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76"/>
  </p:notesMasterIdLst>
  <p:handoutMasterIdLst>
    <p:handoutMasterId r:id="rId77"/>
  </p:handoutMasterIdLst>
  <p:sldIdLst>
    <p:sldId id="256" r:id="rId2"/>
    <p:sldId id="283" r:id="rId3"/>
    <p:sldId id="284" r:id="rId4"/>
    <p:sldId id="280" r:id="rId5"/>
    <p:sldId id="282" r:id="rId6"/>
    <p:sldId id="259" r:id="rId7"/>
    <p:sldId id="261" r:id="rId8"/>
    <p:sldId id="260" r:id="rId9"/>
    <p:sldId id="263" r:id="rId10"/>
    <p:sldId id="331" r:id="rId11"/>
    <p:sldId id="264" r:id="rId12"/>
    <p:sldId id="287" r:id="rId13"/>
    <p:sldId id="392" r:id="rId14"/>
    <p:sldId id="292" r:id="rId15"/>
    <p:sldId id="288" r:id="rId16"/>
    <p:sldId id="290" r:id="rId17"/>
    <p:sldId id="291" r:id="rId18"/>
    <p:sldId id="293" r:id="rId19"/>
    <p:sldId id="303" r:id="rId20"/>
    <p:sldId id="306" r:id="rId21"/>
    <p:sldId id="294" r:id="rId22"/>
    <p:sldId id="295" r:id="rId23"/>
    <p:sldId id="305" r:id="rId24"/>
    <p:sldId id="308" r:id="rId25"/>
    <p:sldId id="307" r:id="rId26"/>
    <p:sldId id="309" r:id="rId27"/>
    <p:sldId id="310" r:id="rId28"/>
    <p:sldId id="311" r:id="rId29"/>
    <p:sldId id="324" r:id="rId30"/>
    <p:sldId id="312" r:id="rId31"/>
    <p:sldId id="327" r:id="rId32"/>
    <p:sldId id="266" r:id="rId33"/>
    <p:sldId id="268" r:id="rId34"/>
    <p:sldId id="325" r:id="rId35"/>
    <p:sldId id="326" r:id="rId36"/>
    <p:sldId id="269" r:id="rId37"/>
    <p:sldId id="330" r:id="rId38"/>
    <p:sldId id="270" r:id="rId39"/>
    <p:sldId id="334" r:id="rId40"/>
    <p:sldId id="335" r:id="rId41"/>
    <p:sldId id="336" r:id="rId42"/>
    <p:sldId id="342" r:id="rId43"/>
    <p:sldId id="314" r:id="rId44"/>
    <p:sldId id="343" r:id="rId45"/>
    <p:sldId id="344" r:id="rId46"/>
    <p:sldId id="341" r:id="rId47"/>
    <p:sldId id="345" r:id="rId48"/>
    <p:sldId id="346" r:id="rId49"/>
    <p:sldId id="348" r:id="rId50"/>
    <p:sldId id="316" r:id="rId51"/>
    <p:sldId id="351" r:id="rId52"/>
    <p:sldId id="350" r:id="rId53"/>
    <p:sldId id="352" r:id="rId54"/>
    <p:sldId id="353" r:id="rId55"/>
    <p:sldId id="354" r:id="rId56"/>
    <p:sldId id="355" r:id="rId57"/>
    <p:sldId id="358" r:id="rId58"/>
    <p:sldId id="359" r:id="rId59"/>
    <p:sldId id="360" r:id="rId60"/>
    <p:sldId id="361" r:id="rId61"/>
    <p:sldId id="362" r:id="rId62"/>
    <p:sldId id="338" r:id="rId63"/>
    <p:sldId id="317" r:id="rId64"/>
    <p:sldId id="371" r:id="rId65"/>
    <p:sldId id="366" r:id="rId66"/>
    <p:sldId id="368" r:id="rId67"/>
    <p:sldId id="369" r:id="rId68"/>
    <p:sldId id="370" r:id="rId69"/>
    <p:sldId id="318" r:id="rId70"/>
    <p:sldId id="373" r:id="rId71"/>
    <p:sldId id="375" r:id="rId72"/>
    <p:sldId id="374" r:id="rId73"/>
    <p:sldId id="376" r:id="rId74"/>
    <p:sldId id="377"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7922" autoAdjust="0"/>
  </p:normalViewPr>
  <p:slideViewPr>
    <p:cSldViewPr>
      <p:cViewPr>
        <p:scale>
          <a:sx n="99" d="100"/>
          <a:sy n="99" d="100"/>
        </p:scale>
        <p:origin x="-512" y="65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222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viewProps" Target="viewProps.xml"/><Relationship Id="rId81" Type="http://schemas.openxmlformats.org/officeDocument/2006/relationships/theme" Target="theme/theme1.xml"/><Relationship Id="rId82"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notesMaster" Target="notesMasters/notesMaster1.xml"/><Relationship Id="rId77" Type="http://schemas.openxmlformats.org/officeDocument/2006/relationships/handoutMaster" Target="handoutMasters/handoutMaster1.xml"/><Relationship Id="rId78" Type="http://schemas.openxmlformats.org/officeDocument/2006/relationships/printerSettings" Target="printerSettings/printerSettings1.bin"/><Relationship Id="rId7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1FA632-885D-4831-9476-D76FE939E0A1}" type="datetimeFigureOut">
              <a:rPr lang="en-US" smtClean="0"/>
              <a:pPr/>
              <a:t>5/13/15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D64385-8513-453C-9E3D-636D0AA4032A}" type="slidenum">
              <a:rPr lang="en-US" smtClean="0"/>
              <a:pPr/>
              <a:t>‹#›</a:t>
            </a:fld>
            <a:endParaRPr lang="en-US"/>
          </a:p>
        </p:txBody>
      </p:sp>
    </p:spTree>
    <p:extLst>
      <p:ext uri="{BB962C8B-B14F-4D97-AF65-F5344CB8AC3E}">
        <p14:creationId xmlns:p14="http://schemas.microsoft.com/office/powerpoint/2010/main" val="1924288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16AA0-8216-4751-9814-EA67007A7C08}" type="datetimeFigureOut">
              <a:rPr lang="en-US" smtClean="0"/>
              <a:pPr/>
              <a:t>5/13/15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76B2B-4BAF-43E6-B118-D588ADE20786}" type="slidenum">
              <a:rPr lang="en-US" smtClean="0"/>
              <a:pPr/>
              <a:t>‹#›</a:t>
            </a:fld>
            <a:endParaRPr lang="en-US"/>
          </a:p>
        </p:txBody>
      </p:sp>
    </p:spTree>
    <p:extLst>
      <p:ext uri="{BB962C8B-B14F-4D97-AF65-F5344CB8AC3E}">
        <p14:creationId xmlns:p14="http://schemas.microsoft.com/office/powerpoint/2010/main" val="2049272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876B2B-4BAF-43E6-B118-D588ADE2078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CE6E29A-1F8C-4624-8963-AF6D9447B968}" type="datetimeFigureOut">
              <a:rPr lang="en-US" smtClean="0"/>
              <a:pPr/>
              <a:t>5/13/15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06F95D5-60A3-455B-B6CD-4DC2757B13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E6E29A-1F8C-4624-8963-AF6D9447B968}"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E6E29A-1F8C-4624-8963-AF6D9447B968}"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E6E29A-1F8C-4624-8963-AF6D9447B968}"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E6E29A-1F8C-4624-8963-AF6D9447B968}"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F95D5-60A3-455B-B6CD-4DC2757B13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E6E29A-1F8C-4624-8963-AF6D9447B968}"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E6E29A-1F8C-4624-8963-AF6D9447B968}" type="datetimeFigureOut">
              <a:rPr lang="en-US" smtClean="0"/>
              <a:pPr/>
              <a:t>5/13/15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E6E29A-1F8C-4624-8963-AF6D9447B968}" type="datetimeFigureOut">
              <a:rPr lang="en-US" smtClean="0"/>
              <a:pPr/>
              <a:t>5/13/15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6E29A-1F8C-4624-8963-AF6D9447B968}" type="datetimeFigureOut">
              <a:rPr lang="en-US" smtClean="0"/>
              <a:pPr/>
              <a:t>5/13/15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E6E29A-1F8C-4624-8963-AF6D9447B968}"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F95D5-60A3-455B-B6CD-4DC2757B13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E6E29A-1F8C-4624-8963-AF6D9447B968}"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06F95D5-60A3-455B-B6CD-4DC2757B130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CE6E29A-1F8C-4624-8963-AF6D9447B968}" type="datetimeFigureOut">
              <a:rPr lang="en-US" smtClean="0"/>
              <a:pPr/>
              <a:t>5/13/15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6F95D5-60A3-455B-B6CD-4DC2757B130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Layout" Target="../slideLayouts/slideLayout2.xml"/><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tags" Target="../tags/tag1.xml"/><Relationship Id="rId2"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 Id="rId3" Type="http://schemas.openxmlformats.org/officeDocument/2006/relationships/image" Target="../media/image9.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tags" Target="../tags/tag6.xml"/><Relationship Id="rId4" Type="http://schemas.openxmlformats.org/officeDocument/2006/relationships/slideLayout" Target="../slideLayouts/slideLayout2.xml"/><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1" Type="http://schemas.openxmlformats.org/officeDocument/2006/relationships/tags" Target="../tags/tag4.xml"/><Relationship Id="rId2" Type="http://schemas.openxmlformats.org/officeDocument/2006/relationships/tags" Target="../tags/tag5.xml"/></Relationships>
</file>

<file path=ppt/slides/_rels/slide4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image" Target="../media/image1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17.png"/><Relationship Id="rId5" Type="http://schemas.openxmlformats.org/officeDocument/2006/relationships/image" Target="../media/image18.png"/><Relationship Id="rId1" Type="http://schemas.openxmlformats.org/officeDocument/2006/relationships/tags" Target="../tags/tag8.xml"/><Relationship Id="rId2" Type="http://schemas.openxmlformats.org/officeDocument/2006/relationships/tags" Target="../tags/tag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Number Theory and Cryptography</a:t>
            </a:r>
            <a:endParaRPr lang="en-US" dirty="0"/>
          </a:p>
        </p:txBody>
      </p:sp>
      <p:sp>
        <p:nvSpPr>
          <p:cNvPr id="3" name="Subtitle 2"/>
          <p:cNvSpPr>
            <a:spLocks noGrp="1"/>
          </p:cNvSpPr>
          <p:nvPr>
            <p:ph type="subTitle" idx="1"/>
          </p:nvPr>
        </p:nvSpPr>
        <p:spPr/>
        <p:txBody>
          <a:bodyPr/>
          <a:lstStyle/>
          <a:p>
            <a:r>
              <a:rPr lang="en-US" dirty="0" smtClean="0"/>
              <a:t>Chapter 4</a:t>
            </a:r>
            <a:endParaRPr lang="en-US" dirty="0"/>
          </a:p>
        </p:txBody>
      </p:sp>
      <p:sp>
        <p:nvSpPr>
          <p:cNvPr id="4" name="TextBox 3"/>
          <p:cNvSpPr txBox="1"/>
          <p:nvPr/>
        </p:nvSpPr>
        <p:spPr>
          <a:xfrm>
            <a:off x="2286000" y="4648200"/>
            <a:ext cx="3962400" cy="369332"/>
          </a:xfrm>
          <a:prstGeom prst="rect">
            <a:avLst/>
          </a:prstGeom>
          <a:noFill/>
        </p:spPr>
        <p:txBody>
          <a:bodyPr wrap="square" rtlCol="0">
            <a:spAutoFit/>
          </a:bodyPr>
          <a:lstStyle/>
          <a:p>
            <a:r>
              <a:rPr lang="en-US" dirty="0" smtClean="0"/>
              <a:t>With Question/Answer Animations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a:t>
            </a:r>
            <a:r>
              <a:rPr lang="en-US" dirty="0" err="1" smtClean="0"/>
              <a:t>Congruences</a:t>
            </a:r>
            <a:endParaRPr lang="en-US" dirty="0"/>
          </a:p>
        </p:txBody>
      </p:sp>
      <p:sp>
        <p:nvSpPr>
          <p:cNvPr id="3" name="Content Placeholder 2"/>
          <p:cNvSpPr>
            <a:spLocks noGrp="1"/>
          </p:cNvSpPr>
          <p:nvPr>
            <p:ph idx="1"/>
          </p:nvPr>
        </p:nvSpPr>
        <p:spPr/>
        <p:txBody>
          <a:bodyPr/>
          <a:lstStyle/>
          <a:p>
            <a:pPr>
              <a:buNone/>
            </a:pPr>
            <a:r>
              <a:rPr lang="en-US" b="1" dirty="0" smtClean="0"/>
              <a:t>   Theorem </a:t>
            </a:r>
            <a:r>
              <a:rPr lang="en-US" b="1" dirty="0" smtClean="0">
                <a:latin typeface="Cambria Math" pitchFamily="18" charset="0"/>
                <a:ea typeface="Cambria Math" pitchFamily="18" charset="0"/>
              </a:rPr>
              <a:t>4</a:t>
            </a:r>
            <a:r>
              <a:rPr lang="en-US" dirty="0" smtClean="0"/>
              <a:t>: Let m be a positive integer. The integers </a:t>
            </a:r>
            <a:r>
              <a:rPr lang="en-US" i="1" dirty="0" smtClean="0"/>
              <a:t>a</a:t>
            </a:r>
            <a:r>
              <a:rPr lang="en-US" dirty="0" smtClean="0"/>
              <a:t> and </a:t>
            </a:r>
            <a:r>
              <a:rPr lang="en-US" i="1" dirty="0" smtClean="0"/>
              <a:t>b</a:t>
            </a:r>
            <a:r>
              <a:rPr lang="en-US" dirty="0" smtClean="0"/>
              <a:t> are congruent modulo </a:t>
            </a:r>
            <a:r>
              <a:rPr lang="en-US" i="1" dirty="0" smtClean="0"/>
              <a:t>m</a:t>
            </a:r>
            <a:r>
              <a:rPr lang="en-US" dirty="0" smtClean="0"/>
              <a:t> if and only if there is an integer </a:t>
            </a:r>
            <a:r>
              <a:rPr lang="en-US" i="1" dirty="0" smtClean="0"/>
              <a:t>k</a:t>
            </a:r>
            <a:r>
              <a:rPr lang="en-US" dirty="0" smtClean="0"/>
              <a:t> such that </a:t>
            </a:r>
            <a:r>
              <a:rPr lang="en-US" i="1" dirty="0" smtClean="0"/>
              <a:t>a</a:t>
            </a:r>
            <a:r>
              <a:rPr lang="en-US" dirty="0" smtClean="0"/>
              <a:t> = </a:t>
            </a:r>
            <a:r>
              <a:rPr lang="en-US" i="1" dirty="0" smtClean="0"/>
              <a:t>b</a:t>
            </a:r>
            <a:r>
              <a:rPr lang="en-US" dirty="0" smtClean="0"/>
              <a:t> + </a:t>
            </a:r>
            <a:r>
              <a:rPr lang="en-US" i="1" dirty="0" smtClean="0"/>
              <a:t>km</a:t>
            </a:r>
            <a:r>
              <a:rPr lang="en-US" dirty="0" smtClean="0"/>
              <a:t>.</a:t>
            </a:r>
          </a:p>
          <a:p>
            <a:pPr>
              <a:buNone/>
            </a:pPr>
            <a:r>
              <a:rPr lang="en-US" dirty="0" smtClean="0"/>
              <a:t>    </a:t>
            </a:r>
            <a:r>
              <a:rPr lang="en-US" b="1" dirty="0" smtClean="0"/>
              <a:t>Proof</a:t>
            </a:r>
            <a:r>
              <a:rPr lang="en-US" dirty="0" smtClean="0"/>
              <a:t>: </a:t>
            </a:r>
          </a:p>
          <a:p>
            <a:pPr lvl="1"/>
            <a:r>
              <a:rPr lang="en-US" dirty="0" smtClean="0"/>
              <a:t>If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then (by the definition of congruence)  </a:t>
            </a:r>
            <a:r>
              <a:rPr lang="en-US" i="1" dirty="0" smtClean="0"/>
              <a:t>m</a:t>
            </a:r>
            <a:r>
              <a:rPr lang="en-US" dirty="0" smtClean="0"/>
              <a:t> | </a:t>
            </a:r>
            <a:r>
              <a:rPr lang="en-US" i="1" dirty="0" smtClean="0"/>
              <a:t>a – b</a:t>
            </a:r>
            <a:r>
              <a:rPr lang="en-US" dirty="0" smtClean="0"/>
              <a:t>. Hence, there is an integer </a:t>
            </a:r>
            <a:r>
              <a:rPr lang="en-US" i="1" dirty="0" smtClean="0"/>
              <a:t>k</a:t>
            </a:r>
            <a:r>
              <a:rPr lang="en-US" dirty="0" smtClean="0"/>
              <a:t> such that </a:t>
            </a:r>
            <a:r>
              <a:rPr lang="en-US" i="1" dirty="0" smtClean="0"/>
              <a:t>a – b = km </a:t>
            </a:r>
            <a:r>
              <a:rPr lang="en-US" dirty="0" smtClean="0"/>
              <a:t>and equivalently </a:t>
            </a:r>
            <a:r>
              <a:rPr lang="en-US" i="1" dirty="0" smtClean="0"/>
              <a:t>a = b + km.</a:t>
            </a:r>
          </a:p>
          <a:p>
            <a:pPr lvl="1"/>
            <a:r>
              <a:rPr lang="en-US" dirty="0" smtClean="0"/>
              <a:t>Conversely, if there is an integer </a:t>
            </a:r>
            <a:r>
              <a:rPr lang="en-US" i="1" dirty="0" smtClean="0"/>
              <a:t>k</a:t>
            </a:r>
            <a:r>
              <a:rPr lang="en-US" dirty="0" smtClean="0"/>
              <a:t> such that </a:t>
            </a:r>
            <a:r>
              <a:rPr lang="en-US" i="1" dirty="0" smtClean="0"/>
              <a:t>a = b + km, </a:t>
            </a:r>
            <a:r>
              <a:rPr lang="en-US" dirty="0" smtClean="0"/>
              <a:t>then</a:t>
            </a:r>
            <a:r>
              <a:rPr lang="en-US" i="1" dirty="0" smtClean="0"/>
              <a:t> km = a – b. </a:t>
            </a:r>
            <a:r>
              <a:rPr lang="en-US" dirty="0" smtClean="0"/>
              <a:t>Hence</a:t>
            </a:r>
            <a:r>
              <a:rPr lang="en-US" i="1" dirty="0" smtClean="0"/>
              <a:t>, m</a:t>
            </a:r>
            <a:r>
              <a:rPr lang="en-US" dirty="0" smtClean="0"/>
              <a:t> | </a:t>
            </a:r>
            <a:r>
              <a:rPr lang="en-US" i="1" dirty="0" smtClean="0"/>
              <a:t>a – b </a:t>
            </a:r>
            <a:r>
              <a:rPr lang="en-US" dirty="0" smtClean="0"/>
              <a:t>and</a:t>
            </a:r>
            <a:r>
              <a:rPr lang="en-US" i="1" dirty="0" smtClean="0"/>
              <a:t> 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a:t>
            </a:r>
            <a:endParaRPr lang="en-US" dirty="0"/>
          </a:p>
        </p:txBody>
      </p:sp>
      <p:sp>
        <p:nvSpPr>
          <p:cNvPr id="4" name="Isosceles Triangle 3"/>
          <p:cNvSpPr/>
          <p:nvPr/>
        </p:nvSpPr>
        <p:spPr>
          <a:xfrm rot="5400000" flipV="1">
            <a:off x="8458200" y="54102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(mod </a:t>
            </a:r>
            <a:r>
              <a:rPr lang="en-US" i="1" dirty="0" smtClean="0"/>
              <a:t>m</a:t>
            </a:r>
            <a:r>
              <a:rPr lang="en-US" dirty="0" smtClean="0"/>
              <a:t>) and </a:t>
            </a:r>
            <a:r>
              <a:rPr lang="en-US" b="1" dirty="0" smtClean="0"/>
              <a:t>mod</a:t>
            </a:r>
            <a:r>
              <a:rPr lang="en-US" dirty="0" smtClean="0"/>
              <a:t> </a:t>
            </a:r>
            <a:r>
              <a:rPr lang="en-US" i="1" dirty="0" smtClean="0"/>
              <a:t>m </a:t>
            </a:r>
            <a:r>
              <a:rPr lang="en-US" dirty="0" smtClean="0"/>
              <a:t>Notations</a:t>
            </a:r>
            <a:endParaRPr lang="en-US" dirty="0"/>
          </a:p>
        </p:txBody>
      </p:sp>
      <p:sp>
        <p:nvSpPr>
          <p:cNvPr id="3" name="Content Placeholder 2"/>
          <p:cNvSpPr>
            <a:spLocks noGrp="1"/>
          </p:cNvSpPr>
          <p:nvPr>
            <p:ph idx="1"/>
          </p:nvPr>
        </p:nvSpPr>
        <p:spPr/>
        <p:txBody>
          <a:bodyPr>
            <a:normAutofit/>
          </a:bodyPr>
          <a:lstStyle/>
          <a:p>
            <a:r>
              <a:rPr lang="en-US" b="1" dirty="0" smtClean="0"/>
              <a:t> </a:t>
            </a:r>
            <a:r>
              <a:rPr lang="en-US" dirty="0" smtClean="0"/>
              <a:t>The use of “mod” in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a:t>
            </a:r>
            <a:r>
              <a:rPr lang="en-US" i="1" dirty="0" smtClean="0"/>
              <a:t> </a:t>
            </a:r>
            <a:r>
              <a:rPr lang="en-US" dirty="0" smtClean="0"/>
              <a:t>and</a:t>
            </a:r>
            <a:r>
              <a:rPr lang="en-US" i="1" dirty="0" smtClean="0"/>
              <a:t> a </a:t>
            </a:r>
            <a:r>
              <a:rPr lang="en-US" b="1" dirty="0" smtClean="0"/>
              <a:t>mod</a:t>
            </a:r>
            <a:r>
              <a:rPr lang="en-US" i="1" dirty="0" smtClean="0"/>
              <a:t> m = b </a:t>
            </a:r>
            <a:r>
              <a:rPr lang="en-US" dirty="0" smtClean="0"/>
              <a:t>are different</a:t>
            </a:r>
            <a:r>
              <a:rPr lang="en-US" i="1" dirty="0" smtClean="0"/>
              <a:t>.</a:t>
            </a:r>
          </a:p>
          <a:p>
            <a:pPr lvl="1"/>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is a relation on the set of integers.</a:t>
            </a:r>
          </a:p>
          <a:p>
            <a:pPr lvl="1"/>
            <a:r>
              <a:rPr lang="en-US" dirty="0" smtClean="0"/>
              <a:t>In</a:t>
            </a:r>
            <a:r>
              <a:rPr lang="en-US" i="1" dirty="0" smtClean="0"/>
              <a:t> a </a:t>
            </a:r>
            <a:r>
              <a:rPr lang="en-US" b="1" dirty="0" smtClean="0"/>
              <a:t>mod</a:t>
            </a:r>
            <a:r>
              <a:rPr lang="en-US" i="1" dirty="0" smtClean="0"/>
              <a:t> m = b,  </a:t>
            </a:r>
            <a:r>
              <a:rPr lang="en-US" dirty="0" smtClean="0"/>
              <a:t>the notation </a:t>
            </a:r>
            <a:r>
              <a:rPr lang="en-US" b="1" dirty="0" smtClean="0"/>
              <a:t>mod</a:t>
            </a:r>
            <a:r>
              <a:rPr lang="en-US" dirty="0" smtClean="0"/>
              <a:t> denotes a function</a:t>
            </a:r>
            <a:r>
              <a:rPr lang="en-US" i="1" dirty="0" smtClean="0"/>
              <a:t>.</a:t>
            </a:r>
          </a:p>
          <a:p>
            <a:r>
              <a:rPr lang="en-US" dirty="0" smtClean="0"/>
              <a:t>The relationship between these notations is made clear in this theorem.</a:t>
            </a:r>
          </a:p>
          <a:p>
            <a:r>
              <a:rPr lang="en-US" b="1" dirty="0" smtClean="0"/>
              <a:t>Theorem </a:t>
            </a:r>
            <a:r>
              <a:rPr lang="en-US" b="1" dirty="0" smtClean="0">
                <a:latin typeface="Cambria Math" pitchFamily="18" charset="0"/>
                <a:ea typeface="Cambria Math" pitchFamily="18" charset="0"/>
              </a:rPr>
              <a:t>3</a:t>
            </a:r>
            <a:r>
              <a:rPr lang="en-US" dirty="0" smtClean="0"/>
              <a:t>: Let </a:t>
            </a:r>
            <a:r>
              <a:rPr lang="en-US" i="1" dirty="0" smtClean="0"/>
              <a:t>a</a:t>
            </a:r>
            <a:r>
              <a:rPr lang="en-US" dirty="0" smtClean="0"/>
              <a:t> and </a:t>
            </a:r>
            <a:r>
              <a:rPr lang="en-US" i="1" dirty="0" smtClean="0"/>
              <a:t>b</a:t>
            </a:r>
            <a:r>
              <a:rPr lang="en-US" dirty="0" smtClean="0"/>
              <a:t> be integers, and let </a:t>
            </a:r>
            <a:r>
              <a:rPr lang="en-US" i="1" dirty="0" smtClean="0"/>
              <a:t>m</a:t>
            </a:r>
            <a:r>
              <a:rPr lang="en-US" dirty="0" smtClean="0"/>
              <a:t> be a positive integer. Then </a:t>
            </a:r>
            <a:r>
              <a:rPr lang="en-US" i="1" dirty="0" smtClean="0"/>
              <a:t>a </a:t>
            </a:r>
            <a:r>
              <a:rPr lang="en-US" b="1" dirty="0" smtClean="0">
                <a:latin typeface="Cambria Math"/>
                <a:ea typeface="Cambria Math"/>
              </a:rPr>
              <a:t>≡</a:t>
            </a:r>
            <a:r>
              <a:rPr lang="en-US" i="1" dirty="0" smtClean="0"/>
              <a:t> b </a:t>
            </a:r>
            <a:r>
              <a:rPr lang="en-US" dirty="0" smtClean="0"/>
              <a:t>(mod</a:t>
            </a:r>
            <a:r>
              <a:rPr lang="en-US" i="1" dirty="0" smtClean="0"/>
              <a:t> m</a:t>
            </a:r>
            <a:r>
              <a:rPr lang="en-US" dirty="0" smtClean="0"/>
              <a:t>)  if and only if       </a:t>
            </a:r>
            <a:r>
              <a:rPr lang="en-US" i="1" dirty="0" smtClean="0"/>
              <a:t>a </a:t>
            </a:r>
            <a:r>
              <a:rPr lang="en-US" b="1" dirty="0" smtClean="0"/>
              <a:t>mod</a:t>
            </a:r>
            <a:r>
              <a:rPr lang="en-US" i="1" dirty="0" smtClean="0"/>
              <a:t> m = b </a:t>
            </a:r>
            <a:r>
              <a:rPr lang="en-US" b="1" dirty="0" smtClean="0"/>
              <a:t>mod</a:t>
            </a:r>
            <a:r>
              <a:rPr lang="en-US" i="1" dirty="0" smtClean="0"/>
              <a:t> m. </a:t>
            </a:r>
            <a:r>
              <a:rPr lang="en-US" dirty="0" smtClean="0"/>
              <a:t>(</a:t>
            </a:r>
            <a:r>
              <a:rPr lang="en-US" i="1" dirty="0" smtClean="0"/>
              <a:t>Proof  in the exercises</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Congruences</a:t>
            </a:r>
            <a:r>
              <a:rPr lang="en-US" dirty="0" smtClean="0"/>
              <a:t> of Sums and Products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Theorem </a:t>
            </a:r>
            <a:r>
              <a:rPr lang="en-US" b="1" dirty="0" smtClean="0">
                <a:latin typeface="Cambria Math" pitchFamily="18" charset="0"/>
                <a:ea typeface="Cambria Math" pitchFamily="18" charset="0"/>
              </a:rPr>
              <a:t>5</a:t>
            </a:r>
            <a:r>
              <a:rPr lang="en-US" dirty="0" smtClean="0"/>
              <a:t>: Let m be a positive integer. If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and  </a:t>
            </a:r>
            <a:r>
              <a:rPr lang="en-US" i="1" dirty="0" smtClean="0"/>
              <a:t>c  </a:t>
            </a:r>
            <a:r>
              <a:rPr lang="en-US" b="1" dirty="0" smtClean="0">
                <a:latin typeface="Cambria Math"/>
                <a:ea typeface="Cambria Math"/>
              </a:rPr>
              <a:t>≡</a:t>
            </a:r>
            <a:r>
              <a:rPr lang="en-US" b="1" dirty="0" smtClean="0"/>
              <a:t>  </a:t>
            </a:r>
            <a:r>
              <a:rPr lang="en-US" i="1" dirty="0" smtClean="0"/>
              <a:t>d </a:t>
            </a:r>
            <a:r>
              <a:rPr lang="en-US" dirty="0" smtClean="0"/>
              <a:t>(mod</a:t>
            </a:r>
            <a:r>
              <a:rPr lang="en-US" i="1" dirty="0" smtClean="0"/>
              <a:t> m</a:t>
            </a:r>
            <a:r>
              <a:rPr lang="en-US" dirty="0" smtClean="0"/>
              <a:t>), then</a:t>
            </a:r>
          </a:p>
          <a:p>
            <a:pPr>
              <a:buNone/>
            </a:pPr>
            <a:r>
              <a:rPr lang="en-US" dirty="0" smtClean="0"/>
              <a:t>      </a:t>
            </a:r>
            <a:r>
              <a:rPr lang="en-US" i="1" dirty="0" smtClean="0"/>
              <a:t>a + c  </a:t>
            </a:r>
            <a:r>
              <a:rPr lang="en-US" b="1" dirty="0" smtClean="0">
                <a:latin typeface="Cambria Math"/>
                <a:ea typeface="Cambria Math"/>
              </a:rPr>
              <a:t>≡</a:t>
            </a:r>
            <a:r>
              <a:rPr lang="en-US" b="1" dirty="0" smtClean="0"/>
              <a:t>  </a:t>
            </a:r>
            <a:r>
              <a:rPr lang="en-US" i="1" dirty="0" smtClean="0"/>
              <a:t>b + d </a:t>
            </a:r>
            <a:r>
              <a:rPr lang="en-US" dirty="0" smtClean="0"/>
              <a:t>(mod</a:t>
            </a:r>
            <a:r>
              <a:rPr lang="en-US" i="1" dirty="0" smtClean="0"/>
              <a:t> m</a:t>
            </a:r>
            <a:r>
              <a:rPr lang="en-US" dirty="0" smtClean="0"/>
              <a:t>) and </a:t>
            </a:r>
            <a:r>
              <a:rPr lang="en-US" i="1" dirty="0" smtClean="0"/>
              <a:t>ac  </a:t>
            </a:r>
            <a:r>
              <a:rPr lang="en-US" b="1" dirty="0" smtClean="0">
                <a:latin typeface="Cambria Math"/>
                <a:ea typeface="Cambria Math"/>
              </a:rPr>
              <a:t>≡</a:t>
            </a:r>
            <a:r>
              <a:rPr lang="en-US" b="1" dirty="0" smtClean="0"/>
              <a:t>  </a:t>
            </a:r>
            <a:r>
              <a:rPr lang="en-US" i="1" dirty="0" err="1" smtClean="0"/>
              <a:t>bd</a:t>
            </a:r>
            <a:r>
              <a:rPr lang="en-US" i="1" dirty="0" smtClean="0"/>
              <a:t> </a:t>
            </a:r>
            <a:r>
              <a:rPr lang="en-US" dirty="0" smtClean="0"/>
              <a:t>(mod</a:t>
            </a:r>
            <a:r>
              <a:rPr lang="en-US" i="1" dirty="0" smtClean="0"/>
              <a:t> m</a:t>
            </a:r>
            <a:r>
              <a:rPr lang="en-US" dirty="0" smtClean="0"/>
              <a:t>) </a:t>
            </a:r>
          </a:p>
          <a:p>
            <a:pPr>
              <a:buNone/>
            </a:pPr>
            <a:r>
              <a:rPr lang="en-US" dirty="0" smtClean="0"/>
              <a:t>    </a:t>
            </a:r>
            <a:r>
              <a:rPr lang="en-US" b="1" dirty="0" smtClean="0"/>
              <a:t>Proof</a:t>
            </a:r>
            <a:r>
              <a:rPr lang="en-US" dirty="0" smtClean="0"/>
              <a:t>: </a:t>
            </a:r>
          </a:p>
          <a:p>
            <a:pPr lvl="1"/>
            <a:r>
              <a:rPr lang="en-US" dirty="0" smtClean="0"/>
              <a:t>Because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and </a:t>
            </a:r>
            <a:r>
              <a:rPr lang="en-US" i="1" dirty="0" smtClean="0"/>
              <a:t>c  </a:t>
            </a:r>
            <a:r>
              <a:rPr lang="en-US" b="1" dirty="0" smtClean="0">
                <a:latin typeface="Cambria Math"/>
                <a:ea typeface="Cambria Math"/>
              </a:rPr>
              <a:t>≡</a:t>
            </a:r>
            <a:r>
              <a:rPr lang="en-US" b="1" dirty="0" smtClean="0"/>
              <a:t>  </a:t>
            </a:r>
            <a:r>
              <a:rPr lang="en-US" i="1" dirty="0" smtClean="0"/>
              <a:t>d </a:t>
            </a:r>
            <a:r>
              <a:rPr lang="en-US" dirty="0" smtClean="0"/>
              <a:t>(mod</a:t>
            </a:r>
            <a:r>
              <a:rPr lang="en-US" i="1" dirty="0" smtClean="0"/>
              <a:t> m</a:t>
            </a:r>
            <a:r>
              <a:rPr lang="en-US" dirty="0" smtClean="0"/>
              <a:t>), by Theorem </a:t>
            </a:r>
            <a:r>
              <a:rPr lang="en-US" dirty="0" smtClean="0">
                <a:latin typeface="Cambria Math" pitchFamily="18" charset="0"/>
                <a:ea typeface="Cambria Math" pitchFamily="18" charset="0"/>
              </a:rPr>
              <a:t>4</a:t>
            </a:r>
            <a:r>
              <a:rPr lang="en-US" dirty="0" smtClean="0"/>
              <a:t> there are integers </a:t>
            </a:r>
            <a:r>
              <a:rPr lang="en-US" i="1" dirty="0" smtClean="0"/>
              <a:t>s</a:t>
            </a:r>
            <a:r>
              <a:rPr lang="en-US" dirty="0" smtClean="0"/>
              <a:t> and </a:t>
            </a:r>
            <a:r>
              <a:rPr lang="en-US" i="1" dirty="0" smtClean="0"/>
              <a:t>t</a:t>
            </a:r>
            <a:r>
              <a:rPr lang="en-US" dirty="0" smtClean="0"/>
              <a:t> with </a:t>
            </a:r>
            <a:r>
              <a:rPr lang="en-US" i="1" dirty="0" smtClean="0"/>
              <a:t>b</a:t>
            </a:r>
            <a:r>
              <a:rPr lang="en-US" dirty="0" smtClean="0"/>
              <a:t> = </a:t>
            </a:r>
            <a:r>
              <a:rPr lang="en-US" i="1" dirty="0" smtClean="0"/>
              <a:t>a</a:t>
            </a:r>
            <a:r>
              <a:rPr lang="en-US" dirty="0" smtClean="0"/>
              <a:t> + </a:t>
            </a:r>
            <a:r>
              <a:rPr lang="en-US" i="1" dirty="0" err="1" smtClean="0"/>
              <a:t>sm</a:t>
            </a:r>
            <a:r>
              <a:rPr lang="en-US" dirty="0" smtClean="0"/>
              <a:t> and </a:t>
            </a:r>
            <a:r>
              <a:rPr lang="en-US" i="1" dirty="0" smtClean="0"/>
              <a:t>d</a:t>
            </a:r>
            <a:r>
              <a:rPr lang="en-US" dirty="0" smtClean="0"/>
              <a:t> = </a:t>
            </a:r>
            <a:r>
              <a:rPr lang="en-US" i="1" dirty="0" smtClean="0"/>
              <a:t>c </a:t>
            </a:r>
            <a:r>
              <a:rPr lang="en-US" dirty="0" smtClean="0"/>
              <a:t>+ </a:t>
            </a:r>
            <a:r>
              <a:rPr lang="en-US" i="1" dirty="0" smtClean="0"/>
              <a:t>tm</a:t>
            </a:r>
            <a:r>
              <a:rPr lang="en-US" dirty="0" smtClean="0"/>
              <a:t>.</a:t>
            </a:r>
          </a:p>
          <a:p>
            <a:pPr lvl="1"/>
            <a:r>
              <a:rPr lang="en-US" dirty="0" smtClean="0"/>
              <a:t>Therefore,  </a:t>
            </a:r>
          </a:p>
          <a:p>
            <a:pPr lvl="2"/>
            <a:r>
              <a:rPr lang="en-US" i="1" dirty="0" smtClean="0"/>
              <a:t>b + d = </a:t>
            </a:r>
            <a:r>
              <a:rPr lang="en-US" dirty="0" smtClean="0"/>
              <a:t>(</a:t>
            </a:r>
            <a:r>
              <a:rPr lang="en-US" i="1" dirty="0" smtClean="0"/>
              <a:t>a  </a:t>
            </a:r>
            <a:r>
              <a:rPr lang="en-US" dirty="0" smtClean="0"/>
              <a:t>+</a:t>
            </a:r>
            <a:r>
              <a:rPr lang="en-US" i="1" dirty="0" smtClean="0"/>
              <a:t> </a:t>
            </a:r>
            <a:r>
              <a:rPr lang="en-US" i="1" dirty="0" err="1" smtClean="0"/>
              <a:t>sm</a:t>
            </a:r>
            <a:r>
              <a:rPr lang="en-US" dirty="0" smtClean="0"/>
              <a:t>)</a:t>
            </a:r>
            <a:r>
              <a:rPr lang="en-US" i="1" dirty="0" smtClean="0"/>
              <a:t> + </a:t>
            </a:r>
            <a:r>
              <a:rPr lang="en-US" dirty="0" smtClean="0"/>
              <a:t>(</a:t>
            </a:r>
            <a:r>
              <a:rPr lang="en-US" i="1" dirty="0" smtClean="0"/>
              <a:t>c + tm</a:t>
            </a:r>
            <a:r>
              <a:rPr lang="en-US" dirty="0" smtClean="0"/>
              <a:t>)</a:t>
            </a:r>
            <a:r>
              <a:rPr lang="en-US" i="1" dirty="0" smtClean="0"/>
              <a:t> </a:t>
            </a:r>
            <a:r>
              <a:rPr lang="en-US" dirty="0" smtClean="0"/>
              <a:t>=</a:t>
            </a:r>
            <a:r>
              <a:rPr lang="en-US" i="1" dirty="0" smtClean="0"/>
              <a:t> </a:t>
            </a:r>
            <a:r>
              <a:rPr lang="en-US" dirty="0" smtClean="0"/>
              <a:t>(</a:t>
            </a:r>
            <a:r>
              <a:rPr lang="en-US" i="1" dirty="0" smtClean="0"/>
              <a:t>a + c</a:t>
            </a:r>
            <a:r>
              <a:rPr lang="en-US" dirty="0" smtClean="0"/>
              <a:t>)</a:t>
            </a:r>
            <a:r>
              <a:rPr lang="en-US" i="1" dirty="0" smtClean="0"/>
              <a:t> + m</a:t>
            </a:r>
            <a:r>
              <a:rPr lang="en-US" dirty="0" smtClean="0"/>
              <a:t>(</a:t>
            </a:r>
            <a:r>
              <a:rPr lang="en-US" i="1" dirty="0" smtClean="0"/>
              <a:t>s + t</a:t>
            </a:r>
            <a:r>
              <a:rPr lang="en-US" dirty="0" smtClean="0"/>
              <a:t>) and</a:t>
            </a:r>
          </a:p>
          <a:p>
            <a:pPr lvl="2"/>
            <a:r>
              <a:rPr lang="en-US" i="1" dirty="0" smtClean="0"/>
              <a:t>b d = </a:t>
            </a:r>
            <a:r>
              <a:rPr lang="en-US" dirty="0" smtClean="0"/>
              <a:t>(</a:t>
            </a:r>
            <a:r>
              <a:rPr lang="en-US" i="1" dirty="0" smtClean="0"/>
              <a:t>a  </a:t>
            </a:r>
            <a:r>
              <a:rPr lang="en-US" dirty="0" smtClean="0"/>
              <a:t>+</a:t>
            </a:r>
            <a:r>
              <a:rPr lang="en-US" i="1" dirty="0" smtClean="0"/>
              <a:t> </a:t>
            </a:r>
            <a:r>
              <a:rPr lang="en-US" i="1" dirty="0" err="1" smtClean="0"/>
              <a:t>sm</a:t>
            </a:r>
            <a:r>
              <a:rPr lang="en-US" dirty="0" smtClean="0"/>
              <a:t>)</a:t>
            </a:r>
            <a:r>
              <a:rPr lang="en-US" i="1" dirty="0" smtClean="0"/>
              <a:t> </a:t>
            </a:r>
            <a:r>
              <a:rPr lang="en-US" dirty="0" smtClean="0"/>
              <a:t>(</a:t>
            </a:r>
            <a:r>
              <a:rPr lang="en-US" i="1" dirty="0" smtClean="0"/>
              <a:t>c + tm</a:t>
            </a:r>
            <a:r>
              <a:rPr lang="en-US" dirty="0" smtClean="0"/>
              <a:t>)</a:t>
            </a:r>
            <a:r>
              <a:rPr lang="en-US" i="1" dirty="0" smtClean="0"/>
              <a:t> </a:t>
            </a:r>
            <a:r>
              <a:rPr lang="en-US" dirty="0" smtClean="0"/>
              <a:t>=</a:t>
            </a:r>
            <a:r>
              <a:rPr lang="en-US" i="1" dirty="0" smtClean="0"/>
              <a:t> ac + m</a:t>
            </a:r>
            <a:r>
              <a:rPr lang="en-US" dirty="0" smtClean="0"/>
              <a:t>(</a:t>
            </a:r>
            <a:r>
              <a:rPr lang="en-US" i="1" dirty="0" smtClean="0"/>
              <a:t>at + </a:t>
            </a:r>
            <a:r>
              <a:rPr lang="en-US" i="1" dirty="0" err="1" smtClean="0"/>
              <a:t>cs</a:t>
            </a:r>
            <a:r>
              <a:rPr lang="en-US" i="1" dirty="0" smtClean="0"/>
              <a:t> + </a:t>
            </a:r>
            <a:r>
              <a:rPr lang="en-US" i="1" dirty="0" err="1" smtClean="0"/>
              <a:t>stm</a:t>
            </a:r>
            <a:r>
              <a:rPr lang="en-US" dirty="0" smtClean="0"/>
              <a:t>).</a:t>
            </a:r>
          </a:p>
          <a:p>
            <a:pPr lvl="1"/>
            <a:r>
              <a:rPr lang="en-US" dirty="0" smtClean="0"/>
              <a:t>Hence, </a:t>
            </a:r>
            <a:r>
              <a:rPr lang="en-US" i="1" dirty="0" smtClean="0"/>
              <a:t>a + c  </a:t>
            </a:r>
            <a:r>
              <a:rPr lang="en-US" b="1" dirty="0" smtClean="0">
                <a:latin typeface="Cambria Math"/>
                <a:ea typeface="Cambria Math"/>
              </a:rPr>
              <a:t>≡</a:t>
            </a:r>
            <a:r>
              <a:rPr lang="en-US" b="1" dirty="0" smtClean="0"/>
              <a:t>  </a:t>
            </a:r>
            <a:r>
              <a:rPr lang="en-US" i="1" dirty="0" smtClean="0"/>
              <a:t>b + d </a:t>
            </a:r>
            <a:r>
              <a:rPr lang="en-US" dirty="0" smtClean="0"/>
              <a:t>(mod</a:t>
            </a:r>
            <a:r>
              <a:rPr lang="en-US" i="1" dirty="0" smtClean="0"/>
              <a:t> m</a:t>
            </a:r>
            <a:r>
              <a:rPr lang="en-US" dirty="0" smtClean="0"/>
              <a:t>) and </a:t>
            </a:r>
            <a:r>
              <a:rPr lang="en-US" i="1" dirty="0" smtClean="0"/>
              <a:t>ac  </a:t>
            </a:r>
            <a:r>
              <a:rPr lang="en-US" b="1" dirty="0" smtClean="0">
                <a:latin typeface="Cambria Math"/>
                <a:ea typeface="Cambria Math"/>
              </a:rPr>
              <a:t>≡</a:t>
            </a:r>
            <a:r>
              <a:rPr lang="en-US" b="1" dirty="0" smtClean="0"/>
              <a:t>  </a:t>
            </a:r>
            <a:r>
              <a:rPr lang="en-US" i="1" dirty="0" err="1" smtClean="0"/>
              <a:t>bd</a:t>
            </a:r>
            <a:r>
              <a:rPr lang="en-US" i="1" dirty="0" smtClean="0"/>
              <a:t> </a:t>
            </a:r>
            <a:r>
              <a:rPr lang="en-US" dirty="0" smtClean="0"/>
              <a:t>(mod</a:t>
            </a:r>
            <a:r>
              <a:rPr lang="en-US" i="1" dirty="0" smtClean="0"/>
              <a:t> m</a:t>
            </a:r>
            <a:r>
              <a:rPr lang="en-US" dirty="0" smtClean="0"/>
              <a:t>). </a:t>
            </a:r>
          </a:p>
          <a:p>
            <a:pPr>
              <a:buNone/>
            </a:pPr>
            <a:r>
              <a:rPr lang="en-US" b="1" dirty="0" smtClean="0"/>
              <a:t>   Example</a:t>
            </a:r>
            <a:r>
              <a:rPr lang="en-US" dirty="0" smtClean="0"/>
              <a:t>: Because </a:t>
            </a:r>
            <a:r>
              <a:rPr lang="en-US" dirty="0" smtClean="0">
                <a:latin typeface="Cambria Math" pitchFamily="18" charset="0"/>
                <a:ea typeface="Cambria Math" pitchFamily="18" charset="0"/>
              </a:rPr>
              <a:t>7</a:t>
            </a:r>
            <a:r>
              <a:rPr lang="en-US" i="1" dirty="0" smtClean="0"/>
              <a:t>  </a:t>
            </a:r>
            <a:r>
              <a:rPr lang="en-US" b="1" dirty="0" smtClean="0">
                <a:latin typeface="Cambria Math"/>
                <a:ea typeface="Cambria Math"/>
              </a:rPr>
              <a:t>≡</a:t>
            </a:r>
            <a:r>
              <a:rPr lang="en-US" b="1" dirty="0" smtClean="0"/>
              <a:t>  </a:t>
            </a:r>
            <a:r>
              <a:rPr lang="en-US" dirty="0" smtClean="0">
                <a:latin typeface="Cambria Math" pitchFamily="18" charset="0"/>
                <a:ea typeface="Cambria Math" pitchFamily="18" charset="0"/>
              </a:rPr>
              <a:t>2</a:t>
            </a:r>
            <a:r>
              <a:rPr lang="en-US" i="1" dirty="0" smtClean="0"/>
              <a:t> </a:t>
            </a:r>
            <a:r>
              <a:rPr lang="en-US" dirty="0" smtClean="0"/>
              <a:t>(mod</a:t>
            </a:r>
            <a:r>
              <a:rPr lang="en-US" i="1" dirty="0" smtClean="0"/>
              <a:t> </a:t>
            </a:r>
            <a:r>
              <a:rPr lang="en-US" dirty="0" smtClean="0">
                <a:latin typeface="Cambria Math" pitchFamily="18" charset="0"/>
                <a:ea typeface="Cambria Math" pitchFamily="18" charset="0"/>
              </a:rPr>
              <a:t>5</a:t>
            </a:r>
            <a:r>
              <a:rPr lang="en-US" dirty="0" smtClean="0"/>
              <a:t>) and  </a:t>
            </a:r>
            <a:r>
              <a:rPr lang="en-US" dirty="0" smtClean="0">
                <a:latin typeface="Cambria Math" pitchFamily="18" charset="0"/>
                <a:ea typeface="Cambria Math" pitchFamily="18" charset="0"/>
              </a:rPr>
              <a:t>11</a:t>
            </a:r>
            <a:r>
              <a:rPr lang="en-US" i="1" dirty="0" smtClean="0"/>
              <a:t>  </a:t>
            </a:r>
            <a:r>
              <a:rPr lang="en-US" b="1" dirty="0" smtClean="0">
                <a:latin typeface="Cambria Math"/>
                <a:ea typeface="Cambria Math"/>
              </a:rPr>
              <a:t>≡</a:t>
            </a:r>
            <a:r>
              <a:rPr lang="en-US" b="1" dirty="0" smtClean="0"/>
              <a:t>  </a:t>
            </a:r>
            <a:r>
              <a:rPr lang="en-US" dirty="0" smtClean="0">
                <a:latin typeface="Cambria Math" pitchFamily="18" charset="0"/>
                <a:ea typeface="Cambria Math" pitchFamily="18" charset="0"/>
              </a:rPr>
              <a:t>1</a:t>
            </a:r>
            <a:r>
              <a:rPr lang="en-US" i="1" dirty="0" smtClean="0"/>
              <a:t> </a:t>
            </a:r>
            <a:r>
              <a:rPr lang="en-US" dirty="0" smtClean="0"/>
              <a:t>(mod</a:t>
            </a:r>
            <a:r>
              <a:rPr lang="en-US" i="1" dirty="0" smtClean="0"/>
              <a:t> </a:t>
            </a:r>
            <a:r>
              <a:rPr lang="en-US" dirty="0" smtClean="0">
                <a:latin typeface="Cambria Math" pitchFamily="18" charset="0"/>
                <a:ea typeface="Cambria Math" pitchFamily="18" charset="0"/>
              </a:rPr>
              <a:t>5</a:t>
            </a:r>
            <a:r>
              <a:rPr lang="en-US" dirty="0" smtClean="0"/>
              <a:t>) , it follows from Theorem </a:t>
            </a:r>
            <a:r>
              <a:rPr lang="en-US" dirty="0" smtClean="0">
                <a:latin typeface="Cambria Math" pitchFamily="18" charset="0"/>
                <a:ea typeface="Cambria Math" pitchFamily="18" charset="0"/>
              </a:rPr>
              <a:t>5</a:t>
            </a:r>
            <a:r>
              <a:rPr lang="en-US" dirty="0" smtClean="0"/>
              <a:t> that</a:t>
            </a:r>
          </a:p>
          <a:p>
            <a:pPr lvl="2">
              <a:buNone/>
            </a:pPr>
            <a:r>
              <a:rPr lang="en-US" dirty="0" smtClean="0"/>
              <a:t> </a:t>
            </a:r>
            <a:r>
              <a:rPr lang="en-US" dirty="0" smtClean="0">
                <a:latin typeface="Cambria Math" pitchFamily="18" charset="0"/>
                <a:ea typeface="Cambria Math" pitchFamily="18" charset="0"/>
              </a:rPr>
              <a:t>18 = 7 + 11</a:t>
            </a:r>
            <a:r>
              <a:rPr lang="en-US" i="1" dirty="0" smtClean="0"/>
              <a:t>  </a:t>
            </a:r>
            <a:r>
              <a:rPr lang="en-US" b="1" dirty="0" smtClean="0">
                <a:latin typeface="Cambria Math"/>
                <a:ea typeface="Cambria Math"/>
              </a:rPr>
              <a:t>≡</a:t>
            </a:r>
            <a:r>
              <a:rPr lang="en-US" b="1" dirty="0" smtClean="0"/>
              <a:t>  </a:t>
            </a:r>
            <a:r>
              <a:rPr lang="en-US" dirty="0" smtClean="0">
                <a:latin typeface="Cambria Math" pitchFamily="18" charset="0"/>
                <a:ea typeface="Cambria Math" pitchFamily="18" charset="0"/>
              </a:rPr>
              <a:t>2 + 1 = 3</a:t>
            </a:r>
            <a:r>
              <a:rPr lang="en-US" i="1" dirty="0" smtClean="0"/>
              <a:t> </a:t>
            </a:r>
            <a:r>
              <a:rPr lang="en-US" dirty="0" smtClean="0"/>
              <a:t>(mod</a:t>
            </a:r>
            <a:r>
              <a:rPr lang="en-US" i="1" dirty="0" smtClean="0"/>
              <a:t> </a:t>
            </a:r>
            <a:r>
              <a:rPr lang="en-US" dirty="0" smtClean="0">
                <a:latin typeface="Cambria Math" pitchFamily="18" charset="0"/>
                <a:ea typeface="Cambria Math" pitchFamily="18" charset="0"/>
              </a:rPr>
              <a:t>5</a:t>
            </a:r>
            <a:r>
              <a:rPr lang="en-US" dirty="0" smtClean="0"/>
              <a:t>)  </a:t>
            </a:r>
          </a:p>
          <a:p>
            <a:pPr lvl="2">
              <a:buNone/>
            </a:pPr>
            <a:r>
              <a:rPr lang="en-US" dirty="0" smtClean="0"/>
              <a:t> </a:t>
            </a:r>
            <a:r>
              <a:rPr lang="en-US" dirty="0" smtClean="0">
                <a:latin typeface="Cambria Math" pitchFamily="18" charset="0"/>
                <a:ea typeface="Cambria Math" pitchFamily="18" charset="0"/>
              </a:rPr>
              <a:t>77 = 7  11</a:t>
            </a:r>
            <a:r>
              <a:rPr lang="en-US" i="1" dirty="0" smtClean="0"/>
              <a:t>  </a:t>
            </a:r>
            <a:r>
              <a:rPr lang="en-US" b="1" dirty="0" smtClean="0">
                <a:latin typeface="Cambria Math"/>
                <a:ea typeface="Cambria Math"/>
              </a:rPr>
              <a:t>≡</a:t>
            </a:r>
            <a:r>
              <a:rPr lang="en-US" b="1" dirty="0" smtClean="0"/>
              <a:t>  </a:t>
            </a:r>
            <a:r>
              <a:rPr lang="en-US" dirty="0" smtClean="0">
                <a:latin typeface="Cambria Math" pitchFamily="18" charset="0"/>
                <a:ea typeface="Cambria Math" pitchFamily="18" charset="0"/>
              </a:rPr>
              <a:t>2 + 1 = 3</a:t>
            </a:r>
            <a:r>
              <a:rPr lang="en-US" i="1" dirty="0" smtClean="0"/>
              <a:t> </a:t>
            </a:r>
            <a:r>
              <a:rPr lang="en-US" dirty="0" smtClean="0"/>
              <a:t>(mod</a:t>
            </a:r>
            <a:r>
              <a:rPr lang="en-US" i="1" dirty="0" smtClean="0"/>
              <a:t> </a:t>
            </a:r>
            <a:r>
              <a:rPr lang="en-US" dirty="0" smtClean="0">
                <a:latin typeface="Cambria Math" pitchFamily="18" charset="0"/>
                <a:ea typeface="Cambria Math" pitchFamily="18" charset="0"/>
              </a:rPr>
              <a:t>5</a:t>
            </a:r>
            <a:r>
              <a:rPr lang="en-US" dirty="0" smtClean="0"/>
              <a:t>)</a:t>
            </a:r>
          </a:p>
          <a:p>
            <a:pPr lvl="1">
              <a:buNone/>
            </a:pPr>
            <a:endParaRPr lang="en-US" dirty="0" smtClean="0"/>
          </a:p>
        </p:txBody>
      </p:sp>
      <p:sp>
        <p:nvSpPr>
          <p:cNvPr id="4" name="Isosceles Triangle 3"/>
          <p:cNvSpPr/>
          <p:nvPr/>
        </p:nvSpPr>
        <p:spPr>
          <a:xfrm rot="5400000" flipV="1">
            <a:off x="8305800" y="48768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Algebraic Manipulation of </a:t>
            </a:r>
            <a:r>
              <a:rPr lang="en-US" sz="4000" dirty="0" err="1" smtClean="0"/>
              <a:t>Congruences</a:t>
            </a:r>
            <a:r>
              <a:rPr lang="en-US" sz="4000" dirty="0" smtClean="0"/>
              <a:t> </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Multiplying both sides of a valid congruence by an integer preserves validity. </a:t>
            </a:r>
          </a:p>
          <a:p>
            <a:pPr lvl="1">
              <a:buNone/>
            </a:pPr>
            <a:r>
              <a:rPr lang="en-US" dirty="0" smtClean="0"/>
              <a:t>    If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holds then </a:t>
            </a:r>
            <a:r>
              <a:rPr lang="en-US" i="1" dirty="0" err="1" smtClean="0"/>
              <a:t>c</a:t>
            </a:r>
            <a:r>
              <a:rPr lang="en-US" dirty="0" err="1" smtClean="0">
                <a:ea typeface="Cambria Math"/>
              </a:rPr>
              <a:t>∙</a:t>
            </a:r>
            <a:r>
              <a:rPr lang="en-US" i="1" dirty="0" err="1" smtClean="0"/>
              <a:t>a</a:t>
            </a:r>
            <a:r>
              <a:rPr lang="en-US" i="1" dirty="0" smtClean="0"/>
              <a:t>  </a:t>
            </a:r>
            <a:r>
              <a:rPr lang="en-US" b="1" dirty="0" smtClean="0">
                <a:latin typeface="Cambria Math"/>
                <a:ea typeface="Cambria Math"/>
              </a:rPr>
              <a:t>≡</a:t>
            </a:r>
            <a:r>
              <a:rPr lang="en-US" b="1" dirty="0" smtClean="0"/>
              <a:t> </a:t>
            </a:r>
            <a:r>
              <a:rPr lang="en-US" i="1" dirty="0" err="1" smtClean="0"/>
              <a:t>c</a:t>
            </a:r>
            <a:r>
              <a:rPr lang="en-US" dirty="0" err="1" smtClean="0">
                <a:ea typeface="Cambria Math"/>
              </a:rPr>
              <a:t>∙</a:t>
            </a:r>
            <a:r>
              <a:rPr lang="en-US" i="1" dirty="0" err="1" smtClean="0"/>
              <a:t>b</a:t>
            </a:r>
            <a:r>
              <a:rPr lang="en-US" i="1" dirty="0" smtClean="0"/>
              <a:t> </a:t>
            </a:r>
            <a:r>
              <a:rPr lang="en-US" dirty="0" smtClean="0"/>
              <a:t>(mod</a:t>
            </a:r>
            <a:r>
              <a:rPr lang="en-US" i="1" dirty="0" smtClean="0"/>
              <a:t> m</a:t>
            </a:r>
            <a:r>
              <a:rPr lang="en-US" dirty="0" smtClean="0"/>
              <a:t>), where </a:t>
            </a:r>
            <a:r>
              <a:rPr lang="en-US" i="1" dirty="0" smtClean="0"/>
              <a:t>c</a:t>
            </a:r>
            <a:r>
              <a:rPr lang="en-US" dirty="0" smtClean="0"/>
              <a:t> is any integer, holds by Theorem </a:t>
            </a:r>
            <a:r>
              <a:rPr lang="en-US" dirty="0" smtClean="0">
                <a:latin typeface="Cambria Math" pitchFamily="18" charset="0"/>
                <a:ea typeface="Cambria Math" pitchFamily="18" charset="0"/>
              </a:rPr>
              <a:t>5</a:t>
            </a:r>
            <a:r>
              <a:rPr lang="en-US" dirty="0" smtClean="0"/>
              <a:t> with </a:t>
            </a:r>
            <a:r>
              <a:rPr lang="en-US" i="1" dirty="0" smtClean="0"/>
              <a:t>d</a:t>
            </a:r>
            <a:r>
              <a:rPr lang="en-US" dirty="0" smtClean="0"/>
              <a:t> = </a:t>
            </a:r>
            <a:r>
              <a:rPr lang="en-US" i="1" dirty="0" smtClean="0"/>
              <a:t>c</a:t>
            </a:r>
            <a:r>
              <a:rPr lang="en-US" dirty="0" smtClean="0"/>
              <a:t>.</a:t>
            </a:r>
          </a:p>
          <a:p>
            <a:r>
              <a:rPr lang="en-US" dirty="0" smtClean="0"/>
              <a:t>Adding an integer to both sides of a valid congruence preserves validity.</a:t>
            </a:r>
          </a:p>
          <a:p>
            <a:pPr lvl="1">
              <a:buNone/>
            </a:pPr>
            <a:r>
              <a:rPr lang="en-US" dirty="0" smtClean="0"/>
              <a:t>    If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 holds then </a:t>
            </a:r>
            <a:r>
              <a:rPr lang="en-US" i="1" dirty="0" smtClean="0"/>
              <a:t>c</a:t>
            </a:r>
            <a:r>
              <a:rPr lang="en-US" dirty="0" smtClean="0">
                <a:ea typeface="Cambria Math"/>
              </a:rPr>
              <a:t> + </a:t>
            </a:r>
            <a:r>
              <a:rPr lang="en-US" i="1" dirty="0" smtClean="0"/>
              <a:t>a  </a:t>
            </a:r>
            <a:r>
              <a:rPr lang="en-US" b="1" dirty="0" smtClean="0">
                <a:latin typeface="Cambria Math"/>
                <a:ea typeface="Cambria Math"/>
              </a:rPr>
              <a:t>≡</a:t>
            </a:r>
            <a:r>
              <a:rPr lang="en-US" b="1" dirty="0" smtClean="0"/>
              <a:t> </a:t>
            </a:r>
            <a:r>
              <a:rPr lang="en-US" i="1" dirty="0" smtClean="0"/>
              <a:t>c</a:t>
            </a:r>
            <a:r>
              <a:rPr lang="en-US" dirty="0" smtClean="0">
                <a:ea typeface="Cambria Math"/>
              </a:rPr>
              <a:t> + </a:t>
            </a:r>
            <a:r>
              <a:rPr lang="en-US" i="1" dirty="0" smtClean="0"/>
              <a:t>b </a:t>
            </a:r>
            <a:r>
              <a:rPr lang="en-US" dirty="0" smtClean="0"/>
              <a:t>(mod</a:t>
            </a:r>
            <a:r>
              <a:rPr lang="en-US" i="1" dirty="0" smtClean="0"/>
              <a:t> m</a:t>
            </a:r>
            <a:r>
              <a:rPr lang="en-US" dirty="0" smtClean="0"/>
              <a:t>), where </a:t>
            </a:r>
            <a:r>
              <a:rPr lang="en-US" i="1" dirty="0" smtClean="0"/>
              <a:t>c</a:t>
            </a:r>
            <a:r>
              <a:rPr lang="en-US" dirty="0" smtClean="0"/>
              <a:t> is any integer, holds by Theorem </a:t>
            </a:r>
            <a:r>
              <a:rPr lang="en-US" dirty="0" smtClean="0">
                <a:latin typeface="Cambria Math" pitchFamily="18" charset="0"/>
                <a:ea typeface="Cambria Math" pitchFamily="18" charset="0"/>
              </a:rPr>
              <a:t>5</a:t>
            </a:r>
            <a:r>
              <a:rPr lang="en-US" dirty="0" smtClean="0"/>
              <a:t>  with </a:t>
            </a:r>
            <a:r>
              <a:rPr lang="en-US" i="1" dirty="0" smtClean="0"/>
              <a:t>d</a:t>
            </a:r>
            <a:r>
              <a:rPr lang="en-US" dirty="0" smtClean="0"/>
              <a:t> = </a:t>
            </a:r>
            <a:r>
              <a:rPr lang="en-US" i="1" dirty="0" smtClean="0"/>
              <a:t>c</a:t>
            </a:r>
            <a:r>
              <a:rPr lang="en-US" dirty="0" smtClean="0"/>
              <a:t>.</a:t>
            </a:r>
          </a:p>
          <a:p>
            <a:r>
              <a:rPr lang="en-US" dirty="0" smtClean="0"/>
              <a:t>Dividing a congruence by an integer does not always produce a valid congruence.</a:t>
            </a:r>
          </a:p>
          <a:p>
            <a:pPr>
              <a:buNone/>
            </a:pPr>
            <a:r>
              <a:rPr lang="en-US" dirty="0" smtClean="0"/>
              <a:t>    </a:t>
            </a:r>
            <a:r>
              <a:rPr lang="en-US" b="1" dirty="0" smtClean="0"/>
              <a:t>Example</a:t>
            </a:r>
            <a:r>
              <a:rPr lang="en-US" dirty="0" smtClean="0"/>
              <a:t>: The congruence </a:t>
            </a:r>
            <a:r>
              <a:rPr lang="en-US" dirty="0" smtClean="0">
                <a:latin typeface="Cambria Math" pitchFamily="18" charset="0"/>
                <a:ea typeface="Cambria Math" pitchFamily="18" charset="0"/>
              </a:rPr>
              <a:t>14</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8</a:t>
            </a:r>
            <a:r>
              <a:rPr lang="en-US" dirty="0" smtClean="0"/>
              <a:t> (mod </a:t>
            </a:r>
            <a:r>
              <a:rPr lang="en-US" dirty="0" smtClean="0">
                <a:latin typeface="Cambria Math" pitchFamily="18" charset="0"/>
                <a:ea typeface="Cambria Math" pitchFamily="18" charset="0"/>
              </a:rPr>
              <a:t>6</a:t>
            </a:r>
            <a:r>
              <a:rPr lang="en-US" dirty="0" smtClean="0"/>
              <a:t>) holds. But dividing both sides by </a:t>
            </a:r>
            <a:r>
              <a:rPr lang="en-US" dirty="0" smtClean="0">
                <a:latin typeface="Cambria Math" pitchFamily="18" charset="0"/>
                <a:ea typeface="Cambria Math" pitchFamily="18" charset="0"/>
              </a:rPr>
              <a:t>2 </a:t>
            </a:r>
            <a:r>
              <a:rPr lang="en-US" dirty="0" smtClean="0"/>
              <a:t>does not produce a valid congruence since       </a:t>
            </a:r>
            <a:r>
              <a:rPr lang="en-US" dirty="0" smtClean="0">
                <a:latin typeface="Cambria Math" pitchFamily="18" charset="0"/>
                <a:ea typeface="Cambria Math" pitchFamily="18" charset="0"/>
              </a:rPr>
              <a:t>14/2 = 7 and 8/2 = 4, but     7</a:t>
            </a:r>
            <a:r>
              <a:rPr lang="en-US" dirty="0" smtClean="0">
                <a:latin typeface="Cambria Math"/>
                <a:ea typeface="Cambria Math"/>
              </a:rPr>
              <a:t>≢</a:t>
            </a:r>
            <a:r>
              <a:rPr lang="en-US" dirty="0" smtClean="0">
                <a:latin typeface="Cambria Math" pitchFamily="18" charset="0"/>
                <a:ea typeface="Cambria Math" pitchFamily="18" charset="0"/>
              </a:rPr>
              <a:t>4 (mod 6). </a:t>
            </a:r>
          </a:p>
          <a:p>
            <a:pPr>
              <a:buNone/>
            </a:pPr>
            <a:r>
              <a:rPr lang="en-US" dirty="0" smtClean="0">
                <a:latin typeface="Cambria Math" pitchFamily="18" charset="0"/>
                <a:ea typeface="Cambria Math" pitchFamily="18" charset="0"/>
              </a:rPr>
              <a:t>     See Section 4.3 for conditions when division is ok.</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Computing the </a:t>
            </a:r>
            <a:r>
              <a:rPr lang="en-US" b="1" dirty="0" smtClean="0"/>
              <a:t>mod</a:t>
            </a:r>
            <a:r>
              <a:rPr lang="en-US" dirty="0" smtClean="0"/>
              <a:t> </a:t>
            </a:r>
            <a:r>
              <a:rPr lang="en-US" i="1" dirty="0" smtClean="0"/>
              <a:t>m </a:t>
            </a:r>
            <a:r>
              <a:rPr lang="en-US" dirty="0" smtClean="0"/>
              <a:t>Function of Products and Sums</a:t>
            </a:r>
            <a:r>
              <a:rPr lang="en-US" i="1" dirty="0" smtClean="0"/>
              <a:t> </a:t>
            </a:r>
            <a:endParaRPr lang="en-US" i="1" dirty="0"/>
          </a:p>
        </p:txBody>
      </p:sp>
      <p:sp>
        <p:nvSpPr>
          <p:cNvPr id="3" name="Content Placeholder 2"/>
          <p:cNvSpPr>
            <a:spLocks noGrp="1"/>
          </p:cNvSpPr>
          <p:nvPr>
            <p:ph idx="1"/>
          </p:nvPr>
        </p:nvSpPr>
        <p:spPr/>
        <p:txBody>
          <a:bodyPr>
            <a:normAutofit lnSpcReduction="10000"/>
          </a:bodyPr>
          <a:lstStyle/>
          <a:p>
            <a:r>
              <a:rPr lang="en-US" dirty="0" smtClean="0"/>
              <a:t>We use the  following corollary to Theorem </a:t>
            </a:r>
            <a:r>
              <a:rPr lang="en-US" dirty="0" smtClean="0">
                <a:latin typeface="Cambria Math" pitchFamily="18" charset="0"/>
                <a:ea typeface="Cambria Math" pitchFamily="18" charset="0"/>
              </a:rPr>
              <a:t>5  to  compute the remainder of the product or sum of two integers when divided by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 from the remainders when each is divided by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a:t>
            </a:r>
            <a:endParaRPr lang="en-US" b="1" dirty="0" smtClean="0"/>
          </a:p>
          <a:p>
            <a:pPr>
              <a:buNone/>
            </a:pPr>
            <a:r>
              <a:rPr lang="en-US" b="1" dirty="0" smtClean="0"/>
              <a:t>   Corollary</a:t>
            </a:r>
            <a:r>
              <a:rPr lang="en-US" dirty="0" smtClean="0"/>
              <a:t>: Let </a:t>
            </a:r>
            <a:r>
              <a:rPr lang="en-US" i="1" dirty="0" smtClean="0"/>
              <a:t>m</a:t>
            </a:r>
            <a:r>
              <a:rPr lang="en-US" dirty="0" smtClean="0"/>
              <a:t> be a positive integer and let </a:t>
            </a:r>
            <a:r>
              <a:rPr lang="en-US" i="1" dirty="0" smtClean="0"/>
              <a:t>a</a:t>
            </a:r>
            <a:r>
              <a:rPr lang="en-US" b="1" dirty="0" smtClean="0"/>
              <a:t> </a:t>
            </a:r>
            <a:r>
              <a:rPr lang="en-US" dirty="0" smtClean="0"/>
              <a:t>and</a:t>
            </a:r>
            <a:r>
              <a:rPr lang="en-US" b="1" dirty="0" smtClean="0"/>
              <a:t> </a:t>
            </a:r>
            <a:r>
              <a:rPr lang="en-US" i="1" dirty="0" smtClean="0"/>
              <a:t>b</a:t>
            </a:r>
            <a:r>
              <a:rPr lang="en-US" dirty="0" smtClean="0"/>
              <a:t>  be integers. Then</a:t>
            </a:r>
          </a:p>
          <a:p>
            <a:pPr>
              <a:buNone/>
            </a:pPr>
            <a:r>
              <a:rPr lang="en-US" dirty="0" smtClean="0"/>
              <a:t>   (</a:t>
            </a:r>
            <a:r>
              <a:rPr lang="en-US" i="1" dirty="0" smtClean="0"/>
              <a:t>a + b) </a:t>
            </a:r>
            <a:r>
              <a:rPr lang="en-US" dirty="0" smtClean="0"/>
              <a:t>(</a:t>
            </a:r>
            <a:r>
              <a:rPr lang="en-US" b="1" dirty="0" smtClean="0"/>
              <a:t>mod</a:t>
            </a:r>
            <a:r>
              <a:rPr lang="en-US" i="1" dirty="0" smtClean="0"/>
              <a:t> m</a:t>
            </a:r>
            <a:r>
              <a:rPr lang="en-US" dirty="0" smtClean="0"/>
              <a:t>) =  </a:t>
            </a:r>
            <a:r>
              <a:rPr lang="en-US" i="1" dirty="0" smtClean="0"/>
              <a:t> </a:t>
            </a:r>
            <a:r>
              <a:rPr lang="en-US" dirty="0" smtClean="0"/>
              <a:t>((</a:t>
            </a:r>
            <a:r>
              <a:rPr lang="en-US" i="1" dirty="0" smtClean="0"/>
              <a:t>a </a:t>
            </a:r>
            <a:r>
              <a:rPr lang="en-US" b="1" dirty="0" smtClean="0"/>
              <a:t>mod</a:t>
            </a:r>
            <a:r>
              <a:rPr lang="en-US" i="1" dirty="0" smtClean="0"/>
              <a:t> m</a:t>
            </a:r>
            <a:r>
              <a:rPr lang="en-US" dirty="0" smtClean="0"/>
              <a:t>) + (</a:t>
            </a:r>
            <a:r>
              <a:rPr lang="en-US" i="1" dirty="0" smtClean="0"/>
              <a:t>b </a:t>
            </a:r>
            <a:r>
              <a:rPr lang="en-US" b="1" dirty="0" smtClean="0"/>
              <a:t>mod</a:t>
            </a:r>
            <a:r>
              <a:rPr lang="en-US" i="1" dirty="0" smtClean="0"/>
              <a:t> m</a:t>
            </a:r>
            <a:r>
              <a:rPr lang="en-US" dirty="0" smtClean="0"/>
              <a:t>)) </a:t>
            </a:r>
            <a:r>
              <a:rPr lang="en-US" b="1" dirty="0" smtClean="0"/>
              <a:t>mod</a:t>
            </a:r>
            <a:r>
              <a:rPr lang="en-US" i="1" dirty="0" smtClean="0"/>
              <a:t> m</a:t>
            </a:r>
          </a:p>
          <a:p>
            <a:pPr>
              <a:buNone/>
            </a:pPr>
            <a:r>
              <a:rPr lang="en-US" i="1" dirty="0" smtClean="0"/>
              <a:t>    </a:t>
            </a:r>
            <a:r>
              <a:rPr lang="en-US" dirty="0" smtClean="0"/>
              <a:t>and</a:t>
            </a:r>
          </a:p>
          <a:p>
            <a:pPr>
              <a:buNone/>
            </a:pPr>
            <a:r>
              <a:rPr lang="en-US" dirty="0" smtClean="0"/>
              <a:t>    </a:t>
            </a:r>
            <a:r>
              <a:rPr lang="en-US" i="1" dirty="0" err="1" smtClean="0"/>
              <a:t>ab</a:t>
            </a:r>
            <a:r>
              <a:rPr lang="en-US" i="1" dirty="0" smtClean="0"/>
              <a:t> </a:t>
            </a:r>
            <a:r>
              <a:rPr lang="en-US" b="1" dirty="0" smtClean="0"/>
              <a:t>mod</a:t>
            </a:r>
            <a:r>
              <a:rPr lang="en-US" i="1" dirty="0" smtClean="0"/>
              <a:t> m</a:t>
            </a:r>
            <a:r>
              <a:rPr lang="en-US" dirty="0" smtClean="0"/>
              <a:t> </a:t>
            </a:r>
            <a:r>
              <a:rPr lang="en-US" i="1" dirty="0" smtClean="0"/>
              <a:t>= </a:t>
            </a:r>
            <a:r>
              <a:rPr lang="en-US" dirty="0" smtClean="0"/>
              <a:t>((</a:t>
            </a:r>
            <a:r>
              <a:rPr lang="en-US" i="1" dirty="0" smtClean="0"/>
              <a:t>a</a:t>
            </a:r>
            <a:r>
              <a:rPr lang="en-US" dirty="0" smtClean="0"/>
              <a:t> </a:t>
            </a:r>
            <a:r>
              <a:rPr lang="en-US" b="1" dirty="0" smtClean="0"/>
              <a:t>mod</a:t>
            </a:r>
            <a:r>
              <a:rPr lang="en-US" i="1" dirty="0" smtClean="0"/>
              <a:t> m</a:t>
            </a:r>
            <a:r>
              <a:rPr lang="en-US" dirty="0" smtClean="0"/>
              <a:t>)</a:t>
            </a:r>
            <a:r>
              <a:rPr lang="en-US" i="1" dirty="0" smtClean="0"/>
              <a:t> </a:t>
            </a:r>
            <a:r>
              <a:rPr lang="en-US" dirty="0" smtClean="0"/>
              <a:t>(</a:t>
            </a:r>
            <a:r>
              <a:rPr lang="en-US" i="1" dirty="0" smtClean="0"/>
              <a:t>b</a:t>
            </a:r>
            <a:r>
              <a:rPr lang="en-US" dirty="0" smtClean="0"/>
              <a:t> </a:t>
            </a:r>
            <a:r>
              <a:rPr lang="en-US" b="1" dirty="0" smtClean="0"/>
              <a:t>mod</a:t>
            </a:r>
            <a:r>
              <a:rPr lang="en-US" i="1" dirty="0" smtClean="0"/>
              <a:t> m</a:t>
            </a:r>
            <a:r>
              <a:rPr lang="en-US" dirty="0" smtClean="0"/>
              <a:t>)) </a:t>
            </a:r>
            <a:r>
              <a:rPr lang="en-US" b="1" dirty="0" smtClean="0"/>
              <a:t>mod</a:t>
            </a:r>
            <a:r>
              <a:rPr lang="en-US" i="1" dirty="0" smtClean="0"/>
              <a:t> m</a:t>
            </a:r>
            <a:r>
              <a:rPr lang="en-US" dirty="0" smtClean="0"/>
              <a:t>. </a:t>
            </a:r>
          </a:p>
          <a:p>
            <a:pPr>
              <a:buNone/>
            </a:pPr>
            <a:r>
              <a:rPr lang="en-US" dirty="0" smtClean="0"/>
              <a:t>        (</a:t>
            </a:r>
            <a:r>
              <a:rPr lang="en-US" i="1" dirty="0" smtClean="0"/>
              <a:t>proof  in text</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Arithmetic Modulo </a:t>
            </a:r>
            <a:r>
              <a:rPr lang="en-US" i="1" dirty="0" smtClean="0"/>
              <a:t>m</a:t>
            </a:r>
            <a:endParaRPr lang="en-US" i="1"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Definitions</a:t>
            </a:r>
            <a:r>
              <a:rPr lang="en-US" dirty="0" smtClean="0"/>
              <a:t>: Let </a:t>
            </a:r>
            <a:r>
              <a:rPr lang="en-US" b="1" dirty="0" err="1" smtClean="0"/>
              <a:t>Z</a:t>
            </a:r>
            <a:r>
              <a:rPr lang="en-US" i="1" baseline="-25000" dirty="0" err="1" smtClean="0"/>
              <a:t>m</a:t>
            </a:r>
            <a:r>
              <a:rPr lang="en-US" i="1" baseline="-25000" dirty="0" smtClean="0"/>
              <a:t> </a:t>
            </a:r>
            <a:r>
              <a:rPr lang="en-US" dirty="0" smtClean="0"/>
              <a:t> be the set of nonnegative integers less than </a:t>
            </a:r>
            <a:r>
              <a:rPr lang="en-US" i="1" dirty="0" smtClean="0"/>
              <a:t>m</a:t>
            </a:r>
            <a:r>
              <a:rPr lang="en-US" dirty="0" smtClean="0"/>
              <a:t>: {</a:t>
            </a:r>
            <a:r>
              <a:rPr lang="en-US" dirty="0" smtClean="0">
                <a:latin typeface="Cambria Math" pitchFamily="18" charset="0"/>
                <a:ea typeface="Cambria Math" pitchFamily="18" charset="0"/>
              </a:rPr>
              <a:t>0</a:t>
            </a:r>
            <a:r>
              <a:rPr lang="en-US" dirty="0" smtClean="0"/>
              <a:t>,</a:t>
            </a:r>
            <a:r>
              <a:rPr lang="en-US" dirty="0" smtClean="0">
                <a:latin typeface="Cambria Math" pitchFamily="18" charset="0"/>
                <a:ea typeface="Cambria Math" pitchFamily="18" charset="0"/>
              </a:rPr>
              <a:t>1</a:t>
            </a:r>
            <a:r>
              <a:rPr lang="en-US" dirty="0" smtClean="0"/>
              <a:t>, …., </a:t>
            </a:r>
            <a:r>
              <a:rPr lang="en-US" i="1" dirty="0" smtClean="0"/>
              <a:t>m</a:t>
            </a:r>
            <a:r>
              <a:rPr lang="en-US" dirty="0" smtClean="0">
                <a:latin typeface="Cambria Math"/>
                <a:ea typeface="Cambria Math"/>
              </a:rPr>
              <a:t>−1</a:t>
            </a:r>
            <a:r>
              <a:rPr lang="en-US" dirty="0" smtClean="0">
                <a:ea typeface="Cambria Math"/>
              </a:rPr>
              <a:t>}</a:t>
            </a:r>
          </a:p>
          <a:p>
            <a:r>
              <a:rPr lang="en-US" dirty="0" smtClean="0">
                <a:ea typeface="Cambria Math"/>
              </a:rPr>
              <a:t>The operation +</a:t>
            </a:r>
            <a:r>
              <a:rPr lang="en-US" i="1" baseline="-25000" dirty="0" smtClean="0">
                <a:ea typeface="Cambria Math"/>
              </a:rPr>
              <a:t>m</a:t>
            </a:r>
            <a:r>
              <a:rPr lang="en-US" baseline="-25000" dirty="0" smtClean="0">
                <a:ea typeface="Cambria Math"/>
              </a:rPr>
              <a:t> </a:t>
            </a:r>
            <a:r>
              <a:rPr lang="en-US" dirty="0" smtClean="0">
                <a:ea typeface="Cambria Math"/>
              </a:rPr>
              <a:t> is defined as </a:t>
            </a:r>
            <a:r>
              <a:rPr lang="en-US" i="1" dirty="0" smtClean="0">
                <a:ea typeface="Cambria Math"/>
              </a:rPr>
              <a:t>a</a:t>
            </a:r>
            <a:r>
              <a:rPr lang="en-US" dirty="0" smtClean="0">
                <a:ea typeface="Cambria Math"/>
              </a:rPr>
              <a:t> +</a:t>
            </a:r>
            <a:r>
              <a:rPr lang="en-US" i="1" baseline="-25000" dirty="0" smtClean="0">
                <a:ea typeface="Cambria Math"/>
              </a:rPr>
              <a:t>m </a:t>
            </a:r>
            <a:r>
              <a:rPr lang="en-US" i="1" dirty="0" smtClean="0">
                <a:ea typeface="Cambria Math"/>
              </a:rPr>
              <a:t>b</a:t>
            </a:r>
            <a:r>
              <a:rPr lang="en-US" dirty="0" smtClean="0">
                <a:ea typeface="Cambria Math"/>
              </a:rPr>
              <a:t> = (</a:t>
            </a:r>
            <a:r>
              <a:rPr lang="en-US" i="1" dirty="0" smtClean="0">
                <a:ea typeface="Cambria Math"/>
              </a:rPr>
              <a:t>a</a:t>
            </a:r>
            <a:r>
              <a:rPr lang="en-US" dirty="0" smtClean="0">
                <a:ea typeface="Cambria Math"/>
              </a:rPr>
              <a:t> + </a:t>
            </a:r>
            <a:r>
              <a:rPr lang="en-US" i="1" dirty="0" smtClean="0">
                <a:ea typeface="Cambria Math"/>
              </a:rPr>
              <a:t>b</a:t>
            </a:r>
            <a:r>
              <a:rPr lang="en-US" dirty="0" smtClean="0">
                <a:ea typeface="Cambria Math"/>
              </a:rPr>
              <a:t>) </a:t>
            </a:r>
            <a:r>
              <a:rPr lang="en-US" b="1" dirty="0" smtClean="0">
                <a:ea typeface="Cambria Math"/>
              </a:rPr>
              <a:t>mod</a:t>
            </a:r>
            <a:r>
              <a:rPr lang="en-US" dirty="0" smtClean="0">
                <a:ea typeface="Cambria Math"/>
              </a:rPr>
              <a:t> </a:t>
            </a:r>
            <a:r>
              <a:rPr lang="en-US" i="1" dirty="0" smtClean="0">
                <a:ea typeface="Cambria Math"/>
              </a:rPr>
              <a:t>m</a:t>
            </a:r>
            <a:r>
              <a:rPr lang="en-US" dirty="0" smtClean="0">
                <a:ea typeface="Cambria Math"/>
              </a:rPr>
              <a:t>. This is </a:t>
            </a:r>
            <a:r>
              <a:rPr lang="en-US" i="1" dirty="0" smtClean="0">
                <a:ea typeface="Cambria Math"/>
              </a:rPr>
              <a:t>addition modulo m</a:t>
            </a:r>
            <a:r>
              <a:rPr lang="en-US" dirty="0" smtClean="0">
                <a:ea typeface="Cambria Math"/>
              </a:rPr>
              <a:t>.</a:t>
            </a:r>
          </a:p>
          <a:p>
            <a:r>
              <a:rPr lang="en-US" dirty="0" smtClean="0">
                <a:ea typeface="Cambria Math"/>
              </a:rPr>
              <a:t>The operation </a:t>
            </a:r>
            <a:r>
              <a:rPr lang="en-US" dirty="0" smtClean="0">
                <a:latin typeface="Cambria Math"/>
                <a:ea typeface="Cambria Math"/>
              </a:rPr>
              <a:t>∙</a:t>
            </a:r>
            <a:r>
              <a:rPr lang="en-US" i="1" baseline="-25000" dirty="0" smtClean="0">
                <a:ea typeface="Cambria Math"/>
              </a:rPr>
              <a:t>m</a:t>
            </a:r>
            <a:r>
              <a:rPr lang="en-US" baseline="-25000" dirty="0" smtClean="0">
                <a:ea typeface="Cambria Math"/>
              </a:rPr>
              <a:t> </a:t>
            </a:r>
            <a:r>
              <a:rPr lang="en-US" dirty="0" smtClean="0">
                <a:ea typeface="Cambria Math"/>
              </a:rPr>
              <a:t> is defined as </a:t>
            </a:r>
            <a:r>
              <a:rPr lang="en-US" i="1" dirty="0" smtClean="0">
                <a:ea typeface="Cambria Math"/>
              </a:rPr>
              <a:t>a</a:t>
            </a:r>
            <a:r>
              <a:rPr lang="en-US" dirty="0" smtClean="0">
                <a:latin typeface="Cambria Math"/>
                <a:ea typeface="Cambria Math"/>
              </a:rPr>
              <a:t> ∙</a:t>
            </a:r>
            <a:r>
              <a:rPr lang="en-US" i="1" baseline="-25000" dirty="0" smtClean="0">
                <a:ea typeface="Cambria Math"/>
              </a:rPr>
              <a:t>m</a:t>
            </a:r>
            <a:r>
              <a:rPr lang="en-US" dirty="0" smtClean="0">
                <a:ea typeface="Cambria Math"/>
              </a:rPr>
              <a:t> </a:t>
            </a:r>
            <a:r>
              <a:rPr lang="en-US" i="1" dirty="0" smtClean="0">
                <a:ea typeface="Cambria Math"/>
              </a:rPr>
              <a:t>b</a:t>
            </a:r>
            <a:r>
              <a:rPr lang="en-US" dirty="0" smtClean="0">
                <a:ea typeface="Cambria Math"/>
              </a:rPr>
              <a:t> = (</a:t>
            </a:r>
            <a:r>
              <a:rPr lang="en-US" i="1" dirty="0" smtClean="0">
                <a:ea typeface="Cambria Math"/>
              </a:rPr>
              <a:t>a</a:t>
            </a:r>
            <a:r>
              <a:rPr lang="en-US" dirty="0" smtClean="0">
                <a:ea typeface="Cambria Math"/>
              </a:rPr>
              <a:t> + </a:t>
            </a:r>
            <a:r>
              <a:rPr lang="en-US" i="1" dirty="0" smtClean="0">
                <a:ea typeface="Cambria Math"/>
              </a:rPr>
              <a:t>b</a:t>
            </a:r>
            <a:r>
              <a:rPr lang="en-US" dirty="0" smtClean="0">
                <a:ea typeface="Cambria Math"/>
              </a:rPr>
              <a:t>) </a:t>
            </a:r>
            <a:r>
              <a:rPr lang="en-US" b="1" dirty="0" smtClean="0">
                <a:ea typeface="Cambria Math"/>
              </a:rPr>
              <a:t>mod</a:t>
            </a:r>
            <a:r>
              <a:rPr lang="en-US" dirty="0" smtClean="0">
                <a:ea typeface="Cambria Math"/>
              </a:rPr>
              <a:t> </a:t>
            </a:r>
            <a:r>
              <a:rPr lang="en-US" i="1" dirty="0" smtClean="0">
                <a:ea typeface="Cambria Math"/>
              </a:rPr>
              <a:t>m</a:t>
            </a:r>
            <a:r>
              <a:rPr lang="en-US" dirty="0" smtClean="0">
                <a:ea typeface="Cambria Math"/>
              </a:rPr>
              <a:t>. This is </a:t>
            </a:r>
            <a:r>
              <a:rPr lang="en-US" i="1" dirty="0" smtClean="0">
                <a:ea typeface="Cambria Math"/>
              </a:rPr>
              <a:t>multiplication modulo m</a:t>
            </a:r>
            <a:r>
              <a:rPr lang="en-US" dirty="0" smtClean="0">
                <a:ea typeface="Cambria Math"/>
              </a:rPr>
              <a:t>.</a:t>
            </a:r>
          </a:p>
          <a:p>
            <a:r>
              <a:rPr lang="en-US" dirty="0" smtClean="0">
                <a:ea typeface="Cambria Math"/>
              </a:rPr>
              <a:t>Using these operations is said to be doing </a:t>
            </a:r>
            <a:r>
              <a:rPr lang="en-US" i="1" dirty="0" smtClean="0">
                <a:ea typeface="Cambria Math"/>
              </a:rPr>
              <a:t>arithmetic modulo m</a:t>
            </a:r>
            <a:r>
              <a:rPr lang="en-US" dirty="0" smtClean="0">
                <a:ea typeface="Cambria Math"/>
              </a:rPr>
              <a:t>.</a:t>
            </a:r>
            <a:endParaRPr lang="en-US" dirty="0" smtClean="0"/>
          </a:p>
          <a:p>
            <a:pPr>
              <a:buNone/>
            </a:pPr>
            <a:r>
              <a:rPr lang="en-US" b="1" dirty="0" smtClean="0"/>
              <a:t>  Example</a:t>
            </a:r>
            <a:r>
              <a:rPr lang="en-US" dirty="0" smtClean="0"/>
              <a:t>: Find </a:t>
            </a:r>
            <a:r>
              <a:rPr lang="en-US" dirty="0" smtClean="0">
                <a:latin typeface="Cambria Math" pitchFamily="18" charset="0"/>
                <a:ea typeface="Cambria Math" pitchFamily="18" charset="0"/>
              </a:rPr>
              <a:t>7 </a:t>
            </a:r>
            <a:r>
              <a:rPr lang="en-US" dirty="0" smtClean="0">
                <a:ea typeface="Cambria Math"/>
              </a:rPr>
              <a:t>+</a:t>
            </a:r>
            <a:r>
              <a:rPr lang="en-US" baseline="-25000" dirty="0" smtClean="0">
                <a:latin typeface="Cambria Math" pitchFamily="18" charset="0"/>
                <a:ea typeface="Cambria Math" pitchFamily="18" charset="0"/>
              </a:rPr>
              <a:t>11</a:t>
            </a:r>
            <a:r>
              <a:rPr lang="en-US" dirty="0" smtClean="0">
                <a:latin typeface="Cambria Math" pitchFamily="18" charset="0"/>
                <a:ea typeface="Cambria Math" pitchFamily="18" charset="0"/>
              </a:rPr>
              <a:t> 9</a:t>
            </a:r>
            <a:r>
              <a:rPr lang="en-US" dirty="0" smtClean="0"/>
              <a:t>    and </a:t>
            </a:r>
            <a:r>
              <a:rPr lang="en-US" dirty="0" smtClean="0">
                <a:latin typeface="Cambria Math" pitchFamily="18" charset="0"/>
                <a:ea typeface="Cambria Math" pitchFamily="18" charset="0"/>
              </a:rPr>
              <a:t>7 </a:t>
            </a:r>
            <a:r>
              <a:rPr lang="en-US" dirty="0" smtClean="0">
                <a:ea typeface="Cambria Math"/>
              </a:rPr>
              <a:t>∙</a:t>
            </a:r>
            <a:r>
              <a:rPr lang="en-US" baseline="-25000" dirty="0" smtClean="0">
                <a:latin typeface="Cambria Math" pitchFamily="18" charset="0"/>
                <a:ea typeface="Cambria Math" pitchFamily="18" charset="0"/>
              </a:rPr>
              <a:t>11</a:t>
            </a:r>
            <a:r>
              <a:rPr lang="en-US" dirty="0" smtClean="0">
                <a:latin typeface="Cambria Math" pitchFamily="18" charset="0"/>
                <a:ea typeface="Cambria Math" pitchFamily="18" charset="0"/>
              </a:rPr>
              <a:t> 9</a:t>
            </a:r>
            <a:r>
              <a:rPr lang="en-US" dirty="0" smtClean="0"/>
              <a:t>.</a:t>
            </a:r>
          </a:p>
          <a:p>
            <a:pPr>
              <a:buNone/>
            </a:pPr>
            <a:r>
              <a:rPr lang="en-US" dirty="0" smtClean="0"/>
              <a:t>  </a:t>
            </a:r>
            <a:r>
              <a:rPr lang="en-US" b="1" dirty="0" smtClean="0"/>
              <a:t>Solution</a:t>
            </a:r>
            <a:r>
              <a:rPr lang="en-US" dirty="0" smtClean="0"/>
              <a:t>: Using the definitions above:</a:t>
            </a:r>
          </a:p>
          <a:p>
            <a:pPr lvl="1"/>
            <a:r>
              <a:rPr lang="en-US" dirty="0" smtClean="0">
                <a:latin typeface="Cambria Math" pitchFamily="18" charset="0"/>
                <a:ea typeface="Cambria Math" pitchFamily="18" charset="0"/>
              </a:rPr>
              <a:t>7 </a:t>
            </a:r>
            <a:r>
              <a:rPr lang="en-US" dirty="0" smtClean="0">
                <a:ea typeface="Cambria Math"/>
              </a:rPr>
              <a:t>+</a:t>
            </a:r>
            <a:r>
              <a:rPr lang="en-US" baseline="-25000" dirty="0" smtClean="0">
                <a:latin typeface="Cambria Math" pitchFamily="18" charset="0"/>
                <a:ea typeface="Cambria Math" pitchFamily="18" charset="0"/>
              </a:rPr>
              <a:t>11</a:t>
            </a:r>
            <a:r>
              <a:rPr lang="en-US" dirty="0" smtClean="0">
                <a:latin typeface="Cambria Math" pitchFamily="18" charset="0"/>
                <a:ea typeface="Cambria Math" pitchFamily="18" charset="0"/>
              </a:rPr>
              <a:t> 9 = (7 + 9)  </a:t>
            </a:r>
            <a:r>
              <a:rPr lang="en-US" b="1" dirty="0" smtClean="0">
                <a:latin typeface="Cambria Math" pitchFamily="18" charset="0"/>
                <a:ea typeface="Cambria Math" pitchFamily="18" charset="0"/>
              </a:rPr>
              <a:t>mod</a:t>
            </a:r>
            <a:r>
              <a:rPr lang="en-US" dirty="0" smtClean="0">
                <a:latin typeface="Cambria Math" pitchFamily="18" charset="0"/>
                <a:ea typeface="Cambria Math" pitchFamily="18" charset="0"/>
              </a:rPr>
              <a:t> 11 = 16 </a:t>
            </a:r>
            <a:r>
              <a:rPr lang="en-US" b="1" dirty="0" smtClean="0">
                <a:latin typeface="Cambria Math" pitchFamily="18" charset="0"/>
                <a:ea typeface="Cambria Math" pitchFamily="18" charset="0"/>
              </a:rPr>
              <a:t>mod</a:t>
            </a:r>
            <a:r>
              <a:rPr lang="en-US" dirty="0" smtClean="0">
                <a:latin typeface="Cambria Math" pitchFamily="18" charset="0"/>
                <a:ea typeface="Cambria Math" pitchFamily="18" charset="0"/>
              </a:rPr>
              <a:t> 11 = 5</a:t>
            </a:r>
          </a:p>
          <a:p>
            <a:pPr lvl="1"/>
            <a:r>
              <a:rPr lang="en-US" dirty="0" smtClean="0">
                <a:latin typeface="Cambria Math" pitchFamily="18" charset="0"/>
                <a:ea typeface="Cambria Math" pitchFamily="18" charset="0"/>
              </a:rPr>
              <a:t>7 </a:t>
            </a:r>
            <a:r>
              <a:rPr lang="en-US" dirty="0" smtClean="0">
                <a:ea typeface="Cambria Math"/>
              </a:rPr>
              <a:t>∙</a:t>
            </a:r>
            <a:r>
              <a:rPr lang="en-US" baseline="-25000" dirty="0" smtClean="0">
                <a:latin typeface="Cambria Math" pitchFamily="18" charset="0"/>
                <a:ea typeface="Cambria Math" pitchFamily="18" charset="0"/>
              </a:rPr>
              <a:t>11</a:t>
            </a:r>
            <a:r>
              <a:rPr lang="en-US" dirty="0" smtClean="0">
                <a:latin typeface="Cambria Math" pitchFamily="18" charset="0"/>
                <a:ea typeface="Cambria Math" pitchFamily="18" charset="0"/>
              </a:rPr>
              <a:t> 9 = (7 </a:t>
            </a:r>
            <a:r>
              <a:rPr lang="en-US" dirty="0" smtClean="0">
                <a:latin typeface="Cambria Math"/>
                <a:ea typeface="Cambria Math"/>
              </a:rPr>
              <a:t>∙</a:t>
            </a:r>
            <a:r>
              <a:rPr lang="en-US" dirty="0" smtClean="0">
                <a:latin typeface="Cambria Math" pitchFamily="18" charset="0"/>
                <a:ea typeface="Cambria Math" pitchFamily="18" charset="0"/>
              </a:rPr>
              <a:t> 9)  </a:t>
            </a:r>
            <a:r>
              <a:rPr lang="en-US" b="1" dirty="0" smtClean="0">
                <a:latin typeface="Cambria Math" pitchFamily="18" charset="0"/>
                <a:ea typeface="Cambria Math" pitchFamily="18" charset="0"/>
              </a:rPr>
              <a:t>mod</a:t>
            </a:r>
            <a:r>
              <a:rPr lang="en-US" dirty="0" smtClean="0">
                <a:latin typeface="Cambria Math" pitchFamily="18" charset="0"/>
                <a:ea typeface="Cambria Math" pitchFamily="18" charset="0"/>
              </a:rPr>
              <a:t> 11 = 63 </a:t>
            </a:r>
            <a:r>
              <a:rPr lang="en-US" b="1" dirty="0" smtClean="0">
                <a:latin typeface="Cambria Math" pitchFamily="18" charset="0"/>
                <a:ea typeface="Cambria Math" pitchFamily="18" charset="0"/>
              </a:rPr>
              <a:t>mod</a:t>
            </a:r>
            <a:r>
              <a:rPr lang="en-US" dirty="0" smtClean="0">
                <a:latin typeface="Cambria Math" pitchFamily="18" charset="0"/>
                <a:ea typeface="Cambria Math" pitchFamily="18" charset="0"/>
              </a:rPr>
              <a:t> 11 = 8</a:t>
            </a:r>
            <a:endParaRPr lang="en-US" dirty="0" smtClean="0"/>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Arithmetic Modulo </a:t>
            </a:r>
            <a:r>
              <a:rPr lang="en-US" i="1" dirty="0" smtClean="0"/>
              <a:t>m</a:t>
            </a:r>
            <a:endParaRPr lang="en-US" i="1" dirty="0"/>
          </a:p>
        </p:txBody>
      </p:sp>
      <p:sp>
        <p:nvSpPr>
          <p:cNvPr id="3" name="Content Placeholder 2"/>
          <p:cNvSpPr>
            <a:spLocks noGrp="1"/>
          </p:cNvSpPr>
          <p:nvPr>
            <p:ph idx="1"/>
          </p:nvPr>
        </p:nvSpPr>
        <p:spPr/>
        <p:txBody>
          <a:bodyPr>
            <a:normAutofit fontScale="40000" lnSpcReduction="20000"/>
          </a:bodyPr>
          <a:lstStyle/>
          <a:p>
            <a:r>
              <a:rPr lang="en-US" sz="5500" dirty="0" smtClean="0">
                <a:ea typeface="Cambria Math"/>
              </a:rPr>
              <a:t>The operations +</a:t>
            </a:r>
            <a:r>
              <a:rPr lang="en-US" sz="5500" i="1" baseline="-25000" dirty="0" smtClean="0">
                <a:ea typeface="Cambria Math"/>
              </a:rPr>
              <a:t>m</a:t>
            </a:r>
            <a:r>
              <a:rPr lang="en-US" sz="5500" dirty="0" smtClean="0">
                <a:ea typeface="Cambria Math"/>
              </a:rPr>
              <a:t> and  </a:t>
            </a:r>
            <a:r>
              <a:rPr lang="en-US" sz="5500" dirty="0" smtClean="0">
                <a:latin typeface="Cambria Math"/>
                <a:ea typeface="Cambria Math"/>
              </a:rPr>
              <a:t>∙</a:t>
            </a:r>
            <a:r>
              <a:rPr lang="en-US" sz="5500" i="1" baseline="-25000" dirty="0" smtClean="0">
                <a:ea typeface="Cambria Math"/>
              </a:rPr>
              <a:t>m    </a:t>
            </a:r>
            <a:r>
              <a:rPr lang="en-US" sz="5500" dirty="0" smtClean="0">
                <a:ea typeface="Cambria Math"/>
              </a:rPr>
              <a:t>satisfy many of the same properties as ordinary addition and multiplication.</a:t>
            </a:r>
          </a:p>
          <a:p>
            <a:pPr lvl="1"/>
            <a:r>
              <a:rPr lang="en-US" sz="5500" i="1" dirty="0" smtClean="0">
                <a:ea typeface="Cambria Math"/>
              </a:rPr>
              <a:t>Closure</a:t>
            </a:r>
            <a:r>
              <a:rPr lang="en-US" sz="5500" dirty="0" smtClean="0">
                <a:ea typeface="Cambria Math"/>
              </a:rPr>
              <a:t>: If </a:t>
            </a:r>
            <a:r>
              <a:rPr lang="en-US" sz="5500" i="1" dirty="0" smtClean="0">
                <a:ea typeface="Cambria Math"/>
              </a:rPr>
              <a:t>a</a:t>
            </a:r>
            <a:r>
              <a:rPr lang="en-US" sz="5500" dirty="0" smtClean="0">
                <a:ea typeface="Cambria Math"/>
              </a:rPr>
              <a:t> and </a:t>
            </a:r>
            <a:r>
              <a:rPr lang="en-US" sz="5500" i="1" dirty="0" smtClean="0">
                <a:ea typeface="Cambria Math"/>
              </a:rPr>
              <a:t>b </a:t>
            </a:r>
            <a:r>
              <a:rPr lang="en-US" sz="5500" dirty="0" smtClean="0">
                <a:ea typeface="Cambria Math"/>
              </a:rPr>
              <a:t>belong to </a:t>
            </a:r>
            <a:r>
              <a:rPr lang="en-US" sz="5500" b="1" dirty="0" err="1" smtClean="0"/>
              <a:t>Z</a:t>
            </a:r>
            <a:r>
              <a:rPr lang="en-US" sz="5500" i="1" baseline="-25000" dirty="0" err="1" smtClean="0"/>
              <a:t>m</a:t>
            </a:r>
            <a:r>
              <a:rPr lang="en-US" sz="5500" i="1" baseline="-25000" dirty="0" smtClean="0"/>
              <a:t> </a:t>
            </a:r>
            <a:r>
              <a:rPr lang="en-US" sz="5500" dirty="0" smtClean="0">
                <a:ea typeface="Cambria Math"/>
              </a:rPr>
              <a:t>, then</a:t>
            </a:r>
            <a:r>
              <a:rPr lang="en-US" sz="5500" i="1" baseline="-25000" dirty="0" smtClean="0"/>
              <a:t>  </a:t>
            </a:r>
            <a:r>
              <a:rPr lang="en-US" sz="5500" i="1" dirty="0" smtClean="0">
                <a:ea typeface="Cambria Math"/>
              </a:rPr>
              <a:t>a</a:t>
            </a:r>
            <a:r>
              <a:rPr lang="en-US" sz="5500" dirty="0" smtClean="0">
                <a:ea typeface="Cambria Math"/>
              </a:rPr>
              <a:t> +</a:t>
            </a:r>
            <a:r>
              <a:rPr lang="en-US" sz="5500" i="1" baseline="-25000" dirty="0" smtClean="0">
                <a:ea typeface="Cambria Math"/>
              </a:rPr>
              <a:t>m </a:t>
            </a:r>
            <a:r>
              <a:rPr lang="en-US" sz="5500" i="1" dirty="0" smtClean="0">
                <a:ea typeface="Cambria Math"/>
              </a:rPr>
              <a:t>b</a:t>
            </a:r>
            <a:r>
              <a:rPr lang="en-US" sz="5500" dirty="0" smtClean="0">
                <a:ea typeface="Cambria Math"/>
              </a:rPr>
              <a:t> and </a:t>
            </a:r>
            <a:r>
              <a:rPr lang="en-US" sz="5500" i="1" dirty="0" smtClean="0">
                <a:ea typeface="Cambria Math"/>
              </a:rPr>
              <a:t>a</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b</a:t>
            </a:r>
            <a:r>
              <a:rPr lang="en-US" sz="5500" dirty="0" smtClean="0">
                <a:ea typeface="Cambria Math"/>
              </a:rPr>
              <a:t> belong to </a:t>
            </a:r>
            <a:r>
              <a:rPr lang="en-US" sz="5500" b="1" dirty="0" err="1" smtClean="0"/>
              <a:t>Z</a:t>
            </a:r>
            <a:r>
              <a:rPr lang="en-US" sz="5500" i="1" baseline="-25000" dirty="0" err="1" smtClean="0"/>
              <a:t>m</a:t>
            </a:r>
            <a:r>
              <a:rPr lang="en-US" sz="5500" i="1" baseline="-25000" dirty="0" smtClean="0"/>
              <a:t> </a:t>
            </a:r>
            <a:r>
              <a:rPr lang="en-US" sz="5500" dirty="0" smtClean="0">
                <a:ea typeface="Cambria Math"/>
              </a:rPr>
              <a:t>.</a:t>
            </a:r>
          </a:p>
          <a:p>
            <a:pPr lvl="1"/>
            <a:r>
              <a:rPr lang="en-US" sz="5500" i="1" dirty="0" err="1" smtClean="0">
                <a:ea typeface="Cambria Math"/>
              </a:rPr>
              <a:t>Associativity</a:t>
            </a:r>
            <a:r>
              <a:rPr lang="en-US" sz="5500" dirty="0" smtClean="0">
                <a:ea typeface="Cambria Math"/>
              </a:rPr>
              <a:t>: If </a:t>
            </a:r>
            <a:r>
              <a:rPr lang="en-US" sz="5500" i="1" dirty="0" smtClean="0">
                <a:ea typeface="Cambria Math"/>
              </a:rPr>
              <a:t>a</a:t>
            </a:r>
            <a:r>
              <a:rPr lang="en-US" sz="5500" dirty="0" smtClean="0">
                <a:ea typeface="Cambria Math"/>
              </a:rPr>
              <a:t>, </a:t>
            </a:r>
            <a:r>
              <a:rPr lang="en-US" sz="5500" i="1" dirty="0" smtClean="0">
                <a:ea typeface="Cambria Math"/>
              </a:rPr>
              <a:t>b, </a:t>
            </a:r>
            <a:r>
              <a:rPr lang="en-US" sz="5500" dirty="0" smtClean="0">
                <a:ea typeface="Cambria Math"/>
              </a:rPr>
              <a:t>and</a:t>
            </a:r>
            <a:r>
              <a:rPr lang="en-US" sz="5500" i="1" dirty="0" smtClean="0">
                <a:ea typeface="Cambria Math"/>
              </a:rPr>
              <a:t> c</a:t>
            </a:r>
            <a:r>
              <a:rPr lang="en-US" sz="5500" dirty="0" smtClean="0">
                <a:ea typeface="Cambria Math"/>
              </a:rPr>
              <a:t> belong to </a:t>
            </a:r>
            <a:r>
              <a:rPr lang="en-US" sz="5500" b="1" dirty="0" err="1" smtClean="0"/>
              <a:t>Z</a:t>
            </a:r>
            <a:r>
              <a:rPr lang="en-US" sz="5500" i="1" baseline="-25000" dirty="0" err="1" smtClean="0"/>
              <a:t>m</a:t>
            </a:r>
            <a:r>
              <a:rPr lang="en-US" sz="5500" i="1" baseline="-25000" dirty="0" smtClean="0"/>
              <a:t> </a:t>
            </a:r>
            <a:r>
              <a:rPr lang="en-US" sz="5500" dirty="0" smtClean="0">
                <a:ea typeface="Cambria Math"/>
              </a:rPr>
              <a:t>, then                                                                                       (</a:t>
            </a:r>
            <a:r>
              <a:rPr lang="en-US" sz="5500" i="1" dirty="0" smtClean="0">
                <a:ea typeface="Cambria Math"/>
              </a:rPr>
              <a:t>a</a:t>
            </a:r>
            <a:r>
              <a:rPr lang="en-US" sz="5500" dirty="0" smtClean="0">
                <a:ea typeface="Cambria Math"/>
              </a:rPr>
              <a:t> +</a:t>
            </a:r>
            <a:r>
              <a:rPr lang="en-US" sz="5500" i="1" baseline="-25000" dirty="0" smtClean="0">
                <a:ea typeface="Cambria Math"/>
              </a:rPr>
              <a:t>m </a:t>
            </a:r>
            <a:r>
              <a:rPr lang="en-US" sz="5500" i="1" dirty="0" smtClean="0">
                <a:ea typeface="Cambria Math"/>
              </a:rPr>
              <a:t>b)</a:t>
            </a:r>
            <a:r>
              <a:rPr lang="en-US" sz="5500" dirty="0" smtClean="0">
                <a:ea typeface="Cambria Math"/>
              </a:rPr>
              <a:t> +</a:t>
            </a:r>
            <a:r>
              <a:rPr lang="en-US" sz="5500" i="1" baseline="-25000" dirty="0" smtClean="0">
                <a:ea typeface="Cambria Math"/>
              </a:rPr>
              <a:t>m </a:t>
            </a:r>
            <a:r>
              <a:rPr lang="en-US" sz="5500" i="1" dirty="0" smtClean="0">
                <a:ea typeface="Cambria Math"/>
              </a:rPr>
              <a:t>c  = a</a:t>
            </a:r>
            <a:r>
              <a:rPr lang="en-US" sz="5500" dirty="0" smtClean="0">
                <a:ea typeface="Cambria Math"/>
              </a:rPr>
              <a:t> +</a:t>
            </a:r>
            <a:r>
              <a:rPr lang="en-US" sz="5500" i="1" baseline="-25000" dirty="0" smtClean="0">
                <a:ea typeface="Cambria Math"/>
              </a:rPr>
              <a:t>m </a:t>
            </a:r>
            <a:r>
              <a:rPr lang="en-US" sz="5500" dirty="0" smtClean="0">
                <a:ea typeface="Cambria Math"/>
              </a:rPr>
              <a:t>(</a:t>
            </a:r>
            <a:r>
              <a:rPr lang="en-US" sz="5500" i="1" dirty="0" smtClean="0">
                <a:ea typeface="Cambria Math"/>
              </a:rPr>
              <a:t>b</a:t>
            </a:r>
            <a:r>
              <a:rPr lang="en-US" sz="5500" dirty="0" smtClean="0">
                <a:ea typeface="Cambria Math"/>
              </a:rPr>
              <a:t> +</a:t>
            </a:r>
            <a:r>
              <a:rPr lang="en-US" sz="5500" i="1" baseline="-25000" dirty="0" smtClean="0">
                <a:ea typeface="Cambria Math"/>
              </a:rPr>
              <a:t>m </a:t>
            </a:r>
            <a:r>
              <a:rPr lang="en-US" sz="5500" i="1" dirty="0" smtClean="0">
                <a:ea typeface="Cambria Math"/>
              </a:rPr>
              <a:t>c</a:t>
            </a:r>
            <a:r>
              <a:rPr lang="en-US" sz="5500" dirty="0" smtClean="0">
                <a:ea typeface="Cambria Math"/>
              </a:rPr>
              <a:t>) and (</a:t>
            </a:r>
            <a:r>
              <a:rPr lang="en-US" sz="5500" i="1" dirty="0" smtClean="0">
                <a:ea typeface="Cambria Math"/>
              </a:rPr>
              <a:t>a</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b)</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c  = a</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dirty="0" smtClean="0">
                <a:ea typeface="Cambria Math"/>
              </a:rPr>
              <a:t>(</a:t>
            </a:r>
            <a:r>
              <a:rPr lang="en-US" sz="5500" i="1" dirty="0" smtClean="0">
                <a:ea typeface="Cambria Math"/>
              </a:rPr>
              <a:t>b</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c</a:t>
            </a:r>
            <a:r>
              <a:rPr lang="en-US" sz="5500" dirty="0" smtClean="0">
                <a:ea typeface="Cambria Math"/>
              </a:rPr>
              <a:t>).</a:t>
            </a:r>
          </a:p>
          <a:p>
            <a:pPr lvl="1"/>
            <a:r>
              <a:rPr lang="en-US" sz="5500" i="1" dirty="0" err="1" smtClean="0">
                <a:ea typeface="Cambria Math"/>
              </a:rPr>
              <a:t>Commutativity</a:t>
            </a:r>
            <a:r>
              <a:rPr lang="en-US" sz="5500" dirty="0" smtClean="0">
                <a:ea typeface="Cambria Math"/>
              </a:rPr>
              <a:t>: If </a:t>
            </a:r>
            <a:r>
              <a:rPr lang="en-US" sz="5500" i="1" dirty="0" smtClean="0">
                <a:ea typeface="Cambria Math"/>
              </a:rPr>
              <a:t>a</a:t>
            </a:r>
            <a:r>
              <a:rPr lang="en-US" sz="5500" dirty="0" smtClean="0">
                <a:ea typeface="Cambria Math"/>
              </a:rPr>
              <a:t> and</a:t>
            </a:r>
            <a:r>
              <a:rPr lang="en-US" sz="5500" i="1" dirty="0" smtClean="0">
                <a:ea typeface="Cambria Math"/>
              </a:rPr>
              <a:t> b</a:t>
            </a:r>
            <a:r>
              <a:rPr lang="en-US" sz="5500" dirty="0" smtClean="0">
                <a:ea typeface="Cambria Math"/>
              </a:rPr>
              <a:t> belong to </a:t>
            </a:r>
            <a:r>
              <a:rPr lang="en-US" sz="5500" b="1" dirty="0" err="1" smtClean="0"/>
              <a:t>Z</a:t>
            </a:r>
            <a:r>
              <a:rPr lang="en-US" sz="5500" i="1" baseline="-25000" dirty="0" err="1" smtClean="0"/>
              <a:t>m</a:t>
            </a:r>
            <a:r>
              <a:rPr lang="en-US" sz="5500" i="1" baseline="-25000" dirty="0" smtClean="0"/>
              <a:t> </a:t>
            </a:r>
            <a:r>
              <a:rPr lang="en-US" sz="5500" dirty="0" smtClean="0">
                <a:ea typeface="Cambria Math"/>
              </a:rPr>
              <a:t>, then                                                                                          </a:t>
            </a:r>
            <a:r>
              <a:rPr lang="en-US" sz="5500" i="1" dirty="0" smtClean="0">
                <a:ea typeface="Cambria Math"/>
              </a:rPr>
              <a:t>a</a:t>
            </a:r>
            <a:r>
              <a:rPr lang="en-US" sz="5500" dirty="0" smtClean="0">
                <a:ea typeface="Cambria Math"/>
              </a:rPr>
              <a:t> +</a:t>
            </a:r>
            <a:r>
              <a:rPr lang="en-US" sz="5500" i="1" baseline="-25000" dirty="0" smtClean="0">
                <a:ea typeface="Cambria Math"/>
              </a:rPr>
              <a:t>m </a:t>
            </a:r>
            <a:r>
              <a:rPr lang="en-US" sz="5500" i="1" dirty="0" smtClean="0">
                <a:ea typeface="Cambria Math"/>
              </a:rPr>
              <a:t>b  = b</a:t>
            </a:r>
            <a:r>
              <a:rPr lang="en-US" sz="5500" dirty="0" smtClean="0">
                <a:ea typeface="Cambria Math"/>
              </a:rPr>
              <a:t> +</a:t>
            </a:r>
            <a:r>
              <a:rPr lang="en-US" sz="5500" i="1" baseline="-25000" dirty="0" smtClean="0">
                <a:ea typeface="Cambria Math"/>
              </a:rPr>
              <a:t>m </a:t>
            </a:r>
            <a:r>
              <a:rPr lang="en-US" sz="5500" i="1" dirty="0" smtClean="0">
                <a:ea typeface="Cambria Math"/>
              </a:rPr>
              <a:t>a</a:t>
            </a:r>
            <a:r>
              <a:rPr lang="en-US" sz="5500" dirty="0" smtClean="0">
                <a:ea typeface="Cambria Math"/>
              </a:rPr>
              <a:t>  and </a:t>
            </a:r>
            <a:r>
              <a:rPr lang="en-US" sz="5500" i="1" dirty="0" smtClean="0">
                <a:ea typeface="Cambria Math"/>
              </a:rPr>
              <a:t>a</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b  = b</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i="1" dirty="0" smtClean="0">
                <a:ea typeface="Cambria Math"/>
              </a:rPr>
              <a:t>a</a:t>
            </a:r>
            <a:r>
              <a:rPr lang="en-US" sz="5500" dirty="0" smtClean="0">
                <a:ea typeface="Cambria Math"/>
              </a:rPr>
              <a:t>.</a:t>
            </a:r>
          </a:p>
          <a:p>
            <a:pPr lvl="1"/>
            <a:r>
              <a:rPr lang="en-US" sz="5500" i="1" dirty="0" smtClean="0">
                <a:ea typeface="Cambria Math"/>
              </a:rPr>
              <a:t>Identity elements</a:t>
            </a:r>
            <a:r>
              <a:rPr lang="en-US" sz="5500" dirty="0" smtClean="0">
                <a:ea typeface="Cambria Math"/>
              </a:rPr>
              <a:t>: The elements </a:t>
            </a:r>
            <a:r>
              <a:rPr lang="en-US" sz="5500" dirty="0" smtClean="0">
                <a:latin typeface="Cambria Math" pitchFamily="18" charset="0"/>
                <a:ea typeface="Cambria Math" pitchFamily="18" charset="0"/>
              </a:rPr>
              <a:t>0</a:t>
            </a:r>
            <a:r>
              <a:rPr lang="en-US" sz="5500" dirty="0" smtClean="0">
                <a:ea typeface="Cambria Math"/>
              </a:rPr>
              <a:t> and </a:t>
            </a:r>
            <a:r>
              <a:rPr lang="en-US" sz="5500" dirty="0" smtClean="0">
                <a:latin typeface="Cambria Math" pitchFamily="18" charset="0"/>
                <a:ea typeface="Cambria Math" pitchFamily="18" charset="0"/>
              </a:rPr>
              <a:t>1</a:t>
            </a:r>
            <a:r>
              <a:rPr lang="en-US" sz="5500" dirty="0" smtClean="0">
                <a:ea typeface="Cambria Math"/>
              </a:rPr>
              <a:t> are identity elements for addition and multiplication modulo </a:t>
            </a:r>
            <a:r>
              <a:rPr lang="en-US" sz="5500" i="1" dirty="0" smtClean="0">
                <a:ea typeface="Cambria Math"/>
              </a:rPr>
              <a:t>m</a:t>
            </a:r>
            <a:r>
              <a:rPr lang="en-US" sz="5500" dirty="0" smtClean="0">
                <a:ea typeface="Cambria Math"/>
              </a:rPr>
              <a:t>, respectively.</a:t>
            </a:r>
          </a:p>
          <a:p>
            <a:pPr lvl="2"/>
            <a:r>
              <a:rPr lang="en-US" sz="5500" dirty="0" smtClean="0">
                <a:ea typeface="Cambria Math"/>
              </a:rPr>
              <a:t>If </a:t>
            </a:r>
            <a:r>
              <a:rPr lang="en-US" sz="5500" i="1" dirty="0" smtClean="0">
                <a:ea typeface="Cambria Math"/>
              </a:rPr>
              <a:t>a</a:t>
            </a:r>
            <a:r>
              <a:rPr lang="en-US" sz="5500" dirty="0" smtClean="0">
                <a:ea typeface="Cambria Math"/>
              </a:rPr>
              <a:t> belongs to  </a:t>
            </a:r>
            <a:r>
              <a:rPr lang="en-US" sz="5500" b="1" dirty="0" err="1" smtClean="0"/>
              <a:t>Z</a:t>
            </a:r>
            <a:r>
              <a:rPr lang="en-US" sz="5500" i="1" baseline="-25000" dirty="0" err="1" smtClean="0"/>
              <a:t>m</a:t>
            </a:r>
            <a:r>
              <a:rPr lang="en-US" sz="5500" i="1" baseline="-25000" dirty="0" smtClean="0"/>
              <a:t> </a:t>
            </a:r>
            <a:r>
              <a:rPr lang="en-US" sz="5500" dirty="0" smtClean="0">
                <a:ea typeface="Cambria Math"/>
              </a:rPr>
              <a:t>, then </a:t>
            </a:r>
            <a:r>
              <a:rPr lang="en-US" sz="5500" i="1" dirty="0" smtClean="0">
                <a:ea typeface="Cambria Math"/>
              </a:rPr>
              <a:t>a</a:t>
            </a:r>
            <a:r>
              <a:rPr lang="en-US" sz="5500" dirty="0" smtClean="0">
                <a:ea typeface="Cambria Math"/>
              </a:rPr>
              <a:t> +</a:t>
            </a:r>
            <a:r>
              <a:rPr lang="en-US" sz="5500" i="1" baseline="-25000" dirty="0" smtClean="0">
                <a:ea typeface="Cambria Math"/>
              </a:rPr>
              <a:t>m </a:t>
            </a:r>
            <a:r>
              <a:rPr lang="en-US" sz="5500" dirty="0" smtClean="0">
                <a:latin typeface="Cambria Math" pitchFamily="18" charset="0"/>
                <a:ea typeface="Cambria Math" pitchFamily="18" charset="0"/>
              </a:rPr>
              <a:t>0</a:t>
            </a:r>
            <a:r>
              <a:rPr lang="en-US" sz="5500" i="1" dirty="0" smtClean="0">
                <a:ea typeface="Cambria Math"/>
              </a:rPr>
              <a:t>  = </a:t>
            </a:r>
            <a:r>
              <a:rPr lang="en-US" sz="5500" i="1" baseline="-25000" dirty="0" smtClean="0">
                <a:ea typeface="Cambria Math"/>
              </a:rPr>
              <a:t> </a:t>
            </a:r>
            <a:r>
              <a:rPr lang="en-US" sz="5500" i="1" dirty="0" smtClean="0">
                <a:ea typeface="Cambria Math"/>
              </a:rPr>
              <a:t>a</a:t>
            </a:r>
            <a:r>
              <a:rPr lang="en-US" sz="5500" dirty="0" smtClean="0">
                <a:ea typeface="Cambria Math"/>
              </a:rPr>
              <a:t>  and </a:t>
            </a:r>
            <a:r>
              <a:rPr lang="en-US" sz="5500" i="1" dirty="0" smtClean="0">
                <a:ea typeface="Cambria Math"/>
              </a:rPr>
              <a:t>a</a:t>
            </a:r>
            <a:r>
              <a:rPr lang="en-US" sz="5500" dirty="0" smtClean="0">
                <a:ea typeface="Cambria Math"/>
              </a:rPr>
              <a:t> </a:t>
            </a:r>
            <a:r>
              <a:rPr lang="en-US" sz="5500" dirty="0" smtClean="0">
                <a:latin typeface="Cambria Math"/>
                <a:ea typeface="Cambria Math"/>
              </a:rPr>
              <a:t>∙</a:t>
            </a:r>
            <a:r>
              <a:rPr lang="en-US" sz="5500" i="1" baseline="-25000" dirty="0" smtClean="0">
                <a:ea typeface="Cambria Math"/>
              </a:rPr>
              <a:t>m </a:t>
            </a:r>
            <a:r>
              <a:rPr lang="en-US" sz="5500" dirty="0" smtClean="0">
                <a:latin typeface="Cambria Math" pitchFamily="18" charset="0"/>
                <a:ea typeface="Cambria Math" pitchFamily="18" charset="0"/>
              </a:rPr>
              <a:t>1</a:t>
            </a:r>
            <a:r>
              <a:rPr lang="en-US" sz="5500" dirty="0" smtClean="0">
                <a:ea typeface="Cambria Math"/>
              </a:rPr>
              <a:t> </a:t>
            </a:r>
            <a:r>
              <a:rPr lang="en-US" sz="5500" i="1" dirty="0" smtClean="0">
                <a:ea typeface="Cambria Math"/>
              </a:rPr>
              <a:t> = a</a:t>
            </a:r>
            <a:r>
              <a:rPr lang="en-US" sz="5500" dirty="0" smtClean="0">
                <a:ea typeface="Cambria Math"/>
              </a:rPr>
              <a:t>.</a:t>
            </a:r>
          </a:p>
          <a:p>
            <a:pPr lvl="1"/>
            <a:endParaRPr lang="en-US" dirty="0" smtClean="0"/>
          </a:p>
          <a:p>
            <a:pPr lvl="1"/>
            <a:endParaRPr lang="en-US" dirty="0" smtClean="0"/>
          </a:p>
          <a:p>
            <a:pPr>
              <a:buNone/>
            </a:pPr>
            <a:r>
              <a:rPr lang="en-US" b="1" dirty="0" smtClean="0"/>
              <a:t>  </a:t>
            </a:r>
            <a:endParaRPr lang="en-US" dirty="0"/>
          </a:p>
        </p:txBody>
      </p:sp>
      <p:sp>
        <p:nvSpPr>
          <p:cNvPr id="4" name="TextBox 3"/>
          <p:cNvSpPr txBox="1"/>
          <p:nvPr/>
        </p:nvSpPr>
        <p:spPr>
          <a:xfrm>
            <a:off x="6477000" y="6019800"/>
            <a:ext cx="1524000" cy="369332"/>
          </a:xfrm>
          <a:prstGeom prst="rect">
            <a:avLst/>
          </a:prstGeom>
          <a:noFill/>
        </p:spPr>
        <p:txBody>
          <a:bodyPr wrap="square" rtlCol="0">
            <a:spAutoFit/>
          </a:bodyPr>
          <a:lstStyle/>
          <a:p>
            <a:r>
              <a:rPr lang="en-US" i="1" dirty="0" smtClean="0"/>
              <a:t>continued</a:t>
            </a:r>
            <a:r>
              <a:rPr lang="en-US" dirty="0" smtClean="0"/>
              <a:t>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Arithmetic Modulo </a:t>
            </a:r>
            <a:r>
              <a:rPr lang="en-US" i="1" dirty="0" smtClean="0"/>
              <a:t>m</a:t>
            </a:r>
            <a:endParaRPr lang="en-US" i="1" dirty="0"/>
          </a:p>
        </p:txBody>
      </p:sp>
      <p:sp>
        <p:nvSpPr>
          <p:cNvPr id="3" name="Content Placeholder 2"/>
          <p:cNvSpPr>
            <a:spLocks noGrp="1"/>
          </p:cNvSpPr>
          <p:nvPr>
            <p:ph idx="1"/>
          </p:nvPr>
        </p:nvSpPr>
        <p:spPr/>
        <p:txBody>
          <a:bodyPr>
            <a:normAutofit/>
          </a:bodyPr>
          <a:lstStyle/>
          <a:p>
            <a:pPr lvl="1"/>
            <a:r>
              <a:rPr lang="en-US" sz="2000" i="1" dirty="0" smtClean="0">
                <a:ea typeface="Cambria Math"/>
              </a:rPr>
              <a:t>Additive inverses</a:t>
            </a:r>
            <a:r>
              <a:rPr lang="en-US" sz="2000" dirty="0" smtClean="0">
                <a:ea typeface="Cambria Math"/>
              </a:rPr>
              <a:t>: If </a:t>
            </a:r>
            <a:r>
              <a:rPr lang="en-US" sz="2000" i="1" dirty="0" smtClean="0">
                <a:ea typeface="Cambria Math"/>
              </a:rPr>
              <a:t>a</a:t>
            </a:r>
            <a:r>
              <a:rPr lang="en-US" sz="2000" i="1" dirty="0" smtClean="0">
                <a:latin typeface="Cambria Math"/>
                <a:ea typeface="Cambria Math"/>
              </a:rPr>
              <a:t>≠ </a:t>
            </a:r>
            <a:r>
              <a:rPr lang="en-US" sz="2000" dirty="0" smtClean="0">
                <a:latin typeface="Cambria Math" pitchFamily="18" charset="0"/>
                <a:ea typeface="Cambria Math" pitchFamily="18" charset="0"/>
              </a:rPr>
              <a:t>0 </a:t>
            </a:r>
            <a:r>
              <a:rPr lang="en-US" sz="2000" dirty="0" smtClean="0">
                <a:ea typeface="Cambria Math"/>
              </a:rPr>
              <a:t>belongs to  </a:t>
            </a:r>
            <a:r>
              <a:rPr lang="en-US" sz="2000" b="1" dirty="0" err="1" smtClean="0"/>
              <a:t>Z</a:t>
            </a:r>
            <a:r>
              <a:rPr lang="en-US" sz="2000" i="1" baseline="-25000" dirty="0" err="1" smtClean="0"/>
              <a:t>m</a:t>
            </a:r>
            <a:r>
              <a:rPr lang="en-US" sz="2000" i="1" baseline="-25000" dirty="0" smtClean="0"/>
              <a:t> </a:t>
            </a:r>
            <a:r>
              <a:rPr lang="en-US" sz="2000" dirty="0" smtClean="0">
                <a:ea typeface="Cambria Math"/>
              </a:rPr>
              <a:t>, then </a:t>
            </a:r>
            <a:r>
              <a:rPr lang="en-US" sz="2000" i="1" dirty="0" smtClean="0">
                <a:ea typeface="Cambria Math"/>
              </a:rPr>
              <a:t>m</a:t>
            </a:r>
            <a:r>
              <a:rPr lang="en-US" sz="2000" i="1" dirty="0" smtClean="0">
                <a:latin typeface="Cambria Math"/>
                <a:ea typeface="Cambria Math"/>
              </a:rPr>
              <a:t>− </a:t>
            </a:r>
            <a:r>
              <a:rPr lang="en-US" sz="2000" i="1" dirty="0" smtClean="0">
                <a:ea typeface="Cambria Math"/>
              </a:rPr>
              <a:t>a</a:t>
            </a:r>
            <a:r>
              <a:rPr lang="en-US" sz="2000" dirty="0" smtClean="0">
                <a:ea typeface="Cambria Math"/>
              </a:rPr>
              <a:t>  is the additive inverse of a modulo m and 0 is its own additive inverse.  </a:t>
            </a:r>
          </a:p>
          <a:p>
            <a:pPr lvl="2"/>
            <a:r>
              <a:rPr lang="en-US" sz="2000" i="1" dirty="0" smtClean="0">
                <a:ea typeface="Cambria Math"/>
              </a:rPr>
              <a:t>a</a:t>
            </a:r>
            <a:r>
              <a:rPr lang="en-US" sz="2000" dirty="0" smtClean="0">
                <a:ea typeface="Cambria Math"/>
              </a:rPr>
              <a:t> +</a:t>
            </a:r>
            <a:r>
              <a:rPr lang="en-US" sz="2000" i="1" baseline="-25000" dirty="0" smtClean="0">
                <a:ea typeface="Cambria Math"/>
              </a:rPr>
              <a:t>m </a:t>
            </a:r>
            <a:r>
              <a:rPr lang="en-US" sz="2000" dirty="0" smtClean="0">
                <a:ea typeface="Cambria Math"/>
              </a:rPr>
              <a:t>(</a:t>
            </a:r>
            <a:r>
              <a:rPr lang="en-US" sz="2000" i="1" dirty="0" smtClean="0">
                <a:ea typeface="Cambria Math"/>
              </a:rPr>
              <a:t>m</a:t>
            </a:r>
            <a:r>
              <a:rPr lang="en-US" sz="2000" i="1" dirty="0" smtClean="0">
                <a:latin typeface="Cambria Math"/>
                <a:ea typeface="Cambria Math"/>
              </a:rPr>
              <a:t>− </a:t>
            </a:r>
            <a:r>
              <a:rPr lang="en-US" sz="2000" i="1" dirty="0" smtClean="0">
                <a:ea typeface="Cambria Math"/>
              </a:rPr>
              <a:t>a )</a:t>
            </a:r>
            <a:r>
              <a:rPr lang="en-US" sz="2000" dirty="0" smtClean="0">
                <a:ea typeface="Cambria Math"/>
              </a:rPr>
              <a:t> </a:t>
            </a:r>
            <a:r>
              <a:rPr lang="en-US" sz="2000" i="1" dirty="0" smtClean="0">
                <a:ea typeface="Cambria Math"/>
              </a:rPr>
              <a:t> = </a:t>
            </a:r>
            <a:r>
              <a:rPr lang="en-US" sz="2000" dirty="0" smtClean="0">
                <a:latin typeface="Cambria Math" pitchFamily="18" charset="0"/>
                <a:ea typeface="Cambria Math" pitchFamily="18" charset="0"/>
              </a:rPr>
              <a:t>0</a:t>
            </a:r>
            <a:r>
              <a:rPr lang="en-US" sz="2000" dirty="0" smtClean="0">
                <a:ea typeface="Cambria Math"/>
              </a:rPr>
              <a:t> and </a:t>
            </a:r>
            <a:r>
              <a:rPr lang="en-US" sz="2000" dirty="0" smtClean="0">
                <a:latin typeface="Cambria Math" pitchFamily="18" charset="0"/>
                <a:ea typeface="Cambria Math" pitchFamily="18" charset="0"/>
              </a:rPr>
              <a:t>0</a:t>
            </a:r>
            <a:r>
              <a:rPr lang="en-US" sz="2000" dirty="0" smtClean="0">
                <a:ea typeface="Cambria Math"/>
              </a:rPr>
              <a:t> +</a:t>
            </a:r>
            <a:r>
              <a:rPr lang="en-US" sz="2000" i="1" baseline="-25000" dirty="0" smtClean="0">
                <a:ea typeface="Cambria Math"/>
              </a:rPr>
              <a:t>m </a:t>
            </a:r>
            <a:r>
              <a:rPr lang="en-US" sz="2000" dirty="0" smtClean="0">
                <a:latin typeface="Cambria Math" pitchFamily="18" charset="0"/>
                <a:ea typeface="Cambria Math" pitchFamily="18" charset="0"/>
              </a:rPr>
              <a:t>0</a:t>
            </a:r>
            <a:r>
              <a:rPr lang="en-US" sz="2000" i="1" dirty="0" smtClean="0">
                <a:ea typeface="Cambria Math"/>
              </a:rPr>
              <a:t>  = </a:t>
            </a:r>
            <a:r>
              <a:rPr lang="en-US" sz="2000" dirty="0" smtClean="0">
                <a:latin typeface="Cambria Math" pitchFamily="18" charset="0"/>
                <a:ea typeface="Cambria Math" pitchFamily="18" charset="0"/>
              </a:rPr>
              <a:t>0</a:t>
            </a:r>
          </a:p>
          <a:p>
            <a:pPr lvl="1"/>
            <a:r>
              <a:rPr lang="en-US" sz="2000" i="1" dirty="0" err="1" smtClean="0">
                <a:ea typeface="Cambria Math" pitchFamily="18" charset="0"/>
              </a:rPr>
              <a:t>Distributivity</a:t>
            </a:r>
            <a:r>
              <a:rPr lang="en-US" sz="2000" dirty="0" smtClean="0">
                <a:latin typeface="Cambria Math" pitchFamily="18" charset="0"/>
                <a:ea typeface="Cambria Math" pitchFamily="18" charset="0"/>
              </a:rPr>
              <a:t>:</a:t>
            </a:r>
            <a:r>
              <a:rPr lang="en-US" sz="2000" dirty="0" smtClean="0">
                <a:ea typeface="Cambria Math"/>
              </a:rPr>
              <a:t> If </a:t>
            </a:r>
            <a:r>
              <a:rPr lang="en-US" sz="2000" i="1" dirty="0" smtClean="0">
                <a:ea typeface="Cambria Math"/>
              </a:rPr>
              <a:t>a</a:t>
            </a:r>
            <a:r>
              <a:rPr lang="en-US" sz="2000" dirty="0" smtClean="0">
                <a:ea typeface="Cambria Math"/>
              </a:rPr>
              <a:t>, </a:t>
            </a:r>
            <a:r>
              <a:rPr lang="en-US" sz="2000" i="1" dirty="0" smtClean="0">
                <a:ea typeface="Cambria Math"/>
              </a:rPr>
              <a:t>b, </a:t>
            </a:r>
            <a:r>
              <a:rPr lang="en-US" sz="2000" dirty="0" smtClean="0">
                <a:ea typeface="Cambria Math"/>
              </a:rPr>
              <a:t>and</a:t>
            </a:r>
            <a:r>
              <a:rPr lang="en-US" sz="2000" i="1" dirty="0" smtClean="0">
                <a:ea typeface="Cambria Math"/>
              </a:rPr>
              <a:t> c</a:t>
            </a:r>
            <a:r>
              <a:rPr lang="en-US" sz="2000" dirty="0" smtClean="0">
                <a:ea typeface="Cambria Math"/>
              </a:rPr>
              <a:t> belong to </a:t>
            </a:r>
            <a:r>
              <a:rPr lang="en-US" sz="2000" b="1" dirty="0" err="1" smtClean="0"/>
              <a:t>Z</a:t>
            </a:r>
            <a:r>
              <a:rPr lang="en-US" sz="2000" i="1" baseline="-25000" dirty="0" err="1" smtClean="0"/>
              <a:t>m</a:t>
            </a:r>
            <a:r>
              <a:rPr lang="en-US" sz="2000" i="1" baseline="-25000" dirty="0" smtClean="0"/>
              <a:t> </a:t>
            </a:r>
            <a:r>
              <a:rPr lang="en-US" sz="2000" dirty="0" smtClean="0">
                <a:ea typeface="Cambria Math"/>
              </a:rPr>
              <a:t>, then </a:t>
            </a:r>
          </a:p>
          <a:p>
            <a:pPr lvl="2"/>
            <a:r>
              <a:rPr lang="en-US" sz="2000" i="1" dirty="0" smtClean="0">
                <a:ea typeface="Cambria Math"/>
              </a:rPr>
              <a:t> a</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dirty="0" smtClean="0">
                <a:ea typeface="Cambria Math"/>
              </a:rPr>
              <a:t>(</a:t>
            </a:r>
            <a:r>
              <a:rPr lang="en-US" sz="2000" i="1" dirty="0" smtClean="0">
                <a:ea typeface="Cambria Math"/>
              </a:rPr>
              <a:t>b</a:t>
            </a:r>
            <a:r>
              <a:rPr lang="en-US" sz="2000" dirty="0" smtClean="0">
                <a:ea typeface="Cambria Math"/>
              </a:rPr>
              <a:t> +</a:t>
            </a:r>
            <a:r>
              <a:rPr lang="en-US" sz="2000" i="1" baseline="-25000" dirty="0" smtClean="0">
                <a:ea typeface="Cambria Math"/>
              </a:rPr>
              <a:t>m </a:t>
            </a:r>
            <a:r>
              <a:rPr lang="en-US" sz="2000" i="1" dirty="0" smtClean="0">
                <a:ea typeface="Cambria Math"/>
              </a:rPr>
              <a:t>c</a:t>
            </a:r>
            <a:r>
              <a:rPr lang="en-US" sz="2000" dirty="0" smtClean="0">
                <a:ea typeface="Cambria Math"/>
              </a:rPr>
              <a:t>) </a:t>
            </a:r>
            <a:r>
              <a:rPr lang="en-US" sz="2000" i="1" dirty="0" smtClean="0">
                <a:ea typeface="Cambria Math"/>
              </a:rPr>
              <a:t>= </a:t>
            </a:r>
            <a:r>
              <a:rPr lang="en-US" sz="2000" dirty="0" smtClean="0">
                <a:ea typeface="Cambria Math"/>
              </a:rPr>
              <a:t> (</a:t>
            </a:r>
            <a:r>
              <a:rPr lang="en-US" sz="2000" i="1" dirty="0" smtClean="0">
                <a:ea typeface="Cambria Math"/>
              </a:rPr>
              <a:t>a</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i="1" dirty="0" smtClean="0">
                <a:ea typeface="Cambria Math"/>
              </a:rPr>
              <a:t>b)</a:t>
            </a:r>
            <a:r>
              <a:rPr lang="en-US" sz="2000" dirty="0" smtClean="0">
                <a:ea typeface="Cambria Math"/>
              </a:rPr>
              <a:t> +</a:t>
            </a:r>
            <a:r>
              <a:rPr lang="en-US" sz="2000" i="1" baseline="-25000" dirty="0" smtClean="0">
                <a:ea typeface="Cambria Math"/>
              </a:rPr>
              <a:t>m</a:t>
            </a:r>
            <a:r>
              <a:rPr lang="en-US" sz="2000" dirty="0" smtClean="0">
                <a:ea typeface="Cambria Math"/>
              </a:rPr>
              <a:t> (</a:t>
            </a:r>
            <a:r>
              <a:rPr lang="en-US" sz="2000" i="1" dirty="0" smtClean="0">
                <a:ea typeface="Cambria Math"/>
              </a:rPr>
              <a:t>a</a:t>
            </a:r>
            <a:r>
              <a:rPr lang="en-US" sz="2000" dirty="0" smtClean="0">
                <a:latin typeface="Cambria Math"/>
                <a:ea typeface="Cambria Math"/>
              </a:rPr>
              <a:t> ∙</a:t>
            </a:r>
            <a:r>
              <a:rPr lang="en-US" sz="2000" i="1" baseline="-25000" dirty="0" smtClean="0">
                <a:ea typeface="Cambria Math"/>
              </a:rPr>
              <a:t>m </a:t>
            </a:r>
            <a:r>
              <a:rPr lang="en-US" sz="2000" i="1" dirty="0" smtClean="0">
                <a:ea typeface="Cambria Math"/>
              </a:rPr>
              <a:t>c</a:t>
            </a:r>
            <a:r>
              <a:rPr lang="en-US" sz="2000" dirty="0" smtClean="0">
                <a:ea typeface="Cambria Math"/>
              </a:rPr>
              <a:t>) </a:t>
            </a:r>
            <a:r>
              <a:rPr lang="en-US" sz="2000" i="1" dirty="0" smtClean="0">
                <a:ea typeface="Cambria Math"/>
              </a:rPr>
              <a:t>  </a:t>
            </a:r>
            <a:r>
              <a:rPr lang="en-US" sz="2000" dirty="0" smtClean="0">
                <a:ea typeface="Cambria Math"/>
              </a:rPr>
              <a:t>and                                               (</a:t>
            </a:r>
            <a:r>
              <a:rPr lang="en-US" sz="2000" i="1" dirty="0" smtClean="0">
                <a:ea typeface="Cambria Math"/>
              </a:rPr>
              <a:t>a</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i="1" dirty="0" smtClean="0">
                <a:ea typeface="Cambria Math"/>
              </a:rPr>
              <a:t>b)</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i="1" dirty="0" smtClean="0">
                <a:ea typeface="Cambria Math"/>
              </a:rPr>
              <a:t>c  = </a:t>
            </a:r>
            <a:r>
              <a:rPr lang="en-US" sz="2000" dirty="0" smtClean="0">
                <a:ea typeface="Cambria Math"/>
              </a:rPr>
              <a:t>(</a:t>
            </a:r>
            <a:r>
              <a:rPr lang="en-US" sz="2000" i="1" dirty="0" smtClean="0">
                <a:ea typeface="Cambria Math"/>
              </a:rPr>
              <a:t>a</a:t>
            </a:r>
            <a:r>
              <a:rPr lang="en-US" sz="2000" dirty="0" smtClean="0">
                <a:latin typeface="Cambria Math"/>
                <a:ea typeface="Cambria Math"/>
              </a:rPr>
              <a:t> ∙</a:t>
            </a:r>
            <a:r>
              <a:rPr lang="en-US" sz="2000" i="1" baseline="-25000" dirty="0" smtClean="0">
                <a:ea typeface="Cambria Math"/>
              </a:rPr>
              <a:t>m </a:t>
            </a:r>
            <a:r>
              <a:rPr lang="en-US" sz="2000" i="1" dirty="0" smtClean="0">
                <a:ea typeface="Cambria Math"/>
              </a:rPr>
              <a:t>c</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dirty="0" smtClean="0">
                <a:ea typeface="Cambria Math"/>
              </a:rPr>
              <a:t>(</a:t>
            </a:r>
            <a:r>
              <a:rPr lang="en-US" sz="2000" i="1" dirty="0" smtClean="0">
                <a:ea typeface="Cambria Math"/>
              </a:rPr>
              <a:t>b</a:t>
            </a:r>
            <a:r>
              <a:rPr lang="en-US" sz="2000" dirty="0" smtClean="0">
                <a:ea typeface="Cambria Math"/>
              </a:rPr>
              <a:t> </a:t>
            </a:r>
            <a:r>
              <a:rPr lang="en-US" sz="2000" dirty="0" smtClean="0">
                <a:latin typeface="Cambria Math"/>
                <a:ea typeface="Cambria Math"/>
              </a:rPr>
              <a:t>∙</a:t>
            </a:r>
            <a:r>
              <a:rPr lang="en-US" sz="2000" i="1" baseline="-25000" dirty="0" smtClean="0">
                <a:ea typeface="Cambria Math"/>
              </a:rPr>
              <a:t>m </a:t>
            </a:r>
            <a:r>
              <a:rPr lang="en-US" sz="2000" i="1" dirty="0" smtClean="0">
                <a:ea typeface="Cambria Math"/>
              </a:rPr>
              <a:t>c</a:t>
            </a:r>
            <a:r>
              <a:rPr lang="en-US" sz="2000" dirty="0" smtClean="0">
                <a:ea typeface="Cambria Math"/>
              </a:rPr>
              <a:t>).</a:t>
            </a:r>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Exercises 42-44 ask for proofs of these properties.</a:t>
            </a:r>
          </a:p>
          <a:p>
            <a:r>
              <a:rPr lang="en-US" sz="2000" dirty="0" err="1" smtClean="0">
                <a:latin typeface="Cambria Math" pitchFamily="18" charset="0"/>
                <a:ea typeface="Cambria Math" pitchFamily="18" charset="0"/>
              </a:rPr>
              <a:t>Multiplicatative</a:t>
            </a:r>
            <a:r>
              <a:rPr lang="en-US" sz="2000" dirty="0" smtClean="0">
                <a:latin typeface="Cambria Math" pitchFamily="18" charset="0"/>
                <a:ea typeface="Cambria Math" pitchFamily="18" charset="0"/>
              </a:rPr>
              <a:t> inverses have not been included since they do not always exist. For example, there is no multiplicative inverse of 2 modulo 6.</a:t>
            </a:r>
          </a:p>
          <a:p>
            <a:r>
              <a:rPr lang="en-US" sz="2000" dirty="0" smtClean="0">
                <a:latin typeface="Cambria Math" pitchFamily="18" charset="0"/>
                <a:ea typeface="Cambria Math" pitchFamily="18" charset="0"/>
              </a:rPr>
              <a:t>(</a:t>
            </a:r>
            <a:r>
              <a:rPr lang="en-US" sz="2000" i="1" dirty="0" smtClean="0">
                <a:latin typeface="Cambria Math" pitchFamily="18" charset="0"/>
                <a:ea typeface="Cambria Math" pitchFamily="18" charset="0"/>
              </a:rPr>
              <a:t>optional</a:t>
            </a:r>
            <a:r>
              <a:rPr lang="en-US" sz="2000" dirty="0" smtClean="0">
                <a:latin typeface="Cambria Math" pitchFamily="18" charset="0"/>
                <a:ea typeface="Cambria Math" pitchFamily="18" charset="0"/>
              </a:rPr>
              <a:t>) Using the terminology of  abstract algebra,  </a:t>
            </a:r>
            <a:r>
              <a:rPr lang="en-US" sz="2000" b="1" dirty="0" err="1" smtClean="0"/>
              <a:t>Z</a:t>
            </a:r>
            <a:r>
              <a:rPr lang="en-US" sz="2000" i="1" baseline="-25000" dirty="0" err="1" smtClean="0"/>
              <a:t>m</a:t>
            </a:r>
            <a:r>
              <a:rPr lang="en-US" sz="2000" i="1" baseline="-25000" dirty="0" smtClean="0"/>
              <a:t>  </a:t>
            </a:r>
            <a:r>
              <a:rPr lang="en-US" sz="2000" dirty="0" smtClean="0">
                <a:latin typeface="Cambria Math" pitchFamily="18" charset="0"/>
                <a:ea typeface="Cambria Math" pitchFamily="18" charset="0"/>
              </a:rPr>
              <a:t>with </a:t>
            </a:r>
            <a:r>
              <a:rPr lang="en-US" sz="2000" dirty="0" smtClean="0">
                <a:ea typeface="Cambria Math"/>
              </a:rPr>
              <a:t>+</a:t>
            </a:r>
            <a:r>
              <a:rPr lang="en-US" sz="2000" i="1" baseline="-25000" dirty="0" smtClean="0">
                <a:ea typeface="Cambria Math"/>
              </a:rPr>
              <a:t>m</a:t>
            </a:r>
            <a:r>
              <a:rPr lang="en-US" sz="2000" dirty="0" smtClean="0">
                <a:latin typeface="Cambria Math" pitchFamily="18" charset="0"/>
                <a:ea typeface="Cambria Math" pitchFamily="18" charset="0"/>
              </a:rPr>
              <a:t> is a commutative group and  </a:t>
            </a:r>
            <a:r>
              <a:rPr lang="en-US" sz="2000" b="1" dirty="0" err="1" smtClean="0"/>
              <a:t>Z</a:t>
            </a:r>
            <a:r>
              <a:rPr lang="en-US" sz="2000" i="1" baseline="-25000" dirty="0" err="1" smtClean="0"/>
              <a:t>m</a:t>
            </a:r>
            <a:r>
              <a:rPr lang="en-US" sz="2000" i="1" baseline="-25000" dirty="0" smtClean="0"/>
              <a:t>  </a:t>
            </a:r>
            <a:r>
              <a:rPr lang="en-US" sz="2000" dirty="0" smtClean="0">
                <a:latin typeface="Cambria Math" pitchFamily="18" charset="0"/>
                <a:ea typeface="Cambria Math" pitchFamily="18" charset="0"/>
              </a:rPr>
              <a:t>with </a:t>
            </a:r>
            <a:r>
              <a:rPr lang="en-US" sz="2000" dirty="0" smtClean="0">
                <a:ea typeface="Cambria Math"/>
              </a:rPr>
              <a:t>+</a:t>
            </a:r>
            <a:r>
              <a:rPr lang="en-US" sz="2000" i="1" baseline="-25000" dirty="0" smtClean="0">
                <a:ea typeface="Cambria Math"/>
              </a:rPr>
              <a:t>m</a:t>
            </a:r>
            <a:r>
              <a:rPr lang="en-US" sz="2000" dirty="0" smtClean="0">
                <a:latin typeface="Cambria Math" pitchFamily="18" charset="0"/>
                <a:ea typeface="Cambria Math" pitchFamily="18" charset="0"/>
              </a:rPr>
              <a:t>  and </a:t>
            </a:r>
            <a:r>
              <a:rPr lang="en-US" sz="2000" dirty="0" smtClean="0">
                <a:latin typeface="Cambria Math"/>
                <a:ea typeface="Cambria Math"/>
              </a:rPr>
              <a:t>∙</a:t>
            </a:r>
            <a:r>
              <a:rPr lang="en-US" sz="2000" i="1" baseline="-25000" dirty="0" smtClean="0">
                <a:ea typeface="Cambria Math"/>
              </a:rPr>
              <a:t>m</a:t>
            </a:r>
            <a:r>
              <a:rPr lang="en-US" sz="2000" dirty="0" smtClean="0">
                <a:latin typeface="Cambria Math" pitchFamily="18" charset="0"/>
                <a:ea typeface="Cambria Math" pitchFamily="18" charset="0"/>
              </a:rPr>
              <a:t> is a commutative ring.  </a:t>
            </a:r>
            <a:endParaRPr lang="en-US" sz="2000" dirty="0" smtClean="0">
              <a:ea typeface="Cambria Math"/>
            </a:endParaRPr>
          </a:p>
          <a:p>
            <a:pPr lvl="1"/>
            <a:endParaRPr lang="en-US" sz="2000" dirty="0" smtClean="0">
              <a:ea typeface="Cambria Math"/>
            </a:endParaRPr>
          </a:p>
          <a:p>
            <a:pPr lvl="1"/>
            <a:endParaRPr lang="en-US" sz="2000" dirty="0" smtClean="0"/>
          </a:p>
          <a:p>
            <a:pPr lvl="1"/>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Integer Representations and Algorithms</a:t>
            </a:r>
            <a:endParaRPr lang="en-US" dirty="0"/>
          </a:p>
        </p:txBody>
      </p:sp>
      <p:sp>
        <p:nvSpPr>
          <p:cNvPr id="3" name="Subtitle 2"/>
          <p:cNvSpPr>
            <a:spLocks noGrp="1"/>
          </p:cNvSpPr>
          <p:nvPr>
            <p:ph type="subTitle" idx="1"/>
          </p:nvPr>
        </p:nvSpPr>
        <p:spPr/>
        <p:txBody>
          <a:bodyPr/>
          <a:lstStyle/>
          <a:p>
            <a:r>
              <a:rPr lang="en-US" dirty="0" smtClean="0"/>
              <a:t>Section 4.2</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Integer Representations</a:t>
            </a:r>
          </a:p>
          <a:p>
            <a:pPr lvl="1"/>
            <a:r>
              <a:rPr lang="en-US" dirty="0" smtClean="0"/>
              <a:t> Base </a:t>
            </a:r>
            <a:r>
              <a:rPr lang="en-US" i="1" dirty="0" smtClean="0"/>
              <a:t>b</a:t>
            </a:r>
            <a:r>
              <a:rPr lang="en-US" dirty="0" smtClean="0"/>
              <a:t> Expansions</a:t>
            </a:r>
          </a:p>
          <a:p>
            <a:pPr lvl="1"/>
            <a:r>
              <a:rPr lang="en-US" dirty="0" smtClean="0"/>
              <a:t> Binary Expansions</a:t>
            </a:r>
          </a:p>
          <a:p>
            <a:pPr lvl="1"/>
            <a:r>
              <a:rPr lang="en-US" dirty="0" smtClean="0"/>
              <a:t> Octal Expansions</a:t>
            </a:r>
          </a:p>
          <a:p>
            <a:pPr lvl="1"/>
            <a:r>
              <a:rPr lang="en-US" dirty="0" smtClean="0"/>
              <a:t>Hexadecimal Expansions</a:t>
            </a:r>
          </a:p>
          <a:p>
            <a:r>
              <a:rPr lang="en-US" dirty="0" smtClean="0"/>
              <a:t>Base Conversion Algorithm</a:t>
            </a:r>
          </a:p>
          <a:p>
            <a:r>
              <a:rPr lang="en-US" dirty="0" smtClean="0"/>
              <a:t>Algorithms for Integer Operations</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Motivation</a:t>
            </a:r>
            <a:endParaRPr lang="en-US" dirty="0"/>
          </a:p>
        </p:txBody>
      </p:sp>
      <p:sp>
        <p:nvSpPr>
          <p:cNvPr id="3" name="Content Placeholder 2"/>
          <p:cNvSpPr>
            <a:spLocks noGrp="1"/>
          </p:cNvSpPr>
          <p:nvPr>
            <p:ph idx="1"/>
          </p:nvPr>
        </p:nvSpPr>
        <p:spPr/>
        <p:txBody>
          <a:bodyPr>
            <a:normAutofit fontScale="77500" lnSpcReduction="20000"/>
          </a:bodyPr>
          <a:lstStyle/>
          <a:p>
            <a:r>
              <a:rPr lang="en-US" i="1" dirty="0" smtClean="0"/>
              <a:t>Number theory </a:t>
            </a:r>
            <a:r>
              <a:rPr lang="en-US" dirty="0" smtClean="0"/>
              <a:t>is the part of mathematics devoted to the study of the integers and their properties. </a:t>
            </a:r>
          </a:p>
          <a:p>
            <a:r>
              <a:rPr lang="en-US" dirty="0" smtClean="0"/>
              <a:t>Key ideas in number theory include divisibility and the </a:t>
            </a:r>
            <a:r>
              <a:rPr lang="en-US" dirty="0" err="1" smtClean="0"/>
              <a:t>primality</a:t>
            </a:r>
            <a:r>
              <a:rPr lang="en-US" dirty="0" smtClean="0"/>
              <a:t> of integers.</a:t>
            </a:r>
          </a:p>
          <a:p>
            <a:r>
              <a:rPr lang="en-US" dirty="0" smtClean="0"/>
              <a:t>Representations of integers, including binary and hexadecimal representations, are part of number theory. </a:t>
            </a:r>
          </a:p>
          <a:p>
            <a:r>
              <a:rPr lang="en-US" dirty="0" smtClean="0"/>
              <a:t>Number theory has long been studied because of the beauty of its ideas, its accessibility, and its wealth of open questions. </a:t>
            </a:r>
          </a:p>
          <a:p>
            <a:r>
              <a:rPr lang="en-US" dirty="0" smtClean="0"/>
              <a:t>We’ll use many ideas developed in Chapter </a:t>
            </a:r>
            <a:r>
              <a:rPr lang="en-US" dirty="0" smtClean="0">
                <a:latin typeface="Cambria Math" pitchFamily="18" charset="0"/>
                <a:ea typeface="Cambria Math" pitchFamily="18" charset="0"/>
              </a:rPr>
              <a:t>1</a:t>
            </a:r>
            <a:r>
              <a:rPr lang="en-US" dirty="0" smtClean="0"/>
              <a:t> about proof methods and proof strategy in our exploration of number theory.</a:t>
            </a:r>
          </a:p>
          <a:p>
            <a:r>
              <a:rPr lang="en-US" dirty="0" smtClean="0"/>
              <a:t>Mathematicians have long considered number theory to be pure mathematics, but it has important applications to computer science and cryptography studied in Sections </a:t>
            </a:r>
            <a:r>
              <a:rPr lang="en-US" dirty="0" smtClean="0">
                <a:latin typeface="Cambria Math" pitchFamily="18" charset="0"/>
                <a:ea typeface="Cambria Math" pitchFamily="18" charset="0"/>
              </a:rPr>
              <a:t>4.5</a:t>
            </a:r>
            <a:r>
              <a:rPr lang="en-US" dirty="0" smtClean="0"/>
              <a:t> and </a:t>
            </a:r>
            <a:r>
              <a:rPr lang="en-US" dirty="0" smtClean="0">
                <a:latin typeface="Cambria Math" pitchFamily="18" charset="0"/>
                <a:ea typeface="Cambria Math" pitchFamily="18" charset="0"/>
              </a:rPr>
              <a:t>4.6</a:t>
            </a:r>
            <a:r>
              <a:rPr lang="en-US" dirty="0" smtClean="0"/>
              <a:t>.</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Representations of Integers</a:t>
            </a:r>
            <a:endParaRPr lang="en-US" dirty="0"/>
          </a:p>
        </p:txBody>
      </p:sp>
      <p:sp>
        <p:nvSpPr>
          <p:cNvPr id="3" name="Content Placeholder 2"/>
          <p:cNvSpPr>
            <a:spLocks noGrp="1"/>
          </p:cNvSpPr>
          <p:nvPr>
            <p:ph idx="1"/>
          </p:nvPr>
        </p:nvSpPr>
        <p:spPr/>
        <p:txBody>
          <a:bodyPr>
            <a:normAutofit/>
          </a:bodyPr>
          <a:lstStyle/>
          <a:p>
            <a:r>
              <a:rPr lang="en-US" dirty="0" smtClean="0"/>
              <a:t>In the modern world, we use </a:t>
            </a:r>
            <a:r>
              <a:rPr lang="en-US" i="1" dirty="0" smtClean="0"/>
              <a:t>decimal,</a:t>
            </a:r>
            <a:r>
              <a:rPr lang="en-US" dirty="0" smtClean="0"/>
              <a:t> or </a:t>
            </a:r>
            <a:r>
              <a:rPr lang="en-US" i="1" dirty="0" smtClean="0"/>
              <a:t>base</a:t>
            </a:r>
            <a:r>
              <a:rPr lang="en-US" dirty="0" smtClean="0"/>
              <a:t> </a:t>
            </a:r>
            <a:r>
              <a:rPr lang="en-US" dirty="0" smtClean="0">
                <a:latin typeface="Cambria Math" pitchFamily="18" charset="0"/>
                <a:ea typeface="Cambria Math" pitchFamily="18" charset="0"/>
              </a:rPr>
              <a:t>10,</a:t>
            </a:r>
            <a:r>
              <a:rPr lang="en-US" dirty="0" smtClean="0"/>
              <a:t> </a:t>
            </a:r>
            <a:r>
              <a:rPr lang="en-US" i="1" dirty="0" smtClean="0"/>
              <a:t>notation</a:t>
            </a:r>
            <a:r>
              <a:rPr lang="en-US" dirty="0" smtClean="0"/>
              <a:t> to represent integers. For example when we write </a:t>
            </a:r>
            <a:r>
              <a:rPr lang="en-US" dirty="0" smtClean="0">
                <a:latin typeface="Cambria Math" pitchFamily="18" charset="0"/>
                <a:ea typeface="Cambria Math" pitchFamily="18" charset="0"/>
              </a:rPr>
              <a:t>965, we </a:t>
            </a:r>
            <a:r>
              <a:rPr lang="en-US" dirty="0" smtClean="0"/>
              <a:t> mean </a:t>
            </a:r>
            <a:r>
              <a:rPr lang="en-US" dirty="0" smtClean="0">
                <a:latin typeface="Cambria Math" pitchFamily="18" charset="0"/>
                <a:ea typeface="Cambria Math" pitchFamily="18" charset="0"/>
              </a:rPr>
              <a:t>9</a:t>
            </a:r>
            <a:r>
              <a:rPr lang="en-US" dirty="0" smtClean="0">
                <a:latin typeface="Cambria Math"/>
                <a:ea typeface="Cambria Math"/>
              </a:rPr>
              <a:t>∙10</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6</a:t>
            </a:r>
            <a:r>
              <a:rPr lang="en-US" dirty="0" smtClean="0">
                <a:latin typeface="Cambria Math"/>
                <a:ea typeface="Cambria Math"/>
              </a:rPr>
              <a:t>∙10</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5</a:t>
            </a:r>
            <a:r>
              <a:rPr lang="en-US" dirty="0" smtClean="0">
                <a:latin typeface="Cambria Math"/>
                <a:ea typeface="Cambria Math"/>
              </a:rPr>
              <a:t>∙10</a:t>
            </a:r>
            <a:r>
              <a:rPr lang="en-US" baseline="30000" dirty="0" smtClean="0">
                <a:latin typeface="Cambria Math"/>
                <a:ea typeface="Cambria Math"/>
              </a:rPr>
              <a:t>0 </a:t>
            </a:r>
            <a:r>
              <a:rPr lang="en-US" dirty="0" smtClean="0"/>
              <a:t>. </a:t>
            </a:r>
          </a:p>
          <a:p>
            <a:r>
              <a:rPr lang="en-US" dirty="0" smtClean="0"/>
              <a:t>We  can represent numbers using any base </a:t>
            </a:r>
            <a:r>
              <a:rPr lang="en-US" i="1" dirty="0" smtClean="0"/>
              <a:t>b</a:t>
            </a:r>
            <a:r>
              <a:rPr lang="en-US" dirty="0" smtClean="0"/>
              <a:t>, where </a:t>
            </a:r>
            <a:r>
              <a:rPr lang="en-US" i="1" dirty="0" smtClean="0"/>
              <a:t>b</a:t>
            </a:r>
            <a:r>
              <a:rPr lang="en-US" dirty="0" smtClean="0"/>
              <a:t> is a positive integer greater than </a:t>
            </a:r>
            <a:r>
              <a:rPr lang="en-US" dirty="0" smtClean="0">
                <a:latin typeface="Cambria Math" pitchFamily="18" charset="0"/>
                <a:ea typeface="Cambria Math" pitchFamily="18" charset="0"/>
              </a:rPr>
              <a:t>1</a:t>
            </a:r>
            <a:r>
              <a:rPr lang="en-US" dirty="0" smtClean="0"/>
              <a:t>.</a:t>
            </a:r>
          </a:p>
          <a:p>
            <a:r>
              <a:rPr lang="en-US" dirty="0" smtClean="0"/>
              <a:t>The bases </a:t>
            </a:r>
            <a:r>
              <a:rPr lang="en-US" i="1" dirty="0" smtClean="0"/>
              <a:t>b</a:t>
            </a:r>
            <a:r>
              <a:rPr lang="en-US" dirty="0" smtClean="0"/>
              <a:t> = </a:t>
            </a:r>
            <a:r>
              <a:rPr lang="en-US" dirty="0" smtClean="0">
                <a:latin typeface="Cambria Math" pitchFamily="18" charset="0"/>
                <a:ea typeface="Cambria Math" pitchFamily="18" charset="0"/>
              </a:rPr>
              <a:t>2 </a:t>
            </a:r>
            <a:r>
              <a:rPr lang="en-US" dirty="0" smtClean="0">
                <a:ea typeface="Cambria Math" pitchFamily="18" charset="0"/>
              </a:rPr>
              <a:t>(</a:t>
            </a:r>
            <a:r>
              <a:rPr lang="en-US" i="1" dirty="0" smtClean="0">
                <a:ea typeface="Cambria Math" pitchFamily="18" charset="0"/>
              </a:rPr>
              <a:t>binary</a:t>
            </a:r>
            <a:r>
              <a:rPr lang="en-US" dirty="0" smtClean="0">
                <a:ea typeface="Cambria Math" pitchFamily="18" charset="0"/>
              </a:rPr>
              <a:t>)</a:t>
            </a:r>
            <a:r>
              <a:rPr lang="en-US" dirty="0" smtClean="0"/>
              <a:t>, </a:t>
            </a:r>
            <a:r>
              <a:rPr lang="en-US" i="1" dirty="0" smtClean="0"/>
              <a:t>b</a:t>
            </a:r>
            <a:r>
              <a:rPr lang="en-US" dirty="0" smtClean="0"/>
              <a:t> = 8 (</a:t>
            </a:r>
            <a:r>
              <a:rPr lang="en-US" i="1" dirty="0" smtClean="0"/>
              <a:t>octal</a:t>
            </a:r>
            <a:r>
              <a:rPr lang="en-US" dirty="0" smtClean="0"/>
              <a:t>) , and </a:t>
            </a:r>
            <a:r>
              <a:rPr lang="en-US" i="1" dirty="0" smtClean="0"/>
              <a:t>b</a:t>
            </a:r>
            <a:r>
              <a:rPr lang="en-US" dirty="0" smtClean="0"/>
              <a:t>= </a:t>
            </a:r>
            <a:r>
              <a:rPr lang="en-US" dirty="0" smtClean="0">
                <a:latin typeface="Cambria Math" pitchFamily="18" charset="0"/>
                <a:ea typeface="Cambria Math" pitchFamily="18" charset="0"/>
              </a:rPr>
              <a:t>16 </a:t>
            </a:r>
            <a:r>
              <a:rPr lang="en-US" dirty="0" smtClean="0"/>
              <a:t>(</a:t>
            </a:r>
            <a:r>
              <a:rPr lang="en-US" i="1" dirty="0" smtClean="0"/>
              <a:t>hexadecimal</a:t>
            </a:r>
            <a:r>
              <a:rPr lang="en-US" dirty="0" smtClean="0"/>
              <a:t>) are important for computing and communications</a:t>
            </a:r>
          </a:p>
          <a:p>
            <a:r>
              <a:rPr lang="en-US" dirty="0" smtClean="0"/>
              <a:t>The ancient Mayans used base </a:t>
            </a:r>
            <a:r>
              <a:rPr lang="en-US" dirty="0" smtClean="0">
                <a:latin typeface="Cambria Math" pitchFamily="18" charset="0"/>
                <a:ea typeface="Cambria Math" pitchFamily="18" charset="0"/>
              </a:rPr>
              <a:t>20</a:t>
            </a:r>
            <a:r>
              <a:rPr lang="en-US" dirty="0" smtClean="0"/>
              <a:t> and the ancient Babylonians used base </a:t>
            </a:r>
            <a:r>
              <a:rPr lang="en-US" dirty="0" smtClean="0">
                <a:latin typeface="Cambria Math" pitchFamily="18" charset="0"/>
                <a:ea typeface="Cambria Math" pitchFamily="18" charset="0"/>
              </a:rPr>
              <a:t>60</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Base </a:t>
            </a:r>
            <a:r>
              <a:rPr lang="en-US" i="1" dirty="0" smtClean="0"/>
              <a:t>b</a:t>
            </a:r>
            <a:r>
              <a:rPr lang="en-US" dirty="0" smtClean="0"/>
              <a:t> Representations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We can use positive integer </a:t>
            </a:r>
            <a:r>
              <a:rPr lang="en-US" i="1" dirty="0" smtClean="0"/>
              <a:t>b</a:t>
            </a:r>
            <a:r>
              <a:rPr lang="en-US" dirty="0" smtClean="0"/>
              <a:t> greater than </a:t>
            </a:r>
            <a:r>
              <a:rPr lang="en-US" dirty="0" smtClean="0">
                <a:latin typeface="Cambria Math" pitchFamily="18" charset="0"/>
                <a:ea typeface="Cambria Math" pitchFamily="18" charset="0"/>
              </a:rPr>
              <a:t>1</a:t>
            </a:r>
            <a:r>
              <a:rPr lang="en-US" dirty="0" smtClean="0"/>
              <a:t> as a base, because of this theorem:</a:t>
            </a:r>
          </a:p>
          <a:p>
            <a:pPr>
              <a:buNone/>
            </a:pPr>
            <a:r>
              <a:rPr lang="en-US" b="1" dirty="0" smtClean="0"/>
              <a:t>    Theorem </a:t>
            </a:r>
            <a:r>
              <a:rPr lang="en-US" b="1" dirty="0" smtClean="0">
                <a:latin typeface="Cambria Math" pitchFamily="18" charset="0"/>
                <a:ea typeface="Cambria Math" pitchFamily="18" charset="0"/>
              </a:rPr>
              <a:t>1</a:t>
            </a:r>
            <a:r>
              <a:rPr lang="en-US" dirty="0" smtClean="0"/>
              <a:t>: Let </a:t>
            </a:r>
            <a:r>
              <a:rPr lang="en-US" i="1" dirty="0" smtClean="0"/>
              <a:t>b</a:t>
            </a:r>
            <a:r>
              <a:rPr lang="en-US" dirty="0" smtClean="0"/>
              <a:t> be a positive integer greater than </a:t>
            </a:r>
            <a:r>
              <a:rPr lang="en-US" dirty="0" smtClean="0">
                <a:latin typeface="Cambria Math" pitchFamily="18" charset="0"/>
                <a:ea typeface="Cambria Math" pitchFamily="18" charset="0"/>
              </a:rPr>
              <a:t>1</a:t>
            </a:r>
            <a:r>
              <a:rPr lang="en-US" dirty="0" smtClean="0"/>
              <a:t>. Then if </a:t>
            </a:r>
            <a:r>
              <a:rPr lang="en-US" i="1" dirty="0" smtClean="0"/>
              <a:t>n</a:t>
            </a:r>
            <a:r>
              <a:rPr lang="en-US" dirty="0" smtClean="0"/>
              <a:t> is a positive integer, it can be expressed uniquely in the form:</a:t>
            </a:r>
          </a:p>
          <a:p>
            <a:pPr>
              <a:buNone/>
            </a:pPr>
            <a:r>
              <a:rPr lang="en-US" dirty="0" smtClean="0"/>
              <a:t>               </a:t>
            </a:r>
            <a:r>
              <a:rPr lang="en-US" i="1" dirty="0" smtClean="0"/>
              <a:t>n</a:t>
            </a:r>
            <a:r>
              <a:rPr lang="en-US" dirty="0" smtClean="0"/>
              <a:t> = </a:t>
            </a:r>
            <a:r>
              <a:rPr lang="en-US" i="1" dirty="0" err="1" smtClean="0"/>
              <a:t>a</a:t>
            </a:r>
            <a:r>
              <a:rPr lang="en-US" i="1" baseline="-25000" dirty="0" err="1" smtClean="0"/>
              <a:t>k</a:t>
            </a:r>
            <a:r>
              <a:rPr lang="en-US" i="1" dirty="0" err="1" smtClean="0"/>
              <a:t>b</a:t>
            </a:r>
            <a:r>
              <a:rPr lang="en-US" i="1" baseline="30000" dirty="0" err="1" smtClean="0"/>
              <a:t>k</a:t>
            </a:r>
            <a:r>
              <a:rPr lang="en-US" dirty="0" smtClean="0"/>
              <a:t> + </a:t>
            </a:r>
            <a:r>
              <a:rPr lang="en-US" i="1" dirty="0" smtClean="0"/>
              <a:t>a</a:t>
            </a:r>
            <a:r>
              <a:rPr lang="en-US" i="1" baseline="-25000" dirty="0" smtClean="0"/>
              <a:t>k</a:t>
            </a:r>
            <a:r>
              <a:rPr lang="en-US" baseline="-25000" dirty="0" smtClean="0"/>
              <a:t>-</a:t>
            </a:r>
            <a:r>
              <a:rPr lang="en-US" baseline="-25000" dirty="0" smtClean="0">
                <a:latin typeface="Cambria Math" pitchFamily="18" charset="0"/>
                <a:ea typeface="Cambria Math" pitchFamily="18" charset="0"/>
              </a:rPr>
              <a:t>1</a:t>
            </a:r>
            <a:r>
              <a:rPr lang="en-US" i="1" dirty="0" smtClean="0"/>
              <a:t>b</a:t>
            </a:r>
            <a:r>
              <a:rPr lang="en-US" i="1" baseline="30000" dirty="0" smtClean="0"/>
              <a:t>k</a:t>
            </a:r>
            <a:r>
              <a:rPr lang="en-US" baseline="30000" dirty="0" smtClean="0"/>
              <a:t>-</a:t>
            </a:r>
            <a:r>
              <a:rPr lang="en-US" baseline="30000" dirty="0" smtClean="0">
                <a:latin typeface="Cambria Math" pitchFamily="18" charset="0"/>
                <a:ea typeface="Cambria Math" pitchFamily="18" charset="0"/>
              </a:rPr>
              <a:t>1</a:t>
            </a:r>
            <a:r>
              <a:rPr lang="en-US" baseline="30000" dirty="0" smtClean="0"/>
              <a:t> </a:t>
            </a:r>
            <a:r>
              <a:rPr lang="en-US" dirty="0" smtClean="0"/>
              <a:t>+ …. + </a:t>
            </a:r>
            <a:r>
              <a:rPr lang="en-US" i="1" dirty="0" smtClean="0"/>
              <a:t>a</a:t>
            </a:r>
            <a:r>
              <a:rPr lang="en-US" baseline="-25000" dirty="0" smtClean="0">
                <a:latin typeface="Cambria Math" pitchFamily="18" charset="0"/>
                <a:ea typeface="Cambria Math" pitchFamily="18" charset="0"/>
              </a:rPr>
              <a:t>1</a:t>
            </a:r>
            <a:r>
              <a:rPr lang="en-US" i="1" dirty="0" smtClean="0"/>
              <a:t>b</a:t>
            </a:r>
            <a:r>
              <a:rPr lang="en-US" dirty="0" smtClean="0"/>
              <a:t> + </a:t>
            </a:r>
            <a:r>
              <a:rPr lang="en-US" i="1" dirty="0" smtClean="0"/>
              <a:t>a</a:t>
            </a:r>
            <a:r>
              <a:rPr lang="en-US" baseline="-25000" dirty="0" smtClean="0">
                <a:latin typeface="Cambria Math" pitchFamily="18" charset="0"/>
                <a:ea typeface="Cambria Math" pitchFamily="18" charset="0"/>
              </a:rPr>
              <a:t>0</a:t>
            </a:r>
          </a:p>
          <a:p>
            <a:pPr>
              <a:buNone/>
            </a:pPr>
            <a:r>
              <a:rPr lang="en-US" dirty="0" smtClean="0"/>
              <a:t>    where </a:t>
            </a:r>
            <a:r>
              <a:rPr lang="en-US" i="1" dirty="0" smtClean="0"/>
              <a:t>k</a:t>
            </a:r>
            <a:r>
              <a:rPr lang="en-US" dirty="0" smtClean="0"/>
              <a:t> is a nonnegative integer, </a:t>
            </a:r>
            <a:r>
              <a:rPr lang="en-US" i="1" dirty="0" smtClean="0"/>
              <a:t>a</a:t>
            </a:r>
            <a:r>
              <a:rPr lang="en-US" baseline="-25000" dirty="0" smtClean="0">
                <a:latin typeface="Cambria Math" pitchFamily="18" charset="0"/>
                <a:ea typeface="Cambria Math" pitchFamily="18" charset="0"/>
              </a:rPr>
              <a:t>0</a:t>
            </a:r>
            <a:r>
              <a:rPr lang="en-US" dirty="0" smtClean="0"/>
              <a:t>,</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err="1" smtClean="0"/>
              <a:t>a</a:t>
            </a:r>
            <a:r>
              <a:rPr lang="en-US" i="1" baseline="-25000" dirty="0" err="1" smtClean="0"/>
              <a:t>k</a:t>
            </a:r>
            <a:r>
              <a:rPr lang="en-US" dirty="0" smtClean="0"/>
              <a:t> are nonnegative integers less than </a:t>
            </a:r>
            <a:r>
              <a:rPr lang="en-US" i="1" dirty="0" smtClean="0"/>
              <a:t>b</a:t>
            </a:r>
            <a:r>
              <a:rPr lang="en-US" dirty="0" smtClean="0"/>
              <a:t>, and </a:t>
            </a:r>
            <a:r>
              <a:rPr lang="en-US" i="1" dirty="0" err="1" smtClean="0"/>
              <a:t>a</a:t>
            </a:r>
            <a:r>
              <a:rPr lang="en-US" i="1" baseline="-25000" dirty="0" err="1" smtClean="0"/>
              <a:t>k</a:t>
            </a:r>
            <a:r>
              <a:rPr lang="en-US" i="1" dirty="0" smtClean="0"/>
              <a:t>≠ </a:t>
            </a:r>
            <a:r>
              <a:rPr lang="en-US" dirty="0" smtClean="0">
                <a:latin typeface="Cambria Math" pitchFamily="18" charset="0"/>
                <a:ea typeface="Cambria Math" pitchFamily="18" charset="0"/>
              </a:rPr>
              <a:t>0</a:t>
            </a:r>
            <a:r>
              <a:rPr lang="en-US" dirty="0" smtClean="0"/>
              <a:t>. The </a:t>
            </a:r>
            <a:r>
              <a:rPr lang="en-US" i="1" dirty="0" err="1" smtClean="0"/>
              <a:t>a</a:t>
            </a:r>
            <a:r>
              <a:rPr lang="en-US" i="1" baseline="-25000" dirty="0" err="1" smtClean="0"/>
              <a:t>j</a:t>
            </a:r>
            <a:r>
              <a:rPr lang="en-US" dirty="0" smtClean="0"/>
              <a:t>, </a:t>
            </a:r>
            <a:r>
              <a:rPr lang="en-US" i="1" dirty="0" smtClean="0"/>
              <a:t>j</a:t>
            </a:r>
            <a:r>
              <a:rPr lang="en-US" dirty="0" smtClean="0"/>
              <a:t> = </a:t>
            </a:r>
            <a:r>
              <a:rPr lang="en-US" dirty="0" smtClean="0">
                <a:latin typeface="Cambria Math" pitchFamily="18" charset="0"/>
                <a:ea typeface="Cambria Math" pitchFamily="18" charset="0"/>
              </a:rPr>
              <a:t>0</a:t>
            </a:r>
            <a:r>
              <a:rPr lang="en-US" dirty="0" smtClean="0"/>
              <a:t>,…,</a:t>
            </a:r>
            <a:r>
              <a:rPr lang="en-US" i="1" dirty="0" smtClean="0"/>
              <a:t>k</a:t>
            </a:r>
            <a:r>
              <a:rPr lang="en-US" dirty="0" smtClean="0"/>
              <a:t> are called the base-</a:t>
            </a:r>
            <a:r>
              <a:rPr lang="en-US" i="1" dirty="0" smtClean="0"/>
              <a:t>b</a:t>
            </a:r>
            <a:r>
              <a:rPr lang="en-US" dirty="0" smtClean="0"/>
              <a:t> digits of the representation.</a:t>
            </a:r>
          </a:p>
          <a:p>
            <a:pPr>
              <a:buNone/>
            </a:pPr>
            <a:r>
              <a:rPr lang="en-US" dirty="0" smtClean="0"/>
              <a:t>  (We will prove this using mathematical induction in Section </a:t>
            </a:r>
            <a:r>
              <a:rPr lang="en-US" dirty="0" smtClean="0">
                <a:latin typeface="Cambria Math" pitchFamily="18" charset="0"/>
                <a:ea typeface="Cambria Math" pitchFamily="18" charset="0"/>
              </a:rPr>
              <a:t>5.1</a:t>
            </a:r>
            <a:r>
              <a:rPr lang="en-US" dirty="0" smtClean="0"/>
              <a:t>.)</a:t>
            </a:r>
          </a:p>
          <a:p>
            <a:r>
              <a:rPr lang="en-US" dirty="0" smtClean="0"/>
              <a:t>The representation of n given in Theorem </a:t>
            </a:r>
            <a:r>
              <a:rPr lang="en-US" dirty="0" smtClean="0">
                <a:latin typeface="Cambria Math" pitchFamily="18" charset="0"/>
                <a:ea typeface="Cambria Math" pitchFamily="18" charset="0"/>
              </a:rPr>
              <a:t>1</a:t>
            </a:r>
            <a:r>
              <a:rPr lang="en-US" dirty="0" smtClean="0"/>
              <a:t> is called the </a:t>
            </a:r>
            <a:r>
              <a:rPr lang="en-US" i="1" dirty="0" smtClean="0"/>
              <a:t>base b expansion of n</a:t>
            </a:r>
            <a:r>
              <a:rPr lang="en-US" dirty="0" smtClean="0"/>
              <a:t> and is denoted by (</a:t>
            </a:r>
            <a:r>
              <a:rPr lang="en-US" i="1" dirty="0" smtClean="0"/>
              <a:t>a</a:t>
            </a:r>
            <a:r>
              <a:rPr lang="en-US" i="1" baseline="-25000" dirty="0" smtClean="0"/>
              <a:t>k</a:t>
            </a:r>
            <a:r>
              <a:rPr lang="en-US" i="1" dirty="0" smtClean="0"/>
              <a:t>a</a:t>
            </a:r>
            <a:r>
              <a:rPr lang="en-US" i="1" baseline="-25000" dirty="0" smtClean="0"/>
              <a:t>k</a:t>
            </a:r>
            <a:r>
              <a:rPr lang="en-US" baseline="-25000" dirty="0" smtClean="0"/>
              <a:t>-1</a:t>
            </a:r>
            <a:r>
              <a:rPr lang="en-US" dirty="0" smtClean="0"/>
              <a:t>….</a:t>
            </a:r>
            <a:r>
              <a:rPr lang="en-US" i="1" dirty="0" smtClean="0"/>
              <a:t>a</a:t>
            </a:r>
            <a:r>
              <a:rPr lang="en-US" baseline="-25000" dirty="0" smtClean="0">
                <a:latin typeface="Cambria Math" pitchFamily="18" charset="0"/>
                <a:ea typeface="Cambria Math" pitchFamily="18" charset="0"/>
              </a:rPr>
              <a:t>1</a:t>
            </a:r>
            <a:r>
              <a:rPr lang="en-US" i="1" dirty="0" smtClean="0"/>
              <a:t>a</a:t>
            </a:r>
            <a:r>
              <a:rPr lang="en-US" baseline="-25000" dirty="0" smtClean="0">
                <a:latin typeface="Cambria Math" pitchFamily="18" charset="0"/>
                <a:ea typeface="Cambria Math" pitchFamily="18" charset="0"/>
              </a:rPr>
              <a:t>0</a:t>
            </a:r>
            <a:r>
              <a:rPr lang="en-US" dirty="0" smtClean="0"/>
              <a:t>)</a:t>
            </a:r>
            <a:r>
              <a:rPr lang="en-US" i="1" baseline="-25000" dirty="0" smtClean="0"/>
              <a:t>b</a:t>
            </a:r>
            <a:r>
              <a:rPr lang="en-US" dirty="0" smtClean="0"/>
              <a:t>.</a:t>
            </a:r>
          </a:p>
          <a:p>
            <a:r>
              <a:rPr lang="en-US" dirty="0" smtClean="0"/>
              <a:t> We usually omit the  subscript </a:t>
            </a:r>
            <a:r>
              <a:rPr lang="en-US" dirty="0" smtClean="0">
                <a:latin typeface="Cambria Math" pitchFamily="18" charset="0"/>
                <a:ea typeface="Cambria Math" pitchFamily="18" charset="0"/>
              </a:rPr>
              <a:t>10</a:t>
            </a:r>
            <a:r>
              <a:rPr lang="en-US" dirty="0" smtClean="0"/>
              <a:t> for base </a:t>
            </a:r>
            <a:r>
              <a:rPr lang="en-US" dirty="0" smtClean="0">
                <a:latin typeface="Cambria Math" pitchFamily="18" charset="0"/>
                <a:ea typeface="Cambria Math" pitchFamily="18" charset="0"/>
              </a:rPr>
              <a:t>10</a:t>
            </a:r>
            <a:r>
              <a:rPr lang="en-US" dirty="0" smtClean="0"/>
              <a:t> expansions.</a:t>
            </a:r>
          </a:p>
          <a:p>
            <a:pPr>
              <a:buNone/>
            </a:pPr>
            <a:r>
              <a:rPr lang="en-US" dirty="0" smtClean="0"/>
              <a:t> </a:t>
            </a:r>
            <a:endParaRPr lang="en-US" sz="1800" dirty="0" smtClean="0"/>
          </a:p>
          <a:p>
            <a:endParaRPr lang="en-US" sz="1800" dirty="0" smtClean="0"/>
          </a:p>
          <a:p>
            <a:endParaRPr lang="en-US" sz="1800" dirty="0" smtClean="0"/>
          </a:p>
          <a:p>
            <a:pPr>
              <a:buNone/>
            </a:pPr>
            <a:endParaRPr lang="en-US" sz="18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Expansions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Most computers represent integers and do arithmetic with binary  (base </a:t>
            </a:r>
            <a:r>
              <a:rPr lang="en-US" dirty="0" smtClean="0">
                <a:latin typeface="Cambria Math" pitchFamily="18" charset="0"/>
                <a:ea typeface="Cambria Math" pitchFamily="18" charset="0"/>
              </a:rPr>
              <a:t>2</a:t>
            </a:r>
            <a:r>
              <a:rPr lang="en-US" dirty="0" smtClean="0"/>
              <a:t>) expansions of integers. In these expansions, the only digits used are </a:t>
            </a:r>
            <a:r>
              <a:rPr lang="en-US" dirty="0" smtClean="0">
                <a:latin typeface="Cambria Math" pitchFamily="18" charset="0"/>
                <a:ea typeface="Cambria Math" pitchFamily="18" charset="0"/>
              </a:rPr>
              <a:t>0 and 1</a:t>
            </a:r>
            <a:r>
              <a:rPr lang="en-US" dirty="0" smtClean="0"/>
              <a:t>.</a:t>
            </a:r>
          </a:p>
          <a:p>
            <a:pPr>
              <a:buNone/>
            </a:pPr>
            <a:r>
              <a:rPr lang="en-US" b="1" dirty="0" smtClean="0"/>
              <a:t>Example</a:t>
            </a:r>
            <a:r>
              <a:rPr lang="en-US" dirty="0" smtClean="0"/>
              <a:t>: What is the decimal expansion of  the integer that has (</a:t>
            </a:r>
            <a:r>
              <a:rPr lang="en-US" dirty="0" smtClean="0">
                <a:latin typeface="Cambria Math" pitchFamily="18" charset="0"/>
                <a:ea typeface="Cambria Math" pitchFamily="18" charset="0"/>
              </a:rPr>
              <a:t>1 0101 1111</a:t>
            </a:r>
            <a:r>
              <a:rPr lang="en-US" dirty="0" smtClean="0"/>
              <a:t>)</a:t>
            </a:r>
            <a:r>
              <a:rPr lang="en-US" baseline="-25000" dirty="0" smtClean="0">
                <a:latin typeface="Cambria Math" pitchFamily="18" charset="0"/>
                <a:ea typeface="Cambria Math" pitchFamily="18" charset="0"/>
              </a:rPr>
              <a:t>2</a:t>
            </a:r>
            <a:r>
              <a:rPr lang="en-US" dirty="0" smtClean="0"/>
              <a:t> as its binary expansion?</a:t>
            </a:r>
          </a:p>
          <a:p>
            <a:pPr>
              <a:buNone/>
            </a:pPr>
            <a:r>
              <a:rPr lang="en-US" b="1" dirty="0" smtClean="0"/>
              <a:t>Solution</a:t>
            </a:r>
            <a:r>
              <a:rPr lang="en-US" dirty="0" smtClean="0"/>
              <a:t>:</a:t>
            </a:r>
          </a:p>
          <a:p>
            <a:pPr>
              <a:buNone/>
            </a:pPr>
            <a:r>
              <a:rPr lang="en-US" dirty="0" smtClean="0"/>
              <a:t>    (</a:t>
            </a:r>
            <a:r>
              <a:rPr lang="en-US" dirty="0" smtClean="0">
                <a:latin typeface="Cambria Math" pitchFamily="18" charset="0"/>
                <a:ea typeface="Cambria Math" pitchFamily="18" charset="0"/>
              </a:rPr>
              <a:t>1 0101 1111</a:t>
            </a:r>
            <a:r>
              <a:rPr lang="en-US" dirty="0" smtClean="0"/>
              <a:t>)</a:t>
            </a:r>
            <a:r>
              <a:rPr lang="en-US" baseline="-25000" dirty="0" smtClean="0">
                <a:latin typeface="Cambria Math" pitchFamily="18" charset="0"/>
                <a:ea typeface="Cambria Math" pitchFamily="18" charset="0"/>
              </a:rPr>
              <a:t>2    </a:t>
            </a:r>
            <a:r>
              <a:rPr lang="en-US" dirty="0" smtClean="0">
                <a:latin typeface="Cambria Math" pitchFamily="18" charset="0"/>
                <a:ea typeface="Cambria Math" pitchFamily="18" charset="0"/>
              </a:rPr>
              <a:t> = 1</a:t>
            </a:r>
            <a:r>
              <a:rPr lang="en-US" dirty="0" smtClean="0">
                <a:latin typeface="Cambria Math"/>
                <a:ea typeface="Cambria Math"/>
              </a:rPr>
              <a:t>∙2</a:t>
            </a:r>
            <a:r>
              <a:rPr lang="en-US" baseline="30000" dirty="0" smtClean="0">
                <a:latin typeface="Cambria Math"/>
                <a:ea typeface="Cambria Math"/>
              </a:rPr>
              <a:t>8 </a:t>
            </a:r>
            <a:r>
              <a:rPr lang="en-US" dirty="0" smtClean="0">
                <a:latin typeface="Cambria Math"/>
                <a:ea typeface="Cambria Math"/>
              </a:rPr>
              <a:t> + </a:t>
            </a:r>
            <a:r>
              <a:rPr lang="en-US" dirty="0" smtClean="0">
                <a:latin typeface="Cambria Math" pitchFamily="18" charset="0"/>
                <a:ea typeface="Cambria Math" pitchFamily="18" charset="0"/>
              </a:rPr>
              <a:t>0</a:t>
            </a:r>
            <a:r>
              <a:rPr lang="en-US" dirty="0" smtClean="0">
                <a:latin typeface="Cambria Math"/>
                <a:ea typeface="Cambria Math"/>
              </a:rPr>
              <a:t>∙2</a:t>
            </a:r>
            <a:r>
              <a:rPr lang="en-US" baseline="30000" dirty="0" smtClean="0">
                <a:latin typeface="Cambria Math"/>
                <a:ea typeface="Cambria Math"/>
              </a:rPr>
              <a:t>7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6 </a:t>
            </a:r>
            <a:r>
              <a:rPr lang="en-US" dirty="0" smtClean="0">
                <a:latin typeface="Cambria Math"/>
                <a:ea typeface="Cambria Math"/>
              </a:rPr>
              <a:t> + </a:t>
            </a:r>
            <a:r>
              <a:rPr lang="en-US" dirty="0" smtClean="0">
                <a:latin typeface="Cambria Math" pitchFamily="18" charset="0"/>
                <a:ea typeface="Cambria Math" pitchFamily="18" charset="0"/>
              </a:rPr>
              <a:t>0</a:t>
            </a:r>
            <a:r>
              <a:rPr lang="en-US" dirty="0" smtClean="0">
                <a:latin typeface="Cambria Math"/>
                <a:ea typeface="Cambria Math"/>
              </a:rPr>
              <a:t>∙2</a:t>
            </a:r>
            <a:r>
              <a:rPr lang="en-US" baseline="30000" dirty="0" smtClean="0">
                <a:latin typeface="Cambria Math"/>
                <a:ea typeface="Cambria Math"/>
              </a:rPr>
              <a:t>5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4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3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0 </a:t>
            </a:r>
            <a:r>
              <a:rPr lang="en-US" dirty="0" smtClean="0">
                <a:latin typeface="Cambria Math"/>
                <a:ea typeface="Cambria Math"/>
              </a:rPr>
              <a:t> =351. </a:t>
            </a:r>
            <a:endParaRPr lang="en-US" dirty="0" smtClean="0"/>
          </a:p>
          <a:p>
            <a:pPr>
              <a:buNone/>
            </a:pPr>
            <a:r>
              <a:rPr lang="en-US" b="1" dirty="0" smtClean="0"/>
              <a:t>Example</a:t>
            </a:r>
            <a:r>
              <a:rPr lang="en-US" dirty="0" smtClean="0"/>
              <a:t>: What is the decimal expansion of  the integer that has  (</a:t>
            </a:r>
            <a:r>
              <a:rPr lang="en-US" dirty="0" smtClean="0">
                <a:latin typeface="Cambria Math" pitchFamily="18" charset="0"/>
                <a:ea typeface="Cambria Math" pitchFamily="18" charset="0"/>
              </a:rPr>
              <a:t>11011</a:t>
            </a:r>
            <a:r>
              <a:rPr lang="en-US" dirty="0" smtClean="0"/>
              <a:t>)</a:t>
            </a:r>
            <a:r>
              <a:rPr lang="en-US" baseline="-25000" dirty="0" smtClean="0">
                <a:latin typeface="Cambria Math" pitchFamily="18" charset="0"/>
                <a:ea typeface="Cambria Math" pitchFamily="18" charset="0"/>
              </a:rPr>
              <a:t>2</a:t>
            </a:r>
            <a:r>
              <a:rPr lang="en-US" dirty="0" smtClean="0"/>
              <a:t>  as its binary expansion?</a:t>
            </a:r>
          </a:p>
          <a:p>
            <a:pPr>
              <a:buNone/>
            </a:pPr>
            <a:r>
              <a:rPr lang="en-US" b="1" dirty="0" smtClean="0"/>
              <a:t>Solution</a:t>
            </a:r>
            <a:r>
              <a:rPr lang="en-US" dirty="0" smtClean="0"/>
              <a:t>: (</a:t>
            </a:r>
            <a:r>
              <a:rPr lang="en-US" dirty="0" smtClean="0">
                <a:latin typeface="Cambria Math" pitchFamily="18" charset="0"/>
                <a:ea typeface="Cambria Math" pitchFamily="18" charset="0"/>
              </a:rPr>
              <a:t>11011</a:t>
            </a:r>
            <a:r>
              <a:rPr lang="en-US" dirty="0" smtClean="0"/>
              <a:t>)</a:t>
            </a:r>
            <a:r>
              <a:rPr lang="en-US" baseline="-25000" dirty="0" smtClean="0">
                <a:latin typeface="Cambria Math" pitchFamily="18" charset="0"/>
                <a:ea typeface="Cambria Math" pitchFamily="18" charset="0"/>
              </a:rPr>
              <a:t>2 </a:t>
            </a:r>
            <a:r>
              <a:rPr lang="en-US" dirty="0" smtClean="0">
                <a:latin typeface="Cambria Math" pitchFamily="18" charset="0"/>
                <a:ea typeface="Cambria Math" pitchFamily="18" charset="0"/>
              </a:rPr>
              <a:t>= 1 </a:t>
            </a:r>
            <a:r>
              <a:rPr lang="en-US" dirty="0" smtClean="0">
                <a:latin typeface="Cambria Math"/>
                <a:ea typeface="Cambria Math"/>
              </a:rPr>
              <a:t>∙2</a:t>
            </a:r>
            <a:r>
              <a:rPr lang="en-US" baseline="30000" dirty="0" smtClean="0">
                <a:latin typeface="Cambria Math"/>
                <a:ea typeface="Cambria Math"/>
              </a:rPr>
              <a:t>4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3 </a:t>
            </a:r>
            <a:r>
              <a:rPr lang="en-US" dirty="0" smtClean="0">
                <a:latin typeface="Cambria Math"/>
                <a:ea typeface="Cambria Math"/>
              </a:rPr>
              <a:t> + </a:t>
            </a:r>
            <a:r>
              <a:rPr lang="en-US" dirty="0" smtClean="0">
                <a:latin typeface="Cambria Math" pitchFamily="18" charset="0"/>
                <a:ea typeface="Cambria Math" pitchFamily="18" charset="0"/>
              </a:rPr>
              <a:t>0</a:t>
            </a:r>
            <a:r>
              <a:rPr lang="en-US" dirty="0" smtClean="0">
                <a:latin typeface="Cambria Math"/>
                <a:ea typeface="Cambria Math"/>
              </a:rPr>
              <a:t>∙2</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∙2</a:t>
            </a:r>
            <a:r>
              <a:rPr lang="en-US" baseline="30000" dirty="0" smtClean="0">
                <a:latin typeface="Cambria Math"/>
                <a:ea typeface="Cambria Math"/>
              </a:rPr>
              <a:t>0 </a:t>
            </a:r>
            <a:r>
              <a:rPr lang="en-US" dirty="0" smtClean="0">
                <a:latin typeface="Cambria Math"/>
                <a:ea typeface="Cambria Math"/>
              </a:rPr>
              <a:t> =27. </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Octal Expansions</a:t>
            </a:r>
            <a:endParaRPr lang="en-US" dirty="0"/>
          </a:p>
        </p:txBody>
      </p:sp>
      <p:sp>
        <p:nvSpPr>
          <p:cNvPr id="3" name="Content Placeholder 2"/>
          <p:cNvSpPr>
            <a:spLocks noGrp="1"/>
          </p:cNvSpPr>
          <p:nvPr>
            <p:ph idx="1"/>
          </p:nvPr>
        </p:nvSpPr>
        <p:spPr/>
        <p:txBody>
          <a:bodyPr>
            <a:normAutofit/>
          </a:bodyPr>
          <a:lstStyle/>
          <a:p>
            <a:pPr>
              <a:buNone/>
            </a:pPr>
            <a:r>
              <a:rPr lang="en-US" dirty="0" smtClean="0"/>
              <a:t>  The octal expansion (base 8) uses the digits {</a:t>
            </a:r>
            <a:r>
              <a:rPr lang="en-US" dirty="0" smtClean="0">
                <a:latin typeface="Cambria Math" pitchFamily="18" charset="0"/>
                <a:ea typeface="Cambria Math" pitchFamily="18" charset="0"/>
              </a:rPr>
              <a:t>0,1,2,3,4,5,6,7</a:t>
            </a:r>
            <a:r>
              <a:rPr lang="en-US" dirty="0" smtClean="0"/>
              <a:t>}.</a:t>
            </a:r>
          </a:p>
          <a:p>
            <a:pPr>
              <a:buNone/>
            </a:pPr>
            <a:r>
              <a:rPr lang="en-US" b="1" dirty="0" smtClean="0"/>
              <a:t>   Example</a:t>
            </a:r>
            <a:r>
              <a:rPr lang="en-US" dirty="0" smtClean="0"/>
              <a:t>: What is the decimal expansion of the number with octal expansion (</a:t>
            </a:r>
            <a:r>
              <a:rPr lang="en-US" dirty="0" smtClean="0">
                <a:latin typeface="Cambria Math" pitchFamily="18" charset="0"/>
                <a:ea typeface="Cambria Math" pitchFamily="18" charset="0"/>
              </a:rPr>
              <a:t>7016</a:t>
            </a:r>
            <a:r>
              <a:rPr lang="en-US" dirty="0" smtClean="0"/>
              <a:t>)</a:t>
            </a:r>
            <a:r>
              <a:rPr lang="en-US" baseline="-25000" dirty="0" smtClean="0"/>
              <a:t>8 </a:t>
            </a:r>
            <a:r>
              <a:rPr lang="en-US" dirty="0" smtClean="0"/>
              <a:t>?</a:t>
            </a:r>
          </a:p>
          <a:p>
            <a:pPr>
              <a:buNone/>
            </a:pPr>
            <a:r>
              <a:rPr lang="en-US" dirty="0" smtClean="0"/>
              <a:t>   </a:t>
            </a:r>
            <a:r>
              <a:rPr lang="en-US" b="1" dirty="0" smtClean="0"/>
              <a:t>Solution</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∙8</a:t>
            </a:r>
            <a:r>
              <a:rPr lang="en-US" baseline="30000" dirty="0" smtClean="0">
                <a:latin typeface="Cambria Math"/>
                <a:ea typeface="Cambria Math"/>
              </a:rPr>
              <a:t>3 </a:t>
            </a:r>
            <a:r>
              <a:rPr lang="en-US" dirty="0" smtClean="0">
                <a:latin typeface="Cambria Math"/>
                <a:ea typeface="Cambria Math"/>
              </a:rPr>
              <a:t> + </a:t>
            </a:r>
            <a:r>
              <a:rPr lang="en-US" dirty="0" smtClean="0">
                <a:latin typeface="Cambria Math" pitchFamily="18" charset="0"/>
                <a:ea typeface="Cambria Math" pitchFamily="18" charset="0"/>
              </a:rPr>
              <a:t>0</a:t>
            </a:r>
            <a:r>
              <a:rPr lang="en-US" dirty="0" smtClean="0">
                <a:latin typeface="Cambria Math"/>
                <a:ea typeface="Cambria Math"/>
              </a:rPr>
              <a:t>∙8</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∙8</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6</a:t>
            </a:r>
            <a:r>
              <a:rPr lang="en-US" dirty="0" smtClean="0">
                <a:latin typeface="Cambria Math"/>
                <a:ea typeface="Cambria Math"/>
              </a:rPr>
              <a:t>∙8</a:t>
            </a:r>
            <a:r>
              <a:rPr lang="en-US" baseline="30000" dirty="0" smtClean="0">
                <a:latin typeface="Cambria Math"/>
                <a:ea typeface="Cambria Math"/>
              </a:rPr>
              <a:t>0 </a:t>
            </a:r>
            <a:r>
              <a:rPr lang="en-US" dirty="0" smtClean="0">
                <a:latin typeface="Cambria Math"/>
                <a:ea typeface="Cambria Math"/>
              </a:rPr>
              <a:t> =3598</a:t>
            </a:r>
            <a:endParaRPr lang="en-US" dirty="0" smtClean="0"/>
          </a:p>
          <a:p>
            <a:pPr>
              <a:buNone/>
            </a:pPr>
            <a:r>
              <a:rPr lang="en-US" dirty="0" smtClean="0">
                <a:latin typeface="Cambria Math"/>
                <a:ea typeface="Cambria Math"/>
              </a:rPr>
              <a:t>   </a:t>
            </a:r>
            <a:r>
              <a:rPr lang="en-US" b="1" dirty="0" smtClean="0">
                <a:ea typeface="Cambria Math"/>
              </a:rPr>
              <a:t>Example</a:t>
            </a:r>
            <a:r>
              <a:rPr lang="en-US" dirty="0" smtClean="0">
                <a:latin typeface="Cambria Math"/>
                <a:ea typeface="Cambria Math"/>
              </a:rPr>
              <a:t>: </a:t>
            </a:r>
            <a:r>
              <a:rPr lang="en-US" dirty="0" smtClean="0"/>
              <a:t>What is the decimal expansion of the number with octal expansion (</a:t>
            </a:r>
            <a:r>
              <a:rPr lang="en-US" dirty="0" smtClean="0">
                <a:latin typeface="Cambria Math" pitchFamily="18" charset="0"/>
                <a:ea typeface="Cambria Math" pitchFamily="18" charset="0"/>
              </a:rPr>
              <a:t>111</a:t>
            </a:r>
            <a:r>
              <a:rPr lang="en-US" dirty="0" smtClean="0"/>
              <a:t>)</a:t>
            </a:r>
            <a:r>
              <a:rPr lang="en-US" baseline="-25000" dirty="0" smtClean="0"/>
              <a:t>8 </a:t>
            </a:r>
            <a:r>
              <a:rPr lang="en-US" dirty="0" smtClean="0"/>
              <a:t>?</a:t>
            </a:r>
            <a:endParaRPr lang="en-US" dirty="0" smtClean="0">
              <a:latin typeface="Cambria Math"/>
              <a:ea typeface="Cambria Math"/>
            </a:endParaRPr>
          </a:p>
          <a:p>
            <a:pPr>
              <a:buNone/>
            </a:pPr>
            <a:r>
              <a:rPr lang="en-US" b="1" dirty="0" smtClean="0"/>
              <a:t>   Solution</a:t>
            </a:r>
            <a:r>
              <a:rPr lang="en-US" dirty="0" smtClean="0"/>
              <a:t>: </a:t>
            </a:r>
            <a:r>
              <a:rPr lang="en-US" dirty="0" smtClean="0">
                <a:latin typeface="Cambria Math" pitchFamily="18" charset="0"/>
                <a:ea typeface="Cambria Math" pitchFamily="18" charset="0"/>
              </a:rPr>
              <a:t>1</a:t>
            </a:r>
            <a:r>
              <a:rPr lang="en-US" dirty="0" smtClean="0">
                <a:latin typeface="Cambria Math"/>
                <a:ea typeface="Cambria Math"/>
              </a:rPr>
              <a:t>∙8</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∙8</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1</a:t>
            </a:r>
            <a:r>
              <a:rPr lang="en-US" dirty="0" smtClean="0">
                <a:latin typeface="Cambria Math"/>
                <a:ea typeface="Cambria Math"/>
              </a:rPr>
              <a:t>∙8</a:t>
            </a:r>
            <a:r>
              <a:rPr lang="en-US" baseline="30000" dirty="0" smtClean="0">
                <a:latin typeface="Cambria Math"/>
                <a:ea typeface="Cambria Math"/>
              </a:rPr>
              <a:t>0 </a:t>
            </a:r>
            <a:r>
              <a:rPr lang="en-US" dirty="0" smtClean="0">
                <a:latin typeface="Cambria Math"/>
                <a:ea typeface="Cambria Math"/>
              </a:rPr>
              <a:t> = 64 + 8 + 1 = 73</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Hexadecimal Expansions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The hexadecimal expansion needs </a:t>
            </a:r>
            <a:r>
              <a:rPr lang="en-US" dirty="0" smtClean="0">
                <a:latin typeface="Cambria Math" pitchFamily="18" charset="0"/>
                <a:ea typeface="Cambria Math" pitchFamily="18" charset="0"/>
              </a:rPr>
              <a:t>16</a:t>
            </a:r>
            <a:r>
              <a:rPr lang="en-US" dirty="0" smtClean="0"/>
              <a:t> digits, but our decimal system provides only </a:t>
            </a:r>
            <a:r>
              <a:rPr lang="en-US" dirty="0" smtClean="0">
                <a:latin typeface="Cambria Math" pitchFamily="18" charset="0"/>
                <a:ea typeface="Cambria Math" pitchFamily="18" charset="0"/>
              </a:rPr>
              <a:t>10</a:t>
            </a:r>
            <a:r>
              <a:rPr lang="en-US" dirty="0" smtClean="0"/>
              <a:t>. So letters are used for the additional symbols.  The hexadecimal system uses the digits {</a:t>
            </a:r>
            <a:r>
              <a:rPr lang="en-US" dirty="0" smtClean="0">
                <a:latin typeface="Cambria Math" pitchFamily="18" charset="0"/>
                <a:ea typeface="Cambria Math" pitchFamily="18" charset="0"/>
              </a:rPr>
              <a:t>0,1,2,3,4,5,6,7,8,9</a:t>
            </a:r>
            <a:r>
              <a:rPr lang="en-US" dirty="0" smtClean="0"/>
              <a:t>,A,B,C,D,E,F}. The letters A through F represent the decimal numbers </a:t>
            </a:r>
            <a:r>
              <a:rPr lang="en-US" dirty="0" smtClean="0">
                <a:latin typeface="Cambria Math" pitchFamily="18" charset="0"/>
                <a:ea typeface="Cambria Math" pitchFamily="18" charset="0"/>
              </a:rPr>
              <a:t>10</a:t>
            </a:r>
            <a:r>
              <a:rPr lang="en-US" dirty="0" smtClean="0"/>
              <a:t> through </a:t>
            </a:r>
            <a:r>
              <a:rPr lang="en-US" dirty="0" smtClean="0">
                <a:latin typeface="Cambria Math" pitchFamily="18" charset="0"/>
                <a:ea typeface="Cambria Math" pitchFamily="18" charset="0"/>
              </a:rPr>
              <a:t>15</a:t>
            </a:r>
            <a:r>
              <a:rPr lang="en-US" dirty="0" smtClean="0"/>
              <a:t>.</a:t>
            </a:r>
          </a:p>
          <a:p>
            <a:pPr>
              <a:buNone/>
            </a:pPr>
            <a:r>
              <a:rPr lang="en-US" b="1" dirty="0" smtClean="0"/>
              <a:t>   Example</a:t>
            </a:r>
            <a:r>
              <a:rPr lang="en-US" dirty="0" smtClean="0"/>
              <a:t>: What is the decimal expansion of the number with hexadecimal expansion (</a:t>
            </a:r>
            <a:r>
              <a:rPr lang="en-US" dirty="0" smtClean="0">
                <a:latin typeface="Cambria Math" pitchFamily="18" charset="0"/>
                <a:ea typeface="Cambria Math" pitchFamily="18" charset="0"/>
              </a:rPr>
              <a:t>2AE0B</a:t>
            </a:r>
            <a:r>
              <a:rPr lang="en-US" dirty="0" smtClean="0"/>
              <a:t>)</a:t>
            </a:r>
            <a:r>
              <a:rPr lang="en-US" baseline="-25000" dirty="0" smtClean="0">
                <a:latin typeface="Cambria Math" pitchFamily="18" charset="0"/>
                <a:ea typeface="Cambria Math" pitchFamily="18" charset="0"/>
              </a:rPr>
              <a:t>16</a:t>
            </a:r>
            <a:r>
              <a:rPr lang="en-US" baseline="-25000" dirty="0" smtClean="0"/>
              <a:t> </a:t>
            </a:r>
            <a:r>
              <a:rPr lang="en-US" dirty="0" smtClean="0"/>
              <a:t>?</a:t>
            </a:r>
          </a:p>
          <a:p>
            <a:pPr>
              <a:buNone/>
            </a:pPr>
            <a:r>
              <a:rPr lang="en-US" dirty="0" smtClean="0"/>
              <a:t>   </a:t>
            </a:r>
            <a:r>
              <a:rPr lang="en-US" b="1" dirty="0" smtClean="0"/>
              <a:t>Solution</a:t>
            </a:r>
            <a:r>
              <a:rPr lang="en-US" dirty="0" smtClean="0"/>
              <a:t>: </a:t>
            </a:r>
          </a:p>
          <a:p>
            <a:pPr>
              <a:buNone/>
            </a:pPr>
            <a:r>
              <a:rPr lang="en-US" dirty="0" smtClean="0">
                <a:latin typeface="Cambria Math" pitchFamily="18" charset="0"/>
                <a:ea typeface="Cambria Math" pitchFamily="18" charset="0"/>
              </a:rPr>
              <a:t>     2</a:t>
            </a:r>
            <a:r>
              <a:rPr lang="en-US" dirty="0" smtClean="0">
                <a:latin typeface="Cambria Math"/>
                <a:ea typeface="Cambria Math"/>
              </a:rPr>
              <a:t>∙16</a:t>
            </a:r>
            <a:r>
              <a:rPr lang="en-US" baseline="30000" dirty="0" smtClean="0">
                <a:latin typeface="Cambria Math"/>
                <a:ea typeface="Cambria Math"/>
              </a:rPr>
              <a:t>4 </a:t>
            </a:r>
            <a:r>
              <a:rPr lang="en-US" dirty="0" smtClean="0">
                <a:latin typeface="Cambria Math"/>
                <a:ea typeface="Cambria Math"/>
              </a:rPr>
              <a:t> + </a:t>
            </a:r>
            <a:r>
              <a:rPr lang="en-US" dirty="0" smtClean="0">
                <a:latin typeface="Cambria Math" pitchFamily="18" charset="0"/>
                <a:ea typeface="Cambria Math" pitchFamily="18" charset="0"/>
              </a:rPr>
              <a:t>10</a:t>
            </a:r>
            <a:r>
              <a:rPr lang="en-US" dirty="0" smtClean="0">
                <a:latin typeface="Cambria Math"/>
                <a:ea typeface="Cambria Math"/>
              </a:rPr>
              <a:t>∙16</a:t>
            </a:r>
            <a:r>
              <a:rPr lang="en-US" baseline="30000" dirty="0" smtClean="0">
                <a:latin typeface="Cambria Math"/>
                <a:ea typeface="Cambria Math"/>
              </a:rPr>
              <a:t>3 </a:t>
            </a:r>
            <a:r>
              <a:rPr lang="en-US" dirty="0" smtClean="0">
                <a:latin typeface="Cambria Math"/>
                <a:ea typeface="Cambria Math"/>
              </a:rPr>
              <a:t> + </a:t>
            </a:r>
            <a:r>
              <a:rPr lang="en-US" dirty="0" smtClean="0">
                <a:latin typeface="Cambria Math" pitchFamily="18" charset="0"/>
                <a:ea typeface="Cambria Math" pitchFamily="18" charset="0"/>
              </a:rPr>
              <a:t>14</a:t>
            </a:r>
            <a:r>
              <a:rPr lang="en-US" dirty="0" smtClean="0">
                <a:latin typeface="Cambria Math"/>
                <a:ea typeface="Cambria Math"/>
              </a:rPr>
              <a:t>∙16</a:t>
            </a:r>
            <a:r>
              <a:rPr lang="en-US" baseline="30000" dirty="0" smtClean="0">
                <a:latin typeface="Cambria Math"/>
                <a:ea typeface="Cambria Math"/>
              </a:rPr>
              <a:t>2 </a:t>
            </a:r>
            <a:r>
              <a:rPr lang="en-US" dirty="0" smtClean="0">
                <a:latin typeface="Cambria Math"/>
                <a:ea typeface="Cambria Math"/>
              </a:rPr>
              <a:t> + </a:t>
            </a:r>
            <a:r>
              <a:rPr lang="en-US" dirty="0" smtClean="0">
                <a:latin typeface="Cambria Math" pitchFamily="18" charset="0"/>
                <a:ea typeface="Cambria Math" pitchFamily="18" charset="0"/>
              </a:rPr>
              <a:t>0</a:t>
            </a:r>
            <a:r>
              <a:rPr lang="en-US" dirty="0" smtClean="0">
                <a:latin typeface="Cambria Math"/>
                <a:ea typeface="Cambria Math"/>
              </a:rPr>
              <a:t>∙16</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11</a:t>
            </a:r>
            <a:r>
              <a:rPr lang="en-US" dirty="0" smtClean="0">
                <a:latin typeface="Cambria Math"/>
                <a:ea typeface="Cambria Math"/>
              </a:rPr>
              <a:t>∙16</a:t>
            </a:r>
            <a:r>
              <a:rPr lang="en-US" baseline="30000" dirty="0" smtClean="0">
                <a:latin typeface="Cambria Math"/>
                <a:ea typeface="Cambria Math"/>
              </a:rPr>
              <a:t>0 </a:t>
            </a:r>
            <a:r>
              <a:rPr lang="en-US" dirty="0" smtClean="0">
                <a:latin typeface="Cambria Math"/>
                <a:ea typeface="Cambria Math"/>
              </a:rPr>
              <a:t> =175627</a:t>
            </a:r>
          </a:p>
          <a:p>
            <a:pPr>
              <a:buNone/>
            </a:pPr>
            <a:r>
              <a:rPr lang="en-US" dirty="0" smtClean="0">
                <a:latin typeface="Cambria Math"/>
                <a:ea typeface="Cambria Math"/>
              </a:rPr>
              <a:t>   </a:t>
            </a:r>
            <a:r>
              <a:rPr lang="en-US" b="1" dirty="0" smtClean="0"/>
              <a:t>Example</a:t>
            </a:r>
            <a:r>
              <a:rPr lang="en-US" dirty="0" smtClean="0"/>
              <a:t>: What is the decimal expansion of the number with hexadecimal expansion (E</a:t>
            </a:r>
            <a:r>
              <a:rPr lang="en-US" dirty="0" smtClean="0">
                <a:latin typeface="Cambria Math" pitchFamily="18" charset="0"/>
                <a:ea typeface="Cambria Math" pitchFamily="18" charset="0"/>
              </a:rPr>
              <a:t>5</a:t>
            </a:r>
            <a:r>
              <a:rPr lang="en-US" dirty="0" smtClean="0"/>
              <a:t>)</a:t>
            </a:r>
            <a:r>
              <a:rPr lang="en-US" baseline="-25000" dirty="0" smtClean="0">
                <a:latin typeface="Cambria Math" pitchFamily="18" charset="0"/>
                <a:ea typeface="Cambria Math" pitchFamily="18" charset="0"/>
              </a:rPr>
              <a:t>16</a:t>
            </a:r>
            <a:r>
              <a:rPr lang="en-US" baseline="-25000" dirty="0" smtClean="0"/>
              <a:t> </a:t>
            </a:r>
            <a:r>
              <a:rPr lang="en-US" dirty="0" smtClean="0"/>
              <a:t>?</a:t>
            </a:r>
          </a:p>
          <a:p>
            <a:pPr>
              <a:buNone/>
            </a:pPr>
            <a:r>
              <a:rPr lang="en-US" dirty="0" smtClean="0"/>
              <a:t>   </a:t>
            </a:r>
            <a:r>
              <a:rPr lang="en-US" b="1" dirty="0" smtClean="0"/>
              <a:t>Solution</a:t>
            </a:r>
            <a:r>
              <a:rPr lang="en-US" dirty="0" smtClean="0"/>
              <a:t>:</a:t>
            </a:r>
            <a:r>
              <a:rPr lang="en-US" dirty="0" smtClean="0">
                <a:latin typeface="Cambria Math" pitchFamily="18" charset="0"/>
                <a:ea typeface="Cambria Math" pitchFamily="18" charset="0"/>
              </a:rPr>
              <a:t> 1</a:t>
            </a:r>
            <a:r>
              <a:rPr lang="en-US" dirty="0" smtClean="0">
                <a:latin typeface="Cambria Math"/>
                <a:ea typeface="Cambria Math"/>
              </a:rPr>
              <a:t>∙16</a:t>
            </a:r>
            <a:r>
              <a:rPr lang="en-US" baseline="30000" dirty="0" smtClean="0">
                <a:latin typeface="Cambria Math"/>
                <a:ea typeface="Cambria Math"/>
              </a:rPr>
              <a:t>2</a:t>
            </a:r>
            <a:r>
              <a:rPr lang="en-US" dirty="0" smtClean="0"/>
              <a:t> </a:t>
            </a:r>
            <a:r>
              <a:rPr lang="en-US" dirty="0" smtClean="0">
                <a:latin typeface="Cambria Math"/>
                <a:ea typeface="Cambria Math"/>
              </a:rPr>
              <a:t>+ </a:t>
            </a:r>
            <a:r>
              <a:rPr lang="en-US" dirty="0" smtClean="0">
                <a:latin typeface="Cambria Math" pitchFamily="18" charset="0"/>
                <a:ea typeface="Cambria Math" pitchFamily="18" charset="0"/>
              </a:rPr>
              <a:t>14</a:t>
            </a:r>
            <a:r>
              <a:rPr lang="en-US" dirty="0" smtClean="0">
                <a:latin typeface="Cambria Math"/>
                <a:ea typeface="Cambria Math"/>
              </a:rPr>
              <a:t>∙16</a:t>
            </a:r>
            <a:r>
              <a:rPr lang="en-US" baseline="30000" dirty="0" smtClean="0">
                <a:latin typeface="Cambria Math"/>
                <a:ea typeface="Cambria Math"/>
              </a:rPr>
              <a:t>1 </a:t>
            </a:r>
            <a:r>
              <a:rPr lang="en-US" dirty="0" smtClean="0">
                <a:latin typeface="Cambria Math"/>
                <a:ea typeface="Cambria Math"/>
              </a:rPr>
              <a:t> + </a:t>
            </a:r>
            <a:r>
              <a:rPr lang="en-US" dirty="0" smtClean="0">
                <a:latin typeface="Cambria Math" pitchFamily="18" charset="0"/>
                <a:ea typeface="Cambria Math" pitchFamily="18" charset="0"/>
              </a:rPr>
              <a:t>5</a:t>
            </a:r>
            <a:r>
              <a:rPr lang="en-US" dirty="0" smtClean="0">
                <a:latin typeface="Cambria Math"/>
                <a:ea typeface="Cambria Math"/>
              </a:rPr>
              <a:t>∙16</a:t>
            </a:r>
            <a:r>
              <a:rPr lang="en-US" baseline="30000" dirty="0" smtClean="0">
                <a:latin typeface="Cambria Math"/>
                <a:ea typeface="Cambria Math"/>
              </a:rPr>
              <a:t>0 </a:t>
            </a:r>
            <a:r>
              <a:rPr lang="en-US" dirty="0" smtClean="0">
                <a:latin typeface="Cambria Math"/>
                <a:ea typeface="Cambria Math"/>
              </a:rPr>
              <a:t> = 256 + 224 + 5 = 485</a:t>
            </a:r>
          </a:p>
          <a:p>
            <a:pPr>
              <a:buNone/>
            </a:pPr>
            <a:endParaRPr lang="en-US" dirty="0" smtClean="0"/>
          </a:p>
          <a:p>
            <a:pPr>
              <a:buNone/>
            </a:pPr>
            <a:endParaRPr lang="en-US" dirty="0" smtClean="0">
              <a:latin typeface="Cambria Math"/>
              <a:ea typeface="Cambria Math"/>
            </a:endParaRPr>
          </a:p>
          <a:p>
            <a:pPr>
              <a:buNone/>
            </a:pPr>
            <a:endParaRPr lang="en-US" dirty="0" smtClean="0">
              <a:latin typeface="Cambria Math"/>
              <a:ea typeface="Cambria Math"/>
            </a:endParaRPr>
          </a:p>
          <a:p>
            <a:pPr>
              <a:buNone/>
            </a:pPr>
            <a:endParaRPr lang="en-US" dirty="0" smtClean="0">
              <a:latin typeface="Cambria Math"/>
              <a:ea typeface="Cambria Math"/>
            </a:endParaRPr>
          </a:p>
          <a:p>
            <a:pPr>
              <a:buNone/>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To construct the base </a:t>
            </a:r>
            <a:r>
              <a:rPr lang="en-US" i="1" dirty="0" smtClean="0"/>
              <a:t>b</a:t>
            </a:r>
            <a:r>
              <a:rPr lang="en-US" dirty="0" smtClean="0"/>
              <a:t> expansion of an integer </a:t>
            </a:r>
            <a:r>
              <a:rPr lang="en-US" i="1" dirty="0" smtClean="0"/>
              <a:t>n</a:t>
            </a:r>
            <a:r>
              <a:rPr lang="en-US" dirty="0" smtClean="0"/>
              <a:t>:</a:t>
            </a:r>
          </a:p>
          <a:p>
            <a:pPr lvl="1"/>
            <a:r>
              <a:rPr lang="en-US" dirty="0" smtClean="0"/>
              <a:t>Divide </a:t>
            </a:r>
            <a:r>
              <a:rPr lang="en-US" i="1" dirty="0" smtClean="0"/>
              <a:t>n</a:t>
            </a:r>
            <a:r>
              <a:rPr lang="en-US" dirty="0" smtClean="0"/>
              <a:t> by </a:t>
            </a:r>
            <a:r>
              <a:rPr lang="en-US" i="1" dirty="0" smtClean="0"/>
              <a:t>b</a:t>
            </a:r>
            <a:r>
              <a:rPr lang="en-US" dirty="0" smtClean="0"/>
              <a:t> to obtain a quotient and remainder.</a:t>
            </a:r>
          </a:p>
          <a:p>
            <a:pPr lvl="2">
              <a:buNone/>
            </a:pPr>
            <a:r>
              <a:rPr lang="en-US" i="1" dirty="0" smtClean="0"/>
              <a:t>n</a:t>
            </a:r>
            <a:r>
              <a:rPr lang="en-US" dirty="0" smtClean="0"/>
              <a:t> = </a:t>
            </a:r>
            <a:r>
              <a:rPr lang="en-US" i="1" dirty="0" smtClean="0"/>
              <a:t>bq</a:t>
            </a:r>
            <a:r>
              <a:rPr lang="en-US" baseline="-25000" dirty="0" smtClean="0">
                <a:latin typeface="Cambria Math" pitchFamily="18" charset="0"/>
                <a:ea typeface="Cambria Math" pitchFamily="18" charset="0"/>
              </a:rPr>
              <a:t>0</a:t>
            </a:r>
            <a:r>
              <a:rPr lang="en-US" dirty="0" smtClean="0"/>
              <a:t> + </a:t>
            </a:r>
            <a:r>
              <a:rPr lang="en-US" i="1" dirty="0" smtClean="0"/>
              <a:t>a</a:t>
            </a:r>
            <a:r>
              <a:rPr lang="en-US" baseline="-25000" dirty="0" smtClean="0">
                <a:latin typeface="Cambria Math" pitchFamily="18" charset="0"/>
                <a:ea typeface="Cambria Math" pitchFamily="18" charset="0"/>
              </a:rPr>
              <a:t>0    </a:t>
            </a:r>
            <a:r>
              <a:rPr lang="en-US" dirty="0" smtClean="0">
                <a:latin typeface="Cambria Math" pitchFamily="18" charset="0"/>
                <a:ea typeface="Cambria Math" pitchFamily="18" charset="0"/>
              </a:rPr>
              <a:t> 0</a:t>
            </a:r>
            <a:r>
              <a:rPr lang="en-US" dirty="0" smtClean="0">
                <a:latin typeface="Cambria Math"/>
                <a:ea typeface="Cambria Math"/>
              </a:rPr>
              <a:t> ≤</a:t>
            </a:r>
            <a:r>
              <a:rPr lang="en-US" dirty="0" smtClean="0">
                <a:latin typeface="Cambria Math" pitchFamily="18" charset="0"/>
                <a:ea typeface="Cambria Math" pitchFamily="18" charset="0"/>
              </a:rPr>
              <a:t> </a:t>
            </a:r>
            <a:r>
              <a:rPr lang="en-US" i="1" dirty="0" smtClean="0"/>
              <a:t>a</a:t>
            </a:r>
            <a:r>
              <a:rPr lang="en-US" baseline="-25000" dirty="0" smtClean="0">
                <a:latin typeface="Cambria Math" pitchFamily="18" charset="0"/>
                <a:ea typeface="Cambria Math" pitchFamily="18" charset="0"/>
              </a:rPr>
              <a:t>0 </a:t>
            </a:r>
            <a:r>
              <a:rPr lang="en-US" dirty="0" smtClean="0">
                <a:latin typeface="Cambria Math"/>
                <a:ea typeface="Cambria Math"/>
              </a:rPr>
              <a:t>≤</a:t>
            </a:r>
            <a:r>
              <a:rPr lang="en-US" baseline="-25000" dirty="0" smtClean="0">
                <a:latin typeface="Cambria Math" pitchFamily="18" charset="0"/>
                <a:ea typeface="Cambria Math" pitchFamily="18" charset="0"/>
              </a:rPr>
              <a:t> </a:t>
            </a:r>
            <a:r>
              <a:rPr lang="en-US" i="1" dirty="0" smtClean="0"/>
              <a:t>b</a:t>
            </a:r>
          </a:p>
          <a:p>
            <a:pPr lvl="1"/>
            <a:r>
              <a:rPr lang="en-US" dirty="0" smtClean="0">
                <a:ea typeface="Cambria Math" pitchFamily="18" charset="0"/>
              </a:rPr>
              <a:t>The remainder, </a:t>
            </a:r>
            <a:r>
              <a:rPr lang="en-US" i="1" dirty="0" smtClean="0"/>
              <a:t>a</a:t>
            </a:r>
            <a:r>
              <a:rPr lang="en-US" baseline="-25000" dirty="0" smtClean="0">
                <a:latin typeface="Cambria Math" pitchFamily="18" charset="0"/>
                <a:ea typeface="Cambria Math" pitchFamily="18" charset="0"/>
              </a:rPr>
              <a:t>0 </a:t>
            </a:r>
            <a:r>
              <a:rPr lang="en-US" dirty="0" smtClean="0">
                <a:latin typeface="Cambria Math" pitchFamily="18" charset="0"/>
                <a:ea typeface="Cambria Math" pitchFamily="18" charset="0"/>
              </a:rPr>
              <a:t>, </a:t>
            </a:r>
            <a:r>
              <a:rPr lang="en-US" dirty="0" smtClean="0">
                <a:ea typeface="Cambria Math" pitchFamily="18" charset="0"/>
              </a:rPr>
              <a:t>is the rightmost digit in the base </a:t>
            </a:r>
            <a:r>
              <a:rPr lang="en-US" i="1" dirty="0" smtClean="0">
                <a:ea typeface="Cambria Math" pitchFamily="18" charset="0"/>
              </a:rPr>
              <a:t>b</a:t>
            </a:r>
            <a:r>
              <a:rPr lang="en-US" dirty="0" smtClean="0">
                <a:ea typeface="Cambria Math" pitchFamily="18" charset="0"/>
              </a:rPr>
              <a:t> expansion of </a:t>
            </a:r>
            <a:r>
              <a:rPr lang="en-US" i="1" dirty="0" smtClean="0">
                <a:ea typeface="Cambria Math" pitchFamily="18" charset="0"/>
              </a:rPr>
              <a:t>n</a:t>
            </a:r>
            <a:r>
              <a:rPr lang="en-US" dirty="0" smtClean="0">
                <a:ea typeface="Cambria Math" pitchFamily="18" charset="0"/>
              </a:rPr>
              <a:t>. Next, divide </a:t>
            </a:r>
            <a:r>
              <a:rPr lang="en-US" i="1" dirty="0" smtClean="0">
                <a:ea typeface="Cambria Math" pitchFamily="18" charset="0"/>
              </a:rPr>
              <a:t>q</a:t>
            </a:r>
            <a:r>
              <a:rPr lang="en-US" baseline="-25000" dirty="0" smtClean="0">
                <a:latin typeface="Cambria Math" pitchFamily="18" charset="0"/>
                <a:ea typeface="Cambria Math" pitchFamily="18" charset="0"/>
              </a:rPr>
              <a:t>0</a:t>
            </a:r>
            <a:r>
              <a:rPr lang="en-US" dirty="0" smtClean="0">
                <a:ea typeface="Cambria Math" pitchFamily="18" charset="0"/>
              </a:rPr>
              <a:t> by </a:t>
            </a:r>
            <a:r>
              <a:rPr lang="en-US" i="1" dirty="0" smtClean="0">
                <a:ea typeface="Cambria Math" pitchFamily="18" charset="0"/>
              </a:rPr>
              <a:t>b</a:t>
            </a:r>
            <a:r>
              <a:rPr lang="en-US" dirty="0" smtClean="0">
                <a:ea typeface="Cambria Math" pitchFamily="18" charset="0"/>
              </a:rPr>
              <a:t>.</a:t>
            </a:r>
          </a:p>
          <a:p>
            <a:pPr lvl="2">
              <a:buNone/>
            </a:pPr>
            <a:r>
              <a:rPr lang="en-US" i="1" dirty="0" smtClean="0"/>
              <a:t>q</a:t>
            </a:r>
            <a:r>
              <a:rPr lang="en-US" baseline="-25000" dirty="0" smtClean="0">
                <a:latin typeface="Cambria Math" pitchFamily="18" charset="0"/>
                <a:ea typeface="Cambria Math" pitchFamily="18" charset="0"/>
              </a:rPr>
              <a:t>0</a:t>
            </a:r>
            <a:r>
              <a:rPr lang="en-US" dirty="0" smtClean="0"/>
              <a:t> = </a:t>
            </a:r>
            <a:r>
              <a:rPr lang="en-US" i="1" dirty="0" smtClean="0"/>
              <a:t>bq</a:t>
            </a:r>
            <a:r>
              <a:rPr lang="en-US" baseline="-25000" dirty="0" smtClean="0">
                <a:latin typeface="Cambria Math" pitchFamily="18" charset="0"/>
                <a:ea typeface="Cambria Math" pitchFamily="18" charset="0"/>
              </a:rPr>
              <a:t>1</a:t>
            </a:r>
            <a:r>
              <a:rPr lang="en-US" dirty="0" smtClean="0"/>
              <a:t> + </a:t>
            </a:r>
            <a:r>
              <a:rPr lang="en-US" i="1" dirty="0" smtClean="0"/>
              <a:t>a</a:t>
            </a:r>
            <a:r>
              <a:rPr lang="en-US" baseline="-25000" dirty="0" smtClean="0">
                <a:latin typeface="Cambria Math" pitchFamily="18" charset="0"/>
                <a:ea typeface="Cambria Math" pitchFamily="18" charset="0"/>
              </a:rPr>
              <a:t>1    </a:t>
            </a:r>
            <a:r>
              <a:rPr lang="en-US" dirty="0" smtClean="0">
                <a:latin typeface="Cambria Math" pitchFamily="18" charset="0"/>
                <a:ea typeface="Cambria Math" pitchFamily="18" charset="0"/>
              </a:rPr>
              <a:t> 0</a:t>
            </a:r>
            <a:r>
              <a:rPr lang="en-US" dirty="0" smtClean="0">
                <a:latin typeface="Cambria Math"/>
                <a:ea typeface="Cambria Math"/>
              </a:rPr>
              <a:t> ≤</a:t>
            </a:r>
            <a:r>
              <a:rPr lang="en-US" dirty="0" smtClean="0">
                <a:latin typeface="Cambria Math" pitchFamily="18" charset="0"/>
                <a:ea typeface="Cambria Math" pitchFamily="18" charset="0"/>
              </a:rPr>
              <a:t> </a:t>
            </a:r>
            <a:r>
              <a:rPr lang="en-US" i="1" dirty="0" smtClean="0"/>
              <a:t>a</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baseline="-25000" dirty="0" smtClean="0">
                <a:latin typeface="Cambria Math" pitchFamily="18" charset="0"/>
                <a:ea typeface="Cambria Math" pitchFamily="18" charset="0"/>
              </a:rPr>
              <a:t> </a:t>
            </a:r>
            <a:r>
              <a:rPr lang="en-US" i="1" dirty="0" smtClean="0"/>
              <a:t>b</a:t>
            </a:r>
          </a:p>
          <a:p>
            <a:pPr lvl="1"/>
            <a:r>
              <a:rPr lang="en-US" dirty="0" smtClean="0"/>
              <a:t>The remainder, </a:t>
            </a:r>
            <a:r>
              <a:rPr lang="en-US" i="1" dirty="0" smtClean="0"/>
              <a:t>a</a:t>
            </a:r>
            <a:r>
              <a:rPr lang="en-US" baseline="-25000" dirty="0" smtClean="0">
                <a:latin typeface="Cambria Math" pitchFamily="18" charset="0"/>
                <a:ea typeface="Cambria Math" pitchFamily="18" charset="0"/>
              </a:rPr>
              <a:t>1</a:t>
            </a:r>
            <a:r>
              <a:rPr lang="en-US" dirty="0" smtClean="0"/>
              <a:t>, is the second digit from the right in the base </a:t>
            </a:r>
            <a:r>
              <a:rPr lang="en-US" i="1" dirty="0" smtClean="0"/>
              <a:t>b</a:t>
            </a:r>
            <a:r>
              <a:rPr lang="en-US" dirty="0" smtClean="0"/>
              <a:t> expansion of </a:t>
            </a:r>
            <a:r>
              <a:rPr lang="en-US" i="1" dirty="0" smtClean="0"/>
              <a:t>n</a:t>
            </a:r>
            <a:r>
              <a:rPr lang="en-US" dirty="0" smtClean="0"/>
              <a:t>.</a:t>
            </a:r>
          </a:p>
          <a:p>
            <a:pPr lvl="1"/>
            <a:r>
              <a:rPr lang="en-US" dirty="0" smtClean="0"/>
              <a:t>Continue by successively dividing the quotients by </a:t>
            </a:r>
            <a:r>
              <a:rPr lang="en-US" i="1" dirty="0" smtClean="0"/>
              <a:t>b</a:t>
            </a:r>
            <a:r>
              <a:rPr lang="en-US" dirty="0" smtClean="0"/>
              <a:t>, obtaining the additional base </a:t>
            </a:r>
            <a:r>
              <a:rPr lang="en-US" i="1" dirty="0" smtClean="0"/>
              <a:t>b</a:t>
            </a:r>
            <a:r>
              <a:rPr lang="en-US" dirty="0" smtClean="0"/>
              <a:t> digits as the remainder. The process terminates when the quotient is </a:t>
            </a:r>
            <a:r>
              <a:rPr lang="en-US" dirty="0" smtClean="0">
                <a:latin typeface="Cambria Math" pitchFamily="18" charset="0"/>
                <a:ea typeface="Cambria Math" pitchFamily="18" charset="0"/>
              </a:rPr>
              <a:t>0</a:t>
            </a:r>
            <a:r>
              <a:rPr lang="en-US" dirty="0" smtClean="0"/>
              <a:t>.</a:t>
            </a:r>
          </a:p>
          <a:p>
            <a:pPr lvl="1"/>
            <a:endParaRPr lang="en-US" dirty="0">
              <a:ea typeface="Cambria Math" pitchFamily="18" charset="0"/>
            </a:endParaRPr>
          </a:p>
        </p:txBody>
      </p:sp>
      <p:sp>
        <p:nvSpPr>
          <p:cNvPr id="4" name="TextBox 3"/>
          <p:cNvSpPr txBox="1"/>
          <p:nvPr/>
        </p:nvSpPr>
        <p:spPr>
          <a:xfrm>
            <a:off x="6553200" y="6096000"/>
            <a:ext cx="2514600" cy="369332"/>
          </a:xfrm>
          <a:prstGeom prst="rect">
            <a:avLst/>
          </a:prstGeom>
          <a:noFill/>
        </p:spPr>
        <p:txBody>
          <a:bodyPr wrap="square" rtlCol="0">
            <a:spAutoFit/>
          </a:bodyPr>
          <a:lstStyle/>
          <a:p>
            <a:r>
              <a:rPr lang="en-US" i="1" dirty="0" smtClean="0"/>
              <a:t>continued</a:t>
            </a:r>
            <a:r>
              <a:rPr lang="en-US" dirty="0" smtClean="0"/>
              <a:t>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Example</a:t>
            </a:r>
            <a:r>
              <a:rPr lang="en-US" dirty="0" smtClean="0"/>
              <a:t>: Find the octal expansion of (</a:t>
            </a:r>
            <a:r>
              <a:rPr lang="en-US" dirty="0" smtClean="0">
                <a:latin typeface="Cambria Math" pitchFamily="18" charset="0"/>
                <a:ea typeface="Cambria Math" pitchFamily="18" charset="0"/>
              </a:rPr>
              <a:t>12345</a:t>
            </a:r>
            <a:r>
              <a:rPr lang="en-US" dirty="0" smtClean="0"/>
              <a:t>)</a:t>
            </a:r>
            <a:r>
              <a:rPr lang="en-US" baseline="-25000" dirty="0" smtClean="0"/>
              <a:t>10</a:t>
            </a:r>
          </a:p>
          <a:p>
            <a:pPr>
              <a:buNone/>
            </a:pPr>
            <a:r>
              <a:rPr lang="en-US" baseline="-25000" dirty="0" smtClean="0"/>
              <a:t>    </a:t>
            </a:r>
            <a:r>
              <a:rPr lang="en-US" b="1" dirty="0" smtClean="0"/>
              <a:t>Solution</a:t>
            </a:r>
            <a:r>
              <a:rPr lang="en-US" dirty="0" smtClean="0"/>
              <a:t>:  Successively dividing by 8 gives:</a:t>
            </a:r>
            <a:endParaRPr lang="en-US" baseline="-25000" dirty="0" smtClean="0"/>
          </a:p>
          <a:p>
            <a:pPr lvl="1"/>
            <a:r>
              <a:rPr lang="en-US" dirty="0" smtClean="0"/>
              <a:t> </a:t>
            </a:r>
            <a:r>
              <a:rPr lang="en-US" dirty="0" smtClean="0">
                <a:latin typeface="Cambria Math" pitchFamily="18" charset="0"/>
                <a:ea typeface="Cambria Math" pitchFamily="18" charset="0"/>
              </a:rPr>
              <a:t>12345</a:t>
            </a:r>
            <a:r>
              <a:rPr lang="en-US" dirty="0" smtClean="0"/>
              <a:t> = 8 ∙ </a:t>
            </a:r>
            <a:r>
              <a:rPr lang="en-US" dirty="0" smtClean="0">
                <a:latin typeface="Cambria Math" pitchFamily="18" charset="0"/>
                <a:ea typeface="Cambria Math" pitchFamily="18" charset="0"/>
              </a:rPr>
              <a:t>1543</a:t>
            </a:r>
            <a:r>
              <a:rPr lang="en-US" dirty="0" smtClean="0"/>
              <a:t> + </a:t>
            </a:r>
            <a:r>
              <a:rPr lang="en-US" dirty="0" smtClean="0">
                <a:latin typeface="Cambria Math" pitchFamily="18" charset="0"/>
                <a:ea typeface="Cambria Math" pitchFamily="18" charset="0"/>
              </a:rPr>
              <a:t>1</a:t>
            </a:r>
          </a:p>
          <a:p>
            <a:pPr lvl="1"/>
            <a:r>
              <a:rPr lang="en-US" dirty="0" smtClean="0"/>
              <a:t>  </a:t>
            </a:r>
            <a:r>
              <a:rPr lang="en-US" dirty="0" smtClean="0">
                <a:latin typeface="Cambria Math" pitchFamily="18" charset="0"/>
                <a:ea typeface="Cambria Math" pitchFamily="18" charset="0"/>
              </a:rPr>
              <a:t>1543</a:t>
            </a:r>
            <a:r>
              <a:rPr lang="en-US" dirty="0" smtClean="0"/>
              <a:t> = 8 ∙ </a:t>
            </a:r>
            <a:r>
              <a:rPr lang="en-US" dirty="0" smtClean="0">
                <a:latin typeface="Cambria Math" pitchFamily="18" charset="0"/>
                <a:ea typeface="Cambria Math" pitchFamily="18" charset="0"/>
              </a:rPr>
              <a:t>192</a:t>
            </a:r>
            <a:r>
              <a:rPr lang="en-US" dirty="0" smtClean="0"/>
              <a:t> + </a:t>
            </a:r>
            <a:r>
              <a:rPr lang="en-US" dirty="0" smtClean="0">
                <a:latin typeface="Cambria Math" pitchFamily="18" charset="0"/>
                <a:ea typeface="Cambria Math" pitchFamily="18" charset="0"/>
              </a:rPr>
              <a:t>7</a:t>
            </a:r>
          </a:p>
          <a:p>
            <a:pPr lvl="1"/>
            <a:r>
              <a:rPr lang="en-US" dirty="0" smtClean="0"/>
              <a:t>   </a:t>
            </a:r>
            <a:r>
              <a:rPr lang="en-US" dirty="0" smtClean="0">
                <a:latin typeface="Cambria Math" pitchFamily="18" charset="0"/>
                <a:ea typeface="Cambria Math" pitchFamily="18" charset="0"/>
              </a:rPr>
              <a:t>192</a:t>
            </a:r>
            <a:r>
              <a:rPr lang="en-US" dirty="0" smtClean="0"/>
              <a:t> = 8 ∙ </a:t>
            </a:r>
            <a:r>
              <a:rPr lang="en-US" dirty="0" smtClean="0">
                <a:latin typeface="Cambria Math" pitchFamily="18" charset="0"/>
                <a:ea typeface="Cambria Math" pitchFamily="18" charset="0"/>
              </a:rPr>
              <a:t>24</a:t>
            </a:r>
            <a:r>
              <a:rPr lang="en-US" dirty="0" smtClean="0"/>
              <a:t> + </a:t>
            </a:r>
            <a:r>
              <a:rPr lang="en-US" dirty="0" smtClean="0">
                <a:latin typeface="Cambria Math" pitchFamily="18" charset="0"/>
                <a:ea typeface="Cambria Math" pitchFamily="18" charset="0"/>
              </a:rPr>
              <a:t>0</a:t>
            </a:r>
          </a:p>
          <a:p>
            <a:pPr lvl="1"/>
            <a:r>
              <a:rPr lang="en-US" dirty="0" smtClean="0"/>
              <a:t>   </a:t>
            </a:r>
            <a:r>
              <a:rPr lang="en-US" dirty="0" smtClean="0">
                <a:latin typeface="Cambria Math" pitchFamily="18" charset="0"/>
                <a:ea typeface="Cambria Math" pitchFamily="18" charset="0"/>
              </a:rPr>
              <a:t>24</a:t>
            </a:r>
            <a:r>
              <a:rPr lang="en-US" dirty="0" smtClean="0"/>
              <a:t> = 8 ∙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0</a:t>
            </a:r>
          </a:p>
          <a:p>
            <a:pPr lvl="1"/>
            <a:r>
              <a:rPr lang="en-US" dirty="0" smtClean="0">
                <a:latin typeface="Cambria Math" pitchFamily="18" charset="0"/>
                <a:ea typeface="Cambria Math" pitchFamily="18" charset="0"/>
              </a:rPr>
              <a:t>   3</a:t>
            </a:r>
            <a:r>
              <a:rPr lang="en-US" dirty="0" smtClean="0"/>
              <a:t>  = 8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3</a:t>
            </a:r>
          </a:p>
          <a:p>
            <a:pPr>
              <a:buNone/>
            </a:pPr>
            <a:r>
              <a:rPr lang="en-US" dirty="0" smtClean="0"/>
              <a:t>   The remainders are the digits from right to left   yielding  (</a:t>
            </a:r>
            <a:r>
              <a:rPr lang="en-US" dirty="0" smtClean="0">
                <a:latin typeface="Cambria Math" pitchFamily="18" charset="0"/>
                <a:ea typeface="Cambria Math" pitchFamily="18" charset="0"/>
              </a:rPr>
              <a:t>30071</a:t>
            </a:r>
            <a:r>
              <a:rPr lang="en-US" dirty="0" smtClean="0"/>
              <a:t>)</a:t>
            </a:r>
            <a:r>
              <a:rPr lang="en-US" baseline="-25000" dirty="0" smtClean="0"/>
              <a:t>8</a:t>
            </a:r>
            <a:r>
              <a:rPr lang="en-US" dirty="0" smtClean="0"/>
              <a:t>.</a:t>
            </a:r>
            <a:endParaRPr lang="en-US" baseline="-250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of Hexadecimal, Octal, and Binary Representations</a:t>
            </a:r>
            <a:endParaRPr lang="en-US" dirty="0"/>
          </a:p>
        </p:txBody>
      </p:sp>
      <p:pic>
        <p:nvPicPr>
          <p:cNvPr id="4" name="Content Placeholder 3" descr="table31.jpg"/>
          <p:cNvPicPr>
            <a:picLocks noGrp="1" noChangeAspect="1"/>
          </p:cNvPicPr>
          <p:nvPr>
            <p:ph idx="1"/>
          </p:nvPr>
        </p:nvPicPr>
        <p:blipFill>
          <a:blip r:embed="rId2" cstate="print"/>
          <a:stretch>
            <a:fillRect/>
          </a:stretch>
        </p:blipFill>
        <p:spPr>
          <a:xfrm>
            <a:off x="1066800" y="2209800"/>
            <a:ext cx="7239000" cy="2038165"/>
          </a:xfrm>
        </p:spPr>
      </p:pic>
      <p:sp>
        <p:nvSpPr>
          <p:cNvPr id="5" name="TextBox 4"/>
          <p:cNvSpPr txBox="1"/>
          <p:nvPr/>
        </p:nvSpPr>
        <p:spPr>
          <a:xfrm>
            <a:off x="838200" y="4800600"/>
            <a:ext cx="7924800" cy="923330"/>
          </a:xfrm>
          <a:prstGeom prst="rect">
            <a:avLst/>
          </a:prstGeom>
          <a:noFill/>
        </p:spPr>
        <p:txBody>
          <a:bodyPr wrap="square" rtlCol="0">
            <a:spAutoFit/>
          </a:bodyPr>
          <a:lstStyle/>
          <a:p>
            <a:r>
              <a:rPr lang="en-US" dirty="0" smtClean="0"/>
              <a:t>Each octal digit corresponds to a block of </a:t>
            </a:r>
            <a:r>
              <a:rPr lang="en-US" dirty="0" smtClean="0">
                <a:latin typeface="Cambria Math" pitchFamily="18" charset="0"/>
                <a:ea typeface="Cambria Math" pitchFamily="18" charset="0"/>
              </a:rPr>
              <a:t>3</a:t>
            </a:r>
            <a:r>
              <a:rPr lang="en-US" dirty="0" smtClean="0"/>
              <a:t> binary digits.</a:t>
            </a:r>
          </a:p>
          <a:p>
            <a:r>
              <a:rPr lang="en-US" dirty="0" smtClean="0"/>
              <a:t>Each hexadecimal digit corresponds to a block of </a:t>
            </a:r>
            <a:r>
              <a:rPr lang="en-US" dirty="0" smtClean="0">
                <a:latin typeface="Cambria Math" pitchFamily="18" charset="0"/>
                <a:ea typeface="Cambria Math" pitchFamily="18" charset="0"/>
              </a:rPr>
              <a:t>4</a:t>
            </a:r>
            <a:r>
              <a:rPr lang="en-US" dirty="0" smtClean="0"/>
              <a:t> binary digits. </a:t>
            </a:r>
          </a:p>
          <a:p>
            <a:r>
              <a:rPr lang="en-US" dirty="0" smtClean="0"/>
              <a:t>So, conversion between binary, octal, and hexadecimal is easy.</a:t>
            </a:r>
            <a:endParaRPr lang="en-US" dirty="0"/>
          </a:p>
        </p:txBody>
      </p:sp>
      <p:sp>
        <p:nvSpPr>
          <p:cNvPr id="6" name="TextBox 5"/>
          <p:cNvSpPr txBox="1"/>
          <p:nvPr/>
        </p:nvSpPr>
        <p:spPr>
          <a:xfrm>
            <a:off x="2743200" y="4267200"/>
            <a:ext cx="2971800" cy="369332"/>
          </a:xfrm>
          <a:prstGeom prst="rect">
            <a:avLst/>
          </a:prstGeom>
          <a:noFill/>
        </p:spPr>
        <p:txBody>
          <a:bodyPr wrap="square" rtlCol="0">
            <a:spAutoFit/>
          </a:bodyPr>
          <a:lstStyle/>
          <a:p>
            <a:r>
              <a:rPr lang="en-US" dirty="0" smtClean="0"/>
              <a:t>Initial </a:t>
            </a:r>
            <a:r>
              <a:rPr lang="en-US" dirty="0" smtClean="0">
                <a:latin typeface="Cambria Math" pitchFamily="18" charset="0"/>
                <a:ea typeface="Cambria Math" pitchFamily="18" charset="0"/>
              </a:rPr>
              <a:t>0</a:t>
            </a:r>
            <a:r>
              <a:rPr lang="en-US" dirty="0" smtClean="0"/>
              <a:t>s are not shown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Conversion Between Binary, Octal, and Hexadecimal Expansions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a:t>
            </a:r>
            <a:r>
              <a:rPr lang="en-US" dirty="0" smtClean="0"/>
              <a:t>: Find the octal and hexadecimal expansions of (</a:t>
            </a:r>
            <a:r>
              <a:rPr lang="en-US" dirty="0" smtClean="0">
                <a:latin typeface="Cambria Math" pitchFamily="18" charset="0"/>
                <a:ea typeface="Cambria Math" pitchFamily="18" charset="0"/>
              </a:rPr>
              <a:t>11 1110 1011 1100</a:t>
            </a:r>
            <a:r>
              <a:rPr lang="en-US" dirty="0" smtClean="0"/>
              <a:t>)</a:t>
            </a:r>
            <a:r>
              <a:rPr lang="en-US" baseline="-25000" dirty="0" smtClean="0">
                <a:latin typeface="Cambria Math" pitchFamily="18" charset="0"/>
                <a:ea typeface="Cambria Math" pitchFamily="18" charset="0"/>
              </a:rPr>
              <a:t>2</a:t>
            </a:r>
            <a:r>
              <a:rPr lang="en-US" dirty="0" smtClean="0"/>
              <a:t>.</a:t>
            </a:r>
          </a:p>
          <a:p>
            <a:pPr>
              <a:buNone/>
            </a:pPr>
            <a:r>
              <a:rPr lang="en-US" dirty="0" smtClean="0"/>
              <a:t>   </a:t>
            </a:r>
            <a:r>
              <a:rPr lang="en-US" b="1" dirty="0" smtClean="0"/>
              <a:t>Solution</a:t>
            </a:r>
            <a:r>
              <a:rPr lang="en-US" dirty="0" smtClean="0"/>
              <a:t>: </a:t>
            </a:r>
          </a:p>
          <a:p>
            <a:pPr lvl="1"/>
            <a:r>
              <a:rPr lang="en-US" dirty="0" smtClean="0"/>
              <a:t>To convert to octal, we group the digits into blocks of three (</a:t>
            </a:r>
            <a:r>
              <a:rPr lang="en-US" dirty="0" smtClean="0">
                <a:latin typeface="Cambria Math" pitchFamily="18" charset="0"/>
                <a:ea typeface="Cambria Math" pitchFamily="18" charset="0"/>
              </a:rPr>
              <a:t>011 111 010 111 100</a:t>
            </a:r>
            <a:r>
              <a:rPr lang="en-US" dirty="0" smtClean="0"/>
              <a:t>)</a:t>
            </a:r>
            <a:r>
              <a:rPr lang="en-US" baseline="-25000" dirty="0" smtClean="0">
                <a:latin typeface="Cambria Math" pitchFamily="18" charset="0"/>
                <a:ea typeface="Cambria Math" pitchFamily="18" charset="0"/>
              </a:rPr>
              <a:t>2</a:t>
            </a:r>
            <a:r>
              <a:rPr lang="en-US" dirty="0" smtClean="0"/>
              <a:t>, adding initial </a:t>
            </a:r>
            <a:r>
              <a:rPr lang="en-US" dirty="0" smtClean="0">
                <a:latin typeface="Cambria Math" pitchFamily="18" charset="0"/>
                <a:ea typeface="Cambria Math" pitchFamily="18" charset="0"/>
              </a:rPr>
              <a:t>0</a:t>
            </a:r>
            <a:r>
              <a:rPr lang="en-US" dirty="0" smtClean="0"/>
              <a:t>s as needed. The blocks from left to right correspond to the digits </a:t>
            </a:r>
            <a:r>
              <a:rPr lang="en-US" dirty="0" smtClean="0">
                <a:latin typeface="Cambria Math" pitchFamily="18" charset="0"/>
                <a:ea typeface="Cambria Math" pitchFamily="18" charset="0"/>
              </a:rPr>
              <a:t>3</a:t>
            </a:r>
            <a:r>
              <a:rPr lang="en-US" dirty="0" smtClean="0"/>
              <a:t>,</a:t>
            </a:r>
            <a:r>
              <a:rPr lang="en-US" dirty="0" smtClean="0">
                <a:latin typeface="Cambria Math" pitchFamily="18" charset="0"/>
                <a:ea typeface="Cambria Math" pitchFamily="18" charset="0"/>
              </a:rPr>
              <a:t>7</a:t>
            </a:r>
            <a:r>
              <a:rPr lang="en-US" dirty="0" smtClean="0"/>
              <a:t>,</a:t>
            </a:r>
            <a:r>
              <a:rPr lang="en-US" dirty="0" smtClean="0">
                <a:latin typeface="Cambria Math" pitchFamily="18" charset="0"/>
                <a:ea typeface="Cambria Math" pitchFamily="18" charset="0"/>
              </a:rPr>
              <a:t>2</a:t>
            </a:r>
            <a:r>
              <a:rPr lang="en-US" dirty="0" smtClean="0"/>
              <a:t>,</a:t>
            </a:r>
            <a:r>
              <a:rPr lang="en-US" dirty="0" smtClean="0">
                <a:latin typeface="Cambria Math" pitchFamily="18" charset="0"/>
                <a:ea typeface="Cambria Math" pitchFamily="18" charset="0"/>
              </a:rPr>
              <a:t>7</a:t>
            </a:r>
            <a:r>
              <a:rPr lang="en-US" dirty="0" smtClean="0"/>
              <a:t>, and </a:t>
            </a:r>
            <a:r>
              <a:rPr lang="en-US" dirty="0" smtClean="0">
                <a:latin typeface="Cambria Math" pitchFamily="18" charset="0"/>
                <a:ea typeface="Cambria Math" pitchFamily="18" charset="0"/>
              </a:rPr>
              <a:t>4</a:t>
            </a:r>
            <a:r>
              <a:rPr lang="en-US" dirty="0" smtClean="0"/>
              <a:t>. Hence, the solution is (</a:t>
            </a:r>
            <a:r>
              <a:rPr lang="en-US" dirty="0" smtClean="0">
                <a:latin typeface="Cambria Math" pitchFamily="18" charset="0"/>
                <a:ea typeface="Cambria Math" pitchFamily="18" charset="0"/>
              </a:rPr>
              <a:t>37274</a:t>
            </a:r>
            <a:r>
              <a:rPr lang="en-US" dirty="0" smtClean="0"/>
              <a:t>)</a:t>
            </a:r>
            <a:r>
              <a:rPr lang="en-US" baseline="-25000" dirty="0" smtClean="0">
                <a:latin typeface="Cambria Math" pitchFamily="18" charset="0"/>
                <a:ea typeface="Cambria Math" pitchFamily="18" charset="0"/>
              </a:rPr>
              <a:t>8</a:t>
            </a:r>
            <a:r>
              <a:rPr lang="en-US" dirty="0" smtClean="0"/>
              <a:t>.</a:t>
            </a:r>
          </a:p>
          <a:p>
            <a:pPr lvl="1"/>
            <a:r>
              <a:rPr lang="en-US" dirty="0" smtClean="0"/>
              <a:t>To convert to hexadecimal, we group the digits into blocks of four (</a:t>
            </a:r>
            <a:r>
              <a:rPr lang="en-US" dirty="0" smtClean="0">
                <a:latin typeface="Cambria Math" pitchFamily="18" charset="0"/>
                <a:ea typeface="Cambria Math" pitchFamily="18" charset="0"/>
              </a:rPr>
              <a:t>0011 1110 1011 1100</a:t>
            </a:r>
            <a:r>
              <a:rPr lang="en-US" dirty="0" smtClean="0"/>
              <a:t>)</a:t>
            </a:r>
            <a:r>
              <a:rPr lang="en-US" baseline="-25000" dirty="0" smtClean="0">
                <a:latin typeface="Cambria Math" pitchFamily="18" charset="0"/>
                <a:ea typeface="Cambria Math" pitchFamily="18" charset="0"/>
              </a:rPr>
              <a:t>2</a:t>
            </a:r>
            <a:r>
              <a:rPr lang="en-US" dirty="0" smtClean="0"/>
              <a:t>, adding initial </a:t>
            </a:r>
            <a:r>
              <a:rPr lang="en-US" dirty="0" smtClean="0">
                <a:latin typeface="Cambria Math" pitchFamily="18" charset="0"/>
                <a:ea typeface="Cambria Math" pitchFamily="18" charset="0"/>
              </a:rPr>
              <a:t>0</a:t>
            </a:r>
            <a:r>
              <a:rPr lang="en-US" dirty="0" smtClean="0"/>
              <a:t>s as needed. The blocks from left to right correspond to the digits </a:t>
            </a:r>
            <a:r>
              <a:rPr lang="en-US" dirty="0" smtClean="0">
                <a:latin typeface="Cambria Math" pitchFamily="18" charset="0"/>
                <a:ea typeface="Cambria Math" pitchFamily="18" charset="0"/>
              </a:rPr>
              <a:t>3</a:t>
            </a:r>
            <a:r>
              <a:rPr lang="en-US" dirty="0" smtClean="0"/>
              <a:t>,</a:t>
            </a:r>
            <a:r>
              <a:rPr lang="en-US" dirty="0" smtClean="0">
                <a:latin typeface="Cambria Math" pitchFamily="18" charset="0"/>
                <a:ea typeface="Cambria Math" pitchFamily="18" charset="0"/>
              </a:rPr>
              <a:t>E</a:t>
            </a:r>
            <a:r>
              <a:rPr lang="en-US" dirty="0" smtClean="0"/>
              <a:t>,</a:t>
            </a:r>
            <a:r>
              <a:rPr lang="en-US" dirty="0" smtClean="0">
                <a:latin typeface="Cambria Math" pitchFamily="18" charset="0"/>
                <a:ea typeface="Cambria Math" pitchFamily="18" charset="0"/>
              </a:rPr>
              <a:t>B</a:t>
            </a:r>
            <a:r>
              <a:rPr lang="en-US" dirty="0" smtClean="0"/>
              <a:t>,</a:t>
            </a:r>
            <a:r>
              <a:rPr lang="en-US" dirty="0" smtClean="0">
                <a:latin typeface="Cambria Math" pitchFamily="18" charset="0"/>
                <a:ea typeface="Cambria Math" pitchFamily="18" charset="0"/>
              </a:rPr>
              <a:t> and </a:t>
            </a:r>
            <a:r>
              <a:rPr lang="en-US" dirty="0" smtClean="0"/>
              <a:t> </a:t>
            </a:r>
            <a:r>
              <a:rPr lang="en-US" dirty="0" smtClean="0">
                <a:latin typeface="Cambria Math" pitchFamily="18" charset="0"/>
                <a:ea typeface="Cambria Math" pitchFamily="18" charset="0"/>
              </a:rPr>
              <a:t>C</a:t>
            </a:r>
            <a:r>
              <a:rPr lang="en-US" dirty="0" smtClean="0"/>
              <a:t>. Hence, the solution is (</a:t>
            </a:r>
            <a:r>
              <a:rPr lang="en-US" dirty="0" smtClean="0">
                <a:latin typeface="Cambria Math" pitchFamily="18" charset="0"/>
                <a:ea typeface="Cambria Math" pitchFamily="18" charset="0"/>
              </a:rPr>
              <a:t>3EBC</a:t>
            </a:r>
            <a:r>
              <a:rPr lang="en-US" dirty="0" smtClean="0"/>
              <a:t>)</a:t>
            </a:r>
            <a:r>
              <a:rPr lang="en-US" baseline="-25000" dirty="0" smtClean="0">
                <a:latin typeface="Cambria Math" pitchFamily="18" charset="0"/>
                <a:ea typeface="Cambria Math" pitchFamily="18" charset="0"/>
              </a:rPr>
              <a:t>16</a:t>
            </a:r>
            <a:r>
              <a:rPr lang="en-US" dirty="0" smtClean="0"/>
              <a:t>.</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Binary Modular Exponentiation</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In cryptography, it  is important to be able to find  </a:t>
            </a:r>
            <a:r>
              <a:rPr lang="en-US" i="1" dirty="0" err="1" smtClean="0"/>
              <a:t>b</a:t>
            </a:r>
            <a:r>
              <a:rPr lang="en-US" i="1" baseline="30000" dirty="0" err="1" smtClean="0"/>
              <a:t>n</a:t>
            </a:r>
            <a:r>
              <a:rPr lang="en-US" dirty="0" smtClean="0"/>
              <a:t> </a:t>
            </a:r>
            <a:r>
              <a:rPr lang="en-US" b="1" dirty="0" smtClean="0"/>
              <a:t>mod</a:t>
            </a:r>
            <a:r>
              <a:rPr lang="en-US" dirty="0" smtClean="0"/>
              <a:t> </a:t>
            </a:r>
            <a:r>
              <a:rPr lang="en-US" i="1" dirty="0" smtClean="0"/>
              <a:t>m</a:t>
            </a:r>
            <a:r>
              <a:rPr lang="en-US" dirty="0" smtClean="0"/>
              <a:t> efficiently, where </a:t>
            </a:r>
            <a:r>
              <a:rPr lang="en-US" i="1" dirty="0" smtClean="0"/>
              <a:t>b</a:t>
            </a:r>
            <a:r>
              <a:rPr lang="en-US" dirty="0" smtClean="0"/>
              <a:t>, </a:t>
            </a:r>
            <a:r>
              <a:rPr lang="en-US" i="1" dirty="0" smtClean="0"/>
              <a:t>n</a:t>
            </a:r>
            <a:r>
              <a:rPr lang="en-US" dirty="0" smtClean="0"/>
              <a:t>, and </a:t>
            </a:r>
            <a:r>
              <a:rPr lang="en-US" i="1" dirty="0" smtClean="0"/>
              <a:t>m</a:t>
            </a:r>
            <a:r>
              <a:rPr lang="en-US" dirty="0" smtClean="0"/>
              <a:t>  are large integers.</a:t>
            </a:r>
          </a:p>
          <a:p>
            <a:r>
              <a:rPr lang="en-US" dirty="0" smtClean="0"/>
              <a:t>Use the binary expansion of </a:t>
            </a:r>
            <a:r>
              <a:rPr lang="en-US" i="1" dirty="0" smtClean="0"/>
              <a:t>n</a:t>
            </a:r>
            <a:r>
              <a:rPr lang="en-US" dirty="0" smtClean="0"/>
              <a:t>, </a:t>
            </a:r>
            <a:r>
              <a:rPr lang="en-US" i="1" dirty="0" smtClean="0"/>
              <a:t>n</a:t>
            </a:r>
            <a:r>
              <a:rPr lang="en-US" dirty="0" smtClean="0"/>
              <a:t> = (</a:t>
            </a:r>
            <a:r>
              <a:rPr lang="en-US" i="1" dirty="0" smtClean="0"/>
              <a:t>a</a:t>
            </a:r>
            <a:r>
              <a:rPr lang="en-US" i="1" baseline="-25000" dirty="0" smtClean="0"/>
              <a:t>k-</a:t>
            </a:r>
            <a:r>
              <a:rPr lang="en-US" baseline="-25000" dirty="0" smtClean="0">
                <a:latin typeface="Cambria Math" pitchFamily="18" charset="0"/>
                <a:ea typeface="Cambria Math" pitchFamily="18" charset="0"/>
              </a:rPr>
              <a:t>1</a:t>
            </a:r>
            <a:r>
              <a:rPr lang="en-US" i="1" dirty="0" smtClean="0"/>
              <a:t>,…,a</a:t>
            </a:r>
            <a:r>
              <a:rPr lang="en-US" baseline="-25000" dirty="0" smtClean="0">
                <a:latin typeface="Cambria Math" pitchFamily="18" charset="0"/>
                <a:ea typeface="Cambria Math" pitchFamily="18" charset="0"/>
              </a:rPr>
              <a:t>1</a:t>
            </a:r>
            <a:r>
              <a:rPr lang="en-US" i="1" dirty="0" smtClean="0"/>
              <a:t>,a</a:t>
            </a:r>
            <a:r>
              <a:rPr lang="en-US" baseline="-25000" dirty="0" smtClean="0">
                <a:latin typeface="Cambria Math" pitchFamily="18" charset="0"/>
                <a:ea typeface="Cambria Math" pitchFamily="18" charset="0"/>
              </a:rPr>
              <a:t>o</a:t>
            </a:r>
            <a:r>
              <a:rPr lang="en-US" dirty="0" smtClean="0"/>
              <a:t>)</a:t>
            </a:r>
            <a:r>
              <a:rPr lang="en-US" baseline="-25000" dirty="0" smtClean="0">
                <a:latin typeface="Cambria Math" pitchFamily="18" charset="0"/>
                <a:ea typeface="Cambria Math" pitchFamily="18" charset="0"/>
              </a:rPr>
              <a:t>2</a:t>
            </a:r>
            <a:r>
              <a:rPr lang="en-US" dirty="0" smtClean="0"/>
              <a:t> , to compute </a:t>
            </a:r>
            <a:r>
              <a:rPr lang="en-US" i="1" dirty="0" err="1" smtClean="0"/>
              <a:t>b</a:t>
            </a:r>
            <a:r>
              <a:rPr lang="en-US" i="1" baseline="30000" dirty="0" err="1" smtClean="0"/>
              <a:t>n</a:t>
            </a:r>
            <a:r>
              <a:rPr lang="en-US" i="1" baseline="30000" dirty="0" smtClean="0"/>
              <a:t> </a:t>
            </a:r>
            <a:r>
              <a:rPr lang="en-US" dirty="0" smtClean="0"/>
              <a:t>.</a:t>
            </a:r>
          </a:p>
          <a:p>
            <a:pPr>
              <a:buNone/>
            </a:pPr>
            <a:r>
              <a:rPr lang="en-US" dirty="0" smtClean="0"/>
              <a:t>     Note that:</a:t>
            </a:r>
          </a:p>
          <a:p>
            <a:pPr>
              <a:buNone/>
            </a:pPr>
            <a:r>
              <a:rPr lang="en-US" sz="4100" i="1" dirty="0" smtClean="0"/>
              <a:t>                           </a:t>
            </a:r>
            <a:endParaRPr lang="en-US" sz="4100" dirty="0" smtClean="0"/>
          </a:p>
          <a:p>
            <a:r>
              <a:rPr lang="en-US" dirty="0" smtClean="0"/>
              <a:t>Therefore,  to compute  </a:t>
            </a:r>
            <a:r>
              <a:rPr lang="en-US" i="1" dirty="0" err="1" smtClean="0"/>
              <a:t>b</a:t>
            </a:r>
            <a:r>
              <a:rPr lang="en-US" i="1" baseline="30000" dirty="0" err="1" smtClean="0"/>
              <a:t>n</a:t>
            </a:r>
            <a:r>
              <a:rPr lang="en-US" i="1" dirty="0" smtClean="0"/>
              <a:t>, </a:t>
            </a:r>
            <a:r>
              <a:rPr lang="en-US" dirty="0" smtClean="0"/>
              <a:t>we need only compute the values of  </a:t>
            </a:r>
            <a:r>
              <a:rPr lang="en-US" i="1" dirty="0" smtClean="0"/>
              <a:t>b</a:t>
            </a:r>
            <a:r>
              <a:rPr lang="en-US" dirty="0" smtClean="0"/>
              <a:t>, </a:t>
            </a:r>
            <a:r>
              <a:rPr lang="en-US" i="1" dirty="0" smtClean="0"/>
              <a:t>b</a:t>
            </a:r>
            <a:r>
              <a:rPr lang="en-US" baseline="30000" dirty="0" smtClean="0">
                <a:latin typeface="Cambria Math" pitchFamily="18" charset="0"/>
                <a:ea typeface="Cambria Math" pitchFamily="18" charset="0"/>
              </a:rPr>
              <a:t>2</a:t>
            </a:r>
            <a:r>
              <a:rPr lang="en-US" dirty="0" smtClean="0"/>
              <a:t>, (</a:t>
            </a:r>
            <a:r>
              <a:rPr lang="en-US" i="1" dirty="0" smtClean="0"/>
              <a:t>b</a:t>
            </a:r>
            <a:r>
              <a:rPr lang="en-US" baseline="30000" dirty="0" smtClean="0">
                <a:latin typeface="Cambria Math" pitchFamily="18" charset="0"/>
                <a:ea typeface="Cambria Math" pitchFamily="18" charset="0"/>
              </a:rPr>
              <a:t>2</a:t>
            </a:r>
            <a:r>
              <a:rPr lang="en-US" dirty="0" smtClean="0"/>
              <a:t>)</a:t>
            </a:r>
            <a:r>
              <a:rPr lang="en-US" baseline="30000" dirty="0" smtClean="0">
                <a:latin typeface="Cambria Math" pitchFamily="18" charset="0"/>
                <a:ea typeface="Cambria Math" pitchFamily="18" charset="0"/>
              </a:rPr>
              <a:t>2</a:t>
            </a:r>
            <a:r>
              <a:rPr lang="en-US" dirty="0" smtClean="0"/>
              <a:t> =</a:t>
            </a:r>
            <a:r>
              <a:rPr lang="en-US" i="1" dirty="0" smtClean="0"/>
              <a:t> b</a:t>
            </a:r>
            <a:r>
              <a:rPr lang="en-US" baseline="30000" dirty="0" smtClean="0">
                <a:latin typeface="Cambria Math" pitchFamily="18" charset="0"/>
                <a:ea typeface="Cambria Math" pitchFamily="18" charset="0"/>
              </a:rPr>
              <a:t>4</a:t>
            </a:r>
            <a:r>
              <a:rPr lang="en-US" dirty="0" smtClean="0"/>
              <a:t>, (</a:t>
            </a:r>
            <a:r>
              <a:rPr lang="en-US" i="1" dirty="0" smtClean="0"/>
              <a:t>b</a:t>
            </a:r>
            <a:r>
              <a:rPr lang="en-US" baseline="30000" dirty="0" smtClean="0">
                <a:latin typeface="Cambria Math" pitchFamily="18" charset="0"/>
                <a:ea typeface="Cambria Math" pitchFamily="18" charset="0"/>
              </a:rPr>
              <a:t>4</a:t>
            </a:r>
            <a:r>
              <a:rPr lang="en-US" dirty="0" smtClean="0"/>
              <a:t>)</a:t>
            </a:r>
            <a:r>
              <a:rPr lang="en-US" baseline="30000" dirty="0" smtClean="0">
                <a:latin typeface="Cambria Math" pitchFamily="18" charset="0"/>
                <a:ea typeface="Cambria Math" pitchFamily="18" charset="0"/>
              </a:rPr>
              <a:t>2</a:t>
            </a:r>
            <a:r>
              <a:rPr lang="en-US" dirty="0" smtClean="0"/>
              <a:t> =</a:t>
            </a:r>
            <a:r>
              <a:rPr lang="en-US" i="1" dirty="0" smtClean="0"/>
              <a:t> b</a:t>
            </a:r>
            <a:r>
              <a:rPr lang="en-US" baseline="30000" dirty="0" smtClean="0">
                <a:latin typeface="Cambria Math" pitchFamily="18" charset="0"/>
                <a:ea typeface="Cambria Math" pitchFamily="18" charset="0"/>
              </a:rPr>
              <a:t>8</a:t>
            </a:r>
            <a:r>
              <a:rPr lang="en-US" dirty="0" smtClean="0"/>
              <a:t> , …,       and the multiply the terms           in this list, where </a:t>
            </a:r>
            <a:r>
              <a:rPr lang="en-US" i="1" dirty="0" err="1" smtClean="0"/>
              <a:t>a</a:t>
            </a:r>
            <a:r>
              <a:rPr lang="en-US" i="1" baseline="-25000" dirty="0" err="1" smtClean="0"/>
              <a:t>j</a:t>
            </a:r>
            <a:r>
              <a:rPr lang="en-US" i="1" dirty="0" smtClean="0"/>
              <a:t> = </a:t>
            </a:r>
            <a:r>
              <a:rPr lang="en-US" dirty="0" smtClean="0">
                <a:latin typeface="Cambria Math" pitchFamily="18" charset="0"/>
                <a:ea typeface="Cambria Math" pitchFamily="18" charset="0"/>
              </a:rPr>
              <a:t>1</a:t>
            </a:r>
            <a:r>
              <a:rPr lang="en-US" i="1" dirty="0" smtClean="0"/>
              <a:t>.</a:t>
            </a:r>
          </a:p>
          <a:p>
            <a:pPr>
              <a:buNone/>
            </a:pPr>
            <a:endParaRPr lang="en-US" i="1" dirty="0" smtClean="0"/>
          </a:p>
          <a:p>
            <a:pPr>
              <a:buNone/>
            </a:pPr>
            <a:r>
              <a:rPr lang="en-US" b="1" dirty="0" smtClean="0"/>
              <a:t>    Example</a:t>
            </a:r>
            <a:r>
              <a:rPr lang="en-US" dirty="0" smtClean="0"/>
              <a:t>: Compute </a:t>
            </a:r>
            <a:r>
              <a:rPr lang="en-US" dirty="0" smtClean="0">
                <a:latin typeface="Cambria Math" pitchFamily="18" charset="0"/>
                <a:ea typeface="Cambria Math" pitchFamily="18" charset="0"/>
              </a:rPr>
              <a:t>3</a:t>
            </a:r>
            <a:r>
              <a:rPr lang="en-US" baseline="30000" dirty="0" smtClean="0">
                <a:latin typeface="Cambria Math" pitchFamily="18" charset="0"/>
                <a:ea typeface="Cambria Math" pitchFamily="18" charset="0"/>
              </a:rPr>
              <a:t>11</a:t>
            </a:r>
            <a:r>
              <a:rPr lang="en-US" i="1" dirty="0" smtClean="0"/>
              <a:t> </a:t>
            </a:r>
            <a:r>
              <a:rPr lang="en-US" dirty="0" smtClean="0"/>
              <a:t>using this method</a:t>
            </a:r>
            <a:r>
              <a:rPr lang="en-US" i="1" dirty="0" smtClean="0"/>
              <a:t>.</a:t>
            </a:r>
          </a:p>
          <a:p>
            <a:pPr>
              <a:buNone/>
            </a:pPr>
            <a:r>
              <a:rPr lang="en-US" i="1" baseline="30000" dirty="0" smtClean="0">
                <a:latin typeface="Cambria Math" pitchFamily="18" charset="0"/>
                <a:ea typeface="Cambria Math" pitchFamily="18" charset="0"/>
              </a:rPr>
              <a:t>       </a:t>
            </a:r>
            <a:r>
              <a:rPr lang="en-US" b="1" dirty="0" smtClean="0"/>
              <a:t>Solution</a:t>
            </a:r>
            <a:r>
              <a:rPr lang="en-US" dirty="0" smtClean="0"/>
              <a:t>: Note that </a:t>
            </a:r>
            <a:r>
              <a:rPr lang="en-US" dirty="0" smtClean="0">
                <a:latin typeface="Cambria Math" pitchFamily="18" charset="0"/>
                <a:ea typeface="Cambria Math" pitchFamily="18" charset="0"/>
              </a:rPr>
              <a:t>11 </a:t>
            </a:r>
            <a:r>
              <a:rPr lang="en-US" dirty="0" smtClean="0"/>
              <a:t>= (</a:t>
            </a:r>
            <a:r>
              <a:rPr lang="en-US" dirty="0" smtClean="0">
                <a:latin typeface="Cambria Math" pitchFamily="18" charset="0"/>
                <a:ea typeface="Cambria Math" pitchFamily="18" charset="0"/>
              </a:rPr>
              <a:t>1011</a:t>
            </a:r>
            <a:r>
              <a:rPr lang="en-US" dirty="0" smtClean="0"/>
              <a:t>)</a:t>
            </a:r>
            <a:r>
              <a:rPr lang="en-US" baseline="-25000" dirty="0" smtClean="0">
                <a:latin typeface="Cambria Math" pitchFamily="18" charset="0"/>
                <a:ea typeface="Cambria Math" pitchFamily="18" charset="0"/>
              </a:rPr>
              <a:t>2</a:t>
            </a:r>
            <a:r>
              <a:rPr lang="en-US" dirty="0" smtClean="0"/>
              <a:t> so that   </a:t>
            </a:r>
            <a:r>
              <a:rPr lang="en-US" dirty="0" smtClean="0">
                <a:latin typeface="Cambria Math" pitchFamily="18" charset="0"/>
                <a:ea typeface="Cambria Math" pitchFamily="18" charset="0"/>
              </a:rPr>
              <a:t>3</a:t>
            </a:r>
            <a:r>
              <a:rPr lang="en-US" baseline="30000" dirty="0" smtClean="0">
                <a:latin typeface="Cambria Math" pitchFamily="18" charset="0"/>
                <a:ea typeface="Cambria Math" pitchFamily="18" charset="0"/>
              </a:rPr>
              <a:t>11</a:t>
            </a:r>
            <a:r>
              <a:rPr lang="en-US" i="1" dirty="0" smtClean="0"/>
              <a:t> </a:t>
            </a:r>
            <a:r>
              <a:rPr lang="en-US" dirty="0" smtClean="0"/>
              <a:t>= </a:t>
            </a:r>
            <a:r>
              <a:rPr lang="en-US" dirty="0" smtClean="0">
                <a:latin typeface="Cambria Math" pitchFamily="18" charset="0"/>
                <a:ea typeface="Cambria Math" pitchFamily="18" charset="0"/>
              </a:rPr>
              <a:t>3</a:t>
            </a:r>
            <a:r>
              <a:rPr lang="en-US" baseline="30000" dirty="0" smtClean="0">
                <a:latin typeface="Cambria Math" pitchFamily="18" charset="0"/>
                <a:ea typeface="Cambria Math" pitchFamily="18" charset="0"/>
              </a:rPr>
              <a:t>8</a:t>
            </a:r>
            <a:r>
              <a:rPr lang="en-US" dirty="0" smtClean="0">
                <a:latin typeface="Cambria Math" pitchFamily="18" charset="0"/>
                <a:ea typeface="Cambria Math" pitchFamily="18" charset="0"/>
              </a:rPr>
              <a:t> 3</a:t>
            </a:r>
            <a:r>
              <a:rPr lang="en-US" baseline="30000" dirty="0" smtClean="0">
                <a:latin typeface="Cambria Math" pitchFamily="18" charset="0"/>
                <a:ea typeface="Cambria Math" pitchFamily="18" charset="0"/>
              </a:rPr>
              <a:t>2</a:t>
            </a:r>
            <a:r>
              <a:rPr lang="en-US" dirty="0" smtClean="0">
                <a:latin typeface="Cambria Math" pitchFamily="18" charset="0"/>
                <a:ea typeface="Cambria Math" pitchFamily="18" charset="0"/>
              </a:rPr>
              <a:t> 3</a:t>
            </a:r>
            <a:r>
              <a:rPr lang="en-US" baseline="30000" dirty="0" smtClean="0">
                <a:latin typeface="Cambria Math" pitchFamily="18" charset="0"/>
                <a:ea typeface="Cambria Math" pitchFamily="18" charset="0"/>
              </a:rPr>
              <a:t>1</a:t>
            </a:r>
            <a:r>
              <a:rPr lang="en-US" dirty="0" smtClean="0">
                <a:latin typeface="Cambria Math" pitchFamily="18" charset="0"/>
                <a:ea typeface="Cambria Math" pitchFamily="18" charset="0"/>
              </a:rPr>
              <a:t> </a:t>
            </a:r>
            <a:r>
              <a:rPr lang="en-US" dirty="0" smtClean="0"/>
              <a:t>=</a:t>
            </a:r>
            <a:r>
              <a:rPr lang="en-US" dirty="0" smtClean="0">
                <a:latin typeface="Cambria Math" pitchFamily="18" charset="0"/>
                <a:ea typeface="Cambria Math" pitchFamily="18" charset="0"/>
              </a:rPr>
              <a:t>     </a:t>
            </a:r>
          </a:p>
          <a:p>
            <a:pPr>
              <a:buNone/>
            </a:pPr>
            <a:r>
              <a:rPr lang="en-US" dirty="0" smtClean="0">
                <a:latin typeface="Cambria Math" pitchFamily="18" charset="0"/>
                <a:ea typeface="Cambria Math" pitchFamily="18" charset="0"/>
              </a:rPr>
              <a:t>     ((3</a:t>
            </a:r>
            <a:r>
              <a:rPr lang="en-US" baseline="30000" dirty="0" smtClean="0">
                <a:latin typeface="Cambria Math" pitchFamily="18" charset="0"/>
                <a:ea typeface="Cambria Math" pitchFamily="18" charset="0"/>
              </a:rPr>
              <a:t>2</a:t>
            </a:r>
            <a:r>
              <a:rPr lang="en-US" dirty="0" smtClean="0">
                <a:latin typeface="Cambria Math" pitchFamily="18" charset="0"/>
                <a:ea typeface="Cambria Math" pitchFamily="18" charset="0"/>
              </a:rPr>
              <a:t>)</a:t>
            </a:r>
            <a:r>
              <a:rPr lang="en-US" baseline="30000" dirty="0" smtClean="0">
                <a:latin typeface="Cambria Math" pitchFamily="18" charset="0"/>
                <a:ea typeface="Cambria Math" pitchFamily="18" charset="0"/>
              </a:rPr>
              <a:t>2 </a:t>
            </a:r>
            <a:r>
              <a:rPr lang="en-US" dirty="0" smtClean="0">
                <a:latin typeface="Cambria Math" pitchFamily="18" charset="0"/>
                <a:ea typeface="Cambria Math" pitchFamily="18" charset="0"/>
              </a:rPr>
              <a:t>)</a:t>
            </a:r>
            <a:r>
              <a:rPr lang="en-US" baseline="30000" dirty="0" smtClean="0">
                <a:latin typeface="Cambria Math" pitchFamily="18" charset="0"/>
                <a:ea typeface="Cambria Math" pitchFamily="18" charset="0"/>
              </a:rPr>
              <a:t>2 </a:t>
            </a:r>
            <a:r>
              <a:rPr lang="en-US" dirty="0" smtClean="0">
                <a:latin typeface="Cambria Math" pitchFamily="18" charset="0"/>
                <a:ea typeface="Cambria Math" pitchFamily="18" charset="0"/>
              </a:rPr>
              <a:t>3</a:t>
            </a:r>
            <a:r>
              <a:rPr lang="en-US" baseline="30000" dirty="0" smtClean="0">
                <a:latin typeface="Cambria Math" pitchFamily="18" charset="0"/>
                <a:ea typeface="Cambria Math" pitchFamily="18" charset="0"/>
              </a:rPr>
              <a:t>2</a:t>
            </a:r>
            <a:r>
              <a:rPr lang="en-US" dirty="0" smtClean="0">
                <a:latin typeface="Cambria Math" pitchFamily="18" charset="0"/>
                <a:ea typeface="Cambria Math" pitchFamily="18" charset="0"/>
              </a:rPr>
              <a:t> 3</a:t>
            </a:r>
            <a:r>
              <a:rPr lang="en-US" baseline="30000" dirty="0" smtClean="0">
                <a:latin typeface="Cambria Math" pitchFamily="18" charset="0"/>
                <a:ea typeface="Cambria Math" pitchFamily="18" charset="0"/>
              </a:rPr>
              <a:t>1</a:t>
            </a:r>
            <a:r>
              <a:rPr lang="en-US" dirty="0" smtClean="0">
                <a:latin typeface="Cambria Math" pitchFamily="18" charset="0"/>
                <a:ea typeface="Cambria Math" pitchFamily="18" charset="0"/>
              </a:rPr>
              <a:t>  = (9</a:t>
            </a:r>
            <a:r>
              <a:rPr lang="en-US" baseline="30000" dirty="0" smtClean="0">
                <a:latin typeface="Cambria Math" pitchFamily="18" charset="0"/>
                <a:ea typeface="Cambria Math" pitchFamily="18" charset="0"/>
              </a:rPr>
              <a:t>2 </a:t>
            </a:r>
            <a:r>
              <a:rPr lang="en-US" dirty="0" smtClean="0">
                <a:latin typeface="Cambria Math" pitchFamily="18" charset="0"/>
                <a:ea typeface="Cambria Math" pitchFamily="18" charset="0"/>
              </a:rPr>
              <a:t>)</a:t>
            </a:r>
            <a:r>
              <a:rPr lang="en-US" baseline="30000" dirty="0" smtClean="0">
                <a:latin typeface="Cambria Math" pitchFamily="18" charset="0"/>
                <a:ea typeface="Cambria Math" pitchFamily="18" charset="0"/>
              </a:rPr>
              <a:t>2 </a:t>
            </a:r>
            <a:r>
              <a:rPr lang="en-US" dirty="0" smtClean="0">
                <a:latin typeface="Cambria Math"/>
                <a:ea typeface="Cambria Math"/>
              </a:rPr>
              <a:t>∙ </a:t>
            </a:r>
            <a:r>
              <a:rPr lang="en-US" dirty="0" smtClean="0">
                <a:latin typeface="Cambria Math" pitchFamily="18" charset="0"/>
                <a:ea typeface="Cambria Math" pitchFamily="18" charset="0"/>
              </a:rPr>
              <a:t>9 </a:t>
            </a:r>
            <a:r>
              <a:rPr lang="en-US" dirty="0" smtClean="0">
                <a:latin typeface="Cambria Math"/>
                <a:ea typeface="Cambria Math"/>
              </a:rPr>
              <a:t>∙</a:t>
            </a:r>
            <a:r>
              <a:rPr lang="en-US" dirty="0" smtClean="0">
                <a:latin typeface="Cambria Math" pitchFamily="18" charset="0"/>
                <a:ea typeface="Cambria Math" pitchFamily="18" charset="0"/>
              </a:rPr>
              <a:t>3 = (81)</a:t>
            </a:r>
            <a:r>
              <a:rPr lang="en-US" baseline="30000" dirty="0" smtClean="0">
                <a:latin typeface="Cambria Math" pitchFamily="18" charset="0"/>
                <a:ea typeface="Cambria Math" pitchFamily="18" charset="0"/>
              </a:rPr>
              <a:t>2 </a:t>
            </a:r>
            <a:r>
              <a:rPr lang="en-US" dirty="0" smtClean="0">
                <a:latin typeface="Cambria Math"/>
                <a:ea typeface="Cambria Math"/>
              </a:rPr>
              <a:t>∙ </a:t>
            </a:r>
            <a:r>
              <a:rPr lang="en-US" dirty="0" smtClean="0">
                <a:latin typeface="Cambria Math" pitchFamily="18" charset="0"/>
                <a:ea typeface="Cambria Math" pitchFamily="18" charset="0"/>
              </a:rPr>
              <a:t>9 </a:t>
            </a:r>
            <a:r>
              <a:rPr lang="en-US" dirty="0" smtClean="0">
                <a:latin typeface="Cambria Math"/>
                <a:ea typeface="Cambria Math"/>
              </a:rPr>
              <a:t>∙</a:t>
            </a:r>
            <a:r>
              <a:rPr lang="en-US" dirty="0" smtClean="0">
                <a:latin typeface="Cambria Math" pitchFamily="18" charset="0"/>
                <a:ea typeface="Cambria Math" pitchFamily="18" charset="0"/>
              </a:rPr>
              <a:t>3 =6561</a:t>
            </a:r>
            <a:r>
              <a:rPr lang="en-US" baseline="30000" dirty="0" smtClean="0">
                <a:latin typeface="Cambria Math" pitchFamily="18" charset="0"/>
                <a:ea typeface="Cambria Math" pitchFamily="18" charset="0"/>
              </a:rPr>
              <a:t> </a:t>
            </a:r>
            <a:r>
              <a:rPr lang="en-US" dirty="0" smtClean="0">
                <a:latin typeface="Cambria Math"/>
                <a:ea typeface="Cambria Math"/>
              </a:rPr>
              <a:t>∙ </a:t>
            </a:r>
            <a:r>
              <a:rPr lang="en-US" dirty="0" smtClean="0">
                <a:latin typeface="Cambria Math" pitchFamily="18" charset="0"/>
                <a:ea typeface="Cambria Math" pitchFamily="18" charset="0"/>
              </a:rPr>
              <a:t>9 </a:t>
            </a:r>
            <a:r>
              <a:rPr lang="en-US" dirty="0" smtClean="0">
                <a:latin typeface="Cambria Math"/>
                <a:ea typeface="Cambria Math"/>
              </a:rPr>
              <a:t>∙</a:t>
            </a:r>
            <a:r>
              <a:rPr lang="en-US" dirty="0" smtClean="0">
                <a:latin typeface="Cambria Math" pitchFamily="18" charset="0"/>
                <a:ea typeface="Cambria Math" pitchFamily="18" charset="0"/>
              </a:rPr>
              <a:t>3</a:t>
            </a:r>
            <a:r>
              <a:rPr lang="en-US" dirty="0" smtClean="0"/>
              <a:t> </a:t>
            </a:r>
            <a:r>
              <a:rPr lang="en-US" dirty="0" smtClean="0">
                <a:latin typeface="Cambria Math" pitchFamily="18" charset="0"/>
                <a:ea typeface="Cambria Math" pitchFamily="18" charset="0"/>
              </a:rPr>
              <a:t>=117,147</a:t>
            </a:r>
            <a:r>
              <a:rPr lang="en-US" dirty="0" smtClean="0"/>
              <a:t>. </a:t>
            </a:r>
            <a:endParaRPr lang="en-US" baseline="30000" dirty="0" smtClean="0">
              <a:latin typeface="Cambria Math" pitchFamily="18" charset="0"/>
              <a:ea typeface="Cambria Math" pitchFamily="18" charset="0"/>
            </a:endParaRPr>
          </a:p>
          <a:p>
            <a:endParaRPr lang="en-US" dirty="0" smtClean="0"/>
          </a:p>
          <a:p>
            <a:endParaRPr lang="en-US" dirty="0" smtClean="0"/>
          </a:p>
          <a:p>
            <a:endParaRPr lang="en-US" dirty="0" smtClean="0"/>
          </a:p>
          <a:p>
            <a:pPr>
              <a:buNone/>
            </a:pPr>
            <a:endParaRPr lang="en-US" dirty="0" smtClean="0">
              <a:ea typeface="Cambria Math" pitchFamily="18" charset="0"/>
            </a:endParaRPr>
          </a:p>
          <a:p>
            <a:endParaRPr lang="en-US" dirty="0" smtClean="0"/>
          </a:p>
          <a:p>
            <a:endParaRPr lang="en-US" dirty="0" smtClean="0"/>
          </a:p>
          <a:p>
            <a:endParaRPr lang="en-US" baseline="-25000" dirty="0" smtClean="0"/>
          </a:p>
          <a:p>
            <a:endParaRPr lang="en-US" dirty="0" smtClean="0"/>
          </a:p>
        </p:txBody>
      </p:sp>
      <p:pic>
        <p:nvPicPr>
          <p:cNvPr id="15" name="Picture 14" descr="addin_tmp.png"/>
          <p:cNvPicPr>
            <a:picLocks noChangeAspect="1"/>
          </p:cNvPicPr>
          <p:nvPr>
            <p:custDataLst>
              <p:tags r:id="rId1"/>
            </p:custDataLst>
          </p:nvPr>
        </p:nvPicPr>
        <p:blipFill>
          <a:blip r:embed="rId5" cstate="print"/>
          <a:stretch>
            <a:fillRect/>
          </a:stretch>
        </p:blipFill>
        <p:spPr>
          <a:xfrm>
            <a:off x="1371600" y="3276600"/>
            <a:ext cx="5688330" cy="259080"/>
          </a:xfrm>
          <a:prstGeom prst="rect">
            <a:avLst/>
          </a:prstGeom>
        </p:spPr>
      </p:pic>
      <p:pic>
        <p:nvPicPr>
          <p:cNvPr id="11" name="Picture 10" descr="addin_tmp.png"/>
          <p:cNvPicPr>
            <a:picLocks noChangeAspect="1"/>
          </p:cNvPicPr>
          <p:nvPr>
            <p:custDataLst>
              <p:tags r:id="rId2"/>
            </p:custDataLst>
          </p:nvPr>
        </p:nvPicPr>
        <p:blipFill>
          <a:blip r:embed="rId6" cstate="print"/>
          <a:stretch>
            <a:fillRect/>
          </a:stretch>
        </p:blipFill>
        <p:spPr>
          <a:xfrm>
            <a:off x="8077200" y="4038600"/>
            <a:ext cx="262890" cy="253365"/>
          </a:xfrm>
          <a:prstGeom prst="rect">
            <a:avLst/>
          </a:prstGeom>
        </p:spPr>
      </p:pic>
      <p:pic>
        <p:nvPicPr>
          <p:cNvPr id="8" name="Picture 7" descr="addin_tmp.png"/>
          <p:cNvPicPr>
            <a:picLocks noChangeAspect="1"/>
          </p:cNvPicPr>
          <p:nvPr>
            <p:custDataLst>
              <p:tags r:id="rId3"/>
            </p:custDataLst>
          </p:nvPr>
        </p:nvPicPr>
        <p:blipFill>
          <a:blip r:embed="rId7" cstate="print"/>
          <a:stretch>
            <a:fillRect/>
          </a:stretch>
        </p:blipFill>
        <p:spPr>
          <a:xfrm>
            <a:off x="4343400" y="4038600"/>
            <a:ext cx="283845" cy="259080"/>
          </a:xfrm>
          <a:prstGeom prst="rect">
            <a:avLst/>
          </a:prstGeom>
        </p:spPr>
      </p:pic>
      <p:sp>
        <p:nvSpPr>
          <p:cNvPr id="14" name="TextBox 13"/>
          <p:cNvSpPr txBox="1"/>
          <p:nvPr/>
        </p:nvSpPr>
        <p:spPr>
          <a:xfrm>
            <a:off x="6400800" y="6096000"/>
            <a:ext cx="2514600" cy="369332"/>
          </a:xfrm>
          <a:prstGeom prst="rect">
            <a:avLst/>
          </a:prstGeom>
          <a:noFill/>
        </p:spPr>
        <p:txBody>
          <a:bodyPr wrap="square" rtlCol="0">
            <a:spAutoFit/>
          </a:bodyPr>
          <a:lstStyle/>
          <a:p>
            <a:r>
              <a:rPr lang="en-US" i="1" dirty="0" smtClean="0"/>
              <a:t>continued</a:t>
            </a:r>
            <a:r>
              <a:rPr lang="en-US" dirty="0" smtClean="0"/>
              <a:t>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a:bodyPr>
          <a:lstStyle/>
          <a:p>
            <a:r>
              <a:rPr lang="en-US" dirty="0" smtClean="0"/>
              <a:t>Divisibility and Modular Arithmetic</a:t>
            </a:r>
          </a:p>
          <a:p>
            <a:r>
              <a:rPr lang="en-US" dirty="0" smtClean="0"/>
              <a:t>Integer Representations and Algorithms </a:t>
            </a:r>
          </a:p>
          <a:p>
            <a:r>
              <a:rPr lang="en-US" dirty="0" smtClean="0"/>
              <a:t>Primes and Greatest Common Divisors</a:t>
            </a:r>
          </a:p>
          <a:p>
            <a:r>
              <a:rPr lang="en-US" dirty="0" smtClean="0"/>
              <a:t>Solving </a:t>
            </a:r>
            <a:r>
              <a:rPr lang="en-US" dirty="0" err="1" smtClean="0"/>
              <a:t>Congruences</a:t>
            </a:r>
            <a:r>
              <a:rPr lang="en-US" dirty="0" smtClean="0"/>
              <a:t> </a:t>
            </a:r>
          </a:p>
          <a:p>
            <a:r>
              <a:rPr lang="en-US" dirty="0" smtClean="0"/>
              <a:t>Applications of </a:t>
            </a:r>
            <a:r>
              <a:rPr lang="en-US" dirty="0" err="1" smtClean="0"/>
              <a:t>Congruences</a:t>
            </a:r>
            <a:endParaRPr lang="en-US" dirty="0" smtClean="0"/>
          </a:p>
          <a:p>
            <a:r>
              <a:rPr lang="en-US" dirty="0" smtClean="0"/>
              <a:t>Cryptography</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Primes and Greatest Common Divisors</a:t>
            </a:r>
            <a:endParaRPr lang="en-US" dirty="0"/>
          </a:p>
        </p:txBody>
      </p:sp>
      <p:sp>
        <p:nvSpPr>
          <p:cNvPr id="3" name="Subtitle 2"/>
          <p:cNvSpPr>
            <a:spLocks noGrp="1"/>
          </p:cNvSpPr>
          <p:nvPr>
            <p:ph type="subTitle" idx="1"/>
          </p:nvPr>
        </p:nvSpPr>
        <p:spPr/>
        <p:txBody>
          <a:bodyPr/>
          <a:lstStyle/>
          <a:p>
            <a:r>
              <a:rPr lang="en-US" dirty="0" smtClean="0"/>
              <a:t>Section 4.3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Prime Numbers and their Properties</a:t>
            </a:r>
          </a:p>
          <a:p>
            <a:r>
              <a:rPr lang="en-US" dirty="0" smtClean="0"/>
              <a:t>Conjectures and Open Problems About Primes</a:t>
            </a:r>
          </a:p>
          <a:p>
            <a:r>
              <a:rPr lang="en-US" dirty="0" smtClean="0"/>
              <a:t>Greatest Common Divisors and Least Common Multiples</a:t>
            </a:r>
          </a:p>
          <a:p>
            <a:r>
              <a:rPr lang="en-US" dirty="0" smtClean="0"/>
              <a:t>The Euclidian Algorithm</a:t>
            </a:r>
          </a:p>
          <a:p>
            <a:r>
              <a:rPr lang="en-US" dirty="0" err="1" smtClean="0"/>
              <a:t>gcds</a:t>
            </a:r>
            <a:r>
              <a:rPr lang="en-US" dirty="0" smtClean="0"/>
              <a:t> as Linear Combinations</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Primes</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positive integer </a:t>
            </a:r>
            <a:r>
              <a:rPr lang="en-US" i="1" dirty="0" smtClean="0"/>
              <a:t>p</a:t>
            </a:r>
            <a:r>
              <a:rPr lang="en-US" dirty="0" smtClean="0"/>
              <a:t> greater than </a:t>
            </a:r>
            <a:r>
              <a:rPr lang="en-US" dirty="0" smtClean="0">
                <a:latin typeface="Cambria Math" pitchFamily="18" charset="0"/>
                <a:ea typeface="Cambria Math" pitchFamily="18" charset="0"/>
              </a:rPr>
              <a:t>1</a:t>
            </a:r>
            <a:r>
              <a:rPr lang="en-US" dirty="0" smtClean="0"/>
              <a:t> is called </a:t>
            </a:r>
            <a:r>
              <a:rPr lang="en-US" i="1" dirty="0" smtClean="0"/>
              <a:t>prime</a:t>
            </a:r>
            <a:r>
              <a:rPr lang="en-US" dirty="0" smtClean="0"/>
              <a:t> if the only positive factors of </a:t>
            </a:r>
            <a:r>
              <a:rPr lang="en-US" i="1" dirty="0" smtClean="0"/>
              <a:t>p</a:t>
            </a:r>
            <a:r>
              <a:rPr lang="en-US" dirty="0" smtClean="0"/>
              <a:t> are </a:t>
            </a:r>
            <a:r>
              <a:rPr lang="en-US" dirty="0" smtClean="0">
                <a:latin typeface="Cambria Math" pitchFamily="18" charset="0"/>
                <a:ea typeface="Cambria Math" pitchFamily="18" charset="0"/>
              </a:rPr>
              <a:t>1</a:t>
            </a:r>
            <a:r>
              <a:rPr lang="en-US" dirty="0" smtClean="0"/>
              <a:t> and </a:t>
            </a:r>
            <a:r>
              <a:rPr lang="en-US" i="1" dirty="0" smtClean="0"/>
              <a:t>p</a:t>
            </a:r>
            <a:r>
              <a:rPr lang="en-US" dirty="0" smtClean="0"/>
              <a:t>. A positive integer that is greater than </a:t>
            </a:r>
            <a:r>
              <a:rPr lang="en-US" dirty="0" smtClean="0">
                <a:latin typeface="Cambria Math" pitchFamily="18" charset="0"/>
                <a:ea typeface="Cambria Math" pitchFamily="18" charset="0"/>
              </a:rPr>
              <a:t>1</a:t>
            </a:r>
            <a:r>
              <a:rPr lang="en-US" dirty="0" smtClean="0"/>
              <a:t> and is not prime is called </a:t>
            </a:r>
            <a:r>
              <a:rPr lang="en-US" i="1" dirty="0" smtClean="0"/>
              <a:t>composite</a:t>
            </a:r>
            <a:r>
              <a:rPr lang="en-US" dirty="0" smtClean="0"/>
              <a:t>.</a:t>
            </a:r>
          </a:p>
          <a:p>
            <a:pPr>
              <a:buNone/>
            </a:pPr>
            <a:endParaRPr lang="en-US" dirty="0" smtClean="0"/>
          </a:p>
          <a:p>
            <a:pPr>
              <a:buNone/>
            </a:pPr>
            <a:r>
              <a:rPr lang="en-US" dirty="0" smtClean="0"/>
              <a:t>   </a:t>
            </a:r>
            <a:r>
              <a:rPr lang="en-US" b="1" dirty="0" smtClean="0"/>
              <a:t>Example</a:t>
            </a:r>
            <a:r>
              <a:rPr lang="en-US" dirty="0" smtClean="0"/>
              <a:t>:  The integer </a:t>
            </a:r>
            <a:r>
              <a:rPr lang="en-US" dirty="0" smtClean="0">
                <a:latin typeface="Cambria Math" pitchFamily="18" charset="0"/>
                <a:ea typeface="Cambria Math" pitchFamily="18" charset="0"/>
              </a:rPr>
              <a:t>7</a:t>
            </a:r>
            <a:r>
              <a:rPr lang="en-US" dirty="0" smtClean="0"/>
              <a:t> is prime because its only positive factors are </a:t>
            </a:r>
            <a:r>
              <a:rPr lang="en-US" dirty="0" smtClean="0">
                <a:latin typeface="Cambria Math" pitchFamily="18" charset="0"/>
                <a:ea typeface="Cambria Math" pitchFamily="18" charset="0"/>
              </a:rPr>
              <a:t>1</a:t>
            </a:r>
            <a:r>
              <a:rPr lang="en-US" dirty="0" smtClean="0"/>
              <a:t>  and </a:t>
            </a:r>
            <a:r>
              <a:rPr lang="en-US" dirty="0" smtClean="0">
                <a:latin typeface="Cambria Math" pitchFamily="18" charset="0"/>
                <a:ea typeface="Cambria Math" pitchFamily="18" charset="0"/>
              </a:rPr>
              <a:t>7</a:t>
            </a:r>
            <a:r>
              <a:rPr lang="en-US" dirty="0" smtClean="0"/>
              <a:t>, but </a:t>
            </a:r>
            <a:r>
              <a:rPr lang="en-US" dirty="0" smtClean="0">
                <a:latin typeface="Cambria Math" pitchFamily="18" charset="0"/>
                <a:ea typeface="Cambria Math" pitchFamily="18" charset="0"/>
              </a:rPr>
              <a:t>9</a:t>
            </a:r>
            <a:r>
              <a:rPr lang="en-US" dirty="0" smtClean="0"/>
              <a:t> is composite because it is divisible by </a:t>
            </a:r>
            <a:r>
              <a:rPr lang="en-US" dirty="0" smtClean="0">
                <a:latin typeface="Cambria Math" pitchFamily="18" charset="0"/>
                <a:ea typeface="Cambria Math" pitchFamily="18" charset="0"/>
              </a:rPr>
              <a:t>3</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The Fundamental Theorem of Arithmetic</a:t>
            </a:r>
            <a:endParaRPr lang="en-US" sz="4000" dirty="0"/>
          </a:p>
        </p:txBody>
      </p:sp>
      <p:sp>
        <p:nvSpPr>
          <p:cNvPr id="3" name="Content Placeholder 2"/>
          <p:cNvSpPr>
            <a:spLocks noGrp="1"/>
          </p:cNvSpPr>
          <p:nvPr>
            <p:ph idx="1"/>
          </p:nvPr>
        </p:nvSpPr>
        <p:spPr/>
        <p:txBody>
          <a:bodyPr/>
          <a:lstStyle/>
          <a:p>
            <a:pPr>
              <a:buNone/>
            </a:pPr>
            <a:r>
              <a:rPr lang="en-US" b="1" dirty="0" smtClean="0"/>
              <a:t>   Theorem</a:t>
            </a:r>
            <a:r>
              <a:rPr lang="en-US" dirty="0" smtClean="0"/>
              <a:t>: Every positive integer greater than </a:t>
            </a:r>
            <a:r>
              <a:rPr lang="en-US" dirty="0" smtClean="0">
                <a:latin typeface="Cambria Math" pitchFamily="18" charset="0"/>
                <a:ea typeface="Cambria Math" pitchFamily="18" charset="0"/>
              </a:rPr>
              <a:t>1</a:t>
            </a:r>
            <a:r>
              <a:rPr lang="en-US" dirty="0" smtClean="0"/>
              <a:t> can be written uniquely as a prime or as the product of two or more primes where the prime factors are written in order of </a:t>
            </a:r>
            <a:r>
              <a:rPr lang="en-US" dirty="0" err="1" smtClean="0"/>
              <a:t>nondecreasing</a:t>
            </a:r>
            <a:r>
              <a:rPr lang="en-US" dirty="0" smtClean="0"/>
              <a:t> size. </a:t>
            </a:r>
          </a:p>
          <a:p>
            <a:pPr>
              <a:buNone/>
            </a:pPr>
            <a:r>
              <a:rPr lang="en-US" dirty="0" smtClean="0"/>
              <a:t>    </a:t>
            </a:r>
            <a:r>
              <a:rPr lang="en-US" b="1" dirty="0" smtClean="0"/>
              <a:t>Examples</a:t>
            </a:r>
            <a:r>
              <a:rPr lang="en-US" dirty="0" smtClean="0"/>
              <a:t>:</a:t>
            </a:r>
          </a:p>
          <a:p>
            <a:pPr lvl="1"/>
            <a:r>
              <a:rPr lang="en-US" dirty="0" smtClean="0">
                <a:latin typeface="Cambria Math" pitchFamily="18" charset="0"/>
                <a:ea typeface="Cambria Math" pitchFamily="18" charset="0"/>
              </a:rPr>
              <a:t>100 = 2 </a:t>
            </a:r>
            <a:r>
              <a:rPr lang="en-US" dirty="0" smtClean="0">
                <a:latin typeface="Cambria Math"/>
                <a:ea typeface="Cambria Math"/>
              </a:rPr>
              <a:t>∙ 2 ∙ 5 ∙ 5 = 2</a:t>
            </a:r>
            <a:r>
              <a:rPr lang="en-US" baseline="30000" dirty="0" smtClean="0">
                <a:latin typeface="Cambria Math"/>
                <a:ea typeface="Cambria Math"/>
              </a:rPr>
              <a:t>2</a:t>
            </a:r>
            <a:r>
              <a:rPr lang="en-US" dirty="0" smtClean="0">
                <a:latin typeface="Cambria Math"/>
                <a:ea typeface="Cambria Math"/>
              </a:rPr>
              <a:t> ∙ 5</a:t>
            </a:r>
            <a:r>
              <a:rPr lang="en-US" baseline="30000" dirty="0" smtClean="0">
                <a:latin typeface="Cambria Math"/>
                <a:ea typeface="Cambria Math"/>
              </a:rPr>
              <a:t>2</a:t>
            </a:r>
            <a:r>
              <a:rPr lang="en-US" dirty="0" smtClean="0">
                <a:latin typeface="Cambria Math"/>
                <a:ea typeface="Cambria Math"/>
              </a:rPr>
              <a:t> </a:t>
            </a:r>
          </a:p>
          <a:p>
            <a:pPr lvl="1"/>
            <a:r>
              <a:rPr lang="en-US" dirty="0" smtClean="0">
                <a:latin typeface="Cambria Math"/>
                <a:ea typeface="Cambria Math"/>
              </a:rPr>
              <a:t>641 = 641</a:t>
            </a:r>
          </a:p>
          <a:p>
            <a:pPr lvl="1"/>
            <a:r>
              <a:rPr lang="en-US" dirty="0" smtClean="0">
                <a:latin typeface="Cambria Math"/>
                <a:ea typeface="Cambria Math"/>
              </a:rPr>
              <a:t>999</a:t>
            </a:r>
            <a:r>
              <a:rPr lang="en-US" dirty="0" smtClean="0">
                <a:latin typeface="Cambria Math" pitchFamily="18" charset="0"/>
                <a:ea typeface="Cambria Math" pitchFamily="18" charset="0"/>
              </a:rPr>
              <a:t> = 3 </a:t>
            </a:r>
            <a:r>
              <a:rPr lang="en-US" dirty="0" smtClean="0">
                <a:latin typeface="Cambria Math"/>
                <a:ea typeface="Cambria Math"/>
              </a:rPr>
              <a:t>∙ 3 ∙ 3 ∙ 37 = 3</a:t>
            </a:r>
            <a:r>
              <a:rPr lang="en-US" baseline="30000" dirty="0" smtClean="0">
                <a:latin typeface="Cambria Math"/>
                <a:ea typeface="Cambria Math"/>
              </a:rPr>
              <a:t>3</a:t>
            </a:r>
            <a:r>
              <a:rPr lang="en-US" dirty="0" smtClean="0">
                <a:latin typeface="Cambria Math"/>
                <a:ea typeface="Cambria Math"/>
              </a:rPr>
              <a:t> ∙ 37 </a:t>
            </a:r>
          </a:p>
          <a:p>
            <a:pPr lvl="1"/>
            <a:r>
              <a:rPr lang="en-US" dirty="0" smtClean="0">
                <a:latin typeface="Cambria Math"/>
                <a:ea typeface="Cambria Math"/>
              </a:rPr>
              <a:t>1024</a:t>
            </a:r>
            <a:r>
              <a:rPr lang="en-US" dirty="0" smtClean="0">
                <a:latin typeface="Cambria Math" pitchFamily="18" charset="0"/>
                <a:ea typeface="Cambria Math" pitchFamily="18" charset="0"/>
              </a:rPr>
              <a:t> = 2 </a:t>
            </a:r>
            <a:r>
              <a:rPr lang="en-US" dirty="0" smtClean="0">
                <a:latin typeface="Cambria Math"/>
                <a:ea typeface="Cambria Math"/>
              </a:rPr>
              <a:t>∙ 2 ∙ 2 ∙ 2 ∙ 2 ∙ 2 ∙ 2 ∙ 2 ∙ 2 ∙ 2 = 2</a:t>
            </a:r>
            <a:r>
              <a:rPr lang="en-US" baseline="30000" dirty="0" smtClean="0">
                <a:latin typeface="Cambria Math"/>
                <a:ea typeface="Cambria Math"/>
              </a:rPr>
              <a:t>10</a:t>
            </a:r>
            <a:r>
              <a:rPr lang="en-US" dirty="0" smtClean="0">
                <a:latin typeface="Cambria Math"/>
                <a:ea typeface="Cambria Math"/>
              </a:rPr>
              <a:t> </a:t>
            </a:r>
            <a:endParaRPr lang="en-US" dirty="0">
              <a:latin typeface="Cambria Math" pitchFamily="18" charset="0"/>
              <a:ea typeface="Cambria Math"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Sieve of </a:t>
            </a:r>
            <a:r>
              <a:rPr lang="en-US" dirty="0" err="1" smtClean="0"/>
              <a:t>Erastosthenes</a:t>
            </a:r>
            <a:endParaRPr lang="en-US" dirty="0"/>
          </a:p>
        </p:txBody>
      </p:sp>
      <p:sp>
        <p:nvSpPr>
          <p:cNvPr id="5" name="TextBox 4"/>
          <p:cNvSpPr txBox="1"/>
          <p:nvPr/>
        </p:nvSpPr>
        <p:spPr>
          <a:xfrm>
            <a:off x="7010400" y="457200"/>
            <a:ext cx="1676400" cy="646331"/>
          </a:xfrm>
          <a:prstGeom prst="rect">
            <a:avLst/>
          </a:prstGeom>
          <a:noFill/>
        </p:spPr>
        <p:txBody>
          <a:bodyPr wrap="square" rtlCol="0">
            <a:spAutoFit/>
          </a:bodyPr>
          <a:lstStyle/>
          <a:p>
            <a:r>
              <a:rPr lang="en-US" dirty="0" err="1" smtClean="0"/>
              <a:t>Erastothenes</a:t>
            </a:r>
            <a:endParaRPr lang="en-US" dirty="0" smtClean="0"/>
          </a:p>
          <a:p>
            <a:r>
              <a:rPr lang="en-US" dirty="0" smtClean="0"/>
              <a:t>(</a:t>
            </a:r>
            <a:r>
              <a:rPr lang="en-US" dirty="0" smtClean="0">
                <a:latin typeface="Cambria Math" pitchFamily="18" charset="0"/>
                <a:ea typeface="Cambria Math" pitchFamily="18" charset="0"/>
              </a:rPr>
              <a:t>276-194</a:t>
            </a:r>
            <a:r>
              <a:rPr lang="en-US" dirty="0" smtClean="0"/>
              <a:t> B.C.)</a:t>
            </a:r>
            <a:endParaRPr lang="en-US" dirty="0"/>
          </a:p>
        </p:txBody>
      </p:sp>
      <p:sp>
        <p:nvSpPr>
          <p:cNvPr id="6" name="Content Placeholder 5"/>
          <p:cNvSpPr>
            <a:spLocks noGrp="1"/>
          </p:cNvSpPr>
          <p:nvPr>
            <p:ph idx="1"/>
          </p:nvPr>
        </p:nvSpPr>
        <p:spPr/>
        <p:txBody>
          <a:bodyPr>
            <a:normAutofit fontScale="92500"/>
          </a:bodyPr>
          <a:lstStyle/>
          <a:p>
            <a:r>
              <a:rPr lang="en-US" dirty="0" smtClean="0"/>
              <a:t>The </a:t>
            </a:r>
            <a:r>
              <a:rPr lang="en-US" i="1" dirty="0" smtClean="0"/>
              <a:t>Sieve of </a:t>
            </a:r>
            <a:r>
              <a:rPr lang="en-US" i="1" dirty="0" err="1" smtClean="0"/>
              <a:t>Erastosthenes</a:t>
            </a:r>
            <a:r>
              <a:rPr lang="en-US" i="1" dirty="0" smtClean="0"/>
              <a:t> </a:t>
            </a:r>
            <a:r>
              <a:rPr lang="en-US" dirty="0" smtClean="0"/>
              <a:t>can be used to find all primes not exceeding a specified positive integer. For example, begin with the list of integers between </a:t>
            </a:r>
            <a:r>
              <a:rPr lang="en-US" dirty="0" smtClean="0">
                <a:latin typeface="Cambria Math" pitchFamily="18" charset="0"/>
                <a:ea typeface="Cambria Math" pitchFamily="18" charset="0"/>
              </a:rPr>
              <a:t>1</a:t>
            </a:r>
            <a:r>
              <a:rPr lang="en-US" dirty="0" smtClean="0"/>
              <a:t> and </a:t>
            </a:r>
            <a:r>
              <a:rPr lang="en-US" dirty="0" smtClean="0">
                <a:latin typeface="Cambria Math" pitchFamily="18" charset="0"/>
                <a:ea typeface="Cambria Math" pitchFamily="18" charset="0"/>
              </a:rPr>
              <a:t>100</a:t>
            </a:r>
            <a:r>
              <a:rPr lang="en-US" dirty="0" smtClean="0"/>
              <a:t>.</a:t>
            </a:r>
          </a:p>
          <a:p>
            <a:pPr marL="850392" lvl="1" indent="-457200">
              <a:buFont typeface="+mj-lt"/>
              <a:buAutoNum type="alphaLcPeriod"/>
            </a:pPr>
            <a:r>
              <a:rPr lang="en-US" dirty="0" smtClean="0"/>
              <a:t>Delete all  the integers, other than </a:t>
            </a:r>
            <a:r>
              <a:rPr lang="en-US" dirty="0" smtClean="0">
                <a:latin typeface="Cambria Math" pitchFamily="18" charset="0"/>
                <a:ea typeface="Cambria Math" pitchFamily="18" charset="0"/>
              </a:rPr>
              <a:t>2</a:t>
            </a:r>
            <a:r>
              <a:rPr lang="en-US" dirty="0" smtClean="0"/>
              <a:t>, divisible by </a:t>
            </a:r>
            <a:r>
              <a:rPr lang="en-US" dirty="0" smtClean="0">
                <a:latin typeface="Cambria Math" pitchFamily="18" charset="0"/>
                <a:ea typeface="Cambria Math" pitchFamily="18" charset="0"/>
              </a:rPr>
              <a:t>2</a:t>
            </a:r>
            <a:r>
              <a:rPr lang="en-US" dirty="0" smtClean="0"/>
              <a:t>.</a:t>
            </a:r>
          </a:p>
          <a:p>
            <a:pPr marL="850392" lvl="1" indent="-457200">
              <a:buFont typeface="+mj-lt"/>
              <a:buAutoNum type="alphaLcPeriod"/>
            </a:pPr>
            <a:r>
              <a:rPr lang="en-US" dirty="0" smtClean="0"/>
              <a:t>Delete all the integers, other than </a:t>
            </a:r>
            <a:r>
              <a:rPr lang="en-US" dirty="0" smtClean="0">
                <a:latin typeface="Cambria Math" pitchFamily="18" charset="0"/>
                <a:ea typeface="Cambria Math" pitchFamily="18" charset="0"/>
              </a:rPr>
              <a:t>3</a:t>
            </a:r>
            <a:r>
              <a:rPr lang="en-US" dirty="0" smtClean="0"/>
              <a:t>, divisible by </a:t>
            </a:r>
            <a:r>
              <a:rPr lang="en-US" dirty="0" smtClean="0">
                <a:latin typeface="Cambria Math" pitchFamily="18" charset="0"/>
                <a:ea typeface="Cambria Math" pitchFamily="18" charset="0"/>
              </a:rPr>
              <a:t>3</a:t>
            </a:r>
            <a:r>
              <a:rPr lang="en-US" dirty="0" smtClean="0"/>
              <a:t>.</a:t>
            </a:r>
          </a:p>
          <a:p>
            <a:pPr marL="850392" lvl="1" indent="-457200">
              <a:buFont typeface="+mj-lt"/>
              <a:buAutoNum type="alphaLcPeriod"/>
            </a:pPr>
            <a:r>
              <a:rPr lang="en-US" dirty="0" smtClean="0"/>
              <a:t>Next, delete all the integers, other than </a:t>
            </a:r>
            <a:r>
              <a:rPr lang="en-US" dirty="0" smtClean="0">
                <a:latin typeface="Cambria Math" pitchFamily="18" charset="0"/>
                <a:ea typeface="Cambria Math" pitchFamily="18" charset="0"/>
              </a:rPr>
              <a:t>5</a:t>
            </a:r>
            <a:r>
              <a:rPr lang="en-US" dirty="0" smtClean="0"/>
              <a:t>, divisible by </a:t>
            </a:r>
            <a:r>
              <a:rPr lang="en-US" dirty="0" smtClean="0">
                <a:latin typeface="Cambria Math" pitchFamily="18" charset="0"/>
                <a:ea typeface="Cambria Math" pitchFamily="18" charset="0"/>
              </a:rPr>
              <a:t>5</a:t>
            </a:r>
            <a:r>
              <a:rPr lang="en-US" dirty="0" smtClean="0"/>
              <a:t>.</a:t>
            </a:r>
          </a:p>
          <a:p>
            <a:pPr marL="850392" lvl="1" indent="-457200">
              <a:buFont typeface="+mj-lt"/>
              <a:buAutoNum type="alphaLcPeriod"/>
            </a:pPr>
            <a:r>
              <a:rPr lang="en-US" dirty="0" smtClean="0"/>
              <a:t>Next, delete all the integers, other than </a:t>
            </a:r>
            <a:r>
              <a:rPr lang="en-US" dirty="0" smtClean="0">
                <a:latin typeface="Cambria Math" pitchFamily="18" charset="0"/>
                <a:ea typeface="Cambria Math" pitchFamily="18" charset="0"/>
              </a:rPr>
              <a:t>7</a:t>
            </a:r>
            <a:r>
              <a:rPr lang="en-US" dirty="0" smtClean="0"/>
              <a:t>, divisible by </a:t>
            </a:r>
            <a:r>
              <a:rPr lang="en-US" dirty="0" smtClean="0">
                <a:latin typeface="Cambria Math" pitchFamily="18" charset="0"/>
                <a:ea typeface="Cambria Math" pitchFamily="18" charset="0"/>
              </a:rPr>
              <a:t>7</a:t>
            </a:r>
            <a:r>
              <a:rPr lang="en-US" dirty="0" smtClean="0"/>
              <a:t>.</a:t>
            </a:r>
          </a:p>
          <a:p>
            <a:pPr marL="850392" lvl="1" indent="-457200">
              <a:buFont typeface="+mj-lt"/>
              <a:buAutoNum type="alphaLcPeriod"/>
            </a:pPr>
            <a:r>
              <a:rPr lang="en-US" dirty="0" smtClean="0"/>
              <a:t>Since all the remaining integers  are not divisible by any of the previous integers, other than </a:t>
            </a:r>
            <a:r>
              <a:rPr lang="en-US" dirty="0" smtClean="0">
                <a:latin typeface="Cambria Math" pitchFamily="18" charset="0"/>
                <a:ea typeface="Cambria Math" pitchFamily="18" charset="0"/>
              </a:rPr>
              <a:t>1</a:t>
            </a:r>
            <a:r>
              <a:rPr lang="en-US" dirty="0" smtClean="0"/>
              <a:t>, the primes are:</a:t>
            </a:r>
          </a:p>
          <a:p>
            <a:pPr>
              <a:buNone/>
            </a:pPr>
            <a:r>
              <a:rPr lang="en-US" dirty="0" smtClean="0"/>
              <a:t>   </a:t>
            </a:r>
            <a:r>
              <a:rPr lang="en-US" sz="2200" dirty="0" smtClean="0"/>
              <a:t>{</a:t>
            </a:r>
            <a:r>
              <a:rPr lang="en-US" sz="2200" dirty="0" smtClean="0">
                <a:latin typeface="Cambria Math" pitchFamily="18" charset="0"/>
                <a:ea typeface="Cambria Math" pitchFamily="18" charset="0"/>
              </a:rPr>
              <a:t>2,3,7,11,19,23,29,31,37,41,43,47,53,59,61,67,71,73,79,83,89, 97</a:t>
            </a:r>
            <a:r>
              <a:rPr lang="en-US" sz="2200" dirty="0" smtClean="0"/>
              <a:t>}</a:t>
            </a:r>
          </a:p>
          <a:p>
            <a:endParaRPr lang="en-US" dirty="0"/>
          </a:p>
        </p:txBody>
      </p:sp>
      <p:pic>
        <p:nvPicPr>
          <p:cNvPr id="7" name="Content Placeholder 3" descr="0711.jpg"/>
          <p:cNvPicPr>
            <a:picLocks noChangeAspect="1"/>
          </p:cNvPicPr>
          <p:nvPr/>
        </p:nvPicPr>
        <p:blipFill>
          <a:blip r:embed="rId2" cstate="print"/>
          <a:stretch>
            <a:fillRect/>
          </a:stretch>
        </p:blipFill>
        <p:spPr>
          <a:xfrm>
            <a:off x="5410200" y="152400"/>
            <a:ext cx="885444" cy="1021842"/>
          </a:xfrm>
          <a:prstGeom prst="rect">
            <a:avLst/>
          </a:prstGeom>
        </p:spPr>
      </p:pic>
      <p:sp>
        <p:nvSpPr>
          <p:cNvPr id="8" name="TextBox 7"/>
          <p:cNvSpPr txBox="1"/>
          <p:nvPr/>
        </p:nvSpPr>
        <p:spPr>
          <a:xfrm>
            <a:off x="6324600" y="6248400"/>
            <a:ext cx="2514600" cy="369332"/>
          </a:xfrm>
          <a:prstGeom prst="rect">
            <a:avLst/>
          </a:prstGeom>
          <a:noFill/>
        </p:spPr>
        <p:txBody>
          <a:bodyPr wrap="square" rtlCol="0">
            <a:spAutoFit/>
          </a:bodyPr>
          <a:lstStyle/>
          <a:p>
            <a:r>
              <a:rPr lang="en-US" i="1" dirty="0" smtClean="0"/>
              <a:t>continued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Sieve of </a:t>
            </a:r>
            <a:r>
              <a:rPr lang="en-US" dirty="0" err="1" smtClean="0"/>
              <a:t>Erastosthenes</a:t>
            </a:r>
            <a:endParaRPr lang="en-US" dirty="0"/>
          </a:p>
        </p:txBody>
      </p:sp>
      <p:pic>
        <p:nvPicPr>
          <p:cNvPr id="4" name="Content Placeholder 3" descr="table32.jpg"/>
          <p:cNvPicPr>
            <a:picLocks noGrp="1" noChangeAspect="1"/>
          </p:cNvPicPr>
          <p:nvPr>
            <p:ph idx="1"/>
          </p:nvPr>
        </p:nvPicPr>
        <p:blipFill>
          <a:blip r:embed="rId2" cstate="print"/>
          <a:stretch>
            <a:fillRect/>
          </a:stretch>
        </p:blipFill>
        <p:spPr>
          <a:xfrm>
            <a:off x="457200" y="1905000"/>
            <a:ext cx="5033501" cy="4389437"/>
          </a:xfrm>
        </p:spPr>
      </p:pic>
      <p:sp>
        <p:nvSpPr>
          <p:cNvPr id="5" name="TextBox 4"/>
          <p:cNvSpPr txBox="1"/>
          <p:nvPr/>
        </p:nvSpPr>
        <p:spPr>
          <a:xfrm>
            <a:off x="5638800" y="1828800"/>
            <a:ext cx="2971800" cy="4247317"/>
          </a:xfrm>
          <a:prstGeom prst="rect">
            <a:avLst/>
          </a:prstGeom>
          <a:noFill/>
        </p:spPr>
        <p:txBody>
          <a:bodyPr wrap="square" rtlCol="0">
            <a:spAutoFit/>
          </a:bodyPr>
          <a:lstStyle/>
          <a:p>
            <a:r>
              <a:rPr lang="en-US" dirty="0" smtClean="0"/>
              <a:t>If an integer </a:t>
            </a:r>
            <a:r>
              <a:rPr lang="en-US" i="1" dirty="0" smtClean="0"/>
              <a:t>n</a:t>
            </a:r>
            <a:r>
              <a:rPr lang="en-US" dirty="0" smtClean="0"/>
              <a:t> is a composite integer, then it has a prime divisor less than or equal to </a:t>
            </a:r>
            <a:r>
              <a:rPr lang="en-US" dirty="0" smtClean="0">
                <a:latin typeface="Cambria Math"/>
                <a:ea typeface="Cambria Math"/>
              </a:rPr>
              <a:t>√</a:t>
            </a:r>
            <a:r>
              <a:rPr lang="en-US" i="1" dirty="0" smtClean="0"/>
              <a:t>n</a:t>
            </a:r>
            <a:r>
              <a:rPr lang="en-US" dirty="0" smtClean="0"/>
              <a:t>.</a:t>
            </a:r>
          </a:p>
          <a:p>
            <a:endParaRPr lang="en-US" dirty="0" smtClean="0"/>
          </a:p>
          <a:p>
            <a:r>
              <a:rPr lang="en-US" dirty="0" smtClean="0"/>
              <a:t>To see this, note that if </a:t>
            </a:r>
            <a:r>
              <a:rPr lang="en-US" i="1" dirty="0" smtClean="0"/>
              <a:t>n</a:t>
            </a:r>
            <a:r>
              <a:rPr lang="en-US" dirty="0" smtClean="0"/>
              <a:t> = </a:t>
            </a:r>
            <a:r>
              <a:rPr lang="en-US" i="1" dirty="0" err="1" smtClean="0"/>
              <a:t>ab</a:t>
            </a:r>
            <a:r>
              <a:rPr lang="en-US" dirty="0" smtClean="0"/>
              <a:t>, then  </a:t>
            </a:r>
            <a:r>
              <a:rPr lang="en-US" i="1" dirty="0" smtClean="0"/>
              <a:t>a</a:t>
            </a:r>
            <a:r>
              <a:rPr lang="en-US" dirty="0" smtClean="0"/>
              <a:t> </a:t>
            </a:r>
            <a:r>
              <a:rPr lang="en-US" dirty="0" smtClean="0">
                <a:latin typeface="Cambria Math"/>
                <a:ea typeface="Cambria Math"/>
              </a:rPr>
              <a:t>≤ √</a:t>
            </a:r>
            <a:r>
              <a:rPr lang="en-US" i="1" dirty="0" smtClean="0"/>
              <a:t>n </a:t>
            </a:r>
            <a:r>
              <a:rPr lang="en-US" dirty="0" smtClean="0"/>
              <a:t> or </a:t>
            </a:r>
            <a:r>
              <a:rPr lang="en-US" i="1" dirty="0" smtClean="0"/>
              <a:t>b </a:t>
            </a:r>
            <a:r>
              <a:rPr lang="en-US" dirty="0" smtClean="0">
                <a:latin typeface="Cambria Math"/>
                <a:ea typeface="Cambria Math"/>
              </a:rPr>
              <a:t>≤√</a:t>
            </a:r>
            <a:r>
              <a:rPr lang="en-US" i="1" dirty="0" smtClean="0"/>
              <a:t>n</a:t>
            </a:r>
            <a:r>
              <a:rPr lang="en-US" dirty="0" smtClean="0"/>
              <a:t>.</a:t>
            </a:r>
          </a:p>
          <a:p>
            <a:endParaRPr lang="en-US" dirty="0" smtClean="0"/>
          </a:p>
          <a:p>
            <a:endParaRPr lang="en-US" dirty="0" smtClean="0"/>
          </a:p>
          <a:p>
            <a:r>
              <a:rPr lang="en-US" i="1" dirty="0" smtClean="0"/>
              <a:t>Trial division</a:t>
            </a:r>
            <a:r>
              <a:rPr lang="en-US" dirty="0" smtClean="0"/>
              <a:t>, a very inefficient method of determining if a number </a:t>
            </a:r>
            <a:r>
              <a:rPr lang="en-US" i="1" dirty="0" smtClean="0"/>
              <a:t>n</a:t>
            </a:r>
            <a:r>
              <a:rPr lang="en-US" dirty="0" smtClean="0"/>
              <a:t>  is prime, is to try every integer </a:t>
            </a:r>
            <a:r>
              <a:rPr lang="en-US" i="1" dirty="0" err="1" smtClean="0"/>
              <a:t>i</a:t>
            </a:r>
            <a:r>
              <a:rPr lang="en-US" dirty="0" smtClean="0">
                <a:latin typeface="Cambria Math"/>
                <a:ea typeface="Cambria Math"/>
              </a:rPr>
              <a:t> ≤√</a:t>
            </a:r>
            <a:r>
              <a:rPr lang="en-US" i="1" dirty="0" smtClean="0"/>
              <a:t>n </a:t>
            </a:r>
            <a:r>
              <a:rPr lang="en-US" dirty="0" smtClean="0"/>
              <a:t>and see if n is divisible by </a:t>
            </a:r>
            <a:r>
              <a:rPr lang="en-US" i="1" dirty="0" err="1" smtClean="0"/>
              <a:t>i</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Infinitude of Primes</a:t>
            </a:r>
            <a:endParaRPr lang="en-US" dirty="0"/>
          </a:p>
        </p:txBody>
      </p:sp>
      <p:sp>
        <p:nvSpPr>
          <p:cNvPr id="3" name="Content Placeholder 2"/>
          <p:cNvSpPr>
            <a:spLocks noGrp="1"/>
          </p:cNvSpPr>
          <p:nvPr>
            <p:ph idx="1"/>
          </p:nvPr>
        </p:nvSpPr>
        <p:spPr/>
        <p:txBody>
          <a:bodyPr>
            <a:normAutofit/>
          </a:bodyPr>
          <a:lstStyle/>
          <a:p>
            <a:pPr>
              <a:buNone/>
            </a:pPr>
            <a:r>
              <a:rPr lang="en-US" b="1" dirty="0" smtClean="0"/>
              <a:t>   </a:t>
            </a:r>
            <a:r>
              <a:rPr lang="en-US" sz="1800" b="1" dirty="0" smtClean="0"/>
              <a:t>Theorem</a:t>
            </a:r>
            <a:r>
              <a:rPr lang="en-US" sz="1800" dirty="0" smtClean="0"/>
              <a:t>: There are infinitely many primes. (Euclid)</a:t>
            </a:r>
          </a:p>
          <a:p>
            <a:pPr>
              <a:buNone/>
            </a:pPr>
            <a:r>
              <a:rPr lang="en-US" sz="1800" dirty="0" smtClean="0"/>
              <a:t>    </a:t>
            </a:r>
            <a:r>
              <a:rPr lang="en-US" sz="1800" b="1" dirty="0" smtClean="0"/>
              <a:t>Proof</a:t>
            </a:r>
            <a:r>
              <a:rPr lang="en-US" sz="1800" dirty="0" smtClean="0"/>
              <a:t>:  Assume finitely many primes:  </a:t>
            </a:r>
            <a:r>
              <a:rPr lang="en-US" sz="1800" i="1" dirty="0" smtClean="0"/>
              <a:t>p</a:t>
            </a:r>
            <a:r>
              <a:rPr lang="en-US" sz="1800" baseline="-25000" dirty="0" smtClean="0"/>
              <a:t>1</a:t>
            </a:r>
            <a:r>
              <a:rPr lang="en-US" sz="1800" i="1" dirty="0" smtClean="0"/>
              <a:t>, p</a:t>
            </a:r>
            <a:r>
              <a:rPr lang="en-US" sz="1800" baseline="-25000" dirty="0" smtClean="0"/>
              <a:t>2</a:t>
            </a:r>
            <a:r>
              <a:rPr lang="en-US" sz="1800" i="1" dirty="0" smtClean="0"/>
              <a:t>, ….., </a:t>
            </a:r>
            <a:r>
              <a:rPr lang="en-US" sz="1800" i="1" dirty="0" err="1" smtClean="0"/>
              <a:t>p</a:t>
            </a:r>
            <a:r>
              <a:rPr lang="en-US" sz="1800" i="1" baseline="-25000" dirty="0" err="1" smtClean="0"/>
              <a:t>n</a:t>
            </a:r>
            <a:endParaRPr lang="en-US" sz="1800" i="1" dirty="0" smtClean="0"/>
          </a:p>
          <a:p>
            <a:pPr lvl="1"/>
            <a:r>
              <a:rPr lang="en-US" sz="1800" dirty="0" smtClean="0"/>
              <a:t>Let </a:t>
            </a:r>
            <a:r>
              <a:rPr lang="en-US" sz="1800" i="1" dirty="0" smtClean="0"/>
              <a:t>q = p</a:t>
            </a:r>
            <a:r>
              <a:rPr lang="en-US" sz="1800" baseline="-25000" dirty="0" smtClean="0">
                <a:latin typeface="Cambria Math" pitchFamily="18" charset="0"/>
                <a:ea typeface="Cambria Math" pitchFamily="18" charset="0"/>
              </a:rPr>
              <a:t>1</a:t>
            </a:r>
            <a:r>
              <a:rPr lang="en-US" sz="1800" i="1" dirty="0" smtClean="0"/>
              <a:t>p</a:t>
            </a:r>
            <a:r>
              <a:rPr lang="en-US" sz="1800" baseline="-25000" dirty="0" smtClean="0">
                <a:latin typeface="Cambria Math" pitchFamily="18" charset="0"/>
                <a:ea typeface="Cambria Math" pitchFamily="18" charset="0"/>
              </a:rPr>
              <a:t>2</a:t>
            </a:r>
            <a:r>
              <a:rPr lang="en-US" sz="1800" i="1" dirty="0" smtClean="0">
                <a:ea typeface="Cambria Math"/>
              </a:rPr>
              <a:t>∙∙∙</a:t>
            </a:r>
            <a:r>
              <a:rPr lang="en-US" sz="1800" i="1" dirty="0" smtClean="0">
                <a:latin typeface="Cambria Math"/>
                <a:ea typeface="Cambria Math"/>
              </a:rPr>
              <a:t> </a:t>
            </a:r>
            <a:r>
              <a:rPr lang="en-US" sz="1800" i="1" dirty="0" err="1" smtClean="0"/>
              <a:t>p</a:t>
            </a:r>
            <a:r>
              <a:rPr lang="en-US" sz="1800" i="1" baseline="-25000" dirty="0" err="1" smtClean="0"/>
              <a:t>n</a:t>
            </a:r>
            <a:r>
              <a:rPr lang="en-US" sz="1800" i="1" dirty="0" smtClean="0"/>
              <a:t> + </a:t>
            </a:r>
            <a:r>
              <a:rPr lang="en-US" sz="1800" dirty="0" smtClean="0">
                <a:latin typeface="Cambria Math" pitchFamily="18" charset="0"/>
                <a:ea typeface="Cambria Math" pitchFamily="18" charset="0"/>
              </a:rPr>
              <a:t>1</a:t>
            </a:r>
          </a:p>
          <a:p>
            <a:pPr lvl="1"/>
            <a:r>
              <a:rPr lang="en-US" sz="1800" dirty="0" smtClean="0"/>
              <a:t>Either </a:t>
            </a:r>
            <a:r>
              <a:rPr lang="en-US" sz="1800" i="1" dirty="0" smtClean="0"/>
              <a:t>q</a:t>
            </a:r>
            <a:r>
              <a:rPr lang="en-US" sz="1800" dirty="0" smtClean="0"/>
              <a:t> is prime or by the fundamental theorem of arithmetic it is a product of primes. </a:t>
            </a:r>
          </a:p>
          <a:p>
            <a:pPr lvl="2"/>
            <a:r>
              <a:rPr lang="en-US" sz="1800" dirty="0" smtClean="0"/>
              <a:t>But none of the primes</a:t>
            </a:r>
            <a:r>
              <a:rPr lang="en-US" sz="1800" i="1" dirty="0" smtClean="0"/>
              <a:t> </a:t>
            </a:r>
            <a:r>
              <a:rPr lang="en-US" sz="1800" i="1" dirty="0" err="1" smtClean="0"/>
              <a:t>p</a:t>
            </a:r>
            <a:r>
              <a:rPr lang="en-US" sz="1800" baseline="-25000" dirty="0" err="1" smtClean="0"/>
              <a:t>j</a:t>
            </a:r>
            <a:r>
              <a:rPr lang="en-US" sz="1800" baseline="-25000" dirty="0" smtClean="0"/>
              <a:t> </a:t>
            </a:r>
            <a:r>
              <a:rPr lang="en-US" sz="1800" dirty="0" smtClean="0"/>
              <a:t>divides </a:t>
            </a:r>
            <a:r>
              <a:rPr lang="en-US" sz="1800" i="1" dirty="0" smtClean="0"/>
              <a:t>q</a:t>
            </a:r>
            <a:r>
              <a:rPr lang="en-US" sz="1800" dirty="0" smtClean="0"/>
              <a:t> since if  </a:t>
            </a:r>
            <a:r>
              <a:rPr lang="en-US" sz="1800" i="1" dirty="0" err="1" smtClean="0"/>
              <a:t>p</a:t>
            </a:r>
            <a:r>
              <a:rPr lang="en-US" sz="1800" baseline="-25000" dirty="0" err="1" smtClean="0"/>
              <a:t>j</a:t>
            </a:r>
            <a:r>
              <a:rPr lang="en-US" sz="1800" baseline="-25000" dirty="0" smtClean="0"/>
              <a:t> </a:t>
            </a:r>
            <a:r>
              <a:rPr lang="en-US" sz="1800" dirty="0" smtClean="0"/>
              <a:t>| </a:t>
            </a:r>
            <a:r>
              <a:rPr lang="en-US" sz="1800" i="1" dirty="0" smtClean="0"/>
              <a:t>q</a:t>
            </a:r>
            <a:r>
              <a:rPr lang="en-US" sz="1800" dirty="0" smtClean="0"/>
              <a:t>, then </a:t>
            </a:r>
            <a:r>
              <a:rPr lang="en-US" sz="1800" i="1" dirty="0" err="1" smtClean="0"/>
              <a:t>p</a:t>
            </a:r>
            <a:r>
              <a:rPr lang="en-US" sz="1800" baseline="-25000" dirty="0" err="1" smtClean="0"/>
              <a:t>j</a:t>
            </a:r>
            <a:r>
              <a:rPr lang="en-US" sz="1800" baseline="-25000" dirty="0" smtClean="0"/>
              <a:t> </a:t>
            </a:r>
            <a:r>
              <a:rPr lang="en-US" sz="1800" dirty="0" smtClean="0"/>
              <a:t> divides                                              </a:t>
            </a:r>
            <a:r>
              <a:rPr lang="en-US" sz="1800" i="1" dirty="0" smtClean="0"/>
              <a:t>q </a:t>
            </a:r>
            <a:r>
              <a:rPr lang="en-US" sz="1800" i="1" dirty="0" smtClean="0">
                <a:latin typeface="Cambria Math"/>
                <a:ea typeface="Cambria Math"/>
              </a:rPr>
              <a:t>−</a:t>
            </a:r>
            <a:r>
              <a:rPr lang="en-US" sz="1800" i="1" dirty="0" smtClean="0"/>
              <a:t> p</a:t>
            </a:r>
            <a:r>
              <a:rPr lang="en-US" sz="1800" baseline="-25000" dirty="0" smtClean="0"/>
              <a:t>1</a:t>
            </a:r>
            <a:r>
              <a:rPr lang="en-US" sz="1800" i="1" dirty="0" smtClean="0"/>
              <a:t>p</a:t>
            </a:r>
            <a:r>
              <a:rPr lang="en-US" sz="1800" baseline="-25000" dirty="0" smtClean="0"/>
              <a:t>2</a:t>
            </a:r>
            <a:r>
              <a:rPr lang="en-US" sz="1800" i="1" dirty="0" smtClean="0">
                <a:ea typeface="Cambria Math"/>
              </a:rPr>
              <a:t>∙∙∙</a:t>
            </a:r>
            <a:r>
              <a:rPr lang="en-US" sz="1800" i="1" dirty="0" smtClean="0">
                <a:latin typeface="Cambria Math"/>
                <a:ea typeface="Cambria Math"/>
              </a:rPr>
              <a:t> </a:t>
            </a:r>
            <a:r>
              <a:rPr lang="en-US" sz="1800" i="1" dirty="0" err="1" smtClean="0"/>
              <a:t>p</a:t>
            </a:r>
            <a:r>
              <a:rPr lang="en-US" sz="1800" i="1" baseline="-25000" dirty="0" err="1" smtClean="0"/>
              <a:t>n</a:t>
            </a:r>
            <a:r>
              <a:rPr lang="en-US" sz="1800" i="1" dirty="0" smtClean="0"/>
              <a:t> = </a:t>
            </a:r>
            <a:r>
              <a:rPr lang="en-US" sz="1800" dirty="0" smtClean="0">
                <a:latin typeface="Cambria Math" pitchFamily="18" charset="0"/>
                <a:ea typeface="Cambria Math" pitchFamily="18" charset="0"/>
              </a:rPr>
              <a:t>1</a:t>
            </a:r>
            <a:r>
              <a:rPr lang="en-US" sz="1800" i="1" dirty="0" smtClean="0"/>
              <a:t> .</a:t>
            </a:r>
          </a:p>
          <a:p>
            <a:pPr lvl="2"/>
            <a:r>
              <a:rPr lang="en-US" sz="1800" dirty="0" smtClean="0"/>
              <a:t>Hence</a:t>
            </a:r>
            <a:r>
              <a:rPr lang="en-US" sz="1800" i="1" dirty="0" smtClean="0"/>
              <a:t>, </a:t>
            </a:r>
            <a:r>
              <a:rPr lang="en-US" sz="1800" dirty="0" smtClean="0"/>
              <a:t>there is a prime not on the list </a:t>
            </a:r>
            <a:r>
              <a:rPr lang="en-US" sz="1800" i="1" dirty="0" smtClean="0"/>
              <a:t>p</a:t>
            </a:r>
            <a:r>
              <a:rPr lang="en-US" sz="1800" baseline="-25000" dirty="0" smtClean="0"/>
              <a:t>1</a:t>
            </a:r>
            <a:r>
              <a:rPr lang="en-US" sz="1800" i="1" dirty="0" smtClean="0"/>
              <a:t>, p</a:t>
            </a:r>
            <a:r>
              <a:rPr lang="en-US" sz="1800" baseline="-25000" dirty="0" smtClean="0"/>
              <a:t>2</a:t>
            </a:r>
            <a:r>
              <a:rPr lang="en-US" sz="1800" i="1" dirty="0" smtClean="0"/>
              <a:t>, ….., </a:t>
            </a:r>
            <a:r>
              <a:rPr lang="en-US" sz="1800" i="1" dirty="0" err="1" smtClean="0"/>
              <a:t>p</a:t>
            </a:r>
            <a:r>
              <a:rPr lang="en-US" sz="1800" i="1" baseline="-25000" dirty="0" err="1" smtClean="0"/>
              <a:t>n</a:t>
            </a:r>
            <a:r>
              <a:rPr lang="en-US" sz="1800" dirty="0" smtClean="0"/>
              <a:t>.</a:t>
            </a:r>
            <a:r>
              <a:rPr lang="en-US" sz="1800" i="1" baseline="-25000" dirty="0" smtClean="0"/>
              <a:t> </a:t>
            </a:r>
            <a:r>
              <a:rPr lang="en-US" sz="1800" dirty="0" smtClean="0"/>
              <a:t>It is either </a:t>
            </a:r>
            <a:r>
              <a:rPr lang="en-US" sz="1800" i="1" dirty="0" smtClean="0"/>
              <a:t>q</a:t>
            </a:r>
            <a:r>
              <a:rPr lang="en-US" sz="1800" dirty="0" smtClean="0"/>
              <a:t>, or if </a:t>
            </a:r>
            <a:r>
              <a:rPr lang="en-US" sz="1800" i="1" dirty="0" smtClean="0"/>
              <a:t>q</a:t>
            </a:r>
            <a:r>
              <a:rPr lang="en-US" sz="1800" dirty="0" smtClean="0"/>
              <a:t> is composite, it is a prime factor of </a:t>
            </a:r>
            <a:r>
              <a:rPr lang="en-US" sz="1800" i="1" dirty="0" smtClean="0"/>
              <a:t>q</a:t>
            </a:r>
            <a:r>
              <a:rPr lang="en-US" sz="1800" dirty="0" smtClean="0"/>
              <a:t>. This contradicts the assumption that  </a:t>
            </a:r>
            <a:r>
              <a:rPr lang="en-US" sz="1800" i="1" dirty="0" smtClean="0"/>
              <a:t>p</a:t>
            </a:r>
            <a:r>
              <a:rPr lang="en-US" sz="1800" baseline="-25000" dirty="0" smtClean="0"/>
              <a:t>1</a:t>
            </a:r>
            <a:r>
              <a:rPr lang="en-US" sz="1800" i="1" dirty="0" smtClean="0"/>
              <a:t>, p</a:t>
            </a:r>
            <a:r>
              <a:rPr lang="en-US" sz="1800" baseline="-25000" dirty="0" smtClean="0"/>
              <a:t>2</a:t>
            </a:r>
            <a:r>
              <a:rPr lang="en-US" sz="1800" i="1" dirty="0" smtClean="0"/>
              <a:t>, ….., </a:t>
            </a:r>
            <a:r>
              <a:rPr lang="en-US" sz="1800" i="1" dirty="0" err="1" smtClean="0"/>
              <a:t>p</a:t>
            </a:r>
            <a:r>
              <a:rPr lang="en-US" sz="1800" i="1" baseline="-25000" dirty="0" err="1" smtClean="0"/>
              <a:t>n</a:t>
            </a:r>
            <a:r>
              <a:rPr lang="en-US" sz="1800" dirty="0" smtClean="0"/>
              <a:t>   are all the primes. </a:t>
            </a:r>
          </a:p>
          <a:p>
            <a:pPr lvl="1"/>
            <a:r>
              <a:rPr lang="en-US" sz="1800" dirty="0" smtClean="0"/>
              <a:t>Consequently, there are infinitely many primes.</a:t>
            </a:r>
          </a:p>
          <a:p>
            <a:pPr lvl="1"/>
            <a:endParaRPr lang="en-US" dirty="0" smtClean="0"/>
          </a:p>
          <a:p>
            <a:pPr lvl="1"/>
            <a:endParaRPr lang="en-US" dirty="0" smtClean="0"/>
          </a:p>
          <a:p>
            <a:pPr lvl="1">
              <a:buNone/>
            </a:pPr>
            <a:endParaRPr lang="en-US" dirty="0"/>
          </a:p>
        </p:txBody>
      </p:sp>
      <p:pic>
        <p:nvPicPr>
          <p:cNvPr id="4" name="Picture 3" descr="0313.jpg"/>
          <p:cNvPicPr>
            <a:picLocks noChangeAspect="1"/>
          </p:cNvPicPr>
          <p:nvPr/>
        </p:nvPicPr>
        <p:blipFill>
          <a:blip r:embed="rId2" cstate="print"/>
          <a:stretch>
            <a:fillRect/>
          </a:stretch>
        </p:blipFill>
        <p:spPr>
          <a:xfrm>
            <a:off x="7162800" y="228600"/>
            <a:ext cx="894588" cy="1038606"/>
          </a:xfrm>
          <a:prstGeom prst="rect">
            <a:avLst/>
          </a:prstGeom>
        </p:spPr>
      </p:pic>
      <p:sp>
        <p:nvSpPr>
          <p:cNvPr id="5" name="TextBox 4"/>
          <p:cNvSpPr txBox="1"/>
          <p:nvPr/>
        </p:nvSpPr>
        <p:spPr>
          <a:xfrm>
            <a:off x="5791200" y="1295400"/>
            <a:ext cx="3124200" cy="646331"/>
          </a:xfrm>
          <a:prstGeom prst="rect">
            <a:avLst/>
          </a:prstGeom>
          <a:noFill/>
        </p:spPr>
        <p:txBody>
          <a:bodyPr wrap="square" rtlCol="0">
            <a:spAutoFit/>
          </a:bodyPr>
          <a:lstStyle/>
          <a:p>
            <a:pPr algn="ctr"/>
            <a:r>
              <a:rPr lang="en-US" dirty="0" smtClean="0"/>
              <a:t>Euclid </a:t>
            </a:r>
          </a:p>
          <a:p>
            <a:pPr algn="ctr"/>
            <a:r>
              <a:rPr lang="en-US" dirty="0" smtClean="0"/>
              <a:t>(</a:t>
            </a:r>
            <a:r>
              <a:rPr lang="en-US" dirty="0" smtClean="0">
                <a:latin typeface="Cambria Math" pitchFamily="18" charset="0"/>
                <a:ea typeface="Cambria Math" pitchFamily="18" charset="0"/>
              </a:rPr>
              <a:t>325</a:t>
            </a:r>
            <a:r>
              <a:rPr lang="en-US" dirty="0" smtClean="0"/>
              <a:t> </a:t>
            </a:r>
            <a:r>
              <a:rPr lang="en-US" sz="1200" dirty="0" smtClean="0"/>
              <a:t>B.C.E.</a:t>
            </a:r>
            <a:r>
              <a:rPr lang="en-US" dirty="0" smtClean="0"/>
              <a:t> – </a:t>
            </a:r>
            <a:r>
              <a:rPr lang="en-US" dirty="0" smtClean="0">
                <a:latin typeface="Cambria Math" pitchFamily="18" charset="0"/>
                <a:ea typeface="Cambria Math" pitchFamily="18" charset="0"/>
              </a:rPr>
              <a:t>265</a:t>
            </a:r>
            <a:r>
              <a:rPr lang="en-US" dirty="0" smtClean="0"/>
              <a:t> </a:t>
            </a:r>
            <a:r>
              <a:rPr lang="en-US" sz="1200" dirty="0" smtClean="0"/>
              <a:t>B.C.E.</a:t>
            </a:r>
            <a:r>
              <a:rPr lang="en-US" dirty="0" smtClean="0"/>
              <a:t>)</a:t>
            </a:r>
            <a:endParaRPr lang="en-US" dirty="0"/>
          </a:p>
        </p:txBody>
      </p:sp>
      <p:pic>
        <p:nvPicPr>
          <p:cNvPr id="6" name="Picture 5" descr="0853.jpg"/>
          <p:cNvPicPr>
            <a:picLocks noChangeAspect="1"/>
          </p:cNvPicPr>
          <p:nvPr/>
        </p:nvPicPr>
        <p:blipFill>
          <a:blip r:embed="rId3" cstate="print"/>
          <a:stretch>
            <a:fillRect/>
          </a:stretch>
        </p:blipFill>
        <p:spPr>
          <a:xfrm>
            <a:off x="7772400" y="5105400"/>
            <a:ext cx="762000" cy="888782"/>
          </a:xfrm>
          <a:prstGeom prst="rect">
            <a:avLst/>
          </a:prstGeom>
        </p:spPr>
      </p:pic>
      <p:sp>
        <p:nvSpPr>
          <p:cNvPr id="7" name="TextBox 6"/>
          <p:cNvSpPr txBox="1"/>
          <p:nvPr/>
        </p:nvSpPr>
        <p:spPr>
          <a:xfrm>
            <a:off x="990600" y="5486400"/>
            <a:ext cx="6553200" cy="954107"/>
          </a:xfrm>
          <a:prstGeom prst="rect">
            <a:avLst/>
          </a:prstGeom>
          <a:noFill/>
          <a:ln>
            <a:solidFill>
              <a:schemeClr val="accent1"/>
            </a:solidFill>
          </a:ln>
        </p:spPr>
        <p:txBody>
          <a:bodyPr wrap="square" rtlCol="0">
            <a:spAutoFit/>
          </a:bodyPr>
          <a:lstStyle/>
          <a:p>
            <a:r>
              <a:rPr lang="en-US" sz="1400" dirty="0" smtClean="0"/>
              <a:t>This proof was given by Euclid  </a:t>
            </a:r>
            <a:r>
              <a:rPr lang="en-US" sz="1400" i="1" dirty="0" smtClean="0"/>
              <a:t>The Elements</a:t>
            </a:r>
            <a:r>
              <a:rPr lang="en-US" sz="1400" dirty="0" smtClean="0"/>
              <a:t>. The proof is considered to be one of the most beautiful in all  mathematics.  It is  the first proof in </a:t>
            </a:r>
            <a:r>
              <a:rPr lang="en-US" sz="1400" i="1" dirty="0" smtClean="0"/>
              <a:t>The Book, </a:t>
            </a:r>
            <a:r>
              <a:rPr lang="en-US" sz="1400" dirty="0" smtClean="0"/>
              <a:t>inspired by the famous mathematician Paul </a:t>
            </a:r>
            <a:r>
              <a:rPr lang="en-US" sz="1400" dirty="0" err="1" smtClean="0"/>
              <a:t>Erd</a:t>
            </a:r>
            <a:r>
              <a:rPr lang="hu-HU" sz="1400" dirty="0" smtClean="0">
                <a:latin typeface="Cambria Math"/>
                <a:ea typeface="Cambria Math"/>
              </a:rPr>
              <a:t>ő</a:t>
            </a:r>
            <a:r>
              <a:rPr lang="en-US" sz="1400" dirty="0" smtClean="0"/>
              <a:t>s’ imagined collection of perfect proofs maintained by God.</a:t>
            </a:r>
            <a:endParaRPr lang="en-US" sz="1400" dirty="0"/>
          </a:p>
        </p:txBody>
      </p:sp>
      <p:sp>
        <p:nvSpPr>
          <p:cNvPr id="8" name="TextBox 7"/>
          <p:cNvSpPr txBox="1"/>
          <p:nvPr/>
        </p:nvSpPr>
        <p:spPr>
          <a:xfrm>
            <a:off x="7620000" y="6019800"/>
            <a:ext cx="1295400" cy="523220"/>
          </a:xfrm>
          <a:prstGeom prst="rect">
            <a:avLst/>
          </a:prstGeom>
          <a:noFill/>
        </p:spPr>
        <p:txBody>
          <a:bodyPr wrap="square" rtlCol="0">
            <a:spAutoFit/>
          </a:bodyPr>
          <a:lstStyle/>
          <a:p>
            <a:r>
              <a:rPr lang="en-US" sz="1400" dirty="0" smtClean="0"/>
              <a:t>Paul  </a:t>
            </a:r>
            <a:r>
              <a:rPr lang="en-US" sz="1400" dirty="0" err="1" smtClean="0"/>
              <a:t>Erd</a:t>
            </a:r>
            <a:r>
              <a:rPr lang="hu-HU" sz="1400" dirty="0" smtClean="0">
                <a:latin typeface="Cambria Math"/>
                <a:ea typeface="Cambria Math"/>
              </a:rPr>
              <a:t>ő</a:t>
            </a:r>
            <a:r>
              <a:rPr lang="en-US" sz="1400" dirty="0" smtClean="0"/>
              <a:t>s</a:t>
            </a:r>
          </a:p>
          <a:p>
            <a:r>
              <a:rPr lang="en-US" sz="1400" dirty="0" smtClean="0"/>
              <a:t>(1913-1996)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Mersenne</a:t>
            </a:r>
            <a:r>
              <a:rPr lang="en-US" dirty="0" smtClean="0"/>
              <a:t> Primes</a:t>
            </a:r>
            <a:endParaRPr lang="en-US" dirty="0"/>
          </a:p>
        </p:txBody>
      </p:sp>
      <p:sp>
        <p:nvSpPr>
          <p:cNvPr id="3" name="Content Placeholder 2"/>
          <p:cNvSpPr>
            <a:spLocks noGrp="1"/>
          </p:cNvSpPr>
          <p:nvPr>
            <p:ph idx="1"/>
          </p:nvPr>
        </p:nvSpPr>
        <p:spPr/>
        <p:txBody>
          <a:bodyPr>
            <a:normAutofit/>
          </a:bodyPr>
          <a:lstStyle/>
          <a:p>
            <a:pPr>
              <a:buNone/>
            </a:pPr>
            <a:r>
              <a:rPr lang="en-US" b="1" dirty="0" smtClean="0"/>
              <a:t>   Definition</a:t>
            </a:r>
            <a:r>
              <a:rPr lang="en-US" dirty="0" smtClean="0"/>
              <a:t>: Prime numbers of the form </a:t>
            </a:r>
            <a:r>
              <a:rPr lang="en-US" dirty="0" smtClean="0">
                <a:latin typeface="Cambria Math" pitchFamily="18" charset="0"/>
                <a:ea typeface="Cambria Math" pitchFamily="18" charset="0"/>
              </a:rPr>
              <a:t>2</a:t>
            </a:r>
            <a:r>
              <a:rPr lang="en-US" i="1" baseline="30000" dirty="0" smtClean="0">
                <a:latin typeface="Cambria Math" pitchFamily="18" charset="0"/>
                <a:ea typeface="Cambria Math" pitchFamily="18" charset="0"/>
              </a:rPr>
              <a:t>p</a:t>
            </a:r>
            <a:r>
              <a:rPr lang="en-US" i="1" baseline="30000" dirty="0" smtClean="0"/>
              <a:t> </a:t>
            </a:r>
            <a:r>
              <a:rPr lang="en-US" i="1" dirty="0" smtClean="0">
                <a:latin typeface="Cambria Math"/>
                <a:ea typeface="Cambria Math"/>
              </a:rPr>
              <a:t>− </a:t>
            </a:r>
            <a:r>
              <a:rPr lang="en-US" dirty="0" smtClean="0">
                <a:latin typeface="Cambria Math"/>
                <a:ea typeface="Cambria Math"/>
              </a:rPr>
              <a:t>1</a:t>
            </a:r>
            <a:r>
              <a:rPr lang="en-US" i="1" dirty="0" smtClean="0">
                <a:latin typeface="Cambria Math"/>
                <a:ea typeface="Cambria Math"/>
              </a:rPr>
              <a:t> , </a:t>
            </a:r>
            <a:r>
              <a:rPr lang="en-US" dirty="0" smtClean="0">
                <a:ea typeface="Cambria Math"/>
              </a:rPr>
              <a:t>where</a:t>
            </a:r>
            <a:r>
              <a:rPr lang="en-US" i="1" dirty="0" smtClean="0">
                <a:latin typeface="Cambria Math"/>
                <a:ea typeface="Cambria Math"/>
              </a:rPr>
              <a:t> </a:t>
            </a:r>
            <a:r>
              <a:rPr lang="en-US" baseline="30000" dirty="0" smtClean="0"/>
              <a:t> </a:t>
            </a:r>
            <a:r>
              <a:rPr lang="en-US" i="1" dirty="0" smtClean="0"/>
              <a:t>p</a:t>
            </a:r>
            <a:r>
              <a:rPr lang="en-US" dirty="0" smtClean="0"/>
              <a:t> is prime, are called </a:t>
            </a:r>
            <a:r>
              <a:rPr lang="en-US" i="1" dirty="0" err="1" smtClean="0"/>
              <a:t>Mersenne</a:t>
            </a:r>
            <a:r>
              <a:rPr lang="en-US" i="1" dirty="0" smtClean="0"/>
              <a:t> primes</a:t>
            </a:r>
            <a:r>
              <a:rPr lang="en-US" dirty="0" smtClean="0"/>
              <a:t>.</a:t>
            </a:r>
          </a:p>
          <a:p>
            <a:pPr lvl="1"/>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2</a:t>
            </a:r>
            <a:r>
              <a:rPr lang="en-US" baseline="30000" dirty="0" smtClean="0"/>
              <a:t> </a:t>
            </a:r>
            <a:r>
              <a:rPr lang="en-US" i="1" dirty="0" smtClean="0">
                <a:latin typeface="Cambria Math"/>
                <a:ea typeface="Cambria Math"/>
              </a:rPr>
              <a:t>− </a:t>
            </a:r>
            <a:r>
              <a:rPr lang="en-US" dirty="0" smtClean="0">
                <a:latin typeface="Cambria Math"/>
                <a:ea typeface="Cambria Math"/>
              </a:rPr>
              <a:t>1</a:t>
            </a:r>
            <a:r>
              <a:rPr lang="en-US" i="1" dirty="0" smtClean="0">
                <a:latin typeface="Cambria Math"/>
                <a:ea typeface="Cambria Math"/>
              </a:rPr>
              <a:t>  = </a:t>
            </a:r>
            <a:r>
              <a:rPr lang="en-US" dirty="0" smtClean="0">
                <a:latin typeface="Cambria Math"/>
                <a:ea typeface="Cambria Math"/>
              </a:rPr>
              <a:t>3</a:t>
            </a:r>
            <a:r>
              <a:rPr lang="en-US" i="1" dirty="0" smtClean="0">
                <a:latin typeface="Cambria Math"/>
                <a:ea typeface="Cambria Math"/>
              </a:rPr>
              <a: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3</a:t>
            </a:r>
            <a:r>
              <a:rPr lang="en-US" i="1" baseline="30000" dirty="0" smtClean="0"/>
              <a:t> </a:t>
            </a:r>
            <a:r>
              <a:rPr lang="en-US" i="1" dirty="0" smtClean="0">
                <a:latin typeface="Cambria Math"/>
                <a:ea typeface="Cambria Math"/>
              </a:rPr>
              <a:t>− </a:t>
            </a:r>
            <a:r>
              <a:rPr lang="en-US" dirty="0" smtClean="0">
                <a:latin typeface="Cambria Math"/>
                <a:ea typeface="Cambria Math"/>
              </a:rPr>
              <a:t>1</a:t>
            </a:r>
            <a:r>
              <a:rPr lang="en-US" i="1" dirty="0" smtClean="0">
                <a:latin typeface="Cambria Math"/>
                <a:ea typeface="Cambria Math"/>
              </a:rPr>
              <a:t>  = </a:t>
            </a:r>
            <a:r>
              <a:rPr lang="en-US" dirty="0" smtClean="0">
                <a:latin typeface="Cambria Math"/>
                <a:ea typeface="Cambria Math"/>
              </a:rPr>
              <a:t>7,</a:t>
            </a:r>
            <a:r>
              <a:rPr lang="en-US" dirty="0" smtClean="0">
                <a:latin typeface="Cambria Math" pitchFamily="18" charset="0"/>
                <a:ea typeface="Cambria Math" pitchFamily="18" charset="0"/>
              </a:rPr>
              <a:t> 2</a:t>
            </a:r>
            <a:r>
              <a:rPr lang="en-US" baseline="30000" dirty="0" smtClean="0">
                <a:latin typeface="Cambria Math" pitchFamily="18" charset="0"/>
                <a:ea typeface="Cambria Math" pitchFamily="18" charset="0"/>
              </a:rPr>
              <a:t>5</a:t>
            </a:r>
            <a:r>
              <a:rPr lang="en-US" i="1" baseline="30000" dirty="0" smtClean="0"/>
              <a:t> </a:t>
            </a:r>
            <a:r>
              <a:rPr lang="en-US" i="1" dirty="0" smtClean="0">
                <a:latin typeface="Cambria Math"/>
                <a:ea typeface="Cambria Math"/>
              </a:rPr>
              <a:t>− </a:t>
            </a:r>
            <a:r>
              <a:rPr lang="en-US" dirty="0" smtClean="0">
                <a:latin typeface="Cambria Math"/>
                <a:ea typeface="Cambria Math"/>
              </a:rPr>
              <a:t>1</a:t>
            </a:r>
            <a:r>
              <a:rPr lang="en-US" i="1" dirty="0" smtClean="0">
                <a:latin typeface="Cambria Math"/>
                <a:ea typeface="Cambria Math"/>
              </a:rPr>
              <a:t>  = </a:t>
            </a:r>
            <a:r>
              <a:rPr lang="en-US" dirty="0" smtClean="0">
                <a:latin typeface="Cambria Math"/>
                <a:ea typeface="Cambria Math"/>
              </a:rPr>
              <a:t>37 , and </a:t>
            </a:r>
            <a:r>
              <a:rPr lang="en-US" dirty="0" smtClean="0">
                <a:latin typeface="Cambria Math" pitchFamily="18" charset="0"/>
                <a:ea typeface="Cambria Math" pitchFamily="18" charset="0"/>
              </a:rPr>
              <a:t> 2</a:t>
            </a:r>
            <a:r>
              <a:rPr lang="en-US" baseline="30000" dirty="0" smtClean="0">
                <a:latin typeface="Cambria Math" pitchFamily="18" charset="0"/>
                <a:ea typeface="Cambria Math" pitchFamily="18" charset="0"/>
              </a:rPr>
              <a:t>7</a:t>
            </a:r>
            <a:r>
              <a:rPr lang="en-US" i="1" baseline="30000" dirty="0" smtClean="0"/>
              <a:t> </a:t>
            </a:r>
            <a:r>
              <a:rPr lang="en-US" i="1" dirty="0" smtClean="0">
                <a:latin typeface="Cambria Math"/>
                <a:ea typeface="Cambria Math"/>
              </a:rPr>
              <a:t>− </a:t>
            </a:r>
            <a:r>
              <a:rPr lang="en-US" dirty="0" smtClean="0">
                <a:latin typeface="Cambria Math"/>
                <a:ea typeface="Cambria Math"/>
              </a:rPr>
              <a:t>1 </a:t>
            </a:r>
            <a:r>
              <a:rPr lang="en-US" i="1" dirty="0" smtClean="0">
                <a:latin typeface="Cambria Math"/>
                <a:ea typeface="Cambria Math"/>
              </a:rPr>
              <a:t> = </a:t>
            </a:r>
            <a:r>
              <a:rPr lang="en-US" dirty="0" smtClean="0">
                <a:latin typeface="Cambria Math"/>
                <a:ea typeface="Cambria Math"/>
              </a:rPr>
              <a:t>127  are </a:t>
            </a:r>
            <a:r>
              <a:rPr lang="en-US" dirty="0" err="1" smtClean="0">
                <a:latin typeface="Cambria Math"/>
                <a:ea typeface="Cambria Math"/>
              </a:rPr>
              <a:t>Mersenne</a:t>
            </a:r>
            <a:r>
              <a:rPr lang="en-US" dirty="0" smtClean="0">
                <a:latin typeface="Cambria Math"/>
                <a:ea typeface="Cambria Math"/>
              </a:rPr>
              <a:t> primes.</a:t>
            </a:r>
          </a:p>
          <a:p>
            <a:pPr lvl="1"/>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11</a:t>
            </a:r>
            <a:r>
              <a:rPr lang="en-US" i="1" baseline="30000" dirty="0" smtClean="0"/>
              <a:t> </a:t>
            </a:r>
            <a:r>
              <a:rPr lang="en-US" i="1" dirty="0" smtClean="0">
                <a:latin typeface="Cambria Math"/>
                <a:ea typeface="Cambria Math"/>
              </a:rPr>
              <a:t>− </a:t>
            </a:r>
            <a:r>
              <a:rPr lang="en-US" dirty="0" smtClean="0">
                <a:latin typeface="Cambria Math"/>
                <a:ea typeface="Cambria Math"/>
              </a:rPr>
              <a:t>1</a:t>
            </a:r>
            <a:r>
              <a:rPr lang="en-US" i="1" dirty="0" smtClean="0">
                <a:latin typeface="Cambria Math"/>
                <a:ea typeface="Cambria Math"/>
              </a:rPr>
              <a:t>  = </a:t>
            </a:r>
            <a:r>
              <a:rPr lang="en-US" dirty="0" smtClean="0">
                <a:latin typeface="Cambria Math"/>
                <a:ea typeface="Cambria Math"/>
              </a:rPr>
              <a:t>2047 </a:t>
            </a:r>
            <a:r>
              <a:rPr lang="en-US" i="1" dirty="0" smtClean="0">
                <a:latin typeface="Cambria Math"/>
                <a:ea typeface="Cambria Math"/>
              </a:rPr>
              <a:t>  </a:t>
            </a:r>
            <a:r>
              <a:rPr lang="en-US" dirty="0" smtClean="0">
                <a:ea typeface="Cambria Math"/>
              </a:rPr>
              <a:t>is not a </a:t>
            </a:r>
            <a:r>
              <a:rPr lang="en-US" dirty="0" err="1" smtClean="0">
                <a:ea typeface="Cambria Math"/>
              </a:rPr>
              <a:t>Mersenne</a:t>
            </a:r>
            <a:r>
              <a:rPr lang="en-US" dirty="0" smtClean="0">
                <a:ea typeface="Cambria Math"/>
              </a:rPr>
              <a:t> prime</a:t>
            </a:r>
            <a:r>
              <a:rPr lang="en-US" dirty="0" smtClean="0">
                <a:latin typeface="Cambria Math"/>
                <a:ea typeface="Cambria Math"/>
              </a:rPr>
              <a:t> since 2047 = 23∙89</a:t>
            </a:r>
            <a:r>
              <a:rPr lang="en-US" dirty="0" smtClean="0">
                <a:latin typeface="Cambria Math"/>
                <a:ea typeface="Cambria Math"/>
              </a:rPr>
              <a:t>.</a:t>
            </a:r>
            <a:endParaRPr lang="en-US" dirty="0" smtClean="0">
              <a:latin typeface="Cambria Math"/>
              <a:ea typeface="Cambria Math"/>
            </a:endParaRPr>
          </a:p>
        </p:txBody>
      </p:sp>
      <p:pic>
        <p:nvPicPr>
          <p:cNvPr id="4" name="Picture 3" descr="0312.jpg"/>
          <p:cNvPicPr>
            <a:picLocks noChangeAspect="1"/>
          </p:cNvPicPr>
          <p:nvPr/>
        </p:nvPicPr>
        <p:blipFill>
          <a:blip r:embed="rId2" cstate="print"/>
          <a:stretch>
            <a:fillRect/>
          </a:stretch>
        </p:blipFill>
        <p:spPr>
          <a:xfrm>
            <a:off x="5029200" y="381000"/>
            <a:ext cx="895350" cy="1040130"/>
          </a:xfrm>
          <a:prstGeom prst="rect">
            <a:avLst/>
          </a:prstGeom>
        </p:spPr>
      </p:pic>
      <p:sp>
        <p:nvSpPr>
          <p:cNvPr id="5" name="TextBox 4"/>
          <p:cNvSpPr txBox="1"/>
          <p:nvPr/>
        </p:nvSpPr>
        <p:spPr>
          <a:xfrm>
            <a:off x="6019800" y="685800"/>
            <a:ext cx="1981200" cy="646331"/>
          </a:xfrm>
          <a:prstGeom prst="rect">
            <a:avLst/>
          </a:prstGeom>
          <a:noFill/>
        </p:spPr>
        <p:txBody>
          <a:bodyPr wrap="square" rtlCol="0">
            <a:spAutoFit/>
          </a:bodyPr>
          <a:lstStyle/>
          <a:p>
            <a:r>
              <a:rPr lang="en-US" dirty="0" smtClean="0"/>
              <a:t>Marin </a:t>
            </a:r>
            <a:r>
              <a:rPr lang="en-US" dirty="0" err="1" smtClean="0"/>
              <a:t>Mersenne</a:t>
            </a:r>
            <a:endParaRPr lang="en-US" dirty="0" smtClean="0"/>
          </a:p>
          <a:p>
            <a:r>
              <a:rPr lang="en-US" dirty="0" smtClean="0"/>
              <a:t>(1588-1648)</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Greatest Common Divisor</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a:t>
            </a:r>
            <a:r>
              <a:rPr lang="en-US" dirty="0" smtClean="0"/>
              <a:t>: Let </a:t>
            </a:r>
            <a:r>
              <a:rPr lang="en-US" i="1" dirty="0" smtClean="0"/>
              <a:t>a</a:t>
            </a:r>
            <a:r>
              <a:rPr lang="en-US" dirty="0" smtClean="0"/>
              <a:t> and </a:t>
            </a:r>
            <a:r>
              <a:rPr lang="en-US" i="1" dirty="0" smtClean="0"/>
              <a:t>b </a:t>
            </a:r>
            <a:r>
              <a:rPr lang="en-US" dirty="0" smtClean="0"/>
              <a:t>be integers, not both zero. The largest integer </a:t>
            </a:r>
            <a:r>
              <a:rPr lang="en-US" i="1" dirty="0" smtClean="0"/>
              <a:t>d</a:t>
            </a:r>
            <a:r>
              <a:rPr lang="en-US" dirty="0" smtClean="0"/>
              <a:t> such that </a:t>
            </a:r>
            <a:r>
              <a:rPr lang="en-US" i="1" dirty="0" smtClean="0"/>
              <a:t>d </a:t>
            </a:r>
            <a:r>
              <a:rPr lang="en-US" dirty="0" smtClean="0"/>
              <a:t>|</a:t>
            </a:r>
            <a:r>
              <a:rPr lang="en-US" i="1" dirty="0" smtClean="0"/>
              <a:t> a </a:t>
            </a:r>
            <a:r>
              <a:rPr lang="en-US" dirty="0" smtClean="0"/>
              <a:t>and also </a:t>
            </a:r>
            <a:r>
              <a:rPr lang="en-US" i="1" dirty="0" smtClean="0"/>
              <a:t>d </a:t>
            </a:r>
            <a:r>
              <a:rPr lang="en-US" dirty="0" smtClean="0"/>
              <a:t>| </a:t>
            </a:r>
            <a:r>
              <a:rPr lang="en-US" i="1" dirty="0" smtClean="0"/>
              <a:t>b </a:t>
            </a:r>
            <a:r>
              <a:rPr lang="en-US" dirty="0" smtClean="0"/>
              <a:t>is called the greatest common divisor of </a:t>
            </a:r>
            <a:r>
              <a:rPr lang="en-US" i="1" dirty="0" smtClean="0"/>
              <a:t>a</a:t>
            </a:r>
            <a:r>
              <a:rPr lang="en-US" dirty="0" smtClean="0"/>
              <a:t> and </a:t>
            </a:r>
            <a:r>
              <a:rPr lang="en-US" i="1" dirty="0" smtClean="0"/>
              <a:t>b</a:t>
            </a:r>
            <a:r>
              <a:rPr lang="en-US" dirty="0" smtClean="0"/>
              <a:t>. The  greatest common divisor of </a:t>
            </a:r>
            <a:r>
              <a:rPr lang="en-US" i="1" dirty="0" smtClean="0"/>
              <a:t>a </a:t>
            </a:r>
            <a:r>
              <a:rPr lang="en-US" dirty="0" smtClean="0"/>
              <a:t>and </a:t>
            </a:r>
            <a:r>
              <a:rPr lang="en-US" i="1" dirty="0" smtClean="0"/>
              <a:t>b</a:t>
            </a:r>
            <a:r>
              <a:rPr lang="en-US" dirty="0" smtClean="0"/>
              <a:t> is denoted by </a:t>
            </a:r>
            <a:r>
              <a:rPr lang="en-US" dirty="0" err="1" smtClean="0"/>
              <a:t>gcd</a:t>
            </a:r>
            <a:r>
              <a:rPr lang="en-US" dirty="0" smtClean="0"/>
              <a:t>(</a:t>
            </a:r>
            <a:r>
              <a:rPr lang="en-US" i="1" dirty="0" err="1" smtClean="0"/>
              <a:t>a,b</a:t>
            </a:r>
            <a:r>
              <a:rPr lang="en-US" dirty="0" smtClean="0"/>
              <a:t>).</a:t>
            </a:r>
          </a:p>
          <a:p>
            <a:pPr>
              <a:buNone/>
            </a:pPr>
            <a:r>
              <a:rPr lang="en-US" dirty="0" smtClean="0"/>
              <a:t>    </a:t>
            </a:r>
          </a:p>
          <a:p>
            <a:pPr>
              <a:buNone/>
            </a:pPr>
            <a:r>
              <a:rPr lang="en-US" dirty="0" smtClean="0"/>
              <a:t>    One can find greatest common divisors of small numbers by inspection.</a:t>
            </a:r>
          </a:p>
          <a:p>
            <a:pPr>
              <a:buNone/>
            </a:pPr>
            <a:r>
              <a:rPr lang="en-US" dirty="0" smtClean="0"/>
              <a:t>   </a:t>
            </a:r>
            <a:r>
              <a:rPr lang="en-US" b="1" dirty="0" err="1" smtClean="0"/>
              <a:t>Example</a:t>
            </a:r>
            <a:r>
              <a:rPr lang="en-US" dirty="0" err="1" smtClean="0"/>
              <a:t>:What</a:t>
            </a:r>
            <a:r>
              <a:rPr lang="en-US" dirty="0" smtClean="0"/>
              <a:t> is the greatest common divisor of </a:t>
            </a:r>
            <a:r>
              <a:rPr lang="en-US" dirty="0" smtClean="0">
                <a:latin typeface="Cambria Math" pitchFamily="18" charset="0"/>
                <a:ea typeface="Cambria Math" pitchFamily="18" charset="0"/>
              </a:rPr>
              <a:t>24</a:t>
            </a:r>
            <a:r>
              <a:rPr lang="en-US" dirty="0" smtClean="0"/>
              <a:t> and </a:t>
            </a:r>
            <a:r>
              <a:rPr lang="en-US" dirty="0" smtClean="0">
                <a:latin typeface="Cambria Math" pitchFamily="18" charset="0"/>
                <a:ea typeface="Cambria Math" pitchFamily="18" charset="0"/>
              </a:rPr>
              <a:t>36</a:t>
            </a:r>
            <a:r>
              <a:rPr lang="en-US" dirty="0" smtClean="0"/>
              <a:t>? </a:t>
            </a:r>
          </a:p>
          <a:p>
            <a:pPr>
              <a:buNone/>
            </a:pPr>
            <a:r>
              <a:rPr lang="en-US" dirty="0" smtClean="0"/>
              <a:t>    </a:t>
            </a:r>
            <a:r>
              <a:rPr lang="en-US" b="1" dirty="0" smtClean="0"/>
              <a:t>Solution</a:t>
            </a:r>
            <a:r>
              <a:rPr lang="en-US" dirty="0" smtClean="0"/>
              <a:t>: </a:t>
            </a:r>
            <a:r>
              <a:rPr lang="en-US" dirty="0" err="1" smtClean="0"/>
              <a:t>gcd</a:t>
            </a:r>
            <a:r>
              <a:rPr lang="en-US" dirty="0" smtClean="0"/>
              <a:t>(</a:t>
            </a:r>
            <a:r>
              <a:rPr lang="en-US" dirty="0" smtClean="0">
                <a:latin typeface="Cambria Math" pitchFamily="18" charset="0"/>
                <a:ea typeface="Cambria Math" pitchFamily="18" charset="0"/>
              </a:rPr>
              <a:t>24,26</a:t>
            </a:r>
            <a:r>
              <a:rPr lang="en-US" dirty="0" smtClean="0"/>
              <a:t>) = </a:t>
            </a:r>
            <a:r>
              <a:rPr lang="en-US" dirty="0" smtClean="0">
                <a:latin typeface="Cambria Math" pitchFamily="18" charset="0"/>
                <a:ea typeface="Cambria Math" pitchFamily="18" charset="0"/>
              </a:rPr>
              <a:t>12</a:t>
            </a:r>
          </a:p>
          <a:p>
            <a:pPr>
              <a:buNone/>
            </a:pPr>
            <a:r>
              <a:rPr lang="en-US" b="1" dirty="0" smtClean="0"/>
              <a:t>    </a:t>
            </a:r>
            <a:r>
              <a:rPr lang="en-US" b="1" dirty="0" err="1" smtClean="0"/>
              <a:t>Example</a:t>
            </a:r>
            <a:r>
              <a:rPr lang="en-US" dirty="0" err="1" smtClean="0"/>
              <a:t>:What</a:t>
            </a:r>
            <a:r>
              <a:rPr lang="en-US" dirty="0" smtClean="0"/>
              <a:t> is the greatest common divisor of </a:t>
            </a:r>
            <a:r>
              <a:rPr lang="en-US" dirty="0" smtClean="0">
                <a:latin typeface="Cambria Math" pitchFamily="18" charset="0"/>
                <a:ea typeface="Cambria Math" pitchFamily="18" charset="0"/>
              </a:rPr>
              <a:t>17</a:t>
            </a:r>
            <a:r>
              <a:rPr lang="en-US" dirty="0" smtClean="0"/>
              <a:t> and </a:t>
            </a:r>
            <a:r>
              <a:rPr lang="en-US" dirty="0" smtClean="0">
                <a:latin typeface="Cambria Math" pitchFamily="18" charset="0"/>
                <a:ea typeface="Cambria Math" pitchFamily="18" charset="0"/>
              </a:rPr>
              <a:t>22</a:t>
            </a:r>
            <a:r>
              <a:rPr lang="en-US" dirty="0" smtClean="0"/>
              <a:t>?</a:t>
            </a:r>
          </a:p>
          <a:p>
            <a:pPr>
              <a:buNone/>
            </a:pPr>
            <a:r>
              <a:rPr lang="en-US" dirty="0" smtClean="0"/>
              <a:t>    </a:t>
            </a:r>
            <a:r>
              <a:rPr lang="en-US" b="1" dirty="0" smtClean="0"/>
              <a:t>Solution</a:t>
            </a:r>
            <a:r>
              <a:rPr lang="en-US" dirty="0" smtClean="0"/>
              <a:t>: </a:t>
            </a:r>
            <a:r>
              <a:rPr lang="en-US" dirty="0" err="1" smtClean="0"/>
              <a:t>gcd</a:t>
            </a:r>
            <a:r>
              <a:rPr lang="en-US" dirty="0" smtClean="0"/>
              <a:t>(</a:t>
            </a:r>
            <a:r>
              <a:rPr lang="en-US" dirty="0" smtClean="0">
                <a:latin typeface="Cambria Math" pitchFamily="18" charset="0"/>
                <a:ea typeface="Cambria Math" pitchFamily="18" charset="0"/>
              </a:rPr>
              <a:t>17,22</a:t>
            </a:r>
            <a:r>
              <a:rPr lang="en-US" dirty="0" smtClean="0"/>
              <a:t>) = </a:t>
            </a:r>
            <a:r>
              <a:rPr lang="en-US" dirty="0" smtClean="0">
                <a:latin typeface="Cambria Math" pitchFamily="18" charset="0"/>
                <a:ea typeface="Cambria Math" pitchFamily="18" charset="0"/>
              </a:rPr>
              <a:t>1</a:t>
            </a:r>
          </a:p>
          <a:p>
            <a:pPr>
              <a:buNone/>
            </a:pPr>
            <a:endParaRPr lang="en-US" dirty="0">
              <a:latin typeface="Cambria Math" pitchFamily="18" charset="0"/>
              <a:ea typeface="Cambria Math"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Greatest Common Divisor</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Definition</a:t>
            </a:r>
            <a:r>
              <a:rPr lang="en-US" dirty="0" smtClean="0"/>
              <a:t>: The integers </a:t>
            </a:r>
            <a:r>
              <a:rPr lang="en-US" i="1" dirty="0" smtClean="0"/>
              <a:t>a</a:t>
            </a:r>
            <a:r>
              <a:rPr lang="en-US" dirty="0" smtClean="0"/>
              <a:t> and </a:t>
            </a:r>
            <a:r>
              <a:rPr lang="en-US" i="1" dirty="0" smtClean="0"/>
              <a:t>b </a:t>
            </a:r>
            <a:r>
              <a:rPr lang="en-US" dirty="0" smtClean="0"/>
              <a:t>are </a:t>
            </a:r>
            <a:r>
              <a:rPr lang="en-US" i="1" dirty="0" smtClean="0"/>
              <a:t>relatively prime </a:t>
            </a:r>
            <a:r>
              <a:rPr lang="en-US" dirty="0" smtClean="0"/>
              <a:t>if their greatest common divisor is </a:t>
            </a:r>
            <a:r>
              <a:rPr lang="en-US" dirty="0" smtClean="0">
                <a:latin typeface="Cambria Math" pitchFamily="18" charset="0"/>
                <a:ea typeface="Cambria Math" pitchFamily="18" charset="0"/>
              </a:rPr>
              <a:t>1</a:t>
            </a:r>
            <a:r>
              <a:rPr lang="en-US" dirty="0" smtClean="0"/>
              <a:t>. </a:t>
            </a:r>
            <a:endParaRPr lang="en-US" dirty="0" smtClean="0">
              <a:latin typeface="Cambria Math" pitchFamily="18" charset="0"/>
              <a:ea typeface="Cambria Math" pitchFamily="18" charset="0"/>
            </a:endParaRPr>
          </a:p>
          <a:p>
            <a:pPr>
              <a:buNone/>
            </a:pPr>
            <a:r>
              <a:rPr lang="en-US" b="1" dirty="0" smtClean="0"/>
              <a:t>   Example</a:t>
            </a:r>
            <a:r>
              <a:rPr lang="en-US" dirty="0" smtClean="0"/>
              <a:t>: </a:t>
            </a:r>
            <a:r>
              <a:rPr lang="en-US" dirty="0" smtClean="0">
                <a:latin typeface="Cambria Math" pitchFamily="18" charset="0"/>
                <a:ea typeface="Cambria Math" pitchFamily="18" charset="0"/>
              </a:rPr>
              <a:t>17</a:t>
            </a:r>
            <a:r>
              <a:rPr lang="en-US" dirty="0" smtClean="0"/>
              <a:t> and </a:t>
            </a:r>
            <a:r>
              <a:rPr lang="en-US" dirty="0" smtClean="0">
                <a:latin typeface="Cambria Math" pitchFamily="18" charset="0"/>
                <a:ea typeface="Cambria Math" pitchFamily="18" charset="0"/>
              </a:rPr>
              <a:t>22</a:t>
            </a:r>
            <a:endParaRPr lang="en-US" dirty="0" smtClean="0"/>
          </a:p>
          <a:p>
            <a:pPr>
              <a:buNone/>
            </a:pPr>
            <a:r>
              <a:rPr lang="en-US" dirty="0" smtClean="0"/>
              <a:t>   </a:t>
            </a:r>
            <a:r>
              <a:rPr lang="en-US" b="1" dirty="0" smtClean="0"/>
              <a:t>Definition</a:t>
            </a:r>
            <a:r>
              <a:rPr lang="en-US" dirty="0" smtClean="0"/>
              <a:t>: The integers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 </a:t>
            </a:r>
            <a:r>
              <a:rPr lang="en-US" i="1" dirty="0" smtClean="0"/>
              <a:t>a</a:t>
            </a:r>
            <a:r>
              <a:rPr lang="en-US" i="1" baseline="-25000" dirty="0" smtClean="0"/>
              <a:t>n</a:t>
            </a:r>
            <a:r>
              <a:rPr lang="en-US" dirty="0" smtClean="0"/>
              <a:t> are </a:t>
            </a:r>
            <a:r>
              <a:rPr lang="en-US" i="1" dirty="0" err="1" smtClean="0"/>
              <a:t>pairwise</a:t>
            </a:r>
            <a:r>
              <a:rPr lang="en-US" dirty="0" smtClean="0"/>
              <a:t> </a:t>
            </a:r>
            <a:r>
              <a:rPr lang="en-US" i="1" dirty="0" smtClean="0"/>
              <a:t>relatively prime </a:t>
            </a:r>
            <a:r>
              <a:rPr lang="en-US" dirty="0" smtClean="0"/>
              <a:t>if </a:t>
            </a:r>
            <a:r>
              <a:rPr lang="en-US" dirty="0" err="1" smtClean="0"/>
              <a:t>gcd</a:t>
            </a:r>
            <a:r>
              <a:rPr lang="en-US" dirty="0" smtClean="0"/>
              <a:t>(</a:t>
            </a:r>
            <a:r>
              <a:rPr lang="en-US" i="1" dirty="0" err="1" smtClean="0"/>
              <a:t>a</a:t>
            </a:r>
            <a:r>
              <a:rPr lang="en-US" i="1" baseline="-25000" dirty="0" err="1" smtClean="0"/>
              <a:t>i</a:t>
            </a:r>
            <a:r>
              <a:rPr lang="en-US" dirty="0" smtClean="0"/>
              <a:t>, </a:t>
            </a:r>
            <a:r>
              <a:rPr lang="en-US" i="1" dirty="0" err="1" smtClean="0"/>
              <a:t>a</a:t>
            </a:r>
            <a:r>
              <a:rPr lang="en-US" i="1" baseline="-25000" dirty="0" err="1" smtClean="0"/>
              <a:t>j</a:t>
            </a:r>
            <a:r>
              <a:rPr lang="en-US" dirty="0" smtClean="0"/>
              <a:t>)= </a:t>
            </a:r>
            <a:r>
              <a:rPr lang="en-US" dirty="0" smtClean="0">
                <a:latin typeface="Cambria Math" pitchFamily="18" charset="0"/>
                <a:ea typeface="Cambria Math" pitchFamily="18" charset="0"/>
              </a:rPr>
              <a:t>1</a:t>
            </a:r>
            <a:r>
              <a:rPr lang="en-US" dirty="0" smtClean="0"/>
              <a:t> whenever </a:t>
            </a:r>
            <a:r>
              <a:rPr lang="en-US" dirty="0" smtClean="0">
                <a:latin typeface="Cambria Math" pitchFamily="18" charset="0"/>
                <a:ea typeface="Cambria Math" pitchFamily="18" charset="0"/>
              </a:rPr>
              <a:t>1 </a:t>
            </a:r>
            <a:r>
              <a:rPr lang="en-US" dirty="0" smtClean="0">
                <a:latin typeface="Cambria Math"/>
                <a:ea typeface="Cambria Math"/>
              </a:rPr>
              <a:t>≤ </a:t>
            </a:r>
            <a:r>
              <a:rPr lang="en-US" i="1" dirty="0" err="1" smtClean="0">
                <a:ea typeface="Cambria Math"/>
              </a:rPr>
              <a:t>i</a:t>
            </a:r>
            <a:r>
              <a:rPr lang="en-US" dirty="0" smtClean="0">
                <a:latin typeface="Cambria Math"/>
                <a:ea typeface="Cambria Math"/>
              </a:rPr>
              <a:t>&lt;</a:t>
            </a:r>
            <a:r>
              <a:rPr lang="en-US" i="1" dirty="0" smtClean="0">
                <a:ea typeface="Cambria Math"/>
              </a:rPr>
              <a:t>j</a:t>
            </a:r>
            <a:r>
              <a:rPr lang="en-US" dirty="0" smtClean="0">
                <a:latin typeface="Cambria Math"/>
                <a:ea typeface="Cambria Math"/>
              </a:rPr>
              <a:t> ≤</a:t>
            </a:r>
            <a:r>
              <a:rPr lang="en-US" i="1" dirty="0" smtClean="0">
                <a:ea typeface="Cambria Math"/>
              </a:rPr>
              <a:t>n</a:t>
            </a:r>
            <a:r>
              <a:rPr lang="en-US" dirty="0" smtClean="0"/>
              <a:t>.</a:t>
            </a:r>
          </a:p>
          <a:p>
            <a:pPr>
              <a:buNone/>
            </a:pPr>
            <a:r>
              <a:rPr lang="en-US" b="1" dirty="0" smtClean="0"/>
              <a:t>   Example</a:t>
            </a:r>
            <a:r>
              <a:rPr lang="en-US" dirty="0" smtClean="0"/>
              <a:t>: Determine whether the integers </a:t>
            </a:r>
            <a:r>
              <a:rPr lang="en-US" dirty="0" smtClean="0">
                <a:latin typeface="Cambria Math" pitchFamily="18" charset="0"/>
                <a:ea typeface="Cambria Math" pitchFamily="18" charset="0"/>
              </a:rPr>
              <a:t>10, 17</a:t>
            </a:r>
            <a:r>
              <a:rPr lang="en-US" dirty="0" smtClean="0"/>
              <a:t> and </a:t>
            </a:r>
            <a:r>
              <a:rPr lang="en-US" dirty="0" smtClean="0">
                <a:latin typeface="Cambria Math" pitchFamily="18" charset="0"/>
                <a:ea typeface="Cambria Math" pitchFamily="18" charset="0"/>
              </a:rPr>
              <a:t>21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endParaRPr lang="en-US" i="1" dirty="0" smtClean="0">
              <a:ea typeface="Cambria Math" pitchFamily="18" charset="0"/>
            </a:endParaRPr>
          </a:p>
          <a:p>
            <a:pPr>
              <a:buNone/>
            </a:pPr>
            <a:r>
              <a:rPr lang="en-US" dirty="0" smtClean="0">
                <a:latin typeface="Cambria Math" pitchFamily="18" charset="0"/>
                <a:ea typeface="Cambria Math" pitchFamily="18" charset="0"/>
              </a:rPr>
              <a:t>    </a:t>
            </a:r>
            <a:r>
              <a:rPr lang="en-US" b="1" dirty="0" smtClean="0"/>
              <a:t>Solution</a:t>
            </a:r>
            <a:r>
              <a:rPr lang="en-US" dirty="0" smtClean="0"/>
              <a:t>: </a:t>
            </a:r>
            <a:r>
              <a:rPr lang="en-US" dirty="0" smtClean="0">
                <a:latin typeface="Cambria Math" pitchFamily="18" charset="0"/>
                <a:ea typeface="Cambria Math" pitchFamily="18" charset="0"/>
              </a:rPr>
              <a:t>Because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(10,17) = 1,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(10,21) = 1, and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(17,21) = 1, 10, 17, and 21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r>
              <a:rPr lang="en-US" b="1" dirty="0" smtClean="0"/>
              <a:t> </a:t>
            </a:r>
          </a:p>
          <a:p>
            <a:pPr>
              <a:buNone/>
            </a:pPr>
            <a:r>
              <a:rPr lang="en-US" b="1" dirty="0" smtClean="0"/>
              <a:t>   Example</a:t>
            </a:r>
            <a:r>
              <a:rPr lang="en-US" dirty="0" smtClean="0"/>
              <a:t>: Determine whether the </a:t>
            </a:r>
            <a:r>
              <a:rPr lang="en-US" dirty="0" smtClean="0">
                <a:latin typeface="Cambria Math" pitchFamily="18" charset="0"/>
                <a:ea typeface="Cambria Math" pitchFamily="18" charset="0"/>
              </a:rPr>
              <a:t>integers 10, 19, and 24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p>
          <a:p>
            <a:pPr>
              <a:buNone/>
            </a:pPr>
            <a:r>
              <a:rPr lang="en-US" b="1" dirty="0" smtClean="0">
                <a:latin typeface="Cambria Math" pitchFamily="18" charset="0"/>
                <a:ea typeface="Cambria Math" pitchFamily="18" charset="0"/>
              </a:rPr>
              <a:t>  </a:t>
            </a:r>
            <a:r>
              <a:rPr lang="en-US" b="1" dirty="0" smtClean="0"/>
              <a:t> Solution</a:t>
            </a:r>
            <a:r>
              <a:rPr lang="en-US" dirty="0" smtClean="0"/>
              <a:t>: </a:t>
            </a:r>
            <a:r>
              <a:rPr lang="en-US" dirty="0" smtClean="0">
                <a:latin typeface="Cambria Math" pitchFamily="18" charset="0"/>
                <a:ea typeface="Cambria Math" pitchFamily="18" charset="0"/>
              </a:rPr>
              <a:t>Because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(10,24) = 2, 10, 19, and 24 are  not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r>
              <a:rPr lang="en-US" b="1" dirty="0" smtClean="0"/>
              <a:t> </a:t>
            </a:r>
            <a:endParaRPr lang="en-US" dirty="0" smtClean="0">
              <a:latin typeface="Cambria Math" pitchFamily="18" charset="0"/>
              <a:ea typeface="Cambria Math" pitchFamily="18" charset="0"/>
            </a:endParaRPr>
          </a:p>
          <a:p>
            <a:pPr>
              <a:buNone/>
            </a:pPr>
            <a:endParaRPr lang="en-US" dirty="0" smtClean="0">
              <a:latin typeface="Cambria Math" pitchFamily="18" charset="0"/>
              <a:ea typeface="Cambria Math" pitchFamily="18" charset="0"/>
            </a:endParaRPr>
          </a:p>
          <a:p>
            <a:pPr>
              <a:buNone/>
            </a:pPr>
            <a:endParaRPr lang="en-US" dirty="0" smtClean="0">
              <a:latin typeface="Cambria Math" pitchFamily="18" charset="0"/>
              <a:ea typeface="Cambria Math" pitchFamily="18" charset="0"/>
            </a:endParaRPr>
          </a:p>
          <a:p>
            <a:pPr>
              <a:buNone/>
            </a:pPr>
            <a:endParaRPr lang="en-US" dirty="0">
              <a:latin typeface="Cambria Math" pitchFamily="18" charset="0"/>
              <a:ea typeface="Cambria Math"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Divisibility and Modular Arithmetic</a:t>
            </a:r>
            <a:endParaRPr lang="en-US" dirty="0"/>
          </a:p>
        </p:txBody>
      </p:sp>
      <p:sp>
        <p:nvSpPr>
          <p:cNvPr id="3" name="Subtitle 2"/>
          <p:cNvSpPr>
            <a:spLocks noGrp="1"/>
          </p:cNvSpPr>
          <p:nvPr>
            <p:ph type="subTitle" idx="1"/>
          </p:nvPr>
        </p:nvSpPr>
        <p:spPr/>
        <p:txBody>
          <a:bodyPr/>
          <a:lstStyle/>
          <a:p>
            <a:r>
              <a:rPr lang="en-US" dirty="0" smtClean="0"/>
              <a:t>Section 4.1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Greatest Common Divisor</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Definition</a:t>
            </a:r>
            <a:r>
              <a:rPr lang="en-US" dirty="0" smtClean="0"/>
              <a:t>: The integers </a:t>
            </a:r>
            <a:r>
              <a:rPr lang="en-US" i="1" dirty="0" smtClean="0"/>
              <a:t>a</a:t>
            </a:r>
            <a:r>
              <a:rPr lang="en-US" dirty="0" smtClean="0"/>
              <a:t> and </a:t>
            </a:r>
            <a:r>
              <a:rPr lang="en-US" i="1" dirty="0" smtClean="0"/>
              <a:t>b </a:t>
            </a:r>
            <a:r>
              <a:rPr lang="en-US" dirty="0" smtClean="0"/>
              <a:t>are </a:t>
            </a:r>
            <a:r>
              <a:rPr lang="en-US" i="1" dirty="0" smtClean="0"/>
              <a:t>relatively prime </a:t>
            </a:r>
            <a:r>
              <a:rPr lang="en-US" dirty="0" smtClean="0"/>
              <a:t>if their greatest common divisor is </a:t>
            </a:r>
            <a:r>
              <a:rPr lang="en-US" dirty="0" smtClean="0">
                <a:latin typeface="Cambria Math" pitchFamily="18" charset="0"/>
                <a:ea typeface="Cambria Math" pitchFamily="18" charset="0"/>
              </a:rPr>
              <a:t>1</a:t>
            </a:r>
            <a:r>
              <a:rPr lang="en-US" dirty="0" smtClean="0"/>
              <a:t>. </a:t>
            </a:r>
            <a:endParaRPr lang="en-US" dirty="0" smtClean="0">
              <a:latin typeface="Cambria Math" pitchFamily="18" charset="0"/>
              <a:ea typeface="Cambria Math" pitchFamily="18" charset="0"/>
            </a:endParaRPr>
          </a:p>
          <a:p>
            <a:pPr>
              <a:buNone/>
            </a:pPr>
            <a:r>
              <a:rPr lang="en-US" b="1" dirty="0" smtClean="0"/>
              <a:t>   Example</a:t>
            </a:r>
            <a:r>
              <a:rPr lang="en-US" dirty="0" smtClean="0"/>
              <a:t>: </a:t>
            </a:r>
            <a:r>
              <a:rPr lang="en-US" dirty="0" smtClean="0">
                <a:latin typeface="Cambria Math" pitchFamily="18" charset="0"/>
                <a:ea typeface="Cambria Math" pitchFamily="18" charset="0"/>
              </a:rPr>
              <a:t>17</a:t>
            </a:r>
            <a:r>
              <a:rPr lang="en-US" dirty="0" smtClean="0"/>
              <a:t> and </a:t>
            </a:r>
            <a:r>
              <a:rPr lang="en-US" dirty="0" smtClean="0">
                <a:latin typeface="Cambria Math" pitchFamily="18" charset="0"/>
                <a:ea typeface="Cambria Math" pitchFamily="18" charset="0"/>
              </a:rPr>
              <a:t>22</a:t>
            </a:r>
            <a:endParaRPr lang="en-US" dirty="0" smtClean="0"/>
          </a:p>
          <a:p>
            <a:pPr>
              <a:buNone/>
            </a:pPr>
            <a:r>
              <a:rPr lang="en-US" dirty="0" smtClean="0"/>
              <a:t>   </a:t>
            </a:r>
            <a:r>
              <a:rPr lang="en-US" b="1" dirty="0" smtClean="0"/>
              <a:t>Definition</a:t>
            </a:r>
            <a:r>
              <a:rPr lang="en-US" dirty="0" smtClean="0"/>
              <a:t>: The integers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 </a:t>
            </a:r>
            <a:r>
              <a:rPr lang="en-US" i="1" dirty="0" smtClean="0"/>
              <a:t>a</a:t>
            </a:r>
            <a:r>
              <a:rPr lang="en-US" i="1" baseline="-25000" dirty="0" smtClean="0"/>
              <a:t>n</a:t>
            </a:r>
            <a:r>
              <a:rPr lang="en-US" dirty="0" smtClean="0"/>
              <a:t> are </a:t>
            </a:r>
            <a:r>
              <a:rPr lang="en-US" i="1" dirty="0" err="1" smtClean="0"/>
              <a:t>pairwise</a:t>
            </a:r>
            <a:r>
              <a:rPr lang="en-US" dirty="0" smtClean="0"/>
              <a:t> </a:t>
            </a:r>
            <a:r>
              <a:rPr lang="en-US" i="1" dirty="0" smtClean="0"/>
              <a:t>relatively prime </a:t>
            </a:r>
            <a:r>
              <a:rPr lang="en-US" dirty="0" smtClean="0"/>
              <a:t>if </a:t>
            </a:r>
            <a:r>
              <a:rPr lang="en-US" dirty="0" err="1" smtClean="0"/>
              <a:t>gcd</a:t>
            </a:r>
            <a:r>
              <a:rPr lang="en-US" dirty="0" smtClean="0"/>
              <a:t>(</a:t>
            </a:r>
            <a:r>
              <a:rPr lang="en-US" i="1" dirty="0" err="1" smtClean="0"/>
              <a:t>a</a:t>
            </a:r>
            <a:r>
              <a:rPr lang="en-US" i="1" baseline="-25000" dirty="0" err="1" smtClean="0"/>
              <a:t>i</a:t>
            </a:r>
            <a:r>
              <a:rPr lang="en-US" dirty="0" smtClean="0"/>
              <a:t>, </a:t>
            </a:r>
            <a:r>
              <a:rPr lang="en-US" i="1" dirty="0" err="1" smtClean="0"/>
              <a:t>a</a:t>
            </a:r>
            <a:r>
              <a:rPr lang="en-US" i="1" baseline="-25000" dirty="0" err="1" smtClean="0"/>
              <a:t>j</a:t>
            </a:r>
            <a:r>
              <a:rPr lang="en-US" dirty="0" smtClean="0"/>
              <a:t>)= </a:t>
            </a:r>
            <a:r>
              <a:rPr lang="en-US" dirty="0" smtClean="0">
                <a:latin typeface="Cambria Math" pitchFamily="18" charset="0"/>
                <a:ea typeface="Cambria Math" pitchFamily="18" charset="0"/>
              </a:rPr>
              <a:t>1</a:t>
            </a:r>
            <a:r>
              <a:rPr lang="en-US" dirty="0" smtClean="0"/>
              <a:t> whenever </a:t>
            </a:r>
            <a:r>
              <a:rPr lang="en-US" dirty="0" smtClean="0">
                <a:latin typeface="Cambria Math" pitchFamily="18" charset="0"/>
                <a:ea typeface="Cambria Math" pitchFamily="18" charset="0"/>
              </a:rPr>
              <a:t>1 </a:t>
            </a:r>
            <a:r>
              <a:rPr lang="en-US" dirty="0" smtClean="0">
                <a:latin typeface="Cambria Math"/>
                <a:ea typeface="Cambria Math"/>
              </a:rPr>
              <a:t>≤ </a:t>
            </a:r>
            <a:r>
              <a:rPr lang="en-US" i="1" dirty="0" err="1" smtClean="0">
                <a:ea typeface="Cambria Math"/>
              </a:rPr>
              <a:t>i</a:t>
            </a:r>
            <a:r>
              <a:rPr lang="en-US" dirty="0" smtClean="0">
                <a:latin typeface="Cambria Math"/>
                <a:ea typeface="Cambria Math"/>
              </a:rPr>
              <a:t>&lt;</a:t>
            </a:r>
            <a:r>
              <a:rPr lang="en-US" i="1" dirty="0" smtClean="0">
                <a:ea typeface="Cambria Math"/>
              </a:rPr>
              <a:t>j</a:t>
            </a:r>
            <a:r>
              <a:rPr lang="en-US" dirty="0" smtClean="0">
                <a:latin typeface="Cambria Math"/>
                <a:ea typeface="Cambria Math"/>
              </a:rPr>
              <a:t> ≤</a:t>
            </a:r>
            <a:r>
              <a:rPr lang="en-US" i="1" dirty="0" smtClean="0">
                <a:ea typeface="Cambria Math"/>
              </a:rPr>
              <a:t>n</a:t>
            </a:r>
            <a:r>
              <a:rPr lang="en-US" dirty="0" smtClean="0"/>
              <a:t>.</a:t>
            </a:r>
          </a:p>
          <a:p>
            <a:pPr>
              <a:buNone/>
            </a:pPr>
            <a:r>
              <a:rPr lang="en-US" b="1" dirty="0" smtClean="0"/>
              <a:t>   Example</a:t>
            </a:r>
            <a:r>
              <a:rPr lang="en-US" dirty="0" smtClean="0"/>
              <a:t>: Determine whether the integers </a:t>
            </a:r>
            <a:r>
              <a:rPr lang="en-US" dirty="0" smtClean="0">
                <a:latin typeface="Cambria Math" pitchFamily="18" charset="0"/>
                <a:ea typeface="Cambria Math" pitchFamily="18" charset="0"/>
              </a:rPr>
              <a:t>10, 17</a:t>
            </a:r>
            <a:r>
              <a:rPr lang="en-US" dirty="0" smtClean="0"/>
              <a:t> and </a:t>
            </a:r>
            <a:r>
              <a:rPr lang="en-US" dirty="0" smtClean="0">
                <a:latin typeface="Cambria Math" pitchFamily="18" charset="0"/>
                <a:ea typeface="Cambria Math" pitchFamily="18" charset="0"/>
              </a:rPr>
              <a:t>21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endParaRPr lang="en-US" i="1" dirty="0" smtClean="0">
              <a:ea typeface="Cambria Math" pitchFamily="18" charset="0"/>
            </a:endParaRPr>
          </a:p>
          <a:p>
            <a:pPr>
              <a:buNone/>
            </a:pPr>
            <a:r>
              <a:rPr lang="en-US" dirty="0" smtClean="0">
                <a:latin typeface="Cambria Math" pitchFamily="18" charset="0"/>
                <a:ea typeface="Cambria Math" pitchFamily="18" charset="0"/>
              </a:rPr>
              <a:t>    </a:t>
            </a:r>
            <a:r>
              <a:rPr lang="en-US" b="1" dirty="0" smtClean="0"/>
              <a:t>Solution</a:t>
            </a:r>
            <a:r>
              <a:rPr lang="en-US" dirty="0" smtClean="0"/>
              <a:t>: </a:t>
            </a:r>
            <a:r>
              <a:rPr lang="en-US" dirty="0" smtClean="0">
                <a:latin typeface="Cambria Math" pitchFamily="18" charset="0"/>
                <a:ea typeface="Cambria Math" pitchFamily="18" charset="0"/>
              </a:rPr>
              <a:t>Because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(10,17) = 1,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(10,21) = 1, and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(17,21) = 1, 10, 17, and 21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r>
              <a:rPr lang="en-US" b="1" dirty="0" smtClean="0"/>
              <a:t> </a:t>
            </a:r>
          </a:p>
          <a:p>
            <a:pPr>
              <a:buNone/>
            </a:pPr>
            <a:r>
              <a:rPr lang="en-US" b="1" dirty="0" smtClean="0"/>
              <a:t>   Example</a:t>
            </a:r>
            <a:r>
              <a:rPr lang="en-US" dirty="0" smtClean="0"/>
              <a:t>: Determine whether the </a:t>
            </a:r>
            <a:r>
              <a:rPr lang="en-US" dirty="0" smtClean="0">
                <a:latin typeface="Cambria Math" pitchFamily="18" charset="0"/>
                <a:ea typeface="Cambria Math" pitchFamily="18" charset="0"/>
              </a:rPr>
              <a:t>integers 10, 19, and 24 are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p>
          <a:p>
            <a:pPr>
              <a:buNone/>
            </a:pPr>
            <a:r>
              <a:rPr lang="en-US" b="1" dirty="0" smtClean="0">
                <a:latin typeface="Cambria Math" pitchFamily="18" charset="0"/>
                <a:ea typeface="Cambria Math" pitchFamily="18" charset="0"/>
              </a:rPr>
              <a:t>  </a:t>
            </a:r>
            <a:r>
              <a:rPr lang="en-US" b="1" dirty="0" smtClean="0"/>
              <a:t> Solution</a:t>
            </a:r>
            <a:r>
              <a:rPr lang="en-US" dirty="0" smtClean="0"/>
              <a:t>: </a:t>
            </a:r>
            <a:r>
              <a:rPr lang="en-US" dirty="0" smtClean="0">
                <a:latin typeface="Cambria Math" pitchFamily="18" charset="0"/>
                <a:ea typeface="Cambria Math" pitchFamily="18" charset="0"/>
              </a:rPr>
              <a:t>Because </a:t>
            </a:r>
            <a:r>
              <a:rPr lang="en-US" dirty="0" err="1" smtClean="0">
                <a:latin typeface="Cambria Math" pitchFamily="18" charset="0"/>
                <a:ea typeface="Cambria Math" pitchFamily="18" charset="0"/>
              </a:rPr>
              <a:t>gcd</a:t>
            </a:r>
            <a:r>
              <a:rPr lang="en-US" dirty="0" smtClean="0">
                <a:latin typeface="Cambria Math" pitchFamily="18" charset="0"/>
                <a:ea typeface="Cambria Math" pitchFamily="18" charset="0"/>
              </a:rPr>
              <a:t>(10,24) = 2, 10, 19, and 24 are  not </a:t>
            </a:r>
            <a:r>
              <a:rPr lang="en-US" dirty="0" err="1" smtClean="0">
                <a:latin typeface="Cambria Math" pitchFamily="18" charset="0"/>
                <a:ea typeface="Cambria Math" pitchFamily="18" charset="0"/>
              </a:rPr>
              <a:t>pairwise</a:t>
            </a:r>
            <a:r>
              <a:rPr lang="en-US" dirty="0" smtClean="0">
                <a:latin typeface="Cambria Math" pitchFamily="18" charset="0"/>
                <a:ea typeface="Cambria Math" pitchFamily="18" charset="0"/>
              </a:rPr>
              <a:t> relatively prime.</a:t>
            </a:r>
            <a:r>
              <a:rPr lang="en-US" b="1" dirty="0" smtClean="0"/>
              <a:t> </a:t>
            </a:r>
            <a:endParaRPr lang="en-US" dirty="0" smtClean="0">
              <a:latin typeface="Cambria Math" pitchFamily="18" charset="0"/>
              <a:ea typeface="Cambria Math" pitchFamily="18" charset="0"/>
            </a:endParaRPr>
          </a:p>
          <a:p>
            <a:pPr>
              <a:buNone/>
            </a:pPr>
            <a:endParaRPr lang="en-US" dirty="0" smtClean="0">
              <a:latin typeface="Cambria Math" pitchFamily="18" charset="0"/>
              <a:ea typeface="Cambria Math" pitchFamily="18" charset="0"/>
            </a:endParaRPr>
          </a:p>
          <a:p>
            <a:pPr>
              <a:buNone/>
            </a:pPr>
            <a:endParaRPr lang="en-US" dirty="0" smtClean="0">
              <a:latin typeface="Cambria Math" pitchFamily="18" charset="0"/>
              <a:ea typeface="Cambria Math" pitchFamily="18" charset="0"/>
            </a:endParaRPr>
          </a:p>
          <a:p>
            <a:pPr>
              <a:buNone/>
            </a:pPr>
            <a:endParaRPr lang="en-US" dirty="0">
              <a:latin typeface="Cambria Math" pitchFamily="18" charset="0"/>
              <a:ea typeface="Cambria Math"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Finding the Greatest Common Divisor Using Prime Factorizations</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Suppose  the prime factorizations of </a:t>
            </a:r>
            <a:r>
              <a:rPr lang="en-US" i="1" dirty="0" smtClean="0"/>
              <a:t>a</a:t>
            </a:r>
            <a:r>
              <a:rPr lang="en-US" dirty="0" smtClean="0"/>
              <a:t> and </a:t>
            </a:r>
            <a:r>
              <a:rPr lang="en-US" i="1" dirty="0" smtClean="0"/>
              <a:t>b</a:t>
            </a:r>
            <a:r>
              <a:rPr lang="en-US" dirty="0" smtClean="0"/>
              <a:t> are:</a:t>
            </a:r>
          </a:p>
          <a:p>
            <a:endParaRPr lang="en-US" dirty="0" smtClean="0"/>
          </a:p>
          <a:p>
            <a:endParaRPr lang="en-US" dirty="0" smtClean="0"/>
          </a:p>
          <a:p>
            <a:pPr>
              <a:buNone/>
            </a:pPr>
            <a:r>
              <a:rPr lang="en-US" dirty="0" smtClean="0"/>
              <a:t>    where each exponent is a nonnegative integer, and where all primes occurring in either prime factorization are included in both. Then:</a:t>
            </a:r>
          </a:p>
          <a:p>
            <a:pPr>
              <a:buNone/>
            </a:pPr>
            <a:endParaRPr lang="en-US" dirty="0" smtClean="0"/>
          </a:p>
          <a:p>
            <a:pPr>
              <a:buNone/>
            </a:pPr>
            <a:r>
              <a:rPr lang="en-US" dirty="0" smtClean="0"/>
              <a:t>    </a:t>
            </a:r>
          </a:p>
          <a:p>
            <a:r>
              <a:rPr lang="en-US" dirty="0" smtClean="0"/>
              <a:t> This formula is valid since the integer  on the right (of the equals sign) divides both </a:t>
            </a:r>
            <a:r>
              <a:rPr lang="en-US" i="1" dirty="0" smtClean="0"/>
              <a:t>a</a:t>
            </a:r>
            <a:r>
              <a:rPr lang="en-US" dirty="0" smtClean="0"/>
              <a:t> and </a:t>
            </a:r>
            <a:r>
              <a:rPr lang="en-US" i="1" dirty="0" smtClean="0"/>
              <a:t>b</a:t>
            </a:r>
            <a:r>
              <a:rPr lang="en-US" dirty="0" smtClean="0"/>
              <a:t>. No larger integer can divide both </a:t>
            </a:r>
            <a:r>
              <a:rPr lang="en-US" i="1" dirty="0" smtClean="0"/>
              <a:t>a</a:t>
            </a:r>
            <a:r>
              <a:rPr lang="en-US" dirty="0" smtClean="0"/>
              <a:t> and </a:t>
            </a:r>
            <a:r>
              <a:rPr lang="en-US" i="1" dirty="0" smtClean="0"/>
              <a:t>b</a:t>
            </a:r>
            <a:r>
              <a:rPr lang="en-US" dirty="0" smtClean="0"/>
              <a:t>. </a:t>
            </a:r>
          </a:p>
          <a:p>
            <a:pPr>
              <a:buNone/>
            </a:pPr>
            <a:r>
              <a:rPr lang="en-US" b="1" dirty="0" smtClean="0"/>
              <a:t>     Example</a:t>
            </a:r>
            <a:r>
              <a:rPr lang="en-US" dirty="0" smtClean="0"/>
              <a:t>:    </a:t>
            </a:r>
            <a:r>
              <a:rPr lang="en-US" dirty="0" smtClean="0">
                <a:latin typeface="Cambria Math" pitchFamily="18" charset="0"/>
                <a:ea typeface="Cambria Math" pitchFamily="18" charset="0"/>
              </a:rPr>
              <a:t>120</a:t>
            </a:r>
            <a:r>
              <a:rPr lang="en-US" dirty="0" smtClean="0"/>
              <a:t> =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3</a:t>
            </a:r>
            <a:r>
              <a:rPr lang="en-US" dirty="0" smtClean="0">
                <a:latin typeface="Cambria Math" pitchFamily="18" charset="0"/>
                <a:ea typeface="Cambria Math" pitchFamily="18" charset="0"/>
              </a:rPr>
              <a:t> </a:t>
            </a:r>
            <a:r>
              <a:rPr lang="en-US" dirty="0" smtClean="0">
                <a:latin typeface="Cambria Math"/>
                <a:ea typeface="Cambria Math"/>
              </a:rPr>
              <a:t>∙3 ∙5      </a:t>
            </a:r>
            <a:r>
              <a:rPr lang="en-US" dirty="0" smtClean="0">
                <a:latin typeface="Cambria Math" pitchFamily="18" charset="0"/>
                <a:ea typeface="Cambria Math" pitchFamily="18" charset="0"/>
              </a:rPr>
              <a:t>500</a:t>
            </a:r>
            <a:r>
              <a:rPr lang="en-US" dirty="0" smtClean="0"/>
              <a:t> =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latin typeface="Cambria Math"/>
                <a:ea typeface="Cambria Math"/>
              </a:rPr>
              <a:t> ∙5</a:t>
            </a:r>
            <a:r>
              <a:rPr lang="en-US" baseline="30000" dirty="0" smtClean="0">
                <a:latin typeface="Cambria Math"/>
                <a:ea typeface="Cambria Math"/>
              </a:rPr>
              <a:t>3</a:t>
            </a:r>
            <a:r>
              <a:rPr lang="en-US" dirty="0" smtClean="0">
                <a:latin typeface="Cambria Math"/>
                <a:ea typeface="Cambria Math"/>
              </a:rPr>
              <a:t> </a:t>
            </a:r>
            <a:endParaRPr lang="en-US" dirty="0" smtClean="0">
              <a:latin typeface="Cambria Math" pitchFamily="18" charset="0"/>
              <a:ea typeface="Cambria Math" pitchFamily="18" charset="0"/>
            </a:endParaRPr>
          </a:p>
          <a:p>
            <a:pPr>
              <a:buNone/>
            </a:pPr>
            <a:r>
              <a:rPr lang="en-US" dirty="0" smtClean="0"/>
              <a:t>        </a:t>
            </a:r>
            <a:r>
              <a:rPr lang="en-US" dirty="0" err="1" smtClean="0"/>
              <a:t>gcd</a:t>
            </a:r>
            <a:r>
              <a:rPr lang="en-US" dirty="0" smtClean="0"/>
              <a:t>(</a:t>
            </a:r>
            <a:r>
              <a:rPr lang="en-US" dirty="0" smtClean="0">
                <a:latin typeface="Cambria Math" pitchFamily="18" charset="0"/>
                <a:ea typeface="Cambria Math" pitchFamily="18" charset="0"/>
              </a:rPr>
              <a:t>120</a:t>
            </a:r>
            <a:r>
              <a:rPr lang="en-US" dirty="0" smtClean="0"/>
              <a:t>,</a:t>
            </a:r>
            <a:r>
              <a:rPr lang="en-US" dirty="0" smtClean="0">
                <a:latin typeface="Cambria Math" pitchFamily="18" charset="0"/>
                <a:ea typeface="Cambria Math" pitchFamily="18" charset="0"/>
              </a:rPr>
              <a:t>500</a:t>
            </a:r>
            <a:r>
              <a:rPr lang="en-US" dirty="0" smtClean="0"/>
              <a:t>) =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min(3,2)</a:t>
            </a:r>
            <a:r>
              <a:rPr lang="en-US" dirty="0" smtClean="0">
                <a:latin typeface="Cambria Math" pitchFamily="18" charset="0"/>
                <a:ea typeface="Cambria Math" pitchFamily="18" charset="0"/>
              </a:rPr>
              <a:t> </a:t>
            </a:r>
            <a:r>
              <a:rPr lang="en-US" dirty="0" smtClean="0">
                <a:latin typeface="Cambria Math"/>
                <a:ea typeface="Cambria Math"/>
              </a:rPr>
              <a:t>∙3</a:t>
            </a:r>
            <a:r>
              <a:rPr lang="en-US" baseline="30000" dirty="0" smtClean="0">
                <a:latin typeface="Cambria Math" pitchFamily="18" charset="0"/>
                <a:ea typeface="Cambria Math" pitchFamily="18" charset="0"/>
              </a:rPr>
              <a:t>min(1,0)</a:t>
            </a:r>
            <a:r>
              <a:rPr lang="en-US" dirty="0" smtClean="0">
                <a:latin typeface="Cambria Math"/>
                <a:ea typeface="Cambria Math"/>
              </a:rPr>
              <a:t> ∙5</a:t>
            </a:r>
            <a:r>
              <a:rPr lang="en-US" baseline="30000" dirty="0" smtClean="0">
                <a:latin typeface="Cambria Math" pitchFamily="18" charset="0"/>
                <a:ea typeface="Cambria Math" pitchFamily="18" charset="0"/>
              </a:rPr>
              <a:t>min(1,3)</a:t>
            </a:r>
            <a:r>
              <a:rPr lang="en-US" dirty="0" smtClean="0">
                <a:latin typeface="Cambria Math"/>
                <a:ea typeface="Cambria Math"/>
              </a:rPr>
              <a:t> =</a:t>
            </a:r>
            <a:r>
              <a:rPr lang="en-US" dirty="0" smtClean="0">
                <a:latin typeface="Cambria Math" pitchFamily="18" charset="0"/>
                <a:ea typeface="Cambria Math" pitchFamily="18" charset="0"/>
              </a:rPr>
              <a:t> 2</a:t>
            </a:r>
            <a:r>
              <a:rPr lang="en-US" baseline="30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latin typeface="Cambria Math"/>
                <a:ea typeface="Cambria Math"/>
              </a:rPr>
              <a:t>∙3</a:t>
            </a:r>
            <a:r>
              <a:rPr lang="en-US" baseline="30000" dirty="0" smtClean="0">
                <a:latin typeface="Cambria Math"/>
                <a:ea typeface="Cambria Math"/>
              </a:rPr>
              <a:t>0</a:t>
            </a:r>
            <a:r>
              <a:rPr lang="en-US" dirty="0" smtClean="0">
                <a:latin typeface="Cambria Math"/>
                <a:ea typeface="Cambria Math"/>
              </a:rPr>
              <a:t> ∙5</a:t>
            </a:r>
            <a:r>
              <a:rPr lang="en-US" baseline="30000" dirty="0" smtClean="0">
                <a:latin typeface="Cambria Math"/>
                <a:ea typeface="Cambria Math"/>
              </a:rPr>
              <a:t>1</a:t>
            </a:r>
            <a:r>
              <a:rPr lang="en-US" dirty="0" smtClean="0">
                <a:latin typeface="Cambria Math"/>
                <a:ea typeface="Cambria Math"/>
              </a:rPr>
              <a:t> = 20</a:t>
            </a:r>
          </a:p>
          <a:p>
            <a:r>
              <a:rPr lang="en-US" dirty="0" smtClean="0"/>
              <a:t>Finding the </a:t>
            </a:r>
            <a:r>
              <a:rPr lang="en-US" dirty="0" err="1" smtClean="0"/>
              <a:t>gcd</a:t>
            </a:r>
            <a:r>
              <a:rPr lang="en-US" dirty="0" smtClean="0"/>
              <a:t> of two positive integers using their prime factorizations is not efficient because there is no efficient algorithm for finding the prime factorization of a positive integer.</a:t>
            </a:r>
          </a:p>
          <a:p>
            <a:pPr>
              <a:buNone/>
            </a:pPr>
            <a:endParaRPr lang="en-US" dirty="0"/>
          </a:p>
        </p:txBody>
      </p:sp>
      <p:pic>
        <p:nvPicPr>
          <p:cNvPr id="6" name="Picture 5" descr="addin_tmp.png"/>
          <p:cNvPicPr>
            <a:picLocks noChangeAspect="1"/>
          </p:cNvPicPr>
          <p:nvPr>
            <p:custDataLst>
              <p:tags r:id="rId1"/>
            </p:custDataLst>
          </p:nvPr>
        </p:nvPicPr>
        <p:blipFill>
          <a:blip r:embed="rId5" cstate="print"/>
          <a:stretch>
            <a:fillRect/>
          </a:stretch>
        </p:blipFill>
        <p:spPr>
          <a:xfrm>
            <a:off x="1905000" y="2362200"/>
            <a:ext cx="2034540" cy="259080"/>
          </a:xfrm>
          <a:prstGeom prst="rect">
            <a:avLst/>
          </a:prstGeom>
        </p:spPr>
      </p:pic>
      <p:pic>
        <p:nvPicPr>
          <p:cNvPr id="7" name="Picture 6" descr="addin_tmp.png"/>
          <p:cNvPicPr>
            <a:picLocks noChangeAspect="1"/>
          </p:cNvPicPr>
          <p:nvPr>
            <p:custDataLst>
              <p:tags r:id="rId2"/>
            </p:custDataLst>
          </p:nvPr>
        </p:nvPicPr>
        <p:blipFill>
          <a:blip r:embed="rId6" cstate="print"/>
          <a:stretch>
            <a:fillRect/>
          </a:stretch>
        </p:blipFill>
        <p:spPr>
          <a:xfrm>
            <a:off x="4953000" y="2362200"/>
            <a:ext cx="1945005" cy="304800"/>
          </a:xfrm>
          <a:prstGeom prst="rect">
            <a:avLst/>
          </a:prstGeom>
        </p:spPr>
      </p:pic>
      <p:pic>
        <p:nvPicPr>
          <p:cNvPr id="10" name="Picture 9" descr="addin_tmp.png"/>
          <p:cNvPicPr>
            <a:picLocks noChangeAspect="1"/>
          </p:cNvPicPr>
          <p:nvPr>
            <p:custDataLst>
              <p:tags r:id="rId3"/>
            </p:custDataLst>
          </p:nvPr>
        </p:nvPicPr>
        <p:blipFill>
          <a:blip r:embed="rId7" cstate="print"/>
          <a:stretch>
            <a:fillRect/>
          </a:stretch>
        </p:blipFill>
        <p:spPr>
          <a:xfrm>
            <a:off x="2057400" y="3429000"/>
            <a:ext cx="5343525" cy="36957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Least Common Multiple</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b="1" dirty="0" smtClean="0"/>
              <a:t>           </a:t>
            </a:r>
            <a:r>
              <a:rPr lang="en-US" sz="8000" b="1" dirty="0" smtClean="0"/>
              <a:t>Definition</a:t>
            </a:r>
            <a:r>
              <a:rPr lang="en-US" sz="8000" dirty="0" smtClean="0"/>
              <a:t>: The least common multiple of the positive integers </a:t>
            </a:r>
            <a:r>
              <a:rPr lang="en-US" sz="8000" i="1" dirty="0" smtClean="0"/>
              <a:t>a</a:t>
            </a:r>
            <a:r>
              <a:rPr lang="en-US" sz="8000" dirty="0" smtClean="0"/>
              <a:t> and </a:t>
            </a:r>
            <a:r>
              <a:rPr lang="en-US" sz="8000" i="1" dirty="0" smtClean="0"/>
              <a:t>b </a:t>
            </a:r>
            <a:r>
              <a:rPr lang="en-US" sz="8000" dirty="0" smtClean="0"/>
              <a:t>is the smallest  positive integer that is divisible by both </a:t>
            </a:r>
            <a:r>
              <a:rPr lang="en-US" sz="8000" i="1" dirty="0" smtClean="0"/>
              <a:t>a</a:t>
            </a:r>
            <a:r>
              <a:rPr lang="en-US" sz="8000" dirty="0" smtClean="0"/>
              <a:t> and </a:t>
            </a:r>
            <a:r>
              <a:rPr lang="en-US" sz="8000" i="1" dirty="0" smtClean="0"/>
              <a:t>b</a:t>
            </a:r>
            <a:r>
              <a:rPr lang="en-US" sz="8000" dirty="0" smtClean="0"/>
              <a:t>. It is denoted by lcm(</a:t>
            </a:r>
            <a:r>
              <a:rPr lang="en-US" sz="8000" i="1" dirty="0" err="1" smtClean="0"/>
              <a:t>a</a:t>
            </a:r>
            <a:r>
              <a:rPr lang="en-US" sz="8000" dirty="0" err="1" smtClean="0"/>
              <a:t>,</a:t>
            </a:r>
            <a:r>
              <a:rPr lang="en-US" sz="8000" i="1" dirty="0" err="1" smtClean="0"/>
              <a:t>b</a:t>
            </a:r>
            <a:r>
              <a:rPr lang="en-US" sz="8000" dirty="0" smtClean="0"/>
              <a:t>).</a:t>
            </a:r>
            <a:endParaRPr lang="en-US" sz="8000" dirty="0" smtClean="0">
              <a:latin typeface="Cambria Math" pitchFamily="18" charset="0"/>
              <a:ea typeface="Cambria Math" pitchFamily="18" charset="0"/>
            </a:endParaRPr>
          </a:p>
          <a:p>
            <a:r>
              <a:rPr lang="en-US" sz="8200" dirty="0" smtClean="0"/>
              <a:t>The least common multiple can also be computed from the prime factorizations. </a:t>
            </a:r>
            <a:r>
              <a:rPr lang="en-US" sz="8200" b="1" dirty="0" smtClean="0"/>
              <a:t> </a:t>
            </a:r>
          </a:p>
          <a:p>
            <a:endParaRPr lang="en-US" sz="8000" b="1" dirty="0" smtClean="0"/>
          </a:p>
          <a:p>
            <a:pPr>
              <a:buNone/>
            </a:pPr>
            <a:endParaRPr lang="en-US" sz="8000" b="1" dirty="0" smtClean="0"/>
          </a:p>
          <a:p>
            <a:pPr>
              <a:buNone/>
            </a:pPr>
            <a:r>
              <a:rPr lang="en-US" sz="8000" b="1" dirty="0" smtClean="0"/>
              <a:t>    </a:t>
            </a:r>
            <a:r>
              <a:rPr lang="en-US" sz="8000" dirty="0" smtClean="0"/>
              <a:t>This number is divided by both </a:t>
            </a:r>
            <a:r>
              <a:rPr lang="en-US" sz="8000" i="1" dirty="0" smtClean="0"/>
              <a:t>a</a:t>
            </a:r>
            <a:r>
              <a:rPr lang="en-US" sz="8000" dirty="0" smtClean="0"/>
              <a:t> and </a:t>
            </a:r>
            <a:r>
              <a:rPr lang="en-US" sz="8000" i="1" dirty="0" smtClean="0"/>
              <a:t>b</a:t>
            </a:r>
            <a:r>
              <a:rPr lang="en-US" sz="8000" dirty="0" smtClean="0"/>
              <a:t> and no smaller number  is divided by </a:t>
            </a:r>
            <a:r>
              <a:rPr lang="en-US" sz="8000" i="1" dirty="0" smtClean="0"/>
              <a:t>a</a:t>
            </a:r>
            <a:r>
              <a:rPr lang="en-US" sz="8000" dirty="0" smtClean="0"/>
              <a:t> and </a:t>
            </a:r>
            <a:r>
              <a:rPr lang="en-US" sz="8000" i="1" dirty="0" smtClean="0"/>
              <a:t>b</a:t>
            </a:r>
            <a:r>
              <a:rPr lang="en-US" sz="8000" dirty="0" smtClean="0"/>
              <a:t>.</a:t>
            </a:r>
            <a:endParaRPr lang="en-US" sz="8000" b="1" dirty="0" smtClean="0"/>
          </a:p>
          <a:p>
            <a:pPr>
              <a:buNone/>
            </a:pPr>
            <a:r>
              <a:rPr lang="en-US" sz="8000" b="1" dirty="0" smtClean="0"/>
              <a:t>    Example:  </a:t>
            </a:r>
            <a:r>
              <a:rPr lang="en-US" sz="8000" dirty="0" smtClean="0"/>
              <a:t>lcm(</a:t>
            </a:r>
            <a:r>
              <a:rPr lang="en-US" sz="8000" dirty="0" smtClean="0">
                <a:latin typeface="Cambria Math" pitchFamily="18" charset="0"/>
                <a:ea typeface="Cambria Math" pitchFamily="18" charset="0"/>
              </a:rPr>
              <a:t>2</a:t>
            </a:r>
            <a:r>
              <a:rPr lang="en-US" sz="8000" baseline="30000" dirty="0" smtClean="0">
                <a:latin typeface="Cambria Math" pitchFamily="18" charset="0"/>
                <a:ea typeface="Cambria Math" pitchFamily="18" charset="0"/>
              </a:rPr>
              <a:t>3</a:t>
            </a:r>
            <a:r>
              <a:rPr lang="en-US" sz="8000" dirty="0" smtClean="0">
                <a:latin typeface="Cambria Math" pitchFamily="18" charset="0"/>
                <a:ea typeface="Cambria Math" pitchFamily="18" charset="0"/>
              </a:rPr>
              <a:t>3</a:t>
            </a:r>
            <a:r>
              <a:rPr lang="en-US" sz="8000" baseline="30000" dirty="0" smtClean="0">
                <a:latin typeface="Cambria Math" pitchFamily="18" charset="0"/>
                <a:ea typeface="Cambria Math" pitchFamily="18" charset="0"/>
              </a:rPr>
              <a:t>5</a:t>
            </a:r>
            <a:r>
              <a:rPr lang="en-US" sz="8000" dirty="0" smtClean="0">
                <a:latin typeface="Cambria Math" pitchFamily="18" charset="0"/>
                <a:ea typeface="Cambria Math" pitchFamily="18" charset="0"/>
              </a:rPr>
              <a:t>7</a:t>
            </a:r>
            <a:r>
              <a:rPr lang="en-US" sz="8000" baseline="30000" dirty="0" smtClean="0">
                <a:latin typeface="Cambria Math" pitchFamily="18" charset="0"/>
                <a:ea typeface="Cambria Math" pitchFamily="18" charset="0"/>
              </a:rPr>
              <a:t>2</a:t>
            </a:r>
            <a:r>
              <a:rPr lang="en-US" sz="8000" dirty="0" smtClean="0"/>
              <a:t>,</a:t>
            </a:r>
            <a:r>
              <a:rPr lang="en-US" sz="8000" dirty="0" smtClean="0">
                <a:latin typeface="Cambria Math" pitchFamily="18" charset="0"/>
                <a:ea typeface="Cambria Math" pitchFamily="18" charset="0"/>
              </a:rPr>
              <a:t> 2</a:t>
            </a:r>
            <a:r>
              <a:rPr lang="en-US" sz="8000" baseline="30000" dirty="0" smtClean="0">
                <a:latin typeface="Cambria Math" pitchFamily="18" charset="0"/>
                <a:ea typeface="Cambria Math" pitchFamily="18" charset="0"/>
              </a:rPr>
              <a:t>4</a:t>
            </a:r>
            <a:r>
              <a:rPr lang="en-US" sz="8000" dirty="0" smtClean="0">
                <a:latin typeface="Cambria Math" pitchFamily="18" charset="0"/>
                <a:ea typeface="Cambria Math" pitchFamily="18" charset="0"/>
              </a:rPr>
              <a:t>3</a:t>
            </a:r>
            <a:r>
              <a:rPr lang="en-US" sz="8000" baseline="30000" dirty="0" smtClean="0">
                <a:latin typeface="Cambria Math" pitchFamily="18" charset="0"/>
                <a:ea typeface="Cambria Math" pitchFamily="18" charset="0"/>
              </a:rPr>
              <a:t>3</a:t>
            </a:r>
            <a:r>
              <a:rPr lang="en-US" sz="8000" dirty="0" smtClean="0"/>
              <a:t>) = </a:t>
            </a:r>
            <a:r>
              <a:rPr lang="en-US" sz="8000" dirty="0" smtClean="0">
                <a:latin typeface="Cambria Math" pitchFamily="18" charset="0"/>
                <a:ea typeface="Cambria Math" pitchFamily="18" charset="0"/>
              </a:rPr>
              <a:t> 2</a:t>
            </a:r>
            <a:r>
              <a:rPr lang="en-US" sz="8000" baseline="30000" dirty="0" smtClean="0">
                <a:latin typeface="Cambria Math" pitchFamily="18" charset="0"/>
                <a:ea typeface="Cambria Math" pitchFamily="18" charset="0"/>
              </a:rPr>
              <a:t>max(3,4)</a:t>
            </a:r>
            <a:r>
              <a:rPr lang="en-US" sz="8000" dirty="0" smtClean="0">
                <a:latin typeface="Cambria Math" pitchFamily="18" charset="0"/>
                <a:ea typeface="Cambria Math" pitchFamily="18" charset="0"/>
              </a:rPr>
              <a:t> </a:t>
            </a:r>
            <a:r>
              <a:rPr lang="en-US" sz="8000" dirty="0" smtClean="0">
                <a:latin typeface="Cambria Math"/>
                <a:ea typeface="Cambria Math"/>
              </a:rPr>
              <a:t>3</a:t>
            </a:r>
            <a:r>
              <a:rPr lang="en-US" sz="8000" baseline="30000" dirty="0" smtClean="0">
                <a:latin typeface="Cambria Math" pitchFamily="18" charset="0"/>
                <a:ea typeface="Cambria Math" pitchFamily="18" charset="0"/>
              </a:rPr>
              <a:t>max(5,3)</a:t>
            </a:r>
            <a:r>
              <a:rPr lang="en-US" sz="8000" dirty="0" smtClean="0">
                <a:latin typeface="Cambria Math"/>
                <a:ea typeface="Cambria Math"/>
              </a:rPr>
              <a:t> 7</a:t>
            </a:r>
            <a:r>
              <a:rPr lang="en-US" sz="8000" baseline="30000" dirty="0" smtClean="0">
                <a:latin typeface="Cambria Math" pitchFamily="18" charset="0"/>
                <a:ea typeface="Cambria Math" pitchFamily="18" charset="0"/>
              </a:rPr>
              <a:t>max(2,0)</a:t>
            </a:r>
            <a:r>
              <a:rPr lang="en-US" sz="8000" dirty="0" smtClean="0">
                <a:latin typeface="Cambria Math"/>
                <a:ea typeface="Cambria Math"/>
              </a:rPr>
              <a:t> =</a:t>
            </a:r>
            <a:r>
              <a:rPr lang="en-US" sz="8000" dirty="0" smtClean="0">
                <a:latin typeface="Cambria Math" pitchFamily="18" charset="0"/>
                <a:ea typeface="Cambria Math" pitchFamily="18" charset="0"/>
              </a:rPr>
              <a:t> 2</a:t>
            </a:r>
            <a:r>
              <a:rPr lang="en-US" sz="8000" baseline="30000" dirty="0" smtClean="0">
                <a:latin typeface="Cambria Math" pitchFamily="18" charset="0"/>
                <a:ea typeface="Cambria Math" pitchFamily="18" charset="0"/>
              </a:rPr>
              <a:t>4</a:t>
            </a:r>
            <a:r>
              <a:rPr lang="en-US" sz="8000" dirty="0" smtClean="0">
                <a:latin typeface="Cambria Math" pitchFamily="18" charset="0"/>
                <a:ea typeface="Cambria Math" pitchFamily="18" charset="0"/>
              </a:rPr>
              <a:t> </a:t>
            </a:r>
            <a:r>
              <a:rPr lang="en-US" sz="8000" dirty="0" smtClean="0">
                <a:latin typeface="Cambria Math"/>
                <a:ea typeface="Cambria Math"/>
              </a:rPr>
              <a:t>3</a:t>
            </a:r>
            <a:r>
              <a:rPr lang="en-US" sz="8000" baseline="30000" dirty="0" smtClean="0">
                <a:latin typeface="Cambria Math"/>
                <a:ea typeface="Cambria Math"/>
              </a:rPr>
              <a:t>5</a:t>
            </a:r>
            <a:r>
              <a:rPr lang="en-US" sz="8000" dirty="0" smtClean="0">
                <a:latin typeface="Cambria Math"/>
                <a:ea typeface="Cambria Math"/>
              </a:rPr>
              <a:t> 7</a:t>
            </a:r>
            <a:r>
              <a:rPr lang="en-US" sz="8000" baseline="30000" dirty="0" smtClean="0">
                <a:latin typeface="Cambria Math"/>
                <a:ea typeface="Cambria Math"/>
              </a:rPr>
              <a:t>2</a:t>
            </a:r>
            <a:endParaRPr lang="en-US" sz="8000" b="1" dirty="0" smtClean="0"/>
          </a:p>
          <a:p>
            <a:r>
              <a:rPr lang="en-US" sz="8000" dirty="0" smtClean="0"/>
              <a:t>The greatest common divisor and the least common multiple of two integers are related by:</a:t>
            </a:r>
          </a:p>
          <a:p>
            <a:pPr>
              <a:buNone/>
            </a:pPr>
            <a:r>
              <a:rPr lang="en-US" sz="8000" b="1" dirty="0" smtClean="0"/>
              <a:t>     Theorem </a:t>
            </a:r>
            <a:r>
              <a:rPr lang="en-US" sz="8000" b="1" dirty="0" smtClean="0">
                <a:latin typeface="Cambria Math" pitchFamily="18" charset="0"/>
                <a:ea typeface="Cambria Math" pitchFamily="18" charset="0"/>
              </a:rPr>
              <a:t>5</a:t>
            </a:r>
            <a:r>
              <a:rPr lang="en-US" sz="8000" b="1" dirty="0" smtClean="0"/>
              <a:t>: </a:t>
            </a:r>
            <a:r>
              <a:rPr lang="en-US" sz="8000" dirty="0" smtClean="0"/>
              <a:t>Let a and b be positive integers. Then</a:t>
            </a:r>
          </a:p>
          <a:p>
            <a:pPr>
              <a:buNone/>
            </a:pPr>
            <a:r>
              <a:rPr lang="en-US" sz="8000" b="1" dirty="0" smtClean="0"/>
              <a:t>                </a:t>
            </a:r>
            <a:r>
              <a:rPr lang="en-US" sz="8000" i="1" dirty="0" err="1" smtClean="0"/>
              <a:t>ab</a:t>
            </a:r>
            <a:r>
              <a:rPr lang="en-US" sz="8000" dirty="0" smtClean="0"/>
              <a:t> = </a:t>
            </a:r>
            <a:r>
              <a:rPr lang="en-US" sz="8000" dirty="0" err="1" smtClean="0"/>
              <a:t>gcd</a:t>
            </a:r>
            <a:r>
              <a:rPr lang="en-US" sz="8000" dirty="0" smtClean="0"/>
              <a:t>(</a:t>
            </a:r>
            <a:r>
              <a:rPr lang="en-US" sz="8000" i="1" dirty="0" err="1" smtClean="0"/>
              <a:t>a</a:t>
            </a:r>
            <a:r>
              <a:rPr lang="en-US" sz="8000" dirty="0" err="1" smtClean="0"/>
              <a:t>,</a:t>
            </a:r>
            <a:r>
              <a:rPr lang="en-US" sz="8000" i="1" dirty="0" err="1" smtClean="0"/>
              <a:t>b</a:t>
            </a:r>
            <a:r>
              <a:rPr lang="en-US" sz="8000" dirty="0" smtClean="0"/>
              <a:t>)</a:t>
            </a:r>
            <a:r>
              <a:rPr lang="en-US" sz="8000" dirty="0" smtClean="0">
                <a:latin typeface="Cambria Math"/>
                <a:ea typeface="Cambria Math"/>
              </a:rPr>
              <a:t> ∙lcm(</a:t>
            </a:r>
            <a:r>
              <a:rPr lang="en-US" sz="8000" i="1" dirty="0" err="1" smtClean="0">
                <a:ea typeface="Cambria Math"/>
              </a:rPr>
              <a:t>a,b</a:t>
            </a:r>
            <a:r>
              <a:rPr lang="en-US" sz="8000" dirty="0" smtClean="0">
                <a:latin typeface="Cambria Math"/>
                <a:ea typeface="Cambria Math"/>
              </a:rPr>
              <a:t>)</a:t>
            </a:r>
          </a:p>
          <a:p>
            <a:pPr>
              <a:buNone/>
            </a:pPr>
            <a:r>
              <a:rPr lang="en-US" sz="8000" dirty="0" smtClean="0">
                <a:latin typeface="Cambria Math"/>
                <a:ea typeface="Cambria Math"/>
              </a:rPr>
              <a:t>         (</a:t>
            </a:r>
            <a:r>
              <a:rPr lang="en-US" sz="8000" i="1" dirty="0" smtClean="0">
                <a:latin typeface="Cambria Math"/>
                <a:ea typeface="Cambria Math"/>
              </a:rPr>
              <a:t>proof  is Exercise </a:t>
            </a:r>
            <a:r>
              <a:rPr lang="en-US" sz="8000" dirty="0" smtClean="0">
                <a:latin typeface="Cambria Math"/>
                <a:ea typeface="Cambria Math"/>
              </a:rPr>
              <a:t>31)</a:t>
            </a:r>
          </a:p>
          <a:p>
            <a:pPr>
              <a:buNone/>
            </a:pPr>
            <a:endParaRPr lang="en-US" sz="9800" b="1" dirty="0" smtClean="0">
              <a:latin typeface="Cambria Math"/>
              <a:ea typeface="Cambria Math"/>
            </a:endParaRPr>
          </a:p>
          <a:p>
            <a:pPr>
              <a:buNone/>
            </a:pPr>
            <a:endParaRPr lang="en-US" sz="9800" b="1" dirty="0" smtClean="0"/>
          </a:p>
          <a:p>
            <a:endParaRPr lang="en-US" sz="9800" dirty="0" smtClean="0"/>
          </a:p>
          <a:p>
            <a:pPr>
              <a:buNone/>
            </a:pPr>
            <a:r>
              <a:rPr lang="en-US" sz="9800" dirty="0" smtClean="0"/>
              <a:t>   </a:t>
            </a:r>
            <a:endParaRPr lang="en-US" sz="9800" dirty="0" smtClean="0">
              <a:latin typeface="Cambria Math" pitchFamily="18" charset="0"/>
              <a:ea typeface="Cambria Math" pitchFamily="18" charset="0"/>
            </a:endParaRPr>
          </a:p>
          <a:p>
            <a:pPr>
              <a:buNone/>
            </a:pPr>
            <a:endParaRPr lang="en-US" dirty="0" smtClean="0">
              <a:latin typeface="Cambria Math" pitchFamily="18" charset="0"/>
              <a:ea typeface="Cambria Math" pitchFamily="18" charset="0"/>
            </a:endParaRPr>
          </a:p>
          <a:p>
            <a:pPr>
              <a:buNone/>
            </a:pPr>
            <a:endParaRPr lang="en-US" dirty="0">
              <a:latin typeface="Cambria Math" pitchFamily="18" charset="0"/>
              <a:ea typeface="Cambria Math" pitchFamily="18" charset="0"/>
            </a:endParaRPr>
          </a:p>
        </p:txBody>
      </p:sp>
      <p:pic>
        <p:nvPicPr>
          <p:cNvPr id="7" name="Picture 6" descr="addin_tmp.png"/>
          <p:cNvPicPr>
            <a:picLocks noChangeAspect="1"/>
          </p:cNvPicPr>
          <p:nvPr>
            <p:custDataLst>
              <p:tags r:id="rId1"/>
            </p:custDataLst>
          </p:nvPr>
        </p:nvPicPr>
        <p:blipFill>
          <a:blip r:embed="rId3" cstate="print"/>
          <a:stretch>
            <a:fillRect/>
          </a:stretch>
        </p:blipFill>
        <p:spPr>
          <a:xfrm>
            <a:off x="1676401" y="3429000"/>
            <a:ext cx="5351145" cy="33528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Euclidean Algorithm</a:t>
            </a:r>
            <a:endParaRPr lang="en-US" dirty="0"/>
          </a:p>
        </p:txBody>
      </p:sp>
      <p:sp>
        <p:nvSpPr>
          <p:cNvPr id="3" name="Content Placeholder 2"/>
          <p:cNvSpPr>
            <a:spLocks noGrp="1"/>
          </p:cNvSpPr>
          <p:nvPr>
            <p:ph idx="1"/>
          </p:nvPr>
        </p:nvSpPr>
        <p:spPr/>
        <p:txBody>
          <a:bodyPr>
            <a:normAutofit/>
          </a:bodyPr>
          <a:lstStyle/>
          <a:p>
            <a:r>
              <a:rPr lang="en-US" sz="2400" dirty="0" smtClean="0"/>
              <a:t>The Euclidian algorithm is an efficient method for  computing the greatest common divisor of two integers. It is based on the idea that </a:t>
            </a:r>
            <a:r>
              <a:rPr lang="en-US" sz="2400" dirty="0" err="1" smtClean="0"/>
              <a:t>gcd</a:t>
            </a:r>
            <a:r>
              <a:rPr lang="en-US" sz="2400" dirty="0" smtClean="0"/>
              <a:t>(</a:t>
            </a:r>
            <a:r>
              <a:rPr lang="en-US" sz="2400" i="1" dirty="0" err="1" smtClean="0"/>
              <a:t>a</a:t>
            </a:r>
            <a:r>
              <a:rPr lang="en-US" sz="2400" dirty="0" err="1" smtClean="0"/>
              <a:t>,</a:t>
            </a:r>
            <a:r>
              <a:rPr lang="en-US" sz="2400" i="1" dirty="0" err="1" smtClean="0"/>
              <a:t>b</a:t>
            </a:r>
            <a:r>
              <a:rPr lang="en-US" sz="2400" dirty="0" smtClean="0"/>
              <a:t>) is equal to </a:t>
            </a:r>
            <a:r>
              <a:rPr lang="en-US" sz="2400" dirty="0" err="1" smtClean="0"/>
              <a:t>gcd</a:t>
            </a:r>
            <a:r>
              <a:rPr lang="en-US" sz="2400" dirty="0" smtClean="0"/>
              <a:t>(</a:t>
            </a:r>
            <a:r>
              <a:rPr lang="en-US" sz="2400" i="1" dirty="0" err="1" smtClean="0"/>
              <a:t>a</a:t>
            </a:r>
            <a:r>
              <a:rPr lang="en-US" sz="2400" dirty="0" err="1" smtClean="0"/>
              <a:t>,</a:t>
            </a:r>
            <a:r>
              <a:rPr lang="en-US" sz="2400" i="1" dirty="0" err="1" smtClean="0"/>
              <a:t>c</a:t>
            </a:r>
            <a:r>
              <a:rPr lang="en-US" sz="2400" dirty="0" smtClean="0"/>
              <a:t>) when </a:t>
            </a:r>
            <a:r>
              <a:rPr lang="en-US" sz="2400" i="1" dirty="0" smtClean="0"/>
              <a:t>a</a:t>
            </a:r>
            <a:r>
              <a:rPr lang="en-US" sz="2400" dirty="0" smtClean="0"/>
              <a:t> </a:t>
            </a:r>
            <a:r>
              <a:rPr lang="en-US" sz="2400" dirty="0" smtClean="0">
                <a:latin typeface="Cambria Math"/>
                <a:ea typeface="Cambria Math"/>
              </a:rPr>
              <a:t>&gt;</a:t>
            </a:r>
            <a:r>
              <a:rPr lang="en-US" sz="2400" dirty="0" smtClean="0"/>
              <a:t> </a:t>
            </a:r>
            <a:r>
              <a:rPr lang="en-US" sz="2400" i="1" dirty="0" smtClean="0"/>
              <a:t>b</a:t>
            </a:r>
            <a:r>
              <a:rPr lang="en-US" sz="2400" dirty="0" smtClean="0"/>
              <a:t> and </a:t>
            </a:r>
            <a:r>
              <a:rPr lang="en-US" sz="2400" i="1" dirty="0" smtClean="0"/>
              <a:t>c</a:t>
            </a:r>
            <a:r>
              <a:rPr lang="en-US" sz="2400" dirty="0" smtClean="0"/>
              <a:t> is the remainder when a is divided by </a:t>
            </a:r>
            <a:r>
              <a:rPr lang="en-US" sz="2400" i="1" dirty="0" smtClean="0"/>
              <a:t>b</a:t>
            </a:r>
            <a:r>
              <a:rPr lang="en-US" sz="2400" dirty="0" smtClean="0"/>
              <a:t>.</a:t>
            </a:r>
          </a:p>
          <a:p>
            <a:pPr>
              <a:buNone/>
            </a:pPr>
            <a:r>
              <a:rPr lang="en-US" dirty="0" smtClean="0"/>
              <a:t>   </a:t>
            </a:r>
            <a:r>
              <a:rPr lang="en-US" b="1" dirty="0" smtClean="0"/>
              <a:t>Example</a:t>
            </a:r>
            <a:r>
              <a:rPr lang="en-US" dirty="0" smtClean="0"/>
              <a:t>: Find  </a:t>
            </a:r>
            <a:r>
              <a:rPr lang="en-US" dirty="0" err="1" smtClean="0"/>
              <a:t>gcd</a:t>
            </a:r>
            <a:r>
              <a:rPr lang="en-US" dirty="0" smtClean="0"/>
              <a:t>(</a:t>
            </a:r>
            <a:r>
              <a:rPr lang="en-US" dirty="0" smtClean="0">
                <a:latin typeface="Cambria Math" pitchFamily="18" charset="0"/>
                <a:ea typeface="Cambria Math" pitchFamily="18" charset="0"/>
              </a:rPr>
              <a:t>91</a:t>
            </a:r>
            <a:r>
              <a:rPr lang="en-US" dirty="0" smtClean="0"/>
              <a:t>, </a:t>
            </a:r>
            <a:r>
              <a:rPr lang="en-US" dirty="0" smtClean="0">
                <a:latin typeface="Cambria Math" pitchFamily="18" charset="0"/>
                <a:ea typeface="Cambria Math" pitchFamily="18" charset="0"/>
              </a:rPr>
              <a:t>287</a:t>
            </a:r>
            <a:r>
              <a:rPr lang="en-US" dirty="0" smtClean="0"/>
              <a:t>):</a:t>
            </a:r>
          </a:p>
          <a:p>
            <a:pPr lvl="2"/>
            <a:r>
              <a:rPr lang="en-US" dirty="0" smtClean="0">
                <a:latin typeface="Cambria Math" pitchFamily="18" charset="0"/>
                <a:ea typeface="Cambria Math" pitchFamily="18" charset="0"/>
              </a:rPr>
              <a:t>287 = 91 ∙ 3 + 14</a:t>
            </a:r>
          </a:p>
          <a:p>
            <a:pPr lvl="2"/>
            <a:r>
              <a:rPr lang="en-US" dirty="0" smtClean="0"/>
              <a:t> </a:t>
            </a:r>
            <a:r>
              <a:rPr lang="en-US" dirty="0" smtClean="0">
                <a:latin typeface="Cambria Math" pitchFamily="18" charset="0"/>
                <a:ea typeface="Cambria Math" pitchFamily="18" charset="0"/>
              </a:rPr>
              <a:t>91 = 14 ∙ 6 + 7</a:t>
            </a:r>
          </a:p>
          <a:p>
            <a:pPr lvl="2"/>
            <a:r>
              <a:rPr lang="en-US" dirty="0" smtClean="0"/>
              <a:t> </a:t>
            </a:r>
            <a:r>
              <a:rPr lang="en-US" dirty="0" smtClean="0">
                <a:latin typeface="Cambria Math" pitchFamily="18" charset="0"/>
                <a:ea typeface="Cambria Math" pitchFamily="18" charset="0"/>
              </a:rPr>
              <a:t>14 =  7 ∙ 2 + 0</a:t>
            </a:r>
          </a:p>
          <a:p>
            <a:pPr lvl="1">
              <a:buNone/>
            </a:pPr>
            <a:endParaRPr lang="en-US" dirty="0" smtClean="0">
              <a:latin typeface="Cambria Math" pitchFamily="18" charset="0"/>
              <a:ea typeface="Cambria Math" pitchFamily="18" charset="0"/>
            </a:endParaRPr>
          </a:p>
          <a:p>
            <a:pPr lvl="1">
              <a:buNone/>
            </a:pPr>
            <a:r>
              <a:rPr lang="en-US" dirty="0" err="1" smtClean="0"/>
              <a:t>gcd</a:t>
            </a:r>
            <a:r>
              <a:rPr lang="en-US" dirty="0" smtClean="0"/>
              <a:t>(</a:t>
            </a:r>
            <a:r>
              <a:rPr lang="en-US" dirty="0" smtClean="0">
                <a:latin typeface="Cambria Math" pitchFamily="18" charset="0"/>
                <a:ea typeface="Cambria Math" pitchFamily="18" charset="0"/>
              </a:rPr>
              <a:t>287</a:t>
            </a:r>
            <a:r>
              <a:rPr lang="en-US" dirty="0" smtClean="0"/>
              <a:t>, </a:t>
            </a:r>
            <a:r>
              <a:rPr lang="en-US" dirty="0" smtClean="0">
                <a:latin typeface="Cambria Math" pitchFamily="18" charset="0"/>
                <a:ea typeface="Cambria Math" pitchFamily="18" charset="0"/>
              </a:rPr>
              <a:t>91</a:t>
            </a:r>
            <a:r>
              <a:rPr lang="en-US" dirty="0" smtClean="0"/>
              <a:t>) = </a:t>
            </a:r>
            <a:r>
              <a:rPr lang="en-US" dirty="0" err="1" smtClean="0"/>
              <a:t>gcd</a:t>
            </a:r>
            <a:r>
              <a:rPr lang="en-US" dirty="0" smtClean="0"/>
              <a:t>(</a:t>
            </a:r>
            <a:r>
              <a:rPr lang="en-US" dirty="0" smtClean="0">
                <a:latin typeface="Cambria Math" pitchFamily="18" charset="0"/>
                <a:ea typeface="Cambria Math" pitchFamily="18" charset="0"/>
              </a:rPr>
              <a:t>91</a:t>
            </a:r>
            <a:r>
              <a:rPr lang="en-US" dirty="0" smtClean="0"/>
              <a:t>, </a:t>
            </a:r>
            <a:r>
              <a:rPr lang="en-US" dirty="0" smtClean="0">
                <a:latin typeface="Cambria Math" pitchFamily="18" charset="0"/>
                <a:ea typeface="Cambria Math" pitchFamily="18" charset="0"/>
              </a:rPr>
              <a:t>14</a:t>
            </a:r>
            <a:r>
              <a:rPr lang="en-US" dirty="0" smtClean="0"/>
              <a:t>) =  </a:t>
            </a:r>
            <a:r>
              <a:rPr lang="en-US" dirty="0" err="1" smtClean="0"/>
              <a:t>gcd</a:t>
            </a:r>
            <a:r>
              <a:rPr lang="en-US" dirty="0" smtClean="0"/>
              <a:t>(</a:t>
            </a:r>
            <a:r>
              <a:rPr lang="en-US" dirty="0" smtClean="0">
                <a:latin typeface="Cambria Math" pitchFamily="18" charset="0"/>
                <a:ea typeface="Cambria Math" pitchFamily="18" charset="0"/>
              </a:rPr>
              <a:t>14</a:t>
            </a:r>
            <a:r>
              <a:rPr lang="en-US" dirty="0" smtClean="0"/>
              <a:t>, </a:t>
            </a:r>
            <a:r>
              <a:rPr lang="en-US" dirty="0" smtClean="0">
                <a:latin typeface="Cambria Math" pitchFamily="18" charset="0"/>
                <a:ea typeface="Cambria Math" pitchFamily="18" charset="0"/>
              </a:rPr>
              <a:t>7</a:t>
            </a:r>
            <a:r>
              <a:rPr lang="en-US" dirty="0" smtClean="0"/>
              <a:t>)  = </a:t>
            </a:r>
            <a:r>
              <a:rPr lang="en-US" dirty="0" smtClean="0">
                <a:latin typeface="Cambria Math" pitchFamily="18" charset="0"/>
                <a:ea typeface="Cambria Math" pitchFamily="18" charset="0"/>
              </a:rPr>
              <a:t>7</a:t>
            </a:r>
          </a:p>
        </p:txBody>
      </p:sp>
      <p:pic>
        <p:nvPicPr>
          <p:cNvPr id="4" name="Picture 3" descr="0313.jpg"/>
          <p:cNvPicPr>
            <a:picLocks noChangeAspect="1"/>
          </p:cNvPicPr>
          <p:nvPr/>
        </p:nvPicPr>
        <p:blipFill>
          <a:blip r:embed="rId2" cstate="print"/>
          <a:stretch>
            <a:fillRect/>
          </a:stretch>
        </p:blipFill>
        <p:spPr>
          <a:xfrm>
            <a:off x="7162800" y="228600"/>
            <a:ext cx="894588" cy="1038606"/>
          </a:xfrm>
          <a:prstGeom prst="rect">
            <a:avLst/>
          </a:prstGeom>
        </p:spPr>
      </p:pic>
      <p:sp>
        <p:nvSpPr>
          <p:cNvPr id="5" name="TextBox 4"/>
          <p:cNvSpPr txBox="1"/>
          <p:nvPr/>
        </p:nvSpPr>
        <p:spPr>
          <a:xfrm>
            <a:off x="5791200" y="1295400"/>
            <a:ext cx="3124200" cy="646331"/>
          </a:xfrm>
          <a:prstGeom prst="rect">
            <a:avLst/>
          </a:prstGeom>
          <a:noFill/>
        </p:spPr>
        <p:txBody>
          <a:bodyPr wrap="square" rtlCol="0">
            <a:spAutoFit/>
          </a:bodyPr>
          <a:lstStyle/>
          <a:p>
            <a:pPr algn="ctr"/>
            <a:r>
              <a:rPr lang="en-US" dirty="0" smtClean="0"/>
              <a:t>Euclid </a:t>
            </a:r>
          </a:p>
          <a:p>
            <a:pPr algn="ctr"/>
            <a:r>
              <a:rPr lang="en-US" dirty="0" smtClean="0"/>
              <a:t>(</a:t>
            </a:r>
            <a:r>
              <a:rPr lang="en-US" dirty="0" smtClean="0">
                <a:latin typeface="Cambria Math" pitchFamily="18" charset="0"/>
                <a:ea typeface="Cambria Math" pitchFamily="18" charset="0"/>
              </a:rPr>
              <a:t>325</a:t>
            </a:r>
            <a:r>
              <a:rPr lang="en-US" dirty="0" smtClean="0"/>
              <a:t> </a:t>
            </a:r>
            <a:r>
              <a:rPr lang="en-US" sz="1200" dirty="0" smtClean="0"/>
              <a:t>B.C.E.</a:t>
            </a:r>
            <a:r>
              <a:rPr lang="en-US" dirty="0" smtClean="0"/>
              <a:t> – </a:t>
            </a:r>
            <a:r>
              <a:rPr lang="en-US" dirty="0" smtClean="0">
                <a:latin typeface="Cambria Math" pitchFamily="18" charset="0"/>
                <a:ea typeface="Cambria Math" pitchFamily="18" charset="0"/>
              </a:rPr>
              <a:t>265</a:t>
            </a:r>
            <a:r>
              <a:rPr lang="en-US" dirty="0" smtClean="0"/>
              <a:t> </a:t>
            </a:r>
            <a:r>
              <a:rPr lang="en-US" sz="1200" dirty="0" smtClean="0"/>
              <a:t>B.C.E.</a:t>
            </a:r>
            <a:r>
              <a:rPr lang="en-US" dirty="0" smtClean="0"/>
              <a:t>)</a:t>
            </a:r>
            <a:endParaRPr lang="en-US" dirty="0"/>
          </a:p>
        </p:txBody>
      </p:sp>
      <p:cxnSp>
        <p:nvCxnSpPr>
          <p:cNvPr id="7" name="Straight Arrow Connector 6"/>
          <p:cNvCxnSpPr/>
          <p:nvPr/>
        </p:nvCxnSpPr>
        <p:spPr>
          <a:xfrm rot="10800000" flipV="1">
            <a:off x="1828800" y="4267200"/>
            <a:ext cx="304800" cy="1524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2362200" y="4267200"/>
            <a:ext cx="838200" cy="1524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1828800" y="4648200"/>
            <a:ext cx="304800" cy="1524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2362200" y="4572000"/>
            <a:ext cx="685800" cy="2286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276600" y="5029200"/>
            <a:ext cx="1524000" cy="523220"/>
          </a:xfrm>
          <a:prstGeom prst="rect">
            <a:avLst/>
          </a:prstGeom>
          <a:noFill/>
        </p:spPr>
        <p:txBody>
          <a:bodyPr wrap="square" rtlCol="0">
            <a:spAutoFit/>
          </a:bodyPr>
          <a:lstStyle/>
          <a:p>
            <a:r>
              <a:rPr lang="en-US" sz="1400" dirty="0" smtClean="0">
                <a:solidFill>
                  <a:srgbClr val="C00000"/>
                </a:solidFill>
              </a:rPr>
              <a:t>Stopping condition</a:t>
            </a:r>
            <a:endParaRPr lang="en-US" sz="1400" dirty="0">
              <a:solidFill>
                <a:srgbClr val="C00000"/>
              </a:solidFill>
            </a:endParaRPr>
          </a:p>
        </p:txBody>
      </p:sp>
      <p:sp>
        <p:nvSpPr>
          <p:cNvPr id="20" name="TextBox 19"/>
          <p:cNvSpPr txBox="1"/>
          <p:nvPr/>
        </p:nvSpPr>
        <p:spPr>
          <a:xfrm>
            <a:off x="4800600" y="4114800"/>
            <a:ext cx="2971800" cy="307777"/>
          </a:xfrm>
          <a:prstGeom prst="rect">
            <a:avLst/>
          </a:prstGeom>
          <a:noFill/>
        </p:spPr>
        <p:txBody>
          <a:bodyPr wrap="square" rtlCol="0">
            <a:spAutoFit/>
          </a:bodyPr>
          <a:lstStyle/>
          <a:p>
            <a:r>
              <a:rPr lang="en-US" sz="1400" dirty="0" smtClean="0">
                <a:solidFill>
                  <a:srgbClr val="C00000"/>
                </a:solidFill>
              </a:rPr>
              <a:t>Divide </a:t>
            </a:r>
            <a:r>
              <a:rPr lang="en-US" sz="1400" dirty="0" smtClean="0">
                <a:solidFill>
                  <a:srgbClr val="C00000"/>
                </a:solidFill>
                <a:latin typeface="Cambria Math" pitchFamily="18" charset="0"/>
                <a:ea typeface="Cambria Math" pitchFamily="18" charset="0"/>
              </a:rPr>
              <a:t>287</a:t>
            </a:r>
            <a:r>
              <a:rPr lang="en-US" sz="1400" dirty="0" smtClean="0">
                <a:solidFill>
                  <a:srgbClr val="C00000"/>
                </a:solidFill>
              </a:rPr>
              <a:t> by </a:t>
            </a:r>
            <a:r>
              <a:rPr lang="en-US" sz="1400" dirty="0" smtClean="0">
                <a:solidFill>
                  <a:srgbClr val="C00000"/>
                </a:solidFill>
                <a:latin typeface="Cambria Math" pitchFamily="18" charset="0"/>
                <a:ea typeface="Cambria Math" pitchFamily="18" charset="0"/>
              </a:rPr>
              <a:t>91</a:t>
            </a:r>
            <a:endParaRPr lang="en-US" sz="1400" dirty="0">
              <a:solidFill>
                <a:srgbClr val="C00000"/>
              </a:solidFill>
              <a:latin typeface="Cambria Math" pitchFamily="18" charset="0"/>
              <a:ea typeface="Cambria Math" pitchFamily="18" charset="0"/>
            </a:endParaRPr>
          </a:p>
        </p:txBody>
      </p:sp>
      <p:sp>
        <p:nvSpPr>
          <p:cNvPr id="23" name="TextBox 22"/>
          <p:cNvSpPr txBox="1"/>
          <p:nvPr/>
        </p:nvSpPr>
        <p:spPr>
          <a:xfrm>
            <a:off x="4800600" y="4495800"/>
            <a:ext cx="3048000" cy="307777"/>
          </a:xfrm>
          <a:prstGeom prst="rect">
            <a:avLst/>
          </a:prstGeom>
          <a:noFill/>
        </p:spPr>
        <p:txBody>
          <a:bodyPr wrap="square" rtlCol="0">
            <a:spAutoFit/>
          </a:bodyPr>
          <a:lstStyle/>
          <a:p>
            <a:r>
              <a:rPr lang="en-US" sz="1400" dirty="0" smtClean="0">
                <a:solidFill>
                  <a:srgbClr val="C00000"/>
                </a:solidFill>
              </a:rPr>
              <a:t>Divide </a:t>
            </a:r>
            <a:r>
              <a:rPr lang="en-US" sz="1400" dirty="0" smtClean="0">
                <a:solidFill>
                  <a:srgbClr val="C00000"/>
                </a:solidFill>
                <a:latin typeface="Cambria Math" pitchFamily="18" charset="0"/>
                <a:ea typeface="Cambria Math" pitchFamily="18" charset="0"/>
              </a:rPr>
              <a:t>91</a:t>
            </a:r>
            <a:r>
              <a:rPr lang="en-US" sz="1400" dirty="0" smtClean="0">
                <a:solidFill>
                  <a:srgbClr val="C00000"/>
                </a:solidFill>
              </a:rPr>
              <a:t> by </a:t>
            </a:r>
            <a:r>
              <a:rPr lang="en-US" sz="1400" dirty="0" smtClean="0">
                <a:solidFill>
                  <a:srgbClr val="C00000"/>
                </a:solidFill>
                <a:latin typeface="Cambria Math" pitchFamily="18" charset="0"/>
                <a:ea typeface="Cambria Math" pitchFamily="18" charset="0"/>
              </a:rPr>
              <a:t>14</a:t>
            </a:r>
            <a:endParaRPr lang="en-US" sz="1400" dirty="0">
              <a:solidFill>
                <a:srgbClr val="C00000"/>
              </a:solidFill>
              <a:latin typeface="Cambria Math" pitchFamily="18" charset="0"/>
              <a:ea typeface="Cambria Math" pitchFamily="18" charset="0"/>
            </a:endParaRPr>
          </a:p>
        </p:txBody>
      </p:sp>
      <p:sp>
        <p:nvSpPr>
          <p:cNvPr id="24" name="TextBox 23"/>
          <p:cNvSpPr txBox="1"/>
          <p:nvPr/>
        </p:nvSpPr>
        <p:spPr>
          <a:xfrm>
            <a:off x="4800600" y="4800600"/>
            <a:ext cx="3048000" cy="307777"/>
          </a:xfrm>
          <a:prstGeom prst="rect">
            <a:avLst/>
          </a:prstGeom>
          <a:noFill/>
        </p:spPr>
        <p:txBody>
          <a:bodyPr wrap="square" rtlCol="0">
            <a:spAutoFit/>
          </a:bodyPr>
          <a:lstStyle/>
          <a:p>
            <a:r>
              <a:rPr lang="en-US" sz="1400" dirty="0" smtClean="0">
                <a:solidFill>
                  <a:srgbClr val="C00000"/>
                </a:solidFill>
              </a:rPr>
              <a:t>Divide </a:t>
            </a:r>
            <a:r>
              <a:rPr lang="en-US" sz="1400" dirty="0" smtClean="0">
                <a:solidFill>
                  <a:srgbClr val="C00000"/>
                </a:solidFill>
                <a:latin typeface="Cambria Math" pitchFamily="18" charset="0"/>
                <a:ea typeface="Cambria Math" pitchFamily="18" charset="0"/>
              </a:rPr>
              <a:t>14</a:t>
            </a:r>
            <a:r>
              <a:rPr lang="en-US" sz="1400" dirty="0" smtClean="0">
                <a:solidFill>
                  <a:srgbClr val="C00000"/>
                </a:solidFill>
              </a:rPr>
              <a:t> by </a:t>
            </a:r>
            <a:r>
              <a:rPr lang="en-US" sz="1400" dirty="0" smtClean="0">
                <a:solidFill>
                  <a:srgbClr val="C00000"/>
                </a:solidFill>
                <a:latin typeface="Cambria Math" pitchFamily="18" charset="0"/>
                <a:ea typeface="Cambria Math" pitchFamily="18" charset="0"/>
              </a:rPr>
              <a:t>7</a:t>
            </a:r>
            <a:endParaRPr lang="en-US" sz="1400" dirty="0">
              <a:solidFill>
                <a:srgbClr val="C00000"/>
              </a:solidFill>
              <a:latin typeface="Cambria Math" pitchFamily="18" charset="0"/>
              <a:ea typeface="Cambria Math" pitchFamily="18" charset="0"/>
            </a:endParaRPr>
          </a:p>
        </p:txBody>
      </p:sp>
      <p:cxnSp>
        <p:nvCxnSpPr>
          <p:cNvPr id="26" name="Straight Arrow Connector 25"/>
          <p:cNvCxnSpPr/>
          <p:nvPr/>
        </p:nvCxnSpPr>
        <p:spPr>
          <a:xfrm rot="10800000">
            <a:off x="3200400" y="4876800"/>
            <a:ext cx="381000" cy="1524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172200" y="6172200"/>
            <a:ext cx="2514600" cy="369332"/>
          </a:xfrm>
          <a:prstGeom prst="rect">
            <a:avLst/>
          </a:prstGeom>
          <a:noFill/>
        </p:spPr>
        <p:txBody>
          <a:bodyPr wrap="square" rtlCol="0">
            <a:spAutoFit/>
          </a:bodyPr>
          <a:lstStyle/>
          <a:p>
            <a:r>
              <a:rPr lang="en-US" i="1" dirty="0" smtClean="0"/>
              <a:t>continued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Correctness of Euclidean Algorithm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b="1" dirty="0" smtClean="0"/>
              <a:t>Lemma </a:t>
            </a:r>
            <a:r>
              <a:rPr lang="en-US" b="1" dirty="0" smtClean="0">
                <a:latin typeface="Cambria Math" pitchFamily="18" charset="0"/>
                <a:ea typeface="Cambria Math" pitchFamily="18" charset="0"/>
              </a:rPr>
              <a:t>1</a:t>
            </a:r>
            <a:r>
              <a:rPr lang="en-US" dirty="0" smtClean="0"/>
              <a:t>: Let </a:t>
            </a:r>
            <a:r>
              <a:rPr lang="en-US" i="1" dirty="0" smtClean="0"/>
              <a:t>a</a:t>
            </a:r>
            <a:r>
              <a:rPr lang="en-US" dirty="0" smtClean="0"/>
              <a:t> = </a:t>
            </a:r>
            <a:r>
              <a:rPr lang="en-US" i="1" dirty="0" err="1" smtClean="0"/>
              <a:t>bq</a:t>
            </a:r>
            <a:r>
              <a:rPr lang="en-US" dirty="0" smtClean="0"/>
              <a:t> + </a:t>
            </a:r>
            <a:r>
              <a:rPr lang="en-US" i="1" dirty="0" smtClean="0"/>
              <a:t>r</a:t>
            </a:r>
            <a:r>
              <a:rPr lang="en-US" dirty="0" smtClean="0"/>
              <a:t>, where </a:t>
            </a:r>
            <a:r>
              <a:rPr lang="en-US" i="1" dirty="0" smtClean="0"/>
              <a:t>a</a:t>
            </a:r>
            <a:r>
              <a:rPr lang="en-US" dirty="0" smtClean="0"/>
              <a:t>, </a:t>
            </a:r>
            <a:r>
              <a:rPr lang="en-US" i="1" dirty="0" smtClean="0"/>
              <a:t>b</a:t>
            </a:r>
            <a:r>
              <a:rPr lang="en-US" dirty="0" smtClean="0"/>
              <a:t>, </a:t>
            </a:r>
            <a:r>
              <a:rPr lang="en-US" i="1" dirty="0" smtClean="0"/>
              <a:t>q</a:t>
            </a:r>
            <a:r>
              <a:rPr lang="en-US" dirty="0" smtClean="0"/>
              <a:t>, and </a:t>
            </a:r>
            <a:r>
              <a:rPr lang="en-US" i="1" dirty="0" smtClean="0"/>
              <a:t>r</a:t>
            </a:r>
            <a:r>
              <a:rPr lang="en-US" dirty="0" smtClean="0"/>
              <a:t> are integers. Then </a:t>
            </a:r>
            <a:r>
              <a:rPr lang="en-US" dirty="0" err="1" smtClean="0"/>
              <a:t>gcd</a:t>
            </a:r>
            <a:r>
              <a:rPr lang="en-US" dirty="0" smtClean="0"/>
              <a:t>(</a:t>
            </a:r>
            <a:r>
              <a:rPr lang="en-US" i="1" dirty="0" err="1" smtClean="0"/>
              <a:t>a,b</a:t>
            </a:r>
            <a:r>
              <a:rPr lang="en-US" dirty="0" smtClean="0"/>
              <a:t>) = </a:t>
            </a:r>
            <a:r>
              <a:rPr lang="en-US" dirty="0" err="1" smtClean="0"/>
              <a:t>gcd</a:t>
            </a:r>
            <a:r>
              <a:rPr lang="en-US" dirty="0" smtClean="0"/>
              <a:t>(</a:t>
            </a:r>
            <a:r>
              <a:rPr lang="en-US" i="1" dirty="0" err="1" smtClean="0"/>
              <a:t>b,r</a:t>
            </a:r>
            <a:r>
              <a:rPr lang="en-US" dirty="0" smtClean="0"/>
              <a:t>).</a:t>
            </a:r>
          </a:p>
          <a:p>
            <a:pPr>
              <a:buNone/>
            </a:pPr>
            <a:r>
              <a:rPr lang="en-US" dirty="0" smtClean="0"/>
              <a:t>   </a:t>
            </a:r>
            <a:r>
              <a:rPr lang="en-US" b="1" dirty="0" smtClean="0"/>
              <a:t>Proof</a:t>
            </a:r>
            <a:r>
              <a:rPr lang="en-US" dirty="0" smtClean="0"/>
              <a:t>:</a:t>
            </a:r>
          </a:p>
          <a:p>
            <a:pPr lvl="1"/>
            <a:r>
              <a:rPr lang="en-US" dirty="0" smtClean="0"/>
              <a:t>Suppose that </a:t>
            </a:r>
            <a:r>
              <a:rPr lang="en-US" i="1" dirty="0" smtClean="0"/>
              <a:t>d</a:t>
            </a:r>
            <a:r>
              <a:rPr lang="en-US" dirty="0" smtClean="0"/>
              <a:t> divides both </a:t>
            </a:r>
            <a:r>
              <a:rPr lang="en-US" i="1" dirty="0" smtClean="0"/>
              <a:t>a</a:t>
            </a:r>
            <a:r>
              <a:rPr lang="en-US" dirty="0" smtClean="0"/>
              <a:t> and </a:t>
            </a:r>
            <a:r>
              <a:rPr lang="en-US" i="1" dirty="0" smtClean="0"/>
              <a:t>b</a:t>
            </a:r>
            <a:r>
              <a:rPr lang="en-US" dirty="0" smtClean="0"/>
              <a:t>. Then </a:t>
            </a:r>
            <a:r>
              <a:rPr lang="en-US" i="1" dirty="0" smtClean="0"/>
              <a:t>d</a:t>
            </a:r>
            <a:r>
              <a:rPr lang="en-US" dirty="0" smtClean="0"/>
              <a:t> also divides </a:t>
            </a:r>
            <a:r>
              <a:rPr lang="en-US" i="1" dirty="0" smtClean="0"/>
              <a:t>a</a:t>
            </a:r>
            <a:r>
              <a:rPr lang="en-US" dirty="0" smtClean="0"/>
              <a:t> </a:t>
            </a:r>
            <a:r>
              <a:rPr lang="en-US" dirty="0" smtClean="0">
                <a:latin typeface="Cambria Math"/>
                <a:ea typeface="Cambria Math"/>
              </a:rPr>
              <a:t>−</a:t>
            </a:r>
            <a:r>
              <a:rPr lang="en-US" dirty="0" smtClean="0"/>
              <a:t> </a:t>
            </a:r>
            <a:r>
              <a:rPr lang="en-US" i="1" dirty="0" err="1" smtClean="0"/>
              <a:t>bq</a:t>
            </a:r>
            <a:r>
              <a:rPr lang="en-US" dirty="0" smtClean="0"/>
              <a:t> = </a:t>
            </a:r>
            <a:r>
              <a:rPr lang="en-US" i="1" dirty="0" smtClean="0"/>
              <a:t>r</a:t>
            </a:r>
            <a:r>
              <a:rPr lang="en-US" dirty="0" smtClean="0"/>
              <a:t> (by Theorem </a:t>
            </a:r>
            <a:r>
              <a:rPr lang="en-US" dirty="0" smtClean="0">
                <a:latin typeface="Cambria Math" pitchFamily="18" charset="0"/>
                <a:ea typeface="Cambria Math" pitchFamily="18" charset="0"/>
              </a:rPr>
              <a:t>1</a:t>
            </a:r>
            <a:r>
              <a:rPr lang="en-US" dirty="0" smtClean="0"/>
              <a:t> of Section </a:t>
            </a:r>
            <a:r>
              <a:rPr lang="en-US" dirty="0" smtClean="0">
                <a:latin typeface="Cambria Math" pitchFamily="18" charset="0"/>
                <a:ea typeface="Cambria Math" pitchFamily="18" charset="0"/>
              </a:rPr>
              <a:t>4.1</a:t>
            </a:r>
            <a:r>
              <a:rPr lang="en-US" dirty="0" smtClean="0"/>
              <a:t>). Hence, any common divisor of </a:t>
            </a:r>
            <a:r>
              <a:rPr lang="en-US" i="1" dirty="0" smtClean="0"/>
              <a:t>a</a:t>
            </a:r>
            <a:r>
              <a:rPr lang="en-US" dirty="0" smtClean="0"/>
              <a:t> and </a:t>
            </a:r>
            <a:r>
              <a:rPr lang="en-US" i="1" dirty="0" smtClean="0"/>
              <a:t>b</a:t>
            </a:r>
            <a:r>
              <a:rPr lang="en-US" dirty="0" smtClean="0"/>
              <a:t> must also be any  common divisor of </a:t>
            </a:r>
            <a:r>
              <a:rPr lang="en-US" i="1" dirty="0" smtClean="0"/>
              <a:t>b</a:t>
            </a:r>
            <a:r>
              <a:rPr lang="en-US" dirty="0" smtClean="0"/>
              <a:t> and </a:t>
            </a:r>
            <a:r>
              <a:rPr lang="en-US" i="1" dirty="0" smtClean="0"/>
              <a:t>r</a:t>
            </a:r>
            <a:r>
              <a:rPr lang="en-US" dirty="0" smtClean="0"/>
              <a:t>.</a:t>
            </a:r>
          </a:p>
          <a:p>
            <a:pPr lvl="1"/>
            <a:r>
              <a:rPr lang="en-US" dirty="0" smtClean="0"/>
              <a:t>Suppose that </a:t>
            </a:r>
            <a:r>
              <a:rPr lang="en-US" i="1" dirty="0" smtClean="0"/>
              <a:t>d</a:t>
            </a:r>
            <a:r>
              <a:rPr lang="en-US" dirty="0" smtClean="0"/>
              <a:t> divides both </a:t>
            </a:r>
            <a:r>
              <a:rPr lang="en-US" i="1" dirty="0" smtClean="0"/>
              <a:t>b</a:t>
            </a:r>
            <a:r>
              <a:rPr lang="en-US" dirty="0" smtClean="0"/>
              <a:t> and </a:t>
            </a:r>
            <a:r>
              <a:rPr lang="en-US" i="1" dirty="0" smtClean="0"/>
              <a:t>r</a:t>
            </a:r>
            <a:r>
              <a:rPr lang="en-US" dirty="0" smtClean="0"/>
              <a:t>. Then </a:t>
            </a:r>
            <a:r>
              <a:rPr lang="en-US" i="1" dirty="0" smtClean="0"/>
              <a:t>d</a:t>
            </a:r>
            <a:r>
              <a:rPr lang="en-US" dirty="0" smtClean="0"/>
              <a:t> also divides </a:t>
            </a:r>
            <a:r>
              <a:rPr lang="en-US" i="1" dirty="0" err="1" smtClean="0"/>
              <a:t>bq</a:t>
            </a:r>
            <a:r>
              <a:rPr lang="en-US" dirty="0" smtClean="0"/>
              <a:t> + </a:t>
            </a:r>
            <a:r>
              <a:rPr lang="en-US" i="1" dirty="0" smtClean="0"/>
              <a:t>r</a:t>
            </a:r>
            <a:r>
              <a:rPr lang="en-US" dirty="0" smtClean="0"/>
              <a:t> = </a:t>
            </a:r>
            <a:r>
              <a:rPr lang="en-US" i="1" dirty="0" smtClean="0"/>
              <a:t>a</a:t>
            </a:r>
            <a:r>
              <a:rPr lang="en-US" dirty="0" smtClean="0"/>
              <a:t>. Hence, any common divisor of </a:t>
            </a:r>
            <a:r>
              <a:rPr lang="en-US" i="1" dirty="0" smtClean="0"/>
              <a:t>a</a:t>
            </a:r>
            <a:r>
              <a:rPr lang="en-US" dirty="0" smtClean="0"/>
              <a:t> and </a:t>
            </a:r>
            <a:r>
              <a:rPr lang="en-US" i="1" dirty="0" smtClean="0"/>
              <a:t>b</a:t>
            </a:r>
            <a:r>
              <a:rPr lang="en-US" dirty="0" smtClean="0"/>
              <a:t> must also be a common divisor of </a:t>
            </a:r>
            <a:r>
              <a:rPr lang="en-US" i="1" dirty="0" smtClean="0"/>
              <a:t>b</a:t>
            </a:r>
            <a:r>
              <a:rPr lang="en-US" dirty="0" smtClean="0"/>
              <a:t> and </a:t>
            </a:r>
            <a:r>
              <a:rPr lang="en-US" i="1" dirty="0" smtClean="0"/>
              <a:t>r</a:t>
            </a:r>
            <a:r>
              <a:rPr lang="en-US" dirty="0" smtClean="0"/>
              <a:t>.</a:t>
            </a:r>
          </a:p>
          <a:p>
            <a:pPr lvl="1"/>
            <a:r>
              <a:rPr lang="en-US" dirty="0" smtClean="0"/>
              <a:t>Therefore, </a:t>
            </a:r>
            <a:r>
              <a:rPr lang="en-US" dirty="0" err="1" smtClean="0"/>
              <a:t>gcd</a:t>
            </a:r>
            <a:r>
              <a:rPr lang="en-US" dirty="0" smtClean="0"/>
              <a:t>(</a:t>
            </a:r>
            <a:r>
              <a:rPr lang="en-US" i="1" dirty="0" err="1" smtClean="0"/>
              <a:t>a,b</a:t>
            </a:r>
            <a:r>
              <a:rPr lang="en-US" dirty="0" smtClean="0"/>
              <a:t>) = </a:t>
            </a:r>
            <a:r>
              <a:rPr lang="en-US" dirty="0" err="1" smtClean="0"/>
              <a:t>gcd</a:t>
            </a:r>
            <a:r>
              <a:rPr lang="en-US" dirty="0" smtClean="0"/>
              <a:t>(</a:t>
            </a:r>
            <a:r>
              <a:rPr lang="en-US" i="1" dirty="0" err="1" smtClean="0"/>
              <a:t>b,r</a:t>
            </a:r>
            <a:r>
              <a:rPr lang="en-US" dirty="0" smtClean="0"/>
              <a:t>).</a:t>
            </a:r>
            <a:endParaRPr lang="en-US" dirty="0"/>
          </a:p>
        </p:txBody>
      </p:sp>
      <p:sp>
        <p:nvSpPr>
          <p:cNvPr id="4" name="Isosceles Triangle 3"/>
          <p:cNvSpPr/>
          <p:nvPr/>
        </p:nvSpPr>
        <p:spPr>
          <a:xfrm rot="5400000" flipV="1">
            <a:off x="8458200" y="57150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Correctness of Euclidean Algorithm </a:t>
            </a:r>
            <a:endParaRPr lang="en-US" dirty="0"/>
          </a:p>
        </p:txBody>
      </p:sp>
      <p:sp>
        <p:nvSpPr>
          <p:cNvPr id="3" name="Content Placeholder 2"/>
          <p:cNvSpPr>
            <a:spLocks noGrp="1"/>
          </p:cNvSpPr>
          <p:nvPr>
            <p:ph idx="1"/>
          </p:nvPr>
        </p:nvSpPr>
        <p:spPr/>
        <p:txBody>
          <a:bodyPr>
            <a:normAutofit fontScale="32500" lnSpcReduction="20000"/>
          </a:bodyPr>
          <a:lstStyle/>
          <a:p>
            <a:r>
              <a:rPr lang="en-US" sz="5000" dirty="0" smtClean="0"/>
              <a:t>Suppose that a and b are positive </a:t>
            </a:r>
          </a:p>
          <a:p>
            <a:pPr>
              <a:buNone/>
            </a:pPr>
            <a:r>
              <a:rPr lang="en-US" sz="5000" dirty="0" smtClean="0"/>
              <a:t>      integers  with </a:t>
            </a:r>
            <a:r>
              <a:rPr lang="en-US" sz="5000" i="1" dirty="0" smtClean="0"/>
              <a:t>a </a:t>
            </a:r>
            <a:r>
              <a:rPr lang="en-US" sz="5000" dirty="0" smtClean="0">
                <a:latin typeface="Cambria Math"/>
                <a:ea typeface="Cambria Math"/>
              </a:rPr>
              <a:t>≥ </a:t>
            </a:r>
            <a:r>
              <a:rPr lang="en-US" sz="5000" i="1" dirty="0" smtClean="0">
                <a:latin typeface="Cambria Math"/>
                <a:ea typeface="Cambria Math"/>
              </a:rPr>
              <a:t>b. </a:t>
            </a:r>
          </a:p>
          <a:p>
            <a:pPr>
              <a:buNone/>
            </a:pPr>
            <a:r>
              <a:rPr lang="en-US" sz="5000" i="1" dirty="0" smtClean="0">
                <a:latin typeface="Cambria Math"/>
                <a:ea typeface="Cambria Math"/>
              </a:rPr>
              <a:t>       </a:t>
            </a:r>
            <a:r>
              <a:rPr lang="en-US" sz="5000" dirty="0" smtClean="0">
                <a:ea typeface="Cambria Math"/>
              </a:rPr>
              <a:t>Let </a:t>
            </a:r>
            <a:r>
              <a:rPr lang="en-US" sz="5000" i="1" dirty="0" smtClean="0">
                <a:ea typeface="Cambria Math"/>
              </a:rPr>
              <a:t>r</a:t>
            </a:r>
            <a:r>
              <a:rPr lang="en-US" sz="5000" baseline="-25000" dirty="0" smtClean="0">
                <a:latin typeface="Cambria Math" pitchFamily="18" charset="0"/>
                <a:ea typeface="Cambria Math" pitchFamily="18" charset="0"/>
              </a:rPr>
              <a:t>0</a:t>
            </a:r>
            <a:r>
              <a:rPr lang="en-US" sz="5000" dirty="0" smtClean="0">
                <a:ea typeface="Cambria Math"/>
              </a:rPr>
              <a:t> = </a:t>
            </a:r>
            <a:r>
              <a:rPr lang="en-US" sz="5000" i="1" dirty="0" smtClean="0">
                <a:ea typeface="Cambria Math"/>
              </a:rPr>
              <a:t>a</a:t>
            </a:r>
            <a:r>
              <a:rPr lang="en-US" sz="5000" dirty="0" smtClean="0">
                <a:ea typeface="Cambria Math"/>
              </a:rPr>
              <a:t> and </a:t>
            </a:r>
            <a:r>
              <a:rPr lang="en-US" sz="5000" i="1" dirty="0" smtClean="0">
                <a:ea typeface="Cambria Math"/>
              </a:rPr>
              <a:t>r</a:t>
            </a:r>
            <a:r>
              <a:rPr lang="en-US" sz="5000" baseline="-25000" dirty="0" smtClean="0">
                <a:latin typeface="Cambria Math" pitchFamily="18" charset="0"/>
                <a:ea typeface="Cambria Math" pitchFamily="18" charset="0"/>
              </a:rPr>
              <a:t>1</a:t>
            </a:r>
            <a:r>
              <a:rPr lang="en-US" sz="5000" dirty="0" smtClean="0">
                <a:ea typeface="Cambria Math"/>
              </a:rPr>
              <a:t> = </a:t>
            </a:r>
            <a:r>
              <a:rPr lang="en-US" sz="5000" i="1" dirty="0" smtClean="0">
                <a:ea typeface="Cambria Math"/>
              </a:rPr>
              <a:t>b</a:t>
            </a:r>
            <a:r>
              <a:rPr lang="en-US" sz="5000" dirty="0" smtClean="0">
                <a:ea typeface="Cambria Math"/>
              </a:rPr>
              <a:t>. </a:t>
            </a:r>
          </a:p>
          <a:p>
            <a:pPr>
              <a:buNone/>
            </a:pPr>
            <a:r>
              <a:rPr lang="en-US" sz="5000" dirty="0" smtClean="0">
                <a:ea typeface="Cambria Math"/>
              </a:rPr>
              <a:t>      Successive applications of the division </a:t>
            </a:r>
          </a:p>
          <a:p>
            <a:pPr>
              <a:buNone/>
            </a:pPr>
            <a:r>
              <a:rPr lang="en-US" sz="5000" dirty="0" smtClean="0">
                <a:ea typeface="Cambria Math"/>
              </a:rPr>
              <a:t>      algorithm   yields:</a:t>
            </a: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endParaRPr lang="en-US" dirty="0" smtClean="0">
              <a:ea typeface="Cambria Math"/>
            </a:endParaRPr>
          </a:p>
          <a:p>
            <a:r>
              <a:rPr lang="en-US" sz="4900" dirty="0" smtClean="0">
                <a:ea typeface="Cambria Math"/>
              </a:rPr>
              <a:t>Eventually, a remainder of zero occurs in the sequence of terms:  </a:t>
            </a:r>
            <a:r>
              <a:rPr lang="en-US" sz="4900" i="1" dirty="0" smtClean="0">
                <a:ea typeface="Cambria Math"/>
              </a:rPr>
              <a:t>a</a:t>
            </a:r>
            <a:r>
              <a:rPr lang="en-US" sz="4900" dirty="0" smtClean="0">
                <a:ea typeface="Cambria Math"/>
              </a:rPr>
              <a:t> = </a:t>
            </a:r>
            <a:r>
              <a:rPr lang="en-US" sz="4900" i="1" dirty="0" smtClean="0">
                <a:ea typeface="Cambria Math"/>
              </a:rPr>
              <a:t>r</a:t>
            </a:r>
            <a:r>
              <a:rPr lang="en-US" sz="4900" baseline="-25000" dirty="0" smtClean="0">
                <a:latin typeface="Cambria Math" pitchFamily="18" charset="0"/>
                <a:ea typeface="Cambria Math" pitchFamily="18" charset="0"/>
              </a:rPr>
              <a:t>0 </a:t>
            </a:r>
            <a:r>
              <a:rPr lang="en-US" sz="4900" dirty="0" smtClean="0">
                <a:ea typeface="Cambria Math"/>
              </a:rPr>
              <a:t>&gt; </a:t>
            </a:r>
            <a:r>
              <a:rPr lang="en-US" sz="4900" i="1" dirty="0" smtClean="0">
                <a:ea typeface="Cambria Math"/>
              </a:rPr>
              <a:t>r</a:t>
            </a:r>
            <a:r>
              <a:rPr lang="en-US" sz="4900" baseline="-25000" dirty="0" smtClean="0">
                <a:latin typeface="Cambria Math" pitchFamily="18" charset="0"/>
                <a:ea typeface="Cambria Math" pitchFamily="18" charset="0"/>
              </a:rPr>
              <a:t>1</a:t>
            </a:r>
            <a:r>
              <a:rPr lang="en-US" sz="4900" dirty="0" smtClean="0">
                <a:ea typeface="Cambria Math"/>
              </a:rPr>
              <a:t> &gt; </a:t>
            </a:r>
            <a:r>
              <a:rPr lang="en-US" sz="4900" i="1" dirty="0" smtClean="0">
                <a:ea typeface="Cambria Math"/>
              </a:rPr>
              <a:t>r</a:t>
            </a:r>
            <a:r>
              <a:rPr lang="en-US" sz="4900" baseline="-25000" dirty="0" smtClean="0">
                <a:latin typeface="Cambria Math" pitchFamily="18" charset="0"/>
                <a:ea typeface="Cambria Math" pitchFamily="18" charset="0"/>
              </a:rPr>
              <a:t>2</a:t>
            </a:r>
            <a:r>
              <a:rPr lang="en-US" sz="4900" dirty="0" smtClean="0">
                <a:latin typeface="Cambria Math" pitchFamily="18" charset="0"/>
                <a:ea typeface="Cambria Math" pitchFamily="18" charset="0"/>
              </a:rPr>
              <a:t> &gt; </a:t>
            </a:r>
            <a:r>
              <a:rPr lang="en-US" sz="4900" dirty="0" smtClean="0">
                <a:latin typeface="Cambria Math"/>
                <a:ea typeface="Cambria Math"/>
              </a:rPr>
              <a:t>∙ ∙ ∙  ≥ 0. The sequence can’t contain more than </a:t>
            </a:r>
            <a:r>
              <a:rPr lang="en-US" sz="4900" i="1" dirty="0" smtClean="0">
                <a:ea typeface="Cambria Math"/>
              </a:rPr>
              <a:t>a</a:t>
            </a:r>
            <a:r>
              <a:rPr lang="en-US" sz="4900" dirty="0" smtClean="0">
                <a:latin typeface="Cambria Math"/>
                <a:ea typeface="Cambria Math"/>
              </a:rPr>
              <a:t> terms.</a:t>
            </a:r>
          </a:p>
          <a:p>
            <a:r>
              <a:rPr lang="en-US" sz="4900" dirty="0" smtClean="0">
                <a:latin typeface="Cambria Math"/>
                <a:ea typeface="Cambria Math"/>
              </a:rPr>
              <a:t>By Lemma 1 </a:t>
            </a:r>
            <a:endParaRPr lang="en-US" sz="4900" dirty="0" smtClean="0">
              <a:ea typeface="Cambria Math"/>
            </a:endParaRPr>
          </a:p>
          <a:p>
            <a:pPr>
              <a:buNone/>
            </a:pPr>
            <a:r>
              <a:rPr lang="en-US" sz="4900" dirty="0" smtClean="0">
                <a:ea typeface="Cambria Math"/>
              </a:rPr>
              <a:t>      </a:t>
            </a:r>
            <a:r>
              <a:rPr lang="en-US" sz="4900" dirty="0" err="1" smtClean="0">
                <a:ea typeface="Cambria Math"/>
              </a:rPr>
              <a:t>gcd</a:t>
            </a:r>
            <a:r>
              <a:rPr lang="en-US" sz="4900" dirty="0" smtClean="0">
                <a:ea typeface="Cambria Math"/>
              </a:rPr>
              <a:t>(</a:t>
            </a:r>
            <a:r>
              <a:rPr lang="en-US" sz="4900" i="1" dirty="0" err="1" smtClean="0">
                <a:ea typeface="Cambria Math"/>
              </a:rPr>
              <a:t>a</a:t>
            </a:r>
            <a:r>
              <a:rPr lang="en-US" sz="4900" dirty="0" err="1" smtClean="0">
                <a:ea typeface="Cambria Math"/>
              </a:rPr>
              <a:t>,</a:t>
            </a:r>
            <a:r>
              <a:rPr lang="en-US" sz="4900" i="1" dirty="0" err="1" smtClean="0">
                <a:ea typeface="Cambria Math"/>
              </a:rPr>
              <a:t>b</a:t>
            </a:r>
            <a:r>
              <a:rPr lang="en-US" sz="4900" dirty="0" smtClean="0">
                <a:ea typeface="Cambria Math"/>
              </a:rPr>
              <a:t>) = </a:t>
            </a:r>
            <a:r>
              <a:rPr lang="en-US" sz="4900" dirty="0" err="1" smtClean="0">
                <a:ea typeface="Cambria Math"/>
              </a:rPr>
              <a:t>gcd</a:t>
            </a:r>
            <a:r>
              <a:rPr lang="en-US" sz="4900" dirty="0" smtClean="0">
                <a:ea typeface="Cambria Math"/>
              </a:rPr>
              <a:t>(</a:t>
            </a:r>
            <a:r>
              <a:rPr lang="en-US" sz="4900" i="1" dirty="0" smtClean="0">
                <a:ea typeface="Cambria Math"/>
              </a:rPr>
              <a:t>r</a:t>
            </a:r>
            <a:r>
              <a:rPr lang="en-US" sz="4900" baseline="-25000" dirty="0" smtClean="0">
                <a:latin typeface="Cambria Math" pitchFamily="18" charset="0"/>
                <a:ea typeface="Cambria Math" pitchFamily="18" charset="0"/>
              </a:rPr>
              <a:t>0</a:t>
            </a:r>
            <a:r>
              <a:rPr lang="en-US" sz="4900" dirty="0" smtClean="0">
                <a:ea typeface="Cambria Math"/>
              </a:rPr>
              <a:t>,</a:t>
            </a:r>
            <a:r>
              <a:rPr lang="en-US" sz="4900" i="1" dirty="0" smtClean="0">
                <a:ea typeface="Cambria Math"/>
              </a:rPr>
              <a:t>r</a:t>
            </a:r>
            <a:r>
              <a:rPr lang="en-US" sz="4900" baseline="-25000" dirty="0" smtClean="0">
                <a:latin typeface="Cambria Math" pitchFamily="18" charset="0"/>
                <a:ea typeface="Cambria Math" pitchFamily="18" charset="0"/>
              </a:rPr>
              <a:t>1</a:t>
            </a:r>
            <a:r>
              <a:rPr lang="en-US" sz="4900" dirty="0" smtClean="0">
                <a:ea typeface="Cambria Math"/>
              </a:rPr>
              <a:t>) = </a:t>
            </a:r>
            <a:r>
              <a:rPr lang="en-US" sz="4900" dirty="0" smtClean="0">
                <a:latin typeface="Cambria Math"/>
                <a:ea typeface="Cambria Math"/>
              </a:rPr>
              <a:t>∙ ∙ ∙ = </a:t>
            </a:r>
            <a:r>
              <a:rPr lang="en-US" sz="4900" dirty="0" err="1" smtClean="0">
                <a:latin typeface="Cambria Math"/>
                <a:ea typeface="Cambria Math"/>
              </a:rPr>
              <a:t>gcd</a:t>
            </a:r>
            <a:r>
              <a:rPr lang="en-US" sz="4900" dirty="0" smtClean="0">
                <a:latin typeface="Cambria Math"/>
                <a:ea typeface="Cambria Math"/>
              </a:rPr>
              <a:t>(</a:t>
            </a:r>
            <a:r>
              <a:rPr lang="en-US" sz="4900" i="1" dirty="0" smtClean="0">
                <a:latin typeface="Cambria Math"/>
                <a:ea typeface="Cambria Math"/>
              </a:rPr>
              <a:t>r</a:t>
            </a:r>
            <a:r>
              <a:rPr lang="en-US" sz="4900" i="1" baseline="-25000" dirty="0" smtClean="0">
                <a:latin typeface="Cambria Math"/>
                <a:ea typeface="Cambria Math"/>
              </a:rPr>
              <a:t>n</a:t>
            </a:r>
            <a:r>
              <a:rPr lang="en-US" sz="4900" baseline="-25000" dirty="0" smtClean="0">
                <a:latin typeface="Cambria Math"/>
                <a:ea typeface="Cambria Math"/>
              </a:rPr>
              <a:t>-1</a:t>
            </a:r>
            <a:r>
              <a:rPr lang="en-US" sz="4900" dirty="0" smtClean="0">
                <a:latin typeface="Cambria Math"/>
                <a:ea typeface="Cambria Math"/>
              </a:rPr>
              <a:t>,</a:t>
            </a:r>
            <a:r>
              <a:rPr lang="en-US" sz="4900" i="1" dirty="0" smtClean="0">
                <a:latin typeface="Cambria Math"/>
                <a:ea typeface="Cambria Math"/>
              </a:rPr>
              <a:t>r</a:t>
            </a:r>
            <a:r>
              <a:rPr lang="en-US" sz="4900" i="1" baseline="-25000" dirty="0" smtClean="0">
                <a:latin typeface="Cambria Math"/>
                <a:ea typeface="Cambria Math"/>
              </a:rPr>
              <a:t>n</a:t>
            </a:r>
            <a:r>
              <a:rPr lang="en-US" sz="4900" dirty="0" smtClean="0">
                <a:latin typeface="Cambria Math"/>
                <a:ea typeface="Cambria Math"/>
              </a:rPr>
              <a:t>) = </a:t>
            </a:r>
            <a:r>
              <a:rPr lang="en-US" sz="4900" dirty="0" err="1" smtClean="0">
                <a:latin typeface="Cambria Math"/>
                <a:ea typeface="Cambria Math"/>
              </a:rPr>
              <a:t>gcd</a:t>
            </a:r>
            <a:r>
              <a:rPr lang="en-US" sz="4900" dirty="0" smtClean="0">
                <a:latin typeface="Cambria Math"/>
                <a:ea typeface="Cambria Math"/>
              </a:rPr>
              <a:t>(</a:t>
            </a:r>
            <a:r>
              <a:rPr lang="en-US" sz="4900" dirty="0" err="1" smtClean="0">
                <a:latin typeface="Cambria Math"/>
                <a:ea typeface="Cambria Math"/>
              </a:rPr>
              <a:t>r</a:t>
            </a:r>
            <a:r>
              <a:rPr lang="en-US" sz="4900" i="1" baseline="-25000" dirty="0" err="1" smtClean="0">
                <a:latin typeface="Cambria Math"/>
                <a:ea typeface="Cambria Math"/>
              </a:rPr>
              <a:t>n</a:t>
            </a:r>
            <a:r>
              <a:rPr lang="en-US" sz="4900" i="1" baseline="-25000" dirty="0" smtClean="0">
                <a:latin typeface="Cambria Math"/>
                <a:ea typeface="Cambria Math"/>
              </a:rPr>
              <a:t> </a:t>
            </a:r>
            <a:r>
              <a:rPr lang="en-US" sz="4900" dirty="0" smtClean="0">
                <a:latin typeface="Cambria Math"/>
                <a:ea typeface="Cambria Math"/>
              </a:rPr>
              <a:t>, 0) = </a:t>
            </a:r>
            <a:r>
              <a:rPr lang="en-US" sz="4900" i="1" dirty="0" err="1" smtClean="0">
                <a:latin typeface="Cambria Math"/>
                <a:ea typeface="Cambria Math"/>
              </a:rPr>
              <a:t>r</a:t>
            </a:r>
            <a:r>
              <a:rPr lang="en-US" sz="4900" i="1" baseline="-25000" dirty="0" err="1" smtClean="0">
                <a:ea typeface="Cambria Math"/>
              </a:rPr>
              <a:t>n</a:t>
            </a:r>
            <a:r>
              <a:rPr lang="en-US" sz="4900" dirty="0" smtClean="0">
                <a:latin typeface="Cambria Math"/>
                <a:ea typeface="Cambria Math"/>
              </a:rPr>
              <a:t>.</a:t>
            </a:r>
          </a:p>
          <a:p>
            <a:r>
              <a:rPr lang="en-US" sz="4900" dirty="0" smtClean="0">
                <a:latin typeface="Cambria Math"/>
                <a:ea typeface="Cambria Math"/>
              </a:rPr>
              <a:t>Hence the greatest common divisor is the last nonzero remainder in the sequence of divisions.</a:t>
            </a:r>
            <a:endParaRPr lang="en-US" sz="4900" dirty="0" smtClean="0">
              <a:ea typeface="Cambria Math"/>
            </a:endParaRPr>
          </a:p>
          <a:p>
            <a:pPr>
              <a:buNone/>
            </a:pPr>
            <a:r>
              <a:rPr lang="en-US" sz="4900" dirty="0" smtClean="0">
                <a:ea typeface="Cambria Math"/>
              </a:rPr>
              <a:t>            </a:t>
            </a:r>
            <a:endParaRPr lang="en-US" sz="4900" dirty="0"/>
          </a:p>
        </p:txBody>
      </p:sp>
      <p:sp>
        <p:nvSpPr>
          <p:cNvPr id="4" name="TextBox 3"/>
          <p:cNvSpPr txBox="1"/>
          <p:nvPr/>
        </p:nvSpPr>
        <p:spPr>
          <a:xfrm>
            <a:off x="4876800" y="1905000"/>
            <a:ext cx="4038600" cy="2031325"/>
          </a:xfrm>
          <a:prstGeom prst="rect">
            <a:avLst/>
          </a:prstGeom>
          <a:noFill/>
        </p:spPr>
        <p:txBody>
          <a:bodyPr wrap="square" rtlCol="0">
            <a:spAutoFit/>
          </a:bodyPr>
          <a:lstStyle/>
          <a:p>
            <a:r>
              <a:rPr lang="en-US" i="1" dirty="0" smtClean="0">
                <a:ea typeface="Cambria Math"/>
              </a:rPr>
              <a:t>r</a:t>
            </a:r>
            <a:r>
              <a:rPr lang="en-US" baseline="-25000" dirty="0" smtClean="0">
                <a:latin typeface="Cambria Math" pitchFamily="18" charset="0"/>
                <a:ea typeface="Cambria Math" pitchFamily="18" charset="0"/>
              </a:rPr>
              <a:t>0</a:t>
            </a:r>
            <a:r>
              <a:rPr lang="en-US" dirty="0" smtClean="0">
                <a:latin typeface="Cambria Math" pitchFamily="18" charset="0"/>
                <a:ea typeface="Cambria Math" pitchFamily="18" charset="0"/>
              </a:rPr>
              <a:t> </a:t>
            </a:r>
            <a:r>
              <a:rPr lang="en-US" dirty="0" smtClean="0">
                <a:ea typeface="Cambria Math"/>
              </a:rPr>
              <a:t>  = </a:t>
            </a:r>
            <a:r>
              <a:rPr lang="en-US" i="1" dirty="0" smtClean="0">
                <a:ea typeface="Cambria Math"/>
              </a:rPr>
              <a:t>r</a:t>
            </a:r>
            <a:r>
              <a:rPr lang="en-US" baseline="-25000" dirty="0" smtClean="0">
                <a:latin typeface="Cambria Math" pitchFamily="18" charset="0"/>
                <a:ea typeface="Cambria Math" pitchFamily="18" charset="0"/>
              </a:rPr>
              <a:t>1</a:t>
            </a:r>
            <a:r>
              <a:rPr lang="en-US" i="1" dirty="0" smtClean="0">
                <a:ea typeface="Cambria Math"/>
              </a:rPr>
              <a:t>q</a:t>
            </a:r>
            <a:r>
              <a:rPr lang="en-US" baseline="-25000" dirty="0" smtClean="0">
                <a:latin typeface="Cambria Math" pitchFamily="18" charset="0"/>
                <a:ea typeface="Cambria Math" pitchFamily="18" charset="0"/>
              </a:rPr>
              <a:t>1</a:t>
            </a:r>
            <a:r>
              <a:rPr lang="en-US" dirty="0" smtClean="0">
                <a:ea typeface="Cambria Math"/>
              </a:rPr>
              <a:t> + </a:t>
            </a:r>
            <a:r>
              <a:rPr lang="en-US" i="1" dirty="0" smtClean="0">
                <a:ea typeface="Cambria Math"/>
              </a:rPr>
              <a:t>r</a:t>
            </a:r>
            <a:r>
              <a:rPr lang="en-US" baseline="-25000" dirty="0" smtClean="0">
                <a:latin typeface="Cambria Math" pitchFamily="18" charset="0"/>
                <a:ea typeface="Cambria Math" pitchFamily="18" charset="0"/>
              </a:rPr>
              <a:t>2</a:t>
            </a:r>
            <a:r>
              <a:rPr lang="en-US" dirty="0" smtClean="0">
                <a:ea typeface="Cambria Math"/>
              </a:rPr>
              <a:t>             </a:t>
            </a:r>
            <a:r>
              <a:rPr lang="en-US" dirty="0" smtClean="0">
                <a:latin typeface="Cambria Math" pitchFamily="18" charset="0"/>
                <a:ea typeface="Cambria Math" pitchFamily="18" charset="0"/>
              </a:rPr>
              <a:t>0</a:t>
            </a:r>
            <a:r>
              <a:rPr lang="en-US" dirty="0" smtClean="0">
                <a:ea typeface="Cambria Math"/>
              </a:rPr>
              <a:t> </a:t>
            </a:r>
            <a:r>
              <a:rPr lang="en-US" dirty="0" smtClean="0">
                <a:latin typeface="Cambria Math"/>
                <a:ea typeface="Cambria Math"/>
              </a:rPr>
              <a:t>≤</a:t>
            </a:r>
            <a:r>
              <a:rPr lang="en-US" dirty="0" smtClean="0">
                <a:ea typeface="Cambria Math"/>
              </a:rPr>
              <a:t> </a:t>
            </a:r>
            <a:r>
              <a:rPr lang="en-US" i="1" dirty="0" smtClean="0">
                <a:ea typeface="Cambria Math"/>
              </a:rPr>
              <a:t>r</a:t>
            </a:r>
            <a:r>
              <a:rPr lang="en-US" baseline="-25000" dirty="0" smtClean="0">
                <a:latin typeface="Cambria Math" pitchFamily="18" charset="0"/>
                <a:ea typeface="Cambria Math" pitchFamily="18" charset="0"/>
              </a:rPr>
              <a:t>2</a:t>
            </a:r>
            <a:r>
              <a:rPr lang="en-US" dirty="0" smtClean="0">
                <a:ea typeface="Cambria Math"/>
              </a:rPr>
              <a:t> &lt; </a:t>
            </a:r>
            <a:r>
              <a:rPr lang="en-US" i="1" dirty="0" smtClean="0">
                <a:ea typeface="Cambria Math"/>
              </a:rPr>
              <a:t>r</a:t>
            </a:r>
            <a:r>
              <a:rPr lang="en-US" baseline="-25000" dirty="0" smtClean="0">
                <a:latin typeface="Cambria Math" pitchFamily="18" charset="0"/>
                <a:ea typeface="Cambria Math" pitchFamily="18" charset="0"/>
              </a:rPr>
              <a:t>1</a:t>
            </a:r>
            <a:r>
              <a:rPr lang="en-US" dirty="0" smtClean="0">
                <a:ea typeface="Cambria Math"/>
              </a:rPr>
              <a:t>,</a:t>
            </a:r>
          </a:p>
          <a:p>
            <a:r>
              <a:rPr lang="en-US" i="1" dirty="0" smtClean="0">
                <a:ea typeface="Cambria Math"/>
              </a:rPr>
              <a:t>r</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 </a:t>
            </a:r>
            <a:r>
              <a:rPr lang="en-US" dirty="0" smtClean="0">
                <a:ea typeface="Cambria Math"/>
              </a:rPr>
              <a:t>  = </a:t>
            </a:r>
            <a:r>
              <a:rPr lang="en-US" i="1" dirty="0" smtClean="0">
                <a:ea typeface="Cambria Math"/>
              </a:rPr>
              <a:t>r</a:t>
            </a:r>
            <a:r>
              <a:rPr lang="en-US" baseline="-25000" dirty="0" smtClean="0">
                <a:latin typeface="Cambria Math" pitchFamily="18" charset="0"/>
                <a:ea typeface="Cambria Math" pitchFamily="18" charset="0"/>
              </a:rPr>
              <a:t>2</a:t>
            </a:r>
            <a:r>
              <a:rPr lang="en-US" i="1" dirty="0" smtClean="0">
                <a:ea typeface="Cambria Math"/>
              </a:rPr>
              <a:t>q</a:t>
            </a:r>
            <a:r>
              <a:rPr lang="en-US" baseline="-25000" dirty="0" smtClean="0">
                <a:latin typeface="Cambria Math" pitchFamily="18" charset="0"/>
                <a:ea typeface="Cambria Math" pitchFamily="18" charset="0"/>
              </a:rPr>
              <a:t>2</a:t>
            </a:r>
            <a:r>
              <a:rPr lang="en-US" dirty="0" smtClean="0">
                <a:ea typeface="Cambria Math"/>
              </a:rPr>
              <a:t> + </a:t>
            </a:r>
            <a:r>
              <a:rPr lang="en-US" i="1" dirty="0" smtClean="0">
                <a:ea typeface="Cambria Math"/>
              </a:rPr>
              <a:t>r</a:t>
            </a:r>
            <a:r>
              <a:rPr lang="en-US" baseline="-25000" dirty="0" smtClean="0">
                <a:latin typeface="Cambria Math" pitchFamily="18" charset="0"/>
                <a:ea typeface="Cambria Math" pitchFamily="18" charset="0"/>
              </a:rPr>
              <a:t>3</a:t>
            </a:r>
            <a:r>
              <a:rPr lang="en-US" dirty="0" smtClean="0">
                <a:ea typeface="Cambria Math"/>
              </a:rPr>
              <a:t>             </a:t>
            </a:r>
            <a:r>
              <a:rPr lang="en-US" dirty="0" smtClean="0">
                <a:latin typeface="Cambria Math" pitchFamily="18" charset="0"/>
                <a:ea typeface="Cambria Math" pitchFamily="18" charset="0"/>
              </a:rPr>
              <a:t>0</a:t>
            </a:r>
            <a:r>
              <a:rPr lang="en-US" dirty="0" smtClean="0">
                <a:ea typeface="Cambria Math"/>
              </a:rPr>
              <a:t> </a:t>
            </a:r>
            <a:r>
              <a:rPr lang="en-US" dirty="0" smtClean="0">
                <a:latin typeface="Cambria Math"/>
                <a:ea typeface="Cambria Math"/>
              </a:rPr>
              <a:t>≤</a:t>
            </a:r>
            <a:r>
              <a:rPr lang="en-US" dirty="0" smtClean="0">
                <a:ea typeface="Cambria Math"/>
              </a:rPr>
              <a:t> </a:t>
            </a:r>
            <a:r>
              <a:rPr lang="en-US" i="1" dirty="0" smtClean="0">
                <a:ea typeface="Cambria Math"/>
              </a:rPr>
              <a:t>r</a:t>
            </a:r>
            <a:r>
              <a:rPr lang="en-US" baseline="-25000" dirty="0" smtClean="0">
                <a:latin typeface="Cambria Math" pitchFamily="18" charset="0"/>
                <a:ea typeface="Cambria Math" pitchFamily="18" charset="0"/>
              </a:rPr>
              <a:t>3</a:t>
            </a:r>
            <a:r>
              <a:rPr lang="en-US" dirty="0" smtClean="0">
                <a:ea typeface="Cambria Math"/>
              </a:rPr>
              <a:t> &lt; </a:t>
            </a:r>
            <a:r>
              <a:rPr lang="en-US" i="1" dirty="0" smtClean="0">
                <a:ea typeface="Cambria Math"/>
              </a:rPr>
              <a:t>r</a:t>
            </a:r>
            <a:r>
              <a:rPr lang="en-US" baseline="-25000" dirty="0" smtClean="0">
                <a:latin typeface="Cambria Math" pitchFamily="18" charset="0"/>
                <a:ea typeface="Cambria Math" pitchFamily="18" charset="0"/>
              </a:rPr>
              <a:t>2</a:t>
            </a:r>
            <a:r>
              <a:rPr lang="en-US" dirty="0" smtClean="0">
                <a:ea typeface="Cambria Math"/>
              </a:rPr>
              <a:t>,</a:t>
            </a:r>
          </a:p>
          <a:p>
            <a:r>
              <a:rPr lang="en-US" dirty="0" smtClean="0">
                <a:ea typeface="Cambria Math"/>
              </a:rPr>
              <a:t>       </a:t>
            </a:r>
            <a:r>
              <a:rPr lang="en-US" dirty="0" smtClean="0">
                <a:latin typeface="Cambria Math"/>
                <a:ea typeface="Cambria Math"/>
              </a:rPr>
              <a:t>∙</a:t>
            </a:r>
          </a:p>
          <a:p>
            <a:r>
              <a:rPr lang="en-US" dirty="0" smtClean="0">
                <a:latin typeface="Cambria Math"/>
                <a:ea typeface="Cambria Math"/>
              </a:rPr>
              <a:t>        ∙</a:t>
            </a:r>
          </a:p>
          <a:p>
            <a:r>
              <a:rPr lang="en-US" dirty="0" smtClean="0">
                <a:latin typeface="Cambria Math"/>
                <a:ea typeface="Cambria Math"/>
              </a:rPr>
              <a:t>        ∙</a:t>
            </a:r>
            <a:endParaRPr lang="en-US" dirty="0" smtClean="0">
              <a:ea typeface="Cambria Math"/>
            </a:endParaRPr>
          </a:p>
          <a:p>
            <a:r>
              <a:rPr lang="en-US" i="1" dirty="0" smtClean="0">
                <a:ea typeface="Cambria Math"/>
              </a:rPr>
              <a:t>r</a:t>
            </a:r>
            <a:r>
              <a:rPr lang="en-US" i="1" baseline="-25000" dirty="0" smtClean="0">
                <a:ea typeface="Cambria Math" pitchFamily="18" charset="0"/>
              </a:rPr>
              <a:t>n</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ea typeface="Cambria Math"/>
              </a:rPr>
              <a:t>  = </a:t>
            </a:r>
            <a:r>
              <a:rPr lang="en-US" i="1" dirty="0" smtClean="0">
                <a:ea typeface="Cambria Math"/>
              </a:rPr>
              <a:t>r</a:t>
            </a:r>
            <a:r>
              <a:rPr lang="en-US" i="1" baseline="-25000" dirty="0" smtClean="0">
                <a:ea typeface="Cambria Math" pitchFamily="18" charset="0"/>
              </a:rPr>
              <a:t>n</a:t>
            </a:r>
            <a:r>
              <a:rPr lang="en-US" baseline="-25000" dirty="0" smtClean="0">
                <a:latin typeface="Cambria Math" pitchFamily="18" charset="0"/>
                <a:ea typeface="Cambria Math" pitchFamily="18" charset="0"/>
              </a:rPr>
              <a:t>-1</a:t>
            </a:r>
            <a:r>
              <a:rPr lang="en-US" i="1" dirty="0" smtClean="0">
                <a:ea typeface="Cambria Math"/>
              </a:rPr>
              <a:t>q</a:t>
            </a:r>
            <a:r>
              <a:rPr lang="en-US" i="1" baseline="-25000" dirty="0" smtClean="0">
                <a:ea typeface="Cambria Math" pitchFamily="18" charset="0"/>
              </a:rPr>
              <a:t>n</a:t>
            </a:r>
            <a:r>
              <a:rPr lang="en-US" baseline="-25000" dirty="0" smtClean="0">
                <a:latin typeface="Cambria Math" pitchFamily="18" charset="0"/>
                <a:ea typeface="Cambria Math" pitchFamily="18" charset="0"/>
              </a:rPr>
              <a:t>-1</a:t>
            </a:r>
            <a:r>
              <a:rPr lang="en-US" dirty="0" smtClean="0">
                <a:ea typeface="Cambria Math"/>
              </a:rPr>
              <a:t> + </a:t>
            </a:r>
            <a:r>
              <a:rPr lang="en-US" i="1" dirty="0" smtClean="0">
                <a:ea typeface="Cambria Math"/>
              </a:rPr>
              <a:t>r</a:t>
            </a:r>
            <a:r>
              <a:rPr lang="en-US" baseline="-25000" dirty="0" smtClean="0">
                <a:latin typeface="Cambria Math" pitchFamily="18" charset="0"/>
                <a:ea typeface="Cambria Math" pitchFamily="18" charset="0"/>
              </a:rPr>
              <a:t>2</a:t>
            </a:r>
            <a:r>
              <a:rPr lang="en-US" dirty="0" smtClean="0">
                <a:ea typeface="Cambria Math"/>
              </a:rPr>
              <a:t>     </a:t>
            </a:r>
            <a:r>
              <a:rPr lang="en-US" dirty="0" smtClean="0">
                <a:latin typeface="Cambria Math" pitchFamily="18" charset="0"/>
                <a:ea typeface="Cambria Math" pitchFamily="18" charset="0"/>
              </a:rPr>
              <a:t>0</a:t>
            </a:r>
            <a:r>
              <a:rPr lang="en-US" dirty="0" smtClean="0">
                <a:ea typeface="Cambria Math"/>
              </a:rPr>
              <a:t> </a:t>
            </a:r>
            <a:r>
              <a:rPr lang="en-US" dirty="0" smtClean="0">
                <a:latin typeface="Cambria Math"/>
                <a:ea typeface="Cambria Math"/>
              </a:rPr>
              <a:t>≤</a:t>
            </a:r>
            <a:r>
              <a:rPr lang="en-US" dirty="0" smtClean="0">
                <a:ea typeface="Cambria Math"/>
              </a:rPr>
              <a:t> </a:t>
            </a:r>
            <a:r>
              <a:rPr lang="en-US" i="1" dirty="0" err="1" smtClean="0">
                <a:ea typeface="Cambria Math"/>
              </a:rPr>
              <a:t>r</a:t>
            </a:r>
            <a:r>
              <a:rPr lang="en-US" i="1" baseline="-25000" dirty="0" err="1" smtClean="0">
                <a:ea typeface="Cambria Math" pitchFamily="18" charset="0"/>
              </a:rPr>
              <a:t>n</a:t>
            </a:r>
            <a:r>
              <a:rPr lang="en-US" dirty="0" smtClean="0">
                <a:ea typeface="Cambria Math"/>
              </a:rPr>
              <a:t> &lt; </a:t>
            </a:r>
            <a:r>
              <a:rPr lang="en-US" i="1" dirty="0" smtClean="0">
                <a:ea typeface="Cambria Math"/>
              </a:rPr>
              <a:t>r</a:t>
            </a:r>
            <a:r>
              <a:rPr lang="en-US" i="1" baseline="-25000" dirty="0" smtClean="0">
                <a:ea typeface="Cambria Math" pitchFamily="18" charset="0"/>
              </a:rPr>
              <a:t>n</a:t>
            </a:r>
            <a:r>
              <a:rPr lang="en-US" baseline="-25000" dirty="0" smtClean="0">
                <a:latin typeface="Cambria Math" pitchFamily="18" charset="0"/>
                <a:ea typeface="Cambria Math" pitchFamily="18" charset="0"/>
              </a:rPr>
              <a:t>-1</a:t>
            </a:r>
            <a:r>
              <a:rPr lang="en-US" dirty="0" smtClean="0">
                <a:ea typeface="Cambria Math"/>
              </a:rPr>
              <a:t>,</a:t>
            </a:r>
          </a:p>
          <a:p>
            <a:r>
              <a:rPr lang="en-US" i="1" dirty="0" smtClean="0">
                <a:ea typeface="Cambria Math"/>
              </a:rPr>
              <a:t>r</a:t>
            </a:r>
            <a:r>
              <a:rPr lang="en-US" i="1" baseline="-25000" dirty="0" smtClean="0">
                <a:ea typeface="Cambria Math" pitchFamily="18" charset="0"/>
              </a:rPr>
              <a:t>n</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 </a:t>
            </a:r>
            <a:r>
              <a:rPr lang="en-US" dirty="0" smtClean="0">
                <a:ea typeface="Cambria Math"/>
              </a:rPr>
              <a:t>  = </a:t>
            </a:r>
            <a:r>
              <a:rPr lang="en-US" i="1" dirty="0" err="1" smtClean="0">
                <a:ea typeface="Cambria Math"/>
              </a:rPr>
              <a:t>r</a:t>
            </a:r>
            <a:r>
              <a:rPr lang="en-US" i="1" baseline="-25000" dirty="0" err="1" smtClean="0">
                <a:ea typeface="Cambria Math" pitchFamily="18" charset="0"/>
              </a:rPr>
              <a:t>n</a:t>
            </a:r>
            <a:r>
              <a:rPr lang="en-US" i="1" dirty="0" err="1" smtClean="0">
                <a:ea typeface="Cambria Math"/>
              </a:rPr>
              <a:t>q</a:t>
            </a:r>
            <a:r>
              <a:rPr lang="en-US" i="1" baseline="-25000" dirty="0" err="1" smtClean="0">
                <a:ea typeface="Cambria Math" pitchFamily="18" charset="0"/>
              </a:rPr>
              <a:t>n</a:t>
            </a:r>
            <a:r>
              <a:rPr lang="en-US" dirty="0" smtClean="0">
                <a:ea typeface="Cambria Math"/>
              </a:rPr>
              <a:t> .</a:t>
            </a:r>
          </a:p>
        </p:txBody>
      </p:sp>
      <p:sp>
        <p:nvSpPr>
          <p:cNvPr id="5" name="Isosceles Triangle 4"/>
          <p:cNvSpPr/>
          <p:nvPr/>
        </p:nvSpPr>
        <p:spPr>
          <a:xfrm rot="5400000" flipV="1">
            <a:off x="8458200" y="54102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gcds</a:t>
            </a:r>
            <a:r>
              <a:rPr lang="en-US" dirty="0" smtClean="0"/>
              <a:t> as Linear Combinations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a:t>
            </a:r>
            <a:r>
              <a:rPr lang="en-US" b="1" dirty="0" err="1" smtClean="0"/>
              <a:t>B</a:t>
            </a:r>
            <a:r>
              <a:rPr lang="en-US" b="1" dirty="0" err="1" smtClean="0">
                <a:latin typeface="Cambria Math"/>
                <a:ea typeface="Cambria Math"/>
              </a:rPr>
              <a:t>é</a:t>
            </a:r>
            <a:r>
              <a:rPr lang="en-US" b="1" dirty="0" err="1" smtClean="0"/>
              <a:t>zout’s</a:t>
            </a:r>
            <a:r>
              <a:rPr lang="en-US" b="1" dirty="0" smtClean="0"/>
              <a:t> Theorem</a:t>
            </a:r>
            <a:r>
              <a:rPr lang="en-US" dirty="0" smtClean="0"/>
              <a:t>: If </a:t>
            </a:r>
            <a:r>
              <a:rPr lang="en-US" i="1" dirty="0" smtClean="0"/>
              <a:t>a</a:t>
            </a:r>
            <a:r>
              <a:rPr lang="en-US" dirty="0" smtClean="0"/>
              <a:t> and </a:t>
            </a:r>
            <a:r>
              <a:rPr lang="en-US" i="1" dirty="0" smtClean="0"/>
              <a:t>b</a:t>
            </a:r>
            <a:r>
              <a:rPr lang="en-US" dirty="0" smtClean="0"/>
              <a:t> are positive integers, then there exist integers </a:t>
            </a:r>
            <a:r>
              <a:rPr lang="en-US" i="1" dirty="0" smtClean="0"/>
              <a:t>s</a:t>
            </a:r>
            <a:r>
              <a:rPr lang="en-US" dirty="0" smtClean="0"/>
              <a:t> and </a:t>
            </a:r>
            <a:r>
              <a:rPr lang="en-US" i="1" dirty="0" smtClean="0"/>
              <a:t>t</a:t>
            </a:r>
            <a:r>
              <a:rPr lang="en-US" dirty="0" smtClean="0"/>
              <a:t> such that  </a:t>
            </a:r>
            <a:r>
              <a:rPr lang="en-US" dirty="0" err="1" smtClean="0"/>
              <a:t>gcd</a:t>
            </a:r>
            <a:r>
              <a:rPr lang="en-US" dirty="0" smtClean="0"/>
              <a:t>(</a:t>
            </a:r>
            <a:r>
              <a:rPr lang="en-US" i="1" dirty="0" err="1" smtClean="0"/>
              <a:t>a</a:t>
            </a:r>
            <a:r>
              <a:rPr lang="en-US" dirty="0" err="1" smtClean="0"/>
              <a:t>,</a:t>
            </a:r>
            <a:r>
              <a:rPr lang="en-US" i="1" dirty="0" err="1" smtClean="0"/>
              <a:t>b</a:t>
            </a:r>
            <a:r>
              <a:rPr lang="en-US" dirty="0" smtClean="0"/>
              <a:t>) = </a:t>
            </a:r>
            <a:r>
              <a:rPr lang="en-US" i="1" dirty="0" err="1" smtClean="0"/>
              <a:t>sa</a:t>
            </a:r>
            <a:r>
              <a:rPr lang="en-US" dirty="0" smtClean="0"/>
              <a:t> + </a:t>
            </a:r>
            <a:r>
              <a:rPr lang="en-US" i="1" dirty="0" err="1" smtClean="0"/>
              <a:t>tb</a:t>
            </a:r>
            <a:r>
              <a:rPr lang="en-US" dirty="0" smtClean="0"/>
              <a:t>. </a:t>
            </a:r>
          </a:p>
          <a:p>
            <a:pPr>
              <a:buNone/>
            </a:pPr>
            <a:r>
              <a:rPr lang="en-US" dirty="0" smtClean="0"/>
              <a:t>    (</a:t>
            </a:r>
            <a:r>
              <a:rPr lang="en-US" i="1" dirty="0" smtClean="0"/>
              <a:t>proof  in exercises of Section </a:t>
            </a:r>
            <a:r>
              <a:rPr lang="en-US" dirty="0" smtClean="0">
                <a:latin typeface="Cambria Math" pitchFamily="18" charset="0"/>
                <a:ea typeface="Cambria Math" pitchFamily="18" charset="0"/>
              </a:rPr>
              <a:t>5.2</a:t>
            </a:r>
            <a:r>
              <a:rPr lang="en-US" dirty="0" smtClean="0"/>
              <a:t>)</a:t>
            </a:r>
          </a:p>
          <a:p>
            <a:pPr>
              <a:buNone/>
            </a:pPr>
            <a:r>
              <a:rPr lang="en-US" dirty="0" smtClean="0"/>
              <a:t>    </a:t>
            </a:r>
            <a:r>
              <a:rPr lang="en-US" b="1" dirty="0" smtClean="0"/>
              <a:t>Definition</a:t>
            </a:r>
            <a:r>
              <a:rPr lang="en-US" dirty="0" smtClean="0"/>
              <a:t>: If </a:t>
            </a:r>
            <a:r>
              <a:rPr lang="en-US" i="1" dirty="0" smtClean="0"/>
              <a:t>a</a:t>
            </a:r>
            <a:r>
              <a:rPr lang="en-US" dirty="0" smtClean="0"/>
              <a:t> and </a:t>
            </a:r>
            <a:r>
              <a:rPr lang="en-US" i="1" dirty="0" smtClean="0"/>
              <a:t>b</a:t>
            </a:r>
            <a:r>
              <a:rPr lang="en-US" dirty="0" smtClean="0"/>
              <a:t> are positive integers, then integers </a:t>
            </a:r>
            <a:r>
              <a:rPr lang="en-US" i="1" dirty="0" smtClean="0"/>
              <a:t>s</a:t>
            </a:r>
            <a:r>
              <a:rPr lang="en-US" dirty="0" smtClean="0"/>
              <a:t> and </a:t>
            </a:r>
            <a:r>
              <a:rPr lang="en-US" i="1" dirty="0" smtClean="0"/>
              <a:t>t</a:t>
            </a:r>
            <a:r>
              <a:rPr lang="en-US" dirty="0" smtClean="0"/>
              <a:t> such that  </a:t>
            </a:r>
            <a:r>
              <a:rPr lang="en-US" dirty="0" err="1" smtClean="0"/>
              <a:t>gcd</a:t>
            </a:r>
            <a:r>
              <a:rPr lang="en-US" dirty="0" smtClean="0"/>
              <a:t>(</a:t>
            </a:r>
            <a:r>
              <a:rPr lang="en-US" i="1" dirty="0" err="1" smtClean="0"/>
              <a:t>a</a:t>
            </a:r>
            <a:r>
              <a:rPr lang="en-US" dirty="0" err="1" smtClean="0"/>
              <a:t>,</a:t>
            </a:r>
            <a:r>
              <a:rPr lang="en-US" i="1" dirty="0" err="1" smtClean="0"/>
              <a:t>b</a:t>
            </a:r>
            <a:r>
              <a:rPr lang="en-US" dirty="0" smtClean="0"/>
              <a:t>) = </a:t>
            </a:r>
            <a:r>
              <a:rPr lang="en-US" i="1" dirty="0" err="1" smtClean="0"/>
              <a:t>sa</a:t>
            </a:r>
            <a:r>
              <a:rPr lang="en-US" dirty="0" smtClean="0"/>
              <a:t> + </a:t>
            </a:r>
            <a:r>
              <a:rPr lang="en-US" i="1" dirty="0" err="1" smtClean="0"/>
              <a:t>tb</a:t>
            </a:r>
            <a:r>
              <a:rPr lang="en-US" dirty="0" smtClean="0"/>
              <a:t> are called </a:t>
            </a:r>
            <a:r>
              <a:rPr lang="en-US" i="1" dirty="0" err="1" smtClean="0"/>
              <a:t>B</a:t>
            </a:r>
            <a:r>
              <a:rPr lang="en-US" i="1" dirty="0" err="1" smtClean="0">
                <a:latin typeface="Cambria Math"/>
                <a:ea typeface="Cambria Math"/>
              </a:rPr>
              <a:t>é</a:t>
            </a:r>
            <a:r>
              <a:rPr lang="en-US" i="1" dirty="0" err="1" smtClean="0"/>
              <a:t>zout</a:t>
            </a:r>
            <a:r>
              <a:rPr lang="en-US" i="1" dirty="0" smtClean="0"/>
              <a:t> coefficients </a:t>
            </a:r>
            <a:r>
              <a:rPr lang="en-US" dirty="0" smtClean="0"/>
              <a:t>of </a:t>
            </a:r>
            <a:r>
              <a:rPr lang="en-US" i="1" dirty="0" smtClean="0"/>
              <a:t>a</a:t>
            </a:r>
            <a:r>
              <a:rPr lang="en-US" dirty="0" smtClean="0"/>
              <a:t> and </a:t>
            </a:r>
            <a:r>
              <a:rPr lang="en-US" i="1" dirty="0" smtClean="0"/>
              <a:t>b. </a:t>
            </a:r>
            <a:r>
              <a:rPr lang="en-US" dirty="0" smtClean="0"/>
              <a:t>The equation  </a:t>
            </a:r>
            <a:r>
              <a:rPr lang="en-US" dirty="0" err="1" smtClean="0"/>
              <a:t>gcd</a:t>
            </a:r>
            <a:r>
              <a:rPr lang="en-US" dirty="0" smtClean="0"/>
              <a:t>(</a:t>
            </a:r>
            <a:r>
              <a:rPr lang="en-US" i="1" dirty="0" err="1" smtClean="0"/>
              <a:t>a</a:t>
            </a:r>
            <a:r>
              <a:rPr lang="en-US" dirty="0" err="1" smtClean="0"/>
              <a:t>,</a:t>
            </a:r>
            <a:r>
              <a:rPr lang="en-US" i="1" dirty="0" err="1" smtClean="0"/>
              <a:t>b</a:t>
            </a:r>
            <a:r>
              <a:rPr lang="en-US" dirty="0" smtClean="0"/>
              <a:t>) = </a:t>
            </a:r>
            <a:r>
              <a:rPr lang="en-US" i="1" dirty="0" err="1" smtClean="0"/>
              <a:t>sa</a:t>
            </a:r>
            <a:r>
              <a:rPr lang="en-US" dirty="0" smtClean="0"/>
              <a:t> + </a:t>
            </a:r>
            <a:r>
              <a:rPr lang="en-US" i="1" dirty="0" err="1" smtClean="0"/>
              <a:t>tb</a:t>
            </a:r>
            <a:r>
              <a:rPr lang="en-US" dirty="0" smtClean="0"/>
              <a:t>  is called</a:t>
            </a:r>
            <a:r>
              <a:rPr lang="en-US" i="1" dirty="0" smtClean="0"/>
              <a:t> </a:t>
            </a:r>
            <a:r>
              <a:rPr lang="en-US" i="1" dirty="0" err="1" smtClean="0"/>
              <a:t>B</a:t>
            </a:r>
            <a:r>
              <a:rPr lang="en-US" i="1" dirty="0" err="1" smtClean="0">
                <a:latin typeface="Cambria Math"/>
                <a:ea typeface="Cambria Math"/>
              </a:rPr>
              <a:t>é</a:t>
            </a:r>
            <a:r>
              <a:rPr lang="en-US" i="1" dirty="0" err="1" smtClean="0"/>
              <a:t>zout’s</a:t>
            </a:r>
            <a:r>
              <a:rPr lang="en-US" i="1" dirty="0" smtClean="0"/>
              <a:t> identity. </a:t>
            </a:r>
          </a:p>
          <a:p>
            <a:r>
              <a:rPr lang="en-US" dirty="0" smtClean="0"/>
              <a:t>By </a:t>
            </a:r>
            <a:r>
              <a:rPr lang="en-US" dirty="0" err="1" smtClean="0"/>
              <a:t>B</a:t>
            </a:r>
            <a:r>
              <a:rPr lang="en-US" dirty="0" err="1" smtClean="0">
                <a:latin typeface="Cambria Math"/>
                <a:ea typeface="Cambria Math"/>
              </a:rPr>
              <a:t>é</a:t>
            </a:r>
            <a:r>
              <a:rPr lang="en-US" dirty="0" err="1" smtClean="0"/>
              <a:t>zout’s</a:t>
            </a:r>
            <a:r>
              <a:rPr lang="en-US" dirty="0" smtClean="0"/>
              <a:t> Theorem,  the </a:t>
            </a:r>
            <a:r>
              <a:rPr lang="en-US" dirty="0" err="1" smtClean="0"/>
              <a:t>gcd</a:t>
            </a:r>
            <a:r>
              <a:rPr lang="en-US" dirty="0" smtClean="0"/>
              <a:t> of integers </a:t>
            </a:r>
            <a:r>
              <a:rPr lang="en-US" i="1" dirty="0" smtClean="0"/>
              <a:t>a</a:t>
            </a:r>
            <a:r>
              <a:rPr lang="en-US" dirty="0" smtClean="0"/>
              <a:t> and </a:t>
            </a:r>
            <a:r>
              <a:rPr lang="en-US" i="1" dirty="0" smtClean="0"/>
              <a:t>b</a:t>
            </a:r>
            <a:r>
              <a:rPr lang="en-US" dirty="0" smtClean="0"/>
              <a:t> can be expressed in the form  </a:t>
            </a:r>
            <a:r>
              <a:rPr lang="en-US" i="1" dirty="0" err="1" smtClean="0"/>
              <a:t>sa</a:t>
            </a:r>
            <a:r>
              <a:rPr lang="en-US" dirty="0" smtClean="0"/>
              <a:t> + </a:t>
            </a:r>
            <a:r>
              <a:rPr lang="en-US" i="1" dirty="0" err="1" smtClean="0"/>
              <a:t>tb</a:t>
            </a:r>
            <a:r>
              <a:rPr lang="en-US" i="1" dirty="0" smtClean="0"/>
              <a:t> </a:t>
            </a:r>
            <a:r>
              <a:rPr lang="en-US" dirty="0" smtClean="0"/>
              <a:t>where </a:t>
            </a:r>
            <a:r>
              <a:rPr lang="en-US" i="1" dirty="0" smtClean="0"/>
              <a:t>s</a:t>
            </a:r>
            <a:r>
              <a:rPr lang="en-US" dirty="0" smtClean="0"/>
              <a:t> and </a:t>
            </a:r>
            <a:r>
              <a:rPr lang="en-US" i="1" dirty="0" smtClean="0"/>
              <a:t>t</a:t>
            </a:r>
            <a:r>
              <a:rPr lang="en-US" dirty="0" smtClean="0"/>
              <a:t> are integers. This is a </a:t>
            </a:r>
            <a:r>
              <a:rPr lang="en-US" i="1" dirty="0" smtClean="0"/>
              <a:t>linear combination </a:t>
            </a:r>
            <a:r>
              <a:rPr lang="en-US" dirty="0" smtClean="0"/>
              <a:t>with integer coefficients of </a:t>
            </a:r>
            <a:r>
              <a:rPr lang="en-US" i="1" dirty="0" smtClean="0"/>
              <a:t>a</a:t>
            </a:r>
            <a:r>
              <a:rPr lang="en-US" dirty="0" smtClean="0"/>
              <a:t> and </a:t>
            </a:r>
            <a:r>
              <a:rPr lang="en-US" i="1" dirty="0" smtClean="0"/>
              <a:t>b</a:t>
            </a:r>
            <a:r>
              <a:rPr lang="en-US" dirty="0" smtClean="0"/>
              <a:t>.</a:t>
            </a:r>
          </a:p>
          <a:p>
            <a:pPr lvl="1"/>
            <a:r>
              <a:rPr lang="en-US" dirty="0" err="1" smtClean="0"/>
              <a:t>gcd</a:t>
            </a:r>
            <a:r>
              <a:rPr lang="en-US" dirty="0" smtClean="0"/>
              <a:t>(</a:t>
            </a:r>
            <a:r>
              <a:rPr lang="en-US" dirty="0" smtClean="0">
                <a:latin typeface="Cambria Math" pitchFamily="18" charset="0"/>
                <a:ea typeface="Cambria Math" pitchFamily="18" charset="0"/>
              </a:rPr>
              <a:t>6,14</a:t>
            </a:r>
            <a:r>
              <a:rPr lang="en-US" dirty="0" smtClean="0"/>
              <a:t>) = (</a:t>
            </a:r>
            <a:r>
              <a:rPr lang="en-US" dirty="0" smtClean="0">
                <a:latin typeface="Cambria Math"/>
                <a:ea typeface="Cambria Math"/>
              </a:rPr>
              <a:t>−2)∙6 + 1∙14</a:t>
            </a:r>
          </a:p>
          <a:p>
            <a:pPr>
              <a:buNone/>
            </a:pPr>
            <a:r>
              <a:rPr lang="en-US" dirty="0" smtClean="0">
                <a:latin typeface="Cambria Math"/>
                <a:ea typeface="Cambria Math"/>
              </a:rPr>
              <a:t>     </a:t>
            </a:r>
            <a:endParaRPr lang="en-US" dirty="0" smtClean="0"/>
          </a:p>
          <a:p>
            <a:pPr>
              <a:buNone/>
            </a:pPr>
            <a:endParaRPr lang="en-US" i="1" dirty="0"/>
          </a:p>
        </p:txBody>
      </p:sp>
      <p:pic>
        <p:nvPicPr>
          <p:cNvPr id="4" name="Picture 3" descr="bezout.jpg"/>
          <p:cNvPicPr>
            <a:picLocks noChangeAspect="1"/>
          </p:cNvPicPr>
          <p:nvPr/>
        </p:nvPicPr>
        <p:blipFill>
          <a:blip r:embed="rId2" cstate="print"/>
          <a:stretch>
            <a:fillRect/>
          </a:stretch>
        </p:blipFill>
        <p:spPr>
          <a:xfrm>
            <a:off x="7848600" y="381000"/>
            <a:ext cx="906780" cy="1242822"/>
          </a:xfrm>
          <a:prstGeom prst="rect">
            <a:avLst/>
          </a:prstGeom>
        </p:spPr>
      </p:pic>
      <p:sp>
        <p:nvSpPr>
          <p:cNvPr id="5" name="TextBox 4"/>
          <p:cNvSpPr txBox="1"/>
          <p:nvPr/>
        </p:nvSpPr>
        <p:spPr>
          <a:xfrm>
            <a:off x="5791200" y="304800"/>
            <a:ext cx="1905000" cy="646331"/>
          </a:xfrm>
          <a:prstGeom prst="rect">
            <a:avLst/>
          </a:prstGeom>
          <a:noFill/>
        </p:spPr>
        <p:txBody>
          <a:bodyPr wrap="square" rtlCol="0">
            <a:spAutoFit/>
          </a:bodyPr>
          <a:lstStyle/>
          <a:p>
            <a:r>
              <a:rPr lang="en-US" dirty="0" err="1" smtClean="0">
                <a:latin typeface="Cambria Math"/>
                <a:ea typeface="Cambria Math"/>
              </a:rPr>
              <a:t>É</a:t>
            </a:r>
            <a:r>
              <a:rPr lang="en-US" dirty="0" err="1" smtClean="0"/>
              <a:t>tienne</a:t>
            </a:r>
            <a:r>
              <a:rPr lang="en-US" dirty="0" smtClean="0"/>
              <a:t> </a:t>
            </a:r>
            <a:r>
              <a:rPr lang="en-US" dirty="0" err="1" smtClean="0"/>
              <a:t>B</a:t>
            </a:r>
            <a:r>
              <a:rPr lang="en-US" dirty="0" err="1" smtClean="0">
                <a:latin typeface="Cambria Math"/>
                <a:ea typeface="Cambria Math"/>
              </a:rPr>
              <a:t>é</a:t>
            </a:r>
            <a:r>
              <a:rPr lang="en-US" dirty="0" err="1" smtClean="0"/>
              <a:t>zout</a:t>
            </a:r>
            <a:endParaRPr lang="en-US" dirty="0" smtClean="0"/>
          </a:p>
          <a:p>
            <a:r>
              <a:rPr lang="en-US" dirty="0" smtClean="0"/>
              <a:t>(</a:t>
            </a:r>
            <a:r>
              <a:rPr lang="en-US" dirty="0" smtClean="0">
                <a:latin typeface="Cambria Math" pitchFamily="18" charset="0"/>
                <a:ea typeface="Cambria Math" pitchFamily="18" charset="0"/>
              </a:rPr>
              <a:t>1730-1783</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Finding </a:t>
            </a:r>
            <a:r>
              <a:rPr lang="en-US" sz="4000" dirty="0" err="1" smtClean="0"/>
              <a:t>gcds</a:t>
            </a:r>
            <a:r>
              <a:rPr lang="en-US" sz="4000" dirty="0" smtClean="0"/>
              <a:t> as Linear Combinations</a:t>
            </a:r>
            <a:endParaRPr lang="en-US" sz="4000"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b="1" dirty="0" smtClean="0"/>
              <a:t>Example</a:t>
            </a:r>
            <a:r>
              <a:rPr lang="en-US" dirty="0" smtClean="0"/>
              <a:t>: Express </a:t>
            </a:r>
            <a:r>
              <a:rPr lang="en-US" dirty="0" err="1" smtClean="0"/>
              <a:t>gcd</a:t>
            </a:r>
            <a:r>
              <a:rPr lang="en-US" dirty="0" smtClean="0"/>
              <a:t>(</a:t>
            </a:r>
            <a:r>
              <a:rPr lang="en-US" dirty="0" smtClean="0">
                <a:latin typeface="Cambria Math" pitchFamily="18" charset="0"/>
                <a:ea typeface="Cambria Math" pitchFamily="18" charset="0"/>
              </a:rPr>
              <a:t>252</a:t>
            </a:r>
            <a:r>
              <a:rPr lang="en-US" dirty="0" smtClean="0"/>
              <a:t>,</a:t>
            </a:r>
            <a:r>
              <a:rPr lang="en-US" dirty="0" smtClean="0">
                <a:latin typeface="Cambria Math" pitchFamily="18" charset="0"/>
                <a:ea typeface="Cambria Math" pitchFamily="18" charset="0"/>
              </a:rPr>
              <a:t>198</a:t>
            </a:r>
            <a:r>
              <a:rPr lang="en-US" dirty="0" smtClean="0"/>
              <a:t>) = </a:t>
            </a:r>
            <a:r>
              <a:rPr lang="en-US" dirty="0" smtClean="0">
                <a:latin typeface="Cambria Math" pitchFamily="18" charset="0"/>
                <a:ea typeface="Cambria Math" pitchFamily="18" charset="0"/>
              </a:rPr>
              <a:t>18 as a linear combination of 252 and 198.</a:t>
            </a:r>
          </a:p>
          <a:p>
            <a:pPr>
              <a:buNone/>
            </a:pPr>
            <a:r>
              <a:rPr lang="en-US" dirty="0" smtClean="0">
                <a:latin typeface="Cambria Math" pitchFamily="18" charset="0"/>
                <a:ea typeface="Cambria Math" pitchFamily="18" charset="0"/>
              </a:rPr>
              <a:t>    </a:t>
            </a:r>
            <a:r>
              <a:rPr lang="en-US" b="1" dirty="0" smtClean="0"/>
              <a:t>Solution</a:t>
            </a:r>
            <a:r>
              <a:rPr lang="en-US" dirty="0" smtClean="0"/>
              <a:t>: First use the Euclidean algorithm to show </a:t>
            </a:r>
            <a:r>
              <a:rPr lang="en-US" dirty="0" err="1" smtClean="0"/>
              <a:t>gcd</a:t>
            </a:r>
            <a:r>
              <a:rPr lang="en-US" dirty="0" smtClean="0"/>
              <a:t>(</a:t>
            </a:r>
            <a:r>
              <a:rPr lang="en-US" dirty="0" smtClean="0">
                <a:latin typeface="Cambria Math" pitchFamily="18" charset="0"/>
                <a:ea typeface="Cambria Math" pitchFamily="18" charset="0"/>
              </a:rPr>
              <a:t>252</a:t>
            </a:r>
            <a:r>
              <a:rPr lang="en-US" dirty="0" smtClean="0"/>
              <a:t>,</a:t>
            </a:r>
            <a:r>
              <a:rPr lang="en-US" dirty="0" smtClean="0">
                <a:latin typeface="Cambria Math" pitchFamily="18" charset="0"/>
                <a:ea typeface="Cambria Math" pitchFamily="18" charset="0"/>
              </a:rPr>
              <a:t>198</a:t>
            </a:r>
            <a:r>
              <a:rPr lang="en-US" dirty="0" smtClean="0"/>
              <a:t>) = </a:t>
            </a:r>
            <a:r>
              <a:rPr lang="en-US" dirty="0" smtClean="0">
                <a:latin typeface="Cambria Math" pitchFamily="18" charset="0"/>
                <a:ea typeface="Cambria Math" pitchFamily="18" charset="0"/>
              </a:rPr>
              <a:t>18</a:t>
            </a:r>
          </a:p>
          <a:p>
            <a:pPr marL="1181862" lvl="2" indent="-514350">
              <a:buFont typeface="+mj-lt"/>
              <a:buAutoNum type="romanLcPeriod"/>
            </a:pPr>
            <a:r>
              <a:rPr lang="en-US" dirty="0" smtClean="0">
                <a:latin typeface="Cambria Math" pitchFamily="18" charset="0"/>
                <a:ea typeface="Cambria Math" pitchFamily="18" charset="0"/>
              </a:rPr>
              <a:t>252 = 1</a:t>
            </a:r>
            <a:r>
              <a:rPr lang="en-US" dirty="0" smtClean="0">
                <a:latin typeface="Cambria Math"/>
                <a:ea typeface="Cambria Math"/>
              </a:rPr>
              <a:t>∙198 + 54</a:t>
            </a:r>
          </a:p>
          <a:p>
            <a:pPr marL="1181862" lvl="2" indent="-514350">
              <a:buFont typeface="+mj-lt"/>
              <a:buAutoNum type="romanLcPeriod"/>
            </a:pPr>
            <a:r>
              <a:rPr lang="en-US" dirty="0" smtClean="0">
                <a:latin typeface="Cambria Math"/>
                <a:ea typeface="Cambria Math"/>
              </a:rPr>
              <a:t>198 = 3</a:t>
            </a:r>
            <a:r>
              <a:rPr lang="en-US" dirty="0" smtClean="0">
                <a:latin typeface="Cambria Math" pitchFamily="18" charset="0"/>
                <a:ea typeface="Cambria Math" pitchFamily="18" charset="0"/>
              </a:rPr>
              <a:t> </a:t>
            </a:r>
            <a:r>
              <a:rPr lang="en-US" dirty="0" smtClean="0">
                <a:latin typeface="Cambria Math"/>
                <a:ea typeface="Cambria Math"/>
              </a:rPr>
              <a:t>∙54 + 36</a:t>
            </a:r>
          </a:p>
          <a:p>
            <a:pPr marL="1181862" lvl="2" indent="-514350">
              <a:buFont typeface="+mj-lt"/>
              <a:buAutoNum type="romanLcPeriod"/>
            </a:pPr>
            <a:r>
              <a:rPr lang="en-US" dirty="0" smtClean="0">
                <a:latin typeface="Cambria Math"/>
                <a:ea typeface="Cambria Math"/>
              </a:rPr>
              <a:t>54 = 1</a:t>
            </a:r>
            <a:r>
              <a:rPr lang="en-US" dirty="0" smtClean="0">
                <a:latin typeface="Cambria Math" pitchFamily="18" charset="0"/>
                <a:ea typeface="Cambria Math" pitchFamily="18" charset="0"/>
              </a:rPr>
              <a:t> </a:t>
            </a:r>
            <a:r>
              <a:rPr lang="en-US" dirty="0" smtClean="0">
                <a:latin typeface="Cambria Math"/>
                <a:ea typeface="Cambria Math"/>
              </a:rPr>
              <a:t>∙36 + 18</a:t>
            </a:r>
          </a:p>
          <a:p>
            <a:pPr marL="1181862" lvl="2" indent="-514350">
              <a:buFont typeface="+mj-lt"/>
              <a:buAutoNum type="romanLcPeriod"/>
            </a:pPr>
            <a:r>
              <a:rPr lang="en-US" dirty="0" smtClean="0">
                <a:latin typeface="Cambria Math"/>
                <a:ea typeface="Cambria Math"/>
              </a:rPr>
              <a:t>36 = 2</a:t>
            </a:r>
            <a:r>
              <a:rPr lang="en-US" dirty="0" smtClean="0">
                <a:latin typeface="Cambria Math" pitchFamily="18" charset="0"/>
                <a:ea typeface="Cambria Math" pitchFamily="18" charset="0"/>
              </a:rPr>
              <a:t> </a:t>
            </a:r>
            <a:r>
              <a:rPr lang="en-US" dirty="0" smtClean="0">
                <a:latin typeface="Cambria Math"/>
                <a:ea typeface="Cambria Math"/>
              </a:rPr>
              <a:t>∙18 </a:t>
            </a:r>
          </a:p>
          <a:p>
            <a:pPr lvl="1"/>
            <a:r>
              <a:rPr lang="en-US" dirty="0" smtClean="0">
                <a:latin typeface="Cambria Math"/>
                <a:ea typeface="Cambria Math"/>
              </a:rPr>
              <a:t>Now working backwards, from  </a:t>
            </a:r>
            <a:r>
              <a:rPr lang="en-US" dirty="0" smtClean="0">
                <a:solidFill>
                  <a:schemeClr val="accent1">
                    <a:lumMod val="60000"/>
                    <a:lumOff val="40000"/>
                  </a:schemeClr>
                </a:solidFill>
                <a:latin typeface="Cambria Math"/>
                <a:ea typeface="Cambria Math"/>
              </a:rPr>
              <a:t>iii</a:t>
            </a:r>
            <a:r>
              <a:rPr lang="en-US" dirty="0" smtClean="0">
                <a:latin typeface="Cambria Math"/>
                <a:ea typeface="Cambria Math"/>
              </a:rPr>
              <a:t> and </a:t>
            </a:r>
            <a:r>
              <a:rPr lang="en-US" dirty="0" err="1" smtClean="0">
                <a:solidFill>
                  <a:schemeClr val="accent1">
                    <a:lumMod val="60000"/>
                    <a:lumOff val="40000"/>
                  </a:schemeClr>
                </a:solidFill>
                <a:latin typeface="Cambria Math"/>
                <a:ea typeface="Cambria Math"/>
              </a:rPr>
              <a:t>i</a:t>
            </a:r>
            <a:r>
              <a:rPr lang="en-US" dirty="0" smtClean="0">
                <a:solidFill>
                  <a:schemeClr val="accent1">
                    <a:lumMod val="60000"/>
                    <a:lumOff val="40000"/>
                  </a:schemeClr>
                </a:solidFill>
                <a:latin typeface="Cambria Math"/>
                <a:ea typeface="Cambria Math"/>
              </a:rPr>
              <a:t> </a:t>
            </a:r>
            <a:r>
              <a:rPr lang="en-US" dirty="0" smtClean="0">
                <a:latin typeface="Cambria Math"/>
                <a:ea typeface="Cambria Math"/>
              </a:rPr>
              <a:t>above </a:t>
            </a:r>
          </a:p>
          <a:p>
            <a:pPr lvl="2"/>
            <a:r>
              <a:rPr lang="en-US" dirty="0" smtClean="0">
                <a:latin typeface="Cambria Math"/>
                <a:ea typeface="Cambria Math"/>
              </a:rPr>
              <a:t>18 = 54 −  1</a:t>
            </a:r>
            <a:r>
              <a:rPr lang="en-US" dirty="0" smtClean="0">
                <a:latin typeface="Cambria Math" pitchFamily="18" charset="0"/>
                <a:ea typeface="Cambria Math" pitchFamily="18" charset="0"/>
              </a:rPr>
              <a:t> </a:t>
            </a:r>
            <a:r>
              <a:rPr lang="en-US" dirty="0" smtClean="0">
                <a:latin typeface="Cambria Math"/>
                <a:ea typeface="Cambria Math"/>
              </a:rPr>
              <a:t>∙36 </a:t>
            </a:r>
          </a:p>
          <a:p>
            <a:pPr lvl="2"/>
            <a:r>
              <a:rPr lang="en-US" dirty="0" smtClean="0">
                <a:latin typeface="Cambria Math"/>
                <a:ea typeface="Cambria Math"/>
              </a:rPr>
              <a:t>36 = 198 −  3</a:t>
            </a:r>
            <a:r>
              <a:rPr lang="en-US" dirty="0" smtClean="0">
                <a:latin typeface="Cambria Math" pitchFamily="18" charset="0"/>
                <a:ea typeface="Cambria Math" pitchFamily="18" charset="0"/>
              </a:rPr>
              <a:t> </a:t>
            </a:r>
            <a:r>
              <a:rPr lang="en-US" dirty="0" smtClean="0">
                <a:latin typeface="Cambria Math"/>
                <a:ea typeface="Cambria Math"/>
              </a:rPr>
              <a:t>∙54 </a:t>
            </a:r>
          </a:p>
          <a:p>
            <a:pPr lvl="1"/>
            <a:r>
              <a:rPr lang="en-US" dirty="0" smtClean="0">
                <a:latin typeface="Cambria Math"/>
                <a:ea typeface="Cambria Math"/>
              </a:rPr>
              <a:t>Substituting the 2</a:t>
            </a:r>
            <a:r>
              <a:rPr lang="en-US" baseline="30000" dirty="0" smtClean="0">
                <a:latin typeface="Cambria Math"/>
                <a:ea typeface="Cambria Math"/>
              </a:rPr>
              <a:t>nd</a:t>
            </a:r>
            <a:r>
              <a:rPr lang="en-US" dirty="0" smtClean="0">
                <a:latin typeface="Cambria Math"/>
                <a:ea typeface="Cambria Math"/>
              </a:rPr>
              <a:t> equation into the 1</a:t>
            </a:r>
            <a:r>
              <a:rPr lang="en-US" baseline="30000" dirty="0" smtClean="0">
                <a:latin typeface="Cambria Math"/>
                <a:ea typeface="Cambria Math"/>
              </a:rPr>
              <a:t>st</a:t>
            </a:r>
            <a:r>
              <a:rPr lang="en-US" dirty="0" smtClean="0">
                <a:latin typeface="Cambria Math"/>
                <a:ea typeface="Cambria Math"/>
              </a:rPr>
              <a:t> yields:</a:t>
            </a:r>
          </a:p>
          <a:p>
            <a:pPr lvl="2"/>
            <a:r>
              <a:rPr lang="en-US" dirty="0" smtClean="0">
                <a:latin typeface="Cambria Math"/>
                <a:ea typeface="Cambria Math"/>
              </a:rPr>
              <a:t>18 = 54 −  1</a:t>
            </a:r>
            <a:r>
              <a:rPr lang="en-US" dirty="0" smtClean="0">
                <a:latin typeface="Cambria Math" pitchFamily="18" charset="0"/>
                <a:ea typeface="Cambria Math" pitchFamily="18" charset="0"/>
              </a:rPr>
              <a:t> </a:t>
            </a:r>
            <a:r>
              <a:rPr lang="en-US" dirty="0" smtClean="0">
                <a:latin typeface="Cambria Math"/>
                <a:ea typeface="Cambria Math"/>
              </a:rPr>
              <a:t>∙(198 −  3</a:t>
            </a:r>
            <a:r>
              <a:rPr lang="en-US" dirty="0" smtClean="0">
                <a:latin typeface="Cambria Math" pitchFamily="18" charset="0"/>
                <a:ea typeface="Cambria Math" pitchFamily="18" charset="0"/>
              </a:rPr>
              <a:t> </a:t>
            </a:r>
            <a:r>
              <a:rPr lang="en-US" dirty="0" smtClean="0">
                <a:latin typeface="Cambria Math"/>
                <a:ea typeface="Cambria Math"/>
              </a:rPr>
              <a:t>∙54 )= 4</a:t>
            </a:r>
            <a:r>
              <a:rPr lang="en-US" dirty="0" smtClean="0">
                <a:latin typeface="Cambria Math" pitchFamily="18" charset="0"/>
                <a:ea typeface="Cambria Math" pitchFamily="18" charset="0"/>
              </a:rPr>
              <a:t> </a:t>
            </a:r>
            <a:r>
              <a:rPr lang="en-US" dirty="0" smtClean="0">
                <a:latin typeface="Cambria Math"/>
                <a:ea typeface="Cambria Math"/>
              </a:rPr>
              <a:t>∙54 −  1</a:t>
            </a:r>
            <a:r>
              <a:rPr lang="en-US" dirty="0" smtClean="0">
                <a:latin typeface="Cambria Math" pitchFamily="18" charset="0"/>
                <a:ea typeface="Cambria Math" pitchFamily="18" charset="0"/>
              </a:rPr>
              <a:t> </a:t>
            </a:r>
            <a:r>
              <a:rPr lang="en-US" dirty="0" smtClean="0">
                <a:latin typeface="Cambria Math"/>
                <a:ea typeface="Cambria Math"/>
              </a:rPr>
              <a:t>∙198 </a:t>
            </a:r>
          </a:p>
          <a:p>
            <a:pPr lvl="1"/>
            <a:r>
              <a:rPr lang="en-US" dirty="0" smtClean="0">
                <a:latin typeface="Cambria Math"/>
                <a:ea typeface="Cambria Math"/>
              </a:rPr>
              <a:t>Substituting 54 = 252 −  1</a:t>
            </a:r>
            <a:r>
              <a:rPr lang="en-US" dirty="0" smtClean="0">
                <a:latin typeface="Cambria Math" pitchFamily="18" charset="0"/>
                <a:ea typeface="Cambria Math" pitchFamily="18" charset="0"/>
              </a:rPr>
              <a:t> </a:t>
            </a:r>
            <a:r>
              <a:rPr lang="en-US" dirty="0" smtClean="0">
                <a:latin typeface="Cambria Math"/>
                <a:ea typeface="Cambria Math"/>
              </a:rPr>
              <a:t>∙198 (from </a:t>
            </a:r>
            <a:r>
              <a:rPr lang="en-US" dirty="0" smtClean="0">
                <a:solidFill>
                  <a:schemeClr val="accent1">
                    <a:lumMod val="60000"/>
                    <a:lumOff val="40000"/>
                  </a:schemeClr>
                </a:solidFill>
                <a:latin typeface="Cambria Math"/>
                <a:ea typeface="Cambria Math"/>
              </a:rPr>
              <a:t>i</a:t>
            </a:r>
            <a:r>
              <a:rPr lang="en-US" dirty="0" smtClean="0">
                <a:latin typeface="Cambria Math"/>
                <a:ea typeface="Cambria Math"/>
              </a:rPr>
              <a:t>)) yields:</a:t>
            </a:r>
          </a:p>
          <a:p>
            <a:pPr lvl="2"/>
            <a:r>
              <a:rPr lang="en-US" dirty="0" smtClean="0">
                <a:latin typeface="Cambria Math"/>
                <a:ea typeface="Cambria Math"/>
              </a:rPr>
              <a:t> 18 = 4</a:t>
            </a:r>
            <a:r>
              <a:rPr lang="en-US" dirty="0" smtClean="0">
                <a:latin typeface="Cambria Math" pitchFamily="18" charset="0"/>
                <a:ea typeface="Cambria Math" pitchFamily="18" charset="0"/>
              </a:rPr>
              <a:t> </a:t>
            </a:r>
            <a:r>
              <a:rPr lang="en-US" dirty="0" smtClean="0">
                <a:latin typeface="Cambria Math"/>
                <a:ea typeface="Cambria Math"/>
              </a:rPr>
              <a:t>∙(252 −  1</a:t>
            </a:r>
            <a:r>
              <a:rPr lang="en-US" dirty="0" smtClean="0">
                <a:latin typeface="Cambria Math" pitchFamily="18" charset="0"/>
                <a:ea typeface="Cambria Math" pitchFamily="18" charset="0"/>
              </a:rPr>
              <a:t> </a:t>
            </a:r>
            <a:r>
              <a:rPr lang="en-US" dirty="0" smtClean="0">
                <a:latin typeface="Cambria Math"/>
                <a:ea typeface="Cambria Math"/>
              </a:rPr>
              <a:t>∙198) −  1</a:t>
            </a:r>
            <a:r>
              <a:rPr lang="en-US" dirty="0" smtClean="0">
                <a:latin typeface="Cambria Math" pitchFamily="18" charset="0"/>
                <a:ea typeface="Cambria Math" pitchFamily="18" charset="0"/>
              </a:rPr>
              <a:t> </a:t>
            </a:r>
            <a:r>
              <a:rPr lang="en-US" dirty="0" smtClean="0">
                <a:latin typeface="Cambria Math"/>
                <a:ea typeface="Cambria Math"/>
              </a:rPr>
              <a:t>∙198 = </a:t>
            </a:r>
            <a:r>
              <a:rPr lang="en-US" dirty="0" smtClean="0">
                <a:solidFill>
                  <a:srgbClr val="C00000"/>
                </a:solidFill>
                <a:latin typeface="Cambria Math"/>
                <a:ea typeface="Cambria Math"/>
              </a:rPr>
              <a:t>4</a:t>
            </a:r>
            <a:r>
              <a:rPr lang="en-US" dirty="0" smtClean="0">
                <a:latin typeface="Cambria Math" pitchFamily="18" charset="0"/>
                <a:ea typeface="Cambria Math" pitchFamily="18" charset="0"/>
              </a:rPr>
              <a:t> </a:t>
            </a:r>
            <a:r>
              <a:rPr lang="en-US" dirty="0" smtClean="0">
                <a:latin typeface="Cambria Math"/>
                <a:ea typeface="Cambria Math"/>
              </a:rPr>
              <a:t>∙252 −  </a:t>
            </a:r>
            <a:r>
              <a:rPr lang="en-US" dirty="0" smtClean="0">
                <a:solidFill>
                  <a:srgbClr val="C00000"/>
                </a:solidFill>
                <a:latin typeface="Cambria Math"/>
                <a:ea typeface="Cambria Math"/>
              </a:rPr>
              <a:t>5</a:t>
            </a:r>
            <a:r>
              <a:rPr lang="en-US" dirty="0" smtClean="0">
                <a:latin typeface="Cambria Math" pitchFamily="18" charset="0"/>
                <a:ea typeface="Cambria Math" pitchFamily="18" charset="0"/>
              </a:rPr>
              <a:t> </a:t>
            </a:r>
            <a:r>
              <a:rPr lang="en-US" dirty="0" smtClean="0">
                <a:latin typeface="Cambria Math"/>
                <a:ea typeface="Cambria Math"/>
              </a:rPr>
              <a:t>∙198 </a:t>
            </a:r>
          </a:p>
          <a:p>
            <a:r>
              <a:rPr lang="en-US" dirty="0" smtClean="0">
                <a:ea typeface="Cambria Math"/>
              </a:rPr>
              <a:t>This method illustrated above is a two pass method. It first uses the Euclidian algorithm to find the </a:t>
            </a:r>
            <a:r>
              <a:rPr lang="en-US" dirty="0" err="1" smtClean="0">
                <a:ea typeface="Cambria Math"/>
              </a:rPr>
              <a:t>gcd</a:t>
            </a:r>
            <a:r>
              <a:rPr lang="en-US" dirty="0" smtClean="0">
                <a:ea typeface="Cambria Math"/>
              </a:rPr>
              <a:t> and then works backwards to express the </a:t>
            </a:r>
            <a:r>
              <a:rPr lang="en-US" dirty="0" err="1" smtClean="0">
                <a:ea typeface="Cambria Math"/>
              </a:rPr>
              <a:t>gcd</a:t>
            </a:r>
            <a:r>
              <a:rPr lang="en-US" dirty="0" smtClean="0">
                <a:ea typeface="Cambria Math"/>
              </a:rPr>
              <a:t> as a linear combination of the original two integers. A one pass method, called the </a:t>
            </a:r>
            <a:r>
              <a:rPr lang="en-US" i="1" dirty="0" smtClean="0">
                <a:ea typeface="Cambria Math"/>
              </a:rPr>
              <a:t>extended Euclidean algorithm</a:t>
            </a:r>
            <a:r>
              <a:rPr lang="en-US" dirty="0" smtClean="0">
                <a:ea typeface="Cambria Math"/>
              </a:rPr>
              <a:t>, is developed in the exercises</a:t>
            </a:r>
            <a:r>
              <a:rPr lang="en-US" dirty="0" smtClean="0">
                <a:latin typeface="Cambria Math"/>
                <a:ea typeface="Cambria Math"/>
              </a:rPr>
              <a:t>.</a:t>
            </a:r>
          </a:p>
          <a:p>
            <a:pPr lvl="2"/>
            <a:endParaRPr lang="en-US" dirty="0" smtClean="0">
              <a:latin typeface="Cambria Math"/>
              <a:ea typeface="Cambria Math"/>
            </a:endParaRPr>
          </a:p>
          <a:p>
            <a:pPr lvl="2"/>
            <a:endParaRPr lang="en-US" dirty="0">
              <a:latin typeface="Cambria Math" pitchFamily="18" charset="0"/>
              <a:ea typeface="Cambria Math"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Consequences of </a:t>
            </a:r>
            <a:r>
              <a:rPr lang="en-US" sz="4400" dirty="0" err="1" smtClean="0"/>
              <a:t>B</a:t>
            </a:r>
            <a:r>
              <a:rPr lang="en-US" sz="4400" dirty="0" err="1" smtClean="0">
                <a:ea typeface="Cambria Math"/>
              </a:rPr>
              <a:t>é</a:t>
            </a:r>
            <a:r>
              <a:rPr lang="en-US" sz="4400" dirty="0" err="1" smtClean="0"/>
              <a:t>zout’s</a:t>
            </a:r>
            <a:r>
              <a:rPr lang="en-US" sz="4400" dirty="0" smtClean="0"/>
              <a:t> Theorem</a:t>
            </a:r>
            <a:endParaRPr lang="en-US" sz="4400"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Lemma </a:t>
            </a:r>
            <a:r>
              <a:rPr lang="en-US" b="1" dirty="0" smtClean="0">
                <a:latin typeface="Cambria Math" pitchFamily="18" charset="0"/>
                <a:ea typeface="Cambria Math" pitchFamily="18" charset="0"/>
              </a:rPr>
              <a:t>2</a:t>
            </a:r>
            <a:r>
              <a:rPr lang="en-US" dirty="0" smtClean="0"/>
              <a:t>: If </a:t>
            </a:r>
            <a:r>
              <a:rPr lang="en-US" i="1" dirty="0" smtClean="0"/>
              <a:t>a</a:t>
            </a:r>
            <a:r>
              <a:rPr lang="en-US" dirty="0" smtClean="0"/>
              <a:t>, </a:t>
            </a:r>
            <a:r>
              <a:rPr lang="en-US" i="1" dirty="0" smtClean="0"/>
              <a:t>b</a:t>
            </a:r>
            <a:r>
              <a:rPr lang="en-US" dirty="0" smtClean="0"/>
              <a:t>, and </a:t>
            </a:r>
            <a:r>
              <a:rPr lang="en-US" i="1" dirty="0" smtClean="0"/>
              <a:t>c</a:t>
            </a:r>
            <a:r>
              <a:rPr lang="en-US" dirty="0" smtClean="0"/>
              <a:t> are positive integers such that </a:t>
            </a:r>
            <a:r>
              <a:rPr lang="en-US" dirty="0" err="1" smtClean="0"/>
              <a:t>gcd</a:t>
            </a:r>
            <a:r>
              <a:rPr lang="en-US" dirty="0" smtClean="0"/>
              <a:t>(</a:t>
            </a:r>
            <a:r>
              <a:rPr lang="en-US" i="1" dirty="0" smtClean="0"/>
              <a:t>a</a:t>
            </a:r>
            <a:r>
              <a:rPr lang="en-US" dirty="0" smtClean="0"/>
              <a:t>, </a:t>
            </a:r>
            <a:r>
              <a:rPr lang="en-US" i="1" dirty="0" smtClean="0"/>
              <a:t>b</a:t>
            </a:r>
            <a:r>
              <a:rPr lang="en-US" dirty="0" smtClean="0"/>
              <a:t>) = </a:t>
            </a:r>
            <a:r>
              <a:rPr lang="en-US" dirty="0" smtClean="0">
                <a:latin typeface="Cambria Math" pitchFamily="18" charset="0"/>
                <a:ea typeface="Cambria Math" pitchFamily="18" charset="0"/>
              </a:rPr>
              <a:t>1</a:t>
            </a:r>
            <a:r>
              <a:rPr lang="en-US" dirty="0" smtClean="0"/>
              <a:t> and </a:t>
            </a:r>
            <a:r>
              <a:rPr lang="en-US" i="1" dirty="0" smtClean="0"/>
              <a:t>a</a:t>
            </a:r>
            <a:r>
              <a:rPr lang="en-US" dirty="0" smtClean="0"/>
              <a:t> | </a:t>
            </a:r>
            <a:r>
              <a:rPr lang="en-US" i="1" dirty="0" err="1" smtClean="0"/>
              <a:t>bc</a:t>
            </a:r>
            <a:r>
              <a:rPr lang="en-US" dirty="0" smtClean="0"/>
              <a:t>, then </a:t>
            </a:r>
            <a:r>
              <a:rPr lang="en-US" i="1" dirty="0" smtClean="0"/>
              <a:t>a</a:t>
            </a:r>
            <a:r>
              <a:rPr lang="en-US" dirty="0" smtClean="0"/>
              <a:t> | </a:t>
            </a:r>
            <a:r>
              <a:rPr lang="en-US" i="1" dirty="0" smtClean="0"/>
              <a:t>c</a:t>
            </a:r>
            <a:r>
              <a:rPr lang="en-US" dirty="0" smtClean="0"/>
              <a:t>.</a:t>
            </a:r>
          </a:p>
          <a:p>
            <a:pPr>
              <a:buNone/>
            </a:pPr>
            <a:r>
              <a:rPr lang="en-US" dirty="0" smtClean="0"/>
              <a:t>   </a:t>
            </a:r>
            <a:r>
              <a:rPr lang="en-US" b="1" dirty="0" smtClean="0"/>
              <a:t>Proof</a:t>
            </a:r>
            <a:r>
              <a:rPr lang="en-US" dirty="0" smtClean="0"/>
              <a:t>:  Assume </a:t>
            </a:r>
            <a:r>
              <a:rPr lang="en-US" dirty="0" err="1" smtClean="0"/>
              <a:t>gcd</a:t>
            </a:r>
            <a:r>
              <a:rPr lang="en-US" dirty="0" smtClean="0"/>
              <a:t>(</a:t>
            </a:r>
            <a:r>
              <a:rPr lang="en-US" i="1" dirty="0" smtClean="0"/>
              <a:t>a</a:t>
            </a:r>
            <a:r>
              <a:rPr lang="en-US" dirty="0" smtClean="0"/>
              <a:t>, </a:t>
            </a:r>
            <a:r>
              <a:rPr lang="en-US" i="1" dirty="0" smtClean="0"/>
              <a:t>b</a:t>
            </a:r>
            <a:r>
              <a:rPr lang="en-US" dirty="0" smtClean="0"/>
              <a:t>) = </a:t>
            </a:r>
            <a:r>
              <a:rPr lang="en-US" dirty="0" smtClean="0">
                <a:latin typeface="Cambria Math" pitchFamily="18" charset="0"/>
                <a:ea typeface="Cambria Math" pitchFamily="18" charset="0"/>
              </a:rPr>
              <a:t>1</a:t>
            </a:r>
            <a:r>
              <a:rPr lang="en-US" dirty="0" smtClean="0"/>
              <a:t> and </a:t>
            </a:r>
            <a:r>
              <a:rPr lang="en-US" i="1" dirty="0" smtClean="0"/>
              <a:t>a</a:t>
            </a:r>
            <a:r>
              <a:rPr lang="en-US" dirty="0" smtClean="0"/>
              <a:t> | </a:t>
            </a:r>
            <a:r>
              <a:rPr lang="en-US" i="1" dirty="0" err="1" smtClean="0"/>
              <a:t>bc</a:t>
            </a:r>
            <a:endParaRPr lang="en-US" dirty="0" smtClean="0"/>
          </a:p>
          <a:p>
            <a:pPr lvl="1"/>
            <a:r>
              <a:rPr lang="en-US" dirty="0" smtClean="0"/>
              <a:t>Since </a:t>
            </a:r>
            <a:r>
              <a:rPr lang="en-US" dirty="0" err="1" smtClean="0"/>
              <a:t>gcd</a:t>
            </a:r>
            <a:r>
              <a:rPr lang="en-US" dirty="0" smtClean="0"/>
              <a:t>(</a:t>
            </a:r>
            <a:r>
              <a:rPr lang="en-US" i="1" dirty="0" smtClean="0"/>
              <a:t>a</a:t>
            </a:r>
            <a:r>
              <a:rPr lang="en-US" dirty="0" smtClean="0"/>
              <a:t>, </a:t>
            </a:r>
            <a:r>
              <a:rPr lang="en-US" i="1" dirty="0" smtClean="0"/>
              <a:t>b</a:t>
            </a:r>
            <a:r>
              <a:rPr lang="en-US" dirty="0" smtClean="0"/>
              <a:t>) = </a:t>
            </a:r>
            <a:r>
              <a:rPr lang="en-US" dirty="0" smtClean="0">
                <a:latin typeface="Cambria Math" pitchFamily="18" charset="0"/>
                <a:ea typeface="Cambria Math" pitchFamily="18" charset="0"/>
              </a:rPr>
              <a:t>1</a:t>
            </a:r>
            <a:r>
              <a:rPr lang="en-US" dirty="0" smtClean="0"/>
              <a:t>, by </a:t>
            </a:r>
            <a:r>
              <a:rPr lang="en-US" dirty="0" err="1" smtClean="0"/>
              <a:t>B</a:t>
            </a:r>
            <a:r>
              <a:rPr lang="en-US" dirty="0" err="1" smtClean="0">
                <a:latin typeface="Cambria Math"/>
                <a:ea typeface="Cambria Math"/>
              </a:rPr>
              <a:t>é</a:t>
            </a:r>
            <a:r>
              <a:rPr lang="en-US" dirty="0" err="1" smtClean="0"/>
              <a:t>zout’s</a:t>
            </a:r>
            <a:r>
              <a:rPr lang="en-US" dirty="0" smtClean="0"/>
              <a:t> Theorem  there are integers </a:t>
            </a:r>
            <a:r>
              <a:rPr lang="en-US" i="1" dirty="0" smtClean="0"/>
              <a:t>s</a:t>
            </a:r>
            <a:r>
              <a:rPr lang="en-US" dirty="0" smtClean="0"/>
              <a:t> and </a:t>
            </a:r>
            <a:r>
              <a:rPr lang="en-US" i="1" dirty="0" smtClean="0"/>
              <a:t>t</a:t>
            </a:r>
            <a:r>
              <a:rPr lang="en-US" dirty="0" smtClean="0"/>
              <a:t> such that    </a:t>
            </a:r>
          </a:p>
          <a:p>
            <a:pPr lvl="1">
              <a:buNone/>
            </a:pPr>
            <a:r>
              <a:rPr lang="en-US" i="1" dirty="0" smtClean="0"/>
              <a:t>                           </a:t>
            </a:r>
            <a:r>
              <a:rPr lang="en-US" i="1" dirty="0" err="1" smtClean="0"/>
              <a:t>sa</a:t>
            </a:r>
            <a:r>
              <a:rPr lang="en-US" dirty="0" smtClean="0"/>
              <a:t> + </a:t>
            </a:r>
            <a:r>
              <a:rPr lang="en-US" i="1" dirty="0" err="1" smtClean="0"/>
              <a:t>tb</a:t>
            </a:r>
            <a:r>
              <a:rPr lang="en-US" i="1" dirty="0" smtClean="0"/>
              <a:t> </a:t>
            </a:r>
            <a:r>
              <a:rPr lang="en-US" dirty="0" smtClean="0"/>
              <a:t>= </a:t>
            </a:r>
            <a:r>
              <a:rPr lang="en-US" dirty="0" smtClean="0">
                <a:latin typeface="Cambria Math" pitchFamily="18" charset="0"/>
                <a:ea typeface="Cambria Math" pitchFamily="18" charset="0"/>
              </a:rPr>
              <a:t>1</a:t>
            </a:r>
            <a:r>
              <a:rPr lang="en-US" dirty="0" smtClean="0"/>
              <a:t>.</a:t>
            </a:r>
          </a:p>
          <a:p>
            <a:pPr lvl="1"/>
            <a:r>
              <a:rPr lang="en-US" dirty="0" smtClean="0"/>
              <a:t>Multiplying both sides of the equation by </a:t>
            </a:r>
            <a:r>
              <a:rPr lang="en-US" i="1" dirty="0" smtClean="0"/>
              <a:t>c</a:t>
            </a:r>
            <a:r>
              <a:rPr lang="en-US" dirty="0" smtClean="0"/>
              <a:t>, yields </a:t>
            </a:r>
            <a:r>
              <a:rPr lang="en-US" i="1" dirty="0" smtClean="0"/>
              <a:t>sac + </a:t>
            </a:r>
            <a:r>
              <a:rPr lang="en-US" i="1" dirty="0" err="1" smtClean="0"/>
              <a:t>tbc</a:t>
            </a:r>
            <a:r>
              <a:rPr lang="en-US" i="1" dirty="0" smtClean="0"/>
              <a:t> = c.</a:t>
            </a:r>
          </a:p>
          <a:p>
            <a:pPr lvl="1"/>
            <a:r>
              <a:rPr lang="en-US" dirty="0" smtClean="0"/>
              <a:t>From Theorem </a:t>
            </a:r>
            <a:r>
              <a:rPr lang="en-US" dirty="0" smtClean="0">
                <a:latin typeface="Cambria Math" pitchFamily="18" charset="0"/>
                <a:ea typeface="Cambria Math" pitchFamily="18" charset="0"/>
              </a:rPr>
              <a:t>1</a:t>
            </a:r>
            <a:r>
              <a:rPr lang="en-US" dirty="0" smtClean="0"/>
              <a:t> of Section </a:t>
            </a:r>
            <a:r>
              <a:rPr lang="en-US" dirty="0" smtClean="0">
                <a:latin typeface="Cambria Math" pitchFamily="18" charset="0"/>
                <a:ea typeface="Cambria Math" pitchFamily="18" charset="0"/>
              </a:rPr>
              <a:t>4.1</a:t>
            </a:r>
            <a:r>
              <a:rPr lang="en-US" dirty="0" smtClean="0"/>
              <a:t>:</a:t>
            </a:r>
          </a:p>
          <a:p>
            <a:pPr lvl="2">
              <a:buNone/>
            </a:pPr>
            <a:r>
              <a:rPr lang="en-US" i="1" dirty="0" smtClean="0"/>
              <a:t>  a | </a:t>
            </a:r>
            <a:r>
              <a:rPr lang="en-US" i="1" dirty="0" err="1" smtClean="0"/>
              <a:t>tbc</a:t>
            </a:r>
            <a:r>
              <a:rPr lang="en-US" i="1" dirty="0" smtClean="0"/>
              <a:t>   </a:t>
            </a:r>
            <a:r>
              <a:rPr lang="en-US" dirty="0" smtClean="0">
                <a:latin typeface="Cambria Math" pitchFamily="18" charset="0"/>
                <a:ea typeface="Cambria Math" pitchFamily="18" charset="0"/>
              </a:rPr>
              <a:t>(</a:t>
            </a:r>
            <a:r>
              <a:rPr lang="en-US" dirty="0" smtClean="0"/>
              <a:t>part ii) and </a:t>
            </a:r>
            <a:r>
              <a:rPr lang="en-US" i="1" dirty="0" smtClean="0"/>
              <a:t> a </a:t>
            </a:r>
            <a:r>
              <a:rPr lang="en-US" dirty="0" smtClean="0"/>
              <a:t>divides</a:t>
            </a:r>
            <a:r>
              <a:rPr lang="en-US" i="1" dirty="0" smtClean="0"/>
              <a:t> sac + </a:t>
            </a:r>
            <a:r>
              <a:rPr lang="en-US" i="1" dirty="0" err="1" smtClean="0"/>
              <a:t>tbc</a:t>
            </a:r>
            <a:r>
              <a:rPr lang="en-US" i="1" dirty="0" smtClean="0"/>
              <a:t> </a:t>
            </a:r>
            <a:r>
              <a:rPr lang="en-US" dirty="0" smtClean="0"/>
              <a:t>since</a:t>
            </a:r>
            <a:r>
              <a:rPr lang="en-US" i="1" dirty="0" smtClean="0"/>
              <a:t> a | sac </a:t>
            </a:r>
            <a:r>
              <a:rPr lang="en-US" dirty="0" smtClean="0"/>
              <a:t>and</a:t>
            </a:r>
            <a:r>
              <a:rPr lang="en-US" i="1" dirty="0" smtClean="0"/>
              <a:t> </a:t>
            </a:r>
            <a:r>
              <a:rPr lang="en-US" i="1" dirty="0" err="1" smtClean="0"/>
              <a:t>a|tbc</a:t>
            </a:r>
            <a:r>
              <a:rPr lang="en-US" i="1" dirty="0" smtClean="0"/>
              <a:t> </a:t>
            </a:r>
            <a:r>
              <a:rPr lang="en-US" dirty="0" smtClean="0"/>
              <a:t>(part </a:t>
            </a:r>
            <a:r>
              <a:rPr lang="en-US" dirty="0" err="1" smtClean="0"/>
              <a:t>i</a:t>
            </a:r>
            <a:r>
              <a:rPr lang="en-US" dirty="0" smtClean="0"/>
              <a:t>)</a:t>
            </a:r>
          </a:p>
          <a:p>
            <a:pPr lvl="1"/>
            <a:r>
              <a:rPr lang="en-US" dirty="0" smtClean="0"/>
              <a:t>We conclude </a:t>
            </a:r>
            <a:r>
              <a:rPr lang="en-US" i="1" dirty="0" smtClean="0"/>
              <a:t>a | c, </a:t>
            </a:r>
            <a:r>
              <a:rPr lang="en-US" dirty="0" smtClean="0"/>
              <a:t>since</a:t>
            </a:r>
            <a:r>
              <a:rPr lang="en-US" i="1" dirty="0" smtClean="0"/>
              <a:t>  sac + </a:t>
            </a:r>
            <a:r>
              <a:rPr lang="en-US" i="1" dirty="0" err="1" smtClean="0"/>
              <a:t>tbc</a:t>
            </a:r>
            <a:r>
              <a:rPr lang="en-US" i="1" dirty="0" smtClean="0"/>
              <a:t> = c.</a:t>
            </a:r>
          </a:p>
          <a:p>
            <a:pPr lvl="1">
              <a:buNone/>
            </a:pPr>
            <a:endParaRPr lang="en-US" i="1" dirty="0" smtClean="0"/>
          </a:p>
          <a:p>
            <a:pPr>
              <a:buNone/>
            </a:pPr>
            <a:r>
              <a:rPr lang="en-US" b="1" i="1" dirty="0" smtClean="0"/>
              <a:t>    </a:t>
            </a:r>
            <a:r>
              <a:rPr lang="en-US" b="1" dirty="0" smtClean="0"/>
              <a:t>Lemma </a:t>
            </a:r>
            <a:r>
              <a:rPr lang="en-US" b="1" dirty="0" smtClean="0">
                <a:latin typeface="Cambria Math" pitchFamily="18" charset="0"/>
                <a:ea typeface="Cambria Math" pitchFamily="18" charset="0"/>
              </a:rPr>
              <a:t>3</a:t>
            </a:r>
            <a:r>
              <a:rPr lang="en-US" dirty="0" smtClean="0"/>
              <a:t>: If </a:t>
            </a:r>
            <a:r>
              <a:rPr lang="en-US" i="1" dirty="0" smtClean="0"/>
              <a:t>p</a:t>
            </a:r>
            <a:r>
              <a:rPr lang="en-US" dirty="0" smtClean="0"/>
              <a:t> is prime and  </a:t>
            </a:r>
            <a:r>
              <a:rPr lang="en-US" i="1" dirty="0" smtClean="0"/>
              <a:t>p</a:t>
            </a:r>
            <a:r>
              <a:rPr lang="en-US" dirty="0" smtClean="0"/>
              <a:t> | </a:t>
            </a:r>
            <a:r>
              <a:rPr lang="en-US" i="1" dirty="0" smtClean="0"/>
              <a:t>a</a:t>
            </a:r>
            <a:r>
              <a:rPr lang="en-US" baseline="-25000" dirty="0" smtClean="0">
                <a:latin typeface="Cambria Math" pitchFamily="18" charset="0"/>
                <a:ea typeface="Cambria Math" pitchFamily="18" charset="0"/>
              </a:rPr>
              <a:t>1</a:t>
            </a:r>
            <a:r>
              <a:rPr lang="en-US" i="1" dirty="0" smtClean="0"/>
              <a:t>a</a:t>
            </a:r>
            <a:r>
              <a:rPr lang="en-US" baseline="-25000" dirty="0" smtClean="0">
                <a:latin typeface="Cambria Math" pitchFamily="18" charset="0"/>
                <a:ea typeface="Cambria Math" pitchFamily="18" charset="0"/>
              </a:rPr>
              <a:t>2</a:t>
            </a:r>
            <a:r>
              <a:rPr lang="en-US" dirty="0" smtClean="0">
                <a:latin typeface="Cambria Math"/>
                <a:ea typeface="Cambria Math"/>
              </a:rPr>
              <a:t>∙∙∙</a:t>
            </a:r>
            <a:r>
              <a:rPr lang="en-US" i="1" dirty="0" smtClean="0"/>
              <a:t>a</a:t>
            </a:r>
            <a:r>
              <a:rPr lang="en-US" i="1" baseline="-25000" dirty="0" smtClean="0"/>
              <a:t>n</a:t>
            </a:r>
            <a:r>
              <a:rPr lang="en-US" dirty="0" smtClean="0"/>
              <a:t>, then </a:t>
            </a:r>
            <a:r>
              <a:rPr lang="en-US" i="1" dirty="0" smtClean="0"/>
              <a:t>p</a:t>
            </a:r>
            <a:r>
              <a:rPr lang="en-US" dirty="0" smtClean="0"/>
              <a:t> | </a:t>
            </a:r>
            <a:r>
              <a:rPr lang="en-US" i="1" dirty="0" err="1" smtClean="0"/>
              <a:t>a</a:t>
            </a:r>
            <a:r>
              <a:rPr lang="en-US" i="1" baseline="-25000" dirty="0" err="1" smtClean="0"/>
              <a:t>i</a:t>
            </a:r>
            <a:r>
              <a:rPr lang="en-US" i="1" baseline="-25000" dirty="0" smtClean="0"/>
              <a:t> </a:t>
            </a:r>
            <a:r>
              <a:rPr lang="en-US" i="1" dirty="0" smtClean="0"/>
              <a:t> </a:t>
            </a:r>
            <a:r>
              <a:rPr lang="en-US" dirty="0" smtClean="0"/>
              <a:t>for some </a:t>
            </a:r>
            <a:r>
              <a:rPr lang="en-US" i="1" dirty="0" err="1" smtClean="0"/>
              <a:t>i</a:t>
            </a:r>
            <a:r>
              <a:rPr lang="en-US" dirty="0" smtClean="0"/>
              <a:t>.</a:t>
            </a:r>
          </a:p>
          <a:p>
            <a:pPr>
              <a:buNone/>
            </a:pPr>
            <a:r>
              <a:rPr lang="en-US" i="1" dirty="0" smtClean="0"/>
              <a:t>   </a:t>
            </a:r>
            <a:r>
              <a:rPr lang="en-US" dirty="0" smtClean="0"/>
              <a:t>(</a:t>
            </a:r>
            <a:r>
              <a:rPr lang="en-US" i="1" dirty="0" smtClean="0"/>
              <a:t>proof uses mathematical induction; see Exercise </a:t>
            </a:r>
            <a:r>
              <a:rPr lang="en-US" dirty="0" smtClean="0">
                <a:latin typeface="Cambria Math" pitchFamily="18" charset="0"/>
                <a:ea typeface="Cambria Math" pitchFamily="18" charset="0"/>
              </a:rPr>
              <a:t>64</a:t>
            </a:r>
            <a:r>
              <a:rPr lang="en-US" i="1" dirty="0" smtClean="0">
                <a:latin typeface="Cambria Math" pitchFamily="18" charset="0"/>
                <a:ea typeface="Cambria Math" pitchFamily="18" charset="0"/>
              </a:rPr>
              <a:t> </a:t>
            </a:r>
            <a:r>
              <a:rPr lang="en-US" i="1" dirty="0" smtClean="0"/>
              <a:t>of Section </a:t>
            </a:r>
            <a:r>
              <a:rPr lang="en-US" dirty="0" smtClean="0">
                <a:latin typeface="Cambria Math" pitchFamily="18" charset="0"/>
                <a:ea typeface="Cambria Math" pitchFamily="18" charset="0"/>
              </a:rPr>
              <a:t>5.1</a:t>
            </a:r>
            <a:r>
              <a:rPr lang="en-US" dirty="0" smtClean="0"/>
              <a:t>)</a:t>
            </a:r>
          </a:p>
          <a:p>
            <a:pPr>
              <a:buNone/>
            </a:pPr>
            <a:endParaRPr lang="en-US" i="1" dirty="0" smtClean="0"/>
          </a:p>
          <a:p>
            <a:r>
              <a:rPr lang="en-US" dirty="0" smtClean="0"/>
              <a:t>Lemma </a:t>
            </a:r>
            <a:r>
              <a:rPr lang="en-US" dirty="0" smtClean="0">
                <a:latin typeface="Cambria Math" pitchFamily="18" charset="0"/>
                <a:ea typeface="Cambria Math" pitchFamily="18" charset="0"/>
              </a:rPr>
              <a:t>3</a:t>
            </a:r>
            <a:r>
              <a:rPr lang="en-US" dirty="0" smtClean="0"/>
              <a:t> is crucial in the proof of the uniqueness of prime factorizations.</a:t>
            </a:r>
            <a:endParaRPr lang="en-US" dirty="0"/>
          </a:p>
        </p:txBody>
      </p:sp>
      <p:sp>
        <p:nvSpPr>
          <p:cNvPr id="4" name="Isosceles Triangle 3"/>
          <p:cNvSpPr/>
          <p:nvPr/>
        </p:nvSpPr>
        <p:spPr>
          <a:xfrm rot="5400000" flipV="1">
            <a:off x="8382000" y="45720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Dividing </a:t>
            </a:r>
            <a:r>
              <a:rPr lang="en-US" dirty="0" err="1" smtClean="0"/>
              <a:t>Congruences</a:t>
            </a:r>
            <a:r>
              <a:rPr lang="en-US" dirty="0" smtClean="0"/>
              <a:t> by an Integer</a:t>
            </a:r>
            <a:endParaRPr lang="en-US" dirty="0"/>
          </a:p>
        </p:txBody>
      </p:sp>
      <p:sp>
        <p:nvSpPr>
          <p:cNvPr id="3" name="Content Placeholder 2"/>
          <p:cNvSpPr>
            <a:spLocks noGrp="1"/>
          </p:cNvSpPr>
          <p:nvPr>
            <p:ph idx="1"/>
          </p:nvPr>
        </p:nvSpPr>
        <p:spPr/>
        <p:txBody>
          <a:bodyPr>
            <a:normAutofit lnSpcReduction="10000"/>
          </a:bodyPr>
          <a:lstStyle/>
          <a:p>
            <a:r>
              <a:rPr lang="en-US" dirty="0" smtClean="0"/>
              <a:t>Dividing both sides of a valid congruence by an integer does not always produce a valid congruence (see Section </a:t>
            </a:r>
            <a:r>
              <a:rPr lang="en-US" dirty="0" smtClean="0">
                <a:latin typeface="Cambria Math" pitchFamily="18" charset="0"/>
                <a:ea typeface="Cambria Math" pitchFamily="18" charset="0"/>
              </a:rPr>
              <a:t>4.1</a:t>
            </a:r>
            <a:r>
              <a:rPr lang="en-US" dirty="0" smtClean="0"/>
              <a:t>).</a:t>
            </a:r>
          </a:p>
          <a:p>
            <a:r>
              <a:rPr lang="en-US" dirty="0" smtClean="0"/>
              <a:t>But </a:t>
            </a:r>
            <a:r>
              <a:rPr lang="en-US" dirty="0" smtClean="0">
                <a:latin typeface="Cambria Math" pitchFamily="18" charset="0"/>
                <a:ea typeface="Cambria Math" pitchFamily="18" charset="0"/>
              </a:rPr>
              <a:t>dividing by an integer relatively prime to the modulus does produce a valid congruence: </a:t>
            </a:r>
          </a:p>
          <a:p>
            <a:pPr>
              <a:buNone/>
            </a:pPr>
            <a:r>
              <a:rPr lang="en-US" dirty="0" smtClean="0">
                <a:latin typeface="Cambria Math" pitchFamily="18" charset="0"/>
                <a:ea typeface="Cambria Math" pitchFamily="18" charset="0"/>
              </a:rPr>
              <a:t>    </a:t>
            </a:r>
            <a:r>
              <a:rPr lang="en-US" b="1" dirty="0" smtClean="0">
                <a:ea typeface="Cambria Math" pitchFamily="18" charset="0"/>
              </a:rPr>
              <a:t>Theorem 7</a:t>
            </a:r>
            <a:r>
              <a:rPr lang="en-US" dirty="0" smtClean="0">
                <a:latin typeface="Cambria Math" pitchFamily="18" charset="0"/>
                <a:ea typeface="Cambria Math" pitchFamily="18" charset="0"/>
              </a:rPr>
              <a:t>: Let m be a positive integer and let </a:t>
            </a:r>
            <a:r>
              <a:rPr lang="en-US" i="1" dirty="0" smtClean="0">
                <a:ea typeface="Cambria Math" pitchFamily="18" charset="0"/>
              </a:rPr>
              <a:t>a</a:t>
            </a:r>
            <a:r>
              <a:rPr lang="en-US" dirty="0" smtClean="0">
                <a:latin typeface="Cambria Math" pitchFamily="18" charset="0"/>
                <a:ea typeface="Cambria Math" pitchFamily="18" charset="0"/>
              </a:rPr>
              <a:t>, </a:t>
            </a:r>
            <a:r>
              <a:rPr lang="en-US" i="1" dirty="0" smtClean="0">
                <a:ea typeface="Cambria Math" pitchFamily="18" charset="0"/>
              </a:rPr>
              <a:t>b</a:t>
            </a:r>
            <a:r>
              <a:rPr lang="en-US" dirty="0" smtClean="0">
                <a:latin typeface="Cambria Math" pitchFamily="18" charset="0"/>
                <a:ea typeface="Cambria Math" pitchFamily="18" charset="0"/>
              </a:rPr>
              <a:t>, and </a:t>
            </a:r>
            <a:r>
              <a:rPr lang="en-US" i="1" dirty="0" smtClean="0">
                <a:ea typeface="Cambria Math" pitchFamily="18" charset="0"/>
              </a:rPr>
              <a:t>c</a:t>
            </a:r>
            <a:r>
              <a:rPr lang="en-US" dirty="0" smtClean="0">
                <a:latin typeface="Cambria Math" pitchFamily="18" charset="0"/>
                <a:ea typeface="Cambria Math" pitchFamily="18" charset="0"/>
              </a:rPr>
              <a:t> be integers. If </a:t>
            </a:r>
            <a:r>
              <a:rPr lang="en-US" i="1" dirty="0" smtClean="0">
                <a:ea typeface="Cambria Math" pitchFamily="18" charset="0"/>
              </a:rPr>
              <a:t>ac </a:t>
            </a:r>
            <a:r>
              <a:rPr lang="en-US" dirty="0" smtClean="0">
                <a:latin typeface="Cambria Math"/>
                <a:ea typeface="Cambria Math"/>
              </a:rPr>
              <a:t>≡</a:t>
            </a:r>
            <a:r>
              <a:rPr lang="en-US" i="1" dirty="0" smtClean="0">
                <a:ea typeface="Cambria Math" pitchFamily="18" charset="0"/>
              </a:rPr>
              <a:t> </a:t>
            </a:r>
            <a:r>
              <a:rPr lang="en-US" i="1" dirty="0" err="1" smtClean="0">
                <a:ea typeface="Cambria Math" pitchFamily="18" charset="0"/>
              </a:rPr>
              <a:t>bc</a:t>
            </a:r>
            <a:r>
              <a:rPr lang="en-US" i="1" dirty="0" smtClean="0">
                <a:ea typeface="Cambria Math" pitchFamily="18" charset="0"/>
              </a:rPr>
              <a:t> </a:t>
            </a:r>
            <a:r>
              <a:rPr lang="en-US" dirty="0" smtClean="0">
                <a:ea typeface="Cambria Math" pitchFamily="18" charset="0"/>
              </a:rPr>
              <a:t>(mod</a:t>
            </a:r>
            <a:r>
              <a:rPr lang="en-US" i="1" dirty="0" smtClean="0">
                <a:ea typeface="Cambria Math" pitchFamily="18" charset="0"/>
              </a:rPr>
              <a:t> m</a:t>
            </a:r>
            <a:r>
              <a:rPr lang="en-US" dirty="0" smtClean="0">
                <a:ea typeface="Cambria Math" pitchFamily="18" charset="0"/>
              </a:rPr>
              <a:t>) and </a:t>
            </a:r>
            <a:r>
              <a:rPr lang="en-US" dirty="0" err="1" smtClean="0">
                <a:ea typeface="Cambria Math" pitchFamily="18" charset="0"/>
              </a:rPr>
              <a:t>gcd</a:t>
            </a:r>
            <a:r>
              <a:rPr lang="en-US" dirty="0" smtClean="0">
                <a:ea typeface="Cambria Math" pitchFamily="18" charset="0"/>
              </a:rPr>
              <a:t>(</a:t>
            </a:r>
            <a:r>
              <a:rPr lang="en-US" i="1" dirty="0" err="1" smtClean="0">
                <a:ea typeface="Cambria Math" pitchFamily="18" charset="0"/>
              </a:rPr>
              <a:t>c,m</a:t>
            </a:r>
            <a:r>
              <a:rPr lang="en-US" dirty="0" smtClean="0">
                <a:ea typeface="Cambria Math" pitchFamily="18" charset="0"/>
              </a:rPr>
              <a:t>) = </a:t>
            </a:r>
            <a:r>
              <a:rPr lang="en-US" dirty="0" smtClean="0">
                <a:latin typeface="Cambria Math" pitchFamily="18" charset="0"/>
                <a:ea typeface="Cambria Math" pitchFamily="18" charset="0"/>
              </a:rPr>
              <a:t>1, then </a:t>
            </a:r>
            <a:r>
              <a:rPr lang="en-US" i="1" dirty="0" smtClean="0">
                <a:latin typeface="Cambria Math" pitchFamily="18" charset="0"/>
                <a:ea typeface="Cambria Math" pitchFamily="18" charset="0"/>
              </a:rPr>
              <a:t>a </a:t>
            </a:r>
            <a:r>
              <a:rPr lang="en-US" dirty="0" smtClean="0">
                <a:latin typeface="Cambria Math"/>
                <a:ea typeface="Cambria Math"/>
              </a:rPr>
              <a:t>≡</a:t>
            </a:r>
            <a:r>
              <a:rPr lang="en-US" i="1" dirty="0" smtClean="0">
                <a:latin typeface="Cambria Math" pitchFamily="18" charset="0"/>
                <a:ea typeface="Cambria Math" pitchFamily="18" charset="0"/>
              </a:rPr>
              <a:t> b </a:t>
            </a:r>
            <a:r>
              <a:rPr lang="en-US" dirty="0" smtClean="0">
                <a:latin typeface="Cambria Math" pitchFamily="18" charset="0"/>
                <a:ea typeface="Cambria Math" pitchFamily="18" charset="0"/>
              </a:rPr>
              <a:t>(mod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a:t>
            </a:r>
          </a:p>
          <a:p>
            <a:pPr>
              <a:buNone/>
            </a:pPr>
            <a:r>
              <a:rPr lang="en-US" b="1" dirty="0" smtClean="0">
                <a:latin typeface="Cambria Math" pitchFamily="18" charset="0"/>
                <a:ea typeface="Cambria Math" pitchFamily="18" charset="0"/>
              </a:rPr>
              <a:t>     </a:t>
            </a:r>
            <a:r>
              <a:rPr lang="en-US" b="1" dirty="0" smtClean="0">
                <a:ea typeface="Cambria Math" pitchFamily="18" charset="0"/>
              </a:rPr>
              <a:t>Proof</a:t>
            </a:r>
            <a:r>
              <a:rPr lang="en-US" dirty="0" smtClean="0">
                <a:ea typeface="Cambria Math" pitchFamily="18" charset="0"/>
              </a:rPr>
              <a:t>: Since </a:t>
            </a:r>
            <a:r>
              <a:rPr lang="en-US" i="1" dirty="0" smtClean="0">
                <a:ea typeface="Cambria Math" pitchFamily="18" charset="0"/>
              </a:rPr>
              <a:t>ac </a:t>
            </a:r>
            <a:r>
              <a:rPr lang="en-US" dirty="0" smtClean="0">
                <a:latin typeface="Cambria Math"/>
                <a:ea typeface="Cambria Math"/>
              </a:rPr>
              <a:t>≡</a:t>
            </a:r>
            <a:r>
              <a:rPr lang="en-US" i="1" dirty="0" smtClean="0">
                <a:ea typeface="Cambria Math" pitchFamily="18" charset="0"/>
              </a:rPr>
              <a:t> </a:t>
            </a:r>
            <a:r>
              <a:rPr lang="en-US" i="1" dirty="0" err="1" smtClean="0">
                <a:ea typeface="Cambria Math" pitchFamily="18" charset="0"/>
              </a:rPr>
              <a:t>bc</a:t>
            </a:r>
            <a:r>
              <a:rPr lang="en-US" i="1" dirty="0" smtClean="0">
                <a:ea typeface="Cambria Math" pitchFamily="18" charset="0"/>
              </a:rPr>
              <a:t> </a:t>
            </a:r>
            <a:r>
              <a:rPr lang="en-US" dirty="0" smtClean="0">
                <a:ea typeface="Cambria Math" pitchFamily="18" charset="0"/>
              </a:rPr>
              <a:t>(mod</a:t>
            </a:r>
            <a:r>
              <a:rPr lang="en-US" i="1" dirty="0" smtClean="0">
                <a:ea typeface="Cambria Math" pitchFamily="18" charset="0"/>
              </a:rPr>
              <a:t> m</a:t>
            </a:r>
            <a:r>
              <a:rPr lang="en-US" dirty="0" smtClean="0">
                <a:ea typeface="Cambria Math" pitchFamily="18" charset="0"/>
              </a:rPr>
              <a:t>), </a:t>
            </a:r>
            <a:r>
              <a:rPr lang="en-US" i="1" dirty="0" smtClean="0">
                <a:ea typeface="Cambria Math" pitchFamily="18" charset="0"/>
              </a:rPr>
              <a:t>m</a:t>
            </a:r>
            <a:r>
              <a:rPr lang="en-US" dirty="0" smtClean="0">
                <a:ea typeface="Cambria Math" pitchFamily="18" charset="0"/>
              </a:rPr>
              <a:t> | </a:t>
            </a:r>
            <a:r>
              <a:rPr lang="en-US" i="1" dirty="0" smtClean="0">
                <a:ea typeface="Cambria Math" pitchFamily="18" charset="0"/>
              </a:rPr>
              <a:t>ac</a:t>
            </a:r>
            <a:r>
              <a:rPr lang="en-US" dirty="0" smtClean="0">
                <a:ea typeface="Cambria Math" pitchFamily="18" charset="0"/>
              </a:rPr>
              <a:t> </a:t>
            </a:r>
            <a:r>
              <a:rPr lang="en-US" dirty="0" smtClean="0">
                <a:latin typeface="Cambria Math"/>
                <a:ea typeface="Cambria Math"/>
              </a:rPr>
              <a:t>−</a:t>
            </a:r>
            <a:r>
              <a:rPr lang="en-US" dirty="0" smtClean="0">
                <a:ea typeface="Cambria Math" pitchFamily="18" charset="0"/>
              </a:rPr>
              <a:t> </a:t>
            </a:r>
            <a:r>
              <a:rPr lang="en-US" i="1" dirty="0" err="1" smtClean="0">
                <a:ea typeface="Cambria Math" pitchFamily="18" charset="0"/>
              </a:rPr>
              <a:t>bc</a:t>
            </a:r>
            <a:r>
              <a:rPr lang="en-US" dirty="0" smtClean="0">
                <a:ea typeface="Cambria Math" pitchFamily="18" charset="0"/>
              </a:rPr>
              <a:t> = </a:t>
            </a:r>
            <a:r>
              <a:rPr lang="en-US" i="1" dirty="0" smtClean="0">
                <a:ea typeface="Cambria Math" pitchFamily="18" charset="0"/>
              </a:rPr>
              <a:t>c</a:t>
            </a:r>
            <a:r>
              <a:rPr lang="en-US" dirty="0" smtClean="0">
                <a:ea typeface="Cambria Math" pitchFamily="18" charset="0"/>
              </a:rPr>
              <a:t>(</a:t>
            </a:r>
            <a:r>
              <a:rPr lang="en-US" i="1" dirty="0" smtClean="0">
                <a:ea typeface="Cambria Math" pitchFamily="18" charset="0"/>
              </a:rPr>
              <a:t>a</a:t>
            </a:r>
            <a:r>
              <a:rPr lang="en-US" dirty="0" smtClean="0">
                <a:latin typeface="Cambria Math"/>
                <a:ea typeface="Cambria Math"/>
              </a:rPr>
              <a:t> −</a:t>
            </a:r>
            <a:r>
              <a:rPr lang="en-US" dirty="0" smtClean="0">
                <a:ea typeface="Cambria Math" pitchFamily="18" charset="0"/>
              </a:rPr>
              <a:t> </a:t>
            </a:r>
            <a:r>
              <a:rPr lang="en-US" i="1" dirty="0" smtClean="0">
                <a:ea typeface="Cambria Math" pitchFamily="18" charset="0"/>
              </a:rPr>
              <a:t>b</a:t>
            </a:r>
            <a:r>
              <a:rPr lang="en-US" dirty="0" smtClean="0">
                <a:ea typeface="Cambria Math" pitchFamily="18" charset="0"/>
              </a:rPr>
              <a:t>)   by Lemma </a:t>
            </a:r>
            <a:r>
              <a:rPr lang="en-US" dirty="0" smtClean="0">
                <a:latin typeface="Cambria Math" pitchFamily="18" charset="0"/>
                <a:ea typeface="Cambria Math" pitchFamily="18" charset="0"/>
              </a:rPr>
              <a:t>2</a:t>
            </a:r>
            <a:r>
              <a:rPr lang="en-US" dirty="0" smtClean="0">
                <a:ea typeface="Cambria Math" pitchFamily="18" charset="0"/>
              </a:rPr>
              <a:t>  and the fact that </a:t>
            </a:r>
            <a:r>
              <a:rPr lang="en-US" dirty="0" err="1" smtClean="0">
                <a:ea typeface="Cambria Math" pitchFamily="18" charset="0"/>
              </a:rPr>
              <a:t>gcd</a:t>
            </a:r>
            <a:r>
              <a:rPr lang="en-US" dirty="0" smtClean="0">
                <a:ea typeface="Cambria Math" pitchFamily="18" charset="0"/>
              </a:rPr>
              <a:t>(</a:t>
            </a:r>
            <a:r>
              <a:rPr lang="en-US" i="1" dirty="0" err="1" smtClean="0">
                <a:ea typeface="Cambria Math" pitchFamily="18" charset="0"/>
              </a:rPr>
              <a:t>c</a:t>
            </a:r>
            <a:r>
              <a:rPr lang="en-US" dirty="0" err="1" smtClean="0">
                <a:ea typeface="Cambria Math" pitchFamily="18" charset="0"/>
              </a:rPr>
              <a:t>,</a:t>
            </a:r>
            <a:r>
              <a:rPr lang="en-US" i="1" dirty="0" err="1" smtClean="0">
                <a:ea typeface="Cambria Math" pitchFamily="18" charset="0"/>
              </a:rPr>
              <a:t>m</a:t>
            </a:r>
            <a:r>
              <a:rPr lang="en-US" dirty="0" smtClean="0">
                <a:ea typeface="Cambria Math" pitchFamily="18" charset="0"/>
              </a:rPr>
              <a:t>) = </a:t>
            </a:r>
            <a:r>
              <a:rPr lang="en-US" dirty="0" smtClean="0">
                <a:latin typeface="Cambria Math" pitchFamily="18" charset="0"/>
                <a:ea typeface="Cambria Math" pitchFamily="18" charset="0"/>
              </a:rPr>
              <a:t>1</a:t>
            </a:r>
            <a:r>
              <a:rPr lang="en-US" dirty="0" smtClean="0">
                <a:ea typeface="Cambria Math" pitchFamily="18" charset="0"/>
              </a:rPr>
              <a:t>, it follows that   </a:t>
            </a:r>
            <a:r>
              <a:rPr lang="en-US" i="1" dirty="0" smtClean="0">
                <a:ea typeface="Cambria Math" pitchFamily="18" charset="0"/>
              </a:rPr>
              <a:t>m</a:t>
            </a:r>
            <a:r>
              <a:rPr lang="en-US" dirty="0" smtClean="0">
                <a:ea typeface="Cambria Math" pitchFamily="18" charset="0"/>
              </a:rPr>
              <a:t> | </a:t>
            </a:r>
            <a:r>
              <a:rPr lang="en-US" i="1" dirty="0" smtClean="0">
                <a:ea typeface="Cambria Math" pitchFamily="18" charset="0"/>
              </a:rPr>
              <a:t>a</a:t>
            </a:r>
            <a:r>
              <a:rPr lang="en-US" dirty="0" smtClean="0">
                <a:latin typeface="Cambria Math"/>
                <a:ea typeface="Cambria Math"/>
              </a:rPr>
              <a:t> −</a:t>
            </a:r>
            <a:r>
              <a:rPr lang="en-US" dirty="0" smtClean="0">
                <a:ea typeface="Cambria Math" pitchFamily="18" charset="0"/>
              </a:rPr>
              <a:t> </a:t>
            </a:r>
            <a:r>
              <a:rPr lang="en-US" i="1" dirty="0" smtClean="0">
                <a:ea typeface="Cambria Math" pitchFamily="18" charset="0"/>
              </a:rPr>
              <a:t>b.</a:t>
            </a:r>
            <a:r>
              <a:rPr lang="en-US" dirty="0" smtClean="0">
                <a:ea typeface="Cambria Math" pitchFamily="18" charset="0"/>
              </a:rPr>
              <a:t>  Hence,</a:t>
            </a:r>
            <a:r>
              <a:rPr lang="en-US" i="1" dirty="0" smtClean="0">
                <a:latin typeface="Cambria Math" pitchFamily="18" charset="0"/>
                <a:ea typeface="Cambria Math" pitchFamily="18" charset="0"/>
              </a:rPr>
              <a:t> </a:t>
            </a:r>
            <a:r>
              <a:rPr lang="en-US" i="1" dirty="0" smtClean="0">
                <a:ea typeface="Cambria Math" pitchFamily="18" charset="0"/>
              </a:rPr>
              <a:t>a</a:t>
            </a:r>
            <a:r>
              <a:rPr lang="en-US" i="1" dirty="0" smtClean="0">
                <a:latin typeface="Cambria Math" pitchFamily="18" charset="0"/>
                <a:ea typeface="Cambria Math" pitchFamily="18" charset="0"/>
              </a:rPr>
              <a:t> </a:t>
            </a:r>
            <a:r>
              <a:rPr lang="en-US" dirty="0" smtClean="0">
                <a:latin typeface="Cambria Math"/>
                <a:ea typeface="Cambria Math"/>
              </a:rPr>
              <a:t>≡</a:t>
            </a:r>
            <a:r>
              <a:rPr lang="en-US" i="1" dirty="0" smtClean="0">
                <a:latin typeface="Cambria Math" pitchFamily="18" charset="0"/>
                <a:ea typeface="Cambria Math" pitchFamily="18" charset="0"/>
              </a:rPr>
              <a:t> </a:t>
            </a:r>
            <a:r>
              <a:rPr lang="en-US" i="1" dirty="0" smtClean="0">
                <a:ea typeface="Cambria Math" pitchFamily="18" charset="0"/>
              </a:rPr>
              <a:t>b</a:t>
            </a:r>
            <a:r>
              <a:rPr lang="en-US" i="1" dirty="0" smtClean="0">
                <a:latin typeface="Cambria Math" pitchFamily="18" charset="0"/>
                <a:ea typeface="Cambria Math" pitchFamily="18" charset="0"/>
              </a:rPr>
              <a:t> </a:t>
            </a:r>
            <a:r>
              <a:rPr lang="en-US" dirty="0" smtClean="0">
                <a:latin typeface="Cambria Math" pitchFamily="18" charset="0"/>
                <a:ea typeface="Cambria Math" pitchFamily="18" charset="0"/>
              </a:rPr>
              <a:t>(mod </a:t>
            </a:r>
            <a:r>
              <a:rPr lang="en-US" i="1" dirty="0" smtClean="0">
                <a:ea typeface="Cambria Math" pitchFamily="18" charset="0"/>
              </a:rPr>
              <a:t>m</a:t>
            </a:r>
            <a:r>
              <a:rPr lang="en-US" dirty="0" smtClean="0">
                <a:latin typeface="Cambria Math" pitchFamily="18" charset="0"/>
                <a:ea typeface="Cambria Math" pitchFamily="18" charset="0"/>
              </a:rPr>
              <a:t>).</a:t>
            </a:r>
            <a:r>
              <a:rPr lang="en-US" dirty="0" smtClean="0">
                <a:ea typeface="Cambria Math" pitchFamily="18" charset="0"/>
              </a:rPr>
              <a:t> </a:t>
            </a:r>
            <a:endParaRPr lang="en-US" dirty="0">
              <a:ea typeface="Cambria Math" pitchFamily="18" charset="0"/>
            </a:endParaRPr>
          </a:p>
        </p:txBody>
      </p:sp>
      <p:sp>
        <p:nvSpPr>
          <p:cNvPr id="4" name="Isosceles Triangle 3"/>
          <p:cNvSpPr/>
          <p:nvPr/>
        </p:nvSpPr>
        <p:spPr>
          <a:xfrm rot="5400000" flipV="1">
            <a:off x="8382000" y="5867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Division </a:t>
            </a:r>
          </a:p>
          <a:p>
            <a:r>
              <a:rPr lang="en-US" dirty="0" smtClean="0"/>
              <a:t>Division Algorithm </a:t>
            </a:r>
          </a:p>
          <a:p>
            <a:r>
              <a:rPr lang="en-US" dirty="0" smtClean="0"/>
              <a:t>Modular Arithmetic</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Solving </a:t>
            </a:r>
            <a:r>
              <a:rPr lang="en-US" dirty="0" err="1" smtClean="0"/>
              <a:t>Congruences</a:t>
            </a:r>
            <a:endParaRPr lang="en-US" dirty="0"/>
          </a:p>
        </p:txBody>
      </p:sp>
      <p:sp>
        <p:nvSpPr>
          <p:cNvPr id="3" name="Subtitle 2"/>
          <p:cNvSpPr>
            <a:spLocks noGrp="1"/>
          </p:cNvSpPr>
          <p:nvPr>
            <p:ph type="subTitle" idx="1"/>
          </p:nvPr>
        </p:nvSpPr>
        <p:spPr/>
        <p:txBody>
          <a:bodyPr/>
          <a:lstStyle/>
          <a:p>
            <a:r>
              <a:rPr lang="en-US" dirty="0" smtClean="0"/>
              <a:t>Section 4.4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Linear </a:t>
            </a:r>
            <a:r>
              <a:rPr lang="en-US" dirty="0" err="1" smtClean="0"/>
              <a:t>Congruences</a:t>
            </a:r>
            <a:endParaRPr lang="en-US" dirty="0" smtClean="0"/>
          </a:p>
          <a:p>
            <a:r>
              <a:rPr lang="en-US" dirty="0" smtClean="0"/>
              <a:t>The Chinese Remainder Theorem</a:t>
            </a:r>
          </a:p>
          <a:p>
            <a:r>
              <a:rPr lang="en-US" dirty="0" smtClean="0"/>
              <a:t>Computer Arithmetic with Large Integers (</a:t>
            </a:r>
            <a:r>
              <a:rPr lang="en-US" i="1" dirty="0" smtClean="0"/>
              <a:t>not currently included in slides, see text</a:t>
            </a:r>
            <a:r>
              <a:rPr lang="en-US" dirty="0" smtClean="0"/>
              <a:t>)</a:t>
            </a:r>
          </a:p>
          <a:p>
            <a:r>
              <a:rPr lang="en-US" dirty="0" smtClean="0"/>
              <a:t>Fermat’s Little Theorem</a:t>
            </a:r>
          </a:p>
          <a:p>
            <a:r>
              <a:rPr lang="en-US" dirty="0" err="1" smtClean="0"/>
              <a:t>Pseudoprimes</a:t>
            </a:r>
            <a:endParaRPr lang="en-US" dirty="0" smtClean="0"/>
          </a:p>
          <a:p>
            <a:r>
              <a:rPr lang="en-US" dirty="0" smtClean="0"/>
              <a:t>Primitive Roots and Discrete Logarithms</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a:t>
            </a:r>
            <a:r>
              <a:rPr lang="en-US" dirty="0" err="1" smtClean="0"/>
              <a:t>Congruences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Definition</a:t>
            </a:r>
            <a:r>
              <a:rPr lang="en-US" dirty="0" smtClean="0"/>
              <a:t>: A congruence of the form                          </a:t>
            </a:r>
          </a:p>
          <a:p>
            <a:pPr>
              <a:buNone/>
            </a:pPr>
            <a:r>
              <a:rPr lang="en-US" dirty="0" smtClean="0"/>
              <a:t>                        </a:t>
            </a:r>
            <a:r>
              <a:rPr lang="en-US" i="1" dirty="0" smtClean="0"/>
              <a:t>ax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a:t>
            </a:r>
          </a:p>
          <a:p>
            <a:pPr>
              <a:buNone/>
            </a:pPr>
            <a:r>
              <a:rPr lang="en-US" dirty="0" smtClean="0"/>
              <a:t>    where </a:t>
            </a:r>
            <a:r>
              <a:rPr lang="en-US" i="1" dirty="0" smtClean="0"/>
              <a:t>m</a:t>
            </a:r>
            <a:r>
              <a:rPr lang="en-US" dirty="0" smtClean="0"/>
              <a:t> is a positive integer, </a:t>
            </a:r>
            <a:r>
              <a:rPr lang="en-US" i="1" dirty="0" smtClean="0"/>
              <a:t>a</a:t>
            </a:r>
            <a:r>
              <a:rPr lang="en-US" dirty="0" smtClean="0"/>
              <a:t> and </a:t>
            </a:r>
            <a:r>
              <a:rPr lang="en-US" i="1" dirty="0" smtClean="0"/>
              <a:t>b</a:t>
            </a:r>
            <a:r>
              <a:rPr lang="en-US" dirty="0" smtClean="0"/>
              <a:t> are integers, and </a:t>
            </a:r>
            <a:r>
              <a:rPr lang="en-US" i="1" dirty="0" smtClean="0"/>
              <a:t>x</a:t>
            </a:r>
            <a:r>
              <a:rPr lang="en-US" dirty="0" smtClean="0"/>
              <a:t> is a variable, is called a </a:t>
            </a:r>
            <a:r>
              <a:rPr lang="en-US" i="1" dirty="0" smtClean="0"/>
              <a:t>linear congruence</a:t>
            </a:r>
            <a:r>
              <a:rPr lang="en-US" dirty="0" smtClean="0"/>
              <a:t>.</a:t>
            </a:r>
          </a:p>
          <a:p>
            <a:pPr>
              <a:buNone/>
            </a:pPr>
            <a:endParaRPr lang="en-US" dirty="0" smtClean="0"/>
          </a:p>
          <a:p>
            <a:r>
              <a:rPr lang="en-US" dirty="0" smtClean="0"/>
              <a:t>The solutions to a linear congruence </a:t>
            </a:r>
            <a:r>
              <a:rPr lang="en-US" i="1" dirty="0" smtClean="0"/>
              <a:t>ax</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are  all integers </a:t>
            </a:r>
            <a:r>
              <a:rPr lang="en-US" i="1" dirty="0" smtClean="0"/>
              <a:t>x</a:t>
            </a:r>
            <a:r>
              <a:rPr lang="en-US" dirty="0" smtClean="0"/>
              <a:t> that satisfy the congruence.</a:t>
            </a:r>
          </a:p>
          <a:p>
            <a:endParaRPr lang="en-US" dirty="0" smtClean="0"/>
          </a:p>
          <a:p>
            <a:pPr>
              <a:buNone/>
            </a:pPr>
            <a:r>
              <a:rPr lang="en-US" b="1" dirty="0" smtClean="0"/>
              <a:t>   Definition</a:t>
            </a:r>
            <a:r>
              <a:rPr lang="en-US" dirty="0" smtClean="0"/>
              <a:t>: An integer </a:t>
            </a:r>
            <a:r>
              <a:rPr lang="en-US" i="1" dirty="0" smtClean="0">
                <a:latin typeface="Constantia"/>
              </a:rPr>
              <a:t>ā </a:t>
            </a:r>
            <a:r>
              <a:rPr lang="en-US" dirty="0" smtClean="0">
                <a:latin typeface="Constantia"/>
              </a:rPr>
              <a:t>such that </a:t>
            </a:r>
            <a:r>
              <a:rPr lang="en-US" i="1" dirty="0" err="1" smtClean="0"/>
              <a:t>āa</a:t>
            </a:r>
            <a:r>
              <a:rPr lang="en-US" i="1"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a:t>
            </a:r>
            <a:r>
              <a:rPr lang="en-US" dirty="0" smtClean="0"/>
              <a:t>( mod </a:t>
            </a:r>
            <a:r>
              <a:rPr lang="en-US" i="1" dirty="0" smtClean="0"/>
              <a:t>m</a:t>
            </a:r>
            <a:r>
              <a:rPr lang="en-US" dirty="0" smtClean="0"/>
              <a:t>) is said to be an </a:t>
            </a:r>
            <a:r>
              <a:rPr lang="en-US" i="1" dirty="0" smtClean="0"/>
              <a:t>inverse</a:t>
            </a:r>
            <a:r>
              <a:rPr lang="en-US" dirty="0" smtClean="0"/>
              <a:t> of </a:t>
            </a:r>
            <a:r>
              <a:rPr lang="en-US" i="1" dirty="0" smtClean="0"/>
              <a:t>a</a:t>
            </a:r>
            <a:r>
              <a:rPr lang="en-US" dirty="0" smtClean="0"/>
              <a:t> modulo </a:t>
            </a:r>
            <a:r>
              <a:rPr lang="en-US" i="1" dirty="0" smtClean="0"/>
              <a:t>m</a:t>
            </a:r>
            <a:r>
              <a:rPr lang="en-US" dirty="0" smtClean="0"/>
              <a:t>.</a:t>
            </a:r>
          </a:p>
          <a:p>
            <a:pPr>
              <a:buNone/>
            </a:pPr>
            <a:r>
              <a:rPr lang="en-US" dirty="0" smtClean="0"/>
              <a:t>   </a:t>
            </a:r>
            <a:r>
              <a:rPr lang="en-US" b="1" dirty="0" smtClean="0"/>
              <a:t>Example</a:t>
            </a:r>
            <a:r>
              <a:rPr lang="en-US" dirty="0" smtClean="0"/>
              <a:t>:  </a:t>
            </a:r>
            <a:r>
              <a:rPr lang="en-US" dirty="0" smtClean="0">
                <a:latin typeface="Cambria Math" pitchFamily="18" charset="0"/>
                <a:ea typeface="Cambria Math" pitchFamily="18" charset="0"/>
              </a:rPr>
              <a:t>5</a:t>
            </a:r>
            <a:r>
              <a:rPr lang="en-US" dirty="0" smtClean="0"/>
              <a:t> is an inverse of </a:t>
            </a:r>
            <a:r>
              <a:rPr lang="en-US" dirty="0" smtClean="0">
                <a:latin typeface="Cambria Math" pitchFamily="18" charset="0"/>
                <a:ea typeface="Cambria Math" pitchFamily="18" charset="0"/>
              </a:rPr>
              <a:t>3</a:t>
            </a:r>
            <a:r>
              <a:rPr lang="en-US" dirty="0" smtClean="0"/>
              <a:t> modulo </a:t>
            </a:r>
            <a:r>
              <a:rPr lang="en-US" dirty="0" smtClean="0">
                <a:latin typeface="Cambria Math" pitchFamily="18" charset="0"/>
                <a:ea typeface="Cambria Math" pitchFamily="18" charset="0"/>
              </a:rPr>
              <a:t>7</a:t>
            </a:r>
            <a:r>
              <a:rPr lang="en-US" dirty="0" smtClean="0"/>
              <a:t> since </a:t>
            </a:r>
            <a:r>
              <a:rPr lang="en-US" dirty="0" smtClean="0">
                <a:latin typeface="Cambria Math" pitchFamily="18" charset="0"/>
                <a:ea typeface="Cambria Math" pitchFamily="18" charset="0"/>
              </a:rPr>
              <a:t>5</a:t>
            </a:r>
            <a:r>
              <a:rPr lang="en-US" dirty="0" smtClean="0">
                <a:latin typeface="Cambria Math"/>
                <a:ea typeface="Cambria Math"/>
              </a:rPr>
              <a:t>∙</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15</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a:t>
            </a:r>
            <a:r>
              <a:rPr lang="en-US" dirty="0" smtClean="0"/>
              <a:t>(mod </a:t>
            </a:r>
            <a:r>
              <a:rPr lang="en-US" dirty="0" smtClean="0">
                <a:latin typeface="Cambria Math" pitchFamily="18" charset="0"/>
                <a:ea typeface="Cambria Math" pitchFamily="18" charset="0"/>
              </a:rPr>
              <a:t>7</a:t>
            </a:r>
            <a:r>
              <a:rPr lang="en-US" dirty="0" smtClean="0"/>
              <a:t>) </a:t>
            </a:r>
          </a:p>
          <a:p>
            <a:pPr>
              <a:buNone/>
            </a:pPr>
            <a:endParaRPr lang="en-US" dirty="0" smtClean="0"/>
          </a:p>
          <a:p>
            <a:r>
              <a:rPr lang="en-US" dirty="0" smtClean="0"/>
              <a:t>One method of solving linear </a:t>
            </a:r>
            <a:r>
              <a:rPr lang="en-US" dirty="0" err="1" smtClean="0"/>
              <a:t>congruences</a:t>
            </a:r>
            <a:r>
              <a:rPr lang="en-US" dirty="0" smtClean="0"/>
              <a:t> makes use of  an inverse </a:t>
            </a:r>
            <a:r>
              <a:rPr lang="en-US" i="1" dirty="0" smtClean="0"/>
              <a:t>ā</a:t>
            </a:r>
            <a:r>
              <a:rPr lang="en-US" dirty="0" smtClean="0"/>
              <a:t>, if it exists. Although we can not divide both sides of the congruence by </a:t>
            </a:r>
            <a:r>
              <a:rPr lang="en-US" i="1" dirty="0" smtClean="0"/>
              <a:t>a</a:t>
            </a:r>
            <a:r>
              <a:rPr lang="en-US" dirty="0" smtClean="0"/>
              <a:t>, we can multiply by </a:t>
            </a:r>
            <a:r>
              <a:rPr lang="en-US" i="1" dirty="0" smtClean="0"/>
              <a:t>ā </a:t>
            </a:r>
            <a:r>
              <a:rPr lang="en-US" dirty="0" smtClean="0"/>
              <a:t>to solve for </a:t>
            </a:r>
            <a:r>
              <a:rPr lang="en-US" i="1" dirty="0" smtClean="0"/>
              <a:t>x.</a:t>
            </a:r>
            <a:r>
              <a:rPr lang="en-US" dirty="0" smtClean="0"/>
              <a:t> </a:t>
            </a:r>
            <a:endParaRPr lang="en-US" i="1" dirty="0" smtClean="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Inverse of </a:t>
            </a:r>
            <a:r>
              <a:rPr lang="en-US" i="1" dirty="0" smtClean="0"/>
              <a:t>a</a:t>
            </a:r>
            <a:r>
              <a:rPr lang="en-US" dirty="0" smtClean="0"/>
              <a:t> modulo </a:t>
            </a:r>
            <a:r>
              <a:rPr lang="en-US" i="1" dirty="0" smtClean="0"/>
              <a:t>m</a:t>
            </a:r>
            <a:endParaRPr lang="en-US" i="1" dirty="0"/>
          </a:p>
        </p:txBody>
      </p:sp>
      <p:sp>
        <p:nvSpPr>
          <p:cNvPr id="3" name="Content Placeholder 2"/>
          <p:cNvSpPr>
            <a:spLocks noGrp="1"/>
          </p:cNvSpPr>
          <p:nvPr>
            <p:ph idx="1"/>
          </p:nvPr>
        </p:nvSpPr>
        <p:spPr/>
        <p:txBody>
          <a:bodyPr>
            <a:normAutofit fontScale="77500" lnSpcReduction="20000"/>
          </a:bodyPr>
          <a:lstStyle/>
          <a:p>
            <a:r>
              <a:rPr lang="en-US" dirty="0" smtClean="0"/>
              <a:t>The following theorem guarantees that an inverse of </a:t>
            </a:r>
            <a:r>
              <a:rPr lang="en-US" i="1" dirty="0" smtClean="0"/>
              <a:t>a</a:t>
            </a:r>
            <a:r>
              <a:rPr lang="en-US" dirty="0" smtClean="0"/>
              <a:t> modulo </a:t>
            </a:r>
            <a:r>
              <a:rPr lang="en-US" i="1" dirty="0" smtClean="0"/>
              <a:t>m</a:t>
            </a:r>
            <a:r>
              <a:rPr lang="en-US" dirty="0" smtClean="0"/>
              <a:t> exists whenever </a:t>
            </a:r>
            <a:r>
              <a:rPr lang="en-US" i="1" dirty="0" smtClean="0"/>
              <a:t>a</a:t>
            </a:r>
            <a:r>
              <a:rPr lang="en-US" dirty="0" smtClean="0"/>
              <a:t> and </a:t>
            </a:r>
            <a:r>
              <a:rPr lang="en-US" i="1" dirty="0" smtClean="0"/>
              <a:t>m</a:t>
            </a:r>
            <a:r>
              <a:rPr lang="en-US" dirty="0" smtClean="0"/>
              <a:t> are relatively prime.  Two integers </a:t>
            </a:r>
            <a:r>
              <a:rPr lang="en-US" i="1" dirty="0" smtClean="0"/>
              <a:t>a</a:t>
            </a:r>
            <a:r>
              <a:rPr lang="en-US" dirty="0" smtClean="0"/>
              <a:t> and </a:t>
            </a:r>
            <a:r>
              <a:rPr lang="en-US" i="1" dirty="0" smtClean="0"/>
              <a:t>b</a:t>
            </a:r>
            <a:r>
              <a:rPr lang="en-US" dirty="0" smtClean="0"/>
              <a:t> are relatively prime when </a:t>
            </a:r>
            <a:r>
              <a:rPr lang="en-US" dirty="0" err="1" smtClean="0"/>
              <a:t>gcd</a:t>
            </a:r>
            <a:r>
              <a:rPr lang="en-US" dirty="0" smtClean="0"/>
              <a:t>(</a:t>
            </a:r>
            <a:r>
              <a:rPr lang="en-US" i="1" dirty="0" err="1" smtClean="0"/>
              <a:t>a</a:t>
            </a:r>
            <a:r>
              <a:rPr lang="en-US" dirty="0" err="1" smtClean="0"/>
              <a:t>,</a:t>
            </a:r>
            <a:r>
              <a:rPr lang="en-US" i="1" dirty="0" err="1" smtClean="0"/>
              <a:t>b</a:t>
            </a:r>
            <a:r>
              <a:rPr lang="en-US" dirty="0" smtClean="0"/>
              <a:t>) = </a:t>
            </a:r>
            <a:r>
              <a:rPr lang="en-US" dirty="0" smtClean="0">
                <a:latin typeface="Cambria Math" pitchFamily="18" charset="0"/>
                <a:ea typeface="Cambria Math" pitchFamily="18" charset="0"/>
              </a:rPr>
              <a:t>1</a:t>
            </a:r>
            <a:r>
              <a:rPr lang="en-US" dirty="0" smtClean="0"/>
              <a:t>.</a:t>
            </a:r>
          </a:p>
          <a:p>
            <a:pPr>
              <a:buNone/>
            </a:pPr>
            <a:r>
              <a:rPr lang="en-US" b="1" dirty="0" smtClean="0"/>
              <a:t>   Theorem </a:t>
            </a:r>
            <a:r>
              <a:rPr lang="en-US" b="1" dirty="0" smtClean="0">
                <a:latin typeface="Cambria Math" pitchFamily="18" charset="0"/>
                <a:ea typeface="Cambria Math" pitchFamily="18" charset="0"/>
              </a:rPr>
              <a:t>1</a:t>
            </a:r>
            <a:r>
              <a:rPr lang="en-US" dirty="0" smtClean="0"/>
              <a:t>: If </a:t>
            </a:r>
            <a:r>
              <a:rPr lang="en-US" i="1" dirty="0" smtClean="0"/>
              <a:t>a</a:t>
            </a:r>
            <a:r>
              <a:rPr lang="en-US" dirty="0" smtClean="0"/>
              <a:t> and </a:t>
            </a:r>
            <a:r>
              <a:rPr lang="en-US" i="1" dirty="0" smtClean="0"/>
              <a:t>m</a:t>
            </a:r>
            <a:r>
              <a:rPr lang="en-US" dirty="0" smtClean="0"/>
              <a:t> are relatively prime integers and </a:t>
            </a:r>
            <a:r>
              <a:rPr lang="en-US" i="1" dirty="0" smtClean="0"/>
              <a:t>m</a:t>
            </a:r>
            <a:r>
              <a:rPr lang="en-US" dirty="0" smtClean="0"/>
              <a:t> &gt; </a:t>
            </a:r>
            <a:r>
              <a:rPr lang="en-US" dirty="0" smtClean="0">
                <a:latin typeface="Cambria Math" pitchFamily="18" charset="0"/>
                <a:ea typeface="Cambria Math" pitchFamily="18" charset="0"/>
              </a:rPr>
              <a:t>1</a:t>
            </a:r>
            <a:r>
              <a:rPr lang="en-US" dirty="0" smtClean="0">
                <a:ea typeface="Cambria Math" pitchFamily="18" charset="0"/>
              </a:rPr>
              <a:t>, then an inverse of </a:t>
            </a:r>
            <a:r>
              <a:rPr lang="en-US" i="1" dirty="0" smtClean="0">
                <a:ea typeface="Cambria Math" pitchFamily="18" charset="0"/>
              </a:rPr>
              <a:t>a</a:t>
            </a:r>
            <a:r>
              <a:rPr lang="en-US" dirty="0" smtClean="0">
                <a:ea typeface="Cambria Math" pitchFamily="18" charset="0"/>
              </a:rPr>
              <a:t> modulo </a:t>
            </a:r>
            <a:r>
              <a:rPr lang="en-US" i="1" dirty="0" smtClean="0">
                <a:ea typeface="Cambria Math" pitchFamily="18" charset="0"/>
              </a:rPr>
              <a:t>m</a:t>
            </a:r>
            <a:r>
              <a:rPr lang="en-US" dirty="0" smtClean="0">
                <a:ea typeface="Cambria Math" pitchFamily="18" charset="0"/>
              </a:rPr>
              <a:t> exists.</a:t>
            </a:r>
            <a:r>
              <a:rPr lang="en-US" dirty="0" smtClean="0"/>
              <a:t> Furthermore, this inverse is unique modulo </a:t>
            </a:r>
            <a:r>
              <a:rPr lang="en-US" i="1" dirty="0" smtClean="0"/>
              <a:t>m</a:t>
            </a:r>
            <a:r>
              <a:rPr lang="en-US" dirty="0" smtClean="0"/>
              <a:t>. (This means that there is a unique positive integer </a:t>
            </a:r>
            <a:r>
              <a:rPr lang="en-US" i="1" dirty="0" smtClean="0"/>
              <a:t>ā </a:t>
            </a:r>
            <a:r>
              <a:rPr lang="en-US" dirty="0" smtClean="0"/>
              <a:t>less than </a:t>
            </a:r>
            <a:r>
              <a:rPr lang="en-US" i="1" dirty="0" smtClean="0"/>
              <a:t>m</a:t>
            </a:r>
            <a:r>
              <a:rPr lang="en-US" dirty="0" smtClean="0"/>
              <a:t> that is an inverse of </a:t>
            </a:r>
            <a:r>
              <a:rPr lang="en-US" i="1" dirty="0" smtClean="0"/>
              <a:t>a </a:t>
            </a:r>
            <a:r>
              <a:rPr lang="en-US" dirty="0" smtClean="0"/>
              <a:t>modulo </a:t>
            </a:r>
            <a:r>
              <a:rPr lang="en-US" i="1" dirty="0" smtClean="0"/>
              <a:t>m</a:t>
            </a:r>
            <a:r>
              <a:rPr lang="en-US" dirty="0" smtClean="0"/>
              <a:t> and every other inverse of </a:t>
            </a:r>
            <a:r>
              <a:rPr lang="en-US" i="1" dirty="0" smtClean="0"/>
              <a:t>a</a:t>
            </a:r>
            <a:r>
              <a:rPr lang="en-US" dirty="0" smtClean="0"/>
              <a:t> modulo </a:t>
            </a:r>
            <a:r>
              <a:rPr lang="en-US" i="1" dirty="0" smtClean="0"/>
              <a:t>m</a:t>
            </a:r>
            <a:r>
              <a:rPr lang="en-US" dirty="0" smtClean="0"/>
              <a:t> is congruent to </a:t>
            </a:r>
            <a:r>
              <a:rPr lang="en-US" i="1" dirty="0" smtClean="0"/>
              <a:t>ā</a:t>
            </a:r>
            <a:r>
              <a:rPr lang="en-US" dirty="0" smtClean="0"/>
              <a:t> modulo </a:t>
            </a:r>
            <a:r>
              <a:rPr lang="en-US" i="1" dirty="0" smtClean="0"/>
              <a:t>m</a:t>
            </a:r>
            <a:r>
              <a:rPr lang="en-US" dirty="0" smtClean="0"/>
              <a:t>.)   </a:t>
            </a:r>
          </a:p>
          <a:p>
            <a:pPr>
              <a:buNone/>
            </a:pPr>
            <a:r>
              <a:rPr lang="en-US" dirty="0" smtClean="0"/>
              <a:t>    </a:t>
            </a:r>
            <a:r>
              <a:rPr lang="en-US" b="1" dirty="0" smtClean="0"/>
              <a:t>Proof</a:t>
            </a:r>
            <a:r>
              <a:rPr lang="en-US" dirty="0" smtClean="0"/>
              <a:t>:  Since </a:t>
            </a:r>
            <a:r>
              <a:rPr lang="en-US" dirty="0" err="1" smtClean="0"/>
              <a:t>gcd</a:t>
            </a:r>
            <a:r>
              <a:rPr lang="en-US" dirty="0" smtClean="0"/>
              <a:t>(</a:t>
            </a:r>
            <a:r>
              <a:rPr lang="en-US" i="1" dirty="0" err="1" smtClean="0"/>
              <a:t>a</a:t>
            </a:r>
            <a:r>
              <a:rPr lang="en-US" dirty="0" err="1" smtClean="0"/>
              <a:t>,</a:t>
            </a:r>
            <a:r>
              <a:rPr lang="en-US" i="1" dirty="0" err="1" smtClean="0"/>
              <a:t>m</a:t>
            </a:r>
            <a:r>
              <a:rPr lang="en-US" dirty="0" smtClean="0"/>
              <a:t>) = </a:t>
            </a:r>
            <a:r>
              <a:rPr lang="en-US" dirty="0" smtClean="0">
                <a:latin typeface="Cambria Math" pitchFamily="18" charset="0"/>
                <a:ea typeface="Cambria Math" pitchFamily="18" charset="0"/>
              </a:rPr>
              <a:t>1</a:t>
            </a:r>
            <a:r>
              <a:rPr lang="en-US" dirty="0" smtClean="0"/>
              <a:t>, by Theorem 6 of Section </a:t>
            </a:r>
            <a:r>
              <a:rPr lang="en-US" dirty="0" smtClean="0">
                <a:latin typeface="Cambria Math" pitchFamily="18" charset="0"/>
                <a:ea typeface="Cambria Math" pitchFamily="18" charset="0"/>
              </a:rPr>
              <a:t>4.3</a:t>
            </a:r>
            <a:r>
              <a:rPr lang="en-US" dirty="0" smtClean="0"/>
              <a:t>, there are integers  </a:t>
            </a:r>
            <a:r>
              <a:rPr lang="en-US" i="1" dirty="0" smtClean="0"/>
              <a:t>s</a:t>
            </a:r>
            <a:r>
              <a:rPr lang="en-US" dirty="0" smtClean="0"/>
              <a:t> and </a:t>
            </a:r>
            <a:r>
              <a:rPr lang="en-US" i="1" dirty="0" smtClean="0"/>
              <a:t>t</a:t>
            </a:r>
            <a:r>
              <a:rPr lang="en-US" dirty="0" smtClean="0"/>
              <a:t> such that   </a:t>
            </a:r>
            <a:r>
              <a:rPr lang="en-US" i="1" dirty="0" err="1" smtClean="0"/>
              <a:t>sa</a:t>
            </a:r>
            <a:r>
              <a:rPr lang="en-US" dirty="0" smtClean="0"/>
              <a:t> + </a:t>
            </a:r>
            <a:r>
              <a:rPr lang="en-US" i="1" dirty="0" smtClean="0"/>
              <a:t>tm</a:t>
            </a:r>
            <a:r>
              <a:rPr lang="en-US" dirty="0" smtClean="0"/>
              <a:t> = </a:t>
            </a:r>
            <a:r>
              <a:rPr lang="en-US" dirty="0" smtClean="0">
                <a:latin typeface="Cambria Math" pitchFamily="18" charset="0"/>
                <a:ea typeface="Cambria Math" pitchFamily="18" charset="0"/>
              </a:rPr>
              <a:t>1</a:t>
            </a:r>
            <a:r>
              <a:rPr lang="en-US" dirty="0" smtClean="0"/>
              <a:t>. </a:t>
            </a:r>
          </a:p>
          <a:p>
            <a:pPr lvl="1"/>
            <a:r>
              <a:rPr lang="en-US" dirty="0" smtClean="0"/>
              <a:t>Hence, </a:t>
            </a:r>
            <a:r>
              <a:rPr lang="en-US" i="1" dirty="0" err="1" smtClean="0"/>
              <a:t>sa</a:t>
            </a:r>
            <a:r>
              <a:rPr lang="en-US" i="1" dirty="0" smtClean="0"/>
              <a:t> + tm </a:t>
            </a:r>
            <a:r>
              <a:rPr lang="en-US" dirty="0" smtClean="0">
                <a:latin typeface="Cambria Math"/>
                <a:ea typeface="Cambria Math"/>
              </a:rPr>
              <a:t>≡</a:t>
            </a:r>
            <a:r>
              <a:rPr lang="en-US" dirty="0" smtClean="0">
                <a:latin typeface="Cambria Math" pitchFamily="18" charset="0"/>
                <a:ea typeface="Cambria Math" pitchFamily="18" charset="0"/>
              </a:rPr>
              <a:t> 1</a:t>
            </a:r>
            <a:r>
              <a:rPr lang="en-US" dirty="0" smtClean="0"/>
              <a:t> ( mod </a:t>
            </a:r>
            <a:r>
              <a:rPr lang="en-US" i="1" dirty="0" smtClean="0"/>
              <a:t>m</a:t>
            </a:r>
            <a:r>
              <a:rPr lang="en-US" dirty="0" smtClean="0"/>
              <a:t>).</a:t>
            </a:r>
          </a:p>
          <a:p>
            <a:pPr lvl="1"/>
            <a:r>
              <a:rPr lang="en-US" dirty="0" smtClean="0"/>
              <a:t>Since </a:t>
            </a:r>
            <a:r>
              <a:rPr lang="en-US" i="1" dirty="0" smtClean="0"/>
              <a:t>tm </a:t>
            </a:r>
            <a:r>
              <a:rPr lang="en-US" dirty="0" smtClean="0">
                <a:latin typeface="Cambria Math"/>
                <a:ea typeface="Cambria Math"/>
              </a:rPr>
              <a:t>≡</a:t>
            </a:r>
            <a:r>
              <a:rPr lang="en-US" dirty="0" smtClean="0">
                <a:latin typeface="Cambria Math" pitchFamily="18" charset="0"/>
                <a:ea typeface="Cambria Math" pitchFamily="18" charset="0"/>
              </a:rPr>
              <a:t> 0</a:t>
            </a:r>
            <a:r>
              <a:rPr lang="en-US" dirty="0" smtClean="0"/>
              <a:t> ( mod </a:t>
            </a:r>
            <a:r>
              <a:rPr lang="en-US" i="1" dirty="0" smtClean="0"/>
              <a:t>m</a:t>
            </a:r>
            <a:r>
              <a:rPr lang="en-US" dirty="0" smtClean="0"/>
              <a:t>), it follows that </a:t>
            </a:r>
            <a:r>
              <a:rPr lang="en-US" i="1" dirty="0" err="1" smtClean="0"/>
              <a:t>sa</a:t>
            </a:r>
            <a:r>
              <a:rPr lang="en-US" i="1" dirty="0" smtClean="0"/>
              <a:t> </a:t>
            </a:r>
            <a:r>
              <a:rPr lang="en-US" dirty="0" smtClean="0">
                <a:latin typeface="Cambria Math"/>
                <a:ea typeface="Cambria Math"/>
              </a:rPr>
              <a:t>≡</a:t>
            </a:r>
            <a:r>
              <a:rPr lang="en-US" dirty="0" smtClean="0">
                <a:latin typeface="Cambria Math" pitchFamily="18" charset="0"/>
                <a:ea typeface="Cambria Math" pitchFamily="18" charset="0"/>
              </a:rPr>
              <a:t> 1</a:t>
            </a:r>
            <a:r>
              <a:rPr lang="en-US" dirty="0" smtClean="0"/>
              <a:t> ( mod </a:t>
            </a:r>
            <a:r>
              <a:rPr lang="en-US" i="1" dirty="0" smtClean="0"/>
              <a:t>m</a:t>
            </a:r>
            <a:r>
              <a:rPr lang="en-US" dirty="0" smtClean="0"/>
              <a:t>)</a:t>
            </a:r>
          </a:p>
          <a:p>
            <a:pPr lvl="1"/>
            <a:r>
              <a:rPr lang="en-US" dirty="0" smtClean="0"/>
              <a:t>Consequently, </a:t>
            </a:r>
            <a:r>
              <a:rPr lang="en-US" i="1" dirty="0" smtClean="0"/>
              <a:t>s</a:t>
            </a:r>
            <a:r>
              <a:rPr lang="en-US" dirty="0" smtClean="0"/>
              <a:t> is an inverse of </a:t>
            </a:r>
            <a:r>
              <a:rPr lang="en-US" i="1" dirty="0" smtClean="0"/>
              <a:t>a</a:t>
            </a:r>
            <a:r>
              <a:rPr lang="en-US" dirty="0" smtClean="0"/>
              <a:t> modulo </a:t>
            </a:r>
            <a:r>
              <a:rPr lang="en-US" i="1" dirty="0" smtClean="0"/>
              <a:t>m</a:t>
            </a:r>
            <a:r>
              <a:rPr lang="en-US" dirty="0" smtClean="0"/>
              <a:t>.</a:t>
            </a:r>
          </a:p>
          <a:p>
            <a:pPr lvl="1"/>
            <a:r>
              <a:rPr lang="en-US" dirty="0" smtClean="0"/>
              <a:t>The uniqueness of the inverse is Exercise </a:t>
            </a:r>
            <a:r>
              <a:rPr lang="en-US" dirty="0" smtClean="0">
                <a:latin typeface="Cambria Math" pitchFamily="18" charset="0"/>
                <a:ea typeface="Cambria Math" pitchFamily="18" charset="0"/>
              </a:rPr>
              <a:t>7</a:t>
            </a:r>
            <a:r>
              <a:rPr lang="en-US" dirty="0" smtClean="0"/>
              <a:t>.</a:t>
            </a:r>
          </a:p>
          <a:p>
            <a:pPr>
              <a:buNone/>
            </a:pPr>
            <a:r>
              <a:rPr lang="en-US" dirty="0" smtClean="0"/>
              <a:t>                        </a:t>
            </a:r>
          </a:p>
        </p:txBody>
      </p:sp>
      <p:sp>
        <p:nvSpPr>
          <p:cNvPr id="4" name="Isosceles Triangle 3"/>
          <p:cNvSpPr/>
          <p:nvPr/>
        </p:nvSpPr>
        <p:spPr>
          <a:xfrm rot="5400000" flipV="1">
            <a:off x="8382000" y="55626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Inverses</a:t>
            </a:r>
            <a:endParaRPr lang="en-US" dirty="0"/>
          </a:p>
        </p:txBody>
      </p:sp>
      <p:sp>
        <p:nvSpPr>
          <p:cNvPr id="3" name="Content Placeholder 2"/>
          <p:cNvSpPr>
            <a:spLocks noGrp="1"/>
          </p:cNvSpPr>
          <p:nvPr>
            <p:ph idx="1"/>
          </p:nvPr>
        </p:nvSpPr>
        <p:spPr/>
        <p:txBody>
          <a:bodyPr>
            <a:noAutofit/>
          </a:bodyPr>
          <a:lstStyle/>
          <a:p>
            <a:r>
              <a:rPr lang="en-US" sz="2400" dirty="0" smtClean="0"/>
              <a:t>The Euclidean algorithm and </a:t>
            </a:r>
            <a:r>
              <a:rPr lang="en-US" sz="2400" dirty="0" err="1" smtClean="0"/>
              <a:t>B</a:t>
            </a:r>
            <a:r>
              <a:rPr lang="en-US" sz="2400" dirty="0" err="1" smtClean="0">
                <a:ea typeface="Cambria Math"/>
              </a:rPr>
              <a:t>é</a:t>
            </a:r>
            <a:r>
              <a:rPr lang="en-US" sz="2400" dirty="0" err="1" smtClean="0"/>
              <a:t>zout</a:t>
            </a:r>
            <a:r>
              <a:rPr lang="en-US" sz="2400" dirty="0" smtClean="0"/>
              <a:t> coefficients gives us a systematic approaches to finding inverses. </a:t>
            </a:r>
          </a:p>
          <a:p>
            <a:pPr>
              <a:buNone/>
            </a:pPr>
            <a:r>
              <a:rPr lang="en-US" sz="2400" b="1" dirty="0" smtClean="0"/>
              <a:t>    Example</a:t>
            </a:r>
            <a:r>
              <a:rPr lang="en-US" sz="2400" dirty="0" smtClean="0"/>
              <a:t>: Find an inverse of </a:t>
            </a:r>
            <a:r>
              <a:rPr lang="en-US" sz="2400" dirty="0" smtClean="0">
                <a:latin typeface="Cambria Math" pitchFamily="18" charset="0"/>
                <a:ea typeface="Cambria Math" pitchFamily="18" charset="0"/>
              </a:rPr>
              <a:t>3</a:t>
            </a:r>
            <a:r>
              <a:rPr lang="en-US" sz="2400" dirty="0" smtClean="0"/>
              <a:t> modulo </a:t>
            </a:r>
            <a:r>
              <a:rPr lang="en-US" sz="2400" dirty="0" smtClean="0">
                <a:latin typeface="Cambria Math" pitchFamily="18" charset="0"/>
                <a:ea typeface="Cambria Math" pitchFamily="18" charset="0"/>
              </a:rPr>
              <a:t>7.</a:t>
            </a:r>
            <a:r>
              <a:rPr lang="en-US" sz="2400" dirty="0" smtClean="0"/>
              <a:t> </a:t>
            </a:r>
          </a:p>
          <a:p>
            <a:pPr>
              <a:buNone/>
            </a:pPr>
            <a:r>
              <a:rPr lang="en-US" sz="2400" b="1" dirty="0" smtClean="0"/>
              <a:t>    Solution</a:t>
            </a:r>
            <a:r>
              <a:rPr lang="en-US" sz="2400" dirty="0" smtClean="0"/>
              <a:t>: Because </a:t>
            </a:r>
            <a:r>
              <a:rPr lang="en-US" sz="2400" dirty="0" err="1" smtClean="0"/>
              <a:t>gcd</a:t>
            </a:r>
            <a:r>
              <a:rPr lang="en-US" sz="2400" dirty="0" smtClean="0"/>
              <a:t>(</a:t>
            </a:r>
            <a:r>
              <a:rPr lang="en-US" sz="2400" dirty="0" smtClean="0">
                <a:latin typeface="Cambria Math" pitchFamily="18" charset="0"/>
                <a:ea typeface="Cambria Math" pitchFamily="18" charset="0"/>
              </a:rPr>
              <a:t>3,7</a:t>
            </a:r>
            <a:r>
              <a:rPr lang="en-US" sz="2400" dirty="0" smtClean="0"/>
              <a:t>) = </a:t>
            </a:r>
            <a:r>
              <a:rPr lang="en-US" sz="2400" dirty="0" smtClean="0">
                <a:latin typeface="Cambria Math" pitchFamily="18" charset="0"/>
                <a:ea typeface="Cambria Math" pitchFamily="18" charset="0"/>
              </a:rPr>
              <a:t>1</a:t>
            </a:r>
            <a:r>
              <a:rPr lang="en-US" sz="2400" dirty="0" smtClean="0"/>
              <a:t>, by Theorem </a:t>
            </a:r>
            <a:r>
              <a:rPr lang="en-US" sz="2400" dirty="0" smtClean="0">
                <a:latin typeface="Cambria Math" pitchFamily="18" charset="0"/>
                <a:ea typeface="Cambria Math" pitchFamily="18" charset="0"/>
              </a:rPr>
              <a:t>1, </a:t>
            </a:r>
            <a:r>
              <a:rPr lang="en-US" sz="2400" dirty="0" smtClean="0">
                <a:ea typeface="Cambria Math" pitchFamily="18" charset="0"/>
              </a:rPr>
              <a:t>an inverse of </a:t>
            </a:r>
            <a:r>
              <a:rPr lang="en-US" sz="2400" dirty="0" smtClean="0">
                <a:latin typeface="Cambria Math" pitchFamily="18" charset="0"/>
                <a:ea typeface="Cambria Math" pitchFamily="18" charset="0"/>
              </a:rPr>
              <a:t>3</a:t>
            </a:r>
            <a:r>
              <a:rPr lang="en-US" sz="2400" dirty="0" smtClean="0">
                <a:ea typeface="Cambria Math" pitchFamily="18" charset="0"/>
              </a:rPr>
              <a:t> modulo </a:t>
            </a:r>
            <a:r>
              <a:rPr lang="en-US" sz="2400" dirty="0" smtClean="0">
                <a:latin typeface="Cambria Math" pitchFamily="18" charset="0"/>
                <a:ea typeface="Cambria Math" pitchFamily="18" charset="0"/>
              </a:rPr>
              <a:t>7</a:t>
            </a:r>
            <a:r>
              <a:rPr lang="en-US" sz="2400" dirty="0" smtClean="0">
                <a:ea typeface="Cambria Math" pitchFamily="18" charset="0"/>
              </a:rPr>
              <a:t> exists. </a:t>
            </a:r>
          </a:p>
          <a:p>
            <a:pPr lvl="1"/>
            <a:r>
              <a:rPr lang="en-US" sz="2200" dirty="0" smtClean="0">
                <a:ea typeface="Cambria Math" pitchFamily="18" charset="0"/>
              </a:rPr>
              <a:t>Using the Euclidian algorithm:  </a:t>
            </a:r>
            <a:r>
              <a:rPr lang="en-US" sz="2200" dirty="0" smtClean="0">
                <a:latin typeface="Cambria Math" pitchFamily="18" charset="0"/>
                <a:ea typeface="Cambria Math" pitchFamily="18" charset="0"/>
              </a:rPr>
              <a:t>7</a:t>
            </a:r>
            <a:r>
              <a:rPr lang="en-US" sz="2200" dirty="0" smtClean="0">
                <a:ea typeface="Cambria Math" pitchFamily="18" charset="0"/>
              </a:rPr>
              <a:t> = </a:t>
            </a:r>
            <a:r>
              <a:rPr lang="en-US" sz="2200" dirty="0" smtClean="0">
                <a:latin typeface="Cambria Math" pitchFamily="18" charset="0"/>
                <a:ea typeface="Cambria Math" pitchFamily="18" charset="0"/>
              </a:rPr>
              <a:t>2</a:t>
            </a:r>
            <a:r>
              <a:rPr lang="en-US" sz="2200" dirty="0" smtClean="0">
                <a:latin typeface="Cambria Math"/>
                <a:ea typeface="Cambria Math"/>
              </a:rPr>
              <a:t>∙</a:t>
            </a:r>
            <a:r>
              <a:rPr lang="en-US" sz="2200" dirty="0" smtClean="0">
                <a:latin typeface="Cambria Math" pitchFamily="18" charset="0"/>
                <a:ea typeface="Cambria Math" pitchFamily="18" charset="0"/>
              </a:rPr>
              <a:t>3</a:t>
            </a:r>
            <a:r>
              <a:rPr lang="en-US" sz="2200" dirty="0" smtClean="0">
                <a:ea typeface="Cambria Math" pitchFamily="18" charset="0"/>
              </a:rPr>
              <a:t> + </a:t>
            </a:r>
            <a:r>
              <a:rPr lang="en-US" sz="2200" dirty="0" smtClean="0">
                <a:latin typeface="Cambria Math" pitchFamily="18" charset="0"/>
                <a:ea typeface="Cambria Math" pitchFamily="18" charset="0"/>
              </a:rPr>
              <a:t>1.</a:t>
            </a:r>
          </a:p>
          <a:p>
            <a:pPr lvl="1"/>
            <a:r>
              <a:rPr lang="en-US" sz="2200" dirty="0" smtClean="0">
                <a:latin typeface="Cambria Math" pitchFamily="18" charset="0"/>
                <a:ea typeface="Cambria Math" pitchFamily="18" charset="0"/>
              </a:rPr>
              <a:t> </a:t>
            </a:r>
            <a:r>
              <a:rPr lang="en-US" sz="2200" dirty="0" smtClean="0">
                <a:ea typeface="Cambria Math" pitchFamily="18" charset="0"/>
              </a:rPr>
              <a:t>From this equation, we get  </a:t>
            </a:r>
            <a:r>
              <a:rPr lang="en-US" sz="2200" dirty="0" smtClean="0">
                <a:latin typeface="Cambria Math"/>
                <a:ea typeface="Cambria Math"/>
              </a:rPr>
              <a:t>−</a:t>
            </a:r>
            <a:r>
              <a:rPr lang="en-US" sz="2200" dirty="0" smtClean="0">
                <a:latin typeface="Cambria Math" pitchFamily="18" charset="0"/>
                <a:ea typeface="Cambria Math" pitchFamily="18" charset="0"/>
              </a:rPr>
              <a:t>2</a:t>
            </a:r>
            <a:r>
              <a:rPr lang="en-US" sz="2200" dirty="0" smtClean="0">
                <a:latin typeface="Cambria Math"/>
                <a:ea typeface="Cambria Math"/>
              </a:rPr>
              <a:t>∙</a:t>
            </a:r>
            <a:r>
              <a:rPr lang="en-US" sz="2200" dirty="0" smtClean="0">
                <a:latin typeface="Cambria Math" pitchFamily="18" charset="0"/>
                <a:ea typeface="Cambria Math" pitchFamily="18" charset="0"/>
              </a:rPr>
              <a:t>3</a:t>
            </a:r>
            <a:r>
              <a:rPr lang="en-US" sz="2200" dirty="0" smtClean="0">
                <a:ea typeface="Cambria Math" pitchFamily="18" charset="0"/>
              </a:rPr>
              <a:t> +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7 </a:t>
            </a:r>
            <a:r>
              <a:rPr lang="en-US" sz="2200" dirty="0" smtClean="0">
                <a:ea typeface="Cambria Math" pitchFamily="18" charset="0"/>
              </a:rPr>
              <a:t>= </a:t>
            </a:r>
            <a:r>
              <a:rPr lang="en-US" sz="2200" dirty="0" smtClean="0">
                <a:latin typeface="Cambria Math" pitchFamily="18" charset="0"/>
                <a:ea typeface="Cambria Math" pitchFamily="18" charset="0"/>
              </a:rPr>
              <a:t>1, and see that </a:t>
            </a:r>
            <a:r>
              <a:rPr lang="en-US" sz="2200" dirty="0" smtClean="0">
                <a:latin typeface="Cambria Math"/>
                <a:ea typeface="Cambria Math"/>
              </a:rPr>
              <a:t>−</a:t>
            </a:r>
            <a:r>
              <a:rPr lang="en-US" sz="2200" dirty="0" smtClean="0">
                <a:latin typeface="Cambria Math" pitchFamily="18" charset="0"/>
                <a:ea typeface="Cambria Math" pitchFamily="18" charset="0"/>
              </a:rPr>
              <a:t>2  and 1 are </a:t>
            </a:r>
            <a:r>
              <a:rPr lang="en-US" sz="2200" dirty="0" err="1" smtClean="0"/>
              <a:t>B</a:t>
            </a:r>
            <a:r>
              <a:rPr lang="en-US" sz="2200" dirty="0" err="1" smtClean="0">
                <a:latin typeface="Cambria Math"/>
                <a:ea typeface="Cambria Math"/>
              </a:rPr>
              <a:t>é</a:t>
            </a:r>
            <a:r>
              <a:rPr lang="en-US" sz="2200" dirty="0" err="1" smtClean="0"/>
              <a:t>zout</a:t>
            </a:r>
            <a:r>
              <a:rPr lang="en-US" sz="2200" dirty="0" smtClean="0"/>
              <a:t> coefficients of </a:t>
            </a:r>
            <a:r>
              <a:rPr lang="en-US" sz="2200" dirty="0" smtClean="0">
                <a:latin typeface="Cambria Math" pitchFamily="18" charset="0"/>
                <a:ea typeface="Cambria Math" pitchFamily="18" charset="0"/>
              </a:rPr>
              <a:t>3</a:t>
            </a:r>
            <a:r>
              <a:rPr lang="en-US" sz="2200" dirty="0" smtClean="0">
                <a:ea typeface="Cambria Math" pitchFamily="18" charset="0"/>
              </a:rPr>
              <a:t> and </a:t>
            </a:r>
            <a:r>
              <a:rPr lang="en-US" sz="2200" dirty="0" smtClean="0">
                <a:latin typeface="Cambria Math" pitchFamily="18" charset="0"/>
                <a:ea typeface="Cambria Math" pitchFamily="18" charset="0"/>
              </a:rPr>
              <a:t>7.</a:t>
            </a:r>
          </a:p>
          <a:p>
            <a:pPr lvl="1"/>
            <a:r>
              <a:rPr lang="en-US" sz="2200" dirty="0" smtClean="0">
                <a:latin typeface="Cambria Math" pitchFamily="18" charset="0"/>
                <a:ea typeface="Cambria Math" pitchFamily="18" charset="0"/>
              </a:rPr>
              <a:t> Hence,  </a:t>
            </a:r>
            <a:r>
              <a:rPr lang="en-US" sz="2200" dirty="0" smtClean="0">
                <a:latin typeface="Cambria Math"/>
                <a:ea typeface="Cambria Math"/>
              </a:rPr>
              <a:t>−</a:t>
            </a:r>
            <a:r>
              <a:rPr lang="en-US" sz="2200" dirty="0" smtClean="0">
                <a:latin typeface="Cambria Math" pitchFamily="18" charset="0"/>
                <a:ea typeface="Cambria Math" pitchFamily="18" charset="0"/>
              </a:rPr>
              <a:t>2 is an inverse of 3 modulo 7. </a:t>
            </a:r>
          </a:p>
          <a:p>
            <a:pPr lvl="1"/>
            <a:r>
              <a:rPr lang="en-US" sz="2200" dirty="0" smtClean="0">
                <a:latin typeface="Cambria Math" pitchFamily="18" charset="0"/>
                <a:ea typeface="Cambria Math" pitchFamily="18" charset="0"/>
              </a:rPr>
              <a:t>Also every integer congruent to </a:t>
            </a:r>
            <a:r>
              <a:rPr lang="en-US" sz="2200" dirty="0" smtClean="0">
                <a:latin typeface="Cambria Math"/>
                <a:ea typeface="Cambria Math"/>
              </a:rPr>
              <a:t>−</a:t>
            </a:r>
            <a:r>
              <a:rPr lang="en-US" sz="2200" dirty="0" smtClean="0">
                <a:latin typeface="Cambria Math" pitchFamily="18" charset="0"/>
                <a:ea typeface="Cambria Math" pitchFamily="18" charset="0"/>
              </a:rPr>
              <a:t>2 modulo 7 is an inverse of 3 modulo 7, i.e., 5, </a:t>
            </a:r>
            <a:r>
              <a:rPr lang="en-US" sz="2200" dirty="0" smtClean="0">
                <a:latin typeface="Cambria Math"/>
                <a:ea typeface="Cambria Math"/>
              </a:rPr>
              <a:t>−</a:t>
            </a:r>
            <a:r>
              <a:rPr lang="en-US" sz="2200" dirty="0" smtClean="0">
                <a:latin typeface="Cambria Math" pitchFamily="18" charset="0"/>
                <a:ea typeface="Cambria Math" pitchFamily="18" charset="0"/>
              </a:rPr>
              <a:t>9, 12, etc.</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Inverses</a:t>
            </a:r>
            <a:endParaRPr lang="en-US" dirty="0"/>
          </a:p>
        </p:txBody>
      </p:sp>
      <p:sp>
        <p:nvSpPr>
          <p:cNvPr id="3" name="Content Placeholder 2"/>
          <p:cNvSpPr>
            <a:spLocks noGrp="1"/>
          </p:cNvSpPr>
          <p:nvPr>
            <p:ph idx="1"/>
          </p:nvPr>
        </p:nvSpPr>
        <p:spPr/>
        <p:txBody>
          <a:bodyPr>
            <a:noAutofit/>
          </a:bodyPr>
          <a:lstStyle/>
          <a:p>
            <a:pPr>
              <a:buNone/>
            </a:pPr>
            <a:r>
              <a:rPr lang="en-US" sz="2400" dirty="0" smtClean="0"/>
              <a:t>   </a:t>
            </a:r>
            <a:r>
              <a:rPr lang="en-US" sz="2400" b="1" dirty="0" smtClean="0"/>
              <a:t>Example</a:t>
            </a:r>
            <a:r>
              <a:rPr lang="en-US" sz="2400" dirty="0" smtClean="0"/>
              <a:t>: Find an inverse of </a:t>
            </a:r>
            <a:r>
              <a:rPr lang="en-US" sz="2400" dirty="0" smtClean="0">
                <a:latin typeface="Cambria Math" pitchFamily="18" charset="0"/>
                <a:ea typeface="Cambria Math" pitchFamily="18" charset="0"/>
              </a:rPr>
              <a:t>101</a:t>
            </a:r>
            <a:r>
              <a:rPr lang="en-US" sz="2400" dirty="0" smtClean="0"/>
              <a:t> modulo </a:t>
            </a:r>
            <a:r>
              <a:rPr lang="en-US" sz="2400" dirty="0" smtClean="0">
                <a:latin typeface="Cambria Math" pitchFamily="18" charset="0"/>
                <a:ea typeface="Cambria Math" pitchFamily="18" charset="0"/>
              </a:rPr>
              <a:t>4620</a:t>
            </a:r>
            <a:r>
              <a:rPr lang="en-US" sz="2400" dirty="0" smtClean="0"/>
              <a:t>.</a:t>
            </a:r>
          </a:p>
          <a:p>
            <a:pPr>
              <a:buNone/>
            </a:pPr>
            <a:r>
              <a:rPr lang="en-US" sz="2400" b="1" dirty="0" smtClean="0"/>
              <a:t>    Solution</a:t>
            </a:r>
            <a:r>
              <a:rPr lang="en-US" sz="2400" dirty="0" smtClean="0"/>
              <a:t>: First use the Euclidian algorithm to show that  </a:t>
            </a:r>
            <a:r>
              <a:rPr lang="en-US" sz="2400" dirty="0" err="1" smtClean="0"/>
              <a:t>gcd</a:t>
            </a:r>
            <a:r>
              <a:rPr lang="en-US" sz="2400" dirty="0" smtClean="0"/>
              <a:t>(</a:t>
            </a:r>
            <a:r>
              <a:rPr lang="en-US" sz="2400" dirty="0" smtClean="0">
                <a:latin typeface="Cambria Math" pitchFamily="18" charset="0"/>
                <a:ea typeface="Cambria Math" pitchFamily="18" charset="0"/>
              </a:rPr>
              <a:t>101,4620</a:t>
            </a:r>
            <a:r>
              <a:rPr lang="en-US" sz="2400" dirty="0" smtClean="0"/>
              <a:t>) = </a:t>
            </a:r>
            <a:r>
              <a:rPr lang="en-US" sz="2400" dirty="0" smtClean="0">
                <a:latin typeface="Cambria Math" pitchFamily="18" charset="0"/>
                <a:ea typeface="Cambria Math" pitchFamily="18" charset="0"/>
              </a:rPr>
              <a:t>1</a:t>
            </a:r>
            <a:r>
              <a:rPr lang="en-US" sz="2400" dirty="0" smtClean="0"/>
              <a:t>. </a:t>
            </a:r>
            <a:endParaRPr lang="en-US" sz="2400" dirty="0" smtClean="0">
              <a:ea typeface="Cambria Math" pitchFamily="18" charset="0"/>
            </a:endParaRPr>
          </a:p>
          <a:p>
            <a:pPr lvl="1"/>
            <a:endParaRPr lang="en-US" sz="2200" dirty="0" smtClean="0">
              <a:latin typeface="Cambria Math" pitchFamily="18" charset="0"/>
              <a:ea typeface="Cambria Math" pitchFamily="18" charset="0"/>
            </a:endParaRPr>
          </a:p>
          <a:p>
            <a:pPr lvl="1">
              <a:buNone/>
            </a:pPr>
            <a:endParaRPr lang="en-US" sz="2200" dirty="0" smtClean="0">
              <a:latin typeface="Cambria Math" pitchFamily="18" charset="0"/>
              <a:ea typeface="Cambria Math" pitchFamily="18" charset="0"/>
            </a:endParaRPr>
          </a:p>
        </p:txBody>
      </p:sp>
      <p:sp>
        <p:nvSpPr>
          <p:cNvPr id="4" name="TextBox 3"/>
          <p:cNvSpPr txBox="1"/>
          <p:nvPr/>
        </p:nvSpPr>
        <p:spPr>
          <a:xfrm>
            <a:off x="152400" y="3276600"/>
            <a:ext cx="3276600" cy="2462213"/>
          </a:xfrm>
          <a:prstGeom prst="rect">
            <a:avLst/>
          </a:prstGeom>
          <a:noFill/>
        </p:spPr>
        <p:txBody>
          <a:bodyPr wrap="square" rtlCol="0">
            <a:spAutoFit/>
          </a:bodyPr>
          <a:lstStyle/>
          <a:p>
            <a:pPr lvl="1"/>
            <a:r>
              <a:rPr lang="en-US" sz="2200" dirty="0" smtClean="0">
                <a:latin typeface="Cambria Math" pitchFamily="18" charset="0"/>
                <a:ea typeface="Cambria Math" pitchFamily="18" charset="0"/>
              </a:rPr>
              <a:t>42620</a:t>
            </a:r>
            <a:r>
              <a:rPr lang="en-US" sz="2200" dirty="0" smtClean="0">
                <a:ea typeface="Cambria Math" pitchFamily="18" charset="0"/>
              </a:rPr>
              <a:t> = </a:t>
            </a:r>
            <a:r>
              <a:rPr lang="en-US" sz="2200" dirty="0" smtClean="0">
                <a:latin typeface="Cambria Math" pitchFamily="18" charset="0"/>
                <a:ea typeface="Cambria Math" pitchFamily="18" charset="0"/>
              </a:rPr>
              <a:t>45</a:t>
            </a:r>
            <a:r>
              <a:rPr lang="en-US" sz="2200" dirty="0" smtClean="0">
                <a:latin typeface="Cambria Math"/>
                <a:ea typeface="Cambria Math"/>
              </a:rPr>
              <a:t>∙</a:t>
            </a:r>
            <a:r>
              <a:rPr lang="en-US" sz="2200" dirty="0" smtClean="0">
                <a:latin typeface="Cambria Math" pitchFamily="18" charset="0"/>
                <a:ea typeface="Cambria Math" pitchFamily="18" charset="0"/>
              </a:rPr>
              <a:t>101</a:t>
            </a:r>
            <a:r>
              <a:rPr lang="en-US" sz="2200" dirty="0" smtClean="0">
                <a:ea typeface="Cambria Math" pitchFamily="18" charset="0"/>
              </a:rPr>
              <a:t> + </a:t>
            </a:r>
            <a:r>
              <a:rPr lang="en-US" sz="2200" dirty="0" smtClean="0">
                <a:latin typeface="Cambria Math" pitchFamily="18" charset="0"/>
                <a:ea typeface="Cambria Math" pitchFamily="18" charset="0"/>
              </a:rPr>
              <a:t>75</a:t>
            </a:r>
          </a:p>
          <a:p>
            <a:pPr lvl="1"/>
            <a:r>
              <a:rPr lang="en-US" sz="2200" dirty="0" smtClean="0">
                <a:latin typeface="Cambria Math" pitchFamily="18" charset="0"/>
                <a:ea typeface="Cambria Math" pitchFamily="18" charset="0"/>
              </a:rPr>
              <a:t>101</a:t>
            </a:r>
            <a:r>
              <a:rPr lang="en-US" sz="2200" dirty="0" smtClean="0">
                <a:ea typeface="Cambria Math" pitchFamily="18" charset="0"/>
              </a:rPr>
              <a:t> =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75</a:t>
            </a:r>
            <a:r>
              <a:rPr lang="en-US" sz="2200" dirty="0" smtClean="0">
                <a:ea typeface="Cambria Math" pitchFamily="18" charset="0"/>
              </a:rPr>
              <a:t> + </a:t>
            </a:r>
            <a:r>
              <a:rPr lang="en-US" sz="2200" dirty="0" smtClean="0">
                <a:latin typeface="Cambria Math" pitchFamily="18" charset="0"/>
                <a:ea typeface="Cambria Math" pitchFamily="18" charset="0"/>
              </a:rPr>
              <a:t>26</a:t>
            </a:r>
          </a:p>
          <a:p>
            <a:pPr lvl="1"/>
            <a:r>
              <a:rPr lang="en-US" sz="2200" dirty="0" smtClean="0">
                <a:latin typeface="Cambria Math" pitchFamily="18" charset="0"/>
                <a:ea typeface="Cambria Math" pitchFamily="18" charset="0"/>
              </a:rPr>
              <a:t>75</a:t>
            </a:r>
            <a:r>
              <a:rPr lang="en-US" sz="2200" dirty="0" smtClean="0">
                <a:ea typeface="Cambria Math" pitchFamily="18" charset="0"/>
              </a:rPr>
              <a:t> = </a:t>
            </a:r>
            <a:r>
              <a:rPr lang="en-US" sz="2200" dirty="0" smtClean="0">
                <a:latin typeface="Cambria Math" pitchFamily="18" charset="0"/>
                <a:ea typeface="Cambria Math" pitchFamily="18" charset="0"/>
              </a:rPr>
              <a:t>2</a:t>
            </a:r>
            <a:r>
              <a:rPr lang="en-US" sz="2200" dirty="0" smtClean="0">
                <a:latin typeface="Cambria Math"/>
                <a:ea typeface="Cambria Math"/>
              </a:rPr>
              <a:t>∙</a:t>
            </a:r>
            <a:r>
              <a:rPr lang="en-US" sz="2200" dirty="0" smtClean="0">
                <a:latin typeface="Cambria Math" pitchFamily="18" charset="0"/>
                <a:ea typeface="Cambria Math" pitchFamily="18" charset="0"/>
              </a:rPr>
              <a:t>26</a:t>
            </a:r>
            <a:r>
              <a:rPr lang="en-US" sz="2200" dirty="0" smtClean="0">
                <a:ea typeface="Cambria Math" pitchFamily="18" charset="0"/>
              </a:rPr>
              <a:t> + </a:t>
            </a:r>
            <a:r>
              <a:rPr lang="en-US" sz="2200" dirty="0" smtClean="0">
                <a:latin typeface="Cambria Math" pitchFamily="18" charset="0"/>
                <a:ea typeface="Cambria Math" pitchFamily="18" charset="0"/>
              </a:rPr>
              <a:t>23</a:t>
            </a:r>
          </a:p>
          <a:p>
            <a:pPr lvl="1"/>
            <a:r>
              <a:rPr lang="en-US" sz="2200" dirty="0" smtClean="0">
                <a:latin typeface="Cambria Math" pitchFamily="18" charset="0"/>
                <a:ea typeface="Cambria Math" pitchFamily="18" charset="0"/>
              </a:rPr>
              <a:t>26</a:t>
            </a:r>
            <a:r>
              <a:rPr lang="en-US" sz="2200" dirty="0" smtClean="0">
                <a:ea typeface="Cambria Math" pitchFamily="18" charset="0"/>
              </a:rPr>
              <a:t> =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23</a:t>
            </a:r>
            <a:r>
              <a:rPr lang="en-US" sz="2200" dirty="0" smtClean="0">
                <a:ea typeface="Cambria Math" pitchFamily="18" charset="0"/>
              </a:rPr>
              <a:t> + </a:t>
            </a:r>
            <a:r>
              <a:rPr lang="en-US" sz="2200" dirty="0" smtClean="0">
                <a:latin typeface="Cambria Math" pitchFamily="18" charset="0"/>
                <a:ea typeface="Cambria Math" pitchFamily="18" charset="0"/>
              </a:rPr>
              <a:t>3</a:t>
            </a:r>
          </a:p>
          <a:p>
            <a:pPr lvl="1"/>
            <a:r>
              <a:rPr lang="en-US" sz="2200" dirty="0" smtClean="0">
                <a:latin typeface="Cambria Math" pitchFamily="18" charset="0"/>
                <a:ea typeface="Cambria Math" pitchFamily="18" charset="0"/>
              </a:rPr>
              <a:t>23</a:t>
            </a:r>
            <a:r>
              <a:rPr lang="en-US" sz="2200" dirty="0" smtClean="0">
                <a:ea typeface="Cambria Math" pitchFamily="18" charset="0"/>
              </a:rPr>
              <a:t> = </a:t>
            </a:r>
            <a:r>
              <a:rPr lang="en-US" sz="2200" dirty="0" smtClean="0">
                <a:latin typeface="Cambria Math" pitchFamily="18" charset="0"/>
                <a:ea typeface="Cambria Math" pitchFamily="18" charset="0"/>
              </a:rPr>
              <a:t>7</a:t>
            </a:r>
            <a:r>
              <a:rPr lang="en-US" sz="2200" dirty="0" smtClean="0">
                <a:latin typeface="Cambria Math"/>
                <a:ea typeface="Cambria Math"/>
              </a:rPr>
              <a:t>∙</a:t>
            </a:r>
            <a:r>
              <a:rPr lang="en-US" sz="2200" dirty="0" smtClean="0">
                <a:latin typeface="Cambria Math" pitchFamily="18" charset="0"/>
                <a:ea typeface="Cambria Math" pitchFamily="18" charset="0"/>
              </a:rPr>
              <a:t>3</a:t>
            </a:r>
            <a:r>
              <a:rPr lang="en-US" sz="2200" dirty="0" smtClean="0">
                <a:ea typeface="Cambria Math" pitchFamily="18" charset="0"/>
              </a:rPr>
              <a:t> + </a:t>
            </a:r>
            <a:r>
              <a:rPr lang="en-US" sz="2200" dirty="0" smtClean="0">
                <a:latin typeface="Cambria Math" pitchFamily="18" charset="0"/>
                <a:ea typeface="Cambria Math" pitchFamily="18" charset="0"/>
              </a:rPr>
              <a:t>2</a:t>
            </a:r>
          </a:p>
          <a:p>
            <a:pPr lvl="1"/>
            <a:r>
              <a:rPr lang="en-US" sz="2200" dirty="0" smtClean="0">
                <a:latin typeface="Cambria Math" pitchFamily="18" charset="0"/>
                <a:ea typeface="Cambria Math" pitchFamily="18" charset="0"/>
              </a:rPr>
              <a:t>3</a:t>
            </a:r>
            <a:r>
              <a:rPr lang="en-US" sz="2200" dirty="0" smtClean="0">
                <a:ea typeface="Cambria Math" pitchFamily="18" charset="0"/>
              </a:rPr>
              <a:t> =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2</a:t>
            </a:r>
            <a:r>
              <a:rPr lang="en-US" sz="2200" dirty="0" smtClean="0">
                <a:ea typeface="Cambria Math" pitchFamily="18" charset="0"/>
              </a:rPr>
              <a:t> + </a:t>
            </a:r>
            <a:r>
              <a:rPr lang="en-US" sz="2200" dirty="0" smtClean="0">
                <a:latin typeface="Cambria Math" pitchFamily="18" charset="0"/>
                <a:ea typeface="Cambria Math" pitchFamily="18" charset="0"/>
              </a:rPr>
              <a:t>1</a:t>
            </a:r>
          </a:p>
          <a:p>
            <a:pPr lvl="1"/>
            <a:r>
              <a:rPr lang="en-US" sz="2200" dirty="0" smtClean="0">
                <a:latin typeface="Cambria Math" pitchFamily="18" charset="0"/>
                <a:ea typeface="Cambria Math" pitchFamily="18" charset="0"/>
              </a:rPr>
              <a:t>2 = 2</a:t>
            </a:r>
            <a:r>
              <a:rPr lang="en-US" sz="2200" dirty="0" smtClean="0">
                <a:latin typeface="Cambria Math"/>
                <a:ea typeface="Cambria Math"/>
              </a:rPr>
              <a:t>∙</a:t>
            </a:r>
            <a:r>
              <a:rPr lang="en-US" sz="2200" dirty="0" smtClean="0">
                <a:latin typeface="Cambria Math" pitchFamily="18" charset="0"/>
                <a:ea typeface="Cambria Math" pitchFamily="18" charset="0"/>
              </a:rPr>
              <a:t>1</a:t>
            </a:r>
          </a:p>
        </p:txBody>
      </p:sp>
      <p:sp>
        <p:nvSpPr>
          <p:cNvPr id="5" name="TextBox 4"/>
          <p:cNvSpPr txBox="1"/>
          <p:nvPr/>
        </p:nvSpPr>
        <p:spPr>
          <a:xfrm>
            <a:off x="381000" y="5715000"/>
            <a:ext cx="2971800" cy="923330"/>
          </a:xfrm>
          <a:prstGeom prst="rect">
            <a:avLst/>
          </a:prstGeom>
          <a:noFill/>
        </p:spPr>
        <p:txBody>
          <a:bodyPr wrap="square" rtlCol="0">
            <a:spAutoFit/>
          </a:bodyPr>
          <a:lstStyle/>
          <a:p>
            <a:r>
              <a:rPr lang="en-US" dirty="0" smtClean="0"/>
              <a:t>Since the last nonzero </a:t>
            </a:r>
          </a:p>
          <a:p>
            <a:r>
              <a:rPr lang="en-US" dirty="0" smtClean="0"/>
              <a:t>remainder is </a:t>
            </a:r>
            <a:r>
              <a:rPr lang="en-US" dirty="0" smtClean="0">
                <a:latin typeface="Cambria Math" pitchFamily="18" charset="0"/>
                <a:ea typeface="Cambria Math" pitchFamily="18" charset="0"/>
              </a:rPr>
              <a:t>1</a:t>
            </a:r>
            <a:r>
              <a:rPr lang="en-US" dirty="0" smtClean="0"/>
              <a:t>, </a:t>
            </a:r>
          </a:p>
          <a:p>
            <a:r>
              <a:rPr lang="en-US" dirty="0" err="1" smtClean="0"/>
              <a:t>gcd</a:t>
            </a:r>
            <a:r>
              <a:rPr lang="en-US" dirty="0" smtClean="0"/>
              <a:t>(</a:t>
            </a:r>
            <a:r>
              <a:rPr lang="en-US" dirty="0" smtClean="0">
                <a:latin typeface="Cambria Math" pitchFamily="18" charset="0"/>
                <a:ea typeface="Cambria Math" pitchFamily="18" charset="0"/>
              </a:rPr>
              <a:t>101,4260</a:t>
            </a:r>
            <a:r>
              <a:rPr lang="en-US" dirty="0" smtClean="0"/>
              <a:t>) = </a:t>
            </a:r>
            <a:r>
              <a:rPr lang="en-US" dirty="0" smtClean="0">
                <a:latin typeface="Cambria Math" pitchFamily="18" charset="0"/>
                <a:ea typeface="Cambria Math" pitchFamily="18" charset="0"/>
              </a:rPr>
              <a:t>1</a:t>
            </a:r>
            <a:endParaRPr lang="en-US" dirty="0">
              <a:latin typeface="Cambria Math" pitchFamily="18" charset="0"/>
              <a:ea typeface="Cambria Math" pitchFamily="18" charset="0"/>
            </a:endParaRPr>
          </a:p>
        </p:txBody>
      </p:sp>
      <p:sp>
        <p:nvSpPr>
          <p:cNvPr id="6" name="TextBox 5"/>
          <p:cNvSpPr txBox="1"/>
          <p:nvPr/>
        </p:nvSpPr>
        <p:spPr>
          <a:xfrm>
            <a:off x="3581400" y="3200400"/>
            <a:ext cx="5410200" cy="2800767"/>
          </a:xfrm>
          <a:prstGeom prst="rect">
            <a:avLst/>
          </a:prstGeom>
          <a:noFill/>
        </p:spPr>
        <p:txBody>
          <a:bodyPr wrap="square" rtlCol="0">
            <a:spAutoFit/>
          </a:bodyPr>
          <a:lstStyle/>
          <a:p>
            <a:pPr marL="0" lvl="1"/>
            <a:r>
              <a:rPr lang="en-US" sz="2200" dirty="0" smtClean="0">
                <a:latin typeface="Cambria Math" pitchFamily="18" charset="0"/>
                <a:ea typeface="Cambria Math" pitchFamily="18" charset="0"/>
              </a:rPr>
              <a:t>1</a:t>
            </a:r>
            <a:r>
              <a:rPr lang="en-US" sz="2200" dirty="0" smtClean="0">
                <a:ea typeface="Cambria Math" pitchFamily="18" charset="0"/>
              </a:rPr>
              <a:t> = </a:t>
            </a:r>
            <a:r>
              <a:rPr lang="en-US" sz="2200" dirty="0" smtClean="0">
                <a:latin typeface="Cambria Math" pitchFamily="18" charset="0"/>
                <a:ea typeface="Cambria Math" pitchFamily="18" charset="0"/>
              </a:rPr>
              <a:t>3 </a:t>
            </a:r>
            <a:r>
              <a:rPr lang="en-US" sz="2200" dirty="0" smtClean="0">
                <a:latin typeface="Cambria Math"/>
                <a:ea typeface="Cambria Math"/>
              </a:rPr>
              <a:t>−</a:t>
            </a:r>
            <a:r>
              <a:rPr lang="en-US" sz="2200" dirty="0" smtClean="0">
                <a:latin typeface="Cambria Math" pitchFamily="18" charset="0"/>
                <a:ea typeface="Cambria Math" pitchFamily="18" charset="0"/>
              </a:rPr>
              <a:t> 1</a:t>
            </a:r>
            <a:r>
              <a:rPr lang="en-US" sz="2200" dirty="0" smtClean="0">
                <a:latin typeface="Cambria Math"/>
                <a:ea typeface="Cambria Math"/>
              </a:rPr>
              <a:t>∙</a:t>
            </a:r>
            <a:r>
              <a:rPr lang="en-US" sz="2200" dirty="0" smtClean="0">
                <a:latin typeface="Cambria Math" pitchFamily="18" charset="0"/>
                <a:ea typeface="Cambria Math" pitchFamily="18" charset="0"/>
              </a:rPr>
              <a:t>2</a:t>
            </a:r>
          </a:p>
          <a:p>
            <a:pPr marL="0" lvl="1"/>
            <a:r>
              <a:rPr lang="en-US" sz="2200" dirty="0" smtClean="0">
                <a:latin typeface="Cambria Math" pitchFamily="18" charset="0"/>
                <a:ea typeface="Cambria Math" pitchFamily="18" charset="0"/>
              </a:rPr>
              <a:t>1</a:t>
            </a:r>
            <a:r>
              <a:rPr lang="en-US" sz="2200" dirty="0" smtClean="0">
                <a:ea typeface="Cambria Math" pitchFamily="18" charset="0"/>
              </a:rPr>
              <a:t> = </a:t>
            </a:r>
            <a:r>
              <a:rPr lang="en-US" sz="2200" dirty="0" smtClean="0">
                <a:latin typeface="Cambria Math" pitchFamily="18" charset="0"/>
                <a:ea typeface="Cambria Math" pitchFamily="18" charset="0"/>
              </a:rPr>
              <a:t>3 </a:t>
            </a:r>
            <a:r>
              <a:rPr lang="en-US" sz="2200" dirty="0" smtClean="0">
                <a:latin typeface="Cambria Math"/>
                <a:ea typeface="Cambria Math"/>
              </a:rPr>
              <a:t>−</a:t>
            </a:r>
            <a:r>
              <a:rPr lang="en-US" sz="2200" dirty="0" smtClean="0">
                <a:latin typeface="Cambria Math" pitchFamily="18" charset="0"/>
                <a:ea typeface="Cambria Math" pitchFamily="18" charset="0"/>
              </a:rPr>
              <a:t> 1</a:t>
            </a:r>
            <a:r>
              <a:rPr lang="en-US" sz="2200" dirty="0" smtClean="0">
                <a:latin typeface="Cambria Math"/>
                <a:ea typeface="Cambria Math"/>
              </a:rPr>
              <a:t>∙</a:t>
            </a:r>
            <a:r>
              <a:rPr lang="en-US" sz="2200" dirty="0" smtClean="0">
                <a:latin typeface="Cambria Math" pitchFamily="18" charset="0"/>
                <a:ea typeface="Cambria Math" pitchFamily="18" charset="0"/>
              </a:rPr>
              <a:t>(23</a:t>
            </a:r>
            <a:r>
              <a:rPr lang="en-US" sz="2200" dirty="0" smtClean="0">
                <a:latin typeface="Cambria Math"/>
                <a:ea typeface="Cambria Math"/>
              </a:rPr>
              <a:t> −</a:t>
            </a:r>
            <a:r>
              <a:rPr lang="en-US" sz="2200" dirty="0" smtClean="0">
                <a:ea typeface="Cambria Math" pitchFamily="18" charset="0"/>
              </a:rPr>
              <a:t>  </a:t>
            </a:r>
            <a:r>
              <a:rPr lang="en-US" sz="2200" dirty="0" smtClean="0">
                <a:latin typeface="Cambria Math" pitchFamily="18" charset="0"/>
                <a:ea typeface="Cambria Math" pitchFamily="18" charset="0"/>
              </a:rPr>
              <a:t>7</a:t>
            </a:r>
            <a:r>
              <a:rPr lang="en-US" sz="2200" dirty="0" smtClean="0">
                <a:latin typeface="Cambria Math"/>
                <a:ea typeface="Cambria Math"/>
              </a:rPr>
              <a:t>∙</a:t>
            </a:r>
            <a:r>
              <a:rPr lang="en-US" sz="2200" dirty="0" smtClean="0">
                <a:latin typeface="Cambria Math" pitchFamily="18" charset="0"/>
                <a:ea typeface="Cambria Math" pitchFamily="18" charset="0"/>
              </a:rPr>
              <a:t>3) =</a:t>
            </a:r>
            <a:r>
              <a:rPr lang="en-US" sz="2200" dirty="0" smtClean="0">
                <a:latin typeface="Cambria Math"/>
                <a:ea typeface="Cambria Math"/>
              </a:rPr>
              <a:t> −</a:t>
            </a:r>
            <a:r>
              <a:rPr lang="en-US" sz="2200" dirty="0" smtClean="0">
                <a:latin typeface="Cambria Math" pitchFamily="18" charset="0"/>
                <a:ea typeface="Cambria Math" pitchFamily="18" charset="0"/>
              </a:rPr>
              <a:t> 1</a:t>
            </a:r>
            <a:r>
              <a:rPr lang="en-US" sz="2200" dirty="0" smtClean="0">
                <a:latin typeface="Cambria Math"/>
                <a:ea typeface="Cambria Math"/>
              </a:rPr>
              <a:t> ∙</a:t>
            </a:r>
            <a:r>
              <a:rPr lang="en-US" sz="2200" dirty="0" smtClean="0">
                <a:latin typeface="Cambria Math" pitchFamily="18" charset="0"/>
                <a:ea typeface="Cambria Math" pitchFamily="18" charset="0"/>
              </a:rPr>
              <a:t>23 + 8</a:t>
            </a:r>
            <a:r>
              <a:rPr lang="en-US" sz="2200" dirty="0" smtClean="0">
                <a:latin typeface="Cambria Math"/>
                <a:ea typeface="Cambria Math"/>
              </a:rPr>
              <a:t>∙</a:t>
            </a:r>
            <a:r>
              <a:rPr lang="en-US" sz="2200" dirty="0" smtClean="0">
                <a:latin typeface="Cambria Math" pitchFamily="18" charset="0"/>
                <a:ea typeface="Cambria Math" pitchFamily="18" charset="0"/>
              </a:rPr>
              <a:t>3</a:t>
            </a:r>
          </a:p>
          <a:p>
            <a:pPr marL="0" lvl="1"/>
            <a:r>
              <a:rPr lang="en-US" sz="2200" dirty="0" smtClean="0">
                <a:latin typeface="Cambria Math" pitchFamily="18" charset="0"/>
                <a:ea typeface="Cambria Math" pitchFamily="18" charset="0"/>
              </a:rPr>
              <a:t>1 =</a:t>
            </a:r>
            <a:r>
              <a:rPr lang="en-US" sz="2200" dirty="0" smtClean="0">
                <a:latin typeface="Cambria Math"/>
                <a:ea typeface="Cambria Math"/>
              </a:rPr>
              <a:t>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23 + 8</a:t>
            </a:r>
            <a:r>
              <a:rPr lang="en-US" sz="2200" dirty="0" smtClean="0">
                <a:latin typeface="Cambria Math"/>
                <a:ea typeface="Cambria Math"/>
              </a:rPr>
              <a:t>∙</a:t>
            </a:r>
            <a:r>
              <a:rPr lang="en-US" sz="2200" dirty="0" smtClean="0">
                <a:latin typeface="Cambria Math" pitchFamily="18" charset="0"/>
                <a:ea typeface="Cambria Math" pitchFamily="18" charset="0"/>
              </a:rPr>
              <a:t>(26</a:t>
            </a:r>
            <a:r>
              <a:rPr lang="en-US" sz="2200" dirty="0" smtClean="0">
                <a:ea typeface="Cambria Math" pitchFamily="18" charset="0"/>
              </a:rPr>
              <a:t> </a:t>
            </a:r>
            <a:r>
              <a:rPr lang="en-US" sz="2200" dirty="0" smtClean="0">
                <a:latin typeface="Cambria Math"/>
                <a:ea typeface="Cambria Math"/>
              </a:rPr>
              <a:t>−</a:t>
            </a:r>
            <a:r>
              <a:rPr lang="en-US" sz="2200" dirty="0" smtClean="0">
                <a:ea typeface="Cambria Math" pitchFamily="18" charset="0"/>
              </a:rPr>
              <a:t>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23) = 8</a:t>
            </a:r>
            <a:r>
              <a:rPr lang="en-US" sz="2200" dirty="0" smtClean="0">
                <a:latin typeface="Cambria Math"/>
                <a:ea typeface="Cambria Math"/>
              </a:rPr>
              <a:t>∙</a:t>
            </a:r>
            <a:r>
              <a:rPr lang="en-US" sz="2200" dirty="0" smtClean="0">
                <a:latin typeface="Cambria Math" pitchFamily="18" charset="0"/>
                <a:ea typeface="Cambria Math" pitchFamily="18" charset="0"/>
              </a:rPr>
              <a:t>26 </a:t>
            </a:r>
            <a:r>
              <a:rPr lang="en-US" sz="2200" dirty="0" smtClean="0">
                <a:latin typeface="Cambria Math"/>
                <a:ea typeface="Cambria Math"/>
              </a:rPr>
              <a:t>−</a:t>
            </a:r>
            <a:r>
              <a:rPr lang="en-US" sz="2200" dirty="0" smtClean="0">
                <a:latin typeface="Cambria Math" pitchFamily="18" charset="0"/>
                <a:ea typeface="Cambria Math" pitchFamily="18" charset="0"/>
              </a:rPr>
              <a:t> 9</a:t>
            </a:r>
            <a:r>
              <a:rPr lang="en-US" sz="2200" dirty="0" smtClean="0">
                <a:latin typeface="Cambria Math"/>
                <a:ea typeface="Cambria Math"/>
              </a:rPr>
              <a:t> ∙</a:t>
            </a:r>
            <a:r>
              <a:rPr lang="en-US" sz="2200" dirty="0" smtClean="0">
                <a:latin typeface="Cambria Math" pitchFamily="18" charset="0"/>
                <a:ea typeface="Cambria Math" pitchFamily="18" charset="0"/>
              </a:rPr>
              <a:t>23</a:t>
            </a:r>
          </a:p>
          <a:p>
            <a:pPr marL="0" lvl="1"/>
            <a:r>
              <a:rPr lang="en-US" sz="2200" dirty="0" smtClean="0">
                <a:latin typeface="Cambria Math" pitchFamily="18" charset="0"/>
                <a:ea typeface="Cambria Math" pitchFamily="18" charset="0"/>
              </a:rPr>
              <a:t>1 = 8</a:t>
            </a:r>
            <a:r>
              <a:rPr lang="en-US" sz="2200" dirty="0" smtClean="0">
                <a:latin typeface="Cambria Math"/>
                <a:ea typeface="Cambria Math"/>
              </a:rPr>
              <a:t>∙</a:t>
            </a:r>
            <a:r>
              <a:rPr lang="en-US" sz="2200" dirty="0" smtClean="0">
                <a:latin typeface="Cambria Math" pitchFamily="18" charset="0"/>
                <a:ea typeface="Cambria Math" pitchFamily="18" charset="0"/>
              </a:rPr>
              <a:t>26 </a:t>
            </a:r>
            <a:r>
              <a:rPr lang="en-US" sz="2200" dirty="0" smtClean="0">
                <a:latin typeface="Cambria Math"/>
                <a:ea typeface="Cambria Math"/>
              </a:rPr>
              <a:t>−</a:t>
            </a:r>
            <a:r>
              <a:rPr lang="en-US" sz="2200" dirty="0" smtClean="0">
                <a:latin typeface="Cambria Math" pitchFamily="18" charset="0"/>
                <a:ea typeface="Cambria Math" pitchFamily="18" charset="0"/>
              </a:rPr>
              <a:t> 9</a:t>
            </a:r>
            <a:r>
              <a:rPr lang="en-US" sz="2200" dirty="0" smtClean="0">
                <a:latin typeface="Cambria Math"/>
                <a:ea typeface="Cambria Math"/>
              </a:rPr>
              <a:t> ∙</a:t>
            </a:r>
            <a:r>
              <a:rPr lang="en-US" sz="2200" dirty="0" smtClean="0">
                <a:latin typeface="Cambria Math" pitchFamily="18" charset="0"/>
                <a:ea typeface="Cambria Math" pitchFamily="18" charset="0"/>
              </a:rPr>
              <a:t>(75</a:t>
            </a:r>
            <a:r>
              <a:rPr lang="en-US" sz="2200" dirty="0" smtClean="0">
                <a:ea typeface="Cambria Math" pitchFamily="18" charset="0"/>
              </a:rPr>
              <a:t> </a:t>
            </a:r>
            <a:r>
              <a:rPr lang="en-US" sz="2200" dirty="0" smtClean="0">
                <a:latin typeface="Cambria Math"/>
                <a:ea typeface="Cambria Math"/>
              </a:rPr>
              <a:t>−</a:t>
            </a:r>
            <a:r>
              <a:rPr lang="en-US" sz="2200" dirty="0" smtClean="0">
                <a:ea typeface="Cambria Math" pitchFamily="18" charset="0"/>
              </a:rPr>
              <a:t> </a:t>
            </a:r>
            <a:r>
              <a:rPr lang="en-US" sz="2200" dirty="0" smtClean="0">
                <a:latin typeface="Cambria Math" pitchFamily="18" charset="0"/>
                <a:ea typeface="Cambria Math" pitchFamily="18" charset="0"/>
              </a:rPr>
              <a:t>2</a:t>
            </a:r>
            <a:r>
              <a:rPr lang="en-US" sz="2200" dirty="0" smtClean="0">
                <a:latin typeface="Cambria Math"/>
                <a:ea typeface="Cambria Math"/>
              </a:rPr>
              <a:t>∙</a:t>
            </a:r>
            <a:r>
              <a:rPr lang="en-US" sz="2200" dirty="0" smtClean="0">
                <a:latin typeface="Cambria Math" pitchFamily="18" charset="0"/>
                <a:ea typeface="Cambria Math" pitchFamily="18" charset="0"/>
              </a:rPr>
              <a:t>26</a:t>
            </a:r>
            <a:r>
              <a:rPr lang="en-US" sz="2200" dirty="0" smtClean="0">
                <a:ea typeface="Cambria Math" pitchFamily="18" charset="0"/>
              </a:rPr>
              <a:t> </a:t>
            </a:r>
            <a:r>
              <a:rPr lang="en-US" sz="2200" dirty="0" smtClean="0">
                <a:latin typeface="Cambria Math" pitchFamily="18" charset="0"/>
                <a:ea typeface="Cambria Math" pitchFamily="18" charset="0"/>
              </a:rPr>
              <a:t>)= 26</a:t>
            </a:r>
            <a:r>
              <a:rPr lang="en-US" sz="2200" dirty="0" smtClean="0">
                <a:latin typeface="Cambria Math"/>
                <a:ea typeface="Cambria Math"/>
              </a:rPr>
              <a:t>∙</a:t>
            </a:r>
            <a:r>
              <a:rPr lang="en-US" sz="2200" dirty="0" smtClean="0">
                <a:latin typeface="Cambria Math" pitchFamily="18" charset="0"/>
                <a:ea typeface="Cambria Math" pitchFamily="18" charset="0"/>
              </a:rPr>
              <a:t>26</a:t>
            </a:r>
            <a:r>
              <a:rPr lang="en-US" sz="2200" dirty="0" smtClean="0">
                <a:latin typeface="Cambria Math"/>
                <a:ea typeface="Cambria Math"/>
              </a:rPr>
              <a:t> −</a:t>
            </a:r>
            <a:r>
              <a:rPr lang="en-US" sz="2200" dirty="0" smtClean="0">
                <a:latin typeface="Cambria Math" pitchFamily="18" charset="0"/>
                <a:ea typeface="Cambria Math" pitchFamily="18" charset="0"/>
              </a:rPr>
              <a:t> 9</a:t>
            </a:r>
            <a:r>
              <a:rPr lang="en-US" sz="2200" dirty="0" smtClean="0">
                <a:latin typeface="Cambria Math"/>
                <a:ea typeface="Cambria Math"/>
              </a:rPr>
              <a:t> ∙</a:t>
            </a:r>
            <a:r>
              <a:rPr lang="en-US" sz="2200" dirty="0" smtClean="0">
                <a:latin typeface="Cambria Math" pitchFamily="18" charset="0"/>
                <a:ea typeface="Cambria Math" pitchFamily="18" charset="0"/>
              </a:rPr>
              <a:t>75</a:t>
            </a:r>
          </a:p>
          <a:p>
            <a:pPr marL="0" lvl="1"/>
            <a:r>
              <a:rPr lang="en-US" sz="2200" dirty="0" smtClean="0">
                <a:latin typeface="Cambria Math" pitchFamily="18" charset="0"/>
                <a:ea typeface="Cambria Math" pitchFamily="18" charset="0"/>
              </a:rPr>
              <a:t>1 = 26</a:t>
            </a:r>
            <a:r>
              <a:rPr lang="en-US" sz="2200" dirty="0" smtClean="0">
                <a:latin typeface="Cambria Math"/>
                <a:ea typeface="Cambria Math"/>
              </a:rPr>
              <a:t>∙</a:t>
            </a:r>
            <a:r>
              <a:rPr lang="en-US" sz="2200" dirty="0" smtClean="0">
                <a:latin typeface="Cambria Math" pitchFamily="18" charset="0"/>
                <a:ea typeface="Cambria Math" pitchFamily="18" charset="0"/>
              </a:rPr>
              <a:t>(101</a:t>
            </a:r>
            <a:r>
              <a:rPr lang="en-US" sz="2200" dirty="0" smtClean="0">
                <a:ea typeface="Cambria Math" pitchFamily="18" charset="0"/>
              </a:rPr>
              <a:t> </a:t>
            </a:r>
            <a:r>
              <a:rPr lang="en-US" sz="2200" dirty="0" smtClean="0">
                <a:latin typeface="Cambria Math"/>
                <a:ea typeface="Cambria Math"/>
              </a:rPr>
              <a:t>−</a:t>
            </a:r>
            <a:r>
              <a:rPr lang="en-US" sz="2200" dirty="0" smtClean="0">
                <a:ea typeface="Cambria Math" pitchFamily="18" charset="0"/>
              </a:rPr>
              <a:t> </a:t>
            </a:r>
            <a:r>
              <a:rPr lang="en-US" sz="2200" dirty="0" smtClean="0">
                <a:latin typeface="Cambria Math" pitchFamily="18" charset="0"/>
                <a:ea typeface="Cambria Math" pitchFamily="18" charset="0"/>
              </a:rPr>
              <a:t>1</a:t>
            </a:r>
            <a:r>
              <a:rPr lang="en-US" sz="2200" dirty="0" smtClean="0">
                <a:latin typeface="Cambria Math"/>
                <a:ea typeface="Cambria Math"/>
              </a:rPr>
              <a:t>∙</a:t>
            </a:r>
            <a:r>
              <a:rPr lang="en-US" sz="2200" dirty="0" smtClean="0">
                <a:latin typeface="Cambria Math" pitchFamily="18" charset="0"/>
                <a:ea typeface="Cambria Math" pitchFamily="18" charset="0"/>
              </a:rPr>
              <a:t>75)</a:t>
            </a:r>
            <a:r>
              <a:rPr lang="en-US" sz="2200" dirty="0" smtClean="0">
                <a:latin typeface="Cambria Math"/>
                <a:ea typeface="Cambria Math"/>
              </a:rPr>
              <a:t> −</a:t>
            </a:r>
            <a:r>
              <a:rPr lang="en-US" sz="2200" dirty="0" smtClean="0">
                <a:latin typeface="Cambria Math" pitchFamily="18" charset="0"/>
                <a:ea typeface="Cambria Math" pitchFamily="18" charset="0"/>
              </a:rPr>
              <a:t> 9</a:t>
            </a:r>
            <a:r>
              <a:rPr lang="en-US" sz="2200" dirty="0" smtClean="0">
                <a:latin typeface="Cambria Math"/>
                <a:ea typeface="Cambria Math"/>
              </a:rPr>
              <a:t> ∙</a:t>
            </a:r>
            <a:r>
              <a:rPr lang="en-US" sz="2200" dirty="0" smtClean="0">
                <a:latin typeface="Cambria Math" pitchFamily="18" charset="0"/>
                <a:ea typeface="Cambria Math" pitchFamily="18" charset="0"/>
              </a:rPr>
              <a:t>75 </a:t>
            </a:r>
          </a:p>
          <a:p>
            <a:pPr marL="0" lvl="1"/>
            <a:r>
              <a:rPr lang="en-US" sz="2200" dirty="0" smtClean="0">
                <a:latin typeface="Cambria Math" pitchFamily="18" charset="0"/>
                <a:ea typeface="Cambria Math" pitchFamily="18" charset="0"/>
              </a:rPr>
              <a:t>           = 26</a:t>
            </a:r>
            <a:r>
              <a:rPr lang="en-US" sz="2200" dirty="0" smtClean="0">
                <a:latin typeface="Cambria Math"/>
                <a:ea typeface="Cambria Math"/>
              </a:rPr>
              <a:t>∙</a:t>
            </a:r>
            <a:r>
              <a:rPr lang="en-US" sz="2200" dirty="0" smtClean="0">
                <a:latin typeface="Cambria Math" pitchFamily="18" charset="0"/>
                <a:ea typeface="Cambria Math" pitchFamily="18" charset="0"/>
              </a:rPr>
              <a:t>101</a:t>
            </a:r>
            <a:r>
              <a:rPr lang="en-US" sz="2200" dirty="0" smtClean="0">
                <a:latin typeface="Cambria Math"/>
                <a:ea typeface="Cambria Math"/>
              </a:rPr>
              <a:t> −</a:t>
            </a:r>
            <a:r>
              <a:rPr lang="en-US" sz="2200" dirty="0" smtClean="0">
                <a:latin typeface="Cambria Math" pitchFamily="18" charset="0"/>
                <a:ea typeface="Cambria Math" pitchFamily="18" charset="0"/>
              </a:rPr>
              <a:t> 35</a:t>
            </a:r>
            <a:r>
              <a:rPr lang="en-US" sz="2200" dirty="0" smtClean="0">
                <a:latin typeface="Cambria Math"/>
                <a:ea typeface="Cambria Math"/>
              </a:rPr>
              <a:t> ∙</a:t>
            </a:r>
            <a:r>
              <a:rPr lang="en-US" sz="2200" dirty="0" smtClean="0">
                <a:latin typeface="Cambria Math" pitchFamily="18" charset="0"/>
                <a:ea typeface="Cambria Math" pitchFamily="18" charset="0"/>
              </a:rPr>
              <a:t>75</a:t>
            </a:r>
          </a:p>
          <a:p>
            <a:pPr marL="0" lvl="1"/>
            <a:r>
              <a:rPr lang="en-US" sz="2200" dirty="0" smtClean="0">
                <a:latin typeface="Cambria Math" pitchFamily="18" charset="0"/>
                <a:ea typeface="Cambria Math" pitchFamily="18" charset="0"/>
              </a:rPr>
              <a:t>1 = 26</a:t>
            </a:r>
            <a:r>
              <a:rPr lang="en-US" sz="2200" dirty="0" smtClean="0">
                <a:latin typeface="Cambria Math"/>
                <a:ea typeface="Cambria Math"/>
              </a:rPr>
              <a:t>∙</a:t>
            </a:r>
            <a:r>
              <a:rPr lang="en-US" sz="2200" dirty="0" smtClean="0">
                <a:latin typeface="Cambria Math" pitchFamily="18" charset="0"/>
                <a:ea typeface="Cambria Math" pitchFamily="18" charset="0"/>
              </a:rPr>
              <a:t>101</a:t>
            </a:r>
            <a:r>
              <a:rPr lang="en-US" sz="2200" dirty="0" smtClean="0">
                <a:latin typeface="Cambria Math"/>
                <a:ea typeface="Cambria Math"/>
              </a:rPr>
              <a:t> −</a:t>
            </a:r>
            <a:r>
              <a:rPr lang="en-US" sz="2200" dirty="0" smtClean="0">
                <a:latin typeface="Cambria Math" pitchFamily="18" charset="0"/>
                <a:ea typeface="Cambria Math" pitchFamily="18" charset="0"/>
              </a:rPr>
              <a:t> 35</a:t>
            </a:r>
            <a:r>
              <a:rPr lang="en-US" sz="2200" dirty="0" smtClean="0">
                <a:latin typeface="Cambria Math"/>
                <a:ea typeface="Cambria Math"/>
              </a:rPr>
              <a:t> ∙</a:t>
            </a:r>
            <a:r>
              <a:rPr lang="en-US" sz="2200" dirty="0" smtClean="0">
                <a:latin typeface="Cambria Math" pitchFamily="18" charset="0"/>
                <a:ea typeface="Cambria Math" pitchFamily="18" charset="0"/>
              </a:rPr>
              <a:t>(42620</a:t>
            </a:r>
            <a:r>
              <a:rPr lang="en-US" sz="2200" dirty="0" smtClean="0">
                <a:ea typeface="Cambria Math" pitchFamily="18" charset="0"/>
              </a:rPr>
              <a:t> </a:t>
            </a:r>
            <a:r>
              <a:rPr lang="en-US" sz="2200" dirty="0" smtClean="0">
                <a:latin typeface="Cambria Math"/>
                <a:ea typeface="Cambria Math"/>
              </a:rPr>
              <a:t>−</a:t>
            </a:r>
            <a:r>
              <a:rPr lang="en-US" sz="2200" dirty="0" smtClean="0">
                <a:ea typeface="Cambria Math" pitchFamily="18" charset="0"/>
              </a:rPr>
              <a:t> </a:t>
            </a:r>
            <a:r>
              <a:rPr lang="en-US" sz="2200" dirty="0" smtClean="0">
                <a:latin typeface="Cambria Math" pitchFamily="18" charset="0"/>
                <a:ea typeface="Cambria Math" pitchFamily="18" charset="0"/>
              </a:rPr>
              <a:t>45</a:t>
            </a:r>
            <a:r>
              <a:rPr lang="en-US" sz="2200" dirty="0" smtClean="0">
                <a:latin typeface="Cambria Math"/>
                <a:ea typeface="Cambria Math"/>
              </a:rPr>
              <a:t>∙</a:t>
            </a:r>
            <a:r>
              <a:rPr lang="en-US" sz="2200" dirty="0" smtClean="0">
                <a:latin typeface="Cambria Math" pitchFamily="18" charset="0"/>
                <a:ea typeface="Cambria Math" pitchFamily="18" charset="0"/>
              </a:rPr>
              <a:t>101) </a:t>
            </a:r>
          </a:p>
          <a:p>
            <a:pPr marL="0" lvl="1"/>
            <a:r>
              <a:rPr lang="en-US" sz="2200" dirty="0" smtClean="0">
                <a:latin typeface="Cambria Math" pitchFamily="18" charset="0"/>
                <a:ea typeface="Cambria Math" pitchFamily="18" charset="0"/>
              </a:rPr>
              <a:t>       = </a:t>
            </a:r>
            <a:r>
              <a:rPr lang="en-US" sz="2200" dirty="0" smtClean="0">
                <a:latin typeface="Cambria Math"/>
                <a:ea typeface="Cambria Math"/>
              </a:rPr>
              <a:t>−</a:t>
            </a:r>
            <a:r>
              <a:rPr lang="en-US" sz="2200" dirty="0" smtClean="0">
                <a:latin typeface="Cambria Math" pitchFamily="18" charset="0"/>
                <a:ea typeface="Cambria Math" pitchFamily="18" charset="0"/>
              </a:rPr>
              <a:t> 35</a:t>
            </a:r>
            <a:r>
              <a:rPr lang="en-US" sz="2200" dirty="0" smtClean="0">
                <a:latin typeface="Cambria Math"/>
                <a:ea typeface="Cambria Math"/>
              </a:rPr>
              <a:t> ∙</a:t>
            </a:r>
            <a:r>
              <a:rPr lang="en-US" sz="2200" dirty="0" smtClean="0">
                <a:latin typeface="Cambria Math" pitchFamily="18" charset="0"/>
                <a:ea typeface="Cambria Math" pitchFamily="18" charset="0"/>
              </a:rPr>
              <a:t>42620</a:t>
            </a:r>
            <a:r>
              <a:rPr lang="en-US" sz="2200" dirty="0" smtClean="0">
                <a:ea typeface="Cambria Math" pitchFamily="18" charset="0"/>
              </a:rPr>
              <a:t> </a:t>
            </a:r>
            <a:r>
              <a:rPr lang="en-US" sz="2200" dirty="0" smtClean="0">
                <a:latin typeface="Cambria Math"/>
                <a:ea typeface="Cambria Math"/>
              </a:rPr>
              <a:t>+</a:t>
            </a:r>
            <a:r>
              <a:rPr lang="en-US" sz="2200" dirty="0" smtClean="0">
                <a:ea typeface="Cambria Math" pitchFamily="18" charset="0"/>
              </a:rPr>
              <a:t> </a:t>
            </a:r>
            <a:r>
              <a:rPr lang="en-US" sz="2200" dirty="0" smtClean="0">
                <a:latin typeface="Cambria Math" pitchFamily="18" charset="0"/>
                <a:ea typeface="Cambria Math" pitchFamily="18" charset="0"/>
              </a:rPr>
              <a:t>1601</a:t>
            </a:r>
            <a:r>
              <a:rPr lang="en-US" sz="2200" dirty="0" smtClean="0">
                <a:latin typeface="Cambria Math"/>
                <a:ea typeface="Cambria Math"/>
              </a:rPr>
              <a:t>∙</a:t>
            </a:r>
            <a:r>
              <a:rPr lang="en-US" sz="2200" dirty="0" smtClean="0">
                <a:latin typeface="Cambria Math" pitchFamily="18" charset="0"/>
                <a:ea typeface="Cambria Math" pitchFamily="18" charset="0"/>
              </a:rPr>
              <a:t>101</a:t>
            </a:r>
          </a:p>
        </p:txBody>
      </p:sp>
      <p:sp>
        <p:nvSpPr>
          <p:cNvPr id="7" name="TextBox 6"/>
          <p:cNvSpPr txBox="1"/>
          <p:nvPr/>
        </p:nvSpPr>
        <p:spPr>
          <a:xfrm>
            <a:off x="4343400" y="2895600"/>
            <a:ext cx="3886200" cy="369332"/>
          </a:xfrm>
          <a:prstGeom prst="rect">
            <a:avLst/>
          </a:prstGeom>
          <a:noFill/>
        </p:spPr>
        <p:txBody>
          <a:bodyPr wrap="square" rtlCol="0">
            <a:spAutoFit/>
          </a:bodyPr>
          <a:lstStyle/>
          <a:p>
            <a:r>
              <a:rPr lang="en-US" dirty="0" smtClean="0"/>
              <a:t>Working Backwards:</a:t>
            </a:r>
            <a:endParaRPr lang="en-US" dirty="0"/>
          </a:p>
        </p:txBody>
      </p:sp>
      <p:sp>
        <p:nvSpPr>
          <p:cNvPr id="8" name="TextBox 7"/>
          <p:cNvSpPr txBox="1"/>
          <p:nvPr/>
        </p:nvSpPr>
        <p:spPr>
          <a:xfrm>
            <a:off x="2743200" y="6019800"/>
            <a:ext cx="3886200" cy="369332"/>
          </a:xfrm>
          <a:prstGeom prst="rect">
            <a:avLst/>
          </a:prstGeom>
          <a:noFill/>
          <a:ln>
            <a:solidFill>
              <a:schemeClr val="accent1"/>
            </a:solidFill>
          </a:ln>
        </p:spPr>
        <p:txBody>
          <a:bodyPr wrap="square" rtlCol="0">
            <a:spAutoFit/>
          </a:bodyPr>
          <a:lstStyle/>
          <a:p>
            <a:r>
              <a:rPr lang="en-US" dirty="0" err="1" smtClean="0"/>
              <a:t>B</a:t>
            </a:r>
            <a:r>
              <a:rPr lang="en-US" dirty="0" err="1" smtClean="0">
                <a:latin typeface="Cambria Math"/>
                <a:ea typeface="Cambria Math"/>
              </a:rPr>
              <a:t>é</a:t>
            </a:r>
            <a:r>
              <a:rPr lang="en-US" dirty="0" err="1" smtClean="0"/>
              <a:t>zout</a:t>
            </a:r>
            <a:r>
              <a:rPr lang="en-US" dirty="0" smtClean="0"/>
              <a:t> coefficients :</a:t>
            </a:r>
            <a:r>
              <a:rPr lang="en-US" dirty="0" smtClean="0">
                <a:latin typeface="Cambria Math"/>
                <a:ea typeface="Cambria Math"/>
              </a:rPr>
              <a:t> −</a:t>
            </a:r>
            <a:r>
              <a:rPr lang="en-US" dirty="0" smtClean="0">
                <a:latin typeface="Cambria Math" pitchFamily="18" charset="0"/>
                <a:ea typeface="Cambria Math" pitchFamily="18" charset="0"/>
              </a:rPr>
              <a:t> 35</a:t>
            </a:r>
            <a:r>
              <a:rPr lang="en-US" dirty="0" smtClean="0">
                <a:latin typeface="Cambria Math"/>
                <a:ea typeface="Cambria Math"/>
              </a:rPr>
              <a:t> </a:t>
            </a:r>
            <a:r>
              <a:rPr lang="en-US" dirty="0" smtClean="0"/>
              <a:t>and</a:t>
            </a:r>
            <a:r>
              <a:rPr lang="en-US" dirty="0" smtClean="0">
                <a:latin typeface="Cambria Math"/>
                <a:ea typeface="Cambria Math"/>
              </a:rPr>
              <a:t> </a:t>
            </a:r>
            <a:r>
              <a:rPr lang="en-US" dirty="0" smtClean="0">
                <a:ea typeface="Cambria Math" pitchFamily="18" charset="0"/>
              </a:rPr>
              <a:t> </a:t>
            </a:r>
            <a:r>
              <a:rPr lang="en-US" dirty="0" smtClean="0">
                <a:latin typeface="Cambria Math" pitchFamily="18" charset="0"/>
                <a:ea typeface="Cambria Math" pitchFamily="18" charset="0"/>
              </a:rPr>
              <a:t>1601</a:t>
            </a:r>
            <a:r>
              <a:rPr lang="en-US" dirty="0" smtClean="0"/>
              <a:t>  </a:t>
            </a:r>
            <a:endParaRPr lang="en-US" dirty="0"/>
          </a:p>
        </p:txBody>
      </p:sp>
      <p:sp>
        <p:nvSpPr>
          <p:cNvPr id="9" name="TextBox 8"/>
          <p:cNvSpPr txBox="1"/>
          <p:nvPr/>
        </p:nvSpPr>
        <p:spPr>
          <a:xfrm>
            <a:off x="6705600" y="5943600"/>
            <a:ext cx="2286000" cy="646331"/>
          </a:xfrm>
          <a:prstGeom prst="rect">
            <a:avLst/>
          </a:prstGeom>
          <a:noFill/>
          <a:ln>
            <a:solidFill>
              <a:schemeClr val="accent1"/>
            </a:solidFill>
          </a:ln>
        </p:spPr>
        <p:txBody>
          <a:bodyPr wrap="square" rtlCol="0">
            <a:spAutoFit/>
          </a:bodyPr>
          <a:lstStyle/>
          <a:p>
            <a:r>
              <a:rPr lang="en-US" dirty="0" smtClean="0">
                <a:latin typeface="Cambria Math" pitchFamily="18" charset="0"/>
                <a:ea typeface="Cambria Math" pitchFamily="18" charset="0"/>
              </a:rPr>
              <a:t>1601 is an inverse of 101 modulo 42620</a:t>
            </a:r>
            <a:endParaRPr lang="en-US" dirty="0"/>
          </a:p>
        </p:txBody>
      </p:sp>
      <p:cxnSp>
        <p:nvCxnSpPr>
          <p:cNvPr id="11" name="Straight Arrow Connector 10"/>
          <p:cNvCxnSpPr/>
          <p:nvPr/>
        </p:nvCxnSpPr>
        <p:spPr>
          <a:xfrm rot="5400000" flipH="1" flipV="1">
            <a:off x="2019300" y="3619500"/>
            <a:ext cx="16764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Using Inverses to Solve </a:t>
            </a:r>
            <a:r>
              <a:rPr lang="en-US" sz="4000" dirty="0" err="1" smtClean="0"/>
              <a:t>Congruences</a:t>
            </a:r>
            <a:endParaRPr lang="en-US" sz="4000" dirty="0"/>
          </a:p>
        </p:txBody>
      </p:sp>
      <p:sp>
        <p:nvSpPr>
          <p:cNvPr id="3" name="Content Placeholder 2"/>
          <p:cNvSpPr>
            <a:spLocks noGrp="1"/>
          </p:cNvSpPr>
          <p:nvPr>
            <p:ph idx="1"/>
          </p:nvPr>
        </p:nvSpPr>
        <p:spPr>
          <a:xfrm>
            <a:off x="457200" y="1752600"/>
            <a:ext cx="8229600" cy="4389120"/>
          </a:xfrm>
        </p:spPr>
        <p:txBody>
          <a:bodyPr>
            <a:noAutofit/>
          </a:bodyPr>
          <a:lstStyle/>
          <a:p>
            <a:r>
              <a:rPr lang="en-US" sz="2000" dirty="0" smtClean="0"/>
              <a:t>We can solve the congruence   </a:t>
            </a:r>
            <a:r>
              <a:rPr lang="en-US" sz="2000" i="1" dirty="0" smtClean="0"/>
              <a:t>ax</a:t>
            </a:r>
            <a:r>
              <a:rPr lang="en-US" sz="2000" dirty="0" smtClean="0">
                <a:latin typeface="Cambria Math"/>
                <a:ea typeface="Cambria Math"/>
              </a:rPr>
              <a:t>≡</a:t>
            </a:r>
            <a:r>
              <a:rPr lang="en-US" sz="2000" dirty="0" smtClean="0"/>
              <a:t> </a:t>
            </a:r>
            <a:r>
              <a:rPr lang="en-US" sz="2000" i="1" dirty="0" smtClean="0"/>
              <a:t>b</a:t>
            </a:r>
            <a:r>
              <a:rPr lang="en-US" sz="2000" dirty="0" smtClean="0"/>
              <a:t>( mod </a:t>
            </a:r>
            <a:r>
              <a:rPr lang="en-US" sz="2000" i="1" dirty="0" smtClean="0"/>
              <a:t>m</a:t>
            </a:r>
            <a:r>
              <a:rPr lang="en-US" sz="2000" dirty="0" smtClean="0"/>
              <a:t>) by multiplying both sides by </a:t>
            </a:r>
            <a:r>
              <a:rPr lang="en-US" sz="2000" i="1" dirty="0" smtClean="0"/>
              <a:t>ā.</a:t>
            </a:r>
          </a:p>
          <a:p>
            <a:pPr>
              <a:buNone/>
            </a:pPr>
            <a:r>
              <a:rPr lang="en-US" sz="2000" b="1" dirty="0" smtClean="0"/>
              <a:t>     Example</a:t>
            </a:r>
            <a:r>
              <a:rPr lang="en-US" sz="2000" dirty="0" smtClean="0"/>
              <a:t>:  What are the solutions of the  congruence </a:t>
            </a:r>
            <a:r>
              <a:rPr lang="en-US" sz="2000" dirty="0" smtClean="0">
                <a:latin typeface="Cambria Math" pitchFamily="18" charset="0"/>
                <a:ea typeface="Cambria Math" pitchFamily="18" charset="0"/>
              </a:rPr>
              <a:t>3</a:t>
            </a:r>
            <a:r>
              <a:rPr lang="en-US" sz="2000" i="1" dirty="0" smtClean="0"/>
              <a:t>x</a:t>
            </a:r>
            <a:r>
              <a:rPr lang="en-US" sz="2000" dirty="0" smtClean="0">
                <a:latin typeface="Cambria Math"/>
                <a:ea typeface="Cambria Math"/>
              </a:rPr>
              <a:t>≡</a:t>
            </a:r>
            <a:r>
              <a:rPr lang="en-US" sz="2000" dirty="0" smtClean="0"/>
              <a:t> </a:t>
            </a:r>
            <a:r>
              <a:rPr lang="en-US" sz="2000" dirty="0" smtClean="0">
                <a:latin typeface="Cambria Math" pitchFamily="18" charset="0"/>
                <a:ea typeface="Cambria Math" pitchFamily="18" charset="0"/>
              </a:rPr>
              <a:t>4</a:t>
            </a:r>
            <a:r>
              <a:rPr lang="en-US" sz="2000" dirty="0" smtClean="0"/>
              <a:t>( mod </a:t>
            </a:r>
            <a:r>
              <a:rPr lang="en-US" sz="2000" dirty="0" smtClean="0">
                <a:latin typeface="Cambria Math" pitchFamily="18" charset="0"/>
                <a:ea typeface="Cambria Math" pitchFamily="18" charset="0"/>
              </a:rPr>
              <a:t>7</a:t>
            </a:r>
            <a:r>
              <a:rPr lang="en-US" sz="2000" dirty="0" smtClean="0"/>
              <a:t>). </a:t>
            </a:r>
          </a:p>
          <a:p>
            <a:pPr>
              <a:buNone/>
            </a:pPr>
            <a:r>
              <a:rPr lang="en-US" sz="2000" dirty="0" smtClean="0"/>
              <a:t>     </a:t>
            </a:r>
            <a:r>
              <a:rPr lang="en-US" sz="2000" b="1" dirty="0" smtClean="0"/>
              <a:t>Solution</a:t>
            </a:r>
            <a:r>
              <a:rPr lang="en-US" sz="2000" dirty="0" smtClean="0"/>
              <a:t>:  We found that </a:t>
            </a:r>
            <a:r>
              <a:rPr lang="en-US" sz="2000" dirty="0" smtClean="0">
                <a:latin typeface="Cambria Math"/>
                <a:ea typeface="Cambria Math"/>
              </a:rPr>
              <a:t>−</a:t>
            </a:r>
            <a:r>
              <a:rPr lang="en-US" sz="2000" dirty="0" smtClean="0">
                <a:latin typeface="Cambria Math" pitchFamily="18" charset="0"/>
                <a:ea typeface="Cambria Math" pitchFamily="18" charset="0"/>
              </a:rPr>
              <a:t>2 </a:t>
            </a:r>
            <a:r>
              <a:rPr lang="en-US" sz="2000" dirty="0" smtClean="0">
                <a:ea typeface="Cambria Math" pitchFamily="18" charset="0"/>
              </a:rPr>
              <a:t>is an inverse of </a:t>
            </a:r>
            <a:r>
              <a:rPr lang="en-US" sz="2000" dirty="0" smtClean="0">
                <a:latin typeface="Cambria Math" pitchFamily="18" charset="0"/>
                <a:ea typeface="Cambria Math" pitchFamily="18" charset="0"/>
              </a:rPr>
              <a:t>3 </a:t>
            </a:r>
            <a:r>
              <a:rPr lang="en-US" sz="2000" dirty="0" smtClean="0">
                <a:ea typeface="Cambria Math" pitchFamily="18" charset="0"/>
              </a:rPr>
              <a:t>modulo </a:t>
            </a:r>
            <a:r>
              <a:rPr lang="en-US" sz="2000" dirty="0" smtClean="0">
                <a:latin typeface="Cambria Math" pitchFamily="18" charset="0"/>
                <a:ea typeface="Cambria Math" pitchFamily="18" charset="0"/>
              </a:rPr>
              <a:t>7 </a:t>
            </a:r>
            <a:r>
              <a:rPr lang="en-US" sz="2000" dirty="0" smtClean="0">
                <a:ea typeface="Cambria Math" pitchFamily="18" charset="0"/>
              </a:rPr>
              <a:t>(two slides back). We multiply both sides of the congruence by </a:t>
            </a:r>
            <a:r>
              <a:rPr lang="en-US" sz="2000" dirty="0" smtClean="0">
                <a:latin typeface="Cambria Math"/>
                <a:ea typeface="Cambria Math"/>
              </a:rPr>
              <a:t>−</a:t>
            </a:r>
            <a:r>
              <a:rPr lang="en-US" sz="2000" dirty="0" smtClean="0">
                <a:latin typeface="Cambria Math" pitchFamily="18" charset="0"/>
                <a:ea typeface="Cambria Math" pitchFamily="18" charset="0"/>
              </a:rPr>
              <a:t>2 </a:t>
            </a:r>
            <a:r>
              <a:rPr lang="en-US" sz="2000" dirty="0" smtClean="0">
                <a:ea typeface="Cambria Math" pitchFamily="18" charset="0"/>
              </a:rPr>
              <a:t>giving</a:t>
            </a:r>
            <a:r>
              <a:rPr lang="en-US" sz="2000" dirty="0" smtClean="0">
                <a:latin typeface="Cambria Math" pitchFamily="18" charset="0"/>
                <a:ea typeface="Cambria Math" pitchFamily="18" charset="0"/>
              </a:rPr>
              <a:t> </a:t>
            </a:r>
          </a:p>
          <a:p>
            <a:pPr>
              <a:buNone/>
            </a:pP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latin typeface="Cambria Math" pitchFamily="18" charset="0"/>
                <a:ea typeface="Cambria Math" pitchFamily="18" charset="0"/>
              </a:rPr>
              <a:t>2  </a:t>
            </a:r>
            <a:r>
              <a:rPr lang="en-US" sz="2000" dirty="0" smtClean="0">
                <a:latin typeface="Cambria Math"/>
                <a:ea typeface="Cambria Math"/>
              </a:rPr>
              <a:t>∙</a:t>
            </a:r>
            <a:r>
              <a:rPr lang="en-US" sz="2000" dirty="0" smtClean="0">
                <a:latin typeface="Cambria Math" pitchFamily="18" charset="0"/>
                <a:ea typeface="Cambria Math" pitchFamily="18" charset="0"/>
              </a:rPr>
              <a:t> 3</a:t>
            </a:r>
            <a:r>
              <a:rPr lang="en-US" sz="2000" i="1" dirty="0" smtClean="0"/>
              <a:t>x </a:t>
            </a:r>
            <a:r>
              <a:rPr lang="en-US" sz="2000" dirty="0" smtClean="0">
                <a:latin typeface="Cambria Math"/>
                <a:ea typeface="Cambria Math"/>
              </a:rPr>
              <a:t>≡</a:t>
            </a:r>
            <a:r>
              <a:rPr lang="en-US" sz="2000" dirty="0" smtClean="0"/>
              <a:t> </a:t>
            </a:r>
            <a:r>
              <a:rPr lang="en-US" sz="2000" dirty="0" smtClean="0">
                <a:latin typeface="Cambria Math"/>
                <a:ea typeface="Cambria Math"/>
              </a:rPr>
              <a:t>−</a:t>
            </a:r>
            <a:r>
              <a:rPr lang="en-US" sz="2000" dirty="0" smtClean="0">
                <a:latin typeface="Cambria Math" pitchFamily="18" charset="0"/>
                <a:ea typeface="Cambria Math" pitchFamily="18" charset="0"/>
              </a:rPr>
              <a:t>2 </a:t>
            </a:r>
            <a:r>
              <a:rPr lang="en-US" sz="2000" dirty="0" smtClean="0">
                <a:latin typeface="Cambria Math"/>
                <a:ea typeface="Cambria Math"/>
              </a:rPr>
              <a:t>∙ </a:t>
            </a:r>
            <a:r>
              <a:rPr lang="en-US" sz="2000" dirty="0" smtClean="0">
                <a:latin typeface="Cambria Math" pitchFamily="18" charset="0"/>
                <a:ea typeface="Cambria Math" pitchFamily="18" charset="0"/>
              </a:rPr>
              <a:t>4</a:t>
            </a:r>
            <a:r>
              <a:rPr lang="en-US" sz="2000" dirty="0" smtClean="0"/>
              <a:t>(mod </a:t>
            </a:r>
            <a:r>
              <a:rPr lang="en-US" sz="2000" dirty="0" smtClean="0">
                <a:latin typeface="Cambria Math" pitchFamily="18" charset="0"/>
                <a:ea typeface="Cambria Math" pitchFamily="18" charset="0"/>
              </a:rPr>
              <a:t>7</a:t>
            </a:r>
            <a:r>
              <a:rPr lang="en-US" sz="2000" dirty="0" smtClean="0"/>
              <a:t>).</a:t>
            </a:r>
          </a:p>
          <a:p>
            <a:pPr>
              <a:buNone/>
            </a:pPr>
            <a:r>
              <a:rPr lang="en-US" sz="2000" dirty="0" smtClean="0"/>
              <a:t>     Because  </a:t>
            </a:r>
            <a:r>
              <a:rPr lang="en-US" sz="2000" dirty="0" smtClean="0">
                <a:latin typeface="Cambria Math"/>
                <a:ea typeface="Cambria Math"/>
              </a:rPr>
              <a:t>−</a:t>
            </a:r>
            <a:r>
              <a:rPr lang="en-US" sz="2000" dirty="0" smtClean="0">
                <a:latin typeface="Cambria Math" pitchFamily="18" charset="0"/>
                <a:ea typeface="Cambria Math" pitchFamily="18" charset="0"/>
              </a:rPr>
              <a:t>6 </a:t>
            </a:r>
            <a:r>
              <a:rPr lang="en-US" sz="2000" dirty="0" smtClean="0">
                <a:latin typeface="Cambria Math"/>
                <a:ea typeface="Cambria Math"/>
              </a:rPr>
              <a:t>≡</a:t>
            </a:r>
            <a:r>
              <a:rPr lang="en-US" sz="2000" dirty="0" smtClean="0"/>
              <a:t> </a:t>
            </a:r>
            <a:r>
              <a:rPr lang="en-US" sz="2000" dirty="0" smtClean="0">
                <a:latin typeface="Cambria Math"/>
                <a:ea typeface="Cambria Math"/>
              </a:rPr>
              <a:t>1 </a:t>
            </a:r>
            <a:r>
              <a:rPr lang="en-US" sz="2000" dirty="0" smtClean="0"/>
              <a:t>(mod </a:t>
            </a:r>
            <a:r>
              <a:rPr lang="en-US" sz="2000" dirty="0" smtClean="0">
                <a:latin typeface="Cambria Math" pitchFamily="18" charset="0"/>
                <a:ea typeface="Cambria Math" pitchFamily="18" charset="0"/>
              </a:rPr>
              <a:t>7</a:t>
            </a:r>
            <a:r>
              <a:rPr lang="en-US" sz="2000" dirty="0" smtClean="0"/>
              <a:t>)  and </a:t>
            </a:r>
            <a:r>
              <a:rPr lang="en-US" sz="2000" dirty="0" smtClean="0">
                <a:latin typeface="Cambria Math"/>
                <a:ea typeface="Cambria Math"/>
              </a:rPr>
              <a:t>−</a:t>
            </a:r>
            <a:r>
              <a:rPr lang="en-US" sz="2000" dirty="0" smtClean="0">
                <a:latin typeface="Cambria Math" pitchFamily="18" charset="0"/>
                <a:ea typeface="Cambria Math" pitchFamily="18" charset="0"/>
              </a:rPr>
              <a:t>8 </a:t>
            </a:r>
            <a:r>
              <a:rPr lang="en-US" sz="2000" dirty="0" smtClean="0">
                <a:latin typeface="Cambria Math"/>
                <a:ea typeface="Cambria Math"/>
              </a:rPr>
              <a:t>≡</a:t>
            </a:r>
            <a:r>
              <a:rPr lang="en-US" sz="2000" dirty="0" smtClean="0"/>
              <a:t> </a:t>
            </a:r>
            <a:r>
              <a:rPr lang="en-US" sz="2000" dirty="0" smtClean="0">
                <a:latin typeface="Cambria Math"/>
                <a:ea typeface="Cambria Math"/>
              </a:rPr>
              <a:t>6 </a:t>
            </a:r>
            <a:r>
              <a:rPr lang="en-US" sz="2000" dirty="0" smtClean="0"/>
              <a:t>(mod </a:t>
            </a:r>
            <a:r>
              <a:rPr lang="en-US" sz="2000" dirty="0" smtClean="0">
                <a:latin typeface="Cambria Math" pitchFamily="18" charset="0"/>
                <a:ea typeface="Cambria Math" pitchFamily="18" charset="0"/>
              </a:rPr>
              <a:t>7</a:t>
            </a:r>
            <a:r>
              <a:rPr lang="en-US" sz="2000" dirty="0" smtClean="0"/>
              <a:t>), it follows that if </a:t>
            </a:r>
            <a:r>
              <a:rPr lang="en-US" sz="2000" i="1" dirty="0" smtClean="0"/>
              <a:t>x</a:t>
            </a:r>
            <a:r>
              <a:rPr lang="en-US" sz="2000" dirty="0" smtClean="0"/>
              <a:t> is a solution, then </a:t>
            </a:r>
            <a:r>
              <a:rPr lang="en-US" sz="2000" i="1" dirty="0" smtClean="0"/>
              <a:t>x</a:t>
            </a:r>
            <a:r>
              <a:rPr lang="en-US" sz="2000" dirty="0" smtClean="0">
                <a:latin typeface="Cambria Math"/>
                <a:ea typeface="Cambria Math"/>
              </a:rPr>
              <a:t> ≡</a:t>
            </a:r>
            <a:r>
              <a:rPr lang="en-US" sz="2000" dirty="0" smtClean="0"/>
              <a:t> </a:t>
            </a:r>
            <a:r>
              <a:rPr lang="en-US" sz="2000" dirty="0" smtClean="0">
                <a:latin typeface="Cambria Math"/>
                <a:ea typeface="Cambria Math"/>
              </a:rPr>
              <a:t> −</a:t>
            </a:r>
            <a:r>
              <a:rPr lang="en-US" sz="2000" dirty="0" smtClean="0">
                <a:latin typeface="Cambria Math" pitchFamily="18" charset="0"/>
                <a:ea typeface="Cambria Math" pitchFamily="18" charset="0"/>
              </a:rPr>
              <a:t>8</a:t>
            </a:r>
            <a:r>
              <a:rPr lang="en-US" sz="2000" dirty="0" smtClean="0">
                <a:latin typeface="Cambria Math"/>
                <a:ea typeface="Cambria Math"/>
              </a:rPr>
              <a:t> </a:t>
            </a:r>
            <a:r>
              <a:rPr lang="en-US" sz="2000" dirty="0" smtClean="0"/>
              <a:t> </a:t>
            </a: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t> </a:t>
            </a:r>
            <a:r>
              <a:rPr lang="en-US" sz="2000" dirty="0" smtClean="0">
                <a:latin typeface="Cambria Math"/>
                <a:ea typeface="Cambria Math"/>
              </a:rPr>
              <a:t>6 </a:t>
            </a:r>
            <a:r>
              <a:rPr lang="en-US" sz="2000" dirty="0" smtClean="0"/>
              <a:t>(mod </a:t>
            </a:r>
            <a:r>
              <a:rPr lang="en-US" sz="2000" dirty="0" smtClean="0">
                <a:latin typeface="Cambria Math" pitchFamily="18" charset="0"/>
                <a:ea typeface="Cambria Math" pitchFamily="18" charset="0"/>
              </a:rPr>
              <a:t>7</a:t>
            </a:r>
            <a:r>
              <a:rPr lang="en-US" sz="2000" dirty="0" smtClean="0"/>
              <a:t>)</a:t>
            </a:r>
          </a:p>
          <a:p>
            <a:pPr>
              <a:buNone/>
            </a:pPr>
            <a:r>
              <a:rPr lang="en-US" sz="2000" dirty="0" smtClean="0"/>
              <a:t>     We need to determine if every </a:t>
            </a:r>
            <a:r>
              <a:rPr lang="en-US" sz="2000" i="1" dirty="0" smtClean="0"/>
              <a:t>x</a:t>
            </a:r>
            <a:r>
              <a:rPr lang="en-US" sz="2000" dirty="0" smtClean="0"/>
              <a:t> with</a:t>
            </a:r>
            <a:r>
              <a:rPr lang="en-US" sz="2000" i="1" dirty="0" smtClean="0"/>
              <a:t> x</a:t>
            </a:r>
            <a:r>
              <a:rPr lang="en-US" sz="2000" dirty="0" smtClean="0"/>
              <a:t> </a:t>
            </a: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t> </a:t>
            </a:r>
            <a:r>
              <a:rPr lang="en-US" sz="2000" dirty="0" smtClean="0">
                <a:latin typeface="Cambria Math"/>
                <a:ea typeface="Cambria Math"/>
              </a:rPr>
              <a:t>6 </a:t>
            </a:r>
            <a:r>
              <a:rPr lang="en-US" sz="2000" dirty="0" smtClean="0"/>
              <a:t>(mod </a:t>
            </a:r>
            <a:r>
              <a:rPr lang="en-US" sz="2000" dirty="0" smtClean="0">
                <a:latin typeface="Cambria Math" pitchFamily="18" charset="0"/>
                <a:ea typeface="Cambria Math" pitchFamily="18" charset="0"/>
              </a:rPr>
              <a:t>7</a:t>
            </a:r>
            <a:r>
              <a:rPr lang="en-US" sz="2000" dirty="0" smtClean="0"/>
              <a:t>) is a solution. Assume that    </a:t>
            </a:r>
            <a:r>
              <a:rPr lang="en-US" sz="2000" i="1" dirty="0" smtClean="0"/>
              <a:t>x</a:t>
            </a:r>
            <a:r>
              <a:rPr lang="en-US" sz="2000" dirty="0" smtClean="0"/>
              <a:t> </a:t>
            </a: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t> </a:t>
            </a:r>
            <a:r>
              <a:rPr lang="en-US" sz="2000" dirty="0" smtClean="0">
                <a:latin typeface="Cambria Math"/>
                <a:ea typeface="Cambria Math"/>
              </a:rPr>
              <a:t>6 </a:t>
            </a:r>
            <a:r>
              <a:rPr lang="en-US" sz="2000" dirty="0" smtClean="0"/>
              <a:t>(mod </a:t>
            </a:r>
            <a:r>
              <a:rPr lang="en-US" sz="2000" dirty="0" smtClean="0">
                <a:latin typeface="Cambria Math" pitchFamily="18" charset="0"/>
                <a:ea typeface="Cambria Math" pitchFamily="18" charset="0"/>
              </a:rPr>
              <a:t>7</a:t>
            </a:r>
            <a:r>
              <a:rPr lang="en-US" sz="2000" dirty="0" smtClean="0"/>
              <a:t>). By Theorem </a:t>
            </a:r>
            <a:r>
              <a:rPr lang="en-US" sz="2000" dirty="0" smtClean="0">
                <a:latin typeface="Cambria Math" pitchFamily="18" charset="0"/>
                <a:ea typeface="Cambria Math" pitchFamily="18" charset="0"/>
              </a:rPr>
              <a:t>5</a:t>
            </a:r>
            <a:r>
              <a:rPr lang="en-US" sz="2000" dirty="0" smtClean="0"/>
              <a:t> of Section </a:t>
            </a:r>
            <a:r>
              <a:rPr lang="en-US" sz="2000" dirty="0" smtClean="0">
                <a:latin typeface="Cambria Math" pitchFamily="18" charset="0"/>
                <a:ea typeface="Cambria Math" pitchFamily="18" charset="0"/>
              </a:rPr>
              <a:t>4.1</a:t>
            </a:r>
            <a:r>
              <a:rPr lang="en-US" sz="2000" dirty="0" smtClean="0"/>
              <a:t>, it follows that</a:t>
            </a:r>
            <a:r>
              <a:rPr lang="en-US" sz="2000" dirty="0" smtClean="0">
                <a:latin typeface="Cambria Math" pitchFamily="18" charset="0"/>
                <a:ea typeface="Cambria Math" pitchFamily="18" charset="0"/>
              </a:rPr>
              <a:t> 3</a:t>
            </a:r>
            <a:r>
              <a:rPr lang="en-US" sz="2000" i="1" dirty="0" smtClean="0"/>
              <a:t>x </a:t>
            </a:r>
            <a:r>
              <a:rPr lang="en-US" sz="2000" dirty="0" smtClean="0">
                <a:latin typeface="Cambria Math"/>
                <a:ea typeface="Cambria Math"/>
              </a:rPr>
              <a:t>≡</a:t>
            </a:r>
            <a:r>
              <a:rPr lang="en-US" sz="2000" dirty="0" smtClean="0"/>
              <a:t> </a:t>
            </a:r>
            <a:r>
              <a:rPr lang="en-US" sz="2000" dirty="0" smtClean="0">
                <a:latin typeface="Cambria Math" pitchFamily="18" charset="0"/>
                <a:ea typeface="Cambria Math" pitchFamily="18" charset="0"/>
              </a:rPr>
              <a:t>3 </a:t>
            </a:r>
            <a:r>
              <a:rPr lang="en-US" sz="2000" dirty="0" smtClean="0">
                <a:latin typeface="Cambria Math"/>
                <a:ea typeface="Cambria Math"/>
              </a:rPr>
              <a:t>∙</a:t>
            </a:r>
            <a:r>
              <a:rPr lang="en-US" sz="2000" dirty="0" smtClean="0">
                <a:latin typeface="Cambria Math" pitchFamily="18" charset="0"/>
                <a:ea typeface="Cambria Math" pitchFamily="18" charset="0"/>
              </a:rPr>
              <a:t> 6</a:t>
            </a:r>
            <a:r>
              <a:rPr lang="en-US" sz="2000" i="1" dirty="0" smtClean="0"/>
              <a:t> = </a:t>
            </a:r>
            <a:r>
              <a:rPr lang="en-US" sz="2000" dirty="0" smtClean="0">
                <a:latin typeface="Cambria Math" pitchFamily="18" charset="0"/>
                <a:ea typeface="Cambria Math" pitchFamily="18" charset="0"/>
              </a:rPr>
              <a:t>18</a:t>
            </a:r>
            <a:r>
              <a:rPr lang="en-US" sz="2000" i="1" dirty="0" smtClean="0"/>
              <a:t> </a:t>
            </a:r>
            <a:r>
              <a:rPr lang="en-US" sz="2000" dirty="0" smtClean="0">
                <a:latin typeface="Cambria Math"/>
                <a:ea typeface="Cambria Math"/>
              </a:rPr>
              <a:t>≡ </a:t>
            </a:r>
            <a:r>
              <a:rPr lang="en-US" sz="2000" dirty="0" smtClean="0">
                <a:latin typeface="Cambria Math" pitchFamily="18" charset="0"/>
                <a:ea typeface="Cambria Math" pitchFamily="18" charset="0"/>
              </a:rPr>
              <a:t>4</a:t>
            </a:r>
            <a:r>
              <a:rPr lang="en-US" sz="2000" dirty="0" smtClean="0"/>
              <a:t>( mod </a:t>
            </a:r>
            <a:r>
              <a:rPr lang="en-US" sz="2000" dirty="0" smtClean="0">
                <a:latin typeface="Cambria Math" pitchFamily="18" charset="0"/>
                <a:ea typeface="Cambria Math" pitchFamily="18" charset="0"/>
              </a:rPr>
              <a:t>7</a:t>
            </a:r>
            <a:r>
              <a:rPr lang="en-US" sz="2000" dirty="0" smtClean="0"/>
              <a:t>) which shows that all such </a:t>
            </a:r>
            <a:r>
              <a:rPr lang="en-US" sz="2000" i="1" dirty="0" smtClean="0"/>
              <a:t>x</a:t>
            </a:r>
            <a:r>
              <a:rPr lang="en-US" sz="2000" dirty="0" smtClean="0"/>
              <a:t> satisfy the congruence. </a:t>
            </a:r>
          </a:p>
          <a:p>
            <a:pPr>
              <a:buNone/>
            </a:pPr>
            <a:r>
              <a:rPr lang="en-US" sz="2000" dirty="0" smtClean="0"/>
              <a:t>     The solutions are the integers </a:t>
            </a:r>
            <a:r>
              <a:rPr lang="en-US" sz="2000" i="1" dirty="0" smtClean="0"/>
              <a:t>x</a:t>
            </a:r>
            <a:r>
              <a:rPr lang="en-US" sz="2000" dirty="0" smtClean="0"/>
              <a:t> such that </a:t>
            </a:r>
            <a:r>
              <a:rPr lang="en-US" sz="2000" i="1" dirty="0" smtClean="0"/>
              <a:t>x</a:t>
            </a:r>
            <a:r>
              <a:rPr lang="en-US" sz="2000" dirty="0" smtClean="0"/>
              <a:t> </a:t>
            </a: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t> </a:t>
            </a:r>
            <a:r>
              <a:rPr lang="en-US" sz="2000" dirty="0" smtClean="0">
                <a:latin typeface="Cambria Math"/>
                <a:ea typeface="Cambria Math"/>
              </a:rPr>
              <a:t>6 </a:t>
            </a:r>
            <a:r>
              <a:rPr lang="en-US" sz="2000" dirty="0" smtClean="0"/>
              <a:t>(mod </a:t>
            </a:r>
            <a:r>
              <a:rPr lang="en-US" sz="2000" dirty="0" smtClean="0">
                <a:latin typeface="Cambria Math" pitchFamily="18" charset="0"/>
                <a:ea typeface="Cambria Math" pitchFamily="18" charset="0"/>
              </a:rPr>
              <a:t>7</a:t>
            </a:r>
            <a:r>
              <a:rPr lang="en-US" sz="2000" dirty="0" smtClean="0"/>
              <a:t>), namely,  </a:t>
            </a:r>
            <a:r>
              <a:rPr lang="en-US" sz="2000" dirty="0" smtClean="0">
                <a:latin typeface="Cambria Math" pitchFamily="18" charset="0"/>
                <a:ea typeface="Cambria Math" pitchFamily="18" charset="0"/>
              </a:rPr>
              <a:t>6,13,20 …</a:t>
            </a:r>
            <a:r>
              <a:rPr lang="en-US" sz="2000" dirty="0" smtClean="0"/>
              <a:t> and  </a:t>
            </a:r>
            <a:r>
              <a:rPr lang="en-US" sz="2000" dirty="0" smtClean="0">
                <a:latin typeface="Cambria Math" pitchFamily="18" charset="0"/>
                <a:ea typeface="Cambria Math" pitchFamily="18" charset="0"/>
              </a:rPr>
              <a:t> </a:t>
            </a:r>
            <a:r>
              <a:rPr lang="en-US" sz="2000" dirty="0" smtClean="0">
                <a:latin typeface="Cambria Math"/>
                <a:ea typeface="Cambria Math"/>
              </a:rPr>
              <a:t>−</a:t>
            </a:r>
            <a:r>
              <a:rPr lang="en-US" sz="2000" dirty="0" smtClean="0">
                <a:latin typeface="Cambria Math" pitchFamily="18" charset="0"/>
                <a:ea typeface="Cambria Math" pitchFamily="18" charset="0"/>
              </a:rPr>
              <a:t>1,</a:t>
            </a:r>
            <a:r>
              <a:rPr lang="en-US" sz="2000" dirty="0" smtClean="0">
                <a:latin typeface="Cambria Math"/>
                <a:ea typeface="Cambria Math"/>
              </a:rPr>
              <a:t> − </a:t>
            </a:r>
            <a:r>
              <a:rPr lang="en-US" sz="2000" dirty="0" smtClean="0">
                <a:latin typeface="Cambria Math" pitchFamily="18" charset="0"/>
                <a:ea typeface="Cambria Math" pitchFamily="18" charset="0"/>
              </a:rPr>
              <a:t>8,</a:t>
            </a:r>
            <a:r>
              <a:rPr lang="en-US" sz="2000" dirty="0" smtClean="0">
                <a:latin typeface="Cambria Math"/>
                <a:ea typeface="Cambria Math"/>
              </a:rPr>
              <a:t> − </a:t>
            </a:r>
            <a:r>
              <a:rPr lang="en-US" sz="2000" dirty="0" smtClean="0">
                <a:latin typeface="Cambria Math" pitchFamily="18" charset="0"/>
                <a:ea typeface="Cambria Math" pitchFamily="18" charset="0"/>
              </a:rPr>
              <a:t>15,…</a:t>
            </a:r>
            <a:endParaRPr lang="en-US" sz="2000" i="1" dirty="0"/>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Chinese Remainder Theorem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the first century, the Chinese mathematician Sun-</a:t>
            </a:r>
            <a:r>
              <a:rPr lang="en-US" dirty="0" err="1" smtClean="0"/>
              <a:t>Tsu</a:t>
            </a:r>
            <a:r>
              <a:rPr lang="en-US" dirty="0" smtClean="0"/>
              <a:t> asked:</a:t>
            </a:r>
          </a:p>
          <a:p>
            <a:pPr lvl="1">
              <a:buNone/>
            </a:pPr>
            <a:r>
              <a:rPr lang="en-US" dirty="0" smtClean="0"/>
              <a:t>   There are certain things whose number is unknown. When divided by </a:t>
            </a:r>
            <a:r>
              <a:rPr lang="en-US" dirty="0" smtClean="0">
                <a:latin typeface="Cambria Math" pitchFamily="18" charset="0"/>
                <a:ea typeface="Cambria Math" pitchFamily="18" charset="0"/>
              </a:rPr>
              <a:t>3</a:t>
            </a:r>
            <a:r>
              <a:rPr lang="en-US" dirty="0" smtClean="0"/>
              <a:t>, the remainder is </a:t>
            </a:r>
            <a:r>
              <a:rPr lang="en-US" dirty="0" smtClean="0">
                <a:latin typeface="Cambria Math" pitchFamily="18" charset="0"/>
                <a:ea typeface="Cambria Math" pitchFamily="18" charset="0"/>
              </a:rPr>
              <a:t>2</a:t>
            </a:r>
            <a:r>
              <a:rPr lang="en-US" dirty="0" smtClean="0"/>
              <a:t>; when divided by </a:t>
            </a:r>
            <a:r>
              <a:rPr lang="en-US" dirty="0" smtClean="0">
                <a:latin typeface="Cambria Math" pitchFamily="18" charset="0"/>
                <a:ea typeface="Cambria Math" pitchFamily="18" charset="0"/>
              </a:rPr>
              <a:t>5</a:t>
            </a:r>
            <a:r>
              <a:rPr lang="en-US" dirty="0" smtClean="0"/>
              <a:t>, the remainder is </a:t>
            </a:r>
            <a:r>
              <a:rPr lang="en-US" dirty="0" smtClean="0">
                <a:latin typeface="Cambria Math" pitchFamily="18" charset="0"/>
                <a:ea typeface="Cambria Math" pitchFamily="18" charset="0"/>
              </a:rPr>
              <a:t>3</a:t>
            </a:r>
            <a:r>
              <a:rPr lang="en-US" dirty="0" smtClean="0"/>
              <a:t>; when divided by </a:t>
            </a:r>
            <a:r>
              <a:rPr lang="en-US" dirty="0" smtClean="0">
                <a:latin typeface="Cambria Math" pitchFamily="18" charset="0"/>
                <a:ea typeface="Cambria Math" pitchFamily="18" charset="0"/>
              </a:rPr>
              <a:t>7</a:t>
            </a:r>
            <a:r>
              <a:rPr lang="en-US" dirty="0" smtClean="0"/>
              <a:t>, the remainder is </a:t>
            </a:r>
            <a:r>
              <a:rPr lang="en-US" dirty="0" smtClean="0">
                <a:latin typeface="Cambria Math" pitchFamily="18" charset="0"/>
                <a:ea typeface="Cambria Math" pitchFamily="18" charset="0"/>
              </a:rPr>
              <a:t>2</a:t>
            </a:r>
            <a:r>
              <a:rPr lang="en-US" dirty="0" smtClean="0"/>
              <a:t>. What will be the number of things?</a:t>
            </a:r>
          </a:p>
          <a:p>
            <a:r>
              <a:rPr lang="en-US" dirty="0" smtClean="0"/>
              <a:t>This puzzle can be translated into the  solution of the system of </a:t>
            </a:r>
            <a:r>
              <a:rPr lang="en-US" dirty="0" err="1" smtClean="0"/>
              <a:t>congruences</a:t>
            </a:r>
            <a:r>
              <a:rPr lang="en-US" dirty="0" smtClean="0"/>
              <a:t>:</a:t>
            </a:r>
          </a:p>
          <a:p>
            <a:pPr lvl="1">
              <a:buNone/>
            </a:pPr>
            <a:r>
              <a:rPr lang="en-US" i="1" dirty="0" smtClean="0"/>
              <a:t>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2 </a:t>
            </a:r>
            <a:r>
              <a:rPr lang="en-US" dirty="0" smtClean="0"/>
              <a:t>( mod </a:t>
            </a:r>
            <a:r>
              <a:rPr lang="en-US" dirty="0" smtClean="0">
                <a:latin typeface="Cambria Math" pitchFamily="18" charset="0"/>
                <a:ea typeface="Cambria Math" pitchFamily="18" charset="0"/>
              </a:rPr>
              <a:t>3</a:t>
            </a:r>
            <a:r>
              <a:rPr lang="en-US" dirty="0" smtClean="0"/>
              <a:t>),</a:t>
            </a:r>
          </a:p>
          <a:p>
            <a:pPr lvl="1">
              <a:buNone/>
            </a:pPr>
            <a:r>
              <a:rPr lang="en-US" i="1" dirty="0" smtClean="0"/>
              <a:t>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3 </a:t>
            </a:r>
            <a:r>
              <a:rPr lang="en-US" dirty="0" smtClean="0"/>
              <a:t>( mod </a:t>
            </a:r>
            <a:r>
              <a:rPr lang="en-US" dirty="0" smtClean="0">
                <a:latin typeface="Cambria Math" pitchFamily="18" charset="0"/>
                <a:ea typeface="Cambria Math" pitchFamily="18" charset="0"/>
              </a:rPr>
              <a:t>5</a:t>
            </a:r>
            <a:r>
              <a:rPr lang="en-US" dirty="0" smtClean="0"/>
              <a:t>),</a:t>
            </a:r>
          </a:p>
          <a:p>
            <a:pPr lvl="1">
              <a:buNone/>
            </a:pPr>
            <a:r>
              <a:rPr lang="en-US" i="1" dirty="0" smtClean="0"/>
              <a:t>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2 </a:t>
            </a:r>
            <a:r>
              <a:rPr lang="en-US" dirty="0" smtClean="0"/>
              <a:t>( mod </a:t>
            </a:r>
            <a:r>
              <a:rPr lang="en-US" dirty="0" smtClean="0">
                <a:latin typeface="Cambria Math" pitchFamily="18" charset="0"/>
                <a:ea typeface="Cambria Math" pitchFamily="18" charset="0"/>
              </a:rPr>
              <a:t>7</a:t>
            </a:r>
            <a:r>
              <a:rPr lang="en-US" dirty="0" smtClean="0"/>
              <a:t>)?</a:t>
            </a:r>
          </a:p>
          <a:p>
            <a:r>
              <a:rPr lang="en-US" dirty="0" smtClean="0"/>
              <a:t>We’ll see how the theorem that is known as the </a:t>
            </a:r>
            <a:r>
              <a:rPr lang="en-US" i="1" dirty="0" smtClean="0"/>
              <a:t>Chinese Remainder Theorem </a:t>
            </a:r>
            <a:r>
              <a:rPr lang="en-US" dirty="0" smtClean="0"/>
              <a:t>can be used to solve Sun-</a:t>
            </a:r>
            <a:r>
              <a:rPr lang="en-US" dirty="0" err="1" smtClean="0"/>
              <a:t>Tsu’s</a:t>
            </a:r>
            <a:r>
              <a:rPr lang="en-US" dirty="0" smtClean="0"/>
              <a:t> problem.</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Chinese Remainder Theorem</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Theorem </a:t>
            </a:r>
            <a:r>
              <a:rPr lang="en-US" b="1" dirty="0" smtClean="0">
                <a:latin typeface="Cambria Math" pitchFamily="18" charset="0"/>
                <a:ea typeface="Cambria Math" pitchFamily="18" charset="0"/>
              </a:rPr>
              <a:t>2</a:t>
            </a:r>
            <a:r>
              <a:rPr lang="en-US" dirty="0" smtClean="0"/>
              <a:t>: (</a:t>
            </a:r>
            <a:r>
              <a:rPr lang="en-US" i="1" dirty="0" smtClean="0"/>
              <a:t>The Chinese Remainder Theorem</a:t>
            </a:r>
            <a:r>
              <a:rPr lang="en-US" dirty="0" smtClean="0"/>
              <a:t>) Let </a:t>
            </a:r>
            <a:r>
              <a:rPr lang="en-US" i="1" dirty="0" smtClean="0"/>
              <a:t>m</a:t>
            </a:r>
            <a:r>
              <a:rPr lang="en-US" baseline="-25000" dirty="0" smtClean="0">
                <a:latin typeface="Cambria Math" pitchFamily="18" charset="0"/>
                <a:ea typeface="Cambria Math" pitchFamily="18" charset="0"/>
              </a:rPr>
              <a:t>1</a:t>
            </a:r>
            <a:r>
              <a:rPr lang="en-US" dirty="0" smtClean="0"/>
              <a:t>,</a:t>
            </a:r>
            <a:r>
              <a:rPr lang="en-US" i="1" dirty="0" smtClean="0"/>
              <a:t>m</a:t>
            </a:r>
            <a:r>
              <a:rPr lang="en-US" baseline="-25000" dirty="0" smtClean="0">
                <a:latin typeface="Cambria Math" pitchFamily="18" charset="0"/>
                <a:ea typeface="Cambria Math" pitchFamily="18" charset="0"/>
              </a:rPr>
              <a:t>2</a:t>
            </a:r>
            <a:r>
              <a:rPr lang="en-US" dirty="0" smtClean="0"/>
              <a:t>,…,</a:t>
            </a:r>
            <a:r>
              <a:rPr lang="en-US" i="1" dirty="0" err="1" smtClean="0"/>
              <a:t>m</a:t>
            </a:r>
            <a:r>
              <a:rPr lang="en-US" i="1" baseline="-25000" dirty="0" err="1" smtClean="0">
                <a:ea typeface="Cambria Math" pitchFamily="18" charset="0"/>
              </a:rPr>
              <a:t>n</a:t>
            </a:r>
            <a:r>
              <a:rPr lang="en-US" dirty="0" smtClean="0"/>
              <a:t> be </a:t>
            </a:r>
            <a:r>
              <a:rPr lang="en-US" dirty="0" err="1" smtClean="0"/>
              <a:t>pairwise</a:t>
            </a:r>
            <a:r>
              <a:rPr lang="en-US" dirty="0" smtClean="0"/>
              <a:t> relatively prime positive integers greater than one and </a:t>
            </a:r>
            <a:r>
              <a:rPr lang="en-US" i="1" dirty="0" smtClean="0"/>
              <a:t>a</a:t>
            </a:r>
            <a:r>
              <a:rPr lang="en-US" baseline="-25000" dirty="0" smtClean="0">
                <a:latin typeface="Cambria Math" pitchFamily="18" charset="0"/>
                <a:ea typeface="Cambria Math" pitchFamily="18" charset="0"/>
              </a:rPr>
              <a:t>1</a:t>
            </a:r>
            <a:r>
              <a:rPr lang="en-US" dirty="0" smtClean="0"/>
              <a:t>,</a:t>
            </a:r>
            <a:r>
              <a:rPr lang="en-US" i="1" dirty="0" smtClean="0"/>
              <a:t>a</a:t>
            </a:r>
            <a:r>
              <a:rPr lang="en-US" baseline="-25000" dirty="0" smtClean="0">
                <a:latin typeface="Cambria Math" pitchFamily="18" charset="0"/>
                <a:ea typeface="Cambria Math" pitchFamily="18" charset="0"/>
              </a:rPr>
              <a:t>2</a:t>
            </a:r>
            <a:r>
              <a:rPr lang="en-US" dirty="0" smtClean="0"/>
              <a:t>,…,</a:t>
            </a:r>
            <a:r>
              <a:rPr lang="en-US" i="1" dirty="0" smtClean="0"/>
              <a:t>a</a:t>
            </a:r>
            <a:r>
              <a:rPr lang="en-US" i="1" baseline="-25000" dirty="0" smtClean="0">
                <a:ea typeface="Cambria Math" pitchFamily="18" charset="0"/>
              </a:rPr>
              <a:t>n</a:t>
            </a:r>
            <a:r>
              <a:rPr lang="en-US" dirty="0" smtClean="0"/>
              <a:t> arbitrary integers. Then the system</a:t>
            </a:r>
          </a:p>
          <a:p>
            <a:pPr lvl="1">
              <a:buNone/>
            </a:pPr>
            <a:r>
              <a:rPr lang="en-US" i="1" dirty="0" smtClean="0"/>
              <a:t>x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 </a:t>
            </a:r>
            <a:r>
              <a:rPr lang="en-US" dirty="0" smtClean="0"/>
              <a:t>( mod </a:t>
            </a:r>
            <a:r>
              <a:rPr lang="en-US" i="1" dirty="0" smtClean="0"/>
              <a:t>m</a:t>
            </a:r>
            <a:r>
              <a:rPr lang="en-US" baseline="-25000" dirty="0" smtClean="0">
                <a:latin typeface="Cambria Math" pitchFamily="18" charset="0"/>
                <a:ea typeface="Cambria Math" pitchFamily="18" charset="0"/>
              </a:rPr>
              <a:t>1</a:t>
            </a:r>
            <a:r>
              <a:rPr lang="en-US" dirty="0" smtClean="0"/>
              <a:t>)</a:t>
            </a:r>
          </a:p>
          <a:p>
            <a:pPr lvl="1">
              <a:buNone/>
            </a:pPr>
            <a:r>
              <a:rPr lang="en-US" i="1" dirty="0" smtClean="0"/>
              <a:t>x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t>( mod </a:t>
            </a:r>
            <a:r>
              <a:rPr lang="en-US" i="1" dirty="0" smtClean="0"/>
              <a:t>m</a:t>
            </a:r>
            <a:r>
              <a:rPr lang="en-US" baseline="-25000" dirty="0" smtClean="0">
                <a:latin typeface="Cambria Math" pitchFamily="18" charset="0"/>
                <a:ea typeface="Cambria Math" pitchFamily="18" charset="0"/>
              </a:rPr>
              <a:t>2</a:t>
            </a:r>
            <a:r>
              <a:rPr lang="en-US" dirty="0" smtClean="0"/>
              <a:t>)</a:t>
            </a:r>
          </a:p>
          <a:p>
            <a:pPr lvl="1">
              <a:buNone/>
            </a:pPr>
            <a:r>
              <a:rPr lang="en-US" dirty="0" smtClean="0"/>
              <a:t>    </a:t>
            </a:r>
            <a:r>
              <a:rPr lang="en-US" dirty="0" smtClean="0">
                <a:latin typeface="Cambria Math"/>
                <a:ea typeface="Cambria Math"/>
              </a:rPr>
              <a:t>∙</a:t>
            </a:r>
          </a:p>
          <a:p>
            <a:pPr lvl="1">
              <a:buNone/>
            </a:pPr>
            <a:r>
              <a:rPr lang="en-US" dirty="0" smtClean="0">
                <a:latin typeface="Cambria Math"/>
                <a:ea typeface="Cambria Math"/>
              </a:rPr>
              <a:t>     ∙</a:t>
            </a:r>
          </a:p>
          <a:p>
            <a:pPr lvl="1">
              <a:buNone/>
            </a:pPr>
            <a:r>
              <a:rPr lang="en-US" dirty="0" smtClean="0">
                <a:latin typeface="Cambria Math"/>
                <a:ea typeface="Cambria Math"/>
              </a:rPr>
              <a:t>     ∙</a:t>
            </a:r>
            <a:endParaRPr lang="en-US" dirty="0" smtClean="0"/>
          </a:p>
          <a:p>
            <a:pPr lvl="1">
              <a:buNone/>
            </a:pPr>
            <a:r>
              <a:rPr lang="en-US" i="1" dirty="0" smtClean="0"/>
              <a:t>x </a:t>
            </a:r>
            <a:r>
              <a:rPr lang="en-US" dirty="0" smtClean="0">
                <a:latin typeface="Cambria Math"/>
                <a:ea typeface="Cambria Math"/>
              </a:rPr>
              <a:t>≡</a:t>
            </a:r>
            <a:r>
              <a:rPr lang="en-US" dirty="0" smtClean="0"/>
              <a:t> </a:t>
            </a:r>
            <a:r>
              <a:rPr lang="en-US" i="1" dirty="0" smtClean="0"/>
              <a:t>a</a:t>
            </a:r>
            <a:r>
              <a:rPr lang="en-US" i="1" baseline="-25000" dirty="0" smtClean="0">
                <a:ea typeface="Cambria Math" pitchFamily="18" charset="0"/>
              </a:rPr>
              <a:t>n</a:t>
            </a:r>
            <a:r>
              <a:rPr lang="en-US" dirty="0" smtClean="0">
                <a:latin typeface="Cambria Math" pitchFamily="18" charset="0"/>
                <a:ea typeface="Cambria Math" pitchFamily="18" charset="0"/>
              </a:rPr>
              <a:t> </a:t>
            </a:r>
            <a:r>
              <a:rPr lang="en-US" dirty="0" smtClean="0"/>
              <a:t>( mod </a:t>
            </a:r>
            <a:r>
              <a:rPr lang="en-US" i="1" dirty="0" err="1" smtClean="0"/>
              <a:t>m</a:t>
            </a:r>
            <a:r>
              <a:rPr lang="en-US" i="1" baseline="-25000" dirty="0" err="1" smtClean="0">
                <a:ea typeface="Cambria Math" pitchFamily="18" charset="0"/>
              </a:rPr>
              <a:t>n</a:t>
            </a:r>
            <a:r>
              <a:rPr lang="en-US" dirty="0" smtClean="0"/>
              <a:t>)</a:t>
            </a:r>
          </a:p>
          <a:p>
            <a:pPr>
              <a:buNone/>
            </a:pPr>
            <a:r>
              <a:rPr lang="en-US" dirty="0" smtClean="0"/>
              <a:t>    has a unique solution  modulo </a:t>
            </a:r>
            <a:r>
              <a:rPr lang="en-US" i="1" dirty="0" smtClean="0"/>
              <a:t>m</a:t>
            </a:r>
            <a:r>
              <a:rPr lang="en-US" dirty="0" smtClean="0"/>
              <a:t> = </a:t>
            </a:r>
            <a:r>
              <a:rPr lang="en-US" i="1" dirty="0" smtClean="0"/>
              <a:t>m</a:t>
            </a:r>
            <a:r>
              <a:rPr lang="en-US" baseline="-25000" dirty="0" smtClean="0">
                <a:latin typeface="Cambria Math" pitchFamily="18" charset="0"/>
                <a:ea typeface="Cambria Math" pitchFamily="18" charset="0"/>
              </a:rPr>
              <a:t>1</a:t>
            </a:r>
            <a:r>
              <a:rPr lang="en-US" i="1" dirty="0" smtClean="0"/>
              <a:t>m</a:t>
            </a:r>
            <a:r>
              <a:rPr lang="en-US" baseline="-25000" dirty="0" smtClean="0">
                <a:latin typeface="Cambria Math" pitchFamily="18" charset="0"/>
                <a:ea typeface="Cambria Math" pitchFamily="18" charset="0"/>
              </a:rPr>
              <a:t>2</a:t>
            </a:r>
            <a:r>
              <a:rPr lang="en-US" dirty="0" smtClean="0">
                <a:latin typeface="Cambria Math"/>
                <a:ea typeface="Cambria Math"/>
              </a:rPr>
              <a:t> ∙ ∙ ∙ </a:t>
            </a:r>
            <a:r>
              <a:rPr lang="en-US" i="1" dirty="0" err="1" smtClean="0"/>
              <a:t>m</a:t>
            </a:r>
            <a:r>
              <a:rPr lang="en-US" i="1" baseline="-25000" dirty="0" err="1" smtClean="0">
                <a:ea typeface="Cambria Math" pitchFamily="18" charset="0"/>
              </a:rPr>
              <a:t>n</a:t>
            </a:r>
            <a:r>
              <a:rPr lang="en-US" dirty="0" smtClean="0"/>
              <a:t>. </a:t>
            </a:r>
          </a:p>
          <a:p>
            <a:pPr>
              <a:buNone/>
            </a:pPr>
            <a:r>
              <a:rPr lang="en-US" dirty="0" smtClean="0"/>
              <a:t>   (That is, there is a solution x with  </a:t>
            </a:r>
            <a:r>
              <a:rPr lang="en-US" dirty="0" smtClean="0">
                <a:latin typeface="Cambria Math" pitchFamily="18" charset="0"/>
                <a:ea typeface="Cambria Math" pitchFamily="18" charset="0"/>
              </a:rPr>
              <a:t>0</a:t>
            </a:r>
            <a:r>
              <a:rPr lang="en-US" dirty="0" smtClean="0"/>
              <a:t> </a:t>
            </a:r>
            <a:r>
              <a:rPr lang="en-US" dirty="0" smtClean="0">
                <a:latin typeface="Cambria Math"/>
                <a:ea typeface="Cambria Math"/>
              </a:rPr>
              <a:t>≤ </a:t>
            </a:r>
            <a:r>
              <a:rPr lang="en-US" i="1" dirty="0" smtClean="0">
                <a:latin typeface="Cambria Math"/>
                <a:ea typeface="Cambria Math"/>
              </a:rPr>
              <a:t>x </a:t>
            </a:r>
            <a:r>
              <a:rPr lang="en-US" dirty="0" smtClean="0">
                <a:latin typeface="Cambria Math"/>
                <a:ea typeface="Cambria Math"/>
              </a:rPr>
              <a:t>&lt;</a:t>
            </a:r>
            <a:r>
              <a:rPr lang="en-US" i="1" dirty="0" smtClean="0">
                <a:latin typeface="Cambria Math"/>
                <a:ea typeface="Cambria Math"/>
              </a:rPr>
              <a:t>m</a:t>
            </a:r>
            <a:r>
              <a:rPr lang="en-US" dirty="0" smtClean="0">
                <a:latin typeface="Cambria Math"/>
                <a:ea typeface="Cambria Math"/>
              </a:rPr>
              <a:t> and all other solutions are congruent modulo </a:t>
            </a:r>
            <a:r>
              <a:rPr lang="en-US" i="1" dirty="0" smtClean="0">
                <a:latin typeface="Cambria Math"/>
                <a:ea typeface="Cambria Math"/>
              </a:rPr>
              <a:t>m</a:t>
            </a:r>
            <a:r>
              <a:rPr lang="en-US" dirty="0" smtClean="0">
                <a:latin typeface="Cambria Math"/>
                <a:ea typeface="Cambria Math"/>
              </a:rPr>
              <a:t> to this solution.)</a:t>
            </a:r>
            <a:endParaRPr lang="en-US" dirty="0" smtClean="0"/>
          </a:p>
          <a:p>
            <a:pPr lvl="1">
              <a:buNone/>
            </a:pPr>
            <a:r>
              <a:rPr lang="en-US" dirty="0" smtClean="0"/>
              <a:t>   </a:t>
            </a:r>
          </a:p>
          <a:p>
            <a:r>
              <a:rPr lang="en-US" b="1" dirty="0" smtClean="0"/>
              <a:t>Proof</a:t>
            </a:r>
            <a:r>
              <a:rPr lang="en-US" dirty="0" smtClean="0"/>
              <a:t>: We’ll  show that a solution exists by describing a way to construct the solution. Showing that the solution is unique modulo </a:t>
            </a:r>
            <a:r>
              <a:rPr lang="en-US" i="1" dirty="0" smtClean="0"/>
              <a:t>m</a:t>
            </a:r>
            <a:r>
              <a:rPr lang="en-US" dirty="0" smtClean="0"/>
              <a:t> is Exercise </a:t>
            </a:r>
            <a:r>
              <a:rPr lang="en-US" dirty="0" smtClean="0">
                <a:latin typeface="Cambria Math" pitchFamily="18" charset="0"/>
                <a:ea typeface="Cambria Math" pitchFamily="18" charset="0"/>
              </a:rPr>
              <a:t>30</a:t>
            </a:r>
            <a:r>
              <a:rPr lang="en-US" dirty="0" smtClean="0"/>
              <a:t>.</a:t>
            </a:r>
          </a:p>
          <a:p>
            <a:endParaRPr lang="en-US" dirty="0"/>
          </a:p>
        </p:txBody>
      </p:sp>
      <p:sp>
        <p:nvSpPr>
          <p:cNvPr id="4" name="TextBox 3"/>
          <p:cNvSpPr txBox="1"/>
          <p:nvPr/>
        </p:nvSpPr>
        <p:spPr>
          <a:xfrm>
            <a:off x="6400800" y="6096000"/>
            <a:ext cx="2514600" cy="369332"/>
          </a:xfrm>
          <a:prstGeom prst="rect">
            <a:avLst/>
          </a:prstGeom>
          <a:noFill/>
        </p:spPr>
        <p:txBody>
          <a:bodyPr wrap="square" rtlCol="0">
            <a:spAutoFit/>
          </a:bodyPr>
          <a:lstStyle/>
          <a:p>
            <a:r>
              <a:rPr lang="en-US" i="1" dirty="0" smtClean="0"/>
              <a:t>continued </a:t>
            </a:r>
            <a:r>
              <a:rPr lang="en-US" dirty="0" smtClean="0">
                <a:latin typeface="Cambria Math"/>
                <a:ea typeface="Cambria Math"/>
              </a:rPr>
              <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Chinese Remainder Theorem</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a:t>
            </a:r>
            <a:r>
              <a:rPr lang="en-US" dirty="0" smtClean="0"/>
              <a:t> To construct a solution first let </a:t>
            </a:r>
            <a:r>
              <a:rPr lang="en-US" i="1" dirty="0" smtClean="0"/>
              <a:t>M</a:t>
            </a:r>
            <a:r>
              <a:rPr lang="en-US" i="1" baseline="-25000" dirty="0" smtClean="0">
                <a:ea typeface="Cambria Math" pitchFamily="18" charset="0"/>
              </a:rPr>
              <a:t>k</a:t>
            </a:r>
            <a:r>
              <a:rPr lang="en-US" i="1" dirty="0" smtClean="0"/>
              <a:t>=m/</a:t>
            </a:r>
            <a:r>
              <a:rPr lang="en-US" i="1" dirty="0" err="1" smtClean="0"/>
              <a:t>m</a:t>
            </a:r>
            <a:r>
              <a:rPr lang="en-US" i="1" baseline="-25000" dirty="0" err="1" smtClean="0">
                <a:ea typeface="Cambria Math" pitchFamily="18" charset="0"/>
              </a:rPr>
              <a:t>k</a:t>
            </a:r>
            <a:r>
              <a:rPr lang="en-US" i="1" baseline="-25000" dirty="0" smtClean="0">
                <a:ea typeface="Cambria Math" pitchFamily="18" charset="0"/>
              </a:rPr>
              <a:t>     </a:t>
            </a:r>
            <a:r>
              <a:rPr lang="en-US" dirty="0" smtClean="0"/>
              <a:t>for </a:t>
            </a:r>
            <a:r>
              <a:rPr lang="en-US" i="1" dirty="0" smtClean="0"/>
              <a:t>k</a:t>
            </a:r>
            <a:r>
              <a:rPr lang="en-US" dirty="0" smtClean="0"/>
              <a:t> = </a:t>
            </a:r>
            <a:r>
              <a:rPr lang="en-US" dirty="0" smtClean="0">
                <a:latin typeface="Cambria Math" pitchFamily="18" charset="0"/>
                <a:ea typeface="Cambria Math" pitchFamily="18" charset="0"/>
              </a:rPr>
              <a:t>1,2,…,</a:t>
            </a:r>
            <a:r>
              <a:rPr lang="en-US" i="1" dirty="0" smtClean="0"/>
              <a:t>n</a:t>
            </a:r>
            <a:r>
              <a:rPr lang="en-US" dirty="0" smtClean="0"/>
              <a:t> and </a:t>
            </a:r>
            <a:r>
              <a:rPr lang="en-US" i="1" dirty="0" smtClean="0"/>
              <a:t> m</a:t>
            </a:r>
            <a:r>
              <a:rPr lang="en-US" dirty="0" smtClean="0"/>
              <a:t> = </a:t>
            </a:r>
            <a:r>
              <a:rPr lang="en-US" i="1" dirty="0" smtClean="0"/>
              <a:t>m</a:t>
            </a:r>
            <a:r>
              <a:rPr lang="en-US" baseline="-25000" dirty="0" smtClean="0">
                <a:latin typeface="Cambria Math" pitchFamily="18" charset="0"/>
                <a:ea typeface="Cambria Math" pitchFamily="18" charset="0"/>
              </a:rPr>
              <a:t>1</a:t>
            </a:r>
            <a:r>
              <a:rPr lang="en-US" i="1" dirty="0" smtClean="0"/>
              <a:t>m</a:t>
            </a:r>
            <a:r>
              <a:rPr lang="en-US" baseline="-25000" dirty="0" smtClean="0">
                <a:latin typeface="Cambria Math" pitchFamily="18" charset="0"/>
                <a:ea typeface="Cambria Math" pitchFamily="18" charset="0"/>
              </a:rPr>
              <a:t>2</a:t>
            </a:r>
            <a:r>
              <a:rPr lang="en-US" dirty="0" smtClean="0">
                <a:latin typeface="Cambria Math"/>
                <a:ea typeface="Cambria Math"/>
              </a:rPr>
              <a:t> ∙ ∙ ∙ </a:t>
            </a:r>
            <a:r>
              <a:rPr lang="en-US" i="1" dirty="0" err="1" smtClean="0"/>
              <a:t>m</a:t>
            </a:r>
            <a:r>
              <a:rPr lang="en-US" i="1" baseline="-25000" dirty="0" err="1" smtClean="0">
                <a:ea typeface="Cambria Math" pitchFamily="18" charset="0"/>
              </a:rPr>
              <a:t>n</a:t>
            </a:r>
            <a:r>
              <a:rPr lang="en-US" dirty="0" smtClean="0"/>
              <a:t>.</a:t>
            </a:r>
          </a:p>
          <a:p>
            <a:pPr>
              <a:buNone/>
            </a:pPr>
            <a:endParaRPr lang="en-US" dirty="0" smtClean="0"/>
          </a:p>
          <a:p>
            <a:pPr>
              <a:buNone/>
            </a:pPr>
            <a:r>
              <a:rPr lang="en-US" dirty="0" smtClean="0"/>
              <a:t>     Since  </a:t>
            </a:r>
            <a:r>
              <a:rPr lang="en-US" dirty="0" err="1" smtClean="0"/>
              <a:t>gcd</a:t>
            </a:r>
            <a:r>
              <a:rPr lang="en-US" dirty="0" smtClean="0"/>
              <a:t>(</a:t>
            </a:r>
            <a:r>
              <a:rPr lang="en-US" i="1" dirty="0" err="1" smtClean="0"/>
              <a:t>m</a:t>
            </a:r>
            <a:r>
              <a:rPr lang="en-US" i="1" baseline="-25000" dirty="0" err="1" smtClean="0">
                <a:ea typeface="Cambria Math" pitchFamily="18" charset="0"/>
              </a:rPr>
              <a:t>k</a:t>
            </a:r>
            <a:r>
              <a:rPr lang="en-US" i="1" baseline="-25000" dirty="0" smtClean="0">
                <a:ea typeface="Cambria Math" pitchFamily="18" charset="0"/>
              </a:rPr>
              <a:t> </a:t>
            </a:r>
            <a:r>
              <a:rPr lang="en-US" dirty="0" smtClean="0">
                <a:ea typeface="Cambria Math" pitchFamily="18" charset="0"/>
              </a:rPr>
              <a:t>,</a:t>
            </a:r>
            <a:r>
              <a:rPr lang="en-US" i="1" dirty="0" smtClean="0"/>
              <a:t>M</a:t>
            </a:r>
            <a:r>
              <a:rPr lang="en-US" i="1" baseline="-25000" dirty="0" smtClean="0">
                <a:ea typeface="Cambria Math" pitchFamily="18" charset="0"/>
              </a:rPr>
              <a:t>k </a:t>
            </a:r>
            <a:r>
              <a:rPr lang="en-US" dirty="0" smtClean="0">
                <a:ea typeface="Cambria Math" pitchFamily="18" charset="0"/>
              </a:rPr>
              <a:t>) = </a:t>
            </a:r>
            <a:r>
              <a:rPr lang="en-US" dirty="0" smtClean="0">
                <a:latin typeface="Cambria Math" pitchFamily="18" charset="0"/>
                <a:ea typeface="Cambria Math" pitchFamily="18" charset="0"/>
              </a:rPr>
              <a:t>1, by Theorem 1,  </a:t>
            </a:r>
            <a:r>
              <a:rPr lang="en-US" dirty="0" smtClean="0"/>
              <a:t>there is an integer  </a:t>
            </a:r>
            <a:r>
              <a:rPr lang="en-US" i="1" dirty="0" err="1" smtClean="0"/>
              <a:t>y</a:t>
            </a:r>
            <a:r>
              <a:rPr lang="en-US" i="1" baseline="-25000" dirty="0" err="1" smtClean="0">
                <a:ea typeface="Cambria Math" pitchFamily="18" charset="0"/>
              </a:rPr>
              <a:t>k</a:t>
            </a:r>
            <a:r>
              <a:rPr lang="en-US" i="1" baseline="-25000" dirty="0" smtClean="0">
                <a:ea typeface="Cambria Math" pitchFamily="18" charset="0"/>
              </a:rPr>
              <a:t> </a:t>
            </a:r>
            <a:r>
              <a:rPr lang="en-US" dirty="0" smtClean="0"/>
              <a:t>, an inverse of </a:t>
            </a:r>
            <a:r>
              <a:rPr lang="en-US" i="1" dirty="0" smtClean="0"/>
              <a:t>M</a:t>
            </a:r>
            <a:r>
              <a:rPr lang="en-US" i="1" baseline="-25000" dirty="0" smtClean="0">
                <a:ea typeface="Cambria Math" pitchFamily="18" charset="0"/>
              </a:rPr>
              <a:t>k</a:t>
            </a:r>
            <a:r>
              <a:rPr lang="en-US" dirty="0" smtClean="0"/>
              <a:t>  modulo </a:t>
            </a:r>
            <a:r>
              <a:rPr lang="en-US" i="1" dirty="0" err="1" smtClean="0"/>
              <a:t>m</a:t>
            </a:r>
            <a:r>
              <a:rPr lang="en-US" i="1" baseline="-25000" dirty="0" err="1" smtClean="0">
                <a:ea typeface="Cambria Math" pitchFamily="18" charset="0"/>
              </a:rPr>
              <a:t>k</a:t>
            </a:r>
            <a:r>
              <a:rPr lang="en-US" dirty="0" smtClean="0"/>
              <a:t>,</a:t>
            </a:r>
            <a:r>
              <a:rPr lang="en-US" i="1" dirty="0" smtClean="0"/>
              <a:t> </a:t>
            </a:r>
            <a:r>
              <a:rPr lang="en-US" dirty="0" smtClean="0"/>
              <a:t>such that</a:t>
            </a:r>
          </a:p>
          <a:p>
            <a:pPr marL="274320" lvl="1" indent="-274320">
              <a:buClr>
                <a:schemeClr val="accent3"/>
              </a:buClr>
              <a:buSzPct val="95000"/>
              <a:buNone/>
            </a:pPr>
            <a:r>
              <a:rPr lang="en-US" dirty="0" smtClean="0"/>
              <a:t>                         </a:t>
            </a:r>
            <a:r>
              <a:rPr lang="en-US" i="1" dirty="0" smtClean="0"/>
              <a:t>M</a:t>
            </a:r>
            <a:r>
              <a:rPr lang="en-US" i="1" baseline="-25000" dirty="0" smtClean="0">
                <a:ea typeface="Cambria Math" pitchFamily="18" charset="0"/>
              </a:rPr>
              <a:t>k</a:t>
            </a:r>
            <a:r>
              <a:rPr lang="en-US" dirty="0" smtClean="0"/>
              <a:t> </a:t>
            </a:r>
            <a:r>
              <a:rPr lang="en-US" i="1" dirty="0" err="1" smtClean="0"/>
              <a:t>y</a:t>
            </a:r>
            <a:r>
              <a:rPr lang="en-US" i="1" baseline="-25000" dirty="0" err="1" smtClean="0">
                <a:ea typeface="Cambria Math" pitchFamily="18" charset="0"/>
              </a:rPr>
              <a:t>k</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a:t>
            </a:r>
            <a:r>
              <a:rPr lang="en-US" i="1" dirty="0" smtClean="0">
                <a:latin typeface="Cambria Math" pitchFamily="18" charset="0"/>
                <a:ea typeface="Cambria Math" pitchFamily="18" charset="0"/>
              </a:rPr>
              <a:t> </a:t>
            </a:r>
            <a:r>
              <a:rPr lang="en-US" dirty="0" smtClean="0"/>
              <a:t>( mod </a:t>
            </a:r>
            <a:r>
              <a:rPr lang="en-US" i="1" dirty="0" err="1" smtClean="0"/>
              <a:t>m</a:t>
            </a:r>
            <a:r>
              <a:rPr lang="en-US" i="1" baseline="-25000" dirty="0" err="1" smtClean="0">
                <a:ea typeface="Cambria Math" pitchFamily="18" charset="0"/>
              </a:rPr>
              <a:t>k</a:t>
            </a:r>
            <a:r>
              <a:rPr lang="en-US" dirty="0" smtClean="0"/>
              <a:t> ).</a:t>
            </a:r>
          </a:p>
          <a:p>
            <a:pPr marL="274320" lvl="1" indent="-274320">
              <a:buClr>
                <a:schemeClr val="accent3"/>
              </a:buClr>
              <a:buSzPct val="95000"/>
              <a:buNone/>
            </a:pPr>
            <a:r>
              <a:rPr lang="en-US" dirty="0" smtClean="0"/>
              <a:t>      Form the sum</a:t>
            </a:r>
          </a:p>
          <a:p>
            <a:pPr marL="274320" lvl="1" indent="-274320">
              <a:buClr>
                <a:schemeClr val="accent3"/>
              </a:buClr>
              <a:buSzPct val="95000"/>
              <a:buNone/>
            </a:pPr>
            <a:r>
              <a:rPr lang="en-US" dirty="0" smtClean="0"/>
              <a:t>                     </a:t>
            </a:r>
            <a:r>
              <a:rPr lang="en-US" i="1" dirty="0" smtClean="0"/>
              <a:t>x</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M</a:t>
            </a:r>
            <a:r>
              <a:rPr lang="en-US" baseline="-25000" dirty="0" smtClean="0">
                <a:latin typeface="Cambria Math" pitchFamily="18" charset="0"/>
                <a:ea typeface="Cambria Math" pitchFamily="18" charset="0"/>
              </a:rPr>
              <a:t>1</a:t>
            </a:r>
            <a:r>
              <a:rPr lang="en-US" i="1" dirty="0" smtClean="0"/>
              <a:t> y</a:t>
            </a:r>
            <a:r>
              <a:rPr lang="en-US" baseline="-25000" dirty="0" smtClean="0">
                <a:latin typeface="Cambria Math" pitchFamily="18" charset="0"/>
                <a:ea typeface="Cambria Math" pitchFamily="18" charset="0"/>
              </a:rPr>
              <a:t>1  </a:t>
            </a:r>
            <a:r>
              <a:rPr lang="en-US" dirty="0" smtClean="0">
                <a:latin typeface="Cambria Math" pitchFamily="18" charset="0"/>
                <a:ea typeface="Cambria Math" pitchFamily="18" charset="0"/>
              </a:rPr>
              <a:t> + </a:t>
            </a:r>
            <a:r>
              <a:rPr lang="en-US" i="1" dirty="0" smtClean="0"/>
              <a:t>a</a:t>
            </a:r>
            <a:r>
              <a:rPr lang="en-US" baseline="-25000" dirty="0" smtClean="0">
                <a:latin typeface="Cambria Math" pitchFamily="18" charset="0"/>
                <a:ea typeface="Cambria Math" pitchFamily="18" charset="0"/>
              </a:rPr>
              <a:t>2</a:t>
            </a:r>
            <a:r>
              <a:rPr lang="en-US" dirty="0" smtClean="0"/>
              <a:t> </a:t>
            </a:r>
            <a:r>
              <a:rPr lang="en-US" i="1" dirty="0" smtClean="0"/>
              <a:t>M</a:t>
            </a:r>
            <a:r>
              <a:rPr lang="en-US" baseline="-25000" dirty="0" smtClean="0">
                <a:latin typeface="Cambria Math" pitchFamily="18" charset="0"/>
                <a:ea typeface="Cambria Math" pitchFamily="18" charset="0"/>
              </a:rPr>
              <a:t>2</a:t>
            </a:r>
            <a:r>
              <a:rPr lang="en-US" i="1" dirty="0" smtClean="0"/>
              <a:t> y</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baseline="-25000" dirty="0" smtClean="0">
                <a:latin typeface="Cambria Math" pitchFamily="18" charset="0"/>
                <a:ea typeface="Cambria Math" pitchFamily="18" charset="0"/>
              </a:rPr>
              <a:t> </a:t>
            </a:r>
            <a:r>
              <a:rPr lang="en-US" dirty="0" smtClean="0">
                <a:latin typeface="Cambria Math"/>
                <a:ea typeface="Cambria Math"/>
              </a:rPr>
              <a:t>∙ ∙ ∙ </a:t>
            </a:r>
            <a:r>
              <a:rPr lang="en-US" dirty="0" smtClean="0">
                <a:latin typeface="Cambria Math" pitchFamily="18" charset="0"/>
                <a:ea typeface="Cambria Math" pitchFamily="18" charset="0"/>
              </a:rPr>
              <a:t>+ </a:t>
            </a:r>
            <a:r>
              <a:rPr lang="en-US" i="1" dirty="0" smtClean="0"/>
              <a:t>a</a:t>
            </a:r>
            <a:r>
              <a:rPr lang="en-US" i="1" baseline="-25000" dirty="0" smtClean="0">
                <a:ea typeface="Cambria Math" pitchFamily="18" charset="0"/>
              </a:rPr>
              <a:t>n</a:t>
            </a:r>
            <a:r>
              <a:rPr lang="en-US" dirty="0" smtClean="0"/>
              <a:t> </a:t>
            </a:r>
            <a:r>
              <a:rPr lang="en-US" i="1" dirty="0" err="1" smtClean="0"/>
              <a:t>M</a:t>
            </a:r>
            <a:r>
              <a:rPr lang="en-US" i="1" baseline="-25000" dirty="0" err="1" smtClean="0">
                <a:ea typeface="Cambria Math" pitchFamily="18" charset="0"/>
              </a:rPr>
              <a:t>n</a:t>
            </a:r>
            <a:r>
              <a:rPr lang="en-US" i="1" dirty="0" smtClean="0"/>
              <a:t> </a:t>
            </a:r>
            <a:r>
              <a:rPr lang="en-US" i="1" dirty="0" err="1" smtClean="0"/>
              <a:t>y</a:t>
            </a:r>
            <a:r>
              <a:rPr lang="en-US" i="1" baseline="-25000" dirty="0" err="1" smtClean="0">
                <a:ea typeface="Cambria Math" pitchFamily="18" charset="0"/>
              </a:rPr>
              <a:t>n</a:t>
            </a:r>
            <a:r>
              <a:rPr lang="en-US" dirty="0" smtClean="0">
                <a:latin typeface="Cambria Math" pitchFamily="18" charset="0"/>
                <a:ea typeface="Cambria Math" pitchFamily="18" charset="0"/>
              </a:rPr>
              <a:t> .</a:t>
            </a:r>
          </a:p>
          <a:p>
            <a:pPr marL="274320" lvl="1" indent="-274320">
              <a:buClr>
                <a:schemeClr val="accent3"/>
              </a:buClr>
              <a:buSzPct val="95000"/>
              <a:buNone/>
            </a:pPr>
            <a:endParaRPr lang="en-US" dirty="0" smtClean="0">
              <a:latin typeface="Cambria Math" pitchFamily="18" charset="0"/>
              <a:ea typeface="Cambria Math" pitchFamily="18" charset="0"/>
            </a:endParaRPr>
          </a:p>
          <a:p>
            <a:pPr marL="274320" lvl="1" indent="-274320">
              <a:buClr>
                <a:schemeClr val="accent3"/>
              </a:buClr>
              <a:buSzPct val="95000"/>
              <a:buNone/>
            </a:pPr>
            <a:r>
              <a:rPr lang="en-US" dirty="0" smtClean="0">
                <a:latin typeface="Cambria Math" pitchFamily="18" charset="0"/>
                <a:ea typeface="Cambria Math" pitchFamily="18" charset="0"/>
              </a:rPr>
              <a:t>       Note that because </a:t>
            </a:r>
            <a:r>
              <a:rPr lang="en-US" dirty="0" err="1" smtClean="0"/>
              <a:t>M</a:t>
            </a:r>
            <a:r>
              <a:rPr lang="en-US" i="1" baseline="-25000" dirty="0" err="1" smtClean="0">
                <a:ea typeface="Cambria Math" pitchFamily="18" charset="0"/>
              </a:rPr>
              <a:t>j</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0 </a:t>
            </a:r>
            <a:r>
              <a:rPr lang="en-US" dirty="0" smtClean="0"/>
              <a:t>( mod </a:t>
            </a:r>
            <a:r>
              <a:rPr lang="en-US" i="1" dirty="0" err="1" smtClean="0"/>
              <a:t>m</a:t>
            </a:r>
            <a:r>
              <a:rPr lang="en-US" baseline="-25000" dirty="0" err="1" smtClean="0">
                <a:latin typeface="Cambria Math" pitchFamily="18" charset="0"/>
                <a:ea typeface="Cambria Math" pitchFamily="18" charset="0"/>
              </a:rPr>
              <a:t>k</a:t>
            </a:r>
            <a:r>
              <a:rPr lang="en-US" dirty="0" smtClean="0"/>
              <a:t>)   whenever </a:t>
            </a:r>
            <a:r>
              <a:rPr lang="en-US" i="1" dirty="0" smtClean="0"/>
              <a:t>j</a:t>
            </a:r>
            <a:r>
              <a:rPr lang="en-US" dirty="0" smtClean="0"/>
              <a:t>  </a:t>
            </a:r>
            <a:r>
              <a:rPr lang="en-US" dirty="0" smtClean="0">
                <a:latin typeface="Cambria Math"/>
                <a:ea typeface="Cambria Math"/>
              </a:rPr>
              <a:t>≠</a:t>
            </a:r>
            <a:r>
              <a:rPr lang="en-US" i="1" dirty="0" smtClean="0"/>
              <a:t>k </a:t>
            </a:r>
            <a:r>
              <a:rPr lang="en-US" dirty="0" smtClean="0"/>
              <a:t>, all terms except the </a:t>
            </a:r>
            <a:r>
              <a:rPr lang="en-US" i="1" dirty="0" err="1" smtClean="0"/>
              <a:t>k</a:t>
            </a:r>
            <a:r>
              <a:rPr lang="en-US" dirty="0" err="1" smtClean="0"/>
              <a:t>th</a:t>
            </a:r>
            <a:r>
              <a:rPr lang="en-US" dirty="0" smtClean="0"/>
              <a:t> term in this sum are congruent to </a:t>
            </a:r>
            <a:r>
              <a:rPr lang="en-US" dirty="0" smtClean="0">
                <a:latin typeface="Cambria Math" pitchFamily="18" charset="0"/>
                <a:ea typeface="Cambria Math" pitchFamily="18" charset="0"/>
              </a:rPr>
              <a:t>0</a:t>
            </a:r>
            <a:r>
              <a:rPr lang="en-US" dirty="0" smtClean="0"/>
              <a:t> modulo </a:t>
            </a:r>
            <a:r>
              <a:rPr lang="en-US" i="1" dirty="0" err="1" smtClean="0"/>
              <a:t>m</a:t>
            </a:r>
            <a:r>
              <a:rPr lang="en-US" i="1" baseline="-25000" dirty="0" err="1" smtClean="0">
                <a:ea typeface="Cambria Math" pitchFamily="18" charset="0"/>
              </a:rPr>
              <a:t>k</a:t>
            </a:r>
            <a:r>
              <a:rPr lang="en-US" dirty="0" smtClean="0"/>
              <a:t> .</a:t>
            </a:r>
          </a:p>
          <a:p>
            <a:pPr marL="274320" lvl="1" indent="-274320">
              <a:buClr>
                <a:schemeClr val="accent3"/>
              </a:buClr>
              <a:buSzPct val="95000"/>
              <a:buNone/>
            </a:pPr>
            <a:r>
              <a:rPr lang="en-US" dirty="0" smtClean="0">
                <a:ea typeface="Cambria Math" pitchFamily="18" charset="0"/>
              </a:rPr>
              <a:t>      Because  </a:t>
            </a:r>
            <a:r>
              <a:rPr lang="en-US" i="1" dirty="0" smtClean="0"/>
              <a:t>M</a:t>
            </a:r>
            <a:r>
              <a:rPr lang="en-US" i="1" baseline="-25000" dirty="0" smtClean="0">
                <a:ea typeface="Cambria Math" pitchFamily="18" charset="0"/>
              </a:rPr>
              <a:t>k</a:t>
            </a:r>
            <a:r>
              <a:rPr lang="en-US" dirty="0" smtClean="0"/>
              <a:t> </a:t>
            </a:r>
            <a:r>
              <a:rPr lang="en-US" i="1" dirty="0" err="1" smtClean="0"/>
              <a:t>y</a:t>
            </a:r>
            <a:r>
              <a:rPr lang="en-US" i="1" baseline="-25000" dirty="0" err="1" smtClean="0">
                <a:ea typeface="Cambria Math" pitchFamily="18" charset="0"/>
              </a:rPr>
              <a:t>k</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a:t>
            </a:r>
            <a:r>
              <a:rPr lang="en-US" i="1" dirty="0" smtClean="0">
                <a:latin typeface="Cambria Math" pitchFamily="18" charset="0"/>
                <a:ea typeface="Cambria Math" pitchFamily="18" charset="0"/>
              </a:rPr>
              <a:t> </a:t>
            </a:r>
            <a:r>
              <a:rPr lang="en-US" dirty="0" smtClean="0"/>
              <a:t>( mod </a:t>
            </a:r>
            <a:r>
              <a:rPr lang="en-US" i="1" dirty="0" err="1" smtClean="0"/>
              <a:t>m</a:t>
            </a:r>
            <a:r>
              <a:rPr lang="en-US" i="1" baseline="-25000" dirty="0" err="1" smtClean="0">
                <a:ea typeface="Cambria Math" pitchFamily="18" charset="0"/>
              </a:rPr>
              <a:t>k</a:t>
            </a:r>
            <a:r>
              <a:rPr lang="en-US" dirty="0" smtClean="0"/>
              <a:t> ), we see that    </a:t>
            </a:r>
            <a:r>
              <a:rPr lang="en-US" i="1" dirty="0" smtClean="0"/>
              <a:t>x </a:t>
            </a:r>
            <a:r>
              <a:rPr lang="en-US" dirty="0" smtClean="0">
                <a:latin typeface="Cambria Math"/>
                <a:ea typeface="Cambria Math"/>
              </a:rPr>
              <a:t>≡</a:t>
            </a:r>
            <a:r>
              <a:rPr lang="en-US" dirty="0" smtClean="0"/>
              <a:t> </a:t>
            </a:r>
            <a:r>
              <a:rPr lang="en-US" i="1" dirty="0" err="1" smtClean="0"/>
              <a:t>a</a:t>
            </a:r>
            <a:r>
              <a:rPr lang="en-US" i="1" baseline="-25000" dirty="0" err="1" smtClean="0">
                <a:ea typeface="Cambria Math" pitchFamily="18" charset="0"/>
              </a:rPr>
              <a:t>k</a:t>
            </a:r>
            <a:r>
              <a:rPr lang="en-US" dirty="0" smtClean="0"/>
              <a:t> </a:t>
            </a:r>
            <a:r>
              <a:rPr lang="en-US" i="1" dirty="0" smtClean="0"/>
              <a:t>M</a:t>
            </a:r>
            <a:r>
              <a:rPr lang="en-US" i="1" baseline="-25000" dirty="0" smtClean="0">
                <a:ea typeface="Cambria Math" pitchFamily="18" charset="0"/>
              </a:rPr>
              <a:t>k</a:t>
            </a:r>
            <a:r>
              <a:rPr lang="en-US" i="1" dirty="0" smtClean="0"/>
              <a:t> </a:t>
            </a:r>
            <a:r>
              <a:rPr lang="en-US" i="1" dirty="0" err="1" smtClean="0"/>
              <a:t>y</a:t>
            </a:r>
            <a:r>
              <a:rPr lang="en-US" i="1" baseline="-25000" dirty="0" err="1" smtClean="0">
                <a:ea typeface="Cambria Math" pitchFamily="18" charset="0"/>
              </a:rPr>
              <a:t>k</a:t>
            </a:r>
            <a:r>
              <a:rPr lang="en-US" dirty="0" smtClean="0">
                <a:latin typeface="Cambria Math" pitchFamily="18" charset="0"/>
                <a:ea typeface="Cambria Math" pitchFamily="18" charset="0"/>
              </a:rPr>
              <a:t> </a:t>
            </a:r>
            <a:r>
              <a:rPr lang="en-US" dirty="0" smtClean="0">
                <a:latin typeface="Cambria Math"/>
                <a:ea typeface="Cambria Math"/>
              </a:rPr>
              <a:t>≡</a:t>
            </a:r>
            <a:r>
              <a:rPr lang="en-US" i="1" dirty="0" smtClean="0"/>
              <a:t> </a:t>
            </a:r>
            <a:r>
              <a:rPr lang="en-US" i="1" dirty="0" err="1" smtClean="0"/>
              <a:t>a</a:t>
            </a:r>
            <a:r>
              <a:rPr lang="en-US" i="1" baseline="-25000" dirty="0" err="1" smtClean="0">
                <a:ea typeface="Cambria Math" pitchFamily="18" charset="0"/>
              </a:rPr>
              <a:t>k</a:t>
            </a:r>
            <a:r>
              <a:rPr lang="en-US" dirty="0" smtClean="0"/>
              <a:t>( mod </a:t>
            </a:r>
            <a:r>
              <a:rPr lang="en-US" i="1" dirty="0" err="1" smtClean="0"/>
              <a:t>m</a:t>
            </a:r>
            <a:r>
              <a:rPr lang="en-US" i="1" baseline="-25000" dirty="0" err="1" smtClean="0">
                <a:latin typeface="Cambria Math" pitchFamily="18" charset="0"/>
                <a:ea typeface="Cambria Math" pitchFamily="18" charset="0"/>
              </a:rPr>
              <a:t>k</a:t>
            </a:r>
            <a:r>
              <a:rPr lang="en-US" dirty="0" smtClean="0"/>
              <a:t>), for </a:t>
            </a:r>
            <a:r>
              <a:rPr lang="en-US" i="1" dirty="0" smtClean="0"/>
              <a:t>k</a:t>
            </a:r>
            <a:r>
              <a:rPr lang="en-US" dirty="0" smtClean="0"/>
              <a:t> = </a:t>
            </a:r>
            <a:r>
              <a:rPr lang="en-US" dirty="0" smtClean="0">
                <a:latin typeface="Cambria Math" pitchFamily="18" charset="0"/>
                <a:ea typeface="Cambria Math" pitchFamily="18" charset="0"/>
              </a:rPr>
              <a:t>1,2,…,</a:t>
            </a:r>
            <a:r>
              <a:rPr lang="en-US" i="1" dirty="0" smtClean="0"/>
              <a:t>n</a:t>
            </a:r>
            <a:r>
              <a:rPr lang="en-US" dirty="0" smtClean="0"/>
              <a:t>.</a:t>
            </a:r>
          </a:p>
          <a:p>
            <a:pPr marL="274320" lvl="1" indent="-274320">
              <a:buClr>
                <a:schemeClr val="accent3"/>
              </a:buClr>
              <a:buSzPct val="95000"/>
              <a:buNone/>
            </a:pPr>
            <a:r>
              <a:rPr lang="en-US" dirty="0" smtClean="0"/>
              <a:t>      Hence, </a:t>
            </a:r>
            <a:r>
              <a:rPr lang="en-US" i="1" dirty="0" smtClean="0"/>
              <a:t>x</a:t>
            </a:r>
            <a:r>
              <a:rPr lang="en-US" dirty="0" smtClean="0"/>
              <a:t> is a simultaneous solution to the </a:t>
            </a:r>
            <a:r>
              <a:rPr lang="en-US" i="1" dirty="0" smtClean="0"/>
              <a:t>n</a:t>
            </a:r>
            <a:r>
              <a:rPr lang="en-US" dirty="0" smtClean="0"/>
              <a:t> </a:t>
            </a:r>
            <a:r>
              <a:rPr lang="en-US" dirty="0" err="1" smtClean="0"/>
              <a:t>congruences</a:t>
            </a:r>
            <a:r>
              <a:rPr lang="en-US" dirty="0" smtClean="0"/>
              <a:t>.</a:t>
            </a:r>
          </a:p>
          <a:p>
            <a:pPr lvl="1">
              <a:buNone/>
            </a:pPr>
            <a:r>
              <a:rPr lang="en-US" dirty="0" smtClean="0"/>
              <a:t>     </a:t>
            </a:r>
            <a:r>
              <a:rPr lang="en-US" i="1" dirty="0" smtClean="0"/>
              <a:t>x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 </a:t>
            </a:r>
            <a:r>
              <a:rPr lang="en-US" dirty="0" smtClean="0"/>
              <a:t>( mod </a:t>
            </a:r>
            <a:r>
              <a:rPr lang="en-US" i="1" dirty="0" smtClean="0"/>
              <a:t>m</a:t>
            </a:r>
            <a:r>
              <a:rPr lang="en-US" baseline="-25000" dirty="0" smtClean="0">
                <a:latin typeface="Cambria Math" pitchFamily="18" charset="0"/>
                <a:ea typeface="Cambria Math" pitchFamily="18" charset="0"/>
              </a:rPr>
              <a:t>1</a:t>
            </a:r>
            <a:r>
              <a:rPr lang="en-US" dirty="0" smtClean="0"/>
              <a:t>)</a:t>
            </a:r>
          </a:p>
          <a:p>
            <a:pPr lvl="1">
              <a:buNone/>
            </a:pPr>
            <a:r>
              <a:rPr lang="en-US" i="1" dirty="0" smtClean="0"/>
              <a:t>     x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t>( mod </a:t>
            </a:r>
            <a:r>
              <a:rPr lang="en-US" i="1" dirty="0" smtClean="0"/>
              <a:t>m</a:t>
            </a:r>
            <a:r>
              <a:rPr lang="en-US" baseline="-25000" dirty="0" smtClean="0">
                <a:latin typeface="Cambria Math" pitchFamily="18" charset="0"/>
                <a:ea typeface="Cambria Math" pitchFamily="18" charset="0"/>
              </a:rPr>
              <a:t>2</a:t>
            </a:r>
            <a:r>
              <a:rPr lang="en-US" dirty="0" smtClean="0"/>
              <a:t>)</a:t>
            </a:r>
          </a:p>
          <a:p>
            <a:pPr lvl="1">
              <a:buNone/>
            </a:pPr>
            <a:r>
              <a:rPr lang="en-US" dirty="0" smtClean="0"/>
              <a:t>       </a:t>
            </a:r>
            <a:r>
              <a:rPr lang="en-US" dirty="0" smtClean="0">
                <a:latin typeface="Cambria Math"/>
                <a:ea typeface="Cambria Math"/>
              </a:rPr>
              <a:t>∙</a:t>
            </a:r>
          </a:p>
          <a:p>
            <a:pPr lvl="1">
              <a:buNone/>
            </a:pPr>
            <a:r>
              <a:rPr lang="en-US" dirty="0" smtClean="0">
                <a:latin typeface="Cambria Math"/>
                <a:ea typeface="Cambria Math"/>
              </a:rPr>
              <a:t>        ∙</a:t>
            </a:r>
          </a:p>
          <a:p>
            <a:pPr lvl="1">
              <a:buNone/>
            </a:pPr>
            <a:r>
              <a:rPr lang="en-US" dirty="0" smtClean="0">
                <a:latin typeface="Cambria Math"/>
                <a:ea typeface="Cambria Math"/>
              </a:rPr>
              <a:t>        ∙</a:t>
            </a:r>
            <a:endParaRPr lang="en-US" dirty="0" smtClean="0"/>
          </a:p>
          <a:p>
            <a:pPr lvl="1">
              <a:buNone/>
            </a:pPr>
            <a:r>
              <a:rPr lang="en-US" i="1" dirty="0" smtClean="0"/>
              <a:t>    x </a:t>
            </a:r>
            <a:r>
              <a:rPr lang="en-US" dirty="0" smtClean="0">
                <a:latin typeface="Cambria Math"/>
                <a:ea typeface="Cambria Math"/>
              </a:rPr>
              <a:t>≡</a:t>
            </a:r>
            <a:r>
              <a:rPr lang="en-US" dirty="0" smtClean="0"/>
              <a:t> </a:t>
            </a:r>
            <a:r>
              <a:rPr lang="en-US" i="1" dirty="0" smtClean="0"/>
              <a:t>a</a:t>
            </a:r>
            <a:r>
              <a:rPr lang="en-US" i="1" baseline="-25000" dirty="0" smtClean="0">
                <a:ea typeface="Cambria Math" pitchFamily="18" charset="0"/>
              </a:rPr>
              <a:t>n</a:t>
            </a:r>
            <a:r>
              <a:rPr lang="en-US" dirty="0" smtClean="0">
                <a:latin typeface="Cambria Math" pitchFamily="18" charset="0"/>
                <a:ea typeface="Cambria Math" pitchFamily="18" charset="0"/>
              </a:rPr>
              <a:t> </a:t>
            </a:r>
            <a:r>
              <a:rPr lang="en-US" dirty="0" smtClean="0"/>
              <a:t>( mod </a:t>
            </a:r>
            <a:r>
              <a:rPr lang="en-US" i="1" dirty="0" err="1" smtClean="0"/>
              <a:t>m</a:t>
            </a:r>
            <a:r>
              <a:rPr lang="en-US" i="1" baseline="-25000" dirty="0" err="1" smtClean="0">
                <a:ea typeface="Cambria Math" pitchFamily="18" charset="0"/>
              </a:rPr>
              <a:t>n</a:t>
            </a:r>
            <a:r>
              <a:rPr lang="en-US" dirty="0" smtClean="0"/>
              <a:t>)</a:t>
            </a:r>
          </a:p>
          <a:p>
            <a:pPr lvl="1">
              <a:buNone/>
            </a:pPr>
            <a:endParaRPr lang="en-US" dirty="0" smtClean="0"/>
          </a:p>
          <a:p>
            <a:endParaRPr lang="en-US" dirty="0"/>
          </a:p>
        </p:txBody>
      </p:sp>
      <p:sp>
        <p:nvSpPr>
          <p:cNvPr id="4" name="Isosceles Triangle 3"/>
          <p:cNvSpPr/>
          <p:nvPr/>
        </p:nvSpPr>
        <p:spPr>
          <a:xfrm rot="5400000" flipV="1">
            <a:off x="8382000" y="60198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If </a:t>
            </a:r>
            <a:r>
              <a:rPr lang="en-US" i="1" dirty="0" smtClean="0"/>
              <a:t>a</a:t>
            </a:r>
            <a:r>
              <a:rPr lang="en-US" dirty="0" smtClean="0"/>
              <a:t> and </a:t>
            </a:r>
            <a:r>
              <a:rPr lang="en-US" i="1" dirty="0" smtClean="0"/>
              <a:t>b</a:t>
            </a:r>
            <a:r>
              <a:rPr lang="en-US" dirty="0" smtClean="0"/>
              <a:t> are integers with </a:t>
            </a:r>
            <a:r>
              <a:rPr lang="en-US" i="1" dirty="0" smtClean="0"/>
              <a:t>a ≠ </a:t>
            </a:r>
            <a:r>
              <a:rPr lang="en-US" dirty="0" smtClean="0">
                <a:latin typeface="Cambria Math" pitchFamily="18" charset="0"/>
                <a:ea typeface="Cambria Math" pitchFamily="18" charset="0"/>
              </a:rPr>
              <a:t>0</a:t>
            </a:r>
            <a:r>
              <a:rPr lang="en-US" dirty="0" smtClean="0"/>
              <a:t>, then       </a:t>
            </a:r>
            <a:r>
              <a:rPr lang="en-US" i="1" dirty="0" smtClean="0"/>
              <a:t>a</a:t>
            </a:r>
            <a:r>
              <a:rPr lang="en-US" dirty="0" smtClean="0"/>
              <a:t> </a:t>
            </a:r>
            <a:r>
              <a:rPr lang="en-US" i="1" dirty="0" smtClean="0"/>
              <a:t>divides</a:t>
            </a:r>
            <a:r>
              <a:rPr lang="en-US" dirty="0" smtClean="0"/>
              <a:t> </a:t>
            </a:r>
            <a:r>
              <a:rPr lang="en-US" i="1" dirty="0" smtClean="0"/>
              <a:t>b</a:t>
            </a:r>
            <a:r>
              <a:rPr lang="en-US" dirty="0" smtClean="0"/>
              <a:t> if there exists an integer </a:t>
            </a:r>
            <a:r>
              <a:rPr lang="en-US" i="1" dirty="0" smtClean="0"/>
              <a:t>c</a:t>
            </a:r>
            <a:r>
              <a:rPr lang="en-US" dirty="0" smtClean="0"/>
              <a:t> such that  </a:t>
            </a:r>
            <a:r>
              <a:rPr lang="en-US" i="1" dirty="0" smtClean="0"/>
              <a:t>b = ac</a:t>
            </a:r>
            <a:r>
              <a:rPr lang="en-US" dirty="0" smtClean="0"/>
              <a:t>.</a:t>
            </a:r>
          </a:p>
          <a:p>
            <a:pPr lvl="1"/>
            <a:r>
              <a:rPr lang="en-US" dirty="0" smtClean="0"/>
              <a:t>When </a:t>
            </a:r>
            <a:r>
              <a:rPr lang="en-US" i="1" dirty="0" smtClean="0"/>
              <a:t>a</a:t>
            </a:r>
            <a:r>
              <a:rPr lang="en-US" dirty="0" smtClean="0"/>
              <a:t> divides </a:t>
            </a:r>
            <a:r>
              <a:rPr lang="en-US" i="1" dirty="0" smtClean="0"/>
              <a:t>b</a:t>
            </a:r>
            <a:r>
              <a:rPr lang="en-US" dirty="0" smtClean="0"/>
              <a:t> we say that </a:t>
            </a:r>
            <a:r>
              <a:rPr lang="en-US" i="1" dirty="0" smtClean="0"/>
              <a:t>a</a:t>
            </a:r>
            <a:r>
              <a:rPr lang="en-US" dirty="0" smtClean="0"/>
              <a:t> is a </a:t>
            </a:r>
            <a:r>
              <a:rPr lang="en-US" i="1" dirty="0" smtClean="0"/>
              <a:t>factor</a:t>
            </a:r>
            <a:r>
              <a:rPr lang="en-US" dirty="0" smtClean="0"/>
              <a:t> or </a:t>
            </a:r>
            <a:r>
              <a:rPr lang="en-US" i="1" dirty="0" smtClean="0"/>
              <a:t>divisor</a:t>
            </a:r>
            <a:r>
              <a:rPr lang="en-US" dirty="0" smtClean="0"/>
              <a:t> of </a:t>
            </a:r>
            <a:r>
              <a:rPr lang="en-US" i="1" dirty="0" smtClean="0"/>
              <a:t>b</a:t>
            </a:r>
            <a:r>
              <a:rPr lang="en-US" dirty="0" smtClean="0"/>
              <a:t> and that </a:t>
            </a:r>
            <a:r>
              <a:rPr lang="en-US" i="1" dirty="0" smtClean="0"/>
              <a:t>b</a:t>
            </a:r>
            <a:r>
              <a:rPr lang="en-US" dirty="0" smtClean="0"/>
              <a:t> is a multiple of </a:t>
            </a:r>
            <a:r>
              <a:rPr lang="en-US" i="1" dirty="0" smtClean="0"/>
              <a:t>a</a:t>
            </a:r>
            <a:r>
              <a:rPr lang="en-US" dirty="0" smtClean="0"/>
              <a:t>.</a:t>
            </a:r>
          </a:p>
          <a:p>
            <a:pPr lvl="1"/>
            <a:r>
              <a:rPr lang="en-US" dirty="0" smtClean="0"/>
              <a:t>The notation </a:t>
            </a:r>
            <a:r>
              <a:rPr lang="en-US" i="1" dirty="0" smtClean="0"/>
              <a:t>a </a:t>
            </a:r>
            <a:r>
              <a:rPr lang="en-US" dirty="0" smtClean="0"/>
              <a:t>| </a:t>
            </a:r>
            <a:r>
              <a:rPr lang="en-US" i="1" dirty="0" smtClean="0"/>
              <a:t>b</a:t>
            </a:r>
            <a:r>
              <a:rPr lang="en-US" dirty="0" smtClean="0"/>
              <a:t> denotes that </a:t>
            </a:r>
            <a:r>
              <a:rPr lang="en-US" i="1" dirty="0" smtClean="0"/>
              <a:t>a</a:t>
            </a:r>
            <a:r>
              <a:rPr lang="en-US" dirty="0" smtClean="0"/>
              <a:t> divides </a:t>
            </a:r>
            <a:r>
              <a:rPr lang="en-US" i="1" dirty="0" smtClean="0"/>
              <a:t>b</a:t>
            </a:r>
            <a:r>
              <a:rPr lang="en-US" dirty="0" smtClean="0"/>
              <a:t>.</a:t>
            </a:r>
          </a:p>
          <a:p>
            <a:pPr lvl="1"/>
            <a:r>
              <a:rPr lang="en-US" dirty="0" smtClean="0"/>
              <a:t>If </a:t>
            </a:r>
            <a:r>
              <a:rPr lang="en-US" i="1" dirty="0" smtClean="0"/>
              <a:t>a</a:t>
            </a:r>
            <a:r>
              <a:rPr lang="en-US" dirty="0" smtClean="0"/>
              <a:t> | </a:t>
            </a:r>
            <a:r>
              <a:rPr lang="en-US" i="1" dirty="0" smtClean="0"/>
              <a:t>b</a:t>
            </a:r>
            <a:r>
              <a:rPr lang="en-US" dirty="0" smtClean="0"/>
              <a:t>, then </a:t>
            </a:r>
            <a:r>
              <a:rPr lang="en-US" i="1" dirty="0" smtClean="0"/>
              <a:t>b</a:t>
            </a:r>
            <a:r>
              <a:rPr lang="en-US" dirty="0" smtClean="0"/>
              <a:t>/</a:t>
            </a:r>
            <a:r>
              <a:rPr lang="en-US" i="1" dirty="0" smtClean="0"/>
              <a:t>a</a:t>
            </a:r>
            <a:r>
              <a:rPr lang="en-US" dirty="0" smtClean="0"/>
              <a:t> is an integer.</a:t>
            </a:r>
          </a:p>
          <a:p>
            <a:pPr lvl="1"/>
            <a:r>
              <a:rPr lang="en-US" dirty="0" smtClean="0"/>
              <a:t>If </a:t>
            </a:r>
            <a:r>
              <a:rPr lang="en-US" i="1" dirty="0" smtClean="0"/>
              <a:t>a </a:t>
            </a:r>
            <a:r>
              <a:rPr lang="en-US" dirty="0" smtClean="0"/>
              <a:t>does not divide </a:t>
            </a:r>
            <a:r>
              <a:rPr lang="en-US" i="1" dirty="0" smtClean="0"/>
              <a:t>b</a:t>
            </a:r>
            <a:r>
              <a:rPr lang="en-US" dirty="0" smtClean="0"/>
              <a:t>, we write </a:t>
            </a:r>
            <a:r>
              <a:rPr lang="en-US" i="1" dirty="0" smtClean="0"/>
              <a:t>a</a:t>
            </a:r>
            <a:r>
              <a:rPr lang="en-US" dirty="0" smtClean="0">
                <a:latin typeface="Cambria Math"/>
                <a:ea typeface="Cambria Math"/>
              </a:rPr>
              <a:t> ∤ </a:t>
            </a:r>
            <a:r>
              <a:rPr lang="en-US" i="1" dirty="0" smtClean="0"/>
              <a:t>b</a:t>
            </a:r>
            <a:r>
              <a:rPr lang="en-US" dirty="0" smtClean="0"/>
              <a:t>.</a:t>
            </a:r>
            <a:endParaRPr lang="en-US" dirty="0"/>
          </a:p>
          <a:p>
            <a:pPr>
              <a:buNone/>
            </a:pPr>
            <a:r>
              <a:rPr lang="en-US" b="1" dirty="0" smtClean="0"/>
              <a:t>   Example</a:t>
            </a:r>
            <a:r>
              <a:rPr lang="en-US" dirty="0" smtClean="0"/>
              <a:t>: Determine whether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7</a:t>
            </a:r>
            <a:r>
              <a:rPr lang="en-US" dirty="0" smtClean="0"/>
              <a:t> and  whether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12</a:t>
            </a:r>
            <a:r>
              <a:rPr lang="en-US" dirty="0" smtClean="0"/>
              <a:t>.</a:t>
            </a:r>
          </a:p>
          <a:p>
            <a:pPr lvl="1">
              <a:buNone/>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Chinese Remainder Theorem</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Consider the </a:t>
            </a:r>
            <a:r>
              <a:rPr lang="en-US" dirty="0" smtClean="0">
                <a:latin typeface="Cambria Math" pitchFamily="18" charset="0"/>
                <a:ea typeface="Cambria Math" pitchFamily="18" charset="0"/>
              </a:rPr>
              <a:t>3</a:t>
            </a:r>
            <a:r>
              <a:rPr lang="en-US" dirty="0" smtClean="0"/>
              <a:t> </a:t>
            </a:r>
            <a:r>
              <a:rPr lang="en-US" dirty="0" err="1" smtClean="0"/>
              <a:t>congruences</a:t>
            </a:r>
            <a:r>
              <a:rPr lang="en-US" dirty="0" smtClean="0"/>
              <a:t> from Sun-</a:t>
            </a:r>
            <a:r>
              <a:rPr lang="en-US" dirty="0" err="1" smtClean="0"/>
              <a:t>Tsu’s</a:t>
            </a:r>
            <a:r>
              <a:rPr lang="en-US" dirty="0" smtClean="0"/>
              <a:t> problem: </a:t>
            </a:r>
          </a:p>
          <a:p>
            <a:pPr>
              <a:buNone/>
            </a:pPr>
            <a:r>
              <a:rPr lang="en-US" i="1" dirty="0" smtClean="0"/>
              <a:t>      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2 </a:t>
            </a:r>
            <a:r>
              <a:rPr lang="en-US" dirty="0" smtClean="0"/>
              <a:t>( mod </a:t>
            </a:r>
            <a:r>
              <a:rPr lang="en-US" dirty="0" smtClean="0">
                <a:latin typeface="Cambria Math" pitchFamily="18" charset="0"/>
                <a:ea typeface="Cambria Math" pitchFamily="18" charset="0"/>
              </a:rPr>
              <a:t>3</a:t>
            </a:r>
            <a:r>
              <a:rPr lang="en-US" dirty="0" smtClean="0"/>
              <a:t>),  </a:t>
            </a:r>
            <a:r>
              <a:rPr lang="en-US" i="1" dirty="0" smtClean="0"/>
              <a:t>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3 </a:t>
            </a:r>
            <a:r>
              <a:rPr lang="en-US" dirty="0" smtClean="0"/>
              <a:t>( mod </a:t>
            </a:r>
            <a:r>
              <a:rPr lang="en-US" dirty="0" smtClean="0">
                <a:latin typeface="Cambria Math" pitchFamily="18" charset="0"/>
                <a:ea typeface="Cambria Math" pitchFamily="18" charset="0"/>
              </a:rPr>
              <a:t>5</a:t>
            </a:r>
            <a:r>
              <a:rPr lang="en-US" dirty="0" smtClean="0"/>
              <a:t>), </a:t>
            </a:r>
            <a:r>
              <a:rPr lang="en-US" i="1" dirty="0" smtClean="0"/>
              <a:t>x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2 </a:t>
            </a:r>
            <a:r>
              <a:rPr lang="en-US" dirty="0" smtClean="0"/>
              <a:t>( mod </a:t>
            </a:r>
            <a:r>
              <a:rPr lang="en-US" dirty="0" smtClean="0">
                <a:latin typeface="Cambria Math" pitchFamily="18" charset="0"/>
                <a:ea typeface="Cambria Math" pitchFamily="18" charset="0"/>
              </a:rPr>
              <a:t>7</a:t>
            </a:r>
            <a:r>
              <a:rPr lang="en-US" dirty="0" smtClean="0"/>
              <a:t>).</a:t>
            </a:r>
          </a:p>
          <a:p>
            <a:pPr lvl="1"/>
            <a:r>
              <a:rPr lang="en-US" dirty="0" smtClean="0"/>
              <a:t>Let </a:t>
            </a:r>
            <a:r>
              <a:rPr lang="en-US" i="1" dirty="0" smtClean="0"/>
              <a:t>m</a:t>
            </a:r>
            <a:r>
              <a:rPr lang="en-US" dirty="0" smtClean="0"/>
              <a:t> = </a:t>
            </a:r>
            <a:r>
              <a:rPr lang="en-US" dirty="0" smtClean="0">
                <a:latin typeface="Cambria Math" pitchFamily="18" charset="0"/>
                <a:ea typeface="Cambria Math" pitchFamily="18" charset="0"/>
              </a:rPr>
              <a:t>3</a:t>
            </a:r>
            <a:r>
              <a:rPr lang="en-US" dirty="0" smtClean="0">
                <a:latin typeface="Cambria Math"/>
                <a:ea typeface="Cambria Math"/>
              </a:rPr>
              <a:t>∙</a:t>
            </a:r>
            <a:r>
              <a:rPr lang="en-US" dirty="0" smtClean="0">
                <a:latin typeface="Cambria Math" pitchFamily="18" charset="0"/>
                <a:ea typeface="Cambria Math" pitchFamily="18" charset="0"/>
              </a:rPr>
              <a:t> 5</a:t>
            </a:r>
            <a:r>
              <a:rPr lang="en-US" dirty="0" smtClean="0">
                <a:latin typeface="Cambria Math"/>
                <a:ea typeface="Cambria Math"/>
              </a:rPr>
              <a:t> ∙</a:t>
            </a:r>
            <a:r>
              <a:rPr lang="en-US" dirty="0" smtClean="0">
                <a:latin typeface="Cambria Math" pitchFamily="18" charset="0"/>
                <a:ea typeface="Cambria Math" pitchFamily="18" charset="0"/>
              </a:rPr>
              <a:t> 7  </a:t>
            </a:r>
            <a:r>
              <a:rPr lang="en-US" dirty="0" smtClean="0"/>
              <a:t>= </a:t>
            </a:r>
            <a:r>
              <a:rPr lang="en-US" dirty="0" smtClean="0">
                <a:latin typeface="Cambria Math" pitchFamily="18" charset="0"/>
                <a:ea typeface="Cambria Math" pitchFamily="18" charset="0"/>
              </a:rPr>
              <a:t>105</a:t>
            </a:r>
            <a:r>
              <a:rPr lang="en-US" dirty="0" smtClean="0"/>
              <a:t>, </a:t>
            </a:r>
            <a:r>
              <a:rPr lang="en-US" i="1" dirty="0" smtClean="0"/>
              <a:t>M</a:t>
            </a:r>
            <a:r>
              <a:rPr lang="en-US" baseline="-25000" dirty="0" smtClean="0">
                <a:latin typeface="Cambria Math" pitchFamily="18" charset="0"/>
                <a:ea typeface="Cambria Math" pitchFamily="18" charset="0"/>
              </a:rPr>
              <a:t>1  </a:t>
            </a:r>
            <a:r>
              <a:rPr lang="en-US" dirty="0" smtClean="0">
                <a:latin typeface="Cambria Math" pitchFamily="18" charset="0"/>
                <a:ea typeface="Cambria Math" pitchFamily="18" charset="0"/>
              </a:rPr>
              <a:t> =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/3 = 35,</a:t>
            </a:r>
            <a:r>
              <a:rPr lang="en-US" dirty="0" smtClean="0"/>
              <a:t> </a:t>
            </a:r>
            <a:r>
              <a:rPr lang="en-US" i="1" dirty="0" smtClean="0"/>
              <a:t>M</a:t>
            </a:r>
            <a:r>
              <a:rPr lang="en-US" baseline="-25000" dirty="0" smtClean="0">
                <a:latin typeface="Cambria Math" pitchFamily="18" charset="0"/>
                <a:ea typeface="Cambria Math" pitchFamily="18" charset="0"/>
              </a:rPr>
              <a:t>3  </a:t>
            </a:r>
            <a:r>
              <a:rPr lang="en-US" dirty="0" smtClean="0">
                <a:latin typeface="Cambria Math" pitchFamily="18" charset="0"/>
                <a:ea typeface="Cambria Math" pitchFamily="18" charset="0"/>
              </a:rPr>
              <a:t> =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/5 = 21,                     </a:t>
            </a:r>
            <a:r>
              <a:rPr lang="en-US" i="1" dirty="0" smtClean="0"/>
              <a:t>M</a:t>
            </a:r>
            <a:r>
              <a:rPr lang="en-US" baseline="-25000" dirty="0" smtClean="0">
                <a:latin typeface="Cambria Math" pitchFamily="18" charset="0"/>
                <a:ea typeface="Cambria Math" pitchFamily="18" charset="0"/>
              </a:rPr>
              <a:t>3  </a:t>
            </a:r>
            <a:r>
              <a:rPr lang="en-US" dirty="0" smtClean="0">
                <a:latin typeface="Cambria Math" pitchFamily="18" charset="0"/>
                <a:ea typeface="Cambria Math" pitchFamily="18" charset="0"/>
              </a:rPr>
              <a:t> = </a:t>
            </a:r>
            <a:r>
              <a:rPr lang="en-US" i="1" dirty="0" smtClean="0">
                <a:latin typeface="Cambria Math" pitchFamily="18" charset="0"/>
                <a:ea typeface="Cambria Math" pitchFamily="18" charset="0"/>
              </a:rPr>
              <a:t>m</a:t>
            </a:r>
            <a:r>
              <a:rPr lang="en-US" dirty="0" smtClean="0">
                <a:latin typeface="Cambria Math" pitchFamily="18" charset="0"/>
                <a:ea typeface="Cambria Math" pitchFamily="18" charset="0"/>
              </a:rPr>
              <a:t>/7 = 15.</a:t>
            </a:r>
          </a:p>
          <a:p>
            <a:pPr lvl="1"/>
            <a:r>
              <a:rPr lang="en-US" dirty="0" smtClean="0">
                <a:latin typeface="Cambria Math" pitchFamily="18" charset="0"/>
                <a:ea typeface="Cambria Math" pitchFamily="18" charset="0"/>
              </a:rPr>
              <a:t>We see that</a:t>
            </a:r>
          </a:p>
          <a:p>
            <a:pPr lvl="2"/>
            <a:r>
              <a:rPr lang="en-US" dirty="0" smtClean="0">
                <a:latin typeface="Cambria Math" pitchFamily="18" charset="0"/>
                <a:ea typeface="Cambria Math" pitchFamily="18" charset="0"/>
              </a:rPr>
              <a:t>2 is an inverse of </a:t>
            </a:r>
            <a:r>
              <a:rPr lang="en-US" i="1" dirty="0" smtClean="0"/>
              <a:t>M</a:t>
            </a:r>
            <a:r>
              <a:rPr lang="en-US" baseline="-25000" dirty="0" smtClean="0">
                <a:latin typeface="Cambria Math" pitchFamily="18" charset="0"/>
                <a:ea typeface="Cambria Math" pitchFamily="18" charset="0"/>
              </a:rPr>
              <a:t>1  </a:t>
            </a:r>
            <a:r>
              <a:rPr lang="en-US" dirty="0" smtClean="0">
                <a:latin typeface="Cambria Math" pitchFamily="18" charset="0"/>
                <a:ea typeface="Cambria Math" pitchFamily="18" charset="0"/>
              </a:rPr>
              <a:t> = 35 modulo 3 since 35</a:t>
            </a:r>
            <a:r>
              <a:rPr lang="en-US" dirty="0" smtClean="0">
                <a:latin typeface="Cambria Math"/>
                <a:ea typeface="Cambria Math"/>
              </a:rPr>
              <a:t> ∙</a:t>
            </a:r>
            <a:r>
              <a:rPr lang="en-US" dirty="0" smtClean="0">
                <a:latin typeface="Cambria Math" pitchFamily="18" charset="0"/>
                <a:ea typeface="Cambria Math" pitchFamily="18" charset="0"/>
              </a:rPr>
              <a:t> 2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2</a:t>
            </a:r>
            <a:r>
              <a:rPr lang="en-US" dirty="0" smtClean="0">
                <a:latin typeface="Cambria Math"/>
                <a:ea typeface="Cambria Math"/>
              </a:rPr>
              <a:t> ∙</a:t>
            </a:r>
            <a:r>
              <a:rPr lang="en-US" dirty="0" smtClean="0">
                <a:latin typeface="Cambria Math" pitchFamily="18" charset="0"/>
                <a:ea typeface="Cambria Math" pitchFamily="18" charset="0"/>
              </a:rPr>
              <a:t> 2</a:t>
            </a:r>
            <a:r>
              <a:rPr lang="en-US" dirty="0" smtClean="0">
                <a:latin typeface="Cambria Math"/>
                <a:ea typeface="Cambria Math"/>
              </a:rPr>
              <a:t> ≡</a:t>
            </a:r>
            <a:r>
              <a:rPr lang="en-US" dirty="0" smtClean="0"/>
              <a:t> </a:t>
            </a:r>
            <a:r>
              <a:rPr lang="en-US" dirty="0" smtClean="0">
                <a:latin typeface="Cambria Math" pitchFamily="18" charset="0"/>
                <a:ea typeface="Cambria Math" pitchFamily="18" charset="0"/>
              </a:rPr>
              <a:t>1</a:t>
            </a:r>
            <a:r>
              <a:rPr lang="en-US" dirty="0" smtClean="0"/>
              <a:t> (mod </a:t>
            </a:r>
            <a:r>
              <a:rPr lang="en-US" dirty="0" smtClean="0">
                <a:latin typeface="Cambria Math" pitchFamily="18" charset="0"/>
                <a:ea typeface="Cambria Math" pitchFamily="18" charset="0"/>
              </a:rPr>
              <a:t>3</a:t>
            </a:r>
            <a:r>
              <a:rPr lang="en-US" dirty="0" smtClean="0"/>
              <a:t>)</a:t>
            </a:r>
          </a:p>
          <a:p>
            <a:pPr lvl="2"/>
            <a:r>
              <a:rPr lang="en-US" dirty="0" smtClean="0">
                <a:latin typeface="Cambria Math" pitchFamily="18" charset="0"/>
                <a:ea typeface="Cambria Math" pitchFamily="18" charset="0"/>
              </a:rPr>
              <a:t>1 is an inverse of </a:t>
            </a:r>
            <a:r>
              <a:rPr lang="en-US" i="1" dirty="0" smtClean="0"/>
              <a:t>M</a:t>
            </a:r>
            <a:r>
              <a:rPr lang="en-US" baseline="-25000" dirty="0" smtClean="0">
                <a:latin typeface="Cambria Math" pitchFamily="18" charset="0"/>
                <a:ea typeface="Cambria Math" pitchFamily="18" charset="0"/>
              </a:rPr>
              <a:t>2  </a:t>
            </a:r>
            <a:r>
              <a:rPr lang="en-US" dirty="0" smtClean="0">
                <a:latin typeface="Cambria Math" pitchFamily="18" charset="0"/>
                <a:ea typeface="Cambria Math" pitchFamily="18" charset="0"/>
              </a:rPr>
              <a:t> = 21 modulo 5 since 21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a:t>
            </a:r>
            <a:r>
              <a:rPr lang="en-US" dirty="0" smtClean="0"/>
              <a:t> (mod </a:t>
            </a:r>
            <a:r>
              <a:rPr lang="en-US" dirty="0" smtClean="0">
                <a:latin typeface="Cambria Math" pitchFamily="18" charset="0"/>
                <a:ea typeface="Cambria Math" pitchFamily="18" charset="0"/>
              </a:rPr>
              <a:t>5</a:t>
            </a:r>
            <a:r>
              <a:rPr lang="en-US" dirty="0" smtClean="0"/>
              <a:t>)</a:t>
            </a:r>
            <a:endParaRPr lang="en-US" dirty="0" smtClean="0">
              <a:latin typeface="Cambria Math" pitchFamily="18" charset="0"/>
              <a:ea typeface="Cambria Math" pitchFamily="18" charset="0"/>
            </a:endParaRPr>
          </a:p>
          <a:p>
            <a:pPr lvl="2"/>
            <a:r>
              <a:rPr lang="en-US" dirty="0" smtClean="0">
                <a:latin typeface="Cambria Math" pitchFamily="18" charset="0"/>
                <a:ea typeface="Cambria Math" pitchFamily="18" charset="0"/>
              </a:rPr>
              <a:t>1 is an inverse of </a:t>
            </a:r>
            <a:r>
              <a:rPr lang="en-US" i="1" dirty="0" smtClean="0"/>
              <a:t>M</a:t>
            </a:r>
            <a:r>
              <a:rPr lang="en-US" baseline="-25000" dirty="0" smtClean="0">
                <a:latin typeface="Cambria Math" pitchFamily="18" charset="0"/>
                <a:ea typeface="Cambria Math" pitchFamily="18" charset="0"/>
              </a:rPr>
              <a:t>3  </a:t>
            </a:r>
            <a:r>
              <a:rPr lang="en-US" dirty="0" smtClean="0">
                <a:latin typeface="Cambria Math" pitchFamily="18" charset="0"/>
                <a:ea typeface="Cambria Math" pitchFamily="18" charset="0"/>
              </a:rPr>
              <a:t> = 15 modulo 7 since 15</a:t>
            </a:r>
            <a:r>
              <a:rPr lang="en-US" dirty="0" smtClean="0">
                <a:latin typeface="Cambria Math"/>
                <a:ea typeface="Cambria Math"/>
              </a:rPr>
              <a:t> ≡</a:t>
            </a:r>
            <a:r>
              <a:rPr lang="en-US" dirty="0" smtClean="0"/>
              <a:t> </a:t>
            </a:r>
            <a:r>
              <a:rPr lang="en-US" dirty="0" smtClean="0">
                <a:latin typeface="Cambria Math" pitchFamily="18" charset="0"/>
                <a:ea typeface="Cambria Math" pitchFamily="18" charset="0"/>
              </a:rPr>
              <a:t>1</a:t>
            </a:r>
            <a:r>
              <a:rPr lang="en-US" dirty="0" smtClean="0"/>
              <a:t> (mod </a:t>
            </a:r>
            <a:r>
              <a:rPr lang="en-US" dirty="0" smtClean="0">
                <a:latin typeface="Cambria Math" pitchFamily="18" charset="0"/>
                <a:ea typeface="Cambria Math" pitchFamily="18" charset="0"/>
              </a:rPr>
              <a:t>7</a:t>
            </a:r>
            <a:r>
              <a:rPr lang="en-US" dirty="0" smtClean="0"/>
              <a:t>)</a:t>
            </a:r>
          </a:p>
          <a:p>
            <a:pPr lvl="1"/>
            <a:r>
              <a:rPr lang="en-US" dirty="0" smtClean="0">
                <a:latin typeface="Cambria Math" pitchFamily="18" charset="0"/>
                <a:ea typeface="Cambria Math" pitchFamily="18" charset="0"/>
              </a:rPr>
              <a:t>Hence, </a:t>
            </a:r>
          </a:p>
          <a:p>
            <a:pPr lvl="1">
              <a:buNone/>
            </a:pPr>
            <a:r>
              <a:rPr lang="en-US" i="1" dirty="0" smtClean="0">
                <a:latin typeface="Cambria Math" pitchFamily="18" charset="0"/>
                <a:ea typeface="Cambria Math" pitchFamily="18" charset="0"/>
              </a:rPr>
              <a:t>         </a:t>
            </a:r>
            <a:r>
              <a:rPr lang="en-US" i="1" dirty="0" smtClean="0"/>
              <a:t>x</a:t>
            </a:r>
            <a:r>
              <a:rPr lang="en-US" dirty="0" smtClean="0"/>
              <a:t> = </a:t>
            </a:r>
            <a:r>
              <a:rPr lang="en-US" i="1" dirty="0" smtClean="0"/>
              <a:t>a</a:t>
            </a:r>
            <a:r>
              <a:rPr lang="en-US" baseline="-25000" dirty="0" smtClean="0">
                <a:latin typeface="Cambria Math" pitchFamily="18" charset="0"/>
                <a:ea typeface="Cambria Math" pitchFamily="18" charset="0"/>
              </a:rPr>
              <a:t>1</a:t>
            </a:r>
            <a:r>
              <a:rPr lang="en-US" i="1" dirty="0" smtClean="0"/>
              <a:t>M</a:t>
            </a:r>
            <a:r>
              <a:rPr lang="en-US" baseline="-25000" dirty="0" smtClean="0">
                <a:latin typeface="Cambria Math" pitchFamily="18" charset="0"/>
                <a:ea typeface="Cambria Math" pitchFamily="18" charset="0"/>
              </a:rPr>
              <a:t>1</a:t>
            </a:r>
            <a:r>
              <a:rPr lang="en-US" i="1" dirty="0" smtClean="0"/>
              <a:t>y</a:t>
            </a:r>
            <a:r>
              <a:rPr lang="en-US" baseline="-25000" dirty="0" smtClean="0">
                <a:latin typeface="Cambria Math" pitchFamily="18" charset="0"/>
                <a:ea typeface="Cambria Math" pitchFamily="18" charset="0"/>
              </a:rPr>
              <a:t>1  </a:t>
            </a:r>
            <a:r>
              <a:rPr lang="en-US" dirty="0" smtClean="0">
                <a:latin typeface="Cambria Math" pitchFamily="18" charset="0"/>
                <a:ea typeface="Cambria Math" pitchFamily="18" charset="0"/>
              </a:rPr>
              <a:t>+ </a:t>
            </a:r>
            <a:r>
              <a:rPr lang="en-US" i="1" dirty="0" smtClean="0"/>
              <a:t>a</a:t>
            </a:r>
            <a:r>
              <a:rPr lang="en-US" baseline="-25000" dirty="0" smtClean="0">
                <a:latin typeface="Cambria Math" pitchFamily="18" charset="0"/>
                <a:ea typeface="Cambria Math" pitchFamily="18" charset="0"/>
              </a:rPr>
              <a:t>2</a:t>
            </a:r>
            <a:r>
              <a:rPr lang="en-US" i="1" dirty="0" smtClean="0"/>
              <a:t>M</a:t>
            </a:r>
            <a:r>
              <a:rPr lang="en-US" baseline="-25000" dirty="0" smtClean="0">
                <a:latin typeface="Cambria Math" pitchFamily="18" charset="0"/>
                <a:ea typeface="Cambria Math" pitchFamily="18" charset="0"/>
              </a:rPr>
              <a:t>2</a:t>
            </a:r>
            <a:r>
              <a:rPr lang="en-US" i="1" dirty="0" smtClean="0"/>
              <a:t>y</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t> a</a:t>
            </a:r>
            <a:r>
              <a:rPr lang="en-US" baseline="-25000" dirty="0" smtClean="0">
                <a:latin typeface="Cambria Math" pitchFamily="18" charset="0"/>
                <a:ea typeface="Cambria Math" pitchFamily="18" charset="0"/>
              </a:rPr>
              <a:t>3</a:t>
            </a:r>
            <a:r>
              <a:rPr lang="en-US" i="1" dirty="0" smtClean="0"/>
              <a:t>M</a:t>
            </a:r>
            <a:r>
              <a:rPr lang="en-US" baseline="-25000" dirty="0" smtClean="0">
                <a:latin typeface="Cambria Math" pitchFamily="18" charset="0"/>
                <a:ea typeface="Cambria Math" pitchFamily="18" charset="0"/>
              </a:rPr>
              <a:t>3</a:t>
            </a:r>
            <a:r>
              <a:rPr lang="en-US" i="1" dirty="0" smtClean="0"/>
              <a:t>y</a:t>
            </a:r>
            <a:r>
              <a:rPr lang="en-US" baseline="-25000" dirty="0" smtClean="0">
                <a:latin typeface="Cambria Math" pitchFamily="18" charset="0"/>
                <a:ea typeface="Cambria Math" pitchFamily="18" charset="0"/>
              </a:rPr>
              <a:t>3 </a:t>
            </a:r>
            <a:endParaRPr lang="en-US" dirty="0" smtClean="0">
              <a:latin typeface="Cambria Math" pitchFamily="18" charset="0"/>
              <a:ea typeface="Cambria Math" pitchFamily="18" charset="0"/>
            </a:endParaRPr>
          </a:p>
          <a:p>
            <a:pPr lvl="1">
              <a:buNone/>
            </a:pPr>
            <a:r>
              <a:rPr lang="en-US"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2 </a:t>
            </a:r>
            <a:r>
              <a:rPr lang="en-US" dirty="0" smtClean="0">
                <a:latin typeface="Cambria Math"/>
                <a:ea typeface="Cambria Math"/>
              </a:rPr>
              <a:t>∙ </a:t>
            </a:r>
            <a:r>
              <a:rPr lang="en-US" dirty="0" smtClean="0">
                <a:latin typeface="Cambria Math" pitchFamily="18" charset="0"/>
                <a:ea typeface="Cambria Math" pitchFamily="18" charset="0"/>
              </a:rPr>
              <a:t>35</a:t>
            </a:r>
            <a:r>
              <a:rPr lang="en-US" dirty="0" smtClean="0">
                <a:latin typeface="Cambria Math"/>
                <a:ea typeface="Cambria Math"/>
              </a:rPr>
              <a:t> ∙</a:t>
            </a:r>
            <a:r>
              <a:rPr lang="en-US" dirty="0" smtClean="0">
                <a:latin typeface="Cambria Math" pitchFamily="18" charset="0"/>
                <a:ea typeface="Cambria Math" pitchFamily="18" charset="0"/>
              </a:rPr>
              <a:t> 2 + 3 </a:t>
            </a:r>
            <a:r>
              <a:rPr lang="en-US" dirty="0" smtClean="0">
                <a:latin typeface="Cambria Math"/>
                <a:ea typeface="Cambria Math"/>
              </a:rPr>
              <a:t>∙ </a:t>
            </a:r>
            <a:r>
              <a:rPr lang="en-US" dirty="0" smtClean="0">
                <a:latin typeface="Cambria Math" pitchFamily="18" charset="0"/>
                <a:ea typeface="Cambria Math" pitchFamily="18" charset="0"/>
              </a:rPr>
              <a:t>21</a:t>
            </a:r>
            <a:r>
              <a:rPr lang="en-US" dirty="0" smtClean="0">
                <a:latin typeface="Cambria Math"/>
                <a:ea typeface="Cambria Math"/>
              </a:rPr>
              <a:t> ∙</a:t>
            </a:r>
            <a:r>
              <a:rPr lang="en-US" dirty="0" smtClean="0">
                <a:latin typeface="Cambria Math" pitchFamily="18" charset="0"/>
                <a:ea typeface="Cambria Math" pitchFamily="18" charset="0"/>
              </a:rPr>
              <a:t> 1  + 2 </a:t>
            </a:r>
            <a:r>
              <a:rPr lang="en-US" dirty="0" smtClean="0">
                <a:latin typeface="Cambria Math"/>
                <a:ea typeface="Cambria Math"/>
              </a:rPr>
              <a:t>∙ </a:t>
            </a:r>
            <a:r>
              <a:rPr lang="en-US" dirty="0" smtClean="0">
                <a:latin typeface="Cambria Math" pitchFamily="18" charset="0"/>
                <a:ea typeface="Cambria Math" pitchFamily="18" charset="0"/>
              </a:rPr>
              <a:t>15</a:t>
            </a:r>
            <a:r>
              <a:rPr lang="en-US" dirty="0" smtClean="0">
                <a:latin typeface="Cambria Math"/>
                <a:ea typeface="Cambria Math"/>
              </a:rPr>
              <a:t> ∙</a:t>
            </a:r>
            <a:r>
              <a:rPr lang="en-US" dirty="0" smtClean="0">
                <a:latin typeface="Cambria Math" pitchFamily="18" charset="0"/>
                <a:ea typeface="Cambria Math" pitchFamily="18" charset="0"/>
              </a:rPr>
              <a:t> 1  = 233</a:t>
            </a:r>
            <a:r>
              <a:rPr lang="en-US" dirty="0" smtClean="0">
                <a:latin typeface="Cambria Math"/>
                <a:ea typeface="Cambria Math"/>
              </a:rPr>
              <a:t> ≡ 23 (mod 105)</a:t>
            </a:r>
          </a:p>
          <a:p>
            <a:pPr lvl="1">
              <a:buNone/>
            </a:pPr>
            <a:endParaRPr lang="en-US" dirty="0" smtClean="0">
              <a:ea typeface="Cambria Math" pitchFamily="18" charset="0"/>
            </a:endParaRPr>
          </a:p>
          <a:p>
            <a:pPr lvl="1"/>
            <a:r>
              <a:rPr lang="en-US" dirty="0" smtClean="0">
                <a:latin typeface="Cambria Math" pitchFamily="18" charset="0"/>
                <a:ea typeface="Cambria Math" pitchFamily="18" charset="0"/>
              </a:rPr>
              <a:t>We have shown that 23 is the smallest positive integer that is a simultaneous solution. Check it!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Substitution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We can also solve systems of linear </a:t>
            </a:r>
            <a:r>
              <a:rPr lang="en-US" dirty="0" err="1" smtClean="0"/>
              <a:t>congruences</a:t>
            </a:r>
            <a:r>
              <a:rPr lang="en-US" dirty="0" smtClean="0"/>
              <a:t> with </a:t>
            </a:r>
            <a:r>
              <a:rPr lang="en-US" dirty="0" err="1" smtClean="0"/>
              <a:t>pairwise</a:t>
            </a:r>
            <a:r>
              <a:rPr lang="en-US" dirty="0" smtClean="0"/>
              <a:t> relatively prime </a:t>
            </a:r>
            <a:r>
              <a:rPr lang="en-US" dirty="0" err="1" smtClean="0"/>
              <a:t>moduli</a:t>
            </a:r>
            <a:r>
              <a:rPr lang="en-US" dirty="0" smtClean="0"/>
              <a:t> by rewriting a  </a:t>
            </a:r>
            <a:r>
              <a:rPr lang="en-US" dirty="0" err="1" smtClean="0"/>
              <a:t>congruences</a:t>
            </a:r>
            <a:r>
              <a:rPr lang="en-US" dirty="0" smtClean="0"/>
              <a:t> as  an equality using Theorem 4 in Section 4.1, substituting the value for the variable into another congruence, and continuing the process until we have worked through all the </a:t>
            </a:r>
            <a:r>
              <a:rPr lang="en-US" dirty="0" err="1" smtClean="0"/>
              <a:t>congruences</a:t>
            </a:r>
            <a:r>
              <a:rPr lang="en-US" dirty="0" smtClean="0"/>
              <a:t>. This method is known as </a:t>
            </a:r>
            <a:r>
              <a:rPr lang="en-US" i="1" dirty="0" smtClean="0"/>
              <a:t>back substitution</a:t>
            </a:r>
            <a:r>
              <a:rPr lang="en-US" dirty="0" smtClean="0"/>
              <a:t>.</a:t>
            </a:r>
          </a:p>
          <a:p>
            <a:pPr>
              <a:buNone/>
            </a:pPr>
            <a:r>
              <a:rPr lang="en-US" b="1" dirty="0" smtClean="0"/>
              <a:t>      Example</a:t>
            </a:r>
            <a:r>
              <a:rPr lang="en-US" dirty="0" smtClean="0"/>
              <a:t>: Use the method of back substitution to find all integers </a:t>
            </a:r>
            <a:r>
              <a:rPr lang="en-US" i="1" dirty="0" smtClean="0"/>
              <a:t>x</a:t>
            </a:r>
            <a:r>
              <a:rPr lang="en-US" dirty="0" smtClean="0"/>
              <a:t> such that </a:t>
            </a:r>
            <a:r>
              <a:rPr lang="en-US" i="1" dirty="0" smtClean="0"/>
              <a:t>x </a:t>
            </a:r>
            <a:r>
              <a:rPr lang="en-US" dirty="0" smtClean="0">
                <a:latin typeface="Cambria Math"/>
                <a:ea typeface="Cambria Math"/>
              </a:rPr>
              <a:t>≡ 1 (mod </a:t>
            </a:r>
            <a:r>
              <a:rPr lang="en-US" dirty="0" smtClean="0">
                <a:latin typeface="Cambria Math" pitchFamily="18" charset="0"/>
                <a:ea typeface="Cambria Math" pitchFamily="18" charset="0"/>
              </a:rPr>
              <a:t>5</a:t>
            </a:r>
            <a:r>
              <a:rPr lang="en-US" dirty="0" smtClean="0">
                <a:latin typeface="Cambria Math"/>
                <a:ea typeface="Cambria Math"/>
              </a:rPr>
              <a:t>),</a:t>
            </a:r>
            <a:r>
              <a:rPr lang="en-US" i="1" dirty="0" smtClean="0"/>
              <a:t> x </a:t>
            </a:r>
            <a:r>
              <a:rPr lang="en-US" dirty="0" smtClean="0">
                <a:latin typeface="Cambria Math"/>
                <a:ea typeface="Cambria Math"/>
              </a:rPr>
              <a:t>≡ 2 (mod </a:t>
            </a:r>
            <a:r>
              <a:rPr lang="en-US" dirty="0" smtClean="0">
                <a:ea typeface="Cambria Math"/>
              </a:rPr>
              <a:t>6</a:t>
            </a:r>
            <a:r>
              <a:rPr lang="en-US" dirty="0" smtClean="0">
                <a:latin typeface="Cambria Math"/>
                <a:ea typeface="Cambria Math"/>
              </a:rPr>
              <a:t>), and </a:t>
            </a:r>
            <a:r>
              <a:rPr lang="en-US" i="1" dirty="0" smtClean="0"/>
              <a:t>x </a:t>
            </a:r>
            <a:r>
              <a:rPr lang="en-US" dirty="0" smtClean="0">
                <a:latin typeface="Cambria Math"/>
                <a:ea typeface="Cambria Math"/>
              </a:rPr>
              <a:t>≡ 3 (mod </a:t>
            </a:r>
            <a:r>
              <a:rPr lang="en-US" dirty="0" smtClean="0">
                <a:latin typeface="Cambria Math" pitchFamily="18" charset="0"/>
                <a:ea typeface="Cambria Math" pitchFamily="18" charset="0"/>
              </a:rPr>
              <a:t>7</a:t>
            </a:r>
            <a:r>
              <a:rPr lang="en-US" dirty="0" smtClean="0">
                <a:latin typeface="Cambria Math"/>
                <a:ea typeface="Cambria Math"/>
              </a:rPr>
              <a:t>).</a:t>
            </a:r>
          </a:p>
          <a:p>
            <a:pPr>
              <a:buNone/>
            </a:pPr>
            <a:r>
              <a:rPr lang="en-US" b="1" dirty="0" smtClean="0">
                <a:latin typeface="Cambria Math"/>
                <a:ea typeface="Cambria Math"/>
              </a:rPr>
              <a:t>      Solution</a:t>
            </a:r>
            <a:r>
              <a:rPr lang="en-US" dirty="0" smtClean="0">
                <a:latin typeface="Cambria Math"/>
                <a:ea typeface="Cambria Math"/>
              </a:rPr>
              <a:t>: By Theorem 4 in Section 4.1, the first congruence can be rewritten as </a:t>
            </a:r>
            <a:r>
              <a:rPr lang="en-US" i="1" dirty="0" smtClean="0">
                <a:ea typeface="Cambria Math"/>
              </a:rPr>
              <a:t>x</a:t>
            </a:r>
            <a:r>
              <a:rPr lang="en-US" i="1" dirty="0" smtClean="0">
                <a:latin typeface="Cambria Math"/>
                <a:ea typeface="Cambria Math"/>
              </a:rPr>
              <a:t> </a:t>
            </a:r>
            <a:r>
              <a:rPr lang="en-US" dirty="0" smtClean="0">
                <a:latin typeface="Cambria Math"/>
                <a:ea typeface="Cambria Math"/>
              </a:rPr>
              <a:t>= 5</a:t>
            </a:r>
            <a:r>
              <a:rPr lang="en-US" i="1" dirty="0" smtClean="0">
                <a:ea typeface="Cambria Math"/>
              </a:rPr>
              <a:t>t</a:t>
            </a:r>
            <a:r>
              <a:rPr lang="en-US" dirty="0" smtClean="0">
                <a:latin typeface="Cambria Math"/>
                <a:ea typeface="Cambria Math"/>
              </a:rPr>
              <a:t> +1, where </a:t>
            </a:r>
            <a:r>
              <a:rPr lang="en-US" i="1" dirty="0" smtClean="0">
                <a:ea typeface="Cambria Math"/>
              </a:rPr>
              <a:t>t</a:t>
            </a:r>
            <a:r>
              <a:rPr lang="en-US" dirty="0" smtClean="0">
                <a:latin typeface="Cambria Math"/>
                <a:ea typeface="Cambria Math"/>
              </a:rPr>
              <a:t> is an integer. </a:t>
            </a:r>
          </a:p>
          <a:p>
            <a:pPr lvl="1"/>
            <a:r>
              <a:rPr lang="en-US" dirty="0" smtClean="0">
                <a:latin typeface="Cambria Math"/>
                <a:ea typeface="Cambria Math"/>
              </a:rPr>
              <a:t>Substituting into the second congruence yields  5</a:t>
            </a:r>
            <a:r>
              <a:rPr lang="en-US" i="1" dirty="0" smtClean="0">
                <a:ea typeface="Cambria Math"/>
              </a:rPr>
              <a:t>t</a:t>
            </a:r>
            <a:r>
              <a:rPr lang="en-US" dirty="0" smtClean="0">
                <a:latin typeface="Cambria Math"/>
                <a:ea typeface="Cambria Math"/>
              </a:rPr>
              <a:t> +1 ≡ 2 (mod </a:t>
            </a:r>
            <a:r>
              <a:rPr lang="en-US" dirty="0" smtClean="0">
                <a:ea typeface="Cambria Math"/>
              </a:rPr>
              <a:t>6</a:t>
            </a:r>
            <a:r>
              <a:rPr lang="en-US" dirty="0" smtClean="0">
                <a:latin typeface="Cambria Math"/>
                <a:ea typeface="Cambria Math"/>
              </a:rPr>
              <a:t>). </a:t>
            </a:r>
          </a:p>
          <a:p>
            <a:pPr lvl="1"/>
            <a:r>
              <a:rPr lang="en-US" dirty="0" smtClean="0">
                <a:latin typeface="Cambria Math"/>
                <a:ea typeface="Cambria Math"/>
              </a:rPr>
              <a:t>Solving this tells us that  </a:t>
            </a:r>
            <a:r>
              <a:rPr lang="en-US" i="1" dirty="0" smtClean="0">
                <a:ea typeface="Cambria Math"/>
              </a:rPr>
              <a:t>t </a:t>
            </a:r>
            <a:r>
              <a:rPr lang="en-US" dirty="0" smtClean="0">
                <a:latin typeface="Cambria Math"/>
                <a:ea typeface="Cambria Math"/>
              </a:rPr>
              <a:t>≡ 5 (mod </a:t>
            </a:r>
            <a:r>
              <a:rPr lang="en-US" dirty="0" smtClean="0">
                <a:ea typeface="Cambria Math"/>
              </a:rPr>
              <a:t>6</a:t>
            </a:r>
            <a:r>
              <a:rPr lang="en-US" dirty="0" smtClean="0">
                <a:latin typeface="Cambria Math"/>
                <a:ea typeface="Cambria Math"/>
              </a:rPr>
              <a:t>). </a:t>
            </a:r>
          </a:p>
          <a:p>
            <a:pPr lvl="1"/>
            <a:r>
              <a:rPr lang="en-US" dirty="0" smtClean="0">
                <a:latin typeface="Cambria Math"/>
                <a:ea typeface="Cambria Math"/>
              </a:rPr>
              <a:t>Using Theorem 4 again gives </a:t>
            </a:r>
            <a:r>
              <a:rPr lang="en-US" i="1" dirty="0" smtClean="0">
                <a:ea typeface="Cambria Math"/>
              </a:rPr>
              <a:t>t</a:t>
            </a:r>
            <a:r>
              <a:rPr lang="en-US" dirty="0" smtClean="0">
                <a:latin typeface="Cambria Math"/>
                <a:ea typeface="Cambria Math"/>
              </a:rPr>
              <a:t> = 6</a:t>
            </a:r>
            <a:r>
              <a:rPr lang="en-US" i="1" dirty="0" smtClean="0">
                <a:ea typeface="Cambria Math"/>
              </a:rPr>
              <a:t>u</a:t>
            </a:r>
            <a:r>
              <a:rPr lang="en-US" dirty="0" smtClean="0">
                <a:latin typeface="Cambria Math"/>
                <a:ea typeface="Cambria Math"/>
              </a:rPr>
              <a:t> + 5 where </a:t>
            </a:r>
            <a:r>
              <a:rPr lang="en-US" i="1" dirty="0" smtClean="0">
                <a:ea typeface="Cambria Math"/>
              </a:rPr>
              <a:t>u</a:t>
            </a:r>
            <a:r>
              <a:rPr lang="en-US" dirty="0" smtClean="0">
                <a:latin typeface="Cambria Math"/>
                <a:ea typeface="Cambria Math"/>
              </a:rPr>
              <a:t> is an integer. </a:t>
            </a:r>
          </a:p>
          <a:p>
            <a:pPr lvl="1"/>
            <a:r>
              <a:rPr lang="en-US" dirty="0" smtClean="0">
                <a:latin typeface="Cambria Math"/>
                <a:ea typeface="Cambria Math"/>
              </a:rPr>
              <a:t>Substituting this back into </a:t>
            </a:r>
            <a:r>
              <a:rPr lang="en-US" i="1" dirty="0" smtClean="0">
                <a:ea typeface="Cambria Math"/>
              </a:rPr>
              <a:t>x</a:t>
            </a:r>
            <a:r>
              <a:rPr lang="en-US" i="1" dirty="0" smtClean="0">
                <a:latin typeface="Cambria Math"/>
                <a:ea typeface="Cambria Math"/>
              </a:rPr>
              <a:t> </a:t>
            </a:r>
            <a:r>
              <a:rPr lang="en-US" dirty="0" smtClean="0">
                <a:latin typeface="Cambria Math"/>
                <a:ea typeface="Cambria Math"/>
              </a:rPr>
              <a:t>= 5</a:t>
            </a:r>
            <a:r>
              <a:rPr lang="en-US" i="1" dirty="0" smtClean="0">
                <a:ea typeface="Cambria Math"/>
              </a:rPr>
              <a:t>t</a:t>
            </a:r>
            <a:r>
              <a:rPr lang="en-US" dirty="0" smtClean="0">
                <a:latin typeface="Cambria Math"/>
                <a:ea typeface="Cambria Math"/>
              </a:rPr>
              <a:t> +1,  gives </a:t>
            </a:r>
            <a:r>
              <a:rPr lang="en-US" i="1" dirty="0" smtClean="0">
                <a:ea typeface="Cambria Math"/>
              </a:rPr>
              <a:t>x</a:t>
            </a:r>
            <a:r>
              <a:rPr lang="en-US" i="1" dirty="0" smtClean="0">
                <a:latin typeface="Cambria Math"/>
                <a:ea typeface="Cambria Math"/>
              </a:rPr>
              <a:t> </a:t>
            </a:r>
            <a:r>
              <a:rPr lang="en-US" dirty="0" smtClean="0">
                <a:latin typeface="Cambria Math"/>
                <a:ea typeface="Cambria Math"/>
              </a:rPr>
              <a:t>= 5</a:t>
            </a:r>
            <a:r>
              <a:rPr lang="en-US" dirty="0" smtClean="0">
                <a:ea typeface="Cambria Math"/>
              </a:rPr>
              <a:t>(</a:t>
            </a:r>
            <a:r>
              <a:rPr lang="en-US" dirty="0" smtClean="0">
                <a:latin typeface="Cambria Math"/>
                <a:ea typeface="Cambria Math"/>
              </a:rPr>
              <a:t>6</a:t>
            </a:r>
            <a:r>
              <a:rPr lang="en-US" i="1" dirty="0" smtClean="0">
                <a:ea typeface="Cambria Math"/>
              </a:rPr>
              <a:t>u</a:t>
            </a:r>
            <a:r>
              <a:rPr lang="en-US" dirty="0" smtClean="0">
                <a:latin typeface="Cambria Math"/>
                <a:ea typeface="Cambria Math"/>
              </a:rPr>
              <a:t> + 5</a:t>
            </a:r>
            <a:r>
              <a:rPr lang="en-US" dirty="0" smtClean="0">
                <a:ea typeface="Cambria Math"/>
              </a:rPr>
              <a:t>)</a:t>
            </a:r>
            <a:r>
              <a:rPr lang="en-US" dirty="0" smtClean="0">
                <a:latin typeface="Cambria Math"/>
                <a:ea typeface="Cambria Math"/>
              </a:rPr>
              <a:t> +1 = 30</a:t>
            </a:r>
            <a:r>
              <a:rPr lang="en-US" i="1" dirty="0" smtClean="0">
                <a:ea typeface="Cambria Math"/>
              </a:rPr>
              <a:t>u</a:t>
            </a:r>
            <a:r>
              <a:rPr lang="en-US" dirty="0" smtClean="0">
                <a:latin typeface="Cambria Math"/>
                <a:ea typeface="Cambria Math"/>
              </a:rPr>
              <a:t> + 26.</a:t>
            </a:r>
          </a:p>
          <a:p>
            <a:pPr lvl="1"/>
            <a:r>
              <a:rPr lang="en-US" dirty="0" smtClean="0">
                <a:latin typeface="Cambria Math"/>
                <a:ea typeface="Cambria Math"/>
              </a:rPr>
              <a:t>Inserting this into the third equation gives 30</a:t>
            </a:r>
            <a:r>
              <a:rPr lang="en-US" i="1" dirty="0" smtClean="0">
                <a:ea typeface="Cambria Math"/>
              </a:rPr>
              <a:t>u</a:t>
            </a:r>
            <a:r>
              <a:rPr lang="en-US" dirty="0" smtClean="0">
                <a:latin typeface="Cambria Math"/>
                <a:ea typeface="Cambria Math"/>
              </a:rPr>
              <a:t> + 26 ≡ 3 (mod </a:t>
            </a:r>
            <a:r>
              <a:rPr lang="en-US" dirty="0" smtClean="0">
                <a:latin typeface="Cambria Math" pitchFamily="18" charset="0"/>
                <a:ea typeface="Cambria Math" pitchFamily="18" charset="0"/>
              </a:rPr>
              <a:t>7</a:t>
            </a:r>
            <a:r>
              <a:rPr lang="en-US" dirty="0" smtClean="0">
                <a:latin typeface="Cambria Math"/>
                <a:ea typeface="Cambria Math"/>
              </a:rPr>
              <a:t>).</a:t>
            </a:r>
          </a:p>
          <a:p>
            <a:pPr lvl="1"/>
            <a:r>
              <a:rPr lang="en-US" dirty="0" smtClean="0">
                <a:latin typeface="Cambria Math"/>
                <a:ea typeface="Cambria Math"/>
              </a:rPr>
              <a:t>Solving this congruence tells us that </a:t>
            </a:r>
            <a:r>
              <a:rPr lang="en-US" i="1" dirty="0" smtClean="0">
                <a:ea typeface="Cambria Math"/>
              </a:rPr>
              <a:t>u</a:t>
            </a:r>
            <a:r>
              <a:rPr lang="en-US" dirty="0" smtClean="0">
                <a:latin typeface="Cambria Math"/>
                <a:ea typeface="Cambria Math"/>
              </a:rPr>
              <a:t> ≡ 6 (mod </a:t>
            </a:r>
            <a:r>
              <a:rPr lang="en-US" dirty="0" smtClean="0">
                <a:latin typeface="Cambria Math" pitchFamily="18" charset="0"/>
                <a:ea typeface="Cambria Math" pitchFamily="18" charset="0"/>
              </a:rPr>
              <a:t>7</a:t>
            </a:r>
            <a:r>
              <a:rPr lang="en-US" dirty="0" smtClean="0">
                <a:latin typeface="Cambria Math"/>
                <a:ea typeface="Cambria Math"/>
              </a:rPr>
              <a:t>).</a:t>
            </a:r>
          </a:p>
          <a:p>
            <a:pPr lvl="1"/>
            <a:r>
              <a:rPr lang="en-US" dirty="0" smtClean="0">
                <a:latin typeface="Cambria Math"/>
                <a:ea typeface="Cambria Math"/>
              </a:rPr>
              <a:t>By Theorem 4, </a:t>
            </a:r>
            <a:r>
              <a:rPr lang="en-US" i="1" dirty="0" smtClean="0">
                <a:ea typeface="Cambria Math"/>
              </a:rPr>
              <a:t>u</a:t>
            </a:r>
            <a:r>
              <a:rPr lang="en-US" dirty="0" smtClean="0">
                <a:latin typeface="Cambria Math"/>
                <a:ea typeface="Cambria Math"/>
              </a:rPr>
              <a:t> = 7</a:t>
            </a:r>
            <a:r>
              <a:rPr lang="en-US" i="1" dirty="0" smtClean="0">
                <a:ea typeface="Cambria Math"/>
              </a:rPr>
              <a:t>v</a:t>
            </a:r>
            <a:r>
              <a:rPr lang="en-US" dirty="0" smtClean="0">
                <a:latin typeface="Cambria Math"/>
                <a:ea typeface="Cambria Math"/>
              </a:rPr>
              <a:t> + 6, where </a:t>
            </a:r>
            <a:r>
              <a:rPr lang="en-US" i="1" dirty="0" smtClean="0">
                <a:ea typeface="Cambria Math"/>
              </a:rPr>
              <a:t>v</a:t>
            </a:r>
            <a:r>
              <a:rPr lang="en-US" dirty="0" smtClean="0">
                <a:latin typeface="Cambria Math"/>
                <a:ea typeface="Cambria Math"/>
              </a:rPr>
              <a:t> is an integer.</a:t>
            </a:r>
          </a:p>
          <a:p>
            <a:pPr lvl="1"/>
            <a:r>
              <a:rPr lang="en-US" dirty="0" smtClean="0">
                <a:latin typeface="Cambria Math"/>
                <a:ea typeface="Cambria Math"/>
              </a:rPr>
              <a:t>Substituting this expression for </a:t>
            </a:r>
            <a:r>
              <a:rPr lang="en-US" i="1" dirty="0" smtClean="0">
                <a:ea typeface="Cambria Math"/>
              </a:rPr>
              <a:t>u</a:t>
            </a:r>
            <a:r>
              <a:rPr lang="en-US" dirty="0" smtClean="0">
                <a:latin typeface="Cambria Math"/>
                <a:ea typeface="Cambria Math"/>
              </a:rPr>
              <a:t> into </a:t>
            </a:r>
            <a:r>
              <a:rPr lang="en-US" i="1" dirty="0" smtClean="0">
                <a:ea typeface="Cambria Math"/>
              </a:rPr>
              <a:t>x</a:t>
            </a:r>
            <a:r>
              <a:rPr lang="en-US" i="1" dirty="0" smtClean="0">
                <a:latin typeface="Cambria Math"/>
                <a:ea typeface="Cambria Math"/>
              </a:rPr>
              <a:t>  </a:t>
            </a:r>
            <a:r>
              <a:rPr lang="en-US" dirty="0" smtClean="0">
                <a:latin typeface="Cambria Math"/>
                <a:ea typeface="Cambria Math"/>
              </a:rPr>
              <a:t>=  30</a:t>
            </a:r>
            <a:r>
              <a:rPr lang="en-US" i="1" dirty="0" smtClean="0">
                <a:ea typeface="Cambria Math"/>
              </a:rPr>
              <a:t>u</a:t>
            </a:r>
            <a:r>
              <a:rPr lang="en-US" dirty="0" smtClean="0">
                <a:latin typeface="Cambria Math"/>
                <a:ea typeface="Cambria Math"/>
              </a:rPr>
              <a:t> + 26, tells us that </a:t>
            </a:r>
            <a:r>
              <a:rPr lang="en-US" i="1" dirty="0" smtClean="0">
                <a:ea typeface="Cambria Math"/>
              </a:rPr>
              <a:t>x</a:t>
            </a:r>
            <a:r>
              <a:rPr lang="en-US" i="1" dirty="0" smtClean="0">
                <a:latin typeface="Cambria Math"/>
                <a:ea typeface="Cambria Math"/>
              </a:rPr>
              <a:t>  </a:t>
            </a:r>
            <a:r>
              <a:rPr lang="en-US" dirty="0" smtClean="0">
                <a:latin typeface="Cambria Math"/>
                <a:ea typeface="Cambria Math"/>
              </a:rPr>
              <a:t>=  30</a:t>
            </a:r>
            <a:r>
              <a:rPr lang="en-US" dirty="0" smtClean="0">
                <a:ea typeface="Cambria Math"/>
              </a:rPr>
              <a:t>(</a:t>
            </a:r>
            <a:r>
              <a:rPr lang="en-US" dirty="0" smtClean="0">
                <a:latin typeface="Cambria Math"/>
                <a:ea typeface="Cambria Math"/>
              </a:rPr>
              <a:t>7</a:t>
            </a:r>
            <a:r>
              <a:rPr lang="en-US" i="1" dirty="0" smtClean="0">
                <a:ea typeface="Cambria Math"/>
              </a:rPr>
              <a:t>v</a:t>
            </a:r>
            <a:r>
              <a:rPr lang="en-US" dirty="0" smtClean="0">
                <a:latin typeface="Cambria Math"/>
                <a:ea typeface="Cambria Math"/>
              </a:rPr>
              <a:t> + 6</a:t>
            </a:r>
            <a:r>
              <a:rPr lang="en-US" dirty="0" smtClean="0">
                <a:ea typeface="Cambria Math"/>
              </a:rPr>
              <a:t>)</a:t>
            </a:r>
            <a:r>
              <a:rPr lang="en-US" dirty="0" smtClean="0">
                <a:latin typeface="Cambria Math"/>
                <a:ea typeface="Cambria Math"/>
              </a:rPr>
              <a:t> + 26 = 210</a:t>
            </a:r>
            <a:r>
              <a:rPr lang="en-US" i="1" dirty="0" smtClean="0">
                <a:latin typeface="Cambria Math"/>
                <a:ea typeface="Cambria Math"/>
              </a:rPr>
              <a:t>u</a:t>
            </a:r>
            <a:r>
              <a:rPr lang="en-US" dirty="0" smtClean="0">
                <a:latin typeface="Cambria Math"/>
                <a:ea typeface="Cambria Math"/>
              </a:rPr>
              <a:t> + 206.</a:t>
            </a:r>
          </a:p>
          <a:p>
            <a:pPr>
              <a:buNone/>
            </a:pPr>
            <a:r>
              <a:rPr lang="en-US" dirty="0" smtClean="0">
                <a:latin typeface="Cambria Math"/>
                <a:ea typeface="Cambria Math"/>
              </a:rPr>
              <a:t>      Translating this back into a congruence we find the solution </a:t>
            </a:r>
            <a:r>
              <a:rPr lang="en-US" i="1" dirty="0" smtClean="0"/>
              <a:t>x </a:t>
            </a:r>
            <a:r>
              <a:rPr lang="en-US" dirty="0" smtClean="0">
                <a:latin typeface="Cambria Math"/>
                <a:ea typeface="Cambria Math"/>
              </a:rPr>
              <a:t>≡ 206 (mod </a:t>
            </a:r>
            <a:r>
              <a:rPr lang="en-US" dirty="0" smtClean="0">
                <a:latin typeface="Cambria Math" pitchFamily="18" charset="0"/>
                <a:ea typeface="Cambria Math" pitchFamily="18" charset="0"/>
              </a:rPr>
              <a:t>210</a:t>
            </a:r>
            <a:r>
              <a:rPr lang="en-US" dirty="0" smtClean="0">
                <a:latin typeface="Cambria Math"/>
                <a:ea typeface="Cambria Math"/>
              </a:rPr>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Fermat’s Little Theorem</a:t>
            </a:r>
            <a:endParaRPr lang="en-US" dirty="0"/>
          </a:p>
        </p:txBody>
      </p:sp>
      <p:pic>
        <p:nvPicPr>
          <p:cNvPr id="4" name="Content Placeholder 3" descr="0315.jpg"/>
          <p:cNvPicPr>
            <a:picLocks noGrp="1" noChangeAspect="1"/>
          </p:cNvPicPr>
          <p:nvPr>
            <p:ph idx="1"/>
          </p:nvPr>
        </p:nvPicPr>
        <p:blipFill>
          <a:blip r:embed="rId2" cstate="print"/>
          <a:stretch>
            <a:fillRect/>
          </a:stretch>
        </p:blipFill>
        <p:spPr>
          <a:xfrm>
            <a:off x="7010400" y="152400"/>
            <a:ext cx="904494" cy="1040892"/>
          </a:xfrm>
        </p:spPr>
      </p:pic>
      <p:sp>
        <p:nvSpPr>
          <p:cNvPr id="6" name="Content Placeholder 2"/>
          <p:cNvSpPr txBox="1">
            <a:spLocks/>
          </p:cNvSpPr>
          <p:nvPr/>
        </p:nvSpPr>
        <p:spPr>
          <a:xfrm>
            <a:off x="457200" y="1935480"/>
            <a:ext cx="8229600" cy="4389120"/>
          </a:xfrm>
          <a:prstGeom prst="rect">
            <a:avLst/>
          </a:prstGeom>
        </p:spPr>
        <p:txBody>
          <a:bodyPr vert="horz">
            <a:normAutofit fontScale="70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lang="en-US" sz="2600" b="1" dirty="0" smtClean="0"/>
              <a:t>     Theorem </a:t>
            </a:r>
            <a:r>
              <a:rPr lang="en-US" sz="2600" b="1" dirty="0" smtClean="0">
                <a:latin typeface="Cambria Math" pitchFamily="18" charset="0"/>
                <a:ea typeface="Cambria Math" pitchFamily="18" charset="0"/>
              </a:rPr>
              <a:t>3</a:t>
            </a:r>
            <a:r>
              <a:rPr lang="en-US" sz="2600" dirty="0" smtClean="0"/>
              <a:t>: (</a:t>
            </a:r>
            <a:r>
              <a:rPr lang="en-US" sz="2600" i="1" dirty="0" smtClean="0"/>
              <a:t>Fermat’s Little The</a:t>
            </a:r>
            <a:r>
              <a:rPr lang="en-US" sz="2600" dirty="0" smtClean="0"/>
              <a:t>orem) If </a:t>
            </a:r>
            <a:r>
              <a:rPr lang="en-US" sz="2600" i="1" dirty="0" smtClean="0"/>
              <a:t>p</a:t>
            </a:r>
            <a:r>
              <a:rPr lang="en-US" sz="2600" dirty="0" smtClean="0"/>
              <a:t> is prime and </a:t>
            </a:r>
            <a:r>
              <a:rPr lang="en-US" sz="2600" i="1" dirty="0" smtClean="0"/>
              <a:t>a</a:t>
            </a:r>
            <a:r>
              <a:rPr lang="en-US" sz="2600" dirty="0" smtClean="0"/>
              <a:t> is an integer not divisible by </a:t>
            </a:r>
            <a:r>
              <a:rPr lang="en-US" sz="2600" i="1" dirty="0" smtClean="0"/>
              <a:t>p</a:t>
            </a:r>
            <a:r>
              <a:rPr lang="en-US" sz="2600" dirty="0" smtClean="0"/>
              <a:t>, then</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600" b="0" i="1" u="none" strike="noStrike" kern="1200" cap="none" spc="0" normalizeH="0" baseline="0" noProof="0" dirty="0" smtClean="0">
                <a:ln>
                  <a:noFill/>
                </a:ln>
                <a:solidFill>
                  <a:schemeClr val="tx1"/>
                </a:solidFill>
                <a:effectLst/>
                <a:uLnTx/>
                <a:uFillTx/>
                <a:latin typeface="+mn-lt"/>
                <a:ea typeface="+mn-ea"/>
                <a:cs typeface="+mn-cs"/>
              </a:rPr>
              <a:t>a</a:t>
            </a:r>
            <a:r>
              <a:rPr kumimoji="0" lang="en-US" sz="2600" b="0" i="1" u="none" strike="noStrike" kern="1200" cap="none" spc="0" normalizeH="0" baseline="30000" noProof="0" dirty="0" smtClean="0">
                <a:ln>
                  <a:noFill/>
                </a:ln>
                <a:solidFill>
                  <a:schemeClr val="tx1"/>
                </a:solidFill>
                <a:effectLst/>
                <a:uLnTx/>
                <a:uFillTx/>
                <a:latin typeface="+mn-lt"/>
                <a:ea typeface="+mn-ea"/>
                <a:cs typeface="+mn-cs"/>
              </a:rPr>
              <a:t>p-</a:t>
            </a:r>
            <a:r>
              <a:rPr kumimoji="0" lang="en-US" sz="2600" b="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6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 </a:t>
            </a:r>
            <a:r>
              <a:rPr kumimoji="0" lang="en-US" sz="2600" b="0" u="none" strike="noStrike" kern="1200" cap="none" spc="0" normalizeH="0" baseline="0" noProof="0" dirty="0" smtClean="0">
                <a:ln>
                  <a:noFill/>
                </a:ln>
                <a:solidFill>
                  <a:schemeClr val="tx1"/>
                </a:solidFill>
                <a:effectLst/>
                <a:uLnTx/>
                <a:uFillTx/>
                <a:latin typeface="Cambria Math"/>
                <a:ea typeface="Cambria Math"/>
              </a:rPr>
              <a:t>≡ 1 (mod </a:t>
            </a:r>
            <a:r>
              <a:rPr kumimoji="0" lang="en-US" sz="2600" b="0" i="1" u="none" strike="noStrike" kern="1200" cap="none" spc="0" normalizeH="0" baseline="0" noProof="0" dirty="0" smtClean="0">
                <a:ln>
                  <a:noFill/>
                </a:ln>
                <a:solidFill>
                  <a:schemeClr val="tx1"/>
                </a:solidFill>
                <a:effectLst/>
                <a:uLnTx/>
                <a:uFillTx/>
                <a:ea typeface="Cambria Math"/>
              </a:rPr>
              <a:t>p</a:t>
            </a:r>
            <a:r>
              <a:rPr kumimoji="0" lang="en-US" sz="2600" b="0" u="none" strike="noStrike" kern="1200" cap="none" spc="0" normalizeH="0" baseline="0" noProof="0" dirty="0" smtClean="0">
                <a:ln>
                  <a:noFill/>
                </a:ln>
                <a:solidFill>
                  <a:schemeClr val="tx1"/>
                </a:solidFill>
                <a:effectLst/>
                <a:uLnTx/>
                <a:uFillTx/>
                <a:latin typeface="Cambria Math"/>
                <a:ea typeface="Cambria Math"/>
              </a:rPr>
              <a:t>)</a:t>
            </a: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lang="en-US" sz="2600" dirty="0" smtClean="0">
                <a:latin typeface="Cambria Math"/>
                <a:ea typeface="Cambria Math"/>
              </a:rPr>
              <a:t>     </a:t>
            </a:r>
            <a:r>
              <a:rPr lang="en-US" sz="2600" dirty="0" smtClean="0">
                <a:ea typeface="Cambria Math"/>
              </a:rPr>
              <a:t>Furthermore, for every integer </a:t>
            </a:r>
            <a:r>
              <a:rPr lang="en-US" sz="2600" i="1" dirty="0" smtClean="0">
                <a:ea typeface="Cambria Math"/>
              </a:rPr>
              <a:t>a</a:t>
            </a:r>
            <a:r>
              <a:rPr lang="en-US" sz="2600" dirty="0" smtClean="0">
                <a:ea typeface="Cambria Math"/>
              </a:rPr>
              <a:t> we have  </a:t>
            </a:r>
            <a:r>
              <a:rPr lang="en-US" sz="2600" i="1" dirty="0" err="1" smtClean="0"/>
              <a:t>a</a:t>
            </a:r>
            <a:r>
              <a:rPr lang="en-US" sz="2600" i="1" baseline="30000" dirty="0" err="1" smtClean="0"/>
              <a:t>p</a:t>
            </a:r>
            <a:r>
              <a:rPr lang="en-US" sz="2600" dirty="0" smtClean="0">
                <a:latin typeface="Cambria Math" pitchFamily="18" charset="0"/>
                <a:ea typeface="Cambria Math" pitchFamily="18" charset="0"/>
              </a:rPr>
              <a:t> </a:t>
            </a:r>
            <a:r>
              <a:rPr lang="en-US" sz="2600" dirty="0" smtClean="0">
                <a:latin typeface="Cambria Math"/>
                <a:ea typeface="Cambria Math"/>
              </a:rPr>
              <a:t>≡ </a:t>
            </a:r>
            <a:r>
              <a:rPr lang="en-US" sz="2600" i="1" dirty="0" smtClean="0">
                <a:ea typeface="Cambria Math"/>
              </a:rPr>
              <a:t>a</a:t>
            </a:r>
            <a:r>
              <a:rPr lang="en-US" sz="2600" dirty="0" smtClean="0">
                <a:latin typeface="Cambria Math"/>
                <a:ea typeface="Cambria Math"/>
              </a:rPr>
              <a:t> (mod </a:t>
            </a:r>
            <a:r>
              <a:rPr lang="en-US" sz="2600" i="1" dirty="0" smtClean="0">
                <a:ea typeface="Cambria Math"/>
              </a:rPr>
              <a:t>p</a:t>
            </a:r>
            <a:r>
              <a:rPr lang="en-US" sz="2600" dirty="0" smtClean="0">
                <a:latin typeface="Cambria Math"/>
                <a:ea typeface="Cambria Math"/>
              </a:rPr>
              <a:t>)</a:t>
            </a:r>
          </a:p>
          <a:p>
            <a:pPr marL="274320" lvl="0" indent="-274320">
              <a:spcBef>
                <a:spcPct val="20000"/>
              </a:spcBef>
              <a:buClr>
                <a:schemeClr val="accent3"/>
              </a:buClr>
              <a:buSzPct val="95000"/>
              <a:defRPr/>
            </a:pPr>
            <a:r>
              <a:rPr lang="en-US" sz="2600" dirty="0" smtClean="0">
                <a:latin typeface="Cambria Math"/>
                <a:ea typeface="Cambria Math"/>
              </a:rPr>
              <a:t>     </a:t>
            </a:r>
            <a:r>
              <a:rPr lang="en-US" sz="2600" dirty="0" smtClean="0">
                <a:ea typeface="Cambria Math"/>
              </a:rPr>
              <a:t>(</a:t>
            </a:r>
            <a:r>
              <a:rPr lang="en-US" sz="2600" i="1" dirty="0" smtClean="0">
                <a:ea typeface="Cambria Math"/>
              </a:rPr>
              <a:t>proof  outlined in Exercise </a:t>
            </a:r>
            <a:r>
              <a:rPr lang="en-US" sz="2600" i="1" dirty="0" smtClean="0">
                <a:latin typeface="Cambria Math"/>
                <a:ea typeface="Cambria Math"/>
              </a:rPr>
              <a:t>19</a:t>
            </a:r>
            <a:r>
              <a:rPr lang="en-US" sz="2600" dirty="0" smtClean="0">
                <a:ea typeface="Cambria Math"/>
              </a:rPr>
              <a:t>)</a:t>
            </a:r>
          </a:p>
          <a:p>
            <a:pPr marL="274320" lvl="0" indent="-274320">
              <a:spcBef>
                <a:spcPct val="20000"/>
              </a:spcBef>
              <a:buClr>
                <a:schemeClr val="accent3"/>
              </a:buClr>
              <a:buSzPct val="95000"/>
              <a:defRPr/>
            </a:pPr>
            <a:endParaRPr lang="en-US" sz="2600" i="1" dirty="0" smtClean="0">
              <a:ea typeface="Cambria Math"/>
            </a:endParaRPr>
          </a:p>
          <a:p>
            <a:pPr marL="274320" lvl="0" indent="-274320">
              <a:spcBef>
                <a:spcPct val="20000"/>
              </a:spcBef>
              <a:buClr>
                <a:schemeClr val="accent3"/>
              </a:buClr>
              <a:buSzPct val="95000"/>
              <a:defRPr/>
            </a:pPr>
            <a:r>
              <a:rPr lang="en-US" sz="2600" i="1" dirty="0" smtClean="0">
                <a:ea typeface="Cambria Math"/>
              </a:rPr>
              <a:t>     </a:t>
            </a:r>
            <a:r>
              <a:rPr lang="en-US" sz="2600" dirty="0" smtClean="0">
                <a:ea typeface="Cambria Math"/>
              </a:rPr>
              <a:t>Fermat’s little theorem is useful in computing the remainders modulo </a:t>
            </a:r>
            <a:r>
              <a:rPr lang="en-US" sz="2600" i="1" dirty="0" smtClean="0">
                <a:ea typeface="Cambria Math"/>
              </a:rPr>
              <a:t>p</a:t>
            </a:r>
            <a:r>
              <a:rPr lang="en-US" sz="2600" dirty="0" smtClean="0">
                <a:ea typeface="Cambria Math"/>
              </a:rPr>
              <a:t> of large powers of integers.</a:t>
            </a:r>
          </a:p>
          <a:p>
            <a:pPr marL="274320" lvl="0" indent="-274320">
              <a:spcBef>
                <a:spcPct val="20000"/>
              </a:spcBef>
              <a:buClr>
                <a:schemeClr val="accent3"/>
              </a:buClr>
              <a:buSzPct val="95000"/>
              <a:defRPr/>
            </a:pPr>
            <a:r>
              <a:rPr lang="en-US" sz="2600" i="1" dirty="0" smtClean="0">
                <a:ea typeface="Cambria Math"/>
              </a:rPr>
              <a:t>     </a:t>
            </a:r>
            <a:r>
              <a:rPr lang="en-US" sz="2600" b="1" dirty="0" smtClean="0">
                <a:ea typeface="Cambria Math"/>
              </a:rPr>
              <a:t>Example</a:t>
            </a:r>
            <a:r>
              <a:rPr lang="en-US" sz="2600" dirty="0" smtClean="0">
                <a:ea typeface="Cambria Math"/>
              </a:rPr>
              <a:t>:</a:t>
            </a:r>
            <a:r>
              <a:rPr lang="en-US" sz="2600" i="1" dirty="0" smtClean="0">
                <a:ea typeface="Cambria Math"/>
              </a:rPr>
              <a:t> </a:t>
            </a:r>
            <a:r>
              <a:rPr lang="en-US" sz="2600" dirty="0" smtClean="0">
                <a:ea typeface="Cambria Math"/>
              </a:rPr>
              <a:t>Find</a:t>
            </a:r>
            <a:r>
              <a:rPr lang="en-US" sz="2600" i="1" dirty="0" smtClean="0">
                <a:ea typeface="Cambria Math"/>
              </a:rPr>
              <a:t> </a:t>
            </a:r>
            <a:r>
              <a:rPr lang="en-US" sz="2600" dirty="0" smtClean="0">
                <a:latin typeface="Cambria Math" pitchFamily="18" charset="0"/>
                <a:ea typeface="Cambria Math" pitchFamily="18" charset="0"/>
              </a:rPr>
              <a:t>7</a:t>
            </a:r>
            <a:r>
              <a:rPr lang="en-US" sz="2600" baseline="30000" dirty="0" smtClean="0">
                <a:latin typeface="Cambria Math" pitchFamily="18" charset="0"/>
                <a:ea typeface="Cambria Math" pitchFamily="18" charset="0"/>
              </a:rPr>
              <a:t>222 </a:t>
            </a:r>
            <a:r>
              <a:rPr lang="en-US" sz="2600" b="1" dirty="0" smtClean="0">
                <a:ea typeface="Cambria Math"/>
              </a:rPr>
              <a:t>mod</a:t>
            </a:r>
            <a:r>
              <a:rPr lang="en-US" sz="2600" b="1" dirty="0" smtClean="0">
                <a:latin typeface="Cambria Math"/>
                <a:ea typeface="Cambria Math"/>
              </a:rPr>
              <a:t> </a:t>
            </a:r>
            <a:r>
              <a:rPr lang="en-US" sz="2600" dirty="0" smtClean="0">
                <a:latin typeface="Cambria Math"/>
                <a:ea typeface="Cambria Math"/>
              </a:rPr>
              <a:t>11.</a:t>
            </a:r>
          </a:p>
          <a:p>
            <a:pPr marL="274320" lvl="0" indent="-274320">
              <a:spcBef>
                <a:spcPct val="20000"/>
              </a:spcBef>
              <a:buClr>
                <a:schemeClr val="accent3"/>
              </a:buClr>
              <a:buSzPct val="95000"/>
              <a:defRPr/>
            </a:pPr>
            <a:r>
              <a:rPr lang="en-US" sz="2600" b="1" baseline="30000" dirty="0" smtClean="0">
                <a:latin typeface="Cambria Math"/>
                <a:ea typeface="Cambria Math"/>
              </a:rPr>
              <a:t>    </a:t>
            </a:r>
            <a:r>
              <a:rPr lang="en-US" sz="2600" dirty="0" smtClean="0">
                <a:latin typeface="Cambria Math"/>
                <a:ea typeface="Cambria Math"/>
              </a:rPr>
              <a:t>  By Fermat’s little theorem, we know that </a:t>
            </a:r>
            <a:r>
              <a:rPr lang="en-US" sz="2600" dirty="0" smtClean="0">
                <a:latin typeface="Cambria Math" pitchFamily="18" charset="0"/>
                <a:ea typeface="Cambria Math" pitchFamily="18" charset="0"/>
              </a:rPr>
              <a:t>7</a:t>
            </a:r>
            <a:r>
              <a:rPr lang="en-US" sz="2600" baseline="30000" dirty="0" smtClean="0">
                <a:latin typeface="Cambria Math" pitchFamily="18" charset="0"/>
                <a:ea typeface="Cambria Math" pitchFamily="18" charset="0"/>
              </a:rPr>
              <a:t>10 </a:t>
            </a:r>
            <a:r>
              <a:rPr lang="en-US" sz="2600" dirty="0" smtClean="0">
                <a:latin typeface="Cambria Math"/>
                <a:ea typeface="Cambria Math"/>
              </a:rPr>
              <a:t>≡ 1 (mod 11), and so  (</a:t>
            </a:r>
            <a:r>
              <a:rPr lang="en-US" sz="2600" dirty="0" smtClean="0">
                <a:latin typeface="Cambria Math" pitchFamily="18" charset="0"/>
                <a:ea typeface="Cambria Math" pitchFamily="18" charset="0"/>
              </a:rPr>
              <a:t>7</a:t>
            </a:r>
            <a:r>
              <a:rPr lang="en-US" sz="2600" baseline="30000" dirty="0" smtClean="0">
                <a:latin typeface="Cambria Math" pitchFamily="18" charset="0"/>
                <a:ea typeface="Cambria Math" pitchFamily="18" charset="0"/>
              </a:rPr>
              <a:t>10 </a:t>
            </a:r>
            <a:r>
              <a:rPr lang="en-US" sz="2600" dirty="0" smtClean="0">
                <a:latin typeface="Cambria Math"/>
                <a:ea typeface="Cambria Math"/>
              </a:rPr>
              <a:t>)</a:t>
            </a:r>
            <a:r>
              <a:rPr lang="en-US" sz="2600" i="1" baseline="30000" dirty="0" smtClean="0">
                <a:latin typeface="Cambria Math"/>
                <a:ea typeface="Cambria Math"/>
              </a:rPr>
              <a:t>k </a:t>
            </a:r>
            <a:r>
              <a:rPr lang="en-US" sz="2600" dirty="0" smtClean="0">
                <a:latin typeface="Cambria Math"/>
                <a:ea typeface="Cambria Math"/>
              </a:rPr>
              <a:t>≡ 1 (mod 11), for every positive integer </a:t>
            </a:r>
            <a:r>
              <a:rPr lang="en-US" sz="2600" i="1" dirty="0" smtClean="0">
                <a:latin typeface="Cambria Math"/>
                <a:ea typeface="Cambria Math"/>
              </a:rPr>
              <a:t>k</a:t>
            </a:r>
            <a:r>
              <a:rPr lang="en-US" sz="2600" dirty="0" smtClean="0">
                <a:latin typeface="Cambria Math"/>
                <a:ea typeface="Cambria Math"/>
              </a:rPr>
              <a:t>. Therefore,</a:t>
            </a:r>
          </a:p>
          <a:p>
            <a:pPr marL="274320" lvl="0" indent="-274320">
              <a:spcBef>
                <a:spcPct val="20000"/>
              </a:spcBef>
              <a:buClr>
                <a:schemeClr val="accent3"/>
              </a:buClr>
              <a:buSzPct val="95000"/>
              <a:defRPr/>
            </a:pPr>
            <a:endParaRPr lang="en-US" sz="2600" dirty="0" smtClean="0">
              <a:latin typeface="Cambria Math"/>
              <a:ea typeface="Cambria Math"/>
            </a:endParaRPr>
          </a:p>
          <a:p>
            <a:pPr marL="274320" lvl="0" indent="-274320">
              <a:spcBef>
                <a:spcPct val="20000"/>
              </a:spcBef>
              <a:buClr>
                <a:schemeClr val="accent3"/>
              </a:buClr>
              <a:buSzPct val="95000"/>
              <a:defRPr/>
            </a:pPr>
            <a:r>
              <a:rPr lang="en-US" sz="2600" dirty="0" smtClean="0">
                <a:latin typeface="Cambria Math" pitchFamily="18" charset="0"/>
                <a:ea typeface="Cambria Math" pitchFamily="18" charset="0"/>
              </a:rPr>
              <a:t>                7</a:t>
            </a:r>
            <a:r>
              <a:rPr lang="en-US" sz="2600" baseline="30000" dirty="0" smtClean="0">
                <a:latin typeface="Cambria Math" pitchFamily="18" charset="0"/>
                <a:ea typeface="Cambria Math" pitchFamily="18" charset="0"/>
              </a:rPr>
              <a:t>222 </a:t>
            </a:r>
            <a:r>
              <a:rPr lang="en-US" sz="2600" dirty="0" smtClean="0">
                <a:ea typeface="Cambria Math"/>
              </a:rPr>
              <a:t>=</a:t>
            </a:r>
            <a:r>
              <a:rPr lang="en-US" sz="2600" dirty="0" smtClean="0">
                <a:latin typeface="Cambria Math" pitchFamily="18" charset="0"/>
                <a:ea typeface="Cambria Math" pitchFamily="18" charset="0"/>
              </a:rPr>
              <a:t> 7</a:t>
            </a:r>
            <a:r>
              <a:rPr lang="en-US" sz="2600" baseline="30000" dirty="0" smtClean="0">
                <a:latin typeface="Cambria Math" pitchFamily="18" charset="0"/>
                <a:ea typeface="Cambria Math" pitchFamily="18" charset="0"/>
              </a:rPr>
              <a:t>22</a:t>
            </a:r>
            <a:r>
              <a:rPr lang="en-US" sz="2600" baseline="30000" dirty="0" smtClean="0">
                <a:latin typeface="Cambria Math"/>
                <a:ea typeface="Cambria Math"/>
              </a:rPr>
              <a:t>∙10 + 2</a:t>
            </a:r>
            <a:r>
              <a:rPr lang="en-US" sz="2600" dirty="0" smtClean="0">
                <a:ea typeface="Cambria Math"/>
              </a:rPr>
              <a:t> =</a:t>
            </a:r>
            <a:r>
              <a:rPr lang="en-US" sz="2600" dirty="0" smtClean="0">
                <a:latin typeface="Cambria Math" pitchFamily="18" charset="0"/>
                <a:ea typeface="Cambria Math" pitchFamily="18" charset="0"/>
              </a:rPr>
              <a:t> (7</a:t>
            </a:r>
            <a:r>
              <a:rPr lang="en-US" sz="2600" baseline="30000" dirty="0" smtClean="0">
                <a:latin typeface="Cambria Math" pitchFamily="18" charset="0"/>
                <a:ea typeface="Cambria Math" pitchFamily="18" charset="0"/>
              </a:rPr>
              <a:t>10</a:t>
            </a:r>
            <a:r>
              <a:rPr lang="en-US" sz="2600" dirty="0" smtClean="0">
                <a:latin typeface="Cambria Math"/>
                <a:ea typeface="Cambria Math"/>
              </a:rPr>
              <a:t>)</a:t>
            </a:r>
            <a:r>
              <a:rPr lang="en-US" sz="2600" baseline="30000" dirty="0" smtClean="0">
                <a:latin typeface="Cambria Math"/>
                <a:ea typeface="Cambria Math"/>
              </a:rPr>
              <a:t>22</a:t>
            </a:r>
            <a:r>
              <a:rPr lang="en-US" sz="2600" dirty="0" smtClean="0">
                <a:latin typeface="Cambria Math"/>
                <a:ea typeface="Cambria Math"/>
              </a:rPr>
              <a:t>7</a:t>
            </a:r>
            <a:r>
              <a:rPr lang="en-US" sz="2600" baseline="30000" dirty="0" smtClean="0">
                <a:latin typeface="Cambria Math"/>
                <a:ea typeface="Cambria Math"/>
              </a:rPr>
              <a:t>2</a:t>
            </a:r>
            <a:r>
              <a:rPr lang="en-US" sz="2600" dirty="0" smtClean="0">
                <a:latin typeface="Cambria Math"/>
                <a:ea typeface="Cambria Math"/>
              </a:rPr>
              <a:t> ≡ </a:t>
            </a:r>
            <a:r>
              <a:rPr lang="en-US" sz="2600" dirty="0" smtClean="0">
                <a:latin typeface="Cambria Math" pitchFamily="18" charset="0"/>
                <a:ea typeface="Cambria Math" pitchFamily="18" charset="0"/>
              </a:rPr>
              <a:t> (1</a:t>
            </a:r>
            <a:r>
              <a:rPr lang="en-US" sz="2600" dirty="0" smtClean="0">
                <a:latin typeface="Cambria Math"/>
                <a:ea typeface="Cambria Math"/>
              </a:rPr>
              <a:t>)</a:t>
            </a:r>
            <a:r>
              <a:rPr lang="en-US" sz="2600" baseline="30000" dirty="0" smtClean="0">
                <a:latin typeface="Cambria Math"/>
                <a:ea typeface="Cambria Math"/>
              </a:rPr>
              <a:t>22</a:t>
            </a:r>
            <a:r>
              <a:rPr lang="en-US" sz="2600" dirty="0" smtClean="0">
                <a:latin typeface="Cambria Math"/>
                <a:ea typeface="Cambria Math"/>
              </a:rPr>
              <a:t> ∙49 ≡ 5 (mod 11).</a:t>
            </a:r>
          </a:p>
          <a:p>
            <a:pPr marL="274320" lvl="0" indent="-274320">
              <a:spcBef>
                <a:spcPct val="20000"/>
              </a:spcBef>
              <a:buClr>
                <a:schemeClr val="accent3"/>
              </a:buClr>
              <a:buSzPct val="95000"/>
              <a:defRPr/>
            </a:pPr>
            <a:endParaRPr lang="en-US" sz="2600" dirty="0" smtClean="0">
              <a:latin typeface="Cambria Math"/>
              <a:ea typeface="Cambria Math"/>
            </a:endParaRPr>
          </a:p>
          <a:p>
            <a:pPr marL="274320" lvl="0" indent="-274320">
              <a:spcBef>
                <a:spcPct val="20000"/>
              </a:spcBef>
              <a:buClr>
                <a:schemeClr val="accent3"/>
              </a:buClr>
              <a:buSzPct val="95000"/>
              <a:defRPr/>
            </a:pPr>
            <a:r>
              <a:rPr lang="en-US" sz="2600" dirty="0" smtClean="0">
                <a:latin typeface="Cambria Math"/>
                <a:ea typeface="Cambria Math"/>
              </a:rPr>
              <a:t>     Hence, </a:t>
            </a:r>
            <a:r>
              <a:rPr lang="en-US" sz="2600" dirty="0" smtClean="0">
                <a:latin typeface="Cambria Math" pitchFamily="18" charset="0"/>
                <a:ea typeface="Cambria Math" pitchFamily="18" charset="0"/>
              </a:rPr>
              <a:t>7</a:t>
            </a:r>
            <a:r>
              <a:rPr lang="en-US" sz="2600" baseline="30000" dirty="0" smtClean="0">
                <a:latin typeface="Cambria Math" pitchFamily="18" charset="0"/>
                <a:ea typeface="Cambria Math" pitchFamily="18" charset="0"/>
              </a:rPr>
              <a:t>222 </a:t>
            </a:r>
            <a:r>
              <a:rPr lang="en-US" sz="2600" b="1" dirty="0" smtClean="0">
                <a:ea typeface="Cambria Math"/>
              </a:rPr>
              <a:t>mod</a:t>
            </a:r>
            <a:r>
              <a:rPr lang="en-US" sz="2600" b="1" dirty="0" smtClean="0">
                <a:latin typeface="Cambria Math"/>
                <a:ea typeface="Cambria Math"/>
              </a:rPr>
              <a:t> </a:t>
            </a:r>
            <a:r>
              <a:rPr lang="en-US" sz="2600" dirty="0" smtClean="0">
                <a:latin typeface="Cambria Math"/>
                <a:ea typeface="Cambria Math"/>
              </a:rPr>
              <a:t>11 = 5.</a:t>
            </a:r>
          </a:p>
          <a:p>
            <a:pPr marL="274320" lvl="0" indent="-274320">
              <a:spcBef>
                <a:spcPct val="20000"/>
              </a:spcBef>
              <a:buClr>
                <a:schemeClr val="accent3"/>
              </a:buClr>
              <a:buSzPct val="95000"/>
              <a:defRPr/>
            </a:pPr>
            <a:r>
              <a:rPr lang="en-US" sz="2600" dirty="0" smtClean="0">
                <a:latin typeface="Cambria Math"/>
                <a:ea typeface="Cambria Math"/>
              </a:rPr>
              <a:t>      </a:t>
            </a:r>
            <a:endParaRPr lang="en-US" sz="2600" dirty="0" smtClean="0">
              <a:ea typeface="Cambria Math"/>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u="none" strike="noStrike" kern="1200" cap="none" spc="0" normalizeH="0" baseline="0" noProof="0" dirty="0" smtClean="0">
                <a:ln>
                  <a:noFill/>
                </a:ln>
                <a:solidFill>
                  <a:schemeClr val="tx1"/>
                </a:solidFill>
                <a:effectLst/>
                <a:uLnTx/>
                <a:uFillTx/>
                <a:ea typeface="Cambria Math"/>
              </a:rPr>
              <a:t>               </a:t>
            </a:r>
            <a:endParaRPr kumimoji="0" lang="en-US" sz="2600" b="0" u="none" strike="noStrike" kern="1200" cap="none" spc="0" normalizeH="0" baseline="0" noProof="0" dirty="0">
              <a:ln>
                <a:noFill/>
              </a:ln>
              <a:solidFill>
                <a:schemeClr val="tx1"/>
              </a:solidFill>
              <a:effectLst/>
              <a:uLnTx/>
              <a:uFillTx/>
              <a:ea typeface="Cambria Math" pitchFamily="18" charset="0"/>
            </a:endParaRPr>
          </a:p>
        </p:txBody>
      </p:sp>
      <p:sp>
        <p:nvSpPr>
          <p:cNvPr id="5" name="TextBox 4"/>
          <p:cNvSpPr txBox="1"/>
          <p:nvPr/>
        </p:nvSpPr>
        <p:spPr>
          <a:xfrm>
            <a:off x="6781800" y="1295400"/>
            <a:ext cx="1981200" cy="646331"/>
          </a:xfrm>
          <a:prstGeom prst="rect">
            <a:avLst/>
          </a:prstGeom>
          <a:noFill/>
        </p:spPr>
        <p:txBody>
          <a:bodyPr wrap="square" rtlCol="0">
            <a:spAutoFit/>
          </a:bodyPr>
          <a:lstStyle/>
          <a:p>
            <a:r>
              <a:rPr lang="en-US" dirty="0" smtClean="0"/>
              <a:t>Pierre de Fermat</a:t>
            </a:r>
          </a:p>
          <a:p>
            <a:r>
              <a:rPr lang="en-US" dirty="0" smtClean="0"/>
              <a:t>(</a:t>
            </a:r>
            <a:r>
              <a:rPr lang="en-US" dirty="0" smtClean="0">
                <a:latin typeface="Cambria Math" pitchFamily="18" charset="0"/>
                <a:ea typeface="Cambria Math" pitchFamily="18" charset="0"/>
              </a:rPr>
              <a:t>1601-1665</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Applications of  </a:t>
            </a:r>
            <a:r>
              <a:rPr lang="en-US" dirty="0" err="1" smtClean="0"/>
              <a:t>Congruences</a:t>
            </a:r>
            <a:endParaRPr lang="en-US" dirty="0"/>
          </a:p>
        </p:txBody>
      </p:sp>
      <p:sp>
        <p:nvSpPr>
          <p:cNvPr id="3" name="Subtitle 2"/>
          <p:cNvSpPr>
            <a:spLocks noGrp="1"/>
          </p:cNvSpPr>
          <p:nvPr>
            <p:ph type="subTitle" idx="1"/>
          </p:nvPr>
        </p:nvSpPr>
        <p:spPr/>
        <p:txBody>
          <a:bodyPr/>
          <a:lstStyle/>
          <a:p>
            <a:r>
              <a:rPr lang="en-US" dirty="0" smtClean="0"/>
              <a:t>Section 4.5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Hashing Functions</a:t>
            </a:r>
          </a:p>
          <a:p>
            <a:r>
              <a:rPr lang="en-US" dirty="0" smtClean="0"/>
              <a:t>Check </a:t>
            </a:r>
            <a:r>
              <a:rPr lang="en-US" dirty="0" smtClean="0"/>
              <a:t>Digits</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Hashing Functions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Definition</a:t>
            </a:r>
            <a:r>
              <a:rPr lang="en-US" dirty="0" smtClean="0"/>
              <a:t>: A </a:t>
            </a:r>
            <a:r>
              <a:rPr lang="en-US" i="1" dirty="0" smtClean="0"/>
              <a:t>hashing function h </a:t>
            </a:r>
            <a:r>
              <a:rPr lang="en-US" dirty="0" smtClean="0"/>
              <a:t>assigns memory location </a:t>
            </a:r>
            <a:r>
              <a:rPr lang="en-US" i="1" dirty="0" smtClean="0"/>
              <a:t>h</a:t>
            </a:r>
            <a:r>
              <a:rPr lang="en-US" dirty="0" smtClean="0"/>
              <a:t>(</a:t>
            </a:r>
            <a:r>
              <a:rPr lang="en-US" i="1" dirty="0" smtClean="0"/>
              <a:t>k</a:t>
            </a:r>
            <a:r>
              <a:rPr lang="en-US" dirty="0" smtClean="0"/>
              <a:t>) to the record that has </a:t>
            </a:r>
            <a:r>
              <a:rPr lang="en-US" i="1" dirty="0" smtClean="0"/>
              <a:t>k</a:t>
            </a:r>
            <a:r>
              <a:rPr lang="en-US" dirty="0" smtClean="0"/>
              <a:t> as its key.</a:t>
            </a:r>
          </a:p>
          <a:p>
            <a:pPr lvl="1"/>
            <a:r>
              <a:rPr lang="en-US" dirty="0" smtClean="0"/>
              <a:t>A common hashing function is  </a:t>
            </a:r>
            <a:r>
              <a:rPr lang="en-US" i="1" dirty="0" smtClean="0"/>
              <a:t>h</a:t>
            </a:r>
            <a:r>
              <a:rPr lang="en-US" dirty="0" smtClean="0"/>
              <a:t>(</a:t>
            </a:r>
            <a:r>
              <a:rPr lang="en-US" i="1" dirty="0" smtClean="0"/>
              <a:t>k</a:t>
            </a:r>
            <a:r>
              <a:rPr lang="en-US" dirty="0" smtClean="0"/>
              <a:t>) = </a:t>
            </a:r>
            <a:r>
              <a:rPr lang="en-US" i="1" dirty="0" smtClean="0"/>
              <a:t>k</a:t>
            </a:r>
            <a:r>
              <a:rPr lang="en-US" dirty="0" smtClean="0"/>
              <a:t> </a:t>
            </a:r>
            <a:r>
              <a:rPr lang="en-US" b="1" dirty="0" smtClean="0"/>
              <a:t>mod</a:t>
            </a:r>
            <a:r>
              <a:rPr lang="en-US" dirty="0" smtClean="0"/>
              <a:t> </a:t>
            </a:r>
            <a:r>
              <a:rPr lang="en-US" i="1" dirty="0" smtClean="0"/>
              <a:t>m</a:t>
            </a:r>
            <a:r>
              <a:rPr lang="en-US" dirty="0" smtClean="0"/>
              <a:t>, where </a:t>
            </a:r>
            <a:r>
              <a:rPr lang="en-US" i="1" dirty="0" smtClean="0"/>
              <a:t>m </a:t>
            </a:r>
            <a:r>
              <a:rPr lang="en-US" dirty="0" smtClean="0"/>
              <a:t>is the number of memory locations. </a:t>
            </a:r>
          </a:p>
          <a:p>
            <a:pPr lvl="1"/>
            <a:r>
              <a:rPr lang="en-US" dirty="0" smtClean="0"/>
              <a:t>Because this hashing function is onto, all memory locations are possible.</a:t>
            </a:r>
          </a:p>
          <a:p>
            <a:pPr>
              <a:buNone/>
            </a:pPr>
            <a:r>
              <a:rPr lang="en-US" b="1" dirty="0" smtClean="0"/>
              <a:t>     Example</a:t>
            </a:r>
            <a:r>
              <a:rPr lang="en-US" dirty="0" smtClean="0"/>
              <a:t>: Let </a:t>
            </a:r>
            <a:r>
              <a:rPr lang="en-US" i="1" dirty="0" smtClean="0"/>
              <a:t>h</a:t>
            </a:r>
            <a:r>
              <a:rPr lang="en-US" dirty="0" smtClean="0"/>
              <a:t>(</a:t>
            </a:r>
            <a:r>
              <a:rPr lang="en-US" i="1" dirty="0" smtClean="0"/>
              <a:t>k</a:t>
            </a:r>
            <a:r>
              <a:rPr lang="en-US" dirty="0" smtClean="0"/>
              <a:t>) = </a:t>
            </a:r>
            <a:r>
              <a:rPr lang="en-US" i="1" dirty="0" smtClean="0"/>
              <a:t>k</a:t>
            </a:r>
            <a:r>
              <a:rPr lang="en-US" dirty="0" smtClean="0"/>
              <a:t> </a:t>
            </a:r>
            <a:r>
              <a:rPr lang="en-US" b="1" dirty="0" smtClean="0"/>
              <a:t>mod</a:t>
            </a:r>
            <a:r>
              <a:rPr lang="en-US" dirty="0" smtClean="0"/>
              <a:t> </a:t>
            </a:r>
            <a:r>
              <a:rPr lang="en-US" dirty="0" smtClean="0">
                <a:latin typeface="Cambria Math" pitchFamily="18" charset="0"/>
                <a:ea typeface="Cambria Math" pitchFamily="18" charset="0"/>
              </a:rPr>
              <a:t>111. This hashing function</a:t>
            </a:r>
            <a:r>
              <a:rPr lang="en-US" dirty="0" smtClean="0"/>
              <a:t>  assigns the records of customers with social security numbers as keys to memory locations in the following manner:</a:t>
            </a:r>
          </a:p>
          <a:p>
            <a:pPr lvl="2">
              <a:buNone/>
            </a:pPr>
            <a:r>
              <a:rPr lang="en-US" dirty="0" smtClean="0"/>
              <a:t>h(</a:t>
            </a:r>
            <a:r>
              <a:rPr lang="en-US" dirty="0" smtClean="0">
                <a:latin typeface="Cambria Math" pitchFamily="18" charset="0"/>
                <a:ea typeface="Cambria Math" pitchFamily="18" charset="0"/>
              </a:rPr>
              <a:t>064212848</a:t>
            </a:r>
            <a:r>
              <a:rPr lang="en-US" dirty="0" smtClean="0"/>
              <a:t>) = </a:t>
            </a:r>
            <a:r>
              <a:rPr lang="en-US" dirty="0" smtClean="0">
                <a:latin typeface="Cambria Math" pitchFamily="18" charset="0"/>
                <a:ea typeface="Cambria Math" pitchFamily="18" charset="0"/>
              </a:rPr>
              <a:t>064212848 </a:t>
            </a:r>
            <a:r>
              <a:rPr lang="en-US" b="1" dirty="0" smtClean="0"/>
              <a:t>mod</a:t>
            </a:r>
            <a:r>
              <a:rPr lang="en-US" dirty="0" smtClean="0"/>
              <a:t> </a:t>
            </a:r>
            <a:r>
              <a:rPr lang="en-US" dirty="0" smtClean="0">
                <a:latin typeface="Cambria Math" pitchFamily="18" charset="0"/>
                <a:ea typeface="Cambria Math" pitchFamily="18" charset="0"/>
              </a:rPr>
              <a:t>111</a:t>
            </a:r>
            <a:r>
              <a:rPr lang="en-US" dirty="0" smtClean="0"/>
              <a:t> = </a:t>
            </a:r>
            <a:r>
              <a:rPr lang="en-US" dirty="0" smtClean="0">
                <a:latin typeface="Cambria Math" pitchFamily="18" charset="0"/>
                <a:ea typeface="Cambria Math" pitchFamily="18" charset="0"/>
              </a:rPr>
              <a:t>14</a:t>
            </a:r>
          </a:p>
          <a:p>
            <a:pPr lvl="2">
              <a:buNone/>
            </a:pPr>
            <a:r>
              <a:rPr lang="en-US" dirty="0" smtClean="0"/>
              <a:t>h(</a:t>
            </a:r>
            <a:r>
              <a:rPr lang="en-US" dirty="0" smtClean="0">
                <a:latin typeface="Cambria Math" pitchFamily="18" charset="0"/>
                <a:ea typeface="Cambria Math" pitchFamily="18" charset="0"/>
              </a:rPr>
              <a:t>037149212</a:t>
            </a:r>
            <a:r>
              <a:rPr lang="en-US" dirty="0" smtClean="0"/>
              <a:t>) = </a:t>
            </a:r>
            <a:r>
              <a:rPr lang="en-US" dirty="0" smtClean="0">
                <a:latin typeface="Cambria Math" pitchFamily="18" charset="0"/>
                <a:ea typeface="Cambria Math" pitchFamily="18" charset="0"/>
              </a:rPr>
              <a:t>037149212 </a:t>
            </a:r>
            <a:r>
              <a:rPr lang="en-US" b="1" dirty="0" smtClean="0"/>
              <a:t>mod</a:t>
            </a:r>
            <a:r>
              <a:rPr lang="en-US" dirty="0" smtClean="0"/>
              <a:t> </a:t>
            </a:r>
            <a:r>
              <a:rPr lang="en-US" dirty="0" smtClean="0">
                <a:latin typeface="Cambria Math" pitchFamily="18" charset="0"/>
                <a:ea typeface="Cambria Math" pitchFamily="18" charset="0"/>
              </a:rPr>
              <a:t>111</a:t>
            </a:r>
            <a:r>
              <a:rPr lang="en-US" dirty="0" smtClean="0"/>
              <a:t> = </a:t>
            </a:r>
            <a:r>
              <a:rPr lang="en-US" dirty="0" smtClean="0">
                <a:latin typeface="Cambria Math" pitchFamily="18" charset="0"/>
                <a:ea typeface="Cambria Math" pitchFamily="18" charset="0"/>
              </a:rPr>
              <a:t>65</a:t>
            </a:r>
          </a:p>
          <a:p>
            <a:pPr lvl="2">
              <a:buNone/>
            </a:pPr>
            <a:r>
              <a:rPr lang="en-US" dirty="0" smtClean="0"/>
              <a:t>h(</a:t>
            </a:r>
            <a:r>
              <a:rPr lang="en-US" dirty="0" smtClean="0">
                <a:latin typeface="Cambria Math" pitchFamily="18" charset="0"/>
                <a:ea typeface="Cambria Math" pitchFamily="18" charset="0"/>
              </a:rPr>
              <a:t>107405723</a:t>
            </a:r>
            <a:r>
              <a:rPr lang="en-US" dirty="0" smtClean="0"/>
              <a:t>) = </a:t>
            </a:r>
            <a:r>
              <a:rPr lang="en-US" dirty="0" smtClean="0">
                <a:latin typeface="Cambria Math" pitchFamily="18" charset="0"/>
                <a:ea typeface="Cambria Math" pitchFamily="18" charset="0"/>
              </a:rPr>
              <a:t>107405723 </a:t>
            </a:r>
            <a:r>
              <a:rPr lang="en-US" b="1" dirty="0" smtClean="0"/>
              <a:t>mod</a:t>
            </a:r>
            <a:r>
              <a:rPr lang="en-US" dirty="0" smtClean="0"/>
              <a:t> </a:t>
            </a:r>
            <a:r>
              <a:rPr lang="en-US" dirty="0" smtClean="0">
                <a:latin typeface="Cambria Math" pitchFamily="18" charset="0"/>
                <a:ea typeface="Cambria Math" pitchFamily="18" charset="0"/>
              </a:rPr>
              <a:t>111</a:t>
            </a:r>
            <a:r>
              <a:rPr lang="en-US" dirty="0" smtClean="0"/>
              <a:t> = </a:t>
            </a:r>
            <a:r>
              <a:rPr lang="en-US" dirty="0" smtClean="0">
                <a:latin typeface="Cambria Math" pitchFamily="18" charset="0"/>
                <a:ea typeface="Cambria Math" pitchFamily="18" charset="0"/>
              </a:rPr>
              <a:t>14, but since location 14 is already occupied, the record is assigned to  the next available position, which is 15.</a:t>
            </a:r>
          </a:p>
          <a:p>
            <a:r>
              <a:rPr lang="en-US" dirty="0" smtClean="0">
                <a:ea typeface="Cambria Math" pitchFamily="18" charset="0"/>
              </a:rPr>
              <a:t>The hashing function is not one-to-one as there are many more possible keys than memory locations.  When more than one record is assigned to the same location, we say a </a:t>
            </a:r>
            <a:r>
              <a:rPr lang="en-US" i="1" dirty="0" smtClean="0">
                <a:ea typeface="Cambria Math" pitchFamily="18" charset="0"/>
              </a:rPr>
              <a:t>collision</a:t>
            </a:r>
            <a:r>
              <a:rPr lang="en-US" dirty="0" smtClean="0">
                <a:ea typeface="Cambria Math" pitchFamily="18" charset="0"/>
              </a:rPr>
              <a:t> occurs.  Here a collision has been resolved by assigning the record to the first free location.</a:t>
            </a:r>
          </a:p>
          <a:p>
            <a:r>
              <a:rPr lang="en-US" dirty="0" smtClean="0">
                <a:ea typeface="Cambria Math" pitchFamily="18" charset="0"/>
              </a:rPr>
              <a:t>For collision resolution, we can use a  </a:t>
            </a:r>
            <a:r>
              <a:rPr lang="en-US" i="1" dirty="0" smtClean="0">
                <a:ea typeface="Cambria Math" pitchFamily="18" charset="0"/>
              </a:rPr>
              <a:t>linear probing function</a:t>
            </a:r>
            <a:r>
              <a:rPr lang="en-US" dirty="0" smtClean="0">
                <a:ea typeface="Cambria Math" pitchFamily="18" charset="0"/>
              </a:rPr>
              <a:t>:                                         </a:t>
            </a:r>
          </a:p>
          <a:p>
            <a:pPr>
              <a:buNone/>
            </a:pPr>
            <a:r>
              <a:rPr lang="en-US" i="1" dirty="0" smtClean="0">
                <a:ea typeface="Cambria Math" pitchFamily="18" charset="0"/>
              </a:rPr>
              <a:t>                         h</a:t>
            </a:r>
            <a:r>
              <a:rPr lang="en-US" dirty="0" smtClean="0">
                <a:ea typeface="Cambria Math" pitchFamily="18" charset="0"/>
              </a:rPr>
              <a:t>(</a:t>
            </a:r>
            <a:r>
              <a:rPr lang="en-US" i="1" dirty="0" err="1" smtClean="0">
                <a:ea typeface="Cambria Math" pitchFamily="18" charset="0"/>
              </a:rPr>
              <a:t>k,i</a:t>
            </a:r>
            <a:r>
              <a:rPr lang="en-US" dirty="0" smtClean="0">
                <a:ea typeface="Cambria Math" pitchFamily="18" charset="0"/>
              </a:rPr>
              <a:t>) = (</a:t>
            </a:r>
            <a:r>
              <a:rPr lang="en-US" i="1" dirty="0" smtClean="0">
                <a:ea typeface="Cambria Math" pitchFamily="18" charset="0"/>
              </a:rPr>
              <a:t>h</a:t>
            </a:r>
            <a:r>
              <a:rPr lang="en-US" dirty="0" smtClean="0">
                <a:ea typeface="Cambria Math" pitchFamily="18" charset="0"/>
              </a:rPr>
              <a:t>(</a:t>
            </a:r>
            <a:r>
              <a:rPr lang="en-US" i="1" dirty="0" smtClean="0">
                <a:ea typeface="Cambria Math" pitchFamily="18" charset="0"/>
              </a:rPr>
              <a:t>k</a:t>
            </a:r>
            <a:r>
              <a:rPr lang="en-US" dirty="0" smtClean="0">
                <a:ea typeface="Cambria Math" pitchFamily="18" charset="0"/>
              </a:rPr>
              <a:t>) + </a:t>
            </a:r>
            <a:r>
              <a:rPr lang="en-US" i="1" dirty="0" err="1" smtClean="0">
                <a:ea typeface="Cambria Math" pitchFamily="18" charset="0"/>
              </a:rPr>
              <a:t>i</a:t>
            </a:r>
            <a:r>
              <a:rPr lang="en-US" dirty="0" smtClean="0">
                <a:ea typeface="Cambria Math" pitchFamily="18" charset="0"/>
              </a:rPr>
              <a:t>) </a:t>
            </a:r>
            <a:r>
              <a:rPr lang="en-US" b="1" dirty="0" smtClean="0">
                <a:ea typeface="Cambria Math" pitchFamily="18" charset="0"/>
              </a:rPr>
              <a:t>mod</a:t>
            </a:r>
            <a:r>
              <a:rPr lang="en-US" dirty="0" smtClean="0">
                <a:ea typeface="Cambria Math" pitchFamily="18" charset="0"/>
              </a:rPr>
              <a:t> </a:t>
            </a:r>
            <a:r>
              <a:rPr lang="en-US" i="1" dirty="0" smtClean="0">
                <a:ea typeface="Cambria Math" pitchFamily="18" charset="0"/>
              </a:rPr>
              <a:t>m</a:t>
            </a:r>
            <a:r>
              <a:rPr lang="en-US" dirty="0" smtClean="0">
                <a:ea typeface="Cambria Math" pitchFamily="18" charset="0"/>
              </a:rPr>
              <a:t>, where </a:t>
            </a:r>
            <a:r>
              <a:rPr lang="en-US" i="1" dirty="0" err="1" smtClean="0">
                <a:ea typeface="Cambria Math" pitchFamily="18" charset="0"/>
              </a:rPr>
              <a:t>i</a:t>
            </a:r>
            <a:r>
              <a:rPr lang="en-US" dirty="0" smtClean="0">
                <a:ea typeface="Cambria Math" pitchFamily="18" charset="0"/>
              </a:rPr>
              <a:t> runs from </a:t>
            </a:r>
            <a:r>
              <a:rPr lang="en-US" dirty="0" smtClean="0">
                <a:latin typeface="Cambria Math" pitchFamily="18" charset="0"/>
                <a:ea typeface="Cambria Math" pitchFamily="18" charset="0"/>
              </a:rPr>
              <a:t>0</a:t>
            </a:r>
            <a:r>
              <a:rPr lang="en-US" dirty="0" smtClean="0">
                <a:ea typeface="Cambria Math" pitchFamily="18" charset="0"/>
              </a:rPr>
              <a:t> to </a:t>
            </a:r>
            <a:r>
              <a:rPr lang="en-US" i="1" dirty="0" smtClean="0">
                <a:ea typeface="Cambria Math" pitchFamily="18" charset="0"/>
              </a:rPr>
              <a:t>m</a:t>
            </a:r>
            <a:r>
              <a:rPr lang="en-US" dirty="0" smtClean="0">
                <a:ea typeface="Cambria Math" pitchFamily="18" charset="0"/>
              </a:rPr>
              <a:t> </a:t>
            </a:r>
            <a:r>
              <a:rPr lang="en-US" dirty="0" smtClean="0">
                <a:latin typeface="Cambria Math"/>
                <a:ea typeface="Cambria Math"/>
              </a:rPr>
              <a:t>− 1.</a:t>
            </a:r>
          </a:p>
          <a:p>
            <a:r>
              <a:rPr lang="en-US" dirty="0" smtClean="0">
                <a:latin typeface="Cambria Math"/>
                <a:ea typeface="Cambria Math"/>
              </a:rPr>
              <a:t> There are many other methods of handling with collisions. You may cover these in a  </a:t>
            </a:r>
          </a:p>
          <a:p>
            <a:pPr>
              <a:buNone/>
            </a:pPr>
            <a:r>
              <a:rPr lang="en-US" dirty="0" smtClean="0">
                <a:latin typeface="Cambria Math"/>
                <a:ea typeface="Cambria Math"/>
              </a:rPr>
              <a:t>        later CS course.</a:t>
            </a:r>
            <a:endParaRPr lang="en-US" dirty="0" smtClean="0">
              <a:ea typeface="Cambria Math" pitchFamily="18" charset="0"/>
            </a:endParaRPr>
          </a:p>
          <a:p>
            <a:endParaRPr lang="en-US" dirty="0" smtClean="0">
              <a:latin typeface="Cambria Math" pitchFamily="18" charset="0"/>
              <a:ea typeface="Cambria Math" pitchFamily="18" charset="0"/>
            </a:endParaRPr>
          </a:p>
          <a:p>
            <a:endParaRPr lang="en-US" dirty="0" smtClean="0">
              <a:latin typeface="Cambria Math" pitchFamily="18" charset="0"/>
              <a:ea typeface="Cambria Math" pitchFamily="18" charset="0"/>
            </a:endParaRPr>
          </a:p>
          <a:p>
            <a:endParaRPr lang="en-US" dirty="0">
              <a:latin typeface="Cambria Math" pitchFamily="18" charset="0"/>
              <a:ea typeface="Cambria Math"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Pseudorandom Numbers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Example</a:t>
            </a:r>
            <a:r>
              <a:rPr lang="en-US" dirty="0" smtClean="0"/>
              <a:t>: Find the sequence of pseudorandom numbers generated by the linear </a:t>
            </a:r>
            <a:r>
              <a:rPr lang="en-US" dirty="0" err="1" smtClean="0"/>
              <a:t>congruential</a:t>
            </a:r>
            <a:r>
              <a:rPr lang="en-US" dirty="0" smtClean="0"/>
              <a:t> method with modulus </a:t>
            </a:r>
            <a:r>
              <a:rPr lang="en-US" i="1" dirty="0" smtClean="0"/>
              <a:t>m</a:t>
            </a:r>
            <a:r>
              <a:rPr lang="en-US" dirty="0" smtClean="0"/>
              <a:t> = </a:t>
            </a:r>
            <a:r>
              <a:rPr lang="en-US" dirty="0" smtClean="0">
                <a:latin typeface="Cambria Math" pitchFamily="18" charset="0"/>
                <a:ea typeface="Cambria Math" pitchFamily="18" charset="0"/>
              </a:rPr>
              <a:t>9</a:t>
            </a:r>
            <a:r>
              <a:rPr lang="en-US" dirty="0" smtClean="0"/>
              <a:t>, multiplier </a:t>
            </a:r>
            <a:r>
              <a:rPr lang="en-US" i="1" dirty="0" smtClean="0"/>
              <a:t>a</a:t>
            </a:r>
            <a:r>
              <a:rPr lang="en-US" dirty="0" smtClean="0"/>
              <a:t> = </a:t>
            </a:r>
            <a:r>
              <a:rPr lang="en-US" dirty="0" smtClean="0">
                <a:latin typeface="Cambria Math" pitchFamily="18" charset="0"/>
                <a:ea typeface="Cambria Math" pitchFamily="18" charset="0"/>
              </a:rPr>
              <a:t>7</a:t>
            </a:r>
            <a:r>
              <a:rPr lang="en-US" dirty="0" smtClean="0"/>
              <a:t>, increment </a:t>
            </a:r>
            <a:r>
              <a:rPr lang="en-US" i="1" dirty="0" smtClean="0"/>
              <a:t>c</a:t>
            </a:r>
            <a:r>
              <a:rPr lang="en-US" dirty="0" smtClean="0"/>
              <a:t> = </a:t>
            </a:r>
            <a:r>
              <a:rPr lang="en-US" dirty="0" smtClean="0">
                <a:latin typeface="Cambria Math" pitchFamily="18" charset="0"/>
                <a:ea typeface="Cambria Math" pitchFamily="18" charset="0"/>
              </a:rPr>
              <a:t>4</a:t>
            </a:r>
            <a:r>
              <a:rPr lang="en-US" dirty="0" smtClean="0"/>
              <a:t>, and          seed </a:t>
            </a:r>
            <a:r>
              <a:rPr lang="en-US" i="1" dirty="0" smtClean="0"/>
              <a:t>x</a:t>
            </a:r>
            <a:r>
              <a:rPr lang="en-US" baseline="-25000" dirty="0" smtClean="0">
                <a:latin typeface="Cambria Math" pitchFamily="18" charset="0"/>
                <a:ea typeface="Cambria Math" pitchFamily="18" charset="0"/>
              </a:rPr>
              <a:t>0  </a:t>
            </a:r>
            <a:r>
              <a:rPr lang="en-US" dirty="0" smtClean="0"/>
              <a:t>= </a:t>
            </a:r>
            <a:r>
              <a:rPr lang="en-US" dirty="0" smtClean="0">
                <a:latin typeface="Cambria Math" pitchFamily="18" charset="0"/>
                <a:ea typeface="Cambria Math" pitchFamily="18" charset="0"/>
              </a:rPr>
              <a:t>3</a:t>
            </a:r>
            <a:r>
              <a:rPr lang="en-US" dirty="0" smtClean="0"/>
              <a:t>.</a:t>
            </a:r>
          </a:p>
          <a:p>
            <a:r>
              <a:rPr lang="en-US" b="1" dirty="0" smtClean="0"/>
              <a:t>Solution</a:t>
            </a:r>
            <a:r>
              <a:rPr lang="en-US" dirty="0" smtClean="0"/>
              <a:t>: Compute the terms of the sequence by successively using the congruence </a:t>
            </a:r>
            <a:r>
              <a:rPr lang="en-US" dirty="0" smtClean="0">
                <a:ea typeface="Cambria Math"/>
              </a:rPr>
              <a:t>     </a:t>
            </a:r>
            <a:r>
              <a:rPr lang="en-US" i="1" dirty="0" smtClean="0"/>
              <a:t>x</a:t>
            </a:r>
            <a:r>
              <a:rPr lang="en-US" i="1" baseline="-25000" dirty="0" smtClean="0">
                <a:latin typeface="Cambria Math" pitchFamily="18" charset="0"/>
                <a:ea typeface="Cambria Math" pitchFamily="18" charset="0"/>
              </a:rPr>
              <a:t>n</a:t>
            </a:r>
            <a:r>
              <a:rPr lang="en-US" baseline="-25000" dirty="0" smtClean="0">
                <a:latin typeface="Cambria Math" pitchFamily="18" charset="0"/>
                <a:ea typeface="Cambria Math" pitchFamily="18" charset="0"/>
              </a:rPr>
              <a:t>+1</a:t>
            </a:r>
            <a:r>
              <a:rPr lang="en-US" i="1" baseline="-25000" dirty="0" smtClean="0">
                <a:latin typeface="Cambria Math" pitchFamily="18" charset="0"/>
                <a:ea typeface="Cambria Math" pitchFamily="18" charset="0"/>
              </a:rPr>
              <a:t>   </a:t>
            </a:r>
            <a:r>
              <a:rPr lang="en-US" dirty="0" smtClean="0">
                <a:ea typeface="Cambria Math" pitchFamily="18" charset="0"/>
              </a:rPr>
              <a:t> = (</a:t>
            </a:r>
            <a:r>
              <a:rPr lang="en-US" dirty="0" smtClean="0">
                <a:latin typeface="Cambria Math" pitchFamily="18" charset="0"/>
                <a:ea typeface="Cambria Math" pitchFamily="18" charset="0"/>
              </a:rPr>
              <a:t>7</a:t>
            </a:r>
            <a:r>
              <a:rPr lang="en-US" i="1" dirty="0" smtClean="0">
                <a:ea typeface="Cambria Math" pitchFamily="18" charset="0"/>
              </a:rPr>
              <a:t>x</a:t>
            </a:r>
            <a:r>
              <a:rPr lang="en-US" i="1" baseline="-25000" dirty="0" smtClean="0">
                <a:ea typeface="Cambria Math" pitchFamily="18" charset="0"/>
              </a:rPr>
              <a:t>n</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with </a:t>
            </a:r>
            <a:r>
              <a:rPr lang="en-US" i="1" dirty="0" smtClean="0"/>
              <a:t>x</a:t>
            </a:r>
            <a:r>
              <a:rPr lang="en-US" baseline="-25000" dirty="0" smtClean="0">
                <a:latin typeface="Cambria Math" pitchFamily="18" charset="0"/>
                <a:ea typeface="Cambria Math" pitchFamily="18" charset="0"/>
              </a:rPr>
              <a:t>0  </a:t>
            </a:r>
            <a:r>
              <a:rPr lang="en-US" dirty="0" smtClean="0"/>
              <a:t>= </a:t>
            </a:r>
            <a:r>
              <a:rPr lang="en-US" dirty="0" smtClean="0">
                <a:latin typeface="Cambria Math" pitchFamily="18" charset="0"/>
                <a:ea typeface="Cambria Math" pitchFamily="18" charset="0"/>
              </a:rPr>
              <a:t>3</a:t>
            </a:r>
            <a:r>
              <a:rPr lang="en-US" dirty="0" smtClean="0"/>
              <a:t>.</a:t>
            </a:r>
          </a:p>
          <a:p>
            <a:pPr lvl="2">
              <a:buNone/>
            </a:pPr>
            <a:r>
              <a:rPr lang="en-US" i="1" dirty="0" smtClean="0"/>
              <a:t>x</a:t>
            </a:r>
            <a:r>
              <a:rPr lang="en-US" baseline="-25000" dirty="0" smtClean="0">
                <a:latin typeface="Cambria Math" pitchFamily="18" charset="0"/>
                <a:ea typeface="Cambria Math" pitchFamily="18" charset="0"/>
              </a:rPr>
              <a:t>1</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0</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∙3 + 4</a:t>
            </a:r>
            <a:r>
              <a:rPr lang="en-US" b="1" dirty="0" smtClean="0">
                <a:ea typeface="Cambria Math" pitchFamily="18" charset="0"/>
              </a:rPr>
              <a:t> mod </a:t>
            </a:r>
            <a:r>
              <a:rPr lang="en-US" dirty="0" smtClean="0">
                <a:latin typeface="Cambria Math" pitchFamily="18" charset="0"/>
                <a:ea typeface="Cambria Math" pitchFamily="18" charset="0"/>
              </a:rPr>
              <a:t>9 = 25 </a:t>
            </a:r>
            <a:r>
              <a:rPr lang="en-US" b="1" dirty="0" smtClean="0">
                <a:ea typeface="Cambria Math" pitchFamily="18" charset="0"/>
              </a:rPr>
              <a:t>mod </a:t>
            </a:r>
            <a:r>
              <a:rPr lang="en-US" dirty="0" smtClean="0">
                <a:latin typeface="Cambria Math" pitchFamily="18" charset="0"/>
                <a:ea typeface="Cambria Math" pitchFamily="18" charset="0"/>
              </a:rPr>
              <a:t>9 = 7</a:t>
            </a:r>
            <a:r>
              <a:rPr lang="en-US" dirty="0" smtClean="0"/>
              <a:t>,</a:t>
            </a:r>
          </a:p>
          <a:p>
            <a:pPr lvl="2">
              <a:buNone/>
            </a:pPr>
            <a:r>
              <a:rPr lang="en-US" i="1" dirty="0" smtClean="0"/>
              <a:t>x</a:t>
            </a:r>
            <a:r>
              <a:rPr lang="en-US" baseline="-25000" dirty="0" smtClean="0">
                <a:latin typeface="Cambria Math" pitchFamily="18" charset="0"/>
                <a:ea typeface="Cambria Math" pitchFamily="18" charset="0"/>
              </a:rPr>
              <a:t>2</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1</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∙7 + 4</a:t>
            </a:r>
            <a:r>
              <a:rPr lang="en-US" b="1" dirty="0" smtClean="0">
                <a:ea typeface="Cambria Math" pitchFamily="18" charset="0"/>
              </a:rPr>
              <a:t> mod </a:t>
            </a:r>
            <a:r>
              <a:rPr lang="en-US" dirty="0" smtClean="0">
                <a:latin typeface="Cambria Math" pitchFamily="18" charset="0"/>
                <a:ea typeface="Cambria Math" pitchFamily="18" charset="0"/>
              </a:rPr>
              <a:t>9 = 53 </a:t>
            </a:r>
            <a:r>
              <a:rPr lang="en-US" b="1" dirty="0" smtClean="0">
                <a:ea typeface="Cambria Math" pitchFamily="18" charset="0"/>
              </a:rPr>
              <a:t>mod </a:t>
            </a:r>
            <a:r>
              <a:rPr lang="en-US" dirty="0" smtClean="0">
                <a:latin typeface="Cambria Math" pitchFamily="18" charset="0"/>
                <a:ea typeface="Cambria Math" pitchFamily="18" charset="0"/>
              </a:rPr>
              <a:t>9 = 8</a:t>
            </a:r>
            <a:r>
              <a:rPr lang="en-US" dirty="0" smtClean="0"/>
              <a:t>,</a:t>
            </a:r>
          </a:p>
          <a:p>
            <a:pPr lvl="2">
              <a:buNone/>
            </a:pPr>
            <a:r>
              <a:rPr lang="en-US" i="1" dirty="0" smtClean="0"/>
              <a:t>x</a:t>
            </a:r>
            <a:r>
              <a:rPr lang="en-US" baseline="-25000" dirty="0" smtClean="0">
                <a:latin typeface="Cambria Math" pitchFamily="18" charset="0"/>
                <a:ea typeface="Cambria Math" pitchFamily="18" charset="0"/>
              </a:rPr>
              <a:t>3</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2</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∙8 + 4</a:t>
            </a:r>
            <a:r>
              <a:rPr lang="en-US" b="1" dirty="0" smtClean="0">
                <a:ea typeface="Cambria Math" pitchFamily="18" charset="0"/>
              </a:rPr>
              <a:t> mod </a:t>
            </a:r>
            <a:r>
              <a:rPr lang="en-US" dirty="0" smtClean="0">
                <a:latin typeface="Cambria Math" pitchFamily="18" charset="0"/>
                <a:ea typeface="Cambria Math" pitchFamily="18" charset="0"/>
              </a:rPr>
              <a:t>9 = 60 </a:t>
            </a:r>
            <a:r>
              <a:rPr lang="en-US" b="1" dirty="0" smtClean="0">
                <a:ea typeface="Cambria Math" pitchFamily="18" charset="0"/>
              </a:rPr>
              <a:t>mod </a:t>
            </a:r>
            <a:r>
              <a:rPr lang="en-US" dirty="0" smtClean="0">
                <a:latin typeface="Cambria Math" pitchFamily="18" charset="0"/>
                <a:ea typeface="Cambria Math" pitchFamily="18" charset="0"/>
              </a:rPr>
              <a:t>9 = 6</a:t>
            </a:r>
            <a:r>
              <a:rPr lang="en-US" dirty="0" smtClean="0"/>
              <a:t>,</a:t>
            </a:r>
          </a:p>
          <a:p>
            <a:pPr lvl="2">
              <a:buNone/>
            </a:pPr>
            <a:r>
              <a:rPr lang="en-US" i="1" dirty="0" smtClean="0"/>
              <a:t>x</a:t>
            </a:r>
            <a:r>
              <a:rPr lang="en-US" baseline="-25000" dirty="0" smtClean="0">
                <a:latin typeface="Cambria Math" pitchFamily="18" charset="0"/>
                <a:ea typeface="Cambria Math" pitchFamily="18" charset="0"/>
              </a:rPr>
              <a:t>4</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3</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∙6 + 4</a:t>
            </a:r>
            <a:r>
              <a:rPr lang="en-US" b="1" dirty="0" smtClean="0">
                <a:ea typeface="Cambria Math" pitchFamily="18" charset="0"/>
              </a:rPr>
              <a:t> mod </a:t>
            </a:r>
            <a:r>
              <a:rPr lang="en-US" dirty="0" smtClean="0">
                <a:latin typeface="Cambria Math" pitchFamily="18" charset="0"/>
                <a:ea typeface="Cambria Math" pitchFamily="18" charset="0"/>
              </a:rPr>
              <a:t>9 = 46 </a:t>
            </a:r>
            <a:r>
              <a:rPr lang="en-US" b="1" dirty="0" smtClean="0">
                <a:ea typeface="Cambria Math" pitchFamily="18" charset="0"/>
              </a:rPr>
              <a:t>mod </a:t>
            </a:r>
            <a:r>
              <a:rPr lang="en-US" dirty="0" smtClean="0">
                <a:latin typeface="Cambria Math" pitchFamily="18" charset="0"/>
                <a:ea typeface="Cambria Math" pitchFamily="18" charset="0"/>
              </a:rPr>
              <a:t>9 = 1</a:t>
            </a:r>
            <a:r>
              <a:rPr lang="en-US" dirty="0" smtClean="0"/>
              <a:t>,</a:t>
            </a:r>
          </a:p>
          <a:p>
            <a:pPr lvl="2">
              <a:buNone/>
            </a:pPr>
            <a:r>
              <a:rPr lang="en-US" i="1" dirty="0" smtClean="0"/>
              <a:t>x</a:t>
            </a:r>
            <a:r>
              <a:rPr lang="en-US" baseline="-25000" dirty="0" smtClean="0">
                <a:latin typeface="Cambria Math" pitchFamily="18" charset="0"/>
                <a:ea typeface="Cambria Math" pitchFamily="18" charset="0"/>
              </a:rPr>
              <a:t>5</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4</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∙1 + 4</a:t>
            </a:r>
            <a:r>
              <a:rPr lang="en-US" b="1" dirty="0" smtClean="0">
                <a:ea typeface="Cambria Math" pitchFamily="18" charset="0"/>
              </a:rPr>
              <a:t> mod </a:t>
            </a:r>
            <a:r>
              <a:rPr lang="en-US" dirty="0" smtClean="0">
                <a:latin typeface="Cambria Math" pitchFamily="18" charset="0"/>
                <a:ea typeface="Cambria Math" pitchFamily="18" charset="0"/>
              </a:rPr>
              <a:t>9 = 11 </a:t>
            </a:r>
            <a:r>
              <a:rPr lang="en-US" b="1" dirty="0" smtClean="0">
                <a:ea typeface="Cambria Math" pitchFamily="18" charset="0"/>
              </a:rPr>
              <a:t>mod </a:t>
            </a:r>
            <a:r>
              <a:rPr lang="en-US" dirty="0" smtClean="0">
                <a:latin typeface="Cambria Math" pitchFamily="18" charset="0"/>
                <a:ea typeface="Cambria Math" pitchFamily="18" charset="0"/>
              </a:rPr>
              <a:t>9 = 2</a:t>
            </a:r>
            <a:r>
              <a:rPr lang="en-US" dirty="0" smtClean="0"/>
              <a:t>,</a:t>
            </a:r>
          </a:p>
          <a:p>
            <a:pPr lvl="2">
              <a:buNone/>
            </a:pPr>
            <a:r>
              <a:rPr lang="en-US" i="1" dirty="0" smtClean="0"/>
              <a:t>x</a:t>
            </a:r>
            <a:r>
              <a:rPr lang="en-US" baseline="-25000" dirty="0" smtClean="0">
                <a:latin typeface="Cambria Math" pitchFamily="18" charset="0"/>
                <a:ea typeface="Cambria Math" pitchFamily="18" charset="0"/>
              </a:rPr>
              <a:t>6</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5</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∙2 + 4</a:t>
            </a:r>
            <a:r>
              <a:rPr lang="en-US" b="1" dirty="0" smtClean="0">
                <a:ea typeface="Cambria Math" pitchFamily="18" charset="0"/>
              </a:rPr>
              <a:t> mod </a:t>
            </a:r>
            <a:r>
              <a:rPr lang="en-US" dirty="0" smtClean="0">
                <a:latin typeface="Cambria Math" pitchFamily="18" charset="0"/>
                <a:ea typeface="Cambria Math" pitchFamily="18" charset="0"/>
              </a:rPr>
              <a:t>9 = 18 </a:t>
            </a:r>
            <a:r>
              <a:rPr lang="en-US" b="1" dirty="0" smtClean="0">
                <a:ea typeface="Cambria Math" pitchFamily="18" charset="0"/>
              </a:rPr>
              <a:t>mod </a:t>
            </a:r>
            <a:r>
              <a:rPr lang="en-US" dirty="0" smtClean="0">
                <a:latin typeface="Cambria Math" pitchFamily="18" charset="0"/>
                <a:ea typeface="Cambria Math" pitchFamily="18" charset="0"/>
              </a:rPr>
              <a:t>9 = 0</a:t>
            </a:r>
            <a:r>
              <a:rPr lang="en-US" dirty="0" smtClean="0"/>
              <a:t>,</a:t>
            </a:r>
          </a:p>
          <a:p>
            <a:pPr lvl="2">
              <a:buNone/>
            </a:pPr>
            <a:r>
              <a:rPr lang="en-US" i="1" dirty="0" smtClean="0"/>
              <a:t>x</a:t>
            </a:r>
            <a:r>
              <a:rPr lang="en-US" baseline="-25000" dirty="0" smtClean="0">
                <a:latin typeface="Cambria Math" pitchFamily="18" charset="0"/>
                <a:ea typeface="Cambria Math" pitchFamily="18" charset="0"/>
              </a:rPr>
              <a:t>7</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6</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∙0 + 4</a:t>
            </a:r>
            <a:r>
              <a:rPr lang="en-US" b="1" dirty="0" smtClean="0">
                <a:ea typeface="Cambria Math" pitchFamily="18" charset="0"/>
              </a:rPr>
              <a:t> mod </a:t>
            </a:r>
            <a:r>
              <a:rPr lang="en-US" dirty="0" smtClean="0">
                <a:latin typeface="Cambria Math" pitchFamily="18" charset="0"/>
                <a:ea typeface="Cambria Math" pitchFamily="18" charset="0"/>
              </a:rPr>
              <a:t>9 = 4 </a:t>
            </a:r>
            <a:r>
              <a:rPr lang="en-US" b="1" dirty="0" smtClean="0">
                <a:ea typeface="Cambria Math" pitchFamily="18" charset="0"/>
              </a:rPr>
              <a:t>mod </a:t>
            </a:r>
            <a:r>
              <a:rPr lang="en-US" dirty="0" smtClean="0">
                <a:latin typeface="Cambria Math" pitchFamily="18" charset="0"/>
                <a:ea typeface="Cambria Math" pitchFamily="18" charset="0"/>
              </a:rPr>
              <a:t>9 = 4</a:t>
            </a:r>
            <a:r>
              <a:rPr lang="en-US" dirty="0" smtClean="0"/>
              <a:t>,</a:t>
            </a:r>
          </a:p>
          <a:p>
            <a:pPr lvl="2">
              <a:buNone/>
            </a:pPr>
            <a:r>
              <a:rPr lang="en-US" i="1" dirty="0" smtClean="0"/>
              <a:t>x</a:t>
            </a:r>
            <a:r>
              <a:rPr lang="en-US" baseline="-25000" dirty="0" smtClean="0">
                <a:latin typeface="Cambria Math" pitchFamily="18" charset="0"/>
                <a:ea typeface="Cambria Math" pitchFamily="18" charset="0"/>
              </a:rPr>
              <a:t>8</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7</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∙4 + 4</a:t>
            </a:r>
            <a:r>
              <a:rPr lang="en-US" b="1" dirty="0" smtClean="0">
                <a:ea typeface="Cambria Math" pitchFamily="18" charset="0"/>
              </a:rPr>
              <a:t> mod </a:t>
            </a:r>
            <a:r>
              <a:rPr lang="en-US" dirty="0" smtClean="0">
                <a:latin typeface="Cambria Math" pitchFamily="18" charset="0"/>
                <a:ea typeface="Cambria Math" pitchFamily="18" charset="0"/>
              </a:rPr>
              <a:t>9 = 32 </a:t>
            </a:r>
            <a:r>
              <a:rPr lang="en-US" b="1" dirty="0" smtClean="0">
                <a:ea typeface="Cambria Math" pitchFamily="18" charset="0"/>
              </a:rPr>
              <a:t>mod </a:t>
            </a:r>
            <a:r>
              <a:rPr lang="en-US" dirty="0" smtClean="0">
                <a:latin typeface="Cambria Math" pitchFamily="18" charset="0"/>
                <a:ea typeface="Cambria Math" pitchFamily="18" charset="0"/>
              </a:rPr>
              <a:t>9 = 5</a:t>
            </a:r>
            <a:r>
              <a:rPr lang="en-US" dirty="0" smtClean="0"/>
              <a:t>,</a:t>
            </a:r>
          </a:p>
          <a:p>
            <a:pPr lvl="2">
              <a:buNone/>
            </a:pPr>
            <a:r>
              <a:rPr lang="en-US" i="1" dirty="0" smtClean="0"/>
              <a:t>x</a:t>
            </a:r>
            <a:r>
              <a:rPr lang="en-US" baseline="-25000" dirty="0" smtClean="0">
                <a:latin typeface="Cambria Math" pitchFamily="18" charset="0"/>
                <a:ea typeface="Cambria Math" pitchFamily="18" charset="0"/>
              </a:rPr>
              <a:t>9</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7</a:t>
            </a:r>
            <a:r>
              <a:rPr lang="en-US" i="1" dirty="0" smtClean="0">
                <a:ea typeface="Cambria Math" pitchFamily="18" charset="0"/>
              </a:rPr>
              <a:t>x</a:t>
            </a:r>
            <a:r>
              <a:rPr lang="en-US" baseline="-25000" dirty="0" smtClean="0">
                <a:latin typeface="Cambria Math" pitchFamily="18" charset="0"/>
                <a:ea typeface="Cambria Math" pitchFamily="18" charset="0"/>
              </a:rPr>
              <a:t>8</a:t>
            </a:r>
            <a:r>
              <a:rPr lang="en-US" dirty="0" smtClean="0">
                <a:ea typeface="Cambria Math" pitchFamily="18" charset="0"/>
              </a:rPr>
              <a:t> + </a:t>
            </a:r>
            <a:r>
              <a:rPr lang="en-US" dirty="0" smtClean="0">
                <a:latin typeface="Cambria Math" pitchFamily="18" charset="0"/>
                <a:ea typeface="Cambria Math" pitchFamily="18" charset="0"/>
              </a:rPr>
              <a:t>4</a:t>
            </a:r>
            <a:r>
              <a:rPr lang="en-US" dirty="0" smtClean="0">
                <a:ea typeface="Cambria Math" pitchFamily="18" charset="0"/>
              </a:rPr>
              <a:t> </a:t>
            </a:r>
            <a:r>
              <a:rPr lang="en-US" b="1" dirty="0" smtClean="0">
                <a:ea typeface="Cambria Math" pitchFamily="18" charset="0"/>
              </a:rPr>
              <a:t>mod </a:t>
            </a:r>
            <a:r>
              <a:rPr lang="en-US" dirty="0" smtClean="0">
                <a:latin typeface="Cambria Math" pitchFamily="18" charset="0"/>
                <a:ea typeface="Cambria Math" pitchFamily="18" charset="0"/>
              </a:rPr>
              <a:t>9</a:t>
            </a:r>
            <a:r>
              <a:rPr lang="en-US" dirty="0" smtClean="0">
                <a:ea typeface="Cambria Math" pitchFamily="18" charset="0"/>
              </a:rPr>
              <a:t>  </a:t>
            </a:r>
            <a:r>
              <a:rPr lang="en-US" dirty="0" smtClean="0"/>
              <a:t>= </a:t>
            </a:r>
            <a:r>
              <a:rPr lang="en-US" dirty="0" smtClean="0">
                <a:latin typeface="Cambria Math" pitchFamily="18" charset="0"/>
                <a:ea typeface="Cambria Math" pitchFamily="18" charset="0"/>
              </a:rPr>
              <a:t>7</a:t>
            </a:r>
            <a:r>
              <a:rPr lang="en-US" dirty="0" smtClean="0">
                <a:latin typeface="Cambria Math"/>
                <a:ea typeface="Cambria Math"/>
              </a:rPr>
              <a:t>∙5 + 4</a:t>
            </a:r>
            <a:r>
              <a:rPr lang="en-US" b="1" dirty="0" smtClean="0">
                <a:ea typeface="Cambria Math" pitchFamily="18" charset="0"/>
              </a:rPr>
              <a:t> mod </a:t>
            </a:r>
            <a:r>
              <a:rPr lang="en-US" dirty="0" smtClean="0">
                <a:latin typeface="Cambria Math" pitchFamily="18" charset="0"/>
                <a:ea typeface="Cambria Math" pitchFamily="18" charset="0"/>
              </a:rPr>
              <a:t>9 = 39 </a:t>
            </a:r>
            <a:r>
              <a:rPr lang="en-US" b="1" dirty="0" smtClean="0">
                <a:ea typeface="Cambria Math" pitchFamily="18" charset="0"/>
              </a:rPr>
              <a:t>mod </a:t>
            </a:r>
            <a:r>
              <a:rPr lang="en-US" dirty="0" smtClean="0">
                <a:latin typeface="Cambria Math" pitchFamily="18" charset="0"/>
                <a:ea typeface="Cambria Math" pitchFamily="18" charset="0"/>
              </a:rPr>
              <a:t>9 = 3</a:t>
            </a:r>
            <a:r>
              <a:rPr lang="en-US" dirty="0" smtClean="0"/>
              <a:t>.</a:t>
            </a:r>
          </a:p>
          <a:p>
            <a:pPr lvl="1">
              <a:buNone/>
            </a:pPr>
            <a:r>
              <a:rPr lang="en-US" dirty="0" smtClean="0"/>
              <a:t>The sequence generated is </a:t>
            </a:r>
            <a:r>
              <a:rPr lang="en-US" dirty="0" smtClean="0">
                <a:latin typeface="Cambria Math" pitchFamily="18" charset="0"/>
                <a:ea typeface="Cambria Math" pitchFamily="18" charset="0"/>
              </a:rPr>
              <a:t>3,7,8,6,1,2,0,4,5,3,7,8,6,1,2,0,4,5,3,…   </a:t>
            </a:r>
          </a:p>
          <a:p>
            <a:pPr lvl="1">
              <a:buNone/>
            </a:pPr>
            <a:r>
              <a:rPr lang="en-US" dirty="0" smtClean="0"/>
              <a:t>It repeats after generating </a:t>
            </a:r>
            <a:r>
              <a:rPr lang="en-US" dirty="0" smtClean="0">
                <a:latin typeface="Cambria Math" pitchFamily="18" charset="0"/>
                <a:ea typeface="Cambria Math" pitchFamily="18" charset="0"/>
              </a:rPr>
              <a:t>9</a:t>
            </a:r>
            <a:r>
              <a:rPr lang="en-US" dirty="0" smtClean="0"/>
              <a:t> terms.</a:t>
            </a:r>
          </a:p>
          <a:p>
            <a:r>
              <a:rPr lang="en-US" dirty="0" smtClean="0"/>
              <a:t>Commonly, computers use a linear </a:t>
            </a:r>
            <a:r>
              <a:rPr lang="en-US" dirty="0" err="1" smtClean="0"/>
              <a:t>congruential</a:t>
            </a:r>
            <a:r>
              <a:rPr lang="en-US" dirty="0" smtClean="0"/>
              <a:t> generator with increment </a:t>
            </a:r>
            <a:r>
              <a:rPr lang="en-US" i="1" dirty="0" smtClean="0"/>
              <a:t>c</a:t>
            </a:r>
            <a:r>
              <a:rPr lang="en-US" dirty="0" smtClean="0"/>
              <a:t> = </a:t>
            </a:r>
            <a:r>
              <a:rPr lang="en-US" dirty="0" smtClean="0">
                <a:latin typeface="Cambria Math" pitchFamily="18" charset="0"/>
                <a:ea typeface="Cambria Math" pitchFamily="18" charset="0"/>
              </a:rPr>
              <a:t>0</a:t>
            </a:r>
            <a:r>
              <a:rPr lang="en-US" dirty="0" smtClean="0"/>
              <a:t>. This is called a </a:t>
            </a:r>
            <a:r>
              <a:rPr lang="en-US" i="1" dirty="0" smtClean="0"/>
              <a:t>pure multiplicative generator</a:t>
            </a:r>
            <a:r>
              <a:rPr lang="en-US" dirty="0" smtClean="0"/>
              <a:t>. Such a generator with modulus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31</a:t>
            </a:r>
            <a:r>
              <a:rPr lang="en-US" dirty="0" smtClean="0"/>
              <a:t> </a:t>
            </a:r>
            <a:r>
              <a:rPr lang="en-US" dirty="0" smtClean="0">
                <a:latin typeface="Cambria Math"/>
                <a:ea typeface="Cambria Math"/>
              </a:rPr>
              <a:t>− 1 </a:t>
            </a:r>
            <a:r>
              <a:rPr lang="en-US" dirty="0" smtClean="0"/>
              <a:t>and multiplier  </a:t>
            </a:r>
            <a:r>
              <a:rPr lang="en-US" dirty="0" smtClean="0">
                <a:latin typeface="Cambria Math" pitchFamily="18" charset="0"/>
                <a:ea typeface="Cambria Math" pitchFamily="18" charset="0"/>
              </a:rPr>
              <a:t>7</a:t>
            </a:r>
            <a:r>
              <a:rPr lang="en-US" baseline="30000" dirty="0" smtClean="0">
                <a:latin typeface="Cambria Math" pitchFamily="18" charset="0"/>
                <a:ea typeface="Cambria Math" pitchFamily="18" charset="0"/>
              </a:rPr>
              <a:t>5</a:t>
            </a:r>
            <a:r>
              <a:rPr lang="en-US" dirty="0" smtClean="0">
                <a:latin typeface="Cambria Math" pitchFamily="18" charset="0"/>
                <a:ea typeface="Cambria Math" pitchFamily="18" charset="0"/>
              </a:rPr>
              <a:t> = 16,807 generates 2</a:t>
            </a:r>
            <a:r>
              <a:rPr lang="en-US" baseline="30000" dirty="0" smtClean="0">
                <a:latin typeface="Cambria Math" pitchFamily="18" charset="0"/>
                <a:ea typeface="Cambria Math" pitchFamily="18" charset="0"/>
              </a:rPr>
              <a:t>31 </a:t>
            </a:r>
            <a:r>
              <a:rPr lang="en-US" dirty="0" smtClean="0">
                <a:latin typeface="Cambria Math"/>
                <a:ea typeface="Cambria Math"/>
              </a:rPr>
              <a:t>− 2 </a:t>
            </a:r>
            <a:r>
              <a:rPr lang="en-US" dirty="0" smtClean="0"/>
              <a:t>numbers before  repeating. </a:t>
            </a:r>
            <a:endParaRPr lang="en-US" baseline="30000" dirty="0" smtClean="0">
              <a:latin typeface="Cambria Math" pitchFamily="18" charset="0"/>
              <a:ea typeface="Cambria Math" pitchFamily="18" charset="0"/>
            </a:endParaRPr>
          </a:p>
          <a:p>
            <a:endParaRPr lang="en-US"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Digits:  UPCs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common method of detecting errors in strings of digits is to add an extra digit at the end, which is evaluated using a function. If the final digit is  not correct, then the string is assumed not to be correct.</a:t>
            </a:r>
          </a:p>
          <a:p>
            <a:pPr>
              <a:buNone/>
            </a:pPr>
            <a:r>
              <a:rPr lang="en-US" b="1" dirty="0" smtClean="0"/>
              <a:t>   Example</a:t>
            </a:r>
            <a:r>
              <a:rPr lang="en-US" dirty="0" smtClean="0"/>
              <a:t>: Retail products are identified by their </a:t>
            </a:r>
            <a:r>
              <a:rPr lang="en-US" i="1" dirty="0" smtClean="0"/>
              <a:t>Universal Product Codes </a:t>
            </a:r>
            <a:r>
              <a:rPr lang="en-US" dirty="0" smtClean="0"/>
              <a:t>(</a:t>
            </a:r>
            <a:r>
              <a:rPr lang="en-US" i="1" dirty="0" smtClean="0"/>
              <a:t>UPC</a:t>
            </a:r>
            <a:r>
              <a:rPr lang="en-US" dirty="0" smtClean="0"/>
              <a:t>s). Usually these have </a:t>
            </a:r>
            <a:r>
              <a:rPr lang="en-US" dirty="0" smtClean="0">
                <a:latin typeface="Cambria Math" pitchFamily="18" charset="0"/>
                <a:ea typeface="Cambria Math" pitchFamily="18" charset="0"/>
              </a:rPr>
              <a:t>12</a:t>
            </a:r>
            <a:r>
              <a:rPr lang="en-US" dirty="0" smtClean="0"/>
              <a:t> decimal digits, the last one being the check digit. The check digit is determined by the congruence:</a:t>
            </a:r>
          </a:p>
          <a:p>
            <a:pPr marL="822960" lvl="4" indent="-274320">
              <a:buSzPct val="95000"/>
              <a:buNone/>
            </a:pPr>
            <a:r>
              <a:rPr lang="en-US" dirty="0" smtClean="0">
                <a:latin typeface="Cambria Math" pitchFamily="18" charset="0"/>
                <a:ea typeface="Cambria Math" pitchFamily="18" charset="0"/>
              </a:rPr>
              <a:t>   3</a:t>
            </a:r>
            <a:r>
              <a:rPr lang="en-US" i="1" dirty="0" smtClean="0"/>
              <a:t>x</a:t>
            </a:r>
            <a:r>
              <a:rPr lang="en-US" baseline="-25000" dirty="0" smtClean="0">
                <a:latin typeface="Cambria Math" pitchFamily="18" charset="0"/>
                <a:ea typeface="Cambria Math" pitchFamily="18" charset="0"/>
              </a:rPr>
              <a:t>1</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i="1" dirty="0" smtClean="0"/>
              <a:t>x</a:t>
            </a:r>
            <a:r>
              <a:rPr lang="en-US" baseline="-25000" dirty="0" smtClean="0">
                <a:latin typeface="Cambria Math" pitchFamily="18" charset="0"/>
                <a:ea typeface="Cambria Math" pitchFamily="18" charset="0"/>
              </a:rPr>
              <a:t>2</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3</a:t>
            </a:r>
            <a:r>
              <a:rPr lang="en-US" i="1" dirty="0" smtClean="0"/>
              <a:t>x</a:t>
            </a:r>
            <a:r>
              <a:rPr lang="en-US" baseline="-25000" dirty="0" smtClean="0">
                <a:latin typeface="Cambria Math" pitchFamily="18" charset="0"/>
                <a:ea typeface="Cambria Math" pitchFamily="18" charset="0"/>
              </a:rPr>
              <a:t>3</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i="1" dirty="0" smtClean="0"/>
              <a:t>x</a:t>
            </a:r>
            <a:r>
              <a:rPr lang="en-US" baseline="-25000" dirty="0" smtClean="0">
                <a:latin typeface="Cambria Math" pitchFamily="18" charset="0"/>
                <a:ea typeface="Cambria Math" pitchFamily="18" charset="0"/>
              </a:rPr>
              <a:t>4</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3</a:t>
            </a:r>
            <a:r>
              <a:rPr lang="en-US" i="1" dirty="0" smtClean="0"/>
              <a:t>x</a:t>
            </a:r>
            <a:r>
              <a:rPr lang="en-US" baseline="-25000" dirty="0" smtClean="0">
                <a:latin typeface="Cambria Math" pitchFamily="18" charset="0"/>
                <a:ea typeface="Cambria Math" pitchFamily="18" charset="0"/>
              </a:rPr>
              <a:t>5</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i="1" dirty="0" smtClean="0"/>
              <a:t>x</a:t>
            </a:r>
            <a:r>
              <a:rPr lang="en-US" baseline="-25000" dirty="0" smtClean="0">
                <a:latin typeface="Cambria Math" pitchFamily="18" charset="0"/>
                <a:ea typeface="Cambria Math" pitchFamily="18" charset="0"/>
              </a:rPr>
              <a:t>6</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3</a:t>
            </a:r>
            <a:r>
              <a:rPr lang="en-US" i="1" dirty="0" smtClean="0"/>
              <a:t>x</a:t>
            </a:r>
            <a:r>
              <a:rPr lang="en-US" baseline="-25000" dirty="0" smtClean="0">
                <a:latin typeface="Cambria Math" pitchFamily="18" charset="0"/>
                <a:ea typeface="Cambria Math" pitchFamily="18" charset="0"/>
              </a:rPr>
              <a:t>7</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i="1" dirty="0" smtClean="0"/>
              <a:t>x</a:t>
            </a:r>
            <a:r>
              <a:rPr lang="en-US" baseline="-25000" dirty="0" smtClean="0">
                <a:latin typeface="Cambria Math" pitchFamily="18" charset="0"/>
                <a:ea typeface="Cambria Math" pitchFamily="18" charset="0"/>
              </a:rPr>
              <a:t>8</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3</a:t>
            </a:r>
            <a:r>
              <a:rPr lang="en-US" i="1" dirty="0" smtClean="0"/>
              <a:t>x</a:t>
            </a:r>
            <a:r>
              <a:rPr lang="en-US" baseline="-25000" dirty="0" smtClean="0">
                <a:latin typeface="Cambria Math" pitchFamily="18" charset="0"/>
                <a:ea typeface="Cambria Math" pitchFamily="18" charset="0"/>
              </a:rPr>
              <a:t>9</a:t>
            </a:r>
            <a:r>
              <a:rPr lang="en-US" dirty="0" smtClean="0">
                <a:ea typeface="Cambria Math" pitchFamily="18" charset="0"/>
              </a:rPr>
              <a:t> + </a:t>
            </a:r>
            <a:r>
              <a:rPr lang="en-US" i="1" dirty="0" smtClean="0"/>
              <a:t>x</a:t>
            </a:r>
            <a:r>
              <a:rPr lang="en-US" baseline="-25000" dirty="0" smtClean="0">
                <a:latin typeface="Cambria Math" pitchFamily="18" charset="0"/>
                <a:ea typeface="Cambria Math" pitchFamily="18" charset="0"/>
              </a:rPr>
              <a:t>10</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dirty="0" smtClean="0">
                <a:latin typeface="Cambria Math" pitchFamily="18" charset="0"/>
                <a:ea typeface="Cambria Math" pitchFamily="18" charset="0"/>
              </a:rPr>
              <a:t>3</a:t>
            </a:r>
            <a:r>
              <a:rPr lang="en-US" i="1" dirty="0" smtClean="0"/>
              <a:t>x</a:t>
            </a:r>
            <a:r>
              <a:rPr lang="en-US" baseline="-25000" dirty="0" smtClean="0">
                <a:latin typeface="Cambria Math" pitchFamily="18" charset="0"/>
                <a:ea typeface="Cambria Math" pitchFamily="18" charset="0"/>
              </a:rPr>
              <a:t>11</a:t>
            </a:r>
            <a:r>
              <a:rPr lang="en-US" i="1" baseline="-25000" dirty="0" smtClean="0">
                <a:latin typeface="Cambria Math" pitchFamily="18" charset="0"/>
                <a:ea typeface="Cambria Math" pitchFamily="18" charset="0"/>
              </a:rPr>
              <a:t>  </a:t>
            </a:r>
            <a:r>
              <a:rPr lang="en-US" dirty="0" smtClean="0">
                <a:ea typeface="Cambria Math" pitchFamily="18" charset="0"/>
              </a:rPr>
              <a:t>+ </a:t>
            </a:r>
            <a:r>
              <a:rPr lang="en-US" i="1" dirty="0" smtClean="0"/>
              <a:t>x</a:t>
            </a:r>
            <a:r>
              <a:rPr lang="en-US" baseline="-25000" dirty="0" smtClean="0">
                <a:latin typeface="Cambria Math" pitchFamily="18" charset="0"/>
                <a:ea typeface="Cambria Math" pitchFamily="18" charset="0"/>
              </a:rPr>
              <a:t>12</a:t>
            </a:r>
            <a:r>
              <a:rPr lang="en-US" i="1" baseline="-25000" dirty="0" smtClean="0">
                <a:latin typeface="Cambria Math" pitchFamily="18" charset="0"/>
                <a:ea typeface="Cambria Math" pitchFamily="18" charset="0"/>
              </a:rPr>
              <a:t> </a:t>
            </a:r>
            <a:r>
              <a:rPr lang="en-US" dirty="0" smtClean="0">
                <a:latin typeface="Cambria Math"/>
                <a:ea typeface="Cambria Math"/>
              </a:rPr>
              <a:t>≡ 0</a:t>
            </a:r>
            <a:r>
              <a:rPr lang="en-US" dirty="0" smtClean="0">
                <a:latin typeface="Cambria Math" pitchFamily="18" charset="0"/>
                <a:ea typeface="Cambria Math" pitchFamily="18" charset="0"/>
              </a:rPr>
              <a:t> (</a:t>
            </a:r>
            <a:r>
              <a:rPr lang="en-US" dirty="0" smtClean="0">
                <a:ea typeface="Cambria Math" pitchFamily="18" charset="0"/>
              </a:rPr>
              <a:t>mod</a:t>
            </a:r>
            <a:r>
              <a:rPr lang="en-US" b="1" dirty="0" smtClean="0">
                <a:ea typeface="Cambria Math" pitchFamily="18" charset="0"/>
              </a:rPr>
              <a:t> </a:t>
            </a:r>
            <a:r>
              <a:rPr lang="en-US" dirty="0" smtClean="0">
                <a:latin typeface="Cambria Math" pitchFamily="18" charset="0"/>
                <a:ea typeface="Cambria Math" pitchFamily="18" charset="0"/>
              </a:rPr>
              <a:t>10).</a:t>
            </a:r>
          </a:p>
          <a:p>
            <a:pPr marL="731520" lvl="3" indent="-457200">
              <a:buSzPct val="95000"/>
              <a:buFont typeface="+mj-lt"/>
              <a:buAutoNum type="alphaLcPeriod"/>
            </a:pPr>
            <a:r>
              <a:rPr lang="en-US" dirty="0" smtClean="0">
                <a:latin typeface="Cambria Math" pitchFamily="18" charset="0"/>
                <a:ea typeface="Cambria Math" pitchFamily="18" charset="0"/>
              </a:rPr>
              <a:t>Suppose that the first 11 digits of the UPC are 79357343104. What is the check digit?</a:t>
            </a:r>
          </a:p>
          <a:p>
            <a:pPr marL="731520" lvl="3" indent="-457200">
              <a:buSzPct val="95000"/>
              <a:buFont typeface="+mj-lt"/>
              <a:buAutoNum type="alphaLcPeriod"/>
            </a:pPr>
            <a:r>
              <a:rPr lang="en-US" dirty="0" smtClean="0">
                <a:latin typeface="Cambria Math" pitchFamily="18" charset="0"/>
                <a:ea typeface="Cambria Math" pitchFamily="18" charset="0"/>
              </a:rPr>
              <a:t>Is 041331021641 a valid UPC?</a:t>
            </a:r>
          </a:p>
          <a:p>
            <a:pPr marL="457200" lvl="2" indent="-457200">
              <a:buSzPct val="95000"/>
              <a:buNone/>
            </a:pPr>
            <a:r>
              <a:rPr lang="en-US" b="1" dirty="0" smtClean="0">
                <a:latin typeface="Cambria Math" pitchFamily="18" charset="0"/>
                <a:ea typeface="Cambria Math" pitchFamily="18" charset="0"/>
              </a:rPr>
              <a:t>       </a:t>
            </a:r>
            <a:r>
              <a:rPr lang="en-US" sz="2800" b="1" dirty="0" smtClean="0">
                <a:latin typeface="Cambria Math" pitchFamily="18" charset="0"/>
                <a:ea typeface="Cambria Math" pitchFamily="18" charset="0"/>
              </a:rPr>
              <a:t>Solution</a:t>
            </a:r>
            <a:r>
              <a:rPr lang="en-US" sz="2800" dirty="0" smtClean="0">
                <a:latin typeface="Cambria Math" pitchFamily="18" charset="0"/>
                <a:ea typeface="Cambria Math" pitchFamily="18" charset="0"/>
              </a:rPr>
              <a:t>: </a:t>
            </a:r>
          </a:p>
          <a:p>
            <a:pPr marL="731520" lvl="3" indent="-457200">
              <a:buSzPct val="95000"/>
              <a:buFont typeface="+mj-lt"/>
              <a:buAutoNum type="alphaLcPeriod"/>
            </a:pPr>
            <a:r>
              <a:rPr lang="en-US" sz="2300" dirty="0" smtClean="0">
                <a:latin typeface="Cambria Math" pitchFamily="18" charset="0"/>
                <a:ea typeface="Cambria Math" pitchFamily="18" charset="0"/>
              </a:rPr>
              <a:t>3</a:t>
            </a:r>
            <a:r>
              <a:rPr lang="en-US" sz="2300" dirty="0" smtClean="0">
                <a:latin typeface="Cambria Math"/>
                <a:ea typeface="Cambria Math"/>
              </a:rPr>
              <a:t>∙7 + 9 + </a:t>
            </a:r>
            <a:r>
              <a:rPr lang="en-US" sz="2300" dirty="0" smtClean="0">
                <a:latin typeface="Cambria Math" pitchFamily="18" charset="0"/>
                <a:ea typeface="Cambria Math" pitchFamily="18" charset="0"/>
              </a:rPr>
              <a:t>3</a:t>
            </a:r>
            <a:r>
              <a:rPr lang="en-US" sz="2300" dirty="0" smtClean="0">
                <a:latin typeface="Cambria Math"/>
                <a:ea typeface="Cambria Math"/>
              </a:rPr>
              <a:t>∙3 + 5 + </a:t>
            </a:r>
            <a:r>
              <a:rPr lang="en-US" sz="2300" dirty="0" smtClean="0">
                <a:latin typeface="Cambria Math" pitchFamily="18" charset="0"/>
                <a:ea typeface="Cambria Math" pitchFamily="18" charset="0"/>
              </a:rPr>
              <a:t>3</a:t>
            </a:r>
            <a:r>
              <a:rPr lang="en-US" sz="2300" dirty="0" smtClean="0">
                <a:latin typeface="Cambria Math"/>
                <a:ea typeface="Cambria Math"/>
              </a:rPr>
              <a:t>∙7 + 3 +</a:t>
            </a:r>
            <a:r>
              <a:rPr lang="en-US" sz="2300" dirty="0" smtClean="0">
                <a:latin typeface="Cambria Math" pitchFamily="18" charset="0"/>
                <a:ea typeface="Cambria Math" pitchFamily="18" charset="0"/>
              </a:rPr>
              <a:t> 3</a:t>
            </a:r>
            <a:r>
              <a:rPr lang="en-US" sz="2300" dirty="0" smtClean="0">
                <a:latin typeface="Cambria Math"/>
                <a:ea typeface="Cambria Math"/>
              </a:rPr>
              <a:t>∙4 + 3 +</a:t>
            </a:r>
            <a:r>
              <a:rPr lang="en-US" sz="2300" dirty="0" smtClean="0">
                <a:latin typeface="Cambria Math" pitchFamily="18" charset="0"/>
                <a:ea typeface="Cambria Math" pitchFamily="18" charset="0"/>
              </a:rPr>
              <a:t> 3</a:t>
            </a:r>
            <a:r>
              <a:rPr lang="en-US" sz="2300" dirty="0" smtClean="0">
                <a:latin typeface="Cambria Math"/>
                <a:ea typeface="Cambria Math"/>
              </a:rPr>
              <a:t>∙1 + 0 + </a:t>
            </a:r>
            <a:r>
              <a:rPr lang="en-US" sz="2300" dirty="0" smtClean="0">
                <a:latin typeface="Cambria Math" pitchFamily="18" charset="0"/>
                <a:ea typeface="Cambria Math" pitchFamily="18" charset="0"/>
              </a:rPr>
              <a:t>3</a:t>
            </a:r>
            <a:r>
              <a:rPr lang="en-US" sz="2300" dirty="0" smtClean="0">
                <a:latin typeface="Cambria Math"/>
                <a:ea typeface="Cambria Math"/>
              </a:rPr>
              <a:t>∙4 + </a:t>
            </a:r>
            <a:r>
              <a:rPr lang="en-US" sz="2300" i="1" dirty="0" smtClean="0"/>
              <a:t>x</a:t>
            </a:r>
            <a:r>
              <a:rPr lang="en-US" sz="2300" baseline="-25000" dirty="0" smtClean="0">
                <a:latin typeface="Cambria Math" pitchFamily="18" charset="0"/>
                <a:ea typeface="Cambria Math" pitchFamily="18" charset="0"/>
              </a:rPr>
              <a:t>12</a:t>
            </a:r>
            <a:r>
              <a:rPr lang="en-US" sz="2300" i="1" baseline="-25000" dirty="0" smtClean="0">
                <a:latin typeface="Cambria Math" pitchFamily="18" charset="0"/>
                <a:ea typeface="Cambria Math" pitchFamily="18" charset="0"/>
              </a:rPr>
              <a:t> </a:t>
            </a:r>
            <a:r>
              <a:rPr lang="en-US" sz="2300" dirty="0" smtClean="0">
                <a:latin typeface="Cambria Math"/>
                <a:ea typeface="Cambria Math"/>
              </a:rPr>
              <a:t>≡ 0</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a:t>
            </a:r>
          </a:p>
          <a:p>
            <a:pPr marL="731520" lvl="3" indent="-457200">
              <a:buSzPct val="95000"/>
              <a:buNone/>
            </a:pPr>
            <a:r>
              <a:rPr lang="en-US" sz="2300" dirty="0" smtClean="0">
                <a:latin typeface="Cambria Math" pitchFamily="18" charset="0"/>
                <a:ea typeface="Cambria Math" pitchFamily="18" charset="0"/>
              </a:rPr>
              <a:t>           21 + 9 + 9 + 5 + 21 + 3 + 12+ 3 + 3 + 0 + 12 + </a:t>
            </a:r>
            <a:r>
              <a:rPr lang="en-US" sz="2300" i="1" dirty="0" smtClean="0"/>
              <a:t>x</a:t>
            </a:r>
            <a:r>
              <a:rPr lang="en-US" sz="2300" baseline="-25000" dirty="0" smtClean="0">
                <a:latin typeface="Cambria Math" pitchFamily="18" charset="0"/>
                <a:ea typeface="Cambria Math" pitchFamily="18" charset="0"/>
              </a:rPr>
              <a:t>12</a:t>
            </a:r>
            <a:r>
              <a:rPr lang="en-US" sz="2300" i="1" baseline="-25000" dirty="0" smtClean="0">
                <a:latin typeface="Cambria Math" pitchFamily="18" charset="0"/>
                <a:ea typeface="Cambria Math" pitchFamily="18" charset="0"/>
              </a:rPr>
              <a:t> </a:t>
            </a:r>
            <a:r>
              <a:rPr lang="en-US" sz="2300" dirty="0" smtClean="0">
                <a:latin typeface="Cambria Math"/>
                <a:ea typeface="Cambria Math"/>
              </a:rPr>
              <a:t>≡ 0</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a:t>
            </a:r>
          </a:p>
          <a:p>
            <a:pPr marL="731520" lvl="3" indent="-457200">
              <a:buSzPct val="95000"/>
              <a:buNone/>
            </a:pPr>
            <a:r>
              <a:rPr lang="en-US" sz="2300" dirty="0" smtClean="0">
                <a:latin typeface="Cambria Math" pitchFamily="18" charset="0"/>
                <a:ea typeface="Cambria Math" pitchFamily="18" charset="0"/>
              </a:rPr>
              <a:t>           98 + </a:t>
            </a:r>
            <a:r>
              <a:rPr lang="en-US" sz="2300" i="1" dirty="0" smtClean="0"/>
              <a:t>x</a:t>
            </a:r>
            <a:r>
              <a:rPr lang="en-US" sz="2300" baseline="-25000" dirty="0" smtClean="0">
                <a:latin typeface="Cambria Math" pitchFamily="18" charset="0"/>
                <a:ea typeface="Cambria Math" pitchFamily="18" charset="0"/>
              </a:rPr>
              <a:t>12</a:t>
            </a:r>
            <a:r>
              <a:rPr lang="en-US" sz="2300" i="1" baseline="-25000" dirty="0" smtClean="0">
                <a:latin typeface="Cambria Math" pitchFamily="18" charset="0"/>
                <a:ea typeface="Cambria Math" pitchFamily="18" charset="0"/>
              </a:rPr>
              <a:t> </a:t>
            </a:r>
            <a:r>
              <a:rPr lang="en-US" sz="2300" dirty="0" smtClean="0">
                <a:latin typeface="Cambria Math"/>
                <a:ea typeface="Cambria Math"/>
              </a:rPr>
              <a:t>≡ 0</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a:t>
            </a:r>
          </a:p>
          <a:p>
            <a:pPr marL="731520" lvl="3" indent="-457200">
              <a:buSzPct val="95000"/>
              <a:buNone/>
            </a:pPr>
            <a:r>
              <a:rPr lang="en-US" sz="2300" i="1" dirty="0" smtClean="0">
                <a:latin typeface="Cambria Math" pitchFamily="18" charset="0"/>
                <a:ea typeface="Cambria Math" pitchFamily="18" charset="0"/>
              </a:rPr>
              <a:t>           </a:t>
            </a:r>
            <a:r>
              <a:rPr lang="en-US" sz="2300" i="1" dirty="0" smtClean="0"/>
              <a:t>x</a:t>
            </a:r>
            <a:r>
              <a:rPr lang="en-US" sz="2300" baseline="-25000" dirty="0" smtClean="0">
                <a:latin typeface="Cambria Math" pitchFamily="18" charset="0"/>
                <a:ea typeface="Cambria Math" pitchFamily="18" charset="0"/>
              </a:rPr>
              <a:t>12</a:t>
            </a:r>
            <a:r>
              <a:rPr lang="en-US" sz="2300" i="1" baseline="-25000" dirty="0" smtClean="0">
                <a:latin typeface="Cambria Math" pitchFamily="18" charset="0"/>
                <a:ea typeface="Cambria Math" pitchFamily="18" charset="0"/>
              </a:rPr>
              <a:t> </a:t>
            </a:r>
            <a:r>
              <a:rPr lang="en-US" sz="2300" dirty="0" smtClean="0">
                <a:latin typeface="Cambria Math"/>
                <a:ea typeface="Cambria Math"/>
              </a:rPr>
              <a:t>≡ 0</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So, the check digit is 2.</a:t>
            </a:r>
          </a:p>
          <a:p>
            <a:pPr marL="731520" lvl="3" indent="-457200">
              <a:buSzPct val="95000"/>
              <a:buFont typeface="+mj-lt"/>
              <a:buAutoNum type="alphaLcPeriod" startAt="2"/>
            </a:pPr>
            <a:r>
              <a:rPr lang="en-US" sz="2300" dirty="0" smtClean="0">
                <a:latin typeface="Cambria Math" pitchFamily="18" charset="0"/>
                <a:ea typeface="Cambria Math" pitchFamily="18" charset="0"/>
              </a:rPr>
              <a:t>3</a:t>
            </a:r>
            <a:r>
              <a:rPr lang="en-US" sz="2300" dirty="0" smtClean="0">
                <a:latin typeface="Cambria Math"/>
                <a:ea typeface="Cambria Math"/>
              </a:rPr>
              <a:t>∙0 + 4 + </a:t>
            </a:r>
            <a:r>
              <a:rPr lang="en-US" sz="2300" dirty="0" smtClean="0">
                <a:latin typeface="Cambria Math" pitchFamily="18" charset="0"/>
                <a:ea typeface="Cambria Math" pitchFamily="18" charset="0"/>
              </a:rPr>
              <a:t>3</a:t>
            </a:r>
            <a:r>
              <a:rPr lang="en-US" sz="2300" dirty="0" smtClean="0">
                <a:latin typeface="Cambria Math"/>
                <a:ea typeface="Cambria Math"/>
              </a:rPr>
              <a:t>∙1 + 3 + </a:t>
            </a:r>
            <a:r>
              <a:rPr lang="en-US" sz="2300" dirty="0" smtClean="0">
                <a:latin typeface="Cambria Math" pitchFamily="18" charset="0"/>
                <a:ea typeface="Cambria Math" pitchFamily="18" charset="0"/>
              </a:rPr>
              <a:t>3</a:t>
            </a:r>
            <a:r>
              <a:rPr lang="en-US" sz="2300" dirty="0" smtClean="0">
                <a:latin typeface="Cambria Math"/>
                <a:ea typeface="Cambria Math"/>
              </a:rPr>
              <a:t>∙3 + 1 +</a:t>
            </a:r>
            <a:r>
              <a:rPr lang="en-US" sz="2300" dirty="0" smtClean="0">
                <a:latin typeface="Cambria Math" pitchFamily="18" charset="0"/>
                <a:ea typeface="Cambria Math" pitchFamily="18" charset="0"/>
              </a:rPr>
              <a:t> 3</a:t>
            </a:r>
            <a:r>
              <a:rPr lang="en-US" sz="2300" dirty="0" smtClean="0">
                <a:latin typeface="Cambria Math"/>
                <a:ea typeface="Cambria Math"/>
              </a:rPr>
              <a:t>∙0 + 2 +</a:t>
            </a:r>
            <a:r>
              <a:rPr lang="en-US" sz="2300" dirty="0" smtClean="0">
                <a:latin typeface="Cambria Math" pitchFamily="18" charset="0"/>
                <a:ea typeface="Cambria Math" pitchFamily="18" charset="0"/>
              </a:rPr>
              <a:t> 3</a:t>
            </a:r>
            <a:r>
              <a:rPr lang="en-US" sz="2300" dirty="0" smtClean="0">
                <a:latin typeface="Cambria Math"/>
                <a:ea typeface="Cambria Math"/>
              </a:rPr>
              <a:t>∙1 + 6 + </a:t>
            </a:r>
            <a:r>
              <a:rPr lang="en-US" sz="2300" dirty="0" smtClean="0">
                <a:latin typeface="Cambria Math" pitchFamily="18" charset="0"/>
                <a:ea typeface="Cambria Math" pitchFamily="18" charset="0"/>
              </a:rPr>
              <a:t>3</a:t>
            </a:r>
            <a:r>
              <a:rPr lang="en-US" sz="2300" dirty="0" smtClean="0">
                <a:latin typeface="Cambria Math"/>
                <a:ea typeface="Cambria Math"/>
              </a:rPr>
              <a:t>∙4 +  </a:t>
            </a:r>
            <a:r>
              <a:rPr lang="en-US" sz="2300" dirty="0" smtClean="0">
                <a:latin typeface="Cambria Math" pitchFamily="18" charset="0"/>
                <a:ea typeface="Cambria Math" pitchFamily="18" charset="0"/>
              </a:rPr>
              <a:t>1</a:t>
            </a:r>
            <a:r>
              <a:rPr lang="en-US" sz="2300" i="1" baseline="-25000" dirty="0" smtClean="0">
                <a:latin typeface="Cambria Math" pitchFamily="18" charset="0"/>
                <a:ea typeface="Cambria Math" pitchFamily="18" charset="0"/>
              </a:rPr>
              <a:t> </a:t>
            </a:r>
            <a:r>
              <a:rPr lang="en-US" sz="2300" dirty="0" smtClean="0">
                <a:latin typeface="Cambria Math"/>
                <a:ea typeface="Cambria Math"/>
              </a:rPr>
              <a:t>≡ 0</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a:t>
            </a:r>
          </a:p>
          <a:p>
            <a:pPr marL="731520" lvl="3" indent="-457200">
              <a:buSzPct val="95000"/>
              <a:buNone/>
            </a:pPr>
            <a:r>
              <a:rPr lang="en-US" sz="2300" dirty="0" smtClean="0">
                <a:latin typeface="Cambria Math" pitchFamily="18" charset="0"/>
                <a:ea typeface="Cambria Math" pitchFamily="18" charset="0"/>
              </a:rPr>
              <a:t>           0 + 4 + 3 + 3 + 9 + 1 + 0+ 2 + 3 + 6 + 12 + 1 = 44 </a:t>
            </a:r>
            <a:r>
              <a:rPr lang="en-US" sz="2300" i="1" baseline="-25000" dirty="0" smtClean="0">
                <a:latin typeface="Cambria Math" pitchFamily="18" charset="0"/>
                <a:ea typeface="Cambria Math" pitchFamily="18" charset="0"/>
              </a:rPr>
              <a:t> </a:t>
            </a:r>
            <a:r>
              <a:rPr lang="en-US" sz="2300" dirty="0" smtClean="0">
                <a:latin typeface="Cambria Math"/>
                <a:ea typeface="Cambria Math"/>
              </a:rPr>
              <a:t>≡ 4 ≢</a:t>
            </a:r>
            <a:r>
              <a:rPr lang="en-US" sz="2300" dirty="0" smtClean="0">
                <a:latin typeface="Cambria Math" pitchFamily="18" charset="0"/>
                <a:ea typeface="Cambria Math" pitchFamily="18" charset="0"/>
              </a:rPr>
              <a:t> (</a:t>
            </a:r>
            <a:r>
              <a:rPr lang="en-US" sz="2300" dirty="0" smtClean="0">
                <a:ea typeface="Cambria Math" pitchFamily="18" charset="0"/>
              </a:rPr>
              <a:t>mod</a:t>
            </a:r>
            <a:r>
              <a:rPr lang="en-US" sz="2300" b="1" dirty="0" smtClean="0">
                <a:ea typeface="Cambria Math" pitchFamily="18" charset="0"/>
              </a:rPr>
              <a:t> </a:t>
            </a:r>
            <a:r>
              <a:rPr lang="en-US" sz="2300" dirty="0" smtClean="0">
                <a:latin typeface="Cambria Math" pitchFamily="18" charset="0"/>
                <a:ea typeface="Cambria Math" pitchFamily="18" charset="0"/>
              </a:rPr>
              <a:t>10)                </a:t>
            </a:r>
          </a:p>
          <a:p>
            <a:pPr marL="731520" lvl="3" indent="-457200">
              <a:buSzPct val="95000"/>
              <a:buNone/>
            </a:pPr>
            <a:r>
              <a:rPr lang="en-US" sz="2300" dirty="0" smtClean="0">
                <a:latin typeface="Cambria Math" pitchFamily="18" charset="0"/>
                <a:ea typeface="Cambria Math" pitchFamily="18" charset="0"/>
              </a:rPr>
              <a:t>          Hence, 041331021641  is not a valid UPC.</a:t>
            </a:r>
          </a:p>
          <a:p>
            <a:pPr marL="731520" lvl="3" indent="-457200">
              <a:buSzPct val="95000"/>
              <a:buNone/>
            </a:pPr>
            <a:endParaRPr lang="en-US" sz="2300" dirty="0" smtClean="0">
              <a:latin typeface="Cambria Math" pitchFamily="18" charset="0"/>
              <a:ea typeface="Cambria Math" pitchFamily="18" charset="0"/>
            </a:endParaRPr>
          </a:p>
          <a:p>
            <a:pPr marL="731520" lvl="3" indent="-457200">
              <a:buSzPct val="95000"/>
              <a:buNone/>
            </a:pPr>
            <a:endParaRPr lang="en-US" sz="2300" dirty="0" smtClean="0">
              <a:latin typeface="Cambria Math" pitchFamily="18" charset="0"/>
              <a:ea typeface="Cambria Math" pitchFamily="18" charset="0"/>
            </a:endParaRPr>
          </a:p>
          <a:p>
            <a:pPr marL="731520" lvl="3" indent="-457200">
              <a:buSzPct val="95000"/>
              <a:buFont typeface="+mj-lt"/>
              <a:buAutoNum type="alphaLcParenR"/>
            </a:pPr>
            <a:endParaRPr lang="en-US" sz="2300" dirty="0" smtClean="0"/>
          </a:p>
          <a:p>
            <a:endParaRPr lang="en-US" i="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a:t>
            </a:r>
            <a:r>
              <a:rPr lang="en-US" dirty="0" err="1" smtClean="0"/>
              <a:t>Digits:ISBNs</a:t>
            </a: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b="1" dirty="0" smtClean="0"/>
              <a:t>         </a:t>
            </a:r>
            <a:r>
              <a:rPr lang="en-US" sz="3400" b="1" dirty="0" smtClean="0"/>
              <a:t>B</a:t>
            </a:r>
            <a:r>
              <a:rPr lang="en-US" sz="3400" dirty="0" smtClean="0"/>
              <a:t>ooks are identified  by an </a:t>
            </a:r>
            <a:r>
              <a:rPr lang="en-US" sz="3400" i="1" dirty="0" smtClean="0"/>
              <a:t>International Standard Book Number </a:t>
            </a:r>
            <a:r>
              <a:rPr lang="en-US" sz="3400" dirty="0" smtClean="0"/>
              <a:t>(ISBN-</a:t>
            </a:r>
            <a:r>
              <a:rPr lang="en-US" sz="3400" dirty="0" smtClean="0">
                <a:latin typeface="Cambria Math" pitchFamily="18" charset="0"/>
                <a:ea typeface="Cambria Math" pitchFamily="18" charset="0"/>
              </a:rPr>
              <a:t>10</a:t>
            </a:r>
            <a:r>
              <a:rPr lang="en-US" sz="3400" dirty="0" smtClean="0"/>
              <a:t>), a </a:t>
            </a:r>
            <a:r>
              <a:rPr lang="en-US" sz="3400" dirty="0" smtClean="0">
                <a:latin typeface="Cambria Math" pitchFamily="18" charset="0"/>
                <a:ea typeface="Cambria Math" pitchFamily="18" charset="0"/>
              </a:rPr>
              <a:t>10</a:t>
            </a:r>
            <a:r>
              <a:rPr lang="en-US" sz="3400" dirty="0" smtClean="0"/>
              <a:t> digit code. The first 9 digits identify the language, the publisher, and the book. The tenth digit is a check digit, which is determined by the following congruence </a:t>
            </a:r>
          </a:p>
          <a:p>
            <a:pPr>
              <a:buNone/>
            </a:pPr>
            <a:endParaRPr lang="en-US" sz="3400" dirty="0" smtClean="0"/>
          </a:p>
          <a:p>
            <a:pPr>
              <a:buNone/>
            </a:pPr>
            <a:r>
              <a:rPr lang="en-US" sz="3400" dirty="0" smtClean="0"/>
              <a:t>                                                    </a:t>
            </a:r>
            <a:r>
              <a:rPr lang="en-US" sz="3500" dirty="0" smtClean="0"/>
              <a:t> </a:t>
            </a:r>
          </a:p>
          <a:p>
            <a:pPr>
              <a:buNone/>
            </a:pPr>
            <a:endParaRPr lang="en-US" sz="3500" dirty="0" smtClean="0"/>
          </a:p>
          <a:p>
            <a:pPr>
              <a:buNone/>
            </a:pPr>
            <a:r>
              <a:rPr lang="en-US" sz="3500" dirty="0" smtClean="0"/>
              <a:t>       The validity of an ISBN-10 number can be evaluated with the equivalent </a:t>
            </a:r>
          </a:p>
          <a:p>
            <a:pPr>
              <a:buNone/>
            </a:pPr>
            <a:endParaRPr lang="en-US" sz="3500" dirty="0" smtClean="0"/>
          </a:p>
          <a:p>
            <a:pPr marL="1108710" lvl="1" indent="-742950">
              <a:buFont typeface="+mj-lt"/>
              <a:buAutoNum type="alphaLcPeriod"/>
            </a:pPr>
            <a:r>
              <a:rPr lang="en-US" sz="3700" dirty="0" smtClean="0">
                <a:latin typeface="Cambria Math" pitchFamily="18" charset="0"/>
                <a:ea typeface="Cambria Math" pitchFamily="18" charset="0"/>
              </a:rPr>
              <a:t>Suppose that the first 9 digits of the ISBN-10 are 007288008. What is the check digit?     </a:t>
            </a:r>
          </a:p>
          <a:p>
            <a:pPr marL="1108710" lvl="1" indent="-742950">
              <a:buFont typeface="+mj-lt"/>
              <a:buAutoNum type="alphaLcPeriod"/>
            </a:pPr>
            <a:r>
              <a:rPr lang="en-US" sz="3700" dirty="0" smtClean="0">
                <a:latin typeface="Cambria Math" pitchFamily="18" charset="0"/>
                <a:ea typeface="Cambria Math" pitchFamily="18" charset="0"/>
              </a:rPr>
              <a:t>Is 084930149X  a valid ISBN10?</a:t>
            </a:r>
          </a:p>
          <a:p>
            <a:pPr marL="731520" lvl="3" indent="-457200">
              <a:buSzPct val="95000"/>
              <a:buNone/>
            </a:pPr>
            <a:endParaRPr lang="en-US" dirty="0" smtClean="0">
              <a:latin typeface="Cambria Math" pitchFamily="18" charset="0"/>
              <a:ea typeface="Cambria Math" pitchFamily="18" charset="0"/>
            </a:endParaRPr>
          </a:p>
          <a:p>
            <a:pPr marL="457200" lvl="2" indent="-457200">
              <a:buSzPct val="95000"/>
              <a:buNone/>
            </a:pPr>
            <a:r>
              <a:rPr lang="en-US" b="1" dirty="0" smtClean="0">
                <a:latin typeface="Cambria Math" pitchFamily="18" charset="0"/>
                <a:ea typeface="Cambria Math" pitchFamily="18" charset="0"/>
              </a:rPr>
              <a:t>       </a:t>
            </a:r>
            <a:r>
              <a:rPr lang="en-US" sz="3400" b="1" dirty="0" smtClean="0">
                <a:ea typeface="Cambria Math" pitchFamily="18" charset="0"/>
              </a:rPr>
              <a:t>Solution</a:t>
            </a:r>
            <a:r>
              <a:rPr lang="en-US" sz="3400" dirty="0" smtClean="0">
                <a:ea typeface="Cambria Math" pitchFamily="18" charset="0"/>
              </a:rPr>
              <a:t>: </a:t>
            </a:r>
          </a:p>
          <a:p>
            <a:pPr marL="788670" lvl="3" indent="-514350">
              <a:buClr>
                <a:schemeClr val="accent1"/>
              </a:buClr>
              <a:buSzPct val="95000"/>
              <a:buNone/>
            </a:pPr>
            <a:r>
              <a:rPr lang="en-US" sz="2900" i="1" dirty="0" smtClean="0"/>
              <a:t>   </a:t>
            </a:r>
            <a:r>
              <a:rPr lang="en-US" sz="2900" dirty="0" smtClean="0">
                <a:solidFill>
                  <a:schemeClr val="tx2"/>
                </a:solidFill>
              </a:rPr>
              <a:t>a</a:t>
            </a:r>
            <a:r>
              <a:rPr lang="en-US" sz="2900" i="1" dirty="0" smtClean="0"/>
              <a:t>.         X</a:t>
            </a:r>
            <a:r>
              <a:rPr lang="en-US" sz="2900" baseline="-25000" dirty="0" smtClean="0">
                <a:latin typeface="Cambria Math" pitchFamily="18" charset="0"/>
                <a:ea typeface="Cambria Math" pitchFamily="18" charset="0"/>
              </a:rPr>
              <a:t>10</a:t>
            </a:r>
            <a:r>
              <a:rPr lang="en-US" sz="2900" dirty="0" smtClean="0">
                <a:latin typeface="Cambria Math" pitchFamily="18" charset="0"/>
                <a:ea typeface="Cambria Math" pitchFamily="18" charset="0"/>
              </a:rPr>
              <a:t> </a:t>
            </a:r>
            <a:r>
              <a:rPr lang="en-US" sz="2900" i="1" baseline="-25000" dirty="0" smtClean="0">
                <a:latin typeface="Cambria Math" pitchFamily="18" charset="0"/>
                <a:ea typeface="Cambria Math" pitchFamily="18" charset="0"/>
              </a:rPr>
              <a:t> </a:t>
            </a:r>
            <a:r>
              <a:rPr lang="en-US" sz="2900" dirty="0" smtClean="0">
                <a:latin typeface="Cambria Math"/>
                <a:ea typeface="Cambria Math"/>
              </a:rPr>
              <a:t>≡  </a:t>
            </a:r>
            <a:r>
              <a:rPr lang="en-US" sz="2900" dirty="0" smtClean="0">
                <a:latin typeface="Cambria Math" pitchFamily="18" charset="0"/>
                <a:ea typeface="Cambria Math" pitchFamily="18" charset="0"/>
              </a:rPr>
              <a:t>1</a:t>
            </a:r>
            <a:r>
              <a:rPr lang="en-US" sz="2900" dirty="0" smtClean="0">
                <a:latin typeface="Cambria Math"/>
                <a:ea typeface="Cambria Math"/>
              </a:rPr>
              <a:t>∙0 +</a:t>
            </a:r>
            <a:r>
              <a:rPr lang="en-US" sz="2900" dirty="0" smtClean="0">
                <a:latin typeface="Cambria Math" pitchFamily="18" charset="0"/>
                <a:ea typeface="Cambria Math" pitchFamily="18" charset="0"/>
              </a:rPr>
              <a:t> 2</a:t>
            </a:r>
            <a:r>
              <a:rPr lang="en-US" sz="2900" dirty="0" smtClean="0">
                <a:latin typeface="Cambria Math"/>
                <a:ea typeface="Cambria Math"/>
              </a:rPr>
              <a:t>∙0 + </a:t>
            </a:r>
            <a:r>
              <a:rPr lang="en-US" sz="2900" dirty="0" smtClean="0">
                <a:latin typeface="Cambria Math" pitchFamily="18" charset="0"/>
                <a:ea typeface="Cambria Math" pitchFamily="18" charset="0"/>
              </a:rPr>
              <a:t>3</a:t>
            </a:r>
            <a:r>
              <a:rPr lang="en-US" sz="2900" dirty="0" smtClean="0">
                <a:latin typeface="Cambria Math"/>
                <a:ea typeface="Cambria Math"/>
              </a:rPr>
              <a:t>∙7 +  </a:t>
            </a:r>
            <a:r>
              <a:rPr lang="en-US" sz="2900" dirty="0" smtClean="0">
                <a:latin typeface="Cambria Math" pitchFamily="18" charset="0"/>
                <a:ea typeface="Cambria Math" pitchFamily="18" charset="0"/>
              </a:rPr>
              <a:t>4</a:t>
            </a:r>
            <a:r>
              <a:rPr lang="en-US" sz="2900" dirty="0" smtClean="0">
                <a:latin typeface="Cambria Math"/>
                <a:ea typeface="Cambria Math"/>
              </a:rPr>
              <a:t>∙2 + </a:t>
            </a:r>
            <a:r>
              <a:rPr lang="en-US" sz="2900" dirty="0" smtClean="0">
                <a:latin typeface="Cambria Math" pitchFamily="18" charset="0"/>
                <a:ea typeface="Cambria Math" pitchFamily="18" charset="0"/>
              </a:rPr>
              <a:t> 5</a:t>
            </a:r>
            <a:r>
              <a:rPr lang="en-US" sz="2900" dirty="0" smtClean="0">
                <a:latin typeface="Cambria Math"/>
                <a:ea typeface="Cambria Math"/>
              </a:rPr>
              <a:t>∙8 + </a:t>
            </a:r>
            <a:r>
              <a:rPr lang="en-US" sz="2900" dirty="0" smtClean="0">
                <a:latin typeface="Cambria Math" pitchFamily="18" charset="0"/>
                <a:ea typeface="Cambria Math" pitchFamily="18" charset="0"/>
              </a:rPr>
              <a:t> 6</a:t>
            </a:r>
            <a:r>
              <a:rPr lang="en-US" sz="2900" dirty="0" smtClean="0">
                <a:latin typeface="Cambria Math"/>
                <a:ea typeface="Cambria Math"/>
              </a:rPr>
              <a:t>∙8 + </a:t>
            </a:r>
            <a:r>
              <a:rPr lang="en-US" sz="2900" dirty="0" smtClean="0">
                <a:latin typeface="Cambria Math" pitchFamily="18" charset="0"/>
                <a:ea typeface="Cambria Math" pitchFamily="18" charset="0"/>
              </a:rPr>
              <a:t>7</a:t>
            </a:r>
            <a:r>
              <a:rPr lang="en-US" sz="2900" dirty="0" smtClean="0">
                <a:latin typeface="Cambria Math"/>
                <a:ea typeface="Cambria Math"/>
              </a:rPr>
              <a:t>∙ 0 + </a:t>
            </a:r>
            <a:r>
              <a:rPr lang="en-US" sz="2900" dirty="0" smtClean="0">
                <a:latin typeface="Cambria Math" pitchFamily="18" charset="0"/>
                <a:ea typeface="Cambria Math" pitchFamily="18" charset="0"/>
              </a:rPr>
              <a:t>8</a:t>
            </a:r>
            <a:r>
              <a:rPr lang="en-US" sz="2900" dirty="0" smtClean="0">
                <a:latin typeface="Cambria Math"/>
                <a:ea typeface="Cambria Math"/>
              </a:rPr>
              <a:t>∙0 + </a:t>
            </a:r>
            <a:r>
              <a:rPr lang="en-US" sz="2900" dirty="0" smtClean="0">
                <a:latin typeface="Cambria Math" pitchFamily="18" charset="0"/>
                <a:ea typeface="Cambria Math" pitchFamily="18" charset="0"/>
              </a:rPr>
              <a:t>9</a:t>
            </a:r>
            <a:r>
              <a:rPr lang="en-US" sz="2900" dirty="0" smtClean="0">
                <a:latin typeface="Cambria Math"/>
                <a:ea typeface="Cambria Math"/>
              </a:rPr>
              <a:t>∙8</a:t>
            </a:r>
            <a:r>
              <a:rPr lang="en-US" sz="2900" dirty="0" smtClean="0">
                <a:latin typeface="Cambria Math" pitchFamily="18" charset="0"/>
                <a:ea typeface="Cambria Math" pitchFamily="18" charset="0"/>
              </a:rPr>
              <a:t> (</a:t>
            </a:r>
            <a:r>
              <a:rPr lang="en-US" sz="2900" dirty="0" smtClean="0">
                <a:ea typeface="Cambria Math" pitchFamily="18" charset="0"/>
              </a:rPr>
              <a:t>mod</a:t>
            </a:r>
            <a:r>
              <a:rPr lang="en-US" sz="2900" b="1" dirty="0" smtClean="0">
                <a:ea typeface="Cambria Math" pitchFamily="18" charset="0"/>
              </a:rPr>
              <a:t> </a:t>
            </a:r>
            <a:r>
              <a:rPr lang="en-US" sz="2900" dirty="0" smtClean="0">
                <a:latin typeface="Cambria Math" pitchFamily="18" charset="0"/>
                <a:ea typeface="Cambria Math" pitchFamily="18" charset="0"/>
              </a:rPr>
              <a:t>11).</a:t>
            </a:r>
          </a:p>
          <a:p>
            <a:pPr marL="731520" lvl="3" indent="-457200">
              <a:buSzPct val="95000"/>
              <a:buNone/>
            </a:pPr>
            <a:r>
              <a:rPr lang="en-US" sz="2900" dirty="0" smtClean="0">
                <a:latin typeface="Cambria Math" pitchFamily="18" charset="0"/>
                <a:ea typeface="Cambria Math" pitchFamily="18" charset="0"/>
              </a:rPr>
              <a:t>                </a:t>
            </a:r>
            <a:r>
              <a:rPr lang="en-US" sz="2900" i="1" dirty="0" smtClean="0"/>
              <a:t>X</a:t>
            </a:r>
            <a:r>
              <a:rPr lang="en-US" sz="2900" baseline="-25000" dirty="0" smtClean="0">
                <a:latin typeface="Cambria Math" pitchFamily="18" charset="0"/>
                <a:ea typeface="Cambria Math" pitchFamily="18" charset="0"/>
              </a:rPr>
              <a:t>10</a:t>
            </a:r>
            <a:r>
              <a:rPr lang="en-US" sz="2900" dirty="0" smtClean="0">
                <a:latin typeface="Cambria Math" pitchFamily="18" charset="0"/>
                <a:ea typeface="Cambria Math" pitchFamily="18" charset="0"/>
              </a:rPr>
              <a:t> </a:t>
            </a:r>
            <a:r>
              <a:rPr lang="en-US" sz="2900" i="1" baseline="-25000" dirty="0" smtClean="0">
                <a:latin typeface="Cambria Math" pitchFamily="18" charset="0"/>
                <a:ea typeface="Cambria Math" pitchFamily="18" charset="0"/>
              </a:rPr>
              <a:t> </a:t>
            </a:r>
            <a:r>
              <a:rPr lang="en-US" sz="2900" dirty="0" smtClean="0">
                <a:latin typeface="Cambria Math"/>
                <a:ea typeface="Cambria Math"/>
              </a:rPr>
              <a:t>≡  0 +</a:t>
            </a:r>
            <a:r>
              <a:rPr lang="en-US" sz="2900" dirty="0" smtClean="0">
                <a:latin typeface="Cambria Math" pitchFamily="18" charset="0"/>
                <a:ea typeface="Cambria Math" pitchFamily="18" charset="0"/>
              </a:rPr>
              <a:t> 0</a:t>
            </a:r>
            <a:r>
              <a:rPr lang="en-US" sz="2900" dirty="0" smtClean="0">
                <a:latin typeface="Cambria Math"/>
                <a:ea typeface="Cambria Math"/>
              </a:rPr>
              <a:t> + </a:t>
            </a:r>
            <a:r>
              <a:rPr lang="en-US" sz="2900" dirty="0" smtClean="0">
                <a:latin typeface="Cambria Math" pitchFamily="18" charset="0"/>
                <a:ea typeface="Cambria Math" pitchFamily="18" charset="0"/>
              </a:rPr>
              <a:t>21</a:t>
            </a:r>
            <a:r>
              <a:rPr lang="en-US" sz="2900" dirty="0" smtClean="0">
                <a:latin typeface="Cambria Math"/>
                <a:ea typeface="Cambria Math"/>
              </a:rPr>
              <a:t> +  </a:t>
            </a:r>
            <a:r>
              <a:rPr lang="en-US" sz="2900" dirty="0" smtClean="0">
                <a:latin typeface="Cambria Math" pitchFamily="18" charset="0"/>
                <a:ea typeface="Cambria Math" pitchFamily="18" charset="0"/>
              </a:rPr>
              <a:t>8</a:t>
            </a:r>
            <a:r>
              <a:rPr lang="en-US" sz="2900" dirty="0" smtClean="0">
                <a:latin typeface="Cambria Math"/>
                <a:ea typeface="Cambria Math"/>
              </a:rPr>
              <a:t> + </a:t>
            </a:r>
            <a:r>
              <a:rPr lang="en-US" sz="2900" dirty="0" smtClean="0">
                <a:latin typeface="Cambria Math" pitchFamily="18" charset="0"/>
                <a:ea typeface="Cambria Math" pitchFamily="18" charset="0"/>
              </a:rPr>
              <a:t> 40</a:t>
            </a:r>
            <a:r>
              <a:rPr lang="en-US" sz="2900" dirty="0" smtClean="0">
                <a:latin typeface="Cambria Math"/>
                <a:ea typeface="Cambria Math"/>
              </a:rPr>
              <a:t> + </a:t>
            </a:r>
            <a:r>
              <a:rPr lang="en-US" sz="2900" dirty="0" smtClean="0">
                <a:latin typeface="Cambria Math" pitchFamily="18" charset="0"/>
                <a:ea typeface="Cambria Math" pitchFamily="18" charset="0"/>
              </a:rPr>
              <a:t> </a:t>
            </a:r>
            <a:r>
              <a:rPr lang="en-US" sz="2900" dirty="0" smtClean="0">
                <a:latin typeface="Cambria Math"/>
                <a:ea typeface="Cambria Math"/>
              </a:rPr>
              <a:t>48 +  0 + 0 + </a:t>
            </a:r>
            <a:r>
              <a:rPr lang="en-US" sz="2900" dirty="0" smtClean="0">
                <a:latin typeface="Cambria Math" pitchFamily="18" charset="0"/>
                <a:ea typeface="Cambria Math" pitchFamily="18" charset="0"/>
              </a:rPr>
              <a:t>72 (</a:t>
            </a:r>
            <a:r>
              <a:rPr lang="en-US" sz="2900" dirty="0" smtClean="0">
                <a:ea typeface="Cambria Math" pitchFamily="18" charset="0"/>
              </a:rPr>
              <a:t>mod</a:t>
            </a:r>
            <a:r>
              <a:rPr lang="en-US" sz="2900" b="1" dirty="0" smtClean="0">
                <a:ea typeface="Cambria Math" pitchFamily="18" charset="0"/>
              </a:rPr>
              <a:t> </a:t>
            </a:r>
            <a:r>
              <a:rPr lang="en-US" sz="2900" dirty="0" smtClean="0">
                <a:latin typeface="Cambria Math" pitchFamily="18" charset="0"/>
                <a:ea typeface="Cambria Math" pitchFamily="18" charset="0"/>
              </a:rPr>
              <a:t>11). </a:t>
            </a:r>
          </a:p>
          <a:p>
            <a:pPr marL="731520" lvl="3" indent="-457200">
              <a:buSzPct val="95000"/>
              <a:buNone/>
            </a:pPr>
            <a:r>
              <a:rPr lang="en-US" sz="2900" i="1" dirty="0" smtClean="0"/>
              <a:t>               X</a:t>
            </a:r>
            <a:r>
              <a:rPr lang="en-US" sz="2900" baseline="-25000" dirty="0" smtClean="0">
                <a:latin typeface="Cambria Math" pitchFamily="18" charset="0"/>
                <a:ea typeface="Cambria Math" pitchFamily="18" charset="0"/>
              </a:rPr>
              <a:t>10</a:t>
            </a:r>
            <a:r>
              <a:rPr lang="en-US" sz="2900" dirty="0" smtClean="0">
                <a:latin typeface="Cambria Math" pitchFamily="18" charset="0"/>
                <a:ea typeface="Cambria Math" pitchFamily="18" charset="0"/>
              </a:rPr>
              <a:t> </a:t>
            </a:r>
            <a:r>
              <a:rPr lang="en-US" sz="2900" i="1" baseline="-25000" dirty="0" smtClean="0">
                <a:latin typeface="Cambria Math" pitchFamily="18" charset="0"/>
                <a:ea typeface="Cambria Math" pitchFamily="18" charset="0"/>
              </a:rPr>
              <a:t> </a:t>
            </a:r>
            <a:r>
              <a:rPr lang="en-US" sz="2900" dirty="0" smtClean="0">
                <a:latin typeface="Cambria Math"/>
                <a:ea typeface="Cambria Math"/>
              </a:rPr>
              <a:t>≡  189 ≡  2</a:t>
            </a:r>
            <a:r>
              <a:rPr lang="en-US" sz="2900" dirty="0" smtClean="0">
                <a:latin typeface="Cambria Math" pitchFamily="18" charset="0"/>
                <a:ea typeface="Cambria Math" pitchFamily="18" charset="0"/>
              </a:rPr>
              <a:t>  (</a:t>
            </a:r>
            <a:r>
              <a:rPr lang="en-US" sz="2900" dirty="0" smtClean="0">
                <a:ea typeface="Cambria Math" pitchFamily="18" charset="0"/>
              </a:rPr>
              <a:t>mod</a:t>
            </a:r>
            <a:r>
              <a:rPr lang="en-US" sz="2900" b="1" dirty="0" smtClean="0">
                <a:ea typeface="Cambria Math" pitchFamily="18" charset="0"/>
              </a:rPr>
              <a:t> </a:t>
            </a:r>
            <a:r>
              <a:rPr lang="en-US" sz="2900" dirty="0" smtClean="0">
                <a:latin typeface="Cambria Math" pitchFamily="18" charset="0"/>
                <a:ea typeface="Cambria Math" pitchFamily="18" charset="0"/>
              </a:rPr>
              <a:t>11).  Hence, </a:t>
            </a:r>
            <a:r>
              <a:rPr lang="en-US" sz="2900" i="1" dirty="0" smtClean="0"/>
              <a:t>X</a:t>
            </a:r>
            <a:r>
              <a:rPr lang="en-US" sz="2900" baseline="-25000" dirty="0" smtClean="0">
                <a:latin typeface="Cambria Math" pitchFamily="18" charset="0"/>
                <a:ea typeface="Cambria Math" pitchFamily="18" charset="0"/>
              </a:rPr>
              <a:t>10</a:t>
            </a:r>
            <a:r>
              <a:rPr lang="en-US" sz="2900" dirty="0" smtClean="0">
                <a:latin typeface="Cambria Math" pitchFamily="18" charset="0"/>
                <a:ea typeface="Cambria Math" pitchFamily="18" charset="0"/>
              </a:rPr>
              <a:t> </a:t>
            </a:r>
            <a:r>
              <a:rPr lang="en-US" sz="2900" i="1" baseline="-25000" dirty="0" smtClean="0">
                <a:latin typeface="Cambria Math" pitchFamily="18" charset="0"/>
                <a:ea typeface="Cambria Math" pitchFamily="18" charset="0"/>
              </a:rPr>
              <a:t> </a:t>
            </a:r>
            <a:r>
              <a:rPr lang="en-US" sz="2900" dirty="0" smtClean="0">
                <a:latin typeface="Cambria Math"/>
                <a:ea typeface="Cambria Math"/>
              </a:rPr>
              <a:t>= 2.</a:t>
            </a:r>
            <a:endParaRPr lang="en-US" sz="2900" dirty="0" smtClean="0">
              <a:latin typeface="Cambria Math" pitchFamily="18" charset="0"/>
              <a:ea typeface="Cambria Math" pitchFamily="18" charset="0"/>
            </a:endParaRPr>
          </a:p>
          <a:p>
            <a:pPr marL="788670" lvl="3" indent="-514350">
              <a:buClr>
                <a:schemeClr val="tx2"/>
              </a:buClr>
              <a:buSzPct val="95000"/>
              <a:buNone/>
            </a:pPr>
            <a:r>
              <a:rPr lang="en-US" sz="2900" dirty="0" smtClean="0">
                <a:solidFill>
                  <a:schemeClr val="accent1"/>
                </a:solidFill>
                <a:latin typeface="Cambria Math"/>
                <a:ea typeface="Cambria Math"/>
              </a:rPr>
              <a:t>   b.          </a:t>
            </a:r>
            <a:r>
              <a:rPr lang="en-US" sz="2900" dirty="0" smtClean="0">
                <a:latin typeface="Cambria Math"/>
                <a:ea typeface="Cambria Math"/>
              </a:rPr>
              <a:t>1∙0 +</a:t>
            </a:r>
            <a:r>
              <a:rPr lang="en-US" sz="2900" dirty="0" smtClean="0">
                <a:latin typeface="Cambria Math" pitchFamily="18" charset="0"/>
                <a:ea typeface="Cambria Math" pitchFamily="18" charset="0"/>
              </a:rPr>
              <a:t> 2</a:t>
            </a:r>
            <a:r>
              <a:rPr lang="en-US" sz="2900" dirty="0" smtClean="0">
                <a:latin typeface="Cambria Math"/>
                <a:ea typeface="Cambria Math"/>
              </a:rPr>
              <a:t>∙8 + </a:t>
            </a:r>
            <a:r>
              <a:rPr lang="en-US" sz="2900" dirty="0" smtClean="0">
                <a:latin typeface="Cambria Math" pitchFamily="18" charset="0"/>
                <a:ea typeface="Cambria Math" pitchFamily="18" charset="0"/>
              </a:rPr>
              <a:t>3</a:t>
            </a:r>
            <a:r>
              <a:rPr lang="en-US" sz="2900" dirty="0" smtClean="0">
                <a:latin typeface="Cambria Math"/>
                <a:ea typeface="Cambria Math"/>
              </a:rPr>
              <a:t>∙4 +  </a:t>
            </a:r>
            <a:r>
              <a:rPr lang="en-US" sz="2900" dirty="0" smtClean="0">
                <a:latin typeface="Cambria Math" pitchFamily="18" charset="0"/>
                <a:ea typeface="Cambria Math" pitchFamily="18" charset="0"/>
              </a:rPr>
              <a:t>4</a:t>
            </a:r>
            <a:r>
              <a:rPr lang="en-US" sz="2900" dirty="0" smtClean="0">
                <a:latin typeface="Cambria Math"/>
                <a:ea typeface="Cambria Math"/>
              </a:rPr>
              <a:t>∙9 + </a:t>
            </a:r>
            <a:r>
              <a:rPr lang="en-US" sz="2900" dirty="0" smtClean="0">
                <a:latin typeface="Cambria Math" pitchFamily="18" charset="0"/>
                <a:ea typeface="Cambria Math" pitchFamily="18" charset="0"/>
              </a:rPr>
              <a:t> 5</a:t>
            </a:r>
            <a:r>
              <a:rPr lang="en-US" sz="2900" dirty="0" smtClean="0">
                <a:latin typeface="Cambria Math"/>
                <a:ea typeface="Cambria Math"/>
              </a:rPr>
              <a:t>∙3 + </a:t>
            </a:r>
            <a:r>
              <a:rPr lang="en-US" sz="2900" dirty="0" smtClean="0">
                <a:latin typeface="Cambria Math" pitchFamily="18" charset="0"/>
                <a:ea typeface="Cambria Math" pitchFamily="18" charset="0"/>
              </a:rPr>
              <a:t> 6</a:t>
            </a:r>
            <a:r>
              <a:rPr lang="en-US" sz="2900" dirty="0" smtClean="0">
                <a:latin typeface="Cambria Math"/>
                <a:ea typeface="Cambria Math"/>
              </a:rPr>
              <a:t>∙0 + </a:t>
            </a:r>
            <a:r>
              <a:rPr lang="en-US" sz="2900" dirty="0" smtClean="0">
                <a:latin typeface="Cambria Math" pitchFamily="18" charset="0"/>
                <a:ea typeface="Cambria Math" pitchFamily="18" charset="0"/>
              </a:rPr>
              <a:t>7</a:t>
            </a:r>
            <a:r>
              <a:rPr lang="en-US" sz="2900" dirty="0" smtClean="0">
                <a:latin typeface="Cambria Math"/>
                <a:ea typeface="Cambria Math"/>
              </a:rPr>
              <a:t>∙ 1 + </a:t>
            </a:r>
            <a:r>
              <a:rPr lang="en-US" sz="2900" dirty="0" smtClean="0">
                <a:latin typeface="Cambria Math" pitchFamily="18" charset="0"/>
                <a:ea typeface="Cambria Math" pitchFamily="18" charset="0"/>
              </a:rPr>
              <a:t>8</a:t>
            </a:r>
            <a:r>
              <a:rPr lang="en-US" sz="2900" dirty="0" smtClean="0">
                <a:latin typeface="Cambria Math"/>
                <a:ea typeface="Cambria Math"/>
              </a:rPr>
              <a:t>∙4 + </a:t>
            </a:r>
            <a:r>
              <a:rPr lang="en-US" sz="2900" dirty="0" smtClean="0">
                <a:latin typeface="Cambria Math" pitchFamily="18" charset="0"/>
                <a:ea typeface="Cambria Math" pitchFamily="18" charset="0"/>
              </a:rPr>
              <a:t>9</a:t>
            </a:r>
            <a:r>
              <a:rPr lang="en-US" sz="2900" dirty="0" smtClean="0">
                <a:latin typeface="Cambria Math"/>
                <a:ea typeface="Cambria Math"/>
              </a:rPr>
              <a:t>∙9 +</a:t>
            </a:r>
            <a:r>
              <a:rPr lang="en-US" sz="2900" dirty="0" smtClean="0">
                <a:latin typeface="Cambria Math" pitchFamily="18" charset="0"/>
                <a:ea typeface="Cambria Math" pitchFamily="18" charset="0"/>
              </a:rPr>
              <a:t> 10</a:t>
            </a:r>
            <a:r>
              <a:rPr lang="en-US" sz="2900" dirty="0" smtClean="0">
                <a:latin typeface="Cambria Math"/>
                <a:ea typeface="Cambria Math"/>
              </a:rPr>
              <a:t>∙10 </a:t>
            </a:r>
            <a:r>
              <a:rPr lang="en-US" sz="2900" dirty="0" smtClean="0">
                <a:latin typeface="Cambria Math" pitchFamily="18" charset="0"/>
                <a:ea typeface="Cambria Math" pitchFamily="18" charset="0"/>
              </a:rPr>
              <a:t> =</a:t>
            </a:r>
          </a:p>
          <a:p>
            <a:pPr marL="731520" lvl="3" indent="-457200">
              <a:buSzPct val="95000"/>
              <a:buNone/>
            </a:pPr>
            <a:r>
              <a:rPr lang="en-US" sz="2900" dirty="0" smtClean="0">
                <a:latin typeface="Cambria Math" pitchFamily="18" charset="0"/>
                <a:ea typeface="Cambria Math" pitchFamily="18" charset="0"/>
              </a:rPr>
              <a:t>                          </a:t>
            </a:r>
            <a:r>
              <a:rPr lang="en-US" sz="2900" dirty="0" smtClean="0">
                <a:latin typeface="Cambria Math"/>
                <a:ea typeface="Cambria Math"/>
              </a:rPr>
              <a:t>0 +</a:t>
            </a:r>
            <a:r>
              <a:rPr lang="en-US" sz="2900" dirty="0" smtClean="0">
                <a:latin typeface="Cambria Math" pitchFamily="18" charset="0"/>
                <a:ea typeface="Cambria Math" pitchFamily="18" charset="0"/>
              </a:rPr>
              <a:t> 16</a:t>
            </a:r>
            <a:r>
              <a:rPr lang="en-US" sz="2900" dirty="0" smtClean="0">
                <a:latin typeface="Cambria Math"/>
                <a:ea typeface="Cambria Math"/>
              </a:rPr>
              <a:t> + </a:t>
            </a:r>
            <a:r>
              <a:rPr lang="en-US" sz="2900" dirty="0" smtClean="0">
                <a:latin typeface="Cambria Math" pitchFamily="18" charset="0"/>
                <a:ea typeface="Cambria Math" pitchFamily="18" charset="0"/>
              </a:rPr>
              <a:t>12</a:t>
            </a:r>
            <a:r>
              <a:rPr lang="en-US" sz="2900" dirty="0" smtClean="0">
                <a:latin typeface="Cambria Math"/>
                <a:ea typeface="Cambria Math"/>
              </a:rPr>
              <a:t> +  </a:t>
            </a:r>
            <a:r>
              <a:rPr lang="en-US" sz="2900" dirty="0" smtClean="0">
                <a:latin typeface="Cambria Math" pitchFamily="18" charset="0"/>
                <a:ea typeface="Cambria Math" pitchFamily="18" charset="0"/>
              </a:rPr>
              <a:t>36</a:t>
            </a:r>
            <a:r>
              <a:rPr lang="en-US" sz="2900" dirty="0" smtClean="0">
                <a:latin typeface="Cambria Math"/>
                <a:ea typeface="Cambria Math"/>
              </a:rPr>
              <a:t> + </a:t>
            </a:r>
            <a:r>
              <a:rPr lang="en-US" sz="2900" dirty="0" smtClean="0">
                <a:latin typeface="Cambria Math" pitchFamily="18" charset="0"/>
                <a:ea typeface="Cambria Math" pitchFamily="18" charset="0"/>
              </a:rPr>
              <a:t> 15</a:t>
            </a:r>
            <a:r>
              <a:rPr lang="en-US" sz="2900" dirty="0" smtClean="0">
                <a:latin typeface="Cambria Math"/>
                <a:ea typeface="Cambria Math"/>
              </a:rPr>
              <a:t> + </a:t>
            </a:r>
            <a:r>
              <a:rPr lang="en-US" sz="2900" dirty="0" smtClean="0">
                <a:latin typeface="Cambria Math" pitchFamily="18" charset="0"/>
                <a:ea typeface="Cambria Math" pitchFamily="18" charset="0"/>
              </a:rPr>
              <a:t> </a:t>
            </a:r>
            <a:r>
              <a:rPr lang="en-US" sz="2900" dirty="0" smtClean="0">
                <a:latin typeface="Cambria Math"/>
                <a:ea typeface="Cambria Math"/>
              </a:rPr>
              <a:t>0 + </a:t>
            </a:r>
            <a:r>
              <a:rPr lang="en-US" sz="2900" dirty="0" smtClean="0">
                <a:latin typeface="Cambria Math" pitchFamily="18" charset="0"/>
                <a:ea typeface="Cambria Math" pitchFamily="18" charset="0"/>
              </a:rPr>
              <a:t>7</a:t>
            </a:r>
            <a:r>
              <a:rPr lang="en-US" sz="2900" dirty="0" smtClean="0">
                <a:latin typeface="Cambria Math"/>
                <a:ea typeface="Cambria Math"/>
              </a:rPr>
              <a:t> + </a:t>
            </a:r>
            <a:r>
              <a:rPr lang="en-US" sz="2900" dirty="0" smtClean="0">
                <a:latin typeface="Cambria Math" pitchFamily="18" charset="0"/>
                <a:ea typeface="Cambria Math" pitchFamily="18" charset="0"/>
              </a:rPr>
              <a:t>32</a:t>
            </a:r>
            <a:r>
              <a:rPr lang="en-US" sz="2900" dirty="0" smtClean="0">
                <a:latin typeface="Cambria Math"/>
                <a:ea typeface="Cambria Math"/>
              </a:rPr>
              <a:t> + </a:t>
            </a:r>
            <a:r>
              <a:rPr lang="en-US" sz="2900" dirty="0" smtClean="0">
                <a:latin typeface="Cambria Math" pitchFamily="18" charset="0"/>
                <a:ea typeface="Cambria Math" pitchFamily="18" charset="0"/>
              </a:rPr>
              <a:t>81</a:t>
            </a:r>
            <a:r>
              <a:rPr lang="en-US" sz="2900" dirty="0" smtClean="0">
                <a:latin typeface="Cambria Math"/>
                <a:ea typeface="Cambria Math"/>
              </a:rPr>
              <a:t> +</a:t>
            </a:r>
            <a:r>
              <a:rPr lang="en-US" sz="2900" dirty="0" smtClean="0">
                <a:latin typeface="Cambria Math" pitchFamily="18" charset="0"/>
                <a:ea typeface="Cambria Math" pitchFamily="18" charset="0"/>
              </a:rPr>
              <a:t> 100</a:t>
            </a:r>
            <a:r>
              <a:rPr lang="en-US" sz="2900" dirty="0" smtClean="0">
                <a:latin typeface="Cambria Math"/>
                <a:ea typeface="Cambria Math"/>
              </a:rPr>
              <a:t> </a:t>
            </a:r>
            <a:r>
              <a:rPr lang="en-US" sz="2900" dirty="0" smtClean="0">
                <a:latin typeface="Cambria Math" pitchFamily="18" charset="0"/>
                <a:ea typeface="Cambria Math" pitchFamily="18" charset="0"/>
              </a:rPr>
              <a:t> = 299 </a:t>
            </a:r>
            <a:r>
              <a:rPr lang="en-US" sz="2900" dirty="0" smtClean="0">
                <a:latin typeface="Cambria Math"/>
                <a:ea typeface="Cambria Math"/>
              </a:rPr>
              <a:t>≡ 2 ≢</a:t>
            </a:r>
            <a:r>
              <a:rPr lang="en-US" sz="2900" dirty="0" smtClean="0">
                <a:latin typeface="Cambria Math" pitchFamily="18" charset="0"/>
                <a:ea typeface="Cambria Math" pitchFamily="18" charset="0"/>
              </a:rPr>
              <a:t>  0 (</a:t>
            </a:r>
            <a:r>
              <a:rPr lang="en-US" sz="2900" dirty="0" smtClean="0">
                <a:ea typeface="Cambria Math" pitchFamily="18" charset="0"/>
              </a:rPr>
              <a:t>mod</a:t>
            </a:r>
            <a:r>
              <a:rPr lang="en-US" sz="2900" b="1" dirty="0" smtClean="0">
                <a:ea typeface="Cambria Math" pitchFamily="18" charset="0"/>
              </a:rPr>
              <a:t> </a:t>
            </a:r>
            <a:r>
              <a:rPr lang="en-US" sz="2900" dirty="0" smtClean="0">
                <a:latin typeface="Cambria Math" pitchFamily="18" charset="0"/>
                <a:ea typeface="Cambria Math" pitchFamily="18" charset="0"/>
              </a:rPr>
              <a:t>11) </a:t>
            </a:r>
          </a:p>
          <a:p>
            <a:pPr marL="731520" lvl="3" indent="-457200">
              <a:buSzPct val="95000"/>
              <a:buNone/>
            </a:pPr>
            <a:r>
              <a:rPr lang="en-US" sz="2900" dirty="0" smtClean="0">
                <a:latin typeface="Cambria Math" pitchFamily="18" charset="0"/>
                <a:ea typeface="Cambria Math" pitchFamily="18" charset="0"/>
              </a:rPr>
              <a:t>                 Hence, 084930149X  is not a valid ISBN-10.</a:t>
            </a:r>
          </a:p>
          <a:p>
            <a:pPr marL="731520" lvl="3" indent="-457200">
              <a:buSzPct val="95000"/>
              <a:buNone/>
            </a:pPr>
            <a:endParaRPr lang="en-US" sz="2900" dirty="0" smtClean="0">
              <a:latin typeface="Cambria Math" pitchFamily="18" charset="0"/>
              <a:ea typeface="Cambria Math" pitchFamily="18" charset="0"/>
            </a:endParaRPr>
          </a:p>
          <a:p>
            <a:pPr marL="457200" lvl="2" indent="-457200">
              <a:buSzPct val="95000"/>
            </a:pPr>
            <a:r>
              <a:rPr lang="en-US" sz="3500" dirty="0" smtClean="0"/>
              <a:t>A </a:t>
            </a:r>
            <a:r>
              <a:rPr lang="en-US" sz="3500" i="1" dirty="0" smtClean="0"/>
              <a:t>single error</a:t>
            </a:r>
            <a:r>
              <a:rPr lang="en-US" sz="3500" dirty="0" smtClean="0"/>
              <a:t> is an error in one digit of an identification number and  a </a:t>
            </a:r>
            <a:r>
              <a:rPr lang="en-US" sz="3500" i="1" dirty="0" smtClean="0"/>
              <a:t>transposition error</a:t>
            </a:r>
            <a:r>
              <a:rPr lang="en-US" sz="3500" dirty="0" smtClean="0"/>
              <a:t> is the  accidental interchanging of two digits.  Both of these kinds of errors can be detected by the check digit for  ISBN-</a:t>
            </a:r>
            <a:r>
              <a:rPr lang="en-US" sz="3500" dirty="0" smtClean="0">
                <a:latin typeface="Cambria Math" pitchFamily="18" charset="0"/>
                <a:ea typeface="Cambria Math" pitchFamily="18" charset="0"/>
              </a:rPr>
              <a:t>10</a:t>
            </a:r>
            <a:r>
              <a:rPr lang="en-US" sz="3500" dirty="0" smtClean="0"/>
              <a:t>. (</a:t>
            </a:r>
            <a:r>
              <a:rPr lang="en-US" sz="3500" i="1" dirty="0" smtClean="0"/>
              <a:t>see text for more details</a:t>
            </a:r>
            <a:r>
              <a:rPr lang="en-US" sz="3500" dirty="0" smtClean="0"/>
              <a:t>)</a:t>
            </a:r>
            <a:endParaRPr lang="en-US" sz="3500" dirty="0" smtClean="0">
              <a:latin typeface="Cambria Math" pitchFamily="18" charset="0"/>
              <a:ea typeface="Cambria Math" pitchFamily="18" charset="0"/>
            </a:endParaRPr>
          </a:p>
          <a:p>
            <a:pPr marL="731520" lvl="3" indent="-457200">
              <a:buSzPct val="95000"/>
              <a:buFont typeface="+mj-lt"/>
              <a:buAutoNum type="alphaLcParenR"/>
            </a:pPr>
            <a:endParaRPr lang="en-US" sz="3500" dirty="0" smtClean="0"/>
          </a:p>
          <a:p>
            <a:endParaRPr lang="en-US" sz="3500" i="1" dirty="0"/>
          </a:p>
        </p:txBody>
      </p:sp>
      <p:pic>
        <p:nvPicPr>
          <p:cNvPr id="11" name="Picture 10" descr="addin_tmp.png"/>
          <p:cNvPicPr>
            <a:picLocks noChangeAspect="1"/>
          </p:cNvPicPr>
          <p:nvPr>
            <p:custDataLst>
              <p:tags r:id="rId1"/>
            </p:custDataLst>
          </p:nvPr>
        </p:nvPicPr>
        <p:blipFill>
          <a:blip r:embed="rId4" cstate="print"/>
          <a:stretch>
            <a:fillRect/>
          </a:stretch>
        </p:blipFill>
        <p:spPr>
          <a:xfrm>
            <a:off x="1143001" y="2590801"/>
            <a:ext cx="1659255" cy="479203"/>
          </a:xfrm>
          <a:prstGeom prst="rect">
            <a:avLst/>
          </a:prstGeom>
        </p:spPr>
      </p:pic>
      <p:pic>
        <p:nvPicPr>
          <p:cNvPr id="14" name="Picture 13" descr="addin_tmp.png"/>
          <p:cNvPicPr>
            <a:picLocks noChangeAspect="1"/>
          </p:cNvPicPr>
          <p:nvPr>
            <p:custDataLst>
              <p:tags r:id="rId2"/>
            </p:custDataLst>
          </p:nvPr>
        </p:nvPicPr>
        <p:blipFill>
          <a:blip r:embed="rId5" cstate="print"/>
          <a:stretch>
            <a:fillRect/>
          </a:stretch>
        </p:blipFill>
        <p:spPr>
          <a:xfrm>
            <a:off x="6400800" y="3048001"/>
            <a:ext cx="1271968" cy="405479"/>
          </a:xfrm>
          <a:prstGeom prst="rect">
            <a:avLst/>
          </a:prstGeom>
        </p:spPr>
      </p:pic>
      <p:sp>
        <p:nvSpPr>
          <p:cNvPr id="13" name="TextBox 12"/>
          <p:cNvSpPr txBox="1"/>
          <p:nvPr/>
        </p:nvSpPr>
        <p:spPr>
          <a:xfrm>
            <a:off x="6858000" y="4114800"/>
            <a:ext cx="1066800" cy="738664"/>
          </a:xfrm>
          <a:prstGeom prst="rect">
            <a:avLst/>
          </a:prstGeom>
          <a:noFill/>
          <a:ln>
            <a:solidFill>
              <a:schemeClr val="accent1"/>
            </a:solidFill>
          </a:ln>
        </p:spPr>
        <p:txBody>
          <a:bodyPr wrap="square" rtlCol="0">
            <a:spAutoFit/>
          </a:bodyPr>
          <a:lstStyle/>
          <a:p>
            <a:r>
              <a:rPr lang="en-US" sz="1400" dirty="0" smtClean="0"/>
              <a:t>X is used for the digit </a:t>
            </a:r>
            <a:r>
              <a:rPr lang="en-US" sz="1400" dirty="0" smtClean="0">
                <a:latin typeface="Cambria Math" pitchFamily="18" charset="0"/>
                <a:ea typeface="Cambria Math" pitchFamily="18" charset="0"/>
              </a:rPr>
              <a:t>10</a:t>
            </a:r>
            <a:r>
              <a:rPr lang="en-US" sz="1400" dirty="0" smtClean="0"/>
              <a: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Cryptography</a:t>
            </a:r>
            <a:endParaRPr lang="en-US" dirty="0"/>
          </a:p>
        </p:txBody>
      </p:sp>
      <p:sp>
        <p:nvSpPr>
          <p:cNvPr id="3" name="Subtitle 2"/>
          <p:cNvSpPr>
            <a:spLocks noGrp="1"/>
          </p:cNvSpPr>
          <p:nvPr>
            <p:ph type="subTitle" idx="1"/>
          </p:nvPr>
        </p:nvSpPr>
        <p:spPr/>
        <p:txBody>
          <a:bodyPr/>
          <a:lstStyle/>
          <a:p>
            <a:r>
              <a:rPr lang="en-US" dirty="0" smtClean="0"/>
              <a:t>Section 4.6</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Divisibility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b="1" dirty="0" smtClean="0"/>
              <a:t>Theorem </a:t>
            </a:r>
            <a:r>
              <a:rPr lang="en-US" b="1" dirty="0" smtClean="0">
                <a:latin typeface="Cambria Math" pitchFamily="18" charset="0"/>
                <a:ea typeface="Cambria Math" pitchFamily="18" charset="0"/>
              </a:rPr>
              <a:t>1</a:t>
            </a:r>
            <a:r>
              <a:rPr lang="en-US" dirty="0" smtClean="0"/>
              <a:t>: Let </a:t>
            </a:r>
            <a:r>
              <a:rPr lang="en-US" i="1" dirty="0" smtClean="0"/>
              <a:t>a</a:t>
            </a:r>
            <a:r>
              <a:rPr lang="en-US" dirty="0" smtClean="0"/>
              <a:t>, </a:t>
            </a:r>
            <a:r>
              <a:rPr lang="en-US" i="1" dirty="0" smtClean="0"/>
              <a:t>b</a:t>
            </a:r>
            <a:r>
              <a:rPr lang="en-US" dirty="0" smtClean="0"/>
              <a:t>, and </a:t>
            </a:r>
            <a:r>
              <a:rPr lang="en-US" i="1" dirty="0" smtClean="0"/>
              <a:t>c</a:t>
            </a:r>
            <a:r>
              <a:rPr lang="en-US" dirty="0" smtClean="0"/>
              <a:t> be integers, where </a:t>
            </a:r>
            <a:r>
              <a:rPr lang="en-US" i="1" dirty="0" smtClean="0"/>
              <a:t>a</a:t>
            </a:r>
            <a:r>
              <a:rPr lang="en-US" dirty="0" smtClean="0"/>
              <a:t> </a:t>
            </a:r>
            <a:r>
              <a:rPr lang="en-US" dirty="0" smtClean="0">
                <a:latin typeface="Cambria Math"/>
                <a:ea typeface="Cambria Math"/>
              </a:rPr>
              <a:t>≠0</a:t>
            </a:r>
            <a:r>
              <a:rPr lang="en-US" dirty="0" smtClean="0"/>
              <a:t>. </a:t>
            </a:r>
          </a:p>
          <a:p>
            <a:pPr marL="1028700" lvl="1" indent="-571500">
              <a:buFont typeface="+mj-lt"/>
              <a:buAutoNum type="romanLcPeriod"/>
            </a:pPr>
            <a:r>
              <a:rPr lang="en-US" dirty="0" smtClean="0"/>
              <a:t>If </a:t>
            </a:r>
            <a:r>
              <a:rPr lang="en-US" i="1" dirty="0" smtClean="0"/>
              <a:t>a</a:t>
            </a:r>
            <a:r>
              <a:rPr lang="en-US" dirty="0" smtClean="0"/>
              <a:t> | </a:t>
            </a:r>
            <a:r>
              <a:rPr lang="en-US" i="1" dirty="0" smtClean="0"/>
              <a:t>b</a:t>
            </a:r>
            <a:r>
              <a:rPr lang="en-US" dirty="0" smtClean="0"/>
              <a:t> and </a:t>
            </a:r>
            <a:r>
              <a:rPr lang="en-US" i="1" dirty="0" smtClean="0"/>
              <a:t>a</a:t>
            </a:r>
            <a:r>
              <a:rPr lang="en-US" dirty="0" smtClean="0"/>
              <a:t> | </a:t>
            </a:r>
            <a:r>
              <a:rPr lang="en-US" i="1" dirty="0" smtClean="0"/>
              <a:t>c</a:t>
            </a:r>
            <a:r>
              <a:rPr lang="en-US" dirty="0" smtClean="0"/>
              <a:t>, then</a:t>
            </a:r>
            <a:r>
              <a:rPr lang="en-US" i="1" dirty="0" smtClean="0"/>
              <a:t> a</a:t>
            </a:r>
            <a:r>
              <a:rPr lang="en-US" dirty="0" smtClean="0"/>
              <a:t> | (</a:t>
            </a:r>
            <a:r>
              <a:rPr lang="en-US" i="1" dirty="0" smtClean="0"/>
              <a:t>b + c</a:t>
            </a:r>
            <a:r>
              <a:rPr lang="en-US" dirty="0" smtClean="0"/>
              <a:t>);</a:t>
            </a:r>
          </a:p>
          <a:p>
            <a:pPr marL="1028700" lvl="1" indent="-571500">
              <a:buFont typeface="+mj-lt"/>
              <a:buAutoNum type="romanLcPeriod"/>
            </a:pPr>
            <a:r>
              <a:rPr lang="en-US" dirty="0" smtClean="0"/>
              <a:t>If </a:t>
            </a:r>
            <a:r>
              <a:rPr lang="en-US" i="1" dirty="0" smtClean="0"/>
              <a:t>a</a:t>
            </a:r>
            <a:r>
              <a:rPr lang="en-US" dirty="0" smtClean="0"/>
              <a:t> | </a:t>
            </a:r>
            <a:r>
              <a:rPr lang="en-US" i="1" dirty="0" smtClean="0"/>
              <a:t>b,</a:t>
            </a:r>
            <a:r>
              <a:rPr lang="en-US" dirty="0" smtClean="0"/>
              <a:t> then </a:t>
            </a:r>
            <a:r>
              <a:rPr lang="en-US" i="1" dirty="0" smtClean="0"/>
              <a:t>a</a:t>
            </a:r>
            <a:r>
              <a:rPr lang="en-US" dirty="0" smtClean="0"/>
              <a:t> | </a:t>
            </a:r>
            <a:r>
              <a:rPr lang="en-US" dirty="0" err="1" smtClean="0"/>
              <a:t>b</a:t>
            </a:r>
            <a:r>
              <a:rPr lang="en-US" i="1" dirty="0" err="1" smtClean="0"/>
              <a:t>c</a:t>
            </a:r>
            <a:r>
              <a:rPr lang="en-US" dirty="0" smtClean="0"/>
              <a:t> for all integers </a:t>
            </a:r>
            <a:r>
              <a:rPr lang="en-US" i="1" dirty="0" smtClean="0"/>
              <a:t>c</a:t>
            </a:r>
            <a:r>
              <a:rPr lang="en-US" dirty="0" smtClean="0"/>
              <a:t>;</a:t>
            </a:r>
            <a:endParaRPr lang="en-US" i="1" dirty="0" smtClean="0"/>
          </a:p>
          <a:p>
            <a:pPr marL="1028700" lvl="1" indent="-571500">
              <a:buFont typeface="+mj-lt"/>
              <a:buAutoNum type="romanLcPeriod"/>
            </a:pPr>
            <a:r>
              <a:rPr lang="en-US" dirty="0" smtClean="0"/>
              <a:t>If </a:t>
            </a:r>
            <a:r>
              <a:rPr lang="en-US" i="1" dirty="0" smtClean="0"/>
              <a:t>a</a:t>
            </a:r>
            <a:r>
              <a:rPr lang="en-US" dirty="0" smtClean="0"/>
              <a:t> | </a:t>
            </a:r>
            <a:r>
              <a:rPr lang="en-US" i="1" dirty="0" smtClean="0"/>
              <a:t>b</a:t>
            </a:r>
            <a:r>
              <a:rPr lang="en-US" dirty="0" smtClean="0"/>
              <a:t> and </a:t>
            </a:r>
            <a:r>
              <a:rPr lang="en-US" i="1" dirty="0" smtClean="0"/>
              <a:t>b</a:t>
            </a:r>
            <a:r>
              <a:rPr lang="en-US" dirty="0" smtClean="0"/>
              <a:t> | </a:t>
            </a:r>
            <a:r>
              <a:rPr lang="en-US" i="1" dirty="0" smtClean="0"/>
              <a:t>c</a:t>
            </a:r>
            <a:r>
              <a:rPr lang="en-US" dirty="0" smtClean="0"/>
              <a:t>, then </a:t>
            </a:r>
            <a:r>
              <a:rPr lang="en-US" i="1" dirty="0" smtClean="0"/>
              <a:t>a</a:t>
            </a:r>
            <a:r>
              <a:rPr lang="en-US" dirty="0" smtClean="0"/>
              <a:t> | </a:t>
            </a:r>
            <a:r>
              <a:rPr lang="en-US" i="1" dirty="0" smtClean="0"/>
              <a:t>c</a:t>
            </a:r>
            <a:r>
              <a:rPr lang="en-US" dirty="0" smtClean="0"/>
              <a:t>.</a:t>
            </a:r>
          </a:p>
          <a:p>
            <a:pPr marL="628650" lvl="1" indent="-571500">
              <a:buNone/>
            </a:pPr>
            <a:r>
              <a:rPr lang="en-US" dirty="0" smtClean="0"/>
              <a:t>   </a:t>
            </a:r>
            <a:r>
              <a:rPr lang="en-US" b="1" dirty="0" smtClean="0"/>
              <a:t>Proof</a:t>
            </a:r>
            <a:r>
              <a:rPr lang="en-US" dirty="0" smtClean="0"/>
              <a:t>: (</a:t>
            </a:r>
            <a:r>
              <a:rPr lang="en-US" dirty="0" err="1" smtClean="0"/>
              <a:t>i</a:t>
            </a:r>
            <a:r>
              <a:rPr lang="en-US" dirty="0" smtClean="0"/>
              <a:t>)  Suppose </a:t>
            </a:r>
            <a:r>
              <a:rPr lang="en-US" i="1" dirty="0" smtClean="0"/>
              <a:t>a</a:t>
            </a:r>
            <a:r>
              <a:rPr lang="en-US" dirty="0" smtClean="0"/>
              <a:t> | </a:t>
            </a:r>
            <a:r>
              <a:rPr lang="en-US" i="1" dirty="0" smtClean="0"/>
              <a:t>b</a:t>
            </a:r>
            <a:r>
              <a:rPr lang="en-US" dirty="0" smtClean="0"/>
              <a:t> and </a:t>
            </a:r>
            <a:r>
              <a:rPr lang="en-US" i="1" dirty="0" smtClean="0"/>
              <a:t>a</a:t>
            </a:r>
            <a:r>
              <a:rPr lang="en-US" dirty="0" smtClean="0"/>
              <a:t> | </a:t>
            </a:r>
            <a:r>
              <a:rPr lang="en-US" i="1" dirty="0" smtClean="0"/>
              <a:t>c</a:t>
            </a:r>
            <a:r>
              <a:rPr lang="en-US" dirty="0" smtClean="0"/>
              <a:t>, then it follows that there are integers </a:t>
            </a:r>
            <a:r>
              <a:rPr lang="en-US" i="1" dirty="0" smtClean="0"/>
              <a:t>s</a:t>
            </a:r>
            <a:r>
              <a:rPr lang="en-US" dirty="0" smtClean="0"/>
              <a:t> and </a:t>
            </a:r>
            <a:r>
              <a:rPr lang="en-US" i="1" dirty="0" smtClean="0"/>
              <a:t>t</a:t>
            </a:r>
            <a:r>
              <a:rPr lang="en-US" dirty="0" smtClean="0"/>
              <a:t> with </a:t>
            </a:r>
            <a:r>
              <a:rPr lang="en-US" i="1" dirty="0" smtClean="0"/>
              <a:t>b</a:t>
            </a:r>
            <a:r>
              <a:rPr lang="en-US" dirty="0" smtClean="0"/>
              <a:t> = </a:t>
            </a:r>
            <a:r>
              <a:rPr lang="en-US" i="1" dirty="0" smtClean="0"/>
              <a:t>as</a:t>
            </a:r>
            <a:r>
              <a:rPr lang="en-US" dirty="0" smtClean="0"/>
              <a:t> and </a:t>
            </a:r>
            <a:r>
              <a:rPr lang="en-US" i="1" dirty="0" smtClean="0"/>
              <a:t>c</a:t>
            </a:r>
            <a:r>
              <a:rPr lang="en-US" dirty="0" smtClean="0"/>
              <a:t> = </a:t>
            </a:r>
            <a:r>
              <a:rPr lang="en-US" i="1" dirty="0" smtClean="0"/>
              <a:t>at</a:t>
            </a:r>
            <a:r>
              <a:rPr lang="en-US" dirty="0" smtClean="0"/>
              <a:t>. Hence,</a:t>
            </a:r>
          </a:p>
          <a:p>
            <a:pPr marL="628650" lvl="1" indent="-571500">
              <a:buNone/>
            </a:pPr>
            <a:r>
              <a:rPr lang="en-US" dirty="0" smtClean="0"/>
              <a:t>            </a:t>
            </a:r>
            <a:r>
              <a:rPr lang="en-US" i="1" dirty="0" smtClean="0"/>
              <a:t>b</a:t>
            </a:r>
            <a:r>
              <a:rPr lang="en-US" dirty="0" smtClean="0"/>
              <a:t> + </a:t>
            </a:r>
            <a:r>
              <a:rPr lang="en-US" i="1" dirty="0" smtClean="0"/>
              <a:t>c</a:t>
            </a:r>
            <a:r>
              <a:rPr lang="en-US" dirty="0" smtClean="0"/>
              <a:t> = </a:t>
            </a:r>
            <a:r>
              <a:rPr lang="en-US" i="1" dirty="0" smtClean="0"/>
              <a:t>as</a:t>
            </a:r>
            <a:r>
              <a:rPr lang="en-US" dirty="0" smtClean="0"/>
              <a:t> + </a:t>
            </a:r>
            <a:r>
              <a:rPr lang="en-US" i="1" dirty="0" smtClean="0"/>
              <a:t>at</a:t>
            </a:r>
            <a:r>
              <a:rPr lang="en-US" dirty="0" smtClean="0"/>
              <a:t> = </a:t>
            </a:r>
            <a:r>
              <a:rPr lang="en-US" i="1" dirty="0" smtClean="0"/>
              <a:t>a</a:t>
            </a:r>
            <a:r>
              <a:rPr lang="en-US" dirty="0" smtClean="0"/>
              <a:t>(</a:t>
            </a:r>
            <a:r>
              <a:rPr lang="en-US" i="1" dirty="0" smtClean="0"/>
              <a:t>s</a:t>
            </a:r>
            <a:r>
              <a:rPr lang="en-US" dirty="0" smtClean="0"/>
              <a:t> + </a:t>
            </a:r>
            <a:r>
              <a:rPr lang="en-US" i="1" dirty="0" smtClean="0"/>
              <a:t>t</a:t>
            </a:r>
            <a:r>
              <a:rPr lang="en-US" dirty="0" smtClean="0"/>
              <a:t>).    </a:t>
            </a:r>
            <a:r>
              <a:rPr lang="en-US" dirty="0" smtClean="0">
                <a:latin typeface="Cambria Math"/>
                <a:ea typeface="Cambria Math"/>
              </a:rPr>
              <a:t>Hence,  </a:t>
            </a:r>
            <a:r>
              <a:rPr lang="en-US" i="1" dirty="0" smtClean="0"/>
              <a:t>a</a:t>
            </a:r>
            <a:r>
              <a:rPr lang="en-US" dirty="0" smtClean="0"/>
              <a:t> | (</a:t>
            </a:r>
            <a:r>
              <a:rPr lang="en-US" i="1" dirty="0" smtClean="0"/>
              <a:t>b + c</a:t>
            </a:r>
            <a:r>
              <a:rPr lang="en-US" dirty="0" smtClean="0"/>
              <a:t>)</a:t>
            </a:r>
          </a:p>
          <a:p>
            <a:pPr marL="262890" indent="-571500">
              <a:buNone/>
            </a:pPr>
            <a:r>
              <a:rPr lang="en-US" dirty="0" smtClean="0"/>
              <a:t>     (Exercises 3 and 4 ask for proofs of parts (ii) and  (iii).)                                                 </a:t>
            </a:r>
            <a:r>
              <a:rPr lang="en-US" b="1" dirty="0" smtClean="0"/>
              <a:t>Corollary</a:t>
            </a:r>
            <a:r>
              <a:rPr lang="en-US" dirty="0" smtClean="0"/>
              <a:t>: If </a:t>
            </a:r>
            <a:r>
              <a:rPr lang="en-US" i="1" dirty="0" smtClean="0"/>
              <a:t>a</a:t>
            </a:r>
            <a:r>
              <a:rPr lang="en-US" dirty="0" smtClean="0"/>
              <a:t>, </a:t>
            </a:r>
            <a:r>
              <a:rPr lang="en-US" i="1" dirty="0" smtClean="0"/>
              <a:t>b</a:t>
            </a:r>
            <a:r>
              <a:rPr lang="en-US" dirty="0" smtClean="0"/>
              <a:t>, and </a:t>
            </a:r>
            <a:r>
              <a:rPr lang="en-US" i="1" dirty="0" smtClean="0"/>
              <a:t>c</a:t>
            </a:r>
            <a:r>
              <a:rPr lang="en-US" dirty="0" smtClean="0"/>
              <a:t> be integers, where </a:t>
            </a:r>
            <a:r>
              <a:rPr lang="en-US" i="1" dirty="0" smtClean="0"/>
              <a:t>a</a:t>
            </a:r>
            <a:r>
              <a:rPr lang="en-US" dirty="0" smtClean="0"/>
              <a:t> </a:t>
            </a:r>
            <a:r>
              <a:rPr lang="en-US" dirty="0" smtClean="0">
                <a:latin typeface="Cambria Math"/>
                <a:ea typeface="Cambria Math"/>
              </a:rPr>
              <a:t>≠0</a:t>
            </a:r>
            <a:r>
              <a:rPr lang="en-US" dirty="0" smtClean="0"/>
              <a:t>, such that </a:t>
            </a:r>
            <a:r>
              <a:rPr lang="en-US" i="1" dirty="0" smtClean="0"/>
              <a:t>a</a:t>
            </a:r>
            <a:r>
              <a:rPr lang="en-US" dirty="0" smtClean="0"/>
              <a:t> | </a:t>
            </a:r>
            <a:r>
              <a:rPr lang="en-US" i="1" dirty="0" smtClean="0"/>
              <a:t>b</a:t>
            </a:r>
            <a:r>
              <a:rPr lang="en-US" dirty="0" smtClean="0"/>
              <a:t> and </a:t>
            </a:r>
            <a:r>
              <a:rPr lang="en-US" i="1" dirty="0" smtClean="0"/>
              <a:t>a</a:t>
            </a:r>
            <a:r>
              <a:rPr lang="en-US" dirty="0" smtClean="0"/>
              <a:t> | </a:t>
            </a:r>
            <a:r>
              <a:rPr lang="en-US" i="1" dirty="0" smtClean="0"/>
              <a:t>c, </a:t>
            </a:r>
            <a:r>
              <a:rPr lang="en-US" dirty="0" smtClean="0"/>
              <a:t>then </a:t>
            </a:r>
            <a:r>
              <a:rPr lang="en-US" i="1" dirty="0" smtClean="0"/>
              <a:t>a</a:t>
            </a:r>
            <a:r>
              <a:rPr lang="en-US" dirty="0" smtClean="0"/>
              <a:t> | </a:t>
            </a:r>
            <a:r>
              <a:rPr lang="en-US" i="1" dirty="0" err="1" smtClean="0"/>
              <a:t>mb</a:t>
            </a:r>
            <a:r>
              <a:rPr lang="en-US" dirty="0" smtClean="0"/>
              <a:t> + </a:t>
            </a:r>
            <a:r>
              <a:rPr lang="en-US" i="1" dirty="0" err="1" smtClean="0"/>
              <a:t>nc</a:t>
            </a:r>
            <a:r>
              <a:rPr lang="en-US" dirty="0" smtClean="0"/>
              <a:t> whenever </a:t>
            </a:r>
            <a:r>
              <a:rPr lang="en-US" i="1" dirty="0" smtClean="0"/>
              <a:t>m</a:t>
            </a:r>
            <a:r>
              <a:rPr lang="en-US" dirty="0" smtClean="0"/>
              <a:t> and </a:t>
            </a:r>
            <a:r>
              <a:rPr lang="en-US" i="1" dirty="0" smtClean="0"/>
              <a:t>n</a:t>
            </a:r>
            <a:r>
              <a:rPr lang="en-US" dirty="0" smtClean="0"/>
              <a:t> are integers. </a:t>
            </a:r>
          </a:p>
          <a:p>
            <a:pPr marL="262890" indent="-571500">
              <a:buNone/>
            </a:pPr>
            <a:r>
              <a:rPr lang="en-US" dirty="0" smtClean="0"/>
              <a:t>   Can you show how it follows easily from  </a:t>
            </a:r>
            <a:r>
              <a:rPr lang="en-US" dirty="0" err="1" smtClean="0"/>
              <a:t>from</a:t>
            </a:r>
            <a:r>
              <a:rPr lang="en-US" dirty="0" smtClean="0"/>
              <a:t> (ii) and (</a:t>
            </a:r>
            <a:r>
              <a:rPr lang="en-US" dirty="0" err="1" smtClean="0"/>
              <a:t>i</a:t>
            </a:r>
            <a:r>
              <a:rPr lang="en-US" dirty="0" smtClean="0"/>
              <a:t>) of Theorem </a:t>
            </a:r>
            <a:r>
              <a:rPr lang="en-US" dirty="0" smtClean="0">
                <a:latin typeface="Cambria Math" pitchFamily="18" charset="0"/>
                <a:ea typeface="Cambria Math" pitchFamily="18" charset="0"/>
              </a:rPr>
              <a:t>1</a:t>
            </a:r>
            <a:r>
              <a:rPr lang="en-US" dirty="0" smtClean="0"/>
              <a:t>?</a:t>
            </a:r>
          </a:p>
          <a:p>
            <a:pPr marL="1028700" lvl="1" indent="-571500">
              <a:buFont typeface="+mj-lt"/>
              <a:buAutoNum type="romanLcPeriod"/>
            </a:pPr>
            <a:endParaRPr lang="en-US" dirty="0"/>
          </a:p>
        </p:txBody>
      </p:sp>
      <p:sp>
        <p:nvSpPr>
          <p:cNvPr id="4" name="Isosceles Triangle 3"/>
          <p:cNvSpPr/>
          <p:nvPr/>
        </p:nvSpPr>
        <p:spPr>
          <a:xfrm rot="5400000" flipV="1">
            <a:off x="8305800" y="4343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Classical Cryptography</a:t>
            </a:r>
          </a:p>
          <a:p>
            <a:r>
              <a:rPr lang="en-US" dirty="0" smtClean="0"/>
              <a:t>Cryptosystems</a:t>
            </a:r>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Caesar Cipher</a:t>
            </a:r>
            <a:endParaRPr lang="en-US" dirty="0"/>
          </a:p>
        </p:txBody>
      </p:sp>
      <p:sp>
        <p:nvSpPr>
          <p:cNvPr id="3" name="Content Placeholder 2"/>
          <p:cNvSpPr>
            <a:spLocks noGrp="1"/>
          </p:cNvSpPr>
          <p:nvPr>
            <p:ph idx="1"/>
          </p:nvPr>
        </p:nvSpPr>
        <p:spPr/>
        <p:txBody>
          <a:bodyPr>
            <a:normAutofit fontScale="70000" lnSpcReduction="20000"/>
          </a:bodyPr>
          <a:lstStyle/>
          <a:p>
            <a:pPr indent="0">
              <a:buNone/>
            </a:pPr>
            <a:r>
              <a:rPr lang="en-US" dirty="0" smtClean="0"/>
              <a:t>Julius Caesar created secret messages by shifting each letter three letters forward in the alphabet (sending the last three letters to the first three letters.) For example, the letter B is replaced by E and the letter X is replaced by A. This process of making a message secret is an example of </a:t>
            </a:r>
            <a:r>
              <a:rPr lang="en-US" i="1" dirty="0" smtClean="0"/>
              <a:t>encryption</a:t>
            </a:r>
            <a:r>
              <a:rPr lang="en-US" dirty="0" smtClean="0"/>
              <a:t>.</a:t>
            </a:r>
          </a:p>
          <a:p>
            <a:pPr>
              <a:buNone/>
            </a:pPr>
            <a:r>
              <a:rPr lang="en-US" dirty="0" smtClean="0"/>
              <a:t>     Here is how the encryption process works:</a:t>
            </a:r>
          </a:p>
          <a:p>
            <a:pPr lvl="1"/>
            <a:r>
              <a:rPr lang="en-US" dirty="0" smtClean="0"/>
              <a:t>Replace each letter by an integer from </a:t>
            </a:r>
            <a:r>
              <a:rPr lang="en-US" b="1" dirty="0" smtClean="0"/>
              <a:t>Z</a:t>
            </a:r>
            <a:r>
              <a:rPr lang="en-US" baseline="-25000" dirty="0" smtClean="0">
                <a:latin typeface="Cambria Math" pitchFamily="18" charset="0"/>
                <a:ea typeface="Cambria Math" pitchFamily="18" charset="0"/>
              </a:rPr>
              <a:t>26</a:t>
            </a:r>
            <a:r>
              <a:rPr lang="en-US" dirty="0" smtClean="0"/>
              <a:t>, that is an integer from </a:t>
            </a:r>
            <a:r>
              <a:rPr lang="en-US" dirty="0" smtClean="0">
                <a:latin typeface="Cambria Math" pitchFamily="18" charset="0"/>
                <a:ea typeface="Cambria Math" pitchFamily="18" charset="0"/>
              </a:rPr>
              <a:t>0 </a:t>
            </a:r>
            <a:r>
              <a:rPr lang="en-US" dirty="0" smtClean="0"/>
              <a:t>to </a:t>
            </a:r>
            <a:r>
              <a:rPr lang="en-US" dirty="0" smtClean="0">
                <a:latin typeface="Cambria Math" pitchFamily="18" charset="0"/>
                <a:ea typeface="Cambria Math" pitchFamily="18" charset="0"/>
              </a:rPr>
              <a:t>25 </a:t>
            </a:r>
            <a:r>
              <a:rPr lang="en-US" dirty="0" smtClean="0"/>
              <a:t>representing one less than its position in the alphabet.</a:t>
            </a:r>
          </a:p>
          <a:p>
            <a:pPr lvl="1"/>
            <a:r>
              <a:rPr lang="en-US" dirty="0" smtClean="0"/>
              <a:t>The encryption function is </a:t>
            </a:r>
            <a:r>
              <a:rPr lang="en-US" i="1" dirty="0" smtClean="0"/>
              <a:t>f</a:t>
            </a:r>
            <a:r>
              <a:rPr lang="en-US" dirty="0" smtClean="0"/>
              <a:t>(</a:t>
            </a:r>
            <a:r>
              <a:rPr lang="en-US" i="1" dirty="0" smtClean="0"/>
              <a:t>p</a:t>
            </a:r>
            <a:r>
              <a:rPr lang="en-US" dirty="0" smtClean="0"/>
              <a:t>)</a:t>
            </a:r>
            <a:r>
              <a:rPr lang="en-US" i="1" dirty="0" smtClean="0"/>
              <a:t> = </a:t>
            </a:r>
            <a:r>
              <a:rPr lang="en-US" dirty="0" smtClean="0"/>
              <a:t>(</a:t>
            </a:r>
            <a:r>
              <a:rPr lang="en-US" i="1" dirty="0" smtClean="0"/>
              <a:t>p + </a:t>
            </a:r>
            <a:r>
              <a:rPr lang="en-US" dirty="0" smtClean="0">
                <a:latin typeface="Cambria Math" pitchFamily="18" charset="0"/>
                <a:ea typeface="Cambria Math" pitchFamily="18" charset="0"/>
              </a:rPr>
              <a:t>3</a:t>
            </a:r>
            <a:r>
              <a:rPr lang="en-US" dirty="0" smtClean="0"/>
              <a:t>)</a:t>
            </a:r>
            <a:r>
              <a:rPr lang="en-US" i="1" dirty="0" smtClean="0"/>
              <a:t> </a:t>
            </a:r>
            <a:r>
              <a:rPr lang="en-US" b="1" dirty="0" smtClean="0"/>
              <a:t>mod</a:t>
            </a:r>
            <a:r>
              <a:rPr lang="en-US" dirty="0" smtClean="0"/>
              <a:t> </a:t>
            </a:r>
            <a:r>
              <a:rPr lang="en-US" dirty="0" smtClean="0">
                <a:latin typeface="Cambria Math" pitchFamily="18" charset="0"/>
                <a:ea typeface="Cambria Math" pitchFamily="18" charset="0"/>
              </a:rPr>
              <a:t>26</a:t>
            </a:r>
            <a:r>
              <a:rPr lang="en-US" dirty="0" smtClean="0"/>
              <a:t>. It replaces each integer </a:t>
            </a:r>
            <a:r>
              <a:rPr lang="en-US" i="1" dirty="0" smtClean="0"/>
              <a:t>p </a:t>
            </a:r>
            <a:r>
              <a:rPr lang="en-US" dirty="0" smtClean="0"/>
              <a:t>in the set {</a:t>
            </a:r>
            <a:r>
              <a:rPr lang="en-US" dirty="0" smtClean="0">
                <a:latin typeface="Cambria Math" pitchFamily="18" charset="0"/>
                <a:ea typeface="Cambria Math" pitchFamily="18" charset="0"/>
              </a:rPr>
              <a:t>0,1,2,…,25</a:t>
            </a:r>
            <a:r>
              <a:rPr lang="en-US" dirty="0" smtClean="0"/>
              <a:t>}</a:t>
            </a:r>
            <a:r>
              <a:rPr lang="en-US" i="1" dirty="0" smtClean="0"/>
              <a:t> </a:t>
            </a:r>
            <a:r>
              <a:rPr lang="en-US" dirty="0" smtClean="0"/>
              <a:t> by </a:t>
            </a:r>
            <a:r>
              <a:rPr lang="en-US" i="1" dirty="0" smtClean="0"/>
              <a:t>f</a:t>
            </a:r>
            <a:r>
              <a:rPr lang="en-US" dirty="0" smtClean="0"/>
              <a:t>(</a:t>
            </a:r>
            <a:r>
              <a:rPr lang="en-US" i="1" dirty="0" smtClean="0"/>
              <a:t>p</a:t>
            </a:r>
            <a:r>
              <a:rPr lang="en-US" dirty="0" smtClean="0"/>
              <a:t>)</a:t>
            </a:r>
            <a:r>
              <a:rPr lang="en-US" i="1" dirty="0" smtClean="0"/>
              <a:t> </a:t>
            </a:r>
            <a:r>
              <a:rPr lang="en-US" dirty="0" smtClean="0"/>
              <a:t>in the set {</a:t>
            </a:r>
            <a:r>
              <a:rPr lang="en-US" dirty="0" smtClean="0">
                <a:latin typeface="Cambria Math" pitchFamily="18" charset="0"/>
                <a:ea typeface="Cambria Math" pitchFamily="18" charset="0"/>
              </a:rPr>
              <a:t>0,1,2,…,25</a:t>
            </a:r>
            <a:r>
              <a:rPr lang="en-US" dirty="0" smtClean="0"/>
              <a:t>}</a:t>
            </a:r>
            <a:r>
              <a:rPr lang="en-US" i="1" dirty="0" smtClean="0"/>
              <a:t> .</a:t>
            </a:r>
          </a:p>
          <a:p>
            <a:pPr lvl="1"/>
            <a:r>
              <a:rPr lang="en-US" dirty="0" smtClean="0"/>
              <a:t>Replace each integer </a:t>
            </a:r>
            <a:r>
              <a:rPr lang="en-US" i="1" dirty="0" smtClean="0"/>
              <a:t>p</a:t>
            </a:r>
            <a:r>
              <a:rPr lang="en-US" dirty="0" smtClean="0"/>
              <a:t> by the letter with the position </a:t>
            </a:r>
            <a:r>
              <a:rPr lang="en-US" i="1" dirty="0" smtClean="0"/>
              <a:t>p</a:t>
            </a:r>
            <a:r>
              <a:rPr lang="en-US" dirty="0" smtClean="0"/>
              <a:t> +</a:t>
            </a:r>
            <a:r>
              <a:rPr lang="en-US" dirty="0" smtClean="0">
                <a:latin typeface="Cambria Math" pitchFamily="18" charset="0"/>
                <a:ea typeface="Cambria Math" pitchFamily="18" charset="0"/>
              </a:rPr>
              <a:t> 1 </a:t>
            </a:r>
            <a:r>
              <a:rPr lang="en-US" dirty="0" smtClean="0"/>
              <a:t>in the alphabet.</a:t>
            </a:r>
          </a:p>
          <a:p>
            <a:pPr>
              <a:buNone/>
            </a:pPr>
            <a:r>
              <a:rPr lang="en-US" b="1" dirty="0" smtClean="0"/>
              <a:t>    Example</a:t>
            </a:r>
            <a:r>
              <a:rPr lang="en-US" dirty="0" smtClean="0"/>
              <a:t>: Encrypt the message “MEET YOU IN THE PARK” using the Caesar cipher.</a:t>
            </a:r>
          </a:p>
          <a:p>
            <a:pPr>
              <a:buNone/>
            </a:pPr>
            <a:r>
              <a:rPr lang="en-US" dirty="0" smtClean="0"/>
              <a:t>    </a:t>
            </a:r>
            <a:r>
              <a:rPr lang="en-US" b="1" dirty="0" smtClean="0"/>
              <a:t>Solution</a:t>
            </a:r>
            <a:r>
              <a:rPr lang="en-US" dirty="0" smtClean="0"/>
              <a:t>: </a:t>
            </a:r>
            <a:r>
              <a:rPr lang="en-US" dirty="0" smtClean="0">
                <a:latin typeface="Cambria Math" pitchFamily="18" charset="0"/>
                <a:ea typeface="Cambria Math" pitchFamily="18" charset="0"/>
              </a:rPr>
              <a:t>12 4 4 19    24 14 20    8 13    19 7 4    15 0 17 10</a:t>
            </a:r>
            <a:r>
              <a:rPr lang="en-US" dirty="0" smtClean="0"/>
              <a:t>.</a:t>
            </a:r>
          </a:p>
          <a:p>
            <a:pPr>
              <a:buNone/>
            </a:pPr>
            <a:r>
              <a:rPr lang="en-US" dirty="0" smtClean="0"/>
              <a:t>    Now replace each of these numbers </a:t>
            </a:r>
            <a:r>
              <a:rPr lang="en-US" i="1" dirty="0" smtClean="0"/>
              <a:t>p</a:t>
            </a:r>
            <a:r>
              <a:rPr lang="en-US" dirty="0" smtClean="0"/>
              <a:t> by </a:t>
            </a:r>
            <a:r>
              <a:rPr lang="en-US" i="1" dirty="0" smtClean="0"/>
              <a:t>f</a:t>
            </a:r>
            <a:r>
              <a:rPr lang="en-US" dirty="0" smtClean="0"/>
              <a:t>(</a:t>
            </a:r>
            <a:r>
              <a:rPr lang="en-US" i="1" dirty="0" smtClean="0"/>
              <a:t>p</a:t>
            </a:r>
            <a:r>
              <a:rPr lang="en-US" dirty="0" smtClean="0"/>
              <a:t>)</a:t>
            </a:r>
            <a:r>
              <a:rPr lang="en-US" i="1" dirty="0" smtClean="0"/>
              <a:t> = </a:t>
            </a:r>
            <a:r>
              <a:rPr lang="en-US" dirty="0" smtClean="0"/>
              <a:t>(</a:t>
            </a:r>
            <a:r>
              <a:rPr lang="en-US" i="1" dirty="0" smtClean="0"/>
              <a:t>p + </a:t>
            </a:r>
            <a:r>
              <a:rPr lang="en-US" dirty="0" smtClean="0">
                <a:latin typeface="Cambria Math" pitchFamily="18" charset="0"/>
                <a:ea typeface="Cambria Math" pitchFamily="18" charset="0"/>
              </a:rPr>
              <a:t>3</a:t>
            </a:r>
            <a:r>
              <a:rPr lang="en-US" dirty="0" smtClean="0"/>
              <a:t>)</a:t>
            </a:r>
            <a:r>
              <a:rPr lang="en-US" i="1" dirty="0" smtClean="0"/>
              <a:t> </a:t>
            </a:r>
            <a:r>
              <a:rPr lang="en-US" b="1" dirty="0" smtClean="0"/>
              <a:t>mod</a:t>
            </a:r>
            <a:r>
              <a:rPr lang="en-US" dirty="0" smtClean="0"/>
              <a:t> </a:t>
            </a:r>
            <a:r>
              <a:rPr lang="en-US" dirty="0" smtClean="0">
                <a:latin typeface="Cambria Math" pitchFamily="18" charset="0"/>
                <a:ea typeface="Cambria Math" pitchFamily="18" charset="0"/>
              </a:rPr>
              <a:t>26</a:t>
            </a:r>
            <a:r>
              <a:rPr lang="en-US" dirty="0" smtClean="0"/>
              <a:t>.</a:t>
            </a:r>
          </a:p>
          <a:p>
            <a:pPr>
              <a:buNone/>
            </a:pPr>
            <a:r>
              <a:rPr lang="en-US" dirty="0" smtClean="0"/>
              <a:t>                      </a:t>
            </a:r>
            <a:r>
              <a:rPr lang="en-US" dirty="0" smtClean="0">
                <a:latin typeface="Cambria Math" pitchFamily="18" charset="0"/>
                <a:ea typeface="Cambria Math" pitchFamily="18" charset="0"/>
              </a:rPr>
              <a:t>15 7 7 22    1 17 23    11 16    22 10 7    18 3 20 13</a:t>
            </a:r>
            <a:r>
              <a:rPr lang="en-US" dirty="0" smtClean="0"/>
              <a:t>.</a:t>
            </a:r>
          </a:p>
          <a:p>
            <a:pPr>
              <a:buNone/>
            </a:pPr>
            <a:r>
              <a:rPr lang="en-US" dirty="0" smtClean="0"/>
              <a:t>     Translating the numbers back to letters produces the encrypted message</a:t>
            </a:r>
          </a:p>
          <a:p>
            <a:pPr>
              <a:buNone/>
            </a:pPr>
            <a:r>
              <a:rPr lang="en-US" dirty="0" smtClean="0"/>
              <a:t>           “PHHW  BRX LQ  WKH  SDUN.”</a:t>
            </a:r>
          </a:p>
        </p:txBody>
      </p:sp>
      <p:pic>
        <p:nvPicPr>
          <p:cNvPr id="4" name="Picture 2" descr="C:\Documents and Settings\Richard Scherl\Local Settings\Temporary Internet Files\Content.IE5\00IWHKE8\MC900353617[1].wmf"/>
          <p:cNvPicPr>
            <a:picLocks noChangeAspect="1" noChangeArrowheads="1"/>
          </p:cNvPicPr>
          <p:nvPr/>
        </p:nvPicPr>
        <p:blipFill>
          <a:blip r:embed="rId2" cstate="print"/>
          <a:srcRect/>
          <a:stretch>
            <a:fillRect/>
          </a:stretch>
        </p:blipFill>
        <p:spPr bwMode="auto">
          <a:xfrm>
            <a:off x="7315200" y="152400"/>
            <a:ext cx="1159598" cy="1720158"/>
          </a:xfrm>
          <a:prstGeom prst="rect">
            <a:avLst/>
          </a:prstGeom>
          <a:noFill/>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Caesar Cipher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recover the original message, use </a:t>
            </a:r>
            <a:r>
              <a:rPr lang="en-US" i="1" dirty="0" smtClean="0"/>
              <a:t>f</a:t>
            </a:r>
            <a:r>
              <a:rPr lang="en-US" baseline="30000" dirty="0" smtClean="0">
                <a:latin typeface="Cambria Math"/>
                <a:ea typeface="Cambria Math"/>
              </a:rPr>
              <a:t>−</a:t>
            </a:r>
            <a:r>
              <a:rPr lang="en-US" baseline="30000" dirty="0" smtClean="0">
                <a:latin typeface="Cambria Math" pitchFamily="18" charset="0"/>
                <a:ea typeface="Cambria Math" pitchFamily="18" charset="0"/>
              </a:rPr>
              <a:t>1</a:t>
            </a:r>
            <a:r>
              <a:rPr lang="en-US" dirty="0" smtClean="0"/>
              <a:t>(</a:t>
            </a:r>
            <a:r>
              <a:rPr lang="en-US" i="1" dirty="0" smtClean="0"/>
              <a:t>p</a:t>
            </a:r>
            <a:r>
              <a:rPr lang="en-US" dirty="0" smtClean="0"/>
              <a:t>) = (</a:t>
            </a:r>
            <a:r>
              <a:rPr lang="en-US" i="1" dirty="0" smtClean="0"/>
              <a:t>p</a:t>
            </a:r>
            <a:r>
              <a:rPr lang="en-US" dirty="0" smtClean="0">
                <a:latin typeface="Cambria Math"/>
                <a:ea typeface="Cambria Math"/>
              </a:rPr>
              <a:t>−3) </a:t>
            </a:r>
            <a:r>
              <a:rPr lang="en-US" b="1" dirty="0" smtClean="0">
                <a:latin typeface="Cambria Math"/>
                <a:ea typeface="Cambria Math"/>
              </a:rPr>
              <a:t>mod</a:t>
            </a:r>
            <a:r>
              <a:rPr lang="en-US" dirty="0" smtClean="0">
                <a:latin typeface="Cambria Math"/>
                <a:ea typeface="Cambria Math"/>
              </a:rPr>
              <a:t> 26. So, each letter in the coded message is shifted back three letters in the alphabet, with the first three letters sent to the last three letters. This process of recovering the original message from the encrypted message is called </a:t>
            </a:r>
            <a:r>
              <a:rPr lang="en-US" i="1" dirty="0" smtClean="0">
                <a:latin typeface="Cambria Math"/>
                <a:ea typeface="Cambria Math"/>
              </a:rPr>
              <a:t>decryption</a:t>
            </a:r>
            <a:r>
              <a:rPr lang="en-US" dirty="0" smtClean="0">
                <a:latin typeface="Cambria Math"/>
                <a:ea typeface="Cambria Math"/>
              </a:rPr>
              <a:t>.</a:t>
            </a:r>
            <a:endParaRPr lang="en-US" baseline="30000" dirty="0" smtClean="0"/>
          </a:p>
          <a:p>
            <a:r>
              <a:rPr lang="en-US" dirty="0" smtClean="0"/>
              <a:t>The Caesar cipher is one of a family of ciphers called </a:t>
            </a:r>
            <a:r>
              <a:rPr lang="en-US" i="1" dirty="0" smtClean="0"/>
              <a:t>shift ciphers. </a:t>
            </a:r>
            <a:r>
              <a:rPr lang="en-US" dirty="0" smtClean="0"/>
              <a:t>Letters can be shifted by an integer </a:t>
            </a:r>
            <a:r>
              <a:rPr lang="en-US" i="1" dirty="0" smtClean="0"/>
              <a:t>k, </a:t>
            </a:r>
            <a:r>
              <a:rPr lang="en-US" dirty="0" smtClean="0"/>
              <a:t>with </a:t>
            </a:r>
            <a:r>
              <a:rPr lang="en-US" dirty="0" smtClean="0">
                <a:latin typeface="Cambria Math" pitchFamily="18" charset="0"/>
                <a:ea typeface="Cambria Math" pitchFamily="18" charset="0"/>
              </a:rPr>
              <a:t>3 being just one possibility</a:t>
            </a:r>
            <a:r>
              <a:rPr lang="en-US" dirty="0" smtClean="0"/>
              <a:t>. The encryption function is</a:t>
            </a:r>
          </a:p>
          <a:p>
            <a:pPr lvl="1">
              <a:buNone/>
            </a:pPr>
            <a:r>
              <a:rPr lang="en-US" i="1" dirty="0" smtClean="0"/>
              <a:t>       f</a:t>
            </a:r>
            <a:r>
              <a:rPr lang="en-US" dirty="0" smtClean="0"/>
              <a:t>(</a:t>
            </a:r>
            <a:r>
              <a:rPr lang="en-US" i="1" dirty="0" smtClean="0"/>
              <a:t>p) = </a:t>
            </a:r>
            <a:r>
              <a:rPr lang="en-US" dirty="0" smtClean="0"/>
              <a:t>(</a:t>
            </a:r>
            <a:r>
              <a:rPr lang="en-US" i="1" dirty="0" smtClean="0"/>
              <a:t>p + k</a:t>
            </a:r>
            <a:r>
              <a:rPr lang="en-US" dirty="0" smtClean="0"/>
              <a:t>)</a:t>
            </a:r>
            <a:r>
              <a:rPr lang="en-US" i="1" dirty="0" smtClean="0"/>
              <a:t> </a:t>
            </a:r>
            <a:r>
              <a:rPr lang="en-US" b="1" dirty="0" smtClean="0"/>
              <a:t>mod</a:t>
            </a:r>
            <a:r>
              <a:rPr lang="en-US" dirty="0" smtClean="0"/>
              <a:t> </a:t>
            </a:r>
            <a:r>
              <a:rPr lang="en-US" dirty="0" smtClean="0">
                <a:latin typeface="Cambria Math" pitchFamily="18" charset="0"/>
                <a:ea typeface="Cambria Math" pitchFamily="18" charset="0"/>
              </a:rPr>
              <a:t>26</a:t>
            </a:r>
          </a:p>
          <a:p>
            <a:pPr lvl="1">
              <a:buNone/>
            </a:pPr>
            <a:r>
              <a:rPr lang="en-US" dirty="0" smtClean="0">
                <a:latin typeface="Cambria Math" pitchFamily="18" charset="0"/>
                <a:ea typeface="Cambria Math" pitchFamily="18" charset="0"/>
              </a:rPr>
              <a:t>a</a:t>
            </a:r>
            <a:r>
              <a:rPr lang="en-US" dirty="0" smtClean="0"/>
              <a:t>nd the decryption function is</a:t>
            </a:r>
          </a:p>
          <a:p>
            <a:pPr lvl="1">
              <a:buNone/>
            </a:pPr>
            <a:r>
              <a:rPr lang="en-US" i="1" dirty="0" smtClean="0"/>
              <a:t>       f</a:t>
            </a:r>
            <a:r>
              <a:rPr lang="en-US" baseline="30000" dirty="0" smtClean="0">
                <a:latin typeface="Cambria Math"/>
                <a:ea typeface="Cambria Math"/>
              </a:rPr>
              <a:t>−</a:t>
            </a:r>
            <a:r>
              <a:rPr lang="en-US" baseline="30000" dirty="0" smtClean="0">
                <a:latin typeface="Cambria Math" pitchFamily="18" charset="0"/>
                <a:ea typeface="Cambria Math" pitchFamily="18" charset="0"/>
              </a:rPr>
              <a:t>1</a:t>
            </a:r>
            <a:r>
              <a:rPr lang="en-US" dirty="0" smtClean="0"/>
              <a:t>(</a:t>
            </a:r>
            <a:r>
              <a:rPr lang="en-US" i="1" dirty="0" smtClean="0"/>
              <a:t>p</a:t>
            </a:r>
            <a:r>
              <a:rPr lang="en-US" dirty="0" smtClean="0"/>
              <a:t>) = (</a:t>
            </a:r>
            <a:r>
              <a:rPr lang="en-US" i="1" dirty="0" smtClean="0"/>
              <a:t>p</a:t>
            </a:r>
            <a:r>
              <a:rPr lang="en-US" dirty="0" smtClean="0">
                <a:latin typeface="Cambria Math"/>
                <a:ea typeface="Cambria Math"/>
              </a:rPr>
              <a:t>−</a:t>
            </a:r>
            <a:r>
              <a:rPr lang="en-US" i="1" dirty="0" smtClean="0">
                <a:ea typeface="Cambria Math"/>
              </a:rPr>
              <a:t>k</a:t>
            </a:r>
            <a:r>
              <a:rPr lang="en-US" dirty="0" smtClean="0">
                <a:latin typeface="Cambria Math"/>
                <a:ea typeface="Cambria Math"/>
              </a:rPr>
              <a:t>) </a:t>
            </a:r>
            <a:r>
              <a:rPr lang="en-US" b="1" dirty="0" smtClean="0">
                <a:latin typeface="Cambria Math"/>
                <a:ea typeface="Cambria Math"/>
              </a:rPr>
              <a:t>mod</a:t>
            </a:r>
            <a:r>
              <a:rPr lang="en-US" dirty="0" smtClean="0">
                <a:latin typeface="Cambria Math"/>
                <a:ea typeface="Cambria Math"/>
              </a:rPr>
              <a:t> 26</a:t>
            </a:r>
          </a:p>
          <a:p>
            <a:pPr>
              <a:buNone/>
            </a:pPr>
            <a:r>
              <a:rPr lang="en-US" dirty="0" smtClean="0">
                <a:latin typeface="Cambria Math"/>
                <a:ea typeface="Cambria Math"/>
              </a:rPr>
              <a:t>      The integer </a:t>
            </a:r>
            <a:r>
              <a:rPr lang="en-US" i="1" dirty="0" smtClean="0">
                <a:latin typeface="Cambria Math"/>
                <a:ea typeface="Cambria Math"/>
              </a:rPr>
              <a:t>k</a:t>
            </a:r>
            <a:r>
              <a:rPr lang="en-US" dirty="0" smtClean="0">
                <a:latin typeface="Cambria Math"/>
                <a:ea typeface="Cambria Math"/>
              </a:rPr>
              <a:t> is called a </a:t>
            </a:r>
            <a:r>
              <a:rPr lang="en-US" i="1" dirty="0" smtClean="0">
                <a:latin typeface="Cambria Math"/>
                <a:ea typeface="Cambria Math"/>
              </a:rPr>
              <a:t>key</a:t>
            </a:r>
            <a:r>
              <a:rPr lang="en-US" dirty="0" smtClean="0">
                <a:latin typeface="Cambria Math"/>
                <a:ea typeface="Cambria Math"/>
              </a:rPr>
              <a:t>.</a:t>
            </a:r>
            <a:endParaRPr lang="en-US" dirty="0" smtClean="0"/>
          </a:p>
          <a:p>
            <a:endParaRPr lang="en-US" dirty="0" smtClean="0"/>
          </a:p>
          <a:p>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Cipher</a:t>
            </a:r>
            <a:endParaRPr lang="en-US" dirty="0"/>
          </a:p>
        </p:txBody>
      </p:sp>
      <p:sp>
        <p:nvSpPr>
          <p:cNvPr id="3" name="Content Placeholder 2"/>
          <p:cNvSpPr>
            <a:spLocks noGrp="1"/>
          </p:cNvSpPr>
          <p:nvPr>
            <p:ph idx="1"/>
          </p:nvPr>
        </p:nvSpPr>
        <p:spPr/>
        <p:txBody>
          <a:bodyPr>
            <a:normAutofit lnSpcReduction="10000"/>
          </a:bodyPr>
          <a:lstStyle/>
          <a:p>
            <a:pPr indent="0">
              <a:buNone/>
            </a:pPr>
            <a:r>
              <a:rPr lang="en-US" b="1" dirty="0" smtClean="0"/>
              <a:t>Example </a:t>
            </a:r>
            <a:r>
              <a:rPr lang="en-US" b="1" dirty="0" smtClean="0">
                <a:latin typeface="Cambria Math" pitchFamily="18" charset="0"/>
                <a:ea typeface="Cambria Math" pitchFamily="18" charset="0"/>
              </a:rPr>
              <a:t>1</a:t>
            </a:r>
            <a:r>
              <a:rPr lang="en-US" dirty="0" smtClean="0"/>
              <a:t>: Encrypt the message “STOP GLOBAL WARMING” using the shift cipher with </a:t>
            </a:r>
            <a:r>
              <a:rPr lang="en-US" i="1" dirty="0" smtClean="0"/>
              <a:t>k</a:t>
            </a:r>
            <a:r>
              <a:rPr lang="en-US" dirty="0" smtClean="0"/>
              <a:t> = </a:t>
            </a:r>
            <a:r>
              <a:rPr lang="en-US" dirty="0" smtClean="0">
                <a:latin typeface="Cambria Math" pitchFamily="18" charset="0"/>
                <a:ea typeface="Cambria Math" pitchFamily="18" charset="0"/>
              </a:rPr>
              <a:t>11</a:t>
            </a:r>
            <a:r>
              <a:rPr lang="en-US" dirty="0" smtClean="0"/>
              <a:t>.</a:t>
            </a:r>
          </a:p>
          <a:p>
            <a:pPr>
              <a:buNone/>
            </a:pPr>
            <a:r>
              <a:rPr lang="en-US" dirty="0" smtClean="0"/>
              <a:t>    </a:t>
            </a:r>
            <a:r>
              <a:rPr lang="en-US" b="1" dirty="0" smtClean="0"/>
              <a:t>Solution</a:t>
            </a:r>
            <a:r>
              <a:rPr lang="en-US" dirty="0" smtClean="0"/>
              <a:t>: Replace each letter with the corresponding element of </a:t>
            </a:r>
            <a:r>
              <a:rPr lang="en-US" b="1" dirty="0" smtClean="0"/>
              <a:t>Z</a:t>
            </a:r>
            <a:r>
              <a:rPr lang="en-US" baseline="-25000" dirty="0" smtClean="0">
                <a:latin typeface="Cambria Math" pitchFamily="18" charset="0"/>
                <a:ea typeface="Cambria Math" pitchFamily="18" charset="0"/>
              </a:rPr>
              <a:t>26</a:t>
            </a:r>
            <a:r>
              <a:rPr lang="en-US" dirty="0" smtClean="0"/>
              <a:t>.</a:t>
            </a:r>
          </a:p>
          <a:p>
            <a:pPr>
              <a:buNone/>
            </a:pPr>
            <a:r>
              <a:rPr lang="en-US" dirty="0" smtClean="0">
                <a:latin typeface="Cambria Math" pitchFamily="18" charset="0"/>
                <a:ea typeface="Cambria Math" pitchFamily="18" charset="0"/>
              </a:rPr>
              <a:t>        18 19 14 15    6 11 14 1 0 11     22 0 17 12  8  13  6</a:t>
            </a:r>
            <a:r>
              <a:rPr lang="en-US" dirty="0" smtClean="0"/>
              <a:t>.</a:t>
            </a:r>
          </a:p>
          <a:p>
            <a:pPr>
              <a:buNone/>
            </a:pPr>
            <a:r>
              <a:rPr lang="en-US" dirty="0" smtClean="0"/>
              <a:t>    Apply the shift  </a:t>
            </a:r>
            <a:r>
              <a:rPr lang="en-US" i="1" dirty="0" smtClean="0"/>
              <a:t>f</a:t>
            </a:r>
            <a:r>
              <a:rPr lang="en-US" dirty="0" smtClean="0"/>
              <a:t>(</a:t>
            </a:r>
            <a:r>
              <a:rPr lang="en-US" i="1" dirty="0" smtClean="0"/>
              <a:t>p</a:t>
            </a:r>
            <a:r>
              <a:rPr lang="en-US" dirty="0" smtClean="0"/>
              <a:t>)</a:t>
            </a:r>
            <a:r>
              <a:rPr lang="en-US" i="1" dirty="0" smtClean="0"/>
              <a:t> = </a:t>
            </a:r>
            <a:r>
              <a:rPr lang="en-US" dirty="0" smtClean="0"/>
              <a:t>(</a:t>
            </a:r>
            <a:r>
              <a:rPr lang="en-US" i="1" dirty="0" smtClean="0"/>
              <a:t>p + </a:t>
            </a:r>
            <a:r>
              <a:rPr lang="en-US" dirty="0" smtClean="0">
                <a:latin typeface="Cambria Math" pitchFamily="18" charset="0"/>
                <a:ea typeface="Cambria Math" pitchFamily="18" charset="0"/>
              </a:rPr>
              <a:t>11</a:t>
            </a:r>
            <a:r>
              <a:rPr lang="en-US" dirty="0" smtClean="0"/>
              <a:t>)</a:t>
            </a:r>
            <a:r>
              <a:rPr lang="en-US" i="1" dirty="0" smtClean="0"/>
              <a:t> </a:t>
            </a:r>
            <a:r>
              <a:rPr lang="en-US" b="1" dirty="0" smtClean="0"/>
              <a:t>mod</a:t>
            </a:r>
            <a:r>
              <a:rPr lang="en-US" dirty="0" smtClean="0"/>
              <a:t> </a:t>
            </a:r>
            <a:r>
              <a:rPr lang="en-US" dirty="0" smtClean="0">
                <a:latin typeface="Cambria Math" pitchFamily="18" charset="0"/>
                <a:ea typeface="Cambria Math" pitchFamily="18" charset="0"/>
              </a:rPr>
              <a:t>26</a:t>
            </a:r>
            <a:r>
              <a:rPr lang="en-US" dirty="0" smtClean="0"/>
              <a:t>, yielding</a:t>
            </a:r>
          </a:p>
          <a:p>
            <a:pPr>
              <a:buNone/>
            </a:pPr>
            <a:r>
              <a:rPr lang="en-US" dirty="0" smtClean="0"/>
              <a:t>       </a:t>
            </a:r>
            <a:r>
              <a:rPr lang="en-US" dirty="0" smtClean="0">
                <a:latin typeface="Cambria Math" pitchFamily="18" charset="0"/>
                <a:ea typeface="Cambria Math" pitchFamily="18" charset="0"/>
              </a:rPr>
              <a:t>3 4 25 0    17 22 25 12 11 22     7 11 2 23  19  24  17</a:t>
            </a:r>
            <a:r>
              <a:rPr lang="en-US" dirty="0" smtClean="0"/>
              <a:t>.            </a:t>
            </a:r>
          </a:p>
          <a:p>
            <a:pPr>
              <a:buNone/>
            </a:pPr>
            <a:r>
              <a:rPr lang="en-US" dirty="0" smtClean="0"/>
              <a:t>    Translating the numbers back to letters produces the </a:t>
            </a:r>
            <a:r>
              <a:rPr lang="en-US" dirty="0" err="1" smtClean="0"/>
              <a:t>ciphertext</a:t>
            </a:r>
            <a:endParaRPr lang="en-US" dirty="0" smtClean="0"/>
          </a:p>
          <a:p>
            <a:pPr>
              <a:buNone/>
            </a:pPr>
            <a:r>
              <a:rPr lang="en-US" dirty="0" smtClean="0"/>
              <a:t>           “DEZA RWZMLW HLCXTYR.”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Shift Cipher</a:t>
            </a:r>
            <a:endParaRPr lang="en-US" dirty="0"/>
          </a:p>
        </p:txBody>
      </p:sp>
      <p:sp>
        <p:nvSpPr>
          <p:cNvPr id="3" name="Content Placeholder 2"/>
          <p:cNvSpPr>
            <a:spLocks noGrp="1"/>
          </p:cNvSpPr>
          <p:nvPr>
            <p:ph idx="1"/>
          </p:nvPr>
        </p:nvSpPr>
        <p:spPr/>
        <p:txBody>
          <a:bodyPr>
            <a:normAutofit fontScale="92500" lnSpcReduction="10000"/>
          </a:bodyPr>
          <a:lstStyle/>
          <a:p>
            <a:pPr indent="0">
              <a:buNone/>
            </a:pPr>
            <a:r>
              <a:rPr lang="en-US" b="1" dirty="0" smtClean="0"/>
              <a:t>Example </a:t>
            </a:r>
            <a:r>
              <a:rPr lang="en-US" b="1" dirty="0" smtClean="0">
                <a:latin typeface="Cambria Math" pitchFamily="18" charset="0"/>
                <a:ea typeface="Cambria Math" pitchFamily="18" charset="0"/>
              </a:rPr>
              <a:t>2</a:t>
            </a:r>
            <a:r>
              <a:rPr lang="en-US" dirty="0" smtClean="0"/>
              <a:t>: Decrypt the message “LEWLYPLUJL PZ H NYLHA  ALHJOLY” that was encrypted using the shift cipher with </a:t>
            </a:r>
            <a:r>
              <a:rPr lang="en-US" i="1" dirty="0" smtClean="0"/>
              <a:t>k</a:t>
            </a:r>
            <a:r>
              <a:rPr lang="en-US" dirty="0" smtClean="0"/>
              <a:t> = </a:t>
            </a:r>
            <a:r>
              <a:rPr lang="en-US" dirty="0" smtClean="0">
                <a:latin typeface="Cambria Math" pitchFamily="18" charset="0"/>
                <a:ea typeface="Cambria Math" pitchFamily="18" charset="0"/>
              </a:rPr>
              <a:t>7</a:t>
            </a:r>
            <a:r>
              <a:rPr lang="en-US" dirty="0" smtClean="0"/>
              <a:t>.</a:t>
            </a:r>
          </a:p>
          <a:p>
            <a:pPr>
              <a:buNone/>
            </a:pPr>
            <a:r>
              <a:rPr lang="en-US" dirty="0" smtClean="0"/>
              <a:t>    </a:t>
            </a:r>
            <a:r>
              <a:rPr lang="en-US" b="1" dirty="0" smtClean="0"/>
              <a:t>Solution</a:t>
            </a:r>
            <a:r>
              <a:rPr lang="en-US" dirty="0" smtClean="0"/>
              <a:t>: Replace each letter with the corresponding element of </a:t>
            </a:r>
            <a:r>
              <a:rPr lang="en-US" b="1" dirty="0" smtClean="0"/>
              <a:t>Z</a:t>
            </a:r>
            <a:r>
              <a:rPr lang="en-US" baseline="-25000" dirty="0" smtClean="0">
                <a:latin typeface="Cambria Math" pitchFamily="18" charset="0"/>
                <a:ea typeface="Cambria Math" pitchFamily="18" charset="0"/>
              </a:rPr>
              <a:t>26</a:t>
            </a:r>
            <a:r>
              <a:rPr lang="en-US" dirty="0" smtClean="0"/>
              <a:t>.</a:t>
            </a:r>
          </a:p>
          <a:p>
            <a:pPr>
              <a:buNone/>
            </a:pPr>
            <a:r>
              <a:rPr lang="en-US" dirty="0" smtClean="0">
                <a:latin typeface="Cambria Math" pitchFamily="18" charset="0"/>
                <a:ea typeface="Cambria Math" pitchFamily="18" charset="0"/>
              </a:rPr>
              <a:t>    </a:t>
            </a:r>
            <a:r>
              <a:rPr lang="en-US" sz="1900" dirty="0" smtClean="0">
                <a:latin typeface="Cambria Math" pitchFamily="18" charset="0"/>
                <a:ea typeface="Cambria Math" pitchFamily="18" charset="0"/>
              </a:rPr>
              <a:t>11 4 22 11 24 15 11 20 9 11   15 25   7   13 24 11 7  0    0 11 7  9  14  11  24</a:t>
            </a:r>
            <a:r>
              <a:rPr lang="en-US" sz="1900" dirty="0" smtClean="0"/>
              <a:t>.</a:t>
            </a:r>
          </a:p>
          <a:p>
            <a:pPr>
              <a:buNone/>
            </a:pPr>
            <a:r>
              <a:rPr lang="en-US" dirty="0" smtClean="0"/>
              <a:t>    Shift each of the numbers by </a:t>
            </a:r>
            <a:r>
              <a:rPr lang="en-US" dirty="0" smtClean="0">
                <a:latin typeface="Cambria Math"/>
                <a:ea typeface="Cambria Math"/>
              </a:rPr>
              <a:t>−</a:t>
            </a:r>
            <a:r>
              <a:rPr lang="en-US" i="1" dirty="0" smtClean="0">
                <a:ea typeface="Cambria Math"/>
              </a:rPr>
              <a:t>k</a:t>
            </a:r>
            <a:r>
              <a:rPr lang="en-US" i="1" dirty="0" smtClean="0">
                <a:latin typeface="Cambria Math"/>
                <a:ea typeface="Cambria Math"/>
              </a:rPr>
              <a:t> </a:t>
            </a:r>
            <a:r>
              <a:rPr lang="en-US" dirty="0" smtClean="0">
                <a:latin typeface="Cambria Math"/>
                <a:ea typeface="Cambria Math"/>
              </a:rPr>
              <a:t>=</a:t>
            </a:r>
            <a:r>
              <a:rPr lang="en-US" i="1" dirty="0" smtClean="0">
                <a:latin typeface="Cambria Math"/>
                <a:ea typeface="Cambria Math"/>
              </a:rPr>
              <a:t> </a:t>
            </a:r>
            <a:r>
              <a:rPr lang="en-US" dirty="0" smtClean="0">
                <a:latin typeface="Cambria Math"/>
                <a:ea typeface="Cambria Math"/>
              </a:rPr>
              <a:t>−7 modulo 26</a:t>
            </a:r>
            <a:r>
              <a:rPr lang="en-US" dirty="0" smtClean="0"/>
              <a:t>, yielding</a:t>
            </a:r>
          </a:p>
          <a:p>
            <a:pPr>
              <a:buNone/>
            </a:pPr>
            <a:r>
              <a:rPr lang="en-US" dirty="0" smtClean="0"/>
              <a:t>    </a:t>
            </a:r>
            <a:r>
              <a:rPr lang="en-US" sz="1900" dirty="0" smtClean="0">
                <a:latin typeface="Cambria Math" pitchFamily="18" charset="0"/>
                <a:ea typeface="Cambria Math" pitchFamily="18" charset="0"/>
              </a:rPr>
              <a:t>4 23 15 4 17 8 4 13 2 4   8 18    0    6 17 4  0  19     19  4  0  2  7  4  17</a:t>
            </a:r>
            <a:r>
              <a:rPr lang="en-US" sz="1900" dirty="0" smtClean="0"/>
              <a:t>.</a:t>
            </a:r>
          </a:p>
          <a:p>
            <a:pPr>
              <a:buNone/>
            </a:pPr>
            <a:r>
              <a:rPr lang="en-US" dirty="0" smtClean="0"/>
              <a:t>    Translating the numbers back to letters produces the decrypted message</a:t>
            </a:r>
          </a:p>
          <a:p>
            <a:pPr>
              <a:buNone/>
            </a:pPr>
            <a:r>
              <a:rPr lang="en-US" dirty="0" smtClean="0"/>
              <a:t>           “EXPERIENCE IS A GREAT TEACHER.”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 Algorithm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When an integer is divided by a positive integer, there is a quotient and a remainder. This is traditionally called the “Division Algorithm,” but is really a theorem.</a:t>
            </a:r>
          </a:p>
          <a:p>
            <a:pPr>
              <a:buNone/>
            </a:pPr>
            <a:r>
              <a:rPr lang="en-US" b="1" dirty="0" smtClean="0"/>
              <a:t>   Division Algorithm</a:t>
            </a:r>
            <a:r>
              <a:rPr lang="en-US" dirty="0" smtClean="0"/>
              <a:t>: If </a:t>
            </a:r>
            <a:r>
              <a:rPr lang="en-US" i="1" dirty="0" smtClean="0"/>
              <a:t>a</a:t>
            </a:r>
            <a:r>
              <a:rPr lang="en-US" dirty="0" smtClean="0"/>
              <a:t> is an integer and </a:t>
            </a:r>
            <a:r>
              <a:rPr lang="en-US" i="1" dirty="0" smtClean="0"/>
              <a:t>d</a:t>
            </a:r>
            <a:r>
              <a:rPr lang="en-US" dirty="0" smtClean="0"/>
              <a:t> a positive integer, then there are unique integers </a:t>
            </a:r>
            <a:r>
              <a:rPr lang="en-US" i="1" dirty="0" smtClean="0"/>
              <a:t>q</a:t>
            </a:r>
            <a:r>
              <a:rPr lang="en-US" dirty="0" smtClean="0"/>
              <a:t> and </a:t>
            </a:r>
            <a:r>
              <a:rPr lang="en-US" i="1" dirty="0" smtClean="0"/>
              <a:t>r</a:t>
            </a:r>
            <a:r>
              <a:rPr lang="en-US" dirty="0" smtClean="0"/>
              <a:t>, with </a:t>
            </a:r>
            <a:r>
              <a:rPr lang="en-US" dirty="0" smtClean="0">
                <a:latin typeface="Cambria Math" pitchFamily="18" charset="0"/>
                <a:ea typeface="Cambria Math" pitchFamily="18" charset="0"/>
              </a:rPr>
              <a:t>0</a:t>
            </a:r>
            <a:r>
              <a:rPr lang="en-US" i="1" dirty="0" smtClean="0"/>
              <a:t> ≤ </a:t>
            </a:r>
            <a:r>
              <a:rPr lang="en-US" dirty="0" smtClean="0"/>
              <a:t>r</a:t>
            </a:r>
            <a:r>
              <a:rPr lang="en-US" i="1" dirty="0" smtClean="0"/>
              <a:t> &lt; </a:t>
            </a:r>
            <a:r>
              <a:rPr lang="en-US" i="1" dirty="0" smtClean="0">
                <a:latin typeface="Cambria Math" pitchFamily="18" charset="0"/>
                <a:ea typeface="Cambria Math" pitchFamily="18" charset="0"/>
              </a:rPr>
              <a:t>d</a:t>
            </a:r>
            <a:r>
              <a:rPr lang="en-US" dirty="0" smtClean="0"/>
              <a:t>, such that  </a:t>
            </a:r>
            <a:r>
              <a:rPr lang="en-US" i="1" dirty="0" smtClean="0"/>
              <a:t>a = </a:t>
            </a:r>
            <a:r>
              <a:rPr lang="en-US" i="1" dirty="0" err="1" smtClean="0"/>
              <a:t>dq</a:t>
            </a:r>
            <a:r>
              <a:rPr lang="en-US" i="1" dirty="0" smtClean="0"/>
              <a:t> + r</a:t>
            </a:r>
            <a:r>
              <a:rPr lang="en-US" dirty="0" smtClean="0"/>
              <a:t> (</a:t>
            </a:r>
            <a:r>
              <a:rPr lang="en-US" i="1" dirty="0" smtClean="0"/>
              <a:t>proved in Section</a:t>
            </a:r>
            <a:r>
              <a:rPr lang="en-US" dirty="0" smtClean="0"/>
              <a:t> </a:t>
            </a:r>
            <a:r>
              <a:rPr lang="en-US" dirty="0" smtClean="0">
                <a:latin typeface="Cambria Math" pitchFamily="18" charset="0"/>
                <a:ea typeface="Cambria Math" pitchFamily="18" charset="0"/>
              </a:rPr>
              <a:t>5.2</a:t>
            </a:r>
            <a:r>
              <a:rPr lang="en-US" dirty="0" smtClean="0"/>
              <a:t>).</a:t>
            </a:r>
          </a:p>
          <a:p>
            <a:pPr lvl="2"/>
            <a:r>
              <a:rPr lang="en-US" i="1" dirty="0" smtClean="0"/>
              <a:t>d</a:t>
            </a:r>
            <a:r>
              <a:rPr lang="en-US" dirty="0" smtClean="0"/>
              <a:t> is called the </a:t>
            </a:r>
            <a:r>
              <a:rPr lang="en-US" i="1" dirty="0" smtClean="0"/>
              <a:t>divisor</a:t>
            </a:r>
            <a:r>
              <a:rPr lang="en-US" dirty="0" smtClean="0"/>
              <a:t>.</a:t>
            </a:r>
          </a:p>
          <a:p>
            <a:pPr lvl="2"/>
            <a:r>
              <a:rPr lang="en-US" i="1" dirty="0" smtClean="0"/>
              <a:t>a</a:t>
            </a:r>
            <a:r>
              <a:rPr lang="en-US" dirty="0" smtClean="0"/>
              <a:t> is called the </a:t>
            </a:r>
            <a:r>
              <a:rPr lang="en-US" i="1" dirty="0" smtClean="0"/>
              <a:t>dividend</a:t>
            </a:r>
            <a:r>
              <a:rPr lang="en-US" dirty="0" smtClean="0"/>
              <a:t>.</a:t>
            </a:r>
          </a:p>
          <a:p>
            <a:pPr lvl="2"/>
            <a:r>
              <a:rPr lang="en-US" i="1" dirty="0" smtClean="0"/>
              <a:t>q</a:t>
            </a:r>
            <a:r>
              <a:rPr lang="en-US" dirty="0" smtClean="0"/>
              <a:t> is called the </a:t>
            </a:r>
            <a:r>
              <a:rPr lang="en-US" i="1" dirty="0" smtClean="0"/>
              <a:t>quotient</a:t>
            </a:r>
            <a:r>
              <a:rPr lang="en-US" dirty="0" smtClean="0"/>
              <a:t>.      </a:t>
            </a:r>
          </a:p>
          <a:p>
            <a:pPr lvl="2"/>
            <a:r>
              <a:rPr lang="en-US" i="1" dirty="0" smtClean="0"/>
              <a:t>r</a:t>
            </a:r>
            <a:r>
              <a:rPr lang="en-US" dirty="0" smtClean="0"/>
              <a:t> is called the </a:t>
            </a:r>
            <a:r>
              <a:rPr lang="en-US" i="1" dirty="0" smtClean="0"/>
              <a:t>remainder</a:t>
            </a:r>
            <a:r>
              <a:rPr lang="en-US" dirty="0" smtClean="0"/>
              <a:t>.</a:t>
            </a:r>
          </a:p>
          <a:p>
            <a:pPr>
              <a:buNone/>
            </a:pPr>
            <a:r>
              <a:rPr lang="en-US" b="1" dirty="0" smtClean="0"/>
              <a:t>   Examples</a:t>
            </a:r>
            <a:r>
              <a:rPr lang="en-US" dirty="0" smtClean="0"/>
              <a:t>:  </a:t>
            </a:r>
          </a:p>
          <a:p>
            <a:pPr lvl="2"/>
            <a:r>
              <a:rPr lang="en-US" dirty="0" smtClean="0"/>
              <a:t>What are the quotient and remainder when </a:t>
            </a:r>
            <a:r>
              <a:rPr lang="en-US" dirty="0" smtClean="0">
                <a:latin typeface="Cambria Math" pitchFamily="18" charset="0"/>
                <a:ea typeface="Cambria Math" pitchFamily="18" charset="0"/>
              </a:rPr>
              <a:t>101 </a:t>
            </a:r>
            <a:r>
              <a:rPr lang="en-US" dirty="0" smtClean="0"/>
              <a:t>is divided by </a:t>
            </a:r>
            <a:r>
              <a:rPr lang="en-US" dirty="0" smtClean="0">
                <a:latin typeface="Cambria Math" pitchFamily="18" charset="0"/>
                <a:ea typeface="Cambria Math" pitchFamily="18" charset="0"/>
              </a:rPr>
              <a:t>11</a:t>
            </a:r>
            <a:r>
              <a:rPr lang="en-US" dirty="0" smtClean="0"/>
              <a:t>?</a:t>
            </a:r>
          </a:p>
          <a:p>
            <a:pPr lvl="2">
              <a:buNone/>
            </a:pPr>
            <a:r>
              <a:rPr lang="en-US" dirty="0" smtClean="0"/>
              <a:t>     </a:t>
            </a:r>
            <a:r>
              <a:rPr lang="en-US" b="1" dirty="0" smtClean="0"/>
              <a:t>Solution</a:t>
            </a:r>
            <a:r>
              <a:rPr lang="en-US" dirty="0" smtClean="0"/>
              <a:t>: The quotient when </a:t>
            </a:r>
            <a:r>
              <a:rPr lang="en-US" dirty="0" smtClean="0">
                <a:latin typeface="Cambria Math" pitchFamily="18" charset="0"/>
                <a:ea typeface="Cambria Math" pitchFamily="18" charset="0"/>
              </a:rPr>
              <a:t>101</a:t>
            </a:r>
            <a:r>
              <a:rPr lang="en-US" dirty="0" smtClean="0"/>
              <a:t> is divided by </a:t>
            </a:r>
            <a:r>
              <a:rPr lang="en-US" dirty="0" smtClean="0">
                <a:latin typeface="Cambria Math" pitchFamily="18" charset="0"/>
                <a:ea typeface="Cambria Math" pitchFamily="18" charset="0"/>
              </a:rPr>
              <a:t>11</a:t>
            </a:r>
            <a:r>
              <a:rPr lang="en-US" dirty="0" smtClean="0"/>
              <a:t> is </a:t>
            </a:r>
            <a:r>
              <a:rPr lang="en-US" dirty="0" smtClean="0">
                <a:latin typeface="Cambria Math" pitchFamily="18" charset="0"/>
                <a:ea typeface="Cambria Math" pitchFamily="18" charset="0"/>
              </a:rPr>
              <a:t>9</a:t>
            </a:r>
            <a:r>
              <a:rPr lang="en-US" dirty="0" smtClean="0"/>
              <a:t> = </a:t>
            </a:r>
            <a:r>
              <a:rPr lang="en-US" dirty="0" smtClean="0">
                <a:latin typeface="Cambria Math" pitchFamily="18" charset="0"/>
                <a:ea typeface="Cambria Math" pitchFamily="18" charset="0"/>
              </a:rPr>
              <a:t>101 </a:t>
            </a:r>
            <a:r>
              <a:rPr lang="en-US" b="1" dirty="0" smtClean="0"/>
              <a:t>div</a:t>
            </a:r>
            <a:r>
              <a:rPr lang="en-US" dirty="0" smtClean="0"/>
              <a:t> </a:t>
            </a:r>
            <a:r>
              <a:rPr lang="en-US" dirty="0" smtClean="0">
                <a:latin typeface="Cambria Math" pitchFamily="18" charset="0"/>
                <a:ea typeface="Cambria Math" pitchFamily="18" charset="0"/>
              </a:rPr>
              <a:t>11</a:t>
            </a:r>
            <a:r>
              <a:rPr lang="en-US" dirty="0" smtClean="0"/>
              <a:t>,   and the remainder is </a:t>
            </a:r>
            <a:r>
              <a:rPr lang="en-US"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101</a:t>
            </a:r>
            <a:r>
              <a:rPr lang="en-US" dirty="0" smtClean="0"/>
              <a:t> </a:t>
            </a:r>
            <a:r>
              <a:rPr lang="en-US" b="1" dirty="0" smtClean="0"/>
              <a:t>mod</a:t>
            </a:r>
            <a:r>
              <a:rPr lang="en-US" dirty="0" smtClean="0"/>
              <a:t> </a:t>
            </a:r>
            <a:r>
              <a:rPr lang="en-US" dirty="0" smtClean="0">
                <a:latin typeface="Cambria Math" pitchFamily="18" charset="0"/>
                <a:ea typeface="Cambria Math" pitchFamily="18" charset="0"/>
              </a:rPr>
              <a:t>11</a:t>
            </a:r>
            <a:r>
              <a:rPr lang="en-US" dirty="0" smtClean="0"/>
              <a:t>. </a:t>
            </a:r>
          </a:p>
          <a:p>
            <a:pPr lvl="2"/>
            <a:r>
              <a:rPr lang="en-US" dirty="0" smtClean="0"/>
              <a:t>What are the quotient and remainder when </a:t>
            </a:r>
            <a:r>
              <a:rPr lang="en-US" dirty="0" smtClean="0">
                <a:latin typeface="Cambria Math"/>
                <a:ea typeface="Cambria Math"/>
              </a:rPr>
              <a:t>−</a:t>
            </a:r>
            <a:r>
              <a:rPr lang="en-US" dirty="0" smtClean="0">
                <a:latin typeface="Cambria Math" pitchFamily="18" charset="0"/>
                <a:ea typeface="Cambria Math" pitchFamily="18" charset="0"/>
              </a:rPr>
              <a:t>11</a:t>
            </a:r>
            <a:r>
              <a:rPr lang="en-US" dirty="0" smtClean="0"/>
              <a:t> is divided by </a:t>
            </a:r>
            <a:r>
              <a:rPr lang="en-US" dirty="0" smtClean="0">
                <a:latin typeface="Cambria Math" pitchFamily="18" charset="0"/>
                <a:ea typeface="Cambria Math" pitchFamily="18" charset="0"/>
              </a:rPr>
              <a:t>3</a:t>
            </a:r>
            <a:r>
              <a:rPr lang="en-US" dirty="0" smtClean="0"/>
              <a:t>?</a:t>
            </a:r>
          </a:p>
          <a:p>
            <a:pPr lvl="2">
              <a:buNone/>
            </a:pPr>
            <a:r>
              <a:rPr lang="en-US" b="1" dirty="0" smtClean="0"/>
              <a:t>     Solution</a:t>
            </a:r>
            <a:r>
              <a:rPr lang="en-US" dirty="0" smtClean="0"/>
              <a:t>: The quotient when </a:t>
            </a:r>
            <a:r>
              <a:rPr lang="en-US" dirty="0" smtClean="0">
                <a:latin typeface="Cambria Math"/>
                <a:ea typeface="Cambria Math"/>
              </a:rPr>
              <a:t>−</a:t>
            </a:r>
            <a:r>
              <a:rPr lang="en-US" dirty="0" smtClean="0">
                <a:latin typeface="Cambria Math" pitchFamily="18" charset="0"/>
                <a:ea typeface="Cambria Math" pitchFamily="18" charset="0"/>
              </a:rPr>
              <a:t>11</a:t>
            </a:r>
            <a:r>
              <a:rPr lang="en-US" dirty="0" smtClean="0"/>
              <a:t> is divided by </a:t>
            </a:r>
            <a:r>
              <a:rPr lang="en-US" dirty="0" smtClean="0">
                <a:latin typeface="Cambria Math" pitchFamily="18" charset="0"/>
                <a:ea typeface="Cambria Math" pitchFamily="18" charset="0"/>
              </a:rPr>
              <a:t>3</a:t>
            </a:r>
            <a:r>
              <a:rPr lang="en-US" dirty="0" smtClean="0"/>
              <a:t> is </a:t>
            </a:r>
            <a:r>
              <a:rPr lang="en-US" dirty="0" smtClean="0">
                <a:latin typeface="Cambria Math"/>
                <a:ea typeface="Cambria Math"/>
              </a:rPr>
              <a:t>−</a:t>
            </a:r>
            <a:r>
              <a:rPr lang="en-US" dirty="0" smtClean="0">
                <a:latin typeface="Cambria Math" pitchFamily="18" charset="0"/>
                <a:ea typeface="Cambria Math" pitchFamily="18" charset="0"/>
              </a:rPr>
              <a:t>4</a:t>
            </a:r>
            <a:r>
              <a:rPr lang="en-US" dirty="0" smtClean="0"/>
              <a:t> = </a:t>
            </a:r>
            <a:r>
              <a:rPr lang="en-US" dirty="0" smtClean="0">
                <a:latin typeface="Cambria Math"/>
                <a:ea typeface="Cambria Math"/>
              </a:rPr>
              <a:t>−</a:t>
            </a:r>
            <a:r>
              <a:rPr lang="en-US" dirty="0" smtClean="0">
                <a:latin typeface="Cambria Math" pitchFamily="18" charset="0"/>
                <a:ea typeface="Cambria Math" pitchFamily="18" charset="0"/>
              </a:rPr>
              <a:t>11 </a:t>
            </a:r>
            <a:r>
              <a:rPr lang="en-US" b="1" dirty="0" smtClean="0"/>
              <a:t>div</a:t>
            </a:r>
            <a:r>
              <a:rPr lang="en-US" dirty="0" smtClean="0"/>
              <a:t> </a:t>
            </a:r>
            <a:r>
              <a:rPr lang="en-US" dirty="0" smtClean="0">
                <a:latin typeface="Cambria Math" pitchFamily="18" charset="0"/>
                <a:ea typeface="Cambria Math" pitchFamily="18" charset="0"/>
              </a:rPr>
              <a:t>3</a:t>
            </a:r>
            <a:r>
              <a:rPr lang="en-US" dirty="0" smtClean="0"/>
              <a:t>,    and the remainder is </a:t>
            </a:r>
            <a:r>
              <a:rPr lang="en-US" dirty="0" smtClean="0">
                <a:latin typeface="Cambria Math" pitchFamily="18" charset="0"/>
                <a:ea typeface="Cambria Math" pitchFamily="18" charset="0"/>
              </a:rPr>
              <a:t>1</a:t>
            </a:r>
            <a:r>
              <a:rPr lang="en-US" dirty="0" smtClean="0"/>
              <a:t> = </a:t>
            </a:r>
            <a:r>
              <a:rPr lang="en-US" dirty="0" smtClean="0">
                <a:latin typeface="Cambria Math"/>
                <a:ea typeface="Cambria Math"/>
              </a:rPr>
              <a:t>−</a:t>
            </a:r>
            <a:r>
              <a:rPr lang="en-US" dirty="0" smtClean="0">
                <a:latin typeface="Cambria Math" pitchFamily="18" charset="0"/>
                <a:ea typeface="Cambria Math" pitchFamily="18" charset="0"/>
              </a:rPr>
              <a:t>11</a:t>
            </a:r>
            <a:r>
              <a:rPr lang="en-US" dirty="0" smtClean="0"/>
              <a:t> </a:t>
            </a:r>
            <a:r>
              <a:rPr lang="en-US" b="1" dirty="0" smtClean="0"/>
              <a:t>mod</a:t>
            </a:r>
            <a:r>
              <a:rPr lang="en-US" dirty="0" smtClean="0"/>
              <a:t> </a:t>
            </a:r>
            <a:r>
              <a:rPr lang="en-US" dirty="0" smtClean="0">
                <a:latin typeface="Cambria Math" pitchFamily="18" charset="0"/>
                <a:ea typeface="Cambria Math" pitchFamily="18" charset="0"/>
              </a:rPr>
              <a:t>3</a:t>
            </a:r>
            <a:r>
              <a:rPr lang="en-US" dirty="0" smtClean="0"/>
              <a:t>.</a:t>
            </a:r>
          </a:p>
          <a:p>
            <a:endParaRPr lang="en-US" dirty="0"/>
          </a:p>
        </p:txBody>
      </p:sp>
      <p:sp>
        <p:nvSpPr>
          <p:cNvPr id="6" name="TextBox 5"/>
          <p:cNvSpPr txBox="1"/>
          <p:nvPr/>
        </p:nvSpPr>
        <p:spPr>
          <a:xfrm>
            <a:off x="5791200" y="3276600"/>
            <a:ext cx="2743200" cy="1477328"/>
          </a:xfrm>
          <a:prstGeom prst="rect">
            <a:avLst/>
          </a:prstGeom>
          <a:noFill/>
          <a:ln>
            <a:solidFill>
              <a:schemeClr val="accent1"/>
            </a:solidFill>
          </a:ln>
        </p:spPr>
        <p:txBody>
          <a:bodyPr wrap="square" rtlCol="0">
            <a:spAutoFit/>
          </a:bodyPr>
          <a:lstStyle/>
          <a:p>
            <a:pPr algn="ctr"/>
            <a:r>
              <a:rPr lang="en-US" dirty="0" smtClean="0"/>
              <a:t>Definitions of Functions  </a:t>
            </a:r>
            <a:r>
              <a:rPr lang="en-US" b="1" dirty="0" smtClean="0"/>
              <a:t>div</a:t>
            </a:r>
            <a:r>
              <a:rPr lang="en-US" dirty="0" smtClean="0"/>
              <a:t> and </a:t>
            </a:r>
            <a:r>
              <a:rPr lang="en-US" b="1" dirty="0" smtClean="0"/>
              <a:t>mod</a:t>
            </a:r>
          </a:p>
          <a:p>
            <a:pPr algn="ctr"/>
            <a:endParaRPr lang="en-US" b="1" dirty="0" smtClean="0"/>
          </a:p>
          <a:p>
            <a:pPr lvl="1"/>
            <a:r>
              <a:rPr lang="en-US" i="1" dirty="0" smtClean="0"/>
              <a:t>     q = a </a:t>
            </a:r>
            <a:r>
              <a:rPr lang="en-US" b="1" dirty="0" smtClean="0"/>
              <a:t>div</a:t>
            </a:r>
            <a:r>
              <a:rPr lang="en-US" i="1" dirty="0" smtClean="0"/>
              <a:t> d</a:t>
            </a:r>
          </a:p>
          <a:p>
            <a:pPr lvl="1"/>
            <a:r>
              <a:rPr lang="en-US" i="1" dirty="0" smtClean="0"/>
              <a:t>     r = a </a:t>
            </a:r>
            <a:r>
              <a:rPr lang="en-US" b="1" dirty="0" smtClean="0"/>
              <a:t>mod</a:t>
            </a:r>
            <a:r>
              <a:rPr lang="en-US" i="1" dirty="0" smtClean="0"/>
              <a:t> 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Relation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If </a:t>
            </a:r>
            <a:r>
              <a:rPr lang="en-US" i="1" dirty="0" smtClean="0"/>
              <a:t>a</a:t>
            </a:r>
            <a:r>
              <a:rPr lang="en-US" dirty="0" smtClean="0"/>
              <a:t> and </a:t>
            </a:r>
            <a:r>
              <a:rPr lang="en-US" i="1" dirty="0" smtClean="0"/>
              <a:t>b</a:t>
            </a:r>
            <a:r>
              <a:rPr lang="en-US" dirty="0" smtClean="0"/>
              <a:t> are integers and </a:t>
            </a:r>
            <a:r>
              <a:rPr lang="en-US" i="1" dirty="0" smtClean="0"/>
              <a:t>m</a:t>
            </a:r>
            <a:r>
              <a:rPr lang="en-US" dirty="0" smtClean="0"/>
              <a:t> is a positive integer, then </a:t>
            </a:r>
            <a:r>
              <a:rPr lang="en-US" i="1" dirty="0" smtClean="0"/>
              <a:t>a</a:t>
            </a:r>
            <a:r>
              <a:rPr lang="en-US" dirty="0" smtClean="0"/>
              <a:t> is </a:t>
            </a:r>
            <a:r>
              <a:rPr lang="en-US" i="1" dirty="0" smtClean="0"/>
              <a:t>congruent </a:t>
            </a:r>
            <a:r>
              <a:rPr lang="en-US" dirty="0" smtClean="0"/>
              <a:t>to </a:t>
            </a:r>
            <a:r>
              <a:rPr lang="en-US" i="1" dirty="0" smtClean="0"/>
              <a:t>b</a:t>
            </a:r>
            <a:r>
              <a:rPr lang="en-US" dirty="0" smtClean="0"/>
              <a:t> </a:t>
            </a:r>
            <a:r>
              <a:rPr lang="en-US" i="1" dirty="0" smtClean="0"/>
              <a:t>modulo m</a:t>
            </a:r>
            <a:r>
              <a:rPr lang="en-US" dirty="0" smtClean="0"/>
              <a:t> if </a:t>
            </a:r>
            <a:r>
              <a:rPr lang="en-US" i="1" dirty="0" smtClean="0"/>
              <a:t>m</a:t>
            </a:r>
            <a:r>
              <a:rPr lang="en-US" dirty="0" smtClean="0"/>
              <a:t> divides    </a:t>
            </a:r>
            <a:r>
              <a:rPr lang="en-US" i="1" dirty="0" smtClean="0"/>
              <a:t>a – b</a:t>
            </a:r>
            <a:r>
              <a:rPr lang="en-US" dirty="0" smtClean="0"/>
              <a:t>.</a:t>
            </a:r>
          </a:p>
          <a:p>
            <a:pPr lvl="1"/>
            <a:r>
              <a:rPr lang="en-US" dirty="0" smtClean="0"/>
              <a:t>The notation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a:t>
            </a:r>
            <a:r>
              <a:rPr lang="en-US" i="1" dirty="0" smtClean="0"/>
              <a:t> </a:t>
            </a:r>
            <a:r>
              <a:rPr lang="en-US" dirty="0" smtClean="0"/>
              <a:t> says  that </a:t>
            </a:r>
            <a:r>
              <a:rPr lang="en-US" i="1" dirty="0" smtClean="0"/>
              <a:t>a</a:t>
            </a:r>
            <a:r>
              <a:rPr lang="en-US" dirty="0" smtClean="0"/>
              <a:t> is congruent to </a:t>
            </a:r>
            <a:r>
              <a:rPr lang="en-US" i="1" dirty="0" smtClean="0"/>
              <a:t>b</a:t>
            </a:r>
            <a:r>
              <a:rPr lang="en-US" dirty="0" smtClean="0"/>
              <a:t> modulo </a:t>
            </a:r>
            <a:r>
              <a:rPr lang="en-US" i="1" dirty="0" smtClean="0"/>
              <a:t>m</a:t>
            </a:r>
            <a:r>
              <a:rPr lang="en-US" dirty="0" smtClean="0"/>
              <a:t>.  </a:t>
            </a:r>
          </a:p>
          <a:p>
            <a:pPr lvl="1"/>
            <a:r>
              <a:rPr lang="en-US" dirty="0" smtClean="0"/>
              <a:t>We say that </a:t>
            </a:r>
            <a:r>
              <a:rPr lang="en-US" i="1" dirty="0" smtClean="0"/>
              <a:t>a  </a:t>
            </a:r>
            <a:r>
              <a:rPr lang="en-US" b="1" dirty="0" smtClean="0">
                <a:latin typeface="Cambria Math"/>
                <a:ea typeface="Cambria Math"/>
              </a:rPr>
              <a:t>≡</a:t>
            </a:r>
            <a:r>
              <a:rPr lang="en-US" b="1" dirty="0" smtClean="0"/>
              <a:t>  </a:t>
            </a:r>
            <a:r>
              <a:rPr lang="en-US" i="1" dirty="0" smtClean="0"/>
              <a:t>b </a:t>
            </a:r>
            <a:r>
              <a:rPr lang="en-US" dirty="0" smtClean="0"/>
              <a:t>(mod</a:t>
            </a:r>
            <a:r>
              <a:rPr lang="en-US" i="1" dirty="0" smtClean="0"/>
              <a:t> m</a:t>
            </a:r>
            <a:r>
              <a:rPr lang="en-US" dirty="0" smtClean="0"/>
              <a:t>)</a:t>
            </a:r>
            <a:r>
              <a:rPr lang="en-US" i="1" dirty="0" smtClean="0"/>
              <a:t> </a:t>
            </a:r>
            <a:r>
              <a:rPr lang="en-US" dirty="0" smtClean="0"/>
              <a:t>is a</a:t>
            </a:r>
            <a:r>
              <a:rPr lang="en-US" i="1" dirty="0" smtClean="0"/>
              <a:t> congruence </a:t>
            </a:r>
            <a:r>
              <a:rPr lang="en-US" dirty="0" smtClean="0"/>
              <a:t>and that </a:t>
            </a:r>
            <a:r>
              <a:rPr lang="en-US" i="1" dirty="0" smtClean="0"/>
              <a:t>m </a:t>
            </a:r>
            <a:r>
              <a:rPr lang="en-US" dirty="0" smtClean="0"/>
              <a:t>is its </a:t>
            </a:r>
            <a:r>
              <a:rPr lang="en-US" i="1" dirty="0" smtClean="0"/>
              <a:t>modulus.</a:t>
            </a:r>
          </a:p>
          <a:p>
            <a:pPr lvl="1"/>
            <a:r>
              <a:rPr lang="en-US" dirty="0" smtClean="0"/>
              <a:t>Two integers are congruent mod </a:t>
            </a:r>
            <a:r>
              <a:rPr lang="en-US" i="1" dirty="0" smtClean="0"/>
              <a:t>m</a:t>
            </a:r>
            <a:r>
              <a:rPr lang="en-US" dirty="0" smtClean="0"/>
              <a:t>  if and only if they have the same remainder when divided by </a:t>
            </a:r>
            <a:r>
              <a:rPr lang="en-US" i="1" dirty="0" smtClean="0"/>
              <a:t>m</a:t>
            </a:r>
            <a:r>
              <a:rPr lang="en-US" dirty="0" smtClean="0"/>
              <a:t>.</a:t>
            </a:r>
          </a:p>
          <a:p>
            <a:pPr lvl="1"/>
            <a:r>
              <a:rPr lang="en-US" dirty="0" smtClean="0"/>
              <a:t>If </a:t>
            </a:r>
            <a:r>
              <a:rPr lang="en-US" i="1" dirty="0" smtClean="0"/>
              <a:t>a</a:t>
            </a:r>
            <a:r>
              <a:rPr lang="en-US" dirty="0" smtClean="0"/>
              <a:t> is not congruent to </a:t>
            </a:r>
            <a:r>
              <a:rPr lang="en-US" i="1" dirty="0" smtClean="0"/>
              <a:t>b</a:t>
            </a:r>
            <a:r>
              <a:rPr lang="en-US" dirty="0" smtClean="0"/>
              <a:t> modulo </a:t>
            </a:r>
            <a:r>
              <a:rPr lang="en-US" i="1" dirty="0" smtClean="0"/>
              <a:t>m</a:t>
            </a:r>
            <a:r>
              <a:rPr lang="en-US" dirty="0" smtClean="0"/>
              <a:t>, we write </a:t>
            </a:r>
          </a:p>
          <a:p>
            <a:pPr lvl="1">
              <a:buNone/>
            </a:pPr>
            <a:r>
              <a:rPr lang="en-US" i="1" dirty="0" smtClean="0"/>
              <a:t>                  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a:t>
            </a:r>
          </a:p>
          <a:p>
            <a:pPr>
              <a:buNone/>
            </a:pPr>
            <a:r>
              <a:rPr lang="en-US" b="1" dirty="0" smtClean="0"/>
              <a:t>    Example</a:t>
            </a:r>
            <a:r>
              <a:rPr lang="en-US" dirty="0" smtClean="0"/>
              <a:t>: Determine whether </a:t>
            </a:r>
            <a:r>
              <a:rPr lang="en-US" dirty="0" smtClean="0">
                <a:latin typeface="Cambria Math" pitchFamily="18" charset="0"/>
                <a:ea typeface="Cambria Math" pitchFamily="18" charset="0"/>
              </a:rPr>
              <a:t>17</a:t>
            </a:r>
            <a:r>
              <a:rPr lang="en-US" dirty="0" smtClean="0"/>
              <a:t> is congruent to </a:t>
            </a:r>
            <a:r>
              <a:rPr lang="en-US" dirty="0" smtClean="0">
                <a:latin typeface="Cambria Math" pitchFamily="18" charset="0"/>
                <a:ea typeface="Cambria Math" pitchFamily="18" charset="0"/>
              </a:rPr>
              <a:t>5</a:t>
            </a:r>
            <a:r>
              <a:rPr lang="en-US" dirty="0" smtClean="0"/>
              <a:t> modulo </a:t>
            </a:r>
            <a:r>
              <a:rPr lang="en-US" dirty="0" smtClean="0">
                <a:latin typeface="Cambria Math" pitchFamily="18" charset="0"/>
                <a:ea typeface="Cambria Math" pitchFamily="18" charset="0"/>
              </a:rPr>
              <a:t>6</a:t>
            </a:r>
            <a:r>
              <a:rPr lang="en-US" dirty="0" smtClean="0"/>
              <a:t> and whether </a:t>
            </a:r>
            <a:r>
              <a:rPr lang="en-US" dirty="0" smtClean="0">
                <a:latin typeface="Cambria Math" pitchFamily="18" charset="0"/>
                <a:ea typeface="Cambria Math" pitchFamily="18" charset="0"/>
              </a:rPr>
              <a:t>24</a:t>
            </a:r>
            <a:r>
              <a:rPr lang="en-US" dirty="0" smtClean="0"/>
              <a:t> and </a:t>
            </a:r>
            <a:r>
              <a:rPr lang="en-US" dirty="0" smtClean="0">
                <a:latin typeface="Cambria Math" pitchFamily="18" charset="0"/>
                <a:ea typeface="Cambria Math" pitchFamily="18" charset="0"/>
              </a:rPr>
              <a:t>14</a:t>
            </a:r>
            <a:r>
              <a:rPr lang="en-US" dirty="0" smtClean="0"/>
              <a:t> are congruent modulo 6.</a:t>
            </a:r>
          </a:p>
          <a:p>
            <a:pPr>
              <a:buNone/>
            </a:pPr>
            <a:r>
              <a:rPr lang="en-US" dirty="0" smtClean="0"/>
              <a:t> </a:t>
            </a:r>
          </a:p>
          <a:p>
            <a:pPr>
              <a:buNone/>
            </a:pPr>
            <a:r>
              <a:rPr lang="en-US" dirty="0" smtClean="0"/>
              <a:t>    </a:t>
            </a:r>
            <a:r>
              <a:rPr lang="en-US" b="1" dirty="0" smtClean="0"/>
              <a:t>Solution</a:t>
            </a:r>
            <a:r>
              <a:rPr lang="en-US" dirty="0" smtClean="0"/>
              <a:t>: </a:t>
            </a:r>
          </a:p>
          <a:p>
            <a:pPr lvl="2"/>
            <a:r>
              <a:rPr lang="en-US" dirty="0" smtClean="0">
                <a:latin typeface="Cambria Math" pitchFamily="18" charset="0"/>
                <a:ea typeface="Cambria Math" pitchFamily="18" charset="0"/>
              </a:rPr>
              <a:t>17</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5</a:t>
            </a:r>
            <a:r>
              <a:rPr lang="en-US" dirty="0" smtClean="0"/>
              <a:t> (mod </a:t>
            </a:r>
            <a:r>
              <a:rPr lang="en-US" dirty="0" smtClean="0">
                <a:latin typeface="Cambria Math" pitchFamily="18" charset="0"/>
                <a:ea typeface="Cambria Math" pitchFamily="18" charset="0"/>
              </a:rPr>
              <a:t>6)</a:t>
            </a:r>
            <a:r>
              <a:rPr lang="en-US" dirty="0" smtClean="0"/>
              <a:t> because </a:t>
            </a:r>
            <a:r>
              <a:rPr lang="en-US" dirty="0" smtClean="0">
                <a:latin typeface="Cambria Math" pitchFamily="18" charset="0"/>
                <a:ea typeface="Cambria Math" pitchFamily="18" charset="0"/>
              </a:rPr>
              <a:t>6</a:t>
            </a:r>
            <a:r>
              <a:rPr lang="en-US" dirty="0" smtClean="0"/>
              <a:t> divides </a:t>
            </a:r>
            <a:r>
              <a:rPr lang="en-US" dirty="0" smtClean="0">
                <a:latin typeface="Cambria Math" pitchFamily="18" charset="0"/>
                <a:ea typeface="Cambria Math" pitchFamily="18" charset="0"/>
              </a:rPr>
              <a:t>17</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5</a:t>
            </a:r>
            <a:r>
              <a:rPr lang="en-US" dirty="0" smtClean="0"/>
              <a:t> = </a:t>
            </a:r>
            <a:r>
              <a:rPr lang="en-US" dirty="0" smtClean="0">
                <a:latin typeface="Cambria Math" pitchFamily="18" charset="0"/>
                <a:ea typeface="Cambria Math" pitchFamily="18" charset="0"/>
              </a:rPr>
              <a:t>12. </a:t>
            </a:r>
          </a:p>
          <a:p>
            <a:pPr lvl="2"/>
            <a:r>
              <a:rPr lang="en-US" dirty="0" smtClean="0">
                <a:latin typeface="Cambria Math" pitchFamily="18" charset="0"/>
                <a:ea typeface="Cambria Math" pitchFamily="18" charset="0"/>
              </a:rPr>
              <a:t>24</a:t>
            </a:r>
            <a:r>
              <a:rPr lang="en-US" dirty="0" smtClean="0"/>
              <a:t> </a:t>
            </a:r>
            <a:r>
              <a:rPr lang="en-US" dirty="0" smtClean="0">
                <a:latin typeface="Cambria Math"/>
                <a:ea typeface="Cambria Math"/>
              </a:rPr>
              <a:t>≢ </a:t>
            </a:r>
            <a:r>
              <a:rPr lang="en-US" dirty="0" smtClean="0">
                <a:latin typeface="Cambria Math" pitchFamily="18" charset="0"/>
                <a:ea typeface="Cambria Math" pitchFamily="18" charset="0"/>
              </a:rPr>
              <a:t>14</a:t>
            </a:r>
            <a:r>
              <a:rPr lang="en-US" dirty="0" smtClean="0"/>
              <a:t> (mod </a:t>
            </a:r>
            <a:r>
              <a:rPr lang="en-US" dirty="0" smtClean="0">
                <a:latin typeface="Cambria Math" pitchFamily="18" charset="0"/>
                <a:ea typeface="Cambria Math" pitchFamily="18" charset="0"/>
              </a:rPr>
              <a:t>6)</a:t>
            </a:r>
            <a:r>
              <a:rPr lang="en-US" dirty="0" smtClean="0"/>
              <a:t> since </a:t>
            </a:r>
            <a:r>
              <a:rPr lang="en-US" dirty="0" smtClean="0">
                <a:latin typeface="Cambria Math" pitchFamily="18" charset="0"/>
                <a:ea typeface="Cambria Math" pitchFamily="18" charset="0"/>
              </a:rPr>
              <a:t>6</a:t>
            </a:r>
            <a:r>
              <a:rPr lang="en-US" dirty="0" smtClean="0"/>
              <a:t> divides </a:t>
            </a:r>
            <a:r>
              <a:rPr lang="en-US" dirty="0" smtClean="0">
                <a:latin typeface="Cambria Math" pitchFamily="18" charset="0"/>
                <a:ea typeface="Cambria Math" pitchFamily="18" charset="0"/>
              </a:rPr>
              <a:t>24</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14</a:t>
            </a:r>
            <a:r>
              <a:rPr lang="en-US" dirty="0" smtClean="0"/>
              <a:t> = </a:t>
            </a:r>
            <a:r>
              <a:rPr lang="en-US" dirty="0" smtClean="0">
                <a:latin typeface="Cambria Math" pitchFamily="18" charset="0"/>
                <a:ea typeface="Cambria Math" pitchFamily="18" charset="0"/>
              </a:rPr>
              <a:t>10  is not divisible by 6.</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b^n = b^{a_{k-1}\cdot2 ^{k-1} + \dots + a_1 \cdot 2 + a_0} = b^{a_{k-1}\cdot 2^{k-1}} \cdots b^{a_1 \cdot 2 } \cdot b^{a_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b^{2^j}$&#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b^{2^k}$&#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a = p_1^{a_1}p_2^{a_2}\ldots p_n^{a_n}\;,$&#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 = p_1^{b_1}p_2^{b_2}\ldots p_n^{b_n}\; ,$&#10;&#10;\end{document}"/>
  <p:tag name="IGUANATEXSIZE" val="2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mbox{gcd}(a,b) = p_1^{\mbox{min}(a_1,b_1)}p_2^{\mbox{min}(a_2,b_2)}\ldots p_n^{\mbox{min}(a_n,b_n)}\;.$&#10;&#10;\end{document}"/>
  <p:tag name="IGUANATEXSIZE" val="20"/>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mbox{lcm}(a,b) = p_1^{\mbox{max}(a_1,b_1)}p_2^{\mbox{max}(a_2,b_2)}\cdots p_n^{\mbox{max}(a_n,b_n)}$&#10;&#10;\end{document}"/>
  <p:tag name="IGUANATEXSIZE" val="2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x_{10} \equiv \sum^{9}_{i = 1}ix_i\;\mbox{(mod 11)}.$$&#10;\end{document}"/>
  <p:tag name="IGUANATEXSIZE" val="13"/>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sum^{10}_{i = 1}ix_i\equiv 0\; \mbox{(mod 11)}.$$&#10;\end{document}"/>
  <p:tag name="IGUANATEXSIZE" val="1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24111</TotalTime>
  <Words>10060</Words>
  <Application>Microsoft Macintosh PowerPoint</Application>
  <PresentationFormat>On-screen Show (4:3)</PresentationFormat>
  <Paragraphs>697</Paragraphs>
  <Slides>74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74</vt:i4>
      </vt:variant>
    </vt:vector>
  </HeadingPairs>
  <TitlesOfParts>
    <vt:vector size="81" baseType="lpstr">
      <vt:lpstr>Calibri</vt:lpstr>
      <vt:lpstr>Constantia</vt:lpstr>
      <vt:lpstr>Wingdings 2</vt:lpstr>
      <vt:lpstr>Cambria Math</vt:lpstr>
      <vt:lpstr>Cambria</vt:lpstr>
      <vt:lpstr>Lucida Calligraphy</vt:lpstr>
      <vt:lpstr>Flow</vt:lpstr>
      <vt:lpstr>Number Theory and Cryptography</vt:lpstr>
      <vt:lpstr>Chapter Motivation</vt:lpstr>
      <vt:lpstr>Chapter Summary</vt:lpstr>
      <vt:lpstr>Divisibility and Modular Arithmetic</vt:lpstr>
      <vt:lpstr>Section Summary</vt:lpstr>
      <vt:lpstr>Division</vt:lpstr>
      <vt:lpstr>Properties of Divisibility</vt:lpstr>
      <vt:lpstr>Division Algorithm</vt:lpstr>
      <vt:lpstr>Congruence Relation</vt:lpstr>
      <vt:lpstr>More on Congruences</vt:lpstr>
      <vt:lpstr>The Relationship between         (mod m) and mod m Notations</vt:lpstr>
      <vt:lpstr>Congruences of Sums and Products</vt:lpstr>
      <vt:lpstr>Algebraic Manipulation of Congruences </vt:lpstr>
      <vt:lpstr>Computing the mod m Function of Products and Sums </vt:lpstr>
      <vt:lpstr>Arithmetic Modulo m</vt:lpstr>
      <vt:lpstr>Arithmetic Modulo m</vt:lpstr>
      <vt:lpstr>Arithmetic Modulo m</vt:lpstr>
      <vt:lpstr>Integer Representations and Algorithms</vt:lpstr>
      <vt:lpstr>Section Summary</vt:lpstr>
      <vt:lpstr>Representations of Integers</vt:lpstr>
      <vt:lpstr>Base b Representations</vt:lpstr>
      <vt:lpstr>Binary Expansions</vt:lpstr>
      <vt:lpstr>Octal Expansions</vt:lpstr>
      <vt:lpstr>Hexadecimal Expansions</vt:lpstr>
      <vt:lpstr>Base Conversion</vt:lpstr>
      <vt:lpstr>Base Conversion</vt:lpstr>
      <vt:lpstr>Comparison of Hexadecimal, Octal, and Binary Representations</vt:lpstr>
      <vt:lpstr>Conversion Between Binary, Octal, and Hexadecimal Expansions</vt:lpstr>
      <vt:lpstr>Binary Modular Exponentiation</vt:lpstr>
      <vt:lpstr>Primes and Greatest Common Divisors</vt:lpstr>
      <vt:lpstr>Section Summary</vt:lpstr>
      <vt:lpstr>Primes</vt:lpstr>
      <vt:lpstr>The Fundamental Theorem of Arithmetic</vt:lpstr>
      <vt:lpstr>The Sieve of Erastosthenes</vt:lpstr>
      <vt:lpstr>The Sieve of Erastosthenes</vt:lpstr>
      <vt:lpstr>Infinitude of Primes</vt:lpstr>
      <vt:lpstr>Mersenne Primes</vt:lpstr>
      <vt:lpstr>Greatest Common Divisor</vt:lpstr>
      <vt:lpstr>Greatest Common Divisor</vt:lpstr>
      <vt:lpstr>Greatest Common Divisor</vt:lpstr>
      <vt:lpstr>Finding the Greatest Common Divisor Using Prime Factorizations</vt:lpstr>
      <vt:lpstr>Least Common Multiple</vt:lpstr>
      <vt:lpstr>Euclidean Algorithm</vt:lpstr>
      <vt:lpstr>Correctness of Euclidean Algorithm </vt:lpstr>
      <vt:lpstr>Correctness of Euclidean Algorithm </vt:lpstr>
      <vt:lpstr>gcds as Linear Combinations</vt:lpstr>
      <vt:lpstr>Finding gcds as Linear Combinations</vt:lpstr>
      <vt:lpstr>Consequences of Bézout’s Theorem</vt:lpstr>
      <vt:lpstr>Dividing Congruences by an Integer</vt:lpstr>
      <vt:lpstr>Solving Congruences</vt:lpstr>
      <vt:lpstr>Section Summary</vt:lpstr>
      <vt:lpstr>Linear Congruences</vt:lpstr>
      <vt:lpstr>Inverse of a modulo m</vt:lpstr>
      <vt:lpstr>Finding Inverses</vt:lpstr>
      <vt:lpstr>Finding Inverses</vt:lpstr>
      <vt:lpstr>Using Inverses to Solve Congruences</vt:lpstr>
      <vt:lpstr>The Chinese Remainder Theorem</vt:lpstr>
      <vt:lpstr>The Chinese Remainder Theorem</vt:lpstr>
      <vt:lpstr>The Chinese Remainder Theorem</vt:lpstr>
      <vt:lpstr>The Chinese Remainder Theorem</vt:lpstr>
      <vt:lpstr>Back Substitution</vt:lpstr>
      <vt:lpstr>Fermat’s Little Theorem</vt:lpstr>
      <vt:lpstr>Applications of  Congruences</vt:lpstr>
      <vt:lpstr>Section Summary</vt:lpstr>
      <vt:lpstr>Hashing Functions</vt:lpstr>
      <vt:lpstr>Pseudorandom Numbers</vt:lpstr>
      <vt:lpstr>Check Digits:  UPCs</vt:lpstr>
      <vt:lpstr>Check Digits:ISBNs</vt:lpstr>
      <vt:lpstr>Cryptography</vt:lpstr>
      <vt:lpstr>Section Summary</vt:lpstr>
      <vt:lpstr>Caesar Cipher</vt:lpstr>
      <vt:lpstr>Caesar Cipher</vt:lpstr>
      <vt:lpstr>Shift Cipher</vt:lpstr>
      <vt:lpstr>Shift Cipher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Fundamentals: Algorithms, the Integers, and Matrices</dc:title>
  <dc:creator>Richard Scherl</dc:creator>
  <cp:lastModifiedBy>Artemis Hatzigeorgiou</cp:lastModifiedBy>
  <cp:revision>993</cp:revision>
  <dcterms:created xsi:type="dcterms:W3CDTF">2011-03-27T19:20:00Z</dcterms:created>
  <dcterms:modified xsi:type="dcterms:W3CDTF">2015-05-13T07:15:22Z</dcterms:modified>
</cp:coreProperties>
</file>