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65" r:id="rId3"/>
    <p:sldId id="266" r:id="rId4"/>
    <p:sldId id="267" r:id="rId5"/>
    <p:sldId id="268" r:id="rId6"/>
    <p:sldId id="263" r:id="rId7"/>
    <p:sldId id="271" r:id="rId8"/>
    <p:sldId id="272" r:id="rId9"/>
    <p:sldId id="269" r:id="rId10"/>
    <p:sldId id="270" r:id="rId11"/>
    <p:sldId id="273" r:id="rId12"/>
    <p:sldId id="274" r:id="rId13"/>
    <p:sldId id="275" r:id="rId14"/>
    <p:sldId id="276" r:id="rId15"/>
    <p:sldId id="277" r:id="rId16"/>
    <p:sldId id="278" r:id="rId17"/>
    <p:sldId id="279" r:id="rId18"/>
    <p:sldId id="280" r:id="rId19"/>
    <p:sldId id="264" r:id="rId20"/>
    <p:sldId id="281" r:id="rId21"/>
    <p:sldId id="282" r:id="rId22"/>
    <p:sldId id="283" r:id="rId23"/>
    <p:sldId id="257" r:id="rId24"/>
    <p:sldId id="259" r:id="rId25"/>
    <p:sldId id="260" r:id="rId26"/>
    <p:sldId id="261" r:id="rId27"/>
    <p:sldId id="262" r:id="rId28"/>
    <p:sldId id="284" r:id="rId29"/>
    <p:sldId id="285" r:id="rId30"/>
    <p:sldId id="286" r:id="rId31"/>
    <p:sldId id="287" r:id="rId32"/>
    <p:sldId id="288" r:id="rId33"/>
    <p:sldId id="258"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Υπότιτλο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Τίτλο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Στυλ κύριου τίτλου</a:t>
            </a:r>
            <a:endParaRPr kumimoji="0" lang="en-US"/>
          </a:p>
        </p:txBody>
      </p:sp>
      <p:cxnSp>
        <p:nvCxnSpPr>
          <p:cNvPr id="8" name="Ευθεία γραμμή σύνδεσης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Έλλειψη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Θέση ημερομηνίας 14"/>
          <p:cNvSpPr>
            <a:spLocks noGrp="1"/>
          </p:cNvSpPr>
          <p:nvPr>
            <p:ph type="dt" sz="half" idx="10"/>
          </p:nvPr>
        </p:nvSpPr>
        <p:spPr/>
        <p:txBody>
          <a:bodyPr/>
          <a:lstStyle/>
          <a:p>
            <a:fld id="{5DE94EF7-C85E-4C00-B55A-021F375A3B7A}" type="datetimeFigureOut">
              <a:rPr lang="el-GR" smtClean="0"/>
              <a:t>2/4/2019</a:t>
            </a:fld>
            <a:endParaRPr lang="el-GR" dirty="0"/>
          </a:p>
        </p:txBody>
      </p:sp>
      <p:sp>
        <p:nvSpPr>
          <p:cNvPr id="16" name="Θέση αριθμού διαφάνειας 15"/>
          <p:cNvSpPr>
            <a:spLocks noGrp="1"/>
          </p:cNvSpPr>
          <p:nvPr>
            <p:ph type="sldNum" sz="quarter" idx="11"/>
          </p:nvPr>
        </p:nvSpPr>
        <p:spPr/>
        <p:txBody>
          <a:bodyPr/>
          <a:lstStyle/>
          <a:p>
            <a:fld id="{70025598-2E26-4514-A4BD-85761A0D7DB7}" type="slidenum">
              <a:rPr lang="el-GR" smtClean="0"/>
              <a:t>‹#›</a:t>
            </a:fld>
            <a:endParaRPr lang="el-GR" dirty="0"/>
          </a:p>
        </p:txBody>
      </p:sp>
      <p:sp>
        <p:nvSpPr>
          <p:cNvPr id="17" name="Θέση υποσέλιδου 16"/>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DE94EF7-C85E-4C00-B55A-021F375A3B7A}" type="datetimeFigureOut">
              <a:rPr lang="el-GR" smtClean="0"/>
              <a:t>2/4/2019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0025598-2E26-4514-A4BD-85761A0D7DB7}"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DE94EF7-C85E-4C00-B55A-021F375A3B7A}" type="datetimeFigureOut">
              <a:rPr lang="el-GR" smtClean="0"/>
              <a:t>2/4/2019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0025598-2E26-4514-A4BD-85761A0D7DB7}"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9" name="Θέση περιεχομένου 8"/>
          <p:cNvSpPr>
            <a:spLocks noGrp="1"/>
          </p:cNvSpPr>
          <p:nvPr>
            <p:ph idx="1"/>
          </p:nvPr>
        </p:nvSpPr>
        <p:spPr>
          <a:xfrm>
            <a:off x="457200" y="1524000"/>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Θέση ημερομηνίας 13"/>
          <p:cNvSpPr>
            <a:spLocks noGrp="1"/>
          </p:cNvSpPr>
          <p:nvPr>
            <p:ph type="dt" sz="half" idx="14"/>
          </p:nvPr>
        </p:nvSpPr>
        <p:spPr/>
        <p:txBody>
          <a:bodyPr/>
          <a:lstStyle/>
          <a:p>
            <a:fld id="{5DE94EF7-C85E-4C00-B55A-021F375A3B7A}" type="datetimeFigureOut">
              <a:rPr lang="el-GR" smtClean="0"/>
              <a:t>2/4/2019</a:t>
            </a:fld>
            <a:endParaRPr lang="el-GR" dirty="0"/>
          </a:p>
        </p:txBody>
      </p:sp>
      <p:sp>
        <p:nvSpPr>
          <p:cNvPr id="15" name="Θέση αριθμού διαφάνειας 14"/>
          <p:cNvSpPr>
            <a:spLocks noGrp="1"/>
          </p:cNvSpPr>
          <p:nvPr>
            <p:ph type="sldNum" sz="quarter" idx="15"/>
          </p:nvPr>
        </p:nvSpPr>
        <p:spPr/>
        <p:txBody>
          <a:bodyPr/>
          <a:lstStyle>
            <a:lvl1pPr algn="ctr">
              <a:defRPr/>
            </a:lvl1pPr>
          </a:lstStyle>
          <a:p>
            <a:fld id="{70025598-2E26-4514-A4BD-85761A0D7DB7}" type="slidenum">
              <a:rPr lang="el-GR" smtClean="0"/>
              <a:t>‹#›</a:t>
            </a:fld>
            <a:endParaRPr lang="el-GR" dirty="0"/>
          </a:p>
        </p:txBody>
      </p:sp>
      <p:sp>
        <p:nvSpPr>
          <p:cNvPr id="16" name="Θέση υποσέλιδου 15"/>
          <p:cNvSpPr>
            <a:spLocks noGrp="1"/>
          </p:cNvSpPr>
          <p:nvPr>
            <p:ph type="ftr" sz="quarter" idx="16"/>
          </p:nvPr>
        </p:nvSpPr>
        <p:spPr/>
        <p:txBody>
          <a:bodyPr/>
          <a:lstStyle/>
          <a:p>
            <a:endParaRPr lang="el-GR" dirty="0"/>
          </a:p>
        </p:txBody>
      </p:sp>
      <p:sp>
        <p:nvSpPr>
          <p:cNvPr id="17" name="Τίτλος 16"/>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Θέση ημερομηνίας 3"/>
          <p:cNvSpPr>
            <a:spLocks noGrp="1"/>
          </p:cNvSpPr>
          <p:nvPr>
            <p:ph type="dt" sz="half" idx="10"/>
          </p:nvPr>
        </p:nvSpPr>
        <p:spPr/>
        <p:txBody>
          <a:bodyPr/>
          <a:lstStyle/>
          <a:p>
            <a:fld id="{5DE94EF7-C85E-4C00-B55A-021F375A3B7A}" type="datetimeFigureOut">
              <a:rPr lang="el-GR" smtClean="0"/>
              <a:t>2/4/2019</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0025598-2E26-4514-A4BD-85761A0D7DB7}" type="slidenum">
              <a:rPr lang="el-GR" smtClean="0"/>
              <a:t>‹#›</a:t>
            </a:fld>
            <a:endParaRPr lang="el-GR" dirty="0"/>
          </a:p>
        </p:txBody>
      </p:sp>
      <p:sp>
        <p:nvSpPr>
          <p:cNvPr id="2" name="Τίτλο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cxnSp>
        <p:nvCxnSpPr>
          <p:cNvPr id="7" name="Ευθεία γραμμή σύνδεσης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fld id="{5DE94EF7-C85E-4C00-B55A-021F375A3B7A}" type="datetimeFigureOut">
              <a:rPr lang="el-GR" smtClean="0"/>
              <a:t>2/4/2019</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70025598-2E26-4514-A4BD-85761A0D7DB7}" type="slidenum">
              <a:rPr lang="el-GR" smtClean="0"/>
              <a:t>‹#›</a:t>
            </a:fld>
            <a:endParaRPr lang="el-GR" dirty="0"/>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11" name="Θέση περιεχομένου 10"/>
          <p:cNvSpPr>
            <a:spLocks noGrp="1"/>
          </p:cNvSpPr>
          <p:nvPr>
            <p:ph sz="half" idx="1"/>
          </p:nvPr>
        </p:nvSpPr>
        <p:spPr>
          <a:xfrm>
            <a:off x="457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2"/>
          </p:nvPr>
        </p:nvSpPr>
        <p:spPr>
          <a:xfrm>
            <a:off x="4648200" y="1524000"/>
            <a:ext cx="4059936"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Θέση αριθμού διαφάνειας 8"/>
          <p:cNvSpPr>
            <a:spLocks noGrp="1"/>
          </p:cNvSpPr>
          <p:nvPr>
            <p:ph type="sldNum" sz="quarter" idx="12"/>
          </p:nvPr>
        </p:nvSpPr>
        <p:spPr/>
        <p:txBody>
          <a:bodyPr/>
          <a:lstStyle/>
          <a:p>
            <a:fld id="{70025598-2E26-4514-A4BD-85761A0D7DB7}" type="slidenum">
              <a:rPr lang="el-GR" smtClean="0"/>
              <a:t>‹#›</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7" name="Θέση ημερομηνίας 6"/>
          <p:cNvSpPr>
            <a:spLocks noGrp="1"/>
          </p:cNvSpPr>
          <p:nvPr>
            <p:ph type="dt" sz="half" idx="10"/>
          </p:nvPr>
        </p:nvSpPr>
        <p:spPr/>
        <p:txBody>
          <a:bodyPr/>
          <a:lstStyle/>
          <a:p>
            <a:fld id="{5DE94EF7-C85E-4C00-B55A-021F375A3B7A}" type="datetimeFigureOut">
              <a:rPr lang="el-GR" smtClean="0"/>
              <a:t>2/4/2019</a:t>
            </a:fld>
            <a:endParaRPr lang="el-GR" dirty="0"/>
          </a:p>
        </p:txBody>
      </p:sp>
      <p:sp>
        <p:nvSpPr>
          <p:cNvPr id="3" name="Θέση κειμένου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32" name="Θέση περιεχομένου 31"/>
          <p:cNvSpPr>
            <a:spLocks noGrp="1"/>
          </p:cNvSpPr>
          <p:nvPr>
            <p:ph sz="half" idx="2"/>
          </p:nvPr>
        </p:nvSpPr>
        <p:spPr>
          <a:xfrm>
            <a:off x="457200"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Θέση περιεχομένου 33"/>
          <p:cNvSpPr>
            <a:spLocks noGrp="1"/>
          </p:cNvSpPr>
          <p:nvPr>
            <p:ph sz="quarter" idx="4"/>
          </p:nvPr>
        </p:nvSpPr>
        <p:spPr>
          <a:xfrm>
            <a:off x="4649788" y="2201896"/>
            <a:ext cx="4038600" cy="391363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Τίτλος 1"/>
          <p:cNvSpPr>
            <a:spLocks noGrp="1"/>
          </p:cNvSpPr>
          <p:nvPr>
            <p:ph type="title"/>
          </p:nvPr>
        </p:nvSpPr>
        <p:spPr>
          <a:xfrm>
            <a:off x="457200" y="155448"/>
            <a:ext cx="8229600" cy="1143000"/>
          </a:xfrm>
        </p:spPr>
        <p:txBody>
          <a:bodyPr anchor="b" anchorCtr="0"/>
          <a:lstStyle>
            <a:lvl1pPr>
              <a:defRPr/>
            </a:lvl1pPr>
          </a:lstStyle>
          <a:p>
            <a:r>
              <a:rPr kumimoji="0" lang="el-GR" smtClean="0"/>
              <a:t>Στυλ κύριου τίτλου</a:t>
            </a:r>
            <a:endParaRPr kumimoji="0" lang="en-US"/>
          </a:p>
        </p:txBody>
      </p:sp>
      <p:sp>
        <p:nvSpPr>
          <p:cNvPr id="12" name="Θέση κειμένου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cxnSp>
        <p:nvCxnSpPr>
          <p:cNvPr id="10" name="Ευθεία γραμμή σύνδεσης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ημερομηνίας 2"/>
          <p:cNvSpPr>
            <a:spLocks noGrp="1"/>
          </p:cNvSpPr>
          <p:nvPr>
            <p:ph type="dt" sz="half" idx="10"/>
          </p:nvPr>
        </p:nvSpPr>
        <p:spPr/>
        <p:txBody>
          <a:bodyPr/>
          <a:lstStyle/>
          <a:p>
            <a:fld id="{5DE94EF7-C85E-4C00-B55A-021F375A3B7A}" type="datetimeFigureOut">
              <a:rPr lang="el-GR" smtClean="0"/>
              <a:t>2/4/2019</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70025598-2E26-4514-A4BD-85761A0D7DB7}" type="slidenum">
              <a:rPr lang="el-GR" smtClean="0"/>
              <a:t>‹#›</a:t>
            </a:fld>
            <a:endParaRPr lang="el-GR" dirty="0"/>
          </a:p>
        </p:txBody>
      </p:sp>
      <p:sp>
        <p:nvSpPr>
          <p:cNvPr id="2" name="Τίτλος 1"/>
          <p:cNvSpPr>
            <a:spLocks noGrp="1"/>
          </p:cNvSpPr>
          <p:nvPr>
            <p:ph type="title"/>
          </p:nvPr>
        </p:nvSpPr>
        <p:spPr/>
        <p:txBody>
          <a:bodyPr/>
          <a:lstStyle/>
          <a:p>
            <a:r>
              <a:rPr kumimoji="0" lang="el-GR" smtClean="0"/>
              <a:t>Στυλ κύριου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DE94EF7-C85E-4C00-B55A-021F375A3B7A}" type="datetimeFigureOut">
              <a:rPr lang="el-GR" smtClean="0"/>
              <a:t>2/4/2019</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70025598-2E26-4514-A4BD-85761A0D7DB7}"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Θέση περιεχομένου 28"/>
          <p:cNvSpPr>
            <a:spLocks noGrp="1"/>
          </p:cNvSpPr>
          <p:nvPr>
            <p:ph sz="quarter" idx="1"/>
          </p:nvPr>
        </p:nvSpPr>
        <p:spPr>
          <a:xfrm>
            <a:off x="457200" y="457200"/>
            <a:ext cx="62484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Θέση κειμένου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31" name="Τίτλο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8" name="Θέση ημερομηνίας 7"/>
          <p:cNvSpPr>
            <a:spLocks noGrp="1"/>
          </p:cNvSpPr>
          <p:nvPr>
            <p:ph type="dt" sz="half" idx="14"/>
          </p:nvPr>
        </p:nvSpPr>
        <p:spPr/>
        <p:txBody>
          <a:bodyPr/>
          <a:lstStyle/>
          <a:p>
            <a:fld id="{5DE94EF7-C85E-4C00-B55A-021F375A3B7A}" type="datetimeFigureOut">
              <a:rPr lang="el-GR" smtClean="0"/>
              <a:t>2/4/2019</a:t>
            </a:fld>
            <a:endParaRPr lang="el-GR" dirty="0"/>
          </a:p>
        </p:txBody>
      </p:sp>
      <p:sp>
        <p:nvSpPr>
          <p:cNvPr id="9" name="Θέση αριθμού διαφάνειας 8"/>
          <p:cNvSpPr>
            <a:spLocks noGrp="1"/>
          </p:cNvSpPr>
          <p:nvPr>
            <p:ph type="sldNum" sz="quarter" idx="15"/>
          </p:nvPr>
        </p:nvSpPr>
        <p:spPr/>
        <p:txBody>
          <a:bodyPr/>
          <a:lstStyle/>
          <a:p>
            <a:fld id="{70025598-2E26-4514-A4BD-85761A0D7DB7}" type="slidenum">
              <a:rPr lang="el-GR" smtClean="0"/>
              <a:t>‹#›</a:t>
            </a:fld>
            <a:endParaRPr lang="el-GR" dirty="0"/>
          </a:p>
        </p:txBody>
      </p:sp>
      <p:sp>
        <p:nvSpPr>
          <p:cNvPr id="10" name="Θέση υποσέλιδου 9"/>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8" name="Θέση ημερομηνίας 7"/>
          <p:cNvSpPr>
            <a:spLocks noGrp="1"/>
          </p:cNvSpPr>
          <p:nvPr>
            <p:ph type="dt" sz="half" idx="10"/>
          </p:nvPr>
        </p:nvSpPr>
        <p:spPr/>
        <p:txBody>
          <a:bodyPr/>
          <a:lstStyle/>
          <a:p>
            <a:fld id="{5DE94EF7-C85E-4C00-B55A-021F375A3B7A}" type="datetimeFigureOut">
              <a:rPr lang="el-GR" smtClean="0"/>
              <a:t>2/4/2019</a:t>
            </a:fld>
            <a:endParaRPr lang="el-GR" dirty="0"/>
          </a:p>
        </p:txBody>
      </p:sp>
      <p:sp>
        <p:nvSpPr>
          <p:cNvPr id="9" name="Θέση αριθμού διαφάνειας 8"/>
          <p:cNvSpPr>
            <a:spLocks noGrp="1"/>
          </p:cNvSpPr>
          <p:nvPr>
            <p:ph type="sldNum" sz="quarter" idx="11"/>
          </p:nvPr>
        </p:nvSpPr>
        <p:spPr/>
        <p:txBody>
          <a:bodyPr/>
          <a:lstStyle/>
          <a:p>
            <a:fld id="{70025598-2E26-4514-A4BD-85761A0D7DB7}" type="slidenum">
              <a:rPr lang="el-GR" smtClean="0"/>
              <a:t>‹#›</a:t>
            </a:fld>
            <a:endParaRPr lang="el-GR" dirty="0"/>
          </a:p>
        </p:txBody>
      </p:sp>
      <p:sp>
        <p:nvSpPr>
          <p:cNvPr id="10" name="Θέση υποσέλιδου 9"/>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Θέση κειμένου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Θέση ημερομηνίας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DE94EF7-C85E-4C00-B55A-021F375A3B7A}" type="datetimeFigureOut">
              <a:rPr lang="el-GR" smtClean="0"/>
              <a:t>2/4/2019</a:t>
            </a:fld>
            <a:endParaRPr lang="el-GR" dirty="0"/>
          </a:p>
        </p:txBody>
      </p:sp>
      <p:sp>
        <p:nvSpPr>
          <p:cNvPr id="10" name="Θέση υποσέλιδου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Θέση αριθμού διαφάνειας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025598-2E26-4514-A4BD-85761A0D7DB7}" type="slidenum">
              <a:rPr lang="el-GR" smtClean="0"/>
              <a:t>‹#›</a:t>
            </a:fld>
            <a:endParaRPr lang="el-GR" dirty="0"/>
          </a:p>
        </p:txBody>
      </p:sp>
      <p:sp>
        <p:nvSpPr>
          <p:cNvPr id="5" name="Θέση τίτλου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Στυλ κύριου τίτλου</a:t>
            </a:r>
            <a:endParaRPr kumimoji="0"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457200" y="4005064"/>
            <a:ext cx="8305800" cy="1224136"/>
          </a:xfrm>
        </p:spPr>
        <p:txBody>
          <a:bodyPr>
            <a:normAutofit/>
          </a:bodyPr>
          <a:lstStyle/>
          <a:p>
            <a:r>
              <a:rPr lang="el-GR" dirty="0" smtClean="0"/>
              <a:t>Μάθημα 6</a:t>
            </a:r>
          </a:p>
          <a:p>
            <a:r>
              <a:rPr lang="el-GR" dirty="0" smtClean="0"/>
              <a:t>Περιβαλλοντικός Σχεδιασμός και Πολιτική</a:t>
            </a:r>
            <a:endParaRPr lang="el-GR" dirty="0"/>
          </a:p>
        </p:txBody>
      </p:sp>
      <p:sp>
        <p:nvSpPr>
          <p:cNvPr id="2" name="Τίτλος 1"/>
          <p:cNvSpPr>
            <a:spLocks noGrp="1"/>
          </p:cNvSpPr>
          <p:nvPr>
            <p:ph type="ctrTitle"/>
          </p:nvPr>
        </p:nvSpPr>
        <p:spPr>
          <a:xfrm>
            <a:off x="457200" y="764704"/>
            <a:ext cx="8305800" cy="3096344"/>
          </a:xfrm>
        </p:spPr>
        <p:txBody>
          <a:bodyPr/>
          <a:lstStyle/>
          <a:p>
            <a:r>
              <a:rPr lang="el-GR" dirty="0" smtClean="0"/>
              <a:t>Περιβαλλοντική Πολιτική, Αρχές, Φορείς, </a:t>
            </a:r>
            <a:r>
              <a:rPr lang="el-GR" dirty="0"/>
              <a:t>Μέσα </a:t>
            </a:r>
            <a:r>
              <a:rPr lang="el-GR" dirty="0" smtClean="0"/>
              <a:t>Άσκησης, Ευρωπαϊκή ΠΠ</a:t>
            </a:r>
            <a:br>
              <a:rPr lang="el-GR" dirty="0" smtClean="0"/>
            </a:br>
            <a:endParaRPr lang="el-GR" dirty="0"/>
          </a:p>
        </p:txBody>
      </p:sp>
    </p:spTree>
    <p:extLst>
      <p:ext uri="{BB962C8B-B14F-4D97-AF65-F5344CB8AC3E}">
        <p14:creationId xmlns:p14="http://schemas.microsoft.com/office/powerpoint/2010/main" val="223375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23528" y="1124744"/>
            <a:ext cx="8496944" cy="5184576"/>
          </a:xfrm>
        </p:spPr>
        <p:txBody>
          <a:bodyPr>
            <a:normAutofit lnSpcReduction="10000"/>
          </a:bodyPr>
          <a:lstStyle/>
          <a:p>
            <a:pPr algn="just"/>
            <a:r>
              <a:rPr lang="el-GR" sz="2000" dirty="0"/>
              <a:t>Οι αρχές στις οποίες στηρίζεται η πολιτική της Κοινότητας για τον τομέα του περιβάλλοντος πηγάζουν από τα άρθρα: </a:t>
            </a:r>
            <a:r>
              <a:rPr lang="el-GR" sz="2000" dirty="0" smtClean="0"/>
              <a:t>6 </a:t>
            </a:r>
            <a:r>
              <a:rPr lang="el-GR" sz="2000" dirty="0"/>
              <a:t>(ΣΕΚ), </a:t>
            </a:r>
            <a:r>
              <a:rPr lang="el-GR" sz="2000" dirty="0" smtClean="0"/>
              <a:t>5 </a:t>
            </a:r>
            <a:r>
              <a:rPr lang="el-GR" sz="2000" dirty="0"/>
              <a:t>(ΣΕΚ) και </a:t>
            </a:r>
            <a:r>
              <a:rPr lang="el-GR" sz="2000" dirty="0" smtClean="0"/>
              <a:t>2 </a:t>
            </a:r>
            <a:r>
              <a:rPr lang="el-GR" sz="2000" dirty="0"/>
              <a:t>(</a:t>
            </a:r>
            <a:r>
              <a:rPr lang="el-GR" sz="2000" dirty="0" smtClean="0"/>
              <a:t>ΣΕΚ: Συνθήκη  για ΕΚ) </a:t>
            </a:r>
          </a:p>
          <a:p>
            <a:pPr marL="0" indent="0" algn="just">
              <a:buNone/>
            </a:pPr>
            <a:endParaRPr lang="el-GR" sz="2000" dirty="0" smtClean="0"/>
          </a:p>
          <a:p>
            <a:pPr algn="just"/>
            <a:r>
              <a:rPr lang="el-GR" sz="2000" dirty="0" smtClean="0"/>
              <a:t>3 σημαντικότερες αρχές για το περιβάλλον:</a:t>
            </a:r>
          </a:p>
          <a:p>
            <a:pPr marL="457200" indent="-457200" algn="just">
              <a:buFont typeface="+mj-lt"/>
              <a:buAutoNum type="arabicPeriod"/>
            </a:pPr>
            <a:r>
              <a:rPr lang="el-GR" sz="2000" dirty="0"/>
              <a:t>η </a:t>
            </a:r>
            <a:r>
              <a:rPr lang="el-GR" sz="2000" b="1" dirty="0">
                <a:solidFill>
                  <a:schemeClr val="bg1"/>
                </a:solidFill>
              </a:rPr>
              <a:t>αρχή της ενσωμάτωσης </a:t>
            </a:r>
            <a:r>
              <a:rPr lang="el-GR" sz="2000" dirty="0"/>
              <a:t>των περιβαλλοντικών παραμέτρων στις κοινοτικές πολιτικές (άρθρο 6 ΣΕΚ), σύμφωνα με την οποία το περιβάλλον παύει να είναι απλή παράμετρος και προάγεται σε κύρια συνιστώσα και των άλλων κοινοτικών πολιτικών</a:t>
            </a:r>
            <a:r>
              <a:rPr lang="el-GR" sz="2000" dirty="0" smtClean="0"/>
              <a:t>.</a:t>
            </a:r>
          </a:p>
          <a:p>
            <a:pPr marL="457200" indent="-457200" algn="just">
              <a:buFont typeface="+mj-lt"/>
              <a:buAutoNum type="arabicPeriod"/>
            </a:pPr>
            <a:r>
              <a:rPr lang="el-GR" sz="2000" dirty="0"/>
              <a:t>Η </a:t>
            </a:r>
            <a:r>
              <a:rPr lang="el-GR" sz="2000" b="1" dirty="0">
                <a:solidFill>
                  <a:schemeClr val="bg1"/>
                </a:solidFill>
              </a:rPr>
              <a:t>αρχή της </a:t>
            </a:r>
            <a:r>
              <a:rPr lang="el-GR" sz="2000" b="1" dirty="0" smtClean="0">
                <a:solidFill>
                  <a:schemeClr val="bg1"/>
                </a:solidFill>
              </a:rPr>
              <a:t>επικουρικότητας </a:t>
            </a:r>
            <a:r>
              <a:rPr lang="el-GR" sz="2000" dirty="0" smtClean="0"/>
              <a:t>(άρθρο 5 ΣΕΚ), </a:t>
            </a:r>
            <a:r>
              <a:rPr lang="el-GR" sz="2000" dirty="0"/>
              <a:t>η οποία αφορά </a:t>
            </a:r>
            <a:r>
              <a:rPr lang="el-GR" sz="2000" dirty="0" smtClean="0"/>
              <a:t>στην </a:t>
            </a:r>
            <a:r>
              <a:rPr lang="el-GR" sz="2000" dirty="0"/>
              <a:t>κατανομή αρμοδιοτήτων μεταξύ της Ε. Ε και των κρατών μελών όσον αφορά περιβαλλοντικά ζητήματα. Σύμφωνα με την αρχή αυτή «η Κοινότητα δε διαθέτει τεκμήριο αρμοδιότητας για θέματα που άπτονται του περιβάλλοντος αλλά επεμβαίνει όταν το έννομο αυτό αγαθό διασφαλίζεται με μεγαλύτερη επιτυχία με τη δική της δράση και όχι από εκείνη των κρατών </a:t>
            </a:r>
            <a:r>
              <a:rPr lang="el-GR" sz="2000" dirty="0" smtClean="0"/>
              <a:t>μελών». </a:t>
            </a:r>
          </a:p>
          <a:p>
            <a:pPr marL="457200" indent="-457200" algn="just">
              <a:buFont typeface="+mj-lt"/>
              <a:buAutoNum type="arabicPeriod"/>
            </a:pPr>
            <a:endParaRPr lang="el-GR" sz="2000" dirty="0" smtClean="0"/>
          </a:p>
          <a:p>
            <a:pPr algn="just"/>
            <a:endParaRPr lang="el-GR" sz="2000" dirty="0"/>
          </a:p>
        </p:txBody>
      </p:sp>
      <p:sp>
        <p:nvSpPr>
          <p:cNvPr id="3" name="Τίτλος 2"/>
          <p:cNvSpPr>
            <a:spLocks noGrp="1"/>
          </p:cNvSpPr>
          <p:nvPr>
            <p:ph type="title"/>
          </p:nvPr>
        </p:nvSpPr>
        <p:spPr>
          <a:xfrm>
            <a:off x="457200" y="152400"/>
            <a:ext cx="8229600" cy="972344"/>
          </a:xfrm>
        </p:spPr>
        <p:txBody>
          <a:bodyPr>
            <a:normAutofit/>
          </a:bodyPr>
          <a:lstStyle/>
          <a:p>
            <a:r>
              <a:rPr lang="el-GR" b="1" dirty="0" smtClean="0"/>
              <a:t>Αρχές της ΠΠ στην ΕΕ</a:t>
            </a:r>
            <a:endParaRPr lang="el-GR" dirty="0"/>
          </a:p>
        </p:txBody>
      </p:sp>
    </p:spTree>
    <p:extLst>
      <p:ext uri="{BB962C8B-B14F-4D97-AF65-F5344CB8AC3E}">
        <p14:creationId xmlns:p14="http://schemas.microsoft.com/office/powerpoint/2010/main" val="206925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marL="457200" indent="-457200" algn="just">
              <a:buFont typeface="+mj-lt"/>
              <a:buAutoNum type="arabicPeriod" startAt="3"/>
            </a:pPr>
            <a:r>
              <a:rPr lang="el-GR" sz="2000" dirty="0"/>
              <a:t>Η </a:t>
            </a:r>
            <a:r>
              <a:rPr lang="el-GR" sz="2000" b="1" dirty="0">
                <a:solidFill>
                  <a:schemeClr val="bg1"/>
                </a:solidFill>
              </a:rPr>
              <a:t>αρχή της βιώσιμης </a:t>
            </a:r>
            <a:r>
              <a:rPr lang="el-GR" sz="2000" b="1" dirty="0" smtClean="0">
                <a:solidFill>
                  <a:schemeClr val="bg1"/>
                </a:solidFill>
              </a:rPr>
              <a:t>ανάπτυξης </a:t>
            </a:r>
            <a:r>
              <a:rPr lang="el-GR" sz="2000" dirty="0" smtClean="0"/>
              <a:t>(</a:t>
            </a:r>
            <a:r>
              <a:rPr lang="el-GR" sz="2000" dirty="0"/>
              <a:t>άρθρο 2 ΣΕΕ και 2 ΣΕΚ), σύμφωνα με την οποία οι οικονομικές δραστηριότητες πρέπει να εναρμονίζονται με τα περιβαλλοντικά δεδομένα ώστε να μην υπάρχει κατασπατάληση των φυσικών πόρων και κατά αυτόν τον τρόπο να μην εκτίθεται σε κίνδυνο η ικανοποίηση των αναγκών των μελλοντικών </a:t>
            </a:r>
            <a:r>
              <a:rPr lang="el-GR" sz="2000" dirty="0" smtClean="0"/>
              <a:t>γενεών </a:t>
            </a:r>
            <a:r>
              <a:rPr lang="el-GR" sz="2000" dirty="0"/>
              <a:t>και ταυτόχρονα να προάγουν την κοινωνική </a:t>
            </a:r>
            <a:r>
              <a:rPr lang="el-GR" sz="2000" dirty="0" smtClean="0"/>
              <a:t>συνοχή. </a:t>
            </a:r>
            <a:r>
              <a:rPr lang="el-GR" sz="2000" dirty="0"/>
              <a:t>Η έννοια της βιώσιμης ανάπτυξης επηρεάζει πλέον πολλές πτυχές της πολιτικής της Ε.Ε (πολιτική μεταφορών, ανάπτυξη αγροτικών περιοχών, ενεργειακή πολιτική) κ.α.</a:t>
            </a:r>
          </a:p>
        </p:txBody>
      </p:sp>
      <p:sp>
        <p:nvSpPr>
          <p:cNvPr id="3" name="Τίτλος 2"/>
          <p:cNvSpPr>
            <a:spLocks noGrp="1"/>
          </p:cNvSpPr>
          <p:nvPr>
            <p:ph type="title"/>
          </p:nvPr>
        </p:nvSpPr>
        <p:spPr/>
        <p:txBody>
          <a:bodyPr/>
          <a:lstStyle/>
          <a:p>
            <a:r>
              <a:rPr lang="el-GR" b="1" dirty="0"/>
              <a:t>Αρχές της ΠΠ στην ΕΕ</a:t>
            </a:r>
            <a:endParaRPr lang="el-GR" dirty="0"/>
          </a:p>
        </p:txBody>
      </p:sp>
    </p:spTree>
    <p:extLst>
      <p:ext uri="{BB962C8B-B14F-4D97-AF65-F5344CB8AC3E}">
        <p14:creationId xmlns:p14="http://schemas.microsoft.com/office/powerpoint/2010/main" val="670121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251520" y="1268760"/>
            <a:ext cx="8568952" cy="5400600"/>
          </a:xfrm>
        </p:spPr>
        <p:txBody>
          <a:bodyPr>
            <a:normAutofit lnSpcReduction="10000"/>
          </a:bodyPr>
          <a:lstStyle/>
          <a:p>
            <a:pPr algn="just"/>
            <a:r>
              <a:rPr lang="el-GR" sz="2000" dirty="0" smtClean="0"/>
              <a:t>Ειδικότερες </a:t>
            </a:r>
            <a:r>
              <a:rPr lang="el-GR" sz="2000" dirty="0"/>
              <a:t>αρχές στις οποίες στηρίζεται η πολιτική της Κοινότητας στον τομέα του </a:t>
            </a:r>
            <a:r>
              <a:rPr lang="el-GR" sz="2000" dirty="0" smtClean="0"/>
              <a:t>περιβάλλοντος (</a:t>
            </a:r>
            <a:r>
              <a:rPr lang="el-GR" sz="2000" dirty="0"/>
              <a:t>άρθρο 174 ΣΕΚ</a:t>
            </a:r>
            <a:r>
              <a:rPr lang="el-GR" sz="2000" dirty="0" smtClean="0"/>
              <a:t>):</a:t>
            </a:r>
          </a:p>
          <a:p>
            <a:pPr marL="457200" indent="-457200" algn="just">
              <a:buFont typeface="+mj-lt"/>
              <a:buAutoNum type="arabicPeriod"/>
            </a:pPr>
            <a:r>
              <a:rPr lang="el-GR" sz="2000" b="1" dirty="0">
                <a:solidFill>
                  <a:schemeClr val="bg1"/>
                </a:solidFill>
              </a:rPr>
              <a:t>Αρχή της προφύλαξης και της προληπτικής δράσης</a:t>
            </a:r>
            <a:r>
              <a:rPr lang="el-GR" sz="2000" dirty="0"/>
              <a:t>, σύμφωνα με την οποία οι προσβολές στο περιβάλλον θα πρέπει να αποφεύγονται εκ των προτέρων. Η αρχή της πρόληψης επιτάσσει σε επίπεδο σχεδιασμού και προγραμματισμού τη λήψη προληπτικών μέτρων και αποβλέπει στην αποτροπή περιβαλλοντικής προσβολής πριν την εμφάνιση της, δεδομένου ότι η προληπτική αντιμετώπιση είναι πιο αποτελεσματική από ότι η κατασταλτική, καθώς οι δραστηριότητες μπορεί να έχουν και </a:t>
            </a:r>
            <a:r>
              <a:rPr lang="el-GR" sz="2000" b="1" dirty="0"/>
              <a:t>μη αναστρέψιμα </a:t>
            </a:r>
            <a:r>
              <a:rPr lang="el-GR" sz="2000" dirty="0"/>
              <a:t>αποτελέσματα για το περιβάλλον </a:t>
            </a:r>
            <a:endParaRPr lang="el-GR" sz="2000" dirty="0" smtClean="0"/>
          </a:p>
          <a:p>
            <a:pPr marL="457200" indent="-457200" algn="just">
              <a:buFont typeface="+mj-lt"/>
              <a:buAutoNum type="arabicPeriod"/>
            </a:pPr>
            <a:r>
              <a:rPr lang="el-GR" sz="2000" b="1" dirty="0">
                <a:solidFill>
                  <a:schemeClr val="bg1"/>
                </a:solidFill>
              </a:rPr>
              <a:t>Α</a:t>
            </a:r>
            <a:r>
              <a:rPr lang="el-GR" sz="2000" b="1" dirty="0" smtClean="0">
                <a:solidFill>
                  <a:schemeClr val="bg1"/>
                </a:solidFill>
              </a:rPr>
              <a:t>ρχή </a:t>
            </a:r>
            <a:r>
              <a:rPr lang="el-GR" sz="2000" b="1" dirty="0">
                <a:solidFill>
                  <a:schemeClr val="bg1"/>
                </a:solidFill>
              </a:rPr>
              <a:t>της επανόρθωσης των καταστροφών του περιβάλλοντος κατά προτεραιότητα στην πηγή</a:t>
            </a:r>
            <a:r>
              <a:rPr lang="el-GR" sz="2000" dirty="0"/>
              <a:t>, σύμφωνα με την οποία η δυσμενής επίδραση κάθε δραστηριότητας στο περιβάλλον πρέπει να περιορίζεται στην πηγή της ρύπανσης όπου είναι απαραίτητο να γίνεται και η καταπολέμηση της πριν διαχυθεί σε ευρύτερο χώρο. Η αρχή αυτή έχει εφαρμογή και σε περιπτώσεις διασυνοριακών ρυπάνσεων καθώς και μεταφοράς επικίνδυνων υλικών ή διαχείρισης αποβλήτων</a:t>
            </a:r>
            <a:endParaRPr lang="el-GR" sz="2000" dirty="0" smtClean="0"/>
          </a:p>
          <a:p>
            <a:pPr marL="457200" indent="-457200" algn="just">
              <a:buFont typeface="+mj-lt"/>
              <a:buAutoNum type="arabicPeriod"/>
            </a:pPr>
            <a:endParaRPr lang="el-GR" sz="2000" dirty="0"/>
          </a:p>
        </p:txBody>
      </p:sp>
      <p:sp>
        <p:nvSpPr>
          <p:cNvPr id="3" name="Τίτλος 2"/>
          <p:cNvSpPr>
            <a:spLocks noGrp="1"/>
          </p:cNvSpPr>
          <p:nvPr>
            <p:ph type="title"/>
          </p:nvPr>
        </p:nvSpPr>
        <p:spPr>
          <a:xfrm>
            <a:off x="457200" y="152400"/>
            <a:ext cx="8363272" cy="972344"/>
          </a:xfrm>
        </p:spPr>
        <p:txBody>
          <a:bodyPr>
            <a:normAutofit/>
          </a:bodyPr>
          <a:lstStyle/>
          <a:p>
            <a:r>
              <a:rPr lang="el-GR" b="1" dirty="0" smtClean="0"/>
              <a:t>Ειδικότερες Αρχές </a:t>
            </a:r>
            <a:r>
              <a:rPr lang="el-GR" b="1" dirty="0"/>
              <a:t>της ΠΠ στην ΕΕ</a:t>
            </a:r>
            <a:endParaRPr lang="el-GR" dirty="0"/>
          </a:p>
        </p:txBody>
      </p:sp>
    </p:spTree>
    <p:extLst>
      <p:ext uri="{BB962C8B-B14F-4D97-AF65-F5344CB8AC3E}">
        <p14:creationId xmlns:p14="http://schemas.microsoft.com/office/powerpoint/2010/main" val="239718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marL="514350" indent="-514350" algn="just">
              <a:buFont typeface="+mj-lt"/>
              <a:buAutoNum type="arabicPeriod" startAt="3"/>
            </a:pPr>
            <a:r>
              <a:rPr lang="el-GR" sz="2000" b="1" dirty="0" smtClean="0">
                <a:solidFill>
                  <a:schemeClr val="bg1"/>
                </a:solidFill>
              </a:rPr>
              <a:t>Αρχή </a:t>
            </a:r>
            <a:r>
              <a:rPr lang="el-GR" sz="2000" b="1" dirty="0">
                <a:solidFill>
                  <a:schemeClr val="bg1"/>
                </a:solidFill>
              </a:rPr>
              <a:t>«ο ρυπαίνων πληρώνει»</a:t>
            </a:r>
            <a:r>
              <a:rPr lang="el-GR" sz="2000" dirty="0"/>
              <a:t>, σύμφωνα με την οποία αυτός που προξενεί ρύπανση πρέπει να γνωρίζει εκ των προτέρων ότι θα φέρει τα βάρη της επανόρθωσης και όχι το κοινωνικό σύνολο έτσι ώστε ο ρυπαντής να λαμβάνει τα αναγκαία προληπτικά μέτρα. </a:t>
            </a:r>
          </a:p>
          <a:p>
            <a:pPr algn="just"/>
            <a:r>
              <a:rPr lang="el-GR" sz="2000" dirty="0" smtClean="0"/>
              <a:t>Η </a:t>
            </a:r>
            <a:r>
              <a:rPr lang="el-GR" sz="2000" dirty="0"/>
              <a:t>επιβολή οικονομικής επιβάρυνσης σε αυτόν που προκαλεί </a:t>
            </a:r>
            <a:r>
              <a:rPr lang="el-GR" sz="2000" dirty="0" smtClean="0"/>
              <a:t>περιβαλλοντική </a:t>
            </a:r>
            <a:r>
              <a:rPr lang="el-GR" sz="2000" dirty="0"/>
              <a:t>βλάβη στηρίζεται στη λογική ότι κατά αυτόν τον τρόπο οι επιχειρηματίες αποκτούν το απαραίτητο κίνητρο για αναζήτηση «καθαρών τεχνολογιών» και τεχνολογιών λιγότερο ρυπογόνων. </a:t>
            </a:r>
            <a:endParaRPr lang="el-GR" sz="2000" dirty="0" smtClean="0"/>
          </a:p>
          <a:p>
            <a:pPr algn="just"/>
            <a:r>
              <a:rPr lang="el-GR" sz="2000" dirty="0" smtClean="0"/>
              <a:t>Η </a:t>
            </a:r>
            <a:r>
              <a:rPr lang="el-GR" sz="2000" dirty="0"/>
              <a:t>αρχή αυτή αποτελεί τη δικαιολογητική βάση για επιβολή ειδικών φορολογικών ή άλλων οικονομικών </a:t>
            </a:r>
            <a:r>
              <a:rPr lang="el-GR" sz="2000" dirty="0" smtClean="0"/>
              <a:t>επιβαρύνσεων (</a:t>
            </a:r>
            <a:r>
              <a:rPr lang="el-GR" sz="2000" dirty="0"/>
              <a:t>περιβαλλοντική φορολογία)</a:t>
            </a:r>
          </a:p>
        </p:txBody>
      </p:sp>
      <p:sp>
        <p:nvSpPr>
          <p:cNvPr id="3" name="Τίτλος 2"/>
          <p:cNvSpPr>
            <a:spLocks noGrp="1"/>
          </p:cNvSpPr>
          <p:nvPr>
            <p:ph type="title"/>
          </p:nvPr>
        </p:nvSpPr>
        <p:spPr>
          <a:xfrm>
            <a:off x="457200" y="152400"/>
            <a:ext cx="8507288" cy="900336"/>
          </a:xfrm>
        </p:spPr>
        <p:txBody>
          <a:bodyPr>
            <a:normAutofit/>
          </a:bodyPr>
          <a:lstStyle/>
          <a:p>
            <a:r>
              <a:rPr lang="el-GR" b="1" dirty="0"/>
              <a:t>Ειδικότερες Αρχές της ΠΠ στην ΕΕ</a:t>
            </a:r>
            <a:endParaRPr lang="el-GR" dirty="0"/>
          </a:p>
        </p:txBody>
      </p:sp>
    </p:spTree>
    <p:extLst>
      <p:ext uri="{BB962C8B-B14F-4D97-AF65-F5344CB8AC3E}">
        <p14:creationId xmlns:p14="http://schemas.microsoft.com/office/powerpoint/2010/main" val="1659909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77500" lnSpcReduction="20000"/>
          </a:bodyPr>
          <a:lstStyle/>
          <a:p>
            <a:pPr algn="just"/>
            <a:r>
              <a:rPr lang="el-GR" dirty="0"/>
              <a:t>Από το </a:t>
            </a:r>
            <a:r>
              <a:rPr lang="el-GR" b="1" dirty="0"/>
              <a:t>1973</a:t>
            </a:r>
            <a:r>
              <a:rPr lang="el-GR" dirty="0"/>
              <a:t>, η Επιτροπή εκδίδει </a:t>
            </a:r>
            <a:r>
              <a:rPr lang="el-GR" b="1" dirty="0"/>
              <a:t>πολυετή προγράμματα δράσης </a:t>
            </a:r>
            <a:r>
              <a:rPr lang="el-GR" dirty="0"/>
              <a:t>για το περιβάλλον (EAP) που καθορίζουν μελλοντικές νομοθετικές προτάσεις και στόχους για την περιβαλλοντική πολιτική της ΕΕ. </a:t>
            </a:r>
            <a:endParaRPr lang="el-GR" dirty="0" smtClean="0"/>
          </a:p>
          <a:p>
            <a:pPr algn="just"/>
            <a:r>
              <a:rPr lang="el-GR" dirty="0" smtClean="0"/>
              <a:t>Το </a:t>
            </a:r>
            <a:r>
              <a:rPr lang="el-GR" dirty="0"/>
              <a:t>2013, το Συμβούλιο και το Κοινοβούλιο ενέκριναν το </a:t>
            </a:r>
            <a:r>
              <a:rPr lang="el-GR" b="1" dirty="0"/>
              <a:t>7ο</a:t>
            </a:r>
            <a:r>
              <a:rPr lang="el-GR" dirty="0"/>
              <a:t> πρόγραμμα δράσης για το περιβάλλον για το διάστημα μέχρι το 2020, υπό τον τίτλο «Ευημερία εντός των ορίων του πλανήτη μας». </a:t>
            </a:r>
            <a:endParaRPr lang="el-GR" dirty="0" smtClean="0"/>
          </a:p>
          <a:p>
            <a:pPr algn="just"/>
            <a:r>
              <a:rPr lang="el-GR" dirty="0" smtClean="0"/>
              <a:t>Στηριζόμενο </a:t>
            </a:r>
            <a:r>
              <a:rPr lang="el-GR" dirty="0"/>
              <a:t>σε ορισμένες στρατηγικές πρωτοβουλίες, το πρόγραμμα ορίζει </a:t>
            </a:r>
            <a:r>
              <a:rPr lang="el-GR" b="1" dirty="0"/>
              <a:t>εννέα πρωταρχικούς στόχους</a:t>
            </a:r>
            <a:r>
              <a:rPr lang="el-GR" dirty="0"/>
              <a:t>, μεταξύ των οποίων η προστασία της φύσης, η μεγαλύτερη ανθεκτικότητα των οικοσυστημάτων, η βιώσιμη οικονομική μεγέθυνση με αποδοτική χρήση των πόρων και χαμηλές εκπομπές διοξειδίου του άνθρακα, και ο αγώνας κατά των </a:t>
            </a:r>
            <a:r>
              <a:rPr lang="el-GR" dirty="0" err="1"/>
              <a:t>περιβαλλοντογενών</a:t>
            </a:r>
            <a:r>
              <a:rPr lang="el-GR" dirty="0"/>
              <a:t> απειλών για την υγεία. </a:t>
            </a:r>
            <a:endParaRPr lang="el-GR" dirty="0" smtClean="0"/>
          </a:p>
          <a:p>
            <a:pPr algn="just"/>
            <a:r>
              <a:rPr lang="el-GR" dirty="0" smtClean="0"/>
              <a:t>Το </a:t>
            </a:r>
            <a:r>
              <a:rPr lang="el-GR" dirty="0"/>
              <a:t>πρόγραμμα τονίζει επίσης την ανάγκη για καλύτερη εφαρμογή της περιβαλλοντικής νομοθεσίας της ΕΕ, προηγμένη επιστήμη, επενδύσεις και ενσωμάτωση των περιβαλλοντικών πτυχών στις άλλες πολιτικές</a:t>
            </a:r>
          </a:p>
        </p:txBody>
      </p:sp>
      <p:sp>
        <p:nvSpPr>
          <p:cNvPr id="3" name="Τίτλος 2"/>
          <p:cNvSpPr>
            <a:spLocks noGrp="1"/>
          </p:cNvSpPr>
          <p:nvPr>
            <p:ph type="title"/>
          </p:nvPr>
        </p:nvSpPr>
        <p:spPr/>
        <p:txBody>
          <a:bodyPr>
            <a:normAutofit fontScale="90000"/>
          </a:bodyPr>
          <a:lstStyle/>
          <a:p>
            <a:r>
              <a:rPr lang="el-GR" dirty="0" smtClean="0"/>
              <a:t>Προγράμματα δράσης για το περιβάλλον της ΕΕ</a:t>
            </a:r>
            <a:endParaRPr lang="el-GR" dirty="0"/>
          </a:p>
        </p:txBody>
      </p:sp>
    </p:spTree>
    <p:extLst>
      <p:ext uri="{BB962C8B-B14F-4D97-AF65-F5344CB8AC3E}">
        <p14:creationId xmlns:p14="http://schemas.microsoft.com/office/powerpoint/2010/main" val="122177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395536" y="1196752"/>
            <a:ext cx="8352928" cy="5184576"/>
          </a:xfrm>
        </p:spPr>
        <p:txBody>
          <a:bodyPr>
            <a:normAutofit/>
          </a:bodyPr>
          <a:lstStyle/>
          <a:p>
            <a:pPr algn="just"/>
            <a:r>
              <a:rPr lang="el-GR" sz="2000" dirty="0"/>
              <a:t>Το </a:t>
            </a:r>
            <a:r>
              <a:rPr lang="el-GR" sz="2000" b="1" dirty="0"/>
              <a:t>2001</a:t>
            </a:r>
            <a:r>
              <a:rPr lang="el-GR" sz="2000" dirty="0"/>
              <a:t>, η ΕΕ καθιέρωσε τη </a:t>
            </a:r>
            <a:r>
              <a:rPr lang="el-GR" sz="2000" b="1" dirty="0"/>
              <a:t>Στρατηγική της για την αειφόρο ανάπτυξη (SDS)</a:t>
            </a:r>
            <a:r>
              <a:rPr lang="el-GR" sz="2000" dirty="0"/>
              <a:t>, η οποία συμπλήρωνε την προγενέστερη στρατηγική της Λισαβόνας για την προώθηση της ανάπτυξης και τη δημιουργία θέσεων απασχόλησης με μία περιβαλλοντική διάσταση. </a:t>
            </a:r>
            <a:endParaRPr lang="el-GR" sz="2000" dirty="0" smtClean="0"/>
          </a:p>
          <a:p>
            <a:pPr algn="just"/>
            <a:r>
              <a:rPr lang="el-GR" sz="2000" dirty="0" smtClean="0"/>
              <a:t>Η </a:t>
            </a:r>
            <a:r>
              <a:rPr lang="el-GR" sz="2000" b="1" dirty="0"/>
              <a:t>αναθεωρημένη EU-SDS</a:t>
            </a:r>
            <a:r>
              <a:rPr lang="el-GR" sz="2000" dirty="0"/>
              <a:t>, που ανανεώθηκε το </a:t>
            </a:r>
            <a:r>
              <a:rPr lang="el-GR" sz="2000" b="1" dirty="0"/>
              <a:t>2006</a:t>
            </a:r>
            <a:r>
              <a:rPr lang="el-GR" sz="2000" dirty="0"/>
              <a:t> για να συνδυάσει τις εσωτερικές με τις διεθνείς διαστάσεις της βιώσιμης ανάπτυξης, προσβλέπει στη συνεχή βελτίωση της ποιότητας ζωής μέσω της προώθησης της ευημερίας, της προστασίας του περιβάλλοντος και της κοινωνικής συνοχής</a:t>
            </a:r>
            <a:r>
              <a:rPr lang="el-GR" sz="2000" dirty="0" smtClean="0"/>
              <a:t>.</a:t>
            </a:r>
          </a:p>
          <a:p>
            <a:pPr algn="just"/>
            <a:r>
              <a:rPr lang="el-GR" sz="2000" dirty="0" smtClean="0"/>
              <a:t> </a:t>
            </a:r>
            <a:r>
              <a:rPr lang="el-GR" sz="2000" dirty="0"/>
              <a:t>Η </a:t>
            </a:r>
            <a:r>
              <a:rPr lang="el-GR" sz="2000" b="1" dirty="0"/>
              <a:t>στρατηγική Ευρώπη 2020 </a:t>
            </a:r>
            <a:r>
              <a:rPr lang="el-GR" sz="2000" dirty="0"/>
              <a:t>για την ανάπτυξη ευθυγραμμίζεται με τους στόχους αυτούς και αποσκοπεί σε μια «έξυπνη, βιώσιμη και χωρίς αποκλεισμούς ανάπτυξη». </a:t>
            </a:r>
            <a:endParaRPr lang="el-GR" sz="2000" dirty="0" smtClean="0"/>
          </a:p>
          <a:p>
            <a:pPr algn="just"/>
            <a:r>
              <a:rPr lang="el-GR" sz="2000" dirty="0" smtClean="0"/>
              <a:t>Επιπροσθέτως</a:t>
            </a:r>
            <a:r>
              <a:rPr lang="el-GR" sz="2000" dirty="0"/>
              <a:t>, το </a:t>
            </a:r>
            <a:r>
              <a:rPr lang="el-GR" sz="2000" b="1" dirty="0"/>
              <a:t>2011</a:t>
            </a:r>
            <a:r>
              <a:rPr lang="el-GR" sz="2000" dirty="0"/>
              <a:t> η ΕΕ δεσμεύτηκε για την ανάσχεση της απώλειας βιοποικιλότητας και της υποβάθμισης των </a:t>
            </a:r>
            <a:r>
              <a:rPr lang="el-GR" sz="2000" dirty="0" err="1"/>
              <a:t>οικοσυστημικών</a:t>
            </a:r>
            <a:r>
              <a:rPr lang="el-GR" sz="2000" dirty="0"/>
              <a:t> υπηρεσιών έως το </a:t>
            </a:r>
            <a:r>
              <a:rPr lang="el-GR" sz="2000" b="1" dirty="0"/>
              <a:t>2020</a:t>
            </a:r>
            <a:r>
              <a:rPr lang="el-GR" sz="2000" dirty="0"/>
              <a:t> (</a:t>
            </a:r>
            <a:r>
              <a:rPr lang="el-GR" sz="2000" b="1" dirty="0"/>
              <a:t>στρατηγική της ΕΕ για τη βιοποικιλότητα</a:t>
            </a:r>
            <a:r>
              <a:rPr lang="el-GR" sz="2000" dirty="0"/>
              <a:t>)</a:t>
            </a:r>
          </a:p>
        </p:txBody>
      </p:sp>
      <p:sp>
        <p:nvSpPr>
          <p:cNvPr id="3" name="Τίτλος 2"/>
          <p:cNvSpPr>
            <a:spLocks noGrp="1"/>
          </p:cNvSpPr>
          <p:nvPr>
            <p:ph type="title"/>
          </p:nvPr>
        </p:nvSpPr>
        <p:spPr>
          <a:xfrm>
            <a:off x="457200" y="152400"/>
            <a:ext cx="8229600" cy="900336"/>
          </a:xfrm>
        </p:spPr>
        <p:txBody>
          <a:bodyPr/>
          <a:lstStyle/>
          <a:p>
            <a:r>
              <a:rPr lang="el-GR" dirty="0" smtClean="0"/>
              <a:t>Οριζόντιες Στρατηγικές της ΕΕ</a:t>
            </a:r>
            <a:endParaRPr lang="el-GR" dirty="0"/>
          </a:p>
        </p:txBody>
      </p:sp>
    </p:spTree>
    <p:extLst>
      <p:ext uri="{BB962C8B-B14F-4D97-AF65-F5344CB8AC3E}">
        <p14:creationId xmlns:p14="http://schemas.microsoft.com/office/powerpoint/2010/main" val="41038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79512" y="1412776"/>
            <a:ext cx="8507288" cy="4683224"/>
          </a:xfrm>
        </p:spPr>
        <p:txBody>
          <a:bodyPr>
            <a:noAutofit/>
          </a:bodyPr>
          <a:lstStyle/>
          <a:p>
            <a:pPr algn="just"/>
            <a:r>
              <a:rPr lang="el-GR" sz="2000" dirty="0"/>
              <a:t>Η ΕΕ παίζει κεντρικό ρόλο στις διεθνείς διαπραγματεύσεις για το </a:t>
            </a:r>
            <a:r>
              <a:rPr lang="el-GR" sz="2000" dirty="0" smtClean="0"/>
              <a:t>περιβάλλον: </a:t>
            </a:r>
          </a:p>
          <a:p>
            <a:pPr algn="just"/>
            <a:r>
              <a:rPr lang="el-GR" sz="2000" dirty="0" smtClean="0"/>
              <a:t>Συμμετέχει </a:t>
            </a:r>
            <a:r>
              <a:rPr lang="el-GR" sz="2000" dirty="0"/>
              <a:t>σε πολυάριθμες παγκόσμιες, περιφερειακές ή υποπεριφερειακές περιβαλλοντικές συμφωνίες για ευρύ φάσμα ζητημάτων, όπως η προστασία της φύσης και η βιοποικιλότητα, η κλιματική αλλαγή, καθώς και η διασυνοριακή ρύπανση αέρα και υδάτων. </a:t>
            </a:r>
            <a:endParaRPr lang="el-GR" sz="2000" dirty="0" smtClean="0"/>
          </a:p>
          <a:p>
            <a:pPr algn="just"/>
            <a:r>
              <a:rPr lang="el-GR" sz="2000" dirty="0" smtClean="0"/>
              <a:t>πχ, </a:t>
            </a:r>
            <a:r>
              <a:rPr lang="el-GR" sz="2000" dirty="0"/>
              <a:t>στη 10η διάσκεψη των συμβαλλομένων μερών στη Σύμβαση για τη βιολογική ποικιλότητα, που πραγματοποιήθηκε στη </a:t>
            </a:r>
            <a:r>
              <a:rPr lang="el-GR" sz="2000" dirty="0" err="1"/>
              <a:t>Nagoya</a:t>
            </a:r>
            <a:r>
              <a:rPr lang="el-GR" sz="2000" dirty="0"/>
              <a:t> της Ιαπωνίας το 2010, η ΕΕ είχε μείζονα συμβολή στην επίτευξη συμφωνίας σχετικά με μια παγκόσμια στρατηγική για την ανάσχεση της απώλειας βιοποικιλότητας έως το 2020. </a:t>
            </a:r>
            <a:endParaRPr lang="el-GR" sz="2000" dirty="0" smtClean="0"/>
          </a:p>
          <a:p>
            <a:pPr algn="just"/>
            <a:r>
              <a:rPr lang="el-GR" sz="2000" dirty="0" smtClean="0"/>
              <a:t>Ομοίως</a:t>
            </a:r>
            <a:r>
              <a:rPr lang="el-GR" sz="2000" dirty="0"/>
              <a:t>, </a:t>
            </a:r>
            <a:r>
              <a:rPr lang="el-GR" sz="2000" dirty="0" smtClean="0"/>
              <a:t>συμμετείχε </a:t>
            </a:r>
            <a:r>
              <a:rPr lang="el-GR" sz="2000" dirty="0"/>
              <a:t>στην απόφαση για τον ορισμό παγκόσμιων στόχων βιώσιμης ανάπτυξης (ΣΒΑ) για όλες τις χώρες, η οποία υπήρξε καρπός της διάσκεψης «</a:t>
            </a:r>
            <a:r>
              <a:rPr lang="el-GR" sz="2000" b="1" dirty="0"/>
              <a:t>Rio+20</a:t>
            </a:r>
            <a:r>
              <a:rPr lang="el-GR" sz="2000" dirty="0"/>
              <a:t>» του 2012 για τη βιώσιμη ανάπτυξη. </a:t>
            </a:r>
            <a:endParaRPr lang="el-GR" sz="2000" dirty="0" smtClean="0"/>
          </a:p>
        </p:txBody>
      </p:sp>
      <p:sp>
        <p:nvSpPr>
          <p:cNvPr id="3" name="Τίτλος 2"/>
          <p:cNvSpPr>
            <a:spLocks noGrp="1"/>
          </p:cNvSpPr>
          <p:nvPr>
            <p:ph type="title"/>
          </p:nvPr>
        </p:nvSpPr>
        <p:spPr>
          <a:xfrm>
            <a:off x="179512" y="188640"/>
            <a:ext cx="8856984" cy="1080120"/>
          </a:xfrm>
        </p:spPr>
        <p:txBody>
          <a:bodyPr>
            <a:noAutofit/>
          </a:bodyPr>
          <a:lstStyle/>
          <a:p>
            <a:r>
              <a:rPr lang="el-GR" sz="3600" dirty="0" smtClean="0"/>
              <a:t>Η ΕΕ στη διεθνή συνεργασία σε περιβαλλοντικά θέματα</a:t>
            </a:r>
            <a:endParaRPr lang="el-GR" sz="3600" dirty="0"/>
          </a:p>
        </p:txBody>
      </p:sp>
    </p:spTree>
    <p:extLst>
      <p:ext uri="{BB962C8B-B14F-4D97-AF65-F5344CB8AC3E}">
        <p14:creationId xmlns:p14="http://schemas.microsoft.com/office/powerpoint/2010/main" val="1538255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lvl="0" algn="just">
              <a:buClr>
                <a:srgbClr val="F3A447"/>
              </a:buClr>
            </a:pPr>
            <a:r>
              <a:rPr lang="el-GR" sz="2000" dirty="0">
                <a:solidFill>
                  <a:prstClr val="white"/>
                </a:solidFill>
              </a:rPr>
              <a:t>Εκ παραδόσεως, η ΕΕ έχει επίσης δημιουργήσει </a:t>
            </a:r>
            <a:r>
              <a:rPr lang="el-GR" sz="2000" b="1" dirty="0">
                <a:solidFill>
                  <a:prstClr val="white"/>
                </a:solidFill>
              </a:rPr>
              <a:t>πρότυπα</a:t>
            </a:r>
            <a:r>
              <a:rPr lang="el-GR" sz="2000" dirty="0">
                <a:solidFill>
                  <a:prstClr val="white"/>
                </a:solidFill>
              </a:rPr>
              <a:t> κατά τις διεθνείς διαπραγματεύσεις για το κλίμα δυνάμει της σύμβασης-πλαισίου των Ηνωμένων Εθνών για τις </a:t>
            </a:r>
            <a:r>
              <a:rPr lang="el-GR" sz="2000" b="1" dirty="0">
                <a:solidFill>
                  <a:prstClr val="white"/>
                </a:solidFill>
              </a:rPr>
              <a:t>κλιματικές μεταβολές </a:t>
            </a:r>
            <a:r>
              <a:rPr lang="el-GR" sz="2000" dirty="0">
                <a:solidFill>
                  <a:prstClr val="white"/>
                </a:solidFill>
              </a:rPr>
              <a:t>(UNFCCC). </a:t>
            </a:r>
            <a:endParaRPr lang="el-GR" sz="2000" dirty="0" smtClean="0">
              <a:solidFill>
                <a:prstClr val="white"/>
              </a:solidFill>
            </a:endParaRPr>
          </a:p>
          <a:p>
            <a:pPr lvl="0" algn="just">
              <a:buClr>
                <a:srgbClr val="F3A447"/>
              </a:buClr>
            </a:pPr>
            <a:r>
              <a:rPr lang="el-GR" sz="2000" dirty="0" smtClean="0">
                <a:solidFill>
                  <a:prstClr val="white"/>
                </a:solidFill>
              </a:rPr>
              <a:t>Η </a:t>
            </a:r>
            <a:r>
              <a:rPr lang="el-GR" sz="2000" dirty="0">
                <a:solidFill>
                  <a:prstClr val="white"/>
                </a:solidFill>
              </a:rPr>
              <a:t>ΕΕ προσχώρησε επίσης στη </a:t>
            </a:r>
            <a:r>
              <a:rPr lang="el-GR" sz="2000" b="1" dirty="0">
                <a:solidFill>
                  <a:prstClr val="white"/>
                </a:solidFill>
              </a:rPr>
              <a:t>Σύμβαση για το διεθνές εμπόριο ειδών άγριας πανίδας και χλωρίδας που απειλούνται με εξαφάνιση </a:t>
            </a:r>
            <a:r>
              <a:rPr lang="el-GR" sz="2000" dirty="0">
                <a:solidFill>
                  <a:prstClr val="white"/>
                </a:solidFill>
              </a:rPr>
              <a:t>(CITES), με σκοπό να συνεχίσει την καταπολέμηση των εγκλημάτων κατά των άγριων ειδών σε διεθνές επίπεδο</a:t>
            </a:r>
          </a:p>
          <a:p>
            <a:endParaRPr lang="el-GR" dirty="0"/>
          </a:p>
        </p:txBody>
      </p:sp>
      <p:sp>
        <p:nvSpPr>
          <p:cNvPr id="3" name="Τίτλος 2"/>
          <p:cNvSpPr>
            <a:spLocks noGrp="1"/>
          </p:cNvSpPr>
          <p:nvPr>
            <p:ph type="title"/>
          </p:nvPr>
        </p:nvSpPr>
        <p:spPr/>
        <p:txBody>
          <a:bodyPr>
            <a:normAutofit fontScale="90000"/>
          </a:bodyPr>
          <a:lstStyle/>
          <a:p>
            <a:r>
              <a:rPr lang="el-GR" sz="4400" dirty="0"/>
              <a:t>Η ΕΕ στη διεθνή συνεργασία σε περιβαλλοντικά θέματα</a:t>
            </a:r>
            <a:endParaRPr lang="el-GR" dirty="0"/>
          </a:p>
        </p:txBody>
      </p:sp>
    </p:spTree>
    <p:extLst>
      <p:ext uri="{BB962C8B-B14F-4D97-AF65-F5344CB8AC3E}">
        <p14:creationId xmlns:p14="http://schemas.microsoft.com/office/powerpoint/2010/main" val="179885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124744"/>
            <a:ext cx="8229600" cy="5328592"/>
          </a:xfrm>
        </p:spPr>
        <p:txBody>
          <a:bodyPr>
            <a:normAutofit fontScale="70000" lnSpcReduction="20000"/>
          </a:bodyPr>
          <a:lstStyle/>
          <a:p>
            <a:pPr algn="just"/>
            <a:r>
              <a:rPr lang="el-GR" dirty="0"/>
              <a:t>Ορισμένα </a:t>
            </a:r>
            <a:r>
              <a:rPr lang="el-GR" dirty="0">
                <a:solidFill>
                  <a:schemeClr val="bg1"/>
                </a:solidFill>
              </a:rPr>
              <a:t>έργα</a:t>
            </a:r>
            <a:r>
              <a:rPr lang="el-GR" dirty="0"/>
              <a:t> (ιδιωτικά ή δημόσια) που ενδέχεται να έχουν σημαντικές περιβαλλοντικές επιπτώσεις, π.χ. η κατασκευή ενός </a:t>
            </a:r>
            <a:r>
              <a:rPr lang="el-GR" dirty="0" smtClean="0"/>
              <a:t>αυτοκινητόδρομου, </a:t>
            </a:r>
            <a:r>
              <a:rPr lang="el-GR" dirty="0"/>
              <a:t>υπόκεινται σε εκτίμηση περιβαλλοντικών επιπτώσεων (</a:t>
            </a:r>
            <a:r>
              <a:rPr lang="el-GR" b="1" dirty="0">
                <a:solidFill>
                  <a:schemeClr val="bg1"/>
                </a:solidFill>
              </a:rPr>
              <a:t>ΕΠΕ</a:t>
            </a:r>
            <a:r>
              <a:rPr lang="el-GR" dirty="0"/>
              <a:t>). </a:t>
            </a:r>
            <a:endParaRPr lang="el-GR" dirty="0" smtClean="0"/>
          </a:p>
          <a:p>
            <a:pPr algn="just"/>
            <a:r>
              <a:rPr lang="el-GR" dirty="0" smtClean="0"/>
              <a:t>Ομοίως</a:t>
            </a:r>
            <a:r>
              <a:rPr lang="el-GR" dirty="0"/>
              <a:t>, μια σειρά από </a:t>
            </a:r>
            <a:r>
              <a:rPr lang="el-GR" dirty="0">
                <a:solidFill>
                  <a:schemeClr val="bg1"/>
                </a:solidFill>
              </a:rPr>
              <a:t>δημόσια σχέδια και προγράμματα </a:t>
            </a:r>
            <a:r>
              <a:rPr lang="el-GR" dirty="0"/>
              <a:t>(π.χ. για τη χρήση της γης, τις μεταφορές, την ενέργεια, τα απόβλητα ή τη γεωργία) υπόκεινται σε ανάλογη διαδικασία γνωστή ως στρατηγική περιβαλλοντική εκτίμηση (</a:t>
            </a:r>
            <a:r>
              <a:rPr lang="el-GR" b="1" dirty="0">
                <a:solidFill>
                  <a:schemeClr val="bg1"/>
                </a:solidFill>
              </a:rPr>
              <a:t>ΣΠΕ</a:t>
            </a:r>
            <a:r>
              <a:rPr lang="el-GR" dirty="0"/>
              <a:t>). </a:t>
            </a:r>
            <a:endParaRPr lang="el-GR" dirty="0" smtClean="0"/>
          </a:p>
          <a:p>
            <a:pPr algn="just"/>
            <a:r>
              <a:rPr lang="el-GR" dirty="0" smtClean="0"/>
              <a:t>Σε </a:t>
            </a:r>
            <a:r>
              <a:rPr lang="el-GR" dirty="0"/>
              <a:t>αυτή την περίπτωση, </a:t>
            </a:r>
            <a:r>
              <a:rPr lang="el-GR" b="1" u="sng" dirty="0"/>
              <a:t>τα περιβαλλοντικά ζητήματα έχουν ήδη ενσωματωθεί κατά τη φάση του σχεδιασμού</a:t>
            </a:r>
            <a:r>
              <a:rPr lang="el-GR" dirty="0"/>
              <a:t>, και οι πιθανές επιπτώσεις λαμβάνονται υπόψη προτού ένα έργο εγκριθεί ή αδειοδοτηθεί, ώστε να διασφαλίζεται υψηλό επίπεδο περιβαλλοντικής προστασίας. </a:t>
            </a:r>
            <a:endParaRPr lang="el-GR" dirty="0" smtClean="0"/>
          </a:p>
          <a:p>
            <a:pPr algn="just"/>
            <a:r>
              <a:rPr lang="el-GR" dirty="0" smtClean="0"/>
              <a:t>Και </a:t>
            </a:r>
            <a:r>
              <a:rPr lang="el-GR" dirty="0"/>
              <a:t>στις δυο περιπτώσεις, η διαβούλευση με το κοινό αποτελεί κεντρικό στοιχείο. </a:t>
            </a:r>
            <a:endParaRPr lang="el-GR" dirty="0" smtClean="0"/>
          </a:p>
          <a:p>
            <a:pPr algn="just"/>
            <a:r>
              <a:rPr lang="el-GR" dirty="0" smtClean="0"/>
              <a:t>Αυτό </a:t>
            </a:r>
            <a:r>
              <a:rPr lang="el-GR" dirty="0"/>
              <a:t>χρονολογείται από τη </a:t>
            </a:r>
            <a:r>
              <a:rPr lang="el-GR" b="1" dirty="0">
                <a:solidFill>
                  <a:schemeClr val="bg1"/>
                </a:solidFill>
              </a:rPr>
              <a:t>Σύμβαση του </a:t>
            </a:r>
            <a:r>
              <a:rPr lang="el-GR" b="1" dirty="0" err="1">
                <a:solidFill>
                  <a:schemeClr val="bg1"/>
                </a:solidFill>
              </a:rPr>
              <a:t>Aarhus</a:t>
            </a:r>
            <a:r>
              <a:rPr lang="el-GR" dirty="0"/>
              <a:t>, μια πολυμερή περιβαλλοντική συμφωνία υπό την αιγίδα της Οικονομικής Επιτροπής των Ηνωμένων Εθνών για την Ευρώπη (ΟΕΕ/ΗΕ), η οποία τέθηκε σε ισχύ το </a:t>
            </a:r>
            <a:r>
              <a:rPr lang="el-GR" b="1" dirty="0">
                <a:solidFill>
                  <a:schemeClr val="bg1"/>
                </a:solidFill>
              </a:rPr>
              <a:t>2001</a:t>
            </a:r>
            <a:r>
              <a:rPr lang="el-GR" dirty="0"/>
              <a:t> και στην οποία η ΕΕ και όλα τα κράτη μέλη της είναι συμβαλλόμενα μέρη. </a:t>
            </a:r>
            <a:endParaRPr lang="el-GR" dirty="0" smtClean="0"/>
          </a:p>
          <a:p>
            <a:pPr algn="just"/>
            <a:r>
              <a:rPr lang="el-GR" dirty="0" smtClean="0"/>
              <a:t>Εγγυάται </a:t>
            </a:r>
            <a:r>
              <a:rPr lang="el-GR" b="1" dirty="0"/>
              <a:t>τρία δικαιώματα </a:t>
            </a:r>
            <a:r>
              <a:rPr lang="el-GR" dirty="0"/>
              <a:t>στο κοινό: </a:t>
            </a:r>
            <a:r>
              <a:rPr lang="el-GR" dirty="0">
                <a:solidFill>
                  <a:schemeClr val="bg1"/>
                </a:solidFill>
              </a:rPr>
              <a:t>συμμετοχή του κοινού στη λήψη αποφάσεων</a:t>
            </a:r>
            <a:r>
              <a:rPr lang="el-GR" dirty="0"/>
              <a:t> για το περιβάλλον, </a:t>
            </a:r>
            <a:r>
              <a:rPr lang="el-GR" dirty="0">
                <a:solidFill>
                  <a:schemeClr val="bg1"/>
                </a:solidFill>
              </a:rPr>
              <a:t>πρόσβαση στις περιβαλλοντικές πληροφορίες </a:t>
            </a:r>
            <a:r>
              <a:rPr lang="el-GR" dirty="0"/>
              <a:t>που έχουν στη διάθεσή τους οι δημόσιες αρχές (π.χ. για την κατάσταση του περιβάλλοντος ή για την ανθρώπινη υγεία όταν αυτή επηρεάζεται την κατάσταση του περιβάλλοντος), και το </a:t>
            </a:r>
            <a:r>
              <a:rPr lang="el-GR" dirty="0">
                <a:solidFill>
                  <a:schemeClr val="bg1"/>
                </a:solidFill>
              </a:rPr>
              <a:t>δικαίωμα πρόσβασης στη δικαιοσύνη </a:t>
            </a:r>
            <a:r>
              <a:rPr lang="el-GR" dirty="0"/>
              <a:t>όταν τα δυο άλλα δικαιώματα δεν έχουν γίνει σεβαστά</a:t>
            </a:r>
          </a:p>
        </p:txBody>
      </p:sp>
      <p:sp>
        <p:nvSpPr>
          <p:cNvPr id="3" name="Τίτλος 2"/>
          <p:cNvSpPr>
            <a:spLocks noGrp="1"/>
          </p:cNvSpPr>
          <p:nvPr>
            <p:ph type="title"/>
          </p:nvPr>
        </p:nvSpPr>
        <p:spPr>
          <a:xfrm>
            <a:off x="457200" y="152400"/>
            <a:ext cx="8435280" cy="900336"/>
          </a:xfrm>
        </p:spPr>
        <p:txBody>
          <a:bodyPr>
            <a:normAutofit/>
          </a:bodyPr>
          <a:lstStyle/>
          <a:p>
            <a:r>
              <a:rPr lang="el-GR" sz="3600" dirty="0" smtClean="0">
                <a:effectLst/>
              </a:rPr>
              <a:t>Συμμετοχή </a:t>
            </a:r>
            <a:r>
              <a:rPr lang="el-GR" sz="3600" dirty="0">
                <a:effectLst/>
              </a:rPr>
              <a:t>του </a:t>
            </a:r>
            <a:r>
              <a:rPr lang="el-GR" sz="3600" dirty="0" smtClean="0">
                <a:effectLst/>
              </a:rPr>
              <a:t>κοινού στη λήψη αποφάσεων</a:t>
            </a:r>
            <a:endParaRPr lang="el-GR" sz="3600" dirty="0"/>
          </a:p>
        </p:txBody>
      </p:sp>
    </p:spTree>
    <p:extLst>
      <p:ext uri="{BB962C8B-B14F-4D97-AF65-F5344CB8AC3E}">
        <p14:creationId xmlns:p14="http://schemas.microsoft.com/office/powerpoint/2010/main" val="33005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Περιβαλλοντική Πολιτική </a:t>
            </a:r>
            <a:r>
              <a:rPr lang="el-GR" b="1" dirty="0"/>
              <a:t>στην Ελλάδα </a:t>
            </a:r>
            <a:r>
              <a:rPr lang="el-GR" b="1" dirty="0" smtClean="0"/>
              <a:t>- Φορείς άσκησής </a:t>
            </a:r>
            <a:r>
              <a:rPr lang="el-GR" b="1" dirty="0"/>
              <a:t>της </a:t>
            </a:r>
            <a:endParaRPr lang="el-GR" dirty="0"/>
          </a:p>
        </p:txBody>
      </p:sp>
      <p:pic>
        <p:nvPicPr>
          <p:cNvPr id="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7370" y="2456570"/>
            <a:ext cx="3340898" cy="270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454215"/>
            <a:ext cx="3343350" cy="271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περιεχομένου 4"/>
          <p:cNvSpPr>
            <a:spLocks noGrp="1"/>
          </p:cNvSpPr>
          <p:nvPr>
            <p:ph sz="half" idx="1"/>
          </p:nvPr>
        </p:nvSpPr>
        <p:spPr>
          <a:xfrm>
            <a:off x="457200" y="1524000"/>
            <a:ext cx="4258816" cy="4929336"/>
          </a:xfrm>
        </p:spPr>
        <p:txBody>
          <a:bodyPr>
            <a:normAutofit fontScale="77500" lnSpcReduction="20000"/>
          </a:bodyPr>
          <a:lstStyle/>
          <a:p>
            <a:pPr algn="just"/>
            <a:r>
              <a:rPr lang="el-GR" dirty="0"/>
              <a:t>Η Ελλάδα αποτελεί μια από τις λίγες χώρες με συνταγματική πρόβλεψη σχετική με το περιβάλλον</a:t>
            </a:r>
            <a:r>
              <a:rPr lang="el-GR" dirty="0" smtClean="0"/>
              <a:t>.</a:t>
            </a:r>
          </a:p>
          <a:p>
            <a:pPr algn="just"/>
            <a:r>
              <a:rPr lang="el-GR" dirty="0" smtClean="0"/>
              <a:t> </a:t>
            </a:r>
            <a:r>
              <a:rPr lang="el-GR" dirty="0"/>
              <a:t>Έτσι, ως χρονική αφετηρία για την περιβαλλοντική </a:t>
            </a:r>
            <a:r>
              <a:rPr lang="el-GR" dirty="0" smtClean="0"/>
              <a:t> πολιτική </a:t>
            </a:r>
            <a:r>
              <a:rPr lang="el-GR" dirty="0"/>
              <a:t>στο Ελληνικό πλαίσιο λαμβάνεται συνήθως το 1975, όταν το νέο Σύνταγμα υπήγαγε την προστασία του φυσικού και </a:t>
            </a:r>
            <a:r>
              <a:rPr lang="el-GR" dirty="0" smtClean="0"/>
              <a:t>πολιτισμικού περιβάλλοντος </a:t>
            </a:r>
            <a:r>
              <a:rPr lang="el-GR" dirty="0"/>
              <a:t>στον κύκλο των κρατικών υποχρεώσεων (Άρθρο 24</a:t>
            </a:r>
            <a:r>
              <a:rPr lang="el-GR" dirty="0" smtClean="0"/>
              <a:t>)</a:t>
            </a:r>
          </a:p>
          <a:p>
            <a:pPr algn="just"/>
            <a:r>
              <a:rPr lang="el-GR" dirty="0"/>
              <a:t>Επίσης, η έννοια της «αειφόρου ανάπτυξης» έχει αναγνωριστεί επίσημα από το Συμβούλιο της Επικρατείας και έχει γίνει προστατευόμενη αρχή σύμφωνα με την Ελληνική νομοθεσία</a:t>
            </a:r>
          </a:p>
        </p:txBody>
      </p:sp>
    </p:spTree>
    <p:extLst>
      <p:ext uri="{BB962C8B-B14F-4D97-AF65-F5344CB8AC3E}">
        <p14:creationId xmlns:p14="http://schemas.microsoft.com/office/powerpoint/2010/main" val="253900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52400"/>
            <a:ext cx="8229600" cy="1044352"/>
          </a:xfrm>
        </p:spPr>
        <p:txBody>
          <a:bodyPr/>
          <a:lstStyle/>
          <a:p>
            <a:pPr algn="ctr"/>
            <a:r>
              <a:rPr lang="el-GR" dirty="0" smtClean="0"/>
              <a:t>Περιβαλλοντική Πολιτική</a:t>
            </a:r>
            <a:endParaRPr lang="el-GR" dirty="0"/>
          </a:p>
        </p:txBody>
      </p:sp>
      <p:sp>
        <p:nvSpPr>
          <p:cNvPr id="5" name="Θέση περιεχομένου 4"/>
          <p:cNvSpPr>
            <a:spLocks noGrp="1"/>
          </p:cNvSpPr>
          <p:nvPr>
            <p:ph sz="half" idx="1"/>
          </p:nvPr>
        </p:nvSpPr>
        <p:spPr>
          <a:xfrm>
            <a:off x="323528" y="1524000"/>
            <a:ext cx="4193608" cy="4572000"/>
          </a:xfrm>
        </p:spPr>
        <p:txBody>
          <a:bodyPr>
            <a:noAutofit/>
          </a:bodyPr>
          <a:lstStyle/>
          <a:p>
            <a:pPr marL="0" indent="0" algn="just">
              <a:buNone/>
            </a:pPr>
            <a:r>
              <a:rPr lang="el-GR" sz="2200" dirty="0"/>
              <a:t>Η </a:t>
            </a:r>
            <a:r>
              <a:rPr lang="el-GR" sz="2200" i="1" dirty="0"/>
              <a:t>περιβαλλοντική πολιτική </a:t>
            </a:r>
            <a:r>
              <a:rPr lang="el-GR" sz="2200" dirty="0"/>
              <a:t>περιλαμβάνει τις </a:t>
            </a:r>
            <a:r>
              <a:rPr lang="el-GR" sz="2200" b="1" dirty="0"/>
              <a:t>δράσεις για </a:t>
            </a:r>
            <a:r>
              <a:rPr lang="el-GR" sz="2200" dirty="0"/>
              <a:t>τη</a:t>
            </a:r>
            <a:r>
              <a:rPr lang="el-GR" sz="2200" b="1" dirty="0"/>
              <a:t> διαχείριση </a:t>
            </a:r>
            <a:r>
              <a:rPr lang="el-GR" sz="2200" dirty="0" smtClean="0"/>
              <a:t>των ανθρώπινων </a:t>
            </a:r>
            <a:r>
              <a:rPr lang="el-GR" sz="2200" dirty="0"/>
              <a:t>δραστηριοτήτων με τελικό στόχο την </a:t>
            </a:r>
            <a:r>
              <a:rPr lang="el-GR" sz="2200" b="1" dirty="0"/>
              <a:t>πρόληψη </a:t>
            </a:r>
            <a:r>
              <a:rPr lang="el-GR" sz="2200" dirty="0"/>
              <a:t>και τη </a:t>
            </a:r>
            <a:r>
              <a:rPr lang="el-GR" sz="2200" b="1" dirty="0"/>
              <a:t>μείωση </a:t>
            </a:r>
            <a:r>
              <a:rPr lang="el-GR" sz="2200" dirty="0"/>
              <a:t>ή</a:t>
            </a:r>
            <a:r>
              <a:rPr lang="el-GR" sz="2200" b="1" dirty="0"/>
              <a:t> την άμβλυνση </a:t>
            </a:r>
            <a:r>
              <a:rPr lang="el-GR" sz="2200" dirty="0"/>
              <a:t>των επιβλαβών συνεπειών στη φύση και στους φυσικούς </a:t>
            </a:r>
            <a:r>
              <a:rPr lang="el-GR" sz="2200" dirty="0" smtClean="0"/>
              <a:t>πόρους.</a:t>
            </a:r>
          </a:p>
          <a:p>
            <a:pPr marL="0" indent="0" algn="just">
              <a:buNone/>
            </a:pPr>
            <a:r>
              <a:rPr lang="el-GR" sz="2200" dirty="0" smtClean="0"/>
              <a:t>Επιπλέον </a:t>
            </a:r>
            <a:r>
              <a:rPr lang="el-GR" sz="2200" dirty="0"/>
              <a:t>εξασφαλίζει ότι οι τεχνητές αλλαγές στο περιβάλλον δεν έχουν επικίνδυνες συνέπειες στον άνθρωπο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4059238" cy="293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75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251520" y="1052736"/>
            <a:ext cx="8435280" cy="5472608"/>
          </a:xfrm>
        </p:spPr>
        <p:txBody>
          <a:bodyPr>
            <a:normAutofit lnSpcReduction="10000"/>
          </a:bodyPr>
          <a:lstStyle/>
          <a:p>
            <a:pPr algn="just"/>
            <a:r>
              <a:rPr lang="el-GR" sz="2000" dirty="0" smtClean="0"/>
              <a:t>Η διοικητική υποστήριξη της ΠΠ στην Ελλάδα είναι ιεραρχημένη σε 3 επίπεδα (κεντρικό, περιφερειακό, τοπικό) με βάση το αποκεντρωμένο σύστημα:</a:t>
            </a:r>
          </a:p>
          <a:p>
            <a:pPr marL="0" indent="0" algn="just">
              <a:buNone/>
            </a:pPr>
            <a:endParaRPr lang="el-GR" sz="2000" dirty="0" smtClean="0"/>
          </a:p>
          <a:p>
            <a:pPr marL="0" indent="0" algn="just">
              <a:buNone/>
            </a:pPr>
            <a:r>
              <a:rPr lang="el-GR" sz="2000" dirty="0" smtClean="0"/>
              <a:t>Σε κεντρικό επίπεδο το </a:t>
            </a:r>
            <a:r>
              <a:rPr lang="el-GR" sz="2000" b="1" dirty="0" smtClean="0">
                <a:solidFill>
                  <a:schemeClr val="bg1"/>
                </a:solidFill>
              </a:rPr>
              <a:t>ΥΠΕΧΩΔΕ</a:t>
            </a:r>
            <a:r>
              <a:rPr lang="el-GR" sz="2000" dirty="0" smtClean="0"/>
              <a:t> αποτελεί τον κυρίως καθ’ ύλη αρμόδιο φορέα για θέματα εκπόνησης και εφαρμογής της περιβαλλοντικής πολιτικής στην Ελλάδα. Το ΥΠΕΧΩΔΕ συνεργάζεται με τις Περιφέρειες, καθώς και τους ΟΤΑ α’ και β’ βαθμού (Νομαρχίες, Δήμους και κοινότητες).</a:t>
            </a:r>
          </a:p>
          <a:p>
            <a:pPr algn="just"/>
            <a:r>
              <a:rPr lang="el-GR" sz="2000" dirty="0" smtClean="0"/>
              <a:t>Οι αρμοδιότητες του κεντρικού Υπουργείου περιλαμβάνουν μεταξύ άλλων:</a:t>
            </a:r>
          </a:p>
          <a:p>
            <a:pPr marL="457200" indent="-457200" algn="just">
              <a:buFont typeface="+mj-lt"/>
              <a:buAutoNum type="arabicPeriod"/>
            </a:pPr>
            <a:r>
              <a:rPr lang="el-GR" sz="2000" dirty="0" smtClean="0"/>
              <a:t>τη δημιουργία και θέσπιση κατευθυντήριων γραμμών και πολιτικών για την προστασία του περιβάλλοντος</a:t>
            </a:r>
          </a:p>
          <a:p>
            <a:pPr marL="457200" indent="-457200" algn="just">
              <a:buFont typeface="+mj-lt"/>
              <a:buAutoNum type="arabicPeriod"/>
            </a:pPr>
            <a:r>
              <a:rPr lang="el-GR" sz="2000" dirty="0" smtClean="0"/>
              <a:t>τη διαχείριση και τον συντονισμό των προσπαθειών για την εφαρμογή τους και την εξασφάλιση της συμμόρφωσης με τις σχετικές κείμενες διατάξεις</a:t>
            </a:r>
          </a:p>
          <a:p>
            <a:pPr algn="just"/>
            <a:r>
              <a:rPr lang="el-GR" sz="2000" dirty="0"/>
              <a:t>Εκτός από το ΥΠΕΧΩΔΕ υπάρχει μεγάλος αριθμός άλλων </a:t>
            </a:r>
            <a:r>
              <a:rPr lang="el-GR" sz="2000" dirty="0" smtClean="0"/>
              <a:t>υπουργείων </a:t>
            </a:r>
            <a:r>
              <a:rPr lang="el-GR" sz="2000" dirty="0"/>
              <a:t>και φορέων με συναρμοδιότητες σε θέματα περιβάλλοντος οι οποίοι παίζουν παράλληλα σημαντικό ρόλο στην εφαρμογή της </a:t>
            </a:r>
            <a:r>
              <a:rPr lang="el-GR" sz="2000" dirty="0" smtClean="0"/>
              <a:t>ΠΠ στην </a:t>
            </a:r>
            <a:r>
              <a:rPr lang="el-GR" sz="2000" dirty="0"/>
              <a:t>Ελλάδα</a:t>
            </a:r>
            <a:endParaRPr lang="el-GR" sz="2000" dirty="0" smtClean="0"/>
          </a:p>
          <a:p>
            <a:pPr marL="457200" indent="-457200" algn="just">
              <a:buFont typeface="+mj-lt"/>
              <a:buAutoNum type="arabicPeriod"/>
            </a:pPr>
            <a:endParaRPr lang="el-GR" sz="2000" dirty="0"/>
          </a:p>
        </p:txBody>
      </p:sp>
      <p:sp>
        <p:nvSpPr>
          <p:cNvPr id="5" name="Τίτλος 4"/>
          <p:cNvSpPr>
            <a:spLocks noGrp="1"/>
          </p:cNvSpPr>
          <p:nvPr>
            <p:ph type="title"/>
          </p:nvPr>
        </p:nvSpPr>
        <p:spPr>
          <a:xfrm>
            <a:off x="457200" y="152400"/>
            <a:ext cx="8229600" cy="900336"/>
          </a:xfrm>
        </p:spPr>
        <p:txBody>
          <a:bodyPr/>
          <a:lstStyle/>
          <a:p>
            <a:r>
              <a:rPr lang="el-GR" dirty="0" smtClean="0"/>
              <a:t>Φορείς άσκησης ΠΠ στην Ελλάδα</a:t>
            </a:r>
            <a:endParaRPr lang="el-GR" dirty="0"/>
          </a:p>
        </p:txBody>
      </p:sp>
    </p:spTree>
    <p:extLst>
      <p:ext uri="{BB962C8B-B14F-4D97-AF65-F5344CB8AC3E}">
        <p14:creationId xmlns:p14="http://schemas.microsoft.com/office/powerpoint/2010/main" val="310498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algn="just"/>
            <a:r>
              <a:rPr lang="el-GR" sz="2000" dirty="0"/>
              <a:t>Σε επίπεδο </a:t>
            </a:r>
            <a:r>
              <a:rPr lang="el-GR" sz="2000" dirty="0" smtClean="0"/>
              <a:t>Περιφέρειας (</a:t>
            </a:r>
            <a:r>
              <a:rPr lang="el-GR" sz="2000" b="1" dirty="0">
                <a:solidFill>
                  <a:schemeClr val="bg1"/>
                </a:solidFill>
              </a:rPr>
              <a:t>13 περιφέρειες</a:t>
            </a:r>
            <a:r>
              <a:rPr lang="el-GR" sz="2000" dirty="0"/>
              <a:t>) έχουν μεταβιβασθεί σημαντικές αρμοδιότητες στον τομέα της προστασίας του </a:t>
            </a:r>
            <a:r>
              <a:rPr lang="el-GR" sz="2000" dirty="0" smtClean="0"/>
              <a:t>οικιστικού </a:t>
            </a:r>
            <a:r>
              <a:rPr lang="el-GR" sz="2000" dirty="0"/>
              <a:t>κυρίως περιβάλλοντος καθώς και στην προστασία του φυσικού περιβάλλοντος και τον πολεοδομικό και χωροταξικό </a:t>
            </a:r>
            <a:r>
              <a:rPr lang="el-GR" sz="2000" dirty="0" smtClean="0"/>
              <a:t>σχεδιασμό (</a:t>
            </a:r>
            <a:r>
              <a:rPr lang="el-GR" sz="2000" dirty="0"/>
              <a:t>Ν. 2647/98,ΦΕΚ 237 Α)34. </a:t>
            </a:r>
            <a:endParaRPr lang="el-GR" sz="2000" dirty="0" smtClean="0"/>
          </a:p>
          <a:p>
            <a:pPr algn="just"/>
            <a:r>
              <a:rPr lang="el-GR" sz="2000" dirty="0" smtClean="0"/>
              <a:t>Οι περιφέρειες (</a:t>
            </a:r>
            <a:r>
              <a:rPr lang="el-GR" sz="2000" dirty="0"/>
              <a:t>εκτός της περιφέρειας Αττικής) έχουν αρμοδιότητες προέγκρισης χωροθέτησης και έγκρισης περιβαλλοντικών όρων για την κατηγορία ΑΙΙ έργων και δραστηριοτήτων (ΚΥΑ 69269/5387/90) εκτός των έργων που έχουν εθνικό ή διαπεριφερειακό χαρακτήρα.</a:t>
            </a:r>
          </a:p>
          <a:p>
            <a:pPr algn="just"/>
            <a:r>
              <a:rPr lang="el-GR" sz="2000" dirty="0"/>
              <a:t>Επιπλέον σε τρεις Περιφέρειες </a:t>
            </a:r>
            <a:r>
              <a:rPr lang="el-GR" sz="2000" dirty="0" smtClean="0"/>
              <a:t>λειτουργούν </a:t>
            </a:r>
            <a:r>
              <a:rPr lang="el-GR" sz="2000" dirty="0"/>
              <a:t>τοπικοί σταθμοί του Εθνικού Δικτύου Πληροφορικής Περιβάλλοντος για τη συνεχή παρακολούθηση της περιβαλλοντικής ποιότητας με προοπτική επέκτασης και στις υπόλοιπες </a:t>
            </a:r>
            <a:r>
              <a:rPr lang="el-GR" sz="2000" dirty="0" smtClean="0"/>
              <a:t>Περιφέρειες</a:t>
            </a:r>
            <a:endParaRPr lang="el-GR" sz="2000" dirty="0"/>
          </a:p>
        </p:txBody>
      </p:sp>
      <p:sp>
        <p:nvSpPr>
          <p:cNvPr id="3" name="Τίτλος 2"/>
          <p:cNvSpPr>
            <a:spLocks noGrp="1"/>
          </p:cNvSpPr>
          <p:nvPr>
            <p:ph type="title"/>
          </p:nvPr>
        </p:nvSpPr>
        <p:spPr/>
        <p:txBody>
          <a:bodyPr/>
          <a:lstStyle/>
          <a:p>
            <a:r>
              <a:rPr lang="el-GR" dirty="0"/>
              <a:t>Φορείς άσκησης ΠΠ στην Ελλάδα</a:t>
            </a:r>
          </a:p>
        </p:txBody>
      </p:sp>
    </p:spTree>
    <p:extLst>
      <p:ext uri="{BB962C8B-B14F-4D97-AF65-F5344CB8AC3E}">
        <p14:creationId xmlns:p14="http://schemas.microsoft.com/office/powerpoint/2010/main" val="338881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algn="just"/>
            <a:r>
              <a:rPr lang="el-GR" sz="2000" dirty="0"/>
              <a:t>Σε </a:t>
            </a:r>
            <a:r>
              <a:rPr lang="el-GR" sz="2000" b="1" dirty="0">
                <a:solidFill>
                  <a:schemeClr val="bg1"/>
                </a:solidFill>
              </a:rPr>
              <a:t>Νομαρχιακό επίπεδο </a:t>
            </a:r>
            <a:r>
              <a:rPr lang="el-GR" sz="2000" dirty="0"/>
              <a:t>περιέρχονται αρμοδιότητες </a:t>
            </a:r>
            <a:r>
              <a:rPr lang="el-GR" sz="2000" b="1" dirty="0"/>
              <a:t>πολεοδομικού</a:t>
            </a:r>
            <a:r>
              <a:rPr lang="el-GR" sz="2000" dirty="0"/>
              <a:t> κυρίως χαρακτήρα ενώ οι αρμοδιότητες της πρωτοβάθμιας αυτοδιοίκησης σε θέματα περιβάλλοντος περιλαμβάνουν τη διαχείριση των υδατικών πόρων και των υγρών αποβλήτων, την παροχή πόσιμου νερού και την προστασία του τοπικού </a:t>
            </a:r>
            <a:r>
              <a:rPr lang="el-GR" sz="2000" dirty="0" smtClean="0"/>
              <a:t>περιβάλλοντος</a:t>
            </a:r>
            <a:endParaRPr lang="el-GR" sz="2000" dirty="0"/>
          </a:p>
        </p:txBody>
      </p:sp>
      <p:sp>
        <p:nvSpPr>
          <p:cNvPr id="3" name="Τίτλος 2"/>
          <p:cNvSpPr>
            <a:spLocks noGrp="1"/>
          </p:cNvSpPr>
          <p:nvPr>
            <p:ph type="title"/>
          </p:nvPr>
        </p:nvSpPr>
        <p:spPr/>
        <p:txBody>
          <a:bodyPr/>
          <a:lstStyle/>
          <a:p>
            <a:r>
              <a:rPr lang="el-GR" dirty="0"/>
              <a:t>Φορείς άσκησης ΠΠ στην Ελλάδα</a:t>
            </a:r>
          </a:p>
        </p:txBody>
      </p:sp>
    </p:spTree>
    <p:extLst>
      <p:ext uri="{BB962C8B-B14F-4D97-AF65-F5344CB8AC3E}">
        <p14:creationId xmlns:p14="http://schemas.microsoft.com/office/powerpoint/2010/main" val="714600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07504" y="260648"/>
            <a:ext cx="8928992" cy="1224136"/>
          </a:xfrm>
        </p:spPr>
        <p:txBody>
          <a:bodyPr>
            <a:noAutofit/>
          </a:bodyPr>
          <a:lstStyle/>
          <a:p>
            <a:r>
              <a:rPr lang="el-GR" sz="4000" dirty="0" smtClean="0"/>
              <a:t>Μέσα άσκησης περιβαλλοντικής πολιτικής</a:t>
            </a:r>
            <a:endParaRPr lang="el-GR" sz="4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224087"/>
            <a:ext cx="6264696" cy="417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67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79512" y="1524000"/>
            <a:ext cx="8712968" cy="4572000"/>
          </a:xfrm>
        </p:spPr>
        <p:txBody>
          <a:bodyPr>
            <a:normAutofit/>
          </a:bodyPr>
          <a:lstStyle/>
          <a:p>
            <a:pPr algn="just"/>
            <a:r>
              <a:rPr lang="el-GR" sz="2000" dirty="0" smtClean="0"/>
              <a:t>Στο παρελθόν: ανθρώπινες κοινωνίες που αντιμετώπιζαν περιβαλλοντικούς κινδύνους – θεσμικό μέσο απαγόρευσης  - θεσμική απαγόρευση γενεσιουργών αιτιών του προβλήματος (πχ κυνήγι, κατανάλωση τροφής)</a:t>
            </a:r>
          </a:p>
          <a:p>
            <a:pPr algn="just"/>
            <a:r>
              <a:rPr lang="el-GR" sz="2000" dirty="0" smtClean="0"/>
              <a:t>Λιγότερο άμεσο μέσο προστασίας της κοινωνίας</a:t>
            </a:r>
          </a:p>
          <a:p>
            <a:pPr algn="just"/>
            <a:r>
              <a:rPr lang="el-GR" sz="2000" dirty="0" smtClean="0"/>
              <a:t>Σταδιακή υιοθέτηση οικονομικών μέσων περιβαλλοντικής πολιτικής</a:t>
            </a:r>
          </a:p>
          <a:p>
            <a:pPr algn="just"/>
            <a:r>
              <a:rPr lang="el-GR" sz="2000" dirty="0" smtClean="0"/>
              <a:t>Αμιγώς οικονομικά μέσα περιβαλλοντικής πολιτικής </a:t>
            </a:r>
            <a:r>
              <a:rPr lang="el-GR" sz="2000" b="1" dirty="0" smtClean="0"/>
              <a:t>πρωτοεμφανίστηκαν</a:t>
            </a:r>
            <a:r>
              <a:rPr lang="el-GR" sz="2000" dirty="0" smtClean="0"/>
              <a:t> και </a:t>
            </a:r>
            <a:r>
              <a:rPr lang="el-GR" sz="2000" b="1" dirty="0" smtClean="0"/>
              <a:t>παραμένουν</a:t>
            </a:r>
            <a:r>
              <a:rPr lang="el-GR" sz="2000" dirty="0" smtClean="0"/>
              <a:t> στην πρωτοπορία στην Βόρεια Αμερική – σημαντική οικονομική ζωή</a:t>
            </a:r>
          </a:p>
          <a:p>
            <a:pPr algn="just"/>
            <a:r>
              <a:rPr lang="el-GR" sz="2000" dirty="0" smtClean="0"/>
              <a:t>Συμπέρασμα: 1) Αμιγώς οικονομικά μέσα και 2) Απαγορεύσεις =&gt; Περιβαλλοντική Πολιτική</a:t>
            </a:r>
            <a:endParaRPr lang="el-GR" sz="2000" dirty="0"/>
          </a:p>
        </p:txBody>
      </p:sp>
      <p:sp>
        <p:nvSpPr>
          <p:cNvPr id="3" name="Τίτλος 2"/>
          <p:cNvSpPr>
            <a:spLocks noGrp="1"/>
          </p:cNvSpPr>
          <p:nvPr>
            <p:ph type="title"/>
          </p:nvPr>
        </p:nvSpPr>
        <p:spPr/>
        <p:txBody>
          <a:bodyPr/>
          <a:lstStyle/>
          <a:p>
            <a:r>
              <a:rPr lang="el-GR" dirty="0" smtClean="0"/>
              <a:t>Εισαγωγή</a:t>
            </a:r>
            <a:endParaRPr lang="el-GR" dirty="0"/>
          </a:p>
        </p:txBody>
      </p:sp>
    </p:spTree>
    <p:extLst>
      <p:ext uri="{BB962C8B-B14F-4D97-AF65-F5344CB8AC3E}">
        <p14:creationId xmlns:p14="http://schemas.microsoft.com/office/powerpoint/2010/main" val="2180432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algn="just"/>
            <a:r>
              <a:rPr lang="en-US" sz="2000" b="1" dirty="0" smtClean="0"/>
              <a:t>Standards</a:t>
            </a:r>
            <a:r>
              <a:rPr lang="en-US" sz="2000" dirty="0" smtClean="0"/>
              <a:t>:</a:t>
            </a:r>
            <a:r>
              <a:rPr lang="el-GR" sz="2000" dirty="0" smtClean="0"/>
              <a:t> συχνότερη και πιο αντιπροσωπευτική μορφή διοικητικών μέτρων στην περιβαλλοντική πολιτική</a:t>
            </a:r>
          </a:p>
          <a:p>
            <a:pPr algn="just"/>
            <a:endParaRPr lang="el-GR" sz="2000" dirty="0"/>
          </a:p>
          <a:p>
            <a:pPr algn="just"/>
            <a:r>
              <a:rPr lang="el-GR" sz="2000" dirty="0" smtClean="0"/>
              <a:t>Σύστημα προδιαγραφών - συνίσταται στην ύπαρξη των ακόλουθων </a:t>
            </a:r>
            <a:r>
              <a:rPr lang="el-GR" sz="2000" b="1" dirty="0" smtClean="0"/>
              <a:t>στοιχείων</a:t>
            </a:r>
            <a:r>
              <a:rPr lang="el-GR" sz="2000" dirty="0" smtClean="0"/>
              <a:t>:</a:t>
            </a:r>
          </a:p>
          <a:p>
            <a:pPr marL="457200" indent="-457200" algn="just">
              <a:buFont typeface="+mj-lt"/>
              <a:buAutoNum type="arabicPeriod"/>
            </a:pPr>
            <a:r>
              <a:rPr lang="el-GR" sz="2000" dirty="0" smtClean="0"/>
              <a:t>Ενός </a:t>
            </a:r>
            <a:r>
              <a:rPr lang="el-GR" sz="2000" b="1" u="sng" dirty="0" smtClean="0"/>
              <a:t>επιπέδου ρύπανσης </a:t>
            </a:r>
            <a:r>
              <a:rPr lang="el-GR" sz="2000" dirty="0" smtClean="0"/>
              <a:t>το οποίο δεν πρέπει να ξεπεραστεί  - συνιστά την προδιαγραφή (</a:t>
            </a:r>
            <a:r>
              <a:rPr lang="en-US" sz="2000" dirty="0" smtClean="0"/>
              <a:t>standard) </a:t>
            </a:r>
            <a:r>
              <a:rPr lang="el-GR" sz="2000" dirty="0" smtClean="0"/>
              <a:t>που πρέπει να τηρηθεί</a:t>
            </a:r>
            <a:endParaRPr lang="el-GR" sz="2000" dirty="0"/>
          </a:p>
          <a:p>
            <a:pPr marL="457200" indent="-457200" algn="just">
              <a:buFont typeface="+mj-lt"/>
              <a:buAutoNum type="arabicPeriod"/>
            </a:pPr>
            <a:r>
              <a:rPr lang="el-GR" sz="2000" dirty="0" smtClean="0"/>
              <a:t>Ενός </a:t>
            </a:r>
            <a:r>
              <a:rPr lang="el-GR" sz="2000" b="1" u="sng" dirty="0" smtClean="0"/>
              <a:t>συστήματος ποινών </a:t>
            </a:r>
            <a:r>
              <a:rPr lang="el-GR" sz="2000" dirty="0" smtClean="0"/>
              <a:t>που υφίσταται ο ρυπαίνων εάν ξεπεραστεί το επίπεδο ρύπανσης που καθορίζει η προδιαγραφή</a:t>
            </a:r>
          </a:p>
          <a:p>
            <a:pPr marL="457200" indent="-457200" algn="just">
              <a:buFont typeface="+mj-lt"/>
              <a:buAutoNum type="arabicPeriod"/>
            </a:pPr>
            <a:r>
              <a:rPr lang="el-GR" sz="2000" dirty="0" smtClean="0"/>
              <a:t>Μιας </a:t>
            </a:r>
            <a:r>
              <a:rPr lang="el-GR" sz="2000" b="1" u="sng" dirty="0" smtClean="0"/>
              <a:t>υπηρεσίας, ενός φορέα </a:t>
            </a:r>
            <a:r>
              <a:rPr lang="el-GR" sz="2000" dirty="0" smtClean="0"/>
              <a:t>που παρακολουθεί την τήρηση των προδιαγραφών και επιβάλει τις σχετικές ποινές σε περίπτωση που αυτές παραβιαστούν</a:t>
            </a:r>
            <a:endParaRPr lang="el-GR" sz="2000" dirty="0"/>
          </a:p>
        </p:txBody>
      </p:sp>
      <p:sp>
        <p:nvSpPr>
          <p:cNvPr id="3" name="Τίτλος 2"/>
          <p:cNvSpPr>
            <a:spLocks noGrp="1"/>
          </p:cNvSpPr>
          <p:nvPr>
            <p:ph type="title"/>
          </p:nvPr>
        </p:nvSpPr>
        <p:spPr/>
        <p:txBody>
          <a:bodyPr>
            <a:normAutofit fontScale="90000"/>
          </a:bodyPr>
          <a:lstStyle/>
          <a:p>
            <a:r>
              <a:rPr lang="el-GR" dirty="0" smtClean="0"/>
              <a:t>Σύστημα προδιαγραφών (</a:t>
            </a:r>
            <a:r>
              <a:rPr lang="en-US" dirty="0" smtClean="0"/>
              <a:t>standards</a:t>
            </a:r>
            <a:r>
              <a:rPr lang="el-GR" dirty="0" smtClean="0"/>
              <a:t>)</a:t>
            </a:r>
            <a:r>
              <a:rPr lang="en-US" dirty="0" smtClean="0"/>
              <a:t> - </a:t>
            </a:r>
            <a:r>
              <a:rPr lang="el-GR" dirty="0" smtClean="0"/>
              <a:t>απαγορεύσεων</a:t>
            </a:r>
            <a:endParaRPr lang="el-GR" dirty="0"/>
          </a:p>
        </p:txBody>
      </p:sp>
    </p:spTree>
    <p:extLst>
      <p:ext uri="{BB962C8B-B14F-4D97-AF65-F5344CB8AC3E}">
        <p14:creationId xmlns:p14="http://schemas.microsoft.com/office/powerpoint/2010/main" val="1957207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412776"/>
            <a:ext cx="8229600" cy="4896544"/>
          </a:xfrm>
        </p:spPr>
        <p:txBody>
          <a:bodyPr>
            <a:normAutofit/>
          </a:bodyPr>
          <a:lstStyle/>
          <a:p>
            <a:pPr marL="457200" indent="-457200" algn="just">
              <a:buFont typeface="+mj-lt"/>
              <a:buAutoNum type="arabicPeriod"/>
            </a:pPr>
            <a:r>
              <a:rPr lang="el-GR" sz="2000" b="1" u="sng" dirty="0" smtClean="0"/>
              <a:t>Χρηματικό πρόστιμο</a:t>
            </a:r>
            <a:r>
              <a:rPr lang="el-GR" sz="2000" dirty="0" smtClean="0"/>
              <a:t>: παράβαση προδιαγραφών =&gt; την καταβολή χρηματικού προστίμου για τον ρυπαίνοντα</a:t>
            </a:r>
          </a:p>
          <a:p>
            <a:pPr marL="457200" indent="-457200" algn="just">
              <a:buFont typeface="+mj-lt"/>
              <a:buAutoNum type="arabicPeriod"/>
            </a:pPr>
            <a:r>
              <a:rPr lang="el-GR" sz="2000" b="1" u="sng" dirty="0" smtClean="0"/>
              <a:t>Υποχρεωτική έκδοση άδειας λειτουργίας της οχλούσας δραστηριότητας</a:t>
            </a:r>
            <a:r>
              <a:rPr lang="el-GR" sz="2000" dirty="0" smtClean="0"/>
              <a:t>: για να αρχίσει η λειτουργία της οχλούσας δραστηριότητας πρέπει να αποδειχθεί ότι θα τηρεί τις προδιαγραφές – πχ κατασκευή αυτοκινήτων (εκπομπή ρύπων ορίζεται με σχετικές προδιαγραφές της ΕΕ) – για να κυκλοφορήσει ένα αυτοκίνητο πρώτα αποδεικνύει ότι τηρεί τις προδιαγραφές αυτές</a:t>
            </a:r>
          </a:p>
          <a:p>
            <a:pPr marL="457200" indent="-457200" algn="just">
              <a:buFont typeface="+mj-lt"/>
              <a:buAutoNum type="arabicPeriod"/>
            </a:pPr>
            <a:r>
              <a:rPr lang="el-GR" sz="2000" b="1" u="sng" dirty="0" smtClean="0"/>
              <a:t>Κλείσιμο της οχλούσας δραστηριότητας</a:t>
            </a:r>
            <a:r>
              <a:rPr lang="el-GR" sz="2000" dirty="0" smtClean="0"/>
              <a:t>: εάν δεν τηρούνται οι προδιαγραφές εκπομπών ρύπανσης =&gt; διακόπτεται η λειτουργία της – πχ αυτοκίνητα</a:t>
            </a:r>
          </a:p>
          <a:p>
            <a:pPr marL="457200" indent="-457200" algn="just">
              <a:buFont typeface="+mj-lt"/>
              <a:buAutoNum type="arabicPeriod"/>
            </a:pPr>
            <a:r>
              <a:rPr lang="el-GR" sz="2000" b="1" u="sng" dirty="0" smtClean="0"/>
              <a:t>Δικαστική δίωξη</a:t>
            </a:r>
            <a:r>
              <a:rPr lang="el-GR" sz="2000" dirty="0" smtClean="0"/>
              <a:t>: παραβίαση προδιαγραφών επιφέρει δικαστική δίωξη του ρυπαίνοντα είτε από το κράτος είτε από τους θιγόμενους – μη προκαθορισμένη ποινή – τα δικαστήρια κρίνουν και επιβάλουν ποινή, ανάλογα με τις επιπτώσεις της ρύπανσης</a:t>
            </a:r>
          </a:p>
          <a:p>
            <a:pPr algn="just"/>
            <a:endParaRPr lang="el-GR" sz="2000" dirty="0"/>
          </a:p>
        </p:txBody>
      </p:sp>
      <p:sp>
        <p:nvSpPr>
          <p:cNvPr id="3" name="Τίτλος 2"/>
          <p:cNvSpPr>
            <a:spLocks noGrp="1"/>
          </p:cNvSpPr>
          <p:nvPr>
            <p:ph type="title"/>
          </p:nvPr>
        </p:nvSpPr>
        <p:spPr>
          <a:xfrm>
            <a:off x="457200" y="152400"/>
            <a:ext cx="8229600" cy="1116360"/>
          </a:xfrm>
        </p:spPr>
        <p:txBody>
          <a:bodyPr/>
          <a:lstStyle/>
          <a:p>
            <a:r>
              <a:rPr lang="el-GR" dirty="0" smtClean="0"/>
              <a:t>Κυριότερα συστήματα ποινών</a:t>
            </a:r>
            <a:endParaRPr lang="el-GR" dirty="0"/>
          </a:p>
        </p:txBody>
      </p:sp>
    </p:spTree>
    <p:extLst>
      <p:ext uri="{BB962C8B-B14F-4D97-AF65-F5344CB8AC3E}">
        <p14:creationId xmlns:p14="http://schemas.microsoft.com/office/powerpoint/2010/main" val="3225663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marL="514350" indent="-514350" algn="just">
              <a:buFont typeface="+mj-lt"/>
              <a:buAutoNum type="arabicPeriod"/>
            </a:pPr>
            <a:r>
              <a:rPr lang="el-GR" sz="2000" b="1" u="sng" dirty="0" smtClean="0"/>
              <a:t>Κοινωνική κατακραυγή και αντίθεση με την κοινωνική συνείδηση</a:t>
            </a:r>
            <a:r>
              <a:rPr lang="el-GR" sz="2000" dirty="0" smtClean="0"/>
              <a:t>: </a:t>
            </a:r>
            <a:r>
              <a:rPr lang="el-GR" sz="2000" b="1" dirty="0" smtClean="0"/>
              <a:t>ενδεικτικές</a:t>
            </a:r>
            <a:r>
              <a:rPr lang="el-GR" sz="2000" dirty="0" smtClean="0"/>
              <a:t> προδιαγραφές, όχι υποχρεωτικές – </a:t>
            </a:r>
            <a:r>
              <a:rPr lang="el-GR" sz="2000" b="1" dirty="0" smtClean="0"/>
              <a:t>επιθυμητή</a:t>
            </a:r>
            <a:r>
              <a:rPr lang="el-GR" sz="2000" dirty="0" smtClean="0"/>
              <a:t> τήρηση  - χωρίς χρηματικό πρόστιμο ή διοικητικό μέτρο</a:t>
            </a:r>
          </a:p>
          <a:p>
            <a:pPr algn="just"/>
            <a:r>
              <a:rPr lang="el-GR" sz="2000" dirty="0" smtClean="0"/>
              <a:t>πχ Συστήματα </a:t>
            </a:r>
            <a:r>
              <a:rPr lang="en-US" sz="2000" dirty="0" smtClean="0"/>
              <a:t>ISO </a:t>
            </a:r>
            <a:r>
              <a:rPr lang="el-GR" sz="2000" dirty="0" smtClean="0"/>
              <a:t>για το περιβάλλον (εάν κάποια επιχείρηση – δραστηριότητα τηρεί κάποιες περιβαλλοντικές προδιαγραφές =&gt; αποκτά το δικαίωμα να το γνωστοποιεί στο αγοραστικό κοινό – εάν το κοινό είναι περιβαλλοντικά ευαισθητοποιημένο θα προτιμήσει τα προϊόντα της δραστηριότητας αυτής έναντι παρόμοιων προϊόντων χωρίς </a:t>
            </a:r>
            <a:r>
              <a:rPr lang="en-US" sz="2000" dirty="0" smtClean="0"/>
              <a:t>ISO</a:t>
            </a:r>
            <a:endParaRPr lang="el-GR" sz="2000" dirty="0"/>
          </a:p>
        </p:txBody>
      </p:sp>
      <p:sp>
        <p:nvSpPr>
          <p:cNvPr id="3" name="Τίτλος 2"/>
          <p:cNvSpPr>
            <a:spLocks noGrp="1"/>
          </p:cNvSpPr>
          <p:nvPr>
            <p:ph type="title"/>
          </p:nvPr>
        </p:nvSpPr>
        <p:spPr/>
        <p:txBody>
          <a:bodyPr/>
          <a:lstStyle/>
          <a:p>
            <a:r>
              <a:rPr lang="el-GR" dirty="0">
                <a:ln w="3200">
                  <a:solidFill>
                    <a:srgbClr val="444D26">
                      <a:shade val="75000"/>
                      <a:alpha val="25000"/>
                    </a:srgbClr>
                  </a:solidFill>
                  <a:prstDash val="solid"/>
                  <a:round/>
                </a:ln>
              </a:rPr>
              <a:t>Κυριότερα συστήματα ποινών</a:t>
            </a:r>
            <a:endParaRPr lang="el-GR" dirty="0"/>
          </a:p>
        </p:txBody>
      </p:sp>
    </p:spTree>
    <p:extLst>
      <p:ext uri="{BB962C8B-B14F-4D97-AF65-F5344CB8AC3E}">
        <p14:creationId xmlns:p14="http://schemas.microsoft.com/office/powerpoint/2010/main" val="223333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algn="just"/>
            <a:r>
              <a:rPr lang="el-GR" sz="2200" dirty="0"/>
              <a:t>Ως Σύστημα Περιβαλλοντικής Διαχείρισης ορίζεται ένα σύνολο από ενέργειες το οποίο οδηγεί μια επιχείρηση ή έναν οργανισμό στην υιοθέτηση περιβαλλοντικής πολιτικής και στην εφαρμογή περιβαλλοντικού </a:t>
            </a:r>
            <a:r>
              <a:rPr lang="el-GR" sz="2200" dirty="0" smtClean="0"/>
              <a:t>προγράμματος</a:t>
            </a:r>
          </a:p>
          <a:p>
            <a:pPr algn="just"/>
            <a:endParaRPr lang="el-GR" sz="2200" dirty="0" smtClean="0"/>
          </a:p>
          <a:p>
            <a:pPr algn="just"/>
            <a:r>
              <a:rPr lang="el-GR" sz="2200" dirty="0"/>
              <a:t>Ο σκοπός των συστημάτων περιβαλλοντικής διαχείρισης είναι η συνεχής βελτίωση της περιβαλλοντικής επίδοσης ενός οργανισμού, ώστε να διασφαλιστεί η συμμόρφωση με την περιβαλλοντική νομοθεσία</a:t>
            </a:r>
          </a:p>
        </p:txBody>
      </p:sp>
      <p:sp>
        <p:nvSpPr>
          <p:cNvPr id="3" name="Τίτλος 2"/>
          <p:cNvSpPr>
            <a:spLocks noGrp="1"/>
          </p:cNvSpPr>
          <p:nvPr>
            <p:ph type="title"/>
          </p:nvPr>
        </p:nvSpPr>
        <p:spPr/>
        <p:txBody>
          <a:bodyPr>
            <a:normAutofit fontScale="90000"/>
          </a:bodyPr>
          <a:lstStyle/>
          <a:p>
            <a:r>
              <a:rPr lang="el-GR" dirty="0"/>
              <a:t>Συστήματα Περιβαλλοντικής Διαχείρισης</a:t>
            </a:r>
          </a:p>
        </p:txBody>
      </p:sp>
    </p:spTree>
    <p:extLst>
      <p:ext uri="{BB962C8B-B14F-4D97-AF65-F5344CB8AC3E}">
        <p14:creationId xmlns:p14="http://schemas.microsoft.com/office/powerpoint/2010/main" val="116333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457200" y="1524000"/>
            <a:ext cx="8229600" cy="4929336"/>
          </a:xfrm>
        </p:spPr>
        <p:txBody>
          <a:bodyPr>
            <a:normAutofit/>
          </a:bodyPr>
          <a:lstStyle/>
          <a:p>
            <a:pPr algn="just"/>
            <a:r>
              <a:rPr lang="el-GR" sz="2000" dirty="0"/>
              <a:t>Η </a:t>
            </a:r>
            <a:r>
              <a:rPr lang="el-GR" sz="2000" b="1" dirty="0"/>
              <a:t>σειρά Προτύπων ISO 14000 </a:t>
            </a:r>
            <a:r>
              <a:rPr lang="el-GR" sz="2000" dirty="0"/>
              <a:t>εμφανίστηκε για πρώτη φορά το 1996. O σκοπός τους είναι η παροχή ενός πλαισίου συστήματος, με το οποίο οι επιχειρήσεις μπορούν να λειτουργήσουν προς την κατεύθυνση της προστασίας του Περιβάλλοντος. Πρόκειται για μια σειρά προτύπων του Διεθνούς Οργανισμού Τυποποίησης (International Standards Organization), γνωστού υπό την ονομασία </a:t>
            </a:r>
            <a:r>
              <a:rPr lang="el-GR" sz="2000" dirty="0" smtClean="0"/>
              <a:t>ISO</a:t>
            </a:r>
          </a:p>
          <a:p>
            <a:pPr algn="just"/>
            <a:r>
              <a:rPr lang="el-GR" sz="2000" dirty="0"/>
              <a:t>Λόγω της εφαρμογής του ISO 14000 η εταιρεία βελτιώνει τη δημόσια εικόνα της αλλά και τις ενδεχόμενες μηνύσεις που μπορεί να προκύψουν. Το κόστος λειτουργίας </a:t>
            </a:r>
            <a:r>
              <a:rPr lang="el-GR" sz="2000" dirty="0" smtClean="0"/>
              <a:t>του ISO </a:t>
            </a:r>
            <a:r>
              <a:rPr lang="el-GR" sz="2000" dirty="0"/>
              <a:t>14000 είναι μεγάλο για τις επιχειρήσεις και ειδικότερα για τις μικρές. Όμως η εφαρμογή του αποτελεί ανταγωνιστικό </a:t>
            </a:r>
            <a:r>
              <a:rPr lang="el-GR" sz="2000" dirty="0" smtClean="0"/>
              <a:t>πλεονέκτημα</a:t>
            </a:r>
          </a:p>
          <a:p>
            <a:pPr algn="just"/>
            <a:r>
              <a:rPr lang="el-GR" sz="2000" dirty="0"/>
              <a:t>Η δυσκολία που αντιμετωπίζεται για την εφαρμογή των πρότυπων της σειράς ISO 14000 είναι ότι πρέπει να πειστούν οι εταιρίες ότι οφείλουν να τα υιοθετήσουν και αυτό να μην εμποδίζεται λόγω κόστους. Η πιστοποίηση τους από κάποιο φορέα δεν είναι απαραίτητη</a:t>
            </a:r>
          </a:p>
        </p:txBody>
      </p:sp>
      <p:sp>
        <p:nvSpPr>
          <p:cNvPr id="3" name="Τίτλος 2"/>
          <p:cNvSpPr>
            <a:spLocks noGrp="1"/>
          </p:cNvSpPr>
          <p:nvPr>
            <p:ph type="title"/>
          </p:nvPr>
        </p:nvSpPr>
        <p:spPr/>
        <p:txBody>
          <a:bodyPr/>
          <a:lstStyle/>
          <a:p>
            <a:r>
              <a:rPr lang="el-GR" dirty="0"/>
              <a:t>Τα πρότυπα </a:t>
            </a:r>
            <a:r>
              <a:rPr lang="en-US" dirty="0"/>
              <a:t>ISO 14000 </a:t>
            </a:r>
            <a:endParaRPr lang="el-GR" dirty="0"/>
          </a:p>
        </p:txBody>
      </p:sp>
    </p:spTree>
    <p:extLst>
      <p:ext uri="{BB962C8B-B14F-4D97-AF65-F5344CB8AC3E}">
        <p14:creationId xmlns:p14="http://schemas.microsoft.com/office/powerpoint/2010/main" val="260591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200" y="1524000"/>
            <a:ext cx="8229600" cy="4785320"/>
          </a:xfrm>
        </p:spPr>
        <p:txBody>
          <a:bodyPr>
            <a:normAutofit fontScale="85000" lnSpcReduction="10000"/>
          </a:bodyPr>
          <a:lstStyle/>
          <a:p>
            <a:r>
              <a:rPr lang="el-GR" dirty="0" smtClean="0"/>
              <a:t>περιβαλλοντική πολιτική περιλαμβάνει </a:t>
            </a:r>
            <a:r>
              <a:rPr lang="el-GR" b="1" dirty="0" smtClean="0"/>
              <a:t>2</a:t>
            </a:r>
            <a:r>
              <a:rPr lang="el-GR" dirty="0" smtClean="0"/>
              <a:t> </a:t>
            </a:r>
            <a:r>
              <a:rPr lang="el-GR" dirty="0"/>
              <a:t>βασικούς όρους: </a:t>
            </a:r>
            <a:endParaRPr lang="el-GR" dirty="0" smtClean="0"/>
          </a:p>
          <a:p>
            <a:pPr marL="0" indent="0">
              <a:buNone/>
            </a:pPr>
            <a:r>
              <a:rPr lang="el-GR" dirty="0" smtClean="0"/>
              <a:t>	1) το </a:t>
            </a:r>
            <a:r>
              <a:rPr lang="el-GR" dirty="0"/>
              <a:t>περιβάλλον </a:t>
            </a:r>
            <a:r>
              <a:rPr lang="el-GR" dirty="0" smtClean="0"/>
              <a:t>και 2) </a:t>
            </a:r>
            <a:r>
              <a:rPr lang="el-GR" dirty="0"/>
              <a:t>την πολιτική. </a:t>
            </a:r>
            <a:endParaRPr lang="el-GR" dirty="0" smtClean="0"/>
          </a:p>
          <a:p>
            <a:pPr algn="just"/>
            <a:r>
              <a:rPr lang="el-GR" dirty="0" smtClean="0"/>
              <a:t>Ο </a:t>
            </a:r>
            <a:r>
              <a:rPr lang="el-GR" dirty="0"/>
              <a:t>όρος "</a:t>
            </a:r>
            <a:r>
              <a:rPr lang="el-GR" b="1" dirty="0"/>
              <a:t>περιβάλλον</a:t>
            </a:r>
            <a:r>
              <a:rPr lang="el-GR" dirty="0"/>
              <a:t>" αναφέρεται κυρίως στην </a:t>
            </a:r>
            <a:r>
              <a:rPr lang="el-GR" b="1" dirty="0"/>
              <a:t>οικολογική</a:t>
            </a:r>
            <a:r>
              <a:rPr lang="el-GR" dirty="0"/>
              <a:t> διάσταση της έννοιας (οικοσυστήματα), αλλά μπορεί να περιλαμβάνει τόσο την </a:t>
            </a:r>
            <a:r>
              <a:rPr lang="el-GR" b="1" dirty="0"/>
              <a:t>κοινωνική</a:t>
            </a:r>
            <a:r>
              <a:rPr lang="el-GR" dirty="0"/>
              <a:t> (ποιότητα ζωής), όσο και την </a:t>
            </a:r>
            <a:r>
              <a:rPr lang="el-GR" b="1" dirty="0"/>
              <a:t>οικονομική</a:t>
            </a:r>
            <a:r>
              <a:rPr lang="el-GR" dirty="0"/>
              <a:t> διάσταση (διαχείριση πόρων). </a:t>
            </a:r>
            <a:endParaRPr lang="el-GR" dirty="0" smtClean="0"/>
          </a:p>
          <a:p>
            <a:pPr algn="just"/>
            <a:r>
              <a:rPr lang="el-GR" dirty="0" smtClean="0"/>
              <a:t>Ο </a:t>
            </a:r>
            <a:r>
              <a:rPr lang="el-GR" dirty="0"/>
              <a:t>όρος "πολιτική" μπορεί να ερμηνευτεί ως μια </a:t>
            </a:r>
            <a:r>
              <a:rPr lang="el-GR" b="1" dirty="0"/>
              <a:t>πορεία δράσης ή αρχή</a:t>
            </a:r>
            <a:r>
              <a:rPr lang="el-GR" dirty="0"/>
              <a:t> που προτάθηκε ή υιοθετήθηκε από μία κυβέρνηση, μία κομματική παράταξη, μία επιχείρηση ή ένα άτομο. </a:t>
            </a:r>
            <a:endParaRPr lang="el-GR" dirty="0" smtClean="0"/>
          </a:p>
          <a:p>
            <a:pPr algn="just"/>
            <a:r>
              <a:rPr lang="el-GR" dirty="0" smtClean="0"/>
              <a:t>Συνεπώς </a:t>
            </a:r>
            <a:r>
              <a:rPr lang="el-GR" dirty="0"/>
              <a:t>η περιβαλλοντική </a:t>
            </a:r>
            <a:r>
              <a:rPr lang="el-GR"/>
              <a:t>πολιτική </a:t>
            </a:r>
            <a:r>
              <a:rPr lang="el-GR" smtClean="0"/>
              <a:t>εστιάζει </a:t>
            </a:r>
            <a:r>
              <a:rPr lang="el-GR" dirty="0"/>
              <a:t>σε προβλήματα που προκύπτουν από εκείνες τις ανθρώπινες επεμβάσεις στο περιβάλλον οι οποίες έχουν αρνητικές επιπτώσεις σε ανθρώπινες αξίες, όπως η καλή υγεία και το "καθαρό" και "πράσινο" περιβάλλον. </a:t>
            </a:r>
          </a:p>
        </p:txBody>
      </p:sp>
      <p:sp>
        <p:nvSpPr>
          <p:cNvPr id="2" name="Τίτλος 1"/>
          <p:cNvSpPr>
            <a:spLocks noGrp="1"/>
          </p:cNvSpPr>
          <p:nvPr>
            <p:ph type="title"/>
          </p:nvPr>
        </p:nvSpPr>
        <p:spPr/>
        <p:txBody>
          <a:bodyPr/>
          <a:lstStyle/>
          <a:p>
            <a:r>
              <a:rPr lang="el-GR" dirty="0" smtClean="0"/>
              <a:t>Περιβαλλοντική Πολιτική</a:t>
            </a:r>
            <a:endParaRPr lang="el-GR" dirty="0"/>
          </a:p>
        </p:txBody>
      </p:sp>
    </p:spTree>
    <p:extLst>
      <p:ext uri="{BB962C8B-B14F-4D97-AF65-F5344CB8AC3E}">
        <p14:creationId xmlns:p14="http://schemas.microsoft.com/office/powerpoint/2010/main" val="364712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algn="just"/>
            <a:r>
              <a:rPr lang="el-GR" sz="2000" dirty="0"/>
              <a:t>Το πρότυπο </a:t>
            </a:r>
            <a:r>
              <a:rPr lang="el-GR" sz="2000" b="1" dirty="0"/>
              <a:t>ΕΜΑS (</a:t>
            </a:r>
            <a:r>
              <a:rPr lang="el-GR" sz="2000" b="1" dirty="0" err="1"/>
              <a:t>Eco</a:t>
            </a:r>
            <a:r>
              <a:rPr lang="el-GR" sz="2000" b="1" dirty="0"/>
              <a:t>-</a:t>
            </a:r>
            <a:r>
              <a:rPr lang="el-GR" sz="2000" b="1" dirty="0" err="1"/>
              <a:t>Management</a:t>
            </a:r>
            <a:r>
              <a:rPr lang="el-GR" sz="2000" b="1" dirty="0"/>
              <a:t> </a:t>
            </a:r>
            <a:r>
              <a:rPr lang="el-GR" sz="2000" b="1" dirty="0" err="1"/>
              <a:t>and</a:t>
            </a:r>
            <a:r>
              <a:rPr lang="el-GR" sz="2000" b="1" dirty="0"/>
              <a:t> </a:t>
            </a:r>
            <a:r>
              <a:rPr lang="el-GR" sz="2000" b="1" dirty="0" err="1"/>
              <a:t>Audit</a:t>
            </a:r>
            <a:r>
              <a:rPr lang="el-GR" sz="2000" b="1" dirty="0"/>
              <a:t> </a:t>
            </a:r>
            <a:r>
              <a:rPr lang="el-GR" sz="2000" b="1" dirty="0" err="1"/>
              <a:t>Scheme</a:t>
            </a:r>
            <a:r>
              <a:rPr lang="el-GR" sz="2000" dirty="0"/>
              <a:t>) αποτελεί ένα Κοινοτικό Σύστημα Οικολογικής Διαχείρισης και Επιθεώρησης στο οποίο μπορούν να συμμετέχουν εθελοντικά επιχειρήσεις και οργανισμοί. Υιοθετήθηκε από την Ευρωπαϊκή </a:t>
            </a:r>
            <a:r>
              <a:rPr lang="el-GR" sz="2000" dirty="0" smtClean="0"/>
              <a:t>Ένωση </a:t>
            </a:r>
            <a:r>
              <a:rPr lang="el-GR" sz="2000" dirty="0"/>
              <a:t>τον Ιούνιο του </a:t>
            </a:r>
            <a:r>
              <a:rPr lang="el-GR" sz="2000" dirty="0" smtClean="0"/>
              <a:t>1993</a:t>
            </a:r>
          </a:p>
          <a:p>
            <a:pPr algn="just"/>
            <a:r>
              <a:rPr lang="el-GR" sz="2000" dirty="0"/>
              <a:t>Το EMAS έχει ως στόχο να </a:t>
            </a:r>
            <a:r>
              <a:rPr lang="el-GR" sz="2000" dirty="0" smtClean="0"/>
              <a:t>βρει </a:t>
            </a:r>
            <a:r>
              <a:rPr lang="el-GR" sz="2000" dirty="0"/>
              <a:t>τις Ευρωπαϊκές επιχειρήσεις οι οποίες έχουν εφαρμόσει Συστήματα Περιβαλλοντικής Διαχείρισης και προγράμματα προστασίας του περιβάλλοντος και έχουν υποσχεθεί να βελτιώνουν τις περιβαλλοντικές τους επιδόσεις, κάνοντας γνωστά τα αποτελέσματα στο ευρύ κοινό</a:t>
            </a:r>
          </a:p>
        </p:txBody>
      </p:sp>
      <p:sp>
        <p:nvSpPr>
          <p:cNvPr id="3" name="Τίτλος 2"/>
          <p:cNvSpPr>
            <a:spLocks noGrp="1"/>
          </p:cNvSpPr>
          <p:nvPr>
            <p:ph type="title"/>
          </p:nvPr>
        </p:nvSpPr>
        <p:spPr/>
        <p:txBody>
          <a:bodyPr/>
          <a:lstStyle/>
          <a:p>
            <a:r>
              <a:rPr lang="el-GR" dirty="0"/>
              <a:t>Το Σύστημα Διαχείρισης </a:t>
            </a:r>
            <a:r>
              <a:rPr lang="en-US" dirty="0"/>
              <a:t>EMAS</a:t>
            </a:r>
            <a:endParaRPr lang="el-GR" dirty="0"/>
          </a:p>
        </p:txBody>
      </p:sp>
    </p:spTree>
    <p:extLst>
      <p:ext uri="{BB962C8B-B14F-4D97-AF65-F5344CB8AC3E}">
        <p14:creationId xmlns:p14="http://schemas.microsoft.com/office/powerpoint/2010/main" val="3339820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1340768"/>
            <a:ext cx="6624736" cy="3416320"/>
          </a:xfrm>
          <a:prstGeom prst="rect">
            <a:avLst/>
          </a:prstGeom>
        </p:spPr>
        <p:txBody>
          <a:bodyPr wrap="square">
            <a:spAutoFit/>
          </a:bodyPr>
          <a:lstStyle/>
          <a:p>
            <a:pPr marL="342900" indent="-342900" algn="just">
              <a:buFont typeface="Arial" panose="020B0604020202020204" pitchFamily="34" charset="0"/>
              <a:buChar char="•"/>
            </a:pPr>
            <a:r>
              <a:rPr lang="el-GR" sz="2400" dirty="0"/>
              <a:t>Το πιο ουσιώδες κοινό χαρακτηριστικό και των δύο συστημάτων είναι η συμβατότητά τους με τα Συστήματα Διασφάλισης Ποιότητας ISO 9000. </a:t>
            </a:r>
            <a:endParaRPr lang="el-GR" sz="2400" dirty="0" smtClean="0"/>
          </a:p>
          <a:p>
            <a:pPr marL="342900" indent="-342900" algn="just">
              <a:buFont typeface="Arial" panose="020B0604020202020204" pitchFamily="34" charset="0"/>
              <a:buChar char="•"/>
            </a:pPr>
            <a:r>
              <a:rPr lang="el-GR" sz="2400" dirty="0" smtClean="0"/>
              <a:t>Υπάρχουν </a:t>
            </a:r>
            <a:r>
              <a:rPr lang="el-GR" sz="2400" dirty="0"/>
              <a:t>όμως σημαντικές διαφορές που εντοπίζονται κυρίως στον τρόπο πιστοποίησης και καταχώρησης. </a:t>
            </a:r>
            <a:endParaRPr lang="el-GR" sz="2400" dirty="0" smtClean="0"/>
          </a:p>
          <a:p>
            <a:pPr marL="342900" indent="-342900" algn="just">
              <a:buFont typeface="Arial" panose="020B0604020202020204" pitchFamily="34" charset="0"/>
              <a:buChar char="•"/>
            </a:pPr>
            <a:r>
              <a:rPr lang="el-GR" sz="2400" dirty="0" smtClean="0"/>
              <a:t>Το </a:t>
            </a:r>
            <a:r>
              <a:rPr lang="el-GR" sz="2400" dirty="0"/>
              <a:t>EMAS αποτελεί έναν Ευρωπαϊκό κανονισμό ενώ το ISO 14001 ένα διεθνές πρότυπο</a:t>
            </a:r>
          </a:p>
        </p:txBody>
      </p:sp>
      <p:sp>
        <p:nvSpPr>
          <p:cNvPr id="5" name="Τίτλος 4"/>
          <p:cNvSpPr>
            <a:spLocks noGrp="1"/>
          </p:cNvSpPr>
          <p:nvPr>
            <p:ph type="title"/>
          </p:nvPr>
        </p:nvSpPr>
        <p:spPr/>
        <p:txBody>
          <a:bodyPr/>
          <a:lstStyle/>
          <a:p>
            <a:pPr algn="ctr"/>
            <a:r>
              <a:rPr lang="en-US" dirty="0" smtClean="0"/>
              <a:t>ISO vs EMAS</a:t>
            </a:r>
            <a:endParaRPr lang="el-GR" dirty="0"/>
          </a:p>
        </p:txBody>
      </p:sp>
    </p:spTree>
    <p:extLst>
      <p:ext uri="{BB962C8B-B14F-4D97-AF65-F5344CB8AC3E}">
        <p14:creationId xmlns:p14="http://schemas.microsoft.com/office/powerpoint/2010/main" val="1648341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52400"/>
            <a:ext cx="8892480" cy="972344"/>
          </a:xfrm>
        </p:spPr>
        <p:txBody>
          <a:bodyPr>
            <a:normAutofit/>
          </a:bodyPr>
          <a:lstStyle/>
          <a:p>
            <a:r>
              <a:rPr lang="el-GR" sz="3600" dirty="0"/>
              <a:t>Άλλα Συστήματα Περιβαλλοντικής Διαχείρισης</a:t>
            </a:r>
          </a:p>
        </p:txBody>
      </p:sp>
      <p:sp>
        <p:nvSpPr>
          <p:cNvPr id="3" name="Θέση περιεχομένου 2"/>
          <p:cNvSpPr>
            <a:spLocks noGrp="1"/>
          </p:cNvSpPr>
          <p:nvPr>
            <p:ph idx="1"/>
          </p:nvPr>
        </p:nvSpPr>
        <p:spPr>
          <a:xfrm>
            <a:off x="457200" y="1124744"/>
            <a:ext cx="8229600" cy="5256584"/>
          </a:xfrm>
        </p:spPr>
        <p:txBody>
          <a:bodyPr>
            <a:normAutofit lnSpcReduction="10000"/>
          </a:bodyPr>
          <a:lstStyle/>
          <a:p>
            <a:pPr algn="just"/>
            <a:r>
              <a:rPr lang="el-GR" sz="2000" dirty="0"/>
              <a:t>Το Πρότυπο </a:t>
            </a:r>
            <a:r>
              <a:rPr lang="el-GR" sz="2000" b="1" dirty="0"/>
              <a:t>BS 7750 </a:t>
            </a:r>
            <a:r>
              <a:rPr lang="el-GR" sz="2000" dirty="0"/>
              <a:t>εμφανίστηκε για πρώτη φορά το 1992 από το Βρετανικό Ινστιτούτο Προτυποποίησης (B.S.I.) και τροποποιήθηκε στη συνέχεια το </a:t>
            </a:r>
            <a:r>
              <a:rPr lang="el-GR" sz="2000" dirty="0" smtClean="0"/>
              <a:t>1994</a:t>
            </a:r>
            <a:r>
              <a:rPr lang="en-US" sz="2000" dirty="0"/>
              <a:t> </a:t>
            </a:r>
            <a:r>
              <a:rPr lang="en-US" sz="2000" dirty="0" smtClean="0"/>
              <a:t>-  </a:t>
            </a:r>
            <a:r>
              <a:rPr lang="el-GR" sz="2000" dirty="0"/>
              <a:t>Φορείς </a:t>
            </a:r>
            <a:r>
              <a:rPr lang="el-GR" sz="2000" dirty="0" smtClean="0"/>
              <a:t>διαπίστευσης</a:t>
            </a:r>
            <a:r>
              <a:rPr lang="en-US" sz="2000" dirty="0"/>
              <a:t>:</a:t>
            </a:r>
            <a:r>
              <a:rPr lang="el-GR" sz="2000" dirty="0" smtClean="0"/>
              <a:t> </a:t>
            </a:r>
            <a:r>
              <a:rPr lang="en-US" sz="2000" dirty="0" smtClean="0"/>
              <a:t>United </a:t>
            </a:r>
            <a:r>
              <a:rPr lang="en-US" sz="2000" dirty="0"/>
              <a:t>Kingdom Accreditation Service (UKAS) </a:t>
            </a:r>
            <a:r>
              <a:rPr lang="el-GR" sz="2000" dirty="0"/>
              <a:t>της Βρετανίας και </a:t>
            </a:r>
            <a:r>
              <a:rPr lang="el-GR" sz="2000" dirty="0" smtClean="0"/>
              <a:t>Ολλανδικό </a:t>
            </a:r>
            <a:r>
              <a:rPr lang="el-GR" sz="2000" dirty="0"/>
              <a:t>Συμβούλιο Πιστοποίησης (</a:t>
            </a:r>
            <a:r>
              <a:rPr lang="en-US" sz="2000" dirty="0" err="1"/>
              <a:t>Raar</a:t>
            </a:r>
            <a:r>
              <a:rPr lang="en-US" sz="2000" dirty="0"/>
              <a:t> </a:t>
            </a:r>
            <a:r>
              <a:rPr lang="en-US" sz="2000" dirty="0" err="1"/>
              <a:t>voor</a:t>
            </a:r>
            <a:r>
              <a:rPr lang="en-US" sz="2000" dirty="0"/>
              <a:t> der </a:t>
            </a:r>
            <a:r>
              <a:rPr lang="en-US" sz="2000" dirty="0" err="1"/>
              <a:t>Certifiatie</a:t>
            </a:r>
            <a:r>
              <a:rPr lang="en-US" sz="2000" dirty="0"/>
              <a:t>, </a:t>
            </a:r>
            <a:r>
              <a:rPr lang="en-US" sz="2000" dirty="0" err="1"/>
              <a:t>RvC</a:t>
            </a:r>
            <a:r>
              <a:rPr lang="en-US" sz="2000" dirty="0" smtClean="0"/>
              <a:t>)</a:t>
            </a:r>
          </a:p>
          <a:p>
            <a:pPr algn="just"/>
            <a:r>
              <a:rPr lang="el-GR" sz="2000" dirty="0"/>
              <a:t>Ο Συνασπισμός των Περιβαλλοντικά Υπεύθυνων Οικονομιών (</a:t>
            </a:r>
            <a:r>
              <a:rPr lang="el-GR" sz="2000" dirty="0" err="1"/>
              <a:t>Coalition</a:t>
            </a:r>
            <a:r>
              <a:rPr lang="el-GR" sz="2000" dirty="0"/>
              <a:t> </a:t>
            </a:r>
            <a:r>
              <a:rPr lang="el-GR" sz="2000" dirty="0" err="1"/>
              <a:t>for</a:t>
            </a:r>
            <a:r>
              <a:rPr lang="el-GR" sz="2000" dirty="0"/>
              <a:t> </a:t>
            </a:r>
            <a:r>
              <a:rPr lang="el-GR" sz="2000" dirty="0" err="1"/>
              <a:t>Environmentally</a:t>
            </a:r>
            <a:r>
              <a:rPr lang="el-GR" sz="2000" dirty="0"/>
              <a:t> </a:t>
            </a:r>
            <a:r>
              <a:rPr lang="el-GR" sz="2000" dirty="0" err="1"/>
              <a:t>Responsible</a:t>
            </a:r>
            <a:r>
              <a:rPr lang="el-GR" sz="2000" dirty="0"/>
              <a:t> </a:t>
            </a:r>
            <a:r>
              <a:rPr lang="el-GR" sz="2000" dirty="0" err="1"/>
              <a:t>Economies</a:t>
            </a:r>
            <a:r>
              <a:rPr lang="el-GR" sz="2000" dirty="0"/>
              <a:t> - </a:t>
            </a:r>
            <a:r>
              <a:rPr lang="el-GR" sz="2000" b="1" dirty="0"/>
              <a:t>CERES</a:t>
            </a:r>
            <a:r>
              <a:rPr lang="el-GR" sz="2000" dirty="0"/>
              <a:t>) ιδρύθηκε το 1989 και αποτελεί έναν οργανισμό μη κερδοσκοπικού </a:t>
            </a:r>
            <a:r>
              <a:rPr lang="el-GR" sz="2000" dirty="0" smtClean="0"/>
              <a:t>χαρακτήρα</a:t>
            </a:r>
            <a:r>
              <a:rPr lang="en-US" sz="2000" dirty="0" smtClean="0"/>
              <a:t> - </a:t>
            </a:r>
            <a:r>
              <a:rPr lang="el-GR" sz="2000" dirty="0"/>
              <a:t>Οι αρχές του CERES, οι οποίες δημοσιεύτηκαν το 1989, περιλαμβάνουν έναν κώδικα δέκα σημείων. Ο κώδικας είχε ως στόχο την ανάπτυξη προγραμμάτων που θα απέτρεπαν την περαιτέρω υποβάθμιση του </a:t>
            </a:r>
            <a:r>
              <a:rPr lang="el-GR" sz="2000" dirty="0" smtClean="0"/>
              <a:t>περιβάλλοντος</a:t>
            </a:r>
            <a:endParaRPr lang="en-US" sz="2000" dirty="0" smtClean="0"/>
          </a:p>
          <a:p>
            <a:pPr algn="just"/>
            <a:r>
              <a:rPr lang="el-GR" sz="2000" b="1" dirty="0" err="1"/>
              <a:t>Responsible</a:t>
            </a:r>
            <a:r>
              <a:rPr lang="el-GR" sz="2000" b="1" dirty="0"/>
              <a:t> </a:t>
            </a:r>
            <a:r>
              <a:rPr lang="el-GR" sz="2000" b="1" dirty="0" err="1" smtClean="0"/>
              <a:t>Care</a:t>
            </a:r>
            <a:r>
              <a:rPr lang="en-US" sz="2000" dirty="0" smtClean="0"/>
              <a:t>: </a:t>
            </a:r>
            <a:r>
              <a:rPr lang="el-GR" sz="2000" dirty="0" smtClean="0"/>
              <a:t>οι κύριες οδηγίες του ανακοινώθηκαν </a:t>
            </a:r>
            <a:r>
              <a:rPr lang="el-GR" sz="2000" dirty="0"/>
              <a:t>επίσημα τον Οκτώβριο του 1990 - δεν είναι τόσο γενικό όσο το ISO 14001 - </a:t>
            </a:r>
            <a:r>
              <a:rPr lang="el-GR" sz="2000" dirty="0" smtClean="0"/>
              <a:t>οι </a:t>
            </a:r>
            <a:r>
              <a:rPr lang="el-GR" sz="2000" dirty="0"/>
              <a:t>22 διαχειριστικές πρακτικές που συμπεριλαμβάνονται στο </a:t>
            </a:r>
            <a:r>
              <a:rPr lang="el-GR" sz="2000" dirty="0" err="1"/>
              <a:t>Responsible</a:t>
            </a:r>
            <a:r>
              <a:rPr lang="el-GR" sz="2000" dirty="0"/>
              <a:t> </a:t>
            </a:r>
            <a:r>
              <a:rPr lang="el-GR" sz="2000" dirty="0" err="1"/>
              <a:t>Care</a:t>
            </a:r>
            <a:r>
              <a:rPr lang="el-GR" sz="2000" dirty="0"/>
              <a:t> πληρούν σε όλες τις περιπτώσεις τις απαιτήσεις που διατυπώνονται στο ISO 14001, αλλά δεν περιλαμβάνουν όλες τις απαιτήσεις των διεθνών προτύπων</a:t>
            </a:r>
          </a:p>
        </p:txBody>
      </p:sp>
    </p:spTree>
    <p:extLst>
      <p:ext uri="{BB962C8B-B14F-4D97-AF65-F5344CB8AC3E}">
        <p14:creationId xmlns:p14="http://schemas.microsoft.com/office/powerpoint/2010/main" val="1091409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smtClean="0"/>
              <a:t>Reading List</a:t>
            </a:r>
            <a:endParaRPr lang="el-GR" dirty="0"/>
          </a:p>
        </p:txBody>
      </p:sp>
      <p:sp>
        <p:nvSpPr>
          <p:cNvPr id="5" name="Θέση περιεχομένου 4"/>
          <p:cNvSpPr>
            <a:spLocks noGrp="1"/>
          </p:cNvSpPr>
          <p:nvPr>
            <p:ph idx="1"/>
          </p:nvPr>
        </p:nvSpPr>
        <p:spPr/>
        <p:txBody>
          <a:bodyPr/>
          <a:lstStyle/>
          <a:p>
            <a:pPr marL="514350" indent="-514350">
              <a:buFont typeface="+mj-lt"/>
              <a:buAutoNum type="arabicPeriod"/>
            </a:pPr>
            <a:r>
              <a:rPr lang="el-GR" dirty="0" smtClean="0"/>
              <a:t>Μπίθας, Κ. Π. (2006) Οικονομική Θεώρηση Περιβαλλοντικής Προστασίας. Τυπωθήτω, Γιώργος Δαρδάνος, Αθήνα. (κεφάλαιο 6</a:t>
            </a:r>
            <a:r>
              <a:rPr lang="el-GR" baseline="30000" dirty="0" smtClean="0"/>
              <a:t>ο</a:t>
            </a:r>
            <a:r>
              <a:rPr lang="el-GR" dirty="0" smtClean="0"/>
              <a:t>: τα διοικητικά μέσα της περιβαλλοντικής πολιτικής)</a:t>
            </a:r>
            <a:endParaRPr lang="el-GR" dirty="0"/>
          </a:p>
        </p:txBody>
      </p:sp>
    </p:spTree>
    <p:extLst>
      <p:ext uri="{BB962C8B-B14F-4D97-AF65-F5344CB8AC3E}">
        <p14:creationId xmlns:p14="http://schemas.microsoft.com/office/powerpoint/2010/main" val="98270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algn="just"/>
            <a:r>
              <a:rPr lang="el-GR" sz="2200" dirty="0"/>
              <a:t>Τα περιβαλλοντικά ζητήματα τα οποία εξετάζονται μέσω της περιβαλλοντικής πολιτικής </a:t>
            </a:r>
            <a:r>
              <a:rPr lang="el-GR" sz="2200" dirty="0" smtClean="0"/>
              <a:t>περιλαμβάνουν:</a:t>
            </a:r>
          </a:p>
          <a:p>
            <a:pPr marL="457200" indent="-457200" algn="just">
              <a:buFont typeface="+mj-lt"/>
              <a:buAutoNum type="arabicPeriod"/>
            </a:pPr>
            <a:r>
              <a:rPr lang="el-GR" sz="2200" dirty="0" smtClean="0"/>
              <a:t>τη </a:t>
            </a:r>
            <a:r>
              <a:rPr lang="el-GR" sz="2200" dirty="0"/>
              <a:t>ρύπανση του αέρα και του νερού, </a:t>
            </a:r>
            <a:endParaRPr lang="el-GR" sz="2200" dirty="0" smtClean="0"/>
          </a:p>
          <a:p>
            <a:pPr marL="457200" indent="-457200" algn="just">
              <a:buFont typeface="+mj-lt"/>
              <a:buAutoNum type="arabicPeriod"/>
            </a:pPr>
            <a:r>
              <a:rPr lang="el-GR" sz="2200" dirty="0" smtClean="0"/>
              <a:t>τη </a:t>
            </a:r>
            <a:r>
              <a:rPr lang="el-GR" sz="2200" dirty="0"/>
              <a:t>διαχείριση αποβλήτων, </a:t>
            </a:r>
            <a:endParaRPr lang="el-GR" sz="2200" dirty="0" smtClean="0"/>
          </a:p>
          <a:p>
            <a:pPr marL="457200" indent="-457200" algn="just">
              <a:buFont typeface="+mj-lt"/>
              <a:buAutoNum type="arabicPeriod"/>
            </a:pPr>
            <a:r>
              <a:rPr lang="el-GR" sz="2200" dirty="0" smtClean="0"/>
              <a:t>τη </a:t>
            </a:r>
            <a:r>
              <a:rPr lang="el-GR" sz="2200" dirty="0"/>
              <a:t>διατήρηση της βιοποικιλότητας </a:t>
            </a:r>
            <a:endParaRPr lang="el-GR" sz="2200" dirty="0" smtClean="0"/>
          </a:p>
          <a:p>
            <a:pPr marL="457200" indent="-457200" algn="just">
              <a:buFont typeface="+mj-lt"/>
              <a:buAutoNum type="arabicPeriod"/>
            </a:pPr>
            <a:r>
              <a:rPr lang="el-GR" sz="2200" dirty="0" smtClean="0"/>
              <a:t>και τη διαχείριση και </a:t>
            </a:r>
            <a:r>
              <a:rPr lang="el-GR" sz="2200" dirty="0"/>
              <a:t>προστασία των φυσικών πόρων και των απειλούμενων ειδών </a:t>
            </a:r>
          </a:p>
        </p:txBody>
      </p:sp>
      <p:sp>
        <p:nvSpPr>
          <p:cNvPr id="3" name="Τίτλος 2"/>
          <p:cNvSpPr>
            <a:spLocks noGrp="1"/>
          </p:cNvSpPr>
          <p:nvPr>
            <p:ph type="title"/>
          </p:nvPr>
        </p:nvSpPr>
        <p:spPr/>
        <p:txBody>
          <a:bodyPr/>
          <a:lstStyle/>
          <a:p>
            <a:r>
              <a:rPr lang="el-GR" dirty="0" smtClean="0"/>
              <a:t>Περιβαλλοντική Πολιτική</a:t>
            </a:r>
            <a:endParaRPr lang="el-GR" dirty="0"/>
          </a:p>
        </p:txBody>
      </p:sp>
    </p:spTree>
    <p:extLst>
      <p:ext uri="{BB962C8B-B14F-4D97-AF65-F5344CB8AC3E}">
        <p14:creationId xmlns:p14="http://schemas.microsoft.com/office/powerpoint/2010/main" val="368620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algn="just"/>
            <a:r>
              <a:rPr lang="el-GR" sz="2400" dirty="0"/>
              <a:t>Στην πράξη, η περιβαλλοντική πολιτική ασχολείται </a:t>
            </a:r>
            <a:r>
              <a:rPr lang="el-GR" sz="2400" dirty="0" smtClean="0"/>
              <a:t>με:</a:t>
            </a:r>
          </a:p>
          <a:p>
            <a:pPr marL="457200" indent="-457200" algn="just">
              <a:buFont typeface="+mj-lt"/>
              <a:buAutoNum type="arabicPeriod"/>
            </a:pPr>
            <a:r>
              <a:rPr lang="el-GR" sz="2400" dirty="0" smtClean="0"/>
              <a:t> </a:t>
            </a:r>
            <a:r>
              <a:rPr lang="el-GR" sz="2400" dirty="0"/>
              <a:t>τις </a:t>
            </a:r>
            <a:r>
              <a:rPr lang="el-GR" sz="2400" b="1" dirty="0"/>
              <a:t>ευθύνες και τις υποχρεώσεις </a:t>
            </a:r>
            <a:r>
              <a:rPr lang="el-GR" sz="2400" dirty="0"/>
              <a:t>της απέναντι στο περιβάλλον και τον άνθρωπο, </a:t>
            </a:r>
            <a:endParaRPr lang="el-GR" sz="2400" dirty="0" smtClean="0"/>
          </a:p>
          <a:p>
            <a:pPr marL="457200" indent="-457200" algn="just">
              <a:buFont typeface="+mj-lt"/>
              <a:buAutoNum type="arabicPeriod"/>
            </a:pPr>
            <a:r>
              <a:rPr lang="el-GR" sz="2400" dirty="0" smtClean="0"/>
              <a:t>παρακολουθεί </a:t>
            </a:r>
            <a:r>
              <a:rPr lang="el-GR" sz="2400" dirty="0"/>
              <a:t>και εφαρμόζει την </a:t>
            </a:r>
            <a:r>
              <a:rPr lang="el-GR" sz="2400" b="1" dirty="0"/>
              <a:t>ευρωπαϊκή και εθνική περιβαλλοντική νομοθεσία</a:t>
            </a:r>
            <a:r>
              <a:rPr lang="el-GR" sz="2400" dirty="0"/>
              <a:t> </a:t>
            </a:r>
            <a:endParaRPr lang="el-GR" sz="2400" dirty="0" smtClean="0"/>
          </a:p>
          <a:p>
            <a:pPr marL="457200" indent="-457200" algn="just">
              <a:buFont typeface="+mj-lt"/>
              <a:buAutoNum type="arabicPeriod"/>
            </a:pPr>
            <a:r>
              <a:rPr lang="el-GR" sz="2400" dirty="0" smtClean="0"/>
              <a:t>και </a:t>
            </a:r>
            <a:r>
              <a:rPr lang="el-GR" sz="2400" dirty="0"/>
              <a:t>ταυτόχρονα διεξάγει </a:t>
            </a:r>
            <a:r>
              <a:rPr lang="el-GR" sz="2400" b="1" dirty="0"/>
              <a:t>συνεχή έρευνα </a:t>
            </a:r>
            <a:r>
              <a:rPr lang="el-GR" sz="2400" dirty="0"/>
              <a:t>για την εφαρμογή πρακτικών φιλικότερων ως προς το περιβάλλον. </a:t>
            </a:r>
          </a:p>
        </p:txBody>
      </p:sp>
      <p:sp>
        <p:nvSpPr>
          <p:cNvPr id="3" name="Τίτλος 2"/>
          <p:cNvSpPr>
            <a:spLocks noGrp="1"/>
          </p:cNvSpPr>
          <p:nvPr>
            <p:ph type="title"/>
          </p:nvPr>
        </p:nvSpPr>
        <p:spPr/>
        <p:txBody>
          <a:bodyPr/>
          <a:lstStyle/>
          <a:p>
            <a:r>
              <a:rPr lang="el-GR" dirty="0" smtClean="0"/>
              <a:t>Περιβαλλοντική Πολιτική</a:t>
            </a:r>
            <a:endParaRPr lang="el-GR" dirty="0"/>
          </a:p>
        </p:txBody>
      </p:sp>
    </p:spTree>
    <p:extLst>
      <p:ext uri="{BB962C8B-B14F-4D97-AF65-F5344CB8AC3E}">
        <p14:creationId xmlns:p14="http://schemas.microsoft.com/office/powerpoint/2010/main" val="191503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52400"/>
            <a:ext cx="8229600" cy="900336"/>
          </a:xfrm>
        </p:spPr>
        <p:txBody>
          <a:bodyPr/>
          <a:lstStyle/>
          <a:p>
            <a:pPr algn="ctr"/>
            <a:r>
              <a:rPr lang="el-GR" dirty="0" smtClean="0"/>
              <a:t>Περιβαλλοντική Πολιτική στην ΕΕ</a:t>
            </a:r>
            <a:endParaRPr lang="el-GR" dirty="0"/>
          </a:p>
        </p:txBody>
      </p:sp>
      <p:sp>
        <p:nvSpPr>
          <p:cNvPr id="2" name="Θέση περιεχομένου 1"/>
          <p:cNvSpPr>
            <a:spLocks noGrp="1"/>
          </p:cNvSpPr>
          <p:nvPr>
            <p:ph sz="half" idx="1"/>
          </p:nvPr>
        </p:nvSpPr>
        <p:spPr>
          <a:xfrm>
            <a:off x="251520" y="1052736"/>
            <a:ext cx="4896544" cy="5472608"/>
          </a:xfrm>
        </p:spPr>
        <p:txBody>
          <a:bodyPr>
            <a:noAutofit/>
          </a:bodyPr>
          <a:lstStyle/>
          <a:p>
            <a:pPr algn="just"/>
            <a:r>
              <a:rPr lang="el-GR" sz="2000" dirty="0" smtClean="0"/>
              <a:t>Η ευρωπαϊκή </a:t>
            </a:r>
            <a:r>
              <a:rPr lang="el-GR" sz="2000" dirty="0"/>
              <a:t>περιβαλλοντική πολιτική βασίζεται στις αρχές της </a:t>
            </a:r>
            <a:r>
              <a:rPr lang="el-GR" sz="2000" b="1" dirty="0"/>
              <a:t>προφύλαξης</a:t>
            </a:r>
            <a:r>
              <a:rPr lang="el-GR" sz="2000" dirty="0"/>
              <a:t>, της </a:t>
            </a:r>
            <a:r>
              <a:rPr lang="el-GR" sz="2000" b="1" dirty="0"/>
              <a:t>πρόληψης</a:t>
            </a:r>
            <a:r>
              <a:rPr lang="el-GR" sz="2000" dirty="0"/>
              <a:t> και της </a:t>
            </a:r>
            <a:r>
              <a:rPr lang="el-GR" sz="2000" b="1" dirty="0"/>
              <a:t>επανόρθωσης</a:t>
            </a:r>
            <a:r>
              <a:rPr lang="el-GR" sz="2000" dirty="0"/>
              <a:t> των καταστροφών του περιβάλλοντος στην πηγή, και στην αρχή «</a:t>
            </a:r>
            <a:r>
              <a:rPr lang="el-GR" sz="2000" b="1" dirty="0"/>
              <a:t>ο ρυπαίνων πληρώνει</a:t>
            </a:r>
            <a:r>
              <a:rPr lang="el-GR" sz="2000" dirty="0" smtClean="0"/>
              <a:t>».</a:t>
            </a:r>
          </a:p>
          <a:p>
            <a:pPr algn="just"/>
            <a:r>
              <a:rPr lang="el-GR" sz="2000" dirty="0" smtClean="0"/>
              <a:t> Π</a:t>
            </a:r>
            <a:r>
              <a:rPr lang="el-GR" sz="2000" b="1" dirty="0" smtClean="0"/>
              <a:t>ολυετή </a:t>
            </a:r>
            <a:r>
              <a:rPr lang="el-GR" sz="2000" b="1" dirty="0"/>
              <a:t>προγράμματα περιβαλλοντικής δράσης </a:t>
            </a:r>
            <a:r>
              <a:rPr lang="el-GR" sz="2000" dirty="0"/>
              <a:t>ορίζουν το πλαίσιο των μελλοντικών ενεργειών σε όλους τους τομείς της περιβαλλοντικής πολιτικής. </a:t>
            </a:r>
            <a:endParaRPr lang="el-GR" sz="2000" dirty="0" smtClean="0"/>
          </a:p>
          <a:p>
            <a:pPr algn="just"/>
            <a:r>
              <a:rPr lang="el-GR" sz="2000" dirty="0" smtClean="0"/>
              <a:t>Είναι </a:t>
            </a:r>
            <a:r>
              <a:rPr lang="el-GR" sz="2000" dirty="0"/>
              <a:t>ενσωματωμένα σε οριζόντιες στρατηγικές και λαμβάνονται υπόψη στις διεθνείς περιβαλλοντικές </a:t>
            </a:r>
            <a:r>
              <a:rPr lang="el-GR" sz="2000" dirty="0" smtClean="0"/>
              <a:t>διαπραγματεύσεις</a:t>
            </a:r>
            <a:endParaRPr lang="el-GR" sz="20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20072" y="2132856"/>
            <a:ext cx="369919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66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normAutofit lnSpcReduction="10000"/>
          </a:bodyPr>
          <a:lstStyle/>
          <a:p>
            <a:pPr algn="just"/>
            <a:r>
              <a:rPr lang="el-GR" sz="2200" dirty="0"/>
              <a:t>Η ευρωπαϊκή περιβαλλοντική πολιτική χρονολογείται από το </a:t>
            </a:r>
            <a:r>
              <a:rPr lang="el-GR" sz="2200" b="1" u="sng" dirty="0"/>
              <a:t>Ευρωπαϊκό Συμβούλιο των Παρισίων του 1972</a:t>
            </a:r>
            <a:r>
              <a:rPr lang="el-GR" sz="2200" dirty="0"/>
              <a:t>, όπου οι αρχηγοί κρατών ή κυβερνήσεων (μετά την πρώτη διάσκεψη του ΟΗΕ για το περιβάλλον) δήλωσαν την ανάγκη να πλαισιωθεί η οικονομική επέκταση από μια </a:t>
            </a:r>
            <a:r>
              <a:rPr lang="el-GR" sz="2200" b="1" dirty="0"/>
              <a:t>κοινοτική περιβαλλοντική πολιτική </a:t>
            </a:r>
            <a:r>
              <a:rPr lang="el-GR" sz="2200" dirty="0"/>
              <a:t>και ζήτησαν ένα </a:t>
            </a:r>
            <a:r>
              <a:rPr lang="el-GR" sz="2200" b="1" dirty="0"/>
              <a:t>πρόγραμμα δράσης</a:t>
            </a:r>
            <a:r>
              <a:rPr lang="el-GR" sz="2200" dirty="0"/>
              <a:t>. </a:t>
            </a:r>
            <a:endParaRPr lang="el-GR" sz="2200" dirty="0" smtClean="0"/>
          </a:p>
          <a:p>
            <a:pPr marL="0" indent="0" algn="just">
              <a:buNone/>
            </a:pPr>
            <a:endParaRPr lang="el-GR" sz="2200" dirty="0" smtClean="0"/>
          </a:p>
          <a:p>
            <a:pPr algn="just"/>
            <a:r>
              <a:rPr lang="el-GR" sz="2200" dirty="0" smtClean="0"/>
              <a:t>Η </a:t>
            </a:r>
            <a:r>
              <a:rPr lang="el-GR" sz="2200" b="1" u="sng" dirty="0"/>
              <a:t>Ενιαία Ευρωπαϊκή Πράξη του 1987 </a:t>
            </a:r>
            <a:r>
              <a:rPr lang="el-GR" sz="2200" dirty="0"/>
              <a:t>εισήγαγε ένα νέο «περιβαλλοντικό κεφάλαιο» που αποτέλεσε την πρώτη </a:t>
            </a:r>
            <a:r>
              <a:rPr lang="el-GR" sz="2200" b="1" dirty="0"/>
              <a:t>νομική βάση μιας κοινής περιβαλλοντικής πολιτικής</a:t>
            </a:r>
            <a:r>
              <a:rPr lang="el-GR" sz="2200" dirty="0"/>
              <a:t> με σκοπό τη διαφύλαξη της ποιότητας του περιβάλλοντος, την προστασία της ανθρώπινης υγείας και τη διασφάλιση της ορθολογικής χρήσης των φυσικών πόρων. </a:t>
            </a:r>
            <a:endParaRPr lang="el-GR" sz="2200" dirty="0" smtClean="0"/>
          </a:p>
          <a:p>
            <a:pPr algn="just"/>
            <a:endParaRPr lang="el-GR" dirty="0" smtClean="0"/>
          </a:p>
        </p:txBody>
      </p:sp>
      <p:sp>
        <p:nvSpPr>
          <p:cNvPr id="2" name="Τίτλος 1"/>
          <p:cNvSpPr>
            <a:spLocks noGrp="1"/>
          </p:cNvSpPr>
          <p:nvPr>
            <p:ph type="title"/>
          </p:nvPr>
        </p:nvSpPr>
        <p:spPr>
          <a:xfrm>
            <a:off x="179512" y="152400"/>
            <a:ext cx="8784976" cy="972344"/>
          </a:xfrm>
        </p:spPr>
        <p:txBody>
          <a:bodyPr>
            <a:normAutofit fontScale="90000"/>
          </a:bodyPr>
          <a:lstStyle/>
          <a:p>
            <a:r>
              <a:rPr lang="el-GR" dirty="0" smtClean="0"/>
              <a:t>Εξέλιξη ΠΠ στην ΕΕ – σύντομη ανασκόπηση</a:t>
            </a:r>
            <a:endParaRPr lang="el-GR" dirty="0"/>
          </a:p>
        </p:txBody>
      </p:sp>
    </p:spTree>
    <p:extLst>
      <p:ext uri="{BB962C8B-B14F-4D97-AF65-F5344CB8AC3E}">
        <p14:creationId xmlns:p14="http://schemas.microsoft.com/office/powerpoint/2010/main" val="173099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pPr algn="just"/>
            <a:r>
              <a:rPr lang="el-GR" sz="2200" dirty="0"/>
              <a:t>Η </a:t>
            </a:r>
            <a:r>
              <a:rPr lang="el-GR" sz="2200" b="1" u="sng" dirty="0"/>
              <a:t>Συνθήκη του Μάαστριχτ (1993)</a:t>
            </a:r>
            <a:r>
              <a:rPr lang="el-GR" sz="2200" dirty="0"/>
              <a:t> καθιέρωσε το περιβάλλον ως επίσημο πεδίο πολιτικής της ΕΕ, εισήγαγε τη διαδικασία της συναπόφασης και κατέστησε γενικό κανόνα στο Συμβούλιο την ειδική </a:t>
            </a:r>
            <a:r>
              <a:rPr lang="el-GR" sz="2200" dirty="0" smtClean="0"/>
              <a:t>πλειοψηφία </a:t>
            </a:r>
            <a:endParaRPr lang="el-GR" sz="2200" dirty="0"/>
          </a:p>
          <a:p>
            <a:pPr algn="just"/>
            <a:r>
              <a:rPr lang="el-GR" sz="2200" dirty="0"/>
              <a:t>Η </a:t>
            </a:r>
            <a:r>
              <a:rPr lang="el-GR" sz="2200" b="1" u="sng" dirty="0"/>
              <a:t>Συνθήκη του Άμστερνταμ </a:t>
            </a:r>
            <a:r>
              <a:rPr lang="el-GR" sz="2200" b="1" u="sng" dirty="0" smtClean="0"/>
              <a:t>(1997-1999</a:t>
            </a:r>
            <a:r>
              <a:rPr lang="el-GR" sz="2200" b="1" u="sng" dirty="0"/>
              <a:t>)</a:t>
            </a:r>
            <a:r>
              <a:rPr lang="el-GR" sz="2200" dirty="0"/>
              <a:t> καθιέρωσε την υποχρέωση ενσωμάτωσης της περιβαλλοντικής προστασίας σε όλες τις τομεακές πολιτικές της ΕΕ, με σκοπό την προαγωγή της βιώσιμης ανάπτυξης. </a:t>
            </a:r>
          </a:p>
          <a:p>
            <a:pPr algn="just"/>
            <a:r>
              <a:rPr lang="el-GR" sz="2200" dirty="0"/>
              <a:t>Η «καταπολέμηση της αλλαγής του κλίματος» έγινε ειδικός στόχος με τη </a:t>
            </a:r>
            <a:r>
              <a:rPr lang="el-GR" sz="2200" b="1" u="sng" dirty="0"/>
              <a:t>Συνθήκη της Λισαβόνας (2009)</a:t>
            </a:r>
            <a:r>
              <a:rPr lang="el-GR" sz="2200" dirty="0"/>
              <a:t>, όπως και η βιώσιμη ανάπτυξη στο πλαίσιο των σχέσεων με τις τρίτες χώρες</a:t>
            </a:r>
            <a:r>
              <a:rPr lang="el-GR" sz="2200" dirty="0" smtClean="0"/>
              <a:t>.</a:t>
            </a:r>
          </a:p>
          <a:p>
            <a:pPr algn="just"/>
            <a:r>
              <a:rPr lang="el-GR" sz="2200" dirty="0" smtClean="0"/>
              <a:t>Η </a:t>
            </a:r>
            <a:r>
              <a:rPr lang="el-GR" sz="2200" b="1" dirty="0"/>
              <a:t>νομική προσωπικότητα </a:t>
            </a:r>
            <a:r>
              <a:rPr lang="el-GR" sz="2200" dirty="0"/>
              <a:t>επιτρέπει πλέον στην ΕΕ να συνάπτει διεθνείς συμφωνίες</a:t>
            </a:r>
          </a:p>
          <a:p>
            <a:endParaRPr lang="el-GR" dirty="0"/>
          </a:p>
        </p:txBody>
      </p:sp>
      <p:sp>
        <p:nvSpPr>
          <p:cNvPr id="3" name="Τίτλος 2"/>
          <p:cNvSpPr>
            <a:spLocks noGrp="1"/>
          </p:cNvSpPr>
          <p:nvPr>
            <p:ph type="title"/>
          </p:nvPr>
        </p:nvSpPr>
        <p:spPr>
          <a:xfrm>
            <a:off x="179512" y="152400"/>
            <a:ext cx="8856984" cy="900336"/>
          </a:xfrm>
        </p:spPr>
        <p:txBody>
          <a:bodyPr>
            <a:normAutofit fontScale="90000"/>
          </a:bodyPr>
          <a:lstStyle/>
          <a:p>
            <a:r>
              <a:rPr lang="el-GR" dirty="0"/>
              <a:t>Εξέλιξη ΠΠ στην ΕΕ – σύντομη ανασκόπηση</a:t>
            </a:r>
          </a:p>
        </p:txBody>
      </p:sp>
    </p:spTree>
    <p:extLst>
      <p:ext uri="{BB962C8B-B14F-4D97-AF65-F5344CB8AC3E}">
        <p14:creationId xmlns:p14="http://schemas.microsoft.com/office/powerpoint/2010/main" val="155434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normAutofit/>
          </a:bodyPr>
          <a:lstStyle/>
          <a:p>
            <a:pPr algn="just"/>
            <a:r>
              <a:rPr lang="el-GR" sz="2200" dirty="0"/>
              <a:t>Άρθρα 11 και 191 έως 193 της Συνθήκης για τη λειτουργία της Ευρωπαϊκής Ένωσης (ΣΛΕΕ). </a:t>
            </a:r>
            <a:endParaRPr lang="el-GR" sz="2200" dirty="0" smtClean="0"/>
          </a:p>
          <a:p>
            <a:pPr algn="just"/>
            <a:r>
              <a:rPr lang="el-GR" sz="2200" dirty="0" smtClean="0"/>
              <a:t>Η </a:t>
            </a:r>
            <a:r>
              <a:rPr lang="el-GR" sz="2200" dirty="0"/>
              <a:t>ΕΕ είναι αρμόδια να ενεργεί σε όλους τους τομείς της περιβαλλοντικής πολιτικής, όπως είναι η ρύπανση του αέρα και των υδάτων, η διαχείριση των αποβλήτων και η κλιματική αλλαγή. </a:t>
            </a:r>
            <a:endParaRPr lang="el-GR" sz="2200" dirty="0" smtClean="0"/>
          </a:p>
          <a:p>
            <a:pPr algn="just"/>
            <a:r>
              <a:rPr lang="el-GR" sz="2200" dirty="0" smtClean="0"/>
              <a:t>Το </a:t>
            </a:r>
            <a:r>
              <a:rPr lang="el-GR" sz="2200" dirty="0"/>
              <a:t>πεδίο της περιορίζεται από την αρχή της επικουρικότητας και από την υποχρεωτική ομοφωνία στο Συμβούλιο στους τομείς των δημοσιονομικών ζητημάτων, της αστικής και αγροτικής χωροταξίας, των χρήσεων γης, της ποσοτικής διαχείρισης των υδάτινων πόρων, των επιλογών που αφορούν τις πηγές ενέργειας και της δομής του ενεργειακού εφοδιασμού</a:t>
            </a:r>
          </a:p>
        </p:txBody>
      </p:sp>
      <p:sp>
        <p:nvSpPr>
          <p:cNvPr id="2" name="Τίτλος 1"/>
          <p:cNvSpPr>
            <a:spLocks noGrp="1"/>
          </p:cNvSpPr>
          <p:nvPr>
            <p:ph type="title"/>
          </p:nvPr>
        </p:nvSpPr>
        <p:spPr/>
        <p:txBody>
          <a:bodyPr/>
          <a:lstStyle/>
          <a:p>
            <a:r>
              <a:rPr lang="el-GR" dirty="0" smtClean="0"/>
              <a:t>Νομική Βάση ΠΠ στην ΕΕ</a:t>
            </a:r>
            <a:endParaRPr lang="el-GR" dirty="0"/>
          </a:p>
        </p:txBody>
      </p:sp>
    </p:spTree>
    <p:extLst>
      <p:ext uri="{BB962C8B-B14F-4D97-AF65-F5344CB8AC3E}">
        <p14:creationId xmlns:p14="http://schemas.microsoft.com/office/powerpoint/2010/main" val="36256618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591</TotalTime>
  <Words>3097</Words>
  <Application>Microsoft Office PowerPoint</Application>
  <PresentationFormat>Προβολή στην οθόνη (4:3)</PresentationFormat>
  <Paragraphs>142</Paragraphs>
  <Slides>33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33</vt:i4>
      </vt:variant>
    </vt:vector>
  </HeadingPairs>
  <TitlesOfParts>
    <vt:vector size="37" baseType="lpstr">
      <vt:lpstr>Arial</vt:lpstr>
      <vt:lpstr>Constantia</vt:lpstr>
      <vt:lpstr>Wingdings 2</vt:lpstr>
      <vt:lpstr>Χαρτί</vt:lpstr>
      <vt:lpstr>Περιβαλλοντική Πολιτική, Αρχές, Φορείς, Μέσα Άσκησης, Ευρωπαϊκή ΠΠ </vt:lpstr>
      <vt:lpstr>Περιβαλλοντική Πολιτική</vt:lpstr>
      <vt:lpstr>Περιβαλλοντική Πολιτική</vt:lpstr>
      <vt:lpstr>Περιβαλλοντική Πολιτική</vt:lpstr>
      <vt:lpstr>Περιβαλλοντική Πολιτική</vt:lpstr>
      <vt:lpstr>Περιβαλλοντική Πολιτική στην ΕΕ</vt:lpstr>
      <vt:lpstr>Εξέλιξη ΠΠ στην ΕΕ – σύντομη ανασκόπηση</vt:lpstr>
      <vt:lpstr>Εξέλιξη ΠΠ στην ΕΕ – σύντομη ανασκόπηση</vt:lpstr>
      <vt:lpstr>Νομική Βάση ΠΠ στην ΕΕ</vt:lpstr>
      <vt:lpstr>Αρχές της ΠΠ στην ΕΕ</vt:lpstr>
      <vt:lpstr>Αρχές της ΠΠ στην ΕΕ</vt:lpstr>
      <vt:lpstr>Ειδικότερες Αρχές της ΠΠ στην ΕΕ</vt:lpstr>
      <vt:lpstr>Ειδικότερες Αρχές της ΠΠ στην ΕΕ</vt:lpstr>
      <vt:lpstr>Προγράμματα δράσης για το περιβάλλον της ΕΕ</vt:lpstr>
      <vt:lpstr>Οριζόντιες Στρατηγικές της ΕΕ</vt:lpstr>
      <vt:lpstr>Η ΕΕ στη διεθνή συνεργασία σε περιβαλλοντικά θέματα</vt:lpstr>
      <vt:lpstr>Η ΕΕ στη διεθνή συνεργασία σε περιβαλλοντικά θέματα</vt:lpstr>
      <vt:lpstr>Συμμετοχή του κοινού στη λήψη αποφάσεων</vt:lpstr>
      <vt:lpstr>Περιβαλλοντική Πολιτική στην Ελλάδα - Φορείς άσκησής της </vt:lpstr>
      <vt:lpstr>Φορείς άσκησης ΠΠ στην Ελλάδα</vt:lpstr>
      <vt:lpstr>Φορείς άσκησης ΠΠ στην Ελλάδα</vt:lpstr>
      <vt:lpstr>Φορείς άσκησης ΠΠ στην Ελλάδα</vt:lpstr>
      <vt:lpstr>Μέσα άσκησης περιβαλλοντικής πολιτικής</vt:lpstr>
      <vt:lpstr>Εισαγωγή</vt:lpstr>
      <vt:lpstr>Σύστημα προδιαγραφών (standards) - απαγορεύσεων</vt:lpstr>
      <vt:lpstr>Κυριότερα συστήματα ποινών</vt:lpstr>
      <vt:lpstr>Κυριότερα συστήματα ποινών</vt:lpstr>
      <vt:lpstr>Συστήματα Περιβαλλοντικής Διαχείρισης</vt:lpstr>
      <vt:lpstr>Τα πρότυπα ISO 14000 </vt:lpstr>
      <vt:lpstr>Το Σύστημα Διαχείρισης EMAS</vt:lpstr>
      <vt:lpstr>ISO vs EMAS</vt:lpstr>
      <vt:lpstr>Άλλα Συστήματα Περιβαλλοντικής Διαχείρισης</vt:lpstr>
      <vt:lpstr>Reading List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Πολιτική</dc:title>
  <dc:creator>Katerina Kaisari</dc:creator>
  <cp:lastModifiedBy>Katerina Kaisari</cp:lastModifiedBy>
  <cp:revision>44</cp:revision>
  <dcterms:created xsi:type="dcterms:W3CDTF">2019-03-30T22:23:27Z</dcterms:created>
  <dcterms:modified xsi:type="dcterms:W3CDTF">2019-04-02T13:27:07Z</dcterms:modified>
</cp:coreProperties>
</file>