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8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59" autoAdjust="0"/>
    <p:restoredTop sz="94660"/>
  </p:normalViewPr>
  <p:slideViewPr>
    <p:cSldViewPr>
      <p:cViewPr varScale="1">
        <p:scale>
          <a:sx n="68" d="100"/>
          <a:sy n="68" d="100"/>
        </p:scale>
        <p:origin x="-94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EDB3B79D-CAFF-4008-AD5D-059B4A58C8AC}" type="datetimeFigureOut">
              <a:rPr lang="el-GR" smtClean="0"/>
              <a:pPr/>
              <a:t>23/10/2019</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D1729EEA-049F-4326-B114-0A499AC5847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DB3B79D-CAFF-4008-AD5D-059B4A58C8AC}" type="datetimeFigureOut">
              <a:rPr lang="el-GR" smtClean="0"/>
              <a:pPr/>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1729EEA-049F-4326-B114-0A499AC5847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DB3B79D-CAFF-4008-AD5D-059B4A58C8AC}" type="datetimeFigureOut">
              <a:rPr lang="el-GR" smtClean="0"/>
              <a:pPr/>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1729EEA-049F-4326-B114-0A499AC5847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DB3B79D-CAFF-4008-AD5D-059B4A58C8AC}" type="datetimeFigureOut">
              <a:rPr lang="el-GR" smtClean="0"/>
              <a:pPr/>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1729EEA-049F-4326-B114-0A499AC58477}" type="slidenum">
              <a:rPr lang="el-GR" smtClean="0"/>
              <a:pPr/>
              <a:t>‹#›</a:t>
            </a:fld>
            <a:endParaRPr lang="el-GR"/>
          </a:p>
        </p:txBody>
      </p:sp>
      <p:sp>
        <p:nvSpPr>
          <p:cNvPr id="7" name="6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EDB3B79D-CAFF-4008-AD5D-059B4A58C8AC}" type="datetimeFigureOut">
              <a:rPr lang="el-GR" smtClean="0"/>
              <a:pPr/>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1729EEA-049F-4326-B114-0A499AC58477}" type="slidenum">
              <a:rPr lang="el-GR" smtClean="0"/>
              <a:pPr/>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EDB3B79D-CAFF-4008-AD5D-059B4A58C8AC}" type="datetimeFigureOut">
              <a:rPr lang="el-GR" smtClean="0"/>
              <a:pPr/>
              <a:t>23/10/2019</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1729EEA-049F-4326-B114-0A499AC58477}" type="slidenum">
              <a:rPr lang="el-GR" smtClean="0"/>
              <a:pPr/>
              <a:t>‹#›</a:t>
            </a:fld>
            <a:endParaRPr lang="el-GR"/>
          </a:p>
        </p:txBody>
      </p:sp>
      <p:sp>
        <p:nvSpPr>
          <p:cNvPr id="8" name="7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EDB3B79D-CAFF-4008-AD5D-059B4A58C8AC}" type="datetimeFigureOut">
              <a:rPr lang="el-GR" smtClean="0"/>
              <a:pPr/>
              <a:t>23/10/2019</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D1729EEA-049F-4326-B114-0A499AC58477}"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extLst/>
          </a:lstStyle>
          <a:p>
            <a:fld id="{EDB3B79D-CAFF-4008-AD5D-059B4A58C8AC}" type="datetimeFigureOut">
              <a:rPr lang="el-GR" smtClean="0"/>
              <a:pPr/>
              <a:t>23/10/2019</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D1729EEA-049F-4326-B114-0A499AC58477}" type="slidenum">
              <a:rPr lang="el-GR" smtClean="0"/>
              <a:pPr/>
              <a:t>‹#›</a:t>
            </a:fld>
            <a:endParaRPr lang="el-GR"/>
          </a:p>
        </p:txBody>
      </p:sp>
      <p:sp>
        <p:nvSpPr>
          <p:cNvPr id="6" name="5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EDB3B79D-CAFF-4008-AD5D-059B4A58C8AC}" type="datetimeFigureOut">
              <a:rPr lang="el-GR" smtClean="0"/>
              <a:pPr/>
              <a:t>23/10/2019</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D1729EEA-049F-4326-B114-0A499AC5847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extLst/>
          </a:lstStyle>
          <a:p>
            <a:fld id="{EDB3B79D-CAFF-4008-AD5D-059B4A58C8AC}" type="datetimeFigureOut">
              <a:rPr lang="el-GR" smtClean="0"/>
              <a:pPr/>
              <a:t>23/10/2019</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1729EEA-049F-4326-B114-0A499AC58477}"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EDB3B79D-CAFF-4008-AD5D-059B4A58C8AC}" type="datetimeFigureOut">
              <a:rPr lang="el-GR" smtClean="0"/>
              <a:pPr/>
              <a:t>23/10/2019</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D1729EEA-049F-4326-B114-0A499AC58477}" type="slidenum">
              <a:rPr lang="el-GR" smtClean="0"/>
              <a:pPr/>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Kλικ για επεξεργασία του τίτλου</a:t>
            </a:r>
            <a:endParaRPr kumimoji="0" lang="en-US"/>
          </a:p>
        </p:txBody>
      </p:sp>
      <p:sp>
        <p:nvSpPr>
          <p:cNvPr id="8" name="7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DB3B79D-CAFF-4008-AD5D-059B4A58C8AC}" type="datetimeFigureOut">
              <a:rPr lang="el-GR" smtClean="0"/>
              <a:pPr/>
              <a:t>23/10/2019</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1729EEA-049F-4326-B114-0A499AC5847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p:txBody>
          <a:bodyPr>
            <a:normAutofit fontScale="85000" lnSpcReduction="10000"/>
          </a:bodyPr>
          <a:lstStyle/>
          <a:p>
            <a:pPr algn="just"/>
            <a:r>
              <a:rPr lang="el-GR" dirty="0" smtClean="0">
                <a:solidFill>
                  <a:schemeClr val="tx1"/>
                </a:solidFill>
              </a:rPr>
              <a:t>Προδιαγραφές αναρριχητικού τοίχου</a:t>
            </a:r>
          </a:p>
          <a:p>
            <a:pPr algn="just"/>
            <a:r>
              <a:rPr lang="el-GR" dirty="0" smtClean="0">
                <a:solidFill>
                  <a:schemeClr val="tx1"/>
                </a:solidFill>
              </a:rPr>
              <a:t>Γύροι</a:t>
            </a:r>
          </a:p>
          <a:p>
            <a:pPr algn="just"/>
            <a:r>
              <a:rPr lang="el-GR" dirty="0" smtClean="0">
                <a:solidFill>
                  <a:schemeClr val="tx1"/>
                </a:solidFill>
              </a:rPr>
              <a:t>Ασφάλεια</a:t>
            </a:r>
          </a:p>
          <a:p>
            <a:pPr algn="just"/>
            <a:r>
              <a:rPr lang="el-GR" dirty="0" smtClean="0">
                <a:solidFill>
                  <a:schemeClr val="tx1"/>
                </a:solidFill>
              </a:rPr>
              <a:t>Σημεία προστασίας</a:t>
            </a:r>
          </a:p>
          <a:p>
            <a:pPr algn="just"/>
            <a:r>
              <a:rPr lang="el-GR" dirty="0" smtClean="0">
                <a:solidFill>
                  <a:schemeClr val="tx1"/>
                </a:solidFill>
              </a:rPr>
              <a:t>Προσωπικός εξοπλισμός</a:t>
            </a:r>
          </a:p>
          <a:p>
            <a:pPr algn="just"/>
            <a:r>
              <a:rPr lang="el-GR" dirty="0" smtClean="0">
                <a:solidFill>
                  <a:schemeClr val="tx1"/>
                </a:solidFill>
              </a:rPr>
              <a:t>Ασφάλιση αθλητών</a:t>
            </a:r>
          </a:p>
          <a:p>
            <a:pPr algn="just"/>
            <a:r>
              <a:rPr lang="el-GR" dirty="0" smtClean="0">
                <a:solidFill>
                  <a:schemeClr val="tx1"/>
                </a:solidFill>
              </a:rPr>
              <a:t>Βαθμολογία</a:t>
            </a:r>
          </a:p>
          <a:p>
            <a:pPr algn="just"/>
            <a:r>
              <a:rPr lang="el-GR" dirty="0" smtClean="0">
                <a:solidFill>
                  <a:schemeClr val="tx1"/>
                </a:solidFill>
              </a:rPr>
              <a:t>Χρονομέτρηση</a:t>
            </a:r>
          </a:p>
          <a:p>
            <a:pPr algn="just"/>
            <a:r>
              <a:rPr lang="el-GR" dirty="0" smtClean="0"/>
              <a:t>Ποσόστωση</a:t>
            </a:r>
          </a:p>
          <a:p>
            <a:pPr algn="just"/>
            <a:r>
              <a:rPr lang="el-GR" dirty="0" smtClean="0"/>
              <a:t>Σειρά εκκίνησης</a:t>
            </a:r>
          </a:p>
          <a:p>
            <a:pPr algn="just"/>
            <a:endParaRPr lang="el-GR" dirty="0" smtClean="0"/>
          </a:p>
          <a:p>
            <a:pPr algn="just"/>
            <a:endParaRPr lang="el-GR" dirty="0" smtClean="0">
              <a:solidFill>
                <a:schemeClr val="tx1"/>
              </a:solidFill>
            </a:endParaRPr>
          </a:p>
          <a:p>
            <a:endParaRPr lang="el-GR" dirty="0"/>
          </a:p>
        </p:txBody>
      </p:sp>
      <p:sp>
        <p:nvSpPr>
          <p:cNvPr id="4" name="3 - Θέση περιεχομένου"/>
          <p:cNvSpPr>
            <a:spLocks noGrp="1"/>
          </p:cNvSpPr>
          <p:nvPr>
            <p:ph sz="half" idx="2"/>
          </p:nvPr>
        </p:nvSpPr>
        <p:spPr/>
        <p:txBody>
          <a:bodyPr>
            <a:normAutofit fontScale="85000" lnSpcReduction="10000"/>
          </a:bodyPr>
          <a:lstStyle/>
          <a:p>
            <a:r>
              <a:rPr lang="el-GR" dirty="0" smtClean="0"/>
              <a:t>Κανόνες απομόνωσης</a:t>
            </a:r>
          </a:p>
          <a:p>
            <a:r>
              <a:rPr lang="el-GR" dirty="0" smtClean="0"/>
              <a:t> Αγωνιστικοί γύροι</a:t>
            </a:r>
          </a:p>
          <a:p>
            <a:r>
              <a:rPr lang="el-GR" dirty="0" smtClean="0"/>
              <a:t>Παρατήρηση</a:t>
            </a:r>
          </a:p>
          <a:p>
            <a:r>
              <a:rPr lang="el-GR" dirty="0" smtClean="0"/>
              <a:t>Διαδικασία αναρρίχησης</a:t>
            </a:r>
          </a:p>
          <a:p>
            <a:r>
              <a:rPr lang="el-GR" dirty="0" err="1" smtClean="0"/>
              <a:t>Κλιπάρισμα</a:t>
            </a:r>
            <a:endParaRPr lang="el-GR" dirty="0" smtClean="0"/>
          </a:p>
          <a:p>
            <a:r>
              <a:rPr lang="el-GR" dirty="0" smtClean="0"/>
              <a:t>Κατάταξη κ βαθμοί κατάταξης</a:t>
            </a:r>
          </a:p>
          <a:p>
            <a:r>
              <a:rPr lang="el-GR" dirty="0" smtClean="0"/>
              <a:t>Τεχνικό περιστατικό</a:t>
            </a:r>
          </a:p>
          <a:p>
            <a:r>
              <a:rPr lang="el-GR" dirty="0" smtClean="0"/>
              <a:t>Βιντεοσκόπηση</a:t>
            </a:r>
          </a:p>
          <a:p>
            <a:r>
              <a:rPr lang="el-GR" dirty="0" smtClean="0"/>
              <a:t>Ενστάσεις</a:t>
            </a:r>
            <a:endParaRPr lang="el-GR" dirty="0"/>
          </a:p>
        </p:txBody>
      </p:sp>
      <p:sp>
        <p:nvSpPr>
          <p:cNvPr id="2" name="1 - Τίτλος"/>
          <p:cNvSpPr>
            <a:spLocks noGrp="1"/>
          </p:cNvSpPr>
          <p:nvPr>
            <p:ph type="title"/>
          </p:nvPr>
        </p:nvSpPr>
        <p:spPr/>
        <p:txBody>
          <a:bodyPr>
            <a:normAutofit fontScale="90000"/>
          </a:bodyPr>
          <a:lstStyle/>
          <a:p>
            <a:r>
              <a:rPr lang="el-GR" sz="3100" dirty="0" smtClean="0"/>
              <a:t>Ενότητα 2</a:t>
            </a:r>
            <a:r>
              <a:rPr lang="el-GR" dirty="0" smtClean="0"/>
              <a:t/>
            </a:r>
            <a:br>
              <a:rPr lang="el-GR" dirty="0" smtClean="0"/>
            </a:br>
            <a:r>
              <a:rPr lang="el-GR" dirty="0" smtClean="0"/>
              <a:t>Δυσκολία</a:t>
            </a:r>
            <a:endParaRPr lang="el-GR" dirty="0"/>
          </a:p>
        </p:txBody>
      </p:sp>
      <p:sp>
        <p:nvSpPr>
          <p:cNvPr id="5" name="4 - TextBox"/>
          <p:cNvSpPr txBox="1"/>
          <p:nvPr/>
        </p:nvSpPr>
        <p:spPr>
          <a:xfrm>
            <a:off x="3857620" y="6286520"/>
            <a:ext cx="5500694" cy="369332"/>
          </a:xfrm>
          <a:prstGeom prst="rect">
            <a:avLst/>
          </a:prstGeom>
          <a:noFill/>
        </p:spPr>
        <p:txBody>
          <a:bodyPr wrap="square" rtlCol="0">
            <a:spAutoFit/>
          </a:bodyPr>
          <a:lstStyle/>
          <a:p>
            <a:r>
              <a:rPr lang="el-GR" dirty="0" smtClean="0"/>
              <a:t>Επιμέλεια σημειώσεων</a:t>
            </a:r>
            <a:r>
              <a:rPr lang="en-US" dirty="0" smtClean="0"/>
              <a:t>:</a:t>
            </a:r>
            <a:r>
              <a:rPr lang="el-GR" dirty="0" smtClean="0"/>
              <a:t> </a:t>
            </a:r>
            <a:r>
              <a:rPr lang="el-GR" dirty="0" err="1" smtClean="0"/>
              <a:t>Κερασίδου</a:t>
            </a:r>
            <a:r>
              <a:rPr lang="el-GR" dirty="0" smtClean="0"/>
              <a:t> Στέλλα</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pPr algn="ctr">
              <a:buNone/>
            </a:pPr>
            <a:endParaRPr lang="el-GR" dirty="0" smtClean="0"/>
          </a:p>
          <a:p>
            <a:pPr>
              <a:buNone/>
            </a:pPr>
            <a:r>
              <a:rPr lang="el-GR" dirty="0" smtClean="0"/>
              <a:t>Κάθε κριτής διαδρομής έχει ένα σκίτσο της διαδρομής με την διαδοχική αρίθμηση των πιασιμάτων, σύμφωνα με τις οδηγίες του χαράκτη.</a:t>
            </a:r>
          </a:p>
          <a:p>
            <a:pPr>
              <a:buNone/>
            </a:pPr>
            <a:r>
              <a:rPr lang="el-GR" dirty="0" smtClean="0"/>
              <a:t>Όταν ένας αθλητής κάνει θετική χρήση ενός πιασίματος, τότε αυτή επισημαίνεται στο σκίτσο.</a:t>
            </a:r>
          </a:p>
          <a:p>
            <a:pPr>
              <a:buNone/>
            </a:pPr>
            <a:r>
              <a:rPr lang="el-GR" dirty="0" smtClean="0"/>
              <a:t>Μόνο τα πιασίματα που χρησιμοποιούνται με τα χέρια λαμβάνονται υπόψη για την κατοχύρωση τους από έναν αθλητή.</a:t>
            </a:r>
          </a:p>
          <a:p>
            <a:pPr>
              <a:buNone/>
            </a:pPr>
            <a:r>
              <a:rPr lang="el-GR" dirty="0" smtClean="0"/>
              <a:t>Εάν υπάρχει κάποιο αντικείμενο (κατασκευή) κατά την διάρκεια της διαδρομής, τότε μόνο τα τμήματα που χρησιμοποιούνται για την αναρρίχηση (σύμφωνα με τις οδηγίες του χαράκτη) λαμβάνονται υπόψη στην βαθμολογία.</a:t>
            </a:r>
          </a:p>
        </p:txBody>
      </p:sp>
      <p:sp>
        <p:nvSpPr>
          <p:cNvPr id="2" name="1 - Τίτλος"/>
          <p:cNvSpPr>
            <a:spLocks noGrp="1"/>
          </p:cNvSpPr>
          <p:nvPr>
            <p:ph type="title"/>
          </p:nvPr>
        </p:nvSpPr>
        <p:spPr/>
        <p:txBody>
          <a:bodyPr>
            <a:normAutofit/>
          </a:bodyPr>
          <a:lstStyle/>
          <a:p>
            <a:r>
              <a:rPr lang="el-GR" dirty="0" smtClean="0"/>
              <a:t>Βαθμολογία</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pPr algn="ctr">
              <a:buNone/>
            </a:pPr>
            <a:endParaRPr lang="el-GR" dirty="0" smtClean="0"/>
          </a:p>
          <a:p>
            <a:pPr>
              <a:buNone/>
            </a:pPr>
            <a:r>
              <a:rPr lang="el-GR" dirty="0" smtClean="0"/>
              <a:t>Ένας αθλητής θεωρείται ότι </a:t>
            </a:r>
            <a:r>
              <a:rPr lang="en-US" dirty="0" smtClean="0"/>
              <a:t>“</a:t>
            </a:r>
            <a:r>
              <a:rPr lang="el-GR" dirty="0" smtClean="0"/>
              <a:t>κατέχει</a:t>
            </a:r>
            <a:r>
              <a:rPr lang="en-US" dirty="0" smtClean="0"/>
              <a:t>”</a:t>
            </a:r>
            <a:r>
              <a:rPr lang="el-GR" dirty="0" smtClean="0"/>
              <a:t> ένα πιάσιμο όταν έκανε χρήση αυτού για να πετύχει μια σταθερή ή ελεγχόμενη θέση. Η βαθμολογία σε αυτή την περίπτωση είναι ο αριθμός που αποδόθηκε στο πιάσιμο αυτό σύμφωνα με το σκίτσο της διαδρομής.</a:t>
            </a:r>
          </a:p>
          <a:p>
            <a:pPr>
              <a:buNone/>
            </a:pPr>
            <a:r>
              <a:rPr lang="el-GR" dirty="0" smtClean="0"/>
              <a:t>Ένας αθλητής θεωρείτε ότι </a:t>
            </a:r>
            <a:r>
              <a:rPr lang="en-US" dirty="0" smtClean="0"/>
              <a:t>“</a:t>
            </a:r>
            <a:r>
              <a:rPr lang="el-GR" dirty="0" smtClean="0"/>
              <a:t>χρησιμοποίησε</a:t>
            </a:r>
            <a:r>
              <a:rPr lang="en-US" dirty="0" smtClean="0"/>
              <a:t>”</a:t>
            </a:r>
            <a:r>
              <a:rPr lang="el-GR" dirty="0" smtClean="0"/>
              <a:t> ένα πιάσιμο όταν έκανε από αυτό μια ελεγχόμενη κίνηση αναρρίχησης με σκοπό να προχωρήσει κατά μήκος της διαδρομής. Στην περίπτωση αυτή η βαθμολογία είναι ο αριθμός που αποδόθηκε στο πιάσιμο αυτό σύμφωνα με το σκίτσο της διαδρομής με το πρόθεμα συν (+). Η βαθμολογία αυτή είναι καλύτερη από αυτή που δίνεται για την κατοχή μιας λαβής.</a:t>
            </a:r>
          </a:p>
          <a:p>
            <a:pPr>
              <a:buNone/>
            </a:pPr>
            <a:endParaRPr lang="el-GR" dirty="0"/>
          </a:p>
        </p:txBody>
      </p:sp>
      <p:sp>
        <p:nvSpPr>
          <p:cNvPr id="2" name="1 - Τίτλος"/>
          <p:cNvSpPr>
            <a:spLocks noGrp="1"/>
          </p:cNvSpPr>
          <p:nvPr>
            <p:ph type="title"/>
          </p:nvPr>
        </p:nvSpPr>
        <p:spPr/>
        <p:txBody>
          <a:bodyPr>
            <a:normAutofit/>
          </a:bodyPr>
          <a:lstStyle/>
          <a:p>
            <a:r>
              <a:rPr lang="el-GR" dirty="0" smtClean="0"/>
              <a:t>Βαθμολογία</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546243"/>
            <a:ext cx="8229600" cy="4525963"/>
          </a:xfrm>
        </p:spPr>
        <p:txBody>
          <a:bodyPr>
            <a:normAutofit/>
          </a:bodyPr>
          <a:lstStyle/>
          <a:p>
            <a:pPr>
              <a:buNone/>
            </a:pPr>
            <a:r>
              <a:rPr lang="el-GR" dirty="0" smtClean="0"/>
              <a:t>Ελεγχόμενη κίνηση θεωρείτε οποιαδήποτε κίνηση , δυναμική ή στατική,  επιφέρει σημαντική αλλαγή στο κέντρο μάζας του αθλητή ή περιέχει την κίνηση τουλάχιστον ενός χεριού προκειμένου να φτάσει ένα επόμενο πιάσιμο κατά μήκος της διαδρομής.</a:t>
            </a:r>
          </a:p>
          <a:p>
            <a:pPr>
              <a:buNone/>
            </a:pPr>
            <a:r>
              <a:rPr lang="el-GR" dirty="0" smtClean="0"/>
              <a:t>Το πρόθεμα συν δεν απονέμεται για οποιαδήποτε κίνηση κάνει ο αθλητής που θα τον βγάλει έξω από μια νόμιμη θέση. </a:t>
            </a:r>
          </a:p>
          <a:p>
            <a:endParaRPr lang="el-GR" dirty="0"/>
          </a:p>
        </p:txBody>
      </p:sp>
      <p:sp>
        <p:nvSpPr>
          <p:cNvPr id="3" name="2 - Τίτλος"/>
          <p:cNvSpPr>
            <a:spLocks noGrp="1"/>
          </p:cNvSpPr>
          <p:nvPr>
            <p:ph type="title"/>
          </p:nvPr>
        </p:nvSpPr>
        <p:spPr/>
        <p:txBody>
          <a:bodyPr>
            <a:normAutofit/>
          </a:bodyPr>
          <a:lstStyle/>
          <a:p>
            <a:r>
              <a:rPr lang="el-GR" dirty="0" smtClean="0"/>
              <a:t>Βαθμολογία</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85860"/>
            <a:ext cx="8229600" cy="4525963"/>
          </a:xfrm>
        </p:spPr>
        <p:txBody>
          <a:bodyPr>
            <a:normAutofit fontScale="92500" lnSpcReduction="10000"/>
          </a:bodyPr>
          <a:lstStyle/>
          <a:p>
            <a:pPr algn="ctr">
              <a:buNone/>
            </a:pPr>
            <a:endParaRPr lang="el-GR" dirty="0" smtClean="0"/>
          </a:p>
          <a:p>
            <a:pPr>
              <a:buNone/>
            </a:pPr>
            <a:r>
              <a:rPr lang="el-GR" dirty="0" smtClean="0"/>
              <a:t>Ο χρόνος αναρρίχησης ενός αθλητή θεωρείται το χρονικό διάστημα από την έναρξη μέχρι και την περάτωση της προσπάθειας του σε μια διαδρομή και μετράται με χειροκίνητο ηλεκτρονικό χρονόμετρο από έναν τουλάχιστον κριτή διαδρομής.</a:t>
            </a:r>
          </a:p>
          <a:p>
            <a:pPr>
              <a:buNone/>
            </a:pPr>
            <a:r>
              <a:rPr lang="el-GR" dirty="0" smtClean="0"/>
              <a:t>Ο χρόνος αρχίζει να μετράει την στιγμή που ο αθλητής ξεκινάει την προσπάθεια του και κάθε μέρος του έχει εγκαταλείψει το έδαφος και τελειώνει την στιγμή που είτε περάσει το σχοινί του στο τελευταίο </a:t>
            </a:r>
            <a:r>
              <a:rPr lang="el-GR" dirty="0" err="1" smtClean="0"/>
              <a:t>σετάκι</a:t>
            </a:r>
            <a:r>
              <a:rPr lang="el-GR" dirty="0" smtClean="0"/>
              <a:t>, είτε πέσει.  </a:t>
            </a:r>
            <a:endParaRPr lang="el-GR" dirty="0"/>
          </a:p>
        </p:txBody>
      </p:sp>
      <p:sp>
        <p:nvSpPr>
          <p:cNvPr id="2" name="1 - Τίτλος"/>
          <p:cNvSpPr>
            <a:spLocks noGrp="1"/>
          </p:cNvSpPr>
          <p:nvPr>
            <p:ph type="title"/>
          </p:nvPr>
        </p:nvSpPr>
        <p:spPr/>
        <p:txBody>
          <a:bodyPr>
            <a:normAutofit/>
          </a:bodyPr>
          <a:lstStyle/>
          <a:p>
            <a:r>
              <a:rPr lang="el-GR" dirty="0" smtClean="0"/>
              <a:t>Χρονομέτρηση</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14422"/>
            <a:ext cx="8229600" cy="4525963"/>
          </a:xfrm>
        </p:spPr>
        <p:txBody>
          <a:bodyPr>
            <a:normAutofit fontScale="92500"/>
          </a:bodyPr>
          <a:lstStyle/>
          <a:p>
            <a:pPr algn="ctr">
              <a:buNone/>
            </a:pPr>
            <a:endParaRPr lang="el-GR" dirty="0" smtClean="0"/>
          </a:p>
          <a:p>
            <a:pPr>
              <a:buNone/>
            </a:pPr>
            <a:r>
              <a:rPr lang="el-GR" dirty="0" smtClean="0"/>
              <a:t>26 αθλητές προκρίνονται για τον ημιτελικό γύρο και 8 για τον τελικό. Σε περίπτωση που ο προκριματικός πραγματοποιείται σε δύο συμμετέχουσες ομάδες τότε η ποσόστωση κατανέμεται ισομερώς, δηλαδή 13 ανά ομάδα.</a:t>
            </a:r>
          </a:p>
          <a:p>
            <a:pPr>
              <a:buNone/>
            </a:pPr>
            <a:r>
              <a:rPr lang="el-GR" dirty="0" smtClean="0"/>
              <a:t>Εάν υπάρχουν ισοβαθμίες είτε στα προκριματικά είτε στον ημιτελικό με αποτέλεσμα να γίνεται υπέρβαση της ποσόστωσης, τότε όλοι οι ισόπαλοι αθλητές περνάν στον επόμενο γύρο του αγώνα.</a:t>
            </a:r>
            <a:endParaRPr lang="el-GR" dirty="0"/>
          </a:p>
        </p:txBody>
      </p:sp>
      <p:sp>
        <p:nvSpPr>
          <p:cNvPr id="2" name="1 - Τίτλος"/>
          <p:cNvSpPr>
            <a:spLocks noGrp="1"/>
          </p:cNvSpPr>
          <p:nvPr>
            <p:ph type="title"/>
          </p:nvPr>
        </p:nvSpPr>
        <p:spPr/>
        <p:txBody>
          <a:bodyPr>
            <a:normAutofit/>
          </a:bodyPr>
          <a:lstStyle/>
          <a:p>
            <a:r>
              <a:rPr lang="el-GR" dirty="0" smtClean="0"/>
              <a:t>Ποσόστωση</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0000" lnSpcReduction="20000"/>
          </a:bodyPr>
          <a:lstStyle/>
          <a:p>
            <a:pPr>
              <a:buNone/>
            </a:pPr>
            <a:r>
              <a:rPr lang="el-GR" dirty="0" smtClean="0"/>
              <a:t>Στην περίπτωση που ο προκριματικός γύρος πραγματοποιείται με δύο συμμετέχουσες ομάδες υπάρχει συγκεκριμένος τρόπος που οι αθλητές με παγκόσμια κατάταξη κατανέμονται ανάμεσα σε αυτές.</a:t>
            </a:r>
          </a:p>
          <a:p>
            <a:pPr>
              <a:buNone/>
            </a:pPr>
            <a:r>
              <a:rPr lang="el-GR" dirty="0" smtClean="0"/>
              <a:t>Στην πρώτη διαδρομή του προκριματικού γύρου η σειρά εκκίνησης γίνεται με τυχαία επιλογή, ενώ στη δεύτερη γίνεται με την ίδια σειρά εκκίνησης αλλά με άνοιγμα 50%. Για παράδειγμα αν υπάρχουν 21 αθλητές σε μια κατηγορία τότε αυτός που έτρεξε 1</a:t>
            </a:r>
            <a:r>
              <a:rPr lang="el-GR" baseline="30000" dirty="0" smtClean="0"/>
              <a:t>ος</a:t>
            </a:r>
            <a:r>
              <a:rPr lang="el-GR" dirty="0" smtClean="0"/>
              <a:t>  στην πρώτη διαδρομή </a:t>
            </a:r>
            <a:r>
              <a:rPr lang="el-GR" baseline="30000" dirty="0" smtClean="0"/>
              <a:t> </a:t>
            </a:r>
            <a:r>
              <a:rPr lang="el-GR" dirty="0" smtClean="0"/>
              <a:t> θα τρέξει 11ος στην δεύτερη διαδρομή.</a:t>
            </a:r>
          </a:p>
          <a:p>
            <a:pPr>
              <a:buNone/>
            </a:pPr>
            <a:r>
              <a:rPr lang="el-GR" dirty="0" smtClean="0"/>
              <a:t>Η εκκίνηση για τον ημιτελικό και τον τελικό γίνεται με την αντίστροφη σειρά της κατάταξης των αθλητών στον προηγούμενο γύρο.  Δηλαδή αυτός με την υψηλότερη βαθμολογία ξεκινάει τελευταίος.  Σε περίπτωση ισοβαθμίας ξεκινάει τελευταίος αυτός με την υψηλότερη βαθμολογία στην παγκόσμια κατάταξη, ενώ αν δεν έχουν τότε ξεκινάνε με τυχαία σειρά.</a:t>
            </a:r>
            <a:endParaRPr lang="el-GR" dirty="0"/>
          </a:p>
        </p:txBody>
      </p:sp>
      <p:sp>
        <p:nvSpPr>
          <p:cNvPr id="2" name="1 - Τίτλος"/>
          <p:cNvSpPr>
            <a:spLocks noGrp="1"/>
          </p:cNvSpPr>
          <p:nvPr>
            <p:ph type="title"/>
          </p:nvPr>
        </p:nvSpPr>
        <p:spPr/>
        <p:txBody>
          <a:bodyPr>
            <a:normAutofit/>
          </a:bodyPr>
          <a:lstStyle/>
          <a:p>
            <a:r>
              <a:rPr lang="el-GR" dirty="0" smtClean="0"/>
              <a:t>Σειρά εκκίνησης</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0000" lnSpcReduction="20000"/>
          </a:bodyPr>
          <a:lstStyle/>
          <a:p>
            <a:r>
              <a:rPr lang="el-GR" dirty="0" smtClean="0"/>
              <a:t>Η ζώνη απομόνωσης δεν μπορεί να κλείσει νωρίτερα από μία ώρα πριν αρχίσει την προσπάθεια του ο πρώτος στη λίστα αθλητής. Οι αθλητές επιτρέπεται να δουν τις διαδρομές έξω από τον αγωνιστικό χώρο πριν από το κλείσιμο της απομόνωσης.</a:t>
            </a:r>
          </a:p>
          <a:p>
            <a:r>
              <a:rPr lang="el-GR" dirty="0" smtClean="0"/>
              <a:t>Από τη στιγμή που οι αθλητές ή οι εκπρόσωποι μπουν ση ζώνη απομόνωσης δεν μπορούν να ξαναβγούν. Εάν οι εκπρόσωποι αποχωρήσουν από την απομόνωση δεν μπορούν να επιστρέψουν σε αυτή ή στον αγωνιστικό χώρο.</a:t>
            </a:r>
          </a:p>
          <a:p>
            <a:r>
              <a:rPr lang="el-GR" dirty="0" smtClean="0"/>
              <a:t>Όσο διαρκεί η περίοδος απομόνωσης οι αθλητές δεν μπορούν να λάβουν πληροφορίες σχετικά με την διαδρομή πέραν αυτόν που πήραν κατά την διάρκεια της παρατήρησης. </a:t>
            </a:r>
          </a:p>
          <a:p>
            <a:r>
              <a:rPr lang="el-GR" dirty="0" smtClean="0"/>
              <a:t>Όταν βρεθούν στον αγωνιστικό χώρο δεν μπορούν να λάβουν πληροφορίες από πρόσωπα εκτός αγωνιστικού χώρου κ ούτε να μεταφέρουν πληροφορίες σε αθλητές που δεν έχουν αγωνιστεί ακόμα.</a:t>
            </a:r>
          </a:p>
          <a:p>
            <a:r>
              <a:rPr lang="el-GR" dirty="0" smtClean="0"/>
              <a:t>Παράβαση των παραπάνω κανονισμών μπορεί να επιφέρει πειθαρχικές ποινές.</a:t>
            </a:r>
            <a:endParaRPr lang="el-GR" dirty="0"/>
          </a:p>
        </p:txBody>
      </p:sp>
      <p:sp>
        <p:nvSpPr>
          <p:cNvPr id="2" name="1 - Τίτλος"/>
          <p:cNvSpPr>
            <a:spLocks noGrp="1"/>
          </p:cNvSpPr>
          <p:nvPr>
            <p:ph type="title"/>
          </p:nvPr>
        </p:nvSpPr>
        <p:spPr/>
        <p:txBody>
          <a:bodyPr>
            <a:normAutofit/>
          </a:bodyPr>
          <a:lstStyle/>
          <a:p>
            <a:r>
              <a:rPr lang="el-GR" dirty="0" smtClean="0"/>
              <a:t>Κανόνες  απομόνωσης</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0000" lnSpcReduction="20000"/>
          </a:bodyPr>
          <a:lstStyle/>
          <a:p>
            <a:r>
              <a:rPr lang="el-GR" dirty="0" smtClean="0"/>
              <a:t>Προκριματικός</a:t>
            </a:r>
            <a:r>
              <a:rPr lang="en-US" dirty="0" smtClean="0"/>
              <a:t>:</a:t>
            </a:r>
            <a:r>
              <a:rPr lang="el-GR" dirty="0" smtClean="0"/>
              <a:t> Μπορεί να πραγματοποιηθεί σε μία ή δύο ομάδες όπου οι αθλητές θα σκαρφαλώσουν δύο (2) μη πανομοιότυπες διαδρομές έχοντας μία μόνο προσπάθεια για κάθε διαδρομή. Ο χρόνος που έχει κάθε αθλητής για την ολοκλήρωση μιας διαδρομής είναι έξι (6) λεπτά. Θα πρέπει να υπάρχει τουλάχιστον 50 λεπτά χρόνος ανάπαυσης μεταξύ των προσπαθειών ενός αθλητή στις δύο διαδρομές.</a:t>
            </a:r>
          </a:p>
          <a:p>
            <a:r>
              <a:rPr lang="el-GR" dirty="0" smtClean="0"/>
              <a:t>Ημιτελικός &amp; τελικός</a:t>
            </a:r>
            <a:r>
              <a:rPr lang="en-US" dirty="0" smtClean="0"/>
              <a:t>:</a:t>
            </a:r>
            <a:r>
              <a:rPr lang="el-GR" dirty="0" smtClean="0"/>
              <a:t> Οι αθλητές αγωνίζονται σε μία διαδρομή, έχοντας μία μόνο προσπάθεια και χρόνο έξι λεπτών για να την ολοκληρώσουν. Η σειρά εκκίνησης είναι η αντίστροφη σειρά κατάταξης στον προκριματικό όπως έχει οριστεί και πρωτύτερα.</a:t>
            </a:r>
            <a:br>
              <a:rPr lang="el-GR" dirty="0" smtClean="0"/>
            </a:br>
            <a:r>
              <a:rPr lang="el-GR" dirty="0" smtClean="0"/>
              <a:t>Στον τελικό γύρο θα πρέπει να γίνεται παρουσίαση των αθλητών που είναι να συμμετάσχουν .Επιπλέον ο προβλεπόμενος χρόνος έναρξης για τον τελευταίο αθλητή σε κάθε κατηγορία δεν θα πρέπει να υπερβαίνει τα 90 λεπτά από την προγραμματισμένη ώρα έναρξης του πρώτου αθλητή στην ίδια κατηγορία.</a:t>
            </a:r>
            <a:endParaRPr lang="el-GR" dirty="0"/>
          </a:p>
        </p:txBody>
      </p:sp>
      <p:sp>
        <p:nvSpPr>
          <p:cNvPr id="2" name="1 - Τίτλος"/>
          <p:cNvSpPr>
            <a:spLocks noGrp="1"/>
          </p:cNvSpPr>
          <p:nvPr>
            <p:ph type="title"/>
          </p:nvPr>
        </p:nvSpPr>
        <p:spPr/>
        <p:txBody>
          <a:bodyPr>
            <a:normAutofit/>
          </a:bodyPr>
          <a:lstStyle/>
          <a:p>
            <a:r>
              <a:rPr lang="el-GR" dirty="0" smtClean="0"/>
              <a:t>Αγωνιστικοί γύροι</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r>
              <a:rPr lang="el-GR" dirty="0" smtClean="0"/>
              <a:t>Οι αθλητές έχουν χρονικό περιθώριο 40 δευτερολέπτων από τη στιγμή που θα αποχωρήσουν από την ζώνη παρουσίας μέχρι και την έναρξη της προσπάθειας τους στα οποία μπορούν να παρατηρήσουν ξανά την διαδρομή. Ο χρόνος αυτός δεν προσμετρείται στα έξι λεπτά που έχει ο κάθε αθλητής για να ολοκληρώσει την διαδρομή.</a:t>
            </a:r>
          </a:p>
          <a:p>
            <a:r>
              <a:rPr lang="el-GR" dirty="0" smtClean="0"/>
              <a:t>Στον προκριματικό γύρο οι διαδρομές σκαρφαλώνονται είτε ύστερα από επίδειξη (</a:t>
            </a:r>
            <a:r>
              <a:rPr lang="en-US" dirty="0" smtClean="0"/>
              <a:t>flash)</a:t>
            </a:r>
            <a:r>
              <a:rPr lang="el-GR" dirty="0" smtClean="0"/>
              <a:t> το πολύ 30 λεπτά πριν την έναρξη της προσπάθειας του πρώτου αθλητή,</a:t>
            </a:r>
            <a:r>
              <a:rPr lang="en-US" dirty="0" smtClean="0"/>
              <a:t> </a:t>
            </a:r>
            <a:r>
              <a:rPr lang="el-GR" dirty="0" smtClean="0"/>
              <a:t>είτε θα πρέπει να έχουν πραγματοποιηθεί εγγραφές βίντεο με τις διαδρομές, οι οποίες θα προβάλλονται στη ζώνη απομόνωσης. </a:t>
            </a:r>
          </a:p>
          <a:p>
            <a:pPr>
              <a:buNone/>
            </a:pPr>
            <a:endParaRPr lang="el-GR" dirty="0"/>
          </a:p>
        </p:txBody>
      </p:sp>
      <p:sp>
        <p:nvSpPr>
          <p:cNvPr id="2" name="1 - Τίτλος"/>
          <p:cNvSpPr>
            <a:spLocks noGrp="1"/>
          </p:cNvSpPr>
          <p:nvPr>
            <p:ph type="title"/>
          </p:nvPr>
        </p:nvSpPr>
        <p:spPr/>
        <p:txBody>
          <a:bodyPr>
            <a:normAutofit/>
          </a:bodyPr>
          <a:lstStyle/>
          <a:p>
            <a:r>
              <a:rPr lang="el-GR" dirty="0" smtClean="0"/>
              <a:t>Παρατήρηση</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r>
              <a:rPr lang="el-GR" dirty="0" smtClean="0"/>
              <a:t>Στον ημιτελικό και τελικό γύρο η παρατήρηση διεξάγεται ακριβώς πριν την έναρξη του γύρου κ ο χρόνος της δεν θα πρέπει να υπερβαίνει τα 6 λεπτά. </a:t>
            </a:r>
          </a:p>
          <a:p>
            <a:r>
              <a:rPr lang="el-GR" dirty="0" smtClean="0"/>
              <a:t>Οι εκπρόσωποι των ομάδων δεν επιτρέπεται να συνοδεύουν τους αθλητές κατά την διάρκεια της παρατήρησης. </a:t>
            </a:r>
          </a:p>
          <a:p>
            <a:r>
              <a:rPr lang="el-GR" dirty="0" smtClean="0"/>
              <a:t>Οι αθλητές δεν μπορούν να ανέβουν στον τοίχο ή σε κάποιο άλλο αντικείμενο για να παρατηρήσουν την διαδρομή. Επιτρέπεται να ζητούν πληροφορίες από τους κριτές και να κάνουν χρήση κιαλιών καθώς και χειρόγραφα σκίτσα. Τα σκίτσα θα πρέπει να παραδίνονται στους εκπροσώπους των ομάδων μετά την λήξη της παρατήρησης.</a:t>
            </a:r>
          </a:p>
          <a:p>
            <a:r>
              <a:rPr lang="el-GR" dirty="0" smtClean="0"/>
              <a:t>Οι αθλητές μπορούν να αγγίξουν τα πρώτα πιασίματα χωρίς όμως να αφήσουν το έδαφος και με τα δύο τους πόδια.</a:t>
            </a:r>
            <a:endParaRPr lang="el-GR" dirty="0"/>
          </a:p>
        </p:txBody>
      </p:sp>
      <p:sp>
        <p:nvSpPr>
          <p:cNvPr id="2" name="1 - Τίτλος"/>
          <p:cNvSpPr>
            <a:spLocks noGrp="1"/>
          </p:cNvSpPr>
          <p:nvPr>
            <p:ph type="title"/>
          </p:nvPr>
        </p:nvSpPr>
        <p:spPr/>
        <p:txBody>
          <a:bodyPr>
            <a:normAutofit/>
          </a:bodyPr>
          <a:lstStyle/>
          <a:p>
            <a:r>
              <a:rPr lang="el-GR" dirty="0" smtClean="0"/>
              <a:t>Παρατήρηση</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ctr">
              <a:buNone/>
            </a:pPr>
            <a:endParaRPr lang="el-GR" dirty="0" smtClean="0"/>
          </a:p>
          <a:p>
            <a:r>
              <a:rPr lang="el-GR" dirty="0" smtClean="0"/>
              <a:t>Πρέπει να είναι τουλάχιστον 12 μέτρα.</a:t>
            </a:r>
          </a:p>
          <a:p>
            <a:r>
              <a:rPr lang="el-GR" dirty="0" smtClean="0"/>
              <a:t>Η επιφάνεια του θα πρέπει να επιτρέπει την δημιουργία διαδρομών μήκους τουλάχιστον 15 μέτρων και πλάτους τουλάχιστον 3 μέτρων.</a:t>
            </a:r>
          </a:p>
          <a:p>
            <a:r>
              <a:rPr lang="el-GR" dirty="0" smtClean="0"/>
              <a:t>Όλος ο τοίχος και οι λαβές υπόκεινται στους γενικούς κανόνες και τα πρότυπα των κανονισμών.</a:t>
            </a:r>
          </a:p>
          <a:p>
            <a:pPr>
              <a:buNone/>
            </a:pPr>
            <a:endParaRPr lang="el-GR" dirty="0" smtClean="0"/>
          </a:p>
          <a:p>
            <a:pPr>
              <a:buNone/>
            </a:pPr>
            <a:endParaRPr lang="el-GR" dirty="0"/>
          </a:p>
        </p:txBody>
      </p:sp>
      <p:sp>
        <p:nvSpPr>
          <p:cNvPr id="2" name="1 - Τίτλος"/>
          <p:cNvSpPr>
            <a:spLocks noGrp="1"/>
          </p:cNvSpPr>
          <p:nvPr>
            <p:ph type="title"/>
          </p:nvPr>
        </p:nvSpPr>
        <p:spPr>
          <a:xfrm>
            <a:off x="357158" y="571480"/>
            <a:ext cx="8229600" cy="1143000"/>
          </a:xfrm>
        </p:spPr>
        <p:txBody>
          <a:bodyPr>
            <a:normAutofit fontScale="90000"/>
          </a:bodyPr>
          <a:lstStyle/>
          <a:p>
            <a:r>
              <a:rPr lang="el-GR" dirty="0" smtClean="0"/>
              <a:t>Προδιαγραφές αναρριχητικού τοίχου.</a:t>
            </a:r>
            <a:br>
              <a:rPr lang="el-GR" dirty="0" smtClean="0"/>
            </a:b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0000" lnSpcReduction="20000"/>
          </a:bodyPr>
          <a:lstStyle/>
          <a:p>
            <a:pPr>
              <a:buNone/>
            </a:pPr>
            <a:r>
              <a:rPr lang="el-GR" dirty="0" smtClean="0"/>
              <a:t>Η προσπάθεια του αθλητή ξεκινάει όταν αυτός αφήσει το έδαφος και τελειώνει είτε όταν ολοκληρώσει επιτυχώς την διαδρομή του (περάσει σωστά το τελευταίο </a:t>
            </a:r>
            <a:r>
              <a:rPr lang="el-GR" dirty="0" err="1" smtClean="0"/>
              <a:t>σετάκι</a:t>
            </a:r>
            <a:r>
              <a:rPr lang="el-GR" dirty="0" smtClean="0"/>
              <a:t>), είτε όταν </a:t>
            </a:r>
          </a:p>
          <a:p>
            <a:pPr>
              <a:buNone/>
            </a:pPr>
            <a:r>
              <a:rPr lang="el-GR" dirty="0" smtClean="0"/>
              <a:t>α) πέσει, </a:t>
            </a:r>
          </a:p>
          <a:p>
            <a:pPr>
              <a:buNone/>
            </a:pPr>
            <a:r>
              <a:rPr lang="el-GR" dirty="0" smtClean="0"/>
              <a:t>β) υπερβεί τον καθορισμένο χρόνο,</a:t>
            </a:r>
          </a:p>
          <a:p>
            <a:pPr>
              <a:buNone/>
            </a:pPr>
            <a:r>
              <a:rPr lang="el-GR" dirty="0" smtClean="0"/>
              <a:t>γ) βγει εκτός ορίων διαδρομής, </a:t>
            </a:r>
          </a:p>
          <a:p>
            <a:pPr>
              <a:buNone/>
            </a:pPr>
            <a:r>
              <a:rPr lang="el-GR" dirty="0" smtClean="0"/>
              <a:t>δ) χρησιμοποιήσει για να αναρριχηθεί τις τρύπες για τις βίδες ή οποιοδήποτε άλλο αντικείμενο βρίσκεται στον τοίχο και δεν συμπεριλαμβάνεται στα πιασίματα τις διαδρομής (διαφημιστικά πλακάτ, πλακέτες, εξωτερικές πλευρές τοίχου κλπ) </a:t>
            </a:r>
          </a:p>
          <a:p>
            <a:pPr>
              <a:buNone/>
            </a:pPr>
            <a:r>
              <a:rPr lang="el-GR" dirty="0" smtClean="0"/>
              <a:t>ε) δεν περνάει το σχοινί στα </a:t>
            </a:r>
            <a:r>
              <a:rPr lang="el-GR" dirty="0" err="1" smtClean="0"/>
              <a:t>σετάκια</a:t>
            </a:r>
            <a:r>
              <a:rPr lang="el-GR" dirty="0" smtClean="0"/>
              <a:t> σύμφωνα με τους κανόνες </a:t>
            </a:r>
          </a:p>
          <a:p>
            <a:pPr>
              <a:buNone/>
            </a:pPr>
            <a:r>
              <a:rPr lang="el-GR" dirty="0" smtClean="0"/>
              <a:t>στ) ακουμπήσει το έδαφος με οποιοδήποτε μέρος του σώματος του, </a:t>
            </a:r>
          </a:p>
          <a:p>
            <a:pPr>
              <a:buNone/>
            </a:pPr>
            <a:r>
              <a:rPr lang="el-GR" dirty="0" smtClean="0"/>
              <a:t>ζ) χρησιμοποιήσει οποιαδήποτε τεχνητή βοήθεια.</a:t>
            </a:r>
          </a:p>
        </p:txBody>
      </p:sp>
      <p:sp>
        <p:nvSpPr>
          <p:cNvPr id="2" name="1 - Τίτλος"/>
          <p:cNvSpPr>
            <a:spLocks noGrp="1"/>
          </p:cNvSpPr>
          <p:nvPr>
            <p:ph type="title"/>
          </p:nvPr>
        </p:nvSpPr>
        <p:spPr/>
        <p:txBody>
          <a:bodyPr>
            <a:normAutofit/>
          </a:bodyPr>
          <a:lstStyle/>
          <a:p>
            <a:r>
              <a:rPr lang="el-GR" dirty="0" smtClean="0"/>
              <a:t> Διαδικασία αναρρίχησης</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dirty="0" smtClean="0"/>
              <a:t>Ο αθλητής έχει δικαίωμα ανά πάσα στιγμή να ενημερωθεί για τον χρόνο που του απομένει. Μετά την λήξη του χρόνου του ο κριτής θα του ζητήσει να σταματήσει την αναρρίχηση. Η μη συμμόρφωση μπορεί να επιφέρει πειθαρχικές ποινές.</a:t>
            </a:r>
          </a:p>
          <a:p>
            <a:r>
              <a:rPr lang="el-GR" dirty="0" smtClean="0"/>
              <a:t>Εάν ο αθλητής κάνει χρήση ενός πιασίματος που δεν είναι αριθμημένο στο σκίτσο τότε πρέπει να αποδοθεί βαθμολογία στο πιάσιμο αυτό. Αυτή μπορεί να είναι είτε ίδια με την υπάρχουσα λαβή είτε νέα.</a:t>
            </a:r>
            <a:endParaRPr lang="el-GR" dirty="0"/>
          </a:p>
        </p:txBody>
      </p:sp>
      <p:sp>
        <p:nvSpPr>
          <p:cNvPr id="2" name="1 - Τίτλος"/>
          <p:cNvSpPr>
            <a:spLocks noGrp="1"/>
          </p:cNvSpPr>
          <p:nvPr>
            <p:ph type="title"/>
          </p:nvPr>
        </p:nvSpPr>
        <p:spPr/>
        <p:txBody>
          <a:bodyPr>
            <a:normAutofit/>
          </a:bodyPr>
          <a:lstStyle/>
          <a:p>
            <a:r>
              <a:rPr lang="el-GR" dirty="0" smtClean="0"/>
              <a:t>Διαδικασία αναρρίχησης</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r>
              <a:rPr lang="el-GR" dirty="0" smtClean="0"/>
              <a:t>Ο αθλητής θα πρέπει να περάσει σωστά το σχοινί του διαδοχικά σε όλες τις ασφάλειες.</a:t>
            </a:r>
          </a:p>
          <a:p>
            <a:r>
              <a:rPr lang="el-GR" dirty="0" smtClean="0"/>
              <a:t>Ο αθλητής έχει δικαίωμα να διορθώσει το τελευταίο </a:t>
            </a:r>
            <a:r>
              <a:rPr lang="el-GR" dirty="0" err="1" smtClean="0"/>
              <a:t>σετάκι</a:t>
            </a:r>
            <a:r>
              <a:rPr lang="el-GR" dirty="0" smtClean="0"/>
              <a:t>.</a:t>
            </a:r>
          </a:p>
          <a:p>
            <a:r>
              <a:rPr lang="el-GR" dirty="0" smtClean="0"/>
              <a:t>Ο </a:t>
            </a:r>
            <a:r>
              <a:rPr lang="el-GR" dirty="0" err="1" smtClean="0"/>
              <a:t>ΠτΕΕ</a:t>
            </a:r>
            <a:r>
              <a:rPr lang="el-GR" dirty="0" smtClean="0"/>
              <a:t> μπορεί να αποφανθεί ότι κάποια </a:t>
            </a:r>
            <a:r>
              <a:rPr lang="el-GR" dirty="0" err="1" smtClean="0"/>
              <a:t>κλιπαρίσματα</a:t>
            </a:r>
            <a:r>
              <a:rPr lang="el-GR" dirty="0" smtClean="0"/>
              <a:t> θα πρέπει να γίνουν από συγκεκριμένο πιάσιμο το οποίο θα πρέπει να σηματοδοτείται (μπλε σταυρός). Εάν υπάρχουν τέτοια πιασίματα τότε η βαθμολογία σταματάει μέχρι ο αθλητής να περάσει το σχοινί στην ασφάλεια.</a:t>
            </a:r>
          </a:p>
          <a:p>
            <a:r>
              <a:rPr lang="el-GR" dirty="0" smtClean="0"/>
              <a:t>Σε κάθε περίπτωση η βαθμολογία σταματάει ένα ο αθλητής αφήσει λαβή από την οποία ήταν δυνατό να περάσει το σχοινί στην ασφάλεια και με τα δύο του χέρια.</a:t>
            </a:r>
          </a:p>
          <a:p>
            <a:endParaRPr lang="el-GR" dirty="0" smtClean="0"/>
          </a:p>
          <a:p>
            <a:endParaRPr lang="el-GR" dirty="0"/>
          </a:p>
        </p:txBody>
      </p:sp>
      <p:sp>
        <p:nvSpPr>
          <p:cNvPr id="2" name="1 - Τίτλος"/>
          <p:cNvSpPr>
            <a:spLocks noGrp="1"/>
          </p:cNvSpPr>
          <p:nvPr>
            <p:ph type="title"/>
          </p:nvPr>
        </p:nvSpPr>
        <p:spPr/>
        <p:txBody>
          <a:bodyPr>
            <a:normAutofit/>
          </a:bodyPr>
          <a:lstStyle/>
          <a:p>
            <a:r>
              <a:rPr lang="el-GR" dirty="0" smtClean="0"/>
              <a:t> </a:t>
            </a:r>
            <a:r>
              <a:rPr lang="el-GR" dirty="0" err="1" smtClean="0"/>
              <a:t>Κλιπάρισμα</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dirty="0" smtClean="0"/>
              <a:t>Κάθε κίνηση του αθλητή πέρα από την νόμιμη θέση που γίνεται για να περάσει το σχοινί δεν καταλήγει σε υψηλότερη βαθμολογία.</a:t>
            </a:r>
          </a:p>
          <a:p>
            <a:r>
              <a:rPr lang="el-GR" dirty="0" smtClean="0"/>
              <a:t>Εάν πραγματοποιηθεί </a:t>
            </a:r>
            <a:r>
              <a:rPr lang="en-US" dirty="0" smtClean="0"/>
              <a:t>“Z-clip”</a:t>
            </a:r>
            <a:r>
              <a:rPr lang="el-GR" dirty="0" smtClean="0"/>
              <a:t> επιτρέπεται στον αθλητή να το διορθώσει ακόμα και αν χρειαστεί να σκαρφαλώσει προς τα κάτω. Μετά την διόρθωση όλα τα </a:t>
            </a:r>
            <a:r>
              <a:rPr lang="el-GR" dirty="0" err="1" smtClean="0"/>
              <a:t>σετάκια</a:t>
            </a:r>
            <a:r>
              <a:rPr lang="el-GR" dirty="0" smtClean="0"/>
              <a:t> θα πρέπει να είναι περασμένα σωστά σε όλα τα σημεία.</a:t>
            </a:r>
          </a:p>
          <a:p>
            <a:r>
              <a:rPr lang="el-GR" dirty="0" smtClean="0"/>
              <a:t>Ο κριτής έχει δικαίωμα να σταματήσει την προσπάθεια ενός αθλητή εάν κρίνει ότι η περαιτέρω πρόοδος είναι επικίνδυνη.</a:t>
            </a:r>
            <a:endParaRPr lang="el-GR" dirty="0"/>
          </a:p>
        </p:txBody>
      </p:sp>
      <p:sp>
        <p:nvSpPr>
          <p:cNvPr id="2" name="1 - Τίτλος"/>
          <p:cNvSpPr>
            <a:spLocks noGrp="1"/>
          </p:cNvSpPr>
          <p:nvPr>
            <p:ph type="title"/>
          </p:nvPr>
        </p:nvSpPr>
        <p:spPr/>
        <p:txBody>
          <a:bodyPr>
            <a:normAutofit/>
          </a:bodyPr>
          <a:lstStyle/>
          <a:p>
            <a:r>
              <a:rPr lang="el-GR" dirty="0" err="1" smtClean="0"/>
              <a:t>Κλιπάρισμα</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r>
              <a:rPr lang="el-GR" dirty="0" smtClean="0"/>
              <a:t>Οι αθλητές κατατάσσονται με φθίνουσα σειρά σύμφωνα με την βαθμολογία που έλαβαν από την διαδρομή.</a:t>
            </a:r>
          </a:p>
          <a:p>
            <a:r>
              <a:rPr lang="el-GR" dirty="0" smtClean="0"/>
              <a:t>Αν ένας αθλητής αποτύχει να ξεκινήσει και στις δύο διαδρομές του προκριματικού τότε δεν παίρνει κατάταξη, ενώ αν αποτύχει να ξεκινήσει σε μια από τις δύο ή στον ημιτελικό ή τελικό τότε καταλαμβάνει την τελευταία θέση εκείνου του γύρου. </a:t>
            </a:r>
          </a:p>
          <a:p>
            <a:r>
              <a:rPr lang="el-GR" dirty="0" smtClean="0"/>
              <a:t>Στις ισοπαλίες μετράει πρώτα το </a:t>
            </a:r>
            <a:r>
              <a:rPr lang="en-US" dirty="0" err="1" smtClean="0"/>
              <a:t>countback</a:t>
            </a:r>
            <a:r>
              <a:rPr lang="en-US" dirty="0" smtClean="0"/>
              <a:t>.</a:t>
            </a:r>
            <a:r>
              <a:rPr lang="el-GR" dirty="0" smtClean="0"/>
              <a:t> Εάν η  ισοπαλία συνεχίζεται και μετά το </a:t>
            </a:r>
            <a:r>
              <a:rPr lang="en-US" dirty="0" err="1" smtClean="0"/>
              <a:t>countback</a:t>
            </a:r>
            <a:r>
              <a:rPr lang="el-GR" dirty="0" smtClean="0"/>
              <a:t>, μόνο για τις τρεις πρώτες θέσεις, η κατάταξη θα γίνει βάση του χρόνου. Για τις υπόλοιπες θέσεις οι αθλητές θα θεωρηθούν ισόπαλοι.</a:t>
            </a:r>
            <a:endParaRPr lang="el-GR" dirty="0"/>
          </a:p>
        </p:txBody>
      </p:sp>
      <p:sp>
        <p:nvSpPr>
          <p:cNvPr id="2" name="1 - Τίτλος"/>
          <p:cNvSpPr>
            <a:spLocks noGrp="1"/>
          </p:cNvSpPr>
          <p:nvPr>
            <p:ph type="title"/>
          </p:nvPr>
        </p:nvSpPr>
        <p:spPr/>
        <p:txBody>
          <a:bodyPr>
            <a:normAutofit/>
          </a:bodyPr>
          <a:lstStyle/>
          <a:p>
            <a:r>
              <a:rPr lang="el-GR" dirty="0" smtClean="0"/>
              <a:t>Κατάταξη</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Autofit/>
          </a:bodyPr>
          <a:lstStyle/>
          <a:p>
            <a:r>
              <a:rPr lang="el-GR" sz="1800" dirty="0" smtClean="0"/>
              <a:t>Οι βαθμοί κατάταξης που παίρνει ένας αθλητής στον προκριματικό γύρο είναι ίσοι με τους βαθμούς που αντιστοιχούν στην σειρά κατάταξής του όταν δεν υπάρχει ισοβαθμία και ίσοι με τους βαθμούς του μέσου όρου της σειράς κατάταξής όλων τον ισόβαθμων αθλητών.</a:t>
            </a:r>
          </a:p>
          <a:p>
            <a:r>
              <a:rPr lang="el-GR" sz="1800" dirty="0" smtClean="0"/>
              <a:t>Η σειρά κατάταξης στον προκριματικό γύρο γίνεται με αύξουσα σειρά των συνολικών βαθμών που έχουν δοθεί σε κάθε αθλητή σύμφωνα με τον παρακάτω τύπο και με ακρίβεια δύο δεκαδικών</a:t>
            </a:r>
            <a:r>
              <a:rPr lang="en-US" sz="1800" dirty="0" smtClean="0"/>
              <a:t>:</a:t>
            </a:r>
          </a:p>
          <a:p>
            <a:pPr>
              <a:buNone/>
            </a:pPr>
            <a:r>
              <a:rPr lang="en-US" sz="1800" dirty="0" smtClean="0"/>
              <a:t>	TP= √(R1*R2)</a:t>
            </a:r>
          </a:p>
          <a:p>
            <a:pPr>
              <a:buNone/>
            </a:pPr>
            <a:r>
              <a:rPr lang="en-US" sz="1800" dirty="0" smtClean="0"/>
              <a:t>	</a:t>
            </a:r>
            <a:r>
              <a:rPr lang="el-GR" sz="1800" dirty="0" smtClean="0"/>
              <a:t>όπου </a:t>
            </a:r>
            <a:r>
              <a:rPr lang="en-US" sz="1800" dirty="0" smtClean="0"/>
              <a:t>TP</a:t>
            </a:r>
            <a:r>
              <a:rPr lang="el-GR" sz="1800" dirty="0" smtClean="0"/>
              <a:t>= Σύνολο βαθμών</a:t>
            </a:r>
          </a:p>
          <a:p>
            <a:pPr>
              <a:buNone/>
            </a:pPr>
            <a:r>
              <a:rPr lang="el-GR" sz="1800" dirty="0" smtClean="0"/>
              <a:t>	           </a:t>
            </a:r>
            <a:r>
              <a:rPr lang="en-US" sz="1800" dirty="0" smtClean="0"/>
              <a:t>R1 </a:t>
            </a:r>
            <a:r>
              <a:rPr lang="el-GR" sz="1800" dirty="0" smtClean="0"/>
              <a:t>και </a:t>
            </a:r>
            <a:r>
              <a:rPr lang="en-US" sz="1800" dirty="0" smtClean="0"/>
              <a:t>R2</a:t>
            </a:r>
            <a:r>
              <a:rPr lang="el-GR" sz="1800" dirty="0" smtClean="0"/>
              <a:t>= βαθμοί διαδρομής στην πρώτη και δεύτερη διαδρομή αντίστοιχα.</a:t>
            </a:r>
          </a:p>
          <a:p>
            <a:r>
              <a:rPr lang="el-GR" sz="1800" dirty="0" smtClean="0"/>
              <a:t>Όταν ο προκριματικός πραγματοποιείται σε δύο ομάδες εκκίνησης τότε γίνεται συγχώνευση των κατατάξεων με τους αθλητές στις ίδιες θέσεις να θεωρούνται ισόπαλοι.</a:t>
            </a:r>
          </a:p>
          <a:p>
            <a:pPr>
              <a:buNone/>
            </a:pPr>
            <a:r>
              <a:rPr lang="el-GR" sz="1800" dirty="0" smtClean="0"/>
              <a:t>	</a:t>
            </a:r>
          </a:p>
        </p:txBody>
      </p:sp>
      <p:sp>
        <p:nvSpPr>
          <p:cNvPr id="2" name="1 - Τίτλος"/>
          <p:cNvSpPr>
            <a:spLocks noGrp="1"/>
          </p:cNvSpPr>
          <p:nvPr>
            <p:ph type="title"/>
          </p:nvPr>
        </p:nvSpPr>
        <p:spPr/>
        <p:txBody>
          <a:bodyPr>
            <a:normAutofit fontScale="90000"/>
          </a:bodyPr>
          <a:lstStyle/>
          <a:p>
            <a:r>
              <a:rPr lang="el-GR" dirty="0" smtClean="0"/>
              <a:t>Κατάταξη και βαθμοί κατάταξης</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dirty="0" smtClean="0"/>
              <a:t>Τεχνικό περιστατικό ορίζεται ως κάθε συμβάν που οδηγεί σε μειονεκτική θέση ή αθέμιτο πλεονέκτημα σε αθλητή, που δεν είναι ενέργεια του ιδίου. Δηλαδή </a:t>
            </a:r>
          </a:p>
          <a:p>
            <a:r>
              <a:rPr lang="el-GR" dirty="0" smtClean="0"/>
              <a:t>Χαλασμένο ή χαλαρό πιάσιμο</a:t>
            </a:r>
          </a:p>
          <a:p>
            <a:r>
              <a:rPr lang="el-GR" dirty="0" smtClean="0"/>
              <a:t>Λάθος τοποθετημένο </a:t>
            </a:r>
            <a:r>
              <a:rPr lang="el-GR" dirty="0" err="1" smtClean="0"/>
              <a:t>σετάκι</a:t>
            </a:r>
            <a:endParaRPr lang="el-GR" dirty="0" smtClean="0"/>
          </a:p>
          <a:p>
            <a:r>
              <a:rPr lang="el-GR" dirty="0" smtClean="0"/>
              <a:t>Σφιχτό σχοινί που είτε βοηθάει είτε παρεμποδίζει τον αθλητή.</a:t>
            </a:r>
            <a:endParaRPr lang="el-GR" dirty="0"/>
          </a:p>
        </p:txBody>
      </p:sp>
      <p:sp>
        <p:nvSpPr>
          <p:cNvPr id="2" name="1 - Τίτλος"/>
          <p:cNvSpPr>
            <a:spLocks noGrp="1"/>
          </p:cNvSpPr>
          <p:nvPr>
            <p:ph type="title"/>
          </p:nvPr>
        </p:nvSpPr>
        <p:spPr/>
        <p:txBody>
          <a:bodyPr>
            <a:normAutofit/>
          </a:bodyPr>
          <a:lstStyle/>
          <a:p>
            <a:r>
              <a:rPr lang="el-GR" dirty="0" smtClean="0"/>
              <a:t> Τεχνικό περιστατικό</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r>
              <a:rPr lang="el-GR" dirty="0" smtClean="0"/>
              <a:t>Εάν ένας αθλητής βρεθεί σε μη νόμιμη θέση εξαιτίας πιθανού τεχνικού περιστατικού, τότε η προσπάθεια του τερματίζεται και ο κριτής θα αποφασίσει εάν θα δοθεί και δεύτερη προσπάθεια στον αθλητή.</a:t>
            </a:r>
          </a:p>
          <a:p>
            <a:r>
              <a:rPr lang="el-GR" dirty="0" smtClean="0"/>
              <a:t>Εάν ο αθλητής δηλώσει τεχνικό περιστατικό ενώ βρίσκεται σε νόμιμη θέση, τότε αν αποφασίσει να συνεχίσει την αναρρίχηση δεν μπορεί στη συνέχεια να δηλώσει τεχνικό περιστατικό ούτε θα του δοθεί δεύτερη ευκαιρία ούτε μπορεί να προβεί σε ένσταση. Αν αποφασίσει να σταματήσει την αναρρίχηση τότε ο κριτής με τον χαράκτη θα επιβεβαιώσουν το τεχνικό περιστατικό.</a:t>
            </a:r>
          </a:p>
          <a:p>
            <a:r>
              <a:rPr lang="el-GR" dirty="0" smtClean="0"/>
              <a:t>Εάν τερματίστηκε η προσπάθεια  του λόγω τεχνικού περιστατικού τότε του δίνεται μια δεύτερη ευκαιρία έχοντας περίοδο ανάκτησης δυνάμεων που δεν θα υπερβαίνει τα 20 λεπτά.</a:t>
            </a:r>
          </a:p>
        </p:txBody>
      </p:sp>
      <p:sp>
        <p:nvSpPr>
          <p:cNvPr id="2" name="1 - Τίτλος"/>
          <p:cNvSpPr>
            <a:spLocks noGrp="1"/>
          </p:cNvSpPr>
          <p:nvPr>
            <p:ph type="title"/>
          </p:nvPr>
        </p:nvSpPr>
        <p:spPr/>
        <p:txBody>
          <a:bodyPr>
            <a:normAutofit/>
          </a:bodyPr>
          <a:lstStyle/>
          <a:p>
            <a:r>
              <a:rPr lang="el-GR" dirty="0" smtClean="0"/>
              <a:t>Τεχνικό περιστατικό</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Εάν η δεύτερη προσπάθεια του αθλητή προγραμματιστεί να πραγματοποιηθεί μετά την ολοκλήρωση του γύρο κ ο αθλητής βρίσκεται πρώτος στην κατάταξη, τότε δεν θα επιτραπεί νέα απόπειρα στον αθλητή.</a:t>
            </a:r>
          </a:p>
          <a:p>
            <a:r>
              <a:rPr lang="el-GR" dirty="0" smtClean="0"/>
              <a:t>Εάν πραγματοποιηθεί η δεύτερη προσπάθεια, τότε για την κατάταξη του αθλητή θα μετρήσει η καλύτερη εκ των δύο.</a:t>
            </a:r>
            <a:endParaRPr lang="el-GR" dirty="0"/>
          </a:p>
        </p:txBody>
      </p:sp>
      <p:sp>
        <p:nvSpPr>
          <p:cNvPr id="2" name="1 - Τίτλος"/>
          <p:cNvSpPr>
            <a:spLocks noGrp="1"/>
          </p:cNvSpPr>
          <p:nvPr>
            <p:ph type="title"/>
          </p:nvPr>
        </p:nvSpPr>
        <p:spPr/>
        <p:txBody>
          <a:bodyPr>
            <a:normAutofit/>
          </a:bodyPr>
          <a:lstStyle/>
          <a:p>
            <a:r>
              <a:rPr lang="el-GR" dirty="0" smtClean="0"/>
              <a:t>Τεχνικό περιστατικό</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r>
              <a:rPr lang="el-GR" dirty="0" smtClean="0"/>
              <a:t>Η βιντεοσκόπηση των αθλητών σε όλες τις προσπάθειες τους είναι υποχρεωτική. Τουλάχιστον μία κάμερα για κάθε διαδρομή στους προκριματικούς και τουλάχιστον δύο στους υπόλοιπους γύρους.</a:t>
            </a:r>
          </a:p>
          <a:p>
            <a:r>
              <a:rPr lang="el-GR" dirty="0" smtClean="0"/>
              <a:t>Μια οθόνη αναπαραγωγής θα πρέπει να είναι στημένη σε τέτοιο σημείο ώστε να έχουν πρόσβαση οι κριτές αλλά όχι κάποιο άλλο μη εξουσιοδοτημένο άτομο.</a:t>
            </a:r>
          </a:p>
          <a:p>
            <a:r>
              <a:rPr lang="el-GR" dirty="0" smtClean="0"/>
              <a:t>Ένας κριτής μπορεί να συμβουλευτεί τις επίσημες εγγραφές για να πάρει απόφαση για την βαθμολογία ενός αθλητή (έλεγχος/ χρήση πιασίματος), τον οποίο όμως θα πρέπει να έχει ενημερώσει για την διαδικασία με την ολοκλήρωση της προσπάθειας του.</a:t>
            </a:r>
          </a:p>
          <a:p>
            <a:r>
              <a:rPr lang="el-GR" dirty="0" smtClean="0"/>
              <a:t>Μόνο οι επίσημες εγγραφές  μπορούν να ληφθούν υπόψη για την απόφαση ενός κριτή σχετικά με το αποτέλεσμα.</a:t>
            </a:r>
            <a:endParaRPr lang="el-GR" dirty="0"/>
          </a:p>
        </p:txBody>
      </p:sp>
      <p:sp>
        <p:nvSpPr>
          <p:cNvPr id="2" name="1 - Τίτλος"/>
          <p:cNvSpPr>
            <a:spLocks noGrp="1"/>
          </p:cNvSpPr>
          <p:nvPr>
            <p:ph type="title"/>
          </p:nvPr>
        </p:nvSpPr>
        <p:spPr/>
        <p:txBody>
          <a:bodyPr>
            <a:normAutofit/>
          </a:bodyPr>
          <a:lstStyle/>
          <a:p>
            <a:r>
              <a:rPr lang="el-GR" dirty="0" smtClean="0"/>
              <a:t>Βιντεοσκόπηση</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buNone/>
            </a:pPr>
            <a:r>
              <a:rPr lang="el-GR" dirty="0" smtClean="0"/>
              <a:t>Οι αγώνες δυσκολίας πρέπει να αποτελούνται από  </a:t>
            </a:r>
          </a:p>
          <a:p>
            <a:r>
              <a:rPr lang="el-GR" dirty="0" smtClean="0"/>
              <a:t>έναν προκριματικό γύρο δύο διαδρομών παρόμοιας δυσκολίας.</a:t>
            </a:r>
          </a:p>
          <a:p>
            <a:r>
              <a:rPr lang="el-GR" dirty="0" smtClean="0"/>
              <a:t>έναν ημιτελικό γύρο σε μία διαδρομή ανά κατηγορία</a:t>
            </a:r>
          </a:p>
          <a:p>
            <a:r>
              <a:rPr lang="el-GR" dirty="0" smtClean="0"/>
              <a:t>έναν τελικό γύρο σε μία διαδρομή ανά κατηγορία.</a:t>
            </a:r>
          </a:p>
          <a:p>
            <a:pPr>
              <a:buNone/>
            </a:pPr>
            <a:r>
              <a:rPr lang="el-GR" dirty="0" smtClean="0"/>
              <a:t>	</a:t>
            </a:r>
            <a:endParaRPr lang="el-GR" dirty="0"/>
          </a:p>
        </p:txBody>
      </p:sp>
      <p:sp>
        <p:nvSpPr>
          <p:cNvPr id="2" name="1 - Τίτλος"/>
          <p:cNvSpPr>
            <a:spLocks noGrp="1"/>
          </p:cNvSpPr>
          <p:nvPr>
            <p:ph type="title"/>
          </p:nvPr>
        </p:nvSpPr>
        <p:spPr/>
        <p:txBody>
          <a:bodyPr>
            <a:normAutofit/>
          </a:bodyPr>
          <a:lstStyle/>
          <a:p>
            <a:r>
              <a:rPr lang="el-GR" dirty="0" smtClean="0"/>
              <a:t>Γύροι</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Μια ένσταση πρέπει να υποβάλλεται γραπτός συμπληρώνοντας την αντίστοιχη αίτηση και να υπογράφεται από τον εκπρόσωπο της ομάδας ή αν δεν υπάρχει από τον ενδιαφερόμενο αθλητή.</a:t>
            </a:r>
          </a:p>
          <a:p>
            <a:r>
              <a:rPr lang="el-GR" dirty="0" smtClean="0"/>
              <a:t>Μια ένσταση γίνεται δεκτή μόνο εάν συνοδεύεται από το αντίστοιχο τέλος ένστασης. Εάν η ένστασή απορριφθεί το τέλος ένστασης δεν επιστρέφεται. Σε διαφορετική περίπτωση επιστρέφεται.</a:t>
            </a:r>
            <a:endParaRPr lang="el-GR" dirty="0"/>
          </a:p>
        </p:txBody>
      </p:sp>
      <p:sp>
        <p:nvSpPr>
          <p:cNvPr id="2" name="1 - Τίτλος"/>
          <p:cNvSpPr>
            <a:spLocks noGrp="1"/>
          </p:cNvSpPr>
          <p:nvPr>
            <p:ph type="title"/>
          </p:nvPr>
        </p:nvSpPr>
        <p:spPr/>
        <p:txBody>
          <a:bodyPr>
            <a:normAutofit/>
          </a:bodyPr>
          <a:lstStyle/>
          <a:p>
            <a:r>
              <a:rPr lang="el-GR" dirty="0" smtClean="0"/>
              <a:t> Ενστάσεις</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0000" lnSpcReduction="20000"/>
          </a:bodyPr>
          <a:lstStyle/>
          <a:p>
            <a:r>
              <a:rPr lang="el-GR" dirty="0" smtClean="0"/>
              <a:t>Ένσταση που αφορά την ασφάλεια των αθλητών μπορεί να κατατεθεί αφού έχει υπογραφεί από τουλάχιστον τρεις εκπροσώπους διαφορετικών ομάδων.</a:t>
            </a:r>
          </a:p>
          <a:p>
            <a:r>
              <a:rPr lang="el-GR" dirty="0" smtClean="0"/>
              <a:t>Μια ένσταση που αφορά ή απαιτεί τον τερματισμό της προσπάθειας ενός αθλητή πρέπει να γίνεται αμέσως και πριν την έναρξη της προσπάθειας του επόμενου αθλητή. Ο αθλητής που υπόκειται σε τέτοια ένσταση θα αντιμετωπίζεται σαν να συμβαίνει τεχνικό περιστατικό.</a:t>
            </a:r>
          </a:p>
          <a:p>
            <a:r>
              <a:rPr lang="el-GR" dirty="0" smtClean="0"/>
              <a:t>Οι ενστάσεις που αφορούν την βαθμολογία θα πρέπει να υποβάλλονται αμέσως μετά την δημοσίευση των επίσημων αποτελεσμάτων. </a:t>
            </a:r>
          </a:p>
          <a:p>
            <a:r>
              <a:rPr lang="el-GR" dirty="0" smtClean="0"/>
              <a:t>Δεν επιτρέπεται να γίνει ένσταση για το ίδιο περιστατικό αλλά μπορεί να γίνει ένσταση σχετικά με τις συνέπειες των ενστάσεων αμέσως μετά την δημοσίευση της πρώτης απόφασης.</a:t>
            </a:r>
            <a:endParaRPr lang="el-GR" dirty="0"/>
          </a:p>
        </p:txBody>
      </p:sp>
      <p:sp>
        <p:nvSpPr>
          <p:cNvPr id="2" name="1 - Τίτλος"/>
          <p:cNvSpPr>
            <a:spLocks noGrp="1"/>
          </p:cNvSpPr>
          <p:nvPr>
            <p:ph type="title"/>
          </p:nvPr>
        </p:nvSpPr>
        <p:spPr/>
        <p:txBody>
          <a:bodyPr>
            <a:normAutofit/>
          </a:bodyPr>
          <a:lstStyle/>
          <a:p>
            <a:r>
              <a:rPr lang="el-GR" dirty="0" smtClean="0"/>
              <a:t> Ενστάσεις</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pPr algn="ctr">
              <a:buNone/>
            </a:pPr>
            <a:endParaRPr lang="el-GR" dirty="0" smtClean="0"/>
          </a:p>
          <a:p>
            <a:pPr algn="just"/>
            <a:r>
              <a:rPr lang="el-GR" dirty="0" smtClean="0"/>
              <a:t>Ο εξοπλισμός πρέπει να ανταποκρίνεται στα πρότυπα των κανονισμών.</a:t>
            </a:r>
          </a:p>
          <a:p>
            <a:pPr algn="just"/>
            <a:r>
              <a:rPr lang="el-GR" dirty="0" smtClean="0"/>
              <a:t>Ο αθλητής σκαρφαλώνει επί κεφαλής.</a:t>
            </a:r>
          </a:p>
          <a:p>
            <a:pPr algn="just"/>
            <a:r>
              <a:rPr lang="el-GR" dirty="0" smtClean="0"/>
              <a:t>Οι διαδρομές θα πρέπει να είναι σχεδιασμένες έτσι ώστε η πτώση του αθλητή να μην προκαλεί τραυματισμό ή να παρεμποδίζει άλλον αθλητή.</a:t>
            </a:r>
          </a:p>
          <a:p>
            <a:pPr algn="just"/>
            <a:r>
              <a:rPr lang="el-GR" dirty="0" smtClean="0"/>
              <a:t>Οι διαδρομές δεν επιτρέπεται να έχουν άλματα προς τα κάτω.</a:t>
            </a:r>
          </a:p>
          <a:p>
            <a:pPr algn="just"/>
            <a:r>
              <a:rPr lang="el-GR" dirty="0" smtClean="0"/>
              <a:t>Σε ειδικές περιπτώσεις και ύστερα από απόφαση του κριτή, του χαράκτη και του </a:t>
            </a:r>
            <a:r>
              <a:rPr lang="el-GR" dirty="0" err="1" smtClean="0"/>
              <a:t>ΠτΕΕ</a:t>
            </a:r>
            <a:r>
              <a:rPr lang="el-GR" dirty="0" smtClean="0"/>
              <a:t> </a:t>
            </a:r>
            <a:r>
              <a:rPr lang="el-GR" dirty="0" err="1" smtClean="0"/>
              <a:t>επιτρεπεται</a:t>
            </a:r>
            <a:r>
              <a:rPr lang="el-GR" dirty="0" smtClean="0"/>
              <a:t> το σχοινί να είναι περασμένο σε όσα σημεία ασφαλείας (</a:t>
            </a:r>
            <a:r>
              <a:rPr lang="el-GR" dirty="0" err="1" smtClean="0"/>
              <a:t>σετάκια</a:t>
            </a:r>
            <a:r>
              <a:rPr lang="el-GR" dirty="0" smtClean="0"/>
              <a:t>) κρίνεται απαραίτητο ή να υπάρχει βοηθός ασφαλιστή για να </a:t>
            </a:r>
            <a:r>
              <a:rPr lang="en-US" dirty="0" smtClean="0"/>
              <a:t>“spot</a:t>
            </a:r>
            <a:r>
              <a:rPr lang="el-GR" dirty="0" smtClean="0"/>
              <a:t>-</a:t>
            </a:r>
            <a:r>
              <a:rPr lang="el-GR" dirty="0" err="1" smtClean="0"/>
              <a:t>αρι</a:t>
            </a:r>
            <a:r>
              <a:rPr lang="en-US" dirty="0" smtClean="0"/>
              <a:t>”</a:t>
            </a:r>
            <a:r>
              <a:rPr lang="el-GR" dirty="0" smtClean="0"/>
              <a:t> στην αρχή των διαδρομών.</a:t>
            </a:r>
          </a:p>
          <a:p>
            <a:pPr algn="just">
              <a:buNone/>
            </a:pPr>
            <a:endParaRPr lang="el-GR" dirty="0"/>
          </a:p>
        </p:txBody>
      </p:sp>
      <p:sp>
        <p:nvSpPr>
          <p:cNvPr id="2" name="1 - Τίτλος"/>
          <p:cNvSpPr>
            <a:spLocks noGrp="1"/>
          </p:cNvSpPr>
          <p:nvPr>
            <p:ph type="title"/>
          </p:nvPr>
        </p:nvSpPr>
        <p:spPr/>
        <p:txBody>
          <a:bodyPr>
            <a:normAutofit/>
          </a:bodyPr>
          <a:lstStyle/>
          <a:p>
            <a:r>
              <a:rPr lang="el-GR" dirty="0" smtClean="0"/>
              <a:t>Ασφάλεια</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buNone/>
            </a:pPr>
            <a:r>
              <a:rPr lang="el-GR" dirty="0" smtClean="0"/>
              <a:t>Όλα τα σημεία προστασία κατά μήκος της διαδρομής πρέπει να είναι εφοδιασμένα με </a:t>
            </a:r>
            <a:r>
              <a:rPr lang="el-GR" dirty="0" err="1" smtClean="0"/>
              <a:t>σετάκια</a:t>
            </a:r>
            <a:r>
              <a:rPr lang="el-GR" dirty="0" smtClean="0"/>
              <a:t> τα οποία αποτελούνται από</a:t>
            </a:r>
            <a:r>
              <a:rPr lang="en-US" dirty="0" smtClean="0"/>
              <a:t>:</a:t>
            </a:r>
            <a:endParaRPr lang="el-GR" dirty="0" smtClean="0"/>
          </a:p>
          <a:p>
            <a:r>
              <a:rPr lang="el-GR" dirty="0" smtClean="0"/>
              <a:t>Ένα </a:t>
            </a:r>
            <a:r>
              <a:rPr lang="en-US" dirty="0" smtClean="0"/>
              <a:t>“</a:t>
            </a:r>
            <a:r>
              <a:rPr lang="en-US" dirty="0" err="1" smtClean="0"/>
              <a:t>maillon</a:t>
            </a:r>
            <a:r>
              <a:rPr lang="en-US" dirty="0" smtClean="0"/>
              <a:t> </a:t>
            </a:r>
            <a:r>
              <a:rPr lang="en-US" dirty="0" err="1" smtClean="0"/>
              <a:t>rapide</a:t>
            </a:r>
            <a:r>
              <a:rPr lang="en-US" dirty="0" smtClean="0"/>
              <a:t>”</a:t>
            </a:r>
            <a:r>
              <a:rPr lang="el-GR" dirty="0" smtClean="0"/>
              <a:t>.</a:t>
            </a:r>
          </a:p>
          <a:p>
            <a:r>
              <a:rPr lang="el-GR" dirty="0" smtClean="0"/>
              <a:t>Έναν ιμάντα κατάλληλου μήκους ανάλογα με τις απαιτήσεις σύμφωνα με τον χαράκτη, ραμμένο σε μηχανή.</a:t>
            </a:r>
          </a:p>
          <a:p>
            <a:r>
              <a:rPr lang="el-GR" dirty="0" smtClean="0"/>
              <a:t>Ένα </a:t>
            </a:r>
            <a:r>
              <a:rPr lang="el-GR" dirty="0" err="1" smtClean="0"/>
              <a:t>καραμπίνερ</a:t>
            </a:r>
            <a:r>
              <a:rPr lang="el-GR" dirty="0" smtClean="0"/>
              <a:t> σωστά προσανατολισμένο στο οποίο ο </a:t>
            </a:r>
            <a:r>
              <a:rPr lang="el-GR" dirty="0" err="1" smtClean="0"/>
              <a:t>αναριχητής</a:t>
            </a:r>
            <a:r>
              <a:rPr lang="el-GR" dirty="0" smtClean="0"/>
              <a:t> περνά το σχοινί του.</a:t>
            </a:r>
          </a:p>
          <a:p>
            <a:pPr>
              <a:buNone/>
            </a:pPr>
            <a:endParaRPr lang="el-GR" dirty="0" smtClean="0"/>
          </a:p>
          <a:p>
            <a:endParaRPr lang="el-GR" dirty="0"/>
          </a:p>
        </p:txBody>
      </p:sp>
      <p:sp>
        <p:nvSpPr>
          <p:cNvPr id="2" name="1 - Τίτλος"/>
          <p:cNvSpPr>
            <a:spLocks noGrp="1"/>
          </p:cNvSpPr>
          <p:nvPr>
            <p:ph type="title"/>
          </p:nvPr>
        </p:nvSpPr>
        <p:spPr>
          <a:xfrm>
            <a:off x="428596" y="500042"/>
            <a:ext cx="8229600" cy="1143000"/>
          </a:xfrm>
        </p:spPr>
        <p:txBody>
          <a:bodyPr>
            <a:normAutofit fontScale="90000"/>
          </a:bodyPr>
          <a:lstStyle/>
          <a:p>
            <a:r>
              <a:rPr lang="el-GR" dirty="0" smtClean="0"/>
              <a:t>Σημεία προστασίας</a:t>
            </a:r>
            <a:br>
              <a:rPr lang="el-GR" dirty="0" smtClean="0"/>
            </a:b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dirty="0" smtClean="0"/>
              <a:t>Δεν επιτρέπεται</a:t>
            </a:r>
            <a:r>
              <a:rPr lang="en-US" dirty="0" smtClean="0"/>
              <a:t>:</a:t>
            </a:r>
            <a:endParaRPr lang="el-GR" dirty="0" smtClean="0"/>
          </a:p>
          <a:p>
            <a:r>
              <a:rPr lang="el-GR" dirty="0" smtClean="0"/>
              <a:t>Η ρύθμιση του μήκους του ιμάντα με κόμπους.</a:t>
            </a:r>
          </a:p>
          <a:p>
            <a:r>
              <a:rPr lang="el-GR" dirty="0" smtClean="0"/>
              <a:t>Η χρήση ενωμένων </a:t>
            </a:r>
            <a:r>
              <a:rPr lang="el-GR" dirty="0" err="1" smtClean="0"/>
              <a:t>καραμπίνερ</a:t>
            </a:r>
            <a:r>
              <a:rPr lang="el-GR" dirty="0" smtClean="0"/>
              <a:t> ως προεκτάσεις.</a:t>
            </a:r>
          </a:p>
          <a:p>
            <a:r>
              <a:rPr lang="el-GR" dirty="0" smtClean="0"/>
              <a:t>Η χρήση σχοινιού ή </a:t>
            </a:r>
            <a:r>
              <a:rPr lang="el-GR" dirty="0" err="1" smtClean="0"/>
              <a:t>σετακίου</a:t>
            </a:r>
            <a:r>
              <a:rPr lang="el-GR" dirty="0" smtClean="0"/>
              <a:t> με κόμπους.</a:t>
            </a:r>
            <a:endParaRPr lang="el-GR" dirty="0"/>
          </a:p>
        </p:txBody>
      </p:sp>
      <p:sp>
        <p:nvSpPr>
          <p:cNvPr id="2" name="1 - Τίτλος"/>
          <p:cNvSpPr>
            <a:spLocks noGrp="1"/>
          </p:cNvSpPr>
          <p:nvPr>
            <p:ph type="title"/>
          </p:nvPr>
        </p:nvSpPr>
        <p:spPr>
          <a:xfrm>
            <a:off x="500034" y="571480"/>
            <a:ext cx="8229600" cy="1143000"/>
          </a:xfrm>
        </p:spPr>
        <p:txBody>
          <a:bodyPr>
            <a:normAutofit fontScale="90000"/>
          </a:bodyPr>
          <a:lstStyle/>
          <a:p>
            <a:r>
              <a:rPr lang="el-GR" dirty="0" smtClean="0"/>
              <a:t>Σημεία προστασίας</a:t>
            </a:r>
            <a:br>
              <a:rPr lang="el-GR" dirty="0" smtClean="0"/>
            </a:b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Όλοι οι αναρριχητές πρέπει να φοράνε ζώνη (</a:t>
            </a:r>
            <a:r>
              <a:rPr lang="el-GR" dirty="0" err="1" smtClean="0"/>
              <a:t>μπωντριέ</a:t>
            </a:r>
            <a:r>
              <a:rPr lang="el-GR" dirty="0" smtClean="0"/>
              <a:t>).</a:t>
            </a:r>
          </a:p>
          <a:p>
            <a:r>
              <a:rPr lang="el-GR" dirty="0" smtClean="0"/>
              <a:t>Το σχοινί θα συνδέεται με τη ζώνη του αθλητή/</a:t>
            </a:r>
            <a:r>
              <a:rPr lang="el-GR" dirty="0" err="1" smtClean="0"/>
              <a:t>ριας</a:t>
            </a:r>
            <a:r>
              <a:rPr lang="el-GR" dirty="0" smtClean="0"/>
              <a:t> με κόμπο </a:t>
            </a:r>
            <a:r>
              <a:rPr lang="en-US" dirty="0" smtClean="0"/>
              <a:t>“</a:t>
            </a:r>
            <a:r>
              <a:rPr lang="el-GR" dirty="0" smtClean="0"/>
              <a:t>οχτάρι</a:t>
            </a:r>
            <a:r>
              <a:rPr lang="en-US" dirty="0" smtClean="0"/>
              <a:t>”</a:t>
            </a:r>
            <a:r>
              <a:rPr lang="el-GR" dirty="0" smtClean="0"/>
              <a:t> και ημίδεσμο ασφαλείας.</a:t>
            </a:r>
          </a:p>
          <a:p>
            <a:r>
              <a:rPr lang="el-GR" dirty="0" smtClean="0"/>
              <a:t>Δεν επιτρέπεται η χρήση ηχητικού εξοπλισμού κατά την διάρκεια της παρατήρησης και της αναρρίχησης.</a:t>
            </a:r>
          </a:p>
        </p:txBody>
      </p:sp>
      <p:sp>
        <p:nvSpPr>
          <p:cNvPr id="2" name="1 - Τίτλος"/>
          <p:cNvSpPr>
            <a:spLocks noGrp="1"/>
          </p:cNvSpPr>
          <p:nvPr>
            <p:ph type="title"/>
          </p:nvPr>
        </p:nvSpPr>
        <p:spPr>
          <a:xfrm>
            <a:off x="428596" y="642918"/>
            <a:ext cx="8229600" cy="1143000"/>
          </a:xfrm>
        </p:spPr>
        <p:txBody>
          <a:bodyPr>
            <a:normAutofit fontScale="90000"/>
          </a:bodyPr>
          <a:lstStyle/>
          <a:p>
            <a:r>
              <a:rPr lang="el-GR" dirty="0" smtClean="0"/>
              <a:t>Προσωπικός εξοπλισμός</a:t>
            </a:r>
            <a:br>
              <a:rPr lang="el-GR" dirty="0" smtClean="0"/>
            </a:b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pPr>
              <a:buNone/>
            </a:pPr>
            <a:r>
              <a:rPr lang="el-GR" dirty="0" smtClean="0"/>
              <a:t>Ο ασφαλιστής, ο οποίος θα πρέπει να είναι εκπαιδευμένος πρέπει</a:t>
            </a:r>
            <a:r>
              <a:rPr lang="en-US" dirty="0" smtClean="0"/>
              <a:t>:</a:t>
            </a:r>
            <a:r>
              <a:rPr lang="el-GR" dirty="0" smtClean="0"/>
              <a:t> </a:t>
            </a:r>
          </a:p>
          <a:p>
            <a:r>
              <a:rPr lang="el-GR" dirty="0" smtClean="0"/>
              <a:t>Να ελέγχει τον εξοπλισμό του αναρριχητή καθώς και τον κόμπο του πριν την αναρρίχηση.</a:t>
            </a:r>
          </a:p>
          <a:p>
            <a:r>
              <a:rPr lang="el-GR" dirty="0" smtClean="0"/>
              <a:t>Να χρησιμοποιεί χειροκίνητη συσκευή ασφάλισης.</a:t>
            </a:r>
          </a:p>
          <a:p>
            <a:r>
              <a:rPr lang="el-GR" dirty="0" smtClean="0"/>
              <a:t>Να προσέχει να μην παρεμποδίσει τις κινήσεις του αναρριχητή έχοντας πολύ χαλαρό ή σφιχτό το σχοινί, είτε κατά την διάρκεια της αναρρίχησης είτε  όταν ο αθλητής περνά το σχοινί σε μια ασφάλεια. Διαφορετικά μπορεί να θεωρηθεί τεχνικό περιστατικό.</a:t>
            </a:r>
          </a:p>
          <a:p>
            <a:r>
              <a:rPr lang="el-GR" dirty="0" smtClean="0"/>
              <a:t>Να φροντίζει ώστε οι πτώσεις να πραγματοποιούνται χωρίς κίνδυνο του αναρριχητή, να σταματούν με δυναμικό τρόπο και να μην είναι υπερβολικά μεγάλες. </a:t>
            </a:r>
          </a:p>
          <a:p>
            <a:endParaRPr lang="el-GR" dirty="0" smtClean="0"/>
          </a:p>
          <a:p>
            <a:pPr>
              <a:buNone/>
            </a:pPr>
            <a:endParaRPr lang="el-GR" dirty="0"/>
          </a:p>
        </p:txBody>
      </p:sp>
      <p:sp>
        <p:nvSpPr>
          <p:cNvPr id="2" name="1 - Τίτλος"/>
          <p:cNvSpPr>
            <a:spLocks noGrp="1"/>
          </p:cNvSpPr>
          <p:nvPr>
            <p:ph type="title"/>
          </p:nvPr>
        </p:nvSpPr>
        <p:spPr/>
        <p:txBody>
          <a:bodyPr>
            <a:normAutofit/>
          </a:bodyPr>
          <a:lstStyle/>
          <a:p>
            <a:r>
              <a:rPr lang="el-GR" dirty="0" smtClean="0"/>
              <a:t>Ασφάλιση αθλητών</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357298"/>
            <a:ext cx="8229600" cy="4525963"/>
          </a:xfrm>
        </p:spPr>
        <p:txBody>
          <a:bodyPr>
            <a:normAutofit/>
          </a:bodyPr>
          <a:lstStyle/>
          <a:p>
            <a:pPr algn="ctr">
              <a:buNone/>
            </a:pPr>
            <a:endParaRPr lang="en-US" dirty="0" smtClean="0"/>
          </a:p>
          <a:p>
            <a:r>
              <a:rPr lang="el-GR" dirty="0" smtClean="0"/>
              <a:t>Ένας αθλητής που ολοκληρώνει με επιτυχία την διαδρομή του, λαμβάνει την βαθμολογία με την ένδειξη </a:t>
            </a:r>
            <a:r>
              <a:rPr lang="en-US" dirty="0" smtClean="0"/>
              <a:t>“TOP”.</a:t>
            </a:r>
          </a:p>
          <a:p>
            <a:r>
              <a:rPr lang="el-GR" dirty="0" smtClean="0"/>
              <a:t>Σε διαφορετική περίπτωση ο αθλητής λαμβάνει την βαθμολογία σύμφωνα με την τελευταία λαβή που κράτησε ή χρησιμοποίησε στη σειρά λαβών της διαδρομής.</a:t>
            </a:r>
          </a:p>
          <a:p>
            <a:pPr>
              <a:buNone/>
            </a:pPr>
            <a:endParaRPr lang="el-GR" dirty="0"/>
          </a:p>
        </p:txBody>
      </p:sp>
      <p:sp>
        <p:nvSpPr>
          <p:cNvPr id="2" name="1 - Τίτλος"/>
          <p:cNvSpPr>
            <a:spLocks noGrp="1"/>
          </p:cNvSpPr>
          <p:nvPr>
            <p:ph type="title"/>
          </p:nvPr>
        </p:nvSpPr>
        <p:spPr/>
        <p:txBody>
          <a:bodyPr>
            <a:normAutofit/>
          </a:bodyPr>
          <a:lstStyle/>
          <a:p>
            <a:r>
              <a:rPr lang="el-GR" dirty="0" smtClean="0"/>
              <a:t>Βαθμολογία </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1213</TotalTime>
  <Words>2529</Words>
  <Application>Microsoft Office PowerPoint</Application>
  <PresentationFormat>Προβολή στην οθόνη (4:3)</PresentationFormat>
  <Paragraphs>164</Paragraphs>
  <Slides>31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Συγκέντρωση</vt:lpstr>
      <vt:lpstr>Ενότητα 2 Δυσκολία</vt:lpstr>
      <vt:lpstr>Προδιαγραφές αναρριχητικού τοίχου. </vt:lpstr>
      <vt:lpstr>Γύροι</vt:lpstr>
      <vt:lpstr>Ασφάλεια</vt:lpstr>
      <vt:lpstr>Σημεία προστασίας </vt:lpstr>
      <vt:lpstr>Σημεία προστασίας </vt:lpstr>
      <vt:lpstr>Προσωπικός εξοπλισμός </vt:lpstr>
      <vt:lpstr>Ασφάλιση αθλητών</vt:lpstr>
      <vt:lpstr>Βαθμολογία </vt:lpstr>
      <vt:lpstr>Βαθμολογία</vt:lpstr>
      <vt:lpstr>Βαθμολογία</vt:lpstr>
      <vt:lpstr>Βαθμολογία</vt:lpstr>
      <vt:lpstr>Χρονομέτρηση</vt:lpstr>
      <vt:lpstr>Ποσόστωση</vt:lpstr>
      <vt:lpstr>Σειρά εκκίνησης</vt:lpstr>
      <vt:lpstr>Κανόνες  απομόνωσης</vt:lpstr>
      <vt:lpstr>Αγωνιστικοί γύροι</vt:lpstr>
      <vt:lpstr>Παρατήρηση</vt:lpstr>
      <vt:lpstr>Παρατήρηση</vt:lpstr>
      <vt:lpstr> Διαδικασία αναρρίχησης</vt:lpstr>
      <vt:lpstr>Διαδικασία αναρρίχησης</vt:lpstr>
      <vt:lpstr> Κλιπάρισμα</vt:lpstr>
      <vt:lpstr>Κλιπάρισμα</vt:lpstr>
      <vt:lpstr>Κατάταξη</vt:lpstr>
      <vt:lpstr>Κατάταξη και βαθμοί κατάταξης</vt:lpstr>
      <vt:lpstr> Τεχνικό περιστατικό</vt:lpstr>
      <vt:lpstr>Τεχνικό περιστατικό</vt:lpstr>
      <vt:lpstr>Τεχνικό περιστατικό</vt:lpstr>
      <vt:lpstr>Βιντεοσκόπηση</vt:lpstr>
      <vt:lpstr> Ενστάσεις</vt:lpstr>
      <vt:lpstr> Ενστάσεις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Δυσκολία</dc:title>
  <dc:creator>Pc User</dc:creator>
  <cp:lastModifiedBy>Pc User</cp:lastModifiedBy>
  <cp:revision>13</cp:revision>
  <dcterms:created xsi:type="dcterms:W3CDTF">2019-10-22T10:58:31Z</dcterms:created>
  <dcterms:modified xsi:type="dcterms:W3CDTF">2019-10-23T07:39:42Z</dcterms:modified>
</cp:coreProperties>
</file>