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61" r:id="rId2"/>
    <p:sldId id="262" r:id="rId3"/>
    <p:sldId id="256" r:id="rId4"/>
    <p:sldId id="263" r:id="rId5"/>
    <p:sldId id="369" r:id="rId6"/>
    <p:sldId id="368" r:id="rId7"/>
    <p:sldId id="265" r:id="rId8"/>
    <p:sldId id="259" r:id="rId9"/>
    <p:sldId id="266" r:id="rId10"/>
    <p:sldId id="393" r:id="rId11"/>
    <p:sldId id="260" r:id="rId12"/>
    <p:sldId id="343" r:id="rId13"/>
    <p:sldId id="395" r:id="rId14"/>
    <p:sldId id="280" r:id="rId15"/>
    <p:sldId id="327" r:id="rId16"/>
    <p:sldId id="269" r:id="rId17"/>
    <p:sldId id="333" r:id="rId18"/>
    <p:sldId id="270" r:id="rId19"/>
    <p:sldId id="325" r:id="rId20"/>
    <p:sldId id="396" r:id="rId21"/>
    <p:sldId id="267" r:id="rId22"/>
    <p:sldId id="287" r:id="rId23"/>
    <p:sldId id="308" r:id="rId24"/>
    <p:sldId id="293" r:id="rId25"/>
    <p:sldId id="334" r:id="rId26"/>
    <p:sldId id="272" r:id="rId27"/>
    <p:sldId id="335" r:id="rId28"/>
    <p:sldId id="336" r:id="rId29"/>
    <p:sldId id="403" r:id="rId30"/>
    <p:sldId id="337" r:id="rId31"/>
    <p:sldId id="288" r:id="rId32"/>
    <p:sldId id="296" r:id="rId33"/>
    <p:sldId id="297" r:id="rId34"/>
    <p:sldId id="317" r:id="rId35"/>
    <p:sldId id="386" r:id="rId36"/>
    <p:sldId id="383" r:id="rId37"/>
    <p:sldId id="401" r:id="rId38"/>
    <p:sldId id="387" r:id="rId39"/>
    <p:sldId id="330" r:id="rId40"/>
    <p:sldId id="338" r:id="rId41"/>
    <p:sldId id="339" r:id="rId42"/>
    <p:sldId id="332" r:id="rId43"/>
    <p:sldId id="375" r:id="rId44"/>
    <p:sldId id="376" r:id="rId45"/>
    <p:sldId id="377" r:id="rId46"/>
    <p:sldId id="347" r:id="rId47"/>
    <p:sldId id="363" r:id="rId48"/>
    <p:sldId id="268" r:id="rId49"/>
    <p:sldId id="328" r:id="rId50"/>
    <p:sldId id="371" r:id="rId51"/>
    <p:sldId id="380" r:id="rId52"/>
    <p:sldId id="406" r:id="rId53"/>
    <p:sldId id="404" r:id="rId54"/>
    <p:sldId id="365" r:id="rId55"/>
    <p:sldId id="352" r:id="rId56"/>
    <p:sldId id="353" r:id="rId57"/>
    <p:sldId id="362" r:id="rId58"/>
    <p:sldId id="361" r:id="rId59"/>
    <p:sldId id="392" r:id="rId60"/>
    <p:sldId id="407" r:id="rId61"/>
    <p:sldId id="389" r:id="rId62"/>
    <p:sldId id="366" r:id="rId63"/>
    <p:sldId id="408" r:id="rId64"/>
    <p:sldId id="388" r:id="rId65"/>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3300"/>
    <a:srgbClr val="FF00FF"/>
    <a:srgbClr val="660066"/>
    <a:srgbClr val="CC00CC"/>
    <a:srgbClr val="800080"/>
    <a:srgbClr val="46CBEA"/>
    <a:srgbClr val="FF4F4F"/>
    <a:srgbClr val="FF8181"/>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34" autoAdjust="0"/>
    <p:restoredTop sz="94660"/>
  </p:normalViewPr>
  <p:slideViewPr>
    <p:cSldViewPr snapToGrid="0">
      <p:cViewPr varScale="1">
        <p:scale>
          <a:sx n="77" d="100"/>
          <a:sy n="77" d="100"/>
        </p:scale>
        <p:origin x="5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BDABB7-E43E-46E7-AAF0-6314AB1B6FE1}" type="datetimeFigureOut">
              <a:rPr lang="el-GR" smtClean="0"/>
              <a:t>13/10/2018</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DD6706-2A5F-4202-9568-F35F289B548A}" type="slidenum">
              <a:rPr lang="el-GR" smtClean="0"/>
              <a:t>‹#›</a:t>
            </a:fld>
            <a:endParaRPr lang="el-GR"/>
          </a:p>
        </p:txBody>
      </p:sp>
    </p:spTree>
    <p:extLst>
      <p:ext uri="{BB962C8B-B14F-4D97-AF65-F5344CB8AC3E}">
        <p14:creationId xmlns:p14="http://schemas.microsoft.com/office/powerpoint/2010/main" val="425002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656F7AC-5381-4B52-868C-999F70A7AD0F}" type="slidenum">
              <a:rPr lang="en-US" sz="1200"/>
              <a:pPr/>
              <a:t>7</a:t>
            </a:fld>
            <a:endParaRPr lang="en-US" sz="1200"/>
          </a:p>
        </p:txBody>
      </p:sp>
      <p:sp>
        <p:nvSpPr>
          <p:cNvPr id="56323" name="Rectangle 2"/>
          <p:cNvSpPr>
            <a:spLocks noGrp="1" noRot="1" noChangeAspect="1" noChangeArrowheads="1" noTextEdit="1"/>
          </p:cNvSpPr>
          <p:nvPr>
            <p:ph type="sldImg"/>
          </p:nvPr>
        </p:nvSpPr>
        <p:spPr>
          <a:xfrm>
            <a:off x="381000" y="687388"/>
            <a:ext cx="6096000" cy="3429000"/>
          </a:xfrm>
          <a:solidFill>
            <a:srgbClr val="FFFFFF"/>
          </a:solidFill>
          <a:ln/>
        </p:spPr>
      </p:sp>
      <p:sp>
        <p:nvSpPr>
          <p:cNvPr id="56324" name="Rectangle 3"/>
          <p:cNvSpPr>
            <a:spLocks noGrp="1" noChangeArrowheads="1"/>
          </p:cNvSpPr>
          <p:nvPr>
            <p:ph type="body" idx="1"/>
          </p:nvPr>
        </p:nvSpPr>
        <p:spPr>
          <a:xfrm>
            <a:off x="912813" y="4343400"/>
            <a:ext cx="5032375" cy="4113213"/>
          </a:xfrm>
          <a:solidFill>
            <a:srgbClr val="FFFFFF"/>
          </a:solidFill>
          <a:ln>
            <a:solidFill>
              <a:srgbClr val="000000"/>
            </a:solidFill>
          </a:ln>
        </p:spPr>
        <p:txBody>
          <a:bodyPr lIns="91426" tIns="45714" rIns="91426" bIns="45714"/>
          <a:lstStyle/>
          <a:p>
            <a:pPr eaLnBrk="1" hangingPunct="1"/>
            <a:r>
              <a:rPr lang="el-GR" b="1" smtClean="0">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9.9: Polysomnograph records from a male college student</a:t>
            </a:r>
            <a:r>
              <a:rPr lang="en-US" b="1" smtClean="0">
                <a:solidFill>
                  <a:srgbClr val="000000"/>
                </a:solidFill>
                <a:latin typeface="Arial" panose="020B0604020202020204" pitchFamily="34" charset="0"/>
                <a:ea typeface="ＭＳ Ｐゴシック" panose="020B0600070205080204" pitchFamily="34" charset="-128"/>
                <a:cs typeface="Arial" panose="020B0604020202020204" pitchFamily="34" charset="0"/>
              </a:rPr>
              <a:t>.</a:t>
            </a:r>
            <a:r>
              <a:rPr lang="el-GR" smtClean="0">
                <a:solidFill>
                  <a:srgbClr val="000000"/>
                </a:solidFill>
                <a:latin typeface="Arial" panose="020B0604020202020204" pitchFamily="34" charset="0"/>
                <a:ea typeface="ＭＳ Ｐゴシック" panose="020B0600070205080204" pitchFamily="34" charset="-128"/>
                <a:cs typeface="Arial" panose="020B0604020202020204" pitchFamily="34" charset="0"/>
              </a:rPr>
              <a:t> </a:t>
            </a:r>
            <a:endParaRPr lang="en-US" smtClean="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l-GR" smtClean="0">
                <a:solidFill>
                  <a:srgbClr val="000000"/>
                </a:solidFill>
                <a:latin typeface="Arial" panose="020B0604020202020204" pitchFamily="34" charset="0"/>
                <a:ea typeface="ＭＳ Ｐゴシック" panose="020B0600070205080204" pitchFamily="34" charset="-128"/>
                <a:cs typeface="Arial" panose="020B0604020202020204" pitchFamily="34" charset="0"/>
              </a:rPr>
              <a:t>A polysomnograph includes records of EEG, eye movements, and sometimes other data, such as muscle tension or head movements. For each of these records, the top line is the EEG from one electrode on the scalp; the middle line is a record of eye movements; and the bottom line is a time marker, indicating 1-second units. Note the abundance of slow waves in stages 3 and 4. </a:t>
            </a:r>
            <a:r>
              <a:rPr lang="el-GR" i="1" smtClean="0">
                <a:solidFill>
                  <a:srgbClr val="000000"/>
                </a:solidFill>
                <a:latin typeface="Arial" panose="020B0604020202020204" pitchFamily="34" charset="0"/>
                <a:ea typeface="ＭＳ Ｐゴシック" panose="020B0600070205080204" pitchFamily="34" charset="-128"/>
                <a:cs typeface="Arial" panose="020B0604020202020204" pitchFamily="34" charset="0"/>
              </a:rPr>
              <a:t>(Source: Records provided by T. E. LeVere)</a:t>
            </a:r>
            <a:endParaRPr lang="el-GR" smtClean="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203626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Grp="1" noRot="1" noChangeAspect="1" noChangeArrowheads="1" noTextEdit="1"/>
          </p:cNvSpPr>
          <p:nvPr>
            <p:ph type="sldImg"/>
          </p:nvPr>
        </p:nvSpPr>
        <p:spPr>
          <a:xfrm>
            <a:off x="393700" y="692150"/>
            <a:ext cx="6070600" cy="3416300"/>
          </a:xfrm>
          <a:ln/>
        </p:spPr>
      </p:sp>
      <p:sp>
        <p:nvSpPr>
          <p:cNvPr id="357379" name="Rectangle 3"/>
          <p:cNvSpPr>
            <a:spLocks noGrp="1" noChangeArrowheads="1"/>
          </p:cNvSpPr>
          <p:nvPr>
            <p:ph type="body" idx="1"/>
          </p:nvPr>
        </p:nvSpPr>
        <p:spPr/>
        <p:txBody>
          <a:bodyPr/>
          <a:lstStyle/>
          <a:p>
            <a:endParaRPr lang="el-GR"/>
          </a:p>
        </p:txBody>
      </p:sp>
    </p:spTree>
    <p:extLst>
      <p:ext uri="{BB962C8B-B14F-4D97-AF65-F5344CB8AC3E}">
        <p14:creationId xmlns:p14="http://schemas.microsoft.com/office/powerpoint/2010/main" val="2585548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smtClean="0"/>
              <a:t>Στυλ κύριου τίτλου</a:t>
            </a:r>
            <a:endParaRPr lang="el-G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B1C20F40-7B6D-4419-9F96-E3F5091D677F}" type="datetimeFigureOut">
              <a:rPr lang="el-GR" smtClean="0"/>
              <a:t>13/10/2018</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A96D8F56-CA78-484C-9E5B-B845B1B8852B}" type="slidenum">
              <a:rPr lang="el-GR" smtClean="0"/>
              <a:t>‹#›</a:t>
            </a:fld>
            <a:endParaRPr lang="el-GR"/>
          </a:p>
        </p:txBody>
      </p:sp>
    </p:spTree>
    <p:extLst>
      <p:ext uri="{BB962C8B-B14F-4D97-AF65-F5344CB8AC3E}">
        <p14:creationId xmlns:p14="http://schemas.microsoft.com/office/powerpoint/2010/main" val="2343806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B1C20F40-7B6D-4419-9F96-E3F5091D677F}" type="datetimeFigureOut">
              <a:rPr lang="el-GR" smtClean="0"/>
              <a:t>13/10/2018</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A96D8F56-CA78-484C-9E5B-B845B1B8852B}" type="slidenum">
              <a:rPr lang="el-GR" smtClean="0"/>
              <a:t>‹#›</a:t>
            </a:fld>
            <a:endParaRPr lang="el-GR"/>
          </a:p>
        </p:txBody>
      </p:sp>
    </p:spTree>
    <p:extLst>
      <p:ext uri="{BB962C8B-B14F-4D97-AF65-F5344CB8AC3E}">
        <p14:creationId xmlns:p14="http://schemas.microsoft.com/office/powerpoint/2010/main" val="1198936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B1C20F40-7B6D-4419-9F96-E3F5091D677F}" type="datetimeFigureOut">
              <a:rPr lang="el-GR" smtClean="0"/>
              <a:t>13/10/2018</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A96D8F56-CA78-484C-9E5B-B845B1B8852B}" type="slidenum">
              <a:rPr lang="el-GR" smtClean="0"/>
              <a:t>‹#›</a:t>
            </a:fld>
            <a:endParaRPr lang="el-GR"/>
          </a:p>
        </p:txBody>
      </p:sp>
    </p:spTree>
    <p:extLst>
      <p:ext uri="{BB962C8B-B14F-4D97-AF65-F5344CB8AC3E}">
        <p14:creationId xmlns:p14="http://schemas.microsoft.com/office/powerpoint/2010/main" val="30595645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Τίτλος και Αντικείμενο επάνω από Κείμενο">
    <p:spTree>
      <p:nvGrpSpPr>
        <p:cNvPr id="1" name=""/>
        <p:cNvGrpSpPr/>
        <p:nvPr/>
      </p:nvGrpSpPr>
      <p:grpSpPr>
        <a:xfrm>
          <a:off x="0" y="0"/>
          <a:ext cx="0" cy="0"/>
          <a:chOff x="0" y="0"/>
          <a:chExt cx="0" cy="0"/>
        </a:xfrm>
      </p:grpSpPr>
      <p:sp>
        <p:nvSpPr>
          <p:cNvPr id="2" name="Τίτλος 1"/>
          <p:cNvSpPr>
            <a:spLocks noGrp="1"/>
          </p:cNvSpPr>
          <p:nvPr>
            <p:ph type="title"/>
          </p:nvPr>
        </p:nvSpPr>
        <p:spPr>
          <a:xfrm>
            <a:off x="914400" y="609600"/>
            <a:ext cx="10363200" cy="1143000"/>
          </a:xfrm>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914400" y="1981200"/>
            <a:ext cx="103632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914400" y="4114800"/>
            <a:ext cx="103632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a:xfrm>
            <a:off x="914400" y="6248400"/>
            <a:ext cx="2540000" cy="457200"/>
          </a:xfrm>
        </p:spPr>
        <p:txBody>
          <a:bodyPr/>
          <a:lstStyle>
            <a:lvl1pPr>
              <a:defRPr/>
            </a:lvl1pPr>
          </a:lstStyle>
          <a:p>
            <a:endParaRPr lang="en-US"/>
          </a:p>
        </p:txBody>
      </p:sp>
      <p:sp>
        <p:nvSpPr>
          <p:cNvPr id="6" name="Θέση υποσέλιδου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Θέση αριθμού διαφάνειας 6"/>
          <p:cNvSpPr>
            <a:spLocks noGrp="1"/>
          </p:cNvSpPr>
          <p:nvPr>
            <p:ph type="sldNum" sz="quarter" idx="12"/>
          </p:nvPr>
        </p:nvSpPr>
        <p:spPr>
          <a:xfrm>
            <a:off x="8737600" y="6248400"/>
            <a:ext cx="2540000" cy="457200"/>
          </a:xfrm>
        </p:spPr>
        <p:txBody>
          <a:bodyPr/>
          <a:lstStyle>
            <a:lvl1pPr>
              <a:defRPr/>
            </a:lvl1pPr>
          </a:lstStyle>
          <a:p>
            <a:fld id="{BA860FC8-7DC0-4AE0-AC5A-1220B589DA7A}" type="slidenum">
              <a:rPr lang="en-US"/>
              <a:pPr/>
              <a:t>‹#›</a:t>
            </a:fld>
            <a:endParaRPr lang="en-US"/>
          </a:p>
        </p:txBody>
      </p:sp>
    </p:spTree>
    <p:extLst>
      <p:ext uri="{BB962C8B-B14F-4D97-AF65-F5344CB8AC3E}">
        <p14:creationId xmlns:p14="http://schemas.microsoft.com/office/powerpoint/2010/main" val="253536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B1C20F40-7B6D-4419-9F96-E3F5091D677F}" type="datetimeFigureOut">
              <a:rPr lang="el-GR" smtClean="0"/>
              <a:t>13/10/2018</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A96D8F56-CA78-484C-9E5B-B845B1B8852B}" type="slidenum">
              <a:rPr lang="el-GR" smtClean="0"/>
              <a:t>‹#›</a:t>
            </a:fld>
            <a:endParaRPr lang="el-GR"/>
          </a:p>
        </p:txBody>
      </p:sp>
    </p:spTree>
    <p:extLst>
      <p:ext uri="{BB962C8B-B14F-4D97-AF65-F5344CB8AC3E}">
        <p14:creationId xmlns:p14="http://schemas.microsoft.com/office/powerpoint/2010/main" val="3873534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smtClean="0"/>
              <a:t>Στυλ κύριου τίτλου</a:t>
            </a:r>
            <a:endParaRPr lang="el-G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B1C20F40-7B6D-4419-9F96-E3F5091D677F}" type="datetimeFigureOut">
              <a:rPr lang="el-GR" smtClean="0"/>
              <a:t>13/10/2018</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A96D8F56-CA78-484C-9E5B-B845B1B8852B}" type="slidenum">
              <a:rPr lang="el-GR" smtClean="0"/>
              <a:t>‹#›</a:t>
            </a:fld>
            <a:endParaRPr lang="el-GR"/>
          </a:p>
        </p:txBody>
      </p:sp>
    </p:spTree>
    <p:extLst>
      <p:ext uri="{BB962C8B-B14F-4D97-AF65-F5344CB8AC3E}">
        <p14:creationId xmlns:p14="http://schemas.microsoft.com/office/powerpoint/2010/main" val="1418764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838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6172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B1C20F40-7B6D-4419-9F96-E3F5091D677F}" type="datetimeFigureOut">
              <a:rPr lang="el-GR" smtClean="0"/>
              <a:t>13/10/2018</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A96D8F56-CA78-484C-9E5B-B845B1B8852B}" type="slidenum">
              <a:rPr lang="el-GR" smtClean="0"/>
              <a:t>‹#›</a:t>
            </a:fld>
            <a:endParaRPr lang="el-GR"/>
          </a:p>
        </p:txBody>
      </p:sp>
    </p:spTree>
    <p:extLst>
      <p:ext uri="{BB962C8B-B14F-4D97-AF65-F5344CB8AC3E}">
        <p14:creationId xmlns:p14="http://schemas.microsoft.com/office/powerpoint/2010/main" val="1458288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smtClean="0"/>
              <a:t>Στυλ κύριου τίτλου</a:t>
            </a:r>
            <a:endParaRPr lang="el-G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B1C20F40-7B6D-4419-9F96-E3F5091D677F}" type="datetimeFigureOut">
              <a:rPr lang="el-GR" smtClean="0"/>
              <a:t>13/10/2018</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A96D8F56-CA78-484C-9E5B-B845B1B8852B}" type="slidenum">
              <a:rPr lang="el-GR" smtClean="0"/>
              <a:t>‹#›</a:t>
            </a:fld>
            <a:endParaRPr lang="el-GR"/>
          </a:p>
        </p:txBody>
      </p:sp>
    </p:spTree>
    <p:extLst>
      <p:ext uri="{BB962C8B-B14F-4D97-AF65-F5344CB8AC3E}">
        <p14:creationId xmlns:p14="http://schemas.microsoft.com/office/powerpoint/2010/main" val="3304947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B1C20F40-7B6D-4419-9F96-E3F5091D677F}" type="datetimeFigureOut">
              <a:rPr lang="el-GR" smtClean="0"/>
              <a:t>13/10/2018</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A96D8F56-CA78-484C-9E5B-B845B1B8852B}" type="slidenum">
              <a:rPr lang="el-GR" smtClean="0"/>
              <a:t>‹#›</a:t>
            </a:fld>
            <a:endParaRPr lang="el-GR"/>
          </a:p>
        </p:txBody>
      </p:sp>
    </p:spTree>
    <p:extLst>
      <p:ext uri="{BB962C8B-B14F-4D97-AF65-F5344CB8AC3E}">
        <p14:creationId xmlns:p14="http://schemas.microsoft.com/office/powerpoint/2010/main" val="1157624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B1C20F40-7B6D-4419-9F96-E3F5091D677F}" type="datetimeFigureOut">
              <a:rPr lang="el-GR" smtClean="0"/>
              <a:t>13/10/2018</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A96D8F56-CA78-484C-9E5B-B845B1B8852B}" type="slidenum">
              <a:rPr lang="el-GR" smtClean="0"/>
              <a:t>‹#›</a:t>
            </a:fld>
            <a:endParaRPr lang="el-GR"/>
          </a:p>
        </p:txBody>
      </p:sp>
    </p:spTree>
    <p:extLst>
      <p:ext uri="{BB962C8B-B14F-4D97-AF65-F5344CB8AC3E}">
        <p14:creationId xmlns:p14="http://schemas.microsoft.com/office/powerpoint/2010/main" val="3540658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B1C20F40-7B6D-4419-9F96-E3F5091D677F}" type="datetimeFigureOut">
              <a:rPr lang="el-GR" smtClean="0"/>
              <a:t>13/10/2018</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A96D8F56-CA78-484C-9E5B-B845B1B8852B}" type="slidenum">
              <a:rPr lang="el-GR" smtClean="0"/>
              <a:t>‹#›</a:t>
            </a:fld>
            <a:endParaRPr lang="el-GR"/>
          </a:p>
        </p:txBody>
      </p:sp>
    </p:spTree>
    <p:extLst>
      <p:ext uri="{BB962C8B-B14F-4D97-AF65-F5344CB8AC3E}">
        <p14:creationId xmlns:p14="http://schemas.microsoft.com/office/powerpoint/2010/main" val="3170945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B1C20F40-7B6D-4419-9F96-E3F5091D677F}" type="datetimeFigureOut">
              <a:rPr lang="el-GR" smtClean="0"/>
              <a:t>13/10/2018</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A96D8F56-CA78-484C-9E5B-B845B1B8852B}" type="slidenum">
              <a:rPr lang="el-GR" smtClean="0"/>
              <a:t>‹#›</a:t>
            </a:fld>
            <a:endParaRPr lang="el-GR"/>
          </a:p>
        </p:txBody>
      </p:sp>
    </p:spTree>
    <p:extLst>
      <p:ext uri="{BB962C8B-B14F-4D97-AF65-F5344CB8AC3E}">
        <p14:creationId xmlns:p14="http://schemas.microsoft.com/office/powerpoint/2010/main" val="540413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C20F40-7B6D-4419-9F96-E3F5091D677F}" type="datetimeFigureOut">
              <a:rPr lang="el-GR" smtClean="0"/>
              <a:t>13/10/2018</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6D8F56-CA78-484C-9E5B-B845B1B8852B}" type="slidenum">
              <a:rPr lang="el-GR" smtClean="0"/>
              <a:t>‹#›</a:t>
            </a:fld>
            <a:endParaRPr lang="el-GR"/>
          </a:p>
        </p:txBody>
      </p:sp>
    </p:spTree>
    <p:extLst>
      <p:ext uri="{BB962C8B-B14F-4D97-AF65-F5344CB8AC3E}">
        <p14:creationId xmlns:p14="http://schemas.microsoft.com/office/powerpoint/2010/main" val="38797708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m0rHZ_RDdyQ" TargetMode="External"/><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hyperlink" Target="https://www.youtube.com/watch?v=GIGqp6_PG6k"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5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510" y="240560"/>
            <a:ext cx="11553948" cy="1200329"/>
          </a:xfrm>
          <a:prstGeom prst="rect">
            <a:avLst/>
          </a:prstGeom>
          <a:noFill/>
        </p:spPr>
        <p:txBody>
          <a:bodyPr wrap="square" rtlCol="0">
            <a:spAutoFit/>
          </a:bodyPr>
          <a:lstStyle/>
          <a:p>
            <a:pPr algn="ctr"/>
            <a:r>
              <a:rPr lang="el-GR" sz="7200" b="1" spc="100" dirty="0" smtClean="0">
                <a:solidFill>
                  <a:srgbClr val="0000FF"/>
                </a:solidFill>
              </a:rPr>
              <a:t>Νευροβιολογία του ύπνου</a:t>
            </a:r>
            <a:endParaRPr lang="el-GR" sz="7200" b="1" spc="100" dirty="0">
              <a:solidFill>
                <a:srgbClr val="0000FF"/>
              </a:solidFill>
            </a:endParaRPr>
          </a:p>
        </p:txBody>
      </p:sp>
      <p:sp>
        <p:nvSpPr>
          <p:cNvPr id="3" name="TextBox 2"/>
          <p:cNvSpPr txBox="1"/>
          <p:nvPr/>
        </p:nvSpPr>
        <p:spPr>
          <a:xfrm>
            <a:off x="374330" y="1721305"/>
            <a:ext cx="5453446" cy="4524315"/>
          </a:xfrm>
          <a:prstGeom prst="rect">
            <a:avLst/>
          </a:prstGeom>
          <a:noFill/>
        </p:spPr>
        <p:txBody>
          <a:bodyPr wrap="square" rtlCol="0">
            <a:spAutoFit/>
          </a:bodyPr>
          <a:lstStyle/>
          <a:p>
            <a:pPr marL="514350" indent="-514350">
              <a:buClr>
                <a:srgbClr val="0000FF"/>
              </a:buClr>
              <a:buFont typeface="+mj-lt"/>
              <a:buAutoNum type="arabicPeriod"/>
            </a:pPr>
            <a:r>
              <a:rPr lang="el-GR" sz="3200" dirty="0" smtClean="0"/>
              <a:t>Μορφές και Στάδια του ύπνου</a:t>
            </a:r>
          </a:p>
          <a:p>
            <a:pPr marL="514350" indent="-514350">
              <a:buClr>
                <a:srgbClr val="0000FF"/>
              </a:buClr>
              <a:buFont typeface="+mj-lt"/>
              <a:buAutoNum type="arabicPeriod"/>
            </a:pPr>
            <a:r>
              <a:rPr lang="el-GR" sz="3200" dirty="0" smtClean="0"/>
              <a:t>Νευρικοί οδοί που ελέγχουν την εναλλαγή ύπνου-εγρήγορσης</a:t>
            </a:r>
          </a:p>
          <a:p>
            <a:pPr marL="514350" indent="-514350">
              <a:buClr>
                <a:srgbClr val="0000FF"/>
              </a:buClr>
              <a:buFont typeface="+mj-lt"/>
              <a:buAutoNum type="arabicPeriod"/>
            </a:pPr>
            <a:r>
              <a:rPr lang="el-GR" sz="3200" dirty="0" smtClean="0"/>
              <a:t>Κιρκάδιος ρυθμός</a:t>
            </a:r>
          </a:p>
          <a:p>
            <a:pPr marL="514350" indent="-514350">
              <a:buClr>
                <a:srgbClr val="0000FF"/>
              </a:buClr>
              <a:buFont typeface="+mj-lt"/>
              <a:buAutoNum type="arabicPeriod"/>
            </a:pPr>
            <a:r>
              <a:rPr lang="el-GR" sz="3200" dirty="0" smtClean="0"/>
              <a:t>Ρόλος του ύπνου στη φυσιολογία του οργανισμού</a:t>
            </a:r>
          </a:p>
          <a:p>
            <a:pPr marL="514350" indent="-514350">
              <a:buClr>
                <a:srgbClr val="0000FF"/>
              </a:buClr>
              <a:buFont typeface="+mj-lt"/>
              <a:buAutoNum type="arabicPeriod"/>
            </a:pPr>
            <a:r>
              <a:rPr lang="el-GR" sz="3200" dirty="0" smtClean="0"/>
              <a:t>Ασθένειες του ύπνου</a:t>
            </a:r>
            <a:endParaRPr lang="el-GR" sz="3200" dirty="0"/>
          </a:p>
        </p:txBody>
      </p:sp>
      <p:pic>
        <p:nvPicPr>
          <p:cNvPr id="4" name="Picture 2" descr="ÎÏÎ¿ÏÎ­Î»ÎµÏÎ¼Î± ÎµÎ¹ÎºÏÎ½Î±Ï Î³Î¹Î± ÎÎ±ÏÎ³Î±ÏÎ¯ÏÎ±Ï ÏÎ¿Ï ÎºÎ¿Î¹Î¼Î¬ÏÎ±Î¹ Henri Matisse 19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9614" y="2208985"/>
            <a:ext cx="5354887" cy="3755561"/>
          </a:xfrm>
          <a:prstGeom prst="rect">
            <a:avLst/>
          </a:prstGeom>
          <a:noFill/>
          <a:extLst>
            <a:ext uri="{909E8E84-426E-40DD-AFC4-6F175D3DCCD1}">
              <a14:hiddenFill xmlns:a14="http://schemas.microsoft.com/office/drawing/2010/main">
                <a:solidFill>
                  <a:srgbClr val="FFFFFF"/>
                </a:solidFill>
              </a14:hiddenFill>
            </a:ext>
          </a:extLst>
        </p:spPr>
      </p:pic>
      <p:sp>
        <p:nvSpPr>
          <p:cNvPr id="5" name="Ορθογώνιο 4"/>
          <p:cNvSpPr/>
          <p:nvPr/>
        </p:nvSpPr>
        <p:spPr>
          <a:xfrm>
            <a:off x="6880658" y="6049890"/>
            <a:ext cx="4932800" cy="646331"/>
          </a:xfrm>
          <a:prstGeom prst="rect">
            <a:avLst/>
          </a:prstGeom>
        </p:spPr>
        <p:txBody>
          <a:bodyPr wrap="square">
            <a:spAutoFit/>
          </a:bodyPr>
          <a:lstStyle/>
          <a:p>
            <a:r>
              <a:rPr lang="el-GR" b="1" dirty="0">
                <a:solidFill>
                  <a:srgbClr val="660000"/>
                </a:solidFill>
                <a:latin typeface="georgia" panose="02040502050405020303" pitchFamily="18" charset="0"/>
              </a:rPr>
              <a:t>Πορτρέτο της Μαργαρίτας που κοιμάται - </a:t>
            </a:r>
            <a:r>
              <a:rPr lang="el-GR" b="1" dirty="0" err="1">
                <a:solidFill>
                  <a:srgbClr val="660000"/>
                </a:solidFill>
                <a:latin typeface="georgia" panose="02040502050405020303" pitchFamily="18" charset="0"/>
              </a:rPr>
              <a:t>Henri</a:t>
            </a:r>
            <a:r>
              <a:rPr lang="el-GR" b="1" dirty="0">
                <a:solidFill>
                  <a:srgbClr val="660000"/>
                </a:solidFill>
                <a:latin typeface="georgia" panose="02040502050405020303" pitchFamily="18" charset="0"/>
              </a:rPr>
              <a:t> </a:t>
            </a:r>
            <a:r>
              <a:rPr lang="el-GR" b="1" dirty="0" err="1">
                <a:solidFill>
                  <a:srgbClr val="660000"/>
                </a:solidFill>
                <a:latin typeface="georgia" panose="02040502050405020303" pitchFamily="18" charset="0"/>
              </a:rPr>
              <a:t>Matisse</a:t>
            </a:r>
            <a:r>
              <a:rPr lang="el-GR" b="1" dirty="0">
                <a:solidFill>
                  <a:srgbClr val="660000"/>
                </a:solidFill>
                <a:latin typeface="georgia" panose="02040502050405020303" pitchFamily="18" charset="0"/>
              </a:rPr>
              <a:t> 1920</a:t>
            </a:r>
            <a:endParaRPr lang="el-GR" dirty="0"/>
          </a:p>
        </p:txBody>
      </p:sp>
    </p:spTree>
    <p:extLst>
      <p:ext uri="{BB962C8B-B14F-4D97-AF65-F5344CB8AC3E}">
        <p14:creationId xmlns:p14="http://schemas.microsoft.com/office/powerpoint/2010/main" val="10285951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νευρωνες-γλοι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46064"/>
            <a:ext cx="9144000" cy="544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Ορθογώνιο 1"/>
          <p:cNvSpPr/>
          <p:nvPr/>
        </p:nvSpPr>
        <p:spPr>
          <a:xfrm>
            <a:off x="1524000" y="5948614"/>
            <a:ext cx="10327105" cy="369332"/>
          </a:xfrm>
          <a:prstGeom prst="rect">
            <a:avLst/>
          </a:prstGeom>
        </p:spPr>
        <p:txBody>
          <a:bodyPr wrap="square">
            <a:spAutoFit/>
          </a:bodyPr>
          <a:lstStyle/>
          <a:p>
            <a:r>
              <a:rPr lang="el-GR" dirty="0">
                <a:hlinkClick r:id="rId3"/>
              </a:rPr>
              <a:t>https://</a:t>
            </a:r>
            <a:r>
              <a:rPr lang="el-GR" dirty="0" smtClean="0">
                <a:hlinkClick r:id="rId3"/>
              </a:rPr>
              <a:t>www.youtube.com/watch?v=m0rHZ_RDdyQ</a:t>
            </a:r>
            <a:r>
              <a:rPr lang="en-US" dirty="0"/>
              <a:t> </a:t>
            </a:r>
            <a:r>
              <a:rPr lang="en-US" dirty="0" smtClean="0"/>
              <a:t> </a:t>
            </a:r>
            <a:r>
              <a:rPr lang="fr-FR" dirty="0" smtClean="0">
                <a:hlinkClick r:id="rId4"/>
              </a:rPr>
              <a:t>https</a:t>
            </a:r>
            <a:r>
              <a:rPr lang="fr-FR" dirty="0">
                <a:hlinkClick r:id="rId4"/>
              </a:rPr>
              <a:t>://</a:t>
            </a:r>
            <a:r>
              <a:rPr lang="fr-FR" dirty="0" smtClean="0">
                <a:hlinkClick r:id="rId4"/>
              </a:rPr>
              <a:t>www.youtube.com/watch?v=GIGqp6_PG6k</a:t>
            </a:r>
            <a:endParaRPr lang="fr-FR" dirty="0" smtClean="0"/>
          </a:p>
        </p:txBody>
      </p:sp>
    </p:spTree>
    <p:extLst>
      <p:ext uri="{BB962C8B-B14F-4D97-AF65-F5344CB8AC3E}">
        <p14:creationId xmlns:p14="http://schemas.microsoft.com/office/powerpoint/2010/main" val="34061004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1981201" y="94400"/>
            <a:ext cx="9448800" cy="461665"/>
          </a:xfrm>
          <a:prstGeom prst="rect">
            <a:avLst/>
          </a:prstGeom>
        </p:spPr>
        <p:txBody>
          <a:bodyPr wrap="square">
            <a:spAutoFit/>
          </a:bodyPr>
          <a:lstStyle/>
          <a:p>
            <a:pPr>
              <a:buClr>
                <a:srgbClr val="0000FF"/>
              </a:buClr>
            </a:pPr>
            <a:r>
              <a:rPr lang="el-GR" sz="2400" dirty="0">
                <a:solidFill>
                  <a:srgbClr val="0000FF"/>
                </a:solidFill>
              </a:rPr>
              <a:t>Νευρικοί οδοί που ελέγχουν την εναλλαγή ύπνου-εγρήγορσης</a:t>
            </a:r>
          </a:p>
        </p:txBody>
      </p:sp>
      <p:sp>
        <p:nvSpPr>
          <p:cNvPr id="4" name="TextBox 3"/>
          <p:cNvSpPr txBox="1"/>
          <p:nvPr/>
        </p:nvSpPr>
        <p:spPr>
          <a:xfrm>
            <a:off x="263986" y="526409"/>
            <a:ext cx="11277600" cy="646331"/>
          </a:xfrm>
          <a:prstGeom prst="rect">
            <a:avLst/>
          </a:prstGeom>
          <a:noFill/>
        </p:spPr>
        <p:txBody>
          <a:bodyPr wrap="square" rtlCol="0">
            <a:spAutoFit/>
          </a:bodyPr>
          <a:lstStyle/>
          <a:p>
            <a:pPr marL="285750" indent="-285750">
              <a:buFont typeface="Arial" panose="020B0604020202020204" pitchFamily="34" charset="0"/>
              <a:buChar char="•"/>
            </a:pPr>
            <a:r>
              <a:rPr lang="el-GR" dirty="0"/>
              <a:t>Η </a:t>
            </a:r>
            <a:r>
              <a:rPr lang="el-GR" dirty="0" smtClean="0"/>
              <a:t>εγρήγορση </a:t>
            </a:r>
            <a:r>
              <a:rPr lang="el-GR" dirty="0"/>
              <a:t>προωθείται από την </a:t>
            </a:r>
            <a:r>
              <a:rPr lang="el-GR" dirty="0" smtClean="0"/>
              <a:t>ενεργοποίηση του </a:t>
            </a:r>
            <a:r>
              <a:rPr lang="el-GR" b="1" u="sng" dirty="0" smtClean="0"/>
              <a:t>δικτυωτού σχηματισμού</a:t>
            </a:r>
            <a:r>
              <a:rPr lang="el-GR" b="1" dirty="0" smtClean="0"/>
              <a:t> </a:t>
            </a:r>
            <a:r>
              <a:rPr lang="el-GR" dirty="0" smtClean="0"/>
              <a:t>και, πιο συγκεκριμένα του ανοδικού δικτυωτού συστήματος ενεργοποίησης (Α</a:t>
            </a:r>
            <a:r>
              <a:rPr lang="en-US" dirty="0" smtClean="0"/>
              <a:t>RAS</a:t>
            </a:r>
            <a:r>
              <a:rPr lang="en-US" dirty="0"/>
              <a:t>, A</a:t>
            </a:r>
            <a:r>
              <a:rPr lang="en-US" dirty="0" smtClean="0"/>
              <a:t>scending</a:t>
            </a:r>
            <a:r>
              <a:rPr lang="el-GR" dirty="0" smtClean="0"/>
              <a:t> </a:t>
            </a:r>
            <a:r>
              <a:rPr lang="en-US" dirty="0"/>
              <a:t>R</a:t>
            </a:r>
            <a:r>
              <a:rPr lang="en-US" dirty="0" smtClean="0"/>
              <a:t>eticular </a:t>
            </a:r>
            <a:r>
              <a:rPr lang="en-US" dirty="0"/>
              <a:t>A</a:t>
            </a:r>
            <a:r>
              <a:rPr lang="en-US" dirty="0" smtClean="0"/>
              <a:t>ctivating </a:t>
            </a:r>
            <a:r>
              <a:rPr lang="en-US" dirty="0"/>
              <a:t>S</a:t>
            </a:r>
            <a:r>
              <a:rPr lang="en-US" dirty="0" smtClean="0"/>
              <a:t>ystem)</a:t>
            </a:r>
            <a:endParaRPr lang="el-GR" dirty="0"/>
          </a:p>
        </p:txBody>
      </p:sp>
      <p:pic>
        <p:nvPicPr>
          <p:cNvPr id="5" name="Εικόνα 4" descr="The ascending arousal system sends projections from the brainstem and posterior ..."/>
          <p:cNvPicPr/>
          <p:nvPr/>
        </p:nvPicPr>
        <p:blipFill rotWithShape="1">
          <a:blip r:embed="rId2">
            <a:extLst>
              <a:ext uri="{28A0092B-C50C-407E-A947-70E740481C1C}">
                <a14:useLocalDpi xmlns:a14="http://schemas.microsoft.com/office/drawing/2010/main" val="0"/>
              </a:ext>
            </a:extLst>
          </a:blip>
          <a:srcRect b="8652"/>
          <a:stretch/>
        </p:blipFill>
        <p:spPr bwMode="auto">
          <a:xfrm>
            <a:off x="6298591" y="1255933"/>
            <a:ext cx="5743268" cy="5213898"/>
          </a:xfrm>
          <a:prstGeom prst="rect">
            <a:avLst/>
          </a:prstGeom>
          <a:noFill/>
          <a:ln>
            <a:noFill/>
          </a:ln>
        </p:spPr>
      </p:pic>
      <p:sp>
        <p:nvSpPr>
          <p:cNvPr id="6" name="Ορθογώνιο 5"/>
          <p:cNvSpPr/>
          <p:nvPr/>
        </p:nvSpPr>
        <p:spPr>
          <a:xfrm>
            <a:off x="55844" y="1310948"/>
            <a:ext cx="6242747" cy="3493264"/>
          </a:xfrm>
          <a:prstGeom prst="rect">
            <a:avLst/>
          </a:prstGeom>
        </p:spPr>
        <p:txBody>
          <a:bodyPr wrap="square">
            <a:spAutoFit/>
          </a:bodyPr>
          <a:lstStyle/>
          <a:p>
            <a:pPr marL="457200" indent="-457200">
              <a:spcAft>
                <a:spcPts val="600"/>
              </a:spcAft>
              <a:buFont typeface="+mj-lt"/>
              <a:buAutoNum type="arabicPeriod"/>
            </a:pPr>
            <a:r>
              <a:rPr lang="el-GR" dirty="0" smtClean="0">
                <a:solidFill>
                  <a:srgbClr val="212121"/>
                </a:solidFill>
                <a:latin typeface="Calibri" panose="020F0502020204030204" pitchFamily="34" charset="0"/>
                <a:ea typeface="Times New Roman" panose="02020603050405020304" pitchFamily="18" charset="0"/>
                <a:cs typeface="Helvetica" panose="020B0604020202020204" pitchFamily="34" charset="0"/>
              </a:rPr>
              <a:t>Μία διακλάδωση του </a:t>
            </a:r>
            <a:r>
              <a:rPr lang="en-US" dirty="0" smtClean="0">
                <a:solidFill>
                  <a:srgbClr val="212121"/>
                </a:solidFill>
                <a:latin typeface="Calibri" panose="020F0502020204030204" pitchFamily="34" charset="0"/>
                <a:ea typeface="Times New Roman" panose="02020603050405020304" pitchFamily="18" charset="0"/>
                <a:cs typeface="Helvetica" panose="020B0604020202020204" pitchFamily="34" charset="0"/>
              </a:rPr>
              <a:t>RAS </a:t>
            </a:r>
            <a:r>
              <a:rPr lang="el-GR" dirty="0" smtClean="0">
                <a:solidFill>
                  <a:srgbClr val="212121"/>
                </a:solidFill>
                <a:latin typeface="Calibri" panose="020F0502020204030204" pitchFamily="34" charset="0"/>
                <a:ea typeface="Times New Roman" panose="02020603050405020304" pitchFamily="18" charset="0"/>
                <a:cs typeface="Helvetica" panose="020B0604020202020204" pitchFamily="34" charset="0"/>
              </a:rPr>
              <a:t>που ξεκινά από την καλύπτρα </a:t>
            </a:r>
            <a:r>
              <a:rPr lang="en-US" dirty="0" smtClean="0">
                <a:solidFill>
                  <a:srgbClr val="212121"/>
                </a:solidFill>
                <a:latin typeface="Calibri" panose="020F0502020204030204" pitchFamily="34" charset="0"/>
                <a:ea typeface="Times New Roman" panose="02020603050405020304" pitchFamily="18" charset="0"/>
                <a:cs typeface="Helvetica" panose="020B0604020202020204" pitchFamily="34" charset="0"/>
              </a:rPr>
              <a:t>(LTD/PPT) </a:t>
            </a:r>
            <a:r>
              <a:rPr lang="el-GR" dirty="0" smtClean="0">
                <a:solidFill>
                  <a:srgbClr val="212121"/>
                </a:solidFill>
                <a:latin typeface="Calibri" panose="020F0502020204030204" pitchFamily="34" charset="0"/>
                <a:ea typeface="Times New Roman" panose="02020603050405020304" pitchFamily="18" charset="0"/>
                <a:cs typeface="Helvetica" panose="020B0604020202020204" pitchFamily="34" charset="0"/>
              </a:rPr>
              <a:t>προβάλει προς τους πυρήνες του </a:t>
            </a:r>
            <a:r>
              <a:rPr lang="el-GR" b="1" dirty="0" smtClean="0">
                <a:solidFill>
                  <a:srgbClr val="0000FF"/>
                </a:solidFill>
                <a:latin typeface="Calibri" panose="020F0502020204030204" pitchFamily="34" charset="0"/>
                <a:ea typeface="Times New Roman" panose="02020603050405020304" pitchFamily="18" charset="0"/>
                <a:cs typeface="Helvetica" panose="020B0604020202020204" pitchFamily="34" charset="0"/>
              </a:rPr>
              <a:t>θαλάμου</a:t>
            </a:r>
            <a:r>
              <a:rPr lang="el-GR" dirty="0" smtClean="0">
                <a:solidFill>
                  <a:srgbClr val="0000FF"/>
                </a:solidFill>
                <a:latin typeface="Calibri" panose="020F0502020204030204" pitchFamily="34" charset="0"/>
                <a:ea typeface="Times New Roman" panose="02020603050405020304" pitchFamily="18" charset="0"/>
                <a:cs typeface="Helvetica" panose="020B0604020202020204" pitchFamily="34" charset="0"/>
              </a:rPr>
              <a:t>, </a:t>
            </a:r>
            <a:r>
              <a:rPr lang="el-GR" dirty="0" smtClean="0">
                <a:latin typeface="Calibri" panose="020F0502020204030204" pitchFamily="34" charset="0"/>
                <a:ea typeface="Times New Roman" panose="02020603050405020304" pitchFamily="18" charset="0"/>
                <a:cs typeface="Helvetica" panose="020B0604020202020204" pitchFamily="34" charset="0"/>
              </a:rPr>
              <a:t>οι οποίοι στη συνέχεια ενεργοποιούν τον φλοιό</a:t>
            </a:r>
            <a:r>
              <a:rPr lang="el-GR" dirty="0">
                <a:solidFill>
                  <a:srgbClr val="212121"/>
                </a:solidFill>
                <a:latin typeface="Calibri" panose="020F0502020204030204" pitchFamily="34" charset="0"/>
                <a:ea typeface="Times New Roman" panose="02020603050405020304" pitchFamily="18" charset="0"/>
                <a:cs typeface="Helvetica" panose="020B0604020202020204" pitchFamily="34" charset="0"/>
              </a:rPr>
              <a:t>. Αυτή η ενεργοποίηση του </a:t>
            </a:r>
            <a:r>
              <a:rPr lang="el-GR" dirty="0" smtClean="0">
                <a:solidFill>
                  <a:srgbClr val="212121"/>
                </a:solidFill>
                <a:latin typeface="Calibri" panose="020F0502020204030204" pitchFamily="34" charset="0"/>
                <a:ea typeface="Times New Roman" panose="02020603050405020304" pitchFamily="18" charset="0"/>
                <a:cs typeface="Helvetica" panose="020B0604020202020204" pitchFamily="34" charset="0"/>
              </a:rPr>
              <a:t>θαλάμου </a:t>
            </a:r>
            <a:r>
              <a:rPr lang="el-GR" dirty="0">
                <a:solidFill>
                  <a:srgbClr val="212121"/>
                </a:solidFill>
                <a:latin typeface="Calibri" panose="020F0502020204030204" pitchFamily="34" charset="0"/>
                <a:ea typeface="Times New Roman" panose="02020603050405020304" pitchFamily="18" charset="0"/>
                <a:cs typeface="Helvetica" panose="020B0604020202020204" pitchFamily="34" charset="0"/>
              </a:rPr>
              <a:t>είναι απαραίτητη για </a:t>
            </a:r>
            <a:r>
              <a:rPr lang="el-GR" dirty="0" smtClean="0">
                <a:solidFill>
                  <a:srgbClr val="212121"/>
                </a:solidFill>
                <a:latin typeface="Calibri" panose="020F0502020204030204" pitchFamily="34" charset="0"/>
                <a:ea typeface="Times New Roman" panose="02020603050405020304" pitchFamily="18" charset="0"/>
                <a:cs typeface="Helvetica" panose="020B0604020202020204" pitchFamily="34" charset="0"/>
              </a:rPr>
              <a:t>τη δραστηριότητα </a:t>
            </a:r>
            <a:r>
              <a:rPr lang="el-GR" dirty="0">
                <a:solidFill>
                  <a:srgbClr val="212121"/>
                </a:solidFill>
                <a:latin typeface="Calibri" panose="020F0502020204030204" pitchFamily="34" charset="0"/>
                <a:ea typeface="Times New Roman" panose="02020603050405020304" pitchFamily="18" charset="0"/>
                <a:cs typeface="Helvetica" panose="020B0604020202020204" pitchFamily="34" charset="0"/>
              </a:rPr>
              <a:t>EEG στην αφύπνιση (και στον ύπνο REM</a:t>
            </a:r>
            <a:r>
              <a:rPr lang="el-GR" dirty="0" smtClean="0">
                <a:solidFill>
                  <a:srgbClr val="212121"/>
                </a:solidFill>
                <a:latin typeface="Calibri" panose="020F0502020204030204" pitchFamily="34" charset="0"/>
                <a:ea typeface="Times New Roman" panose="02020603050405020304" pitchFamily="18" charset="0"/>
                <a:cs typeface="Helvetica" panose="020B0604020202020204" pitchFamily="34" charset="0"/>
              </a:rPr>
              <a:t>). Ο θάλαμος δρα ως</a:t>
            </a:r>
            <a:r>
              <a:rPr lang="fr-FR" dirty="0" smtClean="0">
                <a:solidFill>
                  <a:srgbClr val="212121"/>
                </a:solidFill>
                <a:latin typeface="Calibri" panose="020F0502020204030204" pitchFamily="34" charset="0"/>
                <a:ea typeface="Times New Roman" panose="02020603050405020304" pitchFamily="18" charset="0"/>
                <a:cs typeface="Helvetica" panose="020B0604020202020204" pitchFamily="34" charset="0"/>
              </a:rPr>
              <a:t> </a:t>
            </a:r>
            <a:r>
              <a:rPr lang="fr-FR" dirty="0">
                <a:solidFill>
                  <a:srgbClr val="212121"/>
                </a:solidFill>
                <a:latin typeface="Calibri" panose="020F0502020204030204" pitchFamily="34" charset="0"/>
                <a:ea typeface="Times New Roman" panose="02020603050405020304" pitchFamily="18" charset="0"/>
                <a:cs typeface="Helvetica" panose="020B0604020202020204" pitchFamily="34" charset="0"/>
              </a:rPr>
              <a:t>“</a:t>
            </a:r>
            <a:r>
              <a:rPr lang="fr-FR" dirty="0" err="1">
                <a:solidFill>
                  <a:srgbClr val="212121"/>
                </a:solidFill>
                <a:latin typeface="Calibri" panose="020F0502020204030204" pitchFamily="34" charset="0"/>
                <a:ea typeface="Times New Roman" panose="02020603050405020304" pitchFamily="18" charset="0"/>
                <a:cs typeface="Helvetica" panose="020B0604020202020204" pitchFamily="34" charset="0"/>
              </a:rPr>
              <a:t>gatekeeper</a:t>
            </a:r>
            <a:r>
              <a:rPr lang="fr-FR" dirty="0">
                <a:solidFill>
                  <a:srgbClr val="212121"/>
                </a:solidFill>
                <a:latin typeface="Calibri" panose="020F0502020204030204" pitchFamily="34" charset="0"/>
                <a:ea typeface="Times New Roman" panose="02020603050405020304" pitchFamily="18" charset="0"/>
                <a:cs typeface="Helvetica" panose="020B0604020202020204" pitchFamily="34" charset="0"/>
              </a:rPr>
              <a:t>” </a:t>
            </a:r>
            <a:r>
              <a:rPr lang="el-GR" dirty="0" smtClean="0">
                <a:solidFill>
                  <a:srgbClr val="212121"/>
                </a:solidFill>
                <a:latin typeface="Calibri" panose="020F0502020204030204" pitchFamily="34" charset="0"/>
                <a:ea typeface="Times New Roman" panose="02020603050405020304" pitchFamily="18" charset="0"/>
                <a:cs typeface="Helvetica" panose="020B0604020202020204" pitchFamily="34" charset="0"/>
              </a:rPr>
              <a:t>του φλοιού.</a:t>
            </a:r>
            <a:endParaRPr lang="en-US" dirty="0" smtClean="0">
              <a:solidFill>
                <a:srgbClr val="212121"/>
              </a:solidFill>
              <a:latin typeface="Calibri" panose="020F0502020204030204" pitchFamily="34" charset="0"/>
              <a:ea typeface="Times New Roman" panose="02020603050405020304" pitchFamily="18" charset="0"/>
              <a:cs typeface="Helvetica" panose="020B0604020202020204" pitchFamily="34" charset="0"/>
            </a:endParaRPr>
          </a:p>
          <a:p>
            <a:pPr marL="457200" indent="-457200">
              <a:spcAft>
                <a:spcPts val="0"/>
              </a:spcAft>
              <a:buFont typeface="+mj-lt"/>
              <a:buAutoNum type="arabicPeriod"/>
            </a:pPr>
            <a:r>
              <a:rPr lang="el-GR" dirty="0" smtClean="0">
                <a:solidFill>
                  <a:srgbClr val="212121"/>
                </a:solidFill>
                <a:latin typeface="Calibri" panose="020F0502020204030204" pitchFamily="34" charset="0"/>
                <a:ea typeface="Times New Roman" panose="02020603050405020304" pitchFamily="18" charset="0"/>
                <a:cs typeface="Helvetica" panose="020B0604020202020204" pitchFamily="34" charset="0"/>
              </a:rPr>
              <a:t>Μια δεύτερη διακλάδωση του </a:t>
            </a:r>
            <a:r>
              <a:rPr lang="en-US" dirty="0" smtClean="0">
                <a:solidFill>
                  <a:srgbClr val="212121"/>
                </a:solidFill>
                <a:latin typeface="Calibri" panose="020F0502020204030204" pitchFamily="34" charset="0"/>
                <a:ea typeface="Times New Roman" panose="02020603050405020304" pitchFamily="18" charset="0"/>
                <a:cs typeface="Helvetica" panose="020B0604020202020204" pitchFamily="34" charset="0"/>
              </a:rPr>
              <a:t>RAS</a:t>
            </a:r>
            <a:r>
              <a:rPr lang="el-GR" dirty="0" smtClean="0">
                <a:solidFill>
                  <a:srgbClr val="212121"/>
                </a:solidFill>
                <a:latin typeface="Calibri" panose="020F0502020204030204" pitchFamily="34" charset="0"/>
                <a:ea typeface="Times New Roman" panose="02020603050405020304" pitchFamily="18" charset="0"/>
                <a:cs typeface="Helvetica" panose="020B0604020202020204" pitchFamily="34" charset="0"/>
              </a:rPr>
              <a:t> που ξεκινά από τη ραφή, τα </a:t>
            </a:r>
            <a:r>
              <a:rPr lang="el-GR" dirty="0" err="1" smtClean="0">
                <a:solidFill>
                  <a:srgbClr val="212121"/>
                </a:solidFill>
                <a:latin typeface="Calibri" panose="020F0502020204030204" pitchFamily="34" charset="0"/>
                <a:ea typeface="Times New Roman" panose="02020603050405020304" pitchFamily="18" charset="0"/>
                <a:cs typeface="Helvetica" panose="020B0604020202020204" pitchFamily="34" charset="0"/>
              </a:rPr>
              <a:t>μαστία</a:t>
            </a:r>
            <a:r>
              <a:rPr lang="el-GR" dirty="0" smtClean="0">
                <a:solidFill>
                  <a:srgbClr val="212121"/>
                </a:solidFill>
                <a:latin typeface="Calibri" panose="020F0502020204030204" pitchFamily="34" charset="0"/>
                <a:ea typeface="Times New Roman" panose="02020603050405020304" pitchFamily="18" charset="0"/>
                <a:cs typeface="Helvetica" panose="020B0604020202020204" pitchFamily="34" charset="0"/>
              </a:rPr>
              <a:t> και τον </a:t>
            </a:r>
            <a:r>
              <a:rPr lang="el-GR" dirty="0" err="1" smtClean="0">
                <a:solidFill>
                  <a:srgbClr val="212121"/>
                </a:solidFill>
                <a:latin typeface="Calibri" panose="020F0502020204030204" pitchFamily="34" charset="0"/>
                <a:ea typeface="Times New Roman" panose="02020603050405020304" pitchFamily="18" charset="0"/>
                <a:cs typeface="Helvetica" panose="020B0604020202020204" pitchFamily="34" charset="0"/>
              </a:rPr>
              <a:t>υπομέλανα</a:t>
            </a:r>
            <a:r>
              <a:rPr lang="el-GR" dirty="0" smtClean="0">
                <a:solidFill>
                  <a:srgbClr val="212121"/>
                </a:solidFill>
                <a:latin typeface="Calibri" panose="020F0502020204030204" pitchFamily="34" charset="0"/>
                <a:ea typeface="Times New Roman" panose="02020603050405020304" pitchFamily="18" charset="0"/>
                <a:cs typeface="Helvetica" panose="020B0604020202020204" pitchFamily="34" charset="0"/>
              </a:rPr>
              <a:t> τόπο</a:t>
            </a:r>
            <a:r>
              <a:rPr lang="en-US" dirty="0" smtClean="0">
                <a:solidFill>
                  <a:srgbClr val="212121"/>
                </a:solidFill>
                <a:latin typeface="Calibri" panose="020F0502020204030204" pitchFamily="34" charset="0"/>
                <a:ea typeface="Times New Roman" panose="02020603050405020304" pitchFamily="18" charset="0"/>
                <a:cs typeface="Helvetica" panose="020B0604020202020204" pitchFamily="34" charset="0"/>
              </a:rPr>
              <a:t> </a:t>
            </a:r>
            <a:r>
              <a:rPr lang="el-GR" dirty="0" smtClean="0">
                <a:solidFill>
                  <a:srgbClr val="212121"/>
                </a:solidFill>
                <a:latin typeface="Calibri" panose="020F0502020204030204" pitchFamily="34" charset="0"/>
                <a:ea typeface="Times New Roman" panose="02020603050405020304" pitchFamily="18" charset="0"/>
                <a:cs typeface="Helvetica" panose="020B0604020202020204" pitchFamily="34" charset="0"/>
              </a:rPr>
              <a:t>προβάλει προς τον </a:t>
            </a:r>
            <a:r>
              <a:rPr lang="el-GR" b="1" dirty="0" smtClean="0">
                <a:solidFill>
                  <a:srgbClr val="00B050"/>
                </a:solidFill>
                <a:latin typeface="Calibri" panose="020F0502020204030204" pitchFamily="34" charset="0"/>
                <a:ea typeface="Times New Roman" panose="02020603050405020304" pitchFamily="18" charset="0"/>
                <a:cs typeface="Helvetica" panose="020B0604020202020204" pitchFamily="34" charset="0"/>
              </a:rPr>
              <a:t>υποθάλαμο</a:t>
            </a:r>
            <a:r>
              <a:rPr lang="el-GR" dirty="0" smtClean="0">
                <a:solidFill>
                  <a:srgbClr val="212121"/>
                </a:solidFill>
                <a:latin typeface="Calibri" panose="020F0502020204030204" pitchFamily="34" charset="0"/>
                <a:ea typeface="Times New Roman" panose="02020603050405020304" pitchFamily="18" charset="0"/>
                <a:cs typeface="Helvetica" panose="020B0604020202020204" pitchFamily="34" charset="0"/>
              </a:rPr>
              <a:t> και τελικά στον </a:t>
            </a:r>
            <a:r>
              <a:rPr lang="el-GR" b="1" dirty="0" smtClean="0">
                <a:solidFill>
                  <a:srgbClr val="00B050"/>
                </a:solidFill>
                <a:latin typeface="Calibri" panose="020F0502020204030204" pitchFamily="34" charset="0"/>
                <a:ea typeface="Times New Roman" panose="02020603050405020304" pitchFamily="18" charset="0"/>
                <a:cs typeface="Helvetica" panose="020B0604020202020204" pitchFamily="34" charset="0"/>
              </a:rPr>
              <a:t>φλοιό</a:t>
            </a:r>
            <a:r>
              <a:rPr lang="el-GR" dirty="0" smtClean="0">
                <a:solidFill>
                  <a:srgbClr val="212121"/>
                </a:solidFill>
                <a:latin typeface="Calibri" panose="020F0502020204030204" pitchFamily="34" charset="0"/>
                <a:ea typeface="Times New Roman" panose="02020603050405020304" pitchFamily="18" charset="0"/>
                <a:cs typeface="Helvetica" panose="020B0604020202020204" pitchFamily="34" charset="0"/>
              </a:rPr>
              <a:t>. </a:t>
            </a:r>
            <a:r>
              <a:rPr lang="en-US" dirty="0" smtClean="0">
                <a:solidFill>
                  <a:srgbClr val="212121"/>
                </a:solidFill>
                <a:latin typeface="Calibri" panose="020F0502020204030204" pitchFamily="34" charset="0"/>
                <a:ea typeface="Times New Roman" panose="02020603050405020304" pitchFamily="18" charset="0"/>
                <a:cs typeface="Helvetica" panose="020B0604020202020204" pitchFamily="34" charset="0"/>
              </a:rPr>
              <a:t> </a:t>
            </a:r>
            <a:r>
              <a:rPr lang="el-GR" dirty="0" smtClean="0">
                <a:solidFill>
                  <a:srgbClr val="212121"/>
                </a:solidFill>
                <a:latin typeface="Calibri" panose="020F0502020204030204" pitchFamily="34" charset="0"/>
                <a:ea typeface="Times New Roman" panose="02020603050405020304" pitchFamily="18" charset="0"/>
                <a:cs typeface="Helvetica" panose="020B0604020202020204" pitchFamily="34" charset="0"/>
              </a:rPr>
              <a:t>Η ενεργοποίηση των νευρώνων αυτών είναι απαραίτητη για τη ρύθμιση των φυσιολογικών λειτουργιών (αναπνοή, καρδιακός ρυθμός, κ.λπ.).</a:t>
            </a:r>
            <a:endParaRPr lang="el-GR"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p:cNvSpPr txBox="1"/>
          <p:nvPr/>
        </p:nvSpPr>
        <p:spPr>
          <a:xfrm>
            <a:off x="10729901" y="4267202"/>
            <a:ext cx="656488" cy="400110"/>
          </a:xfrm>
          <a:prstGeom prst="rect">
            <a:avLst/>
          </a:prstGeom>
          <a:solidFill>
            <a:schemeClr val="bg1"/>
          </a:solidFill>
          <a:ln>
            <a:noFill/>
          </a:ln>
        </p:spPr>
        <p:txBody>
          <a:bodyPr wrap="square" rtlCol="0">
            <a:spAutoFit/>
          </a:bodyPr>
          <a:lstStyle/>
          <a:p>
            <a:r>
              <a:rPr lang="en-US" sz="2000" b="1" dirty="0" err="1" smtClean="0">
                <a:solidFill>
                  <a:srgbClr val="0000FF"/>
                </a:solidFill>
              </a:rPr>
              <a:t>ACh</a:t>
            </a:r>
            <a:endParaRPr lang="el-GR" sz="2000" b="1" dirty="0">
              <a:solidFill>
                <a:srgbClr val="0000FF"/>
              </a:solidFill>
            </a:endParaRPr>
          </a:p>
        </p:txBody>
      </p:sp>
      <p:sp>
        <p:nvSpPr>
          <p:cNvPr id="9" name="TextBox 8"/>
          <p:cNvSpPr txBox="1"/>
          <p:nvPr/>
        </p:nvSpPr>
        <p:spPr>
          <a:xfrm>
            <a:off x="8725261" y="5341229"/>
            <a:ext cx="679934" cy="400110"/>
          </a:xfrm>
          <a:prstGeom prst="rect">
            <a:avLst/>
          </a:prstGeom>
          <a:solidFill>
            <a:schemeClr val="bg1"/>
          </a:solidFill>
          <a:ln>
            <a:noFill/>
          </a:ln>
        </p:spPr>
        <p:txBody>
          <a:bodyPr wrap="square" rtlCol="0">
            <a:spAutoFit/>
          </a:bodyPr>
          <a:lstStyle/>
          <a:p>
            <a:r>
              <a:rPr lang="en-US" sz="2000" b="1" dirty="0" smtClean="0">
                <a:solidFill>
                  <a:srgbClr val="00B050"/>
                </a:solidFill>
              </a:rPr>
              <a:t>5-HT</a:t>
            </a:r>
            <a:endParaRPr lang="el-GR" sz="2000" b="1" dirty="0">
              <a:solidFill>
                <a:srgbClr val="00B050"/>
              </a:solidFill>
            </a:endParaRPr>
          </a:p>
        </p:txBody>
      </p:sp>
      <p:sp>
        <p:nvSpPr>
          <p:cNvPr id="10" name="TextBox 9"/>
          <p:cNvSpPr txBox="1"/>
          <p:nvPr/>
        </p:nvSpPr>
        <p:spPr>
          <a:xfrm>
            <a:off x="7857759" y="5638802"/>
            <a:ext cx="679934" cy="400110"/>
          </a:xfrm>
          <a:prstGeom prst="rect">
            <a:avLst/>
          </a:prstGeom>
          <a:solidFill>
            <a:schemeClr val="bg1"/>
          </a:solidFill>
          <a:ln>
            <a:noFill/>
          </a:ln>
        </p:spPr>
        <p:txBody>
          <a:bodyPr wrap="square" rtlCol="0">
            <a:spAutoFit/>
          </a:bodyPr>
          <a:lstStyle/>
          <a:p>
            <a:pPr algn="ctr"/>
            <a:r>
              <a:rPr lang="en-US" sz="2000" b="1" dirty="0" err="1" smtClean="0">
                <a:solidFill>
                  <a:srgbClr val="00B050"/>
                </a:solidFill>
              </a:rPr>
              <a:t>Hist</a:t>
            </a:r>
            <a:endParaRPr lang="el-GR" sz="2000" b="1" dirty="0">
              <a:solidFill>
                <a:srgbClr val="00B050"/>
              </a:solidFill>
            </a:endParaRPr>
          </a:p>
        </p:txBody>
      </p:sp>
      <p:sp>
        <p:nvSpPr>
          <p:cNvPr id="12" name="TextBox 11"/>
          <p:cNvSpPr txBox="1"/>
          <p:nvPr/>
        </p:nvSpPr>
        <p:spPr>
          <a:xfrm>
            <a:off x="6834147" y="5130971"/>
            <a:ext cx="844065" cy="707886"/>
          </a:xfrm>
          <a:prstGeom prst="rect">
            <a:avLst/>
          </a:prstGeom>
          <a:solidFill>
            <a:schemeClr val="bg1"/>
          </a:solidFill>
          <a:ln>
            <a:noFill/>
          </a:ln>
        </p:spPr>
        <p:txBody>
          <a:bodyPr wrap="square" rtlCol="0">
            <a:spAutoFit/>
          </a:bodyPr>
          <a:lstStyle/>
          <a:p>
            <a:pPr algn="ctr"/>
            <a:r>
              <a:rPr lang="en-US" sz="2000" b="1" dirty="0" smtClean="0">
                <a:solidFill>
                  <a:srgbClr val="FF0000"/>
                </a:solidFill>
              </a:rPr>
              <a:t>GABA</a:t>
            </a:r>
          </a:p>
          <a:p>
            <a:pPr algn="ctr"/>
            <a:r>
              <a:rPr lang="en-US" sz="2000" b="1" dirty="0" smtClean="0">
                <a:solidFill>
                  <a:srgbClr val="FF0000"/>
                </a:solidFill>
              </a:rPr>
              <a:t>Gal</a:t>
            </a:r>
            <a:endParaRPr lang="el-GR" sz="2000" b="1" dirty="0">
              <a:solidFill>
                <a:srgbClr val="FF0000"/>
              </a:solidFill>
            </a:endParaRPr>
          </a:p>
        </p:txBody>
      </p:sp>
      <p:sp>
        <p:nvSpPr>
          <p:cNvPr id="13" name="Ορθογώνιο 12"/>
          <p:cNvSpPr/>
          <p:nvPr/>
        </p:nvSpPr>
        <p:spPr>
          <a:xfrm>
            <a:off x="97469" y="4930916"/>
            <a:ext cx="6276198" cy="1815882"/>
          </a:xfrm>
          <a:prstGeom prst="rect">
            <a:avLst/>
          </a:prstGeom>
          <a:solidFill>
            <a:schemeClr val="accent3">
              <a:lumMod val="20000"/>
              <a:lumOff val="80000"/>
            </a:schemeClr>
          </a:solidFill>
        </p:spPr>
        <p:txBody>
          <a:bodyPr wrap="square">
            <a:spAutoFit/>
          </a:bodyPr>
          <a:lstStyle/>
          <a:p>
            <a:pPr marL="444500" indent="-444500"/>
            <a:r>
              <a:rPr lang="en-US" sz="1600" dirty="0" smtClean="0"/>
              <a:t>LDT: </a:t>
            </a:r>
            <a:r>
              <a:rPr lang="en-US" sz="1600" dirty="0" err="1" smtClean="0"/>
              <a:t>laterodorsal</a:t>
            </a:r>
            <a:r>
              <a:rPr lang="en-US" sz="1600" dirty="0" smtClean="0"/>
              <a:t> </a:t>
            </a:r>
            <a:r>
              <a:rPr lang="en-US" sz="1600" dirty="0"/>
              <a:t>tegmental nuclei </a:t>
            </a:r>
            <a:r>
              <a:rPr lang="en-US" sz="1600" dirty="0" smtClean="0"/>
              <a:t>(</a:t>
            </a:r>
            <a:r>
              <a:rPr lang="el-GR" sz="1600" dirty="0" err="1" smtClean="0"/>
              <a:t>πλαγιοραχιαίος</a:t>
            </a:r>
            <a:r>
              <a:rPr lang="el-GR" sz="1600" dirty="0" smtClean="0"/>
              <a:t> πυρήνας της καλύπτρας)</a:t>
            </a:r>
            <a:endParaRPr lang="en-US" sz="1600" dirty="0" smtClean="0"/>
          </a:p>
          <a:p>
            <a:pPr marL="444500" indent="-444500"/>
            <a:r>
              <a:rPr lang="en-US" sz="1600" dirty="0" smtClean="0"/>
              <a:t>PPT: </a:t>
            </a:r>
            <a:r>
              <a:rPr lang="en-US" sz="1600" dirty="0" err="1" smtClean="0"/>
              <a:t>pedunculopontine</a:t>
            </a:r>
            <a:r>
              <a:rPr lang="en-US" sz="1600" dirty="0" smtClean="0"/>
              <a:t> </a:t>
            </a:r>
            <a:r>
              <a:rPr lang="en-US" sz="1600" dirty="0"/>
              <a:t>tegmental nuclei </a:t>
            </a:r>
            <a:r>
              <a:rPr lang="el-GR" sz="1600" dirty="0" smtClean="0"/>
              <a:t>(</a:t>
            </a:r>
            <a:r>
              <a:rPr lang="el-GR" sz="1600" dirty="0" err="1" smtClean="0"/>
              <a:t>σκελιαιογεφυρικός</a:t>
            </a:r>
            <a:r>
              <a:rPr lang="el-GR" sz="1600" dirty="0" smtClean="0"/>
              <a:t> πυρήνας της καλύπτρας)</a:t>
            </a:r>
            <a:endParaRPr lang="en-US" sz="1600" dirty="0" smtClean="0"/>
          </a:p>
          <a:p>
            <a:pPr marL="444500" indent="-444500"/>
            <a:r>
              <a:rPr lang="en-US" sz="1600" dirty="0" smtClean="0"/>
              <a:t>TMN: </a:t>
            </a:r>
            <a:r>
              <a:rPr lang="en-US" sz="1600" dirty="0" err="1" smtClean="0"/>
              <a:t>tuberomammillary</a:t>
            </a:r>
            <a:r>
              <a:rPr lang="en-US" sz="1600" dirty="0" smtClean="0"/>
              <a:t> </a:t>
            </a:r>
            <a:r>
              <a:rPr lang="en-US" sz="1600" dirty="0"/>
              <a:t>nucleus </a:t>
            </a:r>
            <a:r>
              <a:rPr lang="el-GR" sz="1600" dirty="0" smtClean="0"/>
              <a:t>(</a:t>
            </a:r>
            <a:r>
              <a:rPr lang="el-GR" sz="1600" dirty="0" err="1" smtClean="0"/>
              <a:t>μαστία</a:t>
            </a:r>
            <a:r>
              <a:rPr lang="el-GR" sz="1600" dirty="0" smtClean="0"/>
              <a:t>)</a:t>
            </a:r>
            <a:endParaRPr lang="en-US" sz="1600" dirty="0" smtClean="0"/>
          </a:p>
          <a:p>
            <a:pPr marL="444500" indent="-444500"/>
            <a:r>
              <a:rPr lang="en-US" sz="1600" dirty="0" smtClean="0"/>
              <a:t>LC: </a:t>
            </a:r>
            <a:r>
              <a:rPr lang="en-US" sz="1600" dirty="0"/>
              <a:t>locus coeruleus </a:t>
            </a:r>
            <a:r>
              <a:rPr lang="en-US" sz="1600" dirty="0" smtClean="0"/>
              <a:t>(</a:t>
            </a:r>
            <a:r>
              <a:rPr lang="el-GR" sz="1600" dirty="0" smtClean="0"/>
              <a:t>υπομέλας τόπος)</a:t>
            </a:r>
          </a:p>
          <a:p>
            <a:r>
              <a:rPr lang="en-US" sz="1600" dirty="0" smtClean="0"/>
              <a:t>VLPO: </a:t>
            </a:r>
            <a:r>
              <a:rPr lang="en-US" sz="1600" dirty="0" err="1"/>
              <a:t>ventrolateral</a:t>
            </a:r>
            <a:r>
              <a:rPr lang="en-US" sz="1600" dirty="0"/>
              <a:t> </a:t>
            </a:r>
            <a:r>
              <a:rPr lang="en-US" sz="1600" dirty="0" err="1"/>
              <a:t>preoptic</a:t>
            </a:r>
            <a:r>
              <a:rPr lang="en-US" sz="1600" dirty="0"/>
              <a:t> </a:t>
            </a:r>
            <a:r>
              <a:rPr lang="en-US" sz="1600" dirty="0" smtClean="0"/>
              <a:t>nucleus </a:t>
            </a:r>
            <a:r>
              <a:rPr lang="el-GR" sz="1600" dirty="0" smtClean="0"/>
              <a:t>(προοπτικός πυρήνας)</a:t>
            </a:r>
            <a:endParaRPr lang="el-GR" sz="1600" dirty="0"/>
          </a:p>
        </p:txBody>
      </p:sp>
      <p:sp>
        <p:nvSpPr>
          <p:cNvPr id="11" name="TextBox 10"/>
          <p:cNvSpPr txBox="1"/>
          <p:nvPr/>
        </p:nvSpPr>
        <p:spPr>
          <a:xfrm>
            <a:off x="10155468" y="4712679"/>
            <a:ext cx="1817077" cy="830997"/>
          </a:xfrm>
          <a:prstGeom prst="rect">
            <a:avLst/>
          </a:prstGeom>
          <a:noFill/>
        </p:spPr>
        <p:txBody>
          <a:bodyPr wrap="square" rtlCol="0">
            <a:spAutoFit/>
          </a:bodyPr>
          <a:lstStyle/>
          <a:p>
            <a:pPr algn="ctr"/>
            <a:r>
              <a:rPr lang="el-GR" sz="1600" b="1" i="1" dirty="0" smtClean="0">
                <a:solidFill>
                  <a:srgbClr val="0000FF"/>
                </a:solidFill>
              </a:rPr>
              <a:t>Ενεργοί κατά την εγρήγορση και το </a:t>
            </a:r>
            <a:r>
              <a:rPr lang="en-US" sz="1600" b="1" i="1" dirty="0" smtClean="0">
                <a:solidFill>
                  <a:srgbClr val="0000FF"/>
                </a:solidFill>
              </a:rPr>
              <a:t>REM</a:t>
            </a:r>
            <a:endParaRPr lang="el-GR" sz="1600" b="1" i="1" dirty="0">
              <a:solidFill>
                <a:srgbClr val="0000FF"/>
              </a:solidFill>
            </a:endParaRPr>
          </a:p>
        </p:txBody>
      </p:sp>
      <p:sp>
        <p:nvSpPr>
          <p:cNvPr id="15" name="TextBox 14"/>
          <p:cNvSpPr txBox="1"/>
          <p:nvPr/>
        </p:nvSpPr>
        <p:spPr>
          <a:xfrm>
            <a:off x="6908176" y="6065307"/>
            <a:ext cx="5064370" cy="584775"/>
          </a:xfrm>
          <a:prstGeom prst="rect">
            <a:avLst/>
          </a:prstGeom>
          <a:solidFill>
            <a:schemeClr val="bg1"/>
          </a:solidFill>
        </p:spPr>
        <p:txBody>
          <a:bodyPr wrap="square" rtlCol="0">
            <a:spAutoFit/>
          </a:bodyPr>
          <a:lstStyle/>
          <a:p>
            <a:pPr algn="ctr"/>
            <a:r>
              <a:rPr lang="el-GR" sz="1600" b="1" i="1" dirty="0" smtClean="0">
                <a:solidFill>
                  <a:srgbClr val="00B050"/>
                </a:solidFill>
              </a:rPr>
              <a:t>Ενεργοί κατά την εγρήγορση, μειωμένη δραστηριότητα κατά το </a:t>
            </a:r>
            <a:r>
              <a:rPr lang="en-US" sz="1600" b="1" i="1" dirty="0" err="1" smtClean="0">
                <a:solidFill>
                  <a:srgbClr val="00B050"/>
                </a:solidFill>
              </a:rPr>
              <a:t>NonREM</a:t>
            </a:r>
            <a:r>
              <a:rPr lang="en-US" sz="1600" b="1" i="1" dirty="0" smtClean="0">
                <a:solidFill>
                  <a:srgbClr val="00B050"/>
                </a:solidFill>
              </a:rPr>
              <a:t>, </a:t>
            </a:r>
            <a:r>
              <a:rPr lang="el-GR" sz="1600" b="1" i="1" dirty="0" smtClean="0">
                <a:solidFill>
                  <a:srgbClr val="00B050"/>
                </a:solidFill>
              </a:rPr>
              <a:t>καταστέλλονται κατά το </a:t>
            </a:r>
            <a:r>
              <a:rPr lang="en-US" sz="1600" b="1" i="1" dirty="0" smtClean="0">
                <a:solidFill>
                  <a:srgbClr val="00B050"/>
                </a:solidFill>
              </a:rPr>
              <a:t>REM</a:t>
            </a:r>
            <a:endParaRPr lang="el-GR" sz="1600" b="1" i="1" dirty="0">
              <a:solidFill>
                <a:srgbClr val="00B050"/>
              </a:solidFill>
            </a:endParaRPr>
          </a:p>
        </p:txBody>
      </p:sp>
      <p:sp>
        <p:nvSpPr>
          <p:cNvPr id="16" name="TextBox 15"/>
          <p:cNvSpPr txBox="1"/>
          <p:nvPr/>
        </p:nvSpPr>
        <p:spPr>
          <a:xfrm>
            <a:off x="9661895" y="5588365"/>
            <a:ext cx="515811" cy="400110"/>
          </a:xfrm>
          <a:prstGeom prst="rect">
            <a:avLst/>
          </a:prstGeom>
          <a:solidFill>
            <a:schemeClr val="bg1"/>
          </a:solidFill>
          <a:ln>
            <a:noFill/>
          </a:ln>
        </p:spPr>
        <p:txBody>
          <a:bodyPr wrap="square" rtlCol="0">
            <a:spAutoFit/>
          </a:bodyPr>
          <a:lstStyle/>
          <a:p>
            <a:r>
              <a:rPr lang="en-US" sz="2000" b="1" dirty="0" smtClean="0">
                <a:solidFill>
                  <a:srgbClr val="00B050"/>
                </a:solidFill>
              </a:rPr>
              <a:t>NA</a:t>
            </a:r>
            <a:endParaRPr lang="el-GR" sz="2000" b="1" dirty="0">
              <a:solidFill>
                <a:srgbClr val="00B050"/>
              </a:solidFill>
            </a:endParaRPr>
          </a:p>
        </p:txBody>
      </p:sp>
      <p:sp>
        <p:nvSpPr>
          <p:cNvPr id="8" name="Στρογγυλεμένο ορθογώνιο 7"/>
          <p:cNvSpPr/>
          <p:nvPr/>
        </p:nvSpPr>
        <p:spPr>
          <a:xfrm>
            <a:off x="8537693" y="3194304"/>
            <a:ext cx="1301251" cy="406178"/>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Έλλειψη 16"/>
          <p:cNvSpPr/>
          <p:nvPr/>
        </p:nvSpPr>
        <p:spPr>
          <a:xfrm>
            <a:off x="7277100" y="3873500"/>
            <a:ext cx="304800" cy="304800"/>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Τόξο 17"/>
          <p:cNvSpPr/>
          <p:nvPr/>
        </p:nvSpPr>
        <p:spPr>
          <a:xfrm rot="18537390" flipH="1">
            <a:off x="7197697" y="3205653"/>
            <a:ext cx="426391" cy="1151802"/>
          </a:xfrm>
          <a:prstGeom prst="arc">
            <a:avLst/>
          </a:prstGeom>
          <a:ln>
            <a:solidFill>
              <a:srgbClr val="0000FF"/>
            </a:solidFill>
            <a:headEnd type="triangle" w="lg"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9" name="TextBox 18"/>
          <p:cNvSpPr txBox="1"/>
          <p:nvPr/>
        </p:nvSpPr>
        <p:spPr>
          <a:xfrm>
            <a:off x="6908176" y="4093677"/>
            <a:ext cx="656488" cy="400110"/>
          </a:xfrm>
          <a:prstGeom prst="rect">
            <a:avLst/>
          </a:prstGeom>
          <a:noFill/>
          <a:ln>
            <a:noFill/>
          </a:ln>
        </p:spPr>
        <p:txBody>
          <a:bodyPr wrap="square" rtlCol="0">
            <a:spAutoFit/>
          </a:bodyPr>
          <a:lstStyle/>
          <a:p>
            <a:r>
              <a:rPr lang="en-US" sz="2000" b="1" dirty="0" err="1" smtClean="0">
                <a:solidFill>
                  <a:srgbClr val="0000FF"/>
                </a:solidFill>
              </a:rPr>
              <a:t>ACh</a:t>
            </a:r>
            <a:endParaRPr lang="el-GR" sz="2000" b="1" dirty="0">
              <a:solidFill>
                <a:srgbClr val="0000FF"/>
              </a:solidFill>
            </a:endParaRPr>
          </a:p>
        </p:txBody>
      </p:sp>
    </p:spTree>
    <p:extLst>
      <p:ext uri="{BB962C8B-B14F-4D97-AF65-F5344CB8AC3E}">
        <p14:creationId xmlns:p14="http://schemas.microsoft.com/office/powerpoint/2010/main" val="33325965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72391" y="120312"/>
            <a:ext cx="9492915" cy="461665"/>
          </a:xfrm>
          <a:prstGeom prst="rect">
            <a:avLst/>
          </a:prstGeom>
          <a:solidFill>
            <a:schemeClr val="accent5">
              <a:lumMod val="75000"/>
            </a:schemeClr>
          </a:solidFill>
        </p:spPr>
        <p:txBody>
          <a:bodyPr wrap="square" rtlCol="0">
            <a:spAutoFit/>
          </a:bodyPr>
          <a:lstStyle/>
          <a:p>
            <a:pPr algn="ctr"/>
            <a:r>
              <a:rPr lang="el-GR" sz="2400" dirty="0" smtClean="0">
                <a:solidFill>
                  <a:schemeClr val="bg1"/>
                </a:solidFill>
              </a:rPr>
              <a:t>Δραστηριότητα των νευρώνων κατά τη διάρκεια του ύπνου</a:t>
            </a:r>
            <a:endParaRPr lang="el-GR" sz="2400" dirty="0">
              <a:solidFill>
                <a:schemeClr val="bg1"/>
              </a:solidFill>
            </a:endParaRPr>
          </a:p>
        </p:txBody>
      </p:sp>
      <p:pic>
        <p:nvPicPr>
          <p:cNvPr id="17410" name="Picture 2" descr="ÎÏÎ¿ÏÎ­Î»ÎµÏÎ¼Î± ÎµÎ¹ÎºÏÎ½Î±Ï Î³Î¹Î± activity cholinergic neurons during sleep"/>
          <p:cNvPicPr>
            <a:picLocks noChangeAspect="1" noChangeArrowheads="1"/>
          </p:cNvPicPr>
          <p:nvPr/>
        </p:nvPicPr>
        <p:blipFill rotWithShape="1">
          <a:blip r:embed="rId2">
            <a:extLst>
              <a:ext uri="{28A0092B-C50C-407E-A947-70E740481C1C}">
                <a14:useLocalDpi xmlns:a14="http://schemas.microsoft.com/office/drawing/2010/main" val="0"/>
              </a:ext>
            </a:extLst>
          </a:blip>
          <a:srcRect t="26649"/>
          <a:stretch/>
        </p:blipFill>
        <p:spPr bwMode="auto">
          <a:xfrm>
            <a:off x="10891" y="888275"/>
            <a:ext cx="12181110" cy="29783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430440" y="1002824"/>
            <a:ext cx="960371" cy="1077218"/>
          </a:xfrm>
          <a:prstGeom prst="rect">
            <a:avLst/>
          </a:prstGeom>
          <a:solidFill>
            <a:schemeClr val="bg1"/>
          </a:solidFill>
          <a:ln>
            <a:solidFill>
              <a:schemeClr val="bg1"/>
            </a:solidFill>
          </a:ln>
        </p:spPr>
        <p:txBody>
          <a:bodyPr wrap="square" rtlCol="0">
            <a:spAutoFit/>
          </a:bodyPr>
          <a:lstStyle/>
          <a:p>
            <a:r>
              <a:rPr lang="en-US" sz="3200" b="1" dirty="0" smtClean="0">
                <a:solidFill>
                  <a:srgbClr val="C00000"/>
                </a:solidFill>
              </a:rPr>
              <a:t>Ach</a:t>
            </a:r>
          </a:p>
          <a:p>
            <a:endParaRPr lang="el-GR" sz="3200" b="1" dirty="0">
              <a:solidFill>
                <a:srgbClr val="C00000"/>
              </a:solidFill>
            </a:endParaRPr>
          </a:p>
        </p:txBody>
      </p:sp>
      <p:sp>
        <p:nvSpPr>
          <p:cNvPr id="6" name="TextBox 5"/>
          <p:cNvSpPr txBox="1"/>
          <p:nvPr/>
        </p:nvSpPr>
        <p:spPr>
          <a:xfrm>
            <a:off x="10494541" y="2291693"/>
            <a:ext cx="960371" cy="2062103"/>
          </a:xfrm>
          <a:prstGeom prst="rect">
            <a:avLst/>
          </a:prstGeom>
          <a:solidFill>
            <a:schemeClr val="bg1"/>
          </a:solidFill>
          <a:ln>
            <a:solidFill>
              <a:schemeClr val="bg1"/>
            </a:solidFill>
          </a:ln>
        </p:spPr>
        <p:txBody>
          <a:bodyPr wrap="square" rtlCol="0">
            <a:spAutoFit/>
          </a:bodyPr>
          <a:lstStyle/>
          <a:p>
            <a:r>
              <a:rPr lang="en-US" sz="3200" b="1" dirty="0" smtClean="0">
                <a:solidFill>
                  <a:srgbClr val="0070C0"/>
                </a:solidFill>
              </a:rPr>
              <a:t>NA</a:t>
            </a:r>
          </a:p>
          <a:p>
            <a:r>
              <a:rPr lang="en-US" sz="3200" b="1" dirty="0" smtClean="0">
                <a:solidFill>
                  <a:srgbClr val="0070C0"/>
                </a:solidFill>
              </a:rPr>
              <a:t>5HT</a:t>
            </a:r>
          </a:p>
          <a:p>
            <a:r>
              <a:rPr lang="en-US" sz="3200" b="1" dirty="0" err="1" smtClean="0">
                <a:solidFill>
                  <a:srgbClr val="0070C0"/>
                </a:solidFill>
              </a:rPr>
              <a:t>Hist</a:t>
            </a:r>
            <a:endParaRPr lang="en-US" sz="3200" b="1" dirty="0" smtClean="0">
              <a:solidFill>
                <a:srgbClr val="0070C0"/>
              </a:solidFill>
            </a:endParaRPr>
          </a:p>
          <a:p>
            <a:endParaRPr lang="el-GR" sz="3200" b="1" dirty="0">
              <a:solidFill>
                <a:srgbClr val="0070C0"/>
              </a:solidFill>
            </a:endParaRPr>
          </a:p>
        </p:txBody>
      </p:sp>
      <p:sp>
        <p:nvSpPr>
          <p:cNvPr id="4" name="TextBox 3"/>
          <p:cNvSpPr txBox="1"/>
          <p:nvPr/>
        </p:nvSpPr>
        <p:spPr>
          <a:xfrm rot="16200000">
            <a:off x="-418012" y="1705987"/>
            <a:ext cx="1580605" cy="461665"/>
          </a:xfrm>
          <a:prstGeom prst="rect">
            <a:avLst/>
          </a:prstGeom>
          <a:solidFill>
            <a:schemeClr val="bg1"/>
          </a:solidFill>
        </p:spPr>
        <p:txBody>
          <a:bodyPr wrap="square" rtlCol="0">
            <a:spAutoFit/>
          </a:bodyPr>
          <a:lstStyle/>
          <a:p>
            <a:r>
              <a:rPr lang="en-US" sz="2400" dirty="0" smtClean="0"/>
              <a:t>Firing rate</a:t>
            </a:r>
            <a:endParaRPr lang="el-GR" sz="2400" dirty="0"/>
          </a:p>
        </p:txBody>
      </p:sp>
      <p:sp>
        <p:nvSpPr>
          <p:cNvPr id="7" name="TextBox 6"/>
          <p:cNvSpPr txBox="1"/>
          <p:nvPr/>
        </p:nvSpPr>
        <p:spPr>
          <a:xfrm>
            <a:off x="3717474" y="3348091"/>
            <a:ext cx="4767943" cy="400110"/>
          </a:xfrm>
          <a:prstGeom prst="rect">
            <a:avLst/>
          </a:prstGeom>
          <a:solidFill>
            <a:schemeClr val="bg1"/>
          </a:solidFill>
        </p:spPr>
        <p:txBody>
          <a:bodyPr wrap="square" rtlCol="0">
            <a:spAutoFit/>
          </a:bodyPr>
          <a:lstStyle/>
          <a:p>
            <a:r>
              <a:rPr lang="el-GR" sz="2000" dirty="0" smtClean="0"/>
              <a:t>Χρόνος μετά την έναρξη του ύπνου (ώρες)</a:t>
            </a:r>
            <a:endParaRPr lang="el-GR" sz="2000" dirty="0"/>
          </a:p>
        </p:txBody>
      </p:sp>
      <p:sp>
        <p:nvSpPr>
          <p:cNvPr id="8" name="TextBox 7"/>
          <p:cNvSpPr txBox="1"/>
          <p:nvPr/>
        </p:nvSpPr>
        <p:spPr>
          <a:xfrm>
            <a:off x="2743200" y="1146517"/>
            <a:ext cx="966651" cy="369332"/>
          </a:xfrm>
          <a:prstGeom prst="rect">
            <a:avLst/>
          </a:prstGeom>
          <a:noFill/>
        </p:spPr>
        <p:txBody>
          <a:bodyPr wrap="square" rtlCol="0">
            <a:spAutoFit/>
          </a:bodyPr>
          <a:lstStyle/>
          <a:p>
            <a:r>
              <a:rPr lang="en-US" b="1" dirty="0" smtClean="0"/>
              <a:t>NREM</a:t>
            </a:r>
            <a:endParaRPr lang="el-GR" b="1" dirty="0"/>
          </a:p>
        </p:txBody>
      </p:sp>
      <p:sp>
        <p:nvSpPr>
          <p:cNvPr id="10" name="TextBox 9"/>
          <p:cNvSpPr txBox="1"/>
          <p:nvPr/>
        </p:nvSpPr>
        <p:spPr>
          <a:xfrm>
            <a:off x="3927566" y="818158"/>
            <a:ext cx="966651" cy="369332"/>
          </a:xfrm>
          <a:prstGeom prst="rect">
            <a:avLst/>
          </a:prstGeom>
          <a:noFill/>
        </p:spPr>
        <p:txBody>
          <a:bodyPr wrap="square" rtlCol="0">
            <a:spAutoFit/>
          </a:bodyPr>
          <a:lstStyle/>
          <a:p>
            <a:r>
              <a:rPr lang="en-US" b="1" dirty="0" smtClean="0"/>
              <a:t>REM</a:t>
            </a:r>
            <a:endParaRPr lang="el-GR" b="1" dirty="0"/>
          </a:p>
        </p:txBody>
      </p:sp>
      <p:pic>
        <p:nvPicPr>
          <p:cNvPr id="17412" name="Picture 4" descr="ÎÏÎ¿ÏÎ­Î»ÎµÏÎ¼Î± ÎµÎ¹ÎºÏÎ½Î±Ï Î³Î¹Î± activity cholinergic neurons during slee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0434" y="4002038"/>
            <a:ext cx="5364480" cy="2668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9830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163.178.103.176/Temas/Temab2N/APortal/FisoNerCG/FisoNerOb10/HipotalamoCley/Clayman77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3941" y="206338"/>
            <a:ext cx="5967568" cy="63304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8245" y="206338"/>
            <a:ext cx="2468452" cy="3785652"/>
          </a:xfrm>
          <a:prstGeom prst="rect">
            <a:avLst/>
          </a:prstGeom>
          <a:noFill/>
        </p:spPr>
        <p:txBody>
          <a:bodyPr wrap="square" rtlCol="0">
            <a:spAutoFit/>
          </a:bodyPr>
          <a:lstStyle/>
          <a:p>
            <a:pPr algn="r"/>
            <a:r>
              <a:rPr lang="el-GR" sz="2400" dirty="0" smtClean="0"/>
              <a:t>Πρόσθιος </a:t>
            </a:r>
          </a:p>
          <a:p>
            <a:pPr algn="r"/>
            <a:r>
              <a:rPr lang="el-GR" sz="2400" dirty="0" smtClean="0"/>
              <a:t>Υποθάλαμος</a:t>
            </a:r>
            <a:r>
              <a:rPr lang="en-US" sz="2400" dirty="0" smtClean="0"/>
              <a:t> –</a:t>
            </a:r>
            <a:r>
              <a:rPr lang="el-GR" sz="2400" dirty="0" smtClean="0"/>
              <a:t> Προοπτικός πυρήνας</a:t>
            </a:r>
            <a:r>
              <a:rPr lang="en-US" sz="2400" dirty="0" smtClean="0"/>
              <a:t> </a:t>
            </a:r>
            <a:endParaRPr lang="el-GR" sz="2400" dirty="0" smtClean="0"/>
          </a:p>
          <a:p>
            <a:pPr algn="r"/>
            <a:r>
              <a:rPr lang="en-US" sz="2400" dirty="0"/>
              <a:t>VLPO</a:t>
            </a:r>
            <a:r>
              <a:rPr lang="el-GR" sz="2400" dirty="0"/>
              <a:t>: </a:t>
            </a:r>
            <a:r>
              <a:rPr lang="en-US" sz="2400" dirty="0"/>
              <a:t>GABA, </a:t>
            </a:r>
            <a:r>
              <a:rPr lang="el-GR" sz="2400" dirty="0" err="1" smtClean="0"/>
              <a:t>γαλανίνη</a:t>
            </a:r>
            <a:endParaRPr lang="el-GR" sz="2400" dirty="0"/>
          </a:p>
          <a:p>
            <a:pPr algn="r"/>
            <a:endParaRPr lang="el-GR" sz="2400" dirty="0" smtClean="0"/>
          </a:p>
          <a:p>
            <a:pPr algn="ctr"/>
            <a:r>
              <a:rPr lang="el-GR" sz="2400" b="1" dirty="0" smtClean="0">
                <a:solidFill>
                  <a:srgbClr val="C00000"/>
                </a:solidFill>
              </a:rPr>
              <a:t>Ύπνος</a:t>
            </a:r>
          </a:p>
          <a:p>
            <a:pPr algn="ctr"/>
            <a:endParaRPr lang="el-GR" sz="2400" b="1" dirty="0" smtClean="0">
              <a:solidFill>
                <a:srgbClr val="C00000"/>
              </a:solidFill>
            </a:endParaRPr>
          </a:p>
          <a:p>
            <a:pPr algn="r"/>
            <a:endParaRPr lang="el-GR" sz="2400" dirty="0"/>
          </a:p>
        </p:txBody>
      </p:sp>
      <p:sp>
        <p:nvSpPr>
          <p:cNvPr id="4" name="Στρογγυλεμένο ορθογώνιο 3"/>
          <p:cNvSpPr/>
          <p:nvPr/>
        </p:nvSpPr>
        <p:spPr>
          <a:xfrm>
            <a:off x="3024553" y="206338"/>
            <a:ext cx="1781907" cy="977693"/>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Στρογγυλεμένο ορθογώνιο 6"/>
          <p:cNvSpPr/>
          <p:nvPr/>
        </p:nvSpPr>
        <p:spPr>
          <a:xfrm>
            <a:off x="7502768" y="550985"/>
            <a:ext cx="1398741" cy="1699846"/>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TextBox 7"/>
          <p:cNvSpPr txBox="1"/>
          <p:nvPr/>
        </p:nvSpPr>
        <p:spPr>
          <a:xfrm>
            <a:off x="9112263" y="358005"/>
            <a:ext cx="2886148" cy="3785652"/>
          </a:xfrm>
          <a:prstGeom prst="rect">
            <a:avLst/>
          </a:prstGeom>
          <a:noFill/>
        </p:spPr>
        <p:txBody>
          <a:bodyPr wrap="square" rtlCol="0">
            <a:spAutoFit/>
          </a:bodyPr>
          <a:lstStyle/>
          <a:p>
            <a:r>
              <a:rPr lang="el-GR" sz="2400" dirty="0" err="1" smtClean="0"/>
              <a:t>Οπισθιοπλάγιος</a:t>
            </a:r>
            <a:r>
              <a:rPr lang="el-GR" sz="2400" dirty="0" smtClean="0"/>
              <a:t> υποθάλαμος</a:t>
            </a:r>
            <a:r>
              <a:rPr lang="en-US" sz="2400" dirty="0" smtClean="0"/>
              <a:t> -</a:t>
            </a:r>
            <a:endParaRPr lang="el-GR" sz="2400" dirty="0" smtClean="0"/>
          </a:p>
          <a:p>
            <a:r>
              <a:rPr lang="en-US" sz="2400" dirty="0" err="1" smtClean="0"/>
              <a:t>Posteriolateral</a:t>
            </a:r>
            <a:r>
              <a:rPr lang="en-US" sz="2400" dirty="0" smtClean="0"/>
              <a:t> hypothalamus (PLH)</a:t>
            </a:r>
            <a:r>
              <a:rPr lang="el-GR" sz="2400" dirty="0" smtClean="0"/>
              <a:t>: </a:t>
            </a:r>
            <a:r>
              <a:rPr lang="el-GR" sz="2400" dirty="0" err="1"/>
              <a:t>ορεξίνη</a:t>
            </a:r>
            <a:endParaRPr lang="el-GR" sz="2400" dirty="0"/>
          </a:p>
          <a:p>
            <a:endParaRPr lang="el-GR" sz="2400" dirty="0" smtClean="0"/>
          </a:p>
          <a:p>
            <a:endParaRPr lang="el-GR" sz="2400" dirty="0" smtClean="0"/>
          </a:p>
          <a:p>
            <a:pPr algn="ctr"/>
            <a:r>
              <a:rPr lang="el-GR" sz="2400" b="1" dirty="0" smtClean="0">
                <a:solidFill>
                  <a:srgbClr val="0000FF"/>
                </a:solidFill>
              </a:rPr>
              <a:t>Εγρήγορση</a:t>
            </a:r>
          </a:p>
          <a:p>
            <a:pPr algn="ctr"/>
            <a:endParaRPr lang="el-GR" sz="2400" b="1" dirty="0" smtClean="0">
              <a:solidFill>
                <a:srgbClr val="0000FF"/>
              </a:solidFill>
            </a:endParaRPr>
          </a:p>
          <a:p>
            <a:pPr algn="r"/>
            <a:endParaRPr lang="el-GR" sz="2400" dirty="0"/>
          </a:p>
        </p:txBody>
      </p:sp>
      <p:sp>
        <p:nvSpPr>
          <p:cNvPr id="2" name="TextBox 1"/>
          <p:cNvSpPr txBox="1"/>
          <p:nvPr/>
        </p:nvSpPr>
        <p:spPr>
          <a:xfrm>
            <a:off x="432748" y="3756859"/>
            <a:ext cx="2010006" cy="1754326"/>
          </a:xfrm>
          <a:prstGeom prst="rect">
            <a:avLst/>
          </a:prstGeom>
          <a:solidFill>
            <a:schemeClr val="accent1">
              <a:lumMod val="40000"/>
              <a:lumOff val="60000"/>
            </a:schemeClr>
          </a:solidFill>
        </p:spPr>
        <p:txBody>
          <a:bodyPr wrap="square" rtlCol="0">
            <a:spAutoFit/>
          </a:bodyPr>
          <a:lstStyle/>
          <a:p>
            <a:r>
              <a:rPr lang="el-GR" dirty="0" smtClean="0"/>
              <a:t>Οι περιοχές του </a:t>
            </a:r>
            <a:r>
              <a:rPr lang="en-US" dirty="0" smtClean="0"/>
              <a:t>ARAS </a:t>
            </a:r>
            <a:r>
              <a:rPr lang="el-GR" dirty="0" smtClean="0"/>
              <a:t>ελέγχονται για την εναλλαγή ύπνου/εγρήγορσης από πυρήνες του υποθαλάμου</a:t>
            </a:r>
            <a:endParaRPr lang="el-GR" dirty="0"/>
          </a:p>
        </p:txBody>
      </p:sp>
      <p:sp>
        <p:nvSpPr>
          <p:cNvPr id="9" name="TextBox 8"/>
          <p:cNvSpPr txBox="1"/>
          <p:nvPr/>
        </p:nvSpPr>
        <p:spPr>
          <a:xfrm>
            <a:off x="7172740" y="5828714"/>
            <a:ext cx="1728769" cy="353943"/>
          </a:xfrm>
          <a:prstGeom prst="rect">
            <a:avLst/>
          </a:prstGeom>
          <a:solidFill>
            <a:schemeClr val="bg1"/>
          </a:solidFill>
        </p:spPr>
        <p:txBody>
          <a:bodyPr wrap="square" rtlCol="0">
            <a:spAutoFit/>
          </a:bodyPr>
          <a:lstStyle/>
          <a:p>
            <a:r>
              <a:rPr lang="en-US" sz="1700" b="1" i="1" dirty="0" err="1" smtClean="0">
                <a:latin typeface="Times New Roman" panose="02020603050405020304" pitchFamily="18" charset="0"/>
                <a:cs typeface="Times New Roman" panose="02020603050405020304" pitchFamily="18" charset="0"/>
              </a:rPr>
              <a:t>Arcuate</a:t>
            </a:r>
            <a:r>
              <a:rPr lang="en-US" sz="1700" b="1" i="1" dirty="0" smtClean="0">
                <a:latin typeface="Times New Roman" panose="02020603050405020304" pitchFamily="18" charset="0"/>
                <a:cs typeface="Times New Roman" panose="02020603050405020304" pitchFamily="18" charset="0"/>
              </a:rPr>
              <a:t> nucleus</a:t>
            </a:r>
            <a:endParaRPr lang="el-GR" sz="17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66801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descr="Orexin neurons in the lateral hypothalamic area innervate all of the components ..."/>
          <p:cNvPicPr/>
          <p:nvPr/>
        </p:nvPicPr>
        <p:blipFill rotWithShape="1">
          <a:blip r:embed="rId2">
            <a:extLst>
              <a:ext uri="{28A0092B-C50C-407E-A947-70E740481C1C}">
                <a14:useLocalDpi xmlns:a14="http://schemas.microsoft.com/office/drawing/2010/main" val="0"/>
              </a:ext>
            </a:extLst>
          </a:blip>
          <a:srcRect b="7522"/>
          <a:stretch/>
        </p:blipFill>
        <p:spPr bwMode="auto">
          <a:xfrm>
            <a:off x="6693876" y="426792"/>
            <a:ext cx="5242047" cy="6009177"/>
          </a:xfrm>
          <a:prstGeom prst="rect">
            <a:avLst/>
          </a:prstGeom>
          <a:noFill/>
          <a:ln>
            <a:noFill/>
          </a:ln>
        </p:spPr>
      </p:pic>
      <p:sp>
        <p:nvSpPr>
          <p:cNvPr id="3" name="TextBox 2"/>
          <p:cNvSpPr txBox="1"/>
          <p:nvPr/>
        </p:nvSpPr>
        <p:spPr>
          <a:xfrm>
            <a:off x="138867" y="137254"/>
            <a:ext cx="5709128" cy="5355312"/>
          </a:xfrm>
          <a:prstGeom prst="rect">
            <a:avLst/>
          </a:prstGeom>
          <a:noFill/>
        </p:spPr>
        <p:txBody>
          <a:bodyPr wrap="square" rtlCol="0">
            <a:spAutoFit/>
          </a:bodyPr>
          <a:lstStyle/>
          <a:p>
            <a:r>
              <a:rPr lang="el-GR" dirty="0" smtClean="0"/>
              <a:t>Οι πυρήνες του </a:t>
            </a:r>
            <a:r>
              <a:rPr lang="en-US" dirty="0" smtClean="0"/>
              <a:t>RAS </a:t>
            </a:r>
            <a:r>
              <a:rPr lang="el-GR" dirty="0" smtClean="0"/>
              <a:t>δέχονται διεγερτική νεύρωση από τον </a:t>
            </a:r>
            <a:r>
              <a:rPr lang="el-GR" dirty="0" err="1" smtClean="0"/>
              <a:t>οπισθιοπλάγιο</a:t>
            </a:r>
            <a:r>
              <a:rPr lang="el-GR" dirty="0" smtClean="0"/>
              <a:t> υποθάλαμο (</a:t>
            </a:r>
            <a:r>
              <a:rPr lang="en-US" dirty="0" smtClean="0"/>
              <a:t>posterior </a:t>
            </a:r>
            <a:r>
              <a:rPr lang="en-US" dirty="0"/>
              <a:t>lateral </a:t>
            </a:r>
            <a:r>
              <a:rPr lang="en-US" dirty="0" smtClean="0"/>
              <a:t>hypothalamus</a:t>
            </a:r>
            <a:r>
              <a:rPr lang="el-GR" dirty="0" smtClean="0"/>
              <a:t>, </a:t>
            </a:r>
            <a:r>
              <a:rPr lang="en-US" dirty="0" smtClean="0"/>
              <a:t>PLH)</a:t>
            </a:r>
            <a:r>
              <a:rPr lang="el-GR" dirty="0" smtClean="0"/>
              <a:t>, ο οποίος προβάλλει</a:t>
            </a:r>
            <a:r>
              <a:rPr lang="en-US" dirty="0" smtClean="0"/>
              <a:t> </a:t>
            </a:r>
            <a:r>
              <a:rPr lang="el-GR" dirty="0" smtClean="0"/>
              <a:t> νευρώνες </a:t>
            </a:r>
            <a:r>
              <a:rPr lang="el-GR" dirty="0" err="1" smtClean="0"/>
              <a:t>ορεξίνης</a:t>
            </a:r>
            <a:r>
              <a:rPr lang="el-GR" dirty="0" smtClean="0"/>
              <a:t> που είναι κρίσιμοι για τη διατήρηση της φυσιολογικής εγρήγορσης. </a:t>
            </a:r>
            <a:endParaRPr lang="en-US" dirty="0" smtClean="0"/>
          </a:p>
          <a:p>
            <a:endParaRPr lang="en-US" dirty="0" smtClean="0"/>
          </a:p>
          <a:p>
            <a:r>
              <a:rPr lang="el-GR" dirty="0" smtClean="0"/>
              <a:t>Οι νευρώνες της </a:t>
            </a:r>
            <a:r>
              <a:rPr lang="el-GR" dirty="0" err="1" smtClean="0"/>
              <a:t>ορεξίνης</a:t>
            </a:r>
            <a:r>
              <a:rPr lang="el-GR" dirty="0" smtClean="0"/>
              <a:t> σταθεροποιούν την κατάσταση εγρήγορσης: </a:t>
            </a:r>
          </a:p>
          <a:p>
            <a:pPr marL="285750" indent="-285750">
              <a:buFontTx/>
              <a:buChar char="-"/>
            </a:pPr>
            <a:r>
              <a:rPr lang="el-GR" dirty="0" smtClean="0"/>
              <a:t>αυξάνοντας τη δραστηριότητα των </a:t>
            </a:r>
            <a:r>
              <a:rPr lang="el-GR" dirty="0" err="1" smtClean="0"/>
              <a:t>αμινεργικών</a:t>
            </a:r>
            <a:r>
              <a:rPr lang="el-GR" dirty="0" smtClean="0"/>
              <a:t> νευρώνων, διατηρούν την έντονη την αναστολή που ασκούν αυτοί οι νευρώνες στους νευρώνες του </a:t>
            </a:r>
            <a:r>
              <a:rPr lang="en-US" dirty="0" smtClean="0"/>
              <a:t>VLPO</a:t>
            </a:r>
            <a:r>
              <a:rPr lang="el-GR" dirty="0" smtClean="0"/>
              <a:t>, οι οποίοι επάγουν τον ύπνο και </a:t>
            </a:r>
          </a:p>
          <a:p>
            <a:pPr marL="285750" indent="-285750">
              <a:buFontTx/>
              <a:buChar char="-"/>
            </a:pPr>
            <a:r>
              <a:rPr lang="el-GR" dirty="0"/>
              <a:t>α</a:t>
            </a:r>
            <a:r>
              <a:rPr lang="el-GR" dirty="0" smtClean="0"/>
              <a:t>υξάνοντας τη δραστηριότητα των </a:t>
            </a:r>
            <a:r>
              <a:rPr lang="en-US" dirty="0" smtClean="0"/>
              <a:t>REM-promoting </a:t>
            </a:r>
            <a:r>
              <a:rPr lang="en-US" dirty="0" err="1" smtClean="0"/>
              <a:t>ACh</a:t>
            </a:r>
            <a:r>
              <a:rPr lang="en-US" dirty="0" smtClean="0"/>
              <a:t> neurons</a:t>
            </a:r>
            <a:r>
              <a:rPr lang="el-GR" dirty="0" smtClean="0"/>
              <a:t> της καλύπτρας (</a:t>
            </a:r>
            <a:r>
              <a:rPr lang="en-US" dirty="0" smtClean="0"/>
              <a:t>PPT–LDT</a:t>
            </a:r>
            <a:r>
              <a:rPr lang="el-GR" dirty="0" smtClean="0"/>
              <a:t>)</a:t>
            </a:r>
            <a:r>
              <a:rPr lang="en-US" dirty="0" smtClean="0"/>
              <a:t>.</a:t>
            </a:r>
            <a:endParaRPr lang="el-GR" dirty="0" smtClean="0"/>
          </a:p>
          <a:p>
            <a:pPr marL="285750" indent="-285750">
              <a:buFontTx/>
              <a:buChar char="-"/>
            </a:pPr>
            <a:r>
              <a:rPr lang="el-GR" dirty="0"/>
              <a:t>α</a:t>
            </a:r>
            <a:r>
              <a:rPr lang="el-GR" dirty="0" smtClean="0"/>
              <a:t>υξάνοντας τη δραστηριότητα του εγκεφαλικού φλοιού (</a:t>
            </a:r>
            <a:r>
              <a:rPr lang="en-US" dirty="0" smtClean="0"/>
              <a:t>cerebral cortex</a:t>
            </a:r>
            <a:r>
              <a:rPr lang="el-GR" dirty="0" smtClean="0"/>
              <a:t>,</a:t>
            </a:r>
            <a:r>
              <a:rPr lang="en-US" dirty="0" smtClean="0"/>
              <a:t> CTX)</a:t>
            </a:r>
            <a:r>
              <a:rPr lang="el-GR" dirty="0" smtClean="0"/>
              <a:t>. </a:t>
            </a:r>
          </a:p>
          <a:p>
            <a:pPr marL="285750" indent="-285750">
              <a:buFontTx/>
              <a:buChar char="-"/>
            </a:pPr>
            <a:endParaRPr lang="el-GR" dirty="0"/>
          </a:p>
          <a:p>
            <a:r>
              <a:rPr lang="en-US" dirty="0" smtClean="0"/>
              <a:t>BF</a:t>
            </a:r>
            <a:r>
              <a:rPr lang="en-US" dirty="0"/>
              <a:t>, basal forebrain cholinergic </a:t>
            </a:r>
            <a:r>
              <a:rPr lang="en-US" dirty="0" smtClean="0"/>
              <a:t>nuclei</a:t>
            </a:r>
            <a:endParaRPr lang="el-GR" dirty="0" smtClean="0"/>
          </a:p>
          <a:p>
            <a:endParaRPr lang="el-GR" dirty="0"/>
          </a:p>
        </p:txBody>
      </p:sp>
      <p:sp>
        <p:nvSpPr>
          <p:cNvPr id="4" name="TextBox 3"/>
          <p:cNvSpPr txBox="1"/>
          <p:nvPr/>
        </p:nvSpPr>
        <p:spPr>
          <a:xfrm>
            <a:off x="8053753" y="2590800"/>
            <a:ext cx="633047" cy="400110"/>
          </a:xfrm>
          <a:prstGeom prst="rect">
            <a:avLst/>
          </a:prstGeom>
          <a:noFill/>
        </p:spPr>
        <p:txBody>
          <a:bodyPr wrap="square" rtlCol="0">
            <a:spAutoFit/>
          </a:bodyPr>
          <a:lstStyle/>
          <a:p>
            <a:r>
              <a:rPr lang="en-US" sz="2000" b="1" dirty="0" smtClean="0">
                <a:solidFill>
                  <a:srgbClr val="9933FF"/>
                </a:solidFill>
              </a:rPr>
              <a:t>PLH</a:t>
            </a:r>
            <a:endParaRPr lang="el-GR" sz="2000" b="1" dirty="0">
              <a:solidFill>
                <a:srgbClr val="9933FF"/>
              </a:solidFill>
            </a:endParaRPr>
          </a:p>
        </p:txBody>
      </p:sp>
      <p:sp>
        <p:nvSpPr>
          <p:cNvPr id="5" name="TextBox 4"/>
          <p:cNvSpPr txBox="1"/>
          <p:nvPr/>
        </p:nvSpPr>
        <p:spPr>
          <a:xfrm>
            <a:off x="10939042" y="3138303"/>
            <a:ext cx="656488" cy="400110"/>
          </a:xfrm>
          <a:prstGeom prst="rect">
            <a:avLst/>
          </a:prstGeom>
          <a:solidFill>
            <a:schemeClr val="bg1"/>
          </a:solidFill>
          <a:ln>
            <a:solidFill>
              <a:srgbClr val="0000FF"/>
            </a:solidFill>
          </a:ln>
        </p:spPr>
        <p:txBody>
          <a:bodyPr wrap="square" rtlCol="0">
            <a:spAutoFit/>
          </a:bodyPr>
          <a:lstStyle/>
          <a:p>
            <a:r>
              <a:rPr lang="en-US" sz="2000" b="1" dirty="0" err="1" smtClean="0">
                <a:solidFill>
                  <a:srgbClr val="0000FF"/>
                </a:solidFill>
              </a:rPr>
              <a:t>ACh</a:t>
            </a:r>
            <a:endParaRPr lang="el-GR" sz="2000" b="1" dirty="0">
              <a:solidFill>
                <a:srgbClr val="0000FF"/>
              </a:solidFill>
            </a:endParaRPr>
          </a:p>
        </p:txBody>
      </p:sp>
      <p:sp>
        <p:nvSpPr>
          <p:cNvPr id="6" name="TextBox 5"/>
          <p:cNvSpPr txBox="1"/>
          <p:nvPr/>
        </p:nvSpPr>
        <p:spPr>
          <a:xfrm>
            <a:off x="9859113" y="4454770"/>
            <a:ext cx="515811" cy="400110"/>
          </a:xfrm>
          <a:prstGeom prst="rect">
            <a:avLst/>
          </a:prstGeom>
          <a:solidFill>
            <a:schemeClr val="bg1"/>
          </a:solidFill>
          <a:ln>
            <a:solidFill>
              <a:srgbClr val="00B050"/>
            </a:solidFill>
          </a:ln>
        </p:spPr>
        <p:txBody>
          <a:bodyPr wrap="square" rtlCol="0">
            <a:spAutoFit/>
          </a:bodyPr>
          <a:lstStyle/>
          <a:p>
            <a:r>
              <a:rPr lang="en-US" sz="2000" b="1" dirty="0" smtClean="0">
                <a:solidFill>
                  <a:srgbClr val="00B050"/>
                </a:solidFill>
              </a:rPr>
              <a:t>NA</a:t>
            </a:r>
            <a:endParaRPr lang="el-GR" sz="2000" b="1" dirty="0">
              <a:solidFill>
                <a:srgbClr val="00B050"/>
              </a:solidFill>
            </a:endParaRPr>
          </a:p>
        </p:txBody>
      </p:sp>
      <p:sp>
        <p:nvSpPr>
          <p:cNvPr id="7" name="TextBox 6"/>
          <p:cNvSpPr txBox="1"/>
          <p:nvPr/>
        </p:nvSpPr>
        <p:spPr>
          <a:xfrm>
            <a:off x="8909539" y="4114039"/>
            <a:ext cx="679934" cy="400110"/>
          </a:xfrm>
          <a:prstGeom prst="rect">
            <a:avLst/>
          </a:prstGeom>
          <a:solidFill>
            <a:schemeClr val="bg1"/>
          </a:solidFill>
          <a:ln>
            <a:solidFill>
              <a:srgbClr val="00B050"/>
            </a:solidFill>
          </a:ln>
        </p:spPr>
        <p:txBody>
          <a:bodyPr wrap="square" rtlCol="0">
            <a:spAutoFit/>
          </a:bodyPr>
          <a:lstStyle/>
          <a:p>
            <a:r>
              <a:rPr lang="en-US" sz="2000" b="1" dirty="0" smtClean="0">
                <a:solidFill>
                  <a:srgbClr val="00B050"/>
                </a:solidFill>
              </a:rPr>
              <a:t>5-HT</a:t>
            </a:r>
            <a:endParaRPr lang="el-GR" sz="2000" b="1" dirty="0">
              <a:solidFill>
                <a:srgbClr val="00B050"/>
              </a:solidFill>
            </a:endParaRPr>
          </a:p>
        </p:txBody>
      </p:sp>
      <p:sp>
        <p:nvSpPr>
          <p:cNvPr id="8" name="TextBox 7"/>
          <p:cNvSpPr txBox="1"/>
          <p:nvPr/>
        </p:nvSpPr>
        <p:spPr>
          <a:xfrm>
            <a:off x="7952290" y="3431380"/>
            <a:ext cx="679934" cy="400110"/>
          </a:xfrm>
          <a:prstGeom prst="rect">
            <a:avLst/>
          </a:prstGeom>
          <a:solidFill>
            <a:schemeClr val="bg1"/>
          </a:solidFill>
          <a:ln>
            <a:solidFill>
              <a:srgbClr val="00B050"/>
            </a:solidFill>
          </a:ln>
        </p:spPr>
        <p:txBody>
          <a:bodyPr wrap="square" rtlCol="0">
            <a:spAutoFit/>
          </a:bodyPr>
          <a:lstStyle/>
          <a:p>
            <a:r>
              <a:rPr lang="en-US" sz="2000" b="1" dirty="0" err="1" smtClean="0">
                <a:solidFill>
                  <a:srgbClr val="00B050"/>
                </a:solidFill>
              </a:rPr>
              <a:t>Hist</a:t>
            </a:r>
            <a:endParaRPr lang="el-GR" sz="2000" b="1" dirty="0">
              <a:solidFill>
                <a:srgbClr val="00B050"/>
              </a:solidFill>
            </a:endParaRPr>
          </a:p>
        </p:txBody>
      </p:sp>
      <p:sp>
        <p:nvSpPr>
          <p:cNvPr id="9" name="TextBox 8"/>
          <p:cNvSpPr txBox="1"/>
          <p:nvPr/>
        </p:nvSpPr>
        <p:spPr>
          <a:xfrm>
            <a:off x="6832738" y="3338358"/>
            <a:ext cx="656488" cy="400110"/>
          </a:xfrm>
          <a:prstGeom prst="rect">
            <a:avLst/>
          </a:prstGeom>
          <a:solidFill>
            <a:schemeClr val="bg1"/>
          </a:solidFill>
          <a:ln>
            <a:solidFill>
              <a:srgbClr val="0000FF"/>
            </a:solidFill>
          </a:ln>
        </p:spPr>
        <p:txBody>
          <a:bodyPr wrap="square" rtlCol="0">
            <a:spAutoFit/>
          </a:bodyPr>
          <a:lstStyle/>
          <a:p>
            <a:r>
              <a:rPr lang="en-US" sz="2000" b="1" dirty="0" err="1" smtClean="0">
                <a:solidFill>
                  <a:srgbClr val="0000FF"/>
                </a:solidFill>
              </a:rPr>
              <a:t>ACh</a:t>
            </a:r>
            <a:endParaRPr lang="el-GR" sz="2000" b="1" dirty="0">
              <a:solidFill>
                <a:srgbClr val="0000FF"/>
              </a:solidFill>
            </a:endParaRPr>
          </a:p>
        </p:txBody>
      </p:sp>
      <p:sp>
        <p:nvSpPr>
          <p:cNvPr id="11" name="TextBox 10"/>
          <p:cNvSpPr txBox="1"/>
          <p:nvPr/>
        </p:nvSpPr>
        <p:spPr>
          <a:xfrm>
            <a:off x="4818270" y="4901878"/>
            <a:ext cx="3481573" cy="1754326"/>
          </a:xfrm>
          <a:prstGeom prst="rect">
            <a:avLst/>
          </a:prstGeom>
          <a:solidFill>
            <a:schemeClr val="accent5">
              <a:lumMod val="40000"/>
              <a:lumOff val="60000"/>
            </a:schemeClr>
          </a:solidFill>
          <a:ln>
            <a:solidFill>
              <a:schemeClr val="accent1">
                <a:lumMod val="75000"/>
              </a:schemeClr>
            </a:solidFill>
          </a:ln>
          <a:effectLst>
            <a:outerShdw blurRad="50800" dist="38100" algn="l" rotWithShape="0">
              <a:prstClr val="black">
                <a:alpha val="40000"/>
              </a:prstClr>
            </a:outerShdw>
          </a:effectLst>
        </p:spPr>
        <p:txBody>
          <a:bodyPr wrap="square" rtlCol="0">
            <a:spAutoFit/>
          </a:bodyPr>
          <a:lstStyle/>
          <a:p>
            <a:r>
              <a:rPr lang="el-GR" dirty="0" smtClean="0"/>
              <a:t>Οι </a:t>
            </a:r>
            <a:r>
              <a:rPr lang="el-GR" dirty="0" err="1" smtClean="0"/>
              <a:t>χολινεργικοί</a:t>
            </a:r>
            <a:r>
              <a:rPr lang="el-GR" dirty="0" smtClean="0"/>
              <a:t> νευρώνες του</a:t>
            </a:r>
            <a:r>
              <a:rPr lang="en-US" dirty="0" smtClean="0"/>
              <a:t> </a:t>
            </a:r>
            <a:r>
              <a:rPr lang="en-US" dirty="0"/>
              <a:t>BF </a:t>
            </a:r>
            <a:r>
              <a:rPr lang="el-GR" dirty="0" smtClean="0"/>
              <a:t>είναι ενεργοί κατά την εγρήγορση και στη διάρκεια του ύπνου</a:t>
            </a:r>
            <a:r>
              <a:rPr lang="en-US" dirty="0" smtClean="0"/>
              <a:t> REM</a:t>
            </a:r>
            <a:r>
              <a:rPr lang="el-GR" dirty="0" smtClean="0"/>
              <a:t>, προβάλλουν στον φλοιό και στον ιππόκαμπο και επάγουν  τους γρήγορους ρυθμούς του </a:t>
            </a:r>
            <a:r>
              <a:rPr lang="en-US" dirty="0" smtClean="0"/>
              <a:t>EEG</a:t>
            </a:r>
            <a:r>
              <a:rPr lang="el-GR" dirty="0" smtClean="0"/>
              <a:t>.</a:t>
            </a:r>
            <a:endParaRPr lang="el-GR" dirty="0"/>
          </a:p>
        </p:txBody>
      </p:sp>
      <p:sp>
        <p:nvSpPr>
          <p:cNvPr id="12" name="TextBox 11"/>
          <p:cNvSpPr txBox="1"/>
          <p:nvPr/>
        </p:nvSpPr>
        <p:spPr>
          <a:xfrm>
            <a:off x="6530377" y="83836"/>
            <a:ext cx="5525696" cy="1477328"/>
          </a:xfrm>
          <a:prstGeom prst="rect">
            <a:avLst/>
          </a:prstGeom>
          <a:solidFill>
            <a:schemeClr val="accent5">
              <a:lumMod val="40000"/>
              <a:lumOff val="60000"/>
            </a:schemeClr>
          </a:solidFill>
          <a:ln>
            <a:solidFill>
              <a:schemeClr val="accent1">
                <a:lumMod val="75000"/>
              </a:schemeClr>
            </a:solidFill>
          </a:ln>
          <a:effectLst>
            <a:outerShdw blurRad="50800" dist="38100" algn="l" rotWithShape="0">
              <a:prstClr val="black">
                <a:alpha val="40000"/>
              </a:prstClr>
            </a:outerShdw>
          </a:effectLst>
        </p:spPr>
        <p:txBody>
          <a:bodyPr wrap="square" rtlCol="0">
            <a:spAutoFit/>
          </a:bodyPr>
          <a:lstStyle/>
          <a:p>
            <a:r>
              <a:rPr lang="el-GR" dirty="0" smtClean="0"/>
              <a:t>Οι </a:t>
            </a:r>
            <a:r>
              <a:rPr lang="el-GR" dirty="0" err="1" smtClean="0"/>
              <a:t>χολινεργικοί</a:t>
            </a:r>
            <a:r>
              <a:rPr lang="el-GR" dirty="0" smtClean="0"/>
              <a:t> νευρώνες των </a:t>
            </a:r>
            <a:r>
              <a:rPr lang="en-US" dirty="0" smtClean="0"/>
              <a:t>LDT/PPT </a:t>
            </a:r>
            <a:r>
              <a:rPr lang="el-GR" dirty="0" smtClean="0"/>
              <a:t>προβάλλουν σε </a:t>
            </a:r>
            <a:r>
              <a:rPr lang="el-GR" dirty="0" err="1" smtClean="0"/>
              <a:t>υποφλοιώδεις</a:t>
            </a:r>
            <a:r>
              <a:rPr lang="el-GR" dirty="0" smtClean="0"/>
              <a:t> περιοχές (θάλαμος, πλευρικός υποθάλαμος). Είναι ενεργοί κατά την εγρήγορση και τη διάρκεια του ύπνου </a:t>
            </a:r>
            <a:r>
              <a:rPr lang="en-US" dirty="0" smtClean="0"/>
              <a:t>REM</a:t>
            </a:r>
            <a:r>
              <a:rPr lang="el-GR" dirty="0" smtClean="0"/>
              <a:t> και επάγουν την ενεργοποίηση του φλοιού απελευθερώνοντας</a:t>
            </a:r>
            <a:r>
              <a:rPr lang="en-US" dirty="0" smtClean="0"/>
              <a:t> ACh</a:t>
            </a:r>
            <a:r>
              <a:rPr lang="el-GR" dirty="0" smtClean="0"/>
              <a:t> στο θάλαμο.</a:t>
            </a:r>
            <a:endParaRPr lang="el-GR" dirty="0"/>
          </a:p>
        </p:txBody>
      </p:sp>
      <p:sp>
        <p:nvSpPr>
          <p:cNvPr id="13" name="TextBox 12"/>
          <p:cNvSpPr txBox="1"/>
          <p:nvPr/>
        </p:nvSpPr>
        <p:spPr>
          <a:xfrm>
            <a:off x="8617373" y="5021952"/>
            <a:ext cx="3318550" cy="1754326"/>
          </a:xfrm>
          <a:prstGeom prst="rect">
            <a:avLst/>
          </a:prstGeom>
          <a:solidFill>
            <a:schemeClr val="accent6">
              <a:lumMod val="60000"/>
              <a:lumOff val="40000"/>
            </a:schemeClr>
          </a:solidFill>
          <a:ln>
            <a:solidFill>
              <a:schemeClr val="accent6">
                <a:lumMod val="75000"/>
              </a:schemeClr>
            </a:solidFill>
          </a:ln>
          <a:effectLst>
            <a:outerShdw blurRad="50800" dist="38100" algn="l" rotWithShape="0">
              <a:prstClr val="black">
                <a:alpha val="40000"/>
              </a:prstClr>
            </a:outerShdw>
          </a:effectLst>
        </p:spPr>
        <p:txBody>
          <a:bodyPr wrap="square" rtlCol="0">
            <a:spAutoFit/>
          </a:bodyPr>
          <a:lstStyle/>
          <a:p>
            <a:r>
              <a:rPr lang="el-GR" dirty="0" smtClean="0"/>
              <a:t>Οι αδρενεργικοί νευρώνες του </a:t>
            </a:r>
            <a:r>
              <a:rPr lang="en-US" dirty="0" smtClean="0"/>
              <a:t>LC</a:t>
            </a:r>
            <a:r>
              <a:rPr lang="el-GR" dirty="0" smtClean="0"/>
              <a:t> </a:t>
            </a:r>
            <a:r>
              <a:rPr lang="el-GR" dirty="0" err="1" smtClean="0"/>
              <a:t>πυροδοτούνται</a:t>
            </a:r>
            <a:r>
              <a:rPr lang="el-GR" dirty="0" smtClean="0"/>
              <a:t> πιο γρήγορα κατά την εγρήγορση, είναι λιγότερο ενεργοί κατά τον ύπνο</a:t>
            </a:r>
            <a:r>
              <a:rPr lang="en-US" dirty="0" smtClean="0"/>
              <a:t> </a:t>
            </a:r>
            <a:r>
              <a:rPr lang="en-US" dirty="0" err="1" smtClean="0"/>
              <a:t>NonREM</a:t>
            </a:r>
            <a:r>
              <a:rPr lang="el-GR" dirty="0" smtClean="0"/>
              <a:t>, και είναι σχεδόν ανενεργοί και τον </a:t>
            </a:r>
            <a:r>
              <a:rPr lang="en-US" dirty="0" smtClean="0"/>
              <a:t>REM</a:t>
            </a:r>
            <a:r>
              <a:rPr lang="el-GR" dirty="0" smtClean="0"/>
              <a:t>.</a:t>
            </a:r>
            <a:endParaRPr lang="el-GR" dirty="0"/>
          </a:p>
        </p:txBody>
      </p:sp>
      <p:cxnSp>
        <p:nvCxnSpPr>
          <p:cNvPr id="14" name="Ευθεία γραμμή σύνδεσης 13"/>
          <p:cNvCxnSpPr/>
          <p:nvPr/>
        </p:nvCxnSpPr>
        <p:spPr>
          <a:xfrm flipH="1">
            <a:off x="6811194" y="3831490"/>
            <a:ext cx="349788" cy="102339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Ευθεία γραμμή σύνδεσης 15"/>
          <p:cNvCxnSpPr/>
          <p:nvPr/>
        </p:nvCxnSpPr>
        <p:spPr>
          <a:xfrm flipH="1" flipV="1">
            <a:off x="10374924" y="1598235"/>
            <a:ext cx="855786" cy="151809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544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2.bp.blogspot.com/-01O7Yu07ot0/VODpPooaAhI/AAAAAAAABL8/k9u-zQjtsAY/s1600/orexi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1082" y="437538"/>
            <a:ext cx="7977898" cy="6092215"/>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422031" y="376535"/>
            <a:ext cx="2895600" cy="3970318"/>
          </a:xfrm>
          <a:prstGeom prst="rect">
            <a:avLst/>
          </a:prstGeom>
        </p:spPr>
        <p:txBody>
          <a:bodyPr wrap="square">
            <a:spAutoFit/>
          </a:bodyPr>
          <a:lstStyle/>
          <a:p>
            <a:r>
              <a:rPr lang="el-GR" dirty="0" smtClean="0"/>
              <a:t>Ο </a:t>
            </a:r>
            <a:r>
              <a:rPr lang="el-GR" dirty="0" err="1" smtClean="0"/>
              <a:t>οπισθιοπλάγιος</a:t>
            </a:r>
            <a:r>
              <a:rPr lang="el-GR" dirty="0" smtClean="0"/>
              <a:t> υποθάλαμος </a:t>
            </a:r>
            <a:r>
              <a:rPr lang="el-GR" dirty="0"/>
              <a:t>(</a:t>
            </a:r>
            <a:r>
              <a:rPr lang="en-US" dirty="0"/>
              <a:t>posterior lateral hypothalamus</a:t>
            </a:r>
            <a:r>
              <a:rPr lang="el-GR" dirty="0"/>
              <a:t>, </a:t>
            </a:r>
            <a:r>
              <a:rPr lang="en-US" dirty="0"/>
              <a:t>PLH)</a:t>
            </a:r>
            <a:r>
              <a:rPr lang="el-GR" dirty="0"/>
              <a:t>, ο οποίος προβάλλει</a:t>
            </a:r>
            <a:r>
              <a:rPr lang="en-US" dirty="0"/>
              <a:t> </a:t>
            </a:r>
            <a:r>
              <a:rPr lang="el-GR" dirty="0"/>
              <a:t> νευρώνες </a:t>
            </a:r>
            <a:r>
              <a:rPr lang="el-GR" dirty="0" err="1"/>
              <a:t>ορεξίνης</a:t>
            </a:r>
            <a:r>
              <a:rPr lang="el-GR" dirty="0"/>
              <a:t> που είναι κρίσιμοι για τη διατήρηση της φυσιολογικής εγρήγορσης. </a:t>
            </a:r>
            <a:endParaRPr lang="el-GR" dirty="0" smtClean="0"/>
          </a:p>
          <a:p>
            <a:r>
              <a:rPr lang="el-GR" dirty="0" smtClean="0"/>
              <a:t>Στις περιοχές τις οποίες προβάλλει ο </a:t>
            </a:r>
            <a:r>
              <a:rPr lang="en-US" dirty="0" smtClean="0"/>
              <a:t>PLH </a:t>
            </a:r>
            <a:r>
              <a:rPr lang="el-GR" dirty="0" smtClean="0"/>
              <a:t>διακρίνονται οι διαφορετικοί τύποι υποδοχέων </a:t>
            </a:r>
            <a:r>
              <a:rPr lang="el-GR" dirty="0" err="1" smtClean="0"/>
              <a:t>ορεξίνης</a:t>
            </a:r>
            <a:r>
              <a:rPr lang="el-GR" dirty="0"/>
              <a:t> </a:t>
            </a:r>
            <a:r>
              <a:rPr lang="el-GR" dirty="0" smtClean="0"/>
              <a:t>(</a:t>
            </a:r>
            <a:r>
              <a:rPr lang="en-US" dirty="0" smtClean="0"/>
              <a:t>OX</a:t>
            </a:r>
            <a:r>
              <a:rPr lang="en-US" baseline="-25000" dirty="0" smtClean="0"/>
              <a:t>1</a:t>
            </a:r>
            <a:r>
              <a:rPr lang="en-US" dirty="0" smtClean="0"/>
              <a:t>R, OX</a:t>
            </a:r>
            <a:r>
              <a:rPr lang="en-US" baseline="-25000" dirty="0" smtClean="0"/>
              <a:t>2</a:t>
            </a:r>
            <a:r>
              <a:rPr lang="en-US" dirty="0" smtClean="0"/>
              <a:t>-R)</a:t>
            </a:r>
            <a:r>
              <a:rPr lang="el-GR" dirty="0" smtClean="0"/>
              <a:t> </a:t>
            </a:r>
            <a:endParaRPr lang="en-US" dirty="0"/>
          </a:p>
        </p:txBody>
      </p:sp>
      <p:sp>
        <p:nvSpPr>
          <p:cNvPr id="5" name="Έλλειψη 4"/>
          <p:cNvSpPr/>
          <p:nvPr/>
        </p:nvSpPr>
        <p:spPr>
          <a:xfrm>
            <a:off x="7775823" y="3409503"/>
            <a:ext cx="543702" cy="40011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p:cNvSpPr txBox="1"/>
          <p:nvPr/>
        </p:nvSpPr>
        <p:spPr>
          <a:xfrm>
            <a:off x="7747682" y="3410465"/>
            <a:ext cx="790832" cy="400110"/>
          </a:xfrm>
          <a:prstGeom prst="rect">
            <a:avLst/>
          </a:prstGeom>
          <a:noFill/>
        </p:spPr>
        <p:txBody>
          <a:bodyPr wrap="square" rtlCol="0">
            <a:spAutoFit/>
          </a:bodyPr>
          <a:lstStyle/>
          <a:p>
            <a:r>
              <a:rPr lang="en-US" sz="2000" b="1" dirty="0" smtClean="0">
                <a:solidFill>
                  <a:schemeClr val="bg1"/>
                </a:solidFill>
              </a:rPr>
              <a:t>PLH</a:t>
            </a:r>
            <a:endParaRPr lang="el-GR" sz="2000" b="1" dirty="0">
              <a:solidFill>
                <a:schemeClr val="bg1"/>
              </a:solidFill>
            </a:endParaRPr>
          </a:p>
        </p:txBody>
      </p:sp>
    </p:spTree>
    <p:extLst>
      <p:ext uri="{BB962C8B-B14F-4D97-AF65-F5344CB8AC3E}">
        <p14:creationId xmlns:p14="http://schemas.microsoft.com/office/powerpoint/2010/main" val="631284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5508" y="192107"/>
            <a:ext cx="6998677" cy="6309420"/>
          </a:xfrm>
          <a:prstGeom prst="rect">
            <a:avLst/>
          </a:prstGeom>
          <a:solidFill>
            <a:schemeClr val="bg1"/>
          </a:solidFill>
        </p:spPr>
        <p:txBody>
          <a:bodyPr wrap="square" rtlCol="0">
            <a:spAutoFit/>
          </a:bodyPr>
          <a:lstStyle/>
          <a:p>
            <a:r>
              <a:rPr lang="el-GR" sz="2000" dirty="0"/>
              <a:t>Ο ύπνος ελέγχεται από τον </a:t>
            </a:r>
            <a:r>
              <a:rPr lang="el-GR" sz="2000" b="1" u="sng" dirty="0" smtClean="0">
                <a:solidFill>
                  <a:srgbClr val="FF0000"/>
                </a:solidFill>
              </a:rPr>
              <a:t>προοπτικό </a:t>
            </a:r>
            <a:r>
              <a:rPr lang="el-GR" sz="2000" b="1" u="sng" dirty="0">
                <a:solidFill>
                  <a:srgbClr val="FF0000"/>
                </a:solidFill>
              </a:rPr>
              <a:t>πυρήνα</a:t>
            </a:r>
            <a:r>
              <a:rPr lang="el-GR" sz="2000" b="1" dirty="0">
                <a:solidFill>
                  <a:srgbClr val="FF0000"/>
                </a:solidFill>
              </a:rPr>
              <a:t> </a:t>
            </a:r>
            <a:r>
              <a:rPr lang="el-GR" sz="2000" dirty="0"/>
              <a:t>του υποθαλάμου </a:t>
            </a:r>
            <a:r>
              <a:rPr lang="en-US" sz="2000" dirty="0"/>
              <a:t>(VLPO), </a:t>
            </a:r>
            <a:r>
              <a:rPr lang="el-GR" sz="2000" dirty="0"/>
              <a:t>ο οποίος απελευθερώνει ανασταλτικούς νευροδιαβιβαστές </a:t>
            </a:r>
            <a:r>
              <a:rPr lang="en-US" sz="2000" dirty="0"/>
              <a:t>GABA </a:t>
            </a:r>
            <a:r>
              <a:rPr lang="el-GR" sz="2000" dirty="0"/>
              <a:t>και </a:t>
            </a:r>
            <a:r>
              <a:rPr lang="el-GR" sz="2000" dirty="0" err="1"/>
              <a:t>γαλανίνη</a:t>
            </a:r>
            <a:r>
              <a:rPr lang="el-GR" sz="2000" dirty="0"/>
              <a:t>.</a:t>
            </a:r>
          </a:p>
          <a:p>
            <a:endParaRPr lang="en-US" sz="2000" dirty="0" smtClean="0">
              <a:solidFill>
                <a:srgbClr val="C00000"/>
              </a:solidFill>
            </a:endParaRPr>
          </a:p>
          <a:p>
            <a:pPr marL="342900" indent="-342900">
              <a:buFont typeface="Arial" panose="020B0604020202020204" pitchFamily="34" charset="0"/>
              <a:buChar char="•"/>
            </a:pPr>
            <a:r>
              <a:rPr lang="el-GR" dirty="0" smtClean="0"/>
              <a:t>Κατά τη διάρκεια του </a:t>
            </a:r>
            <a:r>
              <a:rPr lang="el-GR" b="1" dirty="0" smtClean="0"/>
              <a:t>ύπνου </a:t>
            </a:r>
            <a:r>
              <a:rPr lang="en-US" b="1" dirty="0" err="1" smtClean="0"/>
              <a:t>NonREM</a:t>
            </a:r>
            <a:r>
              <a:rPr lang="el-GR" b="1" dirty="0" smtClean="0"/>
              <a:t> </a:t>
            </a:r>
            <a:r>
              <a:rPr lang="el-GR" dirty="0" smtClean="0"/>
              <a:t>ενεργοποιούνται οι νευρώνες που ξεκινούν από τον </a:t>
            </a:r>
            <a:r>
              <a:rPr lang="en-US" dirty="0" smtClean="0"/>
              <a:t>VLPO </a:t>
            </a:r>
            <a:r>
              <a:rPr lang="el-GR" dirty="0" smtClean="0"/>
              <a:t>και καταλήγουν στο </a:t>
            </a:r>
            <a:r>
              <a:rPr lang="en-US" dirty="0" smtClean="0"/>
              <a:t>RAS</a:t>
            </a:r>
            <a:r>
              <a:rPr lang="el-GR" dirty="0" smtClean="0"/>
              <a:t>. Απελευθερώνοντας </a:t>
            </a:r>
            <a:r>
              <a:rPr lang="en-US" dirty="0" smtClean="0"/>
              <a:t>GABA </a:t>
            </a:r>
            <a:r>
              <a:rPr lang="el-GR" dirty="0" smtClean="0"/>
              <a:t>και </a:t>
            </a:r>
            <a:r>
              <a:rPr lang="el-GR" dirty="0" err="1" smtClean="0"/>
              <a:t>γαλανίνη</a:t>
            </a:r>
            <a:r>
              <a:rPr lang="el-GR" dirty="0" smtClean="0"/>
              <a:t> αναστέλλουν τους νευρώνες του Α</a:t>
            </a:r>
            <a:r>
              <a:rPr lang="en-US" dirty="0" smtClean="0"/>
              <a:t>RAS</a:t>
            </a:r>
            <a:r>
              <a:rPr lang="el-GR" dirty="0" smtClean="0"/>
              <a:t> (ΤΜΝ, Ραφή, </a:t>
            </a:r>
            <a:r>
              <a:rPr lang="en-US" dirty="0" smtClean="0"/>
              <a:t>LC, LDT/PPT)</a:t>
            </a:r>
            <a:r>
              <a:rPr lang="el-GR" dirty="0" smtClean="0"/>
              <a:t>.  </a:t>
            </a:r>
            <a:endParaRPr lang="en-US" dirty="0" smtClean="0"/>
          </a:p>
          <a:p>
            <a:pPr marL="342900" indent="-342900">
              <a:buFont typeface="Arial" panose="020B0604020202020204" pitchFamily="34" charset="0"/>
              <a:buChar char="•"/>
            </a:pPr>
            <a:endParaRPr lang="el-GR" dirty="0" smtClean="0"/>
          </a:p>
          <a:p>
            <a:pPr marL="342900" indent="-342900">
              <a:buFont typeface="Arial" panose="020B0604020202020204" pitchFamily="34" charset="0"/>
              <a:buChar char="•"/>
            </a:pPr>
            <a:r>
              <a:rPr lang="el-GR" dirty="0" smtClean="0"/>
              <a:t>Ωστόσο, η μείωση της δραστηριότητας τους </a:t>
            </a:r>
            <a:r>
              <a:rPr lang="el-GR" dirty="0"/>
              <a:t>ARAS δεν είναι αρκετή για την πρόκληση </a:t>
            </a:r>
            <a:r>
              <a:rPr lang="el-GR" dirty="0" smtClean="0"/>
              <a:t>ύπνου. </a:t>
            </a:r>
            <a:r>
              <a:rPr lang="el-GR" dirty="0"/>
              <a:t>Μάλλον, ο ύπνος </a:t>
            </a:r>
            <a:r>
              <a:rPr lang="el-GR" dirty="0" smtClean="0"/>
              <a:t>επάγεται ενεργά από τη διέγερση ορισμένων περιοχών του </a:t>
            </a:r>
            <a:r>
              <a:rPr lang="el-GR" dirty="0"/>
              <a:t>υποθαλάμου. Έτσι, υπάρχουν δύο </a:t>
            </a:r>
            <a:r>
              <a:rPr lang="el-GR" dirty="0" smtClean="0"/>
              <a:t>συστατικά </a:t>
            </a:r>
            <a:r>
              <a:rPr lang="el-GR" dirty="0"/>
              <a:t>έναρξης </a:t>
            </a:r>
            <a:r>
              <a:rPr lang="el-GR" dirty="0" smtClean="0"/>
              <a:t>ύπνου: ένα παθητικό και ένα ενεργητικό. </a:t>
            </a:r>
          </a:p>
          <a:p>
            <a:pPr marL="342900" indent="-342900">
              <a:buFont typeface="Arial" panose="020B0604020202020204" pitchFamily="34" charset="0"/>
              <a:buChar char="•"/>
            </a:pPr>
            <a:endParaRPr lang="el-GR" dirty="0" smtClean="0"/>
          </a:p>
          <a:p>
            <a:pPr marL="342900" indent="-342900">
              <a:buFont typeface="Arial" panose="020B0604020202020204" pitchFamily="34" charset="0"/>
              <a:buChar char="•"/>
            </a:pPr>
            <a:r>
              <a:rPr lang="el-GR" dirty="0" smtClean="0"/>
              <a:t>Με τη σειρά τους, προσαγωγοί νευρώνες από το </a:t>
            </a:r>
            <a:r>
              <a:rPr lang="en-US" dirty="0" smtClean="0"/>
              <a:t>RAS</a:t>
            </a:r>
            <a:r>
              <a:rPr lang="el-GR" dirty="0" smtClean="0"/>
              <a:t> προβάλλουν στον VLPO </a:t>
            </a:r>
            <a:r>
              <a:rPr lang="el-GR" dirty="0"/>
              <a:t>και </a:t>
            </a:r>
            <a:r>
              <a:rPr lang="el-GR" dirty="0" smtClean="0"/>
              <a:t>τον αναστέλλουν </a:t>
            </a:r>
            <a:r>
              <a:rPr lang="el-GR" dirty="0"/>
              <a:t>κατά τη διάρκεια της εγρήγορσης</a:t>
            </a:r>
            <a:r>
              <a:rPr lang="el-GR" dirty="0" smtClean="0"/>
              <a:t>.</a:t>
            </a:r>
          </a:p>
          <a:p>
            <a:pPr marL="342900" indent="-342900">
              <a:buFont typeface="Arial" panose="020B0604020202020204" pitchFamily="34" charset="0"/>
              <a:buChar char="•"/>
            </a:pPr>
            <a:r>
              <a:rPr lang="el-GR" dirty="0" smtClean="0"/>
              <a:t>Ο Θάλαμος αποσυνδέεται εμποδίζοντας αποτελεσματικά τα </a:t>
            </a:r>
            <a:r>
              <a:rPr lang="el-GR" dirty="0"/>
              <a:t>περισσότερα εσωτερικά και εξωτερικά σήματα</a:t>
            </a:r>
            <a:r>
              <a:rPr lang="el-GR" dirty="0" smtClean="0"/>
              <a:t> να καταλήξουν στον τον φλοιό. </a:t>
            </a:r>
            <a:r>
              <a:rPr lang="el-GR" dirty="0"/>
              <a:t>Είναι </a:t>
            </a:r>
            <a:r>
              <a:rPr lang="el-GR" dirty="0" smtClean="0"/>
              <a:t>κυρίως ο </a:t>
            </a:r>
            <a:r>
              <a:rPr lang="el-GR" dirty="0"/>
              <a:t>θάλαμος που μεταδίδει τα κανονικά αργά κύματα του </a:t>
            </a:r>
            <a:r>
              <a:rPr lang="el-GR" dirty="0" smtClean="0"/>
              <a:t>εγκεφάλου στον </a:t>
            </a:r>
            <a:r>
              <a:rPr lang="en-US" dirty="0" smtClean="0"/>
              <a:t>SWS</a:t>
            </a:r>
            <a:r>
              <a:rPr lang="el-GR" dirty="0" smtClean="0"/>
              <a:t> </a:t>
            </a:r>
            <a:r>
              <a:rPr lang="el-GR" dirty="0"/>
              <a:t>στον φλοιό, αντί για την πιο ασύγχρονη </a:t>
            </a:r>
            <a:r>
              <a:rPr lang="el-GR" dirty="0" smtClean="0"/>
              <a:t>διέγερση του </a:t>
            </a:r>
            <a:r>
              <a:rPr lang="el-GR" dirty="0"/>
              <a:t>φλοιού που είναι χαρακτηριστική της κατάστασης εγρήγορσης και του ύπνου REM. </a:t>
            </a:r>
            <a:endParaRPr lang="en-US" dirty="0"/>
          </a:p>
        </p:txBody>
      </p:sp>
      <p:pic>
        <p:nvPicPr>
          <p:cNvPr id="5" name="Εικόνα 4" descr="The projections from the ventrolateral preoptic nucleus (VLPO) to the main ..."/>
          <p:cNvPicPr/>
          <p:nvPr/>
        </p:nvPicPr>
        <p:blipFill rotWithShape="1">
          <a:blip r:embed="rId2">
            <a:extLst>
              <a:ext uri="{28A0092B-C50C-407E-A947-70E740481C1C}">
                <a14:useLocalDpi xmlns:a14="http://schemas.microsoft.com/office/drawing/2010/main" val="0"/>
              </a:ext>
            </a:extLst>
          </a:blip>
          <a:srcRect b="9165"/>
          <a:stretch/>
        </p:blipFill>
        <p:spPr bwMode="auto">
          <a:xfrm>
            <a:off x="6951784" y="567245"/>
            <a:ext cx="5040923" cy="5728047"/>
          </a:xfrm>
          <a:prstGeom prst="rect">
            <a:avLst/>
          </a:prstGeom>
          <a:noFill/>
          <a:ln>
            <a:noFill/>
          </a:ln>
        </p:spPr>
      </p:pic>
      <p:sp>
        <p:nvSpPr>
          <p:cNvPr id="2" name="TextBox 1"/>
          <p:cNvSpPr txBox="1"/>
          <p:nvPr/>
        </p:nvSpPr>
        <p:spPr>
          <a:xfrm>
            <a:off x="7479323" y="2583981"/>
            <a:ext cx="762000" cy="369332"/>
          </a:xfrm>
          <a:prstGeom prst="rect">
            <a:avLst/>
          </a:prstGeom>
          <a:noFill/>
        </p:spPr>
        <p:txBody>
          <a:bodyPr wrap="square" rtlCol="0">
            <a:spAutoFit/>
          </a:bodyPr>
          <a:lstStyle/>
          <a:p>
            <a:r>
              <a:rPr lang="el-GR" b="1" dirty="0" smtClean="0">
                <a:solidFill>
                  <a:srgbClr val="FF0000"/>
                </a:solidFill>
              </a:rPr>
              <a:t>Ύπνος</a:t>
            </a:r>
            <a:endParaRPr lang="el-GR" b="1" dirty="0">
              <a:solidFill>
                <a:srgbClr val="FF0000"/>
              </a:solidFill>
            </a:endParaRPr>
          </a:p>
        </p:txBody>
      </p:sp>
      <p:sp>
        <p:nvSpPr>
          <p:cNvPr id="6" name="TextBox 5"/>
          <p:cNvSpPr txBox="1"/>
          <p:nvPr/>
        </p:nvSpPr>
        <p:spPr>
          <a:xfrm>
            <a:off x="7115907" y="2929867"/>
            <a:ext cx="844065" cy="707886"/>
          </a:xfrm>
          <a:prstGeom prst="rect">
            <a:avLst/>
          </a:prstGeom>
          <a:solidFill>
            <a:schemeClr val="bg1"/>
          </a:solidFill>
          <a:ln>
            <a:noFill/>
          </a:ln>
        </p:spPr>
        <p:txBody>
          <a:bodyPr wrap="square" rtlCol="0">
            <a:spAutoFit/>
          </a:bodyPr>
          <a:lstStyle/>
          <a:p>
            <a:pPr algn="ctr"/>
            <a:r>
              <a:rPr lang="en-US" sz="2000" b="1" dirty="0" smtClean="0">
                <a:solidFill>
                  <a:srgbClr val="FF0000"/>
                </a:solidFill>
              </a:rPr>
              <a:t>GABA</a:t>
            </a:r>
          </a:p>
          <a:p>
            <a:pPr algn="ctr"/>
            <a:r>
              <a:rPr lang="en-US" sz="2000" b="1" dirty="0" smtClean="0">
                <a:solidFill>
                  <a:srgbClr val="FF0000"/>
                </a:solidFill>
              </a:rPr>
              <a:t>Gal</a:t>
            </a:r>
            <a:endParaRPr lang="el-GR" sz="2000" b="1" dirty="0">
              <a:solidFill>
                <a:srgbClr val="FF0000"/>
              </a:solidFill>
            </a:endParaRPr>
          </a:p>
        </p:txBody>
      </p:sp>
      <p:sp>
        <p:nvSpPr>
          <p:cNvPr id="7" name="TextBox 6"/>
          <p:cNvSpPr txBox="1"/>
          <p:nvPr/>
        </p:nvSpPr>
        <p:spPr>
          <a:xfrm>
            <a:off x="10961081" y="3184321"/>
            <a:ext cx="656488" cy="400110"/>
          </a:xfrm>
          <a:prstGeom prst="rect">
            <a:avLst/>
          </a:prstGeom>
          <a:solidFill>
            <a:schemeClr val="bg1"/>
          </a:solidFill>
          <a:ln>
            <a:noFill/>
          </a:ln>
        </p:spPr>
        <p:txBody>
          <a:bodyPr wrap="square" rtlCol="0">
            <a:spAutoFit/>
          </a:bodyPr>
          <a:lstStyle/>
          <a:p>
            <a:r>
              <a:rPr lang="en-US" sz="2000" b="1" dirty="0" err="1" smtClean="0">
                <a:solidFill>
                  <a:srgbClr val="0000FF"/>
                </a:solidFill>
              </a:rPr>
              <a:t>ACh</a:t>
            </a:r>
            <a:endParaRPr lang="el-GR" sz="2000" b="1" dirty="0">
              <a:solidFill>
                <a:srgbClr val="0000FF"/>
              </a:solidFill>
            </a:endParaRPr>
          </a:p>
        </p:txBody>
      </p:sp>
      <p:sp>
        <p:nvSpPr>
          <p:cNvPr id="8" name="TextBox 7"/>
          <p:cNvSpPr txBox="1"/>
          <p:nvPr/>
        </p:nvSpPr>
        <p:spPr>
          <a:xfrm>
            <a:off x="9859113" y="4454770"/>
            <a:ext cx="515811" cy="400110"/>
          </a:xfrm>
          <a:prstGeom prst="rect">
            <a:avLst/>
          </a:prstGeom>
          <a:solidFill>
            <a:schemeClr val="bg1"/>
          </a:solidFill>
          <a:ln>
            <a:noFill/>
          </a:ln>
        </p:spPr>
        <p:txBody>
          <a:bodyPr wrap="square" rtlCol="0">
            <a:spAutoFit/>
          </a:bodyPr>
          <a:lstStyle/>
          <a:p>
            <a:r>
              <a:rPr lang="en-US" sz="2000" b="1" dirty="0" smtClean="0">
                <a:solidFill>
                  <a:srgbClr val="00B050"/>
                </a:solidFill>
              </a:rPr>
              <a:t>NA</a:t>
            </a:r>
            <a:endParaRPr lang="el-GR" sz="2000" b="1" dirty="0">
              <a:solidFill>
                <a:srgbClr val="00B050"/>
              </a:solidFill>
            </a:endParaRPr>
          </a:p>
        </p:txBody>
      </p:sp>
      <p:sp>
        <p:nvSpPr>
          <p:cNvPr id="9" name="TextBox 8"/>
          <p:cNvSpPr txBox="1"/>
          <p:nvPr/>
        </p:nvSpPr>
        <p:spPr>
          <a:xfrm>
            <a:off x="9007075" y="4114039"/>
            <a:ext cx="679934" cy="400110"/>
          </a:xfrm>
          <a:prstGeom prst="rect">
            <a:avLst/>
          </a:prstGeom>
          <a:solidFill>
            <a:schemeClr val="bg1"/>
          </a:solidFill>
          <a:ln>
            <a:noFill/>
          </a:ln>
        </p:spPr>
        <p:txBody>
          <a:bodyPr wrap="square" rtlCol="0">
            <a:spAutoFit/>
          </a:bodyPr>
          <a:lstStyle/>
          <a:p>
            <a:r>
              <a:rPr lang="en-US" sz="2000" b="1" dirty="0" smtClean="0">
                <a:solidFill>
                  <a:srgbClr val="00B050"/>
                </a:solidFill>
              </a:rPr>
              <a:t>5-HT</a:t>
            </a:r>
            <a:endParaRPr lang="el-GR" sz="2000" b="1" dirty="0">
              <a:solidFill>
                <a:srgbClr val="00B050"/>
              </a:solidFill>
            </a:endParaRPr>
          </a:p>
        </p:txBody>
      </p:sp>
      <p:sp>
        <p:nvSpPr>
          <p:cNvPr id="10" name="TextBox 9"/>
          <p:cNvSpPr txBox="1"/>
          <p:nvPr/>
        </p:nvSpPr>
        <p:spPr>
          <a:xfrm>
            <a:off x="8151581" y="3431380"/>
            <a:ext cx="679934" cy="400110"/>
          </a:xfrm>
          <a:prstGeom prst="rect">
            <a:avLst/>
          </a:prstGeom>
          <a:solidFill>
            <a:schemeClr val="bg1"/>
          </a:solidFill>
          <a:ln>
            <a:noFill/>
          </a:ln>
        </p:spPr>
        <p:txBody>
          <a:bodyPr wrap="square" rtlCol="0">
            <a:spAutoFit/>
          </a:bodyPr>
          <a:lstStyle/>
          <a:p>
            <a:r>
              <a:rPr lang="en-US" sz="2000" b="1" dirty="0" err="1" smtClean="0">
                <a:solidFill>
                  <a:srgbClr val="00B050"/>
                </a:solidFill>
              </a:rPr>
              <a:t>Hist</a:t>
            </a:r>
            <a:endParaRPr lang="el-GR" sz="2000" b="1" dirty="0">
              <a:solidFill>
                <a:srgbClr val="00B050"/>
              </a:solidFill>
            </a:endParaRPr>
          </a:p>
        </p:txBody>
      </p:sp>
      <p:cxnSp>
        <p:nvCxnSpPr>
          <p:cNvPr id="11" name="Ευθεία γραμμή σύνδεσης 10"/>
          <p:cNvCxnSpPr/>
          <p:nvPr/>
        </p:nvCxnSpPr>
        <p:spPr>
          <a:xfrm>
            <a:off x="7479323" y="3637753"/>
            <a:ext cx="21228" cy="44561"/>
          </a:xfrm>
          <a:prstGeom prst="line">
            <a:avLst/>
          </a:prstGeom>
        </p:spPr>
        <p:style>
          <a:lnRef idx="1">
            <a:schemeClr val="accent1"/>
          </a:lnRef>
          <a:fillRef idx="0">
            <a:schemeClr val="accent1"/>
          </a:fillRef>
          <a:effectRef idx="0">
            <a:schemeClr val="accent1"/>
          </a:effectRef>
          <a:fontRef idx="minor">
            <a:schemeClr val="tx1"/>
          </a:fontRef>
        </p:style>
      </p:cxnSp>
      <p:sp>
        <p:nvSpPr>
          <p:cNvPr id="3" name="Έλλειψη 2"/>
          <p:cNvSpPr/>
          <p:nvPr/>
        </p:nvSpPr>
        <p:spPr>
          <a:xfrm>
            <a:off x="8351051" y="1999488"/>
            <a:ext cx="293077" cy="41452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8132721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FIgure 2.2"/>
          <p:cNvPicPr/>
          <p:nvPr/>
        </p:nvPicPr>
        <p:blipFill>
          <a:blip r:embed="rId2">
            <a:extLst>
              <a:ext uri="{28A0092B-C50C-407E-A947-70E740481C1C}">
                <a14:useLocalDpi xmlns:a14="http://schemas.microsoft.com/office/drawing/2010/main" val="0"/>
              </a:ext>
            </a:extLst>
          </a:blip>
          <a:srcRect/>
          <a:stretch>
            <a:fillRect/>
          </a:stretch>
        </p:blipFill>
        <p:spPr bwMode="auto">
          <a:xfrm>
            <a:off x="5685692" y="375138"/>
            <a:ext cx="5977671" cy="6189785"/>
          </a:xfrm>
          <a:prstGeom prst="rect">
            <a:avLst/>
          </a:prstGeom>
          <a:noFill/>
          <a:ln>
            <a:noFill/>
          </a:ln>
        </p:spPr>
      </p:pic>
      <p:sp>
        <p:nvSpPr>
          <p:cNvPr id="4" name="Ορθογώνιο 3"/>
          <p:cNvSpPr/>
          <p:nvPr/>
        </p:nvSpPr>
        <p:spPr>
          <a:xfrm>
            <a:off x="152400" y="175624"/>
            <a:ext cx="5462954" cy="1200329"/>
          </a:xfrm>
          <a:prstGeom prst="rect">
            <a:avLst/>
          </a:prstGeom>
        </p:spPr>
        <p:txBody>
          <a:bodyPr wrap="square">
            <a:spAutoFit/>
          </a:bodyPr>
          <a:lstStyle/>
          <a:p>
            <a:r>
              <a:rPr lang="el-GR" dirty="0"/>
              <a:t>Μια αρνητική ανατροφοδότηση ανάμεσα στο σύστημα </a:t>
            </a:r>
            <a:r>
              <a:rPr lang="en-US" dirty="0"/>
              <a:t>RAS </a:t>
            </a:r>
            <a:r>
              <a:rPr lang="el-GR" dirty="0"/>
              <a:t>και </a:t>
            </a:r>
            <a:r>
              <a:rPr lang="en-US" dirty="0"/>
              <a:t>VLPO</a:t>
            </a:r>
            <a:r>
              <a:rPr lang="el-GR" dirty="0"/>
              <a:t> αναπαρίσταται με μοντέλο-διακόπτη </a:t>
            </a:r>
            <a:r>
              <a:rPr lang="en-US" dirty="0"/>
              <a:t>‘flip-flop’ </a:t>
            </a:r>
            <a:r>
              <a:rPr lang="el-GR" dirty="0"/>
              <a:t>το οποίο δημιουργεί μια σταθερή δυναμική κατάσταση.</a:t>
            </a:r>
          </a:p>
        </p:txBody>
      </p:sp>
      <p:sp>
        <p:nvSpPr>
          <p:cNvPr id="2" name="TextBox 1"/>
          <p:cNvSpPr txBox="1"/>
          <p:nvPr/>
        </p:nvSpPr>
        <p:spPr>
          <a:xfrm>
            <a:off x="5814177" y="498285"/>
            <a:ext cx="1312985" cy="369332"/>
          </a:xfrm>
          <a:prstGeom prst="rect">
            <a:avLst/>
          </a:prstGeom>
          <a:solidFill>
            <a:srgbClr val="FFFF00"/>
          </a:solidFill>
        </p:spPr>
        <p:txBody>
          <a:bodyPr wrap="square" rtlCol="0">
            <a:spAutoFit/>
          </a:bodyPr>
          <a:lstStyle/>
          <a:p>
            <a:pPr algn="ctr"/>
            <a:r>
              <a:rPr lang="el-GR" b="1" spc="100" dirty="0" smtClean="0">
                <a:solidFill>
                  <a:srgbClr val="C00000"/>
                </a:solidFill>
              </a:rPr>
              <a:t>Ημέρα</a:t>
            </a:r>
            <a:endParaRPr lang="el-GR" b="1" spc="100" dirty="0">
              <a:solidFill>
                <a:srgbClr val="C00000"/>
              </a:solidFill>
            </a:endParaRPr>
          </a:p>
        </p:txBody>
      </p:sp>
      <p:sp>
        <p:nvSpPr>
          <p:cNvPr id="5" name="TextBox 4"/>
          <p:cNvSpPr txBox="1"/>
          <p:nvPr/>
        </p:nvSpPr>
        <p:spPr>
          <a:xfrm>
            <a:off x="5826372" y="3727939"/>
            <a:ext cx="1066800" cy="369332"/>
          </a:xfrm>
          <a:prstGeom prst="rect">
            <a:avLst/>
          </a:prstGeom>
          <a:solidFill>
            <a:schemeClr val="tx1"/>
          </a:solidFill>
        </p:spPr>
        <p:txBody>
          <a:bodyPr wrap="square" rtlCol="0">
            <a:spAutoFit/>
          </a:bodyPr>
          <a:lstStyle/>
          <a:p>
            <a:pPr algn="ctr"/>
            <a:r>
              <a:rPr lang="el-GR" b="1" spc="100" dirty="0" smtClean="0">
                <a:solidFill>
                  <a:schemeClr val="bg1"/>
                </a:solidFill>
              </a:rPr>
              <a:t>Νύχτα</a:t>
            </a:r>
            <a:endParaRPr lang="el-GR" b="1" spc="100" dirty="0">
              <a:solidFill>
                <a:schemeClr val="bg1"/>
              </a:solidFill>
            </a:endParaRPr>
          </a:p>
        </p:txBody>
      </p:sp>
      <p:pic>
        <p:nvPicPr>
          <p:cNvPr id="8" name="Εικόνα 7" descr="Orexin neurons in the lateral hypothalamic area innervate all of the components ..."/>
          <p:cNvPicPr/>
          <p:nvPr/>
        </p:nvPicPr>
        <p:blipFill rotWithShape="1">
          <a:blip r:embed="rId3">
            <a:extLst>
              <a:ext uri="{28A0092B-C50C-407E-A947-70E740481C1C}">
                <a14:useLocalDpi xmlns:a14="http://schemas.microsoft.com/office/drawing/2010/main" val="0"/>
              </a:ext>
            </a:extLst>
          </a:blip>
          <a:srcRect b="7522"/>
          <a:stretch/>
        </p:blipFill>
        <p:spPr bwMode="auto">
          <a:xfrm>
            <a:off x="875881" y="1387676"/>
            <a:ext cx="4528457" cy="5294478"/>
          </a:xfrm>
          <a:prstGeom prst="rect">
            <a:avLst/>
          </a:prstGeom>
          <a:noFill/>
          <a:ln>
            <a:solidFill>
              <a:srgbClr val="00B050"/>
            </a:solidFill>
            <a:headEnd type="none" w="med" len="med"/>
            <a:tailEnd type="triangle" w="med" len="med"/>
          </a:ln>
        </p:spPr>
      </p:pic>
      <p:sp>
        <p:nvSpPr>
          <p:cNvPr id="10" name="Έλλειψη 9"/>
          <p:cNvSpPr/>
          <p:nvPr/>
        </p:nvSpPr>
        <p:spPr>
          <a:xfrm>
            <a:off x="2091762" y="3282461"/>
            <a:ext cx="241131" cy="30507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TextBox 10"/>
          <p:cNvSpPr txBox="1"/>
          <p:nvPr/>
        </p:nvSpPr>
        <p:spPr>
          <a:xfrm>
            <a:off x="1149668" y="3296975"/>
            <a:ext cx="1007722" cy="861774"/>
          </a:xfrm>
          <a:prstGeom prst="rect">
            <a:avLst/>
          </a:prstGeom>
          <a:noFill/>
        </p:spPr>
        <p:txBody>
          <a:bodyPr wrap="square" rtlCol="0">
            <a:spAutoFit/>
          </a:bodyPr>
          <a:lstStyle/>
          <a:p>
            <a:pPr algn="r"/>
            <a:r>
              <a:rPr lang="en-US" b="1" dirty="0" smtClean="0">
                <a:solidFill>
                  <a:srgbClr val="FF0000"/>
                </a:solidFill>
              </a:rPr>
              <a:t>VLPO</a:t>
            </a:r>
          </a:p>
          <a:p>
            <a:pPr algn="r"/>
            <a:r>
              <a:rPr lang="en-US" sz="1600" b="1" dirty="0" smtClean="0">
                <a:solidFill>
                  <a:srgbClr val="FF0000"/>
                </a:solidFill>
              </a:rPr>
              <a:t>GABA</a:t>
            </a:r>
          </a:p>
          <a:p>
            <a:pPr algn="r"/>
            <a:r>
              <a:rPr lang="el-GR" sz="1600" b="1" dirty="0" err="1" smtClean="0">
                <a:solidFill>
                  <a:srgbClr val="FF0000"/>
                </a:solidFill>
              </a:rPr>
              <a:t>Γαλανίνη</a:t>
            </a:r>
            <a:endParaRPr lang="el-GR" sz="1600" b="1" dirty="0">
              <a:solidFill>
                <a:srgbClr val="FF0000"/>
              </a:solidFill>
            </a:endParaRPr>
          </a:p>
        </p:txBody>
      </p:sp>
      <p:sp>
        <p:nvSpPr>
          <p:cNvPr id="13" name="Τόξο 12"/>
          <p:cNvSpPr/>
          <p:nvPr/>
        </p:nvSpPr>
        <p:spPr>
          <a:xfrm rot="10800000">
            <a:off x="2267107" y="3326051"/>
            <a:ext cx="623936" cy="261609"/>
          </a:xfrm>
          <a:prstGeom prst="arc">
            <a:avLst/>
          </a:prstGeom>
          <a:ln w="28575">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4" name="Τόξο 13"/>
          <p:cNvSpPr/>
          <p:nvPr/>
        </p:nvSpPr>
        <p:spPr>
          <a:xfrm rot="11311054">
            <a:off x="2210157" y="3138202"/>
            <a:ext cx="1456295" cy="1073964"/>
          </a:xfrm>
          <a:prstGeom prst="arc">
            <a:avLst/>
          </a:prstGeom>
          <a:ln w="28575">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5" name="Τόξο 14"/>
          <p:cNvSpPr/>
          <p:nvPr/>
        </p:nvSpPr>
        <p:spPr>
          <a:xfrm rot="10114571">
            <a:off x="2139113" y="2119031"/>
            <a:ext cx="2485991" cy="2655105"/>
          </a:xfrm>
          <a:prstGeom prst="arc">
            <a:avLst/>
          </a:prstGeom>
          <a:ln w="28575">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6" name="Τόξο 15"/>
          <p:cNvSpPr/>
          <p:nvPr/>
        </p:nvSpPr>
        <p:spPr>
          <a:xfrm rot="19369520">
            <a:off x="1951905" y="3148723"/>
            <a:ext cx="1793605" cy="2213510"/>
          </a:xfrm>
          <a:prstGeom prst="arc">
            <a:avLst/>
          </a:prstGeom>
          <a:ln w="28575">
            <a:solidFill>
              <a:srgbClr val="0000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7" name="Τόξο 16"/>
          <p:cNvSpPr/>
          <p:nvPr/>
        </p:nvSpPr>
        <p:spPr>
          <a:xfrm rot="17621569">
            <a:off x="1944803" y="3299518"/>
            <a:ext cx="735644" cy="396075"/>
          </a:xfrm>
          <a:prstGeom prst="arc">
            <a:avLst/>
          </a:prstGeom>
          <a:ln w="28575">
            <a:solidFill>
              <a:srgbClr val="9933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8" name="Έλλειψη 17"/>
          <p:cNvSpPr/>
          <p:nvPr/>
        </p:nvSpPr>
        <p:spPr>
          <a:xfrm>
            <a:off x="2379786" y="2731477"/>
            <a:ext cx="503744" cy="17137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Ορθογώνιο 18"/>
          <p:cNvSpPr/>
          <p:nvPr/>
        </p:nvSpPr>
        <p:spPr>
          <a:xfrm>
            <a:off x="2349671" y="2647062"/>
            <a:ext cx="1411730" cy="369332"/>
          </a:xfrm>
          <a:prstGeom prst="rect">
            <a:avLst/>
          </a:prstGeom>
          <a:noFill/>
          <a:ln w="28575">
            <a:noFill/>
          </a:ln>
        </p:spPr>
        <p:txBody>
          <a:bodyPr wrap="square">
            <a:spAutoFit/>
          </a:bodyPr>
          <a:lstStyle/>
          <a:p>
            <a:r>
              <a:rPr lang="en-US" b="1" dirty="0" smtClean="0">
                <a:solidFill>
                  <a:srgbClr val="9933FF"/>
                </a:solidFill>
                <a:latin typeface="Calibri" panose="020F0502020204030204" pitchFamily="34" charset="0"/>
                <a:ea typeface="Calibri" panose="020F0502020204030204" pitchFamily="34" charset="0"/>
                <a:cs typeface="Times New Roman" panose="02020603050405020304" pitchFamily="18" charset="0"/>
              </a:rPr>
              <a:t>LHA</a:t>
            </a:r>
            <a:r>
              <a:rPr lang="el-GR" b="1" dirty="0" smtClean="0">
                <a:solidFill>
                  <a:srgbClr val="9933FF"/>
                </a:solidFill>
                <a:latin typeface="Calibri" panose="020F0502020204030204" pitchFamily="34" charset="0"/>
                <a:ea typeface="Calibri" panose="020F0502020204030204" pitchFamily="34" charset="0"/>
                <a:cs typeface="Times New Roman" panose="02020603050405020304" pitchFamily="18" charset="0"/>
              </a:rPr>
              <a:t>: </a:t>
            </a:r>
            <a:r>
              <a:rPr lang="el-GR" sz="1600" b="1" dirty="0" err="1">
                <a:solidFill>
                  <a:srgbClr val="9933FF"/>
                </a:solidFill>
                <a:latin typeface="Calibri" panose="020F0502020204030204" pitchFamily="34" charset="0"/>
                <a:ea typeface="Calibri" panose="020F0502020204030204" pitchFamily="34" charset="0"/>
                <a:cs typeface="Times New Roman" panose="02020603050405020304" pitchFamily="18" charset="0"/>
              </a:rPr>
              <a:t>Ο</a:t>
            </a:r>
            <a:r>
              <a:rPr lang="el-GR" sz="1600" b="1" dirty="0" err="1" smtClean="0">
                <a:solidFill>
                  <a:srgbClr val="9933FF"/>
                </a:solidFill>
                <a:latin typeface="Calibri" panose="020F0502020204030204" pitchFamily="34" charset="0"/>
                <a:ea typeface="Calibri" panose="020F0502020204030204" pitchFamily="34" charset="0"/>
                <a:cs typeface="Times New Roman" panose="02020603050405020304" pitchFamily="18" charset="0"/>
              </a:rPr>
              <a:t>ρεξίνη</a:t>
            </a:r>
            <a:r>
              <a:rPr lang="en-US" b="1" dirty="0" smtClean="0">
                <a:solidFill>
                  <a:srgbClr val="9933FF"/>
                </a:solidFill>
                <a:latin typeface="Calibri" panose="020F0502020204030204" pitchFamily="34" charset="0"/>
                <a:ea typeface="Calibri" panose="020F0502020204030204" pitchFamily="34" charset="0"/>
                <a:cs typeface="Times New Roman" panose="02020603050405020304" pitchFamily="18" charset="0"/>
              </a:rPr>
              <a:t> </a:t>
            </a:r>
            <a:endParaRPr lang="el-GR" b="1" dirty="0">
              <a:solidFill>
                <a:srgbClr val="9933FF"/>
              </a:solidFill>
            </a:endParaRPr>
          </a:p>
        </p:txBody>
      </p:sp>
      <p:sp>
        <p:nvSpPr>
          <p:cNvPr id="20" name="TextBox 19"/>
          <p:cNvSpPr txBox="1"/>
          <p:nvPr/>
        </p:nvSpPr>
        <p:spPr>
          <a:xfrm>
            <a:off x="3950679" y="4055423"/>
            <a:ext cx="656488" cy="400110"/>
          </a:xfrm>
          <a:prstGeom prst="rect">
            <a:avLst/>
          </a:prstGeom>
          <a:noFill/>
          <a:ln>
            <a:noFill/>
          </a:ln>
        </p:spPr>
        <p:txBody>
          <a:bodyPr wrap="square" rtlCol="0">
            <a:spAutoFit/>
          </a:bodyPr>
          <a:lstStyle/>
          <a:p>
            <a:r>
              <a:rPr lang="en-US" sz="2000" b="1" dirty="0" err="1" smtClean="0">
                <a:solidFill>
                  <a:srgbClr val="0000FF"/>
                </a:solidFill>
              </a:rPr>
              <a:t>ACh</a:t>
            </a:r>
            <a:endParaRPr lang="el-GR" sz="2000" b="1" dirty="0">
              <a:solidFill>
                <a:srgbClr val="0000FF"/>
              </a:solidFill>
            </a:endParaRPr>
          </a:p>
        </p:txBody>
      </p:sp>
      <p:sp>
        <p:nvSpPr>
          <p:cNvPr id="21" name="TextBox 20"/>
          <p:cNvSpPr txBox="1"/>
          <p:nvPr/>
        </p:nvSpPr>
        <p:spPr>
          <a:xfrm>
            <a:off x="2009200" y="4196034"/>
            <a:ext cx="515811" cy="338554"/>
          </a:xfrm>
          <a:prstGeom prst="rect">
            <a:avLst/>
          </a:prstGeom>
          <a:noFill/>
          <a:ln>
            <a:noFill/>
          </a:ln>
        </p:spPr>
        <p:txBody>
          <a:bodyPr wrap="square" rtlCol="0">
            <a:spAutoFit/>
          </a:bodyPr>
          <a:lstStyle/>
          <a:p>
            <a:r>
              <a:rPr lang="en-US" sz="1600" b="1" dirty="0" smtClean="0">
                <a:solidFill>
                  <a:srgbClr val="00B050"/>
                </a:solidFill>
              </a:rPr>
              <a:t>NA</a:t>
            </a:r>
            <a:endParaRPr lang="el-GR" sz="1600" b="1" dirty="0">
              <a:solidFill>
                <a:srgbClr val="00B050"/>
              </a:solidFill>
            </a:endParaRPr>
          </a:p>
        </p:txBody>
      </p:sp>
      <p:sp>
        <p:nvSpPr>
          <p:cNvPr id="22" name="TextBox 21"/>
          <p:cNvSpPr txBox="1"/>
          <p:nvPr/>
        </p:nvSpPr>
        <p:spPr>
          <a:xfrm>
            <a:off x="2414610" y="3861045"/>
            <a:ext cx="679934" cy="338554"/>
          </a:xfrm>
          <a:prstGeom prst="rect">
            <a:avLst/>
          </a:prstGeom>
          <a:noFill/>
          <a:ln>
            <a:noFill/>
          </a:ln>
        </p:spPr>
        <p:txBody>
          <a:bodyPr wrap="square" rtlCol="0">
            <a:spAutoFit/>
          </a:bodyPr>
          <a:lstStyle/>
          <a:p>
            <a:r>
              <a:rPr lang="en-US" sz="1600" b="1" dirty="0" smtClean="0">
                <a:solidFill>
                  <a:srgbClr val="00B050"/>
                </a:solidFill>
              </a:rPr>
              <a:t>5-HT</a:t>
            </a:r>
            <a:endParaRPr lang="el-GR" sz="1600" b="1" dirty="0">
              <a:solidFill>
                <a:srgbClr val="00B050"/>
              </a:solidFill>
            </a:endParaRPr>
          </a:p>
        </p:txBody>
      </p:sp>
      <p:sp>
        <p:nvSpPr>
          <p:cNvPr id="24" name="TextBox 23"/>
          <p:cNvSpPr txBox="1"/>
          <p:nvPr/>
        </p:nvSpPr>
        <p:spPr>
          <a:xfrm>
            <a:off x="370105" y="1586072"/>
            <a:ext cx="2271669" cy="369332"/>
          </a:xfrm>
          <a:prstGeom prst="rect">
            <a:avLst/>
          </a:prstGeom>
          <a:solidFill>
            <a:srgbClr val="FFFF00"/>
          </a:solidFill>
        </p:spPr>
        <p:txBody>
          <a:bodyPr wrap="square" rtlCol="0">
            <a:spAutoFit/>
          </a:bodyPr>
          <a:lstStyle/>
          <a:p>
            <a:pPr algn="ctr"/>
            <a:r>
              <a:rPr lang="el-GR" b="1" spc="100" dirty="0" smtClean="0">
                <a:solidFill>
                  <a:srgbClr val="C00000"/>
                </a:solidFill>
              </a:rPr>
              <a:t>Ημέρα: εγρήγορση</a:t>
            </a:r>
            <a:endParaRPr lang="el-GR" b="1" spc="100" dirty="0">
              <a:solidFill>
                <a:srgbClr val="C00000"/>
              </a:solidFill>
            </a:endParaRPr>
          </a:p>
        </p:txBody>
      </p:sp>
      <p:sp>
        <p:nvSpPr>
          <p:cNvPr id="7" name="Έλλειψη 6"/>
          <p:cNvSpPr/>
          <p:nvPr/>
        </p:nvSpPr>
        <p:spPr>
          <a:xfrm>
            <a:off x="2208616" y="3993188"/>
            <a:ext cx="190966" cy="208165"/>
          </a:xfrm>
          <a:prstGeom prst="ellips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TextBox 8"/>
          <p:cNvSpPr txBox="1"/>
          <p:nvPr/>
        </p:nvSpPr>
        <p:spPr>
          <a:xfrm>
            <a:off x="2160061" y="3818133"/>
            <a:ext cx="245976" cy="523220"/>
          </a:xfrm>
          <a:prstGeom prst="rect">
            <a:avLst/>
          </a:prstGeom>
          <a:noFill/>
        </p:spPr>
        <p:txBody>
          <a:bodyPr wrap="square" rtlCol="0">
            <a:spAutoFit/>
          </a:bodyPr>
          <a:lstStyle/>
          <a:p>
            <a:r>
              <a:rPr lang="en-US" sz="2800" b="1" dirty="0" smtClean="0"/>
              <a:t>-</a:t>
            </a:r>
            <a:endParaRPr lang="el-GR" sz="2800" b="1" dirty="0"/>
          </a:p>
        </p:txBody>
      </p:sp>
      <p:sp>
        <p:nvSpPr>
          <p:cNvPr id="25" name="Έλλειψη 24"/>
          <p:cNvSpPr/>
          <p:nvPr/>
        </p:nvSpPr>
        <p:spPr>
          <a:xfrm>
            <a:off x="2690329" y="3147163"/>
            <a:ext cx="190966" cy="208165"/>
          </a:xfrm>
          <a:prstGeom prst="ellipse">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6" name="TextBox 25"/>
          <p:cNvSpPr txBox="1"/>
          <p:nvPr/>
        </p:nvSpPr>
        <p:spPr>
          <a:xfrm>
            <a:off x="2641774" y="2972108"/>
            <a:ext cx="245976" cy="523220"/>
          </a:xfrm>
          <a:prstGeom prst="rect">
            <a:avLst/>
          </a:prstGeom>
          <a:noFill/>
          <a:ln>
            <a:noFill/>
          </a:ln>
        </p:spPr>
        <p:txBody>
          <a:bodyPr wrap="square" rtlCol="0">
            <a:spAutoFit/>
          </a:bodyPr>
          <a:lstStyle/>
          <a:p>
            <a:r>
              <a:rPr lang="en-US" sz="2800" b="1" dirty="0" smtClean="0"/>
              <a:t>-</a:t>
            </a:r>
            <a:endParaRPr lang="el-GR" sz="2800" b="1" dirty="0"/>
          </a:p>
        </p:txBody>
      </p:sp>
      <p:sp>
        <p:nvSpPr>
          <p:cNvPr id="6" name="TextBox 5"/>
          <p:cNvSpPr txBox="1"/>
          <p:nvPr/>
        </p:nvSpPr>
        <p:spPr>
          <a:xfrm rot="1859732">
            <a:off x="8729472" y="4178556"/>
            <a:ext cx="573024" cy="707886"/>
          </a:xfrm>
          <a:prstGeom prst="rect">
            <a:avLst/>
          </a:prstGeom>
          <a:noFill/>
        </p:spPr>
        <p:txBody>
          <a:bodyPr wrap="square" rtlCol="0">
            <a:spAutoFit/>
          </a:bodyPr>
          <a:lstStyle/>
          <a:p>
            <a:r>
              <a:rPr lang="el-GR" sz="4000" b="1" dirty="0" smtClean="0">
                <a:solidFill>
                  <a:srgbClr val="00B050"/>
                </a:solidFill>
              </a:rPr>
              <a:t>Χ</a:t>
            </a:r>
            <a:endParaRPr lang="el-GR" sz="4000" b="1" dirty="0">
              <a:solidFill>
                <a:srgbClr val="00B050"/>
              </a:solidFill>
            </a:endParaRPr>
          </a:p>
        </p:txBody>
      </p:sp>
    </p:spTree>
    <p:extLst>
      <p:ext uri="{BB962C8B-B14F-4D97-AF65-F5344CB8AC3E}">
        <p14:creationId xmlns:p14="http://schemas.microsoft.com/office/powerpoint/2010/main" val="12774349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FIgure 2.2"/>
          <p:cNvPicPr/>
          <p:nvPr/>
        </p:nvPicPr>
        <p:blipFill>
          <a:blip r:embed="rId2">
            <a:extLst>
              <a:ext uri="{28A0092B-C50C-407E-A947-70E740481C1C}">
                <a14:useLocalDpi xmlns:a14="http://schemas.microsoft.com/office/drawing/2010/main" val="0"/>
              </a:ext>
            </a:extLst>
          </a:blip>
          <a:srcRect/>
          <a:stretch>
            <a:fillRect/>
          </a:stretch>
        </p:blipFill>
        <p:spPr bwMode="auto">
          <a:xfrm>
            <a:off x="5685692" y="375138"/>
            <a:ext cx="5977671" cy="6189785"/>
          </a:xfrm>
          <a:prstGeom prst="rect">
            <a:avLst/>
          </a:prstGeom>
          <a:noFill/>
          <a:ln>
            <a:noFill/>
          </a:ln>
        </p:spPr>
      </p:pic>
      <p:sp>
        <p:nvSpPr>
          <p:cNvPr id="4" name="Ορθογώνιο 3"/>
          <p:cNvSpPr/>
          <p:nvPr/>
        </p:nvSpPr>
        <p:spPr>
          <a:xfrm>
            <a:off x="152400" y="175624"/>
            <a:ext cx="5462954" cy="1200329"/>
          </a:xfrm>
          <a:prstGeom prst="rect">
            <a:avLst/>
          </a:prstGeom>
        </p:spPr>
        <p:txBody>
          <a:bodyPr wrap="square">
            <a:spAutoFit/>
          </a:bodyPr>
          <a:lstStyle/>
          <a:p>
            <a:r>
              <a:rPr lang="el-GR" dirty="0"/>
              <a:t>Μια αρνητική ανατροφοδότηση ανάμεσα στο σύστημα </a:t>
            </a:r>
            <a:r>
              <a:rPr lang="en-US" dirty="0"/>
              <a:t>RAS </a:t>
            </a:r>
            <a:r>
              <a:rPr lang="el-GR" dirty="0"/>
              <a:t>και </a:t>
            </a:r>
            <a:r>
              <a:rPr lang="en-US" dirty="0"/>
              <a:t>VLPO</a:t>
            </a:r>
            <a:r>
              <a:rPr lang="el-GR" dirty="0"/>
              <a:t> αναπαρίσταται με μοντέλο-διακόπτη </a:t>
            </a:r>
            <a:r>
              <a:rPr lang="en-US" dirty="0"/>
              <a:t>‘flip-flop’ </a:t>
            </a:r>
            <a:r>
              <a:rPr lang="el-GR" dirty="0"/>
              <a:t>το οποίο δημιουργεί μια σταθερή δυναμική κατάσταση.</a:t>
            </a:r>
          </a:p>
        </p:txBody>
      </p:sp>
      <p:sp>
        <p:nvSpPr>
          <p:cNvPr id="2" name="TextBox 1"/>
          <p:cNvSpPr txBox="1"/>
          <p:nvPr/>
        </p:nvSpPr>
        <p:spPr>
          <a:xfrm>
            <a:off x="5814012" y="498285"/>
            <a:ext cx="1312985" cy="369332"/>
          </a:xfrm>
          <a:prstGeom prst="rect">
            <a:avLst/>
          </a:prstGeom>
          <a:solidFill>
            <a:srgbClr val="FFFF00"/>
          </a:solidFill>
        </p:spPr>
        <p:txBody>
          <a:bodyPr wrap="square" rtlCol="0">
            <a:spAutoFit/>
          </a:bodyPr>
          <a:lstStyle/>
          <a:p>
            <a:pPr algn="ctr"/>
            <a:r>
              <a:rPr lang="el-GR" b="1" spc="100" dirty="0" smtClean="0">
                <a:solidFill>
                  <a:srgbClr val="C00000"/>
                </a:solidFill>
              </a:rPr>
              <a:t>Ημέρα</a:t>
            </a:r>
            <a:endParaRPr lang="el-GR" b="1" spc="100" dirty="0">
              <a:solidFill>
                <a:srgbClr val="C00000"/>
              </a:solidFill>
            </a:endParaRPr>
          </a:p>
        </p:txBody>
      </p:sp>
      <p:sp>
        <p:nvSpPr>
          <p:cNvPr id="5" name="TextBox 4"/>
          <p:cNvSpPr txBox="1"/>
          <p:nvPr/>
        </p:nvSpPr>
        <p:spPr>
          <a:xfrm>
            <a:off x="5826372" y="3727939"/>
            <a:ext cx="1066800" cy="369332"/>
          </a:xfrm>
          <a:prstGeom prst="rect">
            <a:avLst/>
          </a:prstGeom>
          <a:solidFill>
            <a:schemeClr val="tx1"/>
          </a:solidFill>
        </p:spPr>
        <p:txBody>
          <a:bodyPr wrap="square" rtlCol="0">
            <a:spAutoFit/>
          </a:bodyPr>
          <a:lstStyle/>
          <a:p>
            <a:pPr algn="ctr"/>
            <a:r>
              <a:rPr lang="el-GR" b="1" spc="100" dirty="0" smtClean="0">
                <a:solidFill>
                  <a:schemeClr val="bg1"/>
                </a:solidFill>
              </a:rPr>
              <a:t>Νύχτα</a:t>
            </a:r>
            <a:endParaRPr lang="el-GR" b="1" spc="100" dirty="0">
              <a:solidFill>
                <a:schemeClr val="bg1"/>
              </a:solidFill>
            </a:endParaRPr>
          </a:p>
        </p:txBody>
      </p:sp>
      <p:pic>
        <p:nvPicPr>
          <p:cNvPr id="8" name="Εικόνα 7" descr="Orexin neurons in the lateral hypothalamic area innervate all of the components ..."/>
          <p:cNvPicPr/>
          <p:nvPr/>
        </p:nvPicPr>
        <p:blipFill rotWithShape="1">
          <a:blip r:embed="rId3">
            <a:extLst>
              <a:ext uri="{28A0092B-C50C-407E-A947-70E740481C1C}">
                <a14:useLocalDpi xmlns:a14="http://schemas.microsoft.com/office/drawing/2010/main" val="0"/>
              </a:ext>
            </a:extLst>
          </a:blip>
          <a:srcRect b="7522"/>
          <a:stretch/>
        </p:blipFill>
        <p:spPr bwMode="auto">
          <a:xfrm>
            <a:off x="840714" y="1375953"/>
            <a:ext cx="4528457" cy="5294478"/>
          </a:xfrm>
          <a:prstGeom prst="rect">
            <a:avLst/>
          </a:prstGeom>
          <a:noFill/>
          <a:ln>
            <a:noFill/>
          </a:ln>
        </p:spPr>
      </p:pic>
      <p:sp>
        <p:nvSpPr>
          <p:cNvPr id="10" name="Έλλειψη 9"/>
          <p:cNvSpPr/>
          <p:nvPr/>
        </p:nvSpPr>
        <p:spPr>
          <a:xfrm>
            <a:off x="2091762" y="3282461"/>
            <a:ext cx="241131" cy="30507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TextBox 10"/>
          <p:cNvSpPr txBox="1"/>
          <p:nvPr/>
        </p:nvSpPr>
        <p:spPr>
          <a:xfrm>
            <a:off x="1149668" y="3296975"/>
            <a:ext cx="1007722" cy="861774"/>
          </a:xfrm>
          <a:prstGeom prst="rect">
            <a:avLst/>
          </a:prstGeom>
          <a:noFill/>
        </p:spPr>
        <p:txBody>
          <a:bodyPr wrap="square" rtlCol="0">
            <a:spAutoFit/>
          </a:bodyPr>
          <a:lstStyle/>
          <a:p>
            <a:pPr algn="r"/>
            <a:r>
              <a:rPr lang="en-US" b="1" dirty="0" smtClean="0">
                <a:solidFill>
                  <a:srgbClr val="FF0000"/>
                </a:solidFill>
              </a:rPr>
              <a:t>VLPO</a:t>
            </a:r>
          </a:p>
          <a:p>
            <a:pPr algn="r"/>
            <a:r>
              <a:rPr lang="en-US" sz="1600" b="1" dirty="0" smtClean="0">
                <a:solidFill>
                  <a:srgbClr val="FF0000"/>
                </a:solidFill>
              </a:rPr>
              <a:t>GABA</a:t>
            </a:r>
          </a:p>
          <a:p>
            <a:pPr algn="r"/>
            <a:r>
              <a:rPr lang="el-GR" sz="1600" b="1" dirty="0" err="1" smtClean="0">
                <a:solidFill>
                  <a:srgbClr val="FF0000"/>
                </a:solidFill>
              </a:rPr>
              <a:t>Γαλανίνη</a:t>
            </a:r>
            <a:endParaRPr lang="el-GR" sz="1600" b="1" dirty="0">
              <a:solidFill>
                <a:srgbClr val="FF0000"/>
              </a:solidFill>
            </a:endParaRPr>
          </a:p>
        </p:txBody>
      </p:sp>
      <p:sp>
        <p:nvSpPr>
          <p:cNvPr id="13" name="Τόξο 12"/>
          <p:cNvSpPr/>
          <p:nvPr/>
        </p:nvSpPr>
        <p:spPr>
          <a:xfrm rot="11311054">
            <a:off x="2243661" y="3408112"/>
            <a:ext cx="623936" cy="261609"/>
          </a:xfrm>
          <a:prstGeom prst="arc">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4" name="Τόξο 13"/>
          <p:cNvSpPr/>
          <p:nvPr/>
        </p:nvSpPr>
        <p:spPr>
          <a:xfrm rot="11311054">
            <a:off x="2163265" y="3149925"/>
            <a:ext cx="1456295" cy="1073964"/>
          </a:xfrm>
          <a:prstGeom prst="arc">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5" name="Τόξο 14"/>
          <p:cNvSpPr/>
          <p:nvPr/>
        </p:nvSpPr>
        <p:spPr>
          <a:xfrm rot="10114571">
            <a:off x="2139113" y="2119031"/>
            <a:ext cx="2485991" cy="2655105"/>
          </a:xfrm>
          <a:prstGeom prst="arc">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6" name="Τόξο 15"/>
          <p:cNvSpPr/>
          <p:nvPr/>
        </p:nvSpPr>
        <p:spPr>
          <a:xfrm rot="19369520">
            <a:off x="1951905" y="3148723"/>
            <a:ext cx="1793605" cy="2213510"/>
          </a:xfrm>
          <a:prstGeom prst="arc">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7" name="Τόξο 16"/>
          <p:cNvSpPr/>
          <p:nvPr/>
        </p:nvSpPr>
        <p:spPr>
          <a:xfrm rot="17621569">
            <a:off x="1944803" y="3299518"/>
            <a:ext cx="735644" cy="396075"/>
          </a:xfrm>
          <a:prstGeom prst="arc">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8" name="Έλλειψη 17"/>
          <p:cNvSpPr/>
          <p:nvPr/>
        </p:nvSpPr>
        <p:spPr>
          <a:xfrm>
            <a:off x="2334630" y="2557443"/>
            <a:ext cx="503744" cy="38895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Ορθογώνιο 18"/>
          <p:cNvSpPr/>
          <p:nvPr/>
        </p:nvSpPr>
        <p:spPr>
          <a:xfrm>
            <a:off x="2312625" y="2636130"/>
            <a:ext cx="1763937" cy="369332"/>
          </a:xfrm>
          <a:prstGeom prst="rect">
            <a:avLst/>
          </a:prstGeom>
          <a:noFill/>
          <a:ln w="28575">
            <a:noFill/>
          </a:ln>
        </p:spPr>
        <p:txBody>
          <a:bodyPr wrap="square">
            <a:spAutoFit/>
          </a:bodyPr>
          <a:lstStyle/>
          <a:p>
            <a:r>
              <a:rPr lang="el-GR" b="1" dirty="0" smtClean="0">
                <a:solidFill>
                  <a:srgbClr val="9933FF"/>
                </a:solidFill>
                <a:latin typeface="Calibri" panose="020F0502020204030204" pitchFamily="34" charset="0"/>
                <a:ea typeface="Calibri" panose="020F0502020204030204" pitchFamily="34" charset="0"/>
                <a:cs typeface="Times New Roman" panose="02020603050405020304" pitchFamily="18" charset="0"/>
              </a:rPr>
              <a:t>Ρ</a:t>
            </a:r>
            <a:r>
              <a:rPr lang="en-US" b="1" dirty="0" smtClean="0">
                <a:solidFill>
                  <a:srgbClr val="9933FF"/>
                </a:solidFill>
                <a:latin typeface="Calibri" panose="020F0502020204030204" pitchFamily="34" charset="0"/>
                <a:ea typeface="Calibri" panose="020F0502020204030204" pitchFamily="34" charset="0"/>
                <a:cs typeface="Times New Roman" panose="02020603050405020304" pitchFamily="18" charset="0"/>
              </a:rPr>
              <a:t>LH</a:t>
            </a:r>
            <a:r>
              <a:rPr lang="el-GR" b="1" dirty="0" smtClean="0">
                <a:solidFill>
                  <a:srgbClr val="9933FF"/>
                </a:solidFill>
                <a:latin typeface="Calibri" panose="020F0502020204030204" pitchFamily="34" charset="0"/>
                <a:ea typeface="Calibri" panose="020F0502020204030204" pitchFamily="34" charset="0"/>
                <a:cs typeface="Times New Roman" panose="02020603050405020304" pitchFamily="18" charset="0"/>
              </a:rPr>
              <a:t>: </a:t>
            </a:r>
            <a:r>
              <a:rPr lang="el-GR" sz="1600" b="1" dirty="0" err="1">
                <a:solidFill>
                  <a:srgbClr val="9933FF"/>
                </a:solidFill>
                <a:latin typeface="Calibri" panose="020F0502020204030204" pitchFamily="34" charset="0"/>
                <a:ea typeface="Calibri" panose="020F0502020204030204" pitchFamily="34" charset="0"/>
                <a:cs typeface="Times New Roman" panose="02020603050405020304" pitchFamily="18" charset="0"/>
              </a:rPr>
              <a:t>Ο</a:t>
            </a:r>
            <a:r>
              <a:rPr lang="el-GR" sz="1600" b="1" dirty="0" err="1" smtClean="0">
                <a:solidFill>
                  <a:srgbClr val="9933FF"/>
                </a:solidFill>
                <a:latin typeface="Calibri" panose="020F0502020204030204" pitchFamily="34" charset="0"/>
                <a:ea typeface="Calibri" panose="020F0502020204030204" pitchFamily="34" charset="0"/>
                <a:cs typeface="Times New Roman" panose="02020603050405020304" pitchFamily="18" charset="0"/>
              </a:rPr>
              <a:t>ρεξίνη</a:t>
            </a:r>
            <a:r>
              <a:rPr lang="en-US" b="1" dirty="0" smtClean="0">
                <a:solidFill>
                  <a:srgbClr val="9933FF"/>
                </a:solidFill>
                <a:latin typeface="Calibri" panose="020F0502020204030204" pitchFamily="34" charset="0"/>
                <a:ea typeface="Calibri" panose="020F0502020204030204" pitchFamily="34" charset="0"/>
                <a:cs typeface="Times New Roman" panose="02020603050405020304" pitchFamily="18" charset="0"/>
              </a:rPr>
              <a:t> </a:t>
            </a:r>
            <a:endParaRPr lang="el-GR" b="1" dirty="0">
              <a:solidFill>
                <a:srgbClr val="9933FF"/>
              </a:solidFill>
            </a:endParaRPr>
          </a:p>
        </p:txBody>
      </p:sp>
      <p:sp>
        <p:nvSpPr>
          <p:cNvPr id="21" name="TextBox 20"/>
          <p:cNvSpPr txBox="1"/>
          <p:nvPr/>
        </p:nvSpPr>
        <p:spPr>
          <a:xfrm>
            <a:off x="328246" y="1714471"/>
            <a:ext cx="1829144" cy="369332"/>
          </a:xfrm>
          <a:prstGeom prst="rect">
            <a:avLst/>
          </a:prstGeom>
          <a:solidFill>
            <a:schemeClr val="tx1"/>
          </a:solidFill>
        </p:spPr>
        <p:txBody>
          <a:bodyPr wrap="square" rtlCol="0">
            <a:spAutoFit/>
          </a:bodyPr>
          <a:lstStyle/>
          <a:p>
            <a:pPr algn="ctr"/>
            <a:r>
              <a:rPr lang="el-GR" b="1" spc="100" dirty="0" smtClean="0">
                <a:solidFill>
                  <a:schemeClr val="bg1"/>
                </a:solidFill>
              </a:rPr>
              <a:t>Νύχτα: ύπνος</a:t>
            </a:r>
            <a:endParaRPr lang="el-GR" b="1" spc="100" dirty="0">
              <a:solidFill>
                <a:schemeClr val="bg1"/>
              </a:solidFill>
            </a:endParaRPr>
          </a:p>
        </p:txBody>
      </p:sp>
      <p:sp>
        <p:nvSpPr>
          <p:cNvPr id="22" name="Έλλειψη 21"/>
          <p:cNvSpPr/>
          <p:nvPr/>
        </p:nvSpPr>
        <p:spPr>
          <a:xfrm>
            <a:off x="3190780" y="4645664"/>
            <a:ext cx="190966" cy="20816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TextBox 22"/>
          <p:cNvSpPr txBox="1"/>
          <p:nvPr/>
        </p:nvSpPr>
        <p:spPr>
          <a:xfrm>
            <a:off x="3142225" y="4470609"/>
            <a:ext cx="245976" cy="523220"/>
          </a:xfrm>
          <a:prstGeom prst="rect">
            <a:avLst/>
          </a:prstGeom>
          <a:noFill/>
          <a:ln>
            <a:noFill/>
          </a:ln>
        </p:spPr>
        <p:txBody>
          <a:bodyPr wrap="square" rtlCol="0">
            <a:spAutoFit/>
          </a:bodyPr>
          <a:lstStyle/>
          <a:p>
            <a:r>
              <a:rPr lang="en-US" sz="2800" b="1" dirty="0" smtClean="0"/>
              <a:t>-</a:t>
            </a:r>
            <a:endParaRPr lang="el-GR" sz="2800" b="1" dirty="0"/>
          </a:p>
        </p:txBody>
      </p:sp>
      <p:sp>
        <p:nvSpPr>
          <p:cNvPr id="26" name="Έλλειψη 25"/>
          <p:cNvSpPr/>
          <p:nvPr/>
        </p:nvSpPr>
        <p:spPr>
          <a:xfrm>
            <a:off x="3143039" y="3306296"/>
            <a:ext cx="190966" cy="20816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7" name="TextBox 26"/>
          <p:cNvSpPr txBox="1"/>
          <p:nvPr/>
        </p:nvSpPr>
        <p:spPr>
          <a:xfrm>
            <a:off x="3094484" y="3131241"/>
            <a:ext cx="245976" cy="523220"/>
          </a:xfrm>
          <a:prstGeom prst="rect">
            <a:avLst/>
          </a:prstGeom>
          <a:noFill/>
          <a:ln>
            <a:noFill/>
          </a:ln>
        </p:spPr>
        <p:txBody>
          <a:bodyPr wrap="square" rtlCol="0">
            <a:spAutoFit/>
          </a:bodyPr>
          <a:lstStyle/>
          <a:p>
            <a:r>
              <a:rPr lang="en-US" sz="2800" b="1" dirty="0" smtClean="0"/>
              <a:t>-</a:t>
            </a:r>
            <a:endParaRPr lang="el-GR" sz="2800" b="1" dirty="0"/>
          </a:p>
        </p:txBody>
      </p:sp>
      <p:sp>
        <p:nvSpPr>
          <p:cNvPr id="28" name="Έλλειψη 27"/>
          <p:cNvSpPr/>
          <p:nvPr/>
        </p:nvSpPr>
        <p:spPr>
          <a:xfrm>
            <a:off x="2472437" y="4020187"/>
            <a:ext cx="190966" cy="20816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TextBox 28"/>
          <p:cNvSpPr txBox="1"/>
          <p:nvPr/>
        </p:nvSpPr>
        <p:spPr>
          <a:xfrm>
            <a:off x="2423882" y="3845132"/>
            <a:ext cx="245976" cy="523220"/>
          </a:xfrm>
          <a:prstGeom prst="rect">
            <a:avLst/>
          </a:prstGeom>
          <a:noFill/>
          <a:ln>
            <a:noFill/>
          </a:ln>
        </p:spPr>
        <p:txBody>
          <a:bodyPr wrap="square" rtlCol="0">
            <a:spAutoFit/>
          </a:bodyPr>
          <a:lstStyle/>
          <a:p>
            <a:r>
              <a:rPr lang="en-US" sz="2800" b="1" dirty="0" smtClean="0"/>
              <a:t>-</a:t>
            </a:r>
            <a:endParaRPr lang="el-GR" sz="2800" b="1" dirty="0"/>
          </a:p>
        </p:txBody>
      </p:sp>
      <p:sp>
        <p:nvSpPr>
          <p:cNvPr id="30" name="Έλλειψη 29"/>
          <p:cNvSpPr/>
          <p:nvPr/>
        </p:nvSpPr>
        <p:spPr>
          <a:xfrm>
            <a:off x="2122975" y="3065259"/>
            <a:ext cx="190966" cy="20816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1" name="TextBox 30"/>
          <p:cNvSpPr txBox="1"/>
          <p:nvPr/>
        </p:nvSpPr>
        <p:spPr>
          <a:xfrm>
            <a:off x="2074420" y="2890204"/>
            <a:ext cx="245976" cy="523220"/>
          </a:xfrm>
          <a:prstGeom prst="rect">
            <a:avLst/>
          </a:prstGeom>
          <a:noFill/>
          <a:ln>
            <a:noFill/>
          </a:ln>
        </p:spPr>
        <p:txBody>
          <a:bodyPr wrap="square" rtlCol="0">
            <a:spAutoFit/>
          </a:bodyPr>
          <a:lstStyle/>
          <a:p>
            <a:r>
              <a:rPr lang="en-US" sz="2800" b="1" dirty="0" smtClean="0"/>
              <a:t>-</a:t>
            </a:r>
            <a:endParaRPr lang="el-GR" sz="2800" b="1" dirty="0"/>
          </a:p>
        </p:txBody>
      </p:sp>
    </p:spTree>
    <p:extLst>
      <p:ext uri="{BB962C8B-B14F-4D97-AF65-F5344CB8AC3E}">
        <p14:creationId xmlns:p14="http://schemas.microsoft.com/office/powerpoint/2010/main" val="844379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Text Box 2"/>
          <p:cNvSpPr txBox="1">
            <a:spLocks noChangeArrowheads="1"/>
          </p:cNvSpPr>
          <p:nvPr/>
        </p:nvSpPr>
        <p:spPr bwMode="auto">
          <a:xfrm>
            <a:off x="1927224" y="1511809"/>
            <a:ext cx="4851345" cy="3262432"/>
          </a:xfrm>
          <a:prstGeom prst="rect">
            <a:avLst/>
          </a:prstGeom>
          <a:solidFill>
            <a:schemeClr val="accent1">
              <a:lumMod val="20000"/>
              <a:lumOff val="80000"/>
            </a:schemeClr>
          </a:solidFill>
          <a:ln>
            <a:noFill/>
          </a:ln>
          <a:effectLst/>
          <a:extLst/>
        </p:spPr>
        <p:txBody>
          <a:bodyPr wrap="square">
            <a:spAutoFit/>
          </a:bodyPr>
          <a:lstStyle/>
          <a:p>
            <a:r>
              <a:rPr lang="el-GR" dirty="0" smtClean="0">
                <a:latin typeface="Arial" panose="020B0604020202020204" pitchFamily="34" charset="0"/>
              </a:rPr>
              <a:t>Αμίνες: ΝΑ</a:t>
            </a:r>
            <a:r>
              <a:rPr lang="en-US" dirty="0" smtClean="0">
                <a:latin typeface="Arial" panose="020B0604020202020204" pitchFamily="34" charset="0"/>
              </a:rPr>
              <a:t> </a:t>
            </a:r>
            <a:r>
              <a:rPr lang="en-US" sz="2000" dirty="0" smtClean="0">
                <a:latin typeface="Arial" panose="020B0604020202020204" pitchFamily="34" charset="0"/>
              </a:rPr>
              <a:t>(Locus coeruleus</a:t>
            </a:r>
            <a:r>
              <a:rPr lang="el-GR" sz="2000" dirty="0" smtClean="0">
                <a:latin typeface="Arial" panose="020B0604020202020204" pitchFamily="34" charset="0"/>
              </a:rPr>
              <a:t>)</a:t>
            </a:r>
            <a:r>
              <a:rPr lang="en-US" sz="2000" dirty="0" smtClean="0">
                <a:latin typeface="Arial" panose="020B0604020202020204" pitchFamily="34" charset="0"/>
              </a:rPr>
              <a:t>,</a:t>
            </a:r>
            <a:r>
              <a:rPr lang="el-GR" sz="2000" dirty="0" smtClean="0">
                <a:latin typeface="Arial" panose="020B0604020202020204" pitchFamily="34" charset="0"/>
              </a:rPr>
              <a:t> 5ΗΤ (</a:t>
            </a:r>
            <a:r>
              <a:rPr lang="en-US" sz="2000" dirty="0" smtClean="0">
                <a:latin typeface="Arial" panose="020B0604020202020204" pitchFamily="34" charset="0"/>
              </a:rPr>
              <a:t>dorsal raphe</a:t>
            </a:r>
            <a:r>
              <a:rPr lang="el-GR" sz="2000" dirty="0" smtClean="0">
                <a:latin typeface="Arial" panose="020B0604020202020204" pitchFamily="34" charset="0"/>
              </a:rPr>
              <a:t>)</a:t>
            </a:r>
            <a:r>
              <a:rPr lang="en-US" sz="2000" dirty="0" smtClean="0">
                <a:latin typeface="Arial" panose="020B0604020202020204" pitchFamily="34" charset="0"/>
              </a:rPr>
              <a:t>,</a:t>
            </a:r>
            <a:r>
              <a:rPr lang="el-GR" sz="2000" dirty="0" smtClean="0">
                <a:latin typeface="Arial" panose="020B0604020202020204" pitchFamily="34" charset="0"/>
              </a:rPr>
              <a:t> </a:t>
            </a:r>
            <a:r>
              <a:rPr lang="en-US" sz="2000" dirty="0" err="1" smtClean="0">
                <a:latin typeface="Arial" panose="020B0604020202020204" pitchFamily="34" charset="0"/>
              </a:rPr>
              <a:t>Hist</a:t>
            </a:r>
            <a:r>
              <a:rPr lang="en-US" sz="2000" dirty="0" smtClean="0">
                <a:latin typeface="Arial" panose="020B0604020202020204" pitchFamily="34" charset="0"/>
              </a:rPr>
              <a:t> (</a:t>
            </a:r>
            <a:r>
              <a:rPr lang="en-US" sz="2000" dirty="0" err="1" smtClean="0">
                <a:latin typeface="Arial" panose="020B0604020202020204" pitchFamily="34" charset="0"/>
              </a:rPr>
              <a:t>tuberomammillary</a:t>
            </a:r>
            <a:r>
              <a:rPr lang="en-US" sz="2000" dirty="0" smtClean="0">
                <a:latin typeface="Arial" panose="020B0604020202020204" pitchFamily="34" charset="0"/>
              </a:rPr>
              <a:t> </a:t>
            </a:r>
            <a:r>
              <a:rPr lang="en-US" sz="2000" dirty="0">
                <a:latin typeface="Arial" panose="020B0604020202020204" pitchFamily="34" charset="0"/>
              </a:rPr>
              <a:t>nucleus</a:t>
            </a:r>
            <a:r>
              <a:rPr lang="en-US" sz="2000" dirty="0" smtClean="0">
                <a:latin typeface="Arial" panose="020B0604020202020204" pitchFamily="34" charset="0"/>
              </a:rPr>
              <a:t>)</a:t>
            </a:r>
          </a:p>
          <a:p>
            <a:endParaRPr lang="en-US" dirty="0">
              <a:latin typeface="Arial" panose="020B0604020202020204" pitchFamily="34" charset="0"/>
            </a:endParaRPr>
          </a:p>
          <a:p>
            <a:endParaRPr lang="en-US" dirty="0">
              <a:latin typeface="Arial" panose="020B0604020202020204" pitchFamily="34" charset="0"/>
            </a:endParaRPr>
          </a:p>
          <a:p>
            <a:r>
              <a:rPr lang="el-GR" dirty="0" smtClean="0">
                <a:latin typeface="Arial" panose="020B0604020202020204" pitchFamily="34" charset="0"/>
              </a:rPr>
              <a:t>Ακετυλοχολίνη</a:t>
            </a:r>
            <a:r>
              <a:rPr lang="en-US" dirty="0" smtClean="0">
                <a:latin typeface="Arial" panose="020B0604020202020204" pitchFamily="34" charset="0"/>
              </a:rPr>
              <a:t> </a:t>
            </a:r>
            <a:r>
              <a:rPr lang="en-US" sz="2000" dirty="0">
                <a:latin typeface="Arial" panose="020B0604020202020204" pitchFamily="34" charset="0"/>
              </a:rPr>
              <a:t>(LDT/PPT, basal </a:t>
            </a:r>
            <a:r>
              <a:rPr lang="en-US" sz="2000" dirty="0" smtClean="0">
                <a:latin typeface="Arial" panose="020B0604020202020204" pitchFamily="34" charset="0"/>
              </a:rPr>
              <a:t>forebrain)</a:t>
            </a:r>
            <a:endParaRPr lang="en-US" dirty="0">
              <a:latin typeface="Arial" panose="020B0604020202020204" pitchFamily="34" charset="0"/>
            </a:endParaRPr>
          </a:p>
          <a:p>
            <a:endParaRPr lang="en-US" dirty="0">
              <a:latin typeface="Arial" panose="020B0604020202020204" pitchFamily="34" charset="0"/>
            </a:endParaRPr>
          </a:p>
          <a:p>
            <a:r>
              <a:rPr lang="en-US" dirty="0" err="1" smtClean="0">
                <a:latin typeface="Arial" panose="020B0604020202020204" pitchFamily="34" charset="0"/>
              </a:rPr>
              <a:t>Orexin</a:t>
            </a:r>
            <a:r>
              <a:rPr lang="en-US" dirty="0" smtClean="0">
                <a:latin typeface="Arial" panose="020B0604020202020204" pitchFamily="34" charset="0"/>
              </a:rPr>
              <a:t>/</a:t>
            </a:r>
            <a:r>
              <a:rPr lang="en-US" dirty="0" err="1" smtClean="0">
                <a:latin typeface="Arial" panose="020B0604020202020204" pitchFamily="34" charset="0"/>
              </a:rPr>
              <a:t>Hypocretin</a:t>
            </a:r>
            <a:endParaRPr lang="en-US" dirty="0" smtClean="0">
              <a:latin typeface="Arial" panose="020B0604020202020204" pitchFamily="34" charset="0"/>
            </a:endParaRPr>
          </a:p>
          <a:p>
            <a:endParaRPr lang="en-US" dirty="0">
              <a:latin typeface="Arial" panose="020B0604020202020204" pitchFamily="34" charset="0"/>
            </a:endParaRPr>
          </a:p>
          <a:p>
            <a:endParaRPr lang="en-US" dirty="0">
              <a:latin typeface="Arial" panose="020B0604020202020204" pitchFamily="34" charset="0"/>
            </a:endParaRPr>
          </a:p>
          <a:p>
            <a:r>
              <a:rPr lang="en-US" dirty="0">
                <a:latin typeface="Arial" panose="020B0604020202020204" pitchFamily="34" charset="0"/>
              </a:rPr>
              <a:t>GABA </a:t>
            </a:r>
            <a:r>
              <a:rPr lang="en-US" sz="2000" dirty="0">
                <a:latin typeface="Arial" panose="020B0604020202020204" pitchFamily="34" charset="0"/>
              </a:rPr>
              <a:t>(</a:t>
            </a:r>
            <a:r>
              <a:rPr lang="en-US" sz="2000" dirty="0" err="1">
                <a:latin typeface="Arial" panose="020B0604020202020204" pitchFamily="34" charset="0"/>
              </a:rPr>
              <a:t>ventrolateral</a:t>
            </a:r>
            <a:r>
              <a:rPr lang="en-US" sz="2000" dirty="0">
                <a:latin typeface="Arial" panose="020B0604020202020204" pitchFamily="34" charset="0"/>
              </a:rPr>
              <a:t> </a:t>
            </a:r>
            <a:r>
              <a:rPr lang="en-US" sz="2000" dirty="0" err="1">
                <a:latin typeface="Arial" panose="020B0604020202020204" pitchFamily="34" charset="0"/>
              </a:rPr>
              <a:t>preoptic</a:t>
            </a:r>
            <a:r>
              <a:rPr lang="en-US" sz="2000" dirty="0">
                <a:latin typeface="Arial" panose="020B0604020202020204" pitchFamily="34" charset="0"/>
              </a:rPr>
              <a:t> nucleus</a:t>
            </a:r>
            <a:r>
              <a:rPr lang="en-US" sz="2000" dirty="0" smtClean="0">
                <a:latin typeface="Arial" panose="020B0604020202020204" pitchFamily="34" charset="0"/>
              </a:rPr>
              <a:t>)</a:t>
            </a:r>
            <a:endParaRPr lang="el-GR" sz="2000" dirty="0" smtClean="0">
              <a:latin typeface="Arial" panose="020B0604020202020204" pitchFamily="34" charset="0"/>
            </a:endParaRPr>
          </a:p>
          <a:p>
            <a:endParaRPr lang="en-US" dirty="0">
              <a:latin typeface="Arial" panose="020B0604020202020204" pitchFamily="34" charset="0"/>
            </a:endParaRPr>
          </a:p>
        </p:txBody>
      </p:sp>
      <p:sp>
        <p:nvSpPr>
          <p:cNvPr id="239619" name="Text Box 3"/>
          <p:cNvSpPr txBox="1">
            <a:spLocks noChangeArrowheads="1"/>
          </p:cNvSpPr>
          <p:nvPr/>
        </p:nvSpPr>
        <p:spPr bwMode="auto">
          <a:xfrm>
            <a:off x="6781801" y="966685"/>
            <a:ext cx="3581399" cy="492443"/>
          </a:xfrm>
          <a:prstGeom prst="rect">
            <a:avLst/>
          </a:prstGeom>
          <a:solidFill>
            <a:schemeClr val="accent4">
              <a:lumMod val="60000"/>
              <a:lumOff val="40000"/>
            </a:schemeClr>
          </a:solidFill>
          <a:ln>
            <a:noFill/>
          </a:ln>
          <a:effectLst/>
          <a:extLst/>
        </p:spPr>
        <p:txBody>
          <a:bodyPr wrap="square">
            <a:spAutoFit/>
          </a:bodyPr>
          <a:lstStyle/>
          <a:p>
            <a:r>
              <a:rPr lang="el-GR" dirty="0" smtClean="0">
                <a:latin typeface="Arial" panose="020B0604020202020204" pitchFamily="34" charset="0"/>
              </a:rPr>
              <a:t> Ξύπνιος</a:t>
            </a:r>
            <a:r>
              <a:rPr lang="en-US" dirty="0" smtClean="0">
                <a:latin typeface="Arial" panose="020B0604020202020204" pitchFamily="34" charset="0"/>
              </a:rPr>
              <a:t>     Non-REM        REM</a:t>
            </a:r>
            <a:endParaRPr lang="el-GR" dirty="0" smtClean="0">
              <a:latin typeface="Arial" panose="020B0604020202020204" pitchFamily="34" charset="0"/>
            </a:endParaRPr>
          </a:p>
          <a:p>
            <a:endParaRPr lang="en-US" sz="800" dirty="0">
              <a:latin typeface="Arial" panose="020B0604020202020204" pitchFamily="34" charset="0"/>
            </a:endParaRPr>
          </a:p>
        </p:txBody>
      </p:sp>
      <p:sp>
        <p:nvSpPr>
          <p:cNvPr id="239620" name="Rectangle 4"/>
          <p:cNvSpPr>
            <a:spLocks noChangeArrowheads="1"/>
          </p:cNvSpPr>
          <p:nvPr/>
        </p:nvSpPr>
        <p:spPr bwMode="auto">
          <a:xfrm>
            <a:off x="6781800" y="1511808"/>
            <a:ext cx="3581400" cy="32766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39621" name="Line 5"/>
          <p:cNvSpPr>
            <a:spLocks noChangeShapeType="1"/>
          </p:cNvSpPr>
          <p:nvPr/>
        </p:nvSpPr>
        <p:spPr bwMode="auto">
          <a:xfrm>
            <a:off x="1905000" y="2426208"/>
            <a:ext cx="84582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39622" name="Line 6"/>
          <p:cNvSpPr>
            <a:spLocks noChangeShapeType="1"/>
          </p:cNvSpPr>
          <p:nvPr/>
        </p:nvSpPr>
        <p:spPr bwMode="auto">
          <a:xfrm>
            <a:off x="1905000" y="3797808"/>
            <a:ext cx="84582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39623" name="Line 7"/>
          <p:cNvSpPr>
            <a:spLocks noChangeShapeType="1"/>
          </p:cNvSpPr>
          <p:nvPr/>
        </p:nvSpPr>
        <p:spPr bwMode="auto">
          <a:xfrm>
            <a:off x="1905000" y="4788408"/>
            <a:ext cx="8458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39624" name="Line 8"/>
          <p:cNvSpPr>
            <a:spLocks noChangeShapeType="1"/>
          </p:cNvSpPr>
          <p:nvPr/>
        </p:nvSpPr>
        <p:spPr bwMode="auto">
          <a:xfrm>
            <a:off x="1905000" y="1511808"/>
            <a:ext cx="8458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39625" name="Line 9"/>
          <p:cNvSpPr>
            <a:spLocks noChangeShapeType="1"/>
          </p:cNvSpPr>
          <p:nvPr/>
        </p:nvSpPr>
        <p:spPr bwMode="auto">
          <a:xfrm>
            <a:off x="1905000" y="3188208"/>
            <a:ext cx="84582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39626" name="Line 10"/>
          <p:cNvSpPr>
            <a:spLocks noChangeShapeType="1"/>
          </p:cNvSpPr>
          <p:nvPr/>
        </p:nvSpPr>
        <p:spPr bwMode="auto">
          <a:xfrm>
            <a:off x="7920681" y="902208"/>
            <a:ext cx="0" cy="38862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39627" name="Line 11"/>
          <p:cNvSpPr>
            <a:spLocks noChangeShapeType="1"/>
          </p:cNvSpPr>
          <p:nvPr/>
        </p:nvSpPr>
        <p:spPr bwMode="auto">
          <a:xfrm>
            <a:off x="9296400" y="902208"/>
            <a:ext cx="0" cy="38862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39628" name="Line 12"/>
          <p:cNvSpPr>
            <a:spLocks noChangeShapeType="1"/>
          </p:cNvSpPr>
          <p:nvPr/>
        </p:nvSpPr>
        <p:spPr bwMode="auto">
          <a:xfrm>
            <a:off x="6781800" y="902208"/>
            <a:ext cx="0" cy="3886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39629" name="Line 13"/>
          <p:cNvSpPr>
            <a:spLocks noChangeShapeType="1"/>
          </p:cNvSpPr>
          <p:nvPr/>
        </p:nvSpPr>
        <p:spPr bwMode="auto">
          <a:xfrm>
            <a:off x="6781800" y="902208"/>
            <a:ext cx="3581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39630" name="Line 14"/>
          <p:cNvSpPr>
            <a:spLocks noChangeShapeType="1"/>
          </p:cNvSpPr>
          <p:nvPr/>
        </p:nvSpPr>
        <p:spPr bwMode="auto">
          <a:xfrm>
            <a:off x="10363200" y="902208"/>
            <a:ext cx="0" cy="3886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39631" name="Line 15"/>
          <p:cNvSpPr>
            <a:spLocks noChangeShapeType="1"/>
          </p:cNvSpPr>
          <p:nvPr/>
        </p:nvSpPr>
        <p:spPr bwMode="auto">
          <a:xfrm>
            <a:off x="1905000" y="1511808"/>
            <a:ext cx="0" cy="3276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39632" name="Text Box 16"/>
          <p:cNvSpPr txBox="1">
            <a:spLocks noChangeArrowheads="1"/>
          </p:cNvSpPr>
          <p:nvPr/>
        </p:nvSpPr>
        <p:spPr bwMode="auto">
          <a:xfrm>
            <a:off x="6858000" y="1724533"/>
            <a:ext cx="4539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 typeface="Wingdings" panose="05000000000000000000" pitchFamily="2" charset="2"/>
              <a:buChar char="é"/>
            </a:pPr>
            <a:r>
              <a:rPr lang="en-US">
                <a:latin typeface="Arial" panose="020B0604020202020204" pitchFamily="34" charset="0"/>
              </a:rPr>
              <a:t> </a:t>
            </a:r>
          </a:p>
        </p:txBody>
      </p:sp>
      <p:sp>
        <p:nvSpPr>
          <p:cNvPr id="239633" name="Text Box 17"/>
          <p:cNvSpPr txBox="1">
            <a:spLocks noChangeArrowheads="1"/>
          </p:cNvSpPr>
          <p:nvPr/>
        </p:nvSpPr>
        <p:spPr bwMode="auto">
          <a:xfrm>
            <a:off x="7162800" y="1740408"/>
            <a:ext cx="4539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 typeface="Wingdings" panose="05000000000000000000" pitchFamily="2" charset="2"/>
              <a:buChar char="é"/>
            </a:pPr>
            <a:r>
              <a:rPr lang="en-US">
                <a:latin typeface="Arial" panose="020B0604020202020204" pitchFamily="34" charset="0"/>
              </a:rPr>
              <a:t> </a:t>
            </a:r>
          </a:p>
        </p:txBody>
      </p:sp>
      <p:sp>
        <p:nvSpPr>
          <p:cNvPr id="239634" name="Text Box 18"/>
          <p:cNvSpPr txBox="1">
            <a:spLocks noChangeArrowheads="1"/>
          </p:cNvSpPr>
          <p:nvPr/>
        </p:nvSpPr>
        <p:spPr bwMode="auto">
          <a:xfrm>
            <a:off x="8229600" y="1740408"/>
            <a:ext cx="4539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 typeface="Wingdings" panose="05000000000000000000" pitchFamily="2" charset="2"/>
              <a:buChar char="é"/>
            </a:pPr>
            <a:r>
              <a:rPr lang="en-US">
                <a:latin typeface="Arial" panose="020B0604020202020204" pitchFamily="34" charset="0"/>
              </a:rPr>
              <a:t> </a:t>
            </a:r>
          </a:p>
        </p:txBody>
      </p:sp>
      <p:sp>
        <p:nvSpPr>
          <p:cNvPr id="239635" name="Text Box 19"/>
          <p:cNvSpPr txBox="1">
            <a:spLocks noChangeArrowheads="1"/>
          </p:cNvSpPr>
          <p:nvPr/>
        </p:nvSpPr>
        <p:spPr bwMode="auto">
          <a:xfrm>
            <a:off x="7240588" y="2502408"/>
            <a:ext cx="4539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 typeface="Wingdings" panose="05000000000000000000" pitchFamily="2" charset="2"/>
              <a:buChar char="é"/>
            </a:pPr>
            <a:r>
              <a:rPr lang="en-US">
                <a:latin typeface="Arial" panose="020B0604020202020204" pitchFamily="34" charset="0"/>
              </a:rPr>
              <a:t> </a:t>
            </a:r>
          </a:p>
        </p:txBody>
      </p:sp>
      <p:sp>
        <p:nvSpPr>
          <p:cNvPr id="239636" name="Text Box 20"/>
          <p:cNvSpPr txBox="1">
            <a:spLocks noChangeArrowheads="1"/>
          </p:cNvSpPr>
          <p:nvPr/>
        </p:nvSpPr>
        <p:spPr bwMode="auto">
          <a:xfrm>
            <a:off x="6934200" y="2502408"/>
            <a:ext cx="4539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 typeface="Wingdings" panose="05000000000000000000" pitchFamily="2" charset="2"/>
              <a:buChar char="é"/>
            </a:pPr>
            <a:r>
              <a:rPr lang="en-US">
                <a:latin typeface="Arial" panose="020B0604020202020204" pitchFamily="34" charset="0"/>
              </a:rPr>
              <a:t> </a:t>
            </a:r>
          </a:p>
        </p:txBody>
      </p:sp>
      <p:sp>
        <p:nvSpPr>
          <p:cNvPr id="239637" name="Text Box 21"/>
          <p:cNvSpPr txBox="1">
            <a:spLocks noChangeArrowheads="1"/>
          </p:cNvSpPr>
          <p:nvPr/>
        </p:nvSpPr>
        <p:spPr bwMode="auto">
          <a:xfrm>
            <a:off x="9526588" y="2502408"/>
            <a:ext cx="4539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 typeface="Wingdings" panose="05000000000000000000" pitchFamily="2" charset="2"/>
              <a:buChar char="é"/>
            </a:pPr>
            <a:r>
              <a:rPr lang="en-US">
                <a:latin typeface="Arial" panose="020B0604020202020204" pitchFamily="34" charset="0"/>
              </a:rPr>
              <a:t> </a:t>
            </a:r>
          </a:p>
        </p:txBody>
      </p:sp>
      <p:sp>
        <p:nvSpPr>
          <p:cNvPr id="239638" name="Text Box 22"/>
          <p:cNvSpPr txBox="1">
            <a:spLocks noChangeArrowheads="1"/>
          </p:cNvSpPr>
          <p:nvPr/>
        </p:nvSpPr>
        <p:spPr bwMode="auto">
          <a:xfrm>
            <a:off x="8231188" y="3950208"/>
            <a:ext cx="4539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 typeface="Wingdings" panose="05000000000000000000" pitchFamily="2" charset="2"/>
              <a:buChar char="é"/>
            </a:pPr>
            <a:r>
              <a:rPr lang="en-US">
                <a:latin typeface="Arial" panose="020B0604020202020204" pitchFamily="34" charset="0"/>
              </a:rPr>
              <a:t> </a:t>
            </a:r>
          </a:p>
        </p:txBody>
      </p:sp>
      <p:sp>
        <p:nvSpPr>
          <p:cNvPr id="239639" name="Text Box 23"/>
          <p:cNvSpPr txBox="1">
            <a:spLocks noChangeArrowheads="1"/>
          </p:cNvSpPr>
          <p:nvPr/>
        </p:nvSpPr>
        <p:spPr bwMode="auto">
          <a:xfrm>
            <a:off x="9526588" y="3950208"/>
            <a:ext cx="4539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 typeface="Wingdings" panose="05000000000000000000" pitchFamily="2" charset="2"/>
              <a:buChar char="é"/>
            </a:pPr>
            <a:r>
              <a:rPr lang="en-US">
                <a:latin typeface="Arial" panose="020B0604020202020204" pitchFamily="34" charset="0"/>
              </a:rPr>
              <a:t> </a:t>
            </a:r>
          </a:p>
        </p:txBody>
      </p:sp>
      <p:sp>
        <p:nvSpPr>
          <p:cNvPr id="239640" name="Text Box 24"/>
          <p:cNvSpPr txBox="1">
            <a:spLocks noChangeArrowheads="1"/>
          </p:cNvSpPr>
          <p:nvPr/>
        </p:nvSpPr>
        <p:spPr bwMode="auto">
          <a:xfrm>
            <a:off x="7088188" y="3264408"/>
            <a:ext cx="4539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 typeface="Wingdings" panose="05000000000000000000" pitchFamily="2" charset="2"/>
              <a:buChar char="é"/>
            </a:pPr>
            <a:r>
              <a:rPr lang="en-US">
                <a:latin typeface="Arial" panose="020B0604020202020204" pitchFamily="34" charset="0"/>
              </a:rPr>
              <a:t> </a:t>
            </a:r>
          </a:p>
        </p:txBody>
      </p:sp>
      <p:sp>
        <p:nvSpPr>
          <p:cNvPr id="239641" name="Text Box 25"/>
          <p:cNvSpPr txBox="1">
            <a:spLocks noChangeArrowheads="1"/>
          </p:cNvSpPr>
          <p:nvPr/>
        </p:nvSpPr>
        <p:spPr bwMode="auto">
          <a:xfrm>
            <a:off x="9525000" y="1740408"/>
            <a:ext cx="36420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latin typeface="Arial" panose="020B0604020202020204" pitchFamily="34" charset="0"/>
              </a:rPr>
              <a:t>O</a:t>
            </a:r>
          </a:p>
        </p:txBody>
      </p:sp>
      <p:sp>
        <p:nvSpPr>
          <p:cNvPr id="239642" name="Text Box 26"/>
          <p:cNvSpPr txBox="1">
            <a:spLocks noChangeArrowheads="1"/>
          </p:cNvSpPr>
          <p:nvPr/>
        </p:nvSpPr>
        <p:spPr bwMode="auto">
          <a:xfrm>
            <a:off x="7086600" y="3950208"/>
            <a:ext cx="36420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latin typeface="Arial" panose="020B0604020202020204" pitchFamily="34" charset="0"/>
              </a:rPr>
              <a:t>O</a:t>
            </a:r>
          </a:p>
        </p:txBody>
      </p:sp>
      <p:sp>
        <p:nvSpPr>
          <p:cNvPr id="239643" name="Text Box 27"/>
          <p:cNvSpPr txBox="1">
            <a:spLocks noChangeArrowheads="1"/>
          </p:cNvSpPr>
          <p:nvPr/>
        </p:nvSpPr>
        <p:spPr bwMode="auto">
          <a:xfrm>
            <a:off x="8229600" y="3264408"/>
            <a:ext cx="36420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latin typeface="Arial" panose="020B0604020202020204" pitchFamily="34" charset="0"/>
              </a:rPr>
              <a:t>O</a:t>
            </a:r>
          </a:p>
        </p:txBody>
      </p:sp>
      <p:sp>
        <p:nvSpPr>
          <p:cNvPr id="239644" name="Text Box 28"/>
          <p:cNvSpPr txBox="1">
            <a:spLocks noChangeArrowheads="1"/>
          </p:cNvSpPr>
          <p:nvPr/>
        </p:nvSpPr>
        <p:spPr bwMode="auto">
          <a:xfrm>
            <a:off x="8229600" y="2578608"/>
            <a:ext cx="36420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latin typeface="Arial" panose="020B0604020202020204" pitchFamily="34" charset="0"/>
              </a:rPr>
              <a:t>O</a:t>
            </a:r>
          </a:p>
        </p:txBody>
      </p:sp>
      <p:sp>
        <p:nvSpPr>
          <p:cNvPr id="239645" name="Text Box 29"/>
          <p:cNvSpPr txBox="1">
            <a:spLocks noChangeArrowheads="1"/>
          </p:cNvSpPr>
          <p:nvPr/>
        </p:nvSpPr>
        <p:spPr bwMode="auto">
          <a:xfrm>
            <a:off x="9525000" y="3264408"/>
            <a:ext cx="36420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latin typeface="Arial" panose="020B0604020202020204" pitchFamily="34" charset="0"/>
              </a:rPr>
              <a:t>O</a:t>
            </a:r>
          </a:p>
        </p:txBody>
      </p:sp>
      <p:sp>
        <p:nvSpPr>
          <p:cNvPr id="239646" name="Rectangle 30"/>
          <p:cNvSpPr>
            <a:spLocks noGrp="1" noChangeArrowheads="1"/>
          </p:cNvSpPr>
          <p:nvPr>
            <p:ph type="title"/>
          </p:nvPr>
        </p:nvSpPr>
        <p:spPr>
          <a:xfrm>
            <a:off x="316992" y="294871"/>
            <a:ext cx="11448288" cy="439064"/>
          </a:xfrm>
          <a:solidFill>
            <a:srgbClr val="0000FF"/>
          </a:solidFill>
        </p:spPr>
        <p:txBody>
          <a:bodyPr>
            <a:normAutofit/>
          </a:bodyPr>
          <a:lstStyle/>
          <a:p>
            <a:pPr algn="ctr"/>
            <a:r>
              <a:rPr lang="el-GR" sz="2000" b="1" dirty="0" smtClean="0">
                <a:solidFill>
                  <a:schemeClr val="bg1"/>
                </a:solidFill>
                <a:effectLst>
                  <a:outerShdw blurRad="38100" dist="38100" dir="2700000" algn="tl">
                    <a:srgbClr val="000000">
                      <a:alpha val="43137"/>
                    </a:srgbClr>
                  </a:outerShdw>
                </a:effectLst>
                <a:latin typeface="+mn-lt"/>
              </a:rPr>
              <a:t>Δραστηριότητα των νευρώνων</a:t>
            </a:r>
            <a:endParaRPr lang="en-US" sz="2000" b="1" dirty="0">
              <a:solidFill>
                <a:schemeClr val="bg1"/>
              </a:solidFill>
              <a:effectLst>
                <a:outerShdw blurRad="38100" dist="38100" dir="2700000" algn="tl">
                  <a:srgbClr val="000000">
                    <a:alpha val="43137"/>
                  </a:srgbClr>
                </a:outerShdw>
              </a:effectLst>
              <a:latin typeface="+mn-lt"/>
            </a:endParaRPr>
          </a:p>
        </p:txBody>
      </p:sp>
      <p:sp>
        <p:nvSpPr>
          <p:cNvPr id="2" name="TextBox 1"/>
          <p:cNvSpPr txBox="1"/>
          <p:nvPr/>
        </p:nvSpPr>
        <p:spPr>
          <a:xfrm>
            <a:off x="316992" y="4926640"/>
            <a:ext cx="11301984" cy="1815882"/>
          </a:xfrm>
          <a:prstGeom prst="rect">
            <a:avLst/>
          </a:prstGeom>
          <a:noFill/>
        </p:spPr>
        <p:txBody>
          <a:bodyPr wrap="square" rtlCol="0">
            <a:spAutoFit/>
          </a:bodyPr>
          <a:lstStyle/>
          <a:p>
            <a:r>
              <a:rPr lang="el-GR" sz="1400" dirty="0" smtClean="0"/>
              <a:t>Η </a:t>
            </a:r>
            <a:r>
              <a:rPr lang="el-GR" sz="1400" b="1" dirty="0" smtClean="0">
                <a:solidFill>
                  <a:srgbClr val="0000FF"/>
                </a:solidFill>
              </a:rPr>
              <a:t>ισταμίνη</a:t>
            </a:r>
            <a:r>
              <a:rPr lang="el-GR" sz="1400" dirty="0" smtClean="0"/>
              <a:t> </a:t>
            </a:r>
            <a:r>
              <a:rPr lang="el-GR" sz="1400" dirty="0"/>
              <a:t>αναφέρεται συχνά ως ο «κύριος» νευροδιαβιβαστής που προωθεί την εγρήγορση, παρουσιάζει υψηλή δραστηριότητα κατά τη διάρκεια της εγρήγορσης, μειώνει τη </a:t>
            </a:r>
            <a:r>
              <a:rPr lang="el-GR" sz="1400" dirty="0" smtClean="0"/>
              <a:t>δραστηριότητα της </a:t>
            </a:r>
            <a:r>
              <a:rPr lang="el-GR" sz="1400" dirty="0"/>
              <a:t>κατά τη διάρκεια του ύπνου Ν</a:t>
            </a:r>
            <a:r>
              <a:rPr lang="el-GR" sz="1400" dirty="0" smtClean="0"/>
              <a:t>REM εμφανίζοντας χαμηλότερα </a:t>
            </a:r>
            <a:r>
              <a:rPr lang="el-GR" sz="1400" dirty="0"/>
              <a:t>επίπεδα κατά τη διάρκεια του ύπνου REM (</a:t>
            </a:r>
            <a:r>
              <a:rPr lang="el-GR" sz="1400" dirty="0" smtClean="0"/>
              <a:t>γι’ αυτό τον </a:t>
            </a:r>
            <a:r>
              <a:rPr lang="el-GR" sz="1400" dirty="0"/>
              <a:t>λόγο τα </a:t>
            </a:r>
            <a:r>
              <a:rPr lang="el-GR" sz="1400" dirty="0" err="1"/>
              <a:t>αντιισταμινικά</a:t>
            </a:r>
            <a:r>
              <a:rPr lang="el-GR" sz="1400" dirty="0"/>
              <a:t> φάρμακα </a:t>
            </a:r>
            <a:r>
              <a:rPr lang="el-GR" sz="1400" dirty="0" smtClean="0"/>
              <a:t>προκαλούν </a:t>
            </a:r>
            <a:r>
              <a:rPr lang="el-GR" sz="1400" dirty="0"/>
              <a:t>υπνηλία και αύξηση του ύπνου </a:t>
            </a:r>
            <a:r>
              <a:rPr lang="el-GR" sz="1400" dirty="0" smtClean="0"/>
              <a:t>ΝREM</a:t>
            </a:r>
            <a:r>
              <a:rPr lang="el-GR" sz="1400" dirty="0"/>
              <a:t>). Η δραστηριότητα </a:t>
            </a:r>
            <a:r>
              <a:rPr lang="el-GR" sz="1400" b="1" dirty="0">
                <a:solidFill>
                  <a:srgbClr val="0000FF"/>
                </a:solidFill>
              </a:rPr>
              <a:t>σεροτονίνης</a:t>
            </a:r>
            <a:r>
              <a:rPr lang="el-GR" sz="1400" dirty="0"/>
              <a:t> προάγει την εγρήγορση, αυξάνει </a:t>
            </a:r>
            <a:r>
              <a:rPr lang="el-GR" sz="1400" dirty="0" smtClean="0"/>
              <a:t>τον </a:t>
            </a:r>
            <a:r>
              <a:rPr lang="el-GR" sz="1400" dirty="0"/>
              <a:t>χρόνο που </a:t>
            </a:r>
            <a:r>
              <a:rPr lang="el-GR" sz="1400" dirty="0" smtClean="0"/>
              <a:t>χρειάζεται κανείς </a:t>
            </a:r>
            <a:r>
              <a:rPr lang="el-GR" sz="1400" dirty="0"/>
              <a:t>για να </a:t>
            </a:r>
            <a:r>
              <a:rPr lang="el-GR" sz="1400" dirty="0" smtClean="0"/>
              <a:t>κοιμηθεί </a:t>
            </a:r>
            <a:r>
              <a:rPr lang="el-GR" sz="1400" dirty="0"/>
              <a:t>και μειώνει τον ύπνο </a:t>
            </a:r>
            <a:r>
              <a:rPr lang="el-GR" sz="1400" dirty="0" smtClean="0"/>
              <a:t>REM (τα αντικαταθλιπτικά αυξάνουν την </a:t>
            </a:r>
            <a:r>
              <a:rPr lang="el-GR" sz="1400" dirty="0" err="1" smtClean="0"/>
              <a:t>αμινεργική</a:t>
            </a:r>
            <a:r>
              <a:rPr lang="el-GR" sz="1400" dirty="0" smtClean="0"/>
              <a:t> δραστηριότητα μει</a:t>
            </a:r>
            <a:r>
              <a:rPr lang="el-GR" sz="1400" dirty="0"/>
              <a:t>ώ</a:t>
            </a:r>
            <a:r>
              <a:rPr lang="el-GR" sz="1400" dirty="0" smtClean="0"/>
              <a:t>νοντας ή  ακ</a:t>
            </a:r>
            <a:r>
              <a:rPr lang="el-GR" sz="1400" dirty="0"/>
              <a:t>ό</a:t>
            </a:r>
            <a:r>
              <a:rPr lang="el-GR" sz="1400" dirty="0" smtClean="0"/>
              <a:t>μη και καταστέλλοντας τον ύπνο </a:t>
            </a:r>
            <a:r>
              <a:rPr lang="en-US" sz="1400" dirty="0" smtClean="0"/>
              <a:t>REM)</a:t>
            </a:r>
            <a:r>
              <a:rPr lang="el-GR" sz="1400" dirty="0" smtClean="0"/>
              <a:t>. </a:t>
            </a:r>
            <a:r>
              <a:rPr lang="el-GR" sz="1400" dirty="0"/>
              <a:t>Η δραστικότητα </a:t>
            </a:r>
            <a:r>
              <a:rPr lang="el-GR" sz="1400" b="1" dirty="0">
                <a:solidFill>
                  <a:srgbClr val="0000FF"/>
                </a:solidFill>
              </a:rPr>
              <a:t>ακετυλοχολίνης</a:t>
            </a:r>
            <a:r>
              <a:rPr lang="el-GR" sz="1400" dirty="0"/>
              <a:t> </a:t>
            </a:r>
            <a:r>
              <a:rPr lang="el-GR" sz="1400" dirty="0" smtClean="0"/>
              <a:t>διεγείρει </a:t>
            </a:r>
            <a:r>
              <a:rPr lang="el-GR" sz="1400" dirty="0"/>
              <a:t>τη δραστηριότητα στον πρόσθιο εγκέφαλο και στον εγκεφαλικό φλοιό, ενθαρρύνοντας την </a:t>
            </a:r>
            <a:r>
              <a:rPr lang="el-GR" sz="1400" dirty="0" smtClean="0"/>
              <a:t>εγρήγορση, </a:t>
            </a:r>
            <a:r>
              <a:rPr lang="el-GR" sz="1400" dirty="0"/>
              <a:t>παρόλο που </a:t>
            </a:r>
            <a:r>
              <a:rPr lang="el-GR" sz="1400" dirty="0" smtClean="0"/>
              <a:t>είναι </a:t>
            </a:r>
            <a:r>
              <a:rPr lang="el-GR" sz="1400" dirty="0"/>
              <a:t>δραστική </a:t>
            </a:r>
            <a:r>
              <a:rPr lang="el-GR" sz="1400" dirty="0" smtClean="0"/>
              <a:t>και κατά </a:t>
            </a:r>
            <a:r>
              <a:rPr lang="el-GR" sz="1400" dirty="0"/>
              <a:t>τη διάρκεια του ύπνου REM. Η δραστηριότητα της </a:t>
            </a:r>
            <a:r>
              <a:rPr lang="el-GR" sz="1400" b="1" dirty="0">
                <a:solidFill>
                  <a:srgbClr val="0000FF"/>
                </a:solidFill>
              </a:rPr>
              <a:t>ντοπαμίνης</a:t>
            </a:r>
            <a:r>
              <a:rPr lang="el-GR" sz="1400" dirty="0">
                <a:solidFill>
                  <a:srgbClr val="0000FF"/>
                </a:solidFill>
              </a:rPr>
              <a:t> </a:t>
            </a:r>
            <a:r>
              <a:rPr lang="el-GR" sz="1400" dirty="0"/>
              <a:t>φαίνεται να προάγει μερικές φορές την αφύπνιση και μερικές φορές τον ύπνο (εμπλέκεται επίσης στη διαδικασία του ονείρου), οπότε ο ρόλος της εξακολουθεί να μην είναι σαφής.</a:t>
            </a:r>
          </a:p>
        </p:txBody>
      </p:sp>
    </p:spTree>
    <p:extLst>
      <p:ext uri="{BB962C8B-B14F-4D97-AF65-F5344CB8AC3E}">
        <p14:creationId xmlns:p14="http://schemas.microsoft.com/office/powerpoint/2010/main" val="33044114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nvSpPr>
        <p:spPr bwMode="auto">
          <a:xfrm>
            <a:off x="501445" y="292509"/>
            <a:ext cx="11149781" cy="6565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l-GR" sz="2800" dirty="0"/>
              <a:t>Ο ύπνος </a:t>
            </a:r>
            <a:r>
              <a:rPr lang="el-GR" sz="2800" dirty="0" smtClean="0"/>
              <a:t>είναι μια κύρια, </a:t>
            </a:r>
            <a:r>
              <a:rPr lang="el-GR" sz="2800" dirty="0"/>
              <a:t>κυκλική, φυσιολογική κατάσταση που ορίζεται από </a:t>
            </a:r>
            <a:r>
              <a:rPr lang="el-GR" sz="2800" dirty="0" smtClean="0"/>
              <a:t>σημαντική </a:t>
            </a:r>
            <a:r>
              <a:rPr lang="el-GR" sz="2800" dirty="0"/>
              <a:t>μείωση της συνείδησης, μείωση στην κίνηση των μυών και μια γενική επιβράδυνση του </a:t>
            </a:r>
            <a:r>
              <a:rPr lang="el-GR" sz="2800" dirty="0" smtClean="0"/>
              <a:t>μεταβολισμού</a:t>
            </a:r>
            <a:r>
              <a:rPr lang="en-US" sz="2800" dirty="0" smtClean="0"/>
              <a:t>. </a:t>
            </a:r>
            <a:endParaRPr lang="el-GR" sz="2800" dirty="0"/>
          </a:p>
          <a:p>
            <a:pPr>
              <a:lnSpc>
                <a:spcPct val="80000"/>
              </a:lnSpc>
              <a:buFontTx/>
              <a:buNone/>
            </a:pPr>
            <a:endParaRPr lang="el-GR" sz="2800" dirty="0" smtClean="0"/>
          </a:p>
          <a:p>
            <a:pPr>
              <a:lnSpc>
                <a:spcPct val="80000"/>
              </a:lnSpc>
              <a:buFontTx/>
              <a:buNone/>
            </a:pPr>
            <a:endParaRPr lang="el-GR" sz="2800" dirty="0"/>
          </a:p>
          <a:p>
            <a:pPr>
              <a:lnSpc>
                <a:spcPct val="80000"/>
              </a:lnSpc>
              <a:buFontTx/>
              <a:buNone/>
            </a:pPr>
            <a:endParaRPr lang="el-GR" sz="2800" dirty="0" smtClean="0"/>
          </a:p>
          <a:p>
            <a:pPr>
              <a:lnSpc>
                <a:spcPct val="80000"/>
              </a:lnSpc>
              <a:buFontTx/>
              <a:buNone/>
            </a:pPr>
            <a:endParaRPr lang="el-GR" sz="2800" dirty="0"/>
          </a:p>
          <a:p>
            <a:pPr>
              <a:lnSpc>
                <a:spcPct val="80000"/>
              </a:lnSpc>
              <a:buFontTx/>
              <a:buNone/>
            </a:pPr>
            <a:endParaRPr lang="el-GR" sz="2800" dirty="0" smtClean="0"/>
          </a:p>
          <a:p>
            <a:pPr>
              <a:lnSpc>
                <a:spcPct val="80000"/>
              </a:lnSpc>
              <a:buFontTx/>
              <a:buNone/>
            </a:pPr>
            <a:endParaRPr lang="el-GR" sz="2800" dirty="0" smtClean="0"/>
          </a:p>
          <a:p>
            <a:pPr>
              <a:spcAft>
                <a:spcPts val="1200"/>
              </a:spcAft>
            </a:pPr>
            <a:r>
              <a:rPr lang="el-GR" sz="2000" dirty="0" smtClean="0"/>
              <a:t>Το 1/3 της ζωής μας κοιμόμαστε</a:t>
            </a:r>
            <a:r>
              <a:rPr lang="el-GR" sz="2000" dirty="0"/>
              <a:t>.</a:t>
            </a:r>
          </a:p>
          <a:p>
            <a:r>
              <a:rPr lang="el-GR" sz="2000" dirty="0" smtClean="0"/>
              <a:t> Ο ύπνος είναι μια ενεργή διαδικασία.</a:t>
            </a:r>
            <a:endParaRPr lang="en-US" sz="2000" dirty="0"/>
          </a:p>
          <a:p>
            <a:pPr marL="0" indent="539750">
              <a:buNone/>
            </a:pPr>
            <a:r>
              <a:rPr lang="el-GR" sz="2000" dirty="0" smtClean="0"/>
              <a:t>Κανένα όργανο ή λειτουργικό σύστημα δεν </a:t>
            </a:r>
            <a:r>
              <a:rPr lang="en-US" sz="2000" dirty="0" smtClean="0"/>
              <a:t>“</a:t>
            </a:r>
            <a:r>
              <a:rPr lang="el-GR" sz="2000" dirty="0" smtClean="0"/>
              <a:t>σβήνει</a:t>
            </a:r>
            <a:r>
              <a:rPr lang="en-US" sz="2000" dirty="0" smtClean="0"/>
              <a:t>”</a:t>
            </a:r>
            <a:r>
              <a:rPr lang="el-GR" sz="2000" dirty="0" smtClean="0"/>
              <a:t>.</a:t>
            </a:r>
            <a:endParaRPr lang="en-US" sz="2000" dirty="0"/>
          </a:p>
          <a:p>
            <a:pPr marL="0" indent="539750">
              <a:buNone/>
            </a:pPr>
            <a:r>
              <a:rPr lang="el-GR" sz="2000" dirty="0" smtClean="0"/>
              <a:t>Μικρή μείωση του μεταβολικού ρυθμού.</a:t>
            </a:r>
          </a:p>
          <a:p>
            <a:pPr marL="0" indent="539750">
              <a:spcAft>
                <a:spcPts val="1200"/>
              </a:spcAft>
              <a:buNone/>
            </a:pPr>
            <a:r>
              <a:rPr lang="el-GR" sz="2000" dirty="0" smtClean="0"/>
              <a:t>Αρκετές περιοχές του εγκεφάλου είναι δραστήριες όπως στην κατάσταση εγρήγορσης.</a:t>
            </a:r>
          </a:p>
          <a:p>
            <a:pPr>
              <a:spcAft>
                <a:spcPts val="1200"/>
              </a:spcAft>
            </a:pPr>
            <a:r>
              <a:rPr lang="el-GR" sz="2000" dirty="0" smtClean="0"/>
              <a:t>Ονειρευόμαστε τουλάχιστον δύο ώρες κάθε νύχτα.</a:t>
            </a:r>
          </a:p>
        </p:txBody>
      </p:sp>
      <p:pic>
        <p:nvPicPr>
          <p:cNvPr id="17410" name="Picture 2" descr="ÎÏÎ¿ÏÎ­Î»ÎµÏÎ¼Î± ÎµÎ¹ÎºÏÎ½Î±Ï Î³Î¹Î± sleep cycle"/>
          <p:cNvPicPr>
            <a:picLocks noChangeAspect="1" noChangeArrowheads="1"/>
          </p:cNvPicPr>
          <p:nvPr/>
        </p:nvPicPr>
        <p:blipFill rotWithShape="1">
          <a:blip r:embed="rId2">
            <a:extLst>
              <a:ext uri="{28A0092B-C50C-407E-A947-70E740481C1C}">
                <a14:useLocalDpi xmlns:a14="http://schemas.microsoft.com/office/drawing/2010/main" val="0"/>
              </a:ext>
            </a:extLst>
          </a:blip>
          <a:srcRect t="16551"/>
          <a:stretch/>
        </p:blipFill>
        <p:spPr bwMode="auto">
          <a:xfrm>
            <a:off x="2546958" y="2155371"/>
            <a:ext cx="6367645" cy="214230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299786" y="1808863"/>
            <a:ext cx="3317965" cy="461665"/>
          </a:xfrm>
          <a:prstGeom prst="rect">
            <a:avLst/>
          </a:prstGeom>
          <a:solidFill>
            <a:schemeClr val="bg1"/>
          </a:solidFill>
        </p:spPr>
        <p:txBody>
          <a:bodyPr wrap="square" rtlCol="0">
            <a:spAutoFit/>
          </a:bodyPr>
          <a:lstStyle/>
          <a:p>
            <a:r>
              <a:rPr lang="el-GR" sz="2400" b="1" dirty="0" smtClean="0">
                <a:solidFill>
                  <a:schemeClr val="accent1">
                    <a:lumMod val="75000"/>
                  </a:schemeClr>
                </a:solidFill>
              </a:rPr>
              <a:t>Ο κύκλος του Ύπνου</a:t>
            </a:r>
            <a:endParaRPr lang="el-GR" sz="2400" b="1" dirty="0">
              <a:solidFill>
                <a:schemeClr val="accent1">
                  <a:lumMod val="75000"/>
                </a:schemeClr>
              </a:solidFill>
            </a:endParaRPr>
          </a:p>
        </p:txBody>
      </p:sp>
      <p:sp>
        <p:nvSpPr>
          <p:cNvPr id="3" name="TextBox 2"/>
          <p:cNvSpPr txBox="1"/>
          <p:nvPr/>
        </p:nvSpPr>
        <p:spPr>
          <a:xfrm>
            <a:off x="2092239" y="2155371"/>
            <a:ext cx="1250106" cy="369332"/>
          </a:xfrm>
          <a:prstGeom prst="rect">
            <a:avLst/>
          </a:prstGeom>
          <a:solidFill>
            <a:schemeClr val="bg1"/>
          </a:solidFill>
        </p:spPr>
        <p:txBody>
          <a:bodyPr wrap="square" rtlCol="0">
            <a:spAutoFit/>
          </a:bodyPr>
          <a:lstStyle/>
          <a:p>
            <a:pPr algn="r"/>
            <a:r>
              <a:rPr lang="el-GR" dirty="0" smtClean="0">
                <a:solidFill>
                  <a:srgbClr val="C00000"/>
                </a:solidFill>
              </a:rPr>
              <a:t>Εγρήγορση</a:t>
            </a:r>
            <a:endParaRPr lang="el-GR" dirty="0">
              <a:solidFill>
                <a:srgbClr val="C00000"/>
              </a:solidFill>
            </a:endParaRPr>
          </a:p>
        </p:txBody>
      </p:sp>
      <p:sp>
        <p:nvSpPr>
          <p:cNvPr id="6" name="TextBox 5"/>
          <p:cNvSpPr txBox="1"/>
          <p:nvPr/>
        </p:nvSpPr>
        <p:spPr>
          <a:xfrm>
            <a:off x="8158105" y="2155371"/>
            <a:ext cx="1250106" cy="369332"/>
          </a:xfrm>
          <a:prstGeom prst="rect">
            <a:avLst/>
          </a:prstGeom>
          <a:solidFill>
            <a:schemeClr val="bg1"/>
          </a:solidFill>
        </p:spPr>
        <p:txBody>
          <a:bodyPr wrap="square" rtlCol="0">
            <a:spAutoFit/>
          </a:bodyPr>
          <a:lstStyle/>
          <a:p>
            <a:r>
              <a:rPr lang="el-GR" dirty="0" smtClean="0">
                <a:solidFill>
                  <a:srgbClr val="C00000"/>
                </a:solidFill>
              </a:rPr>
              <a:t>Εγρήγορση</a:t>
            </a:r>
            <a:endParaRPr lang="el-GR" dirty="0">
              <a:solidFill>
                <a:srgbClr val="C00000"/>
              </a:solidFill>
            </a:endParaRPr>
          </a:p>
        </p:txBody>
      </p:sp>
      <p:sp>
        <p:nvSpPr>
          <p:cNvPr id="7" name="TextBox 6"/>
          <p:cNvSpPr txBox="1"/>
          <p:nvPr/>
        </p:nvSpPr>
        <p:spPr>
          <a:xfrm>
            <a:off x="1704284" y="3390588"/>
            <a:ext cx="1638061" cy="369332"/>
          </a:xfrm>
          <a:prstGeom prst="rect">
            <a:avLst/>
          </a:prstGeom>
          <a:solidFill>
            <a:schemeClr val="bg1"/>
          </a:solidFill>
        </p:spPr>
        <p:txBody>
          <a:bodyPr wrap="square" rtlCol="0">
            <a:spAutoFit/>
          </a:bodyPr>
          <a:lstStyle/>
          <a:p>
            <a:pPr algn="r"/>
            <a:r>
              <a:rPr lang="el-GR" dirty="0" smtClean="0">
                <a:solidFill>
                  <a:srgbClr val="C00000"/>
                </a:solidFill>
              </a:rPr>
              <a:t>Βαθύς ύπνος</a:t>
            </a:r>
            <a:endParaRPr lang="el-GR" dirty="0">
              <a:solidFill>
                <a:srgbClr val="C00000"/>
              </a:solidFill>
            </a:endParaRPr>
          </a:p>
        </p:txBody>
      </p:sp>
    </p:spTree>
    <p:extLst>
      <p:ext uri="{BB962C8B-B14F-4D97-AF65-F5344CB8AC3E}">
        <p14:creationId xmlns:p14="http://schemas.microsoft.com/office/powerpoint/2010/main" val="19371557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2828184" y="133677"/>
            <a:ext cx="7691650" cy="3869612"/>
          </a:xfrm>
          <a:prstGeom prst="rect">
            <a:avLst/>
          </a:prstGeom>
        </p:spPr>
      </p:pic>
      <p:sp>
        <p:nvSpPr>
          <p:cNvPr id="3" name="TextBox 2"/>
          <p:cNvSpPr txBox="1"/>
          <p:nvPr/>
        </p:nvSpPr>
        <p:spPr>
          <a:xfrm>
            <a:off x="0" y="4126831"/>
            <a:ext cx="11995485" cy="2462213"/>
          </a:xfrm>
          <a:prstGeom prst="rect">
            <a:avLst/>
          </a:prstGeom>
          <a:noFill/>
        </p:spPr>
        <p:txBody>
          <a:bodyPr wrap="square" rtlCol="0">
            <a:spAutoFit/>
          </a:bodyPr>
          <a:lstStyle/>
          <a:p>
            <a:pPr marL="285750" indent="-285750">
              <a:buFont typeface="Arial" panose="020B0604020202020204" pitchFamily="34" charset="0"/>
              <a:buChar char="•"/>
            </a:pPr>
            <a:r>
              <a:rPr lang="el-GR" dirty="0" smtClean="0"/>
              <a:t>Ο υπομέλας τόπος (</a:t>
            </a:r>
            <a:r>
              <a:rPr lang="en-US" dirty="0" smtClean="0"/>
              <a:t>locus coeruleus</a:t>
            </a:r>
            <a:r>
              <a:rPr lang="el-GR" dirty="0" smtClean="0"/>
              <a:t>) περιέχει νευρώνες ΝΑ που προβάλλουν προς τον πρόσθιο εγκέφαλο (ενεργοποιώντας την εγρήγορση) και προς τους κινητήριους νευρώνες του νωτιαίου μυελού (ενεργοποιώντας τον μυϊκό τόνο).</a:t>
            </a:r>
          </a:p>
          <a:p>
            <a:pPr marL="285750" indent="-285750">
              <a:spcBef>
                <a:spcPts val="600"/>
              </a:spcBef>
              <a:buFont typeface="Arial" panose="020B0604020202020204" pitchFamily="34" charset="0"/>
              <a:buChar char="•"/>
            </a:pPr>
            <a:r>
              <a:rPr lang="el-GR" dirty="0" smtClean="0"/>
              <a:t>Οι ΝΕ νευρώνες του </a:t>
            </a:r>
            <a:r>
              <a:rPr lang="en-US" dirty="0" smtClean="0"/>
              <a:t>Locus </a:t>
            </a:r>
            <a:r>
              <a:rPr lang="en-US" dirty="0"/>
              <a:t>coeruleus </a:t>
            </a:r>
            <a:r>
              <a:rPr lang="el-GR" dirty="0" smtClean="0"/>
              <a:t>αναστέλλονται πλήρως κατά τη διάρκεια του </a:t>
            </a:r>
            <a:r>
              <a:rPr lang="en-US" dirty="0" smtClean="0"/>
              <a:t>REM</a:t>
            </a:r>
            <a:r>
              <a:rPr lang="el-GR" dirty="0" smtClean="0"/>
              <a:t>, και ασθενέστερα κατά το </a:t>
            </a:r>
            <a:r>
              <a:rPr lang="en-US" dirty="0" err="1" smtClean="0"/>
              <a:t>NonREM</a:t>
            </a:r>
            <a:r>
              <a:rPr lang="el-GR" dirty="0" smtClean="0"/>
              <a:t>.</a:t>
            </a:r>
          </a:p>
          <a:p>
            <a:pPr marL="285750" indent="-285750">
              <a:spcBef>
                <a:spcPts val="600"/>
              </a:spcBef>
              <a:buFont typeface="Arial" panose="020B0604020202020204" pitchFamily="34" charset="0"/>
              <a:buChar char="•"/>
            </a:pPr>
            <a:r>
              <a:rPr lang="el-GR" dirty="0" smtClean="0"/>
              <a:t>Την παράλυση προκαλούν γλουταμινεργικοί νευρώνες της ανασταλτικής περιοχής της γέφυρας (</a:t>
            </a:r>
            <a:r>
              <a:rPr lang="en-US" dirty="0"/>
              <a:t>P</a:t>
            </a:r>
            <a:r>
              <a:rPr lang="en-US" dirty="0" smtClean="0"/>
              <a:t>ontine </a:t>
            </a:r>
            <a:r>
              <a:rPr lang="en-US" dirty="0"/>
              <a:t>inhibitory </a:t>
            </a:r>
            <a:r>
              <a:rPr lang="en-US" dirty="0" smtClean="0"/>
              <a:t>region</a:t>
            </a:r>
            <a:r>
              <a:rPr lang="el-GR" dirty="0" smtClean="0"/>
              <a:t>), οι οποίοι είναι επιλεκτικά ενεργοί κατά τη διάρκεια του ύπνου </a:t>
            </a:r>
            <a:r>
              <a:rPr lang="en-US" dirty="0" smtClean="0"/>
              <a:t>REM. </a:t>
            </a:r>
            <a:r>
              <a:rPr lang="el-GR" dirty="0" smtClean="0"/>
              <a:t>Οι νευρώνες αυτοί:</a:t>
            </a:r>
          </a:p>
          <a:p>
            <a:pPr marL="541338"/>
            <a:r>
              <a:rPr lang="el-GR" dirty="0" smtClean="0"/>
              <a:t>1/ ενεργοποιούν </a:t>
            </a:r>
            <a:r>
              <a:rPr lang="en-US" dirty="0" smtClean="0"/>
              <a:t>GABA</a:t>
            </a:r>
            <a:r>
              <a:rPr lang="el-GR" dirty="0" err="1" smtClean="0"/>
              <a:t>εργικούς</a:t>
            </a:r>
            <a:r>
              <a:rPr lang="el-GR" dirty="0" smtClean="0"/>
              <a:t> </a:t>
            </a:r>
            <a:r>
              <a:rPr lang="el-GR" dirty="0" err="1" smtClean="0"/>
              <a:t>ενδονευρώνες</a:t>
            </a:r>
            <a:r>
              <a:rPr lang="el-GR" dirty="0" smtClean="0"/>
              <a:t>, οι οποίοι αναστέλλουν τον </a:t>
            </a:r>
            <a:r>
              <a:rPr lang="el-GR" dirty="0" err="1" smtClean="0"/>
              <a:t>υπομέλα</a:t>
            </a:r>
            <a:r>
              <a:rPr lang="el-GR" dirty="0" smtClean="0"/>
              <a:t> τόπο και </a:t>
            </a:r>
          </a:p>
          <a:p>
            <a:pPr marL="541338"/>
            <a:r>
              <a:rPr lang="el-GR" dirty="0" smtClean="0"/>
              <a:t>2/ ενεργοποιούν </a:t>
            </a:r>
            <a:r>
              <a:rPr lang="el-GR" dirty="0" err="1" smtClean="0"/>
              <a:t>ενδονευρώνες</a:t>
            </a:r>
            <a:r>
              <a:rPr lang="el-GR" dirty="0" smtClean="0"/>
              <a:t> </a:t>
            </a:r>
            <a:r>
              <a:rPr lang="en-US" dirty="0" smtClean="0"/>
              <a:t>GABA</a:t>
            </a:r>
            <a:r>
              <a:rPr lang="el-GR" dirty="0" smtClean="0"/>
              <a:t>/γλυκίνης της ανασταλτικής περιοχής του νωτιαίου μυελού (</a:t>
            </a:r>
            <a:r>
              <a:rPr lang="en-US" dirty="0" smtClean="0"/>
              <a:t>medullary </a:t>
            </a:r>
            <a:r>
              <a:rPr lang="en-US" dirty="0"/>
              <a:t>inhibitory </a:t>
            </a:r>
            <a:r>
              <a:rPr lang="en-US" dirty="0" smtClean="0"/>
              <a:t>region</a:t>
            </a:r>
            <a:r>
              <a:rPr lang="el-GR" dirty="0" smtClean="0"/>
              <a:t>)</a:t>
            </a:r>
            <a:r>
              <a:rPr lang="en-US" dirty="0" smtClean="0"/>
              <a:t>, </a:t>
            </a:r>
            <a:r>
              <a:rPr lang="el-GR" dirty="0" smtClean="0"/>
              <a:t>οι οποίοι μπλοκάρουν τους κινητήριους νευρώνες.</a:t>
            </a:r>
            <a:endParaRPr lang="el-GR" dirty="0"/>
          </a:p>
        </p:txBody>
      </p:sp>
      <p:sp>
        <p:nvSpPr>
          <p:cNvPr id="4" name="Ορθογώνιο 3"/>
          <p:cNvSpPr/>
          <p:nvPr/>
        </p:nvSpPr>
        <p:spPr>
          <a:xfrm>
            <a:off x="141997" y="3695728"/>
            <a:ext cx="2731902" cy="369332"/>
          </a:xfrm>
          <a:prstGeom prst="rect">
            <a:avLst/>
          </a:prstGeom>
          <a:solidFill>
            <a:schemeClr val="accent1">
              <a:lumMod val="75000"/>
            </a:schemeClr>
          </a:solidFill>
        </p:spPr>
        <p:txBody>
          <a:bodyPr wrap="none">
            <a:spAutoFit/>
          </a:bodyPr>
          <a:lstStyle/>
          <a:p>
            <a:r>
              <a:rPr lang="el-GR" b="1" dirty="0" smtClean="0">
                <a:solidFill>
                  <a:schemeClr val="bg1"/>
                </a:solidFill>
                <a:effectLst>
                  <a:outerShdw blurRad="38100" dist="38100" dir="2700000" algn="tl">
                    <a:srgbClr val="000000">
                      <a:alpha val="43137"/>
                    </a:srgbClr>
                  </a:outerShdw>
                </a:effectLst>
              </a:rPr>
              <a:t>Ατονία κατά τη φάση </a:t>
            </a:r>
            <a:r>
              <a:rPr lang="en-US" b="1" dirty="0" smtClean="0">
                <a:solidFill>
                  <a:schemeClr val="bg1"/>
                </a:solidFill>
                <a:effectLst>
                  <a:outerShdw blurRad="38100" dist="38100" dir="2700000" algn="tl">
                    <a:srgbClr val="000000">
                      <a:alpha val="43137"/>
                    </a:srgbClr>
                  </a:outerShdw>
                </a:effectLst>
              </a:rPr>
              <a:t>REM</a:t>
            </a:r>
            <a:endParaRPr lang="el-GR" b="1" dirty="0">
              <a:solidFill>
                <a:schemeClr val="bg1"/>
              </a:solidFill>
              <a:effectLst>
                <a:outerShdw blurRad="38100" dist="38100" dir="2700000" algn="tl">
                  <a:srgbClr val="000000">
                    <a:alpha val="43137"/>
                  </a:srgbClr>
                </a:outerShdw>
              </a:effectLst>
            </a:endParaRPr>
          </a:p>
        </p:txBody>
      </p:sp>
      <p:sp>
        <p:nvSpPr>
          <p:cNvPr id="5" name="Έλλειψη 4"/>
          <p:cNvSpPr/>
          <p:nvPr/>
        </p:nvSpPr>
        <p:spPr>
          <a:xfrm>
            <a:off x="7203989" y="308919"/>
            <a:ext cx="1309816" cy="1334530"/>
          </a:xfrm>
          <a:prstGeom prst="ellipse">
            <a:avLst/>
          </a:prstGeom>
          <a:noFill/>
          <a:ln w="5715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p:cNvSpPr txBox="1"/>
          <p:nvPr/>
        </p:nvSpPr>
        <p:spPr>
          <a:xfrm>
            <a:off x="8513805" y="367153"/>
            <a:ext cx="2113006" cy="369332"/>
          </a:xfrm>
          <a:prstGeom prst="rect">
            <a:avLst/>
          </a:prstGeom>
          <a:noFill/>
        </p:spPr>
        <p:txBody>
          <a:bodyPr wrap="square" rtlCol="0">
            <a:spAutoFit/>
          </a:bodyPr>
          <a:lstStyle/>
          <a:p>
            <a:r>
              <a:rPr lang="en-US" b="1" dirty="0" smtClean="0">
                <a:solidFill>
                  <a:srgbClr val="0000FF"/>
                </a:solidFill>
              </a:rPr>
              <a:t>Locus Coeruleus</a:t>
            </a:r>
            <a:endParaRPr lang="el-GR" b="1" dirty="0">
              <a:solidFill>
                <a:srgbClr val="0000FF"/>
              </a:solidFill>
            </a:endParaRPr>
          </a:p>
        </p:txBody>
      </p:sp>
      <p:sp>
        <p:nvSpPr>
          <p:cNvPr id="7" name="Έλλειψη 6"/>
          <p:cNvSpPr/>
          <p:nvPr/>
        </p:nvSpPr>
        <p:spPr>
          <a:xfrm>
            <a:off x="6907427" y="1062681"/>
            <a:ext cx="296562" cy="39541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TextBox 10"/>
          <p:cNvSpPr txBox="1"/>
          <p:nvPr/>
        </p:nvSpPr>
        <p:spPr>
          <a:xfrm>
            <a:off x="2024995" y="367153"/>
            <a:ext cx="1606378" cy="369332"/>
          </a:xfrm>
          <a:prstGeom prst="rect">
            <a:avLst/>
          </a:prstGeom>
          <a:noFill/>
        </p:spPr>
        <p:txBody>
          <a:bodyPr wrap="square" rtlCol="0">
            <a:spAutoFit/>
          </a:bodyPr>
          <a:lstStyle/>
          <a:p>
            <a:r>
              <a:rPr lang="el-GR" b="1" dirty="0" smtClean="0">
                <a:solidFill>
                  <a:srgbClr val="0070C0"/>
                </a:solidFill>
              </a:rPr>
              <a:t>Εγρήγορση</a:t>
            </a:r>
            <a:endParaRPr lang="el-GR" b="1" dirty="0">
              <a:solidFill>
                <a:srgbClr val="0070C0"/>
              </a:solidFill>
            </a:endParaRPr>
          </a:p>
        </p:txBody>
      </p:sp>
      <p:sp>
        <p:nvSpPr>
          <p:cNvPr id="12" name="TextBox 11"/>
          <p:cNvSpPr txBox="1"/>
          <p:nvPr/>
        </p:nvSpPr>
        <p:spPr>
          <a:xfrm>
            <a:off x="8708453" y="3304945"/>
            <a:ext cx="3523905" cy="307777"/>
          </a:xfrm>
          <a:prstGeom prst="rect">
            <a:avLst/>
          </a:prstGeom>
          <a:noFill/>
        </p:spPr>
        <p:txBody>
          <a:bodyPr wrap="square" rtlCol="0">
            <a:spAutoFit/>
          </a:bodyPr>
          <a:lstStyle/>
          <a:p>
            <a:r>
              <a:rPr lang="el-GR" sz="1400" dirty="0" smtClean="0">
                <a:solidFill>
                  <a:schemeClr val="accent2">
                    <a:lumMod val="50000"/>
                  </a:schemeClr>
                </a:solidFill>
              </a:rPr>
              <a:t>Κινητήριοι νευρώνες του νωτιαίου μυελού</a:t>
            </a:r>
            <a:endParaRPr lang="el-GR" sz="1400" dirty="0">
              <a:solidFill>
                <a:schemeClr val="accent2">
                  <a:lumMod val="50000"/>
                </a:schemeClr>
              </a:solidFill>
            </a:endParaRPr>
          </a:p>
        </p:txBody>
      </p:sp>
      <p:sp>
        <p:nvSpPr>
          <p:cNvPr id="8" name="TextBox 7"/>
          <p:cNvSpPr txBox="1"/>
          <p:nvPr/>
        </p:nvSpPr>
        <p:spPr>
          <a:xfrm>
            <a:off x="252341" y="1552235"/>
            <a:ext cx="3565168" cy="1200329"/>
          </a:xfrm>
          <a:prstGeom prst="rect">
            <a:avLst/>
          </a:prstGeom>
          <a:solidFill>
            <a:schemeClr val="bg1"/>
          </a:solidFill>
        </p:spPr>
        <p:txBody>
          <a:bodyPr wrap="square" rtlCol="0">
            <a:spAutoFit/>
          </a:bodyPr>
          <a:lstStyle/>
          <a:p>
            <a:pPr algn="r"/>
            <a:r>
              <a:rPr lang="el-GR" dirty="0" smtClean="0">
                <a:solidFill>
                  <a:schemeClr val="accent2">
                    <a:lumMod val="75000"/>
                  </a:schemeClr>
                </a:solidFill>
              </a:rPr>
              <a:t>Το </a:t>
            </a:r>
            <a:r>
              <a:rPr lang="el-GR" b="1" dirty="0" smtClean="0">
                <a:solidFill>
                  <a:schemeClr val="accent2">
                    <a:lumMod val="75000"/>
                  </a:schemeClr>
                </a:solidFill>
              </a:rPr>
              <a:t>σύστημα </a:t>
            </a:r>
            <a:r>
              <a:rPr lang="el-GR" b="1" dirty="0" err="1" smtClean="0">
                <a:solidFill>
                  <a:schemeClr val="accent2">
                    <a:lumMod val="75000"/>
                  </a:schemeClr>
                </a:solidFill>
              </a:rPr>
              <a:t>ορεξίνης</a:t>
            </a:r>
            <a:r>
              <a:rPr lang="el-GR" b="1" dirty="0" smtClean="0">
                <a:solidFill>
                  <a:schemeClr val="accent2">
                    <a:lumMod val="75000"/>
                  </a:schemeClr>
                </a:solidFill>
              </a:rPr>
              <a:t> </a:t>
            </a:r>
            <a:r>
              <a:rPr lang="el-GR" dirty="0" smtClean="0">
                <a:solidFill>
                  <a:schemeClr val="accent2">
                    <a:lumMod val="75000"/>
                  </a:schemeClr>
                </a:solidFill>
              </a:rPr>
              <a:t>ενεργοποιεί τους </a:t>
            </a:r>
            <a:r>
              <a:rPr lang="el-GR" dirty="0" err="1" smtClean="0">
                <a:solidFill>
                  <a:schemeClr val="accent2">
                    <a:lumMod val="75000"/>
                  </a:schemeClr>
                </a:solidFill>
              </a:rPr>
              <a:t>ΝΑεργικούς</a:t>
            </a:r>
            <a:r>
              <a:rPr lang="el-GR" dirty="0" smtClean="0">
                <a:solidFill>
                  <a:schemeClr val="accent2">
                    <a:lumMod val="75000"/>
                  </a:schemeClr>
                </a:solidFill>
              </a:rPr>
              <a:t> νευρώνες του </a:t>
            </a:r>
            <a:r>
              <a:rPr lang="en-US" dirty="0" smtClean="0">
                <a:solidFill>
                  <a:schemeClr val="accent2">
                    <a:lumMod val="75000"/>
                  </a:schemeClr>
                </a:solidFill>
              </a:rPr>
              <a:t>LC </a:t>
            </a:r>
            <a:r>
              <a:rPr lang="el-GR" dirty="0" smtClean="0">
                <a:solidFill>
                  <a:schemeClr val="accent2">
                    <a:lumMod val="75000"/>
                  </a:schemeClr>
                </a:solidFill>
              </a:rPr>
              <a:t>και τους κινητήριους του ΙΜΜ</a:t>
            </a:r>
            <a:r>
              <a:rPr lang="en-US" dirty="0" smtClean="0">
                <a:solidFill>
                  <a:schemeClr val="accent2">
                    <a:lumMod val="75000"/>
                  </a:schemeClr>
                </a:solidFill>
              </a:rPr>
              <a:t> </a:t>
            </a:r>
            <a:r>
              <a:rPr lang="el-GR" dirty="0" smtClean="0">
                <a:solidFill>
                  <a:schemeClr val="accent2">
                    <a:lumMod val="75000"/>
                  </a:schemeClr>
                </a:solidFill>
              </a:rPr>
              <a:t>κατά την εγρήγορση</a:t>
            </a:r>
            <a:endParaRPr lang="el-GR" dirty="0">
              <a:solidFill>
                <a:schemeClr val="accent2">
                  <a:lumMod val="75000"/>
                </a:schemeClr>
              </a:solidFill>
            </a:endParaRPr>
          </a:p>
        </p:txBody>
      </p:sp>
      <p:sp>
        <p:nvSpPr>
          <p:cNvPr id="13" name="Ορθογώνιο 12"/>
          <p:cNvSpPr/>
          <p:nvPr/>
        </p:nvSpPr>
        <p:spPr>
          <a:xfrm>
            <a:off x="3299407" y="969961"/>
            <a:ext cx="766460" cy="2289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TextBox 13"/>
          <p:cNvSpPr txBox="1"/>
          <p:nvPr/>
        </p:nvSpPr>
        <p:spPr>
          <a:xfrm>
            <a:off x="3187459" y="864387"/>
            <a:ext cx="1120231" cy="307777"/>
          </a:xfrm>
          <a:prstGeom prst="rect">
            <a:avLst/>
          </a:prstGeom>
          <a:noFill/>
        </p:spPr>
        <p:txBody>
          <a:bodyPr wrap="square" rtlCol="0">
            <a:spAutoFit/>
          </a:bodyPr>
          <a:lstStyle/>
          <a:p>
            <a:r>
              <a:rPr lang="el-GR" sz="1400" b="1" dirty="0" err="1" smtClean="0">
                <a:solidFill>
                  <a:schemeClr val="accent2">
                    <a:lumMod val="75000"/>
                  </a:schemeClr>
                </a:solidFill>
              </a:rPr>
              <a:t>Ορεξίνη</a:t>
            </a:r>
            <a:endParaRPr lang="el-GR" sz="1400" b="1" dirty="0">
              <a:solidFill>
                <a:schemeClr val="accent2">
                  <a:lumMod val="75000"/>
                </a:schemeClr>
              </a:solidFill>
            </a:endParaRPr>
          </a:p>
        </p:txBody>
      </p:sp>
      <p:sp>
        <p:nvSpPr>
          <p:cNvPr id="9" name="TextBox 8"/>
          <p:cNvSpPr txBox="1"/>
          <p:nvPr/>
        </p:nvSpPr>
        <p:spPr>
          <a:xfrm>
            <a:off x="5316655" y="1274117"/>
            <a:ext cx="727273" cy="369332"/>
          </a:xfrm>
          <a:prstGeom prst="rect">
            <a:avLst/>
          </a:prstGeom>
          <a:noFill/>
        </p:spPr>
        <p:txBody>
          <a:bodyPr wrap="square" rtlCol="0">
            <a:spAutoFit/>
          </a:bodyPr>
          <a:lstStyle/>
          <a:p>
            <a:r>
              <a:rPr lang="el-GR" dirty="0" smtClean="0"/>
              <a:t>(+)</a:t>
            </a:r>
            <a:endParaRPr lang="el-GR" dirty="0"/>
          </a:p>
        </p:txBody>
      </p:sp>
      <p:sp>
        <p:nvSpPr>
          <p:cNvPr id="15" name="TextBox 14"/>
          <p:cNvSpPr txBox="1"/>
          <p:nvPr/>
        </p:nvSpPr>
        <p:spPr>
          <a:xfrm>
            <a:off x="7981180" y="2244754"/>
            <a:ext cx="727273" cy="369332"/>
          </a:xfrm>
          <a:prstGeom prst="rect">
            <a:avLst/>
          </a:prstGeom>
          <a:noFill/>
        </p:spPr>
        <p:txBody>
          <a:bodyPr wrap="square" rtlCol="0">
            <a:spAutoFit/>
          </a:bodyPr>
          <a:lstStyle/>
          <a:p>
            <a:r>
              <a:rPr lang="el-GR" dirty="0" smtClean="0"/>
              <a:t>(+)</a:t>
            </a:r>
            <a:endParaRPr lang="el-GR" dirty="0"/>
          </a:p>
        </p:txBody>
      </p:sp>
    </p:spTree>
    <p:extLst>
      <p:ext uri="{BB962C8B-B14F-4D97-AF65-F5344CB8AC3E}">
        <p14:creationId xmlns:p14="http://schemas.microsoft.com/office/powerpoint/2010/main" val="2286946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386862"/>
            <a:ext cx="5278559" cy="6063198"/>
          </a:xfrm>
          <a:prstGeom prst="rect">
            <a:avLst/>
          </a:prstGeom>
          <a:noFill/>
          <a:ln>
            <a:noFill/>
          </a:ln>
        </p:spPr>
        <p:txBody>
          <a:bodyPr wrap="square" rtlCol="0">
            <a:spAutoFit/>
          </a:bodyPr>
          <a:lstStyle/>
          <a:p>
            <a:pPr>
              <a:spcAft>
                <a:spcPts val="1200"/>
              </a:spcAft>
            </a:pPr>
            <a:r>
              <a:rPr lang="el-GR" sz="2400" spc="100" dirty="0" smtClean="0"/>
              <a:t>Ο ρυθμός του ύπνου ελέγχεται από δύο διαφορετικούς ρυθμιστικούς μηχανισμούς:</a:t>
            </a:r>
          </a:p>
          <a:p>
            <a:pPr marL="285750" indent="-285750">
              <a:buFont typeface="Arial" panose="020B0604020202020204" pitchFamily="34" charset="0"/>
              <a:buChar char="•"/>
            </a:pPr>
            <a:r>
              <a:rPr lang="el-GR" dirty="0" smtClean="0"/>
              <a:t>τον</a:t>
            </a:r>
            <a:r>
              <a:rPr lang="en-US" dirty="0" smtClean="0"/>
              <a:t> </a:t>
            </a:r>
            <a:r>
              <a:rPr lang="en-US" dirty="0">
                <a:solidFill>
                  <a:srgbClr val="FF0000"/>
                </a:solidFill>
              </a:rPr>
              <a:t>‘C’ circadian system</a:t>
            </a:r>
            <a:r>
              <a:rPr lang="en-US" dirty="0"/>
              <a:t>, </a:t>
            </a:r>
            <a:r>
              <a:rPr lang="el-GR" dirty="0" smtClean="0"/>
              <a:t>επιφορτισμένο με την επαγωγή του ύπνου – εγρήγορσης</a:t>
            </a:r>
          </a:p>
          <a:p>
            <a:pPr marL="285750" indent="-285750">
              <a:buFont typeface="Arial" panose="020B0604020202020204" pitchFamily="34" charset="0"/>
              <a:buChar char="•"/>
            </a:pPr>
            <a:endParaRPr lang="el-GR" dirty="0" smtClean="0"/>
          </a:p>
          <a:p>
            <a:pPr marL="285750" indent="-285750">
              <a:buFont typeface="Arial" panose="020B0604020202020204" pitchFamily="34" charset="0"/>
              <a:buChar char="•"/>
            </a:pPr>
            <a:r>
              <a:rPr lang="el-GR" dirty="0"/>
              <a:t>τ</a:t>
            </a:r>
            <a:r>
              <a:rPr lang="el-GR" dirty="0" smtClean="0"/>
              <a:t>ον </a:t>
            </a:r>
            <a:r>
              <a:rPr lang="en-US" dirty="0" smtClean="0">
                <a:solidFill>
                  <a:srgbClr val="FF0000"/>
                </a:solidFill>
              </a:rPr>
              <a:t>‘</a:t>
            </a:r>
            <a:r>
              <a:rPr lang="en-US" dirty="0">
                <a:solidFill>
                  <a:srgbClr val="FF0000"/>
                </a:solidFill>
              </a:rPr>
              <a:t>S’ </a:t>
            </a:r>
            <a:r>
              <a:rPr lang="en-US" i="1" dirty="0">
                <a:solidFill>
                  <a:srgbClr val="FF0000"/>
                </a:solidFill>
              </a:rPr>
              <a:t>sleep </a:t>
            </a:r>
            <a:r>
              <a:rPr lang="en-US" i="1" dirty="0" smtClean="0">
                <a:solidFill>
                  <a:srgbClr val="FF0000"/>
                </a:solidFill>
              </a:rPr>
              <a:t>debt</a:t>
            </a:r>
            <a:r>
              <a:rPr lang="el-GR" dirty="0" smtClean="0"/>
              <a:t>, έναν ομοιοστατικό μηχανισμό, ο οποίος ενεργοποιείται στην </a:t>
            </a:r>
            <a:r>
              <a:rPr lang="el-GR" dirty="0"/>
              <a:t>περίπτωση </a:t>
            </a:r>
            <a:r>
              <a:rPr lang="el-GR" dirty="0" smtClean="0"/>
              <a:t>στέρησης </a:t>
            </a:r>
            <a:r>
              <a:rPr lang="el-GR" dirty="0"/>
              <a:t>ύπνου, </a:t>
            </a:r>
            <a:r>
              <a:rPr lang="el-GR" dirty="0" smtClean="0"/>
              <a:t>όταν </a:t>
            </a:r>
            <a:r>
              <a:rPr lang="el-GR" dirty="0"/>
              <a:t>πρέπει να επακολουθήσει ένας αριθμός ωρών ύπνου </a:t>
            </a:r>
            <a:r>
              <a:rPr lang="el-GR" dirty="0" smtClean="0"/>
              <a:t>ανάκτησης, ανάλογος </a:t>
            </a:r>
            <a:r>
              <a:rPr lang="el-GR" dirty="0"/>
              <a:t>με την απώλεια του ύπνου</a:t>
            </a:r>
            <a:r>
              <a:rPr lang="el-GR" dirty="0" smtClean="0"/>
              <a:t>.</a:t>
            </a:r>
            <a:r>
              <a:rPr lang="el-GR" dirty="0"/>
              <a:t> </a:t>
            </a:r>
            <a:r>
              <a:rPr lang="el-GR" dirty="0" smtClean="0"/>
              <a:t>Μία ουσία που δρα ως υπνωτικό στην ομοιοστατική ρύθμιση είναι η </a:t>
            </a:r>
            <a:r>
              <a:rPr lang="el-GR" b="1" dirty="0" smtClean="0"/>
              <a:t>αδενοσίνη</a:t>
            </a:r>
            <a:r>
              <a:rPr lang="el-GR" dirty="0" smtClean="0"/>
              <a:t>, η οποία συσσωρεύεται όταν τα επίπεδα του ΑΤΡ μειώνονται αισθητά και το ΑΤΡ καταβολίζεται.</a:t>
            </a:r>
          </a:p>
          <a:p>
            <a:pPr marL="285750" indent="-285750">
              <a:buFont typeface="Arial" panose="020B0604020202020204" pitchFamily="34" charset="0"/>
              <a:buChar char="•"/>
            </a:pPr>
            <a:endParaRPr lang="el-GR" dirty="0"/>
          </a:p>
          <a:p>
            <a:pPr marL="285750" indent="-285750">
              <a:buFont typeface="Arial" panose="020B0604020202020204" pitchFamily="34" charset="0"/>
              <a:buChar char="•"/>
            </a:pPr>
            <a:r>
              <a:rPr lang="el-GR" dirty="0" smtClean="0"/>
              <a:t>Και οι δύο μηχανισμοί</a:t>
            </a:r>
            <a:r>
              <a:rPr lang="en-US" dirty="0" smtClean="0"/>
              <a:t> </a:t>
            </a:r>
            <a:r>
              <a:rPr lang="en-US" dirty="0"/>
              <a:t>‘S’ and ‘C’ </a:t>
            </a:r>
            <a:r>
              <a:rPr lang="el-GR" dirty="0" smtClean="0"/>
              <a:t>ρυθμίζουν τον </a:t>
            </a:r>
            <a:r>
              <a:rPr lang="el-GR" u="sng" dirty="0" smtClean="0">
                <a:solidFill>
                  <a:srgbClr val="FF0000"/>
                </a:solidFill>
              </a:rPr>
              <a:t>υπερχιασματικό πυρήνα </a:t>
            </a:r>
            <a:r>
              <a:rPr lang="en-US" u="sng" dirty="0" smtClean="0">
                <a:solidFill>
                  <a:srgbClr val="FF0000"/>
                </a:solidFill>
              </a:rPr>
              <a:t>SCN</a:t>
            </a:r>
            <a:r>
              <a:rPr lang="el-GR" dirty="0" smtClean="0"/>
              <a:t>, που βρίσκεται στον πλάγιο υποθάλαμο και λειτουργεί ως </a:t>
            </a:r>
            <a:r>
              <a:rPr lang="en-US" dirty="0" smtClean="0"/>
              <a:t>‘</a:t>
            </a:r>
            <a:r>
              <a:rPr lang="en-US" dirty="0"/>
              <a:t>master clock’ </a:t>
            </a:r>
            <a:r>
              <a:rPr lang="el-GR" dirty="0" smtClean="0"/>
              <a:t>του εγκεφάλου.</a:t>
            </a:r>
            <a:r>
              <a:rPr lang="en-US" dirty="0" smtClean="0"/>
              <a:t> </a:t>
            </a:r>
            <a:endParaRPr lang="el-GR" dirty="0"/>
          </a:p>
        </p:txBody>
      </p:sp>
      <p:pic>
        <p:nvPicPr>
          <p:cNvPr id="2050" name="Picture 2" descr="http://163.178.103.176/Temas/Temab2N/APortal/FisoNerCG/FisoNerOb10/HipotalamoCley/Clayman77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9543" y="253230"/>
            <a:ext cx="5967568" cy="6330462"/>
          </a:xfrm>
          <a:prstGeom prst="rect">
            <a:avLst/>
          </a:prstGeom>
          <a:noFill/>
          <a:extLst>
            <a:ext uri="{909E8E84-426E-40DD-AFC4-6F175D3DCCD1}">
              <a14:hiddenFill xmlns:a14="http://schemas.microsoft.com/office/drawing/2010/main">
                <a:solidFill>
                  <a:srgbClr val="FFFFFF"/>
                </a:solidFill>
              </a14:hiddenFill>
            </a:ext>
          </a:extLst>
        </p:spPr>
      </p:pic>
      <p:sp>
        <p:nvSpPr>
          <p:cNvPr id="5" name="Στρογγυλεμένο ορθογώνιο 4"/>
          <p:cNvSpPr/>
          <p:nvPr/>
        </p:nvSpPr>
        <p:spPr>
          <a:xfrm>
            <a:off x="5826369" y="5955323"/>
            <a:ext cx="1312985" cy="527538"/>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Στρογγυλεμένο ορθογώνιο 2"/>
          <p:cNvSpPr/>
          <p:nvPr/>
        </p:nvSpPr>
        <p:spPr>
          <a:xfrm>
            <a:off x="5943600" y="2001795"/>
            <a:ext cx="1433384" cy="180408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TextBox 3"/>
          <p:cNvSpPr txBox="1"/>
          <p:nvPr/>
        </p:nvSpPr>
        <p:spPr>
          <a:xfrm>
            <a:off x="6099485" y="2772130"/>
            <a:ext cx="1121613" cy="646331"/>
          </a:xfrm>
          <a:prstGeom prst="rect">
            <a:avLst/>
          </a:prstGeom>
          <a:noFill/>
        </p:spPr>
        <p:txBody>
          <a:bodyPr wrap="square" rtlCol="0">
            <a:spAutoFit/>
          </a:bodyPr>
          <a:lstStyle/>
          <a:p>
            <a:r>
              <a:rPr lang="en-US" dirty="0" smtClean="0"/>
              <a:t>VLPO: GABA/Gal</a:t>
            </a:r>
            <a:endParaRPr lang="el-GR" dirty="0"/>
          </a:p>
        </p:txBody>
      </p:sp>
      <p:sp>
        <p:nvSpPr>
          <p:cNvPr id="7" name="Στρογγυλεμένο ορθογώνιο 6"/>
          <p:cNvSpPr/>
          <p:nvPr/>
        </p:nvSpPr>
        <p:spPr>
          <a:xfrm>
            <a:off x="8604421" y="2026192"/>
            <a:ext cx="1219201" cy="177968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TextBox 7"/>
          <p:cNvSpPr txBox="1"/>
          <p:nvPr/>
        </p:nvSpPr>
        <p:spPr>
          <a:xfrm>
            <a:off x="8678226" y="2636202"/>
            <a:ext cx="1121613" cy="646331"/>
          </a:xfrm>
          <a:prstGeom prst="rect">
            <a:avLst/>
          </a:prstGeom>
          <a:noFill/>
        </p:spPr>
        <p:txBody>
          <a:bodyPr wrap="square" rtlCol="0">
            <a:spAutoFit/>
          </a:bodyPr>
          <a:lstStyle/>
          <a:p>
            <a:r>
              <a:rPr lang="en-US" dirty="0" smtClean="0"/>
              <a:t>PLH: </a:t>
            </a:r>
            <a:r>
              <a:rPr lang="en-US" dirty="0" err="1" smtClean="0"/>
              <a:t>Orexin</a:t>
            </a:r>
            <a:endParaRPr lang="el-GR" dirty="0"/>
          </a:p>
        </p:txBody>
      </p:sp>
      <p:sp>
        <p:nvSpPr>
          <p:cNvPr id="9" name="TextBox 8"/>
          <p:cNvSpPr txBox="1"/>
          <p:nvPr/>
        </p:nvSpPr>
        <p:spPr>
          <a:xfrm>
            <a:off x="10019505" y="5920154"/>
            <a:ext cx="1728769" cy="353943"/>
          </a:xfrm>
          <a:prstGeom prst="rect">
            <a:avLst/>
          </a:prstGeom>
          <a:solidFill>
            <a:schemeClr val="bg1"/>
          </a:solidFill>
        </p:spPr>
        <p:txBody>
          <a:bodyPr wrap="square" rtlCol="0">
            <a:spAutoFit/>
          </a:bodyPr>
          <a:lstStyle/>
          <a:p>
            <a:r>
              <a:rPr lang="en-US" sz="1700" b="1" i="1" dirty="0" err="1" smtClean="0">
                <a:latin typeface="Times New Roman" panose="02020603050405020304" pitchFamily="18" charset="0"/>
                <a:cs typeface="Times New Roman" panose="02020603050405020304" pitchFamily="18" charset="0"/>
              </a:rPr>
              <a:t>Arcuate</a:t>
            </a:r>
            <a:r>
              <a:rPr lang="en-US" sz="1700" b="1" i="1" dirty="0" smtClean="0">
                <a:latin typeface="Times New Roman" panose="02020603050405020304" pitchFamily="18" charset="0"/>
                <a:cs typeface="Times New Roman" panose="02020603050405020304" pitchFamily="18" charset="0"/>
              </a:rPr>
              <a:t> nucleus</a:t>
            </a:r>
            <a:endParaRPr lang="el-GR" sz="17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68800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rs1.chemie.de/images/24328-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391" y="526683"/>
            <a:ext cx="6524625" cy="59436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78616" y="867508"/>
            <a:ext cx="3294185" cy="1754326"/>
          </a:xfrm>
          <a:prstGeom prst="rect">
            <a:avLst/>
          </a:prstGeom>
          <a:noFill/>
        </p:spPr>
        <p:txBody>
          <a:bodyPr wrap="square" rtlCol="0">
            <a:spAutoFit/>
          </a:bodyPr>
          <a:lstStyle/>
          <a:p>
            <a:r>
              <a:rPr lang="en-US" dirty="0" smtClean="0"/>
              <a:t>O SCNs </a:t>
            </a:r>
            <a:r>
              <a:rPr lang="el-GR" dirty="0" smtClean="0"/>
              <a:t>του υποθαλάμου είναι ένας μικροσκοπικός πυρήνας που αποτελείται από </a:t>
            </a:r>
            <a:r>
              <a:rPr lang="en-US" dirty="0" smtClean="0"/>
              <a:t>10</a:t>
            </a:r>
            <a:r>
              <a:rPr lang="el-GR" dirty="0" smtClean="0"/>
              <a:t>.</a:t>
            </a:r>
            <a:r>
              <a:rPr lang="en-US" dirty="0" smtClean="0"/>
              <a:t>000 </a:t>
            </a:r>
            <a:r>
              <a:rPr lang="el-GR" dirty="0" smtClean="0"/>
              <a:t>-20.000 νευρώνες και βρίσκεται κάτω από το οπτικό χίασμα εκατέρωθεν της 3</a:t>
            </a:r>
            <a:r>
              <a:rPr lang="el-GR" baseline="30000" dirty="0" smtClean="0"/>
              <a:t>ης</a:t>
            </a:r>
            <a:r>
              <a:rPr lang="el-GR" dirty="0" smtClean="0"/>
              <a:t> κοιλίας. </a:t>
            </a:r>
            <a:endParaRPr lang="el-GR" dirty="0"/>
          </a:p>
        </p:txBody>
      </p:sp>
      <p:pic>
        <p:nvPicPr>
          <p:cNvPr id="3076" name="Picture 4" descr="Î£ÏÎµÏÎ¹ÎºÎ® ÎµÎ¹ÎºÏÎ½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2967" y="3392756"/>
            <a:ext cx="4432525" cy="3077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00374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BioPsych4e-Fig-14-06-1"/>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1296"/>
          <a:stretch/>
        </p:blipFill>
        <p:spPr>
          <a:xfrm>
            <a:off x="1600200" y="609600"/>
            <a:ext cx="9067800" cy="5272216"/>
          </a:xfrm>
          <a:noFill/>
        </p:spPr>
      </p:pic>
    </p:spTree>
    <p:extLst>
      <p:ext uri="{BB962C8B-B14F-4D97-AF65-F5344CB8AC3E}">
        <p14:creationId xmlns:p14="http://schemas.microsoft.com/office/powerpoint/2010/main" val="2190251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lh4.googleusercontent.com/dJbdWYZsASqV7wHX9aYldrgePVWTAu6gXa3O_o-30Hf6ZCpJjn6PGtBz4QvF-YrvmDJ5pMuHctaOcDJdzVVstjO3yM4wbQF173XlPySQzO038Cr00tWm-sKELw"/>
          <p:cNvPicPr>
            <a:picLocks noChangeAspect="1" noChangeArrowheads="1"/>
          </p:cNvPicPr>
          <p:nvPr/>
        </p:nvPicPr>
        <p:blipFill rotWithShape="1">
          <a:blip r:embed="rId2">
            <a:extLst>
              <a:ext uri="{28A0092B-C50C-407E-A947-70E740481C1C}">
                <a14:useLocalDpi xmlns:a14="http://schemas.microsoft.com/office/drawing/2010/main" val="0"/>
              </a:ext>
            </a:extLst>
          </a:blip>
          <a:srcRect l="9952" t="2750" r="12138" b="30757"/>
          <a:stretch/>
        </p:blipFill>
        <p:spPr bwMode="auto">
          <a:xfrm>
            <a:off x="0" y="0"/>
            <a:ext cx="6809874" cy="535744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7569" y="5357446"/>
            <a:ext cx="2836985" cy="1200329"/>
          </a:xfrm>
          <a:prstGeom prst="rect">
            <a:avLst/>
          </a:prstGeom>
          <a:noFill/>
        </p:spPr>
        <p:txBody>
          <a:bodyPr wrap="square" rtlCol="0">
            <a:spAutoFit/>
          </a:bodyPr>
          <a:lstStyle/>
          <a:p>
            <a:pPr algn="ctr"/>
            <a:r>
              <a:rPr lang="el-GR" dirty="0" smtClean="0">
                <a:solidFill>
                  <a:srgbClr val="FF3300"/>
                </a:solidFill>
              </a:rPr>
              <a:t>Ενδογενώς </a:t>
            </a:r>
            <a:r>
              <a:rPr lang="el-GR" dirty="0" err="1" smtClean="0">
                <a:solidFill>
                  <a:srgbClr val="FF3300"/>
                </a:solidFill>
              </a:rPr>
              <a:t>φωτο</a:t>
            </a:r>
            <a:r>
              <a:rPr lang="el-GR" dirty="0" smtClean="0">
                <a:solidFill>
                  <a:srgbClr val="FF3300"/>
                </a:solidFill>
              </a:rPr>
              <a:t>-ευαίσθητα γαγγλιακά κύτταρα τα οποία περιέχουν μελανοψίνη</a:t>
            </a:r>
            <a:endParaRPr lang="el-GR" dirty="0">
              <a:solidFill>
                <a:srgbClr val="FF3300"/>
              </a:solidFill>
            </a:endParaRPr>
          </a:p>
        </p:txBody>
      </p:sp>
      <p:sp>
        <p:nvSpPr>
          <p:cNvPr id="3" name="TextBox 2"/>
          <p:cNvSpPr txBox="1"/>
          <p:nvPr/>
        </p:nvSpPr>
        <p:spPr>
          <a:xfrm>
            <a:off x="7287743" y="140677"/>
            <a:ext cx="4771292" cy="621708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l-GR" dirty="0" smtClean="0"/>
              <a:t>Αποτελούν το 1% των γαγγλιακών κυττάρων.</a:t>
            </a:r>
          </a:p>
          <a:p>
            <a:pPr marL="285750" indent="-285750">
              <a:spcAft>
                <a:spcPts val="600"/>
              </a:spcAft>
              <a:buFont typeface="Arial" panose="020B0604020202020204" pitchFamily="34" charset="0"/>
              <a:buChar char="•"/>
            </a:pPr>
            <a:r>
              <a:rPr lang="el-GR" dirty="0" smtClean="0"/>
              <a:t>Ο λειτουργικός τους ρόλος </a:t>
            </a:r>
            <a:r>
              <a:rPr lang="el-GR" dirty="0"/>
              <a:t>τους </a:t>
            </a:r>
            <a:r>
              <a:rPr lang="el-GR" dirty="0" smtClean="0"/>
              <a:t>δεν είναι ο σχηματισμός μιας εικόνας, αλλά παρέχουν </a:t>
            </a:r>
            <a:r>
              <a:rPr lang="el-GR" dirty="0"/>
              <a:t>μια σταθερή αναπαράσταση </a:t>
            </a:r>
            <a:r>
              <a:rPr lang="el-GR" dirty="0" smtClean="0"/>
              <a:t>της έντασης του φωτός του περιβάλλοντος.</a:t>
            </a:r>
          </a:p>
          <a:p>
            <a:pPr marL="285750" indent="-285750">
              <a:spcAft>
                <a:spcPts val="600"/>
              </a:spcAft>
              <a:buFont typeface="Arial" panose="020B0604020202020204" pitchFamily="34" charset="0"/>
              <a:buChar char="•"/>
            </a:pPr>
            <a:r>
              <a:rPr lang="el-GR" dirty="0"/>
              <a:t>Παίζουν σημαντικό ρόλο </a:t>
            </a:r>
            <a:r>
              <a:rPr lang="el-GR" dirty="0" smtClean="0"/>
              <a:t>στον </a:t>
            </a:r>
            <a:r>
              <a:rPr lang="el-GR" dirty="0"/>
              <a:t>συγχρονισμό </a:t>
            </a:r>
            <a:r>
              <a:rPr lang="el-GR" dirty="0" smtClean="0"/>
              <a:t>του κιρκάδιου ρυθμού, στον </a:t>
            </a:r>
            <a:r>
              <a:rPr lang="el-GR" dirty="0" err="1" smtClean="0"/>
              <a:t>24ωρο</a:t>
            </a:r>
            <a:r>
              <a:rPr lang="el-GR" dirty="0" smtClean="0"/>
              <a:t> </a:t>
            </a:r>
            <a:r>
              <a:rPr lang="el-GR" dirty="0"/>
              <a:t>κύκλο φωτός / σκότους, </a:t>
            </a:r>
            <a:r>
              <a:rPr lang="el-GR" dirty="0" smtClean="0"/>
              <a:t>παρέχοντας </a:t>
            </a:r>
            <a:r>
              <a:rPr lang="el-GR" dirty="0"/>
              <a:t>κυρίως </a:t>
            </a:r>
            <a:r>
              <a:rPr lang="el-GR" dirty="0" smtClean="0"/>
              <a:t>πληροφορίες για το </a:t>
            </a:r>
            <a:r>
              <a:rPr lang="el-GR" dirty="0"/>
              <a:t>μήκος της ημέρας και </a:t>
            </a:r>
            <a:r>
              <a:rPr lang="el-GR" dirty="0" smtClean="0"/>
              <a:t>μήκος </a:t>
            </a:r>
            <a:r>
              <a:rPr lang="el-GR" dirty="0"/>
              <a:t>της </a:t>
            </a:r>
            <a:r>
              <a:rPr lang="el-GR" dirty="0" smtClean="0"/>
              <a:t>νύχτας. </a:t>
            </a:r>
            <a:r>
              <a:rPr lang="el-GR" dirty="0"/>
              <a:t>Στέλνουν </a:t>
            </a:r>
            <a:r>
              <a:rPr lang="el-GR" dirty="0" smtClean="0"/>
              <a:t>την πληροφορία ύπαρξης φωτός </a:t>
            </a:r>
            <a:r>
              <a:rPr lang="el-GR" dirty="0"/>
              <a:t>μέσω </a:t>
            </a:r>
            <a:r>
              <a:rPr lang="el-GR" dirty="0" smtClean="0"/>
              <a:t>της αμφιβληστροειδούς-</a:t>
            </a:r>
            <a:r>
              <a:rPr lang="el-GR" dirty="0" err="1" smtClean="0"/>
              <a:t>υποθαλαμικής</a:t>
            </a:r>
            <a:r>
              <a:rPr lang="el-GR" dirty="0" smtClean="0"/>
              <a:t> δεσμίδας (</a:t>
            </a:r>
            <a:r>
              <a:rPr lang="el-GR" dirty="0"/>
              <a:t>RHT) απευθείας </a:t>
            </a:r>
            <a:r>
              <a:rPr lang="el-GR" dirty="0" smtClean="0"/>
              <a:t>στον </a:t>
            </a:r>
            <a:r>
              <a:rPr lang="el-GR" dirty="0" err="1" smtClean="0"/>
              <a:t>κιρκαδικό</a:t>
            </a:r>
            <a:r>
              <a:rPr lang="el-GR" dirty="0" smtClean="0"/>
              <a:t> </a:t>
            </a:r>
            <a:r>
              <a:rPr lang="el-GR" dirty="0"/>
              <a:t>βηματοδότη του εγκεφάλου, </a:t>
            </a:r>
            <a:r>
              <a:rPr lang="el-GR" dirty="0" smtClean="0"/>
              <a:t>τον </a:t>
            </a:r>
            <a:r>
              <a:rPr lang="en-US" dirty="0" smtClean="0"/>
              <a:t>SCN. </a:t>
            </a:r>
            <a:endParaRPr lang="el-GR" dirty="0" smtClean="0"/>
          </a:p>
          <a:p>
            <a:pPr marL="285750" indent="-285750">
              <a:spcAft>
                <a:spcPts val="600"/>
              </a:spcAft>
              <a:buFont typeface="Arial" panose="020B0604020202020204" pitchFamily="34" charset="0"/>
              <a:buChar char="•"/>
            </a:pPr>
            <a:r>
              <a:rPr lang="en-US" dirty="0" smtClean="0"/>
              <a:t>O </a:t>
            </a:r>
            <a:r>
              <a:rPr lang="el-GR" dirty="0" smtClean="0"/>
              <a:t>φωτοϋποδοχέας μελανοψίνη, διεγείρεται από το μπλε τμήμα του ορατού φάσματος του φωτός (μέγιστη απορρόφηση </a:t>
            </a:r>
            <a:r>
              <a:rPr lang="en-US" dirty="0" smtClean="0"/>
              <a:t>~</a:t>
            </a:r>
            <a:r>
              <a:rPr lang="en-US" dirty="0"/>
              <a:t>480 </a:t>
            </a:r>
            <a:r>
              <a:rPr lang="en-US" dirty="0" smtClean="0"/>
              <a:t>nm</a:t>
            </a:r>
            <a:r>
              <a:rPr lang="el-GR" dirty="0" smtClean="0"/>
              <a:t>).</a:t>
            </a:r>
          </a:p>
          <a:p>
            <a:pPr marL="285750" indent="-285750">
              <a:spcAft>
                <a:spcPts val="600"/>
              </a:spcAft>
              <a:buFont typeface="Arial" panose="020B0604020202020204" pitchFamily="34" charset="0"/>
              <a:buChar char="•"/>
            </a:pPr>
            <a:r>
              <a:rPr lang="el-GR" dirty="0"/>
              <a:t>Εκτός από την απευθείας ανταπόκριση στο φως, τα κύτταρα αυτά μπορούν να λαμβάνουν </a:t>
            </a:r>
            <a:r>
              <a:rPr lang="el-GR" dirty="0" smtClean="0"/>
              <a:t>διεγερτικά και ανασταλτικά σήματα από </a:t>
            </a:r>
            <a:r>
              <a:rPr lang="el-GR" dirty="0"/>
              <a:t>ραβδία και </a:t>
            </a:r>
            <a:r>
              <a:rPr lang="el-GR" dirty="0" smtClean="0"/>
              <a:t>κωνία.</a:t>
            </a:r>
            <a:endParaRPr lang="el-GR" dirty="0"/>
          </a:p>
        </p:txBody>
      </p:sp>
      <p:pic>
        <p:nvPicPr>
          <p:cNvPr id="14338" name="Picture 2" descr="http://2.bp.blogspot.com/-6Zqou3YLxmA/UvY9YIoY5PI/AAAAAAAAXjw/B3gcNX-5IXc/s1600/melanopsin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4615" y="4343066"/>
            <a:ext cx="3337902" cy="2432140"/>
          </a:xfrm>
          <a:prstGeom prst="rect">
            <a:avLst/>
          </a:prstGeom>
          <a:noFill/>
          <a:ln>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4" name="Έλλειψη 3"/>
          <p:cNvSpPr/>
          <p:nvPr/>
        </p:nvSpPr>
        <p:spPr>
          <a:xfrm>
            <a:off x="1633728" y="4511040"/>
            <a:ext cx="182880" cy="24384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4641597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http://ars.els-cdn.com/content/image/1-s2.0-S1471491410001012-gr1b2.jpg"/>
          <p:cNvPicPr>
            <a:picLocks noChangeAspect="1" noChangeArrowheads="1"/>
          </p:cNvPicPr>
          <p:nvPr/>
        </p:nvPicPr>
        <p:blipFill rotWithShape="1">
          <a:blip r:embed="rId2">
            <a:extLst>
              <a:ext uri="{28A0092B-C50C-407E-A947-70E740481C1C}">
                <a14:useLocalDpi xmlns:a14="http://schemas.microsoft.com/office/drawing/2010/main" val="0"/>
              </a:ext>
            </a:extLst>
          </a:blip>
          <a:srcRect b="6473"/>
          <a:stretch/>
        </p:blipFill>
        <p:spPr bwMode="auto">
          <a:xfrm>
            <a:off x="835514" y="751131"/>
            <a:ext cx="6421071" cy="55089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454610" y="3258492"/>
            <a:ext cx="4114800" cy="3139321"/>
          </a:xfrm>
          <a:prstGeom prst="rect">
            <a:avLst/>
          </a:prstGeom>
          <a:noFill/>
        </p:spPr>
        <p:txBody>
          <a:bodyPr wrap="square" rtlCol="0">
            <a:spAutoFit/>
          </a:bodyPr>
          <a:lstStyle/>
          <a:p>
            <a:r>
              <a:rPr lang="el-GR" dirty="0" smtClean="0"/>
              <a:t>Η </a:t>
            </a:r>
            <a:r>
              <a:rPr lang="el-GR" b="1" dirty="0" smtClean="0"/>
              <a:t>μελανοψίνη</a:t>
            </a:r>
            <a:r>
              <a:rPr lang="el-GR" dirty="0" smtClean="0"/>
              <a:t> (</a:t>
            </a:r>
            <a:r>
              <a:rPr lang="en-US" dirty="0" err="1" smtClean="0"/>
              <a:t>melanopsin</a:t>
            </a:r>
            <a:r>
              <a:rPr lang="el-GR" dirty="0" smtClean="0"/>
              <a:t>)</a:t>
            </a:r>
            <a:r>
              <a:rPr lang="en-US" dirty="0" smtClean="0"/>
              <a:t> </a:t>
            </a:r>
            <a:r>
              <a:rPr lang="el-GR" dirty="0" smtClean="0"/>
              <a:t>εμφανίζει μεγαλύτερη δομική ομολογία με τις ροδοψίνες των </a:t>
            </a:r>
            <a:r>
              <a:rPr lang="el-GR" dirty="0" err="1" smtClean="0"/>
              <a:t>ασπονδύλων</a:t>
            </a:r>
            <a:r>
              <a:rPr lang="el-GR" dirty="0" smtClean="0"/>
              <a:t>, από ότι με τις ροδοψίνες των θηλαστικών</a:t>
            </a:r>
            <a:r>
              <a:rPr lang="en-US" dirty="0" smtClean="0"/>
              <a:t>.</a:t>
            </a:r>
            <a:endParaRPr lang="el-GR" dirty="0" smtClean="0"/>
          </a:p>
          <a:p>
            <a:r>
              <a:rPr lang="el-GR" dirty="0" smtClean="0"/>
              <a:t>Τα ειδικά γαγγλιακά κύτταρα </a:t>
            </a:r>
            <a:r>
              <a:rPr lang="en-US" dirty="0" err="1" smtClean="0"/>
              <a:t>ipRGCs</a:t>
            </a:r>
            <a:r>
              <a:rPr lang="en-US" dirty="0" smtClean="0"/>
              <a:t> </a:t>
            </a:r>
            <a:r>
              <a:rPr lang="el-GR" dirty="0" smtClean="0"/>
              <a:t>εκπολώνονται μετά από τη διέγερση του φωτός. Η εκπόλωση οδηγεί σε μια παροδική αύξηση του </a:t>
            </a:r>
            <a:r>
              <a:rPr lang="en-US" dirty="0" smtClean="0"/>
              <a:t>Ca</a:t>
            </a:r>
            <a:r>
              <a:rPr lang="en-US" baseline="30000" dirty="0" smtClean="0"/>
              <a:t>2+ </a:t>
            </a:r>
            <a:r>
              <a:rPr lang="el-GR" dirty="0" smtClean="0"/>
              <a:t>του κυτταροπλάσματος, λόγω του ανοίγματος των καναλιών  </a:t>
            </a:r>
            <a:r>
              <a:rPr lang="en-US" dirty="0" smtClean="0"/>
              <a:t>TRP (Transient </a:t>
            </a:r>
            <a:r>
              <a:rPr lang="en-US" dirty="0"/>
              <a:t>R</a:t>
            </a:r>
            <a:r>
              <a:rPr lang="en-US" dirty="0" smtClean="0"/>
              <a:t>eceptor Potential)</a:t>
            </a:r>
            <a:r>
              <a:rPr lang="el-GR" dirty="0" smtClean="0"/>
              <a:t>.</a:t>
            </a:r>
            <a:r>
              <a:rPr lang="en-US" dirty="0"/>
              <a:t> </a:t>
            </a:r>
            <a:endParaRPr lang="el-GR" dirty="0"/>
          </a:p>
        </p:txBody>
      </p:sp>
      <p:sp>
        <p:nvSpPr>
          <p:cNvPr id="3" name="TextBox 2"/>
          <p:cNvSpPr txBox="1"/>
          <p:nvPr/>
        </p:nvSpPr>
        <p:spPr>
          <a:xfrm>
            <a:off x="345989" y="1482811"/>
            <a:ext cx="1210963" cy="369332"/>
          </a:xfrm>
          <a:prstGeom prst="rect">
            <a:avLst/>
          </a:prstGeom>
          <a:noFill/>
        </p:spPr>
        <p:txBody>
          <a:bodyPr wrap="square" rtlCol="0">
            <a:spAutoFit/>
          </a:bodyPr>
          <a:lstStyle/>
          <a:p>
            <a:r>
              <a:rPr lang="el-GR" dirty="0" smtClean="0"/>
              <a:t>Ροδοψίνη</a:t>
            </a:r>
            <a:endParaRPr lang="el-GR" dirty="0"/>
          </a:p>
        </p:txBody>
      </p:sp>
      <p:sp>
        <p:nvSpPr>
          <p:cNvPr id="5" name="TextBox 4"/>
          <p:cNvSpPr txBox="1"/>
          <p:nvPr/>
        </p:nvSpPr>
        <p:spPr>
          <a:xfrm>
            <a:off x="111211" y="4131276"/>
            <a:ext cx="1445741" cy="369332"/>
          </a:xfrm>
          <a:prstGeom prst="rect">
            <a:avLst/>
          </a:prstGeom>
          <a:noFill/>
        </p:spPr>
        <p:txBody>
          <a:bodyPr wrap="square" rtlCol="0">
            <a:spAutoFit/>
          </a:bodyPr>
          <a:lstStyle/>
          <a:p>
            <a:r>
              <a:rPr lang="el-GR" dirty="0" smtClean="0"/>
              <a:t>Μελανοψίνη</a:t>
            </a:r>
            <a:endParaRPr lang="el-GR" dirty="0"/>
          </a:p>
        </p:txBody>
      </p:sp>
      <p:sp>
        <p:nvSpPr>
          <p:cNvPr id="6" name="TextBox 5"/>
          <p:cNvSpPr txBox="1"/>
          <p:nvPr/>
        </p:nvSpPr>
        <p:spPr>
          <a:xfrm>
            <a:off x="7256585" y="751131"/>
            <a:ext cx="4114800" cy="1477328"/>
          </a:xfrm>
          <a:prstGeom prst="rect">
            <a:avLst/>
          </a:prstGeom>
          <a:noFill/>
        </p:spPr>
        <p:txBody>
          <a:bodyPr wrap="square" rtlCol="0">
            <a:spAutoFit/>
          </a:bodyPr>
          <a:lstStyle/>
          <a:p>
            <a:r>
              <a:rPr lang="el-GR" dirty="0" smtClean="0"/>
              <a:t>Η ενεργοποίηση της </a:t>
            </a:r>
            <a:r>
              <a:rPr lang="el-GR" b="1" dirty="0" smtClean="0"/>
              <a:t>ροδοψίνης</a:t>
            </a:r>
            <a:r>
              <a:rPr lang="el-GR" dirty="0" smtClean="0"/>
              <a:t> των θηλαστικών οδηγεί στην υπερπόλωση των ραβδίων και των κωνίων, λόγω του κλεισίματος των καναλιών </a:t>
            </a:r>
            <a:r>
              <a:rPr lang="en-US" dirty="0" smtClean="0"/>
              <a:t>cGMP-dependent</a:t>
            </a:r>
            <a:r>
              <a:rPr lang="el-GR" dirty="0" smtClean="0"/>
              <a:t>.</a:t>
            </a:r>
            <a:endParaRPr lang="el-GR" dirty="0"/>
          </a:p>
        </p:txBody>
      </p:sp>
    </p:spTree>
    <p:extLst>
      <p:ext uri="{BB962C8B-B14F-4D97-AF65-F5344CB8AC3E}">
        <p14:creationId xmlns:p14="http://schemas.microsoft.com/office/powerpoint/2010/main" val="16457541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1930" y="181206"/>
            <a:ext cx="5532300" cy="3785652"/>
          </a:xfrm>
          <a:prstGeom prst="rect">
            <a:avLst/>
          </a:prstGeom>
          <a:noFill/>
        </p:spPr>
        <p:txBody>
          <a:bodyPr wrap="square" rtlCol="0">
            <a:spAutoFit/>
          </a:bodyPr>
          <a:lstStyle/>
          <a:p>
            <a:r>
              <a:rPr lang="el-GR" dirty="0" smtClean="0"/>
              <a:t>Η κιρκάδια ρύθμιση περιλαμβάνει τρία στάδια που ξεκινούν από τον </a:t>
            </a:r>
            <a:r>
              <a:rPr lang="en-US" b="1" dirty="0" smtClean="0"/>
              <a:t>SCN</a:t>
            </a:r>
            <a:r>
              <a:rPr lang="en-US" dirty="0"/>
              <a:t>, </a:t>
            </a:r>
            <a:r>
              <a:rPr lang="el-GR" dirty="0" smtClean="0"/>
              <a:t>ο οποίος προβάλει στον </a:t>
            </a:r>
            <a:r>
              <a:rPr lang="el-GR" dirty="0" err="1" smtClean="0"/>
              <a:t>παρακοιλιακό</a:t>
            </a:r>
            <a:r>
              <a:rPr lang="el-GR" dirty="0" smtClean="0"/>
              <a:t> πυρήνα (</a:t>
            </a:r>
            <a:r>
              <a:rPr lang="en-US" dirty="0" err="1" smtClean="0"/>
              <a:t>paraventricular</a:t>
            </a:r>
            <a:r>
              <a:rPr lang="en-US" dirty="0" smtClean="0"/>
              <a:t> nucleus</a:t>
            </a:r>
            <a:r>
              <a:rPr lang="el-GR" dirty="0" smtClean="0"/>
              <a:t>)</a:t>
            </a:r>
            <a:r>
              <a:rPr lang="en-US" dirty="0" smtClean="0"/>
              <a:t>. </a:t>
            </a:r>
            <a:endParaRPr lang="el-GR" dirty="0" smtClean="0"/>
          </a:p>
          <a:p>
            <a:r>
              <a:rPr lang="el-GR" sz="2400" b="1" dirty="0" smtClean="0">
                <a:solidFill>
                  <a:srgbClr val="FF0000"/>
                </a:solidFill>
              </a:rPr>
              <a:t>1. </a:t>
            </a:r>
            <a:r>
              <a:rPr lang="el-GR" dirty="0" smtClean="0"/>
              <a:t>Ο </a:t>
            </a:r>
            <a:r>
              <a:rPr lang="en-US" dirty="0" smtClean="0"/>
              <a:t>SCN </a:t>
            </a:r>
            <a:r>
              <a:rPr lang="el-GR" u="sng" dirty="0" smtClean="0"/>
              <a:t>ενεργοποιεί</a:t>
            </a:r>
            <a:r>
              <a:rPr lang="el-GR" dirty="0" smtClean="0"/>
              <a:t> τον </a:t>
            </a:r>
            <a:r>
              <a:rPr lang="en-US" b="1" dirty="0" smtClean="0"/>
              <a:t>PVN</a:t>
            </a:r>
            <a:r>
              <a:rPr lang="en-US" dirty="0" smtClean="0"/>
              <a:t> (</a:t>
            </a:r>
            <a:r>
              <a:rPr lang="el-GR" dirty="0" err="1" smtClean="0"/>
              <a:t>παρακοιλιακό</a:t>
            </a:r>
            <a:r>
              <a:rPr lang="el-GR" dirty="0" smtClean="0"/>
              <a:t> πυρήνα), ο οποίος</a:t>
            </a:r>
            <a:r>
              <a:rPr lang="en-US" dirty="0" smtClean="0"/>
              <a:t> </a:t>
            </a:r>
            <a:r>
              <a:rPr lang="el-GR" dirty="0" smtClean="0"/>
              <a:t>στη συνέχεια μεταδίδει την πληροφορία στον </a:t>
            </a:r>
            <a:r>
              <a:rPr lang="en-US" dirty="0" err="1" smtClean="0"/>
              <a:t>dorsomedial</a:t>
            </a:r>
            <a:r>
              <a:rPr lang="en-US" dirty="0" smtClean="0"/>
              <a:t> </a:t>
            </a:r>
            <a:r>
              <a:rPr lang="en-US" dirty="0"/>
              <a:t>nucleus </a:t>
            </a:r>
            <a:r>
              <a:rPr lang="en-US" b="1" dirty="0" smtClean="0"/>
              <a:t>DMN</a:t>
            </a:r>
            <a:r>
              <a:rPr lang="el-GR" dirty="0" smtClean="0"/>
              <a:t> (</a:t>
            </a:r>
            <a:r>
              <a:rPr lang="el-GR" dirty="0" err="1" smtClean="0"/>
              <a:t>μεσοραχιαίο</a:t>
            </a:r>
            <a:r>
              <a:rPr lang="el-GR" dirty="0" smtClean="0"/>
              <a:t> πυρήνα) του υποθαλάμου. </a:t>
            </a:r>
          </a:p>
          <a:p>
            <a:r>
              <a:rPr lang="el-GR" dirty="0" smtClean="0"/>
              <a:t>Ο </a:t>
            </a:r>
            <a:r>
              <a:rPr lang="en-US" b="1" dirty="0" smtClean="0">
                <a:solidFill>
                  <a:srgbClr val="C00000"/>
                </a:solidFill>
              </a:rPr>
              <a:t>DM</a:t>
            </a:r>
            <a:r>
              <a:rPr lang="el-GR" b="1" dirty="0" smtClean="0">
                <a:solidFill>
                  <a:srgbClr val="C00000"/>
                </a:solidFill>
              </a:rPr>
              <a:t>Ν </a:t>
            </a:r>
          </a:p>
          <a:p>
            <a:pPr marL="285750" indent="-285750">
              <a:buFont typeface="Arial" panose="020B0604020202020204" pitchFamily="34" charset="0"/>
              <a:buChar char="•"/>
            </a:pPr>
            <a:r>
              <a:rPr lang="el-GR" dirty="0" smtClean="0"/>
              <a:t>μπλοκάρει</a:t>
            </a:r>
            <a:r>
              <a:rPr lang="el-GR" b="1" dirty="0" smtClean="0">
                <a:solidFill>
                  <a:srgbClr val="C00000"/>
                </a:solidFill>
              </a:rPr>
              <a:t> </a:t>
            </a:r>
            <a:r>
              <a:rPr lang="el-GR" dirty="0" smtClean="0"/>
              <a:t>μέσω </a:t>
            </a:r>
            <a:r>
              <a:rPr lang="en-US" u="sng" dirty="0" smtClean="0"/>
              <a:t>GABA</a:t>
            </a:r>
            <a:r>
              <a:rPr lang="el-GR" u="sng" dirty="0" err="1" smtClean="0"/>
              <a:t>εργικών</a:t>
            </a:r>
            <a:r>
              <a:rPr lang="el-GR" u="sng" dirty="0" smtClean="0"/>
              <a:t> νευρώνων τον</a:t>
            </a:r>
            <a:r>
              <a:rPr lang="en-US" u="sng" dirty="0" smtClean="0"/>
              <a:t> </a:t>
            </a:r>
            <a:r>
              <a:rPr lang="en-US" u="sng" dirty="0"/>
              <a:t>VLPO </a:t>
            </a:r>
            <a:r>
              <a:rPr lang="el-GR" dirty="0" smtClean="0"/>
              <a:t>(την ημέρα ο </a:t>
            </a:r>
            <a:r>
              <a:rPr lang="en-US" dirty="0" smtClean="0"/>
              <a:t>VLPO </a:t>
            </a:r>
            <a:r>
              <a:rPr lang="el-GR" dirty="0" smtClean="0"/>
              <a:t>είναι μπλοκαρισμένος) και </a:t>
            </a:r>
          </a:p>
          <a:p>
            <a:pPr marL="285750" indent="-285750">
              <a:buFont typeface="Arial" panose="020B0604020202020204" pitchFamily="34" charset="0"/>
              <a:buChar char="•"/>
            </a:pPr>
            <a:r>
              <a:rPr lang="el-GR" dirty="0" smtClean="0"/>
              <a:t>ενεργοποιεί τον </a:t>
            </a:r>
            <a:r>
              <a:rPr lang="en-US" dirty="0" smtClean="0"/>
              <a:t>PLH</a:t>
            </a:r>
            <a:r>
              <a:rPr lang="el-GR" dirty="0" smtClean="0"/>
              <a:t>, ο οποίος προβάλλει νευρώνες </a:t>
            </a:r>
            <a:r>
              <a:rPr lang="el-GR" dirty="0" err="1" smtClean="0"/>
              <a:t>ορεξίνης</a:t>
            </a:r>
            <a:r>
              <a:rPr lang="el-GR" dirty="0" smtClean="0"/>
              <a:t> στους πυρήνες του </a:t>
            </a:r>
            <a:r>
              <a:rPr lang="en-US" dirty="0" smtClean="0"/>
              <a:t>RAS</a:t>
            </a:r>
            <a:r>
              <a:rPr lang="el-GR" dirty="0" smtClean="0"/>
              <a:t> (</a:t>
            </a:r>
            <a:r>
              <a:rPr lang="en-US" dirty="0" smtClean="0"/>
              <a:t>LC, TMN, </a:t>
            </a:r>
            <a:r>
              <a:rPr lang="el-GR" dirty="0" smtClean="0"/>
              <a:t>ραφή, καλύπτρα).</a:t>
            </a:r>
            <a:endParaRPr lang="el-GR" dirty="0"/>
          </a:p>
        </p:txBody>
      </p:sp>
      <p:pic>
        <p:nvPicPr>
          <p:cNvPr id="5" name="Picture 2" descr="http://163.178.103.176/Temas/Temab2N/APortal/FisoNerCG/FisoNerOb10/HipotalamoCley/Clayman77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3082" y="341912"/>
            <a:ext cx="5877549" cy="6234969"/>
          </a:xfrm>
          <a:prstGeom prst="rect">
            <a:avLst/>
          </a:prstGeom>
          <a:noFill/>
          <a:extLst>
            <a:ext uri="{909E8E84-426E-40DD-AFC4-6F175D3DCCD1}">
              <a14:hiddenFill xmlns:a14="http://schemas.microsoft.com/office/drawing/2010/main">
                <a:solidFill>
                  <a:srgbClr val="FFFFFF"/>
                </a:solidFill>
              </a14:hiddenFill>
            </a:ext>
          </a:extLst>
        </p:spPr>
      </p:pic>
      <p:sp>
        <p:nvSpPr>
          <p:cNvPr id="3" name="Τόξο 2"/>
          <p:cNvSpPr/>
          <p:nvPr/>
        </p:nvSpPr>
        <p:spPr>
          <a:xfrm rot="14410479">
            <a:off x="7187976" y="1626519"/>
            <a:ext cx="2090097" cy="3034181"/>
          </a:xfrm>
          <a:prstGeom prst="arc">
            <a:avLst/>
          </a:prstGeom>
          <a:ln w="38100">
            <a:solidFill>
              <a:schemeClr val="tx1">
                <a:lumMod val="95000"/>
                <a:lumOff val="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4" name="Στρογγυλεμένο ορθογώνιο 3"/>
          <p:cNvSpPr/>
          <p:nvPr/>
        </p:nvSpPr>
        <p:spPr>
          <a:xfrm>
            <a:off x="5894027" y="5920154"/>
            <a:ext cx="1312985" cy="527538"/>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Στρογγυλεμένο ορθογώνιο 7"/>
          <p:cNvSpPr/>
          <p:nvPr/>
        </p:nvSpPr>
        <p:spPr>
          <a:xfrm>
            <a:off x="7780102" y="354975"/>
            <a:ext cx="2133601" cy="338026"/>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Τόξο 8"/>
          <p:cNvSpPr/>
          <p:nvPr/>
        </p:nvSpPr>
        <p:spPr>
          <a:xfrm rot="20967889">
            <a:off x="7222644" y="2227432"/>
            <a:ext cx="1350846" cy="1429057"/>
          </a:xfrm>
          <a:prstGeom prst="arc">
            <a:avLst/>
          </a:prstGeom>
          <a:ln w="38100">
            <a:solidFill>
              <a:schemeClr val="tx1">
                <a:lumMod val="95000"/>
                <a:lumOff val="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0" name="Στρογγυλεμένο ορθογώνιο 9"/>
          <p:cNvSpPr/>
          <p:nvPr/>
        </p:nvSpPr>
        <p:spPr>
          <a:xfrm>
            <a:off x="10351477" y="2522403"/>
            <a:ext cx="1465388" cy="560765"/>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Τόξο 10"/>
          <p:cNvSpPr/>
          <p:nvPr/>
        </p:nvSpPr>
        <p:spPr>
          <a:xfrm rot="7163549">
            <a:off x="5750296" y="337514"/>
            <a:ext cx="2648864" cy="3361352"/>
          </a:xfrm>
          <a:prstGeom prst="arc">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6" name="Έλλειψη 5"/>
          <p:cNvSpPr/>
          <p:nvPr/>
        </p:nvSpPr>
        <p:spPr>
          <a:xfrm>
            <a:off x="7467600" y="3223846"/>
            <a:ext cx="351691" cy="35169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t>-</a:t>
            </a:r>
            <a:endParaRPr lang="el-GR" sz="4000" dirty="0"/>
          </a:p>
        </p:txBody>
      </p:sp>
      <p:sp>
        <p:nvSpPr>
          <p:cNvPr id="7" name="Δεξιό βέλος 6"/>
          <p:cNvSpPr/>
          <p:nvPr/>
        </p:nvSpPr>
        <p:spPr>
          <a:xfrm>
            <a:off x="3297075" y="5978769"/>
            <a:ext cx="1887307" cy="410307"/>
          </a:xfrm>
          <a:prstGeom prst="rightArrow">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Ορθογώνιο 13"/>
          <p:cNvSpPr/>
          <p:nvPr/>
        </p:nvSpPr>
        <p:spPr>
          <a:xfrm>
            <a:off x="3235276" y="5255213"/>
            <a:ext cx="2362826" cy="646331"/>
          </a:xfrm>
          <a:prstGeom prst="rect">
            <a:avLst/>
          </a:prstGeom>
        </p:spPr>
        <p:txBody>
          <a:bodyPr wrap="none">
            <a:spAutoFit/>
          </a:bodyPr>
          <a:lstStyle/>
          <a:p>
            <a:pPr algn="ctr"/>
            <a:r>
              <a:rPr lang="el-GR" dirty="0" err="1" smtClean="0"/>
              <a:t>αμφιβληστρο</a:t>
            </a:r>
            <a:r>
              <a:rPr lang="el-GR" dirty="0" smtClean="0"/>
              <a:t>-</a:t>
            </a:r>
          </a:p>
          <a:p>
            <a:pPr algn="ctr"/>
            <a:r>
              <a:rPr lang="el-GR" dirty="0" err="1" smtClean="0"/>
              <a:t>υποθαλαμική</a:t>
            </a:r>
            <a:r>
              <a:rPr lang="el-GR" dirty="0" smtClean="0"/>
              <a:t> δεσμίδα </a:t>
            </a:r>
            <a:endParaRPr lang="el-GR" dirty="0"/>
          </a:p>
        </p:txBody>
      </p:sp>
      <p:sp>
        <p:nvSpPr>
          <p:cNvPr id="15" name="TextBox 14"/>
          <p:cNvSpPr txBox="1"/>
          <p:nvPr/>
        </p:nvSpPr>
        <p:spPr>
          <a:xfrm>
            <a:off x="5020082" y="5918631"/>
            <a:ext cx="960668" cy="646331"/>
          </a:xfrm>
          <a:prstGeom prst="rect">
            <a:avLst/>
          </a:prstGeom>
          <a:noFill/>
        </p:spPr>
        <p:txBody>
          <a:bodyPr wrap="square" rtlCol="0">
            <a:spAutoFit/>
          </a:bodyPr>
          <a:lstStyle/>
          <a:p>
            <a:pPr algn="ctr"/>
            <a:r>
              <a:rPr lang="en-US" b="1" dirty="0" err="1" smtClean="0"/>
              <a:t>Glu</a:t>
            </a:r>
            <a:endParaRPr lang="en-US" b="1" dirty="0" smtClean="0"/>
          </a:p>
          <a:p>
            <a:pPr algn="ctr"/>
            <a:r>
              <a:rPr lang="en-US" b="1" dirty="0" smtClean="0"/>
              <a:t>PACAP</a:t>
            </a:r>
            <a:endParaRPr lang="el-GR" b="1" dirty="0"/>
          </a:p>
        </p:txBody>
      </p:sp>
      <p:sp>
        <p:nvSpPr>
          <p:cNvPr id="17" name="Τόξο 16"/>
          <p:cNvSpPr/>
          <p:nvPr/>
        </p:nvSpPr>
        <p:spPr>
          <a:xfrm rot="8676745">
            <a:off x="8420323" y="1990677"/>
            <a:ext cx="1174984" cy="1051585"/>
          </a:xfrm>
          <a:prstGeom prst="arc">
            <a:avLst/>
          </a:prstGeom>
          <a:ln w="38100">
            <a:solidFill>
              <a:schemeClr val="tx1">
                <a:lumMod val="95000"/>
                <a:lumOff val="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8" name="Έλλειψη 17"/>
          <p:cNvSpPr/>
          <p:nvPr/>
        </p:nvSpPr>
        <p:spPr>
          <a:xfrm>
            <a:off x="8605461" y="2941960"/>
            <a:ext cx="415214" cy="391692"/>
          </a:xfrm>
          <a:prstGeom prst="ellipse">
            <a:avLst/>
          </a:prstGeom>
          <a:solidFill>
            <a:srgbClr val="99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000" dirty="0"/>
              <a:t>+</a:t>
            </a:r>
          </a:p>
        </p:txBody>
      </p:sp>
      <p:sp>
        <p:nvSpPr>
          <p:cNvPr id="16" name="TextBox 15"/>
          <p:cNvSpPr txBox="1"/>
          <p:nvPr/>
        </p:nvSpPr>
        <p:spPr>
          <a:xfrm>
            <a:off x="6078280" y="2763602"/>
            <a:ext cx="942441" cy="923330"/>
          </a:xfrm>
          <a:prstGeom prst="rect">
            <a:avLst/>
          </a:prstGeom>
          <a:noFill/>
        </p:spPr>
        <p:txBody>
          <a:bodyPr wrap="square" rtlCol="0">
            <a:spAutoFit/>
          </a:bodyPr>
          <a:lstStyle/>
          <a:p>
            <a:r>
              <a:rPr lang="en-US" b="1" dirty="0" smtClean="0">
                <a:solidFill>
                  <a:srgbClr val="C00000"/>
                </a:solidFill>
              </a:rPr>
              <a:t>VLPO</a:t>
            </a:r>
          </a:p>
          <a:p>
            <a:endParaRPr lang="el-GR" b="1" dirty="0" smtClean="0">
              <a:solidFill>
                <a:srgbClr val="C00000"/>
              </a:solidFill>
            </a:endParaRPr>
          </a:p>
          <a:p>
            <a:r>
              <a:rPr lang="en-US" b="1" dirty="0" smtClean="0">
                <a:solidFill>
                  <a:srgbClr val="C00000"/>
                </a:solidFill>
              </a:rPr>
              <a:t>GABA</a:t>
            </a:r>
            <a:endParaRPr lang="el-GR" b="1" dirty="0">
              <a:solidFill>
                <a:srgbClr val="C00000"/>
              </a:solidFill>
            </a:endParaRPr>
          </a:p>
        </p:txBody>
      </p:sp>
      <p:sp>
        <p:nvSpPr>
          <p:cNvPr id="20" name="TextBox 19"/>
          <p:cNvSpPr txBox="1"/>
          <p:nvPr/>
        </p:nvSpPr>
        <p:spPr>
          <a:xfrm>
            <a:off x="9177783" y="2664746"/>
            <a:ext cx="1054785" cy="646331"/>
          </a:xfrm>
          <a:prstGeom prst="rect">
            <a:avLst/>
          </a:prstGeom>
          <a:noFill/>
        </p:spPr>
        <p:txBody>
          <a:bodyPr wrap="square" rtlCol="0">
            <a:spAutoFit/>
          </a:bodyPr>
          <a:lstStyle/>
          <a:p>
            <a:r>
              <a:rPr lang="en-US" b="1" dirty="0" smtClean="0">
                <a:solidFill>
                  <a:srgbClr val="9933FF"/>
                </a:solidFill>
              </a:rPr>
              <a:t>PLH</a:t>
            </a:r>
            <a:endParaRPr lang="el-GR" b="1" dirty="0" smtClean="0">
              <a:solidFill>
                <a:srgbClr val="9933FF"/>
              </a:solidFill>
            </a:endParaRPr>
          </a:p>
          <a:p>
            <a:r>
              <a:rPr lang="el-GR" b="1" dirty="0" err="1" smtClean="0">
                <a:solidFill>
                  <a:srgbClr val="9933FF"/>
                </a:solidFill>
              </a:rPr>
              <a:t>ορεξίνη</a:t>
            </a:r>
            <a:endParaRPr lang="el-GR" b="1" dirty="0">
              <a:solidFill>
                <a:srgbClr val="9933FF"/>
              </a:solidFill>
            </a:endParaRPr>
          </a:p>
        </p:txBody>
      </p:sp>
      <p:pic>
        <p:nvPicPr>
          <p:cNvPr id="6146" name="Picture 2" descr="http://4.bp.blogspot.com/-IVtu_KawyCU/VVuGnhVHNPI/AAAAAAAAizM/MW77IsXAMZQ/s1600/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100" y="4266994"/>
            <a:ext cx="2847975" cy="2305050"/>
          </a:xfrm>
          <a:prstGeom prst="rect">
            <a:avLst/>
          </a:prstGeom>
          <a:noFill/>
          <a:extLst>
            <a:ext uri="{909E8E84-426E-40DD-AFC4-6F175D3DCCD1}">
              <a14:hiddenFill xmlns:a14="http://schemas.microsoft.com/office/drawing/2010/main">
                <a:solidFill>
                  <a:srgbClr val="FFFFFF"/>
                </a:solidFill>
              </a14:hiddenFill>
            </a:ext>
          </a:extLst>
        </p:spPr>
      </p:pic>
      <p:sp>
        <p:nvSpPr>
          <p:cNvPr id="22" name="Κεραυνός 21"/>
          <p:cNvSpPr/>
          <p:nvPr/>
        </p:nvSpPr>
        <p:spPr>
          <a:xfrm rot="18158828">
            <a:off x="176310" y="5155621"/>
            <a:ext cx="385591" cy="629684"/>
          </a:xfrm>
          <a:prstGeom prst="lightningBol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TextBox 22"/>
          <p:cNvSpPr txBox="1"/>
          <p:nvPr/>
        </p:nvSpPr>
        <p:spPr>
          <a:xfrm>
            <a:off x="0" y="4481608"/>
            <a:ext cx="1066800" cy="646331"/>
          </a:xfrm>
          <a:prstGeom prst="rect">
            <a:avLst/>
          </a:prstGeom>
          <a:noFill/>
        </p:spPr>
        <p:txBody>
          <a:bodyPr wrap="square" rtlCol="0">
            <a:spAutoFit/>
          </a:bodyPr>
          <a:lstStyle/>
          <a:p>
            <a:r>
              <a:rPr lang="el-GR" sz="3600" dirty="0" smtClean="0">
                <a:solidFill>
                  <a:srgbClr val="C00000"/>
                </a:solidFill>
              </a:rPr>
              <a:t>φως</a:t>
            </a:r>
            <a:endParaRPr lang="el-GR" sz="3600" dirty="0">
              <a:solidFill>
                <a:srgbClr val="C00000"/>
              </a:solidFill>
            </a:endParaRPr>
          </a:p>
        </p:txBody>
      </p:sp>
      <p:sp>
        <p:nvSpPr>
          <p:cNvPr id="21" name="Έλλειψη 20"/>
          <p:cNvSpPr/>
          <p:nvPr/>
        </p:nvSpPr>
        <p:spPr>
          <a:xfrm>
            <a:off x="6935199" y="2676328"/>
            <a:ext cx="220473" cy="22055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3200" dirty="0">
              <a:solidFill>
                <a:schemeClr val="tx1"/>
              </a:solidFill>
            </a:endParaRPr>
          </a:p>
        </p:txBody>
      </p:sp>
      <p:sp>
        <p:nvSpPr>
          <p:cNvPr id="12" name="TextBox 11"/>
          <p:cNvSpPr txBox="1"/>
          <p:nvPr/>
        </p:nvSpPr>
        <p:spPr>
          <a:xfrm>
            <a:off x="6884473" y="2554453"/>
            <a:ext cx="335984" cy="461665"/>
          </a:xfrm>
          <a:prstGeom prst="rect">
            <a:avLst/>
          </a:prstGeom>
          <a:noFill/>
        </p:spPr>
        <p:txBody>
          <a:bodyPr wrap="square" rtlCol="0">
            <a:spAutoFit/>
          </a:bodyPr>
          <a:lstStyle/>
          <a:p>
            <a:r>
              <a:rPr lang="el-GR" sz="2400" dirty="0" smtClean="0"/>
              <a:t>+</a:t>
            </a:r>
            <a:endParaRPr lang="el-GR" sz="2400" dirty="0"/>
          </a:p>
        </p:txBody>
      </p:sp>
      <p:sp>
        <p:nvSpPr>
          <p:cNvPr id="25" name="Έλλειψη 24"/>
          <p:cNvSpPr/>
          <p:nvPr/>
        </p:nvSpPr>
        <p:spPr>
          <a:xfrm>
            <a:off x="8359818" y="2408259"/>
            <a:ext cx="220473" cy="22055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3200" dirty="0">
              <a:solidFill>
                <a:schemeClr val="tx1"/>
              </a:solidFill>
            </a:endParaRPr>
          </a:p>
        </p:txBody>
      </p:sp>
      <p:sp>
        <p:nvSpPr>
          <p:cNvPr id="26" name="TextBox 25"/>
          <p:cNvSpPr txBox="1"/>
          <p:nvPr/>
        </p:nvSpPr>
        <p:spPr>
          <a:xfrm>
            <a:off x="8309092" y="2286384"/>
            <a:ext cx="335984" cy="461665"/>
          </a:xfrm>
          <a:prstGeom prst="rect">
            <a:avLst/>
          </a:prstGeom>
          <a:noFill/>
        </p:spPr>
        <p:txBody>
          <a:bodyPr wrap="square" rtlCol="0">
            <a:spAutoFit/>
          </a:bodyPr>
          <a:lstStyle/>
          <a:p>
            <a:r>
              <a:rPr lang="el-GR" sz="2400" dirty="0" smtClean="0"/>
              <a:t>+</a:t>
            </a:r>
            <a:endParaRPr lang="el-GR" sz="2400" dirty="0"/>
          </a:p>
        </p:txBody>
      </p:sp>
      <p:sp>
        <p:nvSpPr>
          <p:cNvPr id="27" name="TextBox 26"/>
          <p:cNvSpPr txBox="1"/>
          <p:nvPr/>
        </p:nvSpPr>
        <p:spPr>
          <a:xfrm>
            <a:off x="10019505" y="5920154"/>
            <a:ext cx="1728769" cy="353943"/>
          </a:xfrm>
          <a:prstGeom prst="rect">
            <a:avLst/>
          </a:prstGeom>
          <a:solidFill>
            <a:schemeClr val="bg1"/>
          </a:solidFill>
        </p:spPr>
        <p:txBody>
          <a:bodyPr wrap="square" rtlCol="0">
            <a:spAutoFit/>
          </a:bodyPr>
          <a:lstStyle/>
          <a:p>
            <a:r>
              <a:rPr lang="en-US" sz="1700" b="1" i="1" dirty="0" err="1" smtClean="0">
                <a:latin typeface="Times New Roman" panose="02020603050405020304" pitchFamily="18" charset="0"/>
                <a:cs typeface="Times New Roman" panose="02020603050405020304" pitchFamily="18" charset="0"/>
              </a:rPr>
              <a:t>Arcuate</a:t>
            </a:r>
            <a:r>
              <a:rPr lang="en-US" sz="1700" b="1" i="1" dirty="0" smtClean="0">
                <a:latin typeface="Times New Roman" panose="02020603050405020304" pitchFamily="18" charset="0"/>
                <a:cs typeface="Times New Roman" panose="02020603050405020304" pitchFamily="18" charset="0"/>
              </a:rPr>
              <a:t> nucleus</a:t>
            </a:r>
            <a:endParaRPr lang="el-GR" sz="17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77168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752" y="1281147"/>
            <a:ext cx="5532300" cy="2062103"/>
          </a:xfrm>
          <a:prstGeom prst="rect">
            <a:avLst/>
          </a:prstGeom>
          <a:noFill/>
        </p:spPr>
        <p:txBody>
          <a:bodyPr wrap="square" rtlCol="0">
            <a:spAutoFit/>
          </a:bodyPr>
          <a:lstStyle/>
          <a:p>
            <a:r>
              <a:rPr lang="el-GR" dirty="0" smtClean="0"/>
              <a:t>Η κιρκάδια ρύθμιση περιλαμβάνει τρία στάδια που ξεκινούν από τον </a:t>
            </a:r>
            <a:r>
              <a:rPr lang="en-US" b="1" dirty="0" smtClean="0"/>
              <a:t>SCN</a:t>
            </a:r>
            <a:r>
              <a:rPr lang="en-US" dirty="0"/>
              <a:t>, </a:t>
            </a:r>
            <a:r>
              <a:rPr lang="el-GR" dirty="0" smtClean="0"/>
              <a:t>ο οποίος προβάλει στη γειτονική </a:t>
            </a:r>
            <a:r>
              <a:rPr lang="en-US" dirty="0" err="1" smtClean="0"/>
              <a:t>subparaventricular</a:t>
            </a:r>
            <a:r>
              <a:rPr lang="en-US" dirty="0" smtClean="0"/>
              <a:t> </a:t>
            </a:r>
            <a:r>
              <a:rPr lang="en-US" dirty="0"/>
              <a:t>zone. </a:t>
            </a:r>
            <a:endParaRPr lang="el-GR" dirty="0" smtClean="0"/>
          </a:p>
          <a:p>
            <a:pPr marL="363538" indent="-363538"/>
            <a:r>
              <a:rPr lang="el-GR" sz="2000" b="1" dirty="0" smtClean="0">
                <a:solidFill>
                  <a:srgbClr val="FF0000"/>
                </a:solidFill>
              </a:rPr>
              <a:t>2. </a:t>
            </a:r>
            <a:r>
              <a:rPr lang="el-GR" dirty="0" smtClean="0"/>
              <a:t>Ο </a:t>
            </a:r>
            <a:r>
              <a:rPr lang="en-US" dirty="0"/>
              <a:t>SCN </a:t>
            </a:r>
            <a:r>
              <a:rPr lang="el-GR" dirty="0"/>
              <a:t>αναστέλλει τον </a:t>
            </a:r>
            <a:r>
              <a:rPr lang="en-US" b="1" dirty="0"/>
              <a:t>PVN</a:t>
            </a:r>
            <a:r>
              <a:rPr lang="en-US" dirty="0"/>
              <a:t> (</a:t>
            </a:r>
            <a:r>
              <a:rPr lang="el-GR" dirty="0" err="1"/>
              <a:t>παρακοιλιακό</a:t>
            </a:r>
            <a:r>
              <a:rPr lang="el-GR" dirty="0"/>
              <a:t> πυρήνα), ο οποίος</a:t>
            </a:r>
            <a:r>
              <a:rPr lang="en-US" dirty="0"/>
              <a:t> </a:t>
            </a:r>
            <a:r>
              <a:rPr lang="el-GR" dirty="0"/>
              <a:t>σταματά να ενεργοποιεί την έκκριση μελατονίνης από την </a:t>
            </a:r>
            <a:r>
              <a:rPr lang="el-GR" dirty="0" smtClean="0"/>
              <a:t>επίφυση.</a:t>
            </a:r>
            <a:endParaRPr lang="el-GR" dirty="0"/>
          </a:p>
          <a:p>
            <a:pPr marL="342900" indent="-342900">
              <a:buAutoNum type="arabicPeriod"/>
            </a:pPr>
            <a:endParaRPr lang="el-GR" dirty="0" smtClean="0"/>
          </a:p>
        </p:txBody>
      </p:sp>
      <p:pic>
        <p:nvPicPr>
          <p:cNvPr id="5" name="Picture 2" descr="http://163.178.103.176/Temas/Temab2N/APortal/FisoNerCG/FisoNerOb10/HipotalamoCley/Clayman77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0153" y="341912"/>
            <a:ext cx="5877549" cy="6234969"/>
          </a:xfrm>
          <a:prstGeom prst="rect">
            <a:avLst/>
          </a:prstGeom>
          <a:noFill/>
          <a:extLst>
            <a:ext uri="{909E8E84-426E-40DD-AFC4-6F175D3DCCD1}">
              <a14:hiddenFill xmlns:a14="http://schemas.microsoft.com/office/drawing/2010/main">
                <a:solidFill>
                  <a:srgbClr val="FFFFFF"/>
                </a:solidFill>
              </a14:hiddenFill>
            </a:ext>
          </a:extLst>
        </p:spPr>
      </p:pic>
      <p:sp>
        <p:nvSpPr>
          <p:cNvPr id="3" name="Τόξο 2"/>
          <p:cNvSpPr/>
          <p:nvPr/>
        </p:nvSpPr>
        <p:spPr>
          <a:xfrm rot="14410479">
            <a:off x="7130300" y="1898025"/>
            <a:ext cx="1957809" cy="2710338"/>
          </a:xfrm>
          <a:prstGeom prst="arc">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4" name="Στρογγυλεμένο ορθογώνιο 3"/>
          <p:cNvSpPr/>
          <p:nvPr/>
        </p:nvSpPr>
        <p:spPr>
          <a:xfrm>
            <a:off x="5920153" y="5920154"/>
            <a:ext cx="1312985" cy="527538"/>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Στρογγυλεμένο ορθογώνιο 7"/>
          <p:cNvSpPr/>
          <p:nvPr/>
        </p:nvSpPr>
        <p:spPr>
          <a:xfrm>
            <a:off x="7819291" y="341912"/>
            <a:ext cx="2133601" cy="338026"/>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Έλλειψη 5"/>
          <p:cNvSpPr/>
          <p:nvPr/>
        </p:nvSpPr>
        <p:spPr>
          <a:xfrm>
            <a:off x="6925807" y="2619631"/>
            <a:ext cx="350066" cy="273434"/>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t>-</a:t>
            </a:r>
            <a:endParaRPr lang="el-GR" sz="4000" dirty="0"/>
          </a:p>
        </p:txBody>
      </p:sp>
      <p:sp>
        <p:nvSpPr>
          <p:cNvPr id="7" name="Δεξιό βέλος 6"/>
          <p:cNvSpPr/>
          <p:nvPr/>
        </p:nvSpPr>
        <p:spPr>
          <a:xfrm>
            <a:off x="3297075" y="5978769"/>
            <a:ext cx="2188875" cy="410307"/>
          </a:xfrm>
          <a:prstGeom prst="rightArrow">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Ορθογώνιο 13"/>
          <p:cNvSpPr/>
          <p:nvPr/>
        </p:nvSpPr>
        <p:spPr>
          <a:xfrm>
            <a:off x="3171776" y="5255213"/>
            <a:ext cx="2362826" cy="646331"/>
          </a:xfrm>
          <a:prstGeom prst="rect">
            <a:avLst/>
          </a:prstGeom>
        </p:spPr>
        <p:txBody>
          <a:bodyPr wrap="none">
            <a:spAutoFit/>
          </a:bodyPr>
          <a:lstStyle/>
          <a:p>
            <a:pPr algn="ctr"/>
            <a:r>
              <a:rPr lang="el-GR" dirty="0" err="1" smtClean="0"/>
              <a:t>αμφιβληστρο</a:t>
            </a:r>
            <a:r>
              <a:rPr lang="el-GR" dirty="0" smtClean="0"/>
              <a:t>-</a:t>
            </a:r>
          </a:p>
          <a:p>
            <a:pPr algn="ctr"/>
            <a:r>
              <a:rPr lang="el-GR" dirty="0" err="1" smtClean="0"/>
              <a:t>υποθαλαμική</a:t>
            </a:r>
            <a:r>
              <a:rPr lang="el-GR" dirty="0" smtClean="0"/>
              <a:t> δεσμίδα </a:t>
            </a:r>
            <a:endParaRPr lang="el-GR" dirty="0"/>
          </a:p>
        </p:txBody>
      </p:sp>
      <p:sp>
        <p:nvSpPr>
          <p:cNvPr id="15" name="TextBox 14"/>
          <p:cNvSpPr txBox="1"/>
          <p:nvPr/>
        </p:nvSpPr>
        <p:spPr>
          <a:xfrm>
            <a:off x="5190576" y="6095303"/>
            <a:ext cx="960668" cy="646331"/>
          </a:xfrm>
          <a:prstGeom prst="rect">
            <a:avLst/>
          </a:prstGeom>
          <a:noFill/>
        </p:spPr>
        <p:txBody>
          <a:bodyPr wrap="square" rtlCol="0">
            <a:spAutoFit/>
          </a:bodyPr>
          <a:lstStyle/>
          <a:p>
            <a:pPr algn="ctr"/>
            <a:r>
              <a:rPr lang="en-US" dirty="0" err="1" smtClean="0"/>
              <a:t>Glu</a:t>
            </a:r>
            <a:endParaRPr lang="en-US" dirty="0" smtClean="0"/>
          </a:p>
          <a:p>
            <a:pPr algn="ctr"/>
            <a:r>
              <a:rPr lang="en-US" dirty="0" smtClean="0"/>
              <a:t>PACAP</a:t>
            </a:r>
            <a:endParaRPr lang="el-GR" dirty="0"/>
          </a:p>
        </p:txBody>
      </p:sp>
      <p:sp>
        <p:nvSpPr>
          <p:cNvPr id="16" name="TextBox 15"/>
          <p:cNvSpPr txBox="1"/>
          <p:nvPr/>
        </p:nvSpPr>
        <p:spPr>
          <a:xfrm>
            <a:off x="6213231" y="2766646"/>
            <a:ext cx="726518" cy="369332"/>
          </a:xfrm>
          <a:prstGeom prst="rect">
            <a:avLst/>
          </a:prstGeom>
          <a:noFill/>
        </p:spPr>
        <p:txBody>
          <a:bodyPr wrap="square" rtlCol="0">
            <a:spAutoFit/>
          </a:bodyPr>
          <a:lstStyle/>
          <a:p>
            <a:r>
              <a:rPr lang="en-US" b="1" dirty="0" smtClean="0"/>
              <a:t>VLPO</a:t>
            </a:r>
            <a:endParaRPr lang="el-GR" b="1" dirty="0"/>
          </a:p>
        </p:txBody>
      </p:sp>
      <p:pic>
        <p:nvPicPr>
          <p:cNvPr id="6146" name="Picture 2" descr="http://4.bp.blogspot.com/-IVtu_KawyCU/VVuGnhVHNPI/AAAAAAAAizM/MW77IsXAMZQ/s1600/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100" y="4266994"/>
            <a:ext cx="2847975" cy="2305050"/>
          </a:xfrm>
          <a:prstGeom prst="rect">
            <a:avLst/>
          </a:prstGeom>
          <a:noFill/>
          <a:extLst>
            <a:ext uri="{909E8E84-426E-40DD-AFC4-6F175D3DCCD1}">
              <a14:hiddenFill xmlns:a14="http://schemas.microsoft.com/office/drawing/2010/main">
                <a:solidFill>
                  <a:srgbClr val="FFFFFF"/>
                </a:solidFill>
              </a14:hiddenFill>
            </a:ext>
          </a:extLst>
        </p:spPr>
      </p:pic>
      <p:sp>
        <p:nvSpPr>
          <p:cNvPr id="22" name="Κεραυνός 21"/>
          <p:cNvSpPr/>
          <p:nvPr/>
        </p:nvSpPr>
        <p:spPr>
          <a:xfrm rot="18158828">
            <a:off x="176310" y="5155621"/>
            <a:ext cx="385591" cy="629684"/>
          </a:xfrm>
          <a:prstGeom prst="lightningBol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TextBox 22"/>
          <p:cNvSpPr txBox="1"/>
          <p:nvPr/>
        </p:nvSpPr>
        <p:spPr>
          <a:xfrm>
            <a:off x="0" y="4481608"/>
            <a:ext cx="1066800" cy="646331"/>
          </a:xfrm>
          <a:prstGeom prst="rect">
            <a:avLst/>
          </a:prstGeom>
          <a:noFill/>
        </p:spPr>
        <p:txBody>
          <a:bodyPr wrap="square" rtlCol="0">
            <a:spAutoFit/>
          </a:bodyPr>
          <a:lstStyle/>
          <a:p>
            <a:r>
              <a:rPr lang="el-GR" sz="3600" dirty="0" smtClean="0">
                <a:solidFill>
                  <a:srgbClr val="C00000"/>
                </a:solidFill>
              </a:rPr>
              <a:t>φως</a:t>
            </a:r>
            <a:endParaRPr lang="el-GR" sz="3600" dirty="0">
              <a:solidFill>
                <a:srgbClr val="C00000"/>
              </a:solidFill>
            </a:endParaRPr>
          </a:p>
        </p:txBody>
      </p:sp>
      <p:sp>
        <p:nvSpPr>
          <p:cNvPr id="17" name="TextBox 16"/>
          <p:cNvSpPr txBox="1"/>
          <p:nvPr/>
        </p:nvSpPr>
        <p:spPr>
          <a:xfrm>
            <a:off x="7456032" y="2072364"/>
            <a:ext cx="726518" cy="369332"/>
          </a:xfrm>
          <a:prstGeom prst="rect">
            <a:avLst/>
          </a:prstGeom>
          <a:noFill/>
        </p:spPr>
        <p:txBody>
          <a:bodyPr wrap="square" rtlCol="0">
            <a:spAutoFit/>
          </a:bodyPr>
          <a:lstStyle/>
          <a:p>
            <a:r>
              <a:rPr lang="en-US" b="1" dirty="0" smtClean="0"/>
              <a:t>PVN</a:t>
            </a:r>
            <a:endParaRPr lang="el-GR" b="1" dirty="0"/>
          </a:p>
        </p:txBody>
      </p:sp>
      <p:sp>
        <p:nvSpPr>
          <p:cNvPr id="18" name="TextBox 17"/>
          <p:cNvSpPr txBox="1"/>
          <p:nvPr/>
        </p:nvSpPr>
        <p:spPr>
          <a:xfrm>
            <a:off x="10019505" y="5920154"/>
            <a:ext cx="1728769" cy="353943"/>
          </a:xfrm>
          <a:prstGeom prst="rect">
            <a:avLst/>
          </a:prstGeom>
          <a:solidFill>
            <a:schemeClr val="bg1"/>
          </a:solidFill>
        </p:spPr>
        <p:txBody>
          <a:bodyPr wrap="square" rtlCol="0">
            <a:spAutoFit/>
          </a:bodyPr>
          <a:lstStyle/>
          <a:p>
            <a:r>
              <a:rPr lang="en-US" sz="1700" b="1" i="1" dirty="0" err="1" smtClean="0">
                <a:latin typeface="Times New Roman" panose="02020603050405020304" pitchFamily="18" charset="0"/>
                <a:cs typeface="Times New Roman" panose="02020603050405020304" pitchFamily="18" charset="0"/>
              </a:rPr>
              <a:t>Arcuate</a:t>
            </a:r>
            <a:r>
              <a:rPr lang="en-US" sz="1700" b="1" i="1" dirty="0" smtClean="0">
                <a:latin typeface="Times New Roman" panose="02020603050405020304" pitchFamily="18" charset="0"/>
                <a:cs typeface="Times New Roman" panose="02020603050405020304" pitchFamily="18" charset="0"/>
              </a:rPr>
              <a:t> nucleus</a:t>
            </a:r>
            <a:endParaRPr lang="el-GR" sz="17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10373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1930" y="181206"/>
            <a:ext cx="5532300" cy="2062103"/>
          </a:xfrm>
          <a:prstGeom prst="rect">
            <a:avLst/>
          </a:prstGeom>
          <a:noFill/>
        </p:spPr>
        <p:txBody>
          <a:bodyPr wrap="square" rtlCol="0">
            <a:spAutoFit/>
          </a:bodyPr>
          <a:lstStyle/>
          <a:p>
            <a:pPr marL="363538" indent="-363538"/>
            <a:r>
              <a:rPr lang="el-GR" sz="2000" b="1" dirty="0" smtClean="0">
                <a:solidFill>
                  <a:srgbClr val="FF0000"/>
                </a:solidFill>
              </a:rPr>
              <a:t>2. </a:t>
            </a:r>
            <a:r>
              <a:rPr lang="el-GR" dirty="0" smtClean="0"/>
              <a:t>Ο </a:t>
            </a:r>
            <a:r>
              <a:rPr lang="en-US" dirty="0"/>
              <a:t>SCN </a:t>
            </a:r>
            <a:r>
              <a:rPr lang="el-GR" dirty="0"/>
              <a:t>αναστέλλει τον </a:t>
            </a:r>
            <a:r>
              <a:rPr lang="en-US" b="1" dirty="0"/>
              <a:t>PVN</a:t>
            </a:r>
            <a:r>
              <a:rPr lang="en-US" dirty="0"/>
              <a:t> (</a:t>
            </a:r>
            <a:r>
              <a:rPr lang="el-GR" dirty="0" err="1"/>
              <a:t>παρακοιλιακό</a:t>
            </a:r>
            <a:r>
              <a:rPr lang="el-GR" dirty="0"/>
              <a:t> πυρήνα</a:t>
            </a:r>
            <a:r>
              <a:rPr lang="el-GR" dirty="0" smtClean="0"/>
              <a:t>)</a:t>
            </a:r>
            <a:r>
              <a:rPr lang="en-US" dirty="0" smtClean="0"/>
              <a:t>, </a:t>
            </a:r>
            <a:r>
              <a:rPr lang="el-GR" dirty="0"/>
              <a:t>ο οποίος </a:t>
            </a:r>
            <a:r>
              <a:rPr lang="el-GR" dirty="0" smtClean="0"/>
              <a:t>ενεργοποιώντας </a:t>
            </a:r>
            <a:r>
              <a:rPr lang="el-GR" dirty="0"/>
              <a:t>το συμπαθητικό σύστημα:</a:t>
            </a:r>
          </a:p>
          <a:p>
            <a:pPr marL="285750" indent="-285750">
              <a:buFont typeface="Arial" panose="020B0604020202020204" pitchFamily="34" charset="0"/>
              <a:buChar char="•"/>
            </a:pPr>
            <a:r>
              <a:rPr lang="el-GR" dirty="0"/>
              <a:t>ΙΜ</a:t>
            </a:r>
            <a:r>
              <a:rPr lang="en-US" dirty="0"/>
              <a:t>C</a:t>
            </a:r>
            <a:r>
              <a:rPr lang="el-GR" dirty="0"/>
              <a:t> (</a:t>
            </a:r>
            <a:r>
              <a:rPr lang="en-US" dirty="0" err="1"/>
              <a:t>intermediolateral</a:t>
            </a:r>
            <a:r>
              <a:rPr lang="en-US" dirty="0"/>
              <a:t> cell column</a:t>
            </a:r>
            <a:r>
              <a:rPr lang="el-GR" dirty="0"/>
              <a:t>)</a:t>
            </a:r>
            <a:endParaRPr lang="en-US" dirty="0"/>
          </a:p>
          <a:p>
            <a:pPr marL="285750" indent="-285750">
              <a:buFont typeface="Arial" panose="020B0604020202020204" pitchFamily="34" charset="0"/>
              <a:buChar char="•"/>
            </a:pPr>
            <a:r>
              <a:rPr lang="en-US" dirty="0"/>
              <a:t>SCG</a:t>
            </a:r>
            <a:r>
              <a:rPr lang="el-GR" dirty="0"/>
              <a:t> </a:t>
            </a:r>
            <a:r>
              <a:rPr lang="en-US" dirty="0"/>
              <a:t>(Superior cervical ganglion)</a:t>
            </a:r>
            <a:endParaRPr lang="el-GR" dirty="0"/>
          </a:p>
          <a:p>
            <a:r>
              <a:rPr lang="el-GR" dirty="0" smtClean="0"/>
              <a:t>ενεργοποιεί </a:t>
            </a:r>
            <a:r>
              <a:rPr lang="el-GR" dirty="0"/>
              <a:t>την έκκριση μελατονίνης από την </a:t>
            </a:r>
            <a:r>
              <a:rPr lang="el-GR" dirty="0" smtClean="0"/>
              <a:t>επίφυση (</a:t>
            </a:r>
            <a:r>
              <a:rPr lang="en-US" dirty="0" smtClean="0"/>
              <a:t>Pineal gland</a:t>
            </a:r>
            <a:r>
              <a:rPr lang="el-GR" dirty="0" smtClean="0"/>
              <a:t>)</a:t>
            </a:r>
            <a:r>
              <a:rPr lang="en-US" dirty="0" smtClean="0"/>
              <a:t> </a:t>
            </a:r>
            <a:r>
              <a:rPr lang="el-GR" dirty="0" smtClean="0"/>
              <a:t>.</a:t>
            </a:r>
            <a:endParaRPr lang="el-GR" dirty="0"/>
          </a:p>
          <a:p>
            <a:pPr marL="342900" indent="-342900">
              <a:buAutoNum type="arabicPeriod"/>
            </a:pPr>
            <a:endParaRPr lang="el-GR" dirty="0" smtClean="0"/>
          </a:p>
        </p:txBody>
      </p:sp>
      <p:pic>
        <p:nvPicPr>
          <p:cNvPr id="5" name="Picture 2" descr="http://163.178.103.176/Temas/Temab2N/APortal/FisoNerCG/FisoNerOb10/HipotalamoCley/Clayman77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0153" y="341912"/>
            <a:ext cx="5877549" cy="6234969"/>
          </a:xfrm>
          <a:prstGeom prst="rect">
            <a:avLst/>
          </a:prstGeom>
          <a:noFill/>
          <a:extLst>
            <a:ext uri="{909E8E84-426E-40DD-AFC4-6F175D3DCCD1}">
              <a14:hiddenFill xmlns:a14="http://schemas.microsoft.com/office/drawing/2010/main">
                <a:solidFill>
                  <a:srgbClr val="FFFFFF"/>
                </a:solidFill>
              </a14:hiddenFill>
            </a:ext>
          </a:extLst>
        </p:spPr>
      </p:pic>
      <p:sp>
        <p:nvSpPr>
          <p:cNvPr id="3" name="Τόξο 2"/>
          <p:cNvSpPr/>
          <p:nvPr/>
        </p:nvSpPr>
        <p:spPr>
          <a:xfrm rot="14410479">
            <a:off x="7187976" y="1626519"/>
            <a:ext cx="2090097" cy="3034181"/>
          </a:xfrm>
          <a:prstGeom prst="arc">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4" name="Στρογγυλεμένο ορθογώνιο 3"/>
          <p:cNvSpPr/>
          <p:nvPr/>
        </p:nvSpPr>
        <p:spPr>
          <a:xfrm>
            <a:off x="5920153" y="5920154"/>
            <a:ext cx="1312985" cy="527538"/>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Στρογγυλεμένο ορθογώνιο 7"/>
          <p:cNvSpPr/>
          <p:nvPr/>
        </p:nvSpPr>
        <p:spPr>
          <a:xfrm>
            <a:off x="7819291" y="341912"/>
            <a:ext cx="2133601" cy="338026"/>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Έλλειψη 5"/>
          <p:cNvSpPr/>
          <p:nvPr/>
        </p:nvSpPr>
        <p:spPr>
          <a:xfrm>
            <a:off x="6959287" y="2519895"/>
            <a:ext cx="351691" cy="35169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t>-</a:t>
            </a:r>
            <a:endParaRPr lang="el-GR" sz="4000" dirty="0"/>
          </a:p>
        </p:txBody>
      </p:sp>
      <p:sp>
        <p:nvSpPr>
          <p:cNvPr id="16" name="TextBox 15"/>
          <p:cNvSpPr txBox="1"/>
          <p:nvPr/>
        </p:nvSpPr>
        <p:spPr>
          <a:xfrm>
            <a:off x="6213231" y="2766646"/>
            <a:ext cx="726518" cy="369332"/>
          </a:xfrm>
          <a:prstGeom prst="rect">
            <a:avLst/>
          </a:prstGeom>
          <a:noFill/>
        </p:spPr>
        <p:txBody>
          <a:bodyPr wrap="square" rtlCol="0">
            <a:spAutoFit/>
          </a:bodyPr>
          <a:lstStyle/>
          <a:p>
            <a:r>
              <a:rPr lang="en-US" b="1" dirty="0" smtClean="0">
                <a:solidFill>
                  <a:srgbClr val="C00000"/>
                </a:solidFill>
              </a:rPr>
              <a:t>VLPO</a:t>
            </a:r>
            <a:endParaRPr lang="el-GR" b="1" dirty="0">
              <a:solidFill>
                <a:srgbClr val="C00000"/>
              </a:solidFill>
            </a:endParaRPr>
          </a:p>
        </p:txBody>
      </p:sp>
      <p:pic>
        <p:nvPicPr>
          <p:cNvPr id="17" name="Picture 2" descr="http://www.neurology.org/content/71/8/594/F1.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987" y="2344615"/>
            <a:ext cx="5659682" cy="442144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750029" y="3818656"/>
            <a:ext cx="1066800" cy="369332"/>
          </a:xfrm>
          <a:prstGeom prst="rect">
            <a:avLst/>
          </a:prstGeom>
          <a:noFill/>
        </p:spPr>
        <p:txBody>
          <a:bodyPr wrap="square" rtlCol="0">
            <a:spAutoFit/>
          </a:bodyPr>
          <a:lstStyle/>
          <a:p>
            <a:r>
              <a:rPr lang="en-US" b="1" dirty="0" smtClean="0">
                <a:solidFill>
                  <a:srgbClr val="FF0000"/>
                </a:solidFill>
              </a:rPr>
              <a:t>GABA</a:t>
            </a:r>
            <a:endParaRPr lang="el-GR" b="1" dirty="0">
              <a:solidFill>
                <a:srgbClr val="FF0000"/>
              </a:solidFill>
            </a:endParaRPr>
          </a:p>
        </p:txBody>
      </p:sp>
      <p:sp>
        <p:nvSpPr>
          <p:cNvPr id="19" name="Στρογγυλεμένο ορθογώνιο 18"/>
          <p:cNvSpPr/>
          <p:nvPr/>
        </p:nvSpPr>
        <p:spPr>
          <a:xfrm>
            <a:off x="189503" y="4028036"/>
            <a:ext cx="1170062" cy="527538"/>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Στρογγυλεμένο ορθογώνιο 20"/>
          <p:cNvSpPr/>
          <p:nvPr/>
        </p:nvSpPr>
        <p:spPr>
          <a:xfrm>
            <a:off x="2938080" y="2324819"/>
            <a:ext cx="1059489" cy="353847"/>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 name="Κεραυνός 23"/>
          <p:cNvSpPr/>
          <p:nvPr/>
        </p:nvSpPr>
        <p:spPr>
          <a:xfrm rot="18158828">
            <a:off x="176310" y="5155621"/>
            <a:ext cx="385591" cy="629684"/>
          </a:xfrm>
          <a:prstGeom prst="lightningBol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5" name="Κεραυνός 24"/>
          <p:cNvSpPr/>
          <p:nvPr/>
        </p:nvSpPr>
        <p:spPr>
          <a:xfrm rot="20800558">
            <a:off x="5475167" y="5605312"/>
            <a:ext cx="385591" cy="629684"/>
          </a:xfrm>
          <a:prstGeom prst="lightningBol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TextBox 6"/>
          <p:cNvSpPr txBox="1"/>
          <p:nvPr/>
        </p:nvSpPr>
        <p:spPr>
          <a:xfrm>
            <a:off x="4233225" y="4399005"/>
            <a:ext cx="1686927" cy="738664"/>
          </a:xfrm>
          <a:prstGeom prst="rect">
            <a:avLst/>
          </a:prstGeom>
          <a:noFill/>
        </p:spPr>
        <p:txBody>
          <a:bodyPr wrap="square" rtlCol="0">
            <a:spAutoFit/>
          </a:bodyPr>
          <a:lstStyle/>
          <a:p>
            <a:pPr algn="ctr"/>
            <a:r>
              <a:rPr lang="el-GR" sz="1400" b="1" dirty="0" smtClean="0">
                <a:solidFill>
                  <a:srgbClr val="FF0000"/>
                </a:solidFill>
              </a:rPr>
              <a:t>Στο φως σταματά η έκκριση μελατονίνης</a:t>
            </a:r>
            <a:endParaRPr lang="el-GR" sz="1400" b="1" dirty="0">
              <a:solidFill>
                <a:srgbClr val="FF0000"/>
              </a:solidFill>
            </a:endParaRPr>
          </a:p>
        </p:txBody>
      </p:sp>
      <p:sp>
        <p:nvSpPr>
          <p:cNvPr id="9" name="TextBox 8"/>
          <p:cNvSpPr txBox="1"/>
          <p:nvPr/>
        </p:nvSpPr>
        <p:spPr>
          <a:xfrm>
            <a:off x="4253300" y="2695741"/>
            <a:ext cx="1631367" cy="307777"/>
          </a:xfrm>
          <a:prstGeom prst="rect">
            <a:avLst/>
          </a:prstGeom>
          <a:solidFill>
            <a:schemeClr val="bg1"/>
          </a:solidFill>
        </p:spPr>
        <p:txBody>
          <a:bodyPr wrap="square" rtlCol="0">
            <a:spAutoFit/>
          </a:bodyPr>
          <a:lstStyle/>
          <a:p>
            <a:r>
              <a:rPr lang="el-GR" sz="1400" dirty="0" smtClean="0">
                <a:solidFill>
                  <a:srgbClr val="FF0000"/>
                </a:solidFill>
              </a:rPr>
              <a:t>Φως</a:t>
            </a:r>
            <a:r>
              <a:rPr lang="el-GR" sz="1400" dirty="0" smtClean="0"/>
              <a:t> Σκοτάδι </a:t>
            </a:r>
            <a:r>
              <a:rPr lang="el-GR" sz="1400" dirty="0" smtClean="0">
                <a:solidFill>
                  <a:srgbClr val="FF0000"/>
                </a:solidFill>
              </a:rPr>
              <a:t>Φως</a:t>
            </a:r>
            <a:endParaRPr lang="el-GR" sz="1400" dirty="0">
              <a:solidFill>
                <a:srgbClr val="FF0000"/>
              </a:solidFill>
            </a:endParaRPr>
          </a:p>
        </p:txBody>
      </p:sp>
      <p:sp>
        <p:nvSpPr>
          <p:cNvPr id="10" name="TextBox 9"/>
          <p:cNvSpPr txBox="1"/>
          <p:nvPr/>
        </p:nvSpPr>
        <p:spPr>
          <a:xfrm>
            <a:off x="10019505" y="5920154"/>
            <a:ext cx="1728769" cy="353943"/>
          </a:xfrm>
          <a:prstGeom prst="rect">
            <a:avLst/>
          </a:prstGeom>
          <a:solidFill>
            <a:schemeClr val="bg1"/>
          </a:solidFill>
        </p:spPr>
        <p:txBody>
          <a:bodyPr wrap="square" rtlCol="0">
            <a:spAutoFit/>
          </a:bodyPr>
          <a:lstStyle/>
          <a:p>
            <a:r>
              <a:rPr lang="en-US" sz="1700" b="1" i="1" dirty="0" err="1" smtClean="0">
                <a:latin typeface="Times New Roman" panose="02020603050405020304" pitchFamily="18" charset="0"/>
                <a:cs typeface="Times New Roman" panose="02020603050405020304" pitchFamily="18" charset="0"/>
              </a:rPr>
              <a:t>Arcuate</a:t>
            </a:r>
            <a:r>
              <a:rPr lang="en-US" sz="1700" b="1" i="1" dirty="0" smtClean="0">
                <a:latin typeface="Times New Roman" panose="02020603050405020304" pitchFamily="18" charset="0"/>
                <a:cs typeface="Times New Roman" panose="02020603050405020304" pitchFamily="18" charset="0"/>
              </a:rPr>
              <a:t> nucleus</a:t>
            </a:r>
            <a:endParaRPr lang="el-GR" sz="1700" b="1" i="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3401568" y="3511296"/>
            <a:ext cx="596001" cy="369332"/>
          </a:xfrm>
          <a:prstGeom prst="rect">
            <a:avLst/>
          </a:prstGeom>
          <a:noFill/>
        </p:spPr>
        <p:txBody>
          <a:bodyPr wrap="square" rtlCol="0">
            <a:spAutoFit/>
          </a:bodyPr>
          <a:lstStyle/>
          <a:p>
            <a:r>
              <a:rPr lang="el-GR" dirty="0" smtClean="0">
                <a:solidFill>
                  <a:srgbClr val="00B050"/>
                </a:solidFill>
              </a:rPr>
              <a:t>ΝΑ</a:t>
            </a:r>
            <a:endParaRPr lang="el-GR" dirty="0">
              <a:solidFill>
                <a:srgbClr val="00B050"/>
              </a:solidFill>
            </a:endParaRPr>
          </a:p>
        </p:txBody>
      </p:sp>
    </p:spTree>
    <p:extLst>
      <p:ext uri="{BB962C8B-B14F-4D97-AF65-F5344CB8AC3E}">
        <p14:creationId xmlns:p14="http://schemas.microsoft.com/office/powerpoint/2010/main" val="31907904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163.178.103.176/Temas/Temab2N/APortal/FisoNerCG/FisoNerOb10/HipotalamoCley/Clayman77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0153" y="341912"/>
            <a:ext cx="5877549" cy="6234969"/>
          </a:xfrm>
          <a:prstGeom prst="rect">
            <a:avLst/>
          </a:prstGeom>
          <a:noFill/>
          <a:extLst>
            <a:ext uri="{909E8E84-426E-40DD-AFC4-6F175D3DCCD1}">
              <a14:hiddenFill xmlns:a14="http://schemas.microsoft.com/office/drawing/2010/main">
                <a:solidFill>
                  <a:srgbClr val="FFFFFF"/>
                </a:solidFill>
              </a14:hiddenFill>
            </a:ext>
          </a:extLst>
        </p:spPr>
      </p:pic>
      <p:sp>
        <p:nvSpPr>
          <p:cNvPr id="3" name="Τόξο 2"/>
          <p:cNvSpPr/>
          <p:nvPr/>
        </p:nvSpPr>
        <p:spPr>
          <a:xfrm rot="14410479">
            <a:off x="7187976" y="1626519"/>
            <a:ext cx="2090097" cy="3034181"/>
          </a:xfrm>
          <a:prstGeom prst="arc">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4" name="Στρογγυλεμένο ορθογώνιο 3"/>
          <p:cNvSpPr/>
          <p:nvPr/>
        </p:nvSpPr>
        <p:spPr>
          <a:xfrm>
            <a:off x="5920153" y="5920154"/>
            <a:ext cx="1312985" cy="527538"/>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Στρογγυλεμένο ορθογώνιο 7"/>
          <p:cNvSpPr/>
          <p:nvPr/>
        </p:nvSpPr>
        <p:spPr>
          <a:xfrm>
            <a:off x="7819291" y="341912"/>
            <a:ext cx="2133601" cy="338026"/>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Έλλειψη 5"/>
          <p:cNvSpPr/>
          <p:nvPr/>
        </p:nvSpPr>
        <p:spPr>
          <a:xfrm>
            <a:off x="6959287" y="2519895"/>
            <a:ext cx="351691" cy="35169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t>-</a:t>
            </a:r>
            <a:endParaRPr lang="el-GR" sz="4000" dirty="0"/>
          </a:p>
        </p:txBody>
      </p:sp>
      <p:sp>
        <p:nvSpPr>
          <p:cNvPr id="16" name="TextBox 15"/>
          <p:cNvSpPr txBox="1"/>
          <p:nvPr/>
        </p:nvSpPr>
        <p:spPr>
          <a:xfrm>
            <a:off x="6213231" y="2766646"/>
            <a:ext cx="726518" cy="369332"/>
          </a:xfrm>
          <a:prstGeom prst="rect">
            <a:avLst/>
          </a:prstGeom>
          <a:noFill/>
        </p:spPr>
        <p:txBody>
          <a:bodyPr wrap="square" rtlCol="0">
            <a:spAutoFit/>
          </a:bodyPr>
          <a:lstStyle/>
          <a:p>
            <a:r>
              <a:rPr lang="en-US" b="1" dirty="0" smtClean="0">
                <a:solidFill>
                  <a:srgbClr val="C00000"/>
                </a:solidFill>
              </a:rPr>
              <a:t>VLPO</a:t>
            </a:r>
            <a:endParaRPr lang="el-GR" b="1" dirty="0">
              <a:solidFill>
                <a:srgbClr val="C00000"/>
              </a:solidFill>
            </a:endParaRPr>
          </a:p>
        </p:txBody>
      </p:sp>
      <p:sp>
        <p:nvSpPr>
          <p:cNvPr id="10" name="TextBox 9"/>
          <p:cNvSpPr txBox="1"/>
          <p:nvPr/>
        </p:nvSpPr>
        <p:spPr>
          <a:xfrm>
            <a:off x="10019505" y="5920154"/>
            <a:ext cx="1728769" cy="353943"/>
          </a:xfrm>
          <a:prstGeom prst="rect">
            <a:avLst/>
          </a:prstGeom>
          <a:solidFill>
            <a:schemeClr val="bg1"/>
          </a:solidFill>
        </p:spPr>
        <p:txBody>
          <a:bodyPr wrap="square" rtlCol="0">
            <a:spAutoFit/>
          </a:bodyPr>
          <a:lstStyle/>
          <a:p>
            <a:r>
              <a:rPr lang="en-US" sz="1700" b="1" i="1" dirty="0" err="1" smtClean="0">
                <a:latin typeface="Times New Roman" panose="02020603050405020304" pitchFamily="18" charset="0"/>
                <a:cs typeface="Times New Roman" panose="02020603050405020304" pitchFamily="18" charset="0"/>
              </a:rPr>
              <a:t>Arcuate</a:t>
            </a:r>
            <a:r>
              <a:rPr lang="en-US" sz="1700" b="1" i="1" dirty="0" smtClean="0">
                <a:latin typeface="Times New Roman" panose="02020603050405020304" pitchFamily="18" charset="0"/>
                <a:cs typeface="Times New Roman" panose="02020603050405020304" pitchFamily="18" charset="0"/>
              </a:rPr>
              <a:t> nucleus</a:t>
            </a:r>
            <a:endParaRPr lang="el-GR" sz="1700" b="1" i="1" dirty="0">
              <a:latin typeface="Times New Roman" panose="02020603050405020304" pitchFamily="18" charset="0"/>
              <a:cs typeface="Times New Roman" panose="02020603050405020304" pitchFamily="18" charset="0"/>
            </a:endParaRPr>
          </a:p>
        </p:txBody>
      </p:sp>
      <p:pic>
        <p:nvPicPr>
          <p:cNvPr id="20" name="Picture 2" descr="https://qph.is.quoracdn.net/main-qimg-7e77362ad38aaec99d5e75712aa1a21f?convert_to_webp=tr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41" y="224744"/>
            <a:ext cx="5475259" cy="604620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917653" y="1532610"/>
            <a:ext cx="1559127" cy="738664"/>
          </a:xfrm>
          <a:prstGeom prst="rect">
            <a:avLst/>
          </a:prstGeom>
          <a:noFill/>
        </p:spPr>
        <p:txBody>
          <a:bodyPr wrap="square" rtlCol="0">
            <a:spAutoFit/>
          </a:bodyPr>
          <a:lstStyle/>
          <a:p>
            <a:pPr algn="ctr"/>
            <a:r>
              <a:rPr lang="el-GR" sz="1400" b="1" dirty="0" smtClean="0"/>
              <a:t>Στο φως σταματά η έκκριση μελατονίνης</a:t>
            </a:r>
            <a:endParaRPr lang="el-GR" sz="1400" b="1" dirty="0"/>
          </a:p>
        </p:txBody>
      </p:sp>
      <p:cxnSp>
        <p:nvCxnSpPr>
          <p:cNvPr id="23" name="Ευθύγραμμο βέλος σύνδεσης 22"/>
          <p:cNvCxnSpPr/>
          <p:nvPr/>
        </p:nvCxnSpPr>
        <p:spPr>
          <a:xfrm>
            <a:off x="1914203" y="2271274"/>
            <a:ext cx="446782" cy="2622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Κεραυνός 25"/>
          <p:cNvSpPr/>
          <p:nvPr/>
        </p:nvSpPr>
        <p:spPr>
          <a:xfrm rot="20800558">
            <a:off x="5475167" y="5605312"/>
            <a:ext cx="385591" cy="629684"/>
          </a:xfrm>
          <a:prstGeom prst="lightningBol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89308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περιεχομένου 2"/>
          <p:cNvSpPr txBox="1">
            <a:spLocks/>
          </p:cNvSpPr>
          <p:nvPr/>
        </p:nvSpPr>
        <p:spPr>
          <a:xfrm>
            <a:off x="0" y="190989"/>
            <a:ext cx="12192000" cy="618274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sz="1800" dirty="0" smtClean="0"/>
              <a:t>Πριν 40 </a:t>
            </a:r>
            <a:r>
              <a:rPr lang="el-GR" sz="1800" dirty="0"/>
              <a:t>χρόνια </a:t>
            </a:r>
            <a:r>
              <a:rPr lang="el-GR" sz="1800" dirty="0" smtClean="0"/>
              <a:t>παρατηρήθηκε </a:t>
            </a:r>
            <a:r>
              <a:rPr lang="el-GR" sz="1800" dirty="0"/>
              <a:t>ότι υπάρχουν δύο εί­δη </a:t>
            </a:r>
            <a:r>
              <a:rPr lang="el-GR" sz="1800" dirty="0" smtClean="0"/>
              <a:t>ύπνου, τα οποία εναλλάσσονται </a:t>
            </a:r>
            <a:r>
              <a:rPr lang="el-GR" sz="1800" dirty="0"/>
              <a:t>σε 4-5 κύκλους, </a:t>
            </a:r>
            <a:r>
              <a:rPr lang="el-GR" sz="1800" dirty="0" smtClean="0"/>
              <a:t>ο καθένας </a:t>
            </a:r>
            <a:r>
              <a:rPr lang="el-GR" sz="1800" dirty="0"/>
              <a:t>από τους οποίους διαρκεί </a:t>
            </a:r>
            <a:r>
              <a:rPr lang="el-GR" sz="1800" dirty="0" smtClean="0"/>
              <a:t>1.30 – 2.00</a:t>
            </a:r>
            <a:r>
              <a:rPr lang="en-US" sz="1800" dirty="0" smtClean="0"/>
              <a:t>h</a:t>
            </a:r>
            <a:r>
              <a:rPr lang="el-GR" sz="1800" dirty="0" smtClean="0"/>
              <a:t>. Έχουν </a:t>
            </a:r>
            <a:r>
              <a:rPr lang="el-GR" sz="1800" dirty="0"/>
              <a:t>διαφορετικές ιδιότητες, γι’ αυτό και η διά­κριση μεταξύ τους είναι </a:t>
            </a:r>
            <a:r>
              <a:rPr lang="el-GR" sz="1800" dirty="0" smtClean="0"/>
              <a:t>εύκολη: </a:t>
            </a:r>
          </a:p>
          <a:p>
            <a:r>
              <a:rPr lang="el-GR" sz="1800" b="1" dirty="0">
                <a:solidFill>
                  <a:srgbClr val="0070C0"/>
                </a:solidFill>
              </a:rPr>
              <a:t>Ν</a:t>
            </a:r>
            <a:r>
              <a:rPr lang="en-US" sz="1800" b="1" dirty="0">
                <a:solidFill>
                  <a:srgbClr val="0070C0"/>
                </a:solidFill>
              </a:rPr>
              <a:t>on-REM (NREM)</a:t>
            </a:r>
            <a:r>
              <a:rPr lang="el-GR" sz="1800" b="1" dirty="0">
                <a:solidFill>
                  <a:srgbClr val="0070C0"/>
                </a:solidFill>
              </a:rPr>
              <a:t> </a:t>
            </a:r>
            <a:r>
              <a:rPr lang="el-GR" sz="1800" b="1" dirty="0" smtClean="0">
                <a:solidFill>
                  <a:srgbClr val="0070C0"/>
                </a:solidFill>
              </a:rPr>
              <a:t>(</a:t>
            </a:r>
            <a:r>
              <a:rPr lang="el-GR" sz="1800" b="1" dirty="0">
                <a:solidFill>
                  <a:srgbClr val="0070C0"/>
                </a:solidFill>
              </a:rPr>
              <a:t>75%) Στάδιο 1, 2, 3 και 4:</a:t>
            </a:r>
            <a:r>
              <a:rPr lang="el-GR" sz="1800" dirty="0">
                <a:solidFill>
                  <a:srgbClr val="0070C0"/>
                </a:solidFill>
              </a:rPr>
              <a:t> </a:t>
            </a:r>
            <a:r>
              <a:rPr lang="el-GR" sz="1800" dirty="0"/>
              <a:t>Ύπνος των αργών κυμάτων ή ήρεμος, χωρίς ταχεία κίνηση των ματιών. </a:t>
            </a:r>
            <a:endParaRPr lang="el-GR" sz="1800" b="1" dirty="0">
              <a:solidFill>
                <a:srgbClr val="0070C0"/>
              </a:solidFill>
            </a:endParaRPr>
          </a:p>
          <a:p>
            <a:r>
              <a:rPr lang="en-US" sz="1800" b="1" dirty="0" smtClean="0">
                <a:solidFill>
                  <a:srgbClr val="C00000"/>
                </a:solidFill>
              </a:rPr>
              <a:t>Rapid eye movement (REM) </a:t>
            </a:r>
            <a:r>
              <a:rPr lang="el-GR" sz="1800" b="1" dirty="0" smtClean="0">
                <a:solidFill>
                  <a:srgbClr val="C00000"/>
                </a:solidFill>
              </a:rPr>
              <a:t>(25%): </a:t>
            </a:r>
            <a:r>
              <a:rPr lang="el-GR" sz="1800" dirty="0" smtClean="0"/>
              <a:t>Γρήγορη κίνηση των ματιών, έντονη εγκεφαλική </a:t>
            </a:r>
            <a:r>
              <a:rPr lang="el-GR" sz="1800" dirty="0"/>
              <a:t>δραστηριότητα χαρακτηριστική του άγρυπνου, του αφυπνι­σμένου </a:t>
            </a:r>
            <a:r>
              <a:rPr lang="el-GR" sz="1800" dirty="0" smtClean="0"/>
              <a:t>εγκεφάλου, ωστόσο βαθύς ύπνος – Παράδοξος ύπνος</a:t>
            </a:r>
          </a:p>
        </p:txBody>
      </p:sp>
      <p:sp>
        <p:nvSpPr>
          <p:cNvPr id="10" name="TextBox 9"/>
          <p:cNvSpPr txBox="1"/>
          <p:nvPr/>
        </p:nvSpPr>
        <p:spPr>
          <a:xfrm>
            <a:off x="7920681" y="2133161"/>
            <a:ext cx="3973489" cy="1200329"/>
          </a:xfrm>
          <a:prstGeom prst="rect">
            <a:avLst/>
          </a:prstGeom>
          <a:solidFill>
            <a:srgbClr val="C00000"/>
          </a:solidFill>
        </p:spPr>
        <p:txBody>
          <a:bodyPr wrap="square" rtlCol="0">
            <a:spAutoFit/>
          </a:bodyPr>
          <a:lstStyle/>
          <a:p>
            <a:pPr marL="274320" indent="-274320">
              <a:buFont typeface="Wingdings 2"/>
              <a:buChar char=""/>
              <a:defRPr/>
            </a:pPr>
            <a:r>
              <a:rPr lang="el-GR" dirty="0" smtClean="0">
                <a:solidFill>
                  <a:schemeClr val="bg1"/>
                </a:solidFill>
              </a:rPr>
              <a:t>Ο πρώτος κύκλος </a:t>
            </a:r>
            <a:r>
              <a:rPr lang="en-US" dirty="0" smtClean="0">
                <a:solidFill>
                  <a:schemeClr val="bg1"/>
                </a:solidFill>
              </a:rPr>
              <a:t>REM </a:t>
            </a:r>
            <a:r>
              <a:rPr lang="el-GR" dirty="0" smtClean="0">
                <a:solidFill>
                  <a:schemeClr val="bg1"/>
                </a:solidFill>
              </a:rPr>
              <a:t>διαρκεί λίγο</a:t>
            </a:r>
            <a:r>
              <a:rPr lang="en-US" dirty="0" smtClean="0">
                <a:solidFill>
                  <a:schemeClr val="bg1"/>
                </a:solidFill>
              </a:rPr>
              <a:t> (</a:t>
            </a:r>
            <a:r>
              <a:rPr lang="el-GR" dirty="0" smtClean="0">
                <a:solidFill>
                  <a:schemeClr val="bg1"/>
                </a:solidFill>
              </a:rPr>
              <a:t>5-10 </a:t>
            </a:r>
            <a:r>
              <a:rPr lang="en-US" dirty="0" smtClean="0">
                <a:solidFill>
                  <a:schemeClr val="bg1"/>
                </a:solidFill>
              </a:rPr>
              <a:t>min)</a:t>
            </a:r>
            <a:r>
              <a:rPr lang="el-GR" dirty="0" smtClean="0">
                <a:solidFill>
                  <a:schemeClr val="bg1"/>
                </a:solidFill>
              </a:rPr>
              <a:t>.</a:t>
            </a:r>
            <a:endParaRPr lang="en-US" dirty="0">
              <a:solidFill>
                <a:schemeClr val="bg1"/>
              </a:solidFill>
            </a:endParaRPr>
          </a:p>
          <a:p>
            <a:pPr marL="274320" indent="-274320">
              <a:buFont typeface="Wingdings 2"/>
              <a:buChar char=""/>
              <a:defRPr/>
            </a:pPr>
            <a:r>
              <a:rPr lang="el-GR" dirty="0" smtClean="0">
                <a:solidFill>
                  <a:schemeClr val="bg1"/>
                </a:solidFill>
              </a:rPr>
              <a:t>Η διάρκεια του ύπνου </a:t>
            </a:r>
            <a:r>
              <a:rPr lang="en-US" dirty="0" smtClean="0">
                <a:solidFill>
                  <a:schemeClr val="bg1"/>
                </a:solidFill>
              </a:rPr>
              <a:t>REM </a:t>
            </a:r>
            <a:r>
              <a:rPr lang="el-GR" dirty="0" smtClean="0">
                <a:solidFill>
                  <a:schemeClr val="bg1"/>
                </a:solidFill>
              </a:rPr>
              <a:t>αυξάνεται στους επόμενους κύκλους.</a:t>
            </a:r>
            <a:endParaRPr lang="el-GR" dirty="0">
              <a:solidFill>
                <a:schemeClr val="bg1"/>
              </a:solidFill>
            </a:endParaRPr>
          </a:p>
        </p:txBody>
      </p:sp>
      <p:sp>
        <p:nvSpPr>
          <p:cNvPr id="2" name="TextBox 1"/>
          <p:cNvSpPr txBox="1"/>
          <p:nvPr/>
        </p:nvSpPr>
        <p:spPr>
          <a:xfrm>
            <a:off x="7920681" y="3952935"/>
            <a:ext cx="3583459" cy="1754326"/>
          </a:xfrm>
          <a:prstGeom prst="rect">
            <a:avLst/>
          </a:prstGeom>
          <a:noFill/>
        </p:spPr>
        <p:txBody>
          <a:bodyPr wrap="square" rtlCol="0">
            <a:spAutoFit/>
          </a:bodyPr>
          <a:lstStyle/>
          <a:p>
            <a:r>
              <a:rPr lang="el-GR" dirty="0"/>
              <a:t>Ο </a:t>
            </a:r>
            <a:r>
              <a:rPr lang="el-GR" dirty="0" smtClean="0"/>
              <a:t>ύπνος REM </a:t>
            </a:r>
            <a:r>
              <a:rPr lang="el-GR" dirty="0"/>
              <a:t>είναι πιο </a:t>
            </a:r>
            <a:r>
              <a:rPr lang="el-GR" b="1" dirty="0"/>
              <a:t>βαθύς</a:t>
            </a:r>
            <a:r>
              <a:rPr lang="el-GR" dirty="0"/>
              <a:t> από τον ύπνο NREM, όπου ένας μικρός θόρυβος είναι αρκετός για να μας ξυπνήσει, παρόλο που το ηλεκτροεγκεφαλογράφημα δείχνει κατά­σταση </a:t>
            </a:r>
            <a:r>
              <a:rPr lang="el-GR" dirty="0" smtClean="0"/>
              <a:t>εγρήγορσης.</a:t>
            </a:r>
            <a:endParaRPr lang="el-GR" dirty="0"/>
          </a:p>
        </p:txBody>
      </p:sp>
      <p:pic>
        <p:nvPicPr>
          <p:cNvPr id="17414" name="Picture 6" descr="ÎÏÎ¿ÏÎ­Î»ÎµÏÎ¼Î± ÎµÎ¹ÎºÏÎ½Î±Ï Î³Î¹Î± sleep cycle"/>
          <p:cNvPicPr>
            <a:picLocks noChangeAspect="1" noChangeArrowheads="1"/>
          </p:cNvPicPr>
          <p:nvPr/>
        </p:nvPicPr>
        <p:blipFill rotWithShape="1">
          <a:blip r:embed="rId2">
            <a:extLst>
              <a:ext uri="{28A0092B-C50C-407E-A947-70E740481C1C}">
                <a14:useLocalDpi xmlns:a14="http://schemas.microsoft.com/office/drawing/2010/main" val="0"/>
              </a:ext>
            </a:extLst>
          </a:blip>
          <a:srcRect l="9631" t="6279" b="5246"/>
          <a:stretch/>
        </p:blipFill>
        <p:spPr bwMode="auto">
          <a:xfrm>
            <a:off x="1000897" y="2001796"/>
            <a:ext cx="6857224" cy="4584356"/>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2371187" y="2133161"/>
            <a:ext cx="628698" cy="369332"/>
          </a:xfrm>
          <a:prstGeom prst="rect">
            <a:avLst/>
          </a:prstGeom>
        </p:spPr>
        <p:txBody>
          <a:bodyPr wrap="none">
            <a:spAutoFit/>
          </a:bodyPr>
          <a:lstStyle/>
          <a:p>
            <a:r>
              <a:rPr lang="en-US" b="1" dirty="0">
                <a:solidFill>
                  <a:srgbClr val="C00000"/>
                </a:solidFill>
              </a:rPr>
              <a:t>REM</a:t>
            </a:r>
            <a:endParaRPr lang="el-GR" dirty="0">
              <a:solidFill>
                <a:srgbClr val="C00000"/>
              </a:solidFill>
            </a:endParaRPr>
          </a:p>
        </p:txBody>
      </p:sp>
      <p:sp>
        <p:nvSpPr>
          <p:cNvPr id="11" name="Ορθογώνιο 10"/>
          <p:cNvSpPr/>
          <p:nvPr/>
        </p:nvSpPr>
        <p:spPr>
          <a:xfrm>
            <a:off x="3550249" y="2112813"/>
            <a:ext cx="628698" cy="369332"/>
          </a:xfrm>
          <a:prstGeom prst="rect">
            <a:avLst/>
          </a:prstGeom>
        </p:spPr>
        <p:txBody>
          <a:bodyPr wrap="none">
            <a:spAutoFit/>
          </a:bodyPr>
          <a:lstStyle/>
          <a:p>
            <a:r>
              <a:rPr lang="en-US" b="1" dirty="0">
                <a:solidFill>
                  <a:srgbClr val="C00000"/>
                </a:solidFill>
              </a:rPr>
              <a:t>REM</a:t>
            </a:r>
            <a:endParaRPr lang="el-GR" dirty="0">
              <a:solidFill>
                <a:srgbClr val="C00000"/>
              </a:solidFill>
            </a:endParaRPr>
          </a:p>
        </p:txBody>
      </p:sp>
      <p:sp>
        <p:nvSpPr>
          <p:cNvPr id="12" name="Ορθογώνιο 11"/>
          <p:cNvSpPr/>
          <p:nvPr/>
        </p:nvSpPr>
        <p:spPr>
          <a:xfrm>
            <a:off x="5004932" y="2133161"/>
            <a:ext cx="713337" cy="369332"/>
          </a:xfrm>
          <a:prstGeom prst="rect">
            <a:avLst/>
          </a:prstGeom>
        </p:spPr>
        <p:txBody>
          <a:bodyPr wrap="none">
            <a:spAutoFit/>
          </a:bodyPr>
          <a:lstStyle/>
          <a:p>
            <a:r>
              <a:rPr lang="en-US" b="1" kern="0" spc="220" dirty="0">
                <a:solidFill>
                  <a:srgbClr val="C00000"/>
                </a:solidFill>
              </a:rPr>
              <a:t>REM</a:t>
            </a:r>
            <a:endParaRPr lang="el-GR" kern="0" spc="220" dirty="0">
              <a:solidFill>
                <a:srgbClr val="C00000"/>
              </a:solidFill>
            </a:endParaRPr>
          </a:p>
        </p:txBody>
      </p:sp>
      <p:sp>
        <p:nvSpPr>
          <p:cNvPr id="14" name="Ορθογώνιο 13"/>
          <p:cNvSpPr/>
          <p:nvPr/>
        </p:nvSpPr>
        <p:spPr>
          <a:xfrm>
            <a:off x="6441750" y="2112813"/>
            <a:ext cx="713337" cy="369332"/>
          </a:xfrm>
          <a:prstGeom prst="rect">
            <a:avLst/>
          </a:prstGeom>
        </p:spPr>
        <p:txBody>
          <a:bodyPr wrap="none">
            <a:spAutoFit/>
          </a:bodyPr>
          <a:lstStyle/>
          <a:p>
            <a:r>
              <a:rPr lang="en-US" b="1" kern="0" spc="220" dirty="0">
                <a:solidFill>
                  <a:srgbClr val="C00000"/>
                </a:solidFill>
              </a:rPr>
              <a:t>REM</a:t>
            </a:r>
            <a:endParaRPr lang="el-GR" kern="0" spc="220" dirty="0">
              <a:solidFill>
                <a:srgbClr val="C00000"/>
              </a:solidFill>
            </a:endParaRPr>
          </a:p>
        </p:txBody>
      </p:sp>
      <p:sp>
        <p:nvSpPr>
          <p:cNvPr id="5" name="TextBox 4"/>
          <p:cNvSpPr txBox="1"/>
          <p:nvPr/>
        </p:nvSpPr>
        <p:spPr>
          <a:xfrm>
            <a:off x="197710" y="2112813"/>
            <a:ext cx="914400" cy="1169551"/>
          </a:xfrm>
          <a:prstGeom prst="rect">
            <a:avLst/>
          </a:prstGeom>
          <a:noFill/>
        </p:spPr>
        <p:txBody>
          <a:bodyPr wrap="square" rtlCol="0">
            <a:spAutoFit/>
          </a:bodyPr>
          <a:lstStyle/>
          <a:p>
            <a:r>
              <a:rPr lang="el-GR" sz="1400" dirty="0" smtClean="0">
                <a:solidFill>
                  <a:srgbClr val="0070C0"/>
                </a:solidFill>
              </a:rPr>
              <a:t>Ξύπνιος</a:t>
            </a:r>
          </a:p>
          <a:p>
            <a:r>
              <a:rPr lang="el-GR" sz="1400" dirty="0" smtClean="0">
                <a:solidFill>
                  <a:srgbClr val="0070C0"/>
                </a:solidFill>
              </a:rPr>
              <a:t>Στάδιο Ι</a:t>
            </a:r>
          </a:p>
          <a:p>
            <a:r>
              <a:rPr lang="el-GR" sz="1400" dirty="0" smtClean="0">
                <a:solidFill>
                  <a:srgbClr val="0070C0"/>
                </a:solidFill>
              </a:rPr>
              <a:t>Στάδιο ΙΙ</a:t>
            </a:r>
          </a:p>
          <a:p>
            <a:r>
              <a:rPr lang="el-GR" sz="1400" dirty="0" smtClean="0">
                <a:solidFill>
                  <a:srgbClr val="0070C0"/>
                </a:solidFill>
              </a:rPr>
              <a:t>Στάδιο ΙΙΙ</a:t>
            </a:r>
          </a:p>
          <a:p>
            <a:r>
              <a:rPr lang="el-GR" sz="1400" dirty="0" smtClean="0">
                <a:solidFill>
                  <a:srgbClr val="0070C0"/>
                </a:solidFill>
              </a:rPr>
              <a:t>Στάδιο Ι</a:t>
            </a:r>
            <a:r>
              <a:rPr lang="en-US" sz="1400" dirty="0" smtClean="0">
                <a:solidFill>
                  <a:srgbClr val="0070C0"/>
                </a:solidFill>
              </a:rPr>
              <a:t>V</a:t>
            </a:r>
            <a:endParaRPr lang="el-GR" sz="1400" dirty="0">
              <a:solidFill>
                <a:srgbClr val="0070C0"/>
              </a:solidFill>
            </a:endParaRPr>
          </a:p>
        </p:txBody>
      </p:sp>
      <p:sp>
        <p:nvSpPr>
          <p:cNvPr id="6" name="TextBox 5"/>
          <p:cNvSpPr txBox="1"/>
          <p:nvPr/>
        </p:nvSpPr>
        <p:spPr>
          <a:xfrm>
            <a:off x="2458993" y="6487296"/>
            <a:ext cx="2545939" cy="369332"/>
          </a:xfrm>
          <a:prstGeom prst="rect">
            <a:avLst/>
          </a:prstGeom>
          <a:noFill/>
        </p:spPr>
        <p:txBody>
          <a:bodyPr wrap="square" rtlCol="0">
            <a:spAutoFit/>
          </a:bodyPr>
          <a:lstStyle/>
          <a:p>
            <a:r>
              <a:rPr lang="el-GR" b="1" dirty="0" smtClean="0">
                <a:solidFill>
                  <a:srgbClr val="0070C0"/>
                </a:solidFill>
              </a:rPr>
              <a:t>Στάδια ύπνου </a:t>
            </a:r>
            <a:r>
              <a:rPr lang="en-US" b="1" dirty="0" err="1">
                <a:solidFill>
                  <a:srgbClr val="0070C0"/>
                </a:solidFill>
              </a:rPr>
              <a:t>N</a:t>
            </a:r>
            <a:r>
              <a:rPr lang="en-US" b="1" dirty="0" err="1" smtClean="0">
                <a:solidFill>
                  <a:srgbClr val="0070C0"/>
                </a:solidFill>
              </a:rPr>
              <a:t>onREM</a:t>
            </a:r>
            <a:endParaRPr lang="el-GR" b="1" dirty="0">
              <a:solidFill>
                <a:srgbClr val="0070C0"/>
              </a:solidFill>
            </a:endParaRPr>
          </a:p>
        </p:txBody>
      </p:sp>
      <p:sp>
        <p:nvSpPr>
          <p:cNvPr id="13" name="Ορθογώνιο 12"/>
          <p:cNvSpPr/>
          <p:nvPr/>
        </p:nvSpPr>
        <p:spPr>
          <a:xfrm>
            <a:off x="6597196" y="6536724"/>
            <a:ext cx="628698" cy="369332"/>
          </a:xfrm>
          <a:prstGeom prst="rect">
            <a:avLst/>
          </a:prstGeom>
        </p:spPr>
        <p:txBody>
          <a:bodyPr wrap="none">
            <a:spAutoFit/>
          </a:bodyPr>
          <a:lstStyle/>
          <a:p>
            <a:r>
              <a:rPr lang="en-US" b="1" dirty="0">
                <a:solidFill>
                  <a:srgbClr val="C00000"/>
                </a:solidFill>
              </a:rPr>
              <a:t>REM</a:t>
            </a:r>
            <a:endParaRPr lang="el-GR" dirty="0">
              <a:solidFill>
                <a:srgbClr val="C00000"/>
              </a:solidFill>
            </a:endParaRPr>
          </a:p>
        </p:txBody>
      </p:sp>
      <p:pic>
        <p:nvPicPr>
          <p:cNvPr id="17410" name="Picture 2" descr="ÎÏÎ¿ÏÎ­Î»ÎµÏÎ¼Î± ÎµÎ¹ÎºÏÎ½Î±Ï Î³Î¹Î± rem sleep eeg wave"/>
          <p:cNvPicPr>
            <a:picLocks noChangeAspect="1" noChangeArrowheads="1"/>
          </p:cNvPicPr>
          <p:nvPr/>
        </p:nvPicPr>
        <p:blipFill rotWithShape="1">
          <a:blip r:embed="rId3">
            <a:extLst>
              <a:ext uri="{28A0092B-C50C-407E-A947-70E740481C1C}">
                <a14:useLocalDpi xmlns:a14="http://schemas.microsoft.com/office/drawing/2010/main" val="0"/>
              </a:ext>
            </a:extLst>
          </a:blip>
          <a:srcRect l="55807" t="88655" r="21554" b="2847"/>
          <a:stretch/>
        </p:blipFill>
        <p:spPr bwMode="auto">
          <a:xfrm>
            <a:off x="6510697" y="5535828"/>
            <a:ext cx="903355" cy="387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33719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frontiersin.org/files/Articles/39588/fendo-04-00008-HTML/image_m/fendo-04-00008-g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0283" y="44932"/>
            <a:ext cx="8113040" cy="65304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303477" y="2715423"/>
            <a:ext cx="2696308" cy="369332"/>
          </a:xfrm>
          <a:prstGeom prst="rect">
            <a:avLst/>
          </a:prstGeom>
          <a:solidFill>
            <a:schemeClr val="bg1"/>
          </a:solidFill>
        </p:spPr>
        <p:txBody>
          <a:bodyPr wrap="square" rtlCol="0">
            <a:spAutoFit/>
          </a:bodyPr>
          <a:lstStyle/>
          <a:p>
            <a:r>
              <a:rPr lang="en-US" dirty="0" smtClean="0"/>
              <a:t>Oxytocin, vasopressin</a:t>
            </a:r>
          </a:p>
        </p:txBody>
      </p:sp>
      <p:sp>
        <p:nvSpPr>
          <p:cNvPr id="3" name="Στρογγυλεμένο ορθογώνιο 2"/>
          <p:cNvSpPr/>
          <p:nvPr/>
        </p:nvSpPr>
        <p:spPr>
          <a:xfrm>
            <a:off x="5146429" y="5174628"/>
            <a:ext cx="1629507" cy="855784"/>
          </a:xfrm>
          <a:prstGeom prst="roundRect">
            <a:avLst/>
          </a:prstGeom>
          <a:solidFill>
            <a:srgbClr val="6600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SCN</a:t>
            </a:r>
            <a:endParaRPr lang="el-GR" sz="3200" dirty="0"/>
          </a:p>
        </p:txBody>
      </p:sp>
      <p:sp>
        <p:nvSpPr>
          <p:cNvPr id="5" name="TextBox 4"/>
          <p:cNvSpPr txBox="1"/>
          <p:nvPr/>
        </p:nvSpPr>
        <p:spPr>
          <a:xfrm>
            <a:off x="4344987" y="374734"/>
            <a:ext cx="703384" cy="369332"/>
          </a:xfrm>
          <a:prstGeom prst="rect">
            <a:avLst/>
          </a:prstGeom>
          <a:noFill/>
        </p:spPr>
        <p:txBody>
          <a:bodyPr wrap="square" rtlCol="0">
            <a:spAutoFit/>
          </a:bodyPr>
          <a:lstStyle/>
          <a:p>
            <a:r>
              <a:rPr lang="en-US" b="1" dirty="0" smtClean="0"/>
              <a:t>CRH</a:t>
            </a:r>
            <a:endParaRPr lang="el-GR" b="1" dirty="0"/>
          </a:p>
        </p:txBody>
      </p:sp>
      <p:cxnSp>
        <p:nvCxnSpPr>
          <p:cNvPr id="7" name="Ευθύγραμμο βέλος σύνδεσης 6"/>
          <p:cNvCxnSpPr/>
          <p:nvPr/>
        </p:nvCxnSpPr>
        <p:spPr>
          <a:xfrm flipV="1">
            <a:off x="4328990" y="1936386"/>
            <a:ext cx="653318" cy="1288286"/>
          </a:xfrm>
          <a:prstGeom prst="straightConnector1">
            <a:avLst/>
          </a:prstGeom>
          <a:ln w="571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Έλλειψη 8"/>
          <p:cNvSpPr/>
          <p:nvPr/>
        </p:nvSpPr>
        <p:spPr>
          <a:xfrm>
            <a:off x="4141421" y="3127037"/>
            <a:ext cx="332946" cy="369333"/>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Ορθογώνιο 9"/>
          <p:cNvSpPr/>
          <p:nvPr/>
        </p:nvSpPr>
        <p:spPr>
          <a:xfrm>
            <a:off x="5146429" y="93087"/>
            <a:ext cx="4853356" cy="13019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TextBox 12"/>
          <p:cNvSpPr txBox="1"/>
          <p:nvPr/>
        </p:nvSpPr>
        <p:spPr>
          <a:xfrm>
            <a:off x="5146429" y="492020"/>
            <a:ext cx="2266400" cy="369332"/>
          </a:xfrm>
          <a:prstGeom prst="rect">
            <a:avLst/>
          </a:prstGeom>
          <a:solidFill>
            <a:schemeClr val="accent4">
              <a:lumMod val="60000"/>
              <a:lumOff val="40000"/>
            </a:schemeClr>
          </a:solidFill>
        </p:spPr>
        <p:txBody>
          <a:bodyPr wrap="square" rtlCol="0">
            <a:spAutoFit/>
          </a:bodyPr>
          <a:lstStyle/>
          <a:p>
            <a:r>
              <a:rPr lang="el-GR" dirty="0" smtClean="0"/>
              <a:t>Πρόσθια υπόφυση</a:t>
            </a:r>
            <a:endParaRPr lang="el-GR" dirty="0"/>
          </a:p>
        </p:txBody>
      </p:sp>
      <p:sp>
        <p:nvSpPr>
          <p:cNvPr id="14" name="Έλλειψη 13"/>
          <p:cNvSpPr/>
          <p:nvPr/>
        </p:nvSpPr>
        <p:spPr>
          <a:xfrm>
            <a:off x="4233618" y="4147657"/>
            <a:ext cx="351691" cy="35169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dirty="0" smtClean="0"/>
              <a:t>+</a:t>
            </a:r>
            <a:endParaRPr lang="el-GR" sz="3200" dirty="0"/>
          </a:p>
        </p:txBody>
      </p:sp>
      <p:cxnSp>
        <p:nvCxnSpPr>
          <p:cNvPr id="17" name="Ευθύγραμμο βέλος σύνδεσης 16"/>
          <p:cNvCxnSpPr/>
          <p:nvPr/>
        </p:nvCxnSpPr>
        <p:spPr>
          <a:xfrm>
            <a:off x="9495692" y="2900089"/>
            <a:ext cx="879231" cy="0"/>
          </a:xfrm>
          <a:prstGeom prst="straightConnector1">
            <a:avLst/>
          </a:prstGeom>
          <a:ln>
            <a:solidFill>
              <a:schemeClr val="bg2">
                <a:lumMod val="2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0605354" y="2715423"/>
            <a:ext cx="1031631" cy="369332"/>
          </a:xfrm>
          <a:prstGeom prst="rect">
            <a:avLst/>
          </a:prstGeom>
          <a:solidFill>
            <a:schemeClr val="accent4">
              <a:lumMod val="60000"/>
              <a:lumOff val="40000"/>
            </a:schemeClr>
          </a:solidFill>
        </p:spPr>
        <p:txBody>
          <a:bodyPr wrap="square" rtlCol="0">
            <a:spAutoFit/>
          </a:bodyPr>
          <a:lstStyle/>
          <a:p>
            <a:r>
              <a:rPr lang="el-GR" dirty="0" smtClean="0"/>
              <a:t>Επίφυση</a:t>
            </a:r>
            <a:endParaRPr lang="el-GR" dirty="0"/>
          </a:p>
        </p:txBody>
      </p:sp>
      <p:sp>
        <p:nvSpPr>
          <p:cNvPr id="20" name="Έλλειψη 19"/>
          <p:cNvSpPr/>
          <p:nvPr/>
        </p:nvSpPr>
        <p:spPr>
          <a:xfrm>
            <a:off x="5581946" y="3919541"/>
            <a:ext cx="351691" cy="35169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dirty="0" smtClean="0"/>
              <a:t>-</a:t>
            </a:r>
            <a:endParaRPr lang="el-GR" sz="3200" dirty="0"/>
          </a:p>
        </p:txBody>
      </p:sp>
      <p:sp>
        <p:nvSpPr>
          <p:cNvPr id="22" name="TextBox 21"/>
          <p:cNvSpPr txBox="1"/>
          <p:nvPr/>
        </p:nvSpPr>
        <p:spPr>
          <a:xfrm>
            <a:off x="4509536" y="1763443"/>
            <a:ext cx="2266400" cy="369332"/>
          </a:xfrm>
          <a:prstGeom prst="rect">
            <a:avLst/>
          </a:prstGeom>
          <a:solidFill>
            <a:schemeClr val="accent4">
              <a:lumMod val="60000"/>
              <a:lumOff val="40000"/>
            </a:schemeClr>
          </a:solidFill>
        </p:spPr>
        <p:txBody>
          <a:bodyPr wrap="square" rtlCol="0">
            <a:spAutoFit/>
          </a:bodyPr>
          <a:lstStyle/>
          <a:p>
            <a:r>
              <a:rPr lang="en-US" dirty="0" err="1" smtClean="0"/>
              <a:t>Dorsomedial</a:t>
            </a:r>
            <a:r>
              <a:rPr lang="en-US" dirty="0" smtClean="0"/>
              <a:t> nucleus</a:t>
            </a:r>
            <a:endParaRPr lang="el-GR" dirty="0"/>
          </a:p>
        </p:txBody>
      </p:sp>
      <p:sp>
        <p:nvSpPr>
          <p:cNvPr id="21" name="Ορθογώνιο 20"/>
          <p:cNvSpPr/>
          <p:nvPr/>
        </p:nvSpPr>
        <p:spPr>
          <a:xfrm>
            <a:off x="2309446" y="1948109"/>
            <a:ext cx="808892" cy="42182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Ορθογώνιο 22"/>
          <p:cNvSpPr/>
          <p:nvPr/>
        </p:nvSpPr>
        <p:spPr>
          <a:xfrm>
            <a:off x="2989385" y="5738447"/>
            <a:ext cx="246184" cy="4278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25" name="Ευθύγραμμο βέλος σύνδεσης 24"/>
          <p:cNvCxnSpPr/>
          <p:nvPr/>
        </p:nvCxnSpPr>
        <p:spPr>
          <a:xfrm>
            <a:off x="7573107" y="676686"/>
            <a:ext cx="879231" cy="0"/>
          </a:xfrm>
          <a:prstGeom prst="straightConnector1">
            <a:avLst/>
          </a:prstGeom>
          <a:ln>
            <a:solidFill>
              <a:schemeClr val="bg2">
                <a:lumMod val="2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8648454" y="520979"/>
            <a:ext cx="1351331" cy="369332"/>
          </a:xfrm>
          <a:prstGeom prst="rect">
            <a:avLst/>
          </a:prstGeom>
          <a:solidFill>
            <a:schemeClr val="accent4">
              <a:lumMod val="60000"/>
              <a:lumOff val="40000"/>
            </a:schemeClr>
          </a:solidFill>
        </p:spPr>
        <p:txBody>
          <a:bodyPr wrap="square" rtlCol="0">
            <a:spAutoFit/>
          </a:bodyPr>
          <a:lstStyle/>
          <a:p>
            <a:r>
              <a:rPr lang="el-GR" dirty="0" smtClean="0"/>
              <a:t>Επινεφρίδια</a:t>
            </a:r>
            <a:endParaRPr lang="el-GR" dirty="0"/>
          </a:p>
        </p:txBody>
      </p:sp>
      <p:sp>
        <p:nvSpPr>
          <p:cNvPr id="24" name="Δεξιό βέλος 23"/>
          <p:cNvSpPr/>
          <p:nvPr/>
        </p:nvSpPr>
        <p:spPr>
          <a:xfrm>
            <a:off x="10140462" y="536010"/>
            <a:ext cx="464892" cy="331499"/>
          </a:xfrm>
          <a:prstGeom prst="rightArrow">
            <a:avLst/>
          </a:prstGeom>
          <a:solidFill>
            <a:srgbClr val="FFFF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8" name="TextBox 27"/>
          <p:cNvSpPr txBox="1"/>
          <p:nvPr/>
        </p:nvSpPr>
        <p:spPr>
          <a:xfrm>
            <a:off x="10671207" y="512124"/>
            <a:ext cx="1208332" cy="369332"/>
          </a:xfrm>
          <a:prstGeom prst="rect">
            <a:avLst/>
          </a:prstGeom>
          <a:noFill/>
        </p:spPr>
        <p:txBody>
          <a:bodyPr wrap="square" rtlCol="0">
            <a:spAutoFit/>
          </a:bodyPr>
          <a:lstStyle/>
          <a:p>
            <a:r>
              <a:rPr lang="el-GR" b="1" dirty="0" smtClean="0"/>
              <a:t>Κορτιζόλη</a:t>
            </a:r>
            <a:endParaRPr lang="el-GR" b="1" dirty="0"/>
          </a:p>
        </p:txBody>
      </p:sp>
      <p:sp>
        <p:nvSpPr>
          <p:cNvPr id="29" name="TextBox 28"/>
          <p:cNvSpPr txBox="1"/>
          <p:nvPr/>
        </p:nvSpPr>
        <p:spPr>
          <a:xfrm>
            <a:off x="10422486" y="3696437"/>
            <a:ext cx="1494449" cy="369332"/>
          </a:xfrm>
          <a:prstGeom prst="rect">
            <a:avLst/>
          </a:prstGeom>
          <a:noFill/>
        </p:spPr>
        <p:txBody>
          <a:bodyPr wrap="square" rtlCol="0">
            <a:spAutoFit/>
          </a:bodyPr>
          <a:lstStyle/>
          <a:p>
            <a:r>
              <a:rPr lang="el-GR" b="1" dirty="0" err="1" smtClean="0"/>
              <a:t>Μελατονίνη</a:t>
            </a:r>
            <a:endParaRPr lang="el-GR" b="1" dirty="0"/>
          </a:p>
        </p:txBody>
      </p:sp>
      <p:sp>
        <p:nvSpPr>
          <p:cNvPr id="27" name="Βέλος προς τα κάτω 26"/>
          <p:cNvSpPr/>
          <p:nvPr/>
        </p:nvSpPr>
        <p:spPr>
          <a:xfrm>
            <a:off x="10907689" y="3142784"/>
            <a:ext cx="332780" cy="432928"/>
          </a:xfrm>
          <a:prstGeom prst="down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1" name="TextBox 30"/>
          <p:cNvSpPr txBox="1"/>
          <p:nvPr/>
        </p:nvSpPr>
        <p:spPr>
          <a:xfrm>
            <a:off x="7586283" y="332427"/>
            <a:ext cx="703384" cy="369332"/>
          </a:xfrm>
          <a:prstGeom prst="rect">
            <a:avLst/>
          </a:prstGeom>
          <a:noFill/>
        </p:spPr>
        <p:txBody>
          <a:bodyPr wrap="square" rtlCol="0">
            <a:spAutoFit/>
          </a:bodyPr>
          <a:lstStyle/>
          <a:p>
            <a:r>
              <a:rPr lang="en-US" b="1" dirty="0" smtClean="0"/>
              <a:t>ACTH</a:t>
            </a:r>
            <a:endParaRPr lang="el-GR" b="1" dirty="0"/>
          </a:p>
        </p:txBody>
      </p:sp>
      <p:sp>
        <p:nvSpPr>
          <p:cNvPr id="32" name="TextBox 31"/>
          <p:cNvSpPr txBox="1"/>
          <p:nvPr/>
        </p:nvSpPr>
        <p:spPr>
          <a:xfrm>
            <a:off x="10018956" y="2470395"/>
            <a:ext cx="703384" cy="369332"/>
          </a:xfrm>
          <a:prstGeom prst="rect">
            <a:avLst/>
          </a:prstGeom>
          <a:noFill/>
        </p:spPr>
        <p:txBody>
          <a:bodyPr wrap="square" rtlCol="0">
            <a:spAutoFit/>
          </a:bodyPr>
          <a:lstStyle/>
          <a:p>
            <a:r>
              <a:rPr lang="el-GR" b="1" dirty="0" smtClean="0"/>
              <a:t>ΝΕ</a:t>
            </a:r>
            <a:endParaRPr lang="el-GR" b="1" dirty="0"/>
          </a:p>
        </p:txBody>
      </p:sp>
      <p:cxnSp>
        <p:nvCxnSpPr>
          <p:cNvPr id="33" name="Ευθύγραμμο βέλος σύνδεσης 32"/>
          <p:cNvCxnSpPr/>
          <p:nvPr/>
        </p:nvCxnSpPr>
        <p:spPr>
          <a:xfrm>
            <a:off x="6885290" y="1948109"/>
            <a:ext cx="879231" cy="0"/>
          </a:xfrm>
          <a:prstGeom prst="straightConnector1">
            <a:avLst/>
          </a:prstGeom>
          <a:ln>
            <a:solidFill>
              <a:schemeClr val="bg2">
                <a:lumMod val="2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0216689" y="1698057"/>
            <a:ext cx="1058684" cy="369332"/>
          </a:xfrm>
          <a:prstGeom prst="rect">
            <a:avLst/>
          </a:prstGeom>
          <a:noFill/>
        </p:spPr>
        <p:txBody>
          <a:bodyPr wrap="square" rtlCol="0">
            <a:spAutoFit/>
          </a:bodyPr>
          <a:lstStyle/>
          <a:p>
            <a:r>
              <a:rPr lang="en-US" b="1" dirty="0" err="1"/>
              <a:t>O</a:t>
            </a:r>
            <a:r>
              <a:rPr lang="el-GR" b="1" dirty="0" err="1" smtClean="0"/>
              <a:t>ρεξίνη</a:t>
            </a:r>
            <a:endParaRPr lang="el-GR" b="1" dirty="0"/>
          </a:p>
        </p:txBody>
      </p:sp>
      <p:sp>
        <p:nvSpPr>
          <p:cNvPr id="30" name="Έλλειψη 29"/>
          <p:cNvSpPr/>
          <p:nvPr/>
        </p:nvSpPr>
        <p:spPr>
          <a:xfrm>
            <a:off x="4695705" y="2104356"/>
            <a:ext cx="286603" cy="111306"/>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p:cNvSpPr txBox="1"/>
          <p:nvPr/>
        </p:nvSpPr>
        <p:spPr>
          <a:xfrm>
            <a:off x="7035857" y="5002355"/>
            <a:ext cx="3301877" cy="1200329"/>
          </a:xfrm>
          <a:prstGeom prst="rect">
            <a:avLst/>
          </a:prstGeom>
          <a:noFill/>
        </p:spPr>
        <p:txBody>
          <a:bodyPr wrap="square" rtlCol="0">
            <a:spAutoFit/>
          </a:bodyPr>
          <a:lstStyle/>
          <a:p>
            <a:r>
              <a:rPr lang="el-GR" dirty="0" smtClean="0"/>
              <a:t>Ο </a:t>
            </a:r>
            <a:r>
              <a:rPr lang="el-GR" dirty="0" err="1" smtClean="0"/>
              <a:t>υπερχιασματικός</a:t>
            </a:r>
            <a:r>
              <a:rPr lang="el-GR" dirty="0" smtClean="0"/>
              <a:t> πυρήνας μετά την ενεργοποίησή του από το φως αναστέλλει την έκκριση μελατονίνης</a:t>
            </a:r>
            <a:endParaRPr lang="el-GR" dirty="0"/>
          </a:p>
        </p:txBody>
      </p:sp>
      <p:sp>
        <p:nvSpPr>
          <p:cNvPr id="11" name="Τόξο 10"/>
          <p:cNvSpPr/>
          <p:nvPr/>
        </p:nvSpPr>
        <p:spPr>
          <a:xfrm rot="1316574">
            <a:off x="3854374" y="3500409"/>
            <a:ext cx="414507" cy="1255959"/>
          </a:xfrm>
          <a:prstGeom prst="arc">
            <a:avLst/>
          </a:prstGeom>
          <a:ln w="57150">
            <a:solidFill>
              <a:srgbClr val="800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36" name="Έλλειψη 35"/>
          <p:cNvSpPr/>
          <p:nvPr/>
        </p:nvSpPr>
        <p:spPr>
          <a:xfrm>
            <a:off x="4206322" y="3693187"/>
            <a:ext cx="351691" cy="35169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dirty="0" smtClean="0"/>
              <a:t>+</a:t>
            </a:r>
            <a:endParaRPr lang="el-GR" sz="3200" dirty="0"/>
          </a:p>
        </p:txBody>
      </p:sp>
      <p:sp>
        <p:nvSpPr>
          <p:cNvPr id="37" name="Έλλειψη 36"/>
          <p:cNvSpPr/>
          <p:nvPr/>
        </p:nvSpPr>
        <p:spPr>
          <a:xfrm flipV="1">
            <a:off x="4243411" y="3510017"/>
            <a:ext cx="101576" cy="56071"/>
          </a:xfrm>
          <a:prstGeom prst="ellipse">
            <a:avLst/>
          </a:prstGeom>
          <a:solidFill>
            <a:srgbClr val="80008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8" name="Κεραυνός 37"/>
          <p:cNvSpPr/>
          <p:nvPr/>
        </p:nvSpPr>
        <p:spPr>
          <a:xfrm rot="13784041">
            <a:off x="5649048" y="6117630"/>
            <a:ext cx="385591" cy="629684"/>
          </a:xfrm>
          <a:prstGeom prst="lightningBol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5" name="TextBox 34"/>
          <p:cNvSpPr txBox="1"/>
          <p:nvPr/>
        </p:nvSpPr>
        <p:spPr>
          <a:xfrm>
            <a:off x="7812323" y="1579712"/>
            <a:ext cx="1804500" cy="646331"/>
          </a:xfrm>
          <a:prstGeom prst="rect">
            <a:avLst/>
          </a:prstGeom>
          <a:solidFill>
            <a:schemeClr val="accent4">
              <a:lumMod val="60000"/>
              <a:lumOff val="40000"/>
            </a:schemeClr>
          </a:solidFill>
        </p:spPr>
        <p:txBody>
          <a:bodyPr wrap="square" rtlCol="0">
            <a:spAutoFit/>
          </a:bodyPr>
          <a:lstStyle/>
          <a:p>
            <a:r>
              <a:rPr lang="en-US" dirty="0" smtClean="0"/>
              <a:t>Posterior Lateral Hypothalamus</a:t>
            </a:r>
            <a:endParaRPr lang="el-GR" dirty="0"/>
          </a:p>
        </p:txBody>
      </p:sp>
      <p:sp>
        <p:nvSpPr>
          <p:cNvPr id="39" name="Δεξιό βέλος 38"/>
          <p:cNvSpPr/>
          <p:nvPr/>
        </p:nvSpPr>
        <p:spPr>
          <a:xfrm>
            <a:off x="9675570" y="1762577"/>
            <a:ext cx="464892" cy="331499"/>
          </a:xfrm>
          <a:prstGeom prst="rightArrow">
            <a:avLst/>
          </a:prstGeom>
          <a:solidFill>
            <a:srgbClr val="FFFF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9286108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5" descr="κωνάριο-επίφυση"/>
          <p:cNvPicPr>
            <a:picLocks noChangeAspect="1" noChangeArrowheads="1"/>
          </p:cNvPicPr>
          <p:nvPr/>
        </p:nvPicPr>
        <p:blipFill rotWithShape="1">
          <a:blip r:embed="rId2">
            <a:extLst>
              <a:ext uri="{28A0092B-C50C-407E-A947-70E740481C1C}">
                <a14:useLocalDpi xmlns:a14="http://schemas.microsoft.com/office/drawing/2010/main" val="0"/>
              </a:ext>
            </a:extLst>
          </a:blip>
          <a:srcRect r="6734"/>
          <a:stretch/>
        </p:blipFill>
        <p:spPr bwMode="auto">
          <a:xfrm>
            <a:off x="5466495" y="88290"/>
            <a:ext cx="6448001" cy="656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54" name="Text Box 6"/>
          <p:cNvSpPr txBox="1">
            <a:spLocks noChangeArrowheads="1"/>
          </p:cNvSpPr>
          <p:nvPr/>
        </p:nvSpPr>
        <p:spPr bwMode="auto">
          <a:xfrm>
            <a:off x="8598424" y="2167770"/>
            <a:ext cx="2374900" cy="369332"/>
          </a:xfrm>
          <a:prstGeom prst="rect">
            <a:avLst/>
          </a:prstGeom>
          <a:noFill/>
          <a:ln w="9525">
            <a:noFill/>
            <a:miter lim="800000"/>
            <a:headEnd/>
            <a:tailEnd/>
          </a:ln>
          <a:effectLst/>
        </p:spPr>
        <p:txBody>
          <a:bodyPr>
            <a:spAutoFit/>
          </a:bodyPr>
          <a:lstStyle/>
          <a:p>
            <a:pPr>
              <a:spcBef>
                <a:spcPct val="50000"/>
              </a:spcBef>
              <a:defRPr/>
            </a:pPr>
            <a:r>
              <a:rPr lang="el-GR" dirty="0">
                <a:effectLst>
                  <a:outerShdw blurRad="38100" dist="38100" dir="2700000" algn="tl">
                    <a:srgbClr val="C0C0C0"/>
                  </a:outerShdw>
                </a:effectLst>
              </a:rPr>
              <a:t>κωνάριο-επίφυση</a:t>
            </a:r>
          </a:p>
        </p:txBody>
      </p:sp>
      <p:sp>
        <p:nvSpPr>
          <p:cNvPr id="232455" name="Text Box 7"/>
          <p:cNvSpPr txBox="1">
            <a:spLocks noChangeArrowheads="1"/>
          </p:cNvSpPr>
          <p:nvPr/>
        </p:nvSpPr>
        <p:spPr bwMode="auto">
          <a:xfrm>
            <a:off x="496664" y="413444"/>
            <a:ext cx="4424251" cy="1754326"/>
          </a:xfrm>
          <a:prstGeom prst="rect">
            <a:avLst/>
          </a:prstGeom>
          <a:solidFill>
            <a:schemeClr val="bg1">
              <a:lumMod val="85000"/>
            </a:schemeClr>
          </a:solidFill>
          <a:ln w="9525">
            <a:noFill/>
            <a:miter lim="800000"/>
            <a:headEnd/>
            <a:tailEnd/>
          </a:ln>
          <a:effectLst/>
        </p:spPr>
        <p:txBody>
          <a:bodyPr wrap="square">
            <a:spAutoFit/>
          </a:bodyPr>
          <a:lstStyle/>
          <a:p>
            <a:pPr>
              <a:spcBef>
                <a:spcPct val="50000"/>
              </a:spcBef>
              <a:defRPr/>
            </a:pPr>
            <a:r>
              <a:rPr lang="el-GR" dirty="0"/>
              <a:t>Η επίφυση </a:t>
            </a:r>
            <a:r>
              <a:rPr lang="el-GR" dirty="0" err="1"/>
              <a:t>νευρώνεται</a:t>
            </a:r>
            <a:r>
              <a:rPr lang="el-GR" dirty="0"/>
              <a:t> από το Συμπαθητικό ΝΣ (</a:t>
            </a:r>
            <a:r>
              <a:rPr lang="el-GR" dirty="0" smtClean="0"/>
              <a:t>Ν</a:t>
            </a:r>
            <a:r>
              <a:rPr lang="en-US" dirty="0" smtClean="0"/>
              <a:t>E</a:t>
            </a:r>
            <a:r>
              <a:rPr lang="el-GR" dirty="0" smtClean="0"/>
              <a:t>) </a:t>
            </a:r>
            <a:r>
              <a:rPr lang="el-GR" dirty="0"/>
              <a:t>και ως απάντηση ενεργοποιούνται οι </a:t>
            </a:r>
            <a:r>
              <a:rPr lang="el-GR" dirty="0" smtClean="0"/>
              <a:t>β1 </a:t>
            </a:r>
            <a:r>
              <a:rPr lang="el-GR" dirty="0"/>
              <a:t>υποδοχείς, αυξάνεται το </a:t>
            </a:r>
            <a:r>
              <a:rPr lang="en-US" dirty="0"/>
              <a:t>cAMP</a:t>
            </a:r>
            <a:r>
              <a:rPr lang="el-GR" dirty="0"/>
              <a:t>, ενεργοποιείται η ΝΑΤ (Ν-</a:t>
            </a:r>
            <a:r>
              <a:rPr lang="el-GR" dirty="0" err="1"/>
              <a:t>ακετυλο</a:t>
            </a:r>
            <a:r>
              <a:rPr lang="el-GR" dirty="0"/>
              <a:t>-τρανσφεράση) που καταλύει τον σχηματισμό </a:t>
            </a:r>
            <a:r>
              <a:rPr lang="el-GR" u="sng" dirty="0">
                <a:effectLst>
                  <a:outerShdw blurRad="38100" dist="38100" dir="2700000" algn="tl">
                    <a:srgbClr val="C0C0C0"/>
                  </a:outerShdw>
                </a:effectLst>
              </a:rPr>
              <a:t>μελατονίνης</a:t>
            </a:r>
            <a:r>
              <a:rPr lang="el-GR" dirty="0"/>
              <a:t> </a:t>
            </a:r>
            <a:r>
              <a:rPr lang="el-GR" dirty="0" smtClean="0"/>
              <a:t>(το </a:t>
            </a:r>
            <a:r>
              <a:rPr lang="el-GR" dirty="0"/>
              <a:t>βράδυ</a:t>
            </a:r>
            <a:r>
              <a:rPr lang="el-GR" dirty="0" smtClean="0"/>
              <a:t>).</a:t>
            </a:r>
            <a:endParaRPr lang="el-GR" dirty="0"/>
          </a:p>
        </p:txBody>
      </p:sp>
      <p:sp>
        <p:nvSpPr>
          <p:cNvPr id="232456" name="Text Box 8"/>
          <p:cNvSpPr txBox="1">
            <a:spLocks noChangeArrowheads="1"/>
          </p:cNvSpPr>
          <p:nvPr/>
        </p:nvSpPr>
        <p:spPr bwMode="auto">
          <a:xfrm>
            <a:off x="6388712" y="983640"/>
            <a:ext cx="720725" cy="336550"/>
          </a:xfrm>
          <a:prstGeom prst="rect">
            <a:avLst/>
          </a:prstGeom>
          <a:noFill/>
          <a:ln w="9525">
            <a:noFill/>
            <a:miter lim="800000"/>
            <a:headEnd/>
            <a:tailEnd/>
          </a:ln>
          <a:effectLst/>
        </p:spPr>
        <p:txBody>
          <a:bodyPr>
            <a:spAutoFit/>
          </a:bodyPr>
          <a:lstStyle/>
          <a:p>
            <a:pPr>
              <a:spcBef>
                <a:spcPct val="50000"/>
              </a:spcBef>
              <a:defRPr/>
            </a:pPr>
            <a:r>
              <a:rPr lang="en-US" sz="1600" b="1" dirty="0" smtClean="0">
                <a:solidFill>
                  <a:srgbClr val="FF0000"/>
                </a:solidFill>
                <a:effectLst>
                  <a:outerShdw blurRad="38100" dist="38100" dir="2700000" algn="tl">
                    <a:srgbClr val="C0C0C0"/>
                  </a:outerShdw>
                </a:effectLst>
              </a:rPr>
              <a:t>NE</a:t>
            </a:r>
            <a:endParaRPr lang="el-GR" sz="1600" b="1" dirty="0">
              <a:solidFill>
                <a:srgbClr val="FF0000"/>
              </a:solidFill>
              <a:effectLst>
                <a:outerShdw blurRad="38100" dist="38100" dir="2700000" algn="tl">
                  <a:srgbClr val="C0C0C0"/>
                </a:outerShdw>
              </a:effectLst>
            </a:endParaRPr>
          </a:p>
        </p:txBody>
      </p:sp>
      <p:pic>
        <p:nvPicPr>
          <p:cNvPr id="5122" name="Picture 2" descr="http://www.trinity.edu/lespey/biol3449/lectures/lect15/Fig.2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422" y="2492924"/>
            <a:ext cx="5731052" cy="4198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97374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dk6qunh1hkthr.cloudfront.net/content/nips/29/5/325/F1.large.jpg?download=tr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3743" y="0"/>
            <a:ext cx="8287918" cy="65979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737865" y="6228628"/>
            <a:ext cx="621323" cy="369332"/>
          </a:xfrm>
          <a:prstGeom prst="rect">
            <a:avLst/>
          </a:prstGeom>
          <a:noFill/>
        </p:spPr>
        <p:txBody>
          <a:bodyPr wrap="square" rtlCol="0">
            <a:spAutoFit/>
          </a:bodyPr>
          <a:lstStyle/>
          <a:p>
            <a:r>
              <a:rPr lang="en-US" b="1" dirty="0" err="1" smtClean="0">
                <a:solidFill>
                  <a:schemeClr val="accent1">
                    <a:lumMod val="75000"/>
                  </a:schemeClr>
                </a:solidFill>
              </a:rPr>
              <a:t>ACh</a:t>
            </a:r>
            <a:endParaRPr lang="el-GR" b="1" dirty="0">
              <a:solidFill>
                <a:schemeClr val="accent1">
                  <a:lumMod val="75000"/>
                </a:schemeClr>
              </a:solidFill>
            </a:endParaRPr>
          </a:p>
        </p:txBody>
      </p:sp>
      <p:sp>
        <p:nvSpPr>
          <p:cNvPr id="4" name="TextBox 3"/>
          <p:cNvSpPr txBox="1"/>
          <p:nvPr/>
        </p:nvSpPr>
        <p:spPr>
          <a:xfrm>
            <a:off x="5451229" y="2461846"/>
            <a:ext cx="715109" cy="338554"/>
          </a:xfrm>
          <a:prstGeom prst="rect">
            <a:avLst/>
          </a:prstGeom>
          <a:noFill/>
        </p:spPr>
        <p:txBody>
          <a:bodyPr wrap="square" rtlCol="0">
            <a:spAutoFit/>
          </a:bodyPr>
          <a:lstStyle/>
          <a:p>
            <a:r>
              <a:rPr lang="en-US" sz="1600" b="1" dirty="0" smtClean="0">
                <a:solidFill>
                  <a:srgbClr val="FF0000"/>
                </a:solidFill>
              </a:rPr>
              <a:t>GABA</a:t>
            </a:r>
            <a:endParaRPr lang="el-GR" sz="1600" b="1" dirty="0">
              <a:solidFill>
                <a:srgbClr val="FF0000"/>
              </a:solidFill>
            </a:endParaRPr>
          </a:p>
        </p:txBody>
      </p:sp>
      <p:sp>
        <p:nvSpPr>
          <p:cNvPr id="5" name="TextBox 4"/>
          <p:cNvSpPr txBox="1"/>
          <p:nvPr/>
        </p:nvSpPr>
        <p:spPr>
          <a:xfrm>
            <a:off x="6482859" y="5029200"/>
            <a:ext cx="1266095" cy="584775"/>
          </a:xfrm>
          <a:prstGeom prst="rect">
            <a:avLst/>
          </a:prstGeom>
          <a:noFill/>
        </p:spPr>
        <p:txBody>
          <a:bodyPr wrap="square" rtlCol="0">
            <a:spAutoFit/>
          </a:bodyPr>
          <a:lstStyle/>
          <a:p>
            <a:r>
              <a:rPr lang="en-US" sz="1600" b="1" dirty="0" smtClean="0"/>
              <a:t>Oxytocin</a:t>
            </a:r>
          </a:p>
          <a:p>
            <a:r>
              <a:rPr lang="en-US" sz="1600" b="1" dirty="0" smtClean="0"/>
              <a:t>vasopressin</a:t>
            </a:r>
            <a:endParaRPr lang="el-GR" sz="1600" b="1" dirty="0"/>
          </a:p>
        </p:txBody>
      </p:sp>
      <p:sp>
        <p:nvSpPr>
          <p:cNvPr id="3" name="TextBox 2"/>
          <p:cNvSpPr txBox="1"/>
          <p:nvPr/>
        </p:nvSpPr>
        <p:spPr>
          <a:xfrm>
            <a:off x="41311" y="1615460"/>
            <a:ext cx="1964725" cy="1015663"/>
          </a:xfrm>
          <a:prstGeom prst="rect">
            <a:avLst/>
          </a:prstGeom>
          <a:noFill/>
        </p:spPr>
        <p:txBody>
          <a:bodyPr wrap="square" rtlCol="0">
            <a:spAutoFit/>
          </a:bodyPr>
          <a:lstStyle/>
          <a:p>
            <a:pPr algn="ctr"/>
            <a:r>
              <a:rPr lang="el-GR" sz="2000" dirty="0" err="1" smtClean="0">
                <a:solidFill>
                  <a:schemeClr val="accent2">
                    <a:lumMod val="75000"/>
                  </a:schemeClr>
                </a:solidFill>
              </a:rPr>
              <a:t>Υπερχιασματικός</a:t>
            </a:r>
            <a:r>
              <a:rPr lang="el-GR" sz="2000" dirty="0" smtClean="0">
                <a:solidFill>
                  <a:schemeClr val="accent2">
                    <a:lumMod val="75000"/>
                  </a:schemeClr>
                </a:solidFill>
              </a:rPr>
              <a:t> πυρήνας </a:t>
            </a:r>
            <a:endParaRPr lang="en-US" sz="2000" dirty="0" smtClean="0">
              <a:solidFill>
                <a:schemeClr val="accent2">
                  <a:lumMod val="75000"/>
                </a:schemeClr>
              </a:solidFill>
            </a:endParaRPr>
          </a:p>
          <a:p>
            <a:pPr algn="ctr"/>
            <a:r>
              <a:rPr lang="en-US" sz="2000" dirty="0" smtClean="0">
                <a:solidFill>
                  <a:schemeClr val="accent2">
                    <a:lumMod val="75000"/>
                  </a:schemeClr>
                </a:solidFill>
              </a:rPr>
              <a:t>(SCN)</a:t>
            </a:r>
            <a:endParaRPr lang="el-GR" sz="2000" dirty="0">
              <a:solidFill>
                <a:schemeClr val="accent2">
                  <a:lumMod val="75000"/>
                </a:schemeClr>
              </a:solidFill>
            </a:endParaRPr>
          </a:p>
        </p:txBody>
      </p:sp>
      <p:sp>
        <p:nvSpPr>
          <p:cNvPr id="7" name="TextBox 6"/>
          <p:cNvSpPr txBox="1"/>
          <p:nvPr/>
        </p:nvSpPr>
        <p:spPr>
          <a:xfrm>
            <a:off x="10031661" y="1107628"/>
            <a:ext cx="1964725" cy="707886"/>
          </a:xfrm>
          <a:prstGeom prst="rect">
            <a:avLst/>
          </a:prstGeom>
          <a:noFill/>
        </p:spPr>
        <p:txBody>
          <a:bodyPr wrap="square" rtlCol="0">
            <a:spAutoFit/>
          </a:bodyPr>
          <a:lstStyle/>
          <a:p>
            <a:pPr algn="ctr"/>
            <a:r>
              <a:rPr lang="el-GR" sz="2000" dirty="0" smtClean="0">
                <a:solidFill>
                  <a:srgbClr val="CC00CC"/>
                </a:solidFill>
              </a:rPr>
              <a:t>Επίφυση</a:t>
            </a:r>
            <a:endParaRPr lang="en-US" sz="2000" dirty="0" smtClean="0">
              <a:solidFill>
                <a:srgbClr val="CC00CC"/>
              </a:solidFill>
            </a:endParaRPr>
          </a:p>
          <a:p>
            <a:pPr algn="ctr"/>
            <a:r>
              <a:rPr lang="en-US" sz="2000" dirty="0" smtClean="0">
                <a:solidFill>
                  <a:srgbClr val="CC00CC"/>
                </a:solidFill>
              </a:rPr>
              <a:t>(Pineal gland)</a:t>
            </a:r>
            <a:endParaRPr lang="el-GR" sz="2000" dirty="0">
              <a:solidFill>
                <a:srgbClr val="CC00CC"/>
              </a:solidFill>
            </a:endParaRPr>
          </a:p>
        </p:txBody>
      </p:sp>
    </p:spTree>
    <p:extLst>
      <p:ext uri="{BB962C8B-B14F-4D97-AF65-F5344CB8AC3E}">
        <p14:creationId xmlns:p14="http://schemas.microsoft.com/office/powerpoint/2010/main" val="7609933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981200" y="52415"/>
            <a:ext cx="8229600" cy="6728460"/>
          </a:xfrm>
          <a:prstGeom prst="rect">
            <a:avLst/>
          </a:prstGeom>
        </p:spPr>
      </p:pic>
      <p:sp>
        <p:nvSpPr>
          <p:cNvPr id="3" name="Έλλειψη 2"/>
          <p:cNvSpPr/>
          <p:nvPr/>
        </p:nvSpPr>
        <p:spPr>
          <a:xfrm>
            <a:off x="6213231" y="2168769"/>
            <a:ext cx="351691" cy="35169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t>-</a:t>
            </a:r>
            <a:endParaRPr lang="el-GR" sz="4000" dirty="0"/>
          </a:p>
        </p:txBody>
      </p:sp>
      <p:sp>
        <p:nvSpPr>
          <p:cNvPr id="4" name="TextBox 3"/>
          <p:cNvSpPr txBox="1"/>
          <p:nvPr/>
        </p:nvSpPr>
        <p:spPr>
          <a:xfrm>
            <a:off x="8669215" y="5152310"/>
            <a:ext cx="621323" cy="400110"/>
          </a:xfrm>
          <a:prstGeom prst="rect">
            <a:avLst/>
          </a:prstGeom>
          <a:noFill/>
        </p:spPr>
        <p:txBody>
          <a:bodyPr wrap="square" rtlCol="0">
            <a:spAutoFit/>
          </a:bodyPr>
          <a:lstStyle/>
          <a:p>
            <a:r>
              <a:rPr lang="en-US" sz="2000" b="1" dirty="0" err="1" smtClean="0">
                <a:solidFill>
                  <a:schemeClr val="accent1">
                    <a:lumMod val="75000"/>
                  </a:schemeClr>
                </a:solidFill>
              </a:rPr>
              <a:t>ACh</a:t>
            </a:r>
            <a:endParaRPr lang="el-GR" sz="2000" b="1" dirty="0">
              <a:solidFill>
                <a:schemeClr val="accent1">
                  <a:lumMod val="75000"/>
                </a:schemeClr>
              </a:solidFill>
            </a:endParaRPr>
          </a:p>
        </p:txBody>
      </p:sp>
      <p:sp>
        <p:nvSpPr>
          <p:cNvPr id="5" name="TextBox 4"/>
          <p:cNvSpPr txBox="1"/>
          <p:nvPr/>
        </p:nvSpPr>
        <p:spPr>
          <a:xfrm>
            <a:off x="6893167" y="4138246"/>
            <a:ext cx="1266095" cy="584775"/>
          </a:xfrm>
          <a:prstGeom prst="rect">
            <a:avLst/>
          </a:prstGeom>
          <a:noFill/>
        </p:spPr>
        <p:txBody>
          <a:bodyPr wrap="square" rtlCol="0">
            <a:spAutoFit/>
          </a:bodyPr>
          <a:lstStyle/>
          <a:p>
            <a:r>
              <a:rPr lang="en-US" sz="1600" b="1" dirty="0" smtClean="0"/>
              <a:t>Oxytocin</a:t>
            </a:r>
          </a:p>
          <a:p>
            <a:r>
              <a:rPr lang="en-US" sz="1600" b="1" dirty="0" smtClean="0"/>
              <a:t>vasopressin</a:t>
            </a:r>
            <a:endParaRPr lang="el-GR" sz="1600" b="1" dirty="0"/>
          </a:p>
        </p:txBody>
      </p:sp>
    </p:spTree>
    <p:extLst>
      <p:ext uri="{BB962C8B-B14F-4D97-AF65-F5344CB8AC3E}">
        <p14:creationId xmlns:p14="http://schemas.microsoft.com/office/powerpoint/2010/main" val="39716974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Picture 6" descr="http://www.revespcardiol.org/imatges/255/255v65n03/grande/255v65n03-90098386fig1.jpg"/>
          <p:cNvPicPr>
            <a:picLocks noChangeAspect="1" noChangeArrowheads="1"/>
          </p:cNvPicPr>
          <p:nvPr/>
        </p:nvPicPr>
        <p:blipFill rotWithShape="1">
          <a:blip r:embed="rId2">
            <a:extLst>
              <a:ext uri="{28A0092B-C50C-407E-A947-70E740481C1C}">
                <a14:useLocalDpi xmlns:a14="http://schemas.microsoft.com/office/drawing/2010/main" val="0"/>
              </a:ext>
            </a:extLst>
          </a:blip>
          <a:srcRect t="33058" b="-1385"/>
          <a:stretch/>
        </p:blipFill>
        <p:spPr bwMode="auto">
          <a:xfrm>
            <a:off x="2372497" y="2533134"/>
            <a:ext cx="9409439" cy="412715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69630" y="351692"/>
            <a:ext cx="3387969" cy="400110"/>
          </a:xfrm>
          <a:prstGeom prst="rect">
            <a:avLst/>
          </a:prstGeom>
          <a:solidFill>
            <a:srgbClr val="C00000"/>
          </a:solidFill>
        </p:spPr>
        <p:txBody>
          <a:bodyPr wrap="square" rtlCol="0">
            <a:spAutoFit/>
          </a:bodyPr>
          <a:lstStyle/>
          <a:p>
            <a:pPr algn="ctr"/>
            <a:r>
              <a:rPr lang="el-GR" sz="2000" b="1" dirty="0" smtClean="0">
                <a:solidFill>
                  <a:schemeClr val="bg1"/>
                </a:solidFill>
                <a:effectLst>
                  <a:outerShdw blurRad="38100" dist="38100" dir="2700000" algn="tl">
                    <a:srgbClr val="000000">
                      <a:alpha val="43137"/>
                    </a:srgbClr>
                  </a:outerShdw>
                </a:effectLst>
              </a:rPr>
              <a:t>Ρόλος της μελατονίνης</a:t>
            </a:r>
          </a:p>
        </p:txBody>
      </p:sp>
      <p:sp>
        <p:nvSpPr>
          <p:cNvPr id="2" name="TextBox 1"/>
          <p:cNvSpPr txBox="1"/>
          <p:nvPr/>
        </p:nvSpPr>
        <p:spPr>
          <a:xfrm>
            <a:off x="4744994" y="4381138"/>
            <a:ext cx="2817339" cy="2308324"/>
          </a:xfrm>
          <a:prstGeom prst="rect">
            <a:avLst/>
          </a:prstGeom>
          <a:solidFill>
            <a:srgbClr val="C00000"/>
          </a:solidFill>
        </p:spPr>
        <p:txBody>
          <a:bodyPr wrap="square" rtlCol="0">
            <a:spAutoFit/>
          </a:bodyPr>
          <a:lstStyle/>
          <a:p>
            <a:pPr marL="285750" indent="-285750">
              <a:buFont typeface="Arial" panose="020B0604020202020204" pitchFamily="34" charset="0"/>
              <a:buChar char="•"/>
            </a:pPr>
            <a:r>
              <a:rPr lang="el-GR" dirty="0" smtClean="0">
                <a:solidFill>
                  <a:schemeClr val="bg1"/>
                </a:solidFill>
              </a:rPr>
              <a:t>Αντιοξειδωτικό</a:t>
            </a:r>
          </a:p>
          <a:p>
            <a:pPr marL="285750" indent="-285750">
              <a:buFont typeface="Arial" panose="020B0604020202020204" pitchFamily="34" charset="0"/>
              <a:buChar char="•"/>
            </a:pPr>
            <a:r>
              <a:rPr lang="el-GR" dirty="0" smtClean="0">
                <a:solidFill>
                  <a:schemeClr val="bg1"/>
                </a:solidFill>
              </a:rPr>
              <a:t>Αντιφλεγμονώδες</a:t>
            </a:r>
          </a:p>
          <a:p>
            <a:pPr marL="285750" indent="-285750">
              <a:buFont typeface="Arial" panose="020B0604020202020204" pitchFamily="34" charset="0"/>
              <a:buChar char="•"/>
            </a:pPr>
            <a:r>
              <a:rPr lang="el-GR" dirty="0" smtClean="0">
                <a:solidFill>
                  <a:schemeClr val="bg1"/>
                </a:solidFill>
              </a:rPr>
              <a:t>Μειώνει την πίεση του αίματος</a:t>
            </a:r>
          </a:p>
          <a:p>
            <a:pPr marL="285750" indent="-285750">
              <a:buFont typeface="Arial" panose="020B0604020202020204" pitchFamily="34" charset="0"/>
              <a:buChar char="•"/>
            </a:pPr>
            <a:r>
              <a:rPr lang="el-GR" dirty="0" smtClean="0">
                <a:solidFill>
                  <a:schemeClr val="bg1"/>
                </a:solidFill>
              </a:rPr>
              <a:t>Μειώνει τη θερμοκρασία του σώματος</a:t>
            </a:r>
          </a:p>
          <a:p>
            <a:pPr marL="285750" indent="-285750">
              <a:buFont typeface="Arial" panose="020B0604020202020204" pitchFamily="34" charset="0"/>
              <a:buChar char="•"/>
            </a:pPr>
            <a:r>
              <a:rPr lang="el-GR" dirty="0" smtClean="0">
                <a:solidFill>
                  <a:schemeClr val="bg1"/>
                </a:solidFill>
              </a:rPr>
              <a:t>Αυξάνει τη γονιμότητα</a:t>
            </a:r>
            <a:endParaRPr lang="el-GR" dirty="0">
              <a:solidFill>
                <a:schemeClr val="bg1"/>
              </a:solidFill>
            </a:endParaRPr>
          </a:p>
        </p:txBody>
      </p:sp>
      <p:sp>
        <p:nvSpPr>
          <p:cNvPr id="4" name="Ορθογώνιο 3"/>
          <p:cNvSpPr/>
          <p:nvPr/>
        </p:nvSpPr>
        <p:spPr>
          <a:xfrm>
            <a:off x="8822724" y="1570726"/>
            <a:ext cx="2959212" cy="1087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1506" name="Picture 2" descr="ÎÏÎ¿ÏÎ­Î»ÎµÏÎ¼Î± ÎµÎ¹ÎºÏÎ½Î±Ï Î³Î¹Î± melatonin secre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599" y="235787"/>
            <a:ext cx="6104359" cy="387932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9106928" y="1970879"/>
            <a:ext cx="2293511" cy="646331"/>
          </a:xfrm>
          <a:prstGeom prst="rect">
            <a:avLst/>
          </a:prstGeom>
          <a:solidFill>
            <a:srgbClr val="C00000"/>
          </a:solidFill>
        </p:spPr>
        <p:txBody>
          <a:bodyPr wrap="square" rtlCol="0">
            <a:spAutoFit/>
          </a:bodyPr>
          <a:lstStyle/>
          <a:p>
            <a:pPr algn="ctr"/>
            <a:r>
              <a:rPr lang="el-GR" dirty="0" smtClean="0">
                <a:solidFill>
                  <a:schemeClr val="bg1"/>
                </a:solidFill>
              </a:rPr>
              <a:t>Επίφυση  </a:t>
            </a:r>
          </a:p>
          <a:p>
            <a:pPr algn="ctr"/>
            <a:r>
              <a:rPr lang="el-GR" dirty="0" smtClean="0">
                <a:solidFill>
                  <a:schemeClr val="bg1"/>
                </a:solidFill>
              </a:rPr>
              <a:t>Έκκριση μελατονίνης</a:t>
            </a:r>
          </a:p>
        </p:txBody>
      </p:sp>
      <p:sp>
        <p:nvSpPr>
          <p:cNvPr id="13" name="TextBox 12"/>
          <p:cNvSpPr txBox="1"/>
          <p:nvPr/>
        </p:nvSpPr>
        <p:spPr>
          <a:xfrm>
            <a:off x="9106927" y="3063921"/>
            <a:ext cx="2293511" cy="646331"/>
          </a:xfrm>
          <a:prstGeom prst="rect">
            <a:avLst/>
          </a:prstGeom>
          <a:solidFill>
            <a:srgbClr val="C00000"/>
          </a:solidFill>
        </p:spPr>
        <p:txBody>
          <a:bodyPr wrap="square" rtlCol="0">
            <a:spAutoFit/>
          </a:bodyPr>
          <a:lstStyle/>
          <a:p>
            <a:pPr algn="ctr"/>
            <a:r>
              <a:rPr lang="el-GR" dirty="0" err="1" smtClean="0">
                <a:solidFill>
                  <a:schemeClr val="bg1"/>
                </a:solidFill>
              </a:rPr>
              <a:t>Κιρκαδικός</a:t>
            </a:r>
            <a:r>
              <a:rPr lang="el-GR" dirty="0" smtClean="0">
                <a:solidFill>
                  <a:schemeClr val="bg1"/>
                </a:solidFill>
              </a:rPr>
              <a:t> ρυθμός μελατονίνης</a:t>
            </a:r>
          </a:p>
        </p:txBody>
      </p:sp>
      <p:pic>
        <p:nvPicPr>
          <p:cNvPr id="15" name="Picture 2" descr="http://www.naturemd.net/images/Melatonin-Helps-You-Sleep-And-Stay-You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51" y="1306606"/>
            <a:ext cx="3517914" cy="2313923"/>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47652" y="3389696"/>
            <a:ext cx="3517914" cy="461665"/>
          </a:xfrm>
          <a:prstGeom prst="rect">
            <a:avLst/>
          </a:prstGeom>
          <a:solidFill>
            <a:schemeClr val="bg1"/>
          </a:solidFill>
        </p:spPr>
        <p:txBody>
          <a:bodyPr wrap="square" rtlCol="0">
            <a:spAutoFit/>
          </a:bodyPr>
          <a:lstStyle/>
          <a:p>
            <a:pPr algn="ctr"/>
            <a:r>
              <a:rPr lang="el-GR" sz="1200" dirty="0" smtClean="0"/>
              <a:t>Κοιμήθηκα σαν μωρό. Ονειρεύτηκα ότι πήρα </a:t>
            </a:r>
            <a:r>
              <a:rPr lang="el-GR" sz="1200" dirty="0" err="1" smtClean="0"/>
              <a:t>μελα</a:t>
            </a:r>
            <a:r>
              <a:rPr lang="el-GR" sz="1200" dirty="0" err="1"/>
              <a:t>τ</a:t>
            </a:r>
            <a:r>
              <a:rPr lang="el-GR" sz="1200" dirty="0" err="1" smtClean="0"/>
              <a:t>ονίνη</a:t>
            </a:r>
            <a:endParaRPr lang="el-GR" sz="1200" dirty="0"/>
          </a:p>
        </p:txBody>
      </p:sp>
      <p:pic>
        <p:nvPicPr>
          <p:cNvPr id="21508" name="Picture 4" descr="ÎÏÎ¿ÏÎ­Î»ÎµÏÎ¼Î± ÎµÎ¹ÎºÏÎ½Î±Ï Î³Î¹Î± melaton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88" y="4283290"/>
            <a:ext cx="2216922" cy="2216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68917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ÎÏÎ¿ÏÎ­Î»ÎµÏÎ¼Î± ÎµÎ¹ÎºÏÎ½Î±Ï Î³Î¹Î± melatonin ac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8648" y="129025"/>
            <a:ext cx="8049312" cy="657116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Ευθύγραμμο βέλος σύνδεσης 3"/>
          <p:cNvCxnSpPr/>
          <p:nvPr/>
        </p:nvCxnSpPr>
        <p:spPr>
          <a:xfrm flipV="1">
            <a:off x="7129851" y="1828800"/>
            <a:ext cx="926757" cy="87733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8" descr="ÎÏÎ¿ÏÎ­Î»ÎµÏÎ¼Î± ÎµÎ¹ÎºÏÎ½Î±Ï Î³Î¹Î± melatonin body temperature chan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6036" y="512547"/>
            <a:ext cx="3657600" cy="21812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908323" y="129025"/>
            <a:ext cx="4238367" cy="369332"/>
          </a:xfrm>
          <a:prstGeom prst="rect">
            <a:avLst/>
          </a:prstGeom>
          <a:noFill/>
        </p:spPr>
        <p:txBody>
          <a:bodyPr wrap="square" rtlCol="0">
            <a:spAutoFit/>
          </a:bodyPr>
          <a:lstStyle/>
          <a:p>
            <a:r>
              <a:rPr lang="el-GR" b="1" dirty="0" smtClean="0">
                <a:solidFill>
                  <a:schemeClr val="tx2"/>
                </a:solidFill>
              </a:rPr>
              <a:t>Μειώνει τη θερμοκρασία του σώματος</a:t>
            </a:r>
            <a:endParaRPr lang="el-GR" b="1" dirty="0">
              <a:solidFill>
                <a:schemeClr val="tx2"/>
              </a:solidFill>
            </a:endParaRPr>
          </a:p>
        </p:txBody>
      </p:sp>
      <p:sp>
        <p:nvSpPr>
          <p:cNvPr id="8" name="TextBox 7"/>
          <p:cNvSpPr txBox="1"/>
          <p:nvPr/>
        </p:nvSpPr>
        <p:spPr>
          <a:xfrm>
            <a:off x="8408767" y="4157443"/>
            <a:ext cx="2007981" cy="369332"/>
          </a:xfrm>
          <a:prstGeom prst="rect">
            <a:avLst/>
          </a:prstGeom>
          <a:solidFill>
            <a:schemeClr val="accent1">
              <a:lumMod val="20000"/>
              <a:lumOff val="80000"/>
            </a:schemeClr>
          </a:solidFill>
        </p:spPr>
        <p:txBody>
          <a:bodyPr wrap="square" rtlCol="0">
            <a:spAutoFit/>
          </a:bodyPr>
          <a:lstStyle/>
          <a:p>
            <a:r>
              <a:rPr lang="el-GR" b="1" dirty="0" smtClean="0">
                <a:solidFill>
                  <a:schemeClr val="tx2"/>
                </a:solidFill>
              </a:rPr>
              <a:t>Αντιοξειδωτικό</a:t>
            </a:r>
            <a:endParaRPr lang="el-GR" b="1" dirty="0">
              <a:solidFill>
                <a:schemeClr val="tx2"/>
              </a:solidFill>
            </a:endParaRPr>
          </a:p>
        </p:txBody>
      </p:sp>
      <p:sp>
        <p:nvSpPr>
          <p:cNvPr id="9" name="TextBox 8"/>
          <p:cNvSpPr txBox="1"/>
          <p:nvPr/>
        </p:nvSpPr>
        <p:spPr>
          <a:xfrm>
            <a:off x="5974490" y="6238310"/>
            <a:ext cx="1618739" cy="369332"/>
          </a:xfrm>
          <a:prstGeom prst="rect">
            <a:avLst/>
          </a:prstGeom>
          <a:solidFill>
            <a:schemeClr val="accent1">
              <a:lumMod val="20000"/>
              <a:lumOff val="80000"/>
            </a:schemeClr>
          </a:solidFill>
        </p:spPr>
        <p:txBody>
          <a:bodyPr wrap="square" rtlCol="0">
            <a:spAutoFit/>
          </a:bodyPr>
          <a:lstStyle/>
          <a:p>
            <a:r>
              <a:rPr lang="el-GR" b="1" dirty="0" smtClean="0">
                <a:solidFill>
                  <a:schemeClr val="tx2"/>
                </a:solidFill>
              </a:rPr>
              <a:t>Αντικαρκινικό</a:t>
            </a:r>
            <a:endParaRPr lang="el-GR" b="1" dirty="0">
              <a:solidFill>
                <a:schemeClr val="tx2"/>
              </a:solidFill>
            </a:endParaRPr>
          </a:p>
        </p:txBody>
      </p:sp>
      <p:sp>
        <p:nvSpPr>
          <p:cNvPr id="10" name="TextBox 9"/>
          <p:cNvSpPr txBox="1"/>
          <p:nvPr/>
        </p:nvSpPr>
        <p:spPr>
          <a:xfrm>
            <a:off x="2830254" y="4512317"/>
            <a:ext cx="2576384" cy="1569660"/>
          </a:xfrm>
          <a:prstGeom prst="rect">
            <a:avLst/>
          </a:prstGeom>
          <a:noFill/>
        </p:spPr>
        <p:txBody>
          <a:bodyPr wrap="square" rtlCol="0">
            <a:spAutoFit/>
          </a:bodyPr>
          <a:lstStyle/>
          <a:p>
            <a:r>
              <a:rPr lang="el-GR" sz="1600" dirty="0" smtClean="0"/>
              <a:t>Η </a:t>
            </a:r>
            <a:r>
              <a:rPr lang="el-GR" sz="1600" dirty="0" err="1" smtClean="0"/>
              <a:t>μελατονίνη</a:t>
            </a:r>
            <a:r>
              <a:rPr lang="el-GR" sz="1600" dirty="0" smtClean="0"/>
              <a:t> έχει δράση στο ανοσοποιητικό σύστημα καθώς έχει δειχθεί ότι μειώνει την παραγωγή κυτοκινών δρώντας ως αντιφλεγμονώδες. </a:t>
            </a:r>
            <a:endParaRPr lang="el-GR" sz="1600" dirty="0"/>
          </a:p>
        </p:txBody>
      </p:sp>
      <p:sp>
        <p:nvSpPr>
          <p:cNvPr id="11" name="TextBox 10"/>
          <p:cNvSpPr txBox="1"/>
          <p:nvPr/>
        </p:nvSpPr>
        <p:spPr>
          <a:xfrm>
            <a:off x="2741139" y="4142985"/>
            <a:ext cx="2065642" cy="369332"/>
          </a:xfrm>
          <a:prstGeom prst="rect">
            <a:avLst/>
          </a:prstGeom>
          <a:solidFill>
            <a:schemeClr val="accent1">
              <a:lumMod val="20000"/>
              <a:lumOff val="80000"/>
            </a:schemeClr>
          </a:solidFill>
        </p:spPr>
        <p:txBody>
          <a:bodyPr wrap="square" rtlCol="0">
            <a:spAutoFit/>
          </a:bodyPr>
          <a:lstStyle/>
          <a:p>
            <a:r>
              <a:rPr lang="el-GR" b="1" dirty="0" smtClean="0">
                <a:solidFill>
                  <a:schemeClr val="tx2"/>
                </a:solidFill>
              </a:rPr>
              <a:t>Αντιφλεγμονώδες</a:t>
            </a:r>
            <a:endParaRPr lang="el-GR" b="1" dirty="0">
              <a:solidFill>
                <a:schemeClr val="tx2"/>
              </a:solidFill>
            </a:endParaRPr>
          </a:p>
        </p:txBody>
      </p:sp>
      <p:cxnSp>
        <p:nvCxnSpPr>
          <p:cNvPr id="12" name="Ευθύγραμμο βέλος σύνδεσης 11"/>
          <p:cNvCxnSpPr/>
          <p:nvPr/>
        </p:nvCxnSpPr>
        <p:spPr>
          <a:xfrm>
            <a:off x="7593229" y="3952638"/>
            <a:ext cx="1415395" cy="151496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495263" y="5568682"/>
            <a:ext cx="2384303" cy="369332"/>
          </a:xfrm>
          <a:prstGeom prst="rect">
            <a:avLst/>
          </a:prstGeom>
          <a:solidFill>
            <a:schemeClr val="accent1">
              <a:lumMod val="20000"/>
              <a:lumOff val="80000"/>
            </a:schemeClr>
          </a:solidFill>
        </p:spPr>
        <p:txBody>
          <a:bodyPr wrap="square" rtlCol="0">
            <a:spAutoFit/>
          </a:bodyPr>
          <a:lstStyle/>
          <a:p>
            <a:r>
              <a:rPr lang="el-GR" b="1" dirty="0" smtClean="0">
                <a:solidFill>
                  <a:schemeClr val="tx2"/>
                </a:solidFill>
              </a:rPr>
              <a:t>Αυξάνει τη γονιμότητα</a:t>
            </a:r>
            <a:endParaRPr lang="el-GR" b="1" dirty="0">
              <a:solidFill>
                <a:schemeClr val="tx2"/>
              </a:solidFill>
            </a:endParaRPr>
          </a:p>
        </p:txBody>
      </p:sp>
      <p:sp>
        <p:nvSpPr>
          <p:cNvPr id="15" name="TextBox 14"/>
          <p:cNvSpPr txBox="1"/>
          <p:nvPr/>
        </p:nvSpPr>
        <p:spPr>
          <a:xfrm>
            <a:off x="5414318" y="1566089"/>
            <a:ext cx="2384303" cy="369332"/>
          </a:xfrm>
          <a:prstGeom prst="rect">
            <a:avLst/>
          </a:prstGeom>
          <a:solidFill>
            <a:schemeClr val="accent1">
              <a:lumMod val="20000"/>
              <a:lumOff val="80000"/>
            </a:schemeClr>
          </a:solidFill>
        </p:spPr>
        <p:txBody>
          <a:bodyPr wrap="square" rtlCol="0">
            <a:spAutoFit/>
          </a:bodyPr>
          <a:lstStyle/>
          <a:p>
            <a:pPr algn="ctr"/>
            <a:r>
              <a:rPr lang="el-GR" b="1" dirty="0" err="1" smtClean="0">
                <a:solidFill>
                  <a:schemeClr val="tx2"/>
                </a:solidFill>
              </a:rPr>
              <a:t>Κιρκαδικός</a:t>
            </a:r>
            <a:r>
              <a:rPr lang="el-GR" b="1" dirty="0" smtClean="0">
                <a:solidFill>
                  <a:schemeClr val="tx2"/>
                </a:solidFill>
              </a:rPr>
              <a:t> ρυθμός</a:t>
            </a:r>
            <a:endParaRPr lang="el-GR" b="1" dirty="0">
              <a:solidFill>
                <a:schemeClr val="tx2"/>
              </a:solidFill>
            </a:endParaRPr>
          </a:p>
        </p:txBody>
      </p:sp>
      <p:cxnSp>
        <p:nvCxnSpPr>
          <p:cNvPr id="18" name="Ευθύγραμμο βέλος σύνδεσης 17"/>
          <p:cNvCxnSpPr/>
          <p:nvPr/>
        </p:nvCxnSpPr>
        <p:spPr>
          <a:xfrm flipH="1" flipV="1">
            <a:off x="4586271" y="2302160"/>
            <a:ext cx="664998" cy="49284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6" descr="https://www.researchgate.net/profile/Jacquie_Baker/publication/324125151/figure/fig2/AS:610225107251202@1522500411356/figure-fig2.png"/>
          <p:cNvPicPr>
            <a:picLocks noChangeAspect="1" noChangeArrowheads="1"/>
          </p:cNvPicPr>
          <p:nvPr/>
        </p:nvPicPr>
        <p:blipFill rotWithShape="1">
          <a:blip r:embed="rId4">
            <a:extLst>
              <a:ext uri="{28A0092B-C50C-407E-A947-70E740481C1C}">
                <a14:useLocalDpi xmlns:a14="http://schemas.microsoft.com/office/drawing/2010/main" val="0"/>
              </a:ext>
            </a:extLst>
          </a:blip>
          <a:srcRect t="13597" b="31968"/>
          <a:stretch/>
        </p:blipFill>
        <p:spPr bwMode="auto">
          <a:xfrm>
            <a:off x="383273" y="134598"/>
            <a:ext cx="5000224" cy="153223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78117" y="1318303"/>
            <a:ext cx="2087371" cy="3139321"/>
          </a:xfrm>
          <a:prstGeom prst="rect">
            <a:avLst/>
          </a:prstGeom>
          <a:noFill/>
        </p:spPr>
        <p:txBody>
          <a:bodyPr wrap="square" rtlCol="0">
            <a:spAutoFit/>
          </a:bodyPr>
          <a:lstStyle/>
          <a:p>
            <a:r>
              <a:rPr lang="el-GR" dirty="0" smtClean="0"/>
              <a:t>Η </a:t>
            </a:r>
            <a:r>
              <a:rPr lang="el-GR" dirty="0" err="1" smtClean="0"/>
              <a:t>κιρκαδική</a:t>
            </a:r>
            <a:r>
              <a:rPr lang="el-GR" dirty="0" smtClean="0"/>
              <a:t> </a:t>
            </a:r>
            <a:r>
              <a:rPr lang="el-GR" dirty="0" err="1" smtClean="0"/>
              <a:t>αντιϋπερτασική</a:t>
            </a:r>
            <a:r>
              <a:rPr lang="el-GR" dirty="0" smtClean="0"/>
              <a:t> δράση της μελατονίνης οφείλεται στη μείωση της ενδοθηλίνης (ΕΤ) και της αγγειοτενσίνης ΙΙ (</a:t>
            </a:r>
            <a:r>
              <a:rPr lang="en-US" dirty="0" smtClean="0"/>
              <a:t>Ang II</a:t>
            </a:r>
            <a:r>
              <a:rPr lang="el-GR" dirty="0" smtClean="0"/>
              <a:t>)</a:t>
            </a:r>
            <a:r>
              <a:rPr lang="en-US" dirty="0" smtClean="0"/>
              <a:t>,</a:t>
            </a:r>
            <a:r>
              <a:rPr lang="el-GR" dirty="0" smtClean="0"/>
              <a:t> και στην αύξηση του ΝΟ.</a:t>
            </a:r>
            <a:r>
              <a:rPr lang="en-US" dirty="0" smtClean="0"/>
              <a:t> </a:t>
            </a:r>
            <a:endParaRPr lang="el-GR" dirty="0"/>
          </a:p>
        </p:txBody>
      </p:sp>
      <p:sp>
        <p:nvSpPr>
          <p:cNvPr id="16" name="TextBox 15"/>
          <p:cNvSpPr txBox="1"/>
          <p:nvPr/>
        </p:nvSpPr>
        <p:spPr>
          <a:xfrm>
            <a:off x="3021963" y="1770442"/>
            <a:ext cx="2007981" cy="369332"/>
          </a:xfrm>
          <a:prstGeom prst="rect">
            <a:avLst/>
          </a:prstGeom>
          <a:solidFill>
            <a:schemeClr val="accent1">
              <a:lumMod val="20000"/>
              <a:lumOff val="80000"/>
            </a:schemeClr>
          </a:solidFill>
        </p:spPr>
        <p:txBody>
          <a:bodyPr wrap="square" rtlCol="0">
            <a:spAutoFit/>
          </a:bodyPr>
          <a:lstStyle/>
          <a:p>
            <a:r>
              <a:rPr lang="el-GR" b="1" dirty="0" err="1" smtClean="0">
                <a:solidFill>
                  <a:schemeClr val="tx2"/>
                </a:solidFill>
              </a:rPr>
              <a:t>Αντιυπερτασικό</a:t>
            </a:r>
            <a:endParaRPr lang="el-GR" b="1" dirty="0">
              <a:solidFill>
                <a:schemeClr val="tx2"/>
              </a:solidFill>
            </a:endParaRPr>
          </a:p>
        </p:txBody>
      </p:sp>
    </p:spTree>
    <p:extLst>
      <p:ext uri="{BB962C8B-B14F-4D97-AF65-F5344CB8AC3E}">
        <p14:creationId xmlns:p14="http://schemas.microsoft.com/office/powerpoint/2010/main" val="7899857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rotWithShape="1">
          <a:blip r:embed="rId2"/>
          <a:srcRect l="29763" t="27802" r="27126" b="12164"/>
          <a:stretch/>
        </p:blipFill>
        <p:spPr>
          <a:xfrm>
            <a:off x="3163333" y="160638"/>
            <a:ext cx="8279024" cy="6485015"/>
          </a:xfrm>
          <a:prstGeom prst="rect">
            <a:avLst/>
          </a:prstGeom>
        </p:spPr>
      </p:pic>
      <p:sp>
        <p:nvSpPr>
          <p:cNvPr id="3" name="Ορθογώνιο 2"/>
          <p:cNvSpPr/>
          <p:nvPr/>
        </p:nvSpPr>
        <p:spPr>
          <a:xfrm>
            <a:off x="626079" y="1066452"/>
            <a:ext cx="2537254" cy="5355312"/>
          </a:xfrm>
          <a:prstGeom prst="rect">
            <a:avLst/>
          </a:prstGeom>
        </p:spPr>
        <p:txBody>
          <a:bodyPr wrap="square">
            <a:spAutoFit/>
          </a:bodyPr>
          <a:lstStyle/>
          <a:p>
            <a:r>
              <a:rPr lang="el-GR" dirty="0"/>
              <a:t>Μέσω των υποδοχέων </a:t>
            </a:r>
            <a:r>
              <a:rPr lang="el-GR" dirty="0" smtClean="0"/>
              <a:t>μελατονίνης, ΜΤ1 και ΜΤ2,  </a:t>
            </a:r>
            <a:r>
              <a:rPr lang="el-GR" dirty="0"/>
              <a:t>η </a:t>
            </a:r>
            <a:r>
              <a:rPr lang="el-GR" dirty="0" err="1"/>
              <a:t>μελατονίνη</a:t>
            </a:r>
            <a:r>
              <a:rPr lang="el-GR" dirty="0"/>
              <a:t> προωθεί την έκφραση αντιοξειδωτικών ενζύμων, όπως η </a:t>
            </a:r>
            <a:r>
              <a:rPr lang="el-GR" dirty="0" err="1"/>
              <a:t>υπεροξυδισμουτάση</a:t>
            </a:r>
            <a:r>
              <a:rPr lang="el-GR" dirty="0"/>
              <a:t>, </a:t>
            </a:r>
            <a:r>
              <a:rPr lang="el-GR" dirty="0" err="1" smtClean="0"/>
              <a:t>υπεροξειδάση</a:t>
            </a:r>
            <a:r>
              <a:rPr lang="el-GR" dirty="0" smtClean="0"/>
              <a:t> </a:t>
            </a:r>
            <a:r>
              <a:rPr lang="el-GR" dirty="0"/>
              <a:t>της γλουταθειόνης, και η </a:t>
            </a:r>
            <a:r>
              <a:rPr lang="el-GR" dirty="0" err="1"/>
              <a:t>καταλάση</a:t>
            </a:r>
            <a:r>
              <a:rPr lang="el-GR" dirty="0"/>
              <a:t>. Επίσης, καθώς βρίσκεται σε μεγάλη συγκέντρωση και στα μιτοχόνδρια, λόγω της ικανότητάς της να δρα ως </a:t>
            </a:r>
            <a:r>
              <a:rPr lang="fr-FR" dirty="0"/>
              <a:t>radical </a:t>
            </a:r>
            <a:r>
              <a:rPr lang="fr-FR" dirty="0" err="1"/>
              <a:t>scavenging</a:t>
            </a:r>
            <a:r>
              <a:rPr lang="el-GR" dirty="0"/>
              <a:t> μπορεί να παίξει και τον ρόλο </a:t>
            </a:r>
            <a:r>
              <a:rPr lang="el-GR" dirty="0" err="1"/>
              <a:t>μιτοχονδριακού</a:t>
            </a:r>
            <a:r>
              <a:rPr lang="el-GR" dirty="0"/>
              <a:t> αντιοξειδωτικού. </a:t>
            </a:r>
          </a:p>
        </p:txBody>
      </p:sp>
      <p:sp>
        <p:nvSpPr>
          <p:cNvPr id="8" name="TextBox 7"/>
          <p:cNvSpPr txBox="1"/>
          <p:nvPr/>
        </p:nvSpPr>
        <p:spPr>
          <a:xfrm>
            <a:off x="269630" y="160638"/>
            <a:ext cx="5797538" cy="400110"/>
          </a:xfrm>
          <a:prstGeom prst="rect">
            <a:avLst/>
          </a:prstGeom>
          <a:solidFill>
            <a:srgbClr val="C00000"/>
          </a:solidFill>
        </p:spPr>
        <p:txBody>
          <a:bodyPr wrap="square" rtlCol="0">
            <a:spAutoFit/>
          </a:bodyPr>
          <a:lstStyle/>
          <a:p>
            <a:pPr algn="ctr"/>
            <a:r>
              <a:rPr lang="el-GR" sz="2000" b="1" dirty="0" err="1" smtClean="0">
                <a:solidFill>
                  <a:schemeClr val="bg1"/>
                </a:solidFill>
                <a:effectLst>
                  <a:outerShdw blurRad="38100" dist="38100" dir="2700000" algn="tl">
                    <a:srgbClr val="000000">
                      <a:alpha val="43137"/>
                    </a:srgbClr>
                  </a:outerShdw>
                </a:effectLst>
              </a:rPr>
              <a:t>Μελατονίνη</a:t>
            </a:r>
            <a:r>
              <a:rPr lang="el-GR" sz="2000" b="1" dirty="0" smtClean="0">
                <a:solidFill>
                  <a:schemeClr val="bg1"/>
                </a:solidFill>
                <a:effectLst>
                  <a:outerShdw blurRad="38100" dist="38100" dir="2700000" algn="tl">
                    <a:srgbClr val="000000">
                      <a:alpha val="43137"/>
                    </a:srgbClr>
                  </a:outerShdw>
                </a:effectLst>
              </a:rPr>
              <a:t> ως αντιοξειδωτικό</a:t>
            </a:r>
          </a:p>
        </p:txBody>
      </p:sp>
    </p:spTree>
    <p:extLst>
      <p:ext uri="{BB962C8B-B14F-4D97-AF65-F5344CB8AC3E}">
        <p14:creationId xmlns:p14="http://schemas.microsoft.com/office/powerpoint/2010/main" val="28800730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tonks.disted.camosun.bc.ca/courses/psyc110/conscious/hamster004.jpg"/>
          <p:cNvPicPr>
            <a:picLocks noChangeAspect="1" noChangeArrowheads="1"/>
          </p:cNvPicPr>
          <p:nvPr/>
        </p:nvPicPr>
        <p:blipFill rotWithShape="1">
          <a:blip r:embed="rId2">
            <a:extLst>
              <a:ext uri="{28A0092B-C50C-407E-A947-70E740481C1C}">
                <a14:useLocalDpi xmlns:a14="http://schemas.microsoft.com/office/drawing/2010/main" val="0"/>
              </a:ext>
            </a:extLst>
          </a:blip>
          <a:srcRect t="6082" r="4272" b="5698"/>
          <a:stretch/>
        </p:blipFill>
        <p:spPr bwMode="auto">
          <a:xfrm>
            <a:off x="515815" y="437036"/>
            <a:ext cx="10688997" cy="60734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46662" y="590312"/>
            <a:ext cx="3712191" cy="2031325"/>
          </a:xfrm>
          <a:prstGeom prst="rect">
            <a:avLst/>
          </a:prstGeom>
          <a:solidFill>
            <a:schemeClr val="accent4">
              <a:lumMod val="20000"/>
              <a:lumOff val="80000"/>
            </a:schemeClr>
          </a:solidFill>
        </p:spPr>
        <p:txBody>
          <a:bodyPr wrap="square" rtlCol="0">
            <a:spAutoFit/>
          </a:bodyPr>
          <a:lstStyle/>
          <a:p>
            <a:r>
              <a:rPr lang="el-GR" dirty="0" smtClean="0"/>
              <a:t>ΧΕΙΜΩΝΑΣ: Όσο η διάρκεια της νύχτας αυξάνεται, αυξάνονται τα επίπεδα της μελατονίνης, η οποία οδηγεί στη συρρίκνωση των γονάδων, ελαττώνει την παραγωγή τεστοστερόνης και το σεξουαλικό ενδιαφέρον</a:t>
            </a:r>
            <a:endParaRPr lang="el-GR" dirty="0"/>
          </a:p>
        </p:txBody>
      </p:sp>
      <p:sp>
        <p:nvSpPr>
          <p:cNvPr id="4" name="TextBox 3"/>
          <p:cNvSpPr txBox="1"/>
          <p:nvPr/>
        </p:nvSpPr>
        <p:spPr>
          <a:xfrm>
            <a:off x="6976279" y="590311"/>
            <a:ext cx="4965511" cy="1477328"/>
          </a:xfrm>
          <a:prstGeom prst="rect">
            <a:avLst/>
          </a:prstGeom>
          <a:solidFill>
            <a:schemeClr val="accent4">
              <a:lumMod val="20000"/>
              <a:lumOff val="80000"/>
            </a:schemeClr>
          </a:solidFill>
        </p:spPr>
        <p:txBody>
          <a:bodyPr wrap="square" rtlCol="0">
            <a:spAutoFit/>
          </a:bodyPr>
          <a:lstStyle/>
          <a:p>
            <a:r>
              <a:rPr lang="el-GR" dirty="0" smtClean="0"/>
              <a:t>ΚΑΛΟΚΑΙΡΙ: Όσο η διάρκεια της νύχτας μειώνεται, μειώνονται τα επίπεδα της μελατονίνης, οδηγώντας στην ανάπτυξη των γονάδων και στην αύξηση της παραγωγής τεστοστερόνης, η οποία διεγείρει το σεξουαλικό ενδιαφέρον</a:t>
            </a:r>
            <a:endParaRPr lang="el-GR" dirty="0"/>
          </a:p>
        </p:txBody>
      </p:sp>
      <p:pic>
        <p:nvPicPr>
          <p:cNvPr id="18436" name="Picture 4" descr="ÎÏÎ¿ÏÎ­Î»ÎµÏÎ¼Î± ÎµÎ¹ÎºÏÎ½Î±Ï Î³Î¹Î± summer sex anima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6948" y="4780147"/>
            <a:ext cx="2743147" cy="1819621"/>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Î£ÏÎµÏÎ¹ÎºÎ® ÎµÎ¹ÎºÏÎ½Î±"/>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633" y="4780147"/>
            <a:ext cx="3128137" cy="189613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534770" y="71229"/>
            <a:ext cx="4497442" cy="400110"/>
          </a:xfrm>
          <a:prstGeom prst="rect">
            <a:avLst/>
          </a:prstGeom>
          <a:solidFill>
            <a:srgbClr val="C00000"/>
          </a:solidFill>
        </p:spPr>
        <p:txBody>
          <a:bodyPr wrap="square" rtlCol="0">
            <a:spAutoFit/>
          </a:bodyPr>
          <a:lstStyle/>
          <a:p>
            <a:pPr algn="ctr"/>
            <a:r>
              <a:rPr lang="el-GR" sz="2000" b="1" dirty="0" err="1" smtClean="0">
                <a:solidFill>
                  <a:schemeClr val="bg1"/>
                </a:solidFill>
                <a:effectLst>
                  <a:outerShdw blurRad="38100" dist="38100" dir="2700000" algn="tl">
                    <a:srgbClr val="000000">
                      <a:alpha val="43137"/>
                    </a:srgbClr>
                  </a:outerShdw>
                </a:effectLst>
              </a:rPr>
              <a:t>Μελατονίνη</a:t>
            </a:r>
            <a:r>
              <a:rPr lang="el-GR" sz="2000" b="1" dirty="0" smtClean="0">
                <a:solidFill>
                  <a:schemeClr val="bg1"/>
                </a:solidFill>
                <a:effectLst>
                  <a:outerShdw blurRad="38100" dist="38100" dir="2700000" algn="tl">
                    <a:srgbClr val="000000">
                      <a:alpha val="43137"/>
                    </a:srgbClr>
                  </a:outerShdw>
                </a:effectLst>
              </a:rPr>
              <a:t> και σεξουαλική διάθεση</a:t>
            </a:r>
          </a:p>
        </p:txBody>
      </p:sp>
    </p:spTree>
    <p:extLst>
      <p:ext uri="{BB962C8B-B14F-4D97-AF65-F5344CB8AC3E}">
        <p14:creationId xmlns:p14="http://schemas.microsoft.com/office/powerpoint/2010/main" val="11259651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frontiersin.org/files/Articles/39588/fendo-04-00008-HTML/image_m/fendo-04-00008-g002.jpg"/>
          <p:cNvPicPr>
            <a:picLocks noChangeAspect="1" noChangeArrowheads="1"/>
          </p:cNvPicPr>
          <p:nvPr/>
        </p:nvPicPr>
        <p:blipFill rotWithShape="1">
          <a:blip r:embed="rId2">
            <a:extLst>
              <a:ext uri="{28A0092B-C50C-407E-A947-70E740481C1C}">
                <a14:useLocalDpi xmlns:a14="http://schemas.microsoft.com/office/drawing/2010/main" val="0"/>
              </a:ext>
            </a:extLst>
          </a:blip>
          <a:srcRect l="20558"/>
          <a:stretch/>
        </p:blipFill>
        <p:spPr bwMode="auto">
          <a:xfrm>
            <a:off x="209006" y="0"/>
            <a:ext cx="6445174" cy="65304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364334" y="2670491"/>
            <a:ext cx="2696308" cy="369332"/>
          </a:xfrm>
          <a:prstGeom prst="rect">
            <a:avLst/>
          </a:prstGeom>
          <a:solidFill>
            <a:schemeClr val="bg1"/>
          </a:solidFill>
        </p:spPr>
        <p:txBody>
          <a:bodyPr wrap="square" rtlCol="0">
            <a:spAutoFit/>
          </a:bodyPr>
          <a:lstStyle/>
          <a:p>
            <a:r>
              <a:rPr lang="en-US" dirty="0" smtClean="0"/>
              <a:t>Oxytocin, vasopressin</a:t>
            </a:r>
          </a:p>
        </p:txBody>
      </p:sp>
      <p:sp>
        <p:nvSpPr>
          <p:cNvPr id="3" name="Στρογγυλεμένο ορθογώνιο 2"/>
          <p:cNvSpPr/>
          <p:nvPr/>
        </p:nvSpPr>
        <p:spPr>
          <a:xfrm>
            <a:off x="2207286" y="5129696"/>
            <a:ext cx="1629507" cy="855784"/>
          </a:xfrm>
          <a:prstGeom prst="roundRect">
            <a:avLst/>
          </a:prstGeom>
          <a:solidFill>
            <a:srgbClr val="6600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SCN</a:t>
            </a:r>
            <a:endParaRPr lang="el-GR" sz="3200" dirty="0"/>
          </a:p>
        </p:txBody>
      </p:sp>
      <p:sp>
        <p:nvSpPr>
          <p:cNvPr id="5" name="TextBox 4"/>
          <p:cNvSpPr txBox="1"/>
          <p:nvPr/>
        </p:nvSpPr>
        <p:spPr>
          <a:xfrm>
            <a:off x="1405844" y="329802"/>
            <a:ext cx="703384" cy="369332"/>
          </a:xfrm>
          <a:prstGeom prst="rect">
            <a:avLst/>
          </a:prstGeom>
          <a:noFill/>
        </p:spPr>
        <p:txBody>
          <a:bodyPr wrap="square" rtlCol="0">
            <a:spAutoFit/>
          </a:bodyPr>
          <a:lstStyle/>
          <a:p>
            <a:r>
              <a:rPr lang="en-US" b="1" dirty="0" smtClean="0"/>
              <a:t>CRH</a:t>
            </a:r>
            <a:endParaRPr lang="el-GR" b="1" dirty="0"/>
          </a:p>
        </p:txBody>
      </p:sp>
      <p:cxnSp>
        <p:nvCxnSpPr>
          <p:cNvPr id="7" name="Ευθύγραμμο βέλος σύνδεσης 6"/>
          <p:cNvCxnSpPr/>
          <p:nvPr/>
        </p:nvCxnSpPr>
        <p:spPr>
          <a:xfrm flipV="1">
            <a:off x="1389847" y="1891454"/>
            <a:ext cx="653318" cy="1288286"/>
          </a:xfrm>
          <a:prstGeom prst="straightConnector1">
            <a:avLst/>
          </a:prstGeom>
          <a:ln w="571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Έλλειψη 8"/>
          <p:cNvSpPr/>
          <p:nvPr/>
        </p:nvSpPr>
        <p:spPr>
          <a:xfrm>
            <a:off x="1202278" y="3082105"/>
            <a:ext cx="332946" cy="369333"/>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Ορθογώνιο 9"/>
          <p:cNvSpPr/>
          <p:nvPr/>
        </p:nvSpPr>
        <p:spPr>
          <a:xfrm>
            <a:off x="2207286" y="48155"/>
            <a:ext cx="4853356" cy="13019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TextBox 12"/>
          <p:cNvSpPr txBox="1"/>
          <p:nvPr/>
        </p:nvSpPr>
        <p:spPr>
          <a:xfrm>
            <a:off x="2207286" y="447088"/>
            <a:ext cx="2266400" cy="369332"/>
          </a:xfrm>
          <a:prstGeom prst="rect">
            <a:avLst/>
          </a:prstGeom>
          <a:solidFill>
            <a:schemeClr val="accent4">
              <a:lumMod val="60000"/>
              <a:lumOff val="40000"/>
            </a:schemeClr>
          </a:solidFill>
        </p:spPr>
        <p:txBody>
          <a:bodyPr wrap="square" rtlCol="0">
            <a:spAutoFit/>
          </a:bodyPr>
          <a:lstStyle/>
          <a:p>
            <a:r>
              <a:rPr lang="el-GR" dirty="0" smtClean="0"/>
              <a:t>Πρόσθια υπόφυση</a:t>
            </a:r>
            <a:endParaRPr lang="el-GR" dirty="0"/>
          </a:p>
        </p:txBody>
      </p:sp>
      <p:sp>
        <p:nvSpPr>
          <p:cNvPr id="14" name="Έλλειψη 13"/>
          <p:cNvSpPr/>
          <p:nvPr/>
        </p:nvSpPr>
        <p:spPr>
          <a:xfrm>
            <a:off x="1294475" y="4102725"/>
            <a:ext cx="351691" cy="35169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dirty="0" smtClean="0"/>
              <a:t>+</a:t>
            </a:r>
            <a:endParaRPr lang="el-GR" sz="3200" dirty="0"/>
          </a:p>
        </p:txBody>
      </p:sp>
      <p:cxnSp>
        <p:nvCxnSpPr>
          <p:cNvPr id="17" name="Ευθύγραμμο βέλος σύνδεσης 16"/>
          <p:cNvCxnSpPr>
            <a:stCxn id="2" idx="2"/>
          </p:cNvCxnSpPr>
          <p:nvPr/>
        </p:nvCxnSpPr>
        <p:spPr>
          <a:xfrm>
            <a:off x="5712488" y="3039823"/>
            <a:ext cx="724817" cy="481333"/>
          </a:xfrm>
          <a:prstGeom prst="straightConnector1">
            <a:avLst/>
          </a:prstGeom>
          <a:ln>
            <a:solidFill>
              <a:schemeClr val="bg2">
                <a:lumMod val="2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029011" y="3549186"/>
            <a:ext cx="1031631" cy="369332"/>
          </a:xfrm>
          <a:prstGeom prst="rect">
            <a:avLst/>
          </a:prstGeom>
          <a:solidFill>
            <a:schemeClr val="accent4">
              <a:lumMod val="60000"/>
              <a:lumOff val="40000"/>
            </a:schemeClr>
          </a:solidFill>
        </p:spPr>
        <p:txBody>
          <a:bodyPr wrap="square" rtlCol="0">
            <a:spAutoFit/>
          </a:bodyPr>
          <a:lstStyle/>
          <a:p>
            <a:r>
              <a:rPr lang="el-GR" dirty="0" smtClean="0"/>
              <a:t>Επίφυση</a:t>
            </a:r>
            <a:endParaRPr lang="el-GR" dirty="0"/>
          </a:p>
        </p:txBody>
      </p:sp>
      <p:sp>
        <p:nvSpPr>
          <p:cNvPr id="20" name="Έλλειψη 19"/>
          <p:cNvSpPr/>
          <p:nvPr/>
        </p:nvSpPr>
        <p:spPr>
          <a:xfrm>
            <a:off x="2642803" y="3874609"/>
            <a:ext cx="351691" cy="35169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dirty="0" smtClean="0"/>
              <a:t>-</a:t>
            </a:r>
            <a:endParaRPr lang="el-GR" sz="3200" dirty="0"/>
          </a:p>
        </p:txBody>
      </p:sp>
      <p:sp>
        <p:nvSpPr>
          <p:cNvPr id="22" name="TextBox 21"/>
          <p:cNvSpPr txBox="1"/>
          <p:nvPr/>
        </p:nvSpPr>
        <p:spPr>
          <a:xfrm>
            <a:off x="1712133" y="1449608"/>
            <a:ext cx="1424101" cy="646331"/>
          </a:xfrm>
          <a:prstGeom prst="rect">
            <a:avLst/>
          </a:prstGeom>
          <a:solidFill>
            <a:schemeClr val="accent4">
              <a:lumMod val="60000"/>
              <a:lumOff val="40000"/>
            </a:schemeClr>
          </a:solidFill>
        </p:spPr>
        <p:txBody>
          <a:bodyPr wrap="square" rtlCol="0">
            <a:spAutoFit/>
          </a:bodyPr>
          <a:lstStyle/>
          <a:p>
            <a:r>
              <a:rPr lang="en-US" dirty="0" err="1" smtClean="0"/>
              <a:t>Dorsomedial</a:t>
            </a:r>
            <a:r>
              <a:rPr lang="en-US" dirty="0" smtClean="0"/>
              <a:t> </a:t>
            </a:r>
            <a:endParaRPr lang="el-GR" dirty="0" smtClean="0"/>
          </a:p>
          <a:p>
            <a:r>
              <a:rPr lang="en-US" dirty="0" smtClean="0"/>
              <a:t>nucleus</a:t>
            </a:r>
            <a:endParaRPr lang="el-GR" dirty="0"/>
          </a:p>
        </p:txBody>
      </p:sp>
      <p:sp>
        <p:nvSpPr>
          <p:cNvPr id="23" name="Ορθογώνιο 22"/>
          <p:cNvSpPr/>
          <p:nvPr/>
        </p:nvSpPr>
        <p:spPr>
          <a:xfrm>
            <a:off x="50242" y="5693515"/>
            <a:ext cx="246184" cy="4278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25" name="Ευθύγραμμο βέλος σύνδεσης 24"/>
          <p:cNvCxnSpPr/>
          <p:nvPr/>
        </p:nvCxnSpPr>
        <p:spPr>
          <a:xfrm>
            <a:off x="4633964" y="631754"/>
            <a:ext cx="879231" cy="0"/>
          </a:xfrm>
          <a:prstGeom prst="straightConnector1">
            <a:avLst/>
          </a:prstGeom>
          <a:ln>
            <a:solidFill>
              <a:schemeClr val="bg2">
                <a:lumMod val="2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709311" y="476047"/>
            <a:ext cx="1351331" cy="369332"/>
          </a:xfrm>
          <a:prstGeom prst="rect">
            <a:avLst/>
          </a:prstGeom>
          <a:solidFill>
            <a:schemeClr val="accent4">
              <a:lumMod val="60000"/>
              <a:lumOff val="40000"/>
            </a:schemeClr>
          </a:solidFill>
        </p:spPr>
        <p:txBody>
          <a:bodyPr wrap="square" rtlCol="0">
            <a:spAutoFit/>
          </a:bodyPr>
          <a:lstStyle/>
          <a:p>
            <a:r>
              <a:rPr lang="el-GR" dirty="0" smtClean="0"/>
              <a:t>Επινεφρίδια</a:t>
            </a:r>
            <a:endParaRPr lang="el-GR" dirty="0"/>
          </a:p>
        </p:txBody>
      </p:sp>
      <p:sp>
        <p:nvSpPr>
          <p:cNvPr id="24" name="Δεξιό βέλος 23"/>
          <p:cNvSpPr/>
          <p:nvPr/>
        </p:nvSpPr>
        <p:spPr>
          <a:xfrm>
            <a:off x="7201319" y="491078"/>
            <a:ext cx="464892" cy="331499"/>
          </a:xfrm>
          <a:prstGeom prst="rightArrow">
            <a:avLst/>
          </a:prstGeom>
          <a:solidFill>
            <a:srgbClr val="FFFF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8" name="TextBox 27"/>
          <p:cNvSpPr txBox="1"/>
          <p:nvPr/>
        </p:nvSpPr>
        <p:spPr>
          <a:xfrm>
            <a:off x="7806888" y="447088"/>
            <a:ext cx="1208332" cy="369332"/>
          </a:xfrm>
          <a:prstGeom prst="rect">
            <a:avLst/>
          </a:prstGeom>
          <a:noFill/>
        </p:spPr>
        <p:txBody>
          <a:bodyPr wrap="square" rtlCol="0">
            <a:spAutoFit/>
          </a:bodyPr>
          <a:lstStyle/>
          <a:p>
            <a:r>
              <a:rPr lang="el-GR" b="1" dirty="0" smtClean="0">
                <a:solidFill>
                  <a:srgbClr val="660066"/>
                </a:solidFill>
              </a:rPr>
              <a:t>Κορτιζόλη</a:t>
            </a:r>
            <a:endParaRPr lang="el-GR" b="1" dirty="0">
              <a:solidFill>
                <a:srgbClr val="660066"/>
              </a:solidFill>
            </a:endParaRPr>
          </a:p>
        </p:txBody>
      </p:sp>
      <p:sp>
        <p:nvSpPr>
          <p:cNvPr id="29" name="TextBox 28"/>
          <p:cNvSpPr txBox="1"/>
          <p:nvPr/>
        </p:nvSpPr>
        <p:spPr>
          <a:xfrm>
            <a:off x="5992315" y="4401825"/>
            <a:ext cx="1494449" cy="369332"/>
          </a:xfrm>
          <a:prstGeom prst="rect">
            <a:avLst/>
          </a:prstGeom>
          <a:noFill/>
        </p:spPr>
        <p:txBody>
          <a:bodyPr wrap="square" rtlCol="0">
            <a:spAutoFit/>
          </a:bodyPr>
          <a:lstStyle/>
          <a:p>
            <a:r>
              <a:rPr lang="el-GR" b="1" dirty="0" err="1" smtClean="0"/>
              <a:t>Μελατονίνη</a:t>
            </a:r>
            <a:endParaRPr lang="el-GR" b="1" dirty="0"/>
          </a:p>
        </p:txBody>
      </p:sp>
      <p:sp>
        <p:nvSpPr>
          <p:cNvPr id="27" name="Βέλος προς τα κάτω 26"/>
          <p:cNvSpPr/>
          <p:nvPr/>
        </p:nvSpPr>
        <p:spPr>
          <a:xfrm>
            <a:off x="6315408" y="3946432"/>
            <a:ext cx="332780" cy="432928"/>
          </a:xfrm>
          <a:prstGeom prst="down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1" name="TextBox 30"/>
          <p:cNvSpPr txBox="1"/>
          <p:nvPr/>
        </p:nvSpPr>
        <p:spPr>
          <a:xfrm>
            <a:off x="4647140" y="287495"/>
            <a:ext cx="703384" cy="369332"/>
          </a:xfrm>
          <a:prstGeom prst="rect">
            <a:avLst/>
          </a:prstGeom>
          <a:noFill/>
        </p:spPr>
        <p:txBody>
          <a:bodyPr wrap="square" rtlCol="0">
            <a:spAutoFit/>
          </a:bodyPr>
          <a:lstStyle/>
          <a:p>
            <a:r>
              <a:rPr lang="en-US" b="1" dirty="0" smtClean="0"/>
              <a:t>ACTH</a:t>
            </a:r>
            <a:endParaRPr lang="el-GR" b="1" dirty="0"/>
          </a:p>
        </p:txBody>
      </p:sp>
      <p:sp>
        <p:nvSpPr>
          <p:cNvPr id="32" name="TextBox 31"/>
          <p:cNvSpPr txBox="1"/>
          <p:nvPr/>
        </p:nvSpPr>
        <p:spPr>
          <a:xfrm>
            <a:off x="6356920" y="3118979"/>
            <a:ext cx="703384" cy="369332"/>
          </a:xfrm>
          <a:prstGeom prst="rect">
            <a:avLst/>
          </a:prstGeom>
          <a:noFill/>
        </p:spPr>
        <p:txBody>
          <a:bodyPr wrap="square" rtlCol="0">
            <a:spAutoFit/>
          </a:bodyPr>
          <a:lstStyle/>
          <a:p>
            <a:r>
              <a:rPr lang="el-GR" b="1" dirty="0" smtClean="0"/>
              <a:t>ΝΕ</a:t>
            </a:r>
            <a:endParaRPr lang="el-GR" b="1" dirty="0"/>
          </a:p>
        </p:txBody>
      </p:sp>
      <p:cxnSp>
        <p:nvCxnSpPr>
          <p:cNvPr id="33" name="Ευθύγραμμο βέλος σύνδεσης 32"/>
          <p:cNvCxnSpPr/>
          <p:nvPr/>
        </p:nvCxnSpPr>
        <p:spPr>
          <a:xfrm flipV="1">
            <a:off x="3190121" y="1747142"/>
            <a:ext cx="660903" cy="2533"/>
          </a:xfrm>
          <a:prstGeom prst="straightConnector1">
            <a:avLst/>
          </a:prstGeom>
          <a:ln>
            <a:solidFill>
              <a:schemeClr val="bg2">
                <a:lumMod val="2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290355" y="1551425"/>
            <a:ext cx="1058684" cy="369332"/>
          </a:xfrm>
          <a:prstGeom prst="rect">
            <a:avLst/>
          </a:prstGeom>
          <a:noFill/>
        </p:spPr>
        <p:txBody>
          <a:bodyPr wrap="square" rtlCol="0">
            <a:spAutoFit/>
          </a:bodyPr>
          <a:lstStyle/>
          <a:p>
            <a:r>
              <a:rPr lang="el-GR" b="1" dirty="0" err="1"/>
              <a:t>Ο</a:t>
            </a:r>
            <a:r>
              <a:rPr lang="el-GR" b="1" dirty="0" err="1" smtClean="0"/>
              <a:t>ρεξίνη</a:t>
            </a:r>
            <a:endParaRPr lang="el-GR" b="1" dirty="0"/>
          </a:p>
        </p:txBody>
      </p:sp>
      <p:sp>
        <p:nvSpPr>
          <p:cNvPr id="30" name="Έλλειψη 29"/>
          <p:cNvSpPr/>
          <p:nvPr/>
        </p:nvSpPr>
        <p:spPr>
          <a:xfrm>
            <a:off x="1756562" y="2096000"/>
            <a:ext cx="286603" cy="111306"/>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p:cNvSpPr txBox="1"/>
          <p:nvPr/>
        </p:nvSpPr>
        <p:spPr>
          <a:xfrm>
            <a:off x="3851024" y="4978853"/>
            <a:ext cx="3301877" cy="1477328"/>
          </a:xfrm>
          <a:prstGeom prst="rect">
            <a:avLst/>
          </a:prstGeom>
          <a:noFill/>
        </p:spPr>
        <p:txBody>
          <a:bodyPr wrap="square" rtlCol="0">
            <a:spAutoFit/>
          </a:bodyPr>
          <a:lstStyle/>
          <a:p>
            <a:r>
              <a:rPr lang="el-GR" dirty="0" smtClean="0"/>
              <a:t>Ο </a:t>
            </a:r>
            <a:r>
              <a:rPr lang="el-GR" dirty="0" err="1" smtClean="0"/>
              <a:t>υπερχιασματικός</a:t>
            </a:r>
            <a:r>
              <a:rPr lang="el-GR" dirty="0" smtClean="0"/>
              <a:t> πυρήνας μετά την ενεργοποίησή του από το φως αναστέλλει την έκκριση μελατονίνης και ενεργοποιεί την έκκριση </a:t>
            </a:r>
            <a:r>
              <a:rPr lang="el-GR" dirty="0" err="1" smtClean="0"/>
              <a:t>ορεξίνης</a:t>
            </a:r>
            <a:r>
              <a:rPr lang="el-GR" dirty="0" smtClean="0"/>
              <a:t> και κορτιζόλης</a:t>
            </a:r>
            <a:endParaRPr lang="el-GR" dirty="0"/>
          </a:p>
        </p:txBody>
      </p:sp>
      <p:sp>
        <p:nvSpPr>
          <p:cNvPr id="11" name="Τόξο 10"/>
          <p:cNvSpPr/>
          <p:nvPr/>
        </p:nvSpPr>
        <p:spPr>
          <a:xfrm rot="1316574">
            <a:off x="915231" y="3455477"/>
            <a:ext cx="414507" cy="1255959"/>
          </a:xfrm>
          <a:prstGeom prst="arc">
            <a:avLst/>
          </a:prstGeom>
          <a:ln w="57150">
            <a:solidFill>
              <a:srgbClr val="800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36" name="Έλλειψη 35"/>
          <p:cNvSpPr/>
          <p:nvPr/>
        </p:nvSpPr>
        <p:spPr>
          <a:xfrm>
            <a:off x="1267179" y="3648255"/>
            <a:ext cx="351691" cy="35169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dirty="0" smtClean="0"/>
              <a:t>+</a:t>
            </a:r>
            <a:endParaRPr lang="el-GR" sz="3200" dirty="0"/>
          </a:p>
        </p:txBody>
      </p:sp>
      <p:sp>
        <p:nvSpPr>
          <p:cNvPr id="37" name="Έλλειψη 36"/>
          <p:cNvSpPr/>
          <p:nvPr/>
        </p:nvSpPr>
        <p:spPr>
          <a:xfrm flipV="1">
            <a:off x="1304268" y="3465085"/>
            <a:ext cx="101576" cy="56071"/>
          </a:xfrm>
          <a:prstGeom prst="ellipse">
            <a:avLst/>
          </a:prstGeom>
          <a:solidFill>
            <a:srgbClr val="80008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8" name="Κεραυνός 37"/>
          <p:cNvSpPr/>
          <p:nvPr/>
        </p:nvSpPr>
        <p:spPr>
          <a:xfrm rot="13784041">
            <a:off x="2709905" y="6072698"/>
            <a:ext cx="385591" cy="629684"/>
          </a:xfrm>
          <a:prstGeom prst="lightningBol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0" name="Ορθογώνιο 39"/>
          <p:cNvSpPr/>
          <p:nvPr/>
        </p:nvSpPr>
        <p:spPr>
          <a:xfrm>
            <a:off x="8043899" y="3902549"/>
            <a:ext cx="3850406" cy="1200329"/>
          </a:xfrm>
          <a:prstGeom prst="rect">
            <a:avLst/>
          </a:prstGeom>
          <a:solidFill>
            <a:schemeClr val="bg1"/>
          </a:solidFill>
        </p:spPr>
        <p:txBody>
          <a:bodyPr wrap="square">
            <a:spAutoFit/>
          </a:bodyPr>
          <a:lstStyle/>
          <a:p>
            <a:r>
              <a:rPr lang="el-GR" dirty="0">
                <a:solidFill>
                  <a:srgbClr val="660066"/>
                </a:solidFill>
              </a:rPr>
              <a:t>Τα επίπεδα κορτιζόλης αρχίζουν να αυξάνονται περίπου 2-3 ώρες μετά την έναρξη του ύπνου και συνεχίζουν να αυξάνονται στις πρώτες πρωινές </a:t>
            </a:r>
            <a:r>
              <a:rPr lang="el-GR" dirty="0" smtClean="0">
                <a:solidFill>
                  <a:srgbClr val="660066"/>
                </a:solidFill>
              </a:rPr>
              <a:t>ώρες.</a:t>
            </a:r>
            <a:endParaRPr lang="el-GR" dirty="0">
              <a:solidFill>
                <a:srgbClr val="660066"/>
              </a:solidFill>
            </a:endParaRPr>
          </a:p>
        </p:txBody>
      </p:sp>
      <p:pic>
        <p:nvPicPr>
          <p:cNvPr id="18436" name="Picture 4" descr="ÎÏÎ¿ÏÎ­Î»ÎµÏÎ¼Î± ÎµÎ¹ÎºÏÎ½Î±Ï Î³Î¹Î± cortisol levels stress slee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3379" y="898133"/>
            <a:ext cx="4861179" cy="2857720"/>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3931238" y="1423977"/>
            <a:ext cx="1804500" cy="646331"/>
          </a:xfrm>
          <a:prstGeom prst="rect">
            <a:avLst/>
          </a:prstGeom>
          <a:solidFill>
            <a:schemeClr val="accent4">
              <a:lumMod val="60000"/>
              <a:lumOff val="40000"/>
            </a:schemeClr>
          </a:solidFill>
        </p:spPr>
        <p:txBody>
          <a:bodyPr wrap="square" rtlCol="0">
            <a:spAutoFit/>
          </a:bodyPr>
          <a:lstStyle/>
          <a:p>
            <a:r>
              <a:rPr lang="en-US" dirty="0" smtClean="0"/>
              <a:t>Posterior Lateral Hypothalamus</a:t>
            </a:r>
            <a:endParaRPr lang="el-GR" dirty="0"/>
          </a:p>
        </p:txBody>
      </p:sp>
      <p:sp>
        <p:nvSpPr>
          <p:cNvPr id="39" name="Δεξιό βέλος 38"/>
          <p:cNvSpPr/>
          <p:nvPr/>
        </p:nvSpPr>
        <p:spPr>
          <a:xfrm>
            <a:off x="5796565" y="1581392"/>
            <a:ext cx="464892" cy="331499"/>
          </a:xfrm>
          <a:prstGeom prst="rightArrow">
            <a:avLst/>
          </a:prstGeom>
          <a:solidFill>
            <a:srgbClr val="FFFF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1929543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4461" y="949569"/>
            <a:ext cx="2895601" cy="3139321"/>
          </a:xfrm>
          <a:prstGeom prst="rect">
            <a:avLst/>
          </a:prstGeom>
          <a:noFill/>
        </p:spPr>
        <p:txBody>
          <a:bodyPr wrap="square" rtlCol="0">
            <a:spAutoFit/>
          </a:bodyPr>
          <a:lstStyle/>
          <a:p>
            <a:r>
              <a:rPr lang="el-GR" dirty="0" smtClean="0">
                <a:solidFill>
                  <a:srgbClr val="FF0000"/>
                </a:solidFill>
              </a:rPr>
              <a:t>Ο άξονας</a:t>
            </a:r>
            <a:r>
              <a:rPr lang="en-US" dirty="0" smtClean="0">
                <a:solidFill>
                  <a:srgbClr val="FF0000"/>
                </a:solidFill>
              </a:rPr>
              <a:t> </a:t>
            </a:r>
            <a:r>
              <a:rPr lang="el-GR" dirty="0" smtClean="0">
                <a:solidFill>
                  <a:srgbClr val="FF0000"/>
                </a:solidFill>
              </a:rPr>
              <a:t>υποθαλάμου-υπόφυσης (</a:t>
            </a:r>
            <a:r>
              <a:rPr lang="en-US" dirty="0" smtClean="0">
                <a:solidFill>
                  <a:srgbClr val="FF0000"/>
                </a:solidFill>
              </a:rPr>
              <a:t>HPA Axis</a:t>
            </a:r>
            <a:r>
              <a:rPr lang="el-GR" dirty="0" smtClean="0">
                <a:solidFill>
                  <a:srgbClr val="FF0000"/>
                </a:solidFill>
              </a:rPr>
              <a:t>)</a:t>
            </a:r>
            <a:endParaRPr lang="en-US" dirty="0">
              <a:solidFill>
                <a:srgbClr val="FF0000"/>
              </a:solidFill>
            </a:endParaRPr>
          </a:p>
          <a:p>
            <a:r>
              <a:rPr lang="en-US" dirty="0" smtClean="0"/>
              <a:t>O </a:t>
            </a:r>
            <a:r>
              <a:rPr lang="en-US" dirty="0" err="1" smtClean="0"/>
              <a:t>paraventricular</a:t>
            </a:r>
            <a:r>
              <a:rPr lang="en-US" dirty="0" smtClean="0"/>
              <a:t> </a:t>
            </a:r>
            <a:r>
              <a:rPr lang="en-US" dirty="0"/>
              <a:t>nucleus (PVN</a:t>
            </a:r>
            <a:r>
              <a:rPr lang="en-US" dirty="0" smtClean="0"/>
              <a:t>) </a:t>
            </a:r>
            <a:r>
              <a:rPr lang="el-GR" dirty="0" smtClean="0"/>
              <a:t>από τους </a:t>
            </a:r>
            <a:r>
              <a:rPr lang="en-US" dirty="0" err="1" smtClean="0"/>
              <a:t>parvocellular</a:t>
            </a:r>
            <a:r>
              <a:rPr lang="en-US" dirty="0" smtClean="0"/>
              <a:t> </a:t>
            </a:r>
            <a:r>
              <a:rPr lang="el-GR" dirty="0" smtClean="0"/>
              <a:t>νευρώνες </a:t>
            </a:r>
            <a:r>
              <a:rPr lang="en-US" dirty="0" smtClean="0"/>
              <a:t> </a:t>
            </a:r>
            <a:r>
              <a:rPr lang="el-GR" dirty="0" smtClean="0"/>
              <a:t>απελευθερώνει </a:t>
            </a:r>
            <a:r>
              <a:rPr lang="en-US" dirty="0" err="1" smtClean="0"/>
              <a:t>corticotropin</a:t>
            </a:r>
            <a:r>
              <a:rPr lang="en-US" dirty="0" smtClean="0"/>
              <a:t>-releasing </a:t>
            </a:r>
            <a:r>
              <a:rPr lang="en-US" dirty="0"/>
              <a:t>hormone (CRH</a:t>
            </a:r>
            <a:r>
              <a:rPr lang="en-US" dirty="0" smtClean="0"/>
              <a:t>)</a:t>
            </a:r>
            <a:r>
              <a:rPr lang="el-GR" dirty="0" smtClean="0"/>
              <a:t>, η οποία δρα στην πρόσθια υπόφυση, η οποία απελευθερώνει </a:t>
            </a:r>
            <a:r>
              <a:rPr lang="en-US" dirty="0" smtClean="0"/>
              <a:t>adrenocorticotropic </a:t>
            </a:r>
            <a:r>
              <a:rPr lang="en-US" dirty="0"/>
              <a:t>hormone (ACTH) </a:t>
            </a:r>
            <a:r>
              <a:rPr lang="el-GR" dirty="0" smtClean="0"/>
              <a:t>στο αίμα.</a:t>
            </a:r>
            <a:r>
              <a:rPr lang="en-US" dirty="0" smtClean="0"/>
              <a:t> </a:t>
            </a:r>
            <a:endParaRPr lang="el-GR" dirty="0" smtClean="0"/>
          </a:p>
        </p:txBody>
      </p:sp>
      <p:pic>
        <p:nvPicPr>
          <p:cNvPr id="17410" name="Picture 2" descr="http://d6igaq6njxgjh.cloudfront.net/content/physrev/92/4/1813/F1.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7188" y="246185"/>
            <a:ext cx="8267236" cy="632314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053647" y="3003256"/>
            <a:ext cx="661990" cy="369332"/>
          </a:xfrm>
          <a:prstGeom prst="rect">
            <a:avLst/>
          </a:prstGeom>
          <a:noFill/>
        </p:spPr>
        <p:txBody>
          <a:bodyPr wrap="square" rtlCol="0">
            <a:spAutoFit/>
          </a:bodyPr>
          <a:lstStyle/>
          <a:p>
            <a:r>
              <a:rPr lang="en-US" b="1" dirty="0" smtClean="0"/>
              <a:t>CRH</a:t>
            </a:r>
            <a:endParaRPr lang="el-GR" b="1" dirty="0"/>
          </a:p>
        </p:txBody>
      </p:sp>
      <p:sp>
        <p:nvSpPr>
          <p:cNvPr id="5" name="TextBox 4"/>
          <p:cNvSpPr txBox="1"/>
          <p:nvPr/>
        </p:nvSpPr>
        <p:spPr>
          <a:xfrm>
            <a:off x="6049107" y="5213909"/>
            <a:ext cx="908174" cy="369332"/>
          </a:xfrm>
          <a:prstGeom prst="rect">
            <a:avLst/>
          </a:prstGeom>
          <a:noFill/>
        </p:spPr>
        <p:txBody>
          <a:bodyPr wrap="square" rtlCol="0">
            <a:spAutoFit/>
          </a:bodyPr>
          <a:lstStyle/>
          <a:p>
            <a:r>
              <a:rPr lang="en-US" b="1" dirty="0" smtClean="0"/>
              <a:t>ACTH</a:t>
            </a:r>
            <a:endParaRPr lang="el-GR" b="1" dirty="0"/>
          </a:p>
        </p:txBody>
      </p:sp>
      <p:sp>
        <p:nvSpPr>
          <p:cNvPr id="4" name="Στρογγυλεμένο ορθογώνιο 3"/>
          <p:cNvSpPr/>
          <p:nvPr/>
        </p:nvSpPr>
        <p:spPr>
          <a:xfrm>
            <a:off x="10668000" y="480646"/>
            <a:ext cx="1371600" cy="867508"/>
          </a:xfrm>
          <a:prstGeom prst="roundRect">
            <a:avLst/>
          </a:prstGeom>
          <a:noFill/>
          <a:ln w="38100">
            <a:solidFill>
              <a:srgbClr val="D90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Στρογγυλεμένο ορθογώνιο 6"/>
          <p:cNvSpPr/>
          <p:nvPr/>
        </p:nvSpPr>
        <p:spPr>
          <a:xfrm>
            <a:off x="3462012" y="515815"/>
            <a:ext cx="1371600" cy="867508"/>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846984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8"/>
          <p:cNvSpPr txBox="1">
            <a:spLocks noChangeArrowheads="1"/>
          </p:cNvSpPr>
          <p:nvPr/>
        </p:nvSpPr>
        <p:spPr>
          <a:xfrm>
            <a:off x="398585" y="121880"/>
            <a:ext cx="11224846" cy="990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2400" dirty="0">
                <a:latin typeface="+mn-lt"/>
              </a:rPr>
              <a:t>Οι </a:t>
            </a:r>
            <a:r>
              <a:rPr lang="el-GR" sz="2400" dirty="0" smtClean="0">
                <a:latin typeface="+mn-lt"/>
              </a:rPr>
              <a:t>φάσεις </a:t>
            </a:r>
            <a:r>
              <a:rPr lang="en-US" sz="2400" dirty="0" smtClean="0">
                <a:latin typeface="+mn-lt"/>
              </a:rPr>
              <a:t>REM </a:t>
            </a:r>
            <a:r>
              <a:rPr lang="el-GR" sz="2400" dirty="0" smtClean="0">
                <a:latin typeface="+mn-lt"/>
              </a:rPr>
              <a:t>και </a:t>
            </a:r>
            <a:r>
              <a:rPr lang="en-US" sz="2400" dirty="0" err="1">
                <a:latin typeface="+mn-lt"/>
              </a:rPr>
              <a:t>N</a:t>
            </a:r>
            <a:r>
              <a:rPr lang="en-US" sz="2400" dirty="0" err="1" smtClean="0">
                <a:latin typeface="+mn-lt"/>
              </a:rPr>
              <a:t>onREM</a:t>
            </a:r>
            <a:r>
              <a:rPr lang="el-GR" sz="2400" dirty="0" smtClean="0">
                <a:latin typeface="+mn-lt"/>
              </a:rPr>
              <a:t> </a:t>
            </a:r>
            <a:r>
              <a:rPr lang="el-GR" sz="2400" dirty="0">
                <a:latin typeface="+mn-lt"/>
              </a:rPr>
              <a:t>διακρίνονται με τη βοήθεια της </a:t>
            </a:r>
            <a:r>
              <a:rPr lang="en-US" sz="2400" b="1" dirty="0" err="1">
                <a:latin typeface="+mn-lt"/>
              </a:rPr>
              <a:t>Polysomnography</a:t>
            </a:r>
            <a:r>
              <a:rPr lang="en-US" sz="2400" b="1" dirty="0">
                <a:latin typeface="+mn-lt"/>
              </a:rPr>
              <a:t> (PSG</a:t>
            </a:r>
            <a:r>
              <a:rPr lang="en-US" sz="2400" b="1" dirty="0" smtClean="0">
                <a:latin typeface="+mn-lt"/>
              </a:rPr>
              <a:t>)</a:t>
            </a:r>
            <a:r>
              <a:rPr lang="el-GR" sz="2400" b="1" dirty="0" smtClean="0">
                <a:latin typeface="+mn-lt"/>
              </a:rPr>
              <a:t>,</a:t>
            </a:r>
            <a:r>
              <a:rPr lang="el-GR" sz="2400" dirty="0" smtClean="0">
                <a:latin typeface="+mn-lt"/>
              </a:rPr>
              <a:t> </a:t>
            </a:r>
            <a:r>
              <a:rPr lang="el-GR" sz="2400" dirty="0">
                <a:latin typeface="+mn-lt"/>
              </a:rPr>
              <a:t>που είναι ο </a:t>
            </a:r>
            <a:r>
              <a:rPr lang="el-GR" sz="2400" dirty="0" smtClean="0">
                <a:latin typeface="+mn-lt"/>
              </a:rPr>
              <a:t>συνδυασμός:</a:t>
            </a:r>
            <a:endParaRPr lang="en-US" sz="2400" b="1" dirty="0">
              <a:latin typeface="+mn-lt"/>
            </a:endParaRPr>
          </a:p>
        </p:txBody>
      </p:sp>
      <p:sp>
        <p:nvSpPr>
          <p:cNvPr id="3" name="Rectangle 1029"/>
          <p:cNvSpPr txBox="1">
            <a:spLocks noChangeArrowheads="1"/>
          </p:cNvSpPr>
          <p:nvPr/>
        </p:nvSpPr>
        <p:spPr>
          <a:xfrm>
            <a:off x="398585" y="995856"/>
            <a:ext cx="5146432" cy="2491154"/>
          </a:xfrm>
          <a:prstGeom prst="rect">
            <a:avLst/>
          </a:prstGeom>
          <a:solidFill>
            <a:schemeClr val="accent6">
              <a:lumMod val="20000"/>
              <a:lumOff val="8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FontTx/>
              <a:buNone/>
            </a:pPr>
            <a:r>
              <a:rPr lang="el-GR" sz="3600" b="1" dirty="0" smtClean="0"/>
              <a:t>Βασικών φυσιολογικών μεταβλητών:</a:t>
            </a:r>
            <a:endParaRPr lang="en-US" sz="3600" b="1" dirty="0" smtClean="0"/>
          </a:p>
          <a:p>
            <a:pPr>
              <a:lnSpc>
                <a:spcPct val="80000"/>
              </a:lnSpc>
            </a:pPr>
            <a:r>
              <a:rPr lang="en-US" dirty="0" smtClean="0"/>
              <a:t>Electroencephalogram (EEG)</a:t>
            </a:r>
          </a:p>
          <a:p>
            <a:pPr>
              <a:lnSpc>
                <a:spcPct val="80000"/>
              </a:lnSpc>
            </a:pPr>
            <a:r>
              <a:rPr lang="en-US" dirty="0" err="1" smtClean="0"/>
              <a:t>Electrooculogram</a:t>
            </a:r>
            <a:r>
              <a:rPr lang="en-US" dirty="0" smtClean="0"/>
              <a:t> (EOG) </a:t>
            </a:r>
          </a:p>
          <a:p>
            <a:pPr>
              <a:lnSpc>
                <a:spcPct val="80000"/>
              </a:lnSpc>
            </a:pPr>
            <a:r>
              <a:rPr lang="en-US" dirty="0" smtClean="0"/>
              <a:t>Electromyogram (EMG)</a:t>
            </a:r>
            <a:endParaRPr lang="en-US" dirty="0"/>
          </a:p>
        </p:txBody>
      </p:sp>
      <p:sp>
        <p:nvSpPr>
          <p:cNvPr id="4" name="Rectangle 1030"/>
          <p:cNvSpPr txBox="1">
            <a:spLocks noChangeArrowheads="1"/>
          </p:cNvSpPr>
          <p:nvPr/>
        </p:nvSpPr>
        <p:spPr>
          <a:xfrm>
            <a:off x="6396111" y="3695629"/>
            <a:ext cx="5105400" cy="2590800"/>
          </a:xfrm>
          <a:prstGeom prst="rect">
            <a:avLst/>
          </a:prstGeom>
          <a:solidFill>
            <a:schemeClr val="accent6">
              <a:lumMod val="20000"/>
              <a:lumOff val="8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FontTx/>
              <a:buNone/>
            </a:pPr>
            <a:r>
              <a:rPr lang="el-GR" sz="3600" b="1" dirty="0" smtClean="0"/>
              <a:t>Επιπλέον μεταβλητών:</a:t>
            </a:r>
            <a:endParaRPr lang="en-US" sz="1400" b="1" dirty="0" smtClean="0"/>
          </a:p>
          <a:p>
            <a:pPr>
              <a:lnSpc>
                <a:spcPct val="80000"/>
              </a:lnSpc>
            </a:pPr>
            <a:r>
              <a:rPr lang="el-GR" dirty="0" smtClean="0"/>
              <a:t>Αναπνευστική λειτουργία</a:t>
            </a:r>
            <a:endParaRPr lang="en-US" dirty="0" smtClean="0"/>
          </a:p>
          <a:p>
            <a:pPr>
              <a:lnSpc>
                <a:spcPct val="80000"/>
              </a:lnSpc>
            </a:pPr>
            <a:r>
              <a:rPr lang="el-GR" dirty="0" smtClean="0"/>
              <a:t>Κορεσμός του Ο</a:t>
            </a:r>
            <a:r>
              <a:rPr lang="el-GR" baseline="-25000" dirty="0" smtClean="0"/>
              <a:t>2</a:t>
            </a:r>
            <a:r>
              <a:rPr lang="el-GR" dirty="0" smtClean="0"/>
              <a:t> του αίματος</a:t>
            </a:r>
            <a:endParaRPr lang="en-US" dirty="0" smtClean="0"/>
          </a:p>
          <a:p>
            <a:pPr>
              <a:lnSpc>
                <a:spcPct val="80000"/>
              </a:lnSpc>
            </a:pPr>
            <a:r>
              <a:rPr lang="el-GR" dirty="0" smtClean="0"/>
              <a:t>Καρδιακός ρυθμός</a:t>
            </a:r>
            <a:endParaRPr lang="en-US" dirty="0" smtClean="0"/>
          </a:p>
          <a:p>
            <a:pPr>
              <a:lnSpc>
                <a:spcPct val="80000"/>
              </a:lnSpc>
            </a:pPr>
            <a:r>
              <a:rPr lang="el-GR" dirty="0" smtClean="0"/>
              <a:t>Κίνηση των άκρων</a:t>
            </a:r>
            <a:endParaRPr lang="en-US" dirty="0"/>
          </a:p>
        </p:txBody>
      </p:sp>
      <p:pic>
        <p:nvPicPr>
          <p:cNvPr id="19460" name="Picture 4" descr="ÎÏÎ¿ÏÎ­Î»ÎµÏÎ¼Î± ÎµÎ¹ÎºÏÎ½Î±Ï Î³Î¹Î± sleep electroencephalogram"/>
          <p:cNvPicPr>
            <a:picLocks noChangeAspect="1" noChangeArrowheads="1"/>
          </p:cNvPicPr>
          <p:nvPr/>
        </p:nvPicPr>
        <p:blipFill rotWithShape="1">
          <a:blip r:embed="rId2">
            <a:extLst>
              <a:ext uri="{28A0092B-C50C-407E-A947-70E740481C1C}">
                <a14:useLocalDpi xmlns:a14="http://schemas.microsoft.com/office/drawing/2010/main" val="0"/>
              </a:ext>
            </a:extLst>
          </a:blip>
          <a:srcRect t="7822"/>
          <a:stretch/>
        </p:blipFill>
        <p:spPr bwMode="auto">
          <a:xfrm>
            <a:off x="712124" y="3765874"/>
            <a:ext cx="4156932" cy="2739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3881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nature.com/nrn/journal/v11/n10/images/nrn2914-i1.jpg"/>
          <p:cNvPicPr>
            <a:picLocks noChangeAspect="1" noChangeArrowheads="1"/>
          </p:cNvPicPr>
          <p:nvPr/>
        </p:nvPicPr>
        <p:blipFill rotWithShape="1">
          <a:blip r:embed="rId2">
            <a:extLst>
              <a:ext uri="{28A0092B-C50C-407E-A947-70E740481C1C}">
                <a14:useLocalDpi xmlns:a14="http://schemas.microsoft.com/office/drawing/2010/main" val="0"/>
              </a:ext>
            </a:extLst>
          </a:blip>
          <a:srcRect b="11472"/>
          <a:stretch/>
        </p:blipFill>
        <p:spPr bwMode="auto">
          <a:xfrm>
            <a:off x="7683640" y="287582"/>
            <a:ext cx="3845414" cy="6570235"/>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p:cNvSpPr/>
          <p:nvPr/>
        </p:nvSpPr>
        <p:spPr>
          <a:xfrm>
            <a:off x="265929" y="107109"/>
            <a:ext cx="7987734" cy="923330"/>
          </a:xfrm>
          <a:prstGeom prst="rect">
            <a:avLst/>
          </a:prstGeom>
        </p:spPr>
        <p:txBody>
          <a:bodyPr wrap="square">
            <a:spAutoFit/>
          </a:bodyPr>
          <a:lstStyle/>
          <a:p>
            <a:r>
              <a:rPr lang="el-GR" dirty="0"/>
              <a:t>Η </a:t>
            </a:r>
            <a:r>
              <a:rPr lang="en-US" dirty="0"/>
              <a:t>ACTH </a:t>
            </a:r>
            <a:r>
              <a:rPr lang="el-GR" dirty="0"/>
              <a:t>δρα στον φλοιό των επινεφριδίων (</a:t>
            </a:r>
            <a:r>
              <a:rPr lang="en-US" dirty="0"/>
              <a:t>adrenal cortex</a:t>
            </a:r>
            <a:r>
              <a:rPr lang="el-GR" dirty="0"/>
              <a:t>)</a:t>
            </a:r>
            <a:r>
              <a:rPr lang="en-US" dirty="0"/>
              <a:t>, </a:t>
            </a:r>
            <a:r>
              <a:rPr lang="el-GR" dirty="0"/>
              <a:t>ο οποίος παράγει και απελευθερώνει </a:t>
            </a:r>
            <a:r>
              <a:rPr lang="el-GR" b="1" dirty="0">
                <a:solidFill>
                  <a:srgbClr val="FF0000"/>
                </a:solidFill>
              </a:rPr>
              <a:t>κορτιζόλη</a:t>
            </a:r>
            <a:r>
              <a:rPr lang="el-GR" dirty="0"/>
              <a:t> στο αίμα διατηρώντας την ομοιόσταση του οργανισμού.</a:t>
            </a:r>
          </a:p>
          <a:p>
            <a:r>
              <a:rPr lang="el-GR" dirty="0"/>
              <a:t> </a:t>
            </a:r>
          </a:p>
        </p:txBody>
      </p:sp>
      <p:sp>
        <p:nvSpPr>
          <p:cNvPr id="3" name="TextBox 2"/>
          <p:cNvSpPr txBox="1"/>
          <p:nvPr/>
        </p:nvSpPr>
        <p:spPr>
          <a:xfrm>
            <a:off x="10254343" y="5708469"/>
            <a:ext cx="1371600" cy="369332"/>
          </a:xfrm>
          <a:prstGeom prst="rect">
            <a:avLst/>
          </a:prstGeom>
          <a:solidFill>
            <a:schemeClr val="accent1">
              <a:lumMod val="60000"/>
              <a:lumOff val="40000"/>
            </a:schemeClr>
          </a:solidFill>
        </p:spPr>
        <p:txBody>
          <a:bodyPr wrap="square" rtlCol="0">
            <a:spAutoFit/>
          </a:bodyPr>
          <a:lstStyle/>
          <a:p>
            <a:pPr algn="ctr"/>
            <a:r>
              <a:rPr lang="el-GR" b="1" dirty="0" smtClean="0"/>
              <a:t>Κορτιζόλη</a:t>
            </a:r>
            <a:endParaRPr lang="el-GR" b="1" dirty="0"/>
          </a:p>
        </p:txBody>
      </p:sp>
      <p:pic>
        <p:nvPicPr>
          <p:cNvPr id="4098" name="Picture 2" descr="ÎÏÎ¿ÏÎ­Î»ÎµÏÎ¼Î± ÎµÎ¹ÎºÏÎ½Î±Ï Î³Î¹Î± acth cortisol pathw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14" y="1146047"/>
            <a:ext cx="7318121" cy="52604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327495" y="973573"/>
            <a:ext cx="1060704" cy="369332"/>
          </a:xfrm>
          <a:prstGeom prst="rect">
            <a:avLst/>
          </a:prstGeom>
          <a:solidFill>
            <a:schemeClr val="bg1"/>
          </a:solidFill>
        </p:spPr>
        <p:txBody>
          <a:bodyPr wrap="square" rtlCol="0">
            <a:spAutoFit/>
          </a:bodyPr>
          <a:lstStyle/>
          <a:p>
            <a:r>
              <a:rPr lang="el-GR" b="1" dirty="0" smtClean="0"/>
              <a:t>ΝΕ, 5-ΗΤ</a:t>
            </a:r>
            <a:endParaRPr lang="el-GR" b="1" dirty="0"/>
          </a:p>
        </p:txBody>
      </p:sp>
    </p:spTree>
    <p:extLst>
      <p:ext uri="{BB962C8B-B14F-4D97-AF65-F5344CB8AC3E}">
        <p14:creationId xmlns:p14="http://schemas.microsoft.com/office/powerpoint/2010/main" val="12501897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www.ccforum.com/content/figures/cc12514-1-l.jpg"/>
          <p:cNvPicPr>
            <a:picLocks noChangeAspect="1" noChangeArrowheads="1"/>
          </p:cNvPicPr>
          <p:nvPr/>
        </p:nvPicPr>
        <p:blipFill rotWithShape="1">
          <a:blip r:embed="rId2">
            <a:extLst>
              <a:ext uri="{28A0092B-C50C-407E-A947-70E740481C1C}">
                <a14:useLocalDpi xmlns:a14="http://schemas.microsoft.com/office/drawing/2010/main" val="0"/>
              </a:ext>
            </a:extLst>
          </a:blip>
          <a:srcRect l="11562" r="10876"/>
          <a:stretch/>
        </p:blipFill>
        <p:spPr bwMode="auto">
          <a:xfrm>
            <a:off x="3654820" y="-24063"/>
            <a:ext cx="8276493" cy="6687042"/>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p:cNvSpPr/>
          <p:nvPr/>
        </p:nvSpPr>
        <p:spPr>
          <a:xfrm>
            <a:off x="164123" y="190815"/>
            <a:ext cx="3598985" cy="5355312"/>
          </a:xfrm>
          <a:prstGeom prst="rect">
            <a:avLst/>
          </a:prstGeom>
        </p:spPr>
        <p:txBody>
          <a:bodyPr wrap="square">
            <a:spAutoFit/>
          </a:bodyPr>
          <a:lstStyle/>
          <a:p>
            <a:pPr marL="285750" indent="-285750">
              <a:buFont typeface="Arial" panose="020B0604020202020204" pitchFamily="34" charset="0"/>
              <a:buChar char="•"/>
            </a:pPr>
            <a:r>
              <a:rPr lang="en-US" dirty="0" smtClean="0"/>
              <a:t>H CRH </a:t>
            </a:r>
            <a:r>
              <a:rPr lang="el-GR" dirty="0" smtClean="0"/>
              <a:t>επίσης ενεργοποιεί τον </a:t>
            </a:r>
            <a:r>
              <a:rPr lang="en-US" dirty="0" smtClean="0"/>
              <a:t>locus coeruleus </a:t>
            </a:r>
            <a:r>
              <a:rPr lang="en-US" dirty="0"/>
              <a:t>(LC) </a:t>
            </a:r>
            <a:r>
              <a:rPr lang="el-GR" dirty="0" smtClean="0"/>
              <a:t>που απελευθερώνει </a:t>
            </a:r>
            <a:r>
              <a:rPr lang="en-US" dirty="0" smtClean="0"/>
              <a:t>NE</a:t>
            </a:r>
            <a:r>
              <a:rPr lang="el-GR" dirty="0" smtClean="0"/>
              <a:t>. </a:t>
            </a:r>
          </a:p>
          <a:p>
            <a:pPr marL="285750" indent="-285750">
              <a:buFont typeface="Arial" panose="020B0604020202020204" pitchFamily="34" charset="0"/>
              <a:buChar char="•"/>
            </a:pPr>
            <a:r>
              <a:rPr lang="el-GR" dirty="0" smtClean="0"/>
              <a:t>Τα αυξημένα επίπεδα </a:t>
            </a:r>
            <a:r>
              <a:rPr lang="en-US" dirty="0" smtClean="0"/>
              <a:t>NE </a:t>
            </a:r>
            <a:r>
              <a:rPr lang="el-GR" dirty="0" smtClean="0"/>
              <a:t>και</a:t>
            </a:r>
            <a:r>
              <a:rPr lang="en-US" dirty="0" smtClean="0"/>
              <a:t> </a:t>
            </a:r>
            <a:r>
              <a:rPr lang="en-US" dirty="0"/>
              <a:t>CRH </a:t>
            </a:r>
            <a:r>
              <a:rPr lang="el-GR" dirty="0" smtClean="0"/>
              <a:t>εμπλέκονται στις διαταραχές του ύπνου, κυρίως της αϋπνίας. </a:t>
            </a:r>
          </a:p>
          <a:p>
            <a:pPr marL="285750" indent="-285750">
              <a:buFont typeface="Arial" panose="020B0604020202020204" pitchFamily="34" charset="0"/>
              <a:buChar char="•"/>
            </a:pPr>
            <a:r>
              <a:rPr lang="el-GR" dirty="0" smtClean="0"/>
              <a:t>Η κορτιζόλη μέσω ενός μηχανισμού </a:t>
            </a:r>
            <a:r>
              <a:rPr lang="en-US" dirty="0" smtClean="0"/>
              <a:t>feedback </a:t>
            </a:r>
            <a:r>
              <a:rPr lang="el-GR" dirty="0" smtClean="0"/>
              <a:t>αναστέλλει τον </a:t>
            </a:r>
            <a:r>
              <a:rPr lang="en-US" dirty="0" smtClean="0"/>
              <a:t>PVN </a:t>
            </a:r>
            <a:r>
              <a:rPr lang="el-GR" dirty="0" smtClean="0"/>
              <a:t>και την πρόσθια υπόφυση εμποδίζοντας την απελευθέρωση </a:t>
            </a:r>
            <a:r>
              <a:rPr lang="en-US" dirty="0" smtClean="0"/>
              <a:t>CRH </a:t>
            </a:r>
            <a:r>
              <a:rPr lang="el-GR" dirty="0" smtClean="0"/>
              <a:t>και</a:t>
            </a:r>
            <a:r>
              <a:rPr lang="en-US" dirty="0" smtClean="0"/>
              <a:t> ACTH</a:t>
            </a:r>
            <a:r>
              <a:rPr lang="el-GR" dirty="0" smtClean="0"/>
              <a:t>.</a:t>
            </a:r>
          </a:p>
          <a:p>
            <a:pPr marL="285750" indent="-285750">
              <a:buFont typeface="Arial" panose="020B0604020202020204" pitchFamily="34" charset="0"/>
              <a:buChar char="•"/>
            </a:pPr>
            <a:r>
              <a:rPr lang="el-GR" dirty="0" smtClean="0"/>
              <a:t>Πολλές περιοχές του εγκεφάλου και ο </a:t>
            </a:r>
            <a:r>
              <a:rPr lang="en-US" dirty="0" smtClean="0"/>
              <a:t>LC</a:t>
            </a:r>
            <a:r>
              <a:rPr lang="en-US" dirty="0"/>
              <a:t>, </a:t>
            </a:r>
            <a:r>
              <a:rPr lang="el-GR" dirty="0" smtClean="0"/>
              <a:t>είναι πλούσιες σε υποδοχείς κορτιζόλης, αποδεικνύοντας ένα αρνητικό </a:t>
            </a:r>
            <a:r>
              <a:rPr lang="en-US" dirty="0" smtClean="0"/>
              <a:t>feedback </a:t>
            </a:r>
            <a:r>
              <a:rPr lang="el-GR" dirty="0" smtClean="0"/>
              <a:t>μέσω της </a:t>
            </a:r>
            <a:r>
              <a:rPr lang="en-US" dirty="0" smtClean="0"/>
              <a:t> </a:t>
            </a:r>
            <a:r>
              <a:rPr lang="en-US" dirty="0"/>
              <a:t>cortisol- HPA axis. </a:t>
            </a:r>
            <a:endParaRPr lang="el-GR" dirty="0" smtClean="0"/>
          </a:p>
        </p:txBody>
      </p:sp>
      <p:sp>
        <p:nvSpPr>
          <p:cNvPr id="4" name="TextBox 3"/>
          <p:cNvSpPr txBox="1"/>
          <p:nvPr/>
        </p:nvSpPr>
        <p:spPr>
          <a:xfrm>
            <a:off x="9248503" y="1959428"/>
            <a:ext cx="509451" cy="369332"/>
          </a:xfrm>
          <a:prstGeom prst="rect">
            <a:avLst/>
          </a:prstGeom>
          <a:noFill/>
        </p:spPr>
        <p:txBody>
          <a:bodyPr wrap="square" rtlCol="0">
            <a:spAutoFit/>
          </a:bodyPr>
          <a:lstStyle/>
          <a:p>
            <a:r>
              <a:rPr lang="en-US" dirty="0" smtClean="0">
                <a:solidFill>
                  <a:srgbClr val="FF0000"/>
                </a:solidFill>
              </a:rPr>
              <a:t>(-)</a:t>
            </a:r>
            <a:endParaRPr lang="el-GR" dirty="0">
              <a:solidFill>
                <a:srgbClr val="FF0000"/>
              </a:solidFill>
            </a:endParaRPr>
          </a:p>
        </p:txBody>
      </p:sp>
      <p:sp>
        <p:nvSpPr>
          <p:cNvPr id="6" name="TextBox 5"/>
          <p:cNvSpPr txBox="1"/>
          <p:nvPr/>
        </p:nvSpPr>
        <p:spPr>
          <a:xfrm>
            <a:off x="9348651" y="3224306"/>
            <a:ext cx="509451" cy="369332"/>
          </a:xfrm>
          <a:prstGeom prst="rect">
            <a:avLst/>
          </a:prstGeom>
          <a:noFill/>
        </p:spPr>
        <p:txBody>
          <a:bodyPr wrap="square" rtlCol="0">
            <a:spAutoFit/>
          </a:bodyPr>
          <a:lstStyle/>
          <a:p>
            <a:r>
              <a:rPr lang="en-US" dirty="0" smtClean="0">
                <a:solidFill>
                  <a:srgbClr val="FF0000"/>
                </a:solidFill>
              </a:rPr>
              <a:t>(-)</a:t>
            </a:r>
            <a:endParaRPr lang="el-GR" dirty="0">
              <a:solidFill>
                <a:srgbClr val="FF0000"/>
              </a:solidFill>
            </a:endParaRPr>
          </a:p>
        </p:txBody>
      </p:sp>
      <p:sp>
        <p:nvSpPr>
          <p:cNvPr id="7" name="TextBox 6"/>
          <p:cNvSpPr txBox="1"/>
          <p:nvPr/>
        </p:nvSpPr>
        <p:spPr>
          <a:xfrm>
            <a:off x="7122272" y="1720726"/>
            <a:ext cx="509451" cy="369332"/>
          </a:xfrm>
          <a:prstGeom prst="rect">
            <a:avLst/>
          </a:prstGeom>
          <a:noFill/>
        </p:spPr>
        <p:txBody>
          <a:bodyPr wrap="square" rtlCol="0">
            <a:spAutoFit/>
          </a:bodyPr>
          <a:lstStyle/>
          <a:p>
            <a:r>
              <a:rPr lang="en-US" dirty="0" smtClean="0">
                <a:solidFill>
                  <a:srgbClr val="FF0000"/>
                </a:solidFill>
              </a:rPr>
              <a:t>(-)</a:t>
            </a:r>
            <a:endParaRPr lang="el-GR" dirty="0">
              <a:solidFill>
                <a:srgbClr val="FF0000"/>
              </a:solidFill>
            </a:endParaRPr>
          </a:p>
        </p:txBody>
      </p:sp>
      <p:sp>
        <p:nvSpPr>
          <p:cNvPr id="3" name="TextBox 2"/>
          <p:cNvSpPr txBox="1"/>
          <p:nvPr/>
        </p:nvSpPr>
        <p:spPr>
          <a:xfrm>
            <a:off x="8695050" y="2437979"/>
            <a:ext cx="553453" cy="338554"/>
          </a:xfrm>
          <a:prstGeom prst="rect">
            <a:avLst/>
          </a:prstGeom>
          <a:solidFill>
            <a:schemeClr val="bg1"/>
          </a:solidFill>
        </p:spPr>
        <p:txBody>
          <a:bodyPr wrap="square" rtlCol="0">
            <a:spAutoFit/>
          </a:bodyPr>
          <a:lstStyle/>
          <a:p>
            <a:r>
              <a:rPr lang="en-US" sz="1600" b="1" dirty="0" smtClean="0">
                <a:solidFill>
                  <a:schemeClr val="accent6">
                    <a:lumMod val="75000"/>
                  </a:schemeClr>
                </a:solidFill>
              </a:rPr>
              <a:t>CRH</a:t>
            </a:r>
            <a:endParaRPr lang="el-GR" sz="1600" b="1" dirty="0">
              <a:solidFill>
                <a:schemeClr val="accent6">
                  <a:lumMod val="75000"/>
                </a:schemeClr>
              </a:solidFill>
            </a:endParaRPr>
          </a:p>
        </p:txBody>
      </p:sp>
      <p:sp>
        <p:nvSpPr>
          <p:cNvPr id="8" name="Έλλειψη 7"/>
          <p:cNvSpPr/>
          <p:nvPr/>
        </p:nvSpPr>
        <p:spPr>
          <a:xfrm>
            <a:off x="10376461" y="1345063"/>
            <a:ext cx="709863" cy="64626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Έλλειψη 9"/>
          <p:cNvSpPr/>
          <p:nvPr/>
        </p:nvSpPr>
        <p:spPr>
          <a:xfrm>
            <a:off x="10366286" y="1370572"/>
            <a:ext cx="576473" cy="5559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LC</a:t>
            </a:r>
            <a:endParaRPr lang="el-GR" sz="1600" b="1" dirty="0"/>
          </a:p>
        </p:txBody>
      </p:sp>
      <p:sp>
        <p:nvSpPr>
          <p:cNvPr id="11" name="TextBox 10"/>
          <p:cNvSpPr txBox="1"/>
          <p:nvPr/>
        </p:nvSpPr>
        <p:spPr>
          <a:xfrm>
            <a:off x="9481227" y="1515353"/>
            <a:ext cx="553453" cy="338554"/>
          </a:xfrm>
          <a:prstGeom prst="rect">
            <a:avLst/>
          </a:prstGeom>
          <a:solidFill>
            <a:schemeClr val="bg1"/>
          </a:solidFill>
        </p:spPr>
        <p:txBody>
          <a:bodyPr wrap="square" rtlCol="0">
            <a:spAutoFit/>
          </a:bodyPr>
          <a:lstStyle/>
          <a:p>
            <a:r>
              <a:rPr lang="en-US" sz="1600" b="1" dirty="0" smtClean="0">
                <a:solidFill>
                  <a:schemeClr val="accent6">
                    <a:lumMod val="75000"/>
                  </a:schemeClr>
                </a:solidFill>
              </a:rPr>
              <a:t>CRH</a:t>
            </a:r>
            <a:endParaRPr lang="el-GR" sz="1600" b="1" dirty="0">
              <a:solidFill>
                <a:schemeClr val="accent6">
                  <a:lumMod val="75000"/>
                </a:schemeClr>
              </a:solidFill>
            </a:endParaRPr>
          </a:p>
        </p:txBody>
      </p:sp>
      <p:sp>
        <p:nvSpPr>
          <p:cNvPr id="12" name="TextBox 11"/>
          <p:cNvSpPr txBox="1"/>
          <p:nvPr/>
        </p:nvSpPr>
        <p:spPr>
          <a:xfrm>
            <a:off x="10532871" y="2228176"/>
            <a:ext cx="553453" cy="338554"/>
          </a:xfrm>
          <a:prstGeom prst="rect">
            <a:avLst/>
          </a:prstGeom>
          <a:solidFill>
            <a:schemeClr val="bg1"/>
          </a:solidFill>
        </p:spPr>
        <p:txBody>
          <a:bodyPr wrap="square" rtlCol="0">
            <a:spAutoFit/>
          </a:bodyPr>
          <a:lstStyle/>
          <a:p>
            <a:r>
              <a:rPr lang="en-US" sz="1600" b="1" dirty="0" smtClean="0">
                <a:solidFill>
                  <a:schemeClr val="accent1">
                    <a:lumMod val="75000"/>
                  </a:schemeClr>
                </a:solidFill>
              </a:rPr>
              <a:t>NE</a:t>
            </a:r>
            <a:endParaRPr lang="el-GR" sz="1600" b="1" dirty="0">
              <a:solidFill>
                <a:schemeClr val="accent1">
                  <a:lumMod val="75000"/>
                </a:schemeClr>
              </a:solidFill>
            </a:endParaRPr>
          </a:p>
        </p:txBody>
      </p:sp>
      <p:sp>
        <p:nvSpPr>
          <p:cNvPr id="9" name="TextBox 8"/>
          <p:cNvSpPr txBox="1"/>
          <p:nvPr/>
        </p:nvSpPr>
        <p:spPr>
          <a:xfrm>
            <a:off x="8560869" y="5262959"/>
            <a:ext cx="942359" cy="338554"/>
          </a:xfrm>
          <a:prstGeom prst="rect">
            <a:avLst/>
          </a:prstGeom>
          <a:solidFill>
            <a:schemeClr val="bg1"/>
          </a:solidFill>
        </p:spPr>
        <p:txBody>
          <a:bodyPr wrap="square" rtlCol="0">
            <a:spAutoFit/>
          </a:bodyPr>
          <a:lstStyle/>
          <a:p>
            <a:r>
              <a:rPr lang="en-US" sz="1600" b="1" dirty="0" smtClean="0">
                <a:solidFill>
                  <a:srgbClr val="FF00FF"/>
                </a:solidFill>
              </a:rPr>
              <a:t>Cortisol</a:t>
            </a:r>
            <a:endParaRPr lang="el-GR" sz="1600" b="1" dirty="0">
              <a:solidFill>
                <a:srgbClr val="FF00FF"/>
              </a:solidFill>
            </a:endParaRPr>
          </a:p>
        </p:txBody>
      </p:sp>
      <p:sp>
        <p:nvSpPr>
          <p:cNvPr id="14" name="TextBox 13"/>
          <p:cNvSpPr txBox="1"/>
          <p:nvPr/>
        </p:nvSpPr>
        <p:spPr>
          <a:xfrm>
            <a:off x="9414220" y="5250767"/>
            <a:ext cx="1321411" cy="338554"/>
          </a:xfrm>
          <a:prstGeom prst="rect">
            <a:avLst/>
          </a:prstGeom>
          <a:solidFill>
            <a:schemeClr val="bg1"/>
          </a:solidFill>
        </p:spPr>
        <p:txBody>
          <a:bodyPr wrap="square" rtlCol="0">
            <a:spAutoFit/>
          </a:bodyPr>
          <a:lstStyle/>
          <a:p>
            <a:r>
              <a:rPr lang="en-US" sz="1600" b="1" dirty="0" smtClean="0">
                <a:solidFill>
                  <a:srgbClr val="0070C0"/>
                </a:solidFill>
              </a:rPr>
              <a:t>Epinephrine</a:t>
            </a:r>
            <a:endParaRPr lang="el-GR" sz="1600" b="1" dirty="0">
              <a:solidFill>
                <a:srgbClr val="0070C0"/>
              </a:solidFill>
            </a:endParaRPr>
          </a:p>
        </p:txBody>
      </p:sp>
      <p:sp>
        <p:nvSpPr>
          <p:cNvPr id="15" name="TextBox 14"/>
          <p:cNvSpPr txBox="1"/>
          <p:nvPr/>
        </p:nvSpPr>
        <p:spPr>
          <a:xfrm>
            <a:off x="10183350" y="5637340"/>
            <a:ext cx="1562856" cy="338554"/>
          </a:xfrm>
          <a:prstGeom prst="rect">
            <a:avLst/>
          </a:prstGeom>
          <a:solidFill>
            <a:schemeClr val="bg1"/>
          </a:solidFill>
        </p:spPr>
        <p:txBody>
          <a:bodyPr wrap="square" rtlCol="0">
            <a:spAutoFit/>
          </a:bodyPr>
          <a:lstStyle/>
          <a:p>
            <a:r>
              <a:rPr lang="en-US" sz="1600" b="1" dirty="0" smtClean="0">
                <a:solidFill>
                  <a:srgbClr val="0070C0"/>
                </a:solidFill>
              </a:rPr>
              <a:t>Nor</a:t>
            </a:r>
            <a:r>
              <a:rPr lang="en-US" sz="1600" b="1" dirty="0">
                <a:solidFill>
                  <a:srgbClr val="0070C0"/>
                </a:solidFill>
              </a:rPr>
              <a:t>e</a:t>
            </a:r>
            <a:r>
              <a:rPr lang="en-US" sz="1600" b="1" dirty="0" smtClean="0">
                <a:solidFill>
                  <a:srgbClr val="0070C0"/>
                </a:solidFill>
              </a:rPr>
              <a:t>pinephrine</a:t>
            </a:r>
            <a:endParaRPr lang="el-GR" sz="1600" b="1" dirty="0">
              <a:solidFill>
                <a:srgbClr val="0070C0"/>
              </a:solidFill>
            </a:endParaRPr>
          </a:p>
        </p:txBody>
      </p:sp>
      <p:sp>
        <p:nvSpPr>
          <p:cNvPr id="16" name="TextBox 15"/>
          <p:cNvSpPr txBox="1"/>
          <p:nvPr/>
        </p:nvSpPr>
        <p:spPr>
          <a:xfrm>
            <a:off x="6717792" y="214879"/>
            <a:ext cx="1355395" cy="523220"/>
          </a:xfrm>
          <a:prstGeom prst="rect">
            <a:avLst/>
          </a:prstGeom>
          <a:solidFill>
            <a:schemeClr val="bg1"/>
          </a:solidFill>
        </p:spPr>
        <p:txBody>
          <a:bodyPr wrap="square" rtlCol="0">
            <a:spAutoFit/>
          </a:bodyPr>
          <a:lstStyle/>
          <a:p>
            <a:r>
              <a:rPr lang="en-US" sz="2800" b="1" dirty="0" smtClean="0">
                <a:solidFill>
                  <a:srgbClr val="FF00FF"/>
                </a:solidFill>
              </a:rPr>
              <a:t>STRESS</a:t>
            </a:r>
            <a:endParaRPr lang="el-GR" sz="2800" b="1" dirty="0">
              <a:solidFill>
                <a:srgbClr val="FF00FF"/>
              </a:solidFill>
            </a:endParaRPr>
          </a:p>
        </p:txBody>
      </p:sp>
      <p:sp>
        <p:nvSpPr>
          <p:cNvPr id="17" name="TextBox 16"/>
          <p:cNvSpPr txBox="1"/>
          <p:nvPr/>
        </p:nvSpPr>
        <p:spPr>
          <a:xfrm>
            <a:off x="6594536" y="2058899"/>
            <a:ext cx="553453" cy="338554"/>
          </a:xfrm>
          <a:prstGeom prst="rect">
            <a:avLst/>
          </a:prstGeom>
          <a:solidFill>
            <a:schemeClr val="bg1"/>
          </a:solidFill>
        </p:spPr>
        <p:txBody>
          <a:bodyPr wrap="square" rtlCol="0">
            <a:spAutoFit/>
          </a:bodyPr>
          <a:lstStyle/>
          <a:p>
            <a:r>
              <a:rPr lang="en-US" sz="1600" b="1" dirty="0" smtClean="0">
                <a:solidFill>
                  <a:schemeClr val="accent6">
                    <a:lumMod val="75000"/>
                  </a:schemeClr>
                </a:solidFill>
              </a:rPr>
              <a:t>CRH</a:t>
            </a:r>
            <a:endParaRPr lang="el-GR" sz="1600" b="1" dirty="0">
              <a:solidFill>
                <a:schemeClr val="accent6">
                  <a:lumMod val="75000"/>
                </a:schemeClr>
              </a:solidFill>
            </a:endParaRPr>
          </a:p>
        </p:txBody>
      </p:sp>
      <p:sp>
        <p:nvSpPr>
          <p:cNvPr id="18" name="Κεραυνός 17"/>
          <p:cNvSpPr/>
          <p:nvPr/>
        </p:nvSpPr>
        <p:spPr>
          <a:xfrm rot="18508595">
            <a:off x="8159952" y="1156381"/>
            <a:ext cx="385591" cy="629684"/>
          </a:xfrm>
          <a:prstGeom prst="lightningBol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TextBox 4"/>
          <p:cNvSpPr txBox="1"/>
          <p:nvPr/>
        </p:nvSpPr>
        <p:spPr>
          <a:xfrm>
            <a:off x="7793066" y="906519"/>
            <a:ext cx="1306629" cy="461665"/>
          </a:xfrm>
          <a:prstGeom prst="rect">
            <a:avLst/>
          </a:prstGeom>
          <a:noFill/>
        </p:spPr>
        <p:txBody>
          <a:bodyPr wrap="square" rtlCol="0">
            <a:spAutoFit/>
          </a:bodyPr>
          <a:lstStyle/>
          <a:p>
            <a:r>
              <a:rPr lang="el-GR" sz="2400" dirty="0" smtClean="0">
                <a:solidFill>
                  <a:srgbClr val="FF3300"/>
                </a:solidFill>
              </a:rPr>
              <a:t>φως</a:t>
            </a:r>
            <a:endParaRPr lang="el-GR" sz="2400" dirty="0">
              <a:solidFill>
                <a:srgbClr val="FF3300"/>
              </a:solidFill>
            </a:endParaRPr>
          </a:p>
        </p:txBody>
      </p:sp>
    </p:spTree>
    <p:extLst>
      <p:ext uri="{BB962C8B-B14F-4D97-AF65-F5344CB8AC3E}">
        <p14:creationId xmlns:p14="http://schemas.microsoft.com/office/powerpoint/2010/main" val="10527060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6185" y="847460"/>
            <a:ext cx="11383107" cy="5909310"/>
          </a:xfrm>
          <a:prstGeom prst="rect">
            <a:avLst/>
          </a:prstGeom>
          <a:noFill/>
        </p:spPr>
        <p:txBody>
          <a:bodyPr wrap="square" rtlCol="0">
            <a:spAutoFit/>
          </a:bodyPr>
          <a:lstStyle/>
          <a:p>
            <a:r>
              <a:rPr lang="el-GR" dirty="0" smtClean="0"/>
              <a:t>Ο ύπνος αρχίζει όταν η δραστηριότητα της </a:t>
            </a:r>
            <a:r>
              <a:rPr lang="en-US" dirty="0" smtClean="0"/>
              <a:t>HPA </a:t>
            </a:r>
            <a:r>
              <a:rPr lang="en-US" dirty="0"/>
              <a:t>axis </a:t>
            </a:r>
            <a:r>
              <a:rPr lang="el-GR" dirty="0" smtClean="0"/>
              <a:t>είναι χαμηλή</a:t>
            </a:r>
            <a:r>
              <a:rPr lang="en-US" dirty="0" smtClean="0"/>
              <a:t>.</a:t>
            </a:r>
            <a:endParaRPr lang="el-GR" dirty="0" smtClean="0"/>
          </a:p>
          <a:p>
            <a:r>
              <a:rPr lang="el-GR" dirty="0" smtClean="0"/>
              <a:t>Ξύπνημα τη νύχτα συνδέεται με παλμική απελευθέρωση κορτιζόλης, </a:t>
            </a:r>
            <a:r>
              <a:rPr lang="en-US" dirty="0" smtClean="0"/>
              <a:t>NE</a:t>
            </a:r>
            <a:r>
              <a:rPr lang="el-GR" dirty="0" smtClean="0"/>
              <a:t> και</a:t>
            </a:r>
            <a:r>
              <a:rPr lang="en-US" dirty="0" smtClean="0"/>
              <a:t> CRH</a:t>
            </a:r>
            <a:r>
              <a:rPr lang="el-GR" dirty="0" smtClean="0"/>
              <a:t>, η οποία ακολουθείται από παροδική αναστολή της έκκρισης.</a:t>
            </a:r>
            <a:r>
              <a:rPr lang="en-US" dirty="0" smtClean="0"/>
              <a:t> </a:t>
            </a:r>
            <a:r>
              <a:rPr lang="el-GR" dirty="0"/>
              <a:t>Η κορτιζόλη αρχίζει να έχει μια ταχεία άνοδο κατά το πρώτο πρωινό ξύπνημα και συνεχίζει να αυξάνεται για περίπου 60 λεπτά. Αυτό το φαινόμενο ονομάζεται </a:t>
            </a:r>
            <a:r>
              <a:rPr lang="en-US" b="1" dirty="0" smtClean="0">
                <a:solidFill>
                  <a:srgbClr val="FF0000"/>
                </a:solidFill>
              </a:rPr>
              <a:t>awakening </a:t>
            </a:r>
            <a:r>
              <a:rPr lang="en-US" b="1" dirty="0">
                <a:solidFill>
                  <a:srgbClr val="FF0000"/>
                </a:solidFill>
              </a:rPr>
              <a:t>response</a:t>
            </a:r>
            <a:r>
              <a:rPr lang="en-US" dirty="0"/>
              <a:t>.</a:t>
            </a:r>
          </a:p>
          <a:p>
            <a:r>
              <a:rPr lang="en-US" dirty="0"/>
              <a:t> </a:t>
            </a:r>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l-GR" dirty="0" smtClean="0"/>
          </a:p>
          <a:p>
            <a:r>
              <a:rPr lang="el-GR" dirty="0" smtClean="0"/>
              <a:t>Κατάθλιψη </a:t>
            </a:r>
            <a:r>
              <a:rPr lang="el-GR" dirty="0"/>
              <a:t>και </a:t>
            </a:r>
            <a:r>
              <a:rPr lang="el-GR" dirty="0" smtClean="0"/>
              <a:t>άλλες διαταραχές </a:t>
            </a:r>
            <a:r>
              <a:rPr lang="el-GR" dirty="0"/>
              <a:t>που σχετίζονται με το </a:t>
            </a:r>
            <a:r>
              <a:rPr lang="en-US" dirty="0" smtClean="0"/>
              <a:t>stress</a:t>
            </a:r>
            <a:r>
              <a:rPr lang="el-GR" dirty="0" smtClean="0"/>
              <a:t> συνδέονται </a:t>
            </a:r>
            <a:r>
              <a:rPr lang="el-GR" dirty="0"/>
              <a:t>επίσης με διαταραχές ύπνου, αυξημένη κορτιζόλη, </a:t>
            </a:r>
            <a:r>
              <a:rPr lang="el-GR" dirty="0" smtClean="0"/>
              <a:t>μεταβολή στα επίπεδα </a:t>
            </a:r>
            <a:r>
              <a:rPr lang="el-GR" dirty="0"/>
              <a:t>ΝΕ, και </a:t>
            </a:r>
            <a:r>
              <a:rPr lang="el-GR" dirty="0" smtClean="0"/>
              <a:t>δυσλειτουργία του </a:t>
            </a:r>
            <a:r>
              <a:rPr lang="el-GR" dirty="0"/>
              <a:t>άξονα </a:t>
            </a:r>
            <a:r>
              <a:rPr lang="el-GR" dirty="0" smtClean="0"/>
              <a:t>ΗΡΑ. </a:t>
            </a:r>
            <a:r>
              <a:rPr lang="el-GR" dirty="0"/>
              <a:t>Είναι ενδιαφέρον ότι, η χρόνια αϋπνία χωρίς κατάθλιψη εμφανίζεται με αυξημένα επίπεδα κορτιζόλης, ιδίως το βράδυ και το πρώτο μέρος </a:t>
            </a:r>
            <a:r>
              <a:rPr lang="el-GR" dirty="0" smtClean="0"/>
              <a:t>του νυχτερινού ύπνου</a:t>
            </a:r>
            <a:r>
              <a:rPr lang="el-GR" dirty="0"/>
              <a:t>. </a:t>
            </a:r>
            <a:r>
              <a:rPr lang="el-GR" dirty="0" smtClean="0"/>
              <a:t>Αυτή η αύξηση της </a:t>
            </a:r>
            <a:r>
              <a:rPr lang="el-GR" dirty="0"/>
              <a:t>κορτιζόλης μπορεί να είναι μια κύρια αιτία της διαταραχής του ύπνου. </a:t>
            </a:r>
          </a:p>
        </p:txBody>
      </p:sp>
      <p:pic>
        <p:nvPicPr>
          <p:cNvPr id="18434" name="Picture 2" descr="ÎÏÎ¿ÏÎ­Î»ÎµÏÎ¼Î± ÎµÎ¹ÎºÏÎ½Î±Ï Î³Î¹Î± cortisol awakening respon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2284" y="2065573"/>
            <a:ext cx="4015468" cy="3460015"/>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402336" y="152218"/>
            <a:ext cx="11399520" cy="400110"/>
          </a:xfrm>
          <a:prstGeom prst="rect">
            <a:avLst/>
          </a:prstGeom>
          <a:solidFill>
            <a:srgbClr val="0070C0"/>
          </a:solidFill>
        </p:spPr>
        <p:txBody>
          <a:bodyPr wrap="square">
            <a:spAutoFit/>
          </a:bodyPr>
          <a:lstStyle/>
          <a:p>
            <a:pPr algn="ctr"/>
            <a:r>
              <a:rPr lang="el-GR" sz="2000" b="1" dirty="0">
                <a:solidFill>
                  <a:schemeClr val="bg1"/>
                </a:solidFill>
                <a:effectLst>
                  <a:outerShdw blurRad="38100" dist="38100" dir="2700000" algn="tl">
                    <a:srgbClr val="000000">
                      <a:alpha val="43137"/>
                    </a:srgbClr>
                  </a:outerShdw>
                </a:effectLst>
              </a:rPr>
              <a:t>Ύπνος</a:t>
            </a:r>
            <a:r>
              <a:rPr lang="en-US" sz="2000" b="1" dirty="0">
                <a:solidFill>
                  <a:schemeClr val="bg1"/>
                </a:solidFill>
                <a:effectLst>
                  <a:outerShdw blurRad="38100" dist="38100" dir="2700000" algn="tl">
                    <a:srgbClr val="000000">
                      <a:alpha val="43137"/>
                    </a:srgbClr>
                  </a:outerShdw>
                </a:effectLst>
              </a:rPr>
              <a:t>/HPA Axis </a:t>
            </a:r>
            <a:r>
              <a:rPr lang="el-GR" sz="2000" b="1" dirty="0">
                <a:solidFill>
                  <a:schemeClr val="bg1"/>
                </a:solidFill>
                <a:effectLst>
                  <a:outerShdw blurRad="38100" dist="38100" dir="2700000" algn="tl">
                    <a:srgbClr val="000000">
                      <a:alpha val="43137"/>
                    </a:srgbClr>
                  </a:outerShdw>
                </a:effectLst>
              </a:rPr>
              <a:t>και ο ρυθμός της κορτιζόλης</a:t>
            </a:r>
          </a:p>
        </p:txBody>
      </p:sp>
    </p:spTree>
    <p:extLst>
      <p:ext uri="{BB962C8B-B14F-4D97-AF65-F5344CB8AC3E}">
        <p14:creationId xmlns:p14="http://schemas.microsoft.com/office/powerpoint/2010/main" val="5304454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rotWithShape="1">
          <a:blip r:embed="rId2"/>
          <a:srcRect l="43568" t="34695" r="28061" b="16914"/>
          <a:stretch/>
        </p:blipFill>
        <p:spPr>
          <a:xfrm>
            <a:off x="600891" y="658219"/>
            <a:ext cx="4376056" cy="4165366"/>
          </a:xfrm>
          <a:prstGeom prst="rect">
            <a:avLst/>
          </a:prstGeom>
        </p:spPr>
      </p:pic>
      <p:sp>
        <p:nvSpPr>
          <p:cNvPr id="3" name="TextBox 2"/>
          <p:cNvSpPr txBox="1"/>
          <p:nvPr/>
        </p:nvSpPr>
        <p:spPr>
          <a:xfrm>
            <a:off x="231648" y="160465"/>
            <a:ext cx="11850624" cy="400110"/>
          </a:xfrm>
          <a:prstGeom prst="rect">
            <a:avLst/>
          </a:prstGeom>
          <a:solidFill>
            <a:schemeClr val="accent1">
              <a:lumMod val="75000"/>
            </a:schemeClr>
          </a:solidFill>
        </p:spPr>
        <p:txBody>
          <a:bodyPr wrap="square" rtlCol="0">
            <a:spAutoFit/>
          </a:bodyPr>
          <a:lstStyle/>
          <a:p>
            <a:pPr algn="ctr"/>
            <a:r>
              <a:rPr lang="el-GR" sz="2000" b="1" dirty="0" smtClean="0">
                <a:solidFill>
                  <a:schemeClr val="bg1"/>
                </a:solidFill>
                <a:effectLst>
                  <a:outerShdw blurRad="38100" dist="38100" dir="2700000" algn="tl">
                    <a:srgbClr val="000000">
                      <a:alpha val="43137"/>
                    </a:srgbClr>
                  </a:outerShdw>
                </a:effectLst>
              </a:rPr>
              <a:t>Η αυξητική ορμόνη (</a:t>
            </a:r>
            <a:r>
              <a:rPr lang="en-US" sz="2000" b="1" dirty="0" smtClean="0">
                <a:solidFill>
                  <a:schemeClr val="bg1"/>
                </a:solidFill>
                <a:effectLst>
                  <a:outerShdw blurRad="38100" dist="38100" dir="2700000" algn="tl">
                    <a:srgbClr val="000000">
                      <a:alpha val="43137"/>
                    </a:srgbClr>
                  </a:outerShdw>
                </a:effectLst>
              </a:rPr>
              <a:t>GH) </a:t>
            </a:r>
            <a:r>
              <a:rPr lang="el-GR" sz="2000" b="1" dirty="0" smtClean="0">
                <a:solidFill>
                  <a:schemeClr val="bg1"/>
                </a:solidFill>
                <a:effectLst>
                  <a:outerShdw blurRad="38100" dist="38100" dir="2700000" algn="tl">
                    <a:srgbClr val="000000">
                      <a:alpha val="43137"/>
                    </a:srgbClr>
                  </a:outerShdw>
                </a:effectLst>
              </a:rPr>
              <a:t>απελευθερώνεται κατά τον βαθύ ύπνο και κατά την έντονη άσκηση</a:t>
            </a:r>
            <a:endParaRPr lang="el-GR" sz="2000" b="1" dirty="0">
              <a:solidFill>
                <a:schemeClr val="bg1"/>
              </a:solidFill>
              <a:effectLst>
                <a:outerShdw blurRad="38100" dist="38100" dir="2700000" algn="tl">
                  <a:srgbClr val="000000">
                    <a:alpha val="43137"/>
                  </a:srgbClr>
                </a:outerShdw>
              </a:effectLst>
            </a:endParaRPr>
          </a:p>
        </p:txBody>
      </p:sp>
      <p:pic>
        <p:nvPicPr>
          <p:cNvPr id="19460" name="Picture 4" descr="ÎÏÎ¿ÏÎ­Î»ÎµÏÎ¼Î± ÎµÎ¹ÎºÏÎ½Î±Ï Î³Î¹Î± growth hormone during sleep"/>
          <p:cNvPicPr>
            <a:picLocks noChangeAspect="1" noChangeArrowheads="1"/>
          </p:cNvPicPr>
          <p:nvPr/>
        </p:nvPicPr>
        <p:blipFill rotWithShape="1">
          <a:blip r:embed="rId3">
            <a:extLst>
              <a:ext uri="{28A0092B-C50C-407E-A947-70E740481C1C}">
                <a14:useLocalDpi xmlns:a14="http://schemas.microsoft.com/office/drawing/2010/main" val="0"/>
              </a:ext>
            </a:extLst>
          </a:blip>
          <a:srcRect l="6468" t="5960" r="13997" b="17309"/>
          <a:stretch/>
        </p:blipFill>
        <p:spPr bwMode="auto">
          <a:xfrm>
            <a:off x="6244045" y="667288"/>
            <a:ext cx="4833258" cy="3500846"/>
          </a:xfrm>
          <a:prstGeom prst="rect">
            <a:avLst/>
          </a:prstGeom>
          <a:noFill/>
          <a:extLst>
            <a:ext uri="{909E8E84-426E-40DD-AFC4-6F175D3DCCD1}">
              <a14:hiddenFill xmlns:a14="http://schemas.microsoft.com/office/drawing/2010/main">
                <a:solidFill>
                  <a:srgbClr val="FFFFFF"/>
                </a:solidFill>
              </a14:hiddenFill>
            </a:ext>
          </a:extLst>
        </p:spPr>
      </p:pic>
      <p:sp>
        <p:nvSpPr>
          <p:cNvPr id="5" name="Ορθογώνιο 4"/>
          <p:cNvSpPr/>
          <p:nvPr/>
        </p:nvSpPr>
        <p:spPr>
          <a:xfrm>
            <a:off x="496387" y="4665888"/>
            <a:ext cx="7040881" cy="2031325"/>
          </a:xfrm>
          <a:prstGeom prst="rect">
            <a:avLst/>
          </a:prstGeom>
          <a:solidFill>
            <a:schemeClr val="tx2">
              <a:lumMod val="20000"/>
              <a:lumOff val="80000"/>
            </a:schemeClr>
          </a:solidFill>
        </p:spPr>
        <p:txBody>
          <a:bodyPr wrap="square">
            <a:spAutoFit/>
          </a:bodyPr>
          <a:lstStyle/>
          <a:p>
            <a:pPr marL="285750" indent="-285750">
              <a:buFont typeface="Arial" panose="020B0604020202020204" pitchFamily="34" charset="0"/>
              <a:buChar char="•"/>
            </a:pPr>
            <a:r>
              <a:rPr lang="el-GR" dirty="0" smtClean="0"/>
              <a:t>Το 75% της </a:t>
            </a:r>
            <a:r>
              <a:rPr lang="en-US" dirty="0" smtClean="0"/>
              <a:t>GH </a:t>
            </a:r>
            <a:r>
              <a:rPr lang="el-GR" dirty="0" smtClean="0"/>
              <a:t>απελευθερώνεται κατά τη διάρκεια του ύπνου.</a:t>
            </a:r>
          </a:p>
          <a:p>
            <a:pPr marL="285750" indent="-285750">
              <a:buFont typeface="Arial" panose="020B0604020202020204" pitchFamily="34" charset="0"/>
              <a:buChar char="•"/>
            </a:pPr>
            <a:r>
              <a:rPr lang="el-GR" dirty="0"/>
              <a:t>Ο βαθύς ύπνος είναι το </a:t>
            </a:r>
            <a:r>
              <a:rPr lang="el-GR" dirty="0" smtClean="0"/>
              <a:t>κύριο στάδιο αποκατάστασης και ανοικοδόμησης του σώματος. </a:t>
            </a:r>
            <a:endParaRPr lang="el-GR" dirty="0"/>
          </a:p>
          <a:p>
            <a:pPr marL="285750" indent="-285750">
              <a:buFont typeface="Arial" panose="020B0604020202020204" pitchFamily="34" charset="0"/>
              <a:buChar char="•"/>
            </a:pPr>
            <a:r>
              <a:rPr lang="el-GR" dirty="0"/>
              <a:t>Η παραγωγή </a:t>
            </a:r>
            <a:r>
              <a:rPr lang="el-GR" dirty="0" smtClean="0"/>
              <a:t>GH </a:t>
            </a:r>
            <a:r>
              <a:rPr lang="el-GR" dirty="0"/>
              <a:t>κορυφώνεται στη </a:t>
            </a:r>
            <a:r>
              <a:rPr lang="el-GR" dirty="0" smtClean="0"/>
              <a:t>νεαρή ηλικία </a:t>
            </a:r>
            <a:r>
              <a:rPr lang="el-GR" dirty="0"/>
              <a:t>και μειώνεται σταθερά με την ηλικία. Ειδικά οι ηλικιωμένοι περνούν λιγότερο χρόνο στον βαθύ ύπνο, γεγονός που εξηγεί τη σχέση μεταξύ έλλειψης </a:t>
            </a:r>
            <a:r>
              <a:rPr lang="el-GR" dirty="0" smtClean="0"/>
              <a:t>GH </a:t>
            </a:r>
            <a:r>
              <a:rPr lang="el-GR" dirty="0"/>
              <a:t>και άλλων διαταραχών που σχετίζονται με τη γήρανση</a:t>
            </a:r>
            <a:r>
              <a:rPr lang="el-GR" dirty="0" smtClean="0"/>
              <a:t>.</a:t>
            </a:r>
            <a:endParaRPr lang="el-GR" dirty="0"/>
          </a:p>
        </p:txBody>
      </p:sp>
      <p:pic>
        <p:nvPicPr>
          <p:cNvPr id="19462" name="Picture 6" descr="ÎÏÎ¿ÏÎ­Î»ÎµÏÎ¼Î± ÎµÎ¹ÎºÏÎ½Î±Ï Î³Î¹Î± HGH with 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1405" y="4129061"/>
            <a:ext cx="3683726" cy="2675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69049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rotWithShape="1">
          <a:blip r:embed="rId2"/>
          <a:srcRect l="31532" t="42679" r="32616" b="16993"/>
          <a:stretch/>
        </p:blipFill>
        <p:spPr>
          <a:xfrm>
            <a:off x="1515291" y="1045029"/>
            <a:ext cx="9013372" cy="5702940"/>
          </a:xfrm>
          <a:prstGeom prst="rect">
            <a:avLst/>
          </a:prstGeom>
        </p:spPr>
      </p:pic>
      <p:sp>
        <p:nvSpPr>
          <p:cNvPr id="3" name="TextBox 2"/>
          <p:cNvSpPr txBox="1"/>
          <p:nvPr/>
        </p:nvSpPr>
        <p:spPr>
          <a:xfrm>
            <a:off x="121920" y="189941"/>
            <a:ext cx="11923776" cy="707886"/>
          </a:xfrm>
          <a:prstGeom prst="rect">
            <a:avLst/>
          </a:prstGeom>
          <a:solidFill>
            <a:schemeClr val="accent1">
              <a:lumMod val="75000"/>
            </a:schemeClr>
          </a:solidFill>
        </p:spPr>
        <p:txBody>
          <a:bodyPr wrap="square" rtlCol="0">
            <a:spAutoFit/>
          </a:bodyPr>
          <a:lstStyle/>
          <a:p>
            <a:pPr algn="ctr"/>
            <a:r>
              <a:rPr lang="el-GR" sz="2000" b="1" dirty="0" smtClean="0">
                <a:solidFill>
                  <a:schemeClr val="bg1"/>
                </a:solidFill>
                <a:effectLst>
                  <a:outerShdw blurRad="38100" dist="38100" dir="2700000" algn="tl">
                    <a:srgbClr val="000000">
                      <a:alpha val="43137"/>
                    </a:srgbClr>
                  </a:outerShdw>
                </a:effectLst>
              </a:rPr>
              <a:t>Ο ύπνος βελτιώνει τη λειτουργία του ανοσοποιητικού συστήματος και βοηθά στην καταπολέμηση των μολύνσεων</a:t>
            </a:r>
            <a:endParaRPr lang="el-GR"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066798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5072" y="731520"/>
            <a:ext cx="11801856" cy="400110"/>
          </a:xfrm>
          <a:prstGeom prst="rect">
            <a:avLst/>
          </a:prstGeom>
          <a:solidFill>
            <a:srgbClr val="0070C0"/>
          </a:solidFill>
        </p:spPr>
        <p:txBody>
          <a:bodyPr wrap="square" rtlCol="0">
            <a:spAutoFit/>
          </a:bodyPr>
          <a:lstStyle/>
          <a:p>
            <a:pPr algn="ctr"/>
            <a:r>
              <a:rPr lang="el-GR" sz="2000" b="1" dirty="0" smtClean="0">
                <a:solidFill>
                  <a:schemeClr val="bg1"/>
                </a:solidFill>
                <a:effectLst>
                  <a:outerShdw blurRad="38100" dist="38100" dir="2700000" algn="tl">
                    <a:srgbClr val="000000">
                      <a:alpha val="43137"/>
                    </a:srgbClr>
                  </a:outerShdw>
                </a:effectLst>
              </a:rPr>
              <a:t>Παραγωγή ενέργειας από τα νευρικά κύτταρα στα πρώτα στάδια του ύπνου</a:t>
            </a:r>
            <a:endParaRPr lang="el-GR" sz="2000" b="1" dirty="0">
              <a:solidFill>
                <a:schemeClr val="bg1"/>
              </a:solidFill>
              <a:effectLst>
                <a:outerShdw blurRad="38100" dist="38100" dir="2700000" algn="tl">
                  <a:srgbClr val="000000">
                    <a:alpha val="43137"/>
                  </a:srgbClr>
                </a:outerShdw>
              </a:effectLst>
            </a:endParaRPr>
          </a:p>
        </p:txBody>
      </p:sp>
      <p:pic>
        <p:nvPicPr>
          <p:cNvPr id="20482" name="Picture 2" descr="ÎÏÎ¿ÏÎ­Î»ÎµÏÎ¼Î± ÎµÎ¹ÎºÏÎ½Î±Ï Î³Î¹Î± ATP production sleep"/>
          <p:cNvPicPr>
            <a:picLocks noChangeAspect="1" noChangeArrowheads="1"/>
          </p:cNvPicPr>
          <p:nvPr/>
        </p:nvPicPr>
        <p:blipFill rotWithShape="1">
          <a:blip r:embed="rId2">
            <a:extLst>
              <a:ext uri="{28A0092B-C50C-407E-A947-70E740481C1C}">
                <a14:useLocalDpi xmlns:a14="http://schemas.microsoft.com/office/drawing/2010/main" val="0"/>
              </a:ext>
            </a:extLst>
          </a:blip>
          <a:srcRect t="2962" r="2189"/>
          <a:stretch/>
        </p:blipFill>
        <p:spPr bwMode="auto">
          <a:xfrm>
            <a:off x="1540237" y="1515979"/>
            <a:ext cx="8229405" cy="47558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87979" y="1458460"/>
            <a:ext cx="3657600" cy="2847703"/>
          </a:xfrm>
          <a:prstGeom prst="rect">
            <a:avLst/>
          </a:prstGeom>
          <a:solidFill>
            <a:schemeClr val="bg1"/>
          </a:solidFill>
        </p:spPr>
        <p:txBody>
          <a:bodyPr wrap="square" rtlCol="0">
            <a:spAutoFit/>
          </a:bodyPr>
          <a:lstStyle/>
          <a:p>
            <a:endParaRPr lang="el-GR" dirty="0"/>
          </a:p>
        </p:txBody>
      </p:sp>
      <p:sp>
        <p:nvSpPr>
          <p:cNvPr id="5" name="Ορθογώνιο 4"/>
          <p:cNvSpPr/>
          <p:nvPr/>
        </p:nvSpPr>
        <p:spPr>
          <a:xfrm>
            <a:off x="5346032" y="1602839"/>
            <a:ext cx="4299170" cy="2031325"/>
          </a:xfrm>
          <a:prstGeom prst="rect">
            <a:avLst/>
          </a:prstGeom>
          <a:solidFill>
            <a:schemeClr val="bg1"/>
          </a:solidFill>
        </p:spPr>
        <p:txBody>
          <a:bodyPr wrap="square">
            <a:spAutoFit/>
          </a:bodyPr>
          <a:lstStyle/>
          <a:p>
            <a:r>
              <a:rPr lang="el-GR" dirty="0"/>
              <a:t>Πρόσφατα</a:t>
            </a:r>
            <a:r>
              <a:rPr lang="en-US" dirty="0"/>
              <a:t>, </a:t>
            </a:r>
            <a:r>
              <a:rPr lang="el-GR" dirty="0"/>
              <a:t>παρατηρήθηκε </a:t>
            </a:r>
            <a:r>
              <a:rPr lang="el-GR" dirty="0" smtClean="0"/>
              <a:t>ότι </a:t>
            </a:r>
            <a:r>
              <a:rPr lang="el-GR" dirty="0"/>
              <a:t>τα επίπεδα </a:t>
            </a:r>
            <a:r>
              <a:rPr lang="en-US" dirty="0"/>
              <a:t>ATP </a:t>
            </a:r>
            <a:r>
              <a:rPr lang="el-GR" dirty="0"/>
              <a:t>σε πολλές περιοχές του εγκεφάλου</a:t>
            </a:r>
            <a:r>
              <a:rPr lang="en-US" dirty="0"/>
              <a:t> (frontal cortex, basal forebrain, cingulate cortex, and hippocampus)</a:t>
            </a:r>
            <a:r>
              <a:rPr lang="el-GR" dirty="0"/>
              <a:t> είναι σταθερά κατά τη διάρκεια της εγρήγορσης, αλλά εμφανίζουν μια απότομη αύξηση κατά την έναρξη του ύπνου </a:t>
            </a:r>
            <a:r>
              <a:rPr lang="en-US" dirty="0"/>
              <a:t>(</a:t>
            </a:r>
            <a:r>
              <a:rPr lang="en-US" dirty="0" err="1"/>
              <a:t>Dworak</a:t>
            </a:r>
            <a:r>
              <a:rPr lang="en-US" dirty="0"/>
              <a:t> et al., 2010). </a:t>
            </a:r>
            <a:endParaRPr lang="el-GR" dirty="0"/>
          </a:p>
        </p:txBody>
      </p:sp>
    </p:spTree>
    <p:extLst>
      <p:ext uri="{BB962C8B-B14F-4D97-AF65-F5344CB8AC3E}">
        <p14:creationId xmlns:p14="http://schemas.microsoft.com/office/powerpoint/2010/main" val="38212401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437298" y="1355501"/>
            <a:ext cx="5193323" cy="2862322"/>
          </a:xfrm>
          <a:prstGeom prst="rect">
            <a:avLst/>
          </a:prstGeom>
        </p:spPr>
        <p:txBody>
          <a:bodyPr wrap="square">
            <a:spAutoFit/>
          </a:bodyPr>
          <a:lstStyle/>
          <a:p>
            <a:r>
              <a:rPr lang="el-GR" dirty="0" smtClean="0"/>
              <a:t>Ο κύριος </a:t>
            </a:r>
            <a:r>
              <a:rPr lang="en-US" dirty="0" err="1"/>
              <a:t>zeitgeber</a:t>
            </a:r>
            <a:r>
              <a:rPr lang="en-US" dirty="0"/>
              <a:t> </a:t>
            </a:r>
            <a:r>
              <a:rPr lang="el-GR" dirty="0" smtClean="0"/>
              <a:t> είναι ο κύκλος μέρα-νύχτα </a:t>
            </a:r>
            <a:r>
              <a:rPr lang="el-GR" dirty="0" err="1" smtClean="0"/>
              <a:t>γι</a:t>
            </a:r>
            <a:r>
              <a:rPr lang="en-US" dirty="0" smtClean="0"/>
              <a:t>’ </a:t>
            </a:r>
            <a:r>
              <a:rPr lang="el-GR" dirty="0" smtClean="0"/>
              <a:t>αυτό και ο ρυθμός είναι </a:t>
            </a:r>
            <a:r>
              <a:rPr lang="el-GR" dirty="0" err="1" smtClean="0"/>
              <a:t>κιρκαδικός</a:t>
            </a:r>
            <a:r>
              <a:rPr lang="el-GR" dirty="0" smtClean="0"/>
              <a:t> 24ωρος.</a:t>
            </a:r>
          </a:p>
          <a:p>
            <a:endParaRPr lang="el-GR" dirty="0" smtClean="0"/>
          </a:p>
          <a:p>
            <a:r>
              <a:rPr lang="el-GR" dirty="0" smtClean="0"/>
              <a:t>Άλλοι περιβαλλοντικοί παράγοντες που δουν ως </a:t>
            </a:r>
            <a:r>
              <a:rPr lang="en-US" dirty="0" err="1" smtClean="0"/>
              <a:t>zeitgeber</a:t>
            </a:r>
            <a:r>
              <a:rPr lang="el-GR" dirty="0" smtClean="0"/>
              <a:t> στον </a:t>
            </a:r>
            <a:r>
              <a:rPr lang="en-US" dirty="0" smtClean="0"/>
              <a:t>SCN </a:t>
            </a:r>
            <a:r>
              <a:rPr lang="el-GR" dirty="0" smtClean="0"/>
              <a:t>είναι:</a:t>
            </a:r>
          </a:p>
          <a:p>
            <a:pPr marL="285750" indent="-285750">
              <a:buFontTx/>
              <a:buChar char="-"/>
            </a:pPr>
            <a:r>
              <a:rPr lang="el-GR" dirty="0" smtClean="0"/>
              <a:t>Η κοινωνική δραστηριότητα </a:t>
            </a:r>
          </a:p>
          <a:p>
            <a:pPr marL="285750" indent="-285750">
              <a:buFontTx/>
              <a:buChar char="-"/>
            </a:pPr>
            <a:r>
              <a:rPr lang="el-GR" dirty="0" smtClean="0"/>
              <a:t>Τα ωράρια εργασίας</a:t>
            </a:r>
          </a:p>
          <a:p>
            <a:r>
              <a:rPr lang="el-GR" dirty="0" smtClean="0"/>
              <a:t>Καθώς επηρεάζουν τον χρόνο </a:t>
            </a:r>
            <a:r>
              <a:rPr lang="el-GR" u="sng" dirty="0" smtClean="0"/>
              <a:t>πρόσληψης τροφής</a:t>
            </a:r>
            <a:r>
              <a:rPr lang="el-GR" dirty="0" smtClean="0"/>
              <a:t>, τη </a:t>
            </a:r>
            <a:r>
              <a:rPr lang="el-GR" u="sng" dirty="0" smtClean="0"/>
              <a:t>φυσική άσκηση</a:t>
            </a:r>
            <a:r>
              <a:rPr lang="el-GR" dirty="0" smtClean="0"/>
              <a:t>, την έκθεση στο φως και τον ύπνο. </a:t>
            </a:r>
          </a:p>
          <a:p>
            <a:endParaRPr lang="el-GR" dirty="0" smtClean="0"/>
          </a:p>
        </p:txBody>
      </p:sp>
      <p:pic>
        <p:nvPicPr>
          <p:cNvPr id="14338" name="Picture 2" descr="http://www.nature.com/nrneurol/journal/v10/n12/images/nrneurol.2014.206-f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599" y="168166"/>
            <a:ext cx="6062078" cy="4774047"/>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316825" y="4317961"/>
            <a:ext cx="6986340" cy="2308324"/>
          </a:xfrm>
          <a:prstGeom prst="rect">
            <a:avLst/>
          </a:prstGeom>
        </p:spPr>
        <p:txBody>
          <a:bodyPr wrap="square">
            <a:spAutoFit/>
          </a:bodyPr>
          <a:lstStyle/>
          <a:p>
            <a:r>
              <a:rPr lang="el-GR" dirty="0"/>
              <a:t>Απουσία εξωτερικών </a:t>
            </a:r>
            <a:r>
              <a:rPr lang="en-US" dirty="0" err="1"/>
              <a:t>zeitgebers</a:t>
            </a:r>
            <a:r>
              <a:rPr lang="en-US" dirty="0"/>
              <a:t>, </a:t>
            </a:r>
            <a:r>
              <a:rPr lang="el-GR" dirty="0"/>
              <a:t>τα άτομα εκφράζουν μια ενδογενή περίοδο κιρκάδιου ρυθμού. Αυτή η περίοδος είναι διαφορετική από τον 24ωρο κύκλο και ονομάζεται </a:t>
            </a:r>
            <a:r>
              <a:rPr lang="en-US" b="1" dirty="0">
                <a:solidFill>
                  <a:srgbClr val="C00000"/>
                </a:solidFill>
              </a:rPr>
              <a:t>free-running period</a:t>
            </a:r>
            <a:r>
              <a:rPr lang="el-GR" b="1" dirty="0"/>
              <a:t> </a:t>
            </a:r>
            <a:r>
              <a:rPr lang="el-GR" dirty="0"/>
              <a:t>και διαρκεί περισσότερο από 24 ώρες.</a:t>
            </a:r>
          </a:p>
          <a:p>
            <a:endParaRPr lang="el-GR" dirty="0"/>
          </a:p>
          <a:p>
            <a:r>
              <a:rPr lang="el-GR" dirty="0"/>
              <a:t>Συνθήκες χωρίς </a:t>
            </a:r>
            <a:r>
              <a:rPr lang="en-US" dirty="0" err="1"/>
              <a:t>zeitgebers</a:t>
            </a:r>
            <a:r>
              <a:rPr lang="el-GR" dirty="0"/>
              <a:t> είναι </a:t>
            </a:r>
            <a:r>
              <a:rPr lang="el-GR" dirty="0" smtClean="0"/>
              <a:t>π.χ</a:t>
            </a:r>
            <a:r>
              <a:rPr lang="el-GR" dirty="0"/>
              <a:t>. μόνιμο σκοτάδι ή μόνιμο φως, σε αντίθεση με την εναλλαγή φως/σκοτάδι, και επίσης η περίπτωση των τυφλών ατόμων. </a:t>
            </a:r>
            <a:endParaRPr lang="en-US" dirty="0"/>
          </a:p>
        </p:txBody>
      </p:sp>
      <p:sp>
        <p:nvSpPr>
          <p:cNvPr id="4" name="TextBox 3"/>
          <p:cNvSpPr txBox="1"/>
          <p:nvPr/>
        </p:nvSpPr>
        <p:spPr>
          <a:xfrm>
            <a:off x="7122695" y="5043623"/>
            <a:ext cx="4973220" cy="1569660"/>
          </a:xfrm>
          <a:prstGeom prst="rect">
            <a:avLst/>
          </a:prstGeom>
          <a:solidFill>
            <a:schemeClr val="accent4">
              <a:lumMod val="60000"/>
              <a:lumOff val="40000"/>
            </a:schemeClr>
          </a:solidFill>
        </p:spPr>
        <p:txBody>
          <a:bodyPr wrap="square" rtlCol="0">
            <a:spAutoFit/>
          </a:bodyPr>
          <a:lstStyle/>
          <a:p>
            <a:r>
              <a:rPr lang="el-GR" sz="1600" i="1" dirty="0"/>
              <a:t>Το </a:t>
            </a:r>
            <a:r>
              <a:rPr lang="el-GR" sz="1600" i="1" dirty="0" err="1"/>
              <a:t>κιρκαδικό</a:t>
            </a:r>
            <a:r>
              <a:rPr lang="el-GR" sz="1600" i="1" dirty="0"/>
              <a:t> σύστημα χρονισμού έχει τρία διαφορετικά στοιχεία:</a:t>
            </a:r>
          </a:p>
          <a:p>
            <a:pPr marL="285750" indent="-285750">
              <a:buFont typeface="Arial" panose="020B0604020202020204" pitchFamily="34" charset="0"/>
              <a:buChar char="•"/>
            </a:pPr>
            <a:r>
              <a:rPr lang="el-GR" sz="1600" i="1" dirty="0" smtClean="0"/>
              <a:t>έναν </a:t>
            </a:r>
            <a:r>
              <a:rPr lang="el-GR" sz="1600" i="1" dirty="0"/>
              <a:t>βηματοδότη (SCN),</a:t>
            </a:r>
          </a:p>
          <a:p>
            <a:pPr marL="285750" indent="-285750">
              <a:buFont typeface="Arial" panose="020B0604020202020204" pitchFamily="34" charset="0"/>
              <a:buChar char="•"/>
            </a:pPr>
            <a:r>
              <a:rPr lang="el-GR" sz="1600" i="1" dirty="0" smtClean="0"/>
              <a:t>προσαγωγές οδούς για </a:t>
            </a:r>
            <a:r>
              <a:rPr lang="el-GR" sz="1600" i="1" dirty="0"/>
              <a:t>το φως και άλλα ερεθίσματα που συγχρονίζουν το βηματοδότη με το περιβάλλον, </a:t>
            </a:r>
          </a:p>
          <a:p>
            <a:pPr marL="285750" indent="-285750">
              <a:buFont typeface="Arial" panose="020B0604020202020204" pitchFamily="34" charset="0"/>
              <a:buChar char="•"/>
            </a:pPr>
            <a:r>
              <a:rPr lang="el-GR" sz="1600" i="1" dirty="0" smtClean="0"/>
              <a:t>απαγωγές οδούς που </a:t>
            </a:r>
            <a:r>
              <a:rPr lang="el-GR" sz="1600" i="1" dirty="0"/>
              <a:t>ρυθμίζονται από </a:t>
            </a:r>
            <a:r>
              <a:rPr lang="el-GR" sz="1600" i="1" dirty="0" smtClean="0"/>
              <a:t>τον </a:t>
            </a:r>
            <a:r>
              <a:rPr lang="el-GR" sz="1600" i="1" dirty="0"/>
              <a:t>SCN.</a:t>
            </a:r>
          </a:p>
        </p:txBody>
      </p:sp>
      <p:sp>
        <p:nvSpPr>
          <p:cNvPr id="5" name="Ορθογώνιο 4"/>
          <p:cNvSpPr/>
          <p:nvPr/>
        </p:nvSpPr>
        <p:spPr>
          <a:xfrm>
            <a:off x="316825" y="332033"/>
            <a:ext cx="5211683" cy="923330"/>
          </a:xfrm>
          <a:prstGeom prst="rect">
            <a:avLst/>
          </a:prstGeom>
          <a:solidFill>
            <a:srgbClr val="0070C0"/>
          </a:solidFill>
        </p:spPr>
        <p:txBody>
          <a:bodyPr wrap="square">
            <a:spAutoFit/>
          </a:bodyPr>
          <a:lstStyle/>
          <a:p>
            <a:pPr algn="ctr"/>
            <a:r>
              <a:rPr lang="el-GR" b="1" dirty="0">
                <a:solidFill>
                  <a:schemeClr val="bg1"/>
                </a:solidFill>
                <a:effectLst>
                  <a:outerShdw blurRad="38100" dist="38100" dir="2700000" algn="tl">
                    <a:srgbClr val="000000">
                      <a:alpha val="43137"/>
                    </a:srgbClr>
                  </a:outerShdw>
                </a:effectLst>
              </a:rPr>
              <a:t>Ο ρυθμός που δημιουργείται από τον </a:t>
            </a:r>
            <a:r>
              <a:rPr lang="en-US" b="1" dirty="0">
                <a:solidFill>
                  <a:schemeClr val="bg1"/>
                </a:solidFill>
                <a:effectLst>
                  <a:outerShdw blurRad="38100" dist="38100" dir="2700000" algn="tl">
                    <a:srgbClr val="000000">
                      <a:alpha val="43137"/>
                    </a:srgbClr>
                  </a:outerShdw>
                </a:effectLst>
              </a:rPr>
              <a:t>SCN </a:t>
            </a:r>
            <a:r>
              <a:rPr lang="el-GR" b="1" dirty="0">
                <a:solidFill>
                  <a:schemeClr val="bg1"/>
                </a:solidFill>
                <a:effectLst>
                  <a:outerShdw blurRad="38100" dist="38100" dir="2700000" algn="tl">
                    <a:srgbClr val="000000">
                      <a:alpha val="43137"/>
                    </a:srgbClr>
                  </a:outerShdw>
                </a:effectLst>
              </a:rPr>
              <a:t>συγχρονίζεται από εξωτερικά ερεθίσματα – χρονοδιακόπτες </a:t>
            </a:r>
            <a:r>
              <a:rPr lang="en-US" b="1" dirty="0">
                <a:solidFill>
                  <a:schemeClr val="bg1"/>
                </a:solidFill>
                <a:effectLst>
                  <a:outerShdw blurRad="38100" dist="38100" dir="2700000" algn="tl">
                    <a:srgbClr val="000000">
                      <a:alpha val="43137"/>
                    </a:srgbClr>
                  </a:outerShdw>
                </a:effectLst>
              </a:rPr>
              <a:t>“</a:t>
            </a:r>
            <a:r>
              <a:rPr lang="en-US" b="1" dirty="0" err="1">
                <a:solidFill>
                  <a:schemeClr val="bg1"/>
                </a:solidFill>
                <a:effectLst>
                  <a:outerShdw blurRad="38100" dist="38100" dir="2700000" algn="tl">
                    <a:srgbClr val="000000">
                      <a:alpha val="43137"/>
                    </a:srgbClr>
                  </a:outerShdw>
                </a:effectLst>
              </a:rPr>
              <a:t>zeitgebers</a:t>
            </a:r>
            <a:r>
              <a:rPr lang="en-US" b="1" dirty="0">
                <a:solidFill>
                  <a:schemeClr val="bg1"/>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17871858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4053" y="168441"/>
            <a:ext cx="6346475" cy="400110"/>
          </a:xfrm>
          <a:prstGeom prst="rect">
            <a:avLst/>
          </a:prstGeom>
          <a:solidFill>
            <a:srgbClr val="0070C0"/>
          </a:solidFill>
        </p:spPr>
        <p:txBody>
          <a:bodyPr wrap="square" rtlCol="0">
            <a:spAutoFit/>
          </a:bodyPr>
          <a:lstStyle/>
          <a:p>
            <a:pPr algn="ctr"/>
            <a:r>
              <a:rPr lang="el-GR" sz="2000" b="1" dirty="0" smtClean="0">
                <a:solidFill>
                  <a:schemeClr val="bg1"/>
                </a:solidFill>
                <a:effectLst>
                  <a:outerShdw blurRad="38100" dist="38100" dir="2700000" algn="tl">
                    <a:srgbClr val="000000">
                      <a:alpha val="43137"/>
                    </a:srgbClr>
                  </a:outerShdw>
                </a:effectLst>
              </a:rPr>
              <a:t>Ο ρόλος της αδενοσίνης στον ύπνο</a:t>
            </a:r>
            <a:endParaRPr lang="el-GR" sz="2000" b="1" dirty="0">
              <a:solidFill>
                <a:schemeClr val="bg1"/>
              </a:solidFill>
              <a:effectLst>
                <a:outerShdw blurRad="38100" dist="38100" dir="2700000" algn="tl">
                  <a:srgbClr val="000000">
                    <a:alpha val="43137"/>
                  </a:srgbClr>
                </a:outerShdw>
              </a:effectLst>
            </a:endParaRPr>
          </a:p>
        </p:txBody>
      </p:sp>
      <p:sp>
        <p:nvSpPr>
          <p:cNvPr id="3" name="TextBox 2"/>
          <p:cNvSpPr txBox="1"/>
          <p:nvPr/>
        </p:nvSpPr>
        <p:spPr>
          <a:xfrm>
            <a:off x="164053" y="727408"/>
            <a:ext cx="6549189" cy="2585323"/>
          </a:xfrm>
          <a:prstGeom prst="rect">
            <a:avLst/>
          </a:prstGeom>
          <a:noFill/>
        </p:spPr>
        <p:txBody>
          <a:bodyPr wrap="square" rtlCol="0">
            <a:spAutoFit/>
          </a:bodyPr>
          <a:lstStyle/>
          <a:p>
            <a:r>
              <a:rPr lang="el-GR" dirty="0"/>
              <a:t>Έγχυση </a:t>
            </a:r>
            <a:r>
              <a:rPr lang="el-GR" dirty="0" smtClean="0"/>
              <a:t>αδενοσίνης στον πρόσθιο εγκέφαλο αυξάνει τη διάρκεια του ύπνου σε </a:t>
            </a:r>
            <a:r>
              <a:rPr lang="el-GR" dirty="0"/>
              <a:t>γάτες και αρουραίους.</a:t>
            </a:r>
          </a:p>
          <a:p>
            <a:r>
              <a:rPr lang="el-GR" dirty="0"/>
              <a:t>Επιπλέον, </a:t>
            </a:r>
            <a:r>
              <a:rPr lang="el-GR" dirty="0" smtClean="0"/>
              <a:t>τα κύματα </a:t>
            </a:r>
            <a:r>
              <a:rPr lang="el-GR" dirty="0"/>
              <a:t>δέλτα στα </a:t>
            </a:r>
            <a:r>
              <a:rPr lang="el-GR" dirty="0" smtClean="0"/>
              <a:t>στάδια 3-4 του ύπνου </a:t>
            </a:r>
            <a:r>
              <a:rPr lang="el-GR" dirty="0"/>
              <a:t>NREM </a:t>
            </a:r>
            <a:r>
              <a:rPr lang="el-GR" dirty="0" smtClean="0"/>
              <a:t>εμφανίζουν </a:t>
            </a:r>
            <a:r>
              <a:rPr lang="el-GR" dirty="0"/>
              <a:t>μια ισχυρή θετική συσχέτιση με </a:t>
            </a:r>
            <a:r>
              <a:rPr lang="el-GR" dirty="0" smtClean="0"/>
              <a:t>αύξηση </a:t>
            </a:r>
            <a:r>
              <a:rPr lang="el-GR" dirty="0"/>
              <a:t>στα επίπεδα αδενοσίνης </a:t>
            </a:r>
            <a:r>
              <a:rPr lang="el-GR" dirty="0" smtClean="0"/>
              <a:t>στον </a:t>
            </a:r>
            <a:r>
              <a:rPr lang="el-GR" dirty="0"/>
              <a:t>βασικό πρόσθιο εγκέφαλο και μετωπιαίο φλοιό κατά τη διάρκεια της περιόδου </a:t>
            </a:r>
            <a:r>
              <a:rPr lang="el-GR" dirty="0" smtClean="0"/>
              <a:t>ανάκαμψης μετά </a:t>
            </a:r>
            <a:r>
              <a:rPr lang="el-GR" dirty="0"/>
              <a:t>από στέρηση </a:t>
            </a:r>
            <a:r>
              <a:rPr lang="el-GR" dirty="0" smtClean="0"/>
              <a:t>ύπνου.</a:t>
            </a:r>
            <a:endParaRPr lang="el-GR" dirty="0"/>
          </a:p>
          <a:p>
            <a:r>
              <a:rPr lang="el-GR" dirty="0" smtClean="0"/>
              <a:t>Αυτά </a:t>
            </a:r>
            <a:r>
              <a:rPr lang="el-GR" dirty="0"/>
              <a:t>τα ευρήματα υποδηλώνουν ότι η αδενοσίνη είναι </a:t>
            </a:r>
            <a:r>
              <a:rPr lang="el-GR" dirty="0" smtClean="0"/>
              <a:t>μια ουσία που προάγει τον ύπνο.</a:t>
            </a:r>
            <a:endParaRPr lang="el-GR" dirty="0"/>
          </a:p>
        </p:txBody>
      </p:sp>
      <p:pic>
        <p:nvPicPr>
          <p:cNvPr id="19458" name="Picture 2" descr="An external file that holds a picture, illustration, etc.&#10;Object name is nihms252284f8.jpg"/>
          <p:cNvPicPr>
            <a:picLocks noChangeAspect="1" noChangeArrowheads="1"/>
          </p:cNvPicPr>
          <p:nvPr/>
        </p:nvPicPr>
        <p:blipFill rotWithShape="1">
          <a:blip r:embed="rId2">
            <a:extLst>
              <a:ext uri="{28A0092B-C50C-407E-A947-70E740481C1C}">
                <a14:useLocalDpi xmlns:a14="http://schemas.microsoft.com/office/drawing/2010/main" val="0"/>
              </a:ext>
            </a:extLst>
          </a:blip>
          <a:srcRect l="902" b="34184"/>
          <a:stretch/>
        </p:blipFill>
        <p:spPr bwMode="auto">
          <a:xfrm>
            <a:off x="6833179" y="399274"/>
            <a:ext cx="5358821" cy="58269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4.bp.blogspot.com/-wyk3jIT_5dw/VW_q-ymfz3I/AAAAAAAAAcY/QM1zqHN04mc/s1600/Adenosine-and-caffei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3814" y="3325063"/>
            <a:ext cx="4549665" cy="34246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92480" y="3471588"/>
            <a:ext cx="987552" cy="369332"/>
          </a:xfrm>
          <a:prstGeom prst="rect">
            <a:avLst/>
          </a:prstGeom>
          <a:solidFill>
            <a:schemeClr val="bg1"/>
          </a:solidFill>
        </p:spPr>
        <p:txBody>
          <a:bodyPr wrap="square" rtlCol="0">
            <a:spAutoFit/>
          </a:bodyPr>
          <a:lstStyle/>
          <a:p>
            <a:r>
              <a:rPr lang="el-GR" b="1" dirty="0" smtClean="0">
                <a:solidFill>
                  <a:schemeClr val="accent4">
                    <a:lumMod val="50000"/>
                  </a:schemeClr>
                </a:solidFill>
              </a:rPr>
              <a:t>καφεΐνη</a:t>
            </a:r>
            <a:endParaRPr lang="el-GR" b="1" dirty="0">
              <a:solidFill>
                <a:schemeClr val="accent4">
                  <a:lumMod val="50000"/>
                </a:schemeClr>
              </a:solidFill>
            </a:endParaRPr>
          </a:p>
        </p:txBody>
      </p:sp>
      <p:sp>
        <p:nvSpPr>
          <p:cNvPr id="6" name="TextBox 5"/>
          <p:cNvSpPr txBox="1"/>
          <p:nvPr/>
        </p:nvSpPr>
        <p:spPr>
          <a:xfrm>
            <a:off x="615696" y="5037391"/>
            <a:ext cx="1341120" cy="646331"/>
          </a:xfrm>
          <a:prstGeom prst="rect">
            <a:avLst/>
          </a:prstGeom>
          <a:noFill/>
        </p:spPr>
        <p:txBody>
          <a:bodyPr wrap="square" rtlCol="0">
            <a:spAutoFit/>
          </a:bodyPr>
          <a:lstStyle/>
          <a:p>
            <a:pPr algn="ctr"/>
            <a:r>
              <a:rPr lang="el-GR" dirty="0" smtClean="0">
                <a:solidFill>
                  <a:srgbClr val="0000FF"/>
                </a:solidFill>
              </a:rPr>
              <a:t>Αναστέλλει τον ύπνο</a:t>
            </a:r>
            <a:endParaRPr lang="el-GR" dirty="0">
              <a:solidFill>
                <a:srgbClr val="0000FF"/>
              </a:solidFill>
            </a:endParaRPr>
          </a:p>
        </p:txBody>
      </p:sp>
      <p:sp>
        <p:nvSpPr>
          <p:cNvPr id="8" name="TextBox 7"/>
          <p:cNvSpPr txBox="1"/>
          <p:nvPr/>
        </p:nvSpPr>
        <p:spPr>
          <a:xfrm>
            <a:off x="3237739" y="5037390"/>
            <a:ext cx="1341120" cy="646331"/>
          </a:xfrm>
          <a:prstGeom prst="rect">
            <a:avLst/>
          </a:prstGeom>
          <a:noFill/>
        </p:spPr>
        <p:txBody>
          <a:bodyPr wrap="square" rtlCol="0">
            <a:spAutoFit/>
          </a:bodyPr>
          <a:lstStyle/>
          <a:p>
            <a:pPr algn="ctr"/>
            <a:r>
              <a:rPr lang="el-GR" dirty="0" smtClean="0">
                <a:solidFill>
                  <a:srgbClr val="FF0000"/>
                </a:solidFill>
              </a:rPr>
              <a:t>Προάγει τον ύπνο</a:t>
            </a:r>
            <a:endParaRPr lang="el-GR" dirty="0">
              <a:solidFill>
                <a:srgbClr val="FF0000"/>
              </a:solidFill>
            </a:endParaRPr>
          </a:p>
        </p:txBody>
      </p:sp>
    </p:spTree>
    <p:extLst>
      <p:ext uri="{BB962C8B-B14F-4D97-AF65-F5344CB8AC3E}">
        <p14:creationId xmlns:p14="http://schemas.microsoft.com/office/powerpoint/2010/main" val="22935363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909" y="279498"/>
            <a:ext cx="4228329" cy="6555641"/>
          </a:xfrm>
          <a:prstGeom prst="rect">
            <a:avLst/>
          </a:prstGeom>
          <a:noFill/>
        </p:spPr>
        <p:txBody>
          <a:bodyPr wrap="square" rtlCol="0">
            <a:spAutoFit/>
          </a:bodyPr>
          <a:lstStyle/>
          <a:p>
            <a:pPr marL="274320" lvl="1">
              <a:defRPr/>
            </a:pPr>
            <a:r>
              <a:rPr lang="el-GR" sz="2400" b="1" dirty="0" smtClean="0">
                <a:solidFill>
                  <a:srgbClr val="0070C0"/>
                </a:solidFill>
              </a:rPr>
              <a:t>Κατά τη διάρκεια του</a:t>
            </a:r>
            <a:r>
              <a:rPr lang="en-US" sz="2400" b="1" dirty="0" smtClean="0">
                <a:solidFill>
                  <a:srgbClr val="0070C0"/>
                </a:solidFill>
              </a:rPr>
              <a:t> </a:t>
            </a:r>
            <a:r>
              <a:rPr lang="en-US" sz="2400" b="1" dirty="0">
                <a:solidFill>
                  <a:srgbClr val="0070C0"/>
                </a:solidFill>
              </a:rPr>
              <a:t>non-REM sleep, </a:t>
            </a:r>
            <a:r>
              <a:rPr lang="el-GR" dirty="0" smtClean="0"/>
              <a:t>πολλές λειτουργίες αποκατάστασης μπορούν να συμβούν:</a:t>
            </a:r>
          </a:p>
          <a:p>
            <a:pPr marL="560070" lvl="1" indent="-285750">
              <a:buFont typeface="Arial" panose="020B0604020202020204" pitchFamily="34" charset="0"/>
              <a:buChar char="•"/>
              <a:defRPr/>
            </a:pPr>
            <a:r>
              <a:rPr lang="el-GR" dirty="0" smtClean="0"/>
              <a:t>Μείωση της φυσιολογικής δραστηριότητας.</a:t>
            </a:r>
          </a:p>
          <a:p>
            <a:pPr marL="560070" lvl="1" indent="-285750">
              <a:buFont typeface="Arial" panose="020B0604020202020204" pitchFamily="34" charset="0"/>
              <a:buChar char="•"/>
              <a:defRPr/>
            </a:pPr>
            <a:r>
              <a:rPr lang="el-GR" dirty="0" smtClean="0"/>
              <a:t>Ο καρδιακός και ο αναπνευστικός ρυθμός επιβραδύνονται, καθώς επίσης μειώνεται και η πίεση του αίματος. </a:t>
            </a:r>
          </a:p>
          <a:p>
            <a:pPr marL="560070" lvl="1" indent="-285750">
              <a:buFont typeface="Arial" panose="020B0604020202020204" pitchFamily="34" charset="0"/>
              <a:buChar char="•"/>
              <a:defRPr/>
            </a:pPr>
            <a:r>
              <a:rPr lang="el-GR" dirty="0" smtClean="0"/>
              <a:t>Ο </a:t>
            </a:r>
            <a:r>
              <a:rPr lang="en-US" dirty="0" smtClean="0"/>
              <a:t>SWS </a:t>
            </a:r>
            <a:r>
              <a:rPr lang="el-GR" dirty="0" smtClean="0"/>
              <a:t>συνδέεται με ορισμένους τύπους μάθησης.  </a:t>
            </a:r>
            <a:endParaRPr lang="el-GR" dirty="0"/>
          </a:p>
          <a:p>
            <a:pPr marL="274320" lvl="1" indent="0">
              <a:buNone/>
              <a:defRPr/>
            </a:pPr>
            <a:endParaRPr lang="el-GR" dirty="0" smtClean="0"/>
          </a:p>
          <a:p>
            <a:pPr marL="274320" lvl="1" indent="0">
              <a:buNone/>
              <a:defRPr/>
            </a:pPr>
            <a:endParaRPr lang="en-US" sz="1100" dirty="0"/>
          </a:p>
          <a:p>
            <a:pPr marL="274320" lvl="1">
              <a:defRPr/>
            </a:pPr>
            <a:r>
              <a:rPr lang="el-GR" sz="2400" b="1" dirty="0">
                <a:solidFill>
                  <a:srgbClr val="0070C0"/>
                </a:solidFill>
              </a:rPr>
              <a:t>Κατά τη διάρκεια του</a:t>
            </a:r>
            <a:r>
              <a:rPr lang="en-US" sz="2400" b="1" dirty="0" smtClean="0">
                <a:solidFill>
                  <a:srgbClr val="0070C0"/>
                </a:solidFill>
              </a:rPr>
              <a:t> </a:t>
            </a:r>
            <a:r>
              <a:rPr lang="en-US" sz="2400" b="1" dirty="0">
                <a:solidFill>
                  <a:srgbClr val="0070C0"/>
                </a:solidFill>
              </a:rPr>
              <a:t>REM sleep, </a:t>
            </a:r>
            <a:r>
              <a:rPr lang="el-GR" dirty="0"/>
              <a:t>αναμνήσεις και σκέψεις από την </a:t>
            </a:r>
            <a:r>
              <a:rPr lang="el-GR" dirty="0" smtClean="0"/>
              <a:t>ημέρα </a:t>
            </a:r>
            <a:r>
              <a:rPr lang="el-GR" dirty="0"/>
              <a:t>υποβάλλονται σε επεξεργασία. Ο εγκέφαλος </a:t>
            </a:r>
            <a:r>
              <a:rPr lang="el-GR" dirty="0" smtClean="0"/>
              <a:t>απορρίπτει </a:t>
            </a:r>
            <a:r>
              <a:rPr lang="el-GR" dirty="0"/>
              <a:t>τις άχρηστες νευρικές </a:t>
            </a:r>
            <a:r>
              <a:rPr lang="el-GR" dirty="0" smtClean="0"/>
              <a:t>συνδέσεις</a:t>
            </a:r>
            <a:r>
              <a:rPr lang="en-US" dirty="0"/>
              <a:t>.</a:t>
            </a:r>
            <a:endParaRPr lang="el-GR" dirty="0" smtClean="0"/>
          </a:p>
          <a:p>
            <a:pPr marL="560070" lvl="1" indent="-285750">
              <a:buFont typeface="Arial" panose="020B0604020202020204" pitchFamily="34" charset="0"/>
              <a:buChar char="•"/>
              <a:defRPr/>
            </a:pPr>
            <a:r>
              <a:rPr lang="el-GR" dirty="0" smtClean="0"/>
              <a:t>Ο </a:t>
            </a:r>
            <a:r>
              <a:rPr lang="en-US" dirty="0" smtClean="0"/>
              <a:t>REM </a:t>
            </a:r>
            <a:r>
              <a:rPr lang="el-GR" dirty="0" smtClean="0"/>
              <a:t>παίζει </a:t>
            </a:r>
            <a:r>
              <a:rPr lang="el-GR" dirty="0"/>
              <a:t>ρόλο στην παγίωση της μνήμης, τη σύνθεση και την οργάνωση της γνώσης, καθώς και τη ρύθμιση της διάθεσης</a:t>
            </a:r>
            <a:r>
              <a:rPr lang="el-GR" dirty="0" smtClean="0"/>
              <a:t>.</a:t>
            </a:r>
            <a:endParaRPr lang="el-GR" dirty="0"/>
          </a:p>
        </p:txBody>
      </p:sp>
      <p:pic>
        <p:nvPicPr>
          <p:cNvPr id="3" name="Picture 2" descr="https://sleeppeepers.files.wordpress.com/2013/11/ec8aa4ed81aceba6b0ec83b7-2013-11-20-5-43-45-p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056" y="532166"/>
            <a:ext cx="7928809" cy="5761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38569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1" descr="http://biologie.ens-lyon.fr/ressources/bibliographies/m1-11-12-biosci-reviews-lallemand-f-1c-m.xml/Pictures/m1-11-12-biosci-reviews-lallemand-f-1c-fig1.jpg"/>
          <p:cNvPicPr>
            <a:picLocks noChangeAspect="1" noChangeArrowheads="1"/>
          </p:cNvPicPr>
          <p:nvPr/>
        </p:nvPicPr>
        <p:blipFill rotWithShape="1">
          <a:blip r:embed="rId2">
            <a:extLst>
              <a:ext uri="{28A0092B-C50C-407E-A947-70E740481C1C}">
                <a14:useLocalDpi xmlns:a14="http://schemas.microsoft.com/office/drawing/2010/main" val="0"/>
              </a:ext>
            </a:extLst>
          </a:blip>
          <a:srcRect l="766" t="12509" r="1111" b="4187"/>
          <a:stretch/>
        </p:blipFill>
        <p:spPr bwMode="auto">
          <a:xfrm>
            <a:off x="1552074" y="2310062"/>
            <a:ext cx="8494294" cy="4547938"/>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168443" y="126247"/>
            <a:ext cx="11899231" cy="2308324"/>
          </a:xfrm>
          <a:prstGeom prst="rect">
            <a:avLst/>
          </a:prstGeom>
        </p:spPr>
        <p:txBody>
          <a:bodyPr wrap="square">
            <a:spAutoFit/>
          </a:bodyPr>
          <a:lstStyle/>
          <a:p>
            <a:pPr marL="285750" indent="-285750">
              <a:buFont typeface="Arial" panose="020B0604020202020204" pitchFamily="34" charset="0"/>
              <a:buChar char="•"/>
            </a:pPr>
            <a:r>
              <a:rPr lang="el-GR" b="1" dirty="0"/>
              <a:t>Ε</a:t>
            </a:r>
            <a:r>
              <a:rPr lang="el-GR" b="1" dirty="0" smtClean="0"/>
              <a:t>πεξεργασία </a:t>
            </a:r>
            <a:r>
              <a:rPr lang="el-GR" b="1" dirty="0"/>
              <a:t>της σχετικής μνήμης </a:t>
            </a:r>
            <a:r>
              <a:rPr lang="el-GR" dirty="0" smtClean="0"/>
              <a:t>(μαύρη μπάλα, πχ ένα ενδιαφέρον άρθρο που βρήκες ανάμεσα </a:t>
            </a:r>
            <a:r>
              <a:rPr lang="el-GR" dirty="0"/>
              <a:t>σε μια τεράστια βιβλιογραφία) σύμφωνα με την υπόθεση ότι</a:t>
            </a:r>
            <a:r>
              <a:rPr lang="el-GR" b="1" dirty="0"/>
              <a:t> ο ύπνος μπορεί να προωθήσει μια επιλεκτική </a:t>
            </a:r>
            <a:r>
              <a:rPr lang="el-GR" b="1" dirty="0" smtClean="0"/>
              <a:t>ενίσχυσή της </a:t>
            </a:r>
            <a:r>
              <a:rPr lang="el-GR" dirty="0" smtClean="0"/>
              <a:t>και να επιλέξει να αποδυναμώσει </a:t>
            </a:r>
            <a:r>
              <a:rPr lang="en-US" dirty="0" smtClean="0"/>
              <a:t>“</a:t>
            </a:r>
            <a:r>
              <a:rPr lang="el-GR" dirty="0" smtClean="0"/>
              <a:t>ξεχάσει</a:t>
            </a:r>
            <a:r>
              <a:rPr lang="en-US" dirty="0" smtClean="0"/>
              <a:t>”</a:t>
            </a:r>
            <a:r>
              <a:rPr lang="el-GR" dirty="0" smtClean="0"/>
              <a:t> ανταγωνιστικές μνήμες (μπλε </a:t>
            </a:r>
            <a:r>
              <a:rPr lang="el-GR" dirty="0"/>
              <a:t>μπάλες). </a:t>
            </a:r>
            <a:endParaRPr lang="el-GR" dirty="0" smtClean="0"/>
          </a:p>
          <a:p>
            <a:pPr marL="285750" indent="-285750">
              <a:buFont typeface="Arial" panose="020B0604020202020204" pitchFamily="34" charset="0"/>
              <a:buChar char="•"/>
            </a:pPr>
            <a:r>
              <a:rPr lang="el-GR" dirty="0" smtClean="0"/>
              <a:t>Τα </a:t>
            </a:r>
            <a:r>
              <a:rPr lang="el-GR" dirty="0"/>
              <a:t>όρια μεταξύ των σφαιρών αντιπροσωπεύουν </a:t>
            </a:r>
            <a:r>
              <a:rPr lang="el-GR" dirty="0" smtClean="0"/>
              <a:t>τη </a:t>
            </a:r>
            <a:r>
              <a:rPr lang="el-GR" dirty="0"/>
              <a:t>συνειρμική δύναμη των αναμνήσεων. </a:t>
            </a:r>
            <a:endParaRPr lang="el-GR" dirty="0" smtClean="0"/>
          </a:p>
          <a:p>
            <a:pPr marL="285750" indent="-285750">
              <a:buFont typeface="Arial" panose="020B0604020202020204" pitchFamily="34" charset="0"/>
              <a:buChar char="•"/>
            </a:pPr>
            <a:r>
              <a:rPr lang="el-GR" dirty="0" smtClean="0"/>
              <a:t>Στη διάρκεια </a:t>
            </a:r>
            <a:r>
              <a:rPr lang="el-GR" dirty="0"/>
              <a:t>της νύχτας </a:t>
            </a:r>
            <a:r>
              <a:rPr lang="el-GR" dirty="0" smtClean="0"/>
              <a:t>μειώνονται οι ανταγωνιστικές μνήμες και αυξάνεται η ένταση και η συνειρμική </a:t>
            </a:r>
            <a:r>
              <a:rPr lang="el-GR" dirty="0"/>
              <a:t>αντοχή του </a:t>
            </a:r>
            <a:r>
              <a:rPr lang="el-GR" dirty="0" err="1"/>
              <a:t>προκύπτοντος</a:t>
            </a:r>
            <a:r>
              <a:rPr lang="el-GR" dirty="0"/>
              <a:t> δικτύου. </a:t>
            </a:r>
            <a:endParaRPr lang="el-GR" dirty="0" smtClean="0"/>
          </a:p>
          <a:p>
            <a:pPr marL="285750" indent="-285750">
              <a:buFont typeface="Arial" panose="020B0604020202020204" pitchFamily="34" charset="0"/>
              <a:buChar char="•"/>
            </a:pPr>
            <a:r>
              <a:rPr lang="el-GR" dirty="0" smtClean="0"/>
              <a:t>Αυτό οδηγεί σε </a:t>
            </a:r>
            <a:r>
              <a:rPr lang="el-GR" dirty="0"/>
              <a:t>καλύτερη ανάκτηση </a:t>
            </a:r>
            <a:r>
              <a:rPr lang="el-GR" dirty="0" smtClean="0"/>
              <a:t>των σχετικών </a:t>
            </a:r>
            <a:r>
              <a:rPr lang="el-GR" dirty="0"/>
              <a:t>πληροφοριών, δεδομένου ότι συνδέονται στενά με μνήμες </a:t>
            </a:r>
            <a:r>
              <a:rPr lang="el-GR" dirty="0" smtClean="0"/>
              <a:t>που είναι </a:t>
            </a:r>
            <a:r>
              <a:rPr lang="el-GR" dirty="0"/>
              <a:t>πιθανό να θυμηθούμε μαζί.</a:t>
            </a:r>
          </a:p>
        </p:txBody>
      </p:sp>
      <p:sp>
        <p:nvSpPr>
          <p:cNvPr id="4" name="TextBox 3"/>
          <p:cNvSpPr txBox="1"/>
          <p:nvPr/>
        </p:nvSpPr>
        <p:spPr>
          <a:xfrm>
            <a:off x="529389" y="4748243"/>
            <a:ext cx="2695074" cy="2062103"/>
          </a:xfrm>
          <a:prstGeom prst="rect">
            <a:avLst/>
          </a:prstGeom>
          <a:solidFill>
            <a:schemeClr val="bg1"/>
          </a:solidFill>
        </p:spPr>
        <p:txBody>
          <a:bodyPr wrap="square" rtlCol="0">
            <a:spAutoFit/>
          </a:bodyPr>
          <a:lstStyle/>
          <a:p>
            <a:pPr marL="285750" indent="-285750" algn="ctr">
              <a:buFont typeface="Arial" panose="020B0604020202020204" pitchFamily="34" charset="0"/>
              <a:buChar char="•"/>
            </a:pPr>
            <a:r>
              <a:rPr lang="el-GR" sz="1600" b="1" dirty="0" smtClean="0"/>
              <a:t>Ενεργοποίηση </a:t>
            </a:r>
            <a:r>
              <a:rPr lang="el-GR" sz="1600" b="1" dirty="0" err="1" smtClean="0"/>
              <a:t>ιπποκάμπου</a:t>
            </a:r>
            <a:r>
              <a:rPr lang="el-GR" sz="1600" b="1" dirty="0" smtClean="0"/>
              <a:t> και προμετωπιαίου φλοιού για την αποκωδικοποίηση, και ενδυνάμωση νεοαποκτηθέντων πληροφοριών</a:t>
            </a:r>
            <a:endParaRPr lang="el-GR" sz="1600" b="1" dirty="0"/>
          </a:p>
        </p:txBody>
      </p:sp>
      <p:sp>
        <p:nvSpPr>
          <p:cNvPr id="5" name="TextBox 4"/>
          <p:cNvSpPr txBox="1"/>
          <p:nvPr/>
        </p:nvSpPr>
        <p:spPr>
          <a:xfrm>
            <a:off x="3467097" y="4822913"/>
            <a:ext cx="3120190" cy="1815882"/>
          </a:xfrm>
          <a:prstGeom prst="rect">
            <a:avLst/>
          </a:prstGeom>
          <a:solidFill>
            <a:srgbClr val="FF4F4F"/>
          </a:solidFill>
        </p:spPr>
        <p:txBody>
          <a:bodyPr wrap="square" rtlCol="0">
            <a:spAutoFit/>
          </a:bodyPr>
          <a:lstStyle/>
          <a:p>
            <a:pPr marL="285750" indent="-285750">
              <a:buFont typeface="Arial" panose="020B0604020202020204" pitchFamily="34" charset="0"/>
              <a:buChar char="•"/>
            </a:pPr>
            <a:r>
              <a:rPr lang="el-GR" sz="1600" b="1" dirty="0" smtClean="0"/>
              <a:t>Γενική συναπτική αποδυνάμωση.</a:t>
            </a:r>
          </a:p>
          <a:p>
            <a:pPr marL="285750" indent="-285750">
              <a:buFont typeface="Arial" panose="020B0604020202020204" pitchFamily="34" charset="0"/>
              <a:buChar char="•"/>
            </a:pPr>
            <a:r>
              <a:rPr lang="el-GR" sz="1600" b="1" dirty="0" smtClean="0"/>
              <a:t>Επανεργοποίηση των σχετικών πληροφοριών και </a:t>
            </a:r>
            <a:r>
              <a:rPr lang="en-US" sz="1600" b="1" dirty="0" smtClean="0"/>
              <a:t>LTP</a:t>
            </a:r>
            <a:endParaRPr lang="el-GR" sz="1600" b="1" dirty="0" smtClean="0"/>
          </a:p>
          <a:p>
            <a:pPr marL="285750" indent="-285750">
              <a:buFont typeface="Arial" panose="020B0604020202020204" pitchFamily="34" charset="0"/>
              <a:buChar char="•"/>
            </a:pPr>
            <a:r>
              <a:rPr lang="el-GR" sz="1600" b="1" dirty="0" smtClean="0"/>
              <a:t>Μεταφορά της πληροφορίας σε περιοχές του φλοιού</a:t>
            </a:r>
            <a:endParaRPr lang="el-GR" sz="1600" b="1" dirty="0"/>
          </a:p>
          <a:p>
            <a:pPr marL="285750" indent="-285750">
              <a:buFont typeface="Arial" panose="020B0604020202020204" pitchFamily="34" charset="0"/>
              <a:buChar char="•"/>
            </a:pPr>
            <a:endParaRPr lang="el-GR" sz="1600" b="1" dirty="0"/>
          </a:p>
        </p:txBody>
      </p:sp>
      <p:sp>
        <p:nvSpPr>
          <p:cNvPr id="6" name="TextBox 5"/>
          <p:cNvSpPr txBox="1"/>
          <p:nvPr/>
        </p:nvSpPr>
        <p:spPr>
          <a:xfrm>
            <a:off x="6911137" y="4654482"/>
            <a:ext cx="1639302" cy="1815882"/>
          </a:xfrm>
          <a:prstGeom prst="rect">
            <a:avLst/>
          </a:prstGeom>
          <a:solidFill>
            <a:srgbClr val="00B050"/>
          </a:solidFill>
        </p:spPr>
        <p:txBody>
          <a:bodyPr wrap="square" rtlCol="0">
            <a:spAutoFit/>
          </a:bodyPr>
          <a:lstStyle/>
          <a:p>
            <a:r>
              <a:rPr lang="el-GR" sz="1600" b="1" dirty="0" smtClean="0"/>
              <a:t>Επιπλέον ενδυνάμωση των </a:t>
            </a:r>
            <a:r>
              <a:rPr lang="el-GR" sz="1600" b="1" dirty="0" err="1" smtClean="0"/>
              <a:t>επανενεργο</a:t>
            </a:r>
            <a:r>
              <a:rPr lang="el-GR" sz="1600" b="1" dirty="0" smtClean="0"/>
              <a:t>-ποιημένων συνδέσεων</a:t>
            </a:r>
          </a:p>
          <a:p>
            <a:r>
              <a:rPr lang="el-GR" sz="1600" b="1" dirty="0" err="1" smtClean="0"/>
              <a:t>Επαναδιευθέτη-ση</a:t>
            </a:r>
            <a:r>
              <a:rPr lang="el-GR" sz="1600" b="1" dirty="0" smtClean="0"/>
              <a:t> του δικτύου</a:t>
            </a:r>
            <a:endParaRPr lang="el-GR" sz="1600" b="1" dirty="0"/>
          </a:p>
        </p:txBody>
      </p:sp>
      <p:sp>
        <p:nvSpPr>
          <p:cNvPr id="7" name="TextBox 6"/>
          <p:cNvSpPr txBox="1"/>
          <p:nvPr/>
        </p:nvSpPr>
        <p:spPr>
          <a:xfrm>
            <a:off x="8722895" y="4531371"/>
            <a:ext cx="1876925" cy="2062103"/>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l-GR" sz="1600" b="1" dirty="0" smtClean="0"/>
              <a:t>Καλύτερη ανάκτηση των σχετικών πληροφοριών</a:t>
            </a:r>
          </a:p>
          <a:p>
            <a:pPr marL="285750" indent="-285750">
              <a:buFont typeface="Arial" panose="020B0604020202020204" pitchFamily="34" charset="0"/>
              <a:buChar char="•"/>
            </a:pPr>
            <a:r>
              <a:rPr lang="el-GR" sz="1600" b="1" dirty="0" smtClean="0"/>
              <a:t>Λήθη λόγω επίλυσης του προβλήματος παρεμβολής</a:t>
            </a:r>
            <a:endParaRPr lang="el-GR" sz="1600" b="1" dirty="0"/>
          </a:p>
        </p:txBody>
      </p:sp>
    </p:spTree>
    <p:extLst>
      <p:ext uri="{BB962C8B-B14F-4D97-AF65-F5344CB8AC3E}">
        <p14:creationId xmlns:p14="http://schemas.microsoft.com/office/powerpoint/2010/main" val="25110939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rotWithShape="1">
          <a:blip r:embed="rId2"/>
          <a:srcRect l="27113" t="22390" r="24652" b="26868"/>
          <a:stretch/>
        </p:blipFill>
        <p:spPr>
          <a:xfrm>
            <a:off x="5265070" y="259491"/>
            <a:ext cx="6828542" cy="4040659"/>
          </a:xfrm>
          <a:prstGeom prst="rect">
            <a:avLst/>
          </a:prstGeom>
        </p:spPr>
      </p:pic>
      <p:sp>
        <p:nvSpPr>
          <p:cNvPr id="3" name="Ορθογώνιο 2"/>
          <p:cNvSpPr/>
          <p:nvPr/>
        </p:nvSpPr>
        <p:spPr>
          <a:xfrm>
            <a:off x="5647038" y="259491"/>
            <a:ext cx="1532238" cy="6672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Rectangle 1027"/>
          <p:cNvSpPr txBox="1">
            <a:spLocks noChangeArrowheads="1"/>
          </p:cNvSpPr>
          <p:nvPr/>
        </p:nvSpPr>
        <p:spPr>
          <a:xfrm>
            <a:off x="70839" y="97895"/>
            <a:ext cx="5403203" cy="4683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l-GR" sz="1800" dirty="0" smtClean="0"/>
              <a:t>Με </a:t>
            </a:r>
            <a:r>
              <a:rPr lang="el-GR" sz="1800" dirty="0" err="1"/>
              <a:t>τo</a:t>
            </a:r>
            <a:r>
              <a:rPr lang="el-GR" sz="1800" dirty="0"/>
              <a:t> </a:t>
            </a:r>
            <a:r>
              <a:rPr lang="el-GR" sz="1800" dirty="0" smtClean="0"/>
              <a:t>ΗΕΓ καταγράφεται </a:t>
            </a:r>
            <a:r>
              <a:rPr lang="el-GR" sz="1800" dirty="0"/>
              <a:t>η ηλεκτρική </a:t>
            </a:r>
            <a:r>
              <a:rPr lang="el-GR" sz="1800" dirty="0" smtClean="0"/>
              <a:t>δραστηριότητα του εγκεφάλου.</a:t>
            </a:r>
            <a:endParaRPr lang="en-US" sz="1800" dirty="0" smtClean="0"/>
          </a:p>
          <a:p>
            <a:pPr>
              <a:buFont typeface="Wingdings" panose="05000000000000000000" pitchFamily="2" charset="2"/>
              <a:buChar char="Ø"/>
            </a:pPr>
            <a:r>
              <a:rPr lang="el-GR" sz="1800" dirty="0" smtClean="0"/>
              <a:t> </a:t>
            </a:r>
            <a:r>
              <a:rPr lang="el-GR" sz="1800" dirty="0"/>
              <a:t>Ο εγκέφαλος παράγει ελάχιστες ποσότητες ηλεκτρισμού, οι οποίες μπορούν </a:t>
            </a:r>
            <a:r>
              <a:rPr lang="el-GR" sz="1800" dirty="0" smtClean="0"/>
              <a:t>να ανιχνευτούν </a:t>
            </a:r>
            <a:r>
              <a:rPr lang="el-GR" sz="1800" dirty="0"/>
              <a:t>με την προσαρμογή ηλεκτροδίων στο κρανίο. Οι ηλεκτρικές ώσεις </a:t>
            </a:r>
            <a:r>
              <a:rPr lang="el-GR" sz="1800" dirty="0" smtClean="0"/>
              <a:t>που συλλαμβάνονται </a:t>
            </a:r>
            <a:r>
              <a:rPr lang="el-GR" sz="1800" dirty="0"/>
              <a:t>από τα ηλεκτρόδια μεταβιβάζονται, μέσω των καλωδίων, </a:t>
            </a:r>
            <a:r>
              <a:rPr lang="el-GR" sz="1800" dirty="0" smtClean="0"/>
              <a:t>στον </a:t>
            </a:r>
            <a:r>
              <a:rPr lang="el-GR" sz="1800" dirty="0" err="1" smtClean="0"/>
              <a:t>ηλεκτροεγκεφαλογράφο</a:t>
            </a:r>
            <a:r>
              <a:rPr lang="el-GR" sz="1800" dirty="0" smtClean="0"/>
              <a:t> </a:t>
            </a:r>
            <a:r>
              <a:rPr lang="el-GR" sz="1800" dirty="0"/>
              <a:t>ο οποίος τις μεγεθύνει κατά ένα εκατομμύριο φορές και </a:t>
            </a:r>
            <a:r>
              <a:rPr lang="el-GR" sz="1800" dirty="0" smtClean="0"/>
              <a:t>τις καταγράφει </a:t>
            </a:r>
            <a:r>
              <a:rPr lang="el-GR" sz="1800" dirty="0"/>
              <a:t>σ' ένα </a:t>
            </a:r>
            <a:r>
              <a:rPr lang="el-GR" sz="1800" dirty="0" smtClean="0"/>
              <a:t>χαρτί.</a:t>
            </a:r>
          </a:p>
          <a:p>
            <a:pPr>
              <a:buFont typeface="Wingdings" panose="05000000000000000000" pitchFamily="2" charset="2"/>
              <a:buChar char="Ø"/>
            </a:pPr>
            <a:r>
              <a:rPr lang="el-GR" sz="1800" dirty="0" smtClean="0"/>
              <a:t>Το ΗΕΓ </a:t>
            </a:r>
            <a:r>
              <a:rPr lang="el-GR" sz="1800" dirty="0"/>
              <a:t>είναι μια ασθενής καταγραφή του </a:t>
            </a:r>
            <a:r>
              <a:rPr lang="el-GR" sz="1800" u="sng" dirty="0"/>
              <a:t>εξωκυττάριου ρεύματος</a:t>
            </a:r>
            <a:r>
              <a:rPr lang="el-GR" sz="1800" dirty="0"/>
              <a:t> που προκύπτει από το άθροισμα της δραστηριότητας πολλών πυραμιδικών νευρώνων του φλοιού.</a:t>
            </a:r>
            <a:endParaRPr lang="en-US" sz="1800" dirty="0"/>
          </a:p>
          <a:p>
            <a:pPr>
              <a:buFont typeface="Wingdings" panose="05000000000000000000" pitchFamily="2" charset="2"/>
              <a:buChar char="Ø"/>
            </a:pPr>
            <a:endParaRPr lang="en-US" sz="1800" dirty="0"/>
          </a:p>
        </p:txBody>
      </p:sp>
      <p:pic>
        <p:nvPicPr>
          <p:cNvPr id="6" name="Picture 11" descr="https://i1.wp.com/ese.wustl.edu/~nehorai/eegmeg/eeg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281" y="4029258"/>
            <a:ext cx="2118702" cy="26149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3" descr="http://thumbs.dreamstime.com/z/%CF%84%CE%BF%CF%80%CE%BF%CE%B8%CE%AD%CF%84%CE%B7%CF%83%CE%B7-%CE%B7%CE%BB%CE%B5%CE%BA%CF%84%CF%81%CE%BF-%CE%AF%CF%89%CE%BD-eeg-2944480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0056" t="22680" r="-889" b="9614"/>
          <a:stretch/>
        </p:blipFill>
        <p:spPr bwMode="auto">
          <a:xfrm>
            <a:off x="3276138" y="3834874"/>
            <a:ext cx="2079082" cy="285873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027"/>
          <p:cNvSpPr txBox="1">
            <a:spLocks noChangeArrowheads="1"/>
          </p:cNvSpPr>
          <p:nvPr/>
        </p:nvSpPr>
        <p:spPr>
          <a:xfrm>
            <a:off x="6219388" y="4893276"/>
            <a:ext cx="5403203" cy="1779581"/>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l-GR" sz="1800" dirty="0" smtClean="0"/>
              <a:t>Επειδή το ΗΕΓ είναι εξωκυττάρια καταγραφή, οι διαφορές δυναμικού που καταγράφει αντιπροσωπεύουν μεταβολές του δυναμικού στον εξωκυττάριο χώρο, οι οποίες οφείλονται σε μεταβολές του δυναμικού της μεμβράνης των νευρώνων</a:t>
            </a:r>
            <a:endParaRPr lang="en-US" sz="1800" dirty="0"/>
          </a:p>
        </p:txBody>
      </p:sp>
    </p:spTree>
    <p:extLst>
      <p:ext uri="{BB962C8B-B14F-4D97-AF65-F5344CB8AC3E}">
        <p14:creationId xmlns:p14="http://schemas.microsoft.com/office/powerpoint/2010/main" val="16763225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ÎÏÎ¿ÏÎ­Î»ÎµÏÎ¼Î± ÎµÎ¹ÎºÏÎ½Î±Ï Î³Î¹Î± sleep neurobiolog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5610" y="232318"/>
            <a:ext cx="10046043" cy="6251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6215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0233" y="911788"/>
            <a:ext cx="11845252" cy="2031325"/>
          </a:xfrm>
          <a:prstGeom prst="rect">
            <a:avLst/>
          </a:prstGeom>
          <a:noFill/>
        </p:spPr>
        <p:txBody>
          <a:bodyPr wrap="square" rtlCol="0">
            <a:spAutoFit/>
          </a:bodyPr>
          <a:lstStyle/>
          <a:p>
            <a:pPr marL="285750" indent="-285750">
              <a:buFont typeface="Arial" panose="020B0604020202020204" pitchFamily="34" charset="0"/>
              <a:buChar char="•"/>
            </a:pPr>
            <a:r>
              <a:rPr lang="el-GR" dirty="0"/>
              <a:t>Το κέντρο της όρεξης </a:t>
            </a:r>
            <a:r>
              <a:rPr lang="el-GR" dirty="0" smtClean="0"/>
              <a:t>βρίσκεται </a:t>
            </a:r>
            <a:r>
              <a:rPr lang="el-GR" dirty="0"/>
              <a:t>στον τοξοειδή πυρήνα του </a:t>
            </a:r>
            <a:r>
              <a:rPr lang="el-GR" dirty="0" smtClean="0"/>
              <a:t>υποθαλάμου</a:t>
            </a:r>
            <a:r>
              <a:rPr lang="en-US" dirty="0" smtClean="0"/>
              <a:t> (</a:t>
            </a:r>
            <a:r>
              <a:rPr lang="en-US" dirty="0" err="1" smtClean="0"/>
              <a:t>arcuate</a:t>
            </a:r>
            <a:r>
              <a:rPr lang="en-US" dirty="0" smtClean="0"/>
              <a:t> nucleus)</a:t>
            </a:r>
            <a:r>
              <a:rPr lang="el-GR" dirty="0" smtClean="0"/>
              <a:t>, </a:t>
            </a:r>
            <a:r>
              <a:rPr lang="el-GR" dirty="0"/>
              <a:t>ο οποίος </a:t>
            </a:r>
            <a:r>
              <a:rPr lang="el-GR" dirty="0" smtClean="0"/>
              <a:t>επηρεάζεται </a:t>
            </a:r>
            <a:r>
              <a:rPr lang="el-GR" dirty="0"/>
              <a:t>και ρυθμίζεται από </a:t>
            </a:r>
            <a:r>
              <a:rPr lang="el-GR" dirty="0" smtClean="0"/>
              <a:t>περιφερικές ορμόνες, </a:t>
            </a:r>
            <a:r>
              <a:rPr lang="el-GR" dirty="0"/>
              <a:t>όπως η λεπτίνη και η </a:t>
            </a:r>
            <a:r>
              <a:rPr lang="el-GR" dirty="0" err="1"/>
              <a:t>γκρελίνη</a:t>
            </a:r>
            <a:r>
              <a:rPr lang="el-GR" dirty="0"/>
              <a:t>. Η λεπτίνη είναι μια ορμόνη καταστολής της όρεξης που παράγεται από </a:t>
            </a:r>
            <a:r>
              <a:rPr lang="el-GR" dirty="0" smtClean="0"/>
              <a:t>τον </a:t>
            </a:r>
            <a:r>
              <a:rPr lang="el-GR" dirty="0" smtClean="0"/>
              <a:t>λιπώδη </a:t>
            </a:r>
            <a:r>
              <a:rPr lang="el-GR" dirty="0"/>
              <a:t>ιστό και η </a:t>
            </a:r>
            <a:r>
              <a:rPr lang="el-GR" dirty="0" err="1"/>
              <a:t>γκρελίνη</a:t>
            </a:r>
            <a:r>
              <a:rPr lang="el-GR" dirty="0"/>
              <a:t> απελευθερώνεται από το στομάχι κυρίως ως αντίδραση στη νηστεία και προάγει την αίσθηση της πείνας</a:t>
            </a:r>
            <a:r>
              <a:rPr lang="el-GR" dirty="0" smtClean="0"/>
              <a:t>.</a:t>
            </a:r>
          </a:p>
          <a:p>
            <a:pPr marL="285750" indent="-285750">
              <a:buFont typeface="Arial" panose="020B0604020202020204" pitchFamily="34" charset="0"/>
              <a:buChar char="•"/>
            </a:pPr>
            <a:r>
              <a:rPr lang="el-GR" dirty="0" smtClean="0"/>
              <a:t>Η σχέση ανάμεσα στον ύπνο και τη λεπτίνη </a:t>
            </a:r>
            <a:r>
              <a:rPr lang="el-GR" dirty="0"/>
              <a:t>είναι </a:t>
            </a:r>
            <a:r>
              <a:rPr lang="el-GR" dirty="0" smtClean="0"/>
              <a:t>αμφίδρομη. Τα </a:t>
            </a:r>
            <a:r>
              <a:rPr lang="el-GR" dirty="0"/>
              <a:t>ποντίκια με έλλειψη </a:t>
            </a:r>
            <a:r>
              <a:rPr lang="el-GR" dirty="0" err="1"/>
              <a:t>λεπτίνης</a:t>
            </a:r>
            <a:r>
              <a:rPr lang="el-GR" dirty="0"/>
              <a:t> έχουν </a:t>
            </a:r>
            <a:r>
              <a:rPr lang="el-GR" dirty="0" smtClean="0"/>
              <a:t>διαταραγμένη </a:t>
            </a:r>
            <a:r>
              <a:rPr lang="el-GR" dirty="0"/>
              <a:t>αρχιτεκτονική ύπνου, </a:t>
            </a:r>
            <a:r>
              <a:rPr lang="el-GR" dirty="0" smtClean="0"/>
              <a:t>μειωμένη διάρκεια του ύπνου</a:t>
            </a:r>
            <a:r>
              <a:rPr lang="el-GR" dirty="0" smtClean="0"/>
              <a:t> </a:t>
            </a:r>
            <a:r>
              <a:rPr lang="el-GR" dirty="0"/>
              <a:t>NREM και </a:t>
            </a:r>
            <a:r>
              <a:rPr lang="el-GR" dirty="0" smtClean="0"/>
              <a:t>μειωμένη συνολική διάρκεια </a:t>
            </a:r>
            <a:r>
              <a:rPr lang="el-GR" dirty="0"/>
              <a:t>ύπνου. </a:t>
            </a:r>
            <a:r>
              <a:rPr lang="el-GR" dirty="0" smtClean="0"/>
              <a:t>Ενώ κατά τη διάρκεια στέρησης ύπνου η λεπτίνη είναι αισθητά μειωμένη σε αντίθεση με τη </a:t>
            </a:r>
            <a:r>
              <a:rPr lang="el-GR" dirty="0" err="1" smtClean="0"/>
              <a:t>γκρελίνη</a:t>
            </a:r>
            <a:r>
              <a:rPr lang="el-GR" dirty="0" smtClean="0"/>
              <a:t>, η οποία αυξάνεται.</a:t>
            </a:r>
            <a:endParaRPr lang="el-GR" dirty="0"/>
          </a:p>
        </p:txBody>
      </p:sp>
      <p:pic>
        <p:nvPicPr>
          <p:cNvPr id="17410" name="Picture 2" descr="ÎÏÎ¿ÏÎ­Î»ÎµÏÎ¼Î± ÎµÎ¹ÎºÏÎ½Î±Ï Î³Î¹Î± leptin sleep"/>
          <p:cNvPicPr>
            <a:picLocks noChangeAspect="1" noChangeArrowheads="1"/>
          </p:cNvPicPr>
          <p:nvPr/>
        </p:nvPicPr>
        <p:blipFill rotWithShape="1">
          <a:blip r:embed="rId2">
            <a:extLst>
              <a:ext uri="{28A0092B-C50C-407E-A947-70E740481C1C}">
                <a14:useLocalDpi xmlns:a14="http://schemas.microsoft.com/office/drawing/2010/main" val="0"/>
              </a:ext>
            </a:extLst>
          </a:blip>
          <a:srcRect l="3293" t="10614" r="3651" b="18605"/>
          <a:stretch/>
        </p:blipFill>
        <p:spPr bwMode="auto">
          <a:xfrm>
            <a:off x="4230999" y="3420511"/>
            <a:ext cx="6931992" cy="3340897"/>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ÎÏÎ¿ÏÎ­Î»ÎµÏÎ¼Î± ÎµÎ¹ÎºÏÎ½Î±Ï Î³Î¹Î± leptin slee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558" y="3821310"/>
            <a:ext cx="3635263" cy="23629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8449" y="188857"/>
            <a:ext cx="12041766" cy="369332"/>
          </a:xfrm>
          <a:prstGeom prst="rect">
            <a:avLst/>
          </a:prstGeom>
          <a:solidFill>
            <a:srgbClr val="0070C0"/>
          </a:solidFill>
        </p:spPr>
        <p:txBody>
          <a:bodyPr wrap="square" rtlCol="0">
            <a:spAutoFit/>
          </a:bodyPr>
          <a:lstStyle/>
          <a:p>
            <a:pPr algn="ctr"/>
            <a:r>
              <a:rPr lang="el-GR" b="1" dirty="0" smtClean="0">
                <a:solidFill>
                  <a:schemeClr val="bg1"/>
                </a:solidFill>
                <a:effectLst>
                  <a:outerShdw blurRad="38100" dist="38100" dir="2700000" algn="tl">
                    <a:srgbClr val="000000">
                      <a:alpha val="43137"/>
                    </a:srgbClr>
                  </a:outerShdw>
                </a:effectLst>
              </a:rPr>
              <a:t>Η όρεξη μειώνεται κατά τη διάρκεια του ύπνου        </a:t>
            </a:r>
            <a:r>
              <a:rPr lang="el-GR" b="1" dirty="0">
                <a:solidFill>
                  <a:schemeClr val="bg1"/>
                </a:solidFill>
                <a:effectLst>
                  <a:outerShdw blurRad="38100" dist="38100" dir="2700000" algn="tl">
                    <a:srgbClr val="000000">
                      <a:alpha val="43137"/>
                    </a:srgbClr>
                  </a:outerShdw>
                </a:effectLst>
              </a:rPr>
              <a:t>ή </a:t>
            </a:r>
            <a:r>
              <a:rPr lang="el-GR" b="1" dirty="0" smtClean="0">
                <a:solidFill>
                  <a:schemeClr val="bg1"/>
                </a:solidFill>
                <a:effectLst>
                  <a:outerShdw blurRad="38100" dist="38100" dir="2700000" algn="tl">
                    <a:srgbClr val="000000">
                      <a:alpha val="43137"/>
                    </a:srgbClr>
                  </a:outerShdw>
                </a:effectLst>
              </a:rPr>
              <a:t>             Όταν </a:t>
            </a:r>
            <a:r>
              <a:rPr lang="el-GR" b="1" dirty="0">
                <a:solidFill>
                  <a:schemeClr val="bg1"/>
                </a:solidFill>
                <a:effectLst>
                  <a:outerShdw blurRad="38100" dist="38100" dir="2700000" algn="tl">
                    <a:srgbClr val="000000">
                      <a:alpha val="43137"/>
                    </a:srgbClr>
                  </a:outerShdw>
                </a:effectLst>
              </a:rPr>
              <a:t>κοιμάται ο </a:t>
            </a:r>
            <a:r>
              <a:rPr lang="el-GR" b="1" dirty="0" err="1">
                <a:solidFill>
                  <a:schemeClr val="bg1"/>
                </a:solidFill>
                <a:effectLst>
                  <a:outerShdw blurRad="38100" dist="38100" dir="2700000" algn="tl">
                    <a:srgbClr val="000000">
                      <a:alpha val="43137"/>
                    </a:srgbClr>
                  </a:outerShdw>
                </a:effectLst>
              </a:rPr>
              <a:t>γιόκας</a:t>
            </a:r>
            <a:r>
              <a:rPr lang="el-GR" b="1" dirty="0">
                <a:solidFill>
                  <a:schemeClr val="bg1"/>
                </a:solidFill>
                <a:effectLst>
                  <a:outerShdw blurRad="38100" dist="38100" dir="2700000" algn="tl">
                    <a:srgbClr val="000000">
                      <a:alpha val="43137"/>
                    </a:srgbClr>
                  </a:outerShdw>
                </a:effectLst>
              </a:rPr>
              <a:t> μου, ψωμί δε μας </a:t>
            </a:r>
            <a:r>
              <a:rPr lang="el-GR" b="1" dirty="0" smtClean="0">
                <a:solidFill>
                  <a:schemeClr val="bg1"/>
                </a:solidFill>
                <a:effectLst>
                  <a:outerShdw blurRad="38100" dist="38100" dir="2700000" algn="tl">
                    <a:srgbClr val="000000">
                      <a:alpha val="43137"/>
                    </a:srgbClr>
                  </a:outerShdw>
                </a:effectLst>
              </a:rPr>
              <a:t>γυρεύει</a:t>
            </a:r>
            <a:endParaRPr lang="el-GR" b="1" dirty="0">
              <a:solidFill>
                <a:schemeClr val="bg1"/>
              </a:solidFill>
              <a:effectLst>
                <a:outerShdw blurRad="38100" dist="38100" dir="2700000" algn="tl">
                  <a:srgbClr val="000000">
                    <a:alpha val="43137"/>
                  </a:srgbClr>
                </a:outerShdw>
              </a:effectLst>
            </a:endParaRPr>
          </a:p>
        </p:txBody>
      </p:sp>
      <p:sp>
        <p:nvSpPr>
          <p:cNvPr id="4" name="TextBox 3"/>
          <p:cNvSpPr txBox="1"/>
          <p:nvPr/>
        </p:nvSpPr>
        <p:spPr>
          <a:xfrm>
            <a:off x="8384147" y="6184232"/>
            <a:ext cx="1403797" cy="400110"/>
          </a:xfrm>
          <a:prstGeom prst="rect">
            <a:avLst/>
          </a:prstGeom>
          <a:noFill/>
        </p:spPr>
        <p:txBody>
          <a:bodyPr wrap="square" rtlCol="0">
            <a:spAutoFit/>
          </a:bodyPr>
          <a:lstStyle/>
          <a:p>
            <a:r>
              <a:rPr lang="el-GR" sz="2000" b="1" spc="600" dirty="0" smtClean="0">
                <a:solidFill>
                  <a:schemeClr val="bg1"/>
                </a:solidFill>
              </a:rPr>
              <a:t>Ύπνος</a:t>
            </a:r>
            <a:endParaRPr lang="el-GR" sz="2000" b="1" spc="600" dirty="0">
              <a:solidFill>
                <a:schemeClr val="bg1"/>
              </a:solidFill>
            </a:endParaRPr>
          </a:p>
        </p:txBody>
      </p:sp>
      <p:sp>
        <p:nvSpPr>
          <p:cNvPr id="7" name="TextBox 6"/>
          <p:cNvSpPr txBox="1"/>
          <p:nvPr/>
        </p:nvSpPr>
        <p:spPr>
          <a:xfrm>
            <a:off x="6072859" y="6282833"/>
            <a:ext cx="1615828" cy="400110"/>
          </a:xfrm>
          <a:prstGeom prst="rect">
            <a:avLst/>
          </a:prstGeom>
          <a:noFill/>
        </p:spPr>
        <p:txBody>
          <a:bodyPr wrap="square" rtlCol="0">
            <a:spAutoFit/>
          </a:bodyPr>
          <a:lstStyle/>
          <a:p>
            <a:r>
              <a:rPr lang="el-GR" sz="2000" b="1" spc="600" dirty="0" smtClean="0">
                <a:solidFill>
                  <a:srgbClr val="002060"/>
                </a:solidFill>
              </a:rPr>
              <a:t>Ξύπνιος</a:t>
            </a:r>
            <a:endParaRPr lang="el-GR" sz="2000" b="1" spc="600" dirty="0">
              <a:solidFill>
                <a:srgbClr val="002060"/>
              </a:solidFill>
            </a:endParaRPr>
          </a:p>
        </p:txBody>
      </p:sp>
    </p:spTree>
    <p:extLst>
      <p:ext uri="{BB962C8B-B14F-4D97-AF65-F5344CB8AC3E}">
        <p14:creationId xmlns:p14="http://schemas.microsoft.com/office/powerpoint/2010/main" val="15329052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163.178.103.176/Temas/Temab2N/APortal/FisoNerCG/FisoNerOb10/HipotalamoCley/Clayman77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3082" y="341912"/>
            <a:ext cx="5877549" cy="6234969"/>
          </a:xfrm>
          <a:prstGeom prst="rect">
            <a:avLst/>
          </a:prstGeom>
          <a:noFill/>
          <a:extLst>
            <a:ext uri="{909E8E84-426E-40DD-AFC4-6F175D3DCCD1}">
              <a14:hiddenFill xmlns:a14="http://schemas.microsoft.com/office/drawing/2010/main">
                <a:solidFill>
                  <a:srgbClr val="FFFFFF"/>
                </a:solidFill>
              </a14:hiddenFill>
            </a:ext>
          </a:extLst>
        </p:spPr>
      </p:pic>
      <p:sp>
        <p:nvSpPr>
          <p:cNvPr id="3" name="Τόξο 2"/>
          <p:cNvSpPr/>
          <p:nvPr/>
        </p:nvSpPr>
        <p:spPr>
          <a:xfrm rot="14410479">
            <a:off x="7187976" y="1626519"/>
            <a:ext cx="2090097" cy="3034181"/>
          </a:xfrm>
          <a:prstGeom prst="arc">
            <a:avLst/>
          </a:prstGeom>
          <a:ln w="38100">
            <a:solidFill>
              <a:schemeClr val="tx1">
                <a:lumMod val="95000"/>
                <a:lumOff val="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4" name="Στρογγυλεμένο ορθογώνιο 3"/>
          <p:cNvSpPr/>
          <p:nvPr/>
        </p:nvSpPr>
        <p:spPr>
          <a:xfrm>
            <a:off x="5894027" y="5920154"/>
            <a:ext cx="1312985" cy="527538"/>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Στρογγυλεμένο ορθογώνιο 7"/>
          <p:cNvSpPr/>
          <p:nvPr/>
        </p:nvSpPr>
        <p:spPr>
          <a:xfrm>
            <a:off x="7780102" y="354975"/>
            <a:ext cx="2133601" cy="338026"/>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Τόξο 8"/>
          <p:cNvSpPr/>
          <p:nvPr/>
        </p:nvSpPr>
        <p:spPr>
          <a:xfrm rot="20967889">
            <a:off x="7222644" y="2227432"/>
            <a:ext cx="1350846" cy="1429057"/>
          </a:xfrm>
          <a:prstGeom prst="arc">
            <a:avLst/>
          </a:prstGeom>
          <a:ln w="38100">
            <a:solidFill>
              <a:schemeClr val="tx1">
                <a:lumMod val="95000"/>
                <a:lumOff val="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0" name="Στρογγυλεμένο ορθογώνιο 9"/>
          <p:cNvSpPr/>
          <p:nvPr/>
        </p:nvSpPr>
        <p:spPr>
          <a:xfrm>
            <a:off x="10351477" y="2522403"/>
            <a:ext cx="1465388" cy="560765"/>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Τόξο 10"/>
          <p:cNvSpPr/>
          <p:nvPr/>
        </p:nvSpPr>
        <p:spPr>
          <a:xfrm rot="7163549">
            <a:off x="5750296" y="337514"/>
            <a:ext cx="2648864" cy="3361352"/>
          </a:xfrm>
          <a:prstGeom prst="arc">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6" name="Έλλειψη 5"/>
          <p:cNvSpPr/>
          <p:nvPr/>
        </p:nvSpPr>
        <p:spPr>
          <a:xfrm>
            <a:off x="7467600" y="3223846"/>
            <a:ext cx="351691" cy="35169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t>-</a:t>
            </a:r>
            <a:endParaRPr lang="el-GR" sz="4000" dirty="0"/>
          </a:p>
        </p:txBody>
      </p:sp>
      <p:sp>
        <p:nvSpPr>
          <p:cNvPr id="17" name="Τόξο 16"/>
          <p:cNvSpPr/>
          <p:nvPr/>
        </p:nvSpPr>
        <p:spPr>
          <a:xfrm rot="8676745">
            <a:off x="8420323" y="1990677"/>
            <a:ext cx="1174984" cy="1051585"/>
          </a:xfrm>
          <a:prstGeom prst="arc">
            <a:avLst/>
          </a:prstGeom>
          <a:ln w="38100">
            <a:solidFill>
              <a:schemeClr val="tx1">
                <a:lumMod val="95000"/>
                <a:lumOff val="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8" name="Έλλειψη 17"/>
          <p:cNvSpPr/>
          <p:nvPr/>
        </p:nvSpPr>
        <p:spPr>
          <a:xfrm>
            <a:off x="8605461" y="2941960"/>
            <a:ext cx="415214" cy="391692"/>
          </a:xfrm>
          <a:prstGeom prst="ellipse">
            <a:avLst/>
          </a:prstGeom>
          <a:solidFill>
            <a:srgbClr val="99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000" dirty="0"/>
              <a:t>+</a:t>
            </a:r>
          </a:p>
        </p:txBody>
      </p:sp>
      <p:sp>
        <p:nvSpPr>
          <p:cNvPr id="16" name="TextBox 15"/>
          <p:cNvSpPr txBox="1"/>
          <p:nvPr/>
        </p:nvSpPr>
        <p:spPr>
          <a:xfrm>
            <a:off x="6078280" y="2763602"/>
            <a:ext cx="942441" cy="923330"/>
          </a:xfrm>
          <a:prstGeom prst="rect">
            <a:avLst/>
          </a:prstGeom>
          <a:noFill/>
        </p:spPr>
        <p:txBody>
          <a:bodyPr wrap="square" rtlCol="0">
            <a:spAutoFit/>
          </a:bodyPr>
          <a:lstStyle/>
          <a:p>
            <a:r>
              <a:rPr lang="en-US" b="1" dirty="0" smtClean="0">
                <a:solidFill>
                  <a:srgbClr val="C00000"/>
                </a:solidFill>
              </a:rPr>
              <a:t>VLPO</a:t>
            </a:r>
          </a:p>
          <a:p>
            <a:endParaRPr lang="el-GR" b="1" dirty="0" smtClean="0">
              <a:solidFill>
                <a:srgbClr val="C00000"/>
              </a:solidFill>
            </a:endParaRPr>
          </a:p>
          <a:p>
            <a:r>
              <a:rPr lang="en-US" b="1" dirty="0" smtClean="0">
                <a:solidFill>
                  <a:srgbClr val="C00000"/>
                </a:solidFill>
              </a:rPr>
              <a:t>GABA</a:t>
            </a:r>
            <a:endParaRPr lang="el-GR" b="1" dirty="0">
              <a:solidFill>
                <a:srgbClr val="C00000"/>
              </a:solidFill>
            </a:endParaRPr>
          </a:p>
        </p:txBody>
      </p:sp>
      <p:sp>
        <p:nvSpPr>
          <p:cNvPr id="20" name="TextBox 19"/>
          <p:cNvSpPr txBox="1"/>
          <p:nvPr/>
        </p:nvSpPr>
        <p:spPr>
          <a:xfrm>
            <a:off x="9177783" y="2664746"/>
            <a:ext cx="1054785" cy="646331"/>
          </a:xfrm>
          <a:prstGeom prst="rect">
            <a:avLst/>
          </a:prstGeom>
          <a:noFill/>
        </p:spPr>
        <p:txBody>
          <a:bodyPr wrap="square" rtlCol="0">
            <a:spAutoFit/>
          </a:bodyPr>
          <a:lstStyle/>
          <a:p>
            <a:r>
              <a:rPr lang="en-US" b="1" dirty="0" smtClean="0">
                <a:solidFill>
                  <a:srgbClr val="9933FF"/>
                </a:solidFill>
              </a:rPr>
              <a:t>PLH</a:t>
            </a:r>
            <a:endParaRPr lang="el-GR" b="1" dirty="0" smtClean="0">
              <a:solidFill>
                <a:srgbClr val="9933FF"/>
              </a:solidFill>
            </a:endParaRPr>
          </a:p>
          <a:p>
            <a:r>
              <a:rPr lang="el-GR" b="1" dirty="0" err="1" smtClean="0">
                <a:solidFill>
                  <a:srgbClr val="9933FF"/>
                </a:solidFill>
              </a:rPr>
              <a:t>ορεξίνη</a:t>
            </a:r>
            <a:endParaRPr lang="el-GR" b="1" dirty="0">
              <a:solidFill>
                <a:srgbClr val="9933FF"/>
              </a:solidFill>
            </a:endParaRPr>
          </a:p>
        </p:txBody>
      </p:sp>
      <p:sp>
        <p:nvSpPr>
          <p:cNvPr id="22" name="Κεραυνός 21"/>
          <p:cNvSpPr/>
          <p:nvPr/>
        </p:nvSpPr>
        <p:spPr>
          <a:xfrm rot="20539540">
            <a:off x="5369047" y="5382366"/>
            <a:ext cx="385591" cy="629684"/>
          </a:xfrm>
          <a:prstGeom prst="lightningBol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Έλλειψη 20"/>
          <p:cNvSpPr/>
          <p:nvPr/>
        </p:nvSpPr>
        <p:spPr>
          <a:xfrm>
            <a:off x="6935199" y="2676328"/>
            <a:ext cx="220473" cy="22055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3200" dirty="0">
              <a:solidFill>
                <a:schemeClr val="tx1"/>
              </a:solidFill>
            </a:endParaRPr>
          </a:p>
        </p:txBody>
      </p:sp>
      <p:sp>
        <p:nvSpPr>
          <p:cNvPr id="12" name="TextBox 11"/>
          <p:cNvSpPr txBox="1"/>
          <p:nvPr/>
        </p:nvSpPr>
        <p:spPr>
          <a:xfrm>
            <a:off x="6884473" y="2554453"/>
            <a:ext cx="335984" cy="461665"/>
          </a:xfrm>
          <a:prstGeom prst="rect">
            <a:avLst/>
          </a:prstGeom>
          <a:noFill/>
        </p:spPr>
        <p:txBody>
          <a:bodyPr wrap="square" rtlCol="0">
            <a:spAutoFit/>
          </a:bodyPr>
          <a:lstStyle/>
          <a:p>
            <a:r>
              <a:rPr lang="el-GR" sz="2400" dirty="0" smtClean="0"/>
              <a:t>+</a:t>
            </a:r>
            <a:endParaRPr lang="el-GR" sz="2400" dirty="0"/>
          </a:p>
        </p:txBody>
      </p:sp>
      <p:sp>
        <p:nvSpPr>
          <p:cNvPr id="25" name="Έλλειψη 24"/>
          <p:cNvSpPr/>
          <p:nvPr/>
        </p:nvSpPr>
        <p:spPr>
          <a:xfrm>
            <a:off x="8359818" y="2408259"/>
            <a:ext cx="220473" cy="22055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3200" dirty="0">
              <a:solidFill>
                <a:schemeClr val="tx1"/>
              </a:solidFill>
            </a:endParaRPr>
          </a:p>
        </p:txBody>
      </p:sp>
      <p:sp>
        <p:nvSpPr>
          <p:cNvPr id="26" name="TextBox 25"/>
          <p:cNvSpPr txBox="1"/>
          <p:nvPr/>
        </p:nvSpPr>
        <p:spPr>
          <a:xfrm>
            <a:off x="8309092" y="2286384"/>
            <a:ext cx="335984" cy="461665"/>
          </a:xfrm>
          <a:prstGeom prst="rect">
            <a:avLst/>
          </a:prstGeom>
          <a:noFill/>
        </p:spPr>
        <p:txBody>
          <a:bodyPr wrap="square" rtlCol="0">
            <a:spAutoFit/>
          </a:bodyPr>
          <a:lstStyle/>
          <a:p>
            <a:r>
              <a:rPr lang="el-GR" sz="2400" dirty="0" smtClean="0"/>
              <a:t>+</a:t>
            </a:r>
            <a:endParaRPr lang="el-GR" sz="2400" dirty="0"/>
          </a:p>
        </p:txBody>
      </p:sp>
      <p:sp>
        <p:nvSpPr>
          <p:cNvPr id="27" name="TextBox 26"/>
          <p:cNvSpPr txBox="1"/>
          <p:nvPr/>
        </p:nvSpPr>
        <p:spPr>
          <a:xfrm>
            <a:off x="10019505" y="5920154"/>
            <a:ext cx="1728769" cy="353943"/>
          </a:xfrm>
          <a:prstGeom prst="rect">
            <a:avLst/>
          </a:prstGeom>
          <a:solidFill>
            <a:schemeClr val="bg1"/>
          </a:solidFill>
        </p:spPr>
        <p:txBody>
          <a:bodyPr wrap="square" rtlCol="0">
            <a:spAutoFit/>
          </a:bodyPr>
          <a:lstStyle/>
          <a:p>
            <a:r>
              <a:rPr lang="en-US" sz="1700" b="1" i="1" dirty="0" err="1" smtClean="0">
                <a:latin typeface="Times New Roman" panose="02020603050405020304" pitchFamily="18" charset="0"/>
                <a:cs typeface="Times New Roman" panose="02020603050405020304" pitchFamily="18" charset="0"/>
              </a:rPr>
              <a:t>Arcuate</a:t>
            </a:r>
            <a:r>
              <a:rPr lang="en-US" sz="1700" b="1" i="1" dirty="0" smtClean="0">
                <a:latin typeface="Times New Roman" panose="02020603050405020304" pitchFamily="18" charset="0"/>
                <a:cs typeface="Times New Roman" panose="02020603050405020304" pitchFamily="18" charset="0"/>
              </a:rPr>
              <a:t> nucleus</a:t>
            </a:r>
            <a:endParaRPr lang="el-GR" sz="1700" b="1" i="1" dirty="0">
              <a:latin typeface="Times New Roman" panose="02020603050405020304" pitchFamily="18" charset="0"/>
              <a:cs typeface="Times New Roman" panose="02020603050405020304" pitchFamily="18" charset="0"/>
            </a:endParaRPr>
          </a:p>
        </p:txBody>
      </p:sp>
      <p:sp>
        <p:nvSpPr>
          <p:cNvPr id="29" name="TextBox 28"/>
          <p:cNvSpPr txBox="1"/>
          <p:nvPr/>
        </p:nvSpPr>
        <p:spPr>
          <a:xfrm>
            <a:off x="10232568" y="316600"/>
            <a:ext cx="1208332" cy="369332"/>
          </a:xfrm>
          <a:prstGeom prst="rect">
            <a:avLst/>
          </a:prstGeom>
          <a:solidFill>
            <a:schemeClr val="bg1"/>
          </a:solidFill>
        </p:spPr>
        <p:txBody>
          <a:bodyPr wrap="square" rtlCol="0">
            <a:spAutoFit/>
          </a:bodyPr>
          <a:lstStyle/>
          <a:p>
            <a:r>
              <a:rPr lang="el-GR" b="1" dirty="0" smtClean="0"/>
              <a:t>Κορτιζόλη</a:t>
            </a:r>
            <a:endParaRPr lang="el-GR" b="1" dirty="0"/>
          </a:p>
        </p:txBody>
      </p:sp>
      <p:sp>
        <p:nvSpPr>
          <p:cNvPr id="19" name="Δεξιό βέλος 18"/>
          <p:cNvSpPr/>
          <p:nvPr/>
        </p:nvSpPr>
        <p:spPr>
          <a:xfrm>
            <a:off x="10019505" y="416760"/>
            <a:ext cx="213063" cy="1690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0" name="Στρογγυλεμένο ορθογώνιο 29"/>
          <p:cNvSpPr/>
          <p:nvPr/>
        </p:nvSpPr>
        <p:spPr>
          <a:xfrm>
            <a:off x="9913703" y="5940299"/>
            <a:ext cx="1832404" cy="338026"/>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1" name="Picture 2" descr="Î£ÏÎµÏÎ¹ÎºÎ® ÎµÎ¹ÎºÏÎ½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99560"/>
            <a:ext cx="5105400" cy="644556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029092" y="3881444"/>
            <a:ext cx="1257300" cy="923330"/>
          </a:xfrm>
          <a:prstGeom prst="rect">
            <a:avLst/>
          </a:prstGeom>
          <a:solidFill>
            <a:schemeClr val="bg1"/>
          </a:solidFill>
          <a:ln>
            <a:solidFill>
              <a:schemeClr val="tx1"/>
            </a:solidFill>
          </a:ln>
        </p:spPr>
        <p:txBody>
          <a:bodyPr wrap="square" rtlCol="0">
            <a:spAutoFit/>
          </a:bodyPr>
          <a:lstStyle/>
          <a:p>
            <a:pPr algn="ctr"/>
            <a:r>
              <a:rPr lang="el-GR" b="1" dirty="0" smtClean="0"/>
              <a:t>Λεπτίνη</a:t>
            </a:r>
          </a:p>
          <a:p>
            <a:pPr algn="ctr"/>
            <a:r>
              <a:rPr lang="el-GR" b="1" dirty="0" smtClean="0"/>
              <a:t>Σταματά την όρεξη</a:t>
            </a:r>
            <a:endParaRPr lang="el-GR" b="1" dirty="0"/>
          </a:p>
        </p:txBody>
      </p:sp>
    </p:spTree>
    <p:extLst>
      <p:ext uri="{BB962C8B-B14F-4D97-AF65-F5344CB8AC3E}">
        <p14:creationId xmlns:p14="http://schemas.microsoft.com/office/powerpoint/2010/main" val="23571849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163.178.103.176/Temas/Temab2N/APortal/FisoNerCG/FisoNerOb10/HipotalamoCley/Clayman77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3082" y="341912"/>
            <a:ext cx="5877549" cy="6234969"/>
          </a:xfrm>
          <a:prstGeom prst="rect">
            <a:avLst/>
          </a:prstGeom>
          <a:noFill/>
          <a:extLst>
            <a:ext uri="{909E8E84-426E-40DD-AFC4-6F175D3DCCD1}">
              <a14:hiddenFill xmlns:a14="http://schemas.microsoft.com/office/drawing/2010/main">
                <a:solidFill>
                  <a:srgbClr val="FFFFFF"/>
                </a:solidFill>
              </a14:hiddenFill>
            </a:ext>
          </a:extLst>
        </p:spPr>
      </p:pic>
      <p:sp>
        <p:nvSpPr>
          <p:cNvPr id="3" name="Τόξο 2"/>
          <p:cNvSpPr/>
          <p:nvPr/>
        </p:nvSpPr>
        <p:spPr>
          <a:xfrm rot="14410479">
            <a:off x="7187976" y="1626519"/>
            <a:ext cx="2090097" cy="3034181"/>
          </a:xfrm>
          <a:prstGeom prst="arc">
            <a:avLst/>
          </a:prstGeom>
          <a:ln w="38100">
            <a:solidFill>
              <a:schemeClr val="tx1">
                <a:lumMod val="95000"/>
                <a:lumOff val="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4" name="Στρογγυλεμένο ορθογώνιο 3"/>
          <p:cNvSpPr/>
          <p:nvPr/>
        </p:nvSpPr>
        <p:spPr>
          <a:xfrm>
            <a:off x="5894027" y="5920154"/>
            <a:ext cx="1312985" cy="527538"/>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Στρογγυλεμένο ορθογώνιο 7"/>
          <p:cNvSpPr/>
          <p:nvPr/>
        </p:nvSpPr>
        <p:spPr>
          <a:xfrm>
            <a:off x="7780102" y="354975"/>
            <a:ext cx="2133601" cy="338026"/>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Τόξο 8"/>
          <p:cNvSpPr/>
          <p:nvPr/>
        </p:nvSpPr>
        <p:spPr>
          <a:xfrm rot="20967889">
            <a:off x="7222644" y="2227432"/>
            <a:ext cx="1350846" cy="1429057"/>
          </a:xfrm>
          <a:prstGeom prst="arc">
            <a:avLst/>
          </a:prstGeom>
          <a:ln w="38100">
            <a:solidFill>
              <a:schemeClr val="tx1">
                <a:lumMod val="95000"/>
                <a:lumOff val="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0" name="Στρογγυλεμένο ορθογώνιο 9"/>
          <p:cNvSpPr/>
          <p:nvPr/>
        </p:nvSpPr>
        <p:spPr>
          <a:xfrm>
            <a:off x="10351477" y="2522403"/>
            <a:ext cx="1465388" cy="560765"/>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Τόξο 10"/>
          <p:cNvSpPr/>
          <p:nvPr/>
        </p:nvSpPr>
        <p:spPr>
          <a:xfrm rot="7163549">
            <a:off x="5750296" y="337514"/>
            <a:ext cx="2648864" cy="3361352"/>
          </a:xfrm>
          <a:prstGeom prst="arc">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6" name="Έλλειψη 5"/>
          <p:cNvSpPr/>
          <p:nvPr/>
        </p:nvSpPr>
        <p:spPr>
          <a:xfrm>
            <a:off x="7467600" y="3223846"/>
            <a:ext cx="351691" cy="35169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t>-</a:t>
            </a:r>
            <a:endParaRPr lang="el-GR" sz="4000" dirty="0"/>
          </a:p>
        </p:txBody>
      </p:sp>
      <p:sp>
        <p:nvSpPr>
          <p:cNvPr id="17" name="Τόξο 16"/>
          <p:cNvSpPr/>
          <p:nvPr/>
        </p:nvSpPr>
        <p:spPr>
          <a:xfrm rot="8676745">
            <a:off x="8420323" y="1990677"/>
            <a:ext cx="1174984" cy="1051585"/>
          </a:xfrm>
          <a:prstGeom prst="arc">
            <a:avLst/>
          </a:prstGeom>
          <a:ln w="38100">
            <a:solidFill>
              <a:schemeClr val="tx1">
                <a:lumMod val="95000"/>
                <a:lumOff val="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8" name="Έλλειψη 17"/>
          <p:cNvSpPr/>
          <p:nvPr/>
        </p:nvSpPr>
        <p:spPr>
          <a:xfrm>
            <a:off x="8605461" y="2941960"/>
            <a:ext cx="415214" cy="391692"/>
          </a:xfrm>
          <a:prstGeom prst="ellipse">
            <a:avLst/>
          </a:prstGeom>
          <a:solidFill>
            <a:srgbClr val="99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000" dirty="0"/>
              <a:t>+</a:t>
            </a:r>
          </a:p>
        </p:txBody>
      </p:sp>
      <p:sp>
        <p:nvSpPr>
          <p:cNvPr id="16" name="TextBox 15"/>
          <p:cNvSpPr txBox="1"/>
          <p:nvPr/>
        </p:nvSpPr>
        <p:spPr>
          <a:xfrm>
            <a:off x="6078280" y="2763602"/>
            <a:ext cx="942441" cy="923330"/>
          </a:xfrm>
          <a:prstGeom prst="rect">
            <a:avLst/>
          </a:prstGeom>
          <a:noFill/>
        </p:spPr>
        <p:txBody>
          <a:bodyPr wrap="square" rtlCol="0">
            <a:spAutoFit/>
          </a:bodyPr>
          <a:lstStyle/>
          <a:p>
            <a:r>
              <a:rPr lang="en-US" b="1" dirty="0" smtClean="0">
                <a:solidFill>
                  <a:srgbClr val="C00000"/>
                </a:solidFill>
              </a:rPr>
              <a:t>VLPO</a:t>
            </a:r>
          </a:p>
          <a:p>
            <a:endParaRPr lang="el-GR" b="1" dirty="0" smtClean="0">
              <a:solidFill>
                <a:srgbClr val="C00000"/>
              </a:solidFill>
            </a:endParaRPr>
          </a:p>
          <a:p>
            <a:r>
              <a:rPr lang="en-US" b="1" dirty="0" smtClean="0">
                <a:solidFill>
                  <a:srgbClr val="C00000"/>
                </a:solidFill>
              </a:rPr>
              <a:t>GABA</a:t>
            </a:r>
            <a:endParaRPr lang="el-GR" b="1" dirty="0">
              <a:solidFill>
                <a:srgbClr val="C00000"/>
              </a:solidFill>
            </a:endParaRPr>
          </a:p>
        </p:txBody>
      </p:sp>
      <p:sp>
        <p:nvSpPr>
          <p:cNvPr id="20" name="TextBox 19"/>
          <p:cNvSpPr txBox="1"/>
          <p:nvPr/>
        </p:nvSpPr>
        <p:spPr>
          <a:xfrm>
            <a:off x="9177783" y="2664746"/>
            <a:ext cx="1054785" cy="646331"/>
          </a:xfrm>
          <a:prstGeom prst="rect">
            <a:avLst/>
          </a:prstGeom>
          <a:noFill/>
        </p:spPr>
        <p:txBody>
          <a:bodyPr wrap="square" rtlCol="0">
            <a:spAutoFit/>
          </a:bodyPr>
          <a:lstStyle/>
          <a:p>
            <a:r>
              <a:rPr lang="en-US" b="1" dirty="0" smtClean="0">
                <a:solidFill>
                  <a:srgbClr val="9933FF"/>
                </a:solidFill>
              </a:rPr>
              <a:t>PLH</a:t>
            </a:r>
            <a:endParaRPr lang="el-GR" b="1" dirty="0" smtClean="0">
              <a:solidFill>
                <a:srgbClr val="9933FF"/>
              </a:solidFill>
            </a:endParaRPr>
          </a:p>
          <a:p>
            <a:r>
              <a:rPr lang="el-GR" b="1" dirty="0" err="1" smtClean="0">
                <a:solidFill>
                  <a:srgbClr val="9933FF"/>
                </a:solidFill>
              </a:rPr>
              <a:t>ορεξίνη</a:t>
            </a:r>
            <a:endParaRPr lang="el-GR" b="1" dirty="0">
              <a:solidFill>
                <a:srgbClr val="9933FF"/>
              </a:solidFill>
            </a:endParaRPr>
          </a:p>
        </p:txBody>
      </p:sp>
      <p:sp>
        <p:nvSpPr>
          <p:cNvPr id="22" name="Κεραυνός 21"/>
          <p:cNvSpPr/>
          <p:nvPr/>
        </p:nvSpPr>
        <p:spPr>
          <a:xfrm rot="20539540">
            <a:off x="5369047" y="5382366"/>
            <a:ext cx="385591" cy="629684"/>
          </a:xfrm>
          <a:prstGeom prst="lightningBol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Έλλειψη 20"/>
          <p:cNvSpPr/>
          <p:nvPr/>
        </p:nvSpPr>
        <p:spPr>
          <a:xfrm>
            <a:off x="6935199" y="2676328"/>
            <a:ext cx="220473" cy="22055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3200" dirty="0">
              <a:solidFill>
                <a:schemeClr val="tx1"/>
              </a:solidFill>
            </a:endParaRPr>
          </a:p>
        </p:txBody>
      </p:sp>
      <p:sp>
        <p:nvSpPr>
          <p:cNvPr id="12" name="TextBox 11"/>
          <p:cNvSpPr txBox="1"/>
          <p:nvPr/>
        </p:nvSpPr>
        <p:spPr>
          <a:xfrm>
            <a:off x="6884473" y="2554453"/>
            <a:ext cx="335984" cy="461665"/>
          </a:xfrm>
          <a:prstGeom prst="rect">
            <a:avLst/>
          </a:prstGeom>
          <a:noFill/>
        </p:spPr>
        <p:txBody>
          <a:bodyPr wrap="square" rtlCol="0">
            <a:spAutoFit/>
          </a:bodyPr>
          <a:lstStyle/>
          <a:p>
            <a:r>
              <a:rPr lang="el-GR" sz="2400" dirty="0" smtClean="0"/>
              <a:t>+</a:t>
            </a:r>
            <a:endParaRPr lang="el-GR" sz="2400" dirty="0"/>
          </a:p>
        </p:txBody>
      </p:sp>
      <p:sp>
        <p:nvSpPr>
          <p:cNvPr id="25" name="Έλλειψη 24"/>
          <p:cNvSpPr/>
          <p:nvPr/>
        </p:nvSpPr>
        <p:spPr>
          <a:xfrm>
            <a:off x="8359818" y="2408259"/>
            <a:ext cx="220473" cy="22055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3200" dirty="0">
              <a:solidFill>
                <a:schemeClr val="tx1"/>
              </a:solidFill>
            </a:endParaRPr>
          </a:p>
        </p:txBody>
      </p:sp>
      <p:sp>
        <p:nvSpPr>
          <p:cNvPr id="26" name="TextBox 25"/>
          <p:cNvSpPr txBox="1"/>
          <p:nvPr/>
        </p:nvSpPr>
        <p:spPr>
          <a:xfrm>
            <a:off x="8309092" y="2286384"/>
            <a:ext cx="335984" cy="461665"/>
          </a:xfrm>
          <a:prstGeom prst="rect">
            <a:avLst/>
          </a:prstGeom>
          <a:noFill/>
        </p:spPr>
        <p:txBody>
          <a:bodyPr wrap="square" rtlCol="0">
            <a:spAutoFit/>
          </a:bodyPr>
          <a:lstStyle/>
          <a:p>
            <a:r>
              <a:rPr lang="el-GR" sz="2400" dirty="0" smtClean="0"/>
              <a:t>+</a:t>
            </a:r>
            <a:endParaRPr lang="el-GR" sz="2400" dirty="0"/>
          </a:p>
        </p:txBody>
      </p:sp>
      <p:sp>
        <p:nvSpPr>
          <p:cNvPr id="27" name="TextBox 26"/>
          <p:cNvSpPr txBox="1"/>
          <p:nvPr/>
        </p:nvSpPr>
        <p:spPr>
          <a:xfrm>
            <a:off x="10019505" y="5920154"/>
            <a:ext cx="1728769" cy="353943"/>
          </a:xfrm>
          <a:prstGeom prst="rect">
            <a:avLst/>
          </a:prstGeom>
          <a:solidFill>
            <a:schemeClr val="bg1"/>
          </a:solidFill>
        </p:spPr>
        <p:txBody>
          <a:bodyPr wrap="square" rtlCol="0">
            <a:spAutoFit/>
          </a:bodyPr>
          <a:lstStyle/>
          <a:p>
            <a:r>
              <a:rPr lang="en-US" sz="1700" b="1" i="1" dirty="0" err="1" smtClean="0">
                <a:latin typeface="Times New Roman" panose="02020603050405020304" pitchFamily="18" charset="0"/>
                <a:cs typeface="Times New Roman" panose="02020603050405020304" pitchFamily="18" charset="0"/>
              </a:rPr>
              <a:t>Arcuate</a:t>
            </a:r>
            <a:r>
              <a:rPr lang="en-US" sz="1700" b="1" i="1" dirty="0" smtClean="0">
                <a:latin typeface="Times New Roman" panose="02020603050405020304" pitchFamily="18" charset="0"/>
                <a:cs typeface="Times New Roman" panose="02020603050405020304" pitchFamily="18" charset="0"/>
              </a:rPr>
              <a:t> nucleus</a:t>
            </a:r>
            <a:endParaRPr lang="el-GR" sz="1700" b="1" i="1" dirty="0">
              <a:latin typeface="Times New Roman" panose="02020603050405020304" pitchFamily="18" charset="0"/>
              <a:cs typeface="Times New Roman" panose="02020603050405020304" pitchFamily="18" charset="0"/>
            </a:endParaRPr>
          </a:p>
        </p:txBody>
      </p:sp>
      <p:sp>
        <p:nvSpPr>
          <p:cNvPr id="29" name="TextBox 28"/>
          <p:cNvSpPr txBox="1"/>
          <p:nvPr/>
        </p:nvSpPr>
        <p:spPr>
          <a:xfrm>
            <a:off x="10232568" y="316600"/>
            <a:ext cx="1208332" cy="369332"/>
          </a:xfrm>
          <a:prstGeom prst="rect">
            <a:avLst/>
          </a:prstGeom>
          <a:solidFill>
            <a:schemeClr val="bg1"/>
          </a:solidFill>
        </p:spPr>
        <p:txBody>
          <a:bodyPr wrap="square" rtlCol="0">
            <a:spAutoFit/>
          </a:bodyPr>
          <a:lstStyle/>
          <a:p>
            <a:r>
              <a:rPr lang="el-GR" b="1" dirty="0" smtClean="0"/>
              <a:t>Κορτιζόλη</a:t>
            </a:r>
            <a:endParaRPr lang="el-GR" b="1" dirty="0"/>
          </a:p>
        </p:txBody>
      </p:sp>
      <p:sp>
        <p:nvSpPr>
          <p:cNvPr id="19" name="Δεξιό βέλος 18"/>
          <p:cNvSpPr/>
          <p:nvPr/>
        </p:nvSpPr>
        <p:spPr>
          <a:xfrm>
            <a:off x="10019505" y="416760"/>
            <a:ext cx="213063" cy="1690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0" name="Στρογγυλεμένο ορθογώνιο 29"/>
          <p:cNvSpPr/>
          <p:nvPr/>
        </p:nvSpPr>
        <p:spPr>
          <a:xfrm>
            <a:off x="9913703" y="5940299"/>
            <a:ext cx="1832404" cy="338026"/>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26" name="Picture 2" descr="Figure 2 The neuronal connections between circadian, sleep, and feeding centers within the hypothalamus. Notes: The efferent projections from suprachiasmatic nucleus (SCN) target the dorsal subparaventricular zone (dSPZ) and ventral subparaventricular zone (vSPZ) with a subset of the axons extending to the dorsomedial nucleus (DMH) in the hypothalamus. Few direct axonal inputs from SCN and ventral SPZ to the sleepregulating area of ventrolateral preoptic area (vLPO), and a larger contingent of the axons project to the dorsomedial hypothalamus (DMH). The DMH also receives inputs from the arcuate nucleus, which is recognized for regulating food intake and energy expenditure (ee) and sends projections to ventromedial hypothalamus (vMH). The DMH sends divergent afferents to i) sleep regulation center vLPO, ii) paraventricular nucleus (PvN) containing the neurons synthesizing corticotropinreleasing hormone and neurons that mediate preganglionic output to autonomous nervous system, and iii) lateral hypothalamus (LH), an area that contains the hungerstimulating and wakefulness-promoting peptides."/>
          <p:cNvPicPr>
            <a:picLocks noChangeAspect="1" noChangeArrowheads="1"/>
          </p:cNvPicPr>
          <p:nvPr/>
        </p:nvPicPr>
        <p:blipFill rotWithShape="1">
          <a:blip r:embed="rId3">
            <a:extLst>
              <a:ext uri="{28A0092B-C50C-407E-A947-70E740481C1C}">
                <a14:useLocalDpi xmlns:a14="http://schemas.microsoft.com/office/drawing/2010/main" val="0"/>
              </a:ext>
            </a:extLst>
          </a:blip>
          <a:srcRect b="3863"/>
          <a:stretch/>
        </p:blipFill>
        <p:spPr bwMode="auto">
          <a:xfrm>
            <a:off x="62136" y="180818"/>
            <a:ext cx="5260453" cy="498371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Βέλος προς τα κάτω 1"/>
          <p:cNvSpPr/>
          <p:nvPr/>
        </p:nvSpPr>
        <p:spPr>
          <a:xfrm>
            <a:off x="3679221" y="5143459"/>
            <a:ext cx="355600" cy="458675"/>
          </a:xfrm>
          <a:prstGeom prst="down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2" name="TextBox 31"/>
          <p:cNvSpPr txBox="1"/>
          <p:nvPr/>
        </p:nvSpPr>
        <p:spPr>
          <a:xfrm>
            <a:off x="2317815" y="6049992"/>
            <a:ext cx="1208332" cy="369332"/>
          </a:xfrm>
          <a:prstGeom prst="rect">
            <a:avLst/>
          </a:prstGeom>
          <a:solidFill>
            <a:schemeClr val="bg1"/>
          </a:solidFill>
        </p:spPr>
        <p:txBody>
          <a:bodyPr wrap="square" rtlCol="0">
            <a:spAutoFit/>
          </a:bodyPr>
          <a:lstStyle/>
          <a:p>
            <a:r>
              <a:rPr lang="el-GR" b="1" dirty="0" smtClean="0">
                <a:solidFill>
                  <a:srgbClr val="0070C0"/>
                </a:solidFill>
              </a:rPr>
              <a:t>Κορτιζόλη</a:t>
            </a:r>
            <a:endParaRPr lang="el-GR" b="1" dirty="0">
              <a:solidFill>
                <a:srgbClr val="0070C0"/>
              </a:solidFill>
            </a:endParaRPr>
          </a:p>
        </p:txBody>
      </p:sp>
      <p:sp>
        <p:nvSpPr>
          <p:cNvPr id="34" name="TextBox 33"/>
          <p:cNvSpPr txBox="1"/>
          <p:nvPr/>
        </p:nvSpPr>
        <p:spPr>
          <a:xfrm>
            <a:off x="3417160" y="5616620"/>
            <a:ext cx="1208332" cy="369332"/>
          </a:xfrm>
          <a:prstGeom prst="rect">
            <a:avLst/>
          </a:prstGeom>
          <a:solidFill>
            <a:schemeClr val="bg1"/>
          </a:solidFill>
        </p:spPr>
        <p:txBody>
          <a:bodyPr wrap="square" rtlCol="0">
            <a:spAutoFit/>
          </a:bodyPr>
          <a:lstStyle/>
          <a:p>
            <a:r>
              <a:rPr lang="el-GR" b="1" dirty="0" err="1" smtClean="0">
                <a:solidFill>
                  <a:srgbClr val="0070C0"/>
                </a:solidFill>
              </a:rPr>
              <a:t>Ορεξίνη</a:t>
            </a:r>
            <a:endParaRPr lang="el-GR" b="1" dirty="0">
              <a:solidFill>
                <a:srgbClr val="0070C0"/>
              </a:solidFill>
            </a:endParaRPr>
          </a:p>
        </p:txBody>
      </p:sp>
      <p:sp>
        <p:nvSpPr>
          <p:cNvPr id="35" name="Κεραυνός 34"/>
          <p:cNvSpPr/>
          <p:nvPr/>
        </p:nvSpPr>
        <p:spPr>
          <a:xfrm rot="18412927">
            <a:off x="1950916" y="209147"/>
            <a:ext cx="385591" cy="629684"/>
          </a:xfrm>
          <a:prstGeom prst="lightningBol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6" name="Βέλος προς τα κάτω 35"/>
          <p:cNvSpPr/>
          <p:nvPr/>
        </p:nvSpPr>
        <p:spPr>
          <a:xfrm>
            <a:off x="2699752" y="5143459"/>
            <a:ext cx="355600" cy="906533"/>
          </a:xfrm>
          <a:prstGeom prst="down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Ορθογώνιο 12"/>
          <p:cNvSpPr/>
          <p:nvPr/>
        </p:nvSpPr>
        <p:spPr>
          <a:xfrm>
            <a:off x="4213654" y="3399692"/>
            <a:ext cx="1198605" cy="949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8" name="Βέλος προς τα κάτω 37"/>
          <p:cNvSpPr/>
          <p:nvPr/>
        </p:nvSpPr>
        <p:spPr>
          <a:xfrm rot="19663722">
            <a:off x="4491097" y="3376685"/>
            <a:ext cx="355600" cy="90653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7" name="Έλλειψη 36"/>
          <p:cNvSpPr/>
          <p:nvPr/>
        </p:nvSpPr>
        <p:spPr>
          <a:xfrm>
            <a:off x="4845004" y="3637323"/>
            <a:ext cx="216000" cy="21600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3600" b="1" dirty="0">
              <a:solidFill>
                <a:schemeClr val="tx1">
                  <a:lumMod val="95000"/>
                  <a:lumOff val="5000"/>
                </a:schemeClr>
              </a:solidFill>
            </a:endParaRPr>
          </a:p>
        </p:txBody>
      </p:sp>
      <p:sp>
        <p:nvSpPr>
          <p:cNvPr id="39" name="TextBox 38"/>
          <p:cNvSpPr txBox="1"/>
          <p:nvPr/>
        </p:nvSpPr>
        <p:spPr>
          <a:xfrm>
            <a:off x="4796259" y="3386233"/>
            <a:ext cx="313489" cy="646331"/>
          </a:xfrm>
          <a:prstGeom prst="rect">
            <a:avLst/>
          </a:prstGeom>
          <a:noFill/>
        </p:spPr>
        <p:txBody>
          <a:bodyPr wrap="square" rtlCol="0">
            <a:spAutoFit/>
          </a:bodyPr>
          <a:lstStyle/>
          <a:p>
            <a:r>
              <a:rPr lang="el-GR" sz="3600" b="1" dirty="0" smtClean="0"/>
              <a:t>-</a:t>
            </a:r>
            <a:endParaRPr lang="el-GR" sz="3600" b="1" dirty="0"/>
          </a:p>
        </p:txBody>
      </p:sp>
      <p:sp>
        <p:nvSpPr>
          <p:cNvPr id="40" name="Ορθογώνιο 39"/>
          <p:cNvSpPr/>
          <p:nvPr/>
        </p:nvSpPr>
        <p:spPr>
          <a:xfrm>
            <a:off x="2511255" y="3399692"/>
            <a:ext cx="905905" cy="908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3" name="Picture 2" descr="Figure 2 The neuronal connections between circadian, sleep, and feeding centers within the hypothalamus. Notes: The efferent projections from suprachiasmatic nucleus (SCN) target the dorsal subparaventricular zone (dSPZ) and ventral subparaventricular zone (vSPZ) with a subset of the axons extending to the dorsomedial nucleus (DMH) in the hypothalamus. Few direct axonal inputs from SCN and ventral SPZ to the sleepregulating area of ventrolateral preoptic area (vLPO), and a larger contingent of the axons project to the dorsomedial hypothalamus (DMH). The DMH also receives inputs from the arcuate nucleus, which is recognized for regulating food intake and energy expenditure (ee) and sends projections to ventromedial hypothalamus (vMH). The DMH sends divergent afferents to i) sleep regulation center vLPO, ii) paraventricular nucleus (PvN) containing the neurons synthesizing corticotropinreleasing hormone and neurons that mediate preganglionic output to autonomous nervous system, and iii) lateral hypothalamus (LH), an area that contains the hungerstimulating and wakefulness-promoting peptides."/>
          <p:cNvPicPr>
            <a:picLocks noChangeAspect="1" noChangeArrowheads="1"/>
          </p:cNvPicPr>
          <p:nvPr/>
        </p:nvPicPr>
        <p:blipFill rotWithShape="1">
          <a:blip r:embed="rId3">
            <a:extLst>
              <a:ext uri="{28A0092B-C50C-407E-A947-70E740481C1C}">
                <a14:useLocalDpi xmlns:a14="http://schemas.microsoft.com/office/drawing/2010/main" val="0"/>
              </a:ext>
            </a:extLst>
          </a:blip>
          <a:srcRect l="65530" t="61586" r="27188" b="22444"/>
          <a:stretch/>
        </p:blipFill>
        <p:spPr bwMode="auto">
          <a:xfrm rot="11942000">
            <a:off x="2846876" y="3374558"/>
            <a:ext cx="383059" cy="82790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1" name="Ορθογώνιο 40"/>
          <p:cNvSpPr/>
          <p:nvPr/>
        </p:nvSpPr>
        <p:spPr>
          <a:xfrm>
            <a:off x="1143000" y="3332399"/>
            <a:ext cx="1174815" cy="1832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5" name="Picture 2" descr="Figure 2 The neuronal connections between circadian, sleep, and feeding centers within the hypothalamus. Notes: The efferent projections from suprachiasmatic nucleus (SCN) target the dorsal subparaventricular zone (dSPZ) and ventral subparaventricular zone (vSPZ) with a subset of the axons extending to the dorsomedial nucleus (DMH) in the hypothalamus. Few direct axonal inputs from SCN and ventral SPZ to the sleepregulating area of ventrolateral preoptic area (vLPO), and a larger contingent of the axons project to the dorsomedial hypothalamus (DMH). The DMH also receives inputs from the arcuate nucleus, which is recognized for regulating food intake and energy expenditure (ee) and sends projections to ventromedial hypothalamus (vMH). The DMH sends divergent afferents to i) sleep regulation center vLPO, ii) paraventricular nucleus (PvN) containing the neurons synthesizing corticotropinreleasing hormone and neurons that mediate preganglionic output to autonomous nervous system, and iii) lateral hypothalamus (LH), an area that contains the hungerstimulating and wakefulness-promoting peptides."/>
          <p:cNvPicPr>
            <a:picLocks noChangeAspect="1" noChangeArrowheads="1"/>
          </p:cNvPicPr>
          <p:nvPr/>
        </p:nvPicPr>
        <p:blipFill rotWithShape="1">
          <a:blip r:embed="rId3">
            <a:extLst>
              <a:ext uri="{28A0092B-C50C-407E-A947-70E740481C1C}">
                <a14:useLocalDpi xmlns:a14="http://schemas.microsoft.com/office/drawing/2010/main" val="0"/>
              </a:ext>
            </a:extLst>
          </a:blip>
          <a:srcRect l="65530" t="61586" r="27188" b="22444"/>
          <a:stretch/>
        </p:blipFill>
        <p:spPr bwMode="auto">
          <a:xfrm rot="18613699">
            <a:off x="1392438" y="3135739"/>
            <a:ext cx="518820" cy="165361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62136" y="1864169"/>
            <a:ext cx="2021253" cy="369332"/>
          </a:xfrm>
          <a:prstGeom prst="rect">
            <a:avLst/>
          </a:prstGeom>
          <a:noFill/>
        </p:spPr>
        <p:txBody>
          <a:bodyPr wrap="square" rtlCol="0">
            <a:spAutoFit/>
          </a:bodyPr>
          <a:lstStyle/>
          <a:p>
            <a:r>
              <a:rPr lang="el-GR" dirty="0" err="1" smtClean="0"/>
              <a:t>Γκρελίνη</a:t>
            </a:r>
            <a:r>
              <a:rPr lang="el-GR" dirty="0" smtClean="0"/>
              <a:t>, λεπτίνη</a:t>
            </a:r>
            <a:endParaRPr lang="el-GR" dirty="0"/>
          </a:p>
        </p:txBody>
      </p:sp>
      <p:cxnSp>
        <p:nvCxnSpPr>
          <p:cNvPr id="46" name="Ευθύγραμμο βέλος σύνδεσης 45"/>
          <p:cNvCxnSpPr/>
          <p:nvPr/>
        </p:nvCxnSpPr>
        <p:spPr>
          <a:xfrm>
            <a:off x="853065" y="2286384"/>
            <a:ext cx="0" cy="26806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8883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6" name="Picture 8" descr="https://s-media-cache-ak0.pinimg.com/736x/9c/a8/a7/9ca8a7981db28444422cd81134a130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511" y="11926"/>
            <a:ext cx="10258892" cy="684607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832511" y="5913868"/>
            <a:ext cx="10258892" cy="923330"/>
          </a:xfrm>
          <a:prstGeom prst="rect">
            <a:avLst/>
          </a:prstGeom>
          <a:noFill/>
        </p:spPr>
        <p:txBody>
          <a:bodyPr wrap="square" rtlCol="0">
            <a:spAutoFit/>
          </a:bodyPr>
          <a:lstStyle/>
          <a:p>
            <a:pPr algn="ctr"/>
            <a:r>
              <a:rPr lang="el-GR" b="1" dirty="0">
                <a:solidFill>
                  <a:schemeClr val="bg1"/>
                </a:solidFill>
                <a:effectLst>
                  <a:outerShdw blurRad="38100" dist="38100" dir="2700000" algn="tl">
                    <a:srgbClr val="000000">
                      <a:alpha val="43137"/>
                    </a:srgbClr>
                  </a:outerShdw>
                </a:effectLst>
              </a:rPr>
              <a:t>Τα όνειρα είναι ένα είδος σκέψης που συμβαίνει κάτω από ειδικές </a:t>
            </a:r>
            <a:r>
              <a:rPr lang="el-GR" b="1" dirty="0" smtClean="0">
                <a:solidFill>
                  <a:schemeClr val="bg1"/>
                </a:solidFill>
                <a:effectLst>
                  <a:outerShdw blurRad="38100" dist="38100" dir="2700000" algn="tl">
                    <a:srgbClr val="000000">
                      <a:alpha val="43137"/>
                    </a:srgbClr>
                  </a:outerShdw>
                </a:effectLst>
              </a:rPr>
              <a:t>συνθήκες. Ο </a:t>
            </a:r>
            <a:r>
              <a:rPr lang="el-GR" b="1" dirty="0">
                <a:solidFill>
                  <a:schemeClr val="bg1"/>
                </a:solidFill>
                <a:effectLst>
                  <a:outerShdw blurRad="38100" dist="38100" dir="2700000" algn="tl">
                    <a:srgbClr val="000000">
                      <a:alpha val="43137"/>
                    </a:srgbClr>
                  </a:outerShdw>
                </a:effectLst>
              </a:rPr>
              <a:t>συνδυασμός </a:t>
            </a:r>
            <a:r>
              <a:rPr lang="el-GR" b="1" dirty="0" smtClean="0">
                <a:solidFill>
                  <a:schemeClr val="bg1"/>
                </a:solidFill>
                <a:effectLst>
                  <a:outerShdw blurRad="38100" dist="38100" dir="2700000" algn="tl">
                    <a:srgbClr val="000000">
                      <a:alpha val="43137"/>
                    </a:srgbClr>
                  </a:outerShdw>
                </a:effectLst>
              </a:rPr>
              <a:t>τριών παραγόντων (δραστηριότητα του φλοιού, μικρή</a:t>
            </a:r>
            <a:r>
              <a:rPr lang="el-GR" b="1" dirty="0">
                <a:solidFill>
                  <a:schemeClr val="bg1"/>
                </a:solidFill>
                <a:effectLst>
                  <a:outerShdw blurRad="38100" dist="38100" dir="2700000" algn="tl">
                    <a:srgbClr val="000000">
                      <a:alpha val="43137"/>
                    </a:srgbClr>
                  </a:outerShdw>
                </a:effectLst>
              </a:rPr>
              <a:t> αισθητική </a:t>
            </a:r>
            <a:r>
              <a:rPr lang="el-GR" b="1" dirty="0" smtClean="0">
                <a:solidFill>
                  <a:schemeClr val="bg1"/>
                </a:solidFill>
                <a:effectLst>
                  <a:outerShdw blurRad="38100" dist="38100" dir="2700000" algn="tl">
                    <a:srgbClr val="000000">
                      <a:alpha val="43137"/>
                    </a:srgbClr>
                  </a:outerShdw>
                </a:effectLst>
              </a:rPr>
              <a:t>διέγερση, απώλεια </a:t>
            </a:r>
            <a:r>
              <a:rPr lang="el-GR" b="1" dirty="0">
                <a:solidFill>
                  <a:schemeClr val="bg1"/>
                </a:solidFill>
                <a:effectLst>
                  <a:outerShdw blurRad="38100" dist="38100" dir="2700000" algn="tl">
                    <a:srgbClr val="000000">
                      <a:alpha val="43137"/>
                    </a:srgbClr>
                  </a:outerShdw>
                </a:effectLst>
              </a:rPr>
              <a:t>του ελέγχου της </a:t>
            </a:r>
            <a:r>
              <a:rPr lang="el-GR" b="1" dirty="0" smtClean="0">
                <a:solidFill>
                  <a:schemeClr val="bg1"/>
                </a:solidFill>
                <a:effectLst>
                  <a:outerShdw blurRad="38100" dist="38100" dir="2700000" algn="tl">
                    <a:srgbClr val="000000">
                      <a:alpha val="43137"/>
                    </a:srgbClr>
                  </a:outerShdw>
                </a:effectLst>
              </a:rPr>
              <a:t>σκέψης)</a:t>
            </a:r>
            <a:r>
              <a:rPr lang="el-GR" b="1" dirty="0">
                <a:solidFill>
                  <a:schemeClr val="bg1"/>
                </a:solidFill>
                <a:effectLst>
                  <a:outerShdw blurRad="38100" dist="38100" dir="2700000" algn="tl">
                    <a:srgbClr val="000000">
                      <a:alpha val="43137"/>
                    </a:srgbClr>
                  </a:outerShdw>
                </a:effectLst>
              </a:rPr>
              <a:t> </a:t>
            </a:r>
            <a:endParaRPr lang="el-GR" b="1" dirty="0" smtClean="0">
              <a:solidFill>
                <a:schemeClr val="bg1"/>
              </a:solidFill>
              <a:effectLst>
                <a:outerShdw blurRad="38100" dist="38100" dir="2700000" algn="tl">
                  <a:srgbClr val="000000">
                    <a:alpha val="43137"/>
                  </a:srgbClr>
                </a:outerShdw>
              </a:effectLst>
            </a:endParaRPr>
          </a:p>
          <a:p>
            <a:pPr algn="ctr"/>
            <a:r>
              <a:rPr lang="el-GR" b="1" dirty="0" smtClean="0">
                <a:solidFill>
                  <a:schemeClr val="bg1"/>
                </a:solidFill>
                <a:effectLst>
                  <a:outerShdw blurRad="38100" dist="38100" dir="2700000" algn="tl">
                    <a:srgbClr val="000000">
                      <a:alpha val="43137"/>
                    </a:srgbClr>
                  </a:outerShdw>
                </a:effectLst>
              </a:rPr>
              <a:t>οδηγεί </a:t>
            </a:r>
            <a:r>
              <a:rPr lang="el-GR" b="1" dirty="0">
                <a:solidFill>
                  <a:schemeClr val="bg1"/>
                </a:solidFill>
                <a:effectLst>
                  <a:outerShdw blurRad="38100" dist="38100" dir="2700000" algn="tl">
                    <a:srgbClr val="000000">
                      <a:alpha val="43137"/>
                    </a:srgbClr>
                  </a:outerShdw>
                </a:effectLst>
              </a:rPr>
              <a:t>σε μια κατάσταση όπου τα συναισθήματα και </a:t>
            </a:r>
            <a:r>
              <a:rPr lang="el-GR" b="1" dirty="0" smtClean="0">
                <a:solidFill>
                  <a:schemeClr val="bg1"/>
                </a:solidFill>
                <a:effectLst>
                  <a:outerShdw blurRad="38100" dist="38100" dir="2700000" algn="tl">
                    <a:srgbClr val="000000">
                      <a:alpha val="43137"/>
                    </a:srgbClr>
                  </a:outerShdw>
                </a:effectLst>
              </a:rPr>
              <a:t>η </a:t>
            </a:r>
            <a:r>
              <a:rPr lang="el-GR" b="1" dirty="0">
                <a:solidFill>
                  <a:schemeClr val="bg1"/>
                </a:solidFill>
                <a:effectLst>
                  <a:outerShdw blurRad="38100" dist="38100" dir="2700000" algn="tl">
                    <a:srgbClr val="000000">
                      <a:alpha val="43137"/>
                    </a:srgbClr>
                  </a:outerShdw>
                </a:effectLst>
              </a:rPr>
              <a:t>φαντασία </a:t>
            </a:r>
            <a:r>
              <a:rPr lang="el-GR" b="1" dirty="0" smtClean="0">
                <a:solidFill>
                  <a:schemeClr val="bg1"/>
                </a:solidFill>
                <a:effectLst>
                  <a:outerShdw blurRad="38100" dist="38100" dir="2700000" algn="tl">
                    <a:srgbClr val="000000">
                      <a:alpha val="43137"/>
                    </a:srgbClr>
                  </a:outerShdw>
                </a:effectLst>
              </a:rPr>
              <a:t>οργιάζουν.</a:t>
            </a:r>
            <a:endParaRPr lang="el-GR" b="1" dirty="0">
              <a:solidFill>
                <a:schemeClr val="bg1"/>
              </a:solidFill>
              <a:effectLst>
                <a:outerShdw blurRad="38100" dist="38100" dir="2700000" algn="tl">
                  <a:srgbClr val="000000">
                    <a:alpha val="43137"/>
                  </a:srgbClr>
                </a:outerShdw>
              </a:effectLst>
            </a:endParaRPr>
          </a:p>
        </p:txBody>
      </p:sp>
      <p:sp>
        <p:nvSpPr>
          <p:cNvPr id="15" name="Ορθογώνιο 14"/>
          <p:cNvSpPr/>
          <p:nvPr/>
        </p:nvSpPr>
        <p:spPr>
          <a:xfrm>
            <a:off x="887103" y="306019"/>
            <a:ext cx="9962866" cy="2123658"/>
          </a:xfrm>
          <a:prstGeom prst="rect">
            <a:avLst/>
          </a:prstGeom>
        </p:spPr>
        <p:txBody>
          <a:bodyPr wrap="square">
            <a:spAutoFit/>
          </a:bodyPr>
          <a:lstStyle/>
          <a:p>
            <a:pPr algn="ctr"/>
            <a:r>
              <a:rPr lang="el-GR" sz="4400" dirty="0" smtClean="0">
                <a:latin typeface="Mistral" panose="03090702030407020403" pitchFamily="66" charset="0"/>
              </a:rPr>
              <a:t>Ό,τι </a:t>
            </a:r>
            <a:r>
              <a:rPr lang="el-GR" sz="4400" dirty="0">
                <a:latin typeface="Mistral" panose="03090702030407020403" pitchFamily="66" charset="0"/>
              </a:rPr>
              <a:t>βλέπουμε δεν είναι παρά ένα όνειρο μέσα σε </a:t>
            </a:r>
            <a:r>
              <a:rPr lang="el-GR" sz="4400" dirty="0" smtClean="0">
                <a:latin typeface="Mistral" panose="03090702030407020403" pitchFamily="66" charset="0"/>
              </a:rPr>
              <a:t>όνειρο</a:t>
            </a:r>
          </a:p>
          <a:p>
            <a:pPr algn="ctr"/>
            <a:r>
              <a:rPr lang="el-GR" sz="4400" dirty="0">
                <a:latin typeface="Mistral" panose="03090702030407020403" pitchFamily="66" charset="0"/>
              </a:rPr>
              <a:t> </a:t>
            </a:r>
            <a:r>
              <a:rPr lang="el-GR" sz="4400" dirty="0" smtClean="0">
                <a:latin typeface="Mistral" panose="03090702030407020403" pitchFamily="66" charset="0"/>
              </a:rPr>
              <a:t>                      </a:t>
            </a:r>
            <a:r>
              <a:rPr lang="el-GR" sz="2000" b="1" dirty="0" err="1" smtClean="0"/>
              <a:t>Edgar</a:t>
            </a:r>
            <a:r>
              <a:rPr lang="el-GR" sz="2000" b="1" dirty="0" smtClean="0"/>
              <a:t> </a:t>
            </a:r>
            <a:r>
              <a:rPr lang="el-GR" sz="2000" b="1" dirty="0" err="1"/>
              <a:t>Allan</a:t>
            </a:r>
            <a:r>
              <a:rPr lang="el-GR" sz="2000" b="1" dirty="0"/>
              <a:t> </a:t>
            </a:r>
            <a:r>
              <a:rPr lang="el-GR" sz="2000" b="1" dirty="0" err="1" smtClean="0"/>
              <a:t>Poe</a:t>
            </a:r>
            <a:endParaRPr lang="el-GR" sz="2000" b="1" dirty="0"/>
          </a:p>
        </p:txBody>
      </p:sp>
    </p:spTree>
    <p:extLst>
      <p:ext uri="{BB962C8B-B14F-4D97-AF65-F5344CB8AC3E}">
        <p14:creationId xmlns:p14="http://schemas.microsoft.com/office/powerpoint/2010/main" val="9130530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ps.prenhall.com/wps/media/objects/1401/1434692/ch5_11.gif"/>
          <p:cNvPicPr>
            <a:picLocks noChangeAspect="1" noChangeArrowheads="1"/>
          </p:cNvPicPr>
          <p:nvPr/>
        </p:nvPicPr>
        <p:blipFill rotWithShape="1">
          <a:blip r:embed="rId2">
            <a:extLst>
              <a:ext uri="{28A0092B-C50C-407E-A947-70E740481C1C}">
                <a14:useLocalDpi xmlns:a14="http://schemas.microsoft.com/office/drawing/2010/main" val="0"/>
              </a:ext>
            </a:extLst>
          </a:blip>
          <a:srcRect l="9606" t="2879" r="10036" b="4414"/>
          <a:stretch/>
        </p:blipFill>
        <p:spPr bwMode="auto">
          <a:xfrm>
            <a:off x="438883" y="157918"/>
            <a:ext cx="7555832" cy="58112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44591" y="348916"/>
            <a:ext cx="3874168" cy="5909310"/>
          </a:xfrm>
          <a:prstGeom prst="rect">
            <a:avLst/>
          </a:prstGeom>
          <a:noFill/>
        </p:spPr>
        <p:txBody>
          <a:bodyPr wrap="square" rtlCol="0">
            <a:spAutoFit/>
          </a:bodyPr>
          <a:lstStyle/>
          <a:p>
            <a:r>
              <a:rPr lang="el-GR" dirty="0" smtClean="0"/>
              <a:t>Αυτή η </a:t>
            </a:r>
            <a:r>
              <a:rPr lang="el-GR" dirty="0"/>
              <a:t>υπόθεση προτείνει ότι τα όνειρα είναι απλά η προσπάθεια του εγκεφάλου να </a:t>
            </a:r>
            <a:r>
              <a:rPr lang="el-GR" dirty="0" smtClean="0"/>
              <a:t>βγάλει </a:t>
            </a:r>
            <a:r>
              <a:rPr lang="el-GR" dirty="0"/>
              <a:t>νόημα από την τυχαία πυροδότηση των κυττάρων </a:t>
            </a:r>
            <a:r>
              <a:rPr lang="el-GR" dirty="0" smtClean="0"/>
              <a:t>της γέφυρας </a:t>
            </a:r>
            <a:r>
              <a:rPr lang="el-GR" dirty="0"/>
              <a:t>κατά τη διάρκεια του ύπνου </a:t>
            </a:r>
            <a:r>
              <a:rPr lang="el-GR" b="1" dirty="0">
                <a:solidFill>
                  <a:srgbClr val="FF0000"/>
                </a:solidFill>
              </a:rPr>
              <a:t>REM</a:t>
            </a:r>
            <a:r>
              <a:rPr lang="el-GR" dirty="0"/>
              <a:t>. Ακριβώς όπως οι άνθρωποι προσπαθούν να κατανοήσουν </a:t>
            </a:r>
            <a:r>
              <a:rPr lang="el-GR" dirty="0" smtClean="0"/>
              <a:t>τα ερεθίσματα του περιβάλλοντος </a:t>
            </a:r>
            <a:r>
              <a:rPr lang="el-GR" dirty="0"/>
              <a:t>κατά τις ώρες </a:t>
            </a:r>
            <a:r>
              <a:rPr lang="el-GR" dirty="0" smtClean="0"/>
              <a:t>εγρήγορσης, </a:t>
            </a:r>
            <a:r>
              <a:rPr lang="el-GR" dirty="0"/>
              <a:t>προσπαθούν να βρουν νόημα στη συσσώρευση </a:t>
            </a:r>
            <a:r>
              <a:rPr lang="el-GR" dirty="0" smtClean="0"/>
              <a:t>από αισθήσεις και μνήμες </a:t>
            </a:r>
            <a:r>
              <a:rPr lang="el-GR" dirty="0"/>
              <a:t>που δημιουργούνται εσωτερικά από αυτή την τυχαία πυροδότηση των κυττάρων του εγκεφάλου. </a:t>
            </a:r>
            <a:endParaRPr lang="el-GR" dirty="0" smtClean="0"/>
          </a:p>
          <a:p>
            <a:r>
              <a:rPr lang="el-GR" dirty="0" smtClean="0"/>
              <a:t>Ο </a:t>
            </a:r>
            <a:r>
              <a:rPr lang="el-GR" dirty="0" err="1" smtClean="0"/>
              <a:t>Hobson</a:t>
            </a:r>
            <a:r>
              <a:rPr lang="el-GR" dirty="0" smtClean="0"/>
              <a:t> </a:t>
            </a:r>
            <a:r>
              <a:rPr lang="el-GR" dirty="0"/>
              <a:t>(1989</a:t>
            </a:r>
            <a:r>
              <a:rPr lang="el-GR" dirty="0" smtClean="0"/>
              <a:t>) </a:t>
            </a:r>
            <a:r>
              <a:rPr lang="el-GR" dirty="0"/>
              <a:t>πιστεύει ότι τα όνειρα έχουν και ψυχολογική σημασία, διότι η </a:t>
            </a:r>
            <a:r>
              <a:rPr lang="el-GR" dirty="0" smtClean="0"/>
              <a:t>σημασία που </a:t>
            </a:r>
            <a:r>
              <a:rPr lang="el-GR" dirty="0"/>
              <a:t>επιβάλλει </a:t>
            </a:r>
            <a:r>
              <a:rPr lang="el-GR" dirty="0" smtClean="0"/>
              <a:t>στην τυχαία </a:t>
            </a:r>
            <a:r>
              <a:rPr lang="el-GR" dirty="0"/>
              <a:t>πνευματική δραστηριότητα ένα πρόσωπο </a:t>
            </a:r>
            <a:r>
              <a:rPr lang="el-GR" dirty="0" smtClean="0"/>
              <a:t>αντανακλά τις εμπειρίες του, τις απομακρυσμένες </a:t>
            </a:r>
            <a:r>
              <a:rPr lang="el-GR" dirty="0"/>
              <a:t>μνήμες, </a:t>
            </a:r>
            <a:r>
              <a:rPr lang="el-GR" dirty="0" smtClean="0"/>
              <a:t>τους συνδυασμούς και τους φόβους του.</a:t>
            </a:r>
            <a:endParaRPr lang="el-GR" dirty="0"/>
          </a:p>
        </p:txBody>
      </p:sp>
      <p:sp>
        <p:nvSpPr>
          <p:cNvPr id="2" name="Ορθογώνιο 1"/>
          <p:cNvSpPr/>
          <p:nvPr/>
        </p:nvSpPr>
        <p:spPr>
          <a:xfrm>
            <a:off x="2442949" y="4491843"/>
            <a:ext cx="2811438" cy="1477328"/>
          </a:xfrm>
          <a:prstGeom prst="rect">
            <a:avLst/>
          </a:prstGeom>
          <a:solidFill>
            <a:schemeClr val="accent6">
              <a:lumMod val="60000"/>
              <a:lumOff val="40000"/>
            </a:schemeClr>
          </a:solidFill>
        </p:spPr>
        <p:txBody>
          <a:bodyPr wrap="square">
            <a:spAutoFit/>
          </a:bodyPr>
          <a:lstStyle/>
          <a:p>
            <a:r>
              <a:rPr lang="el-GR" b="1" dirty="0" smtClean="0"/>
              <a:t>1. Όνειρα </a:t>
            </a:r>
            <a:r>
              <a:rPr lang="el-GR" b="1" dirty="0"/>
              <a:t>προκύπτουν όταν η γέφυρα στέλνει τυχαία σήματα στον εγκεφαλικό φλοιό </a:t>
            </a:r>
            <a:r>
              <a:rPr lang="el-GR" b="1" dirty="0" smtClean="0"/>
              <a:t>στη διάρκεια </a:t>
            </a:r>
            <a:r>
              <a:rPr lang="el-GR" b="1" dirty="0"/>
              <a:t>του ύπνου </a:t>
            </a:r>
            <a:r>
              <a:rPr lang="el-GR" b="1" dirty="0" smtClean="0"/>
              <a:t>REM</a:t>
            </a:r>
            <a:endParaRPr lang="el-GR" b="1" dirty="0"/>
          </a:p>
        </p:txBody>
      </p:sp>
      <p:sp>
        <p:nvSpPr>
          <p:cNvPr id="5" name="Ορθογώνιο 4"/>
          <p:cNvSpPr/>
          <p:nvPr/>
        </p:nvSpPr>
        <p:spPr>
          <a:xfrm>
            <a:off x="298818" y="697763"/>
            <a:ext cx="3140419" cy="2031325"/>
          </a:xfrm>
          <a:prstGeom prst="rect">
            <a:avLst/>
          </a:prstGeom>
          <a:solidFill>
            <a:schemeClr val="accent2">
              <a:lumMod val="40000"/>
              <a:lumOff val="60000"/>
            </a:schemeClr>
          </a:solidFill>
        </p:spPr>
        <p:txBody>
          <a:bodyPr wrap="square">
            <a:spAutoFit/>
          </a:bodyPr>
          <a:lstStyle/>
          <a:p>
            <a:r>
              <a:rPr lang="el-GR" b="1" dirty="0" smtClean="0"/>
              <a:t>2. Ο </a:t>
            </a:r>
            <a:r>
              <a:rPr lang="el-GR" b="1" dirty="0"/>
              <a:t>εγκεφαλικός φλοιός </a:t>
            </a:r>
            <a:r>
              <a:rPr lang="el-GR" b="1" dirty="0" smtClean="0"/>
              <a:t>προσπαθεί </a:t>
            </a:r>
            <a:r>
              <a:rPr lang="el-GR" b="1" dirty="0"/>
              <a:t>να συνδέσει αυτά </a:t>
            </a:r>
            <a:r>
              <a:rPr lang="el-GR" b="1" dirty="0" smtClean="0"/>
              <a:t>τα τυχαία σήματα σε </a:t>
            </a:r>
            <a:r>
              <a:rPr lang="el-GR" b="1" dirty="0"/>
              <a:t>κάποιο </a:t>
            </a:r>
            <a:r>
              <a:rPr lang="el-GR" b="1" dirty="0" smtClean="0"/>
              <a:t>είδος </a:t>
            </a:r>
            <a:r>
              <a:rPr lang="en-US" b="1" dirty="0" smtClean="0"/>
              <a:t>“</a:t>
            </a:r>
            <a:r>
              <a:rPr lang="el-GR" b="1" dirty="0" smtClean="0"/>
              <a:t>λογικού</a:t>
            </a:r>
            <a:r>
              <a:rPr lang="en-US" b="1" dirty="0" smtClean="0"/>
              <a:t>” </a:t>
            </a:r>
            <a:r>
              <a:rPr lang="el-GR" b="1" dirty="0" smtClean="0"/>
              <a:t>παραμυθιού συγκρίνοντας την τυχαία πυροδότηση των νευρώνων με </a:t>
            </a:r>
            <a:r>
              <a:rPr lang="el-GR" b="1" dirty="0" err="1"/>
              <a:t>αποθηκευμένες</a:t>
            </a:r>
            <a:r>
              <a:rPr lang="el-GR" b="1" dirty="0"/>
              <a:t> </a:t>
            </a:r>
            <a:r>
              <a:rPr lang="el-GR" b="1" dirty="0" smtClean="0"/>
              <a:t>μνήμες.</a:t>
            </a:r>
            <a:endParaRPr lang="el-GR" b="1" dirty="0"/>
          </a:p>
        </p:txBody>
      </p:sp>
    </p:spTree>
    <p:extLst>
      <p:ext uri="{BB962C8B-B14F-4D97-AF65-F5344CB8AC3E}">
        <p14:creationId xmlns:p14="http://schemas.microsoft.com/office/powerpoint/2010/main" val="7606570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www.frontiersin.org/files/Articles/113003/fpsyg-05-01133-HTML/image_m/fpsyg-05-01133-g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378" y="181916"/>
            <a:ext cx="9577138" cy="647414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774376" y="181916"/>
            <a:ext cx="3416968" cy="2308324"/>
          </a:xfrm>
          <a:prstGeom prst="rect">
            <a:avLst/>
          </a:prstGeom>
          <a:solidFill>
            <a:schemeClr val="accent2">
              <a:lumMod val="40000"/>
              <a:lumOff val="60000"/>
            </a:schemeClr>
          </a:solidFill>
        </p:spPr>
        <p:txBody>
          <a:bodyPr wrap="square" rtlCol="0">
            <a:spAutoFit/>
          </a:bodyPr>
          <a:lstStyle/>
          <a:p>
            <a:r>
              <a:rPr lang="el-GR" dirty="0" smtClean="0"/>
              <a:t>Αυτό που αντιλαμβανόμαστε ξύπνιοι βασίζεται </a:t>
            </a:r>
            <a:r>
              <a:rPr lang="el-GR" dirty="0"/>
              <a:t>σε μια </a:t>
            </a:r>
            <a:r>
              <a:rPr lang="el-GR" dirty="0" smtClean="0"/>
              <a:t>αναδόμηση-ανακατασκευή </a:t>
            </a:r>
            <a:r>
              <a:rPr lang="el-GR" dirty="0"/>
              <a:t>του κόσμου από τον εγκέφαλο - μια φαντασίωση ή </a:t>
            </a:r>
            <a:r>
              <a:rPr lang="el-GR" dirty="0" smtClean="0"/>
              <a:t>μια υπόθεση </a:t>
            </a:r>
            <a:r>
              <a:rPr lang="el-GR" dirty="0"/>
              <a:t>που εξηγεί τις αισθήσεις που </a:t>
            </a:r>
            <a:r>
              <a:rPr lang="el-GR" dirty="0" smtClean="0"/>
              <a:t>δειγματοληπτικά προσλαμβάνουμε από </a:t>
            </a:r>
            <a:r>
              <a:rPr lang="el-GR" dirty="0"/>
              <a:t>τον κόσμο.</a:t>
            </a:r>
          </a:p>
        </p:txBody>
      </p:sp>
      <p:sp>
        <p:nvSpPr>
          <p:cNvPr id="3" name="Ορθογώνιο 2"/>
          <p:cNvSpPr/>
          <p:nvPr/>
        </p:nvSpPr>
        <p:spPr>
          <a:xfrm>
            <a:off x="144378" y="286603"/>
            <a:ext cx="2380458" cy="11600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TextBox 3"/>
          <p:cNvSpPr txBox="1"/>
          <p:nvPr/>
        </p:nvSpPr>
        <p:spPr>
          <a:xfrm>
            <a:off x="4080681" y="181916"/>
            <a:ext cx="2388358" cy="369332"/>
          </a:xfrm>
          <a:prstGeom prst="rect">
            <a:avLst/>
          </a:prstGeom>
          <a:solidFill>
            <a:schemeClr val="bg1"/>
          </a:solidFill>
        </p:spPr>
        <p:txBody>
          <a:bodyPr wrap="square" rtlCol="0">
            <a:spAutoFit/>
          </a:bodyPr>
          <a:lstStyle/>
          <a:p>
            <a:r>
              <a:rPr lang="en-US" b="1" dirty="0" smtClean="0"/>
              <a:t>REM </a:t>
            </a:r>
            <a:r>
              <a:rPr lang="el-GR" b="1" dirty="0" smtClean="0"/>
              <a:t>όνειρα</a:t>
            </a:r>
            <a:endParaRPr lang="el-GR" b="1" dirty="0"/>
          </a:p>
        </p:txBody>
      </p:sp>
      <p:sp>
        <p:nvSpPr>
          <p:cNvPr id="6" name="TextBox 5"/>
          <p:cNvSpPr txBox="1"/>
          <p:nvPr/>
        </p:nvSpPr>
        <p:spPr>
          <a:xfrm>
            <a:off x="1692323" y="3682030"/>
            <a:ext cx="2388358" cy="369332"/>
          </a:xfrm>
          <a:prstGeom prst="rect">
            <a:avLst/>
          </a:prstGeom>
          <a:solidFill>
            <a:schemeClr val="bg1"/>
          </a:solidFill>
        </p:spPr>
        <p:txBody>
          <a:bodyPr wrap="square" rtlCol="0">
            <a:spAutoFit/>
          </a:bodyPr>
          <a:lstStyle/>
          <a:p>
            <a:r>
              <a:rPr lang="el-GR" b="1" dirty="0" smtClean="0"/>
              <a:t>Συνειδητά όνειρα</a:t>
            </a:r>
            <a:endParaRPr lang="el-GR" b="1" dirty="0"/>
          </a:p>
        </p:txBody>
      </p:sp>
      <p:sp>
        <p:nvSpPr>
          <p:cNvPr id="7" name="TextBox 6"/>
          <p:cNvSpPr txBox="1"/>
          <p:nvPr/>
        </p:nvSpPr>
        <p:spPr>
          <a:xfrm>
            <a:off x="6469039" y="3682030"/>
            <a:ext cx="2388358" cy="369332"/>
          </a:xfrm>
          <a:prstGeom prst="rect">
            <a:avLst/>
          </a:prstGeom>
          <a:solidFill>
            <a:schemeClr val="bg1"/>
          </a:solidFill>
        </p:spPr>
        <p:txBody>
          <a:bodyPr wrap="square" rtlCol="0">
            <a:spAutoFit/>
          </a:bodyPr>
          <a:lstStyle/>
          <a:p>
            <a:r>
              <a:rPr lang="el-GR" b="1" dirty="0" smtClean="0"/>
              <a:t>Εγρήγορση</a:t>
            </a:r>
            <a:endParaRPr lang="el-GR" b="1" dirty="0"/>
          </a:p>
        </p:txBody>
      </p:sp>
      <p:sp>
        <p:nvSpPr>
          <p:cNvPr id="8" name="TextBox 7"/>
          <p:cNvSpPr txBox="1"/>
          <p:nvPr/>
        </p:nvSpPr>
        <p:spPr>
          <a:xfrm>
            <a:off x="6969429" y="2916858"/>
            <a:ext cx="2388358" cy="338554"/>
          </a:xfrm>
          <a:prstGeom prst="rect">
            <a:avLst/>
          </a:prstGeom>
          <a:solidFill>
            <a:schemeClr val="bg1"/>
          </a:solidFill>
        </p:spPr>
        <p:txBody>
          <a:bodyPr wrap="square" rtlCol="0">
            <a:spAutoFit/>
          </a:bodyPr>
          <a:lstStyle/>
          <a:p>
            <a:r>
              <a:rPr lang="en-US" sz="1600" b="1" dirty="0" smtClean="0">
                <a:solidFill>
                  <a:srgbClr val="FF4F4F"/>
                </a:solidFill>
              </a:rPr>
              <a:t>Visual cortex</a:t>
            </a:r>
            <a:endParaRPr lang="el-GR" sz="1600" b="1" dirty="0">
              <a:solidFill>
                <a:srgbClr val="FF4F4F"/>
              </a:solidFill>
            </a:endParaRPr>
          </a:p>
        </p:txBody>
      </p:sp>
      <p:sp>
        <p:nvSpPr>
          <p:cNvPr id="9" name="TextBox 8"/>
          <p:cNvSpPr txBox="1"/>
          <p:nvPr/>
        </p:nvSpPr>
        <p:spPr>
          <a:xfrm>
            <a:off x="824539" y="1947362"/>
            <a:ext cx="1735568" cy="338554"/>
          </a:xfrm>
          <a:prstGeom prst="rect">
            <a:avLst/>
          </a:prstGeom>
          <a:solidFill>
            <a:schemeClr val="bg1"/>
          </a:solidFill>
        </p:spPr>
        <p:txBody>
          <a:bodyPr wrap="square" rtlCol="0">
            <a:spAutoFit/>
          </a:bodyPr>
          <a:lstStyle/>
          <a:p>
            <a:pPr algn="r"/>
            <a:r>
              <a:rPr lang="en-US" sz="1600" b="1" dirty="0" smtClean="0">
                <a:solidFill>
                  <a:srgbClr val="0070C0"/>
                </a:solidFill>
              </a:rPr>
              <a:t>Prefrontal cortex</a:t>
            </a:r>
            <a:endParaRPr lang="el-GR" sz="1600" b="1" dirty="0">
              <a:solidFill>
                <a:srgbClr val="0070C0"/>
              </a:solidFill>
            </a:endParaRPr>
          </a:p>
        </p:txBody>
      </p:sp>
      <p:sp>
        <p:nvSpPr>
          <p:cNvPr id="10" name="TextBox 9"/>
          <p:cNvSpPr txBox="1"/>
          <p:nvPr/>
        </p:nvSpPr>
        <p:spPr>
          <a:xfrm>
            <a:off x="4080681" y="3528142"/>
            <a:ext cx="918530" cy="523220"/>
          </a:xfrm>
          <a:prstGeom prst="rect">
            <a:avLst/>
          </a:prstGeom>
          <a:solidFill>
            <a:schemeClr val="bg1"/>
          </a:solidFill>
        </p:spPr>
        <p:txBody>
          <a:bodyPr wrap="square" rtlCol="0">
            <a:spAutoFit/>
          </a:bodyPr>
          <a:lstStyle/>
          <a:p>
            <a:r>
              <a:rPr lang="en-US" sz="2800" b="1" dirty="0" err="1" smtClean="0">
                <a:solidFill>
                  <a:srgbClr val="0000FF"/>
                </a:solidFill>
              </a:rPr>
              <a:t>ACh</a:t>
            </a:r>
            <a:endParaRPr lang="el-GR" sz="2800" b="1" dirty="0">
              <a:solidFill>
                <a:srgbClr val="0000FF"/>
              </a:solidFill>
            </a:endParaRPr>
          </a:p>
        </p:txBody>
      </p:sp>
      <p:sp>
        <p:nvSpPr>
          <p:cNvPr id="11" name="TextBox 10"/>
          <p:cNvSpPr txBox="1"/>
          <p:nvPr/>
        </p:nvSpPr>
        <p:spPr>
          <a:xfrm>
            <a:off x="2536179" y="3189588"/>
            <a:ext cx="1394374" cy="338554"/>
          </a:xfrm>
          <a:prstGeom prst="rect">
            <a:avLst/>
          </a:prstGeom>
          <a:solidFill>
            <a:schemeClr val="bg1"/>
          </a:solidFill>
        </p:spPr>
        <p:txBody>
          <a:bodyPr wrap="square" rtlCol="0">
            <a:spAutoFit/>
          </a:bodyPr>
          <a:lstStyle/>
          <a:p>
            <a:r>
              <a:rPr lang="en-US" sz="1600" b="1" dirty="0" smtClean="0">
                <a:solidFill>
                  <a:srgbClr val="FF3300"/>
                </a:solidFill>
              </a:rPr>
              <a:t>5-HT, NA, </a:t>
            </a:r>
            <a:r>
              <a:rPr lang="en-US" sz="1600" b="1" dirty="0" err="1" smtClean="0">
                <a:solidFill>
                  <a:srgbClr val="FF3300"/>
                </a:solidFill>
              </a:rPr>
              <a:t>Hist</a:t>
            </a:r>
            <a:endParaRPr lang="el-GR" sz="1600" b="1" dirty="0">
              <a:solidFill>
                <a:srgbClr val="FF3300"/>
              </a:solidFill>
            </a:endParaRPr>
          </a:p>
        </p:txBody>
      </p:sp>
    </p:spTree>
    <p:extLst>
      <p:ext uri="{BB962C8B-B14F-4D97-AF65-F5344CB8AC3E}">
        <p14:creationId xmlns:p14="http://schemas.microsoft.com/office/powerpoint/2010/main" val="203782153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i.huffpost.com/gen/1162621/images/o-SLEEPING-BABY-GIRAFFE-PHOTOS-faceboo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638" y="180473"/>
            <a:ext cx="7806525" cy="533141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img15.deviantart.net/3148/i/2013/155/f/a/sleeping_bat_by_ashamandour-d67rnk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8765" y="180473"/>
            <a:ext cx="3810000" cy="57340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21105" y="5727032"/>
            <a:ext cx="7267074" cy="923330"/>
          </a:xfrm>
          <a:prstGeom prst="rect">
            <a:avLst/>
          </a:prstGeom>
          <a:noFill/>
        </p:spPr>
        <p:txBody>
          <a:bodyPr wrap="square" rtlCol="0">
            <a:spAutoFit/>
          </a:bodyPr>
          <a:lstStyle/>
          <a:p>
            <a:r>
              <a:rPr lang="el-GR" dirty="0" smtClean="0"/>
              <a:t>Η καμηλοπάρδαλη μπορεί να μείνει ξύπνια για εβδομάδες ενώ η νυχτερίδα κοιμάται 20 ώρες τη μέρα. </a:t>
            </a:r>
          </a:p>
          <a:p>
            <a:r>
              <a:rPr lang="el-GR" dirty="0" smtClean="0"/>
              <a:t>Το κοινό όλων των χερσαίων θηλαστικών είναι ο ύπνος </a:t>
            </a:r>
            <a:r>
              <a:rPr lang="en-US" dirty="0" smtClean="0"/>
              <a:t>REM.</a:t>
            </a:r>
            <a:endParaRPr lang="el-GR" dirty="0"/>
          </a:p>
        </p:txBody>
      </p:sp>
    </p:spTree>
    <p:extLst>
      <p:ext uri="{BB962C8B-B14F-4D97-AF65-F5344CB8AC3E}">
        <p14:creationId xmlns:p14="http://schemas.microsoft.com/office/powerpoint/2010/main" val="43524220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72" name="Picture 12" descr="http://picturrs.com/files/funzug/imgs/wildlife/cute_animals_sleep_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8171" y="3014295"/>
            <a:ext cx="3328398" cy="278831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19480" y="5736706"/>
            <a:ext cx="12192000" cy="1077218"/>
          </a:xfrm>
          <a:prstGeom prst="rect">
            <a:avLst/>
          </a:prstGeom>
          <a:solidFill>
            <a:schemeClr val="bg1"/>
          </a:solidFill>
        </p:spPr>
        <p:txBody>
          <a:bodyPr wrap="square" rtlCol="0">
            <a:spAutoFit/>
          </a:bodyPr>
          <a:lstStyle/>
          <a:p>
            <a:r>
              <a:rPr lang="el-GR" sz="1600" dirty="0"/>
              <a:t>Η διάρκεια ύπνου στα θηλαστικά γενικά εξαρτάται από το μέγεθος του ζώου. Οι ελέφαντες χρειάζονται μόνο 3 ώρες ύπνου, ενώ οι αρουραίοι και οι γάτες μπορούν να περάσουν έως και 18 ώρες στον ύπνο. Θεωρείται ότι αυτό μπορεί να οφείλεται σε διαφορές στον μεταβολισμό. Τα μικρότερα ζώα έχουν υψηλότερο μεταβολικό ρυθμό και υψηλότερες θερμοκρασίες του σώματος και του εγκεφάλου σε σύγκριση με τα μεγαλύτερα ζώα.</a:t>
            </a:r>
            <a:endParaRPr lang="en-US" sz="1600" dirty="0" smtClean="0"/>
          </a:p>
        </p:txBody>
      </p:sp>
      <p:pic>
        <p:nvPicPr>
          <p:cNvPr id="4098" name="Picture 2" descr="Î£ÏÎµÏÎ¹ÎºÎ® ÎµÎ¹ÎºÏÎ½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8896" y="89511"/>
            <a:ext cx="4463716" cy="299069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ÎÏÎ¿ÏÎ­Î»ÎµÏÎ¼Î± ÎµÎ¹ÎºÏÎ½Î±Ï Î³Î¹Î± cats sleeping"/>
          <p:cNvPicPr>
            <a:picLocks noChangeAspect="1" noChangeArrowheads="1"/>
          </p:cNvPicPr>
          <p:nvPr/>
        </p:nvPicPr>
        <p:blipFill rotWithShape="1">
          <a:blip r:embed="rId4">
            <a:extLst>
              <a:ext uri="{28A0092B-C50C-407E-A947-70E740481C1C}">
                <a14:useLocalDpi xmlns:a14="http://schemas.microsoft.com/office/drawing/2010/main" val="0"/>
              </a:ext>
            </a:extLst>
          </a:blip>
          <a:srcRect l="6004"/>
          <a:stretch/>
        </p:blipFill>
        <p:spPr bwMode="auto">
          <a:xfrm>
            <a:off x="149692" y="2934870"/>
            <a:ext cx="3684275" cy="266590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026844" y="341801"/>
            <a:ext cx="713659" cy="369332"/>
          </a:xfrm>
          <a:prstGeom prst="rect">
            <a:avLst/>
          </a:prstGeom>
          <a:noFill/>
        </p:spPr>
        <p:txBody>
          <a:bodyPr wrap="square" rtlCol="0">
            <a:spAutoFit/>
          </a:bodyPr>
          <a:lstStyle/>
          <a:p>
            <a:r>
              <a:rPr lang="en-US" b="1" dirty="0" smtClean="0">
                <a:solidFill>
                  <a:schemeClr val="bg1"/>
                </a:solidFill>
              </a:rPr>
              <a:t>3 h</a:t>
            </a:r>
            <a:endParaRPr lang="el-GR" b="1" dirty="0">
              <a:solidFill>
                <a:schemeClr val="bg1"/>
              </a:solidFill>
            </a:endParaRPr>
          </a:p>
        </p:txBody>
      </p:sp>
      <p:sp>
        <p:nvSpPr>
          <p:cNvPr id="12" name="TextBox 11"/>
          <p:cNvSpPr txBox="1"/>
          <p:nvPr/>
        </p:nvSpPr>
        <p:spPr>
          <a:xfrm>
            <a:off x="2671033" y="3046658"/>
            <a:ext cx="713659" cy="369332"/>
          </a:xfrm>
          <a:prstGeom prst="rect">
            <a:avLst/>
          </a:prstGeom>
          <a:noFill/>
        </p:spPr>
        <p:txBody>
          <a:bodyPr wrap="square" rtlCol="0">
            <a:spAutoFit/>
          </a:bodyPr>
          <a:lstStyle/>
          <a:p>
            <a:r>
              <a:rPr lang="en-US" b="1" dirty="0" smtClean="0"/>
              <a:t>18 h</a:t>
            </a:r>
            <a:endParaRPr lang="el-GR" b="1" dirty="0"/>
          </a:p>
        </p:txBody>
      </p:sp>
      <p:sp>
        <p:nvSpPr>
          <p:cNvPr id="13" name="TextBox 12"/>
          <p:cNvSpPr txBox="1"/>
          <p:nvPr/>
        </p:nvSpPr>
        <p:spPr>
          <a:xfrm>
            <a:off x="6805139" y="3126344"/>
            <a:ext cx="713659" cy="369332"/>
          </a:xfrm>
          <a:prstGeom prst="rect">
            <a:avLst/>
          </a:prstGeom>
          <a:noFill/>
        </p:spPr>
        <p:txBody>
          <a:bodyPr wrap="square" rtlCol="0">
            <a:spAutoFit/>
          </a:bodyPr>
          <a:lstStyle/>
          <a:p>
            <a:r>
              <a:rPr lang="en-US" b="1" dirty="0" smtClean="0">
                <a:solidFill>
                  <a:schemeClr val="bg1"/>
                </a:solidFill>
              </a:rPr>
              <a:t>22 </a:t>
            </a:r>
            <a:r>
              <a:rPr lang="en-US" b="1" dirty="0" smtClean="0">
                <a:solidFill>
                  <a:schemeClr val="bg1"/>
                </a:solidFill>
              </a:rPr>
              <a:t>h</a:t>
            </a:r>
            <a:endParaRPr lang="el-GR" b="1" dirty="0">
              <a:solidFill>
                <a:schemeClr val="bg1"/>
              </a:solidFill>
            </a:endParaRPr>
          </a:p>
        </p:txBody>
      </p:sp>
      <p:pic>
        <p:nvPicPr>
          <p:cNvPr id="5122" name="Picture 2" descr="ÎÏÎ¿ÏÎ­Î»ÎµÏÎ¼Î± ÎµÎ¹ÎºÏÎ½Î±Ï Î³Î¹Î± sleeping tig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9127" y="488041"/>
            <a:ext cx="3315955" cy="206915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1031102" y="121701"/>
            <a:ext cx="713659" cy="369332"/>
          </a:xfrm>
          <a:prstGeom prst="rect">
            <a:avLst/>
          </a:prstGeom>
          <a:noFill/>
        </p:spPr>
        <p:txBody>
          <a:bodyPr wrap="square" rtlCol="0">
            <a:spAutoFit/>
          </a:bodyPr>
          <a:lstStyle/>
          <a:p>
            <a:r>
              <a:rPr lang="en-US" b="1" dirty="0" smtClean="0"/>
              <a:t>16 </a:t>
            </a:r>
            <a:r>
              <a:rPr lang="en-US" b="1" dirty="0" smtClean="0"/>
              <a:t>h</a:t>
            </a:r>
            <a:endParaRPr lang="el-GR" b="1" dirty="0"/>
          </a:p>
        </p:txBody>
      </p:sp>
      <p:pic>
        <p:nvPicPr>
          <p:cNvPr id="5126" name="Picture 6" descr="ÎÏÎ¿ÏÎ­Î»ÎµÏÎ¼Î± ÎµÎ¹ÎºÏÎ½Î±Ï Î³Î¹Î± birds sleep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6488" y="3003298"/>
            <a:ext cx="4187095" cy="267974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0302328" y="3111996"/>
            <a:ext cx="1979954" cy="646331"/>
          </a:xfrm>
          <a:prstGeom prst="rect">
            <a:avLst/>
          </a:prstGeom>
          <a:noFill/>
        </p:spPr>
        <p:txBody>
          <a:bodyPr wrap="square" rtlCol="0">
            <a:spAutoFit/>
          </a:bodyPr>
          <a:lstStyle/>
          <a:p>
            <a:pPr algn="ctr"/>
            <a:r>
              <a:rPr lang="en-US" b="1" dirty="0" smtClean="0"/>
              <a:t>10-12 </a:t>
            </a:r>
            <a:r>
              <a:rPr lang="en-US" b="1" dirty="0"/>
              <a:t>h</a:t>
            </a:r>
            <a:endParaRPr lang="el-GR" b="1" dirty="0" smtClean="0"/>
          </a:p>
          <a:p>
            <a:r>
              <a:rPr lang="el-GR" b="1" dirty="0" smtClean="0"/>
              <a:t>Έχουν ύπνο </a:t>
            </a:r>
            <a:r>
              <a:rPr lang="en-US" b="1" dirty="0" smtClean="0"/>
              <a:t>REM</a:t>
            </a:r>
            <a:endParaRPr lang="el-GR" b="1" dirty="0"/>
          </a:p>
        </p:txBody>
      </p:sp>
      <p:sp>
        <p:nvSpPr>
          <p:cNvPr id="4" name="TextBox 3"/>
          <p:cNvSpPr txBox="1"/>
          <p:nvPr/>
        </p:nvSpPr>
        <p:spPr>
          <a:xfrm>
            <a:off x="7836488" y="4999622"/>
            <a:ext cx="4187095" cy="738664"/>
          </a:xfrm>
          <a:prstGeom prst="rect">
            <a:avLst/>
          </a:prstGeom>
          <a:noFill/>
        </p:spPr>
        <p:txBody>
          <a:bodyPr wrap="square" rtlCol="0">
            <a:spAutoFit/>
          </a:bodyPr>
          <a:lstStyle/>
          <a:p>
            <a:r>
              <a:rPr lang="el-GR" sz="1400" b="1" dirty="0" smtClean="0">
                <a:solidFill>
                  <a:schemeClr val="bg1"/>
                </a:solidFill>
              </a:rPr>
              <a:t>Όταν </a:t>
            </a:r>
            <a:r>
              <a:rPr lang="el-GR" sz="1400" b="1" dirty="0">
                <a:solidFill>
                  <a:schemeClr val="bg1"/>
                </a:solidFill>
              </a:rPr>
              <a:t>ένα πουλί κάθεται σε ένα κλαδί, το αγκάλιασμα - σφίξιμο του κλαδιού με τα ”ειδικά δάχτυλα”, γίνεται αυτόματα.</a:t>
            </a:r>
          </a:p>
        </p:txBody>
      </p:sp>
      <p:pic>
        <p:nvPicPr>
          <p:cNvPr id="20" name="Picture 4" descr="ÎÏÎ¿ÏÎ­Î»ÎµÏÎ¼Î± ÎµÎ¹ÎºÏÎ½Î±Ï Î³Î¹Î± giraffe sleepi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2108" y="109200"/>
            <a:ext cx="3586315" cy="268973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2862359" y="220988"/>
            <a:ext cx="713659" cy="369332"/>
          </a:xfrm>
          <a:prstGeom prst="rect">
            <a:avLst/>
          </a:prstGeom>
          <a:noFill/>
        </p:spPr>
        <p:txBody>
          <a:bodyPr wrap="square" rtlCol="0">
            <a:spAutoFit/>
          </a:bodyPr>
          <a:lstStyle/>
          <a:p>
            <a:r>
              <a:rPr lang="en-US" b="1" dirty="0" smtClean="0">
                <a:solidFill>
                  <a:schemeClr val="bg1"/>
                </a:solidFill>
              </a:rPr>
              <a:t>2 </a:t>
            </a:r>
            <a:r>
              <a:rPr lang="en-US" b="1" dirty="0" smtClean="0">
                <a:solidFill>
                  <a:schemeClr val="bg1"/>
                </a:solidFill>
              </a:rPr>
              <a:t>h</a:t>
            </a:r>
            <a:endParaRPr lang="el-GR" b="1" dirty="0">
              <a:solidFill>
                <a:schemeClr val="bg1"/>
              </a:solidFill>
            </a:endParaRPr>
          </a:p>
        </p:txBody>
      </p:sp>
    </p:spTree>
    <p:extLst>
      <p:ext uri="{BB962C8B-B14F-4D97-AF65-F5344CB8AC3E}">
        <p14:creationId xmlns:p14="http://schemas.microsoft.com/office/powerpoint/2010/main" val="39711608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8941" y="113472"/>
            <a:ext cx="11513713" cy="1200329"/>
          </a:xfrm>
          <a:prstGeom prst="rect">
            <a:avLst/>
          </a:prstGeom>
          <a:noFill/>
        </p:spPr>
        <p:txBody>
          <a:bodyPr wrap="square" rtlCol="0">
            <a:spAutoFit/>
          </a:bodyPr>
          <a:lstStyle/>
          <a:p>
            <a:r>
              <a:rPr lang="el-GR" dirty="0"/>
              <a:t>Τα περισσότερα ζώα κοιμούνται και τα ψάρια δεν διαφέρουν. </a:t>
            </a:r>
            <a:r>
              <a:rPr lang="el-GR" dirty="0" smtClean="0"/>
              <a:t>Ορισμένες </a:t>
            </a:r>
            <a:r>
              <a:rPr lang="el-GR" dirty="0"/>
              <a:t>διαφορές είναι προφανείς (για παράδειγμα, δεν ξαπλώνουν </a:t>
            </a:r>
            <a:r>
              <a:rPr lang="el-GR" dirty="0" smtClean="0"/>
              <a:t>και δεν κλείνουν </a:t>
            </a:r>
            <a:r>
              <a:rPr lang="el-GR" dirty="0"/>
              <a:t>τα βλέφαρά τους, </a:t>
            </a:r>
            <a:r>
              <a:rPr lang="el-GR" dirty="0" smtClean="0"/>
              <a:t>οι </a:t>
            </a:r>
            <a:r>
              <a:rPr lang="el-GR" dirty="0"/>
              <a:t>καρχαρίες είναι </a:t>
            </a:r>
            <a:r>
              <a:rPr lang="el-GR" dirty="0" smtClean="0"/>
              <a:t>τα μόνα ψάρια </a:t>
            </a:r>
            <a:r>
              <a:rPr lang="el-GR" dirty="0"/>
              <a:t>που </a:t>
            </a:r>
            <a:r>
              <a:rPr lang="el-GR" dirty="0" smtClean="0"/>
              <a:t>κλείνουν για </a:t>
            </a:r>
            <a:r>
              <a:rPr lang="el-GR" dirty="0"/>
              <a:t>να προστατεύσουν τα μάτια τους κατά τη διάρκεια συναντήσεων με άλλα ζώα</a:t>
            </a:r>
            <a:r>
              <a:rPr lang="el-GR" dirty="0" smtClean="0"/>
              <a:t>). Τα ψάρια δεν έχουν ύπνο </a:t>
            </a:r>
            <a:r>
              <a:rPr lang="el-GR" dirty="0" smtClean="0"/>
              <a:t>REM </a:t>
            </a:r>
            <a:r>
              <a:rPr lang="el-GR" dirty="0"/>
              <a:t>και </a:t>
            </a:r>
            <a:r>
              <a:rPr lang="el-GR" dirty="0" smtClean="0"/>
              <a:t>μερικ</a:t>
            </a:r>
            <a:r>
              <a:rPr lang="el-GR" dirty="0" smtClean="0"/>
              <a:t>ά</a:t>
            </a:r>
            <a:r>
              <a:rPr lang="el-GR" dirty="0" smtClean="0"/>
              <a:t> </a:t>
            </a:r>
            <a:r>
              <a:rPr lang="el-GR" dirty="0"/>
              <a:t>πρέπει να </a:t>
            </a:r>
            <a:r>
              <a:rPr lang="el-GR" dirty="0" smtClean="0"/>
              <a:t>συνεχίζουν να κολυμπούν, </a:t>
            </a:r>
            <a:r>
              <a:rPr lang="el-GR" dirty="0"/>
              <a:t>επειδή χρειάζονται συνεχή αερισμό των </a:t>
            </a:r>
            <a:r>
              <a:rPr lang="el-GR" dirty="0" smtClean="0"/>
              <a:t>βρόγχων </a:t>
            </a:r>
            <a:r>
              <a:rPr lang="el-GR" dirty="0"/>
              <a:t>τους)</a:t>
            </a:r>
          </a:p>
        </p:txBody>
      </p:sp>
      <p:pic>
        <p:nvPicPr>
          <p:cNvPr id="5122" name="Picture 2" descr="ÎÏÎ¿ÏÎ­Î»ÎµÏÎ¼Î± ÎµÎ¹ÎºÏÎ½Î±Ï Î³Î¹Î± sharks sleep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7924" y="1368508"/>
            <a:ext cx="4664589" cy="262383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ÎÏÎ¿ÏÎ­Î»ÎµÏÎ¼Î± ÎµÎ¹ÎºÏÎ½Î±Ï Î³Î¹Î± fishes slee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941" y="1368508"/>
            <a:ext cx="3762635" cy="2508423"/>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0" y="4158258"/>
            <a:ext cx="7673546" cy="2585323"/>
          </a:xfrm>
          <a:prstGeom prst="rect">
            <a:avLst/>
          </a:prstGeom>
        </p:spPr>
        <p:txBody>
          <a:bodyPr wrap="square">
            <a:spAutoFit/>
          </a:bodyPr>
          <a:lstStyle/>
          <a:p>
            <a:r>
              <a:rPr lang="el-GR" dirty="0">
                <a:solidFill>
                  <a:schemeClr val="tx1">
                    <a:lumMod val="95000"/>
                    <a:lumOff val="5000"/>
                  </a:schemeClr>
                </a:solidFill>
                <a:latin typeface="Calibri" panose="020F0502020204030204" pitchFamily="34" charset="0"/>
              </a:rPr>
              <a:t>Έχει παρατηρηθεί ότι τα </a:t>
            </a:r>
            <a:r>
              <a:rPr lang="el-GR" b="1" dirty="0">
                <a:solidFill>
                  <a:schemeClr val="tx1">
                    <a:lumMod val="95000"/>
                    <a:lumOff val="5000"/>
                  </a:schemeClr>
                </a:solidFill>
                <a:latin typeface="Calibri" panose="020F0502020204030204" pitchFamily="34" charset="0"/>
              </a:rPr>
              <a:t>δελφίνια</a:t>
            </a:r>
            <a:r>
              <a:rPr lang="el-GR" dirty="0">
                <a:solidFill>
                  <a:schemeClr val="tx1">
                    <a:lumMod val="95000"/>
                    <a:lumOff val="5000"/>
                  </a:schemeClr>
                </a:solidFill>
                <a:latin typeface="Calibri" panose="020F0502020204030204" pitchFamily="34" charset="0"/>
              </a:rPr>
              <a:t> μπορούν να </a:t>
            </a:r>
            <a:r>
              <a:rPr lang="el-GR" b="1" dirty="0">
                <a:solidFill>
                  <a:schemeClr val="tx1">
                    <a:lumMod val="95000"/>
                    <a:lumOff val="5000"/>
                  </a:schemeClr>
                </a:solidFill>
                <a:latin typeface="Calibri" panose="020F0502020204030204" pitchFamily="34" charset="0"/>
              </a:rPr>
              <a:t>κοιμούνται</a:t>
            </a:r>
            <a:r>
              <a:rPr lang="el-GR" dirty="0">
                <a:solidFill>
                  <a:schemeClr val="tx1">
                    <a:lumMod val="95000"/>
                    <a:lumOff val="5000"/>
                  </a:schemeClr>
                </a:solidFill>
                <a:latin typeface="Calibri" panose="020F0502020204030204" pitchFamily="34" charset="0"/>
              </a:rPr>
              <a:t> μένοντας ακίνητα, σαν κούτσουρα, στην επιφάνεια του νερού. Ερευνητές έχουν επίσης παρατηρήσει ότι τα δελφίνια μπορούν να κολυμπούν ενώ λαγοκοιμούνται. Αυτό το πετυχαίνουν διατηρώντας ένα μόνο ημισφαίριο του εγκεφάλου τους σε </a:t>
            </a:r>
            <a:r>
              <a:rPr lang="el-GR" dirty="0" smtClean="0">
                <a:solidFill>
                  <a:schemeClr val="tx1">
                    <a:lumMod val="95000"/>
                    <a:lumOff val="5000"/>
                  </a:schemeClr>
                </a:solidFill>
                <a:latin typeface="Calibri" panose="020F0502020204030204" pitchFamily="34" charset="0"/>
              </a:rPr>
              <a:t>εγρήγορση</a:t>
            </a:r>
            <a:r>
              <a:rPr lang="en-US" dirty="0" smtClean="0">
                <a:solidFill>
                  <a:schemeClr val="tx1">
                    <a:lumMod val="95000"/>
                    <a:lumOff val="5000"/>
                  </a:schemeClr>
                </a:solidFill>
                <a:latin typeface="Calibri" panose="020F0502020204030204" pitchFamily="34" charset="0"/>
              </a:rPr>
              <a:t> (</a:t>
            </a:r>
            <a:r>
              <a:rPr lang="el-GR" dirty="0" err="1" smtClean="0">
                <a:solidFill>
                  <a:schemeClr val="tx1">
                    <a:lumMod val="95000"/>
                    <a:lumOff val="5000"/>
                  </a:schemeClr>
                </a:solidFill>
                <a:latin typeface="Calibri" panose="020F0502020204030204" pitchFamily="34" charset="0"/>
              </a:rPr>
              <a:t>γι’αυτό</a:t>
            </a:r>
            <a:r>
              <a:rPr lang="el-GR" dirty="0" smtClean="0">
                <a:solidFill>
                  <a:schemeClr val="tx1">
                    <a:lumMod val="95000"/>
                    <a:lumOff val="5000"/>
                  </a:schemeClr>
                </a:solidFill>
                <a:latin typeface="Calibri" panose="020F0502020204030204" pitchFamily="34" charset="0"/>
              </a:rPr>
              <a:t> κοιμούνται με ένα μάτι ανοιχτό), </a:t>
            </a:r>
            <a:r>
              <a:rPr lang="el-GR" dirty="0">
                <a:solidFill>
                  <a:schemeClr val="tx1">
                    <a:lumMod val="95000"/>
                    <a:lumOff val="5000"/>
                  </a:schemeClr>
                </a:solidFill>
                <a:latin typeface="Calibri" panose="020F0502020204030204" pitchFamily="34" charset="0"/>
              </a:rPr>
              <a:t>προκειμένου να συντηρούν ορισμένες ζωτικές λειτουργίες, όπως τον προσανατολισμό τους, ώστε να ανέρχονται στην επιφάνεια όταν πρόκειται να εισπνεύσουν. Με τον τρόπο αυτό, ορισμένα δελφίνια μπορούν να κολυμπούν χωρίς διακοπή ακόμη και 24 ώρες, κατά τη διάρκεια μεγάλων περιπλανήσεων.</a:t>
            </a:r>
          </a:p>
        </p:txBody>
      </p:sp>
      <p:pic>
        <p:nvPicPr>
          <p:cNvPr id="3076" name="Picture 4" descr="ÎÏÎ¿ÏÎ­Î»ÎµÏÎ¼Î± ÎµÎ¹ÎºÏÎ½Î±Ï Î³Î¹Î± dolphin sleep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2261" y="4158258"/>
            <a:ext cx="3440241" cy="258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2109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rotWithShape="1">
          <a:blip r:embed="rId2"/>
          <a:srcRect l="16976" t="18803" r="9948" b="8811"/>
          <a:stretch/>
        </p:blipFill>
        <p:spPr>
          <a:xfrm>
            <a:off x="2397211" y="160639"/>
            <a:ext cx="6227805" cy="3469938"/>
          </a:xfrm>
          <a:prstGeom prst="rect">
            <a:avLst/>
          </a:prstGeom>
        </p:spPr>
      </p:pic>
      <p:sp>
        <p:nvSpPr>
          <p:cNvPr id="3" name="TextBox 2"/>
          <p:cNvSpPr txBox="1"/>
          <p:nvPr/>
        </p:nvSpPr>
        <p:spPr>
          <a:xfrm>
            <a:off x="271850" y="3644540"/>
            <a:ext cx="11738919" cy="3139321"/>
          </a:xfrm>
          <a:prstGeom prst="rect">
            <a:avLst/>
          </a:prstGeom>
          <a:noFill/>
        </p:spPr>
        <p:txBody>
          <a:bodyPr wrap="square" rtlCol="0">
            <a:spAutoFit/>
          </a:bodyPr>
          <a:lstStyle/>
          <a:p>
            <a:r>
              <a:rPr lang="el-GR" dirty="0"/>
              <a:t>Το ΗΕΓ είναι όλο κι όλο μια….γραμμή. Η οποία μπορεί να είναι </a:t>
            </a:r>
            <a:r>
              <a:rPr lang="el-GR" dirty="0" smtClean="0"/>
              <a:t>ευθεία-οριζόντια </a:t>
            </a:r>
            <a:r>
              <a:rPr lang="el-GR" dirty="0"/>
              <a:t>ή να έχει γραμμές </a:t>
            </a:r>
            <a:r>
              <a:rPr lang="el-GR" dirty="0" smtClean="0"/>
              <a:t>που αποκλίνουν </a:t>
            </a:r>
            <a:r>
              <a:rPr lang="el-GR" dirty="0"/>
              <a:t>από αυτό το επίπεδο.</a:t>
            </a:r>
          </a:p>
          <a:p>
            <a:r>
              <a:rPr lang="el-GR" dirty="0"/>
              <a:t>Η ευθεία οριζόντια γραμμή λέγεται </a:t>
            </a:r>
            <a:r>
              <a:rPr lang="el-GR" b="1" dirty="0" err="1"/>
              <a:t>ισοηλεκτρική</a:t>
            </a:r>
            <a:r>
              <a:rPr lang="el-GR" b="1" dirty="0"/>
              <a:t> γραμμή</a:t>
            </a:r>
            <a:r>
              <a:rPr lang="el-GR" dirty="0"/>
              <a:t>. Ονομάζεται έτσι γιατί στη διάρκειά της </a:t>
            </a:r>
            <a:r>
              <a:rPr lang="el-GR" dirty="0" smtClean="0"/>
              <a:t>δεν μεταβάλλεται </a:t>
            </a:r>
            <a:r>
              <a:rPr lang="el-GR" dirty="0"/>
              <a:t>το δυναμικό του εξωκυττάριου χώρου που καταγράφεται στο ηλεκτρόδιο, που σημαίνει ότι </a:t>
            </a:r>
            <a:r>
              <a:rPr lang="el-GR" dirty="0" smtClean="0"/>
              <a:t>δεν υπήρξε </a:t>
            </a:r>
            <a:r>
              <a:rPr lang="el-GR" dirty="0"/>
              <a:t>διέλευση ρεύματος από την μεμβράνη, άρα τα νευρικά κύτταρα είναι σε κατάσταση ηρεμίας</a:t>
            </a:r>
            <a:r>
              <a:rPr lang="el-GR" dirty="0" smtClean="0"/>
              <a:t>. Οι </a:t>
            </a:r>
            <a:r>
              <a:rPr lang="el-GR" dirty="0"/>
              <a:t>γραμμές που αποκλίνουν από την </a:t>
            </a:r>
            <a:r>
              <a:rPr lang="el-GR" dirty="0" err="1"/>
              <a:t>ισοηλεκτρική</a:t>
            </a:r>
            <a:r>
              <a:rPr lang="el-GR" dirty="0"/>
              <a:t> γραμμή ονομάζονται επάρματα και δείχνουν ότι άλλαξε </a:t>
            </a:r>
            <a:r>
              <a:rPr lang="el-GR" dirty="0" smtClean="0"/>
              <a:t>το δυναμικό </a:t>
            </a:r>
            <a:r>
              <a:rPr lang="el-GR" dirty="0"/>
              <a:t>του εξωκυττάριου χώρου του εγκεφάλου </a:t>
            </a:r>
            <a:r>
              <a:rPr lang="el-GR" dirty="0" smtClean="0"/>
              <a:t>δηλαδή ότι </a:t>
            </a:r>
            <a:r>
              <a:rPr lang="el-GR" dirty="0"/>
              <a:t>κινήθηκε ρεύμα μέσα από τη μεμβράνη των νευρικών κυττάρων δηλαδή</a:t>
            </a:r>
          </a:p>
          <a:p>
            <a:r>
              <a:rPr lang="el-GR" dirty="0"/>
              <a:t>ότι ενεργοποιήθηκαν τα νευρικά κύτταρα (δεν βρίσκονται σε κατάσταση ηρεμίας</a:t>
            </a:r>
            <a:r>
              <a:rPr lang="el-GR" dirty="0" smtClean="0"/>
              <a:t>). Άρα </a:t>
            </a:r>
            <a:r>
              <a:rPr lang="el-GR" dirty="0"/>
              <a:t>τα επάρματα είναι ενδεικτικά ηλεκτρικής δραστηριότητας των νευρικών κυττάρων του φλοιού</a:t>
            </a:r>
            <a:r>
              <a:rPr lang="el-GR" dirty="0" smtClean="0"/>
              <a:t>. Τα </a:t>
            </a:r>
            <a:r>
              <a:rPr lang="el-GR" dirty="0"/>
              <a:t>επάρματα μπορεί να είναι θετικά, δηλαδή πάνω από την </a:t>
            </a:r>
            <a:r>
              <a:rPr lang="el-GR" dirty="0" err="1"/>
              <a:t>ισοηλεκτρική</a:t>
            </a:r>
            <a:r>
              <a:rPr lang="el-GR" dirty="0"/>
              <a:t> γραμμή ή αρνητικά δηλαδή κάτω </a:t>
            </a:r>
            <a:r>
              <a:rPr lang="el-GR" dirty="0" smtClean="0"/>
              <a:t>από την </a:t>
            </a:r>
            <a:r>
              <a:rPr lang="el-GR" dirty="0" err="1"/>
              <a:t>ισοηλεκτρική</a:t>
            </a:r>
            <a:r>
              <a:rPr lang="el-GR" dirty="0"/>
              <a:t> γραμμή, ανάλογα με το αν θετικά φορτία κινούνται προς ή από το ηλεκτρόδιο </a:t>
            </a:r>
            <a:r>
              <a:rPr lang="el-GR" dirty="0" smtClean="0"/>
              <a:t>καταγραφής.</a:t>
            </a:r>
            <a:endParaRPr lang="el-GR" dirty="0"/>
          </a:p>
        </p:txBody>
      </p:sp>
    </p:spTree>
    <p:extLst>
      <p:ext uri="{BB962C8B-B14F-4D97-AF65-F5344CB8AC3E}">
        <p14:creationId xmlns:p14="http://schemas.microsoft.com/office/powerpoint/2010/main" val="18098467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42900" y="208618"/>
            <a:ext cx="7696200" cy="1569660"/>
          </a:xfrm>
          <a:prstGeom prst="rect">
            <a:avLst/>
          </a:prstGeom>
        </p:spPr>
        <p:txBody>
          <a:bodyPr wrap="square">
            <a:spAutoFit/>
          </a:bodyPr>
          <a:lstStyle/>
          <a:p>
            <a:r>
              <a:rPr lang="el-GR" sz="2400" dirty="0" smtClean="0">
                <a:solidFill>
                  <a:schemeClr val="tx1">
                    <a:lumMod val="95000"/>
                    <a:lumOff val="5000"/>
                  </a:schemeClr>
                </a:solidFill>
              </a:rPr>
              <a:t>Η βασίλισσα των μυρμηγκιών κοιμάται βαθιά κατά </a:t>
            </a:r>
            <a:r>
              <a:rPr lang="el-GR" sz="2400" dirty="0">
                <a:solidFill>
                  <a:schemeClr val="tx1">
                    <a:lumMod val="95000"/>
                    <a:lumOff val="5000"/>
                  </a:schemeClr>
                </a:solidFill>
              </a:rPr>
              <a:t>μέσο όρο εννέα ώρες κάθε </a:t>
            </a:r>
            <a:r>
              <a:rPr lang="el-GR" sz="2400" dirty="0" smtClean="0">
                <a:solidFill>
                  <a:schemeClr val="tx1">
                    <a:lumMod val="95000"/>
                    <a:lumOff val="5000"/>
                  </a:schemeClr>
                </a:solidFill>
              </a:rPr>
              <a:t>μέρα</a:t>
            </a:r>
            <a:r>
              <a:rPr lang="el-GR" sz="2400" dirty="0">
                <a:solidFill>
                  <a:schemeClr val="tx1">
                    <a:lumMod val="95000"/>
                    <a:lumOff val="5000"/>
                  </a:schemeClr>
                </a:solidFill>
              </a:rPr>
              <a:t>.</a:t>
            </a:r>
            <a:r>
              <a:rPr lang="en-US" sz="2400" dirty="0" smtClean="0">
                <a:solidFill>
                  <a:schemeClr val="tx1">
                    <a:lumMod val="95000"/>
                    <a:lumOff val="5000"/>
                  </a:schemeClr>
                </a:solidFill>
              </a:rPr>
              <a:t> </a:t>
            </a:r>
            <a:r>
              <a:rPr lang="el-GR" sz="2400" dirty="0" smtClean="0">
                <a:solidFill>
                  <a:schemeClr val="tx1">
                    <a:lumMod val="95000"/>
                    <a:lumOff val="5000"/>
                  </a:schemeClr>
                </a:solidFill>
              </a:rPr>
              <a:t>Αντίθετα</a:t>
            </a:r>
            <a:r>
              <a:rPr lang="el-GR" sz="2400" dirty="0">
                <a:solidFill>
                  <a:schemeClr val="tx1">
                    <a:lumMod val="95000"/>
                    <a:lumOff val="5000"/>
                  </a:schemeClr>
                </a:solidFill>
              </a:rPr>
              <a:t>, οι </a:t>
            </a:r>
            <a:r>
              <a:rPr lang="el-GR" sz="2400" dirty="0" smtClean="0">
                <a:solidFill>
                  <a:schemeClr val="tx1">
                    <a:lumMod val="95000"/>
                    <a:lumOff val="5000"/>
                  </a:schemeClr>
                </a:solidFill>
              </a:rPr>
              <a:t>εργάτες κοιμούνται </a:t>
            </a:r>
            <a:r>
              <a:rPr lang="el-GR" sz="2400" dirty="0">
                <a:solidFill>
                  <a:schemeClr val="tx1">
                    <a:lumMod val="95000"/>
                    <a:lumOff val="5000"/>
                  </a:schemeClr>
                </a:solidFill>
              </a:rPr>
              <a:t>μόλις το μισό και ξεκουράζονται παίρνοντας εκατοντάδες </a:t>
            </a:r>
            <a:r>
              <a:rPr lang="el-GR" sz="2400" dirty="0" smtClean="0">
                <a:solidFill>
                  <a:schemeClr val="tx1">
                    <a:lumMod val="95000"/>
                    <a:lumOff val="5000"/>
                  </a:schemeClr>
                </a:solidFill>
              </a:rPr>
              <a:t>μικρούς </a:t>
            </a:r>
            <a:r>
              <a:rPr lang="el-GR" sz="2400" dirty="0" err="1" smtClean="0">
                <a:solidFill>
                  <a:schemeClr val="tx1">
                    <a:lumMod val="95000"/>
                    <a:lumOff val="5000"/>
                  </a:schemeClr>
                </a:solidFill>
              </a:rPr>
              <a:t>υπνάκους</a:t>
            </a:r>
            <a:r>
              <a:rPr lang="el-GR" sz="2400" dirty="0" smtClean="0">
                <a:solidFill>
                  <a:schemeClr val="tx1">
                    <a:lumMod val="95000"/>
                    <a:lumOff val="5000"/>
                  </a:schemeClr>
                </a:solidFill>
              </a:rPr>
              <a:t>.</a:t>
            </a:r>
            <a:endParaRPr lang="en-US" sz="2400" b="0" i="0" dirty="0">
              <a:solidFill>
                <a:schemeClr val="tx1">
                  <a:lumMod val="95000"/>
                  <a:lumOff val="5000"/>
                </a:schemeClr>
              </a:solidFill>
              <a:effectLst/>
            </a:endParaRPr>
          </a:p>
        </p:txBody>
      </p:sp>
      <p:pic>
        <p:nvPicPr>
          <p:cNvPr id="6146" name="Picture 2" descr="Î£ÏÎµÏÎ¹ÎºÎ® ÎµÎ¹ÎºÏÎ½Î±"/>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8200" y="1505744"/>
            <a:ext cx="8522154" cy="4971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5926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8854" y="148281"/>
            <a:ext cx="11837773" cy="6140142"/>
          </a:xfrm>
          <a:prstGeom prst="rect">
            <a:avLst/>
          </a:prstGeom>
          <a:noFill/>
        </p:spPr>
        <p:txBody>
          <a:bodyPr wrap="square" rtlCol="0">
            <a:spAutoFit/>
          </a:bodyPr>
          <a:lstStyle/>
          <a:p>
            <a:pPr>
              <a:spcAft>
                <a:spcPts val="600"/>
              </a:spcAft>
            </a:pPr>
            <a:r>
              <a:rPr lang="el-GR" sz="2000" b="1" dirty="0" smtClean="0">
                <a:solidFill>
                  <a:srgbClr val="0000FF"/>
                </a:solidFill>
              </a:rPr>
              <a:t>Γιατί χρειαζόμαστε ύπνο?</a:t>
            </a:r>
            <a:endParaRPr lang="en-US" sz="2000" b="1" dirty="0">
              <a:solidFill>
                <a:srgbClr val="0000FF"/>
              </a:solidFill>
            </a:endParaRPr>
          </a:p>
          <a:p>
            <a:pPr marL="285750" indent="-285750">
              <a:buFont typeface="Arial" panose="020B0604020202020204" pitchFamily="34" charset="0"/>
              <a:buChar char="•"/>
            </a:pPr>
            <a:r>
              <a:rPr lang="el-GR" sz="1600" dirty="0"/>
              <a:t>Η σημασία του ύπνου είναι σαφής από την ισχυρή εξελικτική διατήρηση του ύπνου. Τα περισσότερα ζώα έχουν εξελιχθεί με τέτοιο τρόπο ώστε να περνούν σημαντικές περιόδους ύπνου, παρά </a:t>
            </a:r>
            <a:r>
              <a:rPr lang="el-GR" sz="1600" dirty="0" smtClean="0"/>
              <a:t>το ότι ο ύπνος </a:t>
            </a:r>
            <a:r>
              <a:rPr lang="el-GR" sz="1600" dirty="0"/>
              <a:t>μας καθιστά ευάλωτους (π.χ. για επίθεση από αρπακτικά ζώα). </a:t>
            </a:r>
            <a:endParaRPr lang="el-GR" sz="1600" dirty="0" smtClean="0"/>
          </a:p>
          <a:p>
            <a:pPr marL="285750" indent="-285750">
              <a:buFont typeface="Arial" panose="020B0604020202020204" pitchFamily="34" charset="0"/>
              <a:buChar char="•"/>
            </a:pPr>
            <a:r>
              <a:rPr lang="el-GR" sz="1600" dirty="0"/>
              <a:t>Ο </a:t>
            </a:r>
            <a:r>
              <a:rPr lang="el-GR" sz="1600" b="1" dirty="0"/>
              <a:t>μεταβολικός ρυθμός μειώνεται</a:t>
            </a:r>
            <a:r>
              <a:rPr lang="el-GR" sz="1600" dirty="0"/>
              <a:t> κατά τη διάρκεια του ύπνου </a:t>
            </a:r>
            <a:r>
              <a:rPr lang="el-GR" sz="1600" dirty="0" smtClean="0"/>
              <a:t>ΝREM</a:t>
            </a:r>
            <a:r>
              <a:rPr lang="el-GR" sz="1600" dirty="0"/>
              <a:t>, η ενέργεια διατηρείται και η θερμοκρασία του σώματος πέφτει. Κατά τη διάρκεια αυτής της περιόδου η σύνθεση πρωτεϊνών και η παραγωγή σύνθετων μορίων μέσα στο σώμα αυξάνεται.</a:t>
            </a:r>
          </a:p>
          <a:p>
            <a:pPr marL="285750" indent="-285750">
              <a:buFont typeface="Arial" panose="020B0604020202020204" pitchFamily="34" charset="0"/>
              <a:buChar char="•"/>
            </a:pPr>
            <a:r>
              <a:rPr lang="el-GR" sz="1600" dirty="0"/>
              <a:t>Όταν είμαστε ξύπνιοι τα εγκεφαλικά μας κύτταρα χρησιμοποιούν μια σημαντική ποσότητα γλυκόζης για να λειτουργήσουν και τα ενδοκυτταρικά </a:t>
            </a:r>
            <a:r>
              <a:rPr lang="el-GR" sz="1600" dirty="0" smtClean="0"/>
              <a:t>αποθέματα γλυκογόνου </a:t>
            </a:r>
            <a:r>
              <a:rPr lang="el-GR" sz="1600" dirty="0"/>
              <a:t>εξαντλούνται. Κατά τη διάρκεια του ύπνου, η διαδικασία αυτή αντιστρέφεται, έτσι ώστε η γλυκόζη να είναι διαθέσιμη κατά την επόμενη περίοδο της εγρήγορσης</a:t>
            </a:r>
            <a:r>
              <a:rPr lang="el-GR" sz="1600" dirty="0" smtClean="0"/>
              <a:t>.</a:t>
            </a:r>
          </a:p>
          <a:p>
            <a:pPr marL="285750" indent="-285750">
              <a:buFont typeface="Arial" panose="020B0604020202020204" pitchFamily="34" charset="0"/>
              <a:buChar char="•"/>
            </a:pPr>
            <a:endParaRPr lang="el-GR" sz="1600" dirty="0"/>
          </a:p>
          <a:p>
            <a:pPr marL="285750" indent="-285750">
              <a:buFont typeface="Arial" panose="020B0604020202020204" pitchFamily="34" charset="0"/>
              <a:buChar char="•"/>
            </a:pPr>
            <a:r>
              <a:rPr lang="el-GR" sz="1600" dirty="0" smtClean="0"/>
              <a:t>Ο </a:t>
            </a:r>
            <a:r>
              <a:rPr lang="el-GR" sz="1600" dirty="0"/>
              <a:t>ύπνος θεωρείται μια φάση αποκατάστασης ή ανάκαμψης που προετοιμάζει το σώμα για το επόμενο επεισόδιο της εγρήγορσης. Η κυτταρική διαίρεση είναι πιο γρήγορη κατά τη διάρκεια μη ύπνου REM και ο ύπνος έχει μια σημαντική λειτουργία στο ανοσοποιητικό σύστημα</a:t>
            </a:r>
            <a:r>
              <a:rPr lang="el-GR" sz="1600" dirty="0" smtClean="0"/>
              <a:t>.</a:t>
            </a:r>
          </a:p>
          <a:p>
            <a:pPr marL="285750" indent="-285750">
              <a:buFont typeface="Arial" panose="020B0604020202020204" pitchFamily="34" charset="0"/>
              <a:buChar char="•"/>
            </a:pPr>
            <a:r>
              <a:rPr lang="el-GR" sz="1600" dirty="0"/>
              <a:t>Και οι δύο φάσεις του ύπνου εμπλέκονται στην ενοποίηση της μνήμης. Πολύ λίγες νέες πληροφορίες αποκτώνται κατά τη διάρκεια του ύπνου, αλλά η εδραίωση και διατήρηση της μνήμης από τις εμπειρίες της προηγούμενης ημέρας είναι σημαντική. Είναι γνωστό ότι η εκμάθηση των οπτικών πληροφοριών βελτιώνεται κατά την πρώτη νύχτα του ύπνου και ότι η στέρηση του ύπνου δυσχεραίνει την ανάκληση των πληροφοριών. Οι διαφορετικοί τύποι ύπνου έχουν διαφορετική επίδραση στην ενοποίηση της μνήμης και στη διατήρηση των πληροφοριών. </a:t>
            </a:r>
            <a:endParaRPr lang="el-GR" sz="1600" dirty="0" smtClean="0"/>
          </a:p>
          <a:p>
            <a:pPr marL="285750" indent="-285750">
              <a:buFont typeface="Arial" panose="020B0604020202020204" pitchFamily="34" charset="0"/>
              <a:buChar char="•"/>
            </a:pPr>
            <a:r>
              <a:rPr lang="el-GR" sz="1600" dirty="0" smtClean="0"/>
              <a:t>Ο </a:t>
            </a:r>
            <a:r>
              <a:rPr lang="el-GR" sz="1600" dirty="0"/>
              <a:t>τύπος του ύπνου επηρεάζει επίσης τον τύπο πληροφοριών που εδραιώνεται από τον εγκέφαλο. Η εκμάθηση ακολουθιών κινήσεων είναι </a:t>
            </a:r>
            <a:r>
              <a:rPr lang="el-GR" sz="1600" dirty="0" smtClean="0"/>
              <a:t>καλύτερη </a:t>
            </a:r>
            <a:r>
              <a:rPr lang="el-GR" sz="1600" dirty="0"/>
              <a:t>εάν ο ύπνος Ν</a:t>
            </a:r>
            <a:r>
              <a:rPr lang="el-GR" sz="1600" dirty="0" smtClean="0"/>
              <a:t>REM </a:t>
            </a:r>
            <a:r>
              <a:rPr lang="el-GR" sz="1600" dirty="0"/>
              <a:t>του σταδίου 2 εμφανίζεται αργά τη νύχτα, ενώ η εκμάθηση γνωστικών ακολουθιών εμφανίζεται καλύτερα εάν υπάρχει ένας κύκλος ύπνου REM και μη REM.</a:t>
            </a:r>
          </a:p>
          <a:p>
            <a:pPr marL="285750" indent="-285750">
              <a:buFont typeface="Arial" panose="020B0604020202020204" pitchFamily="34" charset="0"/>
              <a:buChar char="•"/>
            </a:pPr>
            <a:r>
              <a:rPr lang="el-GR" sz="1600" dirty="0" smtClean="0"/>
              <a:t>Τα </a:t>
            </a:r>
            <a:r>
              <a:rPr lang="el-GR" sz="1600" dirty="0"/>
              <a:t>όνειρα είναι μια εκδήλωση της υποκείμενης εγκεφαλικής δραστηριότητας και αντικατοπτρίζουν τις χαλαρές συνδέσεις που </a:t>
            </a:r>
            <a:r>
              <a:rPr lang="el-GR" sz="1600" dirty="0" smtClean="0"/>
              <a:t>δημιουργούνται </a:t>
            </a:r>
            <a:r>
              <a:rPr lang="el-GR" sz="1600" dirty="0"/>
              <a:t>κατά τη διάρκεια του ύπνου REM. Αυτές οι χαλαρές </a:t>
            </a:r>
            <a:r>
              <a:rPr lang="el-GR" sz="1600" dirty="0" smtClean="0"/>
              <a:t>διασυνδέσεις είναι </a:t>
            </a:r>
            <a:r>
              <a:rPr lang="el-GR" sz="1600" dirty="0"/>
              <a:t>πιθανό να οδηγήσουν σε αυξημένη δημιουργική ψυχική δραστηριότητα και ικανότητες επίλυσης προβλημάτων.</a:t>
            </a:r>
          </a:p>
        </p:txBody>
      </p:sp>
    </p:spTree>
    <p:extLst>
      <p:ext uri="{BB962C8B-B14F-4D97-AF65-F5344CB8AC3E}">
        <p14:creationId xmlns:p14="http://schemas.microsoft.com/office/powerpoint/2010/main" val="8513994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8472" y="286439"/>
            <a:ext cx="11226188" cy="461665"/>
          </a:xfrm>
          <a:prstGeom prst="rect">
            <a:avLst/>
          </a:prstGeom>
          <a:solidFill>
            <a:srgbClr val="0070C0"/>
          </a:solidFill>
        </p:spPr>
        <p:txBody>
          <a:bodyPr wrap="square" rtlCol="0">
            <a:spAutoFit/>
          </a:bodyPr>
          <a:lstStyle/>
          <a:p>
            <a:pPr algn="ctr"/>
            <a:r>
              <a:rPr lang="el-GR" sz="2400" b="1" dirty="0" smtClean="0">
                <a:solidFill>
                  <a:schemeClr val="bg1">
                    <a:lumMod val="95000"/>
                  </a:schemeClr>
                </a:solidFill>
              </a:rPr>
              <a:t>Ασθένειες του ύπνου</a:t>
            </a:r>
            <a:endParaRPr lang="el-GR" sz="2400" b="1" dirty="0">
              <a:solidFill>
                <a:schemeClr val="bg1">
                  <a:lumMod val="95000"/>
                </a:schemeClr>
              </a:solidFill>
            </a:endParaRPr>
          </a:p>
        </p:txBody>
      </p:sp>
      <p:sp>
        <p:nvSpPr>
          <p:cNvPr id="3" name="Ορθογώνιο 2"/>
          <p:cNvSpPr/>
          <p:nvPr/>
        </p:nvSpPr>
        <p:spPr>
          <a:xfrm>
            <a:off x="539578" y="1039163"/>
            <a:ext cx="10766854" cy="1477328"/>
          </a:xfrm>
          <a:prstGeom prst="rect">
            <a:avLst/>
          </a:prstGeom>
        </p:spPr>
        <p:txBody>
          <a:bodyPr wrap="square">
            <a:spAutoFit/>
          </a:bodyPr>
          <a:lstStyle/>
          <a:p>
            <a:r>
              <a:rPr lang="el-GR" dirty="0">
                <a:solidFill>
                  <a:srgbClr val="000000"/>
                </a:solidFill>
                <a:latin typeface="Calibri" panose="020F0502020204030204" pitchFamily="34" charset="0"/>
              </a:rPr>
              <a:t>Το ποσοστό των </a:t>
            </a:r>
            <a:r>
              <a:rPr lang="el-GR" dirty="0" smtClean="0">
                <a:solidFill>
                  <a:srgbClr val="000000"/>
                </a:solidFill>
                <a:latin typeface="Calibri" panose="020F0502020204030204" pitchFamily="34" charset="0"/>
              </a:rPr>
              <a:t>ανθρώπων </a:t>
            </a:r>
            <a:r>
              <a:rPr lang="el-GR" dirty="0">
                <a:solidFill>
                  <a:srgbClr val="000000"/>
                </a:solidFill>
                <a:latin typeface="Calibri" panose="020F0502020204030204" pitchFamily="34" charset="0"/>
              </a:rPr>
              <a:t>που όντως δεν επηρεάζονται από την έλλειψη ύπνου είτε οργανικά είτε σε επίπεδο διάθεσης είναι αρκετά μικρό αλλά υπαρκτό, γνωστό με τον όρο </a:t>
            </a:r>
            <a:r>
              <a:rPr lang="en-US" dirty="0" smtClean="0">
                <a:solidFill>
                  <a:srgbClr val="000000"/>
                </a:solidFill>
                <a:latin typeface="Calibri" panose="020F0502020204030204" pitchFamily="34" charset="0"/>
              </a:rPr>
              <a:t>“</a:t>
            </a:r>
            <a:r>
              <a:rPr lang="el-GR" dirty="0" smtClean="0">
                <a:solidFill>
                  <a:srgbClr val="000000"/>
                </a:solidFill>
                <a:latin typeface="Calibri" panose="020F0502020204030204" pitchFamily="34" charset="0"/>
              </a:rPr>
              <a:t>η </a:t>
            </a:r>
            <a:r>
              <a:rPr lang="el-GR" dirty="0">
                <a:solidFill>
                  <a:srgbClr val="000000"/>
                </a:solidFill>
                <a:latin typeface="Calibri" panose="020F0502020204030204" pitchFamily="34" charset="0"/>
              </a:rPr>
              <a:t>άυπνη </a:t>
            </a:r>
            <a:r>
              <a:rPr lang="el-GR" dirty="0" smtClean="0">
                <a:solidFill>
                  <a:srgbClr val="000000"/>
                </a:solidFill>
                <a:latin typeface="Calibri" panose="020F0502020204030204" pitchFamily="34" charset="0"/>
              </a:rPr>
              <a:t>ελίτ</a:t>
            </a:r>
            <a:r>
              <a:rPr lang="en-US" dirty="0" smtClean="0">
                <a:solidFill>
                  <a:srgbClr val="000000"/>
                </a:solidFill>
                <a:latin typeface="Calibri" panose="020F0502020204030204" pitchFamily="34" charset="0"/>
              </a:rPr>
              <a:t>”</a:t>
            </a:r>
            <a:r>
              <a:rPr lang="el-GR" dirty="0" smtClean="0">
                <a:solidFill>
                  <a:srgbClr val="000000"/>
                </a:solidFill>
                <a:latin typeface="Calibri" panose="020F0502020204030204" pitchFamily="34" charset="0"/>
              </a:rPr>
              <a:t>!</a:t>
            </a:r>
            <a:r>
              <a:rPr lang="el-GR" dirty="0">
                <a:solidFill>
                  <a:srgbClr val="000000"/>
                </a:solidFill>
                <a:latin typeface="Calibri" panose="020F0502020204030204" pitchFamily="34" charset="0"/>
              </a:rPr>
              <a:t> </a:t>
            </a:r>
            <a:endParaRPr lang="el-GR" dirty="0" smtClean="0">
              <a:solidFill>
                <a:srgbClr val="000000"/>
              </a:solidFill>
              <a:latin typeface="Calibri" panose="020F0502020204030204" pitchFamily="34" charset="0"/>
            </a:endParaRPr>
          </a:p>
          <a:p>
            <a:r>
              <a:rPr lang="el-GR" dirty="0" smtClean="0">
                <a:solidFill>
                  <a:srgbClr val="000000"/>
                </a:solidFill>
                <a:latin typeface="Calibri" panose="020F0502020204030204" pitchFamily="34" charset="0"/>
              </a:rPr>
              <a:t>Το </a:t>
            </a:r>
            <a:r>
              <a:rPr lang="el-GR" dirty="0">
                <a:solidFill>
                  <a:srgbClr val="000000"/>
                </a:solidFill>
                <a:latin typeface="Calibri" panose="020F0502020204030204" pitchFamily="34" charset="0"/>
              </a:rPr>
              <a:t>2009, ομάδα γενετιστών του πανεπιστημίου της Καλιφόρνια του Σαν Φρανσίσκο ανακάλυψε την συσχέτιση αυτού του φαινομένου με συγκεκριμένη γονιδιακή μετάλλαξη, συγκεκριμένα ενός γονιδίου που ονομάζεται </a:t>
            </a:r>
            <a:r>
              <a:rPr lang="el-GR" dirty="0" err="1">
                <a:solidFill>
                  <a:srgbClr val="000000"/>
                </a:solidFill>
                <a:latin typeface="Calibri" panose="020F0502020204030204" pitchFamily="34" charset="0"/>
              </a:rPr>
              <a:t>hDEC2</a:t>
            </a:r>
            <a:r>
              <a:rPr lang="el-GR" dirty="0">
                <a:solidFill>
                  <a:srgbClr val="000000"/>
                </a:solidFill>
                <a:latin typeface="Calibri" panose="020F0502020204030204" pitchFamily="34" charset="0"/>
              </a:rPr>
              <a:t>.</a:t>
            </a:r>
            <a:endParaRPr lang="el-GR" dirty="0">
              <a:latin typeface="Calibri" panose="020F0502020204030204" pitchFamily="34" charset="0"/>
            </a:endParaRPr>
          </a:p>
        </p:txBody>
      </p:sp>
      <p:sp>
        <p:nvSpPr>
          <p:cNvPr id="4" name="TextBox 3"/>
          <p:cNvSpPr txBox="1"/>
          <p:nvPr/>
        </p:nvSpPr>
        <p:spPr>
          <a:xfrm>
            <a:off x="424025" y="2918761"/>
            <a:ext cx="6878818" cy="3693319"/>
          </a:xfrm>
          <a:prstGeom prst="rect">
            <a:avLst/>
          </a:prstGeom>
          <a:noFill/>
        </p:spPr>
        <p:txBody>
          <a:bodyPr wrap="square" rtlCol="0">
            <a:spAutoFit/>
          </a:bodyPr>
          <a:lstStyle/>
          <a:p>
            <a:r>
              <a:rPr lang="fr-FR" b="1" dirty="0" err="1">
                <a:solidFill>
                  <a:srgbClr val="0000FF"/>
                </a:solidFill>
              </a:rPr>
              <a:t>Kleine</a:t>
            </a:r>
            <a:r>
              <a:rPr lang="fr-FR" b="1" dirty="0">
                <a:solidFill>
                  <a:srgbClr val="0000FF"/>
                </a:solidFill>
              </a:rPr>
              <a:t>–Levin </a:t>
            </a:r>
            <a:r>
              <a:rPr lang="fr-FR" b="1" dirty="0" smtClean="0">
                <a:solidFill>
                  <a:srgbClr val="0000FF"/>
                </a:solidFill>
              </a:rPr>
              <a:t>syndrome </a:t>
            </a:r>
            <a:r>
              <a:rPr lang="el-GR" b="1" dirty="0" smtClean="0">
                <a:solidFill>
                  <a:srgbClr val="0000FF"/>
                </a:solidFill>
              </a:rPr>
              <a:t>(KLS</a:t>
            </a:r>
            <a:r>
              <a:rPr lang="el-GR" b="1" dirty="0">
                <a:solidFill>
                  <a:srgbClr val="0000FF"/>
                </a:solidFill>
              </a:rPr>
              <a:t>)</a:t>
            </a:r>
          </a:p>
          <a:p>
            <a:r>
              <a:rPr lang="el-GR" dirty="0"/>
              <a:t>Γνωστό και ως το «σύνδρομο της Ωραίας Κοιμωμένης» είναι μία κυρίως νευρολογική διαταραχή και οι πάσχοντες κοιμούνται ασταμάτητα 15-20 ώρες την </a:t>
            </a:r>
            <a:r>
              <a:rPr lang="el-GR" dirty="0" smtClean="0"/>
              <a:t>ημέρα</a:t>
            </a:r>
            <a:r>
              <a:rPr lang="en-US" dirty="0" smtClean="0"/>
              <a:t>.</a:t>
            </a:r>
            <a:endParaRPr lang="el-GR" dirty="0" smtClean="0"/>
          </a:p>
          <a:p>
            <a:endParaRPr lang="el-GR" dirty="0"/>
          </a:p>
          <a:p>
            <a:r>
              <a:rPr lang="el-GR" b="1" dirty="0" smtClean="0">
                <a:solidFill>
                  <a:srgbClr val="0000FF"/>
                </a:solidFill>
              </a:rPr>
              <a:t>Ναρκοληψία</a:t>
            </a:r>
            <a:endParaRPr lang="el-GR" b="1" dirty="0">
              <a:solidFill>
                <a:srgbClr val="0000FF"/>
              </a:solidFill>
            </a:endParaRPr>
          </a:p>
          <a:p>
            <a:r>
              <a:rPr lang="el-GR" dirty="0"/>
              <a:t>Προκαλείται από </a:t>
            </a:r>
            <a:r>
              <a:rPr lang="el-GR" u="sng" dirty="0"/>
              <a:t>αυτοάνοση καταστροφή των νευρώνων που παράγουν </a:t>
            </a:r>
            <a:r>
              <a:rPr lang="el-GR" u="sng" dirty="0" err="1" smtClean="0"/>
              <a:t>ορεξίνη</a:t>
            </a:r>
            <a:r>
              <a:rPr lang="el-GR" u="sng" dirty="0" smtClean="0"/>
              <a:t> </a:t>
            </a:r>
            <a:r>
              <a:rPr lang="el-GR" dirty="0" smtClean="0"/>
              <a:t>στον </a:t>
            </a:r>
            <a:r>
              <a:rPr lang="el-GR" dirty="0"/>
              <a:t>εγκέφαλο, διαταράσσοντας τον κύκλο ύπνου-ξύπνιου του οργανισμού. Ως αποτέλεσμα, οι </a:t>
            </a:r>
            <a:r>
              <a:rPr lang="el-GR" dirty="0" smtClean="0"/>
              <a:t>πάσχοντες </a:t>
            </a:r>
            <a:r>
              <a:rPr lang="el-GR" dirty="0"/>
              <a:t>πέφτουν κυριολεκτικά ξεροί για ύπνο, </a:t>
            </a:r>
            <a:r>
              <a:rPr lang="el-GR" u="sng" dirty="0"/>
              <a:t>απροειδοποίητα</a:t>
            </a:r>
            <a:r>
              <a:rPr lang="el-GR" dirty="0"/>
              <a:t> κατά τη διάρκεια της ημέρας, ακόμα κι αν έχουν βγει για φαγητό ή αν </a:t>
            </a:r>
            <a:r>
              <a:rPr lang="el-GR" dirty="0" err="1" smtClean="0"/>
              <a:t>οδηγάνε</a:t>
            </a:r>
            <a:r>
              <a:rPr lang="el-GR" dirty="0" smtClean="0"/>
              <a:t>.</a:t>
            </a:r>
            <a:endParaRPr lang="el-GR" dirty="0"/>
          </a:p>
          <a:p>
            <a:endParaRPr lang="el-GR" dirty="0"/>
          </a:p>
          <a:p>
            <a:endParaRPr lang="el-GR" dirty="0"/>
          </a:p>
        </p:txBody>
      </p:sp>
      <p:pic>
        <p:nvPicPr>
          <p:cNvPr id="6" name="Εικόνα 5"/>
          <p:cNvPicPr>
            <a:picLocks noChangeAspect="1"/>
          </p:cNvPicPr>
          <p:nvPr/>
        </p:nvPicPr>
        <p:blipFill rotWithShape="1">
          <a:blip r:embed="rId2"/>
          <a:srcRect t="25100" b="18310"/>
          <a:stretch/>
        </p:blipFill>
        <p:spPr>
          <a:xfrm>
            <a:off x="7302843" y="4460789"/>
            <a:ext cx="4210108" cy="1717591"/>
          </a:xfrm>
          <a:prstGeom prst="rect">
            <a:avLst/>
          </a:prstGeom>
        </p:spPr>
      </p:pic>
      <p:sp>
        <p:nvSpPr>
          <p:cNvPr id="7" name="TextBox 6"/>
          <p:cNvSpPr txBox="1"/>
          <p:nvPr/>
        </p:nvSpPr>
        <p:spPr>
          <a:xfrm>
            <a:off x="7302843" y="4114800"/>
            <a:ext cx="4003589" cy="369332"/>
          </a:xfrm>
          <a:prstGeom prst="rect">
            <a:avLst/>
          </a:prstGeom>
          <a:noFill/>
        </p:spPr>
        <p:txBody>
          <a:bodyPr wrap="square" rtlCol="0">
            <a:spAutoFit/>
          </a:bodyPr>
          <a:lstStyle/>
          <a:p>
            <a:r>
              <a:rPr lang="en-US" dirty="0" smtClean="0"/>
              <a:t>Normal                                Narcolepsy</a:t>
            </a:r>
            <a:endParaRPr lang="el-GR" dirty="0"/>
          </a:p>
        </p:txBody>
      </p:sp>
    </p:spTree>
    <p:extLst>
      <p:ext uri="{BB962C8B-B14F-4D97-AF65-F5344CB8AC3E}">
        <p14:creationId xmlns:p14="http://schemas.microsoft.com/office/powerpoint/2010/main" val="3700710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1276" y="395417"/>
            <a:ext cx="11244648" cy="2385268"/>
          </a:xfrm>
          <a:prstGeom prst="rect">
            <a:avLst/>
          </a:prstGeom>
          <a:noFill/>
        </p:spPr>
        <p:txBody>
          <a:bodyPr wrap="square" rtlCol="0">
            <a:spAutoFit/>
          </a:bodyPr>
          <a:lstStyle/>
          <a:p>
            <a:pPr>
              <a:spcAft>
                <a:spcPts val="600"/>
              </a:spcAft>
            </a:pPr>
            <a:r>
              <a:rPr lang="el-GR" b="1" dirty="0">
                <a:solidFill>
                  <a:srgbClr val="0000FF"/>
                </a:solidFill>
              </a:rPr>
              <a:t>Θανατηφόρα </a:t>
            </a:r>
            <a:r>
              <a:rPr lang="el-GR" b="1" dirty="0" err="1">
                <a:solidFill>
                  <a:srgbClr val="0000FF"/>
                </a:solidFill>
              </a:rPr>
              <a:t>οικογενής</a:t>
            </a:r>
            <a:r>
              <a:rPr lang="el-GR" b="1" dirty="0">
                <a:solidFill>
                  <a:srgbClr val="0000FF"/>
                </a:solidFill>
              </a:rPr>
              <a:t> αϋπνία</a:t>
            </a:r>
          </a:p>
          <a:p>
            <a:r>
              <a:rPr lang="el-GR" dirty="0"/>
              <a:t>Πρόκειται για μία εξαιρετικά σπάνια πάθηση, η οποία ωστόσο έχει θανατηφόρες συνέπειες για τον οργανισμό. Πρόκειται για μία ειδική μορφή αϋπνίας που οδηγεί σε πανικό, άγχος, παραισθήσεις, ταχεία απώλεια βάρους, απόλυτη απώλεια του ύπνου, άνοια και τελικά θάνατο. </a:t>
            </a:r>
            <a:endParaRPr lang="en-US" dirty="0" smtClean="0"/>
          </a:p>
          <a:p>
            <a:r>
              <a:rPr lang="en-US" dirty="0" smtClean="0"/>
              <a:t>O </a:t>
            </a:r>
            <a:r>
              <a:rPr lang="el-GR" dirty="0" smtClean="0"/>
              <a:t>θάνατος </a:t>
            </a:r>
            <a:r>
              <a:rPr lang="el-GR" dirty="0"/>
              <a:t>επέρχεται περίπου 6 με 32 μήνες από τη στιγμή που θα εμφανιστούν τα πρώτα συμπτώματα</a:t>
            </a:r>
            <a:r>
              <a:rPr lang="el-GR" dirty="0" smtClean="0"/>
              <a:t>.</a:t>
            </a:r>
            <a:endParaRPr lang="en-US" dirty="0" smtClean="0"/>
          </a:p>
          <a:p>
            <a:r>
              <a:rPr lang="el-GR" dirty="0" smtClean="0"/>
              <a:t>Η </a:t>
            </a:r>
            <a:r>
              <a:rPr lang="el-GR" dirty="0"/>
              <a:t>πάθηση </a:t>
            </a:r>
            <a:r>
              <a:rPr lang="el-GR" dirty="0" smtClean="0"/>
              <a:t>οφείλεται σε κληρονομική μετάλλαξη της πρωτεΐνης </a:t>
            </a:r>
            <a:r>
              <a:rPr lang="en-US" b="1" dirty="0" smtClean="0">
                <a:solidFill>
                  <a:srgbClr val="0000FF"/>
                </a:solidFill>
              </a:rPr>
              <a:t>prion</a:t>
            </a:r>
            <a:r>
              <a:rPr lang="el-GR" dirty="0" smtClean="0"/>
              <a:t>, η οποία την καθιστά αδιάλυτη, δημιουργώντας πλάκες στον θάλαμο που οδηγούν σε καταστροφή των νευρώνων του (νευροεκφυλιστική ασθένεια). Σαν αποτέλεσμα ο ασθενής έχει παραισθήσεις </a:t>
            </a:r>
            <a:r>
              <a:rPr lang="el-GR" dirty="0"/>
              <a:t>και αδυναμία συγκέντρωσης και συντονισμού κινήσεων. </a:t>
            </a:r>
            <a:endParaRPr lang="el-GR" dirty="0" smtClean="0"/>
          </a:p>
        </p:txBody>
      </p:sp>
      <p:pic>
        <p:nvPicPr>
          <p:cNvPr id="8194" name="Picture 2" descr="ÎÏÎ¿ÏÎ­Î»ÎµÏÎ¼Î± ÎµÎ¹ÎºÏÎ½Î±Ï Î³Î¹Î± lethal familial insomnia prion"/>
          <p:cNvPicPr>
            <a:picLocks noChangeAspect="1" noChangeArrowheads="1"/>
          </p:cNvPicPr>
          <p:nvPr/>
        </p:nvPicPr>
        <p:blipFill rotWithShape="1">
          <a:blip r:embed="rId2">
            <a:extLst>
              <a:ext uri="{28A0092B-C50C-407E-A947-70E740481C1C}">
                <a14:useLocalDpi xmlns:a14="http://schemas.microsoft.com/office/drawing/2010/main" val="0"/>
              </a:ext>
            </a:extLst>
          </a:blip>
          <a:srcRect l="406" t="26184" r="2567" b="28771"/>
          <a:stretch/>
        </p:blipFill>
        <p:spPr bwMode="auto">
          <a:xfrm>
            <a:off x="654907" y="2919429"/>
            <a:ext cx="9514703" cy="33129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54907" y="3126259"/>
            <a:ext cx="1371601" cy="369332"/>
          </a:xfrm>
          <a:prstGeom prst="rect">
            <a:avLst/>
          </a:prstGeom>
          <a:noFill/>
        </p:spPr>
        <p:txBody>
          <a:bodyPr wrap="square" rtlCol="0">
            <a:spAutoFit/>
          </a:bodyPr>
          <a:lstStyle/>
          <a:p>
            <a:r>
              <a:rPr lang="en-US" b="1" dirty="0" smtClean="0"/>
              <a:t>Normal</a:t>
            </a:r>
            <a:endParaRPr lang="el-GR" b="1" dirty="0"/>
          </a:p>
        </p:txBody>
      </p:sp>
      <p:sp>
        <p:nvSpPr>
          <p:cNvPr id="5" name="TextBox 4"/>
          <p:cNvSpPr txBox="1"/>
          <p:nvPr/>
        </p:nvSpPr>
        <p:spPr>
          <a:xfrm>
            <a:off x="9148118" y="3113216"/>
            <a:ext cx="1371601" cy="369332"/>
          </a:xfrm>
          <a:prstGeom prst="rect">
            <a:avLst/>
          </a:prstGeom>
          <a:noFill/>
        </p:spPr>
        <p:txBody>
          <a:bodyPr wrap="square" rtlCol="0">
            <a:spAutoFit/>
          </a:bodyPr>
          <a:lstStyle/>
          <a:p>
            <a:r>
              <a:rPr lang="en-US" b="1" dirty="0" smtClean="0">
                <a:solidFill>
                  <a:schemeClr val="bg1"/>
                </a:solidFill>
              </a:rPr>
              <a:t>Prion</a:t>
            </a:r>
            <a:endParaRPr lang="el-GR" b="1" dirty="0">
              <a:solidFill>
                <a:schemeClr val="bg1"/>
              </a:solidFill>
            </a:endParaRPr>
          </a:p>
        </p:txBody>
      </p:sp>
    </p:spTree>
    <p:extLst>
      <p:ext uri="{BB962C8B-B14F-4D97-AF65-F5344CB8AC3E}">
        <p14:creationId xmlns:p14="http://schemas.microsoft.com/office/powerpoint/2010/main" val="21603590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descr="ÎÏÎ¿ÏÎ­Î»ÎµÏÎ¼Î± ÎµÎ¹ÎºÏÎ½Î±Ï Î³Î¹Î± ÏÏÎ½Î¿Ï"/>
          <p:cNvPicPr/>
          <p:nvPr/>
        </p:nvPicPr>
        <p:blipFill>
          <a:blip r:embed="rId2">
            <a:extLst>
              <a:ext uri="{28A0092B-C50C-407E-A947-70E740481C1C}">
                <a14:useLocalDpi xmlns:a14="http://schemas.microsoft.com/office/drawing/2010/main" val="0"/>
              </a:ext>
            </a:extLst>
          </a:blip>
          <a:srcRect/>
          <a:stretch>
            <a:fillRect/>
          </a:stretch>
        </p:blipFill>
        <p:spPr bwMode="auto">
          <a:xfrm>
            <a:off x="2403566" y="1574119"/>
            <a:ext cx="6747601" cy="3860029"/>
          </a:xfrm>
          <a:prstGeom prst="rect">
            <a:avLst/>
          </a:prstGeom>
          <a:noFill/>
          <a:ln>
            <a:noFill/>
          </a:ln>
        </p:spPr>
      </p:pic>
      <p:sp>
        <p:nvSpPr>
          <p:cNvPr id="3" name="Ορθογώνιο 2"/>
          <p:cNvSpPr/>
          <p:nvPr/>
        </p:nvSpPr>
        <p:spPr>
          <a:xfrm>
            <a:off x="2729366" y="5533002"/>
            <a:ext cx="6096000" cy="787652"/>
          </a:xfrm>
          <a:prstGeom prst="rect">
            <a:avLst/>
          </a:prstGeom>
        </p:spPr>
        <p:txBody>
          <a:bodyPr>
            <a:spAutoFit/>
          </a:bodyPr>
          <a:lstStyle/>
          <a:p>
            <a:pPr>
              <a:lnSpc>
                <a:spcPct val="107000"/>
              </a:lnSpc>
              <a:spcAft>
                <a:spcPts val="800"/>
              </a:spcAft>
            </a:pPr>
            <a:r>
              <a:rPr lang="el-GR" dirty="0">
                <a:latin typeface="Calibri" panose="020F0502020204030204" pitchFamily="34" charset="0"/>
                <a:ea typeface="Calibri" panose="020F0502020204030204" pitchFamily="34" charset="0"/>
                <a:cs typeface="Times New Roman" panose="02020603050405020304" pitchFamily="18" charset="0"/>
              </a:rPr>
              <a:t>Το γέλιο και ο ύπνος είναι τα καλύτερα φάρμακα του κόσμου.</a:t>
            </a:r>
          </a:p>
          <a:p>
            <a:pPr>
              <a:lnSpc>
                <a:spcPct val="107000"/>
              </a:lnSpc>
              <a:spcAft>
                <a:spcPts val="800"/>
              </a:spcAft>
            </a:pPr>
            <a:r>
              <a:rPr lang="el-GR" dirty="0">
                <a:latin typeface="Calibri" panose="020F0502020204030204" pitchFamily="34" charset="0"/>
                <a:ea typeface="Calibri" panose="020F0502020204030204" pitchFamily="34" charset="0"/>
                <a:cs typeface="Times New Roman" panose="02020603050405020304" pitchFamily="18" charset="0"/>
              </a:rPr>
              <a:t>Ιρλανδέζικη παροιμία</a:t>
            </a:r>
            <a:endParaRPr lang="el-GR"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84911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1" descr="0909"/>
          <p:cNvPicPr>
            <a:picLocks noChangeAspect="1" noChangeArrowheads="1"/>
          </p:cNvPicPr>
          <p:nvPr/>
        </p:nvPicPr>
        <p:blipFill rotWithShape="1">
          <a:blip r:embed="rId3">
            <a:extLst>
              <a:ext uri="{28A0092B-C50C-407E-A947-70E740481C1C}">
                <a14:useLocalDpi xmlns:a14="http://schemas.microsoft.com/office/drawing/2010/main" val="0"/>
              </a:ext>
            </a:extLst>
          </a:blip>
          <a:srcRect b="9383"/>
          <a:stretch/>
        </p:blipFill>
        <p:spPr bwMode="auto">
          <a:xfrm>
            <a:off x="1909764" y="358727"/>
            <a:ext cx="8372475" cy="6165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3" hidden="1"/>
          <p:cNvSpPr>
            <a:spLocks noGrp="1" noChangeArrowheads="1"/>
          </p:cNvSpPr>
          <p:nvPr>
            <p:ph type="title"/>
          </p:nvPr>
        </p:nvSpPr>
        <p:spPr/>
        <p:txBody>
          <a:bodyPr/>
          <a:lstStyle/>
          <a:p>
            <a:pPr eaLnBrk="1" hangingPunct="1"/>
            <a:endParaRPr lang="el-GR" smtClean="0"/>
          </a:p>
        </p:txBody>
      </p:sp>
      <p:sp>
        <p:nvSpPr>
          <p:cNvPr id="4" name="Text Box 3"/>
          <p:cNvSpPr txBox="1">
            <a:spLocks noChangeArrowheads="1"/>
          </p:cNvSpPr>
          <p:nvPr/>
        </p:nvSpPr>
        <p:spPr bwMode="auto">
          <a:xfrm>
            <a:off x="303777" y="898657"/>
            <a:ext cx="1561646" cy="369332"/>
          </a:xfrm>
          <a:prstGeom prst="rect">
            <a:avLst/>
          </a:prstGeom>
          <a:solidFill>
            <a:schemeClr val="accent1">
              <a:lumMod val="40000"/>
              <a:lumOff val="60000"/>
            </a:schemeClr>
          </a:solidFill>
          <a:ln>
            <a:noFill/>
          </a:ln>
          <a:effectLst/>
          <a:extLst/>
        </p:spPr>
        <p:txBody>
          <a:bodyPr wrap="none">
            <a:spAutoFit/>
          </a:bodyPr>
          <a:lstStyle/>
          <a:p>
            <a:r>
              <a:rPr lang="en-US" b="1" i="1" dirty="0"/>
              <a:t>Alpha</a:t>
            </a:r>
            <a:r>
              <a:rPr lang="en-US" dirty="0"/>
              <a:t>  8-13 Hz</a:t>
            </a:r>
          </a:p>
        </p:txBody>
      </p:sp>
      <p:sp>
        <p:nvSpPr>
          <p:cNvPr id="5" name="Text Box 4"/>
          <p:cNvSpPr txBox="1">
            <a:spLocks noChangeArrowheads="1"/>
          </p:cNvSpPr>
          <p:nvPr/>
        </p:nvSpPr>
        <p:spPr bwMode="auto">
          <a:xfrm>
            <a:off x="10460834" y="5337290"/>
            <a:ext cx="1422697" cy="369332"/>
          </a:xfrm>
          <a:prstGeom prst="rect">
            <a:avLst/>
          </a:prstGeom>
          <a:solidFill>
            <a:schemeClr val="accent1">
              <a:lumMod val="40000"/>
              <a:lumOff val="60000"/>
            </a:schemeClr>
          </a:solidFill>
          <a:ln>
            <a:noFill/>
          </a:ln>
          <a:effectLst/>
          <a:extLst/>
        </p:spPr>
        <p:txBody>
          <a:bodyPr wrap="none">
            <a:spAutoFit/>
          </a:bodyPr>
          <a:lstStyle/>
          <a:p>
            <a:r>
              <a:rPr lang="en-US" b="1" i="1" dirty="0"/>
              <a:t>Beta</a:t>
            </a:r>
            <a:r>
              <a:rPr lang="en-US" dirty="0"/>
              <a:t>  &gt; 13 Hz</a:t>
            </a:r>
          </a:p>
        </p:txBody>
      </p:sp>
      <p:sp>
        <p:nvSpPr>
          <p:cNvPr id="6" name="Text Box 5"/>
          <p:cNvSpPr txBox="1">
            <a:spLocks noChangeArrowheads="1"/>
          </p:cNvSpPr>
          <p:nvPr/>
        </p:nvSpPr>
        <p:spPr bwMode="auto">
          <a:xfrm>
            <a:off x="298447" y="5359643"/>
            <a:ext cx="1522020" cy="369332"/>
          </a:xfrm>
          <a:prstGeom prst="rect">
            <a:avLst/>
          </a:prstGeom>
          <a:solidFill>
            <a:schemeClr val="accent1">
              <a:lumMod val="40000"/>
              <a:lumOff val="60000"/>
            </a:schemeClr>
          </a:solidFill>
          <a:ln>
            <a:noFill/>
          </a:ln>
          <a:effectLst/>
          <a:extLst/>
        </p:spPr>
        <p:txBody>
          <a:bodyPr wrap="none">
            <a:spAutoFit/>
          </a:bodyPr>
          <a:lstStyle/>
          <a:p>
            <a:r>
              <a:rPr lang="en-US" dirty="0"/>
              <a:t>  </a:t>
            </a:r>
            <a:r>
              <a:rPr lang="en-US" b="1" i="1" dirty="0"/>
              <a:t>Theta</a:t>
            </a:r>
            <a:r>
              <a:rPr lang="en-US" dirty="0"/>
              <a:t>  4-7 Hz</a:t>
            </a:r>
          </a:p>
        </p:txBody>
      </p:sp>
      <p:sp>
        <p:nvSpPr>
          <p:cNvPr id="7" name="Text Box 6"/>
          <p:cNvSpPr txBox="1">
            <a:spLocks noChangeArrowheads="1"/>
          </p:cNvSpPr>
          <p:nvPr/>
        </p:nvSpPr>
        <p:spPr bwMode="auto">
          <a:xfrm>
            <a:off x="10476523" y="529325"/>
            <a:ext cx="1379417" cy="369332"/>
          </a:xfrm>
          <a:prstGeom prst="rect">
            <a:avLst/>
          </a:prstGeom>
          <a:solidFill>
            <a:schemeClr val="accent1">
              <a:lumMod val="40000"/>
              <a:lumOff val="60000"/>
            </a:schemeClr>
          </a:solidFill>
          <a:ln>
            <a:noFill/>
          </a:ln>
          <a:effectLst/>
          <a:extLst/>
        </p:spPr>
        <p:txBody>
          <a:bodyPr wrap="none">
            <a:spAutoFit/>
          </a:bodyPr>
          <a:lstStyle/>
          <a:p>
            <a:r>
              <a:rPr lang="en-US" b="1" i="1" dirty="0"/>
              <a:t>Delta</a:t>
            </a:r>
            <a:r>
              <a:rPr lang="en-US" dirty="0"/>
              <a:t>  &lt; 4 Hz</a:t>
            </a:r>
          </a:p>
        </p:txBody>
      </p:sp>
      <p:sp>
        <p:nvSpPr>
          <p:cNvPr id="8" name="Text Box 6"/>
          <p:cNvSpPr txBox="1">
            <a:spLocks noChangeArrowheads="1"/>
          </p:cNvSpPr>
          <p:nvPr/>
        </p:nvSpPr>
        <p:spPr bwMode="auto">
          <a:xfrm>
            <a:off x="8947163" y="2467272"/>
            <a:ext cx="1379417" cy="369332"/>
          </a:xfrm>
          <a:prstGeom prst="rect">
            <a:avLst/>
          </a:prstGeom>
          <a:noFill/>
          <a:ln>
            <a:noFill/>
          </a:ln>
          <a:effectLst/>
          <a:extLst/>
        </p:spPr>
        <p:txBody>
          <a:bodyPr wrap="none">
            <a:spAutoFit/>
          </a:bodyPr>
          <a:lstStyle/>
          <a:p>
            <a:r>
              <a:rPr lang="en-US" b="1" i="1" dirty="0">
                <a:solidFill>
                  <a:schemeClr val="accent1">
                    <a:lumMod val="50000"/>
                  </a:schemeClr>
                </a:solidFill>
              </a:rPr>
              <a:t>Delta</a:t>
            </a:r>
            <a:r>
              <a:rPr lang="en-US" dirty="0">
                <a:solidFill>
                  <a:schemeClr val="accent1">
                    <a:lumMod val="50000"/>
                  </a:schemeClr>
                </a:solidFill>
              </a:rPr>
              <a:t>  &lt; 4 Hz</a:t>
            </a:r>
          </a:p>
        </p:txBody>
      </p:sp>
      <p:sp>
        <p:nvSpPr>
          <p:cNvPr id="2" name="Ορθογώνιο 1"/>
          <p:cNvSpPr/>
          <p:nvPr/>
        </p:nvSpPr>
        <p:spPr>
          <a:xfrm>
            <a:off x="10423800" y="1409788"/>
            <a:ext cx="1909762" cy="2715295"/>
          </a:xfrm>
          <a:prstGeom prst="rect">
            <a:avLst/>
          </a:prstGeom>
        </p:spPr>
        <p:txBody>
          <a:bodyPr wrap="square">
            <a:spAutoFit/>
          </a:bodyPr>
          <a:lstStyle/>
          <a:p>
            <a:pPr lvl="0" fontAlgn="base">
              <a:lnSpc>
                <a:spcPct val="107000"/>
              </a:lnSpc>
              <a:spcAft>
                <a:spcPts val="415"/>
              </a:spcAft>
              <a:buSzPts val="1000"/>
              <a:tabLst>
                <a:tab pos="457200" algn="l"/>
              </a:tabLst>
            </a:pPr>
            <a:r>
              <a:rPr lang="el-GR" sz="1600" spc="5" dirty="0">
                <a:latin typeface="Calibri" panose="020F0502020204030204" pitchFamily="34" charset="0"/>
                <a:ea typeface="Times New Roman" panose="02020603050405020304" pitchFamily="18" charset="0"/>
                <a:cs typeface="Times New Roman" panose="02020603050405020304" pitchFamily="18" charset="0"/>
              </a:rPr>
              <a:t>Τα κύματα </a:t>
            </a:r>
            <a:r>
              <a:rPr lang="en-US" sz="1600" spc="5" dirty="0" smtClean="0">
                <a:latin typeface="Calibri" panose="020F0502020204030204" pitchFamily="34" charset="0"/>
                <a:ea typeface="Times New Roman" panose="02020603050405020304" pitchFamily="18" charset="0"/>
                <a:cs typeface="Times New Roman" panose="02020603050405020304" pitchFamily="18" charset="0"/>
              </a:rPr>
              <a:t>Delta</a:t>
            </a:r>
            <a:r>
              <a:rPr lang="el-GR" sz="1600" spc="5" dirty="0" smtClean="0">
                <a:latin typeface="Calibri" panose="020F0502020204030204" pitchFamily="34" charset="0"/>
                <a:ea typeface="Times New Roman" panose="02020603050405020304" pitchFamily="18" charset="0"/>
                <a:cs typeface="Times New Roman" panose="02020603050405020304" pitchFamily="18" charset="0"/>
              </a:rPr>
              <a:t> </a:t>
            </a:r>
            <a:r>
              <a:rPr lang="el-GR" sz="1600" spc="5" dirty="0">
                <a:latin typeface="Calibri" panose="020F0502020204030204" pitchFamily="34" charset="0"/>
                <a:ea typeface="Times New Roman" panose="02020603050405020304" pitchFamily="18" charset="0"/>
                <a:cs typeface="Times New Roman" panose="02020603050405020304" pitchFamily="18" charset="0"/>
              </a:rPr>
              <a:t>εμφανίζονται κατά τη διάρκεια του σταδίου 3 </a:t>
            </a:r>
            <a:r>
              <a:rPr lang="el-GR" sz="1600" spc="5" dirty="0" smtClean="0">
                <a:latin typeface="Calibri" panose="020F0502020204030204" pitchFamily="34" charset="0"/>
                <a:ea typeface="Times New Roman" panose="02020603050405020304" pitchFamily="18" charset="0"/>
                <a:cs typeface="Times New Roman" panose="02020603050405020304" pitchFamily="18" charset="0"/>
              </a:rPr>
              <a:t>– 4</a:t>
            </a:r>
            <a:r>
              <a:rPr lang="en-US" sz="1600" spc="5" dirty="0" smtClean="0">
                <a:latin typeface="Calibri" panose="020F0502020204030204" pitchFamily="34" charset="0"/>
                <a:ea typeface="Times New Roman" panose="02020603050405020304" pitchFamily="18" charset="0"/>
                <a:cs typeface="Times New Roman" panose="02020603050405020304" pitchFamily="18" charset="0"/>
              </a:rPr>
              <a:t> </a:t>
            </a:r>
            <a:r>
              <a:rPr lang="el-GR" sz="1600" spc="5" dirty="0" smtClean="0">
                <a:latin typeface="Calibri" panose="020F0502020204030204" pitchFamily="34" charset="0"/>
                <a:ea typeface="Times New Roman" panose="02020603050405020304" pitchFamily="18" charset="0"/>
                <a:cs typeface="Times New Roman" panose="02020603050405020304" pitchFamily="18" charset="0"/>
              </a:rPr>
              <a:t>του  </a:t>
            </a:r>
            <a:r>
              <a:rPr lang="el-GR" sz="1600" spc="5" dirty="0">
                <a:latin typeface="Calibri" panose="020F0502020204030204" pitchFamily="34" charset="0"/>
                <a:ea typeface="Times New Roman" panose="02020603050405020304" pitchFamily="18" charset="0"/>
                <a:cs typeface="Times New Roman" panose="02020603050405020304" pitchFamily="18" charset="0"/>
              </a:rPr>
              <a:t>ύπνου και είναι τα βραδύτερα κύματα με το μεγαλύτερο εύρος. Ο ύπνος </a:t>
            </a:r>
            <a:r>
              <a:rPr lang="el-GR" sz="1600" spc="5" dirty="0" err="1">
                <a:latin typeface="Calibri" panose="020F0502020204030204" pitchFamily="34" charset="0"/>
                <a:ea typeface="Times New Roman" panose="02020603050405020304" pitchFamily="18" charset="0"/>
                <a:cs typeface="Times New Roman" panose="02020603050405020304" pitchFamily="18" charset="0"/>
              </a:rPr>
              <a:t>Delta</a:t>
            </a:r>
            <a:r>
              <a:rPr lang="el-GR" sz="1600" spc="5" dirty="0">
                <a:latin typeface="Calibri" panose="020F0502020204030204" pitchFamily="34" charset="0"/>
                <a:ea typeface="Times New Roman" panose="02020603050405020304" pitchFamily="18" charset="0"/>
                <a:cs typeface="Times New Roman" panose="02020603050405020304" pitchFamily="18" charset="0"/>
              </a:rPr>
              <a:t> είναι ο βαθύτερος ύπνος.</a:t>
            </a:r>
            <a:endParaRPr lang="el-G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p:cNvSpPr txBox="1"/>
          <p:nvPr/>
        </p:nvSpPr>
        <p:spPr>
          <a:xfrm>
            <a:off x="1939117" y="22006"/>
            <a:ext cx="2150076" cy="369332"/>
          </a:xfrm>
          <a:prstGeom prst="rect">
            <a:avLst/>
          </a:prstGeom>
          <a:solidFill>
            <a:schemeClr val="bg1"/>
          </a:solidFill>
        </p:spPr>
        <p:txBody>
          <a:bodyPr wrap="square" rtlCol="0">
            <a:spAutoFit/>
          </a:bodyPr>
          <a:lstStyle/>
          <a:p>
            <a:r>
              <a:rPr lang="el-GR" dirty="0" smtClean="0"/>
              <a:t>Ξύπνιος - εγρήγορση</a:t>
            </a:r>
            <a:endParaRPr lang="el-GR" dirty="0"/>
          </a:p>
        </p:txBody>
      </p:sp>
      <p:sp>
        <p:nvSpPr>
          <p:cNvPr id="11" name="TextBox 10"/>
          <p:cNvSpPr txBox="1"/>
          <p:nvPr/>
        </p:nvSpPr>
        <p:spPr>
          <a:xfrm>
            <a:off x="1939117" y="2175853"/>
            <a:ext cx="2150076" cy="369332"/>
          </a:xfrm>
          <a:prstGeom prst="rect">
            <a:avLst/>
          </a:prstGeom>
          <a:solidFill>
            <a:schemeClr val="bg1"/>
          </a:solidFill>
        </p:spPr>
        <p:txBody>
          <a:bodyPr wrap="square" rtlCol="0">
            <a:spAutoFit/>
          </a:bodyPr>
          <a:lstStyle/>
          <a:p>
            <a:r>
              <a:rPr lang="en-US" dirty="0" err="1" smtClean="0"/>
              <a:t>nonREM</a:t>
            </a:r>
            <a:r>
              <a:rPr lang="en-US" dirty="0" smtClean="0"/>
              <a:t> –</a:t>
            </a:r>
            <a:r>
              <a:rPr lang="el-GR" dirty="0" smtClean="0"/>
              <a:t>Στάδιο 1</a:t>
            </a:r>
            <a:endParaRPr lang="el-GR" dirty="0"/>
          </a:p>
        </p:txBody>
      </p:sp>
      <p:sp>
        <p:nvSpPr>
          <p:cNvPr id="12" name="TextBox 11"/>
          <p:cNvSpPr txBox="1"/>
          <p:nvPr/>
        </p:nvSpPr>
        <p:spPr>
          <a:xfrm>
            <a:off x="1898338" y="4415044"/>
            <a:ext cx="2150076" cy="369332"/>
          </a:xfrm>
          <a:prstGeom prst="rect">
            <a:avLst/>
          </a:prstGeom>
          <a:solidFill>
            <a:schemeClr val="bg1"/>
          </a:solidFill>
        </p:spPr>
        <p:txBody>
          <a:bodyPr wrap="square" rtlCol="0">
            <a:spAutoFit/>
          </a:bodyPr>
          <a:lstStyle/>
          <a:p>
            <a:r>
              <a:rPr lang="en-US" dirty="0" err="1" smtClean="0"/>
              <a:t>nonREM</a:t>
            </a:r>
            <a:r>
              <a:rPr lang="en-US" dirty="0" smtClean="0"/>
              <a:t> –</a:t>
            </a:r>
            <a:r>
              <a:rPr lang="el-GR" dirty="0" smtClean="0"/>
              <a:t>Στάδιο 2</a:t>
            </a:r>
            <a:endParaRPr lang="el-GR" dirty="0"/>
          </a:p>
        </p:txBody>
      </p:sp>
      <p:sp>
        <p:nvSpPr>
          <p:cNvPr id="13" name="TextBox 12"/>
          <p:cNvSpPr txBox="1"/>
          <p:nvPr/>
        </p:nvSpPr>
        <p:spPr>
          <a:xfrm>
            <a:off x="6211448" y="13689"/>
            <a:ext cx="2150076" cy="369332"/>
          </a:xfrm>
          <a:prstGeom prst="rect">
            <a:avLst/>
          </a:prstGeom>
          <a:solidFill>
            <a:schemeClr val="bg1"/>
          </a:solidFill>
        </p:spPr>
        <p:txBody>
          <a:bodyPr wrap="square" rtlCol="0">
            <a:spAutoFit/>
          </a:bodyPr>
          <a:lstStyle/>
          <a:p>
            <a:r>
              <a:rPr lang="en-US" dirty="0" err="1" smtClean="0"/>
              <a:t>nonREM</a:t>
            </a:r>
            <a:r>
              <a:rPr lang="en-US" dirty="0" smtClean="0"/>
              <a:t> –</a:t>
            </a:r>
            <a:r>
              <a:rPr lang="el-GR" dirty="0" smtClean="0"/>
              <a:t>Στάδιο 3</a:t>
            </a:r>
            <a:endParaRPr lang="el-GR" dirty="0"/>
          </a:p>
        </p:txBody>
      </p:sp>
      <p:sp>
        <p:nvSpPr>
          <p:cNvPr id="14" name="TextBox 13"/>
          <p:cNvSpPr txBox="1"/>
          <p:nvPr/>
        </p:nvSpPr>
        <p:spPr>
          <a:xfrm>
            <a:off x="6096001" y="2195476"/>
            <a:ext cx="2150076" cy="369332"/>
          </a:xfrm>
          <a:prstGeom prst="rect">
            <a:avLst/>
          </a:prstGeom>
          <a:solidFill>
            <a:schemeClr val="bg1"/>
          </a:solidFill>
        </p:spPr>
        <p:txBody>
          <a:bodyPr wrap="square" rtlCol="0">
            <a:spAutoFit/>
          </a:bodyPr>
          <a:lstStyle/>
          <a:p>
            <a:r>
              <a:rPr lang="en-US" dirty="0" err="1" smtClean="0"/>
              <a:t>nonREM</a:t>
            </a:r>
            <a:r>
              <a:rPr lang="en-US" dirty="0" smtClean="0"/>
              <a:t> –</a:t>
            </a:r>
            <a:r>
              <a:rPr lang="el-GR" dirty="0" smtClean="0"/>
              <a:t>Στάδιο 4</a:t>
            </a:r>
            <a:endParaRPr lang="el-GR" dirty="0"/>
          </a:p>
        </p:txBody>
      </p:sp>
      <p:sp>
        <p:nvSpPr>
          <p:cNvPr id="16" name="TextBox 15"/>
          <p:cNvSpPr txBox="1"/>
          <p:nvPr/>
        </p:nvSpPr>
        <p:spPr>
          <a:xfrm>
            <a:off x="6187063" y="4333517"/>
            <a:ext cx="4095175" cy="646331"/>
          </a:xfrm>
          <a:prstGeom prst="rect">
            <a:avLst/>
          </a:prstGeom>
          <a:solidFill>
            <a:schemeClr val="bg1"/>
          </a:solidFill>
        </p:spPr>
        <p:txBody>
          <a:bodyPr wrap="square" rtlCol="0">
            <a:spAutoFit/>
          </a:bodyPr>
          <a:lstStyle/>
          <a:p>
            <a:endParaRPr lang="el-GR" dirty="0" smtClean="0"/>
          </a:p>
          <a:p>
            <a:r>
              <a:rPr lang="en-US" dirty="0" smtClean="0"/>
              <a:t>REM –</a:t>
            </a:r>
            <a:r>
              <a:rPr lang="el-GR" dirty="0" smtClean="0"/>
              <a:t>Παράδοξος ύπνος</a:t>
            </a:r>
            <a:endParaRPr lang="el-GR" dirty="0"/>
          </a:p>
        </p:txBody>
      </p:sp>
      <p:sp>
        <p:nvSpPr>
          <p:cNvPr id="17" name="Text Box 9"/>
          <p:cNvSpPr txBox="1">
            <a:spLocks noChangeArrowheads="1"/>
          </p:cNvSpPr>
          <p:nvPr/>
        </p:nvSpPr>
        <p:spPr bwMode="auto">
          <a:xfrm>
            <a:off x="10690187" y="5851974"/>
            <a:ext cx="952088" cy="369332"/>
          </a:xfrm>
          <a:prstGeom prst="rect">
            <a:avLst/>
          </a:prstGeom>
          <a:solidFill>
            <a:schemeClr val="accent1">
              <a:lumMod val="40000"/>
              <a:lumOff val="60000"/>
            </a:schemeClr>
          </a:solidFill>
          <a:ln>
            <a:noFill/>
          </a:ln>
          <a:effectLst/>
          <a:extLst/>
        </p:spPr>
        <p:txBody>
          <a:bodyPr wrap="square">
            <a:spAutoFit/>
          </a:bodyPr>
          <a:lstStyle/>
          <a:p>
            <a:r>
              <a:rPr lang="en-US" dirty="0"/>
              <a:t>  &lt; 5 </a:t>
            </a:r>
            <a:r>
              <a:rPr lang="en-US" dirty="0">
                <a:latin typeface="Symbol" panose="05050102010706020507" pitchFamily="18" charset="2"/>
              </a:rPr>
              <a:t>m</a:t>
            </a:r>
            <a:r>
              <a:rPr lang="en-US" dirty="0"/>
              <a:t>V</a:t>
            </a:r>
          </a:p>
        </p:txBody>
      </p:sp>
      <p:sp>
        <p:nvSpPr>
          <p:cNvPr id="18" name="Text Box 10"/>
          <p:cNvSpPr txBox="1">
            <a:spLocks noChangeArrowheads="1"/>
          </p:cNvSpPr>
          <p:nvPr/>
        </p:nvSpPr>
        <p:spPr bwMode="auto">
          <a:xfrm>
            <a:off x="622774" y="1463530"/>
            <a:ext cx="923651" cy="369332"/>
          </a:xfrm>
          <a:prstGeom prst="rect">
            <a:avLst/>
          </a:prstGeom>
          <a:solidFill>
            <a:schemeClr val="accent1">
              <a:lumMod val="40000"/>
              <a:lumOff val="60000"/>
            </a:schemeClr>
          </a:solidFill>
          <a:ln>
            <a:noFill/>
          </a:ln>
          <a:effectLst/>
          <a:extLst/>
        </p:spPr>
        <p:txBody>
          <a:bodyPr wrap="none">
            <a:spAutoFit/>
          </a:bodyPr>
          <a:lstStyle/>
          <a:p>
            <a:r>
              <a:rPr lang="en-US" dirty="0"/>
              <a:t>5-15 </a:t>
            </a:r>
            <a:r>
              <a:rPr lang="en-US" dirty="0">
                <a:latin typeface="Symbol" panose="05050102010706020507" pitchFamily="18" charset="2"/>
              </a:rPr>
              <a:t>m</a:t>
            </a:r>
            <a:r>
              <a:rPr lang="en-US" dirty="0"/>
              <a:t>V</a:t>
            </a:r>
          </a:p>
        </p:txBody>
      </p:sp>
      <p:sp>
        <p:nvSpPr>
          <p:cNvPr id="19" name="Text Box 11"/>
          <p:cNvSpPr txBox="1">
            <a:spLocks noChangeArrowheads="1"/>
          </p:cNvSpPr>
          <p:nvPr/>
        </p:nvSpPr>
        <p:spPr bwMode="auto">
          <a:xfrm>
            <a:off x="505755" y="5851974"/>
            <a:ext cx="1040670" cy="369332"/>
          </a:xfrm>
          <a:prstGeom prst="rect">
            <a:avLst/>
          </a:prstGeom>
          <a:solidFill>
            <a:schemeClr val="accent1">
              <a:lumMod val="40000"/>
              <a:lumOff val="60000"/>
            </a:schemeClr>
          </a:solidFill>
          <a:ln>
            <a:noFill/>
          </a:ln>
          <a:effectLst/>
          <a:extLst/>
        </p:spPr>
        <p:txBody>
          <a:bodyPr wrap="none">
            <a:spAutoFit/>
          </a:bodyPr>
          <a:lstStyle/>
          <a:p>
            <a:r>
              <a:rPr lang="en-US"/>
              <a:t>10-50 </a:t>
            </a:r>
            <a:r>
              <a:rPr lang="en-US">
                <a:latin typeface="Symbol" panose="05050102010706020507" pitchFamily="18" charset="2"/>
              </a:rPr>
              <a:t>m</a:t>
            </a:r>
            <a:r>
              <a:rPr lang="en-US"/>
              <a:t>V</a:t>
            </a:r>
          </a:p>
        </p:txBody>
      </p:sp>
      <p:sp>
        <p:nvSpPr>
          <p:cNvPr id="20" name="Text Box 12"/>
          <p:cNvSpPr txBox="1">
            <a:spLocks noChangeArrowheads="1"/>
          </p:cNvSpPr>
          <p:nvPr/>
        </p:nvSpPr>
        <p:spPr bwMode="auto">
          <a:xfrm>
            <a:off x="10690187" y="949365"/>
            <a:ext cx="964050" cy="369332"/>
          </a:xfrm>
          <a:prstGeom prst="rect">
            <a:avLst/>
          </a:prstGeom>
          <a:solidFill>
            <a:schemeClr val="accent1">
              <a:lumMod val="40000"/>
              <a:lumOff val="60000"/>
            </a:schemeClr>
          </a:solidFill>
          <a:ln>
            <a:noFill/>
          </a:ln>
          <a:effectLst/>
          <a:extLst/>
        </p:spPr>
        <p:txBody>
          <a:bodyPr wrap="square">
            <a:spAutoFit/>
          </a:bodyPr>
          <a:lstStyle/>
          <a:p>
            <a:r>
              <a:rPr lang="en-US" dirty="0"/>
              <a:t>&gt; 50 </a:t>
            </a:r>
            <a:r>
              <a:rPr lang="en-US" dirty="0">
                <a:latin typeface="Symbol" panose="05050102010706020507" pitchFamily="18" charset="2"/>
              </a:rPr>
              <a:t>m</a:t>
            </a:r>
            <a:r>
              <a:rPr lang="en-US" dirty="0"/>
              <a:t>V</a:t>
            </a:r>
          </a:p>
        </p:txBody>
      </p:sp>
      <p:sp>
        <p:nvSpPr>
          <p:cNvPr id="9" name="Ορθογώνιο 8"/>
          <p:cNvSpPr/>
          <p:nvPr/>
        </p:nvSpPr>
        <p:spPr>
          <a:xfrm>
            <a:off x="6187063" y="4436076"/>
            <a:ext cx="5885488" cy="208829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5429602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imgur.com/D0tKg.png"/>
          <p:cNvPicPr>
            <a:picLocks noChangeAspect="1" noChangeArrowheads="1"/>
          </p:cNvPicPr>
          <p:nvPr/>
        </p:nvPicPr>
        <p:blipFill rotWithShape="1">
          <a:blip r:embed="rId2">
            <a:extLst>
              <a:ext uri="{28A0092B-C50C-407E-A947-70E740481C1C}">
                <a14:useLocalDpi xmlns:a14="http://schemas.microsoft.com/office/drawing/2010/main" val="0"/>
              </a:ext>
            </a:extLst>
          </a:blip>
          <a:srcRect l="3913" t="4687"/>
          <a:stretch/>
        </p:blipFill>
        <p:spPr bwMode="auto">
          <a:xfrm>
            <a:off x="593123" y="24085"/>
            <a:ext cx="11033585" cy="494713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imgur.com/D0tKg.png"/>
          <p:cNvPicPr>
            <a:picLocks noChangeAspect="1" noChangeArrowheads="1"/>
          </p:cNvPicPr>
          <p:nvPr/>
        </p:nvPicPr>
        <p:blipFill rotWithShape="1">
          <a:blip r:embed="rId2">
            <a:extLst>
              <a:ext uri="{28A0092B-C50C-407E-A947-70E740481C1C}">
                <a14:useLocalDpi xmlns:a14="http://schemas.microsoft.com/office/drawing/2010/main" val="0"/>
              </a:ext>
            </a:extLst>
          </a:blip>
          <a:srcRect l="4056" t="29984" r="80732" b="12196"/>
          <a:stretch/>
        </p:blipFill>
        <p:spPr bwMode="auto">
          <a:xfrm>
            <a:off x="609600" y="3301792"/>
            <a:ext cx="1746738" cy="300110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imgur.com/D0tKg.png"/>
          <p:cNvPicPr>
            <a:picLocks noChangeAspect="1" noChangeArrowheads="1"/>
          </p:cNvPicPr>
          <p:nvPr/>
        </p:nvPicPr>
        <p:blipFill rotWithShape="1">
          <a:blip r:embed="rId2">
            <a:extLst>
              <a:ext uri="{28A0092B-C50C-407E-A947-70E740481C1C}">
                <a14:useLocalDpi xmlns:a14="http://schemas.microsoft.com/office/drawing/2010/main" val="0"/>
              </a:ext>
            </a:extLst>
          </a:blip>
          <a:srcRect l="19268" t="58668" r="48369" b="12647"/>
          <a:stretch/>
        </p:blipFill>
        <p:spPr bwMode="auto">
          <a:xfrm>
            <a:off x="2356337" y="4778899"/>
            <a:ext cx="3716217" cy="148883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imgur.com/D0tKg.png"/>
          <p:cNvPicPr>
            <a:picLocks noChangeAspect="1" noChangeArrowheads="1"/>
          </p:cNvPicPr>
          <p:nvPr/>
        </p:nvPicPr>
        <p:blipFill rotWithShape="1">
          <a:blip r:embed="rId2">
            <a:extLst>
              <a:ext uri="{28A0092B-C50C-407E-A947-70E740481C1C}">
                <a14:useLocalDpi xmlns:a14="http://schemas.microsoft.com/office/drawing/2010/main" val="0"/>
              </a:ext>
            </a:extLst>
          </a:blip>
          <a:srcRect l="19268" t="58668" r="48369" b="12647"/>
          <a:stretch/>
        </p:blipFill>
        <p:spPr bwMode="auto">
          <a:xfrm>
            <a:off x="5931877" y="4825792"/>
            <a:ext cx="3716217" cy="148883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ttp://imgur.com/D0tKg.png"/>
          <p:cNvPicPr>
            <a:picLocks noChangeAspect="1" noChangeArrowheads="1"/>
          </p:cNvPicPr>
          <p:nvPr/>
        </p:nvPicPr>
        <p:blipFill rotWithShape="1">
          <a:blip r:embed="rId2">
            <a:extLst>
              <a:ext uri="{28A0092B-C50C-407E-A947-70E740481C1C}">
                <a14:useLocalDpi xmlns:a14="http://schemas.microsoft.com/office/drawing/2010/main" val="0"/>
              </a:ext>
            </a:extLst>
          </a:blip>
          <a:srcRect l="19268" t="58668" r="48369" b="12647"/>
          <a:stretch/>
        </p:blipFill>
        <p:spPr bwMode="auto">
          <a:xfrm>
            <a:off x="2356338" y="3782439"/>
            <a:ext cx="3716217" cy="148883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ttp://imgur.com/D0tKg.png"/>
          <p:cNvPicPr>
            <a:picLocks noChangeAspect="1" noChangeArrowheads="1"/>
          </p:cNvPicPr>
          <p:nvPr/>
        </p:nvPicPr>
        <p:blipFill rotWithShape="1">
          <a:blip r:embed="rId2">
            <a:extLst>
              <a:ext uri="{28A0092B-C50C-407E-A947-70E740481C1C}">
                <a14:useLocalDpi xmlns:a14="http://schemas.microsoft.com/office/drawing/2010/main" val="0"/>
              </a:ext>
            </a:extLst>
          </a:blip>
          <a:srcRect l="19268" t="58668" r="48369" b="12647"/>
          <a:stretch/>
        </p:blipFill>
        <p:spPr bwMode="auto">
          <a:xfrm>
            <a:off x="5931878" y="3829332"/>
            <a:ext cx="3716217" cy="1488831"/>
          </a:xfrm>
          <a:prstGeom prst="rect">
            <a:avLst/>
          </a:prstGeom>
          <a:noFill/>
          <a:extLst>
            <a:ext uri="{909E8E84-426E-40DD-AFC4-6F175D3DCCD1}">
              <a14:hiddenFill xmlns:a14="http://schemas.microsoft.com/office/drawing/2010/main">
                <a:solidFill>
                  <a:srgbClr val="FFFFFF"/>
                </a:solidFill>
              </a14:hiddenFill>
            </a:ext>
          </a:extLst>
        </p:spPr>
      </p:pic>
      <p:sp>
        <p:nvSpPr>
          <p:cNvPr id="25" name="Content Placeholder 2"/>
          <p:cNvSpPr txBox="1">
            <a:spLocks/>
          </p:cNvSpPr>
          <p:nvPr/>
        </p:nvSpPr>
        <p:spPr>
          <a:xfrm>
            <a:off x="2454561" y="1575965"/>
            <a:ext cx="1643097" cy="4607168"/>
          </a:xfrm>
          <a:prstGeom prst="rect">
            <a:avLst/>
          </a:prstGeom>
          <a:solidFill>
            <a:srgbClr val="9393B7"/>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80000"/>
              </a:lnSpc>
              <a:spcBef>
                <a:spcPts val="0"/>
              </a:spcBef>
              <a:spcAft>
                <a:spcPts val="600"/>
              </a:spcAft>
              <a:buFont typeface="Arial" panose="020B0604020202020204" pitchFamily="34" charset="0"/>
              <a:buNone/>
              <a:defRPr/>
            </a:pPr>
            <a:r>
              <a:rPr lang="el-GR" sz="1600" b="1" dirty="0" smtClean="0">
                <a:solidFill>
                  <a:schemeClr val="bg1"/>
                </a:solidFill>
              </a:rPr>
              <a:t>ΣΤΑΔΙΟ 1</a:t>
            </a:r>
          </a:p>
          <a:p>
            <a:pPr marL="0" lvl="1" indent="0">
              <a:lnSpc>
                <a:spcPct val="80000"/>
              </a:lnSpc>
              <a:spcBef>
                <a:spcPts val="0"/>
              </a:spcBef>
              <a:spcAft>
                <a:spcPts val="600"/>
              </a:spcAft>
              <a:buFont typeface="Arial" panose="020B0604020202020204" pitchFamily="34" charset="0"/>
              <a:buNone/>
              <a:defRPr/>
            </a:pPr>
            <a:r>
              <a:rPr lang="el-GR" sz="1600" dirty="0" smtClean="0"/>
              <a:t>Ελαφρύς ύπνος.</a:t>
            </a:r>
          </a:p>
          <a:p>
            <a:pPr marL="0" lvl="1" indent="0">
              <a:lnSpc>
                <a:spcPct val="80000"/>
              </a:lnSpc>
              <a:spcBef>
                <a:spcPts val="0"/>
              </a:spcBef>
              <a:spcAft>
                <a:spcPts val="600"/>
              </a:spcAft>
              <a:buFont typeface="Arial" panose="020B0604020202020204" pitchFamily="34" charset="0"/>
              <a:buNone/>
              <a:defRPr/>
            </a:pPr>
            <a:r>
              <a:rPr lang="el-GR" sz="1600" dirty="0" smtClean="0"/>
              <a:t>Εύκολο ξύπνημα.</a:t>
            </a:r>
          </a:p>
          <a:p>
            <a:pPr marL="0" lvl="1" indent="0">
              <a:lnSpc>
                <a:spcPct val="80000"/>
              </a:lnSpc>
              <a:spcBef>
                <a:spcPts val="0"/>
              </a:spcBef>
              <a:spcAft>
                <a:spcPts val="600"/>
              </a:spcAft>
              <a:buFont typeface="Arial" panose="020B0604020202020204" pitchFamily="34" charset="0"/>
              <a:buNone/>
              <a:defRPr/>
            </a:pPr>
            <a:r>
              <a:rPr lang="el-GR" sz="1600" dirty="0" smtClean="0"/>
              <a:t>Αργές κινήσεις των ματιών.</a:t>
            </a:r>
          </a:p>
          <a:p>
            <a:pPr marL="0" lvl="1" indent="0">
              <a:lnSpc>
                <a:spcPct val="80000"/>
              </a:lnSpc>
              <a:spcBef>
                <a:spcPts val="0"/>
              </a:spcBef>
              <a:spcAft>
                <a:spcPts val="600"/>
              </a:spcAft>
              <a:buNone/>
              <a:defRPr/>
            </a:pPr>
            <a:r>
              <a:rPr lang="el-GR" sz="1600" dirty="0" smtClean="0"/>
              <a:t>Μπορεί να εμφανισθεί μια αίσθηση πτώσης που ακολουθείται από ξαφνικές μυϊκές συσπάσεις.</a:t>
            </a:r>
          </a:p>
        </p:txBody>
      </p:sp>
      <p:sp>
        <p:nvSpPr>
          <p:cNvPr id="26" name="Content Placeholder 2"/>
          <p:cNvSpPr txBox="1">
            <a:spLocks/>
          </p:cNvSpPr>
          <p:nvPr/>
        </p:nvSpPr>
        <p:spPr>
          <a:xfrm>
            <a:off x="4248191" y="2243549"/>
            <a:ext cx="1612714" cy="3927230"/>
          </a:xfrm>
          <a:prstGeom prst="rect">
            <a:avLst/>
          </a:prstGeom>
          <a:solidFill>
            <a:srgbClr val="9393B7"/>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80000"/>
              </a:lnSpc>
              <a:spcBef>
                <a:spcPts val="0"/>
              </a:spcBef>
              <a:spcAft>
                <a:spcPts val="600"/>
              </a:spcAft>
              <a:buFont typeface="Arial" panose="020B0604020202020204" pitchFamily="34" charset="0"/>
              <a:buNone/>
              <a:defRPr/>
            </a:pPr>
            <a:r>
              <a:rPr lang="el-GR" sz="1600" b="1" dirty="0" smtClean="0">
                <a:solidFill>
                  <a:schemeClr val="bg1"/>
                </a:solidFill>
              </a:rPr>
              <a:t>ΣΤΑΔΙΟ 2</a:t>
            </a:r>
          </a:p>
          <a:p>
            <a:pPr marL="0" lvl="1" indent="0">
              <a:lnSpc>
                <a:spcPct val="80000"/>
              </a:lnSpc>
              <a:spcBef>
                <a:spcPts val="0"/>
              </a:spcBef>
              <a:spcAft>
                <a:spcPts val="600"/>
              </a:spcAft>
              <a:buFont typeface="Arial" panose="020B0604020202020204" pitchFamily="34" charset="0"/>
              <a:buNone/>
              <a:defRPr/>
            </a:pPr>
            <a:r>
              <a:rPr lang="el-GR" sz="1600" dirty="0" smtClean="0"/>
              <a:t>Οι κινήσεις των ματιών σταματούν.</a:t>
            </a:r>
          </a:p>
          <a:p>
            <a:pPr marL="0" lvl="1" indent="0">
              <a:lnSpc>
                <a:spcPct val="80000"/>
              </a:lnSpc>
              <a:spcBef>
                <a:spcPts val="0"/>
              </a:spcBef>
              <a:spcAft>
                <a:spcPts val="600"/>
              </a:spcAft>
              <a:buNone/>
              <a:defRPr/>
            </a:pPr>
            <a:r>
              <a:rPr lang="el-GR" sz="1600" dirty="0"/>
              <a:t>Τα </a:t>
            </a:r>
            <a:r>
              <a:rPr lang="el-GR" sz="1600" dirty="0" smtClean="0"/>
              <a:t>εγκεφαλικά κύματα είναι </a:t>
            </a:r>
            <a:r>
              <a:rPr lang="el-GR" sz="1600" dirty="0"/>
              <a:t>πιο </a:t>
            </a:r>
            <a:r>
              <a:rPr lang="el-GR" sz="1600" dirty="0" smtClean="0"/>
              <a:t>αργά, με περιστασιακές </a:t>
            </a:r>
            <a:r>
              <a:rPr lang="el-GR" sz="1600" dirty="0"/>
              <a:t>εκρήξεις </a:t>
            </a:r>
            <a:r>
              <a:rPr lang="el-GR" sz="1600" dirty="0" smtClean="0"/>
              <a:t>ταχέων κυμάτων.</a:t>
            </a:r>
            <a:r>
              <a:rPr lang="en-US" sz="1600" dirty="0"/>
              <a:t> </a:t>
            </a:r>
            <a:endParaRPr lang="el-GR" sz="1600" dirty="0" smtClean="0"/>
          </a:p>
          <a:p>
            <a:pPr marL="0" lvl="1" indent="0">
              <a:lnSpc>
                <a:spcPct val="80000"/>
              </a:lnSpc>
              <a:spcBef>
                <a:spcPts val="0"/>
              </a:spcBef>
              <a:spcAft>
                <a:spcPts val="600"/>
              </a:spcAft>
              <a:buNone/>
              <a:defRPr/>
            </a:pPr>
            <a:r>
              <a:rPr lang="el-GR" sz="1600" dirty="0" smtClean="0"/>
              <a:t>Ο ρυθμός της καρδιάς μειώνεται και η θερμοκρασία πέφτει.</a:t>
            </a:r>
          </a:p>
        </p:txBody>
      </p:sp>
      <p:sp>
        <p:nvSpPr>
          <p:cNvPr id="27" name="Content Placeholder 2"/>
          <p:cNvSpPr txBox="1">
            <a:spLocks/>
          </p:cNvSpPr>
          <p:nvPr/>
        </p:nvSpPr>
        <p:spPr>
          <a:xfrm>
            <a:off x="6008521" y="2908085"/>
            <a:ext cx="1664674" cy="3391646"/>
          </a:xfrm>
          <a:prstGeom prst="rect">
            <a:avLst/>
          </a:prstGeom>
          <a:solidFill>
            <a:srgbClr val="9393B7"/>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80000"/>
              </a:lnSpc>
              <a:spcBef>
                <a:spcPts val="0"/>
              </a:spcBef>
              <a:spcAft>
                <a:spcPts val="600"/>
              </a:spcAft>
              <a:buFont typeface="Arial" panose="020B0604020202020204" pitchFamily="34" charset="0"/>
              <a:buNone/>
              <a:defRPr/>
            </a:pPr>
            <a:r>
              <a:rPr lang="el-GR" sz="1600" b="1" dirty="0" smtClean="0">
                <a:solidFill>
                  <a:schemeClr val="bg1"/>
                </a:solidFill>
              </a:rPr>
              <a:t>ΣΤΑΔΙΟ 3</a:t>
            </a:r>
          </a:p>
          <a:p>
            <a:pPr marL="0" lvl="1" indent="0">
              <a:lnSpc>
                <a:spcPct val="80000"/>
              </a:lnSpc>
              <a:spcBef>
                <a:spcPts val="0"/>
              </a:spcBef>
              <a:spcAft>
                <a:spcPts val="600"/>
              </a:spcAft>
              <a:buFont typeface="Arial" panose="020B0604020202020204" pitchFamily="34" charset="0"/>
              <a:buNone/>
              <a:defRPr/>
            </a:pPr>
            <a:r>
              <a:rPr lang="el-GR" sz="1600" dirty="0" smtClean="0"/>
              <a:t>Εξαιρετικά αργά κύματα δέλτα.</a:t>
            </a:r>
          </a:p>
          <a:p>
            <a:pPr marL="0" lvl="1" indent="0">
              <a:lnSpc>
                <a:spcPct val="80000"/>
              </a:lnSpc>
              <a:spcBef>
                <a:spcPts val="0"/>
              </a:spcBef>
              <a:spcAft>
                <a:spcPts val="600"/>
              </a:spcAft>
              <a:buNone/>
              <a:defRPr/>
            </a:pPr>
            <a:r>
              <a:rPr lang="el-GR" sz="1600" dirty="0" smtClean="0"/>
              <a:t>Βαθύς ύπνος.</a:t>
            </a:r>
          </a:p>
          <a:p>
            <a:pPr marL="0" lvl="1" indent="0">
              <a:lnSpc>
                <a:spcPct val="80000"/>
              </a:lnSpc>
              <a:spcBef>
                <a:spcPts val="0"/>
              </a:spcBef>
              <a:spcAft>
                <a:spcPts val="600"/>
              </a:spcAft>
              <a:buNone/>
              <a:defRPr/>
            </a:pPr>
            <a:r>
              <a:rPr lang="el-GR" sz="1600" dirty="0" smtClean="0"/>
              <a:t>Καμία κίνηση ματιών ή μυών.</a:t>
            </a:r>
          </a:p>
          <a:p>
            <a:pPr marL="0" lvl="1" indent="0">
              <a:lnSpc>
                <a:spcPct val="80000"/>
              </a:lnSpc>
              <a:spcBef>
                <a:spcPts val="0"/>
              </a:spcBef>
              <a:spcAft>
                <a:spcPts val="600"/>
              </a:spcAft>
              <a:buNone/>
              <a:defRPr/>
            </a:pPr>
            <a:r>
              <a:rPr lang="el-GR" sz="1600" dirty="0" smtClean="0"/>
              <a:t>Μειώνεται η μυϊκή δραστηριότητα, παρότι οι μύες διατηρούν την ικανότητα λειτουργίας τους. </a:t>
            </a:r>
          </a:p>
        </p:txBody>
      </p:sp>
      <p:sp>
        <p:nvSpPr>
          <p:cNvPr id="28" name="Content Placeholder 2"/>
          <p:cNvSpPr txBox="1">
            <a:spLocks/>
          </p:cNvSpPr>
          <p:nvPr/>
        </p:nvSpPr>
        <p:spPr>
          <a:xfrm>
            <a:off x="7771383" y="3605903"/>
            <a:ext cx="1699843" cy="2693828"/>
          </a:xfrm>
          <a:prstGeom prst="rect">
            <a:avLst/>
          </a:prstGeom>
          <a:solidFill>
            <a:srgbClr val="9393B7"/>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80000"/>
              </a:lnSpc>
              <a:spcBef>
                <a:spcPts val="0"/>
              </a:spcBef>
              <a:spcAft>
                <a:spcPts val="600"/>
              </a:spcAft>
              <a:buFont typeface="Arial" panose="020B0604020202020204" pitchFamily="34" charset="0"/>
              <a:buNone/>
              <a:defRPr/>
            </a:pPr>
            <a:r>
              <a:rPr lang="el-GR" sz="1600" b="1" dirty="0" smtClean="0">
                <a:solidFill>
                  <a:schemeClr val="bg1"/>
                </a:solidFill>
              </a:rPr>
              <a:t>ΣΤΑΔΙΟ 4</a:t>
            </a:r>
          </a:p>
          <a:p>
            <a:pPr marL="0" lvl="1" indent="0">
              <a:lnSpc>
                <a:spcPct val="80000"/>
              </a:lnSpc>
              <a:spcBef>
                <a:spcPts val="0"/>
              </a:spcBef>
              <a:spcAft>
                <a:spcPts val="600"/>
              </a:spcAft>
              <a:buNone/>
              <a:defRPr/>
            </a:pPr>
            <a:r>
              <a:rPr lang="el-GR" sz="1600" dirty="0" smtClean="0"/>
              <a:t>Βαθύς ύπνος.</a:t>
            </a:r>
          </a:p>
          <a:p>
            <a:pPr marL="0" lvl="1" indent="0">
              <a:lnSpc>
                <a:spcPct val="80000"/>
              </a:lnSpc>
              <a:spcBef>
                <a:spcPts val="0"/>
              </a:spcBef>
              <a:spcAft>
                <a:spcPts val="600"/>
              </a:spcAft>
              <a:buNone/>
              <a:defRPr/>
            </a:pPr>
            <a:r>
              <a:rPr lang="el-GR" sz="1600" dirty="0" smtClean="0"/>
              <a:t>Εάν ξυπνήσεις μετά από αυτό το στάδιο, αισθάνεσαι σαν </a:t>
            </a:r>
            <a:r>
              <a:rPr lang="el-GR" sz="1600" dirty="0"/>
              <a:t>μεθυσμένος ή </a:t>
            </a:r>
            <a:r>
              <a:rPr lang="el-GR" sz="1600" dirty="0" err="1" smtClean="0"/>
              <a:t>αποπροσανατολι-σμένος</a:t>
            </a:r>
            <a:r>
              <a:rPr lang="el-GR" sz="1600" dirty="0" smtClean="0"/>
              <a:t> για </a:t>
            </a:r>
            <a:r>
              <a:rPr lang="el-GR" sz="1600" dirty="0"/>
              <a:t>αρκετά </a:t>
            </a:r>
            <a:r>
              <a:rPr lang="el-GR" sz="1600" dirty="0" smtClean="0"/>
              <a:t>λεπτά.</a:t>
            </a:r>
          </a:p>
          <a:p>
            <a:pPr marL="0" lvl="1" indent="0">
              <a:lnSpc>
                <a:spcPct val="80000"/>
              </a:lnSpc>
              <a:spcBef>
                <a:spcPts val="0"/>
              </a:spcBef>
              <a:spcAft>
                <a:spcPts val="600"/>
              </a:spcAft>
              <a:buNone/>
              <a:defRPr/>
            </a:pPr>
            <a:r>
              <a:rPr lang="el-GR" sz="1600" dirty="0" smtClean="0"/>
              <a:t>Ενούρηση</a:t>
            </a:r>
            <a:r>
              <a:rPr lang="el-GR" sz="1600" dirty="0"/>
              <a:t>, </a:t>
            </a:r>
            <a:r>
              <a:rPr lang="el-GR" sz="1600" dirty="0" err="1" smtClean="0"/>
              <a:t>εφιάλ</a:t>
            </a:r>
            <a:r>
              <a:rPr lang="el-GR" sz="1600" dirty="0" smtClean="0"/>
              <a:t>-τες, υπνοβασία.</a:t>
            </a:r>
          </a:p>
        </p:txBody>
      </p:sp>
      <p:sp>
        <p:nvSpPr>
          <p:cNvPr id="3" name="TextBox 2"/>
          <p:cNvSpPr txBox="1"/>
          <p:nvPr/>
        </p:nvSpPr>
        <p:spPr>
          <a:xfrm>
            <a:off x="609600" y="855785"/>
            <a:ext cx="1746737" cy="369332"/>
          </a:xfrm>
          <a:prstGeom prst="rect">
            <a:avLst/>
          </a:prstGeom>
          <a:solidFill>
            <a:srgbClr val="A7EEFF"/>
          </a:solidFill>
        </p:spPr>
        <p:txBody>
          <a:bodyPr wrap="square" rtlCol="0">
            <a:spAutoFit/>
          </a:bodyPr>
          <a:lstStyle/>
          <a:p>
            <a:r>
              <a:rPr lang="el-GR" b="1" dirty="0" smtClean="0"/>
              <a:t>Εγρήγορση</a:t>
            </a:r>
            <a:endParaRPr lang="el-GR" b="1" dirty="0"/>
          </a:p>
        </p:txBody>
      </p:sp>
      <p:sp>
        <p:nvSpPr>
          <p:cNvPr id="2" name="TextBox 1"/>
          <p:cNvSpPr txBox="1"/>
          <p:nvPr/>
        </p:nvSpPr>
        <p:spPr>
          <a:xfrm>
            <a:off x="2356338" y="160010"/>
            <a:ext cx="9026770" cy="369332"/>
          </a:xfrm>
          <a:prstGeom prst="rect">
            <a:avLst/>
          </a:prstGeom>
          <a:solidFill>
            <a:schemeClr val="tx2"/>
          </a:solidFill>
        </p:spPr>
        <p:txBody>
          <a:bodyPr wrap="square" rtlCol="0">
            <a:spAutoFit/>
          </a:bodyPr>
          <a:lstStyle/>
          <a:p>
            <a:pPr algn="ctr"/>
            <a:r>
              <a:rPr lang="el-GR" b="1" kern="3100" spc="420" dirty="0">
                <a:solidFill>
                  <a:schemeClr val="bg1"/>
                </a:solidFill>
              </a:rPr>
              <a:t>Έ</a:t>
            </a:r>
            <a:r>
              <a:rPr lang="el-GR" b="1" kern="3100" spc="420" dirty="0" smtClean="0">
                <a:solidFill>
                  <a:schemeClr val="bg1"/>
                </a:solidFill>
              </a:rPr>
              <a:t>νας κύκλος ύπνου: 70-100</a:t>
            </a:r>
            <a:r>
              <a:rPr lang="en-US" b="1" kern="3100" spc="420" dirty="0" smtClean="0">
                <a:solidFill>
                  <a:schemeClr val="bg1"/>
                </a:solidFill>
              </a:rPr>
              <a:t>min</a:t>
            </a:r>
            <a:endParaRPr lang="el-GR" b="1" kern="3100" spc="420" dirty="0">
              <a:solidFill>
                <a:schemeClr val="bg1"/>
              </a:solidFill>
            </a:endParaRPr>
          </a:p>
        </p:txBody>
      </p:sp>
      <p:pic>
        <p:nvPicPr>
          <p:cNvPr id="29" name="Picture 4" descr="http://imgur.com/D0tKg.png"/>
          <p:cNvPicPr>
            <a:picLocks noChangeAspect="1" noChangeArrowheads="1"/>
          </p:cNvPicPr>
          <p:nvPr/>
        </p:nvPicPr>
        <p:blipFill rotWithShape="1">
          <a:blip r:embed="rId2">
            <a:extLst>
              <a:ext uri="{28A0092B-C50C-407E-A947-70E740481C1C}">
                <a14:useLocalDpi xmlns:a14="http://schemas.microsoft.com/office/drawing/2010/main" val="0"/>
              </a:ext>
            </a:extLst>
          </a:blip>
          <a:srcRect l="81646" t="45342" r="12024" b="11744"/>
          <a:stretch/>
        </p:blipFill>
        <p:spPr bwMode="auto">
          <a:xfrm>
            <a:off x="9506780" y="4115118"/>
            <a:ext cx="726831" cy="222738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http://imgur.com/D0tKg.png"/>
          <p:cNvPicPr>
            <a:picLocks noChangeAspect="1" noChangeArrowheads="1"/>
          </p:cNvPicPr>
          <p:nvPr/>
        </p:nvPicPr>
        <p:blipFill rotWithShape="1">
          <a:blip r:embed="rId2">
            <a:extLst>
              <a:ext uri="{28A0092B-C50C-407E-A947-70E740481C1C}">
                <a14:useLocalDpi xmlns:a14="http://schemas.microsoft.com/office/drawing/2010/main" val="0"/>
              </a:ext>
            </a:extLst>
          </a:blip>
          <a:srcRect l="81646" t="59797" r="12024" b="13710"/>
          <a:stretch/>
        </p:blipFill>
        <p:spPr bwMode="auto">
          <a:xfrm>
            <a:off x="9498328" y="3526606"/>
            <a:ext cx="726831" cy="137508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1" name="Content Placeholder 2"/>
          <p:cNvSpPr txBox="1">
            <a:spLocks/>
          </p:cNvSpPr>
          <p:nvPr/>
        </p:nvSpPr>
        <p:spPr>
          <a:xfrm>
            <a:off x="10026441" y="1482828"/>
            <a:ext cx="1354943" cy="4834330"/>
          </a:xfrm>
          <a:prstGeom prst="rect">
            <a:avLst/>
          </a:prstGeom>
          <a:solidFill>
            <a:srgbClr val="FF5757"/>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80000"/>
              </a:lnSpc>
              <a:spcBef>
                <a:spcPts val="0"/>
              </a:spcBef>
              <a:spcAft>
                <a:spcPts val="600"/>
              </a:spcAft>
              <a:buFont typeface="Arial" panose="020B0604020202020204" pitchFamily="34" charset="0"/>
              <a:buNone/>
              <a:defRPr/>
            </a:pPr>
            <a:r>
              <a:rPr lang="el-GR" sz="1600" b="1" dirty="0" smtClean="0">
                <a:solidFill>
                  <a:schemeClr val="bg1"/>
                </a:solidFill>
              </a:rPr>
              <a:t>Ύπνος </a:t>
            </a:r>
            <a:r>
              <a:rPr lang="en-US" sz="1600" b="1" dirty="0" smtClean="0">
                <a:solidFill>
                  <a:schemeClr val="bg1"/>
                </a:solidFill>
              </a:rPr>
              <a:t>REM</a:t>
            </a:r>
            <a:r>
              <a:rPr lang="el-GR" sz="1600" b="1" dirty="0" smtClean="0">
                <a:solidFill>
                  <a:schemeClr val="bg1"/>
                </a:solidFill>
              </a:rPr>
              <a:t>: Παράδοξος ύπνος</a:t>
            </a:r>
          </a:p>
          <a:p>
            <a:pPr marL="0" lvl="1" indent="0">
              <a:lnSpc>
                <a:spcPct val="80000"/>
              </a:lnSpc>
              <a:spcBef>
                <a:spcPts val="0"/>
              </a:spcBef>
              <a:spcAft>
                <a:spcPts val="600"/>
              </a:spcAft>
              <a:buNone/>
              <a:defRPr/>
            </a:pPr>
            <a:r>
              <a:rPr lang="el-GR" sz="1600" dirty="0" smtClean="0"/>
              <a:t>β-κύματα </a:t>
            </a:r>
            <a:r>
              <a:rPr lang="el-GR" sz="1600" dirty="0"/>
              <a:t>ακανόνιστα, χαμηλής τάσης και γρήγορα.</a:t>
            </a:r>
          </a:p>
          <a:p>
            <a:pPr marL="0" lvl="1" indent="0">
              <a:lnSpc>
                <a:spcPct val="80000"/>
              </a:lnSpc>
              <a:spcBef>
                <a:spcPts val="0"/>
              </a:spcBef>
              <a:spcAft>
                <a:spcPts val="600"/>
              </a:spcAft>
              <a:buNone/>
              <a:defRPr/>
            </a:pPr>
            <a:r>
              <a:rPr lang="el-GR" sz="1600" dirty="0" smtClean="0"/>
              <a:t>Αυξημένος και ακατάστατος ρυθμός αναπνοής και αρτηριακή πίεση.</a:t>
            </a:r>
          </a:p>
          <a:p>
            <a:pPr marL="0" lvl="1" indent="0">
              <a:lnSpc>
                <a:spcPct val="80000"/>
              </a:lnSpc>
              <a:spcBef>
                <a:spcPts val="0"/>
              </a:spcBef>
              <a:spcAft>
                <a:spcPts val="600"/>
              </a:spcAft>
              <a:buNone/>
              <a:defRPr/>
            </a:pPr>
            <a:r>
              <a:rPr lang="el-GR" sz="1600" dirty="0" smtClean="0"/>
              <a:t>Παράλυση.</a:t>
            </a:r>
          </a:p>
          <a:p>
            <a:pPr marL="0" lvl="1" indent="0">
              <a:lnSpc>
                <a:spcPct val="80000"/>
              </a:lnSpc>
              <a:spcBef>
                <a:spcPts val="0"/>
              </a:spcBef>
              <a:spcAft>
                <a:spcPts val="600"/>
              </a:spcAft>
              <a:buNone/>
              <a:defRPr/>
            </a:pPr>
            <a:r>
              <a:rPr lang="el-GR" sz="1600" dirty="0" smtClean="0"/>
              <a:t>Ζωηρά όνειρα.</a:t>
            </a:r>
            <a:endParaRPr lang="en-US" sz="1600" dirty="0"/>
          </a:p>
          <a:p>
            <a:pPr marL="0" lvl="1" indent="0">
              <a:lnSpc>
                <a:spcPct val="80000"/>
              </a:lnSpc>
              <a:spcBef>
                <a:spcPts val="0"/>
              </a:spcBef>
              <a:spcAft>
                <a:spcPts val="600"/>
              </a:spcAft>
              <a:buNone/>
              <a:defRPr/>
            </a:pPr>
            <a:r>
              <a:rPr lang="el-GR" sz="1600" dirty="0" smtClean="0"/>
              <a:t>Σημάδια σεξουαλικής διέγερσης.</a:t>
            </a:r>
          </a:p>
          <a:p>
            <a:pPr marL="0" lvl="1" indent="0">
              <a:lnSpc>
                <a:spcPct val="80000"/>
              </a:lnSpc>
              <a:spcBef>
                <a:spcPts val="0"/>
              </a:spcBef>
              <a:spcAft>
                <a:spcPts val="600"/>
              </a:spcAft>
              <a:buNone/>
              <a:defRPr/>
            </a:pPr>
            <a:endParaRPr lang="el-GR" sz="1600" dirty="0"/>
          </a:p>
          <a:p>
            <a:pPr marL="0" lvl="1" indent="0">
              <a:lnSpc>
                <a:spcPct val="80000"/>
              </a:lnSpc>
              <a:spcBef>
                <a:spcPts val="0"/>
              </a:spcBef>
              <a:spcAft>
                <a:spcPts val="600"/>
              </a:spcAft>
              <a:buNone/>
              <a:defRPr/>
            </a:pPr>
            <a:endParaRPr lang="el-GR" sz="1600" dirty="0" smtClean="0"/>
          </a:p>
          <a:p>
            <a:pPr marL="0" lvl="1" indent="0">
              <a:lnSpc>
                <a:spcPct val="80000"/>
              </a:lnSpc>
              <a:spcBef>
                <a:spcPts val="0"/>
              </a:spcBef>
              <a:spcAft>
                <a:spcPts val="600"/>
              </a:spcAft>
              <a:buNone/>
              <a:defRPr/>
            </a:pPr>
            <a:endParaRPr lang="el-GR" sz="1600" dirty="0" smtClean="0"/>
          </a:p>
        </p:txBody>
      </p:sp>
      <p:sp>
        <p:nvSpPr>
          <p:cNvPr id="4" name="TextBox 3"/>
          <p:cNvSpPr txBox="1"/>
          <p:nvPr/>
        </p:nvSpPr>
        <p:spPr>
          <a:xfrm>
            <a:off x="593123" y="6268361"/>
            <a:ext cx="10788261" cy="369332"/>
          </a:xfrm>
          <a:prstGeom prst="rect">
            <a:avLst/>
          </a:prstGeom>
          <a:solidFill>
            <a:schemeClr val="bg1"/>
          </a:solidFill>
        </p:spPr>
        <p:txBody>
          <a:bodyPr wrap="square" rtlCol="0">
            <a:spAutoFit/>
          </a:bodyPr>
          <a:lstStyle/>
          <a:p>
            <a:r>
              <a:rPr lang="en-US" dirty="0" smtClean="0"/>
              <a:t>                                       2-5 min                    10 min                              2-3 min             30-40 min         5 min     5-10 min          </a:t>
            </a:r>
            <a:endParaRPr lang="el-GR" dirty="0"/>
          </a:p>
        </p:txBody>
      </p:sp>
    </p:spTree>
    <p:extLst>
      <p:ext uri="{BB962C8B-B14F-4D97-AF65-F5344CB8AC3E}">
        <p14:creationId xmlns:p14="http://schemas.microsoft.com/office/powerpoint/2010/main" val="5463648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6" name="Rectangle 1028"/>
          <p:cNvSpPr>
            <a:spLocks noGrp="1" noChangeArrowheads="1"/>
          </p:cNvSpPr>
          <p:nvPr>
            <p:ph type="title"/>
          </p:nvPr>
        </p:nvSpPr>
        <p:spPr>
          <a:xfrm>
            <a:off x="2172729" y="54678"/>
            <a:ext cx="7772400" cy="914400"/>
          </a:xfrm>
        </p:spPr>
        <p:txBody>
          <a:bodyPr>
            <a:normAutofit/>
          </a:bodyPr>
          <a:lstStyle/>
          <a:p>
            <a:r>
              <a:rPr lang="en-US" sz="3200" b="1" dirty="0">
                <a:solidFill>
                  <a:srgbClr val="0000FF"/>
                </a:solidFill>
                <a:latin typeface="+mn-lt"/>
              </a:rPr>
              <a:t>Electromyogram (EMG)</a:t>
            </a:r>
          </a:p>
        </p:txBody>
      </p:sp>
      <p:pic>
        <p:nvPicPr>
          <p:cNvPr id="131079" name="Picture 1031"/>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490463" y="909930"/>
            <a:ext cx="7407234" cy="3521242"/>
          </a:xfrm>
          <a:noFill/>
          <a:ln/>
        </p:spPr>
      </p:pic>
      <p:sp>
        <p:nvSpPr>
          <p:cNvPr id="131080" name="Text Box 1032"/>
          <p:cNvSpPr txBox="1">
            <a:spLocks noChangeArrowheads="1"/>
          </p:cNvSpPr>
          <p:nvPr/>
        </p:nvSpPr>
        <p:spPr bwMode="auto">
          <a:xfrm>
            <a:off x="1949117" y="1025337"/>
            <a:ext cx="128413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200" dirty="0"/>
              <a:t>Awake</a:t>
            </a:r>
          </a:p>
        </p:txBody>
      </p:sp>
      <p:sp>
        <p:nvSpPr>
          <p:cNvPr id="131081" name="Text Box 1033"/>
          <p:cNvSpPr txBox="1">
            <a:spLocks noChangeArrowheads="1"/>
          </p:cNvSpPr>
          <p:nvPr/>
        </p:nvSpPr>
        <p:spPr bwMode="auto">
          <a:xfrm>
            <a:off x="923349" y="2378163"/>
            <a:ext cx="249875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3200" dirty="0" smtClean="0"/>
              <a:t>NREM</a:t>
            </a:r>
            <a:r>
              <a:rPr lang="el-GR" sz="3200" dirty="0" smtClean="0"/>
              <a:t> </a:t>
            </a:r>
            <a:r>
              <a:rPr lang="en-US" sz="3200" dirty="0" smtClean="0"/>
              <a:t>Sleep</a:t>
            </a:r>
            <a:endParaRPr lang="en-US" sz="3200" dirty="0"/>
          </a:p>
        </p:txBody>
      </p:sp>
      <p:sp>
        <p:nvSpPr>
          <p:cNvPr id="131082" name="Text Box 1034"/>
          <p:cNvSpPr txBox="1">
            <a:spLocks noChangeArrowheads="1"/>
          </p:cNvSpPr>
          <p:nvPr/>
        </p:nvSpPr>
        <p:spPr bwMode="auto">
          <a:xfrm>
            <a:off x="923349" y="3438601"/>
            <a:ext cx="262288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3200" dirty="0" smtClean="0"/>
              <a:t>REM</a:t>
            </a:r>
            <a:r>
              <a:rPr lang="el-GR" sz="3200" dirty="0" smtClean="0"/>
              <a:t> </a:t>
            </a:r>
            <a:r>
              <a:rPr lang="en-US" sz="3200" dirty="0" smtClean="0"/>
              <a:t>Sleep</a:t>
            </a:r>
            <a:endParaRPr lang="en-US" sz="3200" dirty="0"/>
          </a:p>
        </p:txBody>
      </p:sp>
      <p:sp>
        <p:nvSpPr>
          <p:cNvPr id="2" name="Ορθογώνιο 1"/>
          <p:cNvSpPr/>
          <p:nvPr/>
        </p:nvSpPr>
        <p:spPr>
          <a:xfrm>
            <a:off x="257431" y="4832296"/>
            <a:ext cx="11602995" cy="1200329"/>
          </a:xfrm>
          <a:prstGeom prst="rect">
            <a:avLst/>
          </a:prstGeom>
        </p:spPr>
        <p:txBody>
          <a:bodyPr wrap="square">
            <a:spAutoFit/>
          </a:bodyPr>
          <a:lstStyle/>
          <a:p>
            <a:r>
              <a:rPr lang="el-GR" dirty="0" smtClean="0">
                <a:solidFill>
                  <a:srgbClr val="111111"/>
                </a:solidFill>
              </a:rPr>
              <a:t>Κατά </a:t>
            </a:r>
            <a:r>
              <a:rPr lang="el-GR" dirty="0">
                <a:solidFill>
                  <a:srgbClr val="111111"/>
                </a:solidFill>
              </a:rPr>
              <a:t>τη διάρκεια του ύπνου REM παρατηρείται </a:t>
            </a:r>
            <a:r>
              <a:rPr lang="el-GR" b="1" dirty="0">
                <a:solidFill>
                  <a:srgbClr val="111111"/>
                </a:solidFill>
              </a:rPr>
              <a:t>σημαντική εγκεφαλική δραστηριότητα</a:t>
            </a:r>
            <a:r>
              <a:rPr lang="el-GR" dirty="0">
                <a:solidFill>
                  <a:srgbClr val="111111"/>
                </a:solidFill>
              </a:rPr>
              <a:t>, παράλληλα με </a:t>
            </a:r>
            <a:r>
              <a:rPr lang="el-GR" b="1" dirty="0">
                <a:solidFill>
                  <a:srgbClr val="C00000"/>
                </a:solidFill>
              </a:rPr>
              <a:t>μυϊκή ατονία</a:t>
            </a:r>
            <a:r>
              <a:rPr lang="el-GR" dirty="0">
                <a:solidFill>
                  <a:srgbClr val="111111"/>
                </a:solidFill>
              </a:rPr>
              <a:t>. Δηλαδή οι μύες μας είναι σχεδόν παράλυτοι, εκτός από εκείνους που κινούν τα </a:t>
            </a:r>
            <a:r>
              <a:rPr lang="el-GR" b="1" dirty="0">
                <a:solidFill>
                  <a:srgbClr val="111111"/>
                </a:solidFill>
              </a:rPr>
              <a:t>μάτια</a:t>
            </a:r>
            <a:r>
              <a:rPr lang="el-GR" dirty="0">
                <a:solidFill>
                  <a:srgbClr val="111111"/>
                </a:solidFill>
              </a:rPr>
              <a:t>, το </a:t>
            </a:r>
            <a:r>
              <a:rPr lang="el-GR" b="1" dirty="0">
                <a:solidFill>
                  <a:srgbClr val="111111"/>
                </a:solidFill>
              </a:rPr>
              <a:t>διάφραγμα</a:t>
            </a:r>
            <a:r>
              <a:rPr lang="el-GR" dirty="0">
                <a:solidFill>
                  <a:srgbClr val="111111"/>
                </a:solidFill>
              </a:rPr>
              <a:t> και την </a:t>
            </a:r>
            <a:r>
              <a:rPr lang="el-GR" b="1" dirty="0">
                <a:solidFill>
                  <a:srgbClr val="111111"/>
                </a:solidFill>
              </a:rPr>
              <a:t>καρδιά</a:t>
            </a:r>
            <a:r>
              <a:rPr lang="el-GR" dirty="0">
                <a:solidFill>
                  <a:srgbClr val="111111"/>
                </a:solidFill>
              </a:rPr>
              <a:t>. Αυτή είναι η περίοδος κατά την οποία ονειρευόμαστε. Αν ξυπνήσετε από αυτό το στάδιο του ύπνου, είναι πιθανό να ανακαλέσετε λεπτομερώς τα όνειρα σας κατά 80%.</a:t>
            </a:r>
            <a:endParaRPr lang="el-GR" b="0" i="0" dirty="0">
              <a:solidFill>
                <a:srgbClr val="111111"/>
              </a:solidFill>
              <a:effectLst/>
            </a:endParaRPr>
          </a:p>
        </p:txBody>
      </p:sp>
    </p:spTree>
    <p:extLst>
      <p:ext uri="{BB962C8B-B14F-4D97-AF65-F5344CB8AC3E}">
        <p14:creationId xmlns:p14="http://schemas.microsoft.com/office/powerpoint/2010/main" val="418089859"/>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10713</TotalTime>
  <Words>5128</Words>
  <Application>Microsoft Office PowerPoint</Application>
  <PresentationFormat>Ευρεία οθόνη</PresentationFormat>
  <Paragraphs>572</Paragraphs>
  <Slides>64</Slides>
  <Notes>2</Notes>
  <HiddenSlides>0</HiddenSlides>
  <MMClips>0</MMClips>
  <ScaleCrop>false</ScaleCrop>
  <HeadingPairs>
    <vt:vector size="6" baseType="variant">
      <vt:variant>
        <vt:lpstr>Γραμματοσειρές που χρησιμοποιούνται</vt:lpstr>
      </vt:variant>
      <vt:variant>
        <vt:i4>11</vt:i4>
      </vt:variant>
      <vt:variant>
        <vt:lpstr>Θέμα</vt:lpstr>
      </vt:variant>
      <vt:variant>
        <vt:i4>1</vt:i4>
      </vt:variant>
      <vt:variant>
        <vt:lpstr>Τίτλοι διαφανειών</vt:lpstr>
      </vt:variant>
      <vt:variant>
        <vt:i4>64</vt:i4>
      </vt:variant>
    </vt:vector>
  </HeadingPairs>
  <TitlesOfParts>
    <vt:vector size="76" baseType="lpstr">
      <vt:lpstr>ＭＳ Ｐゴシック</vt:lpstr>
      <vt:lpstr>Arial</vt:lpstr>
      <vt:lpstr>Calibri</vt:lpstr>
      <vt:lpstr>Calibri Light</vt:lpstr>
      <vt:lpstr>georgia</vt:lpstr>
      <vt:lpstr>Helvetica</vt:lpstr>
      <vt:lpstr>Mistral</vt:lpstr>
      <vt:lpstr>Symbol</vt:lpstr>
      <vt:lpstr>Times New Roman</vt:lpstr>
      <vt:lpstr>Wingdings</vt:lpstr>
      <vt:lpstr>Wingdings 2</vt:lpstr>
      <vt:lpstr>Θέμα του Office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Electromyogram (EMG)</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Δραστηριότητα των νευρώνων</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Μίλυ</dc:creator>
  <cp:lastModifiedBy>Μίλυ</cp:lastModifiedBy>
  <cp:revision>371</cp:revision>
  <dcterms:created xsi:type="dcterms:W3CDTF">2015-11-18T20:45:15Z</dcterms:created>
  <dcterms:modified xsi:type="dcterms:W3CDTF">2018-10-13T16:37:37Z</dcterms:modified>
</cp:coreProperties>
</file>