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9" r:id="rId2"/>
    <p:sldId id="257" r:id="rId3"/>
    <p:sldId id="300" r:id="rId4"/>
    <p:sldId id="301" r:id="rId5"/>
    <p:sldId id="302" r:id="rId6"/>
    <p:sldId id="310" r:id="rId7"/>
    <p:sldId id="303" r:id="rId8"/>
    <p:sldId id="304" r:id="rId9"/>
    <p:sldId id="305" r:id="rId10"/>
    <p:sldId id="306" r:id="rId11"/>
    <p:sldId id="307" r:id="rId12"/>
    <p:sldId id="308" r:id="rId13"/>
    <p:sldId id="294"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8/6/2015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884F5C2-3865-4750-B402-1A873DBB93D2}"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3C3F19C-4C64-43DF-8588-6D56ABEB0974}"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0340E5F-DA15-4ED1-929C-6CAB8096B2B6}"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69BD7D0-28ED-42A7-A77B-5DCA974E13F8}"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27DB6-E1BB-4503-86A1-5DC21342BD30}"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0B136AE-5185-4BE6-9A86-4E77C5E0FADA}"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D65F1B0-691B-4615-BFAB-B1D4CCA7846D}" type="datetime1">
              <a:rPr lang="el-GR" smtClean="0"/>
              <a:t>8/6/2015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EE964DD-19FE-44AC-90A0-5398F9F6F046}" type="datetime1">
              <a:rPr lang="el-GR" smtClean="0"/>
              <a:t>8/6/2015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7428E-4BCF-4D8F-9167-8F796C6C439E}" type="datetime1">
              <a:rPr lang="el-GR" smtClean="0"/>
              <a:t>8/6/2015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91B7A-DDE8-4DCD-AE14-54063FF0E06F}"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7080B-C652-493C-9757-6692DB792746}"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46224-8304-47E8-8BC8-80A8AE5F673E}" type="datetime1">
              <a:rPr lang="el-GR" smtClean="0"/>
              <a:t>8/6/2015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90.png"/></Relationships>
</file>

<file path=ppt/slides/_rels/slide12.xml.rels><?xml version="1.0" encoding="UTF-8" standalone="yes"?>
<Relationships xmlns="http://schemas.openxmlformats.org/package/2006/relationships"><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image" Target="../media/image10.png"/><Relationship Id="rId12"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image" Target="../media/image6.wmf"/><Relationship Id="rId1" Type="http://schemas.openxmlformats.org/officeDocument/2006/relationships/vmlDrawing" Target="../drawings/vmlDrawing1.vml"/><Relationship Id="rId11" Type="http://schemas.openxmlformats.org/officeDocument/2006/relationships/image" Target="../media/image5.wmf"/><Relationship Id="rId15" Type="http://schemas.openxmlformats.org/officeDocument/2006/relationships/oleObject" Target="../embeddings/oleObject3.bin"/><Relationship Id="rId10" Type="http://schemas.openxmlformats.org/officeDocument/2006/relationships/oleObject" Target="../embeddings/oleObject2.bin"/><Relationship Id="rId4" Type="http://schemas.openxmlformats.org/officeDocument/2006/relationships/image" Target="../media/image4.wmf"/><Relationship Id="rId9" Type="http://schemas.openxmlformats.org/officeDocument/2006/relationships/image" Target="../media/image6.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2"/>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2</a:t>
            </a:r>
            <a:r>
              <a:rPr lang="el-GR" b="1" baseline="30000" dirty="0" smtClean="0">
                <a:solidFill>
                  <a:schemeClr val="accent5">
                    <a:lumMod val="75000"/>
                  </a:schemeClr>
                </a:solidFill>
              </a:rPr>
              <a:t>η</a:t>
            </a:r>
            <a:r>
              <a:rPr lang="el-GR" b="1" dirty="0" smtClean="0">
                <a:solidFill>
                  <a:schemeClr val="accent5">
                    <a:lumMod val="75000"/>
                  </a:schemeClr>
                </a:solidFill>
              </a:rPr>
              <a:t>: Ο ΔΙΚΤΥΩΤΟΣ ΔΙΣΚΟΣ</a:t>
            </a:r>
          </a:p>
        </p:txBody>
      </p:sp>
      <p:sp>
        <p:nvSpPr>
          <p:cNvPr id="6" name="Subtitle 2"/>
          <p:cNvSpPr txBox="1">
            <a:spLocks/>
          </p:cNvSpPr>
          <p:nvPr/>
        </p:nvSpPr>
        <p:spPr>
          <a:xfrm>
            <a:off x="107504" y="3356992"/>
            <a:ext cx="889248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Γραμμές επιρροής δικτυωμάτων – παραδείγματα.</a:t>
            </a:r>
            <a:endParaRPr lang="el-GR" sz="2400" b="1" dirty="0">
              <a:solidFill>
                <a:schemeClr val="tx1"/>
              </a:solidFill>
            </a:endParaRPr>
          </a:p>
        </p:txBody>
      </p:sp>
      <p:sp>
        <p:nvSpPr>
          <p:cNvPr id="7" name="Subtitle 2"/>
          <p:cNvSpPr txBox="1">
            <a:spLocks/>
          </p:cNvSpPr>
          <p:nvPr/>
        </p:nvSpPr>
        <p:spPr>
          <a:xfrm>
            <a:off x="144016" y="4437112"/>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9" name="Picture 10"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5"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Εικόνα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412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a:solidFill>
            <a:schemeClr val="accent5">
              <a:lumMod val="40000"/>
              <a:lumOff val="60000"/>
            </a:schemeClr>
          </a:solidFill>
        </p:spPr>
        <p:txBody>
          <a:bodyPr>
            <a:normAutofit/>
          </a:bodyPr>
          <a:lstStyle/>
          <a:p>
            <a:r>
              <a:rPr lang="el-GR" sz="2800" b="1" dirty="0" smtClean="0"/>
              <a:t>Εύρεση της [Ο</a:t>
            </a:r>
            <a:r>
              <a:rPr lang="el-GR" sz="2800" b="1" baseline="-25000" dirty="0" smtClean="0"/>
              <a:t>1</a:t>
            </a:r>
            <a:r>
              <a:rPr lang="el-GR" sz="2800" b="1" dirty="0" smtClean="0"/>
              <a:t>] για δικτύωμα κάτω διάβασης</a:t>
            </a:r>
            <a:endParaRPr lang="el-GR" sz="2800" b="1" dirty="0"/>
          </a:p>
        </p:txBody>
      </p:sp>
      <p:sp>
        <p:nvSpPr>
          <p:cNvPr id="14" name="Content Placeholder 2"/>
          <p:cNvSpPr txBox="1">
            <a:spLocks/>
          </p:cNvSpPr>
          <p:nvPr/>
        </p:nvSpPr>
        <p:spPr>
          <a:xfrm>
            <a:off x="4716016" y="1052736"/>
            <a:ext cx="4464496"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Πραγματοποιείται τομή </a:t>
            </a:r>
            <a:r>
              <a:rPr lang="en-US" sz="2200" dirty="0" smtClean="0"/>
              <a:t>Ritter </a:t>
            </a:r>
            <a:r>
              <a:rPr lang="el-GR" sz="2200" dirty="0" smtClean="0"/>
              <a:t>για τη ράβδο </a:t>
            </a:r>
            <a:r>
              <a:rPr lang="en-US" sz="2200" dirty="0" smtClean="0"/>
              <a:t>O</a:t>
            </a:r>
            <a:r>
              <a:rPr lang="en-US" sz="2200" baseline="-25000" dirty="0" smtClean="0"/>
              <a:t>1</a:t>
            </a:r>
            <a:r>
              <a:rPr lang="el-GR" sz="2200" dirty="0" smtClean="0"/>
              <a:t>.</a:t>
            </a:r>
          </a:p>
          <a:p>
            <a:r>
              <a:rPr lang="el-GR" sz="2200" dirty="0" smtClean="0"/>
              <a:t>Σχεδιάζεται η γ.ε. </a:t>
            </a:r>
            <a:r>
              <a:rPr lang="el-GR" sz="2200" dirty="0"/>
              <a:t>[</a:t>
            </a:r>
            <a:r>
              <a:rPr lang="el-GR" sz="2200" dirty="0" smtClean="0"/>
              <a:t>Μ</a:t>
            </a:r>
            <a:r>
              <a:rPr lang="el-GR" sz="2200" baseline="-25000" dirty="0" smtClean="0"/>
              <a:t>ο1</a:t>
            </a:r>
            <a:r>
              <a:rPr lang="el-GR" sz="2200" dirty="0" smtClean="0"/>
              <a:t>] της </a:t>
            </a:r>
            <a:r>
              <a:rPr lang="el-GR" sz="2200" dirty="0"/>
              <a:t>ισοδύναμης </a:t>
            </a:r>
            <a:r>
              <a:rPr lang="el-GR" sz="2200" dirty="0" err="1"/>
              <a:t>αμφιέρειστης</a:t>
            </a:r>
            <a:r>
              <a:rPr lang="el-GR" sz="2200" dirty="0"/>
              <a:t> </a:t>
            </a:r>
            <a:r>
              <a:rPr lang="el-GR" sz="2200" dirty="0" smtClean="0"/>
              <a:t>δοκού.</a:t>
            </a:r>
          </a:p>
          <a:p>
            <a:r>
              <a:rPr lang="el-GR" sz="2200" dirty="0" smtClean="0"/>
              <a:t>Μετατροπή: </a:t>
            </a:r>
          </a:p>
          <a:p>
            <a:pPr marL="0" indent="0">
              <a:buNone/>
            </a:pPr>
            <a:endParaRPr lang="el-GR" sz="2200" dirty="0" smtClean="0"/>
          </a:p>
          <a:p>
            <a:pPr marL="0" indent="0">
              <a:buFont typeface="Arial" pitchFamily="34" charset="0"/>
              <a:buNone/>
            </a:pPr>
            <a:endParaRPr lang="el-GR" sz="2200" b="1" dirty="0" smtClean="0">
              <a:solidFill>
                <a:schemeClr val="accent5">
                  <a:lumMod val="75000"/>
                </a:schemeClr>
              </a:solidFill>
            </a:endParaRPr>
          </a:p>
          <a:p>
            <a:pPr marL="0" indent="0">
              <a:buFont typeface="Arial" pitchFamily="34" charset="0"/>
              <a:buNone/>
            </a:pPr>
            <a:endParaRPr lang="el-GR" sz="2600" dirty="0" smtClean="0"/>
          </a:p>
        </p:txBody>
      </p:sp>
      <mc:AlternateContent xmlns:mc="http://schemas.openxmlformats.org/markup-compatibility/2006" xmlns:a14="http://schemas.microsoft.com/office/drawing/2010/main">
        <mc:Choice Requires="a14">
          <p:sp>
            <p:nvSpPr>
              <p:cNvPr id="8" name="TextBox 7"/>
              <p:cNvSpPr txBox="1"/>
              <p:nvPr/>
            </p:nvSpPr>
            <p:spPr>
              <a:xfrm>
                <a:off x="4427984" y="3027356"/>
                <a:ext cx="4777205" cy="6896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m:rPr>
                              <m:sty m:val="p"/>
                            </m:rPr>
                            <a:rPr lang="el-GR" sz="2000" b="0" i="0" smtClean="0">
                              <a:latin typeface="Cambria Math"/>
                            </a:rPr>
                            <m:t>Ο</m:t>
                          </m:r>
                        </m:e>
                        <m:sub>
                          <m:r>
                            <a:rPr lang="el-GR" sz="2000" b="0" i="1" smtClean="0">
                              <a:latin typeface="Cambria Math"/>
                            </a:rPr>
                            <m:t>1</m:t>
                          </m:r>
                        </m:sub>
                      </m:sSub>
                      <m:r>
                        <a:rPr lang="en-US" sz="2000" i="1" smtClean="0">
                          <a:latin typeface="Cambria Math"/>
                        </a:rPr>
                        <m:t>=</m:t>
                      </m:r>
                      <m:r>
                        <a:rPr lang="el-GR" sz="2000" b="0" i="1" smtClean="0">
                          <a:latin typeface="Cambria Math"/>
                        </a:rPr>
                        <m:t>−</m:t>
                      </m:r>
                      <m:f>
                        <m:fPr>
                          <m:ctrlPr>
                            <a:rPr lang="el-GR" sz="2000" b="0" i="1" smtClean="0">
                              <a:latin typeface="Cambria Math"/>
                            </a:rPr>
                          </m:ctrlPr>
                        </m:fPr>
                        <m:num>
                          <m:sSub>
                            <m:sSubPr>
                              <m:ctrlPr>
                                <a:rPr lang="el-GR" sz="2000" b="0" i="1" smtClean="0">
                                  <a:latin typeface="Cambria Math"/>
                                </a:rPr>
                              </m:ctrlPr>
                            </m:sSubPr>
                            <m:e>
                              <m:r>
                                <m:rPr>
                                  <m:sty m:val="p"/>
                                </m:rPr>
                                <a:rPr lang="el-GR" sz="2000" b="0" i="0" smtClean="0">
                                  <a:latin typeface="Cambria Math"/>
                                </a:rPr>
                                <m:t>Μ</m:t>
                              </m:r>
                            </m:e>
                            <m:sub>
                              <m:sSub>
                                <m:sSubPr>
                                  <m:ctrlPr>
                                    <a:rPr lang="el-GR" sz="2000" b="0" i="1" smtClean="0">
                                      <a:latin typeface="Cambria Math"/>
                                    </a:rPr>
                                  </m:ctrlPr>
                                </m:sSubPr>
                                <m:e>
                                  <m:r>
                                    <a:rPr lang="el-GR" sz="2000" b="0" i="1" smtClean="0">
                                      <a:latin typeface="Cambria Math"/>
                                    </a:rPr>
                                    <m:t>𝜊</m:t>
                                  </m:r>
                                </m:e>
                                <m:sub>
                                  <m:r>
                                    <a:rPr lang="el-GR" sz="2000" b="0" i="1" smtClean="0">
                                      <a:latin typeface="Cambria Math"/>
                                    </a:rPr>
                                    <m:t>1</m:t>
                                  </m:r>
                                </m:sub>
                              </m:sSub>
                            </m:sub>
                          </m:sSub>
                        </m:num>
                        <m:den>
                          <m:r>
                            <a:rPr lang="en-US" sz="2000" b="0" i="1" smtClean="0">
                              <a:latin typeface="Cambria Math"/>
                            </a:rPr>
                            <m:t>h</m:t>
                          </m:r>
                        </m:den>
                      </m:f>
                      <m:r>
                        <a:rPr lang="el-GR" sz="2000" b="0" i="1" smtClean="0">
                          <a:latin typeface="Cambria Math"/>
                          <a:ea typeface="Cambria Math"/>
                        </a:rPr>
                        <m:t>⟹</m:t>
                      </m:r>
                      <m:sSub>
                        <m:sSubPr>
                          <m:ctrlPr>
                            <a:rPr lang="el-GR" sz="2000" b="0" i="1" smtClean="0">
                              <a:latin typeface="Cambria Math"/>
                              <a:ea typeface="Cambria Math"/>
                            </a:rPr>
                          </m:ctrlPr>
                        </m:sSubPr>
                        <m:e>
                          <m:r>
                            <a:rPr lang="el-GR" sz="2000" b="0" i="0" smtClean="0">
                              <a:latin typeface="Cambria Math"/>
                              <a:ea typeface="Cambria Math"/>
                            </a:rPr>
                            <m:t>[</m:t>
                          </m:r>
                          <m:r>
                            <m:rPr>
                              <m:sty m:val="p"/>
                            </m:rPr>
                            <a:rPr lang="el-GR" sz="2000" b="0" i="0" smtClean="0">
                              <a:latin typeface="Cambria Math"/>
                              <a:ea typeface="Cambria Math"/>
                            </a:rPr>
                            <m:t>Ο</m:t>
                          </m:r>
                        </m:e>
                        <m:sub>
                          <m:r>
                            <a:rPr lang="el-GR" sz="2000" b="0" i="1" smtClean="0">
                              <a:latin typeface="Cambria Math"/>
                              <a:ea typeface="Cambria Math"/>
                            </a:rPr>
                            <m:t>1</m:t>
                          </m:r>
                        </m:sub>
                      </m:sSub>
                      <m:r>
                        <a:rPr lang="el-GR" sz="2000" b="0" i="1" smtClean="0">
                          <a:latin typeface="Cambria Math"/>
                          <a:ea typeface="Cambria Math"/>
                        </a:rPr>
                        <m:t>]=−</m:t>
                      </m:r>
                      <m:f>
                        <m:fPr>
                          <m:ctrlPr>
                            <a:rPr lang="el-GR" sz="2000" b="0" i="1" smtClean="0">
                              <a:latin typeface="Cambria Math"/>
                              <a:ea typeface="Cambria Math"/>
                            </a:rPr>
                          </m:ctrlPr>
                        </m:fPr>
                        <m:num>
                          <m:sSub>
                            <m:sSubPr>
                              <m:ctrlPr>
                                <a:rPr lang="el-GR" sz="2000" b="0" i="1" smtClean="0">
                                  <a:latin typeface="Cambria Math"/>
                                  <a:ea typeface="Cambria Math"/>
                                </a:rPr>
                              </m:ctrlPr>
                            </m:sSubPr>
                            <m:e>
                              <m:r>
                                <a:rPr lang="en-US" sz="2000" b="0" i="0" smtClean="0">
                                  <a:latin typeface="Cambria Math"/>
                                  <a:ea typeface="Cambria Math"/>
                                </a:rPr>
                                <m:t>[</m:t>
                              </m:r>
                              <m:r>
                                <m:rPr>
                                  <m:sty m:val="p"/>
                                </m:rPr>
                                <a:rPr lang="el-GR" sz="2000" b="0" i="0" smtClean="0">
                                  <a:latin typeface="Cambria Math"/>
                                  <a:ea typeface="Cambria Math"/>
                                </a:rPr>
                                <m:t>Μ</m:t>
                              </m:r>
                            </m:e>
                            <m:sub>
                              <m:sSub>
                                <m:sSubPr>
                                  <m:ctrlPr>
                                    <a:rPr lang="el-GR" sz="2000" b="0" i="1" smtClean="0">
                                      <a:latin typeface="Cambria Math"/>
                                      <a:ea typeface="Cambria Math"/>
                                    </a:rPr>
                                  </m:ctrlPr>
                                </m:sSubPr>
                                <m:e>
                                  <m:r>
                                    <m:rPr>
                                      <m:sty m:val="p"/>
                                    </m:rPr>
                                    <a:rPr lang="en-US" sz="2000" b="0" i="0" smtClean="0">
                                      <a:latin typeface="Cambria Math"/>
                                      <a:ea typeface="Cambria Math"/>
                                    </a:rPr>
                                    <m:t>o</m:t>
                                  </m:r>
                                </m:e>
                                <m:sub>
                                  <m:r>
                                    <a:rPr lang="en-US" sz="2000" b="0" i="1" smtClean="0">
                                      <a:latin typeface="Cambria Math"/>
                                      <a:ea typeface="Cambria Math"/>
                                    </a:rPr>
                                    <m:t>1</m:t>
                                  </m:r>
                                </m:sub>
                              </m:sSub>
                            </m:sub>
                          </m:sSub>
                          <m:r>
                            <a:rPr lang="en-US" sz="2000" b="0" i="1" smtClean="0">
                              <a:latin typeface="Cambria Math"/>
                              <a:ea typeface="Cambria Math"/>
                            </a:rPr>
                            <m:t>]</m:t>
                          </m:r>
                        </m:num>
                        <m:den>
                          <m:r>
                            <a:rPr lang="en-US" sz="2000" b="0" i="1" smtClean="0">
                              <a:latin typeface="Cambria Math"/>
                              <a:ea typeface="Cambria Math"/>
                            </a:rPr>
                            <m:t>h</m:t>
                          </m:r>
                        </m:den>
                      </m:f>
                      <m:r>
                        <a:rPr lang="en-US" sz="2000" b="0" i="1" smtClean="0">
                          <a:latin typeface="Cambria Math"/>
                          <a:ea typeface="Cambria Math"/>
                        </a:rPr>
                        <m:t>=−</m:t>
                      </m:r>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0" smtClean="0">
                                  <a:latin typeface="Cambria Math"/>
                                  <a:ea typeface="Cambria Math"/>
                                </a:rPr>
                                <m:t>[</m:t>
                              </m:r>
                              <m:r>
                                <m:rPr>
                                  <m:sty m:val="p"/>
                                </m:rPr>
                                <a:rPr lang="el-GR" sz="2000" b="0" i="0" smtClean="0">
                                  <a:latin typeface="Cambria Math"/>
                                  <a:ea typeface="Cambria Math"/>
                                </a:rPr>
                                <m:t>Μ</m:t>
                              </m:r>
                            </m:e>
                            <m:sub>
                              <m:sSub>
                                <m:sSubPr>
                                  <m:ctrlPr>
                                    <a:rPr lang="en-US" sz="2000" b="0" i="1" smtClean="0">
                                      <a:latin typeface="Cambria Math"/>
                                      <a:ea typeface="Cambria Math"/>
                                    </a:rPr>
                                  </m:ctrlPr>
                                </m:sSubPr>
                                <m:e>
                                  <m:r>
                                    <a:rPr lang="en-US" sz="2000" b="0" i="1" smtClean="0">
                                      <a:latin typeface="Cambria Math"/>
                                      <a:ea typeface="Cambria Math"/>
                                    </a:rPr>
                                    <m:t>𝑜</m:t>
                                  </m:r>
                                </m:e>
                                <m:sub>
                                  <m:r>
                                    <a:rPr lang="en-US" sz="2000" b="0" i="1" smtClean="0">
                                      <a:latin typeface="Cambria Math"/>
                                      <a:ea typeface="Cambria Math"/>
                                    </a:rPr>
                                    <m:t>1</m:t>
                                  </m:r>
                                </m:sub>
                              </m:sSub>
                            </m:sub>
                          </m:sSub>
                          <m:r>
                            <a:rPr lang="en-US" sz="2000" b="0" i="1" smtClean="0">
                              <a:latin typeface="Cambria Math"/>
                              <a:ea typeface="Cambria Math"/>
                            </a:rPr>
                            <m:t>]</m:t>
                          </m:r>
                        </m:num>
                        <m:den>
                          <m:r>
                            <a:rPr lang="en-US" sz="2000" b="0" i="1" smtClean="0">
                              <a:latin typeface="Cambria Math"/>
                              <a:ea typeface="Cambria Math"/>
                            </a:rPr>
                            <m:t>2</m:t>
                          </m:r>
                        </m:den>
                      </m:f>
                    </m:oMath>
                  </m:oMathPara>
                </a14:m>
                <a:endParaRPr lang="el-GR"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427984" y="3027356"/>
                <a:ext cx="4777205" cy="689676"/>
              </a:xfrm>
              <a:prstGeom prst="rect">
                <a:avLst/>
              </a:prstGeom>
              <a:blipFill rotWithShape="1">
                <a:blip r:embed="rId5"/>
                <a:stretch>
                  <a:fillRect/>
                </a:stretch>
              </a:blipFill>
            </p:spPr>
            <p:txBody>
              <a:bodyPr/>
              <a:lstStyle/>
              <a:p>
                <a:r>
                  <a:rPr lang="el-GR">
                    <a:noFill/>
                  </a:rPr>
                  <a:t> </a:t>
                </a:r>
              </a:p>
            </p:txBody>
          </p:sp>
        </mc:Fallback>
      </mc:AlternateContent>
      <p:sp>
        <p:nvSpPr>
          <p:cNvPr id="9" name="Content Placeholder 2"/>
          <p:cNvSpPr txBox="1">
            <a:spLocks/>
          </p:cNvSpPr>
          <p:nvPr/>
        </p:nvSpPr>
        <p:spPr>
          <a:xfrm>
            <a:off x="5004048" y="3789040"/>
            <a:ext cx="4176464" cy="266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Στο διάγραμμα </a:t>
            </a:r>
            <a:r>
              <a:rPr lang="en-US" sz="2200" dirty="0" smtClean="0"/>
              <a:t>-</a:t>
            </a:r>
            <a:r>
              <a:rPr lang="el-GR" sz="2200" dirty="0" smtClean="0"/>
              <a:t>[Μ</a:t>
            </a:r>
            <a:r>
              <a:rPr lang="el-GR" sz="2200" baseline="-25000" dirty="0" smtClean="0"/>
              <a:t>ο1</a:t>
            </a:r>
            <a:r>
              <a:rPr lang="el-GR" sz="2200" dirty="0" smtClean="0"/>
              <a:t>]/2  προβάλλονται οι κόμβοι στους οποίους μπορεί να εφαρμοστεί το φορτίο και προκύπτουν τα χαρακτηριστικά σημεία της [Ο</a:t>
            </a:r>
            <a:r>
              <a:rPr lang="el-GR" sz="2200" baseline="-25000" dirty="0" smtClean="0"/>
              <a:t>1</a:t>
            </a:r>
            <a:r>
              <a:rPr lang="el-GR" sz="2200" dirty="0" smtClean="0"/>
              <a:t>].</a:t>
            </a:r>
          </a:p>
          <a:p>
            <a:r>
              <a:rPr lang="el-GR" sz="2200" dirty="0" smtClean="0"/>
              <a:t>Γίνεται ευθυγράμμιση της</a:t>
            </a:r>
            <a:r>
              <a:rPr lang="el-GR" sz="2200" dirty="0"/>
              <a:t> [Ο</a:t>
            </a:r>
            <a:r>
              <a:rPr lang="el-GR" sz="2200" baseline="-25000" dirty="0"/>
              <a:t>1</a:t>
            </a:r>
            <a:r>
              <a:rPr lang="el-GR" sz="2200" dirty="0"/>
              <a:t>].</a:t>
            </a:r>
            <a:r>
              <a:rPr lang="el-GR" sz="2200" dirty="0" smtClean="0"/>
              <a:t> </a:t>
            </a:r>
          </a:p>
          <a:p>
            <a:pPr marL="0" indent="0">
              <a:buNone/>
            </a:pPr>
            <a:endParaRPr lang="el-GR" sz="2200" dirty="0" smtClean="0"/>
          </a:p>
          <a:p>
            <a:pPr marL="0" indent="0">
              <a:buFont typeface="Arial" pitchFamily="34" charset="0"/>
              <a:buNone/>
            </a:pPr>
            <a:endParaRPr lang="el-GR" sz="2200" b="1" dirty="0" smtClean="0">
              <a:solidFill>
                <a:schemeClr val="accent5">
                  <a:lumMod val="75000"/>
                </a:schemeClr>
              </a:solidFill>
            </a:endParaRPr>
          </a:p>
          <a:p>
            <a:pPr marL="0" indent="0">
              <a:buFont typeface="Arial" pitchFamily="34" charset="0"/>
              <a:buNone/>
            </a:pPr>
            <a:endParaRPr lang="el-GR" sz="2600" dirty="0" smtClean="0"/>
          </a:p>
        </p:txBody>
      </p:sp>
      <p:graphicFrame>
        <p:nvGraphicFramePr>
          <p:cNvPr id="3" name="Object 2" descr="Εικόνα που περιγράφει τη διαδικασία χάραξης της γραμμής επιρροής της ράβδου Ο1 για μοναδιαίο φορτίο, όταν πρόκειται για δικτύωμα κάτω διάβασης."/>
          <p:cNvGraphicFramePr>
            <a:graphicFrameLocks/>
          </p:cNvGraphicFramePr>
          <p:nvPr>
            <p:extLst>
              <p:ext uri="{D42A27DB-BD31-4B8C-83A1-F6EECF244321}">
                <p14:modId xmlns:p14="http://schemas.microsoft.com/office/powerpoint/2010/main" val="2550279191"/>
              </p:ext>
            </p:extLst>
          </p:nvPr>
        </p:nvGraphicFramePr>
        <p:xfrm>
          <a:off x="35496" y="1196752"/>
          <a:ext cx="4968552" cy="5468384"/>
        </p:xfrm>
        <a:graphic>
          <a:graphicData uri="http://schemas.openxmlformats.org/presentationml/2006/ole">
            <mc:AlternateContent xmlns:mc="http://schemas.openxmlformats.org/markup-compatibility/2006">
              <mc:Choice xmlns:v="urn:schemas-microsoft-com:vml" Requires="v">
                <p:oleObj spid="_x0000_s34857" name="Picture (32-bit)" r:id="rId6" imgW="3200400" imgH="2523960" progId="MetafileCompanion32.Picture.1">
                  <p:embed/>
                </p:oleObj>
              </mc:Choice>
              <mc:Fallback>
                <p:oleObj name="Picture (32-bit)" r:id="rId6" imgW="3200400" imgH="2523960" progId="MetafileCompanion32.Picture.1">
                  <p:embed/>
                  <p:pic>
                    <p:nvPicPr>
                      <p:cNvPr id="0" name=""/>
                      <p:cNvPicPr/>
                      <p:nvPr/>
                    </p:nvPicPr>
                    <p:blipFill>
                      <a:blip r:embed="rId7"/>
                      <a:stretch>
                        <a:fillRect/>
                      </a:stretch>
                    </p:blipFill>
                    <p:spPr>
                      <a:xfrm>
                        <a:off x="35496" y="1196752"/>
                        <a:ext cx="4968552" cy="5468384"/>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10</a:t>
            </a:fld>
            <a:endParaRPr lang="el-GR"/>
          </a:p>
        </p:txBody>
      </p:sp>
    </p:spTree>
    <p:extLst>
      <p:ext uri="{BB962C8B-B14F-4D97-AF65-F5344CB8AC3E}">
        <p14:creationId xmlns:p14="http://schemas.microsoft.com/office/powerpoint/2010/main" val="677952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a:solidFill>
            <a:schemeClr val="accent5">
              <a:lumMod val="40000"/>
              <a:lumOff val="60000"/>
            </a:schemeClr>
          </a:solidFill>
        </p:spPr>
        <p:txBody>
          <a:bodyPr>
            <a:normAutofit/>
          </a:bodyPr>
          <a:lstStyle/>
          <a:p>
            <a:r>
              <a:rPr lang="el-GR" sz="2800" b="1" dirty="0" smtClean="0"/>
              <a:t>Εύρεση της [</a:t>
            </a:r>
            <a:r>
              <a:rPr lang="en-US" sz="2800" b="1" dirty="0" smtClean="0"/>
              <a:t>U</a:t>
            </a:r>
            <a:r>
              <a:rPr lang="en-US" sz="2800" b="1" baseline="-25000" dirty="0" smtClean="0"/>
              <a:t>2</a:t>
            </a:r>
            <a:r>
              <a:rPr lang="el-GR" sz="2800" b="1" dirty="0" smtClean="0"/>
              <a:t>] για δικτύωμα άνω και κάτω διάβασης</a:t>
            </a:r>
            <a:endParaRPr lang="el-GR" sz="2800" b="1" dirty="0"/>
          </a:p>
        </p:txBody>
      </p:sp>
      <p:sp>
        <p:nvSpPr>
          <p:cNvPr id="14" name="Content Placeholder 2"/>
          <p:cNvSpPr txBox="1">
            <a:spLocks/>
          </p:cNvSpPr>
          <p:nvPr/>
        </p:nvSpPr>
        <p:spPr>
          <a:xfrm>
            <a:off x="4788024" y="1052736"/>
            <a:ext cx="4392488"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Πραγματοποιείται τομή </a:t>
            </a:r>
            <a:r>
              <a:rPr lang="en-US" sz="2200" dirty="0" smtClean="0"/>
              <a:t>Ritter </a:t>
            </a:r>
            <a:r>
              <a:rPr lang="el-GR" sz="2200" dirty="0" smtClean="0"/>
              <a:t>για τη ράβδο </a:t>
            </a:r>
            <a:r>
              <a:rPr lang="en-US" sz="2200" dirty="0" smtClean="0"/>
              <a:t>U</a:t>
            </a:r>
            <a:r>
              <a:rPr lang="en-US" sz="2200" baseline="-25000" dirty="0" smtClean="0"/>
              <a:t>2</a:t>
            </a:r>
            <a:r>
              <a:rPr lang="el-GR" sz="2200" dirty="0" smtClean="0"/>
              <a:t>.</a:t>
            </a:r>
          </a:p>
          <a:p>
            <a:r>
              <a:rPr lang="el-GR" sz="2200" dirty="0" smtClean="0"/>
              <a:t>Σχεδιάζεται η γ.ε. </a:t>
            </a:r>
            <a:r>
              <a:rPr lang="el-GR" sz="2200" dirty="0"/>
              <a:t>[</a:t>
            </a:r>
            <a:r>
              <a:rPr lang="el-GR" sz="2200" dirty="0" smtClean="0"/>
              <a:t>Μ</a:t>
            </a:r>
            <a:r>
              <a:rPr lang="en-US" sz="2200" baseline="-25000" dirty="0" smtClean="0"/>
              <a:t>u2</a:t>
            </a:r>
            <a:r>
              <a:rPr lang="el-GR" sz="2200" dirty="0" smtClean="0"/>
              <a:t>] της </a:t>
            </a:r>
            <a:r>
              <a:rPr lang="el-GR" sz="2200" dirty="0"/>
              <a:t>ισοδύναμης </a:t>
            </a:r>
            <a:r>
              <a:rPr lang="el-GR" sz="2200" dirty="0" err="1"/>
              <a:t>αμφιέρειστης</a:t>
            </a:r>
            <a:r>
              <a:rPr lang="el-GR" sz="2200" dirty="0"/>
              <a:t> </a:t>
            </a:r>
            <a:r>
              <a:rPr lang="el-GR" sz="2200" dirty="0" smtClean="0"/>
              <a:t>δοκού.</a:t>
            </a:r>
          </a:p>
          <a:p>
            <a:r>
              <a:rPr lang="el-GR" sz="2200" dirty="0" smtClean="0"/>
              <a:t>Μετατροπή: </a:t>
            </a:r>
          </a:p>
          <a:p>
            <a:pPr marL="0" indent="0">
              <a:buNone/>
            </a:pPr>
            <a:endParaRPr lang="el-GR" sz="2200" dirty="0" smtClean="0"/>
          </a:p>
          <a:p>
            <a:pPr marL="0" indent="0">
              <a:buFont typeface="Arial" pitchFamily="34" charset="0"/>
              <a:buNone/>
            </a:pPr>
            <a:endParaRPr lang="el-GR" sz="2200" b="1" dirty="0" smtClean="0">
              <a:solidFill>
                <a:schemeClr val="accent5">
                  <a:lumMod val="75000"/>
                </a:schemeClr>
              </a:solidFill>
            </a:endParaRPr>
          </a:p>
          <a:p>
            <a:pPr marL="0" indent="0">
              <a:buFont typeface="Arial" pitchFamily="34" charset="0"/>
              <a:buNone/>
            </a:pPr>
            <a:endParaRPr lang="el-GR" sz="2600" dirty="0" smtClean="0"/>
          </a:p>
        </p:txBody>
      </p:sp>
      <mc:AlternateContent xmlns:mc="http://schemas.openxmlformats.org/markup-compatibility/2006" xmlns:a14="http://schemas.microsoft.com/office/drawing/2010/main">
        <mc:Choice Requires="a14">
          <p:sp>
            <p:nvSpPr>
              <p:cNvPr id="8" name="TextBox 7"/>
              <p:cNvSpPr txBox="1"/>
              <p:nvPr/>
            </p:nvSpPr>
            <p:spPr>
              <a:xfrm>
                <a:off x="4355976" y="2924944"/>
                <a:ext cx="4867871" cy="7016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m:rPr>
                              <m:sty m:val="p"/>
                            </m:rPr>
                            <a:rPr lang="en-US" sz="2000" b="0" i="0" smtClean="0">
                              <a:latin typeface="Cambria Math"/>
                            </a:rPr>
                            <m:t>U</m:t>
                          </m:r>
                        </m:e>
                        <m:sub>
                          <m:r>
                            <a:rPr lang="en-US" sz="2000" b="0" i="1" smtClean="0">
                              <a:latin typeface="Cambria Math"/>
                            </a:rPr>
                            <m:t>2</m:t>
                          </m:r>
                        </m:sub>
                      </m:sSub>
                      <m:r>
                        <a:rPr lang="en-US" sz="2000" i="1" smtClean="0">
                          <a:latin typeface="Cambria Math"/>
                        </a:rPr>
                        <m:t>=</m:t>
                      </m:r>
                      <m:r>
                        <a:rPr lang="en-US" sz="2000" b="0" i="1" smtClean="0">
                          <a:latin typeface="Cambria Math"/>
                        </a:rPr>
                        <m:t>+</m:t>
                      </m:r>
                      <m:f>
                        <m:fPr>
                          <m:ctrlPr>
                            <a:rPr lang="el-GR" sz="2000" b="0" i="1" smtClean="0">
                              <a:latin typeface="Cambria Math"/>
                            </a:rPr>
                          </m:ctrlPr>
                        </m:fPr>
                        <m:num>
                          <m:sSub>
                            <m:sSubPr>
                              <m:ctrlPr>
                                <a:rPr lang="el-GR" sz="2000" b="0" i="1" smtClean="0">
                                  <a:latin typeface="Cambria Math"/>
                                </a:rPr>
                              </m:ctrlPr>
                            </m:sSubPr>
                            <m:e>
                              <m:r>
                                <m:rPr>
                                  <m:sty m:val="p"/>
                                </m:rPr>
                                <a:rPr lang="el-GR" sz="2000" b="0" i="0" smtClean="0">
                                  <a:latin typeface="Cambria Math"/>
                                </a:rPr>
                                <m:t>Μ</m:t>
                              </m:r>
                            </m:e>
                            <m:sub>
                              <m:sSub>
                                <m:sSubPr>
                                  <m:ctrlPr>
                                    <a:rPr lang="el-GR" sz="2000" b="0" i="1" smtClean="0">
                                      <a:latin typeface="Cambria Math"/>
                                    </a:rPr>
                                  </m:ctrlPr>
                                </m:sSubPr>
                                <m:e>
                                  <m:r>
                                    <a:rPr lang="en-US" sz="2000" b="0" i="1" smtClean="0">
                                      <a:latin typeface="Cambria Math"/>
                                    </a:rPr>
                                    <m:t>𝑢</m:t>
                                  </m:r>
                                </m:e>
                                <m:sub>
                                  <m:r>
                                    <a:rPr lang="en-US" sz="2000" b="0" i="1" smtClean="0">
                                      <a:latin typeface="Cambria Math"/>
                                    </a:rPr>
                                    <m:t>2</m:t>
                                  </m:r>
                                </m:sub>
                              </m:sSub>
                            </m:sub>
                          </m:sSub>
                        </m:num>
                        <m:den>
                          <m:r>
                            <a:rPr lang="en-US" sz="2000" b="0" i="1" smtClean="0">
                              <a:latin typeface="Cambria Math"/>
                            </a:rPr>
                            <m:t>h</m:t>
                          </m:r>
                        </m:den>
                      </m:f>
                      <m:r>
                        <a:rPr lang="el-GR" sz="2000" b="0" i="1" smtClean="0">
                          <a:latin typeface="Cambria Math"/>
                          <a:ea typeface="Cambria Math"/>
                        </a:rPr>
                        <m:t>⟹</m:t>
                      </m:r>
                      <m:sSub>
                        <m:sSubPr>
                          <m:ctrlPr>
                            <a:rPr lang="el-GR" sz="2000" b="0" i="1" smtClean="0">
                              <a:latin typeface="Cambria Math"/>
                              <a:ea typeface="Cambria Math"/>
                            </a:rPr>
                          </m:ctrlPr>
                        </m:sSubPr>
                        <m:e>
                          <m:r>
                            <a:rPr lang="el-GR" sz="2000" b="0" i="0" smtClean="0">
                              <a:latin typeface="Cambria Math"/>
                              <a:ea typeface="Cambria Math"/>
                            </a:rPr>
                            <m:t>[</m:t>
                          </m:r>
                          <m:r>
                            <a:rPr lang="en-US" sz="2000" b="0" i="1" smtClean="0">
                              <a:latin typeface="Cambria Math"/>
                              <a:ea typeface="Cambria Math"/>
                            </a:rPr>
                            <m:t>𝑈</m:t>
                          </m:r>
                        </m:e>
                        <m:sub>
                          <m:r>
                            <a:rPr lang="en-US" sz="2000" b="0" i="1" smtClean="0">
                              <a:latin typeface="Cambria Math"/>
                              <a:ea typeface="Cambria Math"/>
                            </a:rPr>
                            <m:t>2</m:t>
                          </m:r>
                        </m:sub>
                      </m:sSub>
                      <m:r>
                        <a:rPr lang="el-GR" sz="2000" b="0" i="1" smtClean="0">
                          <a:latin typeface="Cambria Math"/>
                          <a:ea typeface="Cambria Math"/>
                        </a:rPr>
                        <m:t>]=</m:t>
                      </m:r>
                      <m:r>
                        <a:rPr lang="en-US" sz="2000" b="0" i="1" smtClean="0">
                          <a:latin typeface="Cambria Math"/>
                          <a:ea typeface="Cambria Math"/>
                        </a:rPr>
                        <m:t>+</m:t>
                      </m:r>
                      <m:f>
                        <m:fPr>
                          <m:ctrlPr>
                            <a:rPr lang="el-GR" sz="2000" b="0" i="1" smtClean="0">
                              <a:latin typeface="Cambria Math"/>
                              <a:ea typeface="Cambria Math"/>
                            </a:rPr>
                          </m:ctrlPr>
                        </m:fPr>
                        <m:num>
                          <m:sSub>
                            <m:sSubPr>
                              <m:ctrlPr>
                                <a:rPr lang="el-GR" sz="2000" b="0" i="1" smtClean="0">
                                  <a:latin typeface="Cambria Math"/>
                                  <a:ea typeface="Cambria Math"/>
                                </a:rPr>
                              </m:ctrlPr>
                            </m:sSubPr>
                            <m:e>
                              <m:r>
                                <a:rPr lang="en-US" sz="2000" b="0" i="0" smtClean="0">
                                  <a:latin typeface="Cambria Math"/>
                                  <a:ea typeface="Cambria Math"/>
                                </a:rPr>
                                <m:t>[</m:t>
                              </m:r>
                              <m:r>
                                <m:rPr>
                                  <m:sty m:val="p"/>
                                </m:rPr>
                                <a:rPr lang="el-GR" sz="2000" b="0" i="0" smtClean="0">
                                  <a:latin typeface="Cambria Math"/>
                                  <a:ea typeface="Cambria Math"/>
                                </a:rPr>
                                <m:t>Μ</m:t>
                              </m:r>
                            </m:e>
                            <m:sub>
                              <m:sSub>
                                <m:sSubPr>
                                  <m:ctrlPr>
                                    <a:rPr lang="el-GR" sz="2000" b="0" i="1" smtClean="0">
                                      <a:latin typeface="Cambria Math"/>
                                      <a:ea typeface="Cambria Math"/>
                                    </a:rPr>
                                  </m:ctrlPr>
                                </m:sSubPr>
                                <m:e>
                                  <m:r>
                                    <m:rPr>
                                      <m:sty m:val="p"/>
                                    </m:rPr>
                                    <a:rPr lang="en-US" sz="2000" b="0" i="0" smtClean="0">
                                      <a:latin typeface="Cambria Math"/>
                                      <a:ea typeface="Cambria Math"/>
                                    </a:rPr>
                                    <m:t>u</m:t>
                                  </m:r>
                                </m:e>
                                <m:sub>
                                  <m:r>
                                    <a:rPr lang="en-US" sz="2000" b="0" i="1" smtClean="0">
                                      <a:latin typeface="Cambria Math"/>
                                      <a:ea typeface="Cambria Math"/>
                                    </a:rPr>
                                    <m:t>2</m:t>
                                  </m:r>
                                </m:sub>
                              </m:sSub>
                            </m:sub>
                          </m:sSub>
                          <m:r>
                            <a:rPr lang="en-US" sz="2000" b="0" i="1" smtClean="0">
                              <a:latin typeface="Cambria Math"/>
                              <a:ea typeface="Cambria Math"/>
                            </a:rPr>
                            <m:t>]</m:t>
                          </m:r>
                        </m:num>
                        <m:den>
                          <m:r>
                            <a:rPr lang="en-US" sz="2000" b="0" i="1" smtClean="0">
                              <a:latin typeface="Cambria Math"/>
                              <a:ea typeface="Cambria Math"/>
                            </a:rPr>
                            <m:t>h</m:t>
                          </m:r>
                        </m:den>
                      </m:f>
                      <m:r>
                        <a:rPr lang="en-US" sz="2000" b="0" i="1" smtClean="0">
                          <a:latin typeface="Cambria Math"/>
                          <a:ea typeface="Cambria Math"/>
                        </a:rPr>
                        <m:t>=+</m:t>
                      </m:r>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0" smtClean="0">
                                  <a:latin typeface="Cambria Math"/>
                                  <a:ea typeface="Cambria Math"/>
                                </a:rPr>
                                <m:t>[</m:t>
                              </m:r>
                              <m:r>
                                <m:rPr>
                                  <m:sty m:val="p"/>
                                </m:rPr>
                                <a:rPr lang="el-GR" sz="2000" b="0" i="0" smtClean="0">
                                  <a:latin typeface="Cambria Math"/>
                                  <a:ea typeface="Cambria Math"/>
                                </a:rPr>
                                <m:t>Μ</m:t>
                              </m:r>
                            </m:e>
                            <m:sub>
                              <m:sSub>
                                <m:sSubPr>
                                  <m:ctrlPr>
                                    <a:rPr lang="en-US" sz="2000" b="0" i="1" smtClean="0">
                                      <a:latin typeface="Cambria Math"/>
                                      <a:ea typeface="Cambria Math"/>
                                    </a:rPr>
                                  </m:ctrlPr>
                                </m:sSubPr>
                                <m:e>
                                  <m:r>
                                    <a:rPr lang="en-US" sz="2000" b="0" i="1" smtClean="0">
                                      <a:latin typeface="Cambria Math"/>
                                      <a:ea typeface="Cambria Math"/>
                                    </a:rPr>
                                    <m:t>𝑢</m:t>
                                  </m:r>
                                </m:e>
                                <m:sub>
                                  <m:r>
                                    <a:rPr lang="en-US" sz="2000" b="0" i="1" smtClean="0">
                                      <a:latin typeface="Cambria Math"/>
                                      <a:ea typeface="Cambria Math"/>
                                    </a:rPr>
                                    <m:t>2</m:t>
                                  </m:r>
                                </m:sub>
                              </m:sSub>
                            </m:sub>
                          </m:sSub>
                          <m:r>
                            <a:rPr lang="en-US" sz="2000" b="0" i="1" smtClean="0">
                              <a:latin typeface="Cambria Math"/>
                              <a:ea typeface="Cambria Math"/>
                            </a:rPr>
                            <m:t>]</m:t>
                          </m:r>
                        </m:num>
                        <m:den>
                          <m:r>
                            <a:rPr lang="en-US" sz="2000" b="0" i="1" smtClean="0">
                              <a:latin typeface="Cambria Math"/>
                              <a:ea typeface="Cambria Math"/>
                            </a:rPr>
                            <m:t>2</m:t>
                          </m:r>
                        </m:den>
                      </m:f>
                    </m:oMath>
                  </m:oMathPara>
                </a14:m>
                <a:endParaRPr lang="el-GR"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355976" y="2924944"/>
                <a:ext cx="4867871" cy="701667"/>
              </a:xfrm>
              <a:prstGeom prst="rect">
                <a:avLst/>
              </a:prstGeom>
              <a:blipFill rotWithShape="1">
                <a:blip r:embed="rId5"/>
                <a:stretch>
                  <a:fillRect/>
                </a:stretch>
              </a:blipFill>
            </p:spPr>
            <p:txBody>
              <a:bodyPr/>
              <a:lstStyle/>
              <a:p>
                <a:r>
                  <a:rPr lang="el-GR">
                    <a:noFill/>
                  </a:rPr>
                  <a:t> </a:t>
                </a:r>
              </a:p>
            </p:txBody>
          </p:sp>
        </mc:Fallback>
      </mc:AlternateContent>
      <p:sp>
        <p:nvSpPr>
          <p:cNvPr id="9" name="Content Placeholder 2"/>
          <p:cNvSpPr txBox="1">
            <a:spLocks/>
          </p:cNvSpPr>
          <p:nvPr/>
        </p:nvSpPr>
        <p:spPr>
          <a:xfrm>
            <a:off x="4932040" y="3573016"/>
            <a:ext cx="4248472" cy="29849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Στο διάγραμμα [Μ</a:t>
            </a:r>
            <a:r>
              <a:rPr lang="en-US" sz="2200" baseline="-25000" dirty="0" smtClean="0"/>
              <a:t>u2</a:t>
            </a:r>
            <a:r>
              <a:rPr lang="el-GR" sz="2200" dirty="0" smtClean="0"/>
              <a:t>]/2  προβάλλονται οι κόμβοι είτε του άνω, είτε του κάτω πέλματος στους οποίους μπορεί να εφαρμοστεί το φορτίο και προκύπτουν τα χαρακτηριστικά σημεία των [</a:t>
            </a:r>
            <a:r>
              <a:rPr lang="en-US" sz="2200" dirty="0" smtClean="0"/>
              <a:t>U</a:t>
            </a:r>
            <a:r>
              <a:rPr lang="en-US" sz="2200" baseline="-25000" dirty="0" smtClean="0"/>
              <a:t>2</a:t>
            </a:r>
            <a:r>
              <a:rPr lang="el-GR" sz="2200" dirty="0" smtClean="0"/>
              <a:t>].</a:t>
            </a:r>
          </a:p>
          <a:p>
            <a:r>
              <a:rPr lang="el-GR" sz="2200" dirty="0" smtClean="0"/>
              <a:t>Γίνεται ευθυγράμμιση των [</a:t>
            </a:r>
            <a:r>
              <a:rPr lang="en-US" sz="2200" dirty="0" smtClean="0"/>
              <a:t>U</a:t>
            </a:r>
            <a:r>
              <a:rPr lang="en-US" sz="2200" baseline="-25000" dirty="0" smtClean="0"/>
              <a:t>2</a:t>
            </a:r>
            <a:r>
              <a:rPr lang="el-GR" sz="2200" dirty="0" smtClean="0"/>
              <a:t>]. </a:t>
            </a:r>
          </a:p>
          <a:p>
            <a:pPr marL="0" indent="0">
              <a:buNone/>
            </a:pPr>
            <a:endParaRPr lang="el-GR" sz="2200" dirty="0" smtClean="0"/>
          </a:p>
          <a:p>
            <a:pPr marL="0" indent="0">
              <a:buFont typeface="Arial" pitchFamily="34" charset="0"/>
              <a:buNone/>
            </a:pPr>
            <a:endParaRPr lang="el-GR" sz="2200" b="1" dirty="0" smtClean="0">
              <a:solidFill>
                <a:schemeClr val="accent5">
                  <a:lumMod val="75000"/>
                </a:schemeClr>
              </a:solidFill>
            </a:endParaRPr>
          </a:p>
          <a:p>
            <a:pPr marL="0" indent="0">
              <a:buFont typeface="Arial" pitchFamily="34" charset="0"/>
              <a:buNone/>
            </a:pPr>
            <a:endParaRPr lang="el-GR" sz="2600" dirty="0" smtClean="0"/>
          </a:p>
        </p:txBody>
      </p:sp>
      <p:graphicFrame>
        <p:nvGraphicFramePr>
          <p:cNvPr id="5" name="Object 4" descr="Εικόνα που περιγράφει τη διαδικασία χάραξης της γραμμής επιρροής της ράβδου U2 για μοναδιαίο φορτίο, όταν πρόκειται για δικτύωμα είτε άνω διάβασης, είτε κάτω διάβασης."/>
          <p:cNvGraphicFramePr>
            <a:graphicFrameLocks noChangeAspect="1"/>
          </p:cNvGraphicFramePr>
          <p:nvPr>
            <p:extLst>
              <p:ext uri="{D42A27DB-BD31-4B8C-83A1-F6EECF244321}">
                <p14:modId xmlns:p14="http://schemas.microsoft.com/office/powerpoint/2010/main" val="3030101800"/>
              </p:ext>
            </p:extLst>
          </p:nvPr>
        </p:nvGraphicFramePr>
        <p:xfrm>
          <a:off x="35496" y="1234485"/>
          <a:ext cx="4896544" cy="4714795"/>
        </p:xfrm>
        <a:graphic>
          <a:graphicData uri="http://schemas.openxmlformats.org/presentationml/2006/ole">
            <mc:AlternateContent xmlns:mc="http://schemas.openxmlformats.org/markup-compatibility/2006">
              <mc:Choice xmlns:v="urn:schemas-microsoft-com:vml" Requires="v">
                <p:oleObj spid="_x0000_s35880" name="Picture (32-bit)" r:id="rId6" imgW="2666880" imgH="2066760" progId="MetafileCompanion32.Picture.1">
                  <p:embed/>
                </p:oleObj>
              </mc:Choice>
              <mc:Fallback>
                <p:oleObj name="Picture (32-bit)" r:id="rId6" imgW="2666880" imgH="2066760" progId="MetafileCompanion32.Picture.1">
                  <p:embed/>
                  <p:pic>
                    <p:nvPicPr>
                      <p:cNvPr id="0" name=""/>
                      <p:cNvPicPr/>
                      <p:nvPr/>
                    </p:nvPicPr>
                    <p:blipFill>
                      <a:blip r:embed="rId7"/>
                      <a:stretch>
                        <a:fillRect/>
                      </a:stretch>
                    </p:blipFill>
                    <p:spPr>
                      <a:xfrm>
                        <a:off x="35496" y="1234485"/>
                        <a:ext cx="4896544" cy="4714795"/>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E53BB423-234F-4104-8070-014A5F326CB9}" type="slidenum">
              <a:rPr lang="el-GR" smtClean="0"/>
              <a:t>11</a:t>
            </a:fld>
            <a:endParaRPr lang="el-GR"/>
          </a:p>
        </p:txBody>
      </p:sp>
    </p:spTree>
    <p:extLst>
      <p:ext uri="{BB962C8B-B14F-4D97-AF65-F5344CB8AC3E}">
        <p14:creationId xmlns:p14="http://schemas.microsoft.com/office/powerpoint/2010/main" val="2577478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850106"/>
          </a:xfrm>
          <a:solidFill>
            <a:schemeClr val="accent5">
              <a:lumMod val="40000"/>
              <a:lumOff val="60000"/>
            </a:schemeClr>
          </a:solidFill>
        </p:spPr>
        <p:txBody>
          <a:bodyPr>
            <a:normAutofit/>
          </a:bodyPr>
          <a:lstStyle/>
          <a:p>
            <a:r>
              <a:rPr lang="el-GR" sz="2800" b="1" dirty="0" smtClean="0"/>
              <a:t>Εύρεση της [</a:t>
            </a:r>
            <a:r>
              <a:rPr lang="en-US" sz="2800" b="1" dirty="0"/>
              <a:t>D</a:t>
            </a:r>
            <a:r>
              <a:rPr lang="en-US" sz="2800" b="1" baseline="-25000" dirty="0" smtClean="0"/>
              <a:t>2</a:t>
            </a:r>
            <a:r>
              <a:rPr lang="el-GR" sz="2800" b="1" dirty="0" smtClean="0"/>
              <a:t>] για δικτύωμα άνω και κάτω διάβασης</a:t>
            </a:r>
            <a:endParaRPr lang="el-GR" sz="2800" b="1" dirty="0"/>
          </a:p>
        </p:txBody>
      </p:sp>
      <p:sp>
        <p:nvSpPr>
          <p:cNvPr id="14" name="Content Placeholder 2"/>
          <p:cNvSpPr txBox="1">
            <a:spLocks/>
          </p:cNvSpPr>
          <p:nvPr/>
        </p:nvSpPr>
        <p:spPr>
          <a:xfrm>
            <a:off x="4499992" y="908720"/>
            <a:ext cx="4680520"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Θεωρείται εσωτερικό σημείο κ στο φάτνωμα της </a:t>
            </a:r>
            <a:r>
              <a:rPr lang="en-US" sz="2200" dirty="0" smtClean="0"/>
              <a:t>D</a:t>
            </a:r>
            <a:r>
              <a:rPr lang="en-US" sz="2200" baseline="-25000" dirty="0" smtClean="0"/>
              <a:t>2</a:t>
            </a:r>
            <a:r>
              <a:rPr lang="el-GR" sz="2200" dirty="0" smtClean="0"/>
              <a:t>.</a:t>
            </a:r>
          </a:p>
          <a:p>
            <a:r>
              <a:rPr lang="el-GR" sz="2200" dirty="0" smtClean="0"/>
              <a:t>Σχεδιάζεται η γ.ε. [</a:t>
            </a:r>
            <a:r>
              <a:rPr lang="en-US" sz="2200" dirty="0" smtClean="0"/>
              <a:t>Q</a:t>
            </a:r>
            <a:r>
              <a:rPr lang="el-GR" sz="2200" baseline="-25000" dirty="0" smtClean="0"/>
              <a:t>κ</a:t>
            </a:r>
            <a:r>
              <a:rPr lang="el-GR" sz="2200" dirty="0" smtClean="0"/>
              <a:t>] της </a:t>
            </a:r>
            <a:r>
              <a:rPr lang="el-GR" sz="2200" dirty="0"/>
              <a:t>ισοδύναμης </a:t>
            </a:r>
            <a:r>
              <a:rPr lang="el-GR" sz="2200" dirty="0" err="1"/>
              <a:t>αμφιέρειστης</a:t>
            </a:r>
            <a:r>
              <a:rPr lang="el-GR" sz="2200" dirty="0"/>
              <a:t> </a:t>
            </a:r>
            <a:r>
              <a:rPr lang="el-GR" sz="2200" dirty="0" smtClean="0"/>
              <a:t>δοκού.</a:t>
            </a:r>
          </a:p>
          <a:p>
            <a:r>
              <a:rPr lang="el-GR" sz="2200" dirty="0" smtClean="0"/>
              <a:t>Μετατροπή</a:t>
            </a:r>
            <a:r>
              <a:rPr lang="en-US" sz="2200" dirty="0"/>
              <a:t> </a:t>
            </a:r>
            <a:r>
              <a:rPr lang="el-GR" sz="2200" dirty="0" smtClean="0"/>
              <a:t>για ανιούσα διαγώνιο: </a:t>
            </a:r>
          </a:p>
          <a:p>
            <a:pPr marL="0" indent="0">
              <a:buNone/>
            </a:pPr>
            <a:endParaRPr lang="el-GR" sz="2200" dirty="0" smtClean="0"/>
          </a:p>
          <a:p>
            <a:pPr marL="0" indent="0">
              <a:buFont typeface="Arial" pitchFamily="34" charset="0"/>
              <a:buNone/>
            </a:pPr>
            <a:endParaRPr lang="el-GR" sz="2200" b="1" dirty="0" smtClean="0">
              <a:solidFill>
                <a:schemeClr val="accent5">
                  <a:lumMod val="75000"/>
                </a:schemeClr>
              </a:solidFill>
            </a:endParaRPr>
          </a:p>
          <a:p>
            <a:pPr marL="0" indent="0">
              <a:buFont typeface="Arial" pitchFamily="34" charset="0"/>
              <a:buNone/>
            </a:pPr>
            <a:endParaRPr lang="el-GR" sz="2600" dirty="0" smtClean="0"/>
          </a:p>
        </p:txBody>
      </p:sp>
      <mc:AlternateContent xmlns:mc="http://schemas.openxmlformats.org/markup-compatibility/2006" xmlns:a14="http://schemas.microsoft.com/office/drawing/2010/main">
        <mc:Choice Requires="a14">
          <p:sp>
            <p:nvSpPr>
              <p:cNvPr id="8" name="TextBox 7"/>
              <p:cNvSpPr txBox="1"/>
              <p:nvPr/>
            </p:nvSpPr>
            <p:spPr>
              <a:xfrm>
                <a:off x="5215965" y="2780928"/>
                <a:ext cx="3892539" cy="7311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m:rPr>
                              <m:sty m:val="p"/>
                            </m:rPr>
                            <a:rPr lang="en-US" sz="2000" b="0" i="0" smtClean="0">
                              <a:latin typeface="Cambria Math"/>
                            </a:rPr>
                            <m:t>D</m:t>
                          </m:r>
                        </m:e>
                        <m:sub>
                          <m:r>
                            <a:rPr lang="en-US" sz="2000" b="0" i="1" smtClean="0">
                              <a:latin typeface="Cambria Math"/>
                            </a:rPr>
                            <m:t>2</m:t>
                          </m:r>
                        </m:sub>
                      </m:sSub>
                      <m:r>
                        <a:rPr lang="en-US" sz="2000" i="1" smtClean="0">
                          <a:latin typeface="Cambria Math"/>
                        </a:rPr>
                        <m:t>=</m:t>
                      </m:r>
                      <m:r>
                        <a:rPr lang="el-GR" sz="2000" b="0" i="1" smtClean="0">
                          <a:latin typeface="Cambria Math"/>
                        </a:rPr>
                        <m:t>−</m:t>
                      </m:r>
                      <m:f>
                        <m:fPr>
                          <m:ctrlPr>
                            <a:rPr lang="el-GR" sz="2000" b="0" i="1" smtClean="0">
                              <a:latin typeface="Cambria Math"/>
                            </a:rPr>
                          </m:ctrlPr>
                        </m:fPr>
                        <m:num>
                          <m:sSub>
                            <m:sSubPr>
                              <m:ctrlPr>
                                <a:rPr lang="el-GR" sz="2000" b="0" i="1" smtClean="0">
                                  <a:latin typeface="Cambria Math"/>
                                </a:rPr>
                              </m:ctrlPr>
                            </m:sSubPr>
                            <m:e>
                              <m:r>
                                <m:rPr>
                                  <m:sty m:val="p"/>
                                </m:rPr>
                                <a:rPr lang="en-US" sz="2000" b="0" i="0" smtClean="0">
                                  <a:latin typeface="Cambria Math"/>
                                </a:rPr>
                                <m:t>Q</m:t>
                              </m:r>
                            </m:e>
                            <m:sub>
                              <m:r>
                                <a:rPr lang="el-GR" sz="2000" b="0" i="1" smtClean="0">
                                  <a:latin typeface="Cambria Math"/>
                                </a:rPr>
                                <m:t>𝜅</m:t>
                              </m:r>
                            </m:sub>
                          </m:sSub>
                        </m:num>
                        <m:den>
                          <m:func>
                            <m:funcPr>
                              <m:ctrlPr>
                                <a:rPr lang="en-US" sz="2000" b="0" i="1" smtClean="0">
                                  <a:latin typeface="Cambria Math"/>
                                </a:rPr>
                              </m:ctrlPr>
                            </m:funcPr>
                            <m:fName>
                              <m:r>
                                <m:rPr>
                                  <m:sty m:val="p"/>
                                </m:rPr>
                                <a:rPr lang="en-US" sz="2000" b="0" i="0" smtClean="0">
                                  <a:latin typeface="Cambria Math"/>
                                </a:rPr>
                                <m:t>sin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𝐷</m:t>
                                  </m:r>
                                </m:sub>
                              </m:sSub>
                            </m:e>
                          </m:func>
                        </m:den>
                      </m:f>
                      <m:r>
                        <a:rPr lang="el-GR" sz="2000" b="0" i="1" smtClean="0">
                          <a:latin typeface="Cambria Math"/>
                          <a:ea typeface="Cambria Math"/>
                        </a:rPr>
                        <m:t>⟹</m:t>
                      </m:r>
                      <m:sSub>
                        <m:sSubPr>
                          <m:ctrlPr>
                            <a:rPr lang="el-GR" sz="2000" b="0" i="1" smtClean="0">
                              <a:latin typeface="Cambria Math"/>
                              <a:ea typeface="Cambria Math"/>
                            </a:rPr>
                          </m:ctrlPr>
                        </m:sSubPr>
                        <m:e>
                          <m:r>
                            <a:rPr lang="el-GR" sz="2000" b="0" i="0" smtClean="0">
                              <a:latin typeface="Cambria Math"/>
                              <a:ea typeface="Cambria Math"/>
                            </a:rPr>
                            <m:t>[</m:t>
                          </m:r>
                          <m:r>
                            <a:rPr lang="en-US" sz="2000" b="0" i="1" smtClean="0">
                              <a:latin typeface="Cambria Math"/>
                              <a:ea typeface="Cambria Math"/>
                            </a:rPr>
                            <m:t>𝐷</m:t>
                          </m:r>
                        </m:e>
                        <m:sub>
                          <m:r>
                            <a:rPr lang="en-US" sz="2000" b="0" i="1" smtClean="0">
                              <a:latin typeface="Cambria Math"/>
                              <a:ea typeface="Cambria Math"/>
                            </a:rPr>
                            <m:t>2</m:t>
                          </m:r>
                        </m:sub>
                      </m:sSub>
                      <m:r>
                        <a:rPr lang="el-GR" sz="2000" b="0" i="1" smtClean="0">
                          <a:latin typeface="Cambria Math"/>
                          <a:ea typeface="Cambria Math"/>
                        </a:rPr>
                        <m:t>]=</m:t>
                      </m:r>
                      <m:r>
                        <a:rPr lang="en-US" sz="2000" b="0" i="1" smtClean="0">
                          <a:latin typeface="Cambria Math"/>
                          <a:ea typeface="Cambria Math"/>
                        </a:rPr>
                        <m:t>−</m:t>
                      </m:r>
                      <m:f>
                        <m:fPr>
                          <m:ctrlPr>
                            <a:rPr lang="el-GR" sz="2000" b="0" i="1" smtClean="0">
                              <a:latin typeface="Cambria Math"/>
                              <a:ea typeface="Cambria Math"/>
                            </a:rPr>
                          </m:ctrlPr>
                        </m:fPr>
                        <m:num>
                          <m:sSub>
                            <m:sSubPr>
                              <m:ctrlPr>
                                <a:rPr lang="el-GR" sz="2000" b="0" i="1" smtClean="0">
                                  <a:latin typeface="Cambria Math"/>
                                  <a:ea typeface="Cambria Math"/>
                                </a:rPr>
                              </m:ctrlPr>
                            </m:sSubPr>
                            <m:e>
                              <m:r>
                                <a:rPr lang="en-US" sz="2000" b="0" i="0" smtClean="0">
                                  <a:latin typeface="Cambria Math"/>
                                  <a:ea typeface="Cambria Math"/>
                                </a:rPr>
                                <m:t>[</m:t>
                              </m:r>
                              <m:r>
                                <m:rPr>
                                  <m:sty m:val="p"/>
                                </m:rPr>
                                <a:rPr lang="en-US" sz="2000" b="0" i="0" smtClean="0">
                                  <a:latin typeface="Cambria Math"/>
                                  <a:ea typeface="Cambria Math"/>
                                </a:rPr>
                                <m:t>Q</m:t>
                              </m:r>
                            </m:e>
                            <m:sub>
                              <m:r>
                                <a:rPr lang="el-GR" sz="2000" b="0" i="1" smtClean="0">
                                  <a:latin typeface="Cambria Math"/>
                                  <a:ea typeface="Cambria Math"/>
                                </a:rPr>
                                <m:t>𝜅</m:t>
                              </m:r>
                            </m:sub>
                          </m:sSub>
                          <m:r>
                            <a:rPr lang="en-US" sz="2000" b="0" i="1" smtClean="0">
                              <a:latin typeface="Cambria Math"/>
                              <a:ea typeface="Cambria Math"/>
                            </a:rPr>
                            <m:t>]</m:t>
                          </m:r>
                        </m:num>
                        <m:den>
                          <m:r>
                            <a:rPr lang="en-US" sz="2000" b="0" i="1" smtClean="0">
                              <a:latin typeface="Cambria Math"/>
                              <a:ea typeface="Cambria Math"/>
                            </a:rPr>
                            <m:t>0,707</m:t>
                          </m:r>
                        </m:den>
                      </m:f>
                    </m:oMath>
                  </m:oMathPara>
                </a14:m>
                <a:endParaRPr lang="el-GR"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5215965" y="2780928"/>
                <a:ext cx="3892539" cy="731162"/>
              </a:xfrm>
              <a:prstGeom prst="rect">
                <a:avLst/>
              </a:prstGeom>
              <a:blipFill rotWithShape="1">
                <a:blip r:embed="rId5"/>
                <a:stretch>
                  <a:fillRect/>
                </a:stretch>
              </a:blipFill>
            </p:spPr>
            <p:txBody>
              <a:bodyPr/>
              <a:lstStyle/>
              <a:p>
                <a:r>
                  <a:rPr lang="el-GR">
                    <a:noFill/>
                  </a:rPr>
                  <a:t> </a:t>
                </a:r>
              </a:p>
            </p:txBody>
          </p:sp>
        </mc:Fallback>
      </mc:AlternateContent>
      <p:sp>
        <p:nvSpPr>
          <p:cNvPr id="9" name="Content Placeholder 2"/>
          <p:cNvSpPr txBox="1">
            <a:spLocks/>
          </p:cNvSpPr>
          <p:nvPr/>
        </p:nvSpPr>
        <p:spPr>
          <a:xfrm>
            <a:off x="4572000" y="3573016"/>
            <a:ext cx="4608512" cy="29849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Στο διάγραμμα </a:t>
            </a:r>
            <a:r>
              <a:rPr lang="en-US" sz="2200" dirty="0" smtClean="0"/>
              <a:t>-</a:t>
            </a:r>
            <a:r>
              <a:rPr lang="el-GR" sz="2200" dirty="0" smtClean="0"/>
              <a:t>[</a:t>
            </a:r>
            <a:r>
              <a:rPr lang="en-US" sz="2200" dirty="0" smtClean="0"/>
              <a:t>Q</a:t>
            </a:r>
            <a:r>
              <a:rPr lang="el-GR" sz="2200" baseline="-25000" dirty="0" smtClean="0"/>
              <a:t>κ</a:t>
            </a:r>
            <a:r>
              <a:rPr lang="el-GR" sz="2200" dirty="0" smtClean="0"/>
              <a:t>]/0.707  προβάλλονται οι κόμβοι του άνω ή του κάτω πέλματος στους οποίους μπορεί να εφαρμοστεί το φορτίο και προκύπτουν τα χαρακτηριστικά σημεία των [</a:t>
            </a:r>
            <a:r>
              <a:rPr lang="en-US" sz="2200" dirty="0" smtClean="0"/>
              <a:t>D</a:t>
            </a:r>
            <a:r>
              <a:rPr lang="en-US" sz="2200" baseline="-25000" dirty="0" smtClean="0"/>
              <a:t>2</a:t>
            </a:r>
            <a:r>
              <a:rPr lang="el-GR" sz="2200" dirty="0" smtClean="0"/>
              <a:t>] για την περίπτωση δικτυώματος άνω διάβασης ή κάτω διάβασης, αντίστοιχα.</a:t>
            </a:r>
          </a:p>
          <a:p>
            <a:r>
              <a:rPr lang="el-GR" sz="2200" dirty="0" smtClean="0"/>
              <a:t>Γίνεται ευθυγράμμιση των [</a:t>
            </a:r>
            <a:r>
              <a:rPr lang="en-US" sz="2200" dirty="0"/>
              <a:t>D</a:t>
            </a:r>
            <a:r>
              <a:rPr lang="en-US" sz="2200" baseline="-25000" dirty="0" smtClean="0"/>
              <a:t>2</a:t>
            </a:r>
            <a:r>
              <a:rPr lang="el-GR" sz="2200" dirty="0" smtClean="0"/>
              <a:t>]. </a:t>
            </a:r>
          </a:p>
          <a:p>
            <a:pPr marL="0" indent="0">
              <a:buNone/>
            </a:pPr>
            <a:endParaRPr lang="el-GR" sz="2200" dirty="0" smtClean="0"/>
          </a:p>
          <a:p>
            <a:pPr marL="0" indent="0">
              <a:buFont typeface="Arial" pitchFamily="34" charset="0"/>
              <a:buNone/>
            </a:pPr>
            <a:endParaRPr lang="el-GR" sz="2200" b="1" dirty="0" smtClean="0">
              <a:solidFill>
                <a:schemeClr val="accent5">
                  <a:lumMod val="75000"/>
                </a:schemeClr>
              </a:solidFill>
            </a:endParaRPr>
          </a:p>
          <a:p>
            <a:pPr marL="0" indent="0">
              <a:buFont typeface="Arial" pitchFamily="34" charset="0"/>
              <a:buNone/>
            </a:pPr>
            <a:endParaRPr lang="el-GR" sz="2600" dirty="0" smtClean="0"/>
          </a:p>
        </p:txBody>
      </p:sp>
      <p:graphicFrame>
        <p:nvGraphicFramePr>
          <p:cNvPr id="4" name="Object 3" descr="Εικόνα που περιγράφει τη διαδικασία χάραξης της γραμμής επιρροής της ράβδου D2 για μοναδιαίο φορτίο, όταν πρόκειται για δικτύωμα είτε άνω διάβασης, είτε κάτω διάβασης."/>
          <p:cNvGraphicFramePr>
            <a:graphicFrameLocks noChangeAspect="1"/>
          </p:cNvGraphicFramePr>
          <p:nvPr>
            <p:extLst>
              <p:ext uri="{D42A27DB-BD31-4B8C-83A1-F6EECF244321}">
                <p14:modId xmlns:p14="http://schemas.microsoft.com/office/powerpoint/2010/main" val="1421395585"/>
              </p:ext>
            </p:extLst>
          </p:nvPr>
        </p:nvGraphicFramePr>
        <p:xfrm>
          <a:off x="35496" y="1124744"/>
          <a:ext cx="4608512" cy="5274764"/>
        </p:xfrm>
        <a:graphic>
          <a:graphicData uri="http://schemas.openxmlformats.org/presentationml/2006/ole">
            <mc:AlternateContent xmlns:mc="http://schemas.openxmlformats.org/markup-compatibility/2006">
              <mc:Choice xmlns:v="urn:schemas-microsoft-com:vml" Requires="v">
                <p:oleObj spid="_x0000_s36905" name="Picture (32-bit)" r:id="rId6" imgW="2571840" imgH="2409840" progId="MetafileCompanion32.Picture.1">
                  <p:embed/>
                </p:oleObj>
              </mc:Choice>
              <mc:Fallback>
                <p:oleObj name="Picture (32-bit)" r:id="rId6" imgW="2571840" imgH="2409840" progId="MetafileCompanion32.Picture.1">
                  <p:embed/>
                  <p:pic>
                    <p:nvPicPr>
                      <p:cNvPr id="0" name=""/>
                      <p:cNvPicPr/>
                      <p:nvPr/>
                    </p:nvPicPr>
                    <p:blipFill>
                      <a:blip r:embed="rId7"/>
                      <a:stretch>
                        <a:fillRect/>
                      </a:stretch>
                    </p:blipFill>
                    <p:spPr>
                      <a:xfrm>
                        <a:off x="35496" y="1124744"/>
                        <a:ext cx="4608512" cy="5274764"/>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E53BB423-234F-4104-8070-014A5F326CB9}" type="slidenum">
              <a:rPr lang="el-GR" smtClean="0"/>
              <a:t>12</a:t>
            </a:fld>
            <a:endParaRPr lang="el-GR"/>
          </a:p>
        </p:txBody>
      </p:sp>
    </p:spTree>
    <p:extLst>
      <p:ext uri="{BB962C8B-B14F-4D97-AF65-F5344CB8AC3E}">
        <p14:creationId xmlns:p14="http://schemas.microsoft.com/office/powerpoint/2010/main" val="156772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a:solidFill>
            <a:schemeClr val="accent5">
              <a:lumMod val="40000"/>
              <a:lumOff val="60000"/>
            </a:schemeClr>
          </a:solidFill>
        </p:spPr>
        <p:txBody>
          <a:bodyPr>
            <a:noAutofit/>
          </a:bodyPr>
          <a:lstStyle/>
          <a:p>
            <a:r>
              <a:rPr lang="el-GR" sz="2800" b="1" dirty="0" smtClean="0"/>
              <a:t>Σύγκριση αποτελεσμάτων για δικτύωμα άνω και κάτω διάβασης</a:t>
            </a:r>
            <a:endParaRPr lang="el-GR" sz="2800" b="1" dirty="0"/>
          </a:p>
        </p:txBody>
      </p:sp>
      <p:sp>
        <p:nvSpPr>
          <p:cNvPr id="7" name="Right Arrow 6" descr="Σχήμα βέλος."/>
          <p:cNvSpPr/>
          <p:nvPr/>
        </p:nvSpPr>
        <p:spPr>
          <a:xfrm>
            <a:off x="326646" y="1196752"/>
            <a:ext cx="281795" cy="268608"/>
          </a:xfrm>
          <a:prstGeom prst="rightArrow">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Content Placeholder 2"/>
          <p:cNvSpPr txBox="1">
            <a:spLocks/>
          </p:cNvSpPr>
          <p:nvPr/>
        </p:nvSpPr>
        <p:spPr>
          <a:xfrm>
            <a:off x="755576" y="1124744"/>
            <a:ext cx="8136904" cy="5733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Από τα παραπάνω φαίνεται ότι οι τιμές των τάσεων των ράβδων τόσο του άνω, όσο και του κάτω πέλματος αλλά και των διαγωνίων, διαφοροποιούνται ανάλογα με το εάν το δικτύωμα είναι άνω ή κάτω διάβασης.</a:t>
            </a:r>
          </a:p>
          <a:p>
            <a:pPr marL="0" indent="0">
              <a:buFont typeface="Arial" pitchFamily="34" charset="0"/>
              <a:buNone/>
            </a:pPr>
            <a:endParaRPr lang="en-US" sz="2400" dirty="0" smtClean="0"/>
          </a:p>
          <a:p>
            <a:pPr marL="0" indent="0">
              <a:buFont typeface="Arial" pitchFamily="34" charset="0"/>
              <a:buNone/>
            </a:pPr>
            <a:r>
              <a:rPr lang="el-GR" sz="2400" b="1" u="sng" dirty="0" smtClean="0">
                <a:solidFill>
                  <a:schemeClr val="accent5">
                    <a:lumMod val="75000"/>
                  </a:schemeClr>
                </a:solidFill>
              </a:rPr>
              <a:t>ΠΑΡΑΤΗΡΗΣΗ: </a:t>
            </a:r>
            <a:r>
              <a:rPr lang="el-GR" sz="2400" dirty="0" smtClean="0"/>
              <a:t>Από τα αποτελέσματα της εφαρμογής φαίνεται ότι όταν το δικτύωμα είναι άνω διάβασης, το άνω πέλμα αναπτύσσει μικρότερη ένταση απ’ ότι αν ήταν κάτω διάβασης (παρατηρείται παράκαμψη της θέσης του μέγιστου κατά την ευθυγράμμιση της [Ο</a:t>
            </a:r>
            <a:r>
              <a:rPr lang="el-GR" sz="2400" baseline="-25000" dirty="0" smtClean="0"/>
              <a:t>1</a:t>
            </a:r>
            <a:r>
              <a:rPr lang="el-GR" sz="2400" dirty="0" smtClean="0"/>
              <a:t>] για δικτύωμα άνω διάβασης).</a:t>
            </a:r>
          </a:p>
          <a:p>
            <a:pPr marL="0" indent="0">
              <a:buNone/>
            </a:pPr>
            <a:r>
              <a:rPr lang="el-GR" sz="2400" dirty="0" smtClean="0"/>
              <a:t>Αντίστοιχα, όταν το δικτύωμα είναι κάτω διάβασης το κάτω πέλμα αναπτύσσει μικρότερη ένταση </a:t>
            </a:r>
            <a:r>
              <a:rPr lang="el-GR" sz="2400" dirty="0"/>
              <a:t>(παράκαμψη της θέσης του μέγιστου κατά την ευθυγράμμιση της [</a:t>
            </a:r>
            <a:r>
              <a:rPr lang="en-US" sz="2400" dirty="0"/>
              <a:t>U</a:t>
            </a:r>
            <a:r>
              <a:rPr lang="en-US" sz="2400" baseline="-25000" dirty="0"/>
              <a:t>2</a:t>
            </a:r>
            <a:r>
              <a:rPr lang="en-US" sz="2400" dirty="0" smtClean="0"/>
              <a:t>])</a:t>
            </a:r>
            <a:r>
              <a:rPr lang="el-GR" sz="2400" dirty="0" smtClean="0"/>
              <a:t> απ’ ότι στην περίπτωση της άνω διάβασης.</a:t>
            </a:r>
            <a:endParaRPr lang="en-US" sz="2400" dirty="0"/>
          </a:p>
          <a:p>
            <a:pPr marL="0" indent="0">
              <a:buFont typeface="Arial" pitchFamily="34" charset="0"/>
              <a:buNone/>
            </a:pPr>
            <a:endParaRPr lang="el-GR" sz="2400" b="1" dirty="0" smtClean="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E53BB423-234F-4104-8070-014A5F326CB9}" type="slidenum">
              <a:rPr lang="el-GR" smtClean="0"/>
              <a:t>13</a:t>
            </a:fld>
            <a:endParaRPr lang="el-GR"/>
          </a:p>
        </p:txBody>
      </p:sp>
    </p:spTree>
    <p:extLst>
      <p:ext uri="{BB962C8B-B14F-4D97-AF65-F5344CB8AC3E}">
        <p14:creationId xmlns:p14="http://schemas.microsoft.com/office/powerpoint/2010/main" val="3284422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a:solidFill>
            <a:schemeClr val="accent5">
              <a:lumMod val="40000"/>
              <a:lumOff val="60000"/>
            </a:schemeClr>
          </a:solidFill>
        </p:spPr>
        <p:txBody>
          <a:bodyPr>
            <a:normAutofit/>
          </a:bodyPr>
          <a:lstStyle/>
          <a:p>
            <a:r>
              <a:rPr lang="el-GR" sz="2800" b="1" dirty="0" smtClean="0"/>
              <a:t>Γραμμές επιρροής δικτυωμάτων</a:t>
            </a:r>
            <a:endParaRPr lang="el-GR" sz="2800" b="1" dirty="0"/>
          </a:p>
        </p:txBody>
      </p:sp>
      <p:sp>
        <p:nvSpPr>
          <p:cNvPr id="3" name="Content Placeholder 2"/>
          <p:cNvSpPr>
            <a:spLocks noGrp="1"/>
          </p:cNvSpPr>
          <p:nvPr>
            <p:ph idx="1"/>
          </p:nvPr>
        </p:nvSpPr>
        <p:spPr>
          <a:xfrm>
            <a:off x="271364" y="1196752"/>
            <a:ext cx="8872636" cy="3672408"/>
          </a:xfrm>
        </p:spPr>
        <p:txBody>
          <a:bodyPr>
            <a:normAutofit lnSpcReduction="10000"/>
          </a:bodyPr>
          <a:lstStyle/>
          <a:p>
            <a:pPr marL="0" indent="0">
              <a:buNone/>
            </a:pPr>
            <a:r>
              <a:rPr lang="el-GR" sz="2400" dirty="0" smtClean="0"/>
              <a:t>Στην περίπτωση των δικτυωτών φορέων οι ζητούμενες </a:t>
            </a:r>
            <a:r>
              <a:rPr lang="el-GR" sz="2400" b="1" dirty="0" smtClean="0">
                <a:solidFill>
                  <a:schemeClr val="accent5">
                    <a:lumMod val="75000"/>
                  </a:schemeClr>
                </a:solidFill>
              </a:rPr>
              <a:t>γραμμές επιρροής (γ.ε.)</a:t>
            </a:r>
            <a:r>
              <a:rPr lang="el-GR" sz="2400" dirty="0" smtClean="0"/>
              <a:t> είναι οι γ.ε. των δυνάμεων της κάθε ράβδου, π.χ. [Ο</a:t>
            </a:r>
            <a:r>
              <a:rPr lang="el-GR" sz="2400" baseline="-25000" dirty="0" smtClean="0"/>
              <a:t>1</a:t>
            </a:r>
            <a:r>
              <a:rPr lang="el-GR" sz="2400" dirty="0" smtClean="0"/>
              <a:t>], [</a:t>
            </a:r>
            <a:r>
              <a:rPr lang="en-US" sz="2400" dirty="0" smtClean="0"/>
              <a:t>U</a:t>
            </a:r>
            <a:r>
              <a:rPr lang="en-US" sz="2400" baseline="-25000" dirty="0" smtClean="0"/>
              <a:t>2</a:t>
            </a:r>
            <a:r>
              <a:rPr lang="en-US" sz="2400" dirty="0" smtClean="0"/>
              <a:t>], [D</a:t>
            </a:r>
            <a:r>
              <a:rPr lang="en-US" sz="2400" baseline="-25000" dirty="0" smtClean="0"/>
              <a:t>1</a:t>
            </a:r>
            <a:r>
              <a:rPr lang="en-US" sz="2400" dirty="0" smtClean="0"/>
              <a:t>] </a:t>
            </a:r>
            <a:r>
              <a:rPr lang="el-GR" sz="2400" dirty="0" smtClean="0"/>
              <a:t>κ.λ.π.</a:t>
            </a:r>
          </a:p>
          <a:p>
            <a:pPr marL="0" indent="0">
              <a:buNone/>
            </a:pPr>
            <a:endParaRPr lang="el-GR" sz="2400" dirty="0"/>
          </a:p>
          <a:p>
            <a:pPr marL="0" indent="0">
              <a:buNone/>
            </a:pPr>
            <a:r>
              <a:rPr lang="el-GR" sz="2400" dirty="0" smtClean="0"/>
              <a:t>Ιδιαίτερη σημασία έχει το πού κινείται το μοναδιαίο φορτίο:</a:t>
            </a:r>
          </a:p>
          <a:p>
            <a:r>
              <a:rPr lang="el-GR" sz="2400" dirty="0" smtClean="0"/>
              <a:t>Εάν κινείται στο άνω πέλμα του δικτυώματος τότε το δικτύωμα ονομάζεται </a:t>
            </a:r>
            <a:r>
              <a:rPr lang="el-GR" sz="2400" b="1" dirty="0" smtClean="0">
                <a:solidFill>
                  <a:schemeClr val="accent5">
                    <a:lumMod val="75000"/>
                  </a:schemeClr>
                </a:solidFill>
              </a:rPr>
              <a:t>δικτύωμα άνω διάβασης</a:t>
            </a:r>
            <a:r>
              <a:rPr lang="el-GR" sz="2400" dirty="0" smtClean="0"/>
              <a:t>.</a:t>
            </a:r>
          </a:p>
          <a:p>
            <a:r>
              <a:rPr lang="en-US" sz="2400" dirty="0" smtClean="0"/>
              <a:t> </a:t>
            </a:r>
            <a:r>
              <a:rPr lang="el-GR" sz="2400" dirty="0"/>
              <a:t>Εάν κινείται στο </a:t>
            </a:r>
            <a:r>
              <a:rPr lang="el-GR" sz="2400" dirty="0" smtClean="0"/>
              <a:t>κάτω πέλμα </a:t>
            </a:r>
            <a:r>
              <a:rPr lang="el-GR" sz="2400" dirty="0"/>
              <a:t>του δικτυώματος τότε το δικτύωμα ονομάζεται </a:t>
            </a:r>
            <a:r>
              <a:rPr lang="el-GR" sz="2400" b="1" dirty="0">
                <a:solidFill>
                  <a:schemeClr val="accent5">
                    <a:lumMod val="75000"/>
                  </a:schemeClr>
                </a:solidFill>
              </a:rPr>
              <a:t>δικτύωμα </a:t>
            </a:r>
            <a:r>
              <a:rPr lang="el-GR" sz="2400" b="1" dirty="0" smtClean="0">
                <a:solidFill>
                  <a:schemeClr val="accent5">
                    <a:lumMod val="75000"/>
                  </a:schemeClr>
                </a:solidFill>
              </a:rPr>
              <a:t>κάτω διάβασης</a:t>
            </a:r>
            <a:r>
              <a:rPr lang="el-GR" sz="2400" dirty="0"/>
              <a:t>.</a:t>
            </a:r>
          </a:p>
          <a:p>
            <a:pPr marL="0" indent="0">
              <a:buNone/>
            </a:pPr>
            <a:endParaRPr lang="el-GR" sz="2600" dirty="0" smtClean="0"/>
          </a:p>
        </p:txBody>
      </p:sp>
      <p:sp>
        <p:nvSpPr>
          <p:cNvPr id="6" name="Content Placeholder 2"/>
          <p:cNvSpPr txBox="1">
            <a:spLocks/>
          </p:cNvSpPr>
          <p:nvPr/>
        </p:nvSpPr>
        <p:spPr>
          <a:xfrm>
            <a:off x="251520" y="4725144"/>
            <a:ext cx="8712968"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όταν ο φορέας είναι ολόσωμος, το μοναδιαίο φορτίο μπορεί να βρεθεί σε οποιοδήποτε σημείο του. Αντίθετα, στην περίπτωση των δικτυωμάτων υπάρχει ο περιορισμός ότι το μοναδιαίο φορτίο (όπως και κάθε φορτίο) μπορεί να εφαρμοστεί μόνο σε κόμβους.</a:t>
            </a:r>
            <a:endParaRPr lang="el-GR" sz="2400" b="1" dirty="0" smtClean="0">
              <a:solidFill>
                <a:schemeClr val="accent5">
                  <a:lumMod val="75000"/>
                </a:schemeClr>
              </a:solidFill>
            </a:endParaRPr>
          </a:p>
        </p:txBody>
      </p:sp>
      <p:sp>
        <p:nvSpPr>
          <p:cNvPr id="7" name="Slide Number Placeholder 6"/>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6937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a:solidFill>
            <a:schemeClr val="accent5">
              <a:lumMod val="40000"/>
              <a:lumOff val="60000"/>
            </a:schemeClr>
          </a:solidFill>
        </p:spPr>
        <p:txBody>
          <a:bodyPr>
            <a:normAutofit/>
          </a:bodyPr>
          <a:lstStyle/>
          <a:p>
            <a:r>
              <a:rPr lang="el-GR" sz="2800" b="1" dirty="0" smtClean="0"/>
              <a:t>Γραμμές επιρροής δικτυωμάτων – ορισμός </a:t>
            </a:r>
            <a:endParaRPr lang="el-GR" sz="2800" b="1" dirty="0"/>
          </a:p>
        </p:txBody>
      </p:sp>
      <p:sp>
        <p:nvSpPr>
          <p:cNvPr id="3" name="Content Placeholder 2"/>
          <p:cNvSpPr>
            <a:spLocks noGrp="1"/>
          </p:cNvSpPr>
          <p:nvPr>
            <p:ph idx="1"/>
          </p:nvPr>
        </p:nvSpPr>
        <p:spPr>
          <a:xfrm>
            <a:off x="271364" y="1484784"/>
            <a:ext cx="8621116" cy="4608512"/>
          </a:xfrm>
        </p:spPr>
        <p:txBody>
          <a:bodyPr>
            <a:normAutofit/>
          </a:bodyPr>
          <a:lstStyle/>
          <a:p>
            <a:pPr marL="0" indent="0">
              <a:buNone/>
            </a:pPr>
            <a:r>
              <a:rPr lang="el-GR" sz="2400" dirty="0" smtClean="0"/>
              <a:t>Για τη ράβδο Ο</a:t>
            </a:r>
            <a:r>
              <a:rPr lang="el-GR" sz="2400" baseline="-25000" dirty="0" smtClean="0"/>
              <a:t>1</a:t>
            </a:r>
            <a:r>
              <a:rPr lang="el-GR" sz="2400" dirty="0" smtClean="0"/>
              <a:t> ενός δικτυώματος: η γ.ε. [Ο</a:t>
            </a:r>
            <a:r>
              <a:rPr lang="el-GR" sz="2400" baseline="-25000" dirty="0" smtClean="0"/>
              <a:t>1</a:t>
            </a:r>
            <a:r>
              <a:rPr lang="el-GR" sz="2400" dirty="0" smtClean="0"/>
              <a:t>] είναι το διάγραμμα που αποτελείται από τις τιμές της τάσης της Ο</a:t>
            </a:r>
            <a:r>
              <a:rPr lang="el-GR" sz="2400" baseline="-25000" dirty="0" smtClean="0"/>
              <a:t>1</a:t>
            </a:r>
            <a:r>
              <a:rPr lang="el-GR" sz="2400" dirty="0" smtClean="0"/>
              <a:t> όταν το μοναδιαίο φορτίο φορτίζει καθένα από τους κόμβους του πέλματος στο οποίο κινείται, ξεχωριστά.</a:t>
            </a:r>
          </a:p>
          <a:p>
            <a:pPr marL="0" indent="0">
              <a:buNone/>
            </a:pPr>
            <a:endParaRPr lang="el-GR" sz="2400" dirty="0"/>
          </a:p>
          <a:p>
            <a:pPr marL="0" indent="0">
              <a:buNone/>
            </a:pPr>
            <a:r>
              <a:rPr lang="el-GR" sz="2400" b="1" u="sng" dirty="0" smtClean="0">
                <a:solidFill>
                  <a:schemeClr val="accent5">
                    <a:lumMod val="75000"/>
                  </a:schemeClr>
                </a:solidFill>
              </a:rPr>
              <a:t>ΣΗΜΕΙΩΣΗ: </a:t>
            </a:r>
            <a:r>
              <a:rPr lang="el-GR" sz="2400" dirty="0" smtClean="0"/>
              <a:t>ουσιαστικά, οι γραμμές επιρροής δικτυωμάτων είναι ένα σύνολο σημείων, καθώς το μοναδιαίο φορτίο μπορεί να εφαρμοστεί μόνο στους κόμβους. Στα δικτυώματα ο όρος «γραμμή </a:t>
            </a:r>
            <a:r>
              <a:rPr lang="el-GR" sz="2400" dirty="0"/>
              <a:t>επιρροής» χρησιμοποιείται </a:t>
            </a:r>
            <a:r>
              <a:rPr lang="el-GR" sz="2400" dirty="0" smtClean="0"/>
              <a:t>καταχρηστικά.</a:t>
            </a:r>
            <a:endParaRPr lang="el-GR" sz="2400" dirty="0"/>
          </a:p>
          <a:p>
            <a:pPr marL="0" indent="0">
              <a:buNone/>
            </a:pPr>
            <a:endParaRPr lang="el-GR" sz="2600" dirty="0" smtClean="0"/>
          </a:p>
        </p:txBody>
      </p:sp>
      <p:sp>
        <p:nvSpPr>
          <p:cNvPr id="4" name="Slide Number Placeholder 3"/>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3784378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a:solidFill>
            <a:schemeClr val="accent5">
              <a:lumMod val="40000"/>
              <a:lumOff val="60000"/>
            </a:schemeClr>
          </a:solidFill>
        </p:spPr>
        <p:txBody>
          <a:bodyPr>
            <a:normAutofit/>
          </a:bodyPr>
          <a:lstStyle/>
          <a:p>
            <a:r>
              <a:rPr lang="el-GR" sz="2800" b="1" dirty="0" smtClean="0"/>
              <a:t>Εύρεση γραμμών επιρροής δικτυώματος</a:t>
            </a:r>
            <a:endParaRPr lang="el-GR" sz="2800" b="1" dirty="0"/>
          </a:p>
        </p:txBody>
      </p:sp>
      <p:sp>
        <p:nvSpPr>
          <p:cNvPr id="3" name="Content Placeholder 2"/>
          <p:cNvSpPr>
            <a:spLocks noGrp="1"/>
          </p:cNvSpPr>
          <p:nvPr>
            <p:ph idx="1"/>
          </p:nvPr>
        </p:nvSpPr>
        <p:spPr>
          <a:xfrm>
            <a:off x="107504" y="1268760"/>
            <a:ext cx="4012604" cy="2088232"/>
          </a:xfrm>
        </p:spPr>
        <p:txBody>
          <a:bodyPr>
            <a:normAutofit/>
          </a:bodyPr>
          <a:lstStyle/>
          <a:p>
            <a:pPr marL="0" indent="0">
              <a:buNone/>
            </a:pPr>
            <a:r>
              <a:rPr lang="el-GR" sz="2400" dirty="0" smtClean="0"/>
              <a:t>Έστω το δικτύωμα κάτω διάβασης του σχήματος.</a:t>
            </a:r>
          </a:p>
          <a:p>
            <a:pPr marL="0" indent="0">
              <a:buNone/>
            </a:pPr>
            <a:r>
              <a:rPr lang="el-GR" sz="2400" dirty="0" smtClean="0"/>
              <a:t>Ζητούμενα είναι οι γ.ε. [Ο</a:t>
            </a:r>
            <a:r>
              <a:rPr lang="el-GR" sz="2400" baseline="-25000" dirty="0" smtClean="0"/>
              <a:t>2</a:t>
            </a:r>
            <a:r>
              <a:rPr lang="el-GR" sz="2400" dirty="0"/>
              <a:t>], </a:t>
            </a:r>
            <a:r>
              <a:rPr lang="el-GR" sz="2400" dirty="0" smtClean="0"/>
              <a:t>[</a:t>
            </a:r>
            <a:r>
              <a:rPr lang="en-US" sz="2400" dirty="0" smtClean="0"/>
              <a:t>U</a:t>
            </a:r>
            <a:r>
              <a:rPr lang="el-GR" sz="2400" baseline="-25000" dirty="0" smtClean="0"/>
              <a:t>2</a:t>
            </a:r>
            <a:r>
              <a:rPr lang="el-GR" sz="2400" dirty="0"/>
              <a:t>] </a:t>
            </a:r>
            <a:r>
              <a:rPr lang="el-GR" sz="2400" dirty="0" smtClean="0"/>
              <a:t>και [</a:t>
            </a:r>
            <a:r>
              <a:rPr lang="en-US" sz="2400" dirty="0" smtClean="0"/>
              <a:t>D</a:t>
            </a:r>
            <a:r>
              <a:rPr lang="en-US" sz="2400" baseline="-25000" dirty="0" smtClean="0"/>
              <a:t>2</a:t>
            </a:r>
            <a:r>
              <a:rPr lang="en-US" sz="2400" dirty="0" smtClean="0"/>
              <a:t>]</a:t>
            </a:r>
            <a:r>
              <a:rPr lang="el-GR" sz="2400" dirty="0" smtClean="0"/>
              <a:t>.</a:t>
            </a:r>
          </a:p>
          <a:p>
            <a:pPr marL="0" indent="0">
              <a:buNone/>
            </a:pPr>
            <a:endParaRPr lang="el-GR" sz="2600" dirty="0" smtClean="0"/>
          </a:p>
        </p:txBody>
      </p:sp>
      <p:graphicFrame>
        <p:nvGraphicFramePr>
          <p:cNvPr id="5" name="Object 4" descr="Εικόνα δικτυώματος με οριζόντια πέλματα, στο κάτω πέλμα του οποίου ασκείται μοναδιαίο φορτίο."/>
          <p:cNvGraphicFramePr>
            <a:graphicFrameLocks noChangeAspect="1"/>
          </p:cNvGraphicFramePr>
          <p:nvPr>
            <p:extLst>
              <p:ext uri="{D42A27DB-BD31-4B8C-83A1-F6EECF244321}">
                <p14:modId xmlns:p14="http://schemas.microsoft.com/office/powerpoint/2010/main" val="1580403645"/>
              </p:ext>
            </p:extLst>
          </p:nvPr>
        </p:nvGraphicFramePr>
        <p:xfrm>
          <a:off x="3733006" y="1196752"/>
          <a:ext cx="5086350" cy="1827832"/>
        </p:xfrm>
        <a:graphic>
          <a:graphicData uri="http://schemas.openxmlformats.org/presentationml/2006/ole">
            <mc:AlternateContent xmlns:mc="http://schemas.openxmlformats.org/markup-compatibility/2006">
              <mc:Choice xmlns:v="urn:schemas-microsoft-com:vml" Requires="v">
                <p:oleObj spid="_x0000_s29848" name="Picture (32-bit)" r:id="rId3" imgW="5086440" imgH="1495440" progId="MetafileCompanion32.Picture.1">
                  <p:embed/>
                </p:oleObj>
              </mc:Choice>
              <mc:Fallback>
                <p:oleObj name="Picture (32-bit)" r:id="rId3" imgW="5086440" imgH="1495440" progId="MetafileCompanion32.Picture.1">
                  <p:embed/>
                  <p:pic>
                    <p:nvPicPr>
                      <p:cNvPr id="0" name=""/>
                      <p:cNvPicPr/>
                      <p:nvPr/>
                    </p:nvPicPr>
                    <p:blipFill>
                      <a:blip r:embed="rId4"/>
                      <a:stretch>
                        <a:fillRect/>
                      </a:stretch>
                    </p:blipFill>
                    <p:spPr>
                      <a:xfrm>
                        <a:off x="3733006" y="1196752"/>
                        <a:ext cx="5086350" cy="1827832"/>
                      </a:xfrm>
                      <a:prstGeom prst="rect">
                        <a:avLst/>
                      </a:prstGeom>
                    </p:spPr>
                  </p:pic>
                </p:oleObj>
              </mc:Fallback>
            </mc:AlternateContent>
          </a:graphicData>
        </a:graphic>
      </p:graphicFrame>
      <p:sp>
        <p:nvSpPr>
          <p:cNvPr id="6" name="Content Placeholder 2"/>
          <p:cNvSpPr txBox="1">
            <a:spLocks/>
          </p:cNvSpPr>
          <p:nvPr/>
        </p:nvSpPr>
        <p:spPr>
          <a:xfrm>
            <a:off x="107504" y="3284984"/>
            <a:ext cx="4536504"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Μέσω τομής </a:t>
            </a:r>
            <a:r>
              <a:rPr lang="en-US" sz="2400" dirty="0" smtClean="0"/>
              <a:t>Ritter </a:t>
            </a:r>
            <a:r>
              <a:rPr lang="el-GR" sz="2400" dirty="0" smtClean="0"/>
              <a:t>υπολογίζονται:</a:t>
            </a:r>
          </a:p>
          <a:p>
            <a:pPr marL="0" indent="0">
              <a:buFont typeface="Arial" pitchFamily="34" charset="0"/>
              <a:buNone/>
            </a:pPr>
            <a:endParaRPr lang="el-GR" sz="2600" dirty="0" smtClean="0"/>
          </a:p>
        </p:txBody>
      </p:sp>
      <mc:AlternateContent xmlns:mc="http://schemas.openxmlformats.org/markup-compatibility/2006" xmlns:a14="http://schemas.microsoft.com/office/drawing/2010/main">
        <mc:Choice Requires="a14">
          <p:sp>
            <p:nvSpPr>
              <p:cNvPr id="7" name="TextBox 6"/>
              <p:cNvSpPr txBox="1"/>
              <p:nvPr/>
            </p:nvSpPr>
            <p:spPr>
              <a:xfrm>
                <a:off x="611560" y="3861048"/>
                <a:ext cx="1655068" cy="7378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m:rPr>
                              <m:sty m:val="p"/>
                            </m:rPr>
                            <a:rPr lang="el-GR" sz="2200" b="0" i="0" smtClean="0">
                              <a:latin typeface="Cambria Math"/>
                            </a:rPr>
                            <m:t>Ο</m:t>
                          </m:r>
                        </m:e>
                        <m:sub>
                          <m:r>
                            <a:rPr lang="el-GR" sz="2200" b="0" i="1" smtClean="0">
                              <a:latin typeface="Cambria Math"/>
                            </a:rPr>
                            <m:t>2</m:t>
                          </m:r>
                        </m:sub>
                      </m:sSub>
                      <m:r>
                        <a:rPr lang="en-US" sz="2200" i="1" smtClean="0">
                          <a:latin typeface="Cambria Math"/>
                        </a:rPr>
                        <m:t>=</m:t>
                      </m:r>
                      <m:r>
                        <a:rPr lang="el-GR" sz="2200" b="0" i="1" smtClean="0">
                          <a:latin typeface="Cambria Math"/>
                        </a:rPr>
                        <m:t>−</m:t>
                      </m:r>
                      <m:f>
                        <m:fPr>
                          <m:ctrlPr>
                            <a:rPr lang="el-GR" sz="2200" b="0" i="1" smtClean="0">
                              <a:latin typeface="Cambria Math"/>
                            </a:rPr>
                          </m:ctrlPr>
                        </m:fPr>
                        <m:num>
                          <m:sSub>
                            <m:sSubPr>
                              <m:ctrlPr>
                                <a:rPr lang="el-GR" sz="2200" b="0" i="1" smtClean="0">
                                  <a:latin typeface="Cambria Math"/>
                                </a:rPr>
                              </m:ctrlPr>
                            </m:sSubPr>
                            <m:e>
                              <m:r>
                                <m:rPr>
                                  <m:sty m:val="p"/>
                                </m:rPr>
                                <a:rPr lang="el-GR" sz="2200" b="0" i="0" smtClean="0">
                                  <a:latin typeface="Cambria Math"/>
                                </a:rPr>
                                <m:t>Μ</m:t>
                              </m:r>
                            </m:e>
                            <m:sub>
                              <m:sSub>
                                <m:sSubPr>
                                  <m:ctrlPr>
                                    <a:rPr lang="el-GR" sz="2200" b="0" i="1" smtClean="0">
                                      <a:latin typeface="Cambria Math"/>
                                    </a:rPr>
                                  </m:ctrlPr>
                                </m:sSubPr>
                                <m:e>
                                  <m:r>
                                    <a:rPr lang="el-GR" sz="2200" b="0" i="1" smtClean="0">
                                      <a:latin typeface="Cambria Math"/>
                                    </a:rPr>
                                    <m:t>𝜊</m:t>
                                  </m:r>
                                </m:e>
                                <m:sub>
                                  <m:r>
                                    <a:rPr lang="el-GR" sz="2200" b="0" i="1" smtClean="0">
                                      <a:latin typeface="Cambria Math"/>
                                    </a:rPr>
                                    <m:t>2</m:t>
                                  </m:r>
                                </m:sub>
                              </m:sSub>
                            </m:sub>
                          </m:sSub>
                        </m:num>
                        <m:den>
                          <m:r>
                            <a:rPr lang="en-US" sz="2200" b="0" i="1" smtClean="0">
                              <a:latin typeface="Cambria Math"/>
                            </a:rPr>
                            <m:t>h</m:t>
                          </m:r>
                        </m:den>
                      </m:f>
                    </m:oMath>
                  </m:oMathPara>
                </a14:m>
                <a:endParaRPr lang="el-GR"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611560" y="3861048"/>
                <a:ext cx="1655068" cy="737894"/>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62818" y="3861420"/>
                <a:ext cx="1726818" cy="7378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m:rPr>
                              <m:sty m:val="p"/>
                            </m:rPr>
                            <a:rPr lang="en-US" sz="2200" b="0" i="0" smtClean="0">
                              <a:latin typeface="Cambria Math"/>
                            </a:rPr>
                            <m:t>U</m:t>
                          </m:r>
                        </m:e>
                        <m:sub>
                          <m:r>
                            <a:rPr lang="el-GR" sz="2200" b="0" i="1" smtClean="0">
                              <a:latin typeface="Cambria Math"/>
                            </a:rPr>
                            <m:t>2</m:t>
                          </m:r>
                        </m:sub>
                      </m:sSub>
                      <m:r>
                        <a:rPr lang="en-US" sz="2200" i="1" smtClean="0">
                          <a:latin typeface="Cambria Math"/>
                        </a:rPr>
                        <m:t>=</m:t>
                      </m:r>
                      <m:r>
                        <a:rPr lang="en-US" sz="2200" b="0" i="1" smtClean="0">
                          <a:latin typeface="Cambria Math"/>
                        </a:rPr>
                        <m:t>+</m:t>
                      </m:r>
                      <m:f>
                        <m:fPr>
                          <m:ctrlPr>
                            <a:rPr lang="el-GR" sz="2200" b="0" i="1" smtClean="0">
                              <a:latin typeface="Cambria Math"/>
                            </a:rPr>
                          </m:ctrlPr>
                        </m:fPr>
                        <m:num>
                          <m:sSub>
                            <m:sSubPr>
                              <m:ctrlPr>
                                <a:rPr lang="el-GR" sz="2200" b="0" i="1" smtClean="0">
                                  <a:latin typeface="Cambria Math"/>
                                </a:rPr>
                              </m:ctrlPr>
                            </m:sSubPr>
                            <m:e>
                              <m:r>
                                <m:rPr>
                                  <m:sty m:val="p"/>
                                </m:rPr>
                                <a:rPr lang="el-GR" sz="2200" b="0" i="0" smtClean="0">
                                  <a:latin typeface="Cambria Math"/>
                                </a:rPr>
                                <m:t>Μ</m:t>
                              </m:r>
                            </m:e>
                            <m:sub>
                              <m:sSub>
                                <m:sSubPr>
                                  <m:ctrlPr>
                                    <a:rPr lang="el-GR" sz="2200" b="0" i="1" smtClean="0">
                                      <a:latin typeface="Cambria Math"/>
                                    </a:rPr>
                                  </m:ctrlPr>
                                </m:sSubPr>
                                <m:e>
                                  <m:r>
                                    <a:rPr lang="en-US" sz="2200" b="0" i="1" smtClean="0">
                                      <a:latin typeface="Cambria Math"/>
                                    </a:rPr>
                                    <m:t>𝑢</m:t>
                                  </m:r>
                                </m:e>
                                <m:sub>
                                  <m:r>
                                    <a:rPr lang="el-GR" sz="2200" b="0" i="1" smtClean="0">
                                      <a:latin typeface="Cambria Math"/>
                                    </a:rPr>
                                    <m:t>2</m:t>
                                  </m:r>
                                </m:sub>
                              </m:sSub>
                            </m:sub>
                          </m:sSub>
                        </m:num>
                        <m:den>
                          <m:r>
                            <a:rPr lang="en-US" sz="2200" b="0" i="1" smtClean="0">
                              <a:latin typeface="Cambria Math"/>
                            </a:rPr>
                            <m:t>h</m:t>
                          </m:r>
                        </m:den>
                      </m:f>
                    </m:oMath>
                  </m:oMathPara>
                </a14:m>
                <a:endParaRPr lang="el-GR"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3062818" y="3861420"/>
                <a:ext cx="1726818" cy="737894"/>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08104" y="3861420"/>
                <a:ext cx="1654812" cy="663900"/>
              </a:xfrm>
              <a:prstGeom prst="rect">
                <a:avLst/>
              </a:prstGeom>
              <a:noFill/>
            </p:spPr>
            <p:txBody>
              <a:bodyPr wrap="none" rtlCol="0">
                <a:spAutoFit/>
              </a:bodyPr>
              <a:lstStyle/>
              <a:p>
                <a:r>
                  <a:rPr lang="en-US" sz="2200" dirty="0" smtClean="0"/>
                  <a:t>D</a:t>
                </a:r>
                <a14:m>
                  <m:oMath xmlns:m="http://schemas.openxmlformats.org/officeDocument/2006/math">
                    <m:r>
                      <a:rPr lang="en-US" sz="2400" i="1" smtClean="0">
                        <a:latin typeface="Cambria Math"/>
                      </a:rPr>
                      <m:t>=</m:t>
                    </m:r>
                    <m:r>
                      <a:rPr lang="en-US" sz="2400" i="1">
                        <a:latin typeface="Cambria Math"/>
                        <a:ea typeface="Cambria Math"/>
                      </a:rPr>
                      <m:t>±</m:t>
                    </m:r>
                    <m:f>
                      <m:fPr>
                        <m:ctrlPr>
                          <a:rPr lang="en-US" sz="2400" i="1" smtClean="0">
                            <a:latin typeface="Cambria Math"/>
                            <a:ea typeface="Cambria Math"/>
                          </a:rPr>
                        </m:ctrlPr>
                      </m:fPr>
                      <m:num>
                        <m:r>
                          <a:rPr lang="en-US" sz="2400" b="0" i="1" smtClean="0">
                            <a:latin typeface="Cambria Math"/>
                            <a:ea typeface="Cambria Math"/>
                          </a:rPr>
                          <m:t>𝑄</m:t>
                        </m:r>
                      </m:num>
                      <m:den>
                        <m:func>
                          <m:funcPr>
                            <m:ctrlPr>
                              <a:rPr lang="en-US" sz="2400" i="1" smtClean="0">
                                <a:latin typeface="Cambria Math"/>
                                <a:ea typeface="Cambria Math"/>
                              </a:rPr>
                            </m:ctrlPr>
                          </m:funcPr>
                          <m:fName>
                            <m:r>
                              <m:rPr>
                                <m:sty m:val="p"/>
                              </m:rPr>
                              <a:rPr lang="en-US" sz="2400" i="0" smtClean="0">
                                <a:latin typeface="Cambria Math"/>
                                <a:ea typeface="Cambria Math"/>
                              </a:rPr>
                              <m:t>sin</m:t>
                            </m:r>
                          </m:fName>
                          <m:e>
                            <m:sSub>
                              <m:sSubPr>
                                <m:ctrlPr>
                                  <a:rPr lang="en-US" sz="2400" i="1" smtClean="0">
                                    <a:latin typeface="Cambria Math"/>
                                    <a:ea typeface="Cambria Math"/>
                                  </a:rPr>
                                </m:ctrlPr>
                              </m:sSubPr>
                              <m:e>
                                <m:r>
                                  <a:rPr lang="el-GR" sz="2400" b="0" i="1" smtClean="0">
                                    <a:latin typeface="Cambria Math"/>
                                    <a:ea typeface="Cambria Math"/>
                                  </a:rPr>
                                  <m:t>𝜑</m:t>
                                </m:r>
                              </m:e>
                              <m:sub>
                                <m:r>
                                  <a:rPr lang="en-US" sz="2400" b="0" i="1" smtClean="0">
                                    <a:latin typeface="Cambria Math"/>
                                    <a:ea typeface="Cambria Math"/>
                                  </a:rPr>
                                  <m:t>𝐷</m:t>
                                </m:r>
                              </m:sub>
                            </m:sSub>
                          </m:e>
                        </m:func>
                      </m:den>
                    </m:f>
                  </m:oMath>
                </a14:m>
                <a:endParaRPr lang="el-GR"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5508104" y="3861420"/>
                <a:ext cx="1654812" cy="663900"/>
              </a:xfrm>
              <a:prstGeom prst="rect">
                <a:avLst/>
              </a:prstGeom>
              <a:blipFill rotWithShape="1">
                <a:blip r:embed="rId9"/>
                <a:stretch>
                  <a:fillRect l="-4797"/>
                </a:stretch>
              </a:blipFill>
            </p:spPr>
            <p:txBody>
              <a:bodyPr/>
              <a:lstStyle/>
              <a:p>
                <a:r>
                  <a:rPr lang="el-GR">
                    <a:noFill/>
                  </a:rPr>
                  <a:t> </a:t>
                </a:r>
              </a:p>
            </p:txBody>
          </p:sp>
        </mc:Fallback>
      </mc:AlternateContent>
      <p:graphicFrame>
        <p:nvGraphicFramePr>
          <p:cNvPr id="13" name="Object 12" descr="Εικόνα που δείχνει θετικό πρόσημο για κατιούσα διαγώνιο και αρνητικό πρόσημο για ανιούσα διαγώνιο."/>
          <p:cNvGraphicFramePr>
            <a:graphicFrameLocks noChangeAspect="1"/>
          </p:cNvGraphicFramePr>
          <p:nvPr>
            <p:extLst>
              <p:ext uri="{D42A27DB-BD31-4B8C-83A1-F6EECF244321}">
                <p14:modId xmlns:p14="http://schemas.microsoft.com/office/powerpoint/2010/main" val="2086059857"/>
              </p:ext>
            </p:extLst>
          </p:nvPr>
        </p:nvGraphicFramePr>
        <p:xfrm>
          <a:off x="7308304" y="3789040"/>
          <a:ext cx="458988" cy="788746"/>
        </p:xfrm>
        <a:graphic>
          <a:graphicData uri="http://schemas.openxmlformats.org/presentationml/2006/ole">
            <mc:AlternateContent xmlns:mc="http://schemas.openxmlformats.org/markup-compatibility/2006">
              <mc:Choice xmlns:v="urn:schemas-microsoft-com:vml" Requires="v">
                <p:oleObj spid="_x0000_s29849" name="Picture (32-bit)" r:id="rId10" imgW="981000" imgH="1685880" progId="MetafileCompanion32.Picture.1">
                  <p:embed/>
                </p:oleObj>
              </mc:Choice>
              <mc:Fallback>
                <p:oleObj name="Picture (32-bit)" r:id="rId10" imgW="981000" imgH="1685880" progId="MetafileCompanion32.Picture.1">
                  <p:embed/>
                  <p:pic>
                    <p:nvPicPr>
                      <p:cNvPr id="0" name=""/>
                      <p:cNvPicPr/>
                      <p:nvPr/>
                    </p:nvPicPr>
                    <p:blipFill>
                      <a:blip r:embed="rId11"/>
                      <a:stretch>
                        <a:fillRect/>
                      </a:stretch>
                    </p:blipFill>
                    <p:spPr>
                      <a:xfrm>
                        <a:off x="7308304" y="3789040"/>
                        <a:ext cx="458988" cy="788746"/>
                      </a:xfrm>
                      <a:prstGeom prst="rect">
                        <a:avLst/>
                      </a:prstGeom>
                    </p:spPr>
                  </p:pic>
                </p:oleObj>
              </mc:Fallback>
            </mc:AlternateContent>
          </a:graphicData>
        </a:graphic>
      </p:graphicFrame>
      <p:sp>
        <p:nvSpPr>
          <p:cNvPr id="14" name="Content Placeholder 2"/>
          <p:cNvSpPr txBox="1">
            <a:spLocks/>
          </p:cNvSpPr>
          <p:nvPr/>
        </p:nvSpPr>
        <p:spPr>
          <a:xfrm>
            <a:off x="247204" y="4725144"/>
            <a:ext cx="871728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Οι παραπάνω σχέσεις μπορούν να μετατραπούν σε σχέσεις μεταξύ γραμμών επιρροής:</a:t>
            </a:r>
          </a:p>
          <a:p>
            <a:pPr marL="0" indent="0">
              <a:buFont typeface="Arial" pitchFamily="34" charset="0"/>
              <a:buNone/>
            </a:pPr>
            <a:endParaRPr lang="el-GR" sz="2600" dirty="0" smtClean="0"/>
          </a:p>
        </p:txBody>
      </p:sp>
      <mc:AlternateContent xmlns:mc="http://schemas.openxmlformats.org/markup-compatibility/2006" xmlns:a14="http://schemas.microsoft.com/office/drawing/2010/main">
        <mc:Choice Requires="a14">
          <p:sp>
            <p:nvSpPr>
              <p:cNvPr id="15" name="TextBox 14"/>
              <p:cNvSpPr txBox="1"/>
              <p:nvPr/>
            </p:nvSpPr>
            <p:spPr>
              <a:xfrm>
                <a:off x="467544" y="5661496"/>
                <a:ext cx="2052613" cy="7494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l-GR" sz="2200" b="0" i="0" smtClean="0">
                              <a:latin typeface="Cambria Math"/>
                            </a:rPr>
                            <m:t>[</m:t>
                          </m:r>
                          <m:r>
                            <m:rPr>
                              <m:sty m:val="p"/>
                            </m:rPr>
                            <a:rPr lang="el-GR" sz="2200" b="0" i="0" smtClean="0">
                              <a:latin typeface="Cambria Math"/>
                            </a:rPr>
                            <m:t>Ο</m:t>
                          </m:r>
                        </m:e>
                        <m:sub>
                          <m:r>
                            <a:rPr lang="el-GR" sz="2200" b="0" i="1" smtClean="0">
                              <a:latin typeface="Cambria Math"/>
                            </a:rPr>
                            <m:t>2</m:t>
                          </m:r>
                        </m:sub>
                      </m:sSub>
                      <m:r>
                        <a:rPr lang="el-GR" sz="2200" b="0" i="1" smtClean="0">
                          <a:latin typeface="Cambria Math"/>
                        </a:rPr>
                        <m:t>]</m:t>
                      </m:r>
                      <m:r>
                        <a:rPr lang="en-US" sz="2200" i="1" smtClean="0">
                          <a:latin typeface="Cambria Math"/>
                        </a:rPr>
                        <m:t>=</m:t>
                      </m:r>
                      <m:r>
                        <a:rPr lang="el-GR" sz="2200" b="0" i="1" smtClean="0">
                          <a:latin typeface="Cambria Math"/>
                        </a:rPr>
                        <m:t>−</m:t>
                      </m:r>
                      <m:f>
                        <m:fPr>
                          <m:ctrlPr>
                            <a:rPr lang="el-GR" sz="2200" b="0" i="1" smtClean="0">
                              <a:latin typeface="Cambria Math"/>
                            </a:rPr>
                          </m:ctrlPr>
                        </m:fPr>
                        <m:num>
                          <m:sSub>
                            <m:sSubPr>
                              <m:ctrlPr>
                                <a:rPr lang="el-GR" sz="2200" b="0" i="1" smtClean="0">
                                  <a:latin typeface="Cambria Math"/>
                                </a:rPr>
                              </m:ctrlPr>
                            </m:sSubPr>
                            <m:e>
                              <m:r>
                                <a:rPr lang="el-GR" sz="2200" b="0" i="0" smtClean="0">
                                  <a:latin typeface="Cambria Math"/>
                                </a:rPr>
                                <m:t>[</m:t>
                              </m:r>
                              <m:r>
                                <m:rPr>
                                  <m:sty m:val="p"/>
                                </m:rPr>
                                <a:rPr lang="el-GR" sz="2200" b="0" i="0" smtClean="0">
                                  <a:latin typeface="Cambria Math"/>
                                </a:rPr>
                                <m:t>Μ</m:t>
                              </m:r>
                            </m:e>
                            <m:sub>
                              <m:sSub>
                                <m:sSubPr>
                                  <m:ctrlPr>
                                    <a:rPr lang="el-GR" sz="2200" b="0" i="1" smtClean="0">
                                      <a:latin typeface="Cambria Math"/>
                                    </a:rPr>
                                  </m:ctrlPr>
                                </m:sSubPr>
                                <m:e>
                                  <m:r>
                                    <a:rPr lang="el-GR" sz="2200" b="0" i="1" smtClean="0">
                                      <a:latin typeface="Cambria Math"/>
                                    </a:rPr>
                                    <m:t>𝜊</m:t>
                                  </m:r>
                                </m:e>
                                <m:sub>
                                  <m:r>
                                    <a:rPr lang="el-GR" sz="2200" b="0" i="1" smtClean="0">
                                      <a:latin typeface="Cambria Math"/>
                                    </a:rPr>
                                    <m:t>2</m:t>
                                  </m:r>
                                </m:sub>
                              </m:sSub>
                            </m:sub>
                          </m:sSub>
                          <m:r>
                            <a:rPr lang="el-GR" sz="2200" b="0" i="1" smtClean="0">
                              <a:latin typeface="Cambria Math"/>
                            </a:rPr>
                            <m:t>]</m:t>
                          </m:r>
                        </m:num>
                        <m:den>
                          <m:r>
                            <a:rPr lang="en-US" sz="2200" b="0" i="1" smtClean="0">
                              <a:latin typeface="Cambria Math"/>
                            </a:rPr>
                            <m:t>h</m:t>
                          </m:r>
                        </m:den>
                      </m:f>
                    </m:oMath>
                  </m:oMathPara>
                </a14:m>
                <a:endParaRPr lang="el-GR"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67544" y="5661496"/>
                <a:ext cx="2052613" cy="749436"/>
              </a:xfrm>
              <a:prstGeom prst="rect">
                <a:avLst/>
              </a:prstGeom>
              <a:blipFill rotWithShape="1">
                <a:blip r:embed="rId1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059832" y="5661248"/>
                <a:ext cx="2068259" cy="7494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l-GR" sz="2200" b="0" i="0" smtClean="0">
                              <a:latin typeface="Cambria Math"/>
                            </a:rPr>
                            <m:t>[</m:t>
                          </m:r>
                          <m:r>
                            <m:rPr>
                              <m:sty m:val="p"/>
                            </m:rPr>
                            <a:rPr lang="en-US" sz="2200" b="0" i="0" smtClean="0">
                              <a:latin typeface="Cambria Math"/>
                            </a:rPr>
                            <m:t>U</m:t>
                          </m:r>
                        </m:e>
                        <m:sub>
                          <m:r>
                            <a:rPr lang="el-GR" sz="2200" b="0" i="1" smtClean="0">
                              <a:latin typeface="Cambria Math"/>
                            </a:rPr>
                            <m:t>2</m:t>
                          </m:r>
                        </m:sub>
                      </m:sSub>
                      <m:r>
                        <a:rPr lang="el-GR" sz="2200" b="0" i="1" smtClean="0">
                          <a:latin typeface="Cambria Math"/>
                        </a:rPr>
                        <m:t>]</m:t>
                      </m:r>
                      <m:r>
                        <a:rPr lang="en-US" sz="2200" i="1" smtClean="0">
                          <a:latin typeface="Cambria Math"/>
                        </a:rPr>
                        <m:t>=</m:t>
                      </m:r>
                      <m:r>
                        <a:rPr lang="en-US" sz="2200" b="0" i="1" smtClean="0">
                          <a:latin typeface="Cambria Math"/>
                        </a:rPr>
                        <m:t>+</m:t>
                      </m:r>
                      <m:f>
                        <m:fPr>
                          <m:ctrlPr>
                            <a:rPr lang="el-GR" sz="2200" b="0" i="1" smtClean="0">
                              <a:latin typeface="Cambria Math"/>
                            </a:rPr>
                          </m:ctrlPr>
                        </m:fPr>
                        <m:num>
                          <m:sSub>
                            <m:sSubPr>
                              <m:ctrlPr>
                                <a:rPr lang="el-GR" sz="2200" b="0" i="1" smtClean="0">
                                  <a:latin typeface="Cambria Math"/>
                                </a:rPr>
                              </m:ctrlPr>
                            </m:sSubPr>
                            <m:e>
                              <m:r>
                                <a:rPr lang="el-GR" sz="2200" b="0" i="0" smtClean="0">
                                  <a:latin typeface="Cambria Math"/>
                                </a:rPr>
                                <m:t>[</m:t>
                              </m:r>
                              <m:r>
                                <m:rPr>
                                  <m:sty m:val="p"/>
                                </m:rPr>
                                <a:rPr lang="el-GR" sz="2200" b="0" i="0" smtClean="0">
                                  <a:latin typeface="Cambria Math"/>
                                </a:rPr>
                                <m:t>Μ</m:t>
                              </m:r>
                            </m:e>
                            <m:sub>
                              <m:sSub>
                                <m:sSubPr>
                                  <m:ctrlPr>
                                    <a:rPr lang="el-GR" sz="2200" b="0" i="1" smtClean="0">
                                      <a:latin typeface="Cambria Math"/>
                                    </a:rPr>
                                  </m:ctrlPr>
                                </m:sSubPr>
                                <m:e>
                                  <m:r>
                                    <a:rPr lang="en-US" sz="2200" b="0" i="1" smtClean="0">
                                      <a:latin typeface="Cambria Math"/>
                                    </a:rPr>
                                    <m:t>𝑢</m:t>
                                  </m:r>
                                </m:e>
                                <m:sub>
                                  <m:r>
                                    <a:rPr lang="el-GR" sz="2200" b="0" i="1" smtClean="0">
                                      <a:latin typeface="Cambria Math"/>
                                    </a:rPr>
                                    <m:t>2</m:t>
                                  </m:r>
                                </m:sub>
                              </m:sSub>
                            </m:sub>
                          </m:sSub>
                          <m:r>
                            <a:rPr lang="el-GR" sz="2200" b="0" i="1" smtClean="0">
                              <a:latin typeface="Cambria Math"/>
                            </a:rPr>
                            <m:t>]</m:t>
                          </m:r>
                        </m:num>
                        <m:den>
                          <m:r>
                            <a:rPr lang="en-US" sz="2200" b="0" i="1" smtClean="0">
                              <a:latin typeface="Cambria Math"/>
                            </a:rPr>
                            <m:t>h</m:t>
                          </m:r>
                        </m:den>
                      </m:f>
                    </m:oMath>
                  </m:oMathPara>
                </a14:m>
                <a:endParaRPr lang="el-GR"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059832" y="5661248"/>
                <a:ext cx="2068259" cy="749436"/>
              </a:xfrm>
              <a:prstGeom prst="rect">
                <a:avLst/>
              </a:prstGeom>
              <a:blipFill rotWithShape="1">
                <a:blip r:embed="rId1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724128" y="5661248"/>
                <a:ext cx="1827936" cy="678455"/>
              </a:xfrm>
              <a:prstGeom prst="rect">
                <a:avLst/>
              </a:prstGeom>
              <a:noFill/>
            </p:spPr>
            <p:txBody>
              <a:bodyPr wrap="none" rtlCol="0">
                <a:spAutoFit/>
              </a:bodyPr>
              <a:lstStyle/>
              <a:p>
                <a:r>
                  <a:rPr lang="el-GR" sz="2200" dirty="0" smtClean="0"/>
                  <a:t>[</a:t>
                </a:r>
                <a:r>
                  <a:rPr lang="en-US" sz="2200" dirty="0" smtClean="0"/>
                  <a:t>D</a:t>
                </a:r>
                <a:r>
                  <a:rPr lang="el-GR" sz="2200" dirty="0" smtClean="0"/>
                  <a:t>]</a:t>
                </a:r>
                <a14:m>
                  <m:oMath xmlns:m="http://schemas.openxmlformats.org/officeDocument/2006/math">
                    <m:r>
                      <a:rPr lang="en-US" sz="2400" i="1" smtClean="0">
                        <a:latin typeface="Cambria Math"/>
                      </a:rPr>
                      <m:t>=</m:t>
                    </m:r>
                    <m:r>
                      <a:rPr lang="en-US" sz="2400" i="1">
                        <a:latin typeface="Cambria Math"/>
                        <a:ea typeface="Cambria Math"/>
                      </a:rPr>
                      <m:t>±</m:t>
                    </m:r>
                    <m:f>
                      <m:fPr>
                        <m:ctrlPr>
                          <a:rPr lang="en-US" sz="2400" i="1" smtClean="0">
                            <a:latin typeface="Cambria Math"/>
                            <a:ea typeface="Cambria Math"/>
                          </a:rPr>
                        </m:ctrlPr>
                      </m:fPr>
                      <m:num>
                        <m:r>
                          <a:rPr lang="el-GR" sz="2400" b="0" i="1" smtClean="0">
                            <a:latin typeface="Cambria Math"/>
                            <a:ea typeface="Cambria Math"/>
                          </a:rPr>
                          <m:t>[</m:t>
                        </m:r>
                        <m:r>
                          <a:rPr lang="en-US" sz="2400" b="0" i="1" smtClean="0">
                            <a:latin typeface="Cambria Math"/>
                            <a:ea typeface="Cambria Math"/>
                          </a:rPr>
                          <m:t>𝑄</m:t>
                        </m:r>
                        <m:r>
                          <a:rPr lang="el-GR" sz="2400" b="0" i="1" smtClean="0">
                            <a:latin typeface="Cambria Math"/>
                            <a:ea typeface="Cambria Math"/>
                          </a:rPr>
                          <m:t>]</m:t>
                        </m:r>
                      </m:num>
                      <m:den>
                        <m:func>
                          <m:funcPr>
                            <m:ctrlPr>
                              <a:rPr lang="en-US" sz="2400" i="1" smtClean="0">
                                <a:latin typeface="Cambria Math"/>
                                <a:ea typeface="Cambria Math"/>
                              </a:rPr>
                            </m:ctrlPr>
                          </m:funcPr>
                          <m:fName>
                            <m:r>
                              <m:rPr>
                                <m:sty m:val="p"/>
                              </m:rPr>
                              <a:rPr lang="en-US" sz="2400" i="0" smtClean="0">
                                <a:latin typeface="Cambria Math"/>
                                <a:ea typeface="Cambria Math"/>
                              </a:rPr>
                              <m:t>sin</m:t>
                            </m:r>
                          </m:fName>
                          <m:e>
                            <m:sSub>
                              <m:sSubPr>
                                <m:ctrlPr>
                                  <a:rPr lang="en-US" sz="2400" i="1" smtClean="0">
                                    <a:latin typeface="Cambria Math"/>
                                    <a:ea typeface="Cambria Math"/>
                                  </a:rPr>
                                </m:ctrlPr>
                              </m:sSubPr>
                              <m:e>
                                <m:r>
                                  <a:rPr lang="el-GR" sz="2400" b="0" i="1" smtClean="0">
                                    <a:latin typeface="Cambria Math"/>
                                    <a:ea typeface="Cambria Math"/>
                                  </a:rPr>
                                  <m:t>𝜑</m:t>
                                </m:r>
                              </m:e>
                              <m:sub>
                                <m:r>
                                  <a:rPr lang="en-US" sz="2400" b="0" i="1" smtClean="0">
                                    <a:latin typeface="Cambria Math"/>
                                    <a:ea typeface="Cambria Math"/>
                                  </a:rPr>
                                  <m:t>𝐷</m:t>
                                </m:r>
                              </m:sub>
                            </m:sSub>
                          </m:e>
                        </m:func>
                      </m:den>
                    </m:f>
                  </m:oMath>
                </a14:m>
                <a:endParaRPr lang="el-GR"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724128" y="5661248"/>
                <a:ext cx="1827936" cy="678455"/>
              </a:xfrm>
              <a:prstGeom prst="rect">
                <a:avLst/>
              </a:prstGeom>
              <a:blipFill rotWithShape="1">
                <a:blip r:embed="rId14"/>
                <a:stretch>
                  <a:fillRect l="-4333"/>
                </a:stretch>
              </a:blipFill>
            </p:spPr>
            <p:txBody>
              <a:bodyPr/>
              <a:lstStyle/>
              <a:p>
                <a:r>
                  <a:rPr lang="el-GR">
                    <a:noFill/>
                  </a:rPr>
                  <a:t> </a:t>
                </a:r>
              </a:p>
            </p:txBody>
          </p:sp>
        </mc:Fallback>
      </mc:AlternateContent>
      <p:graphicFrame>
        <p:nvGraphicFramePr>
          <p:cNvPr id="18" name="Object 17" descr="Εικόνα που δείχνει θετικό πρόσημο για κατιούσα διαγώνιο και αρνητικό πρόσημο για ανιούσα διαγώνιο."/>
          <p:cNvGraphicFramePr>
            <a:graphicFrameLocks noChangeAspect="1"/>
          </p:cNvGraphicFramePr>
          <p:nvPr>
            <p:extLst>
              <p:ext uri="{D42A27DB-BD31-4B8C-83A1-F6EECF244321}">
                <p14:modId xmlns:p14="http://schemas.microsoft.com/office/powerpoint/2010/main" val="2397551119"/>
              </p:ext>
            </p:extLst>
          </p:nvPr>
        </p:nvGraphicFramePr>
        <p:xfrm>
          <a:off x="7552064" y="5592341"/>
          <a:ext cx="458788" cy="788987"/>
        </p:xfrm>
        <a:graphic>
          <a:graphicData uri="http://schemas.openxmlformats.org/presentationml/2006/ole">
            <mc:AlternateContent xmlns:mc="http://schemas.openxmlformats.org/markup-compatibility/2006">
              <mc:Choice xmlns:v="urn:schemas-microsoft-com:vml" Requires="v">
                <p:oleObj spid="_x0000_s29850" name="Picture (32-bit)" r:id="rId15" imgW="981000" imgH="1685880" progId="MetafileCompanion32.Picture.1">
                  <p:embed/>
                </p:oleObj>
              </mc:Choice>
              <mc:Fallback>
                <p:oleObj name="Picture (32-bit)" r:id="rId15" imgW="981000" imgH="1685880" progId="MetafileCompanion32.Picture.1">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52064" y="5592341"/>
                        <a:ext cx="458788"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Slide Number Placeholder 18"/>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1555742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a:solidFill>
            <a:schemeClr val="accent5">
              <a:lumMod val="40000"/>
              <a:lumOff val="60000"/>
            </a:schemeClr>
          </a:solidFill>
        </p:spPr>
        <p:txBody>
          <a:bodyPr>
            <a:normAutofit/>
          </a:bodyPr>
          <a:lstStyle/>
          <a:p>
            <a:r>
              <a:rPr lang="el-GR" sz="2800" b="1" dirty="0" smtClean="0"/>
              <a:t>Χάραξη της [Ο</a:t>
            </a:r>
            <a:r>
              <a:rPr lang="el-GR" sz="2800" b="1" baseline="-25000" dirty="0" smtClean="0"/>
              <a:t>2</a:t>
            </a:r>
            <a:r>
              <a:rPr lang="el-GR" sz="2800" b="1" dirty="0" smtClean="0"/>
              <a:t>]</a:t>
            </a:r>
            <a:endParaRPr lang="el-GR" sz="2800" b="1" dirty="0"/>
          </a:p>
        </p:txBody>
      </p:sp>
      <p:sp>
        <p:nvSpPr>
          <p:cNvPr id="14" name="Content Placeholder 2"/>
          <p:cNvSpPr txBox="1">
            <a:spLocks/>
          </p:cNvSpPr>
          <p:nvPr/>
        </p:nvSpPr>
        <p:spPr>
          <a:xfrm>
            <a:off x="5292080" y="1268760"/>
            <a:ext cx="3888432" cy="54726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200" dirty="0" smtClean="0"/>
              <a:t>Σχεδιάζεται η γ.ε. της ισοδύναμης </a:t>
            </a:r>
            <a:r>
              <a:rPr lang="el-GR" sz="2200" dirty="0" err="1" smtClean="0"/>
              <a:t>αμφιέρειστης</a:t>
            </a:r>
            <a:r>
              <a:rPr lang="el-GR" sz="2200" dirty="0" smtClean="0"/>
              <a:t> δοκού, [Μ</a:t>
            </a:r>
            <a:r>
              <a:rPr lang="el-GR" sz="2200" baseline="-25000" dirty="0" smtClean="0"/>
              <a:t>ο2</a:t>
            </a:r>
            <a:r>
              <a:rPr lang="el-GR" sz="2200" dirty="0" smtClean="0"/>
              <a:t>], και ακολούθως μετατρέπεται στη γ.ε. [Ο</a:t>
            </a:r>
            <a:r>
              <a:rPr lang="el-GR" sz="2200" baseline="-25000" dirty="0" smtClean="0"/>
              <a:t>2</a:t>
            </a:r>
            <a:r>
              <a:rPr lang="el-GR" sz="2200" dirty="0" smtClean="0"/>
              <a:t>].</a:t>
            </a:r>
          </a:p>
          <a:p>
            <a:pPr marL="0" indent="0">
              <a:buNone/>
            </a:pPr>
            <a:r>
              <a:rPr lang="el-GR" sz="2200" dirty="0" smtClean="0"/>
              <a:t>Στη συνέχεια, προβάλλονται πάνω στην [Ο</a:t>
            </a:r>
            <a:r>
              <a:rPr lang="el-GR" sz="2200" baseline="-25000" dirty="0" smtClean="0"/>
              <a:t>2</a:t>
            </a:r>
            <a:r>
              <a:rPr lang="el-GR" sz="2200" dirty="0"/>
              <a:t>]</a:t>
            </a:r>
            <a:r>
              <a:rPr lang="el-GR" sz="2200" dirty="0" smtClean="0"/>
              <a:t> και οι θέσεις στις οποίες μπορεί να εφαρμοστεί το φορτίο (δηλαδή τα σημεία των κόμβων) και έτσι βρίσκονται τα </a:t>
            </a:r>
            <a:r>
              <a:rPr lang="el-GR" sz="2200" b="1" dirty="0" smtClean="0">
                <a:solidFill>
                  <a:schemeClr val="accent5">
                    <a:lumMod val="75000"/>
                  </a:schemeClr>
                </a:solidFill>
              </a:rPr>
              <a:t>χαρακτηριστικά σημεία της</a:t>
            </a:r>
            <a:r>
              <a:rPr lang="el-GR" sz="2200" b="1" dirty="0">
                <a:solidFill>
                  <a:schemeClr val="accent5">
                    <a:lumMod val="75000"/>
                  </a:schemeClr>
                </a:solidFill>
              </a:rPr>
              <a:t> </a:t>
            </a:r>
            <a:r>
              <a:rPr lang="el-GR" sz="2200" b="1" dirty="0" smtClean="0">
                <a:solidFill>
                  <a:schemeClr val="accent5">
                    <a:lumMod val="75000"/>
                  </a:schemeClr>
                </a:solidFill>
              </a:rPr>
              <a:t>γ.ε. </a:t>
            </a:r>
            <a:r>
              <a:rPr lang="el-GR" sz="2200" dirty="0" smtClean="0"/>
              <a:t>[Ο</a:t>
            </a:r>
            <a:r>
              <a:rPr lang="el-GR" sz="2200" baseline="-25000" dirty="0" smtClean="0"/>
              <a:t>2</a:t>
            </a:r>
            <a:r>
              <a:rPr lang="el-GR" sz="2200" dirty="0" smtClean="0"/>
              <a:t>]. </a:t>
            </a:r>
          </a:p>
          <a:p>
            <a:pPr marL="0" indent="0">
              <a:buNone/>
            </a:pPr>
            <a:r>
              <a:rPr lang="el-GR" sz="2200" dirty="0" smtClean="0"/>
              <a:t>Τέλος, γίνεται η </a:t>
            </a:r>
            <a:r>
              <a:rPr lang="el-GR" sz="2200" b="1" dirty="0" smtClean="0">
                <a:solidFill>
                  <a:schemeClr val="accent5">
                    <a:lumMod val="75000"/>
                  </a:schemeClr>
                </a:solidFill>
              </a:rPr>
              <a:t>ευθυγράμμιση της γ.ε.</a:t>
            </a:r>
            <a:r>
              <a:rPr lang="el-GR" sz="2200" dirty="0" smtClean="0"/>
              <a:t>: τα χαρακτηριστικά σημεία της γ.ε. ενώνονται με ευθύγραμμα τμήματα. </a:t>
            </a:r>
          </a:p>
          <a:p>
            <a:pPr marL="0" indent="0">
              <a:buFont typeface="Arial" pitchFamily="34" charset="0"/>
              <a:buNone/>
            </a:pPr>
            <a:endParaRPr lang="el-GR" sz="2600" dirty="0" smtClean="0"/>
          </a:p>
        </p:txBody>
      </p:sp>
      <p:graphicFrame>
        <p:nvGraphicFramePr>
          <p:cNvPr id="11" name="Object 10" descr="Εικόνα που περιγράφει τη διαδικασία χάραξης της γραμμής επιρροής της ράβδου Ο2 για μοναδιαίο φορτίο."/>
          <p:cNvGraphicFramePr>
            <a:graphicFrameLocks noChangeAspect="1"/>
          </p:cNvGraphicFramePr>
          <p:nvPr>
            <p:extLst>
              <p:ext uri="{D42A27DB-BD31-4B8C-83A1-F6EECF244321}">
                <p14:modId xmlns:p14="http://schemas.microsoft.com/office/powerpoint/2010/main" val="3288104455"/>
              </p:ext>
            </p:extLst>
          </p:nvPr>
        </p:nvGraphicFramePr>
        <p:xfrm>
          <a:off x="35496" y="1340768"/>
          <a:ext cx="5262667" cy="5400600"/>
        </p:xfrm>
        <a:graphic>
          <a:graphicData uri="http://schemas.openxmlformats.org/presentationml/2006/ole">
            <mc:AlternateContent xmlns:mc="http://schemas.openxmlformats.org/markup-compatibility/2006">
              <mc:Choice xmlns:v="urn:schemas-microsoft-com:vml" Requires="v">
                <p:oleObj spid="_x0000_s30771" name="Picture (32-bit)" r:id="rId3" imgW="2476440" imgH="2219400" progId="MetafileCompanion32.Picture.1">
                  <p:embed/>
                </p:oleObj>
              </mc:Choice>
              <mc:Fallback>
                <p:oleObj name="Picture (32-bit)" r:id="rId3" imgW="2476440" imgH="2219400" progId="MetafileCompanion32.Picture.1">
                  <p:embed/>
                  <p:pic>
                    <p:nvPicPr>
                      <p:cNvPr id="0" name=""/>
                      <p:cNvPicPr/>
                      <p:nvPr/>
                    </p:nvPicPr>
                    <p:blipFill>
                      <a:blip r:embed="rId4"/>
                      <a:stretch>
                        <a:fillRect/>
                      </a:stretch>
                    </p:blipFill>
                    <p:spPr>
                      <a:xfrm>
                        <a:off x="35496" y="1340768"/>
                        <a:ext cx="5262667" cy="54006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3510630" y="4354664"/>
                <a:ext cx="1709442" cy="6297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l-GR" b="0" i="0" smtClean="0">
                              <a:latin typeface="Cambria Math"/>
                            </a:rPr>
                            <m:t>[</m:t>
                          </m:r>
                          <m:r>
                            <m:rPr>
                              <m:sty m:val="p"/>
                            </m:rPr>
                            <a:rPr lang="el-GR" b="0" i="0" smtClean="0">
                              <a:latin typeface="Cambria Math"/>
                            </a:rPr>
                            <m:t>Ο</m:t>
                          </m:r>
                        </m:e>
                        <m:sub>
                          <m:r>
                            <a:rPr lang="el-GR" b="0" i="1" smtClean="0">
                              <a:latin typeface="Cambria Math"/>
                            </a:rPr>
                            <m:t>2</m:t>
                          </m:r>
                        </m:sub>
                      </m:sSub>
                      <m:r>
                        <a:rPr lang="el-GR" b="0" i="1" smtClean="0">
                          <a:latin typeface="Cambria Math"/>
                        </a:rPr>
                        <m:t>]</m:t>
                      </m:r>
                      <m:r>
                        <a:rPr lang="en-US" i="1" smtClean="0">
                          <a:latin typeface="Cambria Math"/>
                        </a:rPr>
                        <m:t>=</m:t>
                      </m:r>
                      <m:r>
                        <a:rPr lang="el-GR" b="0" i="1" smtClean="0">
                          <a:latin typeface="Cambria Math"/>
                        </a:rPr>
                        <m:t>−</m:t>
                      </m:r>
                      <m:f>
                        <m:fPr>
                          <m:ctrlPr>
                            <a:rPr lang="el-GR" b="0" i="1" smtClean="0">
                              <a:latin typeface="Cambria Math"/>
                            </a:rPr>
                          </m:ctrlPr>
                        </m:fPr>
                        <m:num>
                          <m:sSub>
                            <m:sSubPr>
                              <m:ctrlPr>
                                <a:rPr lang="el-GR" b="0" i="1" smtClean="0">
                                  <a:latin typeface="Cambria Math"/>
                                </a:rPr>
                              </m:ctrlPr>
                            </m:sSubPr>
                            <m:e>
                              <m:r>
                                <a:rPr lang="el-GR" b="0" i="0" smtClean="0">
                                  <a:latin typeface="Cambria Math"/>
                                </a:rPr>
                                <m:t>[</m:t>
                              </m:r>
                              <m:r>
                                <m:rPr>
                                  <m:sty m:val="p"/>
                                </m:rPr>
                                <a:rPr lang="el-GR" b="0" i="0" smtClean="0">
                                  <a:latin typeface="Cambria Math"/>
                                </a:rPr>
                                <m:t>Μ</m:t>
                              </m:r>
                            </m:e>
                            <m:sub>
                              <m:sSub>
                                <m:sSubPr>
                                  <m:ctrlPr>
                                    <a:rPr lang="el-GR" b="0" i="1" smtClean="0">
                                      <a:latin typeface="Cambria Math"/>
                                    </a:rPr>
                                  </m:ctrlPr>
                                </m:sSubPr>
                                <m:e>
                                  <m:r>
                                    <a:rPr lang="el-GR" b="0" i="1" smtClean="0">
                                      <a:latin typeface="Cambria Math"/>
                                    </a:rPr>
                                    <m:t>𝜊</m:t>
                                  </m:r>
                                </m:e>
                                <m:sub>
                                  <m:r>
                                    <a:rPr lang="el-GR" b="0" i="1" smtClean="0">
                                      <a:latin typeface="Cambria Math"/>
                                    </a:rPr>
                                    <m:t>2</m:t>
                                  </m:r>
                                </m:sub>
                              </m:sSub>
                            </m:sub>
                          </m:sSub>
                          <m:r>
                            <a:rPr lang="el-GR" b="0" i="1" smtClean="0">
                              <a:latin typeface="Cambria Math"/>
                            </a:rPr>
                            <m:t>]</m:t>
                          </m:r>
                        </m:num>
                        <m:den>
                          <m:r>
                            <a:rPr lang="en-US" b="0" i="1" smtClean="0">
                              <a:latin typeface="Cambria Math"/>
                            </a:rPr>
                            <m:t>h</m:t>
                          </m:r>
                        </m:den>
                      </m:f>
                    </m:oMath>
                  </m:oMathPara>
                </a14:m>
                <a:endParaRPr lang="el-GR" dirty="0"/>
              </a:p>
            </p:txBody>
          </p:sp>
        </mc:Choice>
        <mc:Fallback xmlns="">
          <p:sp>
            <p:nvSpPr>
              <p:cNvPr id="23" name="TextBox 22"/>
              <p:cNvSpPr txBox="1">
                <a:spLocks noRot="1" noChangeAspect="1" noMove="1" noResize="1" noEditPoints="1" noAdjustHandles="1" noChangeArrowheads="1" noChangeShapeType="1" noTextEdit="1"/>
              </p:cNvSpPr>
              <p:nvPr/>
            </p:nvSpPr>
            <p:spPr>
              <a:xfrm>
                <a:off x="3510630" y="4354664"/>
                <a:ext cx="1709442" cy="629788"/>
              </a:xfrm>
              <a:prstGeom prst="rect">
                <a:avLst/>
              </a:prstGeom>
              <a:blipFill rotWithShape="1">
                <a:blip r:embed="rId7"/>
                <a:stretch>
                  <a:fillRect/>
                </a:stretch>
              </a:blipFill>
            </p:spPr>
            <p:txBody>
              <a:bodyPr/>
              <a:lstStyle/>
              <a:p>
                <a:r>
                  <a:rPr lang="el-GR">
                    <a:noFill/>
                  </a:rPr>
                  <a:t> </a:t>
                </a:r>
              </a:p>
            </p:txBody>
          </p:sp>
        </mc:Fallback>
      </mc:AlternateContent>
      <p:sp>
        <p:nvSpPr>
          <p:cNvPr id="12" name="Slide Number Placeholder 11"/>
          <p:cNvSpPr>
            <a:spLocks noGrp="1"/>
          </p:cNvSpPr>
          <p:nvPr>
            <p:ph type="sldNum" sz="quarter" idx="12"/>
          </p:nvPr>
        </p:nvSpPr>
        <p:spPr/>
        <p:txBody>
          <a:bodyPr/>
          <a:lstStyle/>
          <a:p>
            <a:fld id="{E53BB423-234F-4104-8070-014A5F326CB9}" type="slidenum">
              <a:rPr lang="el-GR" smtClean="0"/>
              <a:t>5</a:t>
            </a:fld>
            <a:endParaRPr lang="el-GR"/>
          </a:p>
        </p:txBody>
      </p:sp>
    </p:spTree>
    <p:extLst>
      <p:ext uri="{BB962C8B-B14F-4D97-AF65-F5344CB8AC3E}">
        <p14:creationId xmlns:p14="http://schemas.microsoft.com/office/powerpoint/2010/main" val="304558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a:solidFill>
            <a:schemeClr val="accent5">
              <a:lumMod val="40000"/>
              <a:lumOff val="60000"/>
            </a:schemeClr>
          </a:solidFill>
        </p:spPr>
        <p:txBody>
          <a:bodyPr>
            <a:normAutofit/>
          </a:bodyPr>
          <a:lstStyle/>
          <a:p>
            <a:r>
              <a:rPr lang="el-GR" sz="2800" b="1" dirty="0" smtClean="0"/>
              <a:t>Χάραξη της [</a:t>
            </a:r>
            <a:r>
              <a:rPr lang="en-US" sz="2800" b="1" dirty="0" smtClean="0"/>
              <a:t>U</a:t>
            </a:r>
            <a:r>
              <a:rPr lang="el-GR" sz="2800" b="1" baseline="-25000" dirty="0" smtClean="0"/>
              <a:t>2</a:t>
            </a:r>
            <a:r>
              <a:rPr lang="el-GR" sz="2800" b="1" dirty="0" smtClean="0"/>
              <a:t>]</a:t>
            </a:r>
            <a:endParaRPr lang="el-GR" sz="2800" b="1" dirty="0"/>
          </a:p>
        </p:txBody>
      </p:sp>
      <p:sp>
        <p:nvSpPr>
          <p:cNvPr id="14" name="Content Placeholder 2"/>
          <p:cNvSpPr txBox="1">
            <a:spLocks/>
          </p:cNvSpPr>
          <p:nvPr/>
        </p:nvSpPr>
        <p:spPr>
          <a:xfrm>
            <a:off x="5292080" y="1268760"/>
            <a:ext cx="3888432" cy="54726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200" dirty="0" smtClean="0"/>
              <a:t>Σχεδιάζεται η γ.ε. της ισοδύναμης </a:t>
            </a:r>
            <a:r>
              <a:rPr lang="el-GR" sz="2200" dirty="0" err="1" smtClean="0"/>
              <a:t>αμφιέρειστης</a:t>
            </a:r>
            <a:r>
              <a:rPr lang="el-GR" sz="2200" dirty="0" smtClean="0"/>
              <a:t> δοκού, [Μ</a:t>
            </a:r>
            <a:r>
              <a:rPr lang="en-US" sz="2200" baseline="-25000" dirty="0"/>
              <a:t>u</a:t>
            </a:r>
            <a:r>
              <a:rPr lang="el-GR" sz="2200" baseline="-25000" dirty="0" smtClean="0"/>
              <a:t>2</a:t>
            </a:r>
            <a:r>
              <a:rPr lang="el-GR" sz="2200" dirty="0" smtClean="0"/>
              <a:t>], και ακολούθως μετατρέπεται στη γ.ε. [</a:t>
            </a:r>
            <a:r>
              <a:rPr lang="en-US" sz="2200" dirty="0" smtClean="0"/>
              <a:t>U</a:t>
            </a:r>
            <a:r>
              <a:rPr lang="el-GR" sz="2200" baseline="-25000" dirty="0" smtClean="0"/>
              <a:t>2</a:t>
            </a:r>
            <a:r>
              <a:rPr lang="el-GR" sz="2200" dirty="0" smtClean="0"/>
              <a:t>].</a:t>
            </a:r>
          </a:p>
          <a:p>
            <a:pPr marL="0" indent="0">
              <a:buNone/>
            </a:pPr>
            <a:r>
              <a:rPr lang="el-GR" sz="2200" dirty="0" smtClean="0"/>
              <a:t>Στη συνέχεια, προβάλλονται πάνω στην [</a:t>
            </a:r>
            <a:r>
              <a:rPr lang="en-US" sz="2200" dirty="0" smtClean="0"/>
              <a:t>U</a:t>
            </a:r>
            <a:r>
              <a:rPr lang="el-GR" sz="2200" baseline="-25000" dirty="0" smtClean="0"/>
              <a:t>2</a:t>
            </a:r>
            <a:r>
              <a:rPr lang="el-GR" sz="2200" dirty="0"/>
              <a:t>]</a:t>
            </a:r>
            <a:r>
              <a:rPr lang="el-GR" sz="2200" dirty="0" smtClean="0"/>
              <a:t> και οι θέσεις στις οποίες μπορεί να εφαρμοστεί το φορτίο (δηλαδή τα σημεία των κόμβων) και έτσι βρίσκονται τα </a:t>
            </a:r>
            <a:r>
              <a:rPr lang="el-GR" sz="2200" b="1" dirty="0" smtClean="0">
                <a:solidFill>
                  <a:schemeClr val="accent5">
                    <a:lumMod val="75000"/>
                  </a:schemeClr>
                </a:solidFill>
              </a:rPr>
              <a:t>χαρακτηριστικά σημεία της</a:t>
            </a:r>
            <a:r>
              <a:rPr lang="el-GR" sz="2200" b="1" dirty="0">
                <a:solidFill>
                  <a:schemeClr val="accent5">
                    <a:lumMod val="75000"/>
                  </a:schemeClr>
                </a:solidFill>
              </a:rPr>
              <a:t> </a:t>
            </a:r>
            <a:r>
              <a:rPr lang="el-GR" sz="2200" b="1" dirty="0" smtClean="0">
                <a:solidFill>
                  <a:schemeClr val="accent5">
                    <a:lumMod val="75000"/>
                  </a:schemeClr>
                </a:solidFill>
              </a:rPr>
              <a:t>γ.ε. </a:t>
            </a:r>
            <a:r>
              <a:rPr lang="el-GR" sz="2200" dirty="0" smtClean="0"/>
              <a:t>[</a:t>
            </a:r>
            <a:r>
              <a:rPr lang="en-US" sz="2200" dirty="0"/>
              <a:t>U</a:t>
            </a:r>
            <a:r>
              <a:rPr lang="el-GR" sz="2200" baseline="-25000" dirty="0" smtClean="0"/>
              <a:t>2</a:t>
            </a:r>
            <a:r>
              <a:rPr lang="el-GR" sz="2200" dirty="0" smtClean="0"/>
              <a:t>]. </a:t>
            </a:r>
          </a:p>
          <a:p>
            <a:pPr marL="0" indent="0">
              <a:buNone/>
            </a:pPr>
            <a:r>
              <a:rPr lang="el-GR" sz="2200" dirty="0" smtClean="0"/>
              <a:t>Τέλος, γίνεται η </a:t>
            </a:r>
            <a:r>
              <a:rPr lang="el-GR" sz="2200" b="1" dirty="0" smtClean="0">
                <a:solidFill>
                  <a:schemeClr val="accent5">
                    <a:lumMod val="75000"/>
                  </a:schemeClr>
                </a:solidFill>
              </a:rPr>
              <a:t>ευθυγράμμιση της γ.ε.</a:t>
            </a:r>
            <a:r>
              <a:rPr lang="el-GR" sz="2200" dirty="0" smtClean="0"/>
              <a:t>: τα χαρακτηριστικά σημεία της γ.ε. ενώνονται με ευθύγραμμα τμήματα. </a:t>
            </a:r>
          </a:p>
          <a:p>
            <a:pPr marL="0" indent="0">
              <a:buFont typeface="Arial" pitchFamily="34" charset="0"/>
              <a:buNone/>
            </a:pPr>
            <a:endParaRPr lang="el-GR" sz="2600" dirty="0" smtClean="0"/>
          </a:p>
        </p:txBody>
      </p:sp>
      <p:graphicFrame>
        <p:nvGraphicFramePr>
          <p:cNvPr id="5" name="Object 4" descr="Εικόνα που περιγράφει τη διαδικασία χάραξης της γραμμής επιρροής της ράβδου U2 για μοναδιαίο φορτίο."/>
          <p:cNvGraphicFramePr>
            <a:graphicFrameLocks noChangeAspect="1"/>
          </p:cNvGraphicFramePr>
          <p:nvPr>
            <p:extLst>
              <p:ext uri="{D42A27DB-BD31-4B8C-83A1-F6EECF244321}">
                <p14:modId xmlns:p14="http://schemas.microsoft.com/office/powerpoint/2010/main" val="1249993393"/>
              </p:ext>
            </p:extLst>
          </p:nvPr>
        </p:nvGraphicFramePr>
        <p:xfrm>
          <a:off x="107504" y="1289348"/>
          <a:ext cx="5120174" cy="4959452"/>
        </p:xfrm>
        <a:graphic>
          <a:graphicData uri="http://schemas.openxmlformats.org/presentationml/2006/ole">
            <mc:AlternateContent xmlns:mc="http://schemas.openxmlformats.org/markup-compatibility/2006">
              <mc:Choice xmlns:v="urn:schemas-microsoft-com:vml" Requires="v">
                <p:oleObj spid="_x0000_s37913" name="Picture (32-bit)" r:id="rId3" imgW="4248000" imgH="4114800" progId="MetafileCompanion32.Picture.1">
                  <p:embed/>
                </p:oleObj>
              </mc:Choice>
              <mc:Fallback>
                <p:oleObj name="Picture (32-bit)" r:id="rId3" imgW="4248000" imgH="4114800" progId="MetafileCompanion32.Picture.1">
                  <p:embed/>
                  <p:pic>
                    <p:nvPicPr>
                      <p:cNvPr id="0" name=""/>
                      <p:cNvPicPr/>
                      <p:nvPr/>
                    </p:nvPicPr>
                    <p:blipFill>
                      <a:blip r:embed="rId4"/>
                      <a:stretch>
                        <a:fillRect/>
                      </a:stretch>
                    </p:blipFill>
                    <p:spPr>
                      <a:xfrm>
                        <a:off x="107504" y="1289348"/>
                        <a:ext cx="5120174" cy="495945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3641754" y="3861048"/>
                <a:ext cx="1506310" cy="6297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l-GR" b="0" i="0" smtClean="0">
                              <a:latin typeface="Cambria Math"/>
                            </a:rPr>
                            <m:t>[</m:t>
                          </m:r>
                          <m:r>
                            <a:rPr lang="en-US" b="0" i="1" smtClean="0">
                              <a:latin typeface="Cambria Math"/>
                            </a:rPr>
                            <m:t>𝑈</m:t>
                          </m:r>
                        </m:e>
                        <m:sub>
                          <m:r>
                            <a:rPr lang="el-GR" b="0" i="1" smtClean="0">
                              <a:latin typeface="Cambria Math"/>
                            </a:rPr>
                            <m:t>2</m:t>
                          </m:r>
                        </m:sub>
                      </m:sSub>
                      <m:r>
                        <a:rPr lang="el-GR" b="0" i="1" smtClean="0">
                          <a:latin typeface="Cambria Math"/>
                        </a:rPr>
                        <m:t>]</m:t>
                      </m:r>
                      <m:r>
                        <a:rPr lang="en-US" i="1" smtClean="0">
                          <a:latin typeface="Cambria Math"/>
                        </a:rPr>
                        <m:t>=</m:t>
                      </m:r>
                      <m:f>
                        <m:fPr>
                          <m:ctrlPr>
                            <a:rPr lang="el-GR" b="0" i="1" smtClean="0">
                              <a:latin typeface="Cambria Math"/>
                            </a:rPr>
                          </m:ctrlPr>
                        </m:fPr>
                        <m:num>
                          <m:sSub>
                            <m:sSubPr>
                              <m:ctrlPr>
                                <a:rPr lang="el-GR" b="0" i="1" smtClean="0">
                                  <a:latin typeface="Cambria Math"/>
                                </a:rPr>
                              </m:ctrlPr>
                            </m:sSubPr>
                            <m:e>
                              <m:r>
                                <a:rPr lang="el-GR" b="0" i="0" smtClean="0">
                                  <a:latin typeface="Cambria Math"/>
                                </a:rPr>
                                <m:t>[</m:t>
                              </m:r>
                              <m:r>
                                <m:rPr>
                                  <m:sty m:val="p"/>
                                </m:rPr>
                                <a:rPr lang="el-GR" b="0" i="0" smtClean="0">
                                  <a:latin typeface="Cambria Math"/>
                                </a:rPr>
                                <m:t>Μ</m:t>
                              </m:r>
                            </m:e>
                            <m:sub>
                              <m:sSub>
                                <m:sSubPr>
                                  <m:ctrlPr>
                                    <a:rPr lang="el-GR" b="0" i="1" smtClean="0">
                                      <a:latin typeface="Cambria Math"/>
                                    </a:rPr>
                                  </m:ctrlPr>
                                </m:sSubPr>
                                <m:e>
                                  <m:r>
                                    <a:rPr lang="en-US" b="0" i="1" smtClean="0">
                                      <a:latin typeface="Cambria Math"/>
                                    </a:rPr>
                                    <m:t>𝑢</m:t>
                                  </m:r>
                                </m:e>
                                <m:sub>
                                  <m:r>
                                    <a:rPr lang="el-GR" b="0" i="1" smtClean="0">
                                      <a:latin typeface="Cambria Math"/>
                                    </a:rPr>
                                    <m:t>2</m:t>
                                  </m:r>
                                </m:sub>
                              </m:sSub>
                            </m:sub>
                          </m:sSub>
                          <m:r>
                            <a:rPr lang="el-GR" b="0" i="1" smtClean="0">
                              <a:latin typeface="Cambria Math"/>
                            </a:rPr>
                            <m:t>]</m:t>
                          </m:r>
                        </m:num>
                        <m:den>
                          <m:r>
                            <a:rPr lang="en-US" b="0" i="1" smtClean="0">
                              <a:latin typeface="Cambria Math"/>
                            </a:rPr>
                            <m:t>h</m:t>
                          </m:r>
                        </m:den>
                      </m:f>
                    </m:oMath>
                  </m:oMathPara>
                </a14:m>
                <a:endParaRPr lang="el-GR" dirty="0"/>
              </a:p>
            </p:txBody>
          </p:sp>
        </mc:Choice>
        <mc:Fallback xmlns="">
          <p:sp>
            <p:nvSpPr>
              <p:cNvPr id="23" name="TextBox 22"/>
              <p:cNvSpPr txBox="1">
                <a:spLocks noRot="1" noChangeAspect="1" noMove="1" noResize="1" noEditPoints="1" noAdjustHandles="1" noChangeArrowheads="1" noChangeShapeType="1" noTextEdit="1"/>
              </p:cNvSpPr>
              <p:nvPr/>
            </p:nvSpPr>
            <p:spPr>
              <a:xfrm>
                <a:off x="3641754" y="3861048"/>
                <a:ext cx="1506310" cy="629788"/>
              </a:xfrm>
              <a:prstGeom prst="rect">
                <a:avLst/>
              </a:prstGeom>
              <a:blipFill rotWithShape="1">
                <a:blip r:embed="rId7"/>
                <a:stretch>
                  <a:fillRect/>
                </a:stretch>
              </a:blipFill>
            </p:spPr>
            <p:txBody>
              <a:bodyPr/>
              <a:lstStyle/>
              <a:p>
                <a:r>
                  <a:rPr lang="el-GR">
                    <a:noFill/>
                  </a:rPr>
                  <a:t> </a:t>
                </a:r>
              </a:p>
            </p:txBody>
          </p:sp>
        </mc:Fallback>
      </mc:AlternateContent>
      <p:sp>
        <p:nvSpPr>
          <p:cNvPr id="12" name="Slide Number Placeholder 11"/>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2931486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a:solidFill>
            <a:schemeClr val="accent5">
              <a:lumMod val="40000"/>
              <a:lumOff val="60000"/>
            </a:schemeClr>
          </a:solidFill>
        </p:spPr>
        <p:txBody>
          <a:bodyPr>
            <a:normAutofit/>
          </a:bodyPr>
          <a:lstStyle/>
          <a:p>
            <a:r>
              <a:rPr lang="el-GR" sz="2800" b="1" dirty="0" smtClean="0"/>
              <a:t>Χάραξη της [</a:t>
            </a:r>
            <a:r>
              <a:rPr lang="en-US" sz="2800" b="1" dirty="0" smtClean="0"/>
              <a:t>D</a:t>
            </a:r>
            <a:r>
              <a:rPr lang="el-GR" sz="2800" b="1" baseline="-25000" dirty="0" smtClean="0"/>
              <a:t>2</a:t>
            </a:r>
            <a:r>
              <a:rPr lang="el-GR" sz="2800" b="1" dirty="0" smtClean="0"/>
              <a:t>]</a:t>
            </a:r>
            <a:endParaRPr lang="el-GR" sz="2800" b="1" dirty="0"/>
          </a:p>
        </p:txBody>
      </p:sp>
      <p:sp>
        <p:nvSpPr>
          <p:cNvPr id="14" name="Content Placeholder 2"/>
          <p:cNvSpPr txBox="1">
            <a:spLocks/>
          </p:cNvSpPr>
          <p:nvPr/>
        </p:nvSpPr>
        <p:spPr>
          <a:xfrm>
            <a:off x="5292080" y="1124744"/>
            <a:ext cx="3888432" cy="573325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200" dirty="0" smtClean="0"/>
              <a:t>Σχεδιάζεται η γ.ε. της ισοδύναμης </a:t>
            </a:r>
            <a:r>
              <a:rPr lang="el-GR" sz="2200" dirty="0" err="1" smtClean="0"/>
              <a:t>αμφιέρειστης</a:t>
            </a:r>
            <a:r>
              <a:rPr lang="el-GR" sz="2200" dirty="0" smtClean="0"/>
              <a:t> δοκού [</a:t>
            </a:r>
            <a:r>
              <a:rPr lang="en-US" sz="2200" dirty="0" smtClean="0"/>
              <a:t>Q</a:t>
            </a:r>
            <a:r>
              <a:rPr lang="en-US" sz="2200" baseline="-25000" dirty="0"/>
              <a:t>D</a:t>
            </a:r>
            <a:r>
              <a:rPr lang="el-GR" sz="2200" baseline="-25000" dirty="0" smtClean="0"/>
              <a:t>2</a:t>
            </a:r>
            <a:r>
              <a:rPr lang="el-GR" sz="2200" dirty="0" smtClean="0"/>
              <a:t>]</a:t>
            </a:r>
            <a:r>
              <a:rPr lang="en-US" sz="2200" dirty="0" smtClean="0"/>
              <a:t>, </a:t>
            </a:r>
            <a:r>
              <a:rPr lang="el-GR" sz="2200" dirty="0" smtClean="0"/>
              <a:t>θεωρώντας ένα σημείο στο φάτνωμα της </a:t>
            </a:r>
            <a:r>
              <a:rPr lang="en-US" sz="2200" dirty="0" smtClean="0"/>
              <a:t>D</a:t>
            </a:r>
            <a:r>
              <a:rPr lang="en-US" sz="2200" baseline="-25000" dirty="0" smtClean="0"/>
              <a:t>2</a:t>
            </a:r>
            <a:r>
              <a:rPr lang="en-US" sz="2200" dirty="0" smtClean="0"/>
              <a:t>.</a:t>
            </a:r>
            <a:r>
              <a:rPr lang="el-GR" sz="2200" dirty="0" smtClean="0"/>
              <a:t> </a:t>
            </a:r>
            <a:r>
              <a:rPr lang="en-US" sz="2200" dirty="0" smtClean="0"/>
              <a:t>A</a:t>
            </a:r>
            <a:r>
              <a:rPr lang="el-GR" sz="2200" dirty="0" smtClean="0"/>
              <a:t>κολούθως μετατρέπεται στη γ.ε. [</a:t>
            </a:r>
            <a:r>
              <a:rPr lang="en-US" sz="2200" dirty="0" smtClean="0"/>
              <a:t>D</a:t>
            </a:r>
            <a:r>
              <a:rPr lang="el-GR" sz="2200" baseline="-25000" dirty="0" smtClean="0"/>
              <a:t>2</a:t>
            </a:r>
            <a:r>
              <a:rPr lang="el-GR" sz="2200" dirty="0" smtClean="0"/>
              <a:t>].</a:t>
            </a:r>
          </a:p>
          <a:p>
            <a:pPr marL="0" indent="0">
              <a:buNone/>
            </a:pPr>
            <a:r>
              <a:rPr lang="el-GR" sz="2200" dirty="0" smtClean="0"/>
              <a:t>Όμοια με προηγουμένως βρίσκονται τα </a:t>
            </a:r>
            <a:r>
              <a:rPr lang="el-GR" sz="2200" b="1" dirty="0" smtClean="0">
                <a:solidFill>
                  <a:schemeClr val="accent5">
                    <a:lumMod val="75000"/>
                  </a:schemeClr>
                </a:solidFill>
              </a:rPr>
              <a:t>χαρακτηριστικά σημεία της</a:t>
            </a:r>
            <a:r>
              <a:rPr lang="el-GR" sz="2200" b="1" dirty="0">
                <a:solidFill>
                  <a:schemeClr val="accent5">
                    <a:lumMod val="75000"/>
                  </a:schemeClr>
                </a:solidFill>
              </a:rPr>
              <a:t> </a:t>
            </a:r>
            <a:r>
              <a:rPr lang="el-GR" sz="2200" b="1" dirty="0" smtClean="0">
                <a:solidFill>
                  <a:schemeClr val="accent5">
                    <a:lumMod val="75000"/>
                  </a:schemeClr>
                </a:solidFill>
              </a:rPr>
              <a:t>γ.ε. </a:t>
            </a:r>
            <a:r>
              <a:rPr lang="el-GR" sz="2200" dirty="0" smtClean="0"/>
              <a:t>[</a:t>
            </a:r>
            <a:r>
              <a:rPr lang="en-US" sz="2200" dirty="0" smtClean="0"/>
              <a:t>D</a:t>
            </a:r>
            <a:r>
              <a:rPr lang="el-GR" sz="2200" baseline="-25000" dirty="0" smtClean="0"/>
              <a:t>2</a:t>
            </a:r>
            <a:r>
              <a:rPr lang="el-GR" sz="2200" dirty="0" smtClean="0"/>
              <a:t>]</a:t>
            </a:r>
            <a:r>
              <a:rPr lang="en-US" sz="2200" dirty="0" smtClean="0"/>
              <a:t> </a:t>
            </a:r>
            <a:r>
              <a:rPr lang="el-GR" sz="2200" dirty="0" smtClean="0"/>
              <a:t>και τέλος, γίνεται η </a:t>
            </a:r>
            <a:r>
              <a:rPr lang="el-GR" sz="2200" b="1" dirty="0" smtClean="0">
                <a:solidFill>
                  <a:schemeClr val="accent5">
                    <a:lumMod val="75000"/>
                  </a:schemeClr>
                </a:solidFill>
              </a:rPr>
              <a:t>ευθυγράμμιση της γ.ε.</a:t>
            </a:r>
          </a:p>
          <a:p>
            <a:pPr marL="0" indent="0">
              <a:buNone/>
            </a:pPr>
            <a:r>
              <a:rPr lang="el-GR" sz="2200" b="1" u="sng" dirty="0" smtClean="0">
                <a:solidFill>
                  <a:schemeClr val="accent5">
                    <a:lumMod val="75000"/>
                  </a:schemeClr>
                </a:solidFill>
              </a:rPr>
              <a:t>ΠΑΡΑΤΗΡΗΣΗ: </a:t>
            </a:r>
            <a:r>
              <a:rPr lang="el-GR" sz="2200" dirty="0" smtClean="0"/>
              <a:t>Το άλμα που εμφανίζεται μετά την ευθυγράμμιση της </a:t>
            </a:r>
            <a:r>
              <a:rPr lang="el-GR" sz="2200" dirty="0"/>
              <a:t>[</a:t>
            </a:r>
            <a:r>
              <a:rPr lang="en-US" sz="2200" dirty="0"/>
              <a:t>D</a:t>
            </a:r>
            <a:r>
              <a:rPr lang="el-GR" sz="2200" baseline="-25000" dirty="0"/>
              <a:t>2</a:t>
            </a:r>
            <a:r>
              <a:rPr lang="el-GR" sz="2200" dirty="0"/>
              <a:t>]</a:t>
            </a:r>
            <a:r>
              <a:rPr lang="en-US" sz="2200" dirty="0"/>
              <a:t> </a:t>
            </a:r>
            <a:r>
              <a:rPr lang="el-GR" sz="2200" dirty="0" smtClean="0"/>
              <a:t>είναι είτε ανιόν, είτε κατιόν, ανάλογα με τον τύπο της μελετώμενης διαγωνίου.</a:t>
            </a:r>
          </a:p>
          <a:p>
            <a:pPr marL="0" indent="0">
              <a:buFont typeface="Arial" pitchFamily="34" charset="0"/>
              <a:buNone/>
            </a:pPr>
            <a:endParaRPr lang="el-GR" sz="2600" dirty="0" smtClean="0"/>
          </a:p>
        </p:txBody>
      </p:sp>
      <p:graphicFrame>
        <p:nvGraphicFramePr>
          <p:cNvPr id="3" name="Object 2" descr="Εικόνα που περιγράφει τη διαδικασία χάραξης της γραμμής επιρροής της ράβδου D2 για μοναδιαίο φορτίο."/>
          <p:cNvGraphicFramePr>
            <a:graphicFrameLocks noChangeAspect="1"/>
          </p:cNvGraphicFramePr>
          <p:nvPr>
            <p:extLst>
              <p:ext uri="{D42A27DB-BD31-4B8C-83A1-F6EECF244321}">
                <p14:modId xmlns:p14="http://schemas.microsoft.com/office/powerpoint/2010/main" val="1283120311"/>
              </p:ext>
            </p:extLst>
          </p:nvPr>
        </p:nvGraphicFramePr>
        <p:xfrm>
          <a:off x="3571" y="1196752"/>
          <a:ext cx="5175365" cy="5616624"/>
        </p:xfrm>
        <a:graphic>
          <a:graphicData uri="http://schemas.openxmlformats.org/presentationml/2006/ole">
            <mc:AlternateContent xmlns:mc="http://schemas.openxmlformats.org/markup-compatibility/2006">
              <mc:Choice xmlns:v="urn:schemas-microsoft-com:vml" Requires="v">
                <p:oleObj spid="_x0000_s31791" name="Picture (32-bit)" r:id="rId3" imgW="2305080" imgH="2095560" progId="MetafileCompanion32.Picture.1">
                  <p:embed/>
                </p:oleObj>
              </mc:Choice>
              <mc:Fallback>
                <p:oleObj name="Picture (32-bit)" r:id="rId3" imgW="2305080" imgH="2095560" progId="MetafileCompanion32.Picture.1">
                  <p:embed/>
                  <p:pic>
                    <p:nvPicPr>
                      <p:cNvPr id="0" name=""/>
                      <p:cNvPicPr/>
                      <p:nvPr/>
                    </p:nvPicPr>
                    <p:blipFill>
                      <a:blip r:embed="rId4"/>
                      <a:stretch>
                        <a:fillRect/>
                      </a:stretch>
                    </p:blipFill>
                    <p:spPr>
                      <a:xfrm>
                        <a:off x="3571" y="1196752"/>
                        <a:ext cx="5175365" cy="561662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3248120" y="4005064"/>
                <a:ext cx="1827936" cy="678455"/>
              </a:xfrm>
              <a:prstGeom prst="rect">
                <a:avLst/>
              </a:prstGeom>
              <a:noFill/>
            </p:spPr>
            <p:txBody>
              <a:bodyPr wrap="none" rtlCol="0">
                <a:spAutoFit/>
              </a:bodyPr>
              <a:lstStyle/>
              <a:p>
                <a:r>
                  <a:rPr lang="el-GR" sz="2200" dirty="0" smtClean="0"/>
                  <a:t>[</a:t>
                </a:r>
                <a:r>
                  <a:rPr lang="en-US" sz="2200" dirty="0" smtClean="0"/>
                  <a:t>D</a:t>
                </a:r>
                <a:r>
                  <a:rPr lang="el-GR" sz="2200" dirty="0" smtClean="0"/>
                  <a:t>]</a:t>
                </a:r>
                <a14:m>
                  <m:oMath xmlns:m="http://schemas.openxmlformats.org/officeDocument/2006/math">
                    <m:r>
                      <a:rPr lang="en-US" sz="2400" i="1" smtClean="0">
                        <a:latin typeface="Cambria Math"/>
                      </a:rPr>
                      <m:t>=</m:t>
                    </m:r>
                    <m:r>
                      <a:rPr lang="en-US" sz="2400" b="0" i="1" smtClean="0">
                        <a:latin typeface="Cambria Math"/>
                      </a:rPr>
                      <m:t>+</m:t>
                    </m:r>
                    <m:f>
                      <m:fPr>
                        <m:ctrlPr>
                          <a:rPr lang="en-US" sz="2400" i="1" smtClean="0">
                            <a:latin typeface="Cambria Math"/>
                            <a:ea typeface="Cambria Math"/>
                          </a:rPr>
                        </m:ctrlPr>
                      </m:fPr>
                      <m:num>
                        <m:r>
                          <a:rPr lang="el-GR" sz="2400" b="0" i="1" smtClean="0">
                            <a:latin typeface="Cambria Math"/>
                            <a:ea typeface="Cambria Math"/>
                          </a:rPr>
                          <m:t>[</m:t>
                        </m:r>
                        <m:r>
                          <a:rPr lang="en-US" sz="2400" b="0" i="1" smtClean="0">
                            <a:latin typeface="Cambria Math"/>
                            <a:ea typeface="Cambria Math"/>
                          </a:rPr>
                          <m:t>𝑄</m:t>
                        </m:r>
                        <m:r>
                          <a:rPr lang="el-GR" sz="2400" b="0" i="1" smtClean="0">
                            <a:latin typeface="Cambria Math"/>
                            <a:ea typeface="Cambria Math"/>
                          </a:rPr>
                          <m:t>]</m:t>
                        </m:r>
                      </m:num>
                      <m:den>
                        <m:func>
                          <m:funcPr>
                            <m:ctrlPr>
                              <a:rPr lang="en-US" sz="2400" i="1" smtClean="0">
                                <a:latin typeface="Cambria Math"/>
                                <a:ea typeface="Cambria Math"/>
                              </a:rPr>
                            </m:ctrlPr>
                          </m:funcPr>
                          <m:fName>
                            <m:r>
                              <m:rPr>
                                <m:sty m:val="p"/>
                              </m:rPr>
                              <a:rPr lang="en-US" sz="2400" i="0" smtClean="0">
                                <a:latin typeface="Cambria Math"/>
                                <a:ea typeface="Cambria Math"/>
                              </a:rPr>
                              <m:t>sin</m:t>
                            </m:r>
                          </m:fName>
                          <m:e>
                            <m:sSub>
                              <m:sSubPr>
                                <m:ctrlPr>
                                  <a:rPr lang="en-US" sz="2400" i="1" smtClean="0">
                                    <a:latin typeface="Cambria Math"/>
                                    <a:ea typeface="Cambria Math"/>
                                  </a:rPr>
                                </m:ctrlPr>
                              </m:sSubPr>
                              <m:e>
                                <m:r>
                                  <a:rPr lang="el-GR" sz="2400" b="0" i="1" smtClean="0">
                                    <a:latin typeface="Cambria Math"/>
                                    <a:ea typeface="Cambria Math"/>
                                  </a:rPr>
                                  <m:t>𝜑</m:t>
                                </m:r>
                              </m:e>
                              <m:sub>
                                <m:r>
                                  <a:rPr lang="en-US" sz="2400" b="0" i="1" smtClean="0">
                                    <a:latin typeface="Cambria Math"/>
                                    <a:ea typeface="Cambria Math"/>
                                  </a:rPr>
                                  <m:t>𝐷</m:t>
                                </m:r>
                              </m:sub>
                            </m:sSub>
                          </m:e>
                        </m:func>
                      </m:den>
                    </m:f>
                  </m:oMath>
                </a14:m>
                <a:endParaRPr lang="el-G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248120" y="4005064"/>
                <a:ext cx="1827936" cy="678455"/>
              </a:xfrm>
              <a:prstGeom prst="rect">
                <a:avLst/>
              </a:prstGeom>
              <a:blipFill rotWithShape="1">
                <a:blip r:embed="rId7"/>
                <a:stretch>
                  <a:fillRect l="-4333"/>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fld id="{E53BB423-234F-4104-8070-014A5F326CB9}" type="slidenum">
              <a:rPr lang="el-GR" smtClean="0"/>
              <a:t>7</a:t>
            </a:fld>
            <a:endParaRPr lang="el-GR"/>
          </a:p>
        </p:txBody>
      </p:sp>
    </p:spTree>
    <p:extLst>
      <p:ext uri="{BB962C8B-B14F-4D97-AF65-F5344CB8AC3E}">
        <p14:creationId xmlns:p14="http://schemas.microsoft.com/office/powerpoint/2010/main" val="1847459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a:solidFill>
            <a:schemeClr val="accent5">
              <a:lumMod val="40000"/>
              <a:lumOff val="60000"/>
            </a:schemeClr>
          </a:solidFill>
        </p:spPr>
        <p:txBody>
          <a:bodyPr>
            <a:normAutofit/>
          </a:bodyPr>
          <a:lstStyle/>
          <a:p>
            <a:r>
              <a:rPr lang="el-GR" sz="2800" b="1" dirty="0" smtClean="0"/>
              <a:t>Άσκηση</a:t>
            </a:r>
            <a:endParaRPr lang="el-GR" sz="2800" b="1" dirty="0"/>
          </a:p>
        </p:txBody>
      </p:sp>
      <p:sp>
        <p:nvSpPr>
          <p:cNvPr id="14" name="Content Placeholder 2"/>
          <p:cNvSpPr txBox="1">
            <a:spLocks/>
          </p:cNvSpPr>
          <p:nvPr/>
        </p:nvSpPr>
        <p:spPr>
          <a:xfrm>
            <a:off x="251520" y="1196752"/>
            <a:ext cx="8064896"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δικτύωμα του παρακάτω σχήματος.</a:t>
            </a:r>
          </a:p>
          <a:p>
            <a:pPr marL="0" indent="0">
              <a:buFont typeface="Arial" pitchFamily="34" charset="0"/>
              <a:buNone/>
            </a:pPr>
            <a:r>
              <a:rPr lang="el-GR" sz="2400" dirty="0" smtClean="0"/>
              <a:t>Ζητούμενο είναι οι γραμμές επιρροής [Ο</a:t>
            </a:r>
            <a:r>
              <a:rPr lang="el-GR" sz="2400" baseline="-25000" dirty="0" smtClean="0"/>
              <a:t>1</a:t>
            </a:r>
            <a:r>
              <a:rPr lang="el-GR" sz="2400" dirty="0" smtClean="0"/>
              <a:t>], [</a:t>
            </a:r>
            <a:r>
              <a:rPr lang="en-US" sz="2400" dirty="0" smtClean="0"/>
              <a:t>U</a:t>
            </a:r>
            <a:r>
              <a:rPr lang="en-US" sz="2400" baseline="-25000" dirty="0" smtClean="0"/>
              <a:t>2</a:t>
            </a:r>
            <a:r>
              <a:rPr lang="el-GR" sz="2400" dirty="0" smtClean="0"/>
              <a:t>], [</a:t>
            </a:r>
            <a:r>
              <a:rPr lang="en-US" sz="2400" dirty="0" smtClean="0"/>
              <a:t>D</a:t>
            </a:r>
            <a:r>
              <a:rPr lang="en-US" sz="2400" baseline="-25000" dirty="0" smtClean="0"/>
              <a:t>2</a:t>
            </a:r>
            <a:r>
              <a:rPr lang="el-GR" sz="2400" dirty="0" smtClean="0"/>
              <a:t>] όταν:</a:t>
            </a:r>
            <a:endParaRPr lang="en-US" sz="2400" dirty="0" smtClean="0"/>
          </a:p>
          <a:p>
            <a:pPr marL="457200" indent="-457200">
              <a:buFont typeface="+mj-lt"/>
              <a:buAutoNum type="arabicPeriod"/>
            </a:pPr>
            <a:r>
              <a:rPr lang="el-GR" sz="2400" dirty="0" smtClean="0"/>
              <a:t>Πρόκειται για δικτύωμα άνω διάβασης.</a:t>
            </a:r>
          </a:p>
          <a:p>
            <a:pPr marL="457200" indent="-457200">
              <a:buFont typeface="+mj-lt"/>
              <a:buAutoNum type="arabicPeriod"/>
            </a:pPr>
            <a:r>
              <a:rPr lang="el-GR" sz="2400" dirty="0" smtClean="0"/>
              <a:t>Πρόκειται για δικτύωμα κάτω διάβασης.</a:t>
            </a:r>
          </a:p>
          <a:p>
            <a:pPr marL="0" indent="0">
              <a:buNone/>
            </a:pPr>
            <a:r>
              <a:rPr lang="el-GR" sz="2400" dirty="0" smtClean="0"/>
              <a:t>Για την επίλυση της άσκησης θα ακολουθηθεί η διαδικασία που περιγράφθηκε προηγουμένως.</a:t>
            </a:r>
          </a:p>
          <a:p>
            <a:pPr marL="0" indent="0">
              <a:buFont typeface="Arial" pitchFamily="34" charset="0"/>
              <a:buNone/>
            </a:pPr>
            <a:endParaRPr lang="el-GR" sz="2600" dirty="0" smtClean="0"/>
          </a:p>
        </p:txBody>
      </p:sp>
      <p:graphicFrame>
        <p:nvGraphicFramePr>
          <p:cNvPr id="4" name="Object 3" descr="Εικόνα δικτυώματος με οριζόντια πέλματα και διαγώνιες ράβδους."/>
          <p:cNvGraphicFramePr>
            <a:graphicFrameLocks noChangeAspect="1"/>
          </p:cNvGraphicFramePr>
          <p:nvPr>
            <p:extLst>
              <p:ext uri="{D42A27DB-BD31-4B8C-83A1-F6EECF244321}">
                <p14:modId xmlns:p14="http://schemas.microsoft.com/office/powerpoint/2010/main" val="1092891580"/>
              </p:ext>
            </p:extLst>
          </p:nvPr>
        </p:nvGraphicFramePr>
        <p:xfrm>
          <a:off x="611560" y="3933056"/>
          <a:ext cx="7792670" cy="2448272"/>
        </p:xfrm>
        <a:graphic>
          <a:graphicData uri="http://schemas.openxmlformats.org/presentationml/2006/ole">
            <mc:AlternateContent xmlns:mc="http://schemas.openxmlformats.org/markup-compatibility/2006">
              <mc:Choice xmlns:v="urn:schemas-microsoft-com:vml" Requires="v">
                <p:oleObj spid="_x0000_s32812" name="Picture (32-bit)" r:id="rId3" imgW="4971960" imgH="1562040" progId="MetafileCompanion32.Picture.1">
                  <p:embed/>
                </p:oleObj>
              </mc:Choice>
              <mc:Fallback>
                <p:oleObj name="Picture (32-bit)" r:id="rId3" imgW="4971960" imgH="1562040" progId="MetafileCompanion32.Picture.1">
                  <p:embed/>
                  <p:pic>
                    <p:nvPicPr>
                      <p:cNvPr id="0" name=""/>
                      <p:cNvPicPr/>
                      <p:nvPr/>
                    </p:nvPicPr>
                    <p:blipFill>
                      <a:blip r:embed="rId4"/>
                      <a:stretch>
                        <a:fillRect/>
                      </a:stretch>
                    </p:blipFill>
                    <p:spPr>
                      <a:xfrm>
                        <a:off x="611560" y="3933056"/>
                        <a:ext cx="7792670" cy="244827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1512259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a:solidFill>
            <a:schemeClr val="accent5">
              <a:lumMod val="40000"/>
              <a:lumOff val="60000"/>
            </a:schemeClr>
          </a:solidFill>
        </p:spPr>
        <p:txBody>
          <a:bodyPr>
            <a:normAutofit/>
          </a:bodyPr>
          <a:lstStyle/>
          <a:p>
            <a:r>
              <a:rPr lang="el-GR" sz="2800" b="1" dirty="0" smtClean="0"/>
              <a:t>Εύρεση της [Ο</a:t>
            </a:r>
            <a:r>
              <a:rPr lang="el-GR" sz="2800" b="1" baseline="-25000" dirty="0" smtClean="0"/>
              <a:t>1</a:t>
            </a:r>
            <a:r>
              <a:rPr lang="el-GR" sz="2800" b="1" dirty="0" smtClean="0"/>
              <a:t>] για δικτύωμα άνω διάβασης</a:t>
            </a:r>
            <a:endParaRPr lang="el-GR" sz="2800" b="1" dirty="0"/>
          </a:p>
        </p:txBody>
      </p:sp>
      <p:sp>
        <p:nvSpPr>
          <p:cNvPr id="14" name="Content Placeholder 2"/>
          <p:cNvSpPr txBox="1">
            <a:spLocks/>
          </p:cNvSpPr>
          <p:nvPr/>
        </p:nvSpPr>
        <p:spPr>
          <a:xfrm>
            <a:off x="4716016" y="1052736"/>
            <a:ext cx="4464496"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Πραγματοποιείται τομή </a:t>
            </a:r>
            <a:r>
              <a:rPr lang="en-US" sz="2200" dirty="0" smtClean="0"/>
              <a:t>Ritter </a:t>
            </a:r>
            <a:r>
              <a:rPr lang="el-GR" sz="2200" dirty="0" smtClean="0"/>
              <a:t>για τη ράβδο </a:t>
            </a:r>
            <a:r>
              <a:rPr lang="en-US" sz="2200" dirty="0" smtClean="0"/>
              <a:t>O</a:t>
            </a:r>
            <a:r>
              <a:rPr lang="en-US" sz="2200" baseline="-25000" dirty="0" smtClean="0"/>
              <a:t>1</a:t>
            </a:r>
            <a:r>
              <a:rPr lang="el-GR" sz="2200" dirty="0" smtClean="0"/>
              <a:t>.</a:t>
            </a:r>
          </a:p>
          <a:p>
            <a:r>
              <a:rPr lang="el-GR" sz="2200" dirty="0" smtClean="0"/>
              <a:t>Σχεδιάζεται η γ.ε. </a:t>
            </a:r>
            <a:r>
              <a:rPr lang="el-GR" sz="2200" dirty="0"/>
              <a:t>[</a:t>
            </a:r>
            <a:r>
              <a:rPr lang="el-GR" sz="2200" dirty="0" smtClean="0"/>
              <a:t>Μ</a:t>
            </a:r>
            <a:r>
              <a:rPr lang="el-GR" sz="2200" baseline="-25000" dirty="0" smtClean="0"/>
              <a:t>ο1</a:t>
            </a:r>
            <a:r>
              <a:rPr lang="el-GR" sz="2200" dirty="0" smtClean="0"/>
              <a:t>] της ισοδύναμης </a:t>
            </a:r>
            <a:r>
              <a:rPr lang="el-GR" sz="2200" dirty="0" err="1" smtClean="0"/>
              <a:t>αμφιέρειστης</a:t>
            </a:r>
            <a:r>
              <a:rPr lang="el-GR" sz="2200" dirty="0" smtClean="0"/>
              <a:t> δοκού.</a:t>
            </a:r>
          </a:p>
          <a:p>
            <a:r>
              <a:rPr lang="el-GR" sz="2200" dirty="0" smtClean="0"/>
              <a:t>Μετατροπή: </a:t>
            </a:r>
          </a:p>
          <a:p>
            <a:pPr marL="0" indent="0">
              <a:buNone/>
            </a:pPr>
            <a:endParaRPr lang="el-GR" sz="2200" dirty="0" smtClean="0"/>
          </a:p>
          <a:p>
            <a:pPr marL="0" indent="0">
              <a:buFont typeface="Arial" pitchFamily="34" charset="0"/>
              <a:buNone/>
            </a:pPr>
            <a:endParaRPr lang="el-GR" sz="2200" b="1" dirty="0" smtClean="0">
              <a:solidFill>
                <a:schemeClr val="accent5">
                  <a:lumMod val="75000"/>
                </a:schemeClr>
              </a:solidFill>
            </a:endParaRPr>
          </a:p>
          <a:p>
            <a:pPr marL="0" indent="0">
              <a:buFont typeface="Arial" pitchFamily="34" charset="0"/>
              <a:buNone/>
            </a:pPr>
            <a:endParaRPr lang="el-GR" sz="2600" dirty="0" smtClean="0"/>
          </a:p>
        </p:txBody>
      </p:sp>
      <mc:AlternateContent xmlns:mc="http://schemas.openxmlformats.org/markup-compatibility/2006" xmlns:a14="http://schemas.microsoft.com/office/drawing/2010/main">
        <mc:Choice Requires="a14">
          <p:sp>
            <p:nvSpPr>
              <p:cNvPr id="8" name="TextBox 7"/>
              <p:cNvSpPr txBox="1"/>
              <p:nvPr/>
            </p:nvSpPr>
            <p:spPr>
              <a:xfrm>
                <a:off x="4427984" y="3027356"/>
                <a:ext cx="4777205" cy="6896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m:rPr>
                              <m:sty m:val="p"/>
                            </m:rPr>
                            <a:rPr lang="el-GR" sz="2000" b="0" i="0" smtClean="0">
                              <a:latin typeface="Cambria Math"/>
                            </a:rPr>
                            <m:t>Ο</m:t>
                          </m:r>
                        </m:e>
                        <m:sub>
                          <m:r>
                            <a:rPr lang="el-GR" sz="2000" b="0" i="1" smtClean="0">
                              <a:latin typeface="Cambria Math"/>
                            </a:rPr>
                            <m:t>1</m:t>
                          </m:r>
                        </m:sub>
                      </m:sSub>
                      <m:r>
                        <a:rPr lang="en-US" sz="2000" i="1" smtClean="0">
                          <a:latin typeface="Cambria Math"/>
                        </a:rPr>
                        <m:t>=</m:t>
                      </m:r>
                      <m:r>
                        <a:rPr lang="el-GR" sz="2000" b="0" i="1" smtClean="0">
                          <a:latin typeface="Cambria Math"/>
                        </a:rPr>
                        <m:t>−</m:t>
                      </m:r>
                      <m:f>
                        <m:fPr>
                          <m:ctrlPr>
                            <a:rPr lang="el-GR" sz="2000" b="0" i="1" smtClean="0">
                              <a:latin typeface="Cambria Math"/>
                            </a:rPr>
                          </m:ctrlPr>
                        </m:fPr>
                        <m:num>
                          <m:sSub>
                            <m:sSubPr>
                              <m:ctrlPr>
                                <a:rPr lang="el-GR" sz="2000" b="0" i="1" smtClean="0">
                                  <a:latin typeface="Cambria Math"/>
                                </a:rPr>
                              </m:ctrlPr>
                            </m:sSubPr>
                            <m:e>
                              <m:r>
                                <m:rPr>
                                  <m:sty m:val="p"/>
                                </m:rPr>
                                <a:rPr lang="el-GR" sz="2000" b="0" i="0" smtClean="0">
                                  <a:latin typeface="Cambria Math"/>
                                </a:rPr>
                                <m:t>Μ</m:t>
                              </m:r>
                            </m:e>
                            <m:sub>
                              <m:sSub>
                                <m:sSubPr>
                                  <m:ctrlPr>
                                    <a:rPr lang="el-GR" sz="2000" b="0" i="1" smtClean="0">
                                      <a:latin typeface="Cambria Math"/>
                                    </a:rPr>
                                  </m:ctrlPr>
                                </m:sSubPr>
                                <m:e>
                                  <m:r>
                                    <a:rPr lang="el-GR" sz="2000" b="0" i="1" smtClean="0">
                                      <a:latin typeface="Cambria Math"/>
                                    </a:rPr>
                                    <m:t>𝜊</m:t>
                                  </m:r>
                                </m:e>
                                <m:sub>
                                  <m:r>
                                    <a:rPr lang="el-GR" sz="2000" b="0" i="1" smtClean="0">
                                      <a:latin typeface="Cambria Math"/>
                                    </a:rPr>
                                    <m:t>1</m:t>
                                  </m:r>
                                </m:sub>
                              </m:sSub>
                            </m:sub>
                          </m:sSub>
                        </m:num>
                        <m:den>
                          <m:r>
                            <a:rPr lang="en-US" sz="2000" b="0" i="1" smtClean="0">
                              <a:latin typeface="Cambria Math"/>
                            </a:rPr>
                            <m:t>h</m:t>
                          </m:r>
                        </m:den>
                      </m:f>
                      <m:r>
                        <a:rPr lang="el-GR" sz="2000" b="0" i="1" smtClean="0">
                          <a:latin typeface="Cambria Math"/>
                          <a:ea typeface="Cambria Math"/>
                        </a:rPr>
                        <m:t>⟹</m:t>
                      </m:r>
                      <m:sSub>
                        <m:sSubPr>
                          <m:ctrlPr>
                            <a:rPr lang="el-GR" sz="2000" b="0" i="1" smtClean="0">
                              <a:latin typeface="Cambria Math"/>
                              <a:ea typeface="Cambria Math"/>
                            </a:rPr>
                          </m:ctrlPr>
                        </m:sSubPr>
                        <m:e>
                          <m:r>
                            <a:rPr lang="el-GR" sz="2000" b="0" i="0" smtClean="0">
                              <a:latin typeface="Cambria Math"/>
                              <a:ea typeface="Cambria Math"/>
                            </a:rPr>
                            <m:t>[</m:t>
                          </m:r>
                          <m:r>
                            <m:rPr>
                              <m:sty m:val="p"/>
                            </m:rPr>
                            <a:rPr lang="el-GR" sz="2000" b="0" i="0" smtClean="0">
                              <a:latin typeface="Cambria Math"/>
                              <a:ea typeface="Cambria Math"/>
                            </a:rPr>
                            <m:t>Ο</m:t>
                          </m:r>
                        </m:e>
                        <m:sub>
                          <m:r>
                            <a:rPr lang="el-GR" sz="2000" b="0" i="1" smtClean="0">
                              <a:latin typeface="Cambria Math"/>
                              <a:ea typeface="Cambria Math"/>
                            </a:rPr>
                            <m:t>1</m:t>
                          </m:r>
                        </m:sub>
                      </m:sSub>
                      <m:r>
                        <a:rPr lang="el-GR" sz="2000" b="0" i="1" smtClean="0">
                          <a:latin typeface="Cambria Math"/>
                          <a:ea typeface="Cambria Math"/>
                        </a:rPr>
                        <m:t>]=−</m:t>
                      </m:r>
                      <m:f>
                        <m:fPr>
                          <m:ctrlPr>
                            <a:rPr lang="el-GR" sz="2000" b="0" i="1" smtClean="0">
                              <a:latin typeface="Cambria Math"/>
                              <a:ea typeface="Cambria Math"/>
                            </a:rPr>
                          </m:ctrlPr>
                        </m:fPr>
                        <m:num>
                          <m:sSub>
                            <m:sSubPr>
                              <m:ctrlPr>
                                <a:rPr lang="el-GR" sz="2000" b="0" i="1" smtClean="0">
                                  <a:latin typeface="Cambria Math"/>
                                  <a:ea typeface="Cambria Math"/>
                                </a:rPr>
                              </m:ctrlPr>
                            </m:sSubPr>
                            <m:e>
                              <m:r>
                                <a:rPr lang="en-US" sz="2000" b="0" i="0" smtClean="0">
                                  <a:latin typeface="Cambria Math"/>
                                  <a:ea typeface="Cambria Math"/>
                                </a:rPr>
                                <m:t>[</m:t>
                              </m:r>
                              <m:r>
                                <m:rPr>
                                  <m:sty m:val="p"/>
                                </m:rPr>
                                <a:rPr lang="el-GR" sz="2000" b="0" i="0" smtClean="0">
                                  <a:latin typeface="Cambria Math"/>
                                  <a:ea typeface="Cambria Math"/>
                                </a:rPr>
                                <m:t>Μ</m:t>
                              </m:r>
                            </m:e>
                            <m:sub>
                              <m:sSub>
                                <m:sSubPr>
                                  <m:ctrlPr>
                                    <a:rPr lang="el-GR" sz="2000" b="0" i="1" smtClean="0">
                                      <a:latin typeface="Cambria Math"/>
                                      <a:ea typeface="Cambria Math"/>
                                    </a:rPr>
                                  </m:ctrlPr>
                                </m:sSubPr>
                                <m:e>
                                  <m:r>
                                    <m:rPr>
                                      <m:sty m:val="p"/>
                                    </m:rPr>
                                    <a:rPr lang="en-US" sz="2000" b="0" i="0" smtClean="0">
                                      <a:latin typeface="Cambria Math"/>
                                      <a:ea typeface="Cambria Math"/>
                                    </a:rPr>
                                    <m:t>o</m:t>
                                  </m:r>
                                </m:e>
                                <m:sub>
                                  <m:r>
                                    <a:rPr lang="en-US" sz="2000" b="0" i="1" smtClean="0">
                                      <a:latin typeface="Cambria Math"/>
                                      <a:ea typeface="Cambria Math"/>
                                    </a:rPr>
                                    <m:t>1</m:t>
                                  </m:r>
                                </m:sub>
                              </m:sSub>
                            </m:sub>
                          </m:sSub>
                          <m:r>
                            <a:rPr lang="en-US" sz="2000" b="0" i="1" smtClean="0">
                              <a:latin typeface="Cambria Math"/>
                              <a:ea typeface="Cambria Math"/>
                            </a:rPr>
                            <m:t>]</m:t>
                          </m:r>
                        </m:num>
                        <m:den>
                          <m:r>
                            <a:rPr lang="en-US" sz="2000" b="0" i="1" smtClean="0">
                              <a:latin typeface="Cambria Math"/>
                              <a:ea typeface="Cambria Math"/>
                            </a:rPr>
                            <m:t>h</m:t>
                          </m:r>
                        </m:den>
                      </m:f>
                      <m:r>
                        <a:rPr lang="en-US" sz="2000" b="0" i="1" smtClean="0">
                          <a:latin typeface="Cambria Math"/>
                          <a:ea typeface="Cambria Math"/>
                        </a:rPr>
                        <m:t>=−</m:t>
                      </m:r>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0" smtClean="0">
                                  <a:latin typeface="Cambria Math"/>
                                  <a:ea typeface="Cambria Math"/>
                                </a:rPr>
                                <m:t>[</m:t>
                              </m:r>
                              <m:r>
                                <m:rPr>
                                  <m:sty m:val="p"/>
                                </m:rPr>
                                <a:rPr lang="el-GR" sz="2000" b="0" i="0" smtClean="0">
                                  <a:latin typeface="Cambria Math"/>
                                  <a:ea typeface="Cambria Math"/>
                                </a:rPr>
                                <m:t>Μ</m:t>
                              </m:r>
                            </m:e>
                            <m:sub>
                              <m:sSub>
                                <m:sSubPr>
                                  <m:ctrlPr>
                                    <a:rPr lang="en-US" sz="2000" b="0" i="1" smtClean="0">
                                      <a:latin typeface="Cambria Math"/>
                                      <a:ea typeface="Cambria Math"/>
                                    </a:rPr>
                                  </m:ctrlPr>
                                </m:sSubPr>
                                <m:e>
                                  <m:r>
                                    <a:rPr lang="en-US" sz="2000" b="0" i="1" smtClean="0">
                                      <a:latin typeface="Cambria Math"/>
                                      <a:ea typeface="Cambria Math"/>
                                    </a:rPr>
                                    <m:t>𝑜</m:t>
                                  </m:r>
                                </m:e>
                                <m:sub>
                                  <m:r>
                                    <a:rPr lang="en-US" sz="2000" b="0" i="1" smtClean="0">
                                      <a:latin typeface="Cambria Math"/>
                                      <a:ea typeface="Cambria Math"/>
                                    </a:rPr>
                                    <m:t>1</m:t>
                                  </m:r>
                                </m:sub>
                              </m:sSub>
                            </m:sub>
                          </m:sSub>
                          <m:r>
                            <a:rPr lang="en-US" sz="2000" b="0" i="1" smtClean="0">
                              <a:latin typeface="Cambria Math"/>
                              <a:ea typeface="Cambria Math"/>
                            </a:rPr>
                            <m:t>]</m:t>
                          </m:r>
                        </m:num>
                        <m:den>
                          <m:r>
                            <a:rPr lang="en-US" sz="2000" b="0" i="1" smtClean="0">
                              <a:latin typeface="Cambria Math"/>
                              <a:ea typeface="Cambria Math"/>
                            </a:rPr>
                            <m:t>2</m:t>
                          </m:r>
                        </m:den>
                      </m:f>
                    </m:oMath>
                  </m:oMathPara>
                </a14:m>
                <a:endParaRPr lang="el-GR"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427984" y="3027356"/>
                <a:ext cx="4777205" cy="689676"/>
              </a:xfrm>
              <a:prstGeom prst="rect">
                <a:avLst/>
              </a:prstGeom>
              <a:blipFill rotWithShape="1">
                <a:blip r:embed="rId5"/>
                <a:stretch>
                  <a:fillRect/>
                </a:stretch>
              </a:blipFill>
            </p:spPr>
            <p:txBody>
              <a:bodyPr/>
              <a:lstStyle/>
              <a:p>
                <a:r>
                  <a:rPr lang="el-GR">
                    <a:noFill/>
                  </a:rPr>
                  <a:t> </a:t>
                </a:r>
              </a:p>
            </p:txBody>
          </p:sp>
        </mc:Fallback>
      </mc:AlternateContent>
      <p:sp>
        <p:nvSpPr>
          <p:cNvPr id="9" name="Content Placeholder 2"/>
          <p:cNvSpPr txBox="1">
            <a:spLocks/>
          </p:cNvSpPr>
          <p:nvPr/>
        </p:nvSpPr>
        <p:spPr>
          <a:xfrm>
            <a:off x="5004048" y="3789040"/>
            <a:ext cx="4176464" cy="266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Στο διάγραμμα </a:t>
            </a:r>
            <a:r>
              <a:rPr lang="en-US" sz="2200" dirty="0" smtClean="0"/>
              <a:t>-</a:t>
            </a:r>
            <a:r>
              <a:rPr lang="el-GR" sz="2200" dirty="0" smtClean="0"/>
              <a:t>[Μ</a:t>
            </a:r>
            <a:r>
              <a:rPr lang="el-GR" sz="2200" baseline="-25000" dirty="0" smtClean="0"/>
              <a:t>ο1</a:t>
            </a:r>
            <a:r>
              <a:rPr lang="el-GR" sz="2200" dirty="0" smtClean="0"/>
              <a:t>]/2  προβάλλονται οι κόμβοι στους οποίους μπορεί να εφαρμοστεί το φορτίο και προκύπτουν τα χαρακτηριστικά σημεία της [Ο</a:t>
            </a:r>
            <a:r>
              <a:rPr lang="el-GR" sz="2200" baseline="-25000" dirty="0" smtClean="0"/>
              <a:t>1</a:t>
            </a:r>
            <a:r>
              <a:rPr lang="el-GR" sz="2200" dirty="0" smtClean="0"/>
              <a:t>].</a:t>
            </a:r>
          </a:p>
          <a:p>
            <a:r>
              <a:rPr lang="el-GR" sz="2200" dirty="0" smtClean="0"/>
              <a:t>Γίνεται ευθυγράμμιση της</a:t>
            </a:r>
            <a:r>
              <a:rPr lang="el-GR" sz="2200" dirty="0"/>
              <a:t> [Ο</a:t>
            </a:r>
            <a:r>
              <a:rPr lang="el-GR" sz="2200" baseline="-25000" dirty="0"/>
              <a:t>1</a:t>
            </a:r>
            <a:r>
              <a:rPr lang="el-GR" sz="2200" dirty="0"/>
              <a:t>].</a:t>
            </a:r>
            <a:r>
              <a:rPr lang="el-GR" sz="2200" dirty="0" smtClean="0"/>
              <a:t> </a:t>
            </a:r>
          </a:p>
          <a:p>
            <a:pPr marL="0" indent="0">
              <a:buNone/>
            </a:pPr>
            <a:endParaRPr lang="el-GR" sz="2200" dirty="0" smtClean="0"/>
          </a:p>
          <a:p>
            <a:pPr marL="0" indent="0">
              <a:buFont typeface="Arial" pitchFamily="34" charset="0"/>
              <a:buNone/>
            </a:pPr>
            <a:endParaRPr lang="el-GR" sz="2200" b="1" dirty="0" smtClean="0">
              <a:solidFill>
                <a:schemeClr val="accent5">
                  <a:lumMod val="75000"/>
                </a:schemeClr>
              </a:solidFill>
            </a:endParaRPr>
          </a:p>
          <a:p>
            <a:pPr marL="0" indent="0">
              <a:buFont typeface="Arial" pitchFamily="34" charset="0"/>
              <a:buNone/>
            </a:pPr>
            <a:endParaRPr lang="el-GR" sz="2600" dirty="0" smtClean="0"/>
          </a:p>
        </p:txBody>
      </p:sp>
      <p:graphicFrame>
        <p:nvGraphicFramePr>
          <p:cNvPr id="4" name="Object 3" descr="Εικόνα που περιγράφει τη διαδικασία χάραξης της γραμμής επιρροής της ράβδου Ο1 για μοναδιαίο φορτίο, όταν πρόκειται για δικτύωμα άνω διάβασης."/>
          <p:cNvGraphicFramePr>
            <a:graphicFrameLocks noChangeAspect="1"/>
          </p:cNvGraphicFramePr>
          <p:nvPr>
            <p:extLst>
              <p:ext uri="{D42A27DB-BD31-4B8C-83A1-F6EECF244321}">
                <p14:modId xmlns:p14="http://schemas.microsoft.com/office/powerpoint/2010/main" val="480213375"/>
              </p:ext>
            </p:extLst>
          </p:nvPr>
        </p:nvGraphicFramePr>
        <p:xfrm>
          <a:off x="-36512" y="980728"/>
          <a:ext cx="5085514" cy="5612804"/>
        </p:xfrm>
        <a:graphic>
          <a:graphicData uri="http://schemas.openxmlformats.org/presentationml/2006/ole">
            <mc:AlternateContent xmlns:mc="http://schemas.openxmlformats.org/markup-compatibility/2006">
              <mc:Choice xmlns:v="urn:schemas-microsoft-com:vml" Requires="v">
                <p:oleObj spid="_x0000_s33836" name="Picture (32-bit)" r:id="rId6" imgW="3200400" imgH="2619360" progId="MetafileCompanion32.Picture.1">
                  <p:embed/>
                </p:oleObj>
              </mc:Choice>
              <mc:Fallback>
                <p:oleObj name="Picture (32-bit)" r:id="rId6" imgW="3200400" imgH="2619360" progId="MetafileCompanion32.Picture.1">
                  <p:embed/>
                  <p:pic>
                    <p:nvPicPr>
                      <p:cNvPr id="0" name=""/>
                      <p:cNvPicPr/>
                      <p:nvPr/>
                    </p:nvPicPr>
                    <p:blipFill>
                      <a:blip r:embed="rId7"/>
                      <a:stretch>
                        <a:fillRect/>
                      </a:stretch>
                    </p:blipFill>
                    <p:spPr>
                      <a:xfrm>
                        <a:off x="-36512" y="980728"/>
                        <a:ext cx="5085514" cy="5612804"/>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9</a:t>
            </a:fld>
            <a:endParaRPr lang="el-GR"/>
          </a:p>
        </p:txBody>
      </p:sp>
    </p:spTree>
    <p:extLst>
      <p:ext uri="{BB962C8B-B14F-4D97-AF65-F5344CB8AC3E}">
        <p14:creationId xmlns:p14="http://schemas.microsoft.com/office/powerpoint/2010/main" val="169673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5161</TotalTime>
  <Words>1319</Words>
  <Application>Microsoft Office PowerPoint</Application>
  <PresentationFormat>On-screen Show (4:3)</PresentationFormat>
  <Paragraphs>102</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Picture (32-bit)</vt:lpstr>
      <vt:lpstr>ΣΤΑΤΙΚΗ Ι</vt:lpstr>
      <vt:lpstr>Γραμμές επιρροής δικτυωμάτων</vt:lpstr>
      <vt:lpstr>Γραμμές επιρροής δικτυωμάτων – ορισμός </vt:lpstr>
      <vt:lpstr>Εύρεση γραμμών επιρροής δικτυώματος</vt:lpstr>
      <vt:lpstr>Χάραξη της [Ο2]</vt:lpstr>
      <vt:lpstr>Χάραξη της [U2]</vt:lpstr>
      <vt:lpstr>Χάραξη της [D2]</vt:lpstr>
      <vt:lpstr>Άσκηση</vt:lpstr>
      <vt:lpstr>Εύρεση της [Ο1] για δικτύωμα άνω διάβασης</vt:lpstr>
      <vt:lpstr>Εύρεση της [Ο1] για δικτύωμα κάτω διάβασης</vt:lpstr>
      <vt:lpstr>Εύρεση της [U2] για δικτύωμα άνω και κάτω διάβασης</vt:lpstr>
      <vt:lpstr>Εύρεση της [D2] για δικτύωμα άνω και κάτω διάβασης</vt:lpstr>
      <vt:lpstr>Σύγκριση αποτελεσμάτων για δικτύωμα άνω και κάτω διάβασης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202</cp:revision>
  <dcterms:created xsi:type="dcterms:W3CDTF">2013-03-08T16:01:01Z</dcterms:created>
  <dcterms:modified xsi:type="dcterms:W3CDTF">2015-06-08T08:27:53Z</dcterms:modified>
</cp:coreProperties>
</file>