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3E2D8-4C88-4ECF-A531-82ED180330D7}" type="datetimeFigureOut">
              <a:rPr lang="el-GR" smtClean="0"/>
              <a:pPr/>
              <a:t>23/10/2019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AFD9DF9-9D97-46D8-A662-3CF6298855C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Διεθνείς κανονισμοί αγωνιστικής αναρρίχησης</a:t>
            </a:r>
            <a:br>
              <a:rPr lang="el-GR" dirty="0" smtClean="0"/>
            </a:br>
            <a:r>
              <a:rPr lang="el-GR" dirty="0" smtClean="0"/>
              <a:t>2019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6215082"/>
            <a:ext cx="7772400" cy="642918"/>
          </a:xfrm>
        </p:spPr>
        <p:txBody>
          <a:bodyPr>
            <a:normAutofit/>
          </a:bodyPr>
          <a:lstStyle/>
          <a:p>
            <a:r>
              <a:rPr lang="el-GR" sz="1800" dirty="0" smtClean="0"/>
              <a:t>Επιμέλεια σημειώσεων</a:t>
            </a:r>
            <a:r>
              <a:rPr lang="en-US" sz="1800" dirty="0" smtClean="0"/>
              <a:t>:</a:t>
            </a:r>
            <a:r>
              <a:rPr lang="el-GR" sz="1800" dirty="0" err="1" smtClean="0"/>
              <a:t>Κερασίδου</a:t>
            </a:r>
            <a:r>
              <a:rPr lang="el-GR" sz="1800" dirty="0" smtClean="0"/>
              <a:t> Στέλλα</a:t>
            </a:r>
            <a:endParaRPr lang="el-GR" sz="1800" dirty="0"/>
          </a:p>
        </p:txBody>
      </p:sp>
      <p:pic>
        <p:nvPicPr>
          <p:cNvPr id="4" name="3 - Εικόνα" descr="CAVcnZDWYAA9X9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000240"/>
            <a:ext cx="3071834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Περιλαμβάνει</a:t>
            </a:r>
            <a:r>
              <a:rPr lang="en-US" dirty="0" smtClean="0"/>
              <a:t>:</a:t>
            </a:r>
            <a:endParaRPr lang="el-GR" dirty="0" smtClean="0"/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Ζώνη(ες) απομόνωσης/ προθέρμανσης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Ζώνη(ες) διέλευσης (ενδιάμεση ζώνη)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Ζώνη(ες) παρουσίας του αθλητή μπροστά στον </a:t>
            </a:r>
            <a:r>
              <a:rPr lang="el-GR" dirty="0" err="1" smtClean="0"/>
              <a:t>αναρ</a:t>
            </a:r>
            <a:r>
              <a:rPr lang="el-GR" dirty="0" smtClean="0"/>
              <a:t>. τοίχο και τον ασφαλιστή.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Αγωνιστικές ζώνες.</a:t>
            </a:r>
          </a:p>
          <a:p>
            <a:pPr marL="571500" indent="-571500">
              <a:buNone/>
            </a:pPr>
            <a:r>
              <a:rPr lang="el-GR" dirty="0" smtClean="0"/>
              <a:t>Οι χώροι αυτοί οριοθετούνται από τους χώρους κοινού.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Αγωνιστικός χώρος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Αγωνιστική ζώνη θεωρείτε η περιοχή των τοίχων αναρρίχησης και ο χώρος μπροστά από αυτούς, καθώς και περιοχές που χρειάζονται για τη ασφαλή και δίκαιη διεξαγωγή του αγώνα (π.χ. περιοχή με κάμερες).</a:t>
            </a:r>
          </a:p>
          <a:p>
            <a:r>
              <a:rPr lang="el-GR" dirty="0" smtClean="0"/>
              <a:t>Το κάπνισμα επιτρέπεται μόνο σε ειδικά διαμορφωμένους χώρους (συνήθως αμέσως έξω από την ζώνη απομόνωσης).</a:t>
            </a:r>
          </a:p>
          <a:p>
            <a:r>
              <a:rPr lang="el-GR" dirty="0" smtClean="0"/>
              <a:t>Απαγορεύεται η χρήση εξοπλισμού ηλεκτρονικών επικοινωνιών.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Γενικοί κανόνες στον αγωνιστικό χώρο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Στελέχη της </a:t>
            </a:r>
            <a:r>
              <a:rPr lang="en-US" dirty="0" smtClean="0"/>
              <a:t>IFSC</a:t>
            </a:r>
            <a:endParaRPr lang="el-GR" dirty="0" smtClean="0"/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Στελέχη του διοργανωτή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Αθλητές 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Εξουσιοδοτημένα στελέχη των ομάδων (μόνο στο χώρο απομόνωσης/προθέρμανσης)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Άτομα με ειδική άδεια από τον </a:t>
            </a:r>
            <a:r>
              <a:rPr lang="el-GR" dirty="0" err="1" smtClean="0"/>
              <a:t>ΠτΕΕ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Πρόσβαση στον αγωνιστικό χώρο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Ο αθλητής μπορεί να χρησιμοποιήσει σακουλάκι μαγνησίας ή κράνος και είναι υποχρεωμένος να φοράει τον επίσημο αριθμό αθλητή στο πίσω μέρος της μπλούζας.</a:t>
            </a:r>
          </a:p>
          <a:p>
            <a:pPr>
              <a:buNone/>
            </a:pPr>
            <a:r>
              <a:rPr lang="el-GR" dirty="0" smtClean="0"/>
              <a:t>Όλος ο εξοπλισμός που χρησιμοποιεί ο αθλητής πρέπει να είναι πιστοποιημένος.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Τεχνικός εξοπλισμός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Οι αθλητές και τα στελέχη στις επίσημες τελετές υποχρεούνται να φορούν την ειδική περιβολή της ομάδας που θα πρέπει να περιλαμβάνει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Υποχρεωτικά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Το όνομα της χώρας ή τον επίσημο κωδικό τριών γραμμάτων της ΔΟΕ.</a:t>
            </a:r>
          </a:p>
          <a:p>
            <a:pPr marL="571500" indent="-571500">
              <a:buNone/>
            </a:pPr>
            <a:r>
              <a:rPr lang="el-GR" dirty="0" smtClean="0"/>
              <a:t>Προαιρετικά</a:t>
            </a:r>
          </a:p>
          <a:p>
            <a:pPr marL="571500" indent="-571500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ii.</a:t>
            </a:r>
            <a:r>
              <a:rPr lang="el-GR" sz="1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l-GR" dirty="0" smtClean="0"/>
              <a:t>Το λογότυπο της ομοσπονδίας</a:t>
            </a:r>
          </a:p>
          <a:p>
            <a:pPr marL="571500" indent="-571500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iii.</a:t>
            </a:r>
            <a:r>
              <a:rPr lang="el-GR" sz="1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l-GR" dirty="0" smtClean="0"/>
              <a:t>Αναπαράσταση της σημαίας. 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Περιβολές ομάδων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Κατά την διάρκεια της αναρρίχησης οι αθλητές πρέπει να φορούν την στολή της ομάδας τους με</a:t>
            </a:r>
            <a:r>
              <a:rPr lang="en-US" dirty="0" smtClean="0"/>
              <a:t>:</a:t>
            </a:r>
            <a:endParaRPr lang="el-GR" dirty="0" smtClean="0"/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Τα εθνικά χρώματα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Το λογότυπο της ομοσπονδίας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Αναπαράσταση της εθνικής σημαίας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Το όνομα τις χώρας (ή κωδικό ΔΟΕ)στο πίσω μέρος της μπλούζας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Περιβολές ομάδων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dirty="0" smtClean="0"/>
              <a:t>Σχετικά με την διαφήμιση και τους χορηγούς ισχύουν τα εξής μεγέθη</a:t>
            </a:r>
            <a:r>
              <a:rPr lang="en-US" dirty="0" smtClean="0"/>
              <a:t>:</a:t>
            </a:r>
            <a:endParaRPr lang="el-GR" dirty="0" smtClean="0"/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Κάλυμμα κεφαλής -18</a:t>
            </a:r>
            <a:r>
              <a:rPr lang="en-US" dirty="0" smtClean="0"/>
              <a:t>cm^2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Κορμός – 300</a:t>
            </a:r>
            <a:r>
              <a:rPr lang="en-US" dirty="0" smtClean="0"/>
              <a:t>cm^2</a:t>
            </a:r>
            <a:endParaRPr lang="el-GR" dirty="0" smtClean="0"/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Σακουλάκι μαγνησίας -100</a:t>
            </a:r>
            <a:r>
              <a:rPr lang="en-US" dirty="0" smtClean="0"/>
              <a:t>cm^2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Παπούτσια και κάλτσες μόνο το λογότυπο του κατασκευαστή</a:t>
            </a:r>
          </a:p>
          <a:p>
            <a:pPr marL="571500" indent="-571500">
              <a:buFont typeface="+mj-lt"/>
              <a:buAutoNum type="romanLcPeriod"/>
            </a:pPr>
            <a:r>
              <a:rPr lang="el-GR" dirty="0" smtClean="0"/>
              <a:t>Τα παραπάνω ισχύουν και για διαφήμιση που υπάρχει απευθείας στο σώμα (π.χ. τατουάζ)</a:t>
            </a:r>
          </a:p>
          <a:p>
            <a:pPr marL="571500" indent="-571500">
              <a:buNone/>
            </a:pPr>
            <a:r>
              <a:rPr lang="el-GR" dirty="0" smtClean="0"/>
              <a:t>Επιπλέον μπορούν να χρησιμοποιηθούν τα λογότυπα σαν διακοσμητικά σχέδια στα εξής σημεία</a:t>
            </a:r>
            <a:r>
              <a:rPr lang="en-US" dirty="0" smtClean="0"/>
              <a:t>:</a:t>
            </a:r>
          </a:p>
          <a:p>
            <a:pPr marL="571500" indent="-571500">
              <a:buAutoNum type="arabicParenR"/>
            </a:pPr>
            <a:r>
              <a:rPr lang="el-GR" dirty="0" smtClean="0"/>
              <a:t>Κάτω μέρος των μανικιών</a:t>
            </a:r>
          </a:p>
          <a:p>
            <a:pPr marL="571500" indent="-571500">
              <a:buAutoNum type="arabicParenR"/>
            </a:pPr>
            <a:r>
              <a:rPr lang="el-GR" dirty="0" smtClean="0"/>
              <a:t>Εξωτερική ραφή των μανικιών</a:t>
            </a:r>
          </a:p>
          <a:p>
            <a:pPr marL="571500" indent="-571500">
              <a:buAutoNum type="arabicParenR"/>
            </a:pPr>
            <a:r>
              <a:rPr lang="el-GR" dirty="0" smtClean="0"/>
              <a:t>Εξωτερικές ραφές των ενδυμάτων</a:t>
            </a:r>
          </a:p>
          <a:p>
            <a:pPr marL="571500" indent="-571500">
              <a:buNone/>
            </a:pPr>
            <a:endParaRPr lang="el-GR" dirty="0" smtClean="0"/>
          </a:p>
          <a:p>
            <a:pPr marL="571500" indent="-571500">
              <a:buNone/>
            </a:pPr>
            <a:r>
              <a:rPr lang="el-GR" dirty="0" smtClean="0"/>
              <a:t>Μη συμμόρφωση με τα παραπάνω μπορεί να επιφέρει </a:t>
            </a:r>
            <a:r>
              <a:rPr lang="el-GR" smtClean="0"/>
              <a:t>πειθαρχικές κυρώσεις.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Περιβολές αθλητών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Υπεύθυνος είναι ο </a:t>
            </a:r>
            <a:r>
              <a:rPr lang="el-GR" dirty="0" err="1" smtClean="0"/>
              <a:t>ΠτΕΕ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Οι ενέργειες που ακολουθούνται είναι</a:t>
            </a:r>
          </a:p>
          <a:p>
            <a:r>
              <a:rPr lang="el-GR" dirty="0" smtClean="0"/>
              <a:t>Ανεπίσημη προφορική προειδοποίηση.</a:t>
            </a:r>
          </a:p>
          <a:p>
            <a:r>
              <a:rPr lang="el-GR" dirty="0" smtClean="0"/>
              <a:t>Επίσημη προειδοποίηση συνοδευόμενη με την επίδειξη κίτρινης κάρτας.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Πειθαρχικές διαδικασίες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dirty="0" smtClean="0"/>
              <a:t>Η κίτρινη κάρτα αποδίδεται όταν ισχύει ένα από τα παρακάτω</a:t>
            </a:r>
            <a:r>
              <a:rPr lang="en-US" dirty="0" smtClean="0"/>
              <a:t>:</a:t>
            </a:r>
            <a:endParaRPr lang="el-GR" dirty="0" smtClean="0"/>
          </a:p>
          <a:p>
            <a:pPr marL="571500" indent="-571500"/>
            <a:r>
              <a:rPr lang="el-GR" dirty="0" smtClean="0"/>
              <a:t>Ανυπακοή σε εντολή του </a:t>
            </a:r>
            <a:r>
              <a:rPr lang="el-GR" dirty="0" err="1" smtClean="0"/>
              <a:t>ΠτΕΕ</a:t>
            </a:r>
            <a:r>
              <a:rPr lang="el-GR" dirty="0" smtClean="0"/>
              <a:t> ή του κριτή, όπως </a:t>
            </a:r>
          </a:p>
          <a:p>
            <a:pPr marL="571500" indent="-571500">
              <a:buNone/>
            </a:pPr>
            <a:r>
              <a:rPr lang="el-GR" dirty="0" smtClean="0"/>
              <a:t>	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l-GR" dirty="0" smtClean="0"/>
              <a:t>αδικαιολόγητη αργοπορία για επιστροφή στην ζώνη απομόνωσης/προθέρμανσης</a:t>
            </a:r>
          </a:p>
          <a:p>
            <a:pPr marL="571500" indent="-571500">
              <a:buNone/>
            </a:pPr>
            <a:r>
              <a:rPr lang="el-GR" dirty="0" smtClean="0"/>
              <a:t>	</a:t>
            </a:r>
            <a:r>
              <a:rPr lang="en-US" dirty="0" smtClean="0"/>
              <a:t>ii) </a:t>
            </a:r>
            <a:r>
              <a:rPr lang="el-GR" dirty="0" smtClean="0"/>
              <a:t>αδικαιολόγητη αργοπορία για την είσοδο στην αγωνιστική ζώνη</a:t>
            </a:r>
          </a:p>
          <a:p>
            <a:pPr marL="571500" indent="-571500">
              <a:buNone/>
            </a:pPr>
            <a:r>
              <a:rPr lang="el-GR" dirty="0" smtClean="0"/>
              <a:t>	</a:t>
            </a:r>
            <a:r>
              <a:rPr lang="en-US" dirty="0" smtClean="0"/>
              <a:t>iii)</a:t>
            </a:r>
            <a:r>
              <a:rPr lang="el-GR" dirty="0" smtClean="0"/>
              <a:t>αδυναμία να αρχίσει ο αθλητής σύμφωνα με τις εντολές του κριτή.</a:t>
            </a:r>
          </a:p>
          <a:p>
            <a:pPr marL="571500" indent="-571500"/>
            <a:r>
              <a:rPr lang="el-GR" dirty="0" smtClean="0"/>
              <a:t>Αδυναμία συμμόρφωσης με τους κανόνες εξοπλισμού και ρουχισμού.</a:t>
            </a:r>
          </a:p>
          <a:p>
            <a:pPr marL="571500" indent="-571500"/>
            <a:r>
              <a:rPr lang="el-GR" dirty="0" smtClean="0"/>
              <a:t>Αδυναμία να φορεθεί ο αριθμός για τη σειρά έναρξης.</a:t>
            </a:r>
          </a:p>
          <a:p>
            <a:pPr marL="571500" indent="-571500"/>
            <a:r>
              <a:rPr lang="el-GR" dirty="0" smtClean="0"/>
              <a:t>Μη χρήση του αριθμού</a:t>
            </a:r>
          </a:p>
          <a:p>
            <a:pPr marL="571500" indent="-571500"/>
            <a:r>
              <a:rPr lang="el-GR" dirty="0" smtClean="0"/>
              <a:t>Μη συμμετοχή των νικητών στην τελετή  απονομής.</a:t>
            </a:r>
          </a:p>
          <a:p>
            <a:pPr marL="571500" indent="-571500"/>
            <a:r>
              <a:rPr lang="el-GR" dirty="0" smtClean="0"/>
              <a:t>Χρήση άσεμνης ή υβριστικής γλώσσας ή συμπεριφοράς.</a:t>
            </a:r>
          </a:p>
          <a:p>
            <a:pPr marL="571500" indent="-571500"/>
            <a:r>
              <a:rPr lang="el-GR" dirty="0" smtClean="0"/>
              <a:t>Αντιαθλητική συμπεριφορά.</a:t>
            </a:r>
          </a:p>
          <a:p>
            <a:pPr marL="571500" indent="-571500"/>
            <a:endParaRPr lang="el-GR" dirty="0" smtClean="0"/>
          </a:p>
          <a:p>
            <a:pPr marL="571500" indent="-571500">
              <a:buNone/>
            </a:pPr>
            <a:r>
              <a:rPr lang="el-GR" dirty="0" smtClean="0"/>
              <a:t>Επίδειξη τριών κίτρινων καρτών επιφέρει αποκλεισμό του αθλητή από τον επόμενο αγώνα που </a:t>
            </a:r>
            <a:r>
              <a:rPr lang="el-GR" dirty="0" err="1" smtClean="0"/>
              <a:t>προσμετράται</a:t>
            </a:r>
            <a:r>
              <a:rPr lang="el-GR" dirty="0" smtClean="0"/>
              <a:t> για την παγκόσμια κατάταξη.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Πειθαρχικές διαδικασίες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Αποκλεισμός ενός αθλητή με κόκκινη κάρτα από τον αγώνα, χωρίς επιπλέον κυρώσεις, μπορεί να επέλθει όταν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Η παρατήρηση των διαδρομών γίνει έξω από την επιτρεπόμενη ζώνη παρατήρησης.</a:t>
            </a:r>
          </a:p>
          <a:p>
            <a:r>
              <a:rPr lang="el-GR" dirty="0" smtClean="0"/>
              <a:t>Γίνει χρήση μη εγκεκριμένου εξοπλισμού.</a:t>
            </a:r>
          </a:p>
          <a:p>
            <a:r>
              <a:rPr lang="el-GR" dirty="0" smtClean="0"/>
              <a:t>Γίνεται χρήση οποιασδήποτε συσκευής επικοινωνίας όταν βρίσκεται στην ζώνη απομόνωσης ή σε περιορισμένη ζώνη.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Πειθαρχικές διαδικασίες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IFSC</a:t>
            </a:r>
            <a:endParaRPr lang="el-GR" dirty="0" smtClean="0"/>
          </a:p>
          <a:p>
            <a:r>
              <a:rPr lang="el-GR" dirty="0" smtClean="0"/>
              <a:t>Εκτελεστικά καθήκοντα </a:t>
            </a:r>
            <a:r>
              <a:rPr lang="en-US" dirty="0" smtClean="0"/>
              <a:t>IFSC</a:t>
            </a:r>
          </a:p>
          <a:p>
            <a:r>
              <a:rPr lang="el-GR" dirty="0" smtClean="0"/>
              <a:t>Αγώνες</a:t>
            </a:r>
          </a:p>
          <a:p>
            <a:r>
              <a:rPr lang="el-GR" dirty="0" smtClean="0"/>
              <a:t>Στελέχη αγώνων</a:t>
            </a:r>
          </a:p>
          <a:p>
            <a:r>
              <a:rPr lang="el-GR" dirty="0" smtClean="0"/>
              <a:t>Αγωνίσματα</a:t>
            </a:r>
          </a:p>
          <a:p>
            <a:r>
              <a:rPr lang="el-GR" dirty="0" smtClean="0"/>
              <a:t>Ασφάλεια</a:t>
            </a:r>
          </a:p>
          <a:p>
            <a:r>
              <a:rPr lang="el-GR" dirty="0" smtClean="0"/>
              <a:t>Αγωνιστικός χώρος</a:t>
            </a:r>
          </a:p>
          <a:p>
            <a:r>
              <a:rPr lang="el-GR" dirty="0" smtClean="0"/>
              <a:t>Γενικοί κανόνες στον </a:t>
            </a:r>
            <a:r>
              <a:rPr lang="el-GR" dirty="0" err="1" smtClean="0"/>
              <a:t>αγων</a:t>
            </a:r>
            <a:r>
              <a:rPr lang="el-GR" dirty="0" smtClean="0"/>
              <a:t>. χώρο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Πρόσβαση στον </a:t>
            </a:r>
            <a:r>
              <a:rPr lang="el-GR" dirty="0" err="1" smtClean="0"/>
              <a:t>αγων</a:t>
            </a:r>
            <a:r>
              <a:rPr lang="el-GR" dirty="0" smtClean="0"/>
              <a:t>. χώρο</a:t>
            </a:r>
          </a:p>
          <a:p>
            <a:r>
              <a:rPr lang="el-GR" dirty="0" smtClean="0"/>
              <a:t>Τεχνικός εξοπλισμός</a:t>
            </a:r>
          </a:p>
          <a:p>
            <a:r>
              <a:rPr lang="el-GR" dirty="0" smtClean="0"/>
              <a:t>Περιβολές ομάδων</a:t>
            </a:r>
          </a:p>
          <a:p>
            <a:r>
              <a:rPr lang="el-GR" dirty="0" smtClean="0"/>
              <a:t>Περιβολές αθλητών</a:t>
            </a:r>
          </a:p>
          <a:p>
            <a:r>
              <a:rPr lang="el-GR" dirty="0" smtClean="0"/>
              <a:t>Πειθαρχικές διαδικασίες</a:t>
            </a:r>
          </a:p>
          <a:p>
            <a:r>
              <a:rPr lang="el-GR" dirty="0" smtClean="0"/>
              <a:t>Αντί-ντόπινγκ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/>
              <a:t>Ενότητα 1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Γενικοί κανόνες.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000" dirty="0" smtClean="0"/>
              <a:t>Αποκλεισμός ενός αθλητή με κόκκινη κάρτα από τον αγώνα και παραπομπή του στην πειθαρχική επιτροπή, μπορεί να επέλθει όταν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r>
              <a:rPr lang="el-GR" sz="2000" dirty="0" smtClean="0"/>
              <a:t>Γίνει συλλογή πληροφοριών για τη διαδρομή που πρόκειται να επιχειρήσει, πέραν αυτών που επιτρέπει ο κανονισμός. Εξαιρείται η περίπτωση όπου στον γύρο δεν ισχύουν οι κανόνες απομόνωσης (</a:t>
            </a:r>
            <a:r>
              <a:rPr lang="en-US" sz="2000" dirty="0" smtClean="0"/>
              <a:t>flash).</a:t>
            </a:r>
          </a:p>
          <a:p>
            <a:r>
              <a:rPr lang="el-GR" sz="2000" dirty="0" smtClean="0"/>
              <a:t>Κάνει συλλογή ή/και η μεταβίβαση πληροφοριών σε άλλους αθλητές.</a:t>
            </a:r>
          </a:p>
          <a:p>
            <a:r>
              <a:rPr lang="el-GR" sz="2000" dirty="0" smtClean="0"/>
              <a:t>Παρενοχλήσει ή παρεμποδίσει αθλητή που ετοιμάζεται να επιχειρήσει μια διαδρομή.</a:t>
            </a:r>
          </a:p>
          <a:p>
            <a:r>
              <a:rPr lang="el-GR" sz="2000" dirty="0" smtClean="0"/>
              <a:t>Δεν συμμορφώνεται με τις οδηγίες του κριτή ή του διοργανωτή ή των εκπροσώπων της </a:t>
            </a:r>
            <a:r>
              <a:rPr lang="en-US" sz="2000" dirty="0" smtClean="0"/>
              <a:t>IFSC</a:t>
            </a:r>
            <a:r>
              <a:rPr lang="el-GR" sz="2000" dirty="0" smtClean="0"/>
              <a:t> 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pPr algn="r">
              <a:buNone/>
            </a:pPr>
            <a:r>
              <a:rPr lang="en-US" sz="3200" dirty="0" smtClean="0"/>
              <a:t>⇨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Πειθαρχικές διαδικασίες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 smtClean="0"/>
              <a:t>Δεν συμμορφώνεται με τους κανονισμούς περί διαφήμισης σε ρουχισμό και εξοπλισμό.</a:t>
            </a:r>
          </a:p>
          <a:p>
            <a:r>
              <a:rPr lang="el-GR" sz="2800" dirty="0" smtClean="0"/>
              <a:t>Παρουσιάζει αντιαθλητική συμπεριφορά</a:t>
            </a:r>
          </a:p>
          <a:p>
            <a:r>
              <a:rPr lang="el-GR" sz="2800" dirty="0" smtClean="0"/>
              <a:t>Παρουσιάζει καταχρηστική, απειλητική ή βίαιη συμπεριφορά προς τρίτους.</a:t>
            </a:r>
          </a:p>
          <a:p>
            <a:r>
              <a:rPr lang="el-GR" sz="2800" dirty="0" smtClean="0"/>
              <a:t>Αρνείται να υποβληθεί σε έλεγχο Δείκτη Μάζας Σώματος (ΔΜΣ)όταν το ορίζει ο </a:t>
            </a:r>
            <a:r>
              <a:rPr lang="el-GR" sz="2800" dirty="0" err="1" smtClean="0"/>
              <a:t>ΠτΕΕ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</a:t>
            </a:r>
          </a:p>
          <a:p>
            <a:pPr>
              <a:buNone/>
            </a:pPr>
            <a:r>
              <a:rPr lang="el-GR" sz="2800" dirty="0" smtClean="0"/>
              <a:t>Αντίστοιχες πειθαρχικές διαδικασίες προβλέπονται και για τους εκπροσώπους των ομάδων.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Πειθαρχικές διαδικασίες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</a:t>
            </a:r>
            <a:r>
              <a:rPr lang="en-US" dirty="0" smtClean="0"/>
              <a:t>IFSC</a:t>
            </a:r>
            <a:r>
              <a:rPr lang="el-GR" dirty="0" smtClean="0"/>
              <a:t> ενέκρινε τον παγκόσμιο κώδικα αντί-ντόπινγκ, με τον οποίο οφείλουν να συμμορφώνονται όλοι όσοι συμμετέχουν (αθλητές, προπονητές, εκπρόσωποι κλπ)  σε διοργάνωση που βρίσκεται υπό την αιγίδα της.</a:t>
            </a:r>
          </a:p>
          <a:p>
            <a:pPr>
              <a:buNone/>
            </a:pPr>
            <a:r>
              <a:rPr lang="el-GR" dirty="0" smtClean="0"/>
              <a:t>Η μη συμμόρφωση μπορεί να επιφέρει πειθαρχικές κυρώσεις.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Αντί-ντόπινγκ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Autofit/>
          </a:bodyPr>
          <a:lstStyle/>
          <a:p>
            <a:r>
              <a:rPr lang="el-GR" sz="2500" dirty="0" smtClean="0"/>
              <a:t>Υπεύθυνη για την Διεθνή Αγωνιστική Αναρρίχηση.</a:t>
            </a:r>
          </a:p>
          <a:p>
            <a:r>
              <a:rPr lang="el-GR" sz="2500" dirty="0" smtClean="0"/>
              <a:t>Τελική αρχή της Διεθνούς Αγωνιστικής Αναρρίχησης.</a:t>
            </a:r>
          </a:p>
          <a:p>
            <a:r>
              <a:rPr lang="el-GR" sz="2500" dirty="0" smtClean="0"/>
              <a:t>Αναγνωρισμένη από την Διεθνή Ολυμπιακή Επιτροπή (ΔΟΕ), καθώς και άλλες ενώσεις.</a:t>
            </a:r>
          </a:p>
          <a:p>
            <a:r>
              <a:rPr lang="el-GR" sz="2500" dirty="0" smtClean="0"/>
              <a:t>Υπεύθυνη για τις διεθνής διοργανώσεις αναρρίχησης (έλεγχος αθλήματος, παραλαβή και έγκριση διεθνών αγώνων).</a:t>
            </a:r>
            <a:endParaRPr lang="el-GR" sz="25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Διεθνής Ομοσπονδία Αγωνιστικής Αναρρίχησης </a:t>
            </a:r>
            <a:br>
              <a:rPr lang="el-GR" dirty="0" smtClean="0"/>
            </a:br>
            <a:r>
              <a:rPr lang="en-US" dirty="0" smtClean="0"/>
              <a:t>(IFSC)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l-GR" sz="2500" dirty="0" smtClean="0"/>
              <a:t>Παραλαβή αιτημάτων για διοργάνωση κ διεκπεραίωση αγώνων.</a:t>
            </a:r>
          </a:p>
          <a:p>
            <a:pPr algn="just"/>
            <a:r>
              <a:rPr lang="el-GR" sz="2500" dirty="0" smtClean="0"/>
              <a:t>Έκδοση πληροφοριών σχετικά με τους εγκεκριμένους αγώνες (έντυπα αιτήσεων, εγγραφή αθλητών κ.α.).</a:t>
            </a:r>
          </a:p>
          <a:p>
            <a:pPr algn="just"/>
            <a:r>
              <a:rPr lang="el-GR" sz="2500" dirty="0" smtClean="0"/>
              <a:t>Έκδοση κανόνων- κανονισμών.</a:t>
            </a:r>
          </a:p>
          <a:p>
            <a:pPr algn="just"/>
            <a:r>
              <a:rPr lang="el-GR" sz="2500" dirty="0" smtClean="0"/>
              <a:t>Δημοσίευση αποτελεσμάτων αγώνων, καθώς και παγκόσμια κατάταξη (</a:t>
            </a:r>
            <a:r>
              <a:rPr lang="en-US" sz="2500" dirty="0" smtClean="0"/>
              <a:t>WR) </a:t>
            </a:r>
            <a:r>
              <a:rPr lang="el-GR" sz="2500" dirty="0" smtClean="0"/>
              <a:t>κατάταξη εθνικών ομάδων κ.α.</a:t>
            </a:r>
          </a:p>
          <a:p>
            <a:pPr algn="just"/>
            <a:r>
              <a:rPr lang="el-GR" sz="2500" dirty="0" smtClean="0"/>
              <a:t>Διορισμός εκπροσώπων και στελεχών στους εγκεκριμένους αγώνες.</a:t>
            </a:r>
            <a:endParaRPr lang="el-GR" sz="25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Εκτελεστικά καθήκοντα </a:t>
            </a:r>
            <a:r>
              <a:rPr lang="en-US" dirty="0" smtClean="0"/>
              <a:t>IFSC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Autofit/>
          </a:bodyPr>
          <a:lstStyle/>
          <a:p>
            <a:pPr algn="just"/>
            <a:r>
              <a:rPr lang="el-GR" sz="2500" dirty="0" smtClean="0"/>
              <a:t>Μόνο μέλη και αναγνωρισμένοι οργανισμοί από την </a:t>
            </a:r>
            <a:r>
              <a:rPr lang="en-US" sz="2500" dirty="0" smtClean="0"/>
              <a:t>IFSC</a:t>
            </a:r>
            <a:r>
              <a:rPr lang="el-GR" sz="2500" dirty="0" smtClean="0"/>
              <a:t> υποβάλουν αίτηση διοργάνωσης.</a:t>
            </a:r>
          </a:p>
          <a:p>
            <a:pPr algn="just"/>
            <a:r>
              <a:rPr lang="el-GR" sz="2500" dirty="0" smtClean="0"/>
              <a:t>Μόνο μέλη της </a:t>
            </a:r>
            <a:r>
              <a:rPr lang="en-US" sz="2500" dirty="0" smtClean="0"/>
              <a:t>IFSC</a:t>
            </a:r>
            <a:r>
              <a:rPr lang="el-GR" sz="2500" dirty="0" smtClean="0"/>
              <a:t> αιτούνται εγγραφή αθλητών.</a:t>
            </a:r>
          </a:p>
          <a:p>
            <a:pPr algn="just"/>
            <a:r>
              <a:rPr lang="el-GR" sz="2500" dirty="0" smtClean="0"/>
              <a:t>Διοργανώσεις που πρέπει να έχουν την έγκριση της </a:t>
            </a:r>
            <a:r>
              <a:rPr lang="en-US" sz="2500" dirty="0" smtClean="0"/>
              <a:t>IFSC</a:t>
            </a:r>
            <a:r>
              <a:rPr lang="el-GR" sz="2500" dirty="0"/>
              <a:t> </a:t>
            </a:r>
            <a:r>
              <a:rPr lang="el-GR" sz="2500" dirty="0" smtClean="0"/>
              <a:t>α) σειρά αγώνων Παγκοσμίου Κυπέλου, β) Παγκόσμιο Πρωτάθλημα, γ) Παγκόσμια πρωταθλήματα Νέων</a:t>
            </a:r>
            <a:endParaRPr lang="el-GR" sz="25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Αγώνες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l-GR" sz="2400" dirty="0" smtClean="0"/>
              <a:t>Πρόεδρος της Ελλανοδίκου Επιτροπής.</a:t>
            </a:r>
          </a:p>
          <a:p>
            <a:pPr algn="just">
              <a:lnSpc>
                <a:spcPct val="150000"/>
              </a:lnSpc>
            </a:pPr>
            <a:r>
              <a:rPr lang="el-GR" sz="2400" dirty="0" smtClean="0"/>
              <a:t>Κριτής της </a:t>
            </a:r>
            <a:r>
              <a:rPr lang="en-US" sz="2400" dirty="0" smtClean="0"/>
              <a:t>IFSC</a:t>
            </a:r>
            <a:endParaRPr lang="el-GR" sz="2400" dirty="0" smtClean="0"/>
          </a:p>
          <a:p>
            <a:pPr algn="just">
              <a:lnSpc>
                <a:spcPct val="150000"/>
              </a:lnSpc>
            </a:pPr>
            <a:r>
              <a:rPr lang="el-GR" sz="2400" dirty="0" smtClean="0"/>
              <a:t>Χαράκτης</a:t>
            </a:r>
          </a:p>
          <a:p>
            <a:pPr algn="just">
              <a:lnSpc>
                <a:spcPct val="150000"/>
              </a:lnSpc>
            </a:pPr>
            <a:r>
              <a:rPr lang="el-GR" sz="2400" dirty="0" smtClean="0"/>
              <a:t>Τεχνικός Εκπρόσωπος</a:t>
            </a:r>
            <a:endParaRPr lang="el-GR" sz="24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Στελέχη αγώνων της </a:t>
            </a:r>
            <a:r>
              <a:rPr lang="en-US" dirty="0" smtClean="0"/>
              <a:t>IFSC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sz="2500" b="1" dirty="0" smtClean="0"/>
              <a:t>Δυσκολία</a:t>
            </a:r>
            <a:r>
              <a:rPr lang="en-US" sz="2500" b="1" dirty="0" smtClean="0"/>
              <a:t>:</a:t>
            </a:r>
            <a:r>
              <a:rPr lang="el-GR" sz="2500" b="1" dirty="0" smtClean="0"/>
              <a:t> </a:t>
            </a:r>
            <a:r>
              <a:rPr lang="el-GR" sz="2500" dirty="0" smtClean="0"/>
              <a:t>Ο αναρριχητής σκαρφαλώνει «επί κεφαλής». Η πρόοδος κατά μήκος της γραμμής της διαδρομής καθορίζει την κατάταξη του.</a:t>
            </a:r>
          </a:p>
          <a:p>
            <a:pPr algn="just"/>
            <a:r>
              <a:rPr lang="en-US" sz="2500" b="1" dirty="0" smtClean="0"/>
              <a:t>Bouldering:</a:t>
            </a:r>
            <a:r>
              <a:rPr lang="el-GR" sz="2500" b="1" dirty="0" smtClean="0"/>
              <a:t> </a:t>
            </a:r>
            <a:r>
              <a:rPr lang="el-GR" sz="2500" dirty="0" smtClean="0"/>
              <a:t>Ο αναρριχητής σκαρφαλώνει σε σύντομες διαδρομές «προβλήματα», χωρίς σχοινί αλλά με στρώματα στο έδαφος για την ασφάλεια του. Ο αριθμός των ολοκληρωμένων προβλημάτων καθορίζει την κατάταξη του.</a:t>
            </a:r>
          </a:p>
          <a:p>
            <a:pPr algn="just"/>
            <a:r>
              <a:rPr lang="el-GR" sz="2500" b="1" dirty="0" smtClean="0"/>
              <a:t>Ταχύτητα</a:t>
            </a:r>
            <a:r>
              <a:rPr lang="en-US" sz="2500" b="1" dirty="0" smtClean="0"/>
              <a:t>:</a:t>
            </a:r>
            <a:r>
              <a:rPr lang="el-GR" sz="2500" b="1" dirty="0" smtClean="0"/>
              <a:t> </a:t>
            </a:r>
            <a:r>
              <a:rPr lang="el-GR" sz="2500" dirty="0" smtClean="0"/>
              <a:t>Ο αναρριχητής σκαρφαλώνει με το σχοινί από πάνω «</a:t>
            </a:r>
            <a:r>
              <a:rPr lang="en-US" sz="2500" dirty="0" smtClean="0"/>
              <a:t>top rope</a:t>
            </a:r>
            <a:r>
              <a:rPr lang="el-GR" sz="2500" dirty="0" smtClean="0"/>
              <a:t>». Ο χρόνος ολοκλήρωσης την διαδρομής καθορίζει την κατάταξη του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Αγωνίσματα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sz="2500" b="1" dirty="0" smtClean="0"/>
              <a:t>Υποχρεώσεις</a:t>
            </a:r>
            <a:r>
              <a:rPr lang="en-US" sz="2500" b="1" dirty="0" smtClean="0"/>
              <a:t>:</a:t>
            </a:r>
            <a:r>
              <a:rPr lang="el-GR" sz="2500" b="1" dirty="0" smtClean="0"/>
              <a:t> </a:t>
            </a:r>
            <a:r>
              <a:rPr lang="el-GR" sz="2500" dirty="0" smtClean="0"/>
              <a:t>α) ο διοργανωτής σε σχέση με τον χώρο, β) ο αθλητής σε σχέση με τον εξοπλισμό και την ένδυση του και γ) ο Πρόεδρος της Ελλανοδίκου Επιτροπής</a:t>
            </a:r>
            <a:r>
              <a:rPr lang="en-US" sz="2500" dirty="0" smtClean="0"/>
              <a:t> (</a:t>
            </a:r>
            <a:r>
              <a:rPr lang="el-GR" sz="2500" dirty="0" err="1" smtClean="0"/>
              <a:t>ΠτΕΕ</a:t>
            </a:r>
            <a:r>
              <a:rPr lang="el-GR" sz="2500" dirty="0" smtClean="0"/>
              <a:t>) μαζί με τον Χαράκτη σε σχέση με την διεξαγωγή του αγώνα.</a:t>
            </a:r>
          </a:p>
          <a:p>
            <a:pPr algn="just"/>
            <a:r>
              <a:rPr lang="el-GR" sz="2500" b="1" dirty="0" smtClean="0"/>
              <a:t>Εξοπλισμός</a:t>
            </a:r>
            <a:r>
              <a:rPr lang="en-US" sz="2500" dirty="0" smtClean="0"/>
              <a:t>: </a:t>
            </a:r>
            <a:r>
              <a:rPr lang="el-GR" sz="2500" dirty="0" smtClean="0"/>
              <a:t>Όλος ο τεχνικός εξοπλισμός (</a:t>
            </a:r>
            <a:r>
              <a:rPr lang="el-GR" sz="2500" dirty="0" err="1" smtClean="0"/>
              <a:t>ρελέ</a:t>
            </a:r>
            <a:r>
              <a:rPr lang="el-GR" sz="2500" dirty="0" smtClean="0"/>
              <a:t>, ζώνες σχοινιά, πιασίματα κλπ) πρέπει να πληροί το σχετικό πρότυπο </a:t>
            </a:r>
            <a:r>
              <a:rPr lang="en-US" sz="2500" dirty="0" smtClean="0"/>
              <a:t>EN</a:t>
            </a:r>
            <a:endParaRPr lang="el-GR" sz="2500" dirty="0" smtClean="0"/>
          </a:p>
          <a:p>
            <a:pPr algn="just"/>
            <a:r>
              <a:rPr lang="el-GR" sz="2500" b="1" dirty="0" smtClean="0"/>
              <a:t>Ιατρικό προσωπικό</a:t>
            </a:r>
            <a:r>
              <a:rPr lang="en-US" sz="2500" b="1" dirty="0" smtClean="0"/>
              <a:t>:</a:t>
            </a:r>
            <a:r>
              <a:rPr lang="el-GR" sz="2500" b="1" dirty="0" smtClean="0"/>
              <a:t> </a:t>
            </a:r>
            <a:r>
              <a:rPr lang="el-GR" sz="2500" dirty="0" smtClean="0"/>
              <a:t>Υπεύθυνος ο </a:t>
            </a:r>
            <a:r>
              <a:rPr lang="el-GR" sz="2500" dirty="0" err="1" smtClean="0"/>
              <a:t>ΠτΕΕ</a:t>
            </a:r>
            <a:r>
              <a:rPr lang="el-GR" sz="2500" dirty="0" smtClean="0"/>
              <a:t> για την παρουσία γιατρού καθ’ όλη την διάρκεια του αγώνα </a:t>
            </a:r>
            <a:endParaRPr lang="el-GR" sz="25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Ασφάλεια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l-GR" sz="2500" dirty="0" smtClean="0"/>
              <a:t> 		Η ικανότητα ενός αθλητή να αγωνιστεί ή όχι, για λόγους τραυματισμού ή ασθένειας κρίνεται από τον </a:t>
            </a:r>
            <a:r>
              <a:rPr lang="el-GR" sz="2500" dirty="0" err="1" smtClean="0"/>
              <a:t>ΠτΕΕ</a:t>
            </a:r>
            <a:r>
              <a:rPr lang="el-GR" sz="2500" dirty="0" smtClean="0"/>
              <a:t> και την σύμφωνη γνώμη του γιατρού που θα πραγματοποιήσει τον ακόλουθο έλεγχο.</a:t>
            </a:r>
          </a:p>
          <a:p>
            <a:pPr algn="just">
              <a:buNone/>
            </a:pPr>
            <a:endParaRPr lang="el-GR" sz="2500" dirty="0" smtClean="0"/>
          </a:p>
          <a:p>
            <a:pPr algn="just"/>
            <a:r>
              <a:rPr lang="el-GR" sz="2500" dirty="0" smtClean="0"/>
              <a:t>Κάτω άκρα</a:t>
            </a:r>
            <a:r>
              <a:rPr lang="en-US" sz="2500" dirty="0" smtClean="0"/>
              <a:t>: </a:t>
            </a:r>
            <a:r>
              <a:rPr lang="el-GR" sz="2500" dirty="0" smtClean="0"/>
              <a:t>πέντε συνεχόμενες αναπηδήσεις σε κάθε πόδι</a:t>
            </a:r>
          </a:p>
          <a:p>
            <a:pPr algn="just"/>
            <a:r>
              <a:rPr lang="el-GR" sz="2500" dirty="0" smtClean="0"/>
              <a:t>Άνω άκρα</a:t>
            </a:r>
            <a:r>
              <a:rPr lang="en-US" sz="2500" dirty="0" smtClean="0"/>
              <a:t>:</a:t>
            </a:r>
            <a:r>
              <a:rPr lang="el-GR" sz="2500" dirty="0" smtClean="0"/>
              <a:t> πέντε κάμψεις</a:t>
            </a:r>
          </a:p>
          <a:p>
            <a:pPr algn="just"/>
            <a:r>
              <a:rPr lang="el-GR" sz="2500" dirty="0" smtClean="0"/>
              <a:t>Αιμορραγία</a:t>
            </a:r>
            <a:r>
              <a:rPr lang="en-US" sz="2500" dirty="0" smtClean="0"/>
              <a:t>:</a:t>
            </a:r>
            <a:r>
              <a:rPr lang="el-GR" sz="2500" dirty="0" smtClean="0"/>
              <a:t> επίδεση της πληγής και στη συνέχεια έλεγχος με λευκό πανί για σημάδια αίματος έτσι ώστε να επιβεβαιωθεί η διακοπή της αιμορραγίας.</a:t>
            </a:r>
            <a:endParaRPr lang="el-GR" sz="250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1021</Words>
  <Application>Microsoft Office PowerPoint</Application>
  <PresentationFormat>Προβολή στην οθόνη (4:3)</PresentationFormat>
  <Paragraphs>138</Paragraphs>
  <Slides>22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Συγκέντρωση</vt:lpstr>
      <vt:lpstr>Διεθνείς κανονισμοί αγωνιστικής αναρρίχησης 2019</vt:lpstr>
      <vt:lpstr>Ενότητα 1 Γενικοί κανόνες.</vt:lpstr>
      <vt:lpstr>Διεθνής Ομοσπονδία Αγωνιστικής Αναρρίχησης  (IFSC)</vt:lpstr>
      <vt:lpstr>Εκτελεστικά καθήκοντα IFSC</vt:lpstr>
      <vt:lpstr>Αγώνες</vt:lpstr>
      <vt:lpstr>Στελέχη αγώνων της IFSC</vt:lpstr>
      <vt:lpstr>Αγωνίσματα</vt:lpstr>
      <vt:lpstr>Ασφάλεια</vt:lpstr>
      <vt:lpstr>Test</vt:lpstr>
      <vt:lpstr>Αγωνιστικός χώρος</vt:lpstr>
      <vt:lpstr>Γενικοί κανόνες στον αγωνιστικό χώρο</vt:lpstr>
      <vt:lpstr>Πρόσβαση στον αγωνιστικό χώρο</vt:lpstr>
      <vt:lpstr>Τεχνικός εξοπλισμός</vt:lpstr>
      <vt:lpstr>Περιβολές ομάδων</vt:lpstr>
      <vt:lpstr>Περιβολές ομάδων</vt:lpstr>
      <vt:lpstr>Περιβολές αθλητών</vt:lpstr>
      <vt:lpstr>Πειθαρχικές διαδικασίες</vt:lpstr>
      <vt:lpstr>Πειθαρχικές διαδικασίες</vt:lpstr>
      <vt:lpstr>Πειθαρχικές διαδικασίες</vt:lpstr>
      <vt:lpstr>Πειθαρχικές διαδικασίες</vt:lpstr>
      <vt:lpstr>Πειθαρχικές διαδικασίες</vt:lpstr>
      <vt:lpstr>Αντί-ντόπινγκ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κανονισμοί αγωνιστικής αναρρίχησης 2019</dc:title>
  <dc:creator>Pc User</dc:creator>
  <cp:lastModifiedBy>Pc User</cp:lastModifiedBy>
  <cp:revision>6</cp:revision>
  <dcterms:created xsi:type="dcterms:W3CDTF">2019-10-22T10:56:04Z</dcterms:created>
  <dcterms:modified xsi:type="dcterms:W3CDTF">2019-10-23T07:37:38Z</dcterms:modified>
</cp:coreProperties>
</file>