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692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6520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848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223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828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2688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868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774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0712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824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1266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D177A-826B-449D-9A43-03BEE66AAD90}" type="datetimeFigureOut">
              <a:rPr lang="el-GR" smtClean="0"/>
              <a:t>10/10/2016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AC035-0CD0-4DC4-B587-1720F2AD075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4636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Η γυναίκα ως «Άλλος» στη λογοτεχνία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Βασισμένο στο κείμενο της </a:t>
            </a:r>
            <a:r>
              <a:rPr lang="en-US" dirty="0" smtClean="0"/>
              <a:t>Josephine Donovan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76156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φεμινιστική κριτική καθίσταται πολιτική, όταν υποστηρίζει ότι η λογοτεχνία, τα πανεπιστημιακά προγράμματα και τα πρότυπα της κριτικής πρέπει να αλλάξουν, έτσι ώστε η λογοτεχνία να πάψει να λειτουργεί ως προπαγάνδα που προάγει τη σεξιστική ιδεολογία. Η φεμινιστική κριτική αναγνωρίζει ότι η λογοτεχνία συμβάλλει σημαντικά στη διαμόρφωση μιας ηθικής ατμόσφαιρας που υποτιμά τις </a:t>
            </a:r>
            <a:r>
              <a:rPr lang="el-GR"/>
              <a:t>γυναίκες</a:t>
            </a:r>
            <a:r>
              <a:rPr lang="el-GR" smtClean="0"/>
              <a:t>.</a:t>
            </a:r>
            <a:endParaRPr lang="el-GR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6582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φεμινιστική σχολή «Εικόνες γυναικών»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φεμινιστική σχολή </a:t>
            </a:r>
            <a:r>
              <a:rPr lang="el-GR" dirty="0"/>
              <a:t>«Εικόνες </a:t>
            </a:r>
            <a:r>
              <a:rPr lang="el-GR" dirty="0" smtClean="0"/>
              <a:t>γυναικών» κυριάρχησε </a:t>
            </a:r>
            <a:r>
              <a:rPr lang="el-GR" dirty="0"/>
              <a:t>στις φεμινιστικές γραμματολογικές σπουδές στις αρχές της δεκαετίας του 1970 και διαδραματίζει ακόμα και σήμερα κεντρικό ρόλο στην παιδαγωγική των Γυναικείων Σπουδών στον χώρο της λογοτεχνίας.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λογική της σχολής αυτής επιτρέπει στον κριτικό να προσδιορίζει πώς παρουσιάζονται οι γυναικείοι χαρακτήρες στη λογοτεχνία. </a:t>
            </a:r>
            <a:endParaRPr lang="el-GR" dirty="0" smtClean="0"/>
          </a:p>
          <a:p>
            <a:r>
              <a:rPr lang="el-GR" dirty="0" smtClean="0"/>
              <a:t>Συνήθως</a:t>
            </a:r>
            <a:r>
              <a:rPr lang="el-GR" dirty="0"/>
              <a:t>, ο κριτικός ανακαλύπτει ότι οι εικόνες είναι </a:t>
            </a:r>
            <a:r>
              <a:rPr lang="el-GR" i="1" dirty="0"/>
              <a:t>Άλλοι</a:t>
            </a:r>
            <a:r>
              <a:rPr lang="el-GR" dirty="0"/>
              <a:t> και ότι, γι’ αυτόν τον λόγο, η λογοτεχνία είναι ξένη προς τις γυναίκες.</a:t>
            </a:r>
          </a:p>
        </p:txBody>
      </p:sp>
    </p:spTree>
    <p:extLst>
      <p:ext uri="{BB962C8B-B14F-4D97-AF65-F5344CB8AC3E}">
        <p14:creationId xmlns:p14="http://schemas.microsoft.com/office/powerpoint/2010/main" val="2100561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φεμινίστρια κριτικός αυτής της σχολής επιδίδεται στη λεγόμενη «αρνητική κριτική» ή «διαβάζει καχύποπτα».</a:t>
            </a:r>
          </a:p>
          <a:p>
            <a:r>
              <a:rPr lang="el-GR" dirty="0" smtClean="0"/>
              <a:t>Τί σημαίνει αυτό;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4510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φεμινιστική κριτική έχει τις ρίζες της στη θεμελιώδη a priori εποπτεία ότι οι γυναίκες είναι φορείς συνείδησης, ότι είναι </a:t>
            </a:r>
            <a:r>
              <a:rPr lang="el-GR" b="1" dirty="0"/>
              <a:t>εαυτοί</a:t>
            </a:r>
            <a:r>
              <a:rPr lang="el-GR" dirty="0"/>
              <a:t> </a:t>
            </a:r>
            <a:r>
              <a:rPr lang="el-GR" b="1" dirty="0"/>
              <a:t>και όχι άλλοι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/>
              <a:t>γυναίκες στη λογοτεχνία που έχει γραφτεί από άνδρες αντιμετωπίζονται κατά κύριο λόγο ως Άλλοι, ως αντικείμενα, που έχουν ενδιαφέρον μόνο στον βαθμό που υπηρετούν τον άνδρα πρωταγωνιστή ή τον αποσπούν από τους στόχους του. </a:t>
            </a:r>
            <a:endParaRPr lang="el-GR" dirty="0" smtClean="0"/>
          </a:p>
          <a:p>
            <a:r>
              <a:rPr lang="el-GR" dirty="0" smtClean="0"/>
              <a:t>Αυτού </a:t>
            </a:r>
            <a:r>
              <a:rPr lang="el-GR" dirty="0"/>
              <a:t>του είδους η λογοτεχνία είναι ξένη προς τη γυναικεία οπτική γωνία, γιατί αρνείται στη γυναίκα την ουσιώδη </a:t>
            </a:r>
            <a:r>
              <a:rPr lang="el-GR" dirty="0" err="1"/>
              <a:t>εαυτότητά</a:t>
            </a:r>
            <a:r>
              <a:rPr lang="el-GR" dirty="0"/>
              <a:t> της. [...]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91366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Πράγματι, μεγάλο μέρος της λογοτεχνίας μας στηρίζεται σε μια σειρά σταθερών εικόνων γυναικών, δηλαδή στερεοτύπων. </a:t>
            </a:r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 err="1"/>
              <a:t>πραγμοποιημένες</a:t>
            </a:r>
            <a:r>
              <a:rPr lang="el-GR" dirty="0"/>
              <a:t> αυτές μορφές, που είναι απρόσμενα λίγες, επαναλαμβάνονται διαρκώς σε όλη τη δυτική λογοτεχνία. </a:t>
            </a:r>
            <a:endParaRPr lang="el-GR" dirty="0" smtClean="0"/>
          </a:p>
          <a:p>
            <a:r>
              <a:rPr lang="el-GR" dirty="0" smtClean="0"/>
              <a:t>Ωστόσο</a:t>
            </a:r>
            <a:r>
              <a:rPr lang="el-GR" dirty="0"/>
              <a:t>, οι </a:t>
            </a:r>
            <a:r>
              <a:rPr lang="el-GR" dirty="0" err="1"/>
              <a:t>αντικειμενοποιημένες</a:t>
            </a:r>
            <a:r>
              <a:rPr lang="el-GR" dirty="0"/>
              <a:t> εικόνες έχουν ένα κοινό στοιχείο —ορίζουν τη γυναίκα ανάλογα με το πώς σχετίζεται, υπηρετεί ή αντιστρατεύεται τα συμφέροντα των ανδρών.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2606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Στη δυτική παράδοση, τα στερεότυπα αυτά εμπίπτουν συνήθως σε δύο </a:t>
            </a:r>
            <a:r>
              <a:rPr lang="el-GR" dirty="0" smtClean="0"/>
              <a:t>κατηγορίες. </a:t>
            </a:r>
            <a:r>
              <a:rPr lang="el-GR" dirty="0"/>
              <a:t>Τα γυναικεία στερεότυπα συμβολίζουν άλλοτε το πνευματικό και άλλοτε το υλικό, άλλοτε το καλό και άλλοτε το κακό</a:t>
            </a:r>
            <a:r>
              <a:rPr lang="el-GR" dirty="0" smtClean="0"/>
              <a:t>.</a:t>
            </a:r>
          </a:p>
          <a:p>
            <a:r>
              <a:rPr lang="el-GR" dirty="0" smtClean="0"/>
              <a:t> </a:t>
            </a:r>
            <a:r>
              <a:rPr lang="el-GR" dirty="0"/>
              <a:t>Η Μαρία, η μητέρα του Ιησού, έγινε με τον καιρό το υπόδειγμα της υπέρτατης πνευματικής καλοσύνης, ενώ η Εύα, η σύντροφος του Αδάμ, αναδείχθηκε ως η πιο δυσοίωνη εκδοχή της κακής </a:t>
            </a:r>
            <a:r>
              <a:rPr lang="el-GR" dirty="0" err="1" smtClean="0"/>
              <a:t>σωματικότητας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1628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881442"/>
              </p:ext>
            </p:extLst>
          </p:nvPr>
        </p:nvGraphicFramePr>
        <p:xfrm>
          <a:off x="2782389" y="2481939"/>
          <a:ext cx="6126480" cy="40606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3240">
                  <a:extLst>
                    <a:ext uri="{9D8B030D-6E8A-4147-A177-3AD203B41FA5}">
                      <a16:colId xmlns:a16="http://schemas.microsoft.com/office/drawing/2014/main" val="2040325350"/>
                    </a:ext>
                  </a:extLst>
                </a:gridCol>
                <a:gridCol w="3063240">
                  <a:extLst>
                    <a:ext uri="{9D8B030D-6E8A-4147-A177-3AD203B41FA5}">
                      <a16:colId xmlns:a16="http://schemas.microsoft.com/office/drawing/2014/main" val="3222009093"/>
                    </a:ext>
                  </a:extLst>
                </a:gridCol>
              </a:tblGrid>
              <a:tr h="6335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πνευματικό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υλικό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17271658"/>
                  </a:ext>
                </a:extLst>
              </a:tr>
              <a:tr h="6335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πνεύμα/ψυχή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σώμα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1054929"/>
                  </a:ext>
                </a:extLst>
              </a:tr>
              <a:tr h="6335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ιδεώδες της παρθενίας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σεξουαλικό αντικείμενο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43662778"/>
                  </a:ext>
                </a:extLst>
              </a:tr>
              <a:tr h="6335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Μαρία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Εύα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00515347"/>
                  </a:ext>
                </a:extLst>
              </a:tr>
              <a:tr h="6335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έμπνευση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αποπλάνηση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34735751"/>
                  </a:ext>
                </a:extLst>
              </a:tr>
              <a:tr h="6335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καλό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κακό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34301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332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Στην κατηγορία των στερεοτύπων της καλής γυναίκας, δηλαδή όσων εξυπηρετούν τα συμφέροντα του ήρωα, εμπίπτει η υπομονετική σύζυγος, η μητέρα/ μάρτυρας και η κυρία. </a:t>
            </a:r>
            <a:endParaRPr lang="el-GR" dirty="0" smtClean="0"/>
          </a:p>
          <a:p>
            <a:r>
              <a:rPr lang="el-GR" dirty="0" smtClean="0"/>
              <a:t>Στην κατηγορία </a:t>
            </a:r>
            <a:r>
              <a:rPr lang="el-GR" dirty="0"/>
              <a:t>των στερεοτύπων της κακής γυναίκας εμπίπτουν οι αποκλίνουσες περιπτώσεις γυναικών που απορρίπτουν ή δεν υπηρετούν καλά τον άνδρα και τα συμφέροντά του: η γεροντοκόρη/ εργαζόμενη, η μάγισσα/ λεσβία, η στρίγγλα ή εξουσιαστική μητέρα/ σύζυγος. </a:t>
            </a:r>
            <a:endParaRPr lang="el-GR" dirty="0" smtClean="0"/>
          </a:p>
          <a:p>
            <a:r>
              <a:rPr lang="el-GR" dirty="0" smtClean="0"/>
              <a:t>Ορισμένα </a:t>
            </a:r>
            <a:r>
              <a:rPr lang="el-GR" dirty="0"/>
              <a:t>έργα που θεωρούνται αρχετυπικά αριστουργήματα της δυτικής παράδοσης στηρίζονται στα απλουστευτικά αυτά στερεότυπα για τη γυναίκα. </a:t>
            </a:r>
          </a:p>
        </p:txBody>
      </p:sp>
    </p:spTree>
    <p:extLst>
      <p:ext uri="{BB962C8B-B14F-4D97-AF65-F5344CB8AC3E}">
        <p14:creationId xmlns:p14="http://schemas.microsoft.com/office/powerpoint/2010/main" val="2398585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έργα αυτά, που είναι κεντρικά για τη δυτική παράδοση —η </a:t>
            </a:r>
            <a:r>
              <a:rPr lang="el-GR" i="1" dirty="0"/>
              <a:t>Οδύσσεια</a:t>
            </a:r>
            <a:r>
              <a:rPr lang="el-GR" dirty="0"/>
              <a:t>, </a:t>
            </a:r>
            <a:r>
              <a:rPr lang="el-GR" dirty="0" err="1"/>
              <a:t>η</a:t>
            </a:r>
            <a:r>
              <a:rPr lang="el-GR" i="1" dirty="0" err="1"/>
              <a:t>Θεία</a:t>
            </a:r>
            <a:r>
              <a:rPr lang="el-GR" i="1" dirty="0"/>
              <a:t> Κωμωδία</a:t>
            </a:r>
            <a:r>
              <a:rPr lang="el-GR" dirty="0"/>
              <a:t> και ο </a:t>
            </a:r>
            <a:r>
              <a:rPr lang="el-GR" i="1" dirty="0" err="1"/>
              <a:t>Φάουστ</a:t>
            </a:r>
            <a:r>
              <a:rPr lang="el-GR" dirty="0"/>
              <a:t>—, δεν παρουσιάζουν το «εσωτερικό» της γυναικείας εμπειρίας. Μαθαίνουμε λίγα, ή και τίποτα, για τον προσωπικό τρόπο με τον οποίο αντιμετωπίζουν τα γεγονότα οι γυναίκες. </a:t>
            </a:r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/>
              <a:t>γυναίκες είναι απλά οχήματα για την εξέλιξη και τη σωτηρία του άνδρα πρωταγωνιστή. </a:t>
            </a:r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/>
              <a:t>γυναίκες είναι Άλλοι με την έννοια που δίνει στον όρο η Σιμόν ντε </a:t>
            </a:r>
            <a:r>
              <a:rPr lang="el-GR" dirty="0" err="1"/>
              <a:t>Μπωβουάρ</a:t>
            </a:r>
            <a:r>
              <a:rPr lang="el-GR" dirty="0"/>
              <a:t>, και συνεπώς η λογοτεχνία αυτή πρέπει να παραμείνει ξένη προς την αναγνώστρια που διαβάζει ως γυναίκα.</a:t>
            </a:r>
          </a:p>
        </p:txBody>
      </p:sp>
    </p:spTree>
    <p:extLst>
      <p:ext uri="{BB962C8B-B14F-4D97-AF65-F5344CB8AC3E}">
        <p14:creationId xmlns:p14="http://schemas.microsoft.com/office/powerpoint/2010/main" val="1514198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504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Η γυναίκα ως «Άλλος» στη λογοτεχνία</vt:lpstr>
      <vt:lpstr>Η φεμινιστική σχολή «Εικόνες γυναικών»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γυναίκα ως «Άλλος» στη λογοτεχνία</dc:title>
  <dc:creator>masteruser</dc:creator>
  <cp:lastModifiedBy>masteruser</cp:lastModifiedBy>
  <cp:revision>2</cp:revision>
  <dcterms:created xsi:type="dcterms:W3CDTF">2016-10-10T07:47:35Z</dcterms:created>
  <dcterms:modified xsi:type="dcterms:W3CDTF">2016-10-10T07:56:21Z</dcterms:modified>
</cp:coreProperties>
</file>