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1" r:id="rId7"/>
    <p:sldId id="263" r:id="rId8"/>
    <p:sldId id="264" r:id="rId9"/>
    <p:sldId id="265" r:id="rId10"/>
    <p:sldId id="260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διατροφή σκύλου γάτας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 smtClean="0"/>
              <a:t>Δρ</a:t>
            </a:r>
            <a:r>
              <a:rPr lang="el-GR" dirty="0" smtClean="0"/>
              <a:t> Γκουγκουλής Δημήτριος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6463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Διατροφή σκύλου - γάτας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191871" y="1788459"/>
            <a:ext cx="9520517" cy="4545105"/>
          </a:xfrm>
        </p:spPr>
        <p:txBody>
          <a:bodyPr>
            <a:normAutofit/>
          </a:bodyPr>
          <a:lstStyle/>
          <a:p>
            <a:r>
              <a:rPr lang="el-GR" dirty="0" smtClean="0"/>
              <a:t>Γαλουχία ως 4-5 </a:t>
            </a:r>
            <a:r>
              <a:rPr lang="el-GR" dirty="0" err="1" smtClean="0"/>
              <a:t>εβδ</a:t>
            </a:r>
            <a:r>
              <a:rPr lang="el-GR" dirty="0" smtClean="0"/>
              <a:t> στο σκύλο </a:t>
            </a:r>
            <a:r>
              <a:rPr lang="el-GR" dirty="0"/>
              <a:t>έ</a:t>
            </a:r>
            <a:r>
              <a:rPr lang="el-GR" dirty="0" smtClean="0"/>
              <a:t>ως 7-8 </a:t>
            </a:r>
            <a:r>
              <a:rPr lang="el-GR" dirty="0" err="1" smtClean="0"/>
              <a:t>εβδ</a:t>
            </a:r>
            <a:r>
              <a:rPr lang="el-GR" dirty="0" smtClean="0"/>
              <a:t> στη γάτα</a:t>
            </a:r>
          </a:p>
          <a:p>
            <a:pPr lvl="1"/>
            <a:r>
              <a:rPr lang="el-GR" dirty="0" smtClean="0"/>
              <a:t>Η έκφυση και χρήση των δοντιών αποτρέπει σταδιακά τον θηλασμό</a:t>
            </a:r>
          </a:p>
          <a:p>
            <a:r>
              <a:rPr lang="el-GR" dirty="0" smtClean="0"/>
              <a:t>Γάλα</a:t>
            </a:r>
          </a:p>
          <a:p>
            <a:pPr lvl="1"/>
            <a:r>
              <a:rPr lang="el-GR" dirty="0" smtClean="0"/>
              <a:t>Μόνο στη φροντίδα νεογέννητων γατιών και σκυλιών χωρίς μητέρα</a:t>
            </a:r>
          </a:p>
          <a:p>
            <a:pPr lvl="2"/>
            <a:r>
              <a:rPr lang="el-GR" dirty="0" smtClean="0"/>
              <a:t>Μόνο με ειδικά υποκατάστατα γάλακτος</a:t>
            </a:r>
          </a:p>
          <a:p>
            <a:pPr lvl="2"/>
            <a:r>
              <a:rPr lang="el-GR" dirty="0" smtClean="0"/>
              <a:t>Θερμοκρασία 38</a:t>
            </a:r>
            <a:r>
              <a:rPr lang="el-GR" baseline="30000" dirty="0" smtClean="0"/>
              <a:t>ο</a:t>
            </a:r>
            <a:r>
              <a:rPr lang="el-GR" dirty="0" smtClean="0"/>
              <a:t> </a:t>
            </a:r>
            <a:r>
              <a:rPr lang="en-US" dirty="0" smtClean="0"/>
              <a:t>C </a:t>
            </a:r>
            <a:r>
              <a:rPr lang="el-GR" dirty="0" smtClean="0"/>
              <a:t>χορήγηση με σύριγγα ή μπιμπερό</a:t>
            </a:r>
          </a:p>
          <a:p>
            <a:pPr lvl="2"/>
            <a:r>
              <a:rPr lang="el-GR" dirty="0" smtClean="0"/>
              <a:t>Εντριβή στην περιοχή του περινέου και του πρωκτού με βρεμένο χαρτί ή </a:t>
            </a:r>
            <a:r>
              <a:rPr lang="el-GR" dirty="0" err="1" smtClean="0"/>
              <a:t>υφασμα</a:t>
            </a:r>
            <a:r>
              <a:rPr lang="el-GR" dirty="0" smtClean="0"/>
              <a:t> για διέγερση της ούρησης και αφόδευσης </a:t>
            </a:r>
            <a:r>
              <a:rPr lang="el-GR" dirty="0"/>
              <a:t>έ</a:t>
            </a:r>
            <a:r>
              <a:rPr lang="el-GR" dirty="0" smtClean="0"/>
              <a:t>ως την ηλικία των 3 εβδομάδων.</a:t>
            </a:r>
          </a:p>
          <a:p>
            <a:pPr lvl="1"/>
            <a:r>
              <a:rPr lang="el-GR" dirty="0" smtClean="0"/>
              <a:t>0-3 ημερών ποσότητα 15-20% του ΣΒ</a:t>
            </a:r>
          </a:p>
          <a:p>
            <a:pPr lvl="1"/>
            <a:r>
              <a:rPr lang="el-GR" dirty="0" smtClean="0"/>
              <a:t>3-7 ημερών ποσότητα 22-25% του ΣΒ</a:t>
            </a:r>
          </a:p>
          <a:p>
            <a:pPr lvl="1"/>
            <a:r>
              <a:rPr lang="el-GR" dirty="0" smtClean="0"/>
              <a:t>8-14 ημερών ποσότητα 30-32% </a:t>
            </a:r>
            <a:r>
              <a:rPr lang="el-GR" dirty="0"/>
              <a:t>του </a:t>
            </a:r>
            <a:r>
              <a:rPr lang="el-GR" dirty="0" smtClean="0"/>
              <a:t>ΣΒ</a:t>
            </a:r>
          </a:p>
          <a:p>
            <a:pPr lvl="1"/>
            <a:r>
              <a:rPr lang="el-GR" dirty="0" smtClean="0"/>
              <a:t>15-31 ημερών ποσότητα 35-40% του ΣΒ</a:t>
            </a:r>
            <a:endParaRPr lang="el-GR" dirty="0"/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20337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Διατροφή σκύλου - γάτας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92924" y="2133600"/>
            <a:ext cx="8911687" cy="4320988"/>
          </a:xfrm>
        </p:spPr>
        <p:txBody>
          <a:bodyPr>
            <a:normAutofit/>
          </a:bodyPr>
          <a:lstStyle/>
          <a:p>
            <a:r>
              <a:rPr lang="el-GR" sz="2000" dirty="0" smtClean="0"/>
              <a:t>Μετά τον απογαλακτισμό</a:t>
            </a:r>
          </a:p>
          <a:p>
            <a:pPr lvl="1"/>
            <a:r>
              <a:rPr lang="el-GR" sz="1800" dirty="0"/>
              <a:t>Έ</a:t>
            </a:r>
            <a:r>
              <a:rPr lang="el-GR" sz="1800" dirty="0" smtClean="0"/>
              <a:t>ως 3 μηνών 4 γεύματα ανά ημέρα και έπειτα 3 </a:t>
            </a:r>
            <a:r>
              <a:rPr lang="el-GR" sz="1800" dirty="0"/>
              <a:t>έ</a:t>
            </a:r>
            <a:r>
              <a:rPr lang="el-GR" sz="1800" dirty="0" smtClean="0"/>
              <a:t>ως 2.</a:t>
            </a:r>
          </a:p>
          <a:p>
            <a:pPr lvl="1"/>
            <a:r>
              <a:rPr lang="el-GR" sz="1800" dirty="0" smtClean="0"/>
              <a:t>Παράθεση φαγητού για 20 με 30  λεπτά σε συγκεκριμένο σημείο με  κατάλληλο σκεύος</a:t>
            </a:r>
          </a:p>
          <a:p>
            <a:pPr lvl="2"/>
            <a:r>
              <a:rPr lang="el-GR" sz="1600" dirty="0" smtClean="0"/>
              <a:t>Μπαίνει στη καθημερινότητα της οικογένειας</a:t>
            </a:r>
          </a:p>
          <a:p>
            <a:pPr lvl="2"/>
            <a:r>
              <a:rPr lang="el-GR" sz="1600" dirty="0" smtClean="0"/>
              <a:t>Ευκολία στην εκπαίδευση. </a:t>
            </a:r>
          </a:p>
          <a:p>
            <a:pPr lvl="2"/>
            <a:r>
              <a:rPr lang="el-GR" sz="1600" dirty="0" smtClean="0"/>
              <a:t>Αναγνώριση και σεβασμός στον  ιδιοκτήτης</a:t>
            </a:r>
          </a:p>
        </p:txBody>
      </p:sp>
    </p:spTree>
    <p:extLst>
      <p:ext uri="{BB962C8B-B14F-4D97-AF65-F5344CB8AC3E}">
        <p14:creationId xmlns:p14="http://schemas.microsoft.com/office/powerpoint/2010/main" val="732176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Διατροφή σκύλου - γάτας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32" name="Picture 8" descr="https://scontent.fath3-4.fna.fbcdn.net/v/t1.15752-9/47378671_1372451759561504_8060639899230928896_n.jpg?_nc_cat=108&amp;_nc_ht=scontent.fath3-4.fna&amp;oh=2c432b9125aba554b98d49636e393f40&amp;oe=5CAE089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245" y="1750124"/>
            <a:ext cx="11272323" cy="4544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0841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Διατροφή σκύλου - γάτας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 descr="https://scontent.fskg1-1.fna.fbcdn.net/v/t1.15752-9/47240941_2286489904962778_5649337438397530112_n.png?_nc_cat=110&amp;_nc_ht=scontent.fskg1-1.fna&amp;oh=a6d3bf7d13327ec06b03ac0fc6a16ef9&amp;oe=5CAA23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128" y="1246359"/>
            <a:ext cx="9580095" cy="5611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4414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Διατροφή σκύλου - γάτας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074" name="Picture 2" descr="https://scontent.fskg1-1.fna.fbcdn.net/v/t1.15752-9/47395249_331867090979643_6846939380410482688_n.png?_nc_cat=111&amp;_nc_ht=scontent.fskg1-1.fna&amp;oh=ed0203c98026d2fac636b62b6d48689a&amp;oe=5C68F3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506" y="2280676"/>
            <a:ext cx="10220106" cy="2439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66191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Διατροφή σκύλου - γάτας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990165" y="1694329"/>
            <a:ext cx="9514447" cy="421689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Όχι σιτηρέσιο σκύλου σε γάτα και το αντίστροφο</a:t>
            </a:r>
          </a:p>
          <a:p>
            <a:pPr lvl="1"/>
            <a:r>
              <a:rPr lang="el-GR" sz="1800" dirty="0" smtClean="0"/>
              <a:t>Μεγάλη συγκέντρωση </a:t>
            </a:r>
            <a:r>
              <a:rPr lang="el-GR" sz="1800" dirty="0" smtClean="0"/>
              <a:t>πρωτεϊνών </a:t>
            </a:r>
            <a:r>
              <a:rPr lang="el-GR" sz="1800" dirty="0" smtClean="0"/>
              <a:t>για τη φυσιολογία του </a:t>
            </a:r>
            <a:r>
              <a:rPr lang="el-GR" sz="1800" dirty="0" smtClean="0"/>
              <a:t>σκύλου</a:t>
            </a:r>
          </a:p>
          <a:p>
            <a:pPr lvl="2"/>
            <a:r>
              <a:rPr lang="el-GR" sz="1600" dirty="0" smtClean="0"/>
              <a:t>Προβλήματα νεφρικής ανεπάρκειας σε υπερήλικα ή/και ασθενή ζώα</a:t>
            </a:r>
            <a:endParaRPr lang="el-GR" sz="1600" dirty="0" smtClean="0"/>
          </a:p>
          <a:p>
            <a:pPr lvl="1"/>
            <a:r>
              <a:rPr lang="el-GR" sz="1800" dirty="0" smtClean="0"/>
              <a:t>Αδυναμία κάλυψης των αναγκών σε πρωτεΐνες για τη γάτα</a:t>
            </a:r>
            <a:r>
              <a:rPr lang="el-GR" sz="1800" dirty="0" smtClean="0"/>
              <a:t>.</a:t>
            </a:r>
          </a:p>
          <a:p>
            <a:pPr lvl="2"/>
            <a:r>
              <a:rPr lang="el-GR" sz="1600" dirty="0" smtClean="0"/>
              <a:t>Η χρόνια χορήγηση σιτηρεσίου σκύλου οδηγεί σε υποσιτισμό</a:t>
            </a:r>
          </a:p>
          <a:p>
            <a:pPr marL="914400" lvl="2" indent="0" algn="ctr">
              <a:buNone/>
            </a:pPr>
            <a:endParaRPr lang="el-GR" sz="1600" dirty="0"/>
          </a:p>
          <a:p>
            <a:pPr marL="93663" lvl="2" indent="0" algn="ctr">
              <a:buNone/>
            </a:pPr>
            <a:r>
              <a:rPr lang="el-GR" sz="2000" dirty="0" smtClean="0"/>
              <a:t>«συνήθως οι σκύλοι επιλέγουν την τροφή της γάτας εξαιτίας των πιο εύληπτων χαρακτηριστικών (οσμή, γεύση)»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819181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Διατροφή σκύλου - γάτας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18765" y="1905000"/>
            <a:ext cx="9285847" cy="4006222"/>
          </a:xfrm>
        </p:spPr>
        <p:txBody>
          <a:bodyPr/>
          <a:lstStyle/>
          <a:p>
            <a:r>
              <a:rPr lang="el-GR" dirty="0" smtClean="0"/>
              <a:t>Χαρακτηριστικά ιδανικού σιτηρεσίου για σκύλο και γάτα</a:t>
            </a:r>
          </a:p>
          <a:p>
            <a:pPr lvl="1"/>
            <a:r>
              <a:rPr lang="el-GR" dirty="0" smtClean="0"/>
              <a:t>Κύριο συστατικό ένα είδος κρέατος ειδικά για τη γάτα το μεγαλύτερο ποσοστό πρέπει να είναι κρέας. </a:t>
            </a:r>
          </a:p>
          <a:p>
            <a:pPr lvl="1"/>
            <a:r>
              <a:rPr lang="el-GR" dirty="0" smtClean="0"/>
              <a:t>Πηγή υδατανθράκων</a:t>
            </a:r>
          </a:p>
          <a:p>
            <a:pPr lvl="2"/>
            <a:r>
              <a:rPr lang="el-GR" dirty="0" smtClean="0"/>
              <a:t>Ιδανικά πατάτα ρύζι, όχι δημητριακά και υποπροϊόντα</a:t>
            </a:r>
            <a:r>
              <a:rPr lang="en-US" dirty="0" smtClean="0"/>
              <a:t> </a:t>
            </a:r>
            <a:r>
              <a:rPr lang="el-GR" dirty="0" smtClean="0"/>
              <a:t>τους</a:t>
            </a:r>
            <a:endParaRPr lang="el-GR" dirty="0"/>
          </a:p>
          <a:p>
            <a:pPr lvl="1"/>
            <a:r>
              <a:rPr lang="el-GR" dirty="0" smtClean="0"/>
              <a:t>Πηγή λίπους</a:t>
            </a:r>
          </a:p>
          <a:p>
            <a:pPr lvl="1"/>
            <a:r>
              <a:rPr lang="el-GR" dirty="0" smtClean="0"/>
              <a:t>Θρεπτικά συστατικά (ιχνοστοιχεία βιταμίνες)</a:t>
            </a:r>
          </a:p>
          <a:p>
            <a:pPr lvl="1"/>
            <a:r>
              <a:rPr lang="el-GR" dirty="0" smtClean="0"/>
              <a:t>Σωστές συνθήκες παρασκευής και συσκευασίας</a:t>
            </a:r>
          </a:p>
        </p:txBody>
      </p:sp>
    </p:spTree>
    <p:extLst>
      <p:ext uri="{BB962C8B-B14F-4D97-AF65-F5344CB8AC3E}">
        <p14:creationId xmlns:p14="http://schemas.microsoft.com/office/powerpoint/2010/main" val="164237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Διατροφή σκύλου - γάτας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317813" y="1438835"/>
            <a:ext cx="10623176" cy="51098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400" dirty="0" smtClean="0"/>
              <a:t>Σχετικά εύκολη υπόθεση ?</a:t>
            </a:r>
          </a:p>
          <a:p>
            <a:pPr marL="0" indent="0">
              <a:buNone/>
            </a:pPr>
            <a:r>
              <a:rPr lang="el-GR" sz="2400" dirty="0" smtClean="0"/>
              <a:t>Μεγάλη ποικιλία σε</a:t>
            </a:r>
            <a:endParaRPr lang="en-US" sz="2400" dirty="0" smtClean="0"/>
          </a:p>
          <a:p>
            <a:pPr lvl="1"/>
            <a:r>
              <a:rPr lang="el-GR" sz="1800" dirty="0" smtClean="0"/>
              <a:t>Είδος / τύπος</a:t>
            </a:r>
          </a:p>
          <a:p>
            <a:pPr lvl="2"/>
            <a:r>
              <a:rPr lang="el-GR" sz="1600" dirty="0" smtClean="0"/>
              <a:t>Ξηρή</a:t>
            </a:r>
          </a:p>
          <a:p>
            <a:pPr lvl="3"/>
            <a:r>
              <a:rPr lang="el-GR" sz="1400" dirty="0" smtClean="0"/>
              <a:t>Σχετικά φθηνή, </a:t>
            </a:r>
          </a:p>
          <a:p>
            <a:pPr lvl="3"/>
            <a:r>
              <a:rPr lang="el-GR" sz="1400" dirty="0" smtClean="0"/>
              <a:t>εύκολη αποθήκευση – συντήρηση, </a:t>
            </a:r>
          </a:p>
          <a:p>
            <a:pPr lvl="3"/>
            <a:r>
              <a:rPr lang="el-GR" sz="1400" dirty="0" smtClean="0"/>
              <a:t>μεγάλη διάρκεια ζωής,</a:t>
            </a:r>
          </a:p>
          <a:p>
            <a:pPr lvl="3"/>
            <a:r>
              <a:rPr lang="el-GR" sz="1400" dirty="0" smtClean="0"/>
              <a:t> καλοσχηματισμένα κόπρανα</a:t>
            </a:r>
            <a:r>
              <a:rPr lang="en-US" sz="1400" dirty="0" smtClean="0"/>
              <a:t>!</a:t>
            </a:r>
            <a:endParaRPr lang="el-GR" sz="1400" dirty="0" smtClean="0"/>
          </a:p>
          <a:p>
            <a:pPr lvl="2"/>
            <a:r>
              <a:rPr lang="el-GR" sz="1600" dirty="0" smtClean="0"/>
              <a:t>Υγρή – κονσέρβα</a:t>
            </a:r>
            <a:endParaRPr lang="en-US" sz="1600" dirty="0" smtClean="0"/>
          </a:p>
          <a:p>
            <a:pPr lvl="3"/>
            <a:r>
              <a:rPr lang="el-GR" sz="1400" dirty="0" smtClean="0"/>
              <a:t>Πολύ εύληπτη – ιδανική για ιδιοκτήτες με απατήσεις!</a:t>
            </a:r>
          </a:p>
          <a:p>
            <a:pPr lvl="3"/>
            <a:r>
              <a:rPr lang="el-GR" sz="1400" dirty="0" smtClean="0"/>
              <a:t>Μικρός χρόνος συντήρησης αν ανοιχτεί, μεγάλος στο ράφι!</a:t>
            </a:r>
          </a:p>
          <a:p>
            <a:pPr lvl="3"/>
            <a:r>
              <a:rPr lang="el-GR" sz="1400" dirty="0" smtClean="0"/>
              <a:t>Μεγαλύτερη ποσότητας τροφής σε σχέση με την κροκέτα εξαιτίας της μεγάλης περιεκτικότητας σε νερό</a:t>
            </a:r>
          </a:p>
          <a:p>
            <a:pPr lvl="3"/>
            <a:r>
              <a:rPr lang="el-GR" sz="1400" dirty="0" smtClean="0"/>
              <a:t>Όχι καλά σχηματισμένα κόπρανα</a:t>
            </a:r>
          </a:p>
          <a:p>
            <a:pPr lvl="3"/>
            <a:r>
              <a:rPr lang="el-GR" sz="1400" dirty="0"/>
              <a:t>Σ</a:t>
            </a:r>
            <a:r>
              <a:rPr lang="el-GR" sz="1400" dirty="0" smtClean="0"/>
              <a:t>υστατικά και τα συντηρητικά </a:t>
            </a:r>
          </a:p>
        </p:txBody>
      </p:sp>
    </p:spTree>
    <p:extLst>
      <p:ext uri="{BB962C8B-B14F-4D97-AF65-F5344CB8AC3E}">
        <p14:creationId xmlns:p14="http://schemas.microsoft.com/office/powerpoint/2010/main" val="236665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Διατροφή σκύλου - γάτας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070847" y="1613647"/>
            <a:ext cx="9628094" cy="4719918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Σπιτική (</a:t>
            </a:r>
            <a:r>
              <a:rPr lang="en-US" sz="2000" dirty="0" smtClean="0"/>
              <a:t>HMF)</a:t>
            </a:r>
            <a:endParaRPr lang="el-GR" sz="2000" dirty="0" smtClean="0"/>
          </a:p>
          <a:p>
            <a:pPr lvl="1"/>
            <a:r>
              <a:rPr lang="el-GR" sz="1800" dirty="0" smtClean="0"/>
              <a:t>Μόνο κατόπιν οδηγών κτηνίατρου – γνώση θρεπτικών αναγκών</a:t>
            </a:r>
          </a:p>
          <a:p>
            <a:pPr lvl="1"/>
            <a:r>
              <a:rPr lang="el-GR" sz="1800" dirty="0" smtClean="0"/>
              <a:t>Χρονοβόρο – κοπιαστικό - ακριβό</a:t>
            </a:r>
          </a:p>
          <a:p>
            <a:pPr lvl="1"/>
            <a:r>
              <a:rPr lang="el-GR" sz="1800" dirty="0" smtClean="0"/>
              <a:t>Όχι το καθημερνό φαγητό της οικογένειας</a:t>
            </a:r>
          </a:p>
          <a:p>
            <a:pPr lvl="2"/>
            <a:r>
              <a:rPr lang="el-GR" sz="1600" dirty="0" smtClean="0"/>
              <a:t>Αλάτι </a:t>
            </a:r>
          </a:p>
          <a:p>
            <a:pPr lvl="2"/>
            <a:r>
              <a:rPr lang="el-GR" sz="1600" dirty="0" smtClean="0"/>
              <a:t>Καρυκεύματα</a:t>
            </a:r>
          </a:p>
          <a:p>
            <a:pPr lvl="2"/>
            <a:r>
              <a:rPr lang="el-GR" sz="1600" dirty="0" smtClean="0"/>
              <a:t>Ακατάλληλα συστατικά </a:t>
            </a:r>
          </a:p>
          <a:p>
            <a:pPr lvl="3"/>
            <a:r>
              <a:rPr lang="el-GR" sz="1400" dirty="0" smtClean="0"/>
              <a:t>Κρεμμύδι (αιμολυτική αναιμία)</a:t>
            </a:r>
          </a:p>
          <a:p>
            <a:pPr lvl="3"/>
            <a:r>
              <a:rPr lang="el-GR" sz="1400" dirty="0"/>
              <a:t>Σ</a:t>
            </a:r>
            <a:r>
              <a:rPr lang="el-GR" sz="1400" dirty="0" smtClean="0"/>
              <a:t>ταφύλι/ σταφίδες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el-GR" sz="1400" dirty="0" smtClean="0"/>
              <a:t>νεφρική ανεπάρκεια) όχι σε όλα τα ζώα</a:t>
            </a:r>
          </a:p>
          <a:p>
            <a:pPr lvl="3"/>
            <a:r>
              <a:rPr lang="el-GR" sz="1400" dirty="0" smtClean="0"/>
              <a:t>Σοκολάτα</a:t>
            </a:r>
            <a:r>
              <a:rPr lang="en-US" sz="1400" dirty="0" smtClean="0"/>
              <a:t> (</a:t>
            </a:r>
            <a:r>
              <a:rPr lang="el-GR" sz="1400" dirty="0" smtClean="0"/>
              <a:t>συμπτώματα δηλητηρίασης)</a:t>
            </a:r>
          </a:p>
          <a:p>
            <a:pPr lvl="3"/>
            <a:r>
              <a:rPr lang="el-GR" sz="1400" dirty="0"/>
              <a:t>Υ</a:t>
            </a:r>
            <a:r>
              <a:rPr lang="el-GR" sz="1400" dirty="0" smtClean="0"/>
              <a:t>περβολικό λίπος και κόκκαλα (παγκρεατίτιδα, έμφραξη εντέρου)</a:t>
            </a:r>
          </a:p>
          <a:p>
            <a:pPr lvl="3"/>
            <a:r>
              <a:rPr lang="el-GR" sz="1400" dirty="0" smtClean="0"/>
              <a:t>Υπερβολική ζάχαρη (παχυσαρκία</a:t>
            </a:r>
            <a:r>
              <a:rPr lang="en-US" sz="1400" dirty="0" smtClean="0"/>
              <a:t>, </a:t>
            </a:r>
            <a:r>
              <a:rPr lang="el-GR" sz="1400" dirty="0" smtClean="0"/>
              <a:t>παθήσεις δοντιών)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2673196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Διατροφή σκύλου - γάτας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89212" y="2133600"/>
            <a:ext cx="9271094" cy="4549588"/>
          </a:xfrm>
        </p:spPr>
        <p:txBody>
          <a:bodyPr/>
          <a:lstStyle/>
          <a:p>
            <a:r>
              <a:rPr lang="el-GR" dirty="0"/>
              <a:t>Ημίξηρη</a:t>
            </a:r>
          </a:p>
          <a:p>
            <a:pPr lvl="1"/>
            <a:r>
              <a:rPr lang="el-GR" dirty="0"/>
              <a:t>Μαλακές σε σύσταση τροφές</a:t>
            </a:r>
          </a:p>
          <a:p>
            <a:pPr lvl="1"/>
            <a:r>
              <a:rPr lang="el-GR" dirty="0"/>
              <a:t>Χρησιμοποιούνται ως κεράσματα</a:t>
            </a:r>
          </a:p>
          <a:p>
            <a:pPr lvl="1"/>
            <a:r>
              <a:rPr lang="el-GR" dirty="0"/>
              <a:t>Μεγάλη συγκέντρωση συντηρητικών  και θερμίδων </a:t>
            </a:r>
          </a:p>
          <a:p>
            <a:pPr lvl="2"/>
            <a:r>
              <a:rPr lang="el-GR" dirty="0"/>
              <a:t>Προσοχή στη συχνότητα χορήγησης</a:t>
            </a:r>
          </a:p>
          <a:p>
            <a:r>
              <a:rPr lang="el-GR" dirty="0"/>
              <a:t>Ωμή </a:t>
            </a:r>
          </a:p>
          <a:p>
            <a:pPr lvl="1"/>
            <a:r>
              <a:rPr lang="el-GR" dirty="0" smtClean="0"/>
              <a:t>Εύληπτη</a:t>
            </a:r>
          </a:p>
          <a:p>
            <a:pPr lvl="1"/>
            <a:r>
              <a:rPr lang="el-GR" dirty="0" smtClean="0"/>
              <a:t>Πιο κοντά στα διατροφικά πρότυπα του ζώου</a:t>
            </a:r>
          </a:p>
          <a:p>
            <a:pPr lvl="1"/>
            <a:r>
              <a:rPr lang="el-GR" dirty="0" smtClean="0"/>
              <a:t>Προσοχή στην προέλευση συντήρηση και χειρισμό του σκευάσματος</a:t>
            </a:r>
          </a:p>
          <a:p>
            <a:pPr lvl="2"/>
            <a:r>
              <a:rPr lang="el-GR" dirty="0" smtClean="0"/>
              <a:t>Κίνδυνος επιμολύνσεων με λοιμογόνα βακτήρια</a:t>
            </a:r>
            <a:endParaRPr lang="en-US" dirty="0" smtClean="0"/>
          </a:p>
          <a:p>
            <a:pPr lvl="1"/>
            <a:r>
              <a:rPr lang="en-US" dirty="0" smtClean="0"/>
              <a:t>BARF (bone and raw food)</a:t>
            </a:r>
          </a:p>
          <a:p>
            <a:pPr lvl="2"/>
            <a:r>
              <a:rPr lang="el-GR" dirty="0" smtClean="0"/>
              <a:t>Ψυχρή κατεργασία + προσθήκη λαχανικών κ.α. 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63612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Διατροφή σκύλου - γάτας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b="1" u="sng" dirty="0" smtClean="0"/>
              <a:t>Τύποι ποικιλιών</a:t>
            </a:r>
          </a:p>
          <a:p>
            <a:r>
              <a:rPr lang="en-US" sz="2000" dirty="0" smtClean="0"/>
              <a:t>Premium / super premium / regular</a:t>
            </a:r>
          </a:p>
          <a:p>
            <a:pPr lvl="1"/>
            <a:r>
              <a:rPr lang="el-GR" sz="1800" dirty="0" smtClean="0"/>
              <a:t>Ανάπτυξη με βάση τις απατήσεις για ιδιαίτερα προϊόντα</a:t>
            </a:r>
          </a:p>
          <a:p>
            <a:pPr lvl="1"/>
            <a:r>
              <a:rPr lang="en-US" sz="1800" dirty="0" smtClean="0"/>
              <a:t>Super premium</a:t>
            </a:r>
          </a:p>
          <a:p>
            <a:pPr lvl="2"/>
            <a:r>
              <a:rPr lang="el-GR" sz="1600" dirty="0" smtClean="0"/>
              <a:t>Υψηλής διατροφικής αξίας και </a:t>
            </a:r>
            <a:r>
              <a:rPr lang="el-GR" sz="1600" dirty="0" err="1" smtClean="0"/>
              <a:t>πεπτικότητας</a:t>
            </a:r>
            <a:r>
              <a:rPr lang="el-GR" sz="1600" dirty="0" smtClean="0"/>
              <a:t> πρωτεΐνη κρέατος</a:t>
            </a:r>
          </a:p>
          <a:p>
            <a:pPr lvl="2"/>
            <a:r>
              <a:rPr lang="el-GR" sz="1600" dirty="0" smtClean="0"/>
              <a:t>Ελάχιστα </a:t>
            </a:r>
            <a:r>
              <a:rPr lang="el-GR" sz="1600" dirty="0"/>
              <a:t>έ</a:t>
            </a:r>
            <a:r>
              <a:rPr lang="el-GR" sz="1600" dirty="0" smtClean="0"/>
              <a:t>ως καθόλου συντηρητικά και χρωστικές</a:t>
            </a:r>
          </a:p>
          <a:p>
            <a:pPr lvl="2"/>
            <a:r>
              <a:rPr lang="el-GR" sz="1600" dirty="0" smtClean="0"/>
              <a:t>Ενισχυμένα με συμπληρώματα </a:t>
            </a:r>
            <a:r>
              <a:rPr lang="el-GR" sz="1600" dirty="0"/>
              <a:t>ό</a:t>
            </a:r>
            <a:r>
              <a:rPr lang="el-GR" sz="1600" dirty="0" smtClean="0"/>
              <a:t>πως ω3 κι ω6 λιπαρά οξέα, αρθροπλαστικές ουσίες και προβιοτικά</a:t>
            </a:r>
            <a:endParaRPr lang="en-US" sz="1600" dirty="0" smtClean="0"/>
          </a:p>
          <a:p>
            <a:pPr lvl="1"/>
            <a:r>
              <a:rPr lang="en-US" sz="1800" dirty="0" smtClean="0"/>
              <a:t>Premium / regular</a:t>
            </a:r>
          </a:p>
          <a:p>
            <a:pPr lvl="2"/>
            <a:r>
              <a:rPr lang="el-GR" sz="1600" dirty="0" smtClean="0"/>
              <a:t>Σταδιακή αποκλιμάκωση των παραπάνω χαρακτηριστικών</a:t>
            </a:r>
            <a:endParaRPr lang="en-US" sz="1600" dirty="0" smtClean="0"/>
          </a:p>
          <a:p>
            <a:pPr lvl="1"/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1129268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Διατροφή σκύλου - γάτας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89212" y="2133599"/>
            <a:ext cx="9096282" cy="44016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u="sng" dirty="0" smtClean="0"/>
              <a:t>Τύποι ποικιλιών</a:t>
            </a:r>
          </a:p>
          <a:p>
            <a:r>
              <a:rPr lang="el-GR" dirty="0" smtClean="0"/>
              <a:t>Για ιδιαίτερες παθήσεις </a:t>
            </a:r>
          </a:p>
          <a:p>
            <a:pPr lvl="1"/>
            <a:r>
              <a:rPr lang="el-GR" dirty="0" smtClean="0"/>
              <a:t>Κλινικές δίαιτες για την αντιμετώπιση και έλεγχο νοσημάτων (γαστρεντερικά προβλήματα, νεφρική- καρδιακή ανεπάρκειας, διαβήτης, σύνδρομο κατωτέρου ουροποιητικού</a:t>
            </a:r>
            <a:r>
              <a:rPr lang="en-US" dirty="0" smtClean="0"/>
              <a:t>, </a:t>
            </a:r>
            <a:r>
              <a:rPr lang="el-GR" dirty="0" smtClean="0"/>
              <a:t>παχυσαρκία, νευρολογικά προβλήματα, προβλήματα με τις αρθρώσεις κ.α.)</a:t>
            </a:r>
          </a:p>
          <a:p>
            <a:r>
              <a:rPr lang="el-GR" dirty="0" smtClean="0"/>
              <a:t>Για συγκεκριμένη ηλικιακή περίοδο</a:t>
            </a:r>
          </a:p>
          <a:p>
            <a:pPr lvl="1"/>
            <a:r>
              <a:rPr lang="en-US" dirty="0" smtClean="0"/>
              <a:t>Puppy/ junior/ growth ( </a:t>
            </a:r>
            <a:r>
              <a:rPr lang="el-GR" dirty="0"/>
              <a:t>έ</a:t>
            </a:r>
            <a:r>
              <a:rPr lang="el-GR" dirty="0" smtClean="0"/>
              <a:t>ως 1 έτους για μικρόσωμα – </a:t>
            </a:r>
            <a:r>
              <a:rPr lang="el-GR" dirty="0"/>
              <a:t>έ</a:t>
            </a:r>
            <a:r>
              <a:rPr lang="el-GR" dirty="0" smtClean="0"/>
              <a:t>ως 18 -20 μηνών για τα μεγαλόσωμα). </a:t>
            </a:r>
          </a:p>
          <a:p>
            <a:pPr lvl="2"/>
            <a:r>
              <a:rPr lang="el-GR" dirty="0" smtClean="0"/>
              <a:t>Υψηλής ενέργειας και συγκέντρωσης πρωτεϊνών</a:t>
            </a:r>
            <a:endParaRPr lang="en-US" dirty="0" smtClean="0"/>
          </a:p>
          <a:p>
            <a:pPr lvl="1"/>
            <a:r>
              <a:rPr lang="en-US" dirty="0" smtClean="0"/>
              <a:t>Adult</a:t>
            </a:r>
            <a:r>
              <a:rPr lang="el-GR" dirty="0" smtClean="0"/>
              <a:t> (1 </a:t>
            </a:r>
            <a:r>
              <a:rPr lang="el-GR" dirty="0"/>
              <a:t>έ</a:t>
            </a:r>
            <a:r>
              <a:rPr lang="el-GR" dirty="0" smtClean="0"/>
              <a:t>ως </a:t>
            </a:r>
            <a:r>
              <a:rPr lang="en-US" dirty="0" smtClean="0"/>
              <a:t>7</a:t>
            </a:r>
            <a:r>
              <a:rPr lang="el-GR" dirty="0" smtClean="0"/>
              <a:t> ετών) συντήρηση των απαιτήσεων σε ενέργεια και θρεπτικά συστατικά</a:t>
            </a:r>
          </a:p>
          <a:p>
            <a:pPr lvl="1"/>
            <a:r>
              <a:rPr lang="en-US" dirty="0" smtClean="0"/>
              <a:t>Senior/ mature adult (&gt;7 </a:t>
            </a:r>
            <a:r>
              <a:rPr lang="el-GR" dirty="0" smtClean="0"/>
              <a:t>ετών)με λιγότερη ενέργεια, υψηλής </a:t>
            </a:r>
            <a:r>
              <a:rPr lang="el-GR" dirty="0" err="1" smtClean="0"/>
              <a:t>πεπτικότητας</a:t>
            </a:r>
            <a:r>
              <a:rPr lang="el-GR" dirty="0" smtClean="0"/>
              <a:t> πρωτεΐνες και συμμετοχή αρθροπροστατετυκών ουσιών.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05706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Διατροφή σκύλου - γάτας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936376" y="1775013"/>
            <a:ext cx="9829800" cy="46392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u="sng" dirty="0"/>
              <a:t>Τύποι ποικιλιών</a:t>
            </a:r>
          </a:p>
          <a:p>
            <a:r>
              <a:rPr lang="el-GR" sz="2400" dirty="0" smtClean="0"/>
              <a:t>Ανάλογα με τη </a:t>
            </a:r>
            <a:r>
              <a:rPr lang="el-GR" sz="2400" dirty="0" err="1" smtClean="0"/>
              <a:t>σωματοδομ</a:t>
            </a:r>
            <a:r>
              <a:rPr lang="el-GR" sz="2400" dirty="0" err="1"/>
              <a:t>ή</a:t>
            </a:r>
            <a:endParaRPr lang="el-GR" sz="2400" dirty="0" smtClean="0"/>
          </a:p>
          <a:p>
            <a:pPr lvl="1"/>
            <a:r>
              <a:rPr lang="en-US" sz="2000" dirty="0" smtClean="0"/>
              <a:t>Small</a:t>
            </a:r>
            <a:r>
              <a:rPr lang="el-GR" sz="2000" dirty="0"/>
              <a:t> </a:t>
            </a:r>
            <a:r>
              <a:rPr lang="en-US" sz="2000" dirty="0" smtClean="0"/>
              <a:t>miniature/toy, medium, large breed</a:t>
            </a:r>
          </a:p>
          <a:p>
            <a:pPr lvl="2"/>
            <a:r>
              <a:rPr lang="el-GR" sz="1600" dirty="0" smtClean="0"/>
              <a:t>Διαφορετικό μέγεθος τροφής,</a:t>
            </a:r>
          </a:p>
          <a:p>
            <a:pPr lvl="2"/>
            <a:r>
              <a:rPr lang="el-GR" sz="1600" dirty="0" smtClean="0"/>
              <a:t>Συστατικά που βοηθούν στην υγειά των αρθρώσεων </a:t>
            </a:r>
          </a:p>
          <a:p>
            <a:pPr lvl="2"/>
            <a:r>
              <a:rPr lang="el-GR" sz="1600" dirty="0" smtClean="0"/>
              <a:t>Ιδανικό ενεργειακό ισοζύγιο για αποφυγή παχυσαρκίας σε ζώα με προδιάθεση</a:t>
            </a:r>
          </a:p>
          <a:p>
            <a:r>
              <a:rPr lang="el-GR" sz="2000" dirty="0" smtClean="0"/>
              <a:t>Ανάλογα με τη χρήση</a:t>
            </a:r>
          </a:p>
          <a:p>
            <a:pPr lvl="1"/>
            <a:r>
              <a:rPr lang="el-GR" sz="1800" dirty="0" smtClean="0"/>
              <a:t>Σκύλοι κυνοδρομιών ή κυνηγιού</a:t>
            </a:r>
          </a:p>
          <a:p>
            <a:pPr lvl="2"/>
            <a:r>
              <a:rPr lang="el-GR" sz="1600" dirty="0" smtClean="0"/>
              <a:t>Σιτηρέσιο με υψηλή ενέργεια κατά τη διάρκεια της άσκησης και λίγες ήμερες πριν</a:t>
            </a:r>
          </a:p>
        </p:txBody>
      </p:sp>
    </p:spTree>
    <p:extLst>
      <p:ext uri="{BB962C8B-B14F-4D97-AF65-F5344CB8AC3E}">
        <p14:creationId xmlns:p14="http://schemas.microsoft.com/office/powerpoint/2010/main" val="1317816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Διατροφή σκύλου - γάτας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dirty="0"/>
              <a:t>Ανάλογα με την αναπαραγωγική κατάσταση </a:t>
            </a:r>
          </a:p>
          <a:p>
            <a:pPr lvl="1"/>
            <a:r>
              <a:rPr lang="el-GR" sz="2400" dirty="0"/>
              <a:t>Στειρωμένα / γεννητικά ακέραια ζώα (κυρίως στις γάτες)</a:t>
            </a:r>
          </a:p>
          <a:p>
            <a:pPr lvl="2"/>
            <a:r>
              <a:rPr lang="el-GR" sz="1800" dirty="0"/>
              <a:t>Προφύλαξη από την παχυσαρκία</a:t>
            </a:r>
          </a:p>
          <a:p>
            <a:pPr lvl="2"/>
            <a:r>
              <a:rPr lang="el-GR" sz="1800" dirty="0"/>
              <a:t>Πρόληψη σχηματισμού ουρολίθων</a:t>
            </a:r>
          </a:p>
          <a:p>
            <a:pPr lvl="1"/>
            <a:r>
              <a:rPr lang="el-GR" sz="2000" dirty="0"/>
              <a:t>Επίτοκες σκύλες/γάτες – χορήγηση </a:t>
            </a:r>
            <a:r>
              <a:rPr lang="el-GR" sz="2000" dirty="0" smtClean="0"/>
              <a:t>σιτηρεσίων υψηλής ενέργειας (</a:t>
            </a:r>
            <a:r>
              <a:rPr lang="en-US" sz="2000" dirty="0" smtClean="0"/>
              <a:t>Puppy</a:t>
            </a:r>
            <a:r>
              <a:rPr lang="el-GR" sz="2000" dirty="0" smtClean="0"/>
              <a:t> – </a:t>
            </a:r>
            <a:r>
              <a:rPr lang="en-US" sz="2000" dirty="0" smtClean="0"/>
              <a:t>energy – performance</a:t>
            </a:r>
            <a:r>
              <a:rPr lang="el-GR" sz="2000" dirty="0" smtClean="0"/>
              <a:t> κα</a:t>
            </a:r>
            <a:r>
              <a:rPr lang="en-US" sz="2000" dirty="0" smtClean="0"/>
              <a:t>)</a:t>
            </a:r>
            <a:endParaRPr lang="el-GR" sz="2000" dirty="0" smtClean="0"/>
          </a:p>
          <a:p>
            <a:pPr lvl="2"/>
            <a:r>
              <a:rPr lang="el-GR" sz="1800" dirty="0" smtClean="0"/>
              <a:t>Όχι γάλα κατά τον τοκετό ή τη γαλουχία</a:t>
            </a:r>
            <a:endParaRPr lang="el-GR" sz="18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3288582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256</TotalTime>
  <Words>757</Words>
  <Application>Microsoft Office PowerPoint</Application>
  <PresentationFormat>Ευρεία οθόνη</PresentationFormat>
  <Paragraphs>117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Wisp</vt:lpstr>
      <vt:lpstr>διατροφή σκύλου γάτας</vt:lpstr>
      <vt:lpstr>Διατροφή σκύλου - γάτας</vt:lpstr>
      <vt:lpstr>Διατροφή σκύλου - γάτας</vt:lpstr>
      <vt:lpstr>Διατροφή σκύλου - γάτας</vt:lpstr>
      <vt:lpstr>Διατροφή σκύλου - γάτας</vt:lpstr>
      <vt:lpstr>Διατροφή σκύλου - γάτας</vt:lpstr>
      <vt:lpstr>Διατροφή σκύλου - γάτας</vt:lpstr>
      <vt:lpstr>Διατροφή σκύλου - γάτας</vt:lpstr>
      <vt:lpstr>Διατροφή σκύλου - γάτας</vt:lpstr>
      <vt:lpstr>Διατροφή σκύλου - γάτας</vt:lpstr>
      <vt:lpstr>Διατροφή σκύλου - γάτας</vt:lpstr>
      <vt:lpstr>Διατροφή σκύλου - γάτας</vt:lpstr>
      <vt:lpstr>Διατροφή σκύλου - γάτας</vt:lpstr>
      <vt:lpstr>Διατροφή σκύλου - γάτας</vt:lpstr>
      <vt:lpstr>Διατροφή σκύλου - γάτας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διατροφή σκύλου γάτας</dc:title>
  <dc:creator>User</dc:creator>
  <cp:lastModifiedBy>User</cp:lastModifiedBy>
  <cp:revision>26</cp:revision>
  <dcterms:created xsi:type="dcterms:W3CDTF">2018-12-05T07:59:43Z</dcterms:created>
  <dcterms:modified xsi:type="dcterms:W3CDTF">2018-12-19T06:39:53Z</dcterms:modified>
</cp:coreProperties>
</file>