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5" r:id="rId2"/>
    <p:sldId id="386" r:id="rId3"/>
    <p:sldId id="387" r:id="rId4"/>
    <p:sldId id="388" r:id="rId5"/>
    <p:sldId id="389" r:id="rId6"/>
    <p:sldId id="368" r:id="rId7"/>
    <p:sldId id="390" r:id="rId8"/>
    <p:sldId id="391" r:id="rId9"/>
    <p:sldId id="393" r:id="rId10"/>
    <p:sldId id="392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4" r:id="rId21"/>
    <p:sldId id="403" r:id="rId22"/>
    <p:sldId id="405" r:id="rId23"/>
    <p:sldId id="406" r:id="rId24"/>
    <p:sldId id="407" r:id="rId25"/>
    <p:sldId id="369" r:id="rId26"/>
    <p:sldId id="408" r:id="rId27"/>
    <p:sldId id="370" r:id="rId28"/>
    <p:sldId id="409" r:id="rId29"/>
    <p:sldId id="410" r:id="rId30"/>
    <p:sldId id="411" r:id="rId31"/>
    <p:sldId id="413" r:id="rId32"/>
    <p:sldId id="412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372" r:id="rId42"/>
    <p:sldId id="371" r:id="rId43"/>
    <p:sldId id="373" r:id="rId44"/>
    <p:sldId id="374" r:id="rId45"/>
    <p:sldId id="422" r:id="rId46"/>
    <p:sldId id="423" r:id="rId47"/>
    <p:sldId id="424" r:id="rId48"/>
    <p:sldId id="301" r:id="rId49"/>
    <p:sldId id="361" r:id="rId50"/>
    <p:sldId id="378" r:id="rId51"/>
    <p:sldId id="379" r:id="rId52"/>
    <p:sldId id="380" r:id="rId53"/>
    <p:sldId id="375" r:id="rId54"/>
    <p:sldId id="377" r:id="rId55"/>
    <p:sldId id="425" r:id="rId56"/>
    <p:sldId id="383" r:id="rId57"/>
    <p:sldId id="384" r:id="rId58"/>
    <p:sldId id="381" r:id="rId59"/>
    <p:sldId id="426" r:id="rId60"/>
    <p:sldId id="427" r:id="rId61"/>
    <p:sldId id="428" r:id="rId62"/>
    <p:sldId id="429" r:id="rId63"/>
    <p:sldId id="376" r:id="rId64"/>
    <p:sldId id="430" r:id="rId65"/>
    <p:sldId id="431" r:id="rId66"/>
    <p:sldId id="433" r:id="rId67"/>
    <p:sldId id="360" r:id="rId68"/>
    <p:sldId id="359" r:id="rId69"/>
    <p:sldId id="434" r:id="rId70"/>
    <p:sldId id="435" r:id="rId71"/>
    <p:sldId id="362" r:id="rId72"/>
    <p:sldId id="436" r:id="rId73"/>
    <p:sldId id="365" r:id="rId74"/>
    <p:sldId id="437" r:id="rId75"/>
    <p:sldId id="366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363" r:id="rId85"/>
    <p:sldId id="364" r:id="rId86"/>
    <p:sldId id="446" r:id="rId87"/>
    <p:sldId id="447" r:id="rId88"/>
    <p:sldId id="449" r:id="rId89"/>
    <p:sldId id="450" r:id="rId90"/>
    <p:sldId id="453" r:id="rId91"/>
    <p:sldId id="452" r:id="rId92"/>
    <p:sldId id="454" r:id="rId93"/>
    <p:sldId id="455" r:id="rId94"/>
    <p:sldId id="456" r:id="rId95"/>
    <p:sldId id="457" r:id="rId96"/>
    <p:sldId id="458" r:id="rId97"/>
    <p:sldId id="459" r:id="rId98"/>
    <p:sldId id="460" r:id="rId99"/>
    <p:sldId id="461" r:id="rId100"/>
    <p:sldId id="462" r:id="rId101"/>
    <p:sldId id="463" r:id="rId102"/>
    <p:sldId id="465" r:id="rId103"/>
    <p:sldId id="467" r:id="rId104"/>
    <p:sldId id="468" r:id="rId105"/>
    <p:sldId id="469" r:id="rId106"/>
    <p:sldId id="470" r:id="rId107"/>
    <p:sldId id="473" r:id="rId108"/>
    <p:sldId id="472" r:id="rId109"/>
    <p:sldId id="471" r:id="rId110"/>
    <p:sldId id="474" r:id="rId111"/>
    <p:sldId id="475" r:id="rId112"/>
    <p:sldId id="476" r:id="rId113"/>
    <p:sldId id="367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9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5A13A-ED0A-40CB-9DDA-242B2FB54687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585-981C-4A18-9826-91001067A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7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1D1D2-7894-4DC0-8DA2-C6A768B3957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7448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A13A-ED0A-40CB-9DDA-242B2FB54687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A5585-981C-4A18-9826-91001067A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6" y="0"/>
            <a:ext cx="84309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412776"/>
            <a:ext cx="1682496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8460738" cy="574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30932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, </a:t>
            </a:r>
            <a:r>
              <a:rPr lang="el-GR" dirty="0" smtClean="0"/>
              <a:t>οικία των </a:t>
            </a:r>
            <a:r>
              <a:rPr lang="en-US" dirty="0" err="1" smtClean="0"/>
              <a:t>Vettii</a:t>
            </a:r>
            <a:r>
              <a:rPr lang="fr-FR" dirty="0" smtClean="0"/>
              <a:t>: </a:t>
            </a:r>
            <a:r>
              <a:rPr lang="fr-FR" dirty="0" err="1" smtClean="0"/>
              <a:t>lararium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3663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1800" dirty="0"/>
              <a:t>Άποψη της οικιστικής πτέρυγας της </a:t>
            </a:r>
            <a:r>
              <a:rPr lang="en-US" altLang="en-US" sz="1800" dirty="0" err="1"/>
              <a:t>Domus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Augustana</a:t>
            </a:r>
            <a:endParaRPr lang="el-GR" altLang="en-US" sz="1800" dirty="0"/>
          </a:p>
        </p:txBody>
      </p:sp>
      <p:pic>
        <p:nvPicPr>
          <p:cNvPr id="10854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Palatine_hippodr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3175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5"/>
          <p:cNvSpPr txBox="1">
            <a:spLocks noChangeArrowheads="1"/>
          </p:cNvSpPr>
          <p:nvPr/>
        </p:nvSpPr>
        <p:spPr bwMode="auto">
          <a:xfrm>
            <a:off x="2590800" y="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</a:rPr>
              <a:t>Ο ιππόδρομος της </a:t>
            </a:r>
            <a:r>
              <a:rPr lang="en-US" altLang="en-US" sz="1800" b="1">
                <a:solidFill>
                  <a:schemeClr val="bg1"/>
                </a:solidFill>
              </a:rPr>
              <a:t>Domus Augustana</a:t>
            </a:r>
            <a:endParaRPr lang="el-GR" alt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Axonometric vie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25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0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" y="73152"/>
            <a:ext cx="8970264" cy="6711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8860" y="62373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Tivoli, villa </a:t>
            </a:r>
            <a:r>
              <a:rPr lang="en-US" dirty="0" err="1" smtClean="0"/>
              <a:t>Hadriana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34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20688"/>
            <a:ext cx="8160132" cy="5488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63093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Tivoli, villa </a:t>
            </a:r>
            <a:r>
              <a:rPr lang="en-US" dirty="0" err="1" smtClean="0"/>
              <a:t>Hadriana</a:t>
            </a:r>
            <a:r>
              <a:rPr lang="en-US" dirty="0" smtClean="0"/>
              <a:t>: </a:t>
            </a:r>
            <a:r>
              <a:rPr lang="en-US" dirty="0" err="1" smtClean="0"/>
              <a:t>Poikile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495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92696"/>
            <a:ext cx="8053076" cy="5416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Tivoli, villa </a:t>
            </a:r>
            <a:r>
              <a:rPr lang="en-US" dirty="0" err="1" smtClean="0"/>
              <a:t>Hadriana</a:t>
            </a:r>
            <a:r>
              <a:rPr lang="en-US" dirty="0" smtClean="0"/>
              <a:t>: Canopus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76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76672"/>
            <a:ext cx="8306869" cy="5980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645735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Tivoli, villa </a:t>
            </a:r>
            <a:r>
              <a:rPr lang="en-US" dirty="0" err="1" smtClean="0"/>
              <a:t>Hadriana</a:t>
            </a:r>
            <a:r>
              <a:rPr lang="en-US" dirty="0" smtClean="0"/>
              <a:t>: “</a:t>
            </a:r>
            <a:r>
              <a:rPr lang="en-US" dirty="0" err="1" smtClean="0"/>
              <a:t>Teatro</a:t>
            </a:r>
            <a:r>
              <a:rPr lang="en-US" dirty="0" smtClean="0"/>
              <a:t> </a:t>
            </a:r>
            <a:r>
              <a:rPr lang="en-US" dirty="0" err="1" smtClean="0"/>
              <a:t>maritimo</a:t>
            </a:r>
            <a:r>
              <a:rPr lang="en-US" dirty="0" smtClean="0"/>
              <a:t>”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00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8267188" cy="5560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0032" y="6237312"/>
            <a:ext cx="389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Tivoli, villa </a:t>
            </a:r>
            <a:r>
              <a:rPr lang="en-US" dirty="0" err="1"/>
              <a:t>Hadriana</a:t>
            </a:r>
            <a:r>
              <a:rPr lang="en-US" dirty="0"/>
              <a:t>: “</a:t>
            </a:r>
            <a:r>
              <a:rPr lang="en-US" dirty="0" err="1"/>
              <a:t>Teatro</a:t>
            </a:r>
            <a:r>
              <a:rPr lang="en-US" dirty="0"/>
              <a:t> </a:t>
            </a:r>
            <a:r>
              <a:rPr lang="en-US" dirty="0" err="1"/>
              <a:t>maritimo</a:t>
            </a:r>
            <a:r>
              <a:rPr lang="en-US" dirty="0"/>
              <a:t>”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2656"/>
            <a:ext cx="8695412" cy="5848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8024" y="6381328"/>
            <a:ext cx="389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Tivoli, villa </a:t>
            </a:r>
            <a:r>
              <a:rPr lang="en-US" dirty="0" err="1"/>
              <a:t>Hadriana</a:t>
            </a:r>
            <a:r>
              <a:rPr lang="en-US" dirty="0"/>
              <a:t>: “</a:t>
            </a:r>
            <a:r>
              <a:rPr lang="en-US" dirty="0" err="1"/>
              <a:t>Teatro</a:t>
            </a:r>
            <a:r>
              <a:rPr lang="en-US" dirty="0"/>
              <a:t> </a:t>
            </a:r>
            <a:r>
              <a:rPr lang="en-US" dirty="0" err="1"/>
              <a:t>maritimo</a:t>
            </a:r>
            <a:r>
              <a:rPr lang="en-US" dirty="0"/>
              <a:t>”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36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9782"/>
            <a:ext cx="8892480" cy="67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63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70967"/>
            <a:ext cx="7179056" cy="351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835" y="3581247"/>
            <a:ext cx="5040560" cy="32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535" y="0"/>
            <a:ext cx="562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788" y="0"/>
            <a:ext cx="4874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7" y="116632"/>
            <a:ext cx="9108993" cy="6067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38132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Piazza </a:t>
            </a:r>
            <a:r>
              <a:rPr lang="en-US" dirty="0" err="1" smtClean="0"/>
              <a:t>Armerina</a:t>
            </a:r>
            <a:r>
              <a:rPr lang="fr-FR" dirty="0" smtClean="0"/>
              <a:t>: </a:t>
            </a:r>
            <a:r>
              <a:rPr lang="el-GR" dirty="0" smtClean="0"/>
              <a:t>ψηφιδωτό δάπεδο της έπαυλης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23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8" y="332656"/>
            <a:ext cx="907841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032"/>
            <a:ext cx="8894692" cy="68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1643"/>
            <a:ext cx="8820472" cy="656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6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692696"/>
            <a:ext cx="7930579" cy="5385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4574" y="63093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: </a:t>
            </a:r>
            <a:r>
              <a:rPr lang="el-GR" dirty="0" smtClean="0"/>
              <a:t>«οικία του αργυρού γάμου»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9285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4824536" cy="626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068" y="1268760"/>
            <a:ext cx="4456046" cy="43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01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16" y="908720"/>
            <a:ext cx="897438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33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02340"/>
            <a:ext cx="6912768" cy="67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20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0648"/>
            <a:ext cx="8891454" cy="64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5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560"/>
            <a:ext cx="9144000" cy="61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58314" cy="61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5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48680"/>
            <a:ext cx="8058415" cy="547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, </a:t>
            </a:r>
            <a:r>
              <a:rPr lang="el-GR" dirty="0" smtClean="0"/>
              <a:t>οικία του Μενάνδρου</a:t>
            </a:r>
            <a:r>
              <a:rPr lang="en-US" dirty="0" smtClean="0"/>
              <a:t>: </a:t>
            </a:r>
            <a:r>
              <a:rPr lang="fr-FR" dirty="0" smtClean="0"/>
              <a:t>atrium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88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269" y="0"/>
            <a:ext cx="436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8460738" cy="574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3813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Πομπηία, οικία των </a:t>
            </a:r>
            <a:r>
              <a:rPr lang="en-US" dirty="0" err="1" smtClean="0"/>
              <a:t>Vettii</a:t>
            </a:r>
            <a:r>
              <a:rPr lang="en-US" dirty="0" smtClean="0"/>
              <a:t>: </a:t>
            </a:r>
            <a:r>
              <a:rPr lang="el-GR" dirty="0" smtClean="0"/>
              <a:t>περιστύλιο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6324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0"/>
            <a:ext cx="6408712" cy="67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9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404664"/>
            <a:ext cx="5703177" cy="5833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63813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</a:t>
            </a:r>
            <a:r>
              <a:rPr lang="fr-FR" dirty="0" smtClean="0"/>
              <a:t>atrium </a:t>
            </a:r>
            <a:r>
              <a:rPr lang="el-GR" dirty="0" smtClean="0"/>
              <a:t>της «οικίας του μωσαϊκού </a:t>
            </a:r>
            <a:r>
              <a:rPr lang="en-US" dirty="0" smtClean="0"/>
              <a:t>atrium</a:t>
            </a:r>
            <a:r>
              <a:rPr lang="el-GR" dirty="0" smtClean="0"/>
              <a:t>» στο </a:t>
            </a:r>
            <a:r>
              <a:rPr lang="en-US" dirty="0" smtClean="0"/>
              <a:t>Herculaneum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6660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4326"/>
            <a:ext cx="6336704" cy="68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8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548680"/>
            <a:ext cx="7758834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38132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Herculaneum</a:t>
            </a:r>
            <a:r>
              <a:rPr lang="el-GR" dirty="0" smtClean="0"/>
              <a:t>, οικία του </a:t>
            </a:r>
            <a:r>
              <a:rPr lang="el-GR" dirty="0" err="1" smtClean="0"/>
              <a:t>Ποσειδώνα</a:t>
            </a:r>
            <a:r>
              <a:rPr lang="el-GR" dirty="0" smtClean="0"/>
              <a:t> και της Αμφιτρίτης</a:t>
            </a:r>
            <a:r>
              <a:rPr lang="en-US" dirty="0" smtClean="0"/>
              <a:t>: </a:t>
            </a:r>
            <a:r>
              <a:rPr lang="el-GR" dirty="0" smtClean="0"/>
              <a:t>το νυμφαίο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9305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0"/>
            <a:ext cx="6214028" cy="67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05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48"/>
            <a:ext cx="8941356" cy="6809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63093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l-GR" dirty="0" err="1" smtClean="0"/>
              <a:t>Πομπηϊανό</a:t>
            </a:r>
            <a:r>
              <a:rPr lang="el-GR" dirty="0" smtClean="0"/>
              <a:t> στυλ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294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9202960" cy="624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36652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Στρώματα από την ηφαιστειακή έκρηξη του Βεζουβίου στη </a:t>
            </a:r>
            <a:r>
              <a:rPr lang="en-US" dirty="0" smtClean="0"/>
              <a:t>Villa </a:t>
            </a:r>
            <a:r>
              <a:rPr lang="en-US" dirty="0" err="1" smtClean="0"/>
              <a:t>Oplontis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3606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0688"/>
            <a:ext cx="8839629" cy="569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02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77773"/>
            <a:ext cx="6156176" cy="67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17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1" y="980728"/>
            <a:ext cx="9043456" cy="50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22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8884865" cy="6033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3857" y="64886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Πομπηία, </a:t>
            </a:r>
            <a:r>
              <a:rPr lang="el-GR" dirty="0" err="1" smtClean="0"/>
              <a:t>έπαυλις</a:t>
            </a:r>
            <a:r>
              <a:rPr lang="el-GR" dirty="0" smtClean="0"/>
              <a:t> των Μυστηρίων</a:t>
            </a:r>
            <a:r>
              <a:rPr lang="en-US" dirty="0" smtClean="0"/>
              <a:t>: </a:t>
            </a:r>
            <a:r>
              <a:rPr lang="fr-FR" dirty="0" smtClean="0"/>
              <a:t>2o </a:t>
            </a:r>
            <a:r>
              <a:rPr lang="el-GR" dirty="0" smtClean="0"/>
              <a:t>στυλ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0592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8884865" cy="6033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645333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</a:t>
            </a:r>
            <a:r>
              <a:rPr lang="en-US" dirty="0" err="1" smtClean="0"/>
              <a:t>plontis</a:t>
            </a:r>
            <a:r>
              <a:rPr lang="en-US" dirty="0" smtClean="0"/>
              <a:t>,</a:t>
            </a:r>
            <a:r>
              <a:rPr lang="el-GR" dirty="0"/>
              <a:t> </a:t>
            </a:r>
            <a:r>
              <a:rPr lang="el-GR" dirty="0" smtClean="0"/>
              <a:t>έπαυλη της </a:t>
            </a:r>
            <a:r>
              <a:rPr lang="en-US" dirty="0" err="1" smtClean="0"/>
              <a:t>Poppaea</a:t>
            </a:r>
            <a:r>
              <a:rPr lang="fr-FR" dirty="0" smtClean="0"/>
              <a:t>: </a:t>
            </a:r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l-GR" dirty="0" err="1" smtClean="0"/>
              <a:t>πομπηϊανό</a:t>
            </a:r>
            <a:r>
              <a:rPr lang="el-GR" dirty="0" smtClean="0"/>
              <a:t> στυλ</a:t>
            </a:r>
            <a:r>
              <a:rPr lang="en-US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5078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0"/>
            <a:ext cx="8131031" cy="6808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8264" y="6476663"/>
            <a:ext cx="20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</a:t>
            </a:r>
            <a:r>
              <a:rPr lang="el-GR" dirty="0" err="1"/>
              <a:t>πομπηϊανό</a:t>
            </a:r>
            <a:r>
              <a:rPr lang="el-GR" dirty="0"/>
              <a:t> στυλ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7469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0"/>
            <a:ext cx="51450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8707" y="616530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Boscoreale</a:t>
            </a:r>
            <a:r>
              <a:rPr lang="en-US" dirty="0" smtClean="0"/>
              <a:t>, </a:t>
            </a:r>
            <a:r>
              <a:rPr lang="el-GR" dirty="0" smtClean="0"/>
              <a:t>έπαυλη του </a:t>
            </a:r>
            <a:r>
              <a:rPr lang="en-US" dirty="0" err="1" smtClean="0"/>
              <a:t>Synistor</a:t>
            </a:r>
            <a:r>
              <a:rPr lang="en-US" dirty="0" smtClean="0"/>
              <a:t>: </a:t>
            </a:r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</a:t>
            </a:r>
            <a:r>
              <a:rPr lang="el-GR" dirty="0" err="1"/>
              <a:t>πομπηϊανό</a:t>
            </a:r>
            <a:r>
              <a:rPr lang="el-GR" dirty="0"/>
              <a:t> στυλ</a:t>
            </a:r>
            <a:r>
              <a:rPr lang="en-US" dirty="0"/>
              <a:t>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5785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" y="17206"/>
            <a:ext cx="8842866" cy="6508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8264" y="6456999"/>
            <a:ext cx="20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</a:t>
            </a:r>
            <a:r>
              <a:rPr lang="el-GR" dirty="0" err="1"/>
              <a:t>πομπηϊανό</a:t>
            </a:r>
            <a:r>
              <a:rPr lang="el-GR" dirty="0"/>
              <a:t> στυλ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9545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145"/>
            <a:ext cx="6264696" cy="6844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4411" y="6309320"/>
            <a:ext cx="20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</a:t>
            </a:r>
            <a:r>
              <a:rPr lang="el-GR" dirty="0" err="1"/>
              <a:t>πομπηϊανό</a:t>
            </a:r>
            <a:r>
              <a:rPr lang="el-GR" dirty="0"/>
              <a:t> στυλ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9180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1078"/>
            <a:ext cx="58532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5409" y="6176572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Έπαυλη στο </a:t>
            </a:r>
            <a:r>
              <a:rPr lang="en-US" dirty="0" err="1" smtClean="0"/>
              <a:t>Boscotrecase</a:t>
            </a:r>
            <a:r>
              <a:rPr lang="en-US" dirty="0" smtClean="0"/>
              <a:t>: 3o </a:t>
            </a:r>
            <a:r>
              <a:rPr lang="el-GR" dirty="0" err="1" smtClean="0"/>
              <a:t>πομπηϊανό</a:t>
            </a:r>
            <a:r>
              <a:rPr lang="el-GR" dirty="0" smtClean="0"/>
              <a:t> στυλ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288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9144000" cy="6190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4288" y="64248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8241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-16635"/>
            <a:ext cx="6264696" cy="687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587727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, </a:t>
            </a:r>
            <a:r>
              <a:rPr lang="el-GR" dirty="0" smtClean="0"/>
              <a:t>οικία του Μ. </a:t>
            </a:r>
            <a:r>
              <a:rPr lang="en-US" dirty="0" smtClean="0"/>
              <a:t>Lucretius </a:t>
            </a:r>
            <a:r>
              <a:rPr lang="en-US" dirty="0" err="1" smtClean="0"/>
              <a:t>Fronto</a:t>
            </a:r>
            <a:r>
              <a:rPr lang="en-US" dirty="0" smtClean="0"/>
              <a:t> (3o </a:t>
            </a:r>
            <a:r>
              <a:rPr lang="el-GR" dirty="0" smtClean="0"/>
              <a:t>στυλ)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2198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" y="654442"/>
            <a:ext cx="9134739" cy="6203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1663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Πομπηία,</a:t>
            </a:r>
            <a:r>
              <a:rPr lang="en-US" dirty="0" smtClean="0"/>
              <a:t> </a:t>
            </a:r>
            <a:r>
              <a:rPr lang="el-GR" dirty="0" smtClean="0"/>
              <a:t>οικία του </a:t>
            </a:r>
            <a:r>
              <a:rPr lang="en-US" dirty="0" smtClean="0"/>
              <a:t>M. Lucretius </a:t>
            </a:r>
            <a:r>
              <a:rPr lang="en-US" dirty="0" err="1" smtClean="0"/>
              <a:t>Fronto</a:t>
            </a:r>
            <a:r>
              <a:rPr lang="en-US" dirty="0" smtClean="0"/>
              <a:t> (</a:t>
            </a:r>
            <a:r>
              <a:rPr lang="el-GR" dirty="0"/>
              <a:t>3</a:t>
            </a:r>
            <a:r>
              <a:rPr lang="fr-FR" dirty="0" smtClean="0"/>
              <a:t>o </a:t>
            </a:r>
            <a:r>
              <a:rPr lang="el-GR" dirty="0" err="1" smtClean="0"/>
              <a:t>πομπηιανό</a:t>
            </a:r>
            <a:r>
              <a:rPr lang="el-GR" dirty="0" smtClean="0"/>
              <a:t> στυλ</a:t>
            </a:r>
            <a:r>
              <a:rPr lang="en-US" dirty="0" smtClean="0"/>
              <a:t>: </a:t>
            </a:r>
            <a:r>
              <a:rPr lang="el-GR" dirty="0" smtClean="0"/>
              <a:t>ύστερη φάση)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8479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40160"/>
            <a:ext cx="8566769" cy="5817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696" y="404664"/>
            <a:ext cx="583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Πομπηία</a:t>
            </a:r>
            <a:r>
              <a:rPr lang="en-US" dirty="0"/>
              <a:t>: </a:t>
            </a:r>
            <a:r>
              <a:rPr lang="el-GR" dirty="0"/>
              <a:t>οικία του </a:t>
            </a:r>
            <a:r>
              <a:rPr lang="en-US" dirty="0"/>
              <a:t>M. Lucretius </a:t>
            </a:r>
            <a:r>
              <a:rPr lang="en-US" dirty="0" err="1" smtClean="0"/>
              <a:t>Fronto</a:t>
            </a:r>
            <a:r>
              <a:rPr lang="el-GR" dirty="0" smtClean="0"/>
              <a:t> (κεντρικός πίνακας)</a:t>
            </a:r>
            <a:r>
              <a:rPr lang="en-US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5534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04664"/>
            <a:ext cx="7776864" cy="5717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30932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, </a:t>
            </a:r>
            <a:r>
              <a:rPr lang="el-GR" dirty="0" smtClean="0"/>
              <a:t>οικία των </a:t>
            </a:r>
            <a:r>
              <a:rPr lang="en-US" dirty="0" err="1" smtClean="0"/>
              <a:t>Vettii</a:t>
            </a:r>
            <a:r>
              <a:rPr lang="en-US" dirty="0" smtClean="0"/>
              <a:t>:</a:t>
            </a:r>
            <a:r>
              <a:rPr lang="fr-FR" dirty="0" smtClean="0"/>
              <a:t> </a:t>
            </a:r>
            <a:r>
              <a:rPr lang="el-GR" dirty="0" smtClean="0"/>
              <a:t>τοιχογραφίες ενός </a:t>
            </a:r>
            <a:r>
              <a:rPr lang="en-US" dirty="0" smtClean="0"/>
              <a:t>triclinium (</a:t>
            </a:r>
            <a:r>
              <a:rPr lang="fr-FR" dirty="0" smtClean="0"/>
              <a:t>4o </a:t>
            </a:r>
            <a:r>
              <a:rPr lang="el-GR" dirty="0" err="1" smtClean="0"/>
              <a:t>πομπηϊανό</a:t>
            </a:r>
            <a:r>
              <a:rPr lang="el-GR" dirty="0" smtClean="0"/>
              <a:t> στυλ)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9413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2967"/>
            <a:ext cx="5004048" cy="6835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24128" y="5589240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Πομπηία</a:t>
            </a:r>
            <a:r>
              <a:rPr lang="en-US" dirty="0"/>
              <a:t>, </a:t>
            </a:r>
            <a:r>
              <a:rPr lang="el-GR" dirty="0"/>
              <a:t>οικία των </a:t>
            </a:r>
            <a:r>
              <a:rPr lang="en-US" dirty="0" err="1"/>
              <a:t>Vettii</a:t>
            </a:r>
            <a:r>
              <a:rPr lang="en-US" dirty="0"/>
              <a:t>:</a:t>
            </a:r>
            <a:r>
              <a:rPr lang="fr-FR" dirty="0"/>
              <a:t> </a:t>
            </a:r>
            <a:r>
              <a:rPr lang="el-GR" dirty="0"/>
              <a:t>τοιχογραφίες ενός </a:t>
            </a:r>
            <a:r>
              <a:rPr lang="el-GR" dirty="0" smtClean="0"/>
              <a:t>δεύτερου </a:t>
            </a:r>
            <a:r>
              <a:rPr lang="en-US" dirty="0" smtClean="0"/>
              <a:t>triclinium </a:t>
            </a:r>
            <a:r>
              <a:rPr lang="en-US" dirty="0"/>
              <a:t>(</a:t>
            </a:r>
            <a:r>
              <a:rPr lang="fr-FR" dirty="0"/>
              <a:t>4o </a:t>
            </a:r>
            <a:r>
              <a:rPr lang="el-GR" dirty="0" err="1"/>
              <a:t>πομπηϊανό</a:t>
            </a:r>
            <a:r>
              <a:rPr lang="el-GR" dirty="0"/>
              <a:t> στυλ)</a:t>
            </a:r>
          </a:p>
        </p:txBody>
      </p:sp>
    </p:spTree>
    <p:extLst>
      <p:ext uri="{BB962C8B-B14F-4D97-AF65-F5344CB8AC3E}">
        <p14:creationId xmlns:p14="http://schemas.microsoft.com/office/powerpoint/2010/main" val="247130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92696"/>
            <a:ext cx="8890829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936" y="623731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Πομπηία, οικία του Απόλλωνα</a:t>
            </a:r>
            <a:r>
              <a:rPr lang="en-US" dirty="0" smtClean="0"/>
              <a:t>: 4o </a:t>
            </a:r>
            <a:r>
              <a:rPr lang="el-GR" dirty="0" smtClean="0"/>
              <a:t>στυλ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9887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9144000" cy="5478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4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l-GR" dirty="0" err="1" smtClean="0"/>
              <a:t>πομπηϊανό</a:t>
            </a:r>
            <a:r>
              <a:rPr lang="el-GR" dirty="0" smtClean="0"/>
              <a:t> στυλ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7357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48680"/>
            <a:ext cx="8497436" cy="5770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631943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Ρώμη, </a:t>
            </a:r>
            <a:r>
              <a:rPr lang="en-US" dirty="0" err="1" smtClean="0"/>
              <a:t>Domus</a:t>
            </a:r>
            <a:r>
              <a:rPr lang="en-US" dirty="0" smtClean="0"/>
              <a:t> Aurea</a:t>
            </a:r>
            <a:r>
              <a:rPr lang="fr-FR" dirty="0" smtClean="0"/>
              <a:t>: </a:t>
            </a:r>
            <a:r>
              <a:rPr lang="el-GR" dirty="0" smtClean="0"/>
              <a:t>γραπτή οροφή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7160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551723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«Χρυσή Οικία» του Νέρωνα</a:t>
            </a:r>
            <a:r>
              <a:rPr lang="en-US" dirty="0" smtClean="0"/>
              <a:t>: </a:t>
            </a:r>
            <a:r>
              <a:rPr lang="el-GR" dirty="0" smtClean="0"/>
              <a:t>γύψινος και γραπτός διάκοσμος της </a:t>
            </a:r>
            <a:r>
              <a:rPr lang="el-GR" dirty="0" err="1" smtClean="0"/>
              <a:t>καμαροσκεπούς</a:t>
            </a:r>
            <a:r>
              <a:rPr lang="el-GR" dirty="0" smtClean="0"/>
              <a:t> οροφής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9362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728"/>
            <a:ext cx="4572000" cy="5078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166" y="482823"/>
            <a:ext cx="4388833" cy="5128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8052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: </a:t>
            </a:r>
            <a:r>
              <a:rPr lang="el-GR" dirty="0" smtClean="0"/>
              <a:t>οικία του </a:t>
            </a:r>
            <a:r>
              <a:rPr lang="en-US" dirty="0" err="1" smtClean="0"/>
              <a:t>Gavius</a:t>
            </a:r>
            <a:r>
              <a:rPr lang="en-US" dirty="0" smtClean="0"/>
              <a:t> Rufus (VII.2.16)</a:t>
            </a:r>
            <a:r>
              <a:rPr lang="fr-FR" dirty="0" smtClean="0"/>
              <a:t>: </a:t>
            </a:r>
            <a:r>
              <a:rPr lang="el-GR" dirty="0" smtClean="0"/>
              <a:t>οι παραστάσεις στον ανατολικό (αριστερά) και τον δυτικό (δεξιά) τοίχο.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76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0"/>
            <a:ext cx="8460432" cy="68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5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985801" cy="6867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4288" y="5157192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</a:t>
            </a:r>
            <a:r>
              <a:rPr lang="en-US" dirty="0" smtClean="0"/>
              <a:t>: </a:t>
            </a:r>
            <a:r>
              <a:rPr lang="el-GR" dirty="0" smtClean="0"/>
              <a:t>ψηφιδωτό δάπεδο της οικίας του Φαύνου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8801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052659" cy="6874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6296" y="5157192"/>
            <a:ext cx="1709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Πομπηία</a:t>
            </a:r>
            <a:r>
              <a:rPr lang="en-US" dirty="0"/>
              <a:t>: </a:t>
            </a:r>
            <a:r>
              <a:rPr lang="el-GR" dirty="0"/>
              <a:t>ψηφιδωτό δάπεδο της οικίας του Φαύνου</a:t>
            </a:r>
          </a:p>
        </p:txBody>
      </p:sp>
    </p:spTree>
    <p:extLst>
      <p:ext uri="{BB962C8B-B14F-4D97-AF65-F5344CB8AC3E}">
        <p14:creationId xmlns:p14="http://schemas.microsoft.com/office/powerpoint/2010/main" val="1748193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0"/>
            <a:ext cx="538520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8184" y="5605348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Πομπηία</a:t>
            </a:r>
            <a:r>
              <a:rPr lang="en-US" dirty="0"/>
              <a:t>: </a:t>
            </a:r>
            <a:r>
              <a:rPr lang="el-GR" dirty="0"/>
              <a:t>ψηφιδωτό δάπεδο </a:t>
            </a:r>
            <a:r>
              <a:rPr lang="el-GR" dirty="0" smtClean="0"/>
              <a:t>του προθαλάμου (</a:t>
            </a:r>
            <a:r>
              <a:rPr lang="en-US" dirty="0" err="1" smtClean="0"/>
              <a:t>fauces</a:t>
            </a:r>
            <a:r>
              <a:rPr lang="en-US" dirty="0" smtClean="0"/>
              <a:t>) </a:t>
            </a:r>
            <a:r>
              <a:rPr lang="el-GR" dirty="0" smtClean="0"/>
              <a:t>της </a:t>
            </a:r>
            <a:r>
              <a:rPr lang="el-GR" dirty="0"/>
              <a:t>οικίας του </a:t>
            </a:r>
            <a:r>
              <a:rPr lang="el-GR" dirty="0" smtClean="0"/>
              <a:t>Τραγικού ποιητή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0710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0"/>
            <a:ext cx="457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362" y="609329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Όστια</a:t>
            </a:r>
            <a:r>
              <a:rPr lang="en-US" dirty="0" smtClean="0"/>
              <a:t>:</a:t>
            </a:r>
            <a:r>
              <a:rPr lang="el-GR" dirty="0"/>
              <a:t> </a:t>
            </a:r>
            <a:r>
              <a:rPr lang="el-GR" dirty="0" smtClean="0"/>
              <a:t>ψηφιδωτό δάπεδο των Λουτρών του </a:t>
            </a:r>
            <a:r>
              <a:rPr lang="en-US" dirty="0" err="1" smtClean="0"/>
              <a:t>Buticosis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9716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6" y="188640"/>
            <a:ext cx="9067274" cy="6093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45333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Ψηφιδωτό της έπαυλης του Αδριανού στο </a:t>
            </a:r>
            <a:r>
              <a:rPr lang="en-US" dirty="0" smtClean="0"/>
              <a:t>Tivoli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1971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156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224" y="644620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Κως,</a:t>
            </a:r>
            <a:r>
              <a:rPr lang="en-US" dirty="0" smtClean="0"/>
              <a:t> casa </a:t>
            </a:r>
            <a:r>
              <a:rPr lang="en-US" dirty="0" err="1" smtClean="0"/>
              <a:t>Romana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8797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Circus_starting gates_Carthage mosa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7848600" cy="652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2"/>
          <p:cNvSpPr txBox="1">
            <a:spLocks noChangeArrowheads="1"/>
          </p:cNvSpPr>
          <p:nvPr/>
        </p:nvSpPr>
        <p:spPr bwMode="auto">
          <a:xfrm>
            <a:off x="1143000" y="6488113"/>
            <a:ext cx="693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b="1"/>
              <a:t>Μωσαϊκό από την Καρχηδόνα με παράσταση ιπποδρομιών</a:t>
            </a:r>
            <a:endParaRPr lang="en-US" altLang="el-GR" b="1"/>
          </a:p>
        </p:txBody>
      </p:sp>
    </p:spTree>
    <p:extLst>
      <p:ext uri="{BB962C8B-B14F-4D97-AF65-F5344CB8AC3E}">
        <p14:creationId xmlns:p14="http://schemas.microsoft.com/office/powerpoint/2010/main" val="1397771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9176282" cy="6093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3093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Μωσαϊκό δάπεδο από το </a:t>
            </a:r>
            <a:r>
              <a:rPr lang="en-US" dirty="0" err="1" smtClean="0"/>
              <a:t>Smirat</a:t>
            </a:r>
            <a:r>
              <a:rPr lang="en-US" dirty="0" smtClean="0"/>
              <a:t> </a:t>
            </a:r>
            <a:r>
              <a:rPr lang="el-GR" dirty="0" smtClean="0"/>
              <a:t>της </a:t>
            </a:r>
            <a:r>
              <a:rPr lang="el-GR" dirty="0" err="1" smtClean="0"/>
              <a:t>Τυνισίας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2366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1580"/>
            <a:ext cx="9144000" cy="4254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02128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Ψηφιδωτό δάπεδο ρωμαϊκής εποχής</a:t>
            </a:r>
            <a:r>
              <a:rPr lang="en-US" dirty="0" smtClean="0"/>
              <a:t>: </a:t>
            </a:r>
            <a:r>
              <a:rPr lang="el-GR" dirty="0" smtClean="0"/>
              <a:t>Αρχαιολογικό Μουσείο Πατρών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0369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844" y="0"/>
            <a:ext cx="502713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5" y="13739"/>
            <a:ext cx="48180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9749" y="1373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Herculaneum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3818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76672"/>
            <a:ext cx="7580151" cy="5696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309320"/>
            <a:ext cx="758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Αεροφωτογραφία των ανασκαμμένων νησίδων της Ηρακλείας (</a:t>
            </a:r>
            <a:r>
              <a:rPr lang="en-US" dirty="0" smtClean="0"/>
              <a:t>Herculaneum)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8529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0"/>
            <a:ext cx="35710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Πομπηία, οικία του Λαβυρίνθου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1075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80"/>
            <a:ext cx="9144000" cy="6190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0312" y="1165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Ostia </a:t>
            </a:r>
            <a:r>
              <a:rPr lang="en-US" dirty="0" err="1" smtClean="0"/>
              <a:t>antica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5982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1" y="260648"/>
            <a:ext cx="9104999" cy="64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76621" cy="3829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6612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Όστια</a:t>
            </a:r>
            <a:r>
              <a:rPr lang="en-US" dirty="0" smtClean="0"/>
              <a:t>: </a:t>
            </a:r>
            <a:r>
              <a:rPr lang="el-GR" dirty="0" smtClean="0"/>
              <a:t>μοντέλο μιας </a:t>
            </a:r>
            <a:r>
              <a:rPr lang="en-US" dirty="0" smtClean="0"/>
              <a:t>insula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4757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4977"/>
            <a:ext cx="7848872" cy="68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8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60648"/>
            <a:ext cx="7344816" cy="64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4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745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144" y="58052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Όστια</a:t>
            </a:r>
            <a:r>
              <a:rPr lang="el-GR" dirty="0" smtClean="0"/>
              <a:t>, «οικία των μουσών»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5475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04664"/>
            <a:ext cx="8432310" cy="5662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623731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Όστια</a:t>
            </a:r>
            <a:r>
              <a:rPr lang="el-GR" dirty="0" smtClean="0"/>
              <a:t>, «οικία </a:t>
            </a:r>
            <a:r>
              <a:rPr lang="el-GR" smtClean="0"/>
              <a:t>των μουσών»</a:t>
            </a:r>
            <a:r>
              <a:rPr lang="en-US" smtClean="0"/>
              <a:t>: </a:t>
            </a:r>
            <a:r>
              <a:rPr lang="el-GR" dirty="0" smtClean="0"/>
              <a:t>αίθριο με περιμετρική στοά με </a:t>
            </a:r>
            <a:r>
              <a:rPr lang="el-GR" dirty="0" err="1" smtClean="0"/>
              <a:t>τοξοστοιχία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4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167"/>
            <a:ext cx="6120680" cy="67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5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11291"/>
            <a:ext cx="6624736" cy="68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44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0688"/>
            <a:ext cx="8801435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9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58" y="0"/>
            <a:ext cx="4951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3590"/>
            <a:ext cx="6624736" cy="6822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587727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Πομπηία, «έπαυλη των μυστηρίων»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7037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64" y="3956011"/>
            <a:ext cx="9144000" cy="2600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5843" y="6488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Ηράκλεια</a:t>
            </a:r>
            <a:r>
              <a:rPr lang="en-US" dirty="0" smtClean="0"/>
              <a:t>: </a:t>
            </a:r>
            <a:r>
              <a:rPr lang="el-GR" dirty="0" smtClean="0"/>
              <a:t>«</a:t>
            </a:r>
            <a:r>
              <a:rPr lang="el-GR" dirty="0" err="1" smtClean="0"/>
              <a:t>έπαυλις</a:t>
            </a:r>
            <a:r>
              <a:rPr lang="el-GR" dirty="0" smtClean="0"/>
              <a:t> των παπύρων»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88640"/>
            <a:ext cx="2304256" cy="359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98892"/>
            <a:ext cx="3023910" cy="37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6672"/>
            <a:ext cx="8460432" cy="5728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Malibu (California), </a:t>
            </a:r>
            <a:r>
              <a:rPr lang="el-GR" dirty="0" smtClean="0"/>
              <a:t>μουσείο </a:t>
            </a:r>
            <a:r>
              <a:rPr lang="en-US" dirty="0" smtClean="0"/>
              <a:t>Getty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8557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" y="18864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45333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Τοιχογραφία της έπαυλης της </a:t>
            </a:r>
            <a:r>
              <a:rPr lang="el-GR" dirty="0" err="1" smtClean="0"/>
              <a:t>Λιβίας</a:t>
            </a:r>
            <a:r>
              <a:rPr lang="el-GR" dirty="0" smtClean="0"/>
              <a:t> στην </a:t>
            </a:r>
            <a:r>
              <a:rPr lang="en-US" dirty="0" smtClean="0"/>
              <a:t>Prima Porta (</a:t>
            </a:r>
            <a:r>
              <a:rPr lang="el-GR" dirty="0" smtClean="0"/>
              <a:t>Ρώμη</a:t>
            </a:r>
            <a:r>
              <a:rPr lang="en-US" dirty="0" smtClean="0"/>
              <a:t>, </a:t>
            </a:r>
            <a:r>
              <a:rPr lang="el-GR" dirty="0" smtClean="0"/>
              <a:t>ύστερος 1</a:t>
            </a:r>
            <a:r>
              <a:rPr lang="el-GR" baseline="30000" dirty="0" smtClean="0"/>
              <a:t>ος</a:t>
            </a:r>
            <a:r>
              <a:rPr lang="el-GR" dirty="0" smtClean="0"/>
              <a:t> αι. π.Χ.)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3385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59235"/>
            <a:ext cx="6840760" cy="66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68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97" y="404664"/>
            <a:ext cx="8444559" cy="5734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Πρόσοψη έπαυλης σε τοιχογραφία της Πομπηίας (Οικία του </a:t>
            </a:r>
            <a:r>
              <a:rPr lang="en-US" dirty="0" smtClean="0"/>
              <a:t>M. Lucretius </a:t>
            </a:r>
            <a:r>
              <a:rPr lang="en-US" dirty="0" err="1" smtClean="0"/>
              <a:t>Fronto</a:t>
            </a:r>
            <a:r>
              <a:rPr lang="en-US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99836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875247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40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" y="1673352"/>
            <a:ext cx="909828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8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4664"/>
            <a:ext cx="9144001" cy="61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822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0648"/>
            <a:ext cx="8613553" cy="5831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1682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Capri, villa </a:t>
            </a:r>
            <a:r>
              <a:rPr lang="en-US" dirty="0" err="1" smtClean="0"/>
              <a:t>Jovis</a:t>
            </a:r>
            <a:r>
              <a:rPr lang="en-US" dirty="0" smtClean="0"/>
              <a:t> (</a:t>
            </a:r>
            <a:r>
              <a:rPr lang="el-GR" dirty="0" smtClean="0"/>
              <a:t>έπαυλη του Τιβερίου)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83801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562" y="148590"/>
            <a:ext cx="4722876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03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8734722" cy="65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22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48680"/>
            <a:ext cx="8064896" cy="547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623731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Villa </a:t>
            </a:r>
            <a:r>
              <a:rPr lang="en-US" dirty="0" err="1" smtClean="0"/>
              <a:t>Oplontis</a:t>
            </a:r>
            <a:r>
              <a:rPr lang="en-US" dirty="0" smtClean="0"/>
              <a:t> (Torre Annunziata)</a:t>
            </a:r>
            <a:r>
              <a:rPr lang="fr-FR" dirty="0" smtClean="0"/>
              <a:t>: </a:t>
            </a:r>
            <a:r>
              <a:rPr lang="el-GR" dirty="0" smtClean="0"/>
              <a:t>έπαυλη της </a:t>
            </a:r>
            <a:r>
              <a:rPr lang="en-US" dirty="0" err="1" smtClean="0"/>
              <a:t>Poppaea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93236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623731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Αγρέπαυλη</a:t>
            </a:r>
            <a:r>
              <a:rPr lang="el-GR" dirty="0" smtClean="0"/>
              <a:t> ρωμαϊκής περιόδου στο Λουτράκι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79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Εικόνα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48006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4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lden House complex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2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mus Aurea_pos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78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Domus Aurea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0" y="46482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n-US" sz="1800"/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990600" y="5867400"/>
            <a:ext cx="7178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2</a:t>
            </a:r>
            <a:r>
              <a:rPr lang="en-US" altLang="en-US" sz="1800" dirty="0"/>
              <a:t>: </a:t>
            </a:r>
            <a:r>
              <a:rPr lang="el-GR" altLang="en-US" sz="1800" dirty="0"/>
              <a:t>αυλή</a:t>
            </a:r>
            <a:r>
              <a:rPr lang="en-US" altLang="en-US" sz="1800" dirty="0"/>
              <a:t>.</a:t>
            </a:r>
            <a:r>
              <a:rPr lang="el-GR" altLang="en-US" sz="1800" dirty="0"/>
              <a:t> </a:t>
            </a:r>
            <a:r>
              <a:rPr lang="el-GR" altLang="en-US" sz="1800" b="1" dirty="0"/>
              <a:t>3, 14</a:t>
            </a:r>
            <a:r>
              <a:rPr lang="en-US" altLang="en-US" sz="1800" dirty="0"/>
              <a:t>: </a:t>
            </a:r>
            <a:r>
              <a:rPr lang="en-US" altLang="en-US" sz="1800" dirty="0" err="1"/>
              <a:t>cryptoportici</a:t>
            </a:r>
            <a:r>
              <a:rPr lang="en-US" altLang="en-US" sz="1800" dirty="0"/>
              <a:t>.  </a:t>
            </a:r>
            <a:r>
              <a:rPr lang="en-US" altLang="en-US" sz="1800" b="1" dirty="0"/>
              <a:t>4,6</a:t>
            </a:r>
            <a:r>
              <a:rPr lang="en-US" altLang="en-US" sz="1800" dirty="0"/>
              <a:t>: </a:t>
            </a:r>
            <a:r>
              <a:rPr lang="el-GR" altLang="en-US" sz="1800" dirty="0"/>
              <a:t>δωμάτια με εσοχές (υπνοδωμάτια</a:t>
            </a:r>
            <a:r>
              <a:rPr lang="en-US" altLang="en-US" sz="1800" dirty="0"/>
              <a:t>;). </a:t>
            </a:r>
            <a:r>
              <a:rPr lang="en-US" altLang="en-US" sz="1800" b="1" dirty="0"/>
              <a:t>11</a:t>
            </a:r>
            <a:r>
              <a:rPr lang="en-US" altLang="en-US" sz="1800" dirty="0"/>
              <a:t>: </a:t>
            </a:r>
            <a:r>
              <a:rPr lang="el-GR" altLang="en-US" sz="1800" dirty="0"/>
              <a:t>νυμφαίο. </a:t>
            </a:r>
            <a:r>
              <a:rPr lang="en-US" altLang="en-US" sz="1800" dirty="0"/>
              <a:t> </a:t>
            </a:r>
            <a:r>
              <a:rPr lang="en-US" altLang="en-US" sz="1800" b="1" dirty="0"/>
              <a:t>16</a:t>
            </a:r>
            <a:r>
              <a:rPr lang="en-US" altLang="en-US" sz="1800" dirty="0"/>
              <a:t>: </a:t>
            </a:r>
            <a:r>
              <a:rPr lang="el-GR" altLang="en-US" sz="1800" dirty="0"/>
              <a:t>οκταγωνική αίθουσα. </a:t>
            </a:r>
            <a:r>
              <a:rPr lang="el-GR" altLang="en-US" sz="1800" b="1" dirty="0"/>
              <a:t>17</a:t>
            </a:r>
            <a:r>
              <a:rPr lang="en-US" altLang="en-US" sz="1800" dirty="0"/>
              <a:t>: </a:t>
            </a:r>
            <a:r>
              <a:rPr lang="el-GR" altLang="en-US" sz="1800" dirty="0"/>
              <a:t>νυμφαίο.</a:t>
            </a:r>
            <a:endParaRPr lang="en-US" altLang="en-US" sz="1800" dirty="0"/>
          </a:p>
        </p:txBody>
      </p:sp>
      <p:sp>
        <p:nvSpPr>
          <p:cNvPr id="65541" name="Line 7"/>
          <p:cNvSpPr>
            <a:spLocks noChangeShapeType="1"/>
          </p:cNvSpPr>
          <p:nvPr/>
        </p:nvSpPr>
        <p:spPr bwMode="auto">
          <a:xfrm flipH="1" flipV="1">
            <a:off x="1295400" y="3048000"/>
            <a:ext cx="5334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762000" y="4953000"/>
            <a:ext cx="335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1800" dirty="0"/>
              <a:t>ΒΔ γωνία της μακράς στοάς ή περιστυλίου της πρόσοψης</a:t>
            </a:r>
            <a:endParaRPr lang="en-US" altLang="en-US" sz="1800" dirty="0"/>
          </a:p>
        </p:txBody>
      </p:sp>
      <p:sp>
        <p:nvSpPr>
          <p:cNvPr id="65543" name="Line 9"/>
          <p:cNvSpPr>
            <a:spLocks noChangeShapeType="1"/>
          </p:cNvSpPr>
          <p:nvPr/>
        </p:nvSpPr>
        <p:spPr bwMode="auto">
          <a:xfrm flipV="1">
            <a:off x="8153400" y="2362200"/>
            <a:ext cx="762000" cy="2362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5544" name="Text Box 10"/>
          <p:cNvSpPr txBox="1">
            <a:spLocks noChangeArrowheads="1"/>
          </p:cNvSpPr>
          <p:nvPr/>
        </p:nvSpPr>
        <p:spPr bwMode="auto">
          <a:xfrm>
            <a:off x="6400800" y="4876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1800" dirty="0"/>
              <a:t>ΒΔ γωνία δεύτερης πολυγωνικής εσοχής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674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mus Aurea_octagon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463"/>
            <a:ext cx="7924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6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-13052"/>
            <a:ext cx="8218665" cy="68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16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7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mus Aurea_octagon_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-5640"/>
            <a:ext cx="70866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3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9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mus Aurea_wall decor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2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alati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19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6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mus Augus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8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104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mus Flav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2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Aula Regia_reconstru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914400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838200" y="381000"/>
            <a:ext cx="793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1800" dirty="0"/>
              <a:t>Αναπαράσταση της δυτικής πτέρυγας της </a:t>
            </a:r>
            <a:r>
              <a:rPr lang="en-US" altLang="en-US" sz="1800" dirty="0" err="1"/>
              <a:t>Domus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Augustana</a:t>
            </a:r>
            <a:r>
              <a:rPr lang="en-US" altLang="en-US" sz="1800" dirty="0"/>
              <a:t> (</a:t>
            </a:r>
            <a:r>
              <a:rPr lang="en-US" altLang="en-US" sz="1800" dirty="0" err="1"/>
              <a:t>Domus</a:t>
            </a:r>
            <a:r>
              <a:rPr lang="en-US" altLang="en-US" sz="1800" dirty="0"/>
              <a:t> Flavia)</a:t>
            </a:r>
            <a:endParaRPr lang="el-G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2303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Domus Augus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1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543</Words>
  <Application>Microsoft Office PowerPoint</Application>
  <PresentationFormat>On-screen Show (4:3)</PresentationFormat>
  <Paragraphs>63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6" baseType="lpstr">
      <vt:lpstr>Arial</vt:lpstr>
      <vt:lpstr>Calibri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ylolos</dc:creator>
  <cp:lastModifiedBy>ylolos</cp:lastModifiedBy>
  <cp:revision>72</cp:revision>
  <dcterms:created xsi:type="dcterms:W3CDTF">2015-04-28T15:04:01Z</dcterms:created>
  <dcterms:modified xsi:type="dcterms:W3CDTF">2019-03-04T12:14:27Z</dcterms:modified>
</cp:coreProperties>
</file>