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85" r:id="rId2"/>
    <p:sldId id="386" r:id="rId3"/>
    <p:sldId id="387" r:id="rId4"/>
    <p:sldId id="388" r:id="rId5"/>
    <p:sldId id="389" r:id="rId6"/>
    <p:sldId id="368" r:id="rId7"/>
    <p:sldId id="390" r:id="rId8"/>
    <p:sldId id="391" r:id="rId9"/>
    <p:sldId id="393" r:id="rId10"/>
    <p:sldId id="392" r:id="rId11"/>
    <p:sldId id="394" r:id="rId12"/>
    <p:sldId id="395" r:id="rId13"/>
    <p:sldId id="396" r:id="rId14"/>
    <p:sldId id="397" r:id="rId15"/>
    <p:sldId id="398" r:id="rId16"/>
    <p:sldId id="399" r:id="rId17"/>
    <p:sldId id="400" r:id="rId18"/>
    <p:sldId id="401" r:id="rId19"/>
    <p:sldId id="402" r:id="rId20"/>
    <p:sldId id="404" r:id="rId21"/>
    <p:sldId id="403" r:id="rId22"/>
    <p:sldId id="405" r:id="rId23"/>
    <p:sldId id="406" r:id="rId24"/>
    <p:sldId id="407" r:id="rId25"/>
    <p:sldId id="369" r:id="rId26"/>
    <p:sldId id="408" r:id="rId27"/>
    <p:sldId id="370" r:id="rId28"/>
    <p:sldId id="409" r:id="rId29"/>
    <p:sldId id="410" r:id="rId30"/>
    <p:sldId id="411" r:id="rId31"/>
    <p:sldId id="413" r:id="rId32"/>
    <p:sldId id="412" r:id="rId33"/>
    <p:sldId id="414" r:id="rId34"/>
    <p:sldId id="415" r:id="rId35"/>
    <p:sldId id="416" r:id="rId36"/>
    <p:sldId id="417" r:id="rId37"/>
    <p:sldId id="418" r:id="rId38"/>
    <p:sldId id="419" r:id="rId39"/>
    <p:sldId id="420" r:id="rId40"/>
    <p:sldId id="421" r:id="rId41"/>
    <p:sldId id="372" r:id="rId42"/>
    <p:sldId id="371" r:id="rId43"/>
    <p:sldId id="373" r:id="rId44"/>
    <p:sldId id="374" r:id="rId45"/>
    <p:sldId id="422" r:id="rId46"/>
    <p:sldId id="423" r:id="rId47"/>
    <p:sldId id="424" r:id="rId48"/>
    <p:sldId id="301" r:id="rId49"/>
    <p:sldId id="361" r:id="rId50"/>
    <p:sldId id="378" r:id="rId51"/>
    <p:sldId id="379" r:id="rId52"/>
    <p:sldId id="380" r:id="rId53"/>
    <p:sldId id="375" r:id="rId54"/>
    <p:sldId id="377" r:id="rId55"/>
    <p:sldId id="425" r:id="rId56"/>
    <p:sldId id="383" r:id="rId57"/>
    <p:sldId id="384" r:id="rId58"/>
    <p:sldId id="381" r:id="rId59"/>
    <p:sldId id="426" r:id="rId60"/>
    <p:sldId id="427" r:id="rId61"/>
    <p:sldId id="428" r:id="rId62"/>
    <p:sldId id="429" r:id="rId63"/>
    <p:sldId id="376" r:id="rId64"/>
    <p:sldId id="430" r:id="rId65"/>
    <p:sldId id="431" r:id="rId66"/>
    <p:sldId id="433" r:id="rId67"/>
    <p:sldId id="360" r:id="rId68"/>
    <p:sldId id="359" r:id="rId69"/>
    <p:sldId id="434" r:id="rId70"/>
    <p:sldId id="435" r:id="rId71"/>
    <p:sldId id="362" r:id="rId72"/>
    <p:sldId id="436" r:id="rId73"/>
    <p:sldId id="365" r:id="rId74"/>
    <p:sldId id="437" r:id="rId75"/>
    <p:sldId id="366" r:id="rId76"/>
    <p:sldId id="438" r:id="rId77"/>
    <p:sldId id="439" r:id="rId78"/>
    <p:sldId id="440" r:id="rId79"/>
    <p:sldId id="441" r:id="rId80"/>
    <p:sldId id="442" r:id="rId81"/>
    <p:sldId id="443" r:id="rId82"/>
    <p:sldId id="444" r:id="rId83"/>
    <p:sldId id="445" r:id="rId84"/>
    <p:sldId id="363" r:id="rId85"/>
    <p:sldId id="364" r:id="rId86"/>
    <p:sldId id="446" r:id="rId87"/>
    <p:sldId id="447" r:id="rId88"/>
    <p:sldId id="449" r:id="rId89"/>
    <p:sldId id="450" r:id="rId90"/>
    <p:sldId id="453" r:id="rId91"/>
    <p:sldId id="452" r:id="rId92"/>
    <p:sldId id="454" r:id="rId93"/>
    <p:sldId id="455" r:id="rId94"/>
    <p:sldId id="456" r:id="rId95"/>
    <p:sldId id="457" r:id="rId96"/>
    <p:sldId id="458" r:id="rId97"/>
    <p:sldId id="459" r:id="rId98"/>
    <p:sldId id="460" r:id="rId99"/>
    <p:sldId id="461" r:id="rId100"/>
    <p:sldId id="462" r:id="rId101"/>
    <p:sldId id="463" r:id="rId102"/>
    <p:sldId id="465" r:id="rId103"/>
    <p:sldId id="467" r:id="rId104"/>
    <p:sldId id="468" r:id="rId105"/>
    <p:sldId id="469" r:id="rId106"/>
    <p:sldId id="470" r:id="rId107"/>
    <p:sldId id="473" r:id="rId108"/>
    <p:sldId id="472" r:id="rId109"/>
    <p:sldId id="471" r:id="rId110"/>
    <p:sldId id="474" r:id="rId111"/>
    <p:sldId id="475" r:id="rId112"/>
    <p:sldId id="476" r:id="rId113"/>
    <p:sldId id="367" r:id="rId1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094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theme" Target="theme/theme1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tableStyles" Target="tableStyles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presProps" Target="presProp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5A13A-ED0A-40CB-9DDA-242B2FB54687}" type="datetimeFigureOut">
              <a:rPr lang="en-US" smtClean="0"/>
              <a:t>3/4/2019</a:t>
            </a:fld>
            <a:endParaRPr lang="en-US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A5585-981C-4A18-9826-91001067A3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00764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71D1D2-7894-4DC0-8DA2-C6A768B3957C}" type="slidenum">
              <a:rPr lang="en-US" altLang="el-GR"/>
              <a:pPr>
                <a:defRPr/>
              </a:pPr>
              <a:t>‹#›</a:t>
            </a:fld>
            <a:endParaRPr lang="en-US" altLang="el-GR"/>
          </a:p>
        </p:txBody>
      </p:sp>
    </p:spTree>
    <p:extLst>
      <p:ext uri="{BB962C8B-B14F-4D97-AF65-F5344CB8AC3E}">
        <p14:creationId xmlns:p14="http://schemas.microsoft.com/office/powerpoint/2010/main" val="10744814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C5A13A-ED0A-40CB-9DDA-242B2FB54687}" type="datetimeFigureOut">
              <a:rPr lang="en-US" smtClean="0"/>
              <a:t>3/4/2019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5A5585-981C-4A18-9826-91001067A3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9843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jpg"/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jpg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jpg"/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jpg"/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emf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emf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9.jpeg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36" y="0"/>
            <a:ext cx="8430936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08304" y="1412776"/>
            <a:ext cx="1682496" cy="2682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1255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528" y="404664"/>
            <a:ext cx="8460738" cy="574583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11560" y="6309320"/>
            <a:ext cx="72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Πομπηία</a:t>
            </a:r>
            <a:r>
              <a:rPr lang="en-US" dirty="0" smtClean="0"/>
              <a:t>, </a:t>
            </a:r>
            <a:r>
              <a:rPr lang="el-GR" dirty="0" smtClean="0"/>
              <a:t>οικία των </a:t>
            </a:r>
            <a:r>
              <a:rPr lang="en-US" dirty="0" err="1" smtClean="0"/>
              <a:t>Vettii</a:t>
            </a:r>
            <a:r>
              <a:rPr lang="fr-FR" dirty="0" smtClean="0"/>
              <a:t>: </a:t>
            </a:r>
            <a:r>
              <a:rPr lang="fr-FR" dirty="0" err="1" smtClean="0"/>
              <a:t>lararium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6366389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Text Box 5"/>
          <p:cNvSpPr txBox="1">
            <a:spLocks noChangeArrowheads="1"/>
          </p:cNvSpPr>
          <p:nvPr/>
        </p:nvSpPr>
        <p:spPr bwMode="auto">
          <a:xfrm>
            <a:off x="1219200" y="6400800"/>
            <a:ext cx="6477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n-US" sz="1800" dirty="0"/>
              <a:t>Άποψη της οικιστικής πτέρυγας της </a:t>
            </a:r>
            <a:r>
              <a:rPr lang="en-US" altLang="en-US" sz="1800" dirty="0" err="1"/>
              <a:t>Domus</a:t>
            </a:r>
            <a:r>
              <a:rPr lang="en-US" altLang="en-US" sz="1800" dirty="0"/>
              <a:t> </a:t>
            </a:r>
            <a:r>
              <a:rPr lang="en-US" altLang="en-US" sz="1800" dirty="0" err="1"/>
              <a:t>Augustana</a:t>
            </a:r>
            <a:endParaRPr lang="el-GR" altLang="en-US" sz="1800" dirty="0"/>
          </a:p>
        </p:txBody>
      </p:sp>
      <p:pic>
        <p:nvPicPr>
          <p:cNvPr id="108547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52400"/>
            <a:ext cx="91440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61996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57200"/>
            <a:ext cx="9144000" cy="600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31831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42" name="Picture 4" descr="Palatine_hippodr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9600" y="-31750"/>
            <a:ext cx="7848600" cy="688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43" name="Text Box 5"/>
          <p:cNvSpPr txBox="1">
            <a:spLocks noChangeArrowheads="1"/>
          </p:cNvSpPr>
          <p:nvPr/>
        </p:nvSpPr>
        <p:spPr bwMode="auto">
          <a:xfrm>
            <a:off x="2590800" y="0"/>
            <a:ext cx="51816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n-US" sz="1800" b="1">
                <a:solidFill>
                  <a:schemeClr val="bg1"/>
                </a:solidFill>
              </a:rPr>
              <a:t>Ο ιππόδρομος της </a:t>
            </a:r>
            <a:r>
              <a:rPr lang="en-US" altLang="en-US" sz="1800" b="1">
                <a:solidFill>
                  <a:schemeClr val="bg1"/>
                </a:solidFill>
              </a:rPr>
              <a:t>Domus Augustana</a:t>
            </a:r>
            <a:endParaRPr lang="el-GR" altLang="en-US" sz="1800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7488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738" name="Picture 4" descr="Axonometric view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28800" y="0"/>
            <a:ext cx="52530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1098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868" y="73152"/>
            <a:ext cx="8970264" cy="671169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608860" y="6237312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Tivoli, villa </a:t>
            </a:r>
            <a:r>
              <a:rPr lang="en-US" dirty="0" err="1" smtClean="0"/>
              <a:t>Hadriana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53414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528" y="620688"/>
            <a:ext cx="8160132" cy="548866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580112" y="6309320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Tivoli, villa </a:t>
            </a:r>
            <a:r>
              <a:rPr lang="en-US" dirty="0" err="1" smtClean="0"/>
              <a:t>Hadriana</a:t>
            </a:r>
            <a:r>
              <a:rPr lang="en-US" dirty="0" smtClean="0"/>
              <a:t>: </a:t>
            </a:r>
            <a:r>
              <a:rPr lang="en-US" dirty="0" err="1" smtClean="0"/>
              <a:t>Poikile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49546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544" y="692696"/>
            <a:ext cx="8053076" cy="541665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0" y="6309320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Tivoli, villa </a:t>
            </a:r>
            <a:r>
              <a:rPr lang="en-US" dirty="0" err="1" smtClean="0"/>
              <a:t>Hadriana</a:t>
            </a:r>
            <a:r>
              <a:rPr lang="en-US" dirty="0" smtClean="0"/>
              <a:t>: Canopus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87694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476672"/>
            <a:ext cx="8306869" cy="598068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932040" y="6457353"/>
            <a:ext cx="4104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Tivoli, villa </a:t>
            </a:r>
            <a:r>
              <a:rPr lang="en-US" dirty="0" err="1" smtClean="0"/>
              <a:t>Hadriana</a:t>
            </a:r>
            <a:r>
              <a:rPr lang="en-US" dirty="0" smtClean="0"/>
              <a:t>: “</a:t>
            </a:r>
            <a:r>
              <a:rPr lang="en-US" dirty="0" err="1" smtClean="0"/>
              <a:t>Teatro</a:t>
            </a:r>
            <a:r>
              <a:rPr lang="en-US" dirty="0" smtClean="0"/>
              <a:t> </a:t>
            </a:r>
            <a:r>
              <a:rPr lang="en-US" dirty="0" err="1" smtClean="0"/>
              <a:t>maritimo</a:t>
            </a:r>
            <a:r>
              <a:rPr lang="en-US" dirty="0" smtClean="0"/>
              <a:t>”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90010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528" y="404664"/>
            <a:ext cx="8267188" cy="556066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860032" y="6237312"/>
            <a:ext cx="38950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Tivoli, villa </a:t>
            </a:r>
            <a:r>
              <a:rPr lang="en-US" dirty="0" err="1"/>
              <a:t>Hadriana</a:t>
            </a:r>
            <a:r>
              <a:rPr lang="en-US" dirty="0"/>
              <a:t>: “</a:t>
            </a:r>
            <a:r>
              <a:rPr lang="en-US" dirty="0" err="1"/>
              <a:t>Teatro</a:t>
            </a:r>
            <a:r>
              <a:rPr lang="en-US" dirty="0"/>
              <a:t> </a:t>
            </a:r>
            <a:r>
              <a:rPr lang="en-US" dirty="0" err="1"/>
              <a:t>maritimo</a:t>
            </a:r>
            <a:r>
              <a:rPr lang="en-US" dirty="0"/>
              <a:t>”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351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332656"/>
            <a:ext cx="8695412" cy="58487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788024" y="6381328"/>
            <a:ext cx="38950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Tivoli, villa </a:t>
            </a:r>
            <a:r>
              <a:rPr lang="en-US" dirty="0" err="1"/>
              <a:t>Hadriana</a:t>
            </a:r>
            <a:r>
              <a:rPr lang="en-US" dirty="0"/>
              <a:t>: “</a:t>
            </a:r>
            <a:r>
              <a:rPr lang="en-US" dirty="0" err="1"/>
              <a:t>Teatro</a:t>
            </a:r>
            <a:r>
              <a:rPr lang="en-US" dirty="0"/>
              <a:t> </a:t>
            </a:r>
            <a:r>
              <a:rPr lang="en-US" dirty="0" err="1"/>
              <a:t>maritimo</a:t>
            </a:r>
            <a:r>
              <a:rPr lang="en-US" dirty="0"/>
              <a:t>”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53600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04" y="39782"/>
            <a:ext cx="8892480" cy="6788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046316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7624" y="70967"/>
            <a:ext cx="7179056" cy="351028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16835" y="3581247"/>
            <a:ext cx="5040560" cy="320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021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60535" y="0"/>
            <a:ext cx="562292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532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34788" y="0"/>
            <a:ext cx="487442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255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007" y="116632"/>
            <a:ext cx="9108993" cy="606799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23528" y="6381328"/>
            <a:ext cx="75608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Piazza </a:t>
            </a:r>
            <a:r>
              <a:rPr lang="en-US" dirty="0" err="1" smtClean="0"/>
              <a:t>Armerina</a:t>
            </a:r>
            <a:r>
              <a:rPr lang="fr-FR" dirty="0" smtClean="0"/>
              <a:t>: </a:t>
            </a:r>
            <a:r>
              <a:rPr lang="el-GR" dirty="0" smtClean="0"/>
              <a:t>ψηφιδωτό δάπεδο της έπαυλης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82382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718" y="332656"/>
            <a:ext cx="9078410" cy="6165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1269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24032"/>
            <a:ext cx="8894692" cy="6833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91342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528" y="221643"/>
            <a:ext cx="8820472" cy="6566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5569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552" y="692696"/>
            <a:ext cx="7930579" cy="538579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274574" y="6309320"/>
            <a:ext cx="4176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Πομπηία</a:t>
            </a:r>
            <a:r>
              <a:rPr lang="en-US" dirty="0" smtClean="0"/>
              <a:t>: </a:t>
            </a:r>
            <a:r>
              <a:rPr lang="el-GR" dirty="0" smtClean="0"/>
              <a:t>«οικία του αργυρού γάμου»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492855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88640"/>
            <a:ext cx="4824536" cy="626548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59068" y="1268760"/>
            <a:ext cx="4456046" cy="4350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0012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9616" y="908720"/>
            <a:ext cx="8974384" cy="4941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8338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3608" y="102340"/>
            <a:ext cx="6912768" cy="6755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27200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04" y="260648"/>
            <a:ext cx="8891454" cy="6438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8592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33560"/>
            <a:ext cx="9144000" cy="6190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4138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60648"/>
            <a:ext cx="9158314" cy="6151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5655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552" y="548680"/>
            <a:ext cx="8058415" cy="547260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03648" y="6309320"/>
            <a:ext cx="66247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Πομπηία</a:t>
            </a:r>
            <a:r>
              <a:rPr lang="en-US" dirty="0" smtClean="0"/>
              <a:t>, </a:t>
            </a:r>
            <a:r>
              <a:rPr lang="el-GR" dirty="0" smtClean="0"/>
              <a:t>οικία του Μενάνδρου</a:t>
            </a:r>
            <a:r>
              <a:rPr lang="en-US" dirty="0" smtClean="0"/>
              <a:t>: </a:t>
            </a:r>
            <a:r>
              <a:rPr lang="fr-FR" dirty="0" smtClean="0"/>
              <a:t>atrium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4889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87269" y="0"/>
            <a:ext cx="436946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22340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528" y="404664"/>
            <a:ext cx="8460738" cy="574583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55576" y="6381328"/>
            <a:ext cx="76328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Πομπηία, οικία των </a:t>
            </a:r>
            <a:r>
              <a:rPr lang="en-US" dirty="0" err="1" smtClean="0"/>
              <a:t>Vettii</a:t>
            </a:r>
            <a:r>
              <a:rPr lang="en-US" dirty="0" smtClean="0"/>
              <a:t>: </a:t>
            </a:r>
            <a:r>
              <a:rPr lang="el-GR" dirty="0" smtClean="0"/>
              <a:t>περιστύλιο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163247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31640" y="0"/>
            <a:ext cx="6408712" cy="6753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21895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91680" y="404664"/>
            <a:ext cx="5703177" cy="583353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15616" y="6381328"/>
            <a:ext cx="7272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To </a:t>
            </a:r>
            <a:r>
              <a:rPr lang="fr-FR" dirty="0" smtClean="0"/>
              <a:t>atrium </a:t>
            </a:r>
            <a:r>
              <a:rPr lang="el-GR" dirty="0" smtClean="0"/>
              <a:t>της «οικίας του μωσαϊκού </a:t>
            </a:r>
            <a:r>
              <a:rPr lang="en-US" dirty="0" smtClean="0"/>
              <a:t>atrium</a:t>
            </a:r>
            <a:r>
              <a:rPr lang="el-GR" dirty="0" smtClean="0"/>
              <a:t>» στο </a:t>
            </a:r>
            <a:r>
              <a:rPr lang="en-US" dirty="0" smtClean="0"/>
              <a:t>Herculaneum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766608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3648" y="44326"/>
            <a:ext cx="6336704" cy="6829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12854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3568" y="548680"/>
            <a:ext cx="7758834" cy="576064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55576" y="6381328"/>
            <a:ext cx="7704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Herculaneum</a:t>
            </a:r>
            <a:r>
              <a:rPr lang="el-GR" dirty="0" smtClean="0"/>
              <a:t>, οικία του </a:t>
            </a:r>
            <a:r>
              <a:rPr lang="el-GR" dirty="0" err="1" smtClean="0"/>
              <a:t>Ποσειδώνα</a:t>
            </a:r>
            <a:r>
              <a:rPr lang="el-GR" dirty="0" smtClean="0"/>
              <a:t> και της Αμφιτρίτης</a:t>
            </a:r>
            <a:r>
              <a:rPr lang="en-US" dirty="0" smtClean="0"/>
              <a:t>: </a:t>
            </a:r>
            <a:r>
              <a:rPr lang="el-GR" dirty="0" smtClean="0"/>
              <a:t>το νυμφαίο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7930592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5656" y="0"/>
            <a:ext cx="6214028" cy="6767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320574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8448"/>
            <a:ext cx="8941356" cy="680955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228184" y="6309320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1</a:t>
            </a:r>
            <a:r>
              <a:rPr lang="el-GR" baseline="30000" dirty="0" smtClean="0"/>
              <a:t>ο</a:t>
            </a:r>
            <a:r>
              <a:rPr lang="el-GR" dirty="0" smtClean="0"/>
              <a:t> </a:t>
            </a:r>
            <a:r>
              <a:rPr lang="el-GR" dirty="0" err="1" smtClean="0"/>
              <a:t>Πομπηϊανό</a:t>
            </a:r>
            <a:r>
              <a:rPr lang="el-GR" dirty="0" smtClean="0"/>
              <a:t> στυλ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82941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16632"/>
            <a:ext cx="9202960" cy="624988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1520" y="6366520"/>
            <a:ext cx="7920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Στρώματα από την ηφαιστειακή έκρηξη του Βεζουβίου στη </a:t>
            </a:r>
            <a:r>
              <a:rPr lang="en-US" dirty="0" smtClean="0"/>
              <a:t>Villa </a:t>
            </a:r>
            <a:r>
              <a:rPr lang="en-US" dirty="0" err="1" smtClean="0"/>
              <a:t>Oplontis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2360618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620688"/>
            <a:ext cx="8839629" cy="5697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470298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3648" y="77773"/>
            <a:ext cx="6156176" cy="6780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31797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561" y="980728"/>
            <a:ext cx="9043456" cy="5098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32296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04" y="332656"/>
            <a:ext cx="8884865" cy="603386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383857" y="6488668"/>
            <a:ext cx="4608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Πομπηία, </a:t>
            </a:r>
            <a:r>
              <a:rPr lang="el-GR" dirty="0" err="1" smtClean="0"/>
              <a:t>έπαυλις</a:t>
            </a:r>
            <a:r>
              <a:rPr lang="el-GR" dirty="0" smtClean="0"/>
              <a:t> των Μυστηρίων</a:t>
            </a:r>
            <a:r>
              <a:rPr lang="en-US" dirty="0" smtClean="0"/>
              <a:t>: </a:t>
            </a:r>
            <a:r>
              <a:rPr lang="fr-FR" dirty="0" smtClean="0"/>
              <a:t>2o </a:t>
            </a:r>
            <a:r>
              <a:rPr lang="el-GR" dirty="0" smtClean="0"/>
              <a:t>στυλ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7059260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04" y="332656"/>
            <a:ext cx="8884865" cy="603386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43608" y="6453336"/>
            <a:ext cx="64087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Ο</a:t>
            </a:r>
            <a:r>
              <a:rPr lang="en-US" dirty="0" err="1" smtClean="0"/>
              <a:t>plontis</a:t>
            </a:r>
            <a:r>
              <a:rPr lang="en-US" dirty="0" smtClean="0"/>
              <a:t>,</a:t>
            </a:r>
            <a:r>
              <a:rPr lang="el-GR" dirty="0"/>
              <a:t> </a:t>
            </a:r>
            <a:r>
              <a:rPr lang="el-GR" dirty="0" smtClean="0"/>
              <a:t>έπαυλη της </a:t>
            </a:r>
            <a:r>
              <a:rPr lang="en-US" dirty="0" err="1" smtClean="0"/>
              <a:t>Poppaea</a:t>
            </a:r>
            <a:r>
              <a:rPr lang="fr-FR" dirty="0" smtClean="0"/>
              <a:t>: </a:t>
            </a:r>
            <a:r>
              <a:rPr lang="el-GR" dirty="0" smtClean="0"/>
              <a:t>2</a:t>
            </a:r>
            <a:r>
              <a:rPr lang="el-GR" baseline="30000" dirty="0" smtClean="0"/>
              <a:t>ο</a:t>
            </a:r>
            <a:r>
              <a:rPr lang="el-GR" dirty="0" smtClean="0"/>
              <a:t> </a:t>
            </a:r>
            <a:r>
              <a:rPr lang="el-GR" dirty="0" err="1" smtClean="0"/>
              <a:t>πομπηϊανό</a:t>
            </a:r>
            <a:r>
              <a:rPr lang="el-GR" dirty="0" smtClean="0"/>
              <a:t> στυλ</a:t>
            </a:r>
            <a:r>
              <a:rPr lang="en-US" dirty="0" smtClean="0"/>
              <a:t>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3507875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544" y="0"/>
            <a:ext cx="8131031" cy="6808077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948264" y="6476663"/>
            <a:ext cx="20336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/>
              <a:t>2</a:t>
            </a:r>
            <a:r>
              <a:rPr lang="el-GR" baseline="30000" dirty="0"/>
              <a:t>ο</a:t>
            </a:r>
            <a:r>
              <a:rPr lang="el-GR" dirty="0"/>
              <a:t> </a:t>
            </a:r>
            <a:r>
              <a:rPr lang="el-GR" dirty="0" err="1"/>
              <a:t>πομπηϊανό</a:t>
            </a:r>
            <a:r>
              <a:rPr lang="el-GR" dirty="0"/>
              <a:t> στυλ</a:t>
            </a:r>
            <a:r>
              <a:rPr lang="en-US" dirty="0"/>
              <a:t>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2746904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544" y="0"/>
            <a:ext cx="514504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798707" y="6165304"/>
            <a:ext cx="33123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Boscoreale</a:t>
            </a:r>
            <a:r>
              <a:rPr lang="en-US" dirty="0" smtClean="0"/>
              <a:t>, </a:t>
            </a:r>
            <a:r>
              <a:rPr lang="el-GR" dirty="0" smtClean="0"/>
              <a:t>έπαυλη του </a:t>
            </a:r>
            <a:r>
              <a:rPr lang="en-US" dirty="0" err="1" smtClean="0"/>
              <a:t>Synistor</a:t>
            </a:r>
            <a:r>
              <a:rPr lang="en-US" dirty="0" smtClean="0"/>
              <a:t>: </a:t>
            </a:r>
            <a:r>
              <a:rPr lang="el-GR" dirty="0"/>
              <a:t>2</a:t>
            </a:r>
            <a:r>
              <a:rPr lang="el-GR" baseline="30000" dirty="0"/>
              <a:t>ο</a:t>
            </a:r>
            <a:r>
              <a:rPr lang="el-GR" dirty="0"/>
              <a:t> </a:t>
            </a:r>
            <a:r>
              <a:rPr lang="el-GR" dirty="0" err="1"/>
              <a:t>πομπηϊανό</a:t>
            </a:r>
            <a:r>
              <a:rPr lang="el-GR" dirty="0"/>
              <a:t> στυλ</a:t>
            </a:r>
            <a:r>
              <a:rPr lang="en-US" dirty="0"/>
              <a:t> </a:t>
            </a:r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6578523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430" y="17206"/>
            <a:ext cx="8842866" cy="650813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948264" y="6456999"/>
            <a:ext cx="20336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/>
              <a:t>2</a:t>
            </a:r>
            <a:r>
              <a:rPr lang="el-GR" baseline="30000" dirty="0"/>
              <a:t>ο</a:t>
            </a:r>
            <a:r>
              <a:rPr lang="el-GR" dirty="0"/>
              <a:t> </a:t>
            </a:r>
            <a:r>
              <a:rPr lang="el-GR" dirty="0" err="1"/>
              <a:t>πομπηϊανό</a:t>
            </a:r>
            <a:r>
              <a:rPr lang="el-GR" dirty="0"/>
              <a:t> στυλ</a:t>
            </a:r>
            <a:r>
              <a:rPr lang="en-US" dirty="0"/>
              <a:t>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7954533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576" y="13145"/>
            <a:ext cx="6264696" cy="684485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984411" y="6309320"/>
            <a:ext cx="20336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/>
              <a:t>2</a:t>
            </a:r>
            <a:r>
              <a:rPr lang="el-GR" baseline="30000" dirty="0"/>
              <a:t>ο</a:t>
            </a:r>
            <a:r>
              <a:rPr lang="el-GR" dirty="0"/>
              <a:t> </a:t>
            </a:r>
            <a:r>
              <a:rPr lang="el-GR" dirty="0" err="1"/>
              <a:t>πομπηϊανό</a:t>
            </a:r>
            <a:r>
              <a:rPr lang="el-GR" dirty="0"/>
              <a:t> στυλ</a:t>
            </a:r>
            <a:r>
              <a:rPr lang="en-US" dirty="0"/>
              <a:t>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5918011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31078"/>
            <a:ext cx="585321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135409" y="6176572"/>
            <a:ext cx="29878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Έπαυλη στο </a:t>
            </a:r>
            <a:r>
              <a:rPr lang="en-US" dirty="0" err="1" smtClean="0"/>
              <a:t>Boscotrecase</a:t>
            </a:r>
            <a:r>
              <a:rPr lang="en-US" dirty="0" smtClean="0"/>
              <a:t>: 3o </a:t>
            </a:r>
            <a:r>
              <a:rPr lang="el-GR" dirty="0" err="1" smtClean="0"/>
              <a:t>πομπηϊανό</a:t>
            </a:r>
            <a:r>
              <a:rPr lang="el-GR" dirty="0" smtClean="0"/>
              <a:t> στυλ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628830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16632"/>
            <a:ext cx="9144000" cy="619087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164288" y="6424876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Πομπηία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3824114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04" y="-16635"/>
            <a:ext cx="6264696" cy="687463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372200" y="5877272"/>
            <a:ext cx="2664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Πομπηία</a:t>
            </a:r>
            <a:r>
              <a:rPr lang="en-US" dirty="0" smtClean="0"/>
              <a:t>, </a:t>
            </a:r>
            <a:r>
              <a:rPr lang="el-GR" dirty="0" smtClean="0"/>
              <a:t>οικία του Μ. </a:t>
            </a:r>
            <a:r>
              <a:rPr lang="en-US" dirty="0" smtClean="0"/>
              <a:t>Lucretius </a:t>
            </a:r>
            <a:r>
              <a:rPr lang="en-US" dirty="0" err="1" smtClean="0"/>
              <a:t>Fronto</a:t>
            </a:r>
            <a:r>
              <a:rPr lang="en-US" dirty="0" smtClean="0"/>
              <a:t> (3o </a:t>
            </a:r>
            <a:r>
              <a:rPr lang="el-GR" dirty="0" smtClean="0"/>
              <a:t>στυλ)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1219826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61" y="654442"/>
            <a:ext cx="9134739" cy="620355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43608" y="116632"/>
            <a:ext cx="7992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Πομπηία,</a:t>
            </a:r>
            <a:r>
              <a:rPr lang="en-US" dirty="0" smtClean="0"/>
              <a:t> </a:t>
            </a:r>
            <a:r>
              <a:rPr lang="el-GR" dirty="0" smtClean="0"/>
              <a:t>οικία του </a:t>
            </a:r>
            <a:r>
              <a:rPr lang="en-US" dirty="0" smtClean="0"/>
              <a:t>M. Lucretius </a:t>
            </a:r>
            <a:r>
              <a:rPr lang="en-US" dirty="0" err="1" smtClean="0"/>
              <a:t>Fronto</a:t>
            </a:r>
            <a:r>
              <a:rPr lang="en-US" dirty="0" smtClean="0"/>
              <a:t> (</a:t>
            </a:r>
            <a:r>
              <a:rPr lang="el-GR" dirty="0"/>
              <a:t>3</a:t>
            </a:r>
            <a:r>
              <a:rPr lang="fr-FR" dirty="0" smtClean="0"/>
              <a:t>o </a:t>
            </a:r>
            <a:r>
              <a:rPr lang="el-GR" dirty="0" err="1" smtClean="0"/>
              <a:t>πομπηιανό</a:t>
            </a:r>
            <a:r>
              <a:rPr lang="el-GR" dirty="0" smtClean="0"/>
              <a:t> στυλ</a:t>
            </a:r>
            <a:r>
              <a:rPr lang="en-US" dirty="0" smtClean="0"/>
              <a:t>: </a:t>
            </a:r>
            <a:r>
              <a:rPr lang="el-GR" dirty="0" smtClean="0"/>
              <a:t>ύστερη φάση)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0847908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1040160"/>
            <a:ext cx="8566769" cy="581784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835696" y="404664"/>
            <a:ext cx="58380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/>
              <a:t>Πομπηία</a:t>
            </a:r>
            <a:r>
              <a:rPr lang="en-US" dirty="0"/>
              <a:t>: </a:t>
            </a:r>
            <a:r>
              <a:rPr lang="el-GR" dirty="0"/>
              <a:t>οικία του </a:t>
            </a:r>
            <a:r>
              <a:rPr lang="en-US" dirty="0"/>
              <a:t>M. Lucretius </a:t>
            </a:r>
            <a:r>
              <a:rPr lang="en-US" dirty="0" err="1" smtClean="0"/>
              <a:t>Fronto</a:t>
            </a:r>
            <a:r>
              <a:rPr lang="el-GR" dirty="0" smtClean="0"/>
              <a:t> (κεντρικός πίνακας)</a:t>
            </a:r>
            <a:r>
              <a:rPr lang="en-US" dirty="0" smtClean="0"/>
              <a:t>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9553416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560" y="404664"/>
            <a:ext cx="7776864" cy="571748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95536" y="6309320"/>
            <a:ext cx="76328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Πομπηία</a:t>
            </a:r>
            <a:r>
              <a:rPr lang="en-US" dirty="0" smtClean="0"/>
              <a:t>, </a:t>
            </a:r>
            <a:r>
              <a:rPr lang="el-GR" dirty="0" smtClean="0"/>
              <a:t>οικία των </a:t>
            </a:r>
            <a:r>
              <a:rPr lang="en-US" dirty="0" err="1" smtClean="0"/>
              <a:t>Vettii</a:t>
            </a:r>
            <a:r>
              <a:rPr lang="en-US" dirty="0" smtClean="0"/>
              <a:t>:</a:t>
            </a:r>
            <a:r>
              <a:rPr lang="fr-FR" dirty="0" smtClean="0"/>
              <a:t> </a:t>
            </a:r>
            <a:r>
              <a:rPr lang="el-GR" dirty="0" smtClean="0"/>
              <a:t>τοιχογραφίες ενός </a:t>
            </a:r>
            <a:r>
              <a:rPr lang="en-US" dirty="0" smtClean="0"/>
              <a:t>triclinium (</a:t>
            </a:r>
            <a:r>
              <a:rPr lang="fr-FR" dirty="0" smtClean="0"/>
              <a:t>4o </a:t>
            </a:r>
            <a:r>
              <a:rPr lang="el-GR" dirty="0" err="1" smtClean="0"/>
              <a:t>πομπηϊανό</a:t>
            </a:r>
            <a:r>
              <a:rPr lang="el-GR" dirty="0" smtClean="0"/>
              <a:t> στυλ)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5941397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22967"/>
            <a:ext cx="5004048" cy="6835033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724128" y="5589240"/>
            <a:ext cx="25202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/>
              <a:t>Πομπηία</a:t>
            </a:r>
            <a:r>
              <a:rPr lang="en-US" dirty="0"/>
              <a:t>, </a:t>
            </a:r>
            <a:r>
              <a:rPr lang="el-GR" dirty="0"/>
              <a:t>οικία των </a:t>
            </a:r>
            <a:r>
              <a:rPr lang="en-US" dirty="0" err="1"/>
              <a:t>Vettii</a:t>
            </a:r>
            <a:r>
              <a:rPr lang="en-US" dirty="0"/>
              <a:t>:</a:t>
            </a:r>
            <a:r>
              <a:rPr lang="fr-FR" dirty="0"/>
              <a:t> </a:t>
            </a:r>
            <a:r>
              <a:rPr lang="el-GR" dirty="0"/>
              <a:t>τοιχογραφίες ενός </a:t>
            </a:r>
            <a:r>
              <a:rPr lang="el-GR" dirty="0" smtClean="0"/>
              <a:t>δεύτερου </a:t>
            </a:r>
            <a:r>
              <a:rPr lang="en-US" dirty="0" smtClean="0"/>
              <a:t>triclinium </a:t>
            </a:r>
            <a:r>
              <a:rPr lang="en-US" dirty="0"/>
              <a:t>(</a:t>
            </a:r>
            <a:r>
              <a:rPr lang="fr-FR" dirty="0"/>
              <a:t>4o </a:t>
            </a:r>
            <a:r>
              <a:rPr lang="el-GR" dirty="0" err="1"/>
              <a:t>πομπηϊανό</a:t>
            </a:r>
            <a:r>
              <a:rPr lang="el-GR" dirty="0"/>
              <a:t> στυλ)</a:t>
            </a:r>
          </a:p>
        </p:txBody>
      </p:sp>
    </p:spTree>
    <p:extLst>
      <p:ext uri="{BB962C8B-B14F-4D97-AF65-F5344CB8AC3E}">
        <p14:creationId xmlns:p14="http://schemas.microsoft.com/office/powerpoint/2010/main" val="24713062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04" y="692696"/>
            <a:ext cx="8890829" cy="54006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995936" y="6237312"/>
            <a:ext cx="4752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Πομπηία, οικία του Απόλλωνα</a:t>
            </a:r>
            <a:r>
              <a:rPr lang="en-US" dirty="0" smtClean="0"/>
              <a:t>: 4o </a:t>
            </a:r>
            <a:r>
              <a:rPr lang="el-GR" dirty="0" smtClean="0"/>
              <a:t>στυλ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2988750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764704"/>
            <a:ext cx="9144000" cy="547865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300192" y="6381328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4</a:t>
            </a:r>
            <a:r>
              <a:rPr lang="el-GR" baseline="30000" dirty="0" smtClean="0"/>
              <a:t>ο</a:t>
            </a:r>
            <a:r>
              <a:rPr lang="el-GR" dirty="0" smtClean="0"/>
              <a:t> </a:t>
            </a:r>
            <a:r>
              <a:rPr lang="el-GR" dirty="0" err="1" smtClean="0"/>
              <a:t>πομπηϊανό</a:t>
            </a:r>
            <a:r>
              <a:rPr lang="el-GR" dirty="0" smtClean="0"/>
              <a:t> στυλ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6735781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548680"/>
            <a:ext cx="8497436" cy="577075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076056" y="6319435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Ρώμη, </a:t>
            </a:r>
            <a:r>
              <a:rPr lang="en-US" dirty="0" err="1" smtClean="0"/>
              <a:t>Domus</a:t>
            </a:r>
            <a:r>
              <a:rPr lang="en-US" dirty="0" smtClean="0"/>
              <a:t> Aurea</a:t>
            </a:r>
            <a:r>
              <a:rPr lang="fr-FR" dirty="0" smtClean="0"/>
              <a:t>: </a:t>
            </a:r>
            <a:r>
              <a:rPr lang="el-GR" dirty="0" smtClean="0"/>
              <a:t>γραπτή οροφή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8716082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536" y="0"/>
            <a:ext cx="457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076056" y="5517232"/>
            <a:ext cx="39604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«Χρυσή Οικία» του Νέρωνα</a:t>
            </a:r>
            <a:r>
              <a:rPr lang="en-US" dirty="0" smtClean="0"/>
              <a:t>: </a:t>
            </a:r>
            <a:r>
              <a:rPr lang="el-GR" dirty="0" smtClean="0"/>
              <a:t>γύψινος και γραπτός διάκοσμος της </a:t>
            </a:r>
            <a:r>
              <a:rPr lang="el-GR" dirty="0" err="1" smtClean="0"/>
              <a:t>καμαροσκεπούς</a:t>
            </a:r>
            <a:r>
              <a:rPr lang="el-GR" dirty="0" smtClean="0"/>
              <a:t> οροφής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6936289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32728"/>
            <a:ext cx="4572000" cy="507841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55166" y="482823"/>
            <a:ext cx="4388833" cy="512832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95536" y="5805264"/>
            <a:ext cx="84249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Πομπηία</a:t>
            </a:r>
            <a:r>
              <a:rPr lang="en-US" dirty="0" smtClean="0"/>
              <a:t>: </a:t>
            </a:r>
            <a:r>
              <a:rPr lang="el-GR" dirty="0" smtClean="0"/>
              <a:t>οικία του </a:t>
            </a:r>
            <a:r>
              <a:rPr lang="en-US" dirty="0" err="1" smtClean="0"/>
              <a:t>Gavius</a:t>
            </a:r>
            <a:r>
              <a:rPr lang="en-US" dirty="0" smtClean="0"/>
              <a:t> Rufus (VII.2.16)</a:t>
            </a:r>
            <a:r>
              <a:rPr lang="fr-FR" dirty="0" smtClean="0"/>
              <a:t>: </a:t>
            </a:r>
            <a:r>
              <a:rPr lang="el-GR" dirty="0" smtClean="0"/>
              <a:t>οι παραστάσεις στον ανατολικό (αριστερά) και τον δυτικό (δεξιά) τοίχο.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37697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536" y="0"/>
            <a:ext cx="8460432" cy="6861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66524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0"/>
            <a:ext cx="6985801" cy="686798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164288" y="5157192"/>
            <a:ext cx="172819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Πομπηία</a:t>
            </a:r>
            <a:r>
              <a:rPr lang="en-US" dirty="0" smtClean="0"/>
              <a:t>: </a:t>
            </a:r>
            <a:r>
              <a:rPr lang="el-GR" dirty="0" smtClean="0"/>
              <a:t>ψηφιδωτό δάπεδο της οικίας του Φαύνου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6880166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0"/>
            <a:ext cx="7052659" cy="6874921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7236296" y="5157192"/>
            <a:ext cx="170993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/>
              <a:t>Πομπηία</a:t>
            </a:r>
            <a:r>
              <a:rPr lang="en-US" dirty="0"/>
              <a:t>: </a:t>
            </a:r>
            <a:r>
              <a:rPr lang="el-GR" dirty="0"/>
              <a:t>ψηφιδωτό δάπεδο της οικίας του Φαύνου</a:t>
            </a:r>
          </a:p>
        </p:txBody>
      </p:sp>
    </p:spTree>
    <p:extLst>
      <p:ext uri="{BB962C8B-B14F-4D97-AF65-F5344CB8AC3E}">
        <p14:creationId xmlns:p14="http://schemas.microsoft.com/office/powerpoint/2010/main" val="174819329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544" y="0"/>
            <a:ext cx="5385202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228184" y="5605348"/>
            <a:ext cx="25922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/>
              <a:t>Πομπηία</a:t>
            </a:r>
            <a:r>
              <a:rPr lang="en-US" dirty="0"/>
              <a:t>: </a:t>
            </a:r>
            <a:r>
              <a:rPr lang="el-GR" dirty="0"/>
              <a:t>ψηφιδωτό δάπεδο </a:t>
            </a:r>
            <a:r>
              <a:rPr lang="el-GR" dirty="0" smtClean="0"/>
              <a:t>του προθαλάμου (</a:t>
            </a:r>
            <a:r>
              <a:rPr lang="en-US" dirty="0" err="1" smtClean="0"/>
              <a:t>fauces</a:t>
            </a:r>
            <a:r>
              <a:rPr lang="en-US" dirty="0" smtClean="0"/>
              <a:t>) </a:t>
            </a:r>
            <a:r>
              <a:rPr lang="el-GR" dirty="0" smtClean="0"/>
              <a:t>της </a:t>
            </a:r>
            <a:r>
              <a:rPr lang="el-GR" dirty="0"/>
              <a:t>οικίας του </a:t>
            </a:r>
            <a:r>
              <a:rPr lang="el-GR" dirty="0" smtClean="0"/>
              <a:t>Τραγικού ποιητή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1071045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528" y="0"/>
            <a:ext cx="4572000" cy="685800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032362" y="6093296"/>
            <a:ext cx="41044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err="1" smtClean="0"/>
              <a:t>Όστια</a:t>
            </a:r>
            <a:r>
              <a:rPr lang="en-US" dirty="0" smtClean="0"/>
              <a:t>:</a:t>
            </a:r>
            <a:r>
              <a:rPr lang="el-GR" dirty="0"/>
              <a:t> </a:t>
            </a:r>
            <a:r>
              <a:rPr lang="el-GR" dirty="0" smtClean="0"/>
              <a:t>ψηφιδωτό δάπεδο των Λουτρών του </a:t>
            </a:r>
            <a:r>
              <a:rPr lang="en-US" dirty="0" err="1" smtClean="0"/>
              <a:t>Buticosis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3971695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726" y="188640"/>
            <a:ext cx="9067274" cy="609329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71600" y="6453336"/>
            <a:ext cx="7056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Ψηφιδωτό της έπαυλης του Αδριανού στο </a:t>
            </a:r>
            <a:r>
              <a:rPr lang="en-US" dirty="0" smtClean="0"/>
              <a:t>Tivoli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4197132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544" y="260648"/>
            <a:ext cx="8208912" cy="615668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588224" y="6446206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Κως,</a:t>
            </a:r>
            <a:r>
              <a:rPr lang="en-US" dirty="0" smtClean="0"/>
              <a:t> casa </a:t>
            </a:r>
            <a:r>
              <a:rPr lang="en-US" dirty="0" err="1" smtClean="0"/>
              <a:t>Romana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8879748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4" name="Picture 1" descr="Circus_starting gates_Carthage mosaic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601" y="0"/>
            <a:ext cx="7848600" cy="65216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5235" name="TextBox 2"/>
          <p:cNvSpPr txBox="1">
            <a:spLocks noChangeArrowheads="1"/>
          </p:cNvSpPr>
          <p:nvPr/>
        </p:nvSpPr>
        <p:spPr bwMode="auto">
          <a:xfrm>
            <a:off x="1143000" y="6488113"/>
            <a:ext cx="69342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l-GR" altLang="el-GR" b="1"/>
              <a:t>Μωσαϊκό από την Καρχηδόνα με παράσταση ιπποδρομιών</a:t>
            </a:r>
            <a:endParaRPr lang="en-US" altLang="el-GR" b="1"/>
          </a:p>
        </p:txBody>
      </p:sp>
    </p:spTree>
    <p:extLst>
      <p:ext uri="{BB962C8B-B14F-4D97-AF65-F5344CB8AC3E}">
        <p14:creationId xmlns:p14="http://schemas.microsoft.com/office/powerpoint/2010/main" val="139777153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16632"/>
            <a:ext cx="9176282" cy="609329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27584" y="6309320"/>
            <a:ext cx="7344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Μωσαϊκό δάπεδο από το </a:t>
            </a:r>
            <a:r>
              <a:rPr lang="en-US" dirty="0" err="1" smtClean="0"/>
              <a:t>Smirat</a:t>
            </a:r>
            <a:r>
              <a:rPr lang="en-US" dirty="0" smtClean="0"/>
              <a:t> </a:t>
            </a:r>
            <a:r>
              <a:rPr lang="el-GR" dirty="0" smtClean="0"/>
              <a:t>της </a:t>
            </a:r>
            <a:r>
              <a:rPr lang="el-GR" dirty="0" err="1" smtClean="0"/>
              <a:t>Τυνισίας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6236614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301580"/>
            <a:ext cx="9144000" cy="425483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55576" y="6021288"/>
            <a:ext cx="7704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Ψηφιδωτό δάπεδο ρωμαϊκής εποχής</a:t>
            </a:r>
            <a:r>
              <a:rPr lang="en-US" dirty="0" smtClean="0"/>
              <a:t>: </a:t>
            </a:r>
            <a:r>
              <a:rPr lang="el-GR" dirty="0" smtClean="0"/>
              <a:t>Αρχαιολογικό Μουσείο Πατρών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2036916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23844" y="0"/>
            <a:ext cx="5027131" cy="68580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325" y="13739"/>
            <a:ext cx="4818073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429749" y="13739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Herculaneum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538184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560" y="476672"/>
            <a:ext cx="7580151" cy="569600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11560" y="6309320"/>
            <a:ext cx="75801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Αεροφωτογραφία των ανασκαμμένων νησίδων της Ηρακλείας (</a:t>
            </a:r>
            <a:r>
              <a:rPr lang="en-US" dirty="0" smtClean="0"/>
              <a:t>Herculaneum)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6852959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3568" y="0"/>
            <a:ext cx="357108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508104" y="6165304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Πομπηία, οικία του Λαβυρίνθου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1107592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48680"/>
            <a:ext cx="9144000" cy="619087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380312" y="11659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Ostia </a:t>
            </a:r>
            <a:r>
              <a:rPr lang="en-US" dirty="0" err="1" smtClean="0"/>
              <a:t>antica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9598213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951" y="260648"/>
            <a:ext cx="9104999" cy="6437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1921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340768"/>
            <a:ext cx="9176621" cy="382937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83568" y="5661248"/>
            <a:ext cx="59046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err="1" smtClean="0"/>
              <a:t>Όστια</a:t>
            </a:r>
            <a:r>
              <a:rPr lang="en-US" dirty="0" smtClean="0"/>
              <a:t>: </a:t>
            </a:r>
            <a:r>
              <a:rPr lang="el-GR" dirty="0" smtClean="0"/>
              <a:t>μοντέλο μιας </a:t>
            </a:r>
            <a:r>
              <a:rPr lang="en-US" dirty="0" smtClean="0"/>
              <a:t>insula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9475716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552" y="24977"/>
            <a:ext cx="7848872" cy="6833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58890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7584" y="260648"/>
            <a:ext cx="7344816" cy="6406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141490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27458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868144" y="5805264"/>
            <a:ext cx="28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err="1" smtClean="0"/>
              <a:t>Όστια</a:t>
            </a:r>
            <a:r>
              <a:rPr lang="el-GR" dirty="0" smtClean="0"/>
              <a:t>, «οικία των μουσών»</a:t>
            </a:r>
            <a:endParaRPr lang="el-GR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0"/>
            <a:ext cx="547521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213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404664"/>
            <a:ext cx="8432310" cy="566249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11560" y="6237312"/>
            <a:ext cx="77768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err="1" smtClean="0"/>
              <a:t>Όστια</a:t>
            </a:r>
            <a:r>
              <a:rPr lang="el-GR" dirty="0" smtClean="0"/>
              <a:t>, «οικία </a:t>
            </a:r>
            <a:r>
              <a:rPr lang="el-GR" smtClean="0"/>
              <a:t>των μουσών»</a:t>
            </a:r>
            <a:r>
              <a:rPr lang="en-US" smtClean="0"/>
              <a:t>: </a:t>
            </a:r>
            <a:r>
              <a:rPr lang="el-GR" dirty="0" smtClean="0"/>
              <a:t>αίθριο με περιμετρική στοά με </a:t>
            </a:r>
            <a:r>
              <a:rPr lang="el-GR" dirty="0" err="1" smtClean="0"/>
              <a:t>τοξοστοιχία</a:t>
            </a:r>
            <a:r>
              <a:rPr lang="el-G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87425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5616" y="15167"/>
            <a:ext cx="6120680" cy="6756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4572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7664" y="-11291"/>
            <a:ext cx="6624736" cy="6869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224472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620688"/>
            <a:ext cx="8801435" cy="5949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389631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6458" y="0"/>
            <a:ext cx="49510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82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23590"/>
            <a:ext cx="6624736" cy="682240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372200" y="5877272"/>
            <a:ext cx="22677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Πομπηία, «έπαυλη των μυστηρίων»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77037499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3664" y="3956011"/>
            <a:ext cx="9144000" cy="260096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075843" y="6488668"/>
            <a:ext cx="36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Ηράκλεια</a:t>
            </a:r>
            <a:r>
              <a:rPr lang="en-US" dirty="0" smtClean="0"/>
              <a:t>: </a:t>
            </a:r>
            <a:r>
              <a:rPr lang="el-GR" dirty="0" smtClean="0"/>
              <a:t>«</a:t>
            </a:r>
            <a:r>
              <a:rPr lang="el-GR" dirty="0" err="1" smtClean="0"/>
              <a:t>έπαυλις</a:t>
            </a:r>
            <a:r>
              <a:rPr lang="el-GR" dirty="0" smtClean="0"/>
              <a:t> των παπύρων»</a:t>
            </a:r>
            <a:endParaRPr lang="el-G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9592" y="188640"/>
            <a:ext cx="2304256" cy="359902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64088" y="98892"/>
            <a:ext cx="3023910" cy="3713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562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528" y="476672"/>
            <a:ext cx="8460432" cy="572807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436096" y="6309320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Malibu (California), </a:t>
            </a:r>
            <a:r>
              <a:rPr lang="el-GR" dirty="0" smtClean="0"/>
              <a:t>μουσείο </a:t>
            </a:r>
            <a:r>
              <a:rPr lang="en-US" dirty="0" smtClean="0"/>
              <a:t>Getty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50855788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39" y="188640"/>
            <a:ext cx="9144000" cy="6096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1520" y="6453336"/>
            <a:ext cx="8568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Τοιχογραφία της έπαυλης της </a:t>
            </a:r>
            <a:r>
              <a:rPr lang="el-GR" dirty="0" err="1" smtClean="0"/>
              <a:t>Λιβίας</a:t>
            </a:r>
            <a:r>
              <a:rPr lang="el-GR" dirty="0" smtClean="0"/>
              <a:t> στην </a:t>
            </a:r>
            <a:r>
              <a:rPr lang="en-US" dirty="0" smtClean="0"/>
              <a:t>Prima Porta (</a:t>
            </a:r>
            <a:r>
              <a:rPr lang="el-GR" dirty="0" smtClean="0"/>
              <a:t>Ρώμη</a:t>
            </a:r>
            <a:r>
              <a:rPr lang="en-US" dirty="0" smtClean="0"/>
              <a:t>, </a:t>
            </a:r>
            <a:r>
              <a:rPr lang="el-GR" dirty="0" smtClean="0"/>
              <a:t>ύστερος 1</a:t>
            </a:r>
            <a:r>
              <a:rPr lang="el-GR" baseline="30000" dirty="0" smtClean="0"/>
              <a:t>ος</a:t>
            </a:r>
            <a:r>
              <a:rPr lang="el-GR" dirty="0" smtClean="0"/>
              <a:t> αι. π.Χ.)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53385186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9632" y="159235"/>
            <a:ext cx="6840760" cy="6665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226897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1897" y="404664"/>
            <a:ext cx="8444559" cy="573484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67544" y="6237312"/>
            <a:ext cx="84969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Πρόσοψη έπαυλης σε τοιχογραφία της Πομπηίας (Οικία του </a:t>
            </a:r>
            <a:r>
              <a:rPr lang="en-US" dirty="0" smtClean="0"/>
              <a:t>M. Lucretius </a:t>
            </a:r>
            <a:r>
              <a:rPr lang="en-US" dirty="0" err="1" smtClean="0"/>
              <a:t>Fronto</a:t>
            </a:r>
            <a:r>
              <a:rPr lang="en-US" dirty="0" smtClean="0"/>
              <a:t>)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39983690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196752"/>
            <a:ext cx="8752477" cy="482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474081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60" y="1673352"/>
            <a:ext cx="9098280" cy="3511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92821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404664"/>
            <a:ext cx="9144001" cy="6154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298228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260648"/>
            <a:ext cx="8613553" cy="583174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751682" y="6309320"/>
            <a:ext cx="4104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Capri, villa </a:t>
            </a:r>
            <a:r>
              <a:rPr lang="en-US" dirty="0" err="1" smtClean="0"/>
              <a:t>Jovis</a:t>
            </a:r>
            <a:r>
              <a:rPr lang="en-US" dirty="0" smtClean="0"/>
              <a:t> (</a:t>
            </a:r>
            <a:r>
              <a:rPr lang="el-GR" dirty="0" smtClean="0"/>
              <a:t>έπαυλη του Τιβερίου)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78380101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10562" y="148590"/>
            <a:ext cx="4722876" cy="6560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1790382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188640"/>
            <a:ext cx="8734722" cy="6508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322877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536" y="548680"/>
            <a:ext cx="8064896" cy="547700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275856" y="6237312"/>
            <a:ext cx="5544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Villa </a:t>
            </a:r>
            <a:r>
              <a:rPr lang="en-US" dirty="0" err="1" smtClean="0"/>
              <a:t>Oplontis</a:t>
            </a:r>
            <a:r>
              <a:rPr lang="en-US" dirty="0" smtClean="0"/>
              <a:t> (Torre Annunziata)</a:t>
            </a:r>
            <a:r>
              <a:rPr lang="fr-FR" dirty="0" smtClean="0"/>
              <a:t>: </a:t>
            </a:r>
            <a:r>
              <a:rPr lang="el-GR" dirty="0" smtClean="0"/>
              <a:t>έπαυλη της </a:t>
            </a:r>
            <a:r>
              <a:rPr lang="en-US" dirty="0" err="1" smtClean="0"/>
              <a:t>Poppaea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967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Εικόνα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0"/>
            <a:ext cx="4932363" cy="689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508104" y="6237312"/>
            <a:ext cx="34563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err="1" smtClean="0"/>
              <a:t>Αγρέπαυλη</a:t>
            </a:r>
            <a:r>
              <a:rPr lang="el-GR" dirty="0" smtClean="0"/>
              <a:t> ρωμαϊκής περιόδου στο Λουτράκι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17962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Εικόνα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4638" cy="5021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875" name="Εικόνα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28800" y="4495800"/>
            <a:ext cx="4800600" cy="2249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62447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Golden House complex_pla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200" y="0"/>
            <a:ext cx="9067800" cy="684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41242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Domus Aurea_posi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47800" y="0"/>
            <a:ext cx="627856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2105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4" descr="Domus Aurea_pla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440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5539" name="Text Box 5"/>
          <p:cNvSpPr txBox="1">
            <a:spLocks noChangeArrowheads="1"/>
          </p:cNvSpPr>
          <p:nvPr/>
        </p:nvSpPr>
        <p:spPr bwMode="auto">
          <a:xfrm>
            <a:off x="0" y="4648200"/>
            <a:ext cx="9144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el-GR" altLang="en-US" sz="1800"/>
          </a:p>
        </p:txBody>
      </p:sp>
      <p:sp>
        <p:nvSpPr>
          <p:cNvPr id="65540" name="Text Box 6"/>
          <p:cNvSpPr txBox="1">
            <a:spLocks noChangeArrowheads="1"/>
          </p:cNvSpPr>
          <p:nvPr/>
        </p:nvSpPr>
        <p:spPr bwMode="auto">
          <a:xfrm>
            <a:off x="990600" y="5867400"/>
            <a:ext cx="717867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b="1" dirty="0"/>
              <a:t>2</a:t>
            </a:r>
            <a:r>
              <a:rPr lang="en-US" altLang="en-US" sz="1800" dirty="0"/>
              <a:t>: </a:t>
            </a:r>
            <a:r>
              <a:rPr lang="el-GR" altLang="en-US" sz="1800" dirty="0"/>
              <a:t>αυλή</a:t>
            </a:r>
            <a:r>
              <a:rPr lang="en-US" altLang="en-US" sz="1800" dirty="0"/>
              <a:t>.</a:t>
            </a:r>
            <a:r>
              <a:rPr lang="el-GR" altLang="en-US" sz="1800" dirty="0"/>
              <a:t> </a:t>
            </a:r>
            <a:r>
              <a:rPr lang="el-GR" altLang="en-US" sz="1800" b="1" dirty="0"/>
              <a:t>3, 14</a:t>
            </a:r>
            <a:r>
              <a:rPr lang="en-US" altLang="en-US" sz="1800" dirty="0"/>
              <a:t>: </a:t>
            </a:r>
            <a:r>
              <a:rPr lang="en-US" altLang="en-US" sz="1800" dirty="0" err="1"/>
              <a:t>cryptoportici</a:t>
            </a:r>
            <a:r>
              <a:rPr lang="en-US" altLang="en-US" sz="1800" dirty="0"/>
              <a:t>.  </a:t>
            </a:r>
            <a:r>
              <a:rPr lang="en-US" altLang="en-US" sz="1800" b="1" dirty="0"/>
              <a:t>4,6</a:t>
            </a:r>
            <a:r>
              <a:rPr lang="en-US" altLang="en-US" sz="1800" dirty="0"/>
              <a:t>: </a:t>
            </a:r>
            <a:r>
              <a:rPr lang="el-GR" altLang="en-US" sz="1800" dirty="0"/>
              <a:t>δωμάτια με εσοχές (υπνοδωμάτια</a:t>
            </a:r>
            <a:r>
              <a:rPr lang="en-US" altLang="en-US" sz="1800" dirty="0"/>
              <a:t>;). </a:t>
            </a:r>
            <a:r>
              <a:rPr lang="en-US" altLang="en-US" sz="1800" b="1" dirty="0"/>
              <a:t>11</a:t>
            </a:r>
            <a:r>
              <a:rPr lang="en-US" altLang="en-US" sz="1800" dirty="0"/>
              <a:t>: </a:t>
            </a:r>
            <a:r>
              <a:rPr lang="el-GR" altLang="en-US" sz="1800" dirty="0"/>
              <a:t>νυμφαίο. </a:t>
            </a:r>
            <a:r>
              <a:rPr lang="en-US" altLang="en-US" sz="1800" dirty="0"/>
              <a:t> </a:t>
            </a:r>
            <a:r>
              <a:rPr lang="en-US" altLang="en-US" sz="1800" b="1" dirty="0"/>
              <a:t>16</a:t>
            </a:r>
            <a:r>
              <a:rPr lang="en-US" altLang="en-US" sz="1800" dirty="0"/>
              <a:t>: </a:t>
            </a:r>
            <a:r>
              <a:rPr lang="el-GR" altLang="en-US" sz="1800" dirty="0"/>
              <a:t>οκταγωνική αίθουσα. </a:t>
            </a:r>
            <a:r>
              <a:rPr lang="el-GR" altLang="en-US" sz="1800" b="1" dirty="0"/>
              <a:t>17</a:t>
            </a:r>
            <a:r>
              <a:rPr lang="en-US" altLang="en-US" sz="1800" dirty="0"/>
              <a:t>: </a:t>
            </a:r>
            <a:r>
              <a:rPr lang="el-GR" altLang="en-US" sz="1800" dirty="0"/>
              <a:t>νυμφαίο.</a:t>
            </a:r>
            <a:endParaRPr lang="en-US" altLang="en-US" sz="1800" dirty="0"/>
          </a:p>
        </p:txBody>
      </p:sp>
      <p:sp>
        <p:nvSpPr>
          <p:cNvPr id="65541" name="Line 7"/>
          <p:cNvSpPr>
            <a:spLocks noChangeShapeType="1"/>
          </p:cNvSpPr>
          <p:nvPr/>
        </p:nvSpPr>
        <p:spPr bwMode="auto">
          <a:xfrm flipH="1" flipV="1">
            <a:off x="1295400" y="3048000"/>
            <a:ext cx="533400" cy="17526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65542" name="Text Box 8"/>
          <p:cNvSpPr txBox="1">
            <a:spLocks noChangeArrowheads="1"/>
          </p:cNvSpPr>
          <p:nvPr/>
        </p:nvSpPr>
        <p:spPr bwMode="auto">
          <a:xfrm>
            <a:off x="762000" y="4953000"/>
            <a:ext cx="3352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n-US" sz="1800" dirty="0"/>
              <a:t>ΒΔ γωνία της μακράς στοάς ή περιστυλίου της πρόσοψης</a:t>
            </a:r>
            <a:endParaRPr lang="en-US" altLang="en-US" sz="1800" dirty="0"/>
          </a:p>
        </p:txBody>
      </p:sp>
      <p:sp>
        <p:nvSpPr>
          <p:cNvPr id="65543" name="Line 9"/>
          <p:cNvSpPr>
            <a:spLocks noChangeShapeType="1"/>
          </p:cNvSpPr>
          <p:nvPr/>
        </p:nvSpPr>
        <p:spPr bwMode="auto">
          <a:xfrm flipV="1">
            <a:off x="8153400" y="2362200"/>
            <a:ext cx="762000" cy="23622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65544" name="Text Box 10"/>
          <p:cNvSpPr txBox="1">
            <a:spLocks noChangeArrowheads="1"/>
          </p:cNvSpPr>
          <p:nvPr/>
        </p:nvSpPr>
        <p:spPr bwMode="auto">
          <a:xfrm>
            <a:off x="6400800" y="4876800"/>
            <a:ext cx="2514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n-US" sz="1800" dirty="0"/>
              <a:t>ΒΔ γωνία δεύτερης πολυγωνικής εσοχής</a:t>
            </a:r>
            <a:endParaRPr lang="en-US" altLang="en-US" sz="1800" dirty="0"/>
          </a:p>
        </p:txBody>
      </p:sp>
    </p:spTree>
    <p:extLst>
      <p:ext uri="{BB962C8B-B14F-4D97-AF65-F5344CB8AC3E}">
        <p14:creationId xmlns:p14="http://schemas.microsoft.com/office/powerpoint/2010/main" val="3467415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Domus Aurea_octagon_pla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" y="17463"/>
            <a:ext cx="7924800" cy="684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17467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536" y="-13052"/>
            <a:ext cx="8218665" cy="6871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6931648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69750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Domus Aurea_octagon_mode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9592" y="-5640"/>
            <a:ext cx="7086600" cy="680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97395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24943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Domus Aurea_wall decoration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28600"/>
            <a:ext cx="9144000" cy="636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15237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palatium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95400" y="0"/>
            <a:ext cx="61976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3609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Domus Augustan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81000"/>
            <a:ext cx="9144000" cy="6189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63828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Pla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90600" y="0"/>
            <a:ext cx="7010400" cy="6875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1995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Domus Flav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9600" y="0"/>
            <a:ext cx="7848600" cy="688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63262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474" name="Picture 4" descr="Aula Regia_reconstruction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182688"/>
            <a:ext cx="9144000" cy="4948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5475" name="Rectangle 5"/>
          <p:cNvSpPr>
            <a:spLocks noChangeArrowheads="1"/>
          </p:cNvSpPr>
          <p:nvPr/>
        </p:nvSpPr>
        <p:spPr bwMode="auto">
          <a:xfrm>
            <a:off x="838200" y="381000"/>
            <a:ext cx="79343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n-US" sz="1800" dirty="0"/>
              <a:t>Αναπαράσταση της δυτικής πτέρυγας της </a:t>
            </a:r>
            <a:r>
              <a:rPr lang="en-US" altLang="en-US" sz="1800" dirty="0" err="1"/>
              <a:t>Domus</a:t>
            </a:r>
            <a:r>
              <a:rPr lang="en-US" altLang="en-US" sz="1800" dirty="0"/>
              <a:t> </a:t>
            </a:r>
            <a:r>
              <a:rPr lang="en-US" altLang="en-US" sz="1800" dirty="0" err="1"/>
              <a:t>Augustana</a:t>
            </a:r>
            <a:r>
              <a:rPr lang="en-US" altLang="en-US" sz="1800" dirty="0"/>
              <a:t> (</a:t>
            </a:r>
            <a:r>
              <a:rPr lang="en-US" altLang="en-US" sz="1800" dirty="0" err="1"/>
              <a:t>Domus</a:t>
            </a:r>
            <a:r>
              <a:rPr lang="en-US" altLang="en-US" sz="1800" dirty="0"/>
              <a:t> Flavia)</a:t>
            </a:r>
            <a:endParaRPr lang="el-GR" altLang="en-US" sz="1800" dirty="0"/>
          </a:p>
        </p:txBody>
      </p:sp>
    </p:spTree>
    <p:extLst>
      <p:ext uri="{BB962C8B-B14F-4D97-AF65-F5344CB8AC3E}">
        <p14:creationId xmlns:p14="http://schemas.microsoft.com/office/powerpoint/2010/main" val="3230344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522" name="Picture 4" descr="Domus Augustan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" y="0"/>
            <a:ext cx="7848600" cy="688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48103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884</TotalTime>
  <Words>543</Words>
  <Application>Microsoft Office PowerPoint</Application>
  <PresentationFormat>On-screen Show (4:3)</PresentationFormat>
  <Paragraphs>63</Paragraphs>
  <Slides>113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113</vt:i4>
      </vt:variant>
    </vt:vector>
  </HeadingPairs>
  <TitlesOfParts>
    <vt:vector size="116" baseType="lpstr">
      <vt:lpstr>Arial</vt:lpstr>
      <vt:lpstr>Calibri</vt:lpstr>
      <vt:lpstr>Θέμα του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ylolos</dc:creator>
  <cp:lastModifiedBy>ylolos</cp:lastModifiedBy>
  <cp:revision>72</cp:revision>
  <dcterms:created xsi:type="dcterms:W3CDTF">2015-04-28T15:04:01Z</dcterms:created>
  <dcterms:modified xsi:type="dcterms:W3CDTF">2019-03-04T12:14:27Z</dcterms:modified>
</cp:coreProperties>
</file>