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76" r:id="rId2"/>
    <p:sldId id="257" r:id="rId3"/>
    <p:sldId id="369" r:id="rId4"/>
    <p:sldId id="365" r:id="rId5"/>
    <p:sldId id="350" r:id="rId6"/>
    <p:sldId id="351" r:id="rId7"/>
    <p:sldId id="370" r:id="rId8"/>
    <p:sldId id="366" r:id="rId9"/>
    <p:sldId id="367" r:id="rId10"/>
    <p:sldId id="371" r:id="rId11"/>
    <p:sldId id="372" r:id="rId12"/>
    <p:sldId id="368" r:id="rId13"/>
    <p:sldId id="373" r:id="rId14"/>
    <p:sldId id="374" r:id="rId15"/>
    <p:sldId id="375"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25/6/2015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25/6/2015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25/6/2015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25/6/2015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25/6/2015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25/6/2015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25/6/2015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25/6/2015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7"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png"/><Relationship Id="rId5"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6.bin"/><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a:t>
            </a:r>
            <a:r>
              <a:rPr lang="en-US" b="1" dirty="0">
                <a:solidFill>
                  <a:schemeClr val="accent5">
                    <a:lumMod val="75000"/>
                  </a:schemeClr>
                </a:solidFill>
              </a:rPr>
              <a:t>6</a:t>
            </a:r>
            <a:r>
              <a:rPr lang="el-GR" b="1" baseline="30000" dirty="0" smtClean="0">
                <a:solidFill>
                  <a:schemeClr val="accent5">
                    <a:lumMod val="75000"/>
                  </a:schemeClr>
                </a:solidFill>
              </a:rPr>
              <a:t>η</a:t>
            </a:r>
            <a:r>
              <a:rPr lang="el-GR" b="1" dirty="0" smtClean="0">
                <a:solidFill>
                  <a:schemeClr val="accent5">
                    <a:lumMod val="75000"/>
                  </a:schemeClr>
                </a:solidFill>
              </a:rPr>
              <a:t>: ΠΑΡΑΜΟΡΦΩΣΕΙΣ</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Παραμορφώσιμοι φορείς – μεγέθη παραμόρφωσης – Α.Δ.Ε. </a:t>
            </a:r>
            <a:r>
              <a:rPr lang="el-GR" sz="2400" b="1" dirty="0">
                <a:solidFill>
                  <a:schemeClr val="tx1"/>
                </a:solidFill>
              </a:rPr>
              <a:t>γ</a:t>
            </a:r>
            <a:r>
              <a:rPr lang="el-GR" sz="2400" b="1" dirty="0" smtClean="0">
                <a:solidFill>
                  <a:schemeClr val="tx1"/>
                </a:solidFill>
              </a:rPr>
              <a:t>ια παραμορφώσιμους φορείς.</a:t>
            </a:r>
            <a:endParaRPr lang="el-GR" sz="2400" b="1" dirty="0">
              <a:solidFill>
                <a:schemeClr val="tx1"/>
              </a:solidFill>
            </a:endParaRPr>
          </a:p>
        </p:txBody>
      </p:sp>
      <p:sp>
        <p:nvSpPr>
          <p:cNvPr id="7" name="Subtitle 2"/>
          <p:cNvSpPr txBox="1">
            <a:spLocks/>
          </p:cNvSpPr>
          <p:nvPr/>
        </p:nvSpPr>
        <p:spPr>
          <a:xfrm>
            <a:off x="144016" y="4509120"/>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22538"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834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Α.Δ.Ε. για παραμορφώσιμους φορείς</a:t>
            </a:r>
            <a:r>
              <a:rPr lang="en-US" sz="2800" b="1" dirty="0" smtClean="0"/>
              <a:t> (2)</a:t>
            </a:r>
            <a:endParaRPr lang="el-GR" sz="2800" b="1" dirty="0"/>
          </a:p>
        </p:txBody>
      </p:sp>
      <p:sp>
        <p:nvSpPr>
          <p:cNvPr id="13" name="Content Placeholder 2"/>
          <p:cNvSpPr txBox="1">
            <a:spLocks/>
          </p:cNvSpPr>
          <p:nvPr/>
        </p:nvSpPr>
        <p:spPr>
          <a:xfrm>
            <a:off x="35496" y="1134434"/>
            <a:ext cx="5508105" cy="217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τον υπολογισμό του </a:t>
            </a:r>
            <a:r>
              <a:rPr lang="en-US" sz="2400" i="1" dirty="0" smtClean="0"/>
              <a:t>W</a:t>
            </a:r>
            <a:r>
              <a:rPr lang="el-GR" sz="2400" i="1" baseline="-25000" dirty="0" smtClean="0"/>
              <a:t>εσ</a:t>
            </a:r>
            <a:r>
              <a:rPr lang="en-US" sz="2400" i="1" dirty="0" smtClean="0"/>
              <a:t> </a:t>
            </a:r>
            <a:r>
              <a:rPr lang="el-GR" sz="2400" dirty="0" smtClean="0"/>
              <a:t>κόβεται στοιχειώδες τμήμα του φορέα. </a:t>
            </a:r>
          </a:p>
          <a:p>
            <a:pPr marL="0" indent="0">
              <a:buFont typeface="Arial" pitchFamily="34" charset="0"/>
              <a:buNone/>
            </a:pPr>
            <a:r>
              <a:rPr lang="el-GR" sz="2400" dirty="0" smtClean="0"/>
              <a:t>Το στοιχειώδες αυτό τμήμα θα ισορροπεί, καθώς αποτελεί κομμάτι του αρχικού φορέα που ισορροπεί.</a:t>
            </a:r>
          </a:p>
          <a:p>
            <a:pPr marL="0" indent="0">
              <a:buFont typeface="Arial" pitchFamily="34" charset="0"/>
              <a:buNone/>
            </a:pPr>
            <a:endParaRPr lang="el-GR" sz="2400" dirty="0" smtClean="0"/>
          </a:p>
        </p:txBody>
      </p:sp>
      <p:graphicFrame>
        <p:nvGraphicFramePr>
          <p:cNvPr id="6" name="Object 5" descr="Εικόνα ενός στοιχειώδους τμήματος του αρχικού φορέα, στο οποίο έχουν τοποθετηθεί τα εσωτερικά εντατικά μεγέθη."/>
          <p:cNvGraphicFramePr>
            <a:graphicFrameLocks noChangeAspect="1"/>
          </p:cNvGraphicFramePr>
          <p:nvPr>
            <p:extLst>
              <p:ext uri="{D42A27DB-BD31-4B8C-83A1-F6EECF244321}">
                <p14:modId xmlns:p14="http://schemas.microsoft.com/office/powerpoint/2010/main" val="1234458485"/>
              </p:ext>
            </p:extLst>
          </p:nvPr>
        </p:nvGraphicFramePr>
        <p:xfrm>
          <a:off x="5364088" y="1439067"/>
          <a:ext cx="3528391" cy="1279543"/>
        </p:xfrm>
        <a:graphic>
          <a:graphicData uri="http://schemas.openxmlformats.org/presentationml/2006/ole">
            <mc:AlternateContent xmlns:mc="http://schemas.openxmlformats.org/markup-compatibility/2006">
              <mc:Choice xmlns:v="urn:schemas-microsoft-com:vml" Requires="v">
                <p:oleObj spid="_x0000_s95282" name="Picture (32-bit)" r:id="rId3" imgW="5305320" imgH="1486080" progId="MetafileCompanion32.Picture.1">
                  <p:embed/>
                </p:oleObj>
              </mc:Choice>
              <mc:Fallback>
                <p:oleObj name="Picture (32-bit)" r:id="rId3" imgW="5305320" imgH="1486080" progId="MetafileCompanion32.Picture.1">
                  <p:embed/>
                  <p:pic>
                    <p:nvPicPr>
                      <p:cNvPr id="0" name=""/>
                      <p:cNvPicPr/>
                      <p:nvPr/>
                    </p:nvPicPr>
                    <p:blipFill>
                      <a:blip r:embed="rId4"/>
                      <a:stretch>
                        <a:fillRect/>
                      </a:stretch>
                    </p:blipFill>
                    <p:spPr>
                      <a:xfrm>
                        <a:off x="5364088" y="1439067"/>
                        <a:ext cx="3528391" cy="1279543"/>
                      </a:xfrm>
                      <a:prstGeom prst="rect">
                        <a:avLst/>
                      </a:prstGeom>
                    </p:spPr>
                  </p:pic>
                </p:oleObj>
              </mc:Fallback>
            </mc:AlternateContent>
          </a:graphicData>
        </a:graphic>
      </p:graphicFrame>
      <p:sp>
        <p:nvSpPr>
          <p:cNvPr id="8" name="Content Placeholder 2"/>
          <p:cNvSpPr txBox="1">
            <a:spLocks/>
          </p:cNvSpPr>
          <p:nvPr/>
        </p:nvSpPr>
        <p:spPr>
          <a:xfrm>
            <a:off x="35496" y="3313174"/>
            <a:ext cx="9001000" cy="17096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Επίσης, η δυνατή μετακίνηση του αρχικού φορέα θα είναι δυνατή και για το στοιχειώδες τμήμα.</a:t>
            </a:r>
          </a:p>
          <a:p>
            <a:pPr marL="0" indent="0">
              <a:buFont typeface="Arial" pitchFamily="34" charset="0"/>
              <a:buNone/>
            </a:pPr>
            <a:r>
              <a:rPr lang="el-GR" sz="2400" dirty="0" smtClean="0"/>
              <a:t>Τέλος, η Α.Δ.Ε. ισχύει για το στοιχειώδες τμήμα αφού ισχύει για τον αρχικό φορέα:</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7" name="TextBox 6"/>
              <p:cNvSpPr txBox="1"/>
              <p:nvPr/>
            </p:nvSpPr>
            <p:spPr>
              <a:xfrm>
                <a:off x="2843808" y="4950858"/>
                <a:ext cx="2204130" cy="494366"/>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0" i="1" smtClean="0">
                              <a:latin typeface="Cambria Math"/>
                            </a:rPr>
                          </m:ctrlPr>
                        </m:sSubPr>
                        <m:e>
                          <m:r>
                            <a:rPr lang="en-US" sz="2400" b="0" i="1" smtClean="0">
                              <a:latin typeface="Cambria Math"/>
                            </a:rPr>
                            <m:t>𝑊</m:t>
                          </m:r>
                        </m:e>
                        <m:sub>
                          <m:r>
                            <a:rPr lang="el-GR" sz="2400" b="0" i="1" smtClean="0">
                              <a:latin typeface="Cambria Math"/>
                            </a:rPr>
                            <m:t>𝜀𝜎</m:t>
                          </m:r>
                        </m:sub>
                      </m:sSub>
                      <m:r>
                        <a:rPr lang="el-GR" sz="2400" b="0" i="1" smtClean="0">
                          <a:latin typeface="Cambria Math"/>
                        </a:rPr>
                        <m:t>+</m:t>
                      </m:r>
                      <m:sSub>
                        <m:sSubPr>
                          <m:ctrlPr>
                            <a:rPr lang="el-GR" sz="2400" b="0" i="1" smtClean="0">
                              <a:latin typeface="Cambria Math"/>
                            </a:rPr>
                          </m:ctrlPr>
                        </m:sSubPr>
                        <m:e>
                          <m:r>
                            <a:rPr lang="en-US" sz="2400" b="0" i="1" smtClean="0">
                              <a:latin typeface="Cambria Math"/>
                            </a:rPr>
                            <m:t>𝑊</m:t>
                          </m:r>
                        </m:e>
                        <m:sub>
                          <m:r>
                            <a:rPr lang="el-GR" sz="2400" b="0" i="1" smtClean="0">
                              <a:latin typeface="Cambria Math"/>
                            </a:rPr>
                            <m:t>𝜀𝜉</m:t>
                          </m:r>
                        </m:sub>
                      </m:sSub>
                      <m:r>
                        <a:rPr lang="el-GR" sz="2400" b="0" i="1" smtClean="0">
                          <a:latin typeface="Cambria Math"/>
                        </a:rPr>
                        <m:t>=0</m:t>
                      </m:r>
                    </m:oMath>
                  </m:oMathPara>
                </a14:m>
                <a:endParaRPr lang="el-G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843808" y="4950858"/>
                <a:ext cx="2204130" cy="494366"/>
              </a:xfrm>
              <a:prstGeom prst="rect">
                <a:avLst/>
              </a:prstGeom>
              <a:blipFill rotWithShape="1">
                <a:blip r:embed="rId7"/>
                <a:stretch>
                  <a:fillRect b="-10588"/>
                </a:stretch>
              </a:blipFill>
              <a:ln w="25400">
                <a:solidFill>
                  <a:schemeClr val="accent1"/>
                </a:solidFill>
              </a:ln>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10</a:t>
            </a:fld>
            <a:endParaRPr lang="el-GR"/>
          </a:p>
        </p:txBody>
      </p:sp>
    </p:spTree>
    <p:extLst>
      <p:ext uri="{BB962C8B-B14F-4D97-AF65-F5344CB8AC3E}">
        <p14:creationId xmlns:p14="http://schemas.microsoft.com/office/powerpoint/2010/main" val="331986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Α.Δ.Ε. για παραμορφώσιμους φορείς</a:t>
            </a:r>
            <a:r>
              <a:rPr lang="en-US" sz="2800" b="1" dirty="0" smtClean="0"/>
              <a:t> (</a:t>
            </a:r>
            <a:r>
              <a:rPr lang="el-GR" sz="2800" b="1" dirty="0" smtClean="0"/>
              <a:t>3</a:t>
            </a:r>
            <a:r>
              <a:rPr lang="en-US" sz="2800" b="1" dirty="0" smtClean="0"/>
              <a:t>)</a:t>
            </a:r>
            <a:endParaRPr lang="el-GR" sz="2800" b="1" dirty="0"/>
          </a:p>
        </p:txBody>
      </p:sp>
      <p:sp>
        <p:nvSpPr>
          <p:cNvPr id="13" name="Content Placeholder 2"/>
          <p:cNvSpPr txBox="1">
            <a:spLocks/>
          </p:cNvSpPr>
          <p:nvPr/>
        </p:nvSpPr>
        <p:spPr>
          <a:xfrm>
            <a:off x="35496" y="908720"/>
            <a:ext cx="5508105" cy="5663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το στοιχειώδες τμήμα υπολογίζεται:</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9" name="TextBox 8"/>
              <p:cNvSpPr txBox="1"/>
              <p:nvPr/>
            </p:nvSpPr>
            <p:spPr>
              <a:xfrm>
                <a:off x="107504" y="1412776"/>
                <a:ext cx="4320480" cy="4440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100" i="1" smtClean="0">
                              <a:latin typeface="Cambria Math"/>
                              <a:ea typeface="Cambria Math"/>
                            </a:rPr>
                          </m:ctrlPr>
                        </m:sSubPr>
                        <m:e>
                          <m:r>
                            <a:rPr lang="en-US" sz="2100" b="0" i="1" smtClean="0">
                              <a:latin typeface="Cambria Math"/>
                              <a:ea typeface="Cambria Math"/>
                            </a:rPr>
                            <m:t>𝑊</m:t>
                          </m:r>
                        </m:e>
                        <m:sub>
                          <m:r>
                            <a:rPr lang="el-GR" sz="2100" b="0" i="1" smtClean="0">
                              <a:latin typeface="Cambria Math"/>
                              <a:ea typeface="Cambria Math"/>
                            </a:rPr>
                            <m:t>𝜀𝜉</m:t>
                          </m:r>
                        </m:sub>
                      </m:sSub>
                      <m:r>
                        <a:rPr lang="en-US" sz="2100" b="0" i="1" smtClean="0">
                          <a:latin typeface="Cambria Math"/>
                          <a:ea typeface="Cambria Math"/>
                        </a:rPr>
                        <m:t>=</m:t>
                      </m:r>
                      <m:r>
                        <a:rPr lang="en-US" sz="2100" b="0" i="1" smtClean="0">
                          <a:latin typeface="Cambria Math"/>
                          <a:ea typeface="Cambria Math"/>
                        </a:rPr>
                        <m:t>𝑀</m:t>
                      </m:r>
                      <m:r>
                        <m:rPr>
                          <m:sty m:val="p"/>
                        </m:rPr>
                        <a:rPr lang="el-GR" sz="2100" b="0" i="0" smtClean="0">
                          <a:solidFill>
                            <a:schemeClr val="accent5">
                              <a:lumMod val="75000"/>
                            </a:schemeClr>
                          </a:solidFill>
                          <a:latin typeface="Cambria Math"/>
                          <a:ea typeface="Cambria Math"/>
                        </a:rPr>
                        <m:t>Δ</m:t>
                      </m:r>
                      <m:r>
                        <a:rPr lang="en-US" sz="2100" b="0" i="1" smtClean="0">
                          <a:solidFill>
                            <a:schemeClr val="accent5">
                              <a:lumMod val="75000"/>
                            </a:schemeClr>
                          </a:solidFill>
                          <a:latin typeface="Cambria Math"/>
                          <a:ea typeface="Cambria Math"/>
                        </a:rPr>
                        <m:t>𝑑</m:t>
                      </m:r>
                      <m:r>
                        <a:rPr lang="el-GR" sz="2100" b="0" i="1" smtClean="0">
                          <a:solidFill>
                            <a:schemeClr val="accent5">
                              <a:lumMod val="75000"/>
                            </a:schemeClr>
                          </a:solidFill>
                          <a:latin typeface="Cambria Math"/>
                          <a:ea typeface="Cambria Math"/>
                        </a:rPr>
                        <m:t>𝜑</m:t>
                      </m:r>
                      <m:r>
                        <a:rPr lang="el-GR" sz="2100" b="0" i="0" smtClean="0">
                          <a:latin typeface="Cambria Math"/>
                          <a:ea typeface="Cambria Math"/>
                        </a:rPr>
                        <m:t>+</m:t>
                      </m:r>
                      <m:r>
                        <a:rPr lang="en-US" sz="2100" b="0" i="1" smtClean="0">
                          <a:latin typeface="Cambria Math"/>
                          <a:ea typeface="Cambria Math"/>
                        </a:rPr>
                        <m:t>𝑄</m:t>
                      </m:r>
                      <m:r>
                        <m:rPr>
                          <m:sty m:val="p"/>
                        </m:rPr>
                        <a:rPr lang="el-GR" sz="2100" b="0" i="0" smtClean="0">
                          <a:solidFill>
                            <a:schemeClr val="accent5">
                              <a:lumMod val="75000"/>
                            </a:schemeClr>
                          </a:solidFill>
                          <a:latin typeface="Cambria Math"/>
                          <a:ea typeface="Cambria Math"/>
                        </a:rPr>
                        <m:t>Δ</m:t>
                      </m:r>
                      <m:r>
                        <a:rPr lang="en-US" sz="2100" b="0" i="1" smtClean="0">
                          <a:solidFill>
                            <a:schemeClr val="accent5">
                              <a:lumMod val="75000"/>
                            </a:schemeClr>
                          </a:solidFill>
                          <a:latin typeface="Cambria Math"/>
                          <a:ea typeface="Cambria Math"/>
                        </a:rPr>
                        <m:t>𝑑h</m:t>
                      </m:r>
                      <m:r>
                        <a:rPr lang="en-US" sz="2100" b="0" i="0" smtClean="0">
                          <a:latin typeface="Cambria Math"/>
                          <a:ea typeface="Cambria Math"/>
                        </a:rPr>
                        <m:t>+</m:t>
                      </m:r>
                      <m:r>
                        <a:rPr lang="en-US" sz="2100" b="0" i="1" smtClean="0">
                          <a:latin typeface="Cambria Math"/>
                          <a:ea typeface="Cambria Math"/>
                        </a:rPr>
                        <m:t>𝑁</m:t>
                      </m:r>
                      <m:r>
                        <m:rPr>
                          <m:sty m:val="p"/>
                        </m:rPr>
                        <a:rPr lang="el-GR" sz="2100" b="0" i="0" smtClean="0">
                          <a:solidFill>
                            <a:schemeClr val="accent5">
                              <a:lumMod val="75000"/>
                            </a:schemeClr>
                          </a:solidFill>
                          <a:latin typeface="Cambria Math"/>
                          <a:ea typeface="Cambria Math"/>
                        </a:rPr>
                        <m:t>Δ</m:t>
                      </m:r>
                      <m:r>
                        <a:rPr lang="en-US" sz="2100" b="0" i="1" smtClean="0">
                          <a:solidFill>
                            <a:schemeClr val="accent5">
                              <a:lumMod val="75000"/>
                            </a:schemeClr>
                          </a:solidFill>
                          <a:latin typeface="Cambria Math"/>
                          <a:ea typeface="Cambria Math"/>
                        </a:rPr>
                        <m:t>𝑑𝑠</m:t>
                      </m:r>
                    </m:oMath>
                  </m:oMathPara>
                </a14:m>
                <a:endParaRPr lang="el-GR" sz="2100" i="1" dirty="0">
                  <a:solidFill>
                    <a:schemeClr val="accent5">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7504" y="1412776"/>
                <a:ext cx="4320480" cy="444096"/>
              </a:xfrm>
              <a:prstGeom prst="rect">
                <a:avLst/>
              </a:prstGeom>
              <a:blipFill rotWithShape="1">
                <a:blip r:embed="rId4"/>
                <a:stretch>
                  <a:fillRect b="-1095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9512" y="1904784"/>
                <a:ext cx="7776864"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100" i="1" smtClean="0">
                              <a:latin typeface="Cambria Math"/>
                              <a:ea typeface="Cambria Math"/>
                            </a:rPr>
                          </m:ctrlPr>
                        </m:sSubPr>
                        <m:e>
                          <m:r>
                            <a:rPr lang="en-US" sz="2100" b="0" i="1" smtClean="0">
                              <a:latin typeface="Cambria Math"/>
                              <a:ea typeface="Cambria Math"/>
                            </a:rPr>
                            <m:t>𝑊</m:t>
                          </m:r>
                        </m:e>
                        <m:sub>
                          <m:r>
                            <a:rPr lang="el-GR" sz="2100" b="0" i="1" smtClean="0">
                              <a:latin typeface="Cambria Math"/>
                              <a:ea typeface="Cambria Math"/>
                            </a:rPr>
                            <m:t>𝜀𝜎</m:t>
                          </m:r>
                        </m:sub>
                      </m:sSub>
                      <m:r>
                        <a:rPr lang="en-US" sz="2100" b="0" i="1" smtClean="0">
                          <a:latin typeface="Cambria Math"/>
                          <a:ea typeface="Cambria Math"/>
                        </a:rPr>
                        <m:t>=</m:t>
                      </m:r>
                      <m:r>
                        <a:rPr lang="el-GR" sz="2100" b="0" i="1" smtClean="0">
                          <a:latin typeface="Cambria Math"/>
                          <a:ea typeface="Cambria Math"/>
                        </a:rPr>
                        <m:t>−</m:t>
                      </m:r>
                      <m:d>
                        <m:dPr>
                          <m:ctrlPr>
                            <a:rPr lang="el-GR" sz="2100" b="0" i="1" smtClean="0">
                              <a:latin typeface="Cambria Math"/>
                              <a:ea typeface="Cambria Math"/>
                            </a:rPr>
                          </m:ctrlPr>
                        </m:dPr>
                        <m:e>
                          <m:r>
                            <a:rPr lang="en-US" sz="2100" b="0" i="1" smtClean="0">
                              <a:latin typeface="Cambria Math"/>
                              <a:ea typeface="Cambria Math"/>
                            </a:rPr>
                            <m:t>𝑀</m:t>
                          </m:r>
                          <m:r>
                            <m:rPr>
                              <m:sty m:val="p"/>
                            </m:rPr>
                            <a:rPr lang="el-GR" sz="2100" b="0" i="0" smtClean="0">
                              <a:solidFill>
                                <a:schemeClr val="accent5">
                                  <a:lumMod val="75000"/>
                                </a:schemeClr>
                              </a:solidFill>
                              <a:latin typeface="Cambria Math"/>
                              <a:ea typeface="Cambria Math"/>
                            </a:rPr>
                            <m:t>Δ</m:t>
                          </m:r>
                          <m:r>
                            <a:rPr lang="en-US" sz="2100" b="0" i="1" smtClean="0">
                              <a:solidFill>
                                <a:schemeClr val="accent5">
                                  <a:lumMod val="75000"/>
                                </a:schemeClr>
                              </a:solidFill>
                              <a:latin typeface="Cambria Math"/>
                              <a:ea typeface="Cambria Math"/>
                            </a:rPr>
                            <m:t>𝑑</m:t>
                          </m:r>
                          <m:r>
                            <a:rPr lang="el-GR" sz="2100" b="0" i="1" smtClean="0">
                              <a:solidFill>
                                <a:schemeClr val="accent5">
                                  <a:lumMod val="75000"/>
                                </a:schemeClr>
                              </a:solidFill>
                              <a:latin typeface="Cambria Math"/>
                              <a:ea typeface="Cambria Math"/>
                            </a:rPr>
                            <m:t>𝜑</m:t>
                          </m:r>
                          <m:r>
                            <a:rPr lang="el-GR" sz="2100" b="0" i="0" smtClean="0">
                              <a:latin typeface="Cambria Math"/>
                              <a:ea typeface="Cambria Math"/>
                            </a:rPr>
                            <m:t>+</m:t>
                          </m:r>
                          <m:r>
                            <a:rPr lang="en-US" sz="2100" b="0" i="1" smtClean="0">
                              <a:latin typeface="Cambria Math"/>
                              <a:ea typeface="Cambria Math"/>
                            </a:rPr>
                            <m:t>𝑄</m:t>
                          </m:r>
                          <m:r>
                            <m:rPr>
                              <m:sty m:val="p"/>
                            </m:rPr>
                            <a:rPr lang="el-GR" sz="2100" b="0" i="0" smtClean="0">
                              <a:solidFill>
                                <a:schemeClr val="accent5">
                                  <a:lumMod val="75000"/>
                                </a:schemeClr>
                              </a:solidFill>
                              <a:latin typeface="Cambria Math"/>
                              <a:ea typeface="Cambria Math"/>
                            </a:rPr>
                            <m:t>Δ</m:t>
                          </m:r>
                          <m:r>
                            <a:rPr lang="en-US" sz="2100" b="0" i="1" smtClean="0">
                              <a:solidFill>
                                <a:schemeClr val="accent5">
                                  <a:lumMod val="75000"/>
                                </a:schemeClr>
                              </a:solidFill>
                              <a:latin typeface="Cambria Math"/>
                              <a:ea typeface="Cambria Math"/>
                            </a:rPr>
                            <m:t>𝑑h</m:t>
                          </m:r>
                          <m:r>
                            <a:rPr lang="en-US" sz="2100" b="0" i="0" smtClean="0">
                              <a:latin typeface="Cambria Math"/>
                              <a:ea typeface="Cambria Math"/>
                            </a:rPr>
                            <m:t>+</m:t>
                          </m:r>
                          <m:r>
                            <a:rPr lang="en-US" sz="2100" b="0" i="1" smtClean="0">
                              <a:latin typeface="Cambria Math"/>
                              <a:ea typeface="Cambria Math"/>
                            </a:rPr>
                            <m:t>𝑁</m:t>
                          </m:r>
                          <m:r>
                            <m:rPr>
                              <m:sty m:val="p"/>
                            </m:rPr>
                            <a:rPr lang="el-GR" sz="2100" b="0" i="0" smtClean="0">
                              <a:solidFill>
                                <a:schemeClr val="accent5">
                                  <a:lumMod val="75000"/>
                                </a:schemeClr>
                              </a:solidFill>
                              <a:latin typeface="Cambria Math"/>
                              <a:ea typeface="Cambria Math"/>
                            </a:rPr>
                            <m:t>Δ</m:t>
                          </m:r>
                          <m:r>
                            <a:rPr lang="en-US" sz="2100" b="0" i="1" smtClean="0">
                              <a:solidFill>
                                <a:schemeClr val="accent5">
                                  <a:lumMod val="75000"/>
                                </a:schemeClr>
                              </a:solidFill>
                              <a:latin typeface="Cambria Math"/>
                              <a:ea typeface="Cambria Math"/>
                            </a:rPr>
                            <m:t>𝑑𝑠</m:t>
                          </m:r>
                        </m:e>
                      </m:d>
                      <m:r>
                        <a:rPr lang="el-GR" sz="2100" b="0" i="1" smtClean="0">
                          <a:latin typeface="Cambria Math"/>
                          <a:ea typeface="Cambria Math"/>
                        </a:rPr>
                        <m:t>=</m:t>
                      </m:r>
                      <m:r>
                        <a:rPr lang="en-US" sz="2100" b="0" i="1" smtClean="0">
                          <a:latin typeface="Cambria Math"/>
                          <a:ea typeface="Cambria Math"/>
                        </a:rPr>
                        <m:t>−</m:t>
                      </m:r>
                      <m:d>
                        <m:dPr>
                          <m:ctrlPr>
                            <a:rPr lang="en-US" sz="2100" b="0" i="1" smtClean="0">
                              <a:latin typeface="Cambria Math"/>
                              <a:ea typeface="Cambria Math"/>
                            </a:rPr>
                          </m:ctrlPr>
                        </m:dPr>
                        <m:e>
                          <m:r>
                            <a:rPr lang="en-US" sz="2100" b="0" i="1" smtClean="0">
                              <a:latin typeface="Cambria Math"/>
                              <a:ea typeface="Cambria Math"/>
                            </a:rPr>
                            <m:t>𝑀</m:t>
                          </m:r>
                          <m:sSup>
                            <m:sSupPr>
                              <m:ctrlPr>
                                <a:rPr lang="en-US" sz="2100" b="0" i="1" smtClean="0">
                                  <a:solidFill>
                                    <a:schemeClr val="accent5">
                                      <a:lumMod val="75000"/>
                                    </a:schemeClr>
                                  </a:solidFill>
                                  <a:latin typeface="Cambria Math"/>
                                  <a:ea typeface="Cambria Math"/>
                                </a:rPr>
                              </m:ctrlPr>
                            </m:sSupPr>
                            <m:e>
                              <m:r>
                                <a:rPr lang="el-GR" sz="2100" b="0" i="1" smtClean="0">
                                  <a:solidFill>
                                    <a:schemeClr val="accent5">
                                      <a:lumMod val="75000"/>
                                    </a:schemeClr>
                                  </a:solidFill>
                                  <a:latin typeface="Cambria Math"/>
                                  <a:ea typeface="Cambria Math"/>
                                </a:rPr>
                                <m:t>𝜅</m:t>
                              </m:r>
                            </m:e>
                            <m:sup>
                              <m:r>
                                <a:rPr lang="el-GR" sz="2100" b="0" i="1" smtClean="0">
                                  <a:solidFill>
                                    <a:schemeClr val="accent5">
                                      <a:lumMod val="75000"/>
                                    </a:schemeClr>
                                  </a:solidFill>
                                  <a:latin typeface="Cambria Math"/>
                                  <a:ea typeface="Cambria Math"/>
                                </a:rPr>
                                <m:t>∗</m:t>
                              </m:r>
                            </m:sup>
                          </m:sSup>
                          <m:r>
                            <a:rPr lang="el-GR" sz="2100" b="0" i="1" smtClean="0">
                              <a:latin typeface="Cambria Math"/>
                              <a:ea typeface="Cambria Math"/>
                            </a:rPr>
                            <m:t>+</m:t>
                          </m:r>
                          <m:r>
                            <a:rPr lang="en-US" sz="2100" b="0" i="1" smtClean="0">
                              <a:latin typeface="Cambria Math"/>
                              <a:ea typeface="Cambria Math"/>
                            </a:rPr>
                            <m:t>𝑄</m:t>
                          </m:r>
                          <m:r>
                            <a:rPr lang="el-GR" sz="2100" b="0" i="1" smtClean="0">
                              <a:solidFill>
                                <a:schemeClr val="accent5">
                                  <a:lumMod val="75000"/>
                                </a:schemeClr>
                              </a:solidFill>
                              <a:latin typeface="Cambria Math"/>
                              <a:ea typeface="Cambria Math"/>
                            </a:rPr>
                            <m:t>𝛾</m:t>
                          </m:r>
                          <m:r>
                            <a:rPr lang="el-GR" sz="2100" b="0" i="1" smtClean="0">
                              <a:latin typeface="Cambria Math"/>
                              <a:ea typeface="Cambria Math"/>
                            </a:rPr>
                            <m:t>+</m:t>
                          </m:r>
                          <m:r>
                            <a:rPr lang="en-US" sz="2100" b="0" i="1" smtClean="0">
                              <a:latin typeface="Cambria Math"/>
                              <a:ea typeface="Cambria Math"/>
                            </a:rPr>
                            <m:t>𝑁</m:t>
                          </m:r>
                          <m:r>
                            <a:rPr lang="el-GR" sz="2100" b="0" i="1" smtClean="0">
                              <a:solidFill>
                                <a:schemeClr val="accent5">
                                  <a:lumMod val="75000"/>
                                </a:schemeClr>
                              </a:solidFill>
                              <a:latin typeface="Cambria Math"/>
                              <a:ea typeface="Cambria Math"/>
                            </a:rPr>
                            <m:t>𝜀</m:t>
                          </m:r>
                        </m:e>
                      </m:d>
                      <m:r>
                        <a:rPr lang="en-US" sz="2100" b="0" i="1" smtClean="0">
                          <a:latin typeface="Cambria Math"/>
                          <a:ea typeface="Cambria Math"/>
                        </a:rPr>
                        <m:t>𝑑𝑠</m:t>
                      </m:r>
                      <m:r>
                        <a:rPr lang="en-US" sz="2100" b="0" i="1" smtClean="0">
                          <a:latin typeface="Cambria Math"/>
                          <a:ea typeface="Cambria Math"/>
                        </a:rPr>
                        <m:t>⇒</m:t>
                      </m:r>
                    </m:oMath>
                  </m:oMathPara>
                </a14:m>
                <a:endParaRPr lang="el-GR" sz="2100" i="1" dirty="0"/>
              </a:p>
            </p:txBody>
          </p:sp>
        </mc:Choice>
        <mc:Fallback xmlns="">
          <p:sp>
            <p:nvSpPr>
              <p:cNvPr id="10" name="TextBox 9"/>
              <p:cNvSpPr txBox="1">
                <a:spLocks noRot="1" noChangeAspect="1" noMove="1" noResize="1" noEditPoints="1" noAdjustHandles="1" noChangeArrowheads="1" noChangeShapeType="1" noTextEdit="1"/>
              </p:cNvSpPr>
              <p:nvPr/>
            </p:nvSpPr>
            <p:spPr>
              <a:xfrm>
                <a:off x="179512" y="1904784"/>
                <a:ext cx="7776864" cy="415498"/>
              </a:xfrm>
              <a:prstGeom prst="rect">
                <a:avLst/>
              </a:prstGeom>
              <a:blipFill rotWithShape="1">
                <a:blip r:embed="rId5"/>
                <a:stretch>
                  <a:fillRect b="-1159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79512" y="2273039"/>
                <a:ext cx="4608512" cy="9399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100" i="1" smtClean="0">
                              <a:latin typeface="Cambria Math"/>
                              <a:ea typeface="Cambria Math"/>
                            </a:rPr>
                          </m:ctrlPr>
                        </m:sSubPr>
                        <m:e>
                          <m:r>
                            <a:rPr lang="en-US" sz="2100" i="1" smtClean="0">
                              <a:latin typeface="Cambria Math"/>
                              <a:ea typeface="Cambria Math"/>
                            </a:rPr>
                            <m:t>⇒</m:t>
                          </m:r>
                          <m:r>
                            <a:rPr lang="en-US" sz="2100" b="0" i="1" smtClean="0">
                              <a:latin typeface="Cambria Math"/>
                              <a:ea typeface="Cambria Math"/>
                            </a:rPr>
                            <m:t>𝑊</m:t>
                          </m:r>
                        </m:e>
                        <m:sub>
                          <m:r>
                            <a:rPr lang="el-GR" sz="2100" b="0" i="1" smtClean="0">
                              <a:latin typeface="Cambria Math"/>
                              <a:ea typeface="Cambria Math"/>
                            </a:rPr>
                            <m:t>𝜀𝜎</m:t>
                          </m:r>
                        </m:sub>
                      </m:sSub>
                      <m:r>
                        <a:rPr lang="en-US" sz="2100" b="0" i="1" smtClean="0">
                          <a:latin typeface="Cambria Math"/>
                          <a:ea typeface="Cambria Math"/>
                        </a:rPr>
                        <m:t>=</m:t>
                      </m:r>
                      <m:nary>
                        <m:naryPr>
                          <m:limLoc m:val="undOvr"/>
                          <m:subHide m:val="on"/>
                          <m:supHide m:val="on"/>
                          <m:ctrlPr>
                            <a:rPr lang="en-US" sz="2100" b="0" i="1" smtClean="0">
                              <a:latin typeface="Cambria Math"/>
                              <a:ea typeface="Cambria Math"/>
                            </a:rPr>
                          </m:ctrlPr>
                        </m:naryPr>
                        <m:sub/>
                        <m:sup/>
                        <m:e>
                          <m:r>
                            <a:rPr lang="en-US" sz="2100" b="0" i="1" smtClean="0">
                              <a:latin typeface="Cambria Math"/>
                              <a:ea typeface="Cambria Math"/>
                            </a:rPr>
                            <m:t>−</m:t>
                          </m:r>
                          <m:d>
                            <m:dPr>
                              <m:ctrlPr>
                                <a:rPr lang="en-US" sz="2100" b="0" i="1" smtClean="0">
                                  <a:latin typeface="Cambria Math"/>
                                  <a:ea typeface="Cambria Math"/>
                                </a:rPr>
                              </m:ctrlPr>
                            </m:dPr>
                            <m:e>
                              <m:r>
                                <a:rPr lang="en-US" sz="2100" b="0" i="1" smtClean="0">
                                  <a:latin typeface="Cambria Math"/>
                                  <a:ea typeface="Cambria Math"/>
                                </a:rPr>
                                <m:t>𝑀</m:t>
                              </m:r>
                              <m:sSup>
                                <m:sSupPr>
                                  <m:ctrlPr>
                                    <a:rPr lang="en-US" sz="2100" b="0" i="1" smtClean="0">
                                      <a:solidFill>
                                        <a:schemeClr val="accent5">
                                          <a:lumMod val="75000"/>
                                        </a:schemeClr>
                                      </a:solidFill>
                                      <a:latin typeface="Cambria Math"/>
                                      <a:ea typeface="Cambria Math"/>
                                    </a:rPr>
                                  </m:ctrlPr>
                                </m:sSupPr>
                                <m:e>
                                  <m:r>
                                    <a:rPr lang="el-GR" sz="2100" b="0" i="1" smtClean="0">
                                      <a:solidFill>
                                        <a:schemeClr val="accent5">
                                          <a:lumMod val="75000"/>
                                        </a:schemeClr>
                                      </a:solidFill>
                                      <a:latin typeface="Cambria Math"/>
                                      <a:ea typeface="Cambria Math"/>
                                    </a:rPr>
                                    <m:t>𝜅</m:t>
                                  </m:r>
                                </m:e>
                                <m:sup>
                                  <m:r>
                                    <a:rPr lang="el-GR" sz="2100" b="0" i="1" smtClean="0">
                                      <a:solidFill>
                                        <a:schemeClr val="accent5">
                                          <a:lumMod val="75000"/>
                                        </a:schemeClr>
                                      </a:solidFill>
                                      <a:latin typeface="Cambria Math"/>
                                      <a:ea typeface="Cambria Math"/>
                                    </a:rPr>
                                    <m:t>∗</m:t>
                                  </m:r>
                                </m:sup>
                              </m:sSup>
                              <m:r>
                                <a:rPr lang="el-GR" sz="2100" b="0" i="1" smtClean="0">
                                  <a:latin typeface="Cambria Math"/>
                                  <a:ea typeface="Cambria Math"/>
                                </a:rPr>
                                <m:t>+</m:t>
                              </m:r>
                              <m:r>
                                <a:rPr lang="en-US" sz="2100" b="0" i="1" smtClean="0">
                                  <a:latin typeface="Cambria Math"/>
                                  <a:ea typeface="Cambria Math"/>
                                </a:rPr>
                                <m:t>𝑄</m:t>
                              </m:r>
                              <m:r>
                                <a:rPr lang="el-GR" sz="2100" b="0" i="1" smtClean="0">
                                  <a:solidFill>
                                    <a:schemeClr val="accent5">
                                      <a:lumMod val="75000"/>
                                    </a:schemeClr>
                                  </a:solidFill>
                                  <a:latin typeface="Cambria Math"/>
                                  <a:ea typeface="Cambria Math"/>
                                </a:rPr>
                                <m:t>𝛾</m:t>
                              </m:r>
                              <m:r>
                                <a:rPr lang="el-GR" sz="2100" b="0" i="1" smtClean="0">
                                  <a:latin typeface="Cambria Math"/>
                                  <a:ea typeface="Cambria Math"/>
                                </a:rPr>
                                <m:t>+</m:t>
                              </m:r>
                              <m:r>
                                <a:rPr lang="en-US" sz="2100" b="0" i="1" smtClean="0">
                                  <a:latin typeface="Cambria Math"/>
                                  <a:ea typeface="Cambria Math"/>
                                </a:rPr>
                                <m:t>𝑁</m:t>
                              </m:r>
                              <m:r>
                                <a:rPr lang="el-GR" sz="2100" b="0" i="1" smtClean="0">
                                  <a:solidFill>
                                    <a:schemeClr val="accent5">
                                      <a:lumMod val="75000"/>
                                    </a:schemeClr>
                                  </a:solidFill>
                                  <a:latin typeface="Cambria Math"/>
                                  <a:ea typeface="Cambria Math"/>
                                </a:rPr>
                                <m:t>𝜀</m:t>
                              </m:r>
                            </m:e>
                          </m:d>
                          <m:r>
                            <a:rPr lang="en-US" sz="2100" b="0" i="1" smtClean="0">
                              <a:latin typeface="Cambria Math"/>
                              <a:ea typeface="Cambria Math"/>
                            </a:rPr>
                            <m:t>𝑑𝑠</m:t>
                          </m:r>
                        </m:e>
                      </m:nary>
                    </m:oMath>
                  </m:oMathPara>
                </a14:m>
                <a:endParaRPr lang="el-GR" sz="21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179512" y="2273039"/>
                <a:ext cx="4608512" cy="939937"/>
              </a:xfrm>
              <a:prstGeom prst="rect">
                <a:avLst/>
              </a:prstGeom>
              <a:blipFill rotWithShape="1">
                <a:blip r:embed="rId6"/>
                <a:stretch>
                  <a:fillRect/>
                </a:stretch>
              </a:blipFill>
            </p:spPr>
            <p:txBody>
              <a:bodyPr/>
              <a:lstStyle/>
              <a:p>
                <a:r>
                  <a:rPr lang="el-GR">
                    <a:noFill/>
                  </a:rPr>
                  <a:t> </a:t>
                </a:r>
              </a:p>
            </p:txBody>
          </p:sp>
        </mc:Fallback>
      </mc:AlternateContent>
      <p:sp>
        <p:nvSpPr>
          <p:cNvPr id="8" name="Content Placeholder 2"/>
          <p:cNvSpPr txBox="1">
            <a:spLocks/>
          </p:cNvSpPr>
          <p:nvPr/>
        </p:nvSpPr>
        <p:spPr>
          <a:xfrm>
            <a:off x="35496" y="3006202"/>
            <a:ext cx="9001000" cy="8548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Με βάση όλα τα παραπάνω, η Α.Δ.Ε. </a:t>
            </a:r>
            <a:r>
              <a:rPr lang="el-GR" sz="2400" dirty="0"/>
              <a:t>γ</a:t>
            </a:r>
            <a:r>
              <a:rPr lang="el-GR" sz="2400" dirty="0" smtClean="0"/>
              <a:t>ια παραμορφώσιμους φορείς γίνεται:</a:t>
            </a:r>
          </a:p>
        </p:txBody>
      </p:sp>
      <mc:AlternateContent xmlns:mc="http://schemas.openxmlformats.org/markup-compatibility/2006" xmlns:a14="http://schemas.microsoft.com/office/drawing/2010/main">
        <mc:Choice Requires="a14">
          <p:sp>
            <p:nvSpPr>
              <p:cNvPr id="12" name="TextBox 11"/>
              <p:cNvSpPr txBox="1"/>
              <p:nvPr/>
            </p:nvSpPr>
            <p:spPr>
              <a:xfrm>
                <a:off x="1763688" y="3501008"/>
                <a:ext cx="4816152" cy="939937"/>
              </a:xfrm>
              <a:prstGeom prst="rect">
                <a:avLst/>
              </a:prstGeom>
              <a:noFill/>
              <a:ln w="254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b="1" i="1" smtClean="0">
                          <a:latin typeface="Cambria Math"/>
                          <a:ea typeface="Cambria Math"/>
                        </a:rPr>
                        <m:t>𝑺</m:t>
                      </m:r>
                      <m:r>
                        <a:rPr lang="en-US" sz="2100" b="0" i="1" smtClean="0">
                          <a:latin typeface="Cambria Math"/>
                          <a:ea typeface="Cambria Math"/>
                        </a:rPr>
                        <m:t> </m:t>
                      </m:r>
                      <m:sSub>
                        <m:sSubPr>
                          <m:ctrlPr>
                            <a:rPr lang="en-US" sz="2100" b="0" i="1" smtClean="0">
                              <a:latin typeface="Cambria Math"/>
                              <a:ea typeface="Cambria Math"/>
                            </a:rPr>
                          </m:ctrlPr>
                        </m:sSubPr>
                        <m:e>
                          <m:r>
                            <a:rPr lang="en-US" sz="2100" b="0" i="1" smtClean="0">
                              <a:latin typeface="Cambria Math"/>
                              <a:ea typeface="Cambria Math"/>
                            </a:rPr>
                            <m:t>𝐾</m:t>
                          </m:r>
                        </m:e>
                        <m:sub>
                          <m:r>
                            <a:rPr lang="en-US" sz="2100" b="0" i="1" smtClean="0">
                              <a:latin typeface="Cambria Math"/>
                              <a:ea typeface="Cambria Math"/>
                            </a:rPr>
                            <m:t>𝑖</m:t>
                          </m:r>
                        </m:sub>
                      </m:sSub>
                      <m:sSub>
                        <m:sSubPr>
                          <m:ctrlPr>
                            <a:rPr lang="en-US" sz="2100" b="0" i="1" smtClean="0">
                              <a:solidFill>
                                <a:schemeClr val="accent5">
                                  <a:lumMod val="75000"/>
                                </a:schemeClr>
                              </a:solidFill>
                              <a:latin typeface="Cambria Math"/>
                              <a:ea typeface="Cambria Math"/>
                            </a:rPr>
                          </m:ctrlPr>
                        </m:sSubPr>
                        <m:e>
                          <m:r>
                            <a:rPr lang="el-GR" sz="2100" b="0" i="1" smtClean="0">
                              <a:solidFill>
                                <a:schemeClr val="accent5">
                                  <a:lumMod val="75000"/>
                                </a:schemeClr>
                              </a:solidFill>
                              <a:latin typeface="Cambria Math"/>
                              <a:ea typeface="Cambria Math"/>
                            </a:rPr>
                            <m:t>𝛿</m:t>
                          </m:r>
                        </m:e>
                        <m:sub>
                          <m:r>
                            <a:rPr lang="en-US" sz="2100" b="0" i="1" smtClean="0">
                              <a:solidFill>
                                <a:schemeClr val="accent5">
                                  <a:lumMod val="75000"/>
                                </a:schemeClr>
                              </a:solidFill>
                              <a:latin typeface="Cambria Math"/>
                              <a:ea typeface="Cambria Math"/>
                            </a:rPr>
                            <m:t>𝑖</m:t>
                          </m:r>
                        </m:sub>
                      </m:sSub>
                      <m:r>
                        <a:rPr lang="en-US" sz="2100" b="0" i="1" smtClean="0">
                          <a:latin typeface="Cambria Math"/>
                          <a:ea typeface="Cambria Math"/>
                        </a:rPr>
                        <m:t>=</m:t>
                      </m:r>
                      <m:nary>
                        <m:naryPr>
                          <m:limLoc m:val="undOvr"/>
                          <m:subHide m:val="on"/>
                          <m:supHide m:val="on"/>
                          <m:ctrlPr>
                            <a:rPr lang="en-US" sz="2100" b="0" i="1" smtClean="0">
                              <a:latin typeface="Cambria Math"/>
                              <a:ea typeface="Cambria Math"/>
                            </a:rPr>
                          </m:ctrlPr>
                        </m:naryPr>
                        <m:sub/>
                        <m:sup/>
                        <m:e>
                          <m:r>
                            <a:rPr lang="en-US" sz="2100" b="0" i="1" smtClean="0">
                              <a:latin typeface="Cambria Math"/>
                              <a:ea typeface="Cambria Math"/>
                            </a:rPr>
                            <m:t>𝑀</m:t>
                          </m:r>
                          <m:sSup>
                            <m:sSupPr>
                              <m:ctrlPr>
                                <a:rPr lang="en-US" sz="2100" b="0" i="1" smtClean="0">
                                  <a:solidFill>
                                    <a:schemeClr val="accent5">
                                      <a:lumMod val="75000"/>
                                    </a:schemeClr>
                                  </a:solidFill>
                                  <a:latin typeface="Cambria Math"/>
                                  <a:ea typeface="Cambria Math"/>
                                </a:rPr>
                              </m:ctrlPr>
                            </m:sSupPr>
                            <m:e>
                              <m:r>
                                <a:rPr lang="el-GR" sz="2100" b="0" i="1" smtClean="0">
                                  <a:solidFill>
                                    <a:schemeClr val="accent5">
                                      <a:lumMod val="75000"/>
                                    </a:schemeClr>
                                  </a:solidFill>
                                  <a:latin typeface="Cambria Math"/>
                                  <a:ea typeface="Cambria Math"/>
                                </a:rPr>
                                <m:t>𝜅</m:t>
                              </m:r>
                            </m:e>
                            <m:sup>
                              <m:r>
                                <a:rPr lang="el-GR" sz="2100" b="0" i="1" smtClean="0">
                                  <a:solidFill>
                                    <a:schemeClr val="accent5">
                                      <a:lumMod val="75000"/>
                                    </a:schemeClr>
                                  </a:solidFill>
                                  <a:latin typeface="Cambria Math"/>
                                  <a:ea typeface="Cambria Math"/>
                                </a:rPr>
                                <m:t>∗</m:t>
                              </m:r>
                            </m:sup>
                          </m:sSup>
                          <m:r>
                            <a:rPr lang="en-US" sz="2100" b="0" i="1" smtClean="0">
                              <a:latin typeface="Cambria Math"/>
                              <a:ea typeface="Cambria Math"/>
                            </a:rPr>
                            <m:t>𝑑𝑠</m:t>
                          </m:r>
                          <m:r>
                            <a:rPr lang="en-US" sz="2100" b="0" i="1" smtClean="0">
                              <a:latin typeface="Cambria Math"/>
                              <a:ea typeface="Cambria Math"/>
                            </a:rPr>
                            <m:t>+</m:t>
                          </m:r>
                          <m:nary>
                            <m:naryPr>
                              <m:limLoc m:val="undOvr"/>
                              <m:subHide m:val="on"/>
                              <m:supHide m:val="on"/>
                              <m:ctrlPr>
                                <a:rPr lang="en-US" sz="2100" b="0" i="1" smtClean="0">
                                  <a:latin typeface="Cambria Math"/>
                                  <a:ea typeface="Cambria Math"/>
                                </a:rPr>
                              </m:ctrlPr>
                            </m:naryPr>
                            <m:sub/>
                            <m:sup/>
                            <m:e>
                              <m:r>
                                <a:rPr lang="en-US" sz="2100" b="0" i="1" smtClean="0">
                                  <a:latin typeface="Cambria Math"/>
                                  <a:ea typeface="Cambria Math"/>
                                </a:rPr>
                                <m:t>𝑄</m:t>
                              </m:r>
                              <m:r>
                                <a:rPr lang="el-GR" sz="2100" b="0" i="1" smtClean="0">
                                  <a:solidFill>
                                    <a:schemeClr val="accent5">
                                      <a:lumMod val="75000"/>
                                    </a:schemeClr>
                                  </a:solidFill>
                                  <a:latin typeface="Cambria Math"/>
                                  <a:ea typeface="Cambria Math"/>
                                </a:rPr>
                                <m:t>𝛾</m:t>
                              </m:r>
                              <m:r>
                                <a:rPr lang="en-US" sz="2100" b="0" i="1" smtClean="0">
                                  <a:latin typeface="Cambria Math"/>
                                  <a:ea typeface="Cambria Math"/>
                                </a:rPr>
                                <m:t>𝑑𝑠</m:t>
                              </m:r>
                              <m:r>
                                <a:rPr lang="el-GR" sz="2100" b="0" i="1" smtClean="0">
                                  <a:latin typeface="Cambria Math"/>
                                  <a:ea typeface="Cambria Math"/>
                                </a:rPr>
                                <m:t>+</m:t>
                              </m:r>
                              <m:nary>
                                <m:naryPr>
                                  <m:limLoc m:val="undOvr"/>
                                  <m:subHide m:val="on"/>
                                  <m:supHide m:val="on"/>
                                  <m:ctrlPr>
                                    <a:rPr lang="el-GR" sz="2100" b="0" i="1" smtClean="0">
                                      <a:latin typeface="Cambria Math"/>
                                      <a:ea typeface="Cambria Math"/>
                                    </a:rPr>
                                  </m:ctrlPr>
                                </m:naryPr>
                                <m:sub/>
                                <m:sup/>
                                <m:e>
                                  <m:r>
                                    <a:rPr lang="en-US" sz="2100" b="0" i="1" smtClean="0">
                                      <a:latin typeface="Cambria Math"/>
                                      <a:ea typeface="Cambria Math"/>
                                    </a:rPr>
                                    <m:t>𝑁</m:t>
                                  </m:r>
                                  <m:r>
                                    <a:rPr lang="el-GR" sz="2100" b="0" i="1" smtClean="0">
                                      <a:solidFill>
                                        <a:schemeClr val="accent5">
                                          <a:lumMod val="75000"/>
                                        </a:schemeClr>
                                      </a:solidFill>
                                      <a:latin typeface="Cambria Math"/>
                                      <a:ea typeface="Cambria Math"/>
                                    </a:rPr>
                                    <m:t>𝜀</m:t>
                                  </m:r>
                                  <m:r>
                                    <a:rPr lang="en-US" sz="2100" b="0" i="1" smtClean="0">
                                      <a:latin typeface="Cambria Math"/>
                                      <a:ea typeface="Cambria Math"/>
                                    </a:rPr>
                                    <m:t>𝑑𝑠</m:t>
                                  </m:r>
                                </m:e>
                              </m:nary>
                            </m:e>
                          </m:nary>
                        </m:e>
                      </m:nary>
                    </m:oMath>
                  </m:oMathPara>
                </a14:m>
                <a:endParaRPr lang="el-GR" sz="2100"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1763688" y="3501008"/>
                <a:ext cx="4816152" cy="939937"/>
              </a:xfrm>
              <a:prstGeom prst="rect">
                <a:avLst/>
              </a:prstGeom>
              <a:blipFill rotWithShape="1">
                <a:blip r:embed="rId7"/>
                <a:stretch>
                  <a:fillRect/>
                </a:stretch>
              </a:blipFill>
              <a:ln w="25400">
                <a:solidFill>
                  <a:schemeClr val="accent1"/>
                </a:solidFill>
              </a:ln>
            </p:spPr>
            <p:txBody>
              <a:bodyPr/>
              <a:lstStyle/>
              <a:p>
                <a:r>
                  <a:rPr lang="el-GR">
                    <a:noFill/>
                  </a:rPr>
                  <a:t> </a:t>
                </a:r>
              </a:p>
            </p:txBody>
          </p:sp>
        </mc:Fallback>
      </mc:AlternateContent>
      <p:sp>
        <p:nvSpPr>
          <p:cNvPr id="14" name="Content Placeholder 2"/>
          <p:cNvSpPr txBox="1">
            <a:spLocks/>
          </p:cNvSpPr>
          <p:nvPr/>
        </p:nvSpPr>
        <p:spPr>
          <a:xfrm>
            <a:off x="72008" y="4653136"/>
            <a:ext cx="889248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ΣΥΜΠΕΡΑΣΜΑ: </a:t>
            </a:r>
            <a:r>
              <a:rPr lang="el-GR" sz="2400" dirty="0" smtClean="0"/>
              <a:t>Το έργο των εξωτερικών δυνάμεων είναι ίσο με το άθροισμα του έργου των φορτίων διατομής.</a:t>
            </a:r>
          </a:p>
          <a:p>
            <a:pPr marL="0" indent="0">
              <a:buFont typeface="Arial" pitchFamily="34" charset="0"/>
              <a:buNone/>
            </a:pPr>
            <a:endParaRPr lang="el-GR" sz="2400" dirty="0" smtClean="0"/>
          </a:p>
        </p:txBody>
      </p:sp>
      <p:sp>
        <p:nvSpPr>
          <p:cNvPr id="15" name="Content Placeholder 2"/>
          <p:cNvSpPr txBox="1">
            <a:spLocks/>
          </p:cNvSpPr>
          <p:nvPr/>
        </p:nvSpPr>
        <p:spPr>
          <a:xfrm>
            <a:off x="72008" y="5589240"/>
            <a:ext cx="8964488"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Για </a:t>
            </a:r>
            <a:r>
              <a:rPr lang="el-GR" sz="2400" i="1" dirty="0" smtClean="0"/>
              <a:t>Κ</a:t>
            </a:r>
            <a:r>
              <a:rPr lang="en-US" sz="2400" i="1" baseline="-25000" dirty="0" err="1" smtClean="0"/>
              <a:t>i</a:t>
            </a:r>
            <a:r>
              <a:rPr lang="el-GR" sz="2400" dirty="0" smtClean="0"/>
              <a:t>=1 η παραπάνω σχέση της Α.Δ.Ε. </a:t>
            </a:r>
            <a:r>
              <a:rPr lang="el-GR" sz="2400" dirty="0"/>
              <a:t>μ</a:t>
            </a:r>
            <a:r>
              <a:rPr lang="el-GR" sz="2400" dirty="0" smtClean="0"/>
              <a:t>ετατρέπεται στο </a:t>
            </a:r>
            <a:r>
              <a:rPr lang="el-GR" sz="2400" b="1" dirty="0">
                <a:solidFill>
                  <a:schemeClr val="accent5">
                    <a:lumMod val="75000"/>
                  </a:schemeClr>
                </a:solidFill>
              </a:rPr>
              <a:t>θ</a:t>
            </a:r>
            <a:r>
              <a:rPr lang="el-GR" sz="2400" b="1" dirty="0" smtClean="0">
                <a:solidFill>
                  <a:schemeClr val="accent5">
                    <a:lumMod val="75000"/>
                  </a:schemeClr>
                </a:solidFill>
              </a:rPr>
              <a:t>εώρημα του μοναδιαίου φορτίου </a:t>
            </a:r>
            <a:r>
              <a:rPr lang="el-GR" sz="2400" dirty="0" smtClean="0"/>
              <a:t>για τα εξωτερικά φορτία.</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3730553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a:t>
            </a:r>
            <a:endParaRPr lang="el-GR" sz="2800" b="1" dirty="0"/>
          </a:p>
        </p:txBody>
      </p:sp>
      <p:sp>
        <p:nvSpPr>
          <p:cNvPr id="13" name="Content Placeholder 2"/>
          <p:cNvSpPr txBox="1">
            <a:spLocks/>
          </p:cNvSpPr>
          <p:nvPr/>
        </p:nvSpPr>
        <p:spPr>
          <a:xfrm>
            <a:off x="144016" y="836712"/>
            <a:ext cx="5148064"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ο φορέας του σχήματος που παραμορφώνεται υπό τη δράση της φόρτισης και σχηματίζεται η ελαστική γραμμή του.</a:t>
            </a:r>
          </a:p>
          <a:p>
            <a:pPr marL="0" indent="0">
              <a:buFont typeface="Arial" pitchFamily="34" charset="0"/>
              <a:buNone/>
            </a:pPr>
            <a:r>
              <a:rPr lang="el-GR" sz="2400" dirty="0" smtClean="0"/>
              <a:t>Ζητείται το δ</a:t>
            </a:r>
            <a:r>
              <a:rPr lang="el-GR" sz="2400" baseline="-25000" dirty="0" smtClean="0"/>
              <a:t>Γ</a:t>
            </a:r>
            <a:r>
              <a:rPr lang="el-GR" sz="2400" dirty="0" smtClean="0"/>
              <a:t>.</a:t>
            </a:r>
          </a:p>
          <a:p>
            <a:pPr marL="0" indent="0">
              <a:buFont typeface="Arial" pitchFamily="34" charset="0"/>
              <a:buNone/>
            </a:pPr>
            <a:endParaRPr lang="el-GR" sz="2400" dirty="0" smtClean="0"/>
          </a:p>
          <a:p>
            <a:pPr marL="0" indent="0">
              <a:buFont typeface="Arial" pitchFamily="34" charset="0"/>
              <a:buNone/>
            </a:pPr>
            <a:endParaRPr lang="el-GR" sz="2400" dirty="0" smtClean="0"/>
          </a:p>
        </p:txBody>
      </p:sp>
      <p:graphicFrame>
        <p:nvGraphicFramePr>
          <p:cNvPr id="4" name="Object 3" descr="Εικόνα αμφιέρειστης δοκού που παραμορφώνεται υπό την επίδραση συγκεντρωμένου φορτίου και σχηματίζεται η ελαστική γραμμή της."/>
          <p:cNvGraphicFramePr>
            <a:graphicFrameLocks noChangeAspect="1"/>
          </p:cNvGraphicFramePr>
          <p:nvPr>
            <p:extLst>
              <p:ext uri="{D42A27DB-BD31-4B8C-83A1-F6EECF244321}">
                <p14:modId xmlns:p14="http://schemas.microsoft.com/office/powerpoint/2010/main" val="2916192038"/>
              </p:ext>
            </p:extLst>
          </p:nvPr>
        </p:nvGraphicFramePr>
        <p:xfrm>
          <a:off x="5111552" y="1035682"/>
          <a:ext cx="4032448" cy="1313198"/>
        </p:xfrm>
        <a:graphic>
          <a:graphicData uri="http://schemas.openxmlformats.org/presentationml/2006/ole">
            <mc:AlternateContent xmlns:mc="http://schemas.openxmlformats.org/markup-compatibility/2006">
              <mc:Choice xmlns:v="urn:schemas-microsoft-com:vml" Requires="v">
                <p:oleObj spid="_x0000_s96343" name="Picture (32-bit)" r:id="rId3" imgW="5791320" imgH="1886040" progId="MetafileCompanion32.Picture.1">
                  <p:embed/>
                </p:oleObj>
              </mc:Choice>
              <mc:Fallback>
                <p:oleObj name="Picture (32-bit)" r:id="rId3" imgW="5791320" imgH="1886040" progId="MetafileCompanion32.Picture.1">
                  <p:embed/>
                  <p:pic>
                    <p:nvPicPr>
                      <p:cNvPr id="0" name=""/>
                      <p:cNvPicPr/>
                      <p:nvPr/>
                    </p:nvPicPr>
                    <p:blipFill>
                      <a:blip r:embed="rId4"/>
                      <a:stretch>
                        <a:fillRect/>
                      </a:stretch>
                    </p:blipFill>
                    <p:spPr>
                      <a:xfrm>
                        <a:off x="5111552" y="1035682"/>
                        <a:ext cx="4032448" cy="1313198"/>
                      </a:xfrm>
                      <a:prstGeom prst="rect">
                        <a:avLst/>
                      </a:prstGeom>
                    </p:spPr>
                  </p:pic>
                </p:oleObj>
              </mc:Fallback>
            </mc:AlternateContent>
          </a:graphicData>
        </a:graphic>
      </p:graphicFrame>
      <p:sp>
        <p:nvSpPr>
          <p:cNvPr id="7" name="Content Placeholder 2"/>
          <p:cNvSpPr txBox="1">
            <a:spLocks/>
          </p:cNvSpPr>
          <p:nvPr/>
        </p:nvSpPr>
        <p:spPr>
          <a:xfrm>
            <a:off x="107504" y="2996952"/>
            <a:ext cx="9036496"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Παρατηρείται ότι η πραγματική μετακίνηση του φορέα είναι και δυνατή μετακίνηση. Υφίστανται τα μεγέθη </a:t>
            </a:r>
            <a:r>
              <a:rPr lang="el-GR" sz="2400" b="1" i="1" dirty="0" smtClean="0">
                <a:solidFill>
                  <a:schemeClr val="accent5">
                    <a:lumMod val="75000"/>
                  </a:schemeClr>
                </a:solidFill>
              </a:rPr>
              <a:t>κ*, γ, ε</a:t>
            </a:r>
            <a:r>
              <a:rPr lang="el-GR" sz="2400" dirty="0"/>
              <a:t> </a:t>
            </a:r>
            <a:r>
              <a:rPr lang="el-GR" sz="2400" dirty="0" smtClean="0"/>
              <a:t>και αρχικά θεωρούνται γνωστά.</a:t>
            </a:r>
          </a:p>
          <a:p>
            <a:pPr marL="0" indent="0">
              <a:buFont typeface="Arial" pitchFamily="34" charset="0"/>
              <a:buNone/>
            </a:pPr>
            <a:r>
              <a:rPr lang="el-GR" sz="2400" dirty="0" smtClean="0"/>
              <a:t>Κατά την εφαρμογή της Α.Δ.Ε., για να υπολογιστεί το δ</a:t>
            </a:r>
            <a:r>
              <a:rPr lang="el-GR" sz="2400" baseline="-25000" dirty="0" smtClean="0"/>
              <a:t>Γ</a:t>
            </a:r>
            <a:r>
              <a:rPr lang="el-GR" sz="2400" dirty="0" smtClean="0"/>
              <a:t> πρέπει να πολλαπλασιαστεί με μια δύναμη εργικά αντίστοιχη. Άρα στη θέση Γ ασκείται στο φορέα μια γενικευμένη δύναμη με μοναδιαία τιμή.</a:t>
            </a:r>
          </a:p>
          <a:p>
            <a:pPr marL="0" indent="0">
              <a:buFont typeface="Arial" pitchFamily="34" charset="0"/>
              <a:buNone/>
            </a:pPr>
            <a:endParaRPr lang="el-GR" sz="2400" dirty="0" smtClean="0"/>
          </a:p>
          <a:p>
            <a:pPr marL="0" indent="0">
              <a:buFont typeface="Arial" pitchFamily="34" charset="0"/>
              <a:buNone/>
            </a:pPr>
            <a:endParaRPr lang="el-GR" sz="2400" dirty="0" smtClean="0"/>
          </a:p>
        </p:txBody>
      </p:sp>
      <p:graphicFrame>
        <p:nvGraphicFramePr>
          <p:cNvPr id="8" name="Object 7" descr="Εικόνα της αμφιέρειστης, στο σημείο Γ της οποίας ασκείται μοναδιαίο φορτίο."/>
          <p:cNvGraphicFramePr>
            <a:graphicFrameLocks noChangeAspect="1"/>
          </p:cNvGraphicFramePr>
          <p:nvPr>
            <p:extLst>
              <p:ext uri="{D42A27DB-BD31-4B8C-83A1-F6EECF244321}">
                <p14:modId xmlns:p14="http://schemas.microsoft.com/office/powerpoint/2010/main" val="309119864"/>
              </p:ext>
            </p:extLst>
          </p:nvPr>
        </p:nvGraphicFramePr>
        <p:xfrm>
          <a:off x="2312318" y="5445224"/>
          <a:ext cx="4635946" cy="1085850"/>
        </p:xfrm>
        <a:graphic>
          <a:graphicData uri="http://schemas.openxmlformats.org/presentationml/2006/ole">
            <mc:AlternateContent xmlns:mc="http://schemas.openxmlformats.org/markup-compatibility/2006">
              <mc:Choice xmlns:v="urn:schemas-microsoft-com:vml" Requires="v">
                <p:oleObj spid="_x0000_s96344" name="Picture (32-bit)" r:id="rId5" imgW="4915080" imgH="1085760" progId="MetafileCompanion32.Picture.1">
                  <p:embed/>
                </p:oleObj>
              </mc:Choice>
              <mc:Fallback>
                <p:oleObj name="Picture (32-bit)" r:id="rId5" imgW="4915080" imgH="1085760" progId="MetafileCompanion32.Picture.1">
                  <p:embed/>
                  <p:pic>
                    <p:nvPicPr>
                      <p:cNvPr id="0" name=""/>
                      <p:cNvPicPr/>
                      <p:nvPr/>
                    </p:nvPicPr>
                    <p:blipFill>
                      <a:blip r:embed="rId6"/>
                      <a:stretch>
                        <a:fillRect/>
                      </a:stretch>
                    </p:blipFill>
                    <p:spPr>
                      <a:xfrm>
                        <a:off x="2312318" y="5445224"/>
                        <a:ext cx="4635946" cy="10858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12</a:t>
            </a:fld>
            <a:endParaRPr lang="el-GR"/>
          </a:p>
        </p:txBody>
      </p:sp>
    </p:spTree>
    <p:extLst>
      <p:ext uri="{BB962C8B-B14F-4D97-AF65-F5344CB8AC3E}">
        <p14:creationId xmlns:p14="http://schemas.microsoft.com/office/powerpoint/2010/main" val="3221418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 καθορισμός συμβόλων</a:t>
            </a:r>
            <a:endParaRPr lang="el-GR" sz="2800" b="1" dirty="0"/>
          </a:p>
        </p:txBody>
      </p:sp>
      <p:sp>
        <p:nvSpPr>
          <p:cNvPr id="13" name="Content Placeholder 2"/>
          <p:cNvSpPr txBox="1">
            <a:spLocks/>
          </p:cNvSpPr>
          <p:nvPr/>
        </p:nvSpPr>
        <p:spPr>
          <a:xfrm>
            <a:off x="144016" y="836712"/>
            <a:ext cx="8999984"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Ακολούθως, πρέπει να υπολογιστούν τα Μ, Ν, </a:t>
            </a:r>
            <a:r>
              <a:rPr lang="en-US" sz="2400" dirty="0" smtClean="0"/>
              <a:t>Q </a:t>
            </a:r>
            <a:r>
              <a:rPr lang="el-GR" sz="2400" dirty="0" smtClean="0"/>
              <a:t>για την εφαρμογή της Α.Δ.Ε.</a:t>
            </a:r>
          </a:p>
          <a:p>
            <a:pPr marL="0" indent="0">
              <a:buFont typeface="Arial" pitchFamily="34" charset="0"/>
              <a:buNone/>
            </a:pPr>
            <a:r>
              <a:rPr lang="el-GR" sz="2400" dirty="0" smtClean="0"/>
              <a:t>Στο σημείο αυτό θα καθοριστούν τα σύμβολα που θα εισάγονται στη σχέση της Α.Δ.Ε.</a:t>
            </a:r>
          </a:p>
          <a:p>
            <a:pPr marL="0" indent="0">
              <a:buFont typeface="Arial" pitchFamily="34" charset="0"/>
              <a:buNone/>
            </a:pPr>
            <a:endParaRPr lang="el-GR" sz="2400" dirty="0" smtClean="0"/>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35496" y="2492896"/>
                <a:ext cx="9036496"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Γενικά, κάθε μέγεθος θα εφοδιάζεται με δύο δείκτες: ο πρώτος θα αναφέρεται στη θέση που εμφανίζεται το μέγεθος και ο δεύτερος στο αίτιο που το προκαλεί. Π.χ. δ</a:t>
                </a:r>
                <a:r>
                  <a:rPr lang="el-GR" sz="2400" baseline="-25000" dirty="0" smtClean="0"/>
                  <a:t>Γ,</a:t>
                </a:r>
                <a:r>
                  <a:rPr lang="en-US" sz="2400" baseline="-25000" dirty="0" smtClean="0"/>
                  <a:t>P</a:t>
                </a:r>
                <a:r>
                  <a:rPr lang="en-US" sz="2400" dirty="0" smtClean="0"/>
                  <a:t> </a:t>
                </a:r>
                <a:r>
                  <a:rPr lang="el-GR" sz="2400" dirty="0" smtClean="0"/>
                  <a:t>είναι η μετακίνηση στο σημείο Γ που προκαλείται από τη δύναμη </a:t>
                </a:r>
                <a:r>
                  <a:rPr lang="en-US" sz="2400" dirty="0" smtClean="0"/>
                  <a:t>P.</a:t>
                </a:r>
              </a:p>
              <a:p>
                <a:r>
                  <a:rPr lang="el-GR" sz="2400" dirty="0" smtClean="0"/>
                  <a:t>Τα μεγέθη που προκαλούνται από μοναδιαίο φορτίο θα συμβολίζονται ως εξής: </a:t>
                </a:r>
                <a14:m>
                  <m:oMath xmlns:m="http://schemas.openxmlformats.org/officeDocument/2006/math">
                    <m:acc>
                      <m:accPr>
                        <m:chr m:val="̅"/>
                        <m:ctrlPr>
                          <a:rPr lang="en-US" sz="2400" i="1" smtClean="0">
                            <a:latin typeface="Cambria Math"/>
                          </a:rPr>
                        </m:ctrlPr>
                      </m:accPr>
                      <m:e>
                        <m:r>
                          <a:rPr lang="en-US" sz="2400" b="0" i="1" smtClean="0">
                            <a:latin typeface="Cambria Math"/>
                          </a:rPr>
                          <m:t>𝑀</m:t>
                        </m:r>
                      </m:e>
                    </m:acc>
                    <m:r>
                      <a:rPr lang="en-US" sz="2400" b="0" i="1" smtClean="0">
                        <a:latin typeface="Cambria Math"/>
                      </a:rPr>
                      <m:t>, </m:t>
                    </m:r>
                    <m:acc>
                      <m:accPr>
                        <m:chr m:val="̅"/>
                        <m:ctrlPr>
                          <a:rPr lang="en-US" sz="2400" b="0" i="1" smtClean="0">
                            <a:latin typeface="Cambria Math"/>
                          </a:rPr>
                        </m:ctrlPr>
                      </m:accPr>
                      <m:e>
                        <m:r>
                          <a:rPr lang="en-US" sz="2400" b="0" i="1" smtClean="0">
                            <a:latin typeface="Cambria Math"/>
                          </a:rPr>
                          <m:t>𝑄</m:t>
                        </m:r>
                      </m:e>
                    </m:acc>
                    <m:r>
                      <a:rPr lang="en-US" sz="2400" b="0" i="1" smtClean="0">
                        <a:latin typeface="Cambria Math"/>
                      </a:rPr>
                      <m:t>,</m:t>
                    </m:r>
                    <m:acc>
                      <m:accPr>
                        <m:chr m:val="̅"/>
                        <m:ctrlPr>
                          <a:rPr lang="en-US" sz="2400" b="0" i="1" smtClean="0">
                            <a:latin typeface="Cambria Math"/>
                          </a:rPr>
                        </m:ctrlPr>
                      </m:accPr>
                      <m:e>
                        <m:r>
                          <a:rPr lang="en-US" sz="2400" b="0" i="1" smtClean="0">
                            <a:latin typeface="Cambria Math"/>
                          </a:rPr>
                          <m:t>𝑁</m:t>
                        </m:r>
                      </m:e>
                    </m:acc>
                    <m:r>
                      <a:rPr lang="en-US" sz="2400" b="0" i="1" smtClean="0">
                        <a:latin typeface="Cambria Math"/>
                      </a:rPr>
                      <m:t>.</m:t>
                    </m:r>
                  </m:oMath>
                </a14:m>
                <a:r>
                  <a:rPr lang="en-US" sz="2400" dirty="0" smtClean="0"/>
                  <a:t> </a:t>
                </a:r>
                <a:r>
                  <a:rPr lang="el-GR" sz="2400" dirty="0" smtClean="0"/>
                  <a:t>Π.χ. </a:t>
                </a:r>
                <a14:m>
                  <m:oMath xmlns:m="http://schemas.openxmlformats.org/officeDocument/2006/math">
                    <m:sSub>
                      <m:sSubPr>
                        <m:ctrlPr>
                          <a:rPr lang="el-GR" sz="2400" i="1" smtClean="0">
                            <a:latin typeface="Cambria Math"/>
                          </a:rPr>
                        </m:ctrlPr>
                      </m:sSubPr>
                      <m:e>
                        <m:acc>
                          <m:accPr>
                            <m:chr m:val="̅"/>
                            <m:ctrlPr>
                              <a:rPr lang="el-GR" sz="2400" i="1" smtClean="0">
                                <a:latin typeface="Cambria Math"/>
                              </a:rPr>
                            </m:ctrlPr>
                          </m:accPr>
                          <m:e>
                            <m:r>
                              <a:rPr lang="en-US" sz="2400" b="0" i="1" smtClean="0">
                                <a:latin typeface="Cambria Math"/>
                              </a:rPr>
                              <m:t>𝑀</m:t>
                            </m:r>
                          </m:e>
                        </m:acc>
                        <m:r>
                          <a:rPr lang="en-US" sz="2400" b="0" i="1" smtClean="0">
                            <a:latin typeface="Cambria Math"/>
                          </a:rPr>
                          <m:t>,</m:t>
                        </m:r>
                      </m:e>
                      <m:sub>
                        <m:r>
                          <m:rPr>
                            <m:sty m:val="p"/>
                          </m:rPr>
                          <a:rPr lang="el-GR" sz="2400" b="0" i="0" smtClean="0">
                            <a:latin typeface="Cambria Math"/>
                          </a:rPr>
                          <m:t>Γ</m:t>
                        </m:r>
                      </m:sub>
                    </m:sSub>
                  </m:oMath>
                </a14:m>
                <a:r>
                  <a:rPr lang="el-GR" sz="2400" dirty="0" smtClean="0"/>
                  <a:t> είναι η ροπή λόγω μοναδιαίου στο σημείο Γ.</a:t>
                </a:r>
              </a:p>
              <a:p>
                <a:r>
                  <a:rPr lang="el-GR" sz="2400" dirty="0" smtClean="0"/>
                  <a:t>Αναφορικά με τα μεγέθη κ*, γ και ε, αυτά θα εισάγονται στην Α.Δ.Ε. συνοδευόμενα με το δείκτη που αντιστοιχεί στο αίτιο, π.χ. </a:t>
                </a:r>
                <a:r>
                  <a:rPr lang="el-GR" sz="2400" dirty="0"/>
                  <a:t>κ</a:t>
                </a:r>
                <a:r>
                  <a:rPr lang="el-GR" sz="2400" dirty="0" smtClean="0"/>
                  <a:t>*,</a:t>
                </a:r>
                <a:r>
                  <a:rPr lang="en-US" sz="2400" baseline="-25000" dirty="0" smtClean="0"/>
                  <a:t>P</a:t>
                </a:r>
                <a:r>
                  <a:rPr lang="el-GR" sz="2400" dirty="0" smtClean="0"/>
                  <a:t> </a:t>
                </a:r>
                <a:r>
                  <a:rPr lang="en-US" sz="2400" dirty="0" smtClean="0"/>
                  <a:t>, </a:t>
                </a:r>
                <a:r>
                  <a:rPr lang="el-GR" sz="2400" dirty="0" smtClean="0"/>
                  <a:t>γ,</a:t>
                </a:r>
                <a:r>
                  <a:rPr lang="en-US" sz="2400" baseline="-25000" dirty="0" smtClean="0"/>
                  <a:t>P </a:t>
                </a:r>
                <a:r>
                  <a:rPr lang="el-GR" sz="2400" dirty="0" smtClean="0"/>
                  <a:t>και</a:t>
                </a:r>
                <a:r>
                  <a:rPr lang="en-US" sz="2400" dirty="0" smtClean="0"/>
                  <a:t> </a:t>
                </a:r>
                <a:r>
                  <a:rPr lang="el-GR" sz="2400" dirty="0" smtClean="0"/>
                  <a:t>ε,</a:t>
                </a:r>
                <a:r>
                  <a:rPr lang="en-US" sz="2400" baseline="-25000" dirty="0" smtClean="0"/>
                  <a:t>P</a:t>
                </a:r>
                <a:r>
                  <a:rPr lang="en-US" sz="2400" dirty="0" smtClean="0"/>
                  <a:t>.</a:t>
                </a:r>
                <a:endParaRPr lang="el-GR" sz="2400" dirty="0" smtClean="0"/>
              </a:p>
              <a:p>
                <a:pPr marL="0" indent="0">
                  <a:buFont typeface="Arial" pitchFamily="34" charset="0"/>
                  <a:buNone/>
                </a:pPr>
                <a:endParaRPr lang="el-GR" sz="2400"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35496" y="2492896"/>
                <a:ext cx="9036496" cy="4104456"/>
              </a:xfrm>
              <a:prstGeom prst="rect">
                <a:avLst/>
              </a:prstGeom>
              <a:blipFill rotWithShape="1">
                <a:blip r:embed="rId4"/>
                <a:stretch>
                  <a:fillRect l="-945" t="-1189" r="-945"/>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13</a:t>
            </a:fld>
            <a:endParaRPr lang="el-GR"/>
          </a:p>
        </p:txBody>
      </p:sp>
    </p:spTree>
    <p:extLst>
      <p:ext uri="{BB962C8B-B14F-4D97-AF65-F5344CB8AC3E}">
        <p14:creationId xmlns:p14="http://schemas.microsoft.com/office/powerpoint/2010/main" val="260112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 Α.Δ.Ε.</a:t>
            </a:r>
            <a:endParaRPr lang="el-GR" sz="2800" b="1" dirty="0"/>
          </a:p>
        </p:txBody>
      </p:sp>
      <p:sp>
        <p:nvSpPr>
          <p:cNvPr id="13" name="Content Placeholder 2"/>
          <p:cNvSpPr txBox="1">
            <a:spLocks/>
          </p:cNvSpPr>
          <p:nvPr/>
        </p:nvSpPr>
        <p:spPr>
          <a:xfrm>
            <a:off x="144016" y="836712"/>
            <a:ext cx="899998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Μετά τον καθορισμό των συμβόλων η σχέση της Α.Δ.Ε. γράφεται: </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3" name="TextBox 2"/>
              <p:cNvSpPr txBox="1"/>
              <p:nvPr/>
            </p:nvSpPr>
            <p:spPr>
              <a:xfrm>
                <a:off x="1115616" y="1268760"/>
                <a:ext cx="6294095" cy="939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100" b="0" i="1" smtClean="0">
                          <a:latin typeface="Cambria Math"/>
                        </a:rPr>
                        <m:t>1∗</m:t>
                      </m:r>
                      <m:sSub>
                        <m:sSubPr>
                          <m:ctrlPr>
                            <a:rPr lang="el-GR" sz="2100" b="0" i="1" smtClean="0">
                              <a:latin typeface="Cambria Math"/>
                            </a:rPr>
                          </m:ctrlPr>
                        </m:sSubPr>
                        <m:e>
                          <m:r>
                            <a:rPr lang="el-GR" sz="2100" b="0" i="1" smtClean="0">
                              <a:latin typeface="Cambria Math"/>
                            </a:rPr>
                            <m:t>𝛿</m:t>
                          </m:r>
                        </m:e>
                        <m:sub>
                          <m:r>
                            <m:rPr>
                              <m:sty m:val="p"/>
                            </m:rPr>
                            <a:rPr lang="el-GR" sz="2100" b="0" i="0" smtClean="0">
                              <a:latin typeface="Cambria Math"/>
                            </a:rPr>
                            <m:t>Γ</m:t>
                          </m:r>
                          <m:r>
                            <a:rPr lang="el-GR" sz="2100" b="0" i="0" smtClean="0">
                              <a:latin typeface="Cambria Math"/>
                            </a:rPr>
                            <m:t>,</m:t>
                          </m:r>
                          <m:r>
                            <a:rPr lang="en-US" sz="2100" b="0" i="1" smtClean="0">
                              <a:latin typeface="Cambria Math"/>
                            </a:rPr>
                            <m:t>𝑃</m:t>
                          </m:r>
                        </m:sub>
                      </m:sSub>
                      <m:r>
                        <a:rPr lang="en-US" sz="2100" i="1" smtClean="0">
                          <a:latin typeface="Cambria Math"/>
                        </a:rPr>
                        <m:t>=</m:t>
                      </m:r>
                      <m:nary>
                        <m:naryPr>
                          <m:limLoc m:val="undOvr"/>
                          <m:subHide m:val="on"/>
                          <m:supHide m:val="on"/>
                          <m:ctrlPr>
                            <a:rPr lang="en-US" sz="2100" i="1" smtClean="0">
                              <a:latin typeface="Cambria Math"/>
                            </a:rPr>
                          </m:ctrlPr>
                        </m:naryPr>
                        <m:sub/>
                        <m:sup/>
                        <m:e>
                          <m:sSub>
                            <m:sSubPr>
                              <m:ctrlPr>
                                <a:rPr lang="en-US" sz="2100" i="1" smtClean="0">
                                  <a:latin typeface="Cambria Math"/>
                                </a:rPr>
                              </m:ctrlPr>
                            </m:sSubPr>
                            <m:e>
                              <m:acc>
                                <m:accPr>
                                  <m:chr m:val="̅"/>
                                  <m:ctrlPr>
                                    <a:rPr lang="en-US" sz="2100" b="0" i="1" smtClean="0">
                                      <a:latin typeface="Cambria Math"/>
                                    </a:rPr>
                                  </m:ctrlPr>
                                </m:accPr>
                                <m:e>
                                  <m:r>
                                    <a:rPr lang="en-US" sz="2100" b="0" i="1" smtClean="0">
                                      <a:latin typeface="Cambria Math"/>
                                    </a:rPr>
                                    <m:t>𝑀</m:t>
                                  </m:r>
                                </m:e>
                              </m:acc>
                              <m:r>
                                <a:rPr lang="en-US" sz="2100" b="0" i="1" smtClean="0">
                                  <a:latin typeface="Cambria Math"/>
                                </a:rPr>
                                <m:t>,</m:t>
                              </m:r>
                            </m:e>
                            <m:sub>
                              <m:r>
                                <m:rPr>
                                  <m:sty m:val="p"/>
                                </m:rPr>
                                <a:rPr lang="el-GR" sz="2100" b="0" i="0" smtClean="0">
                                  <a:latin typeface="Cambria Math"/>
                                </a:rPr>
                                <m:t>Γ</m:t>
                              </m:r>
                            </m:sub>
                          </m:sSub>
                          <m:sSub>
                            <m:sSubPr>
                              <m:ctrlPr>
                                <a:rPr lang="en-US" sz="2100" i="1" smtClean="0">
                                  <a:latin typeface="Cambria Math"/>
                                </a:rPr>
                              </m:ctrlPr>
                            </m:sSubPr>
                            <m:e>
                              <m:sSup>
                                <m:sSupPr>
                                  <m:ctrlPr>
                                    <a:rPr lang="en-US" sz="2100" i="1" smtClean="0">
                                      <a:latin typeface="Cambria Math"/>
                                    </a:rPr>
                                  </m:ctrlPr>
                                </m:sSupPr>
                                <m:e>
                                  <m:r>
                                    <a:rPr lang="el-GR" sz="2100" b="0" i="1" smtClean="0">
                                      <a:latin typeface="Cambria Math"/>
                                    </a:rPr>
                                    <m:t>𝜅</m:t>
                                  </m:r>
                                </m:e>
                                <m:sup>
                                  <m:r>
                                    <a:rPr lang="el-GR" sz="2100" b="0" i="1" smtClean="0">
                                      <a:latin typeface="Cambria Math"/>
                                    </a:rPr>
                                    <m:t>∗</m:t>
                                  </m:r>
                                </m:sup>
                              </m:sSup>
                              <m:r>
                                <a:rPr lang="el-GR" sz="2100" b="0" i="1" smtClean="0">
                                  <a:latin typeface="Cambria Math"/>
                                </a:rPr>
                                <m:t>,</m:t>
                              </m:r>
                            </m:e>
                            <m:sub>
                              <m:r>
                                <a:rPr lang="en-US" sz="2100" b="0" i="1" smtClean="0">
                                  <a:latin typeface="Cambria Math"/>
                                </a:rPr>
                                <m:t>𝑃</m:t>
                              </m:r>
                            </m:sub>
                          </m:sSub>
                          <m:r>
                            <a:rPr lang="en-US" sz="2100" b="0" i="1" smtClean="0">
                              <a:latin typeface="Cambria Math"/>
                            </a:rPr>
                            <m:t>𝑑𝑠</m:t>
                          </m:r>
                          <m:r>
                            <a:rPr lang="en-US" sz="2100" b="0" i="1" smtClean="0">
                              <a:latin typeface="Cambria Math"/>
                            </a:rPr>
                            <m:t>+</m:t>
                          </m:r>
                          <m:nary>
                            <m:naryPr>
                              <m:limLoc m:val="undOvr"/>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𝑄</m:t>
                                      </m:r>
                                    </m:e>
                                  </m:acc>
                                  <m:r>
                                    <a:rPr lang="en-US" sz="2100" b="0" i="1" smtClean="0">
                                      <a:latin typeface="Cambria Math"/>
                                    </a:rPr>
                                    <m:t>,</m:t>
                                  </m:r>
                                </m:e>
                                <m:sub>
                                  <m:r>
                                    <m:rPr>
                                      <m:sty m:val="p"/>
                                    </m:rPr>
                                    <a:rPr lang="el-GR" sz="2100" b="0" i="0" smtClean="0">
                                      <a:latin typeface="Cambria Math"/>
                                    </a:rPr>
                                    <m:t>Γ</m:t>
                                  </m:r>
                                </m:sub>
                              </m:sSub>
                              <m:sSub>
                                <m:sSubPr>
                                  <m:ctrlPr>
                                    <a:rPr lang="en-US" sz="2100" b="0" i="1" smtClean="0">
                                      <a:latin typeface="Cambria Math"/>
                                    </a:rPr>
                                  </m:ctrlPr>
                                </m:sSubPr>
                                <m:e>
                                  <m:r>
                                    <a:rPr lang="el-GR" sz="2100" b="0" i="1" smtClean="0">
                                      <a:latin typeface="Cambria Math"/>
                                    </a:rPr>
                                    <m:t>𝛾</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r>
                                <a:rPr lang="en-US" sz="2100" b="0" i="1" smtClean="0">
                                  <a:latin typeface="Cambria Math"/>
                                </a:rPr>
                                <m:t>+</m:t>
                              </m:r>
                              <m:nary>
                                <m:naryPr>
                                  <m:limLoc m:val="undOvr"/>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𝑁</m:t>
                                          </m:r>
                                        </m:e>
                                      </m:acc>
                                      <m:r>
                                        <a:rPr lang="en-US" sz="2100" b="0" i="1" smtClean="0">
                                          <a:latin typeface="Cambria Math"/>
                                        </a:rPr>
                                        <m:t>,</m:t>
                                      </m:r>
                                    </m:e>
                                    <m:sub>
                                      <m:r>
                                        <m:rPr>
                                          <m:sty m:val="p"/>
                                        </m:rPr>
                                        <a:rPr lang="el-GR" sz="2100" b="0" i="0" smtClean="0">
                                          <a:latin typeface="Cambria Math"/>
                                        </a:rPr>
                                        <m:t>Γ</m:t>
                                      </m:r>
                                    </m:sub>
                                  </m:sSub>
                                  <m:sSub>
                                    <m:sSubPr>
                                      <m:ctrlPr>
                                        <a:rPr lang="en-US" sz="2100" b="0" i="1" smtClean="0">
                                          <a:latin typeface="Cambria Math"/>
                                        </a:rPr>
                                      </m:ctrlPr>
                                    </m:sSubPr>
                                    <m:e>
                                      <m:r>
                                        <a:rPr lang="el-GR" sz="2100" b="0" i="1" smtClean="0">
                                          <a:latin typeface="Cambria Math"/>
                                        </a:rPr>
                                        <m:t>𝜀</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e>
                              </m:nary>
                            </m:e>
                          </m:nary>
                        </m:e>
                      </m:nary>
                    </m:oMath>
                  </m:oMathPara>
                </a14:m>
                <a:endParaRPr lang="el-GR" sz="2100" dirty="0"/>
              </a:p>
            </p:txBody>
          </p:sp>
        </mc:Choice>
        <mc:Fallback xmlns="">
          <p:sp>
            <p:nvSpPr>
              <p:cNvPr id="3" name="TextBox 2"/>
              <p:cNvSpPr txBox="1">
                <a:spLocks noRot="1" noChangeAspect="1" noMove="1" noResize="1" noEditPoints="1" noAdjustHandles="1" noChangeArrowheads="1" noChangeShapeType="1" noTextEdit="1"/>
              </p:cNvSpPr>
              <p:nvPr/>
            </p:nvSpPr>
            <p:spPr>
              <a:xfrm>
                <a:off x="1115616" y="1268760"/>
                <a:ext cx="6294095" cy="939937"/>
              </a:xfrm>
              <a:prstGeom prst="rect">
                <a:avLst/>
              </a:prstGeom>
              <a:blipFill rotWithShape="1">
                <a:blip r:embed="rId5"/>
                <a:stretch>
                  <a:fillRect/>
                </a:stretch>
              </a:blipFill>
            </p:spPr>
            <p:txBody>
              <a:bodyPr/>
              <a:lstStyle/>
              <a:p>
                <a:r>
                  <a:rPr lang="el-GR">
                    <a:noFill/>
                  </a:rPr>
                  <a:t> </a:t>
                </a:r>
              </a:p>
            </p:txBody>
          </p:sp>
        </mc:Fallback>
      </mc:AlternateContent>
      <p:sp>
        <p:nvSpPr>
          <p:cNvPr id="8" name="Content Placeholder 2"/>
          <p:cNvSpPr txBox="1">
            <a:spLocks/>
          </p:cNvSpPr>
          <p:nvPr/>
        </p:nvSpPr>
        <p:spPr>
          <a:xfrm>
            <a:off x="72008" y="2132856"/>
            <a:ext cx="9071992"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Στο συγκεκριμένο παράδειγμα δεν υπάρχει αξονική και συνεπώς ο όρος με τη Ν απαλείφεται. Επίσης, γενικά, τα έργα από τέμνουσες είναι πολύ μικρά σε σχέση με τα έργα των ροπών και επομένως, δε θα λαμβάνονται υπόψη. Για τους υπολογισμούς γενικά θα λαμβάνονται υπόψη μόνο τα έργα των ροπών.</a:t>
            </a:r>
          </a:p>
          <a:p>
            <a:pPr marL="0" indent="0">
              <a:buFont typeface="Arial" pitchFamily="34" charset="0"/>
              <a:buNone/>
            </a:pPr>
            <a:endParaRPr lang="el-GR" sz="2400" dirty="0" smtClean="0"/>
          </a:p>
        </p:txBody>
      </p:sp>
      <p:sp>
        <p:nvSpPr>
          <p:cNvPr id="9" name="Right Arrow 8" descr="Εικόνα βέλος."/>
          <p:cNvSpPr/>
          <p:nvPr/>
        </p:nvSpPr>
        <p:spPr>
          <a:xfrm>
            <a:off x="107504" y="4240512"/>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467544" y="4149080"/>
                <a:ext cx="4392488"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Εάν το ζητούμενο της άσκησης ήταν το φ</a:t>
                </a:r>
                <a:r>
                  <a:rPr lang="el-GR" sz="2400" baseline="-25000" dirty="0" smtClean="0"/>
                  <a:t>Β</a:t>
                </a:r>
                <a:r>
                  <a:rPr lang="el-GR" sz="2400" dirty="0" smtClean="0"/>
                  <a:t>, τότε η διαφορά στην επίλυση θα ήταν το εργικά αντίστοιχο του φ</a:t>
                </a:r>
                <a:r>
                  <a:rPr lang="el-GR" sz="2400" baseline="-25000" dirty="0" smtClean="0"/>
                  <a:t>Β</a:t>
                </a:r>
                <a:r>
                  <a:rPr lang="el-GR" sz="2400" dirty="0" smtClean="0"/>
                  <a:t> (μοναδιαία ροπή στο Β), για το οποίο θα υπολογιστούν τα </a:t>
                </a:r>
                <a14:m>
                  <m:oMath xmlns:m="http://schemas.openxmlformats.org/officeDocument/2006/math">
                    <m:sSub>
                      <m:sSubPr>
                        <m:ctrlPr>
                          <a:rPr lang="en-US" sz="2400" i="1" smtClean="0">
                            <a:latin typeface="Cambria Math"/>
                          </a:rPr>
                        </m:ctrlPr>
                      </m:sSubPr>
                      <m:e>
                        <m:acc>
                          <m:accPr>
                            <m:chr m:val="̅"/>
                            <m:ctrlPr>
                              <a:rPr lang="en-US" sz="2400" i="1" smtClean="0">
                                <a:latin typeface="Cambria Math"/>
                              </a:rPr>
                            </m:ctrlPr>
                          </m:accPr>
                          <m:e>
                            <m:r>
                              <a:rPr lang="en-US" sz="2400" b="0" i="1" smtClean="0">
                                <a:latin typeface="Cambria Math"/>
                              </a:rPr>
                              <m:t>𝑀</m:t>
                            </m:r>
                          </m:e>
                        </m:acc>
                        <m:r>
                          <a:rPr lang="en-US" sz="2400" b="0" i="1" smtClean="0">
                            <a:latin typeface="Cambria Math"/>
                          </a:rPr>
                          <m:t>,</m:t>
                        </m:r>
                      </m:e>
                      <m:sub>
                        <m:r>
                          <m:rPr>
                            <m:sty m:val="p"/>
                          </m:rPr>
                          <a:rPr lang="el-GR" sz="2400" b="0" i="0" smtClean="0">
                            <a:latin typeface="Cambria Math"/>
                          </a:rPr>
                          <m:t>Β</m:t>
                        </m:r>
                      </m:sub>
                    </m:sSub>
                    <m:r>
                      <a:rPr lang="el-GR" sz="2400" b="0" i="1" smtClean="0">
                        <a:latin typeface="Cambria Math"/>
                      </a:rPr>
                      <m:t>, </m:t>
                    </m:r>
                    <m:sSub>
                      <m:sSubPr>
                        <m:ctrlPr>
                          <a:rPr lang="el-GR" sz="2400" b="0" i="1" smtClean="0">
                            <a:latin typeface="Cambria Math"/>
                          </a:rPr>
                        </m:ctrlPr>
                      </m:sSubPr>
                      <m:e>
                        <m:acc>
                          <m:accPr>
                            <m:chr m:val="̅"/>
                            <m:ctrlPr>
                              <a:rPr lang="el-GR" sz="2400" b="0" i="1" smtClean="0">
                                <a:latin typeface="Cambria Math"/>
                              </a:rPr>
                            </m:ctrlPr>
                          </m:accPr>
                          <m:e>
                            <m:r>
                              <a:rPr lang="en-US" sz="2400" b="0" i="1" smtClean="0">
                                <a:latin typeface="Cambria Math"/>
                              </a:rPr>
                              <m:t>𝑄</m:t>
                            </m:r>
                          </m:e>
                        </m:acc>
                        <m:r>
                          <a:rPr lang="en-US" sz="2400" b="0" i="1" smtClean="0">
                            <a:latin typeface="Cambria Math"/>
                          </a:rPr>
                          <m:t>,</m:t>
                        </m:r>
                      </m:e>
                      <m:sub>
                        <m:r>
                          <m:rPr>
                            <m:sty m:val="p"/>
                          </m:rPr>
                          <a:rPr lang="el-GR" sz="2400" b="0" i="0" smtClean="0">
                            <a:latin typeface="Cambria Math"/>
                          </a:rPr>
                          <m:t>Β</m:t>
                        </m:r>
                      </m:sub>
                    </m:sSub>
                    <m:r>
                      <a:rPr lang="el-GR" sz="2400" b="0" i="1" smtClean="0">
                        <a:latin typeface="Cambria Math"/>
                      </a:rPr>
                      <m:t>, </m:t>
                    </m:r>
                    <m:sSub>
                      <m:sSubPr>
                        <m:ctrlPr>
                          <a:rPr lang="el-GR" sz="2400" b="0" i="1" smtClean="0">
                            <a:latin typeface="Cambria Math"/>
                          </a:rPr>
                        </m:ctrlPr>
                      </m:sSubPr>
                      <m:e>
                        <m:acc>
                          <m:accPr>
                            <m:chr m:val="̅"/>
                            <m:ctrlPr>
                              <a:rPr lang="el-GR" sz="2400" b="0" i="1" smtClean="0">
                                <a:latin typeface="Cambria Math"/>
                              </a:rPr>
                            </m:ctrlPr>
                          </m:accPr>
                          <m:e>
                            <m:r>
                              <a:rPr lang="en-US" sz="2400" b="0" i="1" smtClean="0">
                                <a:latin typeface="Cambria Math"/>
                              </a:rPr>
                              <m:t>𝑁</m:t>
                            </m:r>
                          </m:e>
                        </m:acc>
                        <m:r>
                          <a:rPr lang="en-US" sz="2400" b="0" i="1" smtClean="0">
                            <a:latin typeface="Cambria Math"/>
                          </a:rPr>
                          <m:t>,</m:t>
                        </m:r>
                      </m:e>
                      <m:sub>
                        <m:r>
                          <m:rPr>
                            <m:sty m:val="p"/>
                          </m:rPr>
                          <a:rPr lang="el-GR" sz="2400" b="0" i="0" smtClean="0">
                            <a:latin typeface="Cambria Math"/>
                          </a:rPr>
                          <m:t>Β</m:t>
                        </m:r>
                      </m:sub>
                    </m:sSub>
                    <m:r>
                      <a:rPr lang="el-GR" sz="2400" b="0" i="1" smtClean="0">
                        <a:latin typeface="Cambria Math"/>
                      </a:rPr>
                      <m:t>.</m:t>
                    </m:r>
                  </m:oMath>
                </a14:m>
                <a:endParaRPr lang="el-GR" sz="2400" dirty="0" smtClean="0"/>
              </a:p>
              <a:p>
                <a:pPr marL="0" indent="0">
                  <a:buFont typeface="Arial" pitchFamily="34" charset="0"/>
                  <a:buNone/>
                </a:pPr>
                <a:endParaRPr lang="el-GR" sz="2400" dirty="0" smtClean="0"/>
              </a:p>
              <a:p>
                <a:pPr marL="0" indent="0">
                  <a:buFont typeface="Arial" pitchFamily="34" charset="0"/>
                  <a:buNone/>
                </a:pPr>
                <a:endParaRPr lang="el-GR" sz="2400" dirty="0" smtClean="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67544" y="4149080"/>
                <a:ext cx="4392488" cy="2592288"/>
              </a:xfrm>
              <a:prstGeom prst="rect">
                <a:avLst/>
              </a:prstGeom>
              <a:blipFill rotWithShape="1">
                <a:blip r:embed="rId6"/>
                <a:stretch>
                  <a:fillRect l="-2222" t="-1882"/>
                </a:stretch>
              </a:blipFill>
            </p:spPr>
            <p:txBody>
              <a:bodyPr/>
              <a:lstStyle/>
              <a:p>
                <a:r>
                  <a:rPr lang="el-GR">
                    <a:noFill/>
                  </a:rPr>
                  <a:t> </a:t>
                </a:r>
              </a:p>
            </p:txBody>
          </p:sp>
        </mc:Fallback>
      </mc:AlternateContent>
      <p:graphicFrame>
        <p:nvGraphicFramePr>
          <p:cNvPr id="4" name="Object 3" descr="Εικόνα που περιγράφει τη διαδικασία εύρεσης της γωνίας φ στη στήριξη Β της παραμορφώσιμής αμφιέρειστης με τη χρήση της αρχής δυνατών έργων."/>
          <p:cNvGraphicFramePr>
            <a:graphicFrameLocks noChangeAspect="1"/>
          </p:cNvGraphicFramePr>
          <p:nvPr>
            <p:extLst>
              <p:ext uri="{D42A27DB-BD31-4B8C-83A1-F6EECF244321}">
                <p14:modId xmlns:p14="http://schemas.microsoft.com/office/powerpoint/2010/main" val="164651749"/>
              </p:ext>
            </p:extLst>
          </p:nvPr>
        </p:nvGraphicFramePr>
        <p:xfrm>
          <a:off x="4860032" y="4172767"/>
          <a:ext cx="4176464" cy="2152650"/>
        </p:xfrm>
        <a:graphic>
          <a:graphicData uri="http://schemas.openxmlformats.org/presentationml/2006/ole">
            <mc:AlternateContent xmlns:mc="http://schemas.openxmlformats.org/markup-compatibility/2006">
              <mc:Choice xmlns:v="urn:schemas-microsoft-com:vml" Requires="v">
                <p:oleObj spid="_x0000_s98339" name="Picture (32-bit)" r:id="rId7" imgW="4248000" imgH="2152800" progId="MetafileCompanion32.Picture.1">
                  <p:embed/>
                </p:oleObj>
              </mc:Choice>
              <mc:Fallback>
                <p:oleObj name="Picture (32-bit)" r:id="rId7" imgW="4248000" imgH="2152800" progId="MetafileCompanion32.Picture.1">
                  <p:embed/>
                  <p:pic>
                    <p:nvPicPr>
                      <p:cNvPr id="0" name=""/>
                      <p:cNvPicPr/>
                      <p:nvPr/>
                    </p:nvPicPr>
                    <p:blipFill>
                      <a:blip r:embed="rId8"/>
                      <a:stretch>
                        <a:fillRect/>
                      </a:stretch>
                    </p:blipFill>
                    <p:spPr>
                      <a:xfrm>
                        <a:off x="4860032" y="4172767"/>
                        <a:ext cx="4176464" cy="21526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14</a:t>
            </a:fld>
            <a:endParaRPr lang="el-GR"/>
          </a:p>
        </p:txBody>
      </p:sp>
    </p:spTree>
    <p:extLst>
      <p:ext uri="{BB962C8B-B14F-4D97-AF65-F5344CB8AC3E}">
        <p14:creationId xmlns:p14="http://schemas.microsoft.com/office/powerpoint/2010/main" val="690727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Α.Δ.Ε. για δικτυωτούς φορείς </a:t>
            </a:r>
            <a:endParaRPr lang="el-GR" sz="2800" b="1" dirty="0"/>
          </a:p>
        </p:txBody>
      </p:sp>
      <p:sp>
        <p:nvSpPr>
          <p:cNvPr id="13" name="Content Placeholder 2"/>
          <p:cNvSpPr txBox="1">
            <a:spLocks/>
          </p:cNvSpPr>
          <p:nvPr/>
        </p:nvSpPr>
        <p:spPr>
          <a:xfrm>
            <a:off x="144016" y="908720"/>
            <a:ext cx="8999984"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Στην περίπτωση μικτών φορέων (που περιέχουν ολόσωμα και δικτυωτά μέλη), το θεώρημα μοναδιαίου φορτίου γράφεται: </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3" name="TextBox 2"/>
              <p:cNvSpPr txBox="1"/>
              <p:nvPr/>
            </p:nvSpPr>
            <p:spPr>
              <a:xfrm>
                <a:off x="395536" y="2057015"/>
                <a:ext cx="8024954" cy="939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100" b="0" i="1" smtClean="0">
                          <a:latin typeface="Cambria Math"/>
                        </a:rPr>
                        <m:t>1∗</m:t>
                      </m:r>
                      <m:sSub>
                        <m:sSubPr>
                          <m:ctrlPr>
                            <a:rPr lang="el-GR" sz="2100" b="0" i="1" smtClean="0">
                              <a:latin typeface="Cambria Math"/>
                            </a:rPr>
                          </m:ctrlPr>
                        </m:sSubPr>
                        <m:e>
                          <m:r>
                            <a:rPr lang="el-GR" sz="2100" b="0" i="1" smtClean="0">
                              <a:latin typeface="Cambria Math"/>
                            </a:rPr>
                            <m:t>𝛿</m:t>
                          </m:r>
                        </m:e>
                        <m:sub>
                          <m:r>
                            <m:rPr>
                              <m:sty m:val="p"/>
                            </m:rPr>
                            <a:rPr lang="el-GR" sz="2100" b="0" i="0" smtClean="0">
                              <a:latin typeface="Cambria Math"/>
                            </a:rPr>
                            <m:t>Γ</m:t>
                          </m:r>
                          <m:r>
                            <a:rPr lang="el-GR" sz="2100" b="0" i="0" smtClean="0">
                              <a:latin typeface="Cambria Math"/>
                            </a:rPr>
                            <m:t>,</m:t>
                          </m:r>
                          <m:r>
                            <a:rPr lang="en-US" sz="2100" b="0" i="1" smtClean="0">
                              <a:latin typeface="Cambria Math"/>
                            </a:rPr>
                            <m:t>𝑃</m:t>
                          </m:r>
                        </m:sub>
                      </m:sSub>
                      <m:r>
                        <a:rPr lang="en-US" sz="2100" i="1" smtClean="0">
                          <a:latin typeface="Cambria Math"/>
                        </a:rPr>
                        <m:t>=</m:t>
                      </m:r>
                      <m:nary>
                        <m:naryPr>
                          <m:limLoc m:val="undOvr"/>
                          <m:subHide m:val="on"/>
                          <m:supHide m:val="on"/>
                          <m:ctrlPr>
                            <a:rPr lang="en-US" sz="2100" i="1" smtClean="0">
                              <a:latin typeface="Cambria Math"/>
                            </a:rPr>
                          </m:ctrlPr>
                        </m:naryPr>
                        <m:sub/>
                        <m:sup/>
                        <m:e>
                          <m:sSub>
                            <m:sSubPr>
                              <m:ctrlPr>
                                <a:rPr lang="en-US" sz="2100" i="1" smtClean="0">
                                  <a:latin typeface="Cambria Math"/>
                                </a:rPr>
                              </m:ctrlPr>
                            </m:sSubPr>
                            <m:e>
                              <m:acc>
                                <m:accPr>
                                  <m:chr m:val="̅"/>
                                  <m:ctrlPr>
                                    <a:rPr lang="en-US" sz="2100" b="0" i="1" smtClean="0">
                                      <a:latin typeface="Cambria Math"/>
                                    </a:rPr>
                                  </m:ctrlPr>
                                </m:accPr>
                                <m:e>
                                  <m:r>
                                    <a:rPr lang="en-US" sz="2100" b="0" i="1" smtClean="0">
                                      <a:latin typeface="Cambria Math"/>
                                    </a:rPr>
                                    <m:t>𝑀</m:t>
                                  </m:r>
                                </m:e>
                              </m:acc>
                              <m:r>
                                <a:rPr lang="en-US" sz="2100" b="0" i="1" smtClean="0">
                                  <a:latin typeface="Cambria Math"/>
                                </a:rPr>
                                <m:t>,</m:t>
                              </m:r>
                            </m:e>
                            <m:sub>
                              <m:r>
                                <m:rPr>
                                  <m:sty m:val="p"/>
                                </m:rPr>
                                <a:rPr lang="el-GR" sz="2100" b="0" i="0" smtClean="0">
                                  <a:latin typeface="Cambria Math"/>
                                </a:rPr>
                                <m:t>Γ</m:t>
                              </m:r>
                            </m:sub>
                          </m:sSub>
                          <m:sSub>
                            <m:sSubPr>
                              <m:ctrlPr>
                                <a:rPr lang="en-US" sz="2100" i="1" smtClean="0">
                                  <a:latin typeface="Cambria Math"/>
                                </a:rPr>
                              </m:ctrlPr>
                            </m:sSubPr>
                            <m:e>
                              <m:sSup>
                                <m:sSupPr>
                                  <m:ctrlPr>
                                    <a:rPr lang="en-US" sz="2100" i="1" smtClean="0">
                                      <a:latin typeface="Cambria Math"/>
                                    </a:rPr>
                                  </m:ctrlPr>
                                </m:sSupPr>
                                <m:e>
                                  <m:r>
                                    <a:rPr lang="el-GR" sz="2100" b="0" i="1" smtClean="0">
                                      <a:latin typeface="Cambria Math"/>
                                    </a:rPr>
                                    <m:t>𝜅</m:t>
                                  </m:r>
                                </m:e>
                                <m:sup>
                                  <m:r>
                                    <a:rPr lang="el-GR" sz="2100" b="0" i="1" smtClean="0">
                                      <a:latin typeface="Cambria Math"/>
                                    </a:rPr>
                                    <m:t>∗</m:t>
                                  </m:r>
                                </m:sup>
                              </m:sSup>
                              <m:r>
                                <a:rPr lang="el-GR" sz="2100" b="0" i="1" smtClean="0">
                                  <a:latin typeface="Cambria Math"/>
                                </a:rPr>
                                <m:t>,</m:t>
                              </m:r>
                            </m:e>
                            <m:sub>
                              <m:r>
                                <a:rPr lang="en-US" sz="2100" b="0" i="1" smtClean="0">
                                  <a:latin typeface="Cambria Math"/>
                                </a:rPr>
                                <m:t>𝑃</m:t>
                              </m:r>
                            </m:sub>
                          </m:sSub>
                          <m:r>
                            <a:rPr lang="en-US" sz="2100" b="0" i="1" smtClean="0">
                              <a:latin typeface="Cambria Math"/>
                            </a:rPr>
                            <m:t>𝑑𝑠</m:t>
                          </m:r>
                          <m:r>
                            <a:rPr lang="en-US" sz="2100" b="0" i="1" smtClean="0">
                              <a:latin typeface="Cambria Math"/>
                            </a:rPr>
                            <m:t>+</m:t>
                          </m:r>
                          <m:nary>
                            <m:naryPr>
                              <m:limLoc m:val="undOvr"/>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𝑄</m:t>
                                      </m:r>
                                    </m:e>
                                  </m:acc>
                                  <m:r>
                                    <a:rPr lang="en-US" sz="2100" b="0" i="1" smtClean="0">
                                      <a:latin typeface="Cambria Math"/>
                                    </a:rPr>
                                    <m:t>,</m:t>
                                  </m:r>
                                </m:e>
                                <m:sub>
                                  <m:r>
                                    <m:rPr>
                                      <m:sty m:val="p"/>
                                    </m:rPr>
                                    <a:rPr lang="el-GR" sz="2100" b="0" i="0" smtClean="0">
                                      <a:latin typeface="Cambria Math"/>
                                    </a:rPr>
                                    <m:t>Γ</m:t>
                                  </m:r>
                                </m:sub>
                              </m:sSub>
                              <m:sSub>
                                <m:sSubPr>
                                  <m:ctrlPr>
                                    <a:rPr lang="en-US" sz="2100" b="0" i="1" smtClean="0">
                                      <a:latin typeface="Cambria Math"/>
                                    </a:rPr>
                                  </m:ctrlPr>
                                </m:sSubPr>
                                <m:e>
                                  <m:r>
                                    <a:rPr lang="el-GR" sz="2100" b="0" i="1" smtClean="0">
                                      <a:latin typeface="Cambria Math"/>
                                    </a:rPr>
                                    <m:t>𝛾</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r>
                                <a:rPr lang="en-US" sz="2100" b="0" i="1" smtClean="0">
                                  <a:latin typeface="Cambria Math"/>
                                </a:rPr>
                                <m:t>+</m:t>
                              </m:r>
                              <m:nary>
                                <m:naryPr>
                                  <m:limLoc m:val="undOvr"/>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𝑁</m:t>
                                          </m:r>
                                        </m:e>
                                      </m:acc>
                                      <m:r>
                                        <a:rPr lang="en-US" sz="2100" b="0" i="1" smtClean="0">
                                          <a:latin typeface="Cambria Math"/>
                                        </a:rPr>
                                        <m:t>,</m:t>
                                      </m:r>
                                    </m:e>
                                    <m:sub>
                                      <m:r>
                                        <m:rPr>
                                          <m:sty m:val="p"/>
                                        </m:rPr>
                                        <a:rPr lang="el-GR" sz="2100" b="0" i="0" smtClean="0">
                                          <a:latin typeface="Cambria Math"/>
                                        </a:rPr>
                                        <m:t>Γ</m:t>
                                      </m:r>
                                    </m:sub>
                                  </m:sSub>
                                  <m:sSub>
                                    <m:sSubPr>
                                      <m:ctrlPr>
                                        <a:rPr lang="en-US" sz="2100" b="0" i="1" smtClean="0">
                                          <a:latin typeface="Cambria Math"/>
                                        </a:rPr>
                                      </m:ctrlPr>
                                    </m:sSubPr>
                                    <m:e>
                                      <m:r>
                                        <a:rPr lang="el-GR" sz="2100" b="0" i="1" smtClean="0">
                                          <a:latin typeface="Cambria Math"/>
                                        </a:rPr>
                                        <m:t>𝜀</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r>
                                    <a:rPr lang="el-GR" sz="2100" b="0" i="1" smtClean="0">
                                      <a:latin typeface="Cambria Math"/>
                                    </a:rPr>
                                    <m:t>+</m:t>
                                  </m:r>
                                  <m:nary>
                                    <m:naryPr>
                                      <m:chr m:val="∑"/>
                                      <m:subHide m:val="on"/>
                                      <m:supHide m:val="on"/>
                                      <m:ctrlPr>
                                        <a:rPr lang="el-GR" sz="2100" b="0" i="1" smtClean="0">
                                          <a:latin typeface="Cambria Math"/>
                                        </a:rPr>
                                      </m:ctrlPr>
                                    </m:naryPr>
                                    <m:sub/>
                                    <m:sup/>
                                    <m:e>
                                      <m:sSub>
                                        <m:sSubPr>
                                          <m:ctrlPr>
                                            <a:rPr lang="el-GR" sz="2100" b="0" i="1" smtClean="0">
                                              <a:latin typeface="Cambria Math"/>
                                            </a:rPr>
                                          </m:ctrlPr>
                                        </m:sSubPr>
                                        <m:e>
                                          <m:acc>
                                            <m:accPr>
                                              <m:chr m:val="̅"/>
                                              <m:ctrlPr>
                                                <a:rPr lang="el-GR" sz="2100" b="0" i="1" smtClean="0">
                                                  <a:latin typeface="Cambria Math"/>
                                                </a:rPr>
                                              </m:ctrlPr>
                                            </m:accPr>
                                            <m:e>
                                              <m:r>
                                                <a:rPr lang="en-US" sz="2100" b="0" i="1" smtClean="0">
                                                  <a:latin typeface="Cambria Math"/>
                                                </a:rPr>
                                                <m:t>𝑆</m:t>
                                              </m:r>
                                            </m:e>
                                          </m:acc>
                                        </m:e>
                                        <m:sub>
                                          <m:r>
                                            <a:rPr lang="en-US" sz="2100" b="0" i="1" smtClean="0">
                                              <a:latin typeface="Cambria Math"/>
                                            </a:rPr>
                                            <m:t>𝑟</m:t>
                                          </m:r>
                                          <m:r>
                                            <a:rPr lang="en-US" sz="2100" b="0" i="1" smtClean="0">
                                              <a:latin typeface="Cambria Math"/>
                                            </a:rPr>
                                            <m:t>,</m:t>
                                          </m:r>
                                          <m:r>
                                            <m:rPr>
                                              <m:sty m:val="p"/>
                                            </m:rPr>
                                            <a:rPr lang="el-GR" sz="2100" b="0" i="0" smtClean="0">
                                              <a:latin typeface="Cambria Math"/>
                                            </a:rPr>
                                            <m:t>Γ</m:t>
                                          </m:r>
                                        </m:sub>
                                      </m:sSub>
                                      <m:r>
                                        <m:rPr>
                                          <m:sty m:val="p"/>
                                        </m:rPr>
                                        <a:rPr lang="el-GR" sz="2100" b="0" i="0" smtClean="0">
                                          <a:latin typeface="Cambria Math"/>
                                        </a:rPr>
                                        <m:t>Δ</m:t>
                                      </m:r>
                                      <m:sSub>
                                        <m:sSubPr>
                                          <m:ctrlPr>
                                            <a:rPr lang="el-GR" sz="2100" b="0" i="1" smtClean="0">
                                              <a:latin typeface="Cambria Math"/>
                                            </a:rPr>
                                          </m:ctrlPr>
                                        </m:sSubPr>
                                        <m:e>
                                          <m:r>
                                            <a:rPr lang="en-US" sz="2100" b="0" i="1" smtClean="0">
                                              <a:latin typeface="Cambria Math"/>
                                            </a:rPr>
                                            <m:t>𝑙</m:t>
                                          </m:r>
                                        </m:e>
                                        <m:sub>
                                          <m:r>
                                            <a:rPr lang="en-US" sz="2100" b="0" i="1" smtClean="0">
                                              <a:latin typeface="Cambria Math"/>
                                            </a:rPr>
                                            <m:t>𝑟</m:t>
                                          </m:r>
                                          <m:r>
                                            <a:rPr lang="en-US" sz="2100" b="0" i="1" smtClean="0">
                                              <a:latin typeface="Cambria Math"/>
                                            </a:rPr>
                                            <m:t>,</m:t>
                                          </m:r>
                                          <m:r>
                                            <a:rPr lang="en-US" sz="2100" b="0" i="1" smtClean="0">
                                              <a:latin typeface="Cambria Math"/>
                                            </a:rPr>
                                            <m:t>𝑃</m:t>
                                          </m:r>
                                        </m:sub>
                                      </m:sSub>
                                    </m:e>
                                  </m:nary>
                                </m:e>
                              </m:nary>
                            </m:e>
                          </m:nary>
                        </m:e>
                      </m:nary>
                    </m:oMath>
                  </m:oMathPara>
                </a14:m>
                <a:endParaRPr lang="el-GR" sz="2100" dirty="0"/>
              </a:p>
            </p:txBody>
          </p:sp>
        </mc:Choice>
        <mc:Fallback xmlns="">
          <p:sp>
            <p:nvSpPr>
              <p:cNvPr id="3" name="TextBox 2"/>
              <p:cNvSpPr txBox="1">
                <a:spLocks noRot="1" noChangeAspect="1" noMove="1" noResize="1" noEditPoints="1" noAdjustHandles="1" noChangeArrowheads="1" noChangeShapeType="1" noTextEdit="1"/>
              </p:cNvSpPr>
              <p:nvPr/>
            </p:nvSpPr>
            <p:spPr>
              <a:xfrm>
                <a:off x="395536" y="2057015"/>
                <a:ext cx="8024954" cy="939937"/>
              </a:xfrm>
              <a:prstGeom prst="rect">
                <a:avLst/>
              </a:prstGeom>
              <a:blipFill rotWithShape="1">
                <a:blip r:embed="rId4"/>
                <a:stretch>
                  <a:fillRect/>
                </a:stretch>
              </a:blipFill>
            </p:spPr>
            <p:txBody>
              <a:bodyPr/>
              <a:lstStyle/>
              <a:p>
                <a:r>
                  <a:rPr lang="el-GR">
                    <a:noFill/>
                  </a:rPr>
                  <a:t> </a:t>
                </a:r>
              </a:p>
            </p:txBody>
          </p:sp>
        </mc:Fallback>
      </mc:AlternateContent>
      <p:sp>
        <p:nvSpPr>
          <p:cNvPr id="8" name="Content Placeholder 2"/>
          <p:cNvSpPr txBox="1">
            <a:spLocks/>
          </p:cNvSpPr>
          <p:nvPr/>
        </p:nvSpPr>
        <p:spPr>
          <a:xfrm>
            <a:off x="72008" y="2996952"/>
            <a:ext cx="9071992"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Δηλαδή προστίθεται στη σχέση ο όρος που αφορά στα ραβδωτά μέλη, για τα οποία ισχύει επιπροσθέτως:</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6" name="TextBox 5"/>
              <p:cNvSpPr txBox="1"/>
              <p:nvPr/>
            </p:nvSpPr>
            <p:spPr>
              <a:xfrm>
                <a:off x="2987824" y="3822331"/>
                <a:ext cx="1530932" cy="758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100" b="0" i="0" smtClean="0">
                          <a:latin typeface="Cambria Math"/>
                        </a:rPr>
                        <m:t>Δ</m:t>
                      </m:r>
                      <m:sSub>
                        <m:sSubPr>
                          <m:ctrlPr>
                            <a:rPr lang="el-GR" sz="2100" b="0" i="1" smtClean="0">
                              <a:latin typeface="Cambria Math"/>
                            </a:rPr>
                          </m:ctrlPr>
                        </m:sSubPr>
                        <m:e>
                          <m:r>
                            <a:rPr lang="en-US" sz="2100" b="0" i="1" smtClean="0">
                              <a:latin typeface="Cambria Math"/>
                            </a:rPr>
                            <m:t>𝑙</m:t>
                          </m:r>
                        </m:e>
                        <m:sub>
                          <m:r>
                            <a:rPr lang="en-US" sz="2100" b="0" i="1" smtClean="0">
                              <a:latin typeface="Cambria Math"/>
                            </a:rPr>
                            <m:t>𝑟</m:t>
                          </m:r>
                        </m:sub>
                      </m:sSub>
                      <m:r>
                        <a:rPr lang="en-US" sz="2100" i="1" smtClean="0">
                          <a:latin typeface="Cambria Math"/>
                        </a:rPr>
                        <m:t>=</m:t>
                      </m:r>
                      <m:f>
                        <m:fPr>
                          <m:ctrlPr>
                            <a:rPr lang="en-US" sz="2100" i="1" smtClean="0">
                              <a:latin typeface="Cambria Math"/>
                            </a:rPr>
                          </m:ctrlPr>
                        </m:fPr>
                        <m:num>
                          <m:sSub>
                            <m:sSubPr>
                              <m:ctrlPr>
                                <a:rPr lang="en-US" sz="2100" i="1" smtClean="0">
                                  <a:latin typeface="Cambria Math"/>
                                </a:rPr>
                              </m:ctrlPr>
                            </m:sSubPr>
                            <m:e>
                              <m:r>
                                <a:rPr lang="en-US" sz="2100" b="0" i="1" smtClean="0">
                                  <a:latin typeface="Cambria Math"/>
                                </a:rPr>
                                <m:t>𝑆</m:t>
                              </m:r>
                            </m:e>
                            <m:sub>
                              <m:r>
                                <a:rPr lang="en-US" sz="2100" b="0" i="1" smtClean="0">
                                  <a:latin typeface="Cambria Math"/>
                                </a:rPr>
                                <m:t>𝑟</m:t>
                              </m:r>
                            </m:sub>
                          </m:sSub>
                          <m:sSub>
                            <m:sSubPr>
                              <m:ctrlPr>
                                <a:rPr lang="en-US" sz="2100" i="1" smtClean="0">
                                  <a:latin typeface="Cambria Math"/>
                                </a:rPr>
                              </m:ctrlPr>
                            </m:sSubPr>
                            <m:e>
                              <m:r>
                                <a:rPr lang="en-US" sz="2100" b="0" i="1" smtClean="0">
                                  <a:latin typeface="Cambria Math"/>
                                </a:rPr>
                                <m:t>𝑙</m:t>
                              </m:r>
                            </m:e>
                            <m:sub>
                              <m:r>
                                <a:rPr lang="en-US" sz="2100" b="0" i="1" smtClean="0">
                                  <a:latin typeface="Cambria Math"/>
                                </a:rPr>
                                <m:t>𝑟</m:t>
                              </m:r>
                            </m:sub>
                          </m:sSub>
                        </m:num>
                        <m:den>
                          <m:sSub>
                            <m:sSubPr>
                              <m:ctrlPr>
                                <a:rPr lang="en-US" sz="2100" i="1" smtClean="0">
                                  <a:latin typeface="Cambria Math"/>
                                </a:rPr>
                              </m:ctrlPr>
                            </m:sSubPr>
                            <m:e>
                              <m:r>
                                <a:rPr lang="en-US" sz="2100" b="0" i="1" smtClean="0">
                                  <a:latin typeface="Cambria Math"/>
                                </a:rPr>
                                <m:t>𝐸</m:t>
                              </m:r>
                            </m:e>
                            <m:sub>
                              <m:r>
                                <a:rPr lang="en-US" sz="2100" b="0" i="1" smtClean="0">
                                  <a:latin typeface="Cambria Math"/>
                                </a:rPr>
                                <m:t>𝑟</m:t>
                              </m:r>
                            </m:sub>
                          </m:sSub>
                          <m:sSub>
                            <m:sSubPr>
                              <m:ctrlPr>
                                <a:rPr lang="en-US" sz="2100" i="1" smtClean="0">
                                  <a:latin typeface="Cambria Math"/>
                                </a:rPr>
                              </m:ctrlPr>
                            </m:sSubPr>
                            <m:e>
                              <m:r>
                                <a:rPr lang="en-US" sz="2100" b="0" i="1" smtClean="0">
                                  <a:latin typeface="Cambria Math"/>
                                </a:rPr>
                                <m:t>𝐴</m:t>
                              </m:r>
                            </m:e>
                            <m:sub>
                              <m:r>
                                <a:rPr lang="en-US" sz="2100" b="0" i="1" smtClean="0">
                                  <a:latin typeface="Cambria Math"/>
                                </a:rPr>
                                <m:t>𝑟</m:t>
                              </m:r>
                            </m:sub>
                          </m:sSub>
                        </m:den>
                      </m:f>
                    </m:oMath>
                  </m:oMathPara>
                </a14:m>
                <a:endParaRPr lang="el-GR" sz="2100" dirty="0"/>
              </a:p>
            </p:txBody>
          </p:sp>
        </mc:Choice>
        <mc:Fallback xmlns="">
          <p:sp>
            <p:nvSpPr>
              <p:cNvPr id="6" name="TextBox 5"/>
              <p:cNvSpPr txBox="1">
                <a:spLocks noRot="1" noChangeAspect="1" noMove="1" noResize="1" noEditPoints="1" noAdjustHandles="1" noChangeArrowheads="1" noChangeShapeType="1" noTextEdit="1"/>
              </p:cNvSpPr>
              <p:nvPr/>
            </p:nvSpPr>
            <p:spPr>
              <a:xfrm>
                <a:off x="2987824" y="3822331"/>
                <a:ext cx="1530932" cy="758797"/>
              </a:xfrm>
              <a:prstGeom prst="rect">
                <a:avLst/>
              </a:prstGeom>
              <a:blipFill rotWithShape="1">
                <a:blip r:embed="rId5"/>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15</a:t>
            </a:fld>
            <a:endParaRPr lang="el-GR"/>
          </a:p>
        </p:txBody>
      </p:sp>
    </p:spTree>
    <p:extLst>
      <p:ext uri="{BB962C8B-B14F-4D97-AF65-F5344CB8AC3E}">
        <p14:creationId xmlns:p14="http://schemas.microsoft.com/office/powerpoint/2010/main" val="1392665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Παραμορφώσιμοι φορείς</a:t>
            </a:r>
            <a:endParaRPr lang="el-GR" sz="2800" b="1" dirty="0"/>
          </a:p>
        </p:txBody>
      </p:sp>
      <p:sp>
        <p:nvSpPr>
          <p:cNvPr id="13" name="Content Placeholder 2"/>
          <p:cNvSpPr txBox="1">
            <a:spLocks/>
          </p:cNvSpPr>
          <p:nvPr/>
        </p:nvSpPr>
        <p:spPr>
          <a:xfrm>
            <a:off x="5292080" y="908720"/>
            <a:ext cx="3851920" cy="56886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φορέας με αρχική καμπύλωση. Τότε για ένα στοιχειώδες τμήμα του, </a:t>
            </a:r>
            <a:r>
              <a:rPr lang="en-US" sz="2400" b="1" dirty="0" smtClean="0"/>
              <a:t>R</a:t>
            </a:r>
            <a:r>
              <a:rPr lang="en-US" sz="2400" dirty="0" smtClean="0"/>
              <a:t> </a:t>
            </a:r>
            <a:r>
              <a:rPr lang="el-GR" sz="2400" dirty="0" smtClean="0"/>
              <a:t>είναι η αρχική ακτίνα καμπυλότητας, </a:t>
            </a:r>
            <a:r>
              <a:rPr lang="en-US" sz="2400" b="1" dirty="0" smtClean="0"/>
              <a:t>d</a:t>
            </a:r>
            <a:r>
              <a:rPr lang="el-GR" sz="2400" b="1" dirty="0" smtClean="0"/>
              <a:t>φ</a:t>
            </a:r>
            <a:r>
              <a:rPr lang="en-US" sz="2400" b="1" dirty="0" smtClean="0"/>
              <a:t> </a:t>
            </a:r>
            <a:r>
              <a:rPr lang="el-GR" sz="2400" dirty="0" smtClean="0"/>
              <a:t>η αρχική γωνία και </a:t>
            </a:r>
            <a:r>
              <a:rPr lang="en-US" sz="2400" b="1" dirty="0" smtClean="0"/>
              <a:t>ds</a:t>
            </a:r>
            <a:r>
              <a:rPr lang="el-GR" sz="2400" dirty="0" smtClean="0"/>
              <a:t> το αρχικό μήκος</a:t>
            </a:r>
            <a:r>
              <a:rPr lang="en-US" sz="2400" dirty="0" smtClean="0"/>
              <a:t> </a:t>
            </a:r>
            <a:r>
              <a:rPr lang="el-GR" sz="2400" dirty="0" smtClean="0"/>
              <a:t>του άξονα.</a:t>
            </a:r>
          </a:p>
          <a:p>
            <a:pPr marL="0" indent="0">
              <a:buFont typeface="Arial" pitchFamily="34" charset="0"/>
              <a:buNone/>
            </a:pPr>
            <a:r>
              <a:rPr lang="el-GR" sz="2400" dirty="0" smtClean="0"/>
              <a:t>Έστω ότι το στοιχειώδες τμήμα καμπυλώνεται κατά </a:t>
            </a:r>
            <a:r>
              <a:rPr lang="el-GR" sz="2400" b="1" dirty="0" smtClean="0">
                <a:solidFill>
                  <a:schemeClr val="accent5">
                    <a:lumMod val="75000"/>
                  </a:schemeClr>
                </a:solidFill>
              </a:rPr>
              <a:t>Δ</a:t>
            </a:r>
            <a:r>
              <a:rPr lang="en-US" sz="2400" b="1" dirty="0" smtClean="0">
                <a:solidFill>
                  <a:schemeClr val="accent5">
                    <a:lumMod val="75000"/>
                  </a:schemeClr>
                </a:solidFill>
              </a:rPr>
              <a:t>ds</a:t>
            </a:r>
            <a:r>
              <a:rPr lang="en-US" sz="2400" dirty="0" smtClean="0"/>
              <a:t>, </a:t>
            </a:r>
            <a:r>
              <a:rPr lang="el-GR" sz="2400" dirty="0" smtClean="0"/>
              <a:t>η δεξιά πλευρά ολισθαίνει παράλληλα με την αρχική της θέση κατά </a:t>
            </a:r>
            <a:r>
              <a:rPr lang="el-GR" sz="2400" b="1" dirty="0" smtClean="0">
                <a:solidFill>
                  <a:schemeClr val="accent5">
                    <a:lumMod val="75000"/>
                  </a:schemeClr>
                </a:solidFill>
              </a:rPr>
              <a:t>Δ</a:t>
            </a:r>
            <a:r>
              <a:rPr lang="en-US" sz="2400" b="1" dirty="0" smtClean="0">
                <a:solidFill>
                  <a:schemeClr val="accent5">
                    <a:lumMod val="75000"/>
                  </a:schemeClr>
                </a:solidFill>
              </a:rPr>
              <a:t>dh</a:t>
            </a:r>
            <a:r>
              <a:rPr lang="el-GR" sz="2400" b="1" dirty="0" smtClean="0">
                <a:solidFill>
                  <a:schemeClr val="accent5">
                    <a:lumMod val="75000"/>
                  </a:schemeClr>
                </a:solidFill>
              </a:rPr>
              <a:t> </a:t>
            </a:r>
            <a:r>
              <a:rPr lang="el-GR" sz="2400" dirty="0" smtClean="0"/>
              <a:t>και στρίβει γύρω από το νέο σημείο του άξονα κατά </a:t>
            </a:r>
            <a:r>
              <a:rPr lang="el-GR" sz="2400" b="1" dirty="0" smtClean="0">
                <a:solidFill>
                  <a:schemeClr val="accent5">
                    <a:lumMod val="75000"/>
                  </a:schemeClr>
                </a:solidFill>
              </a:rPr>
              <a:t>Δ</a:t>
            </a:r>
            <a:r>
              <a:rPr lang="en-US" sz="2400" b="1" dirty="0" smtClean="0">
                <a:solidFill>
                  <a:schemeClr val="accent5">
                    <a:lumMod val="75000"/>
                  </a:schemeClr>
                </a:solidFill>
              </a:rPr>
              <a:t>d</a:t>
            </a:r>
            <a:r>
              <a:rPr lang="el-GR" sz="2400" b="1" dirty="0" smtClean="0">
                <a:solidFill>
                  <a:schemeClr val="accent5">
                    <a:lumMod val="75000"/>
                  </a:schemeClr>
                </a:solidFill>
              </a:rPr>
              <a:t>φ</a:t>
            </a:r>
            <a:r>
              <a:rPr lang="el-GR" sz="2400" dirty="0" smtClean="0"/>
              <a:t>.</a:t>
            </a:r>
          </a:p>
        </p:txBody>
      </p:sp>
      <p:graphicFrame>
        <p:nvGraphicFramePr>
          <p:cNvPr id="6" name="Object 5" descr="Εικόνα του στοιχειώδους τμήματος ενός παραμορφώσιμου φορέα με αρχική καμπύλωση, το οποίο καμπυλώνεται επιπλέον με αποτέλεσμα να μεταβάλλεται η γεωμετρία και η θέση του."/>
          <p:cNvGraphicFramePr>
            <a:graphicFrameLocks noChangeAspect="1"/>
          </p:cNvGraphicFramePr>
          <p:nvPr>
            <p:extLst>
              <p:ext uri="{D42A27DB-BD31-4B8C-83A1-F6EECF244321}">
                <p14:modId xmlns:p14="http://schemas.microsoft.com/office/powerpoint/2010/main" val="173891029"/>
              </p:ext>
            </p:extLst>
          </p:nvPr>
        </p:nvGraphicFramePr>
        <p:xfrm>
          <a:off x="-4163" y="908720"/>
          <a:ext cx="5681727" cy="4608512"/>
        </p:xfrm>
        <a:graphic>
          <a:graphicData uri="http://schemas.openxmlformats.org/presentationml/2006/ole">
            <mc:AlternateContent xmlns:mc="http://schemas.openxmlformats.org/markup-compatibility/2006">
              <mc:Choice xmlns:v="urn:schemas-microsoft-com:vml" Requires="v">
                <p:oleObj spid="_x0000_s56498" name="Picture (32-bit)" r:id="rId3" imgW="2571840" imgH="2085840" progId="MetafileCompanion32.Picture.1">
                  <p:embed/>
                </p:oleObj>
              </mc:Choice>
              <mc:Fallback>
                <p:oleObj name="Picture (32-bit)" r:id="rId3" imgW="2571840" imgH="2085840" progId="MetafileCompanion32.Picture.1">
                  <p:embed/>
                  <p:pic>
                    <p:nvPicPr>
                      <p:cNvPr id="0" name=""/>
                      <p:cNvPicPr/>
                      <p:nvPr/>
                    </p:nvPicPr>
                    <p:blipFill>
                      <a:blip r:embed="rId4"/>
                      <a:stretch>
                        <a:fillRect/>
                      </a:stretch>
                    </p:blipFill>
                    <p:spPr>
                      <a:xfrm>
                        <a:off x="-4163" y="908720"/>
                        <a:ext cx="5681727" cy="4608512"/>
                      </a:xfrm>
                      <a:prstGeom prst="rect">
                        <a:avLst/>
                      </a:prstGeom>
                    </p:spPr>
                  </p:pic>
                </p:oleObj>
              </mc:Fallback>
            </mc:AlternateContent>
          </a:graphicData>
        </a:graphic>
      </p:graphicFrame>
      <p:sp>
        <p:nvSpPr>
          <p:cNvPr id="2" name="TextBox 1"/>
          <p:cNvSpPr txBox="1"/>
          <p:nvPr/>
        </p:nvSpPr>
        <p:spPr>
          <a:xfrm>
            <a:off x="1115616" y="5589240"/>
            <a:ext cx="3168352" cy="1200329"/>
          </a:xfrm>
          <a:prstGeom prst="rect">
            <a:avLst/>
          </a:prstGeom>
          <a:noFill/>
        </p:spPr>
        <p:txBody>
          <a:bodyPr wrap="square" rtlCol="0">
            <a:spAutoFit/>
          </a:bodyPr>
          <a:lstStyle/>
          <a:p>
            <a:r>
              <a:rPr lang="el-GR" dirty="0" smtClean="0"/>
              <a:t>Το Δ</a:t>
            </a:r>
            <a:r>
              <a:rPr lang="en-US" dirty="0" smtClean="0"/>
              <a:t>ds </a:t>
            </a:r>
            <a:r>
              <a:rPr lang="el-GR" dirty="0" smtClean="0"/>
              <a:t>μετριέται κατά μήκος του άξονα. Το Δ</a:t>
            </a:r>
            <a:r>
              <a:rPr lang="en-US" dirty="0" smtClean="0"/>
              <a:t>dh </a:t>
            </a:r>
            <a:r>
              <a:rPr lang="el-GR" dirty="0" smtClean="0"/>
              <a:t>μετριέται κατά μήκος της παρειάς (ολίσθηση)</a:t>
            </a:r>
            <a:r>
              <a:rPr lang="en-US" dirty="0" smtClean="0"/>
              <a:t>.</a:t>
            </a:r>
            <a:endParaRPr lang="el-GR" dirty="0"/>
          </a:p>
        </p:txBody>
      </p:sp>
      <p:sp>
        <p:nvSpPr>
          <p:cNvPr id="5" name="Slide Number Placeholder 4"/>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Μεγέθη παραμόρφωσης</a:t>
            </a:r>
            <a:endParaRPr lang="el-GR" sz="2800" b="1" dirty="0"/>
          </a:p>
        </p:txBody>
      </p:sp>
      <p:sp>
        <p:nvSpPr>
          <p:cNvPr id="13" name="Content Placeholder 2"/>
          <p:cNvSpPr txBox="1">
            <a:spLocks/>
          </p:cNvSpPr>
          <p:nvPr/>
        </p:nvSpPr>
        <p:spPr>
          <a:xfrm>
            <a:off x="107504" y="908720"/>
            <a:ext cx="903649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κάθε στοιχειώδες τμήμα παραμορφώσιμου φορέα καθορίζονται τα παρακάτω μεγέθη παραμόρφωσης:</a:t>
            </a:r>
          </a:p>
        </p:txBody>
      </p:sp>
      <mc:AlternateContent xmlns:mc="http://schemas.openxmlformats.org/markup-compatibility/2006" xmlns:a14="http://schemas.microsoft.com/office/drawing/2010/main">
        <mc:Choice Requires="a14">
          <p:sp>
            <p:nvSpPr>
              <p:cNvPr id="7" name="TextBox 6"/>
              <p:cNvSpPr txBox="1"/>
              <p:nvPr/>
            </p:nvSpPr>
            <p:spPr>
              <a:xfrm>
                <a:off x="467544" y="1772816"/>
                <a:ext cx="1220142" cy="735266"/>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200" b="0" i="1" smtClean="0">
                              <a:latin typeface="Cambria Math"/>
                            </a:rPr>
                          </m:ctrlPr>
                        </m:fPr>
                        <m:num>
                          <m:r>
                            <m:rPr>
                              <m:sty m:val="p"/>
                            </m:rPr>
                            <a:rPr lang="el-GR" sz="2200" b="0" i="0" smtClean="0">
                              <a:latin typeface="Cambria Math"/>
                            </a:rPr>
                            <m:t>Δ</m:t>
                          </m:r>
                          <m:r>
                            <a:rPr lang="en-US" sz="2200" b="0" i="1" smtClean="0">
                              <a:latin typeface="Cambria Math"/>
                            </a:rPr>
                            <m:t>𝑑𝑠</m:t>
                          </m:r>
                        </m:num>
                        <m:den>
                          <m:r>
                            <a:rPr lang="en-US" sz="2200" b="0" i="1" smtClean="0">
                              <a:latin typeface="Cambria Math"/>
                            </a:rPr>
                            <m:t>𝑑𝑠</m:t>
                          </m:r>
                        </m:den>
                      </m:f>
                      <m:r>
                        <a:rPr lang="el-GR" sz="2200" b="0" i="1" smtClean="0">
                          <a:latin typeface="Cambria Math"/>
                        </a:rPr>
                        <m:t>=</m:t>
                      </m:r>
                      <m:r>
                        <a:rPr lang="el-GR" sz="2200" b="0" i="1" smtClean="0">
                          <a:latin typeface="Cambria Math"/>
                        </a:rPr>
                        <m:t>𝜀</m:t>
                      </m:r>
                    </m:oMath>
                  </m:oMathPara>
                </a14:m>
                <a:endParaRPr lang="el-GR"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1772816"/>
                <a:ext cx="1220142" cy="735266"/>
              </a:xfrm>
              <a:prstGeom prst="rect">
                <a:avLst/>
              </a:prstGeom>
              <a:blipFill rotWithShape="1">
                <a:blip r:embed="rId4"/>
                <a:stretch>
                  <a:fillRect/>
                </a:stretch>
              </a:blipFill>
              <a:ln w="25400">
                <a:solidFill>
                  <a:schemeClr val="accent1"/>
                </a:solidFill>
              </a:ln>
            </p:spPr>
            <p:txBody>
              <a:bodyPr/>
              <a:lstStyle/>
              <a:p>
                <a:r>
                  <a:rPr lang="el-GR">
                    <a:noFill/>
                  </a:rPr>
                  <a:t> </a:t>
                </a:r>
              </a:p>
            </p:txBody>
          </p:sp>
        </mc:Fallback>
      </mc:AlternateContent>
      <p:sp>
        <p:nvSpPr>
          <p:cNvPr id="10" name="Content Placeholder 2"/>
          <p:cNvSpPr txBox="1">
            <a:spLocks/>
          </p:cNvSpPr>
          <p:nvPr/>
        </p:nvSpPr>
        <p:spPr>
          <a:xfrm>
            <a:off x="1835696" y="1844167"/>
            <a:ext cx="3528392" cy="5767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Αξονική παραμόρφωση</a:t>
            </a:r>
            <a:r>
              <a:rPr lang="el-GR" sz="2400" dirty="0" smtClean="0"/>
              <a:t>.</a:t>
            </a:r>
          </a:p>
        </p:txBody>
      </p:sp>
      <mc:AlternateContent xmlns:mc="http://schemas.openxmlformats.org/markup-compatibility/2006" xmlns:a14="http://schemas.microsoft.com/office/drawing/2010/main">
        <mc:Choice Requires="a14">
          <p:sp>
            <p:nvSpPr>
              <p:cNvPr id="9" name="TextBox 8"/>
              <p:cNvSpPr txBox="1"/>
              <p:nvPr/>
            </p:nvSpPr>
            <p:spPr>
              <a:xfrm>
                <a:off x="467544" y="2693734"/>
                <a:ext cx="1264257" cy="735266"/>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200" b="0" i="1" smtClean="0">
                              <a:latin typeface="Cambria Math"/>
                            </a:rPr>
                          </m:ctrlPr>
                        </m:fPr>
                        <m:num>
                          <m:r>
                            <m:rPr>
                              <m:sty m:val="p"/>
                            </m:rPr>
                            <a:rPr lang="el-GR" sz="2200" b="0" i="0" smtClean="0">
                              <a:latin typeface="Cambria Math"/>
                            </a:rPr>
                            <m:t>Δ</m:t>
                          </m:r>
                          <m:r>
                            <a:rPr lang="en-US" sz="2200" b="0" i="1" smtClean="0">
                              <a:latin typeface="Cambria Math"/>
                            </a:rPr>
                            <m:t>𝑑h</m:t>
                          </m:r>
                        </m:num>
                        <m:den>
                          <m:r>
                            <a:rPr lang="en-US" sz="2200" b="0" i="1" smtClean="0">
                              <a:latin typeface="Cambria Math"/>
                            </a:rPr>
                            <m:t>𝑑𝑠</m:t>
                          </m:r>
                        </m:den>
                      </m:f>
                      <m:r>
                        <a:rPr lang="el-GR" sz="2200" b="0" i="1" smtClean="0">
                          <a:latin typeface="Cambria Math"/>
                        </a:rPr>
                        <m:t>=</m:t>
                      </m:r>
                      <m:r>
                        <a:rPr lang="el-GR" sz="2200" b="0" i="1" smtClean="0">
                          <a:latin typeface="Cambria Math"/>
                        </a:rPr>
                        <m:t>𝛾</m:t>
                      </m:r>
                    </m:oMath>
                  </m:oMathPara>
                </a14:m>
                <a:endParaRPr lang="el-GR"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467544" y="2693734"/>
                <a:ext cx="1264257" cy="735266"/>
              </a:xfrm>
              <a:prstGeom prst="rect">
                <a:avLst/>
              </a:prstGeom>
              <a:blipFill rotWithShape="1">
                <a:blip r:embed="rId5"/>
                <a:stretch>
                  <a:fillRect/>
                </a:stretch>
              </a:blipFill>
              <a:ln w="25400">
                <a:solidFill>
                  <a:schemeClr val="accent1"/>
                </a:solidFill>
              </a:ln>
            </p:spPr>
            <p:txBody>
              <a:bodyPr/>
              <a:lstStyle/>
              <a:p>
                <a:r>
                  <a:rPr lang="el-GR">
                    <a:noFill/>
                  </a:rPr>
                  <a:t> </a:t>
                </a:r>
              </a:p>
            </p:txBody>
          </p:sp>
        </mc:Fallback>
      </mc:AlternateContent>
      <p:sp>
        <p:nvSpPr>
          <p:cNvPr id="11" name="Content Placeholder 2"/>
          <p:cNvSpPr txBox="1">
            <a:spLocks/>
          </p:cNvSpPr>
          <p:nvPr/>
        </p:nvSpPr>
        <p:spPr>
          <a:xfrm>
            <a:off x="1835696" y="2780271"/>
            <a:ext cx="3816424" cy="5767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Διατμητική παραμόρφωση</a:t>
            </a:r>
            <a:r>
              <a:rPr lang="el-GR" sz="2400" dirty="0" smtClean="0"/>
              <a:t>.</a:t>
            </a:r>
          </a:p>
        </p:txBody>
      </p:sp>
      <p:sp>
        <p:nvSpPr>
          <p:cNvPr id="12" name="Content Placeholder 2"/>
          <p:cNvSpPr txBox="1">
            <a:spLocks/>
          </p:cNvSpPr>
          <p:nvPr/>
        </p:nvSpPr>
        <p:spPr>
          <a:xfrm>
            <a:off x="67079" y="3573016"/>
            <a:ext cx="9036496"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Ακόμη, για τη μεταβολή της καμπυλότητας </a:t>
            </a:r>
            <a:r>
              <a:rPr lang="el-GR" sz="2400" b="1" dirty="0" smtClean="0"/>
              <a:t>κ</a:t>
            </a:r>
            <a:r>
              <a:rPr lang="el-GR" sz="2400" dirty="0" smtClean="0"/>
              <a:t> ισχύουν τα παρακάτω:</a:t>
            </a:r>
          </a:p>
        </p:txBody>
      </p:sp>
      <mc:AlternateContent xmlns:mc="http://schemas.openxmlformats.org/markup-compatibility/2006" xmlns:a14="http://schemas.microsoft.com/office/drawing/2010/main">
        <mc:Choice Requires="a14">
          <p:sp>
            <p:nvSpPr>
              <p:cNvPr id="14" name="TextBox 13"/>
              <p:cNvSpPr txBox="1"/>
              <p:nvPr/>
            </p:nvSpPr>
            <p:spPr>
              <a:xfrm>
                <a:off x="179512" y="3989878"/>
                <a:ext cx="1550233" cy="726161"/>
              </a:xfrm>
              <a:prstGeom prst="rect">
                <a:avLst/>
              </a:prstGeom>
              <a:noFill/>
              <a:ln w="127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200" b="0" i="1" smtClean="0">
                          <a:latin typeface="Cambria Math"/>
                        </a:rPr>
                        <m:t>𝜅</m:t>
                      </m:r>
                      <m:r>
                        <a:rPr lang="el-GR" sz="2200" b="0" i="1" smtClean="0">
                          <a:latin typeface="Cambria Math"/>
                        </a:rPr>
                        <m:t>=</m:t>
                      </m:r>
                      <m:f>
                        <m:fPr>
                          <m:ctrlPr>
                            <a:rPr lang="el-GR" sz="2200" b="0" i="1" smtClean="0">
                              <a:latin typeface="Cambria Math"/>
                            </a:rPr>
                          </m:ctrlPr>
                        </m:fPr>
                        <m:num>
                          <m:r>
                            <a:rPr lang="el-GR" sz="2200" b="0" i="1" smtClean="0">
                              <a:latin typeface="Cambria Math"/>
                            </a:rPr>
                            <m:t>1</m:t>
                          </m:r>
                        </m:num>
                        <m:den>
                          <m:r>
                            <a:rPr lang="en-US" sz="2200" b="0" i="1" smtClean="0">
                              <a:latin typeface="Cambria Math"/>
                            </a:rPr>
                            <m:t>𝑅</m:t>
                          </m:r>
                          <m:r>
                            <a:rPr lang="en-US" sz="2200" b="0" i="1" smtClean="0">
                              <a:latin typeface="Cambria Math"/>
                            </a:rPr>
                            <m:t>′</m:t>
                          </m:r>
                        </m:den>
                      </m:f>
                      <m:r>
                        <a:rPr lang="en-US" sz="2200" b="0" i="1" smtClean="0">
                          <a:latin typeface="Cambria Math"/>
                        </a:rPr>
                        <m:t>−</m:t>
                      </m:r>
                      <m:f>
                        <m:fPr>
                          <m:ctrlPr>
                            <a:rPr lang="en-US" sz="2200" b="0" i="1" smtClean="0">
                              <a:latin typeface="Cambria Math"/>
                            </a:rPr>
                          </m:ctrlPr>
                        </m:fPr>
                        <m:num>
                          <m:r>
                            <a:rPr lang="en-US" sz="2200" b="0" i="1" smtClean="0">
                              <a:latin typeface="Cambria Math"/>
                            </a:rPr>
                            <m:t>1</m:t>
                          </m:r>
                        </m:num>
                        <m:den>
                          <m:r>
                            <a:rPr lang="en-US" sz="2200" b="0" i="1" smtClean="0">
                              <a:latin typeface="Cambria Math"/>
                            </a:rPr>
                            <m:t>𝑅</m:t>
                          </m:r>
                        </m:den>
                      </m:f>
                    </m:oMath>
                  </m:oMathPara>
                </a14:m>
                <a:endParaRPr lang="el-GR"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79512" y="3989878"/>
                <a:ext cx="1550233" cy="726161"/>
              </a:xfrm>
              <a:prstGeom prst="rect">
                <a:avLst/>
              </a:prstGeom>
              <a:blipFill rotWithShape="1">
                <a:blip r:embed="rId6"/>
                <a:stretch>
                  <a:fillRect/>
                </a:stretch>
              </a:blipFill>
              <a:ln w="127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61727" y="4150241"/>
                <a:ext cx="1454501" cy="430887"/>
              </a:xfrm>
              <a:prstGeom prst="rect">
                <a:avLst/>
              </a:prstGeom>
              <a:noFill/>
              <a:ln w="127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𝑑𝑠</m:t>
                      </m:r>
                      <m:r>
                        <a:rPr lang="el-GR" sz="2200" b="0" i="1" smtClean="0">
                          <a:latin typeface="Cambria Math"/>
                        </a:rPr>
                        <m:t>=</m:t>
                      </m:r>
                      <m:r>
                        <a:rPr lang="en-US" sz="2200" b="0" i="1" smtClean="0">
                          <a:latin typeface="Cambria Math"/>
                        </a:rPr>
                        <m:t>𝑅𝑑</m:t>
                      </m:r>
                      <m:r>
                        <a:rPr lang="el-GR" sz="2200" b="0" i="1" smtClean="0">
                          <a:latin typeface="Cambria Math"/>
                        </a:rPr>
                        <m:t>𝜑</m:t>
                      </m:r>
                    </m:oMath>
                  </m:oMathPara>
                </a14:m>
                <a:endParaRPr lang="el-GR"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61727" y="4150241"/>
                <a:ext cx="1454501" cy="430887"/>
              </a:xfrm>
              <a:prstGeom prst="rect">
                <a:avLst/>
              </a:prstGeom>
              <a:blipFill rotWithShape="1">
                <a:blip r:embed="rId7"/>
                <a:stretch>
                  <a:fillRect b="-10000"/>
                </a:stretch>
              </a:blipFill>
              <a:ln w="127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08520" y="4881226"/>
                <a:ext cx="9298571" cy="708014"/>
              </a:xfrm>
              <a:prstGeom prst="rect">
                <a:avLst/>
              </a:prstGeom>
              <a:noFill/>
              <a:ln w="127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a:rPr>
                        <m:t>𝑑𝑠</m:t>
                      </m:r>
                      <m:r>
                        <a:rPr lang="el-GR" sz="2100" b="0" i="1" smtClean="0">
                          <a:latin typeface="Cambria Math"/>
                        </a:rPr>
                        <m:t>+</m:t>
                      </m:r>
                      <m:r>
                        <m:rPr>
                          <m:sty m:val="p"/>
                        </m:rPr>
                        <a:rPr lang="el-GR" sz="2100" b="0" i="0" smtClean="0">
                          <a:latin typeface="Cambria Math"/>
                        </a:rPr>
                        <m:t>Δ</m:t>
                      </m:r>
                      <m:r>
                        <a:rPr lang="en-US" sz="2100" b="0" i="1" smtClean="0">
                          <a:latin typeface="Cambria Math"/>
                        </a:rPr>
                        <m:t>𝑑𝑠</m:t>
                      </m:r>
                      <m:r>
                        <a:rPr lang="el-GR" sz="2100" b="0" i="1" smtClean="0">
                          <a:latin typeface="Cambria Math"/>
                        </a:rPr>
                        <m:t>=</m:t>
                      </m:r>
                      <m:sSup>
                        <m:sSupPr>
                          <m:ctrlPr>
                            <a:rPr lang="el-GR" sz="2100" b="0" i="1" smtClean="0">
                              <a:latin typeface="Cambria Math"/>
                            </a:rPr>
                          </m:ctrlPr>
                        </m:sSupPr>
                        <m:e>
                          <m:r>
                            <a:rPr lang="en-US" sz="2100" b="0" i="1" smtClean="0">
                              <a:latin typeface="Cambria Math"/>
                            </a:rPr>
                            <m:t>𝑅</m:t>
                          </m:r>
                        </m:e>
                        <m:sup>
                          <m:r>
                            <a:rPr lang="el-GR" sz="2100" b="0" i="1" smtClean="0">
                              <a:latin typeface="Cambria Math"/>
                            </a:rPr>
                            <m:t>′</m:t>
                          </m:r>
                        </m:sup>
                      </m:sSup>
                      <m:d>
                        <m:dPr>
                          <m:ctrlPr>
                            <a:rPr lang="el-GR" sz="2100" b="0" i="1" smtClean="0">
                              <a:latin typeface="Cambria Math"/>
                            </a:rPr>
                          </m:ctrlPr>
                        </m:dPr>
                        <m:e>
                          <m:r>
                            <a:rPr lang="en-US" sz="2100" b="0" i="1" smtClean="0">
                              <a:latin typeface="Cambria Math"/>
                            </a:rPr>
                            <m:t>𝑑</m:t>
                          </m:r>
                          <m:r>
                            <a:rPr lang="el-GR" sz="2100" b="0" i="1" smtClean="0">
                              <a:latin typeface="Cambria Math"/>
                            </a:rPr>
                            <m:t>𝜑</m:t>
                          </m:r>
                          <m:r>
                            <a:rPr lang="el-GR" sz="2100" b="0" i="1" smtClean="0">
                              <a:latin typeface="Cambria Math"/>
                            </a:rPr>
                            <m:t>+</m:t>
                          </m:r>
                          <m:r>
                            <m:rPr>
                              <m:sty m:val="p"/>
                            </m:rPr>
                            <a:rPr lang="el-GR" sz="2100" b="0" i="0" smtClean="0">
                              <a:latin typeface="Cambria Math"/>
                            </a:rPr>
                            <m:t>Δ</m:t>
                          </m:r>
                          <m:r>
                            <a:rPr lang="en-US" sz="2100" b="0" i="1" smtClean="0">
                              <a:latin typeface="Cambria Math"/>
                            </a:rPr>
                            <m:t>𝑑</m:t>
                          </m:r>
                          <m:r>
                            <a:rPr lang="el-GR" sz="2100" b="0" i="1" smtClean="0">
                              <a:latin typeface="Cambria Math"/>
                            </a:rPr>
                            <m:t>𝜑</m:t>
                          </m:r>
                        </m:e>
                      </m:d>
                      <m:r>
                        <a:rPr lang="el-GR" sz="2100" b="0" i="1" smtClean="0">
                          <a:latin typeface="Cambria Math"/>
                          <a:ea typeface="Cambria Math"/>
                        </a:rPr>
                        <m:t>⇒</m:t>
                      </m:r>
                      <m:f>
                        <m:fPr>
                          <m:ctrlPr>
                            <a:rPr lang="el-GR" sz="2100" b="0" i="1" smtClean="0">
                              <a:latin typeface="Cambria Math"/>
                              <a:ea typeface="Cambria Math"/>
                            </a:rPr>
                          </m:ctrlPr>
                        </m:fPr>
                        <m:num>
                          <m:r>
                            <a:rPr lang="en-US" sz="2100" b="0" i="1" smtClean="0">
                              <a:latin typeface="Cambria Math"/>
                              <a:ea typeface="Cambria Math"/>
                            </a:rPr>
                            <m:t>𝑑𝑠</m:t>
                          </m:r>
                          <m:r>
                            <a:rPr lang="en-US" sz="2100" b="0" i="1" smtClean="0">
                              <a:latin typeface="Cambria Math"/>
                              <a:ea typeface="Cambria Math"/>
                            </a:rPr>
                            <m:t>+</m:t>
                          </m:r>
                          <m:r>
                            <m:rPr>
                              <m:sty m:val="p"/>
                            </m:rPr>
                            <a:rPr lang="el-GR" sz="2100" b="0" i="0" smtClean="0">
                              <a:latin typeface="Cambria Math"/>
                              <a:ea typeface="Cambria Math"/>
                            </a:rPr>
                            <m:t>Δ</m:t>
                          </m:r>
                          <m:r>
                            <a:rPr lang="en-US" sz="2100" b="0" i="1" smtClean="0">
                              <a:latin typeface="Cambria Math"/>
                              <a:ea typeface="Cambria Math"/>
                            </a:rPr>
                            <m:t>𝑑𝑠</m:t>
                          </m:r>
                        </m:num>
                        <m:den>
                          <m:r>
                            <a:rPr lang="en-US" sz="2100" b="0" i="1" smtClean="0">
                              <a:latin typeface="Cambria Math"/>
                              <a:ea typeface="Cambria Math"/>
                            </a:rPr>
                            <m:t>𝑑𝑠</m:t>
                          </m:r>
                        </m:den>
                      </m:f>
                      <m:r>
                        <a:rPr lang="en-US" sz="2100" b="0" i="1" smtClean="0">
                          <a:latin typeface="Cambria Math"/>
                          <a:ea typeface="Cambria Math"/>
                        </a:rPr>
                        <m:t>=</m:t>
                      </m:r>
                      <m:sSup>
                        <m:sSupPr>
                          <m:ctrlPr>
                            <a:rPr lang="en-US" sz="2100" b="0" i="1" smtClean="0">
                              <a:latin typeface="Cambria Math"/>
                              <a:ea typeface="Cambria Math"/>
                            </a:rPr>
                          </m:ctrlPr>
                        </m:sSupPr>
                        <m:e>
                          <m:r>
                            <a:rPr lang="en-US" sz="2100" b="0" i="1" smtClean="0">
                              <a:latin typeface="Cambria Math"/>
                              <a:ea typeface="Cambria Math"/>
                            </a:rPr>
                            <m:t>𝑅</m:t>
                          </m:r>
                        </m:e>
                        <m:sup>
                          <m:r>
                            <a:rPr lang="en-US" sz="2100" b="0" i="1" smtClean="0">
                              <a:latin typeface="Cambria Math"/>
                              <a:ea typeface="Cambria Math"/>
                            </a:rPr>
                            <m:t>′</m:t>
                          </m:r>
                        </m:sup>
                      </m:sSup>
                      <m:f>
                        <m:fPr>
                          <m:ctrlPr>
                            <a:rPr lang="en-US" sz="2100" b="0" i="1" smtClean="0">
                              <a:latin typeface="Cambria Math"/>
                              <a:ea typeface="Cambria Math"/>
                            </a:rPr>
                          </m:ctrlPr>
                        </m:fPr>
                        <m:num>
                          <m:r>
                            <a:rPr lang="en-US" sz="2100" b="0" i="1" smtClean="0">
                              <a:latin typeface="Cambria Math"/>
                              <a:ea typeface="Cambria Math"/>
                            </a:rPr>
                            <m:t>(</m:t>
                          </m:r>
                          <m:r>
                            <a:rPr lang="en-US" sz="2100" b="0" i="1" smtClean="0">
                              <a:latin typeface="Cambria Math"/>
                              <a:ea typeface="Cambria Math"/>
                            </a:rPr>
                            <m:t>𝑑</m:t>
                          </m:r>
                          <m:r>
                            <a:rPr lang="el-GR" sz="2100" b="0" i="1" smtClean="0">
                              <a:latin typeface="Cambria Math"/>
                              <a:ea typeface="Cambria Math"/>
                            </a:rPr>
                            <m:t>𝜑</m:t>
                          </m:r>
                          <m:r>
                            <a:rPr lang="en-US" sz="2100" b="0" i="1" smtClean="0">
                              <a:latin typeface="Cambria Math"/>
                              <a:ea typeface="Cambria Math"/>
                            </a:rPr>
                            <m:t>+</m:t>
                          </m:r>
                          <m:r>
                            <m:rPr>
                              <m:sty m:val="p"/>
                            </m:rPr>
                            <a:rPr lang="el-GR" sz="2100" b="0" i="0" smtClean="0">
                              <a:latin typeface="Cambria Math"/>
                              <a:ea typeface="Cambria Math"/>
                            </a:rPr>
                            <m:t>Δ</m:t>
                          </m:r>
                          <m:r>
                            <a:rPr lang="en-US" sz="2100" b="0" i="1" smtClean="0">
                              <a:latin typeface="Cambria Math"/>
                              <a:ea typeface="Cambria Math"/>
                            </a:rPr>
                            <m:t>𝑑</m:t>
                          </m:r>
                          <m:r>
                            <a:rPr lang="el-GR" sz="2100" b="0" i="1" smtClean="0">
                              <a:latin typeface="Cambria Math"/>
                              <a:ea typeface="Cambria Math"/>
                            </a:rPr>
                            <m:t>𝜑</m:t>
                          </m:r>
                          <m:r>
                            <a:rPr lang="el-GR" sz="2100" b="0" i="1" smtClean="0">
                              <a:latin typeface="Cambria Math"/>
                              <a:ea typeface="Cambria Math"/>
                            </a:rPr>
                            <m:t>)</m:t>
                          </m:r>
                        </m:num>
                        <m:den>
                          <m:r>
                            <a:rPr lang="en-US" sz="2100" b="0" i="1" smtClean="0">
                              <a:latin typeface="Cambria Math"/>
                              <a:ea typeface="Cambria Math"/>
                            </a:rPr>
                            <m:t>𝑑𝑠</m:t>
                          </m:r>
                        </m:den>
                      </m:f>
                      <m:r>
                        <a:rPr lang="en-US" sz="2100" b="0" i="1" smtClean="0">
                          <a:latin typeface="Cambria Math"/>
                          <a:ea typeface="Cambria Math"/>
                        </a:rPr>
                        <m:t>⇒</m:t>
                      </m:r>
                      <m:f>
                        <m:fPr>
                          <m:ctrlPr>
                            <a:rPr lang="en-US" sz="2100" b="0" i="1" smtClean="0">
                              <a:latin typeface="Cambria Math"/>
                              <a:ea typeface="Cambria Math"/>
                            </a:rPr>
                          </m:ctrlPr>
                        </m:fPr>
                        <m:num>
                          <m:r>
                            <a:rPr lang="el-GR" sz="2100" b="0" i="1" smtClean="0">
                              <a:latin typeface="Cambria Math"/>
                              <a:ea typeface="Cambria Math"/>
                            </a:rPr>
                            <m:t>1+</m:t>
                          </m:r>
                          <m:r>
                            <a:rPr lang="el-GR" sz="2100" b="0" i="1" smtClean="0">
                              <a:latin typeface="Cambria Math"/>
                              <a:ea typeface="Cambria Math"/>
                            </a:rPr>
                            <m:t>𝜀</m:t>
                          </m:r>
                        </m:num>
                        <m:den>
                          <m:sSup>
                            <m:sSupPr>
                              <m:ctrlPr>
                                <a:rPr lang="en-US" sz="2100" b="0" i="1" smtClean="0">
                                  <a:latin typeface="Cambria Math"/>
                                  <a:ea typeface="Cambria Math"/>
                                </a:rPr>
                              </m:ctrlPr>
                            </m:sSupPr>
                            <m:e>
                              <m:r>
                                <a:rPr lang="en-US" sz="2100" b="0" i="1" smtClean="0">
                                  <a:latin typeface="Cambria Math"/>
                                  <a:ea typeface="Cambria Math"/>
                                </a:rPr>
                                <m:t>𝑅</m:t>
                              </m:r>
                            </m:e>
                            <m:sup>
                              <m:r>
                                <a:rPr lang="en-US" sz="2100" b="0" i="0" smtClean="0">
                                  <a:latin typeface="Cambria Math"/>
                                  <a:ea typeface="Cambria Math"/>
                                </a:rPr>
                                <m:t>′</m:t>
                              </m:r>
                            </m:sup>
                          </m:sSup>
                        </m:den>
                      </m:f>
                      <m:r>
                        <a:rPr lang="en-US" sz="2100" b="0" i="1" smtClean="0">
                          <a:latin typeface="Cambria Math"/>
                          <a:ea typeface="Cambria Math"/>
                        </a:rPr>
                        <m:t>=</m:t>
                      </m:r>
                      <m:f>
                        <m:fPr>
                          <m:ctrlPr>
                            <a:rPr lang="en-US" sz="2100" b="0" i="1" smtClean="0">
                              <a:latin typeface="Cambria Math"/>
                              <a:ea typeface="Cambria Math"/>
                            </a:rPr>
                          </m:ctrlPr>
                        </m:fPr>
                        <m:num>
                          <m:r>
                            <a:rPr lang="en-US" sz="2100" b="0" i="1" smtClean="0">
                              <a:latin typeface="Cambria Math"/>
                              <a:ea typeface="Cambria Math"/>
                            </a:rPr>
                            <m:t>𝑑</m:t>
                          </m:r>
                          <m:r>
                            <a:rPr lang="el-GR" sz="2100" b="0" i="1" smtClean="0">
                              <a:latin typeface="Cambria Math"/>
                              <a:ea typeface="Cambria Math"/>
                            </a:rPr>
                            <m:t>𝜑</m:t>
                          </m:r>
                        </m:num>
                        <m:den>
                          <m:r>
                            <a:rPr lang="en-US" sz="2100" b="0" i="1" smtClean="0">
                              <a:latin typeface="Cambria Math"/>
                              <a:ea typeface="Cambria Math"/>
                            </a:rPr>
                            <m:t>𝑑𝑠</m:t>
                          </m:r>
                        </m:den>
                      </m:f>
                      <m:r>
                        <a:rPr lang="en-US" sz="2100" b="0" i="1" smtClean="0">
                          <a:latin typeface="Cambria Math"/>
                          <a:ea typeface="Cambria Math"/>
                        </a:rPr>
                        <m:t>+</m:t>
                      </m:r>
                      <m:f>
                        <m:fPr>
                          <m:ctrlPr>
                            <a:rPr lang="en-US" sz="2100" b="0" i="1" smtClean="0">
                              <a:latin typeface="Cambria Math"/>
                              <a:ea typeface="Cambria Math"/>
                            </a:rPr>
                          </m:ctrlPr>
                        </m:fPr>
                        <m:num>
                          <m:r>
                            <m:rPr>
                              <m:sty m:val="p"/>
                            </m:rPr>
                            <a:rPr lang="el-GR" sz="2100" b="0" i="0" smtClean="0">
                              <a:latin typeface="Cambria Math"/>
                              <a:ea typeface="Cambria Math"/>
                            </a:rPr>
                            <m:t>Δ</m:t>
                          </m:r>
                          <m:r>
                            <a:rPr lang="en-US" sz="2100" b="0" i="1" smtClean="0">
                              <a:latin typeface="Cambria Math"/>
                              <a:ea typeface="Cambria Math"/>
                            </a:rPr>
                            <m:t>𝑑</m:t>
                          </m:r>
                          <m:r>
                            <a:rPr lang="el-GR" sz="2100" b="0" i="1" smtClean="0">
                              <a:latin typeface="Cambria Math"/>
                              <a:ea typeface="Cambria Math"/>
                            </a:rPr>
                            <m:t>𝜑</m:t>
                          </m:r>
                        </m:num>
                        <m:den>
                          <m:r>
                            <a:rPr lang="en-US" sz="2100" b="0" i="1" smtClean="0">
                              <a:latin typeface="Cambria Math"/>
                              <a:ea typeface="Cambria Math"/>
                            </a:rPr>
                            <m:t>𝑑𝑠</m:t>
                          </m:r>
                        </m:den>
                      </m:f>
                    </m:oMath>
                  </m:oMathPara>
                </a14:m>
                <a:endParaRPr lang="el-GR" sz="21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08520" y="4881226"/>
                <a:ext cx="9298571" cy="708014"/>
              </a:xfrm>
              <a:prstGeom prst="rect">
                <a:avLst/>
              </a:prstGeom>
              <a:blipFill rotWithShape="1">
                <a:blip r:embed="rId8"/>
                <a:stretch>
                  <a:fillRect/>
                </a:stretch>
              </a:blipFill>
              <a:ln w="127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880" y="5817330"/>
                <a:ext cx="5477012" cy="706091"/>
              </a:xfrm>
              <a:prstGeom prst="rect">
                <a:avLst/>
              </a:prstGeom>
              <a:noFill/>
              <a:ln w="127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a:ea typeface="Cambria Math"/>
                        </a:rPr>
                        <m:t>⇒</m:t>
                      </m:r>
                      <m:f>
                        <m:fPr>
                          <m:ctrlPr>
                            <a:rPr lang="en-US" sz="2100" b="0" i="1" smtClean="0">
                              <a:latin typeface="Cambria Math"/>
                              <a:ea typeface="Cambria Math"/>
                            </a:rPr>
                          </m:ctrlPr>
                        </m:fPr>
                        <m:num>
                          <m:r>
                            <a:rPr lang="el-GR" sz="2100" b="0" i="1" smtClean="0">
                              <a:latin typeface="Cambria Math"/>
                              <a:ea typeface="Cambria Math"/>
                            </a:rPr>
                            <m:t>1</m:t>
                          </m:r>
                        </m:num>
                        <m:den>
                          <m:r>
                            <a:rPr lang="en-US" sz="2100" b="0" i="1" smtClean="0">
                              <a:latin typeface="Cambria Math"/>
                              <a:ea typeface="Cambria Math"/>
                            </a:rPr>
                            <m:t>𝑅</m:t>
                          </m:r>
                          <m:r>
                            <a:rPr lang="en-US" sz="2100" b="0" i="1" smtClean="0">
                              <a:latin typeface="Cambria Math"/>
                              <a:ea typeface="Cambria Math"/>
                            </a:rPr>
                            <m:t>′</m:t>
                          </m:r>
                        </m:den>
                      </m:f>
                      <m:r>
                        <a:rPr lang="en-US" sz="2100" b="0" i="1" smtClean="0">
                          <a:latin typeface="Cambria Math"/>
                          <a:ea typeface="Cambria Math"/>
                        </a:rPr>
                        <m:t>+</m:t>
                      </m:r>
                      <m:f>
                        <m:fPr>
                          <m:ctrlPr>
                            <a:rPr lang="en-US" sz="2100" b="0" i="1" smtClean="0">
                              <a:latin typeface="Cambria Math"/>
                              <a:ea typeface="Cambria Math"/>
                            </a:rPr>
                          </m:ctrlPr>
                        </m:fPr>
                        <m:num>
                          <m:r>
                            <a:rPr lang="el-GR" sz="2100" b="0" i="1" smtClean="0">
                              <a:latin typeface="Cambria Math"/>
                              <a:ea typeface="Cambria Math"/>
                            </a:rPr>
                            <m:t>𝜀</m:t>
                          </m:r>
                        </m:num>
                        <m:den>
                          <m:r>
                            <a:rPr lang="en-US" sz="2100" b="0" i="1" smtClean="0">
                              <a:latin typeface="Cambria Math"/>
                              <a:ea typeface="Cambria Math"/>
                            </a:rPr>
                            <m:t>𝑅</m:t>
                          </m:r>
                          <m:r>
                            <a:rPr lang="en-US" sz="2100" b="0" i="1" smtClean="0">
                              <a:latin typeface="Cambria Math"/>
                              <a:ea typeface="Cambria Math"/>
                            </a:rPr>
                            <m:t>′</m:t>
                          </m:r>
                        </m:den>
                      </m:f>
                      <m:r>
                        <a:rPr lang="el-GR" sz="2100" b="0" i="1" smtClean="0">
                          <a:latin typeface="Cambria Math"/>
                          <a:ea typeface="Cambria Math"/>
                        </a:rPr>
                        <m:t>−</m:t>
                      </m:r>
                      <m:f>
                        <m:fPr>
                          <m:ctrlPr>
                            <a:rPr lang="el-GR" sz="2100" b="0" i="1" smtClean="0">
                              <a:latin typeface="Cambria Math"/>
                              <a:ea typeface="Cambria Math"/>
                            </a:rPr>
                          </m:ctrlPr>
                        </m:fPr>
                        <m:num>
                          <m:r>
                            <a:rPr lang="el-GR" sz="2100" b="0" i="1" smtClean="0">
                              <a:latin typeface="Cambria Math"/>
                              <a:ea typeface="Cambria Math"/>
                            </a:rPr>
                            <m:t>1</m:t>
                          </m:r>
                        </m:num>
                        <m:den>
                          <m:r>
                            <a:rPr lang="en-US" sz="2100" b="0" i="1" smtClean="0">
                              <a:latin typeface="Cambria Math"/>
                              <a:ea typeface="Cambria Math"/>
                            </a:rPr>
                            <m:t>𝑅</m:t>
                          </m:r>
                        </m:den>
                      </m:f>
                      <m:r>
                        <a:rPr lang="el-GR" sz="2100" b="0" i="1" smtClean="0">
                          <a:latin typeface="Cambria Math"/>
                          <a:ea typeface="Cambria Math"/>
                        </a:rPr>
                        <m:t>=</m:t>
                      </m:r>
                      <m:f>
                        <m:fPr>
                          <m:ctrlPr>
                            <a:rPr lang="el-GR" sz="2100" b="0" i="1" smtClean="0">
                              <a:latin typeface="Cambria Math"/>
                              <a:ea typeface="Cambria Math"/>
                            </a:rPr>
                          </m:ctrlPr>
                        </m:fPr>
                        <m:num>
                          <m:r>
                            <m:rPr>
                              <m:sty m:val="p"/>
                            </m:rPr>
                            <a:rPr lang="el-GR" sz="2100" b="0" i="0" smtClean="0">
                              <a:latin typeface="Cambria Math"/>
                              <a:ea typeface="Cambria Math"/>
                            </a:rPr>
                            <m:t>Δ</m:t>
                          </m:r>
                          <m:r>
                            <a:rPr lang="en-US" sz="2100" b="0" i="1" smtClean="0">
                              <a:latin typeface="Cambria Math"/>
                              <a:ea typeface="Cambria Math"/>
                            </a:rPr>
                            <m:t>𝑑</m:t>
                          </m:r>
                          <m:r>
                            <a:rPr lang="el-GR" sz="2100" b="0" i="1" smtClean="0">
                              <a:latin typeface="Cambria Math"/>
                              <a:ea typeface="Cambria Math"/>
                            </a:rPr>
                            <m:t>𝜑</m:t>
                          </m:r>
                        </m:num>
                        <m:den>
                          <m:r>
                            <a:rPr lang="en-US" sz="2100" b="0" i="1" smtClean="0">
                              <a:latin typeface="Cambria Math"/>
                              <a:ea typeface="Cambria Math"/>
                            </a:rPr>
                            <m:t>𝑑𝑠</m:t>
                          </m:r>
                        </m:den>
                      </m:f>
                      <m:r>
                        <a:rPr lang="en-US" sz="2100" i="1">
                          <a:latin typeface="Cambria Math"/>
                          <a:ea typeface="Cambria Math"/>
                        </a:rPr>
                        <m:t>⇒</m:t>
                      </m:r>
                      <m:f>
                        <m:fPr>
                          <m:ctrlPr>
                            <a:rPr lang="en-US" sz="2100" b="0" i="1" smtClean="0">
                              <a:latin typeface="Cambria Math"/>
                              <a:ea typeface="Cambria Math"/>
                            </a:rPr>
                          </m:ctrlPr>
                        </m:fPr>
                        <m:num>
                          <m:r>
                            <m:rPr>
                              <m:sty m:val="p"/>
                            </m:rPr>
                            <a:rPr lang="el-GR" sz="2100" b="0" i="0" smtClean="0">
                              <a:latin typeface="Cambria Math"/>
                              <a:ea typeface="Cambria Math"/>
                            </a:rPr>
                            <m:t>Δ</m:t>
                          </m:r>
                          <m:r>
                            <a:rPr lang="en-US" sz="2100" b="0" i="1" smtClean="0">
                              <a:latin typeface="Cambria Math"/>
                              <a:ea typeface="Cambria Math"/>
                            </a:rPr>
                            <m:t>𝑑</m:t>
                          </m:r>
                          <m:r>
                            <a:rPr lang="el-GR" sz="2100" b="0" i="1" smtClean="0">
                              <a:latin typeface="Cambria Math"/>
                              <a:ea typeface="Cambria Math"/>
                            </a:rPr>
                            <m:t>𝜑</m:t>
                          </m:r>
                        </m:num>
                        <m:den>
                          <m:r>
                            <a:rPr lang="en-US" sz="2100" b="0" i="1" smtClean="0">
                              <a:latin typeface="Cambria Math"/>
                              <a:ea typeface="Cambria Math"/>
                            </a:rPr>
                            <m:t>𝑑𝑠</m:t>
                          </m:r>
                        </m:den>
                      </m:f>
                      <m:r>
                        <a:rPr lang="el-GR" sz="2100" b="0" i="1" smtClean="0">
                          <a:latin typeface="Cambria Math"/>
                          <a:ea typeface="Cambria Math"/>
                        </a:rPr>
                        <m:t>=</m:t>
                      </m:r>
                      <m:r>
                        <a:rPr lang="el-GR" sz="2100" b="0" i="1" smtClean="0">
                          <a:latin typeface="Cambria Math"/>
                          <a:ea typeface="Cambria Math"/>
                        </a:rPr>
                        <m:t>𝜅</m:t>
                      </m:r>
                      <m:r>
                        <a:rPr lang="el-GR" sz="2100" b="0" i="1" smtClean="0">
                          <a:latin typeface="Cambria Math"/>
                          <a:ea typeface="Cambria Math"/>
                        </a:rPr>
                        <m:t>+</m:t>
                      </m:r>
                      <m:f>
                        <m:fPr>
                          <m:ctrlPr>
                            <a:rPr lang="el-GR" sz="2100" b="0" i="1" smtClean="0">
                              <a:latin typeface="Cambria Math"/>
                              <a:ea typeface="Cambria Math"/>
                            </a:rPr>
                          </m:ctrlPr>
                        </m:fPr>
                        <m:num>
                          <m:r>
                            <a:rPr lang="el-GR" sz="2100" b="0" i="1" smtClean="0">
                              <a:latin typeface="Cambria Math"/>
                              <a:ea typeface="Cambria Math"/>
                            </a:rPr>
                            <m:t>𝜀</m:t>
                          </m:r>
                        </m:num>
                        <m:den>
                          <m:sSup>
                            <m:sSupPr>
                              <m:ctrlPr>
                                <a:rPr lang="en-US" sz="2100" b="0" i="1" smtClean="0">
                                  <a:latin typeface="Cambria Math"/>
                                  <a:ea typeface="Cambria Math"/>
                                </a:rPr>
                              </m:ctrlPr>
                            </m:sSupPr>
                            <m:e>
                              <m:r>
                                <a:rPr lang="en-US" sz="2100" b="0" i="1" smtClean="0">
                                  <a:latin typeface="Cambria Math"/>
                                  <a:ea typeface="Cambria Math"/>
                                </a:rPr>
                                <m:t>𝑅</m:t>
                              </m:r>
                            </m:e>
                            <m:sup>
                              <m:r>
                                <a:rPr lang="en-US" sz="2100" b="0" i="1" smtClean="0">
                                  <a:latin typeface="Cambria Math"/>
                                  <a:ea typeface="Cambria Math"/>
                                </a:rPr>
                                <m:t>′</m:t>
                              </m:r>
                            </m:sup>
                          </m:sSup>
                        </m:den>
                      </m:f>
                      <m:r>
                        <a:rPr lang="en-US" sz="2100" b="0" i="1" smtClean="0">
                          <a:latin typeface="Cambria Math"/>
                          <a:ea typeface="Cambria Math"/>
                        </a:rPr>
                        <m:t>=</m:t>
                      </m:r>
                      <m:sSup>
                        <m:sSupPr>
                          <m:ctrlPr>
                            <a:rPr lang="en-US" sz="2100" b="0" i="1" smtClean="0">
                              <a:latin typeface="Cambria Math"/>
                              <a:ea typeface="Cambria Math"/>
                            </a:rPr>
                          </m:ctrlPr>
                        </m:sSupPr>
                        <m:e>
                          <m:r>
                            <a:rPr lang="el-GR" sz="2100" b="0" i="1" smtClean="0">
                              <a:latin typeface="Cambria Math"/>
                              <a:ea typeface="Cambria Math"/>
                            </a:rPr>
                            <m:t>𝜅</m:t>
                          </m:r>
                        </m:e>
                        <m:sup>
                          <m:r>
                            <a:rPr lang="el-GR" sz="2100" b="0" i="1" smtClean="0">
                              <a:latin typeface="Cambria Math"/>
                              <a:ea typeface="Cambria Math"/>
                            </a:rPr>
                            <m:t>∗</m:t>
                          </m:r>
                        </m:sup>
                      </m:sSup>
                    </m:oMath>
                  </m:oMathPara>
                </a14:m>
                <a:endParaRPr lang="el-GR" sz="2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3880" y="5817330"/>
                <a:ext cx="5477012" cy="706091"/>
              </a:xfrm>
              <a:prstGeom prst="rect">
                <a:avLst/>
              </a:prstGeom>
              <a:blipFill rotWithShape="1">
                <a:blip r:embed="rId9"/>
                <a:stretch>
                  <a:fillRect/>
                </a:stretch>
              </a:blipFill>
              <a:ln w="12700">
                <a:noFill/>
              </a:ln>
            </p:spPr>
            <p:txBody>
              <a:bodyPr/>
              <a:lstStyle/>
              <a:p>
                <a:r>
                  <a:rPr lang="el-GR">
                    <a:noFill/>
                  </a:rPr>
                  <a:t> </a:t>
                </a:r>
              </a:p>
            </p:txBody>
          </p:sp>
        </mc:Fallback>
      </mc:AlternateContent>
      <p:sp>
        <p:nvSpPr>
          <p:cNvPr id="2" name="Rectangle 1" descr="Σχήμα περίγραμμα."/>
          <p:cNvSpPr/>
          <p:nvPr/>
        </p:nvSpPr>
        <p:spPr>
          <a:xfrm>
            <a:off x="3059832" y="5817330"/>
            <a:ext cx="2304256" cy="706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Content Placeholder 2"/>
          <p:cNvSpPr txBox="1">
            <a:spLocks/>
          </p:cNvSpPr>
          <p:nvPr/>
        </p:nvSpPr>
        <p:spPr>
          <a:xfrm>
            <a:off x="5436096" y="5739183"/>
            <a:ext cx="2706150" cy="9301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Γενικευμένη καμπυλότητα</a:t>
            </a:r>
            <a:r>
              <a:rPr lang="el-GR" sz="2400" dirty="0" smtClean="0"/>
              <a:t>.</a:t>
            </a:r>
          </a:p>
        </p:txBody>
      </p:sp>
      <p:sp>
        <p:nvSpPr>
          <p:cNvPr id="5" name="Slide Number Placeholder 4"/>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3646409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Μεγέθη παραμόρφωσης (συνέχεια)</a:t>
            </a:r>
            <a:endParaRPr lang="el-GR" sz="2800" b="1" dirty="0"/>
          </a:p>
        </p:txBody>
      </p:sp>
      <p:sp>
        <p:nvSpPr>
          <p:cNvPr id="17" name="Content Placeholder 2"/>
          <p:cNvSpPr txBox="1">
            <a:spLocks/>
          </p:cNvSpPr>
          <p:nvPr/>
        </p:nvSpPr>
        <p:spPr>
          <a:xfrm>
            <a:off x="35496" y="980728"/>
            <a:ext cx="9108504" cy="79297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Για φορείς ευθύγραμμους ή με πολύ μικρή καμπυλότητα θεωρείται ότι:</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3" name="TextBox 2"/>
              <p:cNvSpPr txBox="1"/>
              <p:nvPr/>
            </p:nvSpPr>
            <p:spPr>
              <a:xfrm>
                <a:off x="2051720" y="1558255"/>
                <a:ext cx="11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400" b="0" i="1" smtClean="0">
                          <a:latin typeface="Cambria Math"/>
                        </a:rPr>
                        <m:t>𝜅</m:t>
                      </m:r>
                      <m:r>
                        <a:rPr lang="en-US" sz="2400" i="1" smtClean="0">
                          <a:latin typeface="Cambria Math"/>
                          <a:ea typeface="Cambria Math"/>
                        </a:rPr>
                        <m:t>≅</m:t>
                      </m:r>
                      <m:sSup>
                        <m:sSupPr>
                          <m:ctrlPr>
                            <a:rPr lang="en-US" sz="2400" i="1" smtClean="0">
                              <a:latin typeface="Cambria Math"/>
                            </a:rPr>
                          </m:ctrlPr>
                        </m:sSupPr>
                        <m:e>
                          <m:r>
                            <a:rPr lang="el-GR" sz="2400" b="0" i="1" smtClean="0">
                              <a:latin typeface="Cambria Math"/>
                            </a:rPr>
                            <m:t>𝜅</m:t>
                          </m:r>
                        </m:e>
                        <m:sup>
                          <m:r>
                            <a:rPr lang="el-GR" sz="2400" b="0" i="1" smtClean="0">
                              <a:latin typeface="Cambria Math"/>
                            </a:rPr>
                            <m:t>∗</m:t>
                          </m:r>
                        </m:sup>
                      </m:sSup>
                    </m:oMath>
                  </m:oMathPara>
                </a14:m>
                <a:endParaRPr lang="el-GR"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051720" y="1558255"/>
                <a:ext cx="1131528" cy="461665"/>
              </a:xfrm>
              <a:prstGeom prst="rect">
                <a:avLst/>
              </a:prstGeom>
              <a:blipFill rotWithShape="1">
                <a:blip r:embed="rId5"/>
                <a:stretch>
                  <a:fillRect/>
                </a:stretch>
              </a:blipFill>
            </p:spPr>
            <p:txBody>
              <a:bodyPr/>
              <a:lstStyle/>
              <a:p>
                <a:r>
                  <a:rPr lang="el-GR">
                    <a:noFill/>
                  </a:rPr>
                  <a:t> </a:t>
                </a:r>
              </a:p>
            </p:txBody>
          </p:sp>
        </mc:Fallback>
      </mc:AlternateContent>
      <p:sp>
        <p:nvSpPr>
          <p:cNvPr id="14" name="Right Arrow 13" descr="Εικόνα βέλος."/>
          <p:cNvSpPr/>
          <p:nvPr/>
        </p:nvSpPr>
        <p:spPr>
          <a:xfrm>
            <a:off x="189875" y="2332741"/>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Content Placeholder 2"/>
          <p:cNvSpPr txBox="1">
            <a:spLocks/>
          </p:cNvSpPr>
          <p:nvPr/>
        </p:nvSpPr>
        <p:spPr>
          <a:xfrm>
            <a:off x="611560" y="2275989"/>
            <a:ext cx="8424936" cy="79297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Σε κάθε στοιχειώδες τμήμα παραμορφώσιμου φορέα εμφανίζονται τα μεγέθη ε, γ, κ*.</a:t>
            </a:r>
            <a:endParaRPr lang="el-GR" sz="2400" dirty="0" smtClean="0"/>
          </a:p>
          <a:p>
            <a:pPr marL="0" indent="0">
              <a:buFont typeface="Arial" pitchFamily="34" charset="0"/>
              <a:buNone/>
            </a:pPr>
            <a:endParaRPr lang="el-GR" sz="2400" dirty="0" smtClean="0"/>
          </a:p>
        </p:txBody>
      </p:sp>
      <p:sp>
        <p:nvSpPr>
          <p:cNvPr id="13" name="Content Placeholder 2"/>
          <p:cNvSpPr txBox="1">
            <a:spLocks/>
          </p:cNvSpPr>
          <p:nvPr/>
        </p:nvSpPr>
        <p:spPr>
          <a:xfrm>
            <a:off x="107504" y="3284985"/>
            <a:ext cx="9036497"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Όλα τα παραπάνω μεγέθη, υπό την επίδραση των φορτίων συσσωρέυονται και αλλάζουν τη θέση του άξονα στους παραμορφώσιμους φορείς, παράγοντας την </a:t>
            </a:r>
            <a:r>
              <a:rPr lang="el-GR" sz="2400" b="1" dirty="0" smtClean="0"/>
              <a:t>ελαστική γραμμή </a:t>
            </a:r>
            <a:r>
              <a:rPr lang="el-GR" sz="2400" dirty="0" smtClean="0"/>
              <a:t>τους.</a:t>
            </a:r>
          </a:p>
        </p:txBody>
      </p:sp>
      <p:graphicFrame>
        <p:nvGraphicFramePr>
          <p:cNvPr id="4" name="Object 3" descr="Εικόνα που παρουσιάζει την ελαστική γραμμή ενός καμπύλου παραμορφώσιμου φορέα, στον οποίο ασκείται κατανεμημένο φορτίο."/>
          <p:cNvGraphicFramePr>
            <a:graphicFrameLocks noChangeAspect="1"/>
          </p:cNvGraphicFramePr>
          <p:nvPr>
            <p:extLst>
              <p:ext uri="{D42A27DB-BD31-4B8C-83A1-F6EECF244321}">
                <p14:modId xmlns:p14="http://schemas.microsoft.com/office/powerpoint/2010/main" val="601080833"/>
              </p:ext>
            </p:extLst>
          </p:nvPr>
        </p:nvGraphicFramePr>
        <p:xfrm>
          <a:off x="1842512" y="4653136"/>
          <a:ext cx="4817720" cy="2016223"/>
        </p:xfrm>
        <a:graphic>
          <a:graphicData uri="http://schemas.openxmlformats.org/presentationml/2006/ole">
            <mc:AlternateContent xmlns:mc="http://schemas.openxmlformats.org/markup-compatibility/2006">
              <mc:Choice xmlns:v="urn:schemas-microsoft-com:vml" Requires="v">
                <p:oleObj spid="_x0000_s92225" name="Picture (32-bit)" r:id="rId6" imgW="3162240" imgH="1095480" progId="MetafileCompanion32.Picture.1">
                  <p:embed/>
                </p:oleObj>
              </mc:Choice>
              <mc:Fallback>
                <p:oleObj name="Picture (32-bit)" r:id="rId6" imgW="3162240" imgH="1095480" progId="MetafileCompanion32.Picture.1">
                  <p:embed/>
                  <p:pic>
                    <p:nvPicPr>
                      <p:cNvPr id="0" name=""/>
                      <p:cNvPicPr/>
                      <p:nvPr/>
                    </p:nvPicPr>
                    <p:blipFill>
                      <a:blip r:embed="rId7"/>
                      <a:stretch>
                        <a:fillRect/>
                      </a:stretch>
                    </p:blipFill>
                    <p:spPr>
                      <a:xfrm>
                        <a:off x="1842512" y="4653136"/>
                        <a:ext cx="4817720" cy="2016223"/>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510762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Δυνατές μετακινήσεις για παραμορφώσιμους φορείς</a:t>
            </a:r>
            <a:endParaRPr lang="el-GR" sz="2800" b="1" dirty="0"/>
          </a:p>
        </p:txBody>
      </p:sp>
      <p:sp>
        <p:nvSpPr>
          <p:cNvPr id="13" name="Content Placeholder 2"/>
          <p:cNvSpPr txBox="1">
            <a:spLocks/>
          </p:cNvSpPr>
          <p:nvPr/>
        </p:nvSpPr>
        <p:spPr>
          <a:xfrm>
            <a:off x="0" y="822189"/>
            <a:ext cx="9144001" cy="31108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Οι δυνατές μετακινήσεις για τους παραμορφώσιμους φορείς διέπονται από τρεις συνθήκες:</a:t>
            </a:r>
          </a:p>
          <a:p>
            <a:r>
              <a:rPr lang="el-GR" sz="2400" dirty="0" smtClean="0"/>
              <a:t>Είναι μικρές.</a:t>
            </a:r>
          </a:p>
          <a:p>
            <a:r>
              <a:rPr lang="el-GR" sz="2400" dirty="0" smtClean="0"/>
              <a:t>Είναι ανεξάρτητες από το χρόνο.</a:t>
            </a:r>
          </a:p>
          <a:p>
            <a:r>
              <a:rPr lang="el-GR" sz="2400" dirty="0" smtClean="0"/>
              <a:t>Είναι συμβιβαστές με τους συνδέσμους.</a:t>
            </a:r>
          </a:p>
          <a:p>
            <a:pPr marL="0" indent="0">
              <a:buFont typeface="Arial" pitchFamily="34" charset="0"/>
              <a:buNone/>
            </a:pPr>
            <a:r>
              <a:rPr lang="el-GR" sz="2400" dirty="0" smtClean="0"/>
              <a:t>Μέσω των παρακάτω σχημάτων ελέγχεται η τρίτη συνθήκη για ορισμένες περιπώσεις.</a:t>
            </a:r>
          </a:p>
          <a:p>
            <a:pPr marL="0" indent="0">
              <a:buFont typeface="Arial" pitchFamily="34" charset="0"/>
              <a:buNone/>
            </a:pPr>
            <a:endParaRPr lang="el-GR" sz="2400" dirty="0" smtClean="0"/>
          </a:p>
          <a:p>
            <a:pPr marL="0" indent="0">
              <a:buFont typeface="Arial" pitchFamily="34" charset="0"/>
              <a:buNone/>
            </a:pPr>
            <a:endParaRPr lang="el-GR" sz="2400" dirty="0" smtClean="0"/>
          </a:p>
        </p:txBody>
      </p:sp>
      <p:graphicFrame>
        <p:nvGraphicFramePr>
          <p:cNvPr id="3" name="Object 2" descr="Εικόνα που παρουσιάζει παραδείγματα δυνατών και μη δυνατών μετακινήσεων παραμορφώσιμων φορέων."/>
          <p:cNvGraphicFramePr>
            <a:graphicFrameLocks noChangeAspect="1"/>
          </p:cNvGraphicFramePr>
          <p:nvPr>
            <p:extLst>
              <p:ext uri="{D42A27DB-BD31-4B8C-83A1-F6EECF244321}">
                <p14:modId xmlns:p14="http://schemas.microsoft.com/office/powerpoint/2010/main" val="4260573576"/>
              </p:ext>
            </p:extLst>
          </p:nvPr>
        </p:nvGraphicFramePr>
        <p:xfrm>
          <a:off x="251519" y="4120997"/>
          <a:ext cx="7152847" cy="2332339"/>
        </p:xfrm>
        <a:graphic>
          <a:graphicData uri="http://schemas.openxmlformats.org/presentationml/2006/ole">
            <mc:AlternateContent xmlns:mc="http://schemas.openxmlformats.org/markup-compatibility/2006">
              <mc:Choice xmlns:v="urn:schemas-microsoft-com:vml" Requires="v">
                <p:oleObj spid="_x0000_s93243" name="Picture (32-bit)" r:id="rId3" imgW="2857680" imgH="942840" progId="MetafileCompanion32.Picture.1">
                  <p:embed/>
                </p:oleObj>
              </mc:Choice>
              <mc:Fallback>
                <p:oleObj name="Picture (32-bit)" r:id="rId3" imgW="2857680" imgH="942840" progId="MetafileCompanion32.Picture.1">
                  <p:embed/>
                  <p:pic>
                    <p:nvPicPr>
                      <p:cNvPr id="0" name=""/>
                      <p:cNvPicPr/>
                      <p:nvPr/>
                    </p:nvPicPr>
                    <p:blipFill>
                      <a:blip r:embed="rId4"/>
                      <a:stretch>
                        <a:fillRect/>
                      </a:stretch>
                    </p:blipFill>
                    <p:spPr>
                      <a:xfrm>
                        <a:off x="251519" y="4120997"/>
                        <a:ext cx="7152847" cy="2332339"/>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3277720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Παραδείγματα δυνατών μετακινήσεων</a:t>
            </a:r>
            <a:endParaRPr lang="el-GR" sz="2800" b="1" dirty="0"/>
          </a:p>
        </p:txBody>
      </p:sp>
      <p:graphicFrame>
        <p:nvGraphicFramePr>
          <p:cNvPr id="8" name="Object 7" descr="Εικόνα που παρουσιάζει παραδείγματα δυνατών και μη δυνατών μετακινήσεων παραμορφώσιμων φορέων."/>
          <p:cNvGraphicFramePr>
            <a:graphicFrameLocks noChangeAspect="1"/>
          </p:cNvGraphicFramePr>
          <p:nvPr>
            <p:extLst>
              <p:ext uri="{D42A27DB-BD31-4B8C-83A1-F6EECF244321}">
                <p14:modId xmlns:p14="http://schemas.microsoft.com/office/powerpoint/2010/main" val="4233839816"/>
              </p:ext>
            </p:extLst>
          </p:nvPr>
        </p:nvGraphicFramePr>
        <p:xfrm>
          <a:off x="755575" y="1250319"/>
          <a:ext cx="7604317" cy="4914985"/>
        </p:xfrm>
        <a:graphic>
          <a:graphicData uri="http://schemas.openxmlformats.org/presentationml/2006/ole">
            <mc:AlternateContent xmlns:mc="http://schemas.openxmlformats.org/markup-compatibility/2006">
              <mc:Choice xmlns:v="urn:schemas-microsoft-com:vml" Requires="v">
                <p:oleObj spid="_x0000_s78960" name="Picture (32-bit)" r:id="rId3" imgW="1562040" imgH="1009800" progId="MetafileCompanion32.Picture.1">
                  <p:embed/>
                </p:oleObj>
              </mc:Choice>
              <mc:Fallback>
                <p:oleObj name="Picture (32-bit)" r:id="rId3" imgW="1562040" imgH="1009800" progId="MetafileCompanion32.Picture.1">
                  <p:embed/>
                  <p:pic>
                    <p:nvPicPr>
                      <p:cNvPr id="0" name=""/>
                      <p:cNvPicPr/>
                      <p:nvPr/>
                    </p:nvPicPr>
                    <p:blipFill>
                      <a:blip r:embed="rId4"/>
                      <a:stretch>
                        <a:fillRect/>
                      </a:stretch>
                    </p:blipFill>
                    <p:spPr>
                      <a:xfrm>
                        <a:off x="755575" y="1250319"/>
                        <a:ext cx="7604317" cy="4914985"/>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1163126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Δυνατές μετακινήσεις - σημείωση</a:t>
            </a:r>
            <a:endParaRPr lang="el-GR" sz="2800" b="1" dirty="0"/>
          </a:p>
        </p:txBody>
      </p:sp>
      <p:sp>
        <p:nvSpPr>
          <p:cNvPr id="6" name="Content Placeholder 2"/>
          <p:cNvSpPr txBox="1">
            <a:spLocks/>
          </p:cNvSpPr>
          <p:nvPr/>
        </p:nvSpPr>
        <p:spPr>
          <a:xfrm>
            <a:off x="35496" y="980728"/>
            <a:ext cx="9108504"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Εάν μια μετακίνηση είναι δυνατή για κάποιο φορέα, τότε είναι δυνατή και για παράγωγους φορείς που προκύπτουν με την αφαίρεση κάποιας ή κάποιων ράβδων από τον αρχικό φορέα.</a:t>
            </a:r>
          </a:p>
          <a:p>
            <a:pPr marL="0" indent="0">
              <a:buFont typeface="Arial" pitchFamily="34" charset="0"/>
              <a:buNone/>
            </a:pPr>
            <a:endParaRPr lang="el-GR" sz="2400" dirty="0" smtClean="0"/>
          </a:p>
        </p:txBody>
      </p:sp>
      <p:sp>
        <p:nvSpPr>
          <p:cNvPr id="7" name="Content Placeholder 2"/>
          <p:cNvSpPr txBox="1">
            <a:spLocks/>
          </p:cNvSpPr>
          <p:nvPr/>
        </p:nvSpPr>
        <p:spPr>
          <a:xfrm>
            <a:off x="35496" y="2276872"/>
            <a:ext cx="9108504"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ΠΡΟΣΟΧΗ: </a:t>
            </a:r>
            <a:r>
              <a:rPr lang="el-GR" sz="2400" dirty="0" smtClean="0"/>
              <a:t>Το αντίθετο (δηλαδή για παράγωγους φορείς που προκύπτουν με την προσθήκη ράβδων στον αρχικό φορέα) </a:t>
            </a:r>
            <a:r>
              <a:rPr lang="el-GR" sz="2400" b="1" u="sng" dirty="0" smtClean="0">
                <a:solidFill>
                  <a:schemeClr val="accent5">
                    <a:lumMod val="75000"/>
                  </a:schemeClr>
                </a:solidFill>
              </a:rPr>
              <a:t>δεν</a:t>
            </a:r>
            <a:r>
              <a:rPr lang="el-GR" sz="2400" dirty="0" smtClean="0"/>
              <a:t> ισχύει.</a:t>
            </a:r>
          </a:p>
          <a:p>
            <a:pPr marL="0" indent="0">
              <a:buFont typeface="Arial" pitchFamily="34" charset="0"/>
              <a:buNone/>
            </a:pPr>
            <a:endParaRPr lang="el-GR" sz="2400" dirty="0" smtClean="0"/>
          </a:p>
        </p:txBody>
      </p:sp>
      <p:sp>
        <p:nvSpPr>
          <p:cNvPr id="8" name="Content Placeholder 2"/>
          <p:cNvSpPr txBox="1">
            <a:spLocks/>
          </p:cNvSpPr>
          <p:nvPr/>
        </p:nvSpPr>
        <p:spPr>
          <a:xfrm>
            <a:off x="72008" y="3645024"/>
            <a:ext cx="451774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t>Παράδειγμα μονόπακτης δοκού:</a:t>
            </a:r>
            <a:endParaRPr lang="el-GR" sz="2400" dirty="0" smtClean="0"/>
          </a:p>
        </p:txBody>
      </p:sp>
      <p:graphicFrame>
        <p:nvGraphicFramePr>
          <p:cNvPr id="4" name="Object 3" descr="Εικόνα που παρουσιάζει ένα παραδείγμα δυνατής μετακίνησης για μονόπακτη δοκό και δοκό που προκύπτει από τη μονόπακτη με την αφαίρεση μιας ράβδου."/>
          <p:cNvGraphicFramePr>
            <a:graphicFrameLocks noChangeAspect="1"/>
          </p:cNvGraphicFramePr>
          <p:nvPr>
            <p:extLst>
              <p:ext uri="{D42A27DB-BD31-4B8C-83A1-F6EECF244321}">
                <p14:modId xmlns:p14="http://schemas.microsoft.com/office/powerpoint/2010/main" val="1123843448"/>
              </p:ext>
            </p:extLst>
          </p:nvPr>
        </p:nvGraphicFramePr>
        <p:xfrm>
          <a:off x="467544" y="4509120"/>
          <a:ext cx="7272808" cy="1546935"/>
        </p:xfrm>
        <a:graphic>
          <a:graphicData uri="http://schemas.openxmlformats.org/presentationml/2006/ole">
            <mc:AlternateContent xmlns:mc="http://schemas.openxmlformats.org/markup-compatibility/2006">
              <mc:Choice xmlns:v="urn:schemas-microsoft-com:vml" Requires="v">
                <p:oleObj spid="_x0000_s94265" name="Picture (32-bit)" r:id="rId3" imgW="5267160" imgH="1047600" progId="MetafileCompanion32.Picture.1">
                  <p:embed/>
                </p:oleObj>
              </mc:Choice>
              <mc:Fallback>
                <p:oleObj name="Picture (32-bit)" r:id="rId3" imgW="5267160" imgH="1047600" progId="MetafileCompanion32.Picture.1">
                  <p:embed/>
                  <p:pic>
                    <p:nvPicPr>
                      <p:cNvPr id="0" name=""/>
                      <p:cNvPicPr/>
                      <p:nvPr/>
                    </p:nvPicPr>
                    <p:blipFill>
                      <a:blip r:embed="rId4"/>
                      <a:stretch>
                        <a:fillRect/>
                      </a:stretch>
                    </p:blipFill>
                    <p:spPr>
                      <a:xfrm>
                        <a:off x="467544" y="4509120"/>
                        <a:ext cx="7272808" cy="1546935"/>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2454585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Συσχέτιση ε, κ* και γ με τα Ν, Μ και </a:t>
            </a:r>
            <a:r>
              <a:rPr lang="en-US" sz="2800" b="1" dirty="0" smtClean="0"/>
              <a:t>Q </a:t>
            </a:r>
            <a:r>
              <a:rPr lang="el-GR" sz="2800" b="1" dirty="0" smtClean="0"/>
              <a:t>αντίστοιχα</a:t>
            </a:r>
            <a:endParaRPr lang="el-GR" sz="2800" b="1" dirty="0"/>
          </a:p>
        </p:txBody>
      </p:sp>
      <p:sp>
        <p:nvSpPr>
          <p:cNvPr id="13" name="Content Placeholder 2"/>
          <p:cNvSpPr txBox="1">
            <a:spLocks/>
          </p:cNvSpPr>
          <p:nvPr/>
        </p:nvSpPr>
        <p:spPr>
          <a:xfrm>
            <a:off x="107504" y="822189"/>
            <a:ext cx="9036497" cy="9506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Τα μεγέθη παραμόρφωσης ε, κ* και γ μπορούν να συσχετιστούν με τα εντατικά μεγέθη Ν, Μ και </a:t>
            </a:r>
            <a:r>
              <a:rPr lang="en-US" sz="2400" dirty="0" smtClean="0"/>
              <a:t>Q</a:t>
            </a:r>
            <a:r>
              <a:rPr lang="el-GR" sz="2400" dirty="0" smtClean="0"/>
              <a:t> αντίστοιχα, μέσω των παρακάτω σχέσεων: </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5" name="TextBox 14"/>
              <p:cNvSpPr txBox="1"/>
              <p:nvPr/>
            </p:nvSpPr>
            <p:spPr>
              <a:xfrm>
                <a:off x="3283246" y="1772816"/>
                <a:ext cx="1895071" cy="795987"/>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400" b="0" i="1" smtClean="0">
                          <a:latin typeface="Cambria Math"/>
                        </a:rPr>
                        <m:t>𝜀</m:t>
                      </m:r>
                      <m:r>
                        <a:rPr lang="el-GR" sz="2400" b="0" i="1" smtClean="0">
                          <a:latin typeface="Cambria Math"/>
                        </a:rPr>
                        <m:t>(</m:t>
                      </m:r>
                      <m:r>
                        <a:rPr lang="en-US" sz="2400" b="0" i="1" smtClean="0">
                          <a:latin typeface="Cambria Math"/>
                        </a:rPr>
                        <m:t>𝑥</m:t>
                      </m:r>
                      <m:r>
                        <a:rPr lang="en-US" sz="2400" b="0" i="1" smtClean="0">
                          <a:latin typeface="Cambria Math"/>
                        </a:rPr>
                        <m:t>)=</m:t>
                      </m:r>
                      <m:f>
                        <m:fPr>
                          <m:ctrlPr>
                            <a:rPr lang="el-GR" sz="2400" b="0" i="1" smtClean="0">
                              <a:latin typeface="Cambria Math"/>
                            </a:rPr>
                          </m:ctrlPr>
                        </m:fPr>
                        <m:num>
                          <m:r>
                            <a:rPr lang="en-US" sz="2400" b="0" i="1" smtClean="0">
                              <a:latin typeface="Cambria Math"/>
                            </a:rPr>
                            <m:t>𝑁</m:t>
                          </m:r>
                          <m:r>
                            <a:rPr lang="en-US" sz="2400" b="0" i="1" smtClean="0">
                              <a:latin typeface="Cambria Math"/>
                            </a:rPr>
                            <m:t>(</m:t>
                          </m:r>
                          <m:r>
                            <a:rPr lang="en-US" sz="2400" b="0" i="1" smtClean="0">
                              <a:latin typeface="Cambria Math"/>
                            </a:rPr>
                            <m:t>𝑥</m:t>
                          </m:r>
                          <m:r>
                            <a:rPr lang="en-US" sz="2400" b="0" i="1" smtClean="0">
                              <a:latin typeface="Cambria Math"/>
                            </a:rPr>
                            <m:t>)</m:t>
                          </m:r>
                        </m:num>
                        <m:den>
                          <m:r>
                            <a:rPr lang="en-US" sz="2400" b="0" i="1" smtClean="0">
                              <a:latin typeface="Cambria Math"/>
                            </a:rPr>
                            <m:t>𝐸𝐴</m:t>
                          </m:r>
                        </m:den>
                      </m:f>
                    </m:oMath>
                  </m:oMathPara>
                </a14:m>
                <a:endParaRPr lang="el-GR"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283246" y="1772816"/>
                <a:ext cx="1895071" cy="795987"/>
              </a:xfrm>
              <a:prstGeom prst="rect">
                <a:avLst/>
              </a:prstGeom>
              <a:blipFill rotWithShape="1">
                <a:blip r:embed="rId4"/>
                <a:stretch>
                  <a:fillRect/>
                </a:stretch>
              </a:blipFill>
              <a:ln w="25400">
                <a:solidFill>
                  <a:schemeClr val="accent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75856" y="2780928"/>
                <a:ext cx="2083904" cy="851580"/>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l-GR" sz="2400" b="0" i="1" smtClean="0">
                              <a:latin typeface="Cambria Math"/>
                            </a:rPr>
                          </m:ctrlPr>
                        </m:sSupPr>
                        <m:e>
                          <m:r>
                            <a:rPr lang="el-GR" sz="2400" b="0" i="1" smtClean="0">
                              <a:latin typeface="Cambria Math"/>
                            </a:rPr>
                            <m:t>𝜅</m:t>
                          </m:r>
                        </m:e>
                        <m:sup>
                          <m:r>
                            <a:rPr lang="el-GR" sz="2400" b="0" i="1" smtClean="0">
                              <a:latin typeface="Cambria Math"/>
                            </a:rPr>
                            <m:t>∗</m:t>
                          </m:r>
                        </m:sup>
                      </m:sSup>
                      <m:r>
                        <a:rPr lang="el-GR" sz="2400" b="0" i="1" smtClean="0">
                          <a:latin typeface="Cambria Math"/>
                        </a:rPr>
                        <m:t>(</m:t>
                      </m:r>
                      <m:r>
                        <a:rPr lang="en-US" sz="2400" b="0" i="1" smtClean="0">
                          <a:latin typeface="Cambria Math"/>
                        </a:rPr>
                        <m:t>𝑥</m:t>
                      </m:r>
                      <m:r>
                        <a:rPr lang="en-US" sz="2400" b="0" i="1" smtClean="0">
                          <a:latin typeface="Cambria Math"/>
                        </a:rPr>
                        <m:t>)=</m:t>
                      </m:r>
                      <m:f>
                        <m:fPr>
                          <m:ctrlPr>
                            <a:rPr lang="el-GR" sz="2400" b="0" i="1" smtClean="0">
                              <a:latin typeface="Cambria Math"/>
                            </a:rPr>
                          </m:ctrlPr>
                        </m:fPr>
                        <m:num>
                          <m:r>
                            <a:rPr lang="en-US" sz="2400" b="0" i="1" smtClean="0">
                              <a:latin typeface="Cambria Math"/>
                            </a:rPr>
                            <m:t>𝑀</m:t>
                          </m:r>
                          <m:r>
                            <a:rPr lang="en-US" sz="2400" b="0" i="1" smtClean="0">
                              <a:latin typeface="Cambria Math"/>
                            </a:rPr>
                            <m:t>(</m:t>
                          </m:r>
                          <m:r>
                            <a:rPr lang="en-US" sz="2400" b="0" i="1" smtClean="0">
                              <a:latin typeface="Cambria Math"/>
                            </a:rPr>
                            <m:t>𝑥</m:t>
                          </m:r>
                          <m:r>
                            <a:rPr lang="en-US" sz="2400" b="0" i="1" smtClean="0">
                              <a:latin typeface="Cambria Math"/>
                            </a:rPr>
                            <m:t>)</m:t>
                          </m:r>
                        </m:num>
                        <m:den>
                          <m:r>
                            <a:rPr lang="en-US" sz="2400" b="0" i="1" smtClean="0">
                              <a:latin typeface="Cambria Math"/>
                            </a:rPr>
                            <m:t>𝐸𝐽</m:t>
                          </m:r>
                        </m:den>
                      </m:f>
                    </m:oMath>
                  </m:oMathPara>
                </a14:m>
                <a:endParaRPr lang="el-GR"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275856" y="2780928"/>
                <a:ext cx="2083904" cy="851580"/>
              </a:xfrm>
              <a:prstGeom prst="rect">
                <a:avLst/>
              </a:prstGeom>
              <a:blipFill rotWithShape="1">
                <a:blip r:embed="rId5"/>
                <a:stretch>
                  <a:fillRect/>
                </a:stretch>
              </a:blipFill>
              <a:ln w="25400">
                <a:solidFill>
                  <a:schemeClr val="accent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06109" y="3827219"/>
                <a:ext cx="1899944" cy="795987"/>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400" b="0" i="1" smtClean="0">
                          <a:latin typeface="Cambria Math"/>
                        </a:rPr>
                        <m:t>𝛾</m:t>
                      </m:r>
                      <m:r>
                        <a:rPr lang="el-GR" sz="2400" b="0" i="1" smtClean="0">
                          <a:latin typeface="Cambria Math"/>
                        </a:rPr>
                        <m:t>(</m:t>
                      </m:r>
                      <m:r>
                        <a:rPr lang="en-US" sz="2400" b="0" i="1" smtClean="0">
                          <a:latin typeface="Cambria Math"/>
                        </a:rPr>
                        <m:t>𝑥</m:t>
                      </m:r>
                      <m:r>
                        <a:rPr lang="en-US" sz="2400" b="0" i="1" smtClean="0">
                          <a:latin typeface="Cambria Math"/>
                        </a:rPr>
                        <m:t>)=</m:t>
                      </m:r>
                      <m:f>
                        <m:fPr>
                          <m:ctrlPr>
                            <a:rPr lang="el-GR" sz="2400" b="0" i="1" smtClean="0">
                              <a:latin typeface="Cambria Math"/>
                            </a:rPr>
                          </m:ctrlPr>
                        </m:fPr>
                        <m:num>
                          <m:r>
                            <a:rPr lang="en-US" sz="2400" b="0" i="1" smtClean="0">
                              <a:latin typeface="Cambria Math"/>
                            </a:rPr>
                            <m:t>𝑄</m:t>
                          </m:r>
                          <m:r>
                            <a:rPr lang="en-US" sz="2400" b="0" i="1" smtClean="0">
                              <a:latin typeface="Cambria Math"/>
                            </a:rPr>
                            <m:t>(</m:t>
                          </m:r>
                          <m:r>
                            <a:rPr lang="en-US" sz="2400" b="0" i="1" smtClean="0">
                              <a:latin typeface="Cambria Math"/>
                            </a:rPr>
                            <m:t>𝑥</m:t>
                          </m:r>
                          <m:r>
                            <a:rPr lang="en-US" sz="2400" b="0" i="1" smtClean="0">
                              <a:latin typeface="Cambria Math"/>
                            </a:rPr>
                            <m:t>)</m:t>
                          </m:r>
                        </m:num>
                        <m:den>
                          <m:r>
                            <a:rPr lang="en-US" sz="2400" b="0" i="1" smtClean="0">
                              <a:latin typeface="Cambria Math"/>
                            </a:rPr>
                            <m:t>𝐺𝐴</m:t>
                          </m:r>
                          <m:r>
                            <a:rPr lang="en-US" sz="2400" b="0" i="1" smtClean="0">
                              <a:latin typeface="Cambria Math"/>
                            </a:rPr>
                            <m:t>′</m:t>
                          </m:r>
                        </m:den>
                      </m:f>
                    </m:oMath>
                  </m:oMathPara>
                </a14:m>
                <a:endParaRPr lang="el-GR"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306109" y="3827219"/>
                <a:ext cx="1899944" cy="795987"/>
              </a:xfrm>
              <a:prstGeom prst="rect">
                <a:avLst/>
              </a:prstGeom>
              <a:blipFill rotWithShape="1">
                <a:blip r:embed="rId6"/>
                <a:stretch>
                  <a:fillRect/>
                </a:stretch>
              </a:blipFill>
              <a:ln w="25400">
                <a:solidFill>
                  <a:schemeClr val="accent1"/>
                </a:solidFill>
              </a:ln>
            </p:spPr>
            <p:txBody>
              <a:bodyPr/>
              <a:lstStyle/>
              <a:p>
                <a:r>
                  <a:rPr lang="el-GR">
                    <a:noFill/>
                  </a:rPr>
                  <a:t> </a:t>
                </a:r>
              </a:p>
            </p:txBody>
          </p:sp>
        </mc:Fallback>
      </mc:AlternateContent>
      <p:sp>
        <p:nvSpPr>
          <p:cNvPr id="12" name="Content Placeholder 2"/>
          <p:cNvSpPr txBox="1">
            <a:spLocks/>
          </p:cNvSpPr>
          <p:nvPr/>
        </p:nvSpPr>
        <p:spPr>
          <a:xfrm>
            <a:off x="107504" y="4869160"/>
            <a:ext cx="9036497"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όπου:</a:t>
            </a:r>
          </a:p>
          <a:p>
            <a:pPr marL="0" indent="0">
              <a:buFont typeface="Arial" pitchFamily="34" charset="0"/>
              <a:buNone/>
            </a:pPr>
            <a:r>
              <a:rPr lang="el-GR" sz="2400" b="1" i="1" dirty="0" smtClean="0"/>
              <a:t>Ε </a:t>
            </a:r>
            <a:r>
              <a:rPr lang="el-GR" sz="2400" dirty="0" smtClean="0"/>
              <a:t>είναι το μέτρο ελαστικότητας, </a:t>
            </a:r>
            <a:r>
              <a:rPr lang="el-GR" sz="2400" b="1" i="1" dirty="0" smtClean="0"/>
              <a:t>Α</a:t>
            </a:r>
            <a:r>
              <a:rPr lang="el-GR" sz="2400" dirty="0" smtClean="0"/>
              <a:t> το εμβαδό διατομής, </a:t>
            </a:r>
            <a:r>
              <a:rPr lang="en-US" sz="2400" b="1" i="1" dirty="0" smtClean="0"/>
              <a:t>J</a:t>
            </a:r>
            <a:r>
              <a:rPr lang="en-US" sz="2400" dirty="0" smtClean="0"/>
              <a:t> </a:t>
            </a:r>
            <a:r>
              <a:rPr lang="el-GR" sz="2400" dirty="0" smtClean="0"/>
              <a:t>η ροπή αδρανείας, </a:t>
            </a:r>
            <a:r>
              <a:rPr lang="en-US" sz="2400" b="1" i="1" dirty="0" smtClean="0"/>
              <a:t>G</a:t>
            </a:r>
            <a:r>
              <a:rPr lang="en-US" sz="2400" dirty="0" smtClean="0"/>
              <a:t> </a:t>
            </a:r>
            <a:r>
              <a:rPr lang="el-GR" sz="2400" dirty="0" smtClean="0"/>
              <a:t>το μέτρο διάτμησης και </a:t>
            </a:r>
            <a:r>
              <a:rPr lang="el-GR" sz="2400" b="1" i="1" dirty="0" smtClean="0"/>
              <a:t>Α’ </a:t>
            </a:r>
            <a:r>
              <a:rPr lang="el-GR" sz="2400" dirty="0" smtClean="0"/>
              <a:t>το διατμητικό εμβαδό.</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247331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Α.Δ.Ε. για παραμορφώσιμους φορείς</a:t>
            </a:r>
            <a:r>
              <a:rPr lang="en-US" sz="2800" b="1" dirty="0" smtClean="0"/>
              <a:t> (1)</a:t>
            </a:r>
            <a:endParaRPr lang="el-GR" sz="2800" b="1" dirty="0"/>
          </a:p>
        </p:txBody>
      </p:sp>
      <p:graphicFrame>
        <p:nvGraphicFramePr>
          <p:cNvPr id="3" name="Object 2" descr="Εικόνα παραμορφώσιμου φορέα στον οποίο ασκούνται διάφορα είδη φόρτισης και εικόνα μιας δυνατής μετακίνησης του φορέα αυτού."/>
          <p:cNvGraphicFramePr>
            <a:graphicFrameLocks noChangeAspect="1"/>
          </p:cNvGraphicFramePr>
          <p:nvPr>
            <p:extLst>
              <p:ext uri="{D42A27DB-BD31-4B8C-83A1-F6EECF244321}">
                <p14:modId xmlns:p14="http://schemas.microsoft.com/office/powerpoint/2010/main" val="1970229214"/>
              </p:ext>
            </p:extLst>
          </p:nvPr>
        </p:nvGraphicFramePr>
        <p:xfrm>
          <a:off x="7557" y="836711"/>
          <a:ext cx="3628338" cy="4345473"/>
        </p:xfrm>
        <a:graphic>
          <a:graphicData uri="http://schemas.openxmlformats.org/presentationml/2006/ole">
            <mc:AlternateContent xmlns:mc="http://schemas.openxmlformats.org/markup-compatibility/2006">
              <mc:Choice xmlns:v="urn:schemas-microsoft-com:vml" Requires="v">
                <p:oleObj spid="_x0000_s91214" name="Picture (32-bit)" r:id="rId3" imgW="5877000" imgH="5581800" progId="MetafileCompanion32.Picture.1">
                  <p:embed/>
                </p:oleObj>
              </mc:Choice>
              <mc:Fallback>
                <p:oleObj name="Picture (32-bit)" r:id="rId3" imgW="5877000" imgH="5581800" progId="MetafileCompanion32.Picture.1">
                  <p:embed/>
                  <p:pic>
                    <p:nvPicPr>
                      <p:cNvPr id="0" name=""/>
                      <p:cNvPicPr/>
                      <p:nvPr/>
                    </p:nvPicPr>
                    <p:blipFill>
                      <a:blip r:embed="rId4"/>
                      <a:stretch>
                        <a:fillRect/>
                      </a:stretch>
                    </p:blipFill>
                    <p:spPr>
                      <a:xfrm>
                        <a:off x="7557" y="836711"/>
                        <a:ext cx="3628338" cy="4345473"/>
                      </a:xfrm>
                      <a:prstGeom prst="rect">
                        <a:avLst/>
                      </a:prstGeom>
                    </p:spPr>
                  </p:pic>
                </p:oleObj>
              </mc:Fallback>
            </mc:AlternateContent>
          </a:graphicData>
        </a:graphic>
      </p:graphicFrame>
      <p:sp>
        <p:nvSpPr>
          <p:cNvPr id="13" name="Content Placeholder 2"/>
          <p:cNvSpPr txBox="1">
            <a:spLocks/>
          </p:cNvSpPr>
          <p:nvPr/>
        </p:nvSpPr>
        <p:spPr>
          <a:xfrm>
            <a:off x="3635896" y="836712"/>
            <a:ext cx="5508105"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ο παραμορφώσιμος φορέας του σχήματος με διάφορα είδη φόρτισης, στον οποίο σχεδιάζεται μια δυνατή μετακίνηση</a:t>
            </a:r>
            <a:r>
              <a:rPr lang="en-US" sz="2400" dirty="0" smtClean="0"/>
              <a:t>.</a:t>
            </a:r>
            <a:endParaRPr lang="el-GR" sz="2400" dirty="0" smtClean="0"/>
          </a:p>
          <a:p>
            <a:pPr marL="0" indent="0">
              <a:buFont typeface="Arial" pitchFamily="34" charset="0"/>
              <a:buNone/>
            </a:pPr>
            <a:r>
              <a:rPr lang="el-GR" sz="2400" dirty="0" smtClean="0"/>
              <a:t>Για τον υπολογισμό του δυνατού έργου η Α.Δ.Ε. </a:t>
            </a:r>
            <a:r>
              <a:rPr lang="el-GR" sz="2400" dirty="0"/>
              <a:t>γ</a:t>
            </a:r>
            <a:r>
              <a:rPr lang="el-GR" sz="2400" dirty="0" smtClean="0"/>
              <a:t>ίνεται: </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7" name="TextBox 6"/>
              <p:cNvSpPr txBox="1"/>
              <p:nvPr/>
            </p:nvSpPr>
            <p:spPr>
              <a:xfrm>
                <a:off x="5508104" y="2852936"/>
                <a:ext cx="2204130" cy="494366"/>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0" i="1" smtClean="0">
                              <a:latin typeface="Cambria Math"/>
                            </a:rPr>
                          </m:ctrlPr>
                        </m:sSubPr>
                        <m:e>
                          <m:r>
                            <a:rPr lang="en-US" sz="2400" b="0" i="1" smtClean="0">
                              <a:latin typeface="Cambria Math"/>
                            </a:rPr>
                            <m:t>𝑊</m:t>
                          </m:r>
                        </m:e>
                        <m:sub>
                          <m:r>
                            <a:rPr lang="el-GR" sz="2400" b="0" i="1" smtClean="0">
                              <a:latin typeface="Cambria Math"/>
                            </a:rPr>
                            <m:t>𝜀𝜎</m:t>
                          </m:r>
                        </m:sub>
                      </m:sSub>
                      <m:r>
                        <a:rPr lang="el-GR" sz="2400" b="0" i="1" smtClean="0">
                          <a:latin typeface="Cambria Math"/>
                        </a:rPr>
                        <m:t>+</m:t>
                      </m:r>
                      <m:sSub>
                        <m:sSubPr>
                          <m:ctrlPr>
                            <a:rPr lang="el-GR" sz="2400" b="0" i="1" smtClean="0">
                              <a:latin typeface="Cambria Math"/>
                            </a:rPr>
                          </m:ctrlPr>
                        </m:sSubPr>
                        <m:e>
                          <m:r>
                            <a:rPr lang="en-US" sz="2400" b="0" i="1" smtClean="0">
                              <a:latin typeface="Cambria Math"/>
                            </a:rPr>
                            <m:t>𝑊</m:t>
                          </m:r>
                        </m:e>
                        <m:sub>
                          <m:r>
                            <a:rPr lang="el-GR" sz="2400" b="0" i="1" smtClean="0">
                              <a:latin typeface="Cambria Math"/>
                            </a:rPr>
                            <m:t>𝜀𝜉</m:t>
                          </m:r>
                        </m:sub>
                      </m:sSub>
                      <m:r>
                        <a:rPr lang="el-GR" sz="2400" b="0" i="1" smtClean="0">
                          <a:latin typeface="Cambria Math"/>
                        </a:rPr>
                        <m:t>=0</m:t>
                      </m:r>
                    </m:oMath>
                  </m:oMathPara>
                </a14:m>
                <a:endParaRPr lang="el-G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508104" y="2852936"/>
                <a:ext cx="2204130" cy="494366"/>
              </a:xfrm>
              <a:prstGeom prst="rect">
                <a:avLst/>
              </a:prstGeom>
              <a:blipFill rotWithShape="1">
                <a:blip r:embed="rId7"/>
                <a:stretch>
                  <a:fillRect b="-10588"/>
                </a:stretch>
              </a:blipFill>
              <a:ln w="25400">
                <a:solidFill>
                  <a:schemeClr val="accent1"/>
                </a:solidFill>
              </a:ln>
            </p:spPr>
            <p:txBody>
              <a:bodyPr/>
              <a:lstStyle/>
              <a:p>
                <a:r>
                  <a:rPr lang="el-GR">
                    <a:noFill/>
                  </a:rPr>
                  <a:t> </a:t>
                </a:r>
              </a:p>
            </p:txBody>
          </p:sp>
        </mc:Fallback>
      </mc:AlternateContent>
      <p:sp>
        <p:nvSpPr>
          <p:cNvPr id="8" name="Content Placeholder 2"/>
          <p:cNvSpPr txBox="1">
            <a:spLocks/>
          </p:cNvSpPr>
          <p:nvPr/>
        </p:nvSpPr>
        <p:spPr>
          <a:xfrm>
            <a:off x="3635895" y="3501008"/>
            <a:ext cx="5508105"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Όπου </a:t>
            </a:r>
            <a:r>
              <a:rPr lang="en-US" sz="2400" i="1" dirty="0" smtClean="0"/>
              <a:t>W</a:t>
            </a:r>
            <a:r>
              <a:rPr lang="el-GR" sz="2400" i="1" baseline="-25000" dirty="0" smtClean="0"/>
              <a:t>εσ</a:t>
            </a:r>
            <a:r>
              <a:rPr lang="el-GR" sz="2400" i="1" dirty="0" smtClean="0"/>
              <a:t> </a:t>
            </a:r>
            <a:r>
              <a:rPr lang="el-GR" sz="2400" dirty="0" smtClean="0"/>
              <a:t>είναι το έργο των εσωτερικών δυνάμεων (δηλαδή των τάσεων) και </a:t>
            </a:r>
            <a:r>
              <a:rPr lang="en-US" sz="2400" i="1" dirty="0" smtClean="0"/>
              <a:t>W</a:t>
            </a:r>
            <a:r>
              <a:rPr lang="el-GR" sz="2400" i="1" baseline="-25000" dirty="0" smtClean="0"/>
              <a:t>εξ</a:t>
            </a:r>
            <a:r>
              <a:rPr lang="el-GR" sz="2400" i="1" dirty="0" smtClean="0"/>
              <a:t> </a:t>
            </a:r>
            <a:r>
              <a:rPr lang="el-GR" sz="2400" dirty="0" smtClean="0"/>
              <a:t>το έργο των εξωτερικών δυνάμεων.</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0" name="TextBox 9"/>
              <p:cNvSpPr txBox="1"/>
              <p:nvPr/>
            </p:nvSpPr>
            <p:spPr>
              <a:xfrm>
                <a:off x="1353941" y="4869160"/>
                <a:ext cx="6263318" cy="939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smtClean="0">
                              <a:latin typeface="Cambria Math"/>
                              <a:ea typeface="Cambria Math"/>
                            </a:rPr>
                          </m:ctrlPr>
                        </m:sSubPr>
                        <m:e>
                          <m:r>
                            <a:rPr lang="en-US" sz="2100" b="0" i="1" smtClean="0">
                              <a:latin typeface="Cambria Math"/>
                              <a:ea typeface="Cambria Math"/>
                            </a:rPr>
                            <m:t>𝑊</m:t>
                          </m:r>
                        </m:e>
                        <m:sub>
                          <m:r>
                            <a:rPr lang="el-GR" sz="2100" b="0" i="1" smtClean="0">
                              <a:latin typeface="Cambria Math"/>
                              <a:ea typeface="Cambria Math"/>
                            </a:rPr>
                            <m:t>𝜀𝜉</m:t>
                          </m:r>
                        </m:sub>
                      </m:sSub>
                      <m:r>
                        <a:rPr lang="el-GR" sz="2100" b="0" i="1" smtClean="0">
                          <a:latin typeface="Cambria Math"/>
                          <a:ea typeface="Cambria Math"/>
                        </a:rPr>
                        <m:t>=</m:t>
                      </m:r>
                      <m:nary>
                        <m:naryPr>
                          <m:chr m:val="∑"/>
                          <m:subHide m:val="on"/>
                          <m:supHide m:val="on"/>
                          <m:ctrlPr>
                            <a:rPr lang="el-GR" sz="2100" b="0" i="1" smtClean="0">
                              <a:latin typeface="Cambria Math"/>
                              <a:ea typeface="Cambria Math"/>
                            </a:rPr>
                          </m:ctrlPr>
                        </m:naryPr>
                        <m:sub/>
                        <m:sup/>
                        <m:e>
                          <m:sSub>
                            <m:sSubPr>
                              <m:ctrlPr>
                                <a:rPr lang="el-GR" sz="2100" b="0" i="1" smtClean="0">
                                  <a:latin typeface="Cambria Math"/>
                                  <a:ea typeface="Cambria Math"/>
                                </a:rPr>
                              </m:ctrlPr>
                            </m:sSubPr>
                            <m:e>
                              <m:r>
                                <a:rPr lang="en-US" sz="2100" b="0" i="1" smtClean="0">
                                  <a:latin typeface="Cambria Math"/>
                                  <a:ea typeface="Cambria Math"/>
                                </a:rPr>
                                <m:t>𝑃</m:t>
                              </m:r>
                            </m:e>
                            <m:sub>
                              <m:r>
                                <a:rPr lang="en-US" sz="2100" b="0" i="1" smtClean="0">
                                  <a:latin typeface="Cambria Math"/>
                                  <a:ea typeface="Cambria Math"/>
                                </a:rPr>
                                <m:t>𝑖</m:t>
                              </m:r>
                            </m:sub>
                          </m:sSub>
                          <m:sSub>
                            <m:sSubPr>
                              <m:ctrlPr>
                                <a:rPr lang="el-GR" sz="2100" b="0" i="1" smtClean="0">
                                  <a:solidFill>
                                    <a:schemeClr val="accent5">
                                      <a:lumMod val="75000"/>
                                    </a:schemeClr>
                                  </a:solidFill>
                                  <a:latin typeface="Cambria Math"/>
                                  <a:ea typeface="Cambria Math"/>
                                </a:rPr>
                              </m:ctrlPr>
                            </m:sSubPr>
                            <m:e>
                              <m:r>
                                <a:rPr lang="en-US" sz="2100" b="0" i="1" smtClean="0">
                                  <a:solidFill>
                                    <a:schemeClr val="accent5">
                                      <a:lumMod val="75000"/>
                                    </a:schemeClr>
                                  </a:solidFill>
                                  <a:latin typeface="Cambria Math"/>
                                  <a:ea typeface="Cambria Math"/>
                                </a:rPr>
                                <m:t>𝑢</m:t>
                              </m:r>
                            </m:e>
                            <m:sub>
                              <m:r>
                                <a:rPr lang="en-US" sz="2100" b="0" i="1" smtClean="0">
                                  <a:solidFill>
                                    <a:schemeClr val="accent5">
                                      <a:lumMod val="75000"/>
                                    </a:schemeClr>
                                  </a:solidFill>
                                  <a:latin typeface="Cambria Math"/>
                                  <a:ea typeface="Cambria Math"/>
                                </a:rPr>
                                <m:t>𝑖</m:t>
                              </m:r>
                            </m:sub>
                          </m:sSub>
                          <m:r>
                            <a:rPr lang="el-GR" sz="2100" b="0" i="1" smtClean="0">
                              <a:latin typeface="Cambria Math"/>
                              <a:ea typeface="Cambria Math"/>
                            </a:rPr>
                            <m:t>+</m:t>
                          </m:r>
                          <m:nary>
                            <m:naryPr>
                              <m:chr m:val="∑"/>
                              <m:subHide m:val="on"/>
                              <m:supHide m:val="on"/>
                              <m:ctrlPr>
                                <a:rPr lang="el-GR" sz="2100" b="0" i="1" smtClean="0">
                                  <a:latin typeface="Cambria Math"/>
                                  <a:ea typeface="Cambria Math"/>
                                </a:rPr>
                              </m:ctrlPr>
                            </m:naryPr>
                            <m:sub/>
                            <m:sup/>
                            <m:e>
                              <m:sSub>
                                <m:sSubPr>
                                  <m:ctrlPr>
                                    <a:rPr lang="el-GR" sz="2100" b="0" i="1" smtClean="0">
                                      <a:latin typeface="Cambria Math"/>
                                      <a:ea typeface="Cambria Math"/>
                                    </a:rPr>
                                  </m:ctrlPr>
                                </m:sSubPr>
                                <m:e>
                                  <m:r>
                                    <a:rPr lang="en-US" sz="2100" b="0" i="1" smtClean="0">
                                      <a:latin typeface="Cambria Math"/>
                                      <a:ea typeface="Cambria Math"/>
                                    </a:rPr>
                                    <m:t>𝑇</m:t>
                                  </m:r>
                                </m:e>
                                <m:sub>
                                  <m:r>
                                    <a:rPr lang="en-US" sz="2100" b="0" i="1" smtClean="0">
                                      <a:latin typeface="Cambria Math"/>
                                      <a:ea typeface="Cambria Math"/>
                                    </a:rPr>
                                    <m:t>𝑖</m:t>
                                  </m:r>
                                </m:sub>
                              </m:sSub>
                              <m:sSub>
                                <m:sSubPr>
                                  <m:ctrlPr>
                                    <a:rPr lang="el-GR" sz="2100" b="0" i="1" smtClean="0">
                                      <a:solidFill>
                                        <a:schemeClr val="accent5">
                                          <a:lumMod val="75000"/>
                                        </a:schemeClr>
                                      </a:solidFill>
                                      <a:latin typeface="Cambria Math"/>
                                      <a:ea typeface="Cambria Math"/>
                                    </a:rPr>
                                  </m:ctrlPr>
                                </m:sSubPr>
                                <m:e>
                                  <m:r>
                                    <a:rPr lang="el-GR" sz="2100" b="0" i="1" smtClean="0">
                                      <a:solidFill>
                                        <a:schemeClr val="accent5">
                                          <a:lumMod val="75000"/>
                                        </a:schemeClr>
                                      </a:solidFill>
                                      <a:latin typeface="Cambria Math"/>
                                      <a:ea typeface="Cambria Math"/>
                                    </a:rPr>
                                    <m:t>𝜑</m:t>
                                  </m:r>
                                </m:e>
                                <m:sub>
                                  <m:r>
                                    <a:rPr lang="en-US" sz="2100" b="0" i="1" smtClean="0">
                                      <a:solidFill>
                                        <a:schemeClr val="accent5">
                                          <a:lumMod val="75000"/>
                                        </a:schemeClr>
                                      </a:solidFill>
                                      <a:latin typeface="Cambria Math"/>
                                      <a:ea typeface="Cambria Math"/>
                                    </a:rPr>
                                    <m:t>𝑖</m:t>
                                  </m:r>
                                </m:sub>
                              </m:sSub>
                            </m:e>
                          </m:nary>
                          <m:r>
                            <a:rPr lang="el-GR" sz="2100" b="0" i="1" smtClean="0">
                              <a:latin typeface="Cambria Math"/>
                              <a:ea typeface="Cambria Math"/>
                            </a:rPr>
                            <m:t>+</m:t>
                          </m:r>
                          <m:nary>
                            <m:naryPr>
                              <m:limLoc m:val="undOvr"/>
                              <m:subHide m:val="on"/>
                              <m:supHide m:val="on"/>
                              <m:ctrlPr>
                                <a:rPr lang="el-GR" sz="2100" b="0" i="1" smtClean="0">
                                  <a:latin typeface="Cambria Math"/>
                                  <a:ea typeface="Cambria Math"/>
                                </a:rPr>
                              </m:ctrlPr>
                            </m:naryPr>
                            <m:sub/>
                            <m:sup/>
                            <m:e>
                              <m:r>
                                <a:rPr lang="en-US" sz="2100" b="0" i="1" smtClean="0">
                                  <a:latin typeface="Cambria Math"/>
                                  <a:ea typeface="Cambria Math"/>
                                </a:rPr>
                                <m:t>𝑞</m:t>
                              </m:r>
                              <m:d>
                                <m:dPr>
                                  <m:ctrlPr>
                                    <a:rPr lang="en-US" sz="2100" b="0" i="1" smtClean="0">
                                      <a:latin typeface="Cambria Math"/>
                                      <a:ea typeface="Cambria Math"/>
                                    </a:rPr>
                                  </m:ctrlPr>
                                </m:dPr>
                                <m:e>
                                  <m:r>
                                    <a:rPr lang="en-US" sz="2100" b="0" i="1" smtClean="0">
                                      <a:latin typeface="Cambria Math"/>
                                      <a:ea typeface="Cambria Math"/>
                                    </a:rPr>
                                    <m:t>𝑠</m:t>
                                  </m:r>
                                </m:e>
                              </m:d>
                              <m:r>
                                <a:rPr lang="en-US" sz="2100" b="0" i="1" smtClean="0">
                                  <a:solidFill>
                                    <a:schemeClr val="accent5">
                                      <a:lumMod val="75000"/>
                                    </a:schemeClr>
                                  </a:solidFill>
                                  <a:latin typeface="Cambria Math"/>
                                  <a:ea typeface="Cambria Math"/>
                                </a:rPr>
                                <m:t>𝑢</m:t>
                              </m:r>
                              <m:d>
                                <m:dPr>
                                  <m:ctrlPr>
                                    <a:rPr lang="en-US" sz="2100" b="0" i="1" smtClean="0">
                                      <a:solidFill>
                                        <a:schemeClr val="accent5">
                                          <a:lumMod val="75000"/>
                                        </a:schemeClr>
                                      </a:solidFill>
                                      <a:latin typeface="Cambria Math"/>
                                      <a:ea typeface="Cambria Math"/>
                                    </a:rPr>
                                  </m:ctrlPr>
                                </m:dPr>
                                <m:e>
                                  <m:r>
                                    <a:rPr lang="en-US" sz="2100" b="0" i="1" smtClean="0">
                                      <a:solidFill>
                                        <a:schemeClr val="accent5">
                                          <a:lumMod val="75000"/>
                                        </a:schemeClr>
                                      </a:solidFill>
                                      <a:latin typeface="Cambria Math"/>
                                      <a:ea typeface="Cambria Math"/>
                                    </a:rPr>
                                    <m:t>𝑠</m:t>
                                  </m:r>
                                </m:e>
                              </m:d>
                              <m:r>
                                <a:rPr lang="en-US" sz="2100" b="0" i="1" smtClean="0">
                                  <a:solidFill>
                                    <a:schemeClr val="tx1"/>
                                  </a:solidFill>
                                  <a:latin typeface="Cambria Math"/>
                                  <a:ea typeface="Cambria Math"/>
                                </a:rPr>
                                <m:t>𝑑𝑠</m:t>
                              </m:r>
                            </m:e>
                          </m:nary>
                        </m:e>
                      </m:nary>
                      <m:r>
                        <a:rPr lang="el-GR" sz="2100" b="0" i="1" smtClean="0">
                          <a:latin typeface="Cambria Math"/>
                          <a:ea typeface="Cambria Math"/>
                        </a:rPr>
                        <m:t>=</m:t>
                      </m:r>
                      <m:r>
                        <a:rPr lang="en-US" sz="2100" b="1" i="1" smtClean="0">
                          <a:latin typeface="Cambria Math"/>
                          <a:ea typeface="Cambria Math"/>
                        </a:rPr>
                        <m:t>𝑺</m:t>
                      </m:r>
                      <m:r>
                        <a:rPr lang="en-US" sz="2100" b="0" i="1" smtClean="0">
                          <a:latin typeface="Cambria Math"/>
                          <a:ea typeface="Cambria Math"/>
                        </a:rPr>
                        <m:t> </m:t>
                      </m:r>
                      <m:sSub>
                        <m:sSubPr>
                          <m:ctrlPr>
                            <a:rPr lang="en-US" sz="2100" b="0" i="1" smtClean="0">
                              <a:latin typeface="Cambria Math"/>
                              <a:ea typeface="Cambria Math"/>
                            </a:rPr>
                          </m:ctrlPr>
                        </m:sSubPr>
                        <m:e>
                          <m:r>
                            <a:rPr lang="en-US" sz="2100" b="0" i="1" smtClean="0">
                              <a:latin typeface="Cambria Math"/>
                              <a:ea typeface="Cambria Math"/>
                            </a:rPr>
                            <m:t>𝐾</m:t>
                          </m:r>
                        </m:e>
                        <m:sub>
                          <m:r>
                            <a:rPr lang="en-US" sz="2100" b="0" i="1" smtClean="0">
                              <a:latin typeface="Cambria Math"/>
                              <a:ea typeface="Cambria Math"/>
                            </a:rPr>
                            <m:t>𝑖</m:t>
                          </m:r>
                        </m:sub>
                      </m:sSub>
                      <m:sSub>
                        <m:sSubPr>
                          <m:ctrlPr>
                            <a:rPr lang="en-US" sz="2100" b="0" i="1" smtClean="0">
                              <a:solidFill>
                                <a:schemeClr val="accent5">
                                  <a:lumMod val="75000"/>
                                </a:schemeClr>
                              </a:solidFill>
                              <a:latin typeface="Cambria Math"/>
                              <a:ea typeface="Cambria Math"/>
                            </a:rPr>
                          </m:ctrlPr>
                        </m:sSubPr>
                        <m:e>
                          <m:r>
                            <a:rPr lang="el-GR" sz="2100" b="0" i="1" smtClean="0">
                              <a:solidFill>
                                <a:schemeClr val="accent5">
                                  <a:lumMod val="75000"/>
                                </a:schemeClr>
                              </a:solidFill>
                              <a:latin typeface="Cambria Math"/>
                              <a:ea typeface="Cambria Math"/>
                            </a:rPr>
                            <m:t>𝛿</m:t>
                          </m:r>
                        </m:e>
                        <m:sub>
                          <m:r>
                            <a:rPr lang="en-US" sz="2100" b="0" i="1" smtClean="0">
                              <a:solidFill>
                                <a:schemeClr val="accent5">
                                  <a:lumMod val="75000"/>
                                </a:schemeClr>
                              </a:solidFill>
                              <a:latin typeface="Cambria Math"/>
                              <a:ea typeface="Cambria Math"/>
                            </a:rPr>
                            <m:t>𝑖</m:t>
                          </m:r>
                        </m:sub>
                      </m:sSub>
                    </m:oMath>
                  </m:oMathPara>
                </a14:m>
                <a:endParaRPr lang="el-GR" sz="21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53941" y="4869160"/>
                <a:ext cx="6263318" cy="939937"/>
              </a:xfrm>
              <a:prstGeom prst="rect">
                <a:avLst/>
              </a:prstGeom>
              <a:blipFill rotWithShape="1">
                <a:blip r:embed="rId8"/>
                <a:stretch>
                  <a:fillRect/>
                </a:stretch>
              </a:blipFill>
            </p:spPr>
            <p:txBody>
              <a:bodyPr/>
              <a:lstStyle/>
              <a:p>
                <a:r>
                  <a:rPr lang="el-GR">
                    <a:noFill/>
                  </a:rPr>
                  <a:t> </a:t>
                </a:r>
              </a:p>
            </p:txBody>
          </p:sp>
        </mc:Fallback>
      </mc:AlternateContent>
      <p:sp>
        <p:nvSpPr>
          <p:cNvPr id="11" name="Content Placeholder 2"/>
          <p:cNvSpPr txBox="1">
            <a:spLocks/>
          </p:cNvSpPr>
          <p:nvPr/>
        </p:nvSpPr>
        <p:spPr>
          <a:xfrm>
            <a:off x="179512" y="5877272"/>
            <a:ext cx="8964488" cy="6238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Όπου </a:t>
            </a:r>
            <a:r>
              <a:rPr lang="en-US" sz="2400" i="1" dirty="0" smtClean="0"/>
              <a:t>K</a:t>
            </a:r>
            <a:r>
              <a:rPr lang="en-US" sz="2400" i="1" baseline="-25000" dirty="0"/>
              <a:t>i</a:t>
            </a:r>
            <a:r>
              <a:rPr lang="el-GR" sz="2400" i="1" dirty="0" smtClean="0"/>
              <a:t> </a:t>
            </a:r>
            <a:r>
              <a:rPr lang="el-GR" sz="2400" dirty="0" smtClean="0"/>
              <a:t>είναι η γενικευμένη δύναμη και </a:t>
            </a:r>
            <a:r>
              <a:rPr lang="el-GR" sz="2400" i="1" dirty="0" smtClean="0"/>
              <a:t>δ</a:t>
            </a:r>
            <a:r>
              <a:rPr lang="en-US" sz="2400" i="1" baseline="-25000" dirty="0" err="1"/>
              <a:t>i</a:t>
            </a:r>
            <a:r>
              <a:rPr lang="el-GR" sz="2400" i="1" dirty="0" smtClean="0"/>
              <a:t> </a:t>
            </a:r>
            <a:r>
              <a:rPr lang="el-GR" sz="2400" dirty="0" smtClean="0"/>
              <a:t>η γενικεύμενη μετακίνηση.</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9</a:t>
            </a:fld>
            <a:endParaRPr lang="el-GR"/>
          </a:p>
        </p:txBody>
      </p:sp>
    </p:spTree>
    <p:extLst>
      <p:ext uri="{BB962C8B-B14F-4D97-AF65-F5344CB8AC3E}">
        <p14:creationId xmlns:p14="http://schemas.microsoft.com/office/powerpoint/2010/main" val="3493615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17730</TotalTime>
  <Words>1497</Words>
  <Application>Microsoft Office PowerPoint</Application>
  <PresentationFormat>On-screen Show (4:3)</PresentationFormat>
  <Paragraphs>102</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Picture (32-bit)</vt:lpstr>
      <vt:lpstr>ΣΤΑΤΙΚΗ Ι</vt:lpstr>
      <vt:lpstr>Παραμορφώσιμοι φορείς</vt:lpstr>
      <vt:lpstr>Μεγέθη παραμόρφωσης</vt:lpstr>
      <vt:lpstr>Μεγέθη παραμόρφωσης (συνέχεια)</vt:lpstr>
      <vt:lpstr>Δυνατές μετακινήσεις για παραμορφώσιμους φορείς</vt:lpstr>
      <vt:lpstr>Παραδείγματα δυνατών μετακινήσεων</vt:lpstr>
      <vt:lpstr>Δυνατές μετακινήσεις - σημείωση</vt:lpstr>
      <vt:lpstr>Συσχέτιση ε, κ* και γ με τα Ν, Μ και Q αντίστοιχα</vt:lpstr>
      <vt:lpstr>Α.Δ.Ε. για παραμορφώσιμους φορείς (1)</vt:lpstr>
      <vt:lpstr>Α.Δ.Ε. για παραμορφώσιμους φορείς (2)</vt:lpstr>
      <vt:lpstr>Α.Δ.Ε. για παραμορφώσιμους φορείς (3)</vt:lpstr>
      <vt:lpstr>Εφαρμογή</vt:lpstr>
      <vt:lpstr>Εφαρμογή – καθορισμός συμβόλων</vt:lpstr>
      <vt:lpstr>Εφαρμογή – Α.Δ.Ε.</vt:lpstr>
      <vt:lpstr>Α.Δ.Ε. για δικτυωτούς φορείς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413</cp:revision>
  <dcterms:created xsi:type="dcterms:W3CDTF">2013-03-08T16:01:01Z</dcterms:created>
  <dcterms:modified xsi:type="dcterms:W3CDTF">2015-06-25T06:38:28Z</dcterms:modified>
</cp:coreProperties>
</file>