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5" Type="http://schemas.openxmlformats.org/officeDocument/2006/relationships/image" Target="../media/image67.wmf"/><Relationship Id="rId4" Type="http://schemas.openxmlformats.org/officeDocument/2006/relationships/image" Target="../media/image66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Relationship Id="rId4" Type="http://schemas.openxmlformats.org/officeDocument/2006/relationships/image" Target="../media/image7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Relationship Id="rId6" Type="http://schemas.openxmlformats.org/officeDocument/2006/relationships/image" Target="../media/image81.wmf"/><Relationship Id="rId5" Type="http://schemas.openxmlformats.org/officeDocument/2006/relationships/image" Target="../media/image80.wmf"/><Relationship Id="rId4" Type="http://schemas.openxmlformats.org/officeDocument/2006/relationships/image" Target="../media/image79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wmf"/><Relationship Id="rId1" Type="http://schemas.openxmlformats.org/officeDocument/2006/relationships/image" Target="../media/image84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wmf"/><Relationship Id="rId1" Type="http://schemas.openxmlformats.org/officeDocument/2006/relationships/image" Target="../media/image8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wmf"/><Relationship Id="rId1" Type="http://schemas.openxmlformats.org/officeDocument/2006/relationships/image" Target="../media/image93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6.wmf"/><Relationship Id="rId1" Type="http://schemas.openxmlformats.org/officeDocument/2006/relationships/image" Target="../media/image95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image" Target="../media/image98.wmf"/><Relationship Id="rId1" Type="http://schemas.openxmlformats.org/officeDocument/2006/relationships/image" Target="../media/image97.wmf"/><Relationship Id="rId4" Type="http://schemas.openxmlformats.org/officeDocument/2006/relationships/image" Target="../media/image100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wmf"/><Relationship Id="rId1" Type="http://schemas.openxmlformats.org/officeDocument/2006/relationships/image" Target="../media/image101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wmf"/><Relationship Id="rId2" Type="http://schemas.openxmlformats.org/officeDocument/2006/relationships/image" Target="../media/image104.wmf"/><Relationship Id="rId1" Type="http://schemas.openxmlformats.org/officeDocument/2006/relationships/image" Target="../media/image103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wmf"/><Relationship Id="rId2" Type="http://schemas.openxmlformats.org/officeDocument/2006/relationships/image" Target="../media/image107.wmf"/><Relationship Id="rId1" Type="http://schemas.openxmlformats.org/officeDocument/2006/relationships/image" Target="../media/image106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w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wmf"/><Relationship Id="rId1" Type="http://schemas.openxmlformats.org/officeDocument/2006/relationships/image" Target="../media/image111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wmf"/><Relationship Id="rId1" Type="http://schemas.openxmlformats.org/officeDocument/2006/relationships/image" Target="../media/image113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wmf"/><Relationship Id="rId1" Type="http://schemas.openxmlformats.org/officeDocument/2006/relationships/image" Target="../media/image1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wmf"/><Relationship Id="rId1" Type="http://schemas.openxmlformats.org/officeDocument/2006/relationships/image" Target="../media/image117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0.w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2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wmf"/><Relationship Id="rId2" Type="http://schemas.openxmlformats.org/officeDocument/2006/relationships/image" Target="../media/image125.wmf"/><Relationship Id="rId1" Type="http://schemas.openxmlformats.org/officeDocument/2006/relationships/image" Target="../media/image124.wmf"/><Relationship Id="rId6" Type="http://schemas.openxmlformats.org/officeDocument/2006/relationships/image" Target="../media/image129.wmf"/><Relationship Id="rId5" Type="http://schemas.openxmlformats.org/officeDocument/2006/relationships/image" Target="../media/image128.wmf"/><Relationship Id="rId4" Type="http://schemas.openxmlformats.org/officeDocument/2006/relationships/image" Target="../media/image1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4A592-9A8F-4C42-A01E-0AF9B2EE6A1F}" type="datetimeFigureOut">
              <a:rPr lang="el-GR" smtClean="0"/>
              <a:pPr/>
              <a:t>8/6/2015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A81F5-0478-4DF9-A754-98D0CD795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png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3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3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9.bin"/><Relationship Id="rId5" Type="http://schemas.openxmlformats.org/officeDocument/2006/relationships/oleObject" Target="../embeddings/oleObject38.bin"/><Relationship Id="rId4" Type="http://schemas.openxmlformats.org/officeDocument/2006/relationships/oleObject" Target="../embeddings/oleObject37.bin"/><Relationship Id="rId9" Type="http://schemas.openxmlformats.org/officeDocument/2006/relationships/oleObject" Target="../embeddings/oleObject4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4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50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5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6.bin"/><Relationship Id="rId5" Type="http://schemas.openxmlformats.org/officeDocument/2006/relationships/oleObject" Target="../embeddings/oleObject55.bin"/><Relationship Id="rId4" Type="http://schemas.openxmlformats.org/officeDocument/2006/relationships/oleObject" Target="../embeddings/oleObject5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61.bin"/><Relationship Id="rId5" Type="http://schemas.openxmlformats.org/officeDocument/2006/relationships/oleObject" Target="../embeddings/oleObject60.bin"/><Relationship Id="rId4" Type="http://schemas.openxmlformats.org/officeDocument/2006/relationships/oleObject" Target="../embeddings/oleObject5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63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4" Type="http://schemas.openxmlformats.org/officeDocument/2006/relationships/oleObject" Target="../embeddings/oleObject6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69.bin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oleObject" Target="../embeddings/oleObject70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73.bin"/><Relationship Id="rId5" Type="http://schemas.openxmlformats.org/officeDocument/2006/relationships/oleObject" Target="../embeddings/oleObject72.bin"/><Relationship Id="rId4" Type="http://schemas.openxmlformats.org/officeDocument/2006/relationships/oleObject" Target="../embeddings/oleObject7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77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79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oleObject" Target="../embeddings/oleObject81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8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oleObject" Target="../embeddings/oleObject86.bin"/><Relationship Id="rId4" Type="http://schemas.openxmlformats.org/officeDocument/2006/relationships/oleObject" Target="../embeddings/oleObject8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oleObject" Target="../embeddings/oleObject88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oleObject" Target="../embeddings/oleObject90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94.bin"/><Relationship Id="rId5" Type="http://schemas.openxmlformats.org/officeDocument/2006/relationships/oleObject" Target="../embeddings/oleObject93.bin"/><Relationship Id="rId4" Type="http://schemas.openxmlformats.org/officeDocument/2006/relationships/oleObject" Target="../embeddings/oleObject9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oleObject" Target="../embeddings/oleObject96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5" Type="http://schemas.openxmlformats.org/officeDocument/2006/relationships/oleObject" Target="../embeddings/oleObject99.bin"/><Relationship Id="rId4" Type="http://schemas.openxmlformats.org/officeDocument/2006/relationships/oleObject" Target="../embeddings/oleObject9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5" Type="http://schemas.openxmlformats.org/officeDocument/2006/relationships/oleObject" Target="../embeddings/oleObject102.bin"/><Relationship Id="rId4" Type="http://schemas.openxmlformats.org/officeDocument/2006/relationships/oleObject" Target="../embeddings/oleObject101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4" Type="http://schemas.openxmlformats.org/officeDocument/2006/relationships/oleObject" Target="../embeddings/oleObject10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4" Type="http://schemas.openxmlformats.org/officeDocument/2006/relationships/oleObject" Target="../embeddings/oleObject10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3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4" Type="http://schemas.openxmlformats.org/officeDocument/2006/relationships/oleObject" Target="../embeddings/oleObject109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5" Type="http://schemas.openxmlformats.org/officeDocument/2006/relationships/oleObject" Target="../embeddings/oleObject111.bin"/><Relationship Id="rId4" Type="http://schemas.openxmlformats.org/officeDocument/2006/relationships/oleObject" Target="../embeddings/oleObject110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4" Type="http://schemas.openxmlformats.org/officeDocument/2006/relationships/image" Target="../media/image1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4" Type="http://schemas.openxmlformats.org/officeDocument/2006/relationships/oleObject" Target="../embeddings/oleObject113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9.bin"/><Relationship Id="rId3" Type="http://schemas.openxmlformats.org/officeDocument/2006/relationships/oleObject" Target="../embeddings/oleObject114.bin"/><Relationship Id="rId7" Type="http://schemas.openxmlformats.org/officeDocument/2006/relationships/oleObject" Target="../embeddings/oleObject1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117.bin"/><Relationship Id="rId5" Type="http://schemas.openxmlformats.org/officeDocument/2006/relationships/oleObject" Target="../embeddings/oleObject116.bin"/><Relationship Id="rId4" Type="http://schemas.openxmlformats.org/officeDocument/2006/relationships/oleObject" Target="../embeddings/oleObject11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5.1 Παραμορφώσεις, Τροπές, Στροφές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395536" y="1412776"/>
            <a:ext cx="3970784" cy="532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διάνυσμα της μετατόπισης: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355976" y="1124744"/>
          <a:ext cx="2030413" cy="1016000"/>
        </p:xfrm>
        <a:graphic>
          <a:graphicData uri="http://schemas.openxmlformats.org/presentationml/2006/ole">
            <p:oleObj spid="_x0000_s1026" name="Equation" r:id="rId3" imgW="1015920" imgH="507960" progId="Equation.DSMT4">
              <p:embed/>
            </p:oleObj>
          </a:graphicData>
        </a:graphic>
      </p:graphicFrame>
      <p:sp>
        <p:nvSpPr>
          <p:cNvPr id="9" name="6 - Θέση περιεχομένου"/>
          <p:cNvSpPr txBox="1">
            <a:spLocks/>
          </p:cNvSpPr>
          <p:nvPr/>
        </p:nvSpPr>
        <p:spPr>
          <a:xfrm>
            <a:off x="539552" y="2420888"/>
            <a:ext cx="806489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b="1" dirty="0" smtClean="0">
                <a:latin typeface="Bookman Old Style" pitchFamily="18" charset="0"/>
              </a:rPr>
              <a:t>Θλίψη: </a:t>
            </a:r>
            <a:r>
              <a:rPr lang="el-GR" sz="2000" dirty="0" smtClean="0">
                <a:latin typeface="Bookman Old Style" pitchFamily="18" charset="0"/>
              </a:rPr>
              <a:t>Η τροπή ε     -1, γιατί δε μπορούμε να κοντύνουμε ένα σώμα περισσότερο από το ίδιο του το μήκος.  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915816" y="2492896"/>
          <a:ext cx="255588" cy="306388"/>
        </p:xfrm>
        <a:graphic>
          <a:graphicData uri="http://schemas.openxmlformats.org/presentationml/2006/ole">
            <p:oleObj spid="_x0000_s1027" name="Equation" r:id="rId4" imgW="126720" imgH="152280" progId="Equation.DSMT4">
              <p:embed/>
            </p:oleObj>
          </a:graphicData>
        </a:graphic>
      </p:graphicFrame>
      <p:pic>
        <p:nvPicPr>
          <p:cNvPr id="11" name="10 - Εικόνα" descr="2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80889"/>
            <a:ext cx="4858428" cy="3477111"/>
          </a:xfrm>
          <a:prstGeom prst="rect">
            <a:avLst/>
          </a:prstGeom>
        </p:spPr>
      </p:pic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139952" y="3501008"/>
          <a:ext cx="4621212" cy="939800"/>
        </p:xfrm>
        <a:graphic>
          <a:graphicData uri="http://schemas.openxmlformats.org/presentationml/2006/ole">
            <p:oleObj spid="_x0000_s1028" name="Equation" r:id="rId6" imgW="2311200" imgH="469800" progId="Equation.DSMT4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139952" y="5013176"/>
          <a:ext cx="4646613" cy="965200"/>
        </p:xfrm>
        <a:graphic>
          <a:graphicData uri="http://schemas.openxmlformats.org/presentationml/2006/ole">
            <p:oleObj spid="_x0000_s1029" name="Equation" r:id="rId7" imgW="232380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6. Κινηματικά αποδεκτό πεδίο μετατοπίσεων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136815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Απεικονίζει μονοσήμαντα τα σημεία του σώματος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Διατηρεί θετικούς τους όγκους σημειακά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Ικανοποιεί τις συνοριακές συνθήκες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6" name="5 - Βέλος προς τα κάτω"/>
          <p:cNvSpPr/>
          <p:nvPr/>
        </p:nvSpPr>
        <p:spPr>
          <a:xfrm>
            <a:off x="2843808" y="980728"/>
            <a:ext cx="72008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4 - Θέση περιεχομένου"/>
          <p:cNvSpPr txBox="1">
            <a:spLocks/>
          </p:cNvSpPr>
          <p:nvPr/>
        </p:nvSpPr>
        <p:spPr>
          <a:xfrm>
            <a:off x="467544" y="3429000"/>
            <a:ext cx="144016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Ισχύει ότι: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2123728" y="3140968"/>
          <a:ext cx="5711825" cy="965200"/>
        </p:xfrm>
        <a:graphic>
          <a:graphicData uri="http://schemas.openxmlformats.org/presentationml/2006/ole">
            <p:oleObj spid="_x0000_s22530" name="Equation" r:id="rId3" imgW="2857320" imgH="482400" progId="Equation.DSMT4">
              <p:embed/>
            </p:oleObj>
          </a:graphicData>
        </a:graphic>
      </p:graphicFrame>
      <p:sp>
        <p:nvSpPr>
          <p:cNvPr id="9" name="4 - Θέση περιεχομένου"/>
          <p:cNvSpPr txBox="1">
            <a:spLocks/>
          </p:cNvSpPr>
          <p:nvPr/>
        </p:nvSpPr>
        <p:spPr>
          <a:xfrm>
            <a:off x="0" y="429309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  Λύνουμε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τις ανωτέρω σχέσεις ως προς τις μετατοπίσεις και ολοκληρώνουμε. Στη συνέχεια, </a:t>
            </a:r>
            <a:r>
              <a:rPr kumimoji="0" lang="el-G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παραγωγίζουμε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ως προς χ και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y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και καταλήγουμε στην εξίσωση </a:t>
            </a:r>
            <a:r>
              <a:rPr kumimoji="0" lang="el-G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συμβιβαστού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των παραμορφώσεων σε 2 διαστάσεις: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4860032" y="5445224"/>
          <a:ext cx="2868613" cy="914400"/>
        </p:xfrm>
        <a:graphic>
          <a:graphicData uri="http://schemas.openxmlformats.org/presentationml/2006/ole">
            <p:oleObj spid="_x0000_s22531" name="Equation" r:id="rId4" imgW="143496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el-GR" sz="2000" b="1" i="1" dirty="0" smtClean="0">
                <a:latin typeface="Bookman Old Style" pitchFamily="18" charset="0"/>
              </a:rPr>
              <a:t>Καθαρή διάτμηση</a:t>
            </a:r>
            <a:endParaRPr lang="el-GR" sz="2000" b="1" i="1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27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908720"/>
            <a:ext cx="3729558" cy="2486372"/>
          </a:xfrm>
        </p:spPr>
      </p:pic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5292080" y="1340768"/>
          <a:ext cx="2462213" cy="1447800"/>
        </p:xfrm>
        <a:graphic>
          <a:graphicData uri="http://schemas.openxmlformats.org/presentationml/2006/ole">
            <p:oleObj spid="_x0000_s23554" name="Equation" r:id="rId4" imgW="1231560" imgH="723600" progId="Equation.DSMT4">
              <p:embed/>
            </p:oleObj>
          </a:graphicData>
        </a:graphic>
      </p:graphicFrame>
      <p:sp>
        <p:nvSpPr>
          <p:cNvPr id="6" name="4 - Θέση περιεχομένου"/>
          <p:cNvSpPr txBox="1">
            <a:spLocks/>
          </p:cNvSpPr>
          <p:nvPr/>
        </p:nvSpPr>
        <p:spPr>
          <a:xfrm>
            <a:off x="467544" y="3573016"/>
            <a:ext cx="8229600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 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7" name="4 - Θέση περιεχομένου"/>
          <p:cNvSpPr txBox="1">
            <a:spLocks/>
          </p:cNvSpPr>
          <p:nvPr/>
        </p:nvSpPr>
        <p:spPr>
          <a:xfrm>
            <a:off x="467544" y="3789040"/>
            <a:ext cx="8229600" cy="216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Ζητούνται: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Είναι το πεδίο κινηματικά αποδεκτό;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[ε], [ω]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Να σχεδιαστεί το [ε] σε ένα μικρό τμήμα γραφικά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Ισχύει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η συνθήκη </a:t>
            </a:r>
            <a:r>
              <a:rPr kumimoji="0" lang="el-G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συμβιβαστού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;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332657"/>
            <a:ext cx="822960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Επίλυση: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123728" y="332656"/>
          <a:ext cx="2360613" cy="457200"/>
        </p:xfrm>
        <a:graphic>
          <a:graphicData uri="http://schemas.openxmlformats.org/presentationml/2006/ole">
            <p:oleObj spid="_x0000_s24578" name="Equation" r:id="rId3" imgW="1180800" imgH="228600" progId="Equation.DSMT4">
              <p:embed/>
            </p:oleObj>
          </a:graphicData>
        </a:graphic>
      </p:graphicFrame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123728" y="980728"/>
          <a:ext cx="2462213" cy="482600"/>
        </p:xfrm>
        <a:graphic>
          <a:graphicData uri="http://schemas.openxmlformats.org/presentationml/2006/ole">
            <p:oleObj spid="_x0000_s24579" name="Equation" r:id="rId4" imgW="1231560" imgH="24120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539552" y="1628800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Επαληθεύονται οι συνοριακές συνθήκες.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611560" y="2204864"/>
          <a:ext cx="3379788" cy="889000"/>
        </p:xfrm>
        <a:graphic>
          <a:graphicData uri="http://schemas.openxmlformats.org/presentationml/2006/ole">
            <p:oleObj spid="_x0000_s24580" name="Equation" r:id="rId5" imgW="1688760" imgH="444240" progId="Equation.DSMT4">
              <p:embed/>
            </p:oleObj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899592" y="3429000"/>
          <a:ext cx="1522412" cy="482600"/>
        </p:xfrm>
        <a:graphic>
          <a:graphicData uri="http://schemas.openxmlformats.org/presentationml/2006/ole">
            <p:oleObj spid="_x0000_s24581" name="Equation" r:id="rId6" imgW="761760" imgH="241200" progId="Equation.DSMT4">
              <p:embed/>
            </p:oleObj>
          </a:graphicData>
        </a:graphic>
      </p:graphicFrame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2843808" y="3501008"/>
            <a:ext cx="3441576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Επομένως, θετικό εμβαδόν.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4583" name="Object 7"/>
          <p:cNvGraphicFramePr>
            <a:graphicFrameLocks noChangeAspect="1"/>
          </p:cNvGraphicFramePr>
          <p:nvPr/>
        </p:nvGraphicFramePr>
        <p:xfrm>
          <a:off x="4355976" y="2204864"/>
          <a:ext cx="3019425" cy="963613"/>
        </p:xfrm>
        <a:graphic>
          <a:graphicData uri="http://schemas.openxmlformats.org/presentationml/2006/ole">
            <p:oleObj spid="_x0000_s24583" name="Equation" r:id="rId7" imgW="1511280" imgH="482400" progId="Equation.DSMT4">
              <p:embed/>
            </p:oleObj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/>
        </p:nvGraphicFramePr>
        <p:xfrm>
          <a:off x="899592" y="4221088"/>
          <a:ext cx="1647825" cy="481013"/>
        </p:xfrm>
        <a:graphic>
          <a:graphicData uri="http://schemas.openxmlformats.org/presentationml/2006/ole">
            <p:oleObj spid="_x0000_s24584" name="Equation" r:id="rId8" imgW="825480" imgH="241200" progId="Equation.DSMT4">
              <p:embed/>
            </p:oleObj>
          </a:graphicData>
        </a:graphic>
      </p:graphicFrame>
      <p:sp>
        <p:nvSpPr>
          <p:cNvPr id="13" name="2 - Θέση περιεχομένου"/>
          <p:cNvSpPr txBox="1">
            <a:spLocks/>
          </p:cNvSpPr>
          <p:nvPr/>
        </p:nvSpPr>
        <p:spPr>
          <a:xfrm>
            <a:off x="3059832" y="4221088"/>
            <a:ext cx="626469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Έχει αποδειχθεί σε προηγούμενο κεφάλαιο.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4585" name="Object 9"/>
          <p:cNvGraphicFramePr>
            <a:graphicFrameLocks noChangeAspect="1"/>
          </p:cNvGraphicFramePr>
          <p:nvPr/>
        </p:nvGraphicFramePr>
        <p:xfrm>
          <a:off x="827584" y="4869160"/>
          <a:ext cx="4340225" cy="965200"/>
        </p:xfrm>
        <a:graphic>
          <a:graphicData uri="http://schemas.openxmlformats.org/presentationml/2006/ole">
            <p:oleObj spid="_x0000_s24585" name="Equation" r:id="rId9" imgW="217152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1560" y="476672"/>
            <a:ext cx="2458616" cy="532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Αλλαγή στη γωνία: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899592" y="1124744"/>
          <a:ext cx="1727200" cy="482600"/>
        </p:xfrm>
        <a:graphic>
          <a:graphicData uri="http://schemas.openxmlformats.org/presentationml/2006/ole">
            <p:oleObj spid="_x0000_s25603" name="Equation" r:id="rId3" imgW="863280" imgH="241200" progId="Equation.DSMT4">
              <p:embed/>
            </p:oleObj>
          </a:graphicData>
        </a:graphic>
      </p:graphicFrame>
      <p:pic>
        <p:nvPicPr>
          <p:cNvPr id="6" name="5 - Εικόνα" descr="2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404664"/>
            <a:ext cx="3648584" cy="2981741"/>
          </a:xfrm>
          <a:prstGeom prst="rect">
            <a:avLst/>
          </a:prstGeom>
        </p:spPr>
      </p:pic>
      <p:pic>
        <p:nvPicPr>
          <p:cNvPr id="7" name="6 - Εικόνα" descr="2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3645024"/>
            <a:ext cx="3774331" cy="2840751"/>
          </a:xfrm>
          <a:prstGeom prst="rect">
            <a:avLst/>
          </a:prstGeom>
        </p:spPr>
      </p:pic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115616" y="4797152"/>
          <a:ext cx="1220787" cy="788988"/>
        </p:xfrm>
        <a:graphic>
          <a:graphicData uri="http://schemas.openxmlformats.org/presentationml/2006/ole">
            <p:oleObj spid="_x0000_s25604" name="Equation" r:id="rId6" imgW="609480" imgH="3934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el-GR" sz="2000" b="1" i="1" dirty="0" smtClean="0">
                <a:latin typeface="Bookman Old Style" pitchFamily="18" charset="0"/>
              </a:rPr>
              <a:t>Κάμψη Δοκού</a:t>
            </a:r>
            <a:endParaRPr lang="el-GR" sz="2000" b="1" i="1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3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692696"/>
            <a:ext cx="6554115" cy="2229161"/>
          </a:xfrm>
        </p:spPr>
      </p:pic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683568" y="3068960"/>
          <a:ext cx="5135563" cy="787400"/>
        </p:xfrm>
        <a:graphic>
          <a:graphicData uri="http://schemas.openxmlformats.org/presentationml/2006/ole">
            <p:oleObj spid="_x0000_s26627" name="Equation" r:id="rId4" imgW="2565360" imgH="393480" progId="Equation.DSMT4">
              <p:embed/>
            </p:oleObj>
          </a:graphicData>
        </a:graphic>
      </p:graphicFrame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683568" y="4221088"/>
          <a:ext cx="6726237" cy="965200"/>
        </p:xfrm>
        <a:graphic>
          <a:graphicData uri="http://schemas.openxmlformats.org/presentationml/2006/ole">
            <p:oleObj spid="_x0000_s26628" name="Equation" r:id="rId5" imgW="3365280" imgH="482400" progId="Equation.DSMT4">
              <p:embed/>
            </p:oleObj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467544" y="537321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arenBoth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Να υπολογιστεί το μητρώο [ε]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arenBoth"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Το πεδίο των μετατοπίσεων είναι κινηματικά αποδεκτό;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9361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Γνωρίζοντας τις σχέσεις που δίνουν τις τροπές, από προηγούμενο κεφάλαιο, μπορούμε να υπολογίσουμε το μητρώο [ε].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3275856" y="1340768"/>
          <a:ext cx="2260600" cy="2260600"/>
        </p:xfrm>
        <a:graphic>
          <a:graphicData uri="http://schemas.openxmlformats.org/presentationml/2006/ole">
            <p:oleObj spid="_x0000_s27650" name="Equation" r:id="rId3" imgW="1130040" imgH="1130040" progId="Equation.DSMT4">
              <p:embed/>
            </p:oleObj>
          </a:graphicData>
        </a:graphic>
      </p:graphicFrame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539552" y="3933056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Στη συνέχεια, για να είναι κινηματικά αποδεκτό το πεδίο των μετατοπίσεων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θα πρέπει να ισχύουν οι 3 συνθήκες.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3635896" y="5013176"/>
          <a:ext cx="1420813" cy="482600"/>
        </p:xfrm>
        <a:graphic>
          <a:graphicData uri="http://schemas.openxmlformats.org/presentationml/2006/ole">
            <p:oleObj spid="_x0000_s27651" name="Equation" r:id="rId4" imgW="71100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Μοναδικότητα του σημείου, λόγω περιττού βαθμού των συναρτήσεων.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827584" y="692696"/>
          <a:ext cx="5106987" cy="1778000"/>
        </p:xfrm>
        <a:graphic>
          <a:graphicData uri="http://schemas.openxmlformats.org/presentationml/2006/ole">
            <p:oleObj spid="_x0000_s28674" name="Equation" r:id="rId3" imgW="2552400" imgH="888840" progId="Equation.DSMT4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755576" y="2852936"/>
          <a:ext cx="5232400" cy="1778000"/>
        </p:xfrm>
        <a:graphic>
          <a:graphicData uri="http://schemas.openxmlformats.org/presentationml/2006/ole">
            <p:oleObj spid="_x0000_s28675" name="Equation" r:id="rId4" imgW="2616120" imgH="8888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Συνοριακές συνθήκες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(Γ): </a:t>
            </a:r>
            <a:r>
              <a:rPr lang="el-GR" sz="2000" dirty="0" smtClean="0">
                <a:latin typeface="Bookman Old Style" pitchFamily="18" charset="0"/>
              </a:rPr>
              <a:t>(0,0)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σημείο (Γ) πρέπει </a:t>
            </a:r>
            <a:r>
              <a:rPr lang="en-US" sz="2000" dirty="0" smtClean="0">
                <a:latin typeface="Bookman Old Style" pitchFamily="18" charset="0"/>
              </a:rPr>
              <a:t>u</a:t>
            </a:r>
            <a:r>
              <a:rPr lang="el-GR" sz="1000" dirty="0" smtClean="0">
                <a:latin typeface="Bookman Old Style" pitchFamily="18" charset="0"/>
              </a:rPr>
              <a:t>χ</a:t>
            </a:r>
            <a:r>
              <a:rPr lang="el-GR" sz="2000" dirty="0" smtClean="0">
                <a:latin typeface="Bookman Old Style" pitchFamily="18" charset="0"/>
              </a:rPr>
              <a:t>=0, που πράγματι επαληθεύεται με αντικατάσταση.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(Α): </a:t>
            </a:r>
            <a:r>
              <a:rPr lang="el-GR" sz="2000" dirty="0" smtClean="0">
                <a:latin typeface="Bookman Old Style" pitchFamily="18" charset="0"/>
              </a:rPr>
              <a:t>(-</a:t>
            </a:r>
            <a:r>
              <a:rPr lang="en-US" sz="2000" dirty="0" smtClean="0">
                <a:latin typeface="Bookman Old Style" pitchFamily="18" charset="0"/>
              </a:rPr>
              <a:t>l</a:t>
            </a:r>
            <a:r>
              <a:rPr lang="el-GR" sz="2000" dirty="0" smtClean="0">
                <a:latin typeface="Bookman Old Style" pitchFamily="18" charset="0"/>
              </a:rPr>
              <a:t>/2,0)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σημείο (Α) πρέπει </a:t>
            </a:r>
            <a:r>
              <a:rPr lang="en-US" sz="2000" dirty="0" err="1" smtClean="0">
                <a:latin typeface="Bookman Old Style" pitchFamily="18" charset="0"/>
              </a:rPr>
              <a:t>u</a:t>
            </a:r>
            <a:r>
              <a:rPr lang="en-US" sz="1000" dirty="0" err="1" smtClean="0">
                <a:latin typeface="Bookman Old Style" pitchFamily="18" charset="0"/>
              </a:rPr>
              <a:t>z</a:t>
            </a:r>
            <a:r>
              <a:rPr lang="en-US" sz="2000" dirty="0" smtClean="0">
                <a:latin typeface="Bookman Old Style" pitchFamily="18" charset="0"/>
              </a:rPr>
              <a:t>=</a:t>
            </a:r>
            <a:r>
              <a:rPr lang="el-GR" sz="2000" dirty="0" smtClean="0">
                <a:latin typeface="Bookman Old Style" pitchFamily="18" charset="0"/>
              </a:rPr>
              <a:t>0, που επαληθεύεται.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(Β): </a:t>
            </a:r>
            <a:r>
              <a:rPr lang="el-GR" sz="2000" dirty="0" smtClean="0">
                <a:latin typeface="Bookman Old Style" pitchFamily="18" charset="0"/>
              </a:rPr>
              <a:t>((</a:t>
            </a:r>
            <a:r>
              <a:rPr lang="en-US" sz="2000" dirty="0" smtClean="0">
                <a:latin typeface="Bookman Old Style" pitchFamily="18" charset="0"/>
              </a:rPr>
              <a:t>l</a:t>
            </a:r>
            <a:r>
              <a:rPr lang="el-GR" sz="2000" dirty="0" smtClean="0">
                <a:latin typeface="Bookman Old Style" pitchFamily="18" charset="0"/>
              </a:rPr>
              <a:t>/2,0)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σημείο (Β) πρέπει </a:t>
            </a:r>
            <a:r>
              <a:rPr lang="en-US" sz="2000" dirty="0" err="1" smtClean="0">
                <a:latin typeface="Bookman Old Style" pitchFamily="18" charset="0"/>
              </a:rPr>
              <a:t>u</a:t>
            </a:r>
            <a:r>
              <a:rPr lang="en-US" sz="1000" dirty="0" err="1" smtClean="0">
                <a:latin typeface="Bookman Old Style" pitchFamily="18" charset="0"/>
              </a:rPr>
              <a:t>z</a:t>
            </a:r>
            <a:r>
              <a:rPr lang="en-US" sz="2000" dirty="0" smtClean="0">
                <a:latin typeface="Bookman Old Style" pitchFamily="18" charset="0"/>
              </a:rPr>
              <a:t>=</a:t>
            </a:r>
            <a:r>
              <a:rPr lang="el-GR" sz="2000" dirty="0" smtClean="0">
                <a:latin typeface="Bookman Old Style" pitchFamily="18" charset="0"/>
              </a:rPr>
              <a:t>0, που ισχύει και σε αυτή την περίπτωση.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Επομένως, ισχύουν οι συνοριακές συνθήκες.</a:t>
            </a:r>
            <a:endParaRPr lang="el-GR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1080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Στα σημεία Α, Β, Γ ισχύει ότι </a:t>
            </a:r>
            <a:r>
              <a:rPr lang="en-US" sz="2000" dirty="0" smtClean="0">
                <a:latin typeface="Bookman Old Style" pitchFamily="18" charset="0"/>
              </a:rPr>
              <a:t>z</a:t>
            </a:r>
            <a:r>
              <a:rPr lang="el-GR" sz="2000" dirty="0" smtClean="0">
                <a:latin typeface="Bookman Old Style" pitchFamily="18" charset="0"/>
              </a:rPr>
              <a:t>=0. Από τις σχέσεις των τροπών και για </a:t>
            </a:r>
            <a:r>
              <a:rPr lang="en-US" sz="2000" dirty="0" smtClean="0">
                <a:latin typeface="Bookman Old Style" pitchFamily="18" charset="0"/>
              </a:rPr>
              <a:t>z=0 </a:t>
            </a:r>
            <a:r>
              <a:rPr lang="el-GR" sz="2000" dirty="0" smtClean="0">
                <a:latin typeface="Bookman Old Style" pitchFamily="18" charset="0"/>
              </a:rPr>
              <a:t>προκύπτει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2483768" y="1124744"/>
          <a:ext cx="4113213" cy="2792413"/>
        </p:xfrm>
        <a:graphic>
          <a:graphicData uri="http://schemas.openxmlformats.org/presentationml/2006/ole">
            <p:oleObj spid="_x0000_s29698" name="Equation" r:id="rId3" imgW="2057400" imgH="1396800" progId="Equation.DSMT4">
              <p:embed/>
            </p:oleObj>
          </a:graphicData>
        </a:graphic>
      </p:graphicFrame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539552" y="407707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Επομένως, δεν υπάρχει αλλαγή όγκου.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/>
        </p:nvGraphicFramePr>
        <p:xfrm>
          <a:off x="1979712" y="4653136"/>
          <a:ext cx="5283200" cy="1778000"/>
        </p:xfrm>
        <a:graphic>
          <a:graphicData uri="http://schemas.openxmlformats.org/presentationml/2006/ole">
            <p:oleObj spid="_x0000_s29699" name="Equation" r:id="rId4" imgW="2641320" imgH="8888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376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(β) Αν                           Σε αυτή την περίπτωση δεν είναι αποδεκτό.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αντίθετη περίπτωση δεν υπάρχει πρόβλημα.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(α) Αν                     και                              Υπάρχει πρόβλημα.    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1403648" y="404664"/>
          <a:ext cx="1346200" cy="457200"/>
        </p:xfrm>
        <a:graphic>
          <a:graphicData uri="http://schemas.openxmlformats.org/presentationml/2006/ole">
            <p:oleObj spid="_x0000_s30722" name="Equation" r:id="rId3" imgW="672840" imgH="228600" progId="Equation.DSMT4">
              <p:embed/>
            </p:oleObj>
          </a:graphicData>
        </a:graphic>
      </p:graphicFrame>
      <p:cxnSp>
        <p:nvCxnSpPr>
          <p:cNvPr id="6" name="5 - Ευθύγραμμο βέλος σύνδεσης"/>
          <p:cNvCxnSpPr/>
          <p:nvPr/>
        </p:nvCxnSpPr>
        <p:spPr>
          <a:xfrm>
            <a:off x="2843808" y="62068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23" name="Object 3"/>
          <p:cNvGraphicFramePr>
            <a:graphicFrameLocks noChangeAspect="1"/>
          </p:cNvGraphicFramePr>
          <p:nvPr/>
        </p:nvGraphicFramePr>
        <p:xfrm>
          <a:off x="1403648" y="1484784"/>
          <a:ext cx="1346200" cy="457200"/>
        </p:xfrm>
        <a:graphic>
          <a:graphicData uri="http://schemas.openxmlformats.org/presentationml/2006/ole">
            <p:oleObj spid="_x0000_s30723" name="Equation" r:id="rId4" imgW="672840" imgH="228600" progId="Equation.DSMT4">
              <p:embed/>
            </p:oleObj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3563888" y="1484784"/>
          <a:ext cx="1371600" cy="457200"/>
        </p:xfrm>
        <a:graphic>
          <a:graphicData uri="http://schemas.openxmlformats.org/presentationml/2006/ole">
            <p:oleObj spid="_x0000_s30724" name="Equation" r:id="rId5" imgW="685800" imgH="228600" progId="Equation.DSMT4">
              <p:embed/>
            </p:oleObj>
          </a:graphicData>
        </a:graphic>
      </p:graphicFrame>
      <p:cxnSp>
        <p:nvCxnSpPr>
          <p:cNvPr id="10" name="9 - Ευθύγραμμο βέλος σύνδεσης"/>
          <p:cNvCxnSpPr/>
          <p:nvPr/>
        </p:nvCxnSpPr>
        <p:spPr>
          <a:xfrm>
            <a:off x="5004048" y="170080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539552" y="2492896"/>
          <a:ext cx="1116013" cy="457200"/>
        </p:xfrm>
        <a:graphic>
          <a:graphicData uri="http://schemas.openxmlformats.org/presentationml/2006/ole">
            <p:oleObj spid="_x0000_s30725" name="Equation" r:id="rId6" imgW="55872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5400600" cy="63408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Διάνυσμα μεταβολής της μετατόπισης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395536" y="3140968"/>
            <a:ext cx="3754760" cy="5040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Βαθμίδα (κλίση) μετατόπισης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6660232" y="332656"/>
          <a:ext cx="1195388" cy="966788"/>
        </p:xfrm>
        <a:graphic>
          <a:graphicData uri="http://schemas.openxmlformats.org/presentationml/2006/ole">
            <p:oleObj spid="_x0000_s14338" name="Equation" r:id="rId3" imgW="596880" imgH="482400" progId="Equation.DSMT4">
              <p:embed/>
            </p:oleObj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5796136" y="332656"/>
            <a:ext cx="50405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971600" y="1124744"/>
          <a:ext cx="2565400" cy="1727200"/>
        </p:xfrm>
        <a:graphic>
          <a:graphicData uri="http://schemas.openxmlformats.org/presentationml/2006/ole">
            <p:oleObj spid="_x0000_s14339" name="Equation" r:id="rId4" imgW="1282680" imgH="863280" progId="Equation.DSMT4">
              <p:embed/>
            </p:oleObj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067944" y="2492896"/>
          <a:ext cx="4646612" cy="1828800"/>
        </p:xfrm>
        <a:graphic>
          <a:graphicData uri="http://schemas.openxmlformats.org/presentationml/2006/ole">
            <p:oleObj spid="_x0000_s14340" name="Equation" r:id="rId5" imgW="2323800" imgH="914400" progId="Equation.DSMT4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1403648" y="4293096"/>
          <a:ext cx="2260600" cy="965200"/>
        </p:xfrm>
        <a:graphic>
          <a:graphicData uri="http://schemas.openxmlformats.org/presentationml/2006/ole">
            <p:oleObj spid="_x0000_s14341" name="Equation" r:id="rId6" imgW="113004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7.1 Ελαστική Συμπεριφορά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1656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Καταστατικές εξισώσεις – Γραμμικότητα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Θερμοδυναμική -&gt; Ανεξαρτησία από στροφές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Απλός εφελκυσμός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1331640" y="2780928"/>
          <a:ext cx="2865438" cy="557213"/>
        </p:xfrm>
        <a:graphic>
          <a:graphicData uri="http://schemas.openxmlformats.org/presentationml/2006/ole">
            <p:oleObj spid="_x0000_s31746" name="Equation" r:id="rId3" imgW="1434960" imgH="279360" progId="Equation.DSMT4">
              <p:embed/>
            </p:oleObj>
          </a:graphicData>
        </a:graphic>
      </p:graphicFrame>
      <p:pic>
        <p:nvPicPr>
          <p:cNvPr id="5" name="4 - Εικόνα" descr="3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717032"/>
            <a:ext cx="7682033" cy="221773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491880" y="548680"/>
            <a:ext cx="3682752" cy="122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Ορθές τάσεις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755576" y="404664"/>
          <a:ext cx="1727200" cy="787400"/>
        </p:xfrm>
        <a:graphic>
          <a:graphicData uri="http://schemas.openxmlformats.org/presentationml/2006/ole">
            <p:oleObj spid="_x0000_s32770" name="Equation" r:id="rId3" imgW="863280" imgH="393480" progId="Equation.DSMT4">
              <p:embed/>
            </p:oleObj>
          </a:graphicData>
        </a:graphic>
      </p:graphicFrame>
      <p:cxnSp>
        <p:nvCxnSpPr>
          <p:cNvPr id="6" name="5 - Γωνιακή σύνδεση"/>
          <p:cNvCxnSpPr/>
          <p:nvPr/>
        </p:nvCxnSpPr>
        <p:spPr>
          <a:xfrm rot="10800000" flipV="1">
            <a:off x="2771800" y="692696"/>
            <a:ext cx="504056" cy="21602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755576" y="1556792"/>
          <a:ext cx="3865563" cy="788988"/>
        </p:xfrm>
        <a:graphic>
          <a:graphicData uri="http://schemas.openxmlformats.org/presentationml/2006/ole">
            <p:oleObj spid="_x0000_s32772" name="Equation" r:id="rId4" imgW="1930320" imgH="393480" progId="Equation.DSMT4">
              <p:embed/>
            </p:oleObj>
          </a:graphicData>
        </a:graphic>
      </p:graphicFrame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611560" y="2564904"/>
            <a:ext cx="7272808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Επειδή δεν παρατηρούνται αλλαγές στις γωνίες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11" name="10 - Βέλος προς τα κάτω"/>
          <p:cNvSpPr/>
          <p:nvPr/>
        </p:nvSpPr>
        <p:spPr>
          <a:xfrm>
            <a:off x="2699792" y="3140968"/>
            <a:ext cx="64807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2051720" y="3789040"/>
          <a:ext cx="2184400" cy="482600"/>
        </p:xfrm>
        <a:graphic>
          <a:graphicData uri="http://schemas.openxmlformats.org/presentationml/2006/ole">
            <p:oleObj spid="_x0000_s32773" name="Equation" r:id="rId5" imgW="1091880" imgH="241200" progId="Equation.DSMT4">
              <p:embed/>
            </p:oleObj>
          </a:graphicData>
        </a:graphic>
      </p:graphicFrame>
      <p:sp>
        <p:nvSpPr>
          <p:cNvPr id="13" name="2 - Θέση περιεχομένου"/>
          <p:cNvSpPr txBox="1">
            <a:spLocks/>
          </p:cNvSpPr>
          <p:nvPr/>
        </p:nvSpPr>
        <p:spPr>
          <a:xfrm>
            <a:off x="755576" y="4365104"/>
            <a:ext cx="7272808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Από πειράματα προκύπτει ότι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5580112" y="4149080"/>
          <a:ext cx="1573212" cy="963613"/>
        </p:xfrm>
        <a:graphic>
          <a:graphicData uri="http://schemas.openxmlformats.org/presentationml/2006/ole">
            <p:oleObj spid="_x0000_s32774" name="Equation" r:id="rId6" imgW="787320" imgH="482400" progId="Equation.DSMT4">
              <p:embed/>
            </p:oleObj>
          </a:graphicData>
        </a:graphic>
      </p:graphicFrame>
      <p:sp>
        <p:nvSpPr>
          <p:cNvPr id="15" name="14 - Δεξιό βέλος"/>
          <p:cNvSpPr/>
          <p:nvPr/>
        </p:nvSpPr>
        <p:spPr>
          <a:xfrm>
            <a:off x="4716016" y="4221088"/>
            <a:ext cx="43204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2 - Θέση περιεχομένου"/>
          <p:cNvSpPr txBox="1">
            <a:spLocks/>
          </p:cNvSpPr>
          <p:nvPr/>
        </p:nvSpPr>
        <p:spPr>
          <a:xfrm>
            <a:off x="755576" y="5373216"/>
            <a:ext cx="7272808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Αν το υλικό είναι ισότροπο τότε έχουμε μία μόνο σταθερά του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Poisson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2775" name="Object 7"/>
          <p:cNvGraphicFramePr>
            <a:graphicFrameLocks noChangeAspect="1"/>
          </p:cNvGraphicFramePr>
          <p:nvPr/>
        </p:nvGraphicFramePr>
        <p:xfrm>
          <a:off x="3491880" y="5949280"/>
          <a:ext cx="1522412" cy="482600"/>
        </p:xfrm>
        <a:graphic>
          <a:graphicData uri="http://schemas.openxmlformats.org/presentationml/2006/ole">
            <p:oleObj spid="_x0000_s32775" name="Equation" r:id="rId7" imgW="76176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3"/>
            <a:ext cx="8229600" cy="2448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E: </a:t>
            </a:r>
            <a:r>
              <a:rPr lang="el-GR" sz="2000" dirty="0" smtClean="0">
                <a:latin typeface="Bookman Old Style" pitchFamily="18" charset="0"/>
              </a:rPr>
              <a:t>Μέτρο ελαστικότητας ή Μέτρο του </a:t>
            </a:r>
            <a:r>
              <a:rPr lang="en-US" sz="2000" dirty="0" smtClean="0">
                <a:latin typeface="Bookman Old Style" pitchFamily="18" charset="0"/>
              </a:rPr>
              <a:t>Young </a:t>
            </a: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ν: Λόγος ή Συντελεστής του </a:t>
            </a:r>
            <a:r>
              <a:rPr lang="en-US" sz="2000" dirty="0" smtClean="0">
                <a:latin typeface="Bookman Old Style" pitchFamily="18" charset="0"/>
              </a:rPr>
              <a:t>Poisson</a:t>
            </a:r>
          </a:p>
          <a:p>
            <a:pPr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Συνδέονται μεταξύ τους με την ατομική θεωρία.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Πείραμα </a:t>
            </a:r>
            <a:r>
              <a:rPr lang="el-GR" sz="2000" b="1" i="1" dirty="0" err="1" smtClean="0">
                <a:latin typeface="Bookman Old Style" pitchFamily="18" charset="0"/>
              </a:rPr>
              <a:t>Μονοαξονικού</a:t>
            </a:r>
            <a:r>
              <a:rPr lang="el-GR" sz="2000" b="1" i="1" dirty="0" smtClean="0">
                <a:latin typeface="Bookman Old Style" pitchFamily="18" charset="0"/>
              </a:rPr>
              <a:t> Εφελκυσμού</a:t>
            </a:r>
          </a:p>
          <a:p>
            <a:pPr>
              <a:buNone/>
            </a:pP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2339752" y="1268760"/>
            <a:ext cx="64807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3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996952"/>
            <a:ext cx="3829585" cy="3429479"/>
          </a:xfrm>
          <a:prstGeom prst="rect">
            <a:avLst/>
          </a:prstGeom>
        </p:spPr>
      </p:pic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5364088" y="4077072"/>
          <a:ext cx="2238375" cy="406400"/>
        </p:xfrm>
        <a:graphic>
          <a:graphicData uri="http://schemas.openxmlformats.org/presentationml/2006/ole">
            <p:oleObj spid="_x0000_s33794" name="Equation" r:id="rId4" imgW="1117440" imgH="203040" progId="Equation.DSMT4">
              <p:embed/>
            </p:oleObj>
          </a:graphicData>
        </a:graphic>
      </p:graphicFrame>
      <p:sp>
        <p:nvSpPr>
          <p:cNvPr id="7" name="6 - Δεξιό βέλος"/>
          <p:cNvSpPr/>
          <p:nvPr/>
        </p:nvSpPr>
        <p:spPr>
          <a:xfrm>
            <a:off x="4427984" y="3933056"/>
            <a:ext cx="43204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W: </a:t>
            </a:r>
            <a:r>
              <a:rPr lang="el-GR" sz="2000" dirty="0" smtClean="0">
                <a:latin typeface="Bookman Old Style" pitchFamily="18" charset="0"/>
              </a:rPr>
              <a:t>Εξωτερικό έργο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</a:t>
            </a:r>
            <a:r>
              <a:rPr lang="en-US" sz="2000" dirty="0" smtClean="0">
                <a:latin typeface="Bookman Old Style" pitchFamily="18" charset="0"/>
              </a:rPr>
              <a:t>U</a:t>
            </a:r>
            <a:r>
              <a:rPr lang="el-GR" sz="2000" dirty="0" smtClean="0">
                <a:latin typeface="Bookman Old Style" pitchFamily="18" charset="0"/>
              </a:rPr>
              <a:t>: Εσωτερική ενέργεια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Τ: Θερμότητα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Κ: Κινηματική ενέργεια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ρ: Πυκνότητα ελαστικής ενέργειας (έχει μονάδες τάσης [Ρα] αλλά δεν είναι τάση)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ελαστικότητα ισχύει ότι το Εξωτερικό έργο ισούται με την Εσωτερική ελαστική ενέργεια.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U: </a:t>
            </a:r>
            <a:r>
              <a:rPr lang="el-GR" sz="2000" dirty="0" smtClean="0">
                <a:latin typeface="Bookman Old Style" pitchFamily="18" charset="0"/>
              </a:rPr>
              <a:t>Ολική ελαστική ενέργεια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3491880" y="2708920"/>
          <a:ext cx="1525588" cy="788988"/>
        </p:xfrm>
        <a:graphic>
          <a:graphicData uri="http://schemas.openxmlformats.org/presentationml/2006/ole">
            <p:oleObj spid="_x0000_s35842" name="Equation" r:id="rId3" imgW="761760" imgH="393480" progId="Equation.DSMT4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3419872" y="5445224"/>
          <a:ext cx="1957388" cy="787400"/>
        </p:xfrm>
        <a:graphic>
          <a:graphicData uri="http://schemas.openxmlformats.org/presentationml/2006/ole">
            <p:oleObj spid="_x0000_s35843" name="Equation" r:id="rId4" imgW="977760" imgH="3934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260648"/>
            <a:ext cx="2736304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Μέτρο Διάτμησης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3419872" y="188640"/>
          <a:ext cx="1601788" cy="890588"/>
        </p:xfrm>
        <a:graphic>
          <a:graphicData uri="http://schemas.openxmlformats.org/presentationml/2006/ole">
            <p:oleObj spid="_x0000_s36866" name="Equation" r:id="rId3" imgW="799920" imgH="444240" progId="Equation.DSMT4">
              <p:embed/>
            </p:oleObj>
          </a:graphicData>
        </a:graphic>
      </p:graphicFrame>
      <p:cxnSp>
        <p:nvCxnSpPr>
          <p:cNvPr id="6" name="5 - Ευθύγραμμο βέλος σύνδεσης"/>
          <p:cNvCxnSpPr/>
          <p:nvPr/>
        </p:nvCxnSpPr>
        <p:spPr>
          <a:xfrm>
            <a:off x="2555776" y="4766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5292080" y="188640"/>
          <a:ext cx="3429000" cy="889000"/>
        </p:xfrm>
        <a:graphic>
          <a:graphicData uri="http://schemas.openxmlformats.org/presentationml/2006/ole">
            <p:oleObj spid="_x0000_s36867" name="Equation" r:id="rId4" imgW="1714320" imgH="444240" progId="Equation.DSMT4">
              <p:embed/>
            </p:oleObj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683568" y="1412776"/>
          <a:ext cx="3635375" cy="1627188"/>
        </p:xfrm>
        <a:graphic>
          <a:graphicData uri="http://schemas.openxmlformats.org/presentationml/2006/ole">
            <p:oleObj spid="_x0000_s36868" name="Equation" r:id="rId5" imgW="1815840" imgH="812520" progId="Equation.DSMT4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683568" y="3284984"/>
          <a:ext cx="4038600" cy="3149600"/>
        </p:xfrm>
        <a:graphic>
          <a:graphicData uri="http://schemas.openxmlformats.org/presentationml/2006/ole">
            <p:oleObj spid="_x0000_s36869" name="Equation" r:id="rId6" imgW="2019240" imgH="1574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201622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Θλιπτικές τροπές</a:t>
            </a: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Αρχικός όγκος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Τελικός όγκος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2915816" y="764704"/>
          <a:ext cx="812800" cy="457200"/>
        </p:xfrm>
        <a:graphic>
          <a:graphicData uri="http://schemas.openxmlformats.org/presentationml/2006/ole">
            <p:oleObj spid="_x0000_s37890" name="Equation" r:id="rId3" imgW="406080" imgH="228600" progId="Equation.DSMT4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2555776" y="1484784"/>
          <a:ext cx="1497013" cy="457200"/>
        </p:xfrm>
        <a:graphic>
          <a:graphicData uri="http://schemas.openxmlformats.org/presentationml/2006/ole">
            <p:oleObj spid="_x0000_s37891" name="Equation" r:id="rId4" imgW="749160" imgH="228600" progId="Equation.DSMT4">
              <p:embed/>
            </p:oleObj>
          </a:graphicData>
        </a:graphic>
      </p:graphicFrame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611560" y="2276872"/>
          <a:ext cx="4419600" cy="863600"/>
        </p:xfrm>
        <a:graphic>
          <a:graphicData uri="http://schemas.openxmlformats.org/presentationml/2006/ole">
            <p:oleObj spid="_x0000_s37892" name="Equation" r:id="rId5" imgW="2209680" imgH="431640" progId="Equation.DSMT4">
              <p:embed/>
            </p:oleObj>
          </a:graphicData>
        </a:graphic>
      </p:graphicFrame>
      <p:sp>
        <p:nvSpPr>
          <p:cNvPr id="7" name="2 - Θέση περιεχομένου"/>
          <p:cNvSpPr txBox="1">
            <a:spLocks/>
          </p:cNvSpPr>
          <p:nvPr/>
        </p:nvSpPr>
        <p:spPr>
          <a:xfrm>
            <a:off x="539552" y="3284984"/>
            <a:ext cx="8229600" cy="2016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(2) Αρχική επιφάνεια σε επίπεδο πρόβλημα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Τελική επιφάνεια</a:t>
            </a:r>
            <a:endParaRPr kumimoji="0" lang="el-GR" sz="20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6156176" y="3284984"/>
          <a:ext cx="914400" cy="457200"/>
        </p:xfrm>
        <a:graphic>
          <a:graphicData uri="http://schemas.openxmlformats.org/presentationml/2006/ole">
            <p:oleObj spid="_x0000_s37893" name="Equation" r:id="rId6" imgW="457200" imgH="228600" progId="Equation.DSMT4">
              <p:embed/>
            </p:oleObj>
          </a:graphicData>
        </a:graphic>
      </p:graphicFrame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2987824" y="4005064"/>
          <a:ext cx="1573212" cy="457200"/>
        </p:xfrm>
        <a:graphic>
          <a:graphicData uri="http://schemas.openxmlformats.org/presentationml/2006/ole">
            <p:oleObj spid="_x0000_s37894" name="Equation" r:id="rId7" imgW="787320" imgH="228600" progId="Equation.DSMT4">
              <p:embed/>
            </p:oleObj>
          </a:graphicData>
        </a:graphic>
      </p:graphicFrame>
      <p:graphicFrame>
        <p:nvGraphicFramePr>
          <p:cNvPr id="37895" name="Object 7"/>
          <p:cNvGraphicFramePr>
            <a:graphicFrameLocks noChangeAspect="1"/>
          </p:cNvGraphicFramePr>
          <p:nvPr/>
        </p:nvGraphicFramePr>
        <p:xfrm>
          <a:off x="755576" y="4869160"/>
          <a:ext cx="3811588" cy="863600"/>
        </p:xfrm>
        <a:graphic>
          <a:graphicData uri="http://schemas.openxmlformats.org/presentationml/2006/ole">
            <p:oleObj spid="_x0000_s37895" name="Equation" r:id="rId8" imgW="190476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7.2 Θέρμο-ελαστικότητα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θερμοκρασιακές τροπές δεν προσφέρουν έργο.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Ένα σώμα όταν θερμαίνεται ομοιόμορφα μπορεί να συρρικνωθεί ή να διογκωθεί, αλλά δεν αλλάζουν οι γωνίες του.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θερμοκρασία έχει επιπτώσεις μόνο σε ορθές τροπές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Πλαστική τροπή: Αν για παράδειγμα επιμηκύνουμε μία ράβδο και όταν την αποφορτίσουμε αυτή δεν θα επανέλθει στην αρχική της κατάσταση.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Μόνο οι ολικές τροπές πρέπει να υπακούουν στη συνθήκη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2699792" y="2852936"/>
          <a:ext cx="2587625" cy="508000"/>
        </p:xfrm>
        <a:graphic>
          <a:graphicData uri="http://schemas.openxmlformats.org/presentationml/2006/ole">
            <p:oleObj spid="_x0000_s38914" name="Equation" r:id="rId3" imgW="1295280" imgH="253800" progId="Equation.DSMT4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2915816" y="4941168"/>
          <a:ext cx="2457450" cy="557212"/>
        </p:xfrm>
        <a:graphic>
          <a:graphicData uri="http://schemas.openxmlformats.org/presentationml/2006/ole">
            <p:oleObj spid="_x0000_s38915" name="Equation" r:id="rId4" imgW="1231560" imgH="2793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Καταστατικές εξισώσεις για γραμμικά ισότροπα υλικά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Ορθές τροπές: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err="1" smtClean="0">
                <a:latin typeface="Bookman Old Style" pitchFamily="18" charset="0"/>
              </a:rPr>
              <a:t>Διατμητικές</a:t>
            </a:r>
            <a:r>
              <a:rPr lang="el-GR" sz="2000" dirty="0" smtClean="0">
                <a:latin typeface="Bookman Old Style" pitchFamily="18" charset="0"/>
              </a:rPr>
              <a:t> τροπές: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2555776" y="764704"/>
          <a:ext cx="4243388" cy="2947988"/>
        </p:xfrm>
        <a:graphic>
          <a:graphicData uri="http://schemas.openxmlformats.org/presentationml/2006/ole">
            <p:oleObj spid="_x0000_s39939" name="Equation" r:id="rId3" imgW="2120760" imgH="1473120" progId="Equation.DSMT4">
              <p:embed/>
            </p:oleObj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1619672" y="1628800"/>
            <a:ext cx="43204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9940" name="Object 4"/>
          <p:cNvGraphicFramePr>
            <a:graphicFrameLocks noChangeAspect="1"/>
          </p:cNvGraphicFramePr>
          <p:nvPr/>
        </p:nvGraphicFramePr>
        <p:xfrm>
          <a:off x="3491880" y="3933056"/>
          <a:ext cx="2309812" cy="2563813"/>
        </p:xfrm>
        <a:graphic>
          <a:graphicData uri="http://schemas.openxmlformats.org/presentationml/2006/ole">
            <p:oleObj spid="_x0000_s39940" name="Equation" r:id="rId4" imgW="1155600" imgH="1282680" progId="Equation.DSMT4">
              <p:embed/>
            </p:oleObj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1979712" y="4581128"/>
            <a:ext cx="43204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764704"/>
          </a:xfrm>
        </p:spPr>
        <p:txBody>
          <a:bodyPr>
            <a:normAutofit/>
          </a:bodyPr>
          <a:lstStyle/>
          <a:p>
            <a:r>
              <a:rPr lang="el-GR" sz="2000" dirty="0" err="1" smtClean="0">
                <a:latin typeface="Bookman Old Style" pitchFamily="18" charset="0"/>
              </a:rPr>
              <a:t>Μονοαξονική</a:t>
            </a:r>
            <a:r>
              <a:rPr lang="el-GR" sz="2000" dirty="0" smtClean="0">
                <a:latin typeface="Bookman Old Style" pitchFamily="18" charset="0"/>
              </a:rPr>
              <a:t> παραμόρφωση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221088"/>
            <a:ext cx="8229600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περίπτωση του </a:t>
            </a:r>
            <a:r>
              <a:rPr lang="el-GR" sz="2000" dirty="0" err="1" smtClean="0">
                <a:latin typeface="Bookman Old Style" pitchFamily="18" charset="0"/>
              </a:rPr>
              <a:t>μονοαξονικού</a:t>
            </a:r>
            <a:r>
              <a:rPr lang="el-GR" sz="2000" dirty="0" smtClean="0">
                <a:latin typeface="Bookman Old Style" pitchFamily="18" charset="0"/>
              </a:rPr>
              <a:t> εφελκυσμού ισχύει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275856" y="1412776"/>
          <a:ext cx="2595563" cy="2417763"/>
        </p:xfrm>
        <a:graphic>
          <a:graphicData uri="http://schemas.openxmlformats.org/presentationml/2006/ole">
            <p:oleObj spid="_x0000_s40962" name="Equation" r:id="rId3" imgW="1295280" imgH="1206360" progId="Equation.DSMT4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3491880" y="5157192"/>
          <a:ext cx="2184400" cy="482600"/>
        </p:xfrm>
        <a:graphic>
          <a:graphicData uri="http://schemas.openxmlformats.org/presentationml/2006/ole">
            <p:oleObj spid="_x0000_s40963" name="Equation" r:id="rId4" imgW="109188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Υδροστατική Πίεση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6237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Όταν ένα σώμα βυθίζεται στο νερό δέχεται πιέσεις.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Θεωρώ ΔΤ=0, χρησιμοποιώντας τις σχέσεις του προηγούμενου κεφαλαίου που δείχνουν τη σχέση των τροπών με τις τάσεις προκύπτει ότι: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Επομένως, το σώμα είναι ασυμπίεστο.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3419872" y="1052736"/>
          <a:ext cx="2386013" cy="965200"/>
        </p:xfrm>
        <a:graphic>
          <a:graphicData uri="http://schemas.openxmlformats.org/presentationml/2006/ole">
            <p:oleObj spid="_x0000_s41986" name="Equation" r:id="rId3" imgW="1193760" imgH="482400" progId="Equation.DSMT4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131840" y="2780928"/>
          <a:ext cx="3379788" cy="3354388"/>
        </p:xfrm>
        <a:graphic>
          <a:graphicData uri="http://schemas.openxmlformats.org/presentationml/2006/ole">
            <p:oleObj spid="_x0000_s41987" name="Equation" r:id="rId4" imgW="1688760" imgH="16761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979712" y="260648"/>
            <a:ext cx="5112568" cy="576064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Αλλαγές μηκών [ε] - Αλλαγές γωνιών [ω]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611560" y="1052736"/>
          <a:ext cx="2155825" cy="508000"/>
        </p:xfrm>
        <a:graphic>
          <a:graphicData uri="http://schemas.openxmlformats.org/presentationml/2006/ole">
            <p:oleObj spid="_x0000_s15362" name="Equation" r:id="rId3" imgW="1079280" imgH="253800" progId="Equation.DSMT4">
              <p:embed/>
            </p:oleObj>
          </a:graphicData>
        </a:graphic>
      </p:graphicFrame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6372200" y="1124744"/>
            <a:ext cx="158417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dirty="0" smtClean="0">
                <a:latin typeface="Bookman Old Style" pitchFamily="18" charset="0"/>
              </a:rPr>
              <a:t>Συμμετρικός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6228184" y="1916832"/>
            <a:ext cx="208823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dirty="0" err="1" smtClean="0">
                <a:latin typeface="Bookman Old Style" pitchFamily="18" charset="0"/>
              </a:rPr>
              <a:t>Αντισυμμετρικός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3203848" y="908720"/>
          <a:ext cx="2695575" cy="1627188"/>
        </p:xfrm>
        <a:graphic>
          <a:graphicData uri="http://schemas.openxmlformats.org/presentationml/2006/ole">
            <p:oleObj spid="_x0000_s15363" name="Equation" r:id="rId4" imgW="1346040" imgH="812520" progId="Equation.DSMT4">
              <p:embed/>
            </p:oleObj>
          </a:graphicData>
        </a:graphic>
      </p:graphicFrame>
      <p:sp>
        <p:nvSpPr>
          <p:cNvPr id="16" name="2 - Θέση περιεχομένου"/>
          <p:cNvSpPr txBox="1">
            <a:spLocks/>
          </p:cNvSpPr>
          <p:nvPr/>
        </p:nvSpPr>
        <p:spPr>
          <a:xfrm>
            <a:off x="539552" y="2852936"/>
            <a:ext cx="316835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noProof="0" dirty="0" smtClean="0">
                <a:latin typeface="Bookman Old Style" pitchFamily="18" charset="0"/>
              </a:rPr>
              <a:t>Πίνακας τροπών [ε]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611560" y="3356992"/>
          <a:ext cx="7907338" cy="1982788"/>
        </p:xfrm>
        <a:graphic>
          <a:graphicData uri="http://schemas.openxmlformats.org/presentationml/2006/ole">
            <p:oleObj spid="_x0000_s15364" name="Equation" r:id="rId5" imgW="3949560" imgH="9903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8.1 Επίπεδη Ένταση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επίπεδη εντατική κατάσταση ισχύει ότι: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εικόνα αυτή εμφανίζεται σε όλες τις </a:t>
            </a:r>
            <a:r>
              <a:rPr lang="el-GR" sz="2000" dirty="0" err="1" smtClean="0">
                <a:latin typeface="Bookman Old Style" pitchFamily="18" charset="0"/>
              </a:rPr>
              <a:t>λεπτότοιχες</a:t>
            </a:r>
            <a:r>
              <a:rPr lang="el-GR" sz="2000" dirty="0" smtClean="0">
                <a:latin typeface="Bookman Old Style" pitchFamily="18" charset="0"/>
              </a:rPr>
              <a:t> κατασκευές.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να υπολογίσω τις καταστατικές εξισώσεις σε αυτή την περίπτωση αρκεί να χρησιμοποιήσω τις γενικές σχέσεις και να θέσω 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Έτσι, προκύπτουν οι ακόλουθες σχέσεις:</a:t>
            </a: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6084168" y="692696"/>
          <a:ext cx="1979613" cy="482600"/>
        </p:xfrm>
        <a:graphic>
          <a:graphicData uri="http://schemas.openxmlformats.org/presentationml/2006/ole">
            <p:oleObj spid="_x0000_s43010" name="Equation" r:id="rId3" imgW="990360" imgH="241200" progId="Equation.DSMT4">
              <p:embed/>
            </p:oleObj>
          </a:graphicData>
        </a:graphic>
      </p:graphicFrame>
      <p:graphicFrame>
        <p:nvGraphicFramePr>
          <p:cNvPr id="43011" name="Object 3"/>
          <p:cNvGraphicFramePr>
            <a:graphicFrameLocks noChangeAspect="1"/>
          </p:cNvGraphicFramePr>
          <p:nvPr/>
        </p:nvGraphicFramePr>
        <p:xfrm>
          <a:off x="3707904" y="2348880"/>
          <a:ext cx="1928813" cy="482600"/>
        </p:xfrm>
        <a:graphic>
          <a:graphicData uri="http://schemas.openxmlformats.org/presentationml/2006/ole">
            <p:oleObj spid="_x0000_s43011" name="Equation" r:id="rId4" imgW="965160" imgH="241200" progId="Equation.DSMT4">
              <p:embed/>
            </p:oleObj>
          </a:graphicData>
        </a:graphic>
      </p:graphicFrame>
      <p:graphicFrame>
        <p:nvGraphicFramePr>
          <p:cNvPr id="43012" name="Object 4"/>
          <p:cNvGraphicFramePr>
            <a:graphicFrameLocks noChangeAspect="1"/>
          </p:cNvGraphicFramePr>
          <p:nvPr/>
        </p:nvGraphicFramePr>
        <p:xfrm>
          <a:off x="3563888" y="3501008"/>
          <a:ext cx="2465388" cy="2465388"/>
        </p:xfrm>
        <a:graphic>
          <a:graphicData uri="http://schemas.openxmlformats.org/presentationml/2006/ole">
            <p:oleObj spid="_x0000_s43012" name="Equation" r:id="rId5" imgW="1231560" imgH="12315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Επίπεδη παραμόρφωση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924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Σε αυτή την περίπτωση οι καταστατικές εξισώσεις μετασχηματίζονται ως εξής: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563888" y="908720"/>
          <a:ext cx="1828800" cy="965200"/>
        </p:xfrm>
        <a:graphic>
          <a:graphicData uri="http://schemas.openxmlformats.org/presentationml/2006/ole">
            <p:oleObj spid="_x0000_s44034" name="Equation" r:id="rId3" imgW="914400" imgH="482400" progId="Equation.DSMT4">
              <p:embed/>
            </p:oleObj>
          </a:graphicData>
        </a:graphic>
      </p:graphicFrame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3203848" y="2996952"/>
          <a:ext cx="3429000" cy="2616200"/>
        </p:xfrm>
        <a:graphic>
          <a:graphicData uri="http://schemas.openxmlformats.org/presentationml/2006/ole">
            <p:oleObj spid="_x0000_s44036" name="Equation" r:id="rId4" imgW="1714320" imgH="13078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Επίπεδη Ένταση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χρησιμοποιήσουμε τις σχέσεις που συνδέουν την τροπή με την τάση στο πρόβλημα της επίπεδης έντασης τότε αποδεικνύεται ότι ισχύει η ακόλουθη σχέση: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Αντίστοιχα, για τις τροπές ισχύει ότι: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πρόβλημα της επίπεδης έντασης, αν βρούμε τη διεύθυνση των κύριων τροπών γνωρίζουμε και τη διεύθυνση των κύριων τάσεων γιατί συμπίπτουν.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3563888" y="1844824"/>
          <a:ext cx="2286000" cy="939800"/>
        </p:xfrm>
        <a:graphic>
          <a:graphicData uri="http://schemas.openxmlformats.org/presentationml/2006/ole">
            <p:oleObj spid="_x0000_s45058" name="Equation" r:id="rId3" imgW="1143000" imgH="469800" progId="Equation.DSMT4">
              <p:embed/>
            </p:oleObj>
          </a:graphicData>
        </a:graphic>
      </p:graphicFrame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3635896" y="3861048"/>
          <a:ext cx="2184400" cy="939800"/>
        </p:xfrm>
        <a:graphic>
          <a:graphicData uri="http://schemas.openxmlformats.org/presentationml/2006/ole">
            <p:oleObj spid="_x0000_s45059" name="Equation" r:id="rId4" imgW="1091880" imgH="469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8.2 </a:t>
            </a:r>
            <a:r>
              <a:rPr lang="el-GR" sz="2400" dirty="0" err="1" smtClean="0">
                <a:latin typeface="Bookman Old Style" pitchFamily="18" charset="0"/>
              </a:rPr>
              <a:t>Τασική</a:t>
            </a:r>
            <a:r>
              <a:rPr lang="el-GR" sz="2400" dirty="0" smtClean="0">
                <a:latin typeface="Bookman Old Style" pitchFamily="18" charset="0"/>
              </a:rPr>
              <a:t> Συνάρτηση </a:t>
            </a:r>
            <a:r>
              <a:rPr lang="en-US" sz="2400" dirty="0" smtClean="0">
                <a:latin typeface="Bookman Old Style" pitchFamily="18" charset="0"/>
              </a:rPr>
              <a:t>Airy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n-US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Μικροσκοπικές Εξισώσεις Ισορροπίας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Συνθήκη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 για τις τροπές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2483768" y="1484784"/>
          <a:ext cx="4419600" cy="889000"/>
        </p:xfrm>
        <a:graphic>
          <a:graphicData uri="http://schemas.openxmlformats.org/presentationml/2006/ole">
            <p:oleObj spid="_x0000_s46082" name="Equation" r:id="rId3" imgW="2209680" imgH="444240" progId="Equation.DSMT4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3995936" y="908720"/>
          <a:ext cx="1039813" cy="508000"/>
        </p:xfrm>
        <a:graphic>
          <a:graphicData uri="http://schemas.openxmlformats.org/presentationml/2006/ole">
            <p:oleObj spid="_x0000_s46083" name="Equation" r:id="rId4" imgW="520560" imgH="25380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3635896" y="2780928"/>
          <a:ext cx="2389188" cy="1728788"/>
        </p:xfrm>
        <a:graphic>
          <a:graphicData uri="http://schemas.openxmlformats.org/presentationml/2006/ole">
            <p:oleObj spid="_x0000_s46084" name="Equation" r:id="rId5" imgW="1193760" imgH="863280" progId="Equation.DSMT4">
              <p:embed/>
            </p:oleObj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3131840" y="5085184"/>
          <a:ext cx="3556000" cy="889000"/>
        </p:xfrm>
        <a:graphic>
          <a:graphicData uri="http://schemas.openxmlformats.org/presentationml/2006/ole">
            <p:oleObj spid="_x0000_s46085" name="Equation" r:id="rId6" imgW="1777680" imgH="4442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χρησιμοποιήσουμε την προηγούμενη σχέση και την εξίσωση του </a:t>
            </a:r>
            <a:r>
              <a:rPr lang="en-US" sz="2000" dirty="0" smtClean="0">
                <a:latin typeface="Bookman Old Style" pitchFamily="18" charset="0"/>
              </a:rPr>
              <a:t>Hooke</a:t>
            </a: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τότε μπορούμε να υπολογίσουμε τη συνθήκη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 για τις τάσεις καθώς και για την </a:t>
            </a:r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 Φ.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το Φ ικανοποιεί των ανωτέρω εξίσωση, ικανοποιεί την εξίσωση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 και την ισορροπία.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να είναι αποδεκτή μία </a:t>
            </a:r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 Φ θα πρέπει να επαληθεύει τη συνθήκη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779912" y="908720"/>
          <a:ext cx="838200" cy="787400"/>
        </p:xfrm>
        <a:graphic>
          <a:graphicData uri="http://schemas.openxmlformats.org/presentationml/2006/ole">
            <p:oleObj spid="_x0000_s47106" name="Equation" r:id="rId3" imgW="419040" imgH="393480" progId="Equation.DSMT4">
              <p:embed/>
            </p:oleObj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2771800" y="2708920"/>
          <a:ext cx="3249613" cy="889000"/>
        </p:xfrm>
        <a:graphic>
          <a:graphicData uri="http://schemas.openxmlformats.org/presentationml/2006/ole">
            <p:oleObj spid="_x0000_s47107" name="Equation" r:id="rId4" imgW="1625400" imgH="4442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3347864" y="260648"/>
          <a:ext cx="2462213" cy="1014413"/>
        </p:xfrm>
        <a:graphic>
          <a:graphicData uri="http://schemas.openxmlformats.org/presentationml/2006/ole">
            <p:oleObj spid="_x0000_s48131" name="Equation" r:id="rId3" imgW="1231560" imgH="507960" progId="Equation.DSMT4">
              <p:embed/>
            </p:oleObj>
          </a:graphicData>
        </a:graphic>
      </p:graphicFrame>
      <p:sp>
        <p:nvSpPr>
          <p:cNvPr id="7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err="1" smtClean="0">
                <a:latin typeface="Bookman Old Style" pitchFamily="18" charset="0"/>
              </a:rPr>
              <a:t>Διαρμονική</a:t>
            </a:r>
            <a:r>
              <a:rPr lang="el-GR" sz="2000" dirty="0" smtClean="0">
                <a:latin typeface="Bookman Old Style" pitchFamily="18" charset="0"/>
              </a:rPr>
              <a:t> Εξίσωση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Σε αυτό το σημείο πρέπει να δούμε τι συμβαίνει στο σύνορο και αν ικανοποιούνται οι εξισώσεις. Επομένως, θέλουμε να δούμε τι συμβαίνει με τον </a:t>
            </a:r>
            <a:r>
              <a:rPr lang="el-GR" sz="2000" dirty="0" err="1" smtClean="0">
                <a:latin typeface="Bookman Old Style" pitchFamily="18" charset="0"/>
              </a:rPr>
              <a:t>ελκυστή</a:t>
            </a:r>
            <a:r>
              <a:rPr lang="el-GR" sz="2000" dirty="0" smtClean="0">
                <a:latin typeface="Bookman Old Style" pitchFamily="18" charset="0"/>
              </a:rPr>
              <a:t> των τάσεων.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Από την </a:t>
            </a:r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 Φ το μητρώο των τάσεων μπορεί να γραφεί ως εξής: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/>
        </p:nvGraphicFramePr>
        <p:xfrm>
          <a:off x="6732240" y="2564904"/>
          <a:ext cx="306388" cy="511175"/>
        </p:xfrm>
        <a:graphic>
          <a:graphicData uri="http://schemas.openxmlformats.org/presentationml/2006/ole">
            <p:oleObj spid="_x0000_s48132" name="Equation" r:id="rId4" imgW="152280" imgH="253800" progId="Equation.DSMT4">
              <p:embed/>
            </p:oleObj>
          </a:graphicData>
        </a:graphic>
      </p:graphicFrame>
      <p:cxnSp>
        <p:nvCxnSpPr>
          <p:cNvPr id="10" name="9 - Γωνιακή σύνδεση"/>
          <p:cNvCxnSpPr/>
          <p:nvPr/>
        </p:nvCxnSpPr>
        <p:spPr>
          <a:xfrm>
            <a:off x="5580112" y="2420888"/>
            <a:ext cx="936104" cy="43204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2555776" y="4365104"/>
          <a:ext cx="3987800" cy="1879600"/>
        </p:xfrm>
        <a:graphic>
          <a:graphicData uri="http://schemas.openxmlformats.org/presentationml/2006/ole">
            <p:oleObj spid="_x0000_s48133" name="Equation" r:id="rId5" imgW="1993680" imgH="939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Συνοριακές συνθήκες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ακόλουθη </a:t>
            </a:r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 Φ είναι αποδεκτή;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Υπολογίζουμε διαδοχικά τις παραγώγους του Φ, από την 1</a:t>
            </a:r>
            <a:r>
              <a:rPr lang="el-GR" sz="2000" baseline="30000" dirty="0" smtClean="0">
                <a:latin typeface="Bookman Old Style" pitchFamily="18" charset="0"/>
              </a:rPr>
              <a:t>η</a:t>
            </a:r>
            <a:r>
              <a:rPr lang="el-GR" sz="2000" dirty="0" smtClean="0">
                <a:latin typeface="Bookman Old Style" pitchFamily="18" charset="0"/>
              </a:rPr>
              <a:t> έως την 4</a:t>
            </a:r>
            <a:r>
              <a:rPr lang="el-GR" sz="2000" baseline="30000" dirty="0" smtClean="0">
                <a:latin typeface="Bookman Old Style" pitchFamily="18" charset="0"/>
              </a:rPr>
              <a:t>η</a:t>
            </a:r>
            <a:r>
              <a:rPr lang="el-GR" sz="2000" dirty="0" smtClean="0">
                <a:latin typeface="Bookman Old Style" pitchFamily="18" charset="0"/>
              </a:rPr>
              <a:t> και αντικαθιστούμε στη σχέση που εκφράζει τη συνθήκη </a:t>
            </a:r>
            <a:r>
              <a:rPr lang="el-GR" sz="2000" dirty="0" err="1" smtClean="0">
                <a:latin typeface="Bookman Old Style" pitchFamily="18" charset="0"/>
              </a:rPr>
              <a:t>συμβιβαστού</a:t>
            </a:r>
            <a:r>
              <a:rPr lang="el-GR" sz="2000" dirty="0" smtClean="0">
                <a:latin typeface="Bookman Old Style" pitchFamily="18" charset="0"/>
              </a:rPr>
              <a:t> της Φ, που δείχθηκε προηγουμένως. Η Φ είναι αποδεκτή μόνο εάν ισχύει η ακόλουθη ισότητα: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αντικαταστήσουμε την παραπάνω ισότητα στις σχέσεις που εκφράζουν τις τάσεις μπορούμε να υπολογίσουμε και τις τάσεις.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3491880" y="260648"/>
          <a:ext cx="2843213" cy="965200"/>
        </p:xfrm>
        <a:graphic>
          <a:graphicData uri="http://schemas.openxmlformats.org/presentationml/2006/ole">
            <p:oleObj spid="_x0000_s49154" name="Equation" r:id="rId3" imgW="1422360" imgH="482400" progId="Equation.DSMT4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2771800" y="2204864"/>
          <a:ext cx="4214813" cy="482600"/>
        </p:xfrm>
        <a:graphic>
          <a:graphicData uri="http://schemas.openxmlformats.org/presentationml/2006/ole">
            <p:oleObj spid="_x0000_s49155" name="Equation" r:id="rId4" imgW="2108160" imgH="241200" progId="Equation.DSMT4">
              <p:embed/>
            </p:oleObj>
          </a:graphicData>
        </a:graphic>
      </p:graphicFrame>
      <p:graphicFrame>
        <p:nvGraphicFramePr>
          <p:cNvPr id="49159" name="Object 7"/>
          <p:cNvGraphicFramePr>
            <a:graphicFrameLocks noChangeAspect="1"/>
          </p:cNvGraphicFramePr>
          <p:nvPr/>
        </p:nvGraphicFramePr>
        <p:xfrm>
          <a:off x="4067944" y="4509120"/>
          <a:ext cx="1244600" cy="457200"/>
        </p:xfrm>
        <a:graphic>
          <a:graphicData uri="http://schemas.openxmlformats.org/presentationml/2006/ole">
            <p:oleObj spid="_x0000_s49159" name="Equation" r:id="rId5" imgW="62208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Υπολογισμός των τάσεων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Συνοριακές συνθήκες των τάσεων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2627784" y="980728"/>
          <a:ext cx="4016375" cy="1601788"/>
        </p:xfrm>
        <a:graphic>
          <a:graphicData uri="http://schemas.openxmlformats.org/presentationml/2006/ole">
            <p:oleObj spid="_x0000_s50178" name="Equation" r:id="rId3" imgW="2006280" imgH="799920" progId="Equation.DSMT4">
              <p:embed/>
            </p:oleObj>
          </a:graphicData>
        </a:graphic>
      </p:graphicFrame>
      <p:pic>
        <p:nvPicPr>
          <p:cNvPr id="5" name="4 - Εικόνα" descr="3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140968"/>
            <a:ext cx="4755544" cy="3235141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9689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Εξετάζουμε το </a:t>
            </a:r>
            <a:r>
              <a:rPr lang="el-GR" sz="2000" dirty="0" err="1" smtClean="0">
                <a:latin typeface="Bookman Old Style" pitchFamily="18" charset="0"/>
              </a:rPr>
              <a:t>συμβιβαστό</a:t>
            </a:r>
            <a:r>
              <a:rPr lang="el-GR" sz="2000" dirty="0" smtClean="0">
                <a:latin typeface="Bookman Old Style" pitchFamily="18" charset="0"/>
              </a:rPr>
              <a:t> αλλά πρέπει να εξετάσουμε και τις συνθήκες στο σύνορο.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2627784" y="260648"/>
          <a:ext cx="3425825" cy="1878013"/>
        </p:xfrm>
        <a:graphic>
          <a:graphicData uri="http://schemas.openxmlformats.org/presentationml/2006/ole">
            <p:oleObj spid="_x0000_s51202" name="Equation" r:id="rId3" imgW="1714320" imgH="939600" progId="Equation.DSMT4">
              <p:embed/>
            </p:oleObj>
          </a:graphicData>
        </a:graphic>
      </p:graphicFrame>
      <p:graphicFrame>
        <p:nvGraphicFramePr>
          <p:cNvPr id="51203" name="Object 3"/>
          <p:cNvGraphicFramePr>
            <a:graphicFrameLocks noChangeAspect="1"/>
          </p:cNvGraphicFramePr>
          <p:nvPr/>
        </p:nvGraphicFramePr>
        <p:xfrm>
          <a:off x="2051720" y="2564904"/>
          <a:ext cx="5081588" cy="2084388"/>
        </p:xfrm>
        <a:graphic>
          <a:graphicData uri="http://schemas.openxmlformats.org/presentationml/2006/ole">
            <p:oleObj spid="_x0000_s51203" name="Equation" r:id="rId4" imgW="2539800" imgH="10411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9.1 Ενέργεια Παραμόρφωσης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Ε: Ολική Ενέργεια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Κ: Κινητική Ενέργεια (αγνοείται όταν λύνουμε στατικά προβλήματα)</a:t>
            </a:r>
          </a:p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U</a:t>
            </a:r>
            <a:r>
              <a:rPr lang="el-GR" sz="2000" dirty="0" smtClean="0">
                <a:latin typeface="Bookman Old Style" pitchFamily="18" charset="0"/>
              </a:rPr>
              <a:t>: Εσωτερική Ενέργεια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e(</a:t>
            </a:r>
            <a:r>
              <a:rPr lang="en-US" sz="2000" dirty="0" err="1" smtClean="0">
                <a:latin typeface="Bookman Old Style" pitchFamily="18" charset="0"/>
              </a:rPr>
              <a:t>x,y,z</a:t>
            </a:r>
            <a:r>
              <a:rPr lang="en-US" sz="2000" dirty="0" smtClean="0">
                <a:latin typeface="Bookman Old Style" pitchFamily="18" charset="0"/>
              </a:rPr>
              <a:t>)</a:t>
            </a:r>
            <a:r>
              <a:rPr lang="el-GR" sz="2000" dirty="0" smtClean="0">
                <a:latin typeface="Bookman Old Style" pitchFamily="18" charset="0"/>
              </a:rPr>
              <a:t>: Πυκνότητα εσωτερικής ενέργειας (αν το υλικό δεν είναι ομοιογενές έχει διαφορετική πυκνότητα στο εσωτερικό του)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3995936" y="1268760"/>
          <a:ext cx="1323975" cy="357187"/>
        </p:xfrm>
        <a:graphic>
          <a:graphicData uri="http://schemas.openxmlformats.org/presentationml/2006/ole">
            <p:oleObj spid="_x0000_s53250" name="Equation" r:id="rId3" imgW="660240" imgH="177480" progId="Equation.DSMT4">
              <p:embed/>
            </p:oleObj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2339752" y="5013176"/>
          <a:ext cx="5095875" cy="582613"/>
        </p:xfrm>
        <a:graphic>
          <a:graphicData uri="http://schemas.openxmlformats.org/presentationml/2006/ole">
            <p:oleObj spid="_x0000_s53251" name="Equation" r:id="rId4" imgW="2552400" imgH="2919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3140968"/>
            <a:ext cx="8229600" cy="1656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επιδράσεις των τροπών αλλάζουν τον όγκο επειδή μεταβάλλουν τις διαστάσεις.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</a:t>
            </a:r>
            <a:r>
              <a:rPr lang="el-GR" sz="2000" dirty="0" err="1" smtClean="0">
                <a:latin typeface="Bookman Old Style" pitchFamily="18" charset="0"/>
              </a:rPr>
              <a:t>διατμητική</a:t>
            </a:r>
            <a:r>
              <a:rPr lang="el-GR" sz="2000" dirty="0" smtClean="0">
                <a:latin typeface="Bookman Old Style" pitchFamily="18" charset="0"/>
              </a:rPr>
              <a:t> τροπή περιγράφει πόσο θα αλλάξει η γωνία.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539552" y="404664"/>
            <a:ext cx="316835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noProof="0" dirty="0" smtClean="0">
                <a:latin typeface="Bookman Old Style" pitchFamily="18" charset="0"/>
              </a:rPr>
              <a:t>Πίνακας στροφών [ω]</a:t>
            </a:r>
            <a:endParaRPr kumimoji="0" lang="el-GR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539552" y="908720"/>
          <a:ext cx="8058150" cy="1982788"/>
        </p:xfrm>
        <a:graphic>
          <a:graphicData uri="http://schemas.openxmlformats.org/presentationml/2006/ole">
            <p:oleObj spid="_x0000_s16386" name="Equation" r:id="rId3" imgW="4025880" imgH="990360" progId="Equation.DSMT4">
              <p:embed/>
            </p:oleObj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1259632" y="5301208"/>
          <a:ext cx="1220787" cy="482600"/>
        </p:xfrm>
        <a:graphic>
          <a:graphicData uri="http://schemas.openxmlformats.org/presentationml/2006/ole">
            <p:oleObj spid="_x0000_s16387" name="Equation" r:id="rId4" imgW="609480" imgH="241200" progId="Equation.DSMT4">
              <p:embed/>
            </p:oleObj>
          </a:graphicData>
        </a:graphic>
      </p:graphicFrame>
      <p:sp>
        <p:nvSpPr>
          <p:cNvPr id="7" name="6 - Βέλος προς τα κάτω"/>
          <p:cNvSpPr/>
          <p:nvPr/>
        </p:nvSpPr>
        <p:spPr>
          <a:xfrm>
            <a:off x="1907704" y="4653136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Αρχή Διατήρησης της Ενέργειας</a:t>
            </a:r>
            <a:br>
              <a:rPr lang="el-GR" sz="2000" dirty="0" smtClean="0">
                <a:latin typeface="Bookman Old Style" pitchFamily="18" charset="0"/>
              </a:rPr>
            </a:br>
            <a:r>
              <a:rPr lang="el-GR" sz="2000" dirty="0" smtClean="0">
                <a:latin typeface="Bookman Old Style" pitchFamily="18" charset="0"/>
              </a:rPr>
              <a:t>(1</a:t>
            </a:r>
            <a:r>
              <a:rPr lang="el-GR" sz="2000" baseline="30000" dirty="0" smtClean="0">
                <a:latin typeface="Bookman Old Style" pitchFamily="18" charset="0"/>
              </a:rPr>
              <a:t>ο</a:t>
            </a:r>
            <a:r>
              <a:rPr lang="el-GR" sz="2000" dirty="0" smtClean="0">
                <a:latin typeface="Bookman Old Style" pitchFamily="18" charset="0"/>
              </a:rPr>
              <a:t> </a:t>
            </a:r>
            <a:r>
              <a:rPr lang="el-GR" sz="2000" dirty="0" err="1" smtClean="0">
                <a:latin typeface="Bookman Old Style" pitchFamily="18" charset="0"/>
              </a:rPr>
              <a:t>Θερμοδυναμικό</a:t>
            </a:r>
            <a:r>
              <a:rPr lang="el-GR" sz="2000" dirty="0" smtClean="0">
                <a:latin typeface="Bookman Old Style" pitchFamily="18" charset="0"/>
              </a:rPr>
              <a:t> αξίωμα)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ΔΕ: Ολική ενέργεια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</a:t>
            </a:r>
            <a:r>
              <a:rPr lang="en-US" sz="2000" dirty="0" smtClean="0">
                <a:latin typeface="Bookman Old Style" pitchFamily="18" charset="0"/>
              </a:rPr>
              <a:t>W</a:t>
            </a:r>
            <a:r>
              <a:rPr lang="el-GR" sz="1400" dirty="0" smtClean="0">
                <a:latin typeface="Bookman Old Style" pitchFamily="18" charset="0"/>
              </a:rPr>
              <a:t>εξ</a:t>
            </a:r>
            <a:r>
              <a:rPr lang="el-GR" sz="2000" dirty="0" smtClean="0">
                <a:latin typeface="Bookman Old Style" pitchFamily="18" charset="0"/>
              </a:rPr>
              <a:t>: Έργο εξωτερικών δυνάμεων</a:t>
            </a:r>
          </a:p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Q</a:t>
            </a:r>
            <a:r>
              <a:rPr lang="el-GR" sz="2000" dirty="0" smtClean="0">
                <a:latin typeface="Bookman Old Style" pitchFamily="18" charset="0"/>
              </a:rPr>
              <a:t>: Ενέργεια από ροή θερμότητας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Ισόθερμες παραμορφώσεις</a:t>
            </a: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Δ</a:t>
            </a:r>
            <a:r>
              <a:rPr lang="en-US" sz="2000" dirty="0" smtClean="0">
                <a:latin typeface="Bookman Old Style" pitchFamily="18" charset="0"/>
              </a:rPr>
              <a:t>W</a:t>
            </a:r>
            <a:r>
              <a:rPr lang="el-GR" sz="1400" dirty="0" smtClean="0">
                <a:latin typeface="Bookman Old Style" pitchFamily="18" charset="0"/>
              </a:rPr>
              <a:t>εξ</a:t>
            </a:r>
            <a:r>
              <a:rPr lang="el-GR" sz="2000" dirty="0" smtClean="0">
                <a:latin typeface="Bookman Old Style" pitchFamily="18" charset="0"/>
              </a:rPr>
              <a:t> περιλαμβάνει δυνάμεις, ροπές, καθολικές δυνάμεις (βαρύτητας).</a:t>
            </a: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>
              <a:latin typeface="Bookman Old Style" pitchFamily="18" charset="0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3563888" y="1124744"/>
          <a:ext cx="1903412" cy="482600"/>
        </p:xfrm>
        <a:graphic>
          <a:graphicData uri="http://schemas.openxmlformats.org/presentationml/2006/ole">
            <p:oleObj spid="_x0000_s54274" name="Equation" r:id="rId3" imgW="952200" imgH="241200" progId="Equation.DSMT4">
              <p:embed/>
            </p:oleObj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3203848" y="3861048"/>
          <a:ext cx="3357563" cy="1119187"/>
        </p:xfrm>
        <a:graphic>
          <a:graphicData uri="http://schemas.openxmlformats.org/presentationml/2006/ole">
            <p:oleObj spid="_x0000_s54275" name="Equation" r:id="rId4" imgW="1676160" imgH="5587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0" y="4365104"/>
            <a:ext cx="5688632" cy="9361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Κατανεμημένο γραμμικά βάρος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3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75656" y="260648"/>
            <a:ext cx="4101086" cy="4243980"/>
          </a:xfrm>
        </p:spPr>
      </p:pic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5796136" y="4437112"/>
          <a:ext cx="863600" cy="787400"/>
        </p:xfrm>
        <a:graphic>
          <a:graphicData uri="http://schemas.openxmlformats.org/presentationml/2006/ole">
            <p:oleObj spid="_x0000_s55298" name="Equation" r:id="rId4" imgW="431640" imgH="393480" progId="Equation.DSMT4">
              <p:embed/>
            </p:oleObj>
          </a:graphicData>
        </a:graphic>
      </p:graphicFrame>
      <p:sp>
        <p:nvSpPr>
          <p:cNvPr id="7" name="6 - Δεξιό βέλος"/>
          <p:cNvSpPr/>
          <p:nvPr/>
        </p:nvSpPr>
        <p:spPr>
          <a:xfrm>
            <a:off x="5004048" y="4509120"/>
            <a:ext cx="36004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Ορθογώνιο"/>
          <p:cNvSpPr/>
          <p:nvPr/>
        </p:nvSpPr>
        <p:spPr>
          <a:xfrm>
            <a:off x="5580112" y="1556792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dirty="0" smtClean="0">
                <a:latin typeface="Bookman Old Style" pitchFamily="18" charset="0"/>
              </a:rPr>
              <a:t>Δ</a:t>
            </a:r>
            <a:r>
              <a:rPr lang="en-US" dirty="0" smtClean="0">
                <a:latin typeface="Bookman Old Style" pitchFamily="18" charset="0"/>
              </a:rPr>
              <a:t>u</a:t>
            </a:r>
            <a:r>
              <a:rPr lang="el-GR" dirty="0" smtClean="0">
                <a:latin typeface="Bookman Old Style" pitchFamily="18" charset="0"/>
              </a:rPr>
              <a:t>: μετατόπιση</a:t>
            </a:r>
          </a:p>
          <a:p>
            <a:pPr>
              <a:buNone/>
            </a:pPr>
            <a:endParaRPr lang="el-GR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dirty="0" err="1" smtClean="0">
                <a:latin typeface="Bookman Old Style" pitchFamily="18" charset="0"/>
              </a:rPr>
              <a:t>Δδ</a:t>
            </a:r>
            <a:r>
              <a:rPr lang="el-GR" dirty="0" smtClean="0">
                <a:latin typeface="Bookman Old Style" pitchFamily="18" charset="0"/>
              </a:rPr>
              <a:t>: επιμήκυνση</a:t>
            </a:r>
            <a:endParaRPr lang="el-GR" dirty="0" smtClean="0">
              <a:latin typeface="Bookman Old Style" pitchFamily="18" charset="0"/>
            </a:endParaRP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1403648" y="5517232"/>
          <a:ext cx="6553200" cy="863600"/>
        </p:xfrm>
        <a:graphic>
          <a:graphicData uri="http://schemas.openxmlformats.org/presentationml/2006/ole">
            <p:oleObj spid="_x0000_s55300" name="Equation" r:id="rId5" imgW="327636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9.2 Πυκνότητα Ελαστικής Ενέργειας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24811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Γενική σχέση που ισχύει για κάθε υλικό.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Διάγραμμα Αξονικών Δυνάμεων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(αφορά την προηγούμενη εικόνα)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755576" y="1196752"/>
          <a:ext cx="7666038" cy="1420813"/>
        </p:xfrm>
        <a:graphic>
          <a:graphicData uri="http://schemas.openxmlformats.org/presentationml/2006/ole">
            <p:oleObj spid="_x0000_s56322" name="Equation" r:id="rId3" imgW="3835080" imgH="711000" progId="Equation.DSMT4">
              <p:embed/>
            </p:oleObj>
          </a:graphicData>
        </a:graphic>
      </p:graphicFrame>
      <p:pic>
        <p:nvPicPr>
          <p:cNvPr id="5" name="4 - Εικόνα" descr="3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645024"/>
            <a:ext cx="2924583" cy="2791215"/>
          </a:xfrm>
          <a:prstGeom prst="rect">
            <a:avLst/>
          </a:prstGeom>
        </p:spPr>
      </p:pic>
      <p:sp>
        <p:nvSpPr>
          <p:cNvPr id="6" name="5 - Δεξιό βέλος"/>
          <p:cNvSpPr/>
          <p:nvPr/>
        </p:nvSpPr>
        <p:spPr>
          <a:xfrm>
            <a:off x="4067944" y="4725144"/>
            <a:ext cx="576064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Να να υπολογίσουμε τις αντιδράσεις στο πρόβλημα αρκεί να κάνουμε τομή στο σώμα και στην συνέχεια τοπικό διάγραμμα ισορροπίας.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Εικόνα" descr="3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1700808"/>
            <a:ext cx="4721249" cy="3235141"/>
          </a:xfrm>
          <a:prstGeom prst="rect">
            <a:avLst/>
          </a:prstGeom>
        </p:spPr>
      </p:pic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3275856" y="5373216"/>
          <a:ext cx="2817813" cy="939800"/>
        </p:xfrm>
        <a:graphic>
          <a:graphicData uri="http://schemas.openxmlformats.org/presentationml/2006/ole">
            <p:oleObj spid="_x0000_s57346" name="Equation" r:id="rId4" imgW="1409400" imgH="469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την επίλυση του προβλήματος θα χρησιμοποιήσουμε τις σχέσεις που αναγράφονται παρακάτω.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Κάνοντας τις απαραίτητες αντικαταστάσεις προκύπτει τελικά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2051720" y="1484784"/>
          <a:ext cx="1627187" cy="457200"/>
        </p:xfrm>
        <a:graphic>
          <a:graphicData uri="http://schemas.openxmlformats.org/presentationml/2006/ole">
            <p:oleObj spid="_x0000_s58370" name="Equation" r:id="rId3" imgW="812520" imgH="228600" progId="Equation.DSMT4">
              <p:embed/>
            </p:oleObj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4499992" y="1484784"/>
          <a:ext cx="2079625" cy="584200"/>
        </p:xfrm>
        <a:graphic>
          <a:graphicData uri="http://schemas.openxmlformats.org/presentationml/2006/ole">
            <p:oleObj spid="_x0000_s58371" name="Equation" r:id="rId4" imgW="1041120" imgH="291960" progId="Equation.DSMT4">
              <p:embed/>
            </p:oleObj>
          </a:graphicData>
        </a:graphic>
      </p:graphicFrame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2123728" y="2420888"/>
          <a:ext cx="1525587" cy="839787"/>
        </p:xfrm>
        <a:graphic>
          <a:graphicData uri="http://schemas.openxmlformats.org/presentationml/2006/ole">
            <p:oleObj spid="_x0000_s58372" name="Equation" r:id="rId5" imgW="761760" imgH="419040" progId="Equation.DSMT4">
              <p:embed/>
            </p:oleObj>
          </a:graphicData>
        </a:graphic>
      </p:graphicFrame>
      <p:graphicFrame>
        <p:nvGraphicFramePr>
          <p:cNvPr id="58373" name="Object 5"/>
          <p:cNvGraphicFramePr>
            <a:graphicFrameLocks noChangeAspect="1"/>
          </p:cNvGraphicFramePr>
          <p:nvPr/>
        </p:nvGraphicFramePr>
        <p:xfrm>
          <a:off x="4355976" y="2492896"/>
          <a:ext cx="2238375" cy="788987"/>
        </p:xfrm>
        <a:graphic>
          <a:graphicData uri="http://schemas.openxmlformats.org/presentationml/2006/ole">
            <p:oleObj spid="_x0000_s58373" name="Equation" r:id="rId6" imgW="1117440" imgH="393480" progId="Equation.DSMT4">
              <p:embed/>
            </p:oleObj>
          </a:graphicData>
        </a:graphic>
      </p:graphicFrame>
      <p:graphicFrame>
        <p:nvGraphicFramePr>
          <p:cNvPr id="58374" name="Object 6"/>
          <p:cNvGraphicFramePr>
            <a:graphicFrameLocks noChangeAspect="1"/>
          </p:cNvGraphicFramePr>
          <p:nvPr/>
        </p:nvGraphicFramePr>
        <p:xfrm>
          <a:off x="3491880" y="3501008"/>
          <a:ext cx="1474788" cy="738187"/>
        </p:xfrm>
        <a:graphic>
          <a:graphicData uri="http://schemas.openxmlformats.org/presentationml/2006/ole">
            <p:oleObj spid="_x0000_s58374" name="Equation" r:id="rId7" imgW="736560" imgH="368280" progId="Equation.DSMT4">
              <p:embed/>
            </p:oleObj>
          </a:graphicData>
        </a:graphic>
      </p:graphicFrame>
      <p:graphicFrame>
        <p:nvGraphicFramePr>
          <p:cNvPr id="58375" name="Object 7"/>
          <p:cNvGraphicFramePr>
            <a:graphicFrameLocks noChangeAspect="1"/>
          </p:cNvGraphicFramePr>
          <p:nvPr/>
        </p:nvGraphicFramePr>
        <p:xfrm>
          <a:off x="2987824" y="5157192"/>
          <a:ext cx="3022600" cy="863600"/>
        </p:xfrm>
        <a:graphic>
          <a:graphicData uri="http://schemas.openxmlformats.org/presentationml/2006/ole">
            <p:oleObj spid="_x0000_s58375" name="Equation" r:id="rId8" imgW="151128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1560" y="188640"/>
            <a:ext cx="2818656" cy="778098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Εμβαδόν 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844824"/>
            <a:ext cx="8229600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Στον κύκλο του </a:t>
            </a:r>
            <a:r>
              <a:rPr lang="en-US" sz="2000" dirty="0" smtClean="0">
                <a:latin typeface="Bookman Old Style" pitchFamily="18" charset="0"/>
              </a:rPr>
              <a:t>Mohr </a:t>
            </a:r>
            <a:r>
              <a:rPr lang="el-GR" sz="2000" dirty="0" smtClean="0">
                <a:latin typeface="Bookman Old Style" pitchFamily="18" charset="0"/>
              </a:rPr>
              <a:t>η τροπή ε μπορεί να βρίσκεται στο θετικό </a:t>
            </a:r>
            <a:r>
              <a:rPr lang="el-GR" sz="2000" dirty="0" err="1" smtClean="0">
                <a:latin typeface="Bookman Old Style" pitchFamily="18" charset="0"/>
              </a:rPr>
              <a:t>ημιάξονα</a:t>
            </a:r>
            <a:r>
              <a:rPr lang="el-GR" sz="2000" dirty="0" smtClean="0">
                <a:latin typeface="Bookman Old Style" pitchFamily="18" charset="0"/>
              </a:rPr>
              <a:t> ή και στο μηδέν.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131840" y="404664"/>
          <a:ext cx="1400175" cy="407988"/>
        </p:xfrm>
        <a:graphic>
          <a:graphicData uri="http://schemas.openxmlformats.org/presentationml/2006/ole">
            <p:oleObj spid="_x0000_s17410" name="Equation" r:id="rId3" imgW="698400" imgH="203040" progId="Equation.DSMT4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131840" y="980728"/>
          <a:ext cx="2914650" cy="557213"/>
        </p:xfrm>
        <a:graphic>
          <a:graphicData uri="http://schemas.openxmlformats.org/presentationml/2006/ole">
            <p:oleObj spid="_x0000_s17411" name="Equation" r:id="rId4" imgW="1460160" imgH="279360" progId="Equation.DSMT4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3059832" y="2852936"/>
          <a:ext cx="2309813" cy="508000"/>
        </p:xfrm>
        <a:graphic>
          <a:graphicData uri="http://schemas.openxmlformats.org/presentationml/2006/ole">
            <p:oleObj spid="_x0000_s17412" name="Equation" r:id="rId5" imgW="1155600" imgH="253800" progId="Equation.DSMT4">
              <p:embed/>
            </p:oleObj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2987824" y="3717032"/>
          <a:ext cx="2641600" cy="889000"/>
        </p:xfrm>
        <a:graphic>
          <a:graphicData uri="http://schemas.openxmlformats.org/presentationml/2006/ole">
            <p:oleObj spid="_x0000_s17413" name="Equation" r:id="rId6" imgW="1320480" imgH="444240" progId="Equation.DSMT4">
              <p:embed/>
            </p:oleObj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2987824" y="5013176"/>
          <a:ext cx="3090862" cy="608012"/>
        </p:xfrm>
        <a:graphic>
          <a:graphicData uri="http://schemas.openxmlformats.org/presentationml/2006/ole">
            <p:oleObj spid="_x0000_s17414" name="Equation" r:id="rId7" imgW="1549080" imgH="304560" progId="Equation.DSMT4">
              <p:embed/>
            </p:oleObj>
          </a:graphicData>
        </a:graphic>
      </p:graphicFrame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467544" y="580526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Το [ω]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είναι αναλλοίωτο. Δεν αλλάζει αν στρέψουμε τους άξονες.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203848" y="1196752"/>
          <a:ext cx="2255838" cy="582613"/>
        </p:xfrm>
        <a:graphic>
          <a:graphicData uri="http://schemas.openxmlformats.org/presentationml/2006/ole">
            <p:oleObj spid="_x0000_s18434" name="Equation" r:id="rId3" imgW="1130040" imgH="291960" progId="Equation.DSMT4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843808" y="2276872"/>
          <a:ext cx="2792413" cy="914400"/>
        </p:xfrm>
        <a:graphic>
          <a:graphicData uri="http://schemas.openxmlformats.org/presentationml/2006/ole">
            <p:oleObj spid="_x0000_s18435" name="Equation" r:id="rId4" imgW="1396800" imgH="457200" progId="Equation.DSMT4">
              <p:embed/>
            </p:oleObj>
          </a:graphicData>
        </a:graphic>
      </p:graphicFrame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5.2 Κύκλος του </a:t>
            </a:r>
            <a:r>
              <a:rPr lang="en-US" sz="2400" dirty="0" smtClean="0">
                <a:latin typeface="Bookman Old Style" pitchFamily="18" charset="0"/>
              </a:rPr>
              <a:t>Mohr - </a:t>
            </a:r>
            <a:r>
              <a:rPr lang="el-GR" sz="2400" dirty="0" smtClean="0">
                <a:latin typeface="Bookman Old Style" pitchFamily="18" charset="0"/>
              </a:rPr>
              <a:t>Μετασχηματισμοί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683568" y="3573016"/>
            <a:ext cx="4896544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Από τις ανωτέρω σχέσεις προκύπτει ότι: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1835696" y="4293096"/>
          <a:ext cx="5408613" cy="1854200"/>
        </p:xfrm>
        <a:graphic>
          <a:graphicData uri="http://schemas.openxmlformats.org/presentationml/2006/ole">
            <p:oleObj spid="_x0000_s18437" name="Equation" r:id="rId5" imgW="2705040" imgH="927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0872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Οι κύριες τροπές               είναι αναλλοίωτες.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118072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    Αν θέλουμε να υπολογίσουμε τις αναλλοίωτες του μητρώου [ε] θα πρέπει να κάνουμε </a:t>
            </a:r>
            <a:r>
              <a:rPr lang="el-GR" sz="2000" dirty="0" err="1" smtClean="0">
                <a:latin typeface="Bookman Old Style" pitchFamily="18" charset="0"/>
              </a:rPr>
              <a:t>διαγωνιοποίηση</a:t>
            </a:r>
            <a:r>
              <a:rPr lang="el-GR" sz="2000" dirty="0" smtClean="0">
                <a:latin typeface="Bookman Old Style" pitchFamily="18" charset="0"/>
              </a:rPr>
              <a:t> του πίνακα και στη συνέχεια να υπολογίσουμε τις </a:t>
            </a:r>
            <a:r>
              <a:rPr lang="el-GR" sz="2000" dirty="0" err="1" smtClean="0">
                <a:latin typeface="Bookman Old Style" pitchFamily="18" charset="0"/>
              </a:rPr>
              <a:t>ιδιοτιμές</a:t>
            </a:r>
            <a:r>
              <a:rPr lang="el-GR" sz="2000" dirty="0" smtClean="0">
                <a:latin typeface="Bookman Old Style" pitchFamily="18" charset="0"/>
              </a:rPr>
              <a:t>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4139952" y="404664"/>
          <a:ext cx="687388" cy="458788"/>
        </p:xfrm>
        <a:graphic>
          <a:graphicData uri="http://schemas.openxmlformats.org/presentationml/2006/ole">
            <p:oleObj spid="_x0000_s19458" name="Equation" r:id="rId3" imgW="342720" imgH="228600" progId="Equation.DSMT4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755576" y="2636912"/>
          <a:ext cx="1371600" cy="965200"/>
        </p:xfrm>
        <a:graphic>
          <a:graphicData uri="http://schemas.openxmlformats.org/presentationml/2006/ole">
            <p:oleObj spid="_x0000_s19459" name="Equation" r:id="rId4" imgW="685800" imgH="482400" progId="Equation.DSMT4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203848" y="2708920"/>
          <a:ext cx="2741613" cy="965200"/>
        </p:xfrm>
        <a:graphic>
          <a:graphicData uri="http://schemas.openxmlformats.org/presentationml/2006/ole">
            <p:oleObj spid="_x0000_s19460" name="Equation" r:id="rId5" imgW="1371600" imgH="482400" progId="Equation.DSMT4">
              <p:embed/>
            </p:oleObj>
          </a:graphicData>
        </a:graphic>
      </p:graphicFrame>
      <p:sp>
        <p:nvSpPr>
          <p:cNvPr id="7" name="6 - Δεξιό βέλος"/>
          <p:cNvSpPr/>
          <p:nvPr/>
        </p:nvSpPr>
        <p:spPr>
          <a:xfrm>
            <a:off x="2483768" y="2780928"/>
            <a:ext cx="43204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6948264" y="2924944"/>
          <a:ext cx="1195387" cy="355600"/>
        </p:xfrm>
        <a:graphic>
          <a:graphicData uri="http://schemas.openxmlformats.org/presentationml/2006/ole">
            <p:oleObj spid="_x0000_s19461" name="Equation" r:id="rId6" imgW="596880" imgH="177480" progId="Equation.DSMT4">
              <p:embed/>
            </p:oleObj>
          </a:graphicData>
        </a:graphic>
      </p:graphicFrame>
      <p:sp>
        <p:nvSpPr>
          <p:cNvPr id="9" name="8 - Δεξιό βέλος"/>
          <p:cNvSpPr/>
          <p:nvPr/>
        </p:nvSpPr>
        <p:spPr>
          <a:xfrm>
            <a:off x="6228184" y="2780928"/>
            <a:ext cx="43204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483768" y="4581128"/>
          <a:ext cx="4376738" cy="1119187"/>
        </p:xfrm>
        <a:graphic>
          <a:graphicData uri="http://schemas.openxmlformats.org/presentationml/2006/ole">
            <p:oleObj spid="_x0000_s19462" name="Equation" r:id="rId7" imgW="2184120" imgH="558720" progId="Equation.DSMT4">
              <p:embed/>
            </p:oleObj>
          </a:graphicData>
        </a:graphic>
      </p:graphicFrame>
      <p:sp>
        <p:nvSpPr>
          <p:cNvPr id="11" name="10 - Δεξιό βέλος"/>
          <p:cNvSpPr/>
          <p:nvPr/>
        </p:nvSpPr>
        <p:spPr>
          <a:xfrm>
            <a:off x="1547664" y="4797152"/>
            <a:ext cx="43204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6516216" cy="11430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Να υπολογίσετε τις κύριες τροπές του μητρώου: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772816"/>
            <a:ext cx="8229600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    Αν κάνουμε αντικατάσταση στην εξίσωση που εκφράζει τις κύριες τάσεις θα προκύψει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6300192" y="404664"/>
          <a:ext cx="1727200" cy="914400"/>
        </p:xfrm>
        <a:graphic>
          <a:graphicData uri="http://schemas.openxmlformats.org/presentationml/2006/ole">
            <p:oleObj spid="_x0000_s20482" name="Equation" r:id="rId3" imgW="863280" imgH="457200" progId="Equation.DSMT4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2627784" y="2780928"/>
          <a:ext cx="3476625" cy="963613"/>
        </p:xfrm>
        <a:graphic>
          <a:graphicData uri="http://schemas.openxmlformats.org/presentationml/2006/ole">
            <p:oleObj spid="_x0000_s20484" name="Equation" r:id="rId4" imgW="1739880" imgH="482400" progId="Equation.DSMT4">
              <p:embed/>
            </p:oleObj>
          </a:graphicData>
        </a:graphic>
      </p:graphicFrame>
      <p:sp>
        <p:nvSpPr>
          <p:cNvPr id="7" name="2 - Θέση περιεχομένου"/>
          <p:cNvSpPr txBox="1">
            <a:spLocks/>
          </p:cNvSpPr>
          <p:nvPr/>
        </p:nvSpPr>
        <p:spPr>
          <a:xfrm>
            <a:off x="395536" y="4437112"/>
            <a:ext cx="432048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Στοιχειώδης μεταβολή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εμβαδού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/>
        </p:nvGraphicFramePr>
        <p:xfrm>
          <a:off x="5508104" y="4221088"/>
          <a:ext cx="1806575" cy="788988"/>
        </p:xfrm>
        <a:graphic>
          <a:graphicData uri="http://schemas.openxmlformats.org/presentationml/2006/ole">
            <p:oleObj spid="_x0000_s20485" name="Equation" r:id="rId5" imgW="901440" imgH="393480" progId="Equation.DSMT4">
              <p:embed/>
            </p:oleObj>
          </a:graphicData>
        </a:graphic>
      </p:graphicFrame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395536" y="5517232"/>
            <a:ext cx="432048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Στοιχειώδης μεταβολή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όγκου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5508104" y="5373216"/>
          <a:ext cx="2389187" cy="787400"/>
        </p:xfrm>
        <a:graphic>
          <a:graphicData uri="http://schemas.openxmlformats.org/presentationml/2006/ole">
            <p:oleObj spid="_x0000_s20486" name="Equation" r:id="rId6" imgW="1193760" imgH="393480" progId="Equation.DSMT4">
              <p:embed/>
            </p:oleObj>
          </a:graphicData>
        </a:graphic>
      </p:graphicFrame>
      <p:sp>
        <p:nvSpPr>
          <p:cNvPr id="11" name="10 - Δεξιό βέλος"/>
          <p:cNvSpPr/>
          <p:nvPr/>
        </p:nvSpPr>
        <p:spPr>
          <a:xfrm>
            <a:off x="4644008" y="4365104"/>
            <a:ext cx="36004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Δεξιό βέλος"/>
          <p:cNvSpPr/>
          <p:nvPr/>
        </p:nvSpPr>
        <p:spPr>
          <a:xfrm>
            <a:off x="4572000" y="5445224"/>
            <a:ext cx="36004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70609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Σφαιρικό υδροστατικό τμήμα του [ε]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4077072"/>
            <a:ext cx="4176464" cy="50405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000" dirty="0" smtClean="0">
                <a:latin typeface="Bookman Old Style" pitchFamily="18" charset="0"/>
              </a:rPr>
              <a:t>Αποκλίνων </a:t>
            </a:r>
            <a:r>
              <a:rPr lang="el-GR" sz="2000" dirty="0" err="1" smtClean="0">
                <a:latin typeface="Bookman Old Style" pitchFamily="18" charset="0"/>
              </a:rPr>
              <a:t>τανυστής</a:t>
            </a:r>
            <a:r>
              <a:rPr lang="el-GR" sz="2000" dirty="0" smtClean="0">
                <a:latin typeface="Bookman Old Style" pitchFamily="18" charset="0"/>
              </a:rPr>
              <a:t> τροπών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95536" y="908720"/>
          <a:ext cx="8382000" cy="2692400"/>
        </p:xfrm>
        <a:graphic>
          <a:graphicData uri="http://schemas.openxmlformats.org/presentationml/2006/ole">
            <p:oleObj spid="_x0000_s21506" name="Equation" r:id="rId3" imgW="4190760" imgH="134604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5148064" y="3789040"/>
          <a:ext cx="2968625" cy="963613"/>
        </p:xfrm>
        <a:graphic>
          <a:graphicData uri="http://schemas.openxmlformats.org/presentationml/2006/ole">
            <p:oleObj spid="_x0000_s21507" name="Equation" r:id="rId4" imgW="1485720" imgH="48240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323528" y="5085184"/>
            <a:ext cx="8136904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    Το [ε] διασπάται στο υδροστατικό και το αποκλίνον τμήμα επειδή θεωρούμε τα ρευστά ασυμπίεστα. Επομένως, μετασχηματίζονται με παραμορφώσεις ισόχωρες και έτσι το σφαιρικό μέρος είναι μηδέν.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7" name="6 - Δεξιό βέλος"/>
          <p:cNvSpPr/>
          <p:nvPr/>
        </p:nvSpPr>
        <p:spPr>
          <a:xfrm>
            <a:off x="4067944" y="4005064"/>
            <a:ext cx="43204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1284</Words>
  <Application>Microsoft Office PowerPoint</Application>
  <PresentationFormat>Προβολή στην οθόνη (4:3)</PresentationFormat>
  <Paragraphs>268</Paragraphs>
  <Slides>44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44</vt:i4>
      </vt:variant>
    </vt:vector>
  </HeadingPairs>
  <TitlesOfParts>
    <vt:vector size="47" baseType="lpstr">
      <vt:lpstr>Θέμα του Office</vt:lpstr>
      <vt:lpstr>Equation</vt:lpstr>
      <vt:lpstr>MathType 6.0 Equation</vt:lpstr>
      <vt:lpstr>5.1 Παραμορφώσεις, Τροπές, Στροφές</vt:lpstr>
      <vt:lpstr>Διάνυσμα μεταβολής της μετατόπισης</vt:lpstr>
      <vt:lpstr>Διαφάνεια 3</vt:lpstr>
      <vt:lpstr>Διαφάνεια 4</vt:lpstr>
      <vt:lpstr>Εμβαδόν </vt:lpstr>
      <vt:lpstr>5.2 Κύκλος του Mohr - Μετασχηματισμοί</vt:lpstr>
      <vt:lpstr>Οι κύριες τροπές               είναι αναλλοίωτες.</vt:lpstr>
      <vt:lpstr>Να υπολογίσετε τις κύριες τροπές του μητρώου:</vt:lpstr>
      <vt:lpstr>Σφαιρικό υδροστατικό τμήμα του [ε]</vt:lpstr>
      <vt:lpstr>6. Κινηματικά αποδεκτό πεδίο μετατοπίσεων</vt:lpstr>
      <vt:lpstr>Καθαρή διάτμηση</vt:lpstr>
      <vt:lpstr>Διαφάνεια 12</vt:lpstr>
      <vt:lpstr>Διαφάνεια 13</vt:lpstr>
      <vt:lpstr>Κάμψη Δοκού</vt:lpstr>
      <vt:lpstr>Διαφάνεια 15</vt:lpstr>
      <vt:lpstr>Διαφάνεια 16</vt:lpstr>
      <vt:lpstr>Διαφάνεια 17</vt:lpstr>
      <vt:lpstr>Διαφάνεια 18</vt:lpstr>
      <vt:lpstr>Διαφάνεια 19</vt:lpstr>
      <vt:lpstr>7.1 Ελαστική Συμπεριφορά</vt:lpstr>
      <vt:lpstr>Διαφάνεια 21</vt:lpstr>
      <vt:lpstr>Διαφάνεια 22</vt:lpstr>
      <vt:lpstr>Διαφάνεια 23</vt:lpstr>
      <vt:lpstr>Διαφάνεια 24</vt:lpstr>
      <vt:lpstr>Διαφάνεια 25</vt:lpstr>
      <vt:lpstr>7.2 Θέρμο-ελαστικότητα</vt:lpstr>
      <vt:lpstr>Καταστατικές εξισώσεις για γραμμικά ισότροπα υλικά</vt:lpstr>
      <vt:lpstr>Μονοαξονική παραμόρφωση</vt:lpstr>
      <vt:lpstr>Υδροστατική Πίεση</vt:lpstr>
      <vt:lpstr>8.1 Επίπεδη Ένταση</vt:lpstr>
      <vt:lpstr>Επίπεδη παραμόρφωση</vt:lpstr>
      <vt:lpstr>Επίπεδη Ένταση</vt:lpstr>
      <vt:lpstr>8.2 Τασική Συνάρτηση Airy</vt:lpstr>
      <vt:lpstr>Διαφάνεια 34</vt:lpstr>
      <vt:lpstr>Διαφάνεια 35</vt:lpstr>
      <vt:lpstr>Διαφάνεια 36</vt:lpstr>
      <vt:lpstr>Διαφάνεια 37</vt:lpstr>
      <vt:lpstr>Διαφάνεια 38</vt:lpstr>
      <vt:lpstr>9.1 Ενέργεια Παραμόρφωσης</vt:lpstr>
      <vt:lpstr>Αρχή Διατήρησης της Ενέργειας (1ο Θερμοδυναμικό αξίωμα)</vt:lpstr>
      <vt:lpstr>Κατανεμημένο γραμμικά βάρος</vt:lpstr>
      <vt:lpstr>9.2 Πυκνότητα Ελαστικής Ενέργειας</vt:lpstr>
      <vt:lpstr>Διαφάνεια 43</vt:lpstr>
      <vt:lpstr>Διαφάνεια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Antonis</dc:creator>
  <cp:lastModifiedBy>Antonis</cp:lastModifiedBy>
  <cp:revision>241</cp:revision>
  <dcterms:created xsi:type="dcterms:W3CDTF">2015-06-03T10:27:28Z</dcterms:created>
  <dcterms:modified xsi:type="dcterms:W3CDTF">2015-06-08T15:05:01Z</dcterms:modified>
</cp:coreProperties>
</file>