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2" d="100"/>
          <a:sy n="112" d="100"/>
        </p:scale>
        <p:origin x="-1584"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1F5F3BC4-056A-48FD-9AC0-66ADE1BF2BF3}" type="datetimeFigureOut">
              <a:rPr lang="el-GR" smtClean="0"/>
              <a:pPr/>
              <a:t>18/11/2015</a:t>
            </a:fld>
            <a:endParaRPr lang="el-GR" dirty="0"/>
          </a:p>
        </p:txBody>
      </p:sp>
      <p:sp>
        <p:nvSpPr>
          <p:cNvPr id="20" name="19 - Θέση υποσέλιδου"/>
          <p:cNvSpPr>
            <a:spLocks noGrp="1"/>
          </p:cNvSpPr>
          <p:nvPr>
            <p:ph type="ftr" sz="quarter" idx="11"/>
          </p:nvPr>
        </p:nvSpPr>
        <p:spPr/>
        <p:txBody>
          <a:bodyPr/>
          <a:lstStyle>
            <a:extLst/>
          </a:lstStyle>
          <a:p>
            <a:endParaRPr lang="el-GR" dirty="0"/>
          </a:p>
        </p:txBody>
      </p:sp>
      <p:sp>
        <p:nvSpPr>
          <p:cNvPr id="10" name="9 - Θέση αριθμού διαφάνειας"/>
          <p:cNvSpPr>
            <a:spLocks noGrp="1"/>
          </p:cNvSpPr>
          <p:nvPr>
            <p:ph type="sldNum" sz="quarter" idx="12"/>
          </p:nvPr>
        </p:nvSpPr>
        <p:spPr/>
        <p:txBody>
          <a:bodyPr/>
          <a:lstStyle>
            <a:extLst/>
          </a:lstStyle>
          <a:p>
            <a:fld id="{443CD60E-573C-4E9F-8310-0AEC79EC1908}" type="slidenum">
              <a:rPr lang="el-GR" smtClean="0"/>
              <a:pPr/>
              <a:t>‹#›</a:t>
            </a:fld>
            <a:endParaRPr lang="el-GR" dirty="0"/>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1F5F3BC4-056A-48FD-9AC0-66ADE1BF2BF3}" type="datetimeFigureOut">
              <a:rPr lang="el-GR" smtClean="0"/>
              <a:pPr/>
              <a:t>18/11/2015</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443CD60E-573C-4E9F-8310-0AEC79EC1908}"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1F5F3BC4-056A-48FD-9AC0-66ADE1BF2BF3}" type="datetimeFigureOut">
              <a:rPr lang="el-GR" smtClean="0"/>
              <a:pPr/>
              <a:t>18/11/2015</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443CD60E-573C-4E9F-8310-0AEC79EC1908}"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1F5F3BC4-056A-48FD-9AC0-66ADE1BF2BF3}" type="datetimeFigureOut">
              <a:rPr lang="el-GR" smtClean="0"/>
              <a:pPr/>
              <a:t>18/11/2015</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443CD60E-573C-4E9F-8310-0AEC79EC1908}"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1F5F3BC4-056A-48FD-9AC0-66ADE1BF2BF3}" type="datetimeFigureOut">
              <a:rPr lang="el-GR" smtClean="0"/>
              <a:pPr/>
              <a:t>18/11/2015</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443CD60E-573C-4E9F-8310-0AEC79EC1908}" type="slidenum">
              <a:rPr lang="el-GR" smtClean="0"/>
              <a:pPr/>
              <a:t>‹#›</a:t>
            </a:fld>
            <a:endParaRPr lang="el-GR" dirty="0"/>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1F5F3BC4-056A-48FD-9AC0-66ADE1BF2BF3}" type="datetimeFigureOut">
              <a:rPr lang="el-GR" smtClean="0"/>
              <a:pPr/>
              <a:t>18/11/2015</a:t>
            </a:fld>
            <a:endParaRPr lang="el-GR" dirty="0"/>
          </a:p>
        </p:txBody>
      </p:sp>
      <p:sp>
        <p:nvSpPr>
          <p:cNvPr id="6" name="5 - Θέση υποσέλιδου"/>
          <p:cNvSpPr>
            <a:spLocks noGrp="1"/>
          </p:cNvSpPr>
          <p:nvPr>
            <p:ph type="ftr" sz="quarter" idx="11"/>
          </p:nvPr>
        </p:nvSpPr>
        <p:spPr/>
        <p:txBody>
          <a:bodyPr/>
          <a:lstStyle>
            <a:extLst/>
          </a:lstStyle>
          <a:p>
            <a:endParaRPr lang="el-GR" dirty="0"/>
          </a:p>
        </p:txBody>
      </p:sp>
      <p:sp>
        <p:nvSpPr>
          <p:cNvPr id="7" name="6 - Θέση αριθμού διαφάνειας"/>
          <p:cNvSpPr>
            <a:spLocks noGrp="1"/>
          </p:cNvSpPr>
          <p:nvPr>
            <p:ph type="sldNum" sz="quarter" idx="12"/>
          </p:nvPr>
        </p:nvSpPr>
        <p:spPr/>
        <p:txBody>
          <a:bodyPr/>
          <a:lstStyle>
            <a:extLst/>
          </a:lstStyle>
          <a:p>
            <a:fld id="{443CD60E-573C-4E9F-8310-0AEC79EC1908}"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1F5F3BC4-056A-48FD-9AC0-66ADE1BF2BF3}" type="datetimeFigureOut">
              <a:rPr lang="el-GR" smtClean="0"/>
              <a:pPr/>
              <a:t>18/11/2015</a:t>
            </a:fld>
            <a:endParaRPr lang="el-GR" dirty="0"/>
          </a:p>
        </p:txBody>
      </p:sp>
      <p:sp>
        <p:nvSpPr>
          <p:cNvPr id="8" name="7 - Θέση υποσέλιδου"/>
          <p:cNvSpPr>
            <a:spLocks noGrp="1"/>
          </p:cNvSpPr>
          <p:nvPr>
            <p:ph type="ftr" sz="quarter" idx="11"/>
          </p:nvPr>
        </p:nvSpPr>
        <p:spPr/>
        <p:txBody>
          <a:bodyPr/>
          <a:lstStyle>
            <a:extLst/>
          </a:lstStyle>
          <a:p>
            <a:endParaRPr lang="el-GR" dirty="0"/>
          </a:p>
        </p:txBody>
      </p:sp>
      <p:sp>
        <p:nvSpPr>
          <p:cNvPr id="9" name="8 - Θέση αριθμού διαφάνειας"/>
          <p:cNvSpPr>
            <a:spLocks noGrp="1"/>
          </p:cNvSpPr>
          <p:nvPr>
            <p:ph type="sldNum" sz="quarter" idx="12"/>
          </p:nvPr>
        </p:nvSpPr>
        <p:spPr/>
        <p:txBody>
          <a:bodyPr/>
          <a:lstStyle>
            <a:extLst/>
          </a:lstStyle>
          <a:p>
            <a:fld id="{443CD60E-573C-4E9F-8310-0AEC79EC1908}"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1F5F3BC4-056A-48FD-9AC0-66ADE1BF2BF3}" type="datetimeFigureOut">
              <a:rPr lang="el-GR" smtClean="0"/>
              <a:pPr/>
              <a:t>18/11/2015</a:t>
            </a:fld>
            <a:endParaRPr lang="el-GR" dirty="0"/>
          </a:p>
        </p:txBody>
      </p:sp>
      <p:sp>
        <p:nvSpPr>
          <p:cNvPr id="4" name="3 - Θέση υποσέλιδου"/>
          <p:cNvSpPr>
            <a:spLocks noGrp="1"/>
          </p:cNvSpPr>
          <p:nvPr>
            <p:ph type="ftr" sz="quarter" idx="11"/>
          </p:nvPr>
        </p:nvSpPr>
        <p:spPr/>
        <p:txBody>
          <a:bodyPr/>
          <a:lstStyle>
            <a:extLst/>
          </a:lstStyle>
          <a:p>
            <a:endParaRPr lang="el-GR" dirty="0"/>
          </a:p>
        </p:txBody>
      </p:sp>
      <p:sp>
        <p:nvSpPr>
          <p:cNvPr id="5" name="4 - Θέση αριθμού διαφάνειας"/>
          <p:cNvSpPr>
            <a:spLocks noGrp="1"/>
          </p:cNvSpPr>
          <p:nvPr>
            <p:ph type="sldNum" sz="quarter" idx="12"/>
          </p:nvPr>
        </p:nvSpPr>
        <p:spPr/>
        <p:txBody>
          <a:bodyPr/>
          <a:lstStyle>
            <a:extLst/>
          </a:lstStyle>
          <a:p>
            <a:fld id="{443CD60E-573C-4E9F-8310-0AEC79EC1908}"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1F5F3BC4-056A-48FD-9AC0-66ADE1BF2BF3}" type="datetimeFigureOut">
              <a:rPr lang="el-GR" smtClean="0"/>
              <a:pPr/>
              <a:t>18/11/2015</a:t>
            </a:fld>
            <a:endParaRPr lang="el-GR" dirty="0"/>
          </a:p>
        </p:txBody>
      </p:sp>
      <p:sp>
        <p:nvSpPr>
          <p:cNvPr id="3" name="2 - Θέση υποσέλιδου"/>
          <p:cNvSpPr>
            <a:spLocks noGrp="1"/>
          </p:cNvSpPr>
          <p:nvPr>
            <p:ph type="ftr" sz="quarter" idx="11"/>
          </p:nvPr>
        </p:nvSpPr>
        <p:spPr/>
        <p:txBody>
          <a:bodyPr/>
          <a:lstStyle>
            <a:extLst/>
          </a:lstStyle>
          <a:p>
            <a:endParaRPr lang="el-GR" dirty="0"/>
          </a:p>
        </p:txBody>
      </p:sp>
      <p:sp>
        <p:nvSpPr>
          <p:cNvPr id="4" name="3 - Θέση αριθμού διαφάνειας"/>
          <p:cNvSpPr>
            <a:spLocks noGrp="1"/>
          </p:cNvSpPr>
          <p:nvPr>
            <p:ph type="sldNum" sz="quarter" idx="12"/>
          </p:nvPr>
        </p:nvSpPr>
        <p:spPr/>
        <p:txBody>
          <a:bodyPr/>
          <a:lstStyle>
            <a:extLst/>
          </a:lstStyle>
          <a:p>
            <a:fld id="{443CD60E-573C-4E9F-8310-0AEC79EC1908}" type="slidenum">
              <a:rPr lang="el-GR" smtClean="0"/>
              <a:pPr/>
              <a:t>‹#›</a:t>
            </a:fld>
            <a:endParaRPr lang="el-GR" dirty="0"/>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1F5F3BC4-056A-48FD-9AC0-66ADE1BF2BF3}" type="datetimeFigureOut">
              <a:rPr lang="el-GR" smtClean="0"/>
              <a:pPr/>
              <a:t>18/11/2015</a:t>
            </a:fld>
            <a:endParaRPr lang="el-GR" dirty="0"/>
          </a:p>
        </p:txBody>
      </p:sp>
      <p:sp>
        <p:nvSpPr>
          <p:cNvPr id="6" name="5 - Θέση υποσέλιδου"/>
          <p:cNvSpPr>
            <a:spLocks noGrp="1"/>
          </p:cNvSpPr>
          <p:nvPr>
            <p:ph type="ftr" sz="quarter" idx="11"/>
          </p:nvPr>
        </p:nvSpPr>
        <p:spPr/>
        <p:txBody>
          <a:bodyPr/>
          <a:lstStyle>
            <a:extLst/>
          </a:lstStyle>
          <a:p>
            <a:endParaRPr lang="el-GR" dirty="0"/>
          </a:p>
        </p:txBody>
      </p:sp>
      <p:sp>
        <p:nvSpPr>
          <p:cNvPr id="7" name="6 - Θέση αριθμού διαφάνειας"/>
          <p:cNvSpPr>
            <a:spLocks noGrp="1"/>
          </p:cNvSpPr>
          <p:nvPr>
            <p:ph type="sldNum" sz="quarter" idx="12"/>
          </p:nvPr>
        </p:nvSpPr>
        <p:spPr/>
        <p:txBody>
          <a:bodyPr/>
          <a:lstStyle>
            <a:extLst/>
          </a:lstStyle>
          <a:p>
            <a:fld id="{443CD60E-573C-4E9F-8310-0AEC79EC1908}"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1F5F3BC4-056A-48FD-9AC0-66ADE1BF2BF3}" type="datetimeFigureOut">
              <a:rPr lang="el-GR" smtClean="0"/>
              <a:pPr/>
              <a:t>18/11/2015</a:t>
            </a:fld>
            <a:endParaRPr lang="el-GR" dirty="0"/>
          </a:p>
        </p:txBody>
      </p:sp>
      <p:sp>
        <p:nvSpPr>
          <p:cNvPr id="6" name="5 - Θέση υποσέλιδου"/>
          <p:cNvSpPr>
            <a:spLocks noGrp="1"/>
          </p:cNvSpPr>
          <p:nvPr>
            <p:ph type="ftr" sz="quarter" idx="11"/>
          </p:nvPr>
        </p:nvSpPr>
        <p:spPr/>
        <p:txBody>
          <a:bodyPr/>
          <a:lstStyle>
            <a:extLst/>
          </a:lstStyle>
          <a:p>
            <a:endParaRPr lang="el-GR" dirty="0"/>
          </a:p>
        </p:txBody>
      </p:sp>
      <p:sp>
        <p:nvSpPr>
          <p:cNvPr id="7" name="6 - Θέση αριθμού διαφάνειας"/>
          <p:cNvSpPr>
            <a:spLocks noGrp="1"/>
          </p:cNvSpPr>
          <p:nvPr>
            <p:ph type="sldNum" sz="quarter" idx="12"/>
          </p:nvPr>
        </p:nvSpPr>
        <p:spPr/>
        <p:txBody>
          <a:bodyPr/>
          <a:lstStyle>
            <a:extLst/>
          </a:lstStyle>
          <a:p>
            <a:fld id="{443CD60E-573C-4E9F-8310-0AEC79EC1908}" type="slidenum">
              <a:rPr lang="el-GR" smtClean="0"/>
              <a:pPr/>
              <a:t>‹#›</a:t>
            </a:fld>
            <a:endParaRPr lang="el-GR" dirty="0"/>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F5F3BC4-056A-48FD-9AC0-66ADE1BF2BF3}" type="datetimeFigureOut">
              <a:rPr lang="el-GR" smtClean="0"/>
              <a:pPr/>
              <a:t>18/11/2015</a:t>
            </a:fld>
            <a:endParaRPr lang="el-GR" dirty="0"/>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dirty="0"/>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43CD60E-573C-4E9F-8310-0AEC79EC1908}" type="slidenum">
              <a:rPr lang="el-GR" smtClean="0"/>
              <a:pPr/>
              <a:t>‹#›</a:t>
            </a:fld>
            <a:endParaRPr lang="el-GR" dirty="0"/>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normAutofit fontScale="90000"/>
          </a:bodyPr>
          <a:lstStyle/>
          <a:p>
            <a:r>
              <a:rPr lang="el-GR" sz="2800" dirty="0" smtClean="0"/>
              <a:t>ΠΟΛΙΤΙΚΕΣ </a:t>
            </a:r>
            <a:r>
              <a:rPr lang="en-US" sz="2800" dirty="0" smtClean="0"/>
              <a:t> </a:t>
            </a:r>
            <a:r>
              <a:rPr lang="el-GR" sz="2800" dirty="0" smtClean="0"/>
              <a:t>ΤΗΣ ΕΤΕΡΟΤΗΤΑΣ ΣΤΟ ΤΕΛΟΣ ΤΟΥ 20</a:t>
            </a:r>
            <a:r>
              <a:rPr lang="el-GR" sz="2800" baseline="30000" dirty="0" smtClean="0"/>
              <a:t>ου</a:t>
            </a:r>
            <a:r>
              <a:rPr lang="el-GR" sz="2800" dirty="0" smtClean="0"/>
              <a:t> ΑΙΩΝΑ. Η ΠΟΡΕΙΑ ΠΡΟΣ ΤΗΝ «ΠΟΛΥΠΟΛΙΤΙΣΜΙΚΟΤΗΤΑ» ΤΗΣ ΕΛΛΗΝΙΚΗΣ ΘΡΑΚΗΣ.                                                    </a:t>
            </a:r>
            <a:endParaRPr lang="el-GR" sz="2800" dirty="0"/>
          </a:p>
        </p:txBody>
      </p:sp>
      <p:sp>
        <p:nvSpPr>
          <p:cNvPr id="5" name="4 - TextBox"/>
          <p:cNvSpPr txBox="1"/>
          <p:nvPr/>
        </p:nvSpPr>
        <p:spPr>
          <a:xfrm>
            <a:off x="5786446" y="1643050"/>
            <a:ext cx="2786082" cy="369332"/>
          </a:xfrm>
          <a:prstGeom prst="rect">
            <a:avLst/>
          </a:prstGeom>
          <a:noFill/>
        </p:spPr>
        <p:txBody>
          <a:bodyPr wrap="square" rtlCol="0">
            <a:spAutoFit/>
          </a:bodyPr>
          <a:lstStyle/>
          <a:p>
            <a:r>
              <a:rPr lang="el-GR" dirty="0" smtClean="0"/>
              <a:t>     </a:t>
            </a:r>
            <a:r>
              <a:rPr lang="el-GR" b="1" i="1" dirty="0" smtClean="0"/>
              <a:t>Φωτεινή Τσιμπιρίδου…</a:t>
            </a:r>
            <a:endParaRPr lang="el-GR" b="1" i="1" dirty="0"/>
          </a:p>
        </p:txBody>
      </p:sp>
      <p:sp>
        <p:nvSpPr>
          <p:cNvPr id="7" name="6 - TextBox"/>
          <p:cNvSpPr txBox="1"/>
          <p:nvPr/>
        </p:nvSpPr>
        <p:spPr>
          <a:xfrm>
            <a:off x="285720" y="2000240"/>
            <a:ext cx="7786742" cy="5355312"/>
          </a:xfrm>
          <a:prstGeom prst="rect">
            <a:avLst/>
          </a:prstGeom>
          <a:noFill/>
        </p:spPr>
        <p:txBody>
          <a:bodyPr wrap="square" rtlCol="0">
            <a:spAutoFit/>
          </a:bodyPr>
          <a:lstStyle/>
          <a:p>
            <a:pPr>
              <a:buFont typeface="Wingdings" pitchFamily="2" charset="2"/>
              <a:buChar char="Ø"/>
            </a:pPr>
            <a:r>
              <a:rPr lang="el-GR" dirty="0" smtClean="0"/>
              <a:t> </a:t>
            </a:r>
            <a:r>
              <a:rPr lang="el-GR" b="1" dirty="0" smtClean="0"/>
              <a:t>Καθηγήτρια  :</a:t>
            </a:r>
          </a:p>
          <a:p>
            <a:r>
              <a:rPr lang="el-GR" dirty="0" smtClean="0"/>
              <a:t> Τμήμα Βαλκανικών Σλαβικών &amp; Ανατολικών Σπουδών</a:t>
            </a:r>
          </a:p>
          <a:p>
            <a:r>
              <a:rPr lang="el-GR" dirty="0" smtClean="0"/>
              <a:t>  Γνωστικό αντικείμενο: Οικονομική και Πολιτική Ανθρωπολογία στην ΝΑ Ευρώπη</a:t>
            </a:r>
          </a:p>
          <a:p>
            <a:endParaRPr lang="el-GR" dirty="0"/>
          </a:p>
          <a:p>
            <a:pPr>
              <a:buFont typeface="Wingdings" pitchFamily="2" charset="2"/>
              <a:buChar char="Ø"/>
            </a:pPr>
            <a:r>
              <a:rPr lang="el-GR" dirty="0" smtClean="0"/>
              <a:t> </a:t>
            </a:r>
            <a:r>
              <a:rPr lang="el-GR" b="1" dirty="0"/>
              <a:t>Ακαδημαϊκοί τίτλοι </a:t>
            </a:r>
            <a:r>
              <a:rPr lang="el-GR" b="1" dirty="0" smtClean="0"/>
              <a:t>:</a:t>
            </a:r>
          </a:p>
          <a:p>
            <a:r>
              <a:rPr lang="el-GR" dirty="0" smtClean="0"/>
              <a:t>ΔΡ</a:t>
            </a:r>
            <a:r>
              <a:rPr lang="el-GR" dirty="0"/>
              <a:t>. Εθνολογίας-Κοινωνικής Ανθρωπολογίας, </a:t>
            </a:r>
            <a:r>
              <a:rPr lang="el-GR" dirty="0" err="1"/>
              <a:t>Ecole</a:t>
            </a:r>
            <a:r>
              <a:rPr lang="el-GR" dirty="0"/>
              <a:t> </a:t>
            </a:r>
            <a:r>
              <a:rPr lang="el-GR" dirty="0" err="1"/>
              <a:t>des</a:t>
            </a:r>
            <a:r>
              <a:rPr lang="el-GR" dirty="0"/>
              <a:t> </a:t>
            </a:r>
            <a:r>
              <a:rPr lang="el-GR" dirty="0" err="1"/>
              <a:t>Hautes</a:t>
            </a:r>
            <a:r>
              <a:rPr lang="el-GR" dirty="0"/>
              <a:t> </a:t>
            </a:r>
            <a:r>
              <a:rPr lang="el-GR" dirty="0" err="1"/>
              <a:t>Etudes</a:t>
            </a:r>
            <a:r>
              <a:rPr lang="el-GR" dirty="0"/>
              <a:t> </a:t>
            </a:r>
            <a:r>
              <a:rPr lang="el-GR" dirty="0" err="1"/>
              <a:t>en</a:t>
            </a:r>
            <a:r>
              <a:rPr lang="el-GR" dirty="0"/>
              <a:t> </a:t>
            </a:r>
            <a:r>
              <a:rPr lang="el-GR" dirty="0" err="1"/>
              <a:t>Sciences</a:t>
            </a:r>
            <a:r>
              <a:rPr lang="el-GR" dirty="0"/>
              <a:t> </a:t>
            </a:r>
            <a:r>
              <a:rPr lang="el-GR" dirty="0" err="1"/>
              <a:t>Sociales</a:t>
            </a:r>
            <a:r>
              <a:rPr lang="el-GR" dirty="0"/>
              <a:t> [Ανώτατη Σχολή Κοινωνικών Επιστημών] Παρίσι, </a:t>
            </a:r>
            <a:r>
              <a:rPr lang="el-GR" dirty="0" smtClean="0"/>
              <a:t>Γαλλία</a:t>
            </a:r>
          </a:p>
          <a:p>
            <a:pPr>
              <a:buFont typeface="Wingdings" pitchFamily="2" charset="2"/>
              <a:buChar char="Ø"/>
            </a:pPr>
            <a:endParaRPr lang="el-GR" dirty="0"/>
          </a:p>
          <a:p>
            <a:pPr>
              <a:buFont typeface="Wingdings" pitchFamily="2" charset="2"/>
              <a:buChar char="Ø"/>
            </a:pPr>
            <a:r>
              <a:rPr lang="el-GR" dirty="0" smtClean="0"/>
              <a:t> </a:t>
            </a:r>
            <a:r>
              <a:rPr lang="el-GR" b="1" dirty="0"/>
              <a:t>Ερευνητικά </a:t>
            </a:r>
            <a:r>
              <a:rPr lang="el-GR" b="1" dirty="0" smtClean="0"/>
              <a:t>Ενδιαφέροντα :</a:t>
            </a:r>
            <a:endParaRPr lang="el-GR" b="1" dirty="0"/>
          </a:p>
          <a:p>
            <a:r>
              <a:rPr lang="el-GR" dirty="0"/>
              <a:t>Μελέτη των σχέσεων εξουσίας και της πολιτικής οικονομίας, πολιτικές της θρησκείας (Ισλάμ) </a:t>
            </a:r>
            <a:r>
              <a:rPr lang="el-GR" dirty="0" err="1"/>
              <a:t>εθνοτικές</a:t>
            </a:r>
            <a:r>
              <a:rPr lang="el-GR" dirty="0"/>
              <a:t>, </a:t>
            </a:r>
            <a:r>
              <a:rPr lang="el-GR" dirty="0" err="1"/>
              <a:t>έμφυλες</a:t>
            </a:r>
            <a:r>
              <a:rPr lang="el-GR" dirty="0"/>
              <a:t> ταυτότητες και κοινωνικά κινήματα. </a:t>
            </a:r>
            <a:r>
              <a:rPr lang="el-GR" dirty="0" err="1"/>
              <a:t>Aσχολείται</a:t>
            </a:r>
            <a:r>
              <a:rPr lang="el-GR" dirty="0"/>
              <a:t> με ζητήματα κουλτούρας του κράτους και εμπειριών του πολίτη έχοντας κάνει έρευνα στην Ελλάδα και στη Μέση </a:t>
            </a:r>
            <a:r>
              <a:rPr lang="el-GR" dirty="0" err="1"/>
              <a:t>Αναπολή</a:t>
            </a:r>
            <a:r>
              <a:rPr lang="el-GR" dirty="0"/>
              <a:t> (Σουλτανάτο του Ομάν), και συνεχίζοντας στην Τουρκία(Πόλη). ¨</a:t>
            </a:r>
            <a:r>
              <a:rPr lang="el-GR" dirty="0" err="1"/>
              <a:t>εχει</a:t>
            </a:r>
            <a:r>
              <a:rPr lang="el-GR" dirty="0"/>
              <a:t> κάνει ή συμμετέχει στην </a:t>
            </a:r>
            <a:r>
              <a:rPr lang="el-GR" dirty="0" err="1"/>
              <a:t>παραγω</a:t>
            </a:r>
            <a:r>
              <a:rPr lang="el-GR" dirty="0"/>
              <a:t> </a:t>
            </a:r>
            <a:r>
              <a:rPr lang="el-GR" dirty="0" err="1"/>
              <a:t>γή</a:t>
            </a:r>
            <a:r>
              <a:rPr lang="el-GR" dirty="0"/>
              <a:t> εθνογραφικών </a:t>
            </a:r>
            <a:r>
              <a:rPr lang="el-GR" dirty="0" err="1"/>
              <a:t>ντοκυμαντέρ</a:t>
            </a:r>
            <a:r>
              <a:rPr lang="el-GR" dirty="0"/>
              <a:t>.</a:t>
            </a:r>
          </a:p>
          <a:p>
            <a:pPr>
              <a:buFont typeface="Wingdings" pitchFamily="2" charset="2"/>
              <a:buChar char="Ø"/>
            </a:pPr>
            <a:endParaRPr lang="el-GR" dirty="0" smtClean="0"/>
          </a:p>
          <a:p>
            <a:r>
              <a:rPr lang="el-GR" dirty="0"/>
              <a:t> </a:t>
            </a:r>
            <a:r>
              <a:rPr lang="el-GR" dirty="0" smtClean="0"/>
              <a:t>      </a:t>
            </a:r>
          </a:p>
          <a:p>
            <a:r>
              <a:rPr lang="el-GR" dirty="0" smtClean="0"/>
              <a:t>      </a:t>
            </a:r>
          </a:p>
          <a:p>
            <a:r>
              <a:rPr lang="el-GR" dirty="0" smtClean="0"/>
              <a:t>      </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1071538" y="285728"/>
            <a:ext cx="6500858" cy="584775"/>
          </a:xfrm>
          <a:prstGeom prst="rect">
            <a:avLst/>
          </a:prstGeom>
          <a:noFill/>
        </p:spPr>
        <p:txBody>
          <a:bodyPr wrap="square" rtlCol="0">
            <a:spAutoFit/>
          </a:bodyPr>
          <a:lstStyle/>
          <a:p>
            <a:r>
              <a:rPr lang="el-GR" sz="3200" b="1" dirty="0" smtClean="0"/>
              <a:t>       Πομάκοι και νεωτερικότητα</a:t>
            </a:r>
            <a:endParaRPr lang="el-GR" sz="3200" b="1" dirty="0"/>
          </a:p>
        </p:txBody>
      </p:sp>
      <p:sp>
        <p:nvSpPr>
          <p:cNvPr id="4" name="3 - TextBox"/>
          <p:cNvSpPr txBox="1"/>
          <p:nvPr/>
        </p:nvSpPr>
        <p:spPr>
          <a:xfrm>
            <a:off x="285720" y="1142984"/>
            <a:ext cx="8001056" cy="4893647"/>
          </a:xfrm>
          <a:prstGeom prst="rect">
            <a:avLst/>
          </a:prstGeom>
          <a:noFill/>
        </p:spPr>
        <p:txBody>
          <a:bodyPr wrap="square" rtlCol="0">
            <a:spAutoFit/>
          </a:bodyPr>
          <a:lstStyle/>
          <a:p>
            <a:pPr>
              <a:buFont typeface="Wingdings" pitchFamily="2" charset="2"/>
              <a:buChar char="Ø"/>
            </a:pPr>
            <a:r>
              <a:rPr lang="el-GR" dirty="0" smtClean="0"/>
              <a:t> </a:t>
            </a:r>
            <a:r>
              <a:rPr lang="el-GR" sz="2400" dirty="0" smtClean="0"/>
              <a:t>Μετακινούνται στα αστικά κέντρα -&gt;νεωτερικότητα με οικονομικούς όρους</a:t>
            </a:r>
          </a:p>
          <a:p>
            <a:pPr>
              <a:buFont typeface="Wingdings" pitchFamily="2" charset="2"/>
              <a:buChar char="Ø"/>
            </a:pPr>
            <a:endParaRPr lang="el-GR" sz="2400" dirty="0"/>
          </a:p>
          <a:p>
            <a:pPr>
              <a:buFont typeface="Wingdings" pitchFamily="2" charset="2"/>
              <a:buChar char="Ø"/>
            </a:pPr>
            <a:r>
              <a:rPr lang="el-GR" sz="2400" dirty="0" smtClean="0"/>
              <a:t>Όρος  «επανισλαμισμός»  προσπάθεια  ενσωμάτωσης  ή διαφοροποίησης των ομάδων μεταξύ τους (πχ  Πομάκοι από Τούρκους) </a:t>
            </a:r>
          </a:p>
          <a:p>
            <a:pPr>
              <a:buFont typeface="Wingdings" pitchFamily="2" charset="2"/>
              <a:buChar char="Ø"/>
            </a:pPr>
            <a:endParaRPr lang="el-GR" sz="2400" dirty="0"/>
          </a:p>
          <a:p>
            <a:pPr>
              <a:buFont typeface="Wingdings" pitchFamily="2" charset="2"/>
              <a:buChar char="Ø"/>
            </a:pPr>
            <a:r>
              <a:rPr lang="el-GR" sz="2400" dirty="0" smtClean="0"/>
              <a:t> Επιδιώκουν  την  δημιουργία ταυτότητας με τα δεδομένα της σημερινής εποχής</a:t>
            </a:r>
          </a:p>
          <a:p>
            <a:pPr>
              <a:buFont typeface="Wingdings" pitchFamily="2" charset="2"/>
              <a:buChar char="Ø"/>
            </a:pPr>
            <a:endParaRPr lang="el-GR" sz="2400" dirty="0"/>
          </a:p>
          <a:p>
            <a:pPr>
              <a:buFont typeface="Wingdings" pitchFamily="2" charset="2"/>
              <a:buChar char="Ø"/>
            </a:pPr>
            <a:r>
              <a:rPr lang="el-GR" sz="2400" dirty="0" smtClean="0"/>
              <a:t>Ωστόσο παραμένουν στο περιθώριο</a:t>
            </a:r>
          </a:p>
          <a:p>
            <a:pPr>
              <a:buFont typeface="Wingdings" pitchFamily="2" charset="2"/>
              <a:buChar char="Ø"/>
            </a:pPr>
            <a:endParaRPr lang="el-GR" sz="2400" dirty="0"/>
          </a:p>
          <a:p>
            <a:pPr>
              <a:buFont typeface="Wingdings" pitchFamily="2" charset="2"/>
              <a:buChar char="Ø"/>
            </a:pPr>
            <a:endParaRPr lang="el-GR"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1357290" y="214290"/>
            <a:ext cx="6000792" cy="584775"/>
          </a:xfrm>
          <a:prstGeom prst="rect">
            <a:avLst/>
          </a:prstGeom>
          <a:noFill/>
        </p:spPr>
        <p:txBody>
          <a:bodyPr wrap="square" rtlCol="0">
            <a:spAutoFit/>
          </a:bodyPr>
          <a:lstStyle/>
          <a:p>
            <a:r>
              <a:rPr lang="el-GR" sz="3200" b="1" dirty="0" smtClean="0"/>
              <a:t>                   Πρόσφυγες</a:t>
            </a:r>
            <a:endParaRPr lang="el-GR" sz="3200" b="1" dirty="0"/>
          </a:p>
        </p:txBody>
      </p:sp>
      <p:sp>
        <p:nvSpPr>
          <p:cNvPr id="3" name="2 - TextBox"/>
          <p:cNvSpPr txBox="1"/>
          <p:nvPr/>
        </p:nvSpPr>
        <p:spPr>
          <a:xfrm>
            <a:off x="357158" y="1000108"/>
            <a:ext cx="8358246" cy="6001643"/>
          </a:xfrm>
          <a:prstGeom prst="rect">
            <a:avLst/>
          </a:prstGeom>
          <a:noFill/>
        </p:spPr>
        <p:txBody>
          <a:bodyPr wrap="square" rtlCol="0">
            <a:spAutoFit/>
          </a:bodyPr>
          <a:lstStyle/>
          <a:p>
            <a:pPr>
              <a:buFont typeface="Wingdings" pitchFamily="2" charset="2"/>
              <a:buChar char="Ø"/>
            </a:pPr>
            <a:r>
              <a:rPr lang="el-GR" sz="2400" dirty="0" smtClean="0"/>
              <a:t>Πρόσφυγες ως ετερότητα στο χώρο της Θράκης</a:t>
            </a:r>
          </a:p>
          <a:p>
            <a:pPr>
              <a:buFont typeface="Wingdings" pitchFamily="2" charset="2"/>
              <a:buChar char="Ø"/>
            </a:pPr>
            <a:endParaRPr lang="el-GR" sz="2400" dirty="0"/>
          </a:p>
          <a:p>
            <a:pPr>
              <a:buFont typeface="Wingdings" pitchFamily="2" charset="2"/>
              <a:buChar char="Ø"/>
            </a:pPr>
            <a:r>
              <a:rPr lang="el-GR" sz="2400" dirty="0" smtClean="0"/>
              <a:t> Οι νεοφερμένοι ελληνοποιούνται , αλλά τοποθετούνται στο χώρο της Θράκης</a:t>
            </a:r>
          </a:p>
          <a:p>
            <a:pPr>
              <a:buFont typeface="Wingdings" pitchFamily="2" charset="2"/>
              <a:buChar char="Ø"/>
            </a:pPr>
            <a:endParaRPr lang="el-GR" sz="2400" dirty="0"/>
          </a:p>
          <a:p>
            <a:pPr>
              <a:buFont typeface="Wingdings" pitchFamily="2" charset="2"/>
              <a:buChar char="Ø"/>
            </a:pPr>
            <a:r>
              <a:rPr lang="el-GR" sz="2400" dirty="0" smtClean="0"/>
              <a:t>Θεωρούνται υποδεέστεροι τόσο από τους πλειονοτικούς όσο και από τους μειονοτικούς</a:t>
            </a:r>
          </a:p>
          <a:p>
            <a:pPr>
              <a:buFont typeface="Wingdings" pitchFamily="2" charset="2"/>
              <a:buChar char="Ø"/>
            </a:pPr>
            <a:endParaRPr lang="el-GR" sz="2400" dirty="0"/>
          </a:p>
          <a:p>
            <a:pPr>
              <a:buFont typeface="Wingdings" pitchFamily="2" charset="2"/>
              <a:buChar char="Ø"/>
            </a:pPr>
            <a:r>
              <a:rPr lang="el-GR" sz="2400" dirty="0" smtClean="0"/>
              <a:t>Αντιμετωπίζονται  σαν  ο Άλλος , ο ξένος</a:t>
            </a:r>
          </a:p>
          <a:p>
            <a:pPr>
              <a:buFont typeface="Wingdings" pitchFamily="2" charset="2"/>
              <a:buChar char="Ø"/>
            </a:pPr>
            <a:endParaRPr lang="el-GR" sz="2400" dirty="0"/>
          </a:p>
          <a:p>
            <a:pPr>
              <a:buFont typeface="Wingdings" pitchFamily="2" charset="2"/>
              <a:buChar char="Ø"/>
            </a:pPr>
            <a:r>
              <a:rPr lang="el-GR" sz="2400" dirty="0" smtClean="0"/>
              <a:t>Η τμηματοποίηση της Θράκης δεν  έγκειται  μόνο στους αλλόθρησκους αλλά και στους ομόθρησκους.</a:t>
            </a:r>
          </a:p>
          <a:p>
            <a:pPr>
              <a:buFont typeface="Wingdings" pitchFamily="2" charset="2"/>
              <a:buChar char="Ø"/>
            </a:pPr>
            <a:endParaRPr lang="el-GR" sz="2400" dirty="0"/>
          </a:p>
          <a:p>
            <a:pPr>
              <a:buFont typeface="Wingdings" pitchFamily="2" charset="2"/>
              <a:buChar char="Ø"/>
            </a:pPr>
            <a:r>
              <a:rPr lang="el-GR" sz="2400" dirty="0" smtClean="0"/>
              <a:t> Στοιχείο διαφοροποίησης η γλωσσική διάλεκτος κάθε ομάδας.</a:t>
            </a:r>
          </a:p>
          <a:p>
            <a:endParaRPr lang="el-GR" sz="2400" dirty="0"/>
          </a:p>
          <a:p>
            <a:endParaRPr lang="el-GR"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428596" y="214290"/>
            <a:ext cx="8572560" cy="584775"/>
          </a:xfrm>
          <a:prstGeom prst="rect">
            <a:avLst/>
          </a:prstGeom>
          <a:noFill/>
        </p:spPr>
        <p:txBody>
          <a:bodyPr wrap="square" rtlCol="0">
            <a:spAutoFit/>
          </a:bodyPr>
          <a:lstStyle/>
          <a:p>
            <a:r>
              <a:rPr lang="el-GR" sz="3200" dirty="0" smtClean="0"/>
              <a:t>       </a:t>
            </a:r>
            <a:r>
              <a:rPr lang="el-GR" sz="3200" b="1" dirty="0" smtClean="0"/>
              <a:t>Νέες διαφορές της Πολυπολιτισμικότητας</a:t>
            </a:r>
            <a:endParaRPr lang="el-GR" sz="3200" b="1" dirty="0"/>
          </a:p>
        </p:txBody>
      </p:sp>
      <p:sp>
        <p:nvSpPr>
          <p:cNvPr id="3" name="2 - TextBox"/>
          <p:cNvSpPr txBox="1"/>
          <p:nvPr/>
        </p:nvSpPr>
        <p:spPr>
          <a:xfrm>
            <a:off x="500034" y="1071546"/>
            <a:ext cx="8072494" cy="6001643"/>
          </a:xfrm>
          <a:prstGeom prst="rect">
            <a:avLst/>
          </a:prstGeom>
          <a:noFill/>
        </p:spPr>
        <p:txBody>
          <a:bodyPr wrap="square" rtlCol="0">
            <a:spAutoFit/>
          </a:bodyPr>
          <a:lstStyle/>
          <a:p>
            <a:pPr>
              <a:buFont typeface="Wingdings" pitchFamily="2" charset="2"/>
              <a:buChar char="Ø"/>
            </a:pPr>
            <a:r>
              <a:rPr lang="el-GR" sz="2400" dirty="0" smtClean="0"/>
              <a:t>Ανάδυση εθνικιστών  και από τις δύο πλευρές, τόσο εντός όσο και εκτός Θράκης</a:t>
            </a:r>
          </a:p>
          <a:p>
            <a:pPr>
              <a:buFont typeface="Wingdings" pitchFamily="2" charset="2"/>
              <a:buChar char="Ø"/>
            </a:pPr>
            <a:endParaRPr lang="el-GR" sz="2400" dirty="0"/>
          </a:p>
          <a:p>
            <a:pPr>
              <a:buFont typeface="Wingdings" pitchFamily="2" charset="2"/>
              <a:buChar char="Ø"/>
            </a:pPr>
            <a:r>
              <a:rPr lang="el-GR" sz="2400" dirty="0" smtClean="0"/>
              <a:t>Ο εθνικισμός ή ο πατριωτισμός  σήμερα γίνεται μέσα από τον γραπτό λόγο  αλλά και τον προφορικό( εφημερίδες, σύλλογοι</a:t>
            </a:r>
          </a:p>
          <a:p>
            <a:pPr>
              <a:buFont typeface="Wingdings" pitchFamily="2" charset="2"/>
              <a:buChar char="Ø"/>
            </a:pPr>
            <a:endParaRPr lang="el-GR" sz="2400" dirty="0"/>
          </a:p>
          <a:p>
            <a:pPr>
              <a:buFont typeface="Wingdings" pitchFamily="2" charset="2"/>
              <a:buChar char="Ø"/>
            </a:pPr>
            <a:r>
              <a:rPr lang="el-GR" sz="2400" dirty="0" smtClean="0"/>
              <a:t> Η Πολυπολιτισμικότητα παίρνει τη μορφή πολιτικού λόγου</a:t>
            </a:r>
          </a:p>
          <a:p>
            <a:pPr>
              <a:buFont typeface="Wingdings" pitchFamily="2" charset="2"/>
              <a:buChar char="Ø"/>
            </a:pPr>
            <a:endParaRPr lang="el-GR" sz="2400" dirty="0"/>
          </a:p>
          <a:p>
            <a:pPr>
              <a:buFont typeface="Wingdings" pitchFamily="2" charset="2"/>
              <a:buChar char="Ø"/>
            </a:pPr>
            <a:r>
              <a:rPr lang="el-GR" sz="2400" dirty="0" smtClean="0"/>
              <a:t>Οι υποδεέστεροι κάθε κατηγορίας  επανέρχονται στο προσκήνιο μέσα από πολιτιστικά δρώμενα (παραστάσεις, χοροί,</a:t>
            </a:r>
            <a:r>
              <a:rPr lang="en-US" sz="2400" dirty="0" smtClean="0"/>
              <a:t> </a:t>
            </a:r>
            <a:r>
              <a:rPr lang="el-GR" sz="2400" dirty="0" smtClean="0"/>
              <a:t>κλπ)</a:t>
            </a:r>
          </a:p>
          <a:p>
            <a:pPr>
              <a:buFont typeface="Wingdings" pitchFamily="2" charset="2"/>
              <a:buChar char="Ø"/>
            </a:pPr>
            <a:endParaRPr lang="el-GR" sz="2400" dirty="0"/>
          </a:p>
          <a:p>
            <a:pPr>
              <a:buFont typeface="Wingdings" pitchFamily="2" charset="2"/>
              <a:buChar char="Ø"/>
            </a:pPr>
            <a:r>
              <a:rPr lang="el-GR" sz="2400" dirty="0" smtClean="0"/>
              <a:t>Στόχος η εξάλειψη της  ετερότητας μέσα στην ετερότητα.</a:t>
            </a:r>
          </a:p>
          <a:p>
            <a:endParaRPr lang="el-GR" sz="2400" dirty="0"/>
          </a:p>
          <a:p>
            <a:endParaRPr lang="el-GR" sz="2400" dirty="0"/>
          </a:p>
        </p:txBody>
      </p:sp>
      <p:sp>
        <p:nvSpPr>
          <p:cNvPr id="4" name="3 - TextBox"/>
          <p:cNvSpPr txBox="1"/>
          <p:nvPr/>
        </p:nvSpPr>
        <p:spPr>
          <a:xfrm>
            <a:off x="6643702" y="6286520"/>
            <a:ext cx="2143140" cy="461665"/>
          </a:xfrm>
          <a:prstGeom prst="rect">
            <a:avLst/>
          </a:prstGeom>
          <a:noFill/>
        </p:spPr>
        <p:txBody>
          <a:bodyPr wrap="square" rtlCol="0">
            <a:spAutoFit/>
          </a:bodyPr>
          <a:lstStyle/>
          <a:p>
            <a:r>
              <a:rPr lang="el-GR" sz="2400" smtClean="0"/>
              <a:t>            </a:t>
            </a:r>
            <a:endParaRPr lang="el-GR" sz="2400" i="1" u="sng"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071538" y="214290"/>
            <a:ext cx="7429552" cy="10587514"/>
          </a:xfrm>
          <a:prstGeom prst="rect">
            <a:avLst/>
          </a:prstGeom>
          <a:noFill/>
        </p:spPr>
        <p:txBody>
          <a:bodyPr wrap="square" rtlCol="0">
            <a:spAutoFit/>
          </a:bodyPr>
          <a:lstStyle/>
          <a:p>
            <a:endParaRPr lang="el-GR" dirty="0" smtClean="0"/>
          </a:p>
          <a:p>
            <a:endParaRPr lang="el-GR" dirty="0" smtClean="0"/>
          </a:p>
          <a:p>
            <a:pPr>
              <a:buFont typeface="Wingdings" pitchFamily="2" charset="2"/>
              <a:buChar char="Ø"/>
            </a:pPr>
            <a:r>
              <a:rPr lang="el-GR" dirty="0" smtClean="0"/>
              <a:t> </a:t>
            </a:r>
            <a:r>
              <a:rPr lang="el-GR" sz="2000" dirty="0" smtClean="0"/>
              <a:t>Ένα ζήτημα που έγκειται στην περιοχή της Θράκης είναι η παρουσία των νεοφερμένων ελλήνων χριστιανών προσφύγων (Πόντιοι, Ρωσοπόντιοι, Σαρακατσάνοι, Καπαδόκες, κλπ) , οι οποίοι εγκαταστάθηκαν στην περιοχή οικειοθελώς πριν την  υποχρεωτική ανταλλαγή που επέβαλλε η συνθήκη της Λωζάννης. Οι ίδιοι αυτοί κάτοικοι αντιμετωπίζονται ως υποδεέστεροι τόσο από τους πλειονοτικούς όσο και από τους μειονοτικούς κατοίκους της Θράκης, γιατί πιστεύεται ότι συμβαίνει αυτό;</a:t>
            </a:r>
          </a:p>
          <a:p>
            <a:endParaRPr lang="el-GR" sz="2000" dirty="0" smtClean="0"/>
          </a:p>
          <a:p>
            <a:pPr lvl="7">
              <a:buBlip>
                <a:blip r:embed="rId2"/>
              </a:buBlip>
            </a:pPr>
            <a:r>
              <a:rPr lang="el-GR" sz="2000" dirty="0" smtClean="0"/>
              <a:t>                                                             </a:t>
            </a:r>
          </a:p>
          <a:p>
            <a:endParaRPr lang="el-GR" sz="2000" dirty="0" smtClean="0"/>
          </a:p>
          <a:p>
            <a:pPr>
              <a:buFont typeface="Wingdings" pitchFamily="2" charset="2"/>
              <a:buChar char="Ø"/>
            </a:pPr>
            <a:r>
              <a:rPr lang="el-GR" sz="2000" dirty="0" smtClean="0"/>
              <a:t>Οι μειονοτικές ομάδες της Δυτικής Θράκης (τόσο οι μουσουλμάνοι όσο και οι χριστιανοί) παραμένουν υποδεέστεροι παρόλες τις προσπάθειες εκσυγχρονισμού τους  και διαφοροποίησης τους από το μόρφωμα της μειονότητας. Αυτό οφείλεται στο γεγονός ότι προσλαμβάνονται ως «ξένοι»  ή οφείλεται στην  κοινωνική τους διάταξη στο χώρο της περιοχής της Θράκης;</a:t>
            </a:r>
          </a:p>
          <a:p>
            <a:endParaRPr lang="el-GR" sz="2000" dirty="0" smtClean="0"/>
          </a:p>
          <a:p>
            <a:endParaRPr lang="el-GR" sz="2000" dirty="0" smtClean="0"/>
          </a:p>
          <a:p>
            <a:endParaRPr lang="el-GR" sz="2000" dirty="0" smtClean="0"/>
          </a:p>
          <a:p>
            <a:endParaRPr lang="el-GR" sz="2000" dirty="0" smtClean="0"/>
          </a:p>
          <a:p>
            <a:endParaRPr lang="el-GR" sz="2000" dirty="0" smtClean="0"/>
          </a:p>
          <a:p>
            <a:endParaRPr lang="el-GR" sz="2000" dirty="0" smtClean="0"/>
          </a:p>
          <a:p>
            <a:endParaRPr lang="el-GR" sz="2000" dirty="0" smtClean="0"/>
          </a:p>
          <a:p>
            <a:endParaRPr lang="el-GR" sz="2000" dirty="0" smtClean="0"/>
          </a:p>
          <a:p>
            <a:endParaRPr lang="el-GR" dirty="0" smtClean="0"/>
          </a:p>
          <a:p>
            <a:endParaRPr lang="el-GR" dirty="0" smtClean="0"/>
          </a:p>
          <a:p>
            <a:endParaRPr lang="el-GR" dirty="0" smtClean="0"/>
          </a:p>
          <a:p>
            <a:endParaRPr lang="el-GR" dirty="0" smtClean="0"/>
          </a:p>
          <a:p>
            <a:endParaRPr lang="el-GR" dirty="0" smtClean="0"/>
          </a:p>
          <a:p>
            <a:endParaRPr lang="el-GR" dirty="0"/>
          </a:p>
        </p:txBody>
      </p:sp>
      <p:sp>
        <p:nvSpPr>
          <p:cNvPr id="5" name="4 - TextBox"/>
          <p:cNvSpPr txBox="1"/>
          <p:nvPr/>
        </p:nvSpPr>
        <p:spPr>
          <a:xfrm>
            <a:off x="1785918" y="0"/>
            <a:ext cx="5715040" cy="461665"/>
          </a:xfrm>
          <a:prstGeom prst="rect">
            <a:avLst/>
          </a:prstGeom>
          <a:noFill/>
        </p:spPr>
        <p:txBody>
          <a:bodyPr wrap="square" rtlCol="0">
            <a:spAutoFit/>
          </a:bodyPr>
          <a:lstStyle/>
          <a:p>
            <a:r>
              <a:rPr lang="el-GR" dirty="0" smtClean="0"/>
              <a:t>                                             </a:t>
            </a:r>
            <a:r>
              <a:rPr lang="el-GR" sz="2400" dirty="0" smtClean="0"/>
              <a:t>ΕΡΩΤΗΣΕΙΣ:</a:t>
            </a:r>
            <a:endParaRPr lang="el-GR" sz="2400" dirty="0"/>
          </a:p>
        </p:txBody>
      </p:sp>
      <p:sp>
        <p:nvSpPr>
          <p:cNvPr id="6" name="5 - TextBox"/>
          <p:cNvSpPr txBox="1"/>
          <p:nvPr/>
        </p:nvSpPr>
        <p:spPr>
          <a:xfrm>
            <a:off x="6786578" y="6429396"/>
            <a:ext cx="2357422" cy="461665"/>
          </a:xfrm>
          <a:prstGeom prst="rect">
            <a:avLst/>
          </a:prstGeom>
          <a:noFill/>
        </p:spPr>
        <p:txBody>
          <a:bodyPr wrap="square" rtlCol="0">
            <a:spAutoFit/>
          </a:bodyPr>
          <a:lstStyle/>
          <a:p>
            <a:r>
              <a:rPr lang="el-GR" sz="2400" i="1" dirty="0" smtClean="0"/>
              <a:t>                 </a:t>
            </a:r>
            <a:r>
              <a:rPr lang="el-GR" sz="2400" i="1" u="sng" dirty="0" smtClean="0"/>
              <a:t>Τέλος….</a:t>
            </a:r>
            <a:endParaRPr lang="el-GR" sz="2400" i="1" u="sng"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TextBox"/>
          <p:cNvSpPr txBox="1"/>
          <p:nvPr/>
        </p:nvSpPr>
        <p:spPr>
          <a:xfrm>
            <a:off x="214282" y="357166"/>
            <a:ext cx="8715436" cy="523220"/>
          </a:xfrm>
          <a:prstGeom prst="rect">
            <a:avLst/>
          </a:prstGeom>
          <a:noFill/>
        </p:spPr>
        <p:txBody>
          <a:bodyPr wrap="square" rtlCol="0">
            <a:spAutoFit/>
          </a:bodyPr>
          <a:lstStyle/>
          <a:p>
            <a:r>
              <a:rPr lang="el-GR" sz="2400" dirty="0" smtClean="0"/>
              <a:t>                      </a:t>
            </a:r>
            <a:r>
              <a:rPr lang="el-GR" sz="2800" b="1" dirty="0" smtClean="0"/>
              <a:t>Μουσουλμανική  Μειονότητα  Θράκης</a:t>
            </a:r>
            <a:endParaRPr lang="el-GR" sz="2800" b="1" dirty="0"/>
          </a:p>
        </p:txBody>
      </p:sp>
      <p:sp>
        <p:nvSpPr>
          <p:cNvPr id="4" name="3 - TextBox"/>
          <p:cNvSpPr txBox="1"/>
          <p:nvPr/>
        </p:nvSpPr>
        <p:spPr>
          <a:xfrm>
            <a:off x="428596" y="1142984"/>
            <a:ext cx="8072494" cy="5262979"/>
          </a:xfrm>
          <a:prstGeom prst="rect">
            <a:avLst/>
          </a:prstGeom>
          <a:noFill/>
        </p:spPr>
        <p:txBody>
          <a:bodyPr wrap="square" rtlCol="0">
            <a:spAutoFit/>
          </a:bodyPr>
          <a:lstStyle/>
          <a:p>
            <a:pPr>
              <a:buFont typeface="Wingdings" pitchFamily="2" charset="2"/>
              <a:buChar char="Ø"/>
            </a:pPr>
            <a:r>
              <a:rPr lang="el-GR" sz="2400" dirty="0" smtClean="0"/>
              <a:t>Η ετερότητα της περιοχής διακρίνεται από:</a:t>
            </a:r>
          </a:p>
          <a:p>
            <a:r>
              <a:rPr lang="el-GR" sz="2400" dirty="0"/>
              <a:t> </a:t>
            </a:r>
            <a:r>
              <a:rPr lang="el-GR" sz="2400" dirty="0" smtClean="0"/>
              <a:t>     </a:t>
            </a:r>
          </a:p>
          <a:p>
            <a:pPr lvl="1">
              <a:buBlip>
                <a:blip r:embed="rId2"/>
              </a:buBlip>
            </a:pPr>
            <a:r>
              <a:rPr lang="el-GR" sz="2400" dirty="0"/>
              <a:t> </a:t>
            </a:r>
            <a:r>
              <a:rPr lang="el-GR" sz="2400" dirty="0" smtClean="0"/>
              <a:t> Τη γλώσσα</a:t>
            </a:r>
          </a:p>
          <a:p>
            <a:pPr lvl="1">
              <a:buBlip>
                <a:blip r:embed="rId2"/>
              </a:buBlip>
            </a:pPr>
            <a:r>
              <a:rPr lang="el-GR" sz="2400" dirty="0" smtClean="0"/>
              <a:t>  Τη θρησκεία (Χριστιανοί -  Μουσουλμάνοι)</a:t>
            </a:r>
          </a:p>
          <a:p>
            <a:pPr lvl="1">
              <a:buBlip>
                <a:blip r:embed="rId2"/>
              </a:buBlip>
            </a:pPr>
            <a:r>
              <a:rPr lang="el-GR" sz="2400" dirty="0" smtClean="0"/>
              <a:t>  Τις πολιτικές  συγκυρίες και τον δημόσιο λόγο  τόσο των    πλεινοτικών όσο και των μειονοτικών .</a:t>
            </a:r>
          </a:p>
          <a:p>
            <a:pPr lvl="1">
              <a:buBlip>
                <a:blip r:embed="rId2"/>
              </a:buBlip>
            </a:pPr>
            <a:endParaRPr lang="el-GR" sz="2400" dirty="0"/>
          </a:p>
          <a:p>
            <a:pPr>
              <a:buFont typeface="Wingdings" pitchFamily="2" charset="2"/>
              <a:buChar char="Ø"/>
            </a:pPr>
            <a:r>
              <a:rPr lang="el-GR" sz="2400" dirty="0" smtClean="0"/>
              <a:t> Η Πολυπολιτισμικότητα δηλώνει την συνύπαρξη των ετεροτήτων στον ίδιο πληθυσμό, στον ίδιο χώρο με διαφορετικές ιδιότητες.</a:t>
            </a:r>
          </a:p>
          <a:p>
            <a:pPr>
              <a:buFont typeface="Wingdings" pitchFamily="2" charset="2"/>
              <a:buChar char="Ø"/>
            </a:pPr>
            <a:endParaRPr lang="el-GR" sz="2400" dirty="0"/>
          </a:p>
          <a:p>
            <a:pPr>
              <a:buFont typeface="Wingdings" pitchFamily="2" charset="2"/>
              <a:buChar char="Ø"/>
            </a:pPr>
            <a:r>
              <a:rPr lang="el-GR" sz="2400" dirty="0" smtClean="0"/>
              <a:t>Διαχωρισμός ανάμεσα στους κατοίκους της Θράκης σε</a:t>
            </a:r>
          </a:p>
          <a:p>
            <a:pPr lvl="1">
              <a:buBlip>
                <a:blip r:embed="rId2"/>
              </a:buBlip>
            </a:pPr>
            <a:r>
              <a:rPr lang="el-GR" sz="2400" dirty="0" smtClean="0"/>
              <a:t>  Κυρίαρχους  / πλειονοτικούς</a:t>
            </a:r>
          </a:p>
          <a:p>
            <a:pPr lvl="1">
              <a:buBlip>
                <a:blip r:embed="rId2"/>
              </a:buBlip>
            </a:pPr>
            <a:r>
              <a:rPr lang="el-GR" sz="2400" dirty="0"/>
              <a:t> </a:t>
            </a:r>
            <a:r>
              <a:rPr lang="el-GR" sz="2400" dirty="0" smtClean="0"/>
              <a:t> Υποδεέστερους / μειονοτικούς</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357158" y="428604"/>
            <a:ext cx="8358246" cy="6247864"/>
          </a:xfrm>
          <a:prstGeom prst="rect">
            <a:avLst/>
          </a:prstGeom>
          <a:noFill/>
        </p:spPr>
        <p:txBody>
          <a:bodyPr wrap="square" rtlCol="0">
            <a:spAutoFit/>
          </a:bodyPr>
          <a:lstStyle/>
          <a:p>
            <a:r>
              <a:rPr lang="el-GR" sz="2800" dirty="0" smtClean="0"/>
              <a:t>                                           </a:t>
            </a:r>
            <a:r>
              <a:rPr lang="el-GR" sz="3200" b="1" dirty="0" smtClean="0"/>
              <a:t>Όροι:</a:t>
            </a:r>
          </a:p>
          <a:p>
            <a:pPr>
              <a:buFont typeface="Wingdings" pitchFamily="2" charset="2"/>
              <a:buChar char="Ø"/>
            </a:pPr>
            <a:r>
              <a:rPr lang="el-GR" sz="3200" dirty="0" smtClean="0"/>
              <a:t> </a:t>
            </a:r>
            <a:r>
              <a:rPr lang="el-GR" sz="2400" i="1" u="sng" dirty="0" smtClean="0"/>
              <a:t>«Πολιτικές του τόπου»</a:t>
            </a:r>
            <a:r>
              <a:rPr lang="el-GR" sz="2400" u="sng" dirty="0" smtClean="0"/>
              <a:t> </a:t>
            </a:r>
            <a:r>
              <a:rPr lang="el-GR" sz="2400" dirty="0" smtClean="0"/>
              <a:t>: χρησιμοποιείται στο κείμενο για να δηλώσει τις ηγεμονικές σχέσεις  της κάθε πλευράς  στο θέμα της ετερότητας στη Θράκη.  </a:t>
            </a:r>
          </a:p>
          <a:p>
            <a:pPr>
              <a:buFont typeface="Wingdings" pitchFamily="2" charset="2"/>
              <a:buChar char="Ø"/>
            </a:pPr>
            <a:endParaRPr lang="el-GR" sz="2400" i="1" dirty="0"/>
          </a:p>
          <a:p>
            <a:pPr>
              <a:buFont typeface="Wingdings" pitchFamily="2" charset="2"/>
              <a:buChar char="Ø"/>
            </a:pPr>
            <a:r>
              <a:rPr lang="el-GR" sz="2400" i="1" dirty="0" smtClean="0"/>
              <a:t> </a:t>
            </a:r>
            <a:r>
              <a:rPr lang="el-GR" sz="2400" dirty="0" smtClean="0"/>
              <a:t> Εσωτερικές και εξωτερικές πολιτικές  (Ελλάδα – Τουρκία)</a:t>
            </a:r>
          </a:p>
          <a:p>
            <a:pPr>
              <a:buFont typeface="Wingdings" pitchFamily="2" charset="2"/>
              <a:buChar char="Ø"/>
            </a:pPr>
            <a:endParaRPr lang="el-GR" sz="2400" dirty="0"/>
          </a:p>
          <a:p>
            <a:pPr>
              <a:buFont typeface="Wingdings" pitchFamily="2" charset="2"/>
              <a:buChar char="Ø"/>
            </a:pPr>
            <a:r>
              <a:rPr lang="el-GR" sz="2400" dirty="0"/>
              <a:t> </a:t>
            </a:r>
            <a:r>
              <a:rPr lang="el-GR" sz="2400" dirty="0" smtClean="0"/>
              <a:t>Εγκαθίδρυση  αποικιακού τύπου νοοτροπία  ως προς τους υποδεέστερους.</a:t>
            </a:r>
          </a:p>
          <a:p>
            <a:pPr>
              <a:buFont typeface="Wingdings" pitchFamily="2" charset="2"/>
              <a:buChar char="Ø"/>
            </a:pPr>
            <a:endParaRPr lang="el-GR" sz="2400" dirty="0"/>
          </a:p>
          <a:p>
            <a:pPr>
              <a:buFont typeface="Wingdings" pitchFamily="2" charset="2"/>
              <a:buChar char="Ø"/>
            </a:pPr>
            <a:r>
              <a:rPr lang="el-GR" sz="2400" dirty="0"/>
              <a:t> </a:t>
            </a:r>
            <a:r>
              <a:rPr lang="el-GR" sz="2400" dirty="0" smtClean="0"/>
              <a:t>Οι παραπάνω πολιτικές πλαισιώνονται από τα συμφέροντα της εκάστοτε πλευράς κάθε φορά.</a:t>
            </a:r>
          </a:p>
          <a:p>
            <a:pPr>
              <a:buFont typeface="Wingdings" pitchFamily="2" charset="2"/>
              <a:buChar char="Ø"/>
            </a:pPr>
            <a:endParaRPr lang="el-GR" sz="2400" dirty="0"/>
          </a:p>
          <a:p>
            <a:pPr>
              <a:buFont typeface="Wingdings" pitchFamily="2" charset="2"/>
              <a:buChar char="Ø"/>
            </a:pPr>
            <a:r>
              <a:rPr lang="el-GR" sz="2400" dirty="0" smtClean="0"/>
              <a:t> Οι πολιτικές  αυτές έχουν την τάση να αποκλείουν ή να ενσωματώνουν  άτομα  της κάθε πλευράς  (κυρίως μειονοτικοί)-&gt; πολιτισμικές ταυτότητες.</a:t>
            </a:r>
            <a:endParaRPr lang="el-G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357158" y="285728"/>
            <a:ext cx="8215370" cy="584775"/>
          </a:xfrm>
          <a:prstGeom prst="rect">
            <a:avLst/>
          </a:prstGeom>
          <a:noFill/>
        </p:spPr>
        <p:txBody>
          <a:bodyPr wrap="square" rtlCol="0">
            <a:spAutoFit/>
          </a:bodyPr>
          <a:lstStyle/>
          <a:p>
            <a:r>
              <a:rPr lang="el-GR" sz="3200" dirty="0" smtClean="0"/>
              <a:t>                                </a:t>
            </a:r>
            <a:r>
              <a:rPr lang="el-GR" sz="3200" b="1" dirty="0" smtClean="0"/>
              <a:t>Το Τοπίο :</a:t>
            </a:r>
          </a:p>
        </p:txBody>
      </p:sp>
      <p:sp>
        <p:nvSpPr>
          <p:cNvPr id="3" name="2 - TextBox"/>
          <p:cNvSpPr txBox="1"/>
          <p:nvPr/>
        </p:nvSpPr>
        <p:spPr>
          <a:xfrm>
            <a:off x="285720" y="1142984"/>
            <a:ext cx="8143932" cy="6001643"/>
          </a:xfrm>
          <a:prstGeom prst="rect">
            <a:avLst/>
          </a:prstGeom>
          <a:noFill/>
        </p:spPr>
        <p:txBody>
          <a:bodyPr wrap="square" rtlCol="0">
            <a:spAutoFit/>
          </a:bodyPr>
          <a:lstStyle/>
          <a:p>
            <a:pPr>
              <a:buFont typeface="Wingdings" pitchFamily="2" charset="2"/>
              <a:buChar char="Ø"/>
            </a:pPr>
            <a:r>
              <a:rPr lang="el-GR" dirty="0" smtClean="0"/>
              <a:t> </a:t>
            </a:r>
            <a:r>
              <a:rPr lang="el-GR" sz="2400" dirty="0" smtClean="0"/>
              <a:t>Η Θράκη θεωρείται  «</a:t>
            </a:r>
            <a:r>
              <a:rPr lang="el-GR" sz="2400" i="1" dirty="0" smtClean="0"/>
              <a:t>ευαίσθητη περιοχή</a:t>
            </a:r>
            <a:r>
              <a:rPr lang="el-GR" sz="2400" dirty="0" smtClean="0"/>
              <a:t>»  διότι συνορεύει με τη Βουλγαρία και την Τουρκία.</a:t>
            </a:r>
          </a:p>
          <a:p>
            <a:pPr>
              <a:buFont typeface="Wingdings" pitchFamily="2" charset="2"/>
              <a:buChar char="Ø"/>
            </a:pPr>
            <a:endParaRPr lang="el-GR" sz="2400" dirty="0"/>
          </a:p>
          <a:p>
            <a:pPr>
              <a:buFont typeface="Wingdings" pitchFamily="2" charset="2"/>
              <a:buChar char="Ø"/>
            </a:pPr>
            <a:r>
              <a:rPr lang="el-GR" sz="2400" dirty="0" smtClean="0"/>
              <a:t>  Ενσωμάτωσή της στο Ελληνικό Κράτος το 1920.</a:t>
            </a:r>
          </a:p>
          <a:p>
            <a:pPr>
              <a:buFont typeface="Wingdings" pitchFamily="2" charset="2"/>
              <a:buChar char="Ø"/>
            </a:pPr>
            <a:endParaRPr lang="el-GR" sz="2400" dirty="0"/>
          </a:p>
          <a:p>
            <a:pPr>
              <a:buFont typeface="Wingdings" pitchFamily="2" charset="2"/>
              <a:buChar char="Ø"/>
            </a:pPr>
            <a:r>
              <a:rPr lang="el-GR" sz="2400" dirty="0" smtClean="0"/>
              <a:t>  Στον χαρακτηρισμό αυτό οφείλεται και η  παρουσία του </a:t>
            </a:r>
            <a:r>
              <a:rPr lang="el-GR" sz="2400" u="sng" dirty="0" smtClean="0"/>
              <a:t>Άλλου</a:t>
            </a:r>
            <a:r>
              <a:rPr lang="el-GR" sz="2400" dirty="0" smtClean="0"/>
              <a:t> με τα ετερόκλιτα χαρακτηριστικά του.</a:t>
            </a:r>
          </a:p>
          <a:p>
            <a:pPr>
              <a:buFont typeface="Wingdings" pitchFamily="2" charset="2"/>
              <a:buChar char="Ø"/>
            </a:pPr>
            <a:endParaRPr lang="el-GR" sz="2400" dirty="0"/>
          </a:p>
          <a:p>
            <a:pPr>
              <a:buFont typeface="Wingdings" pitchFamily="2" charset="2"/>
              <a:buChar char="Ø"/>
            </a:pPr>
            <a:r>
              <a:rPr lang="el-GR" sz="2400" dirty="0" smtClean="0"/>
              <a:t> Όροι στην περιοχή της Θράκης:</a:t>
            </a:r>
          </a:p>
          <a:p>
            <a:pPr>
              <a:buFont typeface="Wingdings" pitchFamily="2" charset="2"/>
              <a:buChar char="Ø"/>
            </a:pPr>
            <a:endParaRPr lang="el-GR" sz="2400" dirty="0"/>
          </a:p>
          <a:p>
            <a:pPr lvl="1">
              <a:buBlip>
                <a:blip r:embed="rId2"/>
              </a:buBlip>
            </a:pPr>
            <a:r>
              <a:rPr lang="el-GR" sz="2400" dirty="0" smtClean="0"/>
              <a:t>   ‘</a:t>
            </a:r>
            <a:r>
              <a:rPr lang="el-GR" sz="2400" i="1" u="sng" dirty="0" smtClean="0"/>
              <a:t>Μειονότητα</a:t>
            </a:r>
            <a:r>
              <a:rPr lang="el-GR" sz="2400" dirty="0" smtClean="0"/>
              <a:t>’: περιλαμβάνει όλους τους μουσουλμάνους.</a:t>
            </a:r>
          </a:p>
          <a:p>
            <a:pPr lvl="1">
              <a:buBlip>
                <a:blip r:embed="rId2"/>
              </a:buBlip>
            </a:pPr>
            <a:r>
              <a:rPr lang="el-GR" sz="2400" dirty="0" smtClean="0"/>
              <a:t>    ‘</a:t>
            </a:r>
            <a:r>
              <a:rPr lang="el-GR" sz="2400" i="1" u="sng" dirty="0" smtClean="0"/>
              <a:t>Μουσουλμανική μειονότητα</a:t>
            </a:r>
            <a:r>
              <a:rPr lang="el-GR" sz="2400" i="1" dirty="0" smtClean="0"/>
              <a:t>’</a:t>
            </a:r>
            <a:r>
              <a:rPr lang="el-GR" sz="2400" dirty="0" smtClean="0"/>
              <a:t>:  διαχωρισμός σε χριστιανούς και μουσουλμάνους.</a:t>
            </a:r>
          </a:p>
          <a:p>
            <a:pPr>
              <a:buFont typeface="Wingdings" pitchFamily="2" charset="2"/>
              <a:buChar char="Ø"/>
            </a:pPr>
            <a:endParaRPr lang="el-GR" sz="2400" dirty="0"/>
          </a:p>
          <a:p>
            <a:pPr>
              <a:buFont typeface="Wingdings" pitchFamily="2" charset="2"/>
              <a:buChar char="Ø"/>
            </a:pPr>
            <a:endParaRPr lang="el-G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1071538" y="285728"/>
            <a:ext cx="7786742" cy="1077218"/>
          </a:xfrm>
          <a:prstGeom prst="rect">
            <a:avLst/>
          </a:prstGeom>
          <a:noFill/>
        </p:spPr>
        <p:txBody>
          <a:bodyPr wrap="square" rtlCol="0">
            <a:spAutoFit/>
          </a:bodyPr>
          <a:lstStyle/>
          <a:p>
            <a:r>
              <a:rPr lang="el-GR" sz="3200" b="1" dirty="0" smtClean="0"/>
              <a:t>Σχέσεις μεταξύ Χριστιανών και Μουσουλμάνων</a:t>
            </a:r>
            <a:r>
              <a:rPr lang="en-US" sz="3200" b="1" dirty="0" smtClean="0"/>
              <a:t> </a:t>
            </a:r>
            <a:endParaRPr lang="el-GR" sz="3200" b="1" dirty="0"/>
          </a:p>
        </p:txBody>
      </p:sp>
      <p:sp>
        <p:nvSpPr>
          <p:cNvPr id="3" name="2 - TextBox"/>
          <p:cNvSpPr txBox="1"/>
          <p:nvPr/>
        </p:nvSpPr>
        <p:spPr>
          <a:xfrm>
            <a:off x="285720" y="1428736"/>
            <a:ext cx="8572560" cy="4524315"/>
          </a:xfrm>
          <a:prstGeom prst="rect">
            <a:avLst/>
          </a:prstGeom>
          <a:noFill/>
        </p:spPr>
        <p:txBody>
          <a:bodyPr wrap="square" rtlCol="0">
            <a:spAutoFit/>
          </a:bodyPr>
          <a:lstStyle/>
          <a:p>
            <a:pPr>
              <a:buFont typeface="Wingdings" pitchFamily="2" charset="2"/>
              <a:buChar char="Ø"/>
            </a:pPr>
            <a:r>
              <a:rPr lang="el-GR" sz="2400" dirty="0" smtClean="0"/>
              <a:t>  Στα αστικά κέντρα  γίνονται με βάση την οικονομία, στην ύπαιθρο πλαισιώνονται στην ιδιωτική σφαίρα.</a:t>
            </a:r>
          </a:p>
          <a:p>
            <a:pPr>
              <a:buFont typeface="Wingdings" pitchFamily="2" charset="2"/>
              <a:buChar char="Ø"/>
            </a:pPr>
            <a:endParaRPr lang="el-GR" sz="2400" dirty="0"/>
          </a:p>
          <a:p>
            <a:pPr>
              <a:buFont typeface="Wingdings" pitchFamily="2" charset="2"/>
              <a:buChar char="Ø"/>
            </a:pPr>
            <a:r>
              <a:rPr lang="el-GR" sz="2400" dirty="0" smtClean="0"/>
              <a:t>Όχι μικτοί γάμοι  εντός  Θράκης.</a:t>
            </a:r>
          </a:p>
          <a:p>
            <a:pPr>
              <a:buFont typeface="Wingdings" pitchFamily="2" charset="2"/>
              <a:buChar char="Ø"/>
            </a:pPr>
            <a:endParaRPr lang="el-GR" sz="2400" dirty="0"/>
          </a:p>
          <a:p>
            <a:pPr>
              <a:buFont typeface="Wingdings" pitchFamily="2" charset="2"/>
              <a:buChar char="Ø"/>
            </a:pPr>
            <a:r>
              <a:rPr lang="el-GR" sz="2400" dirty="0" smtClean="0"/>
              <a:t>Η ετερότητα του Άλλου δημιουργεί σύνορα στις σχέσεις ακόμη και ανάμεσα στα παιδιά.</a:t>
            </a:r>
          </a:p>
          <a:p>
            <a:pPr>
              <a:buFont typeface="Wingdings" pitchFamily="2" charset="2"/>
              <a:buChar char="Ø"/>
            </a:pPr>
            <a:endParaRPr lang="el-GR" sz="2400" dirty="0"/>
          </a:p>
          <a:p>
            <a:pPr>
              <a:buFont typeface="Wingdings" pitchFamily="2" charset="2"/>
              <a:buChar char="Ø"/>
            </a:pPr>
            <a:r>
              <a:rPr lang="el-GR" sz="2400" dirty="0" smtClean="0"/>
              <a:t>Η ελλιπής εκπαίδευση και η γλώσσα καθιστούν την επικοινωνία πιο δύσκολη .</a:t>
            </a:r>
          </a:p>
          <a:p>
            <a:pPr>
              <a:buFont typeface="Wingdings" pitchFamily="2" charset="2"/>
              <a:buChar char="Ø"/>
            </a:pPr>
            <a:endParaRPr lang="el-GR" sz="2400" dirty="0"/>
          </a:p>
          <a:p>
            <a:pPr>
              <a:buFont typeface="Wingdings" pitchFamily="2" charset="2"/>
              <a:buChar char="Ø"/>
            </a:pPr>
            <a:endParaRPr lang="el-GR"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785786" y="357166"/>
            <a:ext cx="7215238" cy="584775"/>
          </a:xfrm>
          <a:prstGeom prst="rect">
            <a:avLst/>
          </a:prstGeom>
          <a:noFill/>
        </p:spPr>
        <p:txBody>
          <a:bodyPr wrap="square" rtlCol="0">
            <a:spAutoFit/>
          </a:bodyPr>
          <a:lstStyle/>
          <a:p>
            <a:r>
              <a:rPr lang="el-GR" sz="3200" b="1" dirty="0" smtClean="0"/>
              <a:t>       Η πολιτική στο χώρο της Θράκης</a:t>
            </a:r>
            <a:endParaRPr lang="el-GR" sz="3200" b="1" dirty="0"/>
          </a:p>
        </p:txBody>
      </p:sp>
      <p:sp>
        <p:nvSpPr>
          <p:cNvPr id="7" name="6 - TextBox"/>
          <p:cNvSpPr txBox="1"/>
          <p:nvPr/>
        </p:nvSpPr>
        <p:spPr>
          <a:xfrm>
            <a:off x="357158" y="1214422"/>
            <a:ext cx="7858180" cy="6001643"/>
          </a:xfrm>
          <a:prstGeom prst="rect">
            <a:avLst/>
          </a:prstGeom>
          <a:noFill/>
        </p:spPr>
        <p:txBody>
          <a:bodyPr wrap="square" rtlCol="0">
            <a:spAutoFit/>
          </a:bodyPr>
          <a:lstStyle/>
          <a:p>
            <a:pPr>
              <a:buFont typeface="Wingdings" pitchFamily="2" charset="2"/>
              <a:buChar char="Ø"/>
            </a:pPr>
            <a:r>
              <a:rPr lang="el-GR" dirty="0"/>
              <a:t> </a:t>
            </a:r>
            <a:r>
              <a:rPr lang="el-GR" sz="2400" dirty="0" smtClean="0"/>
              <a:t>Οι πολιτικές στρατηγικές  οδηγούν τους μειονοτικούς κατοίκους στη σιωπή , φοβούμενοι μη χάσουν τα ‘προνόμια’ που τους προσφέρονται.</a:t>
            </a:r>
          </a:p>
          <a:p>
            <a:pPr>
              <a:buFont typeface="Wingdings" pitchFamily="2" charset="2"/>
              <a:buChar char="Ø"/>
            </a:pPr>
            <a:endParaRPr lang="el-GR" sz="2400" dirty="0" smtClean="0"/>
          </a:p>
          <a:p>
            <a:pPr>
              <a:buFont typeface="Wingdings" pitchFamily="2" charset="2"/>
              <a:buChar char="Ø"/>
            </a:pPr>
            <a:r>
              <a:rPr lang="el-GR" sz="2400" dirty="0" smtClean="0"/>
              <a:t>Δεν υπάρχει ουσιαστικό κράτος για τη μουσουλμανική μειονότητα.</a:t>
            </a:r>
          </a:p>
          <a:p>
            <a:pPr>
              <a:buFont typeface="Wingdings" pitchFamily="2" charset="2"/>
              <a:buChar char="Ø"/>
            </a:pPr>
            <a:endParaRPr lang="el-GR" sz="2400" dirty="0" smtClean="0"/>
          </a:p>
          <a:p>
            <a:pPr>
              <a:buFont typeface="Wingdings" pitchFamily="2" charset="2"/>
              <a:buChar char="Ø"/>
            </a:pPr>
            <a:r>
              <a:rPr lang="el-GR" sz="2400" dirty="0" smtClean="0"/>
              <a:t>Η επιστημονική παρέμβαση σε αντίθεση με την πολιτική δημιουργεί νέες σχέσεις.</a:t>
            </a:r>
            <a:endParaRPr lang="el-GR" sz="2400" dirty="0"/>
          </a:p>
          <a:p>
            <a:pPr>
              <a:buFont typeface="Wingdings" pitchFamily="2" charset="2"/>
              <a:buChar char="Ø"/>
            </a:pPr>
            <a:endParaRPr lang="el-GR" sz="2400" dirty="0" smtClean="0"/>
          </a:p>
          <a:p>
            <a:pPr>
              <a:buFont typeface="Wingdings" pitchFamily="2" charset="2"/>
              <a:buChar char="Ø"/>
            </a:pPr>
            <a:r>
              <a:rPr lang="el-GR" sz="2400" dirty="0" smtClean="0"/>
              <a:t>Δημιουργία σωματείων και συλλόγων και από τις δύο πλευρές (</a:t>
            </a:r>
            <a:r>
              <a:rPr lang="el-GR" sz="2400" dirty="0" err="1" smtClean="0"/>
              <a:t>πλεονοτικούς</a:t>
            </a:r>
            <a:r>
              <a:rPr lang="el-GR" sz="2400" dirty="0" smtClean="0"/>
              <a:t>-μειονοτικούς)</a:t>
            </a:r>
          </a:p>
          <a:p>
            <a:pPr>
              <a:buFont typeface="Wingdings" pitchFamily="2" charset="2"/>
              <a:buChar char="Ø"/>
            </a:pPr>
            <a:endParaRPr lang="el-GR" sz="2400" dirty="0"/>
          </a:p>
          <a:p>
            <a:pPr>
              <a:buFont typeface="Wingdings" pitchFamily="2" charset="2"/>
              <a:buChar char="Ø"/>
            </a:pPr>
            <a:r>
              <a:rPr lang="el-GR" sz="2400" dirty="0" smtClean="0"/>
              <a:t> Στόχος ο σχηματισμός πολιτισμικών , εθνοτικών ταυτοτήτων στο χώρο της Θράκης.</a:t>
            </a:r>
            <a:endParaRPr lang="el-GR" sz="2400" dirty="0"/>
          </a:p>
          <a:p>
            <a:pPr>
              <a:buFont typeface="Wingdings" pitchFamily="2" charset="2"/>
              <a:buChar char="Ø"/>
            </a:pPr>
            <a:endParaRPr lang="el-GR" sz="24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285720" y="428604"/>
            <a:ext cx="7786742" cy="584775"/>
          </a:xfrm>
          <a:prstGeom prst="rect">
            <a:avLst/>
          </a:prstGeom>
          <a:noFill/>
        </p:spPr>
        <p:txBody>
          <a:bodyPr wrap="square" rtlCol="0">
            <a:spAutoFit/>
          </a:bodyPr>
          <a:lstStyle/>
          <a:p>
            <a:r>
              <a:rPr lang="el-GR" sz="3200" dirty="0" smtClean="0"/>
              <a:t>       </a:t>
            </a:r>
            <a:r>
              <a:rPr lang="el-GR" sz="3200" b="1" dirty="0" smtClean="0"/>
              <a:t>Βιώνοντας την ετερότητα- Χριστιανοί</a:t>
            </a:r>
            <a:endParaRPr lang="el-GR" sz="3200" b="1" dirty="0"/>
          </a:p>
        </p:txBody>
      </p:sp>
      <p:sp>
        <p:nvSpPr>
          <p:cNvPr id="5" name="4 - TextBox"/>
          <p:cNvSpPr txBox="1"/>
          <p:nvPr/>
        </p:nvSpPr>
        <p:spPr>
          <a:xfrm>
            <a:off x="357158" y="1571612"/>
            <a:ext cx="8072494" cy="4893647"/>
          </a:xfrm>
          <a:prstGeom prst="rect">
            <a:avLst/>
          </a:prstGeom>
          <a:noFill/>
        </p:spPr>
        <p:txBody>
          <a:bodyPr wrap="square" rtlCol="0">
            <a:spAutoFit/>
          </a:bodyPr>
          <a:lstStyle/>
          <a:p>
            <a:pPr>
              <a:buFont typeface="Wingdings" pitchFamily="2" charset="2"/>
              <a:buChar char="Ø"/>
            </a:pPr>
            <a:r>
              <a:rPr lang="el-GR" sz="2400" dirty="0" smtClean="0"/>
              <a:t>Η Θράκη  ως περιθωριοποιημένη από το ελληνικό κράτος</a:t>
            </a:r>
          </a:p>
          <a:p>
            <a:pPr>
              <a:buFont typeface="Wingdings" pitchFamily="2" charset="2"/>
              <a:buChar char="Ø"/>
            </a:pPr>
            <a:endParaRPr lang="el-GR" sz="2400" dirty="0"/>
          </a:p>
          <a:p>
            <a:pPr>
              <a:buFont typeface="Wingdings" pitchFamily="2" charset="2"/>
              <a:buChar char="Ø"/>
            </a:pPr>
            <a:r>
              <a:rPr lang="el-GR" sz="2400" dirty="0" smtClean="0"/>
              <a:t>Ένας τόπος με δύο κόσμος</a:t>
            </a:r>
          </a:p>
          <a:p>
            <a:pPr>
              <a:buFont typeface="Wingdings" pitchFamily="2" charset="2"/>
              <a:buChar char="Ø"/>
            </a:pPr>
            <a:endParaRPr lang="el-GR" sz="2400" dirty="0"/>
          </a:p>
          <a:p>
            <a:pPr>
              <a:buFont typeface="Wingdings" pitchFamily="2" charset="2"/>
              <a:buChar char="Ø"/>
            </a:pPr>
            <a:r>
              <a:rPr lang="el-GR" sz="2400" dirty="0" smtClean="0"/>
              <a:t>Οι Θρακιώτες προσλαμβάνουν τον εαυτό τους μέσα από τις αντιλήψεις των  Ελλήνων εκτός Θράκης</a:t>
            </a:r>
          </a:p>
          <a:p>
            <a:pPr>
              <a:buFont typeface="Wingdings" pitchFamily="2" charset="2"/>
              <a:buChar char="Ø"/>
            </a:pPr>
            <a:endParaRPr lang="el-GR" sz="2400" dirty="0"/>
          </a:p>
          <a:p>
            <a:pPr>
              <a:buFont typeface="Wingdings" pitchFamily="2" charset="2"/>
              <a:buChar char="Ø"/>
            </a:pPr>
            <a:r>
              <a:rPr lang="el-GR" sz="2400" dirty="0" smtClean="0"/>
              <a:t>Οι  Θρακιώτες ως υποδεέστεροι σε σχέση με τους υπόλοιπους Έλληνες</a:t>
            </a:r>
          </a:p>
          <a:p>
            <a:pPr>
              <a:buFont typeface="Wingdings" pitchFamily="2" charset="2"/>
              <a:buChar char="Ø"/>
            </a:pPr>
            <a:endParaRPr lang="el-GR" sz="2400" dirty="0"/>
          </a:p>
          <a:p>
            <a:pPr>
              <a:buFont typeface="Wingdings" pitchFamily="2" charset="2"/>
              <a:buChar char="Ø"/>
            </a:pPr>
            <a:r>
              <a:rPr lang="el-GR" sz="2400" dirty="0" smtClean="0"/>
              <a:t>Στιγματίζονται από την παρουσία την μειονότητας</a:t>
            </a:r>
          </a:p>
          <a:p>
            <a:pPr>
              <a:buFont typeface="Wingdings" pitchFamily="2" charset="2"/>
              <a:buChar char="Ø"/>
            </a:pPr>
            <a:endParaRPr lang="el-GR" sz="2400" dirty="0"/>
          </a:p>
          <a:p>
            <a:pPr>
              <a:buFont typeface="Wingdings" pitchFamily="2" charset="2"/>
              <a:buChar char="Ø"/>
            </a:pPr>
            <a:endParaRPr lang="el-GR"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285720" y="428604"/>
            <a:ext cx="8501122" cy="584775"/>
          </a:xfrm>
          <a:prstGeom prst="rect">
            <a:avLst/>
          </a:prstGeom>
          <a:noFill/>
        </p:spPr>
        <p:txBody>
          <a:bodyPr wrap="square" rtlCol="0">
            <a:spAutoFit/>
          </a:bodyPr>
          <a:lstStyle/>
          <a:p>
            <a:r>
              <a:rPr lang="el-GR" sz="3200" dirty="0" smtClean="0"/>
              <a:t>      </a:t>
            </a:r>
            <a:r>
              <a:rPr lang="el-GR" sz="3200" b="1" dirty="0" smtClean="0"/>
              <a:t>Βιώνοντας την ετερότητα -Μουσουλμάνοι</a:t>
            </a:r>
            <a:endParaRPr lang="el-GR" sz="3200" b="1" dirty="0"/>
          </a:p>
        </p:txBody>
      </p:sp>
      <p:sp>
        <p:nvSpPr>
          <p:cNvPr id="5" name="4 - TextBox"/>
          <p:cNvSpPr txBox="1"/>
          <p:nvPr/>
        </p:nvSpPr>
        <p:spPr>
          <a:xfrm>
            <a:off x="357158" y="1357298"/>
            <a:ext cx="8501122" cy="4893647"/>
          </a:xfrm>
          <a:prstGeom prst="rect">
            <a:avLst/>
          </a:prstGeom>
          <a:noFill/>
        </p:spPr>
        <p:txBody>
          <a:bodyPr wrap="square" rtlCol="0">
            <a:spAutoFit/>
          </a:bodyPr>
          <a:lstStyle/>
          <a:p>
            <a:pPr>
              <a:buFont typeface="Wingdings" pitchFamily="2" charset="2"/>
              <a:buChar char="Ø"/>
            </a:pPr>
            <a:r>
              <a:rPr lang="el-GR" sz="2400" dirty="0" smtClean="0"/>
              <a:t>Αποκλεισμός της μειονότητας :</a:t>
            </a:r>
          </a:p>
          <a:p>
            <a:endParaRPr lang="el-GR" sz="2400" dirty="0"/>
          </a:p>
          <a:p>
            <a:pPr lvl="1">
              <a:buBlip>
                <a:blip r:embed="rId2"/>
              </a:buBlip>
            </a:pPr>
            <a:r>
              <a:rPr lang="el-GR" sz="2400" dirty="0" smtClean="0"/>
              <a:t>  Βασικό στοιχείο η γλώσσα</a:t>
            </a:r>
          </a:p>
          <a:p>
            <a:pPr lvl="1">
              <a:buBlip>
                <a:blip r:embed="rId2"/>
              </a:buBlip>
            </a:pPr>
            <a:endParaRPr lang="el-GR" sz="2400" dirty="0" smtClean="0"/>
          </a:p>
          <a:p>
            <a:pPr lvl="1">
              <a:buBlip>
                <a:blip r:embed="rId2"/>
              </a:buBlip>
            </a:pPr>
            <a:r>
              <a:rPr lang="el-GR" sz="2400" dirty="0" smtClean="0"/>
              <a:t>   Δεύτερον η ετερότητα στη μειονότητα (γυναίκες –περιθωριακοί της μειονότητας)</a:t>
            </a:r>
          </a:p>
          <a:p>
            <a:pPr lvl="1">
              <a:buBlip>
                <a:blip r:embed="rId2"/>
              </a:buBlip>
            </a:pPr>
            <a:endParaRPr lang="el-GR" sz="2400" dirty="0" smtClean="0"/>
          </a:p>
          <a:p>
            <a:pPr lvl="1">
              <a:buBlip>
                <a:blip r:embed="rId2"/>
              </a:buBlip>
            </a:pPr>
            <a:r>
              <a:rPr lang="el-GR" sz="2400" dirty="0"/>
              <a:t> </a:t>
            </a:r>
            <a:r>
              <a:rPr lang="el-GR" sz="2400" dirty="0" smtClean="0"/>
              <a:t>Μουσουλμανική ενδυμασία</a:t>
            </a:r>
          </a:p>
          <a:p>
            <a:pPr lvl="1">
              <a:buBlip>
                <a:blip r:embed="rId2"/>
              </a:buBlip>
            </a:pPr>
            <a:endParaRPr lang="el-GR" sz="2400" dirty="0" smtClean="0"/>
          </a:p>
          <a:p>
            <a:pPr lvl="1">
              <a:buBlip>
                <a:blip r:embed="rId2"/>
              </a:buBlip>
            </a:pPr>
            <a:r>
              <a:rPr lang="el-GR" sz="2400" dirty="0"/>
              <a:t> </a:t>
            </a:r>
            <a:r>
              <a:rPr lang="el-GR" sz="2400" dirty="0" smtClean="0"/>
              <a:t>Η εργασία (αστικά κέντρα- ύπαιθρος)</a:t>
            </a:r>
          </a:p>
          <a:p>
            <a:pPr lvl="1">
              <a:buBlip>
                <a:blip r:embed="rId2"/>
              </a:buBlip>
            </a:pPr>
            <a:endParaRPr lang="el-GR" sz="2400" dirty="0" smtClean="0"/>
          </a:p>
          <a:p>
            <a:pPr lvl="1"/>
            <a:endParaRPr lang="el-GR" sz="2400" dirty="0"/>
          </a:p>
          <a:p>
            <a:endParaRPr lang="el-GR"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214282" y="285728"/>
            <a:ext cx="8572560" cy="584775"/>
          </a:xfrm>
          <a:prstGeom prst="rect">
            <a:avLst/>
          </a:prstGeom>
          <a:noFill/>
        </p:spPr>
        <p:txBody>
          <a:bodyPr wrap="square" rtlCol="0">
            <a:spAutoFit/>
          </a:bodyPr>
          <a:lstStyle/>
          <a:p>
            <a:r>
              <a:rPr lang="el-GR" sz="3200" dirty="0" smtClean="0"/>
              <a:t>    </a:t>
            </a:r>
            <a:r>
              <a:rPr lang="el-GR" sz="3200" b="1" dirty="0" smtClean="0"/>
              <a:t>Διακρίσεις και «εσωτερικοί οριενταλισμοί»</a:t>
            </a:r>
            <a:endParaRPr lang="el-GR" sz="3200" b="1" dirty="0"/>
          </a:p>
        </p:txBody>
      </p:sp>
      <p:sp>
        <p:nvSpPr>
          <p:cNvPr id="3" name="2 - TextBox"/>
          <p:cNvSpPr txBox="1"/>
          <p:nvPr/>
        </p:nvSpPr>
        <p:spPr>
          <a:xfrm>
            <a:off x="285720" y="1071546"/>
            <a:ext cx="8429684" cy="6001643"/>
          </a:xfrm>
          <a:prstGeom prst="rect">
            <a:avLst/>
          </a:prstGeom>
          <a:noFill/>
        </p:spPr>
        <p:txBody>
          <a:bodyPr wrap="square" rtlCol="0">
            <a:spAutoFit/>
          </a:bodyPr>
          <a:lstStyle/>
          <a:p>
            <a:pPr>
              <a:buFont typeface="Wingdings" pitchFamily="2" charset="2"/>
              <a:buChar char="Ø"/>
            </a:pPr>
            <a:r>
              <a:rPr lang="el-GR" sz="2400" dirty="0" smtClean="0"/>
              <a:t> Διακρίσεις στο εσωτερικό της μειονότητας :</a:t>
            </a:r>
          </a:p>
          <a:p>
            <a:pPr lvl="1">
              <a:buBlip>
                <a:blip r:embed="rId2"/>
              </a:buBlip>
            </a:pPr>
            <a:endParaRPr lang="el-GR" sz="2400" dirty="0" smtClean="0"/>
          </a:p>
          <a:p>
            <a:pPr lvl="1">
              <a:buBlip>
                <a:blip r:embed="rId2"/>
              </a:buBlip>
            </a:pPr>
            <a:r>
              <a:rPr lang="el-GR" sz="2400" dirty="0" smtClean="0"/>
              <a:t> Υποκατηγορίες  των μουσουλμάνων -&gt; Πομάκοι, Τσιγγάνοι, Τούρκοι, κλπ)</a:t>
            </a:r>
          </a:p>
          <a:p>
            <a:pPr lvl="1">
              <a:buBlip>
                <a:blip r:embed="rId2"/>
              </a:buBlip>
            </a:pPr>
            <a:r>
              <a:rPr lang="el-GR" sz="2400" dirty="0"/>
              <a:t> </a:t>
            </a:r>
            <a:r>
              <a:rPr lang="el-GR" sz="2400" dirty="0" smtClean="0"/>
              <a:t>Γυναίκες και περιθωριακοί</a:t>
            </a:r>
          </a:p>
          <a:p>
            <a:pPr lvl="1"/>
            <a:endParaRPr lang="el-GR" sz="2400" dirty="0" smtClean="0"/>
          </a:p>
          <a:p>
            <a:pPr>
              <a:buFont typeface="Wingdings" pitchFamily="2" charset="2"/>
              <a:buChar char="Ø"/>
            </a:pPr>
            <a:r>
              <a:rPr lang="el-GR" sz="2400" dirty="0"/>
              <a:t> </a:t>
            </a:r>
            <a:r>
              <a:rPr lang="el-GR" sz="2400" dirty="0" smtClean="0"/>
              <a:t>«Εσωτερικός  οριενταλισμός» η διαφορετικότητα στο εσωτερικό της διαφορετικότητας.</a:t>
            </a:r>
          </a:p>
          <a:p>
            <a:pPr>
              <a:buFont typeface="Wingdings" pitchFamily="2" charset="2"/>
              <a:buChar char="Ø"/>
            </a:pPr>
            <a:endParaRPr lang="el-GR" sz="2400" dirty="0"/>
          </a:p>
          <a:p>
            <a:pPr>
              <a:buFont typeface="Wingdings" pitchFamily="2" charset="2"/>
              <a:buChar char="Ø"/>
            </a:pPr>
            <a:r>
              <a:rPr lang="el-GR" sz="2400" dirty="0"/>
              <a:t> </a:t>
            </a:r>
            <a:r>
              <a:rPr lang="el-GR" sz="2400" dirty="0" smtClean="0"/>
              <a:t> Διακρίσεις ανάμεσα στους  Έλληνες  της  Θράκης: </a:t>
            </a:r>
          </a:p>
          <a:p>
            <a:pPr>
              <a:buBlip>
                <a:blip r:embed="rId2"/>
              </a:buBlip>
            </a:pPr>
            <a:endParaRPr lang="el-GR" sz="2400" dirty="0"/>
          </a:p>
          <a:p>
            <a:pPr lvl="1">
              <a:buBlip>
                <a:blip r:embed="rId2"/>
              </a:buBlip>
            </a:pPr>
            <a:r>
              <a:rPr lang="el-GR" sz="2400" dirty="0" smtClean="0"/>
              <a:t> Σε νέους και παλιούς , όπου οι νέοι είναι οι πρόσφυγες (Πόντιοι, Ρωσοπόντιοι , Σαρακατσάνοι, κλπ)</a:t>
            </a:r>
          </a:p>
          <a:p>
            <a:pPr lvl="1">
              <a:buBlip>
                <a:blip r:embed="rId2"/>
              </a:buBlip>
            </a:pPr>
            <a:r>
              <a:rPr lang="el-GR" sz="2400" dirty="0" smtClean="0"/>
              <a:t>Δεν θεωρούνται όμοιοι ως προς το κράτος.</a:t>
            </a:r>
          </a:p>
          <a:p>
            <a:pPr lvl="1">
              <a:buBlip>
                <a:blip r:embed="rId2"/>
              </a:buBlip>
            </a:pPr>
            <a:endParaRPr lang="el-GR" sz="2400" dirty="0" smtClean="0"/>
          </a:p>
          <a:p>
            <a:pPr lvl="1">
              <a:buBlip>
                <a:blip r:embed="rId2"/>
              </a:buBlip>
            </a:pPr>
            <a:endParaRPr lang="el-GR" sz="2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243</TotalTime>
  <Words>984</Words>
  <Application>Microsoft Office PowerPoint</Application>
  <PresentationFormat>Προβολή στην οθόνη (4:3)</PresentationFormat>
  <Paragraphs>151</Paragraphs>
  <Slides>13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13</vt:i4>
      </vt:variant>
    </vt:vector>
  </HeadingPairs>
  <TitlesOfParts>
    <vt:vector size="14" baseType="lpstr">
      <vt:lpstr>Ηλιοστάσιο</vt:lpstr>
      <vt:lpstr>ΠΟΛΙΤΙΚΕΣ  ΤΗΣ ΕΤΕΡΟΤΗΤΑΣ ΣΤΟ ΤΕΛΟΣ ΤΟΥ 20ου ΑΙΩΝΑ. Η ΠΟΡΕΙΑ ΠΡΟΣ ΤΗΝ «ΠΟΛΥΠΟΛΙΤΙΣΜΙΚΟΤΗΤΑ» ΤΗΣ ΕΛΛΗΝΙΚΗΣ ΘΡΑΚΗΣ.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ΠΟΛΙΤΙΚΕΣ ΤΗΣ ΕΤΕΡΟΤΗΤΑΣ ΣΤΟ ΤΕΛΟΣ ΤΟΥ 20ου ΑΙΩΝΑ. Η ΠΟΡΕΙΑ ΠΡΟΣ ΤΗΝ «ΠΟΛΥΠΟΛΙΤΙΣΜΙΚΟΤΗΤΑ» ΤΗΣ ΕΛΛΗΝΙΚΗΣ ΘΡΑΚΗΣ.</dc:title>
  <dc:creator>user</dc:creator>
  <cp:lastModifiedBy>user</cp:lastModifiedBy>
  <cp:revision>31</cp:revision>
  <dcterms:created xsi:type="dcterms:W3CDTF">2015-11-12T14:22:13Z</dcterms:created>
  <dcterms:modified xsi:type="dcterms:W3CDTF">2015-11-18T09:53:11Z</dcterms:modified>
</cp:coreProperties>
</file>