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13" r:id="rId3"/>
    <p:sldId id="314" r:id="rId4"/>
    <p:sldId id="315" r:id="rId5"/>
    <p:sldId id="316" r:id="rId6"/>
    <p:sldId id="309" r:id="rId7"/>
    <p:sldId id="310" r:id="rId8"/>
    <p:sldId id="311" r:id="rId9"/>
    <p:sldId id="298" r:id="rId10"/>
    <p:sldId id="317" r:id="rId11"/>
    <p:sldId id="319" r:id="rId12"/>
    <p:sldId id="318" r:id="rId13"/>
    <p:sldId id="312" r:id="rId14"/>
    <p:sldId id="321" r:id="rId15"/>
    <p:sldId id="322" r:id="rId16"/>
    <p:sldId id="324" r:id="rId17"/>
    <p:sldId id="323" r:id="rId18"/>
    <p:sldId id="320" r:id="rId1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84" d="100"/>
          <a:sy n="84" d="100"/>
        </p:scale>
        <p:origin x="-140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FB3A22CC-2598-43BF-B380-DD7B5BC83BA5}" type="slidenum">
              <a:rPr lang="el-GR" altLang="el-GR"/>
              <a:pPr>
                <a:defRPr/>
              </a:pPr>
              <a:t>‹#›</a:t>
            </a:fld>
            <a:endParaRPr lang="el-GR" altLang="el-GR"/>
          </a:p>
        </p:txBody>
      </p:sp>
    </p:spTree>
    <p:extLst>
      <p:ext uri="{BB962C8B-B14F-4D97-AF65-F5344CB8AC3E}">
        <p14:creationId xmlns:p14="http://schemas.microsoft.com/office/powerpoint/2010/main" val="7979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3B698AA-8915-419B-90B6-4B4FD063BADC}" type="slidenum">
              <a:rPr lang="el-GR" altLang="el-GR"/>
              <a:pPr>
                <a:defRPr/>
              </a:pPr>
              <a:t>‹#›</a:t>
            </a:fld>
            <a:endParaRPr lang="el-GR" altLang="el-GR"/>
          </a:p>
        </p:txBody>
      </p:sp>
    </p:spTree>
    <p:extLst>
      <p:ext uri="{BB962C8B-B14F-4D97-AF65-F5344CB8AC3E}">
        <p14:creationId xmlns:p14="http://schemas.microsoft.com/office/powerpoint/2010/main" val="213328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528AC23B-84C5-489D-8B7B-E3921D0D162F}" type="slidenum">
              <a:rPr lang="el-GR" altLang="el-GR"/>
              <a:pPr>
                <a:defRPr/>
              </a:pPr>
              <a:t>‹#›</a:t>
            </a:fld>
            <a:endParaRPr lang="el-GR" altLang="el-GR"/>
          </a:p>
        </p:txBody>
      </p:sp>
    </p:spTree>
    <p:extLst>
      <p:ext uri="{BB962C8B-B14F-4D97-AF65-F5344CB8AC3E}">
        <p14:creationId xmlns:p14="http://schemas.microsoft.com/office/powerpoint/2010/main" val="420110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6"/>
          <p:cNvSpPr>
            <a:spLocks noGrp="1" noChangeArrowheads="1"/>
          </p:cNvSpPr>
          <p:nvPr>
            <p:ph type="sldNum" sz="quarter" idx="12"/>
          </p:nvPr>
        </p:nvSpPr>
        <p:spPr>
          <a:ln/>
        </p:spPr>
        <p:txBody>
          <a:bodyPr/>
          <a:lstStyle>
            <a:lvl1pPr>
              <a:defRPr/>
            </a:lvl1pPr>
          </a:lstStyle>
          <a:p>
            <a:pPr>
              <a:defRPr/>
            </a:pPr>
            <a:fld id="{0D9F7504-39C8-4938-B7BC-9AA187DF31BB}" type="slidenum">
              <a:rPr lang="el-GR" altLang="el-GR"/>
              <a:pPr>
                <a:defRPr/>
              </a:pPr>
              <a:t>‹#›</a:t>
            </a:fld>
            <a:endParaRPr lang="el-GR" altLang="el-GR"/>
          </a:p>
        </p:txBody>
      </p:sp>
    </p:spTree>
    <p:extLst>
      <p:ext uri="{BB962C8B-B14F-4D97-AF65-F5344CB8AC3E}">
        <p14:creationId xmlns:p14="http://schemas.microsoft.com/office/powerpoint/2010/main" val="226647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F6BF2F37-34FE-441D-947B-5C7A9BDA14C9}" type="slidenum">
              <a:rPr lang="el-GR" altLang="el-GR"/>
              <a:pPr>
                <a:defRPr/>
              </a:pPr>
              <a:t>‹#›</a:t>
            </a:fld>
            <a:endParaRPr lang="el-GR" altLang="el-GR"/>
          </a:p>
        </p:txBody>
      </p:sp>
    </p:spTree>
    <p:extLst>
      <p:ext uri="{BB962C8B-B14F-4D97-AF65-F5344CB8AC3E}">
        <p14:creationId xmlns:p14="http://schemas.microsoft.com/office/powerpoint/2010/main" val="175894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54DF2850-555E-496B-86ED-BDB50C941D73}" type="slidenum">
              <a:rPr lang="el-GR" altLang="el-GR"/>
              <a:pPr>
                <a:defRPr/>
              </a:pPr>
              <a:t>‹#›</a:t>
            </a:fld>
            <a:endParaRPr lang="el-GR" altLang="el-GR"/>
          </a:p>
        </p:txBody>
      </p:sp>
    </p:spTree>
    <p:extLst>
      <p:ext uri="{BB962C8B-B14F-4D97-AF65-F5344CB8AC3E}">
        <p14:creationId xmlns:p14="http://schemas.microsoft.com/office/powerpoint/2010/main" val="54899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61C0A64-8F70-41CE-87D2-042818847119}" type="slidenum">
              <a:rPr lang="el-GR" altLang="el-GR"/>
              <a:pPr>
                <a:defRPr/>
              </a:pPr>
              <a:t>‹#›</a:t>
            </a:fld>
            <a:endParaRPr lang="el-GR" altLang="el-GR"/>
          </a:p>
        </p:txBody>
      </p:sp>
    </p:spTree>
    <p:extLst>
      <p:ext uri="{BB962C8B-B14F-4D97-AF65-F5344CB8AC3E}">
        <p14:creationId xmlns:p14="http://schemas.microsoft.com/office/powerpoint/2010/main" val="123740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7E22F7FA-94E9-457B-8472-A03FF46FDFBC}" type="slidenum">
              <a:rPr lang="el-GR" altLang="el-GR"/>
              <a:pPr>
                <a:defRPr/>
              </a:pPr>
              <a:t>‹#›</a:t>
            </a:fld>
            <a:endParaRPr lang="el-GR" altLang="el-GR"/>
          </a:p>
        </p:txBody>
      </p:sp>
    </p:spTree>
    <p:extLst>
      <p:ext uri="{BB962C8B-B14F-4D97-AF65-F5344CB8AC3E}">
        <p14:creationId xmlns:p14="http://schemas.microsoft.com/office/powerpoint/2010/main" val="389642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8CD2D9B4-FF90-47A3-8459-4A0509DDEC9C}" type="slidenum">
              <a:rPr lang="el-GR" altLang="el-GR"/>
              <a:pPr>
                <a:defRPr/>
              </a:pPr>
              <a:t>‹#›</a:t>
            </a:fld>
            <a:endParaRPr lang="el-GR" altLang="el-GR"/>
          </a:p>
        </p:txBody>
      </p:sp>
    </p:spTree>
    <p:extLst>
      <p:ext uri="{BB962C8B-B14F-4D97-AF65-F5344CB8AC3E}">
        <p14:creationId xmlns:p14="http://schemas.microsoft.com/office/powerpoint/2010/main" val="337266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0D30AEC8-2960-4EF1-A425-E4DE5D722CA8}" type="slidenum">
              <a:rPr lang="el-GR" altLang="el-GR"/>
              <a:pPr>
                <a:defRPr/>
              </a:pPr>
              <a:t>‹#›</a:t>
            </a:fld>
            <a:endParaRPr lang="el-GR" altLang="el-GR"/>
          </a:p>
        </p:txBody>
      </p:sp>
    </p:spTree>
    <p:extLst>
      <p:ext uri="{BB962C8B-B14F-4D97-AF65-F5344CB8AC3E}">
        <p14:creationId xmlns:p14="http://schemas.microsoft.com/office/powerpoint/2010/main" val="34873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F70DD7F3-B7B3-4826-A52C-7995B2283F80}" type="slidenum">
              <a:rPr lang="el-GR" altLang="el-GR"/>
              <a:pPr>
                <a:defRPr/>
              </a:pPr>
              <a:t>‹#›</a:t>
            </a:fld>
            <a:endParaRPr lang="el-GR" altLang="el-GR"/>
          </a:p>
        </p:txBody>
      </p:sp>
    </p:spTree>
    <p:extLst>
      <p:ext uri="{BB962C8B-B14F-4D97-AF65-F5344CB8AC3E}">
        <p14:creationId xmlns:p14="http://schemas.microsoft.com/office/powerpoint/2010/main" val="217010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3962B450-B440-4F15-9A61-7A549097FADA}" type="slidenum">
              <a:rPr lang="el-GR" altLang="el-GR"/>
              <a:pPr>
                <a:defRPr/>
              </a:pPr>
              <a:t>‹#›</a:t>
            </a:fld>
            <a:endParaRPr lang="el-GR" altLang="el-GR"/>
          </a:p>
        </p:txBody>
      </p:sp>
    </p:spTree>
    <p:extLst>
      <p:ext uri="{BB962C8B-B14F-4D97-AF65-F5344CB8AC3E}">
        <p14:creationId xmlns:p14="http://schemas.microsoft.com/office/powerpoint/2010/main" val="140805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A7CC6C5C-C152-4220-89E4-CF8E0D072F0C}" type="slidenum">
              <a:rPr lang="el-GR" altLang="el-GR"/>
              <a:pPr>
                <a:defRPr/>
              </a:pPr>
              <a:t>‹#›</a:t>
            </a:fld>
            <a:endParaRPr lang="el-GR" altLang="el-GR"/>
          </a:p>
        </p:txBody>
      </p:sp>
    </p:spTree>
    <p:extLst>
      <p:ext uri="{BB962C8B-B14F-4D97-AF65-F5344CB8AC3E}">
        <p14:creationId xmlns:p14="http://schemas.microsoft.com/office/powerpoint/2010/main" val="181641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D0479F7-EDCA-4444-8627-E4DE9E816839}"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5865813"/>
          </a:xfrm>
        </p:spPr>
        <p:txBody>
          <a:bodyPr/>
          <a:lstStyle/>
          <a:p>
            <a:pPr algn="just" eaLnBrk="1" hangingPunct="1">
              <a:defRPr/>
            </a:pPr>
            <a:r>
              <a:rPr lang="el-GR" sz="2400" dirty="0" smtClean="0"/>
              <a:t> Άρδευση είναι η παροχή πρόσθετου νερού στις καλλιέργειες, ώστε να καλυφθούν οι ανάγκες τους σε νερό και να πραγματοποιηθεί κανονική ανάπτυξή τους με στόχο την ενίσχυση της παραγωγής ή της αισθητικής αξίας τους.</a:t>
            </a:r>
          </a:p>
          <a:p>
            <a:pPr marL="0" indent="0" algn="just" eaLnBrk="1" hangingPunct="1">
              <a:buFontTx/>
              <a:buNone/>
              <a:defRPr/>
            </a:pPr>
            <a:r>
              <a:rPr lang="el-GR" sz="2000" i="1" dirty="0" smtClean="0"/>
              <a:t>"ανάγκες σε αρδευτικό νερό" = το ύψος νερού που απαιτουν οι καλλιέργειες  για την άρδευσή τους, επιπλέον του νερού που τους δίνει η βροχή, για την κανονική ανάπτυξη. </a:t>
            </a:r>
          </a:p>
          <a:p>
            <a:pPr marL="0" indent="0" algn="just" eaLnBrk="1" hangingPunct="1">
              <a:buFontTx/>
              <a:buNone/>
              <a:defRPr/>
            </a:pPr>
            <a:r>
              <a:rPr lang="el-GR" sz="2400" dirty="0" smtClean="0"/>
              <a:t> </a:t>
            </a:r>
          </a:p>
          <a:p>
            <a:pPr algn="just" eaLnBrk="1" hangingPunct="1">
              <a:defRPr/>
            </a:pPr>
            <a:r>
              <a:rPr lang="el-GR" sz="2400" dirty="0" smtClean="0"/>
              <a:t>Στις ανάγκες περιλαμβάνονται:  η ποσότητα του νερού άρδευσης, η εξάτμιση και η διαπνοή από τα φυτά και οι απώλειες, για το χρόνο λειτουργίας του δικτύου. </a:t>
            </a:r>
          </a:p>
          <a:p>
            <a:pPr algn="just" eaLnBrk="1" hangingPunct="1">
              <a:defRPr/>
            </a:pPr>
            <a:endParaRPr lang="el-GR" sz="2400" dirty="0" smtClean="0"/>
          </a:p>
          <a:p>
            <a:pPr algn="just" eaLnBrk="1" hangingPunct="1">
              <a:defRPr/>
            </a:pPr>
            <a:r>
              <a:rPr lang="el-GR" sz="2400" dirty="0" smtClean="0"/>
              <a:t>Ο τρόπος με τον οποίο εφαρμόζεται το νερό στο χωράφι ονομάζεται μέθοδος άρδευσης.</a:t>
            </a:r>
          </a:p>
          <a:p>
            <a:pPr algn="just" eaLnBrk="1" hangingPunct="1">
              <a:defRPr/>
            </a:pPr>
            <a:endParaRPr lang="el-GR" sz="2400" dirty="0" smtClean="0"/>
          </a:p>
          <a:p>
            <a:pPr marL="0" indent="0" algn="just" eaLnBrk="1" hangingPunct="1">
              <a:buFontTx/>
              <a:buNone/>
              <a:defRPr/>
            </a:pPr>
            <a:endParaRPr lang="el-GR" altLang="el-GR"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4625" y="333375"/>
            <a:ext cx="8374063" cy="2016125"/>
          </a:xfrm>
        </p:spPr>
        <p:txBody>
          <a:bodyPr/>
          <a:lstStyle/>
          <a:p>
            <a:pPr algn="l" eaLnBrk="1" hangingPunct="1"/>
            <a:r>
              <a:rPr lang="el-GR" altLang="el-GR" sz="2000" b="1" smtClean="0"/>
              <a:t>PETc = </a:t>
            </a:r>
            <a:r>
              <a:rPr lang="en-US" altLang="el-GR" sz="2000" b="1" smtClean="0"/>
              <a:t>PETo</a:t>
            </a:r>
            <a:r>
              <a:rPr lang="el-GR" altLang="el-GR" sz="2000" b="1" smtClean="0"/>
              <a:t>*</a:t>
            </a:r>
            <a:r>
              <a:rPr lang="en-US" altLang="el-GR" sz="2000" b="1" smtClean="0"/>
              <a:t>Kc</a:t>
            </a:r>
            <a:r>
              <a:rPr lang="el-GR" altLang="el-GR" sz="2000" b="1" smtClean="0"/>
              <a:t/>
            </a:r>
            <a:br>
              <a:rPr lang="el-GR" altLang="el-GR" sz="2000" b="1" smtClean="0"/>
            </a:br>
            <a:r>
              <a:rPr lang="el-GR" altLang="el-GR" sz="2000" smtClean="0"/>
              <a:t/>
            </a:r>
            <a:br>
              <a:rPr lang="el-GR" altLang="el-GR" sz="2000" smtClean="0"/>
            </a:br>
            <a:r>
              <a:rPr lang="el-GR" altLang="el-GR" sz="2000" smtClean="0"/>
              <a:t>Όπου Κ</a:t>
            </a:r>
            <a:r>
              <a:rPr lang="en-US" altLang="el-GR" sz="2000" smtClean="0"/>
              <a:t>c</a:t>
            </a:r>
            <a:r>
              <a:rPr lang="el-GR" altLang="el-GR" sz="2000" smtClean="0"/>
              <a:t>: φυτικός συντελεστής που χαρακτηρίζει τη διαφορά των χαρακτηριστικών της καλλιέργειάς μας από την καλλιέργεια αναφοράς. </a:t>
            </a:r>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05038"/>
            <a:ext cx="62039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813"/>
            <a:ext cx="8229600" cy="5721350"/>
          </a:xfrm>
        </p:spPr>
        <p:txBody>
          <a:bodyPr/>
          <a:lstStyle/>
          <a:p>
            <a:pPr marL="0" indent="0" eaLnBrk="1" hangingPunct="1">
              <a:buFontTx/>
              <a:buNone/>
              <a:defRPr/>
            </a:pPr>
            <a:r>
              <a:rPr lang="el-GR" sz="2400" b="1" dirty="0" smtClean="0"/>
              <a:t>Στάδια ανάπτυξης καλλιέργειας</a:t>
            </a:r>
          </a:p>
          <a:p>
            <a:pPr eaLnBrk="1" hangingPunct="1">
              <a:defRPr/>
            </a:pPr>
            <a:r>
              <a:rPr lang="el-GR" sz="2000" b="1" dirty="0" smtClean="0"/>
              <a:t>Αρχικό στάδιο </a:t>
            </a:r>
            <a:r>
              <a:rPr lang="el-GR" sz="2000" dirty="0" smtClean="0"/>
              <a:t>ή στάδιο εγκατάστασης (αρχίζει με τη σπορά ή φύτευση και φτάνει μέχρι την οριστική εγκατάσταση της καλλιέργειας. Κατά το στάδιο αυτό το ποσοστό κάλυψης του εδάφους είναι από μηδενικό μέχρι το πολύ ίσο με 10%)</a:t>
            </a:r>
          </a:p>
          <a:p>
            <a:pPr eaLnBrk="1" hangingPunct="1">
              <a:defRPr/>
            </a:pPr>
            <a:endParaRPr lang="el-GR" sz="2000" dirty="0" smtClean="0"/>
          </a:p>
          <a:p>
            <a:pPr eaLnBrk="1" hangingPunct="1">
              <a:defRPr/>
            </a:pPr>
            <a:r>
              <a:rPr lang="el-GR" sz="2000" b="1" dirty="0" smtClean="0"/>
              <a:t>Στάδιο ταχείας ανάπτυξης </a:t>
            </a:r>
            <a:r>
              <a:rPr lang="el-GR" sz="2000" dirty="0" smtClean="0"/>
              <a:t>ή στάδιο κύριας βλάστησης (έντονη ανάπτυξη των φυτών, αρχίζει μετά το τέλος του προηγούμενου σταδίου και τελειώνει με την πλήρη κάλυψη του εδάφους από την καλλιέργεια. Το έδαφος θεωρείται πλήρως καλυμμένο όταν το ποσοστό φυτοκάλυψης είναι ≥ 70%)</a:t>
            </a:r>
          </a:p>
          <a:p>
            <a:pPr eaLnBrk="1" hangingPunct="1">
              <a:defRPr/>
            </a:pPr>
            <a:endParaRPr lang="el-GR" sz="2000" dirty="0" smtClean="0"/>
          </a:p>
          <a:p>
            <a:pPr eaLnBrk="1" hangingPunct="1">
              <a:defRPr/>
            </a:pPr>
            <a:r>
              <a:rPr lang="el-GR" sz="2000" b="1" dirty="0" smtClean="0"/>
              <a:t>Στάδιο μέσης περιόδου </a:t>
            </a:r>
            <a:r>
              <a:rPr lang="el-GR" sz="2000" dirty="0" smtClean="0"/>
              <a:t>ή στάδιο διαμόρφωσης της παραγωγής (πλήρης κάλυψη εδάφους, ανθοφορία και σχηματισμός καρπών)</a:t>
            </a:r>
          </a:p>
          <a:p>
            <a:pPr marL="0" indent="0" eaLnBrk="1" hangingPunct="1">
              <a:buFontTx/>
              <a:buNone/>
              <a:defRPr/>
            </a:pPr>
            <a:r>
              <a:rPr lang="el-GR" sz="2000" dirty="0" smtClean="0"/>
              <a:t> </a:t>
            </a:r>
          </a:p>
          <a:p>
            <a:pPr eaLnBrk="1" hangingPunct="1">
              <a:defRPr/>
            </a:pPr>
            <a:r>
              <a:rPr lang="el-GR" sz="2000" b="1" dirty="0" smtClean="0"/>
              <a:t>Τελικό στάδιο </a:t>
            </a:r>
            <a:r>
              <a:rPr lang="el-GR" sz="2000" dirty="0" smtClean="0"/>
              <a:t>ή στάδιο ωρίμανσης (ωρίμανση και τέλος συγκομιδή) </a:t>
            </a:r>
          </a:p>
          <a:p>
            <a:pPr eaLnBrk="1" hangingPunct="1">
              <a:defRPr/>
            </a:pPr>
            <a:endParaRPr lang="el-GR" sz="2000" dirty="0" smtClean="0"/>
          </a:p>
          <a:p>
            <a:pPr eaLnBrk="1" hangingPunct="1">
              <a:defRPr/>
            </a:pPr>
            <a:endParaRPr lang="el-GR"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150"/>
            <a:ext cx="8229600" cy="5434013"/>
          </a:xfrm>
        </p:spPr>
        <p:txBody>
          <a:bodyPr/>
          <a:lstStyle/>
          <a:p>
            <a:pPr marL="0" indent="0" eaLnBrk="1" hangingPunct="1">
              <a:buFontTx/>
              <a:buNone/>
              <a:defRPr/>
            </a:pPr>
            <a:r>
              <a:rPr lang="el-GR" sz="2400" dirty="0" smtClean="0"/>
              <a:t>Οι κύριοι παράγοντες που επηρεάζουν την τιμή των φυτικών συντελεστών είναι:</a:t>
            </a:r>
          </a:p>
          <a:p>
            <a:pPr eaLnBrk="1" hangingPunct="1">
              <a:defRPr/>
            </a:pPr>
            <a:r>
              <a:rPr lang="el-GR" sz="2400" dirty="0" smtClean="0"/>
              <a:t>τα χαρακτηριστικά της καλλιέργειας,</a:t>
            </a:r>
          </a:p>
          <a:p>
            <a:pPr eaLnBrk="1" hangingPunct="1">
              <a:defRPr/>
            </a:pPr>
            <a:r>
              <a:rPr lang="el-GR" sz="2400" dirty="0" smtClean="0"/>
              <a:t>η εποχή σποράς,</a:t>
            </a:r>
          </a:p>
          <a:p>
            <a:pPr eaLnBrk="1" hangingPunct="1">
              <a:defRPr/>
            </a:pPr>
            <a:r>
              <a:rPr lang="el-GR" sz="2400" dirty="0" smtClean="0"/>
              <a:t>ο ρυθμός ανάπτυξης της καλλιέργειας,</a:t>
            </a:r>
          </a:p>
          <a:p>
            <a:pPr eaLnBrk="1" hangingPunct="1">
              <a:defRPr/>
            </a:pPr>
            <a:r>
              <a:rPr lang="el-GR" sz="2400" dirty="0" smtClean="0"/>
              <a:t>η διάρκεια της βλαστικής περιόδου και οι εδαφικές συνθήκες.</a:t>
            </a:r>
          </a:p>
          <a:p>
            <a:pPr marL="0" indent="0" eaLnBrk="1" hangingPunct="1">
              <a:buFontTx/>
              <a:buNone/>
              <a:defRPr/>
            </a:pPr>
            <a:endParaRPr lang="el-GR" sz="2400" dirty="0" smtClean="0"/>
          </a:p>
          <a:p>
            <a:pPr marL="0" indent="0" eaLnBrk="1" hangingPunct="1">
              <a:buFontTx/>
              <a:buNone/>
              <a:defRPr/>
            </a:pPr>
            <a:r>
              <a:rPr lang="el-GR" sz="2400" dirty="0" smtClean="0"/>
              <a:t>Η ημερομηνία σποράς ή φύτευσης επηρεάζει το μήκος της βλαστικής περιόδου, το ρυθμό ανάπτυξης μέχρι την πλήρη κάλυψη του εδάφους από την καλλιέργεια και το χρόνο προς την ωρίμανση.</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5865813"/>
          </a:xfrm>
        </p:spPr>
        <p:txBody>
          <a:bodyPr/>
          <a:lstStyle/>
          <a:p>
            <a:pPr marL="0" indent="0" eaLnBrk="1" hangingPunct="1">
              <a:buFontTx/>
              <a:buNone/>
              <a:defRPr/>
            </a:pPr>
            <a:endParaRPr lang="el-GR" sz="2400" b="1" u="sng" dirty="0" smtClean="0"/>
          </a:p>
          <a:p>
            <a:pPr marL="0" indent="0" eaLnBrk="1" hangingPunct="1">
              <a:buFontTx/>
              <a:buNone/>
              <a:defRPr/>
            </a:pPr>
            <a:r>
              <a:rPr lang="el-GR" sz="2400" b="1" u="sng" dirty="0" smtClean="0"/>
              <a:t>Ρ</a:t>
            </a:r>
            <a:r>
              <a:rPr lang="en-US" sz="2400" b="1" u="sng" dirty="0" smtClean="0"/>
              <a:t>eff</a:t>
            </a:r>
            <a:r>
              <a:rPr lang="el-GR" sz="2400" b="1" u="sng" dirty="0" smtClean="0"/>
              <a:t>:</a:t>
            </a:r>
            <a:endParaRPr lang="el-GR" sz="2400" dirty="0" smtClean="0"/>
          </a:p>
          <a:p>
            <a:pPr marL="0" indent="0" eaLnBrk="1" hangingPunct="1">
              <a:buFontTx/>
              <a:buNone/>
              <a:defRPr/>
            </a:pPr>
            <a:endParaRPr lang="el-GR" sz="2400" dirty="0" smtClean="0"/>
          </a:p>
          <a:p>
            <a:pPr marL="0" indent="0" eaLnBrk="1" hangingPunct="1">
              <a:buFontTx/>
              <a:buNone/>
              <a:defRPr/>
            </a:pPr>
            <a:r>
              <a:rPr lang="el-GR" sz="2400" dirty="0" smtClean="0"/>
              <a:t>Η μηνιαία ενεργός βροχόπτωση δίνεται από δυο τύπους, ανάλογα την τιμή της συνολικής μηνιαίας βροχόπτωσης </a:t>
            </a:r>
            <a:r>
              <a:rPr lang="el-GR" sz="2400" i="1" dirty="0" smtClean="0"/>
              <a:t>(Ρ</a:t>
            </a:r>
            <a:r>
              <a:rPr lang="en-US" sz="2400" i="1" dirty="0" smtClean="0"/>
              <a:t>tot</a:t>
            </a:r>
            <a:r>
              <a:rPr lang="el-GR" sz="2400" i="1" dirty="0" smtClean="0"/>
              <a:t>, που δίνεται στα δεδομένα)</a:t>
            </a:r>
            <a:r>
              <a:rPr lang="el-GR" sz="2400" dirty="0" smtClean="0"/>
              <a:t>:</a:t>
            </a:r>
          </a:p>
          <a:p>
            <a:pPr marL="0" indent="0" eaLnBrk="1" hangingPunct="1">
              <a:buFontTx/>
              <a:buNone/>
              <a:defRPr/>
            </a:pPr>
            <a:endParaRPr lang="el-GR" sz="2400" dirty="0" smtClean="0"/>
          </a:p>
          <a:p>
            <a:pPr eaLnBrk="1" hangingPunct="1">
              <a:defRPr/>
            </a:pPr>
            <a:r>
              <a:rPr lang="en-US" sz="2400" dirty="0" err="1" smtClean="0"/>
              <a:t>Peff</a:t>
            </a:r>
            <a:r>
              <a:rPr lang="en-US" sz="2400" dirty="0" smtClean="0"/>
              <a:t> = </a:t>
            </a:r>
            <a:r>
              <a:rPr lang="en-US" sz="2400" dirty="0" err="1" smtClean="0"/>
              <a:t>Ptot</a:t>
            </a:r>
            <a:r>
              <a:rPr lang="en-US" sz="2400" dirty="0" smtClean="0"/>
              <a:t>*(125-0.2*</a:t>
            </a:r>
            <a:r>
              <a:rPr lang="en-US" sz="2400" dirty="0" err="1" smtClean="0"/>
              <a:t>Ptot</a:t>
            </a:r>
            <a:r>
              <a:rPr lang="en-US" sz="2400" dirty="0" smtClean="0"/>
              <a:t>)/125 	 </a:t>
            </a:r>
            <a:r>
              <a:rPr lang="el-GR" sz="2400" dirty="0" smtClean="0"/>
              <a:t>για </a:t>
            </a:r>
            <a:r>
              <a:rPr lang="en-US" sz="2400" dirty="0" err="1" smtClean="0"/>
              <a:t>Ptot</a:t>
            </a:r>
            <a:r>
              <a:rPr lang="en-US" sz="2400" dirty="0" smtClean="0"/>
              <a:t> &lt;250 mm</a:t>
            </a:r>
            <a:endParaRPr lang="el-GR" sz="2400" dirty="0" smtClean="0"/>
          </a:p>
          <a:p>
            <a:pPr eaLnBrk="1" hangingPunct="1">
              <a:defRPr/>
            </a:pPr>
            <a:endParaRPr lang="el-GR" sz="2400" dirty="0" smtClean="0"/>
          </a:p>
          <a:p>
            <a:pPr eaLnBrk="1" hangingPunct="1">
              <a:defRPr/>
            </a:pPr>
            <a:r>
              <a:rPr lang="en-US" sz="2400" dirty="0" err="1" smtClean="0"/>
              <a:t>Peff</a:t>
            </a:r>
            <a:r>
              <a:rPr lang="el-GR" sz="2400" dirty="0" smtClean="0"/>
              <a:t> = 125 + 0.1*</a:t>
            </a:r>
            <a:r>
              <a:rPr lang="en-US" sz="2400" dirty="0" err="1" smtClean="0"/>
              <a:t>Ptot</a:t>
            </a:r>
            <a:r>
              <a:rPr lang="el-GR" sz="2400" dirty="0" smtClean="0"/>
              <a:t>	               για </a:t>
            </a:r>
            <a:r>
              <a:rPr lang="en-US" sz="2400" dirty="0" err="1" smtClean="0"/>
              <a:t>Ptot</a:t>
            </a:r>
            <a:r>
              <a:rPr lang="el-GR" sz="2400" dirty="0" smtClean="0"/>
              <a:t>&gt;250 </a:t>
            </a:r>
            <a:r>
              <a:rPr lang="en-US" sz="2400" dirty="0" smtClean="0"/>
              <a:t>mm</a:t>
            </a:r>
            <a:endParaRPr lang="el-GR" sz="2400" dirty="0" smtClean="0"/>
          </a:p>
          <a:p>
            <a:pPr eaLnBrk="1" hangingPunct="1">
              <a:defRPr/>
            </a:pPr>
            <a:endParaRPr lang="el-GR" sz="2400" dirty="0" smtClean="0"/>
          </a:p>
          <a:p>
            <a:pPr marL="0" indent="0" eaLnBrk="1" hangingPunct="1">
              <a:buFontTx/>
              <a:buNone/>
              <a:defRPr/>
            </a:pPr>
            <a:endParaRPr lang="el-GR" sz="2400" dirty="0" smtClean="0"/>
          </a:p>
          <a:p>
            <a:pPr marL="0" indent="0" algn="ctr" eaLnBrk="1" hangingPunct="1">
              <a:buFontTx/>
              <a:buNone/>
              <a:defRPr/>
            </a:pPr>
            <a:r>
              <a:rPr lang="el-GR" sz="2400" dirty="0" smtClean="0">
                <a:solidFill>
                  <a:schemeClr val="accent6"/>
                </a:solidFill>
              </a:rPr>
              <a:t>Με αυτά γνωστά υπολογίζεται ο ΝΙ</a:t>
            </a:r>
            <a:r>
              <a:rPr lang="en-US" sz="2400" dirty="0" smtClean="0">
                <a:solidFill>
                  <a:schemeClr val="accent6"/>
                </a:solidFill>
              </a:rPr>
              <a:t>R</a:t>
            </a:r>
            <a:endParaRPr lang="el-GR" sz="2400" dirty="0" smtClean="0">
              <a:solidFill>
                <a:schemeClr val="accent6"/>
              </a:solidFill>
            </a:endParaRPr>
          </a:p>
          <a:p>
            <a:pPr marL="0" indent="0" algn="just" eaLnBrk="1" hangingPunct="1">
              <a:buFontTx/>
              <a:buNone/>
              <a:defRPr/>
            </a:pPr>
            <a:endParaRPr lang="el-GR" altLang="el-GR"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6120978"/>
          </a:xfrm>
        </p:spPr>
        <p:txBody>
          <a:bodyPr/>
          <a:lstStyle/>
          <a:p>
            <a:pPr marL="0" indent="0" algn="just">
              <a:buNone/>
            </a:pPr>
            <a:r>
              <a:rPr lang="el-GR" sz="2400" dirty="0"/>
              <a:t>Το πόσο </a:t>
            </a:r>
            <a:r>
              <a:rPr lang="el-GR" sz="2400" dirty="0" smtClean="0"/>
              <a:t>νερό όμως θα </a:t>
            </a:r>
            <a:r>
              <a:rPr lang="el-GR" sz="2400" dirty="0"/>
              <a:t>παρέχεται στο χωράφι δεν </a:t>
            </a:r>
            <a:r>
              <a:rPr lang="el-GR" sz="2400" dirty="0" smtClean="0"/>
              <a:t>είναι μόνο </a:t>
            </a:r>
            <a:r>
              <a:rPr lang="el-GR" sz="2400" dirty="0"/>
              <a:t>οι υδατικές απαιτήσεις των καλλιεργειών </a:t>
            </a:r>
            <a:r>
              <a:rPr lang="el-GR" sz="2400" dirty="0" smtClean="0"/>
              <a:t>που βρήκαμε, </a:t>
            </a:r>
            <a:r>
              <a:rPr lang="el-GR" sz="2400" dirty="0"/>
              <a:t>γιατί υπάρχουν και απώλειες και το δικτυο δε λειτουργεί και </a:t>
            </a:r>
            <a:r>
              <a:rPr lang="el-GR" sz="2400" dirty="0" smtClean="0"/>
              <a:t>συνέχεια.</a:t>
            </a:r>
          </a:p>
          <a:p>
            <a:pPr marL="0" indent="0" algn="just">
              <a:buNone/>
            </a:pPr>
            <a:endParaRPr lang="el-GR" sz="1800" b="1" u="sng" dirty="0" smtClean="0"/>
          </a:p>
          <a:p>
            <a:pPr marL="0" indent="0" algn="just">
              <a:buNone/>
            </a:pPr>
            <a:r>
              <a:rPr lang="el-GR" sz="2400" b="1" u="sng" dirty="0" smtClean="0"/>
              <a:t>Η </a:t>
            </a:r>
            <a:r>
              <a:rPr lang="el-GR" sz="2400" b="1" u="sng" dirty="0"/>
              <a:t>ειδική παροχή στο αγροτεμάχιο υπολογίζεται από την παρακάτω </a:t>
            </a:r>
            <a:r>
              <a:rPr lang="el-GR" sz="2400" b="1" u="sng" dirty="0" smtClean="0"/>
              <a:t>σχέση</a:t>
            </a:r>
          </a:p>
          <a:p>
            <a:pPr marL="0" indent="0" algn="just">
              <a:buNone/>
            </a:pPr>
            <a:endParaRPr lang="el-GR" sz="2400" dirty="0"/>
          </a:p>
          <a:p>
            <a:pPr marL="0" indent="0" algn="ctr">
              <a:buNone/>
            </a:pPr>
            <a:r>
              <a:rPr lang="en-US" sz="2400" dirty="0" err="1"/>
              <a:t>q</a:t>
            </a:r>
            <a:r>
              <a:rPr lang="en-US" sz="2400" baseline="-25000" dirty="0" err="1"/>
              <a:t>o</a:t>
            </a:r>
            <a:r>
              <a:rPr lang="en-US" sz="2400" dirty="0"/>
              <a:t>= </a:t>
            </a:r>
            <a:r>
              <a:rPr lang="el-GR" sz="2400" dirty="0"/>
              <a:t>Ν</a:t>
            </a:r>
            <a:r>
              <a:rPr lang="en-US" sz="2400" dirty="0"/>
              <a:t>IR/(3.6*</a:t>
            </a:r>
            <a:r>
              <a:rPr lang="en-US" sz="2400" dirty="0" err="1"/>
              <a:t>Ea</a:t>
            </a:r>
            <a:r>
              <a:rPr lang="en-US" sz="2400" dirty="0"/>
              <a:t> *td</a:t>
            </a:r>
            <a:r>
              <a:rPr lang="en-US" sz="2400" dirty="0" smtClean="0"/>
              <a:t>),     </a:t>
            </a:r>
            <a:r>
              <a:rPr lang="en-US" sz="2400" dirty="0"/>
              <a:t>(lit/sec*</a:t>
            </a:r>
            <a:r>
              <a:rPr lang="el-GR" sz="2400" dirty="0"/>
              <a:t>στρέμμα</a:t>
            </a:r>
            <a:r>
              <a:rPr lang="en-US" sz="2400" dirty="0"/>
              <a:t>)</a:t>
            </a:r>
            <a:endParaRPr lang="el-GR" sz="2400" dirty="0"/>
          </a:p>
          <a:p>
            <a:pPr marL="0" indent="0" algn="just">
              <a:buNone/>
            </a:pPr>
            <a:endParaRPr lang="el-GR" sz="2400" dirty="0" smtClean="0"/>
          </a:p>
          <a:p>
            <a:pPr marL="0" indent="0" algn="just">
              <a:buNone/>
            </a:pPr>
            <a:r>
              <a:rPr lang="el-GR" sz="2400" dirty="0" smtClean="0"/>
              <a:t>Όπου:</a:t>
            </a:r>
          </a:p>
          <a:p>
            <a:pPr algn="just"/>
            <a:r>
              <a:rPr lang="el-GR" sz="2400" dirty="0" smtClean="0"/>
              <a:t>Ea</a:t>
            </a:r>
            <a:r>
              <a:rPr lang="el-GR" sz="2400" dirty="0"/>
              <a:t>: συντελεστής απόδοσης εφαρμογής άρδευσης, (εκφράζει απώλειες</a:t>
            </a:r>
            <a:r>
              <a:rPr lang="el-GR" sz="2400" dirty="0" smtClean="0"/>
              <a:t>)</a:t>
            </a:r>
            <a:endParaRPr lang="el-GR" sz="2400" dirty="0"/>
          </a:p>
          <a:p>
            <a:pPr algn="just"/>
            <a:r>
              <a:rPr lang="el-GR" sz="2400" dirty="0"/>
              <a:t>td: ο αριθμός ωρών λειτουργίας του δικτύου ανά 24ωρο, ο οποίος επιλέχθηκε ίσος με 18 </a:t>
            </a:r>
            <a:r>
              <a:rPr lang="el-GR" sz="2400" dirty="0" smtClean="0"/>
              <a:t>ώρες</a:t>
            </a:r>
            <a:endParaRPr lang="el-GR" sz="2400" dirty="0"/>
          </a:p>
          <a:p>
            <a:pPr marL="0" indent="0" algn="just" eaLnBrk="1" hangingPunct="1">
              <a:buFontTx/>
              <a:buNone/>
              <a:defRPr/>
            </a:pPr>
            <a:endParaRPr lang="el-GR" sz="2400" dirty="0" smtClean="0"/>
          </a:p>
        </p:txBody>
      </p:sp>
    </p:spTree>
    <p:extLst>
      <p:ext uri="{BB962C8B-B14F-4D97-AF65-F5344CB8AC3E}">
        <p14:creationId xmlns:p14="http://schemas.microsoft.com/office/powerpoint/2010/main" val="1474578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6120978"/>
          </a:xfrm>
        </p:spPr>
        <p:txBody>
          <a:bodyPr/>
          <a:lstStyle/>
          <a:p>
            <a:pPr marL="0" indent="0" algn="just">
              <a:buNone/>
            </a:pPr>
            <a:endParaRPr lang="en-US" sz="2400" dirty="0" smtClean="0">
              <a:solidFill>
                <a:schemeClr val="accent6"/>
              </a:solidFill>
            </a:endParaRPr>
          </a:p>
          <a:p>
            <a:pPr marL="0" indent="0" algn="just">
              <a:buNone/>
            </a:pPr>
            <a:r>
              <a:rPr lang="en-US" sz="2400" dirty="0" err="1" smtClean="0">
                <a:solidFill>
                  <a:schemeClr val="accent6"/>
                </a:solidFill>
              </a:rPr>
              <a:t>q</a:t>
            </a:r>
            <a:r>
              <a:rPr lang="en-US" sz="2400" baseline="-25000" dirty="0" err="1" smtClean="0">
                <a:solidFill>
                  <a:schemeClr val="accent6"/>
                </a:solidFill>
              </a:rPr>
              <a:t>o</a:t>
            </a:r>
            <a:r>
              <a:rPr lang="en-US" sz="2400" dirty="0" smtClean="0">
                <a:solidFill>
                  <a:schemeClr val="accent6"/>
                </a:solidFill>
              </a:rPr>
              <a:t>= </a:t>
            </a:r>
            <a:r>
              <a:rPr lang="el-GR" sz="2400" dirty="0" smtClean="0">
                <a:solidFill>
                  <a:schemeClr val="accent6"/>
                </a:solidFill>
              </a:rPr>
              <a:t>Ν</a:t>
            </a:r>
            <a:r>
              <a:rPr lang="en-US" sz="2400" dirty="0" smtClean="0">
                <a:solidFill>
                  <a:schemeClr val="accent6"/>
                </a:solidFill>
              </a:rPr>
              <a:t>IR/(3.6*</a:t>
            </a:r>
            <a:r>
              <a:rPr lang="en-US" sz="2400" dirty="0" err="1" smtClean="0">
                <a:solidFill>
                  <a:schemeClr val="accent6"/>
                </a:solidFill>
              </a:rPr>
              <a:t>Ea</a:t>
            </a:r>
            <a:r>
              <a:rPr lang="en-US" sz="2400" dirty="0" smtClean="0">
                <a:solidFill>
                  <a:schemeClr val="accent6"/>
                </a:solidFill>
              </a:rPr>
              <a:t> *td)</a:t>
            </a:r>
            <a:endParaRPr lang="el-GR" sz="2400" dirty="0" smtClean="0">
              <a:solidFill>
                <a:schemeClr val="accent6"/>
              </a:solidFill>
            </a:endParaRPr>
          </a:p>
          <a:p>
            <a:pPr marL="0" indent="0" algn="just">
              <a:buNone/>
            </a:pPr>
            <a:endParaRPr lang="el-GR" sz="2400" dirty="0">
              <a:solidFill>
                <a:schemeClr val="accent6"/>
              </a:solidFill>
            </a:endParaRPr>
          </a:p>
          <a:p>
            <a:pPr algn="just"/>
            <a:endParaRPr lang="el-GR" sz="2400" dirty="0" smtClean="0"/>
          </a:p>
          <a:p>
            <a:pPr marL="0" indent="0" algn="just">
              <a:buNone/>
            </a:pPr>
            <a:r>
              <a:rPr lang="el-GR" sz="2400" dirty="0" smtClean="0"/>
              <a:t>(Ε</a:t>
            </a:r>
            <a:r>
              <a:rPr lang="en-US" sz="2400" dirty="0" smtClean="0"/>
              <a:t>a</a:t>
            </a:r>
            <a:r>
              <a:rPr lang="el-GR" sz="2400" dirty="0" smtClean="0"/>
              <a:t> </a:t>
            </a:r>
            <a:r>
              <a:rPr lang="en-US" sz="2400" dirty="0" smtClean="0"/>
              <a:t>=</a:t>
            </a:r>
            <a:r>
              <a:rPr lang="el-GR" sz="2400" dirty="0" smtClean="0"/>
              <a:t> </a:t>
            </a:r>
            <a:r>
              <a:rPr lang="en-US" sz="2400" dirty="0" err="1" smtClean="0"/>
              <a:t>Ef</a:t>
            </a:r>
            <a:r>
              <a:rPr lang="el-GR" sz="2400" dirty="0" smtClean="0"/>
              <a:t> </a:t>
            </a:r>
          </a:p>
          <a:p>
            <a:pPr marL="0" indent="0" algn="just">
              <a:buNone/>
            </a:pPr>
            <a:r>
              <a:rPr lang="el-GR" sz="2400" dirty="0" smtClean="0"/>
              <a:t>του πίνακα,</a:t>
            </a:r>
          </a:p>
          <a:p>
            <a:pPr marL="0" indent="0" algn="just">
              <a:buNone/>
            </a:pPr>
            <a:r>
              <a:rPr lang="el-GR" sz="2400" dirty="0" smtClean="0"/>
              <a:t>= 0,7 για την</a:t>
            </a:r>
          </a:p>
          <a:p>
            <a:pPr marL="0" indent="0" algn="just">
              <a:buNone/>
            </a:pPr>
            <a:r>
              <a:rPr lang="el-GR" sz="2400" dirty="0"/>
              <a:t>π</a:t>
            </a:r>
            <a:r>
              <a:rPr lang="el-GR" sz="2400" dirty="0" smtClean="0"/>
              <a:t>ερίπτωσή μας)</a:t>
            </a:r>
            <a:endParaRPr lang="en-US" sz="2400" dirty="0" smtClean="0"/>
          </a:p>
          <a:p>
            <a:pPr marL="0" indent="0" algn="just">
              <a:buNone/>
            </a:pPr>
            <a:endParaRPr lang="en-US" sz="2400" dirty="0" smtClean="0"/>
          </a:p>
          <a:p>
            <a:pPr marL="0" indent="0" algn="just" eaLnBrk="1" hangingPunct="1">
              <a:buFontTx/>
              <a:buNone/>
              <a:defRPr/>
            </a:pPr>
            <a:endParaRPr lang="el-GR" sz="2400" dirty="0" smtClean="0"/>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75856" y="476672"/>
            <a:ext cx="5544616" cy="612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489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6120978"/>
          </a:xfrm>
        </p:spPr>
        <p:txBody>
          <a:bodyPr/>
          <a:lstStyle/>
          <a:p>
            <a:pPr marL="0" indent="0" algn="just">
              <a:buNone/>
            </a:pPr>
            <a:endParaRPr lang="en-US" sz="2400" dirty="0" smtClean="0">
              <a:solidFill>
                <a:schemeClr val="accent6"/>
              </a:solidFill>
            </a:endParaRPr>
          </a:p>
          <a:p>
            <a:pPr marL="0" indent="0" algn="just">
              <a:buNone/>
            </a:pPr>
            <a:endParaRPr lang="el-GR" sz="2400" dirty="0">
              <a:solidFill>
                <a:schemeClr val="accent6"/>
              </a:solidFill>
            </a:endParaRPr>
          </a:p>
          <a:p>
            <a:pPr marL="0" indent="0" algn="just">
              <a:buNone/>
            </a:pPr>
            <a:r>
              <a:rPr lang="el-GR" sz="2400" dirty="0" smtClean="0"/>
              <a:t>Ε</a:t>
            </a:r>
            <a:r>
              <a:rPr lang="en-US" sz="1600" dirty="0" smtClean="0"/>
              <a:t>tot </a:t>
            </a:r>
            <a:r>
              <a:rPr lang="en-US" sz="2400" dirty="0" smtClean="0"/>
              <a:t>= </a:t>
            </a:r>
            <a:r>
              <a:rPr lang="en-US" sz="2400" dirty="0" smtClean="0"/>
              <a:t>1/(</a:t>
            </a:r>
            <a:r>
              <a:rPr lang="en-US" sz="2400" dirty="0" err="1" smtClean="0"/>
              <a:t>Ef</a:t>
            </a:r>
            <a:r>
              <a:rPr lang="en-US" sz="2400" dirty="0" smtClean="0"/>
              <a:t> </a:t>
            </a:r>
            <a:r>
              <a:rPr lang="en-US" sz="2400" dirty="0" smtClean="0"/>
              <a:t>* </a:t>
            </a:r>
            <a:r>
              <a:rPr lang="en-US" sz="2400" dirty="0" smtClean="0"/>
              <a:t>Ed)</a:t>
            </a:r>
            <a:endParaRPr lang="en-US" sz="2400" dirty="0" smtClean="0"/>
          </a:p>
          <a:p>
            <a:pPr marL="0" indent="0" algn="just">
              <a:buNone/>
            </a:pPr>
            <a:endParaRPr lang="en-US" sz="2400" dirty="0" smtClean="0"/>
          </a:p>
          <a:p>
            <a:pPr marL="0" indent="0" algn="just" eaLnBrk="1" hangingPunct="1">
              <a:buFontTx/>
              <a:buNone/>
              <a:defRPr/>
            </a:pPr>
            <a:endParaRPr lang="el-GR" sz="2400" dirty="0" smtClean="0"/>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75856" y="476672"/>
            <a:ext cx="5544616" cy="612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2843808" y="1520788"/>
            <a:ext cx="4176464" cy="360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flipV="1">
            <a:off x="1907704" y="1628800"/>
            <a:ext cx="4608512" cy="41764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6875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6120978"/>
          </a:xfrm>
        </p:spPr>
        <p:txBody>
          <a:bodyPr/>
          <a:lstStyle/>
          <a:p>
            <a:pPr marL="0" indent="0" algn="just">
              <a:buNone/>
            </a:pPr>
            <a:r>
              <a:rPr lang="en-US" sz="2400" b="1" u="sng" dirty="0" smtClean="0"/>
              <a:t>T</a:t>
            </a:r>
            <a:r>
              <a:rPr lang="el-GR" sz="2400" b="1" u="sng" dirty="0" smtClean="0"/>
              <a:t>ελικό </a:t>
            </a:r>
            <a:r>
              <a:rPr lang="en-US" sz="2400" b="1" u="sng" dirty="0" err="1" smtClean="0"/>
              <a:t>q</a:t>
            </a:r>
            <a:r>
              <a:rPr lang="en-US" sz="2400" b="1" u="sng" baseline="-25000" dirty="0" err="1" smtClean="0"/>
              <a:t>o</a:t>
            </a:r>
            <a:r>
              <a:rPr lang="en-US" sz="2400" b="1" u="sng" baseline="-25000" dirty="0" smtClean="0"/>
              <a:t> </a:t>
            </a:r>
            <a:r>
              <a:rPr lang="el-GR" sz="2400" b="1" u="sng" dirty="0" smtClean="0"/>
              <a:t>:</a:t>
            </a:r>
          </a:p>
          <a:p>
            <a:pPr marL="0" indent="0" algn="just">
              <a:buNone/>
            </a:pPr>
            <a:endParaRPr lang="el-GR" sz="2400" dirty="0"/>
          </a:p>
          <a:p>
            <a:pPr algn="just"/>
            <a:r>
              <a:rPr lang="el-GR" sz="2400" dirty="0" smtClean="0"/>
              <a:t>Για μονοκαλλιέργεια είναι αυτό που υπολογίσθηκε με τη σχέση</a:t>
            </a:r>
            <a:r>
              <a:rPr lang="en-US" sz="2400" dirty="0" smtClean="0"/>
              <a:t> </a:t>
            </a:r>
            <a:r>
              <a:rPr lang="el-GR" sz="2400" dirty="0" smtClean="0"/>
              <a:t> </a:t>
            </a:r>
            <a:r>
              <a:rPr lang="en-US" sz="2400" dirty="0" err="1" smtClean="0"/>
              <a:t>q</a:t>
            </a:r>
            <a:r>
              <a:rPr lang="en-US" sz="2400" baseline="-25000" dirty="0" err="1" smtClean="0"/>
              <a:t>o</a:t>
            </a:r>
            <a:r>
              <a:rPr lang="en-US" sz="2400" dirty="0" smtClean="0"/>
              <a:t>= </a:t>
            </a:r>
            <a:r>
              <a:rPr lang="el-GR" sz="2400" dirty="0" smtClean="0"/>
              <a:t>Ν</a:t>
            </a:r>
            <a:r>
              <a:rPr lang="en-US" sz="2400" dirty="0" smtClean="0"/>
              <a:t>IR/(3.6*</a:t>
            </a:r>
            <a:r>
              <a:rPr lang="en-US" sz="2400" dirty="0" err="1" smtClean="0"/>
              <a:t>Ea</a:t>
            </a:r>
            <a:r>
              <a:rPr lang="en-US" sz="2400" dirty="0" smtClean="0"/>
              <a:t> *td)</a:t>
            </a:r>
            <a:endParaRPr lang="el-GR" sz="2400" dirty="0" smtClean="0"/>
          </a:p>
          <a:p>
            <a:pPr algn="just"/>
            <a:endParaRPr lang="el-GR" sz="2400" dirty="0"/>
          </a:p>
          <a:p>
            <a:pPr algn="just"/>
            <a:r>
              <a:rPr lang="el-GR" sz="2400" dirty="0" smtClean="0"/>
              <a:t>Για περισσότερες καλλιέργειες, υπολογίζεται το </a:t>
            </a:r>
            <a:r>
              <a:rPr lang="en-US" sz="2400" dirty="0" err="1" smtClean="0"/>
              <a:t>q</a:t>
            </a:r>
            <a:r>
              <a:rPr lang="en-US" sz="2400" baseline="-25000" dirty="0" err="1" smtClean="0"/>
              <a:t>o</a:t>
            </a:r>
            <a:r>
              <a:rPr lang="el-GR" sz="2400" baseline="-25000" dirty="0" smtClean="0"/>
              <a:t> </a:t>
            </a:r>
            <a:r>
              <a:rPr lang="el-GR" sz="2400" dirty="0" smtClean="0"/>
              <a:t>της κάθε μίας (με την προηγούμενη σχέση) και η τελική ειδική παροχή υπολογίζεται ως εξής:</a:t>
            </a:r>
            <a:endParaRPr lang="en-US" sz="2400" dirty="0"/>
          </a:p>
          <a:p>
            <a:pPr marL="0" indent="0" algn="just">
              <a:buNone/>
            </a:pPr>
            <a:endParaRPr lang="en-US" sz="2400" dirty="0" smtClean="0"/>
          </a:p>
          <a:p>
            <a:pPr marL="0" indent="0" algn="just">
              <a:buNone/>
            </a:pPr>
            <a:r>
              <a:rPr lang="en-US" sz="2400" dirty="0" err="1" smtClean="0"/>
              <a:t>q</a:t>
            </a:r>
            <a:r>
              <a:rPr lang="en-US" sz="2400" baseline="-25000" dirty="0" err="1" smtClean="0"/>
              <a:t>o</a:t>
            </a:r>
            <a:r>
              <a:rPr lang="en-US" sz="2400" dirty="0" smtClean="0"/>
              <a:t> </a:t>
            </a:r>
            <a:r>
              <a:rPr lang="el-GR" sz="2400" dirty="0" smtClean="0"/>
              <a:t>= </a:t>
            </a:r>
            <a:r>
              <a:rPr lang="en-US" sz="2400" dirty="0" err="1" smtClean="0"/>
              <a:t>q</a:t>
            </a:r>
            <a:r>
              <a:rPr lang="en-US" sz="2400" baseline="-25000" dirty="0" err="1" smtClean="0"/>
              <a:t>o</a:t>
            </a:r>
            <a:r>
              <a:rPr lang="en-US" sz="2400" baseline="-25000" dirty="0" smtClean="0"/>
              <a:t> </a:t>
            </a:r>
            <a:r>
              <a:rPr lang="el-GR" sz="2400" baseline="-25000" dirty="0" smtClean="0"/>
              <a:t>μηδικής</a:t>
            </a:r>
            <a:r>
              <a:rPr lang="el-GR" sz="2400" dirty="0"/>
              <a:t>*%έκτασης μηδικής + </a:t>
            </a:r>
            <a:r>
              <a:rPr lang="en-US" sz="2400" dirty="0" err="1" smtClean="0"/>
              <a:t>q</a:t>
            </a:r>
            <a:r>
              <a:rPr lang="en-US" sz="2400" baseline="-25000" dirty="0" err="1" smtClean="0"/>
              <a:t>o</a:t>
            </a:r>
            <a:r>
              <a:rPr lang="en-US" sz="2400" baseline="-25000" dirty="0" smtClean="0"/>
              <a:t> </a:t>
            </a:r>
            <a:r>
              <a:rPr lang="el-GR" sz="2400" baseline="-25000" dirty="0" smtClean="0"/>
              <a:t>σιτάρι</a:t>
            </a:r>
            <a:r>
              <a:rPr lang="el-GR" sz="2400" dirty="0"/>
              <a:t>*%έκτασης σιταριού </a:t>
            </a:r>
            <a:r>
              <a:rPr lang="el-GR" sz="2400" dirty="0" smtClean="0"/>
              <a:t>+....</a:t>
            </a:r>
            <a:endParaRPr lang="el-GR" sz="2400" dirty="0"/>
          </a:p>
          <a:p>
            <a:pPr marL="0" indent="0" algn="just" eaLnBrk="1" hangingPunct="1">
              <a:buFontTx/>
              <a:buNone/>
              <a:defRPr/>
            </a:pPr>
            <a:endParaRPr lang="el-GR" sz="2400" dirty="0" smtClean="0"/>
          </a:p>
        </p:txBody>
      </p:sp>
    </p:spTree>
    <p:extLst>
      <p:ext uri="{BB962C8B-B14F-4D97-AF65-F5344CB8AC3E}">
        <p14:creationId xmlns:p14="http://schemas.microsoft.com/office/powerpoint/2010/main" val="458877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5865813"/>
          </a:xfrm>
        </p:spPr>
        <p:txBody>
          <a:bodyPr/>
          <a:lstStyle/>
          <a:p>
            <a:pPr marL="0" indent="0" eaLnBrk="1" hangingPunct="1">
              <a:buFontTx/>
              <a:buNone/>
              <a:defRPr/>
            </a:pPr>
            <a:r>
              <a:rPr lang="el-GR" sz="2400" b="1" u="sng" dirty="0" smtClean="0"/>
              <a:t>ΣΥΝΟΨΗ:</a:t>
            </a:r>
            <a:endParaRPr lang="el-GR" sz="2400" dirty="0" smtClean="0"/>
          </a:p>
          <a:p>
            <a:pPr marL="0" indent="0" algn="ctr">
              <a:buNone/>
            </a:pPr>
            <a:r>
              <a:rPr lang="en-US" sz="2400" dirty="0" err="1" smtClean="0"/>
              <a:t>q</a:t>
            </a:r>
            <a:r>
              <a:rPr lang="en-US" sz="2400" baseline="-25000" dirty="0" err="1" smtClean="0"/>
              <a:t>o</a:t>
            </a:r>
            <a:r>
              <a:rPr lang="en-US" sz="2400" baseline="-25000" dirty="0" smtClean="0"/>
              <a:t> </a:t>
            </a:r>
            <a:r>
              <a:rPr lang="el-GR" sz="2400" baseline="-25000" dirty="0" smtClean="0"/>
              <a:t>τελ.</a:t>
            </a:r>
            <a:r>
              <a:rPr lang="el-GR" sz="2400" dirty="0" smtClean="0"/>
              <a:t> = Σ </a:t>
            </a:r>
            <a:r>
              <a:rPr lang="en-US" sz="2400" dirty="0" smtClean="0"/>
              <a:t>(</a:t>
            </a:r>
            <a:r>
              <a:rPr lang="en-US" sz="2400" dirty="0" err="1" smtClean="0"/>
              <a:t>q</a:t>
            </a:r>
            <a:r>
              <a:rPr lang="en-US" sz="2400" baseline="-25000" dirty="0" err="1" smtClean="0"/>
              <a:t>o</a:t>
            </a:r>
            <a:r>
              <a:rPr lang="el-GR" sz="2400" baseline="-25000" dirty="0" smtClean="0"/>
              <a:t> </a:t>
            </a:r>
            <a:r>
              <a:rPr lang="en-US" sz="2400" baseline="-25000" dirty="0" err="1" smtClean="0"/>
              <a:t>i</a:t>
            </a:r>
            <a:r>
              <a:rPr lang="en-US" sz="2400" baseline="-25000" dirty="0" smtClean="0"/>
              <a:t> </a:t>
            </a:r>
            <a:r>
              <a:rPr lang="en-US" sz="2400" dirty="0" smtClean="0"/>
              <a:t>* A</a:t>
            </a:r>
            <a:r>
              <a:rPr lang="en-US" sz="2400" baseline="-25000" dirty="0" smtClean="0"/>
              <a:t> </a:t>
            </a:r>
            <a:r>
              <a:rPr lang="en-US" sz="2400" baseline="-25000" dirty="0" err="1" smtClean="0"/>
              <a:t>i</a:t>
            </a:r>
            <a:r>
              <a:rPr lang="en-US" sz="2400" baseline="-25000" dirty="0" smtClean="0"/>
              <a:t> </a:t>
            </a:r>
            <a:r>
              <a:rPr lang="en-US" sz="2400" dirty="0"/>
              <a:t>)</a:t>
            </a:r>
            <a:endParaRPr lang="el-GR" sz="2400" dirty="0" smtClean="0">
              <a:solidFill>
                <a:srgbClr val="C00000"/>
              </a:solidFill>
            </a:endParaRPr>
          </a:p>
          <a:p>
            <a:pPr marL="0" indent="0" algn="ctr">
              <a:buNone/>
            </a:pPr>
            <a:r>
              <a:rPr lang="en-US" sz="2400" dirty="0" err="1" smtClean="0">
                <a:solidFill>
                  <a:srgbClr val="C00000"/>
                </a:solidFill>
              </a:rPr>
              <a:t>q</a:t>
            </a:r>
            <a:r>
              <a:rPr lang="en-US" sz="2400" baseline="-25000" dirty="0" err="1" smtClean="0">
                <a:solidFill>
                  <a:srgbClr val="C00000"/>
                </a:solidFill>
              </a:rPr>
              <a:t>o</a:t>
            </a:r>
            <a:r>
              <a:rPr lang="el-GR" sz="2400" baseline="-25000" dirty="0" smtClean="0"/>
              <a:t> </a:t>
            </a:r>
            <a:r>
              <a:rPr lang="en-US" sz="2400" baseline="-25000" dirty="0" err="1" smtClean="0"/>
              <a:t>i</a:t>
            </a:r>
            <a:r>
              <a:rPr lang="en-US" sz="2400" baseline="-25000" dirty="0" smtClean="0"/>
              <a:t> </a:t>
            </a:r>
            <a:r>
              <a:rPr lang="en-US" sz="2400" dirty="0" smtClean="0">
                <a:solidFill>
                  <a:srgbClr val="C00000"/>
                </a:solidFill>
              </a:rPr>
              <a:t>= </a:t>
            </a:r>
            <a:r>
              <a:rPr lang="el-GR" sz="2400" dirty="0" smtClean="0">
                <a:solidFill>
                  <a:srgbClr val="C00000"/>
                </a:solidFill>
              </a:rPr>
              <a:t>Ν</a:t>
            </a:r>
            <a:r>
              <a:rPr lang="en-US" sz="2400" dirty="0" smtClean="0">
                <a:solidFill>
                  <a:srgbClr val="C00000"/>
                </a:solidFill>
              </a:rPr>
              <a:t>IR</a:t>
            </a:r>
            <a:r>
              <a:rPr lang="el-GR" sz="2400" baseline="-25000" dirty="0" smtClean="0"/>
              <a:t> </a:t>
            </a:r>
            <a:r>
              <a:rPr lang="en-US" sz="2400" baseline="-25000" dirty="0" err="1" smtClean="0"/>
              <a:t>i</a:t>
            </a:r>
            <a:r>
              <a:rPr lang="en-US" sz="2400" baseline="-25000" dirty="0" smtClean="0"/>
              <a:t> </a:t>
            </a:r>
            <a:r>
              <a:rPr lang="en-US" sz="2400" dirty="0" smtClean="0">
                <a:solidFill>
                  <a:srgbClr val="C00000"/>
                </a:solidFill>
              </a:rPr>
              <a:t>/</a:t>
            </a:r>
            <a:r>
              <a:rPr lang="el-GR" sz="2400" dirty="0" smtClean="0">
                <a:solidFill>
                  <a:srgbClr val="C00000"/>
                </a:solidFill>
              </a:rPr>
              <a:t> </a:t>
            </a:r>
            <a:r>
              <a:rPr lang="en-US" sz="2400" dirty="0" smtClean="0">
                <a:solidFill>
                  <a:srgbClr val="C00000"/>
                </a:solidFill>
              </a:rPr>
              <a:t>(3.6*</a:t>
            </a:r>
            <a:r>
              <a:rPr lang="en-US" sz="2400" dirty="0" err="1" smtClean="0">
                <a:solidFill>
                  <a:srgbClr val="C00000"/>
                </a:solidFill>
              </a:rPr>
              <a:t>Ea</a:t>
            </a:r>
            <a:r>
              <a:rPr lang="en-US" sz="2400" dirty="0" smtClean="0">
                <a:solidFill>
                  <a:srgbClr val="C00000"/>
                </a:solidFill>
              </a:rPr>
              <a:t> *td)</a:t>
            </a:r>
            <a:endParaRPr lang="el-GR" sz="2400" dirty="0" smtClean="0">
              <a:solidFill>
                <a:srgbClr val="C00000"/>
              </a:solidFill>
            </a:endParaRPr>
          </a:p>
          <a:p>
            <a:pPr marL="0" indent="0">
              <a:buNone/>
            </a:pPr>
            <a:endParaRPr lang="el-GR" sz="1000" b="1" i="1" dirty="0" smtClean="0">
              <a:solidFill>
                <a:schemeClr val="accent6"/>
              </a:solidFill>
            </a:endParaRPr>
          </a:p>
          <a:p>
            <a:pPr marL="0" indent="0">
              <a:buNone/>
            </a:pPr>
            <a:r>
              <a:rPr lang="el-GR" sz="2400" b="1" i="1" dirty="0" smtClean="0">
                <a:solidFill>
                  <a:schemeClr val="accent6"/>
                </a:solidFill>
              </a:rPr>
              <a:t>ΝΙ</a:t>
            </a:r>
            <a:r>
              <a:rPr lang="en-US" sz="2400" b="1" i="1" dirty="0">
                <a:solidFill>
                  <a:schemeClr val="accent6"/>
                </a:solidFill>
              </a:rPr>
              <a:t>R</a:t>
            </a:r>
            <a:r>
              <a:rPr lang="el-GR" sz="2400" b="1" i="1" dirty="0">
                <a:solidFill>
                  <a:schemeClr val="accent6"/>
                </a:solidFill>
              </a:rPr>
              <a:t> = Ρ</a:t>
            </a:r>
            <a:r>
              <a:rPr lang="en-US" sz="2400" b="1" i="1" dirty="0" err="1">
                <a:solidFill>
                  <a:schemeClr val="accent6"/>
                </a:solidFill>
              </a:rPr>
              <a:t>ETc</a:t>
            </a:r>
            <a:r>
              <a:rPr lang="el-GR" sz="2400" b="1" i="1" dirty="0">
                <a:solidFill>
                  <a:schemeClr val="accent6"/>
                </a:solidFill>
              </a:rPr>
              <a:t> – </a:t>
            </a:r>
            <a:r>
              <a:rPr lang="en-US" sz="2400" b="1" i="1" dirty="0" err="1">
                <a:solidFill>
                  <a:schemeClr val="accent6"/>
                </a:solidFill>
              </a:rPr>
              <a:t>Peff</a:t>
            </a:r>
            <a:r>
              <a:rPr lang="el-GR" sz="2400" b="1" i="1" dirty="0">
                <a:solidFill>
                  <a:schemeClr val="accent6"/>
                </a:solidFill>
              </a:rPr>
              <a:t>/</a:t>
            </a:r>
            <a:r>
              <a:rPr lang="en-US" sz="2400" b="1" i="1" dirty="0" err="1">
                <a:solidFill>
                  <a:schemeClr val="accent6"/>
                </a:solidFill>
              </a:rPr>
              <a:t>nd</a:t>
            </a:r>
            <a:r>
              <a:rPr lang="el-GR" sz="2400" b="1" i="1" dirty="0">
                <a:solidFill>
                  <a:schemeClr val="accent6"/>
                </a:solidFill>
              </a:rPr>
              <a:t> </a:t>
            </a:r>
            <a:r>
              <a:rPr lang="el-GR" sz="2400" b="1" i="1" dirty="0" smtClean="0">
                <a:solidFill>
                  <a:schemeClr val="accent6"/>
                </a:solidFill>
              </a:rPr>
              <a:t>  αν </a:t>
            </a:r>
            <a:r>
              <a:rPr lang="el-GR" sz="2400" b="1" i="1" dirty="0">
                <a:solidFill>
                  <a:schemeClr val="accent6"/>
                </a:solidFill>
              </a:rPr>
              <a:t>Ρ</a:t>
            </a:r>
            <a:r>
              <a:rPr lang="en-US" sz="2400" b="1" i="1" dirty="0" err="1">
                <a:solidFill>
                  <a:schemeClr val="accent6"/>
                </a:solidFill>
              </a:rPr>
              <a:t>ETc</a:t>
            </a:r>
            <a:r>
              <a:rPr lang="el-GR" sz="2400" b="1" i="1" dirty="0">
                <a:solidFill>
                  <a:schemeClr val="accent6"/>
                </a:solidFill>
              </a:rPr>
              <a:t> – </a:t>
            </a:r>
            <a:r>
              <a:rPr lang="en-US" sz="2400" b="1" i="1" dirty="0" err="1">
                <a:solidFill>
                  <a:schemeClr val="accent6"/>
                </a:solidFill>
              </a:rPr>
              <a:t>Peff</a:t>
            </a:r>
            <a:r>
              <a:rPr lang="el-GR" sz="2400" b="1" i="1" dirty="0">
                <a:solidFill>
                  <a:schemeClr val="accent6"/>
                </a:solidFill>
              </a:rPr>
              <a:t>/</a:t>
            </a:r>
            <a:r>
              <a:rPr lang="en-US" sz="2400" b="1" i="1" dirty="0" err="1">
                <a:solidFill>
                  <a:schemeClr val="accent6"/>
                </a:solidFill>
              </a:rPr>
              <a:t>nd</a:t>
            </a:r>
            <a:r>
              <a:rPr lang="el-GR" sz="2400" b="1" i="1" dirty="0">
                <a:solidFill>
                  <a:schemeClr val="accent6"/>
                </a:solidFill>
              </a:rPr>
              <a:t> &gt; 0</a:t>
            </a:r>
          </a:p>
          <a:p>
            <a:pPr marL="0" indent="0">
              <a:buNone/>
            </a:pPr>
            <a:r>
              <a:rPr lang="el-GR" sz="2400" b="1" i="1" dirty="0">
                <a:solidFill>
                  <a:schemeClr val="accent6"/>
                </a:solidFill>
              </a:rPr>
              <a:t>ΝΙ</a:t>
            </a:r>
            <a:r>
              <a:rPr lang="en-US" sz="2400" b="1" i="1" dirty="0">
                <a:solidFill>
                  <a:schemeClr val="accent6"/>
                </a:solidFill>
              </a:rPr>
              <a:t>R</a:t>
            </a:r>
            <a:r>
              <a:rPr lang="el-GR" sz="2400" b="1" i="1" dirty="0">
                <a:solidFill>
                  <a:schemeClr val="accent6"/>
                </a:solidFill>
              </a:rPr>
              <a:t> = 0 		</a:t>
            </a:r>
            <a:r>
              <a:rPr lang="el-GR" sz="2400" b="1" i="1" dirty="0" smtClean="0">
                <a:solidFill>
                  <a:schemeClr val="accent6"/>
                </a:solidFill>
              </a:rPr>
              <a:t>      αν </a:t>
            </a:r>
            <a:r>
              <a:rPr lang="el-GR" sz="2400" b="1" i="1" dirty="0">
                <a:solidFill>
                  <a:schemeClr val="accent6"/>
                </a:solidFill>
              </a:rPr>
              <a:t>Ρ</a:t>
            </a:r>
            <a:r>
              <a:rPr lang="en-US" sz="2400" b="1" i="1" dirty="0" err="1">
                <a:solidFill>
                  <a:schemeClr val="accent6"/>
                </a:solidFill>
              </a:rPr>
              <a:t>ETc</a:t>
            </a:r>
            <a:r>
              <a:rPr lang="el-GR" sz="2400" b="1" i="1" dirty="0">
                <a:solidFill>
                  <a:schemeClr val="accent6"/>
                </a:solidFill>
              </a:rPr>
              <a:t> – </a:t>
            </a:r>
            <a:r>
              <a:rPr lang="en-US" sz="2400" b="1" i="1" dirty="0" err="1">
                <a:solidFill>
                  <a:schemeClr val="accent6"/>
                </a:solidFill>
              </a:rPr>
              <a:t>Peff</a:t>
            </a:r>
            <a:r>
              <a:rPr lang="el-GR" sz="2400" b="1" i="1" dirty="0">
                <a:solidFill>
                  <a:schemeClr val="accent6"/>
                </a:solidFill>
              </a:rPr>
              <a:t>/</a:t>
            </a:r>
            <a:r>
              <a:rPr lang="en-US" sz="2400" b="1" i="1" dirty="0" err="1">
                <a:solidFill>
                  <a:schemeClr val="accent6"/>
                </a:solidFill>
              </a:rPr>
              <a:t>nd</a:t>
            </a:r>
            <a:r>
              <a:rPr lang="el-GR" sz="2400" b="1" i="1" dirty="0">
                <a:solidFill>
                  <a:schemeClr val="accent6"/>
                </a:solidFill>
              </a:rPr>
              <a:t> &lt; </a:t>
            </a:r>
            <a:r>
              <a:rPr lang="el-GR" sz="2400" b="1" i="1" dirty="0" smtClean="0">
                <a:solidFill>
                  <a:schemeClr val="accent6"/>
                </a:solidFill>
              </a:rPr>
              <a:t>0</a:t>
            </a:r>
          </a:p>
          <a:p>
            <a:pPr marL="0" indent="0">
              <a:buNone/>
            </a:pPr>
            <a:endParaRPr lang="el-GR" sz="1800" dirty="0" smtClean="0"/>
          </a:p>
          <a:p>
            <a:pPr marL="0" indent="0">
              <a:buNone/>
            </a:pPr>
            <a:r>
              <a:rPr lang="en-US" sz="2400" dirty="0" err="1" smtClean="0">
                <a:solidFill>
                  <a:schemeClr val="accent6"/>
                </a:solidFill>
              </a:rPr>
              <a:t>PETc</a:t>
            </a:r>
            <a:r>
              <a:rPr lang="en-US" sz="2400" dirty="0" smtClean="0">
                <a:solidFill>
                  <a:schemeClr val="accent6"/>
                </a:solidFill>
              </a:rPr>
              <a:t> = </a:t>
            </a:r>
            <a:r>
              <a:rPr lang="en-US" sz="2400" dirty="0" err="1" smtClean="0">
                <a:solidFill>
                  <a:schemeClr val="accent6"/>
                </a:solidFill>
              </a:rPr>
              <a:t>PETo</a:t>
            </a:r>
            <a:r>
              <a:rPr lang="en-US" sz="2400" dirty="0" smtClean="0">
                <a:solidFill>
                  <a:schemeClr val="accent6"/>
                </a:solidFill>
              </a:rPr>
              <a:t>*Kc</a:t>
            </a:r>
            <a:endParaRPr lang="el-GR" sz="2400" dirty="0">
              <a:solidFill>
                <a:schemeClr val="accent6"/>
              </a:solidFill>
            </a:endParaRPr>
          </a:p>
          <a:p>
            <a:r>
              <a:rPr lang="en-US" sz="2000" dirty="0" err="1" smtClean="0"/>
              <a:t>PETo</a:t>
            </a:r>
            <a:r>
              <a:rPr lang="en-US" sz="2000" dirty="0" smtClean="0"/>
              <a:t>=</a:t>
            </a:r>
            <a:r>
              <a:rPr lang="en-US" sz="2000" dirty="0" err="1" smtClean="0"/>
              <a:t>a+b</a:t>
            </a:r>
            <a:r>
              <a:rPr lang="en-US" sz="2000" dirty="0" smtClean="0"/>
              <a:t>*f</a:t>
            </a:r>
            <a:endParaRPr lang="el-GR" sz="2000" dirty="0"/>
          </a:p>
          <a:p>
            <a:pPr lvl="1">
              <a:buFont typeface="Wingdings" panose="05000000000000000000" pitchFamily="2" charset="2"/>
              <a:buChar char="Ø"/>
            </a:pPr>
            <a:r>
              <a:rPr lang="en-US" sz="2000" dirty="0" smtClean="0"/>
              <a:t>a</a:t>
            </a:r>
            <a:r>
              <a:rPr lang="el-GR" sz="2000" dirty="0" smtClean="0"/>
              <a:t>=0.0043</a:t>
            </a:r>
            <a:r>
              <a:rPr lang="en-US" sz="2000" dirty="0" err="1" smtClean="0"/>
              <a:t>RHmin</a:t>
            </a:r>
            <a:r>
              <a:rPr lang="el-GR" sz="2000" dirty="0" smtClean="0"/>
              <a:t> – (</a:t>
            </a:r>
            <a:r>
              <a:rPr lang="en-US" sz="2000" dirty="0" smtClean="0"/>
              <a:t>n</a:t>
            </a:r>
            <a:r>
              <a:rPr lang="el-GR" sz="2000" dirty="0" smtClean="0"/>
              <a:t>/</a:t>
            </a:r>
            <a:r>
              <a:rPr lang="en-US" sz="2000" dirty="0" smtClean="0"/>
              <a:t>N</a:t>
            </a:r>
            <a:r>
              <a:rPr lang="el-GR" sz="2000" dirty="0" smtClean="0"/>
              <a:t>) – 1.41</a:t>
            </a:r>
          </a:p>
          <a:p>
            <a:pPr lvl="1">
              <a:buFont typeface="Wingdings" panose="05000000000000000000" pitchFamily="2" charset="2"/>
              <a:buChar char="Ø"/>
            </a:pPr>
            <a:r>
              <a:rPr lang="en-US" sz="2000" dirty="0" smtClean="0"/>
              <a:t>f = p*(0.46 </a:t>
            </a:r>
            <a:r>
              <a:rPr lang="en-US" sz="2000" dirty="0" err="1" smtClean="0"/>
              <a:t>Τmean</a:t>
            </a:r>
            <a:r>
              <a:rPr lang="en-US" sz="2000" dirty="0" smtClean="0"/>
              <a:t> +8.13) 	 (mm/day)</a:t>
            </a:r>
            <a:endParaRPr lang="el-GR" sz="2000" dirty="0"/>
          </a:p>
          <a:p>
            <a:pPr lvl="1">
              <a:buFont typeface="Wingdings" panose="05000000000000000000" pitchFamily="2" charset="2"/>
              <a:buChar char="Ø"/>
            </a:pPr>
            <a:r>
              <a:rPr lang="en-US" sz="2000" dirty="0" smtClean="0"/>
              <a:t>b </a:t>
            </a:r>
            <a:r>
              <a:rPr lang="en-US" sz="2000" dirty="0"/>
              <a:t>= 0.82 – (0.0041*</a:t>
            </a:r>
            <a:r>
              <a:rPr lang="en-US" sz="2000" dirty="0" err="1"/>
              <a:t>RΗmin</a:t>
            </a:r>
            <a:r>
              <a:rPr lang="en-US" sz="2000" dirty="0"/>
              <a:t>) + 1.07*(n/N)+ 0.066*u – 0.006 * </a:t>
            </a:r>
            <a:r>
              <a:rPr lang="en-US" sz="2000" dirty="0" err="1"/>
              <a:t>RΗmin</a:t>
            </a:r>
            <a:r>
              <a:rPr lang="en-US" sz="2000" dirty="0"/>
              <a:t>* (n/N) - 0.0006 *</a:t>
            </a:r>
            <a:r>
              <a:rPr lang="en-US" sz="2000" dirty="0" err="1"/>
              <a:t>RΗmin</a:t>
            </a:r>
            <a:r>
              <a:rPr lang="en-US" sz="2000" dirty="0"/>
              <a:t> * u</a:t>
            </a:r>
            <a:endParaRPr lang="el-GR" sz="2000" dirty="0"/>
          </a:p>
          <a:p>
            <a:pPr marL="0" indent="0">
              <a:buNone/>
            </a:pPr>
            <a:endParaRPr lang="el-GR" sz="2000" dirty="0" smtClean="0"/>
          </a:p>
          <a:p>
            <a:pPr marL="0" indent="0">
              <a:buNone/>
            </a:pPr>
            <a:r>
              <a:rPr lang="en-US" sz="2400" dirty="0" err="1" smtClean="0">
                <a:solidFill>
                  <a:schemeClr val="accent6"/>
                </a:solidFill>
              </a:rPr>
              <a:t>Peff</a:t>
            </a:r>
            <a:r>
              <a:rPr lang="en-US" sz="2400" dirty="0" smtClean="0">
                <a:solidFill>
                  <a:schemeClr val="accent6"/>
                </a:solidFill>
              </a:rPr>
              <a:t> </a:t>
            </a:r>
            <a:r>
              <a:rPr lang="en-US" sz="2400" dirty="0">
                <a:solidFill>
                  <a:schemeClr val="accent6"/>
                </a:solidFill>
              </a:rPr>
              <a:t>= </a:t>
            </a:r>
            <a:r>
              <a:rPr lang="en-US" sz="2400" dirty="0" err="1">
                <a:solidFill>
                  <a:schemeClr val="accent6"/>
                </a:solidFill>
              </a:rPr>
              <a:t>Ptot</a:t>
            </a:r>
            <a:r>
              <a:rPr lang="en-US" sz="2400" dirty="0">
                <a:solidFill>
                  <a:schemeClr val="accent6"/>
                </a:solidFill>
              </a:rPr>
              <a:t>*(125-0.2*</a:t>
            </a:r>
            <a:r>
              <a:rPr lang="en-US" sz="2400" dirty="0" err="1">
                <a:solidFill>
                  <a:schemeClr val="accent6"/>
                </a:solidFill>
              </a:rPr>
              <a:t>Ptot</a:t>
            </a:r>
            <a:r>
              <a:rPr lang="en-US" sz="2400" dirty="0">
                <a:solidFill>
                  <a:schemeClr val="accent6"/>
                </a:solidFill>
              </a:rPr>
              <a:t>)/125 </a:t>
            </a:r>
            <a:r>
              <a:rPr lang="el-GR" sz="2400" dirty="0">
                <a:solidFill>
                  <a:schemeClr val="accent6"/>
                </a:solidFill>
              </a:rPr>
              <a:t> </a:t>
            </a:r>
            <a:r>
              <a:rPr lang="el-GR" sz="2400" dirty="0" smtClean="0">
                <a:solidFill>
                  <a:schemeClr val="accent6"/>
                </a:solidFill>
              </a:rPr>
              <a:t>  για </a:t>
            </a:r>
            <a:r>
              <a:rPr lang="en-US" sz="2400" dirty="0" err="1">
                <a:solidFill>
                  <a:schemeClr val="accent6"/>
                </a:solidFill>
              </a:rPr>
              <a:t>Ptot</a:t>
            </a:r>
            <a:r>
              <a:rPr lang="en-US" sz="2400" dirty="0">
                <a:solidFill>
                  <a:schemeClr val="accent6"/>
                </a:solidFill>
              </a:rPr>
              <a:t> &lt;250 mm</a:t>
            </a:r>
            <a:endParaRPr lang="el-GR" sz="2400" dirty="0">
              <a:solidFill>
                <a:schemeClr val="accent6"/>
              </a:solidFill>
            </a:endParaRPr>
          </a:p>
          <a:p>
            <a:pPr marL="0" indent="0">
              <a:buNone/>
            </a:pPr>
            <a:r>
              <a:rPr lang="en-US" sz="2400" dirty="0" err="1">
                <a:solidFill>
                  <a:schemeClr val="accent6"/>
                </a:solidFill>
              </a:rPr>
              <a:t>Peff</a:t>
            </a:r>
            <a:r>
              <a:rPr lang="el-GR" sz="2400" dirty="0">
                <a:solidFill>
                  <a:schemeClr val="accent6"/>
                </a:solidFill>
              </a:rPr>
              <a:t> = 125 + 0.1*</a:t>
            </a:r>
            <a:r>
              <a:rPr lang="en-US" sz="2400" dirty="0" err="1">
                <a:solidFill>
                  <a:schemeClr val="accent6"/>
                </a:solidFill>
              </a:rPr>
              <a:t>Ptot</a:t>
            </a:r>
            <a:r>
              <a:rPr lang="el-GR" sz="2400" dirty="0">
                <a:solidFill>
                  <a:schemeClr val="accent6"/>
                </a:solidFill>
              </a:rPr>
              <a:t>	     </a:t>
            </a:r>
            <a:r>
              <a:rPr lang="el-GR" sz="2400" dirty="0" smtClean="0">
                <a:solidFill>
                  <a:schemeClr val="accent6"/>
                </a:solidFill>
              </a:rPr>
              <a:t>    </a:t>
            </a:r>
            <a:r>
              <a:rPr lang="el-GR" sz="2400" dirty="0">
                <a:solidFill>
                  <a:schemeClr val="accent6"/>
                </a:solidFill>
              </a:rPr>
              <a:t>για </a:t>
            </a:r>
            <a:r>
              <a:rPr lang="en-US" sz="2400" dirty="0" err="1">
                <a:solidFill>
                  <a:schemeClr val="accent6"/>
                </a:solidFill>
              </a:rPr>
              <a:t>Ptot</a:t>
            </a:r>
            <a:r>
              <a:rPr lang="el-GR" sz="2400" dirty="0">
                <a:solidFill>
                  <a:schemeClr val="accent6"/>
                </a:solidFill>
              </a:rPr>
              <a:t>&gt;250 </a:t>
            </a:r>
            <a:r>
              <a:rPr lang="en-US" sz="2400" dirty="0">
                <a:solidFill>
                  <a:schemeClr val="accent6"/>
                </a:solidFill>
              </a:rPr>
              <a:t>mm</a:t>
            </a:r>
            <a:endParaRPr lang="el-GR" sz="2400" dirty="0">
              <a:solidFill>
                <a:schemeClr val="accent6"/>
              </a:solidFill>
            </a:endParaRPr>
          </a:p>
          <a:p>
            <a:pPr marL="0" indent="0">
              <a:buNone/>
            </a:pPr>
            <a:endParaRPr lang="el-GR" sz="2400" dirty="0" smtClean="0"/>
          </a:p>
          <a:p>
            <a:pPr marL="0" indent="0">
              <a:buNone/>
            </a:pPr>
            <a:endParaRPr lang="el-GR" sz="2400" dirty="0"/>
          </a:p>
          <a:p>
            <a:pPr marL="0" indent="0">
              <a:buNone/>
            </a:pPr>
            <a:endParaRPr lang="el-GR" sz="2400" dirty="0"/>
          </a:p>
          <a:p>
            <a:pPr marL="0" indent="0" eaLnBrk="1" hangingPunct="1">
              <a:buFontTx/>
              <a:buNone/>
              <a:defRPr/>
            </a:pPr>
            <a:endParaRPr lang="el-GR" sz="2400" dirty="0" smtClean="0"/>
          </a:p>
        </p:txBody>
      </p:sp>
    </p:spTree>
    <p:extLst>
      <p:ext uri="{BB962C8B-B14F-4D97-AF65-F5344CB8AC3E}">
        <p14:creationId xmlns:p14="http://schemas.microsoft.com/office/powerpoint/2010/main" val="90711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549275"/>
            <a:ext cx="8229600" cy="5576888"/>
          </a:xfrm>
        </p:spPr>
        <p:txBody>
          <a:bodyPr/>
          <a:lstStyle/>
          <a:p>
            <a:pPr algn="just" eaLnBrk="1" hangingPunct="1">
              <a:defRPr/>
            </a:pPr>
            <a:endParaRPr lang="el-GR" sz="2400" dirty="0" smtClean="0"/>
          </a:p>
          <a:p>
            <a:pPr algn="just" eaLnBrk="1" hangingPunct="1">
              <a:defRPr/>
            </a:pPr>
            <a:r>
              <a:rPr lang="el-GR" sz="2400" dirty="0" smtClean="0"/>
              <a:t>Ο σωστός υπολογισμός των αναγκών σε αρδευτικό νερό είναι βασικός παράγοντας για την καλή απόδοση ενός έργου, καθώς επηρεάζει τον προγραμματισμό και τον σχεδιασμό του.</a:t>
            </a:r>
          </a:p>
          <a:p>
            <a:pPr marL="0" indent="0" algn="just" eaLnBrk="1" hangingPunct="1">
              <a:buFontTx/>
              <a:buNone/>
              <a:defRPr/>
            </a:pPr>
            <a:endParaRPr lang="el-GR" sz="2400" dirty="0" smtClean="0"/>
          </a:p>
          <a:p>
            <a:pPr marL="0" indent="0" algn="just" eaLnBrk="1" hangingPunct="1">
              <a:buFontTx/>
              <a:buNone/>
              <a:defRPr/>
            </a:pPr>
            <a:endParaRPr lang="el-GR" sz="2400" dirty="0" smtClean="0"/>
          </a:p>
          <a:p>
            <a:pPr algn="just" eaLnBrk="1" hangingPunct="1">
              <a:defRPr/>
            </a:pPr>
            <a:r>
              <a:rPr lang="el-GR" sz="2400" dirty="0" smtClean="0"/>
              <a:t>Πρέπει να γνωρίζουμε </a:t>
            </a:r>
            <a:r>
              <a:rPr lang="el-GR" sz="2400" b="1" dirty="0" smtClean="0"/>
              <a:t>πόσο νερό, κάθε πότε, και πώς </a:t>
            </a:r>
            <a:r>
              <a:rPr lang="el-GR" sz="2400" dirty="0" smtClean="0"/>
              <a:t>πρέπει να χορηγείται στα φυτά για να αναπτυχθούν και να δώσουν την καλύτερη παραγωγή.</a:t>
            </a:r>
          </a:p>
          <a:p>
            <a:pPr algn="just" eaLnBrk="1" hangingPunct="1">
              <a:defRPr/>
            </a:pPr>
            <a:endParaRPr lang="en-US" sz="2400" dirty="0" smtClean="0"/>
          </a:p>
          <a:p>
            <a:pPr marL="0" indent="0" algn="just" eaLnBrk="1" hangingPunct="1">
              <a:buFontTx/>
              <a:buNone/>
              <a:defRPr/>
            </a:pPr>
            <a:endParaRPr lang="el-GR" sz="2400" dirty="0" smtClean="0"/>
          </a:p>
          <a:p>
            <a:pPr eaLnBrk="1" hangingPunct="1">
              <a:lnSpc>
                <a:spcPct val="90000"/>
              </a:lnSpc>
              <a:defRPr/>
            </a:pPr>
            <a:endParaRPr lang="el-GR" altLang="el-GR"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549275"/>
            <a:ext cx="8229600" cy="5576888"/>
          </a:xfrm>
        </p:spPr>
        <p:txBody>
          <a:bodyPr/>
          <a:lstStyle/>
          <a:p>
            <a:pPr algn="just" eaLnBrk="1" hangingPunct="1">
              <a:lnSpc>
                <a:spcPct val="90000"/>
              </a:lnSpc>
              <a:defRPr/>
            </a:pPr>
            <a:endParaRPr lang="el-GR" sz="2400" dirty="0" smtClean="0"/>
          </a:p>
          <a:p>
            <a:pPr algn="just" eaLnBrk="1" hangingPunct="1">
              <a:lnSpc>
                <a:spcPct val="90000"/>
              </a:lnSpc>
              <a:defRPr/>
            </a:pPr>
            <a:r>
              <a:rPr lang="el-GR" sz="2400" dirty="0" smtClean="0"/>
              <a:t>Η ποσότητα του νερού που απαιτείται για να αναπληρώσει την απώλεια λόγω εξατμισοδιαπνοής από την καλλιεργούμενη έκταση ορίζεται ως η ανάγκη της καλλιέργειας σε νερό.</a:t>
            </a:r>
          </a:p>
          <a:p>
            <a:pPr algn="just" eaLnBrk="1" hangingPunct="1">
              <a:lnSpc>
                <a:spcPct val="90000"/>
              </a:lnSpc>
              <a:defRPr/>
            </a:pPr>
            <a:endParaRPr lang="el-GR" sz="2400" dirty="0" smtClean="0"/>
          </a:p>
          <a:p>
            <a:pPr algn="just" eaLnBrk="1" hangingPunct="1">
              <a:lnSpc>
                <a:spcPct val="90000"/>
              </a:lnSpc>
              <a:defRPr/>
            </a:pPr>
            <a:endParaRPr lang="el-GR" sz="2400" dirty="0" smtClean="0"/>
          </a:p>
          <a:p>
            <a:pPr algn="just" eaLnBrk="1" hangingPunct="1">
              <a:lnSpc>
                <a:spcPct val="90000"/>
              </a:lnSpc>
              <a:defRPr/>
            </a:pPr>
            <a:r>
              <a:rPr lang="el-GR" sz="2400" dirty="0" smtClean="0"/>
              <a:t>Μολονότι οι τιμές της εξατμισοδιαπνοής της καλλιέργειας και των αναγκών αυτής σε νερό είναι ίδιες, οι ανάγκες σε νερό αναφέρονται στην ποσότητα νερού που πρέπει να εφαρμοσθεί ενώ η εξατμισοδιαπνοή αναφέρεται στην ποσότητα του νερού που χάνεται.</a:t>
            </a:r>
          </a:p>
          <a:p>
            <a:pPr marL="0" indent="0" algn="just" eaLnBrk="1" hangingPunct="1">
              <a:lnSpc>
                <a:spcPct val="90000"/>
              </a:lnSpc>
              <a:buFontTx/>
              <a:buNone/>
              <a:defRPr/>
            </a:pPr>
            <a:r>
              <a:rPr lang="el-GR" sz="2400" dirty="0" smtClean="0"/>
              <a:t> </a:t>
            </a:r>
            <a:endParaRPr lang="el-GR" altLang="el-GR"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549275"/>
            <a:ext cx="8229600" cy="5576888"/>
          </a:xfrm>
        </p:spPr>
        <p:txBody>
          <a:bodyPr/>
          <a:lstStyle/>
          <a:p>
            <a:pPr marL="0" indent="0" eaLnBrk="1" hangingPunct="1">
              <a:buFontTx/>
              <a:buNone/>
              <a:defRPr/>
            </a:pPr>
            <a:r>
              <a:rPr lang="el-GR" sz="2400" b="1" dirty="0" smtClean="0"/>
              <a:t>Η εξατμισοδιαπνοή </a:t>
            </a:r>
            <a:r>
              <a:rPr lang="el-GR" sz="2400" dirty="0" smtClean="0"/>
              <a:t>είναι το άθροισμα:</a:t>
            </a:r>
          </a:p>
          <a:p>
            <a:pPr marL="0" indent="0" eaLnBrk="1" hangingPunct="1">
              <a:buFontTx/>
              <a:buNone/>
              <a:defRPr/>
            </a:pPr>
            <a:r>
              <a:rPr lang="el-GR" sz="2400" dirty="0" smtClean="0"/>
              <a:t> </a:t>
            </a:r>
          </a:p>
          <a:p>
            <a:pPr algn="just" eaLnBrk="1" hangingPunct="1">
              <a:defRPr/>
            </a:pPr>
            <a:r>
              <a:rPr lang="el-GR" sz="2400" dirty="0" smtClean="0"/>
              <a:t>Της </a:t>
            </a:r>
            <a:r>
              <a:rPr lang="el-GR" sz="2400" b="1" dirty="0" smtClean="0"/>
              <a:t>διαπνοής</a:t>
            </a:r>
            <a:r>
              <a:rPr lang="el-GR" sz="2400" dirty="0" smtClean="0"/>
              <a:t> (ποσότητα νερού που απορροφάται από τις ρίζες των φυτών και στη συνεχεία χρησιμοποιείται είτε για την διάπλαση των ιστών των φυτών, είτε αποβάλλεται από το φύλλωμα στον ατμοσφαιρικό αέρα)</a:t>
            </a:r>
          </a:p>
          <a:p>
            <a:pPr marL="0" indent="0" eaLnBrk="1" hangingPunct="1">
              <a:buFontTx/>
              <a:buNone/>
              <a:defRPr/>
            </a:pPr>
            <a:r>
              <a:rPr lang="el-GR" sz="2400" dirty="0" smtClean="0"/>
              <a:t>και</a:t>
            </a:r>
          </a:p>
          <a:p>
            <a:pPr eaLnBrk="1" hangingPunct="1">
              <a:defRPr/>
            </a:pPr>
            <a:r>
              <a:rPr lang="el-GR" sz="2400" dirty="0" smtClean="0"/>
              <a:t>Της </a:t>
            </a:r>
            <a:r>
              <a:rPr lang="el-GR" sz="2400" b="1" dirty="0" smtClean="0"/>
              <a:t>εξάτμισης</a:t>
            </a:r>
            <a:r>
              <a:rPr lang="el-GR" sz="2400" dirty="0" smtClean="0"/>
              <a:t> (ποσότητα νερού που εξατμίζεται από το έδαφος και από την επιφάνεια των φύλλων των φυτών) </a:t>
            </a:r>
          </a:p>
          <a:p>
            <a:pPr marL="0" indent="0" eaLnBrk="1" hangingPunct="1">
              <a:buFontTx/>
              <a:buNone/>
              <a:defRPr/>
            </a:pPr>
            <a:endParaRPr lang="el-GR" sz="2400" dirty="0" smtClean="0"/>
          </a:p>
          <a:p>
            <a:pPr marL="0" indent="0" algn="just" eaLnBrk="1" hangingPunct="1">
              <a:buFontTx/>
              <a:buNone/>
              <a:defRPr/>
            </a:pPr>
            <a:r>
              <a:rPr lang="el-GR" sz="2400" dirty="0" smtClean="0"/>
              <a:t>Η εξάτμιση και η διαπνοή εμφανίζονται ταυτόχρονα. Εξαρτώνται από το έδαφος, την υγρασία και την ηλιακή ακτινοβολία.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549275"/>
            <a:ext cx="8229600" cy="5576888"/>
          </a:xfrm>
        </p:spPr>
        <p:txBody>
          <a:bodyPr/>
          <a:lstStyle/>
          <a:p>
            <a:pPr marL="0" indent="0" eaLnBrk="1" hangingPunct="1">
              <a:buFontTx/>
              <a:buNone/>
            </a:pPr>
            <a:endParaRPr lang="el-GR" altLang="el-GR" sz="2400" b="1" smtClean="0"/>
          </a:p>
          <a:p>
            <a:pPr marL="0" indent="0" eaLnBrk="1" hangingPunct="1">
              <a:buFontTx/>
              <a:buNone/>
            </a:pPr>
            <a:r>
              <a:rPr lang="en-US" altLang="el-GR" sz="2400" b="1" smtClean="0"/>
              <a:t>FAO </a:t>
            </a:r>
            <a:r>
              <a:rPr lang="en-US" altLang="el-GR" sz="2400" smtClean="0"/>
              <a:t>(Food and Agriculture Organization</a:t>
            </a:r>
            <a:r>
              <a:rPr lang="el-GR" altLang="el-GR" sz="2400" smtClean="0"/>
              <a:t>)</a:t>
            </a:r>
          </a:p>
          <a:p>
            <a:pPr marL="0" indent="0" eaLnBrk="1" hangingPunct="1">
              <a:buFontTx/>
              <a:buNone/>
            </a:pPr>
            <a:endParaRPr lang="el-GR" altLang="el-GR" sz="2400" smtClean="0"/>
          </a:p>
          <a:p>
            <a:pPr marL="0" indent="0" algn="just" eaLnBrk="1" hangingPunct="1">
              <a:buFontTx/>
              <a:buNone/>
            </a:pPr>
            <a:r>
              <a:rPr lang="el-GR" altLang="el-GR" sz="2400" smtClean="0"/>
              <a:t>Ο FAO το 1990 διοργάνωσε μια σύσκεψη ερευνητών και άλλων ειδικών, για την ανασκόπηση μεθόδων υπολογισμού των αναγκών σε νερό των καλλιεργειών και την μετατροπή ή βελτίωση αυτών.</a:t>
            </a:r>
          </a:p>
          <a:p>
            <a:pPr marL="0" indent="0" algn="just" eaLnBrk="1" hangingPunct="1">
              <a:buFontTx/>
              <a:buNone/>
            </a:pPr>
            <a:r>
              <a:rPr lang="el-GR" altLang="el-GR" sz="2400" smtClean="0"/>
              <a:t>Η ομάδα αυτή συνέστησε την υιοθέτηση της συνδυασμένης μεθόδου Penman- Monteith ως ένα νέο πρότυπο για την εξατμισοδιαπνοή αναφοράς και έδωσε οδηγίες για τις διαδικασίες υπολογισμού των διαφόρων παραμέτρων.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549275"/>
            <a:ext cx="8229600" cy="5576888"/>
          </a:xfrm>
        </p:spPr>
        <p:txBody>
          <a:bodyPr/>
          <a:lstStyle/>
          <a:p>
            <a:pPr marL="0" indent="0" algn="just" eaLnBrk="1" hangingPunct="1">
              <a:buFontTx/>
              <a:buNone/>
              <a:defRPr/>
            </a:pPr>
            <a:r>
              <a:rPr lang="el-GR" sz="2400" dirty="0" smtClean="0"/>
              <a:t>Η εκτίμηση των μηνιαίων καταναλώσεων κάθε καλλιέργειας θα γίνει με τη μέθοδο του FAO σύμφωνα με το Near Irrigation Requirement (NIR). Εκτίμηση του ημερήσιου NΙR για κάθε καλλιέργεια:</a:t>
            </a:r>
            <a:endParaRPr lang="en-US" sz="2400" dirty="0" smtClean="0"/>
          </a:p>
          <a:p>
            <a:pPr marL="0" indent="0" eaLnBrk="1" hangingPunct="1">
              <a:buFontTx/>
              <a:buNone/>
              <a:defRPr/>
            </a:pPr>
            <a:endParaRPr lang="el-GR" sz="2400" dirty="0" smtClean="0"/>
          </a:p>
          <a:p>
            <a:pPr eaLnBrk="1" hangingPunct="1">
              <a:defRPr/>
            </a:pPr>
            <a:r>
              <a:rPr lang="el-GR" sz="2400" dirty="0" smtClean="0"/>
              <a:t>ΝΙ</a:t>
            </a:r>
            <a:r>
              <a:rPr lang="en-US" sz="2400" dirty="0" smtClean="0"/>
              <a:t>R</a:t>
            </a:r>
            <a:r>
              <a:rPr lang="el-GR" sz="2400" dirty="0" smtClean="0"/>
              <a:t> = Ρ</a:t>
            </a:r>
            <a:r>
              <a:rPr lang="en-US" sz="2400" dirty="0" err="1" smtClean="0"/>
              <a:t>ETc</a:t>
            </a:r>
            <a:r>
              <a:rPr lang="el-GR" sz="2400" dirty="0" smtClean="0"/>
              <a:t> – </a:t>
            </a:r>
            <a:r>
              <a:rPr lang="en-US" sz="2400" dirty="0" err="1" smtClean="0"/>
              <a:t>Peff</a:t>
            </a:r>
            <a:r>
              <a:rPr lang="el-GR" sz="2400" dirty="0" smtClean="0"/>
              <a:t>/</a:t>
            </a:r>
            <a:r>
              <a:rPr lang="en-US" sz="2400" dirty="0" err="1" smtClean="0"/>
              <a:t>nd</a:t>
            </a:r>
            <a:r>
              <a:rPr lang="el-GR" sz="2400" dirty="0" smtClean="0"/>
              <a:t> 	αν Ρ</a:t>
            </a:r>
            <a:r>
              <a:rPr lang="en-US" sz="2400" dirty="0" err="1" smtClean="0"/>
              <a:t>ETc</a:t>
            </a:r>
            <a:r>
              <a:rPr lang="el-GR" sz="2400" dirty="0" smtClean="0"/>
              <a:t> – </a:t>
            </a:r>
            <a:r>
              <a:rPr lang="en-US" sz="2400" dirty="0" err="1" smtClean="0"/>
              <a:t>Peff</a:t>
            </a:r>
            <a:r>
              <a:rPr lang="el-GR" sz="2400" dirty="0" smtClean="0"/>
              <a:t>/</a:t>
            </a:r>
            <a:r>
              <a:rPr lang="en-US" sz="2400" dirty="0" err="1" smtClean="0"/>
              <a:t>nd</a:t>
            </a:r>
            <a:r>
              <a:rPr lang="el-GR" sz="2400" dirty="0" smtClean="0"/>
              <a:t> &gt; 0</a:t>
            </a:r>
          </a:p>
          <a:p>
            <a:pPr eaLnBrk="1" hangingPunct="1">
              <a:defRPr/>
            </a:pPr>
            <a:r>
              <a:rPr lang="el-GR" sz="2400" dirty="0" smtClean="0"/>
              <a:t>ΝΙ</a:t>
            </a:r>
            <a:r>
              <a:rPr lang="en-US" sz="2400" dirty="0" smtClean="0"/>
              <a:t>R</a:t>
            </a:r>
            <a:r>
              <a:rPr lang="el-GR" sz="2400" dirty="0" smtClean="0"/>
              <a:t> = 0 			αν Ρ</a:t>
            </a:r>
            <a:r>
              <a:rPr lang="en-US" sz="2400" dirty="0" err="1" smtClean="0"/>
              <a:t>ETc</a:t>
            </a:r>
            <a:r>
              <a:rPr lang="el-GR" sz="2400" dirty="0" smtClean="0"/>
              <a:t> – </a:t>
            </a:r>
            <a:r>
              <a:rPr lang="en-US" sz="2400" dirty="0" err="1" smtClean="0"/>
              <a:t>Peff</a:t>
            </a:r>
            <a:r>
              <a:rPr lang="el-GR" sz="2400" dirty="0" smtClean="0"/>
              <a:t>/</a:t>
            </a:r>
            <a:r>
              <a:rPr lang="en-US" sz="2400" dirty="0" err="1" smtClean="0"/>
              <a:t>nd</a:t>
            </a:r>
            <a:r>
              <a:rPr lang="el-GR" sz="2400" dirty="0" smtClean="0"/>
              <a:t> &lt; 0</a:t>
            </a:r>
          </a:p>
          <a:p>
            <a:pPr marL="0" indent="0" eaLnBrk="1" hangingPunct="1">
              <a:buFontTx/>
              <a:buNone/>
              <a:defRPr/>
            </a:pPr>
            <a:endParaRPr lang="en-US" sz="2400" dirty="0" smtClean="0"/>
          </a:p>
          <a:p>
            <a:pPr marL="0" indent="0" eaLnBrk="1" hangingPunct="1">
              <a:buFontTx/>
              <a:buNone/>
              <a:defRPr/>
            </a:pPr>
            <a:r>
              <a:rPr lang="el-GR" sz="2400" dirty="0" smtClean="0"/>
              <a:t>Όπου</a:t>
            </a:r>
            <a:r>
              <a:rPr lang="en-US" sz="2400" dirty="0" smtClean="0"/>
              <a:t>:</a:t>
            </a:r>
          </a:p>
          <a:p>
            <a:pPr eaLnBrk="1" hangingPunct="1">
              <a:defRPr/>
            </a:pPr>
            <a:r>
              <a:rPr lang="el-GR" sz="2400" dirty="0" smtClean="0"/>
              <a:t>Ρ</a:t>
            </a:r>
            <a:r>
              <a:rPr lang="en-US" sz="2400" dirty="0" err="1" smtClean="0"/>
              <a:t>ETc</a:t>
            </a:r>
            <a:r>
              <a:rPr lang="el-GR" sz="2400" dirty="0" smtClean="0"/>
              <a:t>, η πραγματική εξατμισοδιαπνοή της κάθε καλλιέργειας,</a:t>
            </a:r>
            <a:endParaRPr lang="en-US" sz="2400" dirty="0" smtClean="0"/>
          </a:p>
          <a:p>
            <a:pPr eaLnBrk="1" hangingPunct="1">
              <a:defRPr/>
            </a:pPr>
            <a:r>
              <a:rPr lang="en-US" sz="2400" dirty="0" err="1" smtClean="0"/>
              <a:t>Peff</a:t>
            </a:r>
            <a:r>
              <a:rPr lang="el-GR" sz="2400" dirty="0" smtClean="0"/>
              <a:t>, η μηνιαία ενεργός βροχόπτωση</a:t>
            </a:r>
          </a:p>
          <a:p>
            <a:pPr eaLnBrk="1" hangingPunct="1">
              <a:defRPr/>
            </a:pPr>
            <a:r>
              <a:rPr lang="en-US" sz="2400" dirty="0" err="1" smtClean="0"/>
              <a:t>nd</a:t>
            </a:r>
            <a:r>
              <a:rPr lang="el-GR" sz="2400" dirty="0" smtClean="0"/>
              <a:t> ο αριθμός των ημερών του μήνα</a:t>
            </a:r>
          </a:p>
          <a:p>
            <a:pPr eaLnBrk="1" hangingPunct="1">
              <a:lnSpc>
                <a:spcPct val="90000"/>
              </a:lnSpc>
              <a:defRPr/>
            </a:pPr>
            <a:endParaRPr lang="el-GR" altLang="el-G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5865813"/>
          </a:xfrm>
        </p:spPr>
        <p:txBody>
          <a:bodyPr/>
          <a:lstStyle/>
          <a:p>
            <a:pPr marL="0" indent="0" eaLnBrk="1" hangingPunct="1">
              <a:buFontTx/>
              <a:buNone/>
              <a:defRPr/>
            </a:pPr>
            <a:r>
              <a:rPr lang="el-GR" sz="2400" b="1" u="sng" dirty="0" smtClean="0"/>
              <a:t>Ρ</a:t>
            </a:r>
            <a:r>
              <a:rPr lang="en-US" sz="2400" b="1" u="sng" dirty="0" err="1" smtClean="0"/>
              <a:t>ETc</a:t>
            </a:r>
            <a:r>
              <a:rPr lang="el-GR" sz="2400" b="1" u="sng" dirty="0" smtClean="0"/>
              <a:t>:</a:t>
            </a:r>
            <a:endParaRPr lang="el-GR" sz="2400" dirty="0" smtClean="0"/>
          </a:p>
          <a:p>
            <a:pPr marL="0" indent="0" algn="just" eaLnBrk="1" hangingPunct="1">
              <a:buFontTx/>
              <a:buNone/>
              <a:defRPr/>
            </a:pPr>
            <a:r>
              <a:rPr lang="el-GR" sz="2400" dirty="0" smtClean="0"/>
              <a:t>Χρειάζεται η "δυνητική εξατμισοδιαπνοή" καλλιέργειας αναφοράς (PETο). Είναι η εξατμισοδιαπνοή από μια επιφάνεια πλήρως καλυμμένη από γρασίδι ομοιόμορφου ύψους 8-15cm, ελεύθερου από οποιαδήποτε ασθένεια με επαρκές διαθέσιμο εδαφικό νερό για την ανάπτυξη του. Ο υπολογισμός της δυναμικής εξατμισοδιαπνοής (PETο) θα γίνει με την τροποποιημένη μέθοδο Blaney-Criddle και λαμβάνει υπόψη:</a:t>
            </a:r>
          </a:p>
          <a:p>
            <a:pPr eaLnBrk="1" hangingPunct="1">
              <a:defRPr/>
            </a:pPr>
            <a:r>
              <a:rPr lang="el-GR" sz="2400" dirty="0" smtClean="0"/>
              <a:t>την ελάχιστη σχετική υγρασία RHmin (%)</a:t>
            </a:r>
          </a:p>
          <a:p>
            <a:pPr eaLnBrk="1" hangingPunct="1">
              <a:defRPr/>
            </a:pPr>
            <a:r>
              <a:rPr lang="el-GR" sz="2400" dirty="0" smtClean="0"/>
              <a:t>το ποσοστό ηλιοφάνειας n/N</a:t>
            </a:r>
          </a:p>
          <a:p>
            <a:pPr eaLnBrk="1" hangingPunct="1">
              <a:defRPr/>
            </a:pPr>
            <a:r>
              <a:rPr lang="en-US" sz="2400" dirty="0" smtClean="0"/>
              <a:t>n </a:t>
            </a:r>
            <a:r>
              <a:rPr lang="el-GR" sz="2400" dirty="0" smtClean="0"/>
              <a:t>είναι οι Πραγματικές ώρες (n) διάρκειας μηνιαίας ηλιοφάνειας (hrs/month) και Ν οι ώρες του μήνα (24*30)</a:t>
            </a:r>
          </a:p>
          <a:p>
            <a:pPr eaLnBrk="1" hangingPunct="1">
              <a:defRPr/>
            </a:pPr>
            <a:r>
              <a:rPr lang="el-GR" sz="2400" dirty="0" smtClean="0"/>
              <a:t>τη μέση ταχύτητα ανέμου στο 24ωρο σε ύψος 2m, U2 (m/sec)	</a:t>
            </a:r>
            <a:endParaRPr lang="el-GR" altLang="el-GR"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60350"/>
            <a:ext cx="8229600" cy="5865813"/>
          </a:xfrm>
        </p:spPr>
        <p:txBody>
          <a:bodyPr/>
          <a:lstStyle/>
          <a:p>
            <a:pPr marL="0" indent="0" eaLnBrk="1" hangingPunct="1">
              <a:buFontTx/>
              <a:buNone/>
              <a:defRPr/>
            </a:pPr>
            <a:r>
              <a:rPr lang="el-GR" sz="2400" b="1" u="sng" dirty="0" smtClean="0"/>
              <a:t>Ρ</a:t>
            </a:r>
            <a:r>
              <a:rPr lang="en-US" sz="2400" b="1" u="sng" dirty="0" err="1" smtClean="0"/>
              <a:t>ETc</a:t>
            </a:r>
            <a:r>
              <a:rPr lang="el-GR" sz="2400" b="1" u="sng" dirty="0" smtClean="0"/>
              <a:t>:</a:t>
            </a:r>
            <a:endParaRPr lang="el-GR" sz="2400" dirty="0" smtClean="0"/>
          </a:p>
          <a:p>
            <a:pPr marL="0" indent="0" algn="just" eaLnBrk="1" hangingPunct="1">
              <a:buFontTx/>
              <a:buNone/>
              <a:defRPr/>
            </a:pPr>
            <a:r>
              <a:rPr lang="el-GR" sz="2400" dirty="0" smtClean="0"/>
              <a:t>Χρειάζεται η "δυνητική εξατμισοδιαπνοή" καλλιέργειας αναφοράς (PETο).</a:t>
            </a:r>
          </a:p>
          <a:p>
            <a:pPr marL="0" indent="0" algn="just" eaLnBrk="1" hangingPunct="1">
              <a:buFontTx/>
              <a:buNone/>
              <a:defRPr/>
            </a:pPr>
            <a:r>
              <a:rPr lang="el-GR" sz="2400" dirty="0" smtClean="0"/>
              <a:t>Αρα </a:t>
            </a:r>
            <a:r>
              <a:rPr lang="en-US" sz="2400" b="1" dirty="0" err="1" smtClean="0"/>
              <a:t>PETo</a:t>
            </a:r>
            <a:r>
              <a:rPr lang="en-US" sz="2400" b="1" dirty="0" smtClean="0"/>
              <a:t>=</a:t>
            </a:r>
            <a:r>
              <a:rPr lang="en-US" sz="2400" b="1" dirty="0" err="1" smtClean="0"/>
              <a:t>a+b</a:t>
            </a:r>
            <a:r>
              <a:rPr lang="en-US" sz="2400" b="1" dirty="0" smtClean="0"/>
              <a:t>*f</a:t>
            </a:r>
            <a:r>
              <a:rPr lang="en-US" sz="2400" dirty="0" smtClean="0"/>
              <a:t>   (mm/day) </a:t>
            </a:r>
            <a:endParaRPr lang="el-GR" sz="2400" dirty="0" smtClean="0"/>
          </a:p>
          <a:p>
            <a:pPr marL="0" indent="0" eaLnBrk="1" hangingPunct="1">
              <a:buFontTx/>
              <a:buNone/>
              <a:defRPr/>
            </a:pPr>
            <a:r>
              <a:rPr lang="el-GR" sz="2400" dirty="0" smtClean="0"/>
              <a:t>Όπου</a:t>
            </a:r>
          </a:p>
          <a:p>
            <a:pPr eaLnBrk="1" hangingPunct="1">
              <a:defRPr/>
            </a:pPr>
            <a:r>
              <a:rPr lang="el-GR" sz="2000" dirty="0" smtClean="0"/>
              <a:t>a: σταθερά που υπολογίζεται από τον τύπο</a:t>
            </a:r>
          </a:p>
          <a:p>
            <a:pPr marL="0" indent="0" eaLnBrk="1" hangingPunct="1">
              <a:buFontTx/>
              <a:buNone/>
              <a:defRPr/>
            </a:pPr>
            <a:r>
              <a:rPr lang="el-GR" sz="2000" dirty="0" smtClean="0"/>
              <a:t>	</a:t>
            </a:r>
            <a:r>
              <a:rPr lang="en-US" sz="2000" dirty="0" smtClean="0"/>
              <a:t>a</a:t>
            </a:r>
            <a:r>
              <a:rPr lang="el-GR" sz="2000" dirty="0" smtClean="0"/>
              <a:t>=0.0043</a:t>
            </a:r>
            <a:r>
              <a:rPr lang="en-US" sz="2000" dirty="0" err="1" smtClean="0"/>
              <a:t>RHmin</a:t>
            </a:r>
            <a:r>
              <a:rPr lang="el-GR" sz="2000" dirty="0" smtClean="0"/>
              <a:t> – (</a:t>
            </a:r>
            <a:r>
              <a:rPr lang="en-US" sz="2000" dirty="0" smtClean="0"/>
              <a:t>n</a:t>
            </a:r>
            <a:r>
              <a:rPr lang="el-GR" sz="2000" dirty="0" smtClean="0"/>
              <a:t>/</a:t>
            </a:r>
            <a:r>
              <a:rPr lang="en-US" sz="2000" dirty="0" smtClean="0"/>
              <a:t>N</a:t>
            </a:r>
            <a:r>
              <a:rPr lang="el-GR" sz="2000" dirty="0" smtClean="0"/>
              <a:t>) – 1.41 </a:t>
            </a:r>
          </a:p>
          <a:p>
            <a:pPr eaLnBrk="1" hangingPunct="1">
              <a:defRPr/>
            </a:pPr>
            <a:r>
              <a:rPr lang="en-US" sz="2000" dirty="0" smtClean="0"/>
              <a:t>f = p*(0.46 </a:t>
            </a:r>
            <a:r>
              <a:rPr lang="el-GR" sz="2000" dirty="0" smtClean="0"/>
              <a:t>Τ</a:t>
            </a:r>
            <a:r>
              <a:rPr lang="en-US" sz="2000" dirty="0" smtClean="0"/>
              <a:t>mean +8.13) 	 (mm/day)</a:t>
            </a:r>
            <a:endParaRPr lang="el-GR" sz="2000" dirty="0" smtClean="0"/>
          </a:p>
          <a:p>
            <a:pPr eaLnBrk="1" hangingPunct="1">
              <a:defRPr/>
            </a:pPr>
            <a:r>
              <a:rPr lang="en-US" sz="2000" dirty="0" smtClean="0"/>
              <a:t>b = 0.82 – (0.0041*</a:t>
            </a:r>
            <a:r>
              <a:rPr lang="en-US" sz="2000" dirty="0" err="1" smtClean="0"/>
              <a:t>RΗmin</a:t>
            </a:r>
            <a:r>
              <a:rPr lang="en-US" sz="2000" dirty="0" smtClean="0"/>
              <a:t>) + 1.07*(n/N)+ 0.066*u – 0.006 * </a:t>
            </a:r>
            <a:r>
              <a:rPr lang="en-US" sz="2000" dirty="0" err="1" smtClean="0"/>
              <a:t>RΗmin</a:t>
            </a:r>
            <a:r>
              <a:rPr lang="en-US" sz="2000" dirty="0" smtClean="0"/>
              <a:t>* (n/N) - 0.0006 *</a:t>
            </a:r>
            <a:r>
              <a:rPr lang="en-US" sz="2000" dirty="0" err="1" smtClean="0"/>
              <a:t>RΗmin</a:t>
            </a:r>
            <a:r>
              <a:rPr lang="en-US" sz="2000" dirty="0" smtClean="0"/>
              <a:t> * u</a:t>
            </a:r>
            <a:endParaRPr lang="el-GR" sz="2000" dirty="0" smtClean="0"/>
          </a:p>
          <a:p>
            <a:pPr eaLnBrk="1" hangingPunct="1">
              <a:defRPr/>
            </a:pPr>
            <a:r>
              <a:rPr lang="el-GR" sz="2000" dirty="0" smtClean="0"/>
              <a:t>p: το μέσο ημερήσιο ποσοστό της συνολικής ετήσιας διάρκειας των ωρών ημέρας </a:t>
            </a:r>
          </a:p>
          <a:p>
            <a:pPr eaLnBrk="1" hangingPunct="1">
              <a:defRPr/>
            </a:pPr>
            <a:r>
              <a:rPr lang="el-GR" sz="2000" dirty="0" smtClean="0"/>
              <a:t>Τmean: η μέση θερμοκρασία του μήνα σε </a:t>
            </a:r>
            <a:r>
              <a:rPr lang="el-GR" sz="2000" baseline="30000" dirty="0" smtClean="0"/>
              <a:t>ο</a:t>
            </a:r>
            <a:r>
              <a:rPr lang="el-GR" sz="2000" dirty="0" smtClean="0"/>
              <a:t>C</a:t>
            </a:r>
          </a:p>
          <a:p>
            <a:pPr eaLnBrk="1" hangingPunct="1">
              <a:defRPr/>
            </a:pPr>
            <a:r>
              <a:rPr lang="en-US" sz="2000" dirty="0" smtClean="0"/>
              <a:t>u</a:t>
            </a:r>
            <a:r>
              <a:rPr lang="el-GR" sz="2000" dirty="0" smtClean="0"/>
              <a:t>: η ταχύτητα ανέμου κατά τη διάρκεια της ημέρας σε m/s, μετρημένη σε ύψος 2 m</a:t>
            </a:r>
          </a:p>
          <a:p>
            <a:pPr marL="0" indent="0" algn="just" eaLnBrk="1" hangingPunct="1">
              <a:buFontTx/>
              <a:buNone/>
              <a:defRPr/>
            </a:pPr>
            <a:endParaRPr lang="el-GR" altLang="el-GR"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88913"/>
            <a:ext cx="8229600" cy="1281112"/>
          </a:xfrm>
        </p:spPr>
        <p:txBody>
          <a:bodyPr/>
          <a:lstStyle/>
          <a:p>
            <a:pPr algn="l" eaLnBrk="1" hangingPunct="1"/>
            <a:r>
              <a:rPr lang="el-GR" altLang="el-GR" sz="2000" smtClean="0"/>
              <a:t>Με γνωστό το </a:t>
            </a:r>
            <a:r>
              <a:rPr lang="en-US" altLang="el-GR" sz="2000" smtClean="0"/>
              <a:t>PETo</a:t>
            </a:r>
            <a:r>
              <a:rPr lang="el-GR" altLang="el-GR" sz="2000" smtClean="0"/>
              <a:t>, τότε η πραγματική εξατμισοδιαπνοή της κάθε καλλιέργειας (PETc) είναι </a:t>
            </a:r>
            <a:r>
              <a:rPr lang="el-GR" altLang="el-GR" sz="2000" b="1" smtClean="0"/>
              <a:t>PETc = </a:t>
            </a:r>
            <a:r>
              <a:rPr lang="en-US" altLang="el-GR" sz="2000" b="1" smtClean="0"/>
              <a:t>PETo</a:t>
            </a:r>
            <a:r>
              <a:rPr lang="el-GR" altLang="el-GR" sz="2000" b="1" smtClean="0"/>
              <a:t>*</a:t>
            </a:r>
            <a:r>
              <a:rPr lang="en-US" altLang="el-GR" sz="2000" b="1" smtClean="0"/>
              <a:t>Kc</a:t>
            </a:r>
            <a:r>
              <a:rPr lang="el-GR" altLang="el-GR" sz="2000" b="1" smtClean="0"/>
              <a:t>.</a:t>
            </a:r>
            <a:endParaRPr lang="el-GR" altLang="el-GR" sz="2000" smtClean="0"/>
          </a:p>
        </p:txBody>
      </p:sp>
      <p:pic>
        <p:nvPicPr>
          <p:cNvPr id="102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1550" y="1484313"/>
            <a:ext cx="7375525" cy="4808537"/>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164</TotalTime>
  <Words>987</Words>
  <Application>Microsoft Office PowerPoint</Application>
  <PresentationFormat>On-screen Show (4:3)</PresentationFormat>
  <Paragraphs>128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Με γνωστό το PETo, τότε η πραγματική εξατμισοδιαπνοή της κάθε καλλιέργειας (PETc) είναι PETc = PETo*Kc.</vt:lpstr>
      <vt:lpstr>PETc = PETo*Kc  Όπου Κc: φυτικός συντελεστής που χαρακτηρίζει τη διαφορά των χαρακτηριστικών της καλλιέργειάς μας από την καλλιέργεια αναφοράς.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ΕΞΑΤΜΙΣΟΔΙΑΠΝΟΗ ΤΩΝ ΚΑΛΛΙΕΡΓΕΙΩΝ</dc:title>
  <dc:creator>evangelides</dc:creator>
  <cp:lastModifiedBy>user</cp:lastModifiedBy>
  <cp:revision>17</cp:revision>
  <dcterms:created xsi:type="dcterms:W3CDTF">2011-10-19T12:00:03Z</dcterms:created>
  <dcterms:modified xsi:type="dcterms:W3CDTF">2017-11-21T09:28:43Z</dcterms:modified>
</cp:coreProperties>
</file>