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 id="261" r:id="rId6"/>
    <p:sldId id="262" r:id="rId7"/>
    <p:sldId id="263" r:id="rId8"/>
    <p:sldId id="264" r:id="rId9"/>
    <p:sldId id="265" r:id="rId10"/>
    <p:sldId id="266" r:id="rId11"/>
    <p:sldId id="267" r:id="rId12"/>
    <p:sldId id="268" r:id="rId13"/>
    <p:sldId id="271" r:id="rId14"/>
    <p:sldId id="270" r:id="rId15"/>
    <p:sldId id="269" r:id="rId16"/>
    <p:sldId id="272" r:id="rId17"/>
    <p:sldId id="273" r:id="rId18"/>
    <p:sldId id="274" r:id="rId19"/>
    <p:sldId id="276" r:id="rId20"/>
    <p:sldId id="277" r:id="rId21"/>
    <p:sldId id="278" r:id="rId22"/>
    <p:sldId id="279" r:id="rId23"/>
    <p:sldId id="280" r:id="rId24"/>
    <p:sldId id="281" r:id="rId25"/>
    <p:sldId id="282" r:id="rId26"/>
    <p:sldId id="287" r:id="rId27"/>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28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D077F56D-EA87-48D8-8AC8-0ED5B2D92668}" type="datetimeFigureOut">
              <a:rPr lang="el-GR"/>
              <a:pPr>
                <a:defRPr/>
              </a:pPr>
              <a:t>21/11/2013</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3015CF5B-E277-4CF3-98ED-DAD06AB54810}" type="slidenum">
              <a:rPr lang="el-GR"/>
              <a:pPr>
                <a:defRPr/>
              </a:pPr>
              <a:t>‹#›</a:t>
            </a:fld>
            <a:endParaRPr lang="el-GR"/>
          </a:p>
        </p:txBody>
      </p:sp>
    </p:spTree>
    <p:extLst>
      <p:ext uri="{BB962C8B-B14F-4D97-AF65-F5344CB8AC3E}">
        <p14:creationId xmlns:p14="http://schemas.microsoft.com/office/powerpoint/2010/main" val="2902920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7190E8D9-E309-41A4-9354-A778393CAB75}" type="datetimeFigureOut">
              <a:rPr lang="el-GR"/>
              <a:pPr>
                <a:defRPr/>
              </a:pPr>
              <a:t>21/11/2013</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38C4A768-CE8B-45C4-8594-6008B93B0214}" type="slidenum">
              <a:rPr lang="el-GR"/>
              <a:pPr>
                <a:defRPr/>
              </a:pPr>
              <a:t>‹#›</a:t>
            </a:fld>
            <a:endParaRPr lang="el-GR"/>
          </a:p>
        </p:txBody>
      </p:sp>
    </p:spTree>
    <p:extLst>
      <p:ext uri="{BB962C8B-B14F-4D97-AF65-F5344CB8AC3E}">
        <p14:creationId xmlns:p14="http://schemas.microsoft.com/office/powerpoint/2010/main" val="545217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4608E6B1-1F5C-4838-A7E1-B3C21D362FCB}" type="datetimeFigureOut">
              <a:rPr lang="el-GR"/>
              <a:pPr>
                <a:defRPr/>
              </a:pPr>
              <a:t>21/11/2013</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3A446E50-BA66-4DD9-9F80-DF93DDA1CCE7}" type="slidenum">
              <a:rPr lang="el-GR"/>
              <a:pPr>
                <a:defRPr/>
              </a:pPr>
              <a:t>‹#›</a:t>
            </a:fld>
            <a:endParaRPr lang="el-GR"/>
          </a:p>
        </p:txBody>
      </p:sp>
    </p:spTree>
    <p:extLst>
      <p:ext uri="{BB962C8B-B14F-4D97-AF65-F5344CB8AC3E}">
        <p14:creationId xmlns:p14="http://schemas.microsoft.com/office/powerpoint/2010/main" val="631541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6F5A523F-6724-4971-8C82-58FECC3ED320}" type="datetimeFigureOut">
              <a:rPr lang="el-GR"/>
              <a:pPr>
                <a:defRPr/>
              </a:pPr>
              <a:t>21/11/2013</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26FCBFD6-1816-487E-B383-F7CFC64300C9}" type="slidenum">
              <a:rPr lang="el-GR"/>
              <a:pPr>
                <a:defRPr/>
              </a:pPr>
              <a:t>‹#›</a:t>
            </a:fld>
            <a:endParaRPr lang="el-GR"/>
          </a:p>
        </p:txBody>
      </p:sp>
    </p:spTree>
    <p:extLst>
      <p:ext uri="{BB962C8B-B14F-4D97-AF65-F5344CB8AC3E}">
        <p14:creationId xmlns:p14="http://schemas.microsoft.com/office/powerpoint/2010/main" val="512057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pPr>
              <a:defRPr/>
            </a:pPr>
            <a:fld id="{3BF1FEAA-071B-4F4E-878C-E0280749620F}" type="datetimeFigureOut">
              <a:rPr lang="el-GR"/>
              <a:pPr>
                <a:defRPr/>
              </a:pPr>
              <a:t>21/11/2013</a:t>
            </a:fld>
            <a:endParaRPr lang="el-GR"/>
          </a:p>
        </p:txBody>
      </p:sp>
      <p:sp>
        <p:nvSpPr>
          <p:cNvPr id="5" name="Θέση υποσέλιδου 4"/>
          <p:cNvSpPr>
            <a:spLocks noGrp="1"/>
          </p:cNvSpPr>
          <p:nvPr>
            <p:ph type="ftr" sz="quarter" idx="11"/>
          </p:nvPr>
        </p:nvSpPr>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a:defRPr/>
            </a:lvl1pPr>
          </a:lstStyle>
          <a:p>
            <a:pPr>
              <a:defRPr/>
            </a:pPr>
            <a:fld id="{5A1BDB61-9B86-4D6B-810F-24C9FE2A8E1E}" type="slidenum">
              <a:rPr lang="el-GR"/>
              <a:pPr>
                <a:defRPr/>
              </a:pPr>
              <a:t>‹#›</a:t>
            </a:fld>
            <a:endParaRPr lang="el-GR"/>
          </a:p>
        </p:txBody>
      </p:sp>
    </p:spTree>
    <p:extLst>
      <p:ext uri="{BB962C8B-B14F-4D97-AF65-F5344CB8AC3E}">
        <p14:creationId xmlns:p14="http://schemas.microsoft.com/office/powerpoint/2010/main" val="1786811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3"/>
          <p:cNvSpPr>
            <a:spLocks noGrp="1"/>
          </p:cNvSpPr>
          <p:nvPr>
            <p:ph type="dt" sz="half" idx="10"/>
          </p:nvPr>
        </p:nvSpPr>
        <p:spPr/>
        <p:txBody>
          <a:bodyPr/>
          <a:lstStyle>
            <a:lvl1pPr>
              <a:defRPr/>
            </a:lvl1pPr>
          </a:lstStyle>
          <a:p>
            <a:pPr>
              <a:defRPr/>
            </a:pPr>
            <a:fld id="{C2F035DD-FD7D-4458-9EA9-2599CEB137B3}" type="datetimeFigureOut">
              <a:rPr lang="el-GR"/>
              <a:pPr>
                <a:defRPr/>
              </a:pPr>
              <a:t>21/11/2013</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8168B16E-11DA-43C0-9866-C372CFF681FB}" type="slidenum">
              <a:rPr lang="el-GR"/>
              <a:pPr>
                <a:defRPr/>
              </a:pPr>
              <a:t>‹#›</a:t>
            </a:fld>
            <a:endParaRPr lang="el-GR"/>
          </a:p>
        </p:txBody>
      </p:sp>
    </p:spTree>
    <p:extLst>
      <p:ext uri="{BB962C8B-B14F-4D97-AF65-F5344CB8AC3E}">
        <p14:creationId xmlns:p14="http://schemas.microsoft.com/office/powerpoint/2010/main" val="3377836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3"/>
          <p:cNvSpPr>
            <a:spLocks noGrp="1"/>
          </p:cNvSpPr>
          <p:nvPr>
            <p:ph type="dt" sz="half" idx="10"/>
          </p:nvPr>
        </p:nvSpPr>
        <p:spPr/>
        <p:txBody>
          <a:bodyPr/>
          <a:lstStyle>
            <a:lvl1pPr>
              <a:defRPr/>
            </a:lvl1pPr>
          </a:lstStyle>
          <a:p>
            <a:pPr>
              <a:defRPr/>
            </a:pPr>
            <a:fld id="{7FE4036A-ACA2-42F6-8F5E-4D0B7FE088BB}" type="datetimeFigureOut">
              <a:rPr lang="el-GR"/>
              <a:pPr>
                <a:defRPr/>
              </a:pPr>
              <a:t>21/11/2013</a:t>
            </a:fld>
            <a:endParaRPr lang="el-GR"/>
          </a:p>
        </p:txBody>
      </p:sp>
      <p:sp>
        <p:nvSpPr>
          <p:cNvPr id="8" name="Θέση υποσέλιδου 4"/>
          <p:cNvSpPr>
            <a:spLocks noGrp="1"/>
          </p:cNvSpPr>
          <p:nvPr>
            <p:ph type="ftr" sz="quarter" idx="11"/>
          </p:nvPr>
        </p:nvSpPr>
        <p:spPr/>
        <p:txBody>
          <a:bodyPr/>
          <a:lstStyle>
            <a:lvl1pPr>
              <a:defRPr/>
            </a:lvl1pPr>
          </a:lstStyle>
          <a:p>
            <a:pPr>
              <a:defRPr/>
            </a:pPr>
            <a:endParaRPr lang="el-GR"/>
          </a:p>
        </p:txBody>
      </p:sp>
      <p:sp>
        <p:nvSpPr>
          <p:cNvPr id="9" name="Θέση αριθμού διαφάνειας 5"/>
          <p:cNvSpPr>
            <a:spLocks noGrp="1"/>
          </p:cNvSpPr>
          <p:nvPr>
            <p:ph type="sldNum" sz="quarter" idx="12"/>
          </p:nvPr>
        </p:nvSpPr>
        <p:spPr/>
        <p:txBody>
          <a:bodyPr/>
          <a:lstStyle>
            <a:lvl1pPr>
              <a:defRPr/>
            </a:lvl1pPr>
          </a:lstStyle>
          <a:p>
            <a:pPr>
              <a:defRPr/>
            </a:pPr>
            <a:fld id="{1A813FD5-1947-4589-A2C4-4969984F6C5D}" type="slidenum">
              <a:rPr lang="el-GR"/>
              <a:pPr>
                <a:defRPr/>
              </a:pPr>
              <a:t>‹#›</a:t>
            </a:fld>
            <a:endParaRPr lang="el-GR"/>
          </a:p>
        </p:txBody>
      </p:sp>
    </p:spTree>
    <p:extLst>
      <p:ext uri="{BB962C8B-B14F-4D97-AF65-F5344CB8AC3E}">
        <p14:creationId xmlns:p14="http://schemas.microsoft.com/office/powerpoint/2010/main" val="1089427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3"/>
          <p:cNvSpPr>
            <a:spLocks noGrp="1"/>
          </p:cNvSpPr>
          <p:nvPr>
            <p:ph type="dt" sz="half" idx="10"/>
          </p:nvPr>
        </p:nvSpPr>
        <p:spPr/>
        <p:txBody>
          <a:bodyPr/>
          <a:lstStyle>
            <a:lvl1pPr>
              <a:defRPr/>
            </a:lvl1pPr>
          </a:lstStyle>
          <a:p>
            <a:pPr>
              <a:defRPr/>
            </a:pPr>
            <a:fld id="{84E31080-5BD9-43D9-896A-888155916800}" type="datetimeFigureOut">
              <a:rPr lang="el-GR"/>
              <a:pPr>
                <a:defRPr/>
              </a:pPr>
              <a:t>21/11/2013</a:t>
            </a:fld>
            <a:endParaRPr lang="el-GR"/>
          </a:p>
        </p:txBody>
      </p:sp>
      <p:sp>
        <p:nvSpPr>
          <p:cNvPr id="4" name="Θέση υποσέλιδου 4"/>
          <p:cNvSpPr>
            <a:spLocks noGrp="1"/>
          </p:cNvSpPr>
          <p:nvPr>
            <p:ph type="ftr" sz="quarter" idx="11"/>
          </p:nvPr>
        </p:nvSpPr>
        <p:spPr/>
        <p:txBody>
          <a:bodyPr/>
          <a:lstStyle>
            <a:lvl1pPr>
              <a:defRPr/>
            </a:lvl1pPr>
          </a:lstStyle>
          <a:p>
            <a:pPr>
              <a:defRPr/>
            </a:pPr>
            <a:endParaRPr lang="el-GR"/>
          </a:p>
        </p:txBody>
      </p:sp>
      <p:sp>
        <p:nvSpPr>
          <p:cNvPr id="5" name="Θέση αριθμού διαφάνειας 5"/>
          <p:cNvSpPr>
            <a:spLocks noGrp="1"/>
          </p:cNvSpPr>
          <p:nvPr>
            <p:ph type="sldNum" sz="quarter" idx="12"/>
          </p:nvPr>
        </p:nvSpPr>
        <p:spPr/>
        <p:txBody>
          <a:bodyPr/>
          <a:lstStyle>
            <a:lvl1pPr>
              <a:defRPr/>
            </a:lvl1pPr>
          </a:lstStyle>
          <a:p>
            <a:pPr>
              <a:defRPr/>
            </a:pPr>
            <a:fld id="{FA7748CD-5AC3-4C91-ACF4-47AE44E7FD67}" type="slidenum">
              <a:rPr lang="el-GR"/>
              <a:pPr>
                <a:defRPr/>
              </a:pPr>
              <a:t>‹#›</a:t>
            </a:fld>
            <a:endParaRPr lang="el-GR"/>
          </a:p>
        </p:txBody>
      </p:sp>
    </p:spTree>
    <p:extLst>
      <p:ext uri="{BB962C8B-B14F-4D97-AF65-F5344CB8AC3E}">
        <p14:creationId xmlns:p14="http://schemas.microsoft.com/office/powerpoint/2010/main" val="2629462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3"/>
          <p:cNvSpPr>
            <a:spLocks noGrp="1"/>
          </p:cNvSpPr>
          <p:nvPr>
            <p:ph type="dt" sz="half" idx="10"/>
          </p:nvPr>
        </p:nvSpPr>
        <p:spPr/>
        <p:txBody>
          <a:bodyPr/>
          <a:lstStyle>
            <a:lvl1pPr>
              <a:defRPr/>
            </a:lvl1pPr>
          </a:lstStyle>
          <a:p>
            <a:pPr>
              <a:defRPr/>
            </a:pPr>
            <a:fld id="{D275ED87-E54D-4881-B63B-3CF18A5FC94A}" type="datetimeFigureOut">
              <a:rPr lang="el-GR"/>
              <a:pPr>
                <a:defRPr/>
              </a:pPr>
              <a:t>21/11/2013</a:t>
            </a:fld>
            <a:endParaRPr lang="el-GR"/>
          </a:p>
        </p:txBody>
      </p:sp>
      <p:sp>
        <p:nvSpPr>
          <p:cNvPr id="3" name="Θέση υποσέλιδου 4"/>
          <p:cNvSpPr>
            <a:spLocks noGrp="1"/>
          </p:cNvSpPr>
          <p:nvPr>
            <p:ph type="ftr" sz="quarter" idx="11"/>
          </p:nvPr>
        </p:nvSpPr>
        <p:spPr/>
        <p:txBody>
          <a:bodyPr/>
          <a:lstStyle>
            <a:lvl1pPr>
              <a:defRPr/>
            </a:lvl1pPr>
          </a:lstStyle>
          <a:p>
            <a:pPr>
              <a:defRPr/>
            </a:pPr>
            <a:endParaRPr lang="el-GR"/>
          </a:p>
        </p:txBody>
      </p:sp>
      <p:sp>
        <p:nvSpPr>
          <p:cNvPr id="4" name="Θέση αριθμού διαφάνειας 5"/>
          <p:cNvSpPr>
            <a:spLocks noGrp="1"/>
          </p:cNvSpPr>
          <p:nvPr>
            <p:ph type="sldNum" sz="quarter" idx="12"/>
          </p:nvPr>
        </p:nvSpPr>
        <p:spPr/>
        <p:txBody>
          <a:bodyPr/>
          <a:lstStyle>
            <a:lvl1pPr>
              <a:defRPr/>
            </a:lvl1pPr>
          </a:lstStyle>
          <a:p>
            <a:pPr>
              <a:defRPr/>
            </a:pPr>
            <a:fld id="{D136CD33-E291-4684-BE6C-BC0614CB05B0}" type="slidenum">
              <a:rPr lang="el-GR"/>
              <a:pPr>
                <a:defRPr/>
              </a:pPr>
              <a:t>‹#›</a:t>
            </a:fld>
            <a:endParaRPr lang="el-GR"/>
          </a:p>
        </p:txBody>
      </p:sp>
    </p:spTree>
    <p:extLst>
      <p:ext uri="{BB962C8B-B14F-4D97-AF65-F5344CB8AC3E}">
        <p14:creationId xmlns:p14="http://schemas.microsoft.com/office/powerpoint/2010/main" val="4236690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DACD7A6E-0C76-49D5-B153-3737643F8D00}" type="datetimeFigureOut">
              <a:rPr lang="el-GR"/>
              <a:pPr>
                <a:defRPr/>
              </a:pPr>
              <a:t>21/11/2013</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BD7AFBDB-86D2-401C-8628-A147617CA20E}" type="slidenum">
              <a:rPr lang="el-GR"/>
              <a:pPr>
                <a:defRPr/>
              </a:pPr>
              <a:t>‹#›</a:t>
            </a:fld>
            <a:endParaRPr lang="el-GR"/>
          </a:p>
        </p:txBody>
      </p:sp>
    </p:spTree>
    <p:extLst>
      <p:ext uri="{BB962C8B-B14F-4D97-AF65-F5344CB8AC3E}">
        <p14:creationId xmlns:p14="http://schemas.microsoft.com/office/powerpoint/2010/main" val="752607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μια εικόνα</a:t>
            </a:r>
            <a:endParaRPr lang="el-GR" noProof="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D3531535-12B7-4183-9721-DC7D5E6C5AF0}" type="datetimeFigureOut">
              <a:rPr lang="el-GR"/>
              <a:pPr>
                <a:defRPr/>
              </a:pPr>
              <a:t>21/11/2013</a:t>
            </a:fld>
            <a:endParaRPr lang="el-GR"/>
          </a:p>
        </p:txBody>
      </p:sp>
      <p:sp>
        <p:nvSpPr>
          <p:cNvPr id="6" name="Θέση υποσέλιδου 4"/>
          <p:cNvSpPr>
            <a:spLocks noGrp="1"/>
          </p:cNvSpPr>
          <p:nvPr>
            <p:ph type="ftr" sz="quarter" idx="11"/>
          </p:nvPr>
        </p:nvSpPr>
        <p:spPr/>
        <p:txBody>
          <a:bodyPr/>
          <a:lstStyle>
            <a:lvl1pPr>
              <a:defRPr/>
            </a:lvl1pPr>
          </a:lstStyle>
          <a:p>
            <a:pPr>
              <a:defRPr/>
            </a:pPr>
            <a:endParaRPr lang="el-GR"/>
          </a:p>
        </p:txBody>
      </p:sp>
      <p:sp>
        <p:nvSpPr>
          <p:cNvPr id="7" name="Θέση αριθμού διαφάνειας 5"/>
          <p:cNvSpPr>
            <a:spLocks noGrp="1"/>
          </p:cNvSpPr>
          <p:nvPr>
            <p:ph type="sldNum" sz="quarter" idx="12"/>
          </p:nvPr>
        </p:nvSpPr>
        <p:spPr/>
        <p:txBody>
          <a:bodyPr/>
          <a:lstStyle>
            <a:lvl1pPr>
              <a:defRPr/>
            </a:lvl1pPr>
          </a:lstStyle>
          <a:p>
            <a:pPr>
              <a:defRPr/>
            </a:pPr>
            <a:fld id="{5004DC70-FB48-4D52-BE52-430374CEB218}" type="slidenum">
              <a:rPr lang="el-GR"/>
              <a:pPr>
                <a:defRPr/>
              </a:pPr>
              <a:t>‹#›</a:t>
            </a:fld>
            <a:endParaRPr lang="el-GR"/>
          </a:p>
        </p:txBody>
      </p:sp>
    </p:spTree>
    <p:extLst>
      <p:ext uri="{BB962C8B-B14F-4D97-AF65-F5344CB8AC3E}">
        <p14:creationId xmlns:p14="http://schemas.microsoft.com/office/powerpoint/2010/main" val="2345381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A88DC5E-AF73-4D4A-9EE8-EB4965D3ECE5}" type="datetimeFigureOut">
              <a:rPr lang="el-GR"/>
              <a:pPr>
                <a:defRPr/>
              </a:pPr>
              <a:t>21/11/2013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EFB5556-86F7-49F6-83FB-23AB9BD8D485}"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Τίτλος 1"/>
          <p:cNvSpPr>
            <a:spLocks noGrp="1"/>
          </p:cNvSpPr>
          <p:nvPr>
            <p:ph type="title"/>
          </p:nvPr>
        </p:nvSpPr>
        <p:spPr/>
        <p:txBody>
          <a:bodyPr/>
          <a:lstStyle/>
          <a:p>
            <a:pPr eaLnBrk="1" hangingPunct="1"/>
            <a:r>
              <a:rPr lang="el-GR" sz="1600" b="1" smtClean="0"/>
              <a:t>Ευρωπαϊκή Ολοκλήρωση και οικονομική ανάπτυξη : Η οργάνωση των  πρώτο-ομοσπονδιών στην αρχαία Ελλάδα</a:t>
            </a:r>
          </a:p>
        </p:txBody>
      </p:sp>
      <p:sp>
        <p:nvSpPr>
          <p:cNvPr id="3" name="Θέση περιεχομένου 2"/>
          <p:cNvSpPr>
            <a:spLocks noGrp="1"/>
          </p:cNvSpPr>
          <p:nvPr>
            <p:ph idx="1"/>
          </p:nvPr>
        </p:nvSpPr>
        <p:spPr>
          <a:xfrm>
            <a:off x="323850" y="1484313"/>
            <a:ext cx="8362950" cy="4641850"/>
          </a:xfrm>
        </p:spPr>
        <p:txBody>
          <a:bodyPr rtlCol="0">
            <a:normAutofit/>
          </a:bodyPr>
          <a:lstStyle/>
          <a:p>
            <a:pPr marL="0" indent="0" algn="ctr" eaLnBrk="1" fontAlgn="auto" hangingPunct="1">
              <a:spcAft>
                <a:spcPts val="0"/>
              </a:spcAft>
              <a:buFont typeface="Arial" pitchFamily="34" charset="0"/>
              <a:buNone/>
              <a:defRPr/>
            </a:pPr>
            <a:endParaRPr lang="el-GR" sz="1200" dirty="0" smtClean="0"/>
          </a:p>
          <a:p>
            <a:pPr marL="0" indent="0" algn="ctr" eaLnBrk="1" fontAlgn="auto" hangingPunct="1">
              <a:spcAft>
                <a:spcPts val="0"/>
              </a:spcAft>
              <a:buFont typeface="Arial" pitchFamily="34" charset="0"/>
              <a:buNone/>
              <a:defRPr/>
            </a:pPr>
            <a:r>
              <a:rPr lang="el-GR" sz="1200" b="1" u="sng" dirty="0" smtClean="0"/>
              <a:t>Πολιτική, Δημοκρατία και Οικονομική Ανάπτυξη</a:t>
            </a:r>
          </a:p>
          <a:p>
            <a:pPr marL="0" indent="0" algn="ctr" eaLnBrk="1" fontAlgn="auto" hangingPunct="1">
              <a:spcAft>
                <a:spcPts val="0"/>
              </a:spcAft>
              <a:buFont typeface="Arial" pitchFamily="34" charset="0"/>
              <a:buNone/>
              <a:defRPr/>
            </a:pPr>
            <a:endParaRPr lang="el-GR" sz="1200" dirty="0" smtClean="0"/>
          </a:p>
          <a:p>
            <a:pPr marL="0" indent="0" algn="ctr" eaLnBrk="1" fontAlgn="auto" hangingPunct="1">
              <a:spcAft>
                <a:spcPts val="0"/>
              </a:spcAft>
              <a:buFont typeface="Arial" pitchFamily="34" charset="0"/>
              <a:buNone/>
              <a:defRPr/>
            </a:pPr>
            <a:r>
              <a:rPr lang="el-GR" sz="1200" dirty="0" smtClean="0"/>
              <a:t>Στην προηγούμενη ανάλυση διαπιστώσαμε ότι ένα νέο καθεστώς </a:t>
            </a:r>
            <a:r>
              <a:rPr lang="el-GR" sz="1200" dirty="0" err="1" smtClean="0"/>
              <a:t>μακρο</a:t>
            </a:r>
            <a:r>
              <a:rPr lang="el-GR" sz="1200" dirty="0" smtClean="0"/>
              <a:t>-κουλτούρας συνετέλεσε στην</a:t>
            </a:r>
          </a:p>
          <a:p>
            <a:pPr marL="0" indent="0" algn="ctr" eaLnBrk="1" fontAlgn="auto" hangingPunct="1">
              <a:spcAft>
                <a:spcPts val="0"/>
              </a:spcAft>
              <a:buFont typeface="Arial" pitchFamily="34" charset="0"/>
              <a:buNone/>
              <a:defRPr/>
            </a:pPr>
            <a:endParaRPr lang="el-GR" sz="1200" dirty="0"/>
          </a:p>
          <a:p>
            <a:pPr algn="ctr" eaLnBrk="1" fontAlgn="auto" hangingPunct="1">
              <a:spcAft>
                <a:spcPts val="0"/>
              </a:spcAft>
              <a:defRPr/>
            </a:pPr>
            <a:r>
              <a:rPr lang="el-GR" sz="1200" dirty="0" smtClean="0"/>
              <a:t>Εγκατάλειψη του παλαιού μοντέλου </a:t>
            </a:r>
            <a:r>
              <a:rPr lang="en-US" sz="1200" dirty="0" err="1" smtClean="0"/>
              <a:t>om</a:t>
            </a:r>
            <a:r>
              <a:rPr lang="en-US" sz="1200" dirty="0" smtClean="0"/>
              <a:t> </a:t>
            </a:r>
            <a:r>
              <a:rPr lang="el-GR" sz="1200" dirty="0" smtClean="0"/>
              <a:t>που βασίζονταν στην αγροτική οικονομία και παραγωγή λόγω ενός εξωγενούς σοκ που διατάραξε το κοινωνικό-οικονομικό σύστημα οργάνωσης</a:t>
            </a:r>
          </a:p>
          <a:p>
            <a:pPr marL="0" indent="0" algn="ctr" eaLnBrk="1" fontAlgn="auto" hangingPunct="1">
              <a:spcAft>
                <a:spcPts val="0"/>
              </a:spcAft>
              <a:buFont typeface="Arial" pitchFamily="34" charset="0"/>
              <a:buNone/>
              <a:defRPr/>
            </a:pPr>
            <a:endParaRPr lang="el-GR" sz="1200" dirty="0" smtClean="0"/>
          </a:p>
          <a:p>
            <a:pPr algn="ctr" eaLnBrk="1" fontAlgn="auto" hangingPunct="1">
              <a:spcAft>
                <a:spcPts val="0"/>
              </a:spcAft>
              <a:defRPr/>
            </a:pPr>
            <a:r>
              <a:rPr lang="el-GR" sz="1200" dirty="0" smtClean="0"/>
              <a:t>Στην υιοθέτηση ενός νέου συστήματος που βασίστηκε στα εξής δεδομένα:</a:t>
            </a:r>
          </a:p>
          <a:p>
            <a:pPr algn="ctr" eaLnBrk="1" fontAlgn="auto" hangingPunct="1">
              <a:spcAft>
                <a:spcPts val="0"/>
              </a:spcAft>
              <a:defRPr/>
            </a:pPr>
            <a:endParaRPr lang="el-GR" sz="1200" dirty="0"/>
          </a:p>
          <a:p>
            <a:pPr algn="ctr" eaLnBrk="1" fontAlgn="auto" hangingPunct="1">
              <a:spcAft>
                <a:spcPts val="0"/>
              </a:spcAft>
              <a:defRPr/>
            </a:pPr>
            <a:r>
              <a:rPr lang="el-GR" sz="1200" dirty="0" smtClean="0"/>
              <a:t>Ανάπτυξη του «δευτερογενή τομέα της παραγωγής» ήτοι: ναυπηγικός κλάδος, ξυλεία, υλοτομία, κατασκευή ναυστάθμων, ανάπτυξη </a:t>
            </a:r>
            <a:r>
              <a:rPr lang="en-US" sz="1200" dirty="0" smtClean="0"/>
              <a:t>know how </a:t>
            </a:r>
            <a:r>
              <a:rPr lang="el-GR" sz="1200" dirty="0" smtClean="0"/>
              <a:t>για την κατασκευή πολύπλοκων νέων συστημάτων, των </a:t>
            </a:r>
            <a:r>
              <a:rPr lang="el-GR" sz="1200" dirty="0" err="1" smtClean="0"/>
              <a:t>τριήρεων</a:t>
            </a:r>
            <a:r>
              <a:rPr lang="el-GR" sz="1200" dirty="0" smtClean="0"/>
              <a:t>, σιδηρουργία («βαριά βιομηχανία» πχ με σκοπό την κατασκευή εμβόλων κρούσης για τα πολεμικά πλοία)</a:t>
            </a:r>
          </a:p>
          <a:p>
            <a:pPr algn="ctr" eaLnBrk="1" fontAlgn="auto" hangingPunct="1">
              <a:spcAft>
                <a:spcPts val="0"/>
              </a:spcAft>
              <a:defRPr/>
            </a:pPr>
            <a:endParaRPr lang="el-GR" sz="1200" dirty="0"/>
          </a:p>
          <a:p>
            <a:pPr algn="ctr" eaLnBrk="1" fontAlgn="auto" hangingPunct="1">
              <a:spcAft>
                <a:spcPts val="0"/>
              </a:spcAft>
              <a:defRPr/>
            </a:pPr>
            <a:r>
              <a:rPr lang="el-GR" sz="1200" dirty="0" smtClean="0"/>
              <a:t>Τριτογενής τομέας παραγωγής:  Ανάπτυξη τραπεζικού συστήματος (βλ. </a:t>
            </a:r>
            <a:r>
              <a:rPr lang="en-US" sz="1200" dirty="0" smtClean="0"/>
              <a:t>Cohen, 1992, 1997) → </a:t>
            </a:r>
            <a:r>
              <a:rPr lang="el-GR" sz="1200" dirty="0" smtClean="0"/>
              <a:t>Δάνεια με σκοπό την χρηματοδότηση επενδυτικών σχεδίων </a:t>
            </a:r>
            <a:endParaRPr lang="el-GR" sz="1200" dirty="0"/>
          </a:p>
          <a:p>
            <a:pPr marL="0" indent="0" algn="ctr" eaLnBrk="1" fontAlgn="auto" hangingPunct="1">
              <a:spcAft>
                <a:spcPts val="0"/>
              </a:spcAft>
              <a:buFont typeface="Arial" pitchFamily="34" charset="0"/>
              <a:buNone/>
              <a:defRPr/>
            </a:pPr>
            <a:endParaRPr lang="en-US" sz="1200" dirty="0" smtClean="0"/>
          </a:p>
          <a:p>
            <a:pPr marL="0" indent="0" algn="ctr" eaLnBrk="1" fontAlgn="auto" hangingPunct="1">
              <a:spcAft>
                <a:spcPts val="0"/>
              </a:spcAft>
              <a:buFont typeface="Arial" pitchFamily="34" charset="0"/>
              <a:buNone/>
              <a:defRPr/>
            </a:pPr>
            <a:r>
              <a:rPr lang="el-GR" sz="1200" dirty="0" smtClean="0"/>
              <a:t>Ασφαλιστικές υπηρεσίες με σκοπό την ασφάλιση του εμπορίου από απώλεια (πχ πειρατεία, φυσική καταστροφή, τρικυμία κλπ)</a:t>
            </a:r>
          </a:p>
          <a:p>
            <a:pPr marL="0" indent="0" algn="ctr" eaLnBrk="1" fontAlgn="auto" hangingPunct="1">
              <a:spcAft>
                <a:spcPts val="0"/>
              </a:spcAft>
              <a:buFont typeface="Arial" pitchFamily="34" charset="0"/>
              <a:buNone/>
              <a:defRPr/>
            </a:pPr>
            <a:endParaRPr lang="el-GR" sz="1200" dirty="0"/>
          </a:p>
          <a:p>
            <a:pPr marL="0" indent="0" algn="ctr" eaLnBrk="1" fontAlgn="auto" hangingPunct="1">
              <a:spcAft>
                <a:spcPts val="0"/>
              </a:spcAft>
              <a:buFont typeface="Arial" pitchFamily="34" charset="0"/>
              <a:buNone/>
              <a:defRPr/>
            </a:pPr>
            <a:r>
              <a:rPr lang="el-GR" sz="1200" dirty="0" smtClean="0"/>
              <a:t>«εξωστρεφή εμπορική πολιτική: Η Αθήνα εξάγει τα προϊόντα της, (όπως το φημισμένο μέλι </a:t>
            </a:r>
            <a:r>
              <a:rPr lang="el-GR" sz="1200" dirty="0" err="1" smtClean="0"/>
              <a:t>της)σε</a:t>
            </a:r>
            <a:r>
              <a:rPr lang="el-GR" sz="1200" dirty="0" smtClean="0"/>
              <a:t> όλη τη Μεσόγειο και τον Εύξεινο πόντο</a:t>
            </a:r>
            <a:endParaRPr lang="el-GR"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850" y="908050"/>
            <a:ext cx="8362950" cy="5218113"/>
          </a:xfrm>
        </p:spPr>
        <p:txBody>
          <a:bodyPr rtlCol="0">
            <a:normAutofit/>
          </a:bodyPr>
          <a:lstStyle/>
          <a:p>
            <a:pPr algn="just" eaLnBrk="1" fontAlgn="auto" hangingPunct="1">
              <a:spcAft>
                <a:spcPts val="0"/>
              </a:spcAft>
              <a:defRPr/>
            </a:pPr>
            <a:r>
              <a:rPr lang="en-US" sz="1200" dirty="0">
                <a:solidFill>
                  <a:prstClr val="black"/>
                </a:solidFill>
                <a:latin typeface="Times New Roman"/>
                <a:ea typeface="Calibri"/>
              </a:rPr>
              <a:t>The American federation created in 1775-1776, from the constituting states in their war of independence against Great Britain. </a:t>
            </a:r>
            <a:endParaRPr lang="el-GR" sz="1200" dirty="0">
              <a:solidFill>
                <a:prstClr val="black"/>
              </a:solidFill>
              <a:latin typeface="Times New Roman"/>
              <a:ea typeface="Calibri"/>
            </a:endParaRPr>
          </a:p>
          <a:p>
            <a:pPr algn="just" eaLnBrk="1" fontAlgn="auto" hangingPunct="1">
              <a:spcAft>
                <a:spcPts val="0"/>
              </a:spcAft>
              <a:defRPr/>
            </a:pPr>
            <a:endParaRPr lang="el-GR" sz="1200" dirty="0">
              <a:solidFill>
                <a:prstClr val="black"/>
              </a:solidFill>
              <a:latin typeface="Times New Roman"/>
              <a:ea typeface="Calibri"/>
            </a:endParaRPr>
          </a:p>
          <a:p>
            <a:pPr algn="just" eaLnBrk="1" fontAlgn="auto" hangingPunct="1">
              <a:spcAft>
                <a:spcPts val="0"/>
              </a:spcAft>
              <a:defRPr/>
            </a:pPr>
            <a:r>
              <a:rPr lang="en-US" sz="1200" dirty="0">
                <a:solidFill>
                  <a:prstClr val="black"/>
                </a:solidFill>
                <a:latin typeface="Times New Roman"/>
                <a:ea typeface="Calibri"/>
              </a:rPr>
              <a:t>Only during the 19</a:t>
            </a:r>
            <a:r>
              <a:rPr lang="en-US" sz="1200" baseline="30000" dirty="0">
                <a:solidFill>
                  <a:prstClr val="black"/>
                </a:solidFill>
                <a:latin typeface="Times New Roman"/>
                <a:ea typeface="Calibri"/>
              </a:rPr>
              <a:t>th</a:t>
            </a:r>
            <a:r>
              <a:rPr lang="en-US" sz="1200" dirty="0">
                <a:solidFill>
                  <a:prstClr val="black"/>
                </a:solidFill>
                <a:latin typeface="Times New Roman"/>
                <a:ea typeface="Calibri"/>
              </a:rPr>
              <a:t> and 20</a:t>
            </a:r>
            <a:r>
              <a:rPr lang="en-US" sz="1200" baseline="30000" dirty="0">
                <a:solidFill>
                  <a:prstClr val="black"/>
                </a:solidFill>
                <a:latin typeface="Times New Roman"/>
                <a:ea typeface="Calibri"/>
              </a:rPr>
              <a:t>th</a:t>
            </a:r>
            <a:r>
              <a:rPr lang="en-US" sz="1200" dirty="0">
                <a:solidFill>
                  <a:prstClr val="black"/>
                </a:solidFill>
                <a:latin typeface="Times New Roman"/>
                <a:ea typeface="Calibri"/>
              </a:rPr>
              <a:t> centuries do we encounter an inverted order of procedure, </a:t>
            </a:r>
            <a:r>
              <a:rPr lang="en-US" sz="1200" dirty="0" err="1">
                <a:solidFill>
                  <a:prstClr val="black"/>
                </a:solidFill>
                <a:latin typeface="Times New Roman"/>
                <a:ea typeface="Calibri"/>
              </a:rPr>
              <a:t>eg</a:t>
            </a:r>
            <a:r>
              <a:rPr lang="en-US" sz="1200" dirty="0">
                <a:solidFill>
                  <a:prstClr val="black"/>
                </a:solidFill>
                <a:latin typeface="Times New Roman"/>
                <a:ea typeface="Calibri"/>
              </a:rPr>
              <a:t>. economic factors and considerations taking in some cases chronological precedence from defense considerations: Cases such as the German </a:t>
            </a:r>
            <a:r>
              <a:rPr lang="en-US" sz="1200" i="1" dirty="0" err="1">
                <a:solidFill>
                  <a:prstClr val="black"/>
                </a:solidFill>
                <a:latin typeface="Times New Roman"/>
                <a:ea typeface="Calibri"/>
              </a:rPr>
              <a:t>Zollunion</a:t>
            </a:r>
            <a:r>
              <a:rPr lang="en-US" sz="1200" dirty="0">
                <a:solidFill>
                  <a:prstClr val="black"/>
                </a:solidFill>
                <a:latin typeface="Times New Roman"/>
                <a:ea typeface="Calibri"/>
              </a:rPr>
              <a:t>, a custom union which preceded the creation of the modern German state in 1871 </a:t>
            </a:r>
            <a:endParaRPr lang="el-GR" sz="1200" dirty="0">
              <a:solidFill>
                <a:prstClr val="black"/>
              </a:solidFill>
              <a:latin typeface="Times New Roman"/>
              <a:ea typeface="Calibri"/>
            </a:endParaRPr>
          </a:p>
          <a:p>
            <a:pPr algn="just" eaLnBrk="1" fontAlgn="auto" hangingPunct="1">
              <a:spcAft>
                <a:spcPts val="0"/>
              </a:spcAft>
              <a:defRPr/>
            </a:pPr>
            <a:endParaRPr lang="el-GR" sz="1200" dirty="0">
              <a:solidFill>
                <a:prstClr val="black"/>
              </a:solidFill>
              <a:latin typeface="Times New Roman"/>
              <a:ea typeface="Calibri"/>
            </a:endParaRPr>
          </a:p>
          <a:p>
            <a:pPr algn="just" eaLnBrk="1" fontAlgn="auto" hangingPunct="1">
              <a:spcAft>
                <a:spcPts val="0"/>
              </a:spcAft>
              <a:defRPr/>
            </a:pPr>
            <a:r>
              <a:rPr lang="en-US" sz="1200" dirty="0">
                <a:solidFill>
                  <a:prstClr val="black"/>
                </a:solidFill>
                <a:latin typeface="Times New Roman"/>
                <a:ea typeface="Calibri"/>
              </a:rPr>
              <a:t>and the creation of the European Common Market (before any European External Common Policy and Policy of Defense, which is still in a rudimentary state) illustrate this trend</a:t>
            </a:r>
            <a:endParaRPr lang="el-GR" sz="1200" dirty="0">
              <a:solidFill>
                <a:prstClr val="black"/>
              </a:solidFill>
            </a:endParaRPr>
          </a:p>
          <a:p>
            <a:pPr eaLnBrk="1" fontAlgn="auto" hangingPunct="1">
              <a:spcAft>
                <a:spcPts val="0"/>
              </a:spcAft>
              <a:defRPr/>
            </a:pPr>
            <a:endParaRPr lang="el-GR" sz="1200" dirty="0" smtClean="0">
              <a:latin typeface="Times New Roman"/>
              <a:ea typeface="Calibri"/>
            </a:endParaRPr>
          </a:p>
          <a:p>
            <a:pPr marL="0" indent="0" eaLnBrk="1" fontAlgn="auto" hangingPunct="1">
              <a:spcAft>
                <a:spcPts val="0"/>
              </a:spcAft>
              <a:buFont typeface="Arial" pitchFamily="34" charset="0"/>
              <a:buNone/>
              <a:defRPr/>
            </a:pPr>
            <a:endParaRPr lang="el-GR" sz="1200" dirty="0" smtClean="0">
              <a:solidFill>
                <a:prstClr val="black"/>
              </a:solidFill>
              <a:latin typeface="Times New Roman"/>
              <a:ea typeface="Calibri"/>
              <a:cs typeface="+mj-cs"/>
            </a:endParaRPr>
          </a:p>
          <a:p>
            <a:pPr eaLnBrk="1" fontAlgn="auto" hangingPunct="1">
              <a:spcAft>
                <a:spcPts val="0"/>
              </a:spcAft>
              <a:defRPr/>
            </a:pPr>
            <a:r>
              <a:rPr lang="en-US" sz="1200" dirty="0" smtClean="0">
                <a:solidFill>
                  <a:prstClr val="black"/>
                </a:solidFill>
                <a:latin typeface="Times New Roman"/>
                <a:ea typeface="Calibri"/>
                <a:cs typeface="+mj-cs"/>
              </a:rPr>
              <a:t>We </a:t>
            </a:r>
            <a:r>
              <a:rPr lang="en-US" sz="1200" dirty="0">
                <a:solidFill>
                  <a:prstClr val="black"/>
                </a:solidFill>
                <a:latin typeface="Times New Roman"/>
                <a:ea typeface="Calibri"/>
                <a:cs typeface="+mj-cs"/>
              </a:rPr>
              <a:t>have historical evidence of federations already by the mid-sixth century </a:t>
            </a:r>
            <a:endParaRPr lang="el-GR" sz="1200" dirty="0">
              <a:latin typeface="Times New Roman"/>
              <a:ea typeface="Calibri"/>
            </a:endParaRPr>
          </a:p>
          <a:p>
            <a:pPr eaLnBrk="1" fontAlgn="auto" hangingPunct="1">
              <a:spcAft>
                <a:spcPts val="0"/>
              </a:spcAft>
              <a:defRPr/>
            </a:pPr>
            <a:endParaRPr lang="el-GR" sz="1200" dirty="0" smtClean="0">
              <a:latin typeface="Times New Roman"/>
              <a:ea typeface="Calibri"/>
            </a:endParaRPr>
          </a:p>
          <a:p>
            <a:pPr eaLnBrk="1" fontAlgn="auto" hangingPunct="1">
              <a:spcAft>
                <a:spcPts val="0"/>
              </a:spcAft>
              <a:defRPr/>
            </a:pPr>
            <a:endParaRPr lang="el-GR" sz="1200" dirty="0">
              <a:latin typeface="Times New Roman"/>
              <a:ea typeface="Calibri"/>
            </a:endParaRPr>
          </a:p>
          <a:p>
            <a:pPr eaLnBrk="1" fontAlgn="auto" hangingPunct="1">
              <a:spcAft>
                <a:spcPts val="0"/>
              </a:spcAft>
              <a:defRPr/>
            </a:pPr>
            <a:r>
              <a:rPr lang="en-US" sz="1200" dirty="0" err="1" smtClean="0">
                <a:latin typeface="Times New Roman"/>
                <a:ea typeface="Calibri"/>
              </a:rPr>
              <a:t>Caspari</a:t>
            </a:r>
            <a:r>
              <a:rPr lang="en-US" sz="1200" dirty="0" smtClean="0">
                <a:latin typeface="Times New Roman"/>
                <a:ea typeface="Calibri"/>
              </a:rPr>
              <a:t> </a:t>
            </a:r>
            <a:r>
              <a:rPr lang="en-US" sz="1200" dirty="0">
                <a:latin typeface="Times New Roman"/>
                <a:ea typeface="Calibri"/>
              </a:rPr>
              <a:t>(1917) offers an analysis as far as monetary issues are concerned taking into account 20 cases of political organizations that could be considered more or less as federations. </a:t>
            </a:r>
            <a:endParaRPr lang="el-GR" sz="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Τίτλος 1"/>
          <p:cNvSpPr>
            <a:spLocks noGrp="1"/>
          </p:cNvSpPr>
          <p:nvPr>
            <p:ph type="title"/>
          </p:nvPr>
        </p:nvSpPr>
        <p:spPr>
          <a:xfrm>
            <a:off x="323850" y="274638"/>
            <a:ext cx="8362950" cy="706437"/>
          </a:xfrm>
          <a:solidFill>
            <a:schemeClr val="accent2"/>
          </a:solidFill>
        </p:spPr>
        <p:txBody>
          <a:bodyPr/>
          <a:lstStyle/>
          <a:p>
            <a:pPr algn="l" eaLnBrk="1" hangingPunct="1">
              <a:lnSpc>
                <a:spcPct val="150000"/>
              </a:lnSpc>
              <a:spcAft>
                <a:spcPts val="1000"/>
              </a:spcAft>
            </a:pPr>
            <a:r>
              <a:rPr lang="en-US" sz="1400" b="1" smtClean="0">
                <a:latin typeface="Times New Roman" pitchFamily="18" charset="0"/>
                <a:ea typeface="Calibri" pitchFamily="34" charset="0"/>
                <a:cs typeface="Times New Roman" pitchFamily="18" charset="0"/>
              </a:rPr>
              <a:t>The Aetolian federation</a:t>
            </a:r>
            <a:r>
              <a:rPr lang="el-GR" sz="1100" smtClean="0">
                <a:ea typeface="Calibri" pitchFamily="34" charset="0"/>
                <a:cs typeface="Times New Roman" pitchFamily="18" charset="0"/>
              </a:rPr>
              <a:t/>
            </a:r>
            <a:br>
              <a:rPr lang="el-GR" sz="1100" smtClean="0">
                <a:ea typeface="Calibri" pitchFamily="34" charset="0"/>
                <a:cs typeface="Times New Roman" pitchFamily="18" charset="0"/>
              </a:rPr>
            </a:br>
            <a:endParaRPr lang="el-GR" sz="1200" smtClean="0">
              <a:ea typeface="Calibri" pitchFamily="34" charset="0"/>
              <a:cs typeface="Times New Roman" pitchFamily="18" charset="0"/>
            </a:endParaRPr>
          </a:p>
        </p:txBody>
      </p:sp>
      <p:sp>
        <p:nvSpPr>
          <p:cNvPr id="12291" name="Θέση περιεχομένου 2"/>
          <p:cNvSpPr>
            <a:spLocks noGrp="1"/>
          </p:cNvSpPr>
          <p:nvPr>
            <p:ph idx="1"/>
          </p:nvPr>
        </p:nvSpPr>
        <p:spPr>
          <a:xfrm>
            <a:off x="250825" y="836613"/>
            <a:ext cx="8497888" cy="5616575"/>
          </a:xfrm>
        </p:spPr>
        <p:txBody>
          <a:bodyPr/>
          <a:lstStyle/>
          <a:p>
            <a:pPr eaLnBrk="1" hangingPunct="1">
              <a:lnSpc>
                <a:spcPct val="90000"/>
              </a:lnSpc>
            </a:pPr>
            <a:endParaRPr lang="el-GR" sz="1200" smtClean="0">
              <a:latin typeface="Times New Roman" pitchFamily="18" charset="0"/>
              <a:ea typeface="Calibri" pitchFamily="34" charset="0"/>
              <a:cs typeface="Calibri" pitchFamily="34" charset="0"/>
            </a:endParaRPr>
          </a:p>
          <a:p>
            <a:pPr eaLnBrk="1" hangingPunct="1">
              <a:lnSpc>
                <a:spcPct val="90000"/>
              </a:lnSpc>
            </a:pPr>
            <a:r>
              <a:rPr lang="el-GR" sz="1200" smtClean="0">
                <a:latin typeface="Times New Roman" pitchFamily="18" charset="0"/>
                <a:ea typeface="Calibri" pitchFamily="34" charset="0"/>
                <a:cs typeface="Calibri" pitchFamily="34" charset="0"/>
              </a:rPr>
              <a:t>Η δημιουργία της Αιτωλικής συμπολιτείας </a:t>
            </a:r>
            <a:r>
              <a:rPr lang="en-US" sz="1200" smtClean="0">
                <a:solidFill>
                  <a:srgbClr val="000000"/>
                </a:solidFill>
                <a:latin typeface="Times New Roman" pitchFamily="18" charset="0"/>
                <a:ea typeface="Calibri" pitchFamily="34" charset="0"/>
                <a:cs typeface="Calibri" pitchFamily="34" charset="0"/>
              </a:rPr>
              <a:t>(possibly as early as 370 BC)</a:t>
            </a:r>
            <a:r>
              <a:rPr lang="el-GR" sz="1200" smtClean="0">
                <a:solidFill>
                  <a:srgbClr val="000000"/>
                </a:solidFill>
                <a:latin typeface="Times New Roman" pitchFamily="18" charset="0"/>
                <a:ea typeface="Calibri" pitchFamily="34" charset="0"/>
                <a:cs typeface="Calibri" pitchFamily="34" charset="0"/>
              </a:rPr>
              <a:t> </a:t>
            </a:r>
            <a:r>
              <a:rPr lang="el-GR" sz="1200" smtClean="0">
                <a:latin typeface="Times New Roman" pitchFamily="18" charset="0"/>
                <a:ea typeface="Calibri" pitchFamily="34" charset="0"/>
                <a:cs typeface="Calibri" pitchFamily="34" charset="0"/>
              </a:rPr>
              <a:t>κατά τα φαινόμενα οφείλεται στην επιδίωξη να ανασχεθεί η επιρροή της Μακεδονίας και της Αχαϊκής Συμπολιτείας στην ευρύτερη περιοχή της Αιτωλίας.</a:t>
            </a:r>
            <a:r>
              <a:rPr lang="el-GR" sz="1200" smtClean="0">
                <a:ea typeface="Calibri" pitchFamily="34" charset="0"/>
                <a:cs typeface="Times New Roman" pitchFamily="18" charset="0"/>
              </a:rPr>
              <a:t> </a:t>
            </a:r>
            <a:r>
              <a:rPr lang="en-US" sz="1200" smtClean="0">
                <a:latin typeface="Times New Roman" pitchFamily="18" charset="0"/>
                <a:ea typeface="Calibri" pitchFamily="34" charset="0"/>
                <a:cs typeface="Calibri" pitchFamily="34" charset="0"/>
              </a:rPr>
              <a:t>(Larsen, 1952; Grainger, 1999).	</a:t>
            </a:r>
            <a:endParaRPr lang="el-GR" sz="1200" smtClean="0">
              <a:latin typeface="Times New Roman" pitchFamily="18" charset="0"/>
              <a:ea typeface="Calibri" pitchFamily="34" charset="0"/>
              <a:cs typeface="Calibri" pitchFamily="34" charset="0"/>
            </a:endParaRPr>
          </a:p>
          <a:p>
            <a:pPr eaLnBrk="1" hangingPunct="1">
              <a:lnSpc>
                <a:spcPct val="90000"/>
              </a:lnSpc>
            </a:pPr>
            <a:endParaRPr lang="el-GR" sz="1200" smtClean="0">
              <a:latin typeface="Times New Roman" pitchFamily="18" charset="0"/>
              <a:ea typeface="Calibri" pitchFamily="34" charset="0"/>
              <a:cs typeface="Calibri" pitchFamily="34" charset="0"/>
            </a:endParaRPr>
          </a:p>
          <a:p>
            <a:pPr algn="ctr" eaLnBrk="1" hangingPunct="1">
              <a:lnSpc>
                <a:spcPct val="90000"/>
              </a:lnSpc>
              <a:buFont typeface="Arial" pitchFamily="34" charset="0"/>
              <a:buNone/>
            </a:pPr>
            <a:r>
              <a:rPr lang="el-GR" sz="1200" b="1" smtClean="0">
                <a:latin typeface="Times New Roman" pitchFamily="18" charset="0"/>
                <a:ea typeface="Calibri" pitchFamily="34" charset="0"/>
                <a:cs typeface="Calibri" pitchFamily="34" charset="0"/>
              </a:rPr>
              <a:t>Πολιτική οργάνωση</a:t>
            </a:r>
          </a:p>
          <a:p>
            <a:pPr eaLnBrk="1" hangingPunct="1">
              <a:lnSpc>
                <a:spcPct val="90000"/>
              </a:lnSpc>
            </a:pPr>
            <a:endParaRPr lang="el-GR" sz="1200" smtClean="0">
              <a:latin typeface="Times New Roman" pitchFamily="18" charset="0"/>
              <a:ea typeface="Calibri" pitchFamily="34" charset="0"/>
              <a:cs typeface="Calibri" pitchFamily="34" charset="0"/>
            </a:endParaRPr>
          </a:p>
          <a:p>
            <a:pPr algn="just" eaLnBrk="1" hangingPunct="1">
              <a:lnSpc>
                <a:spcPct val="140000"/>
              </a:lnSpc>
            </a:pPr>
            <a:r>
              <a:rPr lang="el-GR" sz="1200" smtClean="0">
                <a:solidFill>
                  <a:srgbClr val="000000"/>
                </a:solidFill>
                <a:latin typeface="Times New Roman" pitchFamily="18" charset="0"/>
                <a:ea typeface="Calibri" pitchFamily="34" charset="0"/>
                <a:cs typeface="Calibri" pitchFamily="34" charset="0"/>
              </a:rPr>
              <a:t>η Συμπολιτεία διέθετε δυο σημαντικά θεσμικά όργανα μέσω των οποίων εκφράζονταν η βούληση των πολιτών της δημοκρατικά. Το ένα  ήταν η </a:t>
            </a:r>
            <a:r>
              <a:rPr lang="el-GR" sz="1200" b="1" i="1" smtClean="0">
                <a:solidFill>
                  <a:srgbClr val="000000"/>
                </a:solidFill>
                <a:latin typeface="Times New Roman" pitchFamily="18" charset="0"/>
                <a:ea typeface="Calibri" pitchFamily="34" charset="0"/>
                <a:cs typeface="Calibri" pitchFamily="34" charset="0"/>
              </a:rPr>
              <a:t>εκκλησία του δήμου/συνέλευση</a:t>
            </a:r>
            <a:r>
              <a:rPr lang="el-GR" sz="1200" b="1" smtClean="0">
                <a:solidFill>
                  <a:srgbClr val="000000"/>
                </a:solidFill>
                <a:latin typeface="Times New Roman" pitchFamily="18" charset="0"/>
                <a:ea typeface="Calibri" pitchFamily="34" charset="0"/>
                <a:cs typeface="Calibri" pitchFamily="34" charset="0"/>
              </a:rPr>
              <a:t> </a:t>
            </a:r>
            <a:r>
              <a:rPr lang="el-GR" sz="1200" smtClean="0">
                <a:solidFill>
                  <a:srgbClr val="000000"/>
                </a:solidFill>
                <a:latin typeface="Times New Roman" pitchFamily="18" charset="0"/>
                <a:ea typeface="Calibri" pitchFamily="34" charset="0"/>
                <a:cs typeface="Calibri" pitchFamily="34" charset="0"/>
              </a:rPr>
              <a:t>η οποία λειτουργούσε υπό παλλαϊκή βάση (άμεση δημοκρατία) .</a:t>
            </a:r>
          </a:p>
          <a:p>
            <a:pPr algn="just" eaLnBrk="1" hangingPunct="1">
              <a:lnSpc>
                <a:spcPct val="140000"/>
              </a:lnSpc>
              <a:buFont typeface="Arial" pitchFamily="34" charset="0"/>
              <a:buNone/>
            </a:pPr>
            <a:endParaRPr lang="el-GR" sz="1200" smtClean="0">
              <a:solidFill>
                <a:srgbClr val="000000"/>
              </a:solidFill>
              <a:latin typeface="Times New Roman" pitchFamily="18" charset="0"/>
              <a:ea typeface="Calibri" pitchFamily="34" charset="0"/>
              <a:cs typeface="Calibri" pitchFamily="34" charset="0"/>
            </a:endParaRPr>
          </a:p>
          <a:p>
            <a:pPr algn="just" eaLnBrk="1" hangingPunct="1">
              <a:lnSpc>
                <a:spcPct val="140000"/>
              </a:lnSpc>
            </a:pPr>
            <a:r>
              <a:rPr lang="el-GR" sz="1200" smtClean="0">
                <a:solidFill>
                  <a:srgbClr val="000000"/>
                </a:solidFill>
                <a:latin typeface="Times New Roman" pitchFamily="18" charset="0"/>
                <a:ea typeface="Calibri" pitchFamily="34" charset="0"/>
                <a:cs typeface="Calibri" pitchFamily="34" charset="0"/>
              </a:rPr>
              <a:t>συνέρχονταν δυο φορές ετησίως, τη μια φορά περίπου πριν το χειμώνα μόνιμα στο Θέρμιο (βορειοανατολικά  της λίμνης Τριχωνίδας), που αποτελούσε το πολιτικό και θρησκευτικό κέντρο αλλά και  την πρωτεύουσα του Κοινού. 		</a:t>
            </a:r>
            <a:endParaRPr lang="el-GR" sz="1200" smtClean="0">
              <a:solidFill>
                <a:srgbClr val="000000"/>
              </a:solidFill>
              <a:latin typeface="Code"/>
              <a:ea typeface="Calibri" pitchFamily="34" charset="0"/>
              <a:cs typeface="Calibri" pitchFamily="34" charset="0"/>
            </a:endParaRPr>
          </a:p>
          <a:p>
            <a:pPr algn="just" eaLnBrk="1" hangingPunct="1">
              <a:lnSpc>
                <a:spcPct val="140000"/>
              </a:lnSpc>
            </a:pPr>
            <a:endParaRPr lang="el-GR" sz="1400" smtClean="0">
              <a:solidFill>
                <a:srgbClr val="000000"/>
              </a:solidFill>
              <a:latin typeface="Code"/>
              <a:ea typeface="Calibri" pitchFamily="34" charset="0"/>
              <a:cs typeface="Calibri" pitchFamily="34" charset="0"/>
            </a:endParaRPr>
          </a:p>
          <a:p>
            <a:pPr algn="just" eaLnBrk="1" hangingPunct="1">
              <a:lnSpc>
                <a:spcPct val="140000"/>
              </a:lnSpc>
            </a:pPr>
            <a:r>
              <a:rPr lang="el-GR" sz="1200" smtClean="0">
                <a:latin typeface="Times New Roman" pitchFamily="18" charset="0"/>
                <a:ea typeface="Calibri" pitchFamily="34" charset="0"/>
                <a:cs typeface="Calibri" pitchFamily="34" charset="0"/>
              </a:rPr>
              <a:t>Τη δεύτερη φορά ή εκκλησία συνέρχονταν κατά την άνοιξη περίπου, σε μια από τις υπόλοιπες πόλεις της ομοσπονδίας και η συνεδρίαση λάμβανε τον τίτλο </a:t>
            </a:r>
            <a:r>
              <a:rPr lang="el-GR" sz="1200" i="1" smtClean="0">
                <a:latin typeface="Times New Roman" pitchFamily="18" charset="0"/>
                <a:ea typeface="Calibri" pitchFamily="34" charset="0"/>
                <a:cs typeface="Calibri" pitchFamily="34" charset="0"/>
              </a:rPr>
              <a:t>Παναιτωλικά</a:t>
            </a:r>
            <a:r>
              <a:rPr lang="el-GR" sz="1200" smtClean="0">
                <a:latin typeface="Times New Roman" pitchFamily="18" charset="0"/>
                <a:ea typeface="Calibri" pitchFamily="34" charset="0"/>
                <a:cs typeface="Calibri" pitchFamily="34" charset="0"/>
              </a:rPr>
              <a:t> </a:t>
            </a:r>
            <a:r>
              <a:rPr lang="el-GR" sz="1200" smtClean="0">
                <a:solidFill>
                  <a:srgbClr val="000000"/>
                </a:solidFill>
                <a:latin typeface="Times New Roman" pitchFamily="18" charset="0"/>
                <a:ea typeface="Calibri" pitchFamily="34" charset="0"/>
                <a:cs typeface="Calibri" pitchFamily="34" charset="0"/>
              </a:rPr>
              <a:t>(Η</a:t>
            </a:r>
            <a:r>
              <a:rPr lang="en-US" sz="1200" smtClean="0">
                <a:solidFill>
                  <a:srgbClr val="000000"/>
                </a:solidFill>
                <a:latin typeface="Times New Roman" pitchFamily="18" charset="0"/>
                <a:ea typeface="Calibri" pitchFamily="34" charset="0"/>
                <a:cs typeface="Calibri" pitchFamily="34" charset="0"/>
              </a:rPr>
              <a:t>olleaux</a:t>
            </a:r>
            <a:r>
              <a:rPr lang="el-GR" sz="1200" smtClean="0">
                <a:solidFill>
                  <a:srgbClr val="000000"/>
                </a:solidFill>
                <a:latin typeface="Times New Roman" pitchFamily="18" charset="0"/>
                <a:ea typeface="Calibri" pitchFamily="34" charset="0"/>
                <a:cs typeface="Calibri" pitchFamily="34" charset="0"/>
              </a:rPr>
              <a:t>, 1905; </a:t>
            </a:r>
            <a:r>
              <a:rPr lang="en-US" sz="1200" smtClean="0">
                <a:solidFill>
                  <a:srgbClr val="000000"/>
                </a:solidFill>
                <a:latin typeface="Times New Roman" pitchFamily="18" charset="0"/>
                <a:ea typeface="Calibri" pitchFamily="34" charset="0"/>
                <a:cs typeface="Calibri" pitchFamily="34" charset="0"/>
              </a:rPr>
              <a:t>Mitsos</a:t>
            </a:r>
            <a:r>
              <a:rPr lang="el-GR" sz="1200" smtClean="0">
                <a:solidFill>
                  <a:srgbClr val="000000"/>
                </a:solidFill>
                <a:latin typeface="Times New Roman" pitchFamily="18" charset="0"/>
                <a:ea typeface="Calibri" pitchFamily="34" charset="0"/>
                <a:cs typeface="Calibri" pitchFamily="34" charset="0"/>
              </a:rPr>
              <a:t>, 1947; </a:t>
            </a:r>
            <a:r>
              <a:rPr lang="en-US" sz="1200" smtClean="0">
                <a:solidFill>
                  <a:srgbClr val="000000"/>
                </a:solidFill>
                <a:latin typeface="Times New Roman" pitchFamily="18" charset="0"/>
                <a:ea typeface="Calibri" pitchFamily="34" charset="0"/>
                <a:cs typeface="Calibri" pitchFamily="34" charset="0"/>
              </a:rPr>
              <a:t>Larsen</a:t>
            </a:r>
            <a:r>
              <a:rPr lang="el-GR" sz="1200" smtClean="0">
                <a:solidFill>
                  <a:srgbClr val="000000"/>
                </a:solidFill>
                <a:latin typeface="Times New Roman" pitchFamily="18" charset="0"/>
                <a:ea typeface="Calibri" pitchFamily="34" charset="0"/>
                <a:cs typeface="Calibri" pitchFamily="34" charset="0"/>
              </a:rPr>
              <a:t>, 1952:17).</a:t>
            </a:r>
            <a:endParaRPr lang="el-GR" sz="1200" smtClean="0">
              <a:solidFill>
                <a:srgbClr val="000000"/>
              </a:solidFill>
              <a:latin typeface="Code"/>
              <a:ea typeface="Calibri" pitchFamily="34" charset="0"/>
              <a:cs typeface="Calibri" pitchFamily="34" charset="0"/>
            </a:endParaRPr>
          </a:p>
          <a:p>
            <a:pPr algn="just" eaLnBrk="1" hangingPunct="1">
              <a:lnSpc>
                <a:spcPct val="140000"/>
              </a:lnSpc>
            </a:pPr>
            <a:endParaRPr lang="el-GR" sz="1200" smtClean="0">
              <a:latin typeface="Times New Roman" pitchFamily="18" charset="0"/>
              <a:ea typeface="Calibri" pitchFamily="34" charset="0"/>
              <a:cs typeface="Calibri" pitchFamily="34" charset="0"/>
            </a:endParaRPr>
          </a:p>
          <a:p>
            <a:pPr algn="just" eaLnBrk="1" hangingPunct="1">
              <a:lnSpc>
                <a:spcPct val="140000"/>
              </a:lnSpc>
            </a:pPr>
            <a:r>
              <a:rPr lang="el-GR" sz="1200" smtClean="0">
                <a:latin typeface="Times New Roman" pitchFamily="18" charset="0"/>
                <a:ea typeface="Calibri" pitchFamily="34" charset="0"/>
                <a:cs typeface="Calibri" pitchFamily="34" charset="0"/>
              </a:rPr>
              <a:t>Το άλλο κύριο δημοκρατικό όργανο της Συμπολιτείας, ήταν το </a:t>
            </a:r>
            <a:r>
              <a:rPr lang="el-GR" sz="1200" b="1" i="1" smtClean="0">
                <a:latin typeface="Times New Roman" pitchFamily="18" charset="0"/>
                <a:ea typeface="Calibri" pitchFamily="34" charset="0"/>
                <a:cs typeface="Calibri" pitchFamily="34" charset="0"/>
              </a:rPr>
              <a:t>ομοσπονδιακό συμβούλιο</a:t>
            </a:r>
            <a:r>
              <a:rPr lang="el-GR" sz="1200" b="1" smtClean="0">
                <a:latin typeface="Times New Roman" pitchFamily="18" charset="0"/>
                <a:ea typeface="Calibri" pitchFamily="34" charset="0"/>
                <a:cs typeface="Calibri" pitchFamily="34" charset="0"/>
              </a:rPr>
              <a:t> ή </a:t>
            </a:r>
            <a:r>
              <a:rPr lang="el-GR" sz="1200" b="1" i="1" smtClean="0">
                <a:latin typeface="Times New Roman" pitchFamily="18" charset="0"/>
                <a:ea typeface="Calibri" pitchFamily="34" charset="0"/>
                <a:cs typeface="Calibri" pitchFamily="34" charset="0"/>
              </a:rPr>
              <a:t>συνέδριο</a:t>
            </a:r>
            <a:r>
              <a:rPr lang="el-GR" sz="1200" smtClean="0">
                <a:latin typeface="Times New Roman" pitchFamily="18" charset="0"/>
                <a:ea typeface="Calibri" pitchFamily="34" charset="0"/>
                <a:cs typeface="Calibri" pitchFamily="34" charset="0"/>
              </a:rPr>
              <a:t>, στο οποίο συμμετείχαν αιρετοί αντιπρόσωποι (έμμεση/αντιπροσωπευτική δημοκρατία) εξουσιοδοτημένοι από τις πόλεις-κράτη της κοινοπολιτείας, τα οποία εκπροσωπούνταν σε αυτό λαμβανομένου υπόψη του μεγέθους του πληθυσμού της κάθε πόλης-κράτους. </a:t>
            </a:r>
            <a:endParaRPr lang="en-US" sz="1200" smtClean="0">
              <a:latin typeface="Times New Roman" pitchFamily="18" charset="0"/>
              <a:ea typeface="Calibri" pitchFamily="34" charset="0"/>
              <a:cs typeface="Calibri" pitchFamily="34" charset="0"/>
            </a:endParaRPr>
          </a:p>
          <a:p>
            <a:pPr algn="just" eaLnBrk="1" hangingPunct="1">
              <a:lnSpc>
                <a:spcPct val="140000"/>
              </a:lnSpc>
            </a:pPr>
            <a:endParaRPr lang="el-GR" sz="1200" smtClean="0">
              <a:latin typeface="Times New Roman" pitchFamily="18" charset="0"/>
            </a:endParaRPr>
          </a:p>
          <a:p>
            <a:pPr algn="just" eaLnBrk="1" hangingPunct="1">
              <a:lnSpc>
                <a:spcPct val="140000"/>
              </a:lnSpc>
            </a:pPr>
            <a:r>
              <a:rPr lang="en-US" sz="1200" smtClean="0">
                <a:latin typeface="Times New Roman" pitchFamily="18" charset="0"/>
                <a:ea typeface="Calibri" pitchFamily="34" charset="0"/>
                <a:cs typeface="Calibri" pitchFamily="34" charset="0"/>
              </a:rPr>
              <a:t>the Council was both a legislative and executive body.</a:t>
            </a:r>
            <a:endParaRPr lang="el-GR" sz="12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Θέση περιεχομένου 2"/>
          <p:cNvSpPr>
            <a:spLocks noGrp="1"/>
          </p:cNvSpPr>
          <p:nvPr>
            <p:ph idx="1"/>
          </p:nvPr>
        </p:nvSpPr>
        <p:spPr>
          <a:xfrm>
            <a:off x="323850" y="404813"/>
            <a:ext cx="8362950" cy="5721350"/>
          </a:xfrm>
        </p:spPr>
        <p:txBody>
          <a:bodyPr/>
          <a:lstStyle/>
          <a:p>
            <a:pPr algn="just" eaLnBrk="1" hangingPunct="1">
              <a:lnSpc>
                <a:spcPct val="150000"/>
              </a:lnSpc>
            </a:pPr>
            <a:r>
              <a:rPr lang="el-GR" sz="1200" smtClean="0">
                <a:latin typeface="Times New Roman" pitchFamily="18" charset="0"/>
                <a:ea typeface="Calibri" pitchFamily="34" charset="0"/>
                <a:cs typeface="Calibri" pitchFamily="34" charset="0"/>
              </a:rPr>
              <a:t>Το συνέδριο είχε την αρμοδιότητα να αποφασίζει για τα κρίσιμα πολιτειακά ζήτημα, όπως άμυνα, εξωτερική πολιτική, οικονομική διαχείριση, φορολογική και νομισματική πολιτική. Πιθανόν για τη διαχείριση αυτών των βαρύνουσας σημασίας αποφάσεων να αποφάσιζε μια επιτροπή αυτού του συνεδρίου, που ονομάζονταν </a:t>
            </a:r>
            <a:r>
              <a:rPr lang="el-GR" sz="1200" i="1" smtClean="0">
                <a:latin typeface="Times New Roman" pitchFamily="18" charset="0"/>
                <a:ea typeface="Calibri" pitchFamily="34" charset="0"/>
                <a:cs typeface="Calibri" pitchFamily="34" charset="0"/>
              </a:rPr>
              <a:t>απόκλητοι</a:t>
            </a:r>
            <a:r>
              <a:rPr lang="el-GR" sz="1200" smtClean="0">
                <a:latin typeface="Times New Roman" pitchFamily="18" charset="0"/>
                <a:ea typeface="Calibri" pitchFamily="34" charset="0"/>
                <a:cs typeface="Calibri" pitchFamily="34" charset="0"/>
              </a:rPr>
              <a:t> (σελ 4-5) </a:t>
            </a:r>
            <a:endParaRPr lang="en-US" sz="1200" smtClean="0">
              <a:latin typeface="Times New Roman" pitchFamily="18" charset="0"/>
              <a:ea typeface="Calibri" pitchFamily="34" charset="0"/>
              <a:cs typeface="Calibri" pitchFamily="34" charset="0"/>
            </a:endParaRPr>
          </a:p>
          <a:p>
            <a:pPr algn="just" eaLnBrk="1" hangingPunct="1">
              <a:lnSpc>
                <a:spcPct val="150000"/>
              </a:lnSpc>
            </a:pPr>
            <a:endParaRPr lang="en-US" sz="1200" smtClean="0">
              <a:latin typeface="Times New Roman" pitchFamily="18" charset="0"/>
              <a:ea typeface="Calibri" pitchFamily="34" charset="0"/>
              <a:cs typeface="Calibri" pitchFamily="34" charset="0"/>
            </a:endParaRPr>
          </a:p>
          <a:p>
            <a:pPr algn="just" eaLnBrk="1" hangingPunct="1">
              <a:lnSpc>
                <a:spcPct val="150000"/>
              </a:lnSpc>
            </a:pPr>
            <a:r>
              <a:rPr lang="en-US" sz="1200" smtClean="0">
                <a:latin typeface="Times New Roman" pitchFamily="18" charset="0"/>
                <a:ea typeface="Calibri" pitchFamily="34" charset="0"/>
                <a:cs typeface="Calibri" pitchFamily="34" charset="0"/>
              </a:rPr>
              <a:t>In any case, it might be said that the role of the Council was automatically “downgraded” to that of a pro-bouleutic body responsible for setting the agenda of discussion when issues of major importance like war and peace had to be settled by the Aetolian Assembly. If we go a step further, this simply means that the political philosophy and practice in both the Aetolian and the Achaean federations was that direct democracy was superior to the indirect or representative one.		</a:t>
            </a:r>
            <a:endParaRPr lang="el-GR" sz="1200" smtClean="0">
              <a:latin typeface="Times New Roman" pitchFamily="18" charset="0"/>
              <a:ea typeface="Calibri" pitchFamily="34" charset="0"/>
              <a:cs typeface="Calibri" pitchFamily="34" charset="0"/>
            </a:endParaRPr>
          </a:p>
          <a:p>
            <a:pPr algn="just" eaLnBrk="1" hangingPunct="1">
              <a:lnSpc>
                <a:spcPct val="150000"/>
              </a:lnSpc>
            </a:pPr>
            <a:endParaRPr lang="el-GR" sz="1200" smtClean="0">
              <a:latin typeface="Times New Roman" pitchFamily="18" charset="0"/>
            </a:endParaRPr>
          </a:p>
          <a:p>
            <a:pPr algn="just" eaLnBrk="1" hangingPunct="1">
              <a:lnSpc>
                <a:spcPct val="150000"/>
              </a:lnSpc>
            </a:pPr>
            <a:r>
              <a:rPr lang="el-GR" sz="1400" b="1" i="1" smtClean="0">
                <a:solidFill>
                  <a:srgbClr val="000000"/>
                </a:solidFill>
                <a:latin typeface="Times New Roman" pitchFamily="18" charset="0"/>
                <a:ea typeface="Calibri" pitchFamily="34" charset="0"/>
                <a:cs typeface="Times New Roman" pitchFamily="18" charset="0"/>
              </a:rPr>
              <a:t>Συμπέρασμα 1</a:t>
            </a:r>
            <a:r>
              <a:rPr lang="el-GR" sz="1400" b="1" i="1" baseline="30000" smtClean="0">
                <a:solidFill>
                  <a:srgbClr val="000000"/>
                </a:solidFill>
                <a:latin typeface="Times New Roman" pitchFamily="18" charset="0"/>
                <a:ea typeface="Calibri" pitchFamily="34" charset="0"/>
                <a:cs typeface="Times New Roman" pitchFamily="18" charset="0"/>
              </a:rPr>
              <a:t>ο</a:t>
            </a:r>
            <a:r>
              <a:rPr lang="el-GR" sz="1400" b="1" i="1" smtClean="0">
                <a:solidFill>
                  <a:srgbClr val="000000"/>
                </a:solidFill>
                <a:latin typeface="Times New Roman" pitchFamily="18" charset="0"/>
                <a:ea typeface="Calibri" pitchFamily="34" charset="0"/>
                <a:cs typeface="Times New Roman" pitchFamily="18" charset="0"/>
              </a:rPr>
              <a:t> : όλο το πλήρωμα του αιτωλικού έθνους μπορούσε να εκφραστεί, έστω και για δυο φορές το χρόνο άμεσα και δημοκρατικά.</a:t>
            </a:r>
          </a:p>
          <a:p>
            <a:pPr algn="just" eaLnBrk="1" hangingPunct="1">
              <a:lnSpc>
                <a:spcPct val="150000"/>
              </a:lnSpc>
            </a:pPr>
            <a:endParaRPr lang="el-GR" sz="1200" smtClean="0">
              <a:ea typeface="Calibri" pitchFamily="34" charset="0"/>
              <a:cs typeface="Code"/>
            </a:endParaRPr>
          </a:p>
          <a:p>
            <a:pPr algn="just" eaLnBrk="1" hangingPunct="1">
              <a:lnSpc>
                <a:spcPct val="150000"/>
              </a:lnSpc>
            </a:pPr>
            <a:r>
              <a:rPr lang="el-GR" sz="1400" b="1" i="1" smtClean="0">
                <a:solidFill>
                  <a:srgbClr val="000000"/>
                </a:solidFill>
                <a:latin typeface="Times New Roman" pitchFamily="18" charset="0"/>
                <a:ea typeface="Calibri" pitchFamily="34" charset="0"/>
                <a:cs typeface="Calibri" pitchFamily="34" charset="0"/>
              </a:rPr>
              <a:t>Συμπέρασμα 2</a:t>
            </a:r>
            <a:r>
              <a:rPr lang="el-GR" sz="1400" b="1" i="1" baseline="30000" smtClean="0">
                <a:solidFill>
                  <a:srgbClr val="000000"/>
                </a:solidFill>
                <a:latin typeface="Times New Roman" pitchFamily="18" charset="0"/>
                <a:ea typeface="Calibri" pitchFamily="34" charset="0"/>
                <a:cs typeface="Calibri" pitchFamily="34" charset="0"/>
              </a:rPr>
              <a:t>ο </a:t>
            </a:r>
            <a:r>
              <a:rPr lang="el-GR" sz="1400" b="1" i="1" smtClean="0">
                <a:solidFill>
                  <a:srgbClr val="000000"/>
                </a:solidFill>
                <a:latin typeface="Times New Roman" pitchFamily="18" charset="0"/>
                <a:ea typeface="Calibri" pitchFamily="34" charset="0"/>
                <a:cs typeface="Calibri" pitchFamily="34" charset="0"/>
              </a:rPr>
              <a:t>: Η διοίκηση της Αιτωλικής Συμπολιτείας ήταν δημοκρατική (</a:t>
            </a:r>
            <a:r>
              <a:rPr lang="en-US" sz="1400" b="1" i="1" smtClean="0">
                <a:solidFill>
                  <a:srgbClr val="000000"/>
                </a:solidFill>
                <a:latin typeface="Times New Roman" pitchFamily="18" charset="0"/>
                <a:ea typeface="Calibri" pitchFamily="34" charset="0"/>
                <a:cs typeface="Calibri" pitchFamily="34" charset="0"/>
              </a:rPr>
              <a:t>Scholten</a:t>
            </a:r>
            <a:r>
              <a:rPr lang="el-GR" sz="1400" b="1" i="1" smtClean="0">
                <a:solidFill>
                  <a:srgbClr val="000000"/>
                </a:solidFill>
                <a:latin typeface="Times New Roman" pitchFamily="18" charset="0"/>
                <a:ea typeface="Calibri" pitchFamily="34" charset="0"/>
                <a:cs typeface="Calibri" pitchFamily="34" charset="0"/>
              </a:rPr>
              <a:t>, 2000) </a:t>
            </a:r>
            <a:endParaRPr lang="en-US" sz="1400" b="1" i="1" smtClean="0">
              <a:solidFill>
                <a:srgbClr val="000000"/>
              </a:solidFill>
              <a:latin typeface="Times New Roman" pitchFamily="18" charset="0"/>
              <a:ea typeface="Calibri" pitchFamily="34" charset="0"/>
              <a:cs typeface="Calibri" pitchFamily="34" charset="0"/>
            </a:endParaRPr>
          </a:p>
          <a:p>
            <a:pPr algn="just" eaLnBrk="1" hangingPunct="1">
              <a:lnSpc>
                <a:spcPct val="150000"/>
              </a:lnSpc>
            </a:pPr>
            <a:endParaRPr lang="en-US" sz="1400" smtClean="0">
              <a:solidFill>
                <a:srgbClr val="000000"/>
              </a:solidFill>
              <a:latin typeface="Times New Roman" pitchFamily="18" charset="0"/>
              <a:ea typeface="Calibri" pitchFamily="34" charset="0"/>
              <a:cs typeface="Calibri" pitchFamily="34" charset="0"/>
            </a:endParaRPr>
          </a:p>
          <a:p>
            <a:pPr algn="just" eaLnBrk="1" hangingPunct="1">
              <a:lnSpc>
                <a:spcPct val="150000"/>
              </a:lnSpc>
            </a:pPr>
            <a:r>
              <a:rPr lang="el-GR" sz="1400" b="1" i="1" smtClean="0">
                <a:solidFill>
                  <a:srgbClr val="000000"/>
                </a:solidFill>
                <a:latin typeface="Times New Roman" pitchFamily="18" charset="0"/>
                <a:ea typeface="Calibri" pitchFamily="34" charset="0"/>
                <a:cs typeface="Calibri" pitchFamily="34" charset="0"/>
              </a:rPr>
              <a:t>Συμπέρασμα 3</a:t>
            </a:r>
            <a:r>
              <a:rPr lang="el-GR" sz="1400" b="1" i="1" baseline="30000" smtClean="0">
                <a:solidFill>
                  <a:srgbClr val="000000"/>
                </a:solidFill>
                <a:latin typeface="Times New Roman" pitchFamily="18" charset="0"/>
                <a:ea typeface="Calibri" pitchFamily="34" charset="0"/>
                <a:cs typeface="Calibri" pitchFamily="34" charset="0"/>
              </a:rPr>
              <a:t>ο</a:t>
            </a:r>
            <a:r>
              <a:rPr lang="el-GR" sz="1400" b="1" i="1" smtClean="0">
                <a:solidFill>
                  <a:srgbClr val="000000"/>
                </a:solidFill>
                <a:latin typeface="Times New Roman" pitchFamily="18" charset="0"/>
                <a:ea typeface="Calibri" pitchFamily="34" charset="0"/>
                <a:cs typeface="Calibri" pitchFamily="34" charset="0"/>
              </a:rPr>
              <a:t> : Βαρύτητα στη άμεση και όχι την έμμεση δημοκρατία</a:t>
            </a:r>
            <a:endParaRPr lang="el-GR" sz="1400" b="1" i="1" smtClean="0">
              <a:solidFill>
                <a:srgbClr val="000000"/>
              </a:solidFill>
              <a:latin typeface="Code"/>
              <a:ea typeface="Calibri" pitchFamily="34" charset="0"/>
              <a:cs typeface="Calibri" pitchFamily="34" charset="0"/>
            </a:endParaRPr>
          </a:p>
          <a:p>
            <a:pPr algn="just" eaLnBrk="1" hangingPunct="1">
              <a:lnSpc>
                <a:spcPct val="150000"/>
              </a:lnSpc>
              <a:buFont typeface="Arial" pitchFamily="34" charset="0"/>
              <a:buNone/>
            </a:pPr>
            <a:r>
              <a:rPr lang="en-US" sz="1400" smtClean="0">
                <a:solidFill>
                  <a:srgbClr val="000000"/>
                </a:solidFill>
                <a:latin typeface="Times New Roman" pitchFamily="18" charset="0"/>
                <a:ea typeface="Calibri" pitchFamily="34" charset="0"/>
                <a:cs typeface="Calibri" pitchFamily="34" charset="0"/>
              </a:rPr>
              <a:t> </a:t>
            </a:r>
            <a:endParaRPr lang="el-GR" sz="1400" smtClean="0">
              <a:solidFill>
                <a:srgbClr val="000000"/>
              </a:solidFill>
              <a:latin typeface="Code"/>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Θέση περιεχομένου 2"/>
          <p:cNvSpPr>
            <a:spLocks noGrp="1"/>
          </p:cNvSpPr>
          <p:nvPr>
            <p:ph idx="1"/>
          </p:nvPr>
        </p:nvSpPr>
        <p:spPr>
          <a:xfrm>
            <a:off x="395288" y="549275"/>
            <a:ext cx="8291512" cy="5576888"/>
          </a:xfrm>
        </p:spPr>
        <p:txBody>
          <a:bodyPr/>
          <a:lstStyle/>
          <a:p>
            <a:pPr eaLnBrk="1" hangingPunct="1"/>
            <a:r>
              <a:rPr lang="en-US" sz="1000" smtClean="0">
                <a:solidFill>
                  <a:srgbClr val="000000"/>
                </a:solidFill>
                <a:latin typeface="Times New Roman" pitchFamily="18" charset="0"/>
                <a:ea typeface="Calibri" pitchFamily="34" charset="0"/>
                <a:cs typeface="Calibri" pitchFamily="34" charset="0"/>
              </a:rPr>
              <a:t>H</a:t>
            </a:r>
            <a:r>
              <a:rPr lang="el-GR" sz="1000" smtClean="0">
                <a:solidFill>
                  <a:srgbClr val="000000"/>
                </a:solidFill>
                <a:latin typeface="Times New Roman" pitchFamily="18" charset="0"/>
                <a:ea typeface="Calibri" pitchFamily="34" charset="0"/>
                <a:cs typeface="Calibri" pitchFamily="34" charset="0"/>
              </a:rPr>
              <a:t> συμπολιτεία διέθετε μια σειρά από θεσμούς ύψιστης πολιτικής σημασίας ως προς την άσκηση της εκτελεστικής εξουσίας, τους οποίους εξέλεγε η βουλή. </a:t>
            </a:r>
          </a:p>
          <a:p>
            <a:pPr eaLnBrk="1" hangingPunct="1"/>
            <a:endParaRPr lang="el-GR" sz="1000" smtClean="0">
              <a:solidFill>
                <a:srgbClr val="000000"/>
              </a:solidFill>
              <a:latin typeface="Times New Roman" pitchFamily="18" charset="0"/>
              <a:ea typeface="Calibri" pitchFamily="34" charset="0"/>
              <a:cs typeface="Calibri" pitchFamily="34" charset="0"/>
            </a:endParaRPr>
          </a:p>
          <a:p>
            <a:pPr eaLnBrk="1" hangingPunct="1"/>
            <a:r>
              <a:rPr lang="el-GR" sz="1000" smtClean="0">
                <a:solidFill>
                  <a:srgbClr val="000000"/>
                </a:solidFill>
                <a:latin typeface="Times New Roman" pitchFamily="18" charset="0"/>
                <a:ea typeface="Calibri" pitchFamily="34" charset="0"/>
                <a:cs typeface="Calibri" pitchFamily="34" charset="0"/>
              </a:rPr>
              <a:t>Τέτοιοι ήταν: </a:t>
            </a:r>
          </a:p>
          <a:p>
            <a:pPr eaLnBrk="1" hangingPunct="1">
              <a:buFont typeface="Arial" pitchFamily="34" charset="0"/>
              <a:buNone/>
            </a:pPr>
            <a:endParaRPr lang="el-GR" sz="1000" smtClean="0">
              <a:solidFill>
                <a:srgbClr val="000000"/>
              </a:solidFill>
              <a:latin typeface="Times New Roman" pitchFamily="18" charset="0"/>
              <a:ea typeface="Calibri" pitchFamily="34" charset="0"/>
              <a:cs typeface="Calibri" pitchFamily="34" charset="0"/>
            </a:endParaRPr>
          </a:p>
          <a:p>
            <a:pPr algn="just" eaLnBrk="1" hangingPunct="1">
              <a:lnSpc>
                <a:spcPct val="150000"/>
              </a:lnSpc>
            </a:pPr>
            <a:r>
              <a:rPr lang="el-GR" sz="1000" smtClean="0">
                <a:solidFill>
                  <a:srgbClr val="000000"/>
                </a:solidFill>
                <a:latin typeface="Times New Roman" pitchFamily="18" charset="0"/>
                <a:ea typeface="Calibri" pitchFamily="34" charset="0"/>
                <a:cs typeface="Times New Roman" pitchFamily="18" charset="0"/>
              </a:rPr>
              <a:t>ένας </a:t>
            </a:r>
            <a:r>
              <a:rPr lang="el-GR" sz="1000" b="1" i="1" smtClean="0">
                <a:solidFill>
                  <a:srgbClr val="000000"/>
                </a:solidFill>
                <a:latin typeface="Times New Roman" pitchFamily="18" charset="0"/>
                <a:ea typeface="Calibri" pitchFamily="34" charset="0"/>
                <a:cs typeface="Times New Roman" pitchFamily="18" charset="0"/>
              </a:rPr>
              <a:t>Στρατηγό</a:t>
            </a:r>
            <a:r>
              <a:rPr lang="el-GR" sz="1000" b="1" smtClean="0">
                <a:solidFill>
                  <a:srgbClr val="000000"/>
                </a:solidFill>
                <a:latin typeface="Times New Roman" pitchFamily="18" charset="0"/>
                <a:ea typeface="Calibri" pitchFamily="34" charset="0"/>
                <a:cs typeface="Times New Roman" pitchFamily="18" charset="0"/>
              </a:rPr>
              <a:t>ς</a:t>
            </a:r>
            <a:r>
              <a:rPr lang="el-GR" sz="1000" smtClean="0">
                <a:solidFill>
                  <a:srgbClr val="000000"/>
                </a:solidFill>
                <a:latin typeface="Times New Roman" pitchFamily="18" charset="0"/>
                <a:ea typeface="Calibri" pitchFamily="34" charset="0"/>
                <a:cs typeface="Times New Roman" pitchFamily="18" charset="0"/>
              </a:rPr>
              <a:t>,  οι στρατηγοί δεν δέχονταν μόνο ξένες αντιπροσωπείες αλλά αποστέλλονταν και από την κοινοπολιτεία (ως σύγχρονοι διπλωμάτες ή Υπουργοί Εξωτερικών ή Πρωθυπουργοί) για να προβούν σε διαπραγματεύσεις με ξένα κράτη, οι οποίες να δεσμεύουν την συμπολιτεία στο σύνολό της.</a:t>
            </a:r>
          </a:p>
          <a:p>
            <a:pPr eaLnBrk="1" hangingPunct="1">
              <a:buFont typeface="Arial" pitchFamily="34" charset="0"/>
              <a:buNone/>
            </a:pPr>
            <a:endParaRPr lang="el-GR" sz="1000" smtClean="0">
              <a:solidFill>
                <a:srgbClr val="000000"/>
              </a:solidFill>
              <a:latin typeface="Times New Roman" pitchFamily="18" charset="0"/>
              <a:ea typeface="Calibri" pitchFamily="34" charset="0"/>
              <a:cs typeface="Calibri" pitchFamily="34" charset="0"/>
            </a:endParaRPr>
          </a:p>
          <a:p>
            <a:pPr eaLnBrk="1" hangingPunct="1"/>
            <a:r>
              <a:rPr lang="el-GR" sz="1000" smtClean="0">
                <a:solidFill>
                  <a:srgbClr val="000000"/>
                </a:solidFill>
                <a:latin typeface="Times New Roman" pitchFamily="18" charset="0"/>
                <a:ea typeface="Calibri" pitchFamily="34" charset="0"/>
                <a:cs typeface="Calibri" pitchFamily="34" charset="0"/>
              </a:rPr>
              <a:t>ο </a:t>
            </a:r>
            <a:r>
              <a:rPr lang="el-GR" sz="1000" b="1" i="1" smtClean="0">
                <a:solidFill>
                  <a:srgbClr val="000000"/>
                </a:solidFill>
                <a:latin typeface="Times New Roman" pitchFamily="18" charset="0"/>
                <a:ea typeface="Calibri" pitchFamily="34" charset="0"/>
                <a:cs typeface="Calibri" pitchFamily="34" charset="0"/>
              </a:rPr>
              <a:t>Ίππαρχος</a:t>
            </a:r>
            <a:r>
              <a:rPr lang="el-GR" sz="1000" b="1" smtClean="0">
                <a:solidFill>
                  <a:srgbClr val="000000"/>
                </a:solidFill>
                <a:latin typeface="Times New Roman" pitchFamily="18" charset="0"/>
                <a:ea typeface="Calibri" pitchFamily="34" charset="0"/>
                <a:cs typeface="Calibri" pitchFamily="34" charset="0"/>
              </a:rPr>
              <a:t>, </a:t>
            </a:r>
          </a:p>
          <a:p>
            <a:pPr eaLnBrk="1" hangingPunct="1"/>
            <a:endParaRPr lang="el-GR" sz="1000" b="1" smtClean="0">
              <a:solidFill>
                <a:srgbClr val="000000"/>
              </a:solidFill>
              <a:latin typeface="Times New Roman" pitchFamily="18" charset="0"/>
              <a:ea typeface="Calibri" pitchFamily="34" charset="0"/>
              <a:cs typeface="Calibri" pitchFamily="34" charset="0"/>
            </a:endParaRPr>
          </a:p>
          <a:p>
            <a:pPr eaLnBrk="1" hangingPunct="1"/>
            <a:r>
              <a:rPr lang="el-GR" sz="1000" smtClean="0">
                <a:solidFill>
                  <a:srgbClr val="000000"/>
                </a:solidFill>
                <a:latin typeface="Times New Roman" pitchFamily="18" charset="0"/>
                <a:ea typeface="Calibri" pitchFamily="34" charset="0"/>
                <a:cs typeface="Calibri" pitchFamily="34" charset="0"/>
              </a:rPr>
              <a:t>ο </a:t>
            </a:r>
            <a:r>
              <a:rPr lang="el-GR" sz="1000" i="1" smtClean="0">
                <a:solidFill>
                  <a:srgbClr val="000000"/>
                </a:solidFill>
                <a:latin typeface="Times New Roman" pitchFamily="18" charset="0"/>
                <a:ea typeface="Calibri" pitchFamily="34" charset="0"/>
                <a:cs typeface="Calibri" pitchFamily="34" charset="0"/>
              </a:rPr>
              <a:t>Δημ</a:t>
            </a:r>
            <a:r>
              <a:rPr lang="el-GR" sz="1000" b="1" i="1" smtClean="0">
                <a:solidFill>
                  <a:srgbClr val="000000"/>
                </a:solidFill>
                <a:latin typeface="Times New Roman" pitchFamily="18" charset="0"/>
                <a:ea typeface="Calibri" pitchFamily="34" charset="0"/>
                <a:cs typeface="Calibri" pitchFamily="34" charset="0"/>
              </a:rPr>
              <a:t>όσιος Γραμματέας</a:t>
            </a:r>
            <a:r>
              <a:rPr lang="el-GR" sz="1000" b="1" smtClean="0">
                <a:solidFill>
                  <a:srgbClr val="000000"/>
                </a:solidFill>
                <a:latin typeface="Times New Roman" pitchFamily="18" charset="0"/>
                <a:ea typeface="Calibri" pitchFamily="34" charset="0"/>
                <a:cs typeface="Calibri" pitchFamily="34" charset="0"/>
              </a:rPr>
              <a:t>  </a:t>
            </a:r>
            <a:r>
              <a:rPr lang="el-GR" sz="1000" smtClean="0">
                <a:solidFill>
                  <a:srgbClr val="000000"/>
                </a:solidFill>
                <a:latin typeface="Times New Roman" pitchFamily="18" charset="0"/>
                <a:ea typeface="Calibri" pitchFamily="34" charset="0"/>
                <a:cs typeface="Calibri" pitchFamily="34" charset="0"/>
              </a:rPr>
              <a:t>(Υπ. Εσωτερικών)</a:t>
            </a:r>
          </a:p>
          <a:p>
            <a:pPr eaLnBrk="1" hangingPunct="1"/>
            <a:endParaRPr lang="el-GR" sz="1000" smtClean="0">
              <a:solidFill>
                <a:srgbClr val="000000"/>
              </a:solidFill>
              <a:latin typeface="Times New Roman" pitchFamily="18" charset="0"/>
              <a:ea typeface="Calibri" pitchFamily="34" charset="0"/>
              <a:cs typeface="Calibri" pitchFamily="34" charset="0"/>
            </a:endParaRPr>
          </a:p>
          <a:p>
            <a:pPr eaLnBrk="1" hangingPunct="1"/>
            <a:r>
              <a:rPr lang="el-GR" sz="1000" smtClean="0">
                <a:solidFill>
                  <a:srgbClr val="000000"/>
                </a:solidFill>
                <a:latin typeface="Times New Roman" pitchFamily="18" charset="0"/>
                <a:ea typeface="Calibri" pitchFamily="34" charset="0"/>
                <a:cs typeface="Calibri" pitchFamily="34" charset="0"/>
              </a:rPr>
              <a:t>και ο </a:t>
            </a:r>
            <a:r>
              <a:rPr lang="el-GR" sz="1000" b="1" i="1" smtClean="0">
                <a:solidFill>
                  <a:srgbClr val="000000"/>
                </a:solidFill>
                <a:latin typeface="Times New Roman" pitchFamily="18" charset="0"/>
                <a:ea typeface="Calibri" pitchFamily="34" charset="0"/>
                <a:cs typeface="Calibri" pitchFamily="34" charset="0"/>
              </a:rPr>
              <a:t>Ταμίας</a:t>
            </a:r>
            <a:r>
              <a:rPr lang="el-GR" sz="1000" b="1" smtClean="0">
                <a:solidFill>
                  <a:srgbClr val="000000"/>
                </a:solidFill>
                <a:latin typeface="Times New Roman" pitchFamily="18" charset="0"/>
                <a:ea typeface="Calibri" pitchFamily="34" charset="0"/>
                <a:cs typeface="Calibri" pitchFamily="34" charset="0"/>
              </a:rPr>
              <a:t>. </a:t>
            </a:r>
            <a:r>
              <a:rPr lang="el-GR" sz="1000" smtClean="0">
                <a:solidFill>
                  <a:srgbClr val="000000"/>
                </a:solidFill>
                <a:latin typeface="Times New Roman" pitchFamily="18" charset="0"/>
                <a:ea typeface="Calibri" pitchFamily="34" charset="0"/>
                <a:cs typeface="Calibri" pitchFamily="34" charset="0"/>
              </a:rPr>
              <a:t>(Υπ. Οικονομικών)</a:t>
            </a:r>
            <a:endParaRPr lang="el-GR" sz="1000" smtClean="0">
              <a:solidFill>
                <a:srgbClr val="000000"/>
              </a:solidFill>
            </a:endParaRPr>
          </a:p>
          <a:p>
            <a:pPr eaLnBrk="1" hangingPunct="1"/>
            <a:endParaRPr lang="el-GR" sz="12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95288" y="476250"/>
            <a:ext cx="8291512" cy="5649913"/>
          </a:xfrm>
        </p:spPr>
        <p:txBody>
          <a:bodyPr rtlCol="0">
            <a:normAutofit fontScale="92500" lnSpcReduction="10000"/>
          </a:bodyPr>
          <a:lstStyle/>
          <a:p>
            <a:pPr indent="457200" algn="just" eaLnBrk="1" fontAlgn="auto" hangingPunct="1">
              <a:lnSpc>
                <a:spcPct val="150000"/>
              </a:lnSpc>
              <a:spcAft>
                <a:spcPts val="0"/>
              </a:spcAft>
              <a:defRPr/>
            </a:pPr>
            <a:r>
              <a:rPr lang="el-GR" sz="1000" dirty="0" smtClean="0">
                <a:solidFill>
                  <a:srgbClr val="000000"/>
                </a:solidFill>
                <a:latin typeface="Times New Roman"/>
                <a:ea typeface="Calibri"/>
                <a:cs typeface="Code"/>
              </a:rPr>
              <a:t>Η Συμπολιτεία ήταν χωρισμένη σε 7 </a:t>
            </a:r>
            <a:r>
              <a:rPr lang="el-GR" sz="1000" dirty="0" err="1" smtClean="0">
                <a:solidFill>
                  <a:srgbClr val="000000"/>
                </a:solidFill>
                <a:latin typeface="Times New Roman"/>
                <a:ea typeface="Calibri"/>
                <a:cs typeface="Code"/>
              </a:rPr>
              <a:t>αυτοδιοικητικά</a:t>
            </a:r>
            <a:r>
              <a:rPr lang="el-GR" sz="1000" dirty="0" smtClean="0">
                <a:solidFill>
                  <a:srgbClr val="000000"/>
                </a:solidFill>
                <a:latin typeface="Times New Roman"/>
                <a:ea typeface="Calibri"/>
                <a:cs typeface="Code"/>
              </a:rPr>
              <a:t> χωρισμένες περιφέρειες (κάτι σαν τις πολιτείες </a:t>
            </a:r>
            <a:r>
              <a:rPr lang="el-GR" sz="1000" dirty="0" err="1" smtClean="0">
                <a:solidFill>
                  <a:srgbClr val="000000"/>
                </a:solidFill>
                <a:latin typeface="Times New Roman"/>
                <a:ea typeface="Calibri"/>
                <a:cs typeface="Code"/>
              </a:rPr>
              <a:t>τωη</a:t>
            </a:r>
            <a:r>
              <a:rPr lang="el-GR" sz="1000" dirty="0" smtClean="0">
                <a:solidFill>
                  <a:srgbClr val="000000"/>
                </a:solidFill>
                <a:latin typeface="Times New Roman"/>
                <a:ea typeface="Calibri"/>
                <a:cs typeface="Code"/>
              </a:rPr>
              <a:t> ΗΠΑ ή τα επιμέρους κράτη της Γερμανίας ή τα </a:t>
            </a:r>
            <a:r>
              <a:rPr lang="el-GR" sz="1000" i="1" dirty="0" smtClean="0">
                <a:solidFill>
                  <a:srgbClr val="000000"/>
                </a:solidFill>
                <a:latin typeface="Times New Roman"/>
                <a:ea typeface="Calibri"/>
                <a:cs typeface="Code"/>
              </a:rPr>
              <a:t>καντόνια</a:t>
            </a:r>
            <a:r>
              <a:rPr lang="el-GR" sz="1000" dirty="0" smtClean="0">
                <a:solidFill>
                  <a:srgbClr val="000000"/>
                </a:solidFill>
                <a:latin typeface="Times New Roman"/>
                <a:ea typeface="Calibri"/>
                <a:cs typeface="Code"/>
              </a:rPr>
              <a:t> της Ελβετίας)</a:t>
            </a:r>
          </a:p>
          <a:p>
            <a:pPr indent="457200" algn="just" eaLnBrk="1" fontAlgn="auto" hangingPunct="1">
              <a:lnSpc>
                <a:spcPct val="150000"/>
              </a:lnSpc>
              <a:spcAft>
                <a:spcPts val="0"/>
              </a:spcAft>
              <a:defRPr/>
            </a:pPr>
            <a:endParaRPr lang="el-GR" sz="1000" dirty="0" smtClean="0">
              <a:solidFill>
                <a:srgbClr val="000000"/>
              </a:solidFill>
              <a:latin typeface="Times New Roman"/>
              <a:ea typeface="Calibri"/>
              <a:cs typeface="Code"/>
            </a:endParaRPr>
          </a:p>
          <a:p>
            <a:pPr indent="457200" algn="just" eaLnBrk="1" fontAlgn="auto" hangingPunct="1">
              <a:lnSpc>
                <a:spcPct val="150000"/>
              </a:lnSpc>
              <a:spcAft>
                <a:spcPts val="0"/>
              </a:spcAft>
              <a:defRPr/>
            </a:pPr>
            <a:r>
              <a:rPr lang="el-GR" sz="1000" dirty="0">
                <a:solidFill>
                  <a:srgbClr val="000000"/>
                </a:solidFill>
                <a:latin typeface="Times New Roman"/>
                <a:ea typeface="Calibri"/>
                <a:cs typeface="Code"/>
              </a:rPr>
              <a:t>Ο </a:t>
            </a:r>
            <a:r>
              <a:rPr lang="en-US" sz="1000" dirty="0" err="1">
                <a:solidFill>
                  <a:srgbClr val="000000"/>
                </a:solidFill>
                <a:latin typeface="Times New Roman"/>
                <a:ea typeface="Calibri"/>
                <a:cs typeface="Code"/>
              </a:rPr>
              <a:t>Rzepka</a:t>
            </a:r>
            <a:r>
              <a:rPr lang="el-GR" sz="1000" dirty="0">
                <a:solidFill>
                  <a:srgbClr val="000000"/>
                </a:solidFill>
                <a:latin typeface="Times New Roman"/>
                <a:ea typeface="Calibri"/>
                <a:cs typeface="Code"/>
              </a:rPr>
              <a:t> (1999) παρέχει την βαρύνουσας σημασίας πληροφορία αναφορικά με την πολιτειακή οργάνωση της Αιτωλικής Συμπολιτείας, σύμφωνα με την οποία το Κοινό ήταν διοικητά χωρισμένο σε 7 περιφέρειες, κάθε μια εκ των οποίων διοικούνταν από έναν </a:t>
            </a:r>
            <a:r>
              <a:rPr lang="el-GR" sz="1000" i="1" dirty="0" err="1">
                <a:solidFill>
                  <a:srgbClr val="000000"/>
                </a:solidFill>
                <a:latin typeface="Times New Roman"/>
                <a:ea typeface="Calibri"/>
                <a:cs typeface="Code"/>
              </a:rPr>
              <a:t>βούλαρχο</a:t>
            </a:r>
            <a:r>
              <a:rPr lang="el-GR" sz="1000" dirty="0">
                <a:solidFill>
                  <a:srgbClr val="000000"/>
                </a:solidFill>
                <a:latin typeface="Times New Roman"/>
                <a:ea typeface="Calibri"/>
                <a:cs typeface="Code"/>
              </a:rPr>
              <a:t>. </a:t>
            </a:r>
            <a:endParaRPr lang="el-GR" sz="1000" dirty="0" smtClean="0">
              <a:solidFill>
                <a:srgbClr val="000000"/>
              </a:solidFill>
              <a:latin typeface="Times New Roman"/>
              <a:ea typeface="Calibri"/>
              <a:cs typeface="Code"/>
            </a:endParaRPr>
          </a:p>
          <a:p>
            <a:pPr indent="457200" algn="just" eaLnBrk="1" fontAlgn="auto" hangingPunct="1">
              <a:lnSpc>
                <a:spcPct val="150000"/>
              </a:lnSpc>
              <a:spcAft>
                <a:spcPts val="0"/>
              </a:spcAft>
              <a:defRPr/>
            </a:pPr>
            <a:endParaRPr lang="el-GR" sz="1000" dirty="0">
              <a:solidFill>
                <a:srgbClr val="000000"/>
              </a:solidFill>
              <a:latin typeface="Times New Roman"/>
              <a:ea typeface="Calibri"/>
              <a:cs typeface="Code"/>
            </a:endParaRPr>
          </a:p>
          <a:p>
            <a:pPr indent="457200" algn="just" eaLnBrk="1" fontAlgn="auto" hangingPunct="1">
              <a:lnSpc>
                <a:spcPct val="150000"/>
              </a:lnSpc>
              <a:spcAft>
                <a:spcPts val="0"/>
              </a:spcAft>
              <a:defRPr/>
            </a:pPr>
            <a:r>
              <a:rPr lang="el-GR" sz="1000" dirty="0" smtClean="0">
                <a:solidFill>
                  <a:srgbClr val="000000"/>
                </a:solidFill>
                <a:latin typeface="Times New Roman"/>
                <a:ea typeface="Calibri"/>
                <a:cs typeface="Code"/>
              </a:rPr>
              <a:t>Οι </a:t>
            </a:r>
            <a:r>
              <a:rPr lang="el-GR" sz="1000" dirty="0" err="1">
                <a:solidFill>
                  <a:srgbClr val="000000"/>
                </a:solidFill>
                <a:latin typeface="Times New Roman"/>
                <a:ea typeface="Calibri"/>
                <a:cs typeface="Code"/>
              </a:rPr>
              <a:t>βούλαρχοι</a:t>
            </a:r>
            <a:r>
              <a:rPr lang="el-GR" sz="1000" dirty="0">
                <a:solidFill>
                  <a:srgbClr val="000000"/>
                </a:solidFill>
                <a:latin typeface="Times New Roman"/>
                <a:ea typeface="Calibri"/>
                <a:cs typeface="Code"/>
              </a:rPr>
              <a:t> συμμετείχαν στο ομοσπονδιακό ανώτατο συμβούλιο της συμπολιτείας.</a:t>
            </a:r>
          </a:p>
          <a:p>
            <a:pPr indent="457200" algn="just" eaLnBrk="1" fontAlgn="auto" hangingPunct="1">
              <a:lnSpc>
                <a:spcPct val="150000"/>
              </a:lnSpc>
              <a:spcAft>
                <a:spcPts val="0"/>
              </a:spcAft>
              <a:defRPr/>
            </a:pPr>
            <a:endParaRPr lang="el-GR" sz="1000" dirty="0" smtClean="0">
              <a:solidFill>
                <a:srgbClr val="000000"/>
              </a:solidFill>
              <a:latin typeface="Times New Roman"/>
              <a:ea typeface="Calibri"/>
              <a:cs typeface="Code"/>
            </a:endParaRPr>
          </a:p>
          <a:p>
            <a:pPr indent="457200" algn="just" eaLnBrk="1" fontAlgn="auto" hangingPunct="1">
              <a:lnSpc>
                <a:spcPct val="150000"/>
              </a:lnSpc>
              <a:spcAft>
                <a:spcPts val="0"/>
              </a:spcAft>
              <a:defRPr/>
            </a:pPr>
            <a:r>
              <a:rPr lang="el-GR" sz="1000" dirty="0" smtClean="0">
                <a:solidFill>
                  <a:srgbClr val="000000"/>
                </a:solidFill>
                <a:latin typeface="Times New Roman"/>
                <a:ea typeface="Calibri"/>
                <a:cs typeface="Code"/>
              </a:rPr>
              <a:t>Επίσης </a:t>
            </a:r>
            <a:r>
              <a:rPr lang="el-GR" sz="1000" dirty="0">
                <a:solidFill>
                  <a:srgbClr val="000000"/>
                </a:solidFill>
                <a:latin typeface="Times New Roman"/>
                <a:ea typeface="Calibri"/>
                <a:cs typeface="Code"/>
              </a:rPr>
              <a:t>υπήρχαν </a:t>
            </a:r>
            <a:r>
              <a:rPr lang="el-GR" sz="1000" i="1" dirty="0">
                <a:solidFill>
                  <a:srgbClr val="000000"/>
                </a:solidFill>
                <a:latin typeface="Times New Roman"/>
                <a:ea typeface="Calibri"/>
                <a:cs typeface="Code"/>
              </a:rPr>
              <a:t>7 ταμίες</a:t>
            </a:r>
            <a:r>
              <a:rPr lang="el-GR" sz="1000" dirty="0">
                <a:solidFill>
                  <a:srgbClr val="000000"/>
                </a:solidFill>
                <a:latin typeface="Times New Roman"/>
                <a:ea typeface="Calibri"/>
                <a:cs typeface="Code"/>
              </a:rPr>
              <a:t>, που αποτελούσαν διαχειριστές των δημόσιων εσόδων και εξόδων (σελ 28-29). Αυτοί διέθεταν έναν επικεφαλή. Η όλη περιγραφή δίνει την εντύπωση περί μιας επιτροπής διοίκησης ενός σύγχρονης εποχής επιτροπής υψηλόβαθμων στελεχών ενός Υπουργείου Οικονομικών με τον επικεφαλή του</a:t>
            </a:r>
            <a:r>
              <a:rPr lang="el-GR" sz="1000" dirty="0" smtClean="0">
                <a:solidFill>
                  <a:srgbClr val="000000"/>
                </a:solidFill>
                <a:latin typeface="Times New Roman"/>
                <a:ea typeface="Calibri"/>
                <a:cs typeface="Code"/>
              </a:rPr>
              <a:t>.</a:t>
            </a:r>
          </a:p>
          <a:p>
            <a:pPr indent="457200" algn="just" eaLnBrk="1" fontAlgn="auto" hangingPunct="1">
              <a:lnSpc>
                <a:spcPct val="150000"/>
              </a:lnSpc>
              <a:spcAft>
                <a:spcPts val="0"/>
              </a:spcAft>
              <a:defRPr/>
            </a:pPr>
            <a:endParaRPr lang="el-GR" sz="1000" dirty="0">
              <a:solidFill>
                <a:srgbClr val="000000"/>
              </a:solidFill>
              <a:latin typeface="Code"/>
              <a:ea typeface="Calibri"/>
              <a:cs typeface="Code"/>
            </a:endParaRPr>
          </a:p>
          <a:p>
            <a:pPr indent="457200" algn="just" eaLnBrk="1" fontAlgn="auto" hangingPunct="1">
              <a:lnSpc>
                <a:spcPct val="150000"/>
              </a:lnSpc>
              <a:spcAft>
                <a:spcPts val="0"/>
              </a:spcAft>
              <a:defRPr/>
            </a:pPr>
            <a:r>
              <a:rPr lang="el-GR" sz="1000" dirty="0" smtClean="0">
                <a:solidFill>
                  <a:srgbClr val="000000"/>
                </a:solidFill>
                <a:latin typeface="Times New Roman"/>
                <a:ea typeface="Calibri"/>
                <a:cs typeface="Code"/>
              </a:rPr>
              <a:t>Κάθε </a:t>
            </a:r>
            <a:r>
              <a:rPr lang="el-GR" sz="1000" dirty="0">
                <a:solidFill>
                  <a:srgbClr val="000000"/>
                </a:solidFill>
                <a:latin typeface="Times New Roman"/>
                <a:ea typeface="Calibri"/>
                <a:cs typeface="Code"/>
              </a:rPr>
              <a:t>περιφέρεια διέθετε ένα επίλεκτο στρατιωτικό σώμα για την ασφάλεια της περιοχής, το οποίο συγκροτούσαν οι </a:t>
            </a:r>
            <a:r>
              <a:rPr lang="el-GR" sz="1000" i="1" dirty="0">
                <a:solidFill>
                  <a:srgbClr val="000000"/>
                </a:solidFill>
                <a:latin typeface="Times New Roman"/>
                <a:ea typeface="Calibri"/>
                <a:cs typeface="Code"/>
              </a:rPr>
              <a:t>επίλεκτοι</a:t>
            </a:r>
            <a:r>
              <a:rPr lang="el-GR" sz="1000" dirty="0">
                <a:solidFill>
                  <a:srgbClr val="000000"/>
                </a:solidFill>
                <a:latin typeface="Times New Roman"/>
                <a:ea typeface="Calibri"/>
                <a:cs typeface="Code"/>
              </a:rPr>
              <a:t>. </a:t>
            </a:r>
            <a:r>
              <a:rPr lang="el-GR" sz="1000" dirty="0" smtClean="0">
                <a:solidFill>
                  <a:srgbClr val="000000"/>
                </a:solidFill>
                <a:latin typeface="Times New Roman"/>
                <a:ea typeface="Calibri"/>
                <a:cs typeface="Code"/>
              </a:rPr>
              <a:t> 7Χ 1000= 7000 άνδρες</a:t>
            </a:r>
            <a:r>
              <a:rPr lang="el-GR" sz="1000" dirty="0">
                <a:solidFill>
                  <a:srgbClr val="000000"/>
                </a:solidFill>
                <a:latin typeface="Times New Roman"/>
                <a:ea typeface="Calibri"/>
                <a:cs typeface="Code"/>
              </a:rPr>
              <a:t>		</a:t>
            </a:r>
            <a:endParaRPr lang="el-GR" sz="1000" dirty="0" smtClean="0">
              <a:solidFill>
                <a:srgbClr val="000000"/>
              </a:solidFill>
              <a:latin typeface="Times New Roman"/>
              <a:ea typeface="Calibri"/>
              <a:cs typeface="Code"/>
            </a:endParaRPr>
          </a:p>
          <a:p>
            <a:pPr indent="457200" algn="just" eaLnBrk="1" fontAlgn="auto" hangingPunct="1">
              <a:lnSpc>
                <a:spcPct val="150000"/>
              </a:lnSpc>
              <a:spcAft>
                <a:spcPts val="0"/>
              </a:spcAft>
              <a:defRPr/>
            </a:pPr>
            <a:r>
              <a:rPr lang="el-GR" sz="1000" dirty="0" smtClean="0">
                <a:solidFill>
                  <a:srgbClr val="000000"/>
                </a:solidFill>
                <a:latin typeface="Times New Roman"/>
                <a:ea typeface="Calibri"/>
                <a:cs typeface="Code"/>
              </a:rPr>
              <a:t>Όπως </a:t>
            </a:r>
            <a:r>
              <a:rPr lang="el-GR" sz="1000" dirty="0">
                <a:solidFill>
                  <a:srgbClr val="000000"/>
                </a:solidFill>
                <a:latin typeface="Times New Roman"/>
                <a:ea typeface="Calibri"/>
                <a:cs typeface="Code"/>
              </a:rPr>
              <a:t>κάθε μια από τις 7 περιφέρειες διέθετε τον κυβερνήτη της, δηλαδή τον </a:t>
            </a:r>
            <a:r>
              <a:rPr lang="el-GR" sz="1000" dirty="0" err="1">
                <a:solidFill>
                  <a:srgbClr val="000000"/>
                </a:solidFill>
                <a:latin typeface="Times New Roman"/>
                <a:ea typeface="Calibri"/>
                <a:cs typeface="Code"/>
              </a:rPr>
              <a:t>βούλαρχο</a:t>
            </a:r>
            <a:r>
              <a:rPr lang="el-GR" sz="1000" dirty="0">
                <a:solidFill>
                  <a:srgbClr val="000000"/>
                </a:solidFill>
                <a:latin typeface="Times New Roman"/>
                <a:ea typeface="Calibri"/>
                <a:cs typeface="Code"/>
              </a:rPr>
              <a:t> και τον γενικό οικονομικό της “διαχειριστή”, τον </a:t>
            </a:r>
            <a:r>
              <a:rPr lang="el-GR" sz="1000" i="1" dirty="0" err="1">
                <a:solidFill>
                  <a:srgbClr val="000000"/>
                </a:solidFill>
                <a:latin typeface="Times New Roman"/>
                <a:ea typeface="Calibri"/>
                <a:cs typeface="Code"/>
              </a:rPr>
              <a:t>ταμιεύοντα</a:t>
            </a:r>
            <a:r>
              <a:rPr lang="el-GR" sz="1000" dirty="0">
                <a:solidFill>
                  <a:srgbClr val="000000"/>
                </a:solidFill>
                <a:latin typeface="Times New Roman"/>
                <a:ea typeface="Calibri"/>
                <a:cs typeface="Code"/>
              </a:rPr>
              <a:t>, υφιστάμενο του </a:t>
            </a:r>
            <a:r>
              <a:rPr lang="el-GR" sz="1000" dirty="0" err="1">
                <a:solidFill>
                  <a:srgbClr val="000000"/>
                </a:solidFill>
                <a:latin typeface="Times New Roman"/>
                <a:ea typeface="Calibri"/>
                <a:cs typeface="Code"/>
              </a:rPr>
              <a:t>βούλαρχου</a:t>
            </a:r>
            <a:r>
              <a:rPr lang="el-GR" sz="1000" dirty="0">
                <a:solidFill>
                  <a:srgbClr val="000000"/>
                </a:solidFill>
                <a:latin typeface="Times New Roman"/>
                <a:ea typeface="Calibri"/>
                <a:cs typeface="Code"/>
              </a:rPr>
              <a:t>, κατά την ίδια αναγωγή διέθετε και το στρατιωτικό διοικητή της περιφέρειας, τον </a:t>
            </a:r>
            <a:r>
              <a:rPr lang="el-GR" sz="1000" i="1" dirty="0" err="1">
                <a:solidFill>
                  <a:srgbClr val="000000"/>
                </a:solidFill>
                <a:latin typeface="Times New Roman"/>
                <a:ea typeface="Calibri"/>
                <a:cs typeface="Code"/>
              </a:rPr>
              <a:t>επιλέκταρχο</a:t>
            </a:r>
            <a:r>
              <a:rPr lang="el-GR" sz="1000" dirty="0" smtClean="0">
                <a:solidFill>
                  <a:srgbClr val="000000"/>
                </a:solidFill>
                <a:latin typeface="Times New Roman"/>
                <a:ea typeface="Calibri"/>
                <a:cs typeface="Code"/>
              </a:rPr>
              <a:t>.</a:t>
            </a:r>
          </a:p>
          <a:p>
            <a:pPr indent="457200" algn="just" eaLnBrk="1" fontAlgn="auto" hangingPunct="1">
              <a:lnSpc>
                <a:spcPct val="150000"/>
              </a:lnSpc>
              <a:spcAft>
                <a:spcPts val="0"/>
              </a:spcAft>
              <a:defRPr/>
            </a:pPr>
            <a:endParaRPr lang="el-GR" sz="1000" dirty="0">
              <a:solidFill>
                <a:srgbClr val="000000"/>
              </a:solidFill>
              <a:latin typeface="Times New Roman"/>
              <a:ea typeface="Calibri"/>
              <a:cs typeface="Code"/>
            </a:endParaRPr>
          </a:p>
          <a:p>
            <a:pPr indent="457200" algn="just" eaLnBrk="1" fontAlgn="auto" hangingPunct="1">
              <a:lnSpc>
                <a:spcPct val="150000"/>
              </a:lnSpc>
              <a:spcAft>
                <a:spcPts val="0"/>
              </a:spcAft>
              <a:defRPr/>
            </a:pPr>
            <a:r>
              <a:rPr lang="el-GR" sz="1000" dirty="0" smtClean="0">
                <a:solidFill>
                  <a:srgbClr val="000000"/>
                </a:solidFill>
                <a:latin typeface="Times New Roman"/>
                <a:ea typeface="Calibri"/>
                <a:cs typeface="Code"/>
              </a:rPr>
              <a:t> </a:t>
            </a:r>
            <a:r>
              <a:rPr lang="el-GR" sz="1000" dirty="0">
                <a:solidFill>
                  <a:srgbClr val="000000"/>
                </a:solidFill>
                <a:latin typeface="Times New Roman"/>
                <a:ea typeface="Calibri"/>
                <a:cs typeface="Code"/>
              </a:rPr>
              <a:t>Υπήρχαν συνεπώς</a:t>
            </a:r>
            <a:r>
              <a:rPr lang="el-GR" sz="1000" dirty="0">
                <a:solidFill>
                  <a:srgbClr val="000000"/>
                </a:solidFill>
                <a:latin typeface="Code"/>
                <a:ea typeface="Calibri"/>
                <a:cs typeface="Code"/>
              </a:rPr>
              <a:t> </a:t>
            </a:r>
            <a:r>
              <a:rPr lang="el-GR" sz="1000" i="1" dirty="0">
                <a:solidFill>
                  <a:srgbClr val="000000"/>
                </a:solidFill>
                <a:latin typeface="Times New Roman"/>
                <a:ea typeface="Calibri"/>
                <a:cs typeface="Code"/>
              </a:rPr>
              <a:t>7 </a:t>
            </a:r>
            <a:r>
              <a:rPr lang="el-GR" sz="1000" i="1" dirty="0" err="1">
                <a:solidFill>
                  <a:srgbClr val="000000"/>
                </a:solidFill>
                <a:latin typeface="Times New Roman"/>
                <a:ea typeface="Calibri"/>
                <a:cs typeface="Code"/>
              </a:rPr>
              <a:t>επιλέκταρχοι</a:t>
            </a:r>
            <a:r>
              <a:rPr lang="el-GR" sz="1000" dirty="0">
                <a:solidFill>
                  <a:srgbClr val="000000"/>
                </a:solidFill>
                <a:latin typeface="Times New Roman"/>
                <a:ea typeface="Calibri"/>
                <a:cs typeface="Code"/>
              </a:rPr>
              <a:t> της συμπολιτείας ως διοικητές των σωμάτων των </a:t>
            </a:r>
            <a:r>
              <a:rPr lang="el-GR" sz="1000" i="1" dirty="0" err="1">
                <a:solidFill>
                  <a:srgbClr val="000000"/>
                </a:solidFill>
                <a:latin typeface="Times New Roman"/>
                <a:ea typeface="Calibri"/>
                <a:cs typeface="Code"/>
              </a:rPr>
              <a:t>επιλέκτων</a:t>
            </a:r>
            <a:r>
              <a:rPr lang="el-GR" sz="1000" dirty="0">
                <a:solidFill>
                  <a:srgbClr val="000000"/>
                </a:solidFill>
                <a:latin typeface="Times New Roman"/>
                <a:ea typeface="Calibri"/>
                <a:cs typeface="Code"/>
              </a:rPr>
              <a:t>. </a:t>
            </a:r>
            <a:endParaRPr lang="el-GR" sz="1000" dirty="0" smtClean="0">
              <a:solidFill>
                <a:srgbClr val="000000"/>
              </a:solidFill>
              <a:latin typeface="Times New Roman"/>
              <a:ea typeface="Calibri"/>
              <a:cs typeface="Code"/>
            </a:endParaRPr>
          </a:p>
          <a:p>
            <a:pPr indent="457200" algn="just" eaLnBrk="1" fontAlgn="auto" hangingPunct="1">
              <a:lnSpc>
                <a:spcPct val="150000"/>
              </a:lnSpc>
              <a:spcAft>
                <a:spcPts val="0"/>
              </a:spcAft>
              <a:defRPr/>
            </a:pPr>
            <a:endParaRPr lang="el-GR" sz="1000" dirty="0">
              <a:solidFill>
                <a:srgbClr val="000000"/>
              </a:solidFill>
              <a:latin typeface="Times New Roman"/>
              <a:ea typeface="Calibri"/>
              <a:cs typeface="Code"/>
            </a:endParaRPr>
          </a:p>
          <a:p>
            <a:pPr indent="457200" algn="just" eaLnBrk="1" fontAlgn="auto" hangingPunct="1">
              <a:lnSpc>
                <a:spcPct val="150000"/>
              </a:lnSpc>
              <a:spcAft>
                <a:spcPts val="0"/>
              </a:spcAft>
              <a:defRPr/>
            </a:pPr>
            <a:r>
              <a:rPr lang="el-GR" sz="1000" dirty="0" smtClean="0">
                <a:solidFill>
                  <a:srgbClr val="000000"/>
                </a:solidFill>
                <a:latin typeface="Times New Roman"/>
                <a:ea typeface="Calibri"/>
                <a:cs typeface="Code"/>
              </a:rPr>
              <a:t>Η </a:t>
            </a:r>
            <a:r>
              <a:rPr lang="el-GR" sz="1000" dirty="0">
                <a:solidFill>
                  <a:srgbClr val="000000"/>
                </a:solidFill>
                <a:latin typeface="Times New Roman"/>
                <a:ea typeface="Calibri"/>
                <a:cs typeface="Code"/>
              </a:rPr>
              <a:t>φιλοσοφία συγκρότησης της Αιτωλικής Ομοσπονδίας ομοιάζει αν γίνει μια ιστορική αναγωγή, με αυτή των ΗΠΑ, όπου το ρόλο των 7 </a:t>
            </a:r>
            <a:r>
              <a:rPr lang="el-GR" sz="1000" dirty="0" err="1">
                <a:solidFill>
                  <a:srgbClr val="000000"/>
                </a:solidFill>
                <a:latin typeface="Times New Roman"/>
                <a:ea typeface="Calibri"/>
                <a:cs typeface="Code"/>
              </a:rPr>
              <a:t>βουλάρχων</a:t>
            </a:r>
            <a:r>
              <a:rPr lang="el-GR" sz="1000" dirty="0">
                <a:solidFill>
                  <a:srgbClr val="000000"/>
                </a:solidFill>
                <a:latin typeface="Times New Roman"/>
                <a:ea typeface="Calibri"/>
                <a:cs typeface="Code"/>
              </a:rPr>
              <a:t>, διαδραματίζουν οι </a:t>
            </a:r>
            <a:r>
              <a:rPr lang="el-GR" sz="1000" i="1" dirty="0">
                <a:solidFill>
                  <a:srgbClr val="000000"/>
                </a:solidFill>
                <a:latin typeface="Times New Roman"/>
                <a:ea typeface="Calibri"/>
                <a:cs typeface="Code"/>
              </a:rPr>
              <a:t>50 κυβερνήτες</a:t>
            </a:r>
            <a:r>
              <a:rPr lang="el-GR" sz="1000" dirty="0">
                <a:solidFill>
                  <a:srgbClr val="000000"/>
                </a:solidFill>
                <a:latin typeface="Times New Roman"/>
                <a:ea typeface="Calibri"/>
                <a:cs typeface="Code"/>
              </a:rPr>
              <a:t> των ισάριθμων πολιτειών. </a:t>
            </a:r>
            <a:endParaRPr lang="el-GR" sz="1000" dirty="0" smtClean="0">
              <a:solidFill>
                <a:srgbClr val="000000"/>
              </a:solidFill>
              <a:latin typeface="Times New Roman"/>
              <a:ea typeface="Calibri"/>
              <a:cs typeface="Code"/>
            </a:endParaRPr>
          </a:p>
          <a:p>
            <a:pPr indent="457200" algn="just" eaLnBrk="1" fontAlgn="auto" hangingPunct="1">
              <a:lnSpc>
                <a:spcPct val="150000"/>
              </a:lnSpc>
              <a:spcAft>
                <a:spcPts val="0"/>
              </a:spcAft>
              <a:defRPr/>
            </a:pPr>
            <a:endParaRPr lang="el-GR" sz="1000" dirty="0">
              <a:solidFill>
                <a:srgbClr val="000000"/>
              </a:solidFill>
              <a:latin typeface="Times New Roman"/>
              <a:ea typeface="Calibri"/>
              <a:cs typeface="Code"/>
            </a:endParaRPr>
          </a:p>
          <a:p>
            <a:pPr indent="457200" algn="just" eaLnBrk="1" fontAlgn="auto" hangingPunct="1">
              <a:lnSpc>
                <a:spcPct val="150000"/>
              </a:lnSpc>
              <a:spcAft>
                <a:spcPts val="0"/>
              </a:spcAft>
              <a:defRPr/>
            </a:pPr>
            <a:r>
              <a:rPr lang="el-GR" sz="1000" dirty="0" smtClean="0">
                <a:solidFill>
                  <a:srgbClr val="000000"/>
                </a:solidFill>
                <a:latin typeface="Times New Roman"/>
                <a:ea typeface="Calibri"/>
                <a:cs typeface="Code"/>
              </a:rPr>
              <a:t>Οι </a:t>
            </a:r>
            <a:r>
              <a:rPr lang="el-GR" sz="1000" dirty="0" err="1">
                <a:solidFill>
                  <a:srgbClr val="000000"/>
                </a:solidFill>
                <a:latin typeface="Times New Roman"/>
                <a:ea typeface="Calibri"/>
                <a:cs typeface="Code"/>
              </a:rPr>
              <a:t>βούλαρχοι</a:t>
            </a:r>
            <a:r>
              <a:rPr lang="el-GR" sz="1000" dirty="0">
                <a:solidFill>
                  <a:srgbClr val="000000"/>
                </a:solidFill>
                <a:latin typeface="Times New Roman"/>
                <a:ea typeface="Calibri"/>
                <a:cs typeface="Code"/>
              </a:rPr>
              <a:t> φαντάζουν κάτι μεταξύ </a:t>
            </a:r>
            <a:r>
              <a:rPr lang="el-GR" sz="1000" i="1" dirty="0">
                <a:solidFill>
                  <a:srgbClr val="000000"/>
                </a:solidFill>
                <a:latin typeface="Times New Roman"/>
                <a:ea typeface="Calibri"/>
                <a:cs typeface="Code"/>
              </a:rPr>
              <a:t>περιφερειαρχών</a:t>
            </a:r>
            <a:r>
              <a:rPr lang="el-GR" sz="1000" dirty="0">
                <a:solidFill>
                  <a:srgbClr val="000000"/>
                </a:solidFill>
                <a:latin typeface="Times New Roman"/>
                <a:ea typeface="Calibri"/>
                <a:cs typeface="Code"/>
              </a:rPr>
              <a:t> </a:t>
            </a:r>
            <a:r>
              <a:rPr lang="el-GR" sz="1000" b="1" i="1" dirty="0" smtClean="0">
                <a:solidFill>
                  <a:srgbClr val="000000"/>
                </a:solidFill>
                <a:latin typeface="Times New Roman"/>
                <a:ea typeface="Calibri"/>
                <a:cs typeface="Code"/>
              </a:rPr>
              <a:t>με αυξημένες όμως αρμοδιότητες</a:t>
            </a:r>
            <a:r>
              <a:rPr lang="el-GR" sz="1000" dirty="0" smtClean="0">
                <a:solidFill>
                  <a:srgbClr val="000000"/>
                </a:solidFill>
                <a:latin typeface="Times New Roman"/>
                <a:ea typeface="Calibri"/>
                <a:cs typeface="Code"/>
              </a:rPr>
              <a:t> της </a:t>
            </a:r>
            <a:r>
              <a:rPr lang="el-GR" sz="1000" dirty="0">
                <a:solidFill>
                  <a:srgbClr val="000000"/>
                </a:solidFill>
                <a:latin typeface="Times New Roman"/>
                <a:ea typeface="Calibri"/>
                <a:cs typeface="Code"/>
              </a:rPr>
              <a:t>σημερινής Ελλάδας μετά την διοικητική αναδιοργάνωση με το </a:t>
            </a:r>
            <a:r>
              <a:rPr lang="el-GR" sz="1000" i="1" dirty="0">
                <a:solidFill>
                  <a:srgbClr val="000000"/>
                </a:solidFill>
                <a:latin typeface="Times New Roman"/>
                <a:ea typeface="Calibri"/>
                <a:cs typeface="Code"/>
              </a:rPr>
              <a:t>Σχέδιο Καλλικράτης</a:t>
            </a:r>
            <a:r>
              <a:rPr lang="el-GR" sz="1000" dirty="0">
                <a:solidFill>
                  <a:srgbClr val="000000"/>
                </a:solidFill>
                <a:latin typeface="Times New Roman"/>
                <a:ea typeface="Calibri"/>
                <a:cs typeface="Code"/>
              </a:rPr>
              <a:t>, ή αμερικανών κυβερνητών των πολιτειών, οι οποίοι διαθέτουν αυξημένες </a:t>
            </a:r>
            <a:r>
              <a:rPr lang="el-GR" sz="1000" dirty="0" err="1">
                <a:solidFill>
                  <a:srgbClr val="000000"/>
                </a:solidFill>
                <a:latin typeface="Times New Roman"/>
                <a:ea typeface="Calibri"/>
                <a:cs typeface="Code"/>
              </a:rPr>
              <a:t>αυτοδιοικητικές</a:t>
            </a:r>
            <a:r>
              <a:rPr lang="el-GR" sz="1000" dirty="0">
                <a:solidFill>
                  <a:srgbClr val="000000"/>
                </a:solidFill>
                <a:latin typeface="Times New Roman"/>
                <a:ea typeface="Calibri"/>
                <a:cs typeface="Code"/>
              </a:rPr>
              <a:t> αρμοδιότητες</a:t>
            </a:r>
            <a:r>
              <a:rPr lang="el-GR" sz="1000" dirty="0" smtClean="0">
                <a:solidFill>
                  <a:srgbClr val="000000"/>
                </a:solidFill>
                <a:latin typeface="Times New Roman"/>
                <a:ea typeface="Calibri"/>
                <a:cs typeface="Code"/>
              </a:rPr>
              <a:t>.</a:t>
            </a:r>
          </a:p>
          <a:p>
            <a:pPr indent="457200" algn="just" eaLnBrk="1" fontAlgn="auto" hangingPunct="1">
              <a:lnSpc>
                <a:spcPct val="150000"/>
              </a:lnSpc>
              <a:spcAft>
                <a:spcPts val="0"/>
              </a:spcAft>
              <a:defRPr/>
            </a:pPr>
            <a:endParaRPr lang="el-GR" sz="1000" dirty="0">
              <a:solidFill>
                <a:srgbClr val="000000"/>
              </a:solidFill>
              <a:latin typeface="Times New Roman"/>
              <a:ea typeface="Calibri"/>
              <a:cs typeface="Code"/>
            </a:endParaRPr>
          </a:p>
          <a:p>
            <a:pPr indent="457200" algn="just" eaLnBrk="1" fontAlgn="auto" hangingPunct="1">
              <a:lnSpc>
                <a:spcPct val="150000"/>
              </a:lnSpc>
              <a:spcAft>
                <a:spcPts val="0"/>
              </a:spcAft>
              <a:defRPr/>
            </a:pPr>
            <a:r>
              <a:rPr lang="el-GR" sz="1000" dirty="0" smtClean="0">
                <a:solidFill>
                  <a:srgbClr val="000000"/>
                </a:solidFill>
                <a:latin typeface="Times New Roman"/>
                <a:ea typeface="Calibri"/>
                <a:cs typeface="Code"/>
              </a:rPr>
              <a:t> </a:t>
            </a:r>
            <a:r>
              <a:rPr lang="el-GR" sz="1000" dirty="0">
                <a:solidFill>
                  <a:srgbClr val="000000"/>
                </a:solidFill>
                <a:latin typeface="Times New Roman"/>
                <a:ea typeface="Calibri"/>
                <a:cs typeface="Code"/>
              </a:rPr>
              <a:t>Φαίνεται ότι το επιτυχημένο μοντέλο των ΗΠΑ, που συνδυάζει ισχυρή ομοσπονδιακή κυβέρνηση με την ευχέρεια της αυτοδιοίκησης στις 50 πολιτείες σε κάποιο μεγαλύτερο ή μικρότερο βαθμό ίσχυε και για την Αιτωλική Συμπολιτεία.</a:t>
            </a:r>
            <a:endParaRPr lang="el-GR" sz="1000" dirty="0">
              <a:solidFill>
                <a:srgbClr val="000000"/>
              </a:solidFill>
              <a:latin typeface="Code"/>
              <a:ea typeface="Calibri"/>
              <a:cs typeface="Code"/>
            </a:endParaRPr>
          </a:p>
          <a:p>
            <a:pPr eaLnBrk="1" fontAlgn="auto" hangingPunct="1">
              <a:spcAft>
                <a:spcPts val="0"/>
              </a:spcAft>
              <a:defRPr/>
            </a:pPr>
            <a:endParaRPr lang="el-GR" sz="1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Θέση περιεχομένου 2"/>
          <p:cNvSpPr>
            <a:spLocks noGrp="1"/>
          </p:cNvSpPr>
          <p:nvPr>
            <p:ph idx="1"/>
          </p:nvPr>
        </p:nvSpPr>
        <p:spPr>
          <a:xfrm>
            <a:off x="179388" y="476250"/>
            <a:ext cx="8507412" cy="6121400"/>
          </a:xfrm>
        </p:spPr>
        <p:txBody>
          <a:bodyPr/>
          <a:lstStyle/>
          <a:p>
            <a:pPr algn="just" eaLnBrk="1" hangingPunct="1"/>
            <a:r>
              <a:rPr lang="el-GR" sz="1200" b="1" i="1" smtClean="0">
                <a:latin typeface="Times New Roman" pitchFamily="18" charset="0"/>
                <a:cs typeface="Times New Roman" pitchFamily="18" charset="0"/>
              </a:rPr>
              <a:t>Συμπέρασμα 4</a:t>
            </a:r>
            <a:r>
              <a:rPr lang="el-GR" sz="1200" b="1" i="1" baseline="30000" smtClean="0">
                <a:latin typeface="Times New Roman" pitchFamily="18" charset="0"/>
                <a:cs typeface="Times New Roman" pitchFamily="18" charset="0"/>
              </a:rPr>
              <a:t>ο</a:t>
            </a:r>
            <a:r>
              <a:rPr lang="el-GR" sz="1200" b="1" i="1" smtClean="0">
                <a:latin typeface="Times New Roman" pitchFamily="18" charset="0"/>
                <a:cs typeface="Times New Roman" pitchFamily="18" charset="0"/>
              </a:rPr>
              <a:t> : Ισχυρή αυτοδιοικητική δραστηριότητα με έντονο το στοιχείο της δημοκρατικής συμμετοχής των πολιτών στα κοινά</a:t>
            </a:r>
          </a:p>
          <a:p>
            <a:pPr algn="just" eaLnBrk="1" hangingPunct="1"/>
            <a:endParaRPr lang="el-GR" sz="1200" smtClean="0">
              <a:latin typeface="Times New Roman" pitchFamily="18" charset="0"/>
              <a:cs typeface="Times New Roman" pitchFamily="18" charset="0"/>
            </a:endParaRPr>
          </a:p>
          <a:p>
            <a:pPr algn="just" eaLnBrk="1" hangingPunct="1"/>
            <a:r>
              <a:rPr lang="el-GR" sz="1200" smtClean="0">
                <a:latin typeface="Times New Roman" pitchFamily="18" charset="0"/>
                <a:cs typeface="Times New Roman" pitchFamily="18" charset="0"/>
              </a:rPr>
              <a:t>Οι πολίτες έχουν την τύχη στα χέρια τους </a:t>
            </a:r>
          </a:p>
          <a:p>
            <a:pPr algn="just" eaLnBrk="1" hangingPunct="1"/>
            <a:endParaRPr lang="el-GR" sz="1200" smtClean="0">
              <a:latin typeface="Times New Roman" pitchFamily="18" charset="0"/>
              <a:cs typeface="Times New Roman" pitchFamily="18" charset="0"/>
            </a:endParaRPr>
          </a:p>
          <a:p>
            <a:pPr algn="just" eaLnBrk="1" hangingPunct="1"/>
            <a:r>
              <a:rPr lang="el-GR" sz="1200" b="1" i="1" smtClean="0">
                <a:solidFill>
                  <a:srgbClr val="000000"/>
                </a:solidFill>
                <a:latin typeface="Times New Roman" pitchFamily="18" charset="0"/>
                <a:cs typeface="Times New Roman" pitchFamily="18" charset="0"/>
              </a:rPr>
              <a:t>Συμπέρασμα 3</a:t>
            </a:r>
            <a:r>
              <a:rPr lang="el-GR" sz="1200" b="1" i="1" baseline="30000" smtClean="0">
                <a:solidFill>
                  <a:srgbClr val="000000"/>
                </a:solidFill>
                <a:latin typeface="Times New Roman" pitchFamily="18" charset="0"/>
                <a:cs typeface="Times New Roman" pitchFamily="18" charset="0"/>
              </a:rPr>
              <a:t>ο</a:t>
            </a:r>
            <a:r>
              <a:rPr lang="el-GR" sz="1200" b="1" i="1" smtClean="0">
                <a:solidFill>
                  <a:srgbClr val="000000"/>
                </a:solidFill>
                <a:latin typeface="Times New Roman" pitchFamily="18" charset="0"/>
                <a:cs typeface="Times New Roman" pitchFamily="18" charset="0"/>
              </a:rPr>
              <a:t> : </a:t>
            </a:r>
            <a:r>
              <a:rPr lang="el-GR" sz="1200" b="1" i="1" smtClean="0">
                <a:latin typeface="Times New Roman" pitchFamily="18" charset="0"/>
                <a:cs typeface="Times New Roman" pitchFamily="18" charset="0"/>
              </a:rPr>
              <a:t>Ομοσπονδιακές ένοπλες δυνάμεις. </a:t>
            </a:r>
            <a:r>
              <a:rPr lang="el-GR" sz="1200" smtClean="0">
                <a:latin typeface="Times New Roman" pitchFamily="18" charset="0"/>
                <a:cs typeface="Times New Roman" pitchFamily="18" charset="0"/>
              </a:rPr>
              <a:t>Προστατεύονταν είτε χωριστά είτε ως ενιαίο σχηματισμό στρατιάς την Συμπολιτεία</a:t>
            </a:r>
          </a:p>
          <a:p>
            <a:pPr algn="just" eaLnBrk="1" hangingPunct="1"/>
            <a:endParaRPr lang="el-GR" sz="1200" smtClean="0">
              <a:latin typeface="Times New Roman" pitchFamily="18" charset="0"/>
              <a:cs typeface="Times New Roman" pitchFamily="18" charset="0"/>
            </a:endParaRPr>
          </a:p>
          <a:p>
            <a:pPr algn="just" eaLnBrk="1" hangingPunct="1">
              <a:buFont typeface="Arial" pitchFamily="34" charset="0"/>
              <a:buNone/>
            </a:pPr>
            <a:r>
              <a:rPr lang="el-GR" sz="1200" smtClean="0">
                <a:latin typeface="Times New Roman" pitchFamily="18" charset="0"/>
                <a:cs typeface="Times New Roman" pitchFamily="18" charset="0"/>
              </a:rPr>
              <a:t>    →     Επιτυχής συγκράτηση του ισχυρότερου στρατιωτικά ελληνικού κράτους, της Μακεδονίας</a:t>
            </a:r>
          </a:p>
          <a:p>
            <a:pPr algn="just" eaLnBrk="1" hangingPunct="1"/>
            <a:endParaRPr lang="el-GR" sz="1200" smtClean="0">
              <a:latin typeface="Times New Roman" pitchFamily="18" charset="0"/>
              <a:cs typeface="Times New Roman" pitchFamily="18" charset="0"/>
            </a:endParaRPr>
          </a:p>
          <a:p>
            <a:pPr algn="just" eaLnBrk="1" hangingPunct="1">
              <a:buFont typeface="Arial" pitchFamily="34" charset="0"/>
              <a:buNone/>
            </a:pPr>
            <a:r>
              <a:rPr lang="el-GR" sz="1200" smtClean="0">
                <a:latin typeface="Times New Roman" pitchFamily="18" charset="0"/>
                <a:cs typeface="Times New Roman" pitchFamily="18" charset="0"/>
              </a:rPr>
              <a:t>    →      279 π.Χ.: Συντριβή των Γαλατών πλησίον των Θερμοπυλών κλπ</a:t>
            </a:r>
          </a:p>
          <a:p>
            <a:pPr algn="just" eaLnBrk="1" hangingPunct="1">
              <a:buFont typeface="Arial" pitchFamily="34" charset="0"/>
              <a:buNone/>
            </a:pPr>
            <a:endParaRPr lang="el-GR" sz="1200" smtClean="0">
              <a:latin typeface="Times New Roman" pitchFamily="18" charset="0"/>
              <a:cs typeface="Times New Roman" pitchFamily="18" charset="0"/>
            </a:endParaRPr>
          </a:p>
          <a:p>
            <a:pPr algn="just" eaLnBrk="1" hangingPunct="1">
              <a:buFont typeface="Arial" pitchFamily="34" charset="0"/>
              <a:buNone/>
            </a:pPr>
            <a:endParaRPr lang="el-GR" sz="1200" smtClean="0">
              <a:latin typeface="Times New Roman" pitchFamily="18" charset="0"/>
              <a:cs typeface="Times New Roman" pitchFamily="18" charset="0"/>
            </a:endParaRPr>
          </a:p>
          <a:p>
            <a:pPr algn="just" eaLnBrk="1" hangingPunct="1">
              <a:lnSpc>
                <a:spcPct val="150000"/>
              </a:lnSpc>
            </a:pPr>
            <a:r>
              <a:rPr lang="el-GR" sz="1200" b="1" i="1" smtClean="0">
                <a:latin typeface="Times New Roman" pitchFamily="18" charset="0"/>
                <a:cs typeface="Times New Roman" pitchFamily="18" charset="0"/>
              </a:rPr>
              <a:t>Συμπέρασμα 5</a:t>
            </a:r>
            <a:r>
              <a:rPr lang="el-GR" sz="1200" b="1" i="1" baseline="30000" smtClean="0">
                <a:latin typeface="Times New Roman" pitchFamily="18" charset="0"/>
                <a:cs typeface="Times New Roman" pitchFamily="18" charset="0"/>
              </a:rPr>
              <a:t>ο</a:t>
            </a:r>
            <a:r>
              <a:rPr lang="el-GR" sz="1200" b="1" i="1" smtClean="0">
                <a:latin typeface="Times New Roman" pitchFamily="18" charset="0"/>
                <a:cs typeface="Times New Roman" pitchFamily="18" charset="0"/>
              </a:rPr>
              <a:t>: </a:t>
            </a:r>
            <a:r>
              <a:rPr lang="en-US" sz="1200" b="1" i="1" smtClean="0">
                <a:latin typeface="Times New Roman" pitchFamily="18" charset="0"/>
                <a:ea typeface="Calibri" pitchFamily="34" charset="0"/>
                <a:cs typeface="Calibri" pitchFamily="34" charset="0"/>
              </a:rPr>
              <a:t>What seems undisputed, are two facts: First, the federation combined elements of direct (the Assembly) and indirect (the Council) democracy, as one of the first historical examples to do so.</a:t>
            </a:r>
            <a:endParaRPr lang="el-GR" sz="1200" b="1" i="1" smtClean="0">
              <a:latin typeface="Times New Roman" pitchFamily="18" charset="0"/>
              <a:ea typeface="Calibri" pitchFamily="34" charset="0"/>
              <a:cs typeface="Calibri" pitchFamily="34" charset="0"/>
            </a:endParaRPr>
          </a:p>
          <a:p>
            <a:pPr algn="just" eaLnBrk="1" hangingPunct="1">
              <a:lnSpc>
                <a:spcPct val="150000"/>
              </a:lnSpc>
            </a:pPr>
            <a:endParaRPr lang="el-GR" sz="1200" b="1" i="1" smtClean="0">
              <a:latin typeface="Times New Roman" pitchFamily="18" charset="0"/>
              <a:cs typeface="Times New Roman" pitchFamily="18" charset="0"/>
            </a:endParaRPr>
          </a:p>
          <a:p>
            <a:pPr algn="just" eaLnBrk="1" hangingPunct="1">
              <a:lnSpc>
                <a:spcPct val="150000"/>
              </a:lnSpc>
              <a:spcAft>
                <a:spcPts val="1000"/>
              </a:spcAft>
            </a:pPr>
            <a:r>
              <a:rPr lang="en-US" sz="1200" smtClean="0">
                <a:latin typeface="Times New Roman" pitchFamily="18" charset="0"/>
                <a:ea typeface="Calibri" pitchFamily="34" charset="0"/>
                <a:cs typeface="Times New Roman" pitchFamily="18" charset="0"/>
              </a:rPr>
              <a:t>Another institution at the federal level was the Court of Justice, responsible mainly for solving differences among the city-states (Polybius 2.37. 10.11). Thus. The political organization of the federation on almost modern lines is clear.</a:t>
            </a:r>
            <a:endParaRPr lang="el-GR" sz="1200" smtClean="0">
              <a:latin typeface="Times New Roman" pitchFamily="18" charset="0"/>
              <a:ea typeface="Calibri" pitchFamily="34" charset="0"/>
              <a:cs typeface="Times New Roman" pitchFamily="18" charset="0"/>
            </a:endParaRPr>
          </a:p>
          <a:p>
            <a:pPr algn="just" eaLnBrk="1" hangingPunct="1">
              <a:lnSpc>
                <a:spcPct val="150000"/>
              </a:lnSpc>
              <a:spcAft>
                <a:spcPts val="1000"/>
              </a:spcAft>
            </a:pPr>
            <a:r>
              <a:rPr lang="el-GR" sz="1200" b="1" i="1" smtClean="0">
                <a:latin typeface="Times New Roman" pitchFamily="18" charset="0"/>
                <a:ea typeface="Calibri" pitchFamily="34" charset="0"/>
                <a:cs typeface="Times New Roman" pitchFamily="18" charset="0"/>
              </a:rPr>
              <a:t>Συμπέρασμα 6</a:t>
            </a:r>
            <a:r>
              <a:rPr lang="el-GR" sz="1200" b="1" i="1" baseline="30000" smtClean="0">
                <a:latin typeface="Times New Roman" pitchFamily="18" charset="0"/>
                <a:ea typeface="Calibri" pitchFamily="34" charset="0"/>
                <a:cs typeface="Times New Roman" pitchFamily="18" charset="0"/>
              </a:rPr>
              <a:t>ο</a:t>
            </a:r>
            <a:r>
              <a:rPr lang="el-GR" sz="1200" b="1" i="1" smtClean="0">
                <a:latin typeface="Times New Roman" pitchFamily="18" charset="0"/>
                <a:ea typeface="Calibri" pitchFamily="34" charset="0"/>
                <a:cs typeface="Times New Roman" pitchFamily="18" charset="0"/>
              </a:rPr>
              <a:t> : Κοινή Ομοσπονδιακή δικαιοσύνη</a:t>
            </a:r>
            <a:endParaRPr lang="el-GR" sz="1100" b="1" i="1" smtClean="0">
              <a:latin typeface="Times New Roman" pitchFamily="18" charset="0"/>
              <a:ea typeface="Calibri" pitchFamily="34" charset="0"/>
              <a:cs typeface="Times New Roman" pitchFamily="18" charset="0"/>
            </a:endParaRPr>
          </a:p>
          <a:p>
            <a:pPr algn="just" eaLnBrk="1" hangingPunct="1">
              <a:lnSpc>
                <a:spcPct val="150000"/>
              </a:lnSpc>
            </a:pPr>
            <a:r>
              <a:rPr lang="en-US" sz="1200" smtClean="0">
                <a:latin typeface="Times New Roman" pitchFamily="18" charset="0"/>
                <a:ea typeface="Calibri" pitchFamily="34" charset="0"/>
                <a:cs typeface="Calibri" pitchFamily="34" charset="0"/>
              </a:rPr>
              <a:t>federal court of justice, and </a:t>
            </a:r>
            <a:r>
              <a:rPr lang="en-US" sz="1200" i="1" smtClean="0">
                <a:latin typeface="Times New Roman" pitchFamily="18" charset="0"/>
                <a:ea typeface="Calibri" pitchFamily="34" charset="0"/>
                <a:cs typeface="Calibri" pitchFamily="34" charset="0"/>
              </a:rPr>
              <a:t>isopoliteia</a:t>
            </a:r>
            <a:r>
              <a:rPr lang="en-US" sz="1200" smtClean="0">
                <a:latin typeface="Times New Roman" pitchFamily="18" charset="0"/>
                <a:ea typeface="Calibri" pitchFamily="34" charset="0"/>
                <a:cs typeface="Calibri" pitchFamily="34" charset="0"/>
              </a:rPr>
              <a:t> (eg. a citizen of a city-state having citizen rights in the other city-states, a situation not yet existing in the EU.)	</a:t>
            </a:r>
            <a:endParaRPr lang="el-GR" sz="1200" smtClean="0">
              <a:latin typeface="Times New Roman" pitchFamily="18" charset="0"/>
              <a:ea typeface="Calibri" pitchFamily="34" charset="0"/>
              <a:cs typeface="Calibri" pitchFamily="34" charset="0"/>
            </a:endParaRPr>
          </a:p>
          <a:p>
            <a:pPr algn="just" eaLnBrk="1" hangingPunct="1">
              <a:lnSpc>
                <a:spcPct val="150000"/>
              </a:lnSpc>
              <a:spcAft>
                <a:spcPts val="1000"/>
              </a:spcAft>
            </a:pPr>
            <a:r>
              <a:rPr lang="el-GR" sz="1200" b="1" i="1" smtClean="0">
                <a:solidFill>
                  <a:srgbClr val="000000"/>
                </a:solidFill>
                <a:latin typeface="Times New Roman" pitchFamily="18" charset="0"/>
                <a:ea typeface="Calibri" pitchFamily="34" charset="0"/>
                <a:cs typeface="Calibri" pitchFamily="34" charset="0"/>
              </a:rPr>
              <a:t>Συμπέρασμα 7</a:t>
            </a:r>
            <a:r>
              <a:rPr lang="el-GR" sz="1200" b="1" i="1" baseline="30000" smtClean="0">
                <a:solidFill>
                  <a:srgbClr val="000000"/>
                </a:solidFill>
                <a:latin typeface="Times New Roman" pitchFamily="18" charset="0"/>
                <a:ea typeface="Calibri" pitchFamily="34" charset="0"/>
                <a:cs typeface="Calibri" pitchFamily="34" charset="0"/>
              </a:rPr>
              <a:t>ο</a:t>
            </a:r>
            <a:r>
              <a:rPr lang="el-GR" sz="1200" b="1" i="1" smtClean="0">
                <a:solidFill>
                  <a:srgbClr val="000000"/>
                </a:solidFill>
                <a:latin typeface="Times New Roman" pitchFamily="18" charset="0"/>
                <a:ea typeface="Calibri" pitchFamily="34" charset="0"/>
                <a:cs typeface="Calibri" pitchFamily="34" charset="0"/>
              </a:rPr>
              <a:t> : Ισοπολιτεία </a:t>
            </a:r>
            <a:endParaRPr lang="el-GR" sz="1100" b="1" i="1" smtClean="0">
              <a:solidFill>
                <a:srgbClr val="000000"/>
              </a:solidFill>
              <a:latin typeface="Times New Roman" pitchFamily="18" charset="0"/>
              <a:ea typeface="Calibri" pitchFamily="34" charset="0"/>
              <a:cs typeface="Calibri" pitchFamily="34" charset="0"/>
            </a:endParaRPr>
          </a:p>
          <a:p>
            <a:pPr algn="just" eaLnBrk="1" hangingPunct="1">
              <a:lnSpc>
                <a:spcPct val="150000"/>
              </a:lnSpc>
            </a:pPr>
            <a:endParaRPr lang="el-GR" sz="1200" b="1" i="1" smtClean="0">
              <a:latin typeface="Times New Roman" pitchFamily="18" charset="0"/>
              <a:cs typeface="Times New Roman" pitchFamily="18" charset="0"/>
            </a:endParaRPr>
          </a:p>
          <a:p>
            <a:pPr algn="just" eaLnBrk="1" hangingPunct="1">
              <a:lnSpc>
                <a:spcPct val="150000"/>
              </a:lnSpc>
            </a:pPr>
            <a:endParaRPr lang="el-GR" sz="1200" b="1" i="1" smtClean="0">
              <a:latin typeface="Times New Roman" pitchFamily="18" charset="0"/>
              <a:cs typeface="Times New Roman" pitchFamily="18" charset="0"/>
            </a:endParaRPr>
          </a:p>
          <a:p>
            <a:pPr algn="just" eaLnBrk="1" hangingPunct="1">
              <a:lnSpc>
                <a:spcPct val="150000"/>
              </a:lnSpc>
            </a:pPr>
            <a:endParaRPr lang="el-GR" sz="1200" b="1" i="1"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Τίτλος 1"/>
          <p:cNvSpPr>
            <a:spLocks noGrp="1"/>
          </p:cNvSpPr>
          <p:nvPr>
            <p:ph type="title"/>
          </p:nvPr>
        </p:nvSpPr>
        <p:spPr>
          <a:xfrm>
            <a:off x="395288" y="274638"/>
            <a:ext cx="8291512" cy="850900"/>
          </a:xfrm>
          <a:solidFill>
            <a:schemeClr val="accent2"/>
          </a:solidFill>
        </p:spPr>
        <p:txBody>
          <a:bodyPr/>
          <a:lstStyle/>
          <a:p>
            <a:pPr eaLnBrk="1" hangingPunct="1"/>
            <a:r>
              <a:rPr lang="el-GR" sz="1600" smtClean="0"/>
              <a:t>Οικονομική Οργάνωση </a:t>
            </a:r>
          </a:p>
        </p:txBody>
      </p:sp>
      <p:sp>
        <p:nvSpPr>
          <p:cNvPr id="17411" name="Θέση περιεχομένου 2"/>
          <p:cNvSpPr>
            <a:spLocks noGrp="1"/>
          </p:cNvSpPr>
          <p:nvPr>
            <p:ph idx="1"/>
          </p:nvPr>
        </p:nvSpPr>
        <p:spPr/>
        <p:txBody>
          <a:bodyPr/>
          <a:lstStyle/>
          <a:p>
            <a:pPr eaLnBrk="1" hangingPunct="1">
              <a:lnSpc>
                <a:spcPct val="90000"/>
              </a:lnSpc>
            </a:pPr>
            <a:r>
              <a:rPr lang="el-GR" sz="1200" smtClean="0">
                <a:latin typeface="Times New Roman" pitchFamily="18" charset="0"/>
                <a:ea typeface="Calibri" pitchFamily="34" charset="0"/>
                <a:cs typeface="Calibri" pitchFamily="34" charset="0"/>
              </a:rPr>
              <a:t>Η ομοσπονδία διέθετε «μεικτό» σύστημα νομισματικής κυκλοφορίας</a:t>
            </a:r>
          </a:p>
          <a:p>
            <a:pPr eaLnBrk="1" hangingPunct="1">
              <a:lnSpc>
                <a:spcPct val="90000"/>
              </a:lnSpc>
            </a:pPr>
            <a:endParaRPr lang="el-GR" sz="1200" smtClean="0">
              <a:latin typeface="Times New Roman" pitchFamily="18" charset="0"/>
              <a:ea typeface="Calibri" pitchFamily="34" charset="0"/>
              <a:cs typeface="Calibri" pitchFamily="34" charset="0"/>
            </a:endParaRPr>
          </a:p>
          <a:p>
            <a:pPr eaLnBrk="1" hangingPunct="1">
              <a:lnSpc>
                <a:spcPct val="90000"/>
              </a:lnSpc>
            </a:pPr>
            <a:r>
              <a:rPr lang="el-GR" sz="1200" smtClean="0">
                <a:latin typeface="Times New Roman" pitchFamily="18" charset="0"/>
                <a:ea typeface="Calibri" pitchFamily="34" charset="0"/>
                <a:cs typeface="Calibri" pitchFamily="34" charset="0"/>
              </a:rPr>
              <a:t>Έκανε χρήση κοινών-ομοσπονδιακών  νομισμάτων (πχ σαν το σύγχρονο ευρώ) που εκδίδονταν στις πόλεις-κράτη της ομοσπονδίας</a:t>
            </a:r>
          </a:p>
          <a:p>
            <a:pPr eaLnBrk="1" hangingPunct="1">
              <a:lnSpc>
                <a:spcPct val="90000"/>
              </a:lnSpc>
            </a:pPr>
            <a:endParaRPr lang="el-GR" sz="1200" smtClean="0">
              <a:latin typeface="Times New Roman" pitchFamily="18" charset="0"/>
              <a:ea typeface="Calibri" pitchFamily="34" charset="0"/>
              <a:cs typeface="Calibri" pitchFamily="34" charset="0"/>
            </a:endParaRPr>
          </a:p>
          <a:p>
            <a:pPr eaLnBrk="1" hangingPunct="1">
              <a:lnSpc>
                <a:spcPct val="90000"/>
              </a:lnSpc>
            </a:pPr>
            <a:r>
              <a:rPr lang="el-GR" sz="1200" smtClean="0">
                <a:latin typeface="Times New Roman" pitchFamily="18" charset="0"/>
                <a:ea typeface="Calibri" pitchFamily="34" charset="0"/>
                <a:cs typeface="Calibri" pitchFamily="34" charset="0"/>
              </a:rPr>
              <a:t>Διέθετε παράλληλα τοπικό «εγχώριο νόμισμα» για εσωτερικές συναλλαγές εντός της πόλης-κράτους </a:t>
            </a:r>
            <a:r>
              <a:rPr lang="en-US" sz="1200" smtClean="0">
                <a:latin typeface="Times New Roman" pitchFamily="18" charset="0"/>
                <a:ea typeface="Calibri" pitchFamily="34" charset="0"/>
                <a:cs typeface="Calibri" pitchFamily="34" charset="0"/>
              </a:rPr>
              <a:t>(Caspari, 1917; Thompson, 1939; Noe, 1962; Crawford, 1985)</a:t>
            </a:r>
            <a:endParaRPr lang="el-GR" smtClean="0">
              <a:latin typeface="Times New Roman" pitchFamily="18" charset="0"/>
              <a:ea typeface="Calibri" pitchFamily="34" charset="0"/>
              <a:cs typeface="Calibri" pitchFamily="34" charset="0"/>
            </a:endParaRPr>
          </a:p>
          <a:p>
            <a:pPr eaLnBrk="1" hangingPunct="1">
              <a:lnSpc>
                <a:spcPct val="90000"/>
              </a:lnSpc>
              <a:buFont typeface="Arial" pitchFamily="34" charset="0"/>
              <a:buNone/>
            </a:pPr>
            <a:endParaRPr lang="el-GR" sz="1200" smtClean="0">
              <a:latin typeface="Times New Roman" pitchFamily="18" charset="0"/>
              <a:ea typeface="Calibri" pitchFamily="34" charset="0"/>
              <a:cs typeface="Calibri" pitchFamily="34" charset="0"/>
            </a:endParaRPr>
          </a:p>
          <a:p>
            <a:pPr eaLnBrk="1" hangingPunct="1">
              <a:lnSpc>
                <a:spcPct val="90000"/>
              </a:lnSpc>
            </a:pPr>
            <a:r>
              <a:rPr lang="el-GR" sz="1200" smtClean="0">
                <a:latin typeface="Times New Roman" pitchFamily="18" charset="0"/>
                <a:ea typeface="Calibri" pitchFamily="34" charset="0"/>
                <a:cs typeface="Calibri" pitchFamily="34" charset="0"/>
              </a:rPr>
              <a:t>Διαθέτει κάτι αντίστοιχο ή ΕΕ ; </a:t>
            </a:r>
          </a:p>
          <a:p>
            <a:pPr eaLnBrk="1" hangingPunct="1">
              <a:lnSpc>
                <a:spcPct val="90000"/>
              </a:lnSpc>
            </a:pPr>
            <a:endParaRPr lang="el-GR" sz="1200" smtClean="0">
              <a:latin typeface="Times New Roman" pitchFamily="18" charset="0"/>
              <a:ea typeface="Calibri" pitchFamily="34" charset="0"/>
              <a:cs typeface="Calibri" pitchFamily="34" charset="0"/>
            </a:endParaRPr>
          </a:p>
          <a:p>
            <a:pPr eaLnBrk="1" hangingPunct="1">
              <a:lnSpc>
                <a:spcPct val="90000"/>
              </a:lnSpc>
            </a:pPr>
            <a:r>
              <a:rPr lang="el-GR" sz="1200" smtClean="0">
                <a:latin typeface="Times New Roman" pitchFamily="18" charset="0"/>
                <a:ea typeface="Calibri" pitchFamily="34" charset="0"/>
                <a:cs typeface="Calibri" pitchFamily="34" charset="0"/>
              </a:rPr>
              <a:t>Χρήση είτε εγχώριου νομίσματος, είτε ευρώ ως μέλους της ΟΝΕ </a:t>
            </a:r>
          </a:p>
          <a:p>
            <a:pPr eaLnBrk="1" hangingPunct="1">
              <a:lnSpc>
                <a:spcPct val="90000"/>
              </a:lnSpc>
            </a:pPr>
            <a:endParaRPr lang="el-GR" sz="1200" smtClean="0">
              <a:latin typeface="Times New Roman" pitchFamily="18" charset="0"/>
              <a:ea typeface="Calibri" pitchFamily="34" charset="0"/>
              <a:cs typeface="Calibri" pitchFamily="34" charset="0"/>
            </a:endParaRPr>
          </a:p>
          <a:p>
            <a:pPr eaLnBrk="1" hangingPunct="1">
              <a:lnSpc>
                <a:spcPct val="90000"/>
              </a:lnSpc>
            </a:pPr>
            <a:r>
              <a:rPr lang="el-GR" sz="1200" smtClean="0">
                <a:latin typeface="Times New Roman" pitchFamily="18" charset="0"/>
                <a:ea typeface="Calibri" pitchFamily="34" charset="0"/>
                <a:cs typeface="Calibri" pitchFamily="34" charset="0"/>
              </a:rPr>
              <a:t>Δεν δίνει έτσι τη δυνατότητα επιλογής για παράλληλη χρήση νομισμάτων</a:t>
            </a:r>
          </a:p>
          <a:p>
            <a:pPr eaLnBrk="1" hangingPunct="1">
              <a:lnSpc>
                <a:spcPct val="90000"/>
              </a:lnSpc>
            </a:pPr>
            <a:endParaRPr lang="el-GR" sz="1200" smtClean="0">
              <a:latin typeface="Times New Roman" pitchFamily="18" charset="0"/>
              <a:ea typeface="Calibri" pitchFamily="34" charset="0"/>
              <a:cs typeface="Calibri" pitchFamily="34" charset="0"/>
            </a:endParaRPr>
          </a:p>
          <a:p>
            <a:pPr eaLnBrk="1" hangingPunct="1">
              <a:lnSpc>
                <a:spcPct val="90000"/>
              </a:lnSpc>
            </a:pPr>
            <a:endParaRPr lang="el-GR" sz="1200" smtClean="0">
              <a:latin typeface="Times New Roman" pitchFamily="18" charset="0"/>
              <a:ea typeface="Calibri" pitchFamily="34" charset="0"/>
              <a:cs typeface="Calibri" pitchFamily="34" charset="0"/>
            </a:endParaRPr>
          </a:p>
          <a:p>
            <a:pPr algn="just" eaLnBrk="1" hangingPunct="1">
              <a:lnSpc>
                <a:spcPct val="140000"/>
              </a:lnSpc>
              <a:spcAft>
                <a:spcPts val="1000"/>
              </a:spcAft>
            </a:pPr>
            <a:r>
              <a:rPr lang="el-GR" sz="1200" b="1" i="1" smtClean="0">
                <a:solidFill>
                  <a:srgbClr val="000000"/>
                </a:solidFill>
                <a:latin typeface="Times New Roman" pitchFamily="18" charset="0"/>
                <a:ea typeface="Calibri" pitchFamily="34" charset="0"/>
                <a:cs typeface="Times New Roman" pitchFamily="18" charset="0"/>
              </a:rPr>
              <a:t>Συμπέρασμα 7</a:t>
            </a:r>
            <a:r>
              <a:rPr lang="el-GR" sz="1200" b="1" i="1" baseline="30000" smtClean="0">
                <a:solidFill>
                  <a:srgbClr val="000000"/>
                </a:solidFill>
                <a:latin typeface="Times New Roman" pitchFamily="18" charset="0"/>
                <a:ea typeface="Calibri" pitchFamily="34" charset="0"/>
                <a:cs typeface="Times New Roman" pitchFamily="18" charset="0"/>
              </a:rPr>
              <a:t>ο</a:t>
            </a:r>
            <a:r>
              <a:rPr lang="el-GR" sz="1200" b="1" i="1" smtClean="0">
                <a:solidFill>
                  <a:srgbClr val="000000"/>
                </a:solidFill>
                <a:latin typeface="Times New Roman" pitchFamily="18" charset="0"/>
                <a:ea typeface="Calibri" pitchFamily="34" charset="0"/>
                <a:cs typeface="Times New Roman" pitchFamily="18" charset="0"/>
              </a:rPr>
              <a:t> : Νομισματική ευελιξία</a:t>
            </a:r>
            <a:endParaRPr lang="el-GR" sz="1100" b="1" i="1" smtClean="0">
              <a:solidFill>
                <a:srgbClr val="000000"/>
              </a:solidFill>
              <a:latin typeface="Times New Roman" pitchFamily="18" charset="0"/>
              <a:ea typeface="Calibri" pitchFamily="34" charset="0"/>
              <a:cs typeface="Times New Roman" pitchFamily="18" charset="0"/>
            </a:endParaRPr>
          </a:p>
          <a:p>
            <a:pPr eaLnBrk="1" hangingPunct="1">
              <a:lnSpc>
                <a:spcPct val="90000"/>
              </a:lnSpc>
            </a:pPr>
            <a:endParaRPr lang="el-GR" sz="1200" smtClean="0">
              <a:latin typeface="Times New Roman" pitchFamily="18" charset="0"/>
              <a:ea typeface="Calibri" pitchFamily="34" charset="0"/>
              <a:cs typeface="Calibri" pitchFamily="34" charset="0"/>
            </a:endParaRPr>
          </a:p>
          <a:p>
            <a:pPr eaLnBrk="1" hangingPunct="1">
              <a:lnSpc>
                <a:spcPct val="90000"/>
              </a:lnSpc>
              <a:buFont typeface="Arial" pitchFamily="34" charset="0"/>
              <a:buNone/>
            </a:pPr>
            <a:endParaRPr lang="el-GR" sz="1200" smtClean="0">
              <a:latin typeface="Times New Roman" pitchFamily="18" charset="0"/>
              <a:ea typeface="Calibri" pitchFamily="34" charset="0"/>
              <a:cs typeface="Calibri" pitchFamily="34" charset="0"/>
            </a:endParaRPr>
          </a:p>
          <a:p>
            <a:pPr eaLnBrk="1" hangingPunct="1">
              <a:lnSpc>
                <a:spcPct val="90000"/>
              </a:lnSpc>
              <a:buFont typeface="Arial" pitchFamily="34" charset="0"/>
              <a:buNone/>
            </a:pPr>
            <a:r>
              <a:rPr lang="en-US" smtClean="0">
                <a:latin typeface="Times New Roman" pitchFamily="18" charset="0"/>
                <a:ea typeface="Calibri" pitchFamily="34" charset="0"/>
                <a:cs typeface="Calibri" pitchFamily="34" charset="0"/>
              </a:rPr>
              <a:t>	</a:t>
            </a:r>
            <a:endParaRPr lang="el-GR"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Θέση περιεχομένου 2"/>
          <p:cNvSpPr>
            <a:spLocks noGrp="1"/>
          </p:cNvSpPr>
          <p:nvPr>
            <p:ph idx="1"/>
          </p:nvPr>
        </p:nvSpPr>
        <p:spPr>
          <a:xfrm>
            <a:off x="395288" y="476250"/>
            <a:ext cx="8291512" cy="5649913"/>
          </a:xfrm>
        </p:spPr>
        <p:txBody>
          <a:bodyPr/>
          <a:lstStyle/>
          <a:p>
            <a:pPr algn="just" eaLnBrk="1" hangingPunct="1">
              <a:lnSpc>
                <a:spcPct val="150000"/>
              </a:lnSpc>
              <a:spcAft>
                <a:spcPts val="1000"/>
              </a:spcAft>
              <a:buFont typeface="Calibri" pitchFamily="34" charset="0"/>
              <a:buAutoNum type="romanLcParenR"/>
            </a:pPr>
            <a:r>
              <a:rPr lang="el-GR" sz="1200" smtClean="0">
                <a:latin typeface="Times New Roman" pitchFamily="18" charset="0"/>
                <a:ea typeface="Calibri" pitchFamily="34" charset="0"/>
                <a:cs typeface="Times New Roman" pitchFamily="18" charset="0"/>
              </a:rPr>
              <a:t>Ερωτήσεις και υποθέσεις</a:t>
            </a:r>
          </a:p>
          <a:p>
            <a:pPr algn="just" eaLnBrk="1" hangingPunct="1">
              <a:lnSpc>
                <a:spcPct val="150000"/>
              </a:lnSpc>
              <a:spcAft>
                <a:spcPts val="1000"/>
              </a:spcAft>
              <a:buFont typeface="Calibri" pitchFamily="34" charset="0"/>
              <a:buAutoNum type="romanLcParenR"/>
            </a:pPr>
            <a:endParaRPr lang="el-GR" sz="1200" smtClean="0">
              <a:latin typeface="Times New Roman" pitchFamily="18" charset="0"/>
              <a:ea typeface="Calibri" pitchFamily="34" charset="0"/>
              <a:cs typeface="Times New Roman" pitchFamily="18" charset="0"/>
            </a:endParaRPr>
          </a:p>
          <a:p>
            <a:pPr algn="just" eaLnBrk="1" hangingPunct="1">
              <a:lnSpc>
                <a:spcPct val="150000"/>
              </a:lnSpc>
              <a:spcAft>
                <a:spcPts val="1000"/>
              </a:spcAft>
              <a:buFont typeface="Calibri" pitchFamily="34" charset="0"/>
              <a:buAutoNum type="romanLcParenR"/>
            </a:pPr>
            <a:r>
              <a:rPr lang="en-US" sz="1200" smtClean="0">
                <a:latin typeface="Times New Roman" pitchFamily="18" charset="0"/>
                <a:ea typeface="Calibri" pitchFamily="34" charset="0"/>
                <a:cs typeface="Times New Roman" pitchFamily="18" charset="0"/>
              </a:rPr>
              <a:t>Where did the silver for the coins come from? </a:t>
            </a:r>
            <a:endParaRPr lang="el-GR" sz="1100" smtClean="0">
              <a:ea typeface="Calibri" pitchFamily="34" charset="0"/>
              <a:cs typeface="Times New Roman" pitchFamily="18" charset="0"/>
            </a:endParaRPr>
          </a:p>
          <a:p>
            <a:pPr algn="just" eaLnBrk="1" hangingPunct="1">
              <a:lnSpc>
                <a:spcPct val="150000"/>
              </a:lnSpc>
              <a:spcAft>
                <a:spcPts val="1000"/>
              </a:spcAft>
              <a:buFont typeface="Calibri" pitchFamily="34" charset="0"/>
              <a:buAutoNum type="romanLcParenR"/>
            </a:pPr>
            <a:r>
              <a:rPr lang="en-US" sz="1200" smtClean="0">
                <a:latin typeface="Times New Roman" pitchFamily="18" charset="0"/>
                <a:ea typeface="Calibri" pitchFamily="34" charset="0"/>
                <a:cs typeface="Times New Roman" pitchFamily="18" charset="0"/>
              </a:rPr>
              <a:t>ii) How were the exchange rates between the city-states and federal coins being set and by whom? The answer to the first part of the second question is relatively easy to answer since coins had specific silver content. Ancient coins had an “intrinsic” value.. 					</a:t>
            </a:r>
            <a:endParaRPr lang="el-GR" sz="1100" smtClean="0">
              <a:ea typeface="Calibri" pitchFamily="34" charset="0"/>
              <a:cs typeface="Times New Roman" pitchFamily="18" charset="0"/>
            </a:endParaRPr>
          </a:p>
          <a:p>
            <a:pPr algn="just" eaLnBrk="1" hangingPunct="1">
              <a:lnSpc>
                <a:spcPct val="150000"/>
              </a:lnSpc>
              <a:spcAft>
                <a:spcPts val="1000"/>
              </a:spcAft>
              <a:buFont typeface="Calibri" pitchFamily="34" charset="0"/>
              <a:buAutoNum type="romanLcParenR"/>
            </a:pPr>
            <a:r>
              <a:rPr lang="en-US" sz="1200" smtClean="0">
                <a:latin typeface="Times New Roman" pitchFamily="18" charset="0"/>
                <a:ea typeface="Calibri" pitchFamily="34" charset="0"/>
                <a:cs typeface="Times New Roman" pitchFamily="18" charset="0"/>
              </a:rPr>
              <a:t>we presume that banks undertook it, being especially active in the capital of the federation, Thermos, banking activities were widespread in the Greek world from the mid-fifth century and on (Cohen, 1997).</a:t>
            </a:r>
            <a:endParaRPr lang="el-GR" sz="1100" smtClean="0">
              <a:ea typeface="Calibri" pitchFamily="34" charset="0"/>
              <a:cs typeface="Times New Roman" pitchFamily="18" charset="0"/>
            </a:endParaRPr>
          </a:p>
          <a:p>
            <a:pPr algn="just" eaLnBrk="1" hangingPunct="1">
              <a:lnSpc>
                <a:spcPct val="150000"/>
              </a:lnSpc>
              <a:spcAft>
                <a:spcPts val="1000"/>
              </a:spcAft>
              <a:buFont typeface="Calibri" pitchFamily="34" charset="0"/>
              <a:buAutoNum type="romanLcParenR"/>
            </a:pPr>
            <a:r>
              <a:rPr lang="en-US" sz="1200" smtClean="0">
                <a:latin typeface="Times New Roman" pitchFamily="18" charset="0"/>
                <a:ea typeface="Calibri" pitchFamily="34" charset="0"/>
                <a:cs typeface="Times New Roman" pitchFamily="18" charset="0"/>
              </a:rPr>
              <a:t> Going one step further in the analogy with Athens, which through Nicophon’s Decree parallel circulation of coins (Engen, 2005; Ober, 2008), the federation could have established officially “testers” </a:t>
            </a:r>
            <a:r>
              <a:rPr lang="el-GR" sz="1200" smtClean="0">
                <a:latin typeface="Times New Roman" pitchFamily="18" charset="0"/>
                <a:ea typeface="Calibri" pitchFamily="34" charset="0"/>
                <a:cs typeface="Times New Roman" pitchFamily="18" charset="0"/>
              </a:rPr>
              <a:t> (πχ Αθήνα-</a:t>
            </a:r>
            <a:r>
              <a:rPr lang="el-GR" sz="1200" i="1" smtClean="0">
                <a:latin typeface="Times New Roman" pitchFamily="18" charset="0"/>
                <a:ea typeface="Calibri" pitchFamily="34" charset="0"/>
                <a:cs typeface="Times New Roman" pitchFamily="18" charset="0"/>
              </a:rPr>
              <a:t>δοκιμασταί</a:t>
            </a:r>
            <a:r>
              <a:rPr lang="el-GR" sz="1200" smtClean="0">
                <a:latin typeface="Times New Roman" pitchFamily="18" charset="0"/>
                <a:ea typeface="Calibri" pitchFamily="34" charset="0"/>
                <a:cs typeface="Times New Roman" pitchFamily="18" charset="0"/>
              </a:rPr>
              <a:t>) </a:t>
            </a:r>
            <a:r>
              <a:rPr lang="en-US" sz="1200" smtClean="0">
                <a:latin typeface="Times New Roman" pitchFamily="18" charset="0"/>
                <a:ea typeface="Calibri" pitchFamily="34" charset="0"/>
                <a:cs typeface="Times New Roman" pitchFamily="18" charset="0"/>
              </a:rPr>
              <a:t>of coins in the market places of main city-states who tested coins to ensure their purity, as a guarantee to force exchanges and low transaction costs for trade.	</a:t>
            </a:r>
            <a:endParaRPr lang="el-GR" sz="1100" smtClean="0">
              <a:ea typeface="Calibri" pitchFamily="34" charset="0"/>
              <a:cs typeface="Times New Roman" pitchFamily="18" charset="0"/>
            </a:endParaRPr>
          </a:p>
          <a:p>
            <a:pPr eaLnBrk="1" hangingPunct="1"/>
            <a:endParaRPr lang="el-GR" sz="1200" smtClean="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Πίνακας 2"/>
          <p:cNvGraphicFramePr>
            <a:graphicFrameLocks noGrp="1"/>
          </p:cNvGraphicFramePr>
          <p:nvPr/>
        </p:nvGraphicFramePr>
        <p:xfrm>
          <a:off x="971550" y="1125538"/>
          <a:ext cx="6842125" cy="4254502"/>
        </p:xfrm>
        <a:graphic>
          <a:graphicData uri="http://schemas.openxmlformats.org/drawingml/2006/table">
            <a:tbl>
              <a:tblPr firstRow="1" firstCol="1" bandRow="1">
                <a:tableStyleId>{5C22544A-7EE6-4342-B048-85BDC9FD1C3A}</a:tableStyleId>
              </a:tblPr>
              <a:tblGrid>
                <a:gridCol w="928839"/>
                <a:gridCol w="930033"/>
                <a:gridCol w="1260737"/>
                <a:gridCol w="1861258"/>
                <a:gridCol w="1861258"/>
              </a:tblGrid>
              <a:tr h="580995">
                <a:tc>
                  <a:txBody>
                    <a:bodyPr/>
                    <a:lstStyle/>
                    <a:p>
                      <a:pPr algn="ctr">
                        <a:lnSpc>
                          <a:spcPct val="150000"/>
                        </a:lnSpc>
                        <a:spcAft>
                          <a:spcPts val="1000"/>
                        </a:spcAft>
                      </a:pPr>
                      <a:r>
                        <a:rPr lang="en-US" sz="1000">
                          <a:effectLst/>
                        </a:rPr>
                        <a:t> </a:t>
                      </a:r>
                      <a:endParaRPr lang="el-GR" sz="1100">
                        <a:effectLst/>
                        <a:latin typeface="Calibri"/>
                        <a:ea typeface="Calibri"/>
                        <a:cs typeface="Times New Roman"/>
                      </a:endParaRPr>
                    </a:p>
                  </a:txBody>
                  <a:tcPr marL="68584" marR="68584" marT="0" marB="0"/>
                </a:tc>
                <a:tc>
                  <a:txBody>
                    <a:bodyPr/>
                    <a:lstStyle/>
                    <a:p>
                      <a:pPr algn="ctr">
                        <a:lnSpc>
                          <a:spcPct val="150000"/>
                        </a:lnSpc>
                        <a:spcAft>
                          <a:spcPts val="1000"/>
                        </a:spcAft>
                      </a:pPr>
                      <a:r>
                        <a:rPr lang="en-US" sz="1000">
                          <a:effectLst/>
                        </a:rPr>
                        <a:t> </a:t>
                      </a:r>
                      <a:endParaRPr lang="el-GR" sz="1100">
                        <a:effectLst/>
                        <a:latin typeface="Calibri"/>
                        <a:ea typeface="Calibri"/>
                        <a:cs typeface="Times New Roman"/>
                      </a:endParaRPr>
                    </a:p>
                  </a:txBody>
                  <a:tcPr marL="68584" marR="68584" marT="0" marB="0"/>
                </a:tc>
                <a:tc>
                  <a:txBody>
                    <a:bodyPr/>
                    <a:lstStyle/>
                    <a:p>
                      <a:pPr algn="ctr">
                        <a:lnSpc>
                          <a:spcPct val="150000"/>
                        </a:lnSpc>
                        <a:spcAft>
                          <a:spcPts val="1000"/>
                        </a:spcAft>
                      </a:pPr>
                      <a:r>
                        <a:rPr lang="en-US" sz="1000">
                          <a:effectLst/>
                        </a:rPr>
                        <a:t>Epilektoi (elite troops)</a:t>
                      </a:r>
                      <a:endParaRPr lang="el-GR" sz="1100">
                        <a:effectLst/>
                        <a:latin typeface="Calibri"/>
                        <a:ea typeface="Calibri"/>
                        <a:cs typeface="Times New Roman"/>
                      </a:endParaRPr>
                    </a:p>
                  </a:txBody>
                  <a:tcPr marL="68584" marR="68584" marT="0" marB="0" anchor="ctr"/>
                </a:tc>
                <a:tc>
                  <a:txBody>
                    <a:bodyPr/>
                    <a:lstStyle/>
                    <a:p>
                      <a:pPr algn="ctr">
                        <a:lnSpc>
                          <a:spcPct val="150000"/>
                        </a:lnSpc>
                        <a:spcAft>
                          <a:spcPts val="1000"/>
                        </a:spcAft>
                      </a:pPr>
                      <a:r>
                        <a:rPr lang="en-US" sz="1000">
                          <a:effectLst/>
                        </a:rPr>
                        <a:t>cavalry</a:t>
                      </a:r>
                      <a:endParaRPr lang="el-GR" sz="1100">
                        <a:effectLst/>
                        <a:latin typeface="Calibri"/>
                        <a:ea typeface="Calibri"/>
                        <a:cs typeface="Times New Roman"/>
                      </a:endParaRPr>
                    </a:p>
                  </a:txBody>
                  <a:tcPr marL="68584" marR="68584" marT="0" marB="0" anchor="ctr"/>
                </a:tc>
                <a:tc>
                  <a:txBody>
                    <a:bodyPr/>
                    <a:lstStyle/>
                    <a:p>
                      <a:pPr algn="ctr">
                        <a:lnSpc>
                          <a:spcPct val="150000"/>
                        </a:lnSpc>
                        <a:spcAft>
                          <a:spcPts val="1000"/>
                        </a:spcAft>
                      </a:pPr>
                      <a:r>
                        <a:rPr lang="en-US" sz="1000">
                          <a:effectLst/>
                        </a:rPr>
                        <a:t>Total professional army cost</a:t>
                      </a:r>
                      <a:endParaRPr lang="el-GR" sz="1100">
                        <a:effectLst/>
                        <a:latin typeface="Calibri"/>
                        <a:ea typeface="Calibri"/>
                        <a:cs typeface="Times New Roman"/>
                      </a:endParaRPr>
                    </a:p>
                  </a:txBody>
                  <a:tcPr marL="68584" marR="68584" marT="0" marB="0" anchor="ctr"/>
                </a:tc>
              </a:tr>
              <a:tr h="582015">
                <a:tc rowSpan="3">
                  <a:txBody>
                    <a:bodyPr/>
                    <a:lstStyle/>
                    <a:p>
                      <a:pPr algn="ctr">
                        <a:lnSpc>
                          <a:spcPct val="150000"/>
                        </a:lnSpc>
                        <a:spcAft>
                          <a:spcPts val="1000"/>
                        </a:spcAft>
                      </a:pPr>
                      <a:r>
                        <a:rPr lang="en-US" sz="1000">
                          <a:effectLst/>
                        </a:rPr>
                        <a:t> </a:t>
                      </a:r>
                      <a:endParaRPr lang="el-GR" sz="1100">
                        <a:effectLst/>
                      </a:endParaRPr>
                    </a:p>
                    <a:p>
                      <a:pPr algn="ctr">
                        <a:lnSpc>
                          <a:spcPct val="150000"/>
                        </a:lnSpc>
                        <a:spcAft>
                          <a:spcPts val="1000"/>
                        </a:spcAft>
                      </a:pPr>
                      <a:r>
                        <a:rPr lang="en-US" sz="1000">
                          <a:effectLst/>
                        </a:rPr>
                        <a:t> </a:t>
                      </a:r>
                      <a:endParaRPr lang="el-GR" sz="1100">
                        <a:effectLst/>
                      </a:endParaRPr>
                    </a:p>
                    <a:p>
                      <a:pPr algn="ctr">
                        <a:lnSpc>
                          <a:spcPct val="150000"/>
                        </a:lnSpc>
                        <a:spcAft>
                          <a:spcPts val="1000"/>
                        </a:spcAft>
                      </a:pPr>
                      <a:r>
                        <a:rPr lang="en-US" sz="1000">
                          <a:effectLst/>
                        </a:rPr>
                        <a:t>CASE ONE</a:t>
                      </a:r>
                      <a:endParaRPr lang="el-GR" sz="1100">
                        <a:effectLst/>
                      </a:endParaRPr>
                    </a:p>
                    <a:p>
                      <a:pPr algn="ctr">
                        <a:lnSpc>
                          <a:spcPct val="150000"/>
                        </a:lnSpc>
                        <a:spcAft>
                          <a:spcPts val="1000"/>
                        </a:spcAft>
                      </a:pPr>
                      <a:r>
                        <a:rPr lang="en-US" sz="1000">
                          <a:effectLst/>
                        </a:rPr>
                        <a:t> </a:t>
                      </a:r>
                      <a:endParaRPr lang="el-GR" sz="1100">
                        <a:effectLst/>
                        <a:latin typeface="Calibri"/>
                        <a:ea typeface="Calibri"/>
                        <a:cs typeface="Times New Roman"/>
                      </a:endParaRPr>
                    </a:p>
                  </a:txBody>
                  <a:tcPr marL="68584" marR="68584" marT="0" marB="0" anchor="ctr"/>
                </a:tc>
                <a:tc>
                  <a:txBody>
                    <a:bodyPr/>
                    <a:lstStyle/>
                    <a:p>
                      <a:pPr algn="ctr">
                        <a:lnSpc>
                          <a:spcPct val="150000"/>
                        </a:lnSpc>
                        <a:spcAft>
                          <a:spcPts val="1000"/>
                        </a:spcAft>
                      </a:pPr>
                      <a:r>
                        <a:rPr lang="en-US" sz="1000">
                          <a:effectLst/>
                        </a:rPr>
                        <a:t>drachmas per day</a:t>
                      </a:r>
                      <a:endParaRPr lang="el-GR" sz="1100">
                        <a:effectLst/>
                        <a:latin typeface="Calibri"/>
                        <a:ea typeface="Calibri"/>
                        <a:cs typeface="Times New Roman"/>
                      </a:endParaRPr>
                    </a:p>
                  </a:txBody>
                  <a:tcPr marL="68584" marR="68584" marT="0" marB="0" anchor="ctr"/>
                </a:tc>
                <a:tc>
                  <a:txBody>
                    <a:bodyPr/>
                    <a:lstStyle/>
                    <a:p>
                      <a:pPr algn="ctr">
                        <a:lnSpc>
                          <a:spcPct val="150000"/>
                        </a:lnSpc>
                        <a:spcAft>
                          <a:spcPts val="1000"/>
                        </a:spcAft>
                      </a:pPr>
                      <a:r>
                        <a:rPr lang="en-US" sz="1000">
                          <a:effectLst/>
                        </a:rPr>
                        <a:t>7•1000=7000 </a:t>
                      </a:r>
                      <a:endParaRPr lang="el-GR" sz="1100">
                        <a:effectLst/>
                        <a:latin typeface="Calibri"/>
                        <a:ea typeface="Calibri"/>
                        <a:cs typeface="Times New Roman"/>
                      </a:endParaRPr>
                    </a:p>
                  </a:txBody>
                  <a:tcPr marL="68584" marR="68584" marT="0" marB="0"/>
                </a:tc>
                <a:tc>
                  <a:txBody>
                    <a:bodyPr/>
                    <a:lstStyle/>
                    <a:p>
                      <a:pPr algn="ctr">
                        <a:lnSpc>
                          <a:spcPct val="150000"/>
                        </a:lnSpc>
                        <a:spcAft>
                          <a:spcPts val="1000"/>
                        </a:spcAft>
                      </a:pPr>
                      <a:r>
                        <a:rPr lang="en-US" sz="1000">
                          <a:effectLst/>
                        </a:rPr>
                        <a:t>1000 • 3= 3000 </a:t>
                      </a:r>
                      <a:endParaRPr lang="el-GR" sz="1100">
                        <a:effectLst/>
                        <a:latin typeface="Calibri"/>
                        <a:ea typeface="Calibri"/>
                        <a:cs typeface="Times New Roman"/>
                      </a:endParaRPr>
                    </a:p>
                  </a:txBody>
                  <a:tcPr marL="68584" marR="68584" marT="0" marB="0"/>
                </a:tc>
                <a:tc rowSpan="2">
                  <a:txBody>
                    <a:bodyPr/>
                    <a:lstStyle/>
                    <a:p>
                      <a:pPr algn="ctr">
                        <a:lnSpc>
                          <a:spcPct val="150000"/>
                        </a:lnSpc>
                        <a:spcAft>
                          <a:spcPts val="1000"/>
                        </a:spcAft>
                      </a:pPr>
                      <a:r>
                        <a:rPr lang="en-US" sz="1000">
                          <a:effectLst/>
                        </a:rPr>
                        <a:t> </a:t>
                      </a:r>
                      <a:endParaRPr lang="el-GR" sz="1100">
                        <a:effectLst/>
                        <a:latin typeface="Calibri"/>
                        <a:ea typeface="Calibri"/>
                        <a:cs typeface="Times New Roman"/>
                      </a:endParaRPr>
                    </a:p>
                  </a:txBody>
                  <a:tcPr marL="68584" marR="68584" marT="0" marB="0"/>
                </a:tc>
              </a:tr>
              <a:tr h="580995">
                <a:tc vMerge="1">
                  <a:txBody>
                    <a:bodyPr/>
                    <a:lstStyle/>
                    <a:p>
                      <a:endParaRPr lang="el-GR"/>
                    </a:p>
                  </a:txBody>
                  <a:tcPr/>
                </a:tc>
                <a:tc>
                  <a:txBody>
                    <a:bodyPr/>
                    <a:lstStyle/>
                    <a:p>
                      <a:pPr algn="ctr">
                        <a:lnSpc>
                          <a:spcPct val="150000"/>
                        </a:lnSpc>
                        <a:spcAft>
                          <a:spcPts val="1000"/>
                        </a:spcAft>
                      </a:pPr>
                      <a:r>
                        <a:rPr lang="en-US" sz="1000">
                          <a:effectLst/>
                        </a:rPr>
                        <a:t>drachmas per year</a:t>
                      </a:r>
                      <a:endParaRPr lang="el-GR" sz="1100">
                        <a:effectLst/>
                        <a:latin typeface="Calibri"/>
                        <a:ea typeface="Calibri"/>
                        <a:cs typeface="Times New Roman"/>
                      </a:endParaRPr>
                    </a:p>
                  </a:txBody>
                  <a:tcPr marL="68584" marR="68584" marT="0" marB="0" anchor="ctr"/>
                </a:tc>
                <a:tc>
                  <a:txBody>
                    <a:bodyPr/>
                    <a:lstStyle/>
                    <a:p>
                      <a:pPr algn="ctr">
                        <a:lnSpc>
                          <a:spcPct val="150000"/>
                        </a:lnSpc>
                        <a:spcAft>
                          <a:spcPts val="1000"/>
                        </a:spcAft>
                      </a:pPr>
                      <a:r>
                        <a:rPr lang="en-US" sz="1000">
                          <a:effectLst/>
                        </a:rPr>
                        <a:t>7000 • 365= 2555000 </a:t>
                      </a:r>
                      <a:endParaRPr lang="el-GR" sz="1100">
                        <a:effectLst/>
                        <a:latin typeface="Calibri"/>
                        <a:ea typeface="Calibri"/>
                        <a:cs typeface="Times New Roman"/>
                      </a:endParaRPr>
                    </a:p>
                  </a:txBody>
                  <a:tcPr marL="68584" marR="68584" marT="0" marB="0"/>
                </a:tc>
                <a:tc>
                  <a:txBody>
                    <a:bodyPr/>
                    <a:lstStyle/>
                    <a:p>
                      <a:pPr algn="ctr">
                        <a:lnSpc>
                          <a:spcPct val="150000"/>
                        </a:lnSpc>
                        <a:spcAft>
                          <a:spcPts val="1000"/>
                        </a:spcAft>
                      </a:pPr>
                      <a:r>
                        <a:rPr lang="en-US" sz="1000">
                          <a:effectLst/>
                        </a:rPr>
                        <a:t>3000 • 365= 1095000 </a:t>
                      </a:r>
                      <a:endParaRPr lang="el-GR" sz="1100">
                        <a:effectLst/>
                        <a:latin typeface="Calibri"/>
                        <a:ea typeface="Calibri"/>
                        <a:cs typeface="Times New Roman"/>
                      </a:endParaRPr>
                    </a:p>
                  </a:txBody>
                  <a:tcPr marL="68584" marR="68584" marT="0" marB="0"/>
                </a:tc>
                <a:tc vMerge="1">
                  <a:txBody>
                    <a:bodyPr/>
                    <a:lstStyle/>
                    <a:p>
                      <a:endParaRPr lang="el-GR"/>
                    </a:p>
                  </a:txBody>
                  <a:tcPr/>
                </a:tc>
              </a:tr>
              <a:tr h="767512">
                <a:tc vMerge="1">
                  <a:txBody>
                    <a:bodyPr/>
                    <a:lstStyle/>
                    <a:p>
                      <a:endParaRPr lang="el-GR"/>
                    </a:p>
                  </a:txBody>
                  <a:tcPr/>
                </a:tc>
                <a:tc>
                  <a:txBody>
                    <a:bodyPr/>
                    <a:lstStyle/>
                    <a:p>
                      <a:pPr algn="ctr">
                        <a:lnSpc>
                          <a:spcPct val="150000"/>
                        </a:lnSpc>
                        <a:spcAft>
                          <a:spcPts val="1000"/>
                        </a:spcAft>
                      </a:pPr>
                      <a:r>
                        <a:rPr lang="en-US" sz="1000">
                          <a:effectLst/>
                        </a:rPr>
                        <a:t>talents</a:t>
                      </a:r>
                      <a:endParaRPr lang="el-GR" sz="1100">
                        <a:effectLst/>
                        <a:latin typeface="Calibri"/>
                        <a:ea typeface="Calibri"/>
                        <a:cs typeface="Times New Roman"/>
                      </a:endParaRPr>
                    </a:p>
                  </a:txBody>
                  <a:tcPr marL="68584" marR="68584" marT="0" marB="0" anchor="ctr"/>
                </a:tc>
                <a:tc>
                  <a:txBody>
                    <a:bodyPr/>
                    <a:lstStyle/>
                    <a:p>
                      <a:pPr algn="ctr">
                        <a:lnSpc>
                          <a:spcPct val="150000"/>
                        </a:lnSpc>
                        <a:spcAft>
                          <a:spcPts val="1000"/>
                        </a:spcAft>
                      </a:pPr>
                      <a:r>
                        <a:rPr lang="en-US" sz="1000">
                          <a:effectLst/>
                        </a:rPr>
                        <a:t>2555000/6000 = 425.83</a:t>
                      </a:r>
                      <a:endParaRPr lang="el-GR" sz="1100">
                        <a:effectLst/>
                        <a:latin typeface="Calibri"/>
                        <a:ea typeface="Calibri"/>
                        <a:cs typeface="Times New Roman"/>
                      </a:endParaRPr>
                    </a:p>
                  </a:txBody>
                  <a:tcPr marL="68584" marR="68584" marT="0" marB="0"/>
                </a:tc>
                <a:tc>
                  <a:txBody>
                    <a:bodyPr/>
                    <a:lstStyle/>
                    <a:p>
                      <a:pPr algn="ctr">
                        <a:lnSpc>
                          <a:spcPct val="150000"/>
                        </a:lnSpc>
                        <a:spcAft>
                          <a:spcPts val="1000"/>
                        </a:spcAft>
                      </a:pPr>
                      <a:r>
                        <a:rPr lang="en-US" sz="1000">
                          <a:effectLst/>
                        </a:rPr>
                        <a:t>109500/6000 = 182.5 </a:t>
                      </a:r>
                      <a:endParaRPr lang="el-GR" sz="1100">
                        <a:effectLst/>
                        <a:latin typeface="Calibri"/>
                        <a:ea typeface="Calibri"/>
                        <a:cs typeface="Times New Roman"/>
                      </a:endParaRPr>
                    </a:p>
                  </a:txBody>
                  <a:tcPr marL="68584" marR="68584" marT="0" marB="0"/>
                </a:tc>
                <a:tc>
                  <a:txBody>
                    <a:bodyPr/>
                    <a:lstStyle/>
                    <a:p>
                      <a:pPr algn="ctr">
                        <a:lnSpc>
                          <a:spcPct val="150000"/>
                        </a:lnSpc>
                        <a:spcAft>
                          <a:spcPts val="1000"/>
                        </a:spcAft>
                      </a:pPr>
                      <a:r>
                        <a:rPr lang="en-US" sz="1000">
                          <a:effectLst/>
                        </a:rPr>
                        <a:t>425.83+1825.5= 608,33 talents</a:t>
                      </a:r>
                      <a:endParaRPr lang="el-GR" sz="1100">
                        <a:effectLst/>
                        <a:latin typeface="Calibri"/>
                        <a:ea typeface="Calibri"/>
                        <a:cs typeface="Times New Roman"/>
                      </a:endParaRPr>
                    </a:p>
                  </a:txBody>
                  <a:tcPr marL="68584" marR="68584" marT="0" marB="0"/>
                </a:tc>
              </a:tr>
              <a:tr h="580995">
                <a:tc rowSpan="3">
                  <a:txBody>
                    <a:bodyPr/>
                    <a:lstStyle/>
                    <a:p>
                      <a:pPr algn="ctr">
                        <a:lnSpc>
                          <a:spcPct val="150000"/>
                        </a:lnSpc>
                        <a:spcAft>
                          <a:spcPts val="1000"/>
                        </a:spcAft>
                      </a:pPr>
                      <a:r>
                        <a:rPr lang="en-US" sz="1000">
                          <a:effectLst/>
                        </a:rPr>
                        <a:t>CASE TWO</a:t>
                      </a:r>
                      <a:endParaRPr lang="el-GR" sz="1100">
                        <a:effectLst/>
                        <a:latin typeface="Calibri"/>
                        <a:ea typeface="Calibri"/>
                        <a:cs typeface="Times New Roman"/>
                      </a:endParaRPr>
                    </a:p>
                  </a:txBody>
                  <a:tcPr marL="68584" marR="68584" marT="0" marB="0" anchor="ctr"/>
                </a:tc>
                <a:tc>
                  <a:txBody>
                    <a:bodyPr/>
                    <a:lstStyle/>
                    <a:p>
                      <a:pPr algn="ctr">
                        <a:lnSpc>
                          <a:spcPct val="150000"/>
                        </a:lnSpc>
                        <a:spcAft>
                          <a:spcPts val="1000"/>
                        </a:spcAft>
                      </a:pPr>
                      <a:r>
                        <a:rPr lang="en-US" sz="1000">
                          <a:effectLst/>
                        </a:rPr>
                        <a:t>drachmas per day</a:t>
                      </a:r>
                      <a:endParaRPr lang="el-GR" sz="1100">
                        <a:effectLst/>
                        <a:latin typeface="Calibri"/>
                        <a:ea typeface="Calibri"/>
                        <a:cs typeface="Times New Roman"/>
                      </a:endParaRPr>
                    </a:p>
                  </a:txBody>
                  <a:tcPr marL="68584" marR="68584" marT="0" marB="0" anchor="ctr"/>
                </a:tc>
                <a:tc>
                  <a:txBody>
                    <a:bodyPr/>
                    <a:lstStyle/>
                    <a:p>
                      <a:pPr algn="ctr">
                        <a:lnSpc>
                          <a:spcPct val="150000"/>
                        </a:lnSpc>
                        <a:spcAft>
                          <a:spcPts val="1000"/>
                        </a:spcAft>
                      </a:pPr>
                      <a:r>
                        <a:rPr lang="en-US" sz="1000">
                          <a:effectLst/>
                        </a:rPr>
                        <a:t>7• 1500= 105000 </a:t>
                      </a:r>
                      <a:endParaRPr lang="el-GR" sz="1100">
                        <a:effectLst/>
                        <a:latin typeface="Calibri"/>
                        <a:ea typeface="Calibri"/>
                        <a:cs typeface="Times New Roman"/>
                      </a:endParaRPr>
                    </a:p>
                  </a:txBody>
                  <a:tcPr marL="68584" marR="68584" marT="0" marB="0"/>
                </a:tc>
                <a:tc>
                  <a:txBody>
                    <a:bodyPr/>
                    <a:lstStyle/>
                    <a:p>
                      <a:pPr algn="ctr">
                        <a:lnSpc>
                          <a:spcPct val="150000"/>
                        </a:lnSpc>
                        <a:spcAft>
                          <a:spcPts val="1000"/>
                        </a:spcAft>
                      </a:pPr>
                      <a:r>
                        <a:rPr lang="en-US" sz="1000">
                          <a:effectLst/>
                        </a:rPr>
                        <a:t>1000 • 5 = 5000 </a:t>
                      </a:r>
                      <a:endParaRPr lang="el-GR" sz="1100">
                        <a:effectLst/>
                        <a:latin typeface="Calibri"/>
                        <a:ea typeface="Calibri"/>
                        <a:cs typeface="Times New Roman"/>
                      </a:endParaRPr>
                    </a:p>
                  </a:txBody>
                  <a:tcPr marL="68584" marR="68584" marT="0" marB="0"/>
                </a:tc>
                <a:tc rowSpan="2">
                  <a:txBody>
                    <a:bodyPr/>
                    <a:lstStyle/>
                    <a:p>
                      <a:pPr algn="ctr">
                        <a:lnSpc>
                          <a:spcPct val="150000"/>
                        </a:lnSpc>
                        <a:spcAft>
                          <a:spcPts val="1000"/>
                        </a:spcAft>
                      </a:pPr>
                      <a:r>
                        <a:rPr lang="en-US" sz="1000">
                          <a:effectLst/>
                        </a:rPr>
                        <a:t> </a:t>
                      </a:r>
                      <a:endParaRPr lang="el-GR" sz="1100">
                        <a:effectLst/>
                        <a:latin typeface="Calibri"/>
                        <a:ea typeface="Calibri"/>
                        <a:cs typeface="Times New Roman"/>
                      </a:endParaRPr>
                    </a:p>
                  </a:txBody>
                  <a:tcPr marL="68584" marR="68584" marT="0" marB="0"/>
                </a:tc>
              </a:tr>
              <a:tr h="580995">
                <a:tc vMerge="1">
                  <a:txBody>
                    <a:bodyPr/>
                    <a:lstStyle/>
                    <a:p>
                      <a:endParaRPr lang="el-GR"/>
                    </a:p>
                  </a:txBody>
                  <a:tcPr/>
                </a:tc>
                <a:tc>
                  <a:txBody>
                    <a:bodyPr/>
                    <a:lstStyle/>
                    <a:p>
                      <a:pPr algn="ctr">
                        <a:lnSpc>
                          <a:spcPct val="150000"/>
                        </a:lnSpc>
                        <a:spcAft>
                          <a:spcPts val="1000"/>
                        </a:spcAft>
                      </a:pPr>
                      <a:r>
                        <a:rPr lang="en-US" sz="1000">
                          <a:effectLst/>
                        </a:rPr>
                        <a:t>drachmas per year</a:t>
                      </a:r>
                      <a:endParaRPr lang="el-GR" sz="1100">
                        <a:effectLst/>
                        <a:latin typeface="Calibri"/>
                        <a:ea typeface="Calibri"/>
                        <a:cs typeface="Times New Roman"/>
                      </a:endParaRPr>
                    </a:p>
                  </a:txBody>
                  <a:tcPr marL="68584" marR="68584" marT="0" marB="0" anchor="ctr"/>
                </a:tc>
                <a:tc>
                  <a:txBody>
                    <a:bodyPr/>
                    <a:lstStyle/>
                    <a:p>
                      <a:pPr algn="ctr">
                        <a:lnSpc>
                          <a:spcPct val="150000"/>
                        </a:lnSpc>
                        <a:spcAft>
                          <a:spcPts val="1000"/>
                        </a:spcAft>
                      </a:pPr>
                      <a:r>
                        <a:rPr lang="en-US" sz="1000">
                          <a:effectLst/>
                        </a:rPr>
                        <a:t>10500 • 365 = 3832500 </a:t>
                      </a:r>
                      <a:endParaRPr lang="el-GR" sz="1100">
                        <a:effectLst/>
                        <a:latin typeface="Calibri"/>
                        <a:ea typeface="Calibri"/>
                        <a:cs typeface="Times New Roman"/>
                      </a:endParaRPr>
                    </a:p>
                  </a:txBody>
                  <a:tcPr marL="68584" marR="68584" marT="0" marB="0"/>
                </a:tc>
                <a:tc>
                  <a:txBody>
                    <a:bodyPr/>
                    <a:lstStyle/>
                    <a:p>
                      <a:pPr algn="ctr">
                        <a:lnSpc>
                          <a:spcPct val="150000"/>
                        </a:lnSpc>
                        <a:spcAft>
                          <a:spcPts val="1000"/>
                        </a:spcAft>
                      </a:pPr>
                      <a:r>
                        <a:rPr lang="en-US" sz="1000">
                          <a:effectLst/>
                        </a:rPr>
                        <a:t>5000 • 365 = 1825000 </a:t>
                      </a:r>
                      <a:endParaRPr lang="el-GR" sz="1100">
                        <a:effectLst/>
                        <a:latin typeface="Calibri"/>
                        <a:ea typeface="Calibri"/>
                        <a:cs typeface="Times New Roman"/>
                      </a:endParaRPr>
                    </a:p>
                  </a:txBody>
                  <a:tcPr marL="68584" marR="68584" marT="0" marB="0"/>
                </a:tc>
                <a:tc vMerge="1">
                  <a:txBody>
                    <a:bodyPr/>
                    <a:lstStyle/>
                    <a:p>
                      <a:endParaRPr lang="el-GR"/>
                    </a:p>
                  </a:txBody>
                  <a:tcPr/>
                </a:tc>
              </a:tr>
              <a:tr h="580995">
                <a:tc vMerge="1">
                  <a:txBody>
                    <a:bodyPr/>
                    <a:lstStyle/>
                    <a:p>
                      <a:endParaRPr lang="el-GR"/>
                    </a:p>
                  </a:txBody>
                  <a:tcPr/>
                </a:tc>
                <a:tc>
                  <a:txBody>
                    <a:bodyPr/>
                    <a:lstStyle/>
                    <a:p>
                      <a:pPr algn="ctr">
                        <a:lnSpc>
                          <a:spcPct val="150000"/>
                        </a:lnSpc>
                        <a:spcAft>
                          <a:spcPts val="1000"/>
                        </a:spcAft>
                      </a:pPr>
                      <a:r>
                        <a:rPr lang="en-US" sz="1000">
                          <a:effectLst/>
                        </a:rPr>
                        <a:t>talents</a:t>
                      </a:r>
                      <a:endParaRPr lang="el-GR" sz="1100">
                        <a:effectLst/>
                        <a:latin typeface="Calibri"/>
                        <a:ea typeface="Calibri"/>
                        <a:cs typeface="Times New Roman"/>
                      </a:endParaRPr>
                    </a:p>
                  </a:txBody>
                  <a:tcPr marL="68584" marR="68584" marT="0" marB="0" anchor="ctr"/>
                </a:tc>
                <a:tc>
                  <a:txBody>
                    <a:bodyPr/>
                    <a:lstStyle/>
                    <a:p>
                      <a:pPr algn="ctr">
                        <a:lnSpc>
                          <a:spcPct val="150000"/>
                        </a:lnSpc>
                        <a:spcAft>
                          <a:spcPts val="1000"/>
                        </a:spcAft>
                      </a:pPr>
                      <a:r>
                        <a:rPr lang="en-US" sz="1000">
                          <a:effectLst/>
                        </a:rPr>
                        <a:t>382500/6000= 638.75 </a:t>
                      </a:r>
                      <a:endParaRPr lang="el-GR" sz="1100">
                        <a:effectLst/>
                        <a:latin typeface="Calibri"/>
                        <a:ea typeface="Calibri"/>
                        <a:cs typeface="Times New Roman"/>
                      </a:endParaRPr>
                    </a:p>
                  </a:txBody>
                  <a:tcPr marL="68584" marR="68584" marT="0" marB="0"/>
                </a:tc>
                <a:tc>
                  <a:txBody>
                    <a:bodyPr/>
                    <a:lstStyle/>
                    <a:p>
                      <a:pPr algn="ctr">
                        <a:lnSpc>
                          <a:spcPct val="150000"/>
                        </a:lnSpc>
                        <a:spcAft>
                          <a:spcPts val="1000"/>
                        </a:spcAft>
                      </a:pPr>
                      <a:r>
                        <a:rPr lang="en-US" sz="1000">
                          <a:effectLst/>
                        </a:rPr>
                        <a:t>1825000/600 = 304.1 </a:t>
                      </a:r>
                      <a:endParaRPr lang="el-GR" sz="1100">
                        <a:effectLst/>
                        <a:latin typeface="Calibri"/>
                        <a:ea typeface="Calibri"/>
                        <a:cs typeface="Times New Roman"/>
                      </a:endParaRPr>
                    </a:p>
                  </a:txBody>
                  <a:tcPr marL="68584" marR="68584" marT="0" marB="0"/>
                </a:tc>
                <a:tc>
                  <a:txBody>
                    <a:bodyPr/>
                    <a:lstStyle/>
                    <a:p>
                      <a:pPr algn="ctr">
                        <a:lnSpc>
                          <a:spcPct val="150000"/>
                        </a:lnSpc>
                        <a:spcAft>
                          <a:spcPts val="1000"/>
                        </a:spcAft>
                      </a:pPr>
                      <a:r>
                        <a:rPr lang="en-US" sz="1000" dirty="0">
                          <a:effectLst/>
                        </a:rPr>
                        <a:t>638.75+304.1 = 942.91 talents</a:t>
                      </a:r>
                      <a:endParaRPr lang="el-GR" sz="1100" dirty="0">
                        <a:effectLst/>
                        <a:latin typeface="Calibri"/>
                        <a:ea typeface="Calibri"/>
                        <a:cs typeface="Times New Roman"/>
                      </a:endParaRPr>
                    </a:p>
                  </a:txBody>
                  <a:tcPr marL="68584" marR="68584" marT="0" marB="0"/>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0825" y="333375"/>
            <a:ext cx="8435975" cy="6524625"/>
          </a:xfrm>
        </p:spPr>
        <p:txBody>
          <a:bodyPr rtlCol="0">
            <a:normAutofit fontScale="25000" lnSpcReduction="20000"/>
          </a:bodyPr>
          <a:lstStyle/>
          <a:p>
            <a:pPr algn="just" eaLnBrk="1" fontAlgn="auto" hangingPunct="1">
              <a:lnSpc>
                <a:spcPct val="150000"/>
              </a:lnSpc>
              <a:spcBef>
                <a:spcPts val="1200"/>
              </a:spcBef>
              <a:spcAft>
                <a:spcPts val="1000"/>
              </a:spcAft>
              <a:defRPr/>
            </a:pPr>
            <a:r>
              <a:rPr lang="el-GR" sz="4400" b="1" dirty="0" smtClean="0">
                <a:latin typeface="Times New Roman"/>
                <a:ea typeface="Calibri"/>
                <a:cs typeface="Times New Roman"/>
              </a:rPr>
              <a:t>Δημόσια Έσοδα για την Αιτωλική Συμπολιτεία</a:t>
            </a:r>
          </a:p>
          <a:p>
            <a:pPr algn="just" eaLnBrk="1" fontAlgn="auto" hangingPunct="1">
              <a:lnSpc>
                <a:spcPct val="150000"/>
              </a:lnSpc>
              <a:spcBef>
                <a:spcPts val="1200"/>
              </a:spcBef>
              <a:spcAft>
                <a:spcPts val="1000"/>
              </a:spcAft>
              <a:defRPr/>
            </a:pPr>
            <a:r>
              <a:rPr lang="el-GR" sz="4400" dirty="0" smtClean="0">
                <a:latin typeface="Times New Roman"/>
                <a:ea typeface="Calibri"/>
                <a:cs typeface="Times New Roman"/>
              </a:rPr>
              <a:t>Δημόσια Έσοδα- Δημόσια Έξοδα &gt;0 Ετήσιος προϋπολογισμός θετικός</a:t>
            </a:r>
          </a:p>
          <a:p>
            <a:pPr algn="just" eaLnBrk="1" fontAlgn="auto" hangingPunct="1">
              <a:lnSpc>
                <a:spcPct val="150000"/>
              </a:lnSpc>
              <a:spcBef>
                <a:spcPts val="1200"/>
              </a:spcBef>
              <a:spcAft>
                <a:spcPts val="1000"/>
              </a:spcAft>
              <a:defRPr/>
            </a:pPr>
            <a:r>
              <a:rPr lang="el-GR" sz="4400" dirty="0">
                <a:solidFill>
                  <a:prstClr val="black"/>
                </a:solidFill>
                <a:latin typeface="Times New Roman"/>
                <a:ea typeface="Calibri"/>
                <a:cs typeface="Times New Roman"/>
              </a:rPr>
              <a:t>Δημόσια Έσοδα- Δημόσια Έξοδα </a:t>
            </a:r>
            <a:r>
              <a:rPr lang="el-GR" sz="4400" dirty="0" smtClean="0">
                <a:solidFill>
                  <a:prstClr val="black"/>
                </a:solidFill>
                <a:latin typeface="Times New Roman"/>
                <a:ea typeface="Calibri"/>
                <a:cs typeface="Times New Roman"/>
              </a:rPr>
              <a:t>&lt;0 </a:t>
            </a:r>
            <a:r>
              <a:rPr lang="el-GR" sz="4400" dirty="0">
                <a:solidFill>
                  <a:prstClr val="black"/>
                </a:solidFill>
                <a:latin typeface="Times New Roman"/>
                <a:ea typeface="Calibri"/>
                <a:cs typeface="Times New Roman"/>
              </a:rPr>
              <a:t>Ετήσιος </a:t>
            </a:r>
            <a:r>
              <a:rPr lang="el-GR" sz="4400" dirty="0" smtClean="0">
                <a:solidFill>
                  <a:prstClr val="black"/>
                </a:solidFill>
                <a:latin typeface="Times New Roman"/>
                <a:ea typeface="Calibri"/>
                <a:cs typeface="Times New Roman"/>
              </a:rPr>
              <a:t>προϋπολογισμός θετικός = Δημόσιο </a:t>
            </a:r>
            <a:r>
              <a:rPr lang="el-GR" sz="4400" dirty="0" err="1" smtClean="0">
                <a:solidFill>
                  <a:prstClr val="black"/>
                </a:solidFill>
                <a:latin typeface="Times New Roman"/>
                <a:ea typeface="Calibri"/>
                <a:cs typeface="Times New Roman"/>
              </a:rPr>
              <a:t>Έλλημα</a:t>
            </a:r>
            <a:r>
              <a:rPr lang="el-GR" sz="4400" dirty="0" smtClean="0">
                <a:solidFill>
                  <a:prstClr val="black"/>
                </a:solidFill>
                <a:latin typeface="Times New Roman"/>
                <a:ea typeface="Calibri"/>
                <a:cs typeface="Times New Roman"/>
              </a:rPr>
              <a:t> </a:t>
            </a:r>
          </a:p>
          <a:p>
            <a:pPr algn="just" eaLnBrk="1" fontAlgn="auto" hangingPunct="1">
              <a:lnSpc>
                <a:spcPct val="150000"/>
              </a:lnSpc>
              <a:spcBef>
                <a:spcPts val="1200"/>
              </a:spcBef>
              <a:spcAft>
                <a:spcPts val="1000"/>
              </a:spcAft>
              <a:defRPr/>
            </a:pPr>
            <a:r>
              <a:rPr lang="el-GR" sz="4400" dirty="0" smtClean="0">
                <a:solidFill>
                  <a:prstClr val="black"/>
                </a:solidFill>
                <a:latin typeface="Times New Roman"/>
                <a:ea typeface="Calibri"/>
                <a:cs typeface="Times New Roman"/>
              </a:rPr>
              <a:t>Το δημόσιο χρέος είναι τι </a:t>
            </a:r>
            <a:r>
              <a:rPr lang="el-GR" sz="4400" dirty="0" err="1" smtClean="0">
                <a:solidFill>
                  <a:prstClr val="black"/>
                </a:solidFill>
                <a:latin typeface="Times New Roman"/>
                <a:ea typeface="Calibri"/>
                <a:cs typeface="Times New Roman"/>
              </a:rPr>
              <a:t>συναθρσοιστικό</a:t>
            </a:r>
            <a:r>
              <a:rPr lang="el-GR" sz="4400" dirty="0" smtClean="0">
                <a:solidFill>
                  <a:prstClr val="black"/>
                </a:solidFill>
                <a:latin typeface="Times New Roman"/>
                <a:ea typeface="Calibri"/>
                <a:cs typeface="Times New Roman"/>
              </a:rPr>
              <a:t> αποτέλεσμα των δημόσιων </a:t>
            </a:r>
            <a:r>
              <a:rPr lang="el-GR" sz="4400" dirty="0" err="1" smtClean="0">
                <a:solidFill>
                  <a:prstClr val="black"/>
                </a:solidFill>
                <a:latin typeface="Times New Roman"/>
                <a:ea typeface="Calibri"/>
                <a:cs typeface="Times New Roman"/>
              </a:rPr>
              <a:t>ελλημάτων</a:t>
            </a:r>
            <a:r>
              <a:rPr lang="el-GR" sz="4400" dirty="0" smtClean="0">
                <a:solidFill>
                  <a:prstClr val="black"/>
                </a:solidFill>
                <a:latin typeface="Times New Roman"/>
                <a:ea typeface="Calibri"/>
                <a:cs typeface="Times New Roman"/>
              </a:rPr>
              <a:t> σε βάθος χρόνου</a:t>
            </a:r>
          </a:p>
          <a:p>
            <a:pPr algn="just" eaLnBrk="1" fontAlgn="auto" hangingPunct="1">
              <a:lnSpc>
                <a:spcPct val="150000"/>
              </a:lnSpc>
              <a:spcBef>
                <a:spcPts val="1200"/>
              </a:spcBef>
              <a:spcAft>
                <a:spcPts val="1000"/>
              </a:spcAft>
              <a:defRPr/>
            </a:pPr>
            <a:r>
              <a:rPr lang="el-GR" sz="4400" dirty="0" smtClean="0">
                <a:solidFill>
                  <a:prstClr val="black"/>
                </a:solidFill>
                <a:latin typeface="Times New Roman"/>
                <a:ea typeface="Calibri"/>
                <a:cs typeface="Times New Roman"/>
              </a:rPr>
              <a:t>Πολύ έντονο φαινόμενο στην Ελλάδα της περιόδου 1979-2010</a:t>
            </a:r>
            <a:endParaRPr lang="el-GR" sz="4400" dirty="0">
              <a:latin typeface="Times New Roman"/>
              <a:ea typeface="Calibri"/>
              <a:cs typeface="Times New Roman"/>
            </a:endParaRPr>
          </a:p>
          <a:p>
            <a:pPr algn="just" eaLnBrk="1" fontAlgn="auto" hangingPunct="1">
              <a:lnSpc>
                <a:spcPct val="150000"/>
              </a:lnSpc>
              <a:spcBef>
                <a:spcPts val="1200"/>
              </a:spcBef>
              <a:spcAft>
                <a:spcPts val="1000"/>
              </a:spcAft>
              <a:defRPr/>
            </a:pPr>
            <a:r>
              <a:rPr lang="en-US" sz="4400" b="1" u="sng" dirty="0" smtClean="0">
                <a:latin typeface="Times New Roman"/>
                <a:ea typeface="Calibri"/>
                <a:cs typeface="Times New Roman"/>
              </a:rPr>
              <a:t>The </a:t>
            </a:r>
            <a:r>
              <a:rPr lang="en-US" sz="4400" b="1" u="sng" dirty="0">
                <a:latin typeface="Times New Roman"/>
                <a:ea typeface="Calibri"/>
                <a:cs typeface="Times New Roman"/>
              </a:rPr>
              <a:t>main revenue sources thus might have been own federal means, for example</a:t>
            </a:r>
            <a:r>
              <a:rPr lang="en-US" sz="4400" b="1" u="sng" dirty="0" smtClean="0">
                <a:latin typeface="Times New Roman"/>
                <a:ea typeface="Calibri"/>
                <a:cs typeface="Times New Roman"/>
              </a:rPr>
              <a:t>:</a:t>
            </a:r>
            <a:endParaRPr lang="el-GR" sz="4400" b="1" u="sng" dirty="0" smtClean="0">
              <a:latin typeface="Times New Roman"/>
              <a:ea typeface="Calibri"/>
              <a:cs typeface="Times New Roman"/>
            </a:endParaRPr>
          </a:p>
          <a:p>
            <a:pPr algn="just" eaLnBrk="1" fontAlgn="auto" hangingPunct="1">
              <a:lnSpc>
                <a:spcPct val="150000"/>
              </a:lnSpc>
              <a:spcBef>
                <a:spcPts val="1200"/>
              </a:spcBef>
              <a:spcAft>
                <a:spcPts val="1000"/>
              </a:spcAft>
              <a:defRPr/>
            </a:pPr>
            <a:r>
              <a:rPr lang="en-US" sz="4400" dirty="0" smtClean="0">
                <a:latin typeface="Times New Roman"/>
                <a:ea typeface="Calibri"/>
                <a:cs typeface="Times New Roman"/>
              </a:rPr>
              <a:t> </a:t>
            </a:r>
            <a:r>
              <a:rPr lang="en-US" sz="4400" dirty="0" err="1">
                <a:latin typeface="Times New Roman"/>
                <a:ea typeface="Calibri"/>
                <a:cs typeface="Times New Roman"/>
              </a:rPr>
              <a:t>i</a:t>
            </a:r>
            <a:r>
              <a:rPr lang="en-US" sz="4400" dirty="0">
                <a:latin typeface="Times New Roman"/>
                <a:ea typeface="Calibri"/>
                <a:cs typeface="Times New Roman"/>
              </a:rPr>
              <a:t>) a custom duty for imports and exports, in analogy to the 2% rate levied on trade entering and having Piraeus </a:t>
            </a:r>
            <a:r>
              <a:rPr lang="en-US" sz="4400" dirty="0" err="1">
                <a:latin typeface="Times New Roman"/>
                <a:ea typeface="Calibri"/>
                <a:cs typeface="Times New Roman"/>
              </a:rPr>
              <a:t>harbour</a:t>
            </a:r>
            <a:r>
              <a:rPr lang="en-US" sz="4400" dirty="0">
                <a:latin typeface="Times New Roman"/>
                <a:ea typeface="Calibri"/>
                <a:cs typeface="Times New Roman"/>
              </a:rPr>
              <a:t>. If this is true, then we would have an analogy with the EU, where customs duties are one of the Union’s budget own means</a:t>
            </a:r>
            <a:r>
              <a:rPr lang="en-US" sz="4400" dirty="0" smtClean="0">
                <a:latin typeface="Times New Roman"/>
                <a:ea typeface="Calibri"/>
                <a:cs typeface="Times New Roman"/>
              </a:rPr>
              <a:t>.</a:t>
            </a:r>
            <a:endParaRPr lang="el-GR" sz="4400" dirty="0" smtClean="0">
              <a:latin typeface="Times New Roman"/>
              <a:ea typeface="Calibri"/>
              <a:cs typeface="Times New Roman"/>
            </a:endParaRPr>
          </a:p>
          <a:p>
            <a:pPr algn="just" eaLnBrk="1" fontAlgn="auto" hangingPunct="1">
              <a:lnSpc>
                <a:spcPct val="150000"/>
              </a:lnSpc>
              <a:spcBef>
                <a:spcPts val="1200"/>
              </a:spcBef>
              <a:spcAft>
                <a:spcPts val="1000"/>
              </a:spcAft>
              <a:defRPr/>
            </a:pPr>
            <a:r>
              <a:rPr lang="en-US" sz="4400" dirty="0" smtClean="0">
                <a:latin typeface="Times New Roman"/>
                <a:ea typeface="Calibri"/>
                <a:cs typeface="Times New Roman"/>
              </a:rPr>
              <a:t> </a:t>
            </a:r>
            <a:r>
              <a:rPr lang="en-US" sz="4400" dirty="0">
                <a:latin typeface="Times New Roman"/>
                <a:ea typeface="Calibri"/>
                <a:cs typeface="Times New Roman"/>
              </a:rPr>
              <a:t>ii) Contributions by the city-state, presumably according to their regional organization and their financial strength </a:t>
            </a:r>
            <a:r>
              <a:rPr lang="en-US" sz="4400" dirty="0" smtClean="0">
                <a:latin typeface="Times New Roman"/>
                <a:ea typeface="Calibri"/>
                <a:cs typeface="Times New Roman"/>
              </a:rPr>
              <a:t>I</a:t>
            </a:r>
            <a:endParaRPr lang="el-GR" sz="4400" dirty="0" smtClean="0">
              <a:latin typeface="Times New Roman"/>
              <a:ea typeface="Calibri"/>
              <a:cs typeface="Times New Roman"/>
            </a:endParaRPr>
          </a:p>
          <a:p>
            <a:pPr algn="just" eaLnBrk="1" fontAlgn="auto" hangingPunct="1">
              <a:lnSpc>
                <a:spcPct val="150000"/>
              </a:lnSpc>
              <a:spcBef>
                <a:spcPts val="1200"/>
              </a:spcBef>
              <a:spcAft>
                <a:spcPts val="1000"/>
              </a:spcAft>
              <a:defRPr/>
            </a:pPr>
            <a:r>
              <a:rPr lang="en-US" sz="4400" dirty="0" smtClean="0">
                <a:latin typeface="Times New Roman"/>
                <a:ea typeface="Calibri"/>
                <a:cs typeface="Times New Roman"/>
              </a:rPr>
              <a:t>ii</a:t>
            </a:r>
            <a:r>
              <a:rPr lang="en-US" sz="4400" dirty="0">
                <a:latin typeface="Times New Roman"/>
                <a:ea typeface="Calibri"/>
                <a:cs typeface="Times New Roman"/>
              </a:rPr>
              <a:t>) Renting of federal banks, if they existed </a:t>
            </a:r>
            <a:endParaRPr lang="el-GR" sz="4400" dirty="0" smtClean="0">
              <a:latin typeface="Times New Roman"/>
              <a:ea typeface="Calibri"/>
              <a:cs typeface="Times New Roman"/>
            </a:endParaRPr>
          </a:p>
          <a:p>
            <a:pPr algn="just" eaLnBrk="1" fontAlgn="auto" hangingPunct="1">
              <a:lnSpc>
                <a:spcPct val="150000"/>
              </a:lnSpc>
              <a:spcBef>
                <a:spcPts val="1200"/>
              </a:spcBef>
              <a:spcAft>
                <a:spcPts val="1000"/>
              </a:spcAft>
              <a:defRPr/>
            </a:pPr>
            <a:r>
              <a:rPr lang="en-US" sz="4400" dirty="0" smtClean="0">
                <a:latin typeface="Times New Roman"/>
                <a:ea typeface="Calibri"/>
                <a:cs typeface="Times New Roman"/>
              </a:rPr>
              <a:t>iv</a:t>
            </a:r>
            <a:r>
              <a:rPr lang="en-US" sz="4400" dirty="0">
                <a:latin typeface="Times New Roman"/>
                <a:ea typeface="Calibri"/>
                <a:cs typeface="Times New Roman"/>
              </a:rPr>
              <a:t>) Military booty (plunder) during successful was campaigns, </a:t>
            </a:r>
            <a:r>
              <a:rPr lang="en-US" sz="4400" dirty="0" err="1" smtClean="0">
                <a:latin typeface="Times New Roman"/>
                <a:ea typeface="Calibri"/>
                <a:cs typeface="Times New Roman"/>
              </a:rPr>
              <a:t>Laix</a:t>
            </a:r>
            <a:r>
              <a:rPr lang="en-US" sz="4400" dirty="0" smtClean="0">
                <a:latin typeface="Times New Roman"/>
                <a:ea typeface="Calibri"/>
                <a:cs typeface="Times New Roman"/>
              </a:rPr>
              <a:t> </a:t>
            </a:r>
            <a:r>
              <a:rPr lang="en-US" sz="4400" dirty="0">
                <a:latin typeface="Times New Roman"/>
                <a:ea typeface="Calibri"/>
                <a:cs typeface="Times New Roman"/>
              </a:rPr>
              <a:t>(1973, p. 60), </a:t>
            </a:r>
            <a:r>
              <a:rPr lang="en-US" sz="4400" dirty="0" smtClean="0">
                <a:latin typeface="Times New Roman"/>
                <a:ea typeface="Calibri"/>
                <a:cs typeface="Times New Roman"/>
              </a:rPr>
              <a:t>Polybius </a:t>
            </a:r>
            <a:r>
              <a:rPr lang="en-US" sz="4400" dirty="0">
                <a:latin typeface="Times New Roman"/>
                <a:ea typeface="Calibri"/>
                <a:cs typeface="Times New Roman"/>
              </a:rPr>
              <a:t>(4.5.1</a:t>
            </a:r>
            <a:r>
              <a:rPr lang="en-US" sz="4400" dirty="0" smtClean="0">
                <a:latin typeface="Times New Roman"/>
                <a:ea typeface="Calibri"/>
                <a:cs typeface="Times New Roman"/>
              </a:rPr>
              <a:t>) </a:t>
            </a:r>
            <a:endParaRPr lang="el-GR" sz="4400" dirty="0" smtClean="0">
              <a:latin typeface="Times New Roman"/>
              <a:ea typeface="Calibri"/>
              <a:cs typeface="Times New Roman"/>
            </a:endParaRPr>
          </a:p>
          <a:p>
            <a:pPr algn="just" eaLnBrk="1" fontAlgn="auto" hangingPunct="1">
              <a:lnSpc>
                <a:spcPct val="150000"/>
              </a:lnSpc>
              <a:spcBef>
                <a:spcPts val="1200"/>
              </a:spcBef>
              <a:spcAft>
                <a:spcPts val="1000"/>
              </a:spcAft>
              <a:defRPr/>
            </a:pPr>
            <a:r>
              <a:rPr lang="en-US" sz="4400" dirty="0" smtClean="0">
                <a:latin typeface="Times New Roman"/>
                <a:ea typeface="Calibri"/>
                <a:cs typeface="Times New Roman"/>
              </a:rPr>
              <a:t>v) We don’t know if the institution of liturgy existed in the federation, as it did in classical Athens, under which a rich Athenian undertook the cost of a particular service to the city-state, as for example </a:t>
            </a:r>
            <a:r>
              <a:rPr lang="en-US" sz="4400" i="1" dirty="0" err="1" smtClean="0">
                <a:latin typeface="Times New Roman"/>
                <a:ea typeface="Calibri"/>
                <a:cs typeface="Times New Roman"/>
              </a:rPr>
              <a:t>trierarchy</a:t>
            </a:r>
            <a:r>
              <a:rPr lang="en-US" sz="4400" i="1" dirty="0" smtClean="0">
                <a:latin typeface="Times New Roman"/>
                <a:ea typeface="Calibri"/>
                <a:cs typeface="Times New Roman"/>
              </a:rPr>
              <a:t> </a:t>
            </a:r>
            <a:r>
              <a:rPr lang="en-US" sz="4400" dirty="0" smtClean="0">
                <a:latin typeface="Times New Roman"/>
                <a:ea typeface="Calibri"/>
                <a:cs typeface="Times New Roman"/>
              </a:rPr>
              <a:t>(</a:t>
            </a:r>
            <a:r>
              <a:rPr lang="en-US" sz="4400" dirty="0" err="1" smtClean="0">
                <a:latin typeface="Times New Roman"/>
                <a:ea typeface="Calibri"/>
                <a:cs typeface="Times New Roman"/>
              </a:rPr>
              <a:t>Gabrielsen</a:t>
            </a:r>
            <a:r>
              <a:rPr lang="en-US" sz="4400" dirty="0" smtClean="0">
                <a:latin typeface="Times New Roman"/>
                <a:ea typeface="Calibri"/>
                <a:cs typeface="Times New Roman"/>
              </a:rPr>
              <a:t>, </a:t>
            </a:r>
            <a:r>
              <a:rPr lang="en-US" sz="4400" dirty="0">
                <a:latin typeface="Times New Roman"/>
                <a:ea typeface="Calibri"/>
                <a:cs typeface="Times New Roman"/>
              </a:rPr>
              <a:t>1994</a:t>
            </a:r>
            <a:r>
              <a:rPr lang="en-US" sz="4400" dirty="0" smtClean="0">
                <a:latin typeface="Times New Roman"/>
                <a:ea typeface="Calibri"/>
                <a:cs typeface="Times New Roman"/>
              </a:rPr>
              <a:t>),</a:t>
            </a:r>
            <a:endParaRPr lang="el-GR" sz="4400" dirty="0" smtClean="0">
              <a:latin typeface="Times New Roman"/>
              <a:ea typeface="Calibri"/>
              <a:cs typeface="Times New Roman"/>
            </a:endParaRPr>
          </a:p>
          <a:p>
            <a:pPr algn="just" eaLnBrk="1" fontAlgn="auto" hangingPunct="1">
              <a:lnSpc>
                <a:spcPct val="150000"/>
              </a:lnSpc>
              <a:spcBef>
                <a:spcPts val="1200"/>
              </a:spcBef>
              <a:spcAft>
                <a:spcPts val="1000"/>
              </a:spcAft>
              <a:defRPr/>
            </a:pPr>
            <a:r>
              <a:rPr lang="en-US" sz="4400" dirty="0" smtClean="0">
                <a:latin typeface="Times New Roman"/>
                <a:ea typeface="Calibri"/>
                <a:cs typeface="Times New Roman"/>
              </a:rPr>
              <a:t>vi</a:t>
            </a:r>
            <a:r>
              <a:rPr lang="en-US" sz="4400" dirty="0">
                <a:latin typeface="Times New Roman"/>
                <a:ea typeface="Calibri"/>
                <a:cs typeface="Times New Roman"/>
              </a:rPr>
              <a:t>) </a:t>
            </a:r>
            <a:r>
              <a:rPr lang="en-US" sz="4400" i="1" dirty="0" err="1">
                <a:latin typeface="Times New Roman"/>
                <a:ea typeface="Calibri"/>
                <a:cs typeface="Times New Roman"/>
              </a:rPr>
              <a:t>Seignorage</a:t>
            </a:r>
            <a:r>
              <a:rPr lang="en-US" sz="4400" dirty="0">
                <a:latin typeface="Times New Roman"/>
                <a:ea typeface="Calibri"/>
                <a:cs typeface="Times New Roman"/>
              </a:rPr>
              <a:t> from the minting of the federal coins, which would be at best a minor revenue </a:t>
            </a:r>
            <a:r>
              <a:rPr lang="en-US" sz="4400" dirty="0" smtClean="0">
                <a:latin typeface="Times New Roman"/>
                <a:ea typeface="Calibri"/>
                <a:cs typeface="Times New Roman"/>
              </a:rPr>
              <a:t>item.</a:t>
            </a:r>
            <a:r>
              <a:rPr lang="el-GR" sz="4400" dirty="0" smtClean="0">
                <a:latin typeface="Times New Roman"/>
                <a:ea typeface="Calibri"/>
                <a:cs typeface="Times New Roman"/>
              </a:rPr>
              <a:t> (</a:t>
            </a:r>
            <a:r>
              <a:rPr lang="en-US" sz="4400" dirty="0" err="1" smtClean="0">
                <a:latin typeface="Times New Roman"/>
                <a:ea typeface="Calibri"/>
                <a:cs typeface="Times New Roman"/>
              </a:rPr>
              <a:t>Seignorage</a:t>
            </a:r>
            <a:r>
              <a:rPr lang="en-US" sz="4400" dirty="0" smtClean="0">
                <a:latin typeface="Times New Roman"/>
                <a:ea typeface="Calibri"/>
                <a:cs typeface="Times New Roman"/>
              </a:rPr>
              <a:t> </a:t>
            </a:r>
            <a:r>
              <a:rPr lang="en-US" sz="4400" dirty="0">
                <a:latin typeface="Times New Roman"/>
                <a:ea typeface="Calibri"/>
                <a:cs typeface="Times New Roman"/>
              </a:rPr>
              <a:t>is the difference between the value of the precious medal of a coin (silver, gold) and its actual selling price, after subtracting minting </a:t>
            </a:r>
            <a:r>
              <a:rPr lang="en-US" sz="4400" dirty="0" smtClean="0">
                <a:latin typeface="Times New Roman"/>
                <a:ea typeface="Calibri"/>
                <a:cs typeface="Times New Roman"/>
              </a:rPr>
              <a:t>cost</a:t>
            </a:r>
            <a:r>
              <a:rPr lang="el-GR" sz="4400" dirty="0" smtClean="0">
                <a:latin typeface="Times New Roman"/>
                <a:ea typeface="Calibri"/>
                <a:cs typeface="Times New Roman"/>
              </a:rPr>
              <a:t>.)</a:t>
            </a:r>
            <a:endParaRPr lang="el-GR" sz="4400" dirty="0">
              <a:ea typeface="Calibri"/>
              <a:cs typeface="Times New Roman"/>
            </a:endParaRPr>
          </a:p>
          <a:p>
            <a:pPr eaLnBrk="1" fontAlgn="auto" hangingPunct="1">
              <a:spcAft>
                <a:spcPts val="0"/>
              </a:spcAft>
              <a:defRPr/>
            </a:pPr>
            <a:endParaRPr lang="el-GR"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Θέση περιεχομένου 2"/>
          <p:cNvSpPr>
            <a:spLocks noGrp="1"/>
          </p:cNvSpPr>
          <p:nvPr>
            <p:ph idx="1"/>
          </p:nvPr>
        </p:nvSpPr>
        <p:spPr>
          <a:xfrm>
            <a:off x="395288" y="476250"/>
            <a:ext cx="8220075" cy="5649913"/>
          </a:xfrm>
        </p:spPr>
        <p:txBody>
          <a:bodyPr/>
          <a:lstStyle/>
          <a:p>
            <a:pPr eaLnBrk="1" hangingPunct="1"/>
            <a:r>
              <a:rPr lang="el-GR" sz="1100" smtClean="0">
                <a:latin typeface="Times New Roman" pitchFamily="18" charset="0"/>
                <a:cs typeface="Times New Roman" pitchFamily="18" charset="0"/>
              </a:rPr>
              <a:t>Υπηρεσίες εκμίσθωσης (</a:t>
            </a:r>
            <a:r>
              <a:rPr lang="en-US" sz="1100" smtClean="0">
                <a:latin typeface="Times New Roman" pitchFamily="18" charset="0"/>
                <a:cs typeface="Times New Roman" pitchFamily="18" charset="0"/>
              </a:rPr>
              <a:t>leasing)</a:t>
            </a:r>
          </a:p>
          <a:p>
            <a:pPr eaLnBrk="1" hangingPunct="1"/>
            <a:endParaRPr lang="en-US" sz="1100" smtClean="0">
              <a:latin typeface="Times New Roman" pitchFamily="18" charset="0"/>
              <a:cs typeface="Times New Roman" pitchFamily="18" charset="0"/>
            </a:endParaRPr>
          </a:p>
          <a:p>
            <a:pPr eaLnBrk="1" hangingPunct="1"/>
            <a:r>
              <a:rPr lang="el-GR" sz="1100" smtClean="0">
                <a:latin typeface="Times New Roman" pitchFamily="18" charset="0"/>
                <a:cs typeface="Times New Roman" pitchFamily="18" charset="0"/>
              </a:rPr>
              <a:t>Ακόμη και </a:t>
            </a:r>
            <a:r>
              <a:rPr lang="en-US" sz="1100" smtClean="0">
                <a:latin typeface="Times New Roman" pitchFamily="18" charset="0"/>
                <a:cs typeface="Times New Roman" pitchFamily="18" charset="0"/>
              </a:rPr>
              <a:t>Off-shore</a:t>
            </a:r>
            <a:endParaRPr lang="el-GR" sz="1100" smtClean="0">
              <a:latin typeface="Times New Roman" pitchFamily="18" charset="0"/>
              <a:cs typeface="Times New Roman" pitchFamily="18" charset="0"/>
            </a:endParaRPr>
          </a:p>
          <a:p>
            <a:pPr eaLnBrk="1" hangingPunct="1"/>
            <a:endParaRPr lang="el-GR" sz="1100" smtClean="0">
              <a:latin typeface="Times New Roman" pitchFamily="18" charset="0"/>
              <a:cs typeface="Times New Roman" pitchFamily="18" charset="0"/>
            </a:endParaRPr>
          </a:p>
          <a:p>
            <a:pPr eaLnBrk="1" hangingPunct="1"/>
            <a:r>
              <a:rPr lang="el-GR" sz="1100" smtClean="0">
                <a:latin typeface="Times New Roman" pitchFamily="18" charset="0"/>
                <a:cs typeface="Times New Roman" pitchFamily="18" charset="0"/>
              </a:rPr>
              <a:t>Διασφάλιση πιστότητας και αξιοπιστίας του νομίσματος (προστασία από κίβδηλα νομίσματα-έλεγχος συνήθως στο λιμάνι του Πειραιά πριν η νέα ποσότητα χρήματος μπει μέσα στην Αθηναϊκή αγορά ) → Νόμος Νικοφώντος 356 π.Χ.</a:t>
            </a:r>
          </a:p>
          <a:p>
            <a:pPr eaLnBrk="1" hangingPunct="1"/>
            <a:endParaRPr lang="el-GR" sz="1100" smtClean="0">
              <a:latin typeface="Times New Roman" pitchFamily="18" charset="0"/>
              <a:cs typeface="Times New Roman" pitchFamily="18" charset="0"/>
            </a:endParaRPr>
          </a:p>
          <a:p>
            <a:pPr eaLnBrk="1" hangingPunct="1"/>
            <a:r>
              <a:rPr lang="el-GR" sz="1100" smtClean="0">
                <a:latin typeface="Times New Roman" pitchFamily="18" charset="0"/>
                <a:cs typeface="Times New Roman" pitchFamily="18" charset="0"/>
              </a:rPr>
              <a:t>Αξιόπιστο χρηματοπιστωτικό σύστημα</a:t>
            </a:r>
          </a:p>
          <a:p>
            <a:pPr eaLnBrk="1" hangingPunct="1"/>
            <a:endParaRPr lang="el-GR" sz="1100" smtClean="0">
              <a:latin typeface="Times New Roman" pitchFamily="18" charset="0"/>
              <a:cs typeface="Times New Roman" pitchFamily="18" charset="0"/>
            </a:endParaRPr>
          </a:p>
          <a:p>
            <a:pPr eaLnBrk="1" hangingPunct="1"/>
            <a:r>
              <a:rPr lang="el-GR" sz="1100" smtClean="0">
                <a:latin typeface="Times New Roman" pitchFamily="18" charset="0"/>
                <a:cs typeface="Times New Roman" pitchFamily="18" charset="0"/>
              </a:rPr>
              <a:t>Δυνατότητα εξαγοράς της δουλείας έναντι αντιτίμου Πασίων</a:t>
            </a:r>
          </a:p>
          <a:p>
            <a:pPr eaLnBrk="1" hangingPunct="1"/>
            <a:endParaRPr lang="el-GR" sz="1100" smtClean="0">
              <a:latin typeface="Times New Roman" pitchFamily="18" charset="0"/>
              <a:cs typeface="Times New Roman" pitchFamily="18" charset="0"/>
            </a:endParaRPr>
          </a:p>
          <a:p>
            <a:pPr eaLnBrk="1" hangingPunct="1"/>
            <a:r>
              <a:rPr lang="el-GR" sz="1100" smtClean="0">
                <a:latin typeface="Times New Roman" pitchFamily="18" charset="0"/>
                <a:cs typeface="Times New Roman" pitchFamily="18" charset="0"/>
              </a:rPr>
              <a:t>Πολύ καλύτερη διαχείριση του δούλου από ότι φερειπήν στην Σπάρτη (είλωτας( ή τη Ρώμη, όπου αντιμετωπίζονταν ως «πράγμα»</a:t>
            </a:r>
          </a:p>
          <a:p>
            <a:pPr eaLnBrk="1" hangingPunct="1"/>
            <a:endParaRPr lang="el-GR" sz="1100" smtClean="0">
              <a:latin typeface="Times New Roman" pitchFamily="18" charset="0"/>
              <a:cs typeface="Times New Roman" pitchFamily="18" charset="0"/>
            </a:endParaRPr>
          </a:p>
          <a:p>
            <a:pPr eaLnBrk="1" hangingPunct="1"/>
            <a:r>
              <a:rPr lang="el-GR" sz="1100" smtClean="0">
                <a:latin typeface="Times New Roman" pitchFamily="18" charset="0"/>
                <a:cs typeface="Times New Roman" pitchFamily="18" charset="0"/>
              </a:rPr>
              <a:t>Κοινωφελή και δημόσια έργα (ανέγερση του Παρθενώνα, τα Προπύλαια κλπ) (Περικλής 5</a:t>
            </a:r>
            <a:r>
              <a:rPr lang="el-GR" sz="1100" baseline="30000" smtClean="0">
                <a:latin typeface="Times New Roman" pitchFamily="18" charset="0"/>
                <a:cs typeface="Times New Roman" pitchFamily="18" charset="0"/>
              </a:rPr>
              <a:t>ος</a:t>
            </a:r>
            <a:r>
              <a:rPr lang="el-GR" sz="1100" smtClean="0">
                <a:latin typeface="Times New Roman" pitchFamily="18" charset="0"/>
                <a:cs typeface="Times New Roman" pitchFamily="18" charset="0"/>
              </a:rPr>
              <a:t> αι. π.Χ)</a:t>
            </a:r>
          </a:p>
          <a:p>
            <a:pPr eaLnBrk="1" hangingPunct="1"/>
            <a:endParaRPr lang="el-GR" sz="1100" smtClean="0">
              <a:latin typeface="Times New Roman" pitchFamily="18" charset="0"/>
              <a:cs typeface="Times New Roman" pitchFamily="18" charset="0"/>
            </a:endParaRPr>
          </a:p>
          <a:p>
            <a:pPr eaLnBrk="1" hangingPunct="1"/>
            <a:r>
              <a:rPr lang="el-GR" sz="1100" smtClean="0">
                <a:latin typeface="Times New Roman" pitchFamily="18" charset="0"/>
                <a:cs typeface="Times New Roman" pitchFamily="18" charset="0"/>
              </a:rPr>
              <a:t>Δημόσια έργα (Εύβουλος και Λυκούργος 4</a:t>
            </a:r>
            <a:r>
              <a:rPr lang="el-GR" sz="1100" baseline="30000" smtClean="0">
                <a:latin typeface="Times New Roman" pitchFamily="18" charset="0"/>
                <a:cs typeface="Times New Roman" pitchFamily="18" charset="0"/>
              </a:rPr>
              <a:t>ος</a:t>
            </a:r>
            <a:r>
              <a:rPr lang="el-GR" sz="1100" smtClean="0">
                <a:latin typeface="Times New Roman" pitchFamily="18" charset="0"/>
                <a:cs typeface="Times New Roman" pitchFamily="18" charset="0"/>
              </a:rPr>
              <a:t> αι. π.Χ.) </a:t>
            </a:r>
          </a:p>
          <a:p>
            <a:pPr eaLnBrk="1" hangingPunct="1"/>
            <a:endParaRPr lang="el-GR" sz="1100" smtClean="0">
              <a:latin typeface="Times New Roman" pitchFamily="18" charset="0"/>
              <a:cs typeface="Times New Roman" pitchFamily="18" charset="0"/>
            </a:endParaRPr>
          </a:p>
          <a:p>
            <a:pPr algn="just" eaLnBrk="1" hangingPunct="1">
              <a:lnSpc>
                <a:spcPct val="150000"/>
              </a:lnSpc>
            </a:pPr>
            <a:r>
              <a:rPr lang="en-US" sz="1100" smtClean="0">
                <a:latin typeface="Times New Roman" pitchFamily="18" charset="0"/>
                <a:ea typeface="Calibri" pitchFamily="34" charset="0"/>
                <a:cs typeface="Times New Roman" pitchFamily="18" charset="0"/>
              </a:rPr>
              <a:t>The public works program included </a:t>
            </a:r>
            <a:endParaRPr lang="el-GR" sz="1100" smtClean="0">
              <a:latin typeface="Times New Roman" pitchFamily="18" charset="0"/>
              <a:ea typeface="Calibri" pitchFamily="34" charset="0"/>
              <a:cs typeface="Times New Roman" pitchFamily="18" charset="0"/>
            </a:endParaRPr>
          </a:p>
          <a:p>
            <a:pPr algn="just" eaLnBrk="1" hangingPunct="1">
              <a:lnSpc>
                <a:spcPct val="150000"/>
              </a:lnSpc>
            </a:pPr>
            <a:endParaRPr lang="el-GR" sz="1100" smtClean="0">
              <a:latin typeface="Times New Roman" pitchFamily="18" charset="0"/>
              <a:ea typeface="Calibri" pitchFamily="34" charset="0"/>
              <a:cs typeface="Times New Roman" pitchFamily="18" charset="0"/>
            </a:endParaRPr>
          </a:p>
          <a:p>
            <a:pPr algn="just" eaLnBrk="1" hangingPunct="1">
              <a:lnSpc>
                <a:spcPct val="150000"/>
              </a:lnSpc>
            </a:pPr>
            <a:r>
              <a:rPr lang="en-US" sz="1100" smtClean="0">
                <a:latin typeface="Times New Roman" pitchFamily="18" charset="0"/>
                <a:ea typeface="Calibri" pitchFamily="34" charset="0"/>
                <a:cs typeface="Times New Roman" pitchFamily="18" charset="0"/>
              </a:rPr>
              <a:t>the new sewage system for Piraeus, </a:t>
            </a:r>
            <a:endParaRPr lang="el-GR" sz="1100" smtClean="0">
              <a:latin typeface="Times New Roman" pitchFamily="18" charset="0"/>
              <a:ea typeface="Calibri" pitchFamily="34" charset="0"/>
              <a:cs typeface="Times New Roman" pitchFamily="18" charset="0"/>
            </a:endParaRPr>
          </a:p>
          <a:p>
            <a:pPr algn="just" eaLnBrk="1" hangingPunct="1">
              <a:lnSpc>
                <a:spcPct val="150000"/>
              </a:lnSpc>
            </a:pPr>
            <a:r>
              <a:rPr lang="en-US" sz="1100" smtClean="0">
                <a:latin typeface="Times New Roman" pitchFamily="18" charset="0"/>
                <a:ea typeface="Calibri" pitchFamily="34" charset="0"/>
                <a:cs typeface="Times New Roman" pitchFamily="18" charset="0"/>
              </a:rPr>
              <a:t>monuments such as the theatre of Dionysius beneath the Acropolis, and the extension of the Pnyx. (Hansen, 1999; Kyriazis, 2009)</a:t>
            </a:r>
            <a:endParaRPr lang="el-GR" sz="1100" smtClean="0">
              <a:latin typeface="Times New Roman" pitchFamily="18" charset="0"/>
              <a:ea typeface="Calibri" pitchFamily="34" charset="0"/>
              <a:cs typeface="Times New Roman" pitchFamily="18" charset="0"/>
            </a:endParaRPr>
          </a:p>
          <a:p>
            <a:pPr algn="just" eaLnBrk="1" hangingPunct="1">
              <a:lnSpc>
                <a:spcPct val="150000"/>
              </a:lnSpc>
            </a:pPr>
            <a:r>
              <a:rPr lang="en-US" sz="1100" smtClean="0">
                <a:latin typeface="Times New Roman" pitchFamily="18" charset="0"/>
                <a:ea typeface="Calibri" pitchFamily="34" charset="0"/>
                <a:cs typeface="Times New Roman" pitchFamily="18" charset="0"/>
              </a:rPr>
              <a:t>a prominent water clock, the Lyceum, the Telesterion at Eleusis, </a:t>
            </a:r>
            <a:endParaRPr lang="el-GR" sz="1100" smtClean="0">
              <a:latin typeface="Times New Roman" pitchFamily="18" charset="0"/>
              <a:ea typeface="Calibri" pitchFamily="34" charset="0"/>
              <a:cs typeface="Times New Roman" pitchFamily="18" charset="0"/>
            </a:endParaRPr>
          </a:p>
          <a:p>
            <a:pPr algn="just" eaLnBrk="1" hangingPunct="1">
              <a:lnSpc>
                <a:spcPct val="150000"/>
              </a:lnSpc>
            </a:pPr>
            <a:r>
              <a:rPr lang="en-US" sz="1100" smtClean="0">
                <a:latin typeface="Times New Roman" pitchFamily="18" charset="0"/>
                <a:ea typeface="Calibri" pitchFamily="34" charset="0"/>
                <a:cs typeface="Times New Roman" pitchFamily="18" charset="0"/>
              </a:rPr>
              <a:t>the construction of local theaters in some demes. </a:t>
            </a:r>
            <a:endParaRPr lang="el-GR" sz="1100" smtClean="0">
              <a:latin typeface="Times New Roman" pitchFamily="18" charset="0"/>
              <a:ea typeface="Calibri" pitchFamily="34" charset="0"/>
              <a:cs typeface="Times New Roman" pitchFamily="18" charset="0"/>
            </a:endParaRPr>
          </a:p>
          <a:p>
            <a:pPr algn="just" eaLnBrk="1" hangingPunct="1">
              <a:lnSpc>
                <a:spcPct val="150000"/>
              </a:lnSpc>
            </a:pPr>
            <a:r>
              <a:rPr lang="en-US" sz="1100" smtClean="0">
                <a:latin typeface="Times New Roman" pitchFamily="18" charset="0"/>
                <a:ea typeface="Calibri" pitchFamily="34" charset="0"/>
                <a:cs typeface="Times New Roman" pitchFamily="18" charset="0"/>
              </a:rPr>
              <a:t>The agora (the “centre” of the city were the most financial transaction were taking place) was provided with new temples and law court facilities,</a:t>
            </a:r>
            <a:endParaRPr lang="el-GR" sz="1100" smtClean="0">
              <a:latin typeface="Times New Roman" pitchFamily="18" charset="0"/>
              <a:ea typeface="Calibri" pitchFamily="34" charset="0"/>
              <a:cs typeface="Times New Roman" pitchFamily="18" charset="0"/>
            </a:endParaRPr>
          </a:p>
          <a:p>
            <a:pPr algn="just" eaLnBrk="1" hangingPunct="1">
              <a:lnSpc>
                <a:spcPct val="150000"/>
              </a:lnSpc>
            </a:pPr>
            <a:r>
              <a:rPr lang="en-US" sz="1100" smtClean="0">
                <a:latin typeface="Times New Roman" pitchFamily="18" charset="0"/>
                <a:ea typeface="Calibri" pitchFamily="34" charset="0"/>
                <a:cs typeface="Times New Roman" pitchFamily="18" charset="0"/>
              </a:rPr>
              <a:t> Lyceum like the Academy and the Kynosarges were extensive athletic facilities were every citizen, without socioeconomic discriminations, including </a:t>
            </a:r>
            <a:r>
              <a:rPr lang="en-US" sz="1100" i="1" smtClean="0">
                <a:latin typeface="Times New Roman" pitchFamily="18" charset="0"/>
                <a:ea typeface="Calibri" pitchFamily="34" charset="0"/>
                <a:cs typeface="Times New Roman" pitchFamily="18" charset="0"/>
              </a:rPr>
              <a:t>ephiboi</a:t>
            </a:r>
            <a:r>
              <a:rPr lang="en-US" sz="1100" smtClean="0">
                <a:latin typeface="Times New Roman" pitchFamily="18" charset="0"/>
                <a:ea typeface="Calibri" pitchFamily="34" charset="0"/>
                <a:cs typeface="Times New Roman" pitchFamily="18" charset="0"/>
              </a:rPr>
              <a:t> (young men over 18) could receive training and exercise themselves in all kinds of sports. </a:t>
            </a:r>
            <a:endParaRPr lang="el-GR" sz="1100" smtClean="0">
              <a:latin typeface="Times New Roman" pitchFamily="18" charset="0"/>
              <a:cs typeface="Times New Roman" pitchFamily="18" charset="0"/>
            </a:endParaRPr>
          </a:p>
          <a:p>
            <a:pPr eaLnBrk="1" hangingPunct="1"/>
            <a:endParaRPr lang="el-GR" sz="1100" smtClean="0">
              <a:latin typeface="Times New Roman" pitchFamily="18" charset="0"/>
              <a:cs typeface="Times New Roman" pitchFamily="18" charset="0"/>
            </a:endParaRPr>
          </a:p>
          <a:p>
            <a:pPr eaLnBrk="1" hangingPunct="1"/>
            <a:endParaRPr lang="el-GR" sz="110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1"/>
          <p:cNvGraphicFramePr>
            <a:graphicFrameLocks noGrp="1"/>
          </p:cNvGraphicFramePr>
          <p:nvPr/>
        </p:nvGraphicFramePr>
        <p:xfrm>
          <a:off x="1116013" y="0"/>
          <a:ext cx="7056437" cy="6672263"/>
        </p:xfrm>
        <a:graphic>
          <a:graphicData uri="http://schemas.openxmlformats.org/drawingml/2006/table">
            <a:tbl>
              <a:tblPr/>
              <a:tblGrid>
                <a:gridCol w="708025"/>
                <a:gridCol w="530225"/>
                <a:gridCol w="615950"/>
                <a:gridCol w="2203450"/>
                <a:gridCol w="881062"/>
                <a:gridCol w="792163"/>
                <a:gridCol w="709612"/>
                <a:gridCol w="615950"/>
              </a:tblGrid>
              <a:tr h="704850">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State</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w="57150" cap="flat" cmpd="dbl"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Member states</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w="57150" cap="flat" cmpd="dbl"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Capital</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w="57150" cap="flat" cmpd="dbl"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Main institutional organs intended for taking political decision and executive power</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w="57150" cap="flat" cmpd="dbl"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Regime of equal political rights (“isopoliteia”</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w="57150" cap="flat" cmpd="dbl"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Common Foreign and Defence Policy</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w="57150" cap="flat" cmpd="dbl"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Local and federal coins</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w="57150" cap="flat" cmpd="dbl"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Federal justice</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w="57150" cap="flat" cmpd="dbl" algn="ctr">
                      <a:solidFill>
                        <a:srgbClr val="000000"/>
                      </a:solidFill>
                      <a:prstDash val="solid"/>
                      <a:round/>
                      <a:headEnd type="none" w="med" len="med"/>
                      <a:tailEnd type="none" w="med" len="med"/>
                    </a:lnT>
                    <a:lnB>
                      <a:noFill/>
                    </a:lnB>
                    <a:lnTlToBr>
                      <a:noFill/>
                    </a:lnTlToBr>
                    <a:lnBlToTr>
                      <a:noFill/>
                    </a:lnBlToTr>
                    <a:noFill/>
                  </a:tcPr>
                </a:tc>
              </a:tr>
              <a:tr h="14065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Aetolian Confederation</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Thermos</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Local Assemblies (Ecclesiae) + Federal Assembly (Thermika and Panaetolika)</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Federal Council and Apoklitoi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Strategos (General)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[Hipparch , </a:t>
                      </a:r>
                      <a:r>
                        <a:rPr kumimoji="0" lang="en-US" sz="600" b="0" i="0" u="none" strike="noStrike" cap="none" normalizeH="0" baseline="0" smtClean="0">
                          <a:ln>
                            <a:noFill/>
                          </a:ln>
                          <a:solidFill>
                            <a:srgbClr val="000000"/>
                          </a:solidFill>
                          <a:effectLst/>
                          <a:latin typeface="Times New Roman" pitchFamily="18" charset="0"/>
                          <a:ea typeface="Arial" pitchFamily="34" charset="0"/>
                          <a:cs typeface="Times New Roman" pitchFamily="18" charset="0"/>
                        </a:rPr>
                        <a:t>Public Secreraty</a:t>
                      </a: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7 </a:t>
                      </a:r>
                      <a:r>
                        <a:rPr kumimoji="0" lang="el-GR"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Τ</a:t>
                      </a: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amiai]</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7 Boularchs and 7Epilektarchs</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l-GR" sz="6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txBody>
                  <a:tcPr marL="19829" marR="19829" marT="19829" marB="19829" anchor="ctr" horzOverflow="overflow">
                    <a:lnL>
                      <a:noFill/>
                    </a:lnL>
                    <a:lnR>
                      <a:noFill/>
                    </a:lnR>
                    <a:lnT>
                      <a:noFill/>
                    </a:lnT>
                    <a:lnB>
                      <a:noFill/>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LC</a:t>
                      </a:r>
                      <a:r>
                        <a:rPr kumimoji="0" lang="el-GR"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a:t>
                      </a: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FC</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solidFill>
                      <a:srgbClr val="D9D9D9"/>
                    </a:solidFill>
                  </a:tcPr>
                </a:tc>
              </a:tr>
              <a:tr h="1812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Achaean Confederation</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&gt; 40</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Aigion</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Local Assemblies (Ecclesiae)+ Federal Assembly (Synkletos)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Federal Council (Sinodos)</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Strategos (General) and a supreme council of the 10 dimiourgoi/(synarchontes)</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[Ipostrategos, Nauarchos (Admiral)  hipparch, Public Secretary]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LC</a:t>
                      </a:r>
                      <a:r>
                        <a:rPr kumimoji="0" lang="el-GR"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a:t>
                      </a: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FC</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noFill/>
                  </a:tcPr>
                </a:tc>
              </a:tr>
              <a:tr h="11350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USA</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50</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Washington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Local election in the US states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House of Representatives + Senate</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Government of the US /Federal Council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President of the US+ Council of Ministers</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solidFill>
                      <a:srgbClr val="D9D9D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r>
                        <a:rPr kumimoji="0" lang="el-GR"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FC</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(FED)</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solidFill>
                      <a:srgbClr val="D9D9D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l-GR" sz="6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(Supreme Court)</a:t>
                      </a:r>
                      <a:endParaRPr kumimoji="0" lang="el-GR" sz="6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txBody>
                  <a:tcPr marL="19829" marR="19829" marT="19829" marB="19829" anchor="ctr" horzOverflow="overflow">
                    <a:lnL>
                      <a:noFill/>
                    </a:lnL>
                    <a:lnR>
                      <a:noFill/>
                    </a:lnR>
                    <a:lnT>
                      <a:noFill/>
                    </a:lnT>
                    <a:lnB>
                      <a:noFill/>
                    </a:lnB>
                    <a:lnTlToBr>
                      <a:noFill/>
                    </a:lnTlToBr>
                    <a:lnBlToTr>
                      <a:noFill/>
                    </a:lnBlToTr>
                    <a:solidFill>
                      <a:srgbClr val="D9D9D9"/>
                    </a:solidFill>
                  </a:tcPr>
                </a:tc>
              </a:tr>
              <a:tr h="8636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EU</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27*</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Brussels</a:t>
                      </a:r>
                      <a:r>
                        <a:rPr kumimoji="0" lang="el-GR"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Parliamentary Assembly of the Council of Europe.</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European Council +  Council of the EU</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European Commission*</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l-GR" sz="6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txBody>
                  <a:tcPr marL="19829" marR="19829" marT="19829" marB="19829"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l-GR" sz="6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txBody>
                  <a:tcPr marL="19829" marR="19829" marT="19829" marB="19829"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(LC+FC)</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(ECB)</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el-GR" sz="6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l-GR" sz="6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Arial" pitchFamily="34" charset="0"/>
                        </a:rPr>
                        <a:t>Court of Justice of the EU</a:t>
                      </a:r>
                      <a:endParaRPr kumimoji="0" lang="el-GR" sz="6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txBody>
                  <a:tcPr marL="19829" marR="19829" marT="19829" marB="19829"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187325">
                <a:tc gridSpan="8">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600" b="1"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Explanations:</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187325">
                <a:tc gridSpan="8">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(LC + FC)  : LC = local coin ;  FC = federal coin</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1873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a:noFill/>
                    </a:lnB>
                    <a:lnTlToBr>
                      <a:noFill/>
                    </a:lnTlToBr>
                    <a:lnBlToTr>
                      <a:noFill/>
                    </a:lnBlToTr>
                    <a:noFill/>
                  </a:tcPr>
                </a:tc>
                <a:tc gridSpan="7">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institution in force </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horzOverflow="overflow">
                    <a:lnL>
                      <a:noFill/>
                    </a:lnL>
                    <a:lnR>
                      <a:noFill/>
                    </a:lnR>
                    <a:lnT>
                      <a:noFill/>
                    </a:lnT>
                    <a:lnB>
                      <a:noFill/>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1873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anchor="ctr" horzOverflow="overflow">
                    <a:lnL>
                      <a:noFill/>
                    </a:lnL>
                    <a:lnR>
                      <a:noFill/>
                    </a:lnR>
                    <a:lnT>
                      <a:noFill/>
                    </a:lnT>
                    <a:lnB w="19050" cap="flat" cmpd="dbl" algn="ctr">
                      <a:solidFill>
                        <a:srgbClr val="000000"/>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l-GR"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ea typeface="Arial" pitchFamily="34" charset="0"/>
                          <a:cs typeface="Times New Roman" pitchFamily="18" charset="0"/>
                        </a:rPr>
                        <a:t>institution in development</a:t>
                      </a:r>
                      <a:endParaRPr kumimoji="0" lang="el-GR" sz="6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19829" marR="19829" marT="19829" marB="19829" horzOverflow="overflow">
                    <a:lnL>
                      <a:noFill/>
                    </a:lnL>
                    <a:lnR>
                      <a:noFill/>
                    </a:lnR>
                    <a:lnT>
                      <a:noFill/>
                    </a:lnT>
                    <a:lnB w="19050" cap="flat" cmpd="dbl" algn="ctr">
                      <a:solidFill>
                        <a:srgbClr val="0000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Θέση περιεχομένου 2"/>
          <p:cNvSpPr>
            <a:spLocks noGrp="1"/>
          </p:cNvSpPr>
          <p:nvPr>
            <p:ph idx="1"/>
          </p:nvPr>
        </p:nvSpPr>
        <p:spPr>
          <a:xfrm>
            <a:off x="457200" y="404813"/>
            <a:ext cx="8002588" cy="5721350"/>
          </a:xfrm>
        </p:spPr>
        <p:txBody>
          <a:bodyPr/>
          <a:lstStyle/>
          <a:p>
            <a:pPr algn="just" eaLnBrk="1" hangingPunct="1">
              <a:lnSpc>
                <a:spcPct val="140000"/>
              </a:lnSpc>
              <a:tabLst>
                <a:tab pos="228600" algn="l"/>
              </a:tabLst>
            </a:pPr>
            <a:endParaRPr lang="el-GR" sz="1200" b="1" i="1" smtClean="0">
              <a:solidFill>
                <a:srgbClr val="000000"/>
              </a:solidFill>
              <a:latin typeface="Times New Roman" pitchFamily="18" charset="0"/>
              <a:ea typeface="Calibri" pitchFamily="34" charset="0"/>
              <a:cs typeface="Times New Roman" pitchFamily="18" charset="0"/>
            </a:endParaRPr>
          </a:p>
          <a:p>
            <a:pPr algn="just" eaLnBrk="1" hangingPunct="1">
              <a:lnSpc>
                <a:spcPct val="140000"/>
              </a:lnSpc>
              <a:tabLst>
                <a:tab pos="228600" algn="l"/>
              </a:tabLst>
            </a:pPr>
            <a:r>
              <a:rPr lang="el-GR" sz="1200" b="1" i="1" smtClean="0">
                <a:solidFill>
                  <a:srgbClr val="000000"/>
                </a:solidFill>
                <a:latin typeface="Times New Roman" pitchFamily="18" charset="0"/>
                <a:ea typeface="Calibri" pitchFamily="34" charset="0"/>
                <a:cs typeface="Times New Roman" pitchFamily="18" charset="0"/>
              </a:rPr>
              <a:t>Συμπέρασμα 1</a:t>
            </a:r>
            <a:r>
              <a:rPr lang="el-GR" sz="1200" b="1" i="1" baseline="30000" smtClean="0">
                <a:solidFill>
                  <a:srgbClr val="000000"/>
                </a:solidFill>
                <a:latin typeface="Times New Roman" pitchFamily="18" charset="0"/>
                <a:ea typeface="Calibri" pitchFamily="34" charset="0"/>
                <a:cs typeface="Times New Roman" pitchFamily="18" charset="0"/>
              </a:rPr>
              <a:t>ο</a:t>
            </a:r>
            <a:r>
              <a:rPr lang="el-GR" sz="1200" b="1" i="1" smtClean="0">
                <a:solidFill>
                  <a:srgbClr val="000000"/>
                </a:solidFill>
                <a:latin typeface="Times New Roman" pitchFamily="18" charset="0"/>
                <a:ea typeface="Calibri" pitchFamily="34" charset="0"/>
                <a:cs typeface="Times New Roman" pitchFamily="18" charset="0"/>
              </a:rPr>
              <a:t> : όλο το πλήρωμα του αιτωλικού έθνους μπορούσε να εκφραστεί, έστω και για δυο φορές το χρόνο άμεσα και δημοκρατικά. Ισχυρό μείγμα σχέσης άμεσης και έμμεσης δημοκρατίας (</a:t>
            </a:r>
            <a:r>
              <a:rPr lang="en-US" sz="1200" b="1" i="1" smtClean="0">
                <a:solidFill>
                  <a:srgbClr val="000000"/>
                </a:solidFill>
                <a:latin typeface="Times New Roman" pitchFamily="18" charset="0"/>
                <a:ea typeface="Calibri" pitchFamily="34" charset="0"/>
                <a:cs typeface="Times New Roman" pitchFamily="18" charset="0"/>
              </a:rPr>
              <a:t>a balanced mix of direct and representative democracy, which is totally lacking at the EU level</a:t>
            </a:r>
            <a:r>
              <a:rPr lang="el-GR" sz="1200" b="1" i="1" smtClean="0">
                <a:solidFill>
                  <a:srgbClr val="000000"/>
                </a:solidFill>
                <a:latin typeface="Times New Roman" pitchFamily="18" charset="0"/>
                <a:ea typeface="Calibri" pitchFamily="34" charset="0"/>
                <a:cs typeface="Times New Roman" pitchFamily="18" charset="0"/>
              </a:rPr>
              <a:t>)</a:t>
            </a:r>
          </a:p>
          <a:p>
            <a:pPr algn="just" eaLnBrk="1" hangingPunct="1">
              <a:lnSpc>
                <a:spcPct val="140000"/>
              </a:lnSpc>
              <a:tabLst>
                <a:tab pos="228600" algn="l"/>
              </a:tabLst>
            </a:pPr>
            <a:endParaRPr lang="el-GR" sz="1200" smtClean="0">
              <a:latin typeface="Times New Roman" pitchFamily="18" charset="0"/>
              <a:ea typeface="Calibri" pitchFamily="34" charset="0"/>
              <a:cs typeface="Times New Roman" pitchFamily="18" charset="0"/>
            </a:endParaRPr>
          </a:p>
          <a:p>
            <a:pPr algn="just" eaLnBrk="1" hangingPunct="1">
              <a:lnSpc>
                <a:spcPct val="140000"/>
              </a:lnSpc>
              <a:tabLst>
                <a:tab pos="228600" algn="l"/>
              </a:tabLst>
            </a:pPr>
            <a:r>
              <a:rPr lang="el-GR" sz="1200" b="1" i="1" smtClean="0">
                <a:solidFill>
                  <a:srgbClr val="000000"/>
                </a:solidFill>
                <a:latin typeface="Times New Roman" pitchFamily="18" charset="0"/>
                <a:ea typeface="Calibri" pitchFamily="34" charset="0"/>
                <a:cs typeface="Times New Roman" pitchFamily="18" charset="0"/>
              </a:rPr>
              <a:t>Συμπέρασμα 2</a:t>
            </a:r>
            <a:r>
              <a:rPr lang="el-GR" sz="1200" b="1" i="1" baseline="30000" smtClean="0">
                <a:solidFill>
                  <a:srgbClr val="000000"/>
                </a:solidFill>
                <a:latin typeface="Times New Roman" pitchFamily="18" charset="0"/>
                <a:ea typeface="Calibri" pitchFamily="34" charset="0"/>
                <a:cs typeface="Times New Roman" pitchFamily="18" charset="0"/>
              </a:rPr>
              <a:t>ο </a:t>
            </a:r>
            <a:r>
              <a:rPr lang="el-GR" sz="1200" b="1" i="1" smtClean="0">
                <a:solidFill>
                  <a:srgbClr val="000000"/>
                </a:solidFill>
                <a:latin typeface="Times New Roman" pitchFamily="18" charset="0"/>
                <a:ea typeface="Calibri" pitchFamily="34" charset="0"/>
                <a:cs typeface="Times New Roman" pitchFamily="18" charset="0"/>
              </a:rPr>
              <a:t>: Η διοίκηση της Αιτωλικής Συμπολιτείας ήταν δημοκρατική (</a:t>
            </a:r>
            <a:r>
              <a:rPr lang="en-US" sz="1200" smtClean="0">
                <a:latin typeface="Times New Roman" pitchFamily="18" charset="0"/>
                <a:ea typeface="Calibri" pitchFamily="34" charset="0"/>
                <a:cs typeface="Times New Roman" pitchFamily="18" charset="0"/>
              </a:rPr>
              <a:t>“democratic deficit” noted by many such as Habermas, 2012) </a:t>
            </a:r>
            <a:endParaRPr lang="el-GR" sz="1200" smtClean="0">
              <a:latin typeface="Times New Roman" pitchFamily="18" charset="0"/>
              <a:ea typeface="Calibri" pitchFamily="34" charset="0"/>
              <a:cs typeface="Times New Roman" pitchFamily="18" charset="0"/>
            </a:endParaRPr>
          </a:p>
          <a:p>
            <a:pPr algn="just" eaLnBrk="1" hangingPunct="1">
              <a:lnSpc>
                <a:spcPct val="140000"/>
              </a:lnSpc>
              <a:tabLst>
                <a:tab pos="228600" algn="l"/>
              </a:tabLst>
            </a:pPr>
            <a:endParaRPr lang="el-GR" sz="1200" smtClean="0">
              <a:latin typeface="Times New Roman" pitchFamily="18" charset="0"/>
              <a:ea typeface="Calibri" pitchFamily="34" charset="0"/>
              <a:cs typeface="Times New Roman" pitchFamily="18" charset="0"/>
            </a:endParaRPr>
          </a:p>
          <a:p>
            <a:pPr algn="just" eaLnBrk="1" hangingPunct="1">
              <a:lnSpc>
                <a:spcPct val="140000"/>
              </a:lnSpc>
              <a:tabLst>
                <a:tab pos="228600" algn="l"/>
              </a:tabLst>
            </a:pPr>
            <a:r>
              <a:rPr lang="el-GR" sz="1200" b="1" i="1" smtClean="0">
                <a:solidFill>
                  <a:srgbClr val="000000"/>
                </a:solidFill>
                <a:latin typeface="Times New Roman" pitchFamily="18" charset="0"/>
                <a:ea typeface="Calibri" pitchFamily="34" charset="0"/>
                <a:cs typeface="Times New Roman" pitchFamily="18" charset="0"/>
              </a:rPr>
              <a:t>Συμπέρασμα 3</a:t>
            </a:r>
            <a:r>
              <a:rPr lang="el-GR" sz="1200" b="1" i="1" baseline="30000" smtClean="0">
                <a:solidFill>
                  <a:srgbClr val="000000"/>
                </a:solidFill>
                <a:latin typeface="Times New Roman" pitchFamily="18" charset="0"/>
                <a:ea typeface="Calibri" pitchFamily="34" charset="0"/>
                <a:cs typeface="Times New Roman" pitchFamily="18" charset="0"/>
              </a:rPr>
              <a:t>ο</a:t>
            </a:r>
            <a:r>
              <a:rPr lang="el-GR" sz="1200" b="1" i="1" smtClean="0">
                <a:solidFill>
                  <a:srgbClr val="000000"/>
                </a:solidFill>
                <a:latin typeface="Times New Roman" pitchFamily="18" charset="0"/>
                <a:ea typeface="Calibri" pitchFamily="34" charset="0"/>
                <a:cs typeface="Times New Roman" pitchFamily="18" charset="0"/>
              </a:rPr>
              <a:t> : Βαρύτητα στη άμεση και όχι την έμμεση δημοκρατία (δημοψηφίσματα- στην Ελλάδα «αγνωστα» από την μεταπολίτευση του 1974 και εντεύθεν- (σε ορισμένα Ευρ. Κράτη πχ Ελβετία-Γερμανία αρκετά αναπτυγμένα)</a:t>
            </a:r>
          </a:p>
          <a:p>
            <a:pPr algn="just" eaLnBrk="1" hangingPunct="1">
              <a:lnSpc>
                <a:spcPct val="140000"/>
              </a:lnSpc>
              <a:tabLst>
                <a:tab pos="228600" algn="l"/>
              </a:tabLst>
            </a:pPr>
            <a:endParaRPr lang="el-GR" sz="1200" smtClean="0">
              <a:latin typeface="Times New Roman" pitchFamily="18" charset="0"/>
              <a:ea typeface="Calibri" pitchFamily="34" charset="0"/>
              <a:cs typeface="Times New Roman" pitchFamily="18" charset="0"/>
            </a:endParaRPr>
          </a:p>
          <a:p>
            <a:pPr algn="just" eaLnBrk="1" hangingPunct="1">
              <a:lnSpc>
                <a:spcPct val="90000"/>
              </a:lnSpc>
              <a:tabLst>
                <a:tab pos="228600" algn="l"/>
              </a:tabLst>
            </a:pPr>
            <a:r>
              <a:rPr lang="el-GR" sz="1200" b="1" i="1" smtClean="0">
                <a:solidFill>
                  <a:srgbClr val="000000"/>
                </a:solidFill>
                <a:latin typeface="Times New Roman" pitchFamily="18" charset="0"/>
                <a:ea typeface="Calibri" pitchFamily="34" charset="0"/>
                <a:cs typeface="Times New Roman" pitchFamily="18" charset="0"/>
              </a:rPr>
              <a:t>Συμπέρασμα 4</a:t>
            </a:r>
            <a:r>
              <a:rPr lang="el-GR" sz="1200" b="1" i="1" baseline="30000" smtClean="0">
                <a:solidFill>
                  <a:srgbClr val="000000"/>
                </a:solidFill>
                <a:latin typeface="Times New Roman" pitchFamily="18" charset="0"/>
                <a:ea typeface="Calibri" pitchFamily="34" charset="0"/>
                <a:cs typeface="Times New Roman" pitchFamily="18" charset="0"/>
              </a:rPr>
              <a:t>ο</a:t>
            </a:r>
            <a:r>
              <a:rPr lang="el-GR" sz="1200" b="1" i="1" smtClean="0">
                <a:solidFill>
                  <a:srgbClr val="000000"/>
                </a:solidFill>
                <a:latin typeface="Times New Roman" pitchFamily="18" charset="0"/>
                <a:ea typeface="Calibri" pitchFamily="34" charset="0"/>
                <a:cs typeface="Times New Roman" pitchFamily="18" charset="0"/>
              </a:rPr>
              <a:t> : Ισχυρή αυτοδιοικητική δραστηριότητα με έντονο το στοιχείο της δημοκρατικής συμμετοχής των πολιτών στα κοινά</a:t>
            </a:r>
            <a:endParaRPr lang="el-GR" sz="1200" smtClean="0">
              <a:latin typeface="Times New Roman" pitchFamily="18" charset="0"/>
              <a:ea typeface="Calibri" pitchFamily="34" charset="0"/>
              <a:cs typeface="Times New Roman" pitchFamily="18" charset="0"/>
            </a:endParaRPr>
          </a:p>
          <a:p>
            <a:pPr algn="just" eaLnBrk="1" hangingPunct="1">
              <a:lnSpc>
                <a:spcPct val="90000"/>
              </a:lnSpc>
              <a:tabLst>
                <a:tab pos="228600" algn="l"/>
              </a:tabLst>
            </a:pPr>
            <a:r>
              <a:rPr lang="el-GR" sz="1200" smtClean="0">
                <a:latin typeface="Times New Roman" pitchFamily="18" charset="0"/>
                <a:ea typeface="Calibri" pitchFamily="34" charset="0"/>
                <a:cs typeface="Times New Roman" pitchFamily="18" charset="0"/>
              </a:rPr>
              <a:t> </a:t>
            </a:r>
          </a:p>
          <a:p>
            <a:pPr algn="just" eaLnBrk="1" hangingPunct="1">
              <a:lnSpc>
                <a:spcPct val="90000"/>
              </a:lnSpc>
              <a:tabLst>
                <a:tab pos="228600" algn="l"/>
              </a:tabLst>
            </a:pPr>
            <a:r>
              <a:rPr lang="el-GR" sz="1200" b="1" i="1" smtClean="0">
                <a:solidFill>
                  <a:srgbClr val="000000"/>
                </a:solidFill>
                <a:latin typeface="Times New Roman" pitchFamily="18" charset="0"/>
                <a:ea typeface="Calibri" pitchFamily="34" charset="0"/>
                <a:cs typeface="Times New Roman" pitchFamily="18" charset="0"/>
              </a:rPr>
              <a:t>Συμπέρασμα 5</a:t>
            </a:r>
            <a:r>
              <a:rPr lang="el-GR" sz="1200" b="1" i="1" baseline="30000" smtClean="0">
                <a:solidFill>
                  <a:srgbClr val="000000"/>
                </a:solidFill>
                <a:latin typeface="Times New Roman" pitchFamily="18" charset="0"/>
                <a:ea typeface="Calibri" pitchFamily="34" charset="0"/>
                <a:cs typeface="Times New Roman" pitchFamily="18" charset="0"/>
              </a:rPr>
              <a:t>ο</a:t>
            </a:r>
            <a:r>
              <a:rPr lang="el-GR" sz="1200" b="1" i="1" smtClean="0">
                <a:solidFill>
                  <a:srgbClr val="000000"/>
                </a:solidFill>
                <a:latin typeface="Times New Roman" pitchFamily="18" charset="0"/>
                <a:ea typeface="Calibri" pitchFamily="34" charset="0"/>
                <a:cs typeface="Times New Roman" pitchFamily="18" charset="0"/>
              </a:rPr>
              <a:t> : Ομοσπονδιακές ένοπλες δυνάμεις.  (Ανύπαρκτες στην ΕΕ-  Η ΚΕΠΠΑ υστερεί σε μέσα και πολιτική βούληση (</a:t>
            </a:r>
            <a:r>
              <a:rPr lang="en-US" sz="1200" b="1" i="1" smtClean="0">
                <a:solidFill>
                  <a:srgbClr val="000000"/>
                </a:solidFill>
                <a:latin typeface="Times New Roman" pitchFamily="18" charset="0"/>
                <a:ea typeface="Calibri" pitchFamily="34" charset="0"/>
                <a:cs typeface="Times New Roman" pitchFamily="18" charset="0"/>
              </a:rPr>
              <a:t>Metaxas and Economou, 2012</a:t>
            </a:r>
            <a:r>
              <a:rPr lang="el-GR" sz="1200" b="1" i="1" smtClean="0">
                <a:solidFill>
                  <a:srgbClr val="000000"/>
                </a:solidFill>
                <a:latin typeface="Times New Roman" pitchFamily="18" charset="0"/>
                <a:ea typeface="Calibri" pitchFamily="34" charset="0"/>
                <a:cs typeface="Times New Roman" pitchFamily="18" charset="0"/>
              </a:rPr>
              <a:t>)</a:t>
            </a:r>
            <a:r>
              <a:rPr lang="en-US" sz="1200" b="1" i="1" smtClean="0">
                <a:solidFill>
                  <a:srgbClr val="000000"/>
                </a:solidFill>
                <a:latin typeface="Times New Roman" pitchFamily="18" charset="0"/>
                <a:ea typeface="Calibri" pitchFamily="34" charset="0"/>
                <a:cs typeface="Times New Roman" pitchFamily="18" charset="0"/>
              </a:rPr>
              <a:t>, </a:t>
            </a:r>
            <a:r>
              <a:rPr lang="el-GR" sz="1200" b="1" i="1" smtClean="0">
                <a:solidFill>
                  <a:srgbClr val="000000"/>
                </a:solidFill>
                <a:latin typeface="Times New Roman" pitchFamily="18" charset="0"/>
                <a:ea typeface="Calibri" pitchFamily="34" charset="0"/>
                <a:cs typeface="Times New Roman" pitchFamily="18" charset="0"/>
              </a:rPr>
              <a:t>Κυριαζής και Οικονόμου, 2012 και υπό έκδοση) πχ, υδρογονάνθρακες Κύπρου-Ελλάδας-  Ενεργή ανάμιξη ΗΠΑ-Ρωσίας, Ισραήλ, Τουρκίας → η ΕΕ απούσα </a:t>
            </a:r>
            <a:endParaRPr lang="el-GR" sz="1200" smtClean="0">
              <a:latin typeface="Times New Roman" pitchFamily="18" charset="0"/>
              <a:ea typeface="Calibri" pitchFamily="34" charset="0"/>
              <a:cs typeface="Times New Roman" pitchFamily="18" charset="0"/>
            </a:endParaRPr>
          </a:p>
          <a:p>
            <a:pPr algn="just" eaLnBrk="1" hangingPunct="1">
              <a:lnSpc>
                <a:spcPct val="90000"/>
              </a:lnSpc>
              <a:tabLst>
                <a:tab pos="228600" algn="l"/>
              </a:tabLst>
            </a:pPr>
            <a:r>
              <a:rPr lang="el-GR" sz="1200" smtClean="0">
                <a:latin typeface="Times New Roman" pitchFamily="18" charset="0"/>
                <a:ea typeface="Calibri" pitchFamily="34" charset="0"/>
                <a:cs typeface="Times New Roman" pitchFamily="18" charset="0"/>
              </a:rPr>
              <a:t> </a:t>
            </a:r>
          </a:p>
          <a:p>
            <a:pPr algn="just" eaLnBrk="1" hangingPunct="1">
              <a:lnSpc>
                <a:spcPct val="140000"/>
              </a:lnSpc>
              <a:tabLst>
                <a:tab pos="228600" algn="l"/>
              </a:tabLst>
            </a:pPr>
            <a:r>
              <a:rPr lang="el-GR" sz="1200" b="1" i="1" smtClean="0">
                <a:solidFill>
                  <a:srgbClr val="000000"/>
                </a:solidFill>
                <a:latin typeface="Times New Roman" pitchFamily="18" charset="0"/>
                <a:ea typeface="Calibri" pitchFamily="34" charset="0"/>
                <a:cs typeface="Times New Roman" pitchFamily="18" charset="0"/>
              </a:rPr>
              <a:t>Συμπέρασμα 6</a:t>
            </a:r>
            <a:r>
              <a:rPr lang="el-GR" sz="1200" b="1" i="1" baseline="30000" smtClean="0">
                <a:solidFill>
                  <a:srgbClr val="000000"/>
                </a:solidFill>
                <a:latin typeface="Times New Roman" pitchFamily="18" charset="0"/>
                <a:ea typeface="Calibri" pitchFamily="34" charset="0"/>
                <a:cs typeface="Times New Roman" pitchFamily="18" charset="0"/>
              </a:rPr>
              <a:t>ο</a:t>
            </a:r>
            <a:r>
              <a:rPr lang="el-GR" sz="1200" b="1" i="1" smtClean="0">
                <a:solidFill>
                  <a:srgbClr val="000000"/>
                </a:solidFill>
                <a:latin typeface="Times New Roman" pitchFamily="18" charset="0"/>
                <a:ea typeface="Calibri" pitchFamily="34" charset="0"/>
                <a:cs typeface="Times New Roman" pitchFamily="18" charset="0"/>
              </a:rPr>
              <a:t> : Κοινή Ομοσπονδιακή δικαιοσύνη</a:t>
            </a:r>
            <a:endParaRPr lang="el-GR" sz="1200" smtClean="0">
              <a:latin typeface="Times New Roman" pitchFamily="18" charset="0"/>
              <a:ea typeface="Calibri" pitchFamily="34" charset="0"/>
              <a:cs typeface="Times New Roman" pitchFamily="18" charset="0"/>
            </a:endParaRPr>
          </a:p>
          <a:p>
            <a:pPr algn="just" eaLnBrk="1" hangingPunct="1">
              <a:lnSpc>
                <a:spcPct val="140000"/>
              </a:lnSpc>
              <a:tabLst>
                <a:tab pos="228600" algn="l"/>
              </a:tabLst>
            </a:pPr>
            <a:r>
              <a:rPr lang="en-US" sz="1200" smtClean="0">
                <a:solidFill>
                  <a:srgbClr val="000000"/>
                </a:solidFill>
                <a:latin typeface="Times New Roman" pitchFamily="18" charset="0"/>
                <a:ea typeface="Calibri" pitchFamily="34" charset="0"/>
                <a:cs typeface="Times New Roman" pitchFamily="18" charset="0"/>
              </a:rPr>
              <a:t>	</a:t>
            </a:r>
            <a:endParaRPr lang="el-GR" sz="1200" smtClean="0">
              <a:latin typeface="Times New Roman" pitchFamily="18" charset="0"/>
              <a:ea typeface="Calibri" pitchFamily="34" charset="0"/>
              <a:cs typeface="Times New Roman" pitchFamily="18" charset="0"/>
            </a:endParaRPr>
          </a:p>
          <a:p>
            <a:pPr algn="just" eaLnBrk="1" hangingPunct="1">
              <a:lnSpc>
                <a:spcPct val="140000"/>
              </a:lnSpc>
              <a:tabLst>
                <a:tab pos="228600" algn="l"/>
              </a:tabLst>
            </a:pPr>
            <a:r>
              <a:rPr lang="el-GR" sz="1200" b="1" i="1" smtClean="0">
                <a:solidFill>
                  <a:srgbClr val="000000"/>
                </a:solidFill>
                <a:latin typeface="Times New Roman" pitchFamily="18" charset="0"/>
                <a:ea typeface="Calibri" pitchFamily="34" charset="0"/>
                <a:cs typeface="Times New Roman" pitchFamily="18" charset="0"/>
              </a:rPr>
              <a:t>Συμπέρασμα 7</a:t>
            </a:r>
            <a:r>
              <a:rPr lang="el-GR" sz="1200" b="1" i="1" baseline="30000" smtClean="0">
                <a:solidFill>
                  <a:srgbClr val="000000"/>
                </a:solidFill>
                <a:latin typeface="Times New Roman" pitchFamily="18" charset="0"/>
                <a:ea typeface="Calibri" pitchFamily="34" charset="0"/>
                <a:cs typeface="Times New Roman" pitchFamily="18" charset="0"/>
              </a:rPr>
              <a:t>ο</a:t>
            </a:r>
            <a:r>
              <a:rPr lang="el-GR" sz="1200" b="1" i="1" smtClean="0">
                <a:solidFill>
                  <a:srgbClr val="000000"/>
                </a:solidFill>
                <a:latin typeface="Times New Roman" pitchFamily="18" charset="0"/>
                <a:ea typeface="Calibri" pitchFamily="34" charset="0"/>
                <a:cs typeface="Times New Roman" pitchFamily="18" charset="0"/>
              </a:rPr>
              <a:t> : Ισοπολιτεία </a:t>
            </a:r>
            <a:endParaRPr lang="el-GR" sz="1200" smtClean="0">
              <a:latin typeface="Times New Roman" pitchFamily="18" charset="0"/>
              <a:ea typeface="Calibri" pitchFamily="34" charset="0"/>
              <a:cs typeface="Times New Roman" pitchFamily="18" charset="0"/>
            </a:endParaRPr>
          </a:p>
          <a:p>
            <a:pPr eaLnBrk="1" hangingPunct="1">
              <a:lnSpc>
                <a:spcPct val="105000"/>
              </a:lnSpc>
              <a:spcAft>
                <a:spcPts val="1000"/>
              </a:spcAft>
              <a:tabLst>
                <a:tab pos="228600" algn="l"/>
              </a:tabLst>
            </a:pPr>
            <a:r>
              <a:rPr lang="el-GR" sz="1100" smtClean="0">
                <a:ea typeface="Calibri" pitchFamily="34" charset="0"/>
                <a:cs typeface="Times New Roman" pitchFamily="18" charset="0"/>
              </a:rPr>
              <a:t> </a:t>
            </a:r>
          </a:p>
          <a:p>
            <a:pPr eaLnBrk="1" hangingPunct="1">
              <a:lnSpc>
                <a:spcPct val="90000"/>
              </a:lnSpc>
              <a:tabLst>
                <a:tab pos="228600" algn="l"/>
              </a:tabLst>
            </a:pPr>
            <a:endParaRPr lang="el-GR" sz="1200" smtClean="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95288" y="476250"/>
            <a:ext cx="8291512" cy="5649913"/>
          </a:xfrm>
        </p:spPr>
        <p:txBody>
          <a:bodyPr rtlCol="0">
            <a:normAutofit/>
          </a:bodyPr>
          <a:lstStyle/>
          <a:p>
            <a:pPr eaLnBrk="1" fontAlgn="auto" hangingPunct="1">
              <a:spcAft>
                <a:spcPts val="0"/>
              </a:spcAft>
              <a:defRPr/>
            </a:pPr>
            <a:r>
              <a:rPr lang="en-US" sz="1200" dirty="0">
                <a:latin typeface="Times New Roman"/>
                <a:ea typeface="Calibri"/>
              </a:rPr>
              <a:t>Such an institutional settlement as a way of implementing democracy in its purest way, is not secured even in today’s modern federations such as the US, Russia and even Switzerland, the most “advanced” federation as far as direct democracy issues are concerned</a:t>
            </a:r>
            <a:r>
              <a:rPr lang="en-US" sz="1200" dirty="0" smtClean="0">
                <a:latin typeface="Times New Roman"/>
                <a:ea typeface="Calibri"/>
              </a:rPr>
              <a:t>.</a:t>
            </a:r>
            <a:endParaRPr lang="el-GR" sz="1200" dirty="0" smtClean="0">
              <a:latin typeface="Times New Roman"/>
              <a:ea typeface="Calibri"/>
            </a:endParaRPr>
          </a:p>
          <a:p>
            <a:pPr eaLnBrk="1" fontAlgn="auto" hangingPunct="1">
              <a:spcAft>
                <a:spcPts val="0"/>
              </a:spcAft>
              <a:defRPr/>
            </a:pPr>
            <a:endParaRPr lang="el-GR" sz="1200" dirty="0" smtClean="0">
              <a:latin typeface="Times New Roman"/>
            </a:endParaRPr>
          </a:p>
          <a:p>
            <a:pPr eaLnBrk="1" fontAlgn="auto" hangingPunct="1">
              <a:spcAft>
                <a:spcPts val="0"/>
              </a:spcAft>
              <a:defRPr/>
            </a:pPr>
            <a:endParaRPr lang="el-GR" sz="1200" dirty="0">
              <a:latin typeface="Times New Roman"/>
            </a:endParaRPr>
          </a:p>
          <a:p>
            <a:pPr indent="0" algn="just" eaLnBrk="1" fontAlgn="auto" hangingPunct="1">
              <a:lnSpc>
                <a:spcPct val="150000"/>
              </a:lnSpc>
              <a:spcAft>
                <a:spcPts val="1000"/>
              </a:spcAft>
              <a:buFont typeface="Arial" pitchFamily="34" charset="0"/>
              <a:buNone/>
              <a:defRPr/>
            </a:pPr>
            <a:r>
              <a:rPr lang="el-GR" sz="1200" b="1" dirty="0">
                <a:latin typeface="Times New Roman"/>
                <a:ea typeface="Calibri"/>
                <a:cs typeface="Times New Roman"/>
              </a:rPr>
              <a:t>Συνοπτικά, οι ιδέες-προτάσεις-καινοτομίες που απορρέουν από την ανάλυση των ελληνικών κοινοπολιτειών θα ήταν δυνατόν να συνοψιστούν στις εξής κάτωθι ιδέες: </a:t>
            </a:r>
            <a:endParaRPr lang="el-GR" sz="1100" b="1" dirty="0">
              <a:ea typeface="Calibri"/>
              <a:cs typeface="Times New Roman"/>
            </a:endParaRPr>
          </a:p>
          <a:p>
            <a:pPr algn="just" eaLnBrk="1" fontAlgn="auto" hangingPunct="1">
              <a:lnSpc>
                <a:spcPct val="150000"/>
              </a:lnSpc>
              <a:spcAft>
                <a:spcPts val="1000"/>
              </a:spcAft>
              <a:buFont typeface="+mj-lt"/>
              <a:buAutoNum type="romanUcPeriod"/>
              <a:defRPr/>
            </a:pPr>
            <a:r>
              <a:rPr lang="el-GR" sz="1200" dirty="0">
                <a:latin typeface="Times New Roman"/>
                <a:ea typeface="Calibri"/>
                <a:cs typeface="Times New Roman"/>
              </a:rPr>
              <a:t>Ισόρροπη ανάπτυξη όλων των μελών του Κοινού υπό τη λογική της </a:t>
            </a:r>
            <a:r>
              <a:rPr lang="el-GR" sz="1200" i="1" dirty="0">
                <a:latin typeface="Times New Roman"/>
                <a:ea typeface="Calibri"/>
                <a:cs typeface="Times New Roman"/>
              </a:rPr>
              <a:t>βελτίωσης κατά </a:t>
            </a:r>
            <a:r>
              <a:rPr lang="el-GR" sz="1200" i="1" dirty="0" err="1">
                <a:latin typeface="Times New Roman"/>
                <a:ea typeface="Calibri"/>
                <a:cs typeface="Times New Roman"/>
              </a:rPr>
              <a:t>Pareto</a:t>
            </a:r>
            <a:r>
              <a:rPr lang="el-GR" sz="1200" dirty="0">
                <a:latin typeface="Times New Roman"/>
                <a:ea typeface="Calibri"/>
                <a:cs typeface="Times New Roman"/>
              </a:rPr>
              <a:t>.</a:t>
            </a:r>
            <a:endParaRPr lang="el-GR" sz="1100" dirty="0">
              <a:ea typeface="Calibri"/>
              <a:cs typeface="Times New Roman"/>
            </a:endParaRPr>
          </a:p>
          <a:p>
            <a:pPr algn="just" eaLnBrk="1" fontAlgn="auto" hangingPunct="1">
              <a:lnSpc>
                <a:spcPct val="150000"/>
              </a:lnSpc>
              <a:spcAft>
                <a:spcPts val="1000"/>
              </a:spcAft>
              <a:buFont typeface="+mj-lt"/>
              <a:buAutoNum type="romanUcPeriod"/>
              <a:defRPr/>
            </a:pPr>
            <a:r>
              <a:rPr lang="el-GR" sz="1200" dirty="0">
                <a:latin typeface="Times New Roman"/>
                <a:ea typeface="Calibri"/>
                <a:cs typeface="Times New Roman"/>
              </a:rPr>
              <a:t>Αρμονική σχέση άμεσης και έμμεσης δημοκρατίας με θεσμοθετημένη χρήση δημοψηφισμάτων.</a:t>
            </a:r>
            <a:endParaRPr lang="el-GR" sz="1100" dirty="0">
              <a:ea typeface="Calibri"/>
              <a:cs typeface="Times New Roman"/>
            </a:endParaRPr>
          </a:p>
          <a:p>
            <a:pPr algn="just" eaLnBrk="1" fontAlgn="auto" hangingPunct="1">
              <a:lnSpc>
                <a:spcPct val="150000"/>
              </a:lnSpc>
              <a:spcAft>
                <a:spcPts val="1000"/>
              </a:spcAft>
              <a:buFont typeface="+mj-lt"/>
              <a:buAutoNum type="romanUcPeriod"/>
              <a:defRPr/>
            </a:pPr>
            <a:r>
              <a:rPr lang="el-GR" sz="1200" dirty="0">
                <a:latin typeface="Times New Roman"/>
                <a:ea typeface="Calibri"/>
                <a:cs typeface="Times New Roman"/>
              </a:rPr>
              <a:t>Εισαγωγή του Αιτωλικού και Αχαϊκού μοντέλου </a:t>
            </a:r>
            <a:r>
              <a:rPr lang="el-GR" sz="1200" dirty="0" err="1">
                <a:latin typeface="Times New Roman"/>
                <a:ea typeface="Calibri"/>
                <a:cs typeface="Times New Roman"/>
              </a:rPr>
              <a:t>συναθροιστικής</a:t>
            </a:r>
            <a:r>
              <a:rPr lang="el-GR" sz="1200" dirty="0">
                <a:latin typeface="Times New Roman"/>
                <a:ea typeface="Calibri"/>
                <a:cs typeface="Times New Roman"/>
              </a:rPr>
              <a:t> ψηφοφορίας για όλη την επικράτεια των ομοσπονδιών.</a:t>
            </a:r>
            <a:endParaRPr lang="el-GR" sz="1100" dirty="0">
              <a:ea typeface="Calibri"/>
              <a:cs typeface="Times New Roman"/>
            </a:endParaRPr>
          </a:p>
          <a:p>
            <a:pPr algn="just" eaLnBrk="1" fontAlgn="auto" hangingPunct="1">
              <a:lnSpc>
                <a:spcPct val="150000"/>
              </a:lnSpc>
              <a:spcAft>
                <a:spcPts val="1000"/>
              </a:spcAft>
              <a:buFont typeface="+mj-lt"/>
              <a:buAutoNum type="romanUcPeriod"/>
              <a:defRPr/>
            </a:pPr>
            <a:r>
              <a:rPr lang="el-GR" sz="1200" dirty="0">
                <a:latin typeface="Times New Roman"/>
                <a:ea typeface="Calibri"/>
                <a:cs typeface="Times New Roman"/>
              </a:rPr>
              <a:t>Συγκερασμός της σχέσης ισχυρής κεντρικής εξουσίας υπό δημοκρατική διακυβέρνηση με την εισαγωγή του </a:t>
            </a:r>
            <a:r>
              <a:rPr lang="el-GR" sz="1200" i="1" dirty="0">
                <a:latin typeface="Times New Roman"/>
                <a:ea typeface="Calibri"/>
                <a:cs typeface="Times New Roman"/>
              </a:rPr>
              <a:t>Στρατηγού</a:t>
            </a:r>
            <a:r>
              <a:rPr lang="el-GR" sz="1200" dirty="0">
                <a:latin typeface="Times New Roman"/>
                <a:ea typeface="Calibri"/>
                <a:cs typeface="Times New Roman"/>
              </a:rPr>
              <a:t> πλαισιωμένου από ένα δημοκρατικά εκλεγμένο ανώτατο </a:t>
            </a:r>
            <a:r>
              <a:rPr lang="el-GR" sz="1200" i="1" dirty="0">
                <a:latin typeface="Times New Roman"/>
                <a:ea typeface="Calibri"/>
                <a:cs typeface="Times New Roman"/>
              </a:rPr>
              <a:t>συμβούλιο</a:t>
            </a:r>
            <a:r>
              <a:rPr lang="el-GR" sz="1200" dirty="0">
                <a:latin typeface="Times New Roman"/>
                <a:ea typeface="Calibri"/>
                <a:cs typeface="Times New Roman"/>
              </a:rPr>
              <a:t> εκτελεστικής εξουσίας ως κυβέρνηση.</a:t>
            </a:r>
            <a:endParaRPr lang="el-GR" sz="1100" dirty="0">
              <a:ea typeface="Calibri"/>
              <a:cs typeface="Times New Roman"/>
            </a:endParaRPr>
          </a:p>
          <a:p>
            <a:pPr algn="just" eaLnBrk="1" fontAlgn="auto" hangingPunct="1">
              <a:lnSpc>
                <a:spcPct val="150000"/>
              </a:lnSpc>
              <a:spcAft>
                <a:spcPts val="1000"/>
              </a:spcAft>
              <a:buFont typeface="+mj-lt"/>
              <a:buAutoNum type="romanUcPeriod"/>
              <a:defRPr/>
            </a:pPr>
            <a:r>
              <a:rPr lang="el-GR" sz="1200" dirty="0">
                <a:latin typeface="Times New Roman"/>
                <a:ea typeface="Calibri"/>
                <a:cs typeface="Times New Roman"/>
              </a:rPr>
              <a:t>Εισαγωγή ενός μεικτού συστήματος νομισματικής κυκλοφορίας. Επιτρέπεται να εκδίδονται νομίσματα τόσο τοπικά όσο και ομοσπονδιακά από τις πόλεις της κοινοπολιτείας </a:t>
            </a:r>
            <a:endParaRPr lang="el-GR" sz="1100" dirty="0">
              <a:ea typeface="Calibri"/>
              <a:cs typeface="Times New Roman"/>
            </a:endParaRPr>
          </a:p>
          <a:p>
            <a:pPr algn="just" eaLnBrk="1" fontAlgn="auto" hangingPunct="1">
              <a:lnSpc>
                <a:spcPct val="150000"/>
              </a:lnSpc>
              <a:spcAft>
                <a:spcPts val="1000"/>
              </a:spcAft>
              <a:buFont typeface="+mj-lt"/>
              <a:buAutoNum type="romanUcPeriod"/>
              <a:defRPr/>
            </a:pPr>
            <a:r>
              <a:rPr lang="el-GR" sz="1200" dirty="0">
                <a:latin typeface="Times New Roman"/>
                <a:ea typeface="Calibri"/>
                <a:cs typeface="Times New Roman"/>
              </a:rPr>
              <a:t>Εισαγωγή ομοσπονδιακού τύπου πανευρωπαϊκών στρατιωτικών μονάδων με μεικτά επιτελεία διοίκησης (</a:t>
            </a:r>
            <a:r>
              <a:rPr lang="en-US" sz="1200" dirty="0">
                <a:latin typeface="Times New Roman"/>
                <a:ea typeface="Calibri"/>
                <a:cs typeface="Times New Roman"/>
              </a:rPr>
              <a:t>FEUAF</a:t>
            </a:r>
            <a:r>
              <a:rPr lang="el-GR" sz="1200" dirty="0">
                <a:latin typeface="Times New Roman"/>
                <a:ea typeface="Calibri"/>
                <a:cs typeface="Times New Roman"/>
              </a:rPr>
              <a:t>).</a:t>
            </a:r>
            <a:endParaRPr lang="el-GR" sz="1100" dirty="0">
              <a:ea typeface="Calibri"/>
              <a:cs typeface="Times New Roman"/>
            </a:endParaRPr>
          </a:p>
          <a:p>
            <a:pPr eaLnBrk="1" fontAlgn="auto" hangingPunct="1">
              <a:spcAft>
                <a:spcPts val="0"/>
              </a:spcAft>
              <a:defRPr/>
            </a:pPr>
            <a:endParaRPr lang="el-GR" sz="1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2575" y="304800"/>
            <a:ext cx="6154738"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147050" cy="706437"/>
          </a:xfrm>
          <a:solidFill>
            <a:schemeClr val="tx2">
              <a:lumMod val="40000"/>
              <a:lumOff val="60000"/>
            </a:schemeClr>
          </a:solidFill>
        </p:spPr>
        <p:txBody>
          <a:bodyPr rtlCol="0">
            <a:normAutofit/>
          </a:bodyPr>
          <a:lstStyle/>
          <a:p>
            <a:pPr eaLnBrk="1" fontAlgn="auto" hangingPunct="1">
              <a:spcAft>
                <a:spcPts val="0"/>
              </a:spcAft>
              <a:defRPr/>
            </a:pPr>
            <a:r>
              <a:rPr lang="el-GR" sz="1600" dirty="0" smtClean="0">
                <a:latin typeface="Times New Roman" pitchFamily="18" charset="0"/>
                <a:cs typeface="Times New Roman" pitchFamily="18" charset="0"/>
              </a:rPr>
              <a:t>ΕΠΙΜΕΤΡΟ: </a:t>
            </a:r>
            <a:endParaRPr lang="el-GR" sz="1600" dirty="0">
              <a:latin typeface="Times New Roman" pitchFamily="18" charset="0"/>
              <a:cs typeface="Times New Roman" pitchFamily="18" charset="0"/>
            </a:endParaRPr>
          </a:p>
        </p:txBody>
      </p:sp>
      <p:sp>
        <p:nvSpPr>
          <p:cNvPr id="25603" name="Θέση περιεχομένου 2"/>
          <p:cNvSpPr>
            <a:spLocks noGrp="1"/>
          </p:cNvSpPr>
          <p:nvPr>
            <p:ph idx="1"/>
          </p:nvPr>
        </p:nvSpPr>
        <p:spPr>
          <a:xfrm>
            <a:off x="395288" y="1341438"/>
            <a:ext cx="8291512" cy="4784725"/>
          </a:xfrm>
        </p:spPr>
        <p:txBody>
          <a:bodyPr/>
          <a:lstStyle/>
          <a:p>
            <a:pPr algn="just" eaLnBrk="1" hangingPunct="1">
              <a:lnSpc>
                <a:spcPct val="150000"/>
              </a:lnSpc>
            </a:pPr>
            <a:r>
              <a:rPr lang="el-GR" sz="1200" smtClean="0">
                <a:latin typeface="Times New Roman" pitchFamily="18" charset="0"/>
                <a:ea typeface="Calibri" pitchFamily="34" charset="0"/>
                <a:cs typeface="Calibri" pitchFamily="34" charset="0"/>
              </a:rPr>
              <a:t>Η Ευρωπαϊκή Οικονομική Κοινότητα (ΕΟΚ) με τη Συνθήκη του Μάαστριχτ το 1991 μετεξελίχθηκε στη σημερινή ΕΕ με στόχο την περαιτέρω εμβάθυνση σε τρείς κυρίως πυλώνες, την οικονομία, την πολιτική και την άμυνα και τη συνεργασία σε θέματα κοινοτικής νομοθεσίας. Ως προς το πρώτο ζήτημα, η εισαγωγή του κοινού νομίσματος το 2001 ως μετουσίωση στην πράξη της διαδικασίας για την ΟΝΕ αποσκοπεί στην μεγαλύτερη οικονομική συνεργασία και εμβάθυνση μεταξύ των ΕΕ-27. Ίσως όμως αποτελεί και “</a:t>
            </a:r>
            <a:r>
              <a:rPr lang="el-GR" sz="1200" i="1" smtClean="0">
                <a:latin typeface="Times New Roman" pitchFamily="18" charset="0"/>
                <a:ea typeface="Calibri" pitchFamily="34" charset="0"/>
                <a:cs typeface="Calibri" pitchFamily="34" charset="0"/>
              </a:rPr>
              <a:t>προαγωγή πολιτικών στόχων με άλλα μέσα</a:t>
            </a:r>
            <a:r>
              <a:rPr lang="el-GR" sz="1200" smtClean="0">
                <a:latin typeface="Times New Roman" pitchFamily="18" charset="0"/>
                <a:ea typeface="Calibri" pitchFamily="34" charset="0"/>
                <a:cs typeface="Calibri" pitchFamily="34" charset="0"/>
              </a:rPr>
              <a:t>” αν γίνει παραδεκτό ότι οικονομική ανάπτυξη συμπληρώνει τον πολιτικό στόχο της ευρωπαϊκής πολιτικής ολοκλήρωσης.</a:t>
            </a:r>
          </a:p>
          <a:p>
            <a:pPr algn="just" eaLnBrk="1" hangingPunct="1">
              <a:lnSpc>
                <a:spcPct val="150000"/>
              </a:lnSpc>
            </a:pPr>
            <a:endParaRPr lang="el-GR" sz="1200" smtClean="0">
              <a:latin typeface="Times New Roman" pitchFamily="18" charset="0"/>
              <a:ea typeface="Calibri" pitchFamily="34" charset="0"/>
              <a:cs typeface="Calibri" pitchFamily="34" charset="0"/>
            </a:endParaRPr>
          </a:p>
          <a:p>
            <a:pPr algn="just" eaLnBrk="1" hangingPunct="1">
              <a:lnSpc>
                <a:spcPct val="150000"/>
              </a:lnSpc>
            </a:pPr>
            <a:r>
              <a:rPr lang="el-GR" sz="1200" i="1" smtClean="0">
                <a:latin typeface="Times New Roman" pitchFamily="18" charset="0"/>
                <a:ea typeface="Calibri" pitchFamily="34" charset="0"/>
                <a:cs typeface="Calibri" pitchFamily="34" charset="0"/>
              </a:rPr>
              <a:t>Περί Πολέμου</a:t>
            </a:r>
            <a:r>
              <a:rPr lang="el-GR" sz="1200" smtClean="0">
                <a:latin typeface="Times New Roman" pitchFamily="18" charset="0"/>
                <a:ea typeface="Calibri" pitchFamily="34" charset="0"/>
                <a:cs typeface="Calibri" pitchFamily="34" charset="0"/>
              </a:rPr>
              <a:t> σύγγραμμα, του 1832, του φημισμένου Πρώσου Στρατηγού και θεωρητικού του πολέμου </a:t>
            </a:r>
            <a:r>
              <a:rPr lang="en-US" sz="1200" smtClean="0">
                <a:latin typeface="Times New Roman" pitchFamily="18" charset="0"/>
                <a:ea typeface="Calibri" pitchFamily="34" charset="0"/>
                <a:cs typeface="Calibri" pitchFamily="34" charset="0"/>
              </a:rPr>
              <a:t>Carl von Clausewitz</a:t>
            </a:r>
            <a:r>
              <a:rPr lang="el-GR" sz="1200" smtClean="0">
                <a:latin typeface="Times New Roman" pitchFamily="18" charset="0"/>
                <a:ea typeface="Calibri" pitchFamily="34" charset="0"/>
                <a:cs typeface="Calibri" pitchFamily="34" charset="0"/>
              </a:rPr>
              <a:t>. </a:t>
            </a:r>
          </a:p>
          <a:p>
            <a:pPr algn="just" eaLnBrk="1" hangingPunct="1">
              <a:lnSpc>
                <a:spcPct val="150000"/>
              </a:lnSpc>
            </a:pPr>
            <a:endParaRPr lang="el-GR" sz="1200" smtClean="0">
              <a:latin typeface="Times New Roman" pitchFamily="18" charset="0"/>
            </a:endParaRPr>
          </a:p>
          <a:p>
            <a:pPr algn="just" eaLnBrk="1" hangingPunct="1">
              <a:lnSpc>
                <a:spcPct val="150000"/>
              </a:lnSpc>
            </a:pPr>
            <a:r>
              <a:rPr lang="el-GR" sz="1200" smtClean="0">
                <a:latin typeface="Times New Roman" pitchFamily="18" charset="0"/>
                <a:ea typeface="Calibri" pitchFamily="34" charset="0"/>
                <a:cs typeface="Calibri" pitchFamily="34" charset="0"/>
              </a:rPr>
              <a:t>κατάσταση βελτίωσης κατά </a:t>
            </a:r>
            <a:r>
              <a:rPr lang="en-US" sz="1200" smtClean="0">
                <a:latin typeface="Times New Roman" pitchFamily="18" charset="0"/>
                <a:ea typeface="Calibri" pitchFamily="34" charset="0"/>
                <a:cs typeface="Calibri" pitchFamily="34" charset="0"/>
              </a:rPr>
              <a:t>Pareto</a:t>
            </a:r>
            <a:r>
              <a:rPr lang="el-GR" sz="1200" smtClean="0">
                <a:latin typeface="Times New Roman" pitchFamily="18" charset="0"/>
                <a:ea typeface="Calibri" pitchFamily="34" charset="0"/>
                <a:cs typeface="Calibri" pitchFamily="34" charset="0"/>
              </a:rPr>
              <a:t>, για να το συνδέσουμε με την έννοια της </a:t>
            </a:r>
            <a:r>
              <a:rPr lang="el-GR" sz="1200" i="1" smtClean="0">
                <a:latin typeface="Times New Roman" pitchFamily="18" charset="0"/>
                <a:ea typeface="Calibri" pitchFamily="34" charset="0"/>
                <a:cs typeface="Calibri" pitchFamily="34" charset="0"/>
              </a:rPr>
              <a:t>ευρωπαϊκής αλληλεγγύης</a:t>
            </a:r>
            <a:r>
              <a:rPr lang="el-GR" sz="1200" smtClean="0">
                <a:latin typeface="Times New Roman" pitchFamily="18" charset="0"/>
                <a:ea typeface="Calibri" pitchFamily="34" charset="0"/>
                <a:cs typeface="Calibri" pitchFamily="34" charset="0"/>
              </a:rPr>
              <a:t>. Το ζήτημα αυτό κατά την εκτίμηση μας αποτελεί θεμελιώδες κριτήριο για την επιτυχία του σημερινού σταδιακού εγχειρήματος “ομοσπονδοποίησης“ της ΕΕ. </a:t>
            </a:r>
            <a:endParaRPr lang="el-GR" sz="12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Θέση περιεχομένου 2"/>
          <p:cNvSpPr>
            <a:spLocks noGrp="1"/>
          </p:cNvSpPr>
          <p:nvPr>
            <p:ph idx="1"/>
          </p:nvPr>
        </p:nvSpPr>
        <p:spPr>
          <a:xfrm>
            <a:off x="323850" y="404813"/>
            <a:ext cx="8362950" cy="5721350"/>
          </a:xfrm>
        </p:spPr>
        <p:txBody>
          <a:bodyPr/>
          <a:lstStyle/>
          <a:p>
            <a:pPr algn="just" eaLnBrk="1" hangingPunct="1">
              <a:lnSpc>
                <a:spcPct val="150000"/>
              </a:lnSpc>
            </a:pPr>
            <a:r>
              <a:rPr lang="el-GR" sz="1200" smtClean="0">
                <a:latin typeface="Times New Roman" pitchFamily="18" charset="0"/>
                <a:ea typeface="Calibri" pitchFamily="34" charset="0"/>
                <a:cs typeface="Times New Roman" pitchFamily="18" charset="0"/>
              </a:rPr>
              <a:t>Η πρόσφατη δημοσιονομική κρίση της Ελλάδος που συμπαρέσυρε τις υπόλοιπες </a:t>
            </a:r>
            <a:r>
              <a:rPr lang="el-GR" sz="1200" i="1" smtClean="0">
                <a:latin typeface="Times New Roman" pitchFamily="18" charset="0"/>
                <a:ea typeface="Calibri" pitchFamily="34" charset="0"/>
                <a:cs typeface="Times New Roman" pitchFamily="18" charset="0"/>
              </a:rPr>
              <a:t>χώρες του Νότου</a:t>
            </a:r>
            <a:r>
              <a:rPr lang="el-GR" sz="1200" smtClean="0">
                <a:latin typeface="Times New Roman" pitchFamily="18" charset="0"/>
                <a:ea typeface="Calibri" pitchFamily="34" charset="0"/>
                <a:cs typeface="Times New Roman" pitchFamily="18" charset="0"/>
              </a:rPr>
              <a:t>, και πιο συγκεκριμένα, την Ιταλία, την Ισπανία, την Πορτογαλία αλλά και την Κύπρο, σε μια πρωτοφανή κατάσταση ανέχειας για ένα μεγάλο μέρος του πληθυσμού τους. </a:t>
            </a:r>
          </a:p>
          <a:p>
            <a:pPr algn="just" eaLnBrk="1" hangingPunct="1">
              <a:lnSpc>
                <a:spcPct val="150000"/>
              </a:lnSpc>
            </a:pPr>
            <a:endParaRPr lang="el-GR" sz="1200" smtClean="0">
              <a:latin typeface="Times New Roman" pitchFamily="18" charset="0"/>
              <a:ea typeface="Calibri" pitchFamily="34" charset="0"/>
              <a:cs typeface="Times New Roman" pitchFamily="18" charset="0"/>
            </a:endParaRPr>
          </a:p>
          <a:p>
            <a:pPr algn="just" eaLnBrk="1" hangingPunct="1">
              <a:lnSpc>
                <a:spcPct val="150000"/>
              </a:lnSpc>
            </a:pPr>
            <a:r>
              <a:rPr lang="el-GR" sz="1200" smtClean="0">
                <a:latin typeface="Times New Roman" pitchFamily="18" charset="0"/>
                <a:ea typeface="Calibri" pitchFamily="34" charset="0"/>
                <a:cs typeface="Times New Roman" pitchFamily="18" charset="0"/>
              </a:rPr>
              <a:t>Υπό την οπτική αυτή, βελτίωση κατά </a:t>
            </a:r>
            <a:r>
              <a:rPr lang="en-US" sz="1200" smtClean="0">
                <a:latin typeface="Times New Roman" pitchFamily="18" charset="0"/>
                <a:ea typeface="Calibri" pitchFamily="34" charset="0"/>
                <a:cs typeface="Times New Roman" pitchFamily="18" charset="0"/>
              </a:rPr>
              <a:t>Pareto</a:t>
            </a:r>
            <a:r>
              <a:rPr lang="el-GR" sz="1200" smtClean="0">
                <a:latin typeface="Times New Roman" pitchFamily="18" charset="0"/>
                <a:ea typeface="Calibri" pitchFamily="34" charset="0"/>
                <a:cs typeface="Times New Roman" pitchFamily="18" charset="0"/>
              </a:rPr>
              <a:t> σημαίνει την επίδειξη γνήσιας και πραγματικής αλληλεγγύης από τις ισχυρές οικονομίες του πυρήνα της ΕΕ, δηλαδή κυρίως του γαλλογερμανικού άξονα προς τις περισσότερο ευπαθείς, του Νότου. Όπως υποστηρίζουν οι </a:t>
            </a:r>
            <a:r>
              <a:rPr lang="en-US" sz="1200" smtClean="0">
                <a:latin typeface="Times New Roman" pitchFamily="18" charset="0"/>
                <a:ea typeface="Calibri" pitchFamily="34" charset="0"/>
                <a:cs typeface="Times New Roman" pitchFamily="18" charset="0"/>
              </a:rPr>
              <a:t>Bofinger </a:t>
            </a:r>
            <a:r>
              <a:rPr lang="el-GR" sz="1200" smtClean="0">
                <a:latin typeface="Times New Roman" pitchFamily="18" charset="0"/>
                <a:ea typeface="Calibri" pitchFamily="34" charset="0"/>
                <a:cs typeface="Times New Roman" pitchFamily="18" charset="0"/>
              </a:rPr>
              <a:t>και </a:t>
            </a:r>
            <a:r>
              <a:rPr lang="en-US" sz="1200" smtClean="0">
                <a:latin typeface="Times New Roman" pitchFamily="18" charset="0"/>
                <a:ea typeface="Calibri" pitchFamily="34" charset="0"/>
                <a:cs typeface="Times New Roman" pitchFamily="18" charset="0"/>
              </a:rPr>
              <a:t>Habermas</a:t>
            </a:r>
            <a:r>
              <a:rPr lang="el-GR" sz="1200" smtClean="0">
                <a:latin typeface="Times New Roman" pitchFamily="18" charset="0"/>
                <a:ea typeface="Calibri" pitchFamily="34" charset="0"/>
                <a:cs typeface="Times New Roman" pitchFamily="18" charset="0"/>
              </a:rPr>
              <a:t>, http://www.guardian.co.uk/commentisfree/2012/aug/09/deeper-european-unification-save-eurozone, η εμμονή της Γερμανίας και η μη επίδειξη πολιτικού θάρρους από μέρους της να απεμπολήσει τις αποτυχημένες συνταγές λιτότητας οδηγούν την Ελλάδα εκτός ευρωζώνης, </a:t>
            </a:r>
          </a:p>
          <a:p>
            <a:pPr algn="just" eaLnBrk="1" hangingPunct="1">
              <a:lnSpc>
                <a:spcPct val="150000"/>
              </a:lnSpc>
            </a:pPr>
            <a:endParaRPr lang="el-GR" sz="1200" smtClean="0">
              <a:latin typeface="Times New Roman" pitchFamily="18" charset="0"/>
              <a:ea typeface="Calibri" pitchFamily="34" charset="0"/>
              <a:cs typeface="Times New Roman" pitchFamily="18" charset="0"/>
            </a:endParaRPr>
          </a:p>
          <a:p>
            <a:pPr algn="just" eaLnBrk="1" hangingPunct="1">
              <a:lnSpc>
                <a:spcPct val="150000"/>
              </a:lnSpc>
            </a:pPr>
            <a:r>
              <a:rPr lang="el-GR" sz="1200" smtClean="0">
                <a:latin typeface="Times New Roman" pitchFamily="18" charset="0"/>
                <a:ea typeface="Calibri" pitchFamily="34" charset="0"/>
                <a:cs typeface="Times New Roman" pitchFamily="18" charset="0"/>
              </a:rPr>
              <a:t>Στο ίδιο πνεύμα, ο </a:t>
            </a:r>
            <a:r>
              <a:rPr lang="en-US" sz="1200" smtClean="0">
                <a:latin typeface="Times New Roman" pitchFamily="18" charset="0"/>
                <a:ea typeface="Calibri" pitchFamily="34" charset="0"/>
                <a:cs typeface="Times New Roman" pitchFamily="18" charset="0"/>
              </a:rPr>
              <a:t>Stieglitz</a:t>
            </a:r>
            <a:r>
              <a:rPr lang="el-GR" sz="1200" smtClean="0">
                <a:latin typeface="Times New Roman" pitchFamily="18" charset="0"/>
                <a:ea typeface="Calibri" pitchFamily="34" charset="0"/>
                <a:cs typeface="Times New Roman" pitchFamily="18" charset="0"/>
              </a:rPr>
              <a:t> (2010) υποστηρίζει ότι τα σκληρά μέτρα λιτότητας συντελούν στη δημιουργία ενός </a:t>
            </a:r>
            <a:r>
              <a:rPr lang="el-GR" sz="1200" i="1" smtClean="0">
                <a:latin typeface="Times New Roman" pitchFamily="18" charset="0"/>
                <a:ea typeface="Calibri" pitchFamily="34" charset="0"/>
                <a:cs typeface="Times New Roman" pitchFamily="18" charset="0"/>
              </a:rPr>
              <a:t>σπιράλ θανάτου</a:t>
            </a:r>
            <a:r>
              <a:rPr lang="el-GR" sz="1200" smtClean="0">
                <a:latin typeface="Times New Roman" pitchFamily="18" charset="0"/>
                <a:ea typeface="Calibri" pitchFamily="34" charset="0"/>
                <a:cs typeface="Times New Roman" pitchFamily="18" charset="0"/>
              </a:rPr>
              <a:t> (</a:t>
            </a:r>
            <a:r>
              <a:rPr lang="en-US" sz="1200" smtClean="0">
                <a:latin typeface="Times New Roman" pitchFamily="18" charset="0"/>
                <a:ea typeface="Calibri" pitchFamily="34" charset="0"/>
                <a:cs typeface="Times New Roman" pitchFamily="18" charset="0"/>
              </a:rPr>
              <a:t>death spiral</a:t>
            </a:r>
            <a:r>
              <a:rPr lang="el-GR" sz="1200" smtClean="0">
                <a:latin typeface="Times New Roman" pitchFamily="18" charset="0"/>
                <a:ea typeface="Calibri" pitchFamily="34" charset="0"/>
                <a:cs typeface="Times New Roman" pitchFamily="18" charset="0"/>
              </a:rPr>
              <a:t>) για τις χώρες που τα υφίστανται. Για τα δεδομένα της Ελλάδας ο Κυριαζής (2012) υποστηρίζει ότι οι σκληρές θέσεις του ΔΝΤ, (σ.σ. αλλά και προφανώς της άκαμπτης στάσης της γερμανικής ηγεσίας) πιθανόν να οδηγήσουν στο καταστροφικό </a:t>
            </a:r>
            <a:r>
              <a:rPr lang="el-GR" sz="1200" i="1" smtClean="0">
                <a:latin typeface="Times New Roman" pitchFamily="18" charset="0"/>
                <a:ea typeface="Calibri" pitchFamily="34" charset="0"/>
                <a:cs typeface="Times New Roman" pitchFamily="18" charset="0"/>
              </a:rPr>
              <a:t>30-30 σενάριο</a:t>
            </a:r>
            <a:r>
              <a:rPr lang="el-GR" sz="1200" smtClean="0">
                <a:latin typeface="Times New Roman" pitchFamily="18" charset="0"/>
                <a:ea typeface="Calibri" pitchFamily="34" charset="0"/>
                <a:cs typeface="Times New Roman" pitchFamily="18" charset="0"/>
              </a:rPr>
              <a:t>, ήτοι 30% ανεργία επί του πληθυσμού και 30% πτώση επί του ΑΕΠ από το 2008.</a:t>
            </a:r>
            <a:r>
              <a:rPr lang="en-US" sz="1200" smtClean="0">
                <a:latin typeface="Times New Roman" pitchFamily="18" charset="0"/>
                <a:ea typeface="Calibri" pitchFamily="34" charset="0"/>
                <a:cs typeface="Times New Roman" pitchFamily="18" charset="0"/>
              </a:rPr>
              <a:t>	</a:t>
            </a:r>
            <a:endParaRPr lang="el-GR" sz="1200" smtClean="0">
              <a:latin typeface="Times New Roman" pitchFamily="18" charset="0"/>
              <a:ea typeface="Calibri" pitchFamily="34" charset="0"/>
              <a:cs typeface="Times New Roman" pitchFamily="18" charset="0"/>
            </a:endParaRPr>
          </a:p>
          <a:p>
            <a:pPr algn="just" eaLnBrk="1" hangingPunct="1">
              <a:lnSpc>
                <a:spcPct val="150000"/>
              </a:lnSpc>
            </a:pPr>
            <a:endParaRPr lang="el-GR" sz="1200" smtClean="0">
              <a:latin typeface="Times New Roman" pitchFamily="18" charset="0"/>
              <a:ea typeface="Calibri" pitchFamily="34" charset="0"/>
              <a:cs typeface="Times New Roman" pitchFamily="18" charset="0"/>
            </a:endParaRPr>
          </a:p>
          <a:p>
            <a:pPr algn="just" eaLnBrk="1" hangingPunct="1">
              <a:lnSpc>
                <a:spcPct val="150000"/>
              </a:lnSpc>
            </a:pPr>
            <a:r>
              <a:rPr lang="el-GR" sz="1200" b="1" i="1" smtClean="0">
                <a:latin typeface="Times New Roman" pitchFamily="18" charset="0"/>
                <a:ea typeface="Calibri" pitchFamily="34" charset="0"/>
                <a:cs typeface="Times New Roman" pitchFamily="18" charset="0"/>
              </a:rPr>
              <a:t>Η ΕΕ οικονομικός γίγαντας αλλά πολιτικός νάνος</a:t>
            </a:r>
          </a:p>
          <a:p>
            <a:pPr algn="just" eaLnBrk="1" hangingPunct="1">
              <a:lnSpc>
                <a:spcPct val="150000"/>
              </a:lnSpc>
            </a:pPr>
            <a:endParaRPr lang="el-GR" sz="1200" smtClean="0">
              <a:latin typeface="Times New Roman" pitchFamily="18" charset="0"/>
              <a:ea typeface="Calibri" pitchFamily="34" charset="0"/>
              <a:cs typeface="Times New Roman" pitchFamily="18" charset="0"/>
            </a:endParaRPr>
          </a:p>
          <a:p>
            <a:pPr algn="just" eaLnBrk="1" hangingPunct="1">
              <a:lnSpc>
                <a:spcPct val="150000"/>
              </a:lnSpc>
            </a:pPr>
            <a:r>
              <a:rPr lang="el-GR" sz="1200" smtClean="0">
                <a:latin typeface="Times New Roman" pitchFamily="18" charset="0"/>
                <a:ea typeface="Calibri" pitchFamily="34" charset="0"/>
                <a:cs typeface="Times New Roman" pitchFamily="18" charset="0"/>
              </a:rPr>
              <a:t>Και γίγαντας για ποιους;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Τίτλος 1"/>
          <p:cNvSpPr>
            <a:spLocks noGrp="1"/>
          </p:cNvSpPr>
          <p:nvPr>
            <p:ph type="title"/>
          </p:nvPr>
        </p:nvSpPr>
        <p:spPr/>
        <p:txBody>
          <a:bodyPr/>
          <a:lstStyle/>
          <a:p>
            <a:pPr eaLnBrk="1" hangingPunct="1"/>
            <a:r>
              <a:rPr lang="en-US" smtClean="0"/>
              <a:t>Pan-European solidarity!!!</a:t>
            </a:r>
            <a:endParaRPr lang="el-GR" smtClean="0"/>
          </a:p>
        </p:txBody>
      </p:sp>
      <p:sp>
        <p:nvSpPr>
          <p:cNvPr id="29699" name="Θέση περιεχομένου 2"/>
          <p:cNvSpPr>
            <a:spLocks noGrp="1"/>
          </p:cNvSpPr>
          <p:nvPr>
            <p:ph idx="1"/>
          </p:nvPr>
        </p:nvSpPr>
        <p:spPr/>
        <p:txBody>
          <a:bodyPr/>
          <a:lstStyle/>
          <a:p>
            <a:pPr eaLnBrk="1" hangingPunct="1"/>
            <a:endParaRPr lang="el-GR" smtClean="0"/>
          </a:p>
        </p:txBody>
      </p:sp>
      <p:pic>
        <p:nvPicPr>
          <p:cNvPr id="2970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484313"/>
            <a:ext cx="38100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970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7900" y="1700213"/>
            <a:ext cx="3816350" cy="2544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970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775" y="4592638"/>
            <a:ext cx="2857500" cy="2324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088" y="598488"/>
            <a:ext cx="7007225" cy="608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Θέση περιεχομένου 2"/>
          <p:cNvSpPr>
            <a:spLocks noGrp="1"/>
          </p:cNvSpPr>
          <p:nvPr>
            <p:ph idx="1"/>
          </p:nvPr>
        </p:nvSpPr>
        <p:spPr>
          <a:xfrm>
            <a:off x="395288" y="260350"/>
            <a:ext cx="8291512" cy="5865813"/>
          </a:xfrm>
        </p:spPr>
        <p:txBody>
          <a:bodyPr/>
          <a:lstStyle/>
          <a:p>
            <a:pPr indent="0" algn="just" eaLnBrk="1" hangingPunct="1">
              <a:lnSpc>
                <a:spcPct val="150000"/>
              </a:lnSpc>
              <a:buFont typeface="Arial" pitchFamily="34" charset="0"/>
              <a:buNone/>
            </a:pPr>
            <a:endParaRPr lang="en-US" sz="1200" smtClean="0">
              <a:latin typeface="Times New Roman" pitchFamily="18" charset="0"/>
              <a:ea typeface="Calibri" pitchFamily="34" charset="0"/>
              <a:cs typeface="Times New Roman" pitchFamily="18" charset="0"/>
            </a:endParaRPr>
          </a:p>
          <a:p>
            <a:pPr indent="0" algn="just" eaLnBrk="1" hangingPunct="1">
              <a:lnSpc>
                <a:spcPct val="150000"/>
              </a:lnSpc>
              <a:buFont typeface="Arial" pitchFamily="34" charset="0"/>
              <a:buNone/>
            </a:pPr>
            <a:r>
              <a:rPr lang="en-US" sz="1200" smtClean="0">
                <a:latin typeface="Times New Roman" pitchFamily="18" charset="0"/>
                <a:ea typeface="Calibri" pitchFamily="34" charset="0"/>
                <a:cs typeface="Times New Roman" pitchFamily="18" charset="0"/>
              </a:rPr>
              <a:t>“</a:t>
            </a:r>
            <a:r>
              <a:rPr lang="en-US" sz="1200" i="1" smtClean="0">
                <a:latin typeface="Times New Roman" pitchFamily="18" charset="0"/>
                <a:ea typeface="Calibri" pitchFamily="34" charset="0"/>
                <a:cs typeface="Times New Roman" pitchFamily="18" charset="0"/>
              </a:rPr>
              <a:t>The problem of building a democratic society is…..one of a dynamic interaction of rules and actors, with the actors rendering the rules more democratic, and the increasingly democratic rules rendering the actors more firmly committed to and skilled at democratic participation and decision making</a:t>
            </a:r>
            <a:r>
              <a:rPr lang="en-US" sz="1200" smtClean="0">
                <a:latin typeface="Times New Roman" pitchFamily="18" charset="0"/>
                <a:ea typeface="Calibri" pitchFamily="34" charset="0"/>
                <a:cs typeface="Times New Roman" pitchFamily="18" charset="0"/>
              </a:rPr>
              <a:t>”, something which we call “learning by voting” (Kyriazis and Karayannis, 2011).</a:t>
            </a:r>
          </a:p>
          <a:p>
            <a:pPr indent="0" algn="just" eaLnBrk="1" hangingPunct="1">
              <a:lnSpc>
                <a:spcPct val="150000"/>
              </a:lnSpc>
              <a:buFont typeface="Arial" pitchFamily="34" charset="0"/>
              <a:buNone/>
            </a:pPr>
            <a:endParaRPr lang="en-US" sz="1200" smtClean="0">
              <a:latin typeface="Times New Roman" pitchFamily="18" charset="0"/>
              <a:ea typeface="Calibri" pitchFamily="34" charset="0"/>
              <a:cs typeface="Times New Roman" pitchFamily="18" charset="0"/>
            </a:endParaRPr>
          </a:p>
          <a:p>
            <a:pPr indent="0" algn="just" eaLnBrk="1" hangingPunct="1">
              <a:lnSpc>
                <a:spcPct val="150000"/>
              </a:lnSpc>
              <a:buFont typeface="Arial" pitchFamily="34" charset="0"/>
              <a:buNone/>
            </a:pPr>
            <a:r>
              <a:rPr lang="en-US" sz="1200" smtClean="0">
                <a:latin typeface="Times New Roman" pitchFamily="18" charset="0"/>
                <a:ea typeface="Calibri" pitchFamily="34" charset="0"/>
                <a:cs typeface="Times New Roman" pitchFamily="18" charset="0"/>
              </a:rPr>
              <a:t>The expansionary fiscal policy program that introduced by Eubulus lasted up to 340 BC. During the 355-340 BC period state revenue increased from 130 talents to 400 talents, </a:t>
            </a:r>
          </a:p>
          <a:p>
            <a:pPr indent="0" algn="just" eaLnBrk="1" hangingPunct="1">
              <a:lnSpc>
                <a:spcPct val="150000"/>
              </a:lnSpc>
              <a:buFont typeface="Arial" pitchFamily="34" charset="0"/>
              <a:buNone/>
            </a:pPr>
            <a:endParaRPr lang="el-GR" sz="1100" smtClean="0">
              <a:ea typeface="Calibri" pitchFamily="34" charset="0"/>
              <a:cs typeface="Times New Roman" pitchFamily="18" charset="0"/>
            </a:endParaRPr>
          </a:p>
          <a:p>
            <a:pPr indent="0" algn="just" eaLnBrk="1" hangingPunct="1">
              <a:lnSpc>
                <a:spcPct val="150000"/>
              </a:lnSpc>
              <a:buFont typeface="Arial" pitchFamily="34" charset="0"/>
              <a:buNone/>
            </a:pPr>
            <a:r>
              <a:rPr lang="en-US" sz="1200" smtClean="0">
                <a:latin typeface="Times New Roman" pitchFamily="18" charset="0"/>
                <a:ea typeface="Calibri" pitchFamily="34" charset="0"/>
                <a:cs typeface="Times New Roman" pitchFamily="18" charset="0"/>
              </a:rPr>
              <a:t>Lycurgus plan brought the brightest period of peace in the history of the Athenian democracy, which lasted to 322 BC. (Lycurgus died in 323 BC, the same year as Alexander the Great). </a:t>
            </a:r>
          </a:p>
          <a:p>
            <a:pPr indent="0" algn="just" eaLnBrk="1" hangingPunct="1">
              <a:lnSpc>
                <a:spcPct val="150000"/>
              </a:lnSpc>
              <a:buFont typeface="Arial" pitchFamily="34" charset="0"/>
              <a:buNone/>
            </a:pPr>
            <a:endParaRPr lang="en-US" sz="1200" smtClean="0">
              <a:latin typeface="Times New Roman" pitchFamily="18" charset="0"/>
              <a:ea typeface="Calibri" pitchFamily="34" charset="0"/>
              <a:cs typeface="Times New Roman" pitchFamily="18" charset="0"/>
            </a:endParaRPr>
          </a:p>
          <a:p>
            <a:pPr indent="0" algn="just" eaLnBrk="1" hangingPunct="1">
              <a:lnSpc>
                <a:spcPct val="150000"/>
              </a:lnSpc>
              <a:buFont typeface="Arial" pitchFamily="34" charset="0"/>
              <a:buNone/>
            </a:pPr>
            <a:r>
              <a:rPr lang="en-US" sz="1200" smtClean="0">
                <a:latin typeface="Times New Roman" pitchFamily="18" charset="0"/>
                <a:ea typeface="Calibri" pitchFamily="34" charset="0"/>
                <a:cs typeface="Times New Roman" pitchFamily="18" charset="0"/>
              </a:rPr>
              <a:t>By the mid of 330’s BC. public revenue had been increased to 1200 talents per year (Ober, 2008; Kyriazis and Economou, 2012).</a:t>
            </a:r>
          </a:p>
          <a:p>
            <a:pPr indent="0" algn="just" eaLnBrk="1" hangingPunct="1">
              <a:lnSpc>
                <a:spcPct val="150000"/>
              </a:lnSpc>
              <a:buFont typeface="Arial" pitchFamily="34" charset="0"/>
              <a:buNone/>
            </a:pPr>
            <a:endParaRPr lang="el-GR" sz="1100" smtClean="0">
              <a:ea typeface="Calibri" pitchFamily="34" charset="0"/>
              <a:cs typeface="Times New Roman" pitchFamily="18" charset="0"/>
            </a:endParaRPr>
          </a:p>
          <a:p>
            <a:pPr indent="0" eaLnBrk="1" hangingPunct="1"/>
            <a:endParaRPr lang="en-US" sz="1200" smtClean="0">
              <a:ea typeface="Calibri" pitchFamily="34" charset="0"/>
              <a:cs typeface="Times New Roman" pitchFamily="18" charset="0"/>
            </a:endParaRPr>
          </a:p>
          <a:p>
            <a:pPr indent="0" algn="ctr" eaLnBrk="1" hangingPunct="1"/>
            <a:r>
              <a:rPr lang="en-US" sz="1200" b="1" i="1" smtClean="0">
                <a:latin typeface="Times New Roman" pitchFamily="18" charset="0"/>
                <a:ea typeface="Calibri" pitchFamily="34" charset="0"/>
                <a:cs typeface="Times New Roman" pitchFamily="18" charset="0"/>
              </a:rPr>
              <a:t>This article has firstly presented a model of choice by individual rational actors-citizens in a direct democracy setting, showing the possibility of Pareto improving solutions if compensatory payments were allowed. </a:t>
            </a:r>
            <a:endParaRPr lang="el-GR" sz="1200" b="1" i="1" smtClean="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a:solidFill>
            <a:schemeClr val="accent2"/>
          </a:solidFill>
        </p:spPr>
        <p:txBody>
          <a:bodyPr/>
          <a:lstStyle/>
          <a:p>
            <a:pPr eaLnBrk="1" hangingPunct="1"/>
            <a:r>
              <a:rPr lang="el-GR" sz="1600" b="1" smtClean="0"/>
              <a:t>Τα κίνητρα συμμετοχής στην οργανωσιακή πολιτειακή δομή της Ομοσπονδίας: Μαθήματα προς την ΕΕ </a:t>
            </a:r>
          </a:p>
        </p:txBody>
      </p:sp>
      <p:sp>
        <p:nvSpPr>
          <p:cNvPr id="6147" name="Θέση περιεχομένου 2"/>
          <p:cNvSpPr>
            <a:spLocks noGrp="1"/>
          </p:cNvSpPr>
          <p:nvPr>
            <p:ph idx="1"/>
          </p:nvPr>
        </p:nvSpPr>
        <p:spPr/>
        <p:txBody>
          <a:bodyPr/>
          <a:lstStyle/>
          <a:p>
            <a:pPr algn="just" eaLnBrk="1" hangingPunct="1">
              <a:lnSpc>
                <a:spcPct val="150000"/>
              </a:lnSpc>
              <a:spcAft>
                <a:spcPts val="1000"/>
              </a:spcAft>
            </a:pPr>
            <a:endParaRPr lang="el-GR" sz="1200" smtClean="0">
              <a:latin typeface="Times New Roman" pitchFamily="18" charset="0"/>
              <a:ea typeface="Calibri" pitchFamily="34" charset="0"/>
              <a:cs typeface="Times New Roman" pitchFamily="18" charset="0"/>
            </a:endParaRPr>
          </a:p>
          <a:p>
            <a:pPr algn="just" eaLnBrk="1" hangingPunct="1">
              <a:lnSpc>
                <a:spcPct val="150000"/>
              </a:lnSpc>
              <a:spcAft>
                <a:spcPts val="1000"/>
              </a:spcAft>
            </a:pPr>
            <a:r>
              <a:rPr lang="el-GR" sz="1200" smtClean="0">
                <a:latin typeface="Times New Roman" pitchFamily="18" charset="0"/>
                <a:ea typeface="Calibri" pitchFamily="34" charset="0"/>
                <a:cs typeface="Times New Roman" pitchFamily="18" charset="0"/>
              </a:rPr>
              <a:t>Θα θεωρήσουμε για λόγους ευκολίας μέσω μια πιο “ελεύθερης” ερμηνείας και οπτικής ότι οι έννοιες κοινοπολιτεία, συμπολιτεία, “κοινό” ή ομοσπονδία, εννοιολογικά αποδίδουν μια εν δυνάμει ταυτόσημη έννοια. </a:t>
            </a:r>
            <a:endParaRPr lang="el-GR" sz="1100" smtClean="0">
              <a:ea typeface="Calibri" pitchFamily="34" charset="0"/>
              <a:cs typeface="Times New Roman" pitchFamily="18" charset="0"/>
            </a:endParaRPr>
          </a:p>
          <a:p>
            <a:pPr eaLnBrk="1" hangingPunct="1"/>
            <a:endParaRPr lang="el-GR" sz="1200" smtClean="0">
              <a:ea typeface="Calibri" pitchFamily="34" charset="0"/>
              <a:cs typeface="Times New Roman" pitchFamily="18" charset="0"/>
            </a:endParaRPr>
          </a:p>
          <a:p>
            <a:pPr algn="just" eaLnBrk="1" hangingPunct="1">
              <a:lnSpc>
                <a:spcPct val="150000"/>
              </a:lnSpc>
            </a:pPr>
            <a:r>
              <a:rPr lang="el-GR" sz="1200" smtClean="0">
                <a:latin typeface="Times New Roman" pitchFamily="18" charset="0"/>
                <a:ea typeface="Calibri" pitchFamily="34" charset="0"/>
                <a:cs typeface="Times New Roman" pitchFamily="18" charset="0"/>
              </a:rPr>
              <a:t>Υπό το δικό μας πρίσμα, μέσα από μια σύγχρονη ερμηνεία, ως κοινοπολιτείες/ομοσπονδίες νοούνται οι πολιτικές μορφές </a:t>
            </a:r>
            <a:r>
              <a:rPr lang="el-GR" sz="1200" b="1" i="1" u="sng" smtClean="0">
                <a:latin typeface="Times New Roman" pitchFamily="18" charset="0"/>
                <a:ea typeface="Calibri" pitchFamily="34" charset="0"/>
                <a:cs typeface="Times New Roman" pitchFamily="18" charset="0"/>
              </a:rPr>
              <a:t>εθελοντικής και ελεύθερης ένωσης </a:t>
            </a:r>
            <a:r>
              <a:rPr lang="el-GR" sz="1200" smtClean="0">
                <a:latin typeface="Times New Roman" pitchFamily="18" charset="0"/>
                <a:ea typeface="Calibri" pitchFamily="34" charset="0"/>
                <a:cs typeface="Times New Roman" pitchFamily="18" charset="0"/>
              </a:rPr>
              <a:t>ανεξάρτητων κρατών σε μια ενιαία υπερεθνική οντότητα με σκοπό την ανάληψη κοινής δράσης για μια σειρά από θέματα όπως άμυνα, εξωτερική πολιτική και κοινό νόμισμα κλπ, που συνήθως συνοδεύονται από μια κοινή συνταγματική συνθήκη.	</a:t>
            </a:r>
            <a:r>
              <a:rPr lang="el-GR" sz="1200" smtClean="0">
                <a:ea typeface="Calibri" pitchFamily="34" charset="0"/>
                <a:cs typeface="Times New Roman" pitchFamily="18"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Θέση περιεχομένου 2"/>
          <p:cNvSpPr>
            <a:spLocks noGrp="1"/>
          </p:cNvSpPr>
          <p:nvPr>
            <p:ph idx="1"/>
          </p:nvPr>
        </p:nvSpPr>
        <p:spPr>
          <a:xfrm>
            <a:off x="323850" y="476250"/>
            <a:ext cx="8362950" cy="5649913"/>
          </a:xfrm>
        </p:spPr>
        <p:txBody>
          <a:bodyPr/>
          <a:lstStyle/>
          <a:p>
            <a:pPr algn="just" eaLnBrk="1" hangingPunct="1">
              <a:lnSpc>
                <a:spcPct val="150000"/>
              </a:lnSpc>
            </a:pPr>
            <a:r>
              <a:rPr lang="el-GR" sz="1200" smtClean="0">
                <a:latin typeface="Times New Roman" pitchFamily="18" charset="0"/>
                <a:ea typeface="Calibri" pitchFamily="34" charset="0"/>
                <a:cs typeface="Calibri" pitchFamily="34" charset="0"/>
              </a:rPr>
              <a:t>Ο </a:t>
            </a:r>
            <a:r>
              <a:rPr lang="en-US" sz="1200" smtClean="0">
                <a:latin typeface="Times New Roman" pitchFamily="18" charset="0"/>
                <a:ea typeface="Calibri" pitchFamily="34" charset="0"/>
                <a:cs typeface="Calibri" pitchFamily="34" charset="0"/>
              </a:rPr>
              <a:t>Musgrave</a:t>
            </a:r>
            <a:r>
              <a:rPr lang="el-GR" sz="1200" smtClean="0">
                <a:latin typeface="Times New Roman" pitchFamily="18" charset="0"/>
                <a:ea typeface="Calibri" pitchFamily="34" charset="0"/>
                <a:cs typeface="Calibri" pitchFamily="34" charset="0"/>
              </a:rPr>
              <a:t> (1961, 1998:187) μελετώντας τον τρόπο λειτουργίας ενός ομοσπονδιακού συστήματος (</a:t>
            </a:r>
            <a:r>
              <a:rPr lang="en-US" sz="1200" smtClean="0">
                <a:latin typeface="Times New Roman" pitchFamily="18" charset="0"/>
                <a:ea typeface="Calibri" pitchFamily="34" charset="0"/>
                <a:cs typeface="Calibri" pitchFamily="34" charset="0"/>
              </a:rPr>
              <a:t>federalism</a:t>
            </a:r>
            <a:r>
              <a:rPr lang="el-GR" sz="1200" smtClean="0">
                <a:latin typeface="Times New Roman" pitchFamily="18" charset="0"/>
                <a:ea typeface="Calibri" pitchFamily="34" charset="0"/>
                <a:cs typeface="Calibri" pitchFamily="34" charset="0"/>
              </a:rPr>
              <a:t>) από μια οικονομική οπτική υποστηρίζει ότι: “</a:t>
            </a:r>
            <a:r>
              <a:rPr lang="el-GR" sz="1200" i="1" smtClean="0">
                <a:latin typeface="Times New Roman" pitchFamily="18" charset="0"/>
                <a:ea typeface="Calibri" pitchFamily="34" charset="0"/>
                <a:cs typeface="Calibri" pitchFamily="34" charset="0"/>
              </a:rPr>
              <a:t>όταν ανεξάρτητα κράτη προσχωρούν σε μια ομοσπονδία, πιθανόν το κάνουν με σκοπό να εξασφαλίσουν κοινή άμυνα ή να εγκαθιδρύσουν μια τελωνιακή ένωση ή να επιτύχουν συγκεκριμένους στόχους, η επίτευξη των οποίων απαιτεί την ενεργή ανάμειξη μια κεντρικής κυβέρνησης στα οικονομικά των κρατών-μελών</a:t>
            </a:r>
            <a:r>
              <a:rPr lang="el-GR" sz="1200" smtClean="0">
                <a:latin typeface="Times New Roman" pitchFamily="18" charset="0"/>
                <a:ea typeface="Calibri" pitchFamily="34" charset="0"/>
                <a:cs typeface="Calibri" pitchFamily="34" charset="0"/>
              </a:rPr>
              <a:t> (της κοινοπολιτείας)” και συνεχίζει υποστηρίζοντας ότι: “</a:t>
            </a:r>
            <a:r>
              <a:rPr lang="el-GR" sz="1200" i="1" smtClean="0">
                <a:latin typeface="Times New Roman" pitchFamily="18" charset="0"/>
                <a:ea typeface="Calibri" pitchFamily="34" charset="0"/>
                <a:cs typeface="Calibri" pitchFamily="34" charset="0"/>
              </a:rPr>
              <a:t>ένα σετ στόχων</a:t>
            </a:r>
            <a:r>
              <a:rPr lang="el-GR" sz="1200" smtClean="0">
                <a:latin typeface="Times New Roman" pitchFamily="18" charset="0"/>
                <a:ea typeface="Calibri" pitchFamily="34" charset="0"/>
                <a:cs typeface="Calibri" pitchFamily="34" charset="0"/>
              </a:rPr>
              <a:t> (σ.σ. από τη συμμετοχή σε ομοσπονδία) </a:t>
            </a:r>
            <a:r>
              <a:rPr lang="el-GR" sz="1200" b="1" i="1" smtClean="0">
                <a:latin typeface="Times New Roman" pitchFamily="18" charset="0"/>
                <a:ea typeface="Calibri" pitchFamily="34" charset="0"/>
                <a:cs typeface="Calibri" pitchFamily="34" charset="0"/>
              </a:rPr>
              <a:t>είναι δυνατόν να αφορά μια ομάδα ατόμων ή άτομα μεμονωμένα </a:t>
            </a:r>
            <a:r>
              <a:rPr lang="el-GR" sz="1200" i="1" smtClean="0">
                <a:latin typeface="Times New Roman" pitchFamily="18" charset="0"/>
                <a:ea typeface="Calibri" pitchFamily="34" charset="0"/>
                <a:cs typeface="Calibri" pitchFamily="34" charset="0"/>
              </a:rPr>
              <a:t>τα οποία επιδιώκουν να εξισώσουν/γεφυρώσουν οικονομικά τις διαφορές που υπάρχουν σε σχέση με κάποια ή τα υπόλοιπα μέλη της κοινοπολιτείας</a:t>
            </a:r>
            <a:r>
              <a:rPr lang="el-GR" sz="1200" smtClean="0">
                <a:latin typeface="Times New Roman" pitchFamily="18" charset="0"/>
                <a:ea typeface="Calibri" pitchFamily="34" charset="0"/>
                <a:cs typeface="Calibri" pitchFamily="34" charset="0"/>
              </a:rPr>
              <a:t>”. 		</a:t>
            </a:r>
          </a:p>
          <a:p>
            <a:pPr algn="just" eaLnBrk="1" hangingPunct="1">
              <a:lnSpc>
                <a:spcPct val="150000"/>
              </a:lnSpc>
            </a:pPr>
            <a:endParaRPr lang="el-GR" sz="1200" smtClean="0">
              <a:latin typeface="Times New Roman" pitchFamily="18" charset="0"/>
            </a:endParaRPr>
          </a:p>
          <a:p>
            <a:pPr algn="just" eaLnBrk="1" hangingPunct="1">
              <a:lnSpc>
                <a:spcPct val="150000"/>
              </a:lnSpc>
              <a:spcAft>
                <a:spcPts val="1000"/>
              </a:spcAft>
            </a:pPr>
            <a:r>
              <a:rPr lang="el-GR" sz="1200" smtClean="0">
                <a:latin typeface="Times New Roman" pitchFamily="18" charset="0"/>
                <a:ea typeface="Calibri" pitchFamily="34" charset="0"/>
                <a:cs typeface="Times New Roman" pitchFamily="18" charset="0"/>
              </a:rPr>
              <a:t>Τη συσχέτιση βελτίωσης της οικονομικής θέσης ως κίνητρο για ομοσπονδιακές πολιτειακές μορφές αναδεικνύει και ο </a:t>
            </a:r>
            <a:r>
              <a:rPr lang="en-US" sz="1200" smtClean="0">
                <a:latin typeface="Times New Roman" pitchFamily="18" charset="0"/>
                <a:ea typeface="Calibri" pitchFamily="34" charset="0"/>
                <a:cs typeface="Times New Roman" pitchFamily="18" charset="0"/>
              </a:rPr>
              <a:t>Pauly</a:t>
            </a:r>
            <a:r>
              <a:rPr lang="el-GR" sz="1200" smtClean="0">
                <a:latin typeface="Times New Roman" pitchFamily="18" charset="0"/>
                <a:ea typeface="Calibri" pitchFamily="34" charset="0"/>
                <a:cs typeface="Times New Roman" pitchFamily="18" charset="0"/>
              </a:rPr>
              <a:t> (1973, 1998), </a:t>
            </a:r>
            <a:r>
              <a:rPr lang="en-US" sz="1200" smtClean="0">
                <a:latin typeface="Times New Roman" pitchFamily="18" charset="0"/>
                <a:ea typeface="Calibri" pitchFamily="34" charset="0"/>
                <a:cs typeface="Times New Roman" pitchFamily="18" charset="0"/>
              </a:rPr>
              <a:t>o </a:t>
            </a:r>
            <a:r>
              <a:rPr lang="el-GR" sz="1200" smtClean="0">
                <a:latin typeface="Times New Roman" pitchFamily="18" charset="0"/>
                <a:ea typeface="Calibri" pitchFamily="34" charset="0"/>
                <a:cs typeface="Times New Roman" pitchFamily="18" charset="0"/>
              </a:rPr>
              <a:t>οποίος μελέτησε τις επιδόσεις ως προς τη διανομή πλούτου τόσο μιας εθνικής κυβέρνησης, όσο και μιας ομοσπονδιακής, ενώ ο </a:t>
            </a:r>
            <a:r>
              <a:rPr lang="en-US" sz="1200" smtClean="0">
                <a:latin typeface="Times New Roman" pitchFamily="18" charset="0"/>
                <a:ea typeface="Calibri" pitchFamily="34" charset="0"/>
                <a:cs typeface="Times New Roman" pitchFamily="18" charset="0"/>
              </a:rPr>
              <a:t>Oates</a:t>
            </a:r>
            <a:r>
              <a:rPr lang="el-GR" sz="1200" smtClean="0">
                <a:latin typeface="Times New Roman" pitchFamily="18" charset="0"/>
                <a:ea typeface="Calibri" pitchFamily="34" charset="0"/>
                <a:cs typeface="Times New Roman" pitchFamily="18" charset="0"/>
              </a:rPr>
              <a:t> (1998), αναφέρει ότι </a:t>
            </a:r>
            <a:r>
              <a:rPr lang="el-GR" sz="1200" i="1" smtClean="0">
                <a:latin typeface="Times New Roman" pitchFamily="18" charset="0"/>
                <a:ea typeface="Calibri" pitchFamily="34" charset="0"/>
                <a:cs typeface="Times New Roman" pitchFamily="18" charset="0"/>
              </a:rPr>
              <a:t>η θεωρία του</a:t>
            </a:r>
            <a:r>
              <a:rPr lang="el-GR" sz="1200" smtClean="0">
                <a:latin typeface="Times New Roman" pitchFamily="18" charset="0"/>
                <a:ea typeface="Calibri" pitchFamily="34" charset="0"/>
                <a:cs typeface="Times New Roman" pitchFamily="18" charset="0"/>
              </a:rPr>
              <a:t> </a:t>
            </a:r>
            <a:r>
              <a:rPr lang="el-GR" sz="1200" i="1" smtClean="0">
                <a:latin typeface="Times New Roman" pitchFamily="18" charset="0"/>
                <a:ea typeface="Calibri" pitchFamily="34" charset="0"/>
                <a:cs typeface="Times New Roman" pitchFamily="18" charset="0"/>
              </a:rPr>
              <a:t>οικονομικού φεντεραλισμού</a:t>
            </a:r>
            <a:r>
              <a:rPr lang="el-GR" sz="1200" smtClean="0">
                <a:latin typeface="Times New Roman" pitchFamily="18" charset="0"/>
                <a:ea typeface="Calibri" pitchFamily="34" charset="0"/>
                <a:cs typeface="Times New Roman" pitchFamily="18" charset="0"/>
              </a:rPr>
              <a:t> (</a:t>
            </a:r>
            <a:r>
              <a:rPr lang="en-US" sz="1200" smtClean="0">
                <a:latin typeface="Times New Roman" pitchFamily="18" charset="0"/>
                <a:ea typeface="Calibri" pitchFamily="34" charset="0"/>
                <a:cs typeface="Times New Roman" pitchFamily="18" charset="0"/>
              </a:rPr>
              <a:t>fiscal federalism</a:t>
            </a:r>
            <a:r>
              <a:rPr lang="el-GR" sz="1200" smtClean="0">
                <a:latin typeface="Times New Roman" pitchFamily="18" charset="0"/>
                <a:ea typeface="Calibri" pitchFamily="34" charset="0"/>
                <a:cs typeface="Times New Roman" pitchFamily="18" charset="0"/>
              </a:rPr>
              <a:t>) υποστηρίζει ότι αποτελεί ευθύνη της ομοσπονδιακής διακυβέρνησης η εξασφάλιση μακροοικονομικής σταθερότητας, η αναδιανομή πλούτου προς νοικοκυριά που διακρίνονται από χαμηλό εισόδημα, καθώς και η παροχή βασικών δημόσιων αγαθών που να είναι προσβάσιμα από όλους.	</a:t>
            </a:r>
            <a:endParaRPr lang="el-GR" sz="1100" smtClean="0">
              <a:ea typeface="Calibri" pitchFamily="34" charset="0"/>
              <a:cs typeface="Times New Roman" pitchFamily="18" charset="0"/>
            </a:endParaRPr>
          </a:p>
          <a:p>
            <a:pPr algn="just" eaLnBrk="1" hangingPunct="1">
              <a:lnSpc>
                <a:spcPct val="150000"/>
              </a:lnSpc>
            </a:pPr>
            <a:r>
              <a:rPr lang="en-US" sz="1200" smtClean="0">
                <a:latin typeface="Times New Roman" pitchFamily="18" charset="0"/>
                <a:ea typeface="Calibri" pitchFamily="34" charset="0"/>
                <a:cs typeface="Calibri" pitchFamily="34" charset="0"/>
              </a:rPr>
              <a:t>O</a:t>
            </a:r>
            <a:r>
              <a:rPr lang="el-GR" sz="1200" smtClean="0">
                <a:latin typeface="Times New Roman" pitchFamily="18" charset="0"/>
                <a:ea typeface="Calibri" pitchFamily="34" charset="0"/>
                <a:cs typeface="Calibri" pitchFamily="34" charset="0"/>
              </a:rPr>
              <a:t>ι θέσεις αυτές των </a:t>
            </a:r>
            <a:r>
              <a:rPr lang="en-US" sz="1200" smtClean="0">
                <a:latin typeface="Times New Roman" pitchFamily="18" charset="0"/>
                <a:ea typeface="Calibri" pitchFamily="34" charset="0"/>
                <a:cs typeface="Calibri" pitchFamily="34" charset="0"/>
              </a:rPr>
              <a:t>Musgrave</a:t>
            </a:r>
            <a:r>
              <a:rPr lang="el-GR" sz="1200" smtClean="0">
                <a:latin typeface="Times New Roman" pitchFamily="18" charset="0"/>
                <a:ea typeface="Calibri" pitchFamily="34" charset="0"/>
                <a:cs typeface="Calibri" pitchFamily="34" charset="0"/>
              </a:rPr>
              <a:t>, </a:t>
            </a:r>
            <a:r>
              <a:rPr lang="en-US" sz="1200" smtClean="0">
                <a:latin typeface="Times New Roman" pitchFamily="18" charset="0"/>
                <a:ea typeface="Calibri" pitchFamily="34" charset="0"/>
                <a:cs typeface="Calibri" pitchFamily="34" charset="0"/>
              </a:rPr>
              <a:t>Pauly </a:t>
            </a:r>
            <a:r>
              <a:rPr lang="el-GR" sz="1200" smtClean="0">
                <a:latin typeface="Times New Roman" pitchFamily="18" charset="0"/>
                <a:ea typeface="Calibri" pitchFamily="34" charset="0"/>
                <a:cs typeface="Calibri" pitchFamily="34" charset="0"/>
              </a:rPr>
              <a:t>και Ο</a:t>
            </a:r>
            <a:r>
              <a:rPr lang="en-US" sz="1200" smtClean="0">
                <a:latin typeface="Times New Roman" pitchFamily="18" charset="0"/>
                <a:ea typeface="Calibri" pitchFamily="34" charset="0"/>
                <a:cs typeface="Calibri" pitchFamily="34" charset="0"/>
              </a:rPr>
              <a:t>ates</a:t>
            </a:r>
            <a:r>
              <a:rPr lang="el-GR" sz="1200" smtClean="0">
                <a:latin typeface="Times New Roman" pitchFamily="18" charset="0"/>
                <a:ea typeface="Calibri" pitchFamily="34" charset="0"/>
                <a:cs typeface="Calibri" pitchFamily="34" charset="0"/>
              </a:rPr>
              <a:t> επαληθεύουν τη δημοσιονομική πολιτική του Σόλωνα όπως αναλύθηκε στην 2.1.) και η οποία εδράζονταν στην λογική “όλοι (οι πολίτες) να κερδίζουν” και αποκρυσταλλώνεται με το μέτρο της </a:t>
            </a:r>
            <a:r>
              <a:rPr lang="el-GR" sz="1200" i="1" smtClean="0">
                <a:latin typeface="Times New Roman" pitchFamily="18" charset="0"/>
                <a:ea typeface="Calibri" pitchFamily="34" charset="0"/>
                <a:cs typeface="Calibri" pitchFamily="34" charset="0"/>
              </a:rPr>
              <a:t>σεισάχθειας</a:t>
            </a:r>
            <a:r>
              <a:rPr lang="el-GR" sz="1200" smtClean="0">
                <a:latin typeface="Times New Roman" pitchFamily="18" charset="0"/>
                <a:ea typeface="Calibri" pitchFamily="34" charset="0"/>
                <a:cs typeface="Calibri" pitchFamily="34" charset="0"/>
              </a:rPr>
              <a:t>, που πρακτικά αφορούσε την αναδιανομή πλούτου από τα εύπορα προς τα κατώτερα εισοδηματικά κοινωνικά στρώματα. </a:t>
            </a:r>
            <a:endParaRPr lang="el-GR" sz="12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Θέση περιεχομένου 2"/>
          <p:cNvSpPr>
            <a:spLocks noGrp="1"/>
          </p:cNvSpPr>
          <p:nvPr>
            <p:ph idx="1"/>
          </p:nvPr>
        </p:nvSpPr>
        <p:spPr>
          <a:xfrm>
            <a:off x="323850" y="404813"/>
            <a:ext cx="8362950" cy="5721350"/>
          </a:xfrm>
        </p:spPr>
        <p:txBody>
          <a:bodyPr/>
          <a:lstStyle/>
          <a:p>
            <a:pPr algn="just" eaLnBrk="1" hangingPunct="1">
              <a:lnSpc>
                <a:spcPct val="150000"/>
              </a:lnSpc>
            </a:pPr>
            <a:r>
              <a:rPr lang="el-GR" sz="1200" smtClean="0">
                <a:latin typeface="Times New Roman" pitchFamily="18" charset="0"/>
                <a:ea typeface="Calibri" pitchFamily="34" charset="0"/>
                <a:cs typeface="Calibri" pitchFamily="34" charset="0"/>
              </a:rPr>
              <a:t>είναι δυνατόν αν υποθέσουμε ότι οι προαναφερόμενοι αρχαίοι Έλληνες νομοθέτες και πολιτικοί, αποφασίζοντας να κάνουν το “επόμενο βήμα” πολιτειακής οργάνωσης, το οποίο αφορά την μετάβαση από την τυπική πόλη-κράτος στην συμπολιτεία/κοινοπολιτεία, είχαν αντιληφθεί το εννοιολογικό πλαίσιο της -σύγχρονης προς αυτούς- θέσης περί </a:t>
            </a:r>
            <a:r>
              <a:rPr lang="el-GR" sz="1200" i="1" smtClean="0">
                <a:latin typeface="Times New Roman" pitchFamily="18" charset="0"/>
                <a:ea typeface="Calibri" pitchFamily="34" charset="0"/>
                <a:cs typeface="Calibri" pitchFamily="34" charset="0"/>
              </a:rPr>
              <a:t>βελτίωσης κατά </a:t>
            </a:r>
            <a:r>
              <a:rPr lang="en-US" sz="1200" i="1" smtClean="0">
                <a:latin typeface="Times New Roman" pitchFamily="18" charset="0"/>
                <a:ea typeface="Calibri" pitchFamily="34" charset="0"/>
                <a:cs typeface="Calibri" pitchFamily="34" charset="0"/>
              </a:rPr>
              <a:t>Pareto</a:t>
            </a:r>
            <a:r>
              <a:rPr lang="el-GR" sz="1200" smtClean="0">
                <a:latin typeface="Times New Roman" pitchFamily="18" charset="0"/>
                <a:ea typeface="Calibri" pitchFamily="34" charset="0"/>
                <a:cs typeface="Calibri" pitchFamily="34" charset="0"/>
              </a:rPr>
              <a:t> από τη συμμετοχή μια “εθνικής” κρατικής οντότητας σε μια “υπερεθνική” πολιτειακή μορφή κοινοπολιτείας (πχ, ο Ορχομενός ως αυτοδιοίκητη πόλη-κράτος ενσωματώνεται στην Αχαϊκή Συμπολιτεία) </a:t>
            </a:r>
            <a:r>
              <a:rPr lang="el-GR" sz="1200" b="1" i="1" u="sng" smtClean="0">
                <a:latin typeface="Times New Roman" pitchFamily="18" charset="0"/>
                <a:ea typeface="Calibri" pitchFamily="34" charset="0"/>
                <a:cs typeface="Calibri" pitchFamily="34" charset="0"/>
              </a:rPr>
              <a:t>με την ελπίδα ότι η συνεργασία θα καθίστατο αμοιβαίως επωφελής προς όλα τα συνιστώντα μέλη.</a:t>
            </a:r>
            <a:r>
              <a:rPr lang="el-GR" sz="1200" smtClean="0">
                <a:latin typeface="Times New Roman" pitchFamily="18" charset="0"/>
                <a:ea typeface="Calibri" pitchFamily="34" charset="0"/>
                <a:cs typeface="Calibri" pitchFamily="34" charset="0"/>
              </a:rPr>
              <a:t> 		</a:t>
            </a:r>
            <a:endParaRPr lang="el-GR" sz="12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Θέση περιεχομένου 2"/>
          <p:cNvSpPr>
            <a:spLocks noGrp="1"/>
          </p:cNvSpPr>
          <p:nvPr>
            <p:ph idx="1"/>
          </p:nvPr>
        </p:nvSpPr>
        <p:spPr>
          <a:xfrm>
            <a:off x="468313" y="260350"/>
            <a:ext cx="8218487" cy="5865813"/>
          </a:xfrm>
        </p:spPr>
        <p:txBody>
          <a:bodyPr/>
          <a:lstStyle/>
          <a:p>
            <a:pPr algn="just" eaLnBrk="1" hangingPunct="1">
              <a:lnSpc>
                <a:spcPct val="200000"/>
              </a:lnSpc>
            </a:pPr>
            <a:r>
              <a:rPr lang="el-GR" sz="1200" smtClean="0">
                <a:latin typeface="Times New Roman" pitchFamily="18" charset="0"/>
                <a:ea typeface="Calibri" pitchFamily="34" charset="0"/>
                <a:cs typeface="Calibri" pitchFamily="34" charset="0"/>
              </a:rPr>
              <a:t>Υπό αυτό το πρίσμα θεωρούμε ότι το εύρος της έρευνας για τις κοινοπολιτείες στην αρχαία Ελλάδα και αλλού θα πρέπει να επιδιώκει να δώσει επαρκείς κατά τον δυνατόν απαντήσεις σε μια σειρά από πολύ συγκεκριμένα υποσύνολα έρευνας που έχουν σχέση με θεσμική οργάνωση, ήτοι: 	</a:t>
            </a:r>
          </a:p>
          <a:p>
            <a:pPr algn="just" eaLnBrk="1" hangingPunct="1">
              <a:lnSpc>
                <a:spcPct val="200000"/>
              </a:lnSpc>
            </a:pPr>
            <a:endParaRPr lang="el-GR" sz="1200" smtClean="0">
              <a:latin typeface="Times New Roman" pitchFamily="18" charset="0"/>
              <a:ea typeface="Calibri" pitchFamily="34" charset="0"/>
              <a:cs typeface="Calibri" pitchFamily="34" charset="0"/>
            </a:endParaRPr>
          </a:p>
          <a:p>
            <a:pPr algn="just" eaLnBrk="1" hangingPunct="1">
              <a:lnSpc>
                <a:spcPct val="200000"/>
              </a:lnSpc>
            </a:pPr>
            <a:r>
              <a:rPr lang="el-GR" sz="1200" smtClean="0">
                <a:latin typeface="Times New Roman" pitchFamily="18" charset="0"/>
                <a:ea typeface="Calibri" pitchFamily="34" charset="0"/>
                <a:cs typeface="Calibri" pitchFamily="34" charset="0"/>
              </a:rPr>
              <a:t>α) με το πόσες πόλεις-κράτη συμμετείχαν στις εκάστοτε προς εξέταση περιπτώσεις κοινοπολιτειών</a:t>
            </a:r>
          </a:p>
          <a:p>
            <a:pPr algn="just" eaLnBrk="1" hangingPunct="1">
              <a:lnSpc>
                <a:spcPct val="200000"/>
              </a:lnSpc>
            </a:pPr>
            <a:r>
              <a:rPr lang="el-GR" sz="1200" smtClean="0">
                <a:latin typeface="Times New Roman" pitchFamily="18" charset="0"/>
                <a:ea typeface="Calibri" pitchFamily="34" charset="0"/>
                <a:cs typeface="Calibri" pitchFamily="34" charset="0"/>
              </a:rPr>
              <a:t> β) με την κοινή εξωτερική πολιτική και άμυνα </a:t>
            </a:r>
          </a:p>
          <a:p>
            <a:pPr algn="just" eaLnBrk="1" hangingPunct="1">
              <a:lnSpc>
                <a:spcPct val="200000"/>
              </a:lnSpc>
            </a:pPr>
            <a:r>
              <a:rPr lang="el-GR" sz="1200" smtClean="0">
                <a:latin typeface="Times New Roman" pitchFamily="18" charset="0"/>
                <a:ea typeface="Calibri" pitchFamily="34" charset="0"/>
                <a:cs typeface="Calibri" pitchFamily="34" charset="0"/>
              </a:rPr>
              <a:t>γ) με την ύπαρξη οργάνων για την εξαγωγή πολιτικών αποφάσεων (πχ κοινό/ομοσπονδιακό κοινοβούλιο) </a:t>
            </a:r>
          </a:p>
          <a:p>
            <a:pPr algn="just" eaLnBrk="1" hangingPunct="1">
              <a:lnSpc>
                <a:spcPct val="200000"/>
              </a:lnSpc>
            </a:pPr>
            <a:r>
              <a:rPr lang="el-GR" sz="1200" smtClean="0">
                <a:latin typeface="Times New Roman" pitchFamily="18" charset="0"/>
                <a:ea typeface="Calibri" pitchFamily="34" charset="0"/>
                <a:cs typeface="Calibri" pitchFamily="34" charset="0"/>
              </a:rPr>
              <a:t>δ) με τα όργανα διοίκησης της κοινοπολιτείας (πχ στρατηγοί, ηγεμόνες κλπ) </a:t>
            </a:r>
          </a:p>
          <a:p>
            <a:pPr algn="just" eaLnBrk="1" hangingPunct="1">
              <a:lnSpc>
                <a:spcPct val="200000"/>
              </a:lnSpc>
            </a:pPr>
            <a:r>
              <a:rPr lang="el-GR" sz="1200" smtClean="0">
                <a:latin typeface="Times New Roman" pitchFamily="18" charset="0"/>
                <a:ea typeface="Calibri" pitchFamily="34" charset="0"/>
                <a:cs typeface="Calibri" pitchFamily="34" charset="0"/>
              </a:rPr>
              <a:t>ε) με την ύπαρξη ή μη κοινού νομίσματος στ) με την ύπαρξη ή μη κοινών ομοσπονδιακών δικαστικών οργάνων στ) με την προοπτική “ισοπολιτείας” υπό την έννοια της δυνατότητας ή μη στους πολίτες μια πόλης εντός της κοινοπολιτείας να διατηρούν τα πολιτικά τους δικαιώματα σε όλη την επικράτεια του ομοσπονδιακού μορφώματος </a:t>
            </a:r>
          </a:p>
          <a:p>
            <a:pPr algn="just" eaLnBrk="1" hangingPunct="1">
              <a:lnSpc>
                <a:spcPct val="200000"/>
              </a:lnSpc>
            </a:pPr>
            <a:r>
              <a:rPr lang="el-GR" sz="1200" smtClean="0">
                <a:latin typeface="Times New Roman" pitchFamily="18" charset="0"/>
                <a:ea typeface="Calibri" pitchFamily="34" charset="0"/>
                <a:cs typeface="Calibri" pitchFamily="34" charset="0"/>
              </a:rPr>
              <a:t>ζ) με τη χρηματοδότηση του ομοσπονδιακού προϋπολογισμού (πχ για έκτακτα έξοδα κατά τις πολεμικές περιόδους, ή αναφορικά με τη συνεισφορά και τα χρηματικά βάρη κάθε πόλεως-κράτους-μέλους) κλπ.		</a:t>
            </a:r>
            <a:endParaRPr lang="el-GR" sz="12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Θέση περιεχομένου 2"/>
          <p:cNvSpPr>
            <a:spLocks noGrp="1"/>
          </p:cNvSpPr>
          <p:nvPr>
            <p:ph idx="1"/>
          </p:nvPr>
        </p:nvSpPr>
        <p:spPr>
          <a:xfrm>
            <a:off x="395288" y="333375"/>
            <a:ext cx="8291512" cy="6191250"/>
          </a:xfrm>
        </p:spPr>
        <p:txBody>
          <a:bodyPr/>
          <a:lstStyle/>
          <a:p>
            <a:pPr algn="just" eaLnBrk="1" hangingPunct="1"/>
            <a:r>
              <a:rPr lang="en-US" sz="1200" smtClean="0">
                <a:latin typeface="Times New Roman" pitchFamily="18" charset="0"/>
                <a:ea typeface="Calibri" pitchFamily="34" charset="0"/>
                <a:cs typeface="Calibri" pitchFamily="34" charset="0"/>
              </a:rPr>
              <a:t>What is less well-known but very important due to early modern and contemporary development, is that within the same macroculture, democracy was not static but evolutionary, </a:t>
            </a:r>
            <a:endParaRPr lang="el-GR" sz="1200" smtClean="0">
              <a:latin typeface="Times New Roman" pitchFamily="18" charset="0"/>
              <a:ea typeface="Calibri" pitchFamily="34" charset="0"/>
              <a:cs typeface="Calibri" pitchFamily="34" charset="0"/>
            </a:endParaRPr>
          </a:p>
          <a:p>
            <a:pPr algn="just" eaLnBrk="1" hangingPunct="1"/>
            <a:endParaRPr lang="el-GR" sz="1200" smtClean="0">
              <a:latin typeface="Times New Roman" pitchFamily="18" charset="0"/>
              <a:ea typeface="Calibri" pitchFamily="34" charset="0"/>
              <a:cs typeface="Calibri" pitchFamily="34" charset="0"/>
            </a:endParaRPr>
          </a:p>
          <a:p>
            <a:pPr algn="just" eaLnBrk="1" hangingPunct="1"/>
            <a:r>
              <a:rPr lang="en-US" sz="1200" smtClean="0">
                <a:latin typeface="Times New Roman" pitchFamily="18" charset="0"/>
                <a:ea typeface="Calibri" pitchFamily="34" charset="0"/>
                <a:cs typeface="Calibri" pitchFamily="34" charset="0"/>
              </a:rPr>
              <a:t>both within city-states like Athens, and federations like the Aetolian League. </a:t>
            </a:r>
            <a:endParaRPr lang="el-GR" sz="1200" smtClean="0">
              <a:latin typeface="Times New Roman" pitchFamily="18" charset="0"/>
              <a:ea typeface="Calibri" pitchFamily="34" charset="0"/>
              <a:cs typeface="Calibri" pitchFamily="34" charset="0"/>
            </a:endParaRPr>
          </a:p>
          <a:p>
            <a:pPr algn="just" eaLnBrk="1" hangingPunct="1"/>
            <a:endParaRPr lang="el-GR" sz="1200" smtClean="0">
              <a:latin typeface="Times New Roman" pitchFamily="18" charset="0"/>
              <a:ea typeface="Calibri" pitchFamily="34" charset="0"/>
              <a:cs typeface="Calibri" pitchFamily="34" charset="0"/>
            </a:endParaRPr>
          </a:p>
          <a:p>
            <a:pPr algn="just" eaLnBrk="1" hangingPunct="1"/>
            <a:r>
              <a:rPr lang="en-US" sz="1200" smtClean="0">
                <a:latin typeface="Times New Roman" pitchFamily="18" charset="0"/>
                <a:ea typeface="Calibri" pitchFamily="34" charset="0"/>
                <a:cs typeface="Calibri" pitchFamily="34" charset="0"/>
              </a:rPr>
              <a:t>The 4</a:t>
            </a:r>
            <a:r>
              <a:rPr lang="en-US" sz="1200" baseline="30000" smtClean="0">
                <a:latin typeface="Times New Roman" pitchFamily="18" charset="0"/>
                <a:ea typeface="Calibri" pitchFamily="34" charset="0"/>
                <a:cs typeface="Calibri" pitchFamily="34" charset="0"/>
              </a:rPr>
              <a:t>th</a:t>
            </a:r>
            <a:r>
              <a:rPr lang="en-US" sz="1200" smtClean="0">
                <a:latin typeface="Times New Roman" pitchFamily="18" charset="0"/>
                <a:ea typeface="Calibri" pitchFamily="34" charset="0"/>
                <a:cs typeface="Calibri" pitchFamily="34" charset="0"/>
              </a:rPr>
              <a:t> century Athenian democracy was institutionally different form 5</a:t>
            </a:r>
            <a:r>
              <a:rPr lang="en-US" sz="1200" baseline="30000" smtClean="0">
                <a:latin typeface="Times New Roman" pitchFamily="18" charset="0"/>
                <a:ea typeface="Calibri" pitchFamily="34" charset="0"/>
                <a:cs typeface="Calibri" pitchFamily="34" charset="0"/>
              </a:rPr>
              <a:t>th</a:t>
            </a:r>
            <a:r>
              <a:rPr lang="en-US" sz="1200" smtClean="0">
                <a:latin typeface="Times New Roman" pitchFamily="18" charset="0"/>
                <a:ea typeface="Calibri" pitchFamily="34" charset="0"/>
                <a:cs typeface="Calibri" pitchFamily="34" charset="0"/>
              </a:rPr>
              <a:t> century (Hansen, 1999; Kyriazis, 2009; Halkos and Kyriazis, 2010). </a:t>
            </a:r>
            <a:endParaRPr lang="el-GR" sz="1200" smtClean="0">
              <a:latin typeface="Times New Roman" pitchFamily="18" charset="0"/>
              <a:ea typeface="Calibri" pitchFamily="34" charset="0"/>
              <a:cs typeface="Calibri" pitchFamily="34" charset="0"/>
            </a:endParaRPr>
          </a:p>
          <a:p>
            <a:pPr algn="just" eaLnBrk="1" hangingPunct="1"/>
            <a:endParaRPr lang="el-GR" sz="1200" smtClean="0">
              <a:latin typeface="Times New Roman" pitchFamily="18" charset="0"/>
              <a:ea typeface="Calibri" pitchFamily="34" charset="0"/>
              <a:cs typeface="Calibri" pitchFamily="34" charset="0"/>
            </a:endParaRPr>
          </a:p>
          <a:p>
            <a:pPr algn="just" eaLnBrk="1" hangingPunct="1"/>
            <a:r>
              <a:rPr lang="en-US" sz="1200" smtClean="0">
                <a:latin typeface="Times New Roman" pitchFamily="18" charset="0"/>
                <a:ea typeface="Calibri" pitchFamily="34" charset="0"/>
                <a:cs typeface="Calibri" pitchFamily="34" charset="0"/>
              </a:rPr>
              <a:t>The concept of federations of free and democratic city-states that are combined and collaborate voluntarily to evolve into a specific political unit with an appropriate institutional structure was completely new in its width and depth</a:t>
            </a:r>
            <a:r>
              <a:rPr lang="el-GR" sz="1200" smtClean="0">
                <a:latin typeface="Times New Roman" pitchFamily="18" charset="0"/>
                <a:ea typeface="Calibri" pitchFamily="34" charset="0"/>
                <a:cs typeface="Calibri" pitchFamily="34" charset="0"/>
              </a:rPr>
              <a:t>.</a:t>
            </a:r>
          </a:p>
          <a:p>
            <a:pPr algn="just" eaLnBrk="1" hangingPunct="1"/>
            <a:endParaRPr lang="el-GR" sz="1200" smtClean="0">
              <a:latin typeface="Times New Roman" pitchFamily="18" charset="0"/>
            </a:endParaRPr>
          </a:p>
          <a:p>
            <a:pPr algn="just" eaLnBrk="1" hangingPunct="1"/>
            <a:r>
              <a:rPr lang="en-US" sz="1200" smtClean="0">
                <a:latin typeface="Times New Roman" pitchFamily="18" charset="0"/>
                <a:ea typeface="Calibri" pitchFamily="34" charset="0"/>
                <a:cs typeface="Calibri" pitchFamily="34" charset="0"/>
              </a:rPr>
              <a:t>Regional proto-federations emerged in order to face external threats. </a:t>
            </a:r>
            <a:endParaRPr lang="el-GR" sz="1200" smtClean="0">
              <a:latin typeface="Times New Roman" pitchFamily="18" charset="0"/>
              <a:ea typeface="Calibri" pitchFamily="34" charset="0"/>
              <a:cs typeface="Calibri" pitchFamily="34" charset="0"/>
            </a:endParaRPr>
          </a:p>
          <a:p>
            <a:pPr algn="just" eaLnBrk="1" hangingPunct="1"/>
            <a:endParaRPr lang="el-GR" sz="1200" smtClean="0">
              <a:latin typeface="Times New Roman" pitchFamily="18" charset="0"/>
              <a:ea typeface="Calibri" pitchFamily="34" charset="0"/>
              <a:cs typeface="Calibri" pitchFamily="34" charset="0"/>
            </a:endParaRPr>
          </a:p>
          <a:p>
            <a:pPr algn="just" eaLnBrk="1" hangingPunct="1"/>
            <a:r>
              <a:rPr lang="en-US" sz="1200" smtClean="0">
                <a:latin typeface="Times New Roman" pitchFamily="18" charset="0"/>
                <a:ea typeface="Calibri" pitchFamily="34" charset="0"/>
                <a:cs typeface="Calibri" pitchFamily="34" charset="0"/>
              </a:rPr>
              <a:t>Their first purpose was thus common defense and, in today’s terms, a common external policy. </a:t>
            </a:r>
            <a:endParaRPr lang="el-GR" sz="1200" smtClean="0">
              <a:latin typeface="Times New Roman" pitchFamily="18" charset="0"/>
              <a:ea typeface="Calibri" pitchFamily="34" charset="0"/>
              <a:cs typeface="Calibri" pitchFamily="34" charset="0"/>
            </a:endParaRPr>
          </a:p>
          <a:p>
            <a:pPr algn="just" eaLnBrk="1" hangingPunct="1"/>
            <a:endParaRPr lang="el-GR" sz="1200" smtClean="0">
              <a:latin typeface="Times New Roman" pitchFamily="18" charset="0"/>
              <a:ea typeface="Calibri" pitchFamily="34" charset="0"/>
              <a:cs typeface="Calibri" pitchFamily="34" charset="0"/>
            </a:endParaRPr>
          </a:p>
          <a:p>
            <a:pPr algn="just" eaLnBrk="1" hangingPunct="1"/>
            <a:endParaRPr lang="el-GR" sz="1200" smtClean="0">
              <a:latin typeface="Times New Roman" pitchFamily="18" charset="0"/>
              <a:ea typeface="Calibri" pitchFamily="34" charset="0"/>
              <a:cs typeface="Calibri" pitchFamily="34" charset="0"/>
            </a:endParaRPr>
          </a:p>
          <a:p>
            <a:pPr algn="just" eaLnBrk="1" hangingPunct="1"/>
            <a:endParaRPr lang="el-GR" sz="1200" smtClean="0">
              <a:latin typeface="Times New Roman" pitchFamily="18" charset="0"/>
              <a:ea typeface="Calibri" pitchFamily="34" charset="0"/>
              <a:cs typeface="Calibri" pitchFamily="34" charset="0"/>
            </a:endParaRPr>
          </a:p>
          <a:p>
            <a:pPr algn="just" eaLnBrk="1" hangingPunct="1"/>
            <a:r>
              <a:rPr lang="en-US" sz="1200" smtClean="0">
                <a:latin typeface="Times New Roman" pitchFamily="18" charset="0"/>
                <a:ea typeface="Calibri" pitchFamily="34" charset="0"/>
                <a:cs typeface="Calibri" pitchFamily="34" charset="0"/>
              </a:rPr>
              <a:t>Medieval and early modern federations followed the same pattern: </a:t>
            </a:r>
            <a:endParaRPr lang="el-GR" sz="1200" smtClean="0">
              <a:latin typeface="Times New Roman" pitchFamily="18" charset="0"/>
              <a:ea typeface="Calibri" pitchFamily="34" charset="0"/>
              <a:cs typeface="Calibri" pitchFamily="34" charset="0"/>
            </a:endParaRPr>
          </a:p>
          <a:p>
            <a:pPr algn="just" eaLnBrk="1" hangingPunct="1"/>
            <a:endParaRPr lang="el-GR" sz="1200" smtClean="0">
              <a:latin typeface="Times New Roman" pitchFamily="18" charset="0"/>
              <a:ea typeface="Calibri" pitchFamily="34" charset="0"/>
              <a:cs typeface="Calibri" pitchFamily="34" charset="0"/>
            </a:endParaRPr>
          </a:p>
          <a:p>
            <a:pPr algn="just" eaLnBrk="1" hangingPunct="1"/>
            <a:r>
              <a:rPr lang="en-US" sz="1200" smtClean="0">
                <a:latin typeface="Times New Roman" pitchFamily="18" charset="0"/>
                <a:ea typeface="Calibri" pitchFamily="34" charset="0"/>
                <a:cs typeface="Calibri" pitchFamily="34" charset="0"/>
              </a:rPr>
              <a:t>The Swiss federation (of the three original cantons, Schwyz, Uri and Unterwalden) was created in 1291 in order to revolt against Austria. </a:t>
            </a:r>
            <a:endParaRPr lang="el-GR" sz="1200" smtClean="0">
              <a:latin typeface="Times New Roman" pitchFamily="18" charset="0"/>
              <a:ea typeface="Calibri" pitchFamily="34" charset="0"/>
              <a:cs typeface="Calibri" pitchFamily="34" charset="0"/>
            </a:endParaRPr>
          </a:p>
          <a:p>
            <a:pPr algn="just" eaLnBrk="1" hangingPunct="1"/>
            <a:endParaRPr lang="el-GR" sz="1200" smtClean="0">
              <a:latin typeface="Times New Roman" pitchFamily="18" charset="0"/>
              <a:ea typeface="Calibri" pitchFamily="34" charset="0"/>
              <a:cs typeface="Calibri" pitchFamily="34" charset="0"/>
            </a:endParaRPr>
          </a:p>
          <a:p>
            <a:pPr algn="just" eaLnBrk="1" hangingPunct="1"/>
            <a:r>
              <a:rPr lang="en-US" sz="1200" smtClean="0">
                <a:latin typeface="Times New Roman" pitchFamily="18" charset="0"/>
                <a:ea typeface="Calibri" pitchFamily="34" charset="0"/>
                <a:cs typeface="Calibri" pitchFamily="34" charset="0"/>
              </a:rPr>
              <a:t>The seven Dutch United Provinces were established during the Dutch war of independence (1568-1648) against Spain (Parker, 1998; Kyriazis, 2006).		</a:t>
            </a:r>
            <a:endParaRPr lang="el-GR" sz="1200" smtClean="0">
              <a:latin typeface="Times New Roman" pitchFamily="18" charset="0"/>
              <a:ea typeface="Calibri" pitchFamily="34" charset="0"/>
              <a:cs typeface="Calibri" pitchFamily="34" charset="0"/>
            </a:endParaRPr>
          </a:p>
          <a:p>
            <a:pPr algn="just" eaLnBrk="1" hangingPunct="1"/>
            <a:endParaRPr lang="el-GR" sz="1200" smtClean="0">
              <a:latin typeface="Times New Roman" pitchFamily="18" charset="0"/>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Ευρωπαϊκή Ολοκλήρωση και πρωτο-ομοσπονδίες - Αντίγραφο">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Ευρωπαϊκή Ολοκλήρωση και πρωτο-ομοσπονδίες - Αντίγραφο</Template>
  <TotalTime>0</TotalTime>
  <Words>3227</Words>
  <Application>Microsoft Office PowerPoint</Application>
  <PresentationFormat>Προβολή στην οθόνη (4:3)</PresentationFormat>
  <Paragraphs>392</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Ευρωπαϊκή Ολοκλήρωση και πρωτο-ομοσπονδίες - Αντίγραφο</vt:lpstr>
      <vt:lpstr>Ευρωπαϊκή Ολοκλήρωση και οικονομική ανάπτυξη : Η οργάνωση των  πρώτο-ομοσπονδιών στην αρχαία Ελλάδα</vt:lpstr>
      <vt:lpstr>Παρουσίαση του PowerPoint</vt:lpstr>
      <vt:lpstr>Παρουσίαση του PowerPoint</vt:lpstr>
      <vt:lpstr>Παρουσίαση του PowerPoint</vt:lpstr>
      <vt:lpstr>Τα κίνητρα συμμετοχής στην οργανωσιακή πολιτειακή δομή της Ομοσπονδίας: Μαθήματα προς την ΕΕ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The Aetolian federation </vt:lpstr>
      <vt:lpstr>Παρουσίαση του PowerPoint</vt:lpstr>
      <vt:lpstr>Παρουσίαση του PowerPoint</vt:lpstr>
      <vt:lpstr>Παρουσίαση του PowerPoint</vt:lpstr>
      <vt:lpstr>Παρουσίαση του PowerPoint</vt:lpstr>
      <vt:lpstr>Οικονομική Οργάνωση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ΕΠΙΜΕΤΡΟ: </vt:lpstr>
      <vt:lpstr>Παρουσίαση του PowerPoint</vt:lpstr>
      <vt:lpstr>Pan-European solidarity!!!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Ευρωπαϊκή Ολοκλήρωση και οικονομική ανάπτυξη : Η οργάνωση των  πρώτο-ομοσπονδιών στην αρχαία Ελλάδα</dc:title>
  <dc:creator>marios</dc:creator>
  <cp:lastModifiedBy>marios</cp:lastModifiedBy>
  <cp:revision>1</cp:revision>
  <dcterms:created xsi:type="dcterms:W3CDTF">2013-05-22T18:41:36Z</dcterms:created>
  <dcterms:modified xsi:type="dcterms:W3CDTF">2013-11-21T21:24:42Z</dcterms:modified>
</cp:coreProperties>
</file>