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sldIdLst>
    <p:sldId id="363" r:id="rId2"/>
    <p:sldId id="269" r:id="rId3"/>
    <p:sldId id="301" r:id="rId4"/>
    <p:sldId id="260" r:id="rId5"/>
    <p:sldId id="257" r:id="rId6"/>
    <p:sldId id="259" r:id="rId7"/>
    <p:sldId id="331"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258" r:id="rId25"/>
    <p:sldId id="270" r:id="rId26"/>
    <p:sldId id="300" r:id="rId27"/>
    <p:sldId id="271" r:id="rId28"/>
    <p:sldId id="332" r:id="rId29"/>
    <p:sldId id="337" r:id="rId30"/>
    <p:sldId id="298" r:id="rId31"/>
    <p:sldId id="272" r:id="rId32"/>
    <p:sldId id="280" r:id="rId33"/>
    <p:sldId id="334" r:id="rId34"/>
    <p:sldId id="299" r:id="rId35"/>
    <p:sldId id="326" r:id="rId36"/>
    <p:sldId id="328" r:id="rId37"/>
    <p:sldId id="330" r:id="rId38"/>
    <p:sldId id="273" r:id="rId39"/>
    <p:sldId id="274" r:id="rId40"/>
    <p:sldId id="289" r:id="rId41"/>
    <p:sldId id="336" r:id="rId42"/>
    <p:sldId id="275" r:id="rId43"/>
    <p:sldId id="284" r:id="rId44"/>
    <p:sldId id="281" r:id="rId45"/>
    <p:sldId id="282" r:id="rId46"/>
    <p:sldId id="283" r:id="rId47"/>
    <p:sldId id="278" r:id="rId48"/>
    <p:sldId id="279" r:id="rId49"/>
    <p:sldId id="261" r:id="rId50"/>
    <p:sldId id="262" r:id="rId51"/>
    <p:sldId id="263" r:id="rId52"/>
    <p:sldId id="265" r:id="rId53"/>
    <p:sldId id="266" r:id="rId54"/>
    <p:sldId id="267" r:id="rId55"/>
    <p:sldId id="338" r:id="rId56"/>
    <p:sldId id="268" r:id="rId57"/>
    <p:sldId id="264" r:id="rId58"/>
    <p:sldId id="276" r:id="rId59"/>
    <p:sldId id="277" r:id="rId60"/>
    <p:sldId id="256" r:id="rId61"/>
    <p:sldId id="295" r:id="rId62"/>
    <p:sldId id="321" r:id="rId63"/>
    <p:sldId id="296" r:id="rId64"/>
    <p:sldId id="355" r:id="rId65"/>
    <p:sldId id="285" r:id="rId66"/>
    <p:sldId id="286" r:id="rId67"/>
    <p:sldId id="288" r:id="rId68"/>
    <p:sldId id="290" r:id="rId69"/>
    <p:sldId id="291" r:id="rId70"/>
    <p:sldId id="294" r:id="rId71"/>
    <p:sldId id="292" r:id="rId72"/>
    <p:sldId id="322" r:id="rId73"/>
    <p:sldId id="323" r:id="rId74"/>
    <p:sldId id="325" r:id="rId75"/>
    <p:sldId id="318" r:id="rId76"/>
    <p:sldId id="320" r:id="rId77"/>
    <p:sldId id="297" r:id="rId78"/>
    <p:sldId id="333" r:id="rId79"/>
    <p:sldId id="356" r:id="rId80"/>
    <p:sldId id="357" r:id="rId81"/>
    <p:sldId id="361" r:id="rId82"/>
    <p:sldId id="364" r:id="rId83"/>
    <p:sldId id="365" r:id="rId84"/>
    <p:sldId id="366" r:id="rId85"/>
    <p:sldId id="367" r:id="rId8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4631" autoAdjust="0"/>
  </p:normalViewPr>
  <p:slideViewPr>
    <p:cSldViewPr snapToGrid="0">
      <p:cViewPr varScale="1">
        <p:scale>
          <a:sx n="106" d="100"/>
          <a:sy n="106" d="100"/>
        </p:scale>
        <p:origin x="1086"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1C978-8660-4FA1-B53C-99414D390D25}" type="datetimeFigureOut">
              <a:rPr lang="el-GR" smtClean="0"/>
              <a:t>25/6/2015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917A6-30D2-4E93-AE50-3A1D6ADC1C0D}" type="slidenum">
              <a:rPr lang="el-GR" smtClean="0"/>
              <a:t>‹#›</a:t>
            </a:fld>
            <a:endParaRPr lang="el-GR"/>
          </a:p>
        </p:txBody>
      </p:sp>
    </p:spTree>
    <p:extLst>
      <p:ext uri="{BB962C8B-B14F-4D97-AF65-F5344CB8AC3E}">
        <p14:creationId xmlns:p14="http://schemas.microsoft.com/office/powerpoint/2010/main" val="108595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4369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B917A6-30D2-4E93-AE50-3A1D6ADC1C0D}" type="slidenum">
              <a:rPr lang="el-GR" smtClean="0"/>
              <a:t>44</a:t>
            </a:fld>
            <a:endParaRPr lang="el-GR"/>
          </a:p>
        </p:txBody>
      </p:sp>
    </p:spTree>
    <p:extLst>
      <p:ext uri="{BB962C8B-B14F-4D97-AF65-F5344CB8AC3E}">
        <p14:creationId xmlns:p14="http://schemas.microsoft.com/office/powerpoint/2010/main" val="175112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B917A6-30D2-4E93-AE50-3A1D6ADC1C0D}" type="slidenum">
              <a:rPr lang="el-GR" smtClean="0"/>
              <a:t>68</a:t>
            </a:fld>
            <a:endParaRPr lang="el-GR"/>
          </a:p>
        </p:txBody>
      </p:sp>
    </p:spTree>
    <p:extLst>
      <p:ext uri="{BB962C8B-B14F-4D97-AF65-F5344CB8AC3E}">
        <p14:creationId xmlns:p14="http://schemas.microsoft.com/office/powerpoint/2010/main" val="287744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403402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26402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333294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231243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275743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39707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2406904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8750"/>
            <a:ext cx="109728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609600" y="1600201"/>
            <a:ext cx="53848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6197600" y="1600201"/>
            <a:ext cx="53848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6197600" y="3941763"/>
            <a:ext cx="53848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609600" y="6243638"/>
            <a:ext cx="2844800" cy="457200"/>
          </a:xfrm>
        </p:spPr>
        <p:txBody>
          <a:bodyPr/>
          <a:lstStyle>
            <a:lvl1pPr>
              <a:defRPr/>
            </a:lvl1pPr>
          </a:lstStyle>
          <a:p>
            <a:fld id="{D5B87992-9EA0-4C1A-B71D-8ECEE58BD24E}" type="datetimeFigureOut">
              <a:rPr lang="el-GR" smtClean="0"/>
              <a:t>25/6/2015</a:t>
            </a:fld>
            <a:endParaRPr lang="el-GR"/>
          </a:p>
        </p:txBody>
      </p:sp>
      <p:sp>
        <p:nvSpPr>
          <p:cNvPr id="7" name="6 - Θέση υποσέλιδου"/>
          <p:cNvSpPr>
            <a:spLocks noGrp="1"/>
          </p:cNvSpPr>
          <p:nvPr>
            <p:ph type="ftr" sz="quarter" idx="11"/>
          </p:nvPr>
        </p:nvSpPr>
        <p:spPr>
          <a:xfrm>
            <a:off x="4165600" y="6248400"/>
            <a:ext cx="3860800" cy="457200"/>
          </a:xfrm>
        </p:spPr>
        <p:txBody>
          <a:bodyPr/>
          <a:lstStyle>
            <a:lvl1pPr>
              <a:defRPr smtClean="0"/>
            </a:lvl1pPr>
          </a:lstStyle>
          <a:p>
            <a:endParaRPr lang="el-GR"/>
          </a:p>
        </p:txBody>
      </p:sp>
      <p:sp>
        <p:nvSpPr>
          <p:cNvPr id="8" name="7 - Θέση αριθμού διαφάνειας"/>
          <p:cNvSpPr>
            <a:spLocks noGrp="1"/>
          </p:cNvSpPr>
          <p:nvPr>
            <p:ph type="sldNum" sz="quarter" idx="12"/>
          </p:nvPr>
        </p:nvSpPr>
        <p:spPr>
          <a:xfrm>
            <a:off x="8737600" y="6243638"/>
            <a:ext cx="2844800" cy="457200"/>
          </a:xfrm>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240539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09600" y="274639"/>
            <a:ext cx="10972800" cy="5851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86C125D9-DDDC-41B2-8578-1C0E8F77CF33}" type="slidenum">
              <a:rPr lang="el-GR" altLang="el-GR"/>
              <a:pPr>
                <a:defRPr/>
              </a:pPr>
              <a:t>‹#›</a:t>
            </a:fld>
            <a:endParaRPr lang="el-GR" altLang="el-GR"/>
          </a:p>
        </p:txBody>
      </p:sp>
    </p:spTree>
    <p:extLst>
      <p:ext uri="{BB962C8B-B14F-4D97-AF65-F5344CB8AC3E}">
        <p14:creationId xmlns:p14="http://schemas.microsoft.com/office/powerpoint/2010/main" val="15785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239350" y="6464370"/>
            <a:ext cx="10561173"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4</a:t>
            </a:r>
            <a:r>
              <a:rPr lang="en-US" sz="1200" b="0" baseline="0" dirty="0" smtClean="0">
                <a:latin typeface="+mn-lt"/>
              </a:rPr>
              <a:t>.</a:t>
            </a:r>
            <a:r>
              <a:rPr lang="el-GR" sz="1200" b="0" baseline="0" dirty="0" smtClean="0">
                <a:latin typeface="+mn-lt"/>
              </a:rPr>
              <a:t>3: Εργοθεραπεία</a:t>
            </a:r>
            <a:endParaRPr lang="el-GR" sz="1200" b="0" dirty="0">
              <a:latin typeface="+mn-lt"/>
            </a:endParaRPr>
          </a:p>
        </p:txBody>
      </p:sp>
      <p:sp>
        <p:nvSpPr>
          <p:cNvPr id="8" name="TextBox 7"/>
          <p:cNvSpPr txBox="1"/>
          <p:nvPr/>
        </p:nvSpPr>
        <p:spPr>
          <a:xfrm>
            <a:off x="10978752" y="6464370"/>
            <a:ext cx="877888"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194053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255538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337228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8" name="4 - Θέση υποσέλιδου"/>
          <p:cNvSpPr>
            <a:spLocks noGrp="1"/>
          </p:cNvSpPr>
          <p:nvPr>
            <p:ph type="ftr" sz="quarter" idx="11"/>
          </p:nvPr>
        </p:nvSpPr>
        <p:spPr/>
        <p:txBody>
          <a:bodyPr/>
          <a:lstStyle>
            <a:lvl1pPr>
              <a:defRPr/>
            </a:lvl1pPr>
          </a:lstStyle>
          <a:p>
            <a:endParaRPr lang="el-GR"/>
          </a:p>
        </p:txBody>
      </p:sp>
      <p:sp>
        <p:nvSpPr>
          <p:cNvPr id="9"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418094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4" name="4 - Θέση υποσέλιδου"/>
          <p:cNvSpPr>
            <a:spLocks noGrp="1"/>
          </p:cNvSpPr>
          <p:nvPr>
            <p:ph type="ftr" sz="quarter" idx="11"/>
          </p:nvPr>
        </p:nvSpPr>
        <p:spPr/>
        <p:txBody>
          <a:bodyPr/>
          <a:lstStyle>
            <a:lvl1pPr>
              <a:defRPr/>
            </a:lvl1pPr>
          </a:lstStyle>
          <a:p>
            <a:endParaRPr lang="el-GR"/>
          </a:p>
        </p:txBody>
      </p:sp>
      <p:sp>
        <p:nvSpPr>
          <p:cNvPr id="5"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373309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3" name="4 - Θέση υποσέλιδου"/>
          <p:cNvSpPr>
            <a:spLocks noGrp="1"/>
          </p:cNvSpPr>
          <p:nvPr>
            <p:ph type="ftr" sz="quarter" idx="11"/>
          </p:nvPr>
        </p:nvSpPr>
        <p:spPr/>
        <p:txBody>
          <a:bodyPr/>
          <a:lstStyle>
            <a:lvl1pPr>
              <a:defRPr/>
            </a:lvl1pPr>
          </a:lstStyle>
          <a:p>
            <a:endParaRPr lang="el-GR"/>
          </a:p>
        </p:txBody>
      </p:sp>
      <p:sp>
        <p:nvSpPr>
          <p:cNvPr id="4"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358579856"/>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152610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D5B87992-9EA0-4C1A-B71D-8ECEE58BD24E}" type="datetimeFigureOut">
              <a:rPr lang="el-GR" smtClean="0"/>
              <a:t>25/6/2015</a:t>
            </a:fld>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387139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fld id="{D5B87992-9EA0-4C1A-B71D-8ECEE58BD24E}" type="datetimeFigureOut">
              <a:rPr lang="el-GR" smtClean="0"/>
              <a:t>25/6/2015</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7BB7AF0-6A09-464B-B1A7-A555A6750F58}" type="slidenum">
              <a:rPr lang="el-GR" smtClean="0"/>
              <a:t>‹#›</a:t>
            </a:fld>
            <a:endParaRPr lang="el-GR"/>
          </a:p>
        </p:txBody>
      </p:sp>
    </p:spTree>
    <p:extLst>
      <p:ext uri="{BB962C8B-B14F-4D97-AF65-F5344CB8AC3E}">
        <p14:creationId xmlns:p14="http://schemas.microsoft.com/office/powerpoint/2010/main" val="41763447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1" y="1412776"/>
            <a:ext cx="7772400" cy="1440160"/>
          </a:xfrm>
        </p:spPr>
        <p:txBody>
          <a:bodyPr>
            <a:noAutofit/>
          </a:bodyPr>
          <a:lstStyle/>
          <a:p>
            <a:r>
              <a:rPr lang="el-GR" altLang="el-GR" b="1" dirty="0">
                <a:solidFill>
                  <a:srgbClr val="5075BC"/>
                </a:solidFill>
              </a:rPr>
              <a:t>Κινητικά προβλήματα</a:t>
            </a:r>
            <a:br>
              <a:rPr lang="el-GR" altLang="el-GR" b="1" dirty="0">
                <a:solidFill>
                  <a:srgbClr val="5075BC"/>
                </a:solidFill>
              </a:rPr>
            </a:br>
            <a:r>
              <a:rPr lang="el-GR" altLang="el-GR" b="1" dirty="0">
                <a:solidFill>
                  <a:srgbClr val="5075BC"/>
                </a:solidFill>
              </a:rPr>
              <a:t>Πολλαπλές αναπηρίες</a:t>
            </a:r>
            <a:endParaRPr lang="el-GR" sz="5400" b="1" dirty="0">
              <a:solidFill>
                <a:srgbClr val="0070C0"/>
              </a:solidFill>
            </a:endParaRPr>
          </a:p>
        </p:txBody>
      </p:sp>
      <p:sp>
        <p:nvSpPr>
          <p:cNvPr id="3" name="Υπότιτλος 2"/>
          <p:cNvSpPr>
            <a:spLocks noGrp="1"/>
          </p:cNvSpPr>
          <p:nvPr>
            <p:ph type="subTitle" idx="1"/>
          </p:nvPr>
        </p:nvSpPr>
        <p:spPr>
          <a:xfrm>
            <a:off x="2021828" y="3068960"/>
            <a:ext cx="8322644" cy="3312368"/>
          </a:xfrm>
        </p:spPr>
        <p:txBody>
          <a:bodyPr>
            <a:noAutofit/>
          </a:bodyPr>
          <a:lstStyle/>
          <a:p>
            <a:r>
              <a:rPr lang="el-GR" sz="2800" b="1" dirty="0">
                <a:latin typeface="+mj-lt"/>
                <a:ea typeface="+mj-ea"/>
                <a:cs typeface="+mj-cs"/>
              </a:rPr>
              <a:t>Ενότητα </a:t>
            </a:r>
            <a:r>
              <a:rPr lang="el-GR" sz="2800" b="1" dirty="0" smtClean="0">
                <a:latin typeface="+mj-lt"/>
                <a:ea typeface="+mj-ea"/>
                <a:cs typeface="+mj-cs"/>
              </a:rPr>
              <a:t>3.3</a:t>
            </a:r>
            <a:r>
              <a:rPr lang="en-US" sz="2800" dirty="0" smtClean="0">
                <a:latin typeface="+mj-lt"/>
                <a:ea typeface="+mj-ea"/>
                <a:cs typeface="+mj-cs"/>
              </a:rPr>
              <a:t> </a:t>
            </a:r>
            <a:endParaRPr lang="el-GR" sz="2800" dirty="0">
              <a:latin typeface="+mj-lt"/>
              <a:ea typeface="+mj-ea"/>
              <a:cs typeface="+mj-cs"/>
            </a:endParaRPr>
          </a:p>
          <a:p>
            <a:r>
              <a:rPr lang="el-GR" b="1" dirty="0" smtClean="0">
                <a:solidFill>
                  <a:srgbClr val="0070C0"/>
                </a:solidFill>
                <a:latin typeface="+mj-lt"/>
                <a:ea typeface="+mj-ea"/>
                <a:cs typeface="+mj-cs"/>
              </a:rPr>
              <a:t>Εργοθεραπεία </a:t>
            </a:r>
            <a:endParaRPr lang="en-US" b="1" dirty="0" smtClean="0">
              <a:solidFill>
                <a:srgbClr val="0070C0"/>
              </a:solidFill>
              <a:latin typeface="+mj-lt"/>
              <a:ea typeface="+mj-ea"/>
              <a:cs typeface="+mj-cs"/>
            </a:endParaRPr>
          </a:p>
          <a:p>
            <a:endParaRPr lang="el-GR" sz="2800" dirty="0"/>
          </a:p>
          <a:p>
            <a:r>
              <a:rPr lang="el-GR" sz="2400" dirty="0" smtClean="0"/>
              <a:t>Ιουλία </a:t>
            </a:r>
            <a:r>
              <a:rPr lang="el-GR" sz="2400" dirty="0"/>
              <a:t>Νησιώτου</a:t>
            </a:r>
          </a:p>
          <a:p>
            <a:r>
              <a:rPr lang="el-GR" sz="2400" dirty="0"/>
              <a:t>Σχολή Ανθρωπιστικών και Κοινωνικών Επιστημών  </a:t>
            </a:r>
            <a:endParaRPr lang="en-US" sz="2400" dirty="0" smtClean="0"/>
          </a:p>
          <a:p>
            <a:r>
              <a:rPr lang="el-GR" sz="2400" dirty="0" smtClean="0"/>
              <a:t>Παιδαγωγικό </a:t>
            </a:r>
            <a:r>
              <a:rPr lang="el-GR" sz="2400" dirty="0"/>
              <a:t>Τμήμα Ειδικής Αγωγής</a:t>
            </a:r>
            <a:endParaRPr lang="en-US" sz="2400" dirty="0"/>
          </a:p>
          <a:p>
            <a:endParaRPr lang="el-GR" sz="2800" dirty="0"/>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08" y="440668"/>
            <a:ext cx="3477085" cy="756084"/>
          </a:xfrm>
          <a:prstGeom prst="rect">
            <a:avLst/>
          </a:prstGeom>
        </p:spPr>
      </p:pic>
    </p:spTree>
    <p:extLst>
      <p:ext uri="{BB962C8B-B14F-4D97-AF65-F5344CB8AC3E}">
        <p14:creationId xmlns:p14="http://schemas.microsoft.com/office/powerpoint/2010/main" val="2288905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σάρωση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692150"/>
            <a:ext cx="8064500"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9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σάρωση0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184" y="466412"/>
            <a:ext cx="27368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σάρωση0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378" y="502130"/>
            <a:ext cx="26765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26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σάρωση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549276"/>
            <a:ext cx="27860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σάρωση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692150"/>
            <a:ext cx="266065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31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σάρωση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271" y="566000"/>
            <a:ext cx="5145606" cy="549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56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σάρωση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944" y="583508"/>
            <a:ext cx="61928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08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σάρωση0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59" y="844881"/>
            <a:ext cx="8646499" cy="498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3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σάρωση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2188519" y="998836"/>
            <a:ext cx="77755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3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σάρωση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777" y="804501"/>
            <a:ext cx="7705725"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67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σάρωση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485" y="736240"/>
            <a:ext cx="8085169" cy="493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01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σάρωση0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258" y="818112"/>
            <a:ext cx="7654768" cy="511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54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Εργοθεραπεία</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l-GR" sz="3600" dirty="0">
                <a:latin typeface="Calibri" panose="020F0502020204030204" pitchFamily="34" charset="0"/>
                <a:ea typeface="Times New Roman" panose="02020603050405020304" pitchFamily="18" charset="0"/>
              </a:rPr>
              <a:t>Η Εργοθεραπεία είναι μία ειδικότητα που ασχολείται με την προαγωγή της υγείας και ευεξίας μέσω του «έργου». </a:t>
            </a:r>
            <a:endParaRPr lang="en-US" sz="3600" dirty="0" smtClean="0">
              <a:latin typeface="Calibri" panose="020F0502020204030204" pitchFamily="34" charset="0"/>
              <a:ea typeface="Times New Roman" panose="02020603050405020304" pitchFamily="18" charset="0"/>
            </a:endParaRPr>
          </a:p>
          <a:p>
            <a:pPr marL="0" indent="0" algn="just">
              <a:buNone/>
            </a:pPr>
            <a:r>
              <a:rPr lang="el-GR" sz="3600" dirty="0" smtClean="0">
                <a:latin typeface="Calibri" panose="020F0502020204030204" pitchFamily="34" charset="0"/>
                <a:ea typeface="Times New Roman" panose="02020603050405020304" pitchFamily="18" charset="0"/>
              </a:rPr>
              <a:t>Οι </a:t>
            </a:r>
            <a:r>
              <a:rPr lang="el-GR" sz="3600" dirty="0">
                <a:latin typeface="Calibri" panose="020F0502020204030204" pitchFamily="34" charset="0"/>
                <a:ea typeface="Times New Roman" panose="02020603050405020304" pitchFamily="18" charset="0"/>
              </a:rPr>
              <a:t>υπηρεσίες </a:t>
            </a:r>
            <a:r>
              <a:rPr lang="el-GR" sz="3600" dirty="0" err="1">
                <a:latin typeface="Calibri" panose="020F0502020204030204" pitchFamily="34" charset="0"/>
                <a:ea typeface="Times New Roman" panose="02020603050405020304" pitchFamily="18" charset="0"/>
              </a:rPr>
              <a:t>εργοθεραπείας</a:t>
            </a:r>
            <a:r>
              <a:rPr lang="el-GR" sz="3600" dirty="0">
                <a:latin typeface="Calibri" panose="020F0502020204030204" pitchFamily="34" charset="0"/>
                <a:ea typeface="Times New Roman" panose="02020603050405020304" pitchFamily="18" charset="0"/>
              </a:rPr>
              <a:t> εστιάζονται στη βελτίωση της συμμετοχής και της απόδοσης των ατόμων </a:t>
            </a:r>
            <a:r>
              <a:rPr lang="el-GR" sz="3600" dirty="0" smtClean="0">
                <a:latin typeface="Calibri" panose="020F0502020204030204" pitchFamily="34" charset="0"/>
                <a:ea typeface="Times New Roman" panose="02020603050405020304" pitchFamily="18" charset="0"/>
              </a:rPr>
              <a:t>στις δραστηριότητες </a:t>
            </a:r>
            <a:r>
              <a:rPr lang="el-GR" sz="3600" dirty="0">
                <a:latin typeface="Calibri" panose="020F0502020204030204" pitchFamily="34" charset="0"/>
                <a:ea typeface="Times New Roman" panose="02020603050405020304" pitchFamily="18" charset="0"/>
              </a:rPr>
              <a:t>καθημερινής ζωής, την εκπαίδευση, την εργασία, τον ελεύθερο χρόνο, το παιχνίδι και την κοινωνική </a:t>
            </a:r>
            <a:r>
              <a:rPr lang="el-GR" sz="3600" dirty="0" smtClean="0">
                <a:latin typeface="Calibri" panose="020F0502020204030204" pitchFamily="34" charset="0"/>
                <a:ea typeface="Times New Roman" panose="02020603050405020304" pitchFamily="18" charset="0"/>
              </a:rPr>
              <a:t>συμμετοχή</a:t>
            </a:r>
            <a:r>
              <a:rPr lang="en-US" sz="3600" dirty="0" smtClean="0">
                <a:latin typeface="Calibri" panose="020F0502020204030204" pitchFamily="34" charset="0"/>
                <a:ea typeface="Times New Roman" panose="02020603050405020304" pitchFamily="18" charset="0"/>
              </a:rPr>
              <a:t>.</a:t>
            </a:r>
            <a:endParaRPr lang="el-GR" sz="3600" dirty="0">
              <a:latin typeface="Calibri" panose="020F0502020204030204" pitchFamily="34" charset="0"/>
            </a:endParaRPr>
          </a:p>
        </p:txBody>
      </p:sp>
    </p:spTree>
    <p:extLst>
      <p:ext uri="{BB962C8B-B14F-4D97-AF65-F5344CB8AC3E}">
        <p14:creationId xmlns:p14="http://schemas.microsoft.com/office/powerpoint/2010/main" val="2307142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σάρωση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951" y="1079281"/>
            <a:ext cx="5287372" cy="425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descr="σάρωση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945" y="1079281"/>
            <a:ext cx="4889843" cy="425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31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σάρωση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57" y="1145815"/>
            <a:ext cx="4533430" cy="397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σάρωση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620" y="543444"/>
            <a:ext cx="45720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02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σάρωση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973" y="910832"/>
            <a:ext cx="63373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99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σάρωση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61" y="691363"/>
            <a:ext cx="3829084" cy="508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σάρωση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051" y="691363"/>
            <a:ext cx="5823253" cy="500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3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spcBef>
                <a:spcPts val="1000"/>
              </a:spcBef>
            </a:pPr>
            <a:r>
              <a:rPr lang="el-GR" b="1"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Στόχοι</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1677910" y="1261994"/>
            <a:ext cx="8652094" cy="5039218"/>
          </a:xfrm>
        </p:spPr>
        <p:txBody>
          <a:bodyPr/>
          <a:lstStyle/>
          <a:p>
            <a:pPr>
              <a:spcAft>
                <a:spcPts val="0"/>
              </a:spcAf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Λεπτή κινητικότητα- συνεργασία με τον εκπαιδευτικό για την κατάκτηση της </a:t>
            </a:r>
            <a:r>
              <a:rPr lang="el-GR" sz="3600" b="1" dirty="0" smtClean="0">
                <a:effectLst/>
                <a:latin typeface="Calibri" panose="020F0502020204030204" pitchFamily="34" charset="0"/>
                <a:ea typeface="Times New Roman" panose="02020603050405020304" pitchFamily="18" charset="0"/>
                <a:cs typeface="Arial" panose="020B0604020202020204" pitchFamily="34" charset="0"/>
              </a:rPr>
              <a:t>γραφής</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a:t>
            </a:r>
          </a:p>
          <a:p>
            <a:pPr>
              <a:spcAft>
                <a:spcPts val="0"/>
              </a:spcAft>
            </a:pPr>
            <a:r>
              <a:rPr lang="el-GR" sz="3600" dirty="0" smtClean="0">
                <a:latin typeface="Calibri" panose="020F0502020204030204" pitchFamily="34" charset="0"/>
                <a:ea typeface="Times New Roman" panose="02020603050405020304" pitchFamily="18" charset="0"/>
                <a:cs typeface="Arial" panose="020B0604020202020204" pitchFamily="34" charset="0"/>
              </a:rPr>
              <a:t>Σίτιση</a:t>
            </a:r>
            <a:endParaRPr lang="el-GR" sz="3600" dirty="0" smtClean="0">
              <a:effectLst/>
              <a:latin typeface="Calibri" panose="020F0502020204030204" pitchFamily="34" charset="0"/>
              <a:ea typeface="Times New Roman" panose="02020603050405020304" pitchFamily="18" charset="0"/>
            </a:endParaRPr>
          </a:p>
          <a:p>
            <a:pPr>
              <a:spcAft>
                <a:spcPts val="0"/>
              </a:spcAf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Παιχνίδι </a:t>
            </a:r>
          </a:p>
          <a:p>
            <a:pPr>
              <a:spcAft>
                <a:spcPts val="0"/>
              </a:spcAf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Αυτοεξυπηρέτηση </a:t>
            </a:r>
          </a:p>
          <a:p>
            <a:pPr>
              <a:spcAft>
                <a:spcPts val="0"/>
              </a:spcAf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Εκπαίδευση</a:t>
            </a:r>
          </a:p>
          <a:p>
            <a:pPr>
              <a:spcAft>
                <a:spcPts val="0"/>
              </a:spcAft>
            </a:pPr>
            <a:r>
              <a:rPr lang="el-GR" sz="3600" dirty="0">
                <a:latin typeface="Calibri" panose="020F0502020204030204" pitchFamily="34" charset="0"/>
                <a:ea typeface="Times New Roman" panose="02020603050405020304" pitchFamily="18" charset="0"/>
                <a:cs typeface="Arial" panose="020B0604020202020204" pitchFamily="34" charset="0"/>
              </a:rPr>
              <a:t>Ε</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ργασία.</a:t>
            </a:r>
            <a:endParaRPr lang="el-GR" sz="3600" dirty="0" smtClean="0">
              <a:effectLst/>
              <a:latin typeface="Calibri" panose="020F0502020204030204" pitchFamily="34" charset="0"/>
              <a:ea typeface="Times New Roman" panose="02020603050405020304" pitchFamily="18" charset="0"/>
            </a:endParaRPr>
          </a:p>
          <a:p>
            <a:pPr marL="0" indent="0">
              <a:spcAft>
                <a:spcPts val="0"/>
              </a:spcAft>
              <a:buNone/>
            </a:pPr>
            <a:endParaRPr lang="el-GR" dirty="0" smtClean="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415885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err="1">
                <a:latin typeface="Calibri" panose="020F0502020204030204" pitchFamily="34" charset="0"/>
                <a:ea typeface="Times New Roman" panose="02020603050405020304" pitchFamily="18" charset="0"/>
              </a:rPr>
              <a:t>Αυτοφροντίδα</a:t>
            </a:r>
            <a:r>
              <a:rPr lang="el-GR" sz="3600" dirty="0">
                <a:latin typeface="Calibri" panose="020F0502020204030204" pitchFamily="34" charset="0"/>
                <a:ea typeface="Times New Roman" panose="02020603050405020304" pitchFamily="18" charset="0"/>
              </a:rPr>
              <a:t> (Δραστηριότητες Καθημερινής Ζωής)</a:t>
            </a:r>
            <a:endParaRPr lang="el-GR" sz="3600" dirty="0">
              <a:latin typeface="Calibri" panose="020F0502020204030204" pitchFamily="34" charset="0"/>
            </a:endParaRPr>
          </a:p>
        </p:txBody>
      </p:sp>
      <p:sp>
        <p:nvSpPr>
          <p:cNvPr id="3" name="Θέση περιεχομένου 2"/>
          <p:cNvSpPr>
            <a:spLocks noGrp="1"/>
          </p:cNvSpPr>
          <p:nvPr>
            <p:ph idx="1"/>
          </p:nvPr>
        </p:nvSpPr>
        <p:spPr/>
        <p:txBody>
          <a:bodyPr>
            <a:normAutofit/>
          </a:bodyPr>
          <a:lstStyle/>
          <a:p>
            <a:pPr marL="0" indent="0">
              <a:buNone/>
            </a:pPr>
            <a:r>
              <a:rPr lang="el-GR" sz="3600" dirty="0" smtClean="0">
                <a:latin typeface="Calibri" panose="020F0502020204030204" pitchFamily="34" charset="0"/>
                <a:ea typeface="Times New Roman" panose="02020603050405020304" pitchFamily="18" charset="0"/>
                <a:cs typeface="Aldhabi" panose="01000000000000000000" pitchFamily="2" charset="-78"/>
              </a:rPr>
              <a:t> Ντύσιμο</a:t>
            </a:r>
            <a:r>
              <a:rPr lang="el-GR" sz="3600" dirty="0">
                <a:latin typeface="Calibri" panose="020F0502020204030204" pitchFamily="34" charset="0"/>
                <a:ea typeface="Times New Roman" panose="02020603050405020304" pitchFamily="18" charset="0"/>
                <a:cs typeface="Aldhabi" panose="01000000000000000000" pitchFamily="2" charset="-78"/>
              </a:rPr>
              <a:t>, σίτιση, τουαλέτα, προσωπική υγιεινή</a:t>
            </a:r>
            <a:r>
              <a:rPr lang="el-GR" sz="3600" dirty="0" smtClean="0">
                <a:latin typeface="Calibri" panose="020F0502020204030204" pitchFamily="34" charset="0"/>
                <a:ea typeface="Times New Roman" panose="02020603050405020304" pitchFamily="18" charset="0"/>
                <a:cs typeface="Aldhabi" panose="01000000000000000000" pitchFamily="2" charset="-78"/>
              </a:rPr>
              <a:t>,</a:t>
            </a:r>
          </a:p>
          <a:p>
            <a:pPr marL="0" indent="0">
              <a:buNone/>
            </a:pPr>
            <a:r>
              <a:rPr lang="el-GR" sz="3600" dirty="0" smtClean="0">
                <a:latin typeface="Calibri" panose="020F0502020204030204" pitchFamily="34" charset="0"/>
                <a:ea typeface="Times New Roman" panose="02020603050405020304" pitchFamily="18" charset="0"/>
                <a:cs typeface="Aldhabi" panose="01000000000000000000" pitchFamily="2" charset="-78"/>
              </a:rPr>
              <a:t> </a:t>
            </a:r>
            <a:r>
              <a:rPr lang="el-GR" sz="3600" dirty="0">
                <a:latin typeface="Calibri" panose="020F0502020204030204" pitchFamily="34" charset="0"/>
                <a:ea typeface="Times New Roman" panose="02020603050405020304" pitchFamily="18" charset="0"/>
                <a:cs typeface="Aldhabi" panose="01000000000000000000" pitchFamily="2" charset="-78"/>
              </a:rPr>
              <a:t>ύπνος/ ξεκούραση, μετακίνηση στην κοινότητα</a:t>
            </a:r>
            <a:r>
              <a:rPr lang="el-GR" sz="3600" dirty="0" smtClean="0">
                <a:latin typeface="Calibri" panose="020F0502020204030204" pitchFamily="34" charset="0"/>
                <a:ea typeface="Times New Roman" panose="02020603050405020304" pitchFamily="18" charset="0"/>
                <a:cs typeface="Aldhabi" panose="01000000000000000000" pitchFamily="2" charset="-78"/>
              </a:rPr>
              <a:t>,</a:t>
            </a:r>
          </a:p>
          <a:p>
            <a:pPr marL="0" indent="0">
              <a:buNone/>
            </a:pPr>
            <a:r>
              <a:rPr lang="el-GR" sz="3600" dirty="0" smtClean="0">
                <a:latin typeface="Calibri" panose="020F0502020204030204" pitchFamily="34" charset="0"/>
                <a:ea typeface="Times New Roman" panose="02020603050405020304" pitchFamily="18" charset="0"/>
                <a:cs typeface="Aldhabi" panose="01000000000000000000" pitchFamily="2" charset="-78"/>
              </a:rPr>
              <a:t> </a:t>
            </a:r>
            <a:r>
              <a:rPr lang="el-GR" sz="3600" dirty="0">
                <a:latin typeface="Calibri" panose="020F0502020204030204" pitchFamily="34" charset="0"/>
                <a:ea typeface="Times New Roman" panose="02020603050405020304" pitchFamily="18" charset="0"/>
                <a:cs typeface="Aldhabi" panose="01000000000000000000" pitchFamily="2" charset="-78"/>
              </a:rPr>
              <a:t>προετοιμασία γευμάτων, </a:t>
            </a:r>
            <a:endParaRPr lang="el-GR" sz="3600" dirty="0" smtClean="0">
              <a:latin typeface="Calibri" panose="020F0502020204030204" pitchFamily="34" charset="0"/>
              <a:ea typeface="Times New Roman" panose="02020603050405020304" pitchFamily="18" charset="0"/>
              <a:cs typeface="Aldhabi" panose="01000000000000000000" pitchFamily="2" charset="-78"/>
            </a:endParaRPr>
          </a:p>
          <a:p>
            <a:pPr marL="0" indent="0">
              <a:buNone/>
            </a:pPr>
            <a:r>
              <a:rPr lang="el-GR" sz="3600" dirty="0" smtClean="0">
                <a:latin typeface="Calibri" panose="020F0502020204030204" pitchFamily="34" charset="0"/>
                <a:ea typeface="Times New Roman" panose="02020603050405020304" pitchFamily="18" charset="0"/>
                <a:cs typeface="Aldhabi" panose="01000000000000000000" pitchFamily="2" charset="-78"/>
              </a:rPr>
              <a:t> οικονομική </a:t>
            </a:r>
            <a:r>
              <a:rPr lang="el-GR" sz="3600" dirty="0">
                <a:latin typeface="Calibri" panose="020F0502020204030204" pitchFamily="34" charset="0"/>
                <a:ea typeface="Times New Roman" panose="02020603050405020304" pitchFamily="18" charset="0"/>
                <a:cs typeface="Aldhabi" panose="01000000000000000000" pitchFamily="2" charset="-78"/>
              </a:rPr>
              <a:t>διαχείριση, ψώνια. </a:t>
            </a:r>
            <a:endParaRPr lang="el-GR" sz="3600" dirty="0">
              <a:latin typeface="Calibri" panose="020F0502020204030204" pitchFamily="34" charset="0"/>
              <a:cs typeface="Aldhabi" panose="01000000000000000000" pitchFamily="2" charset="-78"/>
            </a:endParaRPr>
          </a:p>
        </p:txBody>
      </p:sp>
    </p:spTree>
    <p:extLst>
      <p:ext uri="{BB962C8B-B14F-4D97-AF65-F5344CB8AC3E}">
        <p14:creationId xmlns:p14="http://schemas.microsoft.com/office/powerpoint/2010/main" val="2825609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300-maladies-neuromuscu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085" y="723823"/>
            <a:ext cx="5731707" cy="516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95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Calibri" panose="020F0502020204030204" pitchFamily="34" charset="0"/>
                <a:ea typeface="Times New Roman" panose="02020603050405020304" pitchFamily="18" charset="0"/>
              </a:rPr>
              <a:t>Εκπαίδευση</a:t>
            </a:r>
            <a:endParaRPr lang="el-GR" dirty="0">
              <a:latin typeface="Calibri" panose="020F0502020204030204" pitchFamily="34" charset="0"/>
            </a:endParaRPr>
          </a:p>
        </p:txBody>
      </p:sp>
      <p:sp>
        <p:nvSpPr>
          <p:cNvPr id="3" name="Θέση περιεχομένου 2"/>
          <p:cNvSpPr>
            <a:spLocks noGrp="1"/>
          </p:cNvSpPr>
          <p:nvPr>
            <p:ph idx="1"/>
          </p:nvPr>
        </p:nvSpPr>
        <p:spPr>
          <a:xfrm>
            <a:off x="745402" y="1482506"/>
            <a:ext cx="10972800" cy="4525963"/>
          </a:xfrm>
        </p:spPr>
        <p:txBody>
          <a:bodyPr>
            <a:normAutofit/>
          </a:bodyPr>
          <a:lstStyle/>
          <a:p>
            <a:pPr marL="0" indent="0">
              <a:buNone/>
            </a:pPr>
            <a:r>
              <a:rPr lang="el-GR" sz="3600" dirty="0" err="1">
                <a:latin typeface="Calibri" panose="020F0502020204030204" pitchFamily="34" charset="0"/>
                <a:ea typeface="Times New Roman" panose="02020603050405020304" pitchFamily="18" charset="0"/>
              </a:rPr>
              <a:t>Γραφοκινητικές</a:t>
            </a:r>
            <a:r>
              <a:rPr lang="el-GR" sz="3600" dirty="0">
                <a:latin typeface="Calibri" panose="020F0502020204030204" pitchFamily="34" charset="0"/>
                <a:ea typeface="Times New Roman" panose="02020603050405020304" pitchFamily="18" charset="0"/>
              </a:rPr>
              <a:t> δεξιότητες, χρήση υπολογιστή, υποστηρικτική τεχνολογία, συμμετοχή στην τάξη και σε άλλες σχολικές δραστηριότητες (π.χ. κολυμβητήριο, εκδρομές).</a:t>
            </a:r>
            <a:endParaRPr lang="el-GR" sz="3600" dirty="0">
              <a:latin typeface="Calibri" panose="020F0502020204030204" pitchFamily="34" charset="0"/>
            </a:endParaRPr>
          </a:p>
        </p:txBody>
      </p:sp>
    </p:spTree>
    <p:extLst>
      <p:ext uri="{BB962C8B-B14F-4D97-AF65-F5344CB8AC3E}">
        <p14:creationId xmlns:p14="http://schemas.microsoft.com/office/powerpoint/2010/main" val="531658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altLang="el-GR" dirty="0">
                <a:solidFill>
                  <a:srgbClr val="0070C0"/>
                </a:solidFill>
                <a:ea typeface="Arial Unicode MS" panose="020B0604020202020204" pitchFamily="34" charset="-128"/>
                <a:cs typeface="Arial Unicode MS" panose="020B0604020202020204" pitchFamily="34" charset="-128"/>
              </a:rPr>
              <a:t>Λεπτή κινητικότητα-γραφή</a:t>
            </a:r>
          </a:p>
        </p:txBody>
      </p:sp>
      <p:sp>
        <p:nvSpPr>
          <p:cNvPr id="38915" name="Rectangle 3"/>
          <p:cNvSpPr>
            <a:spLocks noGrp="1" noChangeArrowheads="1"/>
          </p:cNvSpPr>
          <p:nvPr>
            <p:ph idx="1"/>
          </p:nvPr>
        </p:nvSpPr>
        <p:spPr>
          <a:xfrm>
            <a:off x="709188" y="1482506"/>
            <a:ext cx="10972800" cy="4525963"/>
          </a:xfrm>
        </p:spPr>
        <p:txBody>
          <a:bodyPr>
            <a:normAutofit fontScale="85000" lnSpcReduction="10000"/>
          </a:bodyPr>
          <a:lstStyle/>
          <a:p>
            <a:pPr marL="0" indent="0" eaLnBrk="1" hangingPunct="1">
              <a:buNone/>
            </a:pPr>
            <a:endParaRPr lang="el-GR" altLang="el-GR" sz="2000" dirty="0">
              <a:ea typeface="Arial Unicode MS" panose="020B0604020202020204" pitchFamily="34" charset="-128"/>
              <a:cs typeface="Arial Unicode MS" panose="020B0604020202020204" pitchFamily="34" charset="-128"/>
            </a:endParaRPr>
          </a:p>
          <a:p>
            <a:pPr eaLnBrk="1" hangingPunct="1"/>
            <a:r>
              <a:rPr lang="el-GR" altLang="el-GR" sz="3600" dirty="0">
                <a:ea typeface="Arial Unicode MS" panose="020B0604020202020204" pitchFamily="34" charset="-128"/>
                <a:cs typeface="Arial Unicode MS" panose="020B0604020202020204" pitchFamily="34" charset="-128"/>
              </a:rPr>
              <a:t>Χρωμάτισμα, ζωγραφική, κόψιμο, </a:t>
            </a:r>
            <a:r>
              <a:rPr lang="el-GR" altLang="el-GR" sz="3600" dirty="0" err="1">
                <a:ea typeface="Arial Unicode MS" panose="020B0604020202020204" pitchFamily="34" charset="-128"/>
                <a:cs typeface="Arial Unicode MS" panose="020B0604020202020204" pitchFamily="34" charset="-128"/>
              </a:rPr>
              <a:t>κολάζ</a:t>
            </a:r>
            <a:endParaRPr lang="el-GR" altLang="el-GR" sz="3600" dirty="0">
              <a:ea typeface="Arial Unicode MS" panose="020B0604020202020204" pitchFamily="34" charset="-128"/>
              <a:cs typeface="Arial Unicode MS" panose="020B0604020202020204" pitchFamily="34" charset="-128"/>
            </a:endParaRPr>
          </a:p>
          <a:p>
            <a:pPr eaLnBrk="1" hangingPunct="1"/>
            <a:r>
              <a:rPr lang="el-GR" altLang="el-GR" sz="3600" dirty="0">
                <a:ea typeface="Arial Unicode MS" panose="020B0604020202020204" pitchFamily="34" charset="-128"/>
                <a:cs typeface="Arial Unicode MS" panose="020B0604020202020204" pitchFamily="34" charset="-128"/>
              </a:rPr>
              <a:t>Μπορεί να συνεργάζεται με ένα άλλο παιδί</a:t>
            </a:r>
          </a:p>
          <a:p>
            <a:pPr eaLnBrk="1" hangingPunct="1"/>
            <a:r>
              <a:rPr lang="el-GR" altLang="el-GR" sz="3600" dirty="0">
                <a:ea typeface="Arial Unicode MS" panose="020B0604020202020204" pitchFamily="34" charset="-128"/>
                <a:cs typeface="Arial Unicode MS" panose="020B0604020202020204" pitchFamily="34" charset="-128"/>
              </a:rPr>
              <a:t>Τροποποίηση των τετραδίων και εργαλείων γραφής ζωγραφικής- γραμμές, κουτάκια </a:t>
            </a:r>
            <a:r>
              <a:rPr lang="el-GR" altLang="el-GR" sz="3600" dirty="0" err="1">
                <a:ea typeface="Arial Unicode MS" panose="020B0604020202020204" pitchFamily="34" charset="-128"/>
                <a:cs typeface="Arial Unicode MS" panose="020B0604020202020204" pitchFamily="34" charset="-128"/>
              </a:rPr>
              <a:t>κλπ</a:t>
            </a:r>
            <a:endParaRPr lang="el-GR" altLang="el-GR" sz="3600" dirty="0">
              <a:ea typeface="Arial Unicode MS" panose="020B0604020202020204" pitchFamily="34" charset="-128"/>
              <a:cs typeface="Arial Unicode MS" panose="020B0604020202020204" pitchFamily="34" charset="-128"/>
            </a:endParaRPr>
          </a:p>
          <a:p>
            <a:pPr eaLnBrk="1" hangingPunct="1"/>
            <a:r>
              <a:rPr lang="el-GR" altLang="el-GR" sz="3600" dirty="0">
                <a:ea typeface="Arial Unicode MS" panose="020B0604020202020204" pitchFamily="34" charset="-128"/>
                <a:cs typeface="Arial Unicode MS" panose="020B0604020202020204" pitchFamily="34" charset="-128"/>
              </a:rPr>
              <a:t>Αρχικά οδηγούμε το χέρι του παιδιού, «μαζί», και μετά «δίπλα»</a:t>
            </a:r>
          </a:p>
          <a:p>
            <a:pPr eaLnBrk="1" hangingPunct="1"/>
            <a:r>
              <a:rPr lang="el-GR" altLang="el-GR" sz="3600" dirty="0">
                <a:ea typeface="Arial Unicode MS" panose="020B0604020202020204" pitchFamily="34" charset="-128"/>
                <a:cs typeface="Arial Unicode MS" panose="020B0604020202020204" pitchFamily="34" charset="-128"/>
              </a:rPr>
              <a:t>Απλοποίηση των εντολών και των ζητουμένων</a:t>
            </a:r>
          </a:p>
          <a:p>
            <a:pPr eaLnBrk="1" hangingPunct="1"/>
            <a:r>
              <a:rPr lang="el-GR" altLang="el-GR" sz="3600" dirty="0">
                <a:ea typeface="Arial Unicode MS" panose="020B0604020202020204" pitchFamily="34" charset="-128"/>
                <a:cs typeface="Arial Unicode MS" panose="020B0604020202020204" pitchFamily="34" charset="-128"/>
              </a:rPr>
              <a:t>ΕΠΑΝΑΛΗΨΗ!!!!</a:t>
            </a:r>
          </a:p>
          <a:p>
            <a:pPr eaLnBrk="1" hangingPunct="1"/>
            <a:r>
              <a:rPr lang="el-GR" altLang="el-GR" sz="3600" dirty="0">
                <a:ea typeface="Arial Unicode MS" panose="020B0604020202020204" pitchFamily="34" charset="-128"/>
                <a:cs typeface="Arial Unicode MS" panose="020B0604020202020204" pitchFamily="34" charset="-128"/>
              </a:rPr>
              <a:t>Ηλεκτρονικός υπολογιστής</a:t>
            </a:r>
          </a:p>
        </p:txBody>
      </p:sp>
    </p:spTree>
    <p:extLst>
      <p:ext uri="{BB962C8B-B14F-4D97-AF65-F5344CB8AC3E}">
        <p14:creationId xmlns:p14="http://schemas.microsoft.com/office/powerpoint/2010/main" val="2867099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log+12-26-1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0509" y="538043"/>
            <a:ext cx="7852624" cy="540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20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l-GR" dirty="0" smtClean="0"/>
              <a:t>Μαζί με το παιδί και την οικογένειά του…</a:t>
            </a:r>
          </a:p>
        </p:txBody>
      </p:sp>
      <p:pic>
        <p:nvPicPr>
          <p:cNvPr id="11267" name="Picture 4" descr="img_head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02968" y="1678420"/>
            <a:ext cx="9652247" cy="3246665"/>
          </a:xfrm>
        </p:spPr>
      </p:pic>
    </p:spTree>
    <p:extLst>
      <p:ext uri="{BB962C8B-B14F-4D97-AF65-F5344CB8AC3E}">
        <p14:creationId xmlns:p14="http://schemas.microsoft.com/office/powerpoint/2010/main" val="6596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Cerebral-palsy-treatment-occupational-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848" y="640028"/>
            <a:ext cx="7289611" cy="547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19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Calibri" panose="020F0502020204030204" pitchFamily="34" charset="0"/>
                <a:ea typeface="Times New Roman" panose="02020603050405020304" pitchFamily="18" charset="0"/>
              </a:rPr>
              <a:t>Ελεύθερος χρόνος και παιχνίδι </a:t>
            </a:r>
            <a:endParaRPr lang="el-GR" dirty="0">
              <a:latin typeface="Calibri" panose="020F0502020204030204" pitchFamily="34" charset="0"/>
            </a:endParaRPr>
          </a:p>
        </p:txBody>
      </p:sp>
      <p:sp>
        <p:nvSpPr>
          <p:cNvPr id="3" name="Θέση περιεχομένου 2"/>
          <p:cNvSpPr>
            <a:spLocks noGrp="1"/>
          </p:cNvSpPr>
          <p:nvPr>
            <p:ph idx="1"/>
          </p:nvPr>
        </p:nvSpPr>
        <p:spPr>
          <a:xfrm>
            <a:off x="863097" y="1627362"/>
            <a:ext cx="10972800" cy="4525963"/>
          </a:xfrm>
        </p:spPr>
        <p:txBody>
          <a:bodyPr>
            <a:normAutofit/>
          </a:bodyPr>
          <a:lstStyle/>
          <a:p>
            <a:pPr marL="0" indent="0">
              <a:buNone/>
            </a:pPr>
            <a:r>
              <a:rPr lang="el-GR" sz="3600" dirty="0">
                <a:latin typeface="Calibri" panose="020F0502020204030204" pitchFamily="34" charset="0"/>
                <a:ea typeface="Times New Roman" panose="02020603050405020304" pitchFamily="18" charset="0"/>
              </a:rPr>
              <a:t>Αναγνώριση επιθυμητών δραστηριοτήτων παιχνιδιού και ελεύθερου χρόνου, συμμετοχή σε δραστηριότητες παιχνιδιού και ελεύθερου χρόνου, επιλογές δραστηριοτήτων.</a:t>
            </a:r>
            <a:endParaRPr lang="el-GR" sz="3600" dirty="0">
              <a:latin typeface="Calibri" panose="020F0502020204030204" pitchFamily="34" charset="0"/>
            </a:endParaRPr>
          </a:p>
        </p:txBody>
      </p:sp>
    </p:spTree>
    <p:extLst>
      <p:ext uri="{BB962C8B-B14F-4D97-AF65-F5344CB8AC3E}">
        <p14:creationId xmlns:p14="http://schemas.microsoft.com/office/powerpoint/2010/main" val="950372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Παιχνίδι</a:t>
            </a:r>
            <a:endParaRPr lang="el-GR" dirty="0"/>
          </a:p>
        </p:txBody>
      </p:sp>
      <p:sp>
        <p:nvSpPr>
          <p:cNvPr id="3" name="Θέση περιεχομένου 2"/>
          <p:cNvSpPr>
            <a:spLocks noGrp="1"/>
          </p:cNvSpPr>
          <p:nvPr>
            <p:ph idx="1"/>
          </p:nvPr>
        </p:nvSpPr>
        <p:spPr/>
        <p:txBody>
          <a:bodyPr>
            <a:normAutofit/>
          </a:bodyPr>
          <a:lstStyle/>
          <a:p>
            <a:r>
              <a:rPr lang="el-GR" sz="3200" dirty="0" smtClean="0"/>
              <a:t>Το παιδί με Ε.Π. δεν παίζει αυθόρμητα.</a:t>
            </a:r>
          </a:p>
          <a:p>
            <a:r>
              <a:rPr lang="el-GR" sz="3200" dirty="0" smtClean="0"/>
              <a:t>Χρειάζεται σωστή τοποθέτηση, καθοδήγηση και υποστήριξη για να κινητοποιήσει τις δυνατότητες που έχει και να χαρεί το παιχνίδι.</a:t>
            </a:r>
          </a:p>
          <a:p>
            <a:r>
              <a:rPr lang="el-GR" sz="3200" dirty="0" smtClean="0"/>
              <a:t>Δυσκολίες στην κατανόηση, τη μνήμη, οπτικά ελλείμματα.</a:t>
            </a:r>
          </a:p>
          <a:p>
            <a:r>
              <a:rPr lang="el-GR" sz="3200" dirty="0" smtClean="0"/>
              <a:t>Παιχνίδια καταλλήλου μεγέθους, αυτά που προτιμά ή επιλέγει το παιδί.</a:t>
            </a:r>
          </a:p>
          <a:p>
            <a:r>
              <a:rPr lang="el-GR" sz="3200" dirty="0" smtClean="0"/>
              <a:t>Δίνουμε χρόνο στο παιδί , ώστε να πάρει πρωτοβουλίες.</a:t>
            </a:r>
            <a:endParaRPr lang="el-GR" sz="3200" dirty="0"/>
          </a:p>
        </p:txBody>
      </p:sp>
    </p:spTree>
    <p:extLst>
      <p:ext uri="{BB962C8B-B14F-4D97-AF65-F5344CB8AC3E}">
        <p14:creationId xmlns:p14="http://schemas.microsoft.com/office/powerpoint/2010/main" val="3973760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erebral Palsy Toy Guide - Click to view fullsiz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369" y="552261"/>
            <a:ext cx="5296277" cy="563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2537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30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660" y="598062"/>
            <a:ext cx="6919672" cy="52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80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altLang="el-GR" sz="4000">
                <a:solidFill>
                  <a:srgbClr val="0070C0"/>
                </a:solidFill>
                <a:ea typeface="Arial Unicode MS" panose="020B0604020202020204" pitchFamily="34" charset="-128"/>
                <a:cs typeface="Arial Unicode MS" panose="020B0604020202020204" pitchFamily="34" charset="-128"/>
              </a:rPr>
              <a:t>ΕΡΓΟΘΕΡΑΠΕΙΑ</a:t>
            </a:r>
            <a:br>
              <a:rPr lang="el-GR" altLang="el-GR" sz="4000">
                <a:solidFill>
                  <a:srgbClr val="0070C0"/>
                </a:solidFill>
                <a:ea typeface="Arial Unicode MS" panose="020B0604020202020204" pitchFamily="34" charset="-128"/>
                <a:cs typeface="Arial Unicode MS" panose="020B0604020202020204" pitchFamily="34" charset="-128"/>
              </a:rPr>
            </a:br>
            <a:r>
              <a:rPr lang="en-US" altLang="el-GR" sz="4000">
                <a:solidFill>
                  <a:srgbClr val="0070C0"/>
                </a:solidFill>
                <a:ea typeface="Arial Unicode MS" panose="020B0604020202020204" pitchFamily="34" charset="-128"/>
                <a:cs typeface="Arial Unicode MS" panose="020B0604020202020204" pitchFamily="34" charset="-128"/>
              </a:rPr>
              <a:t>Use it or lose it!</a:t>
            </a:r>
            <a:endParaRPr lang="el-GR" altLang="el-GR" sz="4000">
              <a:solidFill>
                <a:srgbClr val="0070C0"/>
              </a:solidFill>
              <a:ea typeface="Arial Unicode MS" panose="020B0604020202020204" pitchFamily="34" charset="-128"/>
              <a:cs typeface="Arial Unicode MS" panose="020B0604020202020204" pitchFamily="34" charset="-128"/>
            </a:endParaRPr>
          </a:p>
        </p:txBody>
      </p:sp>
      <p:pic>
        <p:nvPicPr>
          <p:cNvPr id="7" name="Picture 8" descr="child-cerebral-palsy-treatmen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4073" y="2112851"/>
            <a:ext cx="2285246" cy="317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b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448" y="2112851"/>
            <a:ext cx="2604269" cy="317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IMG_0177_boy_blocks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9" y="2112851"/>
            <a:ext cx="3645087" cy="317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652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5" descr="ANd9GcQbln6CX2SZhevsblLbgLp4zmiPDh7VBmX3wUXs3alUg38vFnZ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78" y="1093991"/>
            <a:ext cx="2738863" cy="401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00235ac081d41155f5d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873" y="1093991"/>
            <a:ext cx="5896446" cy="402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2689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8" descr="OT%20Roo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667406" y="1113332"/>
            <a:ext cx="49911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5" descr="ot-room_full_sml__h9c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847" y="1113332"/>
            <a:ext cx="501803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041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Calibri" panose="020F0502020204030204" pitchFamily="34" charset="0"/>
                <a:ea typeface="Times New Roman" panose="02020603050405020304" pitchFamily="18" charset="0"/>
              </a:rPr>
              <a:t>Κοινωνική συμμετοχή</a:t>
            </a:r>
            <a:endParaRPr lang="el-GR" dirty="0">
              <a:latin typeface="Calibri" panose="020F0502020204030204" pitchFamily="34" charset="0"/>
            </a:endParaRPr>
          </a:p>
        </p:txBody>
      </p:sp>
      <p:sp>
        <p:nvSpPr>
          <p:cNvPr id="3" name="Θέση περιεχομένου 2"/>
          <p:cNvSpPr>
            <a:spLocks noGrp="1"/>
          </p:cNvSpPr>
          <p:nvPr>
            <p:ph idx="1"/>
          </p:nvPr>
        </p:nvSpPr>
        <p:spPr/>
        <p:txBody>
          <a:bodyPr>
            <a:normAutofit/>
          </a:bodyPr>
          <a:lstStyle/>
          <a:p>
            <a:pPr marL="0" indent="0">
              <a:buNone/>
            </a:pPr>
            <a:r>
              <a:rPr lang="el-GR" sz="4000" dirty="0">
                <a:latin typeface="Calibri" panose="020F0502020204030204" pitchFamily="34" charset="0"/>
                <a:ea typeface="Times New Roman" panose="02020603050405020304" pitchFamily="18" charset="0"/>
              </a:rPr>
              <a:t>Κατάλληλη αλληλεπίδραση με τους </a:t>
            </a:r>
            <a:r>
              <a:rPr lang="el-GR" sz="4000" dirty="0" smtClean="0">
                <a:latin typeface="Calibri" panose="020F0502020204030204" pitchFamily="34" charset="0"/>
                <a:ea typeface="Times New Roman" panose="02020603050405020304" pitchFamily="18" charset="0"/>
              </a:rPr>
              <a:t>άλλους</a:t>
            </a:r>
          </a:p>
          <a:p>
            <a:pPr marL="0" indent="0">
              <a:buNone/>
            </a:pPr>
            <a:r>
              <a:rPr lang="el-GR" sz="4000" dirty="0" smtClean="0">
                <a:latin typeface="Calibri" panose="020F0502020204030204" pitchFamily="34" charset="0"/>
                <a:ea typeface="Times New Roman" panose="02020603050405020304" pitchFamily="18" charset="0"/>
              </a:rPr>
              <a:t>(συμμαθητές</a:t>
            </a:r>
            <a:r>
              <a:rPr lang="el-GR" sz="4000" dirty="0">
                <a:latin typeface="Calibri" panose="020F0502020204030204" pitchFamily="34" charset="0"/>
                <a:ea typeface="Times New Roman" panose="02020603050405020304" pitchFamily="18" charset="0"/>
              </a:rPr>
              <a:t>, γείτονες), κατανόηση κοινωνικών κανόνων/ δεξιοτήτων, διαχείριση συμπεριφοράς</a:t>
            </a:r>
            <a:endParaRPr lang="el-GR" sz="4000" dirty="0">
              <a:latin typeface="Calibri" panose="020F0502020204030204" pitchFamily="34" charset="0"/>
            </a:endParaRPr>
          </a:p>
        </p:txBody>
      </p:sp>
    </p:spTree>
    <p:extLst>
      <p:ext uri="{BB962C8B-B14F-4D97-AF65-F5344CB8AC3E}">
        <p14:creationId xmlns:p14="http://schemas.microsoft.com/office/powerpoint/2010/main" val="3242097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Εργασία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3600" dirty="0">
                <a:latin typeface="Calibri" panose="020F0502020204030204" pitchFamily="34" charset="0"/>
                <a:ea typeface="Times New Roman" panose="02020603050405020304" pitchFamily="18" charset="0"/>
              </a:rPr>
              <a:t>Αναγνώριση και επιλογή ευκαιριών εργασίας, προετοιμασία για συνεντεύξεις, ανάπτυξη δεξιοτήτων σχετικών με εργασιακή απόδοση (π.χ. τήρηση ωραρίου, ολοκλήρωση εργασίας).</a:t>
            </a:r>
            <a:endParaRPr lang="el-GR" sz="3600" dirty="0">
              <a:latin typeface="Calibri" panose="020F0502020204030204" pitchFamily="34" charset="0"/>
            </a:endParaRPr>
          </a:p>
        </p:txBody>
      </p:sp>
    </p:spTree>
    <p:extLst>
      <p:ext uri="{BB962C8B-B14F-4D97-AF65-F5344CB8AC3E}">
        <p14:creationId xmlns:p14="http://schemas.microsoft.com/office/powerpoint/2010/main" val="3255365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spcAft>
                <a:spcPts val="0"/>
              </a:spcAft>
            </a:pPr>
            <a:r>
              <a:rPr lang="el-GR" dirty="0" err="1" smtClean="0">
                <a:effectLst/>
                <a:latin typeface="Calibri" panose="020F0502020204030204" pitchFamily="34" charset="0"/>
                <a:ea typeface="Times New Roman" panose="02020603050405020304" pitchFamily="18" charset="0"/>
                <a:cs typeface="Arial" panose="020B0604020202020204" pitchFamily="34" charset="0"/>
              </a:rPr>
              <a:t>Εργοθεραπευτική</a:t>
            </a:r>
            <a:r>
              <a:rPr lang="el-GR" dirty="0" smtClean="0">
                <a:effectLst/>
                <a:latin typeface="Calibri" panose="020F0502020204030204" pitchFamily="34" charset="0"/>
                <a:ea typeface="Times New Roman" panose="02020603050405020304" pitchFamily="18" charset="0"/>
                <a:cs typeface="Arial" panose="020B0604020202020204" pitchFamily="34" charset="0"/>
              </a:rPr>
              <a:t> παρέμβαση</a:t>
            </a:r>
            <a:endParaRPr lang="el-GR" dirty="0">
              <a:effectLst/>
              <a:latin typeface="Calibri" panose="020F0502020204030204" pitchFamily="34" charset="0"/>
              <a:ea typeface="Times New Roman" panose="02020603050405020304" pitchFamily="18" charset="0"/>
            </a:endParaRPr>
          </a:p>
        </p:txBody>
      </p:sp>
      <p:sp>
        <p:nvSpPr>
          <p:cNvPr id="3" name="Θέση περιεχομένου 2"/>
          <p:cNvSpPr>
            <a:spLocks noGrp="1"/>
          </p:cNvSpPr>
          <p:nvPr>
            <p:ph idx="1"/>
          </p:nvPr>
        </p:nvSpPr>
        <p:spPr/>
        <p:txBody>
          <a:bodyPr>
            <a:normAutofit/>
          </a:bodyPr>
          <a:lstStyle/>
          <a:p>
            <a:pPr marL="0" indent="0">
              <a:spcAft>
                <a:spcPts val="0"/>
              </a:spcAft>
              <a:buNone/>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Μπορεί να εφαρμοστεί αποδοτικά με παιγνιώδεις ασκήσεις και να    προάγει:</a:t>
            </a:r>
            <a:endParaRPr lang="el-GR" sz="3600" dirty="0" smtClean="0">
              <a:effectLst/>
              <a:latin typeface="Calibri" panose="020F0502020204030204" pitchFamily="34"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7705" algn="l"/>
              </a:tabLs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την αδρή και τη λεπτή κινητικότητα</a:t>
            </a:r>
            <a:endParaRPr lang="el-GR" sz="3600" dirty="0" smtClean="0">
              <a:effectLst/>
              <a:latin typeface="Calibri" panose="020F0502020204030204" pitchFamily="34"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687705" algn="l"/>
              </a:tabLs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τη δεξιότητα </a:t>
            </a:r>
            <a:r>
              <a:rPr lang="el-GR" sz="3600" dirty="0" err="1" smtClean="0">
                <a:effectLst/>
                <a:latin typeface="Calibri" panose="020F0502020204030204" pitchFamily="34" charset="0"/>
                <a:ea typeface="Times New Roman" panose="02020603050405020304" pitchFamily="18" charset="0"/>
                <a:cs typeface="Arial" panose="020B0604020202020204" pitchFamily="34" charset="0"/>
              </a:rPr>
              <a:t>ενσυναίσθησης</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 προσοχής και συσχέτισης </a:t>
            </a:r>
            <a:endParaRPr lang="el-GR" sz="3600" dirty="0" smtClean="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tabLst>
                <a:tab pos="687705" algn="l"/>
              </a:tabLst>
            </a:pPr>
            <a:r>
              <a:rPr lang="el-GR" sz="3600" dirty="0" smtClean="0">
                <a:latin typeface="Calibri" panose="020F0502020204030204" pitchFamily="34" charset="0"/>
                <a:ea typeface="Times New Roman" panose="02020603050405020304" pitchFamily="18" charset="0"/>
                <a:cs typeface="Arial" panose="020B0604020202020204" pitchFamily="34" charset="0"/>
              </a:rPr>
              <a:t>γενικά </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τη </a:t>
            </a:r>
            <a:r>
              <a:rPr lang="el-GR" sz="3600" dirty="0" err="1" smtClean="0">
                <a:effectLst/>
                <a:latin typeface="Calibri" panose="020F0502020204030204" pitchFamily="34" charset="0"/>
                <a:ea typeface="Times New Roman" panose="02020603050405020304" pitchFamily="18" charset="0"/>
                <a:cs typeface="Arial" panose="020B0604020202020204" pitchFamily="34" charset="0"/>
              </a:rPr>
              <a:t>στοχοθετημένη</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 εξέλιξη ενεργειών</a:t>
            </a:r>
            <a:endParaRPr lang="el-GR" sz="3600" dirty="0">
              <a:latin typeface="Calibri" panose="020F0502020204030204" pitchFamily="34" charset="0"/>
            </a:endParaRPr>
          </a:p>
        </p:txBody>
      </p:sp>
    </p:spTree>
    <p:extLst>
      <p:ext uri="{BB962C8B-B14F-4D97-AF65-F5344CB8AC3E}">
        <p14:creationId xmlns:p14="http://schemas.microsoft.com/office/powerpoint/2010/main" val="1683531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Αισθητηριακή </a:t>
            </a:r>
            <a:r>
              <a:rPr lang="el-GR" b="1" dirty="0" smtClean="0"/>
              <a:t>ολοκλήρωση - A</a:t>
            </a:r>
            <a:r>
              <a:rPr lang="el-GR" b="1" dirty="0"/>
              <a:t>. </a:t>
            </a:r>
            <a:r>
              <a:rPr lang="el-GR" b="1" dirty="0" err="1"/>
              <a:t>Jean</a:t>
            </a:r>
            <a:r>
              <a:rPr lang="el-GR" b="1" dirty="0"/>
              <a:t> </a:t>
            </a:r>
            <a:r>
              <a:rPr lang="el-GR" b="1" dirty="0" err="1" smtClean="0"/>
              <a:t>Ayres</a:t>
            </a:r>
            <a:endParaRPr lang="el-GR" dirty="0"/>
          </a:p>
        </p:txBody>
      </p:sp>
      <p:sp>
        <p:nvSpPr>
          <p:cNvPr id="3" name="Θέση περιεχομένου 2"/>
          <p:cNvSpPr>
            <a:spLocks noGrp="1"/>
          </p:cNvSpPr>
          <p:nvPr>
            <p:ph idx="1"/>
          </p:nvPr>
        </p:nvSpPr>
        <p:spPr>
          <a:xfrm>
            <a:off x="881204" y="1261994"/>
            <a:ext cx="10972800" cy="4882080"/>
          </a:xfrm>
        </p:spPr>
        <p:txBody>
          <a:bodyPr>
            <a:noAutofit/>
          </a:bodyPr>
          <a:lstStyle/>
          <a:p>
            <a:pPr marL="0" indent="0">
              <a:buNone/>
            </a:pPr>
            <a:r>
              <a:rPr lang="el-GR" sz="2800" dirty="0" smtClean="0"/>
              <a:t>Η </a:t>
            </a:r>
            <a:r>
              <a:rPr lang="el-GR" sz="2800" dirty="0"/>
              <a:t>ικανότητα του εγκεφάλου να οργανώνει και να συντονίζει δύο ή περισσότερες πληροφορίες που λαμβάνει από τις αισθήσεις, να τις επεξεργάζεται και να δίνει την δυνατότητα μιας λογικής και χρήσιμης κινητικής απάντησης. Η αισθητηριακή ολοκλήρωση μελετά την ρύθμιση και των συντονισμό των αισθητηριακών συστημάτων που είναι τα εξής: </a:t>
            </a:r>
            <a:br>
              <a:rPr lang="el-GR" sz="2800" dirty="0"/>
            </a:br>
            <a:r>
              <a:rPr lang="el-GR" sz="2800" dirty="0"/>
              <a:t>- Απτικό, οπτικό, οσφρητικό, γευστικό, ακουστικό σύστημα </a:t>
            </a:r>
            <a:br>
              <a:rPr lang="el-GR" sz="2800" dirty="0"/>
            </a:br>
            <a:r>
              <a:rPr lang="el-GR" sz="2800" dirty="0"/>
              <a:t>- </a:t>
            </a:r>
            <a:r>
              <a:rPr lang="el-GR" sz="2800" dirty="0" err="1"/>
              <a:t>Αιθουσαίο</a:t>
            </a:r>
            <a:r>
              <a:rPr lang="el-GR" sz="2800" dirty="0"/>
              <a:t> σύστημα (υπεύθυνο για την θέση του σώματος στον χώρο σε σχέση με την θέση της κεφαλής και επίσης για το μυϊκό τόνο) </a:t>
            </a:r>
            <a:br>
              <a:rPr lang="el-GR" sz="2800" dirty="0"/>
            </a:br>
            <a:r>
              <a:rPr lang="el-GR" sz="2800" dirty="0"/>
              <a:t>- Κιναίσθηση ή ιδιοδεκτική αίσθηση (επίγνωση της θέσης και κίνησης των μερών του σώματος) </a:t>
            </a:r>
            <a:br>
              <a:rPr lang="el-GR" sz="2800" dirty="0"/>
            </a:br>
            <a:r>
              <a:rPr lang="el-GR" sz="2800" dirty="0"/>
              <a:t>- Ο συνδυασμός όλων των παραπάνω</a:t>
            </a:r>
          </a:p>
          <a:p>
            <a:pPr marL="0" indent="0">
              <a:buNone/>
            </a:pPr>
            <a:r>
              <a:rPr lang="el-GR" sz="2800" b="1" dirty="0"/>
              <a:t> </a:t>
            </a:r>
            <a:endParaRPr lang="el-GR" sz="2800" dirty="0"/>
          </a:p>
          <a:p>
            <a:endParaRPr lang="el-GR" sz="2800" dirty="0"/>
          </a:p>
        </p:txBody>
      </p:sp>
    </p:spTree>
    <p:extLst>
      <p:ext uri="{BB962C8B-B14F-4D97-AF65-F5344CB8AC3E}">
        <p14:creationId xmlns:p14="http://schemas.microsoft.com/office/powerpoint/2010/main" val="3191226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dirty="0" smtClean="0">
                <a:solidFill>
                  <a:srgbClr val="0070C0"/>
                </a:solidFill>
                <a:ea typeface="Arial Unicode MS" panose="020B0604020202020204" pitchFamily="34" charset="-128"/>
                <a:cs typeface="Arial Unicode MS" panose="020B0604020202020204" pitchFamily="34" charset="-128"/>
              </a:rPr>
              <a:t>Αισθητηριακή ολοκλήρωση</a:t>
            </a:r>
          </a:p>
        </p:txBody>
      </p:sp>
      <p:pic>
        <p:nvPicPr>
          <p:cNvPr id="43011" name="Picture 9" descr="ANd9GcSQ-dH11sT4-236-YPKyRyAAsZ3u56uPAzqtCAbmDI3hgz2hHA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65176" y="1328259"/>
            <a:ext cx="5444669" cy="480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1623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Έγκαιρη Παρέμβαση</a:t>
            </a:r>
            <a:endParaRPr lang="el-GR" dirty="0"/>
          </a:p>
        </p:txBody>
      </p:sp>
      <p:pic>
        <p:nvPicPr>
          <p:cNvPr id="4" name="Picture 3" descr="r0v0x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55006" y="1390454"/>
            <a:ext cx="4081988" cy="4816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6207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p:cNvSpPr>
          <p:nvPr>
            <p:ph type="title"/>
          </p:nvPr>
        </p:nvSpPr>
        <p:spPr/>
        <p:txBody>
          <a:bodyPr/>
          <a:lstStyle/>
          <a:p>
            <a:pPr eaLnBrk="1" hangingPunct="1"/>
            <a:r>
              <a:rPr lang="el-GR" dirty="0" smtClean="0"/>
              <a:t>Έγκαιρη ανίχνευση κινητικών διαταραχών</a:t>
            </a:r>
          </a:p>
        </p:txBody>
      </p:sp>
      <p:sp>
        <p:nvSpPr>
          <p:cNvPr id="76804" name="Rectangle 3"/>
          <p:cNvSpPr>
            <a:spLocks noGrp="1"/>
          </p:cNvSpPr>
          <p:nvPr>
            <p:ph idx="1"/>
          </p:nvPr>
        </p:nvSpPr>
        <p:spPr/>
        <p:txBody>
          <a:bodyPr/>
          <a:lstStyle/>
          <a:p>
            <a:pPr eaLnBrk="1" hangingPunct="1">
              <a:lnSpc>
                <a:spcPct val="90000"/>
              </a:lnSpc>
            </a:pPr>
            <a:r>
              <a:rPr lang="el-GR" dirty="0" smtClean="0"/>
              <a:t>Οι διαταραχές της αδρής κινητικότητας είναι οι πρώτες που μπορούμε να διαπιστώσουμε σε ένα βρέφος ή νήπιο υψηλού κινδύνου. Η παρέμβαση πρέπει να αρχίζει άμεσα για την αποφυγή παραμορφώσεων, εμπέδωσης λανθασμένων κινητικών προτύπων και στάσεων, εξαρθρώσεων, σκολίωσης.</a:t>
            </a:r>
          </a:p>
          <a:p>
            <a:pPr eaLnBrk="1" hangingPunct="1">
              <a:lnSpc>
                <a:spcPct val="90000"/>
              </a:lnSpc>
            </a:pPr>
            <a:r>
              <a:rPr lang="el-GR" dirty="0" smtClean="0"/>
              <a:t>Η έγκαιρη παρέμβαση εξοικειώνει το παιδί με τη διαδικασία και του προσφέρει τη χαρά της αλληλεπίδρασης με το γονέα ή το θεραπευτή. Με πολλαπλά οφέλη, σε όλους τους τομείς ανάπτυξης.</a:t>
            </a:r>
          </a:p>
        </p:txBody>
      </p:sp>
      <p:sp>
        <p:nvSpPr>
          <p:cNvPr id="4" name="Espace réservé du numéro de diapositive 5"/>
          <p:cNvSpPr>
            <a:spLocks noGrp="1"/>
          </p:cNvSpPr>
          <p:nvPr>
            <p:ph type="sldNum" sz="quarter" idx="4294967295"/>
          </p:nvPr>
        </p:nvSpPr>
        <p:spPr>
          <a:xfrm>
            <a:off x="9448800" y="6356350"/>
            <a:ext cx="2743200" cy="365125"/>
          </a:xfrm>
        </p:spPr>
        <p:txBody>
          <a:bodyPr/>
          <a:lstStyle/>
          <a:p>
            <a:pPr>
              <a:defRPr/>
            </a:pPr>
            <a:fld id="{031952FA-1AE5-435D-91AB-33CA45328DFD}" type="slidenum">
              <a:rPr lang="fr-BE"/>
              <a:pPr>
                <a:defRPr/>
              </a:pPr>
              <a:t>43</a:t>
            </a:fld>
            <a:endParaRPr lang="fr-BE"/>
          </a:p>
        </p:txBody>
      </p:sp>
    </p:spTree>
    <p:extLst>
      <p:ext uri="{BB962C8B-B14F-4D97-AF65-F5344CB8AC3E}">
        <p14:creationId xmlns:p14="http://schemas.microsoft.com/office/powerpoint/2010/main" val="1627957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p:cNvSpPr>
          <p:nvPr>
            <p:ph type="title"/>
          </p:nvPr>
        </p:nvSpPr>
        <p:spPr>
          <a:xfrm>
            <a:off x="609600" y="274638"/>
            <a:ext cx="10972800" cy="1182970"/>
          </a:xfrm>
        </p:spPr>
        <p:txBody>
          <a:bodyPr>
            <a:noAutofit/>
          </a:bodyPr>
          <a:lstStyle/>
          <a:p>
            <a:pPr eaLnBrk="1" hangingPunct="1"/>
            <a:r>
              <a:rPr lang="el-GR" sz="3600" dirty="0">
                <a:latin typeface="Calibri" panose="020F0502020204030204" pitchFamily="34" charset="0"/>
              </a:rPr>
              <a:t>Στόχοι της </a:t>
            </a:r>
            <a:r>
              <a:rPr lang="el-GR" sz="3600" dirty="0" smtClean="0">
                <a:latin typeface="Calibri" panose="020F0502020204030204" pitchFamily="34" charset="0"/>
              </a:rPr>
              <a:t>έγκαιρης  </a:t>
            </a:r>
            <a:r>
              <a:rPr lang="el-GR" sz="3600" dirty="0">
                <a:latin typeface="Calibri" panose="020F0502020204030204" pitchFamily="34" charset="0"/>
              </a:rPr>
              <a:t>παρέμβασης</a:t>
            </a:r>
            <a:r>
              <a:rPr lang="en-US" sz="3600" dirty="0">
                <a:latin typeface="Calibri" panose="020F0502020204030204" pitchFamily="34" charset="0"/>
              </a:rPr>
              <a:t/>
            </a:r>
            <a:br>
              <a:rPr lang="en-US" sz="3600" dirty="0">
                <a:latin typeface="Calibri" panose="020F0502020204030204" pitchFamily="34" charset="0"/>
              </a:rPr>
            </a:br>
            <a:r>
              <a:rPr lang="el-GR" sz="3600" dirty="0">
                <a:latin typeface="Calibri" panose="020F0502020204030204" pitchFamily="34" charset="0"/>
              </a:rPr>
              <a:t> (</a:t>
            </a:r>
            <a:r>
              <a:rPr lang="en-US" sz="3600" dirty="0">
                <a:latin typeface="Calibri" panose="020F0502020204030204" pitchFamily="34" charset="0"/>
              </a:rPr>
              <a:t>Sheila </a:t>
            </a:r>
            <a:r>
              <a:rPr lang="en-US" sz="3600" dirty="0" err="1">
                <a:latin typeface="Calibri" panose="020F0502020204030204" pitchFamily="34" charset="0"/>
              </a:rPr>
              <a:t>Wolfendale</a:t>
            </a:r>
            <a:r>
              <a:rPr lang="en-US" sz="3600" dirty="0">
                <a:latin typeface="Calibri" panose="020F0502020204030204" pitchFamily="34" charset="0"/>
              </a:rPr>
              <a:t>,</a:t>
            </a:r>
            <a:r>
              <a:rPr lang="el-GR" sz="3600" dirty="0">
                <a:latin typeface="Calibri" panose="020F0502020204030204" pitchFamily="34" charset="0"/>
              </a:rPr>
              <a:t> </a:t>
            </a:r>
            <a:r>
              <a:rPr lang="en-US" sz="3600" dirty="0">
                <a:latin typeface="Calibri" panose="020F0502020204030204" pitchFamily="34" charset="0"/>
              </a:rPr>
              <a:t>2000)</a:t>
            </a:r>
            <a:endParaRPr lang="el-GR" sz="3600" dirty="0">
              <a:latin typeface="Calibri" panose="020F0502020204030204" pitchFamily="34" charset="0"/>
            </a:endParaRPr>
          </a:p>
        </p:txBody>
      </p:sp>
      <p:sp>
        <p:nvSpPr>
          <p:cNvPr id="91140" name="Rectangle 3"/>
          <p:cNvSpPr>
            <a:spLocks noGrp="1"/>
          </p:cNvSpPr>
          <p:nvPr>
            <p:ph idx="1"/>
          </p:nvPr>
        </p:nvSpPr>
        <p:spPr/>
        <p:txBody>
          <a:bodyPr/>
          <a:lstStyle/>
          <a:p>
            <a:pPr eaLnBrk="1" hangingPunct="1"/>
            <a:r>
              <a:rPr lang="el-GR" sz="3200" dirty="0" smtClean="0"/>
              <a:t>Υποστήριξη των οικογενειών στην προσπάθεια εξέλιξης του δυναμικού του παιδιού τους</a:t>
            </a:r>
          </a:p>
          <a:p>
            <a:pPr eaLnBrk="1" hangingPunct="1"/>
            <a:r>
              <a:rPr lang="el-GR" sz="3200" dirty="0" smtClean="0"/>
              <a:t>Προώθηση της ανάπτυξης του παιδιού στους κύριους τομείς (γνωστικό, κοινωνικό, κινητικό, γλωσσικό), μέσα από κατάλληλες μαθησιακές εμπειρίες</a:t>
            </a:r>
          </a:p>
          <a:p>
            <a:pPr eaLnBrk="1" hangingPunct="1"/>
            <a:r>
              <a:rPr lang="el-GR" sz="3200" dirty="0" smtClean="0"/>
              <a:t>Ενίσχυση της αυτοπεποίθησης και των στρατηγικών επιβίωσης του παιδιού</a:t>
            </a:r>
          </a:p>
          <a:p>
            <a:pPr eaLnBrk="1" hangingPunct="1"/>
            <a:r>
              <a:rPr lang="el-GR" sz="3200" dirty="0" smtClean="0"/>
              <a:t>Πρόληψη δευτερογενών προβλημάτων</a:t>
            </a:r>
          </a:p>
          <a:p>
            <a:pPr eaLnBrk="1" hangingPunct="1">
              <a:buFont typeface="Wingdings 2" pitchFamily="18" charset="2"/>
              <a:buNone/>
            </a:pPr>
            <a:endParaRPr lang="el-GR" dirty="0" smtClean="0"/>
          </a:p>
        </p:txBody>
      </p:sp>
      <p:sp>
        <p:nvSpPr>
          <p:cNvPr id="4" name="Espace réservé du numéro de diapositive 5"/>
          <p:cNvSpPr>
            <a:spLocks noGrp="1"/>
          </p:cNvSpPr>
          <p:nvPr>
            <p:ph type="sldNum" sz="quarter" idx="4294967295"/>
          </p:nvPr>
        </p:nvSpPr>
        <p:spPr>
          <a:xfrm>
            <a:off x="9448800" y="6356350"/>
            <a:ext cx="2743200" cy="365125"/>
          </a:xfrm>
        </p:spPr>
        <p:txBody>
          <a:bodyPr/>
          <a:lstStyle/>
          <a:p>
            <a:pPr>
              <a:defRPr/>
            </a:pPr>
            <a:fld id="{BC178477-DD0A-45C2-B4C8-BA5658E1B0D4}" type="slidenum">
              <a:rPr lang="fr-BE"/>
              <a:pPr>
                <a:defRPr/>
              </a:pPr>
              <a:t>44</a:t>
            </a:fld>
            <a:endParaRPr lang="fr-BE"/>
          </a:p>
        </p:txBody>
      </p:sp>
    </p:spTree>
    <p:extLst>
      <p:ext uri="{BB962C8B-B14F-4D97-AF65-F5344CB8AC3E}">
        <p14:creationId xmlns:p14="http://schemas.microsoft.com/office/powerpoint/2010/main" val="3027561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p:cNvSpPr>
          <p:nvPr>
            <p:ph type="title"/>
          </p:nvPr>
        </p:nvSpPr>
        <p:spPr>
          <a:xfrm>
            <a:off x="609600" y="274637"/>
            <a:ext cx="10972800" cy="1095377"/>
          </a:xfrm>
        </p:spPr>
        <p:txBody>
          <a:bodyPr/>
          <a:lstStyle/>
          <a:p>
            <a:pPr eaLnBrk="1" hangingPunct="1"/>
            <a:r>
              <a:rPr lang="en-US" sz="3600" dirty="0">
                <a:latin typeface="+mn-lt"/>
              </a:rPr>
              <a:t>Michael </a:t>
            </a:r>
            <a:r>
              <a:rPr lang="en-US" sz="3600" dirty="0" err="1">
                <a:latin typeface="+mn-lt"/>
              </a:rPr>
              <a:t>Guralnick</a:t>
            </a:r>
            <a:r>
              <a:rPr lang="en-US" sz="3600" dirty="0">
                <a:latin typeface="+mn-lt"/>
              </a:rPr>
              <a:t>-</a:t>
            </a:r>
            <a:r>
              <a:rPr lang="el-GR" sz="3600" dirty="0">
                <a:latin typeface="+mn-lt"/>
              </a:rPr>
              <a:t> Διεθνής Εταιρία </a:t>
            </a:r>
            <a:r>
              <a:rPr lang="el-GR" sz="3600" dirty="0" smtClean="0">
                <a:latin typeface="+mn-lt"/>
              </a:rPr>
              <a:t/>
            </a:r>
            <a:br>
              <a:rPr lang="el-GR" sz="3600" dirty="0" smtClean="0">
                <a:latin typeface="+mn-lt"/>
              </a:rPr>
            </a:br>
            <a:r>
              <a:rPr lang="el-GR" sz="3600" dirty="0" smtClean="0">
                <a:latin typeface="+mn-lt"/>
              </a:rPr>
              <a:t>για </a:t>
            </a:r>
            <a:r>
              <a:rPr lang="el-GR" sz="3600" dirty="0">
                <a:latin typeface="+mn-lt"/>
              </a:rPr>
              <a:t>την Πρώιμη Παρέμβαση (</a:t>
            </a:r>
            <a:r>
              <a:rPr lang="en-US" sz="3600" dirty="0">
                <a:latin typeface="+mn-lt"/>
              </a:rPr>
              <a:t>ISEI</a:t>
            </a:r>
            <a:r>
              <a:rPr lang="el-GR" sz="3600" dirty="0">
                <a:latin typeface="+mn-lt"/>
              </a:rPr>
              <a:t>), 2001</a:t>
            </a:r>
          </a:p>
        </p:txBody>
      </p:sp>
      <p:sp>
        <p:nvSpPr>
          <p:cNvPr id="92164" name="Rectangle 3"/>
          <p:cNvSpPr>
            <a:spLocks noGrp="1"/>
          </p:cNvSpPr>
          <p:nvPr>
            <p:ph idx="1"/>
          </p:nvPr>
        </p:nvSpPr>
        <p:spPr>
          <a:xfrm>
            <a:off x="609600" y="1810693"/>
            <a:ext cx="10972800" cy="4315471"/>
          </a:xfrm>
        </p:spPr>
        <p:txBody>
          <a:bodyPr/>
          <a:lstStyle/>
          <a:p>
            <a:pPr eaLnBrk="1" hangingPunct="1">
              <a:buFont typeface="Wingdings 2" pitchFamily="18" charset="2"/>
              <a:buNone/>
            </a:pPr>
            <a:r>
              <a:rPr lang="el-GR" sz="3200" dirty="0" smtClean="0"/>
              <a:t>Η Πρώιμη Παρέμβαση είναι ένα σύστημα σχεδιασμένο να υποστηρίζει την ανάπτυξη του παιδιού μέσω </a:t>
            </a:r>
          </a:p>
          <a:p>
            <a:pPr eaLnBrk="1" hangingPunct="1"/>
            <a:r>
              <a:rPr lang="el-GR" sz="3200" dirty="0" smtClean="0"/>
              <a:t>της διευκόλυνσης ποιοτικών αλληλεπιδράσεων στο δίπολο γονέως- παιδιού </a:t>
            </a:r>
          </a:p>
          <a:p>
            <a:pPr eaLnBrk="1" hangingPunct="1"/>
            <a:r>
              <a:rPr lang="el-GR" sz="3200" dirty="0" smtClean="0"/>
              <a:t>προσφοράς εμπειριών στο παιδί, ενορχηστρωμένων από την οικογένεια μέσα στο οικείο περιβάλλον όπου αυτό μεγαλώνει.</a:t>
            </a:r>
          </a:p>
        </p:txBody>
      </p:sp>
      <p:sp>
        <p:nvSpPr>
          <p:cNvPr id="4" name="Espace réservé du numéro de diapositive 5"/>
          <p:cNvSpPr>
            <a:spLocks noGrp="1"/>
          </p:cNvSpPr>
          <p:nvPr>
            <p:ph type="sldNum" sz="quarter" idx="4294967295"/>
          </p:nvPr>
        </p:nvSpPr>
        <p:spPr>
          <a:xfrm>
            <a:off x="9448800" y="6356350"/>
            <a:ext cx="2743200" cy="365125"/>
          </a:xfrm>
        </p:spPr>
        <p:txBody>
          <a:bodyPr/>
          <a:lstStyle/>
          <a:p>
            <a:pPr>
              <a:defRPr/>
            </a:pPr>
            <a:fld id="{982109A9-B3FA-4F19-8682-B90974DBCC89}" type="slidenum">
              <a:rPr lang="fr-BE"/>
              <a:pPr>
                <a:defRPr/>
              </a:pPr>
              <a:t>45</a:t>
            </a:fld>
            <a:endParaRPr lang="fr-BE"/>
          </a:p>
        </p:txBody>
      </p:sp>
    </p:spTree>
    <p:extLst>
      <p:ext uri="{BB962C8B-B14F-4D97-AF65-F5344CB8AC3E}">
        <p14:creationId xmlns:p14="http://schemas.microsoft.com/office/powerpoint/2010/main" val="1284571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2"/>
          <p:cNvPicPr>
            <a:picLocks noGrp="1" noChangeAspect="1" noChangeArrowheads="1"/>
          </p:cNvPicPr>
          <p:nvPr>
            <p:ph idx="1"/>
          </p:nvPr>
        </p:nvPicPr>
        <p:blipFill>
          <a:blip r:embed="rId2" cstate="print"/>
          <a:stretch>
            <a:fillRect/>
          </a:stretch>
        </p:blipFill>
        <p:spPr>
          <a:xfrm>
            <a:off x="2084870" y="622426"/>
            <a:ext cx="7799603" cy="5217059"/>
          </a:xfrm>
          <a:noFill/>
        </p:spPr>
      </p:pic>
      <p:sp>
        <p:nvSpPr>
          <p:cNvPr id="3" name="Espace réservé du numéro de diapositive 5"/>
          <p:cNvSpPr>
            <a:spLocks noGrp="1"/>
          </p:cNvSpPr>
          <p:nvPr>
            <p:ph type="sldNum" sz="quarter" idx="4294967295"/>
          </p:nvPr>
        </p:nvSpPr>
        <p:spPr>
          <a:xfrm>
            <a:off x="9448800" y="6356350"/>
            <a:ext cx="2743200" cy="365125"/>
          </a:xfrm>
        </p:spPr>
        <p:txBody>
          <a:bodyPr/>
          <a:lstStyle/>
          <a:p>
            <a:pPr>
              <a:defRPr/>
            </a:pPr>
            <a:fld id="{893E447F-A55E-492C-8143-051B49950643}" type="slidenum">
              <a:rPr lang="fr-BE"/>
              <a:pPr>
                <a:defRPr/>
              </a:pPr>
              <a:t>46</a:t>
            </a:fld>
            <a:endParaRPr lang="fr-BE"/>
          </a:p>
        </p:txBody>
      </p:sp>
    </p:spTree>
    <p:extLst>
      <p:ext uri="{BB962C8B-B14F-4D97-AF65-F5344CB8AC3E}">
        <p14:creationId xmlns:p14="http://schemas.microsoft.com/office/powerpoint/2010/main" val="42248904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Ένδυση</a:t>
            </a:r>
            <a:endParaRPr lang="el-GR" dirty="0"/>
          </a:p>
        </p:txBody>
      </p:sp>
      <p:sp>
        <p:nvSpPr>
          <p:cNvPr id="3" name="Θέση περιεχομένου 2"/>
          <p:cNvSpPr>
            <a:spLocks noGrp="1"/>
          </p:cNvSpPr>
          <p:nvPr>
            <p:ph idx="1"/>
          </p:nvPr>
        </p:nvSpPr>
        <p:spPr/>
        <p:txBody>
          <a:bodyPr/>
          <a:lstStyle/>
          <a:p>
            <a:r>
              <a:rPr lang="el-GR" dirty="0" smtClean="0"/>
              <a:t>Δύσκολη δραστηριότητα</a:t>
            </a:r>
            <a:r>
              <a:rPr lang="en-US" dirty="0" smtClean="0"/>
              <a:t>: </a:t>
            </a:r>
            <a:r>
              <a:rPr lang="el-GR" dirty="0" smtClean="0"/>
              <a:t>απαιτείται αντίληψη, κινητικός σχεδιασμός, ισορροπία, συντονισμός ματιού- χεριού, σύλληψη- ελευθέρωση, το ένα χέρι να σταθεροποιεί και το άλλο να κάνει την κίνηση.</a:t>
            </a:r>
          </a:p>
          <a:p>
            <a:r>
              <a:rPr lang="el-GR" dirty="0" smtClean="0"/>
              <a:t>ανακαλύπτουμε την ευκολότερη για το παιδί θέση (πχ πλάγια κατάκλιση), ξεκινούμε τη διαδικασία και το αφήνουμε να την τελειώσει</a:t>
            </a:r>
            <a:endParaRPr lang="el-GR" dirty="0"/>
          </a:p>
        </p:txBody>
      </p:sp>
    </p:spTree>
    <p:extLst>
      <p:ext uri="{BB962C8B-B14F-4D97-AF65-F5344CB8AC3E}">
        <p14:creationId xmlns:p14="http://schemas.microsoft.com/office/powerpoint/2010/main" val="708423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Κατάλληλα ρούχα</a:t>
            </a:r>
            <a:endParaRPr lang="el-GR" dirty="0"/>
          </a:p>
        </p:txBody>
      </p:sp>
      <p:sp>
        <p:nvSpPr>
          <p:cNvPr id="3" name="Θέση περιεχομένου 2"/>
          <p:cNvSpPr>
            <a:spLocks noGrp="1"/>
          </p:cNvSpPr>
          <p:nvPr>
            <p:ph idx="1"/>
          </p:nvPr>
        </p:nvSpPr>
        <p:spPr>
          <a:xfrm>
            <a:off x="609600" y="1600201"/>
            <a:ext cx="10972800" cy="3315831"/>
          </a:xfrm>
        </p:spPr>
        <p:txBody>
          <a:bodyPr/>
          <a:lstStyle/>
          <a:p>
            <a:r>
              <a:rPr lang="en-US" dirty="0" smtClean="0"/>
              <a:t>:</a:t>
            </a:r>
            <a:r>
              <a:rPr lang="el-GR" dirty="0" smtClean="0"/>
              <a:t>Φαρδιά, με μανίκια ρεγκλάν, λάστιχο στο λαιμό και μέση, μεγάλα κουμπιά, </a:t>
            </a:r>
            <a:r>
              <a:rPr lang="en-US" dirty="0" smtClean="0"/>
              <a:t>Velcro.</a:t>
            </a:r>
            <a:endParaRPr lang="el-GR" dirty="0" smtClean="0"/>
          </a:p>
          <a:p>
            <a:r>
              <a:rPr lang="el-GR" dirty="0" smtClean="0"/>
              <a:t>Κατάλληλα παπούτσια</a:t>
            </a:r>
          </a:p>
          <a:p>
            <a:r>
              <a:rPr lang="el-GR" dirty="0" smtClean="0"/>
              <a:t>Οι ετικέτες καθοδηγούν για το μπρος- πίσω</a:t>
            </a:r>
          </a:p>
          <a:p>
            <a:r>
              <a:rPr lang="el-GR" dirty="0" err="1" smtClean="0"/>
              <a:t>Εργοθεραπευτής</a:t>
            </a:r>
            <a:r>
              <a:rPr lang="en-US" dirty="0" smtClean="0"/>
              <a:t>: </a:t>
            </a:r>
            <a:r>
              <a:rPr lang="el-GR" dirty="0" smtClean="0"/>
              <a:t>τεχνικές ένδυσης και ρούχα</a:t>
            </a:r>
            <a:endParaRPr lang="el-GR" dirty="0"/>
          </a:p>
        </p:txBody>
      </p:sp>
    </p:spTree>
    <p:extLst>
      <p:ext uri="{BB962C8B-B14F-4D97-AF65-F5344CB8AC3E}">
        <p14:creationId xmlns:p14="http://schemas.microsoft.com/office/powerpoint/2010/main" val="759161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Σίτιση</a:t>
            </a:r>
            <a:r>
              <a:rPr lang="en-US" dirty="0" smtClean="0"/>
              <a:t>: </a:t>
            </a:r>
            <a:r>
              <a:rPr lang="el-GR" dirty="0" smtClean="0"/>
              <a:t>φαγητό και ποτό</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3200" dirty="0" smtClean="0"/>
              <a:t>Εμπλέκονται </a:t>
            </a:r>
            <a:r>
              <a:rPr lang="el-GR" sz="3200" dirty="0" err="1" smtClean="0"/>
              <a:t>εργοθεραπευτές</a:t>
            </a:r>
            <a:r>
              <a:rPr lang="el-GR" sz="3200" dirty="0" smtClean="0"/>
              <a:t> και λογοθεραπευτές.</a:t>
            </a:r>
          </a:p>
          <a:p>
            <a:pPr marL="0" indent="0">
              <a:buNone/>
            </a:pPr>
            <a:r>
              <a:rPr lang="el-GR" sz="3200" dirty="0" smtClean="0"/>
              <a:t>Έλεγχος κεφαλής, καθιστή θέση, σύλληψη, απελευθέρωση του χεριού, χέρι προς στόμα χωρίς απώλεια της ισορροπίας.</a:t>
            </a:r>
          </a:p>
          <a:p>
            <a:pPr marL="0" indent="0">
              <a:buNone/>
            </a:pPr>
            <a:r>
              <a:rPr lang="el-GR" sz="3200" dirty="0" smtClean="0"/>
              <a:t>Αισθητικοκινητική λειτουργία και συγχρόνως κατανόηση, επικοινωνία, εικόνα του σώματος, αντίληψη.</a:t>
            </a:r>
          </a:p>
          <a:p>
            <a:pPr marL="0" indent="0">
              <a:buNone/>
            </a:pPr>
            <a:endParaRPr lang="el-GR" sz="3200" dirty="0" smtClean="0"/>
          </a:p>
          <a:p>
            <a:pPr marL="0" indent="0">
              <a:buNone/>
            </a:pPr>
            <a:r>
              <a:rPr lang="el-GR" sz="3200" dirty="0" smtClean="0"/>
              <a:t>Είναι ευχάριστη εμπειρία για το παιδί με Ε.Π. και το γονέα</a:t>
            </a:r>
            <a:r>
              <a:rPr lang="en-US" sz="3200" dirty="0" smtClean="0"/>
              <a:t>;</a:t>
            </a:r>
            <a:endParaRPr lang="el-GR" sz="3200" dirty="0"/>
          </a:p>
        </p:txBody>
      </p:sp>
    </p:spTree>
    <p:extLst>
      <p:ext uri="{BB962C8B-B14F-4D97-AF65-F5344CB8AC3E}">
        <p14:creationId xmlns:p14="http://schemas.microsoft.com/office/powerpoint/2010/main" val="250030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342900" lvl="0" indent="-342900">
              <a:spcBef>
                <a:spcPts val="1000"/>
              </a:spcBef>
              <a:tabLst>
                <a:tab pos="76200" algn="l"/>
              </a:tabLst>
            </a:pPr>
            <a:r>
              <a:rPr lang="el-GR" sz="3600" dirty="0">
                <a:solidFill>
                  <a:srgbClr val="0070C0"/>
                </a:solidFill>
                <a:latin typeface="Calibri" panose="020F0502020204030204" pitchFamily="34" charset="0"/>
                <a:ea typeface="Times New Roman" panose="02020603050405020304" pitchFamily="18" charset="0"/>
                <a:cs typeface="Arial" panose="020B0604020202020204" pitchFamily="34" charset="0"/>
              </a:rPr>
              <a:t>Εκτίμηση και αξιολόγηση </a:t>
            </a:r>
            <a:r>
              <a:rPr lang="el-GR" sz="36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ικανοτήτων</a:t>
            </a:r>
            <a:br>
              <a:rPr lang="el-GR" sz="36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br>
            <a:r>
              <a:rPr lang="el-GR" sz="36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του παιδιού από τον </a:t>
            </a:r>
            <a:r>
              <a:rPr lang="el-GR" sz="3600" dirty="0" err="1" smtClean="0">
                <a:solidFill>
                  <a:srgbClr val="0070C0"/>
                </a:solidFill>
                <a:latin typeface="Calibri" panose="020F0502020204030204" pitchFamily="34" charset="0"/>
                <a:ea typeface="Times New Roman" panose="02020603050405020304" pitchFamily="18" charset="0"/>
                <a:cs typeface="Arial" panose="020B0604020202020204" pitchFamily="34" charset="0"/>
              </a:rPr>
              <a:t>εργοθεραπευτή</a:t>
            </a:r>
            <a:endParaRPr lang="el-GR" sz="3600"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p:txBody>
          <a:bodyPr/>
          <a:lstStyle/>
          <a:p>
            <a:pPr>
              <a:spcAft>
                <a:spcPts val="0"/>
              </a:spcAft>
              <a:tabLst>
                <a:tab pos="76200" algn="l"/>
              </a:tabLst>
            </a:pPr>
            <a:r>
              <a:rPr lang="el-GR" dirty="0" smtClean="0">
                <a:effectLst/>
                <a:latin typeface="Cambria" panose="02040503050406030204" pitchFamily="18" charset="0"/>
                <a:ea typeface="Times New Roman" panose="02020603050405020304" pitchFamily="18" charset="0"/>
                <a:cs typeface="Arial" panose="020B0604020202020204" pitchFamily="34" charset="0"/>
              </a:rPr>
              <a:t> </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Έλεγχος αισθήσεων </a:t>
            </a:r>
          </a:p>
          <a:p>
            <a:pPr marL="0" lvl="0" indent="0">
              <a:spcAft>
                <a:spcPts val="0"/>
              </a:spcAft>
              <a:buNone/>
              <a:tabLst>
                <a:tab pos="76200" algn="l"/>
              </a:tabLst>
            </a:pPr>
            <a:r>
              <a:rPr lang="el-GR" sz="3600" dirty="0" smtClean="0">
                <a:latin typeface="Calibri" panose="020F0502020204030204" pitchFamily="34" charset="0"/>
                <a:ea typeface="Times New Roman" panose="02020603050405020304" pitchFamily="18" charset="0"/>
                <a:cs typeface="Arial" panose="020B0604020202020204" pitchFamily="34" charset="0"/>
              </a:rPr>
              <a:t>    </a:t>
            </a:r>
            <a:r>
              <a:rPr lang="el-GR" sz="3600" b="1" dirty="0" smtClean="0">
                <a:effectLst/>
                <a:latin typeface="Calibri" panose="020F0502020204030204" pitchFamily="34" charset="0"/>
                <a:ea typeface="Times New Roman" panose="02020603050405020304" pitchFamily="18" charset="0"/>
                <a:cs typeface="Arial" panose="020B0604020202020204" pitchFamily="34" charset="0"/>
              </a:rPr>
              <a:t>Μάτια – Αυτιά – Αφή – Αισθητικότητα</a:t>
            </a:r>
            <a:endParaRPr lang="el-GR" sz="3600" dirty="0" smtClean="0">
              <a:effectLst/>
              <a:latin typeface="Calibri" panose="020F050202020403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76200" algn="l"/>
              </a:tabLs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 Εκτίμηση αντίληψης</a:t>
            </a:r>
            <a:endParaRPr lang="el-GR" sz="3600" dirty="0" smtClean="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tabLst>
                <a:tab pos="76200" algn="l"/>
              </a:tabLs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 Αξιολόγηση </a:t>
            </a:r>
            <a:r>
              <a:rPr lang="el-GR" sz="3600" dirty="0" smtClean="0">
                <a:solidFill>
                  <a:prstClr val="black"/>
                </a:solidFill>
                <a:latin typeface="Calibri" panose="020F0502020204030204" pitchFamily="34" charset="0"/>
                <a:ea typeface="Times New Roman" panose="02020603050405020304" pitchFamily="18" charset="0"/>
                <a:cs typeface="Arial" panose="020B0604020202020204" pitchFamily="34" charset="0"/>
              </a:rPr>
              <a:t>κινητικότητας και </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αυτοεξυπηρέτησης</a:t>
            </a:r>
            <a:endParaRPr lang="el-GR" sz="3600" dirty="0" smtClean="0">
              <a:effectLst/>
              <a:latin typeface="Calibri" panose="020F050202020403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76200" algn="l"/>
              </a:tabLst>
            </a:pP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 Ψυχοκοινωνική εκτίμηση (του παιδιού και της οικογένειας)</a:t>
            </a:r>
            <a:endParaRPr lang="el-GR" sz="3600" dirty="0" smtClean="0">
              <a:effectLst/>
              <a:latin typeface="Calibri" panose="020F0502020204030204" pitchFamily="34" charset="0"/>
              <a:ea typeface="Times New Roman" panose="02020603050405020304" pitchFamily="18" charset="0"/>
            </a:endParaRPr>
          </a:p>
          <a:p>
            <a:endParaRPr lang="el-GR" sz="3600" dirty="0">
              <a:latin typeface="Calibri" panose="020F0502020204030204" pitchFamily="34" charset="0"/>
            </a:endParaRPr>
          </a:p>
        </p:txBody>
      </p:sp>
    </p:spTree>
    <p:extLst>
      <p:ext uri="{BB962C8B-B14F-4D97-AF65-F5344CB8AC3E}">
        <p14:creationId xmlns:p14="http://schemas.microsoft.com/office/powerpoint/2010/main" val="650032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Σίτιση</a:t>
            </a:r>
            <a:r>
              <a:rPr lang="en-US" dirty="0" smtClean="0"/>
              <a:t>: </a:t>
            </a:r>
            <a:r>
              <a:rPr lang="el-GR" dirty="0" smtClean="0"/>
              <a:t>δυσκολίες από τη γέννηση...</a:t>
            </a:r>
            <a:endParaRPr lang="el-GR" dirty="0"/>
          </a:p>
        </p:txBody>
      </p:sp>
      <p:sp>
        <p:nvSpPr>
          <p:cNvPr id="3" name="Θέση περιεχομένου 2"/>
          <p:cNvSpPr>
            <a:spLocks noGrp="1"/>
          </p:cNvSpPr>
          <p:nvPr>
            <p:ph idx="1"/>
          </p:nvPr>
        </p:nvSpPr>
        <p:spPr/>
        <p:txBody>
          <a:bodyPr>
            <a:normAutofit/>
          </a:bodyPr>
          <a:lstStyle/>
          <a:p>
            <a:r>
              <a:rPr lang="el-GR" sz="3200" dirty="0" smtClean="0"/>
              <a:t>Πρόωρα βρέφη</a:t>
            </a:r>
          </a:p>
          <a:p>
            <a:r>
              <a:rPr lang="el-GR" sz="3200" dirty="0" smtClean="0"/>
              <a:t>Σπαστική τετραπληγία</a:t>
            </a:r>
          </a:p>
          <a:p>
            <a:r>
              <a:rPr lang="el-GR" sz="3200" dirty="0" smtClean="0"/>
              <a:t>Πολλαπλά ελλείμματα</a:t>
            </a:r>
          </a:p>
          <a:p>
            <a:r>
              <a:rPr lang="el-GR" sz="3200" dirty="0" smtClean="0"/>
              <a:t>Δυσκινησία</a:t>
            </a:r>
          </a:p>
          <a:p>
            <a:endParaRPr lang="el-GR" sz="3200" dirty="0"/>
          </a:p>
          <a:p>
            <a:pPr marL="0" indent="0">
              <a:buNone/>
            </a:pPr>
            <a:r>
              <a:rPr lang="el-GR" sz="3200" dirty="0" smtClean="0"/>
              <a:t>Σε όλες τις μορφές, η κακή ισορροπία στην καθιστή θέση δυσχεραίνει τη σίτιση.</a:t>
            </a:r>
            <a:endParaRPr lang="el-GR" sz="3200" dirty="0"/>
          </a:p>
        </p:txBody>
      </p:sp>
    </p:spTree>
    <p:extLst>
      <p:ext uri="{BB962C8B-B14F-4D97-AF65-F5344CB8AC3E}">
        <p14:creationId xmlns:p14="http://schemas.microsoft.com/office/powerpoint/2010/main" val="3045953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Αβίαστη σίτιση…</a:t>
            </a:r>
            <a:endParaRPr lang="el-GR" dirty="0"/>
          </a:p>
        </p:txBody>
      </p:sp>
      <p:sp>
        <p:nvSpPr>
          <p:cNvPr id="3" name="Θέση περιεχομένου 2"/>
          <p:cNvSpPr>
            <a:spLocks noGrp="1"/>
          </p:cNvSpPr>
          <p:nvPr>
            <p:ph idx="1"/>
          </p:nvPr>
        </p:nvSpPr>
        <p:spPr/>
        <p:txBody>
          <a:bodyPr/>
          <a:lstStyle/>
          <a:p>
            <a:r>
              <a:rPr lang="el-GR" dirty="0" smtClean="0"/>
              <a:t>Ευχάριστη ατμόσφαιρα, χωρίς περισπασμούς</a:t>
            </a:r>
          </a:p>
          <a:p>
            <a:r>
              <a:rPr lang="el-GR" dirty="0" smtClean="0"/>
              <a:t>Συμμετοχή στα γεύματα της οικογένειας ή γεύματα μαζί με άλλα παιδιά (μίμηση), αλλά και </a:t>
            </a:r>
            <a:r>
              <a:rPr lang="el-GR" dirty="0" err="1" smtClean="0"/>
              <a:t>μικρογεύματα</a:t>
            </a:r>
            <a:r>
              <a:rPr lang="el-GR" dirty="0" smtClean="0"/>
              <a:t> ενδιάμεσα.</a:t>
            </a:r>
          </a:p>
          <a:p>
            <a:r>
              <a:rPr lang="el-GR" dirty="0" smtClean="0"/>
              <a:t>Τοποθέτηση σε ανορθωμένο κάθισμα και υποστήριξη</a:t>
            </a:r>
          </a:p>
          <a:p>
            <a:r>
              <a:rPr lang="el-GR" dirty="0" smtClean="0"/>
              <a:t>Οι αγκώνες πάνω σε σταθερό τραπέζι</a:t>
            </a:r>
          </a:p>
          <a:p>
            <a:r>
              <a:rPr lang="el-GR" dirty="0" smtClean="0"/>
              <a:t>Χρήση του χεριού με την καλύτερη κινητικότητα για τη σύλληψη και του άλλου για στήριξη</a:t>
            </a:r>
          </a:p>
          <a:p>
            <a:r>
              <a:rPr lang="el-GR" dirty="0" smtClean="0"/>
              <a:t>Εργονομικές διευθετήσεις (πιάτα, ποτήρια, κουτάλια </a:t>
            </a:r>
            <a:r>
              <a:rPr lang="el-GR" dirty="0" err="1" smtClean="0"/>
              <a:t>κλπ</a:t>
            </a:r>
            <a:r>
              <a:rPr lang="el-GR" dirty="0" smtClean="0"/>
              <a:t>)</a:t>
            </a:r>
            <a:endParaRPr lang="el-GR" dirty="0"/>
          </a:p>
        </p:txBody>
      </p:sp>
    </p:spTree>
    <p:extLst>
      <p:ext uri="{BB962C8B-B14F-4D97-AF65-F5344CB8AC3E}">
        <p14:creationId xmlns:p14="http://schemas.microsoft.com/office/powerpoint/2010/main" val="593821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Να τρώει μόνο του</a:t>
            </a:r>
            <a:r>
              <a:rPr lang="en-US" dirty="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3600" dirty="0" smtClean="0"/>
              <a:t>Βασικός στόχος, αρκεί να τρώει με ασφάλεια (κίνδυνος πνιγμονής- </a:t>
            </a:r>
            <a:r>
              <a:rPr lang="el-GR" sz="3600" dirty="0" err="1" smtClean="0"/>
              <a:t>εισροφήσεις</a:t>
            </a:r>
            <a:r>
              <a:rPr lang="el-GR" sz="3600" dirty="0" smtClean="0"/>
              <a:t>) και να τρώει επαρκή ποσότητα.</a:t>
            </a:r>
          </a:p>
          <a:p>
            <a:pPr marL="0" indent="0">
              <a:buNone/>
            </a:pPr>
            <a:endParaRPr lang="el-GR" sz="3600" dirty="0"/>
          </a:p>
          <a:p>
            <a:pPr marL="0" indent="0">
              <a:buNone/>
            </a:pPr>
            <a:r>
              <a:rPr lang="el-GR" sz="3600" dirty="0" smtClean="0"/>
              <a:t>Απαιτείται καλή διαχείριση των </a:t>
            </a:r>
            <a:r>
              <a:rPr lang="el-GR" sz="3600" dirty="0" err="1" smtClean="0"/>
              <a:t>στοματοκινητικών</a:t>
            </a:r>
            <a:r>
              <a:rPr lang="el-GR" sz="3600" dirty="0" smtClean="0"/>
              <a:t>, αναπτυξιακών και συναισθηματικών δυσκολιών.</a:t>
            </a:r>
            <a:endParaRPr lang="el-GR" sz="3600" dirty="0"/>
          </a:p>
        </p:txBody>
      </p:sp>
    </p:spTree>
    <p:extLst>
      <p:ext uri="{BB962C8B-B14F-4D97-AF65-F5344CB8AC3E}">
        <p14:creationId xmlns:p14="http://schemas.microsoft.com/office/powerpoint/2010/main" val="2103287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70C0"/>
                </a:solidFill>
              </a:rPr>
              <a:t>Να τρώει μόνο του</a:t>
            </a:r>
            <a:r>
              <a:rPr lang="en-US" dirty="0" smtClean="0">
                <a:solidFill>
                  <a:srgbClr val="0070C0"/>
                </a:solidFill>
              </a:rPr>
              <a:t>;</a:t>
            </a:r>
            <a:r>
              <a:rPr lang="el-GR" dirty="0" smtClean="0">
                <a:solidFill>
                  <a:srgbClr val="0070C0"/>
                </a:solidFill>
              </a:rPr>
              <a:t> Εκπαίδευση</a:t>
            </a:r>
            <a:endParaRPr lang="el-GR" dirty="0">
              <a:solidFill>
                <a:srgbClr val="0070C0"/>
              </a:solidFill>
            </a:endParaRPr>
          </a:p>
        </p:txBody>
      </p:sp>
      <p:sp>
        <p:nvSpPr>
          <p:cNvPr id="3" name="Θέση περιεχομένου 2"/>
          <p:cNvSpPr>
            <a:spLocks noGrp="1"/>
          </p:cNvSpPr>
          <p:nvPr>
            <p:ph idx="1"/>
          </p:nvPr>
        </p:nvSpPr>
        <p:spPr/>
        <p:txBody>
          <a:bodyPr>
            <a:normAutofit/>
          </a:bodyPr>
          <a:lstStyle/>
          <a:p>
            <a:r>
              <a:rPr lang="el-GR" sz="3200" dirty="0" smtClean="0"/>
              <a:t>Σίτιση με τα δάχτυλα, με μικρά κομμάτια, πχ βρεφικά μπισκότα, που παίρνει το παιδί από το τραπέζι ένα-ένα.</a:t>
            </a:r>
          </a:p>
          <a:p>
            <a:r>
              <a:rPr lang="el-GR" sz="3200" dirty="0" smtClean="0"/>
              <a:t>Σύλληψη της τροφής, χέρι προς το στόμα</a:t>
            </a:r>
          </a:p>
          <a:p>
            <a:r>
              <a:rPr lang="el-GR" sz="3200" dirty="0" smtClean="0"/>
              <a:t>Σίτιση με το κουτάλι</a:t>
            </a:r>
            <a:r>
              <a:rPr lang="en-US" sz="3200" dirty="0" smtClean="0"/>
              <a:t>: </a:t>
            </a:r>
            <a:r>
              <a:rPr lang="el-GR" sz="3200" dirty="0" smtClean="0"/>
              <a:t>σύλληψη του κουταλιού,  καθοδήγηση του χεριού προς το στόμα - εργονομικά κουτάλια</a:t>
            </a:r>
          </a:p>
          <a:p>
            <a:r>
              <a:rPr lang="el-GR" sz="3200" dirty="0" smtClean="0"/>
              <a:t>Μάζεμα της τροφής από το πιάτο- πιο εύκολα με πιρούνι και μετά με κουτάλι- εργονομικά πιάτα</a:t>
            </a:r>
            <a:endParaRPr lang="el-GR" sz="3200" dirty="0"/>
          </a:p>
        </p:txBody>
      </p:sp>
    </p:spTree>
    <p:extLst>
      <p:ext uri="{BB962C8B-B14F-4D97-AF65-F5344CB8AC3E}">
        <p14:creationId xmlns:p14="http://schemas.microsoft.com/office/powerpoint/2010/main" val="40080419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Εργονομικές διευθετήσεις- </a:t>
            </a:r>
            <a:r>
              <a:rPr lang="el-GR" dirty="0" err="1" smtClean="0"/>
              <a:t>εργοθεραπευτές</a:t>
            </a:r>
            <a:endParaRPr lang="el-GR" dirty="0"/>
          </a:p>
        </p:txBody>
      </p:sp>
      <p:sp>
        <p:nvSpPr>
          <p:cNvPr id="3" name="Θέση περιεχομένου 2"/>
          <p:cNvSpPr>
            <a:spLocks noGrp="1"/>
          </p:cNvSpPr>
          <p:nvPr>
            <p:ph idx="1"/>
          </p:nvPr>
        </p:nvSpPr>
        <p:spPr/>
        <p:txBody>
          <a:bodyPr>
            <a:normAutofit/>
          </a:bodyPr>
          <a:lstStyle/>
          <a:p>
            <a:r>
              <a:rPr lang="el-GR" sz="3600" dirty="0" smtClean="0"/>
              <a:t>Αντιολισθητικά μπολ και τραπεζομάντηλα, </a:t>
            </a:r>
            <a:r>
              <a:rPr lang="el-GR" sz="3600" dirty="0" err="1" smtClean="0"/>
              <a:t>μπόλ</a:t>
            </a:r>
            <a:r>
              <a:rPr lang="el-GR" sz="3600" dirty="0" smtClean="0"/>
              <a:t> με μια πλευρά ψηλότερη, ειδικά κύπελλα μα δυο χερούλια - όχι καλαμάκια. Κουτάλια από άθραυστο πλαστικό, </a:t>
            </a:r>
            <a:r>
              <a:rPr lang="el-GR" sz="3600" dirty="0" err="1" smtClean="0"/>
              <a:t>στραβοκούταλα</a:t>
            </a:r>
            <a:r>
              <a:rPr lang="el-GR" sz="3600" dirty="0" smtClean="0"/>
              <a:t>, πλαστικές σαλιάρες, κάλυψη του εδάφους.</a:t>
            </a:r>
          </a:p>
          <a:p>
            <a:r>
              <a:rPr lang="el-GR" sz="3600" dirty="0" smtClean="0"/>
              <a:t>Χρησιμοποιούνται όσο χρειάζονται και αντικαθίστανται από κανονικά, όταν είναι εφικτό.</a:t>
            </a:r>
          </a:p>
          <a:p>
            <a:endParaRPr lang="el-GR" sz="3600" dirty="0"/>
          </a:p>
        </p:txBody>
      </p:sp>
    </p:spTree>
    <p:extLst>
      <p:ext uri="{BB962C8B-B14F-4D97-AF65-F5344CB8AC3E}">
        <p14:creationId xmlns:p14="http://schemas.microsoft.com/office/powerpoint/2010/main" val="1957472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σάρωση001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75128" y="1103642"/>
            <a:ext cx="5297598" cy="353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niversal-cuff-for-feeding-occupational-therapy-480x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62789" y="1103642"/>
            <a:ext cx="5267412" cy="3531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53721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7"/>
            <a:ext cx="10972800" cy="1436467"/>
          </a:xfrm>
        </p:spPr>
        <p:txBody>
          <a:bodyPr/>
          <a:lstStyle/>
          <a:p>
            <a:r>
              <a:rPr lang="el-GR" dirty="0" smtClean="0"/>
              <a:t>Εκπαίδευση στη Σίτιση</a:t>
            </a:r>
            <a:r>
              <a:rPr lang="en-US" dirty="0" smtClean="0"/>
              <a:t>:</a:t>
            </a:r>
            <a:r>
              <a:rPr lang="el-GR" dirty="0" smtClean="0"/>
              <a:t>Υπομονή, χρόνος και αποφασιστικότητα, αλλά  μεγάλο κέρδος</a:t>
            </a:r>
            <a:endParaRPr lang="el-GR" dirty="0"/>
          </a:p>
        </p:txBody>
      </p:sp>
      <p:sp>
        <p:nvSpPr>
          <p:cNvPr id="3" name="Θέση περιεχομένου 2"/>
          <p:cNvSpPr>
            <a:spLocks noGrp="1"/>
          </p:cNvSpPr>
          <p:nvPr>
            <p:ph idx="1"/>
          </p:nvPr>
        </p:nvSpPr>
        <p:spPr>
          <a:xfrm>
            <a:off x="609600" y="2190939"/>
            <a:ext cx="10972800" cy="3935225"/>
          </a:xfrm>
        </p:spPr>
        <p:txBody>
          <a:bodyPr/>
          <a:lstStyle/>
          <a:p>
            <a:r>
              <a:rPr lang="el-GR" sz="3600" dirty="0" smtClean="0"/>
              <a:t>Ενίσχυση της σχέσης παιδιού- γονέων (ματαίωση και έντονη ανησυχία ή φόβος των γονέων από τις δυσκολίες σίτισης)</a:t>
            </a:r>
          </a:p>
          <a:p>
            <a:r>
              <a:rPr lang="el-GR" sz="3600" dirty="0" smtClean="0"/>
              <a:t>Αυτοεκτίμηση του παιδιού και συμμετοχή, ευχαρίστηση από τη λήψη τροφής </a:t>
            </a:r>
            <a:endParaRPr lang="el-GR" sz="3600" dirty="0"/>
          </a:p>
        </p:txBody>
      </p:sp>
    </p:spTree>
    <p:extLst>
      <p:ext uri="{BB962C8B-B14F-4D97-AF65-F5344CB8AC3E}">
        <p14:creationId xmlns:p14="http://schemas.microsoft.com/office/powerpoint/2010/main" val="6669361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Ιδιαίτερες </a:t>
            </a:r>
            <a:r>
              <a:rPr lang="el-GR" dirty="0"/>
              <a:t>δ</a:t>
            </a:r>
            <a:r>
              <a:rPr lang="el-GR" dirty="0" smtClean="0"/>
              <a:t>υσκολίες στη σίτιση</a:t>
            </a:r>
            <a:r>
              <a:rPr lang="en-US" dirty="0" smtClean="0"/>
              <a:t>:</a:t>
            </a:r>
            <a:r>
              <a:rPr lang="el-GR" dirty="0" smtClean="0"/>
              <a:t/>
            </a:r>
            <a:br>
              <a:rPr lang="el-GR" dirty="0" smtClean="0"/>
            </a:br>
            <a:r>
              <a:rPr lang="el-GR" dirty="0" smtClean="0"/>
              <a:t>λογοθεραπευτής</a:t>
            </a:r>
            <a:endParaRPr lang="el-GR" dirty="0"/>
          </a:p>
        </p:txBody>
      </p:sp>
      <p:sp>
        <p:nvSpPr>
          <p:cNvPr id="3" name="Θέση περιεχομένου 2"/>
          <p:cNvSpPr>
            <a:spLocks noGrp="1"/>
          </p:cNvSpPr>
          <p:nvPr>
            <p:ph idx="1"/>
          </p:nvPr>
        </p:nvSpPr>
        <p:spPr/>
        <p:txBody>
          <a:bodyPr>
            <a:normAutofit lnSpcReduction="10000"/>
          </a:bodyPr>
          <a:lstStyle/>
          <a:p>
            <a:r>
              <a:rPr lang="el-GR" sz="4000" dirty="0" smtClean="0"/>
              <a:t>Σχέση μάθησης- ομιλίας</a:t>
            </a:r>
          </a:p>
          <a:p>
            <a:r>
              <a:rPr lang="el-GR" sz="4000" dirty="0" smtClean="0"/>
              <a:t>Η μάσηση και η κατάποση διευκολύνονται αν το χέρι του θεραπευτή υποστηρίζει το πηγούνι</a:t>
            </a:r>
          </a:p>
          <a:p>
            <a:r>
              <a:rPr lang="el-GR" sz="4000" dirty="0" smtClean="0"/>
              <a:t>Η κατάποση διευκολύνεται αν χαϊδέψουμε κάτω από το πηγούνι και κατά μήκος του αυχένα</a:t>
            </a:r>
          </a:p>
          <a:p>
            <a:r>
              <a:rPr lang="el-GR" sz="4000" dirty="0" smtClean="0"/>
              <a:t>Διεγείρουμε το κλείσιμο του στόματος για να προκαλέσουμε κατάποση.</a:t>
            </a:r>
            <a:endParaRPr lang="el-GR" sz="4000" dirty="0"/>
          </a:p>
        </p:txBody>
      </p:sp>
    </p:spTree>
    <p:extLst>
      <p:ext uri="{BB962C8B-B14F-4D97-AF65-F5344CB8AC3E}">
        <p14:creationId xmlns:p14="http://schemas.microsoft.com/office/powerpoint/2010/main" val="172802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7295" y="1020780"/>
            <a:ext cx="10972800" cy="4525963"/>
          </a:xfrm>
        </p:spPr>
        <p:txBody>
          <a:bodyPr>
            <a:normAutofit/>
          </a:bodyPr>
          <a:lstStyle/>
          <a:p>
            <a:r>
              <a:rPr lang="el-GR" sz="3600" dirty="0" smtClean="0"/>
              <a:t>Ο «απογαλακτισμός» από τα υγρά και η ανοχή των </a:t>
            </a:r>
            <a:r>
              <a:rPr lang="el-GR" sz="3600" dirty="0" err="1" smtClean="0"/>
              <a:t>ημιστερεών</a:t>
            </a:r>
            <a:r>
              <a:rPr lang="el-GR" sz="3600" dirty="0" smtClean="0"/>
              <a:t> και στερεών, η γνωριμία με τις γεύσεις γίνονται σταδιακά και προοδευτικά και μπορεί να απαιτήσει πολύ χρόνο. </a:t>
            </a:r>
          </a:p>
          <a:p>
            <a:r>
              <a:rPr lang="el-GR" sz="3600" dirty="0" smtClean="0"/>
              <a:t>Τα παχύρευστα υγρά καταπίνονται πιο εύκολα </a:t>
            </a:r>
          </a:p>
          <a:p>
            <a:r>
              <a:rPr lang="el-GR" sz="3600" dirty="0" smtClean="0"/>
              <a:t>Κίνδυνος </a:t>
            </a:r>
            <a:r>
              <a:rPr lang="el-GR" sz="3600" dirty="0" err="1" smtClean="0"/>
              <a:t>εισρόφησης</a:t>
            </a:r>
            <a:r>
              <a:rPr lang="el-GR" sz="3600" dirty="0" smtClean="0"/>
              <a:t>- επιτήρηση</a:t>
            </a:r>
            <a:endParaRPr lang="el-GR" sz="3600" dirty="0"/>
          </a:p>
        </p:txBody>
      </p:sp>
    </p:spTree>
    <p:extLst>
      <p:ext uri="{BB962C8B-B14F-4D97-AF65-F5344CB8AC3E}">
        <p14:creationId xmlns:p14="http://schemas.microsoft.com/office/powerpoint/2010/main" val="35588901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Λογοθεραπευτής αν…</a:t>
            </a:r>
            <a:endParaRPr lang="el-GR" dirty="0"/>
          </a:p>
        </p:txBody>
      </p:sp>
      <p:sp>
        <p:nvSpPr>
          <p:cNvPr id="3" name="Θέση περιεχομένου 2"/>
          <p:cNvSpPr>
            <a:spLocks noGrp="1"/>
          </p:cNvSpPr>
          <p:nvPr>
            <p:ph idx="1"/>
          </p:nvPr>
        </p:nvSpPr>
        <p:spPr/>
        <p:txBody>
          <a:bodyPr/>
          <a:lstStyle/>
          <a:p>
            <a:r>
              <a:rPr lang="el-GR" sz="3200" dirty="0" smtClean="0"/>
              <a:t>Το στόμα είναι ανοιχτό, χαλαρό  (σιελόρροια), αντιμετώπιση με άγγιγμα ή πίεση των μυών. </a:t>
            </a:r>
          </a:p>
          <a:p>
            <a:r>
              <a:rPr lang="el-GR" sz="3200" dirty="0" smtClean="0"/>
              <a:t>Υπάρχει υπερευαισθησία</a:t>
            </a:r>
          </a:p>
          <a:p>
            <a:r>
              <a:rPr lang="el-GR" sz="3200" dirty="0" smtClean="0"/>
              <a:t>Το παιδί αντιδρά με δάγκωμα (πλαστικό και όχι μεταλλικό κουτάλι,  οποίο τοποθετείται σταθερά στο κέντρο της γλώσσας)</a:t>
            </a:r>
          </a:p>
          <a:p>
            <a:r>
              <a:rPr lang="el-GR" sz="3200" dirty="0" smtClean="0"/>
              <a:t>Αντιμετώπιση της </a:t>
            </a:r>
            <a:r>
              <a:rPr lang="el-GR" sz="3200" dirty="0" err="1" smtClean="0"/>
              <a:t>σπαστικότητας</a:t>
            </a:r>
            <a:r>
              <a:rPr lang="el-GR" sz="3200" dirty="0" smtClean="0"/>
              <a:t> των μυών του στόματος με παγωμένα «</a:t>
            </a:r>
            <a:r>
              <a:rPr lang="el-GR" sz="3200" dirty="0" err="1" smtClean="0"/>
              <a:t>γλυφιτζούρια</a:t>
            </a:r>
            <a:r>
              <a:rPr lang="el-GR" dirty="0" smtClean="0"/>
              <a:t>»</a:t>
            </a:r>
            <a:endParaRPr lang="el-GR" dirty="0"/>
          </a:p>
        </p:txBody>
      </p:sp>
    </p:spTree>
    <p:extLst>
      <p:ext uri="{BB962C8B-B14F-4D97-AF65-F5344CB8AC3E}">
        <p14:creationId xmlns:p14="http://schemas.microsoft.com/office/powerpoint/2010/main" val="423808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a:t>
            </a:r>
            <a:r>
              <a:rPr lang="el-GR" dirty="0" err="1" smtClean="0"/>
              <a:t>Εργοθεραπευτής</a:t>
            </a:r>
            <a:r>
              <a:rPr lang="el-GR" dirty="0" smtClean="0"/>
              <a:t>  παρέχει…</a:t>
            </a:r>
            <a:endParaRPr lang="el-GR" dirty="0"/>
          </a:p>
        </p:txBody>
      </p:sp>
      <p:sp>
        <p:nvSpPr>
          <p:cNvPr id="3" name="Θέση περιεχομένου 2"/>
          <p:cNvSpPr>
            <a:spLocks noGrp="1"/>
          </p:cNvSpPr>
          <p:nvPr>
            <p:ph idx="1"/>
          </p:nvPr>
        </p:nvSpPr>
        <p:spPr/>
        <p:txBody>
          <a:bodyPr>
            <a:normAutofit/>
          </a:bodyPr>
          <a:lstStyle/>
          <a:p>
            <a:r>
              <a:rPr lang="el-GR" sz="3600" b="1" dirty="0" smtClean="0">
                <a:effectLst/>
                <a:latin typeface="Calibri" panose="020F0502020204030204" pitchFamily="34" charset="0"/>
                <a:ea typeface="Times New Roman" panose="02020603050405020304" pitchFamily="18" charset="0"/>
                <a:cs typeface="Arial" panose="020B0604020202020204" pitchFamily="34" charset="0"/>
              </a:rPr>
              <a:t>Υλικό</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 για τους γονείς και συνοδούς </a:t>
            </a:r>
          </a:p>
          <a:p>
            <a:pPr>
              <a:spcAft>
                <a:spcPts val="0"/>
              </a:spcAft>
            </a:pPr>
            <a:r>
              <a:rPr lang="el-GR" sz="3600" dirty="0" smtClean="0">
                <a:latin typeface="Calibri" panose="020F0502020204030204" pitchFamily="34" charset="0"/>
                <a:ea typeface="Times New Roman" panose="02020603050405020304" pitchFamily="18" charset="0"/>
                <a:cs typeface="Arial" panose="020B0604020202020204" pitchFamily="34" charset="0"/>
              </a:rPr>
              <a:t>Ε</a:t>
            </a:r>
            <a:r>
              <a:rPr lang="el-GR" sz="3600" dirty="0" smtClean="0">
                <a:effectLst/>
                <a:latin typeface="Calibri" panose="020F0502020204030204" pitchFamily="34" charset="0"/>
                <a:ea typeface="Times New Roman" panose="02020603050405020304" pitchFamily="18" charset="0"/>
                <a:cs typeface="Arial" panose="020B0604020202020204" pitchFamily="34" charset="0"/>
              </a:rPr>
              <a:t>ργονομικές διευθετήσεις</a:t>
            </a:r>
          </a:p>
          <a:p>
            <a:pPr>
              <a:spcAft>
                <a:spcPts val="0"/>
              </a:spcAft>
            </a:pPr>
            <a:r>
              <a:rPr lang="el-GR" sz="3600" b="1" dirty="0" smtClean="0">
                <a:effectLst/>
                <a:latin typeface="Calibri" panose="020F0502020204030204" pitchFamily="34" charset="0"/>
                <a:ea typeface="Times New Roman" panose="02020603050405020304" pitchFamily="18" charset="0"/>
                <a:cs typeface="Arial" panose="020B0604020202020204" pitchFamily="34" charset="0"/>
              </a:rPr>
              <a:t>Εξατομικευμένο θεραπευτικό πρόγραμμα.</a:t>
            </a:r>
            <a:endParaRPr lang="el-GR" sz="3600" dirty="0" smtClean="0">
              <a:effectLst/>
              <a:latin typeface="Calibri" panose="020F0502020204030204" pitchFamily="34" charset="0"/>
              <a:ea typeface="Times New Roman" panose="02020603050405020304" pitchFamily="18" charset="0"/>
            </a:endParaRPr>
          </a:p>
          <a:p>
            <a:endParaRPr lang="el-GR" sz="3600" dirty="0">
              <a:latin typeface="Calibri" panose="020F0502020204030204" pitchFamily="34" charset="0"/>
            </a:endParaRPr>
          </a:p>
        </p:txBody>
      </p:sp>
    </p:spTree>
    <p:extLst>
      <p:ext uri="{BB962C8B-B14F-4D97-AF65-F5344CB8AC3E}">
        <p14:creationId xmlns:p14="http://schemas.microsoft.com/office/powerpoint/2010/main" val="2698987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744" y="2166812"/>
            <a:ext cx="10972800" cy="987356"/>
          </a:xfrm>
        </p:spPr>
        <p:txBody>
          <a:bodyPr/>
          <a:lstStyle/>
          <a:p>
            <a:r>
              <a:rPr lang="el-GR" sz="5400" dirty="0" err="1" smtClean="0"/>
              <a:t>Λογοθεραπευτική</a:t>
            </a:r>
            <a:r>
              <a:rPr lang="el-GR" sz="5400" dirty="0" smtClean="0"/>
              <a:t> παρέμβαση</a:t>
            </a:r>
            <a:endParaRPr lang="el-GR" sz="5400" dirty="0"/>
          </a:p>
        </p:txBody>
      </p:sp>
    </p:spTree>
    <p:extLst>
      <p:ext uri="{BB962C8B-B14F-4D97-AF65-F5344CB8AC3E}">
        <p14:creationId xmlns:p14="http://schemas.microsoft.com/office/powerpoint/2010/main" val="78366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Λογοθεραπεία</a:t>
            </a:r>
            <a:endParaRPr lang="el-GR" dirty="0"/>
          </a:p>
        </p:txBody>
      </p:sp>
      <p:sp>
        <p:nvSpPr>
          <p:cNvPr id="3" name="Θέση περιεχομένου 2"/>
          <p:cNvSpPr>
            <a:spLocks noGrp="1"/>
          </p:cNvSpPr>
          <p:nvPr>
            <p:ph idx="1"/>
          </p:nvPr>
        </p:nvSpPr>
        <p:spPr/>
        <p:txBody>
          <a:bodyPr/>
          <a:lstStyle/>
          <a:p>
            <a:pPr marL="0" indent="0">
              <a:buNone/>
            </a:pPr>
            <a:r>
              <a:rPr lang="el-GR" sz="3600" b="1" dirty="0" err="1">
                <a:latin typeface="Calibri" panose="020F0502020204030204" pitchFamily="34" charset="0"/>
              </a:rPr>
              <a:t>Λογοθεραπεία</a:t>
            </a:r>
            <a:r>
              <a:rPr lang="el-GR" sz="3600" dirty="0">
                <a:latin typeface="Calibri" panose="020F0502020204030204" pitchFamily="34" charset="0"/>
              </a:rPr>
              <a:t> είναι η επιστήμη που ασχολείται με τη μελέτη των προβλημάτων του λόγου, της ομιλίας και της φωνής. </a:t>
            </a:r>
            <a:endParaRPr lang="el-GR" sz="3600" dirty="0" smtClean="0">
              <a:latin typeface="Calibri" panose="020F0502020204030204" pitchFamily="34" charset="0"/>
            </a:endParaRPr>
          </a:p>
          <a:p>
            <a:pPr marL="0" indent="0">
              <a:buNone/>
            </a:pPr>
            <a:r>
              <a:rPr lang="el-GR" sz="3600" dirty="0" smtClean="0">
                <a:latin typeface="Calibri" panose="020F0502020204030204" pitchFamily="34" charset="0"/>
              </a:rPr>
              <a:t>Ο </a:t>
            </a:r>
            <a:r>
              <a:rPr lang="el-GR" sz="3600" dirty="0">
                <a:latin typeface="Calibri" panose="020F0502020204030204" pitchFamily="34" charset="0"/>
              </a:rPr>
              <a:t>ειδικός επιστήμων που ασκεί τη </a:t>
            </a:r>
            <a:r>
              <a:rPr lang="el-GR" sz="3600" dirty="0" err="1">
                <a:latin typeface="Calibri" panose="020F0502020204030204" pitchFamily="34" charset="0"/>
              </a:rPr>
              <a:t>Λογοθεραπεία</a:t>
            </a:r>
            <a:r>
              <a:rPr lang="el-GR" sz="3600" dirty="0">
                <a:latin typeface="Calibri" panose="020F0502020204030204" pitchFamily="34" charset="0"/>
              </a:rPr>
              <a:t> ονομάζεται </a:t>
            </a:r>
            <a:r>
              <a:rPr lang="el-GR" sz="3600" b="1" dirty="0" smtClean="0">
                <a:latin typeface="Calibri" panose="020F0502020204030204" pitchFamily="34" charset="0"/>
              </a:rPr>
              <a:t>Παθολόγος </a:t>
            </a:r>
            <a:r>
              <a:rPr lang="el-GR" sz="3600" b="1" dirty="0">
                <a:latin typeface="Calibri" panose="020F0502020204030204" pitchFamily="34" charset="0"/>
              </a:rPr>
              <a:t>Λόγου και </a:t>
            </a:r>
            <a:r>
              <a:rPr lang="el-GR" sz="3600" b="1" dirty="0" smtClean="0">
                <a:latin typeface="Calibri" panose="020F0502020204030204" pitchFamily="34" charset="0"/>
              </a:rPr>
              <a:t>Ομιλίας</a:t>
            </a:r>
            <a:r>
              <a:rPr lang="el-GR" sz="3600" dirty="0" smtClean="0">
                <a:latin typeface="Calibri" panose="020F0502020204030204" pitchFamily="34" charset="0"/>
              </a:rPr>
              <a:t>,  </a:t>
            </a:r>
            <a:r>
              <a:rPr lang="el-GR" sz="3600" b="1" dirty="0" smtClean="0">
                <a:latin typeface="Calibri" panose="020F0502020204030204" pitchFamily="34" charset="0"/>
              </a:rPr>
              <a:t>Λογοθεραπευτής ή </a:t>
            </a:r>
            <a:r>
              <a:rPr lang="el-GR" sz="3600" b="1" dirty="0" err="1" smtClean="0">
                <a:latin typeface="Calibri" panose="020F0502020204030204" pitchFamily="34" charset="0"/>
              </a:rPr>
              <a:t>Λογοπεδικός</a:t>
            </a:r>
            <a:r>
              <a:rPr lang="el-GR" sz="3600" b="1" dirty="0" smtClean="0">
                <a:latin typeface="Calibri" panose="020F0502020204030204" pitchFamily="34" charset="0"/>
              </a:rPr>
              <a:t>.</a:t>
            </a:r>
            <a:endParaRPr lang="el-GR" sz="3600" dirty="0">
              <a:latin typeface="Calibri" panose="020F0502020204030204" pitchFamily="34" charset="0"/>
            </a:endParaRPr>
          </a:p>
          <a:p>
            <a:pPr marL="0" indent="0">
              <a:buNone/>
            </a:pPr>
            <a:r>
              <a:rPr lang="el-GR" sz="3600" dirty="0">
                <a:latin typeface="Calibri" panose="020F0502020204030204" pitchFamily="34" charset="0"/>
              </a:rPr>
              <a:t> </a:t>
            </a:r>
          </a:p>
          <a:p>
            <a:endParaRPr lang="el-GR" dirty="0"/>
          </a:p>
        </p:txBody>
      </p:sp>
    </p:spTree>
    <p:extLst>
      <p:ext uri="{BB962C8B-B14F-4D97-AF65-F5344CB8AC3E}">
        <p14:creationId xmlns:p14="http://schemas.microsoft.com/office/powerpoint/2010/main" val="27192246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dirty="0" smtClean="0">
                <a:solidFill>
                  <a:srgbClr val="0070C0"/>
                </a:solidFill>
                <a:ea typeface="Arial Unicode MS" panose="020B0604020202020204" pitchFamily="34" charset="-128"/>
                <a:cs typeface="Arial Unicode MS" panose="020B0604020202020204" pitchFamily="34" charset="-128"/>
              </a:rPr>
              <a:t>ΛΟΓΟΘΕΡΑΠΕΙΑ</a:t>
            </a:r>
          </a:p>
        </p:txBody>
      </p:sp>
      <p:pic>
        <p:nvPicPr>
          <p:cNvPr id="46084" name="Picture 5" descr="tree-of-S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20" y="1388743"/>
            <a:ext cx="502391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ANd9GcStkLbe_5YYMChxeIh2ZCQsPVQfqaRRxnidcGzx93kcXbm-1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660" y="1388743"/>
            <a:ext cx="345711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4505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Στόχος</a:t>
            </a:r>
            <a:endParaRPr lang="el-GR" dirty="0"/>
          </a:p>
        </p:txBody>
      </p:sp>
      <p:sp>
        <p:nvSpPr>
          <p:cNvPr id="3" name="Θέση περιεχομένου 2"/>
          <p:cNvSpPr>
            <a:spLocks noGrp="1"/>
          </p:cNvSpPr>
          <p:nvPr>
            <p:ph idx="1"/>
          </p:nvPr>
        </p:nvSpPr>
        <p:spPr/>
        <p:txBody>
          <a:bodyPr>
            <a:normAutofit/>
          </a:bodyPr>
          <a:lstStyle/>
          <a:p>
            <a:r>
              <a:rPr lang="el-GR" sz="4000" dirty="0"/>
              <a:t>Εκπαίδευση και άσκηση  για την αντιμετώπιση προβλημάτων λόγου, άρθρωσης, κατάποσης που μπορεί να συνοδεύουν την Ε.Π.</a:t>
            </a:r>
          </a:p>
          <a:p>
            <a:r>
              <a:rPr lang="el-GR" sz="4000" dirty="0"/>
              <a:t>Αντιμετώπιση των προβλημάτων επικοινωνίας (λεκτικής και μη λεκτικής).</a:t>
            </a:r>
          </a:p>
          <a:p>
            <a:endParaRPr lang="el-GR" sz="4000" dirty="0"/>
          </a:p>
        </p:txBody>
      </p:sp>
    </p:spTree>
    <p:extLst>
      <p:ext uri="{BB962C8B-B14F-4D97-AF65-F5344CB8AC3E}">
        <p14:creationId xmlns:p14="http://schemas.microsoft.com/office/powerpoint/2010/main" val="11748880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sz="3600" dirty="0" smtClean="0"/>
              <a:t>Αξιολόγηση- πρόγραμμα αποκατάστασης</a:t>
            </a:r>
          </a:p>
          <a:p>
            <a:r>
              <a:rPr lang="el-GR" sz="3600" dirty="0" smtClean="0"/>
              <a:t>Εκπαίδευση των γονέων</a:t>
            </a:r>
          </a:p>
          <a:p>
            <a:r>
              <a:rPr lang="el-GR" sz="3600" dirty="0" smtClean="0"/>
              <a:t>Συνεργασία με τους παιδαγωγούς, ιδίως για το γραπτό λόγο</a:t>
            </a:r>
            <a:endParaRPr lang="el-GR" sz="3600" dirty="0"/>
          </a:p>
        </p:txBody>
      </p:sp>
    </p:spTree>
    <p:extLst>
      <p:ext uri="{BB962C8B-B14F-4D97-AF65-F5344CB8AC3E}">
        <p14:creationId xmlns:p14="http://schemas.microsoft.com/office/powerpoint/2010/main" val="1882529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eaLnBrk="1" hangingPunct="1"/>
            <a:r>
              <a:rPr lang="el-GR" dirty="0">
                <a:latin typeface="Calibri" panose="020F0502020204030204" pitchFamily="34" charset="0"/>
              </a:rPr>
              <a:t>ΕΞΕΛΙΞΗ ΤΗΣ ΑΚΟΗΣ</a:t>
            </a:r>
          </a:p>
        </p:txBody>
      </p:sp>
      <p:sp>
        <p:nvSpPr>
          <p:cNvPr id="39939" name="Rectangle 3"/>
          <p:cNvSpPr>
            <a:spLocks noGrp="1"/>
          </p:cNvSpPr>
          <p:nvPr>
            <p:ph idx="1"/>
          </p:nvPr>
        </p:nvSpPr>
        <p:spPr>
          <a:xfrm>
            <a:off x="672974" y="1346704"/>
            <a:ext cx="8923699" cy="4981668"/>
          </a:xfrm>
        </p:spPr>
        <p:txBody>
          <a:bodyPr>
            <a:normAutofit fontScale="92500" lnSpcReduction="20000"/>
          </a:bodyPr>
          <a:lstStyle/>
          <a:p>
            <a:pPr marL="0" lvl="1" indent="0" eaLnBrk="1" hangingPunct="1">
              <a:buFont typeface="Wingdings" pitchFamily="2" charset="2"/>
              <a:buNone/>
            </a:pPr>
            <a:r>
              <a:rPr lang="el-GR" dirty="0">
                <a:solidFill>
                  <a:schemeClr val="hlink"/>
                </a:solidFill>
              </a:rPr>
              <a:t>0-4 μήνες</a:t>
            </a:r>
            <a:r>
              <a:rPr lang="el-GR" dirty="0"/>
              <a:t> - Αντίληψη ισχυρών ήχων, ηρεμεί με τη φωνή της μητέρας, σε παρουσία θορύβου συζήτησης σταματά προσωρινά τη δραστηριότητα του.</a:t>
            </a:r>
          </a:p>
          <a:p>
            <a:pPr marL="0" lvl="1" indent="0" eaLnBrk="1" hangingPunct="1">
              <a:buFont typeface="Wingdings" pitchFamily="2" charset="2"/>
              <a:buNone/>
            </a:pPr>
            <a:r>
              <a:rPr lang="el-GR" dirty="0">
                <a:solidFill>
                  <a:schemeClr val="hlink"/>
                </a:solidFill>
              </a:rPr>
              <a:t>5-6 μήνες </a:t>
            </a:r>
            <a:r>
              <a:rPr lang="el-GR" dirty="0"/>
              <a:t>-  Εντοπίζει σωστά τον ήχο σε οριζόντιο επίπεδο, μιμείται ήχους με το δικό του ρεπερτόριο.</a:t>
            </a:r>
          </a:p>
          <a:p>
            <a:pPr marL="0" lvl="1" indent="0" eaLnBrk="1" hangingPunct="1">
              <a:buFont typeface="Wingdings" pitchFamily="2" charset="2"/>
              <a:buNone/>
            </a:pPr>
            <a:r>
              <a:rPr lang="el-GR" dirty="0">
                <a:solidFill>
                  <a:schemeClr val="hlink"/>
                </a:solidFill>
              </a:rPr>
              <a:t>7-12</a:t>
            </a:r>
            <a:r>
              <a:rPr lang="el-GR" dirty="0"/>
              <a:t> </a:t>
            </a:r>
            <a:r>
              <a:rPr lang="el-GR" dirty="0">
                <a:solidFill>
                  <a:schemeClr val="hlink"/>
                </a:solidFill>
              </a:rPr>
              <a:t>μήνες</a:t>
            </a:r>
            <a:r>
              <a:rPr lang="el-GR" dirty="0"/>
              <a:t> - Εντοπίζει σωστά τον ήχο σε οποιοδήποτε επίπεδο, απαντά στο όνομα του και σε χαμηλή ένταση.</a:t>
            </a:r>
          </a:p>
          <a:p>
            <a:pPr marL="0" lvl="1" indent="0" eaLnBrk="1" hangingPunct="1">
              <a:buFont typeface="Wingdings" pitchFamily="2" charset="2"/>
              <a:buNone/>
            </a:pPr>
            <a:r>
              <a:rPr lang="el-GR" dirty="0">
                <a:solidFill>
                  <a:schemeClr val="hlink"/>
                </a:solidFill>
              </a:rPr>
              <a:t>13-15 μήνες </a:t>
            </a:r>
            <a:r>
              <a:rPr lang="el-GR" dirty="0"/>
              <a:t>- Δείχνει προς την κατεύθυνση κάποιου μη οικείου ήχου, ή σε γνωστά αντικείμενα ή πρόσωπα όταν το ρωτούν.</a:t>
            </a:r>
          </a:p>
          <a:p>
            <a:pPr marL="0" lvl="1" indent="0" eaLnBrk="1" hangingPunct="1">
              <a:buFont typeface="Wingdings" pitchFamily="2" charset="2"/>
              <a:buNone/>
            </a:pPr>
            <a:r>
              <a:rPr lang="el-GR" dirty="0">
                <a:solidFill>
                  <a:schemeClr val="hlink"/>
                </a:solidFill>
              </a:rPr>
              <a:t>16-18 μήνες </a:t>
            </a:r>
            <a:r>
              <a:rPr lang="el-GR" dirty="0"/>
              <a:t>- Ακολουθεί απλές οδηγίες χωρίς οπτική ενίσχυση ή με νοήματα.</a:t>
            </a:r>
          </a:p>
          <a:p>
            <a:pPr marL="0" lvl="1" indent="0" eaLnBrk="1" hangingPunct="1">
              <a:buFont typeface="Wingdings" pitchFamily="2" charset="2"/>
              <a:buNone/>
            </a:pPr>
            <a:r>
              <a:rPr lang="el-GR" dirty="0">
                <a:solidFill>
                  <a:schemeClr val="hlink"/>
                </a:solidFill>
              </a:rPr>
              <a:t>19-24 μήνες </a:t>
            </a:r>
            <a:r>
              <a:rPr lang="el-GR" dirty="0"/>
              <a:t>– Δείχνει μέρη του σώματος όταν του ζητηθεί. Στους 24 μήνες θα μπορεί να εξασκηθεί για τη διενέργεια </a:t>
            </a:r>
            <a:r>
              <a:rPr lang="el-GR" dirty="0" err="1"/>
              <a:t>παιχνιοακοομετρίας</a:t>
            </a:r>
            <a:r>
              <a:rPr lang="el-GR" dirty="0"/>
              <a:t>.</a:t>
            </a:r>
            <a:endParaRPr lang="fr-FR" dirty="0"/>
          </a:p>
        </p:txBody>
      </p:sp>
      <p:pic>
        <p:nvPicPr>
          <p:cNvPr id="4" name="Picture 11" descr="ANd9GcR3TX4kbYUZ5BFUPba9BktyNGFMok6WONgOf9MO1BwHWyG9f0fl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673" y="2209045"/>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4380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Scan_Pic0002"/>
          <p:cNvPicPr>
            <a:picLocks noChangeAspect="1" noChangeArrowheads="1"/>
          </p:cNvPicPr>
          <p:nvPr/>
        </p:nvPicPr>
        <p:blipFill>
          <a:blip r:embed="rId2" cstate="print"/>
          <a:srcRect/>
          <a:stretch>
            <a:fillRect/>
          </a:stretch>
        </p:blipFill>
        <p:spPr bwMode="auto">
          <a:xfrm>
            <a:off x="3083665" y="523750"/>
            <a:ext cx="6078442" cy="5721782"/>
          </a:xfrm>
          <a:prstGeom prst="rect">
            <a:avLst/>
          </a:prstGeom>
          <a:noFill/>
          <a:ln w="9525">
            <a:noFill/>
            <a:miter lim="800000"/>
            <a:headEnd/>
            <a:tailEnd/>
          </a:ln>
        </p:spPr>
      </p:pic>
    </p:spTree>
    <p:extLst>
      <p:ext uri="{BB962C8B-B14F-4D97-AF65-F5344CB8AC3E}">
        <p14:creationId xmlns:p14="http://schemas.microsoft.com/office/powerpoint/2010/main" val="25716698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σάρωση0010"/>
          <p:cNvPicPr>
            <a:picLocks noGrp="1" noChangeAspect="1" noChangeArrowheads="1"/>
          </p:cNvPicPr>
          <p:nvPr>
            <p:ph idx="1"/>
          </p:nvPr>
        </p:nvPicPr>
        <p:blipFill>
          <a:blip r:embed="rId2" cstate="print"/>
          <a:stretch>
            <a:fillRect/>
          </a:stretch>
        </p:blipFill>
        <p:spPr>
          <a:xfrm>
            <a:off x="2444707" y="574691"/>
            <a:ext cx="7151966" cy="5374899"/>
          </a:xfrm>
        </p:spPr>
      </p:pic>
    </p:spTree>
    <p:extLst>
      <p:ext uri="{BB962C8B-B14F-4D97-AF65-F5344CB8AC3E}">
        <p14:creationId xmlns:p14="http://schemas.microsoft.com/office/powerpoint/2010/main" val="29509673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54867" y="866870"/>
            <a:ext cx="10972800" cy="5370968"/>
          </a:xfrm>
        </p:spPr>
        <p:txBody>
          <a:bodyPr>
            <a:noAutofit/>
          </a:bodyPr>
          <a:lstStyle/>
          <a:p>
            <a:pPr marL="0" indent="0">
              <a:buNone/>
            </a:pPr>
            <a:r>
              <a:rPr lang="el-GR" sz="3600" dirty="0"/>
              <a:t>Με τη λειτουργία</a:t>
            </a:r>
            <a:r>
              <a:rPr lang="el-GR" sz="3600" b="1" dirty="0"/>
              <a:t> της Άρθρωσης</a:t>
            </a:r>
            <a:r>
              <a:rPr lang="el-GR" sz="3600" dirty="0"/>
              <a:t>  διαμορφώνεται η φωνή σε οργανωμένα φωνητικά σύνολα, δηλ. συλλαβές και λέξεις. Η άρθρωση είναι πολύπλοκη λειτουργία, στην οποία συμβάλλουν η γλώσσα, η μαλθακή υπερώα, τα χείλη, τα δόντια κλπ. </a:t>
            </a:r>
            <a:endParaRPr lang="el-GR" sz="3600" dirty="0" smtClean="0"/>
          </a:p>
          <a:p>
            <a:pPr marL="0" indent="0">
              <a:buNone/>
            </a:pPr>
            <a:r>
              <a:rPr lang="el-GR" sz="3600" dirty="0" smtClean="0"/>
              <a:t>Στις </a:t>
            </a:r>
            <a:r>
              <a:rPr lang="el-GR" sz="3600" dirty="0"/>
              <a:t>διαταραχές της άρθρωσης ανήκουν οι </a:t>
            </a:r>
            <a:r>
              <a:rPr lang="el-GR" sz="3600" b="1" dirty="0"/>
              <a:t>φωνολογικές διαταραχές</a:t>
            </a:r>
            <a:r>
              <a:rPr lang="el-GR" sz="3600" dirty="0"/>
              <a:t> κατά τις οποίες ένα παιδί δεν αρθρώνει σωστά τους φθόγγους της γλώσσας του, όπως αναμένεται για την ηλικία </a:t>
            </a:r>
            <a:r>
              <a:rPr lang="el-GR" sz="3600" dirty="0" smtClean="0"/>
              <a:t>του.</a:t>
            </a:r>
            <a:endParaRPr lang="el-GR" sz="3600" dirty="0"/>
          </a:p>
        </p:txBody>
      </p:sp>
    </p:spTree>
    <p:extLst>
      <p:ext uri="{BB962C8B-B14F-4D97-AF65-F5344CB8AC3E}">
        <p14:creationId xmlns:p14="http://schemas.microsoft.com/office/powerpoint/2010/main" val="527143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63508" y="912138"/>
            <a:ext cx="10972800" cy="4972614"/>
          </a:xfrm>
        </p:spPr>
        <p:txBody>
          <a:bodyPr>
            <a:normAutofit/>
          </a:bodyPr>
          <a:lstStyle/>
          <a:p>
            <a:pPr marL="0" indent="0">
              <a:buNone/>
            </a:pPr>
            <a:r>
              <a:rPr lang="el-GR" sz="3200" dirty="0"/>
              <a:t>Δυσλειτουργίες σ’ αυτές τις ομάδες μυών περιορίζουν την ικανότητα του ατόμου να παράγει ή να μιμηθεί ήχους.  Αυτό έχει ως αποτέλεσμα την παραγωγή μη κατανοητού λόγου ή την ολοκληρωτική έλλειψή του και ελαττώνει τις δυνατότητες επικοινωνίας και μάθησης. </a:t>
            </a:r>
            <a:endParaRPr lang="el-GR" sz="3200" dirty="0" smtClean="0"/>
          </a:p>
          <a:p>
            <a:pPr marL="0" indent="0">
              <a:buNone/>
            </a:pPr>
            <a:r>
              <a:rPr lang="el-GR" sz="3200" dirty="0" smtClean="0"/>
              <a:t>Η </a:t>
            </a:r>
            <a:r>
              <a:rPr lang="el-GR" sz="3200" dirty="0"/>
              <a:t>φτωχή επικοινωνιακή ικανότητα δεν επηρεάζει μόνο τη δυνατότητα του ατόμου να δίνει, να ζητά και να παίρνει πληροφορίες, να εκφράζει τις διάφορες επιλογές του, αλλά δημιουργεί προβλήματα και στις κοινωνικές του σχέσεις.</a:t>
            </a:r>
          </a:p>
          <a:p>
            <a:endParaRPr lang="el-GR" sz="3200" dirty="0"/>
          </a:p>
        </p:txBody>
      </p:sp>
    </p:spTree>
    <p:extLst>
      <p:ext uri="{BB962C8B-B14F-4D97-AF65-F5344CB8AC3E}">
        <p14:creationId xmlns:p14="http://schemas.microsoft.com/office/powerpoint/2010/main" val="410996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10" descr="montessori-practical-life-activities-cutting-crinkle-cutter-for-preschooler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880634" y="3307532"/>
            <a:ext cx="3672175" cy="27541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1" name="Picture 5" descr="occupational_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017" y="599039"/>
            <a:ext cx="2937850" cy="253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1" descr="ANd9GcT6FxGCImXDbAhw_QwzKvl9ytLejUs95GdbVwAdzyZYb8kLq77Fx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933" y="3307532"/>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2" descr="ANd9GcRJF4f1CkkmqBetDMSHs5Aai2_Ad014AiSDU31cFglLt2RojD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687" y="365013"/>
            <a:ext cx="2311198" cy="277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8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28119" y="948352"/>
            <a:ext cx="10972800" cy="4525963"/>
          </a:xfrm>
        </p:spPr>
        <p:txBody>
          <a:bodyPr>
            <a:normAutofit/>
          </a:bodyPr>
          <a:lstStyle/>
          <a:p>
            <a:pPr marL="0" indent="0">
              <a:buNone/>
            </a:pPr>
            <a:r>
              <a:rPr lang="el-GR" sz="3600" dirty="0"/>
              <a:t>Επίσης, η </a:t>
            </a:r>
            <a:r>
              <a:rPr lang="el-GR" sz="3600" b="1" dirty="0"/>
              <a:t>δυσαρθρία</a:t>
            </a:r>
            <a:r>
              <a:rPr lang="el-GR" sz="3600" dirty="0"/>
              <a:t>, </a:t>
            </a:r>
            <a:r>
              <a:rPr lang="el-GR" sz="3600" dirty="0" smtClean="0"/>
              <a:t>παθολογική άρθρωση. </a:t>
            </a:r>
            <a:r>
              <a:rPr lang="el-GR" sz="3600" dirty="0"/>
              <a:t>Ο ακριβής έλεγχος και συντονισμός των μυών γύρω από τη στοματική κοιλότητα, η κανονική λειτουργία του φωνητικού συστήματος και η σωστή αναπνοή (εισπνοή-εκπνοή) είναι απαραίτητα στοιχεία για την παραγωγή κατανοητής ομιλίας  (αναπνευστική υποστήριξη της φωνής, ρύθμιση του  μυϊκού τόνου των φωνητικών μυών).</a:t>
            </a:r>
          </a:p>
        </p:txBody>
      </p:sp>
    </p:spTree>
    <p:extLst>
      <p:ext uri="{BB962C8B-B14F-4D97-AF65-F5344CB8AC3E}">
        <p14:creationId xmlns:p14="http://schemas.microsoft.com/office/powerpoint/2010/main" val="42238073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Κινητικές διαταραχές λόγου – </a:t>
            </a:r>
            <a:r>
              <a:rPr lang="el-GR" b="1" dirty="0" smtClean="0"/>
              <a:t>ομιλίας</a:t>
            </a:r>
            <a:endParaRPr lang="el-GR" dirty="0"/>
          </a:p>
        </p:txBody>
      </p:sp>
      <p:sp>
        <p:nvSpPr>
          <p:cNvPr id="3" name="Θέση περιεχομένου 2"/>
          <p:cNvSpPr>
            <a:spLocks noGrp="1"/>
          </p:cNvSpPr>
          <p:nvPr>
            <p:ph idx="1"/>
          </p:nvPr>
        </p:nvSpPr>
        <p:spPr>
          <a:xfrm>
            <a:off x="609600" y="1527773"/>
            <a:ext cx="10972800" cy="4525963"/>
          </a:xfrm>
        </p:spPr>
        <p:txBody>
          <a:bodyPr>
            <a:noAutofit/>
          </a:bodyPr>
          <a:lstStyle/>
          <a:p>
            <a:pPr marL="0" indent="0">
              <a:buNone/>
            </a:pPr>
            <a:r>
              <a:rPr lang="el-GR" sz="2400" dirty="0" smtClean="0"/>
              <a:t>Αδυναμία </a:t>
            </a:r>
            <a:r>
              <a:rPr lang="el-GR" sz="2400" dirty="0"/>
              <a:t>του ασθενή να ρυθμίσει τις κινήσεις που χρειάζονται για την παραγωγή του λόγου = δυσαρθρία ή απραξία λόγου.</a:t>
            </a:r>
          </a:p>
          <a:p>
            <a:pPr marL="0" indent="0">
              <a:buNone/>
            </a:pPr>
            <a:r>
              <a:rPr lang="el-GR" sz="2400" dirty="0"/>
              <a:t>π.χ. στη σπαστική τετραπληγία, η ΝΥ και η παράλυση των μυών εμποδίζουν το παιδί να μιλήσει.</a:t>
            </a:r>
          </a:p>
          <a:p>
            <a:r>
              <a:rPr lang="el-GR" sz="2400" b="1" dirty="0" smtClean="0"/>
              <a:t>Δυσαρθρία </a:t>
            </a:r>
            <a:r>
              <a:rPr lang="el-GR" sz="2400" b="1" dirty="0"/>
              <a:t>= </a:t>
            </a:r>
            <a:r>
              <a:rPr lang="el-GR" sz="2400" dirty="0"/>
              <a:t>διαταραχή λειτουργίας του κινητικού σκέλους του λόγου (δυσλειτουργία των μυών που εμπλέκονται στην ομιλία).</a:t>
            </a:r>
          </a:p>
          <a:p>
            <a:r>
              <a:rPr lang="el-GR" sz="2400" b="1" dirty="0"/>
              <a:t>Απραξία λόγου = </a:t>
            </a:r>
            <a:r>
              <a:rPr lang="el-GR" sz="2400" dirty="0"/>
              <a:t>κεντρικής αιτιολογίας, δε δίνεται εντολή από τον εγκέφαλο για ομιλία.</a:t>
            </a:r>
          </a:p>
          <a:p>
            <a:pPr marL="0" indent="0">
              <a:buNone/>
            </a:pPr>
            <a:r>
              <a:rPr lang="el-GR" sz="2400" dirty="0" smtClean="0"/>
              <a:t>40 </a:t>
            </a:r>
            <a:r>
              <a:rPr lang="el-GR" sz="2400" dirty="0"/>
              <a:t>– 70% των παιδιών με Ε.Π. παρουσιάζουν διαταραχές στο λόγο, συχνότερα  στη </a:t>
            </a:r>
            <a:r>
              <a:rPr lang="el-GR" sz="2400" dirty="0" err="1"/>
              <a:t>χορειοαθετωσική</a:t>
            </a:r>
            <a:r>
              <a:rPr lang="el-GR" sz="2400" dirty="0"/>
              <a:t> μορφή (80 – 90%)</a:t>
            </a:r>
          </a:p>
          <a:p>
            <a:pPr marL="0" indent="0">
              <a:buNone/>
            </a:pPr>
            <a:r>
              <a:rPr lang="el-GR" sz="2400" dirty="0"/>
              <a:t> </a:t>
            </a:r>
          </a:p>
          <a:p>
            <a:endParaRPr lang="el-GR" sz="2400" dirty="0"/>
          </a:p>
        </p:txBody>
      </p:sp>
    </p:spTree>
    <p:extLst>
      <p:ext uri="{BB962C8B-B14F-4D97-AF65-F5344CB8AC3E}">
        <p14:creationId xmlns:p14="http://schemas.microsoft.com/office/powerpoint/2010/main" val="28607298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5" descr="homeofsickchildren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325" y="359876"/>
            <a:ext cx="2428875" cy="237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ANd9GcRYbhJDFiPvBlBhJepJyDcIwREmH5WpXH91VxQjJDJqjhb_nipk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324" y="3325641"/>
            <a:ext cx="24288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9" descr="pronoise-pyo-office-03-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330" y="359876"/>
            <a:ext cx="5975125" cy="558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3426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5" descr="ANd9GcQg9B9kFzYVCDKtgvDDq67aWB3Loy-1B3vV-E_Getc8WUCAaYkz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33528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ANd9GcQIVAG6p9qIkPXF9VxUSZmjTGeEVAzcFQk_rB65-HpcOEF6nP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848" y="9906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ANd9GcSnXdBwBKAcZXyDXV4MUGSZSL3-Ejpio1SeJazipH_D6O3QNQF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624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953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5" descr="ANd9GcQJpC7ppcWi8DazvDB3AqAw9_XNQmC2-7zD0s4hFXhIjDbAPc4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07" y="838200"/>
            <a:ext cx="4711574" cy="367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ANd9GcSstsibBrfk7BzIg7FVBLIsS26WT-tfrriVekaYJMxtEyGCxF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439" y="838200"/>
            <a:ext cx="5420666" cy="367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2794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82462" y="577160"/>
            <a:ext cx="8219558" cy="5292151"/>
          </a:xfrm>
          <a:noFill/>
        </p:spPr>
      </p:pic>
    </p:spTree>
    <p:extLst>
      <p:ext uri="{BB962C8B-B14F-4D97-AF65-F5344CB8AC3E}">
        <p14:creationId xmlns:p14="http://schemas.microsoft.com/office/powerpoint/2010/main" val="273997210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430" y="460972"/>
            <a:ext cx="71151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92975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4456" y="1229009"/>
            <a:ext cx="10972800" cy="4525963"/>
          </a:xfrm>
        </p:spPr>
        <p:txBody>
          <a:bodyPr>
            <a:normAutofit/>
          </a:bodyPr>
          <a:lstStyle/>
          <a:p>
            <a:pPr marL="0" indent="0">
              <a:buNone/>
            </a:pPr>
            <a:r>
              <a:rPr lang="el-GR" sz="3600" dirty="0">
                <a:latin typeface="Calibri" panose="020F0502020204030204" pitchFamily="34" charset="0"/>
                <a:ea typeface="Times New Roman" panose="02020603050405020304" pitchFamily="18" charset="0"/>
                <a:cs typeface="Times New Roman" panose="02020603050405020304" pitchFamily="18" charset="0"/>
              </a:rPr>
              <a:t>Αν η νοητική λειτουργία το επιτρέπει, τα άτομα με δυσαρθρία  μπορούν να εκπαιδευτούν σε άλλα συστήματα επικοινωνίας, όπως ηλεκτρονικοί υπολογιστές, γραφιστική, ζωγραφική, απλές νοηματικές γλώσσες κ.λπ.</a:t>
            </a:r>
            <a:endParaRPr lang="el-GR" sz="3600" dirty="0">
              <a:latin typeface="Calibri" panose="020F0502020204030204" pitchFamily="34" charset="0"/>
            </a:endParaRPr>
          </a:p>
        </p:txBody>
      </p:sp>
    </p:spTree>
    <p:extLst>
      <p:ext uri="{BB962C8B-B14F-4D97-AF65-F5344CB8AC3E}">
        <p14:creationId xmlns:p14="http://schemas.microsoft.com/office/powerpoint/2010/main" val="42708007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11" descr="kids_can_sai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649" y="1056992"/>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2" descr="Gan%20-%20OT%20-%20child%20comp%20IMG_1304%28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776" y="1056992"/>
            <a:ext cx="44338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6128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7"/>
            <a:ext cx="10972800" cy="1325563"/>
          </a:xfrm>
        </p:spPr>
        <p:txBody>
          <a:bodyPr>
            <a:normAutofit fontScale="90000"/>
          </a:bodyPr>
          <a:lstStyle/>
          <a:p>
            <a:r>
              <a:rPr lang="el-GR" dirty="0" smtClean="0"/>
              <a:t>Στόχος η προαγωγή και η διατήρηση της αυτονομίας για την αποτελεσματικότερη ένταξη</a:t>
            </a:r>
            <a:r>
              <a:rPr lang="en-US" dirty="0" smtClean="0"/>
              <a:t>:</a:t>
            </a:r>
            <a:endParaRPr lang="el-GR" dirty="0"/>
          </a:p>
        </p:txBody>
      </p:sp>
      <p:sp>
        <p:nvSpPr>
          <p:cNvPr id="3" name="Θέση περιεχομένου 2"/>
          <p:cNvSpPr>
            <a:spLocks noGrp="1"/>
          </p:cNvSpPr>
          <p:nvPr>
            <p:ph idx="1"/>
          </p:nvPr>
        </p:nvSpPr>
        <p:spPr/>
        <p:txBody>
          <a:bodyPr>
            <a:normAutofit/>
          </a:bodyPr>
          <a:lstStyle/>
          <a:p>
            <a:r>
              <a:rPr lang="el-GR" sz="3600" dirty="0" smtClean="0"/>
              <a:t>Ανάπτυξη των ικανοτήτων του παιδιού</a:t>
            </a:r>
          </a:p>
          <a:p>
            <a:r>
              <a:rPr lang="el-GR" sz="3600" dirty="0" smtClean="0"/>
              <a:t>Αναπλήρωση των δυσλειτουργιών, κυρίως χάρη στη μηχανική υποστήριξη</a:t>
            </a:r>
          </a:p>
          <a:p>
            <a:r>
              <a:rPr lang="el-GR" sz="3600" dirty="0" smtClean="0"/>
              <a:t>Πρόληψη της επιδείνωσης</a:t>
            </a:r>
          </a:p>
          <a:p>
            <a:r>
              <a:rPr lang="el-GR" sz="3600" dirty="0" smtClean="0"/>
              <a:t>Κατάκτηση επιδεξιοτήτων και στρατηγικών που  επιτρέπουν την προσαρμογή σε νέο τρόπο ζωής</a:t>
            </a:r>
          </a:p>
          <a:p>
            <a:endParaRPr lang="el-GR" sz="3600" dirty="0" smtClean="0"/>
          </a:p>
          <a:p>
            <a:endParaRPr lang="el-GR" sz="3600" dirty="0" smtClean="0"/>
          </a:p>
          <a:p>
            <a:endParaRPr lang="el-GR" dirty="0"/>
          </a:p>
        </p:txBody>
      </p:sp>
    </p:spTree>
    <p:extLst>
      <p:ext uri="{BB962C8B-B14F-4D97-AF65-F5344CB8AC3E}">
        <p14:creationId xmlns:p14="http://schemas.microsoft.com/office/powerpoint/2010/main" val="3020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7" descr="ANd9GcQurHR7zCHJEUJJAwUuu71uKwSV_K8BwQBiBfAWyu44Fyhy-i2f"/>
          <p:cNvPicPr>
            <a:picLocks noGrp="1" noChangeAspect="1" noChangeArrowheads="1"/>
          </p:cNvPicPr>
          <p:nvPr>
            <p:ph type="title"/>
          </p:nvPr>
        </p:nvPicPr>
        <p:blipFill>
          <a:blip r:embed="rId2">
            <a:extLst>
              <a:ext uri="{28A0092B-C50C-407E-A947-70E740481C1C}">
                <a14:useLocalDpi xmlns:a14="http://schemas.microsoft.com/office/drawing/2010/main" val="0"/>
              </a:ext>
            </a:extLst>
          </a:blip>
          <a:stretch>
            <a:fillRect/>
          </a:stretch>
        </p:blipFill>
        <p:spPr>
          <a:xfrm>
            <a:off x="10119966" y="2419326"/>
            <a:ext cx="987425"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2" name="Picture 6" descr="ANd9GcSBpT-t4X0HlX4cnDR0cgVtxv8wPLm1ZYgBSwm-tdLvIUIdRt_a0w"/>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46061" y="636865"/>
            <a:ext cx="7395880" cy="55397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94205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72562" y="1210902"/>
            <a:ext cx="10972800" cy="4525963"/>
          </a:xfrm>
        </p:spPr>
        <p:txBody>
          <a:bodyPr/>
          <a:lstStyle/>
          <a:p>
            <a:pPr lvl="0"/>
            <a:r>
              <a:rPr lang="el-GR" sz="3200" dirty="0">
                <a:solidFill>
                  <a:prstClr val="black"/>
                </a:solidFill>
              </a:rPr>
              <a:t>Σε περίπτωση κατάγματος ή τραυματισμού, επανάκτηση της λειτουργικότητας</a:t>
            </a:r>
          </a:p>
          <a:p>
            <a:pPr lvl="0"/>
            <a:r>
              <a:rPr lang="el-GR" sz="3200" dirty="0">
                <a:solidFill>
                  <a:prstClr val="black"/>
                </a:solidFill>
              </a:rPr>
              <a:t>Σχολική και κοινωνική </a:t>
            </a:r>
            <a:r>
              <a:rPr lang="el-GR" sz="3200" dirty="0" smtClean="0">
                <a:solidFill>
                  <a:prstClr val="black"/>
                </a:solidFill>
              </a:rPr>
              <a:t>ένταξη</a:t>
            </a:r>
          </a:p>
          <a:p>
            <a:pPr lvl="0"/>
            <a:r>
              <a:rPr lang="el-GR" sz="3200" dirty="0" smtClean="0">
                <a:solidFill>
                  <a:prstClr val="black"/>
                </a:solidFill>
              </a:rPr>
              <a:t>Προσαρμογή του παιδιού στην κατάστασή του</a:t>
            </a:r>
          </a:p>
          <a:p>
            <a:pPr lvl="0"/>
            <a:r>
              <a:rPr lang="el-GR" sz="3200" dirty="0" smtClean="0">
                <a:solidFill>
                  <a:prstClr val="black"/>
                </a:solidFill>
              </a:rPr>
              <a:t>Ισότιμη εκπαίδευση</a:t>
            </a:r>
          </a:p>
          <a:p>
            <a:pPr lvl="0"/>
            <a:r>
              <a:rPr lang="el-GR" sz="3200" dirty="0" smtClean="0">
                <a:solidFill>
                  <a:prstClr val="black"/>
                </a:solidFill>
              </a:rPr>
              <a:t>Προσαρμογή του οικογενειακού περιβάλλοντος</a:t>
            </a:r>
            <a:endParaRPr lang="el-GR" sz="3200" dirty="0">
              <a:solidFill>
                <a:prstClr val="black"/>
              </a:solidFill>
            </a:endParaRPr>
          </a:p>
          <a:p>
            <a:endParaRPr lang="el-GR" dirty="0"/>
          </a:p>
        </p:txBody>
      </p:sp>
    </p:spTree>
    <p:extLst>
      <p:ext uri="{BB962C8B-B14F-4D97-AF65-F5344CB8AC3E}">
        <p14:creationId xmlns:p14="http://schemas.microsoft.com/office/powerpoint/2010/main" val="3353176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11263"/>
            <a:ext cx="10972800" cy="1325563"/>
          </a:xfrm>
        </p:spPr>
        <p:txBody>
          <a:bodyPr>
            <a:normAutofit fontScale="90000"/>
          </a:bodyPr>
          <a:lstStyle/>
          <a:p>
            <a:r>
              <a:rPr lang="el-GR" dirty="0" smtClean="0"/>
              <a:t>Η Διεπιστημονική ομάδα μπορεί </a:t>
            </a:r>
            <a:br>
              <a:rPr lang="el-GR" dirty="0" smtClean="0"/>
            </a:br>
            <a:r>
              <a:rPr lang="el-GR" dirty="0" smtClean="0"/>
              <a:t>να περιλαμβάνει επίσης</a:t>
            </a:r>
            <a:r>
              <a:rPr lang="en-US"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Παιδίατρο, Νευρολόγο, </a:t>
            </a:r>
            <a:r>
              <a:rPr lang="el-GR" dirty="0" err="1" smtClean="0"/>
              <a:t>Φυσίατρο</a:t>
            </a:r>
            <a:r>
              <a:rPr lang="el-GR" dirty="0" smtClean="0"/>
              <a:t>, Ορθοπεδικό</a:t>
            </a:r>
          </a:p>
          <a:p>
            <a:r>
              <a:rPr lang="el-GR" dirty="0" smtClean="0"/>
              <a:t>Διαιτολόγο</a:t>
            </a:r>
          </a:p>
          <a:p>
            <a:r>
              <a:rPr lang="el-GR" dirty="0" smtClean="0"/>
              <a:t>Σχολικό Νοσηλευτή</a:t>
            </a:r>
          </a:p>
          <a:p>
            <a:r>
              <a:rPr lang="el-GR" dirty="0" smtClean="0"/>
              <a:t>Ψυχολόγο και Ψυχίατρο, Σύμβουλο πχ. Επαγγελματικού Προσανατολισμού</a:t>
            </a:r>
          </a:p>
          <a:p>
            <a:r>
              <a:rPr lang="el-GR" dirty="0" smtClean="0"/>
              <a:t>Γυμναστή</a:t>
            </a:r>
          </a:p>
          <a:p>
            <a:r>
              <a:rPr lang="el-GR" dirty="0" err="1" smtClean="0"/>
              <a:t>Μουσικοθεραπευτή</a:t>
            </a:r>
            <a:endParaRPr lang="el-GR" dirty="0" smtClean="0"/>
          </a:p>
          <a:p>
            <a:r>
              <a:rPr lang="el-GR" dirty="0" smtClean="0"/>
              <a:t>Κοινωνικό Λειτουργό</a:t>
            </a:r>
          </a:p>
          <a:p>
            <a:r>
              <a:rPr lang="el-GR" dirty="0" smtClean="0"/>
              <a:t>ΕΙΔΙΚΟ </a:t>
            </a:r>
            <a:r>
              <a:rPr lang="el-GR" dirty="0"/>
              <a:t>Π</a:t>
            </a:r>
            <a:r>
              <a:rPr lang="el-GR" dirty="0" smtClean="0"/>
              <a:t>ΑΙΔΑΓΩΓΟ</a:t>
            </a:r>
            <a:endParaRPr lang="el-GR" dirty="0"/>
          </a:p>
        </p:txBody>
      </p:sp>
    </p:spTree>
    <p:extLst>
      <p:ext uri="{BB962C8B-B14F-4D97-AF65-F5344CB8AC3E}">
        <p14:creationId xmlns:p14="http://schemas.microsoft.com/office/powerpoint/2010/main" val="40855864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3468906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1981200" y="1340769"/>
            <a:ext cx="8229600" cy="3168352"/>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39388549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034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644093" y="800708"/>
            <a:ext cx="8928992" cy="1656184"/>
          </a:xfrm>
        </p:spPr>
        <p:txBody>
          <a:bodyPr>
            <a:noAutofit/>
          </a:bodyPr>
          <a:lstStyle/>
          <a:p>
            <a:pPr marL="0" indent="0">
              <a:buNone/>
            </a:pPr>
            <a:r>
              <a:rPr lang="el-GR" sz="2000" dirty="0"/>
              <a:t>Το 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αδειοδόχο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1998096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2495600" y="1722218"/>
            <a:ext cx="6912768" cy="3816424"/>
          </a:xfrm>
        </p:spPr>
        <p:txBody>
          <a:bodyPr>
            <a:noAutofit/>
          </a:bodyPr>
          <a:lstStyle/>
          <a:p>
            <a:pPr marL="0" indent="0" algn="ctr">
              <a:buNone/>
            </a:pPr>
            <a:endParaRPr lang="en-US" sz="2000" dirty="0"/>
          </a:p>
          <a:p>
            <a:pPr marL="0" indent="0" algn="ctr">
              <a:buNone/>
            </a:pPr>
            <a:endParaRPr lang="en-US" sz="2000" dirty="0"/>
          </a:p>
          <a:p>
            <a:pPr marL="0" indent="0" algn="ctr">
              <a:buNone/>
            </a:pPr>
            <a:r>
              <a:rPr lang="el-GR" sz="2000" dirty="0"/>
              <a:t>Το Έργο αυτό κάνει χρήση των ακόλουθων έργων:</a:t>
            </a:r>
          </a:p>
          <a:p>
            <a:pPr marL="0" indent="0" algn="ctr">
              <a:buNone/>
            </a:pPr>
            <a:r>
              <a:rPr lang="el-GR" sz="2000" b="1" dirty="0"/>
              <a:t>Εικόνες</a:t>
            </a:r>
            <a:r>
              <a:rPr lang="en-US" sz="2000" b="1" dirty="0"/>
              <a:t>/</a:t>
            </a:r>
            <a:r>
              <a:rPr lang="el-GR" sz="2000" b="1" dirty="0"/>
              <a:t>Φωτογραφίες</a:t>
            </a:r>
            <a:endParaRPr lang="en-US" sz="2000" b="1" dirty="0"/>
          </a:p>
          <a:p>
            <a:pPr marL="0" indent="0" algn="ctr">
              <a:buNone/>
            </a:pPr>
            <a:endParaRPr lang="el-GR" sz="2000" b="1" dirty="0"/>
          </a:p>
          <a:p>
            <a:pPr marL="0" indent="0" algn="ctr">
              <a:buNone/>
            </a:pPr>
            <a:r>
              <a:rPr lang="el-GR" sz="2000" i="1" dirty="0"/>
              <a:t>Τα εν λόγω έργα έχουν ανακτηθεί από το διαδίκτυο για εκπαιδευτικούς σκοπούς</a:t>
            </a:r>
          </a:p>
        </p:txBody>
      </p:sp>
    </p:spTree>
    <p:extLst>
      <p:ext uri="{BB962C8B-B14F-4D97-AF65-F5344CB8AC3E}">
        <p14:creationId xmlns:p14="http://schemas.microsoft.com/office/powerpoint/2010/main" val="3590431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σάρωση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53" y="592562"/>
            <a:ext cx="7199312"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40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class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169" id="{87232A33-052A-4E67-89E8-E88A46737865}" vid="{0F34C1E6-808D-498C-98A7-4D8D2EEBA1F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eclass169</Template>
  <TotalTime>1114</TotalTime>
  <Words>2061</Words>
  <Application>Microsoft Office PowerPoint</Application>
  <PresentationFormat>Ευρεία οθόνη</PresentationFormat>
  <Paragraphs>221</Paragraphs>
  <Slides>85</Slides>
  <Notes>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85</vt:i4>
      </vt:variant>
    </vt:vector>
  </HeadingPairs>
  <TitlesOfParts>
    <vt:vector size="95" baseType="lpstr">
      <vt:lpstr>Arial Unicode MS</vt:lpstr>
      <vt:lpstr>Aldhabi</vt:lpstr>
      <vt:lpstr>Arial</vt:lpstr>
      <vt:lpstr>Calibri</vt:lpstr>
      <vt:lpstr>Cambria</vt:lpstr>
      <vt:lpstr>Symbol</vt:lpstr>
      <vt:lpstr>Times New Roman</vt:lpstr>
      <vt:lpstr>Wingdings</vt:lpstr>
      <vt:lpstr>Wingdings 2</vt:lpstr>
      <vt:lpstr>eclass169</vt:lpstr>
      <vt:lpstr>Κινητικά προβλήματα Πολλαπλές αναπηρίες</vt:lpstr>
      <vt:lpstr>Εργοθεραπεία</vt:lpstr>
      <vt:lpstr>Μαζί με το παιδί και την οικογένειά του…</vt:lpstr>
      <vt:lpstr>Εργοθεραπευτική παρέμβαση</vt:lpstr>
      <vt:lpstr>Εκτίμηση και αξιολόγηση ικανοτήτων του παιδιού από τον εργοθεραπευτή</vt:lpstr>
      <vt:lpstr>Ο Εργοθεραπευτής  παρέχει…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Στόχοι</vt:lpstr>
      <vt:lpstr>Αυτοφροντίδα (Δραστηριότητες Καθημερινής Ζωής)</vt:lpstr>
      <vt:lpstr>Παρουσίαση του PowerPoint</vt:lpstr>
      <vt:lpstr>Εκπαίδευση</vt:lpstr>
      <vt:lpstr>Λεπτή κινητικότητα-γραφή</vt:lpstr>
      <vt:lpstr>Παρουσίαση του PowerPoint</vt:lpstr>
      <vt:lpstr>Παρουσίαση του PowerPoint</vt:lpstr>
      <vt:lpstr>Ελεύθερος χρόνος και παιχνίδι </vt:lpstr>
      <vt:lpstr>Παιχνίδι</vt:lpstr>
      <vt:lpstr>Παρουσίαση του PowerPoint</vt:lpstr>
      <vt:lpstr>Παρουσίαση του PowerPoint</vt:lpstr>
      <vt:lpstr>ΕΡΓΟΘΕΡΑΠΕΙΑ Use it or lose it!</vt:lpstr>
      <vt:lpstr>Παρουσίαση του PowerPoint</vt:lpstr>
      <vt:lpstr>Παρουσίαση του PowerPoint</vt:lpstr>
      <vt:lpstr>Κοινωνική συμμετοχή</vt:lpstr>
      <vt:lpstr>Εργασία</vt:lpstr>
      <vt:lpstr>Αισθητηριακή ολοκλήρωση - A. Jean Ayres</vt:lpstr>
      <vt:lpstr>Αισθητηριακή ολοκλήρωση</vt:lpstr>
      <vt:lpstr>Έγκαιρη Παρέμβαση</vt:lpstr>
      <vt:lpstr>Έγκαιρη ανίχνευση κινητικών διαταραχών</vt:lpstr>
      <vt:lpstr>Στόχοι της έγκαιρης  παρέμβασης  (Sheila Wolfendale, 2000)</vt:lpstr>
      <vt:lpstr>Michael Guralnick- Διεθνής Εταιρία  για την Πρώιμη Παρέμβαση (ISEI), 2001</vt:lpstr>
      <vt:lpstr>Παρουσίαση του PowerPoint</vt:lpstr>
      <vt:lpstr>Ένδυση</vt:lpstr>
      <vt:lpstr>Κατάλληλα ρούχα</vt:lpstr>
      <vt:lpstr>Σίτιση: φαγητό και ποτό</vt:lpstr>
      <vt:lpstr>Σίτιση: δυσκολίες από τη γέννηση...</vt:lpstr>
      <vt:lpstr>Αβίαστη σίτιση…</vt:lpstr>
      <vt:lpstr>Να τρώει μόνο του;</vt:lpstr>
      <vt:lpstr>Να τρώει μόνο του; Εκπαίδευση</vt:lpstr>
      <vt:lpstr>Εργονομικές διευθετήσεις- εργοθεραπευτές</vt:lpstr>
      <vt:lpstr>Παρουσίαση του PowerPoint</vt:lpstr>
      <vt:lpstr>Εκπαίδευση στη Σίτιση:Υπομονή, χρόνος και αποφασιστικότητα, αλλά  μεγάλο κέρδος</vt:lpstr>
      <vt:lpstr>Ιδιαίτερες δυσκολίες στη σίτιση: λογοθεραπευτής</vt:lpstr>
      <vt:lpstr>Παρουσίαση του PowerPoint</vt:lpstr>
      <vt:lpstr>Λογοθεραπευτής αν…</vt:lpstr>
      <vt:lpstr>Λογοθεραπευτική παρέμβαση</vt:lpstr>
      <vt:lpstr>Λογοθεραπεία</vt:lpstr>
      <vt:lpstr>ΛΟΓΟΘΕΡΑΠΕΙΑ</vt:lpstr>
      <vt:lpstr>Στόχος</vt:lpstr>
      <vt:lpstr>Παρουσίαση του PowerPoint</vt:lpstr>
      <vt:lpstr>ΕΞΕΛΙΞΗ ΤΗΣ ΑΚΟΗΣ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Κινητικές διαταραχές λόγου – ομιλίας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Στόχος η προαγωγή και η διατήρηση της αυτονομίας για την αποτελεσματικότερη ένταξη:</vt:lpstr>
      <vt:lpstr>Παρουσίαση του PowerPoint</vt:lpstr>
      <vt:lpstr>Η Διεπιστημονική ομάδα μπορεί  να περιλαμβάνει επίσης:</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Kiriazis Vaitsis</cp:lastModifiedBy>
  <cp:revision>68</cp:revision>
  <dcterms:created xsi:type="dcterms:W3CDTF">2015-05-03T21:34:06Z</dcterms:created>
  <dcterms:modified xsi:type="dcterms:W3CDTF">2015-06-25T07:45:33Z</dcterms:modified>
</cp:coreProperties>
</file>