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3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2"/>
  </p:sldMasterIdLst>
  <p:notesMasterIdLst>
    <p:notesMasterId r:id="rId23"/>
  </p:notesMasterIdLst>
  <p:sldIdLst>
    <p:sldId id="256" r:id="rId3"/>
    <p:sldId id="338" r:id="rId4"/>
    <p:sldId id="371" r:id="rId5"/>
    <p:sldId id="372" r:id="rId6"/>
    <p:sldId id="373" r:id="rId7"/>
    <p:sldId id="374" r:id="rId8"/>
    <p:sldId id="375" r:id="rId9"/>
    <p:sldId id="376" r:id="rId10"/>
    <p:sldId id="377" r:id="rId11"/>
    <p:sldId id="378" r:id="rId12"/>
    <p:sldId id="379" r:id="rId13"/>
    <p:sldId id="380" r:id="rId14"/>
    <p:sldId id="382" r:id="rId15"/>
    <p:sldId id="383" r:id="rId16"/>
    <p:sldId id="384" r:id="rId17"/>
    <p:sldId id="386" r:id="rId18"/>
    <p:sldId id="387" r:id="rId19"/>
    <p:sldId id="388" r:id="rId20"/>
    <p:sldId id="389" r:id="rId21"/>
    <p:sldId id="328" r:id="rId22"/>
  </p:sldIdLst>
  <p:sldSz cx="9144000" cy="6858000" type="screen4x3"/>
  <p:notesSz cx="6858000" cy="9144000"/>
  <p:custDataLst>
    <p:tags r:id="rId24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5196" autoAdjust="0"/>
  </p:normalViewPr>
  <p:slideViewPr>
    <p:cSldViewPr>
      <p:cViewPr>
        <p:scale>
          <a:sx n="70" d="100"/>
          <a:sy n="70" d="100"/>
        </p:scale>
        <p:origin x="-2970" y="-9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3/11/2014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0261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0261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0261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026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026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026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026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026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026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png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5.jpe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0.png"/><Relationship Id="rId5" Type="http://schemas.openxmlformats.org/officeDocument/2006/relationships/image" Target="../media/image61.png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7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 descr="Λογότυπο του Πανεπιστημίου Θεσσαλίας και του προγράμματος &quot;Ανοικτά Ακαδημαϊκά Μαθήματα&quot;"/>
          <p:cNvGrpSpPr/>
          <p:nvPr/>
        </p:nvGrpSpPr>
        <p:grpSpPr>
          <a:xfrm>
            <a:off x="541784" y="468279"/>
            <a:ext cx="7990656" cy="1303321"/>
            <a:chOff x="467544" y="468279"/>
            <a:chExt cx="7990656" cy="1303321"/>
          </a:xfrm>
        </p:grpSpPr>
        <p:grpSp>
          <p:nvGrpSpPr>
            <p:cNvPr id="11" name="Group 10"/>
            <p:cNvGrpSpPr/>
            <p:nvPr/>
          </p:nvGrpSpPr>
          <p:grpSpPr>
            <a:xfrm>
              <a:off x="467544" y="520290"/>
              <a:ext cx="3960440" cy="1224136"/>
              <a:chOff x="395536" y="520290"/>
              <a:chExt cx="3960440" cy="1224136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619672" y="836712"/>
                <a:ext cx="2736304" cy="5760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l-GR" sz="2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ΠΑΝΕΠΙΣΤΗΜΙΟ ΘΕΣΣΑΛΙΑΣ</a:t>
                </a:r>
              </a:p>
            </p:txBody>
          </p:sp>
          <p:pic>
            <p:nvPicPr>
              <p:cNvPr id="1032" name="Picture 8" descr="Λογότυπο Πανεπιστημίου Θεσσαλίας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520290"/>
                <a:ext cx="1224136" cy="122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" name="Picture 7" descr="Λογότυποι του πρόγραμματος &quot;Ανοικτά Ακαδημαϊκά Μαθήματα&quot;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89226" y="468279"/>
              <a:ext cx="1968974" cy="1303321"/>
            </a:xfrm>
            <a:prstGeom prst="rect">
              <a:avLst/>
            </a:prstGeom>
          </p:spPr>
        </p:pic>
      </p:grp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16024" y="1916832"/>
            <a:ext cx="7772400" cy="1470025"/>
          </a:xfrm>
        </p:spPr>
        <p:txBody>
          <a:bodyPr/>
          <a:lstStyle/>
          <a:p>
            <a:r>
              <a:rPr lang="el-GR" dirty="0" smtClean="0"/>
              <a:t>Δυναμική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12976"/>
            <a:ext cx="7776864" cy="2016224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l-GR" sz="2800" b="1" dirty="0" smtClean="0"/>
              <a:t>2:</a:t>
            </a:r>
            <a:r>
              <a:rPr lang="en-US" sz="2800" dirty="0" smtClean="0"/>
              <a:t> </a:t>
            </a:r>
            <a:r>
              <a:rPr lang="el-GR" sz="2800" dirty="0" smtClean="0"/>
              <a:t>Κινητική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l-GR" sz="2400" dirty="0" smtClean="0"/>
              <a:t>Κώστας Παπαδημητρίου</a:t>
            </a:r>
          </a:p>
          <a:p>
            <a:r>
              <a:rPr lang="el-GR" sz="2400" dirty="0" smtClean="0"/>
              <a:t>Τμήμα Μηχανολόγων Μηχανικών</a:t>
            </a:r>
          </a:p>
        </p:txBody>
      </p:sp>
      <p:pic>
        <p:nvPicPr>
          <p:cNvPr id="1026" name="Picture 2" descr="Λογότυπο Άδειας Χρήσης Creative Commons - Μη Εμπορική Χρήση - Παρόμοια Διανομή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758" y="5827611"/>
            <a:ext cx="158432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91138" y="5591694"/>
            <a:ext cx="4310289" cy="1025873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l-GR" baseline="30000" dirty="0" smtClean="0"/>
              <a:t>ος</a:t>
            </a:r>
            <a:r>
              <a:rPr lang="el-GR" dirty="0" smtClean="0"/>
              <a:t> Νόμος του </a:t>
            </a:r>
            <a:r>
              <a:rPr lang="en-US" dirty="0" smtClean="0"/>
              <a:t>Euler</a:t>
            </a:r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95536" y="1473914"/>
                <a:ext cx="3960440" cy="137902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𝑀</m:t>
                              </m:r>
                            </m:e>
                          </m:ba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l-GR" sz="2800" i="1"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×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barPr>
                                    <m:e>
                                      <m:acc>
                                        <m:accPr>
                                          <m:chr m:val="̈"/>
                                          <m:ctrlPr>
                                            <a:rPr lang="en-US" sz="28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800" i="1">
                                              <a:latin typeface="Cambria Math"/>
                                              <a:ea typeface="Cambria Math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</m:ba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473914"/>
                <a:ext cx="3960440" cy="137902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07504" y="1908538"/>
                <a:ext cx="57740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908538"/>
                <a:ext cx="577402" cy="52322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684906" y="1473914"/>
            <a:ext cx="3671070" cy="15230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19" name="Θέση κειμένου 2"/>
          <p:cNvSpPr txBox="1">
            <a:spLocks/>
          </p:cNvSpPr>
          <p:nvPr/>
        </p:nvSpPr>
        <p:spPr>
          <a:xfrm>
            <a:off x="4624973" y="1988840"/>
            <a:ext cx="2683331" cy="4680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>
                <a:solidFill>
                  <a:srgbClr val="FF0000"/>
                </a:solidFill>
              </a:rPr>
              <a:t>2</a:t>
            </a:r>
            <a:r>
              <a:rPr lang="el-GR" baseline="30000" dirty="0" smtClean="0">
                <a:solidFill>
                  <a:srgbClr val="FF0000"/>
                </a:solidFill>
              </a:rPr>
              <a:t>ος</a:t>
            </a:r>
            <a:r>
              <a:rPr lang="el-GR" dirty="0" smtClean="0">
                <a:solidFill>
                  <a:srgbClr val="FF0000"/>
                </a:solidFill>
              </a:rPr>
              <a:t> Νόμος του </a:t>
            </a:r>
            <a:r>
              <a:rPr lang="en-US" dirty="0" smtClean="0">
                <a:solidFill>
                  <a:srgbClr val="FF0000"/>
                </a:solidFill>
              </a:rPr>
              <a:t>Euler</a:t>
            </a:r>
          </a:p>
        </p:txBody>
      </p:sp>
      <p:sp>
        <p:nvSpPr>
          <p:cNvPr id="20" name="Θέση κειμένου 2"/>
          <p:cNvSpPr txBox="1">
            <a:spLocks/>
          </p:cNvSpPr>
          <p:nvPr/>
        </p:nvSpPr>
        <p:spPr>
          <a:xfrm>
            <a:off x="696495" y="3248980"/>
            <a:ext cx="5675705" cy="4680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200" dirty="0" smtClean="0"/>
              <a:t>Φυσική Ερμηνεία του </a:t>
            </a:r>
            <a:r>
              <a:rPr lang="el-GR" sz="2200" dirty="0" smtClean="0">
                <a:solidFill>
                  <a:srgbClr val="FF0000"/>
                </a:solidFill>
              </a:rPr>
              <a:t>2</a:t>
            </a:r>
            <a:r>
              <a:rPr lang="el-GR" sz="2200" baseline="30000" dirty="0" smtClean="0">
                <a:solidFill>
                  <a:srgbClr val="FF0000"/>
                </a:solidFill>
              </a:rPr>
              <a:t>ου</a:t>
            </a:r>
            <a:r>
              <a:rPr lang="el-GR" sz="2200" dirty="0" smtClean="0">
                <a:solidFill>
                  <a:srgbClr val="FF0000"/>
                </a:solidFill>
              </a:rPr>
              <a:t> Νόμου του </a:t>
            </a:r>
            <a:r>
              <a:rPr lang="en-US" sz="2200" dirty="0" smtClean="0">
                <a:solidFill>
                  <a:srgbClr val="FF0000"/>
                </a:solidFill>
              </a:rPr>
              <a:t>Euler: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Θέση κειμένου 7"/>
              <p:cNvSpPr txBox="1">
                <a:spLocks/>
              </p:cNvSpPr>
              <p:nvPr/>
            </p:nvSpPr>
            <p:spPr>
              <a:xfrm>
                <a:off x="755576" y="3891434"/>
                <a:ext cx="8208912" cy="2417886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US" sz="2400" dirty="0" smtClean="0"/>
                  <a:t>H </a:t>
                </a:r>
                <a:r>
                  <a:rPr lang="el-GR" sz="2400" dirty="0" smtClean="0"/>
                  <a:t>παραπάνω σχέση αποτελεί τον δεύτερο νόμο του </a:t>
                </a:r>
                <a:r>
                  <a:rPr lang="en-US" sz="2400" dirty="0" smtClean="0"/>
                  <a:t>Euler </a:t>
                </a:r>
                <a:r>
                  <a:rPr lang="el-GR" sz="2400" dirty="0" smtClean="0"/>
                  <a:t>και δείχνει ότι η συνισταμένη ροπή των εξωτερικών δυνάμεων πάνω σε ένα σύστημα υλικών σημείων ως προς αυθαίρετο σημείο </a:t>
                </a:r>
                <a:r>
                  <a:rPr lang="en-US" sz="2400" dirty="0" smtClean="0"/>
                  <a:t>P </a:t>
                </a:r>
                <a:r>
                  <a:rPr lang="el-GR" sz="2400" dirty="0" smtClean="0"/>
                  <a:t>είναι ίση με το άθροισμα των ροπών των επιμέρους </a:t>
                </a:r>
                <a:r>
                  <a:rPr lang="en-US" sz="2400" dirty="0" err="1" smtClean="0"/>
                  <a:t>δι</a:t>
                </a:r>
                <a:r>
                  <a:rPr lang="en-US" sz="2400" dirty="0" smtClean="0"/>
                  <a:t>ανυσματικών ποσοτήτων</a:t>
                </a:r>
                <a:r>
                  <a:rPr lang="el-GR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l-GR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l-GR" sz="2400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el-GR" sz="2400" b="0" i="1" smtClean="0">
                                <a:latin typeface="Cambria Math"/>
                              </a:rPr>
                            </m:ctrlPr>
                          </m:accPr>
                          <m:e>
                            <m:bar>
                              <m:barPr>
                                <m:ctrlPr>
                                  <a:rPr lang="el-GR" sz="2400" b="0" i="1" smtClean="0">
                                    <a:latin typeface="Cambria Math"/>
                                  </a:rPr>
                                </m:ctrlPr>
                              </m:barPr>
                              <m:e>
                                <m:r>
                                  <a:rPr lang="el-GR" sz="2400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</m:bar>
                          </m:e>
                        </m:acc>
                      </m:e>
                      <m:sub>
                        <m:r>
                          <a:rPr lang="el-GR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 των </a:t>
                </a:r>
                <a:r>
                  <a:rPr lang="el-GR" sz="2400" dirty="0" smtClean="0"/>
                  <a:t>υλικών σημείων ως προς το ίδιο σημείο.</a:t>
                </a:r>
                <a:endParaRPr lang="el-GR" sz="2400" i="1" dirty="0"/>
              </a:p>
            </p:txBody>
          </p:sp>
        </mc:Choice>
        <mc:Fallback xmlns="">
          <p:sp>
            <p:nvSpPr>
              <p:cNvPr id="23" name="Θέση κειμένου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891434"/>
                <a:ext cx="8208912" cy="2417886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1188" t="-2015" r="-1039" b="-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190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Νόμοι του </a:t>
            </a:r>
            <a:r>
              <a:rPr lang="en-US" dirty="0" smtClean="0"/>
              <a:t>Euler</a:t>
            </a:r>
            <a:r>
              <a:rPr lang="el-GR" dirty="0" smtClean="0"/>
              <a:t>-Παρατηρήσεις</a:t>
            </a:r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95536" y="2482026"/>
                <a:ext cx="3960440" cy="137902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𝑴</m:t>
                              </m:r>
                            </m:e>
                          </m:bar>
                        </m:e>
                        <m:sub>
                          <m:r>
                            <a:rPr lang="en-US" sz="2800" b="1" i="1">
                              <a:latin typeface="Cambria Math"/>
                            </a:rPr>
                            <m:t>𝒑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1" i="1" smtClean="0">
                              <a:latin typeface="Cambria Math"/>
                            </a:rPr>
                            <m:t>𝒊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𝑵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l-GR" sz="2800" b="1" i="1">
                                      <a:latin typeface="Cambria Math"/>
                                      <a:ea typeface="Cambria Math"/>
                                    </a:rPr>
                                    <m:t>𝝆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×</m:t>
                          </m:r>
                          <m:d>
                            <m:dPr>
                              <m:ctrlP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latin typeface="Cambria Math"/>
                                      <a:ea typeface="Cambria Math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latin typeface="Cambria Math"/>
                                      <a:ea typeface="Cambria Math"/>
                                    </a:rPr>
                                    <m:t>𝒊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800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en-US" sz="2800" b="1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barPr>
                                    <m:e>
                                      <m:acc>
                                        <m:accPr>
                                          <m:chr m:val="̈"/>
                                          <m:ctrlPr>
                                            <a:rPr lang="en-US" sz="2800" b="1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800" b="1" i="1">
                                              <a:latin typeface="Cambria Math"/>
                                              <a:ea typeface="Cambria Math"/>
                                            </a:rPr>
                                            <m:t>𝒓</m:t>
                                          </m:r>
                                        </m:e>
                                      </m:acc>
                                    </m:e>
                                  </m:bar>
                                </m:e>
                                <m:sub>
                                  <m:r>
                                    <a:rPr lang="en-US" sz="2800" b="1" i="1">
                                      <a:latin typeface="Cambria Math"/>
                                      <a:ea typeface="Cambria Math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482026"/>
                <a:ext cx="3960440" cy="137902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684906" y="2482026"/>
            <a:ext cx="3671070" cy="15230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19" name="Θέση κειμένου 2"/>
          <p:cNvSpPr txBox="1">
            <a:spLocks/>
          </p:cNvSpPr>
          <p:nvPr/>
        </p:nvSpPr>
        <p:spPr>
          <a:xfrm>
            <a:off x="4624973" y="2996952"/>
            <a:ext cx="2683331" cy="4680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>
                <a:solidFill>
                  <a:srgbClr val="FF0000"/>
                </a:solidFill>
              </a:rPr>
              <a:t>2</a:t>
            </a:r>
            <a:r>
              <a:rPr lang="el-GR" baseline="30000" dirty="0" smtClean="0">
                <a:solidFill>
                  <a:srgbClr val="FF0000"/>
                </a:solidFill>
              </a:rPr>
              <a:t>ος</a:t>
            </a:r>
            <a:r>
              <a:rPr lang="el-GR" dirty="0" smtClean="0">
                <a:solidFill>
                  <a:srgbClr val="FF0000"/>
                </a:solidFill>
              </a:rPr>
              <a:t> Νόμος του </a:t>
            </a:r>
            <a:r>
              <a:rPr lang="en-US" dirty="0" smtClean="0">
                <a:solidFill>
                  <a:srgbClr val="FF0000"/>
                </a:solidFill>
              </a:rPr>
              <a:t>Euler</a:t>
            </a:r>
          </a:p>
        </p:txBody>
      </p:sp>
      <p:sp>
        <p:nvSpPr>
          <p:cNvPr id="10" name="Θέση περιεχομένου 3"/>
          <p:cNvSpPr txBox="1">
            <a:spLocks/>
          </p:cNvSpPr>
          <p:nvPr/>
        </p:nvSpPr>
        <p:spPr>
          <a:xfrm>
            <a:off x="683568" y="1484784"/>
            <a:ext cx="7776864" cy="171904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l-GR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7504" y="1196752"/>
                <a:ext cx="2880320" cy="137902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800" b="1" i="1">
                              <a:latin typeface="Cambria Math"/>
                            </a:rPr>
                            <m:t>𝑭</m:t>
                          </m:r>
                        </m:e>
                      </m:bar>
                      <m:r>
                        <a:rPr lang="en-US" sz="2800" b="1" i="1">
                          <a:latin typeface="Cambria Math"/>
                        </a:rPr>
                        <m:t>=</m:t>
                      </m:r>
                      <m:r>
                        <a:rPr lang="en-US" sz="2800" b="1" i="1">
                          <a:latin typeface="Cambria Math"/>
                        </a:rPr>
                        <m:t>𝒎</m:t>
                      </m:r>
                      <m:sSub>
                        <m:sSub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accPr>
                            <m:e>
                              <m:bar>
                                <m:barPr>
                                  <m:ctrlPr>
                                    <a:rPr lang="en-US" sz="2800" b="1" i="1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</m:bar>
                            </m:e>
                          </m:acc>
                        </m:e>
                        <m:sub>
                          <m:r>
                            <a:rPr lang="en-US" sz="2800" b="1" i="1">
                              <a:latin typeface="Cambria Math"/>
                            </a:rPr>
                            <m:t>𝑮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96752"/>
                <a:ext cx="2880320" cy="137902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684906" y="1382390"/>
            <a:ext cx="1872208" cy="8944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14" name="Θέση κειμένου 2"/>
          <p:cNvSpPr txBox="1">
            <a:spLocks/>
          </p:cNvSpPr>
          <p:nvPr/>
        </p:nvSpPr>
        <p:spPr>
          <a:xfrm>
            <a:off x="3256821" y="1423646"/>
            <a:ext cx="2683331" cy="4680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l-GR" baseline="30000" dirty="0" smtClean="0">
                <a:solidFill>
                  <a:srgbClr val="FF0000"/>
                </a:solidFill>
              </a:rPr>
              <a:t>ος</a:t>
            </a:r>
            <a:r>
              <a:rPr lang="el-GR" dirty="0" smtClean="0">
                <a:solidFill>
                  <a:srgbClr val="FF0000"/>
                </a:solidFill>
              </a:rPr>
              <a:t> Νόμος του </a:t>
            </a:r>
            <a:r>
              <a:rPr lang="en-US" dirty="0" smtClean="0">
                <a:solidFill>
                  <a:srgbClr val="FF0000"/>
                </a:solidFill>
              </a:rPr>
              <a:t>Euler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Θέση περιεχομένου 3"/>
              <p:cNvSpPr txBox="1">
                <a:spLocks/>
              </p:cNvSpPr>
              <p:nvPr/>
            </p:nvSpPr>
            <p:spPr>
              <a:xfrm>
                <a:off x="746249" y="4518272"/>
                <a:ext cx="8146231" cy="2079080"/>
              </a:xfrm>
              <a:prstGeom prst="rect">
                <a:avLst/>
              </a:prstGeom>
            </p:spPr>
            <p:txBody>
              <a:bodyPr>
                <a:normAutofit fontScale="850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+mj-lt"/>
                  <a:buAutoNum type="arabicPeriod"/>
                </a:pPr>
                <a:r>
                  <a:rPr lang="el-GR" sz="2600" dirty="0" smtClean="0"/>
                  <a:t>Αν</a:t>
                </a:r>
                <a:r>
                  <a:rPr lang="en-US" sz="2600" dirty="0" smtClean="0"/>
                  <a:t>  </a:t>
                </a:r>
                <a:r>
                  <a:rPr lang="el-GR" sz="2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accPr>
                          <m:e>
                            <m:bar>
                              <m:bar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bar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𝑟</m:t>
                                </m:r>
                              </m:e>
                            </m:bar>
                          </m:e>
                        </m:acc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l-GR" sz="2800" dirty="0">
                        <a:latin typeface="Cambria Math"/>
                        <a:ea typeface="Cambria Math"/>
                      </a:rPr>
                      <m:t>=</m:t>
                    </m:r>
                    <m:r>
                      <a:rPr lang="el-GR" sz="2800" b="0" i="0" dirty="0" smtClean="0">
                        <a:latin typeface="Cambria Math"/>
                        <a:ea typeface="Cambria Math"/>
                      </a:rPr>
                      <m:t>0 </m:t>
                    </m:r>
                    <m:r>
                      <m:rPr>
                        <m:sty m:val="p"/>
                      </m:rPr>
                      <a:rPr lang="el-GR" sz="2800" b="0" i="0" dirty="0" smtClean="0">
                        <a:latin typeface="Cambria Math"/>
                        <a:ea typeface="Cambria Math"/>
                      </a:rPr>
                      <m:t>και</m:t>
                    </m:r>
                    <m:r>
                      <a:rPr lang="el-GR" sz="2800" b="0" i="0" dirty="0" smtClean="0">
                        <a:latin typeface="Cambria Math"/>
                        <a:ea typeface="Cambria Math"/>
                      </a:rPr>
                      <m:t>  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accPr>
                          <m:e>
                            <m:bar>
                              <m:bar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bar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𝑟</m:t>
                                </m:r>
                              </m:e>
                            </m:bar>
                          </m:e>
                        </m:acc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l-GR" sz="2800" dirty="0">
                        <a:latin typeface="Cambria Math"/>
                        <a:ea typeface="Cambria Math"/>
                      </a:rPr>
                      <m:t>=0</m:t>
                    </m:r>
                    <m:r>
                      <a:rPr lang="en-US" sz="2800" b="0" i="0" dirty="0" smtClean="0">
                        <a:latin typeface="Cambria Math"/>
                        <a:ea typeface="Cambria Math"/>
                      </a:rPr>
                      <m:t>   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   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𝑀</m:t>
                            </m:r>
                          </m:e>
                        </m:ba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sz="2800" dirty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0" i="0" dirty="0" smtClean="0">
                        <a:latin typeface="Cambria Math"/>
                        <a:ea typeface="Cambria Math"/>
                      </a:rPr>
                      <m:t>0 </m:t>
                    </m:r>
                    <m:r>
                      <m:rPr>
                        <m:sty m:val="p"/>
                      </m:rPr>
                      <a:rPr lang="el-GR" sz="2800" b="0" i="0" dirty="0" smtClean="0">
                        <a:latin typeface="Cambria Math"/>
                        <a:ea typeface="Cambria Math"/>
                      </a:rPr>
                      <m:t>και</m:t>
                    </m:r>
                    <m:r>
                      <a:rPr lang="el-GR" sz="2800" b="1" i="1" dirty="0" smtClean="0">
                        <a:latin typeface="Cambria Math"/>
                        <a:ea typeface="Cambria Math"/>
                      </a:rPr>
                      <m:t>  </m:t>
                    </m:r>
                    <m:bar>
                      <m:barPr>
                        <m:ctrlPr>
                          <a:rPr lang="en-US" sz="2800" i="1">
                            <a:latin typeface="Cambria Math"/>
                          </a:rPr>
                        </m:ctrlPr>
                      </m:barPr>
                      <m:e>
                        <m:r>
                          <a:rPr lang="en-US" sz="2800" b="0" i="1">
                            <a:latin typeface="Cambria Math"/>
                          </a:rPr>
                          <m:t>𝐹</m:t>
                        </m:r>
                      </m:e>
                    </m:bar>
                    <m:r>
                      <a:rPr lang="en-US" sz="2800" b="0" i="1">
                        <a:latin typeface="Cambria Math"/>
                      </a:rPr>
                      <m:t>=</m:t>
                    </m:r>
                    <m:r>
                      <a:rPr lang="el-GR" sz="2800" b="0" i="1" smtClean="0">
                        <a:latin typeface="Cambria Math"/>
                      </a:rPr>
                      <m:t>0</m:t>
                    </m:r>
                  </m:oMath>
                </a14:m>
                <a:endParaRPr lang="el-GR" sz="2800" b="0" dirty="0" smtClean="0"/>
              </a:p>
              <a:p>
                <a:pPr marL="0" indent="0">
                  <a:buNone/>
                </a:pPr>
                <a:r>
                  <a:rPr lang="el-GR" sz="2800" dirty="0" smtClean="0"/>
                  <a:t>      Δηλαδή, οι εξισώσεις της Στατικής προκύπτουν σαν</a:t>
                </a:r>
              </a:p>
              <a:p>
                <a:pPr marL="0" indent="0">
                  <a:buNone/>
                </a:pPr>
                <a:r>
                  <a:rPr lang="el-GR" sz="2800" dirty="0"/>
                  <a:t> </a:t>
                </a:r>
                <a:r>
                  <a:rPr lang="el-GR" sz="2800" dirty="0" smtClean="0"/>
                  <a:t>     ειδική περίπτωση των Νόμων του </a:t>
                </a:r>
                <a:r>
                  <a:rPr lang="en-US" sz="2800" dirty="0" smtClean="0"/>
                  <a:t>Euler </a:t>
                </a:r>
                <a:r>
                  <a:rPr lang="el-GR" sz="2800" dirty="0" smtClean="0"/>
                  <a:t>για </a:t>
                </a:r>
              </a:p>
              <a:p>
                <a:pPr marL="0" indent="0">
                  <a:buNone/>
                </a:pPr>
                <a:r>
                  <a:rPr lang="el-GR" sz="2800" dirty="0"/>
                  <a:t> </a:t>
                </a:r>
                <a:r>
                  <a:rPr lang="el-GR" sz="2800" dirty="0" smtClean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accPr>
                          <m:e>
                            <m:bar>
                              <m:bar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bar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𝑟</m:t>
                                </m:r>
                              </m:e>
                            </m:bar>
                          </m:e>
                        </m:acc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l-GR" sz="2800" dirty="0">
                        <a:latin typeface="Cambria Math"/>
                        <a:ea typeface="Cambria Math"/>
                      </a:rPr>
                      <m:t>=0 </m:t>
                    </m:r>
                    <m:r>
                      <m:rPr>
                        <m:sty m:val="p"/>
                      </m:rPr>
                      <a:rPr lang="el-GR" sz="2800" dirty="0">
                        <a:latin typeface="Cambria Math"/>
                        <a:ea typeface="Cambria Math"/>
                      </a:rPr>
                      <m:t>και</m:t>
                    </m:r>
                    <m:r>
                      <a:rPr lang="el-GR" sz="2800" dirty="0">
                        <a:latin typeface="Cambria Math"/>
                        <a:ea typeface="Cambria Math"/>
                      </a:rPr>
                      <m:t>  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accPr>
                          <m:e>
                            <m:bar>
                              <m:bar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bar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𝑟</m:t>
                                </m:r>
                              </m:e>
                            </m:bar>
                          </m:e>
                        </m:acc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l-GR" sz="2800" dirty="0">
                        <a:latin typeface="Cambria Math"/>
                        <a:ea typeface="Cambria Math"/>
                      </a:rPr>
                      <m:t>=0</m:t>
                    </m:r>
                    <m:r>
                      <a:rPr lang="el-GR" sz="2800" i="1" dirty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l-GR" sz="2800" dirty="0" smtClean="0"/>
                  <a:t>(ακίνητ</a:t>
                </a:r>
                <a:r>
                  <a:rPr lang="el-GR" sz="2800" dirty="0"/>
                  <a:t>α</a:t>
                </a:r>
                <a:r>
                  <a:rPr lang="el-GR" sz="2800" dirty="0" smtClean="0"/>
                  <a:t> </a:t>
                </a:r>
                <a:r>
                  <a:rPr lang="en-US" sz="2800" dirty="0" err="1" smtClean="0"/>
                  <a:t>υλικά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σημεί</a:t>
                </a:r>
                <a:r>
                  <a:rPr lang="en-US" sz="2800" dirty="0" smtClean="0"/>
                  <a:t>α</a:t>
                </a:r>
                <a:r>
                  <a:rPr lang="el-GR" sz="2800" dirty="0" smtClean="0"/>
                  <a:t> ή υλικά σημεία</a:t>
                </a:r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      π</a:t>
                </a:r>
                <a:r>
                  <a:rPr lang="en-US" sz="2800" dirty="0" err="1" smtClean="0"/>
                  <a:t>ου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κινούντ</a:t>
                </a:r>
                <a:r>
                  <a:rPr lang="en-US" sz="2800" dirty="0" smtClean="0"/>
                  <a:t>αι </a:t>
                </a:r>
                <a:r>
                  <a:rPr lang="el-GR" sz="2800" dirty="0" smtClean="0"/>
                  <a:t>με σταθερή</a:t>
                </a:r>
                <a:r>
                  <a:rPr lang="en-US" sz="2800" dirty="0" smtClean="0"/>
                  <a:t> </a:t>
                </a:r>
                <a:r>
                  <a:rPr lang="el-GR" sz="2800" dirty="0" smtClean="0"/>
                  <a:t>ταχύτητα)</a:t>
                </a:r>
                <a:endParaRPr lang="el-GR" sz="2800" dirty="0"/>
              </a:p>
              <a:p>
                <a:pPr marL="457200" indent="-457200" algn="just">
                  <a:buFont typeface="+mj-lt"/>
                  <a:buAutoNum type="alphaLcPeriod"/>
                </a:pPr>
                <a:endParaRPr lang="el-GR" dirty="0" smtClean="0"/>
              </a:p>
              <a:p>
                <a:pPr marL="457200" indent="-457200" algn="just">
                  <a:buFont typeface="+mj-lt"/>
                  <a:buAutoNum type="alphaLcPeriod"/>
                </a:pPr>
                <a:endParaRPr lang="el-GR" dirty="0" smtClean="0"/>
              </a:p>
              <a:p>
                <a:pPr marL="457200" indent="-457200" algn="just">
                  <a:buFont typeface="+mj-lt"/>
                  <a:buAutoNum type="alphaLcPeriod"/>
                </a:pPr>
                <a:endParaRPr lang="el-GR" dirty="0" smtClean="0"/>
              </a:p>
            </p:txBody>
          </p:sp>
        </mc:Choice>
        <mc:Fallback xmlns="">
          <p:sp>
            <p:nvSpPr>
              <p:cNvPr id="15" name="Θέση περιεχομένου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249" y="4518272"/>
                <a:ext cx="8146231" cy="2079080"/>
              </a:xfrm>
              <a:prstGeom prst="rect">
                <a:avLst/>
              </a:prstGeom>
              <a:blipFill rotWithShape="1">
                <a:blip r:embed="rId5"/>
                <a:stretch>
                  <a:fillRect l="-972" t="-2346" b="-645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286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Νόμοι του </a:t>
            </a:r>
            <a:r>
              <a:rPr lang="en-US" dirty="0" smtClean="0"/>
              <a:t>Euler</a:t>
            </a:r>
            <a:r>
              <a:rPr lang="el-GR" dirty="0" smtClean="0"/>
              <a:t>-Παρατηρήσεις</a:t>
            </a:r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95536" y="2482026"/>
                <a:ext cx="3960440" cy="137902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𝑴</m:t>
                              </m:r>
                            </m:e>
                          </m:bar>
                        </m:e>
                        <m:sub>
                          <m:r>
                            <a:rPr lang="en-US" sz="2800" b="1" i="1">
                              <a:latin typeface="Cambria Math"/>
                            </a:rPr>
                            <m:t>𝒑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1" i="1" smtClean="0">
                              <a:latin typeface="Cambria Math"/>
                            </a:rPr>
                            <m:t>𝒊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𝑵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l-GR" sz="2800" b="1" i="1">
                                      <a:latin typeface="Cambria Math"/>
                                      <a:ea typeface="Cambria Math"/>
                                    </a:rPr>
                                    <m:t>𝝆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×</m:t>
                          </m:r>
                          <m:d>
                            <m:dPr>
                              <m:ctrlP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latin typeface="Cambria Math"/>
                                      <a:ea typeface="Cambria Math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latin typeface="Cambria Math"/>
                                      <a:ea typeface="Cambria Math"/>
                                    </a:rPr>
                                    <m:t>𝒊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800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en-US" sz="2800" b="1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barPr>
                                    <m:e>
                                      <m:acc>
                                        <m:accPr>
                                          <m:chr m:val="̈"/>
                                          <m:ctrlPr>
                                            <a:rPr lang="en-US" sz="2800" b="1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800" b="1" i="1">
                                              <a:latin typeface="Cambria Math"/>
                                              <a:ea typeface="Cambria Math"/>
                                            </a:rPr>
                                            <m:t>𝒓</m:t>
                                          </m:r>
                                        </m:e>
                                      </m:acc>
                                    </m:e>
                                  </m:bar>
                                </m:e>
                                <m:sub>
                                  <m:r>
                                    <a:rPr lang="en-US" sz="2800" b="1" i="1">
                                      <a:latin typeface="Cambria Math"/>
                                      <a:ea typeface="Cambria Math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482026"/>
                <a:ext cx="3960440" cy="137902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684906" y="2482026"/>
            <a:ext cx="3671070" cy="15230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19" name="Θέση κειμένου 2"/>
          <p:cNvSpPr txBox="1">
            <a:spLocks/>
          </p:cNvSpPr>
          <p:nvPr/>
        </p:nvSpPr>
        <p:spPr>
          <a:xfrm>
            <a:off x="4624973" y="2996952"/>
            <a:ext cx="2683331" cy="4680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>
                <a:solidFill>
                  <a:srgbClr val="FF0000"/>
                </a:solidFill>
              </a:rPr>
              <a:t>2</a:t>
            </a:r>
            <a:r>
              <a:rPr lang="el-GR" baseline="30000" dirty="0" smtClean="0">
                <a:solidFill>
                  <a:srgbClr val="FF0000"/>
                </a:solidFill>
              </a:rPr>
              <a:t>ος</a:t>
            </a:r>
            <a:r>
              <a:rPr lang="el-GR" dirty="0" smtClean="0">
                <a:solidFill>
                  <a:srgbClr val="FF0000"/>
                </a:solidFill>
              </a:rPr>
              <a:t> Νόμος του </a:t>
            </a:r>
            <a:r>
              <a:rPr lang="en-US" dirty="0" smtClean="0">
                <a:solidFill>
                  <a:srgbClr val="FF0000"/>
                </a:solidFill>
              </a:rPr>
              <a:t>Euler</a:t>
            </a:r>
          </a:p>
        </p:txBody>
      </p:sp>
      <p:sp>
        <p:nvSpPr>
          <p:cNvPr id="10" name="Θέση περιεχομένου 3"/>
          <p:cNvSpPr txBox="1">
            <a:spLocks/>
          </p:cNvSpPr>
          <p:nvPr/>
        </p:nvSpPr>
        <p:spPr>
          <a:xfrm>
            <a:off x="683568" y="1484784"/>
            <a:ext cx="7776864" cy="171904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l-GR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7504" y="1196752"/>
                <a:ext cx="2880320" cy="137902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800" b="1" i="1">
                              <a:latin typeface="Cambria Math"/>
                            </a:rPr>
                            <m:t>𝑭</m:t>
                          </m:r>
                        </m:e>
                      </m:bar>
                      <m:r>
                        <a:rPr lang="en-US" sz="2800" b="1" i="1">
                          <a:latin typeface="Cambria Math"/>
                        </a:rPr>
                        <m:t>=</m:t>
                      </m:r>
                      <m:r>
                        <a:rPr lang="en-US" sz="2800" b="1" i="1">
                          <a:latin typeface="Cambria Math"/>
                        </a:rPr>
                        <m:t>𝒎</m:t>
                      </m:r>
                      <m:sSub>
                        <m:sSub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accPr>
                            <m:e>
                              <m:bar>
                                <m:barPr>
                                  <m:ctrlPr>
                                    <a:rPr lang="en-US" sz="2800" b="1" i="1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</m:bar>
                            </m:e>
                          </m:acc>
                        </m:e>
                        <m:sub>
                          <m:r>
                            <a:rPr lang="en-US" sz="2800" b="1" i="1">
                              <a:latin typeface="Cambria Math"/>
                            </a:rPr>
                            <m:t>𝑮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96752"/>
                <a:ext cx="2880320" cy="137902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684906" y="1382390"/>
            <a:ext cx="1872208" cy="8944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14" name="Θέση κειμένου 2"/>
          <p:cNvSpPr txBox="1">
            <a:spLocks/>
          </p:cNvSpPr>
          <p:nvPr/>
        </p:nvSpPr>
        <p:spPr>
          <a:xfrm>
            <a:off x="3256821" y="1423646"/>
            <a:ext cx="2683331" cy="4680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l-GR" baseline="30000" dirty="0" smtClean="0">
                <a:solidFill>
                  <a:srgbClr val="FF0000"/>
                </a:solidFill>
              </a:rPr>
              <a:t>ος</a:t>
            </a:r>
            <a:r>
              <a:rPr lang="el-GR" dirty="0" smtClean="0">
                <a:solidFill>
                  <a:srgbClr val="FF0000"/>
                </a:solidFill>
              </a:rPr>
              <a:t> Νόμος του </a:t>
            </a:r>
            <a:r>
              <a:rPr lang="en-US" dirty="0" smtClean="0">
                <a:solidFill>
                  <a:srgbClr val="FF0000"/>
                </a:solidFill>
              </a:rPr>
              <a:t>Euler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Θέση περιεχομένου 3"/>
              <p:cNvSpPr txBox="1">
                <a:spLocks/>
              </p:cNvSpPr>
              <p:nvPr/>
            </p:nvSpPr>
            <p:spPr>
              <a:xfrm>
                <a:off x="746249" y="4518272"/>
                <a:ext cx="8146231" cy="171904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Font typeface="+mj-lt"/>
                  <a:buAutoNum type="arabicPeriod" startAt="2"/>
                </a:pPr>
                <a:r>
                  <a:rPr lang="el-GR" sz="2600" dirty="0" smtClean="0"/>
                  <a:t>Αν</a:t>
                </a:r>
                <a:r>
                  <a:rPr lang="en-US" sz="2600" dirty="0" smtClean="0"/>
                  <a:t>   </a:t>
                </a:r>
                <a:r>
                  <a:rPr lang="el-GR" sz="2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l-GR" sz="2800" dirty="0">
                        <a:latin typeface="Cambria Math"/>
                        <a:ea typeface="Cambria Math"/>
                      </a:rPr>
                      <m:t>=0</m:t>
                    </m:r>
                    <m:r>
                      <a:rPr lang="en-US" sz="2800" b="0" i="0" dirty="0" smtClean="0">
                        <a:latin typeface="Cambria Math"/>
                        <a:ea typeface="Cambria Math"/>
                      </a:rPr>
                      <m:t>    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    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𝑀</m:t>
                            </m:r>
                          </m:e>
                        </m:ba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sz="2800" dirty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0" i="0" dirty="0" smtClean="0">
                        <a:latin typeface="Cambria Math"/>
                        <a:ea typeface="Cambria Math"/>
                      </a:rPr>
                      <m:t>0 </m:t>
                    </m:r>
                    <m:r>
                      <m:rPr>
                        <m:sty m:val="p"/>
                      </m:rPr>
                      <a:rPr lang="el-GR" sz="2800" b="0" i="0" dirty="0" smtClean="0">
                        <a:latin typeface="Cambria Math"/>
                        <a:ea typeface="Cambria Math"/>
                      </a:rPr>
                      <m:t>και</m:t>
                    </m:r>
                    <m:r>
                      <a:rPr lang="el-GR" sz="2800" b="1" i="1" dirty="0" smtClean="0">
                        <a:latin typeface="Cambria Math"/>
                        <a:ea typeface="Cambria Math"/>
                      </a:rPr>
                      <m:t>  </m:t>
                    </m:r>
                    <m:bar>
                      <m:barPr>
                        <m:ctrlPr>
                          <a:rPr lang="en-US" sz="2800" i="1">
                            <a:latin typeface="Cambria Math"/>
                          </a:rPr>
                        </m:ctrlPr>
                      </m:barPr>
                      <m:e>
                        <m:r>
                          <a:rPr lang="en-US" sz="2800" b="0" i="1">
                            <a:latin typeface="Cambria Math"/>
                          </a:rPr>
                          <m:t>𝐹</m:t>
                        </m:r>
                      </m:e>
                    </m:bar>
                    <m:r>
                      <a:rPr lang="en-US" sz="2800" b="0" i="1">
                        <a:latin typeface="Cambria Math"/>
                      </a:rPr>
                      <m:t>=</m:t>
                    </m:r>
                    <m:r>
                      <a:rPr lang="el-GR" sz="2800" b="0" i="1" smtClean="0">
                        <a:latin typeface="Cambria Math"/>
                      </a:rPr>
                      <m:t>0</m:t>
                    </m:r>
                  </m:oMath>
                </a14:m>
                <a:endParaRPr lang="el-GR" sz="2800" b="0" dirty="0" smtClean="0"/>
              </a:p>
              <a:p>
                <a:pPr marL="0" indent="0">
                  <a:buNone/>
                </a:pPr>
                <a:r>
                  <a:rPr lang="el-GR" sz="2800" dirty="0" smtClean="0"/>
                  <a:t>      Δηλαδή, </a:t>
                </a:r>
                <a:r>
                  <a:rPr lang="en-US" sz="2800" dirty="0" smtClean="0"/>
                  <a:t>αν </a:t>
                </a:r>
                <a:r>
                  <a:rPr lang="en-US" sz="2800" dirty="0" err="1" smtClean="0"/>
                  <a:t>οι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μάζες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των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υλικών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σημείων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είν</a:t>
                </a:r>
                <a:r>
                  <a:rPr lang="en-US" sz="2800" dirty="0" smtClean="0"/>
                  <a:t>αι</a:t>
                </a:r>
              </a:p>
              <a:p>
                <a:pPr marL="0" indent="0">
                  <a:buNone/>
                </a:pPr>
                <a:r>
                  <a:rPr lang="en-US" sz="2800" dirty="0"/>
                  <a:t> </a:t>
                </a:r>
                <a:r>
                  <a:rPr lang="en-US" sz="2800" dirty="0" smtClean="0"/>
                  <a:t>     μηδέν τότε </a:t>
                </a:r>
                <a:r>
                  <a:rPr lang="el-GR" sz="2800" dirty="0" smtClean="0"/>
                  <a:t>ισχύει η στατική ισορροπία</a:t>
                </a:r>
                <a14:m>
                  <m:oMath xmlns:m="http://schemas.openxmlformats.org/officeDocument/2006/math">
                    <m:r>
                      <a:rPr lang="el-GR" sz="2800" i="1" dirty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l-GR" dirty="0" smtClean="0"/>
              </a:p>
              <a:p>
                <a:pPr marL="457200" indent="-457200" algn="just">
                  <a:buFont typeface="+mj-lt"/>
                  <a:buAutoNum type="alphaLcPeriod"/>
                </a:pPr>
                <a:endParaRPr lang="el-GR" dirty="0" smtClean="0"/>
              </a:p>
              <a:p>
                <a:pPr marL="457200" indent="-457200" algn="just">
                  <a:buFont typeface="+mj-lt"/>
                  <a:buAutoNum type="alphaLcPeriod"/>
                </a:pPr>
                <a:endParaRPr lang="el-GR" dirty="0" smtClean="0"/>
              </a:p>
            </p:txBody>
          </p:sp>
        </mc:Choice>
        <mc:Fallback xmlns="">
          <p:sp>
            <p:nvSpPr>
              <p:cNvPr id="15" name="Θέση περιεχομένου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249" y="4518272"/>
                <a:ext cx="8146231" cy="1719040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1346" t="-1773" b="-1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099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58417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Εφαρμογή</a:t>
            </a:r>
            <a:r>
              <a:rPr lang="en-US" dirty="0" smtClean="0"/>
              <a:t> 3</a:t>
            </a:r>
            <a:r>
              <a:rPr lang="el-GR" dirty="0" smtClean="0"/>
              <a:t>: Αβαρής ράβδος με</a:t>
            </a:r>
            <a:br>
              <a:rPr lang="el-GR" dirty="0" smtClean="0"/>
            </a:br>
            <a:r>
              <a:rPr lang="el-GR" dirty="0"/>
              <a:t> </a:t>
            </a:r>
            <a:r>
              <a:rPr lang="el-GR" dirty="0" smtClean="0"/>
              <a:t> 2 συγκεντρωμένες μάζες στα άκρα</a:t>
            </a:r>
            <a:endParaRPr lang="el-GR" dirty="0"/>
          </a:p>
        </p:txBody>
      </p:sp>
      <p:sp>
        <p:nvSpPr>
          <p:cNvPr id="2" name="Θέση κειμένου 1"/>
          <p:cNvSpPr>
            <a:spLocks noGrp="1"/>
          </p:cNvSpPr>
          <p:nvPr>
            <p:ph type="body" idx="1"/>
          </p:nvPr>
        </p:nvSpPr>
        <p:spPr>
          <a:xfrm>
            <a:off x="467544" y="1556792"/>
            <a:ext cx="4040188" cy="63976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l-GR" sz="2800" dirty="0" smtClean="0"/>
              <a:t>Αβαρής ράβδος με 2 συγκεντρωμένες μάζες στα άκρα</a:t>
            </a:r>
            <a:endParaRPr lang="el-GR" sz="2800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quarter" idx="3"/>
          </p:nvPr>
        </p:nvSpPr>
        <p:spPr>
          <a:xfrm>
            <a:off x="4645025" y="1412776"/>
            <a:ext cx="4041775" cy="63976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Δεδομένα</a:t>
            </a:r>
            <a:endParaRPr lang="el-G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Θέση περιεχομένου 3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645025" y="2286024"/>
                <a:ext cx="4041775" cy="3879280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l-GR" dirty="0" smtClean="0"/>
                  <a:t>Μάζα</a:t>
                </a:r>
                <a14:m>
                  <m:oMath xmlns:m="http://schemas.openxmlformats.org/officeDocument/2006/math">
                    <m:r>
                      <a:rPr lang="el-GR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l-GR" b="0" i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dirty="0" smtClean="0"/>
                  <a:t>σε απόσταση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l-GR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l-GR" i="1">
                        <a:latin typeface="Cambria Math"/>
                      </a:rPr>
                      <m:t> </m:t>
                    </m:r>
                  </m:oMath>
                </a14:m>
                <a:r>
                  <a:rPr lang="el-GR" dirty="0" smtClean="0"/>
                  <a:t>από την στήριξη Ο.</a:t>
                </a:r>
              </a:p>
              <a:p>
                <a:pPr algn="just"/>
                <a:r>
                  <a:rPr lang="el-GR" dirty="0" smtClean="0"/>
                  <a:t>Μάζα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l-GR" b="0" i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dirty="0" smtClean="0"/>
                  <a:t>σε απόσταση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l-GR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dirty="0" smtClean="0"/>
                  <a:t> από την στήριξη Ο.</a:t>
                </a:r>
                <a:endParaRPr lang="en-US" dirty="0" smtClean="0"/>
              </a:p>
              <a:p>
                <a:pPr algn="just"/>
                <a:r>
                  <a:rPr lang="en-US" dirty="0" smtClean="0"/>
                  <a:t>H </a:t>
                </a:r>
                <a:r>
                  <a:rPr lang="el-GR" dirty="0" smtClean="0"/>
                  <a:t>ράβδος περιστρέφεται με ταχύτητα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/>
                      </a:rPr>
                      <m:t>𝜔</m:t>
                    </m:r>
                    <m:r>
                      <a:rPr lang="el-GR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l-GR" dirty="0" smtClean="0"/>
              </a:p>
              <a:p>
                <a:pPr algn="just"/>
                <a:r>
                  <a:rPr lang="el-GR" dirty="0" smtClean="0"/>
                  <a:t>Η περιστροφή της ράβδου γίνετα στο οριζόντιο επίπεδο</a:t>
                </a:r>
                <a:r>
                  <a:rPr lang="en-US" dirty="0" smtClean="0"/>
                  <a:t>: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i="1" dirty="0" smtClean="0"/>
                  <a:t>.</a:t>
                </a:r>
                <a:r>
                  <a:rPr lang="el-GR" i="1" dirty="0" smtClean="0"/>
                  <a:t> </a:t>
                </a:r>
              </a:p>
            </p:txBody>
          </p:sp>
        </mc:Choice>
        <mc:Fallback xmlns="">
          <p:sp>
            <p:nvSpPr>
              <p:cNvPr id="4" name="Θέση περιεχομένου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645025" y="2286024"/>
                <a:ext cx="4041775" cy="3879280"/>
              </a:xfrm>
              <a:blipFill rotWithShape="1">
                <a:blip r:embed="rId3" cstate="print"/>
                <a:stretch>
                  <a:fillRect l="-2112" t="-1258" r="-226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  <p:sp>
        <p:nvSpPr>
          <p:cNvPr id="10" name="Θέση κειμένου 1"/>
          <p:cNvSpPr txBox="1">
            <a:spLocks/>
          </p:cNvSpPr>
          <p:nvPr/>
        </p:nvSpPr>
        <p:spPr>
          <a:xfrm>
            <a:off x="619944" y="3941366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2800" dirty="0" smtClean="0"/>
              <a:t>1</a:t>
            </a:r>
            <a:endParaRPr lang="el-GR" sz="2800" dirty="0"/>
          </a:p>
        </p:txBody>
      </p:sp>
      <p:pic>
        <p:nvPicPr>
          <p:cNvPr id="1026" name="Picture 2" descr="C:\Users\Χριστίνα\Desktop\Σαρώσεις Σχήματα\σάρωση0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420888"/>
            <a:ext cx="3961335" cy="3096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834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Εφαρμογή</a:t>
            </a:r>
            <a:r>
              <a:rPr lang="en-US" dirty="0"/>
              <a:t> 3</a:t>
            </a:r>
            <a:r>
              <a:rPr lang="el-GR" dirty="0"/>
              <a:t>: Αβαρής ράβδος με</a:t>
            </a:r>
            <a:br>
              <a:rPr lang="el-GR" dirty="0"/>
            </a:br>
            <a:r>
              <a:rPr lang="el-GR" dirty="0"/>
              <a:t>  2 συγκεντρωμένες μάζες στα άκρα</a:t>
            </a:r>
          </a:p>
        </p:txBody>
      </p:sp>
      <p:sp>
        <p:nvSpPr>
          <p:cNvPr id="2" name="Θέση κειμένου 1"/>
          <p:cNvSpPr>
            <a:spLocks noGrp="1"/>
          </p:cNvSpPr>
          <p:nvPr>
            <p:ph type="body" idx="1"/>
          </p:nvPr>
        </p:nvSpPr>
        <p:spPr>
          <a:xfrm>
            <a:off x="467544" y="1556792"/>
            <a:ext cx="4040188" cy="63976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l-GR" sz="2800" dirty="0"/>
              <a:t>Αβαρής ράβδος με 2 συγκεντρωμένες μάζες στα άκρα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quarter" idx="3"/>
          </p:nvPr>
        </p:nvSpPr>
        <p:spPr>
          <a:xfrm>
            <a:off x="4645025" y="1709118"/>
            <a:ext cx="4041775" cy="63976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Ζητείται</a:t>
            </a:r>
            <a:r>
              <a:rPr lang="en-US" sz="2800" dirty="0" smtClean="0"/>
              <a:t>:</a:t>
            </a:r>
            <a:endParaRPr lang="el-GR" sz="280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4"/>
          </p:nvPr>
        </p:nvSpPr>
        <p:spPr>
          <a:xfrm>
            <a:off x="4644008" y="2358032"/>
            <a:ext cx="4041775" cy="387928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sz="2600" dirty="0" smtClean="0"/>
              <a:t>Να βρεθούν οι δυνάμεις που ασκούνται από την ράβδο πάνω στη στήριξη Ο.</a:t>
            </a:r>
          </a:p>
          <a:p>
            <a:pPr marL="457200" indent="-457200" algn="just">
              <a:buFont typeface="+mj-lt"/>
              <a:buAutoNum type="alphaLcPeriod"/>
            </a:pPr>
            <a:endParaRPr lang="el-GR" dirty="0" smtClean="0"/>
          </a:p>
          <a:p>
            <a:pPr marL="457200" indent="-457200" algn="just">
              <a:buFont typeface="+mj-lt"/>
              <a:buAutoNum type="alphaLcPeriod"/>
            </a:pPr>
            <a:endParaRPr lang="el-GR" dirty="0" smtClean="0"/>
          </a:p>
          <a:p>
            <a:pPr marL="457200" indent="-457200" algn="just">
              <a:buFont typeface="+mj-lt"/>
              <a:buAutoNum type="alphaLcPeriod"/>
            </a:pPr>
            <a:endParaRPr lang="el-GR" dirty="0" smtClean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  <p:sp>
        <p:nvSpPr>
          <p:cNvPr id="11" name="Θέση κειμένου 1"/>
          <p:cNvSpPr txBox="1">
            <a:spLocks/>
          </p:cNvSpPr>
          <p:nvPr/>
        </p:nvSpPr>
        <p:spPr>
          <a:xfrm>
            <a:off x="619944" y="3941366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2800" dirty="0" smtClean="0"/>
              <a:t>1</a:t>
            </a:r>
            <a:endParaRPr lang="el-GR" sz="2800" dirty="0"/>
          </a:p>
        </p:txBody>
      </p:sp>
      <p:pic>
        <p:nvPicPr>
          <p:cNvPr id="2050" name="Picture 2" descr="C:\Users\Χριστίνα\Desktop\Σαρώσεις Σχήματα\σάρωση00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408814"/>
            <a:ext cx="3600400" cy="32524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913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περιεχομένου 3"/>
          <p:cNvSpPr>
            <a:spLocks noGrp="1"/>
          </p:cNvSpPr>
          <p:nvPr>
            <p:ph sz="quarter" idx="4"/>
          </p:nvPr>
        </p:nvSpPr>
        <p:spPr>
          <a:xfrm>
            <a:off x="4645025" y="1700808"/>
            <a:ext cx="4041775" cy="150301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l-GR" sz="2200" b="1" u="sng" dirty="0" smtClean="0"/>
              <a:t>Βήμα 1</a:t>
            </a:r>
            <a:r>
              <a:rPr lang="en-US" sz="2200" b="1" dirty="0" smtClean="0"/>
              <a:t>: </a:t>
            </a:r>
            <a:r>
              <a:rPr lang="el-GR" sz="2200" b="1" dirty="0" smtClean="0"/>
              <a:t>Επιλογή συστήματος και ΔΕΣ.</a:t>
            </a:r>
          </a:p>
          <a:p>
            <a:pPr marL="0" indent="0" algn="just">
              <a:buNone/>
            </a:pPr>
            <a:r>
              <a:rPr lang="el-GR" sz="2200" b="1" dirty="0" smtClean="0"/>
              <a:t>Σχεδιάζουμε ένα ΔΕΣ,λαμβάνοντας το σύστημα της ράβδου και των δύο μαζών μαζί σαν ένα σύστημα.</a:t>
            </a:r>
          </a:p>
          <a:p>
            <a:pPr marL="457200" indent="-457200" algn="just">
              <a:buFont typeface="+mj-lt"/>
              <a:buAutoNum type="alphaLcPeriod"/>
            </a:pPr>
            <a:endParaRPr lang="el-GR" sz="2200" dirty="0" smtClean="0"/>
          </a:p>
          <a:p>
            <a:pPr marL="457200" indent="-457200" algn="just">
              <a:buFont typeface="+mj-lt"/>
              <a:buAutoNum type="alphaLcPeriod"/>
            </a:pPr>
            <a:endParaRPr lang="el-GR" dirty="0" smtClean="0"/>
          </a:p>
          <a:p>
            <a:pPr marL="457200" indent="-457200" algn="just">
              <a:buFont typeface="+mj-lt"/>
              <a:buAutoNum type="alphaLcPeriod"/>
            </a:pPr>
            <a:endParaRPr lang="el-GR" dirty="0" smtClean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167844" y="4869160"/>
                <a:ext cx="2628292" cy="17267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  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𝑚</m:t>
                    </m:r>
                    <m:sSub>
                      <m:sSubPr>
                        <m:ctrlPr>
                          <a:rPr lang="en-US" sz="28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800" b="1" dirty="0" smtClean="0"/>
                  <a:t>   </a:t>
                </a:r>
                <a:r>
                  <a:rPr lang="en-US" sz="2400" b="1" dirty="0" smtClean="0"/>
                  <a:t>(1)</a:t>
                </a:r>
              </a:p>
              <a:p>
                <a:pPr algn="just"/>
                <a:r>
                  <a:rPr lang="en-US" sz="2400" b="1" dirty="0" smtClean="0"/>
                  <a:t>                  </a:t>
                </a:r>
              </a:p>
              <a:p>
                <a:pPr algn="just"/>
                <a:r>
                  <a:rPr lang="en-US" sz="2800" dirty="0" smtClean="0"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l-GR" sz="28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l-GR" sz="28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/>
                  <a:t>(2)</a:t>
                </a:r>
                <a:endParaRPr lang="en-US" sz="2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/>
                <a:endParaRPr lang="el-GR" sz="2400" b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844" y="4869160"/>
                <a:ext cx="2628292" cy="172675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Θέση κειμένου 2"/>
          <p:cNvSpPr txBox="1">
            <a:spLocks/>
          </p:cNvSpPr>
          <p:nvPr/>
        </p:nvSpPr>
        <p:spPr>
          <a:xfrm>
            <a:off x="4644007" y="2924944"/>
            <a:ext cx="4041775" cy="9361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200" u="sng" dirty="0" smtClean="0"/>
              <a:t>Βήμα 2</a:t>
            </a:r>
            <a:r>
              <a:rPr lang="el-GR" sz="2200" dirty="0" smtClean="0"/>
              <a:t>:  Πολικό Σ.Σ-Εξισώσεις Κίνησης</a:t>
            </a:r>
            <a:endParaRPr lang="el-GR" sz="2200" dirty="0"/>
          </a:p>
        </p:txBody>
      </p:sp>
      <p:sp>
        <p:nvSpPr>
          <p:cNvPr id="13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Εφαρμογή</a:t>
            </a:r>
            <a:r>
              <a:rPr lang="en-US" dirty="0"/>
              <a:t> 3</a:t>
            </a:r>
            <a:r>
              <a:rPr lang="el-GR" dirty="0"/>
              <a:t>: Αβαρής ράβδος με</a:t>
            </a:r>
            <a:br>
              <a:rPr lang="el-GR" dirty="0"/>
            </a:br>
            <a:r>
              <a:rPr lang="el-GR" dirty="0"/>
              <a:t>  2 συγκεντρωμένες μάζες στα άκρα</a:t>
            </a:r>
          </a:p>
        </p:txBody>
      </p:sp>
      <p:sp>
        <p:nvSpPr>
          <p:cNvPr id="15" name="Θέση κειμένου 2"/>
          <p:cNvSpPr txBox="1">
            <a:spLocks/>
          </p:cNvSpPr>
          <p:nvPr/>
        </p:nvSpPr>
        <p:spPr>
          <a:xfrm>
            <a:off x="4644008" y="3861048"/>
            <a:ext cx="4041775" cy="100811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200" dirty="0" smtClean="0"/>
              <a:t>Εφαρμόζουμε τον 1</a:t>
            </a:r>
            <a:r>
              <a:rPr lang="el-GR" sz="2200" baseline="30000" dirty="0" smtClean="0"/>
              <a:t>ο</a:t>
            </a:r>
            <a:r>
              <a:rPr lang="el-GR" sz="2200" dirty="0" smtClean="0"/>
              <a:t> και 2</a:t>
            </a:r>
            <a:r>
              <a:rPr lang="el-GR" sz="2200" baseline="30000" dirty="0" smtClean="0"/>
              <a:t>ο</a:t>
            </a:r>
            <a:r>
              <a:rPr lang="el-GR" sz="2200" dirty="0" smtClean="0"/>
              <a:t> Νόμο του </a:t>
            </a:r>
            <a:r>
              <a:rPr lang="en-US" sz="2200" dirty="0" smtClean="0"/>
              <a:t>Euler </a:t>
            </a:r>
            <a:r>
              <a:rPr lang="el-GR" sz="2200" dirty="0" smtClean="0"/>
              <a:t>για το σύστημα των δύο μαζών.</a:t>
            </a:r>
            <a:endParaRPr lang="el-GR" sz="2200" dirty="0"/>
          </a:p>
        </p:txBody>
      </p:sp>
      <p:sp>
        <p:nvSpPr>
          <p:cNvPr id="17" name="Rectangle 16"/>
          <p:cNvSpPr/>
          <p:nvPr/>
        </p:nvSpPr>
        <p:spPr>
          <a:xfrm>
            <a:off x="467544" y="4869160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b="1" dirty="0" smtClean="0"/>
              <a:t>1</a:t>
            </a:r>
            <a:r>
              <a:rPr lang="el-GR" sz="2400" b="1" baseline="30000" dirty="0" smtClean="0"/>
              <a:t>ος</a:t>
            </a:r>
            <a:r>
              <a:rPr lang="el-GR" sz="2400" b="1" dirty="0" smtClean="0"/>
              <a:t> Νόμος του </a:t>
            </a:r>
            <a:r>
              <a:rPr lang="en-US" sz="2400" b="1" dirty="0" smtClean="0"/>
              <a:t>Euler:</a:t>
            </a:r>
            <a:endParaRPr lang="el-GR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67544" y="6207695"/>
                <a:ext cx="821823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400" b="1" dirty="0" smtClean="0"/>
                  <a:t>,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l-GR" sz="2400" i="1">
                            <a:latin typeface="Cambria Math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sz="2400" b="1" dirty="0" smtClean="0"/>
                  <a:t> </a:t>
                </a:r>
                <a:r>
                  <a:rPr lang="el-GR" sz="2400" b="1" dirty="0" smtClean="0"/>
                  <a:t>είναι οι επιταχύνσεις του Κ.Β του συστήματος</a:t>
                </a:r>
                <a:endParaRPr lang="el-GR" sz="2400" b="1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6207695"/>
                <a:ext cx="8218238" cy="46166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C:\Users\Χριστίνα\Desktop\Σαρώσεις Σχήματα\σάρωση00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7303" y="1700808"/>
            <a:ext cx="3872689" cy="2880320"/>
          </a:xfrm>
          <a:prstGeom prst="rect">
            <a:avLst/>
          </a:prstGeom>
          <a:noFill/>
        </p:spPr>
      </p:pic>
      <p:pic>
        <p:nvPicPr>
          <p:cNvPr id="14" name="Picture 2" descr="C:\Users\Χριστίνα\Desktop\Σαρώσεις Σχήματα\σάρωση00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05" y="1844824"/>
            <a:ext cx="3877239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760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58417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Εφαρμογή</a:t>
            </a:r>
            <a:r>
              <a:rPr lang="en-US" dirty="0" smtClean="0"/>
              <a:t> 3</a:t>
            </a:r>
            <a:r>
              <a:rPr lang="el-GR" dirty="0" smtClean="0"/>
              <a:t>: Αβαρής ράβδος με</a:t>
            </a:r>
            <a:br>
              <a:rPr lang="el-GR" dirty="0" smtClean="0"/>
            </a:br>
            <a:r>
              <a:rPr lang="el-GR" dirty="0"/>
              <a:t> </a:t>
            </a:r>
            <a:r>
              <a:rPr lang="el-GR" dirty="0" smtClean="0"/>
              <a:t> 2 συγκεντρωμένες μάζες στα άκρα</a:t>
            </a:r>
            <a:endParaRPr lang="el-GR" dirty="0"/>
          </a:p>
        </p:txBody>
      </p:sp>
      <p:sp>
        <p:nvSpPr>
          <p:cNvPr id="2" name="Θέση κειμένου 1"/>
          <p:cNvSpPr>
            <a:spLocks noGrp="1"/>
          </p:cNvSpPr>
          <p:nvPr>
            <p:ph type="body" idx="1"/>
          </p:nvPr>
        </p:nvSpPr>
        <p:spPr>
          <a:xfrm>
            <a:off x="467544" y="1556792"/>
            <a:ext cx="4040188" cy="63976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l-GR" u="sng" dirty="0"/>
              <a:t>Εύρεση της θέσης του Κ.Β του συστήματος των δύο μαζών</a:t>
            </a:r>
            <a:endParaRPr lang="el-GR" dirty="0"/>
          </a:p>
        </p:txBody>
      </p:sp>
      <p:pic>
        <p:nvPicPr>
          <p:cNvPr id="9" name="Θέση περιεχομένου 8" descr="Εικόνα.....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3738"/>
            <a:ext cx="4040188" cy="3030141"/>
          </a:xfrm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  <p:sp>
        <p:nvSpPr>
          <p:cNvPr id="10" name="Θέση κειμένου 1"/>
          <p:cNvSpPr txBox="1">
            <a:spLocks/>
          </p:cNvSpPr>
          <p:nvPr/>
        </p:nvSpPr>
        <p:spPr>
          <a:xfrm>
            <a:off x="619944" y="3941366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2800" dirty="0" smtClean="0"/>
              <a:t>1</a:t>
            </a:r>
            <a:endParaRPr lang="el-GR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4932040" y="1556792"/>
                <a:ext cx="2880320" cy="1872208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/>
                            </a:rPr>
                            <m:t>𝑖</m:t>
                          </m:r>
                          <m:r>
                            <a:rPr lang="en-US" sz="28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800" i="1">
                              <a:latin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 smtClean="0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1556792"/>
                <a:ext cx="2880320" cy="187220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572000" y="2420888"/>
                <a:ext cx="3384376" cy="1872208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𝑒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                        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 </m:t>
                          </m:r>
                        </m:den>
                      </m:f>
                      <m:groupChr>
                        <m:groupChrPr>
                          <m:chr m:val="⇒"/>
                          <m:vertJc m:val="bot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2800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=2</m:t>
                          </m:r>
                        </m:e>
                      </m:groupCh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420888"/>
                <a:ext cx="3384376" cy="1872208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499992" y="4725144"/>
                <a:ext cx="3744416" cy="1872208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𝑒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l-GR" sz="2800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l-GR" sz="2800" b="0" i="1" smtClean="0">
                                  <a:latin typeface="Cambria Math"/>
                                </a:rPr>
                                <m:t>)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4725144"/>
                <a:ext cx="3744416" cy="187220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788024" y="2996952"/>
                <a:ext cx="2880320" cy="1872208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8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/>
                            </a:rPr>
                            <m:t>𝑖</m:t>
                          </m:r>
                          <m:r>
                            <a:rPr lang="en-US" sz="28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800" i="1">
                              <a:latin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2996952"/>
                <a:ext cx="2880320" cy="1872208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7994980" y="5415607"/>
            <a:ext cx="6014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el-GR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en-US" sz="2400" dirty="0"/>
          </a:p>
        </p:txBody>
      </p:sp>
      <p:pic>
        <p:nvPicPr>
          <p:cNvPr id="14" name="Picture 2" descr="C:\Users\Χριστίνα\Desktop\Σαρώσεις Σχήματα\σάρωση00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2348880"/>
            <a:ext cx="4104456" cy="3168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596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Θέση περιεχομένου 3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645025" y="1700808"/>
                <a:ext cx="4041775" cy="792088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l-GR" sz="2200" b="1" dirty="0" smtClean="0"/>
                  <a:t>Το σύστημα εκτελεί κυκλική κίνηση με ταχύτητα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l-GR" sz="22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l-GR" sz="2200" b="1" i="1" smtClean="0">
                            <a:latin typeface="Cambria Math"/>
                          </a:rPr>
                          <m:t>𝜽</m:t>
                        </m:r>
                      </m:e>
                    </m:acc>
                    <m:r>
                      <a:rPr lang="el-GR" sz="2200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l-GR" sz="2200" b="1" i="1" smtClean="0">
                        <a:latin typeface="Cambria Math"/>
                        <a:ea typeface="Cambria Math"/>
                      </a:rPr>
                      <m:t>𝝎</m:t>
                    </m:r>
                    <m:r>
                      <a:rPr lang="el-GR" sz="2200" b="1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200" b="1" i="1" smtClean="0">
                        <a:latin typeface="Cambria Math"/>
                        <a:ea typeface="Cambria Math"/>
                      </a:rPr>
                      <m:t>𝒕</m:t>
                    </m:r>
                    <m:r>
                      <a:rPr lang="en-US" sz="2200" b="1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l-GR" dirty="0" smtClean="0"/>
              </a:p>
              <a:p>
                <a:pPr marL="457200" indent="-457200" algn="just">
                  <a:buFont typeface="+mj-lt"/>
                  <a:buAutoNum type="alphaLcPeriod"/>
                </a:pPr>
                <a:endParaRPr lang="el-GR" dirty="0" smtClean="0"/>
              </a:p>
            </p:txBody>
          </p:sp>
        </mc:Choice>
        <mc:Fallback xmlns="">
          <p:sp>
            <p:nvSpPr>
              <p:cNvPr id="4" name="Θέση περιεχομένου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645025" y="1700808"/>
                <a:ext cx="4041775" cy="792088"/>
              </a:xfrm>
              <a:blipFill rotWithShape="1">
                <a:blip r:embed="rId3" cstate="print"/>
                <a:stretch>
                  <a:fillRect l="-1961" t="-4615" r="-1961" b="-1384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  <p:sp>
        <p:nvSpPr>
          <p:cNvPr id="10" name="Θέση κειμένου 2"/>
          <p:cNvSpPr txBox="1">
            <a:spLocks/>
          </p:cNvSpPr>
          <p:nvPr/>
        </p:nvSpPr>
        <p:spPr>
          <a:xfrm>
            <a:off x="4644007" y="2492896"/>
            <a:ext cx="4041775" cy="72008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200" dirty="0" smtClean="0"/>
              <a:t>Οι επιταχύνσεις του Κ.Β του συστήματος είναι</a:t>
            </a:r>
            <a:r>
              <a:rPr lang="en-US" sz="2200" dirty="0" smtClean="0"/>
              <a:t>:</a:t>
            </a:r>
            <a:endParaRPr lang="el-GR" sz="2200" dirty="0"/>
          </a:p>
        </p:txBody>
      </p:sp>
      <p:sp>
        <p:nvSpPr>
          <p:cNvPr id="13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Εφαρμογή</a:t>
            </a:r>
            <a:r>
              <a:rPr lang="en-US" dirty="0"/>
              <a:t> 3</a:t>
            </a:r>
            <a:r>
              <a:rPr lang="el-GR" dirty="0"/>
              <a:t>: Αβαρής ράβδος με</a:t>
            </a:r>
            <a:br>
              <a:rPr lang="el-GR" dirty="0"/>
            </a:br>
            <a:r>
              <a:rPr lang="el-GR" dirty="0"/>
              <a:t>  2 συγκεντρωμένες μάζες στα άκρα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328084" y="3212976"/>
                <a:ext cx="3231776" cy="17329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</m:t>
                    </m:r>
                    <m:acc>
                      <m:accPr>
                        <m:chr m:val="̈"/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</m:acc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𝑟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acc>
                          <m:accPr>
                            <m:chr m:val="̇"/>
                            <m:ctrlP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</m:acc>
                      </m:e>
                      <m:sup>
                        <m:r>
                          <a:rPr lang="el-GR" sz="28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b="1" dirty="0" smtClean="0"/>
                  <a:t>     </a:t>
                </a:r>
                <a:r>
                  <a:rPr lang="en-US" sz="2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l-GR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4</a:t>
                </a:r>
                <a:r>
                  <a:rPr lang="en-US" sz="2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</a:p>
              <a:p>
                <a:pPr algn="just"/>
                <a:r>
                  <a:rPr lang="en-US" sz="2400" b="1" dirty="0" smtClean="0"/>
                  <a:t>                  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el-GR" sz="2800" b="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l-GR" sz="2800" b="0" i="1" smtClean="0">
                        <a:latin typeface="Cambria Math"/>
                        <a:ea typeface="Cambria Math"/>
                      </a:rPr>
                      <m:t>2</m:t>
                    </m:r>
                    <m:acc>
                      <m:accPr>
                        <m:chr m:val="̇"/>
                        <m:ctrlPr>
                          <a:rPr lang="el-GR" sz="2800" b="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</m:acc>
                    <m:acc>
                      <m:accPr>
                        <m:chr m:val="̇"/>
                        <m:ctrlPr>
                          <a:rPr lang="en-US" sz="280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l-GR" sz="2800" b="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acc>
                    <m:r>
                      <a:rPr lang="el-GR" sz="28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𝑟</m:t>
                    </m:r>
                    <m:acc>
                      <m:accPr>
                        <m:chr m:val="̈"/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l-GR" sz="2800" i="1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acc>
                    <m:r>
                      <a:rPr lang="en-US" sz="280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l-GR" sz="2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5</a:t>
                </a:r>
                <a:r>
                  <a:rPr lang="en-US" sz="2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endParaRPr lang="en-US" sz="2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/>
                <a:endParaRPr lang="el-GR" sz="2400" b="1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8084" y="3212976"/>
                <a:ext cx="3231776" cy="17329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95165" y="4725144"/>
                <a:ext cx="4392859" cy="22980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(1)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  </m:t>
                        </m:r>
                        <m:groupChr>
                          <m:groupChrPr>
                            <m:chr m:val="⇒"/>
                            <m:vertJc m:val="bot"/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lang="en-US" sz="28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l-GR" sz="2800" b="0" i="1" smtClean="0">
                                <a:latin typeface="Cambria Math"/>
                              </a:rPr>
                              <m:t>4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)</m:t>
                            </m:r>
                          </m:e>
                        </m:groupChr>
                        <m:r>
                          <a:rPr lang="en-US" sz="2800" i="1">
                            <a:latin typeface="Cambria Math"/>
                          </a:rPr>
                          <m:t>   </m:t>
                        </m:r>
                        <m:r>
                          <a:rPr lang="en-US" sz="28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/>
                        <a:ea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2800" b="0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̈"/>
                            <m:ctrlPr>
                              <a:rPr lang="en-US" sz="2800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</m:acc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𝑟</m:t>
                        </m:r>
                        <m:sSup>
                          <m:sSupPr>
                            <m:ctrlPr>
                              <a:rPr lang="en-US" sz="28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̇"/>
                                <m:ctrlPr>
                                  <a:rPr lang="en-US" sz="280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</m:acc>
                          </m:e>
                          <m:sup>
                            <m:r>
                              <a:rPr lang="el-GR" sz="28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l-GR" sz="2800" b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/>
                <a:endParaRPr lang="el-GR" sz="2800" b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/>
                <a:r>
                  <a:rPr lang="en-US" sz="2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l-GR" sz="2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  </m:t>
                        </m:r>
                        <m:groupChr>
                          <m:groupChrPr>
                            <m:chr m:val="⇒"/>
                            <m:vertJc m:val="bot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lang="en-US" sz="2800" i="1">
                                <a:latin typeface="Cambria Math"/>
                              </a:rPr>
                              <m:t>(</m:t>
                            </m:r>
                            <m:r>
                              <a:rPr lang="el-GR" sz="2800" b="0" i="1" smtClean="0">
                                <a:latin typeface="Cambria Math"/>
                              </a:rPr>
                              <m:t>5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)</m:t>
                            </m:r>
                          </m:e>
                        </m:groupChr>
                        <m:r>
                          <a:rPr lang="en-US" sz="2800" i="1">
                            <a:latin typeface="Cambria Math"/>
                          </a:rPr>
                          <m:t>   </m:t>
                        </m:r>
                        <m:r>
                          <a:rPr lang="en-US" sz="28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l-GR" sz="2800" i="1">
                            <a:latin typeface="Cambria Math"/>
                          </a:rPr>
                          <m:t>𝜃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latin typeface="Cambria Math"/>
                        <a:ea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2800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2800" i="1">
                            <a:latin typeface="Cambria Math"/>
                            <a:ea typeface="Cambria Math"/>
                          </a:rPr>
                          <m:t>2</m:t>
                        </m:r>
                        <m:acc>
                          <m:accPr>
                            <m:chr m:val="̇"/>
                            <m:ctrlPr>
                              <a:rPr lang="el-GR" sz="2800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</m:acc>
                        <m:acc>
                          <m:accPr>
                            <m:chr m:val="̇"/>
                            <m:ctrlPr>
                              <a:rPr lang="en-US" sz="2800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l-GR" sz="2800" i="1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</m:acc>
                        <m:r>
                          <a:rPr lang="el-GR" sz="2800" i="1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𝑟</m:t>
                        </m:r>
                        <m:acc>
                          <m:accPr>
                            <m:chr m:val="̈"/>
                            <m:ctrlPr>
                              <a:rPr lang="en-US" sz="2800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l-GR" sz="2800" i="1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</m:acc>
                      </m:e>
                    </m:d>
                    <m:r>
                      <a:rPr lang="en-US" sz="2800" i="1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</a:t>
                </a:r>
                <a:endParaRPr lang="el-GR" sz="3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/>
                <a:r>
                  <a:rPr lang="en-US" sz="28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</a:t>
                </a:r>
                <a:endParaRPr lang="el-GR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165" y="4725144"/>
                <a:ext cx="4392859" cy="2298065"/>
              </a:xfrm>
              <a:prstGeom prst="rect">
                <a:avLst/>
              </a:prstGeom>
              <a:blipFill rotWithShape="1">
                <a:blip r:embed="rId5"/>
                <a:stretch>
                  <a:fillRect l="-22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C:\Users\Χριστίνα\Desktop\Σαρώσεις Σχήματα\σάρωση00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05" y="1844824"/>
            <a:ext cx="3877239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144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περιεχομένου 3"/>
          <p:cNvSpPr>
            <a:spLocks noGrp="1"/>
          </p:cNvSpPr>
          <p:nvPr>
            <p:ph sz="quarter" idx="4"/>
          </p:nvPr>
        </p:nvSpPr>
        <p:spPr>
          <a:xfrm>
            <a:off x="611561" y="1700808"/>
            <a:ext cx="8075240" cy="504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200" b="1" u="sng" dirty="0" smtClean="0"/>
              <a:t>Βήμα 3</a:t>
            </a:r>
            <a:r>
              <a:rPr lang="en-US" sz="2200" b="1" dirty="0" smtClean="0"/>
              <a:t>: </a:t>
            </a:r>
            <a:r>
              <a:rPr lang="el-GR" sz="2200" b="1" dirty="0" smtClean="0"/>
              <a:t>Κινηματικοί Περιορισμοί</a:t>
            </a:r>
          </a:p>
          <a:p>
            <a:pPr marL="457200" indent="-457200" algn="just">
              <a:buFont typeface="+mj-lt"/>
              <a:buAutoNum type="alphaLcPeriod"/>
            </a:pPr>
            <a:endParaRPr lang="el-GR" dirty="0" smtClean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5496" y="3645024"/>
                <a:ext cx="5184576" cy="18372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sz="2800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(1)</m:t>
                                </m:r>
                                <m:groupChr>
                                  <m:groupChrPr>
                                    <m:chr m:val="⇒"/>
                                    <m:vertJc m:val="bot"/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groupChrPr>
                                  <m:e>
                                    <m:r>
                                      <m:rPr>
                                        <m:brk m:alnAt="2"/>
                                      </m:rPr>
                                      <a:rPr lang="en-US" sz="2800" i="1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6</m:t>
                                    </m:r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groupChr>
                                <m:r>
                                  <a:rPr lang="en-US" sz="2800" i="1">
                                    <a:latin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𝑟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r>
                              <a:rPr lang="el-GR" sz="28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l-GR" sz="28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l-GR" sz="28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  <a:ea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  <a:ea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̇"/>
                                    <m:ctrlPr>
                                      <a:rPr lang="en-US" sz="28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l-GR" sz="2800" b="0" i="1" smtClean="0"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l-GR" sz="28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e>
                            </m:d>
                            <m:groupChr>
                              <m:groupChrPr>
                                <m:chr m:val="⇒"/>
                                <m:vertJc m:val="bot"/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groupChrPr>
                              <m:e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2"/>
                                      </m:rPr>
                                      <a:rPr lang="en-US" sz="2800" b="0" i="1" smtClean="0">
                                        <a:latin typeface="Cambria Math"/>
                                      </a:rPr>
                                      <m:t>6</m:t>
                                    </m:r>
                                  </m:e>
                                </m:d>
                              </m:e>
                            </m:groupChr>
                            <m:sSub>
                              <m:sSub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l-GR" sz="2800" b="0" i="1" smtClean="0">
                                    <a:latin typeface="Cambria Math"/>
                                  </a:rPr>
                                  <m:t>𝜃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l-GR" sz="2800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l-GR" sz="28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/>
                                        <a:ea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/>
                                        <a:ea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  <m:acc>
                              <m:accPr>
                                <m:chr m:val="̈"/>
                                <m:ctrlP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l-GR" sz="2800" b="0" i="1" smtClean="0"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</m:acc>
                            <m:r>
                              <a:rPr lang="el-GR" sz="2800" b="0" i="1" smtClean="0">
                                <a:latin typeface="Cambria Math"/>
                              </a:rPr>
                              <m:t> 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endParaRPr lang="en-US" sz="2400" b="1" dirty="0" smtClean="0"/>
              </a:p>
              <a:p>
                <a:pPr algn="just"/>
                <a:endParaRPr lang="el-GR" sz="2400" b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3645024"/>
                <a:ext cx="5184576" cy="183729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Θέση κειμένου 2"/>
          <p:cNvSpPr txBox="1">
            <a:spLocks/>
          </p:cNvSpPr>
          <p:nvPr/>
        </p:nvSpPr>
        <p:spPr>
          <a:xfrm>
            <a:off x="611560" y="2809384"/>
            <a:ext cx="7930206" cy="5476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200" u="sng" dirty="0" smtClean="0"/>
              <a:t>Βήμα </a:t>
            </a:r>
            <a:r>
              <a:rPr lang="en-US" sz="2200" u="sng" dirty="0" smtClean="0"/>
              <a:t>4</a:t>
            </a:r>
            <a:r>
              <a:rPr lang="el-GR" sz="2200" dirty="0" smtClean="0"/>
              <a:t>:  Επίλυση</a:t>
            </a:r>
            <a:endParaRPr lang="el-GR" sz="2200" dirty="0"/>
          </a:p>
        </p:txBody>
      </p:sp>
      <p:sp>
        <p:nvSpPr>
          <p:cNvPr id="13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Εφαρμογή</a:t>
            </a:r>
            <a:r>
              <a:rPr lang="en-US" dirty="0"/>
              <a:t> 3</a:t>
            </a:r>
            <a:r>
              <a:rPr lang="el-GR" dirty="0"/>
              <a:t>: Αβαρής ράβδος με</a:t>
            </a:r>
            <a:br>
              <a:rPr lang="el-GR" dirty="0"/>
            </a:br>
            <a:r>
              <a:rPr lang="el-GR" dirty="0"/>
              <a:t>  2 συγκεντρωμένες μάζες στα άκρα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755576" y="2204864"/>
                <a:ext cx="8280920" cy="9427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</a:rPr>
                      <m:t>𝑟</m:t>
                    </m:r>
                    <m:r>
                      <a:rPr lang="en-US" sz="3200" i="1" smtClean="0">
                        <a:latin typeface="Cambria Math"/>
                      </a:rPr>
                      <m:t>=</m:t>
                    </m:r>
                    <m:r>
                      <a:rPr lang="en-US" sz="3200" i="1" smtClean="0">
                        <a:latin typeface="Cambria Math"/>
                      </a:rPr>
                      <m:t>𝑒</m:t>
                    </m:r>
                    <m:r>
                      <a:rPr lang="en-US" sz="3200" b="0" i="1" smtClean="0">
                        <a:latin typeface="Cambria Math"/>
                      </a:rPr>
                      <m:t>    </m:t>
                    </m:r>
                    <m:r>
                      <m:rPr>
                        <m:nor/>
                      </m:rPr>
                      <a:rPr lang="en-US" sz="28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l-GR" sz="2800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  <m:r>
                      <m:rPr>
                        <m:nor/>
                      </m:rPr>
                      <a:rPr lang="en-US" sz="28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800" b="0" i="1" dirty="0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3200" b="0" i="1" smtClean="0">
                        <a:latin typeface="Cambria Math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3200" i="1" smtClean="0">
                        <a:latin typeface="Cambria Math"/>
                      </a:rPr>
                      <m:t>=</m:t>
                    </m:r>
                    <m:r>
                      <a:rPr lang="el-GR" sz="3200" i="1">
                        <a:latin typeface="Cambria Math"/>
                      </a:rPr>
                      <m:t>𝜎𝜏𝛼𝜃𝜀𝜌</m:t>
                    </m:r>
                    <m:r>
                      <m:rPr>
                        <m:sty m:val="p"/>
                      </m:rPr>
                      <a:rPr lang="el-GR" sz="3200" i="1">
                        <a:latin typeface="Cambria Math"/>
                      </a:rPr>
                      <m:t>ό</m:t>
                    </m:r>
                    <m:r>
                      <a:rPr lang="el-GR" sz="3200" b="0" i="1" smtClean="0">
                        <a:latin typeface="Cambria Math"/>
                      </a:rPr>
                      <m:t>    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l-GR" sz="3200" b="0" i="1" smtClean="0">
                        <a:latin typeface="Cambria Math"/>
                        <a:ea typeface="Cambria Math" panose="02040503050406030204" pitchFamily="18" charset="0"/>
                      </a:rPr>
                      <m:t>    </m:t>
                    </m:r>
                    <m:acc>
                      <m:accPr>
                        <m:chr m:val="̇"/>
                        <m:ctrlPr>
                          <a:rPr lang="el-GR" sz="32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sz="3200" b="0" i="1" smtClean="0">
                        <a:latin typeface="Cambria Math"/>
                        <a:ea typeface="Cambria Math"/>
                      </a:rPr>
                      <m:t>=</m:t>
                    </m:r>
                    <m:acc>
                      <m:accPr>
                        <m:chr m:val="̈"/>
                        <m:ctrlPr>
                          <a:rPr lang="en-US" sz="3200" b="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</m:acc>
                    <m:r>
                      <a:rPr lang="el-GR" sz="32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2800" b="1" dirty="0" smtClean="0"/>
                  <a:t>   </a:t>
                </a:r>
                <a:r>
                  <a:rPr lang="en-US" sz="2400" b="1" dirty="0" smtClean="0"/>
                  <a:t>              </a:t>
                </a:r>
              </a:p>
              <a:p>
                <a:pPr algn="just"/>
                <a:endParaRPr lang="el-GR" sz="2400" b="1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204864"/>
                <a:ext cx="8280920" cy="942759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895777" y="3885499"/>
                <a:ext cx="4248223" cy="13437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eqArr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   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l-GR" sz="28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l-GR" sz="28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l-GR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𝑒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l-GR" sz="2800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l-GR" sz="28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l-GR" sz="280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e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   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l-GR" sz="2800" i="1">
                                  <a:latin typeface="Cambria Math"/>
                                </a:rPr>
                                <m:t>𝜃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=</m:t>
                          </m:r>
                          <m:d>
                            <m:dPr>
                              <m:ctrlPr>
                                <a:rPr lang="el-GR" sz="28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l-GR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𝑒</m:t>
                          </m:r>
                          <m:acc>
                            <m:accPr>
                              <m:chr m:val="̇"/>
                              <m:ctrlPr>
                                <a:rPr lang="en-US" sz="280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l-GR" sz="2800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</m:acc>
                          <m:d>
                            <m:d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l-GR" sz="2800" i="1">
                              <a:latin typeface="Cambria Math"/>
                            </a:rPr>
                            <m:t>      </m:t>
                          </m:r>
                        </m:e>
                      </m:eqArr>
                    </m:oMath>
                  </m:oMathPara>
                </a14:m>
                <a:endParaRPr lang="en-US" sz="2800" b="1" dirty="0" smtClean="0"/>
              </a:p>
              <a:p>
                <a:pPr algn="just"/>
                <a:endParaRPr lang="el-GR" sz="2400" b="1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777" y="3885499"/>
                <a:ext cx="4248223" cy="1343701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051720" y="5192102"/>
                <a:ext cx="7056784" cy="1829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(1)</m:t>
                                </m:r>
                                <m:groupChr>
                                  <m:groupChrPr>
                                    <m:chr m:val="⇒"/>
                                    <m:vertJc m:val="bot"/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groupChrPr>
                                  <m:e>
                                    <m:r>
                                      <m:rPr>
                                        <m:brk m:alnAt="2"/>
                                      </m:rPr>
                                      <a:rPr lang="en-US" sz="2400" i="1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groupChr>
                                <m:r>
                                  <a:rPr lang="en-US" sz="2400" i="1">
                                    <a:latin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𝑟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r>
                              <a:rPr lang="el-GR" sz="24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l-GR" sz="2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l-GR" sz="24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f>
                              <m:fPr>
                                <m:ctrlP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l-GR" sz="2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l-GR" sz="240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l-GR" sz="2400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l-GR" sz="2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l-GR" sz="2400" i="1"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el-GR" sz="24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l-GR" sz="2400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e>
                            </m:d>
                          </m:e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(2)</m:t>
                                </m:r>
                                <m:groupChr>
                                  <m:groupChrPr>
                                    <m:chr m:val="⇒"/>
                                    <m:vertJc m:val="bot"/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groupChrPr>
                                  <m:e>
                                    <m:r>
                                      <m:rPr>
                                        <m:brk m:alnAt="2"/>
                                      </m:rPr>
                                      <a:rPr lang="en-US" sz="2400" i="1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groupChr>
                                <m:r>
                                  <a:rPr lang="en-US" sz="2400" i="1">
                                    <a:latin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l-GR" sz="2400" b="0" i="1" smtClean="0">
                                    <a:latin typeface="Cambria Math"/>
                                  </a:rPr>
                                  <m:t>𝜃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l-GR" sz="2400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l-GR" sz="2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l-GR" sz="2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l-GR" sz="2400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  <a:ea typeface="Cambria Math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/>
                                            <a:ea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l-GR" sz="2400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l-GR" sz="2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  <m:acc>
                              <m:accPr>
                                <m:chr m:val="̇"/>
                                <m:ctrlP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l-GR" sz="2400" i="1"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/>
                              </a:rPr>
                              <m:t>    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endParaRPr lang="en-US" sz="2400" b="1" dirty="0" smtClean="0"/>
              </a:p>
              <a:p>
                <a:pPr algn="just"/>
                <a:endParaRPr lang="el-GR" sz="2400" b="1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5192102"/>
                <a:ext cx="7056784" cy="182921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931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  <p:sp>
        <p:nvSpPr>
          <p:cNvPr id="10" name="Θέση κειμένου 2"/>
          <p:cNvSpPr txBox="1">
            <a:spLocks/>
          </p:cNvSpPr>
          <p:nvPr/>
        </p:nvSpPr>
        <p:spPr>
          <a:xfrm>
            <a:off x="611560" y="1844824"/>
            <a:ext cx="7930206" cy="5476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200" u="sng" dirty="0" smtClean="0"/>
              <a:t>Βήμα </a:t>
            </a:r>
            <a:r>
              <a:rPr lang="en-US" sz="2200" u="sng" dirty="0" smtClean="0"/>
              <a:t>4</a:t>
            </a:r>
            <a:r>
              <a:rPr lang="el-GR" sz="2200" dirty="0" smtClean="0"/>
              <a:t>:  Επίλυση</a:t>
            </a:r>
            <a:r>
              <a:rPr lang="en-US" sz="2200" dirty="0" smtClean="0"/>
              <a:t> (</a:t>
            </a:r>
            <a:r>
              <a:rPr lang="el-GR" sz="2200" dirty="0" smtClean="0"/>
              <a:t>Συνέχεια)</a:t>
            </a:r>
            <a:endParaRPr lang="el-GR" sz="2200" dirty="0"/>
          </a:p>
        </p:txBody>
      </p:sp>
      <p:sp>
        <p:nvSpPr>
          <p:cNvPr id="13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Εφαρμογή</a:t>
            </a:r>
            <a:r>
              <a:rPr lang="en-US" dirty="0"/>
              <a:t> 3</a:t>
            </a:r>
            <a:r>
              <a:rPr lang="el-GR" dirty="0"/>
              <a:t>: Αβαρής ράβδος με</a:t>
            </a:r>
            <a:br>
              <a:rPr lang="el-GR" dirty="0"/>
            </a:br>
            <a:r>
              <a:rPr lang="el-GR" dirty="0"/>
              <a:t>  2 συγκεντρωμένες μάζες στα άκρα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195736" y="2917596"/>
                <a:ext cx="5400600" cy="1663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eqArr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   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l-GR" sz="28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l-GR" sz="28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l-GR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l-GR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l-GR" sz="28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l-GR" sz="2800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l-GR" sz="28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l-GR" sz="280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e>
                        <m:e>
                          <m:r>
                            <a:rPr lang="el-GR" sz="2800" i="1">
                              <a:latin typeface="Cambria Math"/>
                            </a:rPr>
                            <m:t>      </m:t>
                          </m:r>
                        </m:e>
                      </m:eqArr>
                    </m:oMath>
                  </m:oMathPara>
                </a14:m>
                <a:endParaRPr lang="el-GR" sz="2800" dirty="0" smtClean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   </m:t>
                          </m:r>
                          <m:r>
                            <a:rPr lang="en-US" sz="28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l-GR" sz="2800" i="1">
                              <a:latin typeface="Cambria Math"/>
                            </a:rPr>
                            <m:t>𝜃</m:t>
                          </m:r>
                        </m:sub>
                      </m:sSub>
                      <m:r>
                        <a:rPr lang="en-US" sz="2800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l-GR" sz="2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l-GR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l-GR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l-GR" sz="28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acc>
                        <m:accPr>
                          <m:chr m:val="̇"/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l-GR" sz="2800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acc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800" b="1" dirty="0" smtClean="0"/>
              </a:p>
              <a:p>
                <a:pPr algn="just"/>
                <a:endParaRPr lang="el-GR" sz="2400" b="1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2917596"/>
                <a:ext cx="5400600" cy="16635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12"/>
          <p:cNvSpPr/>
          <p:nvPr/>
        </p:nvSpPr>
        <p:spPr>
          <a:xfrm>
            <a:off x="2267744" y="2852936"/>
            <a:ext cx="4392488" cy="1584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57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Ν</a:t>
            </a:r>
            <a:r>
              <a:rPr lang="el-GR" dirty="0"/>
              <a:t>ό</a:t>
            </a:r>
            <a:r>
              <a:rPr lang="el-GR" dirty="0" smtClean="0"/>
              <a:t>μοι </a:t>
            </a:r>
            <a:r>
              <a:rPr lang="en-US" dirty="0" smtClean="0"/>
              <a:t>Euler</a:t>
            </a:r>
            <a:r>
              <a:rPr lang="el-GR" dirty="0" smtClean="0"/>
              <a:t> και Εφαρμογές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562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 descr="Λογότυπο του Πανεπιστημίου Θεσσαλίας και του προγράμματος &quot;Ανοικτά Ακαδημαϊκά Μαθήματα&quot;"/>
          <p:cNvGrpSpPr/>
          <p:nvPr/>
        </p:nvGrpSpPr>
        <p:grpSpPr>
          <a:xfrm>
            <a:off x="541784" y="468279"/>
            <a:ext cx="7990656" cy="1303321"/>
            <a:chOff x="467544" y="468279"/>
            <a:chExt cx="7990656" cy="1303321"/>
          </a:xfrm>
        </p:grpSpPr>
        <p:grpSp>
          <p:nvGrpSpPr>
            <p:cNvPr id="14" name="Group 13"/>
            <p:cNvGrpSpPr/>
            <p:nvPr/>
          </p:nvGrpSpPr>
          <p:grpSpPr>
            <a:xfrm>
              <a:off x="467544" y="520290"/>
              <a:ext cx="3960440" cy="1224136"/>
              <a:chOff x="395536" y="520290"/>
              <a:chExt cx="3960440" cy="1224136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1619672" y="836712"/>
                <a:ext cx="2736304" cy="5760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l-GR" sz="2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ΠΑΝΕΠΙΣΤΗΜΙΟ ΘΕΣΣΑΛΙΑΣ</a:t>
                </a:r>
              </a:p>
            </p:txBody>
          </p:sp>
          <p:pic>
            <p:nvPicPr>
              <p:cNvPr id="15" name="Picture 8" descr="Λογότυπο του Πανεπιστημίου Θεσσαλίας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520290"/>
                <a:ext cx="1224136" cy="122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" name="Picture 12" descr="Λογότυπο του προγράμματος &quot;Ανοικτά Ακαδημαϊκά Μαθήματα&quot;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89226" y="468279"/>
              <a:ext cx="1968974" cy="1303321"/>
            </a:xfrm>
            <a:prstGeom prst="rect">
              <a:avLst/>
            </a:prstGeom>
          </p:spPr>
        </p:pic>
      </p:grpSp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pic>
        <p:nvPicPr>
          <p:cNvPr id="17" name="Picture 2" descr="Λογότυπο Άδειας Χρήσης Creative Commons - Μη Εμπορική Χρήση - Παρόμοια Διανομή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758" y="5827611"/>
            <a:ext cx="158432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634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Νόμο</a:t>
            </a:r>
            <a:r>
              <a:rPr lang="el-GR" dirty="0"/>
              <a:t>ι</a:t>
            </a:r>
            <a:r>
              <a:rPr lang="el-GR" dirty="0" smtClean="0"/>
              <a:t> </a:t>
            </a:r>
            <a:r>
              <a:rPr lang="en-US" dirty="0" smtClean="0"/>
              <a:t>Euler</a:t>
            </a:r>
            <a:r>
              <a:rPr lang="el-GR" dirty="0" smtClean="0"/>
              <a:t> για Σύστημα Υ.Σ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Θέση κειμένου 1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57200" y="1412776"/>
                <a:ext cx="4040188" cy="639762"/>
              </a:xfrm>
            </p:spPr>
            <p:txBody>
              <a:bodyPr>
                <a:normAutofit fontScale="92500"/>
              </a:bodyPr>
              <a:lstStyle/>
              <a:p>
                <a:r>
                  <a:rPr lang="el-GR" sz="2800" dirty="0" smtClean="0"/>
                  <a:t>Σύστημα </a:t>
                </a:r>
                <a14:m>
                  <m:oMath xmlns:m="http://schemas.openxmlformats.org/officeDocument/2006/math">
                    <m:r>
                      <a:rPr lang="en-US" sz="2800" b="0" i="1">
                        <a:latin typeface="Cambria Math"/>
                      </a:rPr>
                      <m:t>𝑁</m:t>
                    </m:r>
                  </m:oMath>
                </a14:m>
                <a:r>
                  <a:rPr lang="el-GR" sz="2800" dirty="0" smtClean="0"/>
                  <a:t> υλικών σημείων</a:t>
                </a:r>
                <a:endParaRPr lang="el-GR" sz="2800" dirty="0"/>
              </a:p>
            </p:txBody>
          </p:sp>
        </mc:Choice>
        <mc:Fallback xmlns="">
          <p:sp>
            <p:nvSpPr>
              <p:cNvPr id="2" name="Θέση κει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412776"/>
                <a:ext cx="4040188" cy="639762"/>
              </a:xfrm>
              <a:blipFill rotWithShape="1">
                <a:blip r:embed="rId3" cstate="print"/>
                <a:stretch>
                  <a:fillRect l="-2564" r="-1810" b="-2476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Θέση περιεχομένου 8" descr="Εικόνα.....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3738"/>
            <a:ext cx="4040188" cy="3030141"/>
          </a:xfrm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Θέση περιεχομένου 3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499992" y="1844824"/>
                <a:ext cx="4320480" cy="4536504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l-GR" dirty="0" smtClean="0"/>
                  <a:t>Υλικό σημείο (Υ.Σ.)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endParaRPr lang="el-GR" dirty="0" smtClean="0"/>
              </a:p>
              <a:p>
                <a:pPr algn="just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l-GR" i="1">
                        <a:latin typeface="Cambria Math"/>
                      </a:rPr>
                      <m:t> </m:t>
                    </m:r>
                  </m:oMath>
                </a14:m>
                <a:r>
                  <a:rPr lang="el-GR" dirty="0" smtClean="0"/>
                  <a:t>υλικά σημεία</a:t>
                </a:r>
              </a:p>
              <a:p>
                <a:pPr algn="just"/>
                <a:r>
                  <a:rPr lang="el-GR" dirty="0" smtClean="0"/>
                  <a:t>Μάζα του Υ.Σ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</m:oMath>
                </a14:m>
                <a:r>
                  <a:rPr lang="el-GR" dirty="0" smtClean="0"/>
                  <a:t> 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l-GR" i="1" smtClean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𝐹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: </a:t>
                </a:r>
                <a:r>
                  <a:rPr lang="en-US" dirty="0" err="1" smtClean="0"/>
                  <a:t>συνιστ</a:t>
                </a:r>
                <a:r>
                  <a:rPr lang="en-US" dirty="0" smtClean="0"/>
                  <a:t>αμένη </a:t>
                </a:r>
                <a:r>
                  <a:rPr lang="el-GR" dirty="0" smtClean="0"/>
                  <a:t>εξωτερική δύναμη που ασκείται από το περιβάλλον στο Υ.Σ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</m:oMath>
                </a14:m>
                <a:endParaRPr lang="el-GR" dirty="0" smtClean="0"/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l-GR" i="1" smtClean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  </m:t>
                        </m:r>
                        <m:r>
                          <a:rPr lang="en-US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 smtClean="0"/>
                  <a:t>: </a:t>
                </a:r>
                <a:r>
                  <a:rPr lang="el-GR" dirty="0" smtClean="0"/>
                  <a:t>ε</a:t>
                </a:r>
                <a:r>
                  <a:rPr lang="el-GR" dirty="0"/>
                  <a:t>σ</a:t>
                </a:r>
                <a:r>
                  <a:rPr lang="el-GR" dirty="0" smtClean="0"/>
                  <a:t>ωτερική </a:t>
                </a:r>
                <a:r>
                  <a:rPr lang="el-GR" dirty="0"/>
                  <a:t>δύναμη που ασκείται από το </a:t>
                </a:r>
                <a:r>
                  <a:rPr lang="el-GR" dirty="0" smtClean="0"/>
                  <a:t>Υ.Σ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στο Υ.Σ</a:t>
                </a:r>
                <a:r>
                  <a:rPr lang="en-US" dirty="0" smtClean="0"/>
                  <a:t> 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</m:oMath>
                </a14:m>
                <a:endParaRPr lang="en-US" dirty="0" smtClean="0"/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:</a:t>
                </a:r>
                <a:r>
                  <a:rPr lang="el-GR" dirty="0" smtClean="0"/>
                  <a:t> διανύσματα θέσης των Υ.Σ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</m:oMath>
                </a14:m>
                <a:r>
                  <a:rPr lang="el-GR" dirty="0" smtClean="0"/>
                  <a:t> και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𝑗</m:t>
                    </m:r>
                  </m:oMath>
                </a14:m>
                <a:endParaRPr lang="en-US" dirty="0"/>
              </a:p>
              <a:p>
                <a:pPr algn="just"/>
                <a:endParaRPr lang="en-US" dirty="0" smtClean="0"/>
              </a:p>
              <a:p>
                <a:pPr algn="just"/>
                <a:endParaRPr lang="el-GR" dirty="0"/>
              </a:p>
              <a:p>
                <a:pPr algn="just"/>
                <a:endParaRPr lang="el-GR" dirty="0" smtClean="0"/>
              </a:p>
            </p:txBody>
          </p:sp>
        </mc:Choice>
        <mc:Fallback xmlns="">
          <p:sp>
            <p:nvSpPr>
              <p:cNvPr id="16" name="Θέση περιεχομένου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499992" y="1844824"/>
                <a:ext cx="4320480" cy="4536504"/>
              </a:xfrm>
              <a:blipFill rotWithShape="1">
                <a:blip r:embed="rId5" cstate="print"/>
                <a:stretch>
                  <a:fillRect l="-1834" t="-1075" r="-2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C:\Users\Costas\Desktop\Scan\σάρωση00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16158"/>
            <a:ext cx="4032448" cy="305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99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1</a:t>
            </a:r>
            <a:r>
              <a:rPr lang="el-GR" baseline="30000" dirty="0" smtClean="0"/>
              <a:t>ος</a:t>
            </a:r>
            <a:r>
              <a:rPr lang="el-GR" dirty="0" smtClean="0"/>
              <a:t> Νόμος του </a:t>
            </a:r>
            <a:r>
              <a:rPr lang="en-US" dirty="0" smtClean="0"/>
              <a:t>Euler</a:t>
            </a:r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Θέση κειμένου 2"/>
              <p:cNvSpPr txBox="1">
                <a:spLocks/>
              </p:cNvSpPr>
              <p:nvPr/>
            </p:nvSpPr>
            <p:spPr>
              <a:xfrm>
                <a:off x="440124" y="1340768"/>
                <a:ext cx="8308339" cy="468052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2200" b="0" dirty="0" smtClean="0"/>
                  <a:t>Εφαρμογή του </a:t>
                </a:r>
                <a:r>
                  <a:rPr lang="el-GR" sz="2200" dirty="0" smtClean="0"/>
                  <a:t>Νόμου του Νεύτωνα </a:t>
                </a:r>
                <a:r>
                  <a:rPr lang="el-GR" sz="2200" b="0" dirty="0" smtClean="0"/>
                  <a:t>για το </a:t>
                </a:r>
                <a:r>
                  <a:rPr lang="el-GR" sz="2200" b="0" dirty="0" smtClean="0">
                    <a:solidFill>
                      <a:srgbClr val="FF0000"/>
                    </a:solidFill>
                  </a:rPr>
                  <a:t>υλικό σημείο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/>
                      </a:rPr>
                      <m:t>𝑖</m:t>
                    </m:r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2200" b="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Θέση κειμένου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24" y="1340768"/>
                <a:ext cx="8308339" cy="46805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880" b="-2597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9884" y="1905962"/>
                <a:ext cx="3361626" cy="109099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</m:ba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bar>
                                <m:bar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884" y="1905962"/>
                <a:ext cx="3361626" cy="109099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t="-2793" b="-670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29688" y="1905962"/>
                <a:ext cx="4342712" cy="109099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r>
                  <a:rPr lang="el-GR" sz="2800" dirty="0" smtClean="0"/>
                  <a:t>για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𝑖</m:t>
                    </m:r>
                    <m:r>
                      <a:rPr lang="en-US" sz="2800" b="0" i="1" smtClean="0">
                        <a:latin typeface="Cambria Math"/>
                      </a:rPr>
                      <m:t>=1, 2, …, </m:t>
                    </m:r>
                    <m:r>
                      <a:rPr lang="en-US" sz="2800" i="1">
                        <a:latin typeface="Cambria Math"/>
                      </a:rPr>
                      <m:t>𝑁</m:t>
                    </m:r>
                  </m:oMath>
                </a14:m>
                <a:r>
                  <a:rPr lang="en-US" sz="2800" b="1" dirty="0" smtClean="0"/>
                  <a:t>(1)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9688" y="1905962"/>
                <a:ext cx="4342712" cy="1090990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2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Θέση κειμένου 2"/>
          <p:cNvSpPr txBox="1">
            <a:spLocks/>
          </p:cNvSpPr>
          <p:nvPr/>
        </p:nvSpPr>
        <p:spPr>
          <a:xfrm>
            <a:off x="440126" y="2996952"/>
            <a:ext cx="8308338" cy="5760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0" dirty="0" smtClean="0"/>
              <a:t>Αθροίζοντας κατά μέλη τις παραπάνω </a:t>
            </a:r>
            <a:r>
              <a:rPr lang="en-US" sz="2200" b="0" i="1" dirty="0" smtClean="0"/>
              <a:t>Ν</a:t>
            </a:r>
            <a:r>
              <a:rPr lang="en-US" sz="2200" b="0" dirty="0" smtClean="0"/>
              <a:t> εξισώσεις προκύπτει:</a:t>
            </a:r>
            <a:endParaRPr lang="en-US" sz="2200" b="0" dirty="0" smtClean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67544" y="3634154"/>
                <a:ext cx="4896544" cy="137902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𝐹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800" i="1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sz="2800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latin typeface="Cambria Math"/>
                                    </a:rPr>
                                    <m:t>𝑁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bar>
                                        <m:barPr>
                                          <m:ctrlPr>
                                            <a:rPr lang="en-US" sz="2800" i="1">
                                              <a:latin typeface="Cambria Math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en-US" sz="2800" i="1">
                                              <a:latin typeface="Cambria Math"/>
                                            </a:rPr>
                                            <m:t>𝑓</m:t>
                                          </m:r>
                                        </m:e>
                                      </m:ba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</m:nary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̈"/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bar>
                                    <m:bar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</m:bar>
                                </m:e>
                              </m:acc>
                            </m:e>
                            <m:sub>
                              <m:r>
                                <a:rPr lang="el-GR" sz="28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634154"/>
                <a:ext cx="4896544" cy="1379022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221800" y="4062055"/>
                <a:ext cx="57740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800" y="4062055"/>
                <a:ext cx="577402" cy="523220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51520" y="5354052"/>
                <a:ext cx="57740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354052"/>
                <a:ext cx="577402" cy="523220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7544" y="5002306"/>
                <a:ext cx="4896544" cy="137902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r>
                        <a:rPr lang="en-US" sz="2800" b="0" i="1" smtClean="0">
                          <a:latin typeface="Cambria Math"/>
                        </a:rPr>
                        <m:t> 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̈"/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bar>
                                    <m:bar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</m:bar>
                                </m:e>
                              </m:acc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002306"/>
                <a:ext cx="4896544" cy="1379022"/>
              </a:xfrm>
              <a:prstGeom prst="rect">
                <a:avLst/>
              </a:prstGeom>
              <a:blipFill rotWithShape="1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220072" y="5430207"/>
                <a:ext cx="57740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5430207"/>
                <a:ext cx="577402" cy="523220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5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1</a:t>
            </a:r>
            <a:r>
              <a:rPr lang="el-GR" baseline="30000" dirty="0" smtClean="0"/>
              <a:t>ος</a:t>
            </a:r>
            <a:r>
              <a:rPr lang="el-GR" dirty="0" smtClean="0"/>
              <a:t> Νόμος του </a:t>
            </a:r>
            <a:r>
              <a:rPr lang="en-US" dirty="0" smtClean="0"/>
              <a:t>Euler</a:t>
            </a:r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Θέση κειμένου 2"/>
              <p:cNvSpPr txBox="1">
                <a:spLocks/>
              </p:cNvSpPr>
              <p:nvPr/>
            </p:nvSpPr>
            <p:spPr>
              <a:xfrm>
                <a:off x="440125" y="1556792"/>
                <a:ext cx="8308339" cy="468052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2200" b="0" dirty="0" smtClean="0"/>
                  <a:t>Εφαρμογή του </a:t>
                </a:r>
                <a:r>
                  <a:rPr lang="el-GR" sz="2200" dirty="0" smtClean="0"/>
                  <a:t>Νόμου του Νεύτωνα </a:t>
                </a:r>
                <a:r>
                  <a:rPr lang="el-GR" sz="2200" b="0" dirty="0" smtClean="0"/>
                  <a:t>για το </a:t>
                </a:r>
                <a:r>
                  <a:rPr lang="el-GR" sz="2200" b="0" dirty="0" smtClean="0">
                    <a:solidFill>
                      <a:srgbClr val="FF0000"/>
                    </a:solidFill>
                  </a:rPr>
                  <a:t>σύστημα Υ.Σ.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/>
                      </a:rPr>
                      <m:t>𝑖</m:t>
                    </m:r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2200" b="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Θέση κειμένου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25" y="1556792"/>
                <a:ext cx="8308339" cy="46805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880" b="-2597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51520" y="2541593"/>
                <a:ext cx="57740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541593"/>
                <a:ext cx="577402" cy="52322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7544" y="2204864"/>
                <a:ext cx="4896544" cy="137902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r>
                        <a:rPr lang="en-US" sz="2800" b="0" i="1" smtClean="0">
                          <a:latin typeface="Cambria Math"/>
                        </a:rPr>
                        <m:t> 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̈"/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bar>
                                    <m:bar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</m:bar>
                                </m:e>
                              </m:acc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204864"/>
                <a:ext cx="4896544" cy="1379022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220072" y="2617748"/>
                <a:ext cx="57740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2617748"/>
                <a:ext cx="577402" cy="523220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Brace 2"/>
          <p:cNvSpPr/>
          <p:nvPr/>
        </p:nvSpPr>
        <p:spPr>
          <a:xfrm rot="5400000">
            <a:off x="791914" y="3285319"/>
            <a:ext cx="576064" cy="107945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Right Brace 15"/>
          <p:cNvSpPr/>
          <p:nvPr/>
        </p:nvSpPr>
        <p:spPr>
          <a:xfrm rot="5400000">
            <a:off x="2411760" y="2924944"/>
            <a:ext cx="576064" cy="1728192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83568" y="3645024"/>
                <a:ext cx="792088" cy="137902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𝐹</m:t>
                          </m:r>
                        </m:e>
                      </m:ba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645024"/>
                <a:ext cx="792088" cy="1379022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339752" y="3645024"/>
                <a:ext cx="792088" cy="137902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𝐴</m:t>
                          </m:r>
                        </m:e>
                      </m:ba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3645024"/>
                <a:ext cx="792088" cy="1379022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51520" y="4581128"/>
                <a:ext cx="6660406" cy="137902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800" i="1">
                              <a:latin typeface="Cambria Math"/>
                            </a:rPr>
                            <m:t>𝐴</m:t>
                          </m:r>
                        </m:e>
                      </m:ba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r>
                        <a:rPr lang="en-US" sz="2800" b="0" i="1" smtClean="0">
                          <a:latin typeface="Cambria Math"/>
                        </a:rPr>
                        <m:t> =…+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𝑓</m:t>
                              </m:r>
                            </m:e>
                          </m:ba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𝑓</m:t>
                              </m:r>
                            </m:e>
                          </m:ba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𝑗𝑖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r>
                        <a:rPr lang="en-US" sz="2800" i="1">
                          <a:latin typeface="Cambria Math"/>
                        </a:rPr>
                        <m:t>…</m:t>
                      </m:r>
                      <m:r>
                        <a:rPr lang="en-US" sz="28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581128"/>
                <a:ext cx="6660406" cy="1379022"/>
              </a:xfrm>
              <a:prstGeom prst="rect">
                <a:avLst/>
              </a:prstGeom>
              <a:blipFill rotWithShape="1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ight Brace 21"/>
          <p:cNvSpPr/>
          <p:nvPr/>
        </p:nvSpPr>
        <p:spPr>
          <a:xfrm rot="5400000">
            <a:off x="4860032" y="5445224"/>
            <a:ext cx="216024" cy="504056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283968" y="5769260"/>
                <a:ext cx="1224136" cy="756084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5769260"/>
                <a:ext cx="1224136" cy="756084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961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1</a:t>
            </a:r>
            <a:r>
              <a:rPr lang="el-GR" baseline="30000" dirty="0" smtClean="0"/>
              <a:t>ος</a:t>
            </a:r>
            <a:r>
              <a:rPr lang="el-GR" dirty="0" smtClean="0"/>
              <a:t> Νόμος του </a:t>
            </a:r>
            <a:r>
              <a:rPr lang="en-US" dirty="0" smtClean="0"/>
              <a:t>Euler</a:t>
            </a:r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Θέση κειμένου 2"/>
              <p:cNvSpPr txBox="1">
                <a:spLocks/>
              </p:cNvSpPr>
              <p:nvPr/>
            </p:nvSpPr>
            <p:spPr>
              <a:xfrm>
                <a:off x="440125" y="1556792"/>
                <a:ext cx="8308339" cy="468052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2200" b="0" dirty="0" smtClean="0"/>
                  <a:t>Εφαρμογή του </a:t>
                </a:r>
                <a:r>
                  <a:rPr lang="el-GR" sz="2200" dirty="0" smtClean="0"/>
                  <a:t>Νόμου του Νεύτωνα </a:t>
                </a:r>
                <a:r>
                  <a:rPr lang="el-GR" sz="2200" b="0" dirty="0" smtClean="0"/>
                  <a:t>για το </a:t>
                </a:r>
                <a:r>
                  <a:rPr lang="el-GR" sz="2200" b="0" dirty="0" smtClean="0">
                    <a:solidFill>
                      <a:srgbClr val="FF0000"/>
                    </a:solidFill>
                  </a:rPr>
                  <a:t>σύστημα Υ.Σ.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/>
                      </a:rPr>
                      <m:t>𝑖</m:t>
                    </m:r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2200" b="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Θέση κειμένου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25" y="1556792"/>
                <a:ext cx="8308339" cy="46805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880" b="-2597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51520" y="2420888"/>
                <a:ext cx="57740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420888"/>
                <a:ext cx="577402" cy="52322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7544" y="2060848"/>
                <a:ext cx="2880320" cy="137902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2800" i="1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800" i="1">
                              <a:latin typeface="Cambria Math"/>
                            </a:rPr>
                            <m:t>𝐹</m:t>
                          </m:r>
                        </m:e>
                      </m:ba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̈"/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bar>
                                    <m:bar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</m:bar>
                                </m:e>
                              </m:acc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060848"/>
                <a:ext cx="2880320" cy="1379022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915816" y="2425035"/>
                <a:ext cx="57740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2425035"/>
                <a:ext cx="577402" cy="523220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Brace 16"/>
          <p:cNvSpPr/>
          <p:nvPr/>
        </p:nvSpPr>
        <p:spPr>
          <a:xfrm rot="5400000">
            <a:off x="1943708" y="2960948"/>
            <a:ext cx="576064" cy="1368152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835696" y="3439870"/>
                <a:ext cx="792088" cy="137902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𝑚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bar>
                                <m:bar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𝐺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3439870"/>
                <a:ext cx="792088" cy="1379022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67544" y="4786282"/>
                <a:ext cx="2880320" cy="137902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800" b="1" i="1">
                              <a:latin typeface="Cambria Math"/>
                            </a:rPr>
                            <m:t>𝑭</m:t>
                          </m:r>
                        </m:e>
                      </m:bar>
                      <m:r>
                        <a:rPr lang="en-US" sz="2800" b="1" i="1">
                          <a:latin typeface="Cambria Math"/>
                        </a:rPr>
                        <m:t>=</m:t>
                      </m:r>
                      <m:r>
                        <a:rPr lang="en-US" sz="2800" b="1" i="1">
                          <a:latin typeface="Cambria Math"/>
                        </a:rPr>
                        <m:t>𝒎</m:t>
                      </m:r>
                      <m:sSub>
                        <m:sSub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accPr>
                            <m:e>
                              <m:bar>
                                <m:barPr>
                                  <m:ctrlPr>
                                    <a:rPr lang="en-US" sz="2800" b="1" i="1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</m:bar>
                            </m:e>
                          </m:acc>
                        </m:e>
                        <m:sub>
                          <m:r>
                            <a:rPr lang="en-US" sz="2800" b="1" i="1">
                              <a:latin typeface="Cambria Math"/>
                            </a:rPr>
                            <m:t>𝑮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786282"/>
                <a:ext cx="2880320" cy="1379022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51520" y="5061873"/>
                <a:ext cx="57740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061873"/>
                <a:ext cx="577402" cy="523220"/>
              </a:xfrm>
              <a:prstGeom prst="rect">
                <a:avLst/>
              </a:prstGeom>
              <a:blipFill rotWithShape="1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1043608" y="4838774"/>
            <a:ext cx="1872208" cy="8944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28" name="Θέση κειμένου 2"/>
          <p:cNvSpPr txBox="1">
            <a:spLocks/>
          </p:cNvSpPr>
          <p:nvPr/>
        </p:nvSpPr>
        <p:spPr>
          <a:xfrm>
            <a:off x="3256821" y="5013176"/>
            <a:ext cx="2683331" cy="4680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l-GR" baseline="30000" dirty="0" smtClean="0">
                <a:solidFill>
                  <a:srgbClr val="FF0000"/>
                </a:solidFill>
              </a:rPr>
              <a:t>ος</a:t>
            </a:r>
            <a:r>
              <a:rPr lang="el-GR" dirty="0" smtClean="0">
                <a:solidFill>
                  <a:srgbClr val="FF0000"/>
                </a:solidFill>
              </a:rPr>
              <a:t> Νόμος του </a:t>
            </a:r>
            <a:r>
              <a:rPr lang="en-US" dirty="0" smtClean="0">
                <a:solidFill>
                  <a:srgbClr val="FF0000"/>
                </a:solidFill>
              </a:rPr>
              <a:t>Euler</a:t>
            </a:r>
          </a:p>
        </p:txBody>
      </p:sp>
    </p:spTree>
    <p:extLst>
      <p:ext uri="{BB962C8B-B14F-4D97-AF65-F5344CB8AC3E}">
        <p14:creationId xmlns:p14="http://schemas.microsoft.com/office/powerpoint/2010/main" val="288788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1</a:t>
            </a:r>
            <a:r>
              <a:rPr lang="el-GR" baseline="30000" dirty="0" smtClean="0"/>
              <a:t>ος</a:t>
            </a:r>
            <a:r>
              <a:rPr lang="el-GR" dirty="0" smtClean="0"/>
              <a:t> Νόμος του </a:t>
            </a:r>
            <a:r>
              <a:rPr lang="en-US" dirty="0" smtClean="0"/>
              <a:t>Euler</a:t>
            </a:r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235510" y="2121986"/>
                <a:ext cx="2880320" cy="137902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800" b="1" i="1">
                              <a:latin typeface="Cambria Math"/>
                            </a:rPr>
                            <m:t>𝑭</m:t>
                          </m:r>
                        </m:e>
                      </m:bar>
                      <m:r>
                        <a:rPr lang="en-US" sz="2800" b="1" i="1">
                          <a:latin typeface="Cambria Math"/>
                        </a:rPr>
                        <m:t>=</m:t>
                      </m:r>
                      <m:r>
                        <a:rPr lang="en-US" sz="2800" b="1" i="1">
                          <a:latin typeface="Cambria Math"/>
                        </a:rPr>
                        <m:t>𝒎</m:t>
                      </m:r>
                      <m:sSub>
                        <m:sSub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accPr>
                            <m:e>
                              <m:bar>
                                <m:barPr>
                                  <m:ctrlPr>
                                    <a:rPr lang="en-US" sz="2800" b="1" i="1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</m:bar>
                            </m:e>
                          </m:acc>
                        </m:e>
                        <m:sub>
                          <m:r>
                            <a:rPr lang="en-US" sz="2800" b="1" i="1">
                              <a:latin typeface="Cambria Math"/>
                            </a:rPr>
                            <m:t>𝑮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510" y="2121986"/>
                <a:ext cx="2880320" cy="137902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3662382" y="2204864"/>
            <a:ext cx="1872208" cy="8944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16" name="Θέση κειμένου 7"/>
          <p:cNvSpPr txBox="1">
            <a:spLocks/>
          </p:cNvSpPr>
          <p:nvPr/>
        </p:nvSpPr>
        <p:spPr>
          <a:xfrm>
            <a:off x="494030" y="3387378"/>
            <a:ext cx="8208912" cy="313796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400" dirty="0" smtClean="0"/>
              <a:t>H </a:t>
            </a:r>
            <a:r>
              <a:rPr lang="el-GR" sz="2400" dirty="0" smtClean="0"/>
              <a:t>παραπάνω σχέση αποτελεί τον </a:t>
            </a:r>
            <a:r>
              <a:rPr lang="el-GR" sz="2400" b="1" dirty="0" smtClean="0"/>
              <a:t>πρώτο νόμο του </a:t>
            </a:r>
            <a:r>
              <a:rPr lang="en-US" sz="2400" b="1" dirty="0" smtClean="0"/>
              <a:t>Euler </a:t>
            </a:r>
            <a:r>
              <a:rPr lang="el-GR" sz="2400" dirty="0" smtClean="0"/>
              <a:t>και έχει την ίδια ακριβώς μορφή με τον δεύτερο νόμο του Νεύτωνα, ο οποίος όμως, ισχύει για μεμονωμένα υλικά σημεία. Δείχνει ότι η κίνηση του κέντρου μάζας –</a:t>
            </a:r>
            <a:r>
              <a:rPr lang="en-US" sz="2400" dirty="0" smtClean="0"/>
              <a:t> </a:t>
            </a:r>
            <a:r>
              <a:rPr lang="el-GR" sz="2400" dirty="0" smtClean="0"/>
              <a:t>που δεν είναι αναγκαίο να συμπίπτει με κάποιο σημείο του συστήματος</a:t>
            </a:r>
            <a:r>
              <a:rPr lang="en-US" sz="2400" b="1" dirty="0" smtClean="0"/>
              <a:t> </a:t>
            </a:r>
            <a:r>
              <a:rPr lang="el-GR" sz="2400" b="1" dirty="0" smtClean="0"/>
              <a:t>– είναι ίδια με την κίνηση που θα προέκυπτε, αν όλη η μάζα ήταν συγκεντρωμένη στο κέντρο μάζας και</a:t>
            </a:r>
            <a:r>
              <a:rPr lang="en-US" sz="2400" b="1" dirty="0" smtClean="0"/>
              <a:t> η </a:t>
            </a:r>
            <a:r>
              <a:rPr lang="en-US" sz="2400" b="1" dirty="0" err="1" smtClean="0"/>
              <a:t>κίνηση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οφειλότ</a:t>
            </a:r>
            <a:r>
              <a:rPr lang="en-US" sz="2400" b="1" dirty="0" smtClean="0"/>
              <a:t>αν σ</a:t>
            </a:r>
            <a:r>
              <a:rPr lang="el-GR" sz="2400" b="1" dirty="0" smtClean="0"/>
              <a:t>την επίδραση της συνισταμένης εξωτερικής δύναμης.</a:t>
            </a:r>
            <a:r>
              <a:rPr lang="en-US" sz="2400" b="1" dirty="0" smtClean="0"/>
              <a:t> </a:t>
            </a:r>
            <a:endParaRPr lang="el-GR" sz="2400" b="1" i="1" dirty="0"/>
          </a:p>
        </p:txBody>
      </p:sp>
      <p:sp>
        <p:nvSpPr>
          <p:cNvPr id="19" name="Θέση κειμένου 2"/>
          <p:cNvSpPr txBox="1">
            <a:spLocks/>
          </p:cNvSpPr>
          <p:nvPr/>
        </p:nvSpPr>
        <p:spPr>
          <a:xfrm>
            <a:off x="440125" y="1556792"/>
            <a:ext cx="5675705" cy="4680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200" dirty="0" smtClean="0"/>
              <a:t>Φυσική Ερμηνεία του </a:t>
            </a:r>
            <a:r>
              <a:rPr lang="el-GR" sz="2200" dirty="0" smtClean="0">
                <a:solidFill>
                  <a:srgbClr val="FF0000"/>
                </a:solidFill>
              </a:rPr>
              <a:t>1</a:t>
            </a:r>
            <a:r>
              <a:rPr lang="el-GR" sz="2200" baseline="30000" dirty="0" smtClean="0">
                <a:solidFill>
                  <a:srgbClr val="FF0000"/>
                </a:solidFill>
              </a:rPr>
              <a:t>ου</a:t>
            </a:r>
            <a:r>
              <a:rPr lang="el-GR" sz="2200" dirty="0" smtClean="0">
                <a:solidFill>
                  <a:srgbClr val="FF0000"/>
                </a:solidFill>
              </a:rPr>
              <a:t> Νόμου του </a:t>
            </a:r>
            <a:r>
              <a:rPr lang="en-US" sz="2200" dirty="0" smtClean="0">
                <a:solidFill>
                  <a:srgbClr val="FF0000"/>
                </a:solidFill>
              </a:rPr>
              <a:t>Euler:</a:t>
            </a:r>
          </a:p>
        </p:txBody>
      </p:sp>
    </p:spTree>
    <p:extLst>
      <p:ext uri="{BB962C8B-B14F-4D97-AF65-F5344CB8AC3E}">
        <p14:creationId xmlns:p14="http://schemas.microsoft.com/office/powerpoint/2010/main" val="285471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l-GR" baseline="30000" dirty="0" smtClean="0"/>
              <a:t>ος</a:t>
            </a:r>
            <a:r>
              <a:rPr lang="el-GR" dirty="0" smtClean="0"/>
              <a:t> Νόμος του </a:t>
            </a:r>
            <a:r>
              <a:rPr lang="en-US" dirty="0" smtClean="0"/>
              <a:t>Euler</a:t>
            </a:r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Θέση κειμένου 2"/>
              <p:cNvSpPr txBox="1">
                <a:spLocks/>
              </p:cNvSpPr>
              <p:nvPr/>
            </p:nvSpPr>
            <p:spPr>
              <a:xfrm>
                <a:off x="512133" y="1340768"/>
                <a:ext cx="8308339" cy="792088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 lnSpcReduction="10000"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2200" b="0" dirty="0" smtClean="0"/>
                  <a:t>Έστω </a:t>
                </a:r>
                <a:r>
                  <a:rPr lang="en-US" sz="2200" b="0" dirty="0" smtClean="0"/>
                  <a:t>P </a:t>
                </a:r>
                <a:r>
                  <a:rPr lang="el-GR" sz="2200" b="0" dirty="0" smtClean="0"/>
                  <a:t>αυθαίρετο σημείο και</a:t>
                </a:r>
                <a:r>
                  <a:rPr lang="en-US" sz="2200" b="0" dirty="0" smtClean="0"/>
                  <a:t> </a:t>
                </a:r>
                <a:r>
                  <a:rPr lang="el-GR" sz="2200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l-GR" sz="22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l-GR" sz="22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𝝆</m:t>
                            </m:r>
                          </m:e>
                        </m:bar>
                      </m:e>
                      <m:sub>
                        <m: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 </a:t>
                </a:r>
                <a:r>
                  <a:rPr lang="el-GR" sz="2200" dirty="0" smtClean="0">
                    <a:solidFill>
                      <a:schemeClr val="tx1"/>
                    </a:solidFill>
                  </a:rPr>
                  <a:t>το διάνυσμα θέσης του υλικού σημείου 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chemeClr val="tx1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l-GR" sz="2200" dirty="0" smtClean="0">
                    <a:solidFill>
                      <a:schemeClr val="tx1"/>
                    </a:solidFill>
                  </a:rPr>
                  <a:t> ως προς το 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P</a:t>
                </a:r>
                <a:r>
                  <a:rPr lang="en-US" sz="2200" b="0" dirty="0" smtClean="0"/>
                  <a:t>.</a:t>
                </a:r>
              </a:p>
            </p:txBody>
          </p:sp>
        </mc:Choice>
        <mc:Fallback xmlns="">
          <p:sp>
            <p:nvSpPr>
              <p:cNvPr id="4" name="Θέση κειμένου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133" y="1340768"/>
                <a:ext cx="8308339" cy="79208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880" t="-3846" b="-1538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Θέση κειμένου 2"/>
              <p:cNvSpPr txBox="1">
                <a:spLocks/>
              </p:cNvSpPr>
              <p:nvPr/>
            </p:nvSpPr>
            <p:spPr>
              <a:xfrm>
                <a:off x="512133" y="2132856"/>
                <a:ext cx="8308339" cy="504056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2200" b="0" dirty="0"/>
                  <a:t>Α</a:t>
                </a:r>
                <a:r>
                  <a:rPr lang="el-GR" sz="2200" b="0" dirty="0" smtClean="0"/>
                  <a:t>πό το εξωτερικό γινόμενο της </a:t>
                </a:r>
                <a:r>
                  <a:rPr lang="el-GR" sz="2200" dirty="0" smtClean="0"/>
                  <a:t>(1)</a:t>
                </a:r>
                <a:r>
                  <a:rPr lang="el-GR" sz="2200" b="0" dirty="0" smtClean="0"/>
                  <a:t> με 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b="0" i="1" smtClean="0"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l-GR" sz="2200" b="0" i="1" smtClean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l-GR" sz="2200" b="0" i="1" smtClean="0">
                                <a:latin typeface="Cambria Math"/>
                              </a:rPr>
                              <m:t>𝜌</m:t>
                            </m:r>
                          </m:e>
                        </m:ba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l-GR" sz="2200" b="0" dirty="0" smtClean="0"/>
                  <a:t> θα έχω</a:t>
                </a:r>
                <a:r>
                  <a:rPr lang="en-US" sz="2200" b="0" dirty="0" smtClean="0"/>
                  <a:t>:</a:t>
                </a:r>
              </a:p>
            </p:txBody>
          </p:sp>
        </mc:Choice>
        <mc:Fallback xmlns="">
          <p:sp>
            <p:nvSpPr>
              <p:cNvPr id="16" name="Θέση κειμένου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133" y="2132856"/>
                <a:ext cx="8308339" cy="504056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880" t="-4819" b="-1084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68073" y="2708920"/>
                <a:ext cx="6313954" cy="168675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l-GR" sz="2800" b="0" i="1" smtClean="0">
                                  <a:latin typeface="Cambria Math"/>
                                </a:rPr>
                                <m:t>𝜌</m:t>
                              </m:r>
                            </m:e>
                          </m:ba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ctrlPr>
                            <a:rPr lang="en-US" sz="28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l-GR" sz="2800" b="0" i="1" smtClean="0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</m:ba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acc>
                                    <m:accPr>
                                      <m:chr m:val="̈"/>
                                      <m:ctrlP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</m:ba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073" y="2708920"/>
                <a:ext cx="6313954" cy="1686753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79512" y="3337828"/>
                <a:ext cx="117410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(1)⇒</m:t>
                      </m:r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337828"/>
                <a:ext cx="1174104" cy="523220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478489" y="3058090"/>
                <a:ext cx="2171356" cy="109099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r>
                  <a:rPr lang="en-US" sz="2800" dirty="0" smtClean="0"/>
                  <a:t>,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𝑖</m:t>
                    </m:r>
                    <m:r>
                      <a:rPr lang="en-US" sz="2800" b="0" i="1" smtClean="0">
                        <a:latin typeface="Cambria Math"/>
                      </a:rPr>
                      <m:t>=1, 2, …, </m:t>
                    </m:r>
                    <m:r>
                      <a:rPr lang="en-US" sz="2800" b="0" i="1" smtClean="0">
                        <a:latin typeface="Cambria Math"/>
                      </a:rPr>
                      <m:t>𝑁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489" y="3058090"/>
                <a:ext cx="2171356" cy="1090990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l="-589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Θέση κειμένου 2"/>
          <p:cNvSpPr txBox="1">
            <a:spLocks/>
          </p:cNvSpPr>
          <p:nvPr/>
        </p:nvSpPr>
        <p:spPr>
          <a:xfrm>
            <a:off x="512133" y="4293096"/>
            <a:ext cx="8308339" cy="50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200" b="0" dirty="0" smtClean="0"/>
              <a:t>Με πρόσθεση κατά μέλη για το σύστημα των Υ.Σ έχω</a:t>
            </a:r>
            <a:r>
              <a:rPr lang="en-US" sz="2200" b="0" dirty="0" smtClean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67543" y="5002306"/>
                <a:ext cx="6514483" cy="137902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l-GR" sz="2800" i="1">
                                      <a:latin typeface="Cambria Math"/>
                                    </a:rPr>
                                    <m:t>𝜌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×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𝐹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800" i="1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sz="2800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latin typeface="Cambria Math"/>
                                    </a:rPr>
                                    <m:t>𝑁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bar>
                                        <m:barPr>
                                          <m:ctrlPr>
                                            <a:rPr lang="en-US" sz="2800" i="1">
                                              <a:latin typeface="Cambria Math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en-US" sz="2800" i="1">
                                              <a:latin typeface="Cambria Math"/>
                                            </a:rPr>
                                            <m:t>𝑓</m:t>
                                          </m:r>
                                        </m:e>
                                      </m:ba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</m:nary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l-GR" sz="2800" i="1"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×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barPr>
                                    <m:e>
                                      <m:acc>
                                        <m:accPr>
                                          <m:chr m:val="̈"/>
                                          <m:ctrlPr>
                                            <a:rPr lang="en-US" sz="28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800" i="1">
                                              <a:latin typeface="Cambria Math"/>
                                              <a:ea typeface="Cambria Math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</m:ba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3" y="5002306"/>
                <a:ext cx="6514483" cy="1379022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874918" y="5498068"/>
                <a:ext cx="57740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4918" y="5498068"/>
                <a:ext cx="577402" cy="523220"/>
              </a:xfrm>
              <a:prstGeom prst="rect">
                <a:avLst/>
              </a:prstGeom>
              <a:blipFill rotWithShape="1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525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l-GR" baseline="30000" dirty="0" smtClean="0"/>
              <a:t>ος</a:t>
            </a:r>
            <a:r>
              <a:rPr lang="el-GR" dirty="0" smtClean="0"/>
              <a:t> Νόμος του </a:t>
            </a:r>
            <a:r>
              <a:rPr lang="en-US" dirty="0" smtClean="0"/>
              <a:t>Euler</a:t>
            </a:r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83567" y="1412776"/>
                <a:ext cx="7056785" cy="137902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l-GR" sz="2800" i="1">
                                      <a:latin typeface="Cambria Math"/>
                                    </a:rPr>
                                    <m:t>𝜌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l-GR" sz="2800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8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/>
                            </a:rPr>
                            <m:t>𝑖</m:t>
                          </m:r>
                          <m:r>
                            <a:rPr lang="en-US" sz="28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800" i="1">
                              <a:latin typeface="Cambria Math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l-GR" sz="2800" i="1">
                                          <a:latin typeface="Cambria Math"/>
                                        </a:rPr>
                                        <m:t>𝜌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l-GR" sz="2800" i="1"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×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barPr>
                                    <m:e>
                                      <m:acc>
                                        <m:accPr>
                                          <m:chr m:val="̈"/>
                                          <m:ctrlPr>
                                            <a:rPr lang="en-US" sz="28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800" i="1">
                                              <a:latin typeface="Cambria Math"/>
                                              <a:ea typeface="Cambria Math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</m:ba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7" y="1412776"/>
                <a:ext cx="7056785" cy="137902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07504" y="1908538"/>
                <a:ext cx="57740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908538"/>
                <a:ext cx="577402" cy="52322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Brace 11"/>
          <p:cNvSpPr/>
          <p:nvPr/>
        </p:nvSpPr>
        <p:spPr>
          <a:xfrm rot="5400000">
            <a:off x="1331974" y="2133191"/>
            <a:ext cx="576064" cy="1583507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Right Brace 12"/>
          <p:cNvSpPr/>
          <p:nvPr/>
        </p:nvSpPr>
        <p:spPr>
          <a:xfrm rot="5400000">
            <a:off x="3563888" y="1772816"/>
            <a:ext cx="576064" cy="216024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331640" y="2924944"/>
                <a:ext cx="792088" cy="86409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</m:ba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2924944"/>
                <a:ext cx="792088" cy="864096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419872" y="2996952"/>
                <a:ext cx="792088" cy="792088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𝐵</m:t>
                          </m:r>
                        </m:e>
                      </m:ba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2996952"/>
                <a:ext cx="792088" cy="792088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51520" y="3573016"/>
                <a:ext cx="8424936" cy="137902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𝐵</m:t>
                          </m:r>
                        </m:e>
                      </m:ba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l-GR" sz="2800" i="1">
                                          <a:latin typeface="Cambria Math"/>
                                          <a:ea typeface="Cambria Math"/>
                                        </a:rPr>
                                        <m:t>𝜌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</m:e>
                          </m:nary>
                        </m:e>
                      </m:nary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𝑓</m:t>
                              </m:r>
                            </m:e>
                          </m:ba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=…+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l-GR" sz="2800" i="1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</m:ba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𝑓</m:t>
                              </m:r>
                            </m:e>
                          </m:ba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l-GR" sz="2800" i="1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</m:ba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8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𝑓</m:t>
                              </m:r>
                            </m:e>
                          </m:ba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𝑗𝑖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r>
                        <a:rPr lang="en-US" sz="2800" i="1">
                          <a:latin typeface="Cambria Math"/>
                        </a:rPr>
                        <m:t>…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573016"/>
                <a:ext cx="8424936" cy="137902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83568" y="4437112"/>
                <a:ext cx="5832648" cy="137902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=…+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l-GR" sz="2800" i="1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</m:ba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𝑓</m:t>
                              </m:r>
                            </m:e>
                          </m:ba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l-GR" sz="2800" i="1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</m:ba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800" i="1"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ctrlPr>
                            <a:rPr lang="en-US" sz="28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r>
                        <a:rPr lang="en-US" sz="2800" i="1">
                          <a:latin typeface="Cambria Math"/>
                        </a:rPr>
                        <m:t>…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437112"/>
                <a:ext cx="5832648" cy="1379022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23528" y="5218330"/>
                <a:ext cx="5832648" cy="137902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=…+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l-GR" sz="2800" i="1"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l-GR" sz="2800" i="1"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𝑓</m:t>
                              </m:r>
                            </m:e>
                          </m:ba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+…</m:t>
                      </m:r>
                      <m:r>
                        <a:rPr lang="en-US" sz="28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218330"/>
                <a:ext cx="5832648" cy="1379022"/>
              </a:xfrm>
              <a:prstGeom prst="rect">
                <a:avLst/>
              </a:prstGeom>
              <a:blipFill rotWithShape="1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544108" y="5218330"/>
                <a:ext cx="3852428" cy="137902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r>
                  <a:rPr lang="el-GR" sz="2800" dirty="0" smtClean="0">
                    <a:solidFill>
                      <a:srgbClr val="FF0000"/>
                    </a:solidFill>
                  </a:rPr>
                  <a:t>, επειδή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bar>
                              <m:barPr>
                                <m:ctrlP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barPr>
                              <m:e>
                                <m:r>
                                  <a:rPr lang="el-GR" sz="28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𝜌</m:t>
                                </m:r>
                              </m:e>
                            </m:ba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bar>
                              <m:barPr>
                                <m:ctrlP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barPr>
                              <m:e>
                                <m:r>
                                  <a:rPr lang="el-GR" sz="28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𝜌</m:t>
                                </m:r>
                              </m:e>
                            </m:ba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/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</m:ba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108" y="5218330"/>
                <a:ext cx="3852428" cy="1379022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 l="-316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89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HECKTIMEDATE" val="17/9/2014 8:35:30 μμ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12,2,3,1026,5,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12,7,8,17,10,"/>
</p:tagLst>
</file>

<file path=ppt/theme/theme1.xml><?xml version="1.0" encoding="utf-8"?>
<a:theme xmlns:a="http://schemas.openxmlformats.org/drawingml/2006/main" name="UTH_Opencourses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d = " h t t p : / / w w w . w 3 . o r g / 2 0 0 1 / X M L S c h e m a "   x m l n s : x s i = " h t t p : / / w w w . w 3 . o r g / 2 0 0 1 / X M L S c h e m a - i n s t a n c e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 t r u e < / C h e c k T e x t S i z e >  
     < C h e c k S c r e e n T i p > f a l s e < / C h e c k S c r e e n T i p >  
     < S h o w S h a p e N a m e C o l u m n > f a l s e < / S h o w S h a p e N a m e C o l u m n >  
     < S h o w I s s u e D e s c r i p t i o n > f a l s e 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5E660CE9-CF9F-4905-8878-B8801F9EB79E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16158</TotalTime>
  <Words>1856</Words>
  <Application>Microsoft Office PowerPoint</Application>
  <PresentationFormat>On-screen Show (4:3)</PresentationFormat>
  <Paragraphs>184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UTH_Opencourses Powerpoint Template</vt:lpstr>
      <vt:lpstr>Δυναμική</vt:lpstr>
      <vt:lpstr>Νόμοι Euler και Εφαρμογές</vt:lpstr>
      <vt:lpstr>Νόμοι Euler για Σύστημα Υ.Σ</vt:lpstr>
      <vt:lpstr>1ος Νόμος του Euler</vt:lpstr>
      <vt:lpstr>1ος Νόμος του Euler</vt:lpstr>
      <vt:lpstr>1ος Νόμος του Euler</vt:lpstr>
      <vt:lpstr>1ος Νόμος του Euler</vt:lpstr>
      <vt:lpstr>2ος Νόμος του Euler</vt:lpstr>
      <vt:lpstr>2ος Νόμος του Euler</vt:lpstr>
      <vt:lpstr>2ος Νόμος του Euler</vt:lpstr>
      <vt:lpstr>Νόμοι του Euler-Παρατηρήσεις</vt:lpstr>
      <vt:lpstr>Νόμοι του Euler-Παρατηρήσεις</vt:lpstr>
      <vt:lpstr>Εφαρμογή 3: Αβαρής ράβδος με   2 συγκεντρωμένες μάζες στα άκρα</vt:lpstr>
      <vt:lpstr>Εφαρμογή 3: Αβαρής ράβδος με   2 συγκεντρωμένες μάζες στα άκρα</vt:lpstr>
      <vt:lpstr>Εφαρμογή 3: Αβαρής ράβδος με   2 συγκεντρωμένες μάζες στα άκρα</vt:lpstr>
      <vt:lpstr>Εφαρμογή 3: Αβαρής ράβδος με   2 συγκεντρωμένες μάζες στα άκρα</vt:lpstr>
      <vt:lpstr>Εφαρμογή 3: Αβαρής ράβδος με   2 συγκεντρωμένες μάζες στα άκρα</vt:lpstr>
      <vt:lpstr>Εφαρμογή 3: Αβαρής ράβδος με   2 συγκεντρωμένες μάζες στα άκρα</vt:lpstr>
      <vt:lpstr>Εφαρμογή 3: Αβαρής ράβδος με   2 συγκεντρωμένες μάζες στα άκρα</vt:lpstr>
      <vt:lpstr>Τέλος Ενότητας</vt:lpstr>
    </vt:vector>
  </TitlesOfParts>
  <Company>UTH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 - Ενότητα</dc:title>
  <dc:creator>ΔΙδάσκων</dc:creator>
  <cp:lastModifiedBy>Christina</cp:lastModifiedBy>
  <cp:revision>187</cp:revision>
  <dcterms:created xsi:type="dcterms:W3CDTF">2014-09-17T16:29:18Z</dcterms:created>
  <dcterms:modified xsi:type="dcterms:W3CDTF">2014-11-03T10:49:21Z</dcterms:modified>
</cp:coreProperties>
</file>