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69" r:id="rId2"/>
    <p:sldId id="257" r:id="rId3"/>
    <p:sldId id="365" r:id="rId4"/>
    <p:sldId id="350" r:id="rId5"/>
    <p:sldId id="351" r:id="rId6"/>
    <p:sldId id="366" r:id="rId7"/>
    <p:sldId id="367" r:id="rId8"/>
    <p:sldId id="368"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10.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smtClean="0">
                <a:solidFill>
                  <a:schemeClr val="accent5">
                    <a:lumMod val="75000"/>
                  </a:schemeClr>
                </a:solidFill>
              </a:rPr>
              <a:t>5</a:t>
            </a:r>
            <a:r>
              <a:rPr lang="el-GR" b="1" baseline="30000" dirty="0" smtClean="0">
                <a:solidFill>
                  <a:schemeClr val="accent5">
                    <a:lumMod val="75000"/>
                  </a:schemeClr>
                </a:solidFill>
              </a:rPr>
              <a:t>η</a:t>
            </a:r>
            <a:r>
              <a:rPr lang="el-GR" b="1" dirty="0" smtClean="0">
                <a:solidFill>
                  <a:schemeClr val="accent5">
                    <a:lumMod val="75000"/>
                  </a:schemeClr>
                </a:solidFill>
              </a:rPr>
              <a:t>: Η ΑΡΧΗ ΤΩΝ ΔΥΝΑΤΩΝ ΕΡΓΩΝ</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Εφαρμογές της Α.Δ.Ε. – υπολογισμός αντιδράσεων και εσωτερικών μεγεθών.</a:t>
            </a:r>
            <a:endParaRPr lang="el-GR" sz="2400" b="1" dirty="0">
              <a:solidFill>
                <a:schemeClr val="tx1"/>
              </a:solidFill>
            </a:endParaRPr>
          </a:p>
        </p:txBody>
      </p:sp>
      <p:sp>
        <p:nvSpPr>
          <p:cNvPr id="7" name="Subtitle 2"/>
          <p:cNvSpPr txBox="1">
            <a:spLocks/>
          </p:cNvSpPr>
          <p:nvPr/>
        </p:nvSpPr>
        <p:spPr>
          <a:xfrm>
            <a:off x="144016" y="4509120"/>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22538"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84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008112"/>
          </a:xfrm>
          <a:solidFill>
            <a:schemeClr val="accent5">
              <a:lumMod val="40000"/>
              <a:lumOff val="60000"/>
            </a:schemeClr>
          </a:solidFill>
        </p:spPr>
        <p:txBody>
          <a:bodyPr>
            <a:normAutofit/>
          </a:bodyPr>
          <a:lstStyle/>
          <a:p>
            <a:r>
              <a:rPr lang="el-GR" sz="2800" b="1" dirty="0" smtClean="0"/>
              <a:t>Πώς αξιοποιείται η Α.Δ.Ε. για μη κινητούς φορείς? – </a:t>
            </a:r>
            <a:br>
              <a:rPr lang="el-GR" sz="2800" b="1" dirty="0" smtClean="0"/>
            </a:br>
            <a:r>
              <a:rPr lang="el-GR" sz="2800" b="1" dirty="0" smtClean="0"/>
              <a:t>Παράδειγμα 1</a:t>
            </a:r>
            <a:endParaRPr lang="el-GR" sz="2800" b="1" dirty="0"/>
          </a:p>
        </p:txBody>
      </p:sp>
      <p:sp>
        <p:nvSpPr>
          <p:cNvPr id="13" name="Content Placeholder 2"/>
          <p:cNvSpPr txBox="1">
            <a:spLocks/>
          </p:cNvSpPr>
          <p:nvPr/>
        </p:nvSpPr>
        <p:spPr>
          <a:xfrm>
            <a:off x="5796136" y="1340768"/>
            <a:ext cx="3312368" cy="5283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η δοκός που ισορροπεί (δίσκος που στηρίζεται μέσω 3 δ.ρ.)</a:t>
            </a:r>
          </a:p>
          <a:p>
            <a:pPr marL="0" indent="0">
              <a:buFont typeface="Arial" pitchFamily="34" charset="0"/>
              <a:buNone/>
            </a:pPr>
            <a:r>
              <a:rPr lang="el-GR" sz="2400" dirty="0" smtClean="0"/>
              <a:t>Εφαρμόζεται η αρχή της αποδέσμευσης: καταργείται η κύλιση και η Β</a:t>
            </a:r>
            <a:r>
              <a:rPr lang="en-US" sz="2400" baseline="-25000" dirty="0" smtClean="0"/>
              <a:t>y</a:t>
            </a:r>
            <a:r>
              <a:rPr lang="en-US" sz="2400" dirty="0" smtClean="0"/>
              <a:t> </a:t>
            </a:r>
            <a:r>
              <a:rPr lang="el-GR" sz="2400" dirty="0" smtClean="0"/>
              <a:t>είναι τέτοια ώστε να υπάρχει ισορροπία.</a:t>
            </a:r>
          </a:p>
          <a:p>
            <a:pPr marL="0" indent="0">
              <a:buFont typeface="Arial" pitchFamily="34" charset="0"/>
              <a:buNone/>
            </a:pPr>
            <a:r>
              <a:rPr lang="el-GR" sz="2400" dirty="0" smtClean="0"/>
              <a:t>Το σύστημα που προκύπτει είναι μονοκινητό.</a:t>
            </a:r>
          </a:p>
        </p:txBody>
      </p:sp>
      <p:graphicFrame>
        <p:nvGraphicFramePr>
          <p:cNvPr id="7" name="Object 6" descr="Εικόνα που παρουσιάζει μια αμφιέρειστη δοκό στην οποία ασκείται μια κατακόρυφη δύναμη και περιγράφει τη διαδικασία υπολογισμού της αντίδρασης στην κύλιση με τη βοήθεια της αρχής δυνατών έργων."/>
          <p:cNvGraphicFramePr>
            <a:graphicFrameLocks noChangeAspect="1"/>
          </p:cNvGraphicFramePr>
          <p:nvPr>
            <p:extLst>
              <p:ext uri="{D42A27DB-BD31-4B8C-83A1-F6EECF244321}">
                <p14:modId xmlns:p14="http://schemas.microsoft.com/office/powerpoint/2010/main" val="3573016437"/>
              </p:ext>
            </p:extLst>
          </p:nvPr>
        </p:nvGraphicFramePr>
        <p:xfrm>
          <a:off x="35496" y="1196752"/>
          <a:ext cx="5621624" cy="5544616"/>
        </p:xfrm>
        <a:graphic>
          <a:graphicData uri="http://schemas.openxmlformats.org/presentationml/2006/ole">
            <mc:AlternateContent xmlns:mc="http://schemas.openxmlformats.org/markup-compatibility/2006">
              <mc:Choice xmlns:v="urn:schemas-microsoft-com:vml" Requires="v">
                <p:oleObj spid="_x0000_s56451" name="Picture (32-bit)" r:id="rId3" imgW="2781360" imgH="2743200" progId="MetafileCompanion32.Picture.1">
                  <p:embed/>
                </p:oleObj>
              </mc:Choice>
              <mc:Fallback>
                <p:oleObj name="Picture (32-bit)" r:id="rId3" imgW="2781360" imgH="2743200" progId="MetafileCompanion32.Picture.1">
                  <p:embed/>
                  <p:pic>
                    <p:nvPicPr>
                      <p:cNvPr id="0" name=""/>
                      <p:cNvPicPr/>
                      <p:nvPr/>
                    </p:nvPicPr>
                    <p:blipFill>
                      <a:blip r:embed="rId4"/>
                      <a:stretch>
                        <a:fillRect/>
                      </a:stretch>
                    </p:blipFill>
                    <p:spPr>
                      <a:xfrm>
                        <a:off x="35496" y="1196752"/>
                        <a:ext cx="5621624" cy="554461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 (συνέχεια)</a:t>
            </a:r>
            <a:endParaRPr lang="el-GR" sz="2800" b="1" dirty="0"/>
          </a:p>
        </p:txBody>
      </p:sp>
      <p:sp>
        <p:nvSpPr>
          <p:cNvPr id="13" name="Content Placeholder 2"/>
          <p:cNvSpPr txBox="1">
            <a:spLocks/>
          </p:cNvSpPr>
          <p:nvPr/>
        </p:nvSpPr>
        <p:spPr>
          <a:xfrm>
            <a:off x="107504" y="822189"/>
            <a:ext cx="9036497" cy="17427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Ακολούθως, το μονοκινητό σύστημα που προέκυψε, εξετάζεται ανεξάρτητα από φορτίσεις: βρίσκεται ο πόλος περιστροφής, η παράμετρος περιγραφής της μετακίνησης και η δυνατή μετακίνηση.</a:t>
            </a:r>
          </a:p>
          <a:p>
            <a:pPr marL="0" indent="0">
              <a:buFont typeface="Arial" pitchFamily="34" charset="0"/>
              <a:buNone/>
            </a:pPr>
            <a:r>
              <a:rPr lang="el-GR" sz="2400" dirty="0" smtClean="0"/>
              <a:t>Εφαρμόζεται η Α.Δ.Ε. </a:t>
            </a:r>
            <a:r>
              <a:rPr lang="el-GR" sz="2400" dirty="0"/>
              <a:t>κ</a:t>
            </a:r>
            <a:r>
              <a:rPr lang="el-GR" sz="2400" dirty="0" smtClean="0"/>
              <a:t>αι υπολογίζεται το δυνατό έργο:</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0" name="TextBox 9"/>
              <p:cNvSpPr txBox="1"/>
              <p:nvPr/>
            </p:nvSpPr>
            <p:spPr>
              <a:xfrm>
                <a:off x="2699792" y="2348880"/>
                <a:ext cx="2936188" cy="792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𝑊</m:t>
                          </m:r>
                        </m:e>
                        <m:sup>
                          <m:r>
                            <a:rPr lang="en-US" sz="2400" b="0" i="1" smtClean="0">
                              <a:latin typeface="Cambria Math"/>
                            </a:rPr>
                            <m:t>𝑣</m:t>
                          </m:r>
                        </m:sup>
                      </m:sSup>
                      <m:r>
                        <a:rPr lang="el-GR" sz="2400" b="0" i="1" smtClean="0">
                          <a:latin typeface="Cambria Math"/>
                        </a:rPr>
                        <m:t>=</m:t>
                      </m:r>
                      <m:r>
                        <a:rPr lang="en-US" sz="2400" b="0" i="1" smtClean="0">
                          <a:latin typeface="Cambria Math"/>
                        </a:rPr>
                        <m:t>𝑃</m:t>
                      </m:r>
                      <m:r>
                        <a:rPr lang="en-US" sz="2400" b="0" i="1" smtClean="0">
                          <a:latin typeface="Cambria Math"/>
                        </a:rPr>
                        <m:t>∗</m:t>
                      </m:r>
                      <m:f>
                        <m:fPr>
                          <m:ctrlPr>
                            <a:rPr lang="en-US" sz="2400" b="0" i="1" smtClean="0">
                              <a:latin typeface="Cambria Math"/>
                            </a:rPr>
                          </m:ctrlPr>
                        </m:fPr>
                        <m:num>
                          <m:r>
                            <a:rPr lang="el-GR" sz="2400" b="0" i="1" smtClean="0">
                              <a:latin typeface="Cambria Math"/>
                            </a:rPr>
                            <m:t>𝛿</m:t>
                          </m:r>
                        </m:num>
                        <m:den>
                          <m:r>
                            <a:rPr lang="el-GR" sz="2400" b="0" i="1" smtClean="0">
                              <a:latin typeface="Cambria Math"/>
                            </a:rPr>
                            <m:t>2</m:t>
                          </m:r>
                        </m:den>
                      </m:f>
                      <m:r>
                        <a:rPr lang="el-GR" sz="2400" b="0" i="1" smtClean="0">
                          <a:latin typeface="Cambria Math"/>
                        </a:rPr>
                        <m:t>−</m:t>
                      </m:r>
                      <m:sSub>
                        <m:sSubPr>
                          <m:ctrlPr>
                            <a:rPr lang="el-GR" sz="2400" b="0" i="1" smtClean="0">
                              <a:latin typeface="Cambria Math"/>
                            </a:rPr>
                          </m:ctrlPr>
                        </m:sSubPr>
                        <m:e>
                          <m:r>
                            <a:rPr lang="en-US" sz="2400" b="0" i="1" smtClean="0">
                              <a:latin typeface="Cambria Math"/>
                            </a:rPr>
                            <m:t>𝐵</m:t>
                          </m:r>
                        </m:e>
                        <m:sub>
                          <m:r>
                            <a:rPr lang="en-US" sz="2400" b="0" i="1" smtClean="0">
                              <a:latin typeface="Cambria Math"/>
                            </a:rPr>
                            <m:t>𝑦</m:t>
                          </m:r>
                        </m:sub>
                      </m:sSub>
                      <m:r>
                        <a:rPr lang="en-US" sz="2400" b="0" i="1" smtClean="0">
                          <a:latin typeface="Cambria Math"/>
                        </a:rPr>
                        <m:t>∗</m:t>
                      </m:r>
                      <m:r>
                        <a:rPr lang="el-GR" sz="2400" b="0" i="1" smtClean="0">
                          <a:latin typeface="Cambria Math"/>
                        </a:rPr>
                        <m:t>𝛿</m:t>
                      </m:r>
                    </m:oMath>
                  </m:oMathPara>
                </a14:m>
                <a:endParaRPr lang="el-G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99792" y="2348880"/>
                <a:ext cx="2936188" cy="792076"/>
              </a:xfrm>
              <a:prstGeom prst="rect">
                <a:avLst/>
              </a:prstGeom>
              <a:blipFill rotWithShape="1">
                <a:blip r:embed="rId4"/>
                <a:stretch>
                  <a:fillRect/>
                </a:stretch>
              </a:blipFill>
            </p:spPr>
            <p:txBody>
              <a:bodyPr/>
              <a:lstStyle/>
              <a:p>
                <a:r>
                  <a:rPr lang="el-GR">
                    <a:noFill/>
                  </a:rPr>
                  <a:t> </a:t>
                </a:r>
              </a:p>
            </p:txBody>
          </p:sp>
        </mc:Fallback>
      </mc:AlternateContent>
      <p:sp>
        <p:nvSpPr>
          <p:cNvPr id="11" name="Content Placeholder 2"/>
          <p:cNvSpPr txBox="1">
            <a:spLocks/>
          </p:cNvSpPr>
          <p:nvPr/>
        </p:nvSpPr>
        <p:spPr>
          <a:xfrm>
            <a:off x="107503" y="3140969"/>
            <a:ext cx="8640961" cy="10801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Αλλά, ο φορέας ισορροπεί (προέκυψε από τον ισοστατικό). Συνεπώς θα πρέπει: </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5" name="TextBox 14"/>
              <p:cNvSpPr txBox="1"/>
              <p:nvPr/>
            </p:nvSpPr>
            <p:spPr>
              <a:xfrm>
                <a:off x="2915816" y="3531969"/>
                <a:ext cx="127983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𝑊</m:t>
                          </m:r>
                        </m:e>
                        <m:sup>
                          <m:r>
                            <a:rPr lang="en-US" sz="2400" b="0" i="1" smtClean="0">
                              <a:latin typeface="Cambria Math"/>
                            </a:rPr>
                            <m:t>𝑣</m:t>
                          </m:r>
                        </m:sup>
                      </m:sSup>
                      <m:r>
                        <a:rPr lang="el-GR" sz="2400" b="0" i="1" smtClean="0">
                          <a:latin typeface="Cambria Math"/>
                        </a:rPr>
                        <m:t>=0</m:t>
                      </m:r>
                    </m:oMath>
                  </m:oMathPara>
                </a14:m>
                <a:endParaRPr lang="el-GR"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15816" y="3531969"/>
                <a:ext cx="1279838" cy="461665"/>
              </a:xfrm>
              <a:prstGeom prst="rect">
                <a:avLst/>
              </a:prstGeom>
              <a:blipFill rotWithShape="1">
                <a:blip r:embed="rId5"/>
                <a:stretch>
                  <a:fillRect/>
                </a:stretch>
              </a:blipFill>
            </p:spPr>
            <p:txBody>
              <a:bodyPr/>
              <a:lstStyle/>
              <a:p>
                <a:r>
                  <a:rPr lang="el-GR">
                    <a:noFill/>
                  </a:rPr>
                  <a:t> </a:t>
                </a:r>
              </a:p>
            </p:txBody>
          </p:sp>
        </mc:Fallback>
      </mc:AlternateContent>
      <p:sp>
        <p:nvSpPr>
          <p:cNvPr id="18" name="Content Placeholder 2"/>
          <p:cNvSpPr txBox="1">
            <a:spLocks/>
          </p:cNvSpPr>
          <p:nvPr/>
        </p:nvSpPr>
        <p:spPr>
          <a:xfrm>
            <a:off x="179512" y="4087792"/>
            <a:ext cx="8784976"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Έτσι, προκύπτει συνθήκη από την οποία μπορεί να υπολογιστεί η Β</a:t>
            </a:r>
            <a:r>
              <a:rPr lang="en-US" sz="2400" baseline="-25000" dirty="0" smtClean="0"/>
              <a:t>y</a:t>
            </a:r>
            <a:r>
              <a:rPr lang="el-GR" sz="2400" dirty="0" smtClean="0"/>
              <a:t>: </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9" name="TextBox 18"/>
              <p:cNvSpPr txBox="1"/>
              <p:nvPr/>
            </p:nvSpPr>
            <p:spPr>
              <a:xfrm>
                <a:off x="3725054" y="4462690"/>
                <a:ext cx="1187825" cy="781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0" i="1" smtClean="0">
                              <a:latin typeface="Cambria Math"/>
                            </a:rPr>
                          </m:ctrlPr>
                        </m:sSubPr>
                        <m:e>
                          <m:r>
                            <a:rPr lang="en-US" sz="2400" b="0" i="1" smtClean="0">
                              <a:latin typeface="Cambria Math"/>
                            </a:rPr>
                            <m:t>𝐵</m:t>
                          </m:r>
                        </m:e>
                        <m:sub>
                          <m:r>
                            <a:rPr lang="en-US" sz="2400" b="0" i="1" smtClean="0">
                              <a:latin typeface="Cambria Math"/>
                            </a:rPr>
                            <m:t>𝑦</m:t>
                          </m:r>
                        </m:sub>
                      </m:sSub>
                      <m:r>
                        <a:rPr lang="el-GR" sz="2400" b="0" i="1" smtClean="0">
                          <a:latin typeface="Cambria Math"/>
                        </a:rPr>
                        <m:t>=</m:t>
                      </m:r>
                      <m:f>
                        <m:fPr>
                          <m:ctrlPr>
                            <a:rPr lang="el-GR" sz="2400" b="0" i="1" smtClean="0">
                              <a:latin typeface="Cambria Math"/>
                            </a:rPr>
                          </m:ctrlPr>
                        </m:fPr>
                        <m:num>
                          <m:r>
                            <a:rPr lang="en-US" sz="2400" b="0" i="1" smtClean="0">
                              <a:latin typeface="Cambria Math"/>
                            </a:rPr>
                            <m:t>𝑃</m:t>
                          </m:r>
                        </m:num>
                        <m:den>
                          <m:r>
                            <a:rPr lang="en-US" sz="2400" b="0" i="1" smtClean="0">
                              <a:latin typeface="Cambria Math"/>
                            </a:rPr>
                            <m:t>2</m:t>
                          </m:r>
                        </m:den>
                      </m:f>
                    </m:oMath>
                  </m:oMathPara>
                </a14:m>
                <a:endParaRPr lang="el-GR"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725054" y="4462690"/>
                <a:ext cx="1187825" cy="781368"/>
              </a:xfrm>
              <a:prstGeom prst="rect">
                <a:avLst/>
              </a:prstGeom>
              <a:blipFill rotWithShape="1">
                <a:blip r:embed="rId6"/>
                <a:stretch>
                  <a:fillRect/>
                </a:stretch>
              </a:blipFill>
            </p:spPr>
            <p:txBody>
              <a:bodyPr/>
              <a:lstStyle/>
              <a:p>
                <a:r>
                  <a:rPr lang="el-GR">
                    <a:noFill/>
                  </a:rPr>
                  <a:t> </a:t>
                </a:r>
              </a:p>
            </p:txBody>
          </p:sp>
        </mc:Fallback>
      </mc:AlternateContent>
      <p:sp>
        <p:nvSpPr>
          <p:cNvPr id="17" name="Content Placeholder 2"/>
          <p:cNvSpPr txBox="1">
            <a:spLocks/>
          </p:cNvSpPr>
          <p:nvPr/>
        </p:nvSpPr>
        <p:spPr>
          <a:xfrm>
            <a:off x="35496" y="5227434"/>
            <a:ext cx="9108504" cy="15859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ΣΥΜΠΕΡΑΣΜΑ: </a:t>
            </a:r>
            <a:r>
              <a:rPr lang="el-GR" sz="2400" dirty="0" smtClean="0"/>
              <a:t>Με κατάλληλη εφαρμογή της Α.Δ.Ε. </a:t>
            </a:r>
            <a:r>
              <a:rPr lang="el-GR" sz="2400" dirty="0"/>
              <a:t>μ</a:t>
            </a:r>
            <a:r>
              <a:rPr lang="el-GR" sz="2400" dirty="0" smtClean="0"/>
              <a:t>πορεί να υπολογιστεί οποιοδήποτε εσωτερικό μέγεθος ή αντίδραση ενός φορέα μέσω μιας μόνο σχέσης, η οποία στην πραγματικότητα είναι μια εξίσωση ισορροπίας.</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51076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Διαδικασία υπολογισμού αντίδρασης</a:t>
            </a:r>
            <a:endParaRPr lang="el-GR" sz="2800" b="1" dirty="0"/>
          </a:p>
        </p:txBody>
      </p:sp>
      <p:sp>
        <p:nvSpPr>
          <p:cNvPr id="13" name="Content Placeholder 2"/>
          <p:cNvSpPr txBox="1">
            <a:spLocks/>
          </p:cNvSpPr>
          <p:nvPr/>
        </p:nvSpPr>
        <p:spPr>
          <a:xfrm>
            <a:off x="11430" y="856478"/>
            <a:ext cx="9144001" cy="39029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ότι ζητούμενο είναι ο υπολογισμός μιας αντίδρασης ενός φορέα</a:t>
            </a:r>
            <a:r>
              <a:rPr lang="en-US" sz="2400" dirty="0" smtClean="0"/>
              <a:t>. </a:t>
            </a:r>
          </a:p>
          <a:p>
            <a:pPr marL="0" indent="0">
              <a:buFont typeface="Arial" pitchFamily="34" charset="0"/>
              <a:buNone/>
            </a:pPr>
            <a:r>
              <a:rPr lang="el-GR" sz="2400" dirty="0" smtClean="0"/>
              <a:t>Αρχικά, καταργείται ο σύνδεσμος που αντιστοιχεί στην αντίδραση αυτή.</a:t>
            </a:r>
          </a:p>
          <a:p>
            <a:pPr marL="0" indent="0">
              <a:buFont typeface="Arial" pitchFamily="34" charset="0"/>
              <a:buNone/>
            </a:pPr>
            <a:r>
              <a:rPr lang="el-GR" sz="2400" dirty="0" smtClean="0"/>
              <a:t>Εφαρμόζεται η αρχή της αποδέσμευσης: στο σημείο που καταργείται ο σύνδεσμος, προστίθεται δύναμη που να εξασφαλίζει την ισορροπια του φορέα.</a:t>
            </a:r>
          </a:p>
          <a:p>
            <a:pPr marL="0" indent="0">
              <a:buFont typeface="Arial" pitchFamily="34" charset="0"/>
              <a:buNone/>
            </a:pPr>
            <a:r>
              <a:rPr lang="el-GR" sz="2400" dirty="0" smtClean="0"/>
              <a:t>Ακολούθως, εφαρμόζεται στον κινητό πλέον φορέα η Α.Δ.Ε. </a:t>
            </a:r>
            <a:r>
              <a:rPr lang="el-GR" sz="2400" dirty="0"/>
              <a:t>κ</a:t>
            </a:r>
            <a:r>
              <a:rPr lang="el-GR" sz="2400" dirty="0" smtClean="0"/>
              <a:t>αι τίθεται το δυνατό έργο ίσο με μηδέν (ο αρχικός φορέας είναι ισοστατικός, άρα ισορροπεί).</a:t>
            </a:r>
          </a:p>
          <a:p>
            <a:pPr marL="0" indent="0">
              <a:buFont typeface="Arial" pitchFamily="34" charset="0"/>
              <a:buNone/>
            </a:pPr>
            <a:r>
              <a:rPr lang="el-GR" sz="2400" dirty="0" smtClean="0"/>
              <a:t>Τέλος, από τη σχέση που προκύπτει υπολογίζεται η ζητούμενη αντίδραση.</a:t>
            </a:r>
          </a:p>
          <a:p>
            <a:pPr marL="0" indent="0">
              <a:buFont typeface="Arial" pitchFamily="34" charset="0"/>
              <a:buNone/>
            </a:pPr>
            <a:endParaRPr lang="el-GR" sz="2400" dirty="0" smtClean="0"/>
          </a:p>
          <a:p>
            <a:pPr marL="0" indent="0">
              <a:buFont typeface="Arial" pitchFamily="34" charset="0"/>
              <a:buNone/>
            </a:pPr>
            <a:endParaRPr lang="el-GR" sz="2400" dirty="0" smtClean="0"/>
          </a:p>
        </p:txBody>
      </p:sp>
      <p:sp>
        <p:nvSpPr>
          <p:cNvPr id="10" name="Content Placeholder 2"/>
          <p:cNvSpPr txBox="1">
            <a:spLocks/>
          </p:cNvSpPr>
          <p:nvPr/>
        </p:nvSpPr>
        <p:spPr>
          <a:xfrm>
            <a:off x="72008" y="4869160"/>
            <a:ext cx="9108504"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Στο Παράδειγμα 1 η παράμετρος περιγραφής της κίνησης απλοποιήθηκε στη σχέση του δυνατού έργου. Η απλοποίηση αυτή θα συμβαίνει πάντα στη διαδικασία υπολογισμού μιας αντίδρασης και άρα, δεν έχει σημασία η τιμή της παραμέτρου αυτής.</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3277720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a:t>
            </a:r>
            <a:endParaRPr lang="el-GR" sz="2800" b="1" dirty="0"/>
          </a:p>
        </p:txBody>
      </p:sp>
      <p:sp>
        <p:nvSpPr>
          <p:cNvPr id="18" name="Content Placeholder 2"/>
          <p:cNvSpPr txBox="1">
            <a:spLocks/>
          </p:cNvSpPr>
          <p:nvPr/>
        </p:nvSpPr>
        <p:spPr>
          <a:xfrm>
            <a:off x="5580112" y="836712"/>
            <a:ext cx="3528392" cy="583264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η δοκός του σχήματος και ζητούμενο είναι ο υπολογισμός της Μ</a:t>
            </a:r>
            <a:r>
              <a:rPr lang="el-GR" sz="2400" baseline="-25000" dirty="0" smtClean="0"/>
              <a:t>Γ</a:t>
            </a:r>
            <a:r>
              <a:rPr lang="el-GR" sz="2400" dirty="0" smtClean="0"/>
              <a:t>.</a:t>
            </a:r>
          </a:p>
          <a:p>
            <a:pPr marL="0" indent="0">
              <a:buFont typeface="Arial" pitchFamily="34" charset="0"/>
              <a:buNone/>
            </a:pPr>
            <a:r>
              <a:rPr lang="el-GR" sz="2400" dirty="0" smtClean="0"/>
              <a:t>Αρχικά, στο Γ τοποθετείται εσωτερική άρθρωση, ώστε να μη μπορεί να μεταφερθεί η ροπή.</a:t>
            </a:r>
          </a:p>
          <a:p>
            <a:pPr marL="0" indent="0">
              <a:buFont typeface="Arial" pitchFamily="34" charset="0"/>
              <a:buNone/>
            </a:pPr>
            <a:r>
              <a:rPr lang="el-GR" sz="2400" dirty="0" smtClean="0"/>
              <a:t>Ακολούθως, τοποθετείται η Μ</a:t>
            </a:r>
            <a:r>
              <a:rPr lang="el-GR" sz="2400" baseline="-25000" dirty="0" smtClean="0"/>
              <a:t>Γ</a:t>
            </a:r>
            <a:r>
              <a:rPr lang="el-GR" sz="2400" dirty="0" smtClean="0"/>
              <a:t> ως διπλή ροπή (εξασφάλιση ισορροπίας).</a:t>
            </a:r>
          </a:p>
          <a:p>
            <a:pPr marL="0" indent="0">
              <a:buFont typeface="Arial" pitchFamily="34" charset="0"/>
              <a:buNone/>
            </a:pPr>
            <a:r>
              <a:rPr lang="el-GR" sz="2400" dirty="0" smtClean="0"/>
              <a:t>Εξετάζεται το μονοκινητό σύστημα που έχει προκύψει, θεωρώντας τις Μ</a:t>
            </a:r>
            <a:r>
              <a:rPr lang="el-GR" sz="2400" baseline="-25000" dirty="0" smtClean="0"/>
              <a:t>Γ</a:t>
            </a:r>
            <a:r>
              <a:rPr lang="el-GR" sz="2400" dirty="0" smtClean="0"/>
              <a:t> α) ως δύο ξεχωριστές ροπές και β) ως διπλή ροπή.</a:t>
            </a:r>
          </a:p>
        </p:txBody>
      </p:sp>
      <p:graphicFrame>
        <p:nvGraphicFramePr>
          <p:cNvPr id="3" name="Object 2" descr="Εικόνα που παρουσιάζει μια αμφιέρειστη δοκό στην οποία ασκείται μια κατακόρυφη δύναμη και περιγράφει τη διαδικασία υπολογισμού της ροπής στο σημείο εφαρμογής της δύναμης με τη βοήθεια της αρχής δυνατών έργων."/>
          <p:cNvGraphicFramePr>
            <a:graphicFrameLocks noChangeAspect="1"/>
          </p:cNvGraphicFramePr>
          <p:nvPr>
            <p:extLst>
              <p:ext uri="{D42A27DB-BD31-4B8C-83A1-F6EECF244321}">
                <p14:modId xmlns:p14="http://schemas.microsoft.com/office/powerpoint/2010/main" val="3338155987"/>
              </p:ext>
            </p:extLst>
          </p:nvPr>
        </p:nvGraphicFramePr>
        <p:xfrm>
          <a:off x="-1" y="822188"/>
          <a:ext cx="5580112" cy="5400934"/>
        </p:xfrm>
        <a:graphic>
          <a:graphicData uri="http://schemas.openxmlformats.org/presentationml/2006/ole">
            <mc:AlternateContent xmlns:mc="http://schemas.openxmlformats.org/markup-compatibility/2006">
              <mc:Choice xmlns:v="urn:schemas-microsoft-com:vml" Requires="v">
                <p:oleObj spid="_x0000_s78914" name="Picture (32-bit)" r:id="rId3" imgW="2076480" imgH="2009880" progId="MetafileCompanion32.Picture.1">
                  <p:embed/>
                </p:oleObj>
              </mc:Choice>
              <mc:Fallback>
                <p:oleObj name="Picture (32-bit)" r:id="rId3" imgW="2076480" imgH="2009880" progId="MetafileCompanion32.Picture.1">
                  <p:embed/>
                  <p:pic>
                    <p:nvPicPr>
                      <p:cNvPr id="0" name=""/>
                      <p:cNvPicPr/>
                      <p:nvPr/>
                    </p:nvPicPr>
                    <p:blipFill>
                      <a:blip r:embed="rId4"/>
                      <a:stretch>
                        <a:fillRect/>
                      </a:stretch>
                    </p:blipFill>
                    <p:spPr>
                      <a:xfrm>
                        <a:off x="-1" y="822188"/>
                        <a:ext cx="5580112" cy="5400934"/>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5</a:t>
            </a:fld>
            <a:endParaRPr lang="el-GR" dirty="0"/>
          </a:p>
        </p:txBody>
      </p:sp>
    </p:spTree>
    <p:extLst>
      <p:ext uri="{BB962C8B-B14F-4D97-AF65-F5344CB8AC3E}">
        <p14:creationId xmlns:p14="http://schemas.microsoft.com/office/powerpoint/2010/main" val="116312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 (συνέχεια)</a:t>
            </a:r>
            <a:endParaRPr lang="el-GR" sz="2800" b="1" dirty="0"/>
          </a:p>
        </p:txBody>
      </p:sp>
      <p:sp>
        <p:nvSpPr>
          <p:cNvPr id="13" name="Content Placeholder 2"/>
          <p:cNvSpPr txBox="1">
            <a:spLocks/>
          </p:cNvSpPr>
          <p:nvPr/>
        </p:nvSpPr>
        <p:spPr>
          <a:xfrm>
            <a:off x="107504" y="822189"/>
            <a:ext cx="9036497" cy="9506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 Εφαρμόζεται η Α.Δ.Ε. </a:t>
            </a:r>
            <a:r>
              <a:rPr lang="el-GR" sz="2400" dirty="0"/>
              <a:t>κ</a:t>
            </a:r>
            <a:r>
              <a:rPr lang="el-GR" sz="2400" dirty="0" smtClean="0"/>
              <a:t>αι υπολογίζεται το δυνατό έργο θεωρώντας τις Μ</a:t>
            </a:r>
            <a:r>
              <a:rPr lang="el-GR" sz="2400" baseline="-25000" dirty="0" smtClean="0"/>
              <a:t>Γ</a:t>
            </a:r>
            <a:r>
              <a:rPr lang="el-GR" sz="2400" dirty="0" smtClean="0"/>
              <a:t> ως δύο ξεχωριστές ροπές:</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0" name="TextBox 9"/>
              <p:cNvSpPr txBox="1"/>
              <p:nvPr/>
            </p:nvSpPr>
            <p:spPr>
              <a:xfrm>
                <a:off x="179512" y="1484784"/>
                <a:ext cx="8851334" cy="791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𝑊</m:t>
                          </m:r>
                        </m:e>
                        <m:sup>
                          <m:r>
                            <a:rPr lang="en-US" sz="2400" b="0" i="1" smtClean="0">
                              <a:latin typeface="Cambria Math"/>
                            </a:rPr>
                            <m:t>𝑣</m:t>
                          </m:r>
                        </m:sup>
                      </m:sSup>
                      <m:r>
                        <a:rPr lang="el-GR" sz="2400" b="0" i="1" smtClean="0">
                          <a:latin typeface="Cambria Math"/>
                        </a:rPr>
                        <m:t>=</m:t>
                      </m:r>
                      <m:r>
                        <a:rPr lang="en-US" sz="2400" b="0" i="1" smtClean="0">
                          <a:latin typeface="Cambria Math"/>
                        </a:rPr>
                        <m:t>𝑃</m:t>
                      </m:r>
                      <m:r>
                        <a:rPr lang="en-US" sz="2400" b="0" i="1" smtClean="0">
                          <a:latin typeface="Cambria Math"/>
                        </a:rPr>
                        <m:t>∗</m:t>
                      </m:r>
                      <m:r>
                        <a:rPr lang="el-GR" sz="2400" b="0" i="1" smtClean="0">
                          <a:latin typeface="Cambria Math"/>
                        </a:rPr>
                        <m:t>𝛿</m:t>
                      </m:r>
                      <m:r>
                        <a:rPr lang="el-GR" sz="2400" b="0" i="1" smtClean="0">
                          <a:latin typeface="Cambria Math"/>
                        </a:rPr>
                        <m:t>−</m:t>
                      </m:r>
                      <m:sSub>
                        <m:sSubPr>
                          <m:ctrlPr>
                            <a:rPr lang="el-GR" sz="2400" b="0" i="1" smtClean="0">
                              <a:latin typeface="Cambria Math"/>
                            </a:rPr>
                          </m:ctrlPr>
                        </m:sSubPr>
                        <m:e>
                          <m:r>
                            <a:rPr lang="en-US" sz="2400" b="0" i="1" smtClean="0">
                              <a:latin typeface="Cambria Math"/>
                            </a:rPr>
                            <m:t>𝑀</m:t>
                          </m:r>
                        </m:e>
                        <m:sub>
                          <m:r>
                            <m:rPr>
                              <m:sty m:val="p"/>
                            </m:rPr>
                            <a:rPr lang="el-GR" sz="2400" b="0" i="0" smtClean="0">
                              <a:latin typeface="Cambria Math"/>
                            </a:rPr>
                            <m:t>Γ</m:t>
                          </m:r>
                        </m:sub>
                      </m:sSub>
                      <m:r>
                        <a:rPr lang="en-US" sz="2400" b="0" i="1" smtClean="0">
                          <a:latin typeface="Cambria Math"/>
                        </a:rPr>
                        <m:t>∗</m:t>
                      </m:r>
                      <m:r>
                        <a:rPr lang="el-GR" sz="2400" b="0" i="1" smtClean="0">
                          <a:latin typeface="Cambria Math"/>
                        </a:rPr>
                        <m:t>𝜔</m:t>
                      </m:r>
                      <m:r>
                        <a:rPr lang="el-GR" sz="2400" b="0" i="1" smtClean="0">
                          <a:latin typeface="Cambria Math"/>
                        </a:rPr>
                        <m:t>−</m:t>
                      </m:r>
                      <m:sSub>
                        <m:sSubPr>
                          <m:ctrlPr>
                            <a:rPr lang="el-GR" sz="2400" b="0" i="1" smtClean="0">
                              <a:latin typeface="Cambria Math"/>
                            </a:rPr>
                          </m:ctrlPr>
                        </m:sSubPr>
                        <m:e>
                          <m:r>
                            <a:rPr lang="en-US" sz="2400" b="0" i="1" smtClean="0">
                              <a:latin typeface="Cambria Math"/>
                            </a:rPr>
                            <m:t>𝑀</m:t>
                          </m:r>
                        </m:e>
                        <m:sub>
                          <m:r>
                            <m:rPr>
                              <m:sty m:val="p"/>
                            </m:rPr>
                            <a:rPr lang="el-GR" sz="2400" b="0" i="0" smtClean="0">
                              <a:latin typeface="Cambria Math"/>
                            </a:rPr>
                            <m:t>Γ</m:t>
                          </m:r>
                        </m:sub>
                      </m:sSub>
                      <m:r>
                        <a:rPr lang="el-GR" sz="2400" b="0" i="1" smtClean="0">
                          <a:latin typeface="Cambria Math"/>
                        </a:rPr>
                        <m:t>∗</m:t>
                      </m:r>
                      <m:r>
                        <a:rPr lang="el-GR" sz="2400" b="0" i="1" smtClean="0">
                          <a:latin typeface="Cambria Math"/>
                        </a:rPr>
                        <m:t>𝜔</m:t>
                      </m:r>
                      <m:r>
                        <a:rPr lang="el-GR" sz="2400" b="0" i="1" smtClean="0">
                          <a:latin typeface="Cambria Math"/>
                        </a:rPr>
                        <m:t>=0⇒</m:t>
                      </m:r>
                      <m:r>
                        <a:rPr lang="el-GR" sz="2400" b="0" i="1" smtClean="0">
                          <a:latin typeface="Cambria Math"/>
                          <a:ea typeface="Cambria Math"/>
                        </a:rPr>
                        <m:t>𝜔</m:t>
                      </m:r>
                      <m:r>
                        <a:rPr lang="el-GR" sz="2400" b="0" i="1" smtClean="0">
                          <a:latin typeface="Cambria Math"/>
                          <a:ea typeface="Cambria Math"/>
                        </a:rPr>
                        <m:t>∗</m:t>
                      </m:r>
                      <m:f>
                        <m:fPr>
                          <m:ctrlPr>
                            <a:rPr lang="el-GR" sz="2400" b="0" i="1" smtClean="0">
                              <a:latin typeface="Cambria Math"/>
                              <a:ea typeface="Cambria Math"/>
                            </a:rPr>
                          </m:ctrlPr>
                        </m:fPr>
                        <m:num>
                          <m:r>
                            <a:rPr lang="en-US" sz="2400" b="0" i="1" smtClean="0">
                              <a:latin typeface="Cambria Math"/>
                              <a:ea typeface="Cambria Math"/>
                            </a:rPr>
                            <m:t>𝑙</m:t>
                          </m:r>
                        </m:num>
                        <m:den>
                          <m:r>
                            <a:rPr lang="en-US" sz="2400" b="0" i="1" smtClean="0">
                              <a:latin typeface="Cambria Math"/>
                              <a:ea typeface="Cambria Math"/>
                            </a:rPr>
                            <m:t>2</m:t>
                          </m:r>
                        </m:den>
                      </m:f>
                      <m:r>
                        <a:rPr lang="en-US" sz="2400" b="0" i="1" smtClean="0">
                          <a:latin typeface="Cambria Math"/>
                          <a:ea typeface="Cambria Math"/>
                        </a:rPr>
                        <m:t>∗</m:t>
                      </m:r>
                      <m:r>
                        <a:rPr lang="en-US" sz="2400" b="0" i="1" smtClean="0">
                          <a:latin typeface="Cambria Math"/>
                          <a:ea typeface="Cambria Math"/>
                        </a:rPr>
                        <m:t>𝑃</m:t>
                      </m:r>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𝑀</m:t>
                          </m:r>
                        </m:e>
                        <m:sub>
                          <m:r>
                            <m:rPr>
                              <m:sty m:val="p"/>
                            </m:rPr>
                            <a:rPr lang="el-GR" sz="2400" b="0" i="0" smtClean="0">
                              <a:latin typeface="Cambria Math"/>
                              <a:ea typeface="Cambria Math"/>
                            </a:rPr>
                            <m:t>Γ</m:t>
                          </m:r>
                        </m:sub>
                      </m:sSub>
                      <m:r>
                        <a:rPr lang="el-GR" sz="2400" b="0" i="1" smtClean="0">
                          <a:latin typeface="Cambria Math"/>
                          <a:ea typeface="Cambria Math"/>
                        </a:rPr>
                        <m:t>∗2</m:t>
                      </m:r>
                      <m:r>
                        <a:rPr lang="el-GR" sz="2400" b="0" i="1" smtClean="0">
                          <a:latin typeface="Cambria Math"/>
                          <a:ea typeface="Cambria Math"/>
                        </a:rPr>
                        <m:t>𝜔</m:t>
                      </m:r>
                      <m:r>
                        <a:rPr lang="el-GR" sz="2400" b="0" i="1" smtClean="0">
                          <a:latin typeface="Cambria Math"/>
                          <a:ea typeface="Cambria Math"/>
                        </a:rPr>
                        <m:t>=0⇒</m:t>
                      </m:r>
                    </m:oMath>
                  </m:oMathPara>
                </a14:m>
                <a:endParaRPr lang="el-G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9512" y="1484784"/>
                <a:ext cx="8851334" cy="791179"/>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03848" y="2132856"/>
                <a:ext cx="1900649" cy="791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0" i="1" smtClean="0">
                              <a:latin typeface="Cambria Math"/>
                            </a:rPr>
                          </m:ctrlPr>
                        </m:sSubPr>
                        <m:e>
                          <m:r>
                            <a:rPr lang="el-GR" sz="2400" b="0" i="1" smtClean="0">
                              <a:latin typeface="Cambria Math"/>
                              <a:ea typeface="Cambria Math"/>
                            </a:rPr>
                            <m:t>⇒</m:t>
                          </m:r>
                          <m:r>
                            <a:rPr lang="en-US" sz="2400" b="0" i="1" smtClean="0">
                              <a:latin typeface="Cambria Math"/>
                              <a:ea typeface="Cambria Math"/>
                            </a:rPr>
                            <m:t>𝑀</m:t>
                          </m:r>
                        </m:e>
                        <m:sub>
                          <m:r>
                            <m:rPr>
                              <m:sty m:val="p"/>
                            </m:rPr>
                            <a:rPr lang="el-GR" sz="2400" b="0" i="0" smtClean="0">
                              <a:latin typeface="Cambria Math"/>
                            </a:rPr>
                            <m:t>Γ</m:t>
                          </m:r>
                        </m:sub>
                      </m:sSub>
                      <m:r>
                        <a:rPr lang="el-GR" sz="2400" b="0" i="1" smtClean="0">
                          <a:latin typeface="Cambria Math"/>
                        </a:rPr>
                        <m:t>=</m:t>
                      </m:r>
                      <m:f>
                        <m:fPr>
                          <m:ctrlPr>
                            <a:rPr lang="el-GR" sz="2400" b="0" i="1" smtClean="0">
                              <a:latin typeface="Cambria Math"/>
                            </a:rPr>
                          </m:ctrlPr>
                        </m:fPr>
                        <m:num>
                          <m:r>
                            <a:rPr lang="en-US" sz="2400" b="0" i="1" smtClean="0">
                              <a:latin typeface="Cambria Math"/>
                            </a:rPr>
                            <m:t>𝑃</m:t>
                          </m:r>
                          <m:r>
                            <a:rPr lang="el-GR" sz="2400" b="0" i="1" smtClean="0">
                              <a:latin typeface="Cambria Math"/>
                            </a:rPr>
                            <m:t>∗</m:t>
                          </m:r>
                          <m:r>
                            <a:rPr lang="en-US" sz="2400" b="0" i="1" smtClean="0">
                              <a:latin typeface="Cambria Math"/>
                            </a:rPr>
                            <m:t>𝑙</m:t>
                          </m:r>
                        </m:num>
                        <m:den>
                          <m:r>
                            <a:rPr lang="en-US" sz="2400" b="0" i="1" smtClean="0">
                              <a:latin typeface="Cambria Math"/>
                            </a:rPr>
                            <m:t>4</m:t>
                          </m:r>
                        </m:den>
                      </m:f>
                    </m:oMath>
                  </m:oMathPara>
                </a14:m>
                <a:endParaRPr lang="el-GR"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203848" y="2132856"/>
                <a:ext cx="1900649" cy="791179"/>
              </a:xfrm>
              <a:prstGeom prst="rect">
                <a:avLst/>
              </a:prstGeom>
              <a:blipFill rotWithShape="1">
                <a:blip r:embed="rId6"/>
                <a:stretch>
                  <a:fillRect/>
                </a:stretch>
              </a:blipFill>
            </p:spPr>
            <p:txBody>
              <a:bodyPr/>
              <a:lstStyle/>
              <a:p>
                <a:r>
                  <a:rPr lang="el-GR">
                    <a:noFill/>
                  </a:rPr>
                  <a:t> </a:t>
                </a:r>
              </a:p>
            </p:txBody>
          </p:sp>
        </mc:Fallback>
      </mc:AlternateContent>
      <p:sp>
        <p:nvSpPr>
          <p:cNvPr id="12" name="Content Placeholder 2"/>
          <p:cNvSpPr txBox="1">
            <a:spLocks/>
          </p:cNvSpPr>
          <p:nvPr/>
        </p:nvSpPr>
        <p:spPr>
          <a:xfrm>
            <a:off x="107504" y="2924944"/>
            <a:ext cx="9036497" cy="9506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β) Εφαρμόζεται η Α.Δ.Ε. </a:t>
            </a:r>
            <a:r>
              <a:rPr lang="el-GR" sz="2400" dirty="0"/>
              <a:t>κ</a:t>
            </a:r>
            <a:r>
              <a:rPr lang="el-GR" sz="2400" dirty="0" smtClean="0"/>
              <a:t>αι υπολογίζεται το δυνατό έργο θεωρώντας τις Μ</a:t>
            </a:r>
            <a:r>
              <a:rPr lang="el-GR" sz="2400" baseline="-25000" dirty="0" smtClean="0"/>
              <a:t>Γ</a:t>
            </a:r>
            <a:r>
              <a:rPr lang="el-GR" sz="2400" dirty="0" smtClean="0"/>
              <a:t> ως ζεύγος ροπών.</a:t>
            </a:r>
          </a:p>
          <a:p>
            <a:pPr marL="0" indent="0">
              <a:buFont typeface="Arial" pitchFamily="34" charset="0"/>
              <a:buNone/>
            </a:pPr>
            <a:endParaRPr lang="el-GR" sz="2400" dirty="0" smtClean="0"/>
          </a:p>
        </p:txBody>
      </p:sp>
      <p:sp>
        <p:nvSpPr>
          <p:cNvPr id="17" name="Content Placeholder 2"/>
          <p:cNvSpPr txBox="1">
            <a:spLocks/>
          </p:cNvSpPr>
          <p:nvPr/>
        </p:nvSpPr>
        <p:spPr>
          <a:xfrm>
            <a:off x="35496" y="3789040"/>
            <a:ext cx="5544616"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Όταν επιβάλλονται οι θετικές ροπές η αμοιβαία γωνία στροφής είναι θετική, όπως ακριβώς φαίνεται στο σχήμα. Η αντίθετη αμοιβαία γωνία στροφής είναι αρνητική.</a:t>
            </a:r>
          </a:p>
          <a:p>
            <a:pPr marL="0" indent="0">
              <a:buFont typeface="Arial" pitchFamily="34" charset="0"/>
              <a:buNone/>
            </a:pPr>
            <a:endParaRPr lang="el-GR" sz="2400" dirty="0" smtClean="0"/>
          </a:p>
        </p:txBody>
      </p:sp>
      <p:graphicFrame>
        <p:nvGraphicFramePr>
          <p:cNvPr id="6" name="Object 5" descr="Εικόνα που δείχνει το θετικό πρόσημο της αμοιβαίας στροφής, όταν επιβάλλεται θετικό ζεύγος ροπών."/>
          <p:cNvGraphicFramePr>
            <a:graphicFrameLocks noChangeAspect="1"/>
          </p:cNvGraphicFramePr>
          <p:nvPr>
            <p:extLst>
              <p:ext uri="{D42A27DB-BD31-4B8C-83A1-F6EECF244321}">
                <p14:modId xmlns:p14="http://schemas.microsoft.com/office/powerpoint/2010/main" val="1670739434"/>
              </p:ext>
            </p:extLst>
          </p:nvPr>
        </p:nvGraphicFramePr>
        <p:xfrm>
          <a:off x="5413248" y="4124598"/>
          <a:ext cx="3617598" cy="1392634"/>
        </p:xfrm>
        <a:graphic>
          <a:graphicData uri="http://schemas.openxmlformats.org/presentationml/2006/ole">
            <mc:AlternateContent xmlns:mc="http://schemas.openxmlformats.org/markup-compatibility/2006">
              <mc:Choice xmlns:v="urn:schemas-microsoft-com:vml" Requires="v">
                <p:oleObj spid="_x0000_s90139" name="Picture (32-bit)" r:id="rId7" imgW="3009960" imgH="961920" progId="MetafileCompanion32.Picture.1">
                  <p:embed/>
                </p:oleObj>
              </mc:Choice>
              <mc:Fallback>
                <p:oleObj name="Picture (32-bit)" r:id="rId7" imgW="3009960" imgH="961920" progId="MetafileCompanion32.Picture.1">
                  <p:embed/>
                  <p:pic>
                    <p:nvPicPr>
                      <p:cNvPr id="0" name=""/>
                      <p:cNvPicPr/>
                      <p:nvPr/>
                    </p:nvPicPr>
                    <p:blipFill>
                      <a:blip r:embed="rId8"/>
                      <a:stretch>
                        <a:fillRect/>
                      </a:stretch>
                    </p:blipFill>
                    <p:spPr>
                      <a:xfrm>
                        <a:off x="5413248" y="4124598"/>
                        <a:ext cx="3617598" cy="139263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107504" y="5878181"/>
                <a:ext cx="5856347" cy="791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𝑊</m:t>
                          </m:r>
                        </m:e>
                        <m:sup>
                          <m:r>
                            <a:rPr lang="en-US" sz="2400" b="0" i="1" smtClean="0">
                              <a:latin typeface="Cambria Math"/>
                            </a:rPr>
                            <m:t>𝑣</m:t>
                          </m:r>
                        </m:sup>
                      </m:sSup>
                      <m:r>
                        <a:rPr lang="el-GR" sz="2400" b="0" i="1" smtClean="0">
                          <a:latin typeface="Cambria Math"/>
                        </a:rPr>
                        <m:t>=</m:t>
                      </m:r>
                      <m:r>
                        <a:rPr lang="en-US" sz="2400" b="0" i="1" smtClean="0">
                          <a:latin typeface="Cambria Math"/>
                        </a:rPr>
                        <m:t>𝑃</m:t>
                      </m:r>
                      <m:r>
                        <a:rPr lang="en-US" sz="2400" b="0" i="1" smtClean="0">
                          <a:latin typeface="Cambria Math"/>
                        </a:rPr>
                        <m:t>∗</m:t>
                      </m:r>
                      <m:r>
                        <a:rPr lang="el-GR" sz="2400" b="0" i="1" smtClean="0">
                          <a:latin typeface="Cambria Math"/>
                        </a:rPr>
                        <m:t>𝛿</m:t>
                      </m:r>
                      <m:r>
                        <a:rPr lang="el-GR" sz="2400" b="0" i="1" smtClean="0">
                          <a:latin typeface="Cambria Math"/>
                        </a:rPr>
                        <m:t>−2(</m:t>
                      </m:r>
                      <m:sSub>
                        <m:sSubPr>
                          <m:ctrlPr>
                            <a:rPr lang="el-GR" sz="2400" b="0" i="1" smtClean="0">
                              <a:latin typeface="Cambria Math"/>
                            </a:rPr>
                          </m:ctrlPr>
                        </m:sSubPr>
                        <m:e>
                          <m:r>
                            <a:rPr lang="en-US" sz="2400" b="0" i="1" smtClean="0">
                              <a:latin typeface="Cambria Math"/>
                            </a:rPr>
                            <m:t>𝑀</m:t>
                          </m:r>
                        </m:e>
                        <m:sub>
                          <m:r>
                            <m:rPr>
                              <m:sty m:val="p"/>
                            </m:rPr>
                            <a:rPr lang="el-GR" sz="2400" b="0" i="0" smtClean="0">
                              <a:latin typeface="Cambria Math"/>
                            </a:rPr>
                            <m:t>Γ</m:t>
                          </m:r>
                        </m:sub>
                      </m:sSub>
                      <m:r>
                        <a:rPr lang="en-US" sz="2400" b="0" i="1" smtClean="0">
                          <a:latin typeface="Cambria Math"/>
                        </a:rPr>
                        <m:t>∗</m:t>
                      </m:r>
                      <m:r>
                        <a:rPr lang="el-GR" sz="2400" b="0" i="1" smtClean="0">
                          <a:latin typeface="Cambria Math"/>
                        </a:rPr>
                        <m:t>𝜔</m:t>
                      </m:r>
                      <m:r>
                        <a:rPr lang="el-GR" sz="2400" b="0" i="1" smtClean="0">
                          <a:latin typeface="Cambria Math"/>
                        </a:rPr>
                        <m:t>)=0⇒</m:t>
                      </m:r>
                      <m:sSub>
                        <m:sSubPr>
                          <m:ctrlPr>
                            <a:rPr lang="el-GR" sz="2400" b="0" i="1" smtClean="0">
                              <a:latin typeface="Cambria Math"/>
                              <a:ea typeface="Cambria Math"/>
                            </a:rPr>
                          </m:ctrlPr>
                        </m:sSubPr>
                        <m:e>
                          <m:r>
                            <a:rPr lang="en-US" sz="2400" b="0" i="1" smtClean="0">
                              <a:latin typeface="Cambria Math"/>
                              <a:ea typeface="Cambria Math"/>
                            </a:rPr>
                            <m:t>𝑀</m:t>
                          </m:r>
                        </m:e>
                        <m:sub>
                          <m:r>
                            <m:rPr>
                              <m:sty m:val="p"/>
                            </m:rPr>
                            <a:rPr lang="el-GR" sz="2400" b="0" i="0" smtClean="0">
                              <a:latin typeface="Cambria Math"/>
                              <a:ea typeface="Cambria Math"/>
                            </a:rPr>
                            <m:t>Γ</m:t>
                          </m:r>
                        </m:sub>
                      </m:sSub>
                      <m:r>
                        <a:rPr lang="el-GR" sz="2400" b="0" i="1" smtClean="0">
                          <a:latin typeface="Cambria Math"/>
                          <a:ea typeface="Cambria Math"/>
                        </a:rPr>
                        <m:t>=</m:t>
                      </m:r>
                      <m:f>
                        <m:fPr>
                          <m:ctrlPr>
                            <a:rPr lang="el-GR" sz="2400" b="0" i="1" smtClean="0">
                              <a:latin typeface="Cambria Math"/>
                              <a:ea typeface="Cambria Math"/>
                            </a:rPr>
                          </m:ctrlPr>
                        </m:fPr>
                        <m:num>
                          <m:r>
                            <a:rPr lang="en-US" sz="2400" b="0" i="1" smtClean="0">
                              <a:latin typeface="Cambria Math"/>
                              <a:ea typeface="Cambria Math"/>
                            </a:rPr>
                            <m:t>𝑃</m:t>
                          </m:r>
                          <m:r>
                            <a:rPr lang="en-US" sz="2400" b="0" i="1" smtClean="0">
                              <a:latin typeface="Cambria Math"/>
                              <a:ea typeface="Cambria Math"/>
                            </a:rPr>
                            <m:t>∗</m:t>
                          </m:r>
                          <m:r>
                            <a:rPr lang="en-US" sz="2400" b="0" i="1" smtClean="0">
                              <a:latin typeface="Cambria Math"/>
                              <a:ea typeface="Cambria Math"/>
                            </a:rPr>
                            <m:t>𝑙</m:t>
                          </m:r>
                        </m:num>
                        <m:den>
                          <m:r>
                            <a:rPr lang="el-GR" sz="2400" b="0" i="1" smtClean="0">
                              <a:latin typeface="Cambria Math"/>
                              <a:ea typeface="Cambria Math"/>
                            </a:rPr>
                            <m:t>4</m:t>
                          </m:r>
                        </m:den>
                      </m:f>
                    </m:oMath>
                  </m:oMathPara>
                </a14:m>
                <a:endParaRPr lang="el-GR"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7504" y="5878181"/>
                <a:ext cx="5856347" cy="791179"/>
              </a:xfrm>
              <a:prstGeom prst="rect">
                <a:avLst/>
              </a:prstGeom>
              <a:blipFill rotWithShape="1">
                <a:blip r:embed="rId9"/>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247331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Διαδικασία υπολογισμού εσωτερικού μεγέθους (1)</a:t>
            </a:r>
            <a:endParaRPr lang="el-GR" sz="2800" b="1" dirty="0"/>
          </a:p>
        </p:txBody>
      </p:sp>
      <p:sp>
        <p:nvSpPr>
          <p:cNvPr id="13" name="Content Placeholder 2"/>
          <p:cNvSpPr txBox="1">
            <a:spLocks/>
          </p:cNvSpPr>
          <p:nvPr/>
        </p:nvSpPr>
        <p:spPr>
          <a:xfrm>
            <a:off x="0" y="1038212"/>
            <a:ext cx="9144001" cy="2606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ότι ζητούμενο είναι ο υπολογισμός ενός εσωτερικού μεγέθους έντασης (Μ, </a:t>
            </a:r>
            <a:r>
              <a:rPr lang="en-US" sz="2400" dirty="0" smtClean="0"/>
              <a:t>Q</a:t>
            </a:r>
            <a:r>
              <a:rPr lang="el-GR" sz="2400" dirty="0" smtClean="0"/>
              <a:t> ή Ν) ενός φορέα</a:t>
            </a:r>
            <a:r>
              <a:rPr lang="en-US" sz="2400" dirty="0" smtClean="0"/>
              <a:t>. </a:t>
            </a:r>
          </a:p>
          <a:p>
            <a:pPr marL="0" indent="0">
              <a:buFont typeface="Arial" pitchFamily="34" charset="0"/>
              <a:buNone/>
            </a:pPr>
            <a:r>
              <a:rPr lang="el-GR" sz="2400" dirty="0" smtClean="0"/>
              <a:t>Αρχικά, αφαιρείται η ράβδος που μεταφέρει το ζητούμενο εσωτερικό μέγεθος και ακολούθως, αποκαθίσταται η ισορροπία επιβάλλοντας σαν εξωτερικά επιβεβλημένο το ζητούμενο μέγεθος (διπλή ροπή, διπλή </a:t>
            </a:r>
            <a:r>
              <a:rPr lang="en-US" sz="2400" dirty="0" smtClean="0"/>
              <a:t>Q</a:t>
            </a:r>
            <a:r>
              <a:rPr lang="el-GR" sz="2400" dirty="0" smtClean="0"/>
              <a:t> ή διπλή Ν), όπως φαίνεται στο παρακάτω σχήμα.</a:t>
            </a:r>
          </a:p>
          <a:p>
            <a:pPr marL="0" indent="0">
              <a:buFont typeface="Arial" pitchFamily="34" charset="0"/>
              <a:buNone/>
            </a:pPr>
            <a:endParaRPr lang="el-GR" sz="2400" dirty="0" smtClean="0"/>
          </a:p>
          <a:p>
            <a:pPr marL="0" indent="0">
              <a:buFont typeface="Arial" pitchFamily="34" charset="0"/>
              <a:buNone/>
            </a:pPr>
            <a:endParaRPr lang="el-GR" sz="2400" dirty="0" smtClean="0"/>
          </a:p>
        </p:txBody>
      </p:sp>
      <p:graphicFrame>
        <p:nvGraphicFramePr>
          <p:cNvPr id="4" name="Object 3" descr="Εικόνα που περιγράφει τη διαδικασία υπολογισμού ενός εσωτερικού μεγέθους ενός φορέα, για τις περιπτώσεις ροπών, τεμνουσών και αξονικών."/>
          <p:cNvGraphicFramePr>
            <a:graphicFrameLocks noChangeAspect="1"/>
          </p:cNvGraphicFramePr>
          <p:nvPr>
            <p:extLst>
              <p:ext uri="{D42A27DB-BD31-4B8C-83A1-F6EECF244321}">
                <p14:modId xmlns:p14="http://schemas.microsoft.com/office/powerpoint/2010/main" val="2123989153"/>
              </p:ext>
            </p:extLst>
          </p:nvPr>
        </p:nvGraphicFramePr>
        <p:xfrm>
          <a:off x="1403648" y="3789040"/>
          <a:ext cx="6564274" cy="2304256"/>
        </p:xfrm>
        <a:graphic>
          <a:graphicData uri="http://schemas.openxmlformats.org/presentationml/2006/ole">
            <mc:AlternateContent xmlns:mc="http://schemas.openxmlformats.org/markup-compatibility/2006">
              <mc:Choice xmlns:v="urn:schemas-microsoft-com:vml" Requires="v">
                <p:oleObj spid="_x0000_s91163" name="Picture (32-bit)" r:id="rId3" imgW="5791320" imgH="1943280" progId="MetafileCompanion32.Picture.1">
                  <p:embed/>
                </p:oleObj>
              </mc:Choice>
              <mc:Fallback>
                <p:oleObj name="Picture (32-bit)" r:id="rId3" imgW="5791320" imgH="1943280" progId="MetafileCompanion32.Picture.1">
                  <p:embed/>
                  <p:pic>
                    <p:nvPicPr>
                      <p:cNvPr id="0" name=""/>
                      <p:cNvPicPr/>
                      <p:nvPr/>
                    </p:nvPicPr>
                    <p:blipFill>
                      <a:blip r:embed="rId4"/>
                      <a:stretch>
                        <a:fillRect/>
                      </a:stretch>
                    </p:blipFill>
                    <p:spPr>
                      <a:xfrm>
                        <a:off x="1403648" y="3789040"/>
                        <a:ext cx="6564274" cy="230425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349361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Διαδικασία υπολογισμού εσωτερικού μεγέθους (2)</a:t>
            </a:r>
            <a:endParaRPr lang="el-GR" sz="2800" b="1" dirty="0"/>
          </a:p>
        </p:txBody>
      </p:sp>
      <p:sp>
        <p:nvSpPr>
          <p:cNvPr id="13" name="Content Placeholder 2"/>
          <p:cNvSpPr txBox="1">
            <a:spLocks/>
          </p:cNvSpPr>
          <p:nvPr/>
        </p:nvSpPr>
        <p:spPr>
          <a:xfrm>
            <a:off x="0" y="980728"/>
            <a:ext cx="9144001" cy="3614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εξετάζεται ο μονοκινητός φορέας που έχει προκύψει: υπολογίζεται ο σχηματισμός των πόλων και σχεδιάζεται η μετακινημένη θέση του συστήματος που περιγράφεται από μια μοναδική παράμετρο</a:t>
            </a:r>
            <a:r>
              <a:rPr lang="en-US" sz="2400" dirty="0" smtClean="0"/>
              <a:t>. </a:t>
            </a:r>
          </a:p>
          <a:p>
            <a:pPr marL="0" indent="0">
              <a:buFont typeface="Arial" pitchFamily="34" charset="0"/>
              <a:buNone/>
            </a:pPr>
            <a:r>
              <a:rPr lang="el-GR" sz="2400" dirty="0" smtClean="0"/>
              <a:t>Υπολογίζεται το δυνατό έργο όλων των δυνάμεων για τις μετακινήσεις του μονοκινητού συστήματος και το έργο αυτό τίθεται ίσο με μηδεν, ώστε να εφασφαλίζεται η ισορροπία που υπάρχει και στον αρχικό φορέα.</a:t>
            </a:r>
          </a:p>
          <a:p>
            <a:pPr marL="0" indent="0">
              <a:buFont typeface="Arial" pitchFamily="34" charset="0"/>
              <a:buNone/>
            </a:pPr>
            <a:r>
              <a:rPr lang="el-GR" sz="2400" dirty="0" smtClean="0"/>
              <a:t>Τέλος, από την εξίσωση της Α.Δ.Ε. </a:t>
            </a:r>
            <a:r>
              <a:rPr lang="el-GR" sz="2400" dirty="0"/>
              <a:t>υ</a:t>
            </a:r>
            <a:r>
              <a:rPr lang="el-GR" sz="2400" dirty="0" smtClean="0"/>
              <a:t>πολογίζεται και πάλι το ζητούμενο μέγεθος. </a:t>
            </a:r>
          </a:p>
          <a:p>
            <a:pPr marL="0" indent="0">
              <a:buFont typeface="Arial" pitchFamily="34" charset="0"/>
              <a:buNone/>
            </a:pPr>
            <a:endParaRPr lang="el-GR" sz="2400" dirty="0" smtClean="0"/>
          </a:p>
          <a:p>
            <a:pPr marL="0" indent="0">
              <a:buFont typeface="Arial" pitchFamily="34" charset="0"/>
              <a:buNone/>
            </a:pPr>
            <a:endParaRPr lang="el-GR" sz="2400" dirty="0" smtClean="0"/>
          </a:p>
        </p:txBody>
      </p:sp>
      <p:sp>
        <p:nvSpPr>
          <p:cNvPr id="6" name="Content Placeholder 2"/>
          <p:cNvSpPr txBox="1">
            <a:spLocks/>
          </p:cNvSpPr>
          <p:nvPr/>
        </p:nvSpPr>
        <p:spPr>
          <a:xfrm>
            <a:off x="72008" y="4653136"/>
            <a:ext cx="9108504" cy="22048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Όπως και προηγουμένως, κατά τη διαδικασία υπολογισμού μιας αντίδρασης, έτσι και στο Παράδειγμα 2 η παράμετρος περιγραφής της κίνησης απλοποιήθηκε στη σχέση του δυνατού έργου. Η απλοποίηση αυτή θα συμβαίνει πάντα στη διαδικασία υπολογισμού ενός εσωτερικού μεγέθους και άρα, δεν έχει σημασία η τιμή της παραμέτρου αυτής.</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3221418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15438</TotalTime>
  <Words>800</Words>
  <Application>Microsoft Office PowerPoint</Application>
  <PresentationFormat>On-screen Show (4:3)</PresentationFormat>
  <Paragraphs>53</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Picture (32-bit)</vt:lpstr>
      <vt:lpstr>ΣΤΑΤΙΚΗ Ι</vt:lpstr>
      <vt:lpstr>Πώς αξιοποιείται η Α.Δ.Ε. για μη κινητούς φορείς? –  Παράδειγμα 1</vt:lpstr>
      <vt:lpstr>Παράδειγμα 1 (συνέχεια)</vt:lpstr>
      <vt:lpstr>Διαδικασία υπολογισμού αντίδρασης</vt:lpstr>
      <vt:lpstr>Παράδειγμα 2</vt:lpstr>
      <vt:lpstr>Παράδειγμα 2 (συνέχεια)</vt:lpstr>
      <vt:lpstr>Διαδικασία υπολογισμού εσωτερικού μεγέθους (1)</vt:lpstr>
      <vt:lpstr>Διαδικασία υπολογισμού εσωτερικού μεγέθους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357</cp:revision>
  <dcterms:created xsi:type="dcterms:W3CDTF">2013-03-08T16:01:01Z</dcterms:created>
  <dcterms:modified xsi:type="dcterms:W3CDTF">2015-06-08T08:36:34Z</dcterms:modified>
</cp:coreProperties>
</file>