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59" r:id="rId4"/>
    <p:sldId id="281" r:id="rId5"/>
    <p:sldId id="260" r:id="rId6"/>
    <p:sldId id="261" r:id="rId7"/>
    <p:sldId id="263" r:id="rId8"/>
    <p:sldId id="262" r:id="rId9"/>
    <p:sldId id="264" r:id="rId10"/>
    <p:sldId id="265" r:id="rId11"/>
    <p:sldId id="266" r:id="rId12"/>
    <p:sldId id="293" r:id="rId13"/>
    <p:sldId id="282" r:id="rId14"/>
    <p:sldId id="283" r:id="rId15"/>
    <p:sldId id="284" r:id="rId16"/>
    <p:sldId id="296" r:id="rId17"/>
    <p:sldId id="268" r:id="rId18"/>
    <p:sldId id="269" r:id="rId19"/>
    <p:sldId id="274" r:id="rId20"/>
    <p:sldId id="285" r:id="rId21"/>
    <p:sldId id="286" r:id="rId22"/>
    <p:sldId id="270" r:id="rId23"/>
    <p:sldId id="287" r:id="rId24"/>
    <p:sldId id="288" r:id="rId25"/>
    <p:sldId id="297" r:id="rId26"/>
    <p:sldId id="298" r:id="rId27"/>
    <p:sldId id="299" r:id="rId28"/>
    <p:sldId id="289" r:id="rId29"/>
    <p:sldId id="290" r:id="rId30"/>
    <p:sldId id="276" r:id="rId31"/>
    <p:sldId id="277" r:id="rId32"/>
    <p:sldId id="279" r:id="rId33"/>
    <p:sldId id="301" r:id="rId34"/>
    <p:sldId id="292" r:id="rId35"/>
    <p:sldId id="271" r:id="rId36"/>
    <p:sldId id="27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747" autoAdjust="0"/>
  </p:normalViewPr>
  <p:slideViewPr>
    <p:cSldViewPr snapToGrid="0" snapToObjects="1">
      <p:cViewPr varScale="1">
        <p:scale>
          <a:sx n="69" d="100"/>
          <a:sy n="69" d="100"/>
        </p:scale>
        <p:origin x="-112"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user\&#917;&#960;&#953;&#966;&#940;&#957;&#949;&#953;&#945;%20&#949;&#961;&#947;&#945;&#963;&#943;&#945;&#962;\&#931;&#965;&#947;&#954;&#949;&#957;&#964;&#969;&#964;&#953;&#954;&#959;&#962;%20%20&#915;&#928;&#931;-3%20&#947;&#953;&#945;%20W%20OR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user\&#917;&#960;&#953;&#966;&#940;&#957;&#949;&#953;&#945;%20&#949;&#961;&#947;&#945;&#963;&#943;&#945;&#962;\&#931;&#965;&#947;&#954;&#949;&#957;&#964;&#969;&#964;&#953;&#954;&#959;&#962;%20%20&#915;&#928;&#931;-3%20&#947;&#953;&#945;%20W%20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499649541128"/>
          <c:y val="0.0389684439170572"/>
          <c:w val="0.901189532756003"/>
          <c:h val="0.832989079061162"/>
        </c:manualLayout>
      </c:layout>
      <c:barChart>
        <c:barDir val="col"/>
        <c:grouping val="clustered"/>
        <c:varyColors val="0"/>
        <c:ser>
          <c:idx val="0"/>
          <c:order val="0"/>
          <c:invertIfNegative val="0"/>
          <c:cat>
            <c:numRef>
              <c:f>'διαρκεια μελετης'!$B$2:$L$2</c:f>
              <c:numCache>
                <c:formatCode>General</c:formatCode>
                <c:ptCount val="11"/>
                <c:pt idx="0">
                  <c:v>2.0</c:v>
                </c:pt>
                <c:pt idx="1">
                  <c:v>3.0</c:v>
                </c:pt>
                <c:pt idx="2">
                  <c:v>4.0</c:v>
                </c:pt>
                <c:pt idx="3">
                  <c:v>5.0</c:v>
                </c:pt>
                <c:pt idx="4">
                  <c:v>6.0</c:v>
                </c:pt>
                <c:pt idx="5">
                  <c:v>7.0</c:v>
                </c:pt>
                <c:pt idx="6">
                  <c:v>8.0</c:v>
                </c:pt>
                <c:pt idx="7">
                  <c:v>9.0</c:v>
                </c:pt>
                <c:pt idx="8">
                  <c:v>10.0</c:v>
                </c:pt>
                <c:pt idx="9">
                  <c:v>11.0</c:v>
                </c:pt>
                <c:pt idx="10">
                  <c:v>12.0</c:v>
                </c:pt>
              </c:numCache>
            </c:numRef>
          </c:cat>
          <c:val>
            <c:numRef>
              <c:f>'διαρκεια μελετης'!$B$15:$L$15</c:f>
              <c:numCache>
                <c:formatCode>General</c:formatCode>
                <c:ptCount val="11"/>
                <c:pt idx="0">
                  <c:v>3.0</c:v>
                </c:pt>
                <c:pt idx="1">
                  <c:v>9.0</c:v>
                </c:pt>
                <c:pt idx="2">
                  <c:v>18.0</c:v>
                </c:pt>
                <c:pt idx="3">
                  <c:v>26.0</c:v>
                </c:pt>
                <c:pt idx="4">
                  <c:v>33.0</c:v>
                </c:pt>
                <c:pt idx="5">
                  <c:v>11.0</c:v>
                </c:pt>
                <c:pt idx="6">
                  <c:v>7.0</c:v>
                </c:pt>
                <c:pt idx="7">
                  <c:v>15.0</c:v>
                </c:pt>
                <c:pt idx="8">
                  <c:v>5.0</c:v>
                </c:pt>
                <c:pt idx="9">
                  <c:v>2.0</c:v>
                </c:pt>
                <c:pt idx="10">
                  <c:v>1.0</c:v>
                </c:pt>
              </c:numCache>
            </c:numRef>
          </c:val>
        </c:ser>
        <c:dLbls>
          <c:showLegendKey val="0"/>
          <c:showVal val="0"/>
          <c:showCatName val="0"/>
          <c:showSerName val="0"/>
          <c:showPercent val="0"/>
          <c:showBubbleSize val="0"/>
        </c:dLbls>
        <c:gapWidth val="150"/>
        <c:axId val="2119732936"/>
        <c:axId val="2119720376"/>
      </c:barChart>
      <c:catAx>
        <c:axId val="2119732936"/>
        <c:scaling>
          <c:orientation val="minMax"/>
        </c:scaling>
        <c:delete val="0"/>
        <c:axPos val="b"/>
        <c:numFmt formatCode="General" sourceLinked="1"/>
        <c:majorTickMark val="none"/>
        <c:minorTickMark val="none"/>
        <c:tickLblPos val="nextTo"/>
        <c:crossAx val="2119720376"/>
        <c:crosses val="autoZero"/>
        <c:auto val="1"/>
        <c:lblAlgn val="ctr"/>
        <c:lblOffset val="100"/>
        <c:noMultiLvlLbl val="0"/>
      </c:catAx>
      <c:valAx>
        <c:axId val="2119720376"/>
        <c:scaling>
          <c:orientation val="minMax"/>
        </c:scaling>
        <c:delete val="0"/>
        <c:axPos val="l"/>
        <c:numFmt formatCode="General" sourceLinked="1"/>
        <c:majorTickMark val="none"/>
        <c:minorTickMark val="none"/>
        <c:tickLblPos val="nextTo"/>
        <c:crossAx val="2119732936"/>
        <c:crosses val="autoZero"/>
        <c:crossBetween val="between"/>
      </c:valAx>
    </c:plotArea>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499649541128"/>
          <c:y val="0.0389684439170572"/>
          <c:w val="0.901189532756003"/>
          <c:h val="0.832989079061162"/>
        </c:manualLayout>
      </c:layout>
      <c:barChart>
        <c:barDir val="col"/>
        <c:grouping val="clustered"/>
        <c:varyColors val="0"/>
        <c:ser>
          <c:idx val="0"/>
          <c:order val="0"/>
          <c:invertIfNegative val="0"/>
          <c:cat>
            <c:numRef>
              <c:f>'διαρκεια μελετης'!$B$2:$L$2</c:f>
              <c:numCache>
                <c:formatCode>General</c:formatCode>
                <c:ptCount val="11"/>
                <c:pt idx="0">
                  <c:v>2.0</c:v>
                </c:pt>
                <c:pt idx="1">
                  <c:v>3.0</c:v>
                </c:pt>
                <c:pt idx="2">
                  <c:v>4.0</c:v>
                </c:pt>
                <c:pt idx="3">
                  <c:v>5.0</c:v>
                </c:pt>
                <c:pt idx="4">
                  <c:v>6.0</c:v>
                </c:pt>
                <c:pt idx="5">
                  <c:v>7.0</c:v>
                </c:pt>
                <c:pt idx="6">
                  <c:v>8.0</c:v>
                </c:pt>
                <c:pt idx="7">
                  <c:v>9.0</c:v>
                </c:pt>
                <c:pt idx="8">
                  <c:v>10.0</c:v>
                </c:pt>
                <c:pt idx="9">
                  <c:v>11.0</c:v>
                </c:pt>
                <c:pt idx="10">
                  <c:v>12.0</c:v>
                </c:pt>
              </c:numCache>
            </c:numRef>
          </c:cat>
          <c:val>
            <c:numRef>
              <c:f>'διαρκεια μελετης'!$B$15:$L$15</c:f>
              <c:numCache>
                <c:formatCode>General</c:formatCode>
                <c:ptCount val="11"/>
                <c:pt idx="0">
                  <c:v>3.0</c:v>
                </c:pt>
                <c:pt idx="1">
                  <c:v>9.0</c:v>
                </c:pt>
                <c:pt idx="2">
                  <c:v>18.0</c:v>
                </c:pt>
                <c:pt idx="3">
                  <c:v>26.0</c:v>
                </c:pt>
                <c:pt idx="4">
                  <c:v>33.0</c:v>
                </c:pt>
                <c:pt idx="5">
                  <c:v>11.0</c:v>
                </c:pt>
                <c:pt idx="6">
                  <c:v>7.0</c:v>
                </c:pt>
                <c:pt idx="7">
                  <c:v>15.0</c:v>
                </c:pt>
                <c:pt idx="8">
                  <c:v>5.0</c:v>
                </c:pt>
                <c:pt idx="9">
                  <c:v>2.0</c:v>
                </c:pt>
                <c:pt idx="10">
                  <c:v>1.0</c:v>
                </c:pt>
              </c:numCache>
            </c:numRef>
          </c:val>
        </c:ser>
        <c:dLbls>
          <c:showLegendKey val="0"/>
          <c:showVal val="0"/>
          <c:showCatName val="0"/>
          <c:showSerName val="0"/>
          <c:showPercent val="0"/>
          <c:showBubbleSize val="0"/>
        </c:dLbls>
        <c:gapWidth val="150"/>
        <c:axId val="2121903896"/>
        <c:axId val="2121933096"/>
      </c:barChart>
      <c:catAx>
        <c:axId val="2121903896"/>
        <c:scaling>
          <c:orientation val="minMax"/>
        </c:scaling>
        <c:delete val="0"/>
        <c:axPos val="b"/>
        <c:numFmt formatCode="General" sourceLinked="1"/>
        <c:majorTickMark val="none"/>
        <c:minorTickMark val="none"/>
        <c:tickLblPos val="nextTo"/>
        <c:crossAx val="2121933096"/>
        <c:crosses val="autoZero"/>
        <c:auto val="1"/>
        <c:lblAlgn val="ctr"/>
        <c:lblOffset val="100"/>
        <c:noMultiLvlLbl val="0"/>
      </c:catAx>
      <c:valAx>
        <c:axId val="2121933096"/>
        <c:scaling>
          <c:orientation val="minMax"/>
        </c:scaling>
        <c:delete val="0"/>
        <c:axPos val="l"/>
        <c:majorGridlines/>
        <c:numFmt formatCode="General" sourceLinked="1"/>
        <c:majorTickMark val="none"/>
        <c:minorTickMark val="none"/>
        <c:tickLblPos val="nextTo"/>
        <c:crossAx val="2121903896"/>
        <c:crosses val="autoZero"/>
        <c:crossBetween val="between"/>
      </c:valAx>
    </c:plotArea>
    <c:plotVisOnly val="1"/>
    <c:dispBlanksAs val="gap"/>
    <c:showDLblsOverMax val="0"/>
  </c:chart>
  <c:spPr>
    <a:solidFill>
      <a:schemeClr val="bg1"/>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0E910-30ED-4348-8EB4-EEE2F36389EC}" type="datetimeFigureOut">
              <a:rPr lang="en-US" smtClean="0"/>
              <a:t>13/03/18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8C2F9-46A4-2D45-849D-5EBCE351C1D8}" type="slidenum">
              <a:rPr lang="en-US" smtClean="0"/>
              <a:t>‹#›</a:t>
            </a:fld>
            <a:endParaRPr lang="en-US"/>
          </a:p>
        </p:txBody>
      </p:sp>
    </p:spTree>
    <p:extLst>
      <p:ext uri="{BB962C8B-B14F-4D97-AF65-F5344CB8AC3E}">
        <p14:creationId xmlns:p14="http://schemas.microsoft.com/office/powerpoint/2010/main" val="1245160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6</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49BCA19-D2AE-4FEF-8727-6E257EC43B4E}" type="slidenum">
              <a:rPr lang="el-GR" smtClean="0">
                <a:solidFill>
                  <a:prstClr val="black"/>
                </a:solidFill>
              </a:rPr>
              <a:pPr/>
              <a:t>22</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Calibri" charset="0"/>
            </a:endParaRPr>
          </a:p>
        </p:txBody>
      </p:sp>
      <p:sp>
        <p:nvSpPr>
          <p:cNvPr id="31747"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E4BFF7F4-D157-C54E-8F7A-8C879E1C02B1}" type="slidenum">
              <a:rPr lang="el-GR" sz="1200">
                <a:latin typeface="Calibri" charset="0"/>
              </a:rPr>
              <a:pPr eaLnBrk="1" hangingPunct="1"/>
              <a:t>23</a:t>
            </a:fld>
            <a:endParaRPr lang="el-GR"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35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18ED8-A5B6-4046-8B3C-41D249DB06AB}" type="datetimeFigureOut">
              <a:rPr lang="en-US" smtClean="0"/>
              <a:t>13/03/18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133884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1718ED8-A5B6-4046-8B3C-41D249DB06AB}" type="datetimeFigureOut">
              <a:rPr lang="en-US" smtClean="0"/>
              <a:t>13/03/18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82891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1718ED8-A5B6-4046-8B3C-41D249DB06AB}" type="datetimeFigureOut">
              <a:rPr lang="en-US" smtClean="0"/>
              <a:t>13/03/18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47425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1718ED8-A5B6-4046-8B3C-41D249DB06AB}" type="datetimeFigureOut">
              <a:rPr lang="en-US" smtClean="0"/>
              <a:t>13/03/18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101188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1718ED8-A5B6-4046-8B3C-41D249DB06AB}" type="datetimeFigureOut">
              <a:rPr lang="en-US" smtClean="0"/>
              <a:t>13/03/18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358270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B1718ED8-A5B6-4046-8B3C-41D249DB06AB}" type="datetimeFigureOut">
              <a:rPr lang="en-US" smtClean="0"/>
              <a:t>13/03/18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81180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B1718ED8-A5B6-4046-8B3C-41D249DB06AB}" type="datetimeFigureOut">
              <a:rPr lang="en-US" smtClean="0"/>
              <a:t>13/03/18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6428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B1718ED8-A5B6-4046-8B3C-41D249DB06AB}" type="datetimeFigureOut">
              <a:rPr lang="en-US" smtClean="0"/>
              <a:t>13/03/18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29804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18ED8-A5B6-4046-8B3C-41D249DB06AB}" type="datetimeFigureOut">
              <a:rPr lang="en-US" smtClean="0"/>
              <a:t>13/03/18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312316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1718ED8-A5B6-4046-8B3C-41D249DB06AB}" type="datetimeFigureOut">
              <a:rPr lang="en-US" smtClean="0"/>
              <a:t>13/03/18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161114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1718ED8-A5B6-4046-8B3C-41D249DB06AB}" type="datetimeFigureOut">
              <a:rPr lang="en-US" smtClean="0"/>
              <a:t>13/03/18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B84C-83C4-BC45-8A09-15097428F954}" type="slidenum">
              <a:rPr lang="en-US" smtClean="0"/>
              <a:t>‹#›</a:t>
            </a:fld>
            <a:endParaRPr lang="en-US"/>
          </a:p>
        </p:txBody>
      </p:sp>
    </p:spTree>
    <p:extLst>
      <p:ext uri="{BB962C8B-B14F-4D97-AF65-F5344CB8AC3E}">
        <p14:creationId xmlns:p14="http://schemas.microsoft.com/office/powerpoint/2010/main" val="3720059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18ED8-A5B6-4046-8B3C-41D249DB06AB}" type="datetimeFigureOut">
              <a:rPr lang="en-US" smtClean="0"/>
              <a:t>13/03/18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2B84C-83C4-BC45-8A09-15097428F954}" type="slidenum">
              <a:rPr lang="en-US" smtClean="0"/>
              <a:t>‹#›</a:t>
            </a:fld>
            <a:endParaRPr lang="en-US"/>
          </a:p>
        </p:txBody>
      </p:sp>
    </p:spTree>
    <p:extLst>
      <p:ext uri="{BB962C8B-B14F-4D97-AF65-F5344CB8AC3E}">
        <p14:creationId xmlns:p14="http://schemas.microsoft.com/office/powerpoint/2010/main" val="408290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lalenis@prd.uth.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700" dirty="0" smtClean="0"/>
              <a:t>Πρόσφατες </a:t>
            </a:r>
            <a:r>
              <a:rPr lang="el-GR" sz="2700" dirty="0"/>
              <a:t>εξελίξεις στο σύστημα χωρικού σχεδιασμού στην Ελλάδα. Σε αναποτελεσματική αναζήτηση </a:t>
            </a:r>
            <a:r>
              <a:rPr lang="el-GR" sz="2700" dirty="0" smtClean="0"/>
              <a:t>αποτελεσματικότητας</a:t>
            </a:r>
            <a:endParaRPr lang="en-US" dirty="0"/>
          </a:p>
        </p:txBody>
      </p:sp>
      <p:sp>
        <p:nvSpPr>
          <p:cNvPr id="3" name="Subtitle 2"/>
          <p:cNvSpPr>
            <a:spLocks noGrp="1"/>
          </p:cNvSpPr>
          <p:nvPr>
            <p:ph type="subTitle" idx="1"/>
          </p:nvPr>
        </p:nvSpPr>
        <p:spPr/>
        <p:txBody>
          <a:bodyPr>
            <a:normAutofit fontScale="85000" lnSpcReduction="10000"/>
          </a:bodyPr>
          <a:lstStyle/>
          <a:p>
            <a:pPr algn="l"/>
            <a:r>
              <a:rPr lang="el-GR" sz="2000" dirty="0" smtClean="0"/>
              <a:t>Κώστας Λαλένης</a:t>
            </a:r>
          </a:p>
          <a:p>
            <a:pPr algn="l"/>
            <a:r>
              <a:rPr lang="el-GR" sz="2000" dirty="0" smtClean="0"/>
              <a:t>Αναπληρωτής Καθηγητής</a:t>
            </a:r>
          </a:p>
          <a:p>
            <a:pPr algn="l"/>
            <a:r>
              <a:rPr lang="el-GR" sz="2000" dirty="0" smtClean="0"/>
              <a:t>Τ.Μ.Χ.Π.Π.Α., Πανεπιστήμιο Θεσσαλίας</a:t>
            </a:r>
          </a:p>
          <a:p>
            <a:pPr algn="l"/>
            <a:r>
              <a:rPr lang="en-US" sz="2000" dirty="0" smtClean="0">
                <a:hlinkClick r:id="rId2"/>
              </a:rPr>
              <a:t>klalenis@prd.uth.gr</a:t>
            </a:r>
            <a:endParaRPr lang="en-US" sz="2000" dirty="0" smtClean="0"/>
          </a:p>
          <a:p>
            <a:pPr algn="l"/>
            <a:endParaRPr lang="en-US" sz="2000" dirty="0"/>
          </a:p>
          <a:p>
            <a:pPr algn="r"/>
            <a:r>
              <a:rPr lang="el-GR" sz="2000" dirty="0" smtClean="0"/>
              <a:t>26 Φεβροουαρίου 2016</a:t>
            </a:r>
            <a:endParaRPr lang="en-US" sz="2000" dirty="0"/>
          </a:p>
        </p:txBody>
      </p:sp>
    </p:spTree>
    <p:extLst>
      <p:ext uri="{BB962C8B-B14F-4D97-AF65-F5344CB8AC3E}">
        <p14:creationId xmlns:p14="http://schemas.microsoft.com/office/powerpoint/2010/main" val="1955550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0"/>
          </a:xfrm>
        </p:spPr>
        <p:txBody>
          <a:bodyPr>
            <a:normAutofit fontScale="90000"/>
          </a:bodyPr>
          <a:lstStyle/>
          <a:p>
            <a:pPr algn="l">
              <a:lnSpc>
                <a:spcPct val="150000"/>
              </a:lnSpc>
            </a:pPr>
            <a:r>
              <a:rPr lang="el-GR" sz="2200" b="1" dirty="0" smtClean="0">
                <a:latin typeface="+mn-lt"/>
                <a:cs typeface="Times New Roman" pitchFamily="18" charset="0"/>
              </a:rPr>
              <a:t>Νεώτερες εξελίξεις </a:t>
            </a:r>
            <a:r>
              <a:rPr lang="en-US" sz="2200" dirty="0" smtClean="0">
                <a:latin typeface="+mn-lt"/>
                <a:cs typeface="Times New Roman" pitchFamily="18" charset="0"/>
              </a:rPr>
              <a:t/>
            </a:r>
            <a:br>
              <a:rPr lang="en-US" sz="2200" dirty="0" smtClean="0">
                <a:latin typeface="+mn-lt"/>
                <a:cs typeface="Times New Roman" pitchFamily="18" charset="0"/>
              </a:rPr>
            </a:br>
            <a:r>
              <a:rPr lang="el-GR" sz="2200" b="1" dirty="0" smtClean="0">
                <a:latin typeface="+mn-lt"/>
                <a:cs typeface="Times New Roman" pitchFamily="18" charset="0"/>
              </a:rPr>
              <a:t>Εξελίξεις στην Τοπική Αυτοδιοίκηση</a:t>
            </a:r>
            <a:r>
              <a:rPr lang="en-US" sz="2200" dirty="0" smtClean="0">
                <a:latin typeface="+mn-lt"/>
                <a:cs typeface="Times New Roman" pitchFamily="18" charset="0"/>
              </a:rPr>
              <a:t>: </a:t>
            </a:r>
            <a:r>
              <a:rPr lang="el-GR" sz="2200" dirty="0" smtClean="0">
                <a:latin typeface="+mn-lt"/>
                <a:cs typeface="Times New Roman" pitchFamily="18" charset="0"/>
              </a:rPr>
              <a:t>εκλεγμένοι νομάρχες και νομαρχιακά συμβούλια, λιγότεροι και ισχυρότεροι δήμοι </a:t>
            </a:r>
            <a:r>
              <a:rPr lang="en-US" sz="2200" dirty="0" smtClean="0">
                <a:latin typeface="+mn-lt"/>
                <a:cs typeface="Times New Roman" pitchFamily="18" charset="0"/>
              </a:rPr>
              <a:t>(1033 </a:t>
            </a:r>
            <a:r>
              <a:rPr lang="el-GR" sz="2200" dirty="0" smtClean="0">
                <a:latin typeface="+mn-lt"/>
                <a:cs typeface="Times New Roman" pitchFamily="18" charset="0"/>
              </a:rPr>
              <a:t>από </a:t>
            </a:r>
            <a:r>
              <a:rPr lang="en-US" sz="2200" dirty="0" smtClean="0">
                <a:latin typeface="+mn-lt"/>
                <a:cs typeface="Times New Roman" pitchFamily="18" charset="0"/>
              </a:rPr>
              <a:t>5755)</a:t>
            </a:r>
            <a:r>
              <a:rPr lang="el-GR" sz="2200" dirty="0" smtClean="0">
                <a:latin typeface="+mn-lt"/>
                <a:cs typeface="Times New Roman" pitchFamily="18" charset="0"/>
              </a:rPr>
              <a:t>, οι Περιφέρειες επίσης με εκλεγμένους Περιφερειάρχες και Π. Συμβούλια. </a:t>
            </a:r>
            <a:r>
              <a:rPr lang="en-US" sz="2200" dirty="0" smtClean="0">
                <a:latin typeface="+mn-lt"/>
                <a:cs typeface="Times New Roman" pitchFamily="18" charset="0"/>
              </a:rPr>
              <a:t> </a:t>
            </a:r>
            <a:br>
              <a:rPr lang="en-US" sz="2200" dirty="0" smtClean="0">
                <a:latin typeface="+mn-lt"/>
                <a:cs typeface="Times New Roman" pitchFamily="18" charset="0"/>
              </a:rPr>
            </a:br>
            <a:r>
              <a:rPr lang="el-GR" sz="2200" b="1" dirty="0" smtClean="0">
                <a:latin typeface="+mn-lt"/>
                <a:cs typeface="Times New Roman" pitchFamily="18" charset="0"/>
              </a:rPr>
              <a:t>Εξελίξεις στον χωρικό σχεδιασμό</a:t>
            </a:r>
            <a:r>
              <a:rPr lang="en-US" sz="2200" dirty="0" smtClean="0">
                <a:latin typeface="+mn-lt"/>
                <a:cs typeface="Times New Roman" pitchFamily="18" charset="0"/>
              </a:rPr>
              <a:t>: </a:t>
            </a:r>
            <a:r>
              <a:rPr lang="el-GR" sz="2200" dirty="0" smtClean="0">
                <a:latin typeface="+mn-lt"/>
                <a:cs typeface="Times New Roman" pitchFamily="18" charset="0"/>
              </a:rPr>
              <a:t>νομοθεσία για τον πολεοδομικό σχεδιασμό </a:t>
            </a:r>
            <a:r>
              <a:rPr lang="en-US" sz="2200" dirty="0" smtClean="0">
                <a:latin typeface="+mn-lt"/>
                <a:cs typeface="Times New Roman" pitchFamily="18" charset="0"/>
              </a:rPr>
              <a:t>(</a:t>
            </a:r>
            <a:r>
              <a:rPr lang="el-GR" sz="2200" dirty="0" smtClean="0">
                <a:latin typeface="+mn-lt"/>
                <a:cs typeface="Times New Roman" pitchFamily="18" charset="0"/>
              </a:rPr>
              <a:t>Ν</a:t>
            </a:r>
            <a:r>
              <a:rPr lang="en-US" sz="2200" dirty="0" smtClean="0">
                <a:latin typeface="+mn-lt"/>
                <a:cs typeface="Times New Roman" pitchFamily="18" charset="0"/>
              </a:rPr>
              <a:t>. 2508/97) </a:t>
            </a:r>
            <a:r>
              <a:rPr lang="el-GR" sz="2200" dirty="0" smtClean="0">
                <a:latin typeface="+mn-lt"/>
                <a:cs typeface="Times New Roman" pitchFamily="18" charset="0"/>
              </a:rPr>
              <a:t>και τον χωροταξικό σχεδιασμό </a:t>
            </a:r>
            <a:r>
              <a:rPr lang="en-US" sz="2200" dirty="0" smtClean="0">
                <a:latin typeface="+mn-lt"/>
                <a:cs typeface="Times New Roman" pitchFamily="18" charset="0"/>
              </a:rPr>
              <a:t>(</a:t>
            </a:r>
            <a:r>
              <a:rPr lang="el-GR" sz="2200" dirty="0" smtClean="0">
                <a:latin typeface="+mn-lt"/>
                <a:cs typeface="Times New Roman" pitchFamily="18" charset="0"/>
              </a:rPr>
              <a:t>Ν</a:t>
            </a:r>
            <a:r>
              <a:rPr lang="en-US" sz="2200" dirty="0" smtClean="0">
                <a:latin typeface="+mn-lt"/>
                <a:cs typeface="Times New Roman" pitchFamily="18" charset="0"/>
              </a:rPr>
              <a:t>. 2742/99), </a:t>
            </a:r>
            <a:r>
              <a:rPr lang="el-GR" sz="2200" dirty="0" smtClean="0">
                <a:latin typeface="+mn-lt"/>
                <a:cs typeface="Times New Roman" pitchFamily="18" charset="0"/>
              </a:rPr>
              <a:t>νέες κατηγορίες χωρικών σχεδίων</a:t>
            </a:r>
            <a:r>
              <a:rPr lang="en-US" sz="2200" dirty="0" smtClean="0">
                <a:latin typeface="+mn-lt"/>
                <a:cs typeface="Times New Roman" pitchFamily="18" charset="0"/>
              </a:rPr>
              <a:t>, </a:t>
            </a:r>
            <a:r>
              <a:rPr lang="el-GR" sz="2200" dirty="0" smtClean="0">
                <a:latin typeface="+mn-lt"/>
                <a:cs typeface="Times New Roman" pitchFamily="18" charset="0"/>
              </a:rPr>
              <a:t>τροποποιήσεις στις υφιστάμενες κατηγορίες. </a:t>
            </a:r>
            <a:r>
              <a:rPr lang="en-US" sz="2200" dirty="0" smtClean="0">
                <a:latin typeface="+mn-lt"/>
                <a:cs typeface="Times New Roman" pitchFamily="18" charset="0"/>
              </a:rPr>
              <a:t/>
            </a:r>
            <a:br>
              <a:rPr lang="en-US" sz="2200" dirty="0" smtClean="0">
                <a:latin typeface="+mn-lt"/>
                <a:cs typeface="Times New Roman" pitchFamily="18" charset="0"/>
              </a:rPr>
            </a:br>
            <a:r>
              <a:rPr lang="el-GR" sz="2200" dirty="0" smtClean="0">
                <a:latin typeface="+mn-lt"/>
                <a:cs typeface="Times New Roman" pitchFamily="18" charset="0"/>
              </a:rPr>
              <a:t>Στο μεταξύ, ακύρωση των αρμοδιοτήτων έγκρισης πολεοδομικών μελετών κλπ. των νομαρχών από το </a:t>
            </a:r>
            <a:r>
              <a:rPr lang="el-GR" sz="2200" dirty="0" err="1" smtClean="0">
                <a:latin typeface="+mn-lt"/>
                <a:cs typeface="Times New Roman" pitchFamily="18" charset="0"/>
              </a:rPr>
              <a:t>ΣτΕ</a:t>
            </a:r>
            <a:r>
              <a:rPr lang="el-GR" sz="2200" dirty="0" smtClean="0">
                <a:latin typeface="+mn-lt"/>
                <a:cs typeface="Times New Roman" pitchFamily="18" charset="0"/>
              </a:rPr>
              <a:t>, αφού ο 2</a:t>
            </a:r>
            <a:r>
              <a:rPr lang="el-GR" sz="2200" baseline="30000" dirty="0" smtClean="0">
                <a:latin typeface="+mn-lt"/>
                <a:cs typeface="Times New Roman" pitchFamily="18" charset="0"/>
              </a:rPr>
              <a:t>ος</a:t>
            </a:r>
            <a:r>
              <a:rPr lang="el-GR" sz="2200" dirty="0" smtClean="0">
                <a:latin typeface="+mn-lt"/>
                <a:cs typeface="Times New Roman" pitchFamily="18" charset="0"/>
              </a:rPr>
              <a:t> βαθμός αυτοδιοίκησης έγινε αιρετός (όχι </a:t>
            </a:r>
            <a:r>
              <a:rPr lang="el-GR" sz="2200" dirty="0" err="1" smtClean="0">
                <a:latin typeface="+mn-lt"/>
                <a:cs typeface="Times New Roman" pitchFamily="18" charset="0"/>
              </a:rPr>
              <a:t>πιά</a:t>
            </a:r>
            <a:r>
              <a:rPr lang="el-GR" sz="2200" dirty="0" smtClean="0">
                <a:latin typeface="+mn-lt"/>
                <a:cs typeface="Times New Roman" pitchFamily="18" charset="0"/>
              </a:rPr>
              <a:t> μέρος του κράτους αλλά ΝΠΔΔ). Ακύρωση πολεοδομικών σχεδίων (1996). </a:t>
            </a:r>
            <a:r>
              <a:rPr lang="en-US" sz="2200" dirty="0" smtClean="0">
                <a:latin typeface="+mn-lt"/>
                <a:cs typeface="Times New Roman" pitchFamily="18" charset="0"/>
              </a:rPr>
              <a:t/>
            </a:r>
            <a:br>
              <a:rPr lang="en-US" sz="2200" dirty="0" smtClean="0">
                <a:latin typeface="+mn-lt"/>
                <a:cs typeface="Times New Roman" pitchFamily="18" charset="0"/>
              </a:rPr>
            </a:br>
            <a:r>
              <a:rPr lang="el-GR" sz="2200" dirty="0" smtClean="0">
                <a:latin typeface="+mn-lt"/>
                <a:cs typeface="Times New Roman" pitchFamily="18" charset="0"/>
              </a:rPr>
              <a:t>Αναθεώρηση Συντάγματος </a:t>
            </a:r>
            <a:r>
              <a:rPr lang="en-US" sz="2200" dirty="0" smtClean="0">
                <a:latin typeface="+mn-lt"/>
                <a:cs typeface="Times New Roman" pitchFamily="18" charset="0"/>
              </a:rPr>
              <a:t>(2001, </a:t>
            </a:r>
            <a:r>
              <a:rPr lang="el-GR" sz="2200" dirty="0" smtClean="0">
                <a:latin typeface="+mn-lt"/>
                <a:cs typeface="Times New Roman" pitchFamily="18" charset="0"/>
              </a:rPr>
              <a:t>αρθρ</a:t>
            </a:r>
            <a:r>
              <a:rPr lang="en-US" sz="2200" dirty="0" smtClean="0">
                <a:latin typeface="+mn-lt"/>
                <a:cs typeface="Times New Roman" pitchFamily="18" charset="0"/>
              </a:rPr>
              <a:t>. 102, </a:t>
            </a:r>
            <a:r>
              <a:rPr lang="el-GR" sz="2200" dirty="0" smtClean="0">
                <a:latin typeface="+mn-lt"/>
                <a:cs typeface="Times New Roman" pitchFamily="18" charset="0"/>
              </a:rPr>
              <a:t>παρ</a:t>
            </a:r>
            <a:r>
              <a:rPr lang="en-US" sz="2200" dirty="0" smtClean="0">
                <a:latin typeface="+mn-lt"/>
                <a:cs typeface="Times New Roman" pitchFamily="18" charset="0"/>
              </a:rPr>
              <a:t>. 1) </a:t>
            </a:r>
            <a:r>
              <a:rPr lang="el-GR" sz="2200" dirty="0" smtClean="0">
                <a:latin typeface="+mn-lt"/>
                <a:cs typeface="Times New Roman" pitchFamily="18" charset="0"/>
              </a:rPr>
              <a:t>περί εκχώρησης σχετικών δικαιωμάτων στην τοπική αυτοδιοίκηση εφόσον αφορούν «τοπικές υποθέσεις». </a:t>
            </a:r>
            <a:r>
              <a:rPr lang="en-US" sz="2000" dirty="0" smtClean="0">
                <a:latin typeface="+mn-lt"/>
                <a:cs typeface="Times New Roman" pitchFamily="18" charset="0"/>
              </a:rPr>
              <a:t/>
            </a:r>
            <a:br>
              <a:rPr lang="en-US" sz="2000" dirty="0" smtClean="0">
                <a:latin typeface="+mn-lt"/>
                <a:cs typeface="Times New Roman" pitchFamily="18" charset="0"/>
              </a:rPr>
            </a:br>
            <a:endParaRPr lang="el-GR" sz="2000" dirty="0">
              <a:latin typeface="+mn-lt"/>
              <a:cs typeface="Times New Roman" pitchFamily="18" charset="0"/>
            </a:endParaRPr>
          </a:p>
        </p:txBody>
      </p:sp>
    </p:spTree>
    <p:extLst>
      <p:ext uri="{BB962C8B-B14F-4D97-AF65-F5344CB8AC3E}">
        <p14:creationId xmlns:p14="http://schemas.microsoft.com/office/powerpoint/2010/main" val="3096634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505"/>
            <a:ext cx="8229600" cy="6305895"/>
          </a:xfrm>
        </p:spPr>
        <p:txBody>
          <a:bodyPr>
            <a:noAutofit/>
          </a:bodyPr>
          <a:lstStyle/>
          <a:p>
            <a:pPr algn="l">
              <a:lnSpc>
                <a:spcPct val="150000"/>
              </a:lnSpc>
            </a:pPr>
            <a:r>
              <a:rPr lang="el-GR" sz="2000" dirty="0" smtClean="0">
                <a:latin typeface="+mn-lt"/>
                <a:cs typeface="Times New Roman" pitchFamily="18" charset="0"/>
              </a:rPr>
              <a:t/>
            </a:r>
            <a:br>
              <a:rPr lang="el-GR" sz="2000" dirty="0" smtClean="0">
                <a:latin typeface="+mn-lt"/>
                <a:cs typeface="Times New Roman" pitchFamily="18" charset="0"/>
              </a:rPr>
            </a:br>
            <a:r>
              <a:rPr lang="el-GR" sz="2000" dirty="0" smtClean="0">
                <a:latin typeface="+mn-lt"/>
                <a:cs typeface="Times New Roman" pitchFamily="18" charset="0"/>
              </a:rPr>
              <a:t>Κατά το ΣτΕ </a:t>
            </a:r>
            <a:r>
              <a:rPr lang="en-US" sz="2000" dirty="0" smtClean="0">
                <a:latin typeface="+mn-lt"/>
                <a:cs typeface="Times New Roman" pitchFamily="18" charset="0"/>
              </a:rPr>
              <a:t>(</a:t>
            </a:r>
            <a:r>
              <a:rPr lang="el-GR" sz="2000" dirty="0" err="1" smtClean="0">
                <a:latin typeface="+mn-lt"/>
                <a:cs typeface="Times New Roman" pitchFamily="18" charset="0"/>
              </a:rPr>
              <a:t>αποφ</a:t>
            </a:r>
            <a:r>
              <a:rPr lang="el-GR" sz="2000" dirty="0" smtClean="0">
                <a:latin typeface="+mn-lt"/>
                <a:cs typeface="Times New Roman" pitchFamily="18" charset="0"/>
              </a:rPr>
              <a:t>. </a:t>
            </a:r>
            <a:r>
              <a:rPr lang="en-US" sz="2000" dirty="0" smtClean="0">
                <a:latin typeface="+mn-lt"/>
                <a:cs typeface="Times New Roman" pitchFamily="18" charset="0"/>
              </a:rPr>
              <a:t>3661, 3662, 3663 / 2005)</a:t>
            </a:r>
            <a:r>
              <a:rPr lang="el-GR" sz="2000" dirty="0" smtClean="0">
                <a:latin typeface="+mn-lt"/>
                <a:cs typeface="Times New Roman" pitchFamily="18" charset="0"/>
              </a:rPr>
              <a:t> όμως, οποιαδήποτε αρμοδιότητα σχετική με θέματα πολεοδομικού σχεδιασμού δεν εξασκείται από τον Πρόεδρο της Δημοκρατίας είναι αντισυνταγματική. Ο</a:t>
            </a:r>
            <a:r>
              <a:rPr lang="el-GR" sz="2000" dirty="0" smtClean="0">
                <a:cs typeface="Times New Roman" pitchFamily="18" charset="0"/>
              </a:rPr>
              <a:t> </a:t>
            </a:r>
            <a:r>
              <a:rPr lang="el-GR" sz="2000" dirty="0">
                <a:cs typeface="Times New Roman" pitchFamily="18" charset="0"/>
              </a:rPr>
              <a:t>πολεοδομικός σχεδιασμός κατά το ΣτΕ δεν είναι υπόθεση «τοπικής φύσης» που να μπορεί το κράτος να εκχωρήσει στους ΟΤΑ.</a:t>
            </a:r>
            <a:br>
              <a:rPr lang="el-GR" sz="2000" dirty="0">
                <a:cs typeface="Times New Roman" pitchFamily="18" charset="0"/>
              </a:rPr>
            </a:br>
            <a:r>
              <a:rPr lang="el-GR" sz="2000" dirty="0">
                <a:cs typeface="Times New Roman" pitchFamily="18" charset="0"/>
              </a:rPr>
              <a:t>Με νεώτερες εξελίξεις </a:t>
            </a:r>
            <a:r>
              <a:rPr lang="en-US" sz="2000" dirty="0">
                <a:cs typeface="Times New Roman" pitchFamily="18" charset="0"/>
              </a:rPr>
              <a:t>(6/2010), </a:t>
            </a:r>
            <a:r>
              <a:rPr lang="el-GR" sz="2000" dirty="0">
                <a:cs typeface="Times New Roman" pitchFamily="18" charset="0"/>
              </a:rPr>
              <a:t>έγκριση και εφαρμογή σχεδίου «Καλλικράτης» για τοπική αυτοδιοίκηση. </a:t>
            </a:r>
            <a:r>
              <a:rPr lang="en-US" sz="2000" dirty="0">
                <a:cs typeface="Times New Roman" pitchFamily="18" charset="0"/>
              </a:rPr>
              <a:t>7 </a:t>
            </a:r>
            <a:r>
              <a:rPr lang="el-GR" sz="2000" dirty="0">
                <a:cs typeface="Times New Roman" pitchFamily="18" charset="0"/>
              </a:rPr>
              <a:t>Αποκεντρωμένες Διοικήσεις, 13 Περιφέρειες με αιρετούς Περιφερειάρχες και Περιφερειακά Συμβούλια, κατάργηση νομαρχιών, περαιτέρω μείωση του αριθμού των δήμων και αύξηση των αρμοδιοτήτων τους. Μετατόπιση αρμοδιοτήτων σχεδιασμού και εγκρίσεων χωρικών σχεδίων, από τις Περιφέρειες στις Αποκεντρωμένες Διοικήσεις.  </a:t>
            </a:r>
            <a:br>
              <a:rPr lang="el-GR" sz="2000" dirty="0">
                <a:cs typeface="Times New Roman" pitchFamily="18" charset="0"/>
              </a:rPr>
            </a:br>
            <a:r>
              <a:rPr lang="el-GR" sz="2000" dirty="0" smtClean="0">
                <a:latin typeface="+mn-lt"/>
                <a:cs typeface="Times New Roman" pitchFamily="18" charset="0"/>
              </a:rPr>
              <a:t/>
            </a:r>
            <a:br>
              <a:rPr lang="el-GR" sz="2000" dirty="0" smtClean="0">
                <a:latin typeface="+mn-lt"/>
                <a:cs typeface="Times New Roman" pitchFamily="18" charset="0"/>
              </a:rPr>
            </a:br>
            <a:endParaRPr lang="el-GR" sz="2000" dirty="0">
              <a:latin typeface="+mn-lt"/>
              <a:cs typeface="Times New Roman" pitchFamily="18" charset="0"/>
            </a:endParaRPr>
          </a:p>
        </p:txBody>
      </p:sp>
    </p:spTree>
    <p:extLst>
      <p:ext uri="{BB962C8B-B14F-4D97-AF65-F5344CB8AC3E}">
        <p14:creationId xmlns:p14="http://schemas.microsoft.com/office/powerpoint/2010/main" val="2574849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045739"/>
          </a:xfrm>
        </p:spPr>
        <p:txBody>
          <a:bodyPr>
            <a:noAutofit/>
          </a:bodyPr>
          <a:lstStyle/>
          <a:p>
            <a:r>
              <a:rPr lang="el-GR" sz="2000" b="1" dirty="0" smtClean="0">
                <a:latin typeface="+mn-lt"/>
                <a:cs typeface="Times New Roman" pitchFamily="18" charset="0"/>
              </a:rPr>
              <a:t>Χωρικά σχέδια προ ΧΩΠΟΜΕ </a:t>
            </a:r>
            <a:endParaRPr lang="el-GR" sz="2000" b="1" dirty="0">
              <a:latin typeface="+mn-lt"/>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9890812"/>
              </p:ext>
            </p:extLst>
          </p:nvPr>
        </p:nvGraphicFramePr>
        <p:xfrm>
          <a:off x="280133" y="1045739"/>
          <a:ext cx="8406667" cy="5434111"/>
        </p:xfrm>
        <a:graphic>
          <a:graphicData uri="http://schemas.openxmlformats.org/drawingml/2006/table">
            <a:tbl>
              <a:tblPr firstRow="1" bandRow="1">
                <a:tableStyleId>{073A0DAA-6AF3-43AB-8588-CEC1D06C72B9}</a:tableStyleId>
              </a:tblPr>
              <a:tblGrid>
                <a:gridCol w="8406667"/>
              </a:tblGrid>
              <a:tr h="683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 </a:t>
                      </a:r>
                      <a:r>
                        <a:rPr lang="el-GR" sz="1600" dirty="0" smtClean="0">
                          <a:latin typeface="+mn-lt"/>
                          <a:cs typeface="Times New Roman" pitchFamily="18" charset="0"/>
                        </a:rPr>
                        <a:t>Τύποι και επίπεδα χωρικού</a:t>
                      </a:r>
                      <a:r>
                        <a:rPr lang="el-GR" sz="1600" baseline="0" dirty="0" smtClean="0">
                          <a:latin typeface="+mn-lt"/>
                          <a:cs typeface="Times New Roman" pitchFamily="18" charset="0"/>
                        </a:rPr>
                        <a:t> σχεδιασμού</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50">
                <a:tc>
                  <a:txBody>
                    <a:bodyPr/>
                    <a:lstStyle/>
                    <a:p>
                      <a:pPr algn="ctr"/>
                      <a:r>
                        <a:rPr lang="el-GR" sz="1600" dirty="0" smtClean="0">
                          <a:latin typeface="+mn-lt"/>
                          <a:cs typeface="Times New Roman" pitchFamily="18" charset="0"/>
                        </a:rPr>
                        <a:t>Γενικό Πλαίσιο Χωροταξικού</a:t>
                      </a:r>
                      <a:r>
                        <a:rPr lang="el-GR" sz="1600" baseline="0" dirty="0" smtClean="0">
                          <a:latin typeface="+mn-lt"/>
                          <a:cs typeface="Times New Roman" pitchFamily="18" charset="0"/>
                        </a:rPr>
                        <a:t>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50">
                <a:tc>
                  <a:txBody>
                    <a:bodyPr/>
                    <a:lstStyle/>
                    <a:p>
                      <a:pPr algn="ctr"/>
                      <a:r>
                        <a:rPr lang="el-GR" sz="1600" dirty="0" smtClean="0">
                          <a:latin typeface="+mn-lt"/>
                          <a:cs typeface="Times New Roman" pitchFamily="18" charset="0"/>
                        </a:rPr>
                        <a:t>Ειδικά Πλαίσια Χωροταξικού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Περιφερειακά Πλαίσια Χωροταξικού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763">
                <a:tc>
                  <a:txBody>
                    <a:bodyPr/>
                    <a:lstStyle/>
                    <a:p>
                      <a:pPr algn="ctr"/>
                      <a:r>
                        <a:rPr lang="el-GR" sz="1600" dirty="0" smtClean="0">
                          <a:latin typeface="+mn-lt"/>
                          <a:cs typeface="Times New Roman" pitchFamily="18" charset="0"/>
                        </a:rPr>
                        <a:t>Ρυθμιστικά Σχέδια Αθηνών &amp; </a:t>
                      </a:r>
                      <a:r>
                        <a:rPr lang="el-GR" sz="1600" dirty="0" err="1" smtClean="0">
                          <a:latin typeface="+mn-lt"/>
                          <a:cs typeface="Times New Roman" pitchFamily="18" charset="0"/>
                        </a:rPr>
                        <a:t>Θεσ</a:t>
                      </a:r>
                      <a:r>
                        <a:rPr lang="el-GR" sz="1600" dirty="0" smtClean="0">
                          <a:latin typeface="+mn-lt"/>
                          <a:cs typeface="Times New Roman" pitchFamily="18" charset="0"/>
                        </a:rPr>
                        <a:t>/</a:t>
                      </a:r>
                      <a:r>
                        <a:rPr lang="el-GR" sz="1600" dirty="0" err="1" smtClean="0">
                          <a:latin typeface="+mn-lt"/>
                          <a:cs typeface="Times New Roman" pitchFamily="18" charset="0"/>
                        </a:rPr>
                        <a:t>κης</a:t>
                      </a:r>
                      <a:r>
                        <a:rPr lang="en-US" sz="1600" dirty="0" smtClean="0">
                          <a:latin typeface="+mn-lt"/>
                          <a:cs typeface="Times New Roman" pitchFamily="18" charset="0"/>
                        </a:rPr>
                        <a:t>,</a:t>
                      </a:r>
                    </a:p>
                    <a:p>
                      <a:pPr algn="ctr"/>
                      <a:r>
                        <a:rPr lang="el-GR" sz="1600" dirty="0" smtClean="0">
                          <a:latin typeface="+mn-lt"/>
                          <a:cs typeface="Times New Roman" pitchFamily="18" charset="0"/>
                        </a:rPr>
                        <a:t>Λοιπά Ρυθμιστικά</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5737">
                <a:tc>
                  <a:txBody>
                    <a:bodyPr/>
                    <a:lstStyle/>
                    <a:p>
                      <a:pPr algn="ctr"/>
                      <a:r>
                        <a:rPr lang="el-GR" sz="1600" dirty="0" smtClean="0">
                          <a:latin typeface="+mn-lt"/>
                          <a:cs typeface="Times New Roman" pitchFamily="18" charset="0"/>
                        </a:rPr>
                        <a:t>Γ.Π.Σ. Αττικής &amp; Θεσσαλονίκης</a:t>
                      </a:r>
                      <a:endParaRPr lang="en-US" sz="1600" dirty="0" smtClean="0">
                        <a:latin typeface="+mn-lt"/>
                        <a:cs typeface="Times New Roman" pitchFamily="18" charset="0"/>
                      </a:endParaRPr>
                    </a:p>
                    <a:p>
                      <a:pPr algn="ctr"/>
                      <a:r>
                        <a:rPr lang="el-GR" sz="1600" dirty="0" smtClean="0">
                          <a:latin typeface="+mn-lt"/>
                          <a:cs typeface="Times New Roman" pitchFamily="18" charset="0"/>
                        </a:rPr>
                        <a:t>Λοιπά Γ.Π.Σ. και Σ.Χ.Ο.Ο.Α.Π.</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smtClean="0">
                          <a:solidFill>
                            <a:schemeClr val="tx1">
                              <a:lumMod val="50000"/>
                              <a:lumOff val="50000"/>
                            </a:schemeClr>
                          </a:solidFill>
                          <a:latin typeface="+mn-lt"/>
                          <a:cs typeface="Times New Roman" pitchFamily="18" charset="0"/>
                        </a:rPr>
                        <a:t>Ζώνες Οικιστικού Ελέγχου </a:t>
                      </a:r>
                      <a:r>
                        <a:rPr lang="en-US" sz="1600" i="1" dirty="0" smtClean="0">
                          <a:solidFill>
                            <a:schemeClr val="tx1">
                              <a:lumMod val="50000"/>
                              <a:lumOff val="50000"/>
                            </a:schemeClr>
                          </a:solidFill>
                          <a:latin typeface="+mn-lt"/>
                          <a:cs typeface="Times New Roman" pitchFamily="18" charset="0"/>
                        </a:rPr>
                        <a:t>(ZOE)</a:t>
                      </a:r>
                      <a:endParaRPr lang="el-GR" sz="1600" i="1" dirty="0">
                        <a:solidFill>
                          <a:schemeClr val="tx1">
                            <a:lumMod val="50000"/>
                            <a:lumOff val="50000"/>
                          </a:schemeClr>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Πολεοδομικές μελέτες,</a:t>
                      </a:r>
                      <a:r>
                        <a:rPr lang="el-GR" sz="1600" baseline="0" dirty="0" smtClean="0">
                          <a:latin typeface="+mn-lt"/>
                          <a:cs typeface="Times New Roman" pitchFamily="18" charset="0"/>
                        </a:rPr>
                        <a:t> επέκταση, αναθεώρηση </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rPr>
                        <a:t>Τροποποιήσεις πολεοδομικών</a:t>
                      </a:r>
                      <a:r>
                        <a:rPr lang="el-GR" sz="1600" baseline="0" dirty="0" smtClean="0">
                          <a:latin typeface="+mn-lt"/>
                        </a:rPr>
                        <a:t> μελετών (διαφόρων ειδών)</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862">
                <a:tc>
                  <a:txBody>
                    <a:bodyPr/>
                    <a:lstStyle/>
                    <a:p>
                      <a:pPr algn="ctr"/>
                      <a:r>
                        <a:rPr lang="el-GR" sz="1600" dirty="0" smtClean="0">
                          <a:latin typeface="+mn-lt"/>
                          <a:cs typeface="Times New Roman" pitchFamily="18" charset="0"/>
                        </a:rPr>
                        <a:t>Πράξεις Εφαρμογής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Αναγνωρίσεις και οριοθετήσεις οικισμών</a:t>
                      </a:r>
                      <a:r>
                        <a:rPr lang="el-GR" sz="1600" baseline="0" dirty="0" smtClean="0">
                          <a:latin typeface="+mn-lt"/>
                          <a:cs typeface="Times New Roman" pitchFamily="18" charset="0"/>
                        </a:rPr>
                        <a:t> κάτω των 2000 κατοίκων </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59687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Θέση αριθμού διαφάνειας"/>
          <p:cNvSpPr>
            <a:spLocks noGrp="1"/>
          </p:cNvSpPr>
          <p:nvPr>
            <p:ph type="sldNum" sz="quarter" idx="12"/>
          </p:nvPr>
        </p:nvSpPr>
        <p:spPr>
          <a:xfrm>
            <a:off x="6588125"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E37CBD53-4CB5-FC4C-B0BB-D684E5551642}" type="slidenum">
              <a:rPr lang="el-GR" sz="1200">
                <a:solidFill>
                  <a:srgbClr val="898989"/>
                </a:solidFill>
                <a:latin typeface="Arial" charset="0"/>
              </a:rPr>
              <a:pPr eaLnBrk="1" hangingPunct="1"/>
              <a:t>13</a:t>
            </a:fld>
            <a:endParaRPr lang="el-GR" sz="1200">
              <a:solidFill>
                <a:srgbClr val="898989"/>
              </a:solidFill>
              <a:latin typeface="Arial" charset="0"/>
            </a:endParaRPr>
          </a:p>
        </p:txBody>
      </p:sp>
      <p:sp>
        <p:nvSpPr>
          <p:cNvPr id="4" name="37 - Ορθογώνιο"/>
          <p:cNvSpPr/>
          <p:nvPr/>
        </p:nvSpPr>
        <p:spPr bwMode="auto">
          <a:xfrm>
            <a:off x="971550" y="692150"/>
            <a:ext cx="2808288"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Arial" charset="0"/>
            </a:endParaRPr>
          </a:p>
          <a:p>
            <a:pPr algn="ctr">
              <a:defRPr/>
            </a:pPr>
            <a:r>
              <a:rPr lang="el-GR" sz="2000" b="1" dirty="0" smtClean="0">
                <a:solidFill>
                  <a:schemeClr val="tx1"/>
                </a:solidFill>
                <a:latin typeface="Calibri" pitchFamily="34" charset="0"/>
              </a:rPr>
              <a:t>Γενικό Πλαίσιο Χ.Σ.Α.Α.: </a:t>
            </a:r>
            <a:endParaRPr lang="en-US" sz="2000" b="1" dirty="0">
              <a:solidFill>
                <a:schemeClr val="tx1"/>
              </a:solidFill>
              <a:latin typeface="Calibri" pitchFamily="34" charset="0"/>
            </a:endParaRPr>
          </a:p>
          <a:p>
            <a:pPr algn="ctr">
              <a:defRPr/>
            </a:pPr>
            <a:r>
              <a:rPr lang="el-GR" sz="2000" b="1" dirty="0" smtClean="0">
                <a:solidFill>
                  <a:schemeClr val="tx1"/>
                </a:solidFill>
                <a:latin typeface="Calibri" pitchFamily="34" charset="0"/>
              </a:rPr>
              <a:t>Εγκρίθηκε το</a:t>
            </a:r>
            <a:r>
              <a:rPr lang="en-US" sz="2000" b="1" dirty="0" smtClean="0">
                <a:solidFill>
                  <a:schemeClr val="tx1"/>
                </a:solidFill>
                <a:latin typeface="Calibri" pitchFamily="34" charset="0"/>
              </a:rPr>
              <a:t> </a:t>
            </a:r>
            <a:r>
              <a:rPr lang="el-GR" sz="2000" b="1" dirty="0">
                <a:solidFill>
                  <a:schemeClr val="tx1"/>
                </a:solidFill>
                <a:latin typeface="Calibri" pitchFamily="34" charset="0"/>
              </a:rPr>
              <a:t>2008</a:t>
            </a:r>
            <a:endParaRPr lang="en-US" sz="2000" b="1" dirty="0">
              <a:solidFill>
                <a:schemeClr val="tx1"/>
              </a:solidFill>
              <a:latin typeface="Calibri" pitchFamily="34" charset="0"/>
            </a:endParaRPr>
          </a:p>
          <a:p>
            <a:pPr algn="ctr">
              <a:defRPr/>
            </a:pPr>
            <a:r>
              <a:rPr lang="el-GR" sz="2000" b="1" dirty="0" smtClean="0">
                <a:solidFill>
                  <a:schemeClr val="tx1"/>
                </a:solidFill>
                <a:latin typeface="Calibri" pitchFamily="34" charset="0"/>
              </a:rPr>
              <a:t>Στρατηγικού χαρακτήρα</a:t>
            </a:r>
            <a:endParaRPr lang="el-GR" sz="2000" b="1" dirty="0">
              <a:solidFill>
                <a:schemeClr val="tx1"/>
              </a:solidFill>
              <a:latin typeface="Calibri" pitchFamily="34" charset="0"/>
            </a:endParaRPr>
          </a:p>
          <a:p>
            <a:pPr algn="ctr">
              <a:defRPr/>
            </a:pPr>
            <a:endParaRPr lang="el-GR" sz="1600" b="1" dirty="0">
              <a:solidFill>
                <a:schemeClr val="tx1"/>
              </a:solidFill>
              <a:latin typeface="Calibri" pitchFamily="34" charset="0"/>
            </a:endParaRPr>
          </a:p>
        </p:txBody>
      </p:sp>
      <p:pic>
        <p:nvPicPr>
          <p:cNvPr id="21507" name="4 - Εικόνα" descr="σταθακη διπλωματικη_page120_image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44675"/>
            <a:ext cx="28797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7 - Ορθογώνιο"/>
          <p:cNvSpPr/>
          <p:nvPr/>
        </p:nvSpPr>
        <p:spPr bwMode="auto">
          <a:xfrm>
            <a:off x="3851275" y="620713"/>
            <a:ext cx="3600450"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bg1"/>
              </a:solidFill>
              <a:latin typeface="Arial" charset="0"/>
            </a:endParaRPr>
          </a:p>
          <a:p>
            <a:pPr algn="ctr">
              <a:defRPr/>
            </a:pPr>
            <a:endParaRPr lang="el-GR" sz="1400" b="1" dirty="0">
              <a:solidFill>
                <a:schemeClr val="bg1"/>
              </a:solidFill>
              <a:latin typeface="Calibri" pitchFamily="34" charset="0"/>
            </a:endParaRPr>
          </a:p>
          <a:p>
            <a:pPr algn="ctr">
              <a:defRPr/>
            </a:pPr>
            <a:r>
              <a:rPr lang="el-GR" sz="2000" b="1" dirty="0" smtClean="0">
                <a:solidFill>
                  <a:schemeClr val="tx1"/>
                </a:solidFill>
                <a:latin typeface="Calibri" pitchFamily="34" charset="0"/>
              </a:rPr>
              <a:t>Ειδικά Πλαίσια Χ.Σ.Α.Α.:</a:t>
            </a:r>
            <a:r>
              <a:rPr lang="en-US" sz="2000" b="1" dirty="0" smtClean="0">
                <a:solidFill>
                  <a:schemeClr val="tx1"/>
                </a:solidFill>
                <a:latin typeface="Calibri" pitchFamily="34" charset="0"/>
              </a:rPr>
              <a:t> </a:t>
            </a:r>
            <a:r>
              <a:rPr lang="el-GR" sz="2000" b="1" dirty="0">
                <a:solidFill>
                  <a:schemeClr val="tx1"/>
                </a:solidFill>
                <a:latin typeface="Calibri" pitchFamily="34" charset="0"/>
              </a:rPr>
              <a:t>5</a:t>
            </a:r>
          </a:p>
          <a:p>
            <a:pPr algn="ctr">
              <a:defRPr/>
            </a:pPr>
            <a:r>
              <a:rPr lang="el-GR" sz="2000" b="1" dirty="0">
                <a:solidFill>
                  <a:schemeClr val="tx1"/>
                </a:solidFill>
                <a:latin typeface="Calibri" pitchFamily="34" charset="0"/>
              </a:rPr>
              <a:t>2001,</a:t>
            </a:r>
            <a:r>
              <a:rPr lang="en-US" sz="2000" b="1" dirty="0">
                <a:solidFill>
                  <a:schemeClr val="tx1"/>
                </a:solidFill>
                <a:latin typeface="Calibri" pitchFamily="34" charset="0"/>
              </a:rPr>
              <a:t> 2008,</a:t>
            </a:r>
            <a:r>
              <a:rPr lang="el-GR" sz="2000" b="1" dirty="0">
                <a:solidFill>
                  <a:schemeClr val="tx1"/>
                </a:solidFill>
                <a:latin typeface="Calibri" pitchFamily="34" charset="0"/>
              </a:rPr>
              <a:t> 20</a:t>
            </a:r>
            <a:r>
              <a:rPr lang="en-US" sz="2000" b="1" dirty="0">
                <a:solidFill>
                  <a:schemeClr val="tx1"/>
                </a:solidFill>
                <a:latin typeface="Calibri" pitchFamily="34" charset="0"/>
              </a:rPr>
              <a:t>09</a:t>
            </a:r>
            <a:r>
              <a:rPr lang="el-GR" sz="2000" b="1" dirty="0">
                <a:solidFill>
                  <a:schemeClr val="tx1"/>
                </a:solidFill>
                <a:latin typeface="Calibri" pitchFamily="34" charset="0"/>
              </a:rPr>
              <a:t>, 201</a:t>
            </a:r>
            <a:r>
              <a:rPr lang="en-US" sz="2000" b="1" dirty="0">
                <a:solidFill>
                  <a:schemeClr val="tx1"/>
                </a:solidFill>
                <a:latin typeface="Calibri" pitchFamily="34" charset="0"/>
              </a:rPr>
              <a:t>1</a:t>
            </a:r>
          </a:p>
          <a:p>
            <a:pPr algn="ctr">
              <a:defRPr/>
            </a:pPr>
            <a:r>
              <a:rPr lang="el-GR" sz="2000" b="1" dirty="0" smtClean="0">
                <a:solidFill>
                  <a:schemeClr val="tx1"/>
                </a:solidFill>
                <a:latin typeface="Calibri" pitchFamily="34" charset="0"/>
              </a:rPr>
              <a:t>Στρατηγικού χαρακτήρα</a:t>
            </a:r>
            <a:endParaRPr lang="el-GR" sz="2000" b="1" dirty="0">
              <a:solidFill>
                <a:schemeClr val="tx1"/>
              </a:solidFill>
              <a:latin typeface="Calibri" pitchFamily="34" charset="0"/>
            </a:endParaRPr>
          </a:p>
          <a:p>
            <a:pPr algn="ctr">
              <a:defRPr/>
            </a:pPr>
            <a:endParaRPr lang="el-GR" sz="1600" b="1" dirty="0">
              <a:solidFill>
                <a:srgbClr val="FFFFFF"/>
              </a:solidFill>
              <a:latin typeface="Calibri" pitchFamily="34" charset="0"/>
            </a:endParaRPr>
          </a:p>
        </p:txBody>
      </p:sp>
      <p:sp>
        <p:nvSpPr>
          <p:cNvPr id="7" name="41 - Ορθογώνιο"/>
          <p:cNvSpPr/>
          <p:nvPr/>
        </p:nvSpPr>
        <p:spPr bwMode="auto">
          <a:xfrm>
            <a:off x="971550" y="0"/>
            <a:ext cx="6480175"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smtClean="0">
                <a:solidFill>
                  <a:srgbClr val="FFFFFF"/>
                </a:solidFill>
                <a:latin typeface="Calibri" pitchFamily="34" charset="0"/>
              </a:rPr>
              <a:t>Εθνικό Επίπεδο</a:t>
            </a:r>
            <a:r>
              <a:rPr lang="en-US" sz="2000" b="1" dirty="0" smtClean="0">
                <a:solidFill>
                  <a:srgbClr val="FFFFFF"/>
                </a:solidFill>
                <a:latin typeface="Calibri" pitchFamily="34" charset="0"/>
              </a:rPr>
              <a:t> </a:t>
            </a:r>
            <a:r>
              <a:rPr lang="en-US" sz="1600" dirty="0" smtClean="0">
                <a:solidFill>
                  <a:srgbClr val="FFFFFF"/>
                </a:solidFill>
                <a:latin typeface="Calibri" pitchFamily="34" charset="0"/>
              </a:rPr>
              <a:t>(Lalenis, </a:t>
            </a:r>
            <a:r>
              <a:rPr lang="en-US" sz="1600" dirty="0" err="1" smtClean="0">
                <a:solidFill>
                  <a:srgbClr val="FFFFFF"/>
                </a:solidFill>
                <a:latin typeface="Calibri" pitchFamily="34" charset="0"/>
              </a:rPr>
              <a:t>Vezyriannidou</a:t>
            </a:r>
            <a:r>
              <a:rPr lang="en-US" sz="1600" dirty="0" smtClean="0">
                <a:solidFill>
                  <a:srgbClr val="FFFFFF"/>
                </a:solidFill>
                <a:latin typeface="Calibri" pitchFamily="34" charset="0"/>
              </a:rPr>
              <a:t> 2016)</a:t>
            </a:r>
            <a:endParaRPr lang="el-GR" sz="2000" b="1" dirty="0">
              <a:solidFill>
                <a:srgbClr val="FFFFFF"/>
              </a:solidFill>
              <a:latin typeface="Calibri" pitchFamily="34" charset="0"/>
            </a:endParaRPr>
          </a:p>
        </p:txBody>
      </p:sp>
      <p:sp>
        <p:nvSpPr>
          <p:cNvPr id="21510" name="Rectangle 10"/>
          <p:cNvSpPr>
            <a:spLocks noChangeArrowheads="1"/>
          </p:cNvSpPr>
          <p:nvPr/>
        </p:nvSpPr>
        <p:spPr bwMode="auto">
          <a:xfrm>
            <a:off x="3779838" y="1844675"/>
            <a:ext cx="536416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20000"/>
              </a:spcBef>
              <a:buFont typeface="Arial" charset="0"/>
              <a:buNone/>
            </a:pPr>
            <a:r>
              <a:rPr lang="el-GR" sz="2000" b="1" dirty="0">
                <a:latin typeface="Calibri" charset="0"/>
              </a:rPr>
              <a:t>      </a:t>
            </a:r>
            <a:r>
              <a:rPr lang="el-GR" sz="2000" dirty="0" smtClean="0">
                <a:latin typeface="Calibri" charset="0"/>
              </a:rPr>
              <a:t>Δύο είδη Ειδικών Πλαισίων:</a:t>
            </a:r>
            <a:endParaRPr lang="en-US" sz="2000" dirty="0">
              <a:latin typeface="Calibri" charset="0"/>
            </a:endParaRPr>
          </a:p>
          <a:p>
            <a:pPr marL="342900" indent="-342900" eaLnBrk="0" hangingPunct="0">
              <a:spcBef>
                <a:spcPct val="20000"/>
              </a:spcBef>
              <a:buFont typeface="Arial" charset="0"/>
              <a:buAutoNum type="arabicPeriod"/>
            </a:pPr>
            <a:r>
              <a:rPr lang="el-GR" sz="2000" dirty="0" smtClean="0">
                <a:latin typeface="Calibri" charset="0"/>
              </a:rPr>
              <a:t>Το</a:t>
            </a:r>
            <a:r>
              <a:rPr lang="en-US" sz="2000" dirty="0" smtClean="0">
                <a:latin typeface="Calibri" charset="0"/>
              </a:rPr>
              <a:t> 1</a:t>
            </a:r>
            <a:r>
              <a:rPr lang="el-GR" sz="2000" baseline="30000" dirty="0" smtClean="0">
                <a:latin typeface="Calibri" charset="0"/>
              </a:rPr>
              <a:t>ο</a:t>
            </a:r>
            <a:r>
              <a:rPr lang="en-US" sz="2000" dirty="0" smtClean="0">
                <a:latin typeface="Calibri" charset="0"/>
              </a:rPr>
              <a:t> </a:t>
            </a:r>
            <a:r>
              <a:rPr lang="el-GR" sz="2000" dirty="0" smtClean="0">
                <a:latin typeface="Calibri" charset="0"/>
              </a:rPr>
              <a:t>περιλαμβάνει Πλαίσια τομέων δραστηριοτήτων εθνικής σημασίας.</a:t>
            </a:r>
            <a:endParaRPr lang="en-US" sz="2000" dirty="0">
              <a:latin typeface="Calibri" charset="0"/>
            </a:endParaRPr>
          </a:p>
          <a:p>
            <a:pPr marL="342900" indent="-342900" eaLnBrk="0" hangingPunct="0">
              <a:spcBef>
                <a:spcPct val="20000"/>
              </a:spcBef>
              <a:buFont typeface="Arial" charset="0"/>
              <a:buChar char="•"/>
            </a:pPr>
            <a:r>
              <a:rPr lang="el-GR" sz="2000" dirty="0" smtClean="0">
                <a:solidFill>
                  <a:srgbClr val="000000"/>
                </a:solidFill>
                <a:latin typeface="Calibri" charset="0"/>
              </a:rPr>
              <a:t>Πέντε</a:t>
            </a:r>
            <a:r>
              <a:rPr lang="en-US" sz="2000" dirty="0" smtClean="0">
                <a:solidFill>
                  <a:srgbClr val="000000"/>
                </a:solidFill>
                <a:latin typeface="Calibri" charset="0"/>
              </a:rPr>
              <a:t> </a:t>
            </a:r>
            <a:r>
              <a:rPr lang="en-US" sz="2000" dirty="0">
                <a:solidFill>
                  <a:srgbClr val="000000"/>
                </a:solidFill>
                <a:latin typeface="Calibri" charset="0"/>
              </a:rPr>
              <a:t>(5)</a:t>
            </a:r>
            <a:r>
              <a:rPr lang="el-GR" sz="2000" dirty="0">
                <a:solidFill>
                  <a:srgbClr val="000000"/>
                </a:solidFill>
                <a:latin typeface="Calibri" charset="0"/>
              </a:rPr>
              <a:t> </a:t>
            </a:r>
            <a:r>
              <a:rPr lang="el-GR" sz="2000" dirty="0" smtClean="0">
                <a:solidFill>
                  <a:srgbClr val="000000"/>
                </a:solidFill>
                <a:latin typeface="Calibri" charset="0"/>
              </a:rPr>
              <a:t>έχουν εγκριθεί:</a:t>
            </a:r>
            <a:endParaRPr lang="el-GR" sz="2000" dirty="0">
              <a:solidFill>
                <a:srgbClr val="000000"/>
              </a:solidFill>
              <a:latin typeface="Calibri" charset="0"/>
            </a:endParaRPr>
          </a:p>
          <a:p>
            <a:pPr marL="342900" indent="-342900"/>
            <a:r>
              <a:rPr lang="en-US" sz="2000" dirty="0">
                <a:latin typeface="Calibri" charset="0"/>
              </a:rPr>
              <a:t>     </a:t>
            </a:r>
            <a:r>
              <a:rPr lang="en-US" sz="2000" dirty="0" smtClean="0">
                <a:latin typeface="Calibri" charset="0"/>
              </a:rPr>
              <a:t>1</a:t>
            </a:r>
            <a:r>
              <a:rPr lang="el-GR" sz="2000" baseline="30000" dirty="0">
                <a:latin typeface="Calibri" charset="0"/>
              </a:rPr>
              <a:t>ο</a:t>
            </a:r>
            <a:r>
              <a:rPr lang="en-US" sz="2000" dirty="0" smtClean="0">
                <a:latin typeface="Calibri" charset="0"/>
              </a:rPr>
              <a:t> </a:t>
            </a:r>
            <a:r>
              <a:rPr lang="el-GR" sz="2000" dirty="0">
                <a:latin typeface="Calibri" charset="0"/>
              </a:rPr>
              <a:t>:</a:t>
            </a:r>
            <a:r>
              <a:rPr lang="en-US" sz="2000" dirty="0">
                <a:latin typeface="Calibri" charset="0"/>
              </a:rPr>
              <a:t> </a:t>
            </a:r>
            <a:r>
              <a:rPr lang="el-GR" sz="2000" dirty="0" smtClean="0">
                <a:latin typeface="Calibri" charset="0"/>
              </a:rPr>
              <a:t>Σωφρονιστικών Ιδρυμάτων: 2001</a:t>
            </a:r>
            <a:endParaRPr lang="el-GR" sz="2000" dirty="0">
              <a:latin typeface="Calibri" charset="0"/>
            </a:endParaRPr>
          </a:p>
          <a:p>
            <a:pPr marL="342900" indent="-342900"/>
            <a:r>
              <a:rPr lang="el-GR" sz="2000" dirty="0">
                <a:latin typeface="Calibri" charset="0"/>
              </a:rPr>
              <a:t>     </a:t>
            </a:r>
            <a:r>
              <a:rPr lang="el-GR" sz="2000" dirty="0" smtClean="0">
                <a:latin typeface="Calibri" charset="0"/>
              </a:rPr>
              <a:t>2</a:t>
            </a:r>
            <a:r>
              <a:rPr lang="el-GR" sz="2000" baseline="30000" dirty="0">
                <a:latin typeface="Calibri" charset="0"/>
              </a:rPr>
              <a:t>ο</a:t>
            </a:r>
            <a:r>
              <a:rPr lang="el-GR" sz="2000" dirty="0" smtClean="0">
                <a:latin typeface="Calibri" charset="0"/>
              </a:rPr>
              <a:t>: Ανανεώσιμων Πηγών Ενέργειας: </a:t>
            </a:r>
            <a:r>
              <a:rPr lang="el-GR" sz="2000" dirty="0">
                <a:latin typeface="Calibri" charset="0"/>
              </a:rPr>
              <a:t>2008</a:t>
            </a:r>
            <a:endParaRPr lang="en-US" sz="2000" dirty="0">
              <a:latin typeface="Calibri" charset="0"/>
            </a:endParaRPr>
          </a:p>
          <a:p>
            <a:pPr marL="342900" indent="-342900"/>
            <a:r>
              <a:rPr lang="el-GR" sz="2000" dirty="0">
                <a:latin typeface="Calibri" charset="0"/>
              </a:rPr>
              <a:t>     </a:t>
            </a:r>
            <a:r>
              <a:rPr lang="el-GR" sz="2000" dirty="0" smtClean="0">
                <a:solidFill>
                  <a:srgbClr val="FF0000"/>
                </a:solidFill>
                <a:latin typeface="Calibri" charset="0"/>
              </a:rPr>
              <a:t>3</a:t>
            </a:r>
            <a:r>
              <a:rPr lang="el-GR" sz="2000" baseline="30000" dirty="0">
                <a:solidFill>
                  <a:srgbClr val="FF0000"/>
                </a:solidFill>
                <a:latin typeface="Calibri" charset="0"/>
              </a:rPr>
              <a:t>ο</a:t>
            </a:r>
            <a:r>
              <a:rPr lang="el-GR" sz="2000" dirty="0" smtClean="0">
                <a:solidFill>
                  <a:srgbClr val="FF0000"/>
                </a:solidFill>
                <a:latin typeface="Calibri" charset="0"/>
              </a:rPr>
              <a:t>: Τουρισμού: </a:t>
            </a:r>
            <a:r>
              <a:rPr lang="el-GR" sz="2000" dirty="0">
                <a:solidFill>
                  <a:srgbClr val="FF0000"/>
                </a:solidFill>
                <a:latin typeface="Calibri" charset="0"/>
              </a:rPr>
              <a:t>2009</a:t>
            </a:r>
            <a:r>
              <a:rPr lang="en-US" sz="2000" dirty="0">
                <a:solidFill>
                  <a:srgbClr val="FF0000"/>
                </a:solidFill>
                <a:latin typeface="Calibri" charset="0"/>
              </a:rPr>
              <a:t>, 2013, ???</a:t>
            </a:r>
            <a:endParaRPr lang="el-GR" sz="2000" dirty="0">
              <a:solidFill>
                <a:srgbClr val="FF0000"/>
              </a:solidFill>
              <a:latin typeface="Calibri" charset="0"/>
            </a:endParaRPr>
          </a:p>
          <a:p>
            <a:pPr marL="342900" indent="-342900"/>
            <a:r>
              <a:rPr lang="el-GR" sz="2000" dirty="0">
                <a:latin typeface="Calibri" charset="0"/>
              </a:rPr>
              <a:t>     </a:t>
            </a:r>
            <a:r>
              <a:rPr lang="el-GR" sz="2000" dirty="0" smtClean="0">
                <a:latin typeface="Calibri" charset="0"/>
              </a:rPr>
              <a:t>4</a:t>
            </a:r>
            <a:r>
              <a:rPr lang="el-GR" sz="2000" baseline="30000" dirty="0">
                <a:latin typeface="Calibri" charset="0"/>
              </a:rPr>
              <a:t>ο</a:t>
            </a:r>
            <a:r>
              <a:rPr lang="el-GR" sz="2000" dirty="0" smtClean="0">
                <a:latin typeface="Calibri" charset="0"/>
              </a:rPr>
              <a:t>: Βιομηχανίας: </a:t>
            </a:r>
            <a:r>
              <a:rPr lang="el-GR" sz="2000" dirty="0">
                <a:latin typeface="Calibri" charset="0"/>
              </a:rPr>
              <a:t>2009 </a:t>
            </a:r>
            <a:endParaRPr lang="en-US" sz="2000" dirty="0">
              <a:latin typeface="Calibri" charset="0"/>
            </a:endParaRPr>
          </a:p>
          <a:p>
            <a:pPr marL="342900" indent="-342900"/>
            <a:r>
              <a:rPr lang="el-GR" sz="2000" dirty="0">
                <a:latin typeface="Calibri" charset="0"/>
              </a:rPr>
              <a:t>     </a:t>
            </a:r>
            <a:r>
              <a:rPr lang="el-GR" sz="2000" dirty="0" smtClean="0">
                <a:latin typeface="Calibri" charset="0"/>
              </a:rPr>
              <a:t>5</a:t>
            </a:r>
            <a:r>
              <a:rPr lang="el-GR" sz="2000" baseline="30000" dirty="0">
                <a:latin typeface="Calibri" charset="0"/>
              </a:rPr>
              <a:t>ο</a:t>
            </a:r>
            <a:r>
              <a:rPr lang="el-GR" sz="2000" dirty="0" smtClean="0">
                <a:latin typeface="Calibri" charset="0"/>
              </a:rPr>
              <a:t>: Υδατοκαλλιεργειών: </a:t>
            </a:r>
            <a:r>
              <a:rPr lang="el-GR" sz="2000" dirty="0">
                <a:latin typeface="Calibri" charset="0"/>
              </a:rPr>
              <a:t>2011</a:t>
            </a:r>
            <a:endParaRPr lang="en-US" sz="2000" dirty="0">
              <a:latin typeface="Calibri" charset="0"/>
            </a:endParaRPr>
          </a:p>
          <a:p>
            <a:pPr marL="342900" indent="-342900" eaLnBrk="0" hangingPunct="0">
              <a:spcBef>
                <a:spcPct val="20000"/>
              </a:spcBef>
              <a:buFont typeface="Arial" charset="0"/>
              <a:buNone/>
            </a:pPr>
            <a:r>
              <a:rPr lang="el-GR" sz="2000" dirty="0">
                <a:latin typeface="Calibri" charset="0"/>
              </a:rPr>
              <a:t> </a:t>
            </a:r>
            <a:r>
              <a:rPr lang="en-US" sz="2000" dirty="0">
                <a:latin typeface="Calibri" charset="0"/>
              </a:rPr>
              <a:t>2. </a:t>
            </a:r>
            <a:r>
              <a:rPr lang="el-GR" sz="2000" dirty="0" smtClean="0">
                <a:latin typeface="Calibri" charset="0"/>
              </a:rPr>
              <a:t>Το 2</a:t>
            </a:r>
            <a:r>
              <a:rPr lang="el-GR" sz="2000" baseline="30000" dirty="0" smtClean="0">
                <a:latin typeface="Calibri" charset="0"/>
              </a:rPr>
              <a:t>ο</a:t>
            </a:r>
            <a:r>
              <a:rPr lang="el-GR" sz="2000" dirty="0" smtClean="0">
                <a:latin typeface="Calibri" charset="0"/>
              </a:rPr>
              <a:t> περιλαμβάνει Πλαίσια λειτουργικών ζωνών ή εκτάσεων σχεδιασμού εθνικής κλίμακας </a:t>
            </a:r>
            <a:r>
              <a:rPr lang="en-US" sz="2000" dirty="0" smtClean="0">
                <a:latin typeface="Calibri" charset="0"/>
              </a:rPr>
              <a:t>(</a:t>
            </a:r>
            <a:r>
              <a:rPr lang="el-GR" sz="2000" dirty="0" smtClean="0">
                <a:latin typeface="Calibri" charset="0"/>
              </a:rPr>
              <a:t>π.χ. Παράκτιας ζώνης, Νησιωτικού χώρου κ.λ.π.): </a:t>
            </a:r>
            <a:endParaRPr lang="en-US" sz="2000" dirty="0">
              <a:latin typeface="Calibri" charset="0"/>
            </a:endParaRPr>
          </a:p>
          <a:p>
            <a:pPr marL="342900" indent="-342900" eaLnBrk="0" hangingPunct="0">
              <a:spcBef>
                <a:spcPct val="20000"/>
              </a:spcBef>
              <a:buFont typeface="Arial" charset="0"/>
              <a:buNone/>
            </a:pPr>
            <a:r>
              <a:rPr lang="en-US" sz="2000" dirty="0">
                <a:latin typeface="Calibri" charset="0"/>
              </a:rPr>
              <a:t>      </a:t>
            </a:r>
            <a:r>
              <a:rPr lang="el-GR" sz="2000" dirty="0" smtClean="0">
                <a:latin typeface="Calibri" charset="0"/>
              </a:rPr>
              <a:t>Κανένα δεν έχει εγκριθεί ως τώρα</a:t>
            </a:r>
            <a:r>
              <a:rPr lang="en-US" sz="2000" dirty="0" smtClean="0">
                <a:latin typeface="Calibri" charset="0"/>
              </a:rPr>
              <a:t>.</a:t>
            </a:r>
            <a:endParaRPr lang="en-US" sz="2000" dirty="0">
              <a:latin typeface="Calibri" charset="0"/>
            </a:endParaRPr>
          </a:p>
        </p:txBody>
      </p:sp>
    </p:spTree>
    <p:extLst>
      <p:ext uri="{BB962C8B-B14F-4D97-AF65-F5344CB8AC3E}">
        <p14:creationId xmlns:p14="http://schemas.microsoft.com/office/powerpoint/2010/main" val="12998637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 Θέση αριθμού διαφάνειας"/>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649885C9-1E3A-4B4E-9356-632AD11BF8BF}" type="slidenum">
              <a:rPr lang="el-GR" sz="1200">
                <a:solidFill>
                  <a:srgbClr val="898989"/>
                </a:solidFill>
                <a:latin typeface="Arial" charset="0"/>
              </a:rPr>
              <a:pPr eaLnBrk="1" hangingPunct="1"/>
              <a:t>14</a:t>
            </a:fld>
            <a:endParaRPr lang="el-GR" sz="1200">
              <a:solidFill>
                <a:srgbClr val="898989"/>
              </a:solidFill>
              <a:latin typeface="Arial" charset="0"/>
            </a:endParaRPr>
          </a:p>
        </p:txBody>
      </p:sp>
      <p:pic>
        <p:nvPicPr>
          <p:cNvPr id="22530" name="11 - Εικόνα" descr="χωροταξια__4_page27_image24.jpg"/>
          <p:cNvPicPr>
            <a:picLocks noChangeAspect="1"/>
          </p:cNvPicPr>
          <p:nvPr/>
        </p:nvPicPr>
        <p:blipFill>
          <a:blip r:embed="rId2">
            <a:extLst>
              <a:ext uri="{28A0092B-C50C-407E-A947-70E740481C1C}">
                <a14:useLocalDpi xmlns:a14="http://schemas.microsoft.com/office/drawing/2010/main" val="0"/>
              </a:ext>
            </a:extLst>
          </a:blip>
          <a:srcRect l="4514" r="3697"/>
          <a:stretch>
            <a:fillRect/>
          </a:stretch>
        </p:blipFill>
        <p:spPr bwMode="auto">
          <a:xfrm>
            <a:off x="5003800" y="1773238"/>
            <a:ext cx="33115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1 - Ορθογώνιο"/>
          <p:cNvSpPr/>
          <p:nvPr/>
        </p:nvSpPr>
        <p:spPr bwMode="auto">
          <a:xfrm>
            <a:off x="1763713" y="836613"/>
            <a:ext cx="5040312"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Arial" charset="0"/>
            </a:endParaRPr>
          </a:p>
          <a:p>
            <a:pPr algn="ctr">
              <a:defRPr/>
            </a:pPr>
            <a:endParaRPr lang="el-GR" sz="1400" b="1" dirty="0">
              <a:solidFill>
                <a:schemeClr val="tx1"/>
              </a:solidFill>
              <a:latin typeface="Calibri" pitchFamily="34" charset="0"/>
            </a:endParaRPr>
          </a:p>
          <a:p>
            <a:pPr algn="ctr">
              <a:defRPr/>
            </a:pPr>
            <a:r>
              <a:rPr lang="el-GR" sz="2000" b="1" dirty="0" smtClean="0">
                <a:solidFill>
                  <a:schemeClr val="tx1"/>
                </a:solidFill>
                <a:latin typeface="Calibri" pitchFamily="34" charset="0"/>
              </a:rPr>
              <a:t>Περιφερειακά Πλαίσια Χ.Σ.Α.Α.</a:t>
            </a:r>
            <a:r>
              <a:rPr lang="en-US" sz="2000" b="1" dirty="0" smtClean="0">
                <a:solidFill>
                  <a:schemeClr val="tx1"/>
                </a:solidFill>
                <a:latin typeface="Calibri" pitchFamily="34" charset="0"/>
              </a:rPr>
              <a:t> </a:t>
            </a:r>
            <a:r>
              <a:rPr lang="el-GR" sz="2000" b="1" dirty="0">
                <a:solidFill>
                  <a:schemeClr val="tx1"/>
                </a:solidFill>
                <a:latin typeface="Calibri" pitchFamily="34" charset="0"/>
              </a:rPr>
              <a:t>: 12</a:t>
            </a:r>
            <a:endParaRPr lang="en-US" sz="2000" b="1" dirty="0">
              <a:solidFill>
                <a:schemeClr val="tx1"/>
              </a:solidFill>
              <a:latin typeface="Calibri" pitchFamily="34" charset="0"/>
            </a:endParaRPr>
          </a:p>
          <a:p>
            <a:pPr algn="ctr">
              <a:defRPr/>
            </a:pPr>
            <a:r>
              <a:rPr lang="en-US" sz="2000" b="1" dirty="0" smtClean="0">
                <a:solidFill>
                  <a:schemeClr val="tx1"/>
                </a:solidFill>
                <a:latin typeface="Calibri" pitchFamily="34" charset="0"/>
              </a:rPr>
              <a:t>(</a:t>
            </a:r>
            <a:r>
              <a:rPr lang="el-GR" sz="2000" b="1" dirty="0" smtClean="0">
                <a:solidFill>
                  <a:schemeClr val="tx1"/>
                </a:solidFill>
                <a:latin typeface="Calibri" pitchFamily="34" charset="0"/>
              </a:rPr>
              <a:t>εκτός Αττικής</a:t>
            </a:r>
            <a:r>
              <a:rPr lang="en-US" sz="2000" b="1" dirty="0" smtClean="0">
                <a:solidFill>
                  <a:schemeClr val="tx1"/>
                </a:solidFill>
                <a:latin typeface="Calibri" pitchFamily="34" charset="0"/>
              </a:rPr>
              <a:t>)</a:t>
            </a:r>
            <a:endParaRPr lang="el-GR" sz="2000" b="1" dirty="0">
              <a:solidFill>
                <a:schemeClr val="tx1"/>
              </a:solidFill>
              <a:latin typeface="Calibri" pitchFamily="34" charset="0"/>
            </a:endParaRPr>
          </a:p>
          <a:p>
            <a:pPr algn="ctr">
              <a:defRPr/>
            </a:pPr>
            <a:endParaRPr lang="el-GR" sz="1600" b="1" dirty="0">
              <a:solidFill>
                <a:schemeClr val="tx1"/>
              </a:solidFill>
              <a:latin typeface="Calibri" pitchFamily="34" charset="0"/>
            </a:endParaRPr>
          </a:p>
          <a:p>
            <a:pPr algn="ctr">
              <a:defRPr/>
            </a:pPr>
            <a:endParaRPr lang="el-GR" sz="1600" dirty="0">
              <a:solidFill>
                <a:srgbClr val="FFFFFF"/>
              </a:solidFill>
              <a:latin typeface="Calibri" pitchFamily="34" charset="0"/>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3889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41 - Ορθογώνιο"/>
          <p:cNvSpPr/>
          <p:nvPr/>
        </p:nvSpPr>
        <p:spPr bwMode="auto">
          <a:xfrm>
            <a:off x="1763713" y="260350"/>
            <a:ext cx="504031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smtClean="0">
                <a:solidFill>
                  <a:srgbClr val="FFFFFF"/>
                </a:solidFill>
                <a:latin typeface="Calibri" pitchFamily="34" charset="0"/>
              </a:rPr>
              <a:t>Περιφερειακό Επίπεδο</a:t>
            </a:r>
            <a:r>
              <a:rPr lang="en-US" sz="2000" b="1" dirty="0" smtClean="0">
                <a:solidFill>
                  <a:srgbClr val="FFFFFF"/>
                </a:solidFill>
                <a:latin typeface="Calibri" pitchFamily="34" charset="0"/>
              </a:rPr>
              <a:t> </a:t>
            </a:r>
            <a:r>
              <a:rPr lang="en-US" sz="1600" dirty="0" smtClean="0">
                <a:solidFill>
                  <a:srgbClr val="FFFFFF"/>
                </a:solidFill>
                <a:latin typeface="Calibri" pitchFamily="34" charset="0"/>
              </a:rPr>
              <a:t>(Lalenis, </a:t>
            </a:r>
            <a:r>
              <a:rPr lang="en-US" sz="1600" dirty="0" err="1" smtClean="0">
                <a:solidFill>
                  <a:srgbClr val="FFFFFF"/>
                </a:solidFill>
                <a:latin typeface="Calibri" pitchFamily="34" charset="0"/>
              </a:rPr>
              <a:t>Vezyriannidou</a:t>
            </a:r>
            <a:r>
              <a:rPr lang="en-US" sz="1600" dirty="0" smtClean="0">
                <a:solidFill>
                  <a:srgbClr val="FFFFFF"/>
                </a:solidFill>
                <a:latin typeface="Calibri" pitchFamily="34" charset="0"/>
              </a:rPr>
              <a:t> 2016)</a:t>
            </a:r>
            <a:endParaRPr lang="el-GR" sz="2000" b="1" dirty="0">
              <a:solidFill>
                <a:srgbClr val="FFFFFF"/>
              </a:solidFill>
              <a:latin typeface="Calibri" pitchFamily="34" charset="0"/>
            </a:endParaRPr>
          </a:p>
        </p:txBody>
      </p:sp>
      <p:sp>
        <p:nvSpPr>
          <p:cNvPr id="22534" name="Rectangle 10"/>
          <p:cNvSpPr>
            <a:spLocks noChangeArrowheads="1"/>
          </p:cNvSpPr>
          <p:nvPr/>
        </p:nvSpPr>
        <p:spPr bwMode="auto">
          <a:xfrm>
            <a:off x="3779838" y="3644900"/>
            <a:ext cx="51847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smtClean="0">
                <a:latin typeface="Calibri" charset="0"/>
              </a:rPr>
              <a:t>12 </a:t>
            </a:r>
            <a:r>
              <a:rPr lang="el-GR" sz="2000" dirty="0">
                <a:latin typeface="Calibri" charset="0"/>
              </a:rPr>
              <a:t>Π</a:t>
            </a:r>
            <a:r>
              <a:rPr lang="el-GR" sz="2000" dirty="0" smtClean="0">
                <a:latin typeface="Calibri" charset="0"/>
              </a:rPr>
              <a:t>εριφερειακά Πλαίσια εγκεκριμένα απο το </a:t>
            </a:r>
            <a:r>
              <a:rPr lang="en-US" sz="2000" dirty="0" smtClean="0">
                <a:latin typeface="Calibri" charset="0"/>
              </a:rPr>
              <a:t>2003 </a:t>
            </a:r>
            <a:r>
              <a:rPr lang="en-US" sz="2000" dirty="0">
                <a:latin typeface="Calibri" charset="0"/>
              </a:rPr>
              <a:t>(</a:t>
            </a:r>
            <a:r>
              <a:rPr lang="en-US" sz="2000" dirty="0" smtClean="0">
                <a:latin typeface="Calibri" charset="0"/>
              </a:rPr>
              <a:t>5</a:t>
            </a:r>
            <a:r>
              <a:rPr lang="el-GR" sz="2000" dirty="0" smtClean="0">
                <a:latin typeface="Calibri" charset="0"/>
              </a:rPr>
              <a:t> χρόνια πριν το Γενικό Πλαίσιο</a:t>
            </a:r>
            <a:r>
              <a:rPr lang="en-US" sz="2000" dirty="0" smtClean="0">
                <a:latin typeface="Calibri" charset="0"/>
              </a:rPr>
              <a:t>)</a:t>
            </a:r>
            <a:r>
              <a:rPr lang="en-US" sz="2000" dirty="0">
                <a:latin typeface="Calibri" charset="0"/>
              </a:rPr>
              <a:t>.</a:t>
            </a:r>
          </a:p>
          <a:p>
            <a:pPr algn="just"/>
            <a:r>
              <a:rPr lang="el-GR" sz="2000" dirty="0" smtClean="0">
                <a:latin typeface="Calibri" charset="0"/>
              </a:rPr>
              <a:t>Στρατηγικού χαρακτήρα, με εξειδικεύσεις κατευθύνσεων των πλαισίων εθνικού επιπέδου σε περιφερειακό επίπεδο. </a:t>
            </a:r>
            <a:r>
              <a:rPr lang="en-US" sz="2000" dirty="0" smtClean="0">
                <a:latin typeface="Calibri" charset="0"/>
              </a:rPr>
              <a:t> </a:t>
            </a:r>
            <a:endParaRPr lang="en-US" sz="2000" dirty="0">
              <a:latin typeface="Calibri" charset="0"/>
            </a:endParaRPr>
          </a:p>
          <a:p>
            <a:pPr algn="just"/>
            <a:r>
              <a:rPr lang="el-GR" sz="2000" dirty="0" smtClean="0">
                <a:latin typeface="Calibri" charset="0"/>
              </a:rPr>
              <a:t>Προς το παρόν υπο αναθεώρηση</a:t>
            </a:r>
            <a:r>
              <a:rPr lang="en-US" sz="2000" dirty="0" smtClean="0">
                <a:latin typeface="Calibri" charset="0"/>
              </a:rPr>
              <a:t>.</a:t>
            </a:r>
            <a:endParaRPr lang="en-US" sz="2000" dirty="0">
              <a:latin typeface="Calibri" charset="0"/>
            </a:endParaRPr>
          </a:p>
          <a:p>
            <a:pPr algn="just"/>
            <a:r>
              <a:rPr lang="en-US" sz="2000" dirty="0" smtClean="0">
                <a:latin typeface="Calibri" charset="0"/>
              </a:rPr>
              <a:t>(</a:t>
            </a:r>
            <a:r>
              <a:rPr lang="el-GR" sz="2000" dirty="0" smtClean="0">
                <a:latin typeface="Calibri" charset="0"/>
              </a:rPr>
              <a:t>Η διαδικασία άρχισε το </a:t>
            </a:r>
            <a:r>
              <a:rPr lang="en-US" sz="2000" dirty="0" smtClean="0">
                <a:latin typeface="Calibri" charset="0"/>
              </a:rPr>
              <a:t>2012</a:t>
            </a:r>
            <a:r>
              <a:rPr lang="en-US" sz="2000" dirty="0">
                <a:latin typeface="Calibri" charset="0"/>
              </a:rPr>
              <a:t>.</a:t>
            </a:r>
            <a:r>
              <a:rPr lang="el-GR" sz="2000" dirty="0">
                <a:latin typeface="Calibri" charset="0"/>
              </a:rPr>
              <a:t> </a:t>
            </a:r>
            <a:r>
              <a:rPr lang="el-GR" sz="2000" dirty="0" smtClean="0">
                <a:latin typeface="Calibri" charset="0"/>
              </a:rPr>
              <a:t>Πρόσφατα δόθηκε παράταση για άλλους </a:t>
            </a:r>
            <a:r>
              <a:rPr lang="en-US" sz="2000" dirty="0" smtClean="0">
                <a:latin typeface="Calibri" charset="0"/>
              </a:rPr>
              <a:t>6 </a:t>
            </a:r>
            <a:r>
              <a:rPr lang="el-GR" sz="2000" dirty="0" smtClean="0">
                <a:latin typeface="Calibri" charset="0"/>
              </a:rPr>
              <a:t>μήνες</a:t>
            </a:r>
            <a:r>
              <a:rPr lang="en-US" sz="2000" dirty="0" smtClean="0">
                <a:latin typeface="Calibri" charset="0"/>
              </a:rPr>
              <a:t>)</a:t>
            </a:r>
            <a:r>
              <a:rPr lang="el-GR" sz="2000" dirty="0" smtClean="0">
                <a:latin typeface="Calibri" charset="0"/>
              </a:rPr>
              <a:t>.</a:t>
            </a:r>
            <a:endParaRPr lang="en-US" sz="2000" dirty="0">
              <a:latin typeface="Calibri" charset="0"/>
            </a:endParaRPr>
          </a:p>
        </p:txBody>
      </p:sp>
      <p:sp>
        <p:nvSpPr>
          <p:cNvPr id="10" name="Έλλειψη 9"/>
          <p:cNvSpPr/>
          <p:nvPr/>
        </p:nvSpPr>
        <p:spPr>
          <a:xfrm>
            <a:off x="1763713" y="2420938"/>
            <a:ext cx="2016125" cy="8636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Tree>
    <p:extLst>
      <p:ext uri="{BB962C8B-B14F-4D97-AF65-F5344CB8AC3E}">
        <p14:creationId xmlns:p14="http://schemas.microsoft.com/office/powerpoint/2010/main" val="1939737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marL="342900" indent="-342900"/>
            <a:r>
              <a:rPr lang="el-GR" sz="2000" b="1" u="sng" dirty="0" smtClean="0">
                <a:solidFill>
                  <a:srgbClr val="0D0D0D"/>
                </a:solidFill>
                <a:latin typeface="Calibri" charset="0"/>
                <a:ea typeface="MS PGothic" charset="0"/>
                <a:cs typeface="MS PGothic" charset="0"/>
              </a:rPr>
              <a:t>Τοπικό Επίπεδο </a:t>
            </a:r>
            <a:r>
              <a:rPr lang="el-GR" sz="2000" dirty="0">
                <a:solidFill>
                  <a:srgbClr val="0D0D0D"/>
                </a:solidFill>
                <a:latin typeface="Calibri" charset="0"/>
                <a:ea typeface="MS PGothic" charset="0"/>
                <a:cs typeface="MS PGothic" charset="0"/>
              </a:rPr>
              <a:t>(</a:t>
            </a:r>
            <a:r>
              <a:rPr lang="el-GR" sz="2000" dirty="0" smtClean="0">
                <a:solidFill>
                  <a:srgbClr val="0D0D0D"/>
                </a:solidFill>
                <a:latin typeface="Calibri" charset="0"/>
                <a:ea typeface="MS PGothic" charset="0"/>
                <a:cs typeface="MS PGothic" charset="0"/>
              </a:rPr>
              <a:t>Βεζυριαννίδου, 2013) (1)</a:t>
            </a:r>
            <a:r>
              <a:rPr lang="el-GR" sz="2000" b="1" u="sng" dirty="0" smtClean="0">
                <a:solidFill>
                  <a:srgbClr val="0D0D0D"/>
                </a:solidFill>
                <a:latin typeface="Calibri" charset="0"/>
                <a:ea typeface="MS PGothic" charset="0"/>
                <a:cs typeface="MS PGothic" charset="0"/>
              </a:rPr>
              <a:t/>
            </a:r>
            <a:br>
              <a:rPr lang="el-GR" sz="2000" b="1" u="sng" dirty="0" smtClean="0">
                <a:solidFill>
                  <a:srgbClr val="0D0D0D"/>
                </a:solidFill>
                <a:latin typeface="Calibri" charset="0"/>
                <a:ea typeface="MS PGothic" charset="0"/>
                <a:cs typeface="MS PGothic" charset="0"/>
              </a:rPr>
            </a:br>
            <a:r>
              <a:rPr lang="el-GR" sz="2000" b="1" u="sng" dirty="0" smtClean="0">
                <a:solidFill>
                  <a:srgbClr val="0D0D0D"/>
                </a:solidFill>
                <a:latin typeface="Calibri" charset="0"/>
                <a:ea typeface="MS PGothic" charset="0"/>
                <a:cs typeface="MS PGothic" charset="0"/>
              </a:rPr>
              <a:t>Γενικά Πολεοδομικά Σχέδια (Γ.Π.Σ.) – Σ.Χ.Ο.Ο.Α.Π.</a:t>
            </a:r>
            <a:r>
              <a:rPr lang="en-US" sz="2000" b="1" u="sng" dirty="0" smtClean="0">
                <a:solidFill>
                  <a:srgbClr val="0D0D0D"/>
                </a:solidFill>
                <a:latin typeface="Calibri" charset="0"/>
                <a:ea typeface="MS PGothic" charset="0"/>
                <a:cs typeface="MS PGothic" charset="0"/>
              </a:rPr>
              <a:t> </a:t>
            </a:r>
            <a:r>
              <a:rPr lang="en-US" sz="2000" b="1" dirty="0" smtClean="0">
                <a:solidFill>
                  <a:srgbClr val="0D0D0D"/>
                </a:solidFill>
                <a:latin typeface="Calibri" charset="0"/>
                <a:ea typeface="MS PGothic" charset="0"/>
                <a:cs typeface="MS PGothic" charset="0"/>
              </a:rPr>
              <a:t> </a:t>
            </a:r>
            <a:r>
              <a:rPr lang="el-GR" sz="2000" b="1" dirty="0" smtClean="0">
                <a:solidFill>
                  <a:srgbClr val="0D0D0D"/>
                </a:solidFill>
                <a:latin typeface="Calibri" charset="0"/>
                <a:ea typeface="MS PGothic" charset="0"/>
                <a:cs typeface="MS PGothic" charset="0"/>
              </a:rPr>
              <a:t> </a:t>
            </a:r>
            <a:r>
              <a:rPr lang="el-GR" sz="2000" b="1" dirty="0">
                <a:solidFill>
                  <a:srgbClr val="0D0D0D"/>
                </a:solidFill>
                <a:latin typeface="Calibri" charset="0"/>
                <a:ea typeface="MS PGothic" charset="0"/>
                <a:cs typeface="MS PGothic" charset="0"/>
              </a:rPr>
              <a:t/>
            </a:r>
            <a:br>
              <a:rPr lang="el-GR" sz="2000" b="1" dirty="0">
                <a:solidFill>
                  <a:srgbClr val="0D0D0D"/>
                </a:solidFill>
                <a:latin typeface="Calibri" charset="0"/>
                <a:ea typeface="MS PGothic" charset="0"/>
                <a:cs typeface="MS PGothic" charset="0"/>
              </a:rPr>
            </a:br>
            <a:endParaRPr lang="en-US" sz="2000" dirty="0">
              <a:latin typeface="Verdana" charset="0"/>
              <a:ea typeface="MS PGothic" charset="0"/>
              <a:cs typeface="MS PGothic" charset="0"/>
            </a:endParaRPr>
          </a:p>
        </p:txBody>
      </p:sp>
      <p:sp>
        <p:nvSpPr>
          <p:cNvPr id="23554" name="Slide Number Placeholder 3"/>
          <p:cNvSpPr>
            <a:spLocks noGrp="1"/>
          </p:cNvSpPr>
          <p:nvPr>
            <p:ph type="sldNum" sz="quarter" idx="12"/>
          </p:nvPr>
        </p:nvSpPr>
        <p:spPr>
          <a:xfrm flipH="1" flipV="1">
            <a:off x="8686799" y="6721475"/>
            <a:ext cx="45719" cy="45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4A833BC5-F034-1A40-98EC-0D261B89AC47}" type="slidenum">
              <a:rPr lang="el-GR" sz="1200">
                <a:ea typeface="MS PGothic" charset="0"/>
                <a:cs typeface="MS PGothic" charset="0"/>
              </a:rPr>
              <a:pPr eaLnBrk="1" hangingPunct="1"/>
              <a:t>15</a:t>
            </a:fld>
            <a:endParaRPr lang="el-GR" sz="1200">
              <a:ea typeface="MS PGothic" charset="0"/>
              <a:cs typeface="MS PGothic" charset="0"/>
            </a:endParaRPr>
          </a:p>
        </p:txBody>
      </p:sp>
      <p:sp>
        <p:nvSpPr>
          <p:cNvPr id="23555" name="TextBox 6"/>
          <p:cNvSpPr txBox="1">
            <a:spLocks noChangeArrowheads="1"/>
          </p:cNvSpPr>
          <p:nvPr/>
        </p:nvSpPr>
        <p:spPr bwMode="auto">
          <a:xfrm>
            <a:off x="130729" y="1195132"/>
            <a:ext cx="3936446" cy="14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lnSpc>
                <a:spcPct val="90000"/>
              </a:lnSpc>
            </a:pPr>
            <a:r>
              <a:rPr lang="en-US" sz="2000" b="1" dirty="0">
                <a:latin typeface="Calibri" charset="0"/>
                <a:ea typeface="MS PGothic" charset="0"/>
                <a:cs typeface="MS PGothic" charset="0"/>
              </a:rPr>
              <a:t>1997– </a:t>
            </a:r>
            <a:r>
              <a:rPr lang="el-GR" sz="2000" b="1" dirty="0">
                <a:latin typeface="Calibri" charset="0"/>
                <a:ea typeface="MS PGothic" charset="0"/>
                <a:cs typeface="MS PGothic" charset="0"/>
              </a:rPr>
              <a:t>2014</a:t>
            </a:r>
            <a:r>
              <a:rPr lang="en-US" sz="2000" b="1" dirty="0">
                <a:latin typeface="Calibri" charset="0"/>
                <a:ea typeface="MS PGothic" charset="0"/>
                <a:cs typeface="MS PGothic" charset="0"/>
              </a:rPr>
              <a:t>: </a:t>
            </a:r>
            <a:r>
              <a:rPr lang="el-GR" sz="2000" dirty="0" smtClean="0">
                <a:latin typeface="Calibri" charset="0"/>
                <a:ea typeface="MS PGothic" charset="0"/>
                <a:cs typeface="MS PGothic" charset="0"/>
              </a:rPr>
              <a:t>Σε σύνολο </a:t>
            </a:r>
            <a:r>
              <a:rPr lang="en-US" sz="2000" dirty="0" smtClean="0">
                <a:latin typeface="Calibri" charset="0"/>
                <a:ea typeface="MS PGothic" charset="0"/>
                <a:cs typeface="MS PGothic" charset="0"/>
              </a:rPr>
              <a:t>910 </a:t>
            </a:r>
            <a:r>
              <a:rPr lang="el-GR" sz="2000" dirty="0" smtClean="0">
                <a:latin typeface="Calibri" charset="0"/>
                <a:ea typeface="MS PGothic" charset="0"/>
                <a:cs typeface="MS PGothic" charset="0"/>
              </a:rPr>
              <a:t>δήμων (δεν συμπεριλαμβάνονται οι της Περιφέρειας Αττικής), εγκρίθηκαν Γ.Π.Σ. – ΣΧΟΟΑΠ για 144 </a:t>
            </a:r>
            <a:r>
              <a:rPr lang="en-US" sz="2000" b="1" dirty="0" smtClean="0">
                <a:latin typeface="Calibri" charset="0"/>
                <a:ea typeface="MS PGothic" charset="0"/>
                <a:cs typeface="MS PGothic" charset="0"/>
              </a:rPr>
              <a:t>(</a:t>
            </a:r>
            <a:r>
              <a:rPr lang="en-US" sz="2000" b="1" dirty="0">
                <a:latin typeface="Calibri" charset="0"/>
                <a:ea typeface="MS PGothic" charset="0"/>
                <a:cs typeface="MS PGothic" charset="0"/>
              </a:rPr>
              <a:t>16%</a:t>
            </a:r>
            <a:r>
              <a:rPr lang="en-US" sz="2000" b="1" dirty="0" smtClean="0">
                <a:latin typeface="Calibri" charset="0"/>
                <a:ea typeface="MS PGothic" charset="0"/>
                <a:cs typeface="MS PGothic" charset="0"/>
              </a:rPr>
              <a:t>)</a:t>
            </a:r>
            <a:r>
              <a:rPr lang="el-GR" sz="2000" b="1" dirty="0">
                <a:latin typeface="Calibri" charset="0"/>
                <a:ea typeface="MS PGothic" charset="0"/>
                <a:cs typeface="MS PGothic" charset="0"/>
              </a:rPr>
              <a:t> </a:t>
            </a:r>
            <a:r>
              <a:rPr lang="el-GR" sz="2000" dirty="0">
                <a:latin typeface="Calibri" charset="0"/>
                <a:ea typeface="MS PGothic" charset="0"/>
                <a:cs typeface="MS PGothic" charset="0"/>
              </a:rPr>
              <a:t>[</a:t>
            </a:r>
            <a:r>
              <a:rPr lang="el-GR" sz="2000" dirty="0" smtClean="0">
                <a:latin typeface="Calibri" charset="0"/>
                <a:ea typeface="MS PGothic" charset="0"/>
                <a:cs typeface="MS PGothic" charset="0"/>
              </a:rPr>
              <a:t>40 εγκρίθηκαν μέχρι το 2009 (4,4%)].</a:t>
            </a:r>
            <a:endParaRPr lang="en-US" sz="2000" dirty="0">
              <a:ea typeface="MS PGothic" charset="0"/>
              <a:cs typeface="MS PGothic" charset="0"/>
            </a:endParaRPr>
          </a:p>
        </p:txBody>
      </p:sp>
      <p:sp>
        <p:nvSpPr>
          <p:cNvPr id="23556" name="TextBox 7"/>
          <p:cNvSpPr txBox="1">
            <a:spLocks noChangeArrowheads="1"/>
          </p:cNvSpPr>
          <p:nvPr/>
        </p:nvSpPr>
        <p:spPr bwMode="auto">
          <a:xfrm>
            <a:off x="130729" y="3062524"/>
            <a:ext cx="4080910" cy="231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lnSpc>
                <a:spcPct val="90000"/>
              </a:lnSpc>
            </a:pPr>
            <a:r>
              <a:rPr lang="el-GR" sz="2000" dirty="0" smtClean="0">
                <a:latin typeface="Calibri" charset="0"/>
                <a:ea typeface="MS PGothic" charset="0"/>
                <a:cs typeface="MS PGothic" charset="0"/>
              </a:rPr>
              <a:t>Για </a:t>
            </a:r>
            <a:r>
              <a:rPr lang="en-US" sz="2000" dirty="0" smtClean="0">
                <a:latin typeface="Calibri" charset="0"/>
                <a:ea typeface="MS PGothic" charset="0"/>
                <a:cs typeface="MS PGothic" charset="0"/>
              </a:rPr>
              <a:t>285 </a:t>
            </a:r>
            <a:r>
              <a:rPr lang="el-GR" sz="2000" dirty="0" smtClean="0">
                <a:latin typeface="Calibri" charset="0"/>
                <a:ea typeface="MS PGothic" charset="0"/>
                <a:cs typeface="MS PGothic" charset="0"/>
              </a:rPr>
              <a:t>δήμους </a:t>
            </a:r>
            <a:r>
              <a:rPr lang="en-US" sz="2000" b="1" dirty="0" smtClean="0">
                <a:latin typeface="Calibri" charset="0"/>
                <a:ea typeface="MS PGothic" charset="0"/>
                <a:cs typeface="MS PGothic" charset="0"/>
              </a:rPr>
              <a:t>(</a:t>
            </a:r>
            <a:r>
              <a:rPr lang="en-US" sz="2000" b="1" dirty="0">
                <a:latin typeface="Calibri" charset="0"/>
                <a:ea typeface="MS PGothic" charset="0"/>
                <a:cs typeface="MS PGothic" charset="0"/>
              </a:rPr>
              <a:t>31%</a:t>
            </a:r>
            <a:r>
              <a:rPr lang="en-US" sz="2000" b="1" dirty="0" smtClean="0">
                <a:latin typeface="Calibri" charset="0"/>
                <a:ea typeface="MS PGothic" charset="0"/>
                <a:cs typeface="MS PGothic" charset="0"/>
              </a:rPr>
              <a:t>)</a:t>
            </a:r>
            <a:r>
              <a:rPr lang="el-GR" sz="2000" b="1" dirty="0" smtClean="0">
                <a:latin typeface="Calibri" charset="0"/>
                <a:ea typeface="MS PGothic" charset="0"/>
                <a:cs typeface="MS PGothic" charset="0"/>
              </a:rPr>
              <a:t> </a:t>
            </a:r>
            <a:r>
              <a:rPr lang="el-GR" sz="2000" dirty="0" smtClean="0">
                <a:latin typeface="Calibri" charset="0"/>
                <a:ea typeface="MS PGothic" charset="0"/>
                <a:cs typeface="MS PGothic" charset="0"/>
              </a:rPr>
              <a:t>οι μελέτες των Γ.Π.Σ. – ΣΧΟΟΑΠ είναι υπο εκπόνηση [245 μέχρι το 2009 (27%)], ενώ για 479 δήμους </a:t>
            </a:r>
            <a:r>
              <a:rPr lang="en-US" sz="2000" b="1" dirty="0" smtClean="0">
                <a:latin typeface="Calibri" charset="0"/>
                <a:ea typeface="MS PGothic" charset="0"/>
                <a:cs typeface="MS PGothic" charset="0"/>
              </a:rPr>
              <a:t>(</a:t>
            </a:r>
            <a:r>
              <a:rPr lang="en-US" sz="2000" b="1" dirty="0">
                <a:latin typeface="Calibri" charset="0"/>
                <a:ea typeface="MS PGothic" charset="0"/>
                <a:cs typeface="MS PGothic" charset="0"/>
              </a:rPr>
              <a:t>53%) </a:t>
            </a:r>
            <a:r>
              <a:rPr lang="el-GR" sz="2000" dirty="0" smtClean="0">
                <a:latin typeface="Calibri" charset="0"/>
                <a:ea typeface="MS PGothic" charset="0"/>
                <a:cs typeface="MS PGothic" charset="0"/>
              </a:rPr>
              <a:t>δεν υπάρχουν Γ.Π.Σ. – ΣΧΟΟΑΠ και οι σχετικές μελέτες ή διακόπηκαν, ή δεν προκηρύχθηκαν καθόλου. </a:t>
            </a:r>
            <a:r>
              <a:rPr lang="el-GR" sz="2000" dirty="0">
                <a:latin typeface="Calibri" charset="0"/>
                <a:ea typeface="MS PGothic" charset="0"/>
                <a:cs typeface="MS PGothic" charset="0"/>
              </a:rPr>
              <a:t/>
            </a:r>
            <a:br>
              <a:rPr lang="el-GR" sz="2000" dirty="0">
                <a:latin typeface="Calibri" charset="0"/>
                <a:ea typeface="MS PGothic" charset="0"/>
                <a:cs typeface="MS PGothic" charset="0"/>
              </a:rPr>
            </a:br>
            <a:endParaRPr lang="en-US" sz="2000" dirty="0">
              <a:ea typeface="MS PGothic" charset="0"/>
              <a:cs typeface="MS PGothic" charset="0"/>
            </a:endParaRPr>
          </a:p>
        </p:txBody>
      </p:sp>
      <p:graphicFrame>
        <p:nvGraphicFramePr>
          <p:cNvPr id="7" name="6 - Γράφημα"/>
          <p:cNvGraphicFramePr/>
          <p:nvPr>
            <p:extLst>
              <p:ext uri="{D42A27DB-BD31-4B8C-83A1-F6EECF244321}">
                <p14:modId xmlns:p14="http://schemas.microsoft.com/office/powerpoint/2010/main" val="2993588034"/>
              </p:ext>
            </p:extLst>
          </p:nvPr>
        </p:nvGraphicFramePr>
        <p:xfrm flipH="1">
          <a:off x="8460433" y="6812281"/>
          <a:ext cx="45719" cy="45719"/>
        </p:xfrm>
        <a:graphic>
          <a:graphicData uri="http://schemas.openxmlformats.org/drawingml/2006/chart">
            <c:chart xmlns:c="http://schemas.openxmlformats.org/drawingml/2006/chart" xmlns:r="http://schemas.openxmlformats.org/officeDocument/2006/relationships" r:id="rId2"/>
          </a:graphicData>
        </a:graphic>
      </p:graphicFrame>
      <p:pic>
        <p:nvPicPr>
          <p:cNvPr id="9" name="5 - Θέση περιεχομένου" descr="13.jpg"/>
          <p:cNvPicPr>
            <a:picLocks noGrp="1" noChangeAspect="1"/>
          </p:cNvPicPr>
          <p:nvPr>
            <p:ph idx="1"/>
          </p:nvPr>
        </p:nvPicPr>
        <p:blipFill>
          <a:blip r:embed="rId3"/>
          <a:srcRect l="1963" t="2091" r="24013" b="2091"/>
          <a:stretch>
            <a:fillRect/>
          </a:stretch>
        </p:blipFill>
        <p:spPr>
          <a:xfrm>
            <a:off x="4213824" y="1755349"/>
            <a:ext cx="4642014" cy="4201634"/>
          </a:xfrm>
          <a:ln>
            <a:solidFill>
              <a:schemeClr val="bg1">
                <a:lumMod val="50000"/>
              </a:schemeClr>
            </a:solidFill>
          </a:ln>
        </p:spPr>
      </p:pic>
      <p:pic>
        <p:nvPicPr>
          <p:cNvPr id="23560" name="7 - Εικόνα" descr="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429000"/>
            <a:ext cx="9731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6383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marL="342900" indent="-342900"/>
            <a:r>
              <a:rPr lang="el-GR" sz="2000" b="1" u="sng" dirty="0" smtClean="0">
                <a:solidFill>
                  <a:srgbClr val="0D0D0D"/>
                </a:solidFill>
                <a:latin typeface="Calibri" charset="0"/>
                <a:ea typeface="MS PGothic" charset="0"/>
                <a:cs typeface="MS PGothic" charset="0"/>
              </a:rPr>
              <a:t>Τοπικό Επίπεδο </a:t>
            </a:r>
            <a:r>
              <a:rPr lang="el-GR" sz="2000" dirty="0">
                <a:solidFill>
                  <a:srgbClr val="0D0D0D"/>
                </a:solidFill>
                <a:latin typeface="Calibri" charset="0"/>
                <a:ea typeface="MS PGothic" charset="0"/>
                <a:cs typeface="MS PGothic" charset="0"/>
              </a:rPr>
              <a:t>((Βεζυριαννίδου, 2013) </a:t>
            </a:r>
            <a:r>
              <a:rPr lang="el-GR" sz="2000" dirty="0" smtClean="0">
                <a:solidFill>
                  <a:srgbClr val="0D0D0D"/>
                </a:solidFill>
                <a:latin typeface="Calibri" charset="0"/>
                <a:ea typeface="MS PGothic" charset="0"/>
                <a:cs typeface="MS PGothic" charset="0"/>
              </a:rPr>
              <a:t>(2)</a:t>
            </a:r>
            <a:r>
              <a:rPr lang="el-GR" sz="2000" b="1" u="sng" dirty="0" smtClean="0">
                <a:solidFill>
                  <a:srgbClr val="0D0D0D"/>
                </a:solidFill>
                <a:latin typeface="Calibri" charset="0"/>
                <a:ea typeface="MS PGothic" charset="0"/>
                <a:cs typeface="MS PGothic" charset="0"/>
              </a:rPr>
              <a:t/>
            </a:r>
            <a:br>
              <a:rPr lang="el-GR" sz="2000" b="1" u="sng" dirty="0" smtClean="0">
                <a:solidFill>
                  <a:srgbClr val="0D0D0D"/>
                </a:solidFill>
                <a:latin typeface="Calibri" charset="0"/>
                <a:ea typeface="MS PGothic" charset="0"/>
                <a:cs typeface="MS PGothic" charset="0"/>
              </a:rPr>
            </a:br>
            <a:r>
              <a:rPr lang="el-GR" sz="2000" b="1" u="sng" dirty="0" smtClean="0">
                <a:solidFill>
                  <a:srgbClr val="0D0D0D"/>
                </a:solidFill>
                <a:latin typeface="Calibri" charset="0"/>
                <a:ea typeface="MS PGothic" charset="0"/>
                <a:cs typeface="MS PGothic" charset="0"/>
              </a:rPr>
              <a:t>Γενικά Πολεοδομικά Σχέδια (Γ.Π.Σ.) – Σ.Χ.Ο.Ο.Α.Π.</a:t>
            </a:r>
            <a:r>
              <a:rPr lang="en-US" sz="2000" b="1" u="sng" dirty="0" smtClean="0">
                <a:solidFill>
                  <a:srgbClr val="0D0D0D"/>
                </a:solidFill>
                <a:latin typeface="Calibri" charset="0"/>
                <a:ea typeface="MS PGothic" charset="0"/>
                <a:cs typeface="MS PGothic" charset="0"/>
              </a:rPr>
              <a:t> </a:t>
            </a:r>
            <a:r>
              <a:rPr lang="en-US" sz="2000" b="1" dirty="0" smtClean="0">
                <a:solidFill>
                  <a:srgbClr val="0D0D0D"/>
                </a:solidFill>
                <a:latin typeface="Calibri" charset="0"/>
                <a:ea typeface="MS PGothic" charset="0"/>
                <a:cs typeface="MS PGothic" charset="0"/>
              </a:rPr>
              <a:t> </a:t>
            </a:r>
            <a:r>
              <a:rPr lang="el-GR" sz="2000" b="1" dirty="0" smtClean="0">
                <a:solidFill>
                  <a:srgbClr val="0D0D0D"/>
                </a:solidFill>
                <a:latin typeface="Calibri" charset="0"/>
                <a:ea typeface="MS PGothic" charset="0"/>
                <a:cs typeface="MS PGothic" charset="0"/>
              </a:rPr>
              <a:t> </a:t>
            </a:r>
            <a:r>
              <a:rPr lang="el-GR" sz="2000" b="1" dirty="0">
                <a:solidFill>
                  <a:srgbClr val="0D0D0D"/>
                </a:solidFill>
                <a:latin typeface="Calibri" charset="0"/>
                <a:ea typeface="MS PGothic" charset="0"/>
                <a:cs typeface="MS PGothic" charset="0"/>
              </a:rPr>
              <a:t/>
            </a:r>
            <a:br>
              <a:rPr lang="el-GR" sz="2000" b="1" dirty="0">
                <a:solidFill>
                  <a:srgbClr val="0D0D0D"/>
                </a:solidFill>
                <a:latin typeface="Calibri" charset="0"/>
                <a:ea typeface="MS PGothic" charset="0"/>
                <a:cs typeface="MS PGothic" charset="0"/>
              </a:rPr>
            </a:br>
            <a:endParaRPr lang="en-US" sz="2000" dirty="0">
              <a:latin typeface="Verdana" charset="0"/>
              <a:ea typeface="MS PGothic" charset="0"/>
              <a:cs typeface="MS PGothic" charset="0"/>
            </a:endParaRPr>
          </a:p>
        </p:txBody>
      </p:sp>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4A833BC5-F034-1A40-98EC-0D261B89AC47}" type="slidenum">
              <a:rPr lang="el-GR" sz="1200">
                <a:ea typeface="MS PGothic" charset="0"/>
                <a:cs typeface="MS PGothic" charset="0"/>
              </a:rPr>
              <a:pPr eaLnBrk="1" hangingPunct="1"/>
              <a:t>16</a:t>
            </a:fld>
            <a:endParaRPr lang="el-GR" sz="1200">
              <a:ea typeface="MS PGothic" charset="0"/>
              <a:cs typeface="MS PGothic" charset="0"/>
            </a:endParaRPr>
          </a:p>
        </p:txBody>
      </p:sp>
      <p:graphicFrame>
        <p:nvGraphicFramePr>
          <p:cNvPr id="7" name="6 - Γράφημα"/>
          <p:cNvGraphicFramePr/>
          <p:nvPr>
            <p:extLst>
              <p:ext uri="{D42A27DB-BD31-4B8C-83A1-F6EECF244321}">
                <p14:modId xmlns:p14="http://schemas.microsoft.com/office/powerpoint/2010/main" val="2828334612"/>
              </p:ext>
            </p:extLst>
          </p:nvPr>
        </p:nvGraphicFramePr>
        <p:xfrm>
          <a:off x="385418" y="3429001"/>
          <a:ext cx="8301382"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23559" name="9 - Ορθογώνιο"/>
          <p:cNvSpPr>
            <a:spLocks noChangeArrowheads="1"/>
          </p:cNvSpPr>
          <p:nvPr/>
        </p:nvSpPr>
        <p:spPr bwMode="auto">
          <a:xfrm rot="10800000" flipV="1">
            <a:off x="159048" y="1145850"/>
            <a:ext cx="8984951" cy="231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sz="2000" b="1" dirty="0" smtClean="0">
                <a:latin typeface="Calibri" charset="0"/>
              </a:rPr>
              <a:t>Μέσος όρος διάρκειας μελέτης Γ.Π.Σ. – ΣΧΟΟΑΠ </a:t>
            </a:r>
            <a:r>
              <a:rPr lang="el-GR" sz="2000" dirty="0" smtClean="0">
                <a:latin typeface="Calibri" charset="0"/>
              </a:rPr>
              <a:t>(απο την υπογραφή σύμβασης μέχρι την τελική έγκριση): </a:t>
            </a:r>
            <a:r>
              <a:rPr lang="el-GR" sz="2000" b="1" dirty="0" smtClean="0">
                <a:latin typeface="Calibri" charset="0"/>
              </a:rPr>
              <a:t>6 χρόνια</a:t>
            </a:r>
            <a:r>
              <a:rPr lang="en-US" sz="2000" dirty="0" smtClean="0">
                <a:latin typeface="Calibri" charset="0"/>
              </a:rPr>
              <a:t>.</a:t>
            </a:r>
            <a:r>
              <a:rPr lang="el-GR" sz="2000" dirty="0" smtClean="0">
                <a:latin typeface="Calibri" charset="0"/>
              </a:rPr>
              <a:t> </a:t>
            </a:r>
          </a:p>
          <a:p>
            <a:pPr>
              <a:lnSpc>
                <a:spcPct val="90000"/>
              </a:lnSpc>
            </a:pPr>
            <a:endParaRPr lang="el-GR" sz="2000" dirty="0">
              <a:latin typeface="Calibri" charset="0"/>
            </a:endParaRPr>
          </a:p>
          <a:p>
            <a:pPr>
              <a:lnSpc>
                <a:spcPct val="90000"/>
              </a:lnSpc>
            </a:pPr>
            <a:r>
              <a:rPr lang="el-GR" sz="2000" dirty="0" smtClean="0">
                <a:latin typeface="Calibri" charset="0"/>
              </a:rPr>
              <a:t>Σημαντική διαφορά μεταξύ των μελετών με χρηματοδότηση απο ΕΣΠΑ ή απο παλιότερα ΠΕΠ (π.χ. Περιφέρεια Θεσσαλίας κ.α.) </a:t>
            </a:r>
            <a:r>
              <a:rPr lang="el-GR" sz="2000" dirty="0">
                <a:latin typeface="Calibri" charset="0"/>
              </a:rPr>
              <a:t>και μέσο όρο διάρκειας μελέτης: </a:t>
            </a:r>
            <a:r>
              <a:rPr lang="el-GR" sz="2000" dirty="0" smtClean="0">
                <a:latin typeface="Calibri" charset="0"/>
              </a:rPr>
              <a:t>5 χρόνια, απο τις μελέτες με δημοτική κλπ. χρηματοδότηση και μέσο όρο διάρκειας μελέτης: 8-10 χρόνια.</a:t>
            </a:r>
            <a:endParaRPr lang="en-US" sz="2000" dirty="0">
              <a:latin typeface="Calibri" charset="0"/>
            </a:endParaRPr>
          </a:p>
          <a:p>
            <a:pPr>
              <a:lnSpc>
                <a:spcPct val="90000"/>
              </a:lnSpc>
            </a:pPr>
            <a:endParaRPr lang="el-GR" sz="2000" dirty="0">
              <a:latin typeface="Calibri" charset="0"/>
            </a:endParaRPr>
          </a:p>
        </p:txBody>
      </p:sp>
      <p:sp>
        <p:nvSpPr>
          <p:cNvPr id="2" name="TextBox 1"/>
          <p:cNvSpPr txBox="1"/>
          <p:nvPr/>
        </p:nvSpPr>
        <p:spPr>
          <a:xfrm>
            <a:off x="113332" y="1093392"/>
            <a:ext cx="45719" cy="45719"/>
          </a:xfrm>
          <a:prstGeom prst="rect">
            <a:avLst/>
          </a:prstGeom>
          <a:noFill/>
        </p:spPr>
        <p:txBody>
          <a:bodyPr wrap="square" rtlCol="0">
            <a:spAutoFit/>
          </a:bodyPr>
          <a:lstStyle/>
          <a:p>
            <a:endParaRPr lang="en-US" dirty="0"/>
          </a:p>
        </p:txBody>
      </p:sp>
      <p:sp>
        <p:nvSpPr>
          <p:cNvPr id="5" name="Content Placeholder 4"/>
          <p:cNvSpPr>
            <a:spLocks noGrp="1"/>
          </p:cNvSpPr>
          <p:nvPr>
            <p:ph idx="1"/>
          </p:nvPr>
        </p:nvSpPr>
        <p:spPr>
          <a:xfrm flipH="1" flipV="1">
            <a:off x="8686799" y="6126163"/>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5567115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Autofit/>
          </a:bodyPr>
          <a:lstStyle/>
          <a:p>
            <a:r>
              <a:rPr lang="el-GR" sz="2000" b="1" dirty="0" smtClean="0">
                <a:latin typeface="+mn-lt"/>
                <a:cs typeface="Times New Roman" pitchFamily="18" charset="0"/>
              </a:rPr>
              <a:t>Χωρικά σχέδια και νομικά μέσα έγκρισής τους μετά τον Καλλικράτη </a:t>
            </a:r>
            <a:endParaRPr lang="el-GR" sz="2000" b="1" dirty="0">
              <a:latin typeface="+mn-lt"/>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6534638"/>
              </p:ext>
            </p:extLst>
          </p:nvPr>
        </p:nvGraphicFramePr>
        <p:xfrm>
          <a:off x="457200" y="685801"/>
          <a:ext cx="8229600" cy="6004560"/>
        </p:xfrm>
        <a:graphic>
          <a:graphicData uri="http://schemas.openxmlformats.org/drawingml/2006/table">
            <a:tbl>
              <a:tblPr firstRow="1" bandRow="1">
                <a:tableStyleId>{073A0DAA-6AF3-43AB-8588-CEC1D06C72B9}</a:tableStyleId>
              </a:tblPr>
              <a:tblGrid>
                <a:gridCol w="3657600"/>
                <a:gridCol w="4114800"/>
                <a:gridCol w="457200"/>
              </a:tblGrid>
              <a:tr h="457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 </a:t>
                      </a:r>
                      <a:r>
                        <a:rPr lang="el-GR" sz="1600" dirty="0" smtClean="0">
                          <a:latin typeface="+mn-lt"/>
                          <a:cs typeface="Times New Roman" pitchFamily="18" charset="0"/>
                        </a:rPr>
                        <a:t>Τύποι και επίπεδα χωρικού</a:t>
                      </a:r>
                      <a:r>
                        <a:rPr lang="el-GR" sz="1600" baseline="0" dirty="0" smtClean="0">
                          <a:latin typeface="+mn-lt"/>
                          <a:cs typeface="Times New Roman" pitchFamily="18" charset="0"/>
                        </a:rPr>
                        <a:t> σχεδιασμού</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Νομικά μέσα έγκρισης χωρικών σχεδίων </a:t>
                      </a:r>
                    </a:p>
                    <a:p>
                      <a:pPr algn="ct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mn-lt"/>
                          <a:cs typeface="Times New Roman" pitchFamily="18" charset="0"/>
                        </a:rPr>
                        <a:t>Γενικό Πλαίσιο Χωροταξικού</a:t>
                      </a:r>
                      <a:r>
                        <a:rPr lang="el-GR" sz="1600" baseline="0" dirty="0" smtClean="0">
                          <a:latin typeface="+mn-lt"/>
                          <a:cs typeface="Times New Roman" pitchFamily="18" charset="0"/>
                        </a:rPr>
                        <a:t>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Νόμοι εγκεκριμένοι από το Κοινοβούλιο</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mn-lt"/>
                          <a:cs typeface="Times New Roman" pitchFamily="18" charset="0"/>
                        </a:rPr>
                        <a:t>Ειδικά Πλαίσια Χωροταξικού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Προεδρικά Διατάγματα</a:t>
                      </a:r>
                    </a:p>
                    <a:p>
                      <a:pPr algn="ct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Περιφερειακά Πλαίσια Χωροταξικού Σχεδιασμού και Αειφόρου Ανάπτυξης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600" dirty="0" smtClean="0">
                          <a:latin typeface="+mn-lt"/>
                          <a:cs typeface="Times New Roman" pitchFamily="18" charset="0"/>
                        </a:rPr>
                        <a:t>Αποφάσεις Επιτροπής Συντονισμού Κυβερνητικής πολιτικής για τον Χωροταξικό </a:t>
                      </a:r>
                      <a:r>
                        <a:rPr lang="el-GR" sz="1600" baseline="0" dirty="0" smtClean="0">
                          <a:latin typeface="+mn-lt"/>
                          <a:cs typeface="Times New Roman" pitchFamily="18" charset="0"/>
                        </a:rPr>
                        <a:t>Σχεδιασμό και την Αειφόρο Ανάπτυξη</a:t>
                      </a:r>
                      <a:r>
                        <a:rPr lang="en-US" sz="1600" baseline="0" dirty="0" smtClean="0">
                          <a:latin typeface="+mn-lt"/>
                          <a:cs typeface="Times New Roman" pitchFamily="18" charset="0"/>
                        </a:rPr>
                        <a:t>  </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lang="el-GR" sz="1600" dirty="0" smtClean="0">
                          <a:latin typeface="+mn-lt"/>
                          <a:cs typeface="Times New Roman" pitchFamily="18" charset="0"/>
                        </a:rPr>
                        <a:t>Ρυθμιστικά Σχέδια Αθηνών &amp; </a:t>
                      </a:r>
                      <a:r>
                        <a:rPr lang="el-GR" sz="1600" dirty="0" err="1" smtClean="0">
                          <a:latin typeface="+mn-lt"/>
                          <a:cs typeface="Times New Roman" pitchFamily="18" charset="0"/>
                        </a:rPr>
                        <a:t>Θεσ</a:t>
                      </a:r>
                      <a:r>
                        <a:rPr lang="el-GR" sz="1600" dirty="0" smtClean="0">
                          <a:latin typeface="+mn-lt"/>
                          <a:cs typeface="Times New Roman" pitchFamily="18" charset="0"/>
                        </a:rPr>
                        <a:t>/</a:t>
                      </a:r>
                      <a:r>
                        <a:rPr lang="el-GR" sz="1600" dirty="0" err="1" smtClean="0">
                          <a:latin typeface="+mn-lt"/>
                          <a:cs typeface="Times New Roman" pitchFamily="18" charset="0"/>
                        </a:rPr>
                        <a:t>κης</a:t>
                      </a:r>
                      <a:r>
                        <a:rPr lang="en-US" sz="1600" dirty="0" smtClean="0">
                          <a:latin typeface="+mn-lt"/>
                          <a:cs typeface="Times New Roman" pitchFamily="18" charset="0"/>
                        </a:rPr>
                        <a:t>,</a:t>
                      </a:r>
                    </a:p>
                    <a:p>
                      <a:pPr algn="ctr"/>
                      <a:r>
                        <a:rPr lang="el-GR" sz="1600" dirty="0" smtClean="0">
                          <a:latin typeface="+mn-lt"/>
                          <a:cs typeface="Times New Roman" pitchFamily="18" charset="0"/>
                        </a:rPr>
                        <a:t>Λοιπά Ρυθμιστικά</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640080">
                <a:tc>
                  <a:txBody>
                    <a:bodyPr/>
                    <a:lstStyle/>
                    <a:p>
                      <a:pPr algn="ctr"/>
                      <a:r>
                        <a:rPr lang="el-GR" sz="1600" dirty="0" smtClean="0">
                          <a:latin typeface="+mn-lt"/>
                          <a:cs typeface="Times New Roman" pitchFamily="18" charset="0"/>
                        </a:rPr>
                        <a:t>Γ.Π.Σ. Αττικής &amp; Θεσσαλονίκης</a:t>
                      </a:r>
                      <a:endParaRPr lang="en-US" sz="1600" dirty="0" smtClean="0">
                        <a:latin typeface="+mn-lt"/>
                        <a:cs typeface="Times New Roman" pitchFamily="18" charset="0"/>
                      </a:endParaRPr>
                    </a:p>
                    <a:p>
                      <a:pPr algn="ctr"/>
                      <a:r>
                        <a:rPr lang="el-GR" sz="1600" dirty="0" smtClean="0">
                          <a:latin typeface="+mn-lt"/>
                          <a:cs typeface="Times New Roman" pitchFamily="18" charset="0"/>
                        </a:rPr>
                        <a:t>Λοιπά Γ.Π.Σ. και Σ.Χ.Ο.Ο.Α.Π.</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Κοινές</a:t>
                      </a:r>
                      <a:r>
                        <a:rPr lang="el-GR" sz="1600" baseline="0" dirty="0" smtClean="0">
                          <a:latin typeface="+mn-lt"/>
                          <a:cs typeface="Times New Roman" pitchFamily="18" charset="0"/>
                        </a:rPr>
                        <a:t> Υπουργικές Αποφάσεις (τουλάχιστον δύο υπουργών)</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smtClean="0">
                          <a:solidFill>
                            <a:schemeClr val="tx1">
                              <a:lumMod val="50000"/>
                              <a:lumOff val="50000"/>
                            </a:schemeClr>
                          </a:solidFill>
                          <a:latin typeface="+mn-lt"/>
                          <a:cs typeface="Times New Roman" pitchFamily="18" charset="0"/>
                        </a:rPr>
                        <a:t>Ζώνες Οικιστικού Ελέγχου </a:t>
                      </a:r>
                      <a:r>
                        <a:rPr lang="en-US" sz="1600" i="1" dirty="0" smtClean="0">
                          <a:solidFill>
                            <a:schemeClr val="tx1">
                              <a:lumMod val="50000"/>
                              <a:lumOff val="50000"/>
                            </a:schemeClr>
                          </a:solidFill>
                          <a:latin typeface="+mn-lt"/>
                          <a:cs typeface="Times New Roman" pitchFamily="18" charset="0"/>
                        </a:rPr>
                        <a:t>(ZOE)</a:t>
                      </a:r>
                      <a:endParaRPr lang="el-GR" sz="1600" i="1" dirty="0">
                        <a:solidFill>
                          <a:schemeClr val="tx1">
                            <a:lumMod val="50000"/>
                            <a:lumOff val="50000"/>
                          </a:schemeClr>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Υπουργικές</a:t>
                      </a:r>
                      <a:r>
                        <a:rPr lang="el-GR" sz="1600" baseline="0" dirty="0" smtClean="0">
                          <a:latin typeface="+mn-lt"/>
                          <a:cs typeface="Times New Roman" pitchFamily="18" charset="0"/>
                        </a:rPr>
                        <a:t> αποφάσεις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(5)</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Πολεοδομικές μελέτες,</a:t>
                      </a:r>
                      <a:r>
                        <a:rPr lang="el-GR" sz="1600" baseline="0" dirty="0" smtClean="0">
                          <a:latin typeface="+mn-lt"/>
                          <a:cs typeface="Times New Roman" pitchFamily="18" charset="0"/>
                        </a:rPr>
                        <a:t> επέκταση, αναθεώρηση </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Αποφάσεις</a:t>
                      </a:r>
                      <a:r>
                        <a:rPr lang="el-GR" sz="1600" baseline="0" dirty="0" smtClean="0">
                          <a:latin typeface="+mn-lt"/>
                          <a:cs typeface="Times New Roman" pitchFamily="18" charset="0"/>
                        </a:rPr>
                        <a:t> Γενικού Γραμματέα Αποκεντρωμένης Διοίκησης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(6)</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rPr>
                        <a:t>Τροποποιήσεις πολεοδομικών</a:t>
                      </a:r>
                      <a:r>
                        <a:rPr lang="el-GR" sz="1600" baseline="0" dirty="0" smtClean="0">
                          <a:latin typeface="+mn-lt"/>
                        </a:rPr>
                        <a:t> μελετών (διαφόρων ειδών)</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Αποφάσεις Περιφερειάρχη</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rgbClr val="C00000"/>
                          </a:solidFill>
                          <a:latin typeface="Times New Roman" pitchFamily="18" charset="0"/>
                          <a:cs typeface="Times New Roman" pitchFamily="18" charset="0"/>
                        </a:rPr>
                        <a:t>(7)</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gn="ctr"/>
                      <a:r>
                        <a:rPr lang="el-GR" sz="1600" dirty="0" smtClean="0">
                          <a:latin typeface="+mn-lt"/>
                          <a:cs typeface="Times New Roman" pitchFamily="18" charset="0"/>
                        </a:rPr>
                        <a:t>Πράξεις Εφαρμογής</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solidFill>
                            <a:schemeClr val="tx1">
                              <a:lumMod val="50000"/>
                              <a:lumOff val="50000"/>
                            </a:schemeClr>
                          </a:solidFill>
                          <a:latin typeface="+mn-lt"/>
                          <a:cs typeface="Times New Roman" pitchFamily="18" charset="0"/>
                        </a:rPr>
                        <a:t>Αποφάσεις</a:t>
                      </a:r>
                      <a:r>
                        <a:rPr lang="el-GR" sz="1600" baseline="0" dirty="0" smtClean="0">
                          <a:solidFill>
                            <a:schemeClr val="tx1">
                              <a:lumMod val="50000"/>
                              <a:lumOff val="50000"/>
                            </a:schemeClr>
                          </a:solidFill>
                          <a:latin typeface="+mn-lt"/>
                          <a:cs typeface="Times New Roman" pitchFamily="18" charset="0"/>
                        </a:rPr>
                        <a:t> Νομάρχη</a:t>
                      </a:r>
                      <a:endParaRPr lang="el-GR" sz="1600" dirty="0">
                        <a:solidFill>
                          <a:schemeClr val="tx1">
                            <a:lumMod val="50000"/>
                            <a:lumOff val="50000"/>
                          </a:schemeClr>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chemeClr val="accent6">
                              <a:lumMod val="75000"/>
                            </a:schemeClr>
                          </a:solidFill>
                          <a:latin typeface="Times New Roman" pitchFamily="18" charset="0"/>
                          <a:cs typeface="Times New Roman" pitchFamily="18" charset="0"/>
                        </a:rPr>
                        <a:t>(8)</a:t>
                      </a:r>
                      <a:endParaRPr lang="el-GR" sz="1800" dirty="0">
                        <a:solidFill>
                          <a:schemeClr val="accent6">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mn-lt"/>
                          <a:cs typeface="Times New Roman" pitchFamily="18" charset="0"/>
                        </a:rPr>
                        <a:t>Αναγνωρίσεις και οριοθετήσεις οικισμών</a:t>
                      </a:r>
                      <a:r>
                        <a:rPr lang="el-GR" sz="1600" baseline="0" dirty="0" smtClean="0">
                          <a:latin typeface="+mn-lt"/>
                          <a:cs typeface="Times New Roman" pitchFamily="18" charset="0"/>
                        </a:rPr>
                        <a:t> κάτω των 2000 κατοίκων </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mn-lt"/>
                          <a:cs typeface="Times New Roman" pitchFamily="18" charset="0"/>
                        </a:rPr>
                        <a:t>Αποφάσεις</a:t>
                      </a:r>
                      <a:r>
                        <a:rPr lang="el-GR" sz="1600" baseline="0" dirty="0" smtClean="0">
                          <a:latin typeface="+mn-lt"/>
                          <a:cs typeface="Times New Roman" pitchFamily="18" charset="0"/>
                        </a:rPr>
                        <a:t> Δημοτικού Συμβουλίου</a:t>
                      </a:r>
                      <a:endParaRPr lang="el-GR" sz="1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9</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3886200" y="1605958"/>
            <a:ext cx="762000" cy="146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3886200" y="21336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6200" y="2743200"/>
            <a:ext cx="990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1605958"/>
            <a:ext cx="1066800" cy="1594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00400" y="1979436"/>
            <a:ext cx="1676400" cy="1449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8100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57600" y="40386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733800" y="2133599"/>
            <a:ext cx="1143000" cy="2286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657600" y="43434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33800" y="48768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3619500" y="5295900"/>
            <a:ext cx="1371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962400" y="55626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657600" y="2133599"/>
            <a:ext cx="1440816" cy="2819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886200" y="55626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657600" y="2133599"/>
            <a:ext cx="1590220" cy="3429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657600" y="4419600"/>
            <a:ext cx="1143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657600" y="4953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86200" y="4419600"/>
            <a:ext cx="914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3733800" y="55626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46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pPr algn="l"/>
            <a:r>
              <a:rPr lang="el-GR" sz="2000" b="1" dirty="0" smtClean="0">
                <a:latin typeface="+mn-lt"/>
                <a:cs typeface="Times New Roman" pitchFamily="18" charset="0"/>
              </a:rPr>
              <a:t>Σημεία προς σχολιασμό</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latin typeface="+mn-lt"/>
                <a:cs typeface="Times New Roman" pitchFamily="18" charset="0"/>
              </a:rPr>
              <a:t>Παράδοξες ανατροπές των λογικών αντιστοίχησης των ιεραρχήσεων στις κλίμακες νομοθεσίας, διοίκησης και χωρικού σχεδιασμού για τις εγκρίσεις χωρικών σχεδίων. Αυξάνονται με την πάροδο του χρόνου και σε μερικές περιπτώσεις δημιουργούν αδιέξοδα στον χωρικό σχεδιασμό (π.χ. περιπτώσεις επεκτάσεων ΓΠΣ και υφιστάμενων ΖΟΕ). </a:t>
            </a: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latin typeface="+mn-lt"/>
                <a:cs typeface="Times New Roman" pitchFamily="18" charset="0"/>
              </a:rPr>
              <a:t>Οι εγκρίσεις χωρικών σχεδίων και τροποποιήσεων πολεοδομικών μελετών έγιναν ιδιαίτερα πολύπλοκες, όχι μόνο σε σχέση με τα πολλαπλά είδη σχεδίων αλλά και με τις πολλές διαφοροποιήσεις στο καθένα από τα είδη αυτά [π.χ. οι τροποποιήσεις πολεοδομικών μελετών παραθαλάσσιων πόλεων εγκρίνονται κατά διαφορετικές ζώνες από τρείς διαφορετικές αρχές (υπουργό ΠΕΚΑ, Γενικό Γραμματέα Αποκεντρωμένης Διοίκησης και Περιφερειάρχη) ανάλογα με την απόστασή τους από την γραμμή παραλίας]. </a:t>
            </a: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solidFill>
                  <a:prstClr val="black"/>
                </a:solidFill>
              </a:rPr>
              <a:t>Οι </a:t>
            </a:r>
            <a:r>
              <a:rPr lang="el-GR" sz="2000" dirty="0">
                <a:solidFill>
                  <a:prstClr val="black"/>
                </a:solidFill>
              </a:rPr>
              <a:t>Διευθύνσεις Πολεοδομίας των δήμων υπέστησαν αναδιάρθρωση μη ιδιαίτερα λειτουργική: </a:t>
            </a:r>
            <a:r>
              <a:rPr lang="el-GR" sz="2000" dirty="0" smtClean="0">
                <a:solidFill>
                  <a:prstClr val="black"/>
                </a:solidFill>
              </a:rPr>
              <a:t>πριν </a:t>
            </a:r>
            <a:r>
              <a:rPr lang="el-GR" sz="2000" dirty="0">
                <a:solidFill>
                  <a:prstClr val="black"/>
                </a:solidFill>
              </a:rPr>
              <a:t>τον Ν. 3852/2010 (πρόγραμμα «Καλλικράτης») οι Δ/νσεις Πολεοδομίας ανήκαν στις εκάστοτε Νομαρχίες (με λίγες εξαιρέσεις δήμων με σχετικό Π.Δ. σε περιπτώσεις επάρκειας των Τεχνικών Υπηρεσιών τους</a:t>
            </a:r>
            <a:r>
              <a:rPr lang="el-GR" sz="2000" dirty="0" smtClean="0">
                <a:solidFill>
                  <a:prstClr val="black"/>
                </a:solidFill>
              </a:rPr>
              <a:t>) και σε συνέχεια στις Περιφέρειες (μη εκλεγμένες). </a:t>
            </a:r>
            <a:r>
              <a:rPr lang="en-US" sz="2000" dirty="0" smtClean="0">
                <a:solidFill>
                  <a:prstClr val="black"/>
                </a:solidFill>
              </a:rPr>
              <a:t> </a:t>
            </a:r>
            <a:r>
              <a:rPr lang="el-GR" sz="2000" dirty="0">
                <a:solidFill>
                  <a:prstClr val="black"/>
                </a:solidFill>
              </a:rPr>
              <a:t/>
            </a:r>
            <a:br>
              <a:rPr lang="el-GR" sz="2000" dirty="0">
                <a:solidFill>
                  <a:prstClr val="black"/>
                </a:solidFill>
              </a:rPr>
            </a:br>
            <a:endParaRPr lang="el-GR" sz="2000" dirty="0">
              <a:latin typeface="+mn-lt"/>
              <a:cs typeface="Times New Roman" pitchFamily="18" charset="0"/>
            </a:endParaRPr>
          </a:p>
        </p:txBody>
      </p:sp>
    </p:spTree>
    <p:extLst>
      <p:ext uri="{BB962C8B-B14F-4D97-AF65-F5344CB8AC3E}">
        <p14:creationId xmlns:p14="http://schemas.microsoft.com/office/powerpoint/2010/main" val="15623779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22714"/>
          </a:xfrm>
        </p:spPr>
        <p:txBody>
          <a:bodyPr>
            <a:normAutofit/>
          </a:bodyPr>
          <a:lstStyle/>
          <a:p>
            <a:pPr algn="l"/>
            <a:r>
              <a:rPr lang="el-GR" sz="2000" dirty="0" smtClean="0">
                <a:solidFill>
                  <a:prstClr val="black"/>
                </a:solidFill>
                <a:latin typeface="+mn-lt"/>
              </a:rPr>
              <a:t>Με το Πρόγραμμα «Καλλικράτης» οι Δ/νσεις Πολεοδομίας μεταφέρθηκαν στους δήμους – «έδρες» των πρώην νομαρχιών. Υποχρέωση των δήμων αυτών να παρέχουν σχετική υποστήριξη στους μικρότερους δήμους μέχρι την </a:t>
            </a:r>
            <a:r>
              <a:rPr lang="en-US" sz="2000" dirty="0" smtClean="0">
                <a:solidFill>
                  <a:prstClr val="black"/>
                </a:solidFill>
                <a:latin typeface="+mn-lt"/>
              </a:rPr>
              <a:t>31</a:t>
            </a:r>
            <a:r>
              <a:rPr lang="el-GR" sz="2000" dirty="0" smtClean="0">
                <a:solidFill>
                  <a:prstClr val="black"/>
                </a:solidFill>
                <a:latin typeface="+mn-lt"/>
              </a:rPr>
              <a:t>η</a:t>
            </a:r>
            <a:r>
              <a:rPr lang="en-US" sz="2000" dirty="0" smtClean="0">
                <a:solidFill>
                  <a:prstClr val="black"/>
                </a:solidFill>
                <a:latin typeface="+mn-lt"/>
              </a:rPr>
              <a:t>/12/2012. </a:t>
            </a:r>
            <a:r>
              <a:rPr lang="el-GR" sz="2000" dirty="0" smtClean="0">
                <a:solidFill>
                  <a:prstClr val="black"/>
                </a:solidFill>
                <a:latin typeface="+mn-lt"/>
              </a:rPr>
              <a:t>Με το Ν.Δ. </a:t>
            </a:r>
            <a:r>
              <a:rPr lang="en-US" sz="2000" dirty="0" smtClean="0">
                <a:solidFill>
                  <a:prstClr val="black"/>
                </a:solidFill>
                <a:latin typeface="+mn-lt"/>
              </a:rPr>
              <a:t>31-12-2012 (</a:t>
            </a:r>
            <a:r>
              <a:rPr lang="el-GR" sz="2000" dirty="0" smtClean="0">
                <a:solidFill>
                  <a:prstClr val="black"/>
                </a:solidFill>
                <a:latin typeface="+mn-lt"/>
              </a:rPr>
              <a:t>ΦΕΚ</a:t>
            </a:r>
            <a:r>
              <a:rPr lang="en-US" sz="2000" dirty="0" smtClean="0">
                <a:solidFill>
                  <a:prstClr val="black"/>
                </a:solidFill>
                <a:latin typeface="+mn-lt"/>
              </a:rPr>
              <a:t> 256/</a:t>
            </a:r>
            <a:r>
              <a:rPr lang="el-GR" sz="2000" dirty="0" smtClean="0">
                <a:solidFill>
                  <a:prstClr val="black"/>
                </a:solidFill>
                <a:latin typeface="+mn-lt"/>
              </a:rPr>
              <a:t>τΑ</a:t>
            </a:r>
            <a:r>
              <a:rPr lang="en-US" sz="2000" dirty="0" smtClean="0">
                <a:solidFill>
                  <a:prstClr val="black"/>
                </a:solidFill>
                <a:latin typeface="+mn-lt"/>
              </a:rPr>
              <a:t>/31-12-2012), </a:t>
            </a:r>
            <a:r>
              <a:rPr lang="el-GR" sz="2000" dirty="0" smtClean="0">
                <a:solidFill>
                  <a:prstClr val="black"/>
                </a:solidFill>
                <a:latin typeface="+mn-lt"/>
              </a:rPr>
              <a:t>η ημερομηνία παρατάθηκε χωρίς όριο</a:t>
            </a:r>
            <a:r>
              <a:rPr lang="en-US" sz="2000" dirty="0" smtClean="0">
                <a:solidFill>
                  <a:prstClr val="black"/>
                </a:solidFill>
                <a:latin typeface="+mn-lt"/>
              </a:rPr>
              <a:t>, </a:t>
            </a:r>
            <a:r>
              <a:rPr lang="el-GR" sz="2000" dirty="0" smtClean="0">
                <a:solidFill>
                  <a:prstClr val="black"/>
                </a:solidFill>
                <a:latin typeface="+mn-lt"/>
              </a:rPr>
              <a:t>και με τον Ν. </a:t>
            </a:r>
            <a:r>
              <a:rPr lang="en-US" sz="2000" dirty="0" smtClean="0">
                <a:solidFill>
                  <a:prstClr val="black"/>
                </a:solidFill>
                <a:latin typeface="+mn-lt"/>
              </a:rPr>
              <a:t>4257/2014 (</a:t>
            </a:r>
            <a:r>
              <a:rPr lang="el-GR" sz="2000" dirty="0" smtClean="0">
                <a:solidFill>
                  <a:prstClr val="black"/>
                </a:solidFill>
                <a:latin typeface="+mn-lt"/>
              </a:rPr>
              <a:t>αρθ</a:t>
            </a:r>
            <a:r>
              <a:rPr lang="en-US" sz="2000" dirty="0" smtClean="0">
                <a:solidFill>
                  <a:prstClr val="black"/>
                </a:solidFill>
                <a:latin typeface="+mn-lt"/>
              </a:rPr>
              <a:t>. 31)</a:t>
            </a:r>
            <a:r>
              <a:rPr lang="el-GR" sz="2000" dirty="0" smtClean="0">
                <a:solidFill>
                  <a:prstClr val="black"/>
                </a:solidFill>
                <a:latin typeface="+mn-lt"/>
              </a:rPr>
              <a:t> ορίστηκε καταληκτική ημερομηνία, το τέλος του </a:t>
            </a:r>
            <a:r>
              <a:rPr lang="en-US" sz="2000" dirty="0" smtClean="0">
                <a:solidFill>
                  <a:prstClr val="black"/>
                </a:solidFill>
                <a:latin typeface="+mn-lt"/>
              </a:rPr>
              <a:t>2016. </a:t>
            </a:r>
            <a:r>
              <a:rPr lang="el-GR" sz="2000" dirty="0">
                <a:solidFill>
                  <a:prstClr val="black"/>
                </a:solidFill>
                <a:latin typeface="+mn-lt"/>
              </a:rPr>
              <a:t/>
            </a:r>
            <a:br>
              <a:rPr lang="el-GR" sz="2000" dirty="0">
                <a:solidFill>
                  <a:prstClr val="black"/>
                </a:solidFill>
                <a:latin typeface="+mn-lt"/>
              </a:rPr>
            </a:br>
            <a:r>
              <a:rPr lang="el-GR" sz="2000" dirty="0">
                <a:solidFill>
                  <a:prstClr val="black"/>
                </a:solidFill>
                <a:latin typeface="+mn-lt"/>
              </a:rPr>
              <a:t>Προς το παρόν, οι μικρότεροι δήμοι καλύπτουν τις ανάγκες χωρικού σχεδιασμού με τις Δ/νσεις Τεχνικών Υπηρεσιών, με προσωπικό χωρίς σχετική εξειδίκευση, γνώσεις, ή εμπειρία. </a:t>
            </a:r>
            <a:br>
              <a:rPr lang="el-GR" sz="2000" dirty="0">
                <a:solidFill>
                  <a:prstClr val="black"/>
                </a:solidFill>
                <a:latin typeface="+mn-lt"/>
              </a:rPr>
            </a:br>
            <a:r>
              <a:rPr lang="el-GR" sz="2000" dirty="0">
                <a:solidFill>
                  <a:prstClr val="black"/>
                </a:solidFill>
                <a:latin typeface="+mn-lt"/>
              </a:rPr>
              <a:t>Παρόμοια προβλήματα αντιμετωπίζουν οι Περιφέρειες, των οποίων οι Δ/νσεις Σχεδιασμού μεταφέρθηκαν στις Αποκεντρωμένες Διοικήσεις. </a:t>
            </a:r>
            <a:br>
              <a:rPr lang="el-GR" sz="2000" dirty="0">
                <a:solidFill>
                  <a:prstClr val="black"/>
                </a:solidFill>
                <a:latin typeface="+mn-lt"/>
              </a:rPr>
            </a:br>
            <a:r>
              <a:rPr lang="el-GR" sz="2000" dirty="0">
                <a:solidFill>
                  <a:prstClr val="black"/>
                </a:solidFill>
                <a:latin typeface="+mn-lt"/>
              </a:rPr>
              <a:t>Κατά κοινή παραδοχή, οι Περιφέρειες είναι καλλίτερα στελεχωμένες στον τομέα του Περιβάλλοντος απ ότι στον τομέα Χωρικού </a:t>
            </a:r>
            <a:r>
              <a:rPr lang="el-GR" sz="2000" dirty="0" smtClean="0">
                <a:solidFill>
                  <a:prstClr val="black"/>
                </a:solidFill>
                <a:latin typeface="+mn-lt"/>
              </a:rPr>
              <a:t>Σχεδιασμού (</a:t>
            </a:r>
            <a:r>
              <a:rPr lang="en-US" sz="2000" dirty="0" smtClean="0">
                <a:solidFill>
                  <a:prstClr val="black"/>
                </a:solidFill>
                <a:latin typeface="+mn-lt"/>
              </a:rPr>
              <a:t>Lalenis, </a:t>
            </a:r>
            <a:r>
              <a:rPr lang="en-US" sz="2000" dirty="0" err="1" smtClean="0">
                <a:solidFill>
                  <a:prstClr val="black"/>
                </a:solidFill>
                <a:latin typeface="+mn-lt"/>
              </a:rPr>
              <a:t>Veziriannidou</a:t>
            </a:r>
            <a:r>
              <a:rPr lang="en-US" sz="2000" dirty="0" smtClean="0">
                <a:solidFill>
                  <a:prstClr val="black"/>
                </a:solidFill>
                <a:latin typeface="+mn-lt"/>
              </a:rPr>
              <a:t> 2016)</a:t>
            </a:r>
            <a:r>
              <a:rPr lang="el-GR" sz="2000" dirty="0" smtClean="0">
                <a:solidFill>
                  <a:prstClr val="black"/>
                </a:solidFill>
                <a:latin typeface="+mn-lt"/>
              </a:rPr>
              <a:t>. </a:t>
            </a:r>
            <a:endParaRPr lang="el-GR" sz="2000" b="1" dirty="0">
              <a:latin typeface="+mn-lt"/>
            </a:endParaRPr>
          </a:p>
        </p:txBody>
      </p:sp>
    </p:spTree>
    <p:extLst>
      <p:ext uri="{BB962C8B-B14F-4D97-AF65-F5344CB8AC3E}">
        <p14:creationId xmlns:p14="http://schemas.microsoft.com/office/powerpoint/2010/main" val="204599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1954"/>
          </a:xfrm>
        </p:spPr>
        <p:txBody>
          <a:bodyPr>
            <a:normAutofit/>
          </a:bodyPr>
          <a:lstStyle/>
          <a:p>
            <a:pPr algn="l">
              <a:lnSpc>
                <a:spcPct val="120000"/>
              </a:lnSpc>
            </a:pPr>
            <a:r>
              <a:rPr lang="el-GR" sz="2000" b="1" dirty="0" smtClean="0">
                <a:latin typeface="+mn-lt"/>
                <a:cs typeface="Times New Roman" pitchFamily="18" charset="0"/>
              </a:rPr>
              <a:t>Νομική παράδοση </a:t>
            </a:r>
            <a:r>
              <a:rPr lang="el-GR" sz="2000" dirty="0" smtClean="0">
                <a:latin typeface="+mn-lt"/>
                <a:cs typeface="Times New Roman" pitchFamily="18" charset="0"/>
              </a:rPr>
              <a:t>της Ελλάδας</a:t>
            </a:r>
            <a:r>
              <a:rPr lang="en-US" sz="2000" dirty="0" smtClean="0">
                <a:latin typeface="+mn-lt"/>
                <a:cs typeface="Times New Roman" pitchFamily="18" charset="0"/>
              </a:rPr>
              <a:t>: </a:t>
            </a:r>
            <a:r>
              <a:rPr lang="el-GR" sz="2000" dirty="0" smtClean="0">
                <a:latin typeface="+mn-lt"/>
                <a:cs typeface="Times New Roman" pitchFamily="18" charset="0"/>
              </a:rPr>
              <a:t>υβρίδιο της Γερμανικής και της Ναπολεονικής  οικογένειας κρατών</a:t>
            </a:r>
            <a:r>
              <a:rPr lang="en-US" sz="2000" dirty="0" smtClean="0">
                <a:latin typeface="+mn-lt"/>
                <a:cs typeface="Times New Roman" pitchFamily="18" charset="0"/>
              </a:rPr>
              <a:t>. </a:t>
            </a:r>
            <a:br>
              <a:rPr lang="en-US" sz="2000" dirty="0" smtClean="0">
                <a:latin typeface="+mn-lt"/>
                <a:cs typeface="Times New Roman" pitchFamily="18" charset="0"/>
              </a:rPr>
            </a:br>
            <a:r>
              <a:rPr lang="el-GR" sz="2000" b="1" dirty="0" smtClean="0">
                <a:latin typeface="+mn-lt"/>
                <a:cs typeface="Times New Roman" pitchFamily="18" charset="0"/>
              </a:rPr>
              <a:t>Διοικητική παράδοση </a:t>
            </a:r>
            <a:r>
              <a:rPr lang="el-GR" sz="2000" dirty="0" smtClean="0">
                <a:latin typeface="+mn-lt"/>
                <a:cs typeface="Times New Roman" pitchFamily="18" charset="0"/>
              </a:rPr>
              <a:t>: μέλος της Ναπολεονικής οικογένειας κρατών. </a:t>
            </a:r>
            <a:br>
              <a:rPr lang="el-GR" sz="2000" dirty="0" smtClean="0">
                <a:latin typeface="+mn-lt"/>
                <a:cs typeface="Times New Roman" pitchFamily="18" charset="0"/>
              </a:rPr>
            </a:b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latin typeface="+mn-lt"/>
                <a:cs typeface="Times New Roman" pitchFamily="18" charset="0"/>
              </a:rPr>
              <a:t>Δύο κυρίαρχα χαρακτηριστικά: υπερσυγκεντρωτική διοίκηση και ιδιαίτερα σύνθετο (πολύπλοκο) σύστημα νόμων. </a:t>
            </a: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latin typeface="+mn-lt"/>
                <a:cs typeface="Times New Roman" pitchFamily="18" charset="0"/>
              </a:rPr>
              <a:t>Το σύστημα χωρικού σχεδιασμού είναι παράγωγο των παραπάνω.  Χαρακτηρίζεται από την κυριαρχία του θεσμικού επιπέδου (νομικά – θεσμικά πλαίσια) πάνω στο επίπεδο πολιτικής  και στο επίπεδο εφαρμογών (μέθοδοι, διαδικασίες, πόροι, «εργαλεία» σχεδιασμού). </a:t>
            </a:r>
            <a:br>
              <a:rPr lang="el-GR" sz="2000" dirty="0" smtClean="0">
                <a:latin typeface="+mn-lt"/>
                <a:cs typeface="Times New Roman" pitchFamily="18" charset="0"/>
              </a:rPr>
            </a:br>
            <a:r>
              <a:rPr lang="el-GR" sz="2000" dirty="0" smtClean="0">
                <a:latin typeface="+mn-lt"/>
                <a:cs typeface="Times New Roman" pitchFamily="18" charset="0"/>
              </a:rPr>
              <a:t/>
            </a:r>
            <a:br>
              <a:rPr lang="el-GR" sz="2000" dirty="0" smtClean="0">
                <a:latin typeface="+mn-lt"/>
                <a:cs typeface="Times New Roman" pitchFamily="18" charset="0"/>
              </a:rPr>
            </a:br>
            <a:r>
              <a:rPr lang="el-GR" sz="2000" dirty="0" smtClean="0">
                <a:latin typeface="+mn-lt"/>
                <a:cs typeface="Times New Roman" pitchFamily="18" charset="0"/>
              </a:rPr>
              <a:t>Ο χωρικός σχεδιασμός στην Ελλάδα μπορεί να χαρακτηριστεί σαν «σχεδιασμός δια νόμου/Π.Δ.».</a:t>
            </a: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
            </a:r>
            <a:br>
              <a:rPr lang="en-US" sz="2000" dirty="0" smtClean="0">
                <a:latin typeface="+mn-lt"/>
                <a:cs typeface="Times New Roman" pitchFamily="18" charset="0"/>
              </a:rPr>
            </a:br>
            <a:endParaRPr lang="en-US" sz="2000" dirty="0">
              <a:latin typeface="+mn-lt"/>
            </a:endParaRPr>
          </a:p>
        </p:txBody>
      </p:sp>
    </p:spTree>
    <p:extLst>
      <p:ext uri="{BB962C8B-B14F-4D97-AF65-F5344CB8AC3E}">
        <p14:creationId xmlns:p14="http://schemas.microsoft.com/office/powerpoint/2010/main" val="13625918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74675" y="304800"/>
            <a:ext cx="8001000" cy="1036638"/>
          </a:xfrm>
        </p:spPr>
        <p:txBody>
          <a:bodyPr>
            <a:normAutofit/>
          </a:bodyPr>
          <a:lstStyle/>
          <a:p>
            <a:pPr eaLnBrk="1" hangingPunct="1"/>
            <a:r>
              <a:rPr lang="el-GR" sz="2000" b="1" dirty="0" smtClean="0">
                <a:latin typeface="Calibri" charset="0"/>
              </a:rPr>
              <a:t>Η οικονομική κρίση στην Ελλάδα απο το </a:t>
            </a:r>
            <a:r>
              <a:rPr lang="en-US" sz="2000" b="1" dirty="0" smtClean="0">
                <a:latin typeface="Calibri" charset="0"/>
              </a:rPr>
              <a:t>2010</a:t>
            </a:r>
            <a:endParaRPr lang="el-GR" sz="2000" b="1" dirty="0">
              <a:latin typeface="Calibri" charset="0"/>
            </a:endParaRPr>
          </a:p>
        </p:txBody>
      </p:sp>
      <p:sp>
        <p:nvSpPr>
          <p:cNvPr id="26626" name="Rectangle 3"/>
          <p:cNvSpPr>
            <a:spLocks noGrp="1" noChangeArrowheads="1"/>
          </p:cNvSpPr>
          <p:nvPr>
            <p:ph type="body" idx="1"/>
          </p:nvPr>
        </p:nvSpPr>
        <p:spPr>
          <a:xfrm>
            <a:off x="539750" y="1773238"/>
            <a:ext cx="8064500" cy="4267200"/>
          </a:xfrm>
        </p:spPr>
        <p:txBody>
          <a:bodyPr>
            <a:normAutofit/>
          </a:bodyPr>
          <a:lstStyle/>
          <a:p>
            <a:pPr algn="just" eaLnBrk="1" hangingPunct="1"/>
            <a:r>
              <a:rPr lang="el-GR" sz="2000" dirty="0" smtClean="0">
                <a:latin typeface="Calibri" charset="0"/>
              </a:rPr>
              <a:t>Σπασμωδικές κινήσεις ξεπεράσματος της κρίσης με υπερβολική παραγωγή νόμων.</a:t>
            </a:r>
            <a:r>
              <a:rPr lang="en-US" sz="2000" dirty="0" smtClean="0">
                <a:latin typeface="Calibri" charset="0"/>
              </a:rPr>
              <a:t> </a:t>
            </a:r>
            <a:endParaRPr lang="en-US" sz="2000" dirty="0">
              <a:latin typeface="Calibri" charset="0"/>
            </a:endParaRPr>
          </a:p>
          <a:p>
            <a:pPr algn="just" eaLnBrk="1" hangingPunct="1"/>
            <a:r>
              <a:rPr lang="el-GR" sz="2000" dirty="0" smtClean="0">
                <a:latin typeface="Calibri" charset="0"/>
              </a:rPr>
              <a:t>Απο την ψήφιση του </a:t>
            </a:r>
            <a:r>
              <a:rPr lang="en-US" sz="2000" dirty="0" smtClean="0">
                <a:latin typeface="Calibri" charset="0"/>
              </a:rPr>
              <a:t>Fast </a:t>
            </a:r>
            <a:r>
              <a:rPr lang="en-US" sz="2000" dirty="0">
                <a:latin typeface="Calibri" charset="0"/>
              </a:rPr>
              <a:t>Track </a:t>
            </a:r>
            <a:r>
              <a:rPr lang="el-GR" sz="2000" dirty="0" smtClean="0">
                <a:latin typeface="Calibri" charset="0"/>
              </a:rPr>
              <a:t>(Ν. </a:t>
            </a:r>
            <a:r>
              <a:rPr lang="en-US" sz="2000" dirty="0" smtClean="0">
                <a:latin typeface="Calibri" charset="0"/>
              </a:rPr>
              <a:t>3894</a:t>
            </a:r>
            <a:r>
              <a:rPr lang="en-US" sz="2000" dirty="0">
                <a:latin typeface="Calibri" charset="0"/>
              </a:rPr>
              <a:t>/2010</a:t>
            </a:r>
            <a:r>
              <a:rPr lang="en-US" sz="2000" dirty="0" smtClean="0">
                <a:latin typeface="Calibri" charset="0"/>
              </a:rPr>
              <a:t>)</a:t>
            </a:r>
            <a:r>
              <a:rPr lang="el-GR" sz="2000" dirty="0" smtClean="0">
                <a:latin typeface="Calibri" charset="0"/>
              </a:rPr>
              <a:t> μέχρι σήμερα</a:t>
            </a:r>
            <a:r>
              <a:rPr lang="en-US" sz="2000" dirty="0" smtClean="0">
                <a:latin typeface="Calibri" charset="0"/>
              </a:rPr>
              <a:t>, </a:t>
            </a:r>
            <a:r>
              <a:rPr lang="el-GR" sz="2000" dirty="0" smtClean="0">
                <a:latin typeface="Calibri" charset="0"/>
              </a:rPr>
              <a:t>οι νόμοι αρμοδιότητος ΥΠΕΚΑ έφτασαν τους τριάντα ένα (31), και οι πράξεις νομικού περιεχομένου διαφόρων άλλων ειδών, τις 150. Αύξηση 244% απο την περίοδο 2005-2010 όπου μόνο 9 νόμοι ψηφίστηκαν)</a:t>
            </a:r>
            <a:r>
              <a:rPr lang="en-US" sz="2000" dirty="0" smtClean="0">
                <a:latin typeface="Calibri" charset="0"/>
              </a:rPr>
              <a:t> (Lalenis, </a:t>
            </a:r>
            <a:r>
              <a:rPr lang="en-US" sz="2000" dirty="0" err="1" smtClean="0">
                <a:latin typeface="Calibri" charset="0"/>
              </a:rPr>
              <a:t>Vezyriannidou</a:t>
            </a:r>
            <a:r>
              <a:rPr lang="en-US" sz="2000" dirty="0" smtClean="0">
                <a:latin typeface="Calibri" charset="0"/>
              </a:rPr>
              <a:t> 2016)</a:t>
            </a:r>
            <a:r>
              <a:rPr lang="el-GR" sz="2000" dirty="0" smtClean="0">
                <a:latin typeface="Calibri" charset="0"/>
              </a:rPr>
              <a:t>.</a:t>
            </a:r>
          </a:p>
          <a:p>
            <a:pPr algn="just" eaLnBrk="1" hangingPunct="1"/>
            <a:r>
              <a:rPr lang="el-GR" sz="2000" dirty="0" smtClean="0">
                <a:latin typeface="Calibri" charset="0"/>
              </a:rPr>
              <a:t>Οι βελτιώσεις στην αποτελεσματικότητα του συστήματος χωρικού σχεδιασμού περιλαμβανόταν στις υποχρεώσεις του μνημονίου του 2011. Αιτίες: οι μεγάλοι χρόνοι και οι καθυστρήσεις στις διαδικασίες χωρικού σχεδιασμού, και το μικρό ποσοστό κάλυψης της χώρας με χωρικά σχέδια. </a:t>
            </a:r>
            <a:endParaRPr lang="el-GR" sz="2000" b="1" dirty="0">
              <a:latin typeface="Calibri" charset="0"/>
            </a:endParaRPr>
          </a:p>
        </p:txBody>
      </p:sp>
      <p:sp>
        <p:nvSpPr>
          <p:cNvPr id="26627"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B36BA500-D9BC-7548-9A15-11B1D88C2A62}" type="slidenum">
              <a:rPr lang="el-GR" sz="1200"/>
              <a:pPr eaLnBrk="1" hangingPunct="1"/>
              <a:t>20</a:t>
            </a:fld>
            <a:endParaRPr lang="el-GR" sz="1200"/>
          </a:p>
        </p:txBody>
      </p:sp>
    </p:spTree>
    <p:extLst>
      <p:ext uri="{BB962C8B-B14F-4D97-AF65-F5344CB8AC3E}">
        <p14:creationId xmlns:p14="http://schemas.microsoft.com/office/powerpoint/2010/main" val="20109516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 Ορθογώνιο"/>
          <p:cNvSpPr/>
          <p:nvPr/>
        </p:nvSpPr>
        <p:spPr>
          <a:xfrm>
            <a:off x="468313" y="188913"/>
            <a:ext cx="8351837" cy="719137"/>
          </a:xfrm>
          <a:prstGeom prst="rect">
            <a:avLst/>
          </a:prstGeom>
          <a:solidFill>
            <a:schemeClr val="bg2">
              <a:lumMod val="90000"/>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u="sng" dirty="0">
              <a:solidFill>
                <a:srgbClr val="0D0D0D"/>
              </a:solidFill>
              <a:latin typeface="Calibri" pitchFamily="34" charset="0"/>
            </a:endParaRPr>
          </a:p>
          <a:p>
            <a:pPr algn="ctr">
              <a:defRPr/>
            </a:pPr>
            <a:r>
              <a:rPr lang="el-GR" b="1" u="sng" dirty="0" smtClean="0">
                <a:solidFill>
                  <a:srgbClr val="0D0D0D"/>
                </a:solidFill>
                <a:latin typeface="Calibri" pitchFamily="34" charset="0"/>
              </a:rPr>
              <a:t>Απο τους νόμους 2508</a:t>
            </a:r>
            <a:r>
              <a:rPr lang="el-GR" b="1" u="sng" dirty="0">
                <a:solidFill>
                  <a:srgbClr val="0D0D0D"/>
                </a:solidFill>
                <a:latin typeface="Calibri" pitchFamily="34" charset="0"/>
              </a:rPr>
              <a:t>/1997 &amp; </a:t>
            </a:r>
            <a:r>
              <a:rPr lang="el-GR" b="1" u="sng" dirty="0" smtClean="0">
                <a:solidFill>
                  <a:srgbClr val="0D0D0D"/>
                </a:solidFill>
                <a:latin typeface="Calibri" pitchFamily="34" charset="0"/>
              </a:rPr>
              <a:t>2742</a:t>
            </a:r>
            <a:r>
              <a:rPr lang="el-GR" b="1" u="sng" dirty="0">
                <a:solidFill>
                  <a:srgbClr val="0D0D0D"/>
                </a:solidFill>
                <a:latin typeface="Calibri" pitchFamily="34" charset="0"/>
              </a:rPr>
              <a:t>/99 </a:t>
            </a:r>
            <a:r>
              <a:rPr lang="el-GR" b="1" u="sng" dirty="0" smtClean="0">
                <a:solidFill>
                  <a:srgbClr val="0D0D0D"/>
                </a:solidFill>
                <a:latin typeface="Calibri" pitchFamily="34" charset="0"/>
              </a:rPr>
              <a:t>στον νόμο 4269</a:t>
            </a:r>
            <a:r>
              <a:rPr lang="el-GR" b="1" u="sng" dirty="0">
                <a:solidFill>
                  <a:srgbClr val="0D0D0D"/>
                </a:solidFill>
                <a:latin typeface="Calibri" pitchFamily="34" charset="0"/>
              </a:rPr>
              <a:t>/</a:t>
            </a:r>
            <a:r>
              <a:rPr lang="el-GR" b="1" u="sng" dirty="0" smtClean="0">
                <a:solidFill>
                  <a:srgbClr val="0D0D0D"/>
                </a:solidFill>
                <a:latin typeface="Calibri" pitchFamily="34" charset="0"/>
              </a:rPr>
              <a:t>2014</a:t>
            </a:r>
            <a:r>
              <a:rPr lang="en-US" b="1" u="sng" dirty="0" smtClean="0">
                <a:solidFill>
                  <a:srgbClr val="0D0D0D"/>
                </a:solidFill>
                <a:latin typeface="Calibri" pitchFamily="34" charset="0"/>
              </a:rPr>
              <a:t> </a:t>
            </a:r>
            <a:r>
              <a:rPr lang="en-US" sz="1600" dirty="0" smtClean="0">
                <a:solidFill>
                  <a:srgbClr val="0D0D0D"/>
                </a:solidFill>
                <a:latin typeface="Calibri" pitchFamily="34" charset="0"/>
              </a:rPr>
              <a:t>(Lalenis, </a:t>
            </a:r>
            <a:r>
              <a:rPr lang="en-US" sz="1600" dirty="0" err="1" smtClean="0">
                <a:solidFill>
                  <a:srgbClr val="0D0D0D"/>
                </a:solidFill>
                <a:latin typeface="Calibri" pitchFamily="34" charset="0"/>
              </a:rPr>
              <a:t>Vezyriannidou</a:t>
            </a:r>
            <a:r>
              <a:rPr lang="en-US" sz="1600" dirty="0" smtClean="0">
                <a:solidFill>
                  <a:srgbClr val="0D0D0D"/>
                </a:solidFill>
                <a:latin typeface="Calibri" pitchFamily="34" charset="0"/>
              </a:rPr>
              <a:t> 2016)</a:t>
            </a:r>
            <a:endParaRPr lang="el-GR" b="1" u="sng" dirty="0">
              <a:solidFill>
                <a:srgbClr val="0D0D0D"/>
              </a:solidFill>
              <a:latin typeface="Calibri" pitchFamily="34" charset="0"/>
            </a:endParaRPr>
          </a:p>
        </p:txBody>
      </p:sp>
      <p:grpSp>
        <p:nvGrpSpPr>
          <p:cNvPr id="27650" name="34 - Ομάδα"/>
          <p:cNvGrpSpPr>
            <a:grpSpLocks/>
          </p:cNvGrpSpPr>
          <p:nvPr/>
        </p:nvGrpSpPr>
        <p:grpSpPr bwMode="auto">
          <a:xfrm>
            <a:off x="755650" y="1052513"/>
            <a:ext cx="4103688" cy="4535487"/>
            <a:chOff x="539552" y="1196533"/>
            <a:chExt cx="4243245" cy="3995140"/>
          </a:xfrm>
        </p:grpSpPr>
        <p:sp>
          <p:nvSpPr>
            <p:cNvPr id="15" name="14 - Ορθογώνιο"/>
            <p:cNvSpPr/>
            <p:nvPr/>
          </p:nvSpPr>
          <p:spPr>
            <a:xfrm>
              <a:off x="899038" y="1196533"/>
              <a:ext cx="3673648" cy="4600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schemeClr val="tx1"/>
                  </a:solidFill>
                  <a:latin typeface="Calibri" pitchFamily="34" charset="0"/>
                  <a:cs typeface="Times New Roman" pitchFamily="18" charset="0"/>
                </a:rPr>
                <a:t>Ν</a:t>
              </a:r>
              <a:r>
                <a:rPr lang="en-US" sz="1800" b="1" dirty="0" smtClean="0">
                  <a:solidFill>
                    <a:schemeClr val="tx1"/>
                  </a:solidFill>
                  <a:latin typeface="Calibri" pitchFamily="34" charset="0"/>
                  <a:cs typeface="Times New Roman" pitchFamily="18" charset="0"/>
                </a:rPr>
                <a:t>.</a:t>
              </a:r>
              <a:r>
                <a:rPr lang="en-US" sz="1800" b="1" dirty="0">
                  <a:solidFill>
                    <a:schemeClr val="tx1"/>
                  </a:solidFill>
                  <a:latin typeface="Calibri" pitchFamily="34" charset="0"/>
                  <a:cs typeface="Times New Roman" pitchFamily="18" charset="0"/>
                </a:rPr>
                <a:t>2742/99 &amp; </a:t>
              </a:r>
              <a:r>
                <a:rPr lang="el-GR" sz="1800" b="1" dirty="0" smtClean="0">
                  <a:solidFill>
                    <a:schemeClr val="tx1"/>
                  </a:solidFill>
                  <a:latin typeface="Calibri" pitchFamily="34" charset="0"/>
                  <a:cs typeface="Times New Roman" pitchFamily="18" charset="0"/>
                </a:rPr>
                <a:t>Ν</a:t>
              </a:r>
              <a:r>
                <a:rPr lang="en-US" sz="1800" b="1" dirty="0" smtClean="0">
                  <a:solidFill>
                    <a:schemeClr val="tx1"/>
                  </a:solidFill>
                  <a:latin typeface="Calibri" pitchFamily="34" charset="0"/>
                  <a:cs typeface="Times New Roman" pitchFamily="18" charset="0"/>
                </a:rPr>
                <a:t>.</a:t>
              </a:r>
              <a:r>
                <a:rPr lang="en-US" sz="1800" b="1" dirty="0">
                  <a:solidFill>
                    <a:schemeClr val="tx1"/>
                  </a:solidFill>
                  <a:latin typeface="Calibri" pitchFamily="34" charset="0"/>
                  <a:cs typeface="Times New Roman" pitchFamily="18" charset="0"/>
                </a:rPr>
                <a:t>2508/97</a:t>
              </a:r>
              <a:endParaRPr lang="el-GR" sz="1800" b="1" dirty="0">
                <a:solidFill>
                  <a:schemeClr val="tx1"/>
                </a:solidFill>
                <a:latin typeface="Calibri" pitchFamily="34" charset="0"/>
                <a:cs typeface="Times New Roman" pitchFamily="18" charset="0"/>
              </a:endParaRPr>
            </a:p>
          </p:txBody>
        </p:sp>
        <p:sp>
          <p:nvSpPr>
            <p:cNvPr id="4" name="3 - Ορθογώνιο"/>
            <p:cNvSpPr/>
            <p:nvPr/>
          </p:nvSpPr>
          <p:spPr>
            <a:xfrm>
              <a:off x="1432521" y="1767068"/>
              <a:ext cx="3053166" cy="634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400" dirty="0">
                <a:solidFill>
                  <a:srgbClr val="FFFFFF"/>
                </a:solidFill>
              </a:endParaRPr>
            </a:p>
          </p:txBody>
        </p:sp>
        <p:sp>
          <p:nvSpPr>
            <p:cNvPr id="5" name="6 - Υπότιτλος"/>
            <p:cNvSpPr txBox="1">
              <a:spLocks/>
            </p:cNvSpPr>
            <p:nvPr/>
          </p:nvSpPr>
          <p:spPr>
            <a:xfrm>
              <a:off x="539552" y="4748390"/>
              <a:ext cx="4243245" cy="44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lgn="ctr">
                <a:spcBef>
                  <a:spcPct val="20000"/>
                </a:spcBef>
                <a:defRPr/>
              </a:pPr>
              <a:endParaRPr lang="el-GR" sz="1600" dirty="0">
                <a:solidFill>
                  <a:schemeClr val="bg1"/>
                </a:solidFill>
              </a:endParaRPr>
            </a:p>
          </p:txBody>
        </p:sp>
        <p:sp>
          <p:nvSpPr>
            <p:cNvPr id="6" name="5 - Ορθογώνιο"/>
            <p:cNvSpPr/>
            <p:nvPr/>
          </p:nvSpPr>
          <p:spPr>
            <a:xfrm>
              <a:off x="1187940" y="3303875"/>
              <a:ext cx="3023619" cy="341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chemeClr val="tx1"/>
                  </a:solidFill>
                  <a:latin typeface="Calibri" pitchFamily="34" charset="0"/>
                </a:rPr>
                <a:t>Ρυθμιστικά Σχέδια: </a:t>
              </a:r>
              <a:r>
                <a:rPr lang="en-US" sz="1600" b="1" dirty="0" smtClean="0">
                  <a:solidFill>
                    <a:schemeClr val="tx1"/>
                  </a:solidFill>
                  <a:latin typeface="Calibri" pitchFamily="34" charset="0"/>
                </a:rPr>
                <a:t>8</a:t>
              </a:r>
              <a:endParaRPr lang="el-GR" sz="1600" b="1" dirty="0">
                <a:solidFill>
                  <a:schemeClr val="tx1"/>
                </a:solidFill>
                <a:latin typeface="Calibri" pitchFamily="34" charset="0"/>
              </a:endParaRPr>
            </a:p>
          </p:txBody>
        </p:sp>
        <p:sp>
          <p:nvSpPr>
            <p:cNvPr id="7" name="6 - Ορθογώνιο"/>
            <p:cNvSpPr/>
            <p:nvPr/>
          </p:nvSpPr>
          <p:spPr>
            <a:xfrm>
              <a:off x="899038" y="4032425"/>
              <a:ext cx="3673648" cy="404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chemeClr val="tx1"/>
                  </a:solidFill>
                  <a:latin typeface="Calibri" pitchFamily="34" charset="0"/>
                </a:rPr>
                <a:t>Γ.Π.Σ. – Σ.Χ.Ο.Ο.Α.Π.</a:t>
              </a:r>
              <a:endParaRPr lang="el-GR" sz="1600" b="1" dirty="0">
                <a:solidFill>
                  <a:schemeClr val="tx1"/>
                </a:solidFill>
                <a:latin typeface="Calibri" pitchFamily="34" charset="0"/>
              </a:endParaRPr>
            </a:p>
          </p:txBody>
        </p:sp>
        <p:sp>
          <p:nvSpPr>
            <p:cNvPr id="8" name="7 - Ορθογώνιο"/>
            <p:cNvSpPr/>
            <p:nvPr/>
          </p:nvSpPr>
          <p:spPr>
            <a:xfrm>
              <a:off x="1432521" y="2636853"/>
              <a:ext cx="2449099" cy="27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400" dirty="0">
                <a:solidFill>
                  <a:srgbClr val="FFFFFF"/>
                </a:solidFill>
              </a:endParaRPr>
            </a:p>
          </p:txBody>
        </p:sp>
        <p:sp>
          <p:nvSpPr>
            <p:cNvPr id="11" name="10 - Βέλος προς τα κάτω"/>
            <p:cNvSpPr/>
            <p:nvPr/>
          </p:nvSpPr>
          <p:spPr>
            <a:xfrm>
              <a:off x="2558581" y="2421504"/>
              <a:ext cx="285619" cy="130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23" name="22 - Βέλος προς τα κάτω"/>
            <p:cNvSpPr/>
            <p:nvPr/>
          </p:nvSpPr>
          <p:spPr>
            <a:xfrm>
              <a:off x="2555298" y="3068949"/>
              <a:ext cx="285619" cy="1314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29" name="28 - Βέλος προς τα κάτω"/>
            <p:cNvSpPr/>
            <p:nvPr/>
          </p:nvSpPr>
          <p:spPr>
            <a:xfrm>
              <a:off x="2555298" y="3790507"/>
              <a:ext cx="285619" cy="13004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30" name="29 - Βέλος προς τα κάτω"/>
            <p:cNvSpPr/>
            <p:nvPr/>
          </p:nvSpPr>
          <p:spPr>
            <a:xfrm>
              <a:off x="2555298" y="4580586"/>
              <a:ext cx="285619" cy="130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grpSp>
      <p:grpSp>
        <p:nvGrpSpPr>
          <p:cNvPr id="27651" name="35 - Ομάδα"/>
          <p:cNvGrpSpPr>
            <a:grpSpLocks/>
          </p:cNvGrpSpPr>
          <p:nvPr/>
        </p:nvGrpSpPr>
        <p:grpSpPr bwMode="auto">
          <a:xfrm>
            <a:off x="5003800" y="1052513"/>
            <a:ext cx="3384550" cy="3816350"/>
            <a:chOff x="1114294" y="1144920"/>
            <a:chExt cx="3385698" cy="3289749"/>
          </a:xfrm>
        </p:grpSpPr>
        <p:sp>
          <p:nvSpPr>
            <p:cNvPr id="2" name="36 - Ορθογώνιο"/>
            <p:cNvSpPr/>
            <p:nvPr/>
          </p:nvSpPr>
          <p:spPr>
            <a:xfrm>
              <a:off x="1187344" y="1144920"/>
              <a:ext cx="3312648" cy="4337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schemeClr val="tx1"/>
                  </a:solidFill>
                  <a:latin typeface="Calibri" pitchFamily="34" charset="0"/>
                  <a:cs typeface="Times New Roman" pitchFamily="18" charset="0"/>
                </a:rPr>
                <a:t>Ν</a:t>
              </a:r>
              <a:r>
                <a:rPr lang="en-US" sz="1800" b="1" dirty="0" smtClean="0">
                  <a:solidFill>
                    <a:schemeClr val="tx1"/>
                  </a:solidFill>
                  <a:latin typeface="Calibri" pitchFamily="34" charset="0"/>
                  <a:cs typeface="Times New Roman" pitchFamily="18" charset="0"/>
                </a:rPr>
                <a:t>.</a:t>
              </a:r>
              <a:r>
                <a:rPr lang="en-US" sz="1800" b="1" dirty="0">
                  <a:solidFill>
                    <a:schemeClr val="tx1"/>
                  </a:solidFill>
                  <a:latin typeface="Calibri" pitchFamily="34" charset="0"/>
                  <a:cs typeface="Times New Roman" pitchFamily="18" charset="0"/>
                </a:rPr>
                <a:t>4269/14</a:t>
              </a:r>
              <a:endParaRPr lang="el-GR" sz="1800" b="1" dirty="0">
                <a:solidFill>
                  <a:schemeClr val="tx1"/>
                </a:solidFill>
                <a:latin typeface="Calibri" pitchFamily="34" charset="0"/>
                <a:cs typeface="Times New Roman" pitchFamily="18" charset="0"/>
              </a:endParaRPr>
            </a:p>
          </p:txBody>
        </p:sp>
        <p:sp>
          <p:nvSpPr>
            <p:cNvPr id="3" name="37 - Ορθογώνιο"/>
            <p:cNvSpPr/>
            <p:nvPr/>
          </p:nvSpPr>
          <p:spPr>
            <a:xfrm>
              <a:off x="1619290" y="1703247"/>
              <a:ext cx="2520218" cy="100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bg1"/>
                </a:solidFill>
                <a:latin typeface="Arial" charset="0"/>
              </a:endParaRPr>
            </a:p>
            <a:p>
              <a:pPr algn="ctr">
                <a:defRPr/>
              </a:pPr>
              <a:r>
                <a:rPr lang="en-US" sz="1600" dirty="0" smtClean="0">
                  <a:solidFill>
                    <a:schemeClr val="tx1"/>
                  </a:solidFill>
                  <a:latin typeface="Calibri" pitchFamily="34" charset="0"/>
                </a:rPr>
                <a:t>(</a:t>
              </a:r>
              <a:r>
                <a:rPr lang="el-GR" sz="1600" dirty="0" smtClean="0">
                  <a:solidFill>
                    <a:schemeClr val="tx1"/>
                  </a:solidFill>
                  <a:latin typeface="Calibri" pitchFamily="34" charset="0"/>
                </a:rPr>
                <a:t>Αρχές</a:t>
              </a:r>
              <a:r>
                <a:rPr lang="en-US" sz="1600" dirty="0" smtClean="0">
                  <a:solidFill>
                    <a:schemeClr val="tx1"/>
                  </a:solidFill>
                  <a:latin typeface="Calibri" pitchFamily="34" charset="0"/>
                </a:rPr>
                <a:t>) </a:t>
              </a:r>
              <a:r>
                <a:rPr lang="el-GR" sz="1600" b="1" dirty="0" smtClean="0">
                  <a:solidFill>
                    <a:schemeClr val="tx1"/>
                  </a:solidFill>
                  <a:latin typeface="Calibri" pitchFamily="34" charset="0"/>
                </a:rPr>
                <a:t>Εθνικής Πολιτικής Σχεδιασμού </a:t>
              </a:r>
              <a:endParaRPr lang="el-GR" sz="1600" b="1" dirty="0">
                <a:solidFill>
                  <a:schemeClr val="tx1"/>
                </a:solidFill>
                <a:latin typeface="Calibri" pitchFamily="34" charset="0"/>
              </a:endParaRPr>
            </a:p>
            <a:p>
              <a:pPr algn="ctr">
                <a:defRPr/>
              </a:pPr>
              <a:r>
                <a:rPr lang="el-GR" sz="1600" b="1" dirty="0" smtClean="0">
                  <a:solidFill>
                    <a:schemeClr val="tx1"/>
                  </a:solidFill>
                  <a:latin typeface="Calibri" charset="0"/>
                </a:rPr>
                <a:t>Εθνικά Χωροταξικά Πλαίσια: </a:t>
              </a:r>
              <a:r>
                <a:rPr lang="el-GR" sz="1600" b="1" dirty="0">
                  <a:solidFill>
                    <a:schemeClr val="tx1"/>
                  </a:solidFill>
                  <a:latin typeface="Calibri" charset="0"/>
                </a:rPr>
                <a:t>5</a:t>
              </a:r>
            </a:p>
            <a:p>
              <a:pPr algn="ctr">
                <a:defRPr/>
              </a:pPr>
              <a:endParaRPr lang="el-GR" sz="1600" b="1" dirty="0">
                <a:solidFill>
                  <a:schemeClr val="tx1"/>
                </a:solidFill>
                <a:latin typeface="Calibri" pitchFamily="34" charset="0"/>
              </a:endParaRPr>
            </a:p>
            <a:p>
              <a:pPr algn="ctr">
                <a:defRPr/>
              </a:pPr>
              <a:endParaRPr lang="el-GR" sz="1600" dirty="0">
                <a:solidFill>
                  <a:srgbClr val="FFFFFF"/>
                </a:solidFill>
                <a:latin typeface="Calibri" pitchFamily="34" charset="0"/>
              </a:endParaRPr>
            </a:p>
          </p:txBody>
        </p:sp>
        <p:sp>
          <p:nvSpPr>
            <p:cNvPr id="9" name="40 - Ορθογώνιο"/>
            <p:cNvSpPr/>
            <p:nvPr/>
          </p:nvSpPr>
          <p:spPr>
            <a:xfrm>
              <a:off x="1114294" y="3992660"/>
              <a:ext cx="2161321" cy="442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chemeClr val="tx1"/>
                  </a:solidFill>
                  <a:latin typeface="Calibri" pitchFamily="34" charset="0"/>
                </a:rPr>
                <a:t>Τοπικά Χωρικά Σχέδια</a:t>
              </a:r>
              <a:endParaRPr lang="en-US" sz="1600" b="1" dirty="0">
                <a:solidFill>
                  <a:schemeClr val="tx1"/>
                </a:solidFill>
                <a:latin typeface="Calibri" pitchFamily="34" charset="0"/>
              </a:endParaRPr>
            </a:p>
            <a:p>
              <a:pPr algn="ctr">
                <a:defRPr/>
              </a:pPr>
              <a:endParaRPr lang="el-GR" sz="1400" dirty="0">
                <a:solidFill>
                  <a:srgbClr val="FFFFFF"/>
                </a:solidFill>
                <a:latin typeface="Calibri" pitchFamily="34" charset="0"/>
              </a:endParaRPr>
            </a:p>
          </p:txBody>
        </p:sp>
        <p:sp>
          <p:nvSpPr>
            <p:cNvPr id="14" name="41 - Ορθογώνιο"/>
            <p:cNvSpPr/>
            <p:nvPr/>
          </p:nvSpPr>
          <p:spPr>
            <a:xfrm>
              <a:off x="1619290" y="2880112"/>
              <a:ext cx="2664729" cy="559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bg1"/>
                </a:solidFill>
                <a:latin typeface="Arial" charset="0"/>
              </a:endParaRPr>
            </a:p>
            <a:p>
              <a:pPr algn="ctr">
                <a:defRPr/>
              </a:pPr>
              <a:r>
                <a:rPr lang="el-GR" sz="1600" b="1" dirty="0">
                  <a:solidFill>
                    <a:srgbClr val="000000"/>
                  </a:solidFill>
                  <a:latin typeface="Calibri" charset="0"/>
                </a:rPr>
                <a:t>Περιφερειακά </a:t>
              </a:r>
              <a:r>
                <a:rPr lang="el-GR" sz="1600" b="1" dirty="0" smtClean="0">
                  <a:solidFill>
                    <a:srgbClr val="000000"/>
                  </a:solidFill>
                  <a:latin typeface="Calibri" charset="0"/>
                </a:rPr>
                <a:t>Χωροταξικά Πλαίσια</a:t>
              </a:r>
              <a:r>
                <a:rPr lang="el-GR" sz="1600" b="1" dirty="0">
                  <a:solidFill>
                    <a:srgbClr val="000000"/>
                  </a:solidFill>
                  <a:latin typeface="Calibri" charset="0"/>
                </a:rPr>
                <a:t>: </a:t>
              </a:r>
              <a:r>
                <a:rPr lang="el-GR" sz="1600" b="1" dirty="0" smtClean="0">
                  <a:solidFill>
                    <a:srgbClr val="000000"/>
                  </a:solidFill>
                  <a:latin typeface="Calibri" charset="0"/>
                </a:rPr>
                <a:t>12</a:t>
              </a:r>
              <a:endParaRPr lang="en-US" sz="1600" b="1" dirty="0">
                <a:solidFill>
                  <a:srgbClr val="000000"/>
                </a:solidFill>
                <a:latin typeface="Calibri" pitchFamily="34" charset="0"/>
              </a:endParaRPr>
            </a:p>
            <a:p>
              <a:pPr algn="ctr">
                <a:defRPr/>
              </a:pPr>
              <a:r>
                <a:rPr lang="el-GR" sz="1600" b="1" dirty="0" smtClean="0">
                  <a:solidFill>
                    <a:schemeClr val="tx1"/>
                  </a:solidFill>
                  <a:latin typeface="Calibri" pitchFamily="34" charset="0"/>
                </a:rPr>
                <a:t>Ρυθμιστικό Σχέδιο Αττικής</a:t>
              </a:r>
            </a:p>
            <a:p>
              <a:pPr algn="ctr">
                <a:defRPr/>
              </a:pPr>
              <a:endParaRPr lang="el-GR" sz="1600" b="1" dirty="0">
                <a:solidFill>
                  <a:schemeClr val="tx1"/>
                </a:solidFill>
                <a:latin typeface="Calibri" pitchFamily="34" charset="0"/>
              </a:endParaRPr>
            </a:p>
          </p:txBody>
        </p:sp>
        <p:sp>
          <p:nvSpPr>
            <p:cNvPr id="12" name="42 - Βέλος προς τα κάτω"/>
            <p:cNvSpPr/>
            <p:nvPr/>
          </p:nvSpPr>
          <p:spPr>
            <a:xfrm>
              <a:off x="2700745" y="2521579"/>
              <a:ext cx="357308" cy="35853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13" name="27 - Βέλος προς τα κάτω"/>
            <p:cNvSpPr/>
            <p:nvPr/>
          </p:nvSpPr>
          <p:spPr>
            <a:xfrm>
              <a:off x="2338672" y="3486334"/>
              <a:ext cx="357308" cy="3106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grpSp>
      <p:sp>
        <p:nvSpPr>
          <p:cNvPr id="53" name="52 - Δεξιό άγκιστρο"/>
          <p:cNvSpPr/>
          <p:nvPr/>
        </p:nvSpPr>
        <p:spPr>
          <a:xfrm>
            <a:off x="4716463" y="5084763"/>
            <a:ext cx="360362" cy="1058862"/>
          </a:xfrm>
          <a:prstGeom prst="rightBrace">
            <a:avLst>
              <a:gd name="adj1" fmla="val 8333"/>
              <a:gd name="adj2" fmla="val 68182"/>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sz="1800" b="1" dirty="0"/>
          </a:p>
        </p:txBody>
      </p:sp>
      <p:sp>
        <p:nvSpPr>
          <p:cNvPr id="58" name="57 - Δεξιό άγκιστρο"/>
          <p:cNvSpPr/>
          <p:nvPr/>
        </p:nvSpPr>
        <p:spPr>
          <a:xfrm>
            <a:off x="4140200" y="3789363"/>
            <a:ext cx="1079500" cy="914400"/>
          </a:xfrm>
          <a:prstGeom prst="rightBrace">
            <a:avLst>
              <a:gd name="adj1" fmla="val 8333"/>
              <a:gd name="adj2" fmla="val 69481"/>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sz="1800" b="1" dirty="0"/>
          </a:p>
        </p:txBody>
      </p:sp>
      <p:sp>
        <p:nvSpPr>
          <p:cNvPr id="31" name="30 - Ορθογώνιο"/>
          <p:cNvSpPr/>
          <p:nvPr/>
        </p:nvSpPr>
        <p:spPr>
          <a:xfrm>
            <a:off x="5076825" y="5300663"/>
            <a:ext cx="381635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chemeClr val="tx1"/>
                </a:solidFill>
                <a:latin typeface="Calibri" pitchFamily="34" charset="0"/>
              </a:rPr>
              <a:t>Ρυμοτομικά Σχέδια Εφαρμογής </a:t>
            </a:r>
            <a:endParaRPr lang="el-GR" sz="1600" b="1" dirty="0">
              <a:solidFill>
                <a:schemeClr val="tx1"/>
              </a:solidFill>
              <a:latin typeface="Calibri" pitchFamily="34" charset="0"/>
            </a:endParaRPr>
          </a:p>
        </p:txBody>
      </p:sp>
      <p:sp>
        <p:nvSpPr>
          <p:cNvPr id="32" name="31 - Βέλος προς τα κάτω"/>
          <p:cNvSpPr/>
          <p:nvPr/>
        </p:nvSpPr>
        <p:spPr bwMode="auto">
          <a:xfrm>
            <a:off x="6372225" y="4941888"/>
            <a:ext cx="357188" cy="3587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27" name="26 - Ορθογώνιο"/>
          <p:cNvSpPr/>
          <p:nvPr/>
        </p:nvSpPr>
        <p:spPr>
          <a:xfrm>
            <a:off x="7380288" y="4365625"/>
            <a:ext cx="1439862"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chemeClr val="tx1"/>
                </a:solidFill>
                <a:latin typeface="Calibri" pitchFamily="34" charset="0"/>
              </a:rPr>
              <a:t>Ειδικά Χωρικά Σχέδια</a:t>
            </a:r>
            <a:endParaRPr lang="el-GR" sz="1600" b="1" dirty="0">
              <a:solidFill>
                <a:schemeClr val="tx1"/>
              </a:solidFill>
              <a:latin typeface="Calibri" pitchFamily="34" charset="0"/>
            </a:endParaRPr>
          </a:p>
        </p:txBody>
      </p:sp>
      <p:sp>
        <p:nvSpPr>
          <p:cNvPr id="33" name="27 - Βέλος προς τα κάτω"/>
          <p:cNvSpPr/>
          <p:nvPr/>
        </p:nvSpPr>
        <p:spPr bwMode="auto">
          <a:xfrm>
            <a:off x="7812088" y="3789363"/>
            <a:ext cx="357187" cy="3540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27658" name="33 - Ορθογώνιο"/>
          <p:cNvSpPr>
            <a:spLocks noChangeArrowheads="1"/>
          </p:cNvSpPr>
          <p:nvPr/>
        </p:nvSpPr>
        <p:spPr bwMode="auto">
          <a:xfrm>
            <a:off x="1403350" y="1773238"/>
            <a:ext cx="324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1600" b="1" dirty="0" smtClean="0">
                <a:latin typeface="Calibri" charset="0"/>
              </a:rPr>
              <a:t>Εθνικό Πλαίσιο Χ.Σ.Α.Α. </a:t>
            </a:r>
            <a:endParaRPr lang="el-GR" sz="1600" b="1" dirty="0">
              <a:latin typeface="Calibri" charset="0"/>
            </a:endParaRPr>
          </a:p>
          <a:p>
            <a:pPr algn="ctr"/>
            <a:r>
              <a:rPr lang="el-GR" sz="1600" b="1" dirty="0" smtClean="0">
                <a:latin typeface="Calibri" charset="0"/>
              </a:rPr>
              <a:t>Ειδικά Πλαίσια Χ.Σ.Α.Α.: 5</a:t>
            </a:r>
            <a:endParaRPr lang="el-GR" sz="1600" b="1" dirty="0">
              <a:latin typeface="Calibri" charset="0"/>
            </a:endParaRPr>
          </a:p>
        </p:txBody>
      </p:sp>
      <p:sp>
        <p:nvSpPr>
          <p:cNvPr id="27659" name="34 - Ορθογώνιο"/>
          <p:cNvSpPr>
            <a:spLocks noChangeArrowheads="1"/>
          </p:cNvSpPr>
          <p:nvPr/>
        </p:nvSpPr>
        <p:spPr bwMode="auto">
          <a:xfrm>
            <a:off x="1619250" y="2687639"/>
            <a:ext cx="309959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1600" b="1" dirty="0" smtClean="0">
                <a:latin typeface="Calibri" charset="0"/>
              </a:rPr>
              <a:t>Περιφερειακά Πλαίσια: </a:t>
            </a:r>
            <a:r>
              <a:rPr lang="el-GR" sz="1600" b="1" dirty="0">
                <a:latin typeface="Calibri" charset="0"/>
              </a:rPr>
              <a:t>12</a:t>
            </a:r>
            <a:endParaRPr lang="en-US" sz="1600" b="1" dirty="0">
              <a:latin typeface="Calibri" charset="0"/>
            </a:endParaRPr>
          </a:p>
          <a:p>
            <a:endParaRPr lang="el-GR" sz="1600" b="1" dirty="0">
              <a:latin typeface="Calibri" charset="0"/>
            </a:endParaRPr>
          </a:p>
        </p:txBody>
      </p:sp>
      <p:sp>
        <p:nvSpPr>
          <p:cNvPr id="36" name="6 - Υπότιτλος"/>
          <p:cNvSpPr txBox="1">
            <a:spLocks/>
          </p:cNvSpPr>
          <p:nvPr/>
        </p:nvSpPr>
        <p:spPr bwMode="auto">
          <a:xfrm>
            <a:off x="755650" y="5734050"/>
            <a:ext cx="4032250"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sz="1600" b="1" dirty="0">
                <a:solidFill>
                  <a:schemeClr val="tx1"/>
                </a:solidFill>
                <a:latin typeface="Calibri" pitchFamily="34" charset="0"/>
              </a:rPr>
              <a:t> </a:t>
            </a:r>
            <a:r>
              <a:rPr lang="el-GR" sz="1600" b="1" dirty="0" smtClean="0">
                <a:solidFill>
                  <a:schemeClr val="tx1"/>
                </a:solidFill>
                <a:latin typeface="Calibri" pitchFamily="34" charset="0"/>
              </a:rPr>
              <a:t>Πράξεις Εφαρμογής</a:t>
            </a:r>
            <a:r>
              <a:rPr lang="el-GR" sz="1600" dirty="0" smtClean="0">
                <a:solidFill>
                  <a:srgbClr val="FFFFFF"/>
                </a:solidFill>
                <a:latin typeface="Calibri" pitchFamily="34" charset="0"/>
              </a:rPr>
              <a:t> </a:t>
            </a:r>
            <a:endParaRPr lang="el-GR" sz="1600" dirty="0">
              <a:solidFill>
                <a:srgbClr val="FFFFFF"/>
              </a:solidFill>
              <a:latin typeface="Calibri" pitchFamily="34" charset="0"/>
            </a:endParaRPr>
          </a:p>
        </p:txBody>
      </p:sp>
      <p:sp>
        <p:nvSpPr>
          <p:cNvPr id="27661" name="36 - Ορθογώνιο"/>
          <p:cNvSpPr>
            <a:spLocks noChangeArrowheads="1"/>
          </p:cNvSpPr>
          <p:nvPr/>
        </p:nvSpPr>
        <p:spPr bwMode="auto">
          <a:xfrm>
            <a:off x="971550" y="5229225"/>
            <a:ext cx="4641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1600" b="1" dirty="0" smtClean="0">
                <a:latin typeface="Calibri" charset="0"/>
              </a:rPr>
              <a:t>Πολεοδομικές Μελέτες</a:t>
            </a:r>
            <a:endParaRPr lang="el-GR" sz="1600" b="1" dirty="0">
              <a:latin typeface="Calibri" charset="0"/>
            </a:endParaRPr>
          </a:p>
        </p:txBody>
      </p:sp>
      <p:sp>
        <p:nvSpPr>
          <p:cNvPr id="38" name="37 - Βέλος προς τα κάτω"/>
          <p:cNvSpPr/>
          <p:nvPr/>
        </p:nvSpPr>
        <p:spPr bwMode="auto">
          <a:xfrm>
            <a:off x="2700338" y="5661025"/>
            <a:ext cx="276225" cy="1476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10" name="Έλλειψη 9"/>
          <p:cNvSpPr/>
          <p:nvPr/>
        </p:nvSpPr>
        <p:spPr>
          <a:xfrm>
            <a:off x="7380288" y="4149725"/>
            <a:ext cx="1512887" cy="93503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27664" name="36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2299B4E0-FF4F-9242-8222-CF2639B3B38F}" type="slidenum">
              <a:rPr lang="el-GR" sz="1200"/>
              <a:pPr eaLnBrk="1" hangingPunct="1"/>
              <a:t>21</a:t>
            </a:fld>
            <a:endParaRPr lang="el-GR" sz="1200"/>
          </a:p>
        </p:txBody>
      </p:sp>
    </p:spTree>
    <p:extLst>
      <p:ext uri="{BB962C8B-B14F-4D97-AF65-F5344CB8AC3E}">
        <p14:creationId xmlns:p14="http://schemas.microsoft.com/office/powerpoint/2010/main" val="1592946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Autofit/>
          </a:bodyPr>
          <a:lstStyle/>
          <a:p>
            <a:r>
              <a:rPr lang="el-GR" sz="2000" b="1" dirty="0" smtClean="0">
                <a:latin typeface="+mn-lt"/>
                <a:cs typeface="Times New Roman" pitchFamily="18" charset="0"/>
              </a:rPr>
              <a:t>Χωροταξική και Πολεοδομική Μεταρρύθμιση (Ν. 4269/2014)</a:t>
            </a:r>
            <a:endParaRPr lang="el-GR" sz="2000" b="1" dirty="0">
              <a:latin typeface="+mn-lt"/>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9526410"/>
              </p:ext>
            </p:extLst>
          </p:nvPr>
        </p:nvGraphicFramePr>
        <p:xfrm>
          <a:off x="457200" y="517169"/>
          <a:ext cx="8229600" cy="6465021"/>
        </p:xfrm>
        <a:graphic>
          <a:graphicData uri="http://schemas.openxmlformats.org/drawingml/2006/table">
            <a:tbl>
              <a:tblPr firstRow="1" bandRow="1">
                <a:tableStyleId>{073A0DAA-6AF3-43AB-8588-CEC1D06C72B9}</a:tableStyleId>
              </a:tblPr>
              <a:tblGrid>
                <a:gridCol w="3657599"/>
                <a:gridCol w="4114800"/>
                <a:gridCol w="457201"/>
              </a:tblGrid>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Times New Roman" pitchFamily="18" charset="0"/>
                        </a:rPr>
                        <a:t> </a:t>
                      </a:r>
                      <a:r>
                        <a:rPr lang="el-GR" sz="1200" dirty="0" smtClean="0">
                          <a:latin typeface="+mn-lt"/>
                          <a:cs typeface="Times New Roman" pitchFamily="18" charset="0"/>
                        </a:rPr>
                        <a:t>Τύποι</a:t>
                      </a:r>
                      <a:r>
                        <a:rPr lang="el-GR" sz="1200" baseline="0" dirty="0" smtClean="0">
                          <a:latin typeface="+mn-lt"/>
                          <a:cs typeface="Times New Roman" pitchFamily="18" charset="0"/>
                        </a:rPr>
                        <a:t> και επίπεδα χωρικού σχεδιασμού</a:t>
                      </a:r>
                      <a:r>
                        <a:rPr lang="en-US" sz="1200" dirty="0" smtClean="0">
                          <a:latin typeface="+mn-lt"/>
                          <a:cs typeface="Times New Roman" pitchFamily="18" charset="0"/>
                        </a:rPr>
                        <a:t> </a:t>
                      </a:r>
                      <a:endParaRPr lang="el-GR" sz="1200" dirty="0" smtClean="0">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200" dirty="0">
                        <a:latin typeface="+mn-lt"/>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latin typeface="+mn-lt"/>
                          <a:cs typeface="Times New Roman" pitchFamily="18" charset="0"/>
                        </a:rPr>
                        <a:t>Νομικά μέσα έγκρισης χωρικών σχεδίων</a:t>
                      </a:r>
                    </a:p>
                    <a:p>
                      <a:pPr algn="ctr"/>
                      <a:endParaRPr lang="el-GR" sz="1200" dirty="0">
                        <a:latin typeface="+mn-lt"/>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Times New Roman" panose="02020603050405020304" pitchFamily="18" charset="0"/>
                        </a:rPr>
                        <a:t>(</a:t>
                      </a:r>
                      <a:r>
                        <a:rPr lang="el-GR" sz="1200" b="0" kern="1200" dirty="0" smtClean="0">
                          <a:solidFill>
                            <a:schemeClr val="dk1"/>
                          </a:solidFill>
                          <a:effectLst/>
                          <a:latin typeface="+mn-lt"/>
                          <a:ea typeface="+mn-ea"/>
                          <a:cs typeface="Times New Roman" panose="02020603050405020304" pitchFamily="18" charset="0"/>
                        </a:rPr>
                        <a:t>αρχές</a:t>
                      </a:r>
                      <a:r>
                        <a:rPr lang="en-US" sz="1200" b="0" kern="1200" dirty="0" smtClean="0">
                          <a:solidFill>
                            <a:schemeClr val="dk1"/>
                          </a:solidFill>
                          <a:effectLst/>
                          <a:latin typeface="+mn-lt"/>
                          <a:ea typeface="+mn-ea"/>
                          <a:cs typeface="Times New Roman" panose="02020603050405020304" pitchFamily="18" charset="0"/>
                        </a:rPr>
                        <a:t>) </a:t>
                      </a:r>
                      <a:r>
                        <a:rPr lang="el-GR" sz="1200" b="0" kern="1200" dirty="0" smtClean="0">
                          <a:solidFill>
                            <a:schemeClr val="dk1"/>
                          </a:solidFill>
                          <a:effectLst/>
                          <a:latin typeface="+mn-lt"/>
                          <a:ea typeface="+mn-ea"/>
                          <a:cs typeface="Times New Roman" panose="02020603050405020304" pitchFamily="18" charset="0"/>
                        </a:rPr>
                        <a:t>Εθνική Πολιτική Σχεδιασμού</a:t>
                      </a:r>
                      <a:endParaRPr lang="en-US" sz="1200" b="0" kern="1200" dirty="0" smtClean="0">
                        <a:solidFill>
                          <a:schemeClr val="dk1"/>
                        </a:solidFill>
                        <a:effectLst/>
                        <a:latin typeface="+mn-lt"/>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200" b="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sz="1200" dirty="0" smtClean="0">
                          <a:latin typeface="+mn-lt"/>
                          <a:cs typeface="Times New Roman" pitchFamily="18" charset="0"/>
                        </a:rPr>
                        <a:t>Νόμοι εγκεκριμένοι απ το Εθνικό</a:t>
                      </a:r>
                      <a:r>
                        <a:rPr lang="el-GR" sz="1200" baseline="0" dirty="0" smtClean="0">
                          <a:latin typeface="+mn-lt"/>
                          <a:cs typeface="Times New Roman" pitchFamily="18" charset="0"/>
                        </a:rPr>
                        <a:t> Κοινοβούλιο </a:t>
                      </a: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(1)</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2823">
                <a:tc>
                  <a:txBody>
                    <a:bodyPr/>
                    <a:lstStyle/>
                    <a:p>
                      <a:pPr algn="ctr"/>
                      <a:r>
                        <a:rPr lang="el-GR" sz="1200" b="0" dirty="0" smtClean="0">
                          <a:latin typeface="+mn-lt"/>
                          <a:cs typeface="Times New Roman" pitchFamily="18" charset="0"/>
                        </a:rPr>
                        <a:t>Εθνικά Χωροταξικά Πλαίσια </a:t>
                      </a:r>
                      <a:endParaRPr lang="el-GR" sz="1200" b="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dirty="0" smtClean="0">
                          <a:latin typeface="+mn-lt"/>
                          <a:cs typeface="Times New Roman" pitchFamily="18" charset="0"/>
                        </a:rPr>
                        <a:t>Προεδρικά Διατάγματα</a:t>
                      </a:r>
                    </a:p>
                    <a:p>
                      <a:pPr algn="ctr"/>
                      <a:endParaRPr lang="en-US" sz="1200" dirty="0" smtClean="0">
                        <a:latin typeface="+mn-lt"/>
                        <a:cs typeface="Times New Roman" pitchFamily="18" charset="0"/>
                      </a:endParaRPr>
                    </a:p>
                    <a:p>
                      <a:pPr algn="ct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(2)</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8719">
                <a:tc>
                  <a:txBody>
                    <a:bodyPr/>
                    <a:lstStyle/>
                    <a:p>
                      <a:pPr algn="ctr"/>
                      <a:r>
                        <a:rPr lang="el-GR" sz="1200" dirty="0" smtClean="0">
                          <a:latin typeface="+mn-lt"/>
                          <a:cs typeface="Times New Roman" pitchFamily="18" charset="0"/>
                        </a:rPr>
                        <a:t>Περιφερειακά Χωροταξικά Πλαίσια</a:t>
                      </a:r>
                      <a:r>
                        <a:rPr lang="en-US" sz="1200" dirty="0" smtClean="0">
                          <a:latin typeface="+mn-lt"/>
                          <a:cs typeface="Times New Roman" pitchFamily="18" charset="0"/>
                        </a:rPr>
                        <a:t> </a:t>
                      </a:r>
                      <a:endParaRPr lang="el-GR" sz="1200" b="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l-GR" sz="1200" dirty="0" smtClean="0">
                          <a:latin typeface="+mn-lt"/>
                          <a:cs typeface="Times New Roman" pitchFamily="18" charset="0"/>
                        </a:rPr>
                        <a:t>Αποφάσεις Υπουργικού</a:t>
                      </a:r>
                      <a:r>
                        <a:rPr lang="el-GR" sz="1200" baseline="0" dirty="0" smtClean="0">
                          <a:latin typeface="+mn-lt"/>
                          <a:cs typeface="Times New Roman" pitchFamily="18" charset="0"/>
                        </a:rPr>
                        <a:t> Συμβουλίου,  μετά από γνώμη του Εθνικού Συμβουλίου Χωροταξίας </a:t>
                      </a:r>
                      <a:r>
                        <a:rPr lang="en-US" sz="1200" baseline="0" dirty="0" smtClean="0">
                          <a:latin typeface="+mn-lt"/>
                          <a:cs typeface="Times New Roman" pitchFamily="18" charset="0"/>
                        </a:rPr>
                        <a:t> </a:t>
                      </a: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n-US" sz="1200" dirty="0" smtClean="0">
                          <a:solidFill>
                            <a:srgbClr val="C00000"/>
                          </a:solidFill>
                          <a:latin typeface="+mn-lt"/>
                          <a:cs typeface="Times New Roman" pitchFamily="18" charset="0"/>
                        </a:rPr>
                        <a:t>(3)</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0080">
                <a:tc>
                  <a:txBody>
                    <a:bodyPr/>
                    <a:lstStyle/>
                    <a:p>
                      <a:pPr algn="ctr"/>
                      <a:r>
                        <a:rPr lang="el-GR" sz="1200" i="1" u="sng" dirty="0" smtClean="0">
                          <a:latin typeface="+mn-lt"/>
                          <a:cs typeface="Times New Roman" pitchFamily="18" charset="0"/>
                        </a:rPr>
                        <a:t>Ρυθμιστικό Αθηνών – Αττικής (Ν. 4277/2014)</a:t>
                      </a:r>
                      <a:endParaRPr lang="el-GR" sz="1200" i="1" u="sng" dirty="0">
                        <a:solidFill>
                          <a:schemeClr val="bg1">
                            <a:lumMod val="65000"/>
                          </a:schemeClr>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l-GR" dirty="0"/>
                    </a:p>
                  </a:txBody>
                  <a:tcPr/>
                </a:tc>
                <a:tc vMerge="1">
                  <a:txBody>
                    <a:bodyPr/>
                    <a:lstStyle/>
                    <a:p>
                      <a:endParaRPr lang="el-GR"/>
                    </a:p>
                  </a:txBody>
                  <a:tcPr/>
                </a:tc>
              </a:tr>
              <a:tr h="936104">
                <a:tc>
                  <a:txBody>
                    <a:bodyPr/>
                    <a:lstStyle/>
                    <a:p>
                      <a:pPr algn="ctr">
                        <a:lnSpc>
                          <a:spcPct val="120000"/>
                        </a:lnSpc>
                        <a:spcAft>
                          <a:spcPts val="300"/>
                        </a:spcAft>
                      </a:pPr>
                      <a:r>
                        <a:rPr lang="el-GR" sz="1200" i="1" u="sng" dirty="0" smtClean="0">
                          <a:latin typeface="+mn-lt"/>
                          <a:cs typeface="Times New Roman" pitchFamily="18" charset="0"/>
                        </a:rPr>
                        <a:t>Τοπικά Χωρικά Σχέδια</a:t>
                      </a:r>
                    </a:p>
                    <a:p>
                      <a:pPr algn="ctr">
                        <a:lnSpc>
                          <a:spcPct val="120000"/>
                        </a:lnSpc>
                        <a:spcAft>
                          <a:spcPts val="300"/>
                        </a:spcAft>
                      </a:pPr>
                      <a:r>
                        <a:rPr lang="el-GR" sz="1200" i="1" u="sng" dirty="0" smtClean="0">
                          <a:latin typeface="+mn-lt"/>
                          <a:cs typeface="Times New Roman" pitchFamily="18" charset="0"/>
                        </a:rPr>
                        <a:t>Ειδικά Χωρικά Σχέδια</a:t>
                      </a:r>
                    </a:p>
                    <a:p>
                      <a:pPr algn="ctr">
                        <a:lnSpc>
                          <a:spcPct val="120000"/>
                        </a:lnSpc>
                        <a:spcAft>
                          <a:spcPts val="300"/>
                        </a:spcAft>
                      </a:pPr>
                      <a:r>
                        <a:rPr lang="el-GR" sz="1200" b="0" i="1" u="sng" dirty="0" smtClean="0">
                          <a:effectLst/>
                          <a:latin typeface="+mn-lt"/>
                          <a:ea typeface="Times New Roman"/>
                          <a:cs typeface="Times New Roman"/>
                        </a:rPr>
                        <a:t>Τροποποιήσεις</a:t>
                      </a:r>
                      <a:r>
                        <a:rPr lang="el-GR" sz="1200" b="0" i="1" u="sng" baseline="0" dirty="0" smtClean="0">
                          <a:effectLst/>
                          <a:latin typeface="+mn-lt"/>
                          <a:ea typeface="Times New Roman"/>
                          <a:cs typeface="Times New Roman"/>
                        </a:rPr>
                        <a:t> Χωρικών Σχεδίων</a:t>
                      </a:r>
                      <a:endParaRPr lang="el-GR" sz="1200" i="1" u="sng"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sz="1200" dirty="0" smtClean="0">
                          <a:latin typeface="+mn-lt"/>
                          <a:cs typeface="Times New Roman" pitchFamily="18" charset="0"/>
                        </a:rPr>
                        <a:t>Κοινές Υπουργικές Αποφάσεις (τουλάχιστον δύο Υπουργείων</a:t>
                      </a:r>
                      <a:r>
                        <a:rPr lang="en-US" sz="1200" dirty="0" smtClean="0">
                          <a:latin typeface="+mn-lt"/>
                          <a:cs typeface="Times New Roman" pitchFamily="18" charset="0"/>
                        </a:rPr>
                        <a:t>)</a:t>
                      </a: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(4)</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34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i="1" u="sng" dirty="0" smtClean="0">
                          <a:latin typeface="+mn-lt"/>
                          <a:cs typeface="Times New Roman" pitchFamily="18" charset="0"/>
                        </a:rPr>
                        <a:t>Ρυμοτομικά Σχέδια Εφαρμογής (Πολεοδομικές μελέτες</a:t>
                      </a:r>
                      <a:r>
                        <a:rPr lang="el-GR" sz="1200" i="1" u="sng" baseline="0" dirty="0" smtClean="0">
                          <a:latin typeface="+mn-lt"/>
                          <a:cs typeface="Times New Roman" pitchFamily="18" charset="0"/>
                        </a:rPr>
                        <a:t> και Πράξεις Εφαρμογής)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1" u="sng" dirty="0" smtClean="0">
                          <a:effectLst/>
                          <a:latin typeface="+mn-lt"/>
                          <a:ea typeface="Times New Roman"/>
                          <a:cs typeface="Times New Roman" panose="02020603050405020304" pitchFamily="18" charset="0"/>
                        </a:rPr>
                        <a:t> </a:t>
                      </a:r>
                      <a:r>
                        <a:rPr lang="en-US" sz="1200" b="0" i="1" u="sng" dirty="0" smtClean="0">
                          <a:solidFill>
                            <a:srgbClr val="FF0000"/>
                          </a:solidFill>
                          <a:effectLst/>
                          <a:latin typeface="+mn-lt"/>
                          <a:ea typeface="Times New Roman"/>
                          <a:cs typeface="Times New Roman" panose="02020603050405020304" pitchFamily="18" charset="0"/>
                        </a:rPr>
                        <a:t>(</a:t>
                      </a:r>
                      <a:r>
                        <a:rPr lang="el-GR" sz="1200" b="0" i="1" u="sng" dirty="0" smtClean="0">
                          <a:solidFill>
                            <a:srgbClr val="FF0000"/>
                          </a:solidFill>
                          <a:effectLst/>
                          <a:latin typeface="+mn-lt"/>
                          <a:ea typeface="Times New Roman"/>
                          <a:cs typeface="Times New Roman" panose="02020603050405020304" pitchFamily="18" charset="0"/>
                        </a:rPr>
                        <a:t>ειδικές περιπτώσεις – ειδικές ρυθμίσεις</a:t>
                      </a:r>
                      <a:r>
                        <a:rPr lang="en-US" sz="1200" b="0" i="1" u="sng" baseline="0" dirty="0" smtClean="0">
                          <a:solidFill>
                            <a:srgbClr val="FF0000"/>
                          </a:solidFill>
                          <a:effectLst/>
                          <a:latin typeface="+mn-lt"/>
                          <a:ea typeface="Times New Roman"/>
                          <a:cs typeface="Times New Roman" panose="02020603050405020304" pitchFamily="18" charset="0"/>
                        </a:rPr>
                        <a:t>)</a:t>
                      </a:r>
                      <a:endParaRPr lang="el-GR" sz="1200" b="0" i="1" u="sng"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sz="1200" dirty="0" smtClean="0">
                          <a:latin typeface="+mn-lt"/>
                          <a:cs typeface="Times New Roman" pitchFamily="18" charset="0"/>
                        </a:rPr>
                        <a:t>Υπουργικές Αποφάσεις</a:t>
                      </a: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(5)</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9640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dirty="0" smtClean="0">
                          <a:latin typeface="+mn-lt"/>
                          <a:cs typeface="Times New Roman" pitchFamily="18" charset="0"/>
                        </a:rPr>
                        <a:t>Αποφάσεις Γενικού Γραμματέα Αποκεντρωμένης Διοίκησης </a:t>
                      </a:r>
                      <a:endParaRPr lang="el-GR" sz="1200"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(6)</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i="1" u="sng" dirty="0" smtClean="0">
                          <a:latin typeface="+mn-lt"/>
                          <a:cs typeface="Times New Roman" panose="02020603050405020304" pitchFamily="18" charset="0"/>
                        </a:rPr>
                        <a:t>Τροποποιήσεις Ρυμοτομικών  Σχεδίων Εφαρμογής </a:t>
                      </a:r>
                      <a:r>
                        <a:rPr lang="en-US" sz="1200" i="1" u="sng" dirty="0" smtClean="0">
                          <a:latin typeface="+mn-lt"/>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u="sng" dirty="0" smtClean="0">
                          <a:latin typeface="+mn-lt"/>
                          <a:cs typeface="Times New Roman" panose="02020603050405020304" pitchFamily="18" charset="0"/>
                        </a:rPr>
                        <a:t>(</a:t>
                      </a:r>
                      <a:r>
                        <a:rPr lang="el-GR" sz="1200" i="1" u="sng" dirty="0" smtClean="0">
                          <a:solidFill>
                            <a:srgbClr val="FF0000"/>
                          </a:solidFill>
                          <a:latin typeface="+mn-lt"/>
                          <a:cs typeface="Times New Roman" panose="02020603050405020304" pitchFamily="18" charset="0"/>
                        </a:rPr>
                        <a:t>ειδικές περιπτώσεις – ειδικές ρυθμίσεις</a:t>
                      </a:r>
                      <a:r>
                        <a:rPr lang="en-US" sz="1200" i="1" u="sng" dirty="0" smtClean="0">
                          <a:latin typeface="+mn-lt"/>
                          <a:cs typeface="Times New Roman" panose="02020603050405020304" pitchFamily="18" charset="0"/>
                        </a:rPr>
                        <a:t>)</a:t>
                      </a:r>
                      <a:endParaRPr lang="el-GR" sz="1200" i="1" u="sng"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l-GR" sz="1200" i="1" u="sng" dirty="0" smtClean="0">
                          <a:latin typeface="+mn-lt"/>
                          <a:cs typeface="Times New Roman" pitchFamily="18" charset="0"/>
                        </a:rPr>
                        <a:t>Αποφάσεις</a:t>
                      </a:r>
                      <a:r>
                        <a:rPr lang="el-GR" sz="1200" i="1" u="sng" baseline="0" dirty="0" smtClean="0">
                          <a:latin typeface="+mn-lt"/>
                          <a:cs typeface="Times New Roman" pitchFamily="18" charset="0"/>
                        </a:rPr>
                        <a:t> Περιφερειάρχη </a:t>
                      </a:r>
                      <a:endParaRPr lang="el-GR" sz="1200" i="1" u="sng"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sz="1200" dirty="0" smtClean="0">
                          <a:solidFill>
                            <a:srgbClr val="C00000"/>
                          </a:solidFill>
                          <a:latin typeface="+mn-lt"/>
                          <a:cs typeface="Times New Roman" pitchFamily="18" charset="0"/>
                        </a:rPr>
                        <a:t>(7)</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3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i="1" u="sng" dirty="0" smtClean="0">
                          <a:solidFill>
                            <a:srgbClr val="FF0000"/>
                          </a:solidFill>
                          <a:latin typeface="+mn-lt"/>
                          <a:cs typeface="Times New Roman" pitchFamily="18" charset="0"/>
                        </a:rPr>
                        <a:t>Οριοθετήσεις οικισμών κάτω των 2000 κατοίκων</a:t>
                      </a:r>
                    </a:p>
                    <a:p>
                      <a:pPr algn="ctr"/>
                      <a:endParaRPr lang="el-GR" sz="1200" i="1" u="sng" dirty="0">
                        <a:solidFill>
                          <a:schemeClr val="bg1">
                            <a:lumMod val="50000"/>
                          </a:schemeClr>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ctr"/>
                      <a:endParaRPr lang="el-GR" sz="1600" dirty="0">
                        <a:solidFill>
                          <a:schemeClr val="bg1">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dirty="0" smtClean="0">
                          <a:solidFill>
                            <a:schemeClr val="accent6">
                              <a:lumMod val="75000"/>
                            </a:schemeClr>
                          </a:solidFill>
                          <a:latin typeface="+mn-lt"/>
                          <a:cs typeface="Times New Roman" pitchFamily="18" charset="0"/>
                        </a:rPr>
                        <a:t>(8)</a:t>
                      </a:r>
                      <a:endParaRPr lang="el-GR" sz="1200" dirty="0">
                        <a:solidFill>
                          <a:schemeClr val="accent6">
                            <a:lumMod val="75000"/>
                          </a:schemeClr>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200" i="1" u="sng" dirty="0">
                        <a:solidFill>
                          <a:srgbClr val="FF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sz="1200" i="1" u="sng" dirty="0" smtClean="0">
                          <a:latin typeface="+mn-lt"/>
                          <a:cs typeface="Times New Roman" pitchFamily="18" charset="0"/>
                        </a:rPr>
                        <a:t>Αποφάσεις Δημοτικού Συμβουλίου </a:t>
                      </a:r>
                      <a:endParaRPr lang="el-GR" sz="1200" i="1" u="sng" dirty="0">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C00000"/>
                          </a:solidFill>
                          <a:latin typeface="+mn-lt"/>
                          <a:cs typeface="Times New Roman" pitchFamily="18" charset="0"/>
                        </a:rPr>
                        <a:t>(8)</a:t>
                      </a:r>
                      <a:endParaRPr lang="el-GR" sz="1200" dirty="0">
                        <a:solidFill>
                          <a:srgbClr val="C00000"/>
                        </a:solidFill>
                        <a:latin typeface="+mn-lt"/>
                        <a:cs typeface="Times New Roman"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6" name="Straight Arrow Connector 5"/>
          <p:cNvCxnSpPr/>
          <p:nvPr/>
        </p:nvCxnSpPr>
        <p:spPr>
          <a:xfrm>
            <a:off x="3886200" y="1447800"/>
            <a:ext cx="914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63888" y="2069233"/>
            <a:ext cx="1584176" cy="1863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65986" y="2588038"/>
            <a:ext cx="1482078" cy="1917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35185" y="3175139"/>
            <a:ext cx="2212879" cy="1329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19047" y="1773285"/>
            <a:ext cx="2300227" cy="1898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886200" y="5068240"/>
            <a:ext cx="847201" cy="515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3419872" y="4869160"/>
            <a:ext cx="1380728" cy="199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3419872" y="4169616"/>
            <a:ext cx="1728192" cy="335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19047" y="1916833"/>
            <a:ext cx="2443991"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977475" y="5220640"/>
            <a:ext cx="908326" cy="890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98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 Ορθογώνιο"/>
          <p:cNvSpPr>
            <a:spLocks noChangeArrowheads="1"/>
          </p:cNvSpPr>
          <p:nvPr/>
        </p:nvSpPr>
        <p:spPr bwMode="auto">
          <a:xfrm>
            <a:off x="107950" y="981075"/>
            <a:ext cx="9036050" cy="660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2000" b="1" u="sng" dirty="0" smtClean="0">
                <a:latin typeface="Calibri" charset="0"/>
              </a:rPr>
              <a:t>Ειδικά Χωρικά Σχέδια</a:t>
            </a:r>
            <a:endParaRPr lang="en-US" sz="2000" u="sng" dirty="0"/>
          </a:p>
          <a:p>
            <a:endParaRPr lang="en-US" sz="2000" dirty="0">
              <a:latin typeface="Calibri" charset="0"/>
            </a:endParaRPr>
          </a:p>
          <a:p>
            <a:pPr algn="just"/>
            <a:r>
              <a:rPr lang="el-GR" sz="2000" b="1" dirty="0" smtClean="0">
                <a:latin typeface="Calibri" charset="0"/>
                <a:cs typeface="Calibri" charset="0"/>
              </a:rPr>
              <a:t>Νέο είδος χωρικού σχεδίου, ρυθμιστικού χαρακτήρα, στο ίδιο επίπεδο ιεράρχησης με το Τοπικό Χωρικό Σχέδιο, </a:t>
            </a:r>
            <a:r>
              <a:rPr lang="el-GR" sz="2000" dirty="0" smtClean="0">
                <a:latin typeface="Calibri" charset="0"/>
                <a:cs typeface="Calibri" charset="0"/>
              </a:rPr>
              <a:t>μικρότερης κλίμακας και με εξειδίκευση χαρακτηριστικών</a:t>
            </a:r>
            <a:r>
              <a:rPr lang="en-US" sz="2000" dirty="0" smtClean="0">
                <a:latin typeface="Calibri" charset="0"/>
                <a:cs typeface="Calibri" charset="0"/>
              </a:rPr>
              <a:t>.</a:t>
            </a:r>
            <a:r>
              <a:rPr lang="el-GR" sz="2000" dirty="0" smtClean="0">
                <a:latin typeface="Calibri" charset="0"/>
                <a:cs typeface="Calibri" charset="0"/>
              </a:rPr>
              <a:t> Επικέντρωση σε τομείς έλξης επενδύσεων.</a:t>
            </a:r>
            <a:endParaRPr lang="en-US" sz="2000" dirty="0">
              <a:latin typeface="Calibri" charset="0"/>
              <a:cs typeface="Calibri" charset="0"/>
            </a:endParaRPr>
          </a:p>
          <a:p>
            <a:pPr algn="just"/>
            <a:endParaRPr lang="en-US" sz="2000" dirty="0">
              <a:latin typeface="Calibri" charset="0"/>
              <a:cs typeface="Calibri" charset="0"/>
            </a:endParaRPr>
          </a:p>
          <a:p>
            <a:pPr algn="just"/>
            <a:r>
              <a:rPr lang="el-GR" sz="2000" b="1" dirty="0" smtClean="0">
                <a:latin typeface="Calibri" charset="0"/>
              </a:rPr>
              <a:t>Τύποι Ειδικών Χωρικών Σχεδίων</a:t>
            </a:r>
            <a:r>
              <a:rPr lang="en-US" sz="2000" b="1" dirty="0" smtClean="0">
                <a:latin typeface="Calibri" charset="0"/>
              </a:rPr>
              <a:t>:</a:t>
            </a:r>
            <a:endParaRPr lang="en-US" sz="2000" b="1" dirty="0">
              <a:latin typeface="Calibri" charset="0"/>
            </a:endParaRPr>
          </a:p>
          <a:p>
            <a:pPr algn="just">
              <a:buFontTx/>
              <a:buChar char="•"/>
            </a:pPr>
            <a:r>
              <a:rPr lang="en-US" sz="2000" dirty="0">
                <a:latin typeface="Calibri" charset="0"/>
              </a:rPr>
              <a:t> </a:t>
            </a:r>
            <a:r>
              <a:rPr lang="el-GR" sz="2000" dirty="0" smtClean="0">
                <a:latin typeface="Calibri" charset="0"/>
              </a:rPr>
              <a:t>Περιοχές Ολοκληρωμένης Τουριστικής Ανάπτυξης </a:t>
            </a:r>
            <a:r>
              <a:rPr lang="en-US" sz="2000" dirty="0" smtClean="0">
                <a:latin typeface="Calibri" charset="0"/>
              </a:rPr>
              <a:t>(</a:t>
            </a:r>
            <a:r>
              <a:rPr lang="el-GR" sz="2000" dirty="0" smtClean="0">
                <a:latin typeface="Calibri" charset="0"/>
              </a:rPr>
              <a:t>Π.Ο.Τ.Α.</a:t>
            </a:r>
            <a:r>
              <a:rPr lang="en-US" sz="2000" dirty="0" smtClean="0">
                <a:latin typeface="Calibri" charset="0"/>
              </a:rPr>
              <a:t>)</a:t>
            </a:r>
            <a:endParaRPr lang="el-GR" sz="2000" dirty="0">
              <a:latin typeface="Calibri" charset="0"/>
            </a:endParaRPr>
          </a:p>
          <a:p>
            <a:pPr algn="just">
              <a:buFontTx/>
              <a:buChar char="•"/>
            </a:pPr>
            <a:r>
              <a:rPr lang="el-GR" sz="2000" dirty="0" smtClean="0">
                <a:latin typeface="Calibri" charset="0"/>
              </a:rPr>
              <a:t> Περιοχές Ειδικά Ρυθμιζόμενης Πολεοδόμησης</a:t>
            </a:r>
            <a:r>
              <a:rPr lang="en-US" sz="2000" dirty="0" smtClean="0">
                <a:latin typeface="Calibri" charset="0"/>
              </a:rPr>
              <a:t> (</a:t>
            </a:r>
            <a:r>
              <a:rPr lang="el-GR" sz="2000" dirty="0" smtClean="0">
                <a:latin typeface="Calibri" charset="0"/>
              </a:rPr>
              <a:t>Π.Ε.Ρ.ΠΟ.</a:t>
            </a:r>
            <a:r>
              <a:rPr lang="en-US" sz="2000" dirty="0" smtClean="0">
                <a:latin typeface="Calibri" charset="0"/>
              </a:rPr>
              <a:t>)</a:t>
            </a:r>
            <a:endParaRPr lang="en-US" sz="2000" dirty="0">
              <a:latin typeface="Calibri" charset="0"/>
            </a:endParaRPr>
          </a:p>
          <a:p>
            <a:pPr algn="just">
              <a:buFontTx/>
              <a:buChar char="•"/>
            </a:pPr>
            <a:r>
              <a:rPr lang="el-GR" sz="2000" dirty="0" smtClean="0">
                <a:latin typeface="Calibri" charset="0"/>
              </a:rPr>
              <a:t> Περιοχές Οργανωμένης Ανάπτυξης Παραγωγικών Δραστηριοτήτων </a:t>
            </a:r>
            <a:r>
              <a:rPr lang="en-US" sz="2000" dirty="0" smtClean="0">
                <a:latin typeface="Calibri" charset="0"/>
              </a:rPr>
              <a:t>(</a:t>
            </a:r>
            <a:r>
              <a:rPr lang="el-GR" sz="2000" dirty="0" smtClean="0">
                <a:latin typeface="Calibri" charset="0"/>
              </a:rPr>
              <a:t>Π.Ο.Α.Π.Δ.)</a:t>
            </a:r>
            <a:endParaRPr lang="en-US" sz="2000" dirty="0">
              <a:latin typeface="Calibri" charset="0"/>
            </a:endParaRPr>
          </a:p>
          <a:p>
            <a:pPr algn="just">
              <a:buFontTx/>
              <a:buChar char="•"/>
            </a:pPr>
            <a:r>
              <a:rPr lang="el-GR" sz="2000" dirty="0" smtClean="0">
                <a:latin typeface="Calibri" charset="0"/>
              </a:rPr>
              <a:t> Ειδικά Σχέδια Χωρικής Ανάπτυξης Δημόσιων Ακινήτων</a:t>
            </a:r>
            <a:r>
              <a:rPr lang="en-US" sz="2000" dirty="0" smtClean="0">
                <a:latin typeface="Calibri" charset="0"/>
              </a:rPr>
              <a:t> (</a:t>
            </a:r>
            <a:r>
              <a:rPr lang="el-GR" sz="2000" dirty="0" smtClean="0">
                <a:latin typeface="Calibri" charset="0"/>
              </a:rPr>
              <a:t>Ε.Σ.Χ.Α.Δ.Α.</a:t>
            </a:r>
            <a:r>
              <a:rPr lang="en-US" sz="2000" dirty="0" smtClean="0">
                <a:latin typeface="Calibri" charset="0"/>
              </a:rPr>
              <a:t>)</a:t>
            </a:r>
            <a:endParaRPr lang="en-US" sz="2000" dirty="0">
              <a:latin typeface="Calibri" charset="0"/>
            </a:endParaRPr>
          </a:p>
          <a:p>
            <a:pPr algn="just">
              <a:buFontTx/>
              <a:buChar char="•"/>
            </a:pPr>
            <a:r>
              <a:rPr lang="el-GR" sz="2000" dirty="0" smtClean="0">
                <a:latin typeface="Calibri" charset="0"/>
              </a:rPr>
              <a:t> Ειδικά Σχέδια Χωρικής Ανάπτυξης Στρατηγικών Επενδύσεων</a:t>
            </a:r>
            <a:r>
              <a:rPr lang="en-US" sz="2000" dirty="0" smtClean="0">
                <a:latin typeface="Calibri" charset="0"/>
              </a:rPr>
              <a:t> (</a:t>
            </a:r>
            <a:r>
              <a:rPr lang="el-GR" sz="2000" dirty="0" smtClean="0">
                <a:latin typeface="Calibri" charset="0"/>
              </a:rPr>
              <a:t>Ε.Σ.Χ.Α.Σ.Ε.</a:t>
            </a:r>
            <a:r>
              <a:rPr lang="en-US" sz="2000" dirty="0" smtClean="0">
                <a:latin typeface="Calibri" charset="0"/>
              </a:rPr>
              <a:t>)</a:t>
            </a:r>
            <a:endParaRPr lang="en-US" sz="2000" dirty="0">
              <a:latin typeface="Calibri" charset="0"/>
            </a:endParaRPr>
          </a:p>
          <a:p>
            <a:pPr algn="just">
              <a:buFontTx/>
              <a:buChar char="•"/>
            </a:pPr>
            <a:endParaRPr lang="en-US" sz="2000" dirty="0">
              <a:latin typeface="Calibri" charset="0"/>
            </a:endParaRPr>
          </a:p>
          <a:p>
            <a:pPr algn="just"/>
            <a:r>
              <a:rPr lang="el-GR" sz="2000" dirty="0" smtClean="0">
                <a:latin typeface="Calibri" charset="0"/>
                <a:cs typeface="Calibri" charset="0"/>
              </a:rPr>
              <a:t>Τα Ειδικά Χωρικά Σχέδια υπερβαίνουν την παραδοσιακή ιεράρχηση της δομής χωρικού σχεδιασμού, τροποποιούν προϋφιστάμενα Τοπικά Χωρικά Σχέδια ή Γ.Π.Σ., και ανατρέπουν τον ολοκληρωμένο, κοινωνικό χαρακτήρα του σχεδιασμού. Η συμμετοχική διάσταση αγνοείται (π.χ. δεν απαιτείται γνωμοδότηση Δημοτικού Συμβουλίου).</a:t>
            </a:r>
            <a:endParaRPr lang="en-US" sz="2000" dirty="0">
              <a:latin typeface="Calibri" charset="0"/>
              <a:cs typeface="Calibri" charset="0"/>
            </a:endParaRPr>
          </a:p>
          <a:p>
            <a:pPr algn="just"/>
            <a:endParaRPr lang="en-US" sz="1800" dirty="0">
              <a:latin typeface="Calibri" charset="0"/>
            </a:endParaRPr>
          </a:p>
          <a:p>
            <a:pPr algn="just">
              <a:buFontTx/>
              <a:buChar char="•"/>
            </a:pPr>
            <a:endParaRPr lang="en-US" sz="2000" dirty="0">
              <a:latin typeface="Calibri" charset="0"/>
            </a:endParaRPr>
          </a:p>
          <a:p>
            <a:pPr>
              <a:lnSpc>
                <a:spcPct val="150000"/>
              </a:lnSpc>
            </a:pPr>
            <a:endParaRPr lang="el-GR" sz="1800" dirty="0">
              <a:latin typeface="Calibri" charset="0"/>
            </a:endParaRPr>
          </a:p>
        </p:txBody>
      </p:sp>
      <p:sp>
        <p:nvSpPr>
          <p:cNvPr id="30722" name="7 - Θέση αριθμού διαφάνειας"/>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06F07E32-BF1C-A541-A9EC-C76FAE96F3E0}" type="slidenum">
              <a:rPr lang="el-GR" sz="1200">
                <a:latin typeface="Arial" charset="0"/>
              </a:rPr>
              <a:pPr eaLnBrk="1" hangingPunct="1"/>
              <a:t>23</a:t>
            </a:fld>
            <a:endParaRPr lang="el-GR" sz="1200">
              <a:latin typeface="Arial" charset="0"/>
            </a:endParaRPr>
          </a:p>
        </p:txBody>
      </p:sp>
      <p:sp>
        <p:nvSpPr>
          <p:cNvPr id="30723" name="8 - Ορθογώνιο"/>
          <p:cNvSpPr>
            <a:spLocks noChangeArrowheads="1"/>
          </p:cNvSpPr>
          <p:nvPr/>
        </p:nvSpPr>
        <p:spPr bwMode="auto">
          <a:xfrm>
            <a:off x="179388" y="5300663"/>
            <a:ext cx="8964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r>
              <a:rPr lang="en-US" sz="1800" b="1">
                <a:latin typeface="Arial" charset="0"/>
              </a:rPr>
              <a:t> </a:t>
            </a:r>
            <a:endParaRPr lang="el-GR" sz="1800">
              <a:latin typeface="Calibri" charset="0"/>
            </a:endParaRPr>
          </a:p>
        </p:txBody>
      </p:sp>
      <p:sp>
        <p:nvSpPr>
          <p:cNvPr id="8" name="41 - Ορθογώνιο"/>
          <p:cNvSpPr/>
          <p:nvPr/>
        </p:nvSpPr>
        <p:spPr bwMode="auto">
          <a:xfrm>
            <a:off x="1763713" y="0"/>
            <a:ext cx="5616575"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smtClean="0">
                <a:solidFill>
                  <a:srgbClr val="FFFFFF"/>
                </a:solidFill>
                <a:latin typeface="Calibri" pitchFamily="34" charset="0"/>
              </a:rPr>
              <a:t>Τοπικό (Δημοτικό) Επίπεδο</a:t>
            </a:r>
            <a:r>
              <a:rPr lang="en-US" sz="2000" b="1" dirty="0" smtClean="0">
                <a:solidFill>
                  <a:srgbClr val="FFFFFF"/>
                </a:solidFill>
                <a:latin typeface="Calibri" pitchFamily="34" charset="0"/>
              </a:rPr>
              <a:t> </a:t>
            </a:r>
            <a:r>
              <a:rPr lang="en-US" dirty="0" smtClean="0">
                <a:solidFill>
                  <a:srgbClr val="FFFFFF"/>
                </a:solidFill>
                <a:latin typeface="Calibri" pitchFamily="34" charset="0"/>
              </a:rPr>
              <a:t>(Lalenis, </a:t>
            </a:r>
            <a:r>
              <a:rPr lang="en-US" dirty="0" err="1" smtClean="0">
                <a:solidFill>
                  <a:srgbClr val="FFFFFF"/>
                </a:solidFill>
                <a:latin typeface="Calibri" pitchFamily="34" charset="0"/>
              </a:rPr>
              <a:t>Vezyriannidou</a:t>
            </a:r>
            <a:r>
              <a:rPr lang="en-US" dirty="0" smtClean="0">
                <a:solidFill>
                  <a:srgbClr val="FFFFFF"/>
                </a:solidFill>
                <a:latin typeface="Calibri" pitchFamily="34" charset="0"/>
              </a:rPr>
              <a:t> 2016)</a:t>
            </a:r>
            <a:r>
              <a:rPr lang="en-US" sz="1800" dirty="0" smtClean="0">
                <a:solidFill>
                  <a:srgbClr val="FFFFFF"/>
                </a:solidFill>
                <a:latin typeface="Calibri" pitchFamily="34" charset="0"/>
              </a:rPr>
              <a:t> </a:t>
            </a:r>
            <a:endParaRPr lang="el-GR" sz="1800" dirty="0">
              <a:solidFill>
                <a:srgbClr val="FFFFFF"/>
              </a:solidFill>
              <a:latin typeface="Calibri" pitchFamily="34" charset="0"/>
            </a:endParaRPr>
          </a:p>
        </p:txBody>
      </p:sp>
    </p:spTree>
    <p:extLst>
      <p:ext uri="{BB962C8B-B14F-4D97-AF65-F5344CB8AC3E}">
        <p14:creationId xmlns:p14="http://schemas.microsoft.com/office/powerpoint/2010/main" val="23187036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 Θέση αριθμού διαφάνειας"/>
          <p:cNvSpPr>
            <a:spLocks noGrp="1"/>
          </p:cNvSpPr>
          <p:nvPr>
            <p:ph type="sldNum" sz="quarter" idx="12"/>
          </p:nvPr>
        </p:nvSpPr>
        <p:spPr>
          <a:xfrm>
            <a:off x="6588125"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CEB59607-40F2-444D-B1A1-08268370F6BA}" type="slidenum">
              <a:rPr lang="el-GR" sz="1200">
                <a:solidFill>
                  <a:srgbClr val="898989"/>
                </a:solidFill>
                <a:latin typeface="Arial" charset="0"/>
              </a:rPr>
              <a:pPr eaLnBrk="1" hangingPunct="1"/>
              <a:t>24</a:t>
            </a:fld>
            <a:endParaRPr lang="el-GR" sz="1200">
              <a:solidFill>
                <a:srgbClr val="898989"/>
              </a:solidFill>
              <a:latin typeface="Arial" charset="0"/>
            </a:endParaRPr>
          </a:p>
        </p:txBody>
      </p:sp>
      <p:pic>
        <p:nvPicPr>
          <p:cNvPr id="32770" name="Picture 2" descr="http://i356.photobucket.com/albums/oo6/kireas_2008/xwrota3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989138"/>
            <a:ext cx="3132137"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4 - Ορθογώνιο"/>
          <p:cNvSpPr>
            <a:spLocks noChangeArrowheads="1"/>
          </p:cNvSpPr>
          <p:nvPr/>
        </p:nvSpPr>
        <p:spPr bwMode="auto">
          <a:xfrm>
            <a:off x="3051175" y="765175"/>
            <a:ext cx="3465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b="1" u="sng" dirty="0" smtClean="0">
                <a:latin typeface="Calibri" charset="0"/>
              </a:rPr>
              <a:t>Ειδικά Χωρικά Σχέδια</a:t>
            </a:r>
            <a:r>
              <a:rPr lang="en-US" b="1" u="sng" dirty="0" smtClean="0">
                <a:latin typeface="Calibri" charset="0"/>
              </a:rPr>
              <a:t> </a:t>
            </a:r>
            <a:r>
              <a:rPr lang="en-US" b="1" u="sng" dirty="0">
                <a:latin typeface="Calibri" charset="0"/>
              </a:rPr>
              <a:t>(2)</a:t>
            </a:r>
            <a:endParaRPr lang="el-GR" b="1" u="sng" dirty="0">
              <a:latin typeface="Calibri" charset="0"/>
            </a:endParaRPr>
          </a:p>
        </p:txBody>
      </p:sp>
      <p:sp>
        <p:nvSpPr>
          <p:cNvPr id="32772" name="5 - Ορθογώνιο"/>
          <p:cNvSpPr>
            <a:spLocks noChangeArrowheads="1"/>
          </p:cNvSpPr>
          <p:nvPr/>
        </p:nvSpPr>
        <p:spPr bwMode="auto">
          <a:xfrm>
            <a:off x="119803" y="1628775"/>
            <a:ext cx="577452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n-US" sz="2000" dirty="0">
              <a:latin typeface="Calibri" charset="0"/>
              <a:cs typeface="Calibri" charset="0"/>
            </a:endParaRPr>
          </a:p>
          <a:p>
            <a:pPr algn="just"/>
            <a:r>
              <a:rPr lang="el-GR" sz="2000" b="1" dirty="0" smtClean="0">
                <a:latin typeface="Calibri" charset="0"/>
                <a:cs typeface="Calibri" charset="0"/>
              </a:rPr>
              <a:t>Αποφάσεις Συμβουλίου της Επικρατείας (αλληλοαναιρούμενες;)</a:t>
            </a:r>
            <a:r>
              <a:rPr lang="en-US" sz="2000" b="1" dirty="0" smtClean="0">
                <a:latin typeface="Calibri" charset="0"/>
                <a:cs typeface="Calibri" charset="0"/>
              </a:rPr>
              <a:t>:</a:t>
            </a:r>
            <a:endParaRPr lang="en-US" sz="2000" b="1" dirty="0">
              <a:latin typeface="Calibri" charset="0"/>
              <a:cs typeface="Calibri" charset="0"/>
            </a:endParaRPr>
          </a:p>
          <a:p>
            <a:pPr algn="just"/>
            <a:endParaRPr lang="en-US" sz="2000" dirty="0">
              <a:latin typeface="Calibri" charset="0"/>
              <a:cs typeface="Calibri" charset="0"/>
            </a:endParaRPr>
          </a:p>
          <a:p>
            <a:pPr algn="just"/>
            <a:r>
              <a:rPr lang="en-US" sz="2000" dirty="0" smtClean="0">
                <a:latin typeface="Calibri" charset="0"/>
                <a:cs typeface="Calibri" charset="0"/>
              </a:rPr>
              <a:t>a. </a:t>
            </a:r>
            <a:r>
              <a:rPr lang="el-GR" sz="2000" dirty="0" smtClean="0">
                <a:latin typeface="Calibri" charset="0"/>
                <a:cs typeface="Calibri" charset="0"/>
              </a:rPr>
              <a:t>Με αποφάσεις (</a:t>
            </a:r>
            <a:r>
              <a:rPr lang="en-US" sz="2000" dirty="0">
                <a:latin typeface="Calibri" charset="0"/>
                <a:cs typeface="Calibri" charset="0"/>
              </a:rPr>
              <a:t>3920/2010, 387/2014</a:t>
            </a:r>
            <a:r>
              <a:rPr lang="en-US" sz="2000" dirty="0" smtClean="0">
                <a:latin typeface="Calibri" charset="0"/>
                <a:cs typeface="Calibri" charset="0"/>
              </a:rPr>
              <a:t>)</a:t>
            </a:r>
            <a:r>
              <a:rPr lang="el-GR" sz="2000" dirty="0" smtClean="0">
                <a:latin typeface="Calibri" charset="0"/>
                <a:cs typeface="Calibri" charset="0"/>
              </a:rPr>
              <a:t> καθόρισε ότι ο χωρικός σχεδιασμός πρέπει να ολοκληρώνεται σε όλα τα επίπεδα (αλλιώς αποφάσεις αδειοδοτήσεων νέων χρήσεων γης, δραστηριοτήτων ή/και κατασκευών δεν μπορούν να δοθούν, ή εφόσον δόθηκαν, πρέπει να ακυρωθούν).</a:t>
            </a:r>
            <a:r>
              <a:rPr lang="en-US" sz="2000" dirty="0" smtClean="0">
                <a:latin typeface="Calibri" charset="0"/>
                <a:cs typeface="Calibri" charset="0"/>
              </a:rPr>
              <a:t> </a:t>
            </a:r>
            <a:endParaRPr lang="el-GR" sz="2000" dirty="0" smtClean="0">
              <a:latin typeface="Calibri" charset="0"/>
              <a:cs typeface="Calibri" charset="0"/>
            </a:endParaRPr>
          </a:p>
          <a:p>
            <a:pPr algn="just"/>
            <a:endParaRPr lang="en-US" sz="2000" dirty="0">
              <a:latin typeface="Calibri" charset="0"/>
              <a:cs typeface="Calibri" charset="0"/>
            </a:endParaRPr>
          </a:p>
          <a:p>
            <a:pPr algn="just"/>
            <a:r>
              <a:rPr lang="en-US" sz="2000" dirty="0">
                <a:latin typeface="Calibri" charset="0"/>
                <a:cs typeface="Calibri" charset="0"/>
              </a:rPr>
              <a:t>b. </a:t>
            </a:r>
            <a:r>
              <a:rPr lang="el-GR" sz="2000" dirty="0" smtClean="0">
                <a:latin typeface="Calibri" charset="0"/>
                <a:cs typeface="Calibri" charset="0"/>
              </a:rPr>
              <a:t>Με την απόφαση </a:t>
            </a:r>
            <a:r>
              <a:rPr lang="el-GR" altLang="ja-JP" sz="2000" dirty="0">
                <a:latin typeface="Calibri" charset="0"/>
                <a:cs typeface="Calibri" charset="0"/>
              </a:rPr>
              <a:t>29/</a:t>
            </a:r>
            <a:r>
              <a:rPr lang="el-GR" altLang="ja-JP" sz="2000" dirty="0" smtClean="0">
                <a:latin typeface="Calibri" charset="0"/>
                <a:cs typeface="Calibri" charset="0"/>
              </a:rPr>
              <a:t>2015 δέχθηκε τον ρυθμιστικό και ευέλικτο χαρακτήρα των Ειδικών Χωρικών Σχεδίων διότι αυτά εξυπηρετούν στρατηγικές επενδύσεις, που μπορούν να διευκολύνουν το ξεπέρασμα της οικονομικής κρίσης. </a:t>
            </a:r>
            <a:endParaRPr lang="en-US" altLang="ja-JP" sz="2000" dirty="0">
              <a:latin typeface="Calibri" charset="0"/>
              <a:cs typeface="Calibri" charset="0"/>
            </a:endParaRPr>
          </a:p>
          <a:p>
            <a:pPr algn="just"/>
            <a:endParaRPr lang="en-US" sz="2000" dirty="0">
              <a:latin typeface="Calibri" charset="0"/>
            </a:endParaRPr>
          </a:p>
        </p:txBody>
      </p:sp>
      <p:sp>
        <p:nvSpPr>
          <p:cNvPr id="8" name="41 - Ορθογώνιο"/>
          <p:cNvSpPr/>
          <p:nvPr/>
        </p:nvSpPr>
        <p:spPr bwMode="auto">
          <a:xfrm>
            <a:off x="1763713" y="0"/>
            <a:ext cx="5329237" cy="620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smtClean="0">
                <a:solidFill>
                  <a:srgbClr val="FFFFFF"/>
                </a:solidFill>
                <a:latin typeface="Calibri" pitchFamily="34" charset="0"/>
              </a:rPr>
              <a:t>Τοπικό Επίπεδο</a:t>
            </a:r>
            <a:r>
              <a:rPr lang="en-US" sz="2000" b="1" dirty="0" smtClean="0">
                <a:solidFill>
                  <a:srgbClr val="FFFFFF"/>
                </a:solidFill>
                <a:latin typeface="Calibri" pitchFamily="34" charset="0"/>
              </a:rPr>
              <a:t> </a:t>
            </a:r>
            <a:r>
              <a:rPr lang="en-US" dirty="0" smtClean="0">
                <a:solidFill>
                  <a:srgbClr val="FFFFFF"/>
                </a:solidFill>
                <a:latin typeface="Calibri" pitchFamily="34" charset="0"/>
              </a:rPr>
              <a:t>(Lalenis, </a:t>
            </a:r>
            <a:r>
              <a:rPr lang="en-US" dirty="0" err="1" smtClean="0">
                <a:solidFill>
                  <a:srgbClr val="FFFFFF"/>
                </a:solidFill>
                <a:latin typeface="Calibri" pitchFamily="34" charset="0"/>
              </a:rPr>
              <a:t>Vezyriannidou</a:t>
            </a:r>
            <a:r>
              <a:rPr lang="en-US" dirty="0" smtClean="0">
                <a:solidFill>
                  <a:srgbClr val="FFFFFF"/>
                </a:solidFill>
                <a:latin typeface="Calibri" pitchFamily="34" charset="0"/>
              </a:rPr>
              <a:t> 2016)</a:t>
            </a:r>
            <a:r>
              <a:rPr lang="en-US" sz="2000" b="1" dirty="0" smtClean="0">
                <a:solidFill>
                  <a:srgbClr val="FFFFFF"/>
                </a:solidFill>
                <a:latin typeface="Calibri" pitchFamily="34" charset="0"/>
              </a:rPr>
              <a:t>  </a:t>
            </a:r>
            <a:endParaRPr lang="el-GR" sz="2000" b="1" dirty="0">
              <a:solidFill>
                <a:srgbClr val="FFFFFF"/>
              </a:solidFill>
              <a:latin typeface="Calibri" pitchFamily="34" charset="0"/>
            </a:endParaRPr>
          </a:p>
        </p:txBody>
      </p:sp>
      <p:sp>
        <p:nvSpPr>
          <p:cNvPr id="32774" name="TextBox 1"/>
          <p:cNvSpPr txBox="1">
            <a:spLocks noChangeArrowheads="1"/>
          </p:cNvSpPr>
          <p:nvPr/>
        </p:nvSpPr>
        <p:spPr bwMode="auto">
          <a:xfrm>
            <a:off x="2922588" y="370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endParaRPr lang="en-US"/>
          </a:p>
        </p:txBody>
      </p:sp>
    </p:spTree>
    <p:extLst>
      <p:ext uri="{BB962C8B-B14F-4D97-AF65-F5344CB8AC3E}">
        <p14:creationId xmlns:p14="http://schemas.microsoft.com/office/powerpoint/2010/main" val="2362472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906" y="391789"/>
            <a:ext cx="8431261" cy="5909310"/>
          </a:xfrm>
          <a:prstGeom prst="rect">
            <a:avLst/>
          </a:prstGeom>
          <a:noFill/>
        </p:spPr>
        <p:txBody>
          <a:bodyPr wrap="square" rtlCol="0">
            <a:spAutoFit/>
          </a:bodyPr>
          <a:lstStyle/>
          <a:p>
            <a:r>
              <a:rPr lang="el-GR" sz="2000" b="1" dirty="0" smtClean="0"/>
              <a:t>Αλλες Ρυθμίσεις του Ν. 4269/2014</a:t>
            </a:r>
          </a:p>
          <a:p>
            <a:endParaRPr lang="el-GR" sz="2000" b="1" dirty="0"/>
          </a:p>
          <a:p>
            <a:pPr marL="342900" indent="-342900">
              <a:buFont typeface="Arial"/>
              <a:buChar char="•"/>
            </a:pPr>
            <a:r>
              <a:rPr lang="el-GR" sz="2000" dirty="0" smtClean="0"/>
              <a:t>Διάκριση των σχεδίων σε στρατηγικά (εθνικό και περιφερειακό επίπεδο) και ρυθμιστικά (τοπικό επίπεδο).</a:t>
            </a:r>
            <a:r>
              <a:rPr lang="el-GR" sz="2000" b="1" dirty="0" smtClean="0"/>
              <a:t>  </a:t>
            </a:r>
          </a:p>
          <a:p>
            <a:pPr marL="342900" indent="-342900">
              <a:buFont typeface="Arial"/>
              <a:buChar char="•"/>
            </a:pPr>
            <a:r>
              <a:rPr lang="el-GR" sz="2000" dirty="0" smtClean="0"/>
              <a:t>Το Ρυθμιστικό Σχέδιο Θεσσαλονίκης (Ν. 1561/1985) δύναται να ενσωματωθεί στο Περιφερειακό Πλαίσιο Κεντρικής Μακεδονίας ως προς τις κατευθύνσεις του, αλλά δεν είναι σαφές άν εντάσσεται σε υποκείμενο πλαίσιο σχεδιασμού.</a:t>
            </a:r>
          </a:p>
          <a:p>
            <a:pPr marL="342900" indent="-342900">
              <a:buFont typeface="Arial"/>
              <a:buChar char="•"/>
            </a:pPr>
            <a:r>
              <a:rPr lang="el-GR" sz="2000" dirty="0" smtClean="0"/>
              <a:t>Τα σχέδια στρατηγικού χαρακτήρα εγκρίνονται με υπουργικές αποφάσεις. (Ωστόσο οι ρυθμίσεις άμεσης εφαρμογής πιθανόν να απαιτούν Π.Δ.).</a:t>
            </a:r>
          </a:p>
          <a:p>
            <a:pPr marL="342900" indent="-342900">
              <a:buFont typeface="Arial"/>
              <a:buChar char="•"/>
            </a:pPr>
            <a:r>
              <a:rPr lang="el-GR" sz="2000" dirty="0" smtClean="0"/>
              <a:t>Τα Τ.Χ.Σ. και Ε.Χ.Σ. εγκρίνονται με Π.Δ. διότι μπορούν να καθορίζουν χρήσεις γης και όρους δόμησης. Εδώ υποτίθεται ότι διαφέρουν (;) απο τα Γ.Π.Σ. που εγκρίνονται απο Γ.Γ. Αποκεντρωμένων Διοικήσεων. </a:t>
            </a:r>
          </a:p>
          <a:p>
            <a:pPr marL="342900" indent="-342900">
              <a:buFont typeface="Arial"/>
              <a:buChar char="•"/>
            </a:pPr>
            <a:r>
              <a:rPr lang="el-GR" sz="2000" dirty="0"/>
              <a:t>Στον χαρακτήρα αυτό των Τ.Χ.Σ. και Ε.Χ.Σ. οφείλεται και η περαιτέρω δέσμευση των Ρυμοτομικών Σχεδίων για πλήρη εφαρμογή τους και εξειδίκευση των κατευθύνσεών τους, και άρα η δυνατότητα έγκρισής τους απο Γ.Γ. Αποκεντρωμένης Διοίκησης, ενώ υποτίθεται ότι αυτό δεν ίσχυε με τα Γ.Π.Σ. και τις Π.Μ. που μπορούσαν να ανατρέψουν τα Γ.Π.Σ. (;).</a:t>
            </a:r>
          </a:p>
          <a:p>
            <a:endParaRPr lang="el-GR" dirty="0" smtClean="0"/>
          </a:p>
        </p:txBody>
      </p:sp>
    </p:spTree>
    <p:extLst>
      <p:ext uri="{BB962C8B-B14F-4D97-AF65-F5344CB8AC3E}">
        <p14:creationId xmlns:p14="http://schemas.microsoft.com/office/powerpoint/2010/main" val="428803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191" y="256689"/>
            <a:ext cx="2874206" cy="1589020"/>
          </a:xfrm>
          <a:prstGeom prst="rect">
            <a:avLst/>
          </a:prstGeom>
          <a:noFill/>
        </p:spPr>
        <p:txBody>
          <a:bodyPr wrap="square" rtlCol="0">
            <a:spAutoFit/>
          </a:bodyPr>
          <a:lstStyle/>
          <a:p>
            <a:endParaRPr lang="en-US" dirty="0"/>
          </a:p>
        </p:txBody>
      </p:sp>
      <p:sp>
        <p:nvSpPr>
          <p:cNvPr id="5" name="TextBox 4"/>
          <p:cNvSpPr txBox="1"/>
          <p:nvPr/>
        </p:nvSpPr>
        <p:spPr>
          <a:xfrm>
            <a:off x="490191" y="409089"/>
            <a:ext cx="8332908" cy="6247864"/>
          </a:xfrm>
          <a:prstGeom prst="rect">
            <a:avLst/>
          </a:prstGeom>
          <a:noFill/>
        </p:spPr>
        <p:txBody>
          <a:bodyPr wrap="square" rtlCol="0">
            <a:spAutoFit/>
          </a:bodyPr>
          <a:lstStyle/>
          <a:p>
            <a:r>
              <a:rPr lang="el-GR" sz="2000" b="1" dirty="0"/>
              <a:t>Αλλες Ρυθμίσεις του Ν. 4269/</a:t>
            </a:r>
            <a:r>
              <a:rPr lang="el-GR" sz="2000" b="1" dirty="0" smtClean="0"/>
              <a:t>2014 (2)</a:t>
            </a:r>
          </a:p>
          <a:p>
            <a:endParaRPr lang="el-GR" sz="2000" b="1" dirty="0"/>
          </a:p>
          <a:p>
            <a:pPr marL="342900" indent="-342900">
              <a:buFont typeface="Arial"/>
              <a:buChar char="•"/>
            </a:pPr>
            <a:r>
              <a:rPr lang="el-GR" sz="2000" dirty="0" smtClean="0"/>
              <a:t>Οι </a:t>
            </a:r>
            <a:r>
              <a:rPr lang="el-GR" sz="2000" dirty="0"/>
              <a:t>ΣΜΠΕ ενσωματώνονται στην διαδικασία εκπόνησης όλων των σχεδίων πλην Ρ.Σ.Ε., ως Στρατηγική Περιβαλλοντική Εκτίμηση, και εγκρίνονται με αυτά.    </a:t>
            </a:r>
            <a:endParaRPr lang="el-GR" sz="2000" dirty="0" smtClean="0"/>
          </a:p>
          <a:p>
            <a:pPr marL="285750" indent="-285750">
              <a:buFont typeface="Arial"/>
              <a:buChar char="•"/>
            </a:pPr>
            <a:r>
              <a:rPr lang="el-GR" sz="2000" dirty="0" smtClean="0"/>
              <a:t>Η υποχρέωση εναρμόνησης των κατωτέρων επιπέδων σχεδιασμού με τα ανώτερα μπορεί ή να έχει την μορφή συμφωνίας (πλήρης ευθυγράμμιση) ή της συμβατότητας (μή αντίθεση).</a:t>
            </a:r>
          </a:p>
          <a:p>
            <a:pPr marL="285750" indent="-285750">
              <a:buFont typeface="Arial"/>
              <a:buChar char="•"/>
            </a:pPr>
            <a:r>
              <a:rPr lang="el-GR" sz="2000" dirty="0"/>
              <a:t>Προβλέπεται υποχρεωτική αξιολόγηση των σχεδίων ανα 5ετία, και αναλόγως, αναθεώρηση (εκεί πάντως σταματάει η αναφορά σε </a:t>
            </a:r>
            <a:r>
              <a:rPr lang="en-US" sz="2000" dirty="0"/>
              <a:t>resilience)</a:t>
            </a:r>
            <a:r>
              <a:rPr lang="en-US" sz="2000" dirty="0" smtClean="0"/>
              <a:t>.</a:t>
            </a:r>
            <a:endParaRPr lang="el-GR" sz="2000" dirty="0" smtClean="0"/>
          </a:p>
          <a:p>
            <a:pPr marL="285750" indent="-285750">
              <a:buFont typeface="Arial"/>
              <a:buChar char="•"/>
            </a:pPr>
            <a:r>
              <a:rPr lang="el-GR" sz="2000" dirty="0" smtClean="0"/>
              <a:t>Οι </a:t>
            </a:r>
            <a:r>
              <a:rPr lang="el-GR" sz="2000" dirty="0"/>
              <a:t>Ζ.Ο.Ε. τροποποιούνται με Π.Δ. χωρίς πιά περιβαλλοντικούς περιορισμούς.</a:t>
            </a:r>
          </a:p>
          <a:p>
            <a:pPr marL="285750" indent="-285750">
              <a:buFont typeface="Arial"/>
              <a:buChar char="•"/>
            </a:pPr>
            <a:r>
              <a:rPr lang="el-GR" sz="2000" dirty="0"/>
              <a:t>Παραπέμπονται στο ΣτΕ πολλά ζητήματα εφαρμογής του νόμου (π.χ. οι περιπτώσεις τροποποίησης Τ.Χ.Σ. απο Ε.Χ.Σ.</a:t>
            </a:r>
            <a:r>
              <a:rPr lang="en-US" sz="2000" dirty="0"/>
              <a:t>)</a:t>
            </a:r>
            <a:r>
              <a:rPr lang="en-US" sz="2000" dirty="0" smtClean="0"/>
              <a:t>.</a:t>
            </a:r>
            <a:endParaRPr lang="el-GR" sz="2000" dirty="0" smtClean="0"/>
          </a:p>
          <a:p>
            <a:pPr marL="285750" indent="-285750">
              <a:buFont typeface="Arial"/>
              <a:buChar char="•"/>
            </a:pPr>
            <a:r>
              <a:rPr lang="el-GR" sz="2000" dirty="0"/>
              <a:t>Προβλέπεται χρήση νέων τεχνολογιών για την καταγραφή γεωχωρικών δεδομένων και κωδικοποίηση της χωρικής νομοθεσίας.</a:t>
            </a:r>
          </a:p>
          <a:p>
            <a:endParaRPr lang="en-US" sz="2000" dirty="0"/>
          </a:p>
          <a:p>
            <a:pPr marL="285750" indent="-285750">
              <a:buFont typeface="Arial"/>
              <a:buChar char="•"/>
            </a:pPr>
            <a:endParaRPr lang="en-US" sz="2000" dirty="0"/>
          </a:p>
          <a:p>
            <a:pPr marL="285750" indent="-285750">
              <a:buFont typeface="Arial"/>
              <a:buChar char="•"/>
            </a:pPr>
            <a:endParaRPr lang="el-GR" sz="2000" dirty="0" smtClean="0"/>
          </a:p>
          <a:p>
            <a:endParaRPr lang="el-GR" sz="2000" dirty="0" smtClean="0"/>
          </a:p>
        </p:txBody>
      </p:sp>
    </p:spTree>
    <p:extLst>
      <p:ext uri="{BB962C8B-B14F-4D97-AF65-F5344CB8AC3E}">
        <p14:creationId xmlns:p14="http://schemas.microsoft.com/office/powerpoint/2010/main" val="2416958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781" y="479266"/>
            <a:ext cx="8111175" cy="5262979"/>
          </a:xfrm>
          <a:prstGeom prst="rect">
            <a:avLst/>
          </a:prstGeom>
          <a:noFill/>
        </p:spPr>
        <p:txBody>
          <a:bodyPr wrap="square" rtlCol="0">
            <a:spAutoFit/>
          </a:bodyPr>
          <a:lstStyle/>
          <a:p>
            <a:r>
              <a:rPr lang="el-GR" sz="2000" b="1" dirty="0"/>
              <a:t>Αλλες Ρυθμίσεις του Ν. 4269/2014 </a:t>
            </a:r>
            <a:r>
              <a:rPr lang="el-GR" sz="2000" b="1" dirty="0" smtClean="0"/>
              <a:t>(3)</a:t>
            </a:r>
          </a:p>
          <a:p>
            <a:endParaRPr lang="el-GR" sz="2000" b="1" dirty="0" smtClean="0"/>
          </a:p>
          <a:p>
            <a:pPr marL="285750" indent="-285750">
              <a:buFont typeface="Arial"/>
              <a:buChar char="•"/>
            </a:pPr>
            <a:r>
              <a:rPr lang="el-GR" sz="2000" dirty="0" smtClean="0"/>
              <a:t>Οι </a:t>
            </a:r>
            <a:r>
              <a:rPr lang="el-GR" sz="2000" dirty="0"/>
              <a:t>ρυθμίσεις των Ε.Χ.Σ. είναι δεσμευτικές για τα εκπονούμενα Τ.Χ.Σ., ενώ δεν ισχύει το αντίθετο. </a:t>
            </a:r>
            <a:endParaRPr lang="el-GR" sz="2000" dirty="0" smtClean="0"/>
          </a:p>
          <a:p>
            <a:pPr marL="285750" indent="-285750">
              <a:buFont typeface="Arial"/>
              <a:buChar char="•"/>
            </a:pPr>
            <a:r>
              <a:rPr lang="el-GR" sz="2000" dirty="0" smtClean="0"/>
              <a:t>Υπάρχει </a:t>
            </a:r>
            <a:r>
              <a:rPr lang="el-GR" sz="2000" dirty="0"/>
              <a:t>ασάφεια ως προς την αντιμετώπιση των περιπτώσεων δυσαρμονίας π.χ. εθνικών και περιφερειακών σχεδίων, ή Τ.Χ.Σ. και Ε.Χ.Σ., ή αυτών με το Ρ.Σ.Ε., λόγω π.χ. χρόνων εκπόνησης των διαφορετικών σχεδίων.</a:t>
            </a:r>
          </a:p>
          <a:p>
            <a:pPr marL="285750" indent="-285750">
              <a:buFont typeface="Arial"/>
              <a:buChar char="•"/>
            </a:pPr>
            <a:r>
              <a:rPr lang="el-GR" sz="2000" dirty="0"/>
              <a:t>Υπάρχει ασάφεια ως προς τον στρατηγικό ή όχι χαρακτήρα των Τ.Χ.Σ.</a:t>
            </a:r>
          </a:p>
          <a:p>
            <a:pPr marL="285750" indent="-285750">
              <a:buFont typeface="Arial"/>
              <a:buChar char="•"/>
            </a:pPr>
            <a:r>
              <a:rPr lang="el-GR" sz="2000" dirty="0" smtClean="0"/>
              <a:t>Οι </a:t>
            </a:r>
            <a:r>
              <a:rPr lang="el-GR" sz="2000" dirty="0"/>
              <a:t>διατάξεις για τον ορισμό σ.δ. είναι περιοριστικές και επιδρούν αρνητικά στο επίπεδο διαμόρφωσης πολιτικής.</a:t>
            </a:r>
          </a:p>
          <a:p>
            <a:pPr marL="285750" indent="-285750">
              <a:buFont typeface="Arial"/>
              <a:buChar char="•"/>
            </a:pPr>
            <a:r>
              <a:rPr lang="el-GR" sz="2000" dirty="0" smtClean="0"/>
              <a:t>Οι </a:t>
            </a:r>
            <a:r>
              <a:rPr lang="el-GR" sz="2000" dirty="0"/>
              <a:t>διατάξεις για τις χρήσεις γης είναι απαράδεκτα σύνθετες και δύσκολες στην εφαρμογή τους.</a:t>
            </a:r>
          </a:p>
          <a:p>
            <a:r>
              <a:rPr lang="el-GR" sz="2000" dirty="0"/>
              <a:t>   </a:t>
            </a:r>
          </a:p>
          <a:p>
            <a:endParaRPr lang="el-GR" sz="2000" b="1" dirty="0" smtClean="0"/>
          </a:p>
          <a:p>
            <a:endParaRPr lang="el-GR" b="1" dirty="0"/>
          </a:p>
          <a:p>
            <a:endParaRPr lang="el-GR" b="1" dirty="0"/>
          </a:p>
        </p:txBody>
      </p:sp>
    </p:spTree>
    <p:extLst>
      <p:ext uri="{BB962C8B-B14F-4D97-AF65-F5344CB8AC3E}">
        <p14:creationId xmlns:p14="http://schemas.microsoft.com/office/powerpoint/2010/main" val="1254854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9750" y="115888"/>
            <a:ext cx="8035925" cy="1296987"/>
          </a:xfrm>
        </p:spPr>
        <p:txBody>
          <a:bodyPr>
            <a:normAutofit/>
          </a:bodyPr>
          <a:lstStyle/>
          <a:p>
            <a:pPr algn="ctr">
              <a:lnSpc>
                <a:spcPct val="130000"/>
              </a:lnSpc>
            </a:pPr>
            <a:r>
              <a:rPr lang="el-GR" sz="2000" b="1" dirty="0" smtClean="0">
                <a:latin typeface="Calibri" charset="0"/>
                <a:cs typeface="Calibri" charset="0"/>
              </a:rPr>
              <a:t>Ν. 4269/2014: Επείγων και Αναγκαίος (?</a:t>
            </a:r>
            <a:r>
              <a:rPr lang="is-IS" sz="2000" b="1" dirty="0" smtClean="0">
                <a:latin typeface="Calibri" charset="0"/>
                <a:cs typeface="Calibri" charset="0"/>
              </a:rPr>
              <a:t>??</a:t>
            </a:r>
            <a:r>
              <a:rPr lang="el-GR" sz="2000" b="1" dirty="0" smtClean="0">
                <a:latin typeface="Calibri" charset="0"/>
                <a:cs typeface="Calibri" charset="0"/>
              </a:rPr>
              <a:t>)</a:t>
            </a:r>
            <a:r>
              <a:rPr lang="en-US" sz="2000" dirty="0" smtClean="0">
                <a:latin typeface="Calibri" charset="0"/>
                <a:cs typeface="Calibri" charset="0"/>
              </a:rPr>
              <a:t> </a:t>
            </a:r>
            <a:r>
              <a:rPr lang="en-US" sz="2000" dirty="0">
                <a:latin typeface="Calibri" charset="0"/>
                <a:cs typeface="Calibri" charset="0"/>
              </a:rPr>
              <a:t/>
            </a:r>
            <a:br>
              <a:rPr lang="en-US" sz="2000" dirty="0">
                <a:latin typeface="Calibri" charset="0"/>
                <a:cs typeface="Calibri" charset="0"/>
              </a:rPr>
            </a:br>
            <a:r>
              <a:rPr lang="en-US" sz="2000" b="1" dirty="0">
                <a:latin typeface="Calibri" charset="0"/>
                <a:cs typeface="Calibri" charset="0"/>
              </a:rPr>
              <a:t>A</a:t>
            </a:r>
            <a:r>
              <a:rPr lang="en-US" sz="2000" dirty="0">
                <a:latin typeface="Calibri" charset="0"/>
                <a:cs typeface="Calibri" charset="0"/>
              </a:rPr>
              <a:t>. </a:t>
            </a:r>
            <a:r>
              <a:rPr lang="el-GR" sz="2000" b="1" dirty="0" smtClean="0">
                <a:latin typeface="Calibri" charset="0"/>
                <a:cs typeface="Calibri" charset="0"/>
              </a:rPr>
              <a:t>Διαδικασία διαμόρφωσης</a:t>
            </a:r>
            <a:r>
              <a:rPr lang="en-US" sz="2000" b="1" dirty="0" smtClean="0">
                <a:latin typeface="Calibri" charset="0"/>
                <a:cs typeface="Calibri" charset="0"/>
              </a:rPr>
              <a:t>: </a:t>
            </a:r>
            <a:r>
              <a:rPr lang="el-GR" sz="2000" b="1" dirty="0" smtClean="0">
                <a:latin typeface="Calibri" charset="0"/>
                <a:cs typeface="Calibri" charset="0"/>
              </a:rPr>
              <a:t>Πρώτο στάδιο (αν)αποτελεσματικότητας</a:t>
            </a:r>
            <a:r>
              <a:rPr lang="en-US" sz="2000" b="1" dirty="0" smtClean="0">
                <a:latin typeface="Calibri" charset="0"/>
                <a:cs typeface="Calibri" charset="0"/>
              </a:rPr>
              <a:t> </a:t>
            </a:r>
            <a:endParaRPr lang="en-US" sz="2000" b="1" dirty="0">
              <a:latin typeface="Calibri" charset="0"/>
              <a:cs typeface="Calibri" charset="0"/>
            </a:endParaRPr>
          </a:p>
        </p:txBody>
      </p:sp>
      <p:sp>
        <p:nvSpPr>
          <p:cNvPr id="3" name="Content Placeholder 2"/>
          <p:cNvSpPr>
            <a:spLocks noGrp="1"/>
          </p:cNvSpPr>
          <p:nvPr>
            <p:ph idx="1"/>
          </p:nvPr>
        </p:nvSpPr>
        <p:spPr>
          <a:xfrm>
            <a:off x="457200" y="1242918"/>
            <a:ext cx="8229600" cy="5478557"/>
          </a:xfrm>
        </p:spPr>
        <p:txBody>
          <a:bodyPr>
            <a:normAutofit/>
          </a:bodyPr>
          <a:lstStyle/>
          <a:p>
            <a:pPr>
              <a:defRPr/>
            </a:pPr>
            <a:endParaRPr lang="el-GR" sz="2000" b="1" dirty="0" smtClean="0">
              <a:latin typeface="Calibri"/>
              <a:cs typeface="Calibri"/>
            </a:endParaRPr>
          </a:p>
          <a:p>
            <a:pPr>
              <a:defRPr/>
            </a:pPr>
            <a:r>
              <a:rPr lang="en-US" sz="2000" b="1" dirty="0" smtClean="0">
                <a:latin typeface="Calibri"/>
                <a:cs typeface="Calibri"/>
              </a:rPr>
              <a:t>29 </a:t>
            </a:r>
            <a:r>
              <a:rPr lang="el-GR" sz="2000" b="1" dirty="0" smtClean="0">
                <a:latin typeface="Calibri"/>
                <a:cs typeface="Calibri"/>
              </a:rPr>
              <a:t>Φεβρουαρίου</a:t>
            </a:r>
            <a:r>
              <a:rPr lang="en-US" sz="2000" b="1" dirty="0" smtClean="0">
                <a:latin typeface="Calibri"/>
                <a:cs typeface="Calibri"/>
              </a:rPr>
              <a:t> 2012: </a:t>
            </a:r>
            <a:r>
              <a:rPr lang="el-GR" sz="2000" b="1" dirty="0" smtClean="0">
                <a:latin typeface="Calibri"/>
                <a:cs typeface="Calibri"/>
              </a:rPr>
              <a:t>ορισμός επιτροπής </a:t>
            </a:r>
            <a:r>
              <a:rPr lang="en-US" sz="2000" b="1" dirty="0" smtClean="0">
                <a:latin typeface="Calibri"/>
                <a:cs typeface="Calibri"/>
              </a:rPr>
              <a:t>(1</a:t>
            </a:r>
            <a:r>
              <a:rPr lang="el-GR" sz="2000" b="1" dirty="0" smtClean="0">
                <a:latin typeface="Calibri"/>
                <a:cs typeface="Calibri"/>
              </a:rPr>
              <a:t>ης</a:t>
            </a:r>
            <a:r>
              <a:rPr lang="en-US" sz="2000" b="1" dirty="0" smtClean="0">
                <a:latin typeface="Calibri"/>
                <a:cs typeface="Calibri"/>
              </a:rPr>
              <a:t>) </a:t>
            </a:r>
            <a:r>
              <a:rPr lang="el-GR" sz="2000" dirty="0" smtClean="0">
                <a:latin typeface="Calibri"/>
                <a:cs typeface="Calibri"/>
              </a:rPr>
              <a:t>επεξεργασίας του νέου νόμου. Χρονικό όριο έγκρισης απο την Βουλή: </a:t>
            </a:r>
            <a:r>
              <a:rPr lang="el-GR" sz="2000" b="1" dirty="0" smtClean="0">
                <a:latin typeface="Calibri"/>
                <a:cs typeface="Calibri"/>
              </a:rPr>
              <a:t>Φθινόπωρο</a:t>
            </a:r>
            <a:r>
              <a:rPr lang="en-US" sz="2000" b="1" dirty="0" smtClean="0">
                <a:latin typeface="Calibri"/>
                <a:cs typeface="Calibri"/>
              </a:rPr>
              <a:t> 201</a:t>
            </a:r>
            <a:r>
              <a:rPr lang="el-GR" sz="2000" b="1" dirty="0" smtClean="0">
                <a:latin typeface="Calibri"/>
                <a:cs typeface="Calibri"/>
              </a:rPr>
              <a:t>2</a:t>
            </a:r>
            <a:r>
              <a:rPr lang="en-US" sz="2000" dirty="0" smtClean="0">
                <a:latin typeface="Calibri"/>
                <a:cs typeface="Calibri"/>
              </a:rPr>
              <a:t>. </a:t>
            </a:r>
          </a:p>
          <a:p>
            <a:pPr>
              <a:defRPr/>
            </a:pPr>
            <a:r>
              <a:rPr lang="en-US" sz="2000" dirty="0" smtClean="0">
                <a:latin typeface="Calibri"/>
                <a:cs typeface="Calibri"/>
              </a:rPr>
              <a:t>19 </a:t>
            </a:r>
            <a:r>
              <a:rPr lang="el-GR" sz="2000" dirty="0" smtClean="0">
                <a:latin typeface="Calibri"/>
                <a:cs typeface="Calibri"/>
              </a:rPr>
              <a:t>Σεπτεμβρίου</a:t>
            </a:r>
            <a:r>
              <a:rPr lang="en-US" sz="2000" dirty="0" smtClean="0">
                <a:latin typeface="Calibri"/>
                <a:cs typeface="Calibri"/>
              </a:rPr>
              <a:t> 2012: </a:t>
            </a:r>
            <a:r>
              <a:rPr lang="el-GR" sz="2000" dirty="0" smtClean="0">
                <a:latin typeface="Calibri"/>
                <a:cs typeface="Calibri"/>
              </a:rPr>
              <a:t>προσχέδιο επεξεργασίας (1</a:t>
            </a:r>
            <a:r>
              <a:rPr lang="el-GR" sz="2000" baseline="30000" dirty="0" smtClean="0">
                <a:latin typeface="Calibri"/>
                <a:cs typeface="Calibri"/>
              </a:rPr>
              <a:t>ο</a:t>
            </a:r>
            <a:r>
              <a:rPr lang="el-GR" sz="2000" dirty="0" smtClean="0">
                <a:latin typeface="Calibri"/>
                <a:cs typeface="Calibri"/>
              </a:rPr>
              <a:t>) του νέου νόμου</a:t>
            </a:r>
            <a:r>
              <a:rPr lang="en-US" sz="2000" dirty="0" smtClean="0">
                <a:latin typeface="Calibri"/>
                <a:cs typeface="Calibri"/>
              </a:rPr>
              <a:t>.</a:t>
            </a:r>
          </a:p>
          <a:p>
            <a:pPr>
              <a:defRPr/>
            </a:pPr>
            <a:r>
              <a:rPr lang="en-US" sz="2000" dirty="0" smtClean="0">
                <a:latin typeface="Calibri"/>
                <a:cs typeface="Calibri"/>
              </a:rPr>
              <a:t>21 </a:t>
            </a:r>
            <a:r>
              <a:rPr lang="el-GR" sz="2000" dirty="0" smtClean="0">
                <a:latin typeface="Calibri"/>
                <a:cs typeface="Calibri"/>
              </a:rPr>
              <a:t>Νοεμβρίου</a:t>
            </a:r>
            <a:r>
              <a:rPr lang="en-US" sz="2000" dirty="0" smtClean="0">
                <a:latin typeface="Calibri"/>
                <a:cs typeface="Calibri"/>
              </a:rPr>
              <a:t> 2012: </a:t>
            </a:r>
            <a:r>
              <a:rPr lang="el-GR" sz="2000" dirty="0" smtClean="0">
                <a:latin typeface="Calibri"/>
                <a:cs typeface="Calibri"/>
              </a:rPr>
              <a:t>αρχή διαδικασίας διαβούλευσης</a:t>
            </a:r>
            <a:r>
              <a:rPr lang="en-US" sz="2000" dirty="0" smtClean="0">
                <a:latin typeface="Calibri"/>
                <a:cs typeface="Calibri"/>
              </a:rPr>
              <a:t>.</a:t>
            </a:r>
          </a:p>
          <a:p>
            <a:pPr>
              <a:defRPr/>
            </a:pPr>
            <a:r>
              <a:rPr lang="en-US" sz="2000" dirty="0" smtClean="0">
                <a:latin typeface="Calibri"/>
                <a:cs typeface="Calibri"/>
              </a:rPr>
              <a:t>20 </a:t>
            </a:r>
            <a:r>
              <a:rPr lang="el-GR" sz="2000" dirty="0" smtClean="0">
                <a:latin typeface="Calibri"/>
                <a:cs typeface="Calibri"/>
              </a:rPr>
              <a:t>Δεκεμβρίου </a:t>
            </a:r>
            <a:r>
              <a:rPr lang="en-US" sz="2000" dirty="0" smtClean="0">
                <a:latin typeface="Calibri"/>
                <a:cs typeface="Calibri"/>
              </a:rPr>
              <a:t>2012: </a:t>
            </a:r>
            <a:r>
              <a:rPr lang="el-GR" sz="2000" dirty="0" smtClean="0">
                <a:latin typeface="Calibri"/>
                <a:cs typeface="Calibri"/>
              </a:rPr>
              <a:t>δημόσια παρουσίαση</a:t>
            </a:r>
            <a:r>
              <a:rPr lang="en-US" sz="2000" dirty="0" smtClean="0">
                <a:latin typeface="Calibri"/>
                <a:cs typeface="Calibri"/>
              </a:rPr>
              <a:t>. </a:t>
            </a:r>
            <a:r>
              <a:rPr lang="el-GR" sz="2000" dirty="0" smtClean="0">
                <a:latin typeface="Calibri"/>
                <a:cs typeface="Calibri"/>
              </a:rPr>
              <a:t>Αντιρρήσεις φορέων και τοπικής αυτοδιοίκησης (Περιφερειών). Νέο χρονικό όριο έγκρισης: </a:t>
            </a:r>
            <a:r>
              <a:rPr lang="el-GR" sz="2000" b="1" dirty="0" smtClean="0">
                <a:latin typeface="Calibri"/>
                <a:cs typeface="Calibri"/>
              </a:rPr>
              <a:t>Ιούλιος </a:t>
            </a:r>
            <a:r>
              <a:rPr lang="en-US" sz="2000" b="1" dirty="0" smtClean="0">
                <a:latin typeface="Calibri"/>
                <a:cs typeface="Calibri"/>
              </a:rPr>
              <a:t>2013</a:t>
            </a:r>
            <a:r>
              <a:rPr lang="en-US" sz="2000" dirty="0" smtClean="0">
                <a:latin typeface="Calibri"/>
                <a:cs typeface="Calibri"/>
              </a:rPr>
              <a:t>. </a:t>
            </a:r>
          </a:p>
          <a:p>
            <a:pPr>
              <a:defRPr/>
            </a:pPr>
            <a:r>
              <a:rPr lang="el-GR" sz="2000" dirty="0" smtClean="0">
                <a:latin typeface="Calibri"/>
                <a:cs typeface="Calibri"/>
              </a:rPr>
              <a:t>Μάρτιος 2013:</a:t>
            </a:r>
            <a:r>
              <a:rPr lang="en-US" sz="2000" b="1" dirty="0" smtClean="0">
                <a:latin typeface="Calibri"/>
                <a:cs typeface="Calibri"/>
              </a:rPr>
              <a:t> </a:t>
            </a:r>
            <a:r>
              <a:rPr lang="el-GR" sz="2000" b="1" dirty="0" smtClean="0">
                <a:latin typeface="Calibri"/>
                <a:cs typeface="Calibri"/>
              </a:rPr>
              <a:t>αντικατάσταση </a:t>
            </a:r>
            <a:r>
              <a:rPr lang="el-GR" sz="2000" dirty="0" smtClean="0">
                <a:latin typeface="Calibri"/>
                <a:cs typeface="Calibri"/>
              </a:rPr>
              <a:t>των περισσοτέρων μελών </a:t>
            </a:r>
            <a:r>
              <a:rPr lang="el-GR" sz="2000" b="1" dirty="0" smtClean="0">
                <a:latin typeface="Calibri"/>
                <a:cs typeface="Calibri"/>
              </a:rPr>
              <a:t>της επιτροπής επεξεργασίας </a:t>
            </a:r>
            <a:r>
              <a:rPr lang="el-GR" sz="2000" dirty="0" smtClean="0">
                <a:latin typeface="Calibri"/>
                <a:cs typeface="Calibri"/>
              </a:rPr>
              <a:t>με νέα μέλη </a:t>
            </a:r>
            <a:r>
              <a:rPr lang="en-US" sz="2000" dirty="0" smtClean="0">
                <a:latin typeface="Calibri"/>
                <a:cs typeface="Calibri"/>
              </a:rPr>
              <a:t>(2</a:t>
            </a:r>
            <a:r>
              <a:rPr lang="el-GR" sz="2000" baseline="30000" dirty="0" smtClean="0">
                <a:latin typeface="Calibri"/>
                <a:cs typeface="Calibri"/>
              </a:rPr>
              <a:t>η</a:t>
            </a:r>
            <a:r>
              <a:rPr lang="en-US" sz="2000" baseline="30000" dirty="0" smtClean="0">
                <a:latin typeface="Calibri"/>
                <a:cs typeface="Calibri"/>
              </a:rPr>
              <a:t> </a:t>
            </a:r>
            <a:r>
              <a:rPr lang="el-GR" sz="2000" dirty="0" smtClean="0">
                <a:latin typeface="Calibri"/>
                <a:cs typeface="Calibri"/>
              </a:rPr>
              <a:t>επιτροπή</a:t>
            </a:r>
            <a:r>
              <a:rPr lang="en-US" sz="2000" dirty="0" smtClean="0">
                <a:latin typeface="Calibri"/>
                <a:cs typeface="Calibri"/>
              </a:rPr>
              <a:t>). </a:t>
            </a:r>
          </a:p>
          <a:p>
            <a:pPr>
              <a:defRPr/>
            </a:pPr>
            <a:r>
              <a:rPr lang="el-GR" sz="2000" dirty="0" smtClean="0">
                <a:latin typeface="Calibri"/>
                <a:cs typeface="Calibri"/>
              </a:rPr>
              <a:t>Μάϊος </a:t>
            </a:r>
            <a:r>
              <a:rPr lang="en-US" sz="2000" dirty="0" smtClean="0">
                <a:latin typeface="Calibri"/>
                <a:cs typeface="Calibri"/>
              </a:rPr>
              <a:t>2013: </a:t>
            </a:r>
            <a:r>
              <a:rPr lang="el-GR" sz="2000" b="1" dirty="0" smtClean="0">
                <a:latin typeface="Calibri"/>
                <a:cs typeface="Calibri"/>
              </a:rPr>
              <a:t>παραίτηση </a:t>
            </a:r>
            <a:r>
              <a:rPr lang="el-GR" sz="2000" dirty="0" smtClean="0">
                <a:latin typeface="Calibri"/>
                <a:cs typeface="Calibri"/>
              </a:rPr>
              <a:t>μελών της </a:t>
            </a:r>
            <a:r>
              <a:rPr lang="el-GR" sz="2000" b="1" dirty="0" smtClean="0">
                <a:latin typeface="Calibri"/>
                <a:cs typeface="Calibri"/>
              </a:rPr>
              <a:t>νέας επιτροπής </a:t>
            </a:r>
            <a:r>
              <a:rPr lang="el-GR" sz="2000" dirty="0" smtClean="0">
                <a:latin typeface="Calibri"/>
                <a:cs typeface="Calibri"/>
              </a:rPr>
              <a:t>επεξεργασίας λόγω εσωτερικών διαφωνιών. </a:t>
            </a:r>
            <a:endParaRPr lang="en-US" sz="2000" dirty="0" smtClean="0">
              <a:latin typeface="Calibri"/>
              <a:cs typeface="Calibri"/>
            </a:endParaRPr>
          </a:p>
          <a:p>
            <a:pPr>
              <a:defRPr/>
            </a:pPr>
            <a:r>
              <a:rPr lang="el-GR" sz="2000" dirty="0" smtClean="0">
                <a:latin typeface="Calibri"/>
                <a:cs typeface="Calibri"/>
              </a:rPr>
              <a:t>Ιούλιος </a:t>
            </a:r>
            <a:r>
              <a:rPr lang="en-US" sz="2000" dirty="0" smtClean="0">
                <a:latin typeface="Calibri"/>
                <a:cs typeface="Calibri"/>
              </a:rPr>
              <a:t>2013: </a:t>
            </a:r>
            <a:r>
              <a:rPr lang="el-GR" sz="2000" b="1" dirty="0" smtClean="0">
                <a:latin typeface="Calibri"/>
                <a:cs typeface="Calibri"/>
              </a:rPr>
              <a:t>νέα επιτροπή επεξεργασίας</a:t>
            </a:r>
            <a:r>
              <a:rPr lang="en-US" sz="2000" b="1" dirty="0" smtClean="0">
                <a:latin typeface="Calibri"/>
                <a:cs typeface="Calibri"/>
              </a:rPr>
              <a:t> (3</a:t>
            </a:r>
            <a:r>
              <a:rPr lang="el-GR" sz="2000" b="1" dirty="0" smtClean="0">
                <a:latin typeface="Calibri"/>
                <a:cs typeface="Calibri"/>
              </a:rPr>
              <a:t>η</a:t>
            </a:r>
            <a:r>
              <a:rPr lang="en-US" sz="2000" b="1" dirty="0" smtClean="0">
                <a:latin typeface="Calibri"/>
                <a:cs typeface="Calibri"/>
              </a:rPr>
              <a:t>)</a:t>
            </a:r>
            <a:r>
              <a:rPr lang="en-US" sz="2000" dirty="0" smtClean="0">
                <a:latin typeface="Calibri"/>
                <a:cs typeface="Calibri"/>
              </a:rPr>
              <a:t>, </a:t>
            </a:r>
            <a:r>
              <a:rPr lang="el-GR" sz="2000" dirty="0" smtClean="0">
                <a:latin typeface="Calibri"/>
                <a:cs typeface="Calibri"/>
              </a:rPr>
              <a:t>αναθεωρημένο προσχέδιο επεξεργασίας του νέου νόμου</a:t>
            </a:r>
            <a:r>
              <a:rPr lang="en-US" sz="2000" dirty="0" smtClean="0">
                <a:latin typeface="Calibri"/>
                <a:cs typeface="Calibri"/>
              </a:rPr>
              <a:t>, </a:t>
            </a:r>
            <a:r>
              <a:rPr lang="el-GR" sz="2000" dirty="0" smtClean="0">
                <a:latin typeface="Calibri"/>
                <a:cs typeface="Calibri"/>
              </a:rPr>
              <a:t>δημόσια διαβούλευση</a:t>
            </a:r>
            <a:r>
              <a:rPr lang="en-US" sz="2000" dirty="0" smtClean="0">
                <a:latin typeface="Calibri"/>
                <a:cs typeface="Calibri"/>
              </a:rPr>
              <a:t>.</a:t>
            </a:r>
            <a:endParaRPr lang="el-GR" sz="2000" dirty="0" smtClean="0">
              <a:latin typeface="Calibri"/>
              <a:cs typeface="Calibri"/>
            </a:endParaRPr>
          </a:p>
          <a:p>
            <a:pPr>
              <a:defRPr/>
            </a:pPr>
            <a:r>
              <a:rPr lang="en-US" sz="2000" dirty="0">
                <a:cs typeface="Calibri"/>
              </a:rPr>
              <a:t>9 </a:t>
            </a:r>
            <a:r>
              <a:rPr lang="el-GR" sz="2000" dirty="0">
                <a:cs typeface="Calibri"/>
              </a:rPr>
              <a:t>Νοεμβρίου 2</a:t>
            </a:r>
            <a:r>
              <a:rPr lang="en-US" sz="2000" dirty="0">
                <a:cs typeface="Calibri"/>
              </a:rPr>
              <a:t>013: </a:t>
            </a:r>
            <a:r>
              <a:rPr lang="el-GR" sz="2000" dirty="0">
                <a:cs typeface="Calibri"/>
              </a:rPr>
              <a:t>δεύτερο προσχέδιο επεξεργασίας του νέου νόμου. </a:t>
            </a:r>
            <a:endParaRPr lang="is-IS" sz="2000" dirty="0">
              <a:cs typeface="Calibri"/>
            </a:endParaRPr>
          </a:p>
          <a:p>
            <a:pPr>
              <a:defRPr/>
            </a:pPr>
            <a:endParaRPr lang="en-US" sz="2000" dirty="0" smtClean="0">
              <a:latin typeface="Calibri"/>
              <a:cs typeface="Calibri"/>
            </a:endParaRPr>
          </a:p>
          <a:p>
            <a:pPr marL="0" indent="0">
              <a:buFont typeface="Wingdings" charset="0"/>
              <a:buNone/>
              <a:defRPr/>
            </a:pPr>
            <a:endParaRPr lang="en-US" sz="2000" dirty="0" smtClean="0">
              <a:latin typeface="Calibri"/>
              <a:cs typeface="Calibri"/>
            </a:endParaRPr>
          </a:p>
          <a:p>
            <a:pPr>
              <a:defRPr/>
            </a:pPr>
            <a:endParaRPr lang="en-US" sz="2000" dirty="0" smtClean="0">
              <a:latin typeface="Calibri"/>
              <a:cs typeface="Calibri"/>
            </a:endParaRPr>
          </a:p>
          <a:p>
            <a:pPr>
              <a:defRPr/>
            </a:pPr>
            <a:endParaRPr lang="en-US" sz="2000" dirty="0">
              <a:latin typeface="Calibri"/>
              <a:cs typeface="Calibri"/>
            </a:endParaRP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B3E93E30-DE32-1047-A8C6-D9C36719BA49}" type="slidenum">
              <a:rPr lang="el-GR" sz="1200"/>
              <a:pPr eaLnBrk="1" hangingPunct="1"/>
              <a:t>28</a:t>
            </a:fld>
            <a:endParaRPr lang="el-GR" sz="1200"/>
          </a:p>
        </p:txBody>
      </p:sp>
    </p:spTree>
    <p:extLst>
      <p:ext uri="{BB962C8B-B14F-4D97-AF65-F5344CB8AC3E}">
        <p14:creationId xmlns:p14="http://schemas.microsoft.com/office/powerpoint/2010/main" val="11746328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39750" y="304800"/>
            <a:ext cx="8035925" cy="676275"/>
          </a:xfrm>
        </p:spPr>
        <p:txBody>
          <a:bodyPr>
            <a:normAutofit/>
          </a:bodyPr>
          <a:lstStyle/>
          <a:p>
            <a:r>
              <a:rPr lang="en-US" sz="2000" b="1" dirty="0" smtClean="0">
                <a:latin typeface="Calibri" charset="0"/>
                <a:cs typeface="Calibri" charset="0"/>
              </a:rPr>
              <a:t> </a:t>
            </a:r>
            <a:r>
              <a:rPr lang="el-GR" sz="2000" b="1" dirty="0">
                <a:latin typeface="Calibri" charset="0"/>
                <a:cs typeface="Calibri" charset="0"/>
              </a:rPr>
              <a:t>Πρώτο στάδιο (αν)αποτελεσματικότητας</a:t>
            </a:r>
            <a:r>
              <a:rPr lang="en-US" sz="2000" b="1" dirty="0">
                <a:latin typeface="Calibri" charset="0"/>
                <a:cs typeface="Calibri" charset="0"/>
              </a:rPr>
              <a:t> </a:t>
            </a:r>
            <a:r>
              <a:rPr lang="en-US" sz="2000" b="1" dirty="0" smtClean="0">
                <a:latin typeface="Calibri" charset="0"/>
                <a:cs typeface="Calibri" charset="0"/>
              </a:rPr>
              <a:t>(</a:t>
            </a:r>
            <a:r>
              <a:rPr lang="en-US" sz="2000" b="1" dirty="0">
                <a:latin typeface="Calibri" charset="0"/>
                <a:cs typeface="Calibri" charset="0"/>
              </a:rPr>
              <a:t>2) </a:t>
            </a:r>
          </a:p>
        </p:txBody>
      </p:sp>
      <p:sp>
        <p:nvSpPr>
          <p:cNvPr id="3" name="Content Placeholder 2"/>
          <p:cNvSpPr>
            <a:spLocks noGrp="1"/>
          </p:cNvSpPr>
          <p:nvPr>
            <p:ph idx="1"/>
          </p:nvPr>
        </p:nvSpPr>
        <p:spPr>
          <a:xfrm>
            <a:off x="539750" y="981075"/>
            <a:ext cx="7993063" cy="5598282"/>
          </a:xfrm>
        </p:spPr>
        <p:txBody>
          <a:bodyPr>
            <a:normAutofit fontScale="25000" lnSpcReduction="20000"/>
          </a:bodyPr>
          <a:lstStyle/>
          <a:p>
            <a:pPr>
              <a:lnSpc>
                <a:spcPct val="120000"/>
              </a:lnSpc>
              <a:defRPr/>
            </a:pPr>
            <a:r>
              <a:rPr lang="is-IS" sz="8000" dirty="0" smtClean="0">
                <a:cs typeface="Calibri"/>
              </a:rPr>
              <a:t>8 </a:t>
            </a:r>
            <a:r>
              <a:rPr lang="el-GR" sz="8000" dirty="0" smtClean="0">
                <a:cs typeface="Calibri"/>
              </a:rPr>
              <a:t>Μαϊου </a:t>
            </a:r>
            <a:r>
              <a:rPr lang="is-IS" sz="8000" dirty="0" smtClean="0">
                <a:cs typeface="Calibri"/>
              </a:rPr>
              <a:t>2014: </a:t>
            </a:r>
            <a:r>
              <a:rPr lang="el-GR" sz="8000" dirty="0" smtClean="0">
                <a:cs typeface="Calibri"/>
              </a:rPr>
              <a:t>αρχή δημόσιας διαβούλευσης</a:t>
            </a:r>
            <a:r>
              <a:rPr lang="is-IS" sz="8000" dirty="0" smtClean="0">
                <a:cs typeface="Calibri"/>
              </a:rPr>
              <a:t> (</a:t>
            </a:r>
            <a:r>
              <a:rPr lang="el-GR" sz="8000" dirty="0" smtClean="0">
                <a:cs typeface="Calibri"/>
              </a:rPr>
              <a:t>δύο εβδομάδες, κατεπείγον)</a:t>
            </a:r>
            <a:r>
              <a:rPr lang="is-IS" sz="8000" dirty="0" smtClean="0">
                <a:cs typeface="Calibri"/>
              </a:rPr>
              <a:t>.</a:t>
            </a:r>
            <a:endParaRPr lang="el-GR" sz="8000" dirty="0" smtClean="0">
              <a:cs typeface="Calibri"/>
            </a:endParaRPr>
          </a:p>
          <a:p>
            <a:pPr>
              <a:lnSpc>
                <a:spcPct val="120000"/>
              </a:lnSpc>
              <a:defRPr/>
            </a:pPr>
            <a:r>
              <a:rPr lang="is-IS" sz="8000" b="1" dirty="0" smtClean="0">
                <a:cs typeface="Calibri"/>
              </a:rPr>
              <a:t>28 </a:t>
            </a:r>
            <a:r>
              <a:rPr lang="el-GR" sz="8000" b="1" dirty="0" smtClean="0">
                <a:cs typeface="Calibri"/>
              </a:rPr>
              <a:t>Ιουνίου </a:t>
            </a:r>
            <a:r>
              <a:rPr lang="is-IS" sz="8000" b="1" dirty="0" smtClean="0">
                <a:cs typeface="Calibri"/>
              </a:rPr>
              <a:t>2014:</a:t>
            </a:r>
            <a:r>
              <a:rPr lang="el-GR" sz="8000" b="1" dirty="0" smtClean="0">
                <a:cs typeface="Calibri"/>
              </a:rPr>
              <a:t> ψήφιση με την διαδικασία του κατεπείγοντος του Νόμου </a:t>
            </a:r>
            <a:r>
              <a:rPr lang="is-IS" sz="8000" b="1" dirty="0" smtClean="0">
                <a:cs typeface="Calibri"/>
              </a:rPr>
              <a:t>4269/2014</a:t>
            </a:r>
            <a:r>
              <a:rPr lang="el-GR" sz="8000" b="1" dirty="0" smtClean="0">
                <a:cs typeface="Calibri"/>
              </a:rPr>
              <a:t> </a:t>
            </a:r>
            <a:r>
              <a:rPr lang="el-GR" sz="8000" dirty="0" smtClean="0">
                <a:cs typeface="Calibri"/>
              </a:rPr>
              <a:t>για την Χωροταξική και Πολεοδομική Μεταρρύθμιση. Δεν υπάρχει κεφάλαιο για «Εκτός Σχεδίου Δόμηση». Μόνο τα άρθρα περί </a:t>
            </a:r>
            <a:r>
              <a:rPr lang="el-GR" sz="8000" b="1" dirty="0" smtClean="0">
                <a:cs typeface="Calibri"/>
              </a:rPr>
              <a:t>χρήσεων γης </a:t>
            </a:r>
            <a:r>
              <a:rPr lang="el-GR" sz="8000" dirty="0" smtClean="0">
                <a:cs typeface="Calibri"/>
              </a:rPr>
              <a:t>είναι </a:t>
            </a:r>
            <a:r>
              <a:rPr lang="el-GR" sz="8000" b="1" dirty="0" smtClean="0">
                <a:cs typeface="Calibri"/>
              </a:rPr>
              <a:t>άμεσης εφαρμογής</a:t>
            </a:r>
            <a:r>
              <a:rPr lang="el-GR" sz="8000" dirty="0" smtClean="0">
                <a:cs typeface="Calibri"/>
              </a:rPr>
              <a:t>. </a:t>
            </a:r>
            <a:endParaRPr lang="is-IS" sz="8000" b="1" dirty="0" smtClean="0">
              <a:cs typeface="Calibri"/>
            </a:endParaRPr>
          </a:p>
          <a:p>
            <a:pPr>
              <a:lnSpc>
                <a:spcPct val="120000"/>
              </a:lnSpc>
              <a:defRPr/>
            </a:pPr>
            <a:r>
              <a:rPr lang="el-GR" sz="8000" dirty="0" smtClean="0">
                <a:cs typeface="Calibri"/>
              </a:rPr>
              <a:t>Δεκέμβριος </a:t>
            </a:r>
            <a:r>
              <a:rPr lang="is-IS" sz="8000" dirty="0" smtClean="0">
                <a:cs typeface="Calibri"/>
              </a:rPr>
              <a:t>2014: </a:t>
            </a:r>
            <a:r>
              <a:rPr lang="el-GR" sz="8000" dirty="0" smtClean="0">
                <a:cs typeface="Calibri"/>
              </a:rPr>
              <a:t>έγκριση προδιαγραφών εφαρμογής των Ειδικών Χωρικών Σχεδίων. </a:t>
            </a:r>
            <a:endParaRPr lang="is-IS" sz="8000" dirty="0" smtClean="0">
              <a:cs typeface="Calibri"/>
            </a:endParaRPr>
          </a:p>
          <a:p>
            <a:pPr>
              <a:lnSpc>
                <a:spcPct val="120000"/>
              </a:lnSpc>
              <a:defRPr/>
            </a:pPr>
            <a:r>
              <a:rPr lang="el-GR" sz="8000" dirty="0" smtClean="0">
                <a:cs typeface="Calibri"/>
              </a:rPr>
              <a:t>Φεβρουάριος 2</a:t>
            </a:r>
            <a:r>
              <a:rPr lang="is-IS" sz="8000" dirty="0" smtClean="0">
                <a:cs typeface="Calibri"/>
              </a:rPr>
              <a:t>015: </a:t>
            </a:r>
            <a:r>
              <a:rPr lang="el-GR" sz="8000" dirty="0" smtClean="0">
                <a:cs typeface="Calibri"/>
              </a:rPr>
              <a:t>νέα εθνική κυβέρνηση</a:t>
            </a:r>
            <a:r>
              <a:rPr lang="is-IS" sz="8000" dirty="0" smtClean="0">
                <a:cs typeface="Calibri"/>
              </a:rPr>
              <a:t>. </a:t>
            </a:r>
            <a:r>
              <a:rPr lang="el-GR" sz="8000" dirty="0" smtClean="0">
                <a:cs typeface="Calibri"/>
              </a:rPr>
              <a:t>Δηλώσεις του νέου Υπουργού ΠΕΚΑ για άμεση κατάργηση ή ριζική τροποποίηση του Ν. 4269/2014. </a:t>
            </a:r>
          </a:p>
          <a:p>
            <a:pPr>
              <a:lnSpc>
                <a:spcPct val="120000"/>
              </a:lnSpc>
              <a:defRPr/>
            </a:pPr>
            <a:r>
              <a:rPr lang="el-GR" sz="8000" b="1" dirty="0" smtClean="0">
                <a:cs typeface="Calibri"/>
              </a:rPr>
              <a:t>Σεπτέμβριος </a:t>
            </a:r>
            <a:r>
              <a:rPr lang="is-IS" sz="8000" b="1" dirty="0" smtClean="0">
                <a:cs typeface="Calibri"/>
              </a:rPr>
              <a:t>2015: </a:t>
            </a:r>
            <a:r>
              <a:rPr lang="el-GR" sz="8000" b="1" dirty="0" smtClean="0">
                <a:cs typeface="Calibri"/>
              </a:rPr>
              <a:t>νέα επιτροπή επεξεργασίας </a:t>
            </a:r>
            <a:r>
              <a:rPr lang="is-IS" sz="8000" b="1" dirty="0" smtClean="0">
                <a:cs typeface="Calibri"/>
              </a:rPr>
              <a:t>(4</a:t>
            </a:r>
            <a:r>
              <a:rPr lang="el-GR" sz="8000" b="1" dirty="0" smtClean="0">
                <a:cs typeface="Calibri"/>
              </a:rPr>
              <a:t>η</a:t>
            </a:r>
            <a:r>
              <a:rPr lang="is-IS" sz="8000" b="1" dirty="0" smtClean="0">
                <a:cs typeface="Calibri"/>
              </a:rPr>
              <a:t>) </a:t>
            </a:r>
            <a:r>
              <a:rPr lang="el-GR" sz="8000" dirty="0" smtClean="0">
                <a:cs typeface="Calibri"/>
              </a:rPr>
              <a:t>για την τροποποίηση του Ν. </a:t>
            </a:r>
            <a:r>
              <a:rPr lang="is-IS" sz="8000" dirty="0" smtClean="0">
                <a:cs typeface="Calibri"/>
              </a:rPr>
              <a:t>4269/2014. </a:t>
            </a:r>
            <a:r>
              <a:rPr lang="el-GR" sz="8000" dirty="0" smtClean="0">
                <a:cs typeface="Calibri"/>
              </a:rPr>
              <a:t>Καμμία εξέλιξη έκτοτε</a:t>
            </a:r>
            <a:r>
              <a:rPr lang="is-IS" sz="8000" dirty="0" smtClean="0">
                <a:cs typeface="Calibri"/>
              </a:rPr>
              <a:t>.</a:t>
            </a:r>
          </a:p>
          <a:p>
            <a:pPr>
              <a:lnSpc>
                <a:spcPct val="120000"/>
              </a:lnSpc>
              <a:defRPr/>
            </a:pPr>
            <a:r>
              <a:rPr lang="el-GR" sz="8000" dirty="0" smtClean="0">
                <a:cs typeface="Calibri"/>
              </a:rPr>
              <a:t>Απο τον </a:t>
            </a:r>
            <a:r>
              <a:rPr lang="el-GR" sz="8000" b="1" dirty="0" smtClean="0">
                <a:cs typeface="Calibri"/>
              </a:rPr>
              <a:t>Ιούλιο </a:t>
            </a:r>
            <a:r>
              <a:rPr lang="is-IS" sz="8000" b="1" dirty="0" smtClean="0">
                <a:cs typeface="Calibri"/>
              </a:rPr>
              <a:t>2014 </a:t>
            </a:r>
            <a:r>
              <a:rPr lang="el-GR" sz="8000" b="1" dirty="0" smtClean="0">
                <a:cs typeface="Calibri"/>
              </a:rPr>
              <a:t>έως σήμερα</a:t>
            </a:r>
            <a:r>
              <a:rPr lang="is-IS" sz="8000" dirty="0" smtClean="0">
                <a:cs typeface="Calibri"/>
              </a:rPr>
              <a:t>, </a:t>
            </a:r>
            <a:r>
              <a:rPr lang="el-GR" sz="8000" dirty="0" smtClean="0">
                <a:cs typeface="Calibri"/>
              </a:rPr>
              <a:t>δεν ανατέθηκαν νέες πολεοδομικές μελέτες λόγω έλλειψης προδιαγραφών και ασαφούς μέλλοντος του σχετικού νομικού πλαισίου. Κονδύλια διαθέσιμα στους δήμους για χωρικά σχέδια, που δεν μπορούν όμως να απορροφηθούν. </a:t>
            </a:r>
            <a:r>
              <a:rPr lang="en-US" sz="8000" dirty="0" smtClean="0">
                <a:cs typeface="Calibri"/>
              </a:rPr>
              <a:t> </a:t>
            </a:r>
            <a:endParaRPr lang="is-IS" sz="8000" dirty="0" smtClean="0">
              <a:cs typeface="Calibri"/>
            </a:endParaRPr>
          </a:p>
          <a:p>
            <a:pPr>
              <a:defRPr/>
            </a:pPr>
            <a:endParaRPr lang="en-US" sz="4200" dirty="0" smtClean="0">
              <a:cs typeface="Calibri"/>
            </a:endParaRPr>
          </a:p>
          <a:p>
            <a:pPr>
              <a:defRPr/>
            </a:pPr>
            <a:endParaRPr lang="en-US" sz="4200" dirty="0" smtClean="0">
              <a:cs typeface="Calibri"/>
            </a:endParaRPr>
          </a:p>
          <a:p>
            <a:pPr marL="0" indent="0">
              <a:buFont typeface="Wingdings" charset="0"/>
              <a:buNone/>
              <a:defRPr/>
            </a:pPr>
            <a:endParaRPr lang="en-US" sz="4200" dirty="0" smtClean="0">
              <a:cs typeface="Calibri"/>
            </a:endParaRPr>
          </a:p>
          <a:p>
            <a:pPr>
              <a:defRPr/>
            </a:pPr>
            <a:endParaRPr lang="en-US" sz="2000" dirty="0" smtClean="0">
              <a:latin typeface="Calibri"/>
              <a:cs typeface="Calibri"/>
            </a:endParaRPr>
          </a:p>
          <a:p>
            <a:pPr>
              <a:defRPr/>
            </a:pPr>
            <a:endParaRPr lang="en-US" sz="2000" dirty="0">
              <a:latin typeface="Calibri"/>
              <a:cs typeface="Calibri"/>
            </a:endParaRP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1027D236-4288-8846-A983-5D2D7C11AF6A}" type="slidenum">
              <a:rPr lang="el-GR" sz="1200"/>
              <a:pPr eaLnBrk="1" hangingPunct="1"/>
              <a:t>29</a:t>
            </a:fld>
            <a:endParaRPr lang="el-GR" sz="1200"/>
          </a:p>
        </p:txBody>
      </p:sp>
    </p:spTree>
    <p:extLst>
      <p:ext uri="{BB962C8B-B14F-4D97-AF65-F5344CB8AC3E}">
        <p14:creationId xmlns:p14="http://schemas.microsoft.com/office/powerpoint/2010/main" val="4226977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73280"/>
          </a:xfrm>
        </p:spPr>
        <p:txBody>
          <a:bodyPr/>
          <a:lstStyle/>
          <a:p>
            <a:endParaRPr lang="en-US" dirty="0"/>
          </a:p>
        </p:txBody>
      </p:sp>
      <p:pic>
        <p:nvPicPr>
          <p:cNvPr id="3" name="Picture 8" descr="9344974E"/>
          <p:cNvPicPr>
            <a:picLocks noChangeAspect="1" noChangeArrowheads="1"/>
          </p:cNvPicPr>
          <p:nvPr/>
        </p:nvPicPr>
        <p:blipFill>
          <a:blip r:embed="rId2" cstate="print">
            <a:lum bright="-12000" contrast="18000"/>
          </a:blip>
          <a:srcRect l="3331" t="10078" r="2115"/>
          <a:stretch>
            <a:fillRect/>
          </a:stretch>
        </p:blipFill>
        <p:spPr bwMode="auto">
          <a:xfrm>
            <a:off x="2648343" y="314183"/>
            <a:ext cx="4362057" cy="6315217"/>
          </a:xfrm>
          <a:prstGeom prst="rect">
            <a:avLst/>
          </a:prstGeom>
          <a:noFill/>
          <a:ln w="9525">
            <a:noFill/>
            <a:miter lim="800000"/>
            <a:headEnd/>
            <a:tailEnd/>
          </a:ln>
        </p:spPr>
      </p:pic>
    </p:spTree>
    <p:extLst>
      <p:ext uri="{BB962C8B-B14F-4D97-AF65-F5344CB8AC3E}">
        <p14:creationId xmlns:p14="http://schemas.microsoft.com/office/powerpoint/2010/main" val="107484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94722"/>
          </a:xfrm>
        </p:spPr>
        <p:txBody>
          <a:bodyPr>
            <a:noAutofit/>
          </a:bodyPr>
          <a:lstStyle/>
          <a:p>
            <a:pPr algn="l"/>
            <a:r>
              <a:rPr lang="el-GR" sz="2000" b="1" dirty="0" smtClean="0"/>
              <a:t>Δ</a:t>
            </a:r>
            <a:r>
              <a:rPr lang="el-GR" sz="2000" b="1" dirty="0" smtClean="0">
                <a:latin typeface="Calibri" charset="0"/>
                <a:cs typeface="Calibri" charset="0"/>
              </a:rPr>
              <a:t>εύτερο (πιθανό) </a:t>
            </a:r>
            <a:r>
              <a:rPr lang="el-GR" sz="2000" b="1" dirty="0">
                <a:latin typeface="Calibri" charset="0"/>
                <a:cs typeface="Calibri" charset="0"/>
              </a:rPr>
              <a:t>στάδιο (αν)αποτελεσματικότητας</a:t>
            </a:r>
            <a:r>
              <a:rPr lang="en-US" sz="2000" b="1" dirty="0">
                <a:latin typeface="Calibri" charset="0"/>
                <a:cs typeface="Calibri" charset="0"/>
              </a:rPr>
              <a:t> </a:t>
            </a:r>
            <a:r>
              <a:rPr lang="el-GR" sz="2000" b="1" dirty="0" smtClean="0">
                <a:latin typeface="Calibri" charset="0"/>
                <a:cs typeface="Calibri" charset="0"/>
              </a:rPr>
              <a:t/>
            </a:r>
            <a:br>
              <a:rPr lang="el-GR" sz="2000" b="1" dirty="0" smtClean="0">
                <a:latin typeface="Calibri" charset="0"/>
                <a:cs typeface="Calibri" charset="0"/>
              </a:rPr>
            </a:br>
            <a:r>
              <a:rPr lang="el-GR" sz="2000" b="1" i="1" dirty="0" smtClean="0">
                <a:latin typeface="Calibri" charset="0"/>
                <a:cs typeface="Calibri" charset="0"/>
              </a:rPr>
              <a:t>Προς λύση των προβλημάτων που υπήρχαν; </a:t>
            </a:r>
            <a:br>
              <a:rPr lang="el-GR" sz="2000" b="1" i="1" dirty="0" smtClean="0">
                <a:latin typeface="Calibri" charset="0"/>
                <a:cs typeface="Calibri" charset="0"/>
              </a:rPr>
            </a:br>
            <a:r>
              <a:rPr lang="el-GR" sz="2000" b="1" i="1" dirty="0">
                <a:latin typeface="Calibri" charset="0"/>
                <a:cs typeface="Calibri" charset="0"/>
              </a:rPr>
              <a:t/>
            </a:r>
            <a:br>
              <a:rPr lang="el-GR" sz="2000" b="1" i="1" dirty="0">
                <a:latin typeface="Calibri" charset="0"/>
                <a:cs typeface="Calibri" charset="0"/>
              </a:rPr>
            </a:br>
            <a:r>
              <a:rPr lang="el-GR" sz="2000" dirty="0" smtClean="0">
                <a:latin typeface="Calibri" charset="0"/>
                <a:cs typeface="Calibri" charset="0"/>
              </a:rPr>
              <a:t>Επίσημη και τεκμηριωμένη α</a:t>
            </a:r>
            <a:r>
              <a:rPr lang="el-GR" sz="2000" dirty="0" smtClean="0">
                <a:latin typeface="+mn-lt"/>
                <a:cs typeface="Calibri" charset="0"/>
              </a:rPr>
              <a:t>ξιολόγηση θετικών / αρνητικών στοιχείων εφαρμογής του προηγούμενου νομικού πλαισίου δεν έγινε ποτέ. </a:t>
            </a:r>
            <a:r>
              <a:rPr lang="en-US" sz="2000" dirty="0" smtClean="0">
                <a:latin typeface="+mn-lt"/>
              </a:rPr>
              <a:t/>
            </a:r>
            <a:br>
              <a:rPr lang="en-US" sz="2000" dirty="0" smtClean="0">
                <a:latin typeface="+mn-lt"/>
              </a:rPr>
            </a:br>
            <a:r>
              <a:rPr lang="el-GR" sz="2000" dirty="0" smtClean="0">
                <a:latin typeface="+mn-lt"/>
              </a:rPr>
              <a:t>Σε έρευνα (ΤΜΧΠΠΑ, 2014) πολεοδόμοι χωροτάκτες απο την διοίκηση, τον ιδιωτικό τομέα και τα πανεπιστήμια προσδιόρισαν τα προβλήματα του προηγούμενου πλαισίου χωρικού σχεδιασμού και τα ιεράρχησαν όπως φαίνεται παρακάτω</a:t>
            </a:r>
            <a:r>
              <a:rPr lang="en-US" sz="2000" dirty="0" smtClean="0">
                <a:latin typeface="+mn-lt"/>
              </a:rPr>
              <a:t> (Lalenis, </a:t>
            </a:r>
            <a:r>
              <a:rPr lang="en-US" sz="2000" dirty="0" err="1" smtClean="0">
                <a:latin typeface="+mn-lt"/>
              </a:rPr>
              <a:t>Vezyriannidou</a:t>
            </a:r>
            <a:r>
              <a:rPr lang="en-US" sz="2000" dirty="0" smtClean="0">
                <a:latin typeface="+mn-lt"/>
              </a:rPr>
              <a:t> 2016)</a:t>
            </a:r>
            <a:r>
              <a:rPr lang="el-GR" sz="2000" dirty="0" smtClean="0">
                <a:latin typeface="+mn-lt"/>
              </a:rPr>
              <a:t>: </a:t>
            </a:r>
            <a:br>
              <a:rPr lang="el-GR" sz="2000" dirty="0" smtClean="0">
                <a:latin typeface="+mn-lt"/>
              </a:rPr>
            </a:br>
            <a:r>
              <a:rPr lang="el-GR" sz="2000" dirty="0" smtClean="0">
                <a:solidFill>
                  <a:srgbClr val="FF0000"/>
                </a:solidFill>
              </a:rPr>
              <a:t>1</a:t>
            </a:r>
            <a:r>
              <a:rPr lang="en-US" sz="2000" dirty="0" smtClean="0">
                <a:solidFill>
                  <a:srgbClr val="FF0000"/>
                </a:solidFill>
              </a:rPr>
              <a:t>. </a:t>
            </a:r>
            <a:r>
              <a:rPr lang="el-GR" sz="2000" dirty="0" smtClean="0">
                <a:solidFill>
                  <a:srgbClr val="FF0000"/>
                </a:solidFill>
              </a:rPr>
              <a:t>Ελλειψη χρηματικών πόρων</a:t>
            </a:r>
            <a:r>
              <a:rPr lang="en-US" sz="2000" dirty="0" smtClean="0">
                <a:solidFill>
                  <a:srgbClr val="FF0000"/>
                </a:solidFill>
              </a:rPr>
              <a:t>. </a:t>
            </a:r>
            <a:r>
              <a:rPr lang="el-GR" sz="2000" dirty="0" smtClean="0">
                <a:solidFill>
                  <a:srgbClr val="FF0000"/>
                </a:solidFill>
              </a:rPr>
              <a:t>Για μικρότερους, απομακρυσμένους / περιφερειακούς δήμους αυτό επιδεινώνεται και με την αδυναμία ενημέρωσης και προετοιμασίας σχετικής αίτησης. Περαιτέρω επιδείνωση απο το σύστημα εκπτώσεων στις μελέτες (επιπτώσεις σε ποιότητα, εξαθλίωση νέων συναδέλφων). </a:t>
            </a:r>
            <a:br>
              <a:rPr lang="el-GR" sz="2000" dirty="0" smtClean="0">
                <a:solidFill>
                  <a:srgbClr val="FF0000"/>
                </a:solidFill>
              </a:rPr>
            </a:br>
            <a:r>
              <a:rPr lang="el-GR" sz="2000" dirty="0" smtClean="0">
                <a:solidFill>
                  <a:srgbClr val="FF0000"/>
                </a:solidFill>
              </a:rPr>
              <a:t>2</a:t>
            </a:r>
            <a:r>
              <a:rPr lang="en-US" sz="2000" dirty="0">
                <a:solidFill>
                  <a:srgbClr val="FF0000"/>
                </a:solidFill>
              </a:rPr>
              <a:t>. </a:t>
            </a:r>
            <a:r>
              <a:rPr lang="el-GR" sz="2000" dirty="0">
                <a:solidFill>
                  <a:srgbClr val="FF0000"/>
                </a:solidFill>
              </a:rPr>
              <a:t>Ελλειψη ειδικευμένου προσωπικού σε δήμους, περιφέρειες κλπ.</a:t>
            </a:r>
            <a:r>
              <a:rPr lang="en-US" sz="2000" dirty="0">
                <a:solidFill>
                  <a:srgbClr val="FF0000"/>
                </a:solidFill>
              </a:rPr>
              <a:t> </a:t>
            </a:r>
            <a:br>
              <a:rPr lang="en-US" sz="2000" dirty="0">
                <a:solidFill>
                  <a:srgbClr val="FF0000"/>
                </a:solidFill>
              </a:rPr>
            </a:br>
            <a:r>
              <a:rPr lang="en-US" sz="2000" dirty="0" smtClean="0">
                <a:solidFill>
                  <a:srgbClr val="3366FF"/>
                </a:solidFill>
              </a:rPr>
              <a:t>3</a:t>
            </a:r>
            <a:r>
              <a:rPr lang="en-US" sz="2000" dirty="0">
                <a:solidFill>
                  <a:srgbClr val="3366FF"/>
                </a:solidFill>
              </a:rPr>
              <a:t>. </a:t>
            </a:r>
            <a:r>
              <a:rPr lang="el-GR" sz="2000" dirty="0">
                <a:solidFill>
                  <a:srgbClr val="3366FF"/>
                </a:solidFill>
              </a:rPr>
              <a:t>Χρονοβόρες διαδικασίες απο την πλευρά της διοίκησης (σε εγκρίσεις φάσεων, εξετάσεις ενστάσεων, παροχή στοιχείων, συντονισμού με την κεντρική διοίκηση κ.α.). </a:t>
            </a:r>
            <a:r>
              <a:rPr lang="el-GR" sz="2000" dirty="0" smtClean="0">
                <a:solidFill>
                  <a:srgbClr val="3366FF"/>
                </a:solidFill>
              </a:rPr>
              <a:t/>
            </a:r>
            <a:br>
              <a:rPr lang="el-GR" sz="2000" dirty="0" smtClean="0">
                <a:solidFill>
                  <a:srgbClr val="3366FF"/>
                </a:solidFill>
              </a:rPr>
            </a:br>
            <a:r>
              <a:rPr lang="en-US" sz="2000" dirty="0"/>
              <a:t>4. </a:t>
            </a:r>
            <a:r>
              <a:rPr lang="el-GR" sz="2000" dirty="0"/>
              <a:t>Πολύπλοκη, συχνά αντιφατική, και δυσνόητη νομοθεσία που συνεχώς αλλάζει. </a:t>
            </a:r>
            <a:br>
              <a:rPr lang="el-GR" sz="2000" dirty="0"/>
            </a:br>
            <a:endParaRPr lang="el-GR" sz="2000" b="1" dirty="0"/>
          </a:p>
        </p:txBody>
      </p:sp>
    </p:spTree>
    <p:extLst>
      <p:ext uri="{BB962C8B-B14F-4D97-AF65-F5344CB8AC3E}">
        <p14:creationId xmlns:p14="http://schemas.microsoft.com/office/powerpoint/2010/main" val="43321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250706"/>
          </a:xfrm>
        </p:spPr>
        <p:txBody>
          <a:bodyPr>
            <a:normAutofit/>
          </a:bodyPr>
          <a:lstStyle/>
          <a:p>
            <a:pPr algn="l"/>
            <a:r>
              <a:rPr lang="el-GR" sz="2000" b="1" dirty="0">
                <a:latin typeface="Calibri" charset="0"/>
                <a:cs typeface="Calibri" charset="0"/>
              </a:rPr>
              <a:t>Δεύτερο (πιθανό) στάδιο (αν)αποτελεσματικότητας</a:t>
            </a:r>
            <a:r>
              <a:rPr lang="en-US" sz="2000" b="1" dirty="0">
                <a:latin typeface="Calibri" charset="0"/>
                <a:cs typeface="Calibri" charset="0"/>
              </a:rPr>
              <a:t> </a:t>
            </a:r>
            <a:r>
              <a:rPr lang="en-US" sz="2000" b="1" dirty="0" smtClean="0"/>
              <a:t>(2)</a:t>
            </a:r>
            <a:r>
              <a:rPr lang="en-US" sz="2000" b="1" dirty="0"/>
              <a:t/>
            </a:r>
            <a:br>
              <a:rPr lang="en-US" sz="2000" b="1" dirty="0"/>
            </a:br>
            <a:r>
              <a:rPr lang="el-GR" sz="2000" b="1" dirty="0" smtClean="0"/>
              <a:t/>
            </a:r>
            <a:br>
              <a:rPr lang="el-GR" sz="2000" b="1" dirty="0" smtClean="0"/>
            </a:br>
            <a:r>
              <a:rPr lang="en-US" sz="2000" dirty="0" smtClean="0">
                <a:solidFill>
                  <a:srgbClr val="FF0000"/>
                </a:solidFill>
              </a:rPr>
              <a:t>5. </a:t>
            </a:r>
            <a:r>
              <a:rPr lang="el-GR" sz="2000" dirty="0" smtClean="0">
                <a:solidFill>
                  <a:srgbClr val="FF0000"/>
                </a:solidFill>
              </a:rPr>
              <a:t>Πολιτικές παρεμβάσεις, πελατειακό σύστημα, διαφθορά, κακοδιοίκηση. </a:t>
            </a:r>
            <a:r>
              <a:rPr lang="en-US" sz="2000" dirty="0" smtClean="0">
                <a:solidFill>
                  <a:srgbClr val="FF0000"/>
                </a:solidFill>
              </a:rPr>
              <a:t/>
            </a:r>
            <a:br>
              <a:rPr lang="en-US" sz="2000" dirty="0" smtClean="0">
                <a:solidFill>
                  <a:srgbClr val="FF0000"/>
                </a:solidFill>
              </a:rPr>
            </a:br>
            <a:r>
              <a:rPr lang="en-US" sz="2000" dirty="0" smtClean="0"/>
              <a:t>6. </a:t>
            </a:r>
            <a:r>
              <a:rPr lang="el-GR" sz="2000" dirty="0" smtClean="0"/>
              <a:t>Νομικές περιπλοκές, αδιέξοδα και καθυστερήσεις εξαιτίας της δομής επίσημων εγκρίσεων των διαφόρων επιπέδων σχεδιασμού. Συνταγματικοί περιορισμοί στις αποφασιστικές αρμοδιότητες της Τοπικής Αυτοδιοίκησης. </a:t>
            </a:r>
            <a:br>
              <a:rPr lang="el-GR" sz="2000" dirty="0" smtClean="0"/>
            </a:br>
            <a:r>
              <a:rPr lang="en-US" sz="2000" dirty="0" smtClean="0">
                <a:solidFill>
                  <a:srgbClr val="FF0000"/>
                </a:solidFill>
              </a:rPr>
              <a:t>7</a:t>
            </a:r>
            <a:r>
              <a:rPr lang="en-US" sz="2000" dirty="0">
                <a:solidFill>
                  <a:srgbClr val="FF0000"/>
                </a:solidFill>
              </a:rPr>
              <a:t>. </a:t>
            </a:r>
            <a:r>
              <a:rPr lang="el-GR" sz="2000" dirty="0">
                <a:solidFill>
                  <a:srgbClr val="FF0000"/>
                </a:solidFill>
              </a:rPr>
              <a:t>Ελλειψη οριζόντιας επικοινωνίας και συνεργασίας των τμημάτων της δημόσιας διοίκησης. </a:t>
            </a:r>
            <a:br>
              <a:rPr lang="el-GR" sz="2000" dirty="0">
                <a:solidFill>
                  <a:srgbClr val="FF0000"/>
                </a:solidFill>
              </a:rPr>
            </a:br>
            <a:r>
              <a:rPr lang="en-US" sz="2000" dirty="0">
                <a:solidFill>
                  <a:srgbClr val="3366FF"/>
                </a:solidFill>
              </a:rPr>
              <a:t>8. </a:t>
            </a:r>
            <a:r>
              <a:rPr lang="el-GR" sz="2000" dirty="0">
                <a:solidFill>
                  <a:srgbClr val="3366FF"/>
                </a:solidFill>
              </a:rPr>
              <a:t>Προβλήματα συντονισμού και καθοδήγησης των τοπικών τμημάτων απο την κεντρική διοίκηση (σε εποχή που η αποκέντρωση βρίσκεται σε υποχώρηση)</a:t>
            </a:r>
            <a:r>
              <a:rPr lang="en-US" sz="2000" dirty="0">
                <a:solidFill>
                  <a:srgbClr val="3366FF"/>
                </a:solidFill>
              </a:rPr>
              <a:t>. </a:t>
            </a:r>
            <a:r>
              <a:rPr lang="el-GR" sz="2000" dirty="0">
                <a:solidFill>
                  <a:srgbClr val="3366FF"/>
                </a:solidFill>
              </a:rPr>
              <a:t/>
            </a:r>
            <a:br>
              <a:rPr lang="el-GR" sz="2000" dirty="0">
                <a:solidFill>
                  <a:srgbClr val="3366FF"/>
                </a:solidFill>
              </a:rPr>
            </a:br>
            <a:r>
              <a:rPr lang="en-US" sz="2000" dirty="0">
                <a:solidFill>
                  <a:srgbClr val="3366FF"/>
                </a:solidFill>
              </a:rPr>
              <a:t>9. </a:t>
            </a:r>
            <a:r>
              <a:rPr lang="el-GR" sz="2000" dirty="0">
                <a:solidFill>
                  <a:srgbClr val="3366FF"/>
                </a:solidFill>
              </a:rPr>
              <a:t>Χαμηλή ποιότητα μελετών και σχεδίων</a:t>
            </a:r>
            <a:r>
              <a:rPr lang="en-US" sz="2000" dirty="0">
                <a:solidFill>
                  <a:srgbClr val="3366FF"/>
                </a:solidFill>
              </a:rPr>
              <a:t>.</a:t>
            </a:r>
            <a:br>
              <a:rPr lang="en-US" sz="2000" dirty="0">
                <a:solidFill>
                  <a:srgbClr val="3366FF"/>
                </a:solidFill>
              </a:rPr>
            </a:br>
            <a:r>
              <a:rPr lang="en-US" sz="2000" dirty="0">
                <a:solidFill>
                  <a:srgbClr val="FF0000"/>
                </a:solidFill>
              </a:rPr>
              <a:t>10. </a:t>
            </a:r>
            <a:r>
              <a:rPr lang="el-GR" sz="2000" dirty="0">
                <a:solidFill>
                  <a:srgbClr val="FF0000"/>
                </a:solidFill>
              </a:rPr>
              <a:t>Ανεπαρκής ή «χαλαρή» επίβλεψη στις μελέτες χωρικού σχεδιασμού </a:t>
            </a:r>
            <a:r>
              <a:rPr lang="en-US" sz="2000" dirty="0">
                <a:solidFill>
                  <a:srgbClr val="FF0000"/>
                </a:solidFill>
              </a:rPr>
              <a:t>(</a:t>
            </a:r>
            <a:r>
              <a:rPr lang="el-GR" sz="2000" dirty="0">
                <a:solidFill>
                  <a:srgbClr val="FF0000"/>
                </a:solidFill>
              </a:rPr>
              <a:t>λόγοι: έλλειψη γνώσεων και εμπειρίας, χρέη των δήμων προς μελετητές και εταιρείες, μεγάλα ποσοστά εκπτώσεων</a:t>
            </a:r>
            <a:r>
              <a:rPr lang="en-US" sz="2000" dirty="0">
                <a:solidFill>
                  <a:srgbClr val="FF0000"/>
                </a:solidFill>
              </a:rPr>
              <a:t>). </a:t>
            </a:r>
            <a:r>
              <a:rPr lang="en-US" sz="2000" b="1" dirty="0">
                <a:solidFill>
                  <a:srgbClr val="FF0000"/>
                </a:solidFill>
              </a:rPr>
              <a:t/>
            </a:r>
            <a:br>
              <a:rPr lang="en-US" sz="2000" b="1" dirty="0">
                <a:solidFill>
                  <a:srgbClr val="FF0000"/>
                </a:solidFill>
              </a:rPr>
            </a:br>
            <a:r>
              <a:rPr lang="en-US" sz="2000" dirty="0"/>
              <a:t>11. </a:t>
            </a:r>
            <a:r>
              <a:rPr lang="el-GR" sz="2000" dirty="0"/>
              <a:t>Περιορισμένη χρήση νέων τεχνολογιών στις μελέτες χωρικού σχεδιασμού. </a:t>
            </a:r>
            <a:r>
              <a:rPr lang="en-US" sz="2000" dirty="0"/>
              <a:t/>
            </a:r>
            <a:br>
              <a:rPr lang="en-US" sz="2000" dirty="0"/>
            </a:br>
            <a:r>
              <a:rPr lang="en-US" sz="2000" dirty="0">
                <a:solidFill>
                  <a:srgbClr val="3366FF"/>
                </a:solidFill>
              </a:rPr>
              <a:t>12. </a:t>
            </a:r>
            <a:r>
              <a:rPr lang="el-GR" sz="2000" dirty="0">
                <a:solidFill>
                  <a:srgbClr val="3366FF"/>
                </a:solidFill>
              </a:rPr>
              <a:t>Ξεπερασμένες διαδικασίες, μέθοδοι, μοντέλα σχεδιασμού. </a:t>
            </a:r>
            <a:endParaRPr lang="el-GR" sz="2000" dirty="0"/>
          </a:p>
        </p:txBody>
      </p:sp>
    </p:spTree>
    <p:extLst>
      <p:ext uri="{BB962C8B-B14F-4D97-AF65-F5344CB8AC3E}">
        <p14:creationId xmlns:p14="http://schemas.microsoft.com/office/powerpoint/2010/main" val="398239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8229600" cy="6250706"/>
          </a:xfrm>
        </p:spPr>
        <p:txBody>
          <a:bodyPr>
            <a:normAutofit/>
          </a:bodyPr>
          <a:lstStyle/>
          <a:p>
            <a:pPr algn="l"/>
            <a:r>
              <a:rPr lang="el-GR" sz="2000" b="1" dirty="0">
                <a:latin typeface="Calibri" charset="0"/>
                <a:cs typeface="Calibri" charset="0"/>
              </a:rPr>
              <a:t>Δεύτερο (πιθανό) στάδιο (αν)αποτελεσματικότητας</a:t>
            </a:r>
            <a:r>
              <a:rPr lang="en-US" sz="2000" b="1" dirty="0">
                <a:latin typeface="Calibri" charset="0"/>
                <a:cs typeface="Calibri" charset="0"/>
              </a:rPr>
              <a:t> </a:t>
            </a:r>
            <a:r>
              <a:rPr lang="en-US" sz="2000" b="1" dirty="0" smtClean="0"/>
              <a:t>(4)</a:t>
            </a:r>
            <a:br>
              <a:rPr lang="en-US" sz="2000" b="1" dirty="0" smtClean="0"/>
            </a:br>
            <a:r>
              <a:rPr lang="en-US" sz="2000" b="1" dirty="0"/>
              <a:t/>
            </a:r>
            <a:br>
              <a:rPr lang="en-US" sz="2000" b="1" dirty="0"/>
            </a:br>
            <a:r>
              <a:rPr lang="el-GR" sz="2000" b="1" dirty="0" smtClean="0"/>
              <a:t>Επίδραση του  νέου νόμου στα προβλήματα που επισημάνθηκαν παραπάνω</a:t>
            </a:r>
            <a:r>
              <a:rPr lang="en-US" sz="2000" dirty="0" smtClean="0"/>
              <a:t>:</a:t>
            </a:r>
            <a:br>
              <a:rPr lang="en-US" sz="2000" dirty="0" smtClean="0"/>
            </a:br>
            <a:r>
              <a:rPr lang="el-GR" sz="2000" dirty="0" smtClean="0">
                <a:solidFill>
                  <a:srgbClr val="FF0000"/>
                </a:solidFill>
              </a:rPr>
              <a:t>Καμμία επίδραση</a:t>
            </a:r>
            <a:r>
              <a:rPr lang="en-US" sz="2000" dirty="0" smtClean="0">
                <a:solidFill>
                  <a:srgbClr val="FF0000"/>
                </a:solidFill>
              </a:rPr>
              <a:t>: 1, 2, 5, 7, 10.</a:t>
            </a:r>
            <a:br>
              <a:rPr lang="en-US" sz="2000" dirty="0" smtClean="0">
                <a:solidFill>
                  <a:srgbClr val="FF0000"/>
                </a:solidFill>
              </a:rPr>
            </a:br>
            <a:r>
              <a:rPr lang="el-GR" sz="2000" dirty="0" smtClean="0">
                <a:solidFill>
                  <a:srgbClr val="3366FF"/>
                </a:solidFill>
              </a:rPr>
              <a:t>Εμμεση (δυνητική) επίδραση</a:t>
            </a:r>
            <a:r>
              <a:rPr lang="en-US" sz="2000" dirty="0" smtClean="0">
                <a:solidFill>
                  <a:srgbClr val="3366FF"/>
                </a:solidFill>
              </a:rPr>
              <a:t>: 3, 8, 9</a:t>
            </a:r>
            <a:r>
              <a:rPr lang="el-GR" sz="2000" dirty="0" smtClean="0">
                <a:solidFill>
                  <a:srgbClr val="3366FF"/>
                </a:solidFill>
              </a:rPr>
              <a:t>, 12</a:t>
            </a:r>
            <a:r>
              <a:rPr lang="en-US" sz="2000" dirty="0" smtClean="0">
                <a:solidFill>
                  <a:srgbClr val="3366FF"/>
                </a:solidFill>
              </a:rPr>
              <a:t>.</a:t>
            </a:r>
            <a:br>
              <a:rPr lang="en-US" sz="2000" dirty="0" smtClean="0">
                <a:solidFill>
                  <a:srgbClr val="3366FF"/>
                </a:solidFill>
              </a:rPr>
            </a:br>
            <a:r>
              <a:rPr lang="el-GR" sz="2000" dirty="0" smtClean="0"/>
              <a:t>Αμεση επίδραση</a:t>
            </a:r>
            <a:r>
              <a:rPr lang="en-US" sz="2000" dirty="0" smtClean="0"/>
              <a:t>: 4, 6, 11.</a:t>
            </a:r>
            <a:br>
              <a:rPr lang="en-US" sz="2000" dirty="0" smtClean="0"/>
            </a:br>
            <a:r>
              <a:rPr lang="en-US" sz="2000" dirty="0"/>
              <a:t/>
            </a:r>
            <a:br>
              <a:rPr lang="en-US" sz="2000" dirty="0"/>
            </a:br>
            <a:endParaRPr lang="el-GR" sz="2000" dirty="0"/>
          </a:p>
        </p:txBody>
      </p:sp>
    </p:spTree>
    <p:extLst>
      <p:ext uri="{BB962C8B-B14F-4D97-AF65-F5344CB8AC3E}">
        <p14:creationId xmlns:p14="http://schemas.microsoft.com/office/powerpoint/2010/main" val="14310164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 Ορθογώνιο"/>
          <p:cNvSpPr/>
          <p:nvPr/>
        </p:nvSpPr>
        <p:spPr>
          <a:xfrm>
            <a:off x="468313" y="188913"/>
            <a:ext cx="8351837" cy="719137"/>
          </a:xfrm>
          <a:prstGeom prst="rect">
            <a:avLst/>
          </a:prstGeom>
          <a:solidFill>
            <a:schemeClr val="bg2">
              <a:lumMod val="90000"/>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u="sng" dirty="0">
              <a:solidFill>
                <a:srgbClr val="0D0D0D"/>
              </a:solidFill>
              <a:latin typeface="Calibri" pitchFamily="34" charset="0"/>
            </a:endParaRPr>
          </a:p>
          <a:p>
            <a:pPr algn="ctr" fontAlgn="auto">
              <a:spcBef>
                <a:spcPts val="0"/>
              </a:spcBef>
              <a:spcAft>
                <a:spcPts val="0"/>
              </a:spcAft>
              <a:defRPr/>
            </a:pPr>
            <a:r>
              <a:rPr lang="el-GR" b="1" u="sng" dirty="0">
                <a:solidFill>
                  <a:srgbClr val="0D0D0D"/>
                </a:solidFill>
                <a:latin typeface="Calibri" pitchFamily="34" charset="0"/>
              </a:rPr>
              <a:t>Απο τους νόμους 2508/1997 &amp; 2742/99 στον νόμο 4447/2016</a:t>
            </a:r>
            <a:r>
              <a:rPr lang="en-US" b="1" u="sng" dirty="0">
                <a:solidFill>
                  <a:srgbClr val="0D0D0D"/>
                </a:solidFill>
                <a:latin typeface="Calibri" pitchFamily="34" charset="0"/>
              </a:rPr>
              <a:t> </a:t>
            </a:r>
            <a:endParaRPr lang="el-GR" b="1" u="sng" dirty="0">
              <a:solidFill>
                <a:srgbClr val="0D0D0D"/>
              </a:solidFill>
              <a:latin typeface="Calibri" pitchFamily="34" charset="0"/>
            </a:endParaRPr>
          </a:p>
        </p:txBody>
      </p:sp>
      <p:grpSp>
        <p:nvGrpSpPr>
          <p:cNvPr id="13314" name="34 - Ομάδα"/>
          <p:cNvGrpSpPr>
            <a:grpSpLocks/>
          </p:cNvGrpSpPr>
          <p:nvPr/>
        </p:nvGrpSpPr>
        <p:grpSpPr bwMode="auto">
          <a:xfrm>
            <a:off x="755650" y="1052513"/>
            <a:ext cx="4103688" cy="4535487"/>
            <a:chOff x="539552" y="1196533"/>
            <a:chExt cx="4243245" cy="3995140"/>
          </a:xfrm>
        </p:grpSpPr>
        <p:sp>
          <p:nvSpPr>
            <p:cNvPr id="15" name="14 - Ορθογώνιο"/>
            <p:cNvSpPr/>
            <p:nvPr/>
          </p:nvSpPr>
          <p:spPr>
            <a:xfrm>
              <a:off x="899038" y="1196533"/>
              <a:ext cx="3673648" cy="4600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tx1"/>
                  </a:solidFill>
                  <a:latin typeface="Calibri" pitchFamily="34" charset="0"/>
                  <a:cs typeface="Times New Roman" pitchFamily="18" charset="0"/>
                </a:rPr>
                <a:t>Ν</a:t>
              </a:r>
              <a:r>
                <a:rPr lang="en-US" b="1" dirty="0">
                  <a:solidFill>
                    <a:schemeClr val="tx1"/>
                  </a:solidFill>
                  <a:latin typeface="Calibri" pitchFamily="34" charset="0"/>
                  <a:cs typeface="Times New Roman" pitchFamily="18" charset="0"/>
                </a:rPr>
                <a:t>.2742/99 &amp; </a:t>
              </a:r>
              <a:r>
                <a:rPr lang="el-GR" b="1" dirty="0">
                  <a:solidFill>
                    <a:schemeClr val="tx1"/>
                  </a:solidFill>
                  <a:latin typeface="Calibri" pitchFamily="34" charset="0"/>
                  <a:cs typeface="Times New Roman" pitchFamily="18" charset="0"/>
                </a:rPr>
                <a:t>Ν</a:t>
              </a:r>
              <a:r>
                <a:rPr lang="en-US" b="1" dirty="0">
                  <a:solidFill>
                    <a:schemeClr val="tx1"/>
                  </a:solidFill>
                  <a:latin typeface="Calibri" pitchFamily="34" charset="0"/>
                  <a:cs typeface="Times New Roman" pitchFamily="18" charset="0"/>
                </a:rPr>
                <a:t>.2508/97</a:t>
              </a:r>
              <a:endParaRPr lang="el-GR" b="1" dirty="0">
                <a:solidFill>
                  <a:schemeClr val="tx1"/>
                </a:solidFill>
                <a:latin typeface="Calibri" pitchFamily="34" charset="0"/>
                <a:cs typeface="Times New Roman" pitchFamily="18" charset="0"/>
              </a:endParaRPr>
            </a:p>
          </p:txBody>
        </p:sp>
        <p:sp>
          <p:nvSpPr>
            <p:cNvPr id="4" name="3 - Ορθογώνιο"/>
            <p:cNvSpPr/>
            <p:nvPr/>
          </p:nvSpPr>
          <p:spPr>
            <a:xfrm>
              <a:off x="1432521" y="1767068"/>
              <a:ext cx="3053166" cy="634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400" dirty="0">
                <a:solidFill>
                  <a:srgbClr val="FFFFFF"/>
                </a:solidFill>
              </a:endParaRPr>
            </a:p>
          </p:txBody>
        </p:sp>
        <p:sp>
          <p:nvSpPr>
            <p:cNvPr id="5" name="6 - Υπότιτλος"/>
            <p:cNvSpPr txBox="1">
              <a:spLocks/>
            </p:cNvSpPr>
            <p:nvPr/>
          </p:nvSpPr>
          <p:spPr>
            <a:xfrm>
              <a:off x="539552" y="4748390"/>
              <a:ext cx="4243245" cy="44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lgn="ctr" fontAlgn="auto">
                <a:spcBef>
                  <a:spcPct val="20000"/>
                </a:spcBef>
                <a:spcAft>
                  <a:spcPts val="0"/>
                </a:spcAft>
                <a:defRPr/>
              </a:pPr>
              <a:endParaRPr lang="el-GR" sz="1600" dirty="0">
                <a:solidFill>
                  <a:schemeClr val="bg1"/>
                </a:solidFill>
              </a:endParaRPr>
            </a:p>
          </p:txBody>
        </p:sp>
        <p:sp>
          <p:nvSpPr>
            <p:cNvPr id="6" name="5 - Ορθογώνιο"/>
            <p:cNvSpPr/>
            <p:nvPr/>
          </p:nvSpPr>
          <p:spPr>
            <a:xfrm>
              <a:off x="1187940" y="3303875"/>
              <a:ext cx="3023619" cy="341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solidFill>
                    <a:schemeClr val="tx1"/>
                  </a:solidFill>
                  <a:latin typeface="Calibri" pitchFamily="34" charset="0"/>
                </a:rPr>
                <a:t>Ρυθμιστικά Σχέδια: </a:t>
              </a:r>
              <a:r>
                <a:rPr lang="en-US" sz="1600" b="1" dirty="0">
                  <a:solidFill>
                    <a:schemeClr val="tx1"/>
                  </a:solidFill>
                  <a:latin typeface="Calibri" pitchFamily="34" charset="0"/>
                </a:rPr>
                <a:t>8</a:t>
              </a:r>
              <a:endParaRPr lang="el-GR" sz="1600" b="1" dirty="0">
                <a:solidFill>
                  <a:schemeClr val="tx1"/>
                </a:solidFill>
                <a:latin typeface="Calibri" pitchFamily="34" charset="0"/>
              </a:endParaRPr>
            </a:p>
          </p:txBody>
        </p:sp>
        <p:sp>
          <p:nvSpPr>
            <p:cNvPr id="7" name="6 - Ορθογώνιο"/>
            <p:cNvSpPr/>
            <p:nvPr/>
          </p:nvSpPr>
          <p:spPr>
            <a:xfrm>
              <a:off x="899038" y="4032425"/>
              <a:ext cx="3673648" cy="404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solidFill>
                    <a:schemeClr val="tx1"/>
                  </a:solidFill>
                  <a:latin typeface="Calibri" pitchFamily="34" charset="0"/>
                </a:rPr>
                <a:t>Γ.Π.Σ. – Σ.Χ.Ο.Ο.Α.Π.</a:t>
              </a:r>
            </a:p>
          </p:txBody>
        </p:sp>
        <p:sp>
          <p:nvSpPr>
            <p:cNvPr id="8" name="7 - Ορθογώνιο"/>
            <p:cNvSpPr/>
            <p:nvPr/>
          </p:nvSpPr>
          <p:spPr>
            <a:xfrm>
              <a:off x="1432521" y="2636853"/>
              <a:ext cx="2449099" cy="27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400" dirty="0">
                <a:solidFill>
                  <a:srgbClr val="FFFFFF"/>
                </a:solidFill>
              </a:endParaRPr>
            </a:p>
          </p:txBody>
        </p:sp>
        <p:sp>
          <p:nvSpPr>
            <p:cNvPr id="11" name="10 - Βέλος προς τα κάτω"/>
            <p:cNvSpPr/>
            <p:nvPr/>
          </p:nvSpPr>
          <p:spPr>
            <a:xfrm>
              <a:off x="2558581" y="2421504"/>
              <a:ext cx="285619" cy="130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3" name="22 - Βέλος προς τα κάτω"/>
            <p:cNvSpPr/>
            <p:nvPr/>
          </p:nvSpPr>
          <p:spPr>
            <a:xfrm>
              <a:off x="2555298" y="3068949"/>
              <a:ext cx="285619" cy="1314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 name="28 - Βέλος προς τα κάτω"/>
            <p:cNvSpPr/>
            <p:nvPr/>
          </p:nvSpPr>
          <p:spPr>
            <a:xfrm>
              <a:off x="2555298" y="3790507"/>
              <a:ext cx="285619" cy="13004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0" name="29 - Βέλος προς τα κάτω"/>
            <p:cNvSpPr/>
            <p:nvPr/>
          </p:nvSpPr>
          <p:spPr>
            <a:xfrm>
              <a:off x="2555298" y="4580586"/>
              <a:ext cx="285619" cy="130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grpSp>
        <p:nvGrpSpPr>
          <p:cNvPr id="13315" name="35 - Ομάδα"/>
          <p:cNvGrpSpPr>
            <a:grpSpLocks/>
          </p:cNvGrpSpPr>
          <p:nvPr/>
        </p:nvGrpSpPr>
        <p:grpSpPr bwMode="auto">
          <a:xfrm>
            <a:off x="5003800" y="1052513"/>
            <a:ext cx="3384550" cy="3816350"/>
            <a:chOff x="1114294" y="1144920"/>
            <a:chExt cx="3385698" cy="3289749"/>
          </a:xfrm>
        </p:grpSpPr>
        <p:sp>
          <p:nvSpPr>
            <p:cNvPr id="2" name="36 - Ορθογώνιο"/>
            <p:cNvSpPr/>
            <p:nvPr/>
          </p:nvSpPr>
          <p:spPr>
            <a:xfrm>
              <a:off x="1187344" y="1144920"/>
              <a:ext cx="3312648" cy="4337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tx1"/>
                  </a:solidFill>
                  <a:latin typeface="Calibri" pitchFamily="34" charset="0"/>
                  <a:cs typeface="Times New Roman" pitchFamily="18" charset="0"/>
                </a:rPr>
                <a:t>Ν</a:t>
              </a:r>
              <a:r>
                <a:rPr lang="en-US" b="1" dirty="0">
                  <a:solidFill>
                    <a:schemeClr val="tx1"/>
                  </a:solidFill>
                  <a:latin typeface="Calibri" pitchFamily="34" charset="0"/>
                  <a:cs typeface="Times New Roman" pitchFamily="18" charset="0"/>
                </a:rPr>
                <a:t>.4</a:t>
              </a:r>
              <a:r>
                <a:rPr lang="el-GR" b="1" dirty="0">
                  <a:solidFill>
                    <a:schemeClr val="tx1"/>
                  </a:solidFill>
                  <a:latin typeface="Calibri" pitchFamily="34" charset="0"/>
                  <a:cs typeface="Times New Roman" pitchFamily="18" charset="0"/>
                </a:rPr>
                <a:t>447</a:t>
              </a:r>
              <a:r>
                <a:rPr lang="en-US" b="1" dirty="0">
                  <a:solidFill>
                    <a:schemeClr val="tx1"/>
                  </a:solidFill>
                  <a:latin typeface="Calibri" pitchFamily="34" charset="0"/>
                  <a:cs typeface="Times New Roman" pitchFamily="18" charset="0"/>
                </a:rPr>
                <a:t>/1</a:t>
              </a:r>
              <a:r>
                <a:rPr lang="el-GR" b="1" dirty="0">
                  <a:solidFill>
                    <a:schemeClr val="tx1"/>
                  </a:solidFill>
                  <a:latin typeface="Calibri" pitchFamily="34" charset="0"/>
                  <a:cs typeface="Times New Roman" pitchFamily="18" charset="0"/>
                </a:rPr>
                <a:t>6</a:t>
              </a:r>
            </a:p>
          </p:txBody>
        </p:sp>
        <p:sp>
          <p:nvSpPr>
            <p:cNvPr id="3" name="37 - Ορθογώνιο"/>
            <p:cNvSpPr/>
            <p:nvPr/>
          </p:nvSpPr>
          <p:spPr>
            <a:xfrm>
              <a:off x="1619290" y="1703247"/>
              <a:ext cx="2520218" cy="868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bg1"/>
                </a:solidFill>
                <a:latin typeface="Arial" charset="0"/>
              </a:endParaRPr>
            </a:p>
            <a:p>
              <a:pPr algn="ctr" fontAlgn="auto">
                <a:spcBef>
                  <a:spcPts val="0"/>
                </a:spcBef>
                <a:spcAft>
                  <a:spcPts val="0"/>
                </a:spcAft>
                <a:defRPr/>
              </a:pPr>
              <a:r>
                <a:rPr lang="en-US" sz="1600" dirty="0">
                  <a:solidFill>
                    <a:schemeClr val="tx1"/>
                  </a:solidFill>
                  <a:latin typeface="Calibri" pitchFamily="34" charset="0"/>
                </a:rPr>
                <a:t>(</a:t>
              </a:r>
              <a:r>
                <a:rPr lang="el-GR" sz="1600" dirty="0">
                  <a:solidFill>
                    <a:schemeClr val="tx1"/>
                  </a:solidFill>
                  <a:latin typeface="Calibri" pitchFamily="34" charset="0"/>
                </a:rPr>
                <a:t>Αρχές</a:t>
              </a:r>
              <a:r>
                <a:rPr lang="en-US" sz="1600" dirty="0">
                  <a:solidFill>
                    <a:schemeClr val="tx1"/>
                  </a:solidFill>
                  <a:latin typeface="Calibri" pitchFamily="34" charset="0"/>
                </a:rPr>
                <a:t>) </a:t>
              </a:r>
              <a:r>
                <a:rPr lang="el-GR" sz="1600" b="1" dirty="0">
                  <a:solidFill>
                    <a:schemeClr val="tx1"/>
                  </a:solidFill>
                  <a:latin typeface="Calibri" pitchFamily="34" charset="0"/>
                </a:rPr>
                <a:t>Εθνική Χωρική Στρατηγική </a:t>
              </a:r>
            </a:p>
            <a:p>
              <a:pPr algn="ctr" fontAlgn="auto">
                <a:spcBef>
                  <a:spcPts val="0"/>
                </a:spcBef>
                <a:spcAft>
                  <a:spcPts val="0"/>
                </a:spcAft>
                <a:defRPr/>
              </a:pPr>
              <a:r>
                <a:rPr lang="el-GR" sz="1600" b="1" dirty="0">
                  <a:solidFill>
                    <a:schemeClr val="tx1"/>
                  </a:solidFill>
                  <a:latin typeface="Calibri" charset="0"/>
                </a:rPr>
                <a:t>Ειδικά Χωροταξικά Πλαίσια: 5</a:t>
              </a:r>
            </a:p>
            <a:p>
              <a:pPr algn="ctr" fontAlgn="auto">
                <a:spcBef>
                  <a:spcPts val="0"/>
                </a:spcBef>
                <a:spcAft>
                  <a:spcPts val="0"/>
                </a:spcAft>
                <a:defRPr/>
              </a:pPr>
              <a:endParaRPr lang="el-GR" sz="1600" b="1" dirty="0">
                <a:solidFill>
                  <a:schemeClr val="tx1"/>
                </a:solidFill>
                <a:latin typeface="Calibri" pitchFamily="34" charset="0"/>
              </a:endParaRPr>
            </a:p>
            <a:p>
              <a:pPr algn="ctr" fontAlgn="auto">
                <a:spcBef>
                  <a:spcPts val="0"/>
                </a:spcBef>
                <a:spcAft>
                  <a:spcPts val="0"/>
                </a:spcAft>
                <a:defRPr/>
              </a:pPr>
              <a:endParaRPr lang="el-GR" sz="1600" dirty="0">
                <a:solidFill>
                  <a:srgbClr val="FFFFFF"/>
                </a:solidFill>
                <a:latin typeface="Calibri" pitchFamily="34" charset="0"/>
              </a:endParaRPr>
            </a:p>
          </p:txBody>
        </p:sp>
        <p:sp>
          <p:nvSpPr>
            <p:cNvPr id="9" name="40 - Ορθογώνιο"/>
            <p:cNvSpPr/>
            <p:nvPr/>
          </p:nvSpPr>
          <p:spPr>
            <a:xfrm>
              <a:off x="1114294" y="3992660"/>
              <a:ext cx="2161321" cy="442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solidFill>
                    <a:schemeClr val="tx1"/>
                  </a:solidFill>
                  <a:latin typeface="Calibri" pitchFamily="34" charset="0"/>
                </a:rPr>
                <a:t>Τοπικά Χωρικά Σχέδια</a:t>
              </a:r>
              <a:endParaRPr lang="en-US" sz="1600" b="1" dirty="0">
                <a:solidFill>
                  <a:schemeClr val="tx1"/>
                </a:solidFill>
                <a:latin typeface="Calibri" pitchFamily="34" charset="0"/>
              </a:endParaRPr>
            </a:p>
            <a:p>
              <a:pPr algn="ctr" fontAlgn="auto">
                <a:spcBef>
                  <a:spcPts val="0"/>
                </a:spcBef>
                <a:spcAft>
                  <a:spcPts val="0"/>
                </a:spcAft>
                <a:defRPr/>
              </a:pPr>
              <a:endParaRPr lang="el-GR" sz="1400" dirty="0">
                <a:solidFill>
                  <a:srgbClr val="FFFFFF"/>
                </a:solidFill>
                <a:latin typeface="Calibri" pitchFamily="34" charset="0"/>
              </a:endParaRPr>
            </a:p>
          </p:txBody>
        </p:sp>
        <p:sp>
          <p:nvSpPr>
            <p:cNvPr id="14" name="41 - Ορθογώνιο"/>
            <p:cNvSpPr/>
            <p:nvPr/>
          </p:nvSpPr>
          <p:spPr>
            <a:xfrm>
              <a:off x="1619290" y="2880112"/>
              <a:ext cx="2664729" cy="559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bg1"/>
                </a:solidFill>
                <a:latin typeface="Arial" charset="0"/>
              </a:endParaRPr>
            </a:p>
            <a:p>
              <a:pPr algn="ctr" fontAlgn="auto">
                <a:spcBef>
                  <a:spcPts val="0"/>
                </a:spcBef>
                <a:spcAft>
                  <a:spcPts val="0"/>
                </a:spcAft>
                <a:defRPr/>
              </a:pPr>
              <a:r>
                <a:rPr lang="el-GR" sz="1600" b="1" dirty="0">
                  <a:solidFill>
                    <a:srgbClr val="000000"/>
                  </a:solidFill>
                  <a:latin typeface="Calibri" charset="0"/>
                </a:rPr>
                <a:t>Περιφερειακά Χωροταξικά Πλαίσια: 12</a:t>
              </a:r>
              <a:endParaRPr lang="en-US" sz="1600" b="1" dirty="0">
                <a:solidFill>
                  <a:srgbClr val="000000"/>
                </a:solidFill>
                <a:latin typeface="Calibri" pitchFamily="34" charset="0"/>
              </a:endParaRPr>
            </a:p>
            <a:p>
              <a:pPr algn="ctr" fontAlgn="auto">
                <a:spcBef>
                  <a:spcPts val="0"/>
                </a:spcBef>
                <a:spcAft>
                  <a:spcPts val="0"/>
                </a:spcAft>
                <a:defRPr/>
              </a:pPr>
              <a:r>
                <a:rPr lang="el-GR" sz="1600" b="1" dirty="0">
                  <a:solidFill>
                    <a:schemeClr val="tx1"/>
                  </a:solidFill>
                  <a:latin typeface="Calibri" pitchFamily="34" charset="0"/>
                </a:rPr>
                <a:t>Ρυθμιστικό Σχέδιο Αττικής</a:t>
              </a:r>
            </a:p>
            <a:p>
              <a:pPr algn="ctr" fontAlgn="auto">
                <a:spcBef>
                  <a:spcPts val="0"/>
                </a:spcBef>
                <a:spcAft>
                  <a:spcPts val="0"/>
                </a:spcAft>
                <a:defRPr/>
              </a:pPr>
              <a:endParaRPr lang="el-GR" sz="1600" b="1" dirty="0">
                <a:solidFill>
                  <a:schemeClr val="tx1"/>
                </a:solidFill>
                <a:latin typeface="Calibri" pitchFamily="34" charset="0"/>
              </a:endParaRPr>
            </a:p>
          </p:txBody>
        </p:sp>
        <p:sp>
          <p:nvSpPr>
            <p:cNvPr id="12" name="42 - Βέλος προς τα κάτω"/>
            <p:cNvSpPr/>
            <p:nvPr/>
          </p:nvSpPr>
          <p:spPr>
            <a:xfrm>
              <a:off x="2700745" y="2521579"/>
              <a:ext cx="357308" cy="35853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27 - Βέλος προς τα κάτω"/>
            <p:cNvSpPr/>
            <p:nvPr/>
          </p:nvSpPr>
          <p:spPr>
            <a:xfrm>
              <a:off x="2338672" y="3486334"/>
              <a:ext cx="357308" cy="3106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
        <p:nvSpPr>
          <p:cNvPr id="53" name="52 - Δεξιό άγκιστρο"/>
          <p:cNvSpPr/>
          <p:nvPr/>
        </p:nvSpPr>
        <p:spPr>
          <a:xfrm>
            <a:off x="4716463" y="5084763"/>
            <a:ext cx="360362" cy="1058862"/>
          </a:xfrm>
          <a:prstGeom prst="rightBrace">
            <a:avLst>
              <a:gd name="adj1" fmla="val 8333"/>
              <a:gd name="adj2" fmla="val 68182"/>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b="1" dirty="0"/>
          </a:p>
        </p:txBody>
      </p:sp>
      <p:sp>
        <p:nvSpPr>
          <p:cNvPr id="58" name="57 - Δεξιό άγκιστρο"/>
          <p:cNvSpPr/>
          <p:nvPr/>
        </p:nvSpPr>
        <p:spPr>
          <a:xfrm>
            <a:off x="4140200" y="3789363"/>
            <a:ext cx="1079500" cy="914400"/>
          </a:xfrm>
          <a:prstGeom prst="rightBrace">
            <a:avLst>
              <a:gd name="adj1" fmla="val 8333"/>
              <a:gd name="adj2" fmla="val 69481"/>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b="1" dirty="0"/>
          </a:p>
        </p:txBody>
      </p:sp>
      <p:sp>
        <p:nvSpPr>
          <p:cNvPr id="31" name="30 - Ορθογώνιο"/>
          <p:cNvSpPr/>
          <p:nvPr/>
        </p:nvSpPr>
        <p:spPr>
          <a:xfrm>
            <a:off x="5076825" y="5300663"/>
            <a:ext cx="381635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solidFill>
                  <a:schemeClr val="tx1"/>
                </a:solidFill>
                <a:latin typeface="Calibri" pitchFamily="34" charset="0"/>
              </a:rPr>
              <a:t>Πολεοδομικά Σχέδια Εφαρμογής </a:t>
            </a:r>
          </a:p>
        </p:txBody>
      </p:sp>
      <p:sp>
        <p:nvSpPr>
          <p:cNvPr id="32" name="31 - Βέλος προς τα κάτω"/>
          <p:cNvSpPr/>
          <p:nvPr/>
        </p:nvSpPr>
        <p:spPr bwMode="auto">
          <a:xfrm>
            <a:off x="6372225" y="4941888"/>
            <a:ext cx="357188" cy="3587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7" name="26 - Ορθογώνιο"/>
          <p:cNvSpPr/>
          <p:nvPr/>
        </p:nvSpPr>
        <p:spPr>
          <a:xfrm>
            <a:off x="7380288" y="4365625"/>
            <a:ext cx="1439862"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solidFill>
                  <a:schemeClr val="tx1"/>
                </a:solidFill>
                <a:latin typeface="Calibri" pitchFamily="34" charset="0"/>
              </a:rPr>
              <a:t>Ειδικά Χωρικά Σχέδια</a:t>
            </a:r>
          </a:p>
        </p:txBody>
      </p:sp>
      <p:sp>
        <p:nvSpPr>
          <p:cNvPr id="33" name="27 - Βέλος προς τα κάτω"/>
          <p:cNvSpPr/>
          <p:nvPr/>
        </p:nvSpPr>
        <p:spPr bwMode="auto">
          <a:xfrm>
            <a:off x="7812088" y="3789363"/>
            <a:ext cx="357187" cy="3540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322" name="33 - Ορθογώνιο"/>
          <p:cNvSpPr>
            <a:spLocks noChangeArrowheads="1"/>
          </p:cNvSpPr>
          <p:nvPr/>
        </p:nvSpPr>
        <p:spPr bwMode="auto">
          <a:xfrm>
            <a:off x="1403350" y="1773238"/>
            <a:ext cx="324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1600" b="1"/>
              <a:t>Εθνικό Πλαίσιο Χ.Σ.Α.Α. </a:t>
            </a:r>
          </a:p>
          <a:p>
            <a:pPr algn="ctr"/>
            <a:r>
              <a:rPr lang="el-GR" sz="1600" b="1"/>
              <a:t>Ειδικά Πλαίσια Χ.Σ.Α.Α.: 5</a:t>
            </a:r>
          </a:p>
        </p:txBody>
      </p:sp>
      <p:sp>
        <p:nvSpPr>
          <p:cNvPr id="13323" name="34 - Ορθογώνιο"/>
          <p:cNvSpPr>
            <a:spLocks noChangeArrowheads="1"/>
          </p:cNvSpPr>
          <p:nvPr/>
        </p:nvSpPr>
        <p:spPr bwMode="auto">
          <a:xfrm>
            <a:off x="1619250" y="2687638"/>
            <a:ext cx="3100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1600" b="1"/>
              <a:t>Περιφερειακά Πλαίσια: 12</a:t>
            </a:r>
            <a:endParaRPr lang="en-US" sz="1600" b="1"/>
          </a:p>
          <a:p>
            <a:endParaRPr lang="el-GR" sz="1600" b="1"/>
          </a:p>
        </p:txBody>
      </p:sp>
      <p:sp>
        <p:nvSpPr>
          <p:cNvPr id="36" name="6 - Υπότιτλος"/>
          <p:cNvSpPr txBox="1">
            <a:spLocks/>
          </p:cNvSpPr>
          <p:nvPr/>
        </p:nvSpPr>
        <p:spPr bwMode="auto">
          <a:xfrm>
            <a:off x="755650" y="5734050"/>
            <a:ext cx="4032250"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600" b="1" dirty="0">
                <a:solidFill>
                  <a:schemeClr val="tx1"/>
                </a:solidFill>
                <a:latin typeface="Calibri" pitchFamily="34" charset="0"/>
              </a:rPr>
              <a:t> </a:t>
            </a:r>
            <a:r>
              <a:rPr lang="el-GR" sz="1600" b="1" dirty="0">
                <a:solidFill>
                  <a:schemeClr val="tx1"/>
                </a:solidFill>
                <a:latin typeface="Calibri" pitchFamily="34" charset="0"/>
              </a:rPr>
              <a:t>Πράξεις Εφαρμογής</a:t>
            </a:r>
            <a:r>
              <a:rPr lang="el-GR" sz="1600" dirty="0">
                <a:solidFill>
                  <a:srgbClr val="FFFFFF"/>
                </a:solidFill>
                <a:latin typeface="Calibri" pitchFamily="34" charset="0"/>
              </a:rPr>
              <a:t> </a:t>
            </a:r>
          </a:p>
        </p:txBody>
      </p:sp>
      <p:sp>
        <p:nvSpPr>
          <p:cNvPr id="13325" name="36 - Ορθογώνιο"/>
          <p:cNvSpPr>
            <a:spLocks noChangeArrowheads="1"/>
          </p:cNvSpPr>
          <p:nvPr/>
        </p:nvSpPr>
        <p:spPr bwMode="auto">
          <a:xfrm>
            <a:off x="971550" y="5229225"/>
            <a:ext cx="4641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1600" b="1"/>
              <a:t>Πολεοδομικές Μελέτες</a:t>
            </a:r>
          </a:p>
        </p:txBody>
      </p:sp>
      <p:sp>
        <p:nvSpPr>
          <p:cNvPr id="38" name="37 - Βέλος προς τα κάτω"/>
          <p:cNvSpPr/>
          <p:nvPr/>
        </p:nvSpPr>
        <p:spPr bwMode="auto">
          <a:xfrm>
            <a:off x="2700338" y="5661025"/>
            <a:ext cx="276225" cy="1476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Έλλειψη 9"/>
          <p:cNvSpPr/>
          <p:nvPr/>
        </p:nvSpPr>
        <p:spPr>
          <a:xfrm>
            <a:off x="7380288" y="4149725"/>
            <a:ext cx="1512887" cy="93503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328" name="36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CCD3710-AB08-0248-B45B-397ADBA806E7}" type="slidenum">
              <a:rPr lang="el-GR">
                <a:latin typeface="Verdana" charset="0"/>
              </a:rPr>
              <a:pPr fontAlgn="base">
                <a:spcBef>
                  <a:spcPct val="0"/>
                </a:spcBef>
                <a:spcAft>
                  <a:spcPct val="0"/>
                </a:spcAft>
              </a:pPr>
              <a:t>33</a:t>
            </a:fld>
            <a:endParaRPr lang="el-GR">
              <a:latin typeface="Verdana" charset="0"/>
            </a:endParaRPr>
          </a:p>
        </p:txBody>
      </p:sp>
    </p:spTree>
    <p:extLst>
      <p:ext uri="{BB962C8B-B14F-4D97-AF65-F5344CB8AC3E}">
        <p14:creationId xmlns:p14="http://schemas.microsoft.com/office/powerpoint/2010/main" val="26913187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 Θέση περιεχομένου"/>
          <p:cNvSpPr>
            <a:spLocks noGrp="1"/>
          </p:cNvSpPr>
          <p:nvPr>
            <p:ph idx="4294967295"/>
          </p:nvPr>
        </p:nvSpPr>
        <p:spPr>
          <a:xfrm>
            <a:off x="179388" y="620713"/>
            <a:ext cx="8713787" cy="5689600"/>
          </a:xfrm>
        </p:spPr>
        <p:txBody>
          <a:bodyPr>
            <a:normAutofit fontScale="25000" lnSpcReduction="20000"/>
          </a:bodyPr>
          <a:lstStyle/>
          <a:p>
            <a:pPr marL="177800" indent="12700" eaLnBrk="1" hangingPunct="1">
              <a:lnSpc>
                <a:spcPct val="60000"/>
              </a:lnSpc>
              <a:buFont typeface="Wingdings" charset="0"/>
              <a:buNone/>
              <a:defRPr/>
            </a:pPr>
            <a:endParaRPr lang="en-US" sz="1800" b="1" dirty="0" smtClean="0">
              <a:latin typeface="Calibri" charset="0"/>
            </a:endParaRPr>
          </a:p>
          <a:p>
            <a:pPr marL="177800" indent="0" algn="just">
              <a:buNone/>
              <a:defRPr/>
            </a:pPr>
            <a:endParaRPr lang="el-GR" sz="3600" dirty="0" smtClean="0">
              <a:cs typeface="Calibri"/>
            </a:endParaRPr>
          </a:p>
          <a:p>
            <a:pPr marL="177800" indent="0" algn="just">
              <a:buNone/>
              <a:defRPr/>
            </a:pPr>
            <a:endParaRPr lang="el-GR" sz="3600" dirty="0">
              <a:cs typeface="Calibri"/>
            </a:endParaRPr>
          </a:p>
          <a:p>
            <a:pPr marL="177800" indent="0" algn="just">
              <a:buNone/>
              <a:defRPr/>
            </a:pPr>
            <a:r>
              <a:rPr lang="el-GR" sz="8000" dirty="0" smtClean="0">
                <a:cs typeface="Calibri"/>
              </a:rPr>
              <a:t>Ο νόμος 4269/2014 διαμορφώθηκε και ψηφιστηκε χωρίς καμμία αξιολόγηση της εφαρμογής του προηγούμενου πλαισίου σχεδιασμού, δημιουργώντας, έτσι, αμφιβολίες για την αποτελεσματικότητά του στον βαθμό που αναμενόταν απο την διοίκηση. </a:t>
            </a:r>
            <a:r>
              <a:rPr lang="el-GR" sz="8000" smtClean="0">
                <a:cs typeface="Calibri"/>
              </a:rPr>
              <a:t>Ο νόμος 4447/2016 που τον αντικατέστησε δεν διόρθωσε τα παραπάνω.</a:t>
            </a:r>
            <a:endParaRPr lang="el-GR" sz="8000" dirty="0" smtClean="0">
              <a:cs typeface="Calibri"/>
            </a:endParaRPr>
          </a:p>
          <a:p>
            <a:pPr marL="177800" indent="0" algn="just">
              <a:buNone/>
              <a:defRPr/>
            </a:pPr>
            <a:endParaRPr lang="el-GR" sz="8000" dirty="0" smtClean="0">
              <a:cs typeface="Calibri"/>
            </a:endParaRPr>
          </a:p>
          <a:p>
            <a:pPr marL="177800" indent="0" algn="just">
              <a:buNone/>
              <a:defRPr/>
            </a:pPr>
            <a:r>
              <a:rPr lang="el-GR" sz="8000" dirty="0">
                <a:cs typeface="Times New Roman" pitchFamily="18" charset="0"/>
              </a:rPr>
              <a:t>Ο χωρικός σχεδιασμός στην Ελλάδα έχει υπερτροφικό το επίπεδο νομοθεσίας και θεσμών, και ατροφικά τα επίπεδα πολιτικής και εφαρμογής. Ο νέος νόμος περιορίζει ακόμη περισσότερο το επίπεδο διαμόρφωσης πολιτικής, και δημιουργεί ασφυκτική εξάρτηση του χωρικού σχεδιασμού απο το επίπεδο νομοθεσίας.</a:t>
            </a:r>
            <a:br>
              <a:rPr lang="el-GR" sz="8000" dirty="0">
                <a:cs typeface="Times New Roman" pitchFamily="18" charset="0"/>
              </a:rPr>
            </a:br>
            <a:endParaRPr lang="el-GR" sz="8000" dirty="0" smtClean="0">
              <a:cs typeface="Times New Roman" pitchFamily="18" charset="0"/>
            </a:endParaRPr>
          </a:p>
          <a:p>
            <a:pPr marL="177800" indent="0" algn="just">
              <a:buNone/>
              <a:defRPr/>
            </a:pPr>
            <a:r>
              <a:rPr lang="el-GR" sz="8000" dirty="0" smtClean="0">
                <a:cs typeface="Times New Roman" pitchFamily="18" charset="0"/>
              </a:rPr>
              <a:t>Οι </a:t>
            </a:r>
            <a:r>
              <a:rPr lang="el-GR" sz="8000" dirty="0">
                <a:cs typeface="Times New Roman" pitchFamily="18" charset="0"/>
              </a:rPr>
              <a:t>αντιφάσεις και δυσαρμονίες μεταξύ των χωρικών σχεδίων διαφόρων επιπέδων δεν φαίνεται να εξαλείφονται </a:t>
            </a:r>
            <a:r>
              <a:rPr lang="el-GR" sz="8000" dirty="0" smtClean="0">
                <a:cs typeface="Times New Roman" pitchFamily="18" charset="0"/>
              </a:rPr>
              <a:t>πλήρως με </a:t>
            </a:r>
            <a:r>
              <a:rPr lang="el-GR" sz="8000" dirty="0">
                <a:cs typeface="Times New Roman" pitchFamily="18" charset="0"/>
              </a:rPr>
              <a:t>τον Ν. 4269/2014, και παγιώνεται η ανάγκη παρέμβασης διοικητικών μηχανισμών και του ΣτΕ. </a:t>
            </a:r>
            <a:br>
              <a:rPr lang="el-GR" sz="8000" dirty="0">
                <a:cs typeface="Times New Roman" pitchFamily="18" charset="0"/>
              </a:rPr>
            </a:br>
            <a:endParaRPr lang="el-GR" sz="8000" dirty="0" smtClean="0">
              <a:cs typeface="Times New Roman" pitchFamily="18" charset="0"/>
            </a:endParaRPr>
          </a:p>
          <a:p>
            <a:pPr marL="177800" indent="0" algn="just">
              <a:buNone/>
              <a:defRPr/>
            </a:pPr>
            <a:r>
              <a:rPr lang="el-GR" sz="8000" dirty="0" smtClean="0">
                <a:cs typeface="Times New Roman" pitchFamily="18" charset="0"/>
              </a:rPr>
              <a:t>Ενθαρρύνεται </a:t>
            </a:r>
            <a:r>
              <a:rPr lang="el-GR" sz="8000" dirty="0">
                <a:cs typeface="Times New Roman" pitchFamily="18" charset="0"/>
              </a:rPr>
              <a:t>περαιτέρω η συγκέντρωση αρμοδιοτήτων στην Κεντρική Διοίκηση και ο αποκλεισμός της Αυτοδιοίκησης απο αποφασιστικές αρμοδιότητες χωρικού σχεδιασμού, τόσο προς το παρόν, με την δεδομένη σχετική επιμονή του ΣτΕ (σε αντίθεση με το πνεύμα της αναθεώρησης του Συντάγματος του 2001), όσο και στο μέλλον (μη αφήνοντας οποιαδήποτε πιθανότητα αλλαγής λόγω π.χ. συνταγματικής αναθεώρησης). </a:t>
            </a:r>
            <a:r>
              <a:rPr lang="en-US" sz="8000" dirty="0">
                <a:cs typeface="Times New Roman" pitchFamily="18" charset="0"/>
              </a:rPr>
              <a:t/>
            </a:r>
            <a:br>
              <a:rPr lang="en-US" sz="8000" dirty="0">
                <a:cs typeface="Times New Roman" pitchFamily="18" charset="0"/>
              </a:rPr>
            </a:br>
            <a:endParaRPr lang="el-GR" sz="8000" dirty="0" smtClean="0">
              <a:cs typeface="Times New Roman" pitchFamily="18" charset="0"/>
            </a:endParaRPr>
          </a:p>
          <a:p>
            <a:pPr marL="177800" indent="0" eaLnBrk="1" hangingPunct="1">
              <a:buFont typeface="Wingdings" charset="0"/>
              <a:buNone/>
              <a:defRPr/>
            </a:pPr>
            <a:endParaRPr lang="en-US" sz="1900" dirty="0">
              <a:latin typeface="Verdana" charset="0"/>
            </a:endParaRPr>
          </a:p>
        </p:txBody>
      </p:sp>
      <p:sp>
        <p:nvSpPr>
          <p:cNvPr id="36866" name="2 - Θέση περιεχομένου"/>
          <p:cNvSpPr txBox="1">
            <a:spLocks/>
          </p:cNvSpPr>
          <p:nvPr/>
        </p:nvSpPr>
        <p:spPr bwMode="auto">
          <a:xfrm>
            <a:off x="468313" y="251615"/>
            <a:ext cx="8229600" cy="123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20000"/>
              </a:spcBef>
              <a:buFont typeface="Arial" charset="0"/>
              <a:buNone/>
            </a:pPr>
            <a:r>
              <a:rPr lang="el-GR" sz="2000" b="1" dirty="0" smtClean="0">
                <a:latin typeface="Calibri" charset="0"/>
              </a:rPr>
              <a:t>Συμπεράσματα</a:t>
            </a:r>
            <a:endParaRPr lang="el-GR" sz="2000" b="1" dirty="0">
              <a:latin typeface="Calibri" charset="0"/>
            </a:endParaRPr>
          </a:p>
        </p:txBody>
      </p:sp>
      <p:sp>
        <p:nvSpPr>
          <p:cNvPr id="36867" name="7 - Θέση αριθμού διαφάνειας"/>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03F05722-FC48-4143-B070-0D2A48BA0607}" type="slidenum">
              <a:rPr lang="el-GR" sz="1200">
                <a:latin typeface="Arial" charset="0"/>
              </a:rPr>
              <a:pPr eaLnBrk="1" hangingPunct="1"/>
              <a:t>34</a:t>
            </a:fld>
            <a:endParaRPr lang="el-GR" sz="1200">
              <a:latin typeface="Arial" charset="0"/>
            </a:endParaRPr>
          </a:p>
        </p:txBody>
      </p:sp>
    </p:spTree>
    <p:extLst>
      <p:ext uri="{BB962C8B-B14F-4D97-AF65-F5344CB8AC3E}">
        <p14:creationId xmlns:p14="http://schemas.microsoft.com/office/powerpoint/2010/main" val="3899367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marL="177800" indent="0" algn="l">
              <a:defRPr/>
            </a:pP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l-GR" sz="2000" dirty="0">
                <a:cs typeface="Calibri"/>
              </a:rPr>
              <a:t>Η έντονη τάση ενθάρρυνσης και προσέλκυσης των επενδύσεων που διακατέχει τον Ν. </a:t>
            </a:r>
            <a:r>
              <a:rPr lang="en-US" sz="2000" dirty="0">
                <a:cs typeface="Calibri"/>
              </a:rPr>
              <a:t>4269/14, </a:t>
            </a:r>
            <a:r>
              <a:rPr lang="el-GR" sz="2000" dirty="0">
                <a:cs typeface="Calibri"/>
              </a:rPr>
              <a:t>και εκφράζεται με την διαχείριση των Ε.Χ.Σ., υποβαθμίζει τον ολοκληρωμένο χαρακτήρα του σχεδιασμού, και τις δημοκρατικές / συμμετοχικές διαστάσεις του, ενώ αφήνει περιθώριο ανάπτυξης κερδοσκοπικών προσπαθειών. </a:t>
            </a:r>
            <a:br>
              <a:rPr lang="el-GR" sz="2000" dirty="0">
                <a:cs typeface="Calibri"/>
              </a:rPr>
            </a:br>
            <a:r>
              <a:rPr lang="el-GR" sz="2000" dirty="0">
                <a:cs typeface="Calibri"/>
              </a:rPr>
              <a:t/>
            </a:r>
            <a:br>
              <a:rPr lang="el-GR" sz="2000" dirty="0">
                <a:cs typeface="Calibri"/>
              </a:rPr>
            </a:br>
            <a:r>
              <a:rPr lang="el-GR" sz="2000" dirty="0">
                <a:cs typeface="Calibri"/>
              </a:rPr>
              <a:t>Εννοιες όπως η αειφορία, ο συμμετοχικός σχεδιασμός, οι Πολεοδομικές Επιτροπές Γειτονιάς που αποτελούσαν σημαντικά στοιχεία των προηγούμενων νόμων 1337/83 και 2508/97, αλλά και οι νέες έννοιες του σχεδιασμού, όπως ο σχεδιασμός για την ανθεκτικότητα (</a:t>
            </a:r>
            <a:r>
              <a:rPr lang="en-US" sz="2000" dirty="0">
                <a:cs typeface="Calibri"/>
              </a:rPr>
              <a:t>resilience)</a:t>
            </a:r>
            <a:r>
              <a:rPr lang="el-GR" sz="2000" dirty="0">
                <a:cs typeface="Calibri"/>
              </a:rPr>
              <a:t> των πόλεων, για την «έξυπνη» πόλη, για την κλιματική αλλαγή κ.λ.π., δεν αναφέρονται, έχοντας εκτοπιστεί απο την εμμονή στην προσέλκυση επενδύσεων.</a:t>
            </a:r>
            <a:br>
              <a:rPr lang="el-GR" sz="2000" dirty="0">
                <a:cs typeface="Calibri"/>
              </a:rPr>
            </a:br>
            <a:r>
              <a:rPr lang="el-GR" sz="2000" dirty="0">
                <a:cs typeface="Calibri"/>
              </a:rPr>
              <a:t/>
            </a:r>
            <a:br>
              <a:rPr lang="el-GR" sz="2000" dirty="0">
                <a:cs typeface="Calibri"/>
              </a:rPr>
            </a:b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30594066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l-GR" sz="2000" dirty="0">
                <a:cs typeface="Calibri"/>
              </a:rPr>
              <a:t>Στα θετικά στοιχεία του νέου νόμου συγκαταλέγονται η εκλογίκευση των ιεραρχήσεων σχεδίων και εγκρίσεων, η ενσωμάτωση της ΣΜΠΕ στα χωρικά σχέδια, ο περιορισμός των επιπέδων σχεδιασμού, η κατεύθυνση χρήσης νέων τεχνολογιών στον σχεδιασμό, η συντόμευση της διάρκειας των διαδικασιών. </a:t>
            </a:r>
            <a:br>
              <a:rPr lang="el-GR" sz="2000" dirty="0">
                <a:cs typeface="Calibri"/>
              </a:rPr>
            </a:br>
            <a:r>
              <a:rPr lang="el-GR" sz="2000" dirty="0">
                <a:cs typeface="Calibri"/>
              </a:rPr>
              <a:t/>
            </a:r>
            <a:br>
              <a:rPr lang="el-GR" sz="2000" dirty="0">
                <a:cs typeface="Calibri"/>
              </a:rPr>
            </a:br>
            <a:r>
              <a:rPr lang="el-GR" sz="2000" dirty="0">
                <a:cs typeface="Calibri"/>
              </a:rPr>
              <a:t>Γενικά, πάντως, φαίνεται ότι η δυνατότητα εύρυθμης λειτουργίας του συστήματος χωρικού σχεδιασμού, εκτός της νομοθεσίας, εξαρτάται σε σημαντικό βαθμό και απο την βελτίωση των διοικητικών διαδικασιών, την διαθεσιμότητα πόρων, και την απρόσκοπτη εφαρμογή νόμων και κανόνων. Και ο αναπόφευκτος καταλύτης λειτουργίας αυτών, είναι η πολιτική βούληση αυτών που διαμορφώνουν χωρικές πολιτικές. </a:t>
            </a:r>
            <a:r>
              <a:rPr lang="en-US" sz="2000" dirty="0">
                <a:cs typeface="Calibri"/>
              </a:rPr>
              <a:t/>
            </a:r>
            <a:br>
              <a:rPr lang="en-US" sz="2000" dirty="0">
                <a:cs typeface="Calibri"/>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4200775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txBox="1">
            <a:spLocks noGrp="1"/>
          </p:cNvSpPr>
          <p:nvPr/>
        </p:nvSpPr>
        <p:spPr>
          <a:xfrm>
            <a:off x="3124200" y="6356350"/>
            <a:ext cx="2895600" cy="365125"/>
          </a:xfrm>
          <a:prstGeom prst="rect">
            <a:avLst/>
          </a:prstGeom>
          <a:noFill/>
        </p:spPr>
        <p:txBody>
          <a:bodyPr anchor="ctr"/>
          <a:lstStyle/>
          <a:p>
            <a:pPr algn="ctr">
              <a:defRPr/>
            </a:pPr>
            <a:endParaRPr lang="el-GR" sz="1200">
              <a:solidFill>
                <a:schemeClr val="tx1">
                  <a:tint val="75000"/>
                </a:schemeClr>
              </a:solidFill>
              <a:latin typeface="Arial" charset="0"/>
              <a:ea typeface="+mn-ea"/>
              <a:cs typeface="Arial" charset="0"/>
            </a:endParaRPr>
          </a:p>
        </p:txBody>
      </p:sp>
      <p:sp>
        <p:nvSpPr>
          <p:cNvPr id="16386" name="2 - Θέση αριθμού διαφάνειας"/>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fld id="{F08EF919-6610-DB4C-A6FE-0E7D8E071465}" type="slidenum">
              <a:rPr lang="el-GR" sz="1200">
                <a:solidFill>
                  <a:srgbClr val="898989"/>
                </a:solidFill>
                <a:latin typeface="Arial" charset="0"/>
              </a:rPr>
              <a:pPr algn="r" eaLnBrk="1" hangingPunct="1"/>
              <a:t>4</a:t>
            </a:fld>
            <a:endParaRPr lang="el-GR" sz="1200">
              <a:solidFill>
                <a:srgbClr val="898989"/>
              </a:solidFill>
              <a:latin typeface="Arial"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260350"/>
            <a:ext cx="40132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844675"/>
            <a:ext cx="394335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468313" y="549275"/>
            <a:ext cx="4824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Font typeface="Arial" charset="0"/>
              <a:buNone/>
            </a:pPr>
            <a:r>
              <a:rPr lang="el-GR" sz="2000" b="1" u="sng" dirty="0" smtClean="0">
                <a:latin typeface="Calibri" charset="0"/>
              </a:rPr>
              <a:t>Τύποι Χωρικού Σχεδιασμού στην Ε.Ε. </a:t>
            </a:r>
            <a:endParaRPr lang="el-GR" sz="2000" b="1" u="sng" dirty="0">
              <a:latin typeface="Calibri" charset="0"/>
            </a:endParaRPr>
          </a:p>
        </p:txBody>
      </p:sp>
      <p:sp>
        <p:nvSpPr>
          <p:cNvPr id="16390" name="Rectangle 9"/>
          <p:cNvSpPr>
            <a:spLocks noChangeArrowheads="1"/>
          </p:cNvSpPr>
          <p:nvPr/>
        </p:nvSpPr>
        <p:spPr bwMode="auto">
          <a:xfrm>
            <a:off x="0" y="1341438"/>
            <a:ext cx="529272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chemeClr val="tx2"/>
                </a:solidFill>
                <a:latin typeface="Calibri" charset="0"/>
              </a:rPr>
              <a:t/>
            </a:r>
            <a:br>
              <a:rPr lang="en-US" sz="1800" dirty="0">
                <a:solidFill>
                  <a:schemeClr val="tx2"/>
                </a:solidFill>
                <a:latin typeface="Calibri" charset="0"/>
              </a:rPr>
            </a:br>
            <a:r>
              <a:rPr lang="en-US" sz="2000" b="1" dirty="0">
                <a:latin typeface="Calibri" charset="0"/>
              </a:rPr>
              <a:t>Compendium 1997</a:t>
            </a:r>
            <a:r>
              <a:rPr lang="el-GR" sz="2000" dirty="0">
                <a:latin typeface="Calibri" charset="0"/>
              </a:rPr>
              <a:t> (15  </a:t>
            </a:r>
            <a:r>
              <a:rPr lang="el-GR" sz="2000" dirty="0" smtClean="0">
                <a:latin typeface="Calibri" charset="0"/>
              </a:rPr>
              <a:t>Κράτη-μέλη της Ε.Ε.)</a:t>
            </a:r>
            <a:r>
              <a:rPr lang="en-US" sz="2000" dirty="0">
                <a:latin typeface="Calibri" charset="0"/>
              </a:rPr>
              <a:t/>
            </a:r>
            <a:br>
              <a:rPr lang="en-US" sz="2000" dirty="0">
                <a:latin typeface="Calibri" charset="0"/>
              </a:rPr>
            </a:br>
            <a:r>
              <a:rPr lang="en-US" sz="2000" b="1" dirty="0">
                <a:latin typeface="Calibri" charset="0"/>
              </a:rPr>
              <a:t>ESPON </a:t>
            </a:r>
            <a:r>
              <a:rPr lang="el-GR" sz="2000" b="1" dirty="0">
                <a:latin typeface="Calibri" charset="0"/>
              </a:rPr>
              <a:t> </a:t>
            </a:r>
            <a:r>
              <a:rPr lang="en-US" sz="2000" b="1" dirty="0">
                <a:latin typeface="Calibri" charset="0"/>
              </a:rPr>
              <a:t>2006</a:t>
            </a:r>
            <a:r>
              <a:rPr lang="en-US" sz="2000" dirty="0">
                <a:latin typeface="Calibri" charset="0"/>
              </a:rPr>
              <a:t> </a:t>
            </a:r>
            <a:r>
              <a:rPr lang="el-GR" sz="2000" dirty="0" smtClean="0">
                <a:latin typeface="Calibri" charset="0"/>
              </a:rPr>
              <a:t>[</a:t>
            </a:r>
            <a:r>
              <a:rPr lang="en-US" sz="2000" dirty="0" smtClean="0">
                <a:latin typeface="Calibri" charset="0"/>
              </a:rPr>
              <a:t>29 </a:t>
            </a:r>
            <a:r>
              <a:rPr lang="el-GR" sz="2000" dirty="0">
                <a:latin typeface="Calibri" charset="0"/>
              </a:rPr>
              <a:t>Κράτη-</a:t>
            </a:r>
            <a:r>
              <a:rPr lang="el-GR" sz="2000" dirty="0" smtClean="0">
                <a:latin typeface="Calibri" charset="0"/>
              </a:rPr>
              <a:t>μέλη:</a:t>
            </a:r>
            <a:endParaRPr lang="en-US" sz="2000" dirty="0">
              <a:latin typeface="Calibri" charset="0"/>
            </a:endParaRPr>
          </a:p>
          <a:p>
            <a:r>
              <a:rPr lang="en-US" sz="2000" dirty="0">
                <a:latin typeface="Calibri" charset="0"/>
              </a:rPr>
              <a:t>25+</a:t>
            </a:r>
            <a:r>
              <a:rPr lang="el-GR" sz="2000" dirty="0">
                <a:latin typeface="Calibri" charset="0"/>
              </a:rPr>
              <a:t> 2 </a:t>
            </a:r>
            <a:r>
              <a:rPr lang="el-GR" sz="2000" dirty="0" smtClean="0">
                <a:latin typeface="Calibri" charset="0"/>
              </a:rPr>
              <a:t>νέα (Βουλγαρία, Ρουμανία) </a:t>
            </a:r>
            <a:r>
              <a:rPr lang="el-GR" sz="2000" dirty="0">
                <a:latin typeface="Calibri" charset="0"/>
              </a:rPr>
              <a:t>+ 2 </a:t>
            </a:r>
            <a:r>
              <a:rPr lang="el-GR" sz="2000" dirty="0" smtClean="0">
                <a:latin typeface="Calibri" charset="0"/>
              </a:rPr>
              <a:t>όχι μέλη της Ε.Ε.</a:t>
            </a:r>
            <a:r>
              <a:rPr lang="en-US" sz="2000" dirty="0" smtClean="0">
                <a:latin typeface="Calibri" charset="0"/>
              </a:rPr>
              <a:t> </a:t>
            </a:r>
            <a:r>
              <a:rPr lang="el-GR" sz="2000" dirty="0" smtClean="0">
                <a:latin typeface="Calibri" charset="0"/>
              </a:rPr>
              <a:t>(Ελβετία, Νορβηγία)] </a:t>
            </a:r>
            <a:r>
              <a:rPr lang="el-GR" sz="2000" dirty="0">
                <a:latin typeface="Calibri" charset="0"/>
              </a:rPr>
              <a:t/>
            </a:r>
            <a:br>
              <a:rPr lang="el-GR" sz="2000" dirty="0">
                <a:latin typeface="Calibri" charset="0"/>
              </a:rPr>
            </a:br>
            <a:endParaRPr lang="el-GR" sz="2000" dirty="0">
              <a:latin typeface="Calibri" charset="0"/>
            </a:endParaRPr>
          </a:p>
        </p:txBody>
      </p:sp>
      <p:pic>
        <p:nvPicPr>
          <p:cNvPr id="163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4888"/>
            <a:ext cx="5148263"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68638"/>
            <a:ext cx="2555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997200"/>
            <a:ext cx="316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Έλλειψη 9"/>
          <p:cNvSpPr/>
          <p:nvPr/>
        </p:nvSpPr>
        <p:spPr>
          <a:xfrm>
            <a:off x="5148263" y="4005263"/>
            <a:ext cx="3995737" cy="136842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4" name="Έλλειψη 9"/>
          <p:cNvSpPr/>
          <p:nvPr/>
        </p:nvSpPr>
        <p:spPr>
          <a:xfrm>
            <a:off x="3779838" y="5373688"/>
            <a:ext cx="863600" cy="79216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16396" name="1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FD8050E8-420E-604C-AA81-ED171D8131C5}" type="slidenum">
              <a:rPr lang="el-GR" sz="1200"/>
              <a:pPr eaLnBrk="1" hangingPunct="1"/>
              <a:t>4</a:t>
            </a:fld>
            <a:endParaRPr lang="el-GR" sz="1200"/>
          </a:p>
        </p:txBody>
      </p:sp>
    </p:spTree>
    <p:extLst>
      <p:ext uri="{BB962C8B-B14F-4D97-AF65-F5344CB8AC3E}">
        <p14:creationId xmlns:p14="http://schemas.microsoft.com/office/powerpoint/2010/main" val="2563477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1954"/>
          </a:xfrm>
        </p:spPr>
        <p:txBody>
          <a:bodyPr>
            <a:normAutofit/>
          </a:bodyPr>
          <a:lstStyle/>
          <a:p>
            <a:pPr algn="l"/>
            <a:r>
              <a:rPr lang="el-GR" sz="2000" dirty="0">
                <a:latin typeface="+mn-lt"/>
                <a:cs typeface="Times New Roman" pitchFamily="18" charset="0"/>
              </a:rPr>
              <a:t>Όλα τα χωροταξικά και πολεοδομικά σχέδια είναι </a:t>
            </a:r>
            <a:r>
              <a:rPr lang="el-GR" sz="2000" b="1" dirty="0" smtClean="0">
                <a:latin typeface="+mn-lt"/>
                <a:cs typeface="Times New Roman" pitchFamily="18" charset="0"/>
              </a:rPr>
              <a:t>θεσμοθετημένα </a:t>
            </a:r>
            <a:r>
              <a:rPr lang="el-GR" sz="2000" dirty="0" smtClean="0">
                <a:latin typeface="+mn-lt"/>
                <a:cs typeface="Times New Roman" pitchFamily="18" charset="0"/>
              </a:rPr>
              <a:t>και σε μεγάλο βαθμό</a:t>
            </a:r>
            <a:r>
              <a:rPr lang="el-GR" sz="2000" b="1" dirty="0" smtClean="0">
                <a:latin typeface="+mn-lt"/>
                <a:cs typeface="Times New Roman" pitchFamily="18" charset="0"/>
              </a:rPr>
              <a:t> υποχρεωτικά </a:t>
            </a:r>
            <a:r>
              <a:rPr lang="el-GR" sz="2000" dirty="0">
                <a:latin typeface="+mn-lt"/>
                <a:cs typeface="Times New Roman" pitchFamily="18" charset="0"/>
              </a:rPr>
              <a:t>στην εφαρμογή τους. Υπάρχει επίσης μια ιεράρχηση στην σπουδαιότητα της εφαρμογής τους, ανάλογα με το χωρικό επίπεδο στο οποίο αναφέρονται  και στο διοικητικό επίπεδο από το οποίο εγκρίνονται / επικυρώνονται. Ετσι, χωρικά σχέδια χαμηλότερων χωρικών επιπέδων (π.χ. τοπικά) είναι υποχρεωμένα να προσαρμόζονται / υπακούουν στα αντίστοιχα των ανώτερων επιπέδων σχεδιασμού (π.χ. περιφερειακά, εθνικά), όπως επίσης και σχέδια που εγκρίνονται από, π.χ. το επίπεδο 1</a:t>
            </a:r>
            <a:r>
              <a:rPr lang="el-GR" sz="2000" baseline="30000" dirty="0">
                <a:latin typeface="+mn-lt"/>
                <a:cs typeface="Times New Roman" pitchFamily="18" charset="0"/>
              </a:rPr>
              <a:t>ου</a:t>
            </a:r>
            <a:r>
              <a:rPr lang="el-GR" sz="2000" dirty="0">
                <a:latin typeface="+mn-lt"/>
                <a:cs typeface="Times New Roman" pitchFamily="18" charset="0"/>
              </a:rPr>
              <a:t> βαθμού αυτοδιοίκησης είναι υποχρεωμένα να προσαρμόζονται /  υπακούουν στα αντίστοιχα που εγκρίνονται από τα ανώτερα επίπεδα αυτοδιοίκησης ή διοίκησης (περιφέρειες, υπουργεία, Πρόεδρο της Δημοκρατίας). </a:t>
            </a:r>
            <a:r>
              <a:rPr lang="en-US" sz="2000" dirty="0">
                <a:latin typeface="+mn-lt"/>
                <a:cs typeface="Times New Roman" pitchFamily="18" charset="0"/>
              </a:rPr>
              <a:t/>
            </a:r>
            <a:br>
              <a:rPr lang="en-US" sz="2000" dirty="0">
                <a:latin typeface="+mn-lt"/>
                <a:cs typeface="Times New Roman" pitchFamily="18" charset="0"/>
              </a:rPr>
            </a:br>
            <a:r>
              <a:rPr lang="en-US" sz="2000" dirty="0">
                <a:latin typeface="+mn-lt"/>
                <a:cs typeface="Times New Roman" pitchFamily="18" charset="0"/>
              </a:rPr>
              <a:t/>
            </a:r>
            <a:br>
              <a:rPr lang="en-US" sz="2000" dirty="0">
                <a:latin typeface="+mn-lt"/>
                <a:cs typeface="Times New Roman" pitchFamily="18" charset="0"/>
              </a:rPr>
            </a:br>
            <a:r>
              <a:rPr lang="el-GR" sz="2000" b="1" dirty="0">
                <a:latin typeface="+mn-lt"/>
                <a:cs typeface="Times New Roman" pitchFamily="18" charset="0"/>
              </a:rPr>
              <a:t>Ετσι, το επίπεδο έγκρισης / επικύρωσης χωρικών σχεδίων τείνει να είναι ιδιαίτερα σημαντικό  για την νομική ισχύ του αντίστοιχου σχεδίου αλλά και για τον βαθμό δέσμευσης που επιβάλλουν οι ρυθμίσεις του σε άλλα σχέδια, σχετικού αντικειμένου. </a:t>
            </a:r>
            <a:endParaRPr lang="en-US" sz="2000" dirty="0">
              <a:latin typeface="+mn-lt"/>
            </a:endParaRPr>
          </a:p>
        </p:txBody>
      </p:sp>
    </p:spTree>
    <p:extLst>
      <p:ext uri="{BB962C8B-B14F-4D97-AF65-F5344CB8AC3E}">
        <p14:creationId xmlns:p14="http://schemas.microsoft.com/office/powerpoint/2010/main" val="2033445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l-GR" sz="2000" b="1" dirty="0" smtClean="0">
                <a:latin typeface="+mn-lt"/>
                <a:cs typeface="Times New Roman" pitchFamily="18" charset="0"/>
              </a:rPr>
              <a:t>Επίπεδα πολιτικής και διοικητικής εξουσίας στην Ελλάδα και νομικά εργαλεία έγκρισης / επικύρωσης χωρικών σχεδίων</a:t>
            </a:r>
            <a:endParaRPr lang="el-GR" sz="2000" b="1" dirty="0">
              <a:latin typeface="+mn-lt"/>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169900"/>
              </p:ext>
            </p:extLst>
          </p:nvPr>
        </p:nvGraphicFramePr>
        <p:xfrm>
          <a:off x="457200" y="1524000"/>
          <a:ext cx="8229600" cy="5151119"/>
        </p:xfrm>
        <a:graphic>
          <a:graphicData uri="http://schemas.openxmlformats.org/drawingml/2006/table">
            <a:tbl>
              <a:tblPr firstRow="1" bandRow="1">
                <a:tableStyleId>{073A0DAA-6AF3-43AB-8588-CEC1D06C72B9}</a:tableStyleId>
              </a:tblPr>
              <a:tblGrid>
                <a:gridCol w="2819400"/>
                <a:gridCol w="4953000"/>
                <a:gridCol w="457200"/>
              </a:tblGrid>
              <a:tr h="457200">
                <a:tc>
                  <a:txBody>
                    <a:bodyPr/>
                    <a:lstStyle/>
                    <a:p>
                      <a:pPr algn="ctr"/>
                      <a:r>
                        <a:rPr lang="el-GR" sz="1800" b="1" dirty="0" smtClean="0">
                          <a:latin typeface="+mn-lt"/>
                          <a:cs typeface="Times New Roman" pitchFamily="18" charset="0"/>
                        </a:rPr>
                        <a:t>Επίπεδα πολιτικής και διοικητικής εξουσίας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l-GR" sz="1800" b="1" dirty="0" smtClean="0">
                          <a:latin typeface="+mn-lt"/>
                          <a:cs typeface="Times New Roman" pitchFamily="18" charset="0"/>
                        </a:rPr>
                        <a:t>Νομικά εργαλεία έγκρισης / επικύρωσης χωρικών σχεδίων</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Εθνικό</a:t>
                      </a:r>
                      <a:r>
                        <a:rPr lang="el-GR" sz="1800" baseline="0" dirty="0" smtClean="0">
                          <a:latin typeface="+mn-lt"/>
                          <a:cs typeface="Times New Roman" pitchFamily="18" charset="0"/>
                        </a:rPr>
                        <a:t> Κοινοβούλιο</a:t>
                      </a:r>
                      <a:r>
                        <a:rPr lang="en-US" sz="180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Νόμοι με έγκριση από το Κοινοβούλιο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mn-lt"/>
                          <a:cs typeface="Times New Roman" pitchFamily="18" charset="0"/>
                        </a:rPr>
                        <a:t>Πρόεδρος Δημοκρατίας</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Times New Roman" pitchFamily="18" charset="0"/>
                        </a:rPr>
                        <a:t> </a:t>
                      </a:r>
                      <a:r>
                        <a:rPr lang="el-GR" sz="1800" dirty="0" smtClean="0">
                          <a:latin typeface="+mn-lt"/>
                          <a:cs typeface="Times New Roman" pitchFamily="18" charset="0"/>
                        </a:rPr>
                        <a:t>Προεδρικά </a:t>
                      </a:r>
                      <a:r>
                        <a:rPr lang="el-GR" sz="1800" dirty="0" err="1" smtClean="0">
                          <a:latin typeface="+mn-lt"/>
                          <a:cs typeface="Times New Roman" pitchFamily="18" charset="0"/>
                        </a:rPr>
                        <a:t>Διατάγματ</a:t>
                      </a:r>
                      <a:r>
                        <a:rPr lang="en-US" sz="1800" dirty="0" smtClean="0">
                          <a:latin typeface="+mn-lt"/>
                          <a:cs typeface="Times New Roman" pitchFamily="18" charset="0"/>
                        </a:rPr>
                        <a:t>a</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el-GR" sz="1800" dirty="0" smtClean="0">
                          <a:latin typeface="+mn-lt"/>
                          <a:cs typeface="Times New Roman" pitchFamily="18" charset="0"/>
                        </a:rPr>
                        <a:t>Πρωθυπουργός, Υπουργικό Συμβούλιο, Κυβερνητικές Επιτροπές</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Αποφάσεις  Επιτροπής Συντονισμού Κυβερνητικής πολιτικής για τον Χωροταξικό </a:t>
                      </a:r>
                      <a:r>
                        <a:rPr lang="el-GR" sz="1800" baseline="0" dirty="0" smtClean="0">
                          <a:latin typeface="+mn-lt"/>
                          <a:cs typeface="Times New Roman" pitchFamily="18" charset="0"/>
                        </a:rPr>
                        <a:t>Σχεδιασμό και την Αειφόρο Ανάπτυξη</a:t>
                      </a:r>
                      <a:r>
                        <a:rPr lang="en-US" sz="1800" baseline="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rowSpan="2">
                  <a:txBody>
                    <a:bodyPr/>
                    <a:lstStyle/>
                    <a:p>
                      <a:pPr algn="ctr"/>
                      <a:r>
                        <a:rPr lang="el-GR" sz="1800" dirty="0" smtClean="0">
                          <a:latin typeface="+mn-lt"/>
                          <a:cs typeface="Times New Roman" pitchFamily="18" charset="0"/>
                        </a:rPr>
                        <a:t>Υπουργοί, Υπουργός ΠΕΚΑ</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Κοινές Υπουργικές  Αποφάσεις (δύο τουλάχιστον υπουργών)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vMerge="1">
                  <a:txBody>
                    <a:bodyPr/>
                    <a:lstStyle/>
                    <a:p>
                      <a:endParaRPr lang="el-GR" dirty="0"/>
                    </a:p>
                  </a:txBody>
                  <a:tcPr/>
                </a:tc>
                <a:tc>
                  <a:txBody>
                    <a:bodyPr/>
                    <a:lstStyle/>
                    <a:p>
                      <a:pPr algn="ctr"/>
                      <a:r>
                        <a:rPr lang="el-GR" sz="1800" dirty="0" smtClean="0">
                          <a:latin typeface="+mn-lt"/>
                          <a:cs typeface="Times New Roman" pitchFamily="18" charset="0"/>
                        </a:rPr>
                        <a:t>Υπουργικές Αποφάσεις </a:t>
                      </a:r>
                      <a:r>
                        <a:rPr lang="en-US" sz="180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(5)</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mn-lt"/>
                          <a:cs typeface="Times New Roman" pitchFamily="18" charset="0"/>
                        </a:rPr>
                        <a:t>Αποκεντρωμένες Διοικήσεις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Αποφάσεις Γενικού Γραμματέα της Αποκεντρωμένης Διοίκησης</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rgbClr val="C00000"/>
                          </a:solidFill>
                          <a:latin typeface="Times New Roman" pitchFamily="18" charset="0"/>
                          <a:cs typeface="Times New Roman" pitchFamily="18" charset="0"/>
                        </a:rPr>
                        <a:t>(6)</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a:txBody>
                    <a:bodyPr/>
                    <a:lstStyle/>
                    <a:p>
                      <a:pPr algn="ctr"/>
                      <a:r>
                        <a:rPr lang="el-GR" sz="1800" dirty="0" smtClean="0">
                          <a:latin typeface="+mn-lt"/>
                          <a:cs typeface="Times New Roman" pitchFamily="18" charset="0"/>
                        </a:rPr>
                        <a:t>Περιφέρειες</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Αποφάσεις Περιφερειάρχη</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7</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r>
                        <a:rPr lang="el-GR" sz="1800" dirty="0" smtClean="0">
                          <a:solidFill>
                            <a:schemeClr val="tx1">
                              <a:lumMod val="50000"/>
                              <a:lumOff val="50000"/>
                            </a:schemeClr>
                          </a:solidFill>
                          <a:latin typeface="+mn-lt"/>
                          <a:cs typeface="Times New Roman" pitchFamily="18" charset="0"/>
                        </a:rPr>
                        <a:t>Νομαρχίες</a:t>
                      </a:r>
                      <a:endParaRPr lang="el-GR" sz="1800" dirty="0">
                        <a:solidFill>
                          <a:schemeClr val="tx1">
                            <a:lumMod val="50000"/>
                            <a:lumOff val="50000"/>
                          </a:schemeClr>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chemeClr val="tx1">
                              <a:lumMod val="50000"/>
                              <a:lumOff val="50000"/>
                            </a:schemeClr>
                          </a:solidFill>
                          <a:latin typeface="+mn-lt"/>
                          <a:cs typeface="Times New Roman" pitchFamily="18" charset="0"/>
                        </a:rPr>
                        <a:t>Αποφάσεις Νομάρχη</a:t>
                      </a:r>
                      <a:r>
                        <a:rPr lang="en-US" sz="1800" dirty="0" smtClean="0">
                          <a:solidFill>
                            <a:schemeClr val="tx1">
                              <a:lumMod val="50000"/>
                              <a:lumOff val="50000"/>
                            </a:schemeClr>
                          </a:solidFill>
                          <a:latin typeface="+mn-lt"/>
                          <a:cs typeface="Times New Roman" pitchFamily="18" charset="0"/>
                        </a:rPr>
                        <a:t> </a:t>
                      </a:r>
                      <a:endParaRPr lang="el-GR" sz="1800" dirty="0">
                        <a:solidFill>
                          <a:schemeClr val="tx1">
                            <a:lumMod val="50000"/>
                            <a:lumOff val="50000"/>
                          </a:schemeClr>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accent2">
                              <a:lumMod val="60000"/>
                              <a:lumOff val="40000"/>
                            </a:schemeClr>
                          </a:solidFill>
                          <a:latin typeface="Times New Roman" pitchFamily="18" charset="0"/>
                          <a:cs typeface="Times New Roman" pitchFamily="18" charset="0"/>
                        </a:rPr>
                        <a:t>(</a:t>
                      </a:r>
                      <a:r>
                        <a:rPr lang="el-GR" sz="1800" dirty="0" smtClean="0">
                          <a:solidFill>
                            <a:schemeClr val="accent2">
                              <a:lumMod val="60000"/>
                              <a:lumOff val="40000"/>
                            </a:schemeClr>
                          </a:solidFill>
                          <a:latin typeface="Times New Roman" pitchFamily="18" charset="0"/>
                          <a:cs typeface="Times New Roman" pitchFamily="18" charset="0"/>
                        </a:rPr>
                        <a:t>8</a:t>
                      </a:r>
                      <a:r>
                        <a:rPr lang="en-US" sz="1800" dirty="0" smtClean="0">
                          <a:solidFill>
                            <a:schemeClr val="accent2">
                              <a:lumMod val="60000"/>
                              <a:lumOff val="40000"/>
                            </a:schemeClr>
                          </a:solidFill>
                          <a:latin typeface="Times New Roman" pitchFamily="18" charset="0"/>
                          <a:cs typeface="Times New Roman" pitchFamily="18" charset="0"/>
                        </a:rPr>
                        <a:t>)</a:t>
                      </a:r>
                      <a:endParaRPr lang="el-GR" sz="1800" dirty="0">
                        <a:solidFill>
                          <a:schemeClr val="accent2">
                            <a:lumMod val="60000"/>
                            <a:lumOff val="4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mn-lt"/>
                          <a:cs typeface="Times New Roman" pitchFamily="18" charset="0"/>
                        </a:rPr>
                        <a:t>Δήμοι</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Αποφάσεις Δημοτικών Συμβουλίων</a:t>
                      </a:r>
                      <a:r>
                        <a:rPr lang="en-US" sz="1800" baseline="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9</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1525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Autofit/>
          </a:bodyPr>
          <a:lstStyle/>
          <a:p>
            <a:pPr algn="l">
              <a:lnSpc>
                <a:spcPct val="150000"/>
              </a:lnSpc>
            </a:pPr>
            <a:r>
              <a:rPr lang="el-GR" sz="2000" dirty="0" smtClean="0">
                <a:latin typeface="+mn-lt"/>
                <a:cs typeface="Times New Roman" pitchFamily="18" charset="0"/>
              </a:rPr>
              <a:t>Μέχρι την 10ετία του ’80: </a:t>
            </a:r>
            <a:r>
              <a:rPr lang="el-GR" sz="2000" dirty="0" err="1" smtClean="0">
                <a:latin typeface="+mn-lt"/>
                <a:cs typeface="Times New Roman" pitchFamily="18" charset="0"/>
              </a:rPr>
              <a:t>υπερσυγκεντρωτικό</a:t>
            </a:r>
            <a:r>
              <a:rPr lang="el-GR" sz="2000" dirty="0" smtClean="0">
                <a:latin typeface="+mn-lt"/>
                <a:cs typeface="Times New Roman" pitchFamily="18" charset="0"/>
              </a:rPr>
              <a:t> σύστημα διοίκησης, τοπική αυτοδιοίκηση με 52 νομαρχίες και περίπου 6000 δήμους και κοινότητες. Αιρετός μόνο ο 1</a:t>
            </a:r>
            <a:r>
              <a:rPr lang="el-GR" sz="2000" baseline="30000" dirty="0" smtClean="0">
                <a:latin typeface="+mn-lt"/>
                <a:cs typeface="Times New Roman" pitchFamily="18" charset="0"/>
              </a:rPr>
              <a:t>ος</a:t>
            </a:r>
            <a:r>
              <a:rPr lang="el-GR" sz="2000" dirty="0" smtClean="0">
                <a:latin typeface="+mn-lt"/>
                <a:cs typeface="Times New Roman" pitchFamily="18" charset="0"/>
              </a:rPr>
              <a:t> βαθμός τοπικής αυτοδιοίκησης. Απουσία περιφερειακού σχεδιασμού. Εγκρίσεις όλων των πολεοδομικών σχεδίων με προεδρικά διατάγματα. </a:t>
            </a:r>
            <a:r>
              <a:rPr lang="en-US" sz="2000" dirty="0" smtClean="0">
                <a:latin typeface="+mn-lt"/>
                <a:cs typeface="Times New Roman" pitchFamily="18" charset="0"/>
              </a:rPr>
              <a:t/>
            </a:r>
            <a:br>
              <a:rPr lang="en-US" sz="2000" dirty="0" smtClean="0">
                <a:latin typeface="+mn-lt"/>
                <a:cs typeface="Times New Roman" pitchFamily="18" charset="0"/>
              </a:rPr>
            </a:br>
            <a:r>
              <a:rPr lang="el-GR" sz="2000" dirty="0" smtClean="0">
                <a:latin typeface="+mn-lt"/>
                <a:cs typeface="Times New Roman" pitchFamily="18" charset="0"/>
              </a:rPr>
              <a:t>Δεκαετία του ‘80: μεταρρυθμίσεις στο σύστημα τοπικής αυτοδιοίκησης: 13 περιφέρειες, περισσότερες αρμοδιότητες στους δήμους και στις νομαρχίες, σχήματα δημοτικών συνεργασιών (ανοιχτές πόλεις, αναπτυξιακοί συνδεσμοι κλπ.). </a:t>
            </a:r>
            <a:br>
              <a:rPr lang="el-GR" sz="2000" dirty="0" smtClean="0">
                <a:latin typeface="+mn-lt"/>
                <a:cs typeface="Times New Roman" pitchFamily="18" charset="0"/>
              </a:rPr>
            </a:br>
            <a:r>
              <a:rPr lang="el-GR" sz="2000" dirty="0" smtClean="0">
                <a:latin typeface="+mn-lt"/>
                <a:cs typeface="Times New Roman" pitchFamily="18" charset="0"/>
              </a:rPr>
              <a:t>Μεταρρυθμίσεις στο σύστημα χωρικού σχεδιασμού</a:t>
            </a:r>
            <a:r>
              <a:rPr lang="en-US" sz="2000" dirty="0" smtClean="0">
                <a:latin typeface="+mn-lt"/>
                <a:cs typeface="Times New Roman" pitchFamily="18" charset="0"/>
              </a:rPr>
              <a:t>: </a:t>
            </a:r>
            <a:r>
              <a:rPr lang="el-GR" sz="2000" dirty="0" smtClean="0">
                <a:latin typeface="+mn-lt"/>
                <a:cs typeface="Times New Roman" pitchFamily="18" charset="0"/>
              </a:rPr>
              <a:t>νόμος 1337/83, Επιχείρηση Πολεοδομική Ανασυγκρότηση (ΕΠΑ). </a:t>
            </a:r>
            <a:br>
              <a:rPr lang="el-GR" sz="2000" dirty="0" smtClean="0">
                <a:latin typeface="+mn-lt"/>
                <a:cs typeface="Times New Roman" pitchFamily="18" charset="0"/>
              </a:rPr>
            </a:br>
            <a:r>
              <a:rPr lang="el-GR" sz="2000" dirty="0" smtClean="0">
                <a:latin typeface="+mn-lt"/>
                <a:cs typeface="Times New Roman" pitchFamily="18" charset="0"/>
              </a:rPr>
              <a:t>Αποκέντρωση στις αρμοδιότητες πολεοδομικού σχεδιασμού</a:t>
            </a:r>
            <a:r>
              <a:rPr lang="en-US" sz="2000" dirty="0" smtClean="0">
                <a:latin typeface="+mn-lt"/>
                <a:cs typeface="Times New Roman" pitchFamily="18" charset="0"/>
              </a:rPr>
              <a:t>. </a:t>
            </a:r>
            <a:r>
              <a:rPr lang="el-GR" sz="2000" dirty="0" smtClean="0">
                <a:latin typeface="+mn-lt"/>
                <a:cs typeface="Times New Roman" pitchFamily="18" charset="0"/>
              </a:rPr>
              <a:t>Δικαιώματα εγκρίσεων πολεοδομικών σχεδίων σε νομάρχες και δημοτικά συμβούλια. </a:t>
            </a:r>
            <a:endParaRPr lang="el-GR" sz="2000" dirty="0">
              <a:latin typeface="+mn-lt"/>
              <a:cs typeface="Times New Roman" pitchFamily="18" charset="0"/>
            </a:endParaRPr>
          </a:p>
        </p:txBody>
      </p:sp>
    </p:spTree>
    <p:extLst>
      <p:ext uri="{BB962C8B-B14F-4D97-AF65-F5344CB8AC3E}">
        <p14:creationId xmlns:p14="http://schemas.microsoft.com/office/powerpoint/2010/main" val="3379529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l-GR" sz="2000" b="1" dirty="0" smtClean="0">
                <a:latin typeface="+mn-lt"/>
                <a:cs typeface="Times New Roman" pitchFamily="18" charset="0"/>
              </a:rPr>
              <a:t>Χωρικά σχέδια της 10ετίας του ‘80 και νομικά μέσα έγκρισής τους </a:t>
            </a:r>
            <a:endParaRPr lang="el-GR" sz="2000" b="1" dirty="0">
              <a:latin typeface="+mn-lt"/>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1736411"/>
              </p:ext>
            </p:extLst>
          </p:nvPr>
        </p:nvGraphicFramePr>
        <p:xfrm>
          <a:off x="457200" y="1066800"/>
          <a:ext cx="8229600" cy="5227319"/>
        </p:xfrm>
        <a:graphic>
          <a:graphicData uri="http://schemas.openxmlformats.org/drawingml/2006/table">
            <a:tbl>
              <a:tblPr firstRow="1" bandRow="1">
                <a:tableStyleId>{073A0DAA-6AF3-43AB-8588-CEC1D06C72B9}</a:tableStyleId>
              </a:tblPr>
              <a:tblGrid>
                <a:gridCol w="2819400"/>
                <a:gridCol w="4953000"/>
                <a:gridCol w="457200"/>
              </a:tblGrid>
              <a:tr h="685800">
                <a:tc>
                  <a:txBody>
                    <a:bodyPr/>
                    <a:lstStyle/>
                    <a:p>
                      <a:pPr algn="ctr"/>
                      <a:r>
                        <a:rPr lang="el-GR" sz="1800" dirty="0" smtClean="0">
                          <a:latin typeface="+mn-lt"/>
                          <a:cs typeface="Times New Roman" pitchFamily="18" charset="0"/>
                        </a:rPr>
                        <a:t>Τύποι και επίπεδα χωρικού</a:t>
                      </a:r>
                      <a:r>
                        <a:rPr lang="el-GR" sz="1800" baseline="0" dirty="0" smtClean="0">
                          <a:latin typeface="+mn-lt"/>
                          <a:cs typeface="Times New Roman" pitchFamily="18" charset="0"/>
                        </a:rPr>
                        <a:t> σχεδιασμού </a:t>
                      </a:r>
                      <a:r>
                        <a:rPr lang="en-US" sz="180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l-GR" sz="1800" dirty="0" smtClean="0">
                          <a:latin typeface="+mn-lt"/>
                          <a:cs typeface="Times New Roman" pitchFamily="18" charset="0"/>
                        </a:rPr>
                        <a:t>Νομικά μέσα έγκρισης χωρικών σχεδίων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mn-lt"/>
                          <a:cs typeface="Times New Roman" pitchFamily="18" charset="0"/>
                        </a:rPr>
                        <a:t>Ρυθμιστικά Σχέδια</a:t>
                      </a:r>
                      <a:r>
                        <a:rPr lang="el-GR" sz="1800" baseline="0" dirty="0" smtClean="0">
                          <a:latin typeface="+mn-lt"/>
                          <a:cs typeface="Times New Roman" pitchFamily="18" charset="0"/>
                        </a:rPr>
                        <a:t> Αθηνών και Θεσσαλονίκης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mn-lt"/>
                          <a:cs typeface="Times New Roman" pitchFamily="18" charset="0"/>
                        </a:rPr>
                        <a:t>Προεδρικά Διατάγματα</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Γενικά Πολεοδομικά Σχέδια</a:t>
                      </a:r>
                      <a:endParaRPr lang="el-GR"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Κοινές Υπουργικές Αποφάσεις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Ζώνες</a:t>
                      </a:r>
                      <a:r>
                        <a:rPr lang="el-GR" sz="1800" baseline="0" dirty="0" smtClean="0">
                          <a:latin typeface="+mn-lt"/>
                          <a:cs typeface="Times New Roman" pitchFamily="18" charset="0"/>
                        </a:rPr>
                        <a:t> Οικιστικού Ελέγχου </a:t>
                      </a:r>
                      <a:r>
                        <a:rPr lang="en-US" sz="1800" dirty="0" smtClean="0">
                          <a:latin typeface="+mn-lt"/>
                          <a:cs typeface="Times New Roman" pitchFamily="18" charset="0"/>
                        </a:rPr>
                        <a:t>(ZOE)</a:t>
                      </a:r>
                      <a:endParaRPr lang="el-GR"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Πολεοδομική Μελέτη, </a:t>
                      </a:r>
                      <a:r>
                        <a:rPr lang="el-GR" sz="1800" baseline="0" dirty="0" smtClean="0">
                          <a:latin typeface="+mn-lt"/>
                          <a:cs typeface="Times New Roman" pitchFamily="18" charset="0"/>
                        </a:rPr>
                        <a:t> Επέκταση – Αναθεώρηση </a:t>
                      </a:r>
                      <a:endParaRPr lang="en-US" sz="1800" dirty="0" smtClean="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Αποφάσεις</a:t>
                      </a:r>
                      <a:r>
                        <a:rPr lang="el-GR" sz="1800" baseline="0" dirty="0" smtClean="0">
                          <a:latin typeface="+mn-lt"/>
                          <a:cs typeface="Times New Roman" pitchFamily="18" charset="0"/>
                        </a:rPr>
                        <a:t> Νομάρχη </a:t>
                      </a:r>
                      <a:endParaRPr lang="el-GR" sz="1800" dirty="0" smtClean="0">
                        <a:latin typeface="+mn-lt"/>
                        <a:cs typeface="Times New Roman" pitchFamily="18" charset="0"/>
                      </a:endParaRPr>
                    </a:p>
                    <a:p>
                      <a:pPr algn="ct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l-GR" dirty="0" smtClean="0">
                          <a:latin typeface="+mn-lt"/>
                        </a:rPr>
                        <a:t>Τροποποιήσεις σχεδίων πόλης (διαφόρων τύπων) </a:t>
                      </a:r>
                      <a:endParaRPr lang="el-GR"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el-GR" sz="1800" dirty="0" smtClean="0">
                          <a:latin typeface="+mn-lt"/>
                          <a:cs typeface="Times New Roman" pitchFamily="18" charset="0"/>
                        </a:rPr>
                        <a:t>Πράξεις Εφαρμογής </a:t>
                      </a:r>
                      <a:r>
                        <a:rPr lang="el-GR" sz="1800" baseline="0" dirty="0" smtClean="0">
                          <a:latin typeface="+mn-lt"/>
                          <a:cs typeface="Times New Roman" pitchFamily="18" charset="0"/>
                        </a:rPr>
                        <a:t> </a:t>
                      </a:r>
                      <a:r>
                        <a:rPr lang="en-US" sz="1800" dirty="0" smtClean="0">
                          <a:latin typeface="+mn-lt"/>
                          <a:cs typeface="Times New Roman" pitchFamily="18" charset="0"/>
                        </a:rPr>
                        <a:t>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mn-lt"/>
                          <a:cs typeface="Times New Roman" pitchFamily="18" charset="0"/>
                        </a:rPr>
                        <a:t>Αποφάσεις Δημοτικών</a:t>
                      </a:r>
                      <a:r>
                        <a:rPr lang="el-GR" sz="1800" baseline="0" dirty="0" smtClean="0">
                          <a:latin typeface="+mn-lt"/>
                          <a:cs typeface="Times New Roman" pitchFamily="18" charset="0"/>
                        </a:rPr>
                        <a:t> Συμβουλίων</a:t>
                      </a:r>
                      <a:endParaRPr lang="el-GR" sz="1800" dirty="0" smtClean="0">
                        <a:latin typeface="+mn-lt"/>
                        <a:cs typeface="Times New Roman" pitchFamily="18" charset="0"/>
                      </a:endParaRPr>
                    </a:p>
                    <a:p>
                      <a:pPr algn="ct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426">
                <a:tc>
                  <a:txBody>
                    <a:bodyPr/>
                    <a:lstStyle/>
                    <a:p>
                      <a:pPr algn="ctr"/>
                      <a:r>
                        <a:rPr lang="el-GR" sz="1800" dirty="0" smtClean="0">
                          <a:latin typeface="+mn-lt"/>
                          <a:cs typeface="Times New Roman" pitchFamily="18" charset="0"/>
                        </a:rPr>
                        <a:t>Κατηγοριοποίηση και οριοθέτηση οικισμών κάτω των 2000 κατοίκων </a:t>
                      </a:r>
                      <a:endParaRPr lang="el-GR" sz="18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0" name="Straight Arrow Connector 9"/>
          <p:cNvCxnSpPr/>
          <p:nvPr/>
        </p:nvCxnSpPr>
        <p:spPr>
          <a:xfrm>
            <a:off x="3124200" y="2133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2667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971800" y="2286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667000" y="26670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24200" y="41148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2400300" y="2933700"/>
            <a:ext cx="2209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2667000" y="46482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009900" y="43053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2667000" y="46482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124200" y="2667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H="1">
            <a:off x="2933700" y="46101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1242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568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Autofit/>
          </a:bodyPr>
          <a:lstStyle/>
          <a:p>
            <a:pPr algn="l">
              <a:lnSpc>
                <a:spcPct val="150000"/>
              </a:lnSpc>
            </a:pPr>
            <a:r>
              <a:rPr lang="el-GR" sz="2000" b="1" dirty="0" smtClean="0">
                <a:latin typeface="+mn-lt"/>
                <a:cs typeface="Times New Roman" pitchFamily="18" charset="0"/>
              </a:rPr>
              <a:t>Ενδιαφέροντα σημεία</a:t>
            </a: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1. </a:t>
            </a:r>
            <a:r>
              <a:rPr lang="el-GR" sz="2000" dirty="0" smtClean="0">
                <a:latin typeface="+mn-lt"/>
                <a:cs typeface="Times New Roman" pitchFamily="18" charset="0"/>
              </a:rPr>
              <a:t>Εκχώρηση συγκριτικά ευρύτατων αρμοδιοτήτων σχεδιασμού και έγκρισης πολεοδομικών σχεδίων στους νομάρχες (ακόμη μη αιρετούς), σαν μέρος γενικότερων πολιτικών αποκέντρωσης. </a:t>
            </a: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2. </a:t>
            </a:r>
            <a:r>
              <a:rPr lang="el-GR" sz="2000" dirty="0" smtClean="0">
                <a:latin typeface="+mn-lt"/>
                <a:cs typeface="Times New Roman" pitchFamily="18" charset="0"/>
              </a:rPr>
              <a:t>Εκχώρηση αρμοδιοτήτων σχεδιασμού και έγκρισης πολεοδομικών σχεδίων στα δημοτικά συμβούλια, αλλά μόνο κάτω από προϋποθέσεις και με ειδικά Προεδρικά Διατάγματα. </a:t>
            </a: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3. </a:t>
            </a:r>
            <a:r>
              <a:rPr lang="el-GR" sz="2000" dirty="0" smtClean="0">
                <a:latin typeface="+mn-lt"/>
                <a:cs typeface="Times New Roman" pitchFamily="18" charset="0"/>
              </a:rPr>
              <a:t>Το πρώτο δείγμα παράδοξης αντιστροφής στην αντιστοιχία νομικών, διοικητικών και σχεδιαστικών ιεραρχήσεων: τα Γενικά Πολεοδομικά Σχέδια εγκρίνονται με κοινές υπουργικές αποφάσεις, ενώ οι Ζώνες Οικιστικού Ελέγχου, ορισμένες πολεοδομικές μελέτες (π.χ. </a:t>
            </a:r>
            <a:r>
              <a:rPr lang="el-GR" sz="2000" dirty="0">
                <a:latin typeface="+mn-lt"/>
                <a:cs typeface="Times New Roman" pitchFamily="18" charset="0"/>
              </a:rPr>
              <a:t>π</a:t>
            </a:r>
            <a:r>
              <a:rPr lang="el-GR" sz="2000" dirty="0" smtClean="0">
                <a:latin typeface="+mn-lt"/>
                <a:cs typeface="Times New Roman" pitchFamily="18" charset="0"/>
              </a:rPr>
              <a:t>αραδοσιακών οικισμών) και οι τροποποιήσεις τους εγκρίνονται με προεδρικά διατάγματα. </a:t>
            </a:r>
            <a:endParaRPr lang="el-GR" sz="2000" dirty="0">
              <a:latin typeface="+mn-lt"/>
              <a:cs typeface="Times New Roman" pitchFamily="18" charset="0"/>
            </a:endParaRPr>
          </a:p>
        </p:txBody>
      </p:sp>
    </p:spTree>
    <p:extLst>
      <p:ext uri="{BB962C8B-B14F-4D97-AF65-F5344CB8AC3E}">
        <p14:creationId xmlns:p14="http://schemas.microsoft.com/office/powerpoint/2010/main" val="1612365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6799</TotalTime>
  <Words>2786</Words>
  <Application>Microsoft Macintosh PowerPoint</Application>
  <PresentationFormat>On-screen Show (4:3)</PresentationFormat>
  <Paragraphs>336</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Πρόσφατες εξελίξεις στο σύστημα χωρικού σχεδιασμού στην Ελλάδα. Σε αναποτελεσματική αναζήτηση αποτελεσματικότητας</vt:lpstr>
      <vt:lpstr>Νομική παράδοση της Ελλάδας: υβρίδιο της Γερμανικής και της Ναπολεονικής  οικογένειας κρατών.  Διοικητική παράδοση : μέλος της Ναπολεονικής οικογένειας κρατών.   Δύο κυρίαρχα χαρακτηριστικά: υπερσυγκεντρωτική διοίκηση και ιδιαίτερα σύνθετο (πολύπλοκο) σύστημα νόμων.   Το σύστημα χωρικού σχεδιασμού είναι παράγωγο των παραπάνω.  Χαρακτηρίζεται από την κυριαρχία του θεσμικού επιπέδου (νομικά – θεσμικά πλαίσια) πάνω στο επίπεδο πολιτικής  και στο επίπεδο εφαρμογών (μέθοδοι, διαδικασίες, πόροι, «εργαλεία» σχεδιασμού).   Ο χωρικός σχεδιασμός στην Ελλάδα μπορεί να χαρακτηριστεί σαν «σχεδιασμός δια νόμου/Π.Δ.».  </vt:lpstr>
      <vt:lpstr>PowerPoint Presentation</vt:lpstr>
      <vt:lpstr>PowerPoint Presentation</vt:lpstr>
      <vt:lpstr>Όλα τα χωροταξικά και πολεοδομικά σχέδια είναι θεσμοθετημένα και σε μεγάλο βαθμό υποχρεωτικά στην εφαρμογή τους. Υπάρχει επίσης μια ιεράρχηση στην σπουδαιότητα της εφαρμογής τους, ανάλογα με το χωρικό επίπεδο στο οποίο αναφέρονται  και στο διοικητικό επίπεδο από το οποίο εγκρίνονται / επικυρώνονται. Ετσι, χωρικά σχέδια χαμηλότερων χωρικών επιπέδων (π.χ. τοπικά) είναι υποχρεωμένα να προσαρμόζονται / υπακούουν στα αντίστοιχα των ανώτερων επιπέδων σχεδιασμού (π.χ. περιφερειακά, εθνικά), όπως επίσης και σχέδια που εγκρίνονται από, π.χ. το επίπεδο 1ου βαθμού αυτοδιοίκησης είναι υποχρεωμένα να προσαρμόζονται /  υπακούουν στα αντίστοιχα που εγκρίνονται από τα ανώτερα επίπεδα αυτοδιοίκησης ή διοίκησης (περιφέρειες, υπουργεία, Πρόεδρο της Δημοκρατίας).   Ετσι, το επίπεδο έγκρισης / επικύρωσης χωρικών σχεδίων τείνει να είναι ιδιαίτερα σημαντικό  για την νομική ισχύ του αντίστοιχου σχεδίου αλλά και για τον βαθμό δέσμευσης που επιβάλλουν οι ρυθμίσεις του σε άλλα σχέδια, σχετικού αντικειμένου. </vt:lpstr>
      <vt:lpstr>Επίπεδα πολιτικής και διοικητικής εξουσίας στην Ελλάδα και νομικά εργαλεία έγκρισης / επικύρωσης χωρικών σχεδίων</vt:lpstr>
      <vt:lpstr>Μέχρι την 10ετία του ’80: υπερσυγκεντρωτικό σύστημα διοίκησης, τοπική αυτοδιοίκηση με 52 νομαρχίες και περίπου 6000 δήμους και κοινότητες. Αιρετός μόνο ο 1ος βαθμός τοπικής αυτοδιοίκησης. Απουσία περιφερειακού σχεδιασμού. Εγκρίσεις όλων των πολεοδομικών σχεδίων με προεδρικά διατάγματα.  Δεκαετία του ‘80: μεταρρυθμίσεις στο σύστημα τοπικής αυτοδιοίκησης: 13 περιφέρειες, περισσότερες αρμοδιότητες στους δήμους και στις νομαρχίες, σχήματα δημοτικών συνεργασιών (ανοιχτές πόλεις, αναπτυξιακοί συνδεσμοι κλπ.).  Μεταρρυθμίσεις στο σύστημα χωρικού σχεδιασμού: νόμος 1337/83, Επιχείρηση Πολεοδομική Ανασυγκρότηση (ΕΠΑ).  Αποκέντρωση στις αρμοδιότητες πολεοδομικού σχεδιασμού. Δικαιώματα εγκρίσεων πολεοδομικών σχεδίων σε νομάρχες και δημοτικά συμβούλια. </vt:lpstr>
      <vt:lpstr>Χωρικά σχέδια της 10ετίας του ‘80 και νομικά μέσα έγκρισής τους </vt:lpstr>
      <vt:lpstr>Ενδιαφέροντα σημεία 1. Εκχώρηση συγκριτικά ευρύτατων αρμοδιοτήτων σχεδιασμού και έγκρισης πολεοδομικών σχεδίων στους νομάρχες (ακόμη μη αιρετούς), σαν μέρος γενικότερων πολιτικών αποκέντρωσης.  2. Εκχώρηση αρμοδιοτήτων σχεδιασμού και έγκρισης πολεοδομικών σχεδίων στα δημοτικά συμβούλια, αλλά μόνο κάτω από προϋποθέσεις και με ειδικά Προεδρικά Διατάγματα.  3. Το πρώτο δείγμα παράδοξης αντιστροφής στην αντιστοιχία νομικών, διοικητικών και σχεδιαστικών ιεραρχήσεων: τα Γενικά Πολεοδομικά Σχέδια εγκρίνονται με κοινές υπουργικές αποφάσεις, ενώ οι Ζώνες Οικιστικού Ελέγχου, ορισμένες πολεοδομικές μελέτες (π.χ. παραδοσιακών οικισμών) και οι τροποποιήσεις τους εγκρίνονται με προεδρικά διατάγματα. </vt:lpstr>
      <vt:lpstr>Νεώτερες εξελίξεις  Εξελίξεις στην Τοπική Αυτοδιοίκηση: εκλεγμένοι νομάρχες και νομαρχιακά συμβούλια, λιγότεροι και ισχυρότεροι δήμοι (1033 από 5755), οι Περιφέρειες επίσης με εκλεγμένους Περιφερειάρχες και Π. Συμβούλια.   Εξελίξεις στον χωρικό σχεδιασμό: νομοθεσία για τον πολεοδομικό σχεδιασμό (Ν. 2508/97) και τον χωροταξικό σχεδιασμό (Ν. 2742/99), νέες κατηγορίες χωρικών σχεδίων, τροποποιήσεις στις υφιστάμενες κατηγορίες.  Στο μεταξύ, ακύρωση των αρμοδιοτήτων έγκρισης πολεοδομικών μελετών κλπ. των νομαρχών από το ΣτΕ, αφού ο 2ος βαθμός αυτοδιοίκησης έγινε αιρετός (όχι πιά μέρος του κράτους αλλά ΝΠΔΔ). Ακύρωση πολεοδομικών σχεδίων (1996).  Αναθεώρηση Συντάγματος (2001, αρθρ. 102, παρ. 1) περί εκχώρησης σχετικών δικαιωμάτων στην τοπική αυτοδιοίκηση εφόσον αφορούν «τοπικές υποθέσεις».  </vt:lpstr>
      <vt:lpstr> Κατά το ΣτΕ (αποφ. 3661, 3662, 3663 / 2005) όμως, οποιαδήποτε αρμοδιότητα σχετική με θέματα πολεοδομικού σχεδιασμού δεν εξασκείται από τον Πρόεδρο της Δημοκρατίας είναι αντισυνταγματική. Ο πολεοδομικός σχεδιασμός κατά το ΣτΕ δεν είναι υπόθεση «τοπικής φύσης» που να μπορεί το κράτος να εκχωρήσει στους ΟΤΑ. Με νεώτερες εξελίξεις (6/2010), έγκριση και εφαρμογή σχεδίου «Καλλικράτης» για τοπική αυτοδιοίκηση. 7 Αποκεντρωμένες Διοικήσεις, 13 Περιφέρειες με αιρετούς Περιφερειάρχες και Περιφερειακά Συμβούλια, κατάργηση νομαρχιών, περαιτέρω μείωση του αριθμού των δήμων και αύξηση των αρμοδιοτήτων τους. Μετατόπιση αρμοδιοτήτων σχεδιασμού και εγκρίσεων χωρικών σχεδίων, από τις Περιφέρειες στις Αποκεντρωμένες Διοικήσεις.    </vt:lpstr>
      <vt:lpstr>Χωρικά σχέδια προ ΧΩΠΟΜΕ </vt:lpstr>
      <vt:lpstr>PowerPoint Presentation</vt:lpstr>
      <vt:lpstr>PowerPoint Presentation</vt:lpstr>
      <vt:lpstr>Τοπικό Επίπεδο (Βεζυριαννίδου, 2013) (1) Γενικά Πολεοδομικά Σχέδια (Γ.Π.Σ.) – Σ.Χ.Ο.Ο.Α.Π.    </vt:lpstr>
      <vt:lpstr>Τοπικό Επίπεδο ((Βεζυριαννίδου, 2013) (2) Γενικά Πολεοδομικά Σχέδια (Γ.Π.Σ.) – Σ.Χ.Ο.Ο.Α.Π.    </vt:lpstr>
      <vt:lpstr>Χωρικά σχέδια και νομικά μέσα έγκρισής τους μετά τον Καλλικράτη </vt:lpstr>
      <vt:lpstr>Σημεία προς σχολιασμό  Παράδοξες ανατροπές των λογικών αντιστοίχησης των ιεραρχήσεων στις κλίμακες νομοθεσίας, διοίκησης και χωρικού σχεδιασμού για τις εγκρίσεις χωρικών σχεδίων. Αυξάνονται με την πάροδο του χρόνου και σε μερικές περιπτώσεις δημιουργούν αδιέξοδα στον χωρικό σχεδιασμό (π.χ. περιπτώσεις επεκτάσεων ΓΠΣ και υφιστάμενων ΖΟΕ).  Οι εγκρίσεις χωρικών σχεδίων και τροποποιήσεων πολεοδομικών μελετών έγιναν ιδιαίτερα πολύπλοκες, όχι μόνο σε σχέση με τα πολλαπλά είδη σχεδίων αλλά και με τις πολλές διαφοροποιήσεις στο καθένα από τα είδη αυτά [π.χ. οι τροποποιήσεις πολεοδομικών μελετών παραθαλάσσιων πόλεων εγκρίνονται κατά διαφορετικές ζώνες από τρείς διαφορετικές αρχές (υπουργό ΠΕΚΑ, Γενικό Γραμματέα Αποκεντρωμένης Διοίκησης και Περιφερειάρχη) ανάλογα με την απόστασή τους από την γραμμή παραλίας].  Οι Διευθύνσεις Πολεοδομίας των δήμων υπέστησαν αναδιάρθρωση μη ιδιαίτερα λειτουργική: πριν τον Ν. 3852/2010 (πρόγραμμα «Καλλικράτης») οι Δ/νσεις Πολεοδομίας ανήκαν στις εκάστοτε Νομαρχίες (με λίγες εξαιρέσεις δήμων με σχετικό Π.Δ. σε περιπτώσεις επάρκειας των Τεχνικών Υπηρεσιών τους) και σε συνέχεια στις Περιφέρειες (μη εκλεγμένες).   </vt:lpstr>
      <vt:lpstr>Με το Πρόγραμμα «Καλλικράτης» οι Δ/νσεις Πολεοδομίας μεταφέρθηκαν στους δήμους – «έδρες» των πρώην νομαρχιών. Υποχρέωση των δήμων αυτών να παρέχουν σχετική υποστήριξη στους μικρότερους δήμους μέχρι την 31η/12/2012. Με το Ν.Δ. 31-12-2012 (ΦΕΚ 256/τΑ/31-12-2012), η ημερομηνία παρατάθηκε χωρίς όριο, και με τον Ν. 4257/2014 (αρθ. 31) ορίστηκε καταληκτική ημερομηνία, το τέλος του 2016.  Προς το παρόν, οι μικρότεροι δήμοι καλύπτουν τις ανάγκες χωρικού σχεδιασμού με τις Δ/νσεις Τεχνικών Υπηρεσιών, με προσωπικό χωρίς σχετική εξειδίκευση, γνώσεις, ή εμπειρία.  Παρόμοια προβλήματα αντιμετωπίζουν οι Περιφέρειες, των οποίων οι Δ/νσεις Σχεδιασμού μεταφέρθηκαν στις Αποκεντρωμένες Διοικήσεις.  Κατά κοινή παραδοχή, οι Περιφέρειες είναι καλλίτερα στελεχωμένες στον τομέα του Περιβάλλοντος απ ότι στον τομέα Χωρικού Σχεδιασμού (Lalenis, Veziriannidou 2016). </vt:lpstr>
      <vt:lpstr>Η οικονομική κρίση στην Ελλάδα απο το 2010</vt:lpstr>
      <vt:lpstr>PowerPoint Presentation</vt:lpstr>
      <vt:lpstr>Χωροταξική και Πολεοδομική Μεταρρύθμιση (Ν. 4269/2014)</vt:lpstr>
      <vt:lpstr>PowerPoint Presentation</vt:lpstr>
      <vt:lpstr>PowerPoint Presentation</vt:lpstr>
      <vt:lpstr>PowerPoint Presentation</vt:lpstr>
      <vt:lpstr>PowerPoint Presentation</vt:lpstr>
      <vt:lpstr>PowerPoint Presentation</vt:lpstr>
      <vt:lpstr>Ν. 4269/2014: Επείγων και Αναγκαίος (???)  A. Διαδικασία διαμόρφωσης: Πρώτο στάδιο (αν)αποτελεσματικότητας </vt:lpstr>
      <vt:lpstr> Πρώτο στάδιο (αν)αποτελεσματικότητας (2) </vt:lpstr>
      <vt:lpstr>Δεύτερο (πιθανό) στάδιο (αν)αποτελεσματικότητας  Προς λύση των προβλημάτων που υπήρχαν;   Επίσημη και τεκμηριωμένη αξιολόγηση θετικών / αρνητικών στοιχείων εφαρμογής του προηγούμενου νομικού πλαισίου δεν έγινε ποτέ.  Σε έρευνα (ΤΜΧΠΠΑ, 2014) πολεοδόμοι χωροτάκτες απο την διοίκηση, τον ιδιωτικό τομέα και τα πανεπιστήμια προσδιόρισαν τα προβλήματα του προηγούμενου πλαισίου χωρικού σχεδιασμού και τα ιεράρχησαν όπως φαίνεται παρακάτω (Lalenis, Vezyriannidou 2016):  1. Ελλειψη χρηματικών πόρων. Για μικρότερους, απομακρυσμένους / περιφερειακούς δήμους αυτό επιδεινώνεται και με την αδυναμία ενημέρωσης και προετοιμασίας σχετικής αίτησης. Περαιτέρω επιδείνωση απο το σύστημα εκπτώσεων στις μελέτες (επιπτώσεις σε ποιότητα, εξαθλίωση νέων συναδέλφων).  2. Ελλειψη ειδικευμένου προσωπικού σε δήμους, περιφέρειες κλπ.  3. Χρονοβόρες διαδικασίες απο την πλευρά της διοίκησης (σε εγκρίσεις φάσεων, εξετάσεις ενστάσεων, παροχή στοιχείων, συντονισμού με την κεντρική διοίκηση κ.α.).  4. Πολύπλοκη, συχνά αντιφατική, και δυσνόητη νομοθεσία που συνεχώς αλλάζει.  </vt:lpstr>
      <vt:lpstr>Δεύτερο (πιθανό) στάδιο (αν)αποτελεσματικότητας (2)  5. Πολιτικές παρεμβάσεις, πελατειακό σύστημα, διαφθορά, κακοδιοίκηση.  6. Νομικές περιπλοκές, αδιέξοδα και καθυστερήσεις εξαιτίας της δομής επίσημων εγκρίσεων των διαφόρων επιπέδων σχεδιασμού. Συνταγματικοί περιορισμοί στις αποφασιστικές αρμοδιότητες της Τοπικής Αυτοδιοίκησης.  7. Ελλειψη οριζόντιας επικοινωνίας και συνεργασίας των τμημάτων της δημόσιας διοίκησης.  8. Προβλήματα συντονισμού και καθοδήγησης των τοπικών τμημάτων απο την κεντρική διοίκηση (σε εποχή που η αποκέντρωση βρίσκεται σε υποχώρηση).  9. Χαμηλή ποιότητα μελετών και σχεδίων. 10. Ανεπαρκής ή «χαλαρή» επίβλεψη στις μελέτες χωρικού σχεδιασμού (λόγοι: έλλειψη γνώσεων και εμπειρίας, χρέη των δήμων προς μελετητές και εταιρείες, μεγάλα ποσοστά εκπτώσεων).  11. Περιορισμένη χρήση νέων τεχνολογιών στις μελέτες χωρικού σχεδιασμού.  12. Ξεπερασμένες διαδικασίες, μέθοδοι, μοντέλα σχεδιασμού. </vt:lpstr>
      <vt:lpstr>Δεύτερο (πιθανό) στάδιο (αν)αποτελεσματικότητας (4)  Επίδραση του  νέου νόμου στα προβλήματα που επισημάνθηκαν παραπάνω: Καμμία επίδραση: 1, 2, 5, 7, 10. Εμμεση (δυνητική) επίδραση: 3, 8, 9, 12. Αμεση επίδραση: 4, 6, 11.  </vt:lpstr>
      <vt:lpstr>PowerPoint Presentation</vt:lpstr>
      <vt:lpstr>PowerPoint Presentation</vt:lpstr>
      <vt:lpstr> Η έντονη τάση ενθάρρυνσης και προσέλκυσης των επενδύσεων που διακατέχει τον Ν. 4269/14, και εκφράζεται με την διαχείριση των Ε.Χ.Σ., υποβαθμίζει τον ολοκληρωμένο χαρακτήρα του σχεδιασμού, και τις δημοκρατικές / συμμετοχικές διαστάσεις του, ενώ αφήνει περιθώριο ανάπτυξης κερδοσκοπικών προσπαθειών.   Εννοιες όπως η αειφορία, ο συμμετοχικός σχεδιασμός, οι Πολεοδομικές Επιτροπές Γειτονιάς που αποτελούσαν σημαντικά στοιχεία των προηγούμενων νόμων 1337/83 και 2508/97, αλλά και οι νέες έννοιες του σχεδιασμού, όπως ο σχεδιασμός για την ανθεκτικότητα (resilience) των πόλεων, για την «έξυπνη» πόλη, για την κλιματική αλλαγή κ.λ.π., δεν αναφέρονται, έχοντας εκτοπιστεί απο την εμμονή στην προσέλκυση επενδύσεων.  </vt:lpstr>
      <vt:lpstr>Στα θετικά στοιχεία του νέου νόμου συγκαταλέγονται η εκλογίκευση των ιεραρχήσεων σχεδίων και εγκρίσεων, η ενσωμάτωση της ΣΜΠΕ στα χωρικά σχέδια, ο περιορισμός των επιπέδων σχεδιασμού, η κατεύθυνση χρήσης νέων τεχνολογιών στον σχεδιασμό, η συντόμευση της διάρκειας των διαδικασιών.   Γενικά, πάντως, φαίνεται ότι η δυνατότητα εύρυθμης λειτουργίας του συστήματος χωρικού σχεδιασμού, εκτός της νομοθεσίας, εξαρτάται σε σημαντικό βαθμό και απο την βελτίωση των διοικητικών διαδικασιών, την διαθεσιμότητα πόρων, και την απρόσκοπτη εφαρμογή νόμων και κανόνων. Και ο αναπόφευκτος καταλύτης λειτουργίας αυτών, είναι η πολιτική βούληση αυτών που διαμορφώνουν χωρικές πολιτικές.   </vt:lpstr>
    </vt:vector>
  </TitlesOfParts>
  <Company>University of Thessaly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Πρόσφατες εξελίξεις στο σύστημα χωρικού σχεδιασμού στην Ελλάδα. Σε αναποτελεσματική αναζήτηση αποτελεσματικότητας</dc:title>
  <dc:creator>Konstantinos Lalenis</dc:creator>
  <cp:lastModifiedBy>Konstantinos Lalenis</cp:lastModifiedBy>
  <cp:revision>73</cp:revision>
  <dcterms:created xsi:type="dcterms:W3CDTF">2016-02-23T16:43:15Z</dcterms:created>
  <dcterms:modified xsi:type="dcterms:W3CDTF">2018-03-13T18:26:44Z</dcterms:modified>
</cp:coreProperties>
</file>