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5" Type="http://schemas.openxmlformats.org/officeDocument/2006/relationships/image" Target="../media/image31.wmf"/><Relationship Id="rId4" Type="http://schemas.openxmlformats.org/officeDocument/2006/relationships/image" Target="../media/image30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5" Type="http://schemas.openxmlformats.org/officeDocument/2006/relationships/image" Target="../media/image36.wmf"/><Relationship Id="rId4" Type="http://schemas.openxmlformats.org/officeDocument/2006/relationships/image" Target="../media/image35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5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50.wmf"/><Relationship Id="rId1" Type="http://schemas.openxmlformats.org/officeDocument/2006/relationships/image" Target="../media/image49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5.wmf"/><Relationship Id="rId2" Type="http://schemas.openxmlformats.org/officeDocument/2006/relationships/image" Target="../media/image54.wmf"/><Relationship Id="rId1" Type="http://schemas.openxmlformats.org/officeDocument/2006/relationships/image" Target="../media/image53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7.wmf"/><Relationship Id="rId1" Type="http://schemas.openxmlformats.org/officeDocument/2006/relationships/image" Target="../media/image56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0.wmf"/><Relationship Id="rId2" Type="http://schemas.openxmlformats.org/officeDocument/2006/relationships/image" Target="../media/image59.wmf"/><Relationship Id="rId1" Type="http://schemas.openxmlformats.org/officeDocument/2006/relationships/image" Target="../media/image58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3.wmf"/><Relationship Id="rId2" Type="http://schemas.openxmlformats.org/officeDocument/2006/relationships/image" Target="../media/image62.wmf"/><Relationship Id="rId1" Type="http://schemas.openxmlformats.org/officeDocument/2006/relationships/image" Target="../media/image61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66.wmf"/><Relationship Id="rId2" Type="http://schemas.openxmlformats.org/officeDocument/2006/relationships/image" Target="../media/image65.wmf"/><Relationship Id="rId1" Type="http://schemas.openxmlformats.org/officeDocument/2006/relationships/image" Target="../media/image64.wmf"/></Relationships>
</file>

<file path=ppt/drawings/_rels/vmlDrawing25.vml.rels><?xml version="1.0" encoding="UTF-8" standalone="yes"?>
<Relationships xmlns="http://schemas.openxmlformats.org/package/2006/relationships"><Relationship Id="rId2" Type="http://schemas.openxmlformats.org/officeDocument/2006/relationships/image" Target="../media/image68.wmf"/><Relationship Id="rId1" Type="http://schemas.openxmlformats.org/officeDocument/2006/relationships/image" Target="../media/image67.wmf"/></Relationships>
</file>

<file path=ppt/drawings/_rels/vmlDrawing26.vml.rels><?xml version="1.0" encoding="UTF-8" standalone="yes"?>
<Relationships xmlns="http://schemas.openxmlformats.org/package/2006/relationships"><Relationship Id="rId2" Type="http://schemas.openxmlformats.org/officeDocument/2006/relationships/image" Target="../media/image70.wmf"/><Relationship Id="rId1" Type="http://schemas.openxmlformats.org/officeDocument/2006/relationships/image" Target="../media/image69.wmf"/></Relationships>
</file>

<file path=ppt/drawings/_rels/vmlDrawing27.vml.rels><?xml version="1.0" encoding="UTF-8" standalone="yes"?>
<Relationships xmlns="http://schemas.openxmlformats.org/package/2006/relationships"><Relationship Id="rId2" Type="http://schemas.openxmlformats.org/officeDocument/2006/relationships/image" Target="../media/image72.wmf"/><Relationship Id="rId1" Type="http://schemas.openxmlformats.org/officeDocument/2006/relationships/image" Target="../media/image71.wmf"/></Relationships>
</file>

<file path=ppt/drawings/_rels/vmlDrawing28.vml.rels><?xml version="1.0" encoding="UTF-8" standalone="yes"?>
<Relationships xmlns="http://schemas.openxmlformats.org/package/2006/relationships"><Relationship Id="rId2" Type="http://schemas.openxmlformats.org/officeDocument/2006/relationships/image" Target="../media/image74.wmf"/><Relationship Id="rId1" Type="http://schemas.openxmlformats.org/officeDocument/2006/relationships/image" Target="../media/image73.wmf"/></Relationships>
</file>

<file path=ppt/drawings/_rels/vmlDrawing29.vml.rels><?xml version="1.0" encoding="UTF-8" standalone="yes"?>
<Relationships xmlns="http://schemas.openxmlformats.org/package/2006/relationships"><Relationship Id="rId3" Type="http://schemas.openxmlformats.org/officeDocument/2006/relationships/image" Target="../media/image78.wmf"/><Relationship Id="rId2" Type="http://schemas.openxmlformats.org/officeDocument/2006/relationships/image" Target="../media/image77.wmf"/><Relationship Id="rId1" Type="http://schemas.openxmlformats.org/officeDocument/2006/relationships/image" Target="../media/image7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0.vml.rels><?xml version="1.0" encoding="UTF-8" standalone="yes"?>
<Relationships xmlns="http://schemas.openxmlformats.org/package/2006/relationships"><Relationship Id="rId3" Type="http://schemas.openxmlformats.org/officeDocument/2006/relationships/image" Target="../media/image81.wmf"/><Relationship Id="rId2" Type="http://schemas.openxmlformats.org/officeDocument/2006/relationships/image" Target="../media/image80.wmf"/><Relationship Id="rId1" Type="http://schemas.openxmlformats.org/officeDocument/2006/relationships/image" Target="../media/image79.wmf"/></Relationships>
</file>

<file path=ppt/drawings/_rels/vmlDrawing31.vml.rels><?xml version="1.0" encoding="UTF-8" standalone="yes"?>
<Relationships xmlns="http://schemas.openxmlformats.org/package/2006/relationships"><Relationship Id="rId2" Type="http://schemas.openxmlformats.org/officeDocument/2006/relationships/image" Target="../media/image83.wmf"/><Relationship Id="rId1" Type="http://schemas.openxmlformats.org/officeDocument/2006/relationships/image" Target="../media/image82.wmf"/></Relationships>
</file>

<file path=ppt/drawings/_rels/vmlDrawing3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6.wmf"/><Relationship Id="rId1" Type="http://schemas.openxmlformats.org/officeDocument/2006/relationships/image" Target="../media/image85.wmf"/></Relationships>
</file>

<file path=ppt/drawings/_rels/vmlDrawing3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9.wmf"/><Relationship Id="rId1" Type="http://schemas.openxmlformats.org/officeDocument/2006/relationships/image" Target="../media/image8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1DB2A-E179-4070-ABE3-2B4D05B2B89D}" type="datetimeFigureOut">
              <a:rPr lang="el-GR" smtClean="0"/>
              <a:pPr/>
              <a:t>12/6/2015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27C21-68EF-4C9C-B6B2-3862626B610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1DB2A-E179-4070-ABE3-2B4D05B2B89D}" type="datetimeFigureOut">
              <a:rPr lang="el-GR" smtClean="0"/>
              <a:pPr/>
              <a:t>12/6/2015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27C21-68EF-4C9C-B6B2-3862626B610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1DB2A-E179-4070-ABE3-2B4D05B2B89D}" type="datetimeFigureOut">
              <a:rPr lang="el-GR" smtClean="0"/>
              <a:pPr/>
              <a:t>12/6/2015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27C21-68EF-4C9C-B6B2-3862626B610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1DB2A-E179-4070-ABE3-2B4D05B2B89D}" type="datetimeFigureOut">
              <a:rPr lang="el-GR" smtClean="0"/>
              <a:pPr/>
              <a:t>12/6/2015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27C21-68EF-4C9C-B6B2-3862626B610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1DB2A-E179-4070-ABE3-2B4D05B2B89D}" type="datetimeFigureOut">
              <a:rPr lang="el-GR" smtClean="0"/>
              <a:pPr/>
              <a:t>12/6/2015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27C21-68EF-4C9C-B6B2-3862626B610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1DB2A-E179-4070-ABE3-2B4D05B2B89D}" type="datetimeFigureOut">
              <a:rPr lang="el-GR" smtClean="0"/>
              <a:pPr/>
              <a:t>12/6/2015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27C21-68EF-4C9C-B6B2-3862626B610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1DB2A-E179-4070-ABE3-2B4D05B2B89D}" type="datetimeFigureOut">
              <a:rPr lang="el-GR" smtClean="0"/>
              <a:pPr/>
              <a:t>12/6/2015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27C21-68EF-4C9C-B6B2-3862626B610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1DB2A-E179-4070-ABE3-2B4D05B2B89D}" type="datetimeFigureOut">
              <a:rPr lang="el-GR" smtClean="0"/>
              <a:pPr/>
              <a:t>12/6/2015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27C21-68EF-4C9C-B6B2-3862626B610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1DB2A-E179-4070-ABE3-2B4D05B2B89D}" type="datetimeFigureOut">
              <a:rPr lang="el-GR" smtClean="0"/>
              <a:pPr/>
              <a:t>12/6/2015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27C21-68EF-4C9C-B6B2-3862626B610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1DB2A-E179-4070-ABE3-2B4D05B2B89D}" type="datetimeFigureOut">
              <a:rPr lang="el-GR" smtClean="0"/>
              <a:pPr/>
              <a:t>12/6/2015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27C21-68EF-4C9C-B6B2-3862626B610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1DB2A-E179-4070-ABE3-2B4D05B2B89D}" type="datetimeFigureOut">
              <a:rPr lang="el-GR" smtClean="0"/>
              <a:pPr/>
              <a:t>12/6/2015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27C21-68EF-4C9C-B6B2-3862626B610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61DB2A-E179-4070-ABE3-2B4D05B2B89D}" type="datetimeFigureOut">
              <a:rPr lang="el-GR" smtClean="0"/>
              <a:pPr/>
              <a:t>12/6/2015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127C21-68EF-4C9C-B6B2-3862626B6105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21.bin"/><Relationship Id="rId4" Type="http://schemas.openxmlformats.org/officeDocument/2006/relationships/oleObject" Target="../embeddings/oleObject20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25.bin"/><Relationship Id="rId5" Type="http://schemas.openxmlformats.org/officeDocument/2006/relationships/oleObject" Target="../embeddings/oleObject24.bin"/><Relationship Id="rId4" Type="http://schemas.openxmlformats.org/officeDocument/2006/relationships/oleObject" Target="../embeddings/oleObject23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30.bin"/><Relationship Id="rId5" Type="http://schemas.openxmlformats.org/officeDocument/2006/relationships/oleObject" Target="../embeddings/oleObject29.bin"/><Relationship Id="rId4" Type="http://schemas.openxmlformats.org/officeDocument/2006/relationships/oleObject" Target="../embeddings/oleObject28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oleObject" Target="../embeddings/oleObject34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5" Type="http://schemas.openxmlformats.org/officeDocument/2006/relationships/oleObject" Target="../embeddings/oleObject36.bin"/><Relationship Id="rId4" Type="http://schemas.openxmlformats.org/officeDocument/2006/relationships/oleObject" Target="../embeddings/oleObject35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oleObject" Target="../embeddings/oleObject37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5" Type="http://schemas.openxmlformats.org/officeDocument/2006/relationships/oleObject" Target="../embeddings/oleObject41.bin"/><Relationship Id="rId4" Type="http://schemas.openxmlformats.org/officeDocument/2006/relationships/oleObject" Target="../embeddings/oleObject40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5" Type="http://schemas.openxmlformats.org/officeDocument/2006/relationships/oleObject" Target="../embeddings/oleObject43.bin"/><Relationship Id="rId4" Type="http://schemas.openxmlformats.org/officeDocument/2006/relationships/image" Target="../media/image51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5" Type="http://schemas.openxmlformats.org/officeDocument/2006/relationships/oleObject" Target="../embeddings/oleObject46.bin"/><Relationship Id="rId4" Type="http://schemas.openxmlformats.org/officeDocument/2006/relationships/oleObject" Target="../embeddings/oleObject45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4" Type="http://schemas.openxmlformats.org/officeDocument/2006/relationships/oleObject" Target="../embeddings/oleObject48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5" Type="http://schemas.openxmlformats.org/officeDocument/2006/relationships/oleObject" Target="../embeddings/oleObject51.bin"/><Relationship Id="rId4" Type="http://schemas.openxmlformats.org/officeDocument/2006/relationships/oleObject" Target="../embeddings/oleObject50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5" Type="http://schemas.openxmlformats.org/officeDocument/2006/relationships/oleObject" Target="../embeddings/oleObject54.bin"/><Relationship Id="rId4" Type="http://schemas.openxmlformats.org/officeDocument/2006/relationships/oleObject" Target="../embeddings/oleObject53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5" Type="http://schemas.openxmlformats.org/officeDocument/2006/relationships/oleObject" Target="../embeddings/oleObject57.bin"/><Relationship Id="rId4" Type="http://schemas.openxmlformats.org/officeDocument/2006/relationships/oleObject" Target="../embeddings/oleObject56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Relationship Id="rId4" Type="http://schemas.openxmlformats.org/officeDocument/2006/relationships/oleObject" Target="../embeddings/oleObject59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Relationship Id="rId4" Type="http://schemas.openxmlformats.org/officeDocument/2006/relationships/oleObject" Target="../embeddings/oleObject6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7.vml"/><Relationship Id="rId4" Type="http://schemas.openxmlformats.org/officeDocument/2006/relationships/oleObject" Target="../embeddings/oleObject63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8.vml"/><Relationship Id="rId4" Type="http://schemas.openxmlformats.org/officeDocument/2006/relationships/oleObject" Target="../embeddings/oleObject65.bin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9.vml"/><Relationship Id="rId5" Type="http://schemas.openxmlformats.org/officeDocument/2006/relationships/oleObject" Target="../embeddings/oleObject68.bin"/><Relationship Id="rId4" Type="http://schemas.openxmlformats.org/officeDocument/2006/relationships/oleObject" Target="../embeddings/oleObject67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0.vml"/><Relationship Id="rId5" Type="http://schemas.openxmlformats.org/officeDocument/2006/relationships/oleObject" Target="../embeddings/oleObject71.bin"/><Relationship Id="rId4" Type="http://schemas.openxmlformats.org/officeDocument/2006/relationships/oleObject" Target="../embeddings/oleObject70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1.vml"/><Relationship Id="rId4" Type="http://schemas.openxmlformats.org/officeDocument/2006/relationships/oleObject" Target="../embeddings/oleObject73.bin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4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2.vml"/><Relationship Id="rId4" Type="http://schemas.openxmlformats.org/officeDocument/2006/relationships/oleObject" Target="../embeddings/oleObject75.bin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7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3.vml"/><Relationship Id="rId4" Type="http://schemas.openxmlformats.org/officeDocument/2006/relationships/oleObject" Target="../embeddings/oleObject77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1.png"/><Relationship Id="rId4" Type="http://schemas.openxmlformats.org/officeDocument/2006/relationships/oleObject" Target="../embeddings/oleObject8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8.png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1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836712"/>
          </a:xfrm>
        </p:spPr>
        <p:txBody>
          <a:bodyPr>
            <a:normAutofit/>
          </a:bodyPr>
          <a:lstStyle/>
          <a:p>
            <a:r>
              <a:rPr lang="el-GR" sz="2000" dirty="0" smtClean="0">
                <a:latin typeface="Bookman Old Style" pitchFamily="18" charset="0"/>
              </a:rPr>
              <a:t>Συμπληρωματική Πυκνότητα Ελαστικής Ενέργειας</a:t>
            </a:r>
            <a:endParaRPr lang="el-GR" sz="2000" dirty="0">
              <a:latin typeface="Bookman Old Style" pitchFamily="18" charset="0"/>
            </a:endParaRPr>
          </a:p>
        </p:txBody>
      </p:sp>
      <p:sp>
        <p:nvSpPr>
          <p:cNvPr id="5" name="4 - Θέση περιεχομένου"/>
          <p:cNvSpPr>
            <a:spLocks noGrp="1"/>
          </p:cNvSpPr>
          <p:nvPr>
            <p:ph idx="1"/>
          </p:nvPr>
        </p:nvSpPr>
        <p:spPr>
          <a:xfrm>
            <a:off x="457200" y="2924944"/>
            <a:ext cx="8229600" cy="320121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Συμπληρωματικό Εξωτερικό Έργο</a:t>
            </a:r>
          </a:p>
          <a:p>
            <a:pPr>
              <a:buNone/>
            </a:pPr>
            <a:endParaRPr lang="el-GR" sz="2000" dirty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n-US" sz="2000" dirty="0" smtClean="0">
                <a:latin typeface="Bookman Old Style" pitchFamily="18" charset="0"/>
              </a:rPr>
              <a:t>W</a:t>
            </a:r>
            <a:r>
              <a:rPr lang="el-GR" sz="2000" dirty="0" smtClean="0">
                <a:latin typeface="Bookman Old Style" pitchFamily="18" charset="0"/>
              </a:rPr>
              <a:t>: Κανονικό έργο</a:t>
            </a:r>
          </a:p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Τελικές δυνάμεις Ρ, τελικές ροπές Μ, ολικές μετατοπίσεις δ και ολικές στροφές φ.</a:t>
            </a:r>
            <a:endParaRPr lang="el-GR" sz="2000" dirty="0">
              <a:latin typeface="Bookman Old Style" pitchFamily="18" charset="0"/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2915816" y="836712"/>
          <a:ext cx="3224212" cy="1827212"/>
        </p:xfrm>
        <a:graphic>
          <a:graphicData uri="http://schemas.openxmlformats.org/presentationml/2006/ole">
            <p:oleObj spid="_x0000_s1026" name="Equation" r:id="rId3" imgW="1612800" imgH="914400" progId="Equation.DSMT4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2771800" y="3501008"/>
          <a:ext cx="3451225" cy="508000"/>
        </p:xfrm>
        <a:graphic>
          <a:graphicData uri="http://schemas.openxmlformats.org/presentationml/2006/ole">
            <p:oleObj spid="_x0000_s1027" name="Equation" r:id="rId4" imgW="1726920" imgH="253800" progId="Equation.DSMT4">
              <p:embed/>
            </p:oleObj>
          </a:graphicData>
        </a:graphic>
      </p:graphicFrame>
      <p:sp>
        <p:nvSpPr>
          <p:cNvPr id="8" name="7 - Βέλος προς τα επάνω"/>
          <p:cNvSpPr/>
          <p:nvPr/>
        </p:nvSpPr>
        <p:spPr>
          <a:xfrm>
            <a:off x="4572000" y="4365104"/>
            <a:ext cx="864096" cy="36004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r>
              <a:rPr lang="el-GR" sz="2400" dirty="0" smtClean="0">
                <a:latin typeface="Bookman Old Style" pitchFamily="18" charset="0"/>
              </a:rPr>
              <a:t>10.1 Αρχή των Δυνατών Έργων</a:t>
            </a:r>
            <a:endParaRPr lang="el-GR" sz="2400" dirty="0">
              <a:latin typeface="Bookman Old Style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8965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000" b="1" i="1" dirty="0" err="1" smtClean="0">
                <a:latin typeface="Bookman Old Style" pitchFamily="18" charset="0"/>
              </a:rPr>
              <a:t>Ισοτροπία</a:t>
            </a:r>
            <a:r>
              <a:rPr lang="el-GR" sz="2000" dirty="0" smtClean="0">
                <a:latin typeface="Bookman Old Style" pitchFamily="18" charset="0"/>
              </a:rPr>
              <a:t>: σχετίζεται με τη διεύθυνση</a:t>
            </a:r>
          </a:p>
          <a:p>
            <a:pPr>
              <a:buNone/>
            </a:pPr>
            <a:r>
              <a:rPr lang="el-GR" sz="2000" b="1" i="1" dirty="0" smtClean="0">
                <a:latin typeface="Bookman Old Style" pitchFamily="18" charset="0"/>
              </a:rPr>
              <a:t>Ομοιογένεια</a:t>
            </a:r>
            <a:r>
              <a:rPr lang="el-GR" sz="2000" dirty="0" smtClean="0">
                <a:latin typeface="Bookman Old Style" pitchFamily="18" charset="0"/>
              </a:rPr>
              <a:t>: σχετίζεται με τις ιδιότητες στα διάφορα σημεία του σώματος (χώρος).</a:t>
            </a:r>
          </a:p>
          <a:p>
            <a:pPr>
              <a:buNone/>
            </a:pPr>
            <a:r>
              <a:rPr lang="el-GR" sz="2000" b="1" i="1" dirty="0" smtClean="0">
                <a:latin typeface="Bookman Old Style" pitchFamily="18" charset="0"/>
              </a:rPr>
              <a:t>Κλίμακα</a:t>
            </a:r>
            <a:r>
              <a:rPr lang="el-GR" sz="2000" dirty="0" smtClean="0">
                <a:latin typeface="Bookman Old Style" pitchFamily="18" charset="0"/>
              </a:rPr>
              <a:t>: ανάλογα με την κλίμακα έχουμε ανάλογη ομοιογένεια, </a:t>
            </a:r>
            <a:r>
              <a:rPr lang="el-GR" sz="2000" dirty="0" err="1" smtClean="0">
                <a:latin typeface="Bookman Old Style" pitchFamily="18" charset="0"/>
              </a:rPr>
              <a:t>ισοτροπία</a:t>
            </a:r>
            <a:r>
              <a:rPr lang="el-GR" sz="2000" dirty="0" smtClean="0">
                <a:latin typeface="Bookman Old Style" pitchFamily="18" charset="0"/>
              </a:rPr>
              <a:t>.</a:t>
            </a: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l-GR" sz="2000" b="1" i="1" dirty="0" smtClean="0">
                <a:latin typeface="Bookman Old Style" pitchFamily="18" charset="0"/>
              </a:rPr>
              <a:t>Ισοστατικός φορέας</a:t>
            </a:r>
            <a:r>
              <a:rPr lang="el-GR" sz="2000" dirty="0" smtClean="0">
                <a:latin typeface="Bookman Old Style" pitchFamily="18" charset="0"/>
              </a:rPr>
              <a:t>          Μηχανισμός           Δεν υπάρχει λόγος να μιλήσουμε για ελαστική ενέργεια.</a:t>
            </a: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l-GR" sz="2000" b="1" i="1" dirty="0" err="1" smtClean="0">
                <a:latin typeface="Bookman Old Style" pitchFamily="18" charset="0"/>
              </a:rPr>
              <a:t>Υπερστατικός</a:t>
            </a:r>
            <a:r>
              <a:rPr lang="el-GR" sz="2000" b="1" i="1" dirty="0" smtClean="0">
                <a:latin typeface="Bookman Old Style" pitchFamily="18" charset="0"/>
              </a:rPr>
              <a:t> φορέας</a:t>
            </a:r>
            <a:r>
              <a:rPr lang="el-GR" sz="2000" dirty="0" smtClean="0">
                <a:latin typeface="Bookman Old Style" pitchFamily="18" charset="0"/>
              </a:rPr>
              <a:t>          Ελαστική ενέργεια αναγκαία, ώστε να συμπληρώσουμε τις εξισώσεις που λείπουν.</a:t>
            </a:r>
            <a:endParaRPr lang="el-GR" sz="2000" dirty="0">
              <a:latin typeface="Bookman Old Style" pitchFamily="18" charset="0"/>
            </a:endParaRPr>
          </a:p>
        </p:txBody>
      </p:sp>
      <p:cxnSp>
        <p:nvCxnSpPr>
          <p:cNvPr id="5" name="4 - Ευθύγραμμο βέλος σύνδεσης"/>
          <p:cNvCxnSpPr/>
          <p:nvPr/>
        </p:nvCxnSpPr>
        <p:spPr>
          <a:xfrm>
            <a:off x="3275856" y="4221088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- Ευθύγραμμο βέλος σύνδεσης"/>
          <p:cNvCxnSpPr/>
          <p:nvPr/>
        </p:nvCxnSpPr>
        <p:spPr>
          <a:xfrm>
            <a:off x="5508104" y="4221088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- Ευθύγραμμο βέλος σύνδεσης"/>
          <p:cNvCxnSpPr/>
          <p:nvPr/>
        </p:nvCxnSpPr>
        <p:spPr>
          <a:xfrm>
            <a:off x="3491880" y="5229200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Στην </a:t>
            </a:r>
            <a:r>
              <a:rPr lang="el-GR" sz="2000" b="1" dirty="0" smtClean="0">
                <a:latin typeface="Bookman Old Style" pitchFamily="18" charset="0"/>
              </a:rPr>
              <a:t>Αρχή των Δυνατών Έργων </a:t>
            </a:r>
            <a:r>
              <a:rPr lang="el-GR" sz="2000" dirty="0" smtClean="0">
                <a:latin typeface="Bookman Old Style" pitchFamily="18" charset="0"/>
              </a:rPr>
              <a:t>λαμβάνουμε υπόψη τις παραμορφώσεις.</a:t>
            </a: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Δυνατές μετατοπίσεις (κινηματικά αποδεκτές μετατοπίσεις)</a:t>
            </a: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 marL="457200" indent="-457200">
              <a:buAutoNum type="arabicParenBoth"/>
            </a:pPr>
            <a:r>
              <a:rPr lang="el-GR" sz="2000" dirty="0" smtClean="0">
                <a:latin typeface="Bookman Old Style" pitchFamily="18" charset="0"/>
              </a:rPr>
              <a:t>Ικανοποιούνται οι εσωτερικοί και οι εξωτερικοί σύνδεσμοι</a:t>
            </a:r>
          </a:p>
          <a:p>
            <a:pPr marL="457200" indent="-457200">
              <a:buAutoNum type="arabicParenBoth"/>
            </a:pPr>
            <a:r>
              <a:rPr lang="el-GR" sz="2000" dirty="0" smtClean="0">
                <a:latin typeface="Bookman Old Style" pitchFamily="18" charset="0"/>
              </a:rPr>
              <a:t>Οι μετατοπίσεις είναι μικρές, ώστε να μην αλλάξει πολύ η γεωμετρία του σώματος.</a:t>
            </a:r>
          </a:p>
          <a:p>
            <a:pPr marL="457200" indent="-457200"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 marL="457200" indent="-457200">
              <a:buNone/>
            </a:pPr>
            <a:r>
              <a:rPr lang="el-GR" sz="2000" dirty="0" smtClean="0">
                <a:latin typeface="Bookman Old Style" pitchFamily="18" charset="0"/>
              </a:rPr>
              <a:t>Δισδιάστατο πρόβλημα: </a:t>
            </a:r>
          </a:p>
          <a:p>
            <a:pPr marL="457200" indent="-457200"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 marL="457200" indent="-457200">
              <a:buNone/>
            </a:pPr>
            <a:r>
              <a:rPr lang="el-GR" sz="2000" dirty="0" smtClean="0">
                <a:latin typeface="Bookman Old Style" pitchFamily="18" charset="0"/>
              </a:rPr>
              <a:t>Συνάρτηση της θέσης χ: </a:t>
            </a:r>
          </a:p>
          <a:p>
            <a:pPr marL="457200" indent="-457200"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 marL="457200" indent="-457200">
              <a:buNone/>
            </a:pPr>
            <a:r>
              <a:rPr lang="el-GR" sz="2000" dirty="0" smtClean="0">
                <a:latin typeface="Bookman Old Style" pitchFamily="18" charset="0"/>
              </a:rPr>
              <a:t>Εξωτερικά φορτία: </a:t>
            </a:r>
          </a:p>
          <a:p>
            <a:pPr marL="457200" indent="-457200"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 marL="457200" indent="-457200"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>
              <a:latin typeface="Bookman Old Style" pitchFamily="18" charset="0"/>
            </a:endParaRPr>
          </a:p>
        </p:txBody>
      </p:sp>
      <p:sp>
        <p:nvSpPr>
          <p:cNvPr id="4" name="3 - Βέλος προς τα κάτω"/>
          <p:cNvSpPr/>
          <p:nvPr/>
        </p:nvSpPr>
        <p:spPr>
          <a:xfrm>
            <a:off x="4788024" y="2060848"/>
            <a:ext cx="792088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aphicFrame>
        <p:nvGraphicFramePr>
          <p:cNvPr id="22530" name="Object 2"/>
          <p:cNvGraphicFramePr>
            <a:graphicFrameLocks noChangeAspect="1"/>
          </p:cNvGraphicFramePr>
          <p:nvPr/>
        </p:nvGraphicFramePr>
        <p:xfrm>
          <a:off x="3563888" y="3933056"/>
          <a:ext cx="1673225" cy="557213"/>
        </p:xfrm>
        <a:graphic>
          <a:graphicData uri="http://schemas.openxmlformats.org/presentationml/2006/ole">
            <p:oleObj spid="_x0000_s22530" name="Equation" r:id="rId3" imgW="838080" imgH="279360" progId="Equation.DSMT4">
              <p:embed/>
            </p:oleObj>
          </a:graphicData>
        </a:graphic>
      </p:graphicFrame>
      <p:graphicFrame>
        <p:nvGraphicFramePr>
          <p:cNvPr id="22531" name="Object 3"/>
          <p:cNvGraphicFramePr>
            <a:graphicFrameLocks noChangeAspect="1"/>
          </p:cNvGraphicFramePr>
          <p:nvPr/>
        </p:nvGraphicFramePr>
        <p:xfrm>
          <a:off x="3635896" y="4725144"/>
          <a:ext cx="787400" cy="508000"/>
        </p:xfrm>
        <a:graphic>
          <a:graphicData uri="http://schemas.openxmlformats.org/presentationml/2006/ole">
            <p:oleObj spid="_x0000_s22531" name="Equation" r:id="rId4" imgW="393480" imgH="253800" progId="Equation.DSMT4">
              <p:embed/>
            </p:oleObj>
          </a:graphicData>
        </a:graphic>
      </p:graphicFrame>
      <p:graphicFrame>
        <p:nvGraphicFramePr>
          <p:cNvPr id="22532" name="Object 4"/>
          <p:cNvGraphicFramePr>
            <a:graphicFrameLocks noChangeAspect="1"/>
          </p:cNvGraphicFramePr>
          <p:nvPr/>
        </p:nvGraphicFramePr>
        <p:xfrm>
          <a:off x="2987824" y="5445224"/>
          <a:ext cx="2865438" cy="557212"/>
        </p:xfrm>
        <a:graphic>
          <a:graphicData uri="http://schemas.openxmlformats.org/presentationml/2006/ole">
            <p:oleObj spid="_x0000_s22532" name="Equation" r:id="rId5" imgW="1434960" imgH="27936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000" u="sng" dirty="0" smtClean="0">
                <a:latin typeface="Bookman Old Style" pitchFamily="18" charset="0"/>
              </a:rPr>
              <a:t>Δυνατό Έργο</a:t>
            </a:r>
            <a:r>
              <a:rPr lang="el-GR" sz="2000" dirty="0" smtClean="0">
                <a:latin typeface="Bookman Old Style" pitchFamily="18" charset="0"/>
              </a:rPr>
              <a:t>:</a:t>
            </a: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l-GR" sz="2000" u="sng" dirty="0" smtClean="0">
                <a:latin typeface="Bookman Old Style" pitchFamily="18" charset="0"/>
              </a:rPr>
              <a:t>Δυνατές τροπές</a:t>
            </a:r>
            <a:r>
              <a:rPr lang="el-GR" sz="2000" dirty="0" smtClean="0">
                <a:latin typeface="Bookman Old Style" pitchFamily="18" charset="0"/>
              </a:rPr>
              <a:t>:</a:t>
            </a: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l-GR" sz="2000" u="sng" dirty="0" smtClean="0">
                <a:latin typeface="Bookman Old Style" pitchFamily="18" charset="0"/>
              </a:rPr>
              <a:t>Δυνατή πυκνότητα ελαστικής ενέργειας</a:t>
            </a:r>
            <a:r>
              <a:rPr lang="el-GR" sz="2000" dirty="0" smtClean="0">
                <a:latin typeface="Bookman Old Style" pitchFamily="18" charset="0"/>
              </a:rPr>
              <a:t>:</a:t>
            </a: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l-GR" sz="2000" u="sng" dirty="0" smtClean="0">
                <a:latin typeface="Bookman Old Style" pitchFamily="18" charset="0"/>
              </a:rPr>
              <a:t>Εάν έχουμε γραμμική ελαστικότητα</a:t>
            </a:r>
            <a:r>
              <a:rPr lang="el-GR" sz="2000" dirty="0" smtClean="0">
                <a:latin typeface="Bookman Old Style" pitchFamily="18" charset="0"/>
              </a:rPr>
              <a:t>:</a:t>
            </a: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l-GR" sz="2000" u="sng" dirty="0" smtClean="0">
                <a:latin typeface="Bookman Old Style" pitchFamily="18" charset="0"/>
              </a:rPr>
              <a:t>Δυνατή συνολική ελαστική ενέργεια</a:t>
            </a:r>
            <a:r>
              <a:rPr lang="el-GR" sz="2000" dirty="0" smtClean="0">
                <a:latin typeface="Bookman Old Style" pitchFamily="18" charset="0"/>
              </a:rPr>
              <a:t>:</a:t>
            </a:r>
            <a:endParaRPr lang="el-GR" sz="2000" dirty="0">
              <a:latin typeface="Bookman Old Style" pitchFamily="18" charset="0"/>
            </a:endParaRPr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2555776" y="332656"/>
          <a:ext cx="4976813" cy="889000"/>
        </p:xfrm>
        <a:graphic>
          <a:graphicData uri="http://schemas.openxmlformats.org/presentationml/2006/ole">
            <p:oleObj spid="_x0000_s23554" name="Equation" r:id="rId3" imgW="2489040" imgH="444240" progId="Equation.DSMT4">
              <p:embed/>
            </p:oleObj>
          </a:graphicData>
        </a:graphic>
      </p:graphicFrame>
      <p:graphicFrame>
        <p:nvGraphicFramePr>
          <p:cNvPr id="23555" name="Object 3"/>
          <p:cNvGraphicFramePr>
            <a:graphicFrameLocks noChangeAspect="1"/>
          </p:cNvGraphicFramePr>
          <p:nvPr/>
        </p:nvGraphicFramePr>
        <p:xfrm>
          <a:off x="2771800" y="1700808"/>
          <a:ext cx="5073650" cy="1014413"/>
        </p:xfrm>
        <a:graphic>
          <a:graphicData uri="http://schemas.openxmlformats.org/presentationml/2006/ole">
            <p:oleObj spid="_x0000_s23555" name="Equation" r:id="rId4" imgW="2539800" imgH="507960" progId="Equation.DSMT4">
              <p:embed/>
            </p:oleObj>
          </a:graphicData>
        </a:graphic>
      </p:graphicFrame>
      <p:graphicFrame>
        <p:nvGraphicFramePr>
          <p:cNvPr id="23556" name="Object 4"/>
          <p:cNvGraphicFramePr>
            <a:graphicFrameLocks noChangeAspect="1"/>
          </p:cNvGraphicFramePr>
          <p:nvPr/>
        </p:nvGraphicFramePr>
        <p:xfrm>
          <a:off x="5580112" y="3140968"/>
          <a:ext cx="2663825" cy="989012"/>
        </p:xfrm>
        <a:graphic>
          <a:graphicData uri="http://schemas.openxmlformats.org/presentationml/2006/ole">
            <p:oleObj spid="_x0000_s23556" name="Equation" r:id="rId5" imgW="1333440" imgH="495000" progId="Equation.DSMT4">
              <p:embed/>
            </p:oleObj>
          </a:graphicData>
        </a:graphic>
      </p:graphicFrame>
      <p:graphicFrame>
        <p:nvGraphicFramePr>
          <p:cNvPr id="23557" name="Object 5"/>
          <p:cNvGraphicFramePr>
            <a:graphicFrameLocks noChangeAspect="1"/>
          </p:cNvGraphicFramePr>
          <p:nvPr/>
        </p:nvGraphicFramePr>
        <p:xfrm>
          <a:off x="5220072" y="4293096"/>
          <a:ext cx="2184400" cy="889000"/>
        </p:xfrm>
        <a:graphic>
          <a:graphicData uri="http://schemas.openxmlformats.org/presentationml/2006/ole">
            <p:oleObj spid="_x0000_s23557" name="Equation" r:id="rId6" imgW="1091880" imgH="444240" progId="Equation.DSMT4">
              <p:embed/>
            </p:oleObj>
          </a:graphicData>
        </a:graphic>
      </p:graphicFrame>
      <p:graphicFrame>
        <p:nvGraphicFramePr>
          <p:cNvPr id="23558" name="Object 6"/>
          <p:cNvGraphicFramePr>
            <a:graphicFrameLocks noChangeAspect="1"/>
          </p:cNvGraphicFramePr>
          <p:nvPr/>
        </p:nvGraphicFramePr>
        <p:xfrm>
          <a:off x="5220072" y="5589240"/>
          <a:ext cx="2232025" cy="558800"/>
        </p:xfrm>
        <a:graphic>
          <a:graphicData uri="http://schemas.openxmlformats.org/presentationml/2006/ole">
            <p:oleObj spid="_x0000_s23558" name="Equation" r:id="rId7" imgW="1117440" imgH="27936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err="1" smtClean="0">
                <a:latin typeface="Bookman Old Style" pitchFamily="18" charset="0"/>
              </a:rPr>
              <a:t>Castighiano</a:t>
            </a:r>
            <a:r>
              <a:rPr lang="el-GR" sz="2000" dirty="0" smtClean="0">
                <a:latin typeface="Bookman Old Style" pitchFamily="18" charset="0"/>
              </a:rPr>
              <a:t>:                                πραγματικές μετατοπίσεις</a:t>
            </a: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Το δυνατό έργο που μπαίνει στο σύστημα αποθηκεύεται σαν μία ολική ελαστική ενέργεια.</a:t>
            </a: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Δυνατές τροπές:</a:t>
            </a:r>
            <a:endParaRPr lang="el-GR" sz="2000" dirty="0">
              <a:latin typeface="Bookman Old Style" pitchFamily="18" charset="0"/>
            </a:endParaRPr>
          </a:p>
        </p:txBody>
      </p:sp>
      <p:graphicFrame>
        <p:nvGraphicFramePr>
          <p:cNvPr id="24578" name="Object 2"/>
          <p:cNvGraphicFramePr>
            <a:graphicFrameLocks noChangeAspect="1"/>
          </p:cNvGraphicFramePr>
          <p:nvPr/>
        </p:nvGraphicFramePr>
        <p:xfrm>
          <a:off x="2411760" y="476672"/>
          <a:ext cx="1471613" cy="508000"/>
        </p:xfrm>
        <a:graphic>
          <a:graphicData uri="http://schemas.openxmlformats.org/presentationml/2006/ole">
            <p:oleObj spid="_x0000_s24578" name="Equation" r:id="rId3" imgW="736560" imgH="253800" progId="Equation.DSMT4">
              <p:embed/>
            </p:oleObj>
          </a:graphicData>
        </a:graphic>
      </p:graphicFrame>
      <p:cxnSp>
        <p:nvCxnSpPr>
          <p:cNvPr id="7" name="6 - Ευθύγραμμο βέλος σύνδεσης"/>
          <p:cNvCxnSpPr/>
          <p:nvPr/>
        </p:nvCxnSpPr>
        <p:spPr>
          <a:xfrm flipH="1">
            <a:off x="3995936" y="764704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579" name="Object 3"/>
          <p:cNvGraphicFramePr>
            <a:graphicFrameLocks noChangeAspect="1"/>
          </p:cNvGraphicFramePr>
          <p:nvPr/>
        </p:nvGraphicFramePr>
        <p:xfrm>
          <a:off x="3779912" y="2060848"/>
          <a:ext cx="1019175" cy="407988"/>
        </p:xfrm>
        <a:graphic>
          <a:graphicData uri="http://schemas.openxmlformats.org/presentationml/2006/ole">
            <p:oleObj spid="_x0000_s24579" name="Equation" r:id="rId4" imgW="507960" imgH="203040" progId="Equation.DSMT4">
              <p:embed/>
            </p:oleObj>
          </a:graphicData>
        </a:graphic>
      </p:graphicFrame>
      <p:graphicFrame>
        <p:nvGraphicFramePr>
          <p:cNvPr id="24580" name="Object 4"/>
          <p:cNvGraphicFramePr>
            <a:graphicFrameLocks noChangeAspect="1"/>
          </p:cNvGraphicFramePr>
          <p:nvPr/>
        </p:nvGraphicFramePr>
        <p:xfrm>
          <a:off x="2915816" y="2996952"/>
          <a:ext cx="1116013" cy="508000"/>
        </p:xfrm>
        <a:graphic>
          <a:graphicData uri="http://schemas.openxmlformats.org/presentationml/2006/ole">
            <p:oleObj spid="_x0000_s24580" name="Equation" r:id="rId5" imgW="558720" imgH="253800" progId="Equation.DSMT4">
              <p:embed/>
            </p:oleObj>
          </a:graphicData>
        </a:graphic>
      </p:graphicFrame>
      <p:graphicFrame>
        <p:nvGraphicFramePr>
          <p:cNvPr id="24581" name="Object 5"/>
          <p:cNvGraphicFramePr>
            <a:graphicFrameLocks noChangeAspect="1"/>
          </p:cNvGraphicFramePr>
          <p:nvPr/>
        </p:nvGraphicFramePr>
        <p:xfrm>
          <a:off x="2915816" y="3717032"/>
          <a:ext cx="3022600" cy="914400"/>
        </p:xfrm>
        <a:graphic>
          <a:graphicData uri="http://schemas.openxmlformats.org/presentationml/2006/ole">
            <p:oleObj spid="_x0000_s24581" name="Equation" r:id="rId6" imgW="1511280" imgH="457200" progId="Equation.DSMT4">
              <p:embed/>
            </p:oleObj>
          </a:graphicData>
        </a:graphic>
      </p:graphicFrame>
      <p:graphicFrame>
        <p:nvGraphicFramePr>
          <p:cNvPr id="24582" name="Object 6"/>
          <p:cNvGraphicFramePr>
            <a:graphicFrameLocks noChangeAspect="1"/>
          </p:cNvGraphicFramePr>
          <p:nvPr/>
        </p:nvGraphicFramePr>
        <p:xfrm>
          <a:off x="1979712" y="5085184"/>
          <a:ext cx="5434013" cy="889000"/>
        </p:xfrm>
        <a:graphic>
          <a:graphicData uri="http://schemas.openxmlformats.org/presentationml/2006/ole">
            <p:oleObj spid="_x0000_s24582" name="Equation" r:id="rId7" imgW="2717640" imgH="4442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000" u="sng" dirty="0" smtClean="0">
                <a:latin typeface="Bookman Old Style" pitchFamily="18" charset="0"/>
              </a:rPr>
              <a:t>Αρχή των Δυνατών Έργων</a:t>
            </a:r>
            <a:r>
              <a:rPr lang="el-GR" sz="2000" dirty="0" smtClean="0">
                <a:latin typeface="Bookman Old Style" pitchFamily="18" charset="0"/>
              </a:rPr>
              <a:t>: αφορά όλες τις φυσικές διεργασίες (όχι μόνο την ελαστικότητα).</a:t>
            </a: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Ένας τρόπος επίλυσης είναι η χρήση των ενεργειών.</a:t>
            </a: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Τα πεπερασμένα στοιχεία και άλλες αριθμητικές μέθοδοι απορρέουν από την αρχή των δυνατών έργων.</a:t>
            </a: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Επίλυση των διαφορικών εξισώσεων με ολοκλήρωση.</a:t>
            </a:r>
          </a:p>
          <a:p>
            <a:pPr>
              <a:buNone/>
            </a:pPr>
            <a:endParaRPr lang="el-GR" sz="2000" u="sng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l-GR" sz="2000" u="sng" dirty="0" smtClean="0">
                <a:latin typeface="Bookman Old Style" pitchFamily="18" charset="0"/>
              </a:rPr>
              <a:t>Τοπικές συνθήκες ισορροπίας</a:t>
            </a:r>
            <a:r>
              <a:rPr lang="el-GR" sz="2000" dirty="0" smtClean="0">
                <a:latin typeface="Bookman Old Style" pitchFamily="18" charset="0"/>
              </a:rPr>
              <a:t>:</a:t>
            </a: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>
              <a:latin typeface="Bookman Old Style" pitchFamily="18" charset="0"/>
            </a:endParaRPr>
          </a:p>
        </p:txBody>
      </p:sp>
      <p:graphicFrame>
        <p:nvGraphicFramePr>
          <p:cNvPr id="25602" name="Object 2"/>
          <p:cNvGraphicFramePr>
            <a:graphicFrameLocks noChangeAspect="1"/>
          </p:cNvGraphicFramePr>
          <p:nvPr/>
        </p:nvGraphicFramePr>
        <p:xfrm>
          <a:off x="4572000" y="4149080"/>
          <a:ext cx="2363788" cy="1728788"/>
        </p:xfrm>
        <a:graphic>
          <a:graphicData uri="http://schemas.openxmlformats.org/presentationml/2006/ole">
            <p:oleObj spid="_x0000_s25602" name="Equation" r:id="rId3" imgW="1180800" imgH="8632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Στατικά αποδεκτές τάσεις, δυνάμεις, ροπές, </a:t>
            </a:r>
            <a:r>
              <a:rPr lang="el-GR" sz="2000" dirty="0" err="1" smtClean="0">
                <a:latin typeface="Bookman Old Style" pitchFamily="18" charset="0"/>
              </a:rPr>
              <a:t>ελκυστές</a:t>
            </a:r>
            <a:r>
              <a:rPr lang="el-GR" sz="2000" dirty="0" smtClean="0">
                <a:latin typeface="Bookman Old Style" pitchFamily="18" charset="0"/>
              </a:rPr>
              <a:t>:</a:t>
            </a: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Οι αποδεκτές (δυνατές) τάσεις μπορεί να είναι και πραγματικές.</a:t>
            </a:r>
          </a:p>
          <a:p>
            <a:pPr>
              <a:buNone/>
            </a:pPr>
            <a:r>
              <a:rPr lang="el-GR" sz="2000" u="sng" dirty="0" smtClean="0">
                <a:latin typeface="Bookman Old Style" pitchFamily="18" charset="0"/>
              </a:rPr>
              <a:t>Στατικά αποδεκτή τάση</a:t>
            </a:r>
            <a:r>
              <a:rPr lang="el-GR" sz="2000" dirty="0" smtClean="0">
                <a:latin typeface="Bookman Old Style" pitchFamily="18" charset="0"/>
              </a:rPr>
              <a:t>:</a:t>
            </a:r>
          </a:p>
          <a:p>
            <a:pPr marL="457200" indent="-457200">
              <a:buAutoNum type="arabicParenBoth"/>
            </a:pPr>
            <a:r>
              <a:rPr lang="el-GR" sz="2000" dirty="0" smtClean="0">
                <a:latin typeface="Bookman Old Style" pitchFamily="18" charset="0"/>
              </a:rPr>
              <a:t>Πληρούν τις συνοριακές συνθήκες των δυνάμεων</a:t>
            </a:r>
          </a:p>
          <a:p>
            <a:pPr marL="457200" indent="-457200">
              <a:buAutoNum type="arabicParenBoth"/>
            </a:pPr>
            <a:r>
              <a:rPr lang="el-GR" sz="2000" dirty="0" smtClean="0">
                <a:latin typeface="Bookman Old Style" pitchFamily="18" charset="0"/>
              </a:rPr>
              <a:t>Πληρούν τις τοπικές εξισώσεις ισορροπίας</a:t>
            </a:r>
          </a:p>
          <a:p>
            <a:pPr marL="457200" indent="-457200"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 marL="457200" indent="-457200">
              <a:buNone/>
            </a:pPr>
            <a:r>
              <a:rPr lang="el-GR" sz="2000" dirty="0" smtClean="0">
                <a:latin typeface="Bookman Old Style" pitchFamily="18" charset="0"/>
              </a:rPr>
              <a:t>Στις 2 διαστάσεις πρέπει να ισχύει:</a:t>
            </a:r>
            <a:endParaRPr lang="el-GR" sz="2000" dirty="0">
              <a:latin typeface="Bookman Old Style" pitchFamily="18" charset="0"/>
            </a:endParaRPr>
          </a:p>
        </p:txBody>
      </p:sp>
      <p:graphicFrame>
        <p:nvGraphicFramePr>
          <p:cNvPr id="26626" name="Object 2"/>
          <p:cNvGraphicFramePr>
            <a:graphicFrameLocks noChangeAspect="1"/>
          </p:cNvGraphicFramePr>
          <p:nvPr/>
        </p:nvGraphicFramePr>
        <p:xfrm>
          <a:off x="3275856" y="1124744"/>
          <a:ext cx="1673225" cy="582613"/>
        </p:xfrm>
        <a:graphic>
          <a:graphicData uri="http://schemas.openxmlformats.org/presentationml/2006/ole">
            <p:oleObj spid="_x0000_s26626" name="Equation" r:id="rId3" imgW="838080" imgH="291960" progId="Equation.DSMT4">
              <p:embed/>
            </p:oleObj>
          </a:graphicData>
        </a:graphic>
      </p:graphicFrame>
      <p:graphicFrame>
        <p:nvGraphicFramePr>
          <p:cNvPr id="26627" name="Object 3"/>
          <p:cNvGraphicFramePr>
            <a:graphicFrameLocks noChangeAspect="1"/>
          </p:cNvGraphicFramePr>
          <p:nvPr/>
        </p:nvGraphicFramePr>
        <p:xfrm>
          <a:off x="3275856" y="4509120"/>
          <a:ext cx="2363788" cy="1728787"/>
        </p:xfrm>
        <a:graphic>
          <a:graphicData uri="http://schemas.openxmlformats.org/presentationml/2006/ole">
            <p:oleObj spid="_x0000_s26627" name="Equation" r:id="rId4" imgW="1180800" imgH="8632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Εικόνα" descr="4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3568" y="260648"/>
            <a:ext cx="5362371" cy="2637840"/>
          </a:xfrm>
          <a:prstGeom prst="rect">
            <a:avLst/>
          </a:prstGeom>
        </p:spPr>
      </p:pic>
      <p:sp>
        <p:nvSpPr>
          <p:cNvPr id="6" name="5 - Θέση περιεχομένου"/>
          <p:cNvSpPr>
            <a:spLocks noGrp="1"/>
          </p:cNvSpPr>
          <p:nvPr>
            <p:ph idx="1"/>
          </p:nvPr>
        </p:nvSpPr>
        <p:spPr>
          <a:xfrm>
            <a:off x="457200" y="2924944"/>
            <a:ext cx="8229600" cy="3744416"/>
          </a:xfrm>
        </p:spPr>
        <p:txBody>
          <a:bodyPr>
            <a:normAutofit/>
          </a:bodyPr>
          <a:lstStyle/>
          <a:p>
            <a:pPr marL="457200" indent="-457200">
              <a:buAutoNum type="arabicParenBoth"/>
            </a:pPr>
            <a:r>
              <a:rPr lang="el-GR" sz="2000" dirty="0" smtClean="0">
                <a:latin typeface="Bookman Old Style" pitchFamily="18" charset="0"/>
              </a:rPr>
              <a:t>Πληρείται η ισορροπία</a:t>
            </a:r>
          </a:p>
          <a:p>
            <a:pPr marL="457200" indent="-457200">
              <a:buAutoNum type="arabicParenBoth"/>
            </a:pPr>
            <a:r>
              <a:rPr lang="el-GR" sz="2000" dirty="0" smtClean="0">
                <a:latin typeface="Bookman Old Style" pitchFamily="18" charset="0"/>
              </a:rPr>
              <a:t>Πληρούνται οι συνοριακές συνθήκες</a:t>
            </a:r>
          </a:p>
          <a:p>
            <a:pPr marL="457200" indent="-457200">
              <a:buAutoNum type="arabicParenBoth"/>
            </a:pPr>
            <a:endParaRPr lang="el-GR" sz="2000" dirty="0" smtClean="0">
              <a:latin typeface="Bookman Old Style" pitchFamily="18" charset="0"/>
            </a:endParaRPr>
          </a:p>
          <a:p>
            <a:pPr marL="457200" indent="-457200">
              <a:buAutoNum type="arabicParenBoth"/>
            </a:pPr>
            <a:endParaRPr lang="el-GR" sz="2000" dirty="0" smtClean="0">
              <a:latin typeface="Bookman Old Style" pitchFamily="18" charset="0"/>
            </a:endParaRPr>
          </a:p>
          <a:p>
            <a:pPr marL="457200" indent="-457200">
              <a:buAutoNum type="arabicParenBoth"/>
            </a:pPr>
            <a:endParaRPr lang="el-GR" sz="2000" dirty="0" smtClean="0">
              <a:latin typeface="Bookman Old Style" pitchFamily="18" charset="0"/>
            </a:endParaRPr>
          </a:p>
          <a:p>
            <a:pPr marL="457200" indent="-457200">
              <a:buAutoNum type="arabicParenBoth"/>
            </a:pPr>
            <a:endParaRPr lang="el-GR" sz="2000" dirty="0" smtClean="0">
              <a:latin typeface="Bookman Old Style" pitchFamily="18" charset="0"/>
            </a:endParaRPr>
          </a:p>
          <a:p>
            <a:pPr marL="457200" indent="-457200"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 marL="457200" indent="-457200"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 marL="457200" indent="-457200">
              <a:buNone/>
            </a:pPr>
            <a:r>
              <a:rPr lang="el-GR" sz="2000" dirty="0" smtClean="0">
                <a:latin typeface="Bookman Old Style" pitchFamily="18" charset="0"/>
              </a:rPr>
              <a:t>Θα έπρεπε η μετατόπιση να είναι μηδενική επειδή υπάρχει η κύλιση.</a:t>
            </a:r>
          </a:p>
        </p:txBody>
      </p:sp>
      <p:graphicFrame>
        <p:nvGraphicFramePr>
          <p:cNvPr id="28674" name="Object 2"/>
          <p:cNvGraphicFramePr>
            <a:graphicFrameLocks noChangeAspect="1"/>
          </p:cNvGraphicFramePr>
          <p:nvPr/>
        </p:nvGraphicFramePr>
        <p:xfrm>
          <a:off x="6660232" y="1340768"/>
          <a:ext cx="1065213" cy="482600"/>
        </p:xfrm>
        <a:graphic>
          <a:graphicData uri="http://schemas.openxmlformats.org/presentationml/2006/ole">
            <p:oleObj spid="_x0000_s28674" name="Equation" r:id="rId4" imgW="533160" imgH="241200" progId="Equation.DSMT4">
              <p:embed/>
            </p:oleObj>
          </a:graphicData>
        </a:graphic>
      </p:graphicFrame>
      <p:graphicFrame>
        <p:nvGraphicFramePr>
          <p:cNvPr id="28675" name="Object 3"/>
          <p:cNvGraphicFramePr>
            <a:graphicFrameLocks noChangeAspect="1"/>
          </p:cNvGraphicFramePr>
          <p:nvPr/>
        </p:nvGraphicFramePr>
        <p:xfrm>
          <a:off x="2987824" y="3933056"/>
          <a:ext cx="3530600" cy="1676400"/>
        </p:xfrm>
        <a:graphic>
          <a:graphicData uri="http://schemas.openxmlformats.org/presentationml/2006/ole">
            <p:oleObj spid="_x0000_s28675" name="Equation" r:id="rId5" imgW="1765080" imgH="8380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Αν οι κυλίσεις στο προηγούμενο παράδειγμα ήταν οριζόντιες η λύση είναι αποδεκτή.</a:t>
            </a: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Στατικά αποδεκτές δυνάμεις είναι αυτές που μακροσκοπικά προέρχονται από ισορροπία, δηλαδή πληρούν μακροσκοπικές συνθήκες ισορροπίας.</a:t>
            </a: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                                                               Ορισμός έργου</a:t>
            </a:r>
            <a:endParaRPr lang="el-GR" sz="2000" dirty="0">
              <a:latin typeface="Bookman Old Style" pitchFamily="18" charset="0"/>
            </a:endParaRPr>
          </a:p>
        </p:txBody>
      </p:sp>
      <p:pic>
        <p:nvPicPr>
          <p:cNvPr id="4" name="3 - Εικόνα" descr="43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75656" y="2708920"/>
            <a:ext cx="3326594" cy="3086531"/>
          </a:xfrm>
          <a:prstGeom prst="rect">
            <a:avLst/>
          </a:prstGeom>
        </p:spPr>
      </p:pic>
      <p:graphicFrame>
        <p:nvGraphicFramePr>
          <p:cNvPr id="29698" name="Object 2"/>
          <p:cNvGraphicFramePr>
            <a:graphicFrameLocks noChangeAspect="1"/>
          </p:cNvGraphicFramePr>
          <p:nvPr/>
        </p:nvGraphicFramePr>
        <p:xfrm>
          <a:off x="5292080" y="4221088"/>
          <a:ext cx="2789238" cy="582613"/>
        </p:xfrm>
        <a:graphic>
          <a:graphicData uri="http://schemas.openxmlformats.org/presentationml/2006/ole">
            <p:oleObj spid="_x0000_s29698" name="Equation" r:id="rId4" imgW="1396800" imgH="291960" progId="Equation.DSMT4">
              <p:embed/>
            </p:oleObj>
          </a:graphicData>
        </a:graphic>
      </p:graphicFrame>
      <p:sp>
        <p:nvSpPr>
          <p:cNvPr id="6" name="5 - Βέλος προς τα κάτω"/>
          <p:cNvSpPr/>
          <p:nvPr/>
        </p:nvSpPr>
        <p:spPr>
          <a:xfrm>
            <a:off x="6228184" y="3501008"/>
            <a:ext cx="864096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el-GR" sz="2400" dirty="0" smtClean="0">
                <a:latin typeface="Bookman Old Style" pitchFamily="18" charset="0"/>
              </a:rPr>
              <a:t>10.2 1</a:t>
            </a:r>
            <a:r>
              <a:rPr lang="el-GR" sz="2400" baseline="30000" dirty="0" smtClean="0">
                <a:latin typeface="Bookman Old Style" pitchFamily="18" charset="0"/>
              </a:rPr>
              <a:t>ο</a:t>
            </a:r>
            <a:r>
              <a:rPr lang="el-GR" sz="2400" dirty="0" smtClean="0">
                <a:latin typeface="Bookman Old Style" pitchFamily="18" charset="0"/>
              </a:rPr>
              <a:t> και 2</a:t>
            </a:r>
            <a:r>
              <a:rPr lang="el-GR" sz="2400" baseline="30000" dirty="0" smtClean="0">
                <a:latin typeface="Bookman Old Style" pitchFamily="18" charset="0"/>
              </a:rPr>
              <a:t>ο</a:t>
            </a:r>
            <a:r>
              <a:rPr lang="el-GR" sz="2400" dirty="0" smtClean="0">
                <a:latin typeface="Bookman Old Style" pitchFamily="18" charset="0"/>
              </a:rPr>
              <a:t> Θεώρημα </a:t>
            </a:r>
            <a:r>
              <a:rPr lang="en-US" sz="2400" dirty="0" err="1" smtClean="0">
                <a:latin typeface="Bookman Old Style" pitchFamily="18" charset="0"/>
              </a:rPr>
              <a:t>Castighiano</a:t>
            </a:r>
            <a:endParaRPr lang="el-GR" sz="2400" dirty="0">
              <a:latin typeface="Bookman Old Style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000" b="1" i="1" dirty="0" smtClean="0">
                <a:latin typeface="Bookman Old Style" pitchFamily="18" charset="0"/>
              </a:rPr>
              <a:t>1</a:t>
            </a:r>
            <a:r>
              <a:rPr lang="el-GR" sz="2000" b="1" i="1" baseline="30000" dirty="0" smtClean="0">
                <a:latin typeface="Bookman Old Style" pitchFamily="18" charset="0"/>
              </a:rPr>
              <a:t>ο</a:t>
            </a:r>
            <a:r>
              <a:rPr lang="el-GR" sz="2000" b="1" i="1" dirty="0" smtClean="0">
                <a:latin typeface="Bookman Old Style" pitchFamily="18" charset="0"/>
              </a:rPr>
              <a:t> Θεώρημα </a:t>
            </a:r>
            <a:r>
              <a:rPr lang="en-US" sz="2000" b="1" i="1" dirty="0" err="1" smtClean="0">
                <a:latin typeface="Bookman Old Style" pitchFamily="18" charset="0"/>
              </a:rPr>
              <a:t>Castighiano</a:t>
            </a:r>
            <a:endParaRPr lang="el-GR" sz="2000" b="1" i="1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b="1" i="1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b="1" i="1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b="1" i="1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b="1" i="1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Οι ανωτέρω σχέσεις προκύπτουν εάν </a:t>
            </a:r>
            <a:r>
              <a:rPr lang="el-GR" sz="2000" dirty="0" err="1" smtClean="0">
                <a:latin typeface="Bookman Old Style" pitchFamily="18" charset="0"/>
              </a:rPr>
              <a:t>παραγωγίσουμε</a:t>
            </a:r>
            <a:r>
              <a:rPr lang="el-GR" sz="2000" dirty="0" smtClean="0">
                <a:latin typeface="Bookman Old Style" pitchFamily="18" charset="0"/>
              </a:rPr>
              <a:t> την ελαστική ενέργεια ως προς τις μετατοπίσεις δ και τις στροφές φ, αντίστοιχα.</a:t>
            </a: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Το 1</a:t>
            </a:r>
            <a:r>
              <a:rPr lang="el-GR" sz="2000" baseline="30000" dirty="0" smtClean="0">
                <a:latin typeface="Bookman Old Style" pitchFamily="18" charset="0"/>
              </a:rPr>
              <a:t>ο</a:t>
            </a:r>
            <a:r>
              <a:rPr lang="el-GR" sz="2000" dirty="0" smtClean="0">
                <a:latin typeface="Bookman Old Style" pitchFamily="18" charset="0"/>
              </a:rPr>
              <a:t> Θεώρημα </a:t>
            </a:r>
            <a:r>
              <a:rPr lang="en-US" sz="2000" dirty="0" err="1" smtClean="0">
                <a:latin typeface="Bookman Old Style" pitchFamily="18" charset="0"/>
              </a:rPr>
              <a:t>Castighiano</a:t>
            </a:r>
            <a:r>
              <a:rPr lang="en-US" sz="2000" dirty="0" smtClean="0">
                <a:latin typeface="Bookman Old Style" pitchFamily="18" charset="0"/>
              </a:rPr>
              <a:t> </a:t>
            </a:r>
            <a:r>
              <a:rPr lang="el-GR" sz="2000" dirty="0" smtClean="0">
                <a:latin typeface="Bookman Old Style" pitchFamily="18" charset="0"/>
              </a:rPr>
              <a:t>ισχύει για όλα τα ελαστικά υλικά (όχι μόνο για τα γραμμικά).</a:t>
            </a: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Το 1</a:t>
            </a:r>
            <a:r>
              <a:rPr lang="el-GR" sz="2000" baseline="30000" dirty="0" smtClean="0">
                <a:latin typeface="Bookman Old Style" pitchFamily="18" charset="0"/>
              </a:rPr>
              <a:t>ο</a:t>
            </a:r>
            <a:r>
              <a:rPr lang="el-GR" sz="2000" dirty="0" smtClean="0">
                <a:latin typeface="Bookman Old Style" pitchFamily="18" charset="0"/>
              </a:rPr>
              <a:t> Θεώρημα </a:t>
            </a:r>
            <a:r>
              <a:rPr lang="en-US" sz="2000" dirty="0" err="1" smtClean="0">
                <a:latin typeface="Bookman Old Style" pitchFamily="18" charset="0"/>
              </a:rPr>
              <a:t>Castighiano</a:t>
            </a:r>
            <a:r>
              <a:rPr lang="en-US" sz="2000" dirty="0" smtClean="0">
                <a:latin typeface="Bookman Old Style" pitchFamily="18" charset="0"/>
              </a:rPr>
              <a:t> </a:t>
            </a:r>
            <a:r>
              <a:rPr lang="el-GR" sz="2000" dirty="0" smtClean="0">
                <a:latin typeface="Bookman Old Style" pitchFamily="18" charset="0"/>
              </a:rPr>
              <a:t>είναι μία έκφραση της αρχής των δυνατών έργων.</a:t>
            </a:r>
            <a:endParaRPr lang="el-GR" sz="2000" dirty="0">
              <a:latin typeface="Bookman Old Style" pitchFamily="18" charset="0"/>
            </a:endParaRPr>
          </a:p>
        </p:txBody>
      </p:sp>
      <p:graphicFrame>
        <p:nvGraphicFramePr>
          <p:cNvPr id="30722" name="Object 2"/>
          <p:cNvGraphicFramePr>
            <a:graphicFrameLocks noChangeAspect="1"/>
          </p:cNvGraphicFramePr>
          <p:nvPr/>
        </p:nvGraphicFramePr>
        <p:xfrm>
          <a:off x="3275856" y="1772816"/>
          <a:ext cx="2363787" cy="863600"/>
        </p:xfrm>
        <a:graphic>
          <a:graphicData uri="http://schemas.openxmlformats.org/presentationml/2006/ole">
            <p:oleObj spid="_x0000_s30722" name="Equation" r:id="rId3" imgW="1180800" imgH="4316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1926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000" b="1" i="1" dirty="0" smtClean="0">
                <a:latin typeface="Bookman Old Style" pitchFamily="18" charset="0"/>
              </a:rPr>
              <a:t>2</a:t>
            </a:r>
            <a:r>
              <a:rPr lang="el-GR" sz="2000" b="1" i="1" baseline="30000" dirty="0" smtClean="0">
                <a:latin typeface="Bookman Old Style" pitchFamily="18" charset="0"/>
              </a:rPr>
              <a:t>ο</a:t>
            </a:r>
            <a:r>
              <a:rPr lang="el-GR" sz="2000" b="1" i="1" dirty="0" smtClean="0">
                <a:latin typeface="Bookman Old Style" pitchFamily="18" charset="0"/>
              </a:rPr>
              <a:t> Θεώρημα </a:t>
            </a:r>
            <a:r>
              <a:rPr lang="en-US" sz="2000" b="1" i="1" dirty="0" err="1" smtClean="0">
                <a:latin typeface="Bookman Old Style" pitchFamily="18" charset="0"/>
              </a:rPr>
              <a:t>Castighiano</a:t>
            </a:r>
            <a:endParaRPr lang="el-GR" sz="2000" b="1" i="1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Αρχή των συμπληρωματικών δυνατών έργων.</a:t>
            </a: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Δυνατές τάσεις                                      πραγματικές τάσεις</a:t>
            </a: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Οι πραγματικές τάσεις πληρούν τις εξισώσεις ισορροπίας και τις συνθήκες στο σύνορο.</a:t>
            </a: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Ισχύει γενικά, όχι μόνο για τα ελαστικά υλικά.</a:t>
            </a:r>
          </a:p>
          <a:p>
            <a:pPr>
              <a:buNone/>
            </a:pPr>
            <a:endParaRPr lang="el-GR" sz="2000" dirty="0">
              <a:latin typeface="Bookman Old Style" pitchFamily="18" charset="0"/>
            </a:endParaRPr>
          </a:p>
        </p:txBody>
      </p:sp>
      <p:graphicFrame>
        <p:nvGraphicFramePr>
          <p:cNvPr id="31746" name="Object 2"/>
          <p:cNvGraphicFramePr>
            <a:graphicFrameLocks noChangeAspect="1"/>
          </p:cNvGraphicFramePr>
          <p:nvPr/>
        </p:nvGraphicFramePr>
        <p:xfrm>
          <a:off x="3203848" y="1556792"/>
          <a:ext cx="1346200" cy="508000"/>
        </p:xfrm>
        <a:graphic>
          <a:graphicData uri="http://schemas.openxmlformats.org/presentationml/2006/ole">
            <p:oleObj spid="_x0000_s31746" name="Equation" r:id="rId3" imgW="672840" imgH="253800" progId="Equation.DSMT4">
              <p:embed/>
            </p:oleObj>
          </a:graphicData>
        </a:graphic>
      </p:graphicFrame>
      <p:cxnSp>
        <p:nvCxnSpPr>
          <p:cNvPr id="6" name="5 - Ευθύγραμμο βέλος σύνδεσης"/>
          <p:cNvCxnSpPr/>
          <p:nvPr/>
        </p:nvCxnSpPr>
        <p:spPr>
          <a:xfrm>
            <a:off x="2483768" y="1844824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- Ευθύγραμμο βέλος σύνδεσης"/>
          <p:cNvCxnSpPr/>
          <p:nvPr/>
        </p:nvCxnSpPr>
        <p:spPr>
          <a:xfrm flipH="1">
            <a:off x="4716016" y="1844824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1747" name="Object 3"/>
          <p:cNvGraphicFramePr>
            <a:graphicFrameLocks noChangeAspect="1"/>
          </p:cNvGraphicFramePr>
          <p:nvPr/>
        </p:nvGraphicFramePr>
        <p:xfrm>
          <a:off x="3851920" y="2708920"/>
          <a:ext cx="2235200" cy="1905000"/>
        </p:xfrm>
        <a:graphic>
          <a:graphicData uri="http://schemas.openxmlformats.org/presentationml/2006/ole">
            <p:oleObj spid="_x0000_s31747" name="Equation" r:id="rId4" imgW="1117440" imgH="952200" progId="Equation.DSMT4">
              <p:embed/>
            </p:oleObj>
          </a:graphicData>
        </a:graphic>
      </p:graphicFrame>
      <p:graphicFrame>
        <p:nvGraphicFramePr>
          <p:cNvPr id="31748" name="Object 4"/>
          <p:cNvGraphicFramePr>
            <a:graphicFrameLocks noChangeAspect="1"/>
          </p:cNvGraphicFramePr>
          <p:nvPr/>
        </p:nvGraphicFramePr>
        <p:xfrm>
          <a:off x="2915816" y="4941168"/>
          <a:ext cx="2486025" cy="912812"/>
        </p:xfrm>
        <a:graphic>
          <a:graphicData uri="http://schemas.openxmlformats.org/presentationml/2006/ole">
            <p:oleObj spid="_x0000_s31748" name="Equation" r:id="rId5" imgW="1244520" imgH="4572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0"/>
            <a:ext cx="4474840" cy="1143000"/>
          </a:xfrm>
        </p:spPr>
        <p:txBody>
          <a:bodyPr>
            <a:normAutofit/>
          </a:bodyPr>
          <a:lstStyle/>
          <a:p>
            <a:r>
              <a:rPr lang="el-GR" sz="2000" dirty="0" smtClean="0">
                <a:latin typeface="Bookman Old Style" pitchFamily="18" charset="0"/>
              </a:rPr>
              <a:t>Σε απειροστικά σημεία ισχύει:</a:t>
            </a:r>
            <a:endParaRPr lang="el-GR" sz="2000" dirty="0">
              <a:latin typeface="Bookman Old Style" pitchFamily="18" charset="0"/>
            </a:endParaRPr>
          </a:p>
        </p:txBody>
      </p:sp>
      <p:pic>
        <p:nvPicPr>
          <p:cNvPr id="5" name="4 - Θέση περιεχομένου" descr="37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539552" y="980728"/>
            <a:ext cx="4561207" cy="3692406"/>
          </a:xfrm>
        </p:spPr>
      </p:pic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4860032" y="260648"/>
          <a:ext cx="1554163" cy="661988"/>
        </p:xfrm>
        <a:graphic>
          <a:graphicData uri="http://schemas.openxmlformats.org/presentationml/2006/ole">
            <p:oleObj spid="_x0000_s2050" name="Equation" r:id="rId4" imgW="774360" imgH="330120" progId="Equation.DSMT4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2915816" y="5517232"/>
          <a:ext cx="3502025" cy="508000"/>
        </p:xfrm>
        <a:graphic>
          <a:graphicData uri="http://schemas.openxmlformats.org/presentationml/2006/ole">
            <p:oleObj spid="_x0000_s2051" name="Equation" r:id="rId5" imgW="1752480" imgH="253800" progId="Equation.DSMT4">
              <p:embed/>
            </p:oleObj>
          </a:graphicData>
        </a:graphic>
      </p:graphicFrame>
      <p:sp>
        <p:nvSpPr>
          <p:cNvPr id="7" name="1 - Τίτλος"/>
          <p:cNvSpPr txBox="1">
            <a:spLocks/>
          </p:cNvSpPr>
          <p:nvPr/>
        </p:nvSpPr>
        <p:spPr>
          <a:xfrm>
            <a:off x="323528" y="4221088"/>
            <a:ext cx="8496944" cy="13681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Όταν το φορτίο και η ροπή μεταβάλλεται η σχέση γράφεται ως εξής: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000" u="sng" dirty="0" smtClean="0">
                <a:latin typeface="Bookman Old Style" pitchFamily="18" charset="0"/>
              </a:rPr>
              <a:t>Αν υπάρχει γραμμικότητα</a:t>
            </a:r>
            <a:r>
              <a:rPr lang="el-GR" sz="2000" dirty="0" smtClean="0">
                <a:latin typeface="Bookman Old Style" pitchFamily="18" charset="0"/>
              </a:rPr>
              <a:t>:</a:t>
            </a: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Στο σχήμα η μετατόπιση δ έχει τη διεύθυνση της δύναμης Ρ. Στο σημείο (2) δεν υπάρχει δύναμη.</a:t>
            </a: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Τοποθετούμε δύναμη (ή ροπή), η οποία είναι στατικά αποδεκτή εάν ο φορέας είναι τουλάχιστον ισοστατικός. Η </a:t>
            </a:r>
            <a:r>
              <a:rPr lang="el-GR" sz="2000" dirty="0" err="1" smtClean="0">
                <a:latin typeface="Bookman Old Style" pitchFamily="18" charset="0"/>
              </a:rPr>
              <a:t>ψευδοδύναμη</a:t>
            </a:r>
            <a:r>
              <a:rPr lang="el-GR" sz="2000" dirty="0" smtClean="0">
                <a:latin typeface="Bookman Old Style" pitchFamily="18" charset="0"/>
              </a:rPr>
              <a:t> συμβολίζεται με Ρ*.</a:t>
            </a:r>
            <a:endParaRPr lang="el-GR" sz="2000" dirty="0">
              <a:latin typeface="Bookman Old Style" pitchFamily="18" charset="0"/>
            </a:endParaRPr>
          </a:p>
        </p:txBody>
      </p:sp>
      <p:graphicFrame>
        <p:nvGraphicFramePr>
          <p:cNvPr id="32770" name="Object 2"/>
          <p:cNvGraphicFramePr>
            <a:graphicFrameLocks noChangeAspect="1"/>
          </p:cNvGraphicFramePr>
          <p:nvPr/>
        </p:nvGraphicFramePr>
        <p:xfrm>
          <a:off x="3923928" y="476672"/>
          <a:ext cx="2108200" cy="406400"/>
        </p:xfrm>
        <a:graphic>
          <a:graphicData uri="http://schemas.openxmlformats.org/presentationml/2006/ole">
            <p:oleObj spid="_x0000_s32770" name="Equation" r:id="rId3" imgW="1054080" imgH="203040" progId="Equation.DSMT4">
              <p:embed/>
            </p:oleObj>
          </a:graphicData>
        </a:graphic>
      </p:graphicFrame>
      <p:pic>
        <p:nvPicPr>
          <p:cNvPr id="4" name="3 - Εικόνα" descr="44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55776" y="2060848"/>
            <a:ext cx="3772427" cy="2503519"/>
          </a:xfrm>
          <a:prstGeom prst="rect">
            <a:avLst/>
          </a:prstGeom>
        </p:spPr>
      </p:pic>
      <p:graphicFrame>
        <p:nvGraphicFramePr>
          <p:cNvPr id="32771" name="Object 3"/>
          <p:cNvGraphicFramePr>
            <a:graphicFrameLocks noChangeAspect="1"/>
          </p:cNvGraphicFramePr>
          <p:nvPr/>
        </p:nvGraphicFramePr>
        <p:xfrm>
          <a:off x="3419872" y="5373216"/>
          <a:ext cx="1954213" cy="1016000"/>
        </p:xfrm>
        <a:graphic>
          <a:graphicData uri="http://schemas.openxmlformats.org/presentationml/2006/ole">
            <p:oleObj spid="_x0000_s32771" name="Equation" r:id="rId5" imgW="977760" imgH="50796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64704"/>
          </a:xfrm>
        </p:spPr>
        <p:txBody>
          <a:bodyPr>
            <a:normAutofit/>
          </a:bodyPr>
          <a:lstStyle/>
          <a:p>
            <a:r>
              <a:rPr lang="el-GR" sz="2000" b="1" i="1" dirty="0" smtClean="0">
                <a:latin typeface="Bookman Old Style" pitchFamily="18" charset="0"/>
              </a:rPr>
              <a:t>Δυνατές μετατοπίσεις</a:t>
            </a:r>
            <a:endParaRPr lang="el-GR" sz="2000" b="1" i="1" dirty="0">
              <a:latin typeface="Bookman Old Style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5361459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l-GR" sz="2000" dirty="0" smtClean="0">
                <a:latin typeface="Bookman Old Style" pitchFamily="18" charset="0"/>
              </a:rPr>
              <a:t>Δεν πρέπει να παραβιάζεται η γεωμετρία του σώματος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000" dirty="0" smtClean="0">
                <a:latin typeface="Bookman Old Style" pitchFamily="18" charset="0"/>
              </a:rPr>
              <a:t>Πρέπει να πληρούνται οι συνοριακές συνθήκες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000" dirty="0" smtClean="0">
                <a:latin typeface="Bookman Old Style" pitchFamily="18" charset="0"/>
              </a:rPr>
              <a:t>Οι όγκοι πρέπει να είναι θετικοί</a:t>
            </a:r>
          </a:p>
          <a:p>
            <a:pPr marL="457200" indent="-457200"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 marL="457200" indent="-457200">
              <a:buNone/>
            </a:pPr>
            <a:r>
              <a:rPr lang="el-GR" sz="2000" dirty="0" smtClean="0">
                <a:latin typeface="Bookman Old Style" pitchFamily="18" charset="0"/>
              </a:rPr>
              <a:t>Οι δυνατές τάσεις δεν είναι σίγουρα και οι πραγματικές, γιατί πρέπει να πληρούν το </a:t>
            </a:r>
            <a:r>
              <a:rPr lang="el-GR" sz="2000" dirty="0" err="1" smtClean="0">
                <a:latin typeface="Bookman Old Style" pitchFamily="18" charset="0"/>
              </a:rPr>
              <a:t>συμβιβαστό</a:t>
            </a:r>
            <a:r>
              <a:rPr lang="el-GR" sz="2000" dirty="0" smtClean="0">
                <a:latin typeface="Bookman Old Style" pitchFamily="18" charset="0"/>
              </a:rPr>
              <a:t>.</a:t>
            </a:r>
          </a:p>
          <a:p>
            <a:pPr marL="457200" indent="-457200"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 marL="457200" indent="-457200">
              <a:buNone/>
            </a:pPr>
            <a:r>
              <a:rPr lang="el-GR" sz="2000" dirty="0" smtClean="0">
                <a:latin typeface="Bookman Old Style" pitchFamily="18" charset="0"/>
              </a:rPr>
              <a:t>Η πυκνότητα συμπληρωματικής ενέργειας «κρύβει» την αντίστροφη καταστατική εξίσωση.</a:t>
            </a:r>
          </a:p>
          <a:p>
            <a:pPr marL="457200" indent="-457200"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 marL="457200" indent="-457200">
              <a:buNone/>
            </a:pPr>
            <a:r>
              <a:rPr lang="el-GR" sz="2000" dirty="0" smtClean="0">
                <a:latin typeface="Bookman Old Style" pitchFamily="18" charset="0"/>
              </a:rPr>
              <a:t>Στην περίπτωση που </a:t>
            </a:r>
            <a:r>
              <a:rPr lang="el-GR" sz="2000" u="sng" dirty="0" smtClean="0">
                <a:latin typeface="Bookman Old Style" pitchFamily="18" charset="0"/>
              </a:rPr>
              <a:t>θέλω να βρω μετατόπιση </a:t>
            </a:r>
            <a:r>
              <a:rPr lang="el-GR" sz="2000" dirty="0" smtClean="0">
                <a:latin typeface="Bookman Old Style" pitchFamily="18" charset="0"/>
              </a:rPr>
              <a:t>σε σημείο που δεν υπάρχει δύναμη, </a:t>
            </a:r>
            <a:r>
              <a:rPr lang="el-GR" sz="2000" u="sng" dirty="0" smtClean="0">
                <a:latin typeface="Bookman Old Style" pitchFamily="18" charset="0"/>
              </a:rPr>
              <a:t>βάζω μια δύναμη </a:t>
            </a:r>
            <a:r>
              <a:rPr lang="el-GR" sz="2000" dirty="0" smtClean="0">
                <a:latin typeface="Bookman Old Style" pitchFamily="18" charset="0"/>
              </a:rPr>
              <a:t>εφόσον ο φορέας είναι ισοστατικός και ισορροπεί. Επομένως, η δύναμη αυτή δεν επηρεάζει την ισορροπία!</a:t>
            </a:r>
            <a:endParaRPr lang="el-GR" sz="2000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08720"/>
          </a:xfrm>
        </p:spPr>
        <p:txBody>
          <a:bodyPr>
            <a:normAutofit/>
          </a:bodyPr>
          <a:lstStyle/>
          <a:p>
            <a:r>
              <a:rPr lang="el-GR" sz="2000" b="1" i="1" dirty="0" smtClean="0">
                <a:latin typeface="Bookman Old Style" pitchFamily="18" charset="0"/>
              </a:rPr>
              <a:t>Άσκηση</a:t>
            </a:r>
            <a:endParaRPr lang="el-GR" sz="2000" b="1" i="1" dirty="0">
              <a:latin typeface="Bookman Old Style" pitchFamily="18" charset="0"/>
            </a:endParaRPr>
          </a:p>
        </p:txBody>
      </p:sp>
      <p:pic>
        <p:nvPicPr>
          <p:cNvPr id="6" name="5 - Θέση περιεχομένου" descr="45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692696"/>
            <a:ext cx="8301535" cy="5854526"/>
          </a:xfr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3367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Για τη μετατόπιση δ</a:t>
            </a:r>
            <a:r>
              <a:rPr lang="el-GR" sz="1400" dirty="0" smtClean="0">
                <a:latin typeface="Bookman Old Style" pitchFamily="18" charset="0"/>
              </a:rPr>
              <a:t>1</a:t>
            </a:r>
            <a:r>
              <a:rPr lang="el-GR" sz="2000" dirty="0" smtClean="0">
                <a:latin typeface="Bookman Old Style" pitchFamily="18" charset="0"/>
              </a:rPr>
              <a:t> υπάρχει η δύναμη των 400 </a:t>
            </a:r>
            <a:r>
              <a:rPr lang="en-US" sz="2000" dirty="0" err="1" smtClean="0">
                <a:latin typeface="Bookman Old Style" pitchFamily="18" charset="0"/>
              </a:rPr>
              <a:t>kN.</a:t>
            </a: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Ο φορέας είναι ισοστατικός, επομένως μπορούμε να βρούμε τις αντιδράσεις. Έτσι παίρνουμε την ισορροπία στους κόμβους κατά τις διευθύνσεις χ και </a:t>
            </a:r>
            <a:r>
              <a:rPr lang="en-US" sz="2000" dirty="0" smtClean="0">
                <a:latin typeface="Bookman Old Style" pitchFamily="18" charset="0"/>
              </a:rPr>
              <a:t>y</a:t>
            </a:r>
            <a:r>
              <a:rPr lang="el-GR" sz="2000" dirty="0" smtClean="0">
                <a:latin typeface="Bookman Old Style" pitchFamily="18" charset="0"/>
              </a:rPr>
              <a:t>. </a:t>
            </a:r>
          </a:p>
          <a:p>
            <a:pPr>
              <a:buNone/>
            </a:pPr>
            <a:endParaRPr lang="el-GR" sz="2000" b="1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l-GR" sz="2000" b="1" dirty="0" smtClean="0">
                <a:latin typeface="Bookman Old Style" pitchFamily="18" charset="0"/>
              </a:rPr>
              <a:t>Ισορροπία στον κόμβο Β</a:t>
            </a:r>
          </a:p>
          <a:p>
            <a:pPr>
              <a:buNone/>
            </a:pPr>
            <a:endParaRPr lang="el-GR" sz="2000" b="1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b="1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b="1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b="1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b="1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l-GR" sz="2000" b="1" dirty="0" smtClean="0">
                <a:latin typeface="Bookman Old Style" pitchFamily="18" charset="0"/>
              </a:rPr>
              <a:t>Ισορροπία στον κόμβο Γ</a:t>
            </a:r>
          </a:p>
          <a:p>
            <a:pPr>
              <a:buNone/>
            </a:pPr>
            <a:endParaRPr lang="el-GR" sz="2000" b="1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b="1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>
              <a:latin typeface="Bookman Old Style" pitchFamily="18" charset="0"/>
            </a:endParaRPr>
          </a:p>
        </p:txBody>
      </p:sp>
      <p:graphicFrame>
        <p:nvGraphicFramePr>
          <p:cNvPr id="33794" name="Object 2"/>
          <p:cNvGraphicFramePr>
            <a:graphicFrameLocks noChangeAspect="1"/>
          </p:cNvGraphicFramePr>
          <p:nvPr/>
        </p:nvGraphicFramePr>
        <p:xfrm>
          <a:off x="2411760" y="980728"/>
          <a:ext cx="2820988" cy="406400"/>
        </p:xfrm>
        <a:graphic>
          <a:graphicData uri="http://schemas.openxmlformats.org/presentationml/2006/ole">
            <p:oleObj spid="_x0000_s33794" name="Equation" r:id="rId3" imgW="1409400" imgH="203040" progId="Equation.DSMT4">
              <p:embed/>
            </p:oleObj>
          </a:graphicData>
        </a:graphic>
      </p:graphicFrame>
      <p:graphicFrame>
        <p:nvGraphicFramePr>
          <p:cNvPr id="33795" name="Object 3"/>
          <p:cNvGraphicFramePr>
            <a:graphicFrameLocks noChangeAspect="1"/>
          </p:cNvGraphicFramePr>
          <p:nvPr/>
        </p:nvGraphicFramePr>
        <p:xfrm>
          <a:off x="2555776" y="3140968"/>
          <a:ext cx="4062412" cy="1320800"/>
        </p:xfrm>
        <a:graphic>
          <a:graphicData uri="http://schemas.openxmlformats.org/presentationml/2006/ole">
            <p:oleObj spid="_x0000_s33795" name="Equation" r:id="rId4" imgW="2031840" imgH="660240" progId="Equation.DSMT4">
              <p:embed/>
            </p:oleObj>
          </a:graphicData>
        </a:graphic>
      </p:graphicFrame>
      <p:graphicFrame>
        <p:nvGraphicFramePr>
          <p:cNvPr id="33796" name="Object 4"/>
          <p:cNvGraphicFramePr>
            <a:graphicFrameLocks noChangeAspect="1"/>
          </p:cNvGraphicFramePr>
          <p:nvPr/>
        </p:nvGraphicFramePr>
        <p:xfrm>
          <a:off x="2555776" y="5373216"/>
          <a:ext cx="5589588" cy="1320800"/>
        </p:xfrm>
        <a:graphic>
          <a:graphicData uri="http://schemas.openxmlformats.org/presentationml/2006/ole">
            <p:oleObj spid="_x0000_s33796" name="Equation" r:id="rId5" imgW="2793960" imgH="6602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Στην εκφώνηση δίνεται η επιφάνεια Α, άρα μπορούμε να βρούμε τις τάσεις σ και στη συνέχεια από το νόμο του </a:t>
            </a:r>
            <a:r>
              <a:rPr lang="en-US" sz="2000" dirty="0" smtClean="0">
                <a:latin typeface="Bookman Old Style" pitchFamily="18" charset="0"/>
              </a:rPr>
              <a:t>Hooke </a:t>
            </a:r>
            <a:r>
              <a:rPr lang="el-GR" sz="2000" dirty="0" smtClean="0">
                <a:latin typeface="Bookman Old Style" pitchFamily="18" charset="0"/>
              </a:rPr>
              <a:t>στην περίπτωση </a:t>
            </a:r>
            <a:r>
              <a:rPr lang="el-GR" sz="2000" dirty="0" err="1" smtClean="0">
                <a:latin typeface="Bookman Old Style" pitchFamily="18" charset="0"/>
              </a:rPr>
              <a:t>μονοαξονικού</a:t>
            </a:r>
            <a:r>
              <a:rPr lang="el-GR" sz="2000" dirty="0" smtClean="0">
                <a:latin typeface="Bookman Old Style" pitchFamily="18" charset="0"/>
              </a:rPr>
              <a:t> εφελκυσμού τις τροπές ε.</a:t>
            </a: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Επίσης, για την πυκνότητα ελαστικής ενέργειας </a:t>
            </a:r>
            <a:r>
              <a:rPr lang="en-US" sz="2000" dirty="0" smtClean="0">
                <a:latin typeface="Bookman Old Style" pitchFamily="18" charset="0"/>
              </a:rPr>
              <a:t>e</a:t>
            </a:r>
            <a:r>
              <a:rPr lang="el-GR" sz="2000" dirty="0" smtClean="0">
                <a:latin typeface="Bookman Old Style" pitchFamily="18" charset="0"/>
              </a:rPr>
              <a:t> σε περίπτωση </a:t>
            </a:r>
            <a:r>
              <a:rPr lang="el-GR" sz="2000" dirty="0" err="1" smtClean="0">
                <a:latin typeface="Bookman Old Style" pitchFamily="18" charset="0"/>
              </a:rPr>
              <a:t>μονοαξονικού</a:t>
            </a:r>
            <a:r>
              <a:rPr lang="el-GR" sz="2000" dirty="0" smtClean="0">
                <a:latin typeface="Bookman Old Style" pitchFamily="18" charset="0"/>
              </a:rPr>
              <a:t> εφελκυσμού και για την ελαστική ενέργεια</a:t>
            </a:r>
            <a:r>
              <a:rPr lang="en-US" sz="2000" dirty="0" smtClean="0">
                <a:latin typeface="Bookman Old Style" pitchFamily="18" charset="0"/>
              </a:rPr>
              <a:t> U</a:t>
            </a:r>
            <a:r>
              <a:rPr lang="el-GR" sz="2000" dirty="0" smtClean="0">
                <a:latin typeface="Bookman Old Style" pitchFamily="18" charset="0"/>
              </a:rPr>
              <a:t> γνωρίζουμε ότι:</a:t>
            </a:r>
            <a:endParaRPr lang="el-GR" sz="2000" dirty="0">
              <a:latin typeface="Bookman Old Style" pitchFamily="18" charset="0"/>
            </a:endParaRPr>
          </a:p>
        </p:txBody>
      </p:sp>
      <p:graphicFrame>
        <p:nvGraphicFramePr>
          <p:cNvPr id="34818" name="Object 2"/>
          <p:cNvGraphicFramePr>
            <a:graphicFrameLocks noChangeAspect="1"/>
          </p:cNvGraphicFramePr>
          <p:nvPr/>
        </p:nvGraphicFramePr>
        <p:xfrm>
          <a:off x="2843808" y="1772816"/>
          <a:ext cx="2922588" cy="787400"/>
        </p:xfrm>
        <a:graphic>
          <a:graphicData uri="http://schemas.openxmlformats.org/presentationml/2006/ole">
            <p:oleObj spid="_x0000_s34818" name="Equation" r:id="rId3" imgW="1460160" imgH="393480" progId="Equation.DSMT4">
              <p:embed/>
            </p:oleObj>
          </a:graphicData>
        </a:graphic>
      </p:graphicFrame>
      <p:graphicFrame>
        <p:nvGraphicFramePr>
          <p:cNvPr id="34819" name="Object 3"/>
          <p:cNvGraphicFramePr>
            <a:graphicFrameLocks noChangeAspect="1"/>
          </p:cNvGraphicFramePr>
          <p:nvPr/>
        </p:nvGraphicFramePr>
        <p:xfrm>
          <a:off x="2771800" y="4005064"/>
          <a:ext cx="2795587" cy="1625600"/>
        </p:xfrm>
        <a:graphic>
          <a:graphicData uri="http://schemas.openxmlformats.org/presentationml/2006/ole">
            <p:oleObj spid="_x0000_s34819" name="Equation" r:id="rId4" imgW="1396800" imgH="8125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Η ολική ελαστική ενέργεια του συστήματος είναι ίση με:</a:t>
            </a: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Θα υπολογίσουμε λοιπόν την ενέργεια για κάθε ράβδο χωριστά.</a:t>
            </a:r>
            <a:endParaRPr lang="el-GR" sz="2000" dirty="0">
              <a:latin typeface="Bookman Old Style" pitchFamily="18" charset="0"/>
            </a:endParaRPr>
          </a:p>
        </p:txBody>
      </p:sp>
      <p:graphicFrame>
        <p:nvGraphicFramePr>
          <p:cNvPr id="35842" name="Object 2"/>
          <p:cNvGraphicFramePr>
            <a:graphicFrameLocks noChangeAspect="1"/>
          </p:cNvGraphicFramePr>
          <p:nvPr/>
        </p:nvGraphicFramePr>
        <p:xfrm>
          <a:off x="2699792" y="1052736"/>
          <a:ext cx="2919413" cy="457200"/>
        </p:xfrm>
        <a:graphic>
          <a:graphicData uri="http://schemas.openxmlformats.org/presentationml/2006/ole">
            <p:oleObj spid="_x0000_s35842" name="Equation" r:id="rId3" imgW="1460160" imgH="228600" progId="Equation.DSMT4">
              <p:embed/>
            </p:oleObj>
          </a:graphicData>
        </a:graphic>
      </p:graphicFrame>
      <p:graphicFrame>
        <p:nvGraphicFramePr>
          <p:cNvPr id="35843" name="Object 3"/>
          <p:cNvGraphicFramePr>
            <a:graphicFrameLocks noChangeAspect="1"/>
          </p:cNvGraphicFramePr>
          <p:nvPr/>
        </p:nvGraphicFramePr>
        <p:xfrm>
          <a:off x="1331640" y="2636912"/>
          <a:ext cx="6326188" cy="2133600"/>
        </p:xfrm>
        <a:graphic>
          <a:graphicData uri="http://schemas.openxmlformats.org/presentationml/2006/ole">
            <p:oleObj spid="_x0000_s35843" name="Equation" r:id="rId4" imgW="3162240" imgH="1066680" progId="Equation.DSMT4">
              <p:embed/>
            </p:oleObj>
          </a:graphicData>
        </a:graphic>
      </p:graphicFrame>
      <p:sp>
        <p:nvSpPr>
          <p:cNvPr id="6" name="5 - Βέλος προς τα κάτω"/>
          <p:cNvSpPr/>
          <p:nvPr/>
        </p:nvSpPr>
        <p:spPr>
          <a:xfrm>
            <a:off x="4067944" y="5013176"/>
            <a:ext cx="1080120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aphicFrame>
        <p:nvGraphicFramePr>
          <p:cNvPr id="35844" name="Object 4"/>
          <p:cNvGraphicFramePr>
            <a:graphicFrameLocks noChangeAspect="1"/>
          </p:cNvGraphicFramePr>
          <p:nvPr/>
        </p:nvGraphicFramePr>
        <p:xfrm>
          <a:off x="3923928" y="5733256"/>
          <a:ext cx="1652588" cy="457200"/>
        </p:xfrm>
        <a:graphic>
          <a:graphicData uri="http://schemas.openxmlformats.org/presentationml/2006/ole">
            <p:oleObj spid="_x0000_s35844" name="Equation" r:id="rId5" imgW="825480" imgH="2286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Από το Θεώρημα Ισοδύναμης Ενέργειας μπορούμε να υπολογίσουμε τη μετατόπιση δ κατά τη διεύθυνση 1.</a:t>
            </a: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Για τη συμπληρωματική πυκνότητα ελαστικής ενέργειας ισχύει ότι:</a:t>
            </a:r>
          </a:p>
          <a:p>
            <a:pPr>
              <a:buNone/>
            </a:pPr>
            <a:endParaRPr lang="el-GR" sz="2000" dirty="0">
              <a:latin typeface="Bookman Old Style" pitchFamily="18" charset="0"/>
            </a:endParaRPr>
          </a:p>
        </p:txBody>
      </p:sp>
      <p:graphicFrame>
        <p:nvGraphicFramePr>
          <p:cNvPr id="36866" name="Object 2"/>
          <p:cNvGraphicFramePr>
            <a:graphicFrameLocks noChangeAspect="1"/>
          </p:cNvGraphicFramePr>
          <p:nvPr/>
        </p:nvGraphicFramePr>
        <p:xfrm>
          <a:off x="2411760" y="1268760"/>
          <a:ext cx="4348163" cy="788988"/>
        </p:xfrm>
        <a:graphic>
          <a:graphicData uri="http://schemas.openxmlformats.org/presentationml/2006/ole">
            <p:oleObj spid="_x0000_s36866" name="Equation" r:id="rId3" imgW="2171520" imgH="393480" progId="Equation.DSMT4">
              <p:embed/>
            </p:oleObj>
          </a:graphicData>
        </a:graphic>
      </p:graphicFrame>
      <p:graphicFrame>
        <p:nvGraphicFramePr>
          <p:cNvPr id="36867" name="Object 3"/>
          <p:cNvGraphicFramePr>
            <a:graphicFrameLocks noChangeAspect="1"/>
          </p:cNvGraphicFramePr>
          <p:nvPr/>
        </p:nvGraphicFramePr>
        <p:xfrm>
          <a:off x="3491880" y="2348880"/>
          <a:ext cx="2005013" cy="1016000"/>
        </p:xfrm>
        <a:graphic>
          <a:graphicData uri="http://schemas.openxmlformats.org/presentationml/2006/ole">
            <p:oleObj spid="_x0000_s36867" name="Equation" r:id="rId4" imgW="1002960" imgH="507960" progId="Equation.DSMT4">
              <p:embed/>
            </p:oleObj>
          </a:graphicData>
        </a:graphic>
      </p:graphicFrame>
      <p:graphicFrame>
        <p:nvGraphicFramePr>
          <p:cNvPr id="36868" name="Object 4"/>
          <p:cNvGraphicFramePr>
            <a:graphicFrameLocks noChangeAspect="1"/>
          </p:cNvGraphicFramePr>
          <p:nvPr/>
        </p:nvGraphicFramePr>
        <p:xfrm>
          <a:off x="3635896" y="4293096"/>
          <a:ext cx="1652587" cy="915988"/>
        </p:xfrm>
        <a:graphic>
          <a:graphicData uri="http://schemas.openxmlformats.org/presentationml/2006/ole">
            <p:oleObj spid="_x0000_s36868" name="Equation" r:id="rId5" imgW="825480" imgH="4572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000" b="1" dirty="0" smtClean="0">
                <a:latin typeface="Bookman Old Style" pitchFamily="18" charset="0"/>
              </a:rPr>
              <a:t>Ισορροπία του κόμβου Β</a:t>
            </a:r>
          </a:p>
          <a:p>
            <a:pPr>
              <a:buNone/>
            </a:pPr>
            <a:endParaRPr lang="el-GR" sz="2000" b="1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b="1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b="1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b="1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b="1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Υπάρχει δύναμη Ρ΄ για την οποία ισχύει:</a:t>
            </a: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Ενώ η πυκνότητα ελαστικής ενέργειας και η ενέργεια γράφονται ως εξής:</a:t>
            </a:r>
          </a:p>
          <a:p>
            <a:pPr>
              <a:buNone/>
            </a:pPr>
            <a:endParaRPr lang="el-GR" sz="2000" dirty="0">
              <a:latin typeface="Bookman Old Style" pitchFamily="18" charset="0"/>
            </a:endParaRPr>
          </a:p>
        </p:txBody>
      </p:sp>
      <p:graphicFrame>
        <p:nvGraphicFramePr>
          <p:cNvPr id="37890" name="Object 2"/>
          <p:cNvGraphicFramePr>
            <a:graphicFrameLocks noChangeAspect="1"/>
          </p:cNvGraphicFramePr>
          <p:nvPr/>
        </p:nvGraphicFramePr>
        <p:xfrm>
          <a:off x="2771800" y="980728"/>
          <a:ext cx="3303588" cy="1320800"/>
        </p:xfrm>
        <a:graphic>
          <a:graphicData uri="http://schemas.openxmlformats.org/presentationml/2006/ole">
            <p:oleObj spid="_x0000_s37890" name="Equation" r:id="rId3" imgW="1650960" imgH="660240" progId="Equation.DSMT4">
              <p:embed/>
            </p:oleObj>
          </a:graphicData>
        </a:graphic>
      </p:graphicFrame>
      <p:graphicFrame>
        <p:nvGraphicFramePr>
          <p:cNvPr id="37891" name="Object 3"/>
          <p:cNvGraphicFramePr>
            <a:graphicFrameLocks noChangeAspect="1"/>
          </p:cNvGraphicFramePr>
          <p:nvPr/>
        </p:nvGraphicFramePr>
        <p:xfrm>
          <a:off x="5724128" y="2636912"/>
          <a:ext cx="2741613" cy="1320800"/>
        </p:xfrm>
        <a:graphic>
          <a:graphicData uri="http://schemas.openxmlformats.org/presentationml/2006/ole">
            <p:oleObj spid="_x0000_s37891" name="Equation" r:id="rId4" imgW="1371600" imgH="660240" progId="Equation.DSMT4">
              <p:embed/>
            </p:oleObj>
          </a:graphicData>
        </a:graphic>
      </p:graphicFrame>
      <p:graphicFrame>
        <p:nvGraphicFramePr>
          <p:cNvPr id="37892" name="Object 4"/>
          <p:cNvGraphicFramePr>
            <a:graphicFrameLocks noChangeAspect="1"/>
          </p:cNvGraphicFramePr>
          <p:nvPr/>
        </p:nvGraphicFramePr>
        <p:xfrm>
          <a:off x="3059832" y="4581128"/>
          <a:ext cx="3048000" cy="2057400"/>
        </p:xfrm>
        <a:graphic>
          <a:graphicData uri="http://schemas.openxmlformats.org/presentationml/2006/ole">
            <p:oleObj spid="_x0000_s37892" name="Equation" r:id="rId5" imgW="1523880" imgH="10285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Η μετατόπιση δ κατά τη διεύθυνση 2</a:t>
            </a: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Αν στο σημείο</a:t>
            </a:r>
            <a:r>
              <a:rPr lang="el-GR" sz="2000" b="1" dirty="0" smtClean="0">
                <a:latin typeface="Bookman Old Style" pitchFamily="18" charset="0"/>
              </a:rPr>
              <a:t> Γ </a:t>
            </a:r>
            <a:r>
              <a:rPr lang="el-GR" sz="2000" dirty="0" smtClean="0">
                <a:latin typeface="Bookman Old Style" pitchFamily="18" charset="0"/>
              </a:rPr>
              <a:t>υπάρχει κύλιση, τότε την αφαιρώ και βάζω δύναμη </a:t>
            </a:r>
            <a:r>
              <a:rPr lang="en-US" sz="2000" dirty="0" smtClean="0">
                <a:latin typeface="Bookman Old Style" pitchFamily="18" charset="0"/>
              </a:rPr>
              <a:t>V</a:t>
            </a:r>
            <a:r>
              <a:rPr lang="el-GR" sz="2000" dirty="0" smtClean="0">
                <a:latin typeface="Bookman Old Style" pitchFamily="18" charset="0"/>
              </a:rPr>
              <a:t>. Επομένως, ο φορέας παραμένει ισοστατικός. Στη συνέχεια, εφαρμόζω θεώρημα </a:t>
            </a:r>
            <a:r>
              <a:rPr lang="en-US" sz="2000" dirty="0" err="1" smtClean="0">
                <a:latin typeface="Bookman Old Style" pitchFamily="18" charset="0"/>
              </a:rPr>
              <a:t>Castighiano</a:t>
            </a:r>
            <a:r>
              <a:rPr lang="en-US" sz="2000" dirty="0" smtClean="0">
                <a:latin typeface="Bookman Old Style" pitchFamily="18" charset="0"/>
              </a:rPr>
              <a:t> </a:t>
            </a:r>
            <a:r>
              <a:rPr lang="el-GR" sz="2000" dirty="0" smtClean="0">
                <a:latin typeface="Bookman Old Style" pitchFamily="18" charset="0"/>
              </a:rPr>
              <a:t>γνωρίζοντας ότι σε αυτή την περίπτωση δ=0.</a:t>
            </a: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l-GR" sz="2000" b="1" dirty="0" smtClean="0">
                <a:latin typeface="Bookman Old Style" pitchFamily="18" charset="0"/>
              </a:rPr>
              <a:t>Ισορροπία στον κόμβο Β</a:t>
            </a:r>
            <a:endParaRPr lang="el-GR" sz="2000" b="1" dirty="0">
              <a:latin typeface="Bookman Old Style" pitchFamily="18" charset="0"/>
            </a:endParaRPr>
          </a:p>
        </p:txBody>
      </p:sp>
      <p:graphicFrame>
        <p:nvGraphicFramePr>
          <p:cNvPr id="38914" name="Object 2"/>
          <p:cNvGraphicFramePr>
            <a:graphicFrameLocks noChangeAspect="1"/>
          </p:cNvGraphicFramePr>
          <p:nvPr/>
        </p:nvGraphicFramePr>
        <p:xfrm>
          <a:off x="1763688" y="1124744"/>
          <a:ext cx="5657850" cy="1065213"/>
        </p:xfrm>
        <a:graphic>
          <a:graphicData uri="http://schemas.openxmlformats.org/presentationml/2006/ole">
            <p:oleObj spid="_x0000_s38914" name="Equation" r:id="rId3" imgW="2831760" imgH="533160" progId="Equation.DSMT4">
              <p:embed/>
            </p:oleObj>
          </a:graphicData>
        </a:graphic>
      </p:graphicFrame>
      <p:graphicFrame>
        <p:nvGraphicFramePr>
          <p:cNvPr id="38915" name="Object 3"/>
          <p:cNvGraphicFramePr>
            <a:graphicFrameLocks noChangeAspect="1"/>
          </p:cNvGraphicFramePr>
          <p:nvPr/>
        </p:nvGraphicFramePr>
        <p:xfrm>
          <a:off x="3563888" y="4869160"/>
          <a:ext cx="1397000" cy="457200"/>
        </p:xfrm>
        <a:graphic>
          <a:graphicData uri="http://schemas.openxmlformats.org/presentationml/2006/ole">
            <p:oleObj spid="_x0000_s38915" name="Equation" r:id="rId4" imgW="698400" imgH="2286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000" b="1" dirty="0" smtClean="0">
                <a:latin typeface="Bookman Old Style" pitchFamily="18" charset="0"/>
              </a:rPr>
              <a:t>Ισορροπία στον κόμβο Γ</a:t>
            </a:r>
          </a:p>
          <a:p>
            <a:pPr>
              <a:buNone/>
            </a:pPr>
            <a:endParaRPr lang="el-GR" sz="2000" b="1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b="1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b="1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b="1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b="1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b="1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l-GR" sz="2000" b="1" dirty="0" smtClean="0">
                <a:latin typeface="Bookman Old Style" pitchFamily="18" charset="0"/>
              </a:rPr>
              <a:t>Ισορροπία ροπών στον κόμβο Α</a:t>
            </a:r>
          </a:p>
        </p:txBody>
      </p:sp>
      <p:graphicFrame>
        <p:nvGraphicFramePr>
          <p:cNvPr id="39938" name="Object 2"/>
          <p:cNvGraphicFramePr>
            <a:graphicFrameLocks noChangeAspect="1"/>
          </p:cNvGraphicFramePr>
          <p:nvPr/>
        </p:nvGraphicFramePr>
        <p:xfrm>
          <a:off x="2267744" y="980728"/>
          <a:ext cx="4678363" cy="1627188"/>
        </p:xfrm>
        <a:graphic>
          <a:graphicData uri="http://schemas.openxmlformats.org/presentationml/2006/ole">
            <p:oleObj spid="_x0000_s39938" name="Equation" r:id="rId3" imgW="2336760" imgH="812520" progId="Equation.DSMT4">
              <p:embed/>
            </p:oleObj>
          </a:graphicData>
        </a:graphic>
      </p:graphicFrame>
      <p:graphicFrame>
        <p:nvGraphicFramePr>
          <p:cNvPr id="39939" name="Object 3"/>
          <p:cNvGraphicFramePr>
            <a:graphicFrameLocks noChangeAspect="1"/>
          </p:cNvGraphicFramePr>
          <p:nvPr/>
        </p:nvGraphicFramePr>
        <p:xfrm>
          <a:off x="1763688" y="3717032"/>
          <a:ext cx="5437188" cy="1625600"/>
        </p:xfrm>
        <a:graphic>
          <a:graphicData uri="http://schemas.openxmlformats.org/presentationml/2006/ole">
            <p:oleObj spid="_x0000_s39939" name="Equation" r:id="rId4" imgW="2717640" imgH="8125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Σε απειροστικές αποστάσεις η σχέση γράφεται ως εξής:</a:t>
            </a:r>
          </a:p>
          <a:p>
            <a:pPr>
              <a:buNone/>
            </a:pPr>
            <a:endParaRPr lang="el-GR" sz="2000" dirty="0">
              <a:latin typeface="Bookman Old Style" pitchFamily="18" charset="0"/>
            </a:endParaRP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2267744" y="1268760"/>
          <a:ext cx="4351338" cy="712788"/>
        </p:xfrm>
        <a:graphic>
          <a:graphicData uri="http://schemas.openxmlformats.org/presentationml/2006/ole">
            <p:oleObj spid="_x0000_s3074" name="Equation" r:id="rId3" imgW="2171520" imgH="355320" progId="Equation.DSMT4">
              <p:embed/>
            </p:oleObj>
          </a:graphicData>
        </a:graphic>
      </p:graphicFrame>
      <p:pic>
        <p:nvPicPr>
          <p:cNvPr id="4" name="3 - Εικόνα" descr="38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195736" y="2348880"/>
            <a:ext cx="4492618" cy="3498068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56060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Όπως και προηγουμένως υπολογίζουμε τις τάσεις, την πυκνότητα ελαστικής ενέργειας και την ενέργεια.</a:t>
            </a:r>
            <a:endParaRPr lang="el-GR" sz="2000" dirty="0">
              <a:latin typeface="Bookman Old Style" pitchFamily="18" charset="0"/>
            </a:endParaRPr>
          </a:p>
        </p:txBody>
      </p:sp>
      <p:graphicFrame>
        <p:nvGraphicFramePr>
          <p:cNvPr id="40962" name="Object 2"/>
          <p:cNvGraphicFramePr>
            <a:graphicFrameLocks noChangeAspect="1"/>
          </p:cNvGraphicFramePr>
          <p:nvPr/>
        </p:nvGraphicFramePr>
        <p:xfrm>
          <a:off x="3059832" y="1340768"/>
          <a:ext cx="3073400" cy="2286000"/>
        </p:xfrm>
        <a:graphic>
          <a:graphicData uri="http://schemas.openxmlformats.org/presentationml/2006/ole">
            <p:oleObj spid="_x0000_s40962" name="Equation" r:id="rId3" imgW="1536480" imgH="1143000" progId="Equation.DSMT4">
              <p:embed/>
            </p:oleObj>
          </a:graphicData>
        </a:graphic>
      </p:graphicFrame>
      <p:graphicFrame>
        <p:nvGraphicFramePr>
          <p:cNvPr id="40963" name="Object 3"/>
          <p:cNvGraphicFramePr>
            <a:graphicFrameLocks noChangeAspect="1"/>
          </p:cNvGraphicFramePr>
          <p:nvPr/>
        </p:nvGraphicFramePr>
        <p:xfrm>
          <a:off x="2987824" y="4077072"/>
          <a:ext cx="3249613" cy="1827213"/>
        </p:xfrm>
        <a:graphic>
          <a:graphicData uri="http://schemas.openxmlformats.org/presentationml/2006/ole">
            <p:oleObj spid="_x0000_s40963" name="Equation" r:id="rId4" imgW="1625400" imgH="9144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Επομένως, η συμπληρωματική ενέργεια ισούται με:</a:t>
            </a: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Γνωρίζοντας ότι ισχύει η σχέση:</a:t>
            </a: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Μπορούμε τελικά να υπολογίσουμε τη δύναμη </a:t>
            </a:r>
            <a:r>
              <a:rPr lang="en-US" sz="2000" dirty="0" smtClean="0">
                <a:latin typeface="Bookman Old Style" pitchFamily="18" charset="0"/>
              </a:rPr>
              <a:t>V </a:t>
            </a:r>
            <a:r>
              <a:rPr lang="el-GR" sz="2000" dirty="0" smtClean="0">
                <a:latin typeface="Bookman Old Style" pitchFamily="18" charset="0"/>
              </a:rPr>
              <a:t>κάνοντας αντικατάσταση της ενέργειας στην ανωτέρω σχέση και στη συνέχεια επίλυση ως προς </a:t>
            </a:r>
            <a:r>
              <a:rPr lang="en-US" sz="2000" dirty="0" smtClean="0">
                <a:latin typeface="Bookman Old Style" pitchFamily="18" charset="0"/>
              </a:rPr>
              <a:t>V.</a:t>
            </a:r>
            <a:endParaRPr lang="el-GR" sz="2000" dirty="0">
              <a:latin typeface="Bookman Old Style" pitchFamily="18" charset="0"/>
            </a:endParaRPr>
          </a:p>
        </p:txBody>
      </p:sp>
      <p:graphicFrame>
        <p:nvGraphicFramePr>
          <p:cNvPr id="41986" name="Object 2"/>
          <p:cNvGraphicFramePr>
            <a:graphicFrameLocks noChangeAspect="1"/>
          </p:cNvGraphicFramePr>
          <p:nvPr/>
        </p:nvGraphicFramePr>
        <p:xfrm>
          <a:off x="1475656" y="1124744"/>
          <a:ext cx="6302375" cy="1270000"/>
        </p:xfrm>
        <a:graphic>
          <a:graphicData uri="http://schemas.openxmlformats.org/presentationml/2006/ole">
            <p:oleObj spid="_x0000_s41986" name="Equation" r:id="rId3" imgW="3149280" imgH="634680" progId="Equation.DSMT4">
              <p:embed/>
            </p:oleObj>
          </a:graphicData>
        </a:graphic>
      </p:graphicFrame>
      <p:graphicFrame>
        <p:nvGraphicFramePr>
          <p:cNvPr id="41987" name="Object 3"/>
          <p:cNvGraphicFramePr>
            <a:graphicFrameLocks noChangeAspect="1"/>
          </p:cNvGraphicFramePr>
          <p:nvPr/>
        </p:nvGraphicFramePr>
        <p:xfrm>
          <a:off x="3563888" y="3717032"/>
          <a:ext cx="1601788" cy="839788"/>
        </p:xfrm>
        <a:graphic>
          <a:graphicData uri="http://schemas.openxmlformats.org/presentationml/2006/ole">
            <p:oleObj spid="_x0000_s41987" name="Equation" r:id="rId4" imgW="799920" imgH="419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/>
          </a:bodyPr>
          <a:lstStyle/>
          <a:p>
            <a:r>
              <a:rPr lang="el-GR" sz="2400" dirty="0" smtClean="0">
                <a:latin typeface="Bookman Old Style" pitchFamily="18" charset="0"/>
              </a:rPr>
              <a:t>11.1 Θεώρημα Αμοιβαιότητας (</a:t>
            </a:r>
            <a:r>
              <a:rPr lang="en-US" sz="2400" dirty="0" err="1" smtClean="0">
                <a:latin typeface="Bookman Old Style" pitchFamily="18" charset="0"/>
              </a:rPr>
              <a:t>Betti</a:t>
            </a:r>
            <a:r>
              <a:rPr lang="en-US" sz="2400" dirty="0" smtClean="0">
                <a:latin typeface="Bookman Old Style" pitchFamily="18" charset="0"/>
              </a:rPr>
              <a:t> - Maxwell)</a:t>
            </a:r>
            <a:endParaRPr lang="el-GR" sz="2400" dirty="0">
              <a:latin typeface="Bookman Old Style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Αμοιβαιότητα ως προς το έργο και την ενέργεια.</a:t>
            </a:r>
          </a:p>
          <a:p>
            <a:pPr>
              <a:buFont typeface="Wingdings" pitchFamily="2" charset="2"/>
              <a:buChar char="§"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el-GR" sz="2000" dirty="0" smtClean="0">
                <a:latin typeface="Bookman Old Style" pitchFamily="18" charset="0"/>
              </a:rPr>
              <a:t>Έργο – ενέργεια</a:t>
            </a:r>
          </a:p>
          <a:p>
            <a:pPr>
              <a:buFont typeface="Wingdings" pitchFamily="2" charset="2"/>
              <a:buChar char="§"/>
            </a:pPr>
            <a:r>
              <a:rPr lang="el-GR" sz="2000" dirty="0" smtClean="0">
                <a:latin typeface="Bookman Old Style" pitchFamily="18" charset="0"/>
              </a:rPr>
              <a:t>Γραμμική ελαστική συμπεριφορά</a:t>
            </a:r>
          </a:p>
          <a:p>
            <a:pPr>
              <a:buFont typeface="Wingdings" pitchFamily="2" charset="2"/>
              <a:buChar char="§"/>
            </a:pPr>
            <a:r>
              <a:rPr lang="el-GR" sz="2000" dirty="0" smtClean="0">
                <a:latin typeface="Bookman Old Style" pitchFamily="18" charset="0"/>
              </a:rPr>
              <a:t>Εφαρμογή της αρχής των δυνατών έργων και των συμπληρωματικών δυνατών έργων</a:t>
            </a:r>
            <a:endParaRPr lang="el-GR" sz="2000" dirty="0">
              <a:latin typeface="Bookman Old Style" pitchFamily="18" charset="0"/>
            </a:endParaRPr>
          </a:p>
        </p:txBody>
      </p:sp>
      <p:pic>
        <p:nvPicPr>
          <p:cNvPr id="4" name="3 - Εικόνα" descr="46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95736" y="3212976"/>
            <a:ext cx="4641228" cy="3338026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Οι δ, </a:t>
            </a:r>
            <a:r>
              <a:rPr lang="el-GR" sz="2000" dirty="0" err="1" smtClean="0">
                <a:latin typeface="Bookman Old Style" pitchFamily="18" charset="0"/>
              </a:rPr>
              <a:t>δ΄</a:t>
            </a:r>
            <a:r>
              <a:rPr lang="el-GR" sz="2000" dirty="0" smtClean="0">
                <a:latin typeface="Bookman Old Style" pitchFamily="18" charset="0"/>
              </a:rPr>
              <a:t> δεν είναι αναγκαστικά οι πραγματικές μετατοπίσεις του σώματος. Σίγουρα είναι η προβολή της μετατόπισης κατά το σημείο που έχουμε επιλέξει.</a:t>
            </a: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Τα (Ρ, δ) θα μπορούσαν να είναι (Μ, φ).</a:t>
            </a: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 marL="514350" indent="-514350">
              <a:buFont typeface="+mj-lt"/>
              <a:buAutoNum type="romanUcPeriod"/>
            </a:pPr>
            <a:r>
              <a:rPr lang="el-GR" sz="2000" dirty="0" smtClean="0">
                <a:latin typeface="Bookman Old Style" pitchFamily="18" charset="0"/>
              </a:rPr>
              <a:t>Θεωρώ την Ρ</a:t>
            </a:r>
            <a:r>
              <a:rPr lang="el-GR" sz="1400" dirty="0" smtClean="0">
                <a:latin typeface="Bookman Old Style" pitchFamily="18" charset="0"/>
              </a:rPr>
              <a:t>1</a:t>
            </a:r>
            <a:r>
              <a:rPr lang="el-GR" sz="2000" dirty="0" smtClean="0">
                <a:latin typeface="Bookman Old Style" pitchFamily="18" charset="0"/>
              </a:rPr>
              <a:t> σαν πραγματική δύναμη και τη δ</a:t>
            </a:r>
            <a:r>
              <a:rPr lang="el-GR" sz="1400" dirty="0" smtClean="0">
                <a:latin typeface="Bookman Old Style" pitchFamily="18" charset="0"/>
              </a:rPr>
              <a:t>1</a:t>
            </a:r>
            <a:r>
              <a:rPr lang="el-GR" sz="2000" dirty="0" smtClean="0">
                <a:latin typeface="Bookman Old Style" pitchFamily="18" charset="0"/>
              </a:rPr>
              <a:t> σαν πραγματική μετατόπιση</a:t>
            </a:r>
          </a:p>
          <a:p>
            <a:pPr marL="514350" indent="-514350">
              <a:buFont typeface="+mj-lt"/>
              <a:buAutoNum type="romanUcPeriod"/>
            </a:pPr>
            <a:r>
              <a:rPr lang="el-GR" sz="2000" dirty="0" smtClean="0">
                <a:latin typeface="Bookman Old Style" pitchFamily="18" charset="0"/>
              </a:rPr>
              <a:t>Θεωρώ την Ρ</a:t>
            </a:r>
            <a:r>
              <a:rPr lang="el-GR" sz="1400" dirty="0" smtClean="0">
                <a:latin typeface="Bookman Old Style" pitchFamily="18" charset="0"/>
              </a:rPr>
              <a:t>1 </a:t>
            </a:r>
            <a:r>
              <a:rPr lang="el-GR" sz="2000" dirty="0" smtClean="0">
                <a:latin typeface="Bookman Old Style" pitchFamily="18" charset="0"/>
              </a:rPr>
              <a:t>σαν στατικά αποδεκτή δύναμη </a:t>
            </a:r>
          </a:p>
          <a:p>
            <a:pPr marL="514350" indent="-514350"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 marL="514350" indent="-514350">
              <a:buFont typeface="+mj-lt"/>
              <a:buAutoNum type="romanUcPeriod"/>
            </a:pPr>
            <a:r>
              <a:rPr lang="el-GR" sz="2000" dirty="0" smtClean="0">
                <a:latin typeface="Bookman Old Style" pitchFamily="18" charset="0"/>
              </a:rPr>
              <a:t>Λόγω της δύναμης Ρ</a:t>
            </a:r>
            <a:r>
              <a:rPr lang="el-GR" sz="1400" dirty="0" smtClean="0">
                <a:latin typeface="Bookman Old Style" pitchFamily="18" charset="0"/>
              </a:rPr>
              <a:t>1</a:t>
            </a:r>
            <a:r>
              <a:rPr lang="el-GR" sz="2000" dirty="0" smtClean="0">
                <a:latin typeface="Bookman Old Style" pitchFamily="18" charset="0"/>
              </a:rPr>
              <a:t>             πραγματικές τάσεις</a:t>
            </a:r>
          </a:p>
          <a:p>
            <a:pPr marL="514350" indent="-514350">
              <a:buNone/>
            </a:pPr>
            <a:r>
              <a:rPr lang="el-GR" sz="2000" dirty="0" smtClean="0">
                <a:latin typeface="Bookman Old Style" pitchFamily="18" charset="0"/>
              </a:rPr>
              <a:t>Λόγω της Ρ</a:t>
            </a:r>
            <a:r>
              <a:rPr lang="el-GR" sz="1400" dirty="0" smtClean="0">
                <a:latin typeface="Bookman Old Style" pitchFamily="18" charset="0"/>
              </a:rPr>
              <a:t>1</a:t>
            </a:r>
            <a:r>
              <a:rPr lang="el-GR" sz="2000" dirty="0" smtClean="0">
                <a:latin typeface="Bookman Old Style" pitchFamily="18" charset="0"/>
              </a:rPr>
              <a:t>΄           Δυνατές τροπές</a:t>
            </a:r>
          </a:p>
          <a:p>
            <a:pPr marL="514350" indent="-514350"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 marL="514350" indent="-514350">
              <a:buNone/>
            </a:pPr>
            <a:r>
              <a:rPr lang="el-GR" sz="2000" dirty="0" smtClean="0">
                <a:latin typeface="Bookman Old Style" pitchFamily="18" charset="0"/>
              </a:rPr>
              <a:t>Δυνατή συμπληρωματική ενέργεια: </a:t>
            </a:r>
          </a:p>
        </p:txBody>
      </p:sp>
      <p:cxnSp>
        <p:nvCxnSpPr>
          <p:cNvPr id="5" name="4 - Ευθύγραμμο βέλος σύνδεσης"/>
          <p:cNvCxnSpPr/>
          <p:nvPr/>
        </p:nvCxnSpPr>
        <p:spPr>
          <a:xfrm>
            <a:off x="3851920" y="4149080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5058" name="Object 2"/>
          <p:cNvGraphicFramePr>
            <a:graphicFrameLocks noChangeAspect="1"/>
          </p:cNvGraphicFramePr>
          <p:nvPr/>
        </p:nvGraphicFramePr>
        <p:xfrm>
          <a:off x="7164288" y="3861048"/>
          <a:ext cx="406400" cy="482600"/>
        </p:xfrm>
        <a:graphic>
          <a:graphicData uri="http://schemas.openxmlformats.org/presentationml/2006/ole">
            <p:oleObj spid="_x0000_s45058" name="Equation" r:id="rId3" imgW="203040" imgH="241200" progId="Equation.DSMT4">
              <p:embed/>
            </p:oleObj>
          </a:graphicData>
        </a:graphic>
      </p:graphicFrame>
      <p:cxnSp>
        <p:nvCxnSpPr>
          <p:cNvPr id="8" name="7 - Ευθύγραμμο βέλος σύνδεσης"/>
          <p:cNvCxnSpPr/>
          <p:nvPr/>
        </p:nvCxnSpPr>
        <p:spPr>
          <a:xfrm>
            <a:off x="2195736" y="4437112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5059" name="Object 3"/>
          <p:cNvGraphicFramePr>
            <a:graphicFrameLocks noChangeAspect="1"/>
          </p:cNvGraphicFramePr>
          <p:nvPr/>
        </p:nvGraphicFramePr>
        <p:xfrm>
          <a:off x="4932040" y="4293096"/>
          <a:ext cx="939800" cy="508000"/>
        </p:xfrm>
        <a:graphic>
          <a:graphicData uri="http://schemas.openxmlformats.org/presentationml/2006/ole">
            <p:oleObj spid="_x0000_s45059" name="Equation" r:id="rId4" imgW="469800" imgH="253800" progId="Equation.DSMT4">
              <p:embed/>
            </p:oleObj>
          </a:graphicData>
        </a:graphic>
      </p:graphicFrame>
      <p:graphicFrame>
        <p:nvGraphicFramePr>
          <p:cNvPr id="45060" name="Object 4"/>
          <p:cNvGraphicFramePr>
            <a:graphicFrameLocks noChangeAspect="1"/>
          </p:cNvGraphicFramePr>
          <p:nvPr/>
        </p:nvGraphicFramePr>
        <p:xfrm>
          <a:off x="1259632" y="5445224"/>
          <a:ext cx="6802438" cy="965200"/>
        </p:xfrm>
        <a:graphic>
          <a:graphicData uri="http://schemas.openxmlformats.org/presentationml/2006/ole">
            <p:oleObj spid="_x0000_s45060" name="Equation" r:id="rId5" imgW="3403440" imgH="4824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ΙΙ.  Θεωρώ την Ρ</a:t>
            </a:r>
            <a:r>
              <a:rPr lang="el-GR" sz="1400" dirty="0" smtClean="0">
                <a:latin typeface="Bookman Old Style" pitchFamily="18" charset="0"/>
              </a:rPr>
              <a:t>1</a:t>
            </a:r>
            <a:r>
              <a:rPr lang="el-GR" sz="2000" dirty="0" smtClean="0">
                <a:latin typeface="Bookman Old Style" pitchFamily="18" charset="0"/>
              </a:rPr>
              <a:t> σαν στατικά αποδεκτή δύναμη και την Ρ</a:t>
            </a:r>
            <a:r>
              <a:rPr lang="el-GR" sz="1400" dirty="0" smtClean="0">
                <a:latin typeface="Bookman Old Style" pitchFamily="18" charset="0"/>
              </a:rPr>
              <a:t>1</a:t>
            </a:r>
            <a:r>
              <a:rPr lang="el-GR" sz="2000" dirty="0" smtClean="0">
                <a:latin typeface="Bookman Old Style" pitchFamily="18" charset="0"/>
              </a:rPr>
              <a:t>΄ σαν πραγματική δύναμη.</a:t>
            </a: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l-GR" sz="2000" u="sng" dirty="0" smtClean="0">
                <a:latin typeface="Bookman Old Style" pitchFamily="18" charset="0"/>
              </a:rPr>
              <a:t>Γραμμική ελαστικότητα:</a:t>
            </a:r>
          </a:p>
          <a:p>
            <a:pPr>
              <a:buNone/>
            </a:pPr>
            <a:endParaRPr lang="el-GR" sz="2000" u="sng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u="sng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u="sng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l-GR" sz="2000" u="sng" dirty="0" smtClean="0">
                <a:latin typeface="Bookman Old Style" pitchFamily="18" charset="0"/>
              </a:rPr>
              <a:t>Νόμος του </a:t>
            </a:r>
            <a:r>
              <a:rPr lang="en-US" sz="2000" u="sng" dirty="0" smtClean="0">
                <a:latin typeface="Bookman Old Style" pitchFamily="18" charset="0"/>
              </a:rPr>
              <a:t>Hooke</a:t>
            </a:r>
            <a:r>
              <a:rPr lang="el-GR" sz="2000" u="sng" dirty="0" smtClean="0">
                <a:latin typeface="Bookman Old Style" pitchFamily="18" charset="0"/>
              </a:rPr>
              <a:t>:</a:t>
            </a: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>
              <a:latin typeface="Bookman Old Style" pitchFamily="18" charset="0"/>
            </a:endParaRPr>
          </a:p>
        </p:txBody>
      </p:sp>
      <p:graphicFrame>
        <p:nvGraphicFramePr>
          <p:cNvPr id="46082" name="Object 2"/>
          <p:cNvGraphicFramePr>
            <a:graphicFrameLocks noChangeAspect="1"/>
          </p:cNvGraphicFramePr>
          <p:nvPr/>
        </p:nvGraphicFramePr>
        <p:xfrm>
          <a:off x="1979712" y="1340768"/>
          <a:ext cx="4948238" cy="963613"/>
        </p:xfrm>
        <a:graphic>
          <a:graphicData uri="http://schemas.openxmlformats.org/presentationml/2006/ole">
            <p:oleObj spid="_x0000_s46082" name="Equation" r:id="rId3" imgW="2476440" imgH="482400" progId="Equation.DSMT4">
              <p:embed/>
            </p:oleObj>
          </a:graphicData>
        </a:graphic>
      </p:graphicFrame>
      <p:graphicFrame>
        <p:nvGraphicFramePr>
          <p:cNvPr id="46083" name="Object 3"/>
          <p:cNvGraphicFramePr>
            <a:graphicFrameLocks noChangeAspect="1"/>
          </p:cNvGraphicFramePr>
          <p:nvPr/>
        </p:nvGraphicFramePr>
        <p:xfrm>
          <a:off x="3491880" y="3212976"/>
          <a:ext cx="1547813" cy="508000"/>
        </p:xfrm>
        <a:graphic>
          <a:graphicData uri="http://schemas.openxmlformats.org/presentationml/2006/ole">
            <p:oleObj spid="_x0000_s46083" name="Equation" r:id="rId4" imgW="774360" imgH="253800" progId="Equation.DSMT4">
              <p:embed/>
            </p:oleObj>
          </a:graphicData>
        </a:graphic>
      </p:graphicFrame>
      <p:graphicFrame>
        <p:nvGraphicFramePr>
          <p:cNvPr id="46084" name="Object 4"/>
          <p:cNvGraphicFramePr>
            <a:graphicFrameLocks noChangeAspect="1"/>
          </p:cNvGraphicFramePr>
          <p:nvPr/>
        </p:nvGraphicFramePr>
        <p:xfrm>
          <a:off x="2771800" y="4653136"/>
          <a:ext cx="3584575" cy="1627188"/>
        </p:xfrm>
        <a:graphic>
          <a:graphicData uri="http://schemas.openxmlformats.org/presentationml/2006/ole">
            <p:oleObj spid="_x0000_s46084" name="Equation" r:id="rId5" imgW="1790640" imgH="8125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Από τις ακόλουθες σχέσεις μπορούμε να δούμε ότι δεν ισχύει η γραμμικότητα.</a:t>
            </a: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Σύμφωνα με τα προηγούμενα ισχύει τελικά ότι:</a:t>
            </a:r>
            <a:endParaRPr lang="el-GR" sz="2000" dirty="0">
              <a:latin typeface="Bookman Old Style" pitchFamily="18" charset="0"/>
            </a:endParaRPr>
          </a:p>
        </p:txBody>
      </p:sp>
      <p:graphicFrame>
        <p:nvGraphicFramePr>
          <p:cNvPr id="47106" name="Object 2"/>
          <p:cNvGraphicFramePr>
            <a:graphicFrameLocks noChangeAspect="1"/>
          </p:cNvGraphicFramePr>
          <p:nvPr/>
        </p:nvGraphicFramePr>
        <p:xfrm>
          <a:off x="3635896" y="1628800"/>
          <a:ext cx="1652588" cy="1982788"/>
        </p:xfrm>
        <a:graphic>
          <a:graphicData uri="http://schemas.openxmlformats.org/presentationml/2006/ole">
            <p:oleObj spid="_x0000_s47106" name="Equation" r:id="rId3" imgW="825480" imgH="990360" progId="Equation.DSMT4">
              <p:embed/>
            </p:oleObj>
          </a:graphicData>
        </a:graphic>
      </p:graphicFrame>
      <p:graphicFrame>
        <p:nvGraphicFramePr>
          <p:cNvPr id="47107" name="Object 3"/>
          <p:cNvGraphicFramePr>
            <a:graphicFrameLocks noChangeAspect="1"/>
          </p:cNvGraphicFramePr>
          <p:nvPr/>
        </p:nvGraphicFramePr>
        <p:xfrm>
          <a:off x="3923928" y="4797152"/>
          <a:ext cx="1320800" cy="482600"/>
        </p:xfrm>
        <a:graphic>
          <a:graphicData uri="http://schemas.openxmlformats.org/presentationml/2006/ole">
            <p:oleObj spid="_x0000_s47107" name="Equation" r:id="rId4" imgW="660240" imgH="2412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el-GR" sz="2400" dirty="0" smtClean="0">
                <a:latin typeface="Bookman Old Style" pitchFamily="18" charset="0"/>
              </a:rPr>
              <a:t>11.2 Εφαρμογές</a:t>
            </a:r>
            <a:endParaRPr lang="el-GR" sz="2400" dirty="0">
              <a:latin typeface="Bookman Old Style" pitchFamily="18" charset="0"/>
            </a:endParaRPr>
          </a:p>
        </p:txBody>
      </p:sp>
      <p:pic>
        <p:nvPicPr>
          <p:cNvPr id="4" name="3 - Θέση περιεχομένου" descr="47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47664" y="1556792"/>
            <a:ext cx="6204498" cy="5065150"/>
          </a:xfrm>
        </p:spPr>
      </p:pic>
      <p:sp>
        <p:nvSpPr>
          <p:cNvPr id="5" name="1 - Τίτλος"/>
          <p:cNvSpPr txBox="1">
            <a:spLocks/>
          </p:cNvSpPr>
          <p:nvPr/>
        </p:nvSpPr>
        <p:spPr>
          <a:xfrm>
            <a:off x="395536" y="908720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Εφαρμογή Ι</a:t>
            </a:r>
            <a:endParaRPr kumimoji="0" lang="el-GR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Να υπολογιστεί η γωνία φ εφαρμόζοντας το Θεώρημα αμοιβαιότητας.</a:t>
            </a: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Εξισώσω επειδή πρόκειται για έργο.</a:t>
            </a:r>
            <a:endParaRPr lang="el-GR" sz="2000" dirty="0">
              <a:latin typeface="Bookman Old Style" pitchFamily="18" charset="0"/>
            </a:endParaRPr>
          </a:p>
        </p:txBody>
      </p:sp>
      <p:graphicFrame>
        <p:nvGraphicFramePr>
          <p:cNvPr id="48130" name="Object 2"/>
          <p:cNvGraphicFramePr>
            <a:graphicFrameLocks noChangeAspect="1"/>
          </p:cNvGraphicFramePr>
          <p:nvPr/>
        </p:nvGraphicFramePr>
        <p:xfrm>
          <a:off x="3491880" y="1916832"/>
          <a:ext cx="1195388" cy="839788"/>
        </p:xfrm>
        <a:graphic>
          <a:graphicData uri="http://schemas.openxmlformats.org/presentationml/2006/ole">
            <p:oleObj spid="_x0000_s48130" name="Equation" r:id="rId3" imgW="596880" imgH="419040" progId="Equation.DSMT4">
              <p:embed/>
            </p:oleObj>
          </a:graphicData>
        </a:graphic>
      </p:graphicFrame>
      <p:graphicFrame>
        <p:nvGraphicFramePr>
          <p:cNvPr id="48131" name="Object 3"/>
          <p:cNvGraphicFramePr>
            <a:graphicFrameLocks noChangeAspect="1"/>
          </p:cNvGraphicFramePr>
          <p:nvPr/>
        </p:nvGraphicFramePr>
        <p:xfrm>
          <a:off x="2123728" y="3140968"/>
          <a:ext cx="3965575" cy="838200"/>
        </p:xfrm>
        <a:graphic>
          <a:graphicData uri="http://schemas.openxmlformats.org/presentationml/2006/ole">
            <p:oleObj spid="_x0000_s48131" name="Equation" r:id="rId4" imgW="1981080" imgH="419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08720"/>
          </a:xfrm>
        </p:spPr>
        <p:txBody>
          <a:bodyPr>
            <a:normAutofit/>
          </a:bodyPr>
          <a:lstStyle/>
          <a:p>
            <a:pPr algn="l"/>
            <a:r>
              <a:rPr lang="el-GR" sz="2000" b="1" dirty="0" smtClean="0">
                <a:latin typeface="Bookman Old Style" pitchFamily="18" charset="0"/>
              </a:rPr>
              <a:t>Εφαρμογή ΙΙ</a:t>
            </a:r>
            <a:endParaRPr lang="el-GR" sz="2000" b="1" dirty="0">
              <a:latin typeface="Bookman Old Style" pitchFamily="18" charset="0"/>
            </a:endParaRPr>
          </a:p>
        </p:txBody>
      </p:sp>
      <p:pic>
        <p:nvPicPr>
          <p:cNvPr id="4" name="3 - Θέση περιεχομένου" descr="48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91680" y="764704"/>
            <a:ext cx="5772956" cy="5430008"/>
          </a:xfrm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Θέλουμε να υπολογίσουμε τη μετατόπιση δ στο σημείο Β.</a:t>
            </a:r>
            <a:endParaRPr lang="el-GR" sz="2000" dirty="0">
              <a:latin typeface="Bookman Old Style" pitchFamily="18" charset="0"/>
            </a:endParaRPr>
          </a:p>
        </p:txBody>
      </p:sp>
      <p:graphicFrame>
        <p:nvGraphicFramePr>
          <p:cNvPr id="52226" name="Object 2"/>
          <p:cNvGraphicFramePr>
            <a:graphicFrameLocks noChangeAspect="1"/>
          </p:cNvGraphicFramePr>
          <p:nvPr/>
        </p:nvGraphicFramePr>
        <p:xfrm>
          <a:off x="3347864" y="548680"/>
          <a:ext cx="2439987" cy="838200"/>
        </p:xfrm>
        <a:graphic>
          <a:graphicData uri="http://schemas.openxmlformats.org/presentationml/2006/ole">
            <p:oleObj spid="_x0000_s52226" name="Equation" r:id="rId3" imgW="1218960" imgH="419040" progId="Equation.DSMT4">
              <p:embed/>
            </p:oleObj>
          </a:graphicData>
        </a:graphic>
      </p:graphicFrame>
      <p:graphicFrame>
        <p:nvGraphicFramePr>
          <p:cNvPr id="52227" name="Object 3"/>
          <p:cNvGraphicFramePr>
            <a:graphicFrameLocks noChangeAspect="1"/>
          </p:cNvGraphicFramePr>
          <p:nvPr/>
        </p:nvGraphicFramePr>
        <p:xfrm>
          <a:off x="2123728" y="2636912"/>
          <a:ext cx="5027613" cy="1778000"/>
        </p:xfrm>
        <a:graphic>
          <a:graphicData uri="http://schemas.openxmlformats.org/presentationml/2006/ole">
            <p:oleObj spid="_x0000_s52227" name="Equation" r:id="rId4" imgW="2514600" imgH="8888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08720"/>
          </a:xfrm>
        </p:spPr>
        <p:txBody>
          <a:bodyPr>
            <a:normAutofit/>
          </a:bodyPr>
          <a:lstStyle/>
          <a:p>
            <a:r>
              <a:rPr lang="el-GR" sz="2000" dirty="0" smtClean="0">
                <a:latin typeface="Bookman Old Style" pitchFamily="18" charset="0"/>
              </a:rPr>
              <a:t>Συμπληρωματική Πυκνότητα</a:t>
            </a:r>
            <a:endParaRPr lang="el-GR" sz="2000" dirty="0">
              <a:latin typeface="Bookman Old Style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843808" y="5373216"/>
            <a:ext cx="3888432" cy="92434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Για πολύ μικρές μεταβολές</a:t>
            </a:r>
            <a:endParaRPr lang="el-GR" sz="2000" dirty="0">
              <a:latin typeface="Bookman Old Style" pitchFamily="18" charset="0"/>
            </a:endParaRPr>
          </a:p>
        </p:txBody>
      </p:sp>
      <p:graphicFrame>
        <p:nvGraphicFramePr>
          <p:cNvPr id="16386" name="Object 2"/>
          <p:cNvGraphicFramePr>
            <a:graphicFrameLocks noChangeAspect="1"/>
          </p:cNvGraphicFramePr>
          <p:nvPr/>
        </p:nvGraphicFramePr>
        <p:xfrm>
          <a:off x="3419872" y="764704"/>
          <a:ext cx="2335213" cy="3656012"/>
        </p:xfrm>
        <a:graphic>
          <a:graphicData uri="http://schemas.openxmlformats.org/presentationml/2006/ole">
            <p:oleObj spid="_x0000_s16386" name="Equation" r:id="rId3" imgW="1168200" imgH="1828800" progId="Equation.DSMT4">
              <p:embed/>
            </p:oleObj>
          </a:graphicData>
        </a:graphic>
      </p:graphicFrame>
      <p:sp>
        <p:nvSpPr>
          <p:cNvPr id="6" name="5 - Βέλος προς τα επάνω"/>
          <p:cNvSpPr/>
          <p:nvPr/>
        </p:nvSpPr>
        <p:spPr>
          <a:xfrm>
            <a:off x="4067944" y="4725144"/>
            <a:ext cx="1008112" cy="43204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l-GR" sz="2000" u="sng" dirty="0" smtClean="0">
                <a:latin typeface="Bookman Old Style" pitchFamily="18" charset="0"/>
              </a:rPr>
              <a:t>Μικροσκοπικά</a:t>
            </a:r>
          </a:p>
          <a:p>
            <a:pPr algn="just">
              <a:buNone/>
            </a:pPr>
            <a:r>
              <a:rPr lang="el-GR" sz="2000" dirty="0" smtClean="0">
                <a:latin typeface="Bookman Old Style" pitchFamily="18" charset="0"/>
              </a:rPr>
              <a:t>Όταν έχουμε επιρροή θερμότητας αλλάζουν οι τάσεις [σ], αλλά η μεταβολή των τροπών [ε] είναι πολύ μικρή σχεδόν αμελητέα.</a:t>
            </a:r>
          </a:p>
          <a:p>
            <a:pPr algn="just"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 algn="just">
              <a:buNone/>
            </a:pPr>
            <a:r>
              <a:rPr lang="el-GR" sz="2000" u="sng" dirty="0" smtClean="0">
                <a:latin typeface="Bookman Old Style" pitchFamily="18" charset="0"/>
              </a:rPr>
              <a:t>Ιστορικό της πυκνότητας (εσωτερικά)</a:t>
            </a:r>
          </a:p>
          <a:p>
            <a:pPr algn="just">
              <a:buNone/>
            </a:pPr>
            <a:r>
              <a:rPr lang="el-GR" sz="2000" dirty="0" smtClean="0">
                <a:latin typeface="Bookman Old Style" pitchFamily="18" charset="0"/>
              </a:rPr>
              <a:t>Πως σχεδιάζεται τη παρακάτω καταστατική εξίσωση;</a:t>
            </a:r>
            <a:endParaRPr lang="el-GR" sz="2000" dirty="0">
              <a:latin typeface="Bookman Old Style" pitchFamily="18" charset="0"/>
            </a:endParaRPr>
          </a:p>
        </p:txBody>
      </p:sp>
      <p:graphicFrame>
        <p:nvGraphicFramePr>
          <p:cNvPr id="17410" name="Object 2"/>
          <p:cNvGraphicFramePr>
            <a:graphicFrameLocks noChangeAspect="1"/>
          </p:cNvGraphicFramePr>
          <p:nvPr/>
        </p:nvGraphicFramePr>
        <p:xfrm>
          <a:off x="611560" y="3068960"/>
          <a:ext cx="2411413" cy="508000"/>
        </p:xfrm>
        <a:graphic>
          <a:graphicData uri="http://schemas.openxmlformats.org/presentationml/2006/ole">
            <p:oleObj spid="_x0000_s17410" name="Equation" r:id="rId3" imgW="1206360" imgH="253800" progId="Equation.DSMT4">
              <p:embed/>
            </p:oleObj>
          </a:graphicData>
        </a:graphic>
      </p:graphicFrame>
      <p:graphicFrame>
        <p:nvGraphicFramePr>
          <p:cNvPr id="17411" name="Object 3"/>
          <p:cNvGraphicFramePr>
            <a:graphicFrameLocks noChangeAspect="1"/>
          </p:cNvGraphicFramePr>
          <p:nvPr/>
        </p:nvGraphicFramePr>
        <p:xfrm>
          <a:off x="611560" y="4077072"/>
          <a:ext cx="2943225" cy="912812"/>
        </p:xfrm>
        <a:graphic>
          <a:graphicData uri="http://schemas.openxmlformats.org/presentationml/2006/ole">
            <p:oleObj spid="_x0000_s17411" name="Equation" r:id="rId4" imgW="1473120" imgH="457200" progId="Equation.DSMT4">
              <p:embed/>
            </p:oleObj>
          </a:graphicData>
        </a:graphic>
      </p:graphicFrame>
      <p:pic>
        <p:nvPicPr>
          <p:cNvPr id="5" name="4 - Εικόνα" descr="39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644008" y="2708920"/>
            <a:ext cx="3467584" cy="3972480"/>
          </a:xfrm>
          <a:prstGeom prst="rect">
            <a:avLst/>
          </a:prstGeom>
        </p:spPr>
      </p:pic>
      <p:sp>
        <p:nvSpPr>
          <p:cNvPr id="6" name="5 - Δεξιό βέλος"/>
          <p:cNvSpPr/>
          <p:nvPr/>
        </p:nvSpPr>
        <p:spPr>
          <a:xfrm>
            <a:off x="3851920" y="4005064"/>
            <a:ext cx="432048" cy="9361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692696"/>
          </a:xfrm>
        </p:spPr>
        <p:txBody>
          <a:bodyPr>
            <a:normAutofit/>
          </a:bodyPr>
          <a:lstStyle/>
          <a:p>
            <a:r>
              <a:rPr lang="el-GR" sz="2000" dirty="0" smtClean="0">
                <a:latin typeface="Bookman Old Style" pitchFamily="18" charset="0"/>
              </a:rPr>
              <a:t>Ολοκλήρωση της πυκνότητας</a:t>
            </a:r>
            <a:endParaRPr lang="el-GR" sz="2000" dirty="0">
              <a:latin typeface="Bookman Old Style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5365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Η αρχή των αξόνων στη γραφική παράσταση ορίζεται για:</a:t>
            </a: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Όταν υπάρχει θερμική επιρροή τότε θα πρέπει να ενσωματωθεί στις μηχανικές παραμορφώσεις.</a:t>
            </a: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                                           </a:t>
            </a:r>
          </a:p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                                                  Μοναδιαίος πίνακας</a:t>
            </a: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>
              <a:latin typeface="Bookman Old Style" pitchFamily="18" charset="0"/>
            </a:endParaRPr>
          </a:p>
        </p:txBody>
      </p:sp>
      <p:graphicFrame>
        <p:nvGraphicFramePr>
          <p:cNvPr id="18434" name="Object 2"/>
          <p:cNvGraphicFramePr>
            <a:graphicFrameLocks noChangeAspect="1"/>
          </p:cNvGraphicFramePr>
          <p:nvPr/>
        </p:nvGraphicFramePr>
        <p:xfrm>
          <a:off x="3275856" y="764704"/>
          <a:ext cx="2562225" cy="989013"/>
        </p:xfrm>
        <a:graphic>
          <a:graphicData uri="http://schemas.openxmlformats.org/presentationml/2006/ole">
            <p:oleObj spid="_x0000_s18434" name="Equation" r:id="rId3" imgW="1282680" imgH="495000" progId="Equation.DSMT4">
              <p:embed/>
            </p:oleObj>
          </a:graphicData>
        </a:graphic>
      </p:graphicFrame>
      <p:graphicFrame>
        <p:nvGraphicFramePr>
          <p:cNvPr id="18435" name="Object 3"/>
          <p:cNvGraphicFramePr>
            <a:graphicFrameLocks noChangeAspect="1"/>
          </p:cNvGraphicFramePr>
          <p:nvPr/>
        </p:nvGraphicFramePr>
        <p:xfrm>
          <a:off x="3635896" y="2492896"/>
          <a:ext cx="1928813" cy="1016000"/>
        </p:xfrm>
        <a:graphic>
          <a:graphicData uri="http://schemas.openxmlformats.org/presentationml/2006/ole">
            <p:oleObj spid="_x0000_s18435" name="Equation" r:id="rId4" imgW="965160" imgH="507960" progId="Equation.DSMT4">
              <p:embed/>
            </p:oleObj>
          </a:graphicData>
        </a:graphic>
      </p:graphicFrame>
      <p:graphicFrame>
        <p:nvGraphicFramePr>
          <p:cNvPr id="18436" name="Object 4"/>
          <p:cNvGraphicFramePr>
            <a:graphicFrameLocks noChangeAspect="1"/>
          </p:cNvGraphicFramePr>
          <p:nvPr/>
        </p:nvGraphicFramePr>
        <p:xfrm>
          <a:off x="3419872" y="4653136"/>
          <a:ext cx="2206625" cy="508000"/>
        </p:xfrm>
        <a:graphic>
          <a:graphicData uri="http://schemas.openxmlformats.org/presentationml/2006/ole">
            <p:oleObj spid="_x0000_s18436" name="Equation" r:id="rId5" imgW="1104840" imgH="253800" progId="Equation.DSMT4">
              <p:embed/>
            </p:oleObj>
          </a:graphicData>
        </a:graphic>
      </p:graphicFrame>
      <p:cxnSp>
        <p:nvCxnSpPr>
          <p:cNvPr id="8" name="7 - Ευθύγραμμο βέλος σύνδεσης"/>
          <p:cNvCxnSpPr/>
          <p:nvPr/>
        </p:nvCxnSpPr>
        <p:spPr>
          <a:xfrm flipV="1">
            <a:off x="5508104" y="5229200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64704"/>
          </a:xfrm>
        </p:spPr>
        <p:txBody>
          <a:bodyPr>
            <a:normAutofit/>
          </a:bodyPr>
          <a:lstStyle/>
          <a:p>
            <a:r>
              <a:rPr lang="el-GR" sz="2000" dirty="0" smtClean="0">
                <a:latin typeface="Bookman Old Style" pitchFamily="18" charset="0"/>
              </a:rPr>
              <a:t>Να σχεδιαστεί η ακόλουθη καταστατική εξίσωση</a:t>
            </a:r>
            <a:endParaRPr lang="el-GR" sz="2000" dirty="0">
              <a:latin typeface="Bookman Old Style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3861048"/>
            <a:ext cx="8229600" cy="226511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Μόνο στη γραμμική ελαστικότητα ισχύει</a:t>
            </a:r>
            <a:endParaRPr lang="el-GR" sz="2000" dirty="0">
              <a:latin typeface="Bookman Old Style" pitchFamily="18" charset="0"/>
            </a:endParaRPr>
          </a:p>
        </p:txBody>
      </p:sp>
      <p:graphicFrame>
        <p:nvGraphicFramePr>
          <p:cNvPr id="19458" name="Object 2"/>
          <p:cNvGraphicFramePr>
            <a:graphicFrameLocks noChangeAspect="1"/>
          </p:cNvGraphicFramePr>
          <p:nvPr/>
        </p:nvGraphicFramePr>
        <p:xfrm>
          <a:off x="3779912" y="836712"/>
          <a:ext cx="1295400" cy="457200"/>
        </p:xfrm>
        <a:graphic>
          <a:graphicData uri="http://schemas.openxmlformats.org/presentationml/2006/ole">
            <p:oleObj spid="_x0000_s19458" name="Equation" r:id="rId3" imgW="647640" imgH="228600" progId="Equation.DSMT4">
              <p:embed/>
            </p:oleObj>
          </a:graphicData>
        </a:graphic>
      </p:graphicFrame>
      <p:graphicFrame>
        <p:nvGraphicFramePr>
          <p:cNvPr id="19459" name="Object 3"/>
          <p:cNvGraphicFramePr>
            <a:graphicFrameLocks noChangeAspect="1"/>
          </p:cNvGraphicFramePr>
          <p:nvPr/>
        </p:nvGraphicFramePr>
        <p:xfrm>
          <a:off x="2699792" y="1556792"/>
          <a:ext cx="3656013" cy="1930400"/>
        </p:xfrm>
        <a:graphic>
          <a:graphicData uri="http://schemas.openxmlformats.org/presentationml/2006/ole">
            <p:oleObj spid="_x0000_s19459" name="Equation" r:id="rId4" imgW="1828800" imgH="965160" progId="Equation.DSMT4">
              <p:embed/>
            </p:oleObj>
          </a:graphicData>
        </a:graphic>
      </p:graphicFrame>
      <p:graphicFrame>
        <p:nvGraphicFramePr>
          <p:cNvPr id="19460" name="Object 4"/>
          <p:cNvGraphicFramePr>
            <a:graphicFrameLocks noChangeAspect="1"/>
          </p:cNvGraphicFramePr>
          <p:nvPr/>
        </p:nvGraphicFramePr>
        <p:xfrm>
          <a:off x="5652120" y="3789040"/>
          <a:ext cx="763587" cy="407988"/>
        </p:xfrm>
        <a:graphic>
          <a:graphicData uri="http://schemas.openxmlformats.org/presentationml/2006/ole">
            <p:oleObj spid="_x0000_s19460" name="Equation" r:id="rId5" imgW="380880" imgH="203040" progId="Equation.DSMT4">
              <p:embed/>
            </p:oleObj>
          </a:graphicData>
        </a:graphic>
      </p:graphicFrame>
      <p:pic>
        <p:nvPicPr>
          <p:cNvPr id="7" name="6 - Εικόνα" descr="40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843808" y="4293096"/>
            <a:ext cx="3353268" cy="225774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980728"/>
          </a:xfrm>
        </p:spPr>
        <p:txBody>
          <a:bodyPr>
            <a:normAutofit/>
          </a:bodyPr>
          <a:lstStyle/>
          <a:p>
            <a:r>
              <a:rPr lang="el-GR" sz="2000" dirty="0" smtClean="0">
                <a:latin typeface="Bookman Old Style" pitchFamily="18" charset="0"/>
              </a:rPr>
              <a:t>Γενική πυκνότητα ελαστικής ενέργειας</a:t>
            </a:r>
            <a:endParaRPr lang="el-GR" sz="2000" dirty="0">
              <a:latin typeface="Bookman Old Style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3212976"/>
            <a:ext cx="8229600" cy="30243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000" u="sng" dirty="0" smtClean="0">
                <a:latin typeface="Bookman Old Style" pitchFamily="18" charset="0"/>
              </a:rPr>
              <a:t>Ελαστικότητα</a:t>
            </a:r>
            <a:r>
              <a:rPr lang="el-GR" sz="2000" dirty="0" smtClean="0">
                <a:latin typeface="Bookman Old Style" pitchFamily="18" charset="0"/>
              </a:rPr>
              <a:t>: Όταν αφαιρεθεί το αίτιο που προκαλεί την παραμόρφωση στο σώμα, το σώμα επιστρέφει στην αρχική του κατάσταση (αντιστρεψιμότητα).</a:t>
            </a: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Στο παράδειγμα που ακολουθεί να υπολογιστεί η εσωτερική ενέργεια </a:t>
            </a:r>
            <a:r>
              <a:rPr lang="en-US" sz="2000" dirty="0" smtClean="0">
                <a:latin typeface="Bookman Old Style" pitchFamily="18" charset="0"/>
              </a:rPr>
              <a:t>U</a:t>
            </a:r>
            <a:r>
              <a:rPr lang="el-GR" sz="2000" dirty="0" smtClean="0">
                <a:latin typeface="Bookman Old Style" pitchFamily="18" charset="0"/>
              </a:rPr>
              <a:t>, γνωρίζοντας ότι:</a:t>
            </a:r>
            <a:endParaRPr lang="el-GR" sz="2000" dirty="0">
              <a:latin typeface="Bookman Old Style" pitchFamily="18" charset="0"/>
            </a:endParaRPr>
          </a:p>
        </p:txBody>
      </p:sp>
      <p:sp>
        <p:nvSpPr>
          <p:cNvPr id="4" name="3 - Βέλος προς τα κάτω"/>
          <p:cNvSpPr/>
          <p:nvPr/>
        </p:nvSpPr>
        <p:spPr>
          <a:xfrm>
            <a:off x="4283968" y="764704"/>
            <a:ext cx="720080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4283968" y="1268760"/>
          <a:ext cx="784225" cy="555625"/>
        </p:xfrm>
        <a:graphic>
          <a:graphicData uri="http://schemas.openxmlformats.org/presentationml/2006/ole">
            <p:oleObj spid="_x0000_s20482" name="Equation" r:id="rId3" imgW="393480" imgH="279360" progId="Equation.DSMT4">
              <p:embed/>
            </p:oleObj>
          </a:graphicData>
        </a:graphic>
      </p:graphicFrame>
      <p:graphicFrame>
        <p:nvGraphicFramePr>
          <p:cNvPr id="20483" name="Object 3"/>
          <p:cNvGraphicFramePr>
            <a:graphicFrameLocks noChangeAspect="1"/>
          </p:cNvGraphicFramePr>
          <p:nvPr/>
        </p:nvGraphicFramePr>
        <p:xfrm>
          <a:off x="3851920" y="2060848"/>
          <a:ext cx="1601788" cy="1017588"/>
        </p:xfrm>
        <a:graphic>
          <a:graphicData uri="http://schemas.openxmlformats.org/presentationml/2006/ole">
            <p:oleObj spid="_x0000_s20483" name="Equation" r:id="rId4" imgW="799920" imgH="507960" progId="Equation.DSMT4">
              <p:embed/>
            </p:oleObj>
          </a:graphicData>
        </a:graphic>
      </p:graphicFrame>
      <p:graphicFrame>
        <p:nvGraphicFramePr>
          <p:cNvPr id="20484" name="Object 4"/>
          <p:cNvGraphicFramePr>
            <a:graphicFrameLocks noChangeAspect="1"/>
          </p:cNvGraphicFramePr>
          <p:nvPr/>
        </p:nvGraphicFramePr>
        <p:xfrm>
          <a:off x="4788024" y="5085184"/>
          <a:ext cx="1627187" cy="1576387"/>
        </p:xfrm>
        <a:graphic>
          <a:graphicData uri="http://schemas.openxmlformats.org/presentationml/2006/ole">
            <p:oleObj spid="_x0000_s20484" name="Equation" r:id="rId5" imgW="812520" imgH="7873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Θέση περιεχομένου" descr="41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67544" y="188640"/>
            <a:ext cx="8161208" cy="2823604"/>
          </a:xfrm>
        </p:spPr>
      </p:pic>
      <p:sp>
        <p:nvSpPr>
          <p:cNvPr id="5" name="2 - Θέση περιεχομένου"/>
          <p:cNvSpPr txBox="1">
            <a:spLocks/>
          </p:cNvSpPr>
          <p:nvPr/>
        </p:nvSpPr>
        <p:spPr>
          <a:xfrm>
            <a:off x="539552" y="2996952"/>
            <a:ext cx="8229600" cy="33843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l-GR" sz="2000" dirty="0" smtClean="0">
                <a:latin typeface="Bookman Old Style" pitchFamily="18" charset="0"/>
              </a:rPr>
              <a:t>Το διάγραμμα των ροπών κάμψεως είναι σταθερό.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l-GR" sz="2000" dirty="0" smtClean="0">
                <a:latin typeface="Bookman Old Style" pitchFamily="18" charset="0"/>
              </a:rPr>
              <a:t>Αρχικά, θα πρέπει να υπολογίσουμε την πυκνότητα </a:t>
            </a:r>
            <a:r>
              <a:rPr lang="en-US" sz="2000" dirty="0" smtClean="0">
                <a:latin typeface="Bookman Old Style" pitchFamily="18" charset="0"/>
              </a:rPr>
              <a:t>e</a:t>
            </a:r>
            <a:r>
              <a:rPr lang="el-GR" sz="2000" dirty="0" smtClean="0">
                <a:latin typeface="Bookman Old Style" pitchFamily="18" charset="0"/>
              </a:rPr>
              <a:t> και στη συνέχεια με αντικατάσταση των σχέσεων και κάνοντας διαδοχικές ολοκληρώσεις καταλήγουμε στα ακόλουθα αποτελέσματα.</a:t>
            </a:r>
            <a:endParaRPr kumimoji="0" lang="el-GR" sz="2000" b="0" i="0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3131840" y="4653136"/>
          <a:ext cx="2792412" cy="1776413"/>
        </p:xfrm>
        <a:graphic>
          <a:graphicData uri="http://schemas.openxmlformats.org/presentationml/2006/ole">
            <p:oleObj spid="_x0000_s21506" name="Equation" r:id="rId4" imgW="1396800" imgH="888840" progId="Equation.DSMT4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468</TotalTime>
  <Words>1207</Words>
  <Application>Microsoft Office PowerPoint</Application>
  <PresentationFormat>Προβολή στην οθόνη (4:3)</PresentationFormat>
  <Paragraphs>296</Paragraphs>
  <Slides>39</Slides>
  <Notes>0</Notes>
  <HiddenSlides>0</HiddenSlides>
  <MMClips>0</MMClips>
  <ScaleCrop>false</ScaleCrop>
  <HeadingPairs>
    <vt:vector size="6" baseType="variant"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2</vt:i4>
      </vt:variant>
      <vt:variant>
        <vt:lpstr>Τίτλοι διαφανειών</vt:lpstr>
      </vt:variant>
      <vt:variant>
        <vt:i4>39</vt:i4>
      </vt:variant>
    </vt:vector>
  </HeadingPairs>
  <TitlesOfParts>
    <vt:vector size="42" baseType="lpstr">
      <vt:lpstr>Θέμα του Office</vt:lpstr>
      <vt:lpstr>Equation</vt:lpstr>
      <vt:lpstr>MathType 6.0 Equation</vt:lpstr>
      <vt:lpstr>Συμπληρωματική Πυκνότητα Ελαστικής Ενέργειας</vt:lpstr>
      <vt:lpstr>Σε απειροστικά σημεία ισχύει:</vt:lpstr>
      <vt:lpstr>Διαφάνεια 3</vt:lpstr>
      <vt:lpstr>Συμπληρωματική Πυκνότητα</vt:lpstr>
      <vt:lpstr>Διαφάνεια 5</vt:lpstr>
      <vt:lpstr>Ολοκλήρωση της πυκνότητας</vt:lpstr>
      <vt:lpstr>Να σχεδιαστεί η ακόλουθη καταστατική εξίσωση</vt:lpstr>
      <vt:lpstr>Γενική πυκνότητα ελαστικής ενέργειας</vt:lpstr>
      <vt:lpstr>Διαφάνεια 9</vt:lpstr>
      <vt:lpstr>10.1 Αρχή των Δυνατών Έργων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10.2 1ο και 2ο Θεώρημα Castighiano</vt:lpstr>
      <vt:lpstr>Διαφάνεια 19</vt:lpstr>
      <vt:lpstr>Διαφάνεια 20</vt:lpstr>
      <vt:lpstr>Δυνατές μετατοπίσεις</vt:lpstr>
      <vt:lpstr>Άσκηση</vt:lpstr>
      <vt:lpstr>Διαφάνεια 23</vt:lpstr>
      <vt:lpstr>Διαφάνεια 24</vt:lpstr>
      <vt:lpstr>Διαφάνεια 25</vt:lpstr>
      <vt:lpstr>Διαφάνεια 26</vt:lpstr>
      <vt:lpstr>Διαφάνεια 27</vt:lpstr>
      <vt:lpstr>Διαφάνεια 28</vt:lpstr>
      <vt:lpstr>Διαφάνεια 29</vt:lpstr>
      <vt:lpstr>Διαφάνεια 30</vt:lpstr>
      <vt:lpstr>Διαφάνεια 31</vt:lpstr>
      <vt:lpstr>11.1 Θεώρημα Αμοιβαιότητας (Betti - Maxwell)</vt:lpstr>
      <vt:lpstr>Διαφάνεια 33</vt:lpstr>
      <vt:lpstr>Διαφάνεια 34</vt:lpstr>
      <vt:lpstr>Διαφάνεια 35</vt:lpstr>
      <vt:lpstr>11.2 Εφαρμογές</vt:lpstr>
      <vt:lpstr>Διαφάνεια 37</vt:lpstr>
      <vt:lpstr>Εφαρμογή ΙΙ</vt:lpstr>
      <vt:lpstr>Διαφάνεια 39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Antonis</dc:creator>
  <cp:lastModifiedBy>Antonis</cp:lastModifiedBy>
  <cp:revision>172</cp:revision>
  <dcterms:created xsi:type="dcterms:W3CDTF">2015-06-08T15:06:08Z</dcterms:created>
  <dcterms:modified xsi:type="dcterms:W3CDTF">2015-06-12T10:00:41Z</dcterms:modified>
</cp:coreProperties>
</file>