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1" r:id="rId2"/>
    <p:sldId id="256" r:id="rId3"/>
    <p:sldId id="259" r:id="rId4"/>
    <p:sldId id="260" r:id="rId5"/>
    <p:sldId id="261" r:id="rId6"/>
    <p:sldId id="262" r:id="rId7"/>
    <p:sldId id="298" r:id="rId8"/>
    <p:sldId id="292" r:id="rId9"/>
    <p:sldId id="257" r:id="rId10"/>
    <p:sldId id="285" r:id="rId11"/>
    <p:sldId id="294" r:id="rId12"/>
    <p:sldId id="295" r:id="rId13"/>
    <p:sldId id="296" r:id="rId14"/>
    <p:sldId id="297" r:id="rId15"/>
    <p:sldId id="299" r:id="rId16"/>
    <p:sldId id="293" r:id="rId17"/>
    <p:sldId id="300" r:id="rId18"/>
    <p:sldId id="264" r:id="rId19"/>
    <p:sldId id="278" r:id="rId20"/>
    <p:sldId id="271" r:id="rId21"/>
    <p:sldId id="272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27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6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1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2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4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6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F31C-5842-AF4F-AE36-7C4CB0E963A9}" type="datetimeFigureOut">
              <a:rPr lang="en-US" smtClean="0"/>
              <a:t>22/10/2014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3450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Σύνταξη εντολών</a:t>
            </a:r>
            <a:r>
              <a:rPr lang="en-GB" sz="2800" dirty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(</a:t>
            </a:r>
            <a:r>
              <a:rPr lang="en-GB" sz="2800" dirty="0" err="1" smtClean="0">
                <a:latin typeface="Arial"/>
                <a:cs typeface="Arial"/>
              </a:rPr>
              <a:t>i</a:t>
            </a:r>
            <a:r>
              <a:rPr lang="el-GR" sz="2800" dirty="0" smtClean="0">
                <a:latin typeface="Arial"/>
                <a:cs typeface="Arial"/>
              </a:rPr>
              <a:t>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Οι εντολές γράφονται στο τερματικό </a:t>
            </a:r>
            <a:r>
              <a:rPr lang="en-GB" sz="1800" dirty="0" smtClean="0">
                <a:latin typeface="Arial"/>
                <a:cs typeface="Arial"/>
              </a:rPr>
              <a:t>(terminal).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Γράφουμε πρώτα το όνομα της εντολής που θέλουμε να εκτελέσουμε, στη συνέχεια κάποιες παραμέτρους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αν χρειάζεται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μετά (αν χρειάζεται) τα ονόματα αρχείων ή καταλόγων με τα οποία θα δουλέψει η εντολή. Μεταξύ όλων των παραπάνω μεσολαβούν κενά. Κατόπιν πατούμε </a:t>
            </a:r>
            <a:r>
              <a:rPr lang="en-GB" sz="1800" dirty="0" smtClean="0">
                <a:latin typeface="Arial"/>
                <a:cs typeface="Arial"/>
              </a:rPr>
              <a:t>ENTER </a:t>
            </a:r>
            <a:r>
              <a:rPr lang="el-GR" sz="1800" dirty="0" smtClean="0">
                <a:latin typeface="Arial"/>
                <a:cs typeface="Arial"/>
              </a:rPr>
              <a:t>για να εκτελεστεί η εντολή. Σε μια εντολή μπορούμε να δώσουμε ταυτόχρονα περισσότερες από μία ειδικές παραμέτρους.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Στο παρακάτω παράδειγμα ζητάμε να εκτελεστεί η εντολή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r>
              <a:rPr lang="el-GR" sz="1800" dirty="0" smtClean="0">
                <a:latin typeface="Arial"/>
                <a:cs typeface="Arial"/>
              </a:rPr>
              <a:t> με τις δύο παραμέτρους –</a:t>
            </a:r>
            <a:r>
              <a:rPr lang="en-GB" sz="1800" dirty="0" smtClean="0">
                <a:latin typeface="Arial"/>
                <a:cs typeface="Arial"/>
              </a:rPr>
              <a:t>l </a:t>
            </a:r>
            <a:r>
              <a:rPr lang="el-GR" sz="1800" dirty="0" smtClean="0">
                <a:latin typeface="Arial"/>
                <a:cs typeface="Arial"/>
              </a:rPr>
              <a:t>και –</a:t>
            </a:r>
            <a:r>
              <a:rPr lang="en-GB" sz="1800" dirty="0" smtClean="0">
                <a:latin typeface="Arial"/>
                <a:cs typeface="Arial"/>
              </a:rPr>
              <a:t>a.</a:t>
            </a:r>
          </a:p>
          <a:p>
            <a:r>
              <a:rPr lang="en-GB" sz="1800" dirty="0" err="1">
                <a:latin typeface="Arial"/>
                <a:cs typeface="Arial"/>
              </a:rPr>
              <a:t>l</a:t>
            </a:r>
            <a:r>
              <a:rPr lang="en-GB" sz="1800" dirty="0" err="1" smtClean="0">
                <a:latin typeface="Arial"/>
                <a:cs typeface="Arial"/>
              </a:rPr>
              <a:t>s</a:t>
            </a:r>
            <a:r>
              <a:rPr lang="en-GB" sz="1800" dirty="0" smtClean="0">
                <a:latin typeface="Arial"/>
                <a:cs typeface="Arial"/>
              </a:rPr>
              <a:t> –l –a</a:t>
            </a:r>
          </a:p>
          <a:p>
            <a:r>
              <a:rPr lang="el-GR" sz="1800" dirty="0" smtClean="0">
                <a:latin typeface="Arial"/>
                <a:cs typeface="Arial"/>
              </a:rPr>
              <a:t>Το ίδιο μπορεί να γραφεί και ως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>
                <a:latin typeface="Arial"/>
                <a:cs typeface="Arial"/>
              </a:rPr>
              <a:t>l</a:t>
            </a:r>
            <a:r>
              <a:rPr lang="en-GB" sz="1800" dirty="0" err="1" smtClean="0">
                <a:latin typeface="Arial"/>
                <a:cs typeface="Arial"/>
              </a:rPr>
              <a:t>s</a:t>
            </a:r>
            <a:r>
              <a:rPr lang="en-GB" sz="1800" dirty="0" smtClean="0">
                <a:latin typeface="Arial"/>
                <a:cs typeface="Arial"/>
              </a:rPr>
              <a:t> –al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78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Σύνταξη εντολών</a:t>
            </a:r>
            <a:r>
              <a:rPr lang="en-GB" sz="2800" dirty="0">
                <a:latin typeface="Arial"/>
                <a:cs typeface="Arial"/>
              </a:rPr>
              <a:t> (</a:t>
            </a:r>
            <a:r>
              <a:rPr lang="en-GB" sz="2800" dirty="0" smtClean="0">
                <a:latin typeface="Arial"/>
                <a:cs typeface="Arial"/>
              </a:rPr>
              <a:t>ii)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γράψουμε μόνο το όνομα του αρχείου ή καταλόγου χωρίς την πλήρη διεύθυνσή του, τότε η εντολή ψάχνει να το βρει (αρχείο ή κατάλογο) μέσα στον ενεργό κατάλογο, δηλαδή εκεί που βρισκόμαστε.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Μια εντολή μπορεί να δουλέψει και με αρχεία/καταλόγους που δεν βρίσκονται στον ενεργό κατάλογο (δηλαδή εκεί που βρισκόμαστε εκείνη την στιγμή), αρκεί να δώσουμε την κατάλληλη διεύθυνση, για να τα βρει η εντολή.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Τα αποτελέσματα μιας εντολής συνήθως εκτυπώνονται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εκτός και εάν τα στείλουμε σε κάποιο αρχείο. </a:t>
            </a:r>
            <a:r>
              <a:rPr lang="el-GR" sz="1800" dirty="0">
                <a:latin typeface="Arial"/>
                <a:cs typeface="Arial"/>
              </a:rPr>
              <a:t>Μ</a:t>
            </a:r>
            <a:r>
              <a:rPr lang="el-GR" sz="1800" dirty="0" smtClean="0">
                <a:latin typeface="Arial"/>
                <a:cs typeface="Arial"/>
              </a:rPr>
              <a:t>ε το σύμβολο &gt; τα αποτελέσματα γράφονται στο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αναγράφεται δεξιά του &gt;. Αν το αρχείο δεν υπήρχε πριν, δημιουργείται. Αν υπήρχε, τα νέα αποτελέσματα αντικαθιστούν το παλιό περιεχόμενο (</a:t>
            </a:r>
            <a:r>
              <a:rPr lang="en-GB" sz="1800" dirty="0" smtClean="0">
                <a:latin typeface="Arial"/>
                <a:cs typeface="Arial"/>
              </a:rPr>
              <a:t>overwrite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το &gt;&gt; τα νέα αποτελέσματα προσθέτονται στο τέλος των παλιών περιεχομένων του αρχείου</a:t>
            </a:r>
            <a:r>
              <a:rPr lang="en-GB" sz="1800" dirty="0" smtClean="0">
                <a:latin typeface="Arial"/>
                <a:cs typeface="Arial"/>
              </a:rPr>
              <a:t> (append)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1604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11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(iii)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Στην ίδια γραμμή μπορώ να γράψω και δύο ή περισσότερες εντολές, που θα εκτελεστούν η μία μετά το πέρας της άλλης. Για να γίνει αυτό πρέπει τις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εντολές να τις χωρίσω μεταξύ τους με το 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  <a:r>
              <a:rPr lang="en-GB" sz="1800" dirty="0" smtClean="0">
                <a:latin typeface="Arial"/>
                <a:cs typeface="Arial"/>
              </a:rPr>
              <a:t>: </a:t>
            </a:r>
            <a:r>
              <a:rPr lang="el-GR" sz="1800" dirty="0" smtClean="0">
                <a:latin typeface="Arial"/>
                <a:cs typeface="Arial"/>
              </a:rPr>
              <a:t>Εντολή1</a:t>
            </a:r>
            <a:r>
              <a:rPr lang="en-GB" sz="1800" dirty="0" smtClean="0">
                <a:latin typeface="Arial"/>
                <a:cs typeface="Arial"/>
              </a:rPr>
              <a:t> ; </a:t>
            </a:r>
            <a:r>
              <a:rPr lang="el-GR" sz="1800" dirty="0" smtClean="0">
                <a:latin typeface="Arial"/>
                <a:cs typeface="Arial"/>
              </a:rPr>
              <a:t>Εντολή2 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Εντολή3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τα αποτελέσματα μιας εντολής μπορώ να τα καναλιζάρω ως εισερχόμενα δεδομένα σε μια άλλη εντολή με το </a:t>
            </a:r>
            <a:r>
              <a:rPr lang="en-GB" sz="1800" dirty="0" smtClean="0">
                <a:latin typeface="Arial"/>
                <a:cs typeface="Arial"/>
              </a:rPr>
              <a:t>| (pipe)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Εντολή1 | Εντολή2 &gt; </a:t>
            </a:r>
            <a:r>
              <a:rPr lang="en-GB" sz="1800" dirty="0" smtClean="0">
                <a:latin typeface="Arial"/>
                <a:cs typeface="Arial"/>
              </a:rPr>
              <a:t>results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Στο παραπάνω παράδειγμα η Εντολή1 παρήγαγε κάποια αποτελέσματα που αντί να εκτυπωθούν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πήγαν ως εισερχόμενα δεδομένα στην Εντολή2 η οποία με τη σειρά της παρήγαγε νέα αποτελέσματα τα οποία αντί να εκτυπωθούν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γράφτηκαν στο αρχείο </a:t>
            </a:r>
            <a:r>
              <a:rPr lang="en-GB" sz="1800" dirty="0" smtClean="0">
                <a:latin typeface="Arial"/>
                <a:cs typeface="Arial"/>
              </a:rPr>
              <a:t>results.</a:t>
            </a:r>
            <a:r>
              <a:rPr lang="el-GR" sz="1800" dirty="0" smtClean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9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(iv)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το πλήκτρο </a:t>
            </a:r>
            <a:r>
              <a:rPr lang="en-GB" sz="1800" dirty="0" smtClean="0">
                <a:latin typeface="Arial"/>
                <a:cs typeface="Arial"/>
              </a:rPr>
              <a:t>tab </a:t>
            </a:r>
            <a:r>
              <a:rPr lang="el-GR" sz="1800" dirty="0" smtClean="0">
                <a:latin typeface="Arial"/>
                <a:cs typeface="Arial"/>
              </a:rPr>
              <a:t>γίνεται αυτόματη συμπλήρωση των δεδομένων σε μια γραμμή εντολής.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Βρίσκομαι στον κατάλογο /</a:t>
            </a:r>
            <a:r>
              <a:rPr lang="en-GB" sz="1800" dirty="0" smtClean="0">
                <a:latin typeface="Arial"/>
                <a:cs typeface="Arial"/>
              </a:rPr>
              <a:t>home/User1/ </a:t>
            </a:r>
            <a:r>
              <a:rPr lang="el-GR" sz="1800" dirty="0" smtClean="0">
                <a:latin typeface="Arial"/>
                <a:cs typeface="Arial"/>
              </a:rPr>
              <a:t>και από κάτω υπάρχουν οι υποκατάλογοι  </a:t>
            </a:r>
            <a:r>
              <a:rPr lang="en-GB" sz="1800" dirty="0" smtClean="0">
                <a:latin typeface="Arial"/>
                <a:cs typeface="Arial"/>
              </a:rPr>
              <a:t>Desktop, Dir1,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Dir2 </a:t>
            </a:r>
            <a:r>
              <a:rPr lang="el-GR" sz="1800" dirty="0" smtClean="0">
                <a:latin typeface="Arial"/>
                <a:cs typeface="Arial"/>
              </a:rPr>
              <a:t>και </a:t>
            </a:r>
            <a:r>
              <a:rPr lang="en-GB" sz="1800" dirty="0" smtClean="0">
                <a:latin typeface="Arial"/>
                <a:cs typeface="Arial"/>
              </a:rPr>
              <a:t>Games.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μετακινηθώ στον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υποκατάλογο </a:t>
            </a:r>
            <a:r>
              <a:rPr lang="en-GB" sz="1800" dirty="0" smtClean="0">
                <a:latin typeface="Arial"/>
                <a:cs typeface="Arial"/>
              </a:rPr>
              <a:t>Games </a:t>
            </a:r>
            <a:r>
              <a:rPr lang="el-GR" sz="1800" dirty="0" smtClean="0">
                <a:latin typeface="Arial"/>
                <a:cs typeface="Arial"/>
              </a:rPr>
              <a:t>πρέπει να πληκτρολογήσω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c</a:t>
            </a:r>
            <a:r>
              <a:rPr lang="en-GB" sz="1800" dirty="0" smtClean="0">
                <a:latin typeface="Arial"/>
                <a:cs typeface="Arial"/>
              </a:rPr>
              <a:t>d Games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ή μπορώ να πληκτρολογήσω </a:t>
            </a:r>
            <a:r>
              <a:rPr lang="en-GB" sz="1800" dirty="0" smtClean="0">
                <a:latin typeface="Arial"/>
                <a:cs typeface="Arial"/>
              </a:rPr>
              <a:t>cd G </a:t>
            </a:r>
            <a:r>
              <a:rPr lang="el-GR" sz="1800" dirty="0" smtClean="0">
                <a:latin typeface="Arial"/>
                <a:cs typeface="Arial"/>
              </a:rPr>
              <a:t>και μετά να πατήσω το πλήκτρο </a:t>
            </a:r>
            <a:r>
              <a:rPr lang="en-GB" sz="1800" dirty="0" smtClean="0">
                <a:latin typeface="Arial"/>
                <a:cs typeface="Arial"/>
              </a:rPr>
              <a:t>Tab. To Linux </a:t>
            </a:r>
            <a:r>
              <a:rPr lang="el-GR" sz="1800" dirty="0" smtClean="0">
                <a:latin typeface="Arial"/>
                <a:cs typeface="Arial"/>
              </a:rPr>
              <a:t>καταλαβαίνει ότι θέλω το </a:t>
            </a:r>
            <a:r>
              <a:rPr lang="en-GB" sz="1800" dirty="0" smtClean="0">
                <a:latin typeface="Arial"/>
                <a:cs typeface="Arial"/>
              </a:rPr>
              <a:t>Games </a:t>
            </a:r>
            <a:r>
              <a:rPr lang="el-GR" sz="1800" dirty="0" smtClean="0">
                <a:latin typeface="Arial"/>
                <a:cs typeface="Arial"/>
              </a:rPr>
              <a:t>και το συμπληρώνει αυτόματα.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θέλω να πάω στο </a:t>
            </a:r>
            <a:r>
              <a:rPr lang="en-GB" sz="1800" dirty="0" smtClean="0">
                <a:latin typeface="Arial"/>
                <a:cs typeface="Arial"/>
              </a:rPr>
              <a:t>Desktop (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/home/User1/), </a:t>
            </a:r>
            <a:r>
              <a:rPr lang="el-GR" sz="1800" dirty="0" smtClean="0">
                <a:latin typeface="Arial"/>
                <a:cs typeface="Arial"/>
              </a:rPr>
              <a:t>αρκεί να πληκτρολογήσω </a:t>
            </a:r>
            <a:r>
              <a:rPr lang="en-GB" sz="1800" dirty="0" smtClean="0">
                <a:latin typeface="Arial"/>
                <a:cs typeface="Arial"/>
              </a:rPr>
              <a:t>cd De 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και μετά να πατήσω το πλήκτρο </a:t>
            </a:r>
            <a:r>
              <a:rPr lang="en-GB" sz="1800" dirty="0" smtClean="0">
                <a:latin typeface="Arial"/>
                <a:cs typeface="Arial"/>
              </a:rPr>
              <a:t>Tab</a:t>
            </a:r>
            <a:r>
              <a:rPr lang="el-GR" sz="1800" dirty="0" smtClean="0">
                <a:latin typeface="Arial"/>
                <a:cs typeface="Arial"/>
              </a:rPr>
              <a:t>. Θα συμπληρωθεί αυτόματα η λέξη </a:t>
            </a:r>
            <a:r>
              <a:rPr lang="en-GB" sz="1800" dirty="0" smtClean="0">
                <a:latin typeface="Arial"/>
                <a:cs typeface="Arial"/>
              </a:rPr>
              <a:t>Desktop. </a:t>
            </a:r>
            <a:r>
              <a:rPr lang="el-GR" sz="1800" dirty="0" smtClean="0">
                <a:latin typeface="Arial"/>
                <a:cs typeface="Arial"/>
              </a:rPr>
              <a:t>Αν όμως πληκτρολογούσα μόνο </a:t>
            </a:r>
            <a:r>
              <a:rPr lang="en-GB" sz="1800" dirty="0" smtClean="0">
                <a:latin typeface="Arial"/>
                <a:cs typeface="Arial"/>
              </a:rPr>
              <a:t>cd D </a:t>
            </a:r>
            <a:r>
              <a:rPr lang="el-GR" sz="1800" dirty="0" smtClean="0">
                <a:latin typeface="Arial"/>
                <a:cs typeface="Arial"/>
              </a:rPr>
              <a:t>και μετά πατούσα το </a:t>
            </a:r>
            <a:r>
              <a:rPr lang="en-GB" sz="1800" dirty="0" smtClean="0">
                <a:latin typeface="Arial"/>
                <a:cs typeface="Arial"/>
              </a:rPr>
              <a:t>Tab, </a:t>
            </a: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Linux </a:t>
            </a:r>
            <a:r>
              <a:rPr lang="el-GR" sz="1800" dirty="0" smtClean="0">
                <a:latin typeface="Arial"/>
                <a:cs typeface="Arial"/>
              </a:rPr>
              <a:t>δεν θα ήξερε αν θέλω να πάω στο </a:t>
            </a:r>
            <a:r>
              <a:rPr lang="en-GB" sz="1800" dirty="0" smtClean="0">
                <a:latin typeface="Arial"/>
                <a:cs typeface="Arial"/>
              </a:rPr>
              <a:t>Desktop, Dir1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Dir2. </a:t>
            </a:r>
            <a:r>
              <a:rPr lang="el-GR" sz="1800" dirty="0" smtClean="0">
                <a:latin typeface="Arial"/>
                <a:cs typeface="Arial"/>
              </a:rPr>
              <a:t>Θα παραπονιώταν με ένα ήχο. Αν ξαναπατήσω το </a:t>
            </a:r>
            <a:r>
              <a:rPr lang="en-GB" sz="1800" dirty="0" smtClean="0">
                <a:latin typeface="Arial"/>
                <a:cs typeface="Arial"/>
              </a:rPr>
              <a:t>Tab </a:t>
            </a:r>
            <a:r>
              <a:rPr lang="el-GR" sz="1800" dirty="0" smtClean="0">
                <a:latin typeface="Arial"/>
                <a:cs typeface="Arial"/>
              </a:rPr>
              <a:t>αμέσως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θα μου δείξει τις 3 επιλογές που υπάρχουν, δηλαδή τα </a:t>
            </a:r>
            <a:r>
              <a:rPr lang="en-GB" sz="1800" dirty="0" smtClean="0">
                <a:latin typeface="Arial"/>
                <a:cs typeface="Arial"/>
              </a:rPr>
              <a:t>Desktop, Dir1, Dir2.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67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(v)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3853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Μπορούμε να δούμε ποιές εντολές εκτελέσαμε πιο πριν πληκτρολογώντας την εντολή </a:t>
            </a:r>
            <a:r>
              <a:rPr lang="en-GB" sz="1800" dirty="0" smtClean="0">
                <a:latin typeface="Arial"/>
                <a:cs typeface="Arial"/>
              </a:rPr>
              <a:t>history.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πατώντας στο πληκτρολόγιο το βέλος προς τα επάνω, εμφανίζεται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η προηγούμενη εντολή. Αν θέλω να πάω 3 εντολές προς τα πίσω, πατάω το βέλος προς τα επάνω 3 φορές. Αν μετά θέλω να πάω 2 εντολές προς τα εμπρός, πατάω το βέλος προς τα κάτω 2 φορές.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Τα βέλη είναι πολύ χρήσιμα όταν εκτελούμε μια πολύ μεγάλη και περίπλοκη εντολή και πρέπει μετά από λίγο να την ξαναπληκτρολογήσουμε. Έτσι, και γλιτώνουμε χρόνο και αποφεύγουμε λάθη κατά την πληκτρολόγηση.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9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(vi)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330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Κατά την σύνταξη μιας εντολής μπορώ να χρησιμοποιήσω </a:t>
            </a:r>
            <a:r>
              <a:rPr lang="en-GB" sz="1800" dirty="0" smtClean="0">
                <a:latin typeface="Arial"/>
                <a:cs typeface="Arial"/>
              </a:rPr>
              <a:t>wild cards</a:t>
            </a:r>
            <a:r>
              <a:rPr lang="el-GR" sz="1800" dirty="0" smtClean="0">
                <a:latin typeface="Arial"/>
                <a:cs typeface="Arial"/>
              </a:rPr>
              <a:t>, δηλαδή σύμβολα που μπορούν να σημαίνουν οποιοδήποτε χαρακτήρα ή χαρακτήρες. Το σύμβολο για το </a:t>
            </a:r>
            <a:r>
              <a:rPr lang="en-GB" sz="1800" dirty="0" smtClean="0">
                <a:latin typeface="Arial"/>
                <a:cs typeface="Arial"/>
              </a:rPr>
              <a:t>wild card </a:t>
            </a:r>
            <a:r>
              <a:rPr lang="el-GR" sz="1800" dirty="0" smtClean="0">
                <a:latin typeface="Arial"/>
                <a:cs typeface="Arial"/>
              </a:rPr>
              <a:t>είναι ο αστερίσκος </a:t>
            </a:r>
            <a:r>
              <a:rPr lang="en-GB" sz="1800" dirty="0" smtClean="0">
                <a:latin typeface="Arial"/>
                <a:cs typeface="Arial"/>
              </a:rPr>
              <a:t>*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Βρίσκομαι σε ένα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που έχει </a:t>
            </a:r>
            <a:r>
              <a:rPr lang="en-GB" sz="1800" dirty="0" smtClean="0">
                <a:latin typeface="Arial"/>
                <a:cs typeface="Arial"/>
              </a:rPr>
              <a:t>15</a:t>
            </a:r>
            <a:r>
              <a:rPr lang="el-GR" sz="1800" dirty="0" smtClean="0">
                <a:latin typeface="Arial"/>
                <a:cs typeface="Arial"/>
              </a:rPr>
              <a:t> αρχεία, τα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έως </a:t>
            </a:r>
            <a:r>
              <a:rPr lang="en-GB" sz="1800" dirty="0" smtClean="0">
                <a:latin typeface="Arial"/>
                <a:cs typeface="Arial"/>
              </a:rPr>
              <a:t>file15</a:t>
            </a:r>
            <a:r>
              <a:rPr lang="el-GR" sz="1800" dirty="0" smtClean="0">
                <a:latin typeface="Arial"/>
                <a:cs typeface="Arial"/>
              </a:rPr>
              <a:t> και το </a:t>
            </a:r>
            <a:r>
              <a:rPr lang="en-GB" sz="1800" dirty="0" smtClean="0">
                <a:latin typeface="Arial"/>
                <a:cs typeface="Arial"/>
              </a:rPr>
              <a:t>doc1.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Θέλω να σβήσω τα αρχεία </a:t>
            </a:r>
            <a:r>
              <a:rPr lang="en-GB" sz="1800" dirty="0" smtClean="0">
                <a:latin typeface="Arial"/>
                <a:cs typeface="Arial"/>
              </a:rPr>
              <a:t>file1 – file15, </a:t>
            </a:r>
            <a:r>
              <a:rPr lang="el-GR" sz="1800" dirty="0" smtClean="0">
                <a:latin typeface="Arial"/>
                <a:cs typeface="Arial"/>
              </a:rPr>
              <a:t>αλλά όχι το </a:t>
            </a:r>
            <a:r>
              <a:rPr lang="en-GB" sz="1800" dirty="0" smtClean="0">
                <a:latin typeface="Arial"/>
                <a:cs typeface="Arial"/>
              </a:rPr>
              <a:t>doc1.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Αντί να εκτελέσω την εντολή για το κάθε ένα αρχείο ξεχωριστά, μπορώ να του πω να σβήσει όλα εκείνα τα αρχεία που ξεκινούν με τους χαρακτήρες </a:t>
            </a:r>
            <a:r>
              <a:rPr lang="en-GB" sz="1800" dirty="0" smtClean="0">
                <a:latin typeface="Arial"/>
                <a:cs typeface="Arial"/>
              </a:rPr>
              <a:t>“file”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 smtClean="0">
                <a:latin typeface="Arial"/>
                <a:cs typeface="Arial"/>
              </a:rPr>
              <a:t>rm</a:t>
            </a:r>
            <a:r>
              <a:rPr lang="en-GB" sz="1800" dirty="0" smtClean="0">
                <a:latin typeface="Arial"/>
                <a:cs typeface="Arial"/>
              </a:rPr>
              <a:t> file*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8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Οδηγίες χρήσης μιας εντολής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160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εντολή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μας δίνει πληροφορίες για μια εντολή.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Πληκτρολογούμε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και μετά την </a:t>
            </a:r>
            <a:r>
              <a:rPr lang="el-GR" sz="1800" dirty="0" smtClean="0">
                <a:latin typeface="Arial"/>
                <a:cs typeface="Arial"/>
              </a:rPr>
              <a:t>εντολή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man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Οι οδηγίες είναι δομημένες σε διάφορες ενότητες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NAME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SYNOPSIS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DESCRIPTION: </a:t>
            </a:r>
            <a:r>
              <a:rPr lang="el-GR" sz="1800" dirty="0" smtClean="0">
                <a:latin typeface="Arial"/>
                <a:cs typeface="Arial"/>
              </a:rPr>
              <a:t>Εκεί υπάρχουν και τα διαθέσιμα </a:t>
            </a:r>
            <a:r>
              <a:rPr lang="en-GB" sz="1800" dirty="0" smtClean="0">
                <a:latin typeface="Arial"/>
                <a:cs typeface="Arial"/>
              </a:rPr>
              <a:t>options </a:t>
            </a:r>
            <a:r>
              <a:rPr lang="el-GR" sz="1800" dirty="0" smtClean="0">
                <a:latin typeface="Arial"/>
                <a:cs typeface="Arial"/>
              </a:rPr>
              <a:t>για την εντολή που τις δίνουν επιπλέον ειδικές λειτουργίες.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EXAMPLES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SEE ALSO: </a:t>
            </a:r>
            <a:r>
              <a:rPr lang="el-GR" sz="1800" dirty="0" smtClean="0">
                <a:latin typeface="Arial"/>
                <a:cs typeface="Arial"/>
              </a:rPr>
              <a:t>άλλες διαθέσιμες εντολές που σχετίζονται με την παρούσα.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Τ</a:t>
            </a:r>
            <a:r>
              <a:rPr lang="el-GR" sz="1800" dirty="0" smtClean="0">
                <a:latin typeface="Arial"/>
                <a:cs typeface="Arial"/>
              </a:rPr>
              <a:t>ο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έχει μια πληθώρα πληροφοριών για την εντολή που συνήθως κουράζουν τον αναγνώστη. Μια καλή πηγή πληροφοριών για εντολές συνήθως συναντάται σε προσωπικές ιστοσελίδες στο διαδίκτυο (να ναι καλά το </a:t>
            </a:r>
            <a:r>
              <a:rPr lang="en-GB" sz="1800" dirty="0" smtClean="0">
                <a:latin typeface="Arial"/>
                <a:cs typeface="Arial"/>
              </a:rPr>
              <a:t>Google search!!!)</a:t>
            </a:r>
            <a:r>
              <a:rPr lang="el-GR" sz="1800" dirty="0" smtClean="0">
                <a:latin typeface="Arial"/>
                <a:cs typeface="Arial"/>
              </a:rPr>
              <a:t>. Το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συνήθως είναι καλή πηγή για να μας θυμίσει τι κάνουν κάποιες ειδικές παράμετροι μιας εντολής.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14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για πλοήγηση μέσα στο σύστημα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Ο ενεργός κατάλογος είναι αυτός στον οποίο βρισκόμαστε. Μπορούμε να μετακινηθούμε.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l-GR" sz="1800" dirty="0" smtClean="0">
                <a:latin typeface="Arial"/>
                <a:cs typeface="Arial"/>
              </a:rPr>
              <a:t> από το </a:t>
            </a:r>
            <a:r>
              <a:rPr lang="en-GB" sz="1800" u="sng" dirty="0" smtClean="0">
                <a:latin typeface="Arial"/>
                <a:cs typeface="Arial"/>
              </a:rPr>
              <a:t>list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Παρουσίαση αρχείων</a:t>
            </a:r>
            <a:r>
              <a:rPr lang="en-GB" sz="1800" dirty="0" smtClean="0">
                <a:latin typeface="Arial"/>
                <a:cs typeface="Arial"/>
              </a:rPr>
              <a:t>/</a:t>
            </a:r>
            <a:r>
              <a:rPr lang="el-GR" sz="1800" dirty="0" smtClean="0">
                <a:latin typeface="Arial"/>
                <a:cs typeface="Arial"/>
              </a:rPr>
              <a:t>καταλόγων εντός του ενεργού καταλόγου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change directory</a:t>
            </a:r>
            <a:r>
              <a:rPr lang="el-GR" sz="1800" dirty="0" smtClean="0">
                <a:latin typeface="Arial"/>
                <a:cs typeface="Arial"/>
              </a:rPr>
              <a:t>. Αλλαγή </a:t>
            </a:r>
            <a:r>
              <a:rPr lang="el-GR" sz="1800" dirty="0">
                <a:latin typeface="Arial"/>
                <a:cs typeface="Arial"/>
              </a:rPr>
              <a:t>του ενεργού </a:t>
            </a:r>
            <a:r>
              <a:rPr lang="el-GR" sz="1800" dirty="0" smtClean="0">
                <a:latin typeface="Arial"/>
                <a:cs typeface="Arial"/>
              </a:rPr>
              <a:t>καταλόγου.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Για να ανέβουμε ένα επίπεδο πληκτρολογούμε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..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Για να κατεύουμε ένα επίπεδο, π.χ. στο </a:t>
            </a:r>
            <a:r>
              <a:rPr lang="en-GB" sz="1600" dirty="0" smtClean="0">
                <a:latin typeface="Arial"/>
                <a:cs typeface="Arial"/>
              </a:rPr>
              <a:t>sub-directory </a:t>
            </a:r>
            <a:r>
              <a:rPr lang="en-GB" sz="1600" dirty="0" err="1" smtClean="0">
                <a:latin typeface="Arial"/>
                <a:cs typeface="Arial"/>
              </a:rPr>
              <a:t>dirA</a:t>
            </a:r>
            <a:r>
              <a:rPr lang="el-GR" sz="1600" dirty="0" smtClean="0">
                <a:latin typeface="Arial"/>
                <a:cs typeface="Arial"/>
              </a:rPr>
              <a:t>, πληκτρολογούμε</a:t>
            </a:r>
            <a:r>
              <a:rPr lang="en-GB" sz="1600" dirty="0" smtClean="0">
                <a:latin typeface="Arial"/>
                <a:cs typeface="Arial"/>
              </a:rPr>
              <a:t> cd </a:t>
            </a:r>
            <a:r>
              <a:rPr lang="el-GR" sz="1600" dirty="0" smtClean="0">
                <a:latin typeface="Arial"/>
                <a:cs typeface="Arial"/>
              </a:rPr>
              <a:t>και μετά το όνομα του </a:t>
            </a:r>
            <a:r>
              <a:rPr lang="en-GB" sz="1600" dirty="0" smtClean="0">
                <a:latin typeface="Arial"/>
                <a:cs typeface="Arial"/>
              </a:rPr>
              <a:t>sub-directory </a:t>
            </a:r>
            <a:r>
              <a:rPr lang="el-GR" sz="1600" dirty="0" smtClean="0">
                <a:latin typeface="Arial"/>
                <a:cs typeface="Arial"/>
              </a:rPr>
              <a:t>στο οποίο θέλουμε να κατευούμε. Π.χ. </a:t>
            </a:r>
            <a:r>
              <a:rPr lang="en-US" sz="1600" dirty="0">
                <a:latin typeface="Arial"/>
                <a:cs typeface="Arial"/>
              </a:rPr>
              <a:t>c</a:t>
            </a:r>
            <a:r>
              <a:rPr lang="en-GB" sz="1600" dirty="0" smtClean="0">
                <a:latin typeface="Arial"/>
                <a:cs typeface="Arial"/>
              </a:rPr>
              <a:t>d </a:t>
            </a:r>
            <a:r>
              <a:rPr lang="en-GB" sz="1600" dirty="0" err="1" smtClean="0">
                <a:latin typeface="Arial"/>
                <a:cs typeface="Arial"/>
              </a:rPr>
              <a:t>dirA</a:t>
            </a:r>
            <a:endParaRPr lang="en-GB" sz="1600" dirty="0" smtClean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Αν πληκτρολογήσουμε μόνο </a:t>
            </a:r>
            <a:r>
              <a:rPr lang="en-GB" sz="1600" dirty="0" smtClean="0">
                <a:latin typeface="Arial"/>
                <a:cs typeface="Arial"/>
              </a:rPr>
              <a:t>cd </a:t>
            </a:r>
            <a:r>
              <a:rPr lang="el-GR" sz="1600" dirty="0" smtClean="0">
                <a:latin typeface="Arial"/>
                <a:cs typeface="Arial"/>
              </a:rPr>
              <a:t>θα πάμε </a:t>
            </a:r>
            <a:r>
              <a:rPr lang="el-GR" sz="1600" dirty="0" smtClean="0">
                <a:latin typeface="Arial"/>
                <a:cs typeface="Arial"/>
              </a:rPr>
              <a:t>στο </a:t>
            </a:r>
            <a:r>
              <a:rPr lang="en-GB" sz="1600" dirty="0" smtClean="0">
                <a:latin typeface="Arial"/>
                <a:cs typeface="Arial"/>
              </a:rPr>
              <a:t>home directory </a:t>
            </a:r>
            <a:r>
              <a:rPr lang="el-GR" sz="1600" dirty="0" smtClean="0">
                <a:latin typeface="Arial"/>
                <a:cs typeface="Arial"/>
              </a:rPr>
              <a:t>που είμαστε </a:t>
            </a:r>
            <a:r>
              <a:rPr lang="en-GB" sz="1600" dirty="0" smtClean="0">
                <a:latin typeface="Arial"/>
                <a:cs typeface="Arial"/>
              </a:rPr>
              <a:t>users. </a:t>
            </a:r>
            <a:r>
              <a:rPr lang="el-GR" sz="1600" dirty="0" smtClean="0">
                <a:latin typeface="Arial"/>
                <a:cs typeface="Arial"/>
              </a:rPr>
              <a:t>Επ</a:t>
            </a:r>
            <a:r>
              <a:rPr lang="el-GR" sz="1600" dirty="0" smtClean="0">
                <a:latin typeface="Arial"/>
                <a:cs typeface="Arial"/>
              </a:rPr>
              <a:t>ίσης, όταν κλείνω ένα </a:t>
            </a:r>
            <a:r>
              <a:rPr lang="en-GB" sz="1600" dirty="0" smtClean="0">
                <a:latin typeface="Arial"/>
                <a:cs typeface="Arial"/>
              </a:rPr>
              <a:t>terminal </a:t>
            </a:r>
            <a:r>
              <a:rPr lang="el-GR" sz="1600" dirty="0" smtClean="0">
                <a:latin typeface="Arial"/>
                <a:cs typeface="Arial"/>
              </a:rPr>
              <a:t>&amp; και το ξανανοίγω, αρχίζω πάλι από το </a:t>
            </a:r>
            <a:r>
              <a:rPr lang="en-GB" sz="1600" dirty="0" smtClean="0">
                <a:latin typeface="Arial"/>
                <a:cs typeface="Arial"/>
              </a:rPr>
              <a:t>home directory.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Αν εκτελέσω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–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πηγαίνω στο προηγούμενο </a:t>
            </a:r>
            <a:r>
              <a:rPr lang="en-GB" sz="1600" dirty="0" smtClean="0">
                <a:latin typeface="Arial"/>
                <a:cs typeface="Arial"/>
              </a:rPr>
              <a:t>directory.</a:t>
            </a:r>
            <a:endParaRPr lang="en-GB" sz="1600" dirty="0" smtClean="0"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u="sng" dirty="0" smtClean="0">
                <a:latin typeface="Arial"/>
                <a:cs typeface="Arial"/>
              </a:rPr>
              <a:t>present working directory</a:t>
            </a:r>
            <a:r>
              <a:rPr lang="el-GR" sz="1800" dirty="0" smtClean="0">
                <a:latin typeface="Arial"/>
                <a:cs typeface="Arial"/>
              </a:rPr>
              <a:t>. Δείχνει την πλήρη διεύθυνση του καταλόγου μέσα στον οποίο βρισκόμαστε.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1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πλοήγησης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1151274"/>
            <a:ext cx="4412249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directory PC1.</a:t>
            </a:r>
          </a:p>
          <a:p>
            <a:r>
              <a:rPr lang="el-GR" dirty="0" smtClean="0">
                <a:latin typeface="Arial"/>
                <a:cs typeface="Arial"/>
              </a:rPr>
              <a:t>Η πλήρης διεύθυνσή του είναι </a:t>
            </a:r>
            <a:r>
              <a:rPr lang="en-GB" dirty="0" smtClean="0">
                <a:latin typeface="Arial"/>
                <a:cs typeface="Arial"/>
              </a:rPr>
              <a:t>/home/PC1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Μέσα στο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έχω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υποκαταλόγους </a:t>
            </a:r>
            <a:r>
              <a:rPr lang="en-GB" dirty="0" smtClean="0">
                <a:latin typeface="Arial"/>
                <a:cs typeface="Arial"/>
              </a:rPr>
              <a:t>dir1 &amp; dir2. </a:t>
            </a:r>
            <a:r>
              <a:rPr lang="el-GR" dirty="0" smtClean="0">
                <a:latin typeface="Arial"/>
                <a:cs typeface="Arial"/>
              </a:rPr>
              <a:t>Μέσα στον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έχω ένα αρχείο </a:t>
            </a:r>
            <a:r>
              <a:rPr lang="en-GB" dirty="0" smtClean="0">
                <a:latin typeface="Arial"/>
                <a:cs typeface="Arial"/>
              </a:rPr>
              <a:t>file1.</a:t>
            </a:r>
            <a:r>
              <a:rPr lang="el-GR" dirty="0" smtClean="0">
                <a:latin typeface="Arial"/>
                <a:cs typeface="Arial"/>
              </a:rPr>
              <a:t> Μέσα στο </a:t>
            </a:r>
            <a:r>
              <a:rPr lang="en-GB" dirty="0" smtClean="0">
                <a:latin typeface="Arial"/>
                <a:cs typeface="Arial"/>
              </a:rPr>
              <a:t>dir2 </a:t>
            </a:r>
            <a:r>
              <a:rPr lang="el-GR" dirty="0" smtClean="0">
                <a:latin typeface="Arial"/>
                <a:cs typeface="Arial"/>
              </a:rPr>
              <a:t>έχω υποκατάλογο </a:t>
            </a:r>
            <a:r>
              <a:rPr lang="en-GB" dirty="0" smtClean="0">
                <a:latin typeface="Arial"/>
                <a:cs typeface="Arial"/>
              </a:rPr>
              <a:t>dir3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Εφόσον ο ενεργός κατάλογος είναι 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εκεί βρίσκομαι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, αν εκτελέσω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θα μου δώσει την διεύθυνση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/home/PC1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 </a:t>
            </a:r>
            <a:r>
              <a:rPr lang="el-GR" dirty="0" smtClean="0">
                <a:latin typeface="Arial"/>
                <a:cs typeface="Arial"/>
              </a:rPr>
              <a:t>Δεν θα δω το </a:t>
            </a:r>
            <a:r>
              <a:rPr lang="en-GB" dirty="0" smtClean="0">
                <a:latin typeface="Arial"/>
                <a:cs typeface="Arial"/>
              </a:rPr>
              <a:t>file1 &amp; dir3.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30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πλοήγησης - </a:t>
            </a:r>
            <a:r>
              <a:rPr lang="en-GB" sz="2800" dirty="0" err="1" smtClean="0">
                <a:latin typeface="Arial"/>
                <a:cs typeface="Arial"/>
              </a:rPr>
              <a:t>ls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781941"/>
            <a:ext cx="4412249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</a:t>
            </a: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στον </a:t>
            </a:r>
            <a:r>
              <a:rPr lang="en-GB" dirty="0" smtClean="0">
                <a:latin typeface="Arial"/>
                <a:cs typeface="Arial"/>
              </a:rPr>
              <a:t>dir3 </a:t>
            </a:r>
            <a:r>
              <a:rPr lang="el-GR" dirty="0" smtClean="0">
                <a:latin typeface="Arial"/>
                <a:cs typeface="Arial"/>
              </a:rPr>
              <a:t>ενώ ακόμα βρίσκομαι στο </a:t>
            </a:r>
            <a:r>
              <a:rPr lang="en-GB" dirty="0" smtClean="0">
                <a:latin typeface="Arial"/>
                <a:cs typeface="Arial"/>
              </a:rPr>
              <a:t>PC1, </a:t>
            </a:r>
            <a:r>
              <a:rPr lang="el-GR" dirty="0" smtClean="0">
                <a:latin typeface="Arial"/>
                <a:cs typeface="Arial"/>
              </a:rPr>
              <a:t>πρέπει να δώσω την διεύθυνση του </a:t>
            </a:r>
            <a:r>
              <a:rPr lang="en-GB" dirty="0" smtClean="0">
                <a:latin typeface="Arial"/>
                <a:cs typeface="Arial"/>
              </a:rPr>
              <a:t>directory </a:t>
            </a:r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 στην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/home/PC1/dir2/dir3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 err="1">
                <a:latin typeface="Arial"/>
                <a:cs typeface="Arial"/>
              </a:rPr>
              <a:t>l</a:t>
            </a:r>
            <a:r>
              <a:rPr lang="en-GB" dirty="0" err="1" smtClean="0">
                <a:latin typeface="Arial"/>
                <a:cs typeface="Arial"/>
              </a:rPr>
              <a:t>s</a:t>
            </a:r>
            <a:r>
              <a:rPr lang="en-GB" dirty="0" smtClean="0">
                <a:latin typeface="Arial"/>
                <a:cs typeface="Arial"/>
              </a:rPr>
              <a:t> –l</a:t>
            </a:r>
          </a:p>
          <a:p>
            <a:r>
              <a:rPr lang="en-GB" dirty="0" smtClean="0">
                <a:latin typeface="Arial"/>
                <a:cs typeface="Arial"/>
              </a:rPr>
              <a:t>To –l </a:t>
            </a:r>
            <a:r>
              <a:rPr lang="el-GR" dirty="0" smtClean="0">
                <a:latin typeface="Arial"/>
                <a:cs typeface="Arial"/>
              </a:rPr>
              <a:t>αλλάζει την μορφοποίηση των αποτελεσμάτων.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l</a:t>
            </a:r>
            <a:r>
              <a:rPr lang="en-GB" dirty="0" smtClean="0">
                <a:latin typeface="Arial"/>
                <a:cs typeface="Arial"/>
              </a:rPr>
              <a:t>s –a</a:t>
            </a:r>
          </a:p>
          <a:p>
            <a:r>
              <a:rPr lang="el-GR" dirty="0" smtClean="0">
                <a:latin typeface="Arial"/>
                <a:cs typeface="Arial"/>
              </a:rPr>
              <a:t>μας δείχνει ακόμα και κρυφά αρχεία/</a:t>
            </a:r>
            <a:r>
              <a:rPr lang="en-GB" dirty="0" smtClean="0">
                <a:latin typeface="Arial"/>
                <a:cs typeface="Arial"/>
              </a:rPr>
              <a:t>directories (</a:t>
            </a:r>
            <a:r>
              <a:rPr lang="el-GR" dirty="0" smtClean="0">
                <a:latin typeface="Arial"/>
                <a:cs typeface="Arial"/>
              </a:rPr>
              <a:t>το όνομά τους αρχίζει με την τελεία .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7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9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46935" y="3616203"/>
            <a:ext cx="39070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βρίσκομαι στο </a:t>
            </a:r>
            <a:r>
              <a:rPr lang="en-GB" dirty="0" smtClean="0">
                <a:latin typeface="Arial"/>
                <a:cs typeface="Arial"/>
              </a:rPr>
              <a:t>home, </a:t>
            </a:r>
            <a:r>
              <a:rPr lang="el-GR" dirty="0" smtClean="0">
                <a:latin typeface="Arial"/>
                <a:cs typeface="Arial"/>
              </a:rPr>
              <a:t>πώς μπορώ με μια μόνο εντολή να πάω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PC3;</a:t>
            </a:r>
          </a:p>
          <a:p>
            <a:endParaRPr lang="en-GB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00539" y="2640773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580419">
            <a:off x="2091968" y="2761799"/>
            <a:ext cx="355592" cy="3422852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13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1080" y="3410955"/>
            <a:ext cx="39070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Δίνω το πλήρες μονοπάτι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cd /home/PC3/dir1 </a:t>
            </a:r>
          </a:p>
          <a:p>
            <a:r>
              <a:rPr lang="el-GR" dirty="0" smtClean="0">
                <a:latin typeface="Arial"/>
                <a:cs typeface="Arial"/>
              </a:rPr>
              <a:t>Ή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Δίνω το μονοπάτι από την θέση που βρίσκομαι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cd ./PC3/dir1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Θα δουλέψει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η παρακάτω εντολή αν βρίσκομαι στο </a:t>
            </a:r>
            <a:r>
              <a:rPr lang="en-GB" dirty="0" smtClean="0">
                <a:latin typeface="Arial"/>
                <a:cs typeface="Arial"/>
              </a:rPr>
              <a:t>home; </a:t>
            </a:r>
            <a:r>
              <a:rPr lang="el-GR" dirty="0" smtClean="0">
                <a:latin typeface="Arial"/>
                <a:cs typeface="Arial"/>
              </a:rPr>
              <a:t>Γιατί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r>
              <a:rPr lang="en-GB" dirty="0" smtClean="0">
                <a:latin typeface="Arial"/>
                <a:cs typeface="Arial"/>
              </a:rPr>
              <a:t>cd /PC3/dir1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00539" y="2640773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570615">
            <a:off x="2099224" y="2761307"/>
            <a:ext cx="355592" cy="3435360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12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9710" y="5535789"/>
            <a:ext cx="87172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Επειδή έκανα </a:t>
            </a:r>
            <a:r>
              <a:rPr lang="en-GB" sz="1600" dirty="0" smtClean="0">
                <a:latin typeface="Arial"/>
                <a:cs typeface="Arial"/>
              </a:rPr>
              <a:t>login as guest, </a:t>
            </a:r>
            <a:r>
              <a:rPr lang="el-GR" sz="1600" dirty="0" smtClean="0">
                <a:latin typeface="Arial"/>
                <a:cs typeface="Arial"/>
              </a:rPr>
              <a:t>δημιουργείται ένας προσωρινός λογαριασμός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που ονομάζεται </a:t>
            </a:r>
            <a:r>
              <a:rPr lang="en-GB" sz="1600" dirty="0" smtClean="0">
                <a:latin typeface="Arial"/>
                <a:cs typeface="Arial"/>
              </a:rPr>
              <a:t>guest-xxx</a:t>
            </a:r>
            <a:r>
              <a:rPr lang="el-GR" sz="1600" dirty="0" smtClean="0">
                <a:latin typeface="Arial"/>
                <a:cs typeface="Arial"/>
              </a:rPr>
              <a:t>,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όπου </a:t>
            </a:r>
            <a:r>
              <a:rPr lang="en-GB" sz="1600" dirty="0" smtClean="0">
                <a:latin typeface="Arial"/>
                <a:cs typeface="Arial"/>
              </a:rPr>
              <a:t>xxx </a:t>
            </a:r>
            <a:r>
              <a:rPr lang="el-GR" sz="1600" dirty="0" smtClean="0">
                <a:latin typeface="Arial"/>
                <a:cs typeface="Arial"/>
              </a:rPr>
              <a:t>είναι τυχαία γράμματα και νούμερα που αλλάζουν κάθε φορά.</a:t>
            </a:r>
          </a:p>
          <a:p>
            <a:r>
              <a:rPr lang="el-GR" sz="1600" dirty="0" smtClean="0">
                <a:latin typeface="Arial"/>
                <a:cs typeface="Arial"/>
              </a:rPr>
              <a:t>Οτιδήποτε δημιουργήσω σε αυτό τον λογαριασμό καταστρέφεται με το </a:t>
            </a:r>
            <a:r>
              <a:rPr lang="en-GB" sz="1600" dirty="0" smtClean="0">
                <a:latin typeface="Arial"/>
                <a:cs typeface="Arial"/>
              </a:rPr>
              <a:t>logout.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1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 - </a:t>
            </a:r>
            <a:r>
              <a:rPr lang="en-GB" sz="2800" dirty="0" err="1" smtClean="0">
                <a:latin typeface="Arial"/>
                <a:cs typeface="Arial"/>
              </a:rPr>
              <a:t>pwd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9710" y="5535789"/>
            <a:ext cx="87172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Με το που κάνω </a:t>
            </a:r>
            <a:r>
              <a:rPr lang="en-GB" sz="1600" dirty="0" smtClean="0">
                <a:latin typeface="Arial"/>
                <a:cs typeface="Arial"/>
              </a:rPr>
              <a:t>login as guest, </a:t>
            </a:r>
            <a:r>
              <a:rPr lang="el-GR" sz="1600" dirty="0" smtClean="0">
                <a:latin typeface="Arial"/>
                <a:cs typeface="Arial"/>
              </a:rPr>
              <a:t>ξεκινάω από την κορυφή των </a:t>
            </a:r>
            <a:r>
              <a:rPr lang="en-GB" sz="1600" dirty="0" smtClean="0">
                <a:latin typeface="Arial"/>
                <a:cs typeface="Arial"/>
              </a:rPr>
              <a:t>directories </a:t>
            </a:r>
            <a:r>
              <a:rPr lang="el-GR" sz="1600" dirty="0" smtClean="0">
                <a:latin typeface="Arial"/>
                <a:cs typeface="Arial"/>
              </a:rPr>
              <a:t>που ανήκουν στον </a:t>
            </a:r>
            <a:r>
              <a:rPr lang="en-GB" sz="1600" dirty="0" smtClean="0">
                <a:latin typeface="Arial"/>
                <a:cs typeface="Arial"/>
              </a:rPr>
              <a:t>guest. </a:t>
            </a:r>
            <a:r>
              <a:rPr lang="el-GR" sz="1600" dirty="0" smtClean="0">
                <a:latin typeface="Arial"/>
                <a:cs typeface="Arial"/>
              </a:rPr>
              <a:t>Για να δω που βρίσκομαι, εκτελώ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terminal </a:t>
            </a:r>
            <a:r>
              <a:rPr lang="el-GR" sz="1600" dirty="0" smtClean="0">
                <a:latin typeface="Arial"/>
                <a:cs typeface="Arial"/>
              </a:rPr>
              <a:t>δείχνει</a:t>
            </a:r>
            <a:r>
              <a:rPr lang="en-GB" sz="1600" dirty="0" smtClean="0">
                <a:latin typeface="Arial"/>
                <a:cs typeface="Arial"/>
              </a:rPr>
              <a:t>: 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12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 - </a:t>
            </a:r>
            <a:r>
              <a:rPr lang="en-GB" sz="2800" dirty="0" err="1" smtClean="0">
                <a:latin typeface="Arial"/>
                <a:cs typeface="Arial"/>
              </a:rPr>
              <a:t>ls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0632" y="5535789"/>
            <a:ext cx="88354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Για να δω τι </a:t>
            </a:r>
            <a:r>
              <a:rPr lang="en-GB" sz="1600" dirty="0" smtClean="0">
                <a:latin typeface="Arial"/>
                <a:cs typeface="Arial"/>
              </a:rPr>
              <a:t>directories &amp; files </a:t>
            </a:r>
            <a:r>
              <a:rPr lang="el-GR" sz="1600" dirty="0" smtClean="0">
                <a:latin typeface="Arial"/>
                <a:cs typeface="Arial"/>
              </a:rPr>
              <a:t>υπάρχουν στο </a:t>
            </a:r>
            <a:r>
              <a:rPr lang="en-GB" sz="1600" dirty="0" smtClean="0">
                <a:latin typeface="Arial"/>
                <a:cs typeface="Arial"/>
              </a:rPr>
              <a:t>directory 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</a:t>
            </a:r>
            <a:r>
              <a:rPr lang="el-GR" sz="1600" dirty="0" smtClean="0">
                <a:latin typeface="Arial"/>
                <a:cs typeface="Arial"/>
              </a:rPr>
              <a:t> εκτελώ</a:t>
            </a: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</a:p>
          <a:p>
            <a:r>
              <a:rPr lang="el-GR" sz="1600" dirty="0" smtClean="0">
                <a:latin typeface="Arial"/>
                <a:cs typeface="Arial"/>
              </a:rPr>
              <a:t>Εκτελέστε επίσης την εντολή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και μετά την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–a</a:t>
            </a:r>
            <a:r>
              <a:rPr lang="el-GR" sz="1600" dirty="0" smtClean="0">
                <a:latin typeface="Arial"/>
                <a:cs typeface="Arial"/>
              </a:rPr>
              <a:t> και μετά την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–al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Τι παρατηρήσατε?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5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Πληκτρολογήστε </a:t>
            </a:r>
            <a:r>
              <a:rPr lang="el-GR" sz="2400" dirty="0" smtClean="0"/>
              <a:t>την εντολ</a:t>
            </a:r>
            <a:r>
              <a:rPr lang="el-GR" sz="2400" dirty="0" smtClean="0"/>
              <a:t>ή </a:t>
            </a:r>
            <a:r>
              <a:rPr lang="en-GB" sz="2400" dirty="0" smtClean="0"/>
              <a:t>clear </a:t>
            </a:r>
            <a:r>
              <a:rPr lang="el-GR" sz="2400" dirty="0" smtClean="0"/>
              <a:t>για να σβήσει ότι υπήρχε γραμμένο στο </a:t>
            </a:r>
            <a:r>
              <a:rPr lang="en-GB" sz="2400" dirty="0" smtClean="0"/>
              <a:t>terminal.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19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42" y="173149"/>
            <a:ext cx="4596389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Μετακίνηση με το </a:t>
            </a:r>
            <a:r>
              <a:rPr lang="en-GB" sz="2800" dirty="0" smtClean="0">
                <a:latin typeface="Arial"/>
                <a:cs typeface="Arial"/>
              </a:rPr>
              <a:t>cd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322732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1848667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1845602"/>
            <a:ext cx="155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79679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267713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382382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297737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150322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13651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12974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12862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4248" y="4997180"/>
            <a:ext cx="8835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Μετακινηθείτε στο </a:t>
            </a:r>
            <a:r>
              <a:rPr lang="en-GB" sz="1600" dirty="0" smtClean="0">
                <a:latin typeface="Arial"/>
                <a:cs typeface="Arial"/>
              </a:rPr>
              <a:t>directory Desktop </a:t>
            </a:r>
            <a:r>
              <a:rPr lang="el-GR" sz="1600" dirty="0" smtClean="0">
                <a:latin typeface="Arial"/>
                <a:cs typeface="Arial"/>
              </a:rPr>
              <a:t>εκτελώντας</a:t>
            </a:r>
            <a:r>
              <a:rPr lang="en-GB" sz="1600" dirty="0" smtClean="0">
                <a:latin typeface="Arial"/>
                <a:cs typeface="Arial"/>
              </a:rPr>
              <a:t>: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Desktop</a:t>
            </a:r>
          </a:p>
          <a:p>
            <a:r>
              <a:rPr lang="el-GR" sz="1600" dirty="0" smtClean="0">
                <a:latin typeface="Arial"/>
                <a:cs typeface="Arial"/>
              </a:rPr>
              <a:t>Για να </a:t>
            </a:r>
            <a:r>
              <a:rPr lang="el-GR" sz="1600" dirty="0" smtClean="0">
                <a:latin typeface="Arial"/>
                <a:cs typeface="Arial"/>
              </a:rPr>
              <a:t>βεβαιωθε</a:t>
            </a:r>
            <a:r>
              <a:rPr lang="el-GR" sz="1600" dirty="0" smtClean="0">
                <a:latin typeface="Arial"/>
                <a:cs typeface="Arial"/>
              </a:rPr>
              <a:t>ί</a:t>
            </a:r>
            <a:r>
              <a:rPr lang="el-GR" sz="1600" dirty="0" smtClean="0">
                <a:latin typeface="Arial"/>
                <a:cs typeface="Arial"/>
              </a:rPr>
              <a:t>τε </a:t>
            </a:r>
            <a:r>
              <a:rPr lang="el-GR" sz="1600" dirty="0" smtClean="0">
                <a:latin typeface="Arial"/>
                <a:cs typeface="Arial"/>
              </a:rPr>
              <a:t>ότι βρίσκεστε εκεί εκτελέστε</a:t>
            </a:r>
            <a:r>
              <a:rPr lang="en-GB" sz="1600" dirty="0" smtClean="0">
                <a:latin typeface="Arial"/>
                <a:cs typeface="Arial"/>
              </a:rPr>
              <a:t>: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διεύθυνση του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Desktop?</a:t>
            </a:r>
          </a:p>
          <a:p>
            <a:r>
              <a:rPr lang="el-GR" sz="1600" dirty="0" smtClean="0">
                <a:latin typeface="Arial"/>
                <a:cs typeface="Arial"/>
              </a:rPr>
              <a:t>Για να δείτε τι υπάρχει στο </a:t>
            </a:r>
            <a:r>
              <a:rPr lang="en-GB" sz="1600" dirty="0" smtClean="0">
                <a:latin typeface="Arial"/>
                <a:cs typeface="Arial"/>
              </a:rPr>
              <a:t>Desktop </a:t>
            </a:r>
            <a:r>
              <a:rPr lang="el-GR" sz="1600" dirty="0" smtClean="0">
                <a:latin typeface="Arial"/>
                <a:cs typeface="Arial"/>
              </a:rPr>
              <a:t>εκτελέστε</a:t>
            </a:r>
            <a:r>
              <a:rPr lang="en-GB" sz="1600" dirty="0" smtClean="0">
                <a:latin typeface="Arial"/>
                <a:cs typeface="Arial"/>
              </a:rPr>
              <a:t>: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Υπάρχει κάτι?</a:t>
            </a:r>
          </a:p>
          <a:p>
            <a:r>
              <a:rPr lang="el-GR" sz="1600" dirty="0" smtClean="0">
                <a:latin typeface="Arial"/>
                <a:cs typeface="Arial"/>
              </a:rPr>
              <a:t>Αν θέλετε να επιστρέψετε ένα επίπεδο παραπάνω, δηλαδή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 </a:t>
            </a:r>
            <a:r>
              <a:rPr lang="el-GR" sz="1600" dirty="0" smtClean="0">
                <a:latin typeface="Arial"/>
                <a:cs typeface="Arial"/>
              </a:rPr>
              <a:t>εκτελέστε</a:t>
            </a:r>
            <a:r>
              <a:rPr lang="en-GB" sz="1600" dirty="0" smtClean="0">
                <a:latin typeface="Arial"/>
                <a:cs typeface="Arial"/>
              </a:rPr>
              <a:t>: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..</a:t>
            </a:r>
          </a:p>
          <a:p>
            <a:r>
              <a:rPr lang="el-GR" sz="1600" dirty="0" smtClean="0">
                <a:latin typeface="Arial"/>
                <a:cs typeface="Arial"/>
              </a:rPr>
              <a:t>Μετά </a:t>
            </a:r>
            <a:r>
              <a:rPr lang="el-GR" sz="1600" dirty="0">
                <a:latin typeface="Arial"/>
                <a:cs typeface="Arial"/>
              </a:rPr>
              <a:t>ε</a:t>
            </a:r>
            <a:r>
              <a:rPr lang="el-GR" sz="1600" dirty="0" smtClean="0">
                <a:latin typeface="Arial"/>
                <a:cs typeface="Arial"/>
              </a:rPr>
              <a:t>πιστρέψτε πάλι στο </a:t>
            </a:r>
            <a:r>
              <a:rPr lang="en-GB" sz="1600" dirty="0" smtClean="0">
                <a:latin typeface="Arial"/>
                <a:cs typeface="Arial"/>
              </a:rPr>
              <a:t>Desktop.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13900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14310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796797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900755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14220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35272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382382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382382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14310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13379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38320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384241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38320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383719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383314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384651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Down Arrow 43"/>
          <p:cNvSpPr/>
          <p:nvPr/>
        </p:nvSpPr>
        <p:spPr>
          <a:xfrm>
            <a:off x="457199" y="3682253"/>
            <a:ext cx="143339" cy="438171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655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αρχείου</a:t>
            </a:r>
            <a:r>
              <a:rPr lang="el-GR" sz="2800" dirty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με την εντολή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33077" y="912272"/>
            <a:ext cx="523697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Desktop.</a:t>
            </a:r>
          </a:p>
          <a:p>
            <a:r>
              <a:rPr lang="el-GR" dirty="0" smtClean="0">
                <a:latin typeface="Arial"/>
                <a:cs typeface="Arial"/>
              </a:rPr>
              <a:t>Θέλω να δημιουργήσω ένα αρχείο με το όνομα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που μέσα του να γράφει 2 ονόματα σε 2 διαφορετικές γραμμές</a:t>
            </a:r>
            <a:r>
              <a:rPr lang="en-GB" dirty="0" smtClean="0">
                <a:latin typeface="Arial"/>
                <a:cs typeface="Arial"/>
              </a:rPr>
              <a:t> (x</a:t>
            </a:r>
            <a:r>
              <a:rPr lang="el-GR" dirty="0" smtClean="0">
                <a:latin typeface="Arial"/>
                <a:cs typeface="Arial"/>
              </a:rPr>
              <a:t>ρησιμοποιώ την εντολή </a:t>
            </a:r>
            <a:r>
              <a:rPr lang="en-GB" dirty="0" smtClean="0">
                <a:latin typeface="Arial"/>
                <a:cs typeface="Arial"/>
              </a:rPr>
              <a:t>cat – </a:t>
            </a:r>
            <a:r>
              <a:rPr lang="el-GR" dirty="0" smtClean="0">
                <a:latin typeface="Arial"/>
                <a:cs typeface="Arial"/>
              </a:rPr>
              <a:t>σημαίνει </a:t>
            </a:r>
            <a:r>
              <a:rPr lang="en-GB" dirty="0" smtClean="0">
                <a:latin typeface="Arial"/>
                <a:cs typeface="Arial"/>
              </a:rPr>
              <a:t>concatenate)</a:t>
            </a:r>
            <a:r>
              <a:rPr lang="el-GR" dirty="0" smtClean="0">
                <a:latin typeface="Arial"/>
                <a:cs typeface="Arial"/>
              </a:rPr>
              <a:t>. 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latin typeface="Arial"/>
                <a:cs typeface="Arial"/>
              </a:rPr>
              <a:t>(</a:t>
            </a:r>
            <a:r>
              <a:rPr lang="el-GR" dirty="0">
                <a:latin typeface="Arial"/>
                <a:cs typeface="Arial"/>
              </a:rPr>
              <a:t>πατάω </a:t>
            </a:r>
            <a:r>
              <a:rPr lang="en-GB" dirty="0">
                <a:latin typeface="Arial"/>
                <a:cs typeface="Arial"/>
              </a:rPr>
              <a:t>ENTER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(</a:t>
            </a:r>
            <a:r>
              <a:rPr lang="el-GR" dirty="0" smtClean="0">
                <a:latin typeface="Arial"/>
                <a:cs typeface="Arial"/>
              </a:rPr>
              <a:t>πατάω </a:t>
            </a:r>
            <a:r>
              <a:rPr lang="en-GB" dirty="0" smtClean="0">
                <a:latin typeface="Arial"/>
                <a:cs typeface="Arial"/>
              </a:rPr>
              <a:t>ENTER)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>
                <a:latin typeface="Arial"/>
                <a:cs typeface="Arial"/>
              </a:rPr>
              <a:t>πατάω </a:t>
            </a:r>
            <a:r>
              <a:rPr lang="en-GB" dirty="0">
                <a:latin typeface="Arial"/>
                <a:cs typeface="Arial"/>
              </a:rPr>
              <a:t>ENTER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n-GB" dirty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(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Control D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- </a:t>
            </a:r>
            <a:r>
              <a:rPr lang="el-GR" dirty="0" smtClean="0">
                <a:latin typeface="Arial"/>
                <a:cs typeface="Arial"/>
              </a:rPr>
              <a:t>πατάω </a:t>
            </a:r>
            <a:r>
              <a:rPr lang="el-GR" dirty="0">
                <a:latin typeface="Arial"/>
                <a:cs typeface="Arial"/>
              </a:rPr>
              <a:t>ταυτόχρονα τα 2 πλήκτρα)</a:t>
            </a:r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Το βελάκι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lang="el-GR" dirty="0">
                <a:latin typeface="Arial"/>
                <a:cs typeface="Arial"/>
              </a:rPr>
              <a:t> σημαίνει ότι τα περιεχόμενα που θα πληκτρολογήσουμε θα πάνε μέσα στο αρχείο </a:t>
            </a:r>
            <a:r>
              <a:rPr lang="en-GB" dirty="0">
                <a:latin typeface="Arial"/>
                <a:cs typeface="Arial"/>
              </a:rPr>
              <a:t>file1</a:t>
            </a:r>
            <a:r>
              <a:rPr lang="el-GR" dirty="0">
                <a:latin typeface="Arial"/>
                <a:cs typeface="Arial"/>
              </a:rPr>
              <a:t>.</a:t>
            </a:r>
          </a:p>
          <a:p>
            <a:r>
              <a:rPr lang="el-GR" dirty="0">
                <a:latin typeface="Arial"/>
                <a:cs typeface="Arial"/>
              </a:rPr>
              <a:t>Επειδή χρησιμοποιώ το  &gt; αυτό σημαίνει ότι </a:t>
            </a:r>
            <a:r>
              <a:rPr lang="el-GR" dirty="0" smtClean="0">
                <a:latin typeface="Arial"/>
                <a:cs typeface="Arial"/>
              </a:rPr>
              <a:t>οποιοδήποτε </a:t>
            </a:r>
            <a:r>
              <a:rPr lang="el-GR" dirty="0" smtClean="0">
                <a:latin typeface="Arial"/>
                <a:cs typeface="Arial"/>
              </a:rPr>
              <a:t>περιεχόμενο (αν) </a:t>
            </a:r>
            <a:r>
              <a:rPr lang="el-GR" dirty="0">
                <a:latin typeface="Arial"/>
                <a:cs typeface="Arial"/>
              </a:rPr>
              <a:t>υπήρχε πριν μέσα στο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θα διαγραφεί και θα μείνει μόνο το όνομα που </a:t>
            </a:r>
            <a:r>
              <a:rPr lang="el-GR" dirty="0" smtClean="0">
                <a:latin typeface="Arial"/>
                <a:cs typeface="Arial"/>
              </a:rPr>
              <a:t>γράψαμε.</a:t>
            </a:r>
          </a:p>
          <a:p>
            <a:r>
              <a:rPr lang="el-GR" dirty="0" smtClean="0">
                <a:latin typeface="Arial"/>
                <a:cs typeface="Arial"/>
              </a:rPr>
              <a:t>Αν χρησιμοποιούσα το &gt;&gt; τότε αυτά που γράφω θα προστεθούν κάτω από τα όποια υπάρχοντα δεδομένα</a:t>
            </a:r>
            <a:r>
              <a:rPr lang="el-GR" dirty="0">
                <a:latin typeface="Arial"/>
                <a:cs typeface="Arial"/>
              </a:rPr>
              <a:t>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399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Οι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</a:t>
            </a:r>
            <a:r>
              <a:rPr lang="en-GB" sz="2800" dirty="0" smtClean="0">
                <a:latin typeface="Arial"/>
                <a:cs typeface="Arial"/>
              </a:rPr>
              <a:t>more, head, tail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8144" y="1975880"/>
            <a:ext cx="52369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δω τι περιέχει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more file1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δω τι περιέχει </a:t>
            </a:r>
            <a:r>
              <a:rPr lang="el-GR" u="sng" dirty="0" smtClean="0">
                <a:latin typeface="Arial"/>
                <a:cs typeface="Arial"/>
              </a:rPr>
              <a:t>η πρώτη γραμμή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head –n 1 file1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περιέχουν </a:t>
            </a:r>
            <a:r>
              <a:rPr lang="el-GR" u="sng" dirty="0" smtClean="0">
                <a:latin typeface="Arial"/>
                <a:cs typeface="Arial"/>
              </a:rPr>
              <a:t>οι πρώτες 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head –n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περιέχει </a:t>
            </a:r>
            <a:r>
              <a:rPr lang="el-GR" u="sng" dirty="0" smtClean="0">
                <a:latin typeface="Arial"/>
                <a:cs typeface="Arial"/>
              </a:rPr>
              <a:t>η τελευταία γραμμή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file1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περιέχουν </a:t>
            </a:r>
            <a:r>
              <a:rPr lang="el-GR" u="sng" dirty="0">
                <a:latin typeface="Arial"/>
                <a:cs typeface="Arial"/>
              </a:rPr>
              <a:t>οι </a:t>
            </a:r>
            <a:r>
              <a:rPr lang="el-GR" u="sng" dirty="0" smtClean="0">
                <a:latin typeface="Arial"/>
                <a:cs typeface="Arial"/>
              </a:rPr>
              <a:t>τελευταίες </a:t>
            </a:r>
            <a:r>
              <a:rPr lang="el-GR" u="sng" dirty="0">
                <a:latin typeface="Arial"/>
                <a:cs typeface="Arial"/>
              </a:rPr>
              <a:t>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37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H </a:t>
            </a:r>
            <a:r>
              <a:rPr lang="el-GR" sz="2800" dirty="0" smtClean="0">
                <a:latin typeface="Arial"/>
                <a:cs typeface="Arial"/>
              </a:rPr>
              <a:t>διαφορά μεταξύ </a:t>
            </a:r>
            <a:r>
              <a:rPr lang="en-GB" sz="2800" dirty="0" smtClean="0">
                <a:latin typeface="Arial"/>
                <a:cs typeface="Arial"/>
              </a:rPr>
              <a:t>&gt; &amp; </a:t>
            </a:r>
            <a:r>
              <a:rPr lang="el-GR" sz="2800" dirty="0" smtClean="0">
                <a:latin typeface="Arial"/>
                <a:cs typeface="Arial"/>
              </a:rPr>
              <a:t>&gt;&gt;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49998" y="899032"/>
            <a:ext cx="523697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Στη συνέχεια εκτελώ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&gt; file1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Control D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 μέσα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file1?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δω τα περιεχόμενα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Στη συνέχεια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(προσοχή! &gt;&gt;)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n-GB" dirty="0"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Mixalis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Control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Τι συνέβη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στο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διαφορά όταν χρησιμοποιούμε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&gt;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όταν χρησιμοποιούμε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&gt;&gt;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35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022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1</a:t>
            </a:r>
            <a:r>
              <a:rPr lang="el-GR" baseline="30000" dirty="0" smtClean="0">
                <a:latin typeface="Arial"/>
                <a:cs typeface="Arial"/>
              </a:rPr>
              <a:t>η</a:t>
            </a:r>
            <a:r>
              <a:rPr lang="el-GR" dirty="0" smtClean="0">
                <a:latin typeface="Arial"/>
                <a:cs typeface="Arial"/>
              </a:rPr>
              <a:t> εργαστηριακ</a:t>
            </a:r>
            <a:r>
              <a:rPr lang="el-GR" dirty="0" smtClean="0">
                <a:latin typeface="Arial"/>
                <a:cs typeface="Arial"/>
              </a:rPr>
              <a:t>ή άσκηση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9432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Ένωση αρχείων με το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89266" y="899032"/>
            <a:ext cx="5397704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Έχουμε </a:t>
            </a:r>
            <a:r>
              <a:rPr lang="el-GR" dirty="0">
                <a:latin typeface="Arial"/>
                <a:cs typeface="Arial"/>
              </a:rPr>
              <a:t>το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που μέσα του </a:t>
            </a:r>
            <a:r>
              <a:rPr lang="el-GR" dirty="0" smtClean="0">
                <a:latin typeface="Arial"/>
                <a:cs typeface="Arial"/>
              </a:rPr>
              <a:t>γράψαμε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3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ονόματα.</a:t>
            </a:r>
          </a:p>
          <a:p>
            <a:r>
              <a:rPr lang="el-GR" dirty="0" smtClean="0">
                <a:latin typeface="Arial"/>
                <a:cs typeface="Arial"/>
              </a:rPr>
              <a:t>Θέλουμε να δημιουργήσουμε ένα δεύτερο αρχείο </a:t>
            </a:r>
            <a:r>
              <a:rPr lang="en-GB" dirty="0" smtClean="0">
                <a:latin typeface="Arial"/>
                <a:cs typeface="Arial"/>
              </a:rPr>
              <a:t>file2 </a:t>
            </a:r>
            <a:r>
              <a:rPr lang="el-GR" dirty="0" smtClean="0">
                <a:latin typeface="Arial"/>
                <a:cs typeface="Arial"/>
              </a:rPr>
              <a:t>που να έχει μέσα του το όνομα 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Δημιουργήστε το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 τις εντολές που μάθατε.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θέλουμε να ενώσουμε τα περιεχόμενα των δύο αρχείων </a:t>
            </a:r>
            <a:r>
              <a:rPr lang="en-GB" dirty="0" smtClean="0">
                <a:latin typeface="Arial"/>
                <a:cs typeface="Arial"/>
              </a:rPr>
              <a:t>file1 &amp; file2 </a:t>
            </a:r>
            <a:r>
              <a:rPr lang="el-GR" dirty="0" smtClean="0">
                <a:latin typeface="Arial"/>
                <a:cs typeface="Arial"/>
              </a:rPr>
              <a:t>σε ένα τρίτο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αρχείο </a:t>
            </a:r>
            <a:r>
              <a:rPr lang="en-GB" dirty="0" smtClean="0">
                <a:latin typeface="Arial"/>
                <a:cs typeface="Arial"/>
              </a:rPr>
              <a:t>file3.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file1 file2 &gt; file3</a:t>
            </a:r>
          </a:p>
          <a:p>
            <a:r>
              <a:rPr lang="el-GR" dirty="0" smtClean="0">
                <a:latin typeface="Arial"/>
                <a:cs typeface="Arial"/>
              </a:rPr>
              <a:t>Δείτε τα περιεχόμενα του </a:t>
            </a:r>
            <a:r>
              <a:rPr lang="en-GB" dirty="0" smtClean="0">
                <a:latin typeface="Arial"/>
                <a:cs typeface="Arial"/>
              </a:rPr>
              <a:t>file3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 εκτελούσατε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file2 file1 &gt; file3</a:t>
            </a:r>
          </a:p>
          <a:p>
            <a:r>
              <a:rPr lang="el-GR" dirty="0" smtClean="0">
                <a:latin typeface="Arial"/>
                <a:cs typeface="Arial"/>
              </a:rPr>
              <a:t>Τι θα βλέπατε μέσα στο </a:t>
            </a:r>
            <a:r>
              <a:rPr lang="en-GB" dirty="0" smtClean="0">
                <a:latin typeface="Arial"/>
                <a:cs typeface="Arial"/>
              </a:rPr>
              <a:t>file3?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Αν εκτελούσατε</a:t>
            </a:r>
            <a:r>
              <a:rPr lang="en-GB" dirty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file2 file1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 &gt;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file3</a:t>
            </a:r>
          </a:p>
          <a:p>
            <a:r>
              <a:rPr lang="el-GR" dirty="0">
                <a:latin typeface="Arial"/>
                <a:cs typeface="Arial"/>
              </a:rPr>
              <a:t>Τι θα βλέπατε μέσα στο </a:t>
            </a:r>
            <a:r>
              <a:rPr lang="en-GB" dirty="0" smtClean="0">
                <a:latin typeface="Arial"/>
                <a:cs typeface="Arial"/>
              </a:rPr>
              <a:t>file3?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561010" y="6441224"/>
            <a:ext cx="503671" cy="1971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1" name="Plus 10"/>
          <p:cNvSpPr/>
          <p:nvPr/>
        </p:nvSpPr>
        <p:spPr>
          <a:xfrm>
            <a:off x="1040149" y="6295332"/>
            <a:ext cx="492431" cy="454205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ingle Corner Rectangle 14"/>
          <p:cNvSpPr/>
          <p:nvPr/>
        </p:nvSpPr>
        <p:spPr>
          <a:xfrm>
            <a:off x="191993" y="6262514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1615410" y="6281596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3202824" y="6295332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5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διαχείρισης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1800" dirty="0" err="1" smtClean="0">
                <a:latin typeface="Arial"/>
                <a:cs typeface="Arial"/>
              </a:rPr>
              <a:t>mkdir</a:t>
            </a:r>
            <a:r>
              <a:rPr lang="en-GB" sz="1800" dirty="0" smtClean="0">
                <a:latin typeface="Arial"/>
                <a:cs typeface="Arial"/>
              </a:rPr>
              <a:t> testdir1 </a:t>
            </a:r>
            <a:r>
              <a:rPr lang="el-GR" sz="1800" dirty="0" smtClean="0">
                <a:latin typeface="Arial"/>
                <a:cs typeface="Arial"/>
              </a:rPr>
              <a:t>- από το </a:t>
            </a:r>
            <a:r>
              <a:rPr lang="en-GB" sz="1800" u="sng" dirty="0" smtClean="0">
                <a:latin typeface="Arial"/>
                <a:cs typeface="Arial"/>
              </a:rPr>
              <a:t>make directory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Δημιουργεί ένα κατάλογο</a:t>
            </a:r>
            <a:r>
              <a:rPr lang="en-GB" sz="1800" dirty="0" smtClean="0">
                <a:latin typeface="Arial"/>
                <a:cs typeface="Arial"/>
              </a:rPr>
              <a:t> (subdirectory)</a:t>
            </a:r>
            <a:r>
              <a:rPr lang="el-GR" sz="1800" dirty="0" smtClean="0">
                <a:latin typeface="Arial"/>
                <a:cs typeface="Arial"/>
              </a:rPr>
              <a:t> με όνομα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μέσα στον κατάλογο όπου βρισκόμαστε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endParaRPr lang="en-GB" sz="1800" u="sng" dirty="0" smtClean="0">
              <a:latin typeface="Arial"/>
              <a:cs typeface="Arial"/>
            </a:endParaRPr>
          </a:p>
          <a:p>
            <a:r>
              <a:rPr lang="en-GB" sz="1800" dirty="0" err="1">
                <a:latin typeface="Arial"/>
                <a:cs typeface="Arial"/>
              </a:rPr>
              <a:t>r</a:t>
            </a:r>
            <a:r>
              <a:rPr lang="en-GB" sz="1800" dirty="0" err="1" smtClean="0">
                <a:latin typeface="Arial"/>
                <a:cs typeface="Arial"/>
              </a:rPr>
              <a:t>m</a:t>
            </a:r>
            <a:r>
              <a:rPr lang="en-GB" sz="1800" dirty="0" smtClean="0">
                <a:latin typeface="Arial"/>
                <a:cs typeface="Arial"/>
              </a:rPr>
              <a:t> – r testdir1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remove. </a:t>
            </a:r>
            <a:r>
              <a:rPr lang="el-GR" sz="1800" dirty="0" smtClean="0">
                <a:latin typeface="Arial"/>
                <a:cs typeface="Arial"/>
              </a:rPr>
              <a:t>Σβήνει τον κατάλογο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και τα περιεχόμενά του.</a:t>
            </a:r>
            <a:endParaRPr lang="en-GB" sz="1800" u="sng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rm</a:t>
            </a:r>
            <a:r>
              <a:rPr lang="en-GB" sz="1800" dirty="0" smtClean="0">
                <a:latin typeface="Arial"/>
                <a:cs typeface="Arial"/>
              </a:rPr>
              <a:t> testfile1</a:t>
            </a:r>
            <a:r>
              <a:rPr lang="el-GR" sz="1800" dirty="0" smtClean="0">
                <a:latin typeface="Arial"/>
                <a:cs typeface="Arial"/>
              </a:rPr>
              <a:t> - Σβήνει το αρχείο </a:t>
            </a:r>
            <a:r>
              <a:rPr lang="en-GB" sz="1800" dirty="0" smtClean="0">
                <a:latin typeface="Arial"/>
                <a:cs typeface="Arial"/>
              </a:rPr>
              <a:t>testfile1 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cp</a:t>
            </a:r>
            <a:r>
              <a:rPr lang="en-GB" sz="1800" dirty="0" smtClean="0">
                <a:latin typeface="Arial"/>
                <a:cs typeface="Arial"/>
              </a:rPr>
              <a:t> testfile1 testfile2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copy. </a:t>
            </a:r>
            <a:r>
              <a:rPr lang="el-GR" sz="1800" dirty="0" smtClean="0">
                <a:latin typeface="Arial"/>
                <a:cs typeface="Arial"/>
              </a:rPr>
              <a:t>Αντιγράφει ένα αρχείο </a:t>
            </a:r>
            <a:r>
              <a:rPr lang="en-GB" sz="1800" dirty="0" err="1" smtClean="0">
                <a:latin typeface="Arial"/>
                <a:cs typeface="Arial"/>
              </a:rPr>
              <a:t>testfile</a:t>
            </a:r>
            <a:r>
              <a:rPr lang="el-GR" sz="1800" dirty="0" smtClean="0">
                <a:latin typeface="Arial"/>
                <a:cs typeface="Arial"/>
              </a:rPr>
              <a:t>1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το ονομάζει </a:t>
            </a:r>
            <a:r>
              <a:rPr lang="en-GB" sz="1800" dirty="0" smtClean="0">
                <a:latin typeface="Arial"/>
                <a:cs typeface="Arial"/>
              </a:rPr>
              <a:t>testfile2</a:t>
            </a:r>
            <a:endParaRPr lang="en-GB" sz="1800" u="sng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cp</a:t>
            </a:r>
            <a:r>
              <a:rPr lang="en-GB" sz="1800" dirty="0" smtClean="0">
                <a:latin typeface="Arial"/>
                <a:cs typeface="Arial"/>
              </a:rPr>
              <a:t> –r testdir1 testdir2 – </a:t>
            </a:r>
            <a:r>
              <a:rPr lang="el-GR" sz="1800" dirty="0" smtClean="0">
                <a:latin typeface="Arial"/>
                <a:cs typeface="Arial"/>
              </a:rPr>
              <a:t>Αντιγράφει τον κατάλογο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και τα περιεχόμενά του στον κατάλογο </a:t>
            </a:r>
            <a:r>
              <a:rPr lang="en-GB" sz="1800" dirty="0" smtClean="0">
                <a:latin typeface="Arial"/>
                <a:cs typeface="Arial"/>
              </a:rPr>
              <a:t>testdir2</a:t>
            </a:r>
            <a:r>
              <a:rPr lang="en-GB" sz="1800" dirty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smtClean="0">
                <a:latin typeface="Arial"/>
                <a:cs typeface="Arial"/>
              </a:rPr>
              <a:t>mv testfile1 testfile3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move.</a:t>
            </a:r>
            <a:r>
              <a:rPr lang="el-GR" sz="1800" u="sng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Μετονομάζει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αρχείο </a:t>
            </a:r>
            <a:r>
              <a:rPr lang="en-GB" sz="1800" dirty="0" smtClean="0">
                <a:latin typeface="Arial"/>
                <a:cs typeface="Arial"/>
              </a:rPr>
              <a:t>testfile1 </a:t>
            </a:r>
            <a:r>
              <a:rPr lang="el-GR" sz="1800" dirty="0" smtClean="0">
                <a:latin typeface="Arial"/>
                <a:cs typeface="Arial"/>
              </a:rPr>
              <a:t>σε </a:t>
            </a:r>
            <a:r>
              <a:rPr lang="en-GB" sz="1800" dirty="0" smtClean="0">
                <a:latin typeface="Arial"/>
                <a:cs typeface="Arial"/>
              </a:rPr>
              <a:t>testfile3</a:t>
            </a: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578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Α</a:t>
            </a:r>
            <a:r>
              <a:rPr lang="el-GR" sz="2800" dirty="0" smtClean="0">
                <a:latin typeface="Arial"/>
                <a:cs typeface="Arial"/>
              </a:rPr>
              <a:t>ντιγραφή αρχείου με το </a:t>
            </a:r>
            <a:r>
              <a:rPr lang="en-GB" sz="2800" dirty="0" err="1" smtClean="0">
                <a:latin typeface="Arial"/>
                <a:cs typeface="Arial"/>
              </a:rPr>
              <a:t>c</a:t>
            </a:r>
            <a:r>
              <a:rPr lang="en-GB" sz="2800" dirty="0" err="1">
                <a:latin typeface="Arial"/>
                <a:cs typeface="Arial"/>
              </a:rPr>
              <a:t>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89266" y="1774804"/>
            <a:ext cx="5397704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ήδη δημιουργήσει 3 αρχεία, τα </a:t>
            </a:r>
            <a:r>
              <a:rPr lang="en-GB" dirty="0" smtClean="0">
                <a:latin typeface="Arial"/>
                <a:cs typeface="Arial"/>
              </a:rPr>
              <a:t>file1 file2 &amp; file3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αντιγράψουμε τα περιεχόμενα του </a:t>
            </a:r>
            <a:r>
              <a:rPr lang="en-GB" dirty="0" smtClean="0">
                <a:latin typeface="Arial"/>
                <a:cs typeface="Arial"/>
              </a:rPr>
              <a:t>file3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file3c.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file3 file3c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δούμε τα περιεχόμενα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file3c?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αντιγράψουμε τα περιεχόμενα 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file1c.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Πληκτρολογήστε την κατάλληλη εντολή.</a:t>
            </a:r>
          </a:p>
          <a:p>
            <a:endParaRPr lang="el-GR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1242" y="2421272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221242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92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Διαγραφή αρχείου με το </a:t>
            </a:r>
            <a:r>
              <a:rPr lang="en-GB" sz="2800" dirty="0" err="1" smtClean="0">
                <a:latin typeface="Arial"/>
                <a:cs typeface="Arial"/>
              </a:rPr>
              <a:t>rm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0302" y="168716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ήδη δημιουργήσει </a:t>
            </a:r>
            <a:r>
              <a:rPr lang="en-GB" dirty="0" smtClean="0">
                <a:latin typeface="Arial"/>
                <a:cs typeface="Arial"/>
              </a:rPr>
              <a:t>5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file1c, file2, file3, file3c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διαγράψουμε τα αρχεία </a:t>
            </a:r>
            <a:r>
              <a:rPr lang="en-GB" dirty="0" smtClean="0">
                <a:latin typeface="Arial"/>
                <a:cs typeface="Arial"/>
              </a:rPr>
              <a:t>file1c &amp; file3c.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file1c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file3c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‘H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να διαγράψουμε 2 ή περισσότερα αρχεία ταυτόχρονα με μία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file1c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file3c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Ή μπορούμε να χρησιμοποιήσουμε </a:t>
            </a:r>
            <a:r>
              <a:rPr lang="en-GB" dirty="0" smtClean="0">
                <a:latin typeface="Arial"/>
                <a:cs typeface="Arial"/>
              </a:rPr>
              <a:t>wildcards: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file*c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1242" y="2421272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221242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322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</a:t>
            </a:r>
            <a:r>
              <a:rPr lang="el-GR" sz="2800" dirty="0" smtClean="0">
                <a:latin typeface="Arial"/>
                <a:cs typeface="Arial"/>
              </a:rPr>
              <a:t>καταλόγου με το </a:t>
            </a:r>
            <a:r>
              <a:rPr lang="en-GB" sz="2800" dirty="0" err="1" smtClean="0">
                <a:latin typeface="Arial"/>
                <a:cs typeface="Arial"/>
              </a:rPr>
              <a:t>mkdir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0302" y="168716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δημιουργήσουμε ένα κατάλογο </a:t>
            </a:r>
            <a:r>
              <a:rPr lang="en-GB" dirty="0" smtClean="0">
                <a:latin typeface="Arial"/>
                <a:cs typeface="Arial"/>
              </a:rPr>
              <a:t>(subdirectory) </a:t>
            </a:r>
            <a:r>
              <a:rPr lang="el-GR" dirty="0" smtClean="0">
                <a:latin typeface="Arial"/>
                <a:cs typeface="Arial"/>
              </a:rPr>
              <a:t>με το όνομα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στη συνέχεια να μεταφέρουμε τα 3 αρχεία (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) μέσα σε αυτόν τον υποκατάλογο.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δημιουργήσουμε τον υποκατάλογο 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kdir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συνέχεια, για να μετακινήσουμε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Μετακινήστε και τα υπόλοιπα 2 αρχεία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874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πλέον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 μέσα 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μετονομάσουμε το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σε </a:t>
            </a:r>
            <a:r>
              <a:rPr lang="en-GB" dirty="0" smtClean="0">
                <a:latin typeface="Arial"/>
                <a:cs typeface="Arial"/>
              </a:rPr>
              <a:t>file1r</a:t>
            </a:r>
            <a:r>
              <a:rPr lang="el-GR" dirty="0" smtClean="0">
                <a:latin typeface="Arial"/>
                <a:cs typeface="Arial"/>
              </a:rPr>
              <a:t> ενώ όμως συνεχίζουμε να βρισκόμαστε στο </a:t>
            </a:r>
            <a:r>
              <a:rPr lang="en-GB" dirty="0" smtClean="0">
                <a:latin typeface="Arial"/>
                <a:cs typeface="Arial"/>
              </a:rPr>
              <a:t>Desktop (</a:t>
            </a:r>
            <a:r>
              <a:rPr lang="el-GR" dirty="0" smtClean="0">
                <a:latin typeface="Arial"/>
                <a:cs typeface="Arial"/>
              </a:rPr>
              <a:t>χωρίς να μετακινηθούμε μέσα στο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εκτελούσαμε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 file1r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δεν θα λειτουργούσε, γιατί η εντολή θα έψαχνε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στον κατάλογο 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τώρα, δηλαδή μέσα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Επειδή όμως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βρίσκεται σε άλλο κατάλογο, πρέπει να δώσουμε είτε την πλήρη είτε την σχετική διεύθυνση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δουλέψει η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mv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406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πλήρης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tmp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/guest-xxx/Desktop/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σχετική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./filesdir1/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./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σημαίνει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εδώ που βρίσκομαι.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Άρα, η σωστή εντολή για να μετονομάσω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βρίσκομαι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Κάντε την αντίστοιχη μετατροπή και για τα υπόλοιπα δύο αρχεία.</a:t>
            </a:r>
            <a:endParaRPr lang="el-GR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31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Μετονομασία/μετακίνηση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μετονομάσει τα 3 αρχεία που βρίσκονται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μεταφέρουμε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 ./file1r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ταυτόχρονα να μετακινήσουμε ένα αρχείο και να το μετονομάσουμε. Θέλουμε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μετακινήσουμε 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ταυτόχρονα να το μετονομάσουμε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/file2r ./file2x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762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Διαγραφή καταλόγου με το </a:t>
            </a:r>
            <a:r>
              <a:rPr lang="en-GB" sz="2800" dirty="0" err="1" smtClean="0">
                <a:latin typeface="Arial"/>
                <a:cs typeface="Arial"/>
              </a:rPr>
              <a:t>rm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μεταφέρει εδώ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μεταφέραμε και το μετονομάσαμε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θέλουμε να διαγράψουμε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μαζί με τα περιεχόμενά του.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–r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θέλουμε να δούμε αν συνεχίζει να υπάρχει ο υποκατάλογος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μέσα στον </a:t>
            </a:r>
            <a:r>
              <a:rPr lang="en-GB" dirty="0" smtClean="0">
                <a:latin typeface="Arial"/>
                <a:cs typeface="Arial"/>
              </a:rPr>
              <a:t>Desktop. </a:t>
            </a:r>
            <a:r>
              <a:rPr lang="el-GR" dirty="0" smtClean="0">
                <a:latin typeface="Arial"/>
                <a:cs typeface="Arial"/>
              </a:rPr>
              <a:t>Τι εντολή θα εκτελέσουμε για να δούμε τι υπάρχει μέσα στον </a:t>
            </a:r>
            <a:r>
              <a:rPr lang="en-GB" dirty="0" smtClean="0">
                <a:latin typeface="Arial"/>
                <a:cs typeface="Arial"/>
              </a:rPr>
              <a:t>Desktop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Διαγρ</a:t>
            </a:r>
            <a:r>
              <a:rPr lang="el-GR" dirty="0" smtClean="0">
                <a:latin typeface="Arial"/>
                <a:cs typeface="Arial"/>
              </a:rPr>
              <a:t>άψτε με μία εντολή τα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και </a:t>
            </a:r>
            <a:r>
              <a:rPr lang="en-GB" dirty="0" smtClean="0">
                <a:latin typeface="Arial"/>
                <a:cs typeface="Arial"/>
              </a:rPr>
              <a:t>file2x.</a:t>
            </a:r>
            <a:endParaRPr lang="en-GB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472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7815" y="1023827"/>
            <a:ext cx="874585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1.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Κλε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terminal.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2.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Ξανα-ανοίξτε το. Σε ποιό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directory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βρίσκεστε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3.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Μετακινηθείτε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tab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αυτόματη συμπλήρωση του ονόματ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ς του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4.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3 αρχεία,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file2, file3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cat.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Σε κάθε ένα από τα αρχεία γράψτε σε μια γραμμή ένα μόνο όνομα (διαφορετικό).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5. Ενώστε τα 3 αρχεία σε ένα 4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ο,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file4,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cat.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6.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Διαγράψτε τα 3 αρχεία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file2, file3.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7.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ένα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directory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όνομα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κάτω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8.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Μετακινήστε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file4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9. Που βρίσκεστε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10. Καθαρίστε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terminal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τις προηγούμενες εντολές 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clear.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11.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Μετακινηθείτε ένα επίπεδο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/directory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επάνω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12.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13.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εκεί, δείτε με 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υπάρχει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Βλέπετε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file4;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14.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εκεί που βρίσκεστε, μετακινηθείτε με μία μόνο εντολή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15.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Δείτε αν βρίσκεστε τώρα 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16.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μία μόνο εντολή μετακινηθείτε εκεί που βρισκόσασταν πιο πριν.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17. Τώρα διαγράψτε με μία εντολή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τα περιεχόμενα του.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4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75225" y="3539235"/>
            <a:ext cx="39070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Το σύστημα έχει δομή ιεραρχική. Ένας κατάλογος μπορεί να έχει 1 ή περισσότερους υπο-καταλόγους. </a:t>
            </a:r>
          </a:p>
          <a:p>
            <a:r>
              <a:rPr lang="el-GR" sz="1600" dirty="0" smtClean="0">
                <a:latin typeface="Arial"/>
                <a:cs typeface="Arial"/>
              </a:rPr>
              <a:t>Όχι το αντίθετο.</a:t>
            </a:r>
          </a:p>
          <a:p>
            <a:r>
              <a:rPr lang="el-GR" sz="1600" dirty="0" smtClean="0">
                <a:latin typeface="Arial"/>
                <a:cs typeface="Arial"/>
              </a:rPr>
              <a:t>Κάθε κατάλογος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l-GR" sz="1600" dirty="0" smtClean="0">
                <a:latin typeface="Arial"/>
                <a:cs typeface="Arial"/>
              </a:rPr>
              <a:t>αρχείο έχει μια διεύθυνση. Η διεύθυνση αρχίζει από το </a:t>
            </a:r>
            <a:r>
              <a:rPr lang="en-GB" sz="1600" dirty="0" smtClean="0">
                <a:latin typeface="Arial"/>
                <a:cs typeface="Arial"/>
              </a:rPr>
              <a:t>root </a:t>
            </a:r>
            <a:r>
              <a:rPr lang="el-GR" sz="1600" dirty="0" smtClean="0">
                <a:latin typeface="Arial"/>
                <a:cs typeface="Arial"/>
              </a:rPr>
              <a:t>και ακολουθούμε την κατάλληλη πορεία μέχρι να καταλήξουμε εκεί που θέλουμε.</a:t>
            </a:r>
            <a:endParaRPr lang="en-GB" sz="1600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26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58909" y="3213456"/>
            <a:ext cx="39070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Π.χ. ο κατάλογος </a:t>
            </a:r>
            <a:r>
              <a:rPr lang="en-GB" sz="1600" dirty="0" smtClean="0">
                <a:latin typeface="Arial"/>
                <a:cs typeface="Arial"/>
              </a:rPr>
              <a:t>home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</a:t>
            </a:r>
          </a:p>
          <a:p>
            <a:r>
              <a:rPr lang="el-GR" sz="1600" dirty="0" smtClean="0">
                <a:latin typeface="Arial"/>
                <a:cs typeface="Arial"/>
              </a:rPr>
              <a:t>Π.χ. ο κατάλογος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</a:t>
            </a:r>
          </a:p>
          <a:p>
            <a:r>
              <a:rPr lang="el-GR" sz="1600" dirty="0" smtClean="0">
                <a:latin typeface="Arial"/>
                <a:cs typeface="Arial"/>
              </a:rPr>
              <a:t>Π.χ. </a:t>
            </a:r>
            <a:r>
              <a:rPr lang="en-US" sz="1600" dirty="0" smtClean="0">
                <a:latin typeface="Arial"/>
                <a:cs typeface="Arial"/>
              </a:rPr>
              <a:t>o </a:t>
            </a:r>
            <a:r>
              <a:rPr lang="el-GR" sz="1600" dirty="0" smtClean="0">
                <a:latin typeface="Arial"/>
                <a:cs typeface="Arial"/>
              </a:rPr>
              <a:t>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/home/PC3/dir1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Ο 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PC1 </a:t>
            </a:r>
            <a:r>
              <a:rPr lang="el-GR" sz="1600" dirty="0" smtClean="0">
                <a:latin typeface="Arial"/>
                <a:cs typeface="Arial"/>
              </a:rPr>
              <a:t>και ο 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είναι διαφορετικοί και έχουν διευθύνσεις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/home/PC1/dir1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/home/PC3/dir1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686800" y="11604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6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9342" y="4116154"/>
            <a:ext cx="3907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Οι κατάλογοι/αρχεία του κάθε χρήστη βρίσκονται στο </a:t>
            </a:r>
            <a:r>
              <a:rPr lang="en-GB" sz="1600" dirty="0" smtClean="0">
                <a:latin typeface="Arial"/>
                <a:cs typeface="Arial"/>
              </a:rPr>
              <a:t>/home</a:t>
            </a:r>
          </a:p>
          <a:p>
            <a:r>
              <a:rPr lang="el-GR" sz="1600" dirty="0" smtClean="0">
                <a:latin typeface="Arial"/>
                <a:cs typeface="Arial"/>
              </a:rPr>
              <a:t>Οι υπόλοιποι κατάλογοι ανήκουν στο σύστημα</a:t>
            </a:r>
            <a:endParaRPr lang="en-GB" sz="1600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88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Home directory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9342" y="4116154"/>
            <a:ext cx="39070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Όταν κάνω </a:t>
            </a:r>
            <a:r>
              <a:rPr lang="en-GB" sz="1600" dirty="0" err="1" smtClean="0">
                <a:latin typeface="Arial"/>
                <a:cs typeface="Arial"/>
              </a:rPr>
              <a:t>loggin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ως χρήστης</a:t>
            </a:r>
            <a:r>
              <a:rPr lang="en-GB" sz="1600" dirty="0" smtClean="0">
                <a:latin typeface="Arial"/>
                <a:cs typeface="Arial"/>
              </a:rPr>
              <a:t> PC1</a:t>
            </a:r>
            <a:r>
              <a:rPr lang="el-GR" sz="1600" dirty="0" smtClean="0">
                <a:latin typeface="Arial"/>
                <a:cs typeface="Arial"/>
              </a:rPr>
              <a:t>, ξεκινάω από το </a:t>
            </a:r>
            <a:r>
              <a:rPr lang="en-GB" sz="1600" dirty="0" smtClean="0">
                <a:latin typeface="Arial"/>
                <a:cs typeface="Arial"/>
              </a:rPr>
              <a:t>home directory </a:t>
            </a:r>
            <a:r>
              <a:rPr lang="el-GR" sz="1600" dirty="0" smtClean="0">
                <a:latin typeface="Arial"/>
                <a:cs typeface="Arial"/>
              </a:rPr>
              <a:t>που είναι το </a:t>
            </a:r>
            <a:r>
              <a:rPr lang="en-GB" sz="1600" dirty="0" smtClean="0">
                <a:latin typeface="Arial"/>
                <a:cs typeface="Arial"/>
              </a:rPr>
              <a:t>/home/PC1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Εάν έκανα </a:t>
            </a:r>
            <a:r>
              <a:rPr lang="en-GB" sz="1600" dirty="0" err="1">
                <a:latin typeface="Arial"/>
                <a:cs typeface="Arial"/>
              </a:rPr>
              <a:t>loggin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ως χρήστης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 smtClean="0">
                <a:latin typeface="Arial"/>
                <a:cs typeface="Arial"/>
              </a:rPr>
              <a:t>PC</a:t>
            </a:r>
            <a:r>
              <a:rPr lang="el-GR" sz="1600" dirty="0" smtClean="0">
                <a:latin typeface="Arial"/>
                <a:cs typeface="Arial"/>
              </a:rPr>
              <a:t>3, </a:t>
            </a:r>
            <a:r>
              <a:rPr lang="el-GR" sz="1600" dirty="0">
                <a:latin typeface="Arial"/>
                <a:cs typeface="Arial"/>
              </a:rPr>
              <a:t>ξεκινάω από το </a:t>
            </a:r>
            <a:r>
              <a:rPr lang="en-GB" sz="1600" dirty="0">
                <a:latin typeface="Arial"/>
                <a:cs typeface="Arial"/>
              </a:rPr>
              <a:t>home directory </a:t>
            </a:r>
            <a:r>
              <a:rPr lang="el-GR" sz="1600" dirty="0">
                <a:latin typeface="Arial"/>
                <a:cs typeface="Arial"/>
              </a:rPr>
              <a:t>που είναι το </a:t>
            </a:r>
            <a:r>
              <a:rPr lang="en-GB" sz="1600" dirty="0">
                <a:latin typeface="Arial"/>
                <a:cs typeface="Arial"/>
              </a:rPr>
              <a:t>/home/</a:t>
            </a:r>
            <a:r>
              <a:rPr lang="en-GB" sz="1600" dirty="0" smtClean="0">
                <a:latin typeface="Arial"/>
                <a:cs typeface="Arial"/>
              </a:rPr>
              <a:t>PC</a:t>
            </a:r>
            <a:r>
              <a:rPr lang="el-GR" sz="1600" dirty="0" smtClean="0">
                <a:latin typeface="Arial"/>
                <a:cs typeface="Arial"/>
              </a:rPr>
              <a:t>3</a:t>
            </a:r>
          </a:p>
          <a:p>
            <a:endParaRPr lang="el-GR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home directory </a:t>
            </a:r>
            <a:r>
              <a:rPr lang="el-GR" sz="1600" dirty="0" smtClean="0">
                <a:latin typeface="Arial"/>
                <a:cs typeface="Arial"/>
              </a:rPr>
              <a:t>συμβολίζεται με το</a:t>
            </a:r>
            <a:r>
              <a:rPr lang="en-GB" sz="1600" dirty="0" smtClean="0">
                <a:latin typeface="Arial"/>
                <a:cs typeface="Arial"/>
              </a:rPr>
              <a:t>: ~</a:t>
            </a:r>
            <a:endParaRPr lang="en-GB" sz="1600" dirty="0">
              <a:latin typeface="Arial"/>
              <a:cs typeface="Arial"/>
            </a:endParaRPr>
          </a:p>
          <a:p>
            <a:endParaRPr lang="en-GB" sz="1600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23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7525" y="3286420"/>
            <a:ext cx="8778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sz="1600" dirty="0" smtClean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/home </a:t>
            </a:r>
            <a:r>
              <a:rPr lang="el-GR" sz="1600" dirty="0" smtClean="0">
                <a:latin typeface="Arial"/>
                <a:cs typeface="Arial"/>
              </a:rPr>
              <a:t>βρίσκονται οι λογαριασμοί των χρηστών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/bin </a:t>
            </a:r>
            <a:r>
              <a:rPr lang="el-GR" sz="1600" dirty="0" smtClean="0">
                <a:latin typeface="Arial"/>
                <a:cs typeface="Arial"/>
              </a:rPr>
              <a:t>βρίσκονται προγράμματα (συνήθως σε δυαδική μορφή </a:t>
            </a:r>
            <a:r>
              <a:rPr lang="en-GB" sz="1600" dirty="0" smtClean="0">
                <a:latin typeface="Arial"/>
                <a:cs typeface="Arial"/>
              </a:rPr>
              <a:t>- binary</a:t>
            </a:r>
            <a:r>
              <a:rPr lang="el-GR" sz="1600" dirty="0" smtClean="0">
                <a:latin typeface="Arial"/>
                <a:cs typeface="Arial"/>
              </a:rPr>
              <a:t>)</a:t>
            </a:r>
            <a:endParaRPr lang="en-GB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sbin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βρίσκονται προγράμματα (συνήθως σε δυαδική μορφή </a:t>
            </a:r>
            <a:r>
              <a:rPr lang="en-GB" sz="1600" dirty="0">
                <a:latin typeface="Arial"/>
                <a:cs typeface="Arial"/>
              </a:rPr>
              <a:t>- binary</a:t>
            </a:r>
            <a:r>
              <a:rPr lang="el-GR" sz="1600" dirty="0" smtClean="0">
                <a:latin typeface="Arial"/>
                <a:cs typeface="Arial"/>
              </a:rPr>
              <a:t>)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που χρησιμοποιεί ο </a:t>
            </a:r>
            <a:r>
              <a:rPr lang="en-GB" sz="1600" dirty="0" err="1" smtClean="0">
                <a:latin typeface="Arial"/>
                <a:cs typeface="Arial"/>
              </a:rPr>
              <a:t>superuser</a:t>
            </a:r>
            <a:endParaRPr lang="en-GB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γράφονται παροδικά αρχεία που σβήνονται όταν κλείσει ο υπολογιστής.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/lib </a:t>
            </a:r>
            <a:r>
              <a:rPr lang="el-GR" sz="1600" dirty="0">
                <a:latin typeface="Arial"/>
                <a:cs typeface="Arial"/>
              </a:rPr>
              <a:t>βρίσκονται </a:t>
            </a:r>
            <a:r>
              <a:rPr lang="el-GR" sz="1600" dirty="0" smtClean="0">
                <a:latin typeface="Arial"/>
                <a:cs typeface="Arial"/>
              </a:rPr>
              <a:t>βιβλιοθήκες που χρησιμοποιούνται από διάφορα προγράμματα. </a:t>
            </a:r>
            <a:endParaRPr lang="en-GB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etc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βρίσκονται </a:t>
            </a:r>
            <a:r>
              <a:rPr lang="en-GB" sz="1600" dirty="0" smtClean="0">
                <a:latin typeface="Arial"/>
                <a:cs typeface="Arial"/>
              </a:rPr>
              <a:t>configuration files </a:t>
            </a:r>
            <a:r>
              <a:rPr lang="el-GR" sz="1600" dirty="0" smtClean="0">
                <a:latin typeface="Arial"/>
                <a:cs typeface="Arial"/>
              </a:rPr>
              <a:t>του συστήματος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latin typeface="Arial"/>
                <a:cs typeface="Arial"/>
              </a:rPr>
              <a:t>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mnt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συνδέονται διάφορες εξωτερικές συσκευές, π.χ. </a:t>
            </a:r>
            <a:r>
              <a:rPr lang="en-US" sz="1600" dirty="0" smtClean="0">
                <a:latin typeface="Arial"/>
                <a:cs typeface="Arial"/>
              </a:rPr>
              <a:t>M</a:t>
            </a:r>
            <a:r>
              <a:rPr lang="en-GB" sz="1600" dirty="0" err="1" smtClean="0">
                <a:latin typeface="Arial"/>
                <a:cs typeface="Arial"/>
              </a:rPr>
              <a:t>emory</a:t>
            </a:r>
            <a:r>
              <a:rPr lang="en-GB" sz="1600" dirty="0" smtClean="0">
                <a:latin typeface="Arial"/>
                <a:cs typeface="Arial"/>
              </a:rPr>
              <a:t> sticks, </a:t>
            </a:r>
            <a:r>
              <a:rPr lang="el-GR" sz="1600" dirty="0" smtClean="0">
                <a:latin typeface="Arial"/>
                <a:cs typeface="Arial"/>
              </a:rPr>
              <a:t>εξωτερικοί σκληροί δίσκοι, </a:t>
            </a:r>
            <a:r>
              <a:rPr lang="en-GB" sz="1600" dirty="0" err="1" smtClean="0">
                <a:latin typeface="Arial"/>
                <a:cs typeface="Arial"/>
              </a:rPr>
              <a:t>cd-roms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κτλ.</a:t>
            </a:r>
            <a:r>
              <a:rPr lang="en-GB" sz="1600" dirty="0" smtClean="0">
                <a:latin typeface="Arial"/>
                <a:cs typeface="Arial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40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Κατηγορίες εντολών για 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Πλοήγηση στο σύστημα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Διαχείριση αρχείων και καταλόγων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endParaRPr lang="en-GB" sz="1800" dirty="0">
              <a:latin typeface="Arial"/>
              <a:cs typeface="Arial"/>
            </a:endParaRPr>
          </a:p>
          <a:p>
            <a:pPr lvl="1"/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l-GR" sz="1800" dirty="0" smtClean="0">
                <a:latin typeface="Arial"/>
                <a:cs typeface="Arial"/>
              </a:rPr>
              <a:t>Συνήθως τα ονόματα των εντολών είναι συντομογραφίες κάποιων ρημάτων.</a:t>
            </a:r>
          </a:p>
          <a:p>
            <a:pPr marL="457200" lvl="1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</a:t>
            </a:r>
            <a:r>
              <a:rPr lang="en-GB" sz="1800" dirty="0" smtClean="0">
                <a:latin typeface="Arial"/>
                <a:cs typeface="Arial"/>
              </a:rPr>
              <a:t>:  </a:t>
            </a: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List -&gt;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Change directory -&gt; cd</a:t>
            </a: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Make directory -&gt; </a:t>
            </a:r>
            <a:r>
              <a:rPr lang="en-GB" sz="1800" dirty="0" err="1" smtClean="0">
                <a:latin typeface="Arial"/>
                <a:cs typeface="Arial"/>
              </a:rPr>
              <a:t>mkdir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Copy </a:t>
            </a:r>
            <a:r>
              <a:rPr lang="en-GB" sz="1800" dirty="0">
                <a:latin typeface="Arial"/>
                <a:cs typeface="Arial"/>
              </a:rPr>
              <a:t>-&gt; </a:t>
            </a:r>
            <a:r>
              <a:rPr lang="en-GB" sz="1800" dirty="0" err="1" smtClean="0">
                <a:latin typeface="Arial"/>
                <a:cs typeface="Arial"/>
              </a:rPr>
              <a:t>cp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Remove -&gt; </a:t>
            </a:r>
            <a:r>
              <a:rPr lang="en-GB" sz="1800" dirty="0" err="1" smtClean="0">
                <a:latin typeface="Arial"/>
                <a:cs typeface="Arial"/>
              </a:rPr>
              <a:t>rm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Move -&gt; mv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15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3606</Words>
  <Application>Microsoft Macintosh PowerPoint</Application>
  <PresentationFormat>On-screen Show (4:3)</PresentationFormat>
  <Paragraphs>620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Εισαγωγή στο Linux</vt:lpstr>
      <vt:lpstr>1η εργαστηριακή άσκηση</vt:lpstr>
      <vt:lpstr>Δομή αρχείων/καταλόγων στο Linux </vt:lpstr>
      <vt:lpstr>Δομή αρχείων/καταλόγων στο Linux </vt:lpstr>
      <vt:lpstr>Δομή αρχείων/καταλόγων στο Linux </vt:lpstr>
      <vt:lpstr>Home directory</vt:lpstr>
      <vt:lpstr>Δομή αρχείων/καταλόγων στο Linux </vt:lpstr>
      <vt:lpstr>Βασικές εντολές</vt:lpstr>
      <vt:lpstr>Σύνταξη εντολών (i)</vt:lpstr>
      <vt:lpstr>Σύνταξη εντολών (ii)</vt:lpstr>
      <vt:lpstr>Σύνταξη εντολών (iii)</vt:lpstr>
      <vt:lpstr>Σύνταξη εντολών (iv)</vt:lpstr>
      <vt:lpstr>Σύνταξη εντολών (v)</vt:lpstr>
      <vt:lpstr>Σύνταξη εντολών (vi)</vt:lpstr>
      <vt:lpstr>Οδηγίες χρήσης μιας εντολής</vt:lpstr>
      <vt:lpstr>Βασικές εντολές για πλοήγηση μέσα στο σύστημα</vt:lpstr>
      <vt:lpstr>Βασικές εντολές πλοήγησης</vt:lpstr>
      <vt:lpstr>Βασικές εντολές πλοήγησης - ls</vt:lpstr>
      <vt:lpstr>Πλοήγηση στο Linux </vt:lpstr>
      <vt:lpstr>Πλοήγηση στο Linux </vt:lpstr>
      <vt:lpstr>Login ως guest</vt:lpstr>
      <vt:lpstr>Login ως guest - pwd</vt:lpstr>
      <vt:lpstr>Login ως guest - ls</vt:lpstr>
      <vt:lpstr>Clear</vt:lpstr>
      <vt:lpstr>Μετακίνηση με το cd</vt:lpstr>
      <vt:lpstr>Δημιουργία αρχείου με την εντολή cat</vt:lpstr>
      <vt:lpstr>Οι εντολές more, head, tail</vt:lpstr>
      <vt:lpstr>H διαφορά μεταξύ &gt; &amp; &gt;&gt;</vt:lpstr>
      <vt:lpstr>Ένωση αρχείων με το cat</vt:lpstr>
      <vt:lpstr>Βασικές εντολές διαχείρισης αρχείων/καταλόγων</vt:lpstr>
      <vt:lpstr>Αντιγραφή αρχείου με το cp</vt:lpstr>
      <vt:lpstr>Διαγραφή αρχείου με το rm</vt:lpstr>
      <vt:lpstr>Δημιουργία καταλόγου με το mkdir – Μετακίνηση αρχείων με το mv</vt:lpstr>
      <vt:lpstr>Μετονομασία αρχείων με το mv</vt:lpstr>
      <vt:lpstr>Μετονομασία αρχείων με το mv</vt:lpstr>
      <vt:lpstr>Μετονομασία/μετακίνηση αρχείων με το mv</vt:lpstr>
      <vt:lpstr>Διαγραφή καταλόγου με το rm -r</vt:lpstr>
      <vt:lpstr>Άσκηση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</dc:title>
  <dc:creator>Grigoris Amoutzias</dc:creator>
  <cp:lastModifiedBy>Grigoris Amoutzias</cp:lastModifiedBy>
  <cp:revision>54</cp:revision>
  <dcterms:created xsi:type="dcterms:W3CDTF">2014-02-25T08:32:42Z</dcterms:created>
  <dcterms:modified xsi:type="dcterms:W3CDTF">2014-10-22T09:23:37Z</dcterms:modified>
</cp:coreProperties>
</file>