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369EC160-FA49-47BE-AF71-FB940E77888F}" type="datetimeFigureOut">
              <a:rPr lang="el-GR" smtClean="0"/>
              <a:pPr/>
              <a:t>19/10/2018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9FF236E-F064-4FC1-901D-A1416BA5F51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69EC160-FA49-47BE-AF71-FB940E77888F}" type="datetimeFigureOut">
              <a:rPr lang="el-GR" smtClean="0"/>
              <a:pPr/>
              <a:t>19/10/2018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9FF236E-F064-4FC1-901D-A1416BA5F51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69EC160-FA49-47BE-AF71-FB940E77888F}" type="datetimeFigureOut">
              <a:rPr lang="el-GR" smtClean="0"/>
              <a:pPr/>
              <a:t>19/10/2018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9FF236E-F064-4FC1-901D-A1416BA5F51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69EC160-FA49-47BE-AF71-FB940E77888F}" type="datetimeFigureOut">
              <a:rPr lang="el-GR" smtClean="0"/>
              <a:pPr/>
              <a:t>19/10/2018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9FF236E-F064-4FC1-901D-A1416BA5F51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69EC160-FA49-47BE-AF71-FB940E77888F}" type="datetimeFigureOut">
              <a:rPr lang="el-GR" smtClean="0"/>
              <a:pPr/>
              <a:t>19/10/2018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9FF236E-F064-4FC1-901D-A1416BA5F51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369EC160-FA49-47BE-AF71-FB940E77888F}" type="datetimeFigureOut">
              <a:rPr lang="el-GR" smtClean="0"/>
              <a:pPr/>
              <a:t>19/10/2018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9FF236E-F064-4FC1-901D-A1416BA5F51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369EC160-FA49-47BE-AF71-FB940E77888F}" type="datetimeFigureOut">
              <a:rPr lang="el-GR" smtClean="0"/>
              <a:pPr/>
              <a:t>19/10/2018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9FF236E-F064-4FC1-901D-A1416BA5F51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369EC160-FA49-47BE-AF71-FB940E77888F}" type="datetimeFigureOut">
              <a:rPr lang="el-GR" smtClean="0"/>
              <a:pPr/>
              <a:t>19/10/2018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9FF236E-F064-4FC1-901D-A1416BA5F51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69EC160-FA49-47BE-AF71-FB940E77888F}" type="datetimeFigureOut">
              <a:rPr lang="el-GR" smtClean="0"/>
              <a:pPr/>
              <a:t>19/10/2018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9FF236E-F064-4FC1-901D-A1416BA5F51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69EC160-FA49-47BE-AF71-FB940E77888F}" type="datetimeFigureOut">
              <a:rPr lang="el-GR" smtClean="0"/>
              <a:pPr/>
              <a:t>19/10/2018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9FF236E-F064-4FC1-901D-A1416BA5F51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69EC160-FA49-47BE-AF71-FB940E77888F}" type="datetimeFigureOut">
              <a:rPr lang="el-GR" smtClean="0"/>
              <a:pPr/>
              <a:t>19/10/2018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9FF236E-F064-4FC1-901D-A1416BA5F51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50000"/>
            <a:lum/>
          </a:blip>
          <a:srcRect/>
          <a:tile tx="0" ty="0" sx="100000" sy="100000" flip="none" algn="tl"/>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9EC160-FA49-47BE-AF71-FB940E77888F}" type="datetimeFigureOut">
              <a:rPr lang="el-GR" smtClean="0"/>
              <a:pPr/>
              <a:t>19/10/2018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FF236E-F064-4FC1-901D-A1416BA5F51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0" y="404664"/>
            <a:ext cx="8856984" cy="43204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Δικαιούχοι εφεύρεσης</a:t>
            </a:r>
            <a:endPar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Το ισχύον δίκαιο αρχή του πραγματικού εφευρέτη. Δικαίωμα για την απόκτηση διπλώματος ευρεσιτεχνίας ο πραγματικός εφευρέτης.</a:t>
            </a: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Ενώπιον του ΟΒΙ ο καταθέτης θεωρείται εφευρέτης.</a:t>
            </a: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Μπορεί να ανατραπεί αν δεν ανταποκρίνεται στην αλήθεια.</a:t>
            </a: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6555641"/>
          </a:xfrm>
          <a:prstGeom prst="rect">
            <a:avLst/>
          </a:prstGeom>
        </p:spPr>
        <p:txBody>
          <a:bodyPr wrap="square">
            <a:spAutoFit/>
          </a:bodyPr>
          <a:lstStyle/>
          <a:p>
            <a:r>
              <a:rPr lang="el-GR" sz="2800" b="1" dirty="0" smtClean="0">
                <a:latin typeface="Times New Roman" pitchFamily="18" charset="0"/>
                <a:cs typeface="Times New Roman" pitchFamily="18" charset="0"/>
              </a:rPr>
              <a:t>Προτεραιότητα</a:t>
            </a:r>
            <a:endParaRPr lang="en-US" sz="2800" b="1" dirty="0" smtClean="0">
              <a:latin typeface="Times New Roman" pitchFamily="18" charset="0"/>
              <a:cs typeface="Times New Roman" pitchFamily="18" charset="0"/>
            </a:endParaRPr>
          </a:p>
          <a:p>
            <a:endParaRPr lang="el-GR" sz="2800" b="1"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Από </a:t>
            </a:r>
            <a:r>
              <a:rPr lang="el-GR" sz="2800" dirty="0">
                <a:latin typeface="Times New Roman" pitchFamily="18" charset="0"/>
                <a:cs typeface="Times New Roman" pitchFamily="18" charset="0"/>
              </a:rPr>
              <a:t>την ημερομηνία κατάθεσης, η προτεραιότητα. Για την ίδια εφεύρεση όχι αίτηση από τρίτο αργότερα διότι δεν θα είναι νέα</a:t>
            </a:r>
            <a:r>
              <a:rPr lang="el-GR" sz="2800" dirty="0" smtClean="0">
                <a:latin typeface="Times New Roman" pitchFamily="18" charset="0"/>
                <a:cs typeface="Times New Roman" pitchFamily="18" charset="0"/>
              </a:rPr>
              <a:t>.</a:t>
            </a:r>
          </a:p>
          <a:p>
            <a:pPr algn="just"/>
            <a:endParaRPr lang="el-GR" sz="2800" dirty="0">
              <a:latin typeface="Times New Roman" pitchFamily="18" charset="0"/>
              <a:cs typeface="Times New Roman" pitchFamily="18" charset="0"/>
            </a:endParaRPr>
          </a:p>
          <a:p>
            <a:pPr algn="just"/>
            <a:r>
              <a:rPr lang="el-GR" sz="2800" dirty="0">
                <a:latin typeface="Times New Roman" pitchFamily="18" charset="0"/>
                <a:cs typeface="Times New Roman" pitchFamily="18" charset="0"/>
              </a:rPr>
              <a:t>Απόκλιση για καταθέσεις στην αλλοδαπή. Η προτεραιότητα στην Ελλάδα κρίνεται από το χρόνο της πρώτης κατάθεσης στην αλλοδαπή (διεθνής προτεραιότητα</a:t>
            </a:r>
            <a:r>
              <a:rPr lang="el-GR" sz="2800" dirty="0" smtClean="0">
                <a:latin typeface="Times New Roman" pitchFamily="18" charset="0"/>
                <a:cs typeface="Times New Roman" pitchFamily="18" charset="0"/>
              </a:rPr>
              <a:t>).</a:t>
            </a:r>
          </a:p>
          <a:p>
            <a:pPr algn="just"/>
            <a:endParaRPr lang="el-GR" sz="2800" dirty="0">
              <a:latin typeface="Times New Roman" pitchFamily="18" charset="0"/>
              <a:cs typeface="Times New Roman" pitchFamily="18" charset="0"/>
            </a:endParaRPr>
          </a:p>
          <a:p>
            <a:pPr algn="just"/>
            <a:r>
              <a:rPr lang="el-GR" sz="2800" dirty="0">
                <a:latin typeface="Times New Roman" pitchFamily="18" charset="0"/>
                <a:cs typeface="Times New Roman" pitchFamily="18" charset="0"/>
              </a:rPr>
              <a:t>Για διεκδίκηση διεθνούς </a:t>
            </a:r>
            <a:r>
              <a:rPr lang="el-GR" sz="2800" dirty="0" smtClean="0">
                <a:latin typeface="Times New Roman" pitchFamily="18" charset="0"/>
                <a:cs typeface="Times New Roman" pitchFamily="18" charset="0"/>
              </a:rPr>
              <a:t>προτεραιότητας: </a:t>
            </a:r>
            <a:r>
              <a:rPr lang="el-GR" sz="2800" dirty="0">
                <a:latin typeface="Times New Roman" pitchFamily="18" charset="0"/>
                <a:cs typeface="Times New Roman" pitchFamily="18" charset="0"/>
              </a:rPr>
              <a:t>1. Η κατάθεση της ίδιας εφεύρεσης στην Ελλάδα μέσα σε 12 μήνες από την κατάθεση στην αλλοδαπή. 2. Η κατάθεση στην αλλοδαπή κανονική σύμφωνα με τους νόμους 3. Να υποβληθούν στον ΟΒΙ τα απαιτούμενα στοιχεία.</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6986528"/>
          </a:xfrm>
          <a:prstGeom prst="rect">
            <a:avLst/>
          </a:prstGeom>
        </p:spPr>
        <p:txBody>
          <a:bodyPr wrap="square">
            <a:spAutoFit/>
          </a:bodyPr>
          <a:lstStyle/>
          <a:p>
            <a:r>
              <a:rPr lang="el-GR" sz="2800" b="1" dirty="0">
                <a:latin typeface="Times New Roman" pitchFamily="18" charset="0"/>
                <a:cs typeface="Times New Roman" pitchFamily="18" charset="0"/>
              </a:rPr>
              <a:t>Χορήγηση διπλώματος </a:t>
            </a:r>
            <a:r>
              <a:rPr lang="el-GR" sz="2800" b="1" dirty="0" smtClean="0">
                <a:latin typeface="Times New Roman" pitchFamily="18" charset="0"/>
                <a:cs typeface="Times New Roman" pitchFamily="18" charset="0"/>
              </a:rPr>
              <a:t>ευρεσιτεχνίας</a:t>
            </a:r>
          </a:p>
          <a:p>
            <a:pPr algn="just"/>
            <a:endParaRPr lang="el-GR" sz="2800" b="1" dirty="0" smtClean="0">
              <a:latin typeface="Times New Roman" pitchFamily="18" charset="0"/>
              <a:cs typeface="Times New Roman" pitchFamily="18" charset="0"/>
            </a:endParaRPr>
          </a:p>
          <a:p>
            <a:pPr lvl="0" algn="just"/>
            <a:r>
              <a:rPr lang="el-GR" sz="2800" dirty="0" smtClean="0">
                <a:latin typeface="Times New Roman" pitchFamily="18" charset="0"/>
                <a:cs typeface="Times New Roman" pitchFamily="18" charset="0"/>
              </a:rPr>
              <a:t>Ο </a:t>
            </a:r>
            <a:r>
              <a:rPr lang="el-GR" sz="2800" dirty="0">
                <a:latin typeface="Times New Roman" pitchFamily="18" charset="0"/>
                <a:cs typeface="Times New Roman" pitchFamily="18" charset="0"/>
              </a:rPr>
              <a:t>ΟΒΙ έλεγχο τυπικών προϋποθέσεων, </a:t>
            </a:r>
            <a:r>
              <a:rPr lang="en-US" sz="2800" dirty="0">
                <a:latin typeface="Times New Roman" pitchFamily="18" charset="0"/>
                <a:cs typeface="Times New Roman" pitchFamily="18" charset="0"/>
              </a:rPr>
              <a:t>prima facie </a:t>
            </a:r>
            <a:r>
              <a:rPr lang="el-GR" sz="2800" dirty="0">
                <a:latin typeface="Times New Roman" pitchFamily="18" charset="0"/>
                <a:cs typeface="Times New Roman" pitchFamily="18" charset="0"/>
              </a:rPr>
              <a:t>έλεγχο ουσιαστικών ελλείψεων</a:t>
            </a:r>
            <a:r>
              <a:rPr lang="el-GR" sz="2800" dirty="0" smtClean="0">
                <a:latin typeface="Times New Roman" pitchFamily="18" charset="0"/>
                <a:cs typeface="Times New Roman" pitchFamily="18" charset="0"/>
              </a:rPr>
              <a:t>.</a:t>
            </a:r>
          </a:p>
          <a:p>
            <a:pPr lvl="0" algn="just"/>
            <a:endParaRPr lang="el-GR" sz="2800" dirty="0">
              <a:latin typeface="Times New Roman" pitchFamily="18" charset="0"/>
              <a:cs typeface="Times New Roman" pitchFamily="18" charset="0"/>
            </a:endParaRPr>
          </a:p>
          <a:p>
            <a:pPr lvl="0" algn="just"/>
            <a:r>
              <a:rPr lang="el-GR" sz="2800" dirty="0">
                <a:latin typeface="Times New Roman" pitchFamily="18" charset="0"/>
                <a:cs typeface="Times New Roman" pitchFamily="18" charset="0"/>
              </a:rPr>
              <a:t>Για τη σύνταξη έρευνας με όλα τα σχετικά με την εφεύρεση στοιχεία, πρέπει ο καταθέτης να έχει καταβάλει τα τέλη</a:t>
            </a:r>
            <a:r>
              <a:rPr lang="el-GR" sz="2800" dirty="0" smtClean="0">
                <a:latin typeface="Times New Roman" pitchFamily="18" charset="0"/>
                <a:cs typeface="Times New Roman" pitchFamily="18" charset="0"/>
              </a:rPr>
              <a:t>.</a:t>
            </a:r>
          </a:p>
          <a:p>
            <a:pPr lvl="0" algn="just"/>
            <a:endParaRPr lang="el-GR" sz="2800" dirty="0">
              <a:latin typeface="Times New Roman" pitchFamily="18" charset="0"/>
              <a:cs typeface="Times New Roman" pitchFamily="18" charset="0"/>
            </a:endParaRPr>
          </a:p>
          <a:p>
            <a:pPr lvl="0" algn="just"/>
            <a:r>
              <a:rPr lang="el-GR" sz="2800" dirty="0">
                <a:latin typeface="Times New Roman" pitchFamily="18" charset="0"/>
                <a:cs typeface="Times New Roman" pitchFamily="18" charset="0"/>
              </a:rPr>
              <a:t>Με τη χορήγηση του διπλώματος δημιουργείται το δικαίωμα ευρεσιτεχνίας. Η χορήγηση δεν αποτελεί εγγύηση ότι η εφεύρεση συγκεντρώνει τις προϋποθέσεις του νόμου. Το δίπλωμα μπορεί να ακυρωθεί με δικαστική απόφαση</a:t>
            </a:r>
            <a:r>
              <a:rPr lang="el-GR" sz="2800" dirty="0" smtClean="0">
                <a:latin typeface="Times New Roman" pitchFamily="18" charset="0"/>
                <a:cs typeface="Times New Roman" pitchFamily="18" charset="0"/>
              </a:rPr>
              <a:t>.</a:t>
            </a:r>
          </a:p>
          <a:p>
            <a:pPr lvl="0" algn="just"/>
            <a:endParaRPr lang="el-GR" sz="2800" dirty="0">
              <a:latin typeface="Times New Roman" pitchFamily="18" charset="0"/>
              <a:cs typeface="Times New Roman" pitchFamily="18" charset="0"/>
            </a:endParaRPr>
          </a:p>
          <a:p>
            <a:pPr lvl="0" algn="just"/>
            <a:r>
              <a:rPr lang="el-GR" sz="2800" dirty="0">
                <a:latin typeface="Times New Roman" pitchFamily="18" charset="0"/>
                <a:cs typeface="Times New Roman" pitchFamily="18" charset="0"/>
              </a:rPr>
              <a:t>Το δίπλωμα ευρεσιτεχνίας καταχώριση στο μητρώο διπλωμάτων ευρεσιτεχνίας και δημοσίευση περίληψης στο Ειδικό Δελτίο Βιομηχανικής Ιδιοκτησίας.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188640"/>
            <a:ext cx="8496944" cy="5693866"/>
          </a:xfrm>
          <a:prstGeom prst="rect">
            <a:avLst/>
          </a:prstGeom>
        </p:spPr>
        <p:txBody>
          <a:bodyPr wrap="square">
            <a:spAutoFit/>
          </a:bodyPr>
          <a:lstStyle/>
          <a:p>
            <a:r>
              <a:rPr lang="el-GR" sz="2800" b="1" dirty="0">
                <a:latin typeface="Times New Roman" pitchFamily="18" charset="0"/>
                <a:cs typeface="Times New Roman" pitchFamily="18" charset="0"/>
              </a:rPr>
              <a:t>Κατηγορίες διπλωμάτων </a:t>
            </a:r>
            <a:r>
              <a:rPr lang="el-GR" sz="2800" b="1" dirty="0" smtClean="0">
                <a:latin typeface="Times New Roman" pitchFamily="18" charset="0"/>
                <a:cs typeface="Times New Roman" pitchFamily="18" charset="0"/>
              </a:rPr>
              <a:t>ευρεσιτεχνίας</a:t>
            </a:r>
          </a:p>
          <a:p>
            <a:endParaRPr lang="el-GR" sz="2800" b="1" dirty="0">
              <a:latin typeface="Times New Roman" pitchFamily="18" charset="0"/>
              <a:cs typeface="Times New Roman" pitchFamily="18" charset="0"/>
            </a:endParaRPr>
          </a:p>
          <a:p>
            <a:pPr lvl="0"/>
            <a:r>
              <a:rPr lang="el-GR" sz="2800" dirty="0">
                <a:latin typeface="Times New Roman" pitchFamily="18" charset="0"/>
                <a:cs typeface="Times New Roman" pitchFamily="18" charset="0"/>
              </a:rPr>
              <a:t>Δίπλωμα προϊόντος και δίπλωμα μεθόδου</a:t>
            </a:r>
            <a:r>
              <a:rPr lang="el-GR" sz="2800" dirty="0" smtClean="0">
                <a:latin typeface="Times New Roman" pitchFamily="18" charset="0"/>
                <a:cs typeface="Times New Roman" pitchFamily="18" charset="0"/>
              </a:rPr>
              <a:t>.</a:t>
            </a:r>
          </a:p>
          <a:p>
            <a:pPr lvl="0"/>
            <a:endParaRPr lang="el-GR" sz="2800" dirty="0">
              <a:latin typeface="Times New Roman" pitchFamily="18" charset="0"/>
              <a:cs typeface="Times New Roman" pitchFamily="18" charset="0"/>
            </a:endParaRPr>
          </a:p>
          <a:p>
            <a:pPr algn="just"/>
            <a:r>
              <a:rPr lang="el-GR" sz="2800" dirty="0">
                <a:latin typeface="Times New Roman" pitchFamily="18" charset="0"/>
                <a:cs typeface="Times New Roman" pitchFamily="18" charset="0"/>
              </a:rPr>
              <a:t>Δίπλωμα προϊόντος, νέο πράγμα ή νέα ουσία με ιδιότητες και αποτελέσματα (μηχάνημα ή φαρμακευτικό σκεύασμα</a:t>
            </a:r>
            <a:r>
              <a:rPr lang="el-GR" sz="2800"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a:t>
            </a:r>
          </a:p>
          <a:p>
            <a:pPr algn="just"/>
            <a:endParaRPr lang="el-GR" sz="2800" dirty="0">
              <a:latin typeface="Times New Roman" pitchFamily="18" charset="0"/>
              <a:cs typeface="Times New Roman" pitchFamily="18" charset="0"/>
            </a:endParaRPr>
          </a:p>
          <a:p>
            <a:pPr algn="just"/>
            <a:r>
              <a:rPr lang="el-GR" sz="2800" dirty="0">
                <a:latin typeface="Times New Roman" pitchFamily="18" charset="0"/>
                <a:cs typeface="Times New Roman" pitchFamily="18" charset="0"/>
              </a:rPr>
              <a:t>Δίπλωμα μεθόδου, προστατεύει τη μέθοδο αλλά και τα αποτελέσματα. Τρίτοι μπορούν τα ίδια προϊόντα με διαφορετική μέθοδο</a:t>
            </a:r>
            <a:r>
              <a:rPr lang="el-GR" sz="2800" dirty="0" smtClean="0">
                <a:latin typeface="Times New Roman" pitchFamily="18" charset="0"/>
                <a:cs typeface="Times New Roman" pitchFamily="18" charset="0"/>
              </a:rPr>
              <a:t>.</a:t>
            </a:r>
          </a:p>
          <a:p>
            <a:endParaRPr lang="el-GR" sz="2800" dirty="0">
              <a:latin typeface="Times New Roman" pitchFamily="18" charset="0"/>
              <a:cs typeface="Times New Roman" pitchFamily="18" charset="0"/>
            </a:endParaRPr>
          </a:p>
          <a:p>
            <a:pPr lvl="0"/>
            <a:endParaRPr lang="el-GR" sz="28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188640"/>
            <a:ext cx="7920880" cy="5693866"/>
          </a:xfrm>
          <a:prstGeom prst="rect">
            <a:avLst/>
          </a:prstGeom>
        </p:spPr>
        <p:txBody>
          <a:bodyPr wrap="square">
            <a:spAutoFit/>
          </a:bodyPr>
          <a:lstStyle/>
          <a:p>
            <a:pPr lvl="0"/>
            <a:r>
              <a:rPr lang="el-GR" sz="2800" b="1" dirty="0" smtClean="0">
                <a:latin typeface="Times New Roman" pitchFamily="18" charset="0"/>
                <a:cs typeface="Times New Roman" pitchFamily="18" charset="0"/>
              </a:rPr>
              <a:t>Δίπλωμα τροποποίησης και εξαρτημένο δίπλωμα</a:t>
            </a:r>
          </a:p>
          <a:p>
            <a:pPr lvl="0"/>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Δίπλωμα </a:t>
            </a:r>
            <a:r>
              <a:rPr lang="el-GR" sz="2800" dirty="0" smtClean="0">
                <a:latin typeface="Times New Roman" pitchFamily="18" charset="0"/>
                <a:cs typeface="Times New Roman" pitchFamily="18" charset="0"/>
              </a:rPr>
              <a:t>τροποποίησης</a:t>
            </a:r>
          </a:p>
          <a:p>
            <a:pPr algn="just"/>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Ο</a:t>
            </a:r>
            <a:r>
              <a:rPr lang="el-GR" sz="2800" dirty="0" smtClean="0">
                <a:latin typeface="Times New Roman" pitchFamily="18" charset="0"/>
                <a:cs typeface="Times New Roman" pitchFamily="18" charset="0"/>
              </a:rPr>
              <a:t> </a:t>
            </a:r>
            <a:r>
              <a:rPr lang="el-GR" sz="2800" dirty="0" smtClean="0">
                <a:latin typeface="Times New Roman" pitchFamily="18" charset="0"/>
                <a:cs typeface="Times New Roman" pitchFamily="18" charset="0"/>
              </a:rPr>
              <a:t>ίδιος εφευρέτης εφεύρεση που αποτελεί βελτίωση ή επέκταση της πρώτης.    (Δεν καταβάλλονται τέλη)</a:t>
            </a:r>
            <a:endParaRPr lang="en-US" sz="2800" dirty="0" smtClean="0">
              <a:latin typeface="Times New Roman" pitchFamily="18" charset="0"/>
              <a:cs typeface="Times New Roman" pitchFamily="18" charset="0"/>
            </a:endParaRPr>
          </a:p>
          <a:p>
            <a:pPr algn="just"/>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Εξαρτημένο </a:t>
            </a:r>
            <a:r>
              <a:rPr lang="el-GR" sz="2800" dirty="0" smtClean="0">
                <a:latin typeface="Times New Roman" pitchFamily="18" charset="0"/>
                <a:cs typeface="Times New Roman" pitchFamily="18" charset="0"/>
              </a:rPr>
              <a:t>δίπλωμα</a:t>
            </a:r>
          </a:p>
          <a:p>
            <a:pPr algn="just"/>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Εφευρέτης νέας εφεύρεσης που αποτελεί σημαντική πρόοδο προγενέστερης μπορεί να ζητήσει δικαστικά να μην υπάρχει εκμετάλλευση του προγενέστερου διπλώματος</a:t>
            </a:r>
            <a:r>
              <a:rPr lang="el-GR" dirty="0" smtClean="0">
                <a:latin typeface="Times New Roman" pitchFamily="18" charset="0"/>
                <a:cs typeface="Times New Roman" pitchFamily="18" charset="0"/>
              </a:rPr>
              <a:t>. </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16633"/>
            <a:ext cx="8856984" cy="6124754"/>
          </a:xfrm>
          <a:prstGeom prst="rect">
            <a:avLst/>
          </a:prstGeom>
        </p:spPr>
        <p:txBody>
          <a:bodyPr wrap="square">
            <a:spAutoFit/>
          </a:bodyPr>
          <a:lstStyle/>
          <a:p>
            <a:r>
              <a:rPr lang="el-GR" sz="2800" b="1" dirty="0" smtClean="0">
                <a:latin typeface="Times New Roman" pitchFamily="18" charset="0"/>
                <a:cs typeface="Times New Roman" pitchFamily="18" charset="0"/>
              </a:rPr>
              <a:t>Εξουσίες από το δίπλωμα ευρεσιτεχνίας</a:t>
            </a:r>
            <a:endParaRPr lang="en-US" sz="2800" b="1" dirty="0" smtClean="0">
              <a:latin typeface="Times New Roman" pitchFamily="18" charset="0"/>
              <a:cs typeface="Times New Roman" pitchFamily="18" charset="0"/>
            </a:endParaRPr>
          </a:p>
          <a:p>
            <a:endParaRPr lang="el-GR"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1.</a:t>
            </a:r>
            <a:r>
              <a:rPr lang="el-GR" sz="2800" dirty="0" smtClean="0">
                <a:latin typeface="Times New Roman" pitchFamily="18" charset="0"/>
                <a:cs typeface="Times New Roman" pitchFamily="18" charset="0"/>
              </a:rPr>
              <a:t>Πρέπει να συνδυάζει δύο αντίθετες τάσεις: ενίσχυση της θέσης του ευρεσιτέχνη, ως δίκαια ανταμοιβή για τον κόπο του και θέσπιση δεσμεύσεων για χάρη του κοινωνικού συνόλου.</a:t>
            </a:r>
            <a:endParaRPr lang="en-US" sz="2800" dirty="0" smtClean="0">
              <a:latin typeface="Times New Roman" pitchFamily="18" charset="0"/>
              <a:cs typeface="Times New Roman" pitchFamily="18" charset="0"/>
            </a:endParaRPr>
          </a:p>
          <a:p>
            <a:pPr algn="just"/>
            <a:endParaRPr lang="el-GR"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2.</a:t>
            </a:r>
            <a:r>
              <a:rPr lang="el-GR" sz="2800" dirty="0" smtClean="0">
                <a:latin typeface="Times New Roman" pitchFamily="18" charset="0"/>
                <a:cs typeface="Times New Roman" pitchFamily="18" charset="0"/>
              </a:rPr>
              <a:t>Αποκλειστικό δικαίωμα να εκμεταλλεύεται παραγωγικά την εφεύρεση.  (απόλυτο δικαίωμα, αντικείμενο του η  εφευρετική ιδέα.)</a:t>
            </a:r>
            <a:endParaRPr lang="en-US" sz="2800" dirty="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3.</a:t>
            </a:r>
            <a:r>
              <a:rPr lang="el-GR" sz="2800" dirty="0" smtClean="0">
                <a:latin typeface="Times New Roman" pitchFamily="18" charset="0"/>
                <a:cs typeface="Times New Roman" pitchFamily="18" charset="0"/>
              </a:rPr>
              <a:t>Θετικό και αρνητικό περιεχόμενο. Θετικό: αποκλειστική εξασφάλιση της οικονομικής εκμετάλλευσης. Αρνητικό</a:t>
            </a:r>
            <a:r>
              <a:rPr lang="en-US" sz="2800" dirty="0" smtClean="0">
                <a:latin typeface="Times New Roman" pitchFamily="18" charset="0"/>
                <a:cs typeface="Times New Roman" pitchFamily="18" charset="0"/>
              </a:rPr>
              <a:t>: </a:t>
            </a:r>
            <a:r>
              <a:rPr lang="el-GR" sz="2800" dirty="0" smtClean="0">
                <a:latin typeface="Times New Roman" pitchFamily="18" charset="0"/>
                <a:cs typeface="Times New Roman" pitchFamily="18" charset="0"/>
              </a:rPr>
              <a:t>αποκλεισμός τρίτων</a:t>
            </a:r>
            <a:endParaRPr lang="el-GR" sz="28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504" y="188640"/>
            <a:ext cx="8784976" cy="5693866"/>
          </a:xfrm>
          <a:prstGeom prst="rect">
            <a:avLst/>
          </a:prstGeom>
        </p:spPr>
        <p:txBody>
          <a:bodyPr wrap="square">
            <a:spAutoFit/>
          </a:bodyPr>
          <a:lstStyle/>
          <a:p>
            <a:r>
              <a:rPr lang="el-GR" sz="2800" b="1" dirty="0" smtClean="0">
                <a:latin typeface="Times New Roman" pitchFamily="18" charset="0"/>
                <a:cs typeface="Times New Roman" pitchFamily="18" charset="0"/>
              </a:rPr>
              <a:t>Κατ’ ιδίαν εξουσίες</a:t>
            </a:r>
            <a:endParaRPr lang="en-US" sz="2800" b="1" dirty="0" smtClean="0">
              <a:latin typeface="Times New Roman" pitchFamily="18" charset="0"/>
              <a:cs typeface="Times New Roman" pitchFamily="18" charset="0"/>
            </a:endParaRPr>
          </a:p>
          <a:p>
            <a:endParaRPr lang="el-GR" sz="2800" b="1" dirty="0" smtClean="0">
              <a:latin typeface="Times New Roman" pitchFamily="18" charset="0"/>
              <a:cs typeface="Times New Roman" pitchFamily="18" charset="0"/>
            </a:endParaRPr>
          </a:p>
          <a:p>
            <a:pPr lvl="0" algn="just"/>
            <a:r>
              <a:rPr lang="en-US" sz="2800" dirty="0" smtClean="0">
                <a:latin typeface="Times New Roman" pitchFamily="18" charset="0"/>
                <a:cs typeface="Times New Roman" pitchFamily="18" charset="0"/>
              </a:rPr>
              <a:t>1.</a:t>
            </a:r>
            <a:r>
              <a:rPr lang="el-GR" sz="2800" dirty="0" smtClean="0">
                <a:latin typeface="Times New Roman" pitchFamily="18" charset="0"/>
                <a:cs typeface="Times New Roman" pitchFamily="18" charset="0"/>
              </a:rPr>
              <a:t>Να παράγει, προσφέρει, διαθέτει στην αγορά, να χρησιμοποιεί και να κατέχει για τον ίδιο σκοπό τα προϊόντα που προστατεύονται με το δίπλωμα ευρεσιτεχνίας. (Δεν προστατεύεται μόνο η εφευρετική ιδέα, αλλά και τα αντικείμενα τα οποία βασίζονται στην εφευρετική ιδέα</a:t>
            </a:r>
            <a:r>
              <a:rPr lang="el-GR"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lvl="0" algn="just"/>
            <a:endParaRPr lang="el-GR" sz="2800" dirty="0" smtClean="0">
              <a:latin typeface="Times New Roman" pitchFamily="18" charset="0"/>
              <a:cs typeface="Times New Roman" pitchFamily="18" charset="0"/>
            </a:endParaRPr>
          </a:p>
          <a:p>
            <a:pPr lvl="0" algn="just"/>
            <a:r>
              <a:rPr lang="en-US" sz="2800" dirty="0" smtClean="0">
                <a:latin typeface="Times New Roman" pitchFamily="18" charset="0"/>
                <a:cs typeface="Times New Roman" pitchFamily="18" charset="0"/>
              </a:rPr>
              <a:t>2.</a:t>
            </a:r>
            <a:r>
              <a:rPr lang="el-GR" sz="2800" dirty="0" smtClean="0">
                <a:latin typeface="Times New Roman" pitchFamily="18" charset="0"/>
                <a:cs typeface="Times New Roman" pitchFamily="18" charset="0"/>
              </a:rPr>
              <a:t>Για τα διπλώματα μεθόδου ο νόμος παρέχει στον δικαιούχο την εξουσία να εφαρμόζει, προσφέρει ή διαθέτει στην αγορά την προστατευόμενη μέθοδο. Παρέχει στα άμεσα προϊόντα την ίδια προστασία όπως στα υπόλοιπα προϊόντα.</a:t>
            </a:r>
            <a:endParaRPr lang="el-GR" sz="28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6986528"/>
          </a:xfrm>
          <a:prstGeom prst="rect">
            <a:avLst/>
          </a:prstGeom>
        </p:spPr>
        <p:txBody>
          <a:bodyPr wrap="square">
            <a:spAutoFit/>
          </a:bodyPr>
          <a:lstStyle/>
          <a:p>
            <a:r>
              <a:rPr lang="el-GR" sz="2800" b="1" dirty="0" smtClean="0">
                <a:latin typeface="Times New Roman" pitchFamily="18" charset="0"/>
                <a:cs typeface="Times New Roman" pitchFamily="18" charset="0"/>
              </a:rPr>
              <a:t>Όρια του δικαιώματος ευρεσιτεχνίας</a:t>
            </a:r>
            <a:endParaRPr lang="en-US" sz="2800" b="1" dirty="0" smtClean="0">
              <a:latin typeface="Times New Roman" pitchFamily="18" charset="0"/>
              <a:cs typeface="Times New Roman" pitchFamily="18" charset="0"/>
            </a:endParaRPr>
          </a:p>
          <a:p>
            <a:pPr algn="just"/>
            <a:endParaRPr lang="el-GR" sz="2800" b="1" dirty="0" smtClean="0">
              <a:latin typeface="Times New Roman" pitchFamily="18" charset="0"/>
              <a:cs typeface="Times New Roman" pitchFamily="18" charset="0"/>
            </a:endParaRPr>
          </a:p>
          <a:p>
            <a:pPr lvl="0" algn="just"/>
            <a:r>
              <a:rPr lang="en-US" sz="2800" dirty="0" smtClean="0">
                <a:latin typeface="Times New Roman" pitchFamily="18" charset="0"/>
                <a:cs typeface="Times New Roman" pitchFamily="18" charset="0"/>
              </a:rPr>
              <a:t>1. </a:t>
            </a:r>
            <a:r>
              <a:rPr lang="el-GR" sz="2800" dirty="0" smtClean="0">
                <a:latin typeface="Times New Roman" pitchFamily="18" charset="0"/>
                <a:cs typeface="Times New Roman" pitchFamily="18" charset="0"/>
              </a:rPr>
              <a:t>Οι εξουσίες περιορίζονται μόνο στην παραγωγική εκμετάλλευση του δικαιώματος ευρεσιτεχνίας. Η χρήση για σκοπούς μη επαγγελματικούς ή ερευνητικούς επιτρέπεται.</a:t>
            </a:r>
          </a:p>
          <a:p>
            <a:pPr lvl="0" algn="just"/>
            <a:r>
              <a:rPr lang="el-GR" sz="2800" dirty="0" smtClean="0">
                <a:latin typeface="Times New Roman" pitchFamily="18" charset="0"/>
                <a:cs typeface="Times New Roman" pitchFamily="18" charset="0"/>
              </a:rPr>
              <a:t>Αν κάποιος χρησιμοποίησε πρώτος την εφεύρεση πριν αναγγελθεί, τότε αυτός δικαιούται να συνεχίσει να τη χρησιμοποιεί για την επιχείρηση του.</a:t>
            </a:r>
            <a:endParaRPr lang="en-US" sz="2800" dirty="0" smtClean="0">
              <a:latin typeface="Times New Roman" pitchFamily="18" charset="0"/>
              <a:cs typeface="Times New Roman" pitchFamily="18" charset="0"/>
            </a:endParaRPr>
          </a:p>
          <a:p>
            <a:pPr lvl="0" algn="just"/>
            <a:endParaRPr lang="el-GR" sz="2800" dirty="0" smtClean="0">
              <a:latin typeface="Times New Roman" pitchFamily="18" charset="0"/>
              <a:cs typeface="Times New Roman" pitchFamily="18" charset="0"/>
            </a:endParaRPr>
          </a:p>
          <a:p>
            <a:pPr lvl="0" algn="just"/>
            <a:r>
              <a:rPr lang="en-US" sz="2800" dirty="0" smtClean="0">
                <a:latin typeface="Times New Roman" pitchFamily="18" charset="0"/>
                <a:cs typeface="Times New Roman" pitchFamily="18" charset="0"/>
              </a:rPr>
              <a:t>2. </a:t>
            </a:r>
            <a:r>
              <a:rPr lang="el-GR" sz="2800" dirty="0" smtClean="0">
                <a:latin typeface="Times New Roman" pitchFamily="18" charset="0"/>
                <a:cs typeface="Times New Roman" pitchFamily="18" charset="0"/>
              </a:rPr>
              <a:t>Εφόσον τα αντικείμενα της εφεύρεσης τέθηκαν νόμιμα σε κυκλοφορία είτε από τον ίδιο το δικαιούχο, είτε από εξουσιοδοτημένα πρόσωπα, ο δικαιούχος  δεν μπορεί να απαγορεύει την πώληση ή τη χρήση των αντικειμένων σε περαιτέρω τρίτους οι οποίοι καταβάλουν αμοιβή. (Δεν καταλαμβάνεται η εφευρετική ιδέα ούτε η εξουσία παραγωγής).</a:t>
            </a:r>
            <a:endParaRPr lang="el-GR" sz="28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1"/>
            <a:ext cx="9144000" cy="6555641"/>
          </a:xfrm>
          <a:prstGeom prst="rect">
            <a:avLst/>
          </a:prstGeom>
        </p:spPr>
        <p:txBody>
          <a:bodyPr wrap="square">
            <a:spAutoFit/>
          </a:bodyPr>
          <a:lstStyle/>
          <a:p>
            <a:pPr algn="just"/>
            <a:r>
              <a:rPr lang="el-GR" sz="2800" b="1" dirty="0" smtClean="0">
                <a:latin typeface="Times New Roman" pitchFamily="18" charset="0"/>
                <a:cs typeface="Times New Roman" pitchFamily="18" charset="0"/>
              </a:rPr>
              <a:t>Η αξιοποίηση του δικαιώματος ευρεσιτεχνίας</a:t>
            </a:r>
            <a:endParaRPr lang="en-US" sz="2800" b="1" dirty="0" smtClean="0">
              <a:latin typeface="Times New Roman" pitchFamily="18" charset="0"/>
              <a:cs typeface="Times New Roman" pitchFamily="18" charset="0"/>
            </a:endParaRPr>
          </a:p>
          <a:p>
            <a:pPr algn="just"/>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Πραγματοποιείται με τη σύμβαση αδειών εκμετάλλευσης αλλά και με τη μεταβίβαση του δικαιώματος όταν ο εφευρέτης δεν είναι επιχειρηματίας. </a:t>
            </a:r>
            <a:endParaRPr lang="en-US" sz="2800" dirty="0" smtClean="0">
              <a:latin typeface="Times New Roman" pitchFamily="18" charset="0"/>
              <a:cs typeface="Times New Roman" pitchFamily="18" charset="0"/>
            </a:endParaRPr>
          </a:p>
          <a:p>
            <a:pPr algn="just"/>
            <a:endParaRPr lang="el-GR" sz="2800" dirty="0" smtClean="0">
              <a:latin typeface="Times New Roman" pitchFamily="18" charset="0"/>
              <a:cs typeface="Times New Roman" pitchFamily="18" charset="0"/>
            </a:endParaRPr>
          </a:p>
          <a:p>
            <a:pPr algn="just"/>
            <a:r>
              <a:rPr lang="el-GR" sz="2800" b="1" dirty="0" smtClean="0">
                <a:latin typeface="Times New Roman" pitchFamily="18" charset="0"/>
                <a:cs typeface="Times New Roman" pitchFamily="18" charset="0"/>
              </a:rPr>
              <a:t>Μεταβίβαση</a:t>
            </a:r>
            <a:endParaRPr lang="en-US" sz="2800" b="1" dirty="0" smtClean="0">
              <a:latin typeface="Times New Roman" pitchFamily="18" charset="0"/>
              <a:cs typeface="Times New Roman" pitchFamily="18" charset="0"/>
            </a:endParaRPr>
          </a:p>
          <a:p>
            <a:pPr algn="just"/>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Είναι κατά κανόνα η πώληση. Δεν μεταβιβάζονται όλες οι ηθικές εξουσίες. Ο εφευρέτης διατηρεί το δικαίωμα να αναφέρεται το όνομα του.</a:t>
            </a:r>
            <a:endParaRPr lang="en-US" sz="2800" dirty="0" smtClean="0">
              <a:latin typeface="Times New Roman" pitchFamily="18" charset="0"/>
              <a:cs typeface="Times New Roman" pitchFamily="18" charset="0"/>
            </a:endParaRPr>
          </a:p>
          <a:p>
            <a:pPr algn="just"/>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Μπορούν να συσταθούν και εμπράγματα δικαιώματα επί του διπλώματος ευρεσιτεχνίας (συγκυριότητα, ενέχυρο, επικαρπία)</a:t>
            </a:r>
            <a:endParaRPr lang="el-GR" sz="28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6124754"/>
          </a:xfrm>
          <a:prstGeom prst="rect">
            <a:avLst/>
          </a:prstGeom>
        </p:spPr>
        <p:txBody>
          <a:bodyPr wrap="square">
            <a:spAutoFit/>
          </a:bodyPr>
          <a:lstStyle/>
          <a:p>
            <a:r>
              <a:rPr lang="el-GR" sz="2800" b="1" dirty="0" smtClean="0">
                <a:latin typeface="Times New Roman" pitchFamily="18" charset="0"/>
                <a:cs typeface="Times New Roman" pitchFamily="18" charset="0"/>
              </a:rPr>
              <a:t>Άδειες εκμετάλλευσης</a:t>
            </a:r>
            <a:endParaRPr lang="en-US" sz="2800" b="1" dirty="0" smtClean="0">
              <a:latin typeface="Times New Roman" pitchFamily="18" charset="0"/>
              <a:cs typeface="Times New Roman" pitchFamily="18" charset="0"/>
            </a:endParaRPr>
          </a:p>
          <a:p>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Ο δικαιούχος παραχωρεί σε τρίτο το δικαίωμα εκμετάλλευσης του διπλώματος.</a:t>
            </a:r>
            <a:endParaRPr lang="en-US" sz="2800" dirty="0" smtClean="0">
              <a:latin typeface="Times New Roman" pitchFamily="18" charset="0"/>
              <a:cs typeface="Times New Roman" pitchFamily="18" charset="0"/>
            </a:endParaRPr>
          </a:p>
          <a:p>
            <a:pPr algn="just"/>
            <a:endParaRPr lang="el-GR" sz="2800" dirty="0" smtClean="0">
              <a:latin typeface="Times New Roman" pitchFamily="18" charset="0"/>
              <a:cs typeface="Times New Roman" pitchFamily="18" charset="0"/>
            </a:endParaRPr>
          </a:p>
          <a:p>
            <a:pPr algn="just"/>
            <a:r>
              <a:rPr lang="el-GR" sz="2800" b="1" dirty="0" smtClean="0">
                <a:latin typeface="Times New Roman" pitchFamily="18" charset="0"/>
                <a:cs typeface="Times New Roman" pitchFamily="18" charset="0"/>
              </a:rPr>
              <a:t>Περιεχόμενο</a:t>
            </a:r>
            <a:endParaRPr lang="en-US" sz="2800" b="1" dirty="0" smtClean="0">
              <a:latin typeface="Times New Roman" pitchFamily="18" charset="0"/>
              <a:cs typeface="Times New Roman" pitchFamily="18" charset="0"/>
            </a:endParaRPr>
          </a:p>
          <a:p>
            <a:pPr algn="just"/>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Ο νόμος δεν θέτει περιορισμούς.</a:t>
            </a:r>
            <a:endParaRPr lang="en-US" sz="2800" dirty="0" smtClean="0">
              <a:latin typeface="Times New Roman" pitchFamily="18" charset="0"/>
              <a:cs typeface="Times New Roman" pitchFamily="18" charset="0"/>
            </a:endParaRPr>
          </a:p>
          <a:p>
            <a:pPr algn="just"/>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Αποκλειστική άδεια: Μόνο ο αδειούχος αποκτά το δικαίωμα εκμετάλλευσης και ο δικαιούχος το στερείται.</a:t>
            </a:r>
            <a:endParaRPr lang="en-US" sz="2800" dirty="0" smtClean="0">
              <a:latin typeface="Times New Roman" pitchFamily="18" charset="0"/>
              <a:cs typeface="Times New Roman" pitchFamily="18" charset="0"/>
            </a:endParaRPr>
          </a:p>
          <a:p>
            <a:pPr algn="just"/>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Απλή άδεια: Ο δικαιούχος μπορεί να το εκμεταλλεύεται και ο ίδιος. Και να το παραχωρεί σε περισσότερους αδειούχους.</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3816429"/>
          </a:xfrm>
          <a:prstGeom prst="rect">
            <a:avLst/>
          </a:prstGeom>
        </p:spPr>
        <p:txBody>
          <a:bodyPr wrap="square">
            <a:spAutoFit/>
          </a:bodyPr>
          <a:lstStyle/>
          <a:p>
            <a:r>
              <a:rPr lang="el-GR" sz="2800" b="1" dirty="0" smtClean="0">
                <a:latin typeface="Times New Roman" pitchFamily="18" charset="0"/>
                <a:cs typeface="Times New Roman" pitchFamily="18" charset="0"/>
              </a:rPr>
              <a:t>Οι σχέσεις μεταξύ των μερών</a:t>
            </a:r>
            <a:endParaRPr lang="en-US" sz="2800" b="1" dirty="0" smtClean="0">
              <a:latin typeface="Times New Roman" pitchFamily="18" charset="0"/>
              <a:cs typeface="Times New Roman" pitchFamily="18" charset="0"/>
            </a:endParaRPr>
          </a:p>
          <a:p>
            <a:endParaRPr lang="el-GR" sz="2800" dirty="0" smtClean="0">
              <a:latin typeface="Times New Roman" pitchFamily="18" charset="0"/>
              <a:cs typeface="Times New Roman" pitchFamily="18" charset="0"/>
            </a:endParaRPr>
          </a:p>
          <a:p>
            <a:pPr lvl="0" algn="just"/>
            <a:r>
              <a:rPr lang="el-GR" sz="2800" dirty="0" smtClean="0">
                <a:latin typeface="Times New Roman" pitchFamily="18" charset="0"/>
                <a:cs typeface="Times New Roman" pitchFamily="18" charset="0"/>
              </a:rPr>
              <a:t>Ο δικαιούχος έχει την υποχρέωση να παραχωρήσει την εκμετάλλευση στη συμφωνηθείσα έκταση.</a:t>
            </a:r>
            <a:endParaRPr lang="en-US" sz="2800" dirty="0" smtClean="0">
              <a:latin typeface="Times New Roman" pitchFamily="18" charset="0"/>
              <a:cs typeface="Times New Roman" pitchFamily="18" charset="0"/>
            </a:endParaRPr>
          </a:p>
          <a:p>
            <a:pPr lvl="0" algn="just"/>
            <a:endParaRPr lang="el-GR" sz="2800" dirty="0" smtClean="0">
              <a:latin typeface="Times New Roman" pitchFamily="18" charset="0"/>
              <a:cs typeface="Times New Roman" pitchFamily="18" charset="0"/>
            </a:endParaRPr>
          </a:p>
          <a:p>
            <a:pPr lvl="0" algn="just"/>
            <a:r>
              <a:rPr lang="el-GR" sz="2800" dirty="0" smtClean="0">
                <a:latin typeface="Times New Roman" pitchFamily="18" charset="0"/>
                <a:cs typeface="Times New Roman" pitchFamily="18" charset="0"/>
              </a:rPr>
              <a:t>Υποχρέωση του αδειούχου να καταβάλει το συμφωνηθέν αντάλλαγμα.</a:t>
            </a:r>
            <a:endParaRPr lang="en-US" sz="2800" dirty="0" smtClean="0">
              <a:latin typeface="Times New Roman" pitchFamily="18" charset="0"/>
              <a:cs typeface="Times New Roman" pitchFamily="18" charset="0"/>
            </a:endParaRPr>
          </a:p>
          <a:p>
            <a:pPr lvl="0"/>
            <a:endParaRPr lang="en-US" sz="2800" dirty="0" smtClean="0">
              <a:latin typeface="Times New Roman" pitchFamily="18" charset="0"/>
              <a:cs typeface="Times New Roman" pitchFamily="18" charset="0"/>
            </a:endParaRPr>
          </a:p>
          <a:p>
            <a:pPr lvl="0"/>
            <a:endParaRPr lang="el-GR"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88640"/>
            <a:ext cx="8640960" cy="6124754"/>
          </a:xfrm>
          <a:prstGeom prst="rect">
            <a:avLst/>
          </a:prstGeom>
        </p:spPr>
        <p:txBody>
          <a:bodyPr wrap="square">
            <a:spAutoFit/>
          </a:bodyPr>
          <a:lstStyle/>
          <a:p>
            <a:r>
              <a:rPr lang="el-GR" sz="2800" b="1" dirty="0">
                <a:latin typeface="Times New Roman" pitchFamily="18" charset="0"/>
                <a:cs typeface="Times New Roman" pitchFamily="18" charset="0"/>
              </a:rPr>
              <a:t>Ένας ή περισσότεροι </a:t>
            </a:r>
            <a:r>
              <a:rPr lang="el-GR" sz="2800" b="1" dirty="0" smtClean="0">
                <a:latin typeface="Times New Roman" pitchFamily="18" charset="0"/>
                <a:cs typeface="Times New Roman" pitchFamily="18" charset="0"/>
              </a:rPr>
              <a:t>εφευρέτες</a:t>
            </a:r>
            <a:endParaRPr lang="en-US" sz="2800" b="1" dirty="0" smtClean="0">
              <a:latin typeface="Times New Roman" pitchFamily="18" charset="0"/>
              <a:cs typeface="Times New Roman" pitchFamily="18" charset="0"/>
            </a:endParaRPr>
          </a:p>
          <a:p>
            <a:pPr algn="just"/>
            <a:endParaRPr lang="el-GR" sz="2800" b="1" dirty="0">
              <a:latin typeface="Times New Roman" pitchFamily="18" charset="0"/>
              <a:cs typeface="Times New Roman" pitchFamily="18" charset="0"/>
            </a:endParaRPr>
          </a:p>
          <a:p>
            <a:pPr algn="just"/>
            <a:r>
              <a:rPr lang="el-GR" sz="2800" dirty="0">
                <a:latin typeface="Times New Roman" pitchFamily="18" charset="0"/>
                <a:cs typeface="Times New Roman" pitchFamily="18" charset="0"/>
              </a:rPr>
              <a:t>Άποψη ότι εφευρέτης μπορεί να είναι μόνο φυσικό πρόσωπο</a:t>
            </a:r>
            <a:r>
              <a:rPr lang="el-GR"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endParaRPr lang="el-GR" sz="2800" dirty="0">
              <a:latin typeface="Times New Roman" pitchFamily="18" charset="0"/>
              <a:cs typeface="Times New Roman" pitchFamily="18" charset="0"/>
            </a:endParaRPr>
          </a:p>
          <a:p>
            <a:pPr algn="just"/>
            <a:r>
              <a:rPr lang="el-GR" sz="2800" dirty="0">
                <a:latin typeface="Times New Roman" pitchFamily="18" charset="0"/>
                <a:cs typeface="Times New Roman" pitchFamily="18" charset="0"/>
              </a:rPr>
              <a:t>Όμως, σήμερα οι εφευρέσεις με μέσα και εμπειρία επιχείρησης. Επομένως, δυνατότητα για κτήση και από νομικά πρόσωπα</a:t>
            </a:r>
            <a:r>
              <a:rPr lang="el-GR"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endParaRPr lang="el-GR" sz="2800" dirty="0">
              <a:latin typeface="Times New Roman" pitchFamily="18" charset="0"/>
              <a:cs typeface="Times New Roman" pitchFamily="18" charset="0"/>
            </a:endParaRPr>
          </a:p>
          <a:p>
            <a:pPr algn="just"/>
            <a:r>
              <a:rPr lang="el-GR" sz="2800" dirty="0">
                <a:latin typeface="Times New Roman" pitchFamily="18" charset="0"/>
                <a:cs typeface="Times New Roman" pitchFamily="18" charset="0"/>
              </a:rPr>
              <a:t>Κοινή εφεύρεση: προϊόν συλλογικής δραστηριότητας περισσότερων (συνεργασία περισσότερων επιστημόνων ή σε εταιρική σχέση). Ανήκει σε όλους εξ’ αδιαιρέτου. Η κατάθεσης αίτησης από όλους μαζί</a:t>
            </a:r>
            <a:r>
              <a:rPr lang="el-GR"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endParaRPr lang="el-GR" sz="28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5262979"/>
          </a:xfrm>
          <a:prstGeom prst="rect">
            <a:avLst/>
          </a:prstGeom>
        </p:spPr>
        <p:txBody>
          <a:bodyPr wrap="square">
            <a:spAutoFit/>
          </a:bodyPr>
          <a:lstStyle/>
          <a:p>
            <a:pPr algn="just"/>
            <a:r>
              <a:rPr lang="el-GR" sz="2800" b="1" dirty="0" smtClean="0">
                <a:latin typeface="Times New Roman" pitchFamily="18" charset="0"/>
                <a:cs typeface="Times New Roman" pitchFamily="18" charset="0"/>
              </a:rPr>
              <a:t>Υποχρεωτικές άδειες</a:t>
            </a:r>
            <a:endParaRPr lang="en-US" sz="2800" b="1" dirty="0" smtClean="0">
              <a:latin typeface="Times New Roman" pitchFamily="18" charset="0"/>
              <a:cs typeface="Times New Roman" pitchFamily="18" charset="0"/>
            </a:endParaRPr>
          </a:p>
          <a:p>
            <a:pPr algn="just"/>
            <a:endParaRPr lang="el-GR" sz="2800" dirty="0" smtClean="0">
              <a:latin typeface="Times New Roman" pitchFamily="18" charset="0"/>
              <a:cs typeface="Times New Roman" pitchFamily="18" charset="0"/>
            </a:endParaRPr>
          </a:p>
          <a:p>
            <a:pPr lvl="0" algn="just"/>
            <a:r>
              <a:rPr lang="el-GR" sz="2800" dirty="0" smtClean="0">
                <a:latin typeface="Times New Roman" pitchFamily="18" charset="0"/>
                <a:cs typeface="Times New Roman" pitchFamily="18" charset="0"/>
              </a:rPr>
              <a:t>Με δικαστική απόφαση να παρασχεθεί η άδεια εκμετάλλευσης ευρεσιτεχνίας μετά από αίτηση τρίτου χωρίς τη συναίνεση του δικαιούχου εφόσον δεν εκπληρώνει ή δεν εκπληρώνει επαρκώς το σκοπό για τον οποίο του παρεσχέθη. Θα πρέπει αδικαιολόγητα να μην εκμεταλλεύεται παραγωγικά την εφεύρεση ή να μην παράγει επαρκή ποσότητα. Και ο τρίτος να είναι σε θέση να την εκμεταλλευθεί παραγωγικά. </a:t>
            </a:r>
            <a:endParaRPr lang="en-US" sz="2800" dirty="0" smtClean="0">
              <a:latin typeface="Times New Roman" pitchFamily="18" charset="0"/>
              <a:cs typeface="Times New Roman" pitchFamily="18" charset="0"/>
            </a:endParaRPr>
          </a:p>
          <a:p>
            <a:pPr lvl="0" algn="just"/>
            <a:endParaRPr lang="el-GR" sz="2800" dirty="0" smtClean="0">
              <a:latin typeface="Times New Roman" pitchFamily="18" charset="0"/>
              <a:cs typeface="Times New Roman" pitchFamily="18" charset="0"/>
            </a:endParaRPr>
          </a:p>
          <a:p>
            <a:pPr lvl="0" algn="just"/>
            <a:r>
              <a:rPr lang="el-GR" sz="2800" dirty="0" smtClean="0">
                <a:latin typeface="Times New Roman" pitchFamily="18" charset="0"/>
                <a:cs typeface="Times New Roman" pitchFamily="18" charset="0"/>
              </a:rPr>
              <a:t>Παρεχόμενη για λόγους υγείας ή εθνικής άμυνας ύστερα από υπουργική απόφαση.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504" y="116632"/>
            <a:ext cx="8712968" cy="6124754"/>
          </a:xfrm>
          <a:prstGeom prst="rect">
            <a:avLst/>
          </a:prstGeom>
        </p:spPr>
        <p:txBody>
          <a:bodyPr wrap="square">
            <a:spAutoFit/>
          </a:bodyPr>
          <a:lstStyle/>
          <a:p>
            <a:r>
              <a:rPr lang="el-GR" sz="2800" b="1" dirty="0" smtClean="0">
                <a:latin typeface="Times New Roman" pitchFamily="18" charset="0"/>
                <a:cs typeface="Times New Roman" pitchFamily="18" charset="0"/>
              </a:rPr>
              <a:t>Απώλεια του δικαιώματος</a:t>
            </a:r>
            <a:endParaRPr lang="en-US" sz="2800" b="1" dirty="0" smtClean="0">
              <a:latin typeface="Times New Roman" pitchFamily="18" charset="0"/>
              <a:cs typeface="Times New Roman" pitchFamily="18" charset="0"/>
            </a:endParaRPr>
          </a:p>
          <a:p>
            <a:endParaRPr lang="el-GR" sz="2800" b="1" dirty="0" smtClean="0">
              <a:latin typeface="Times New Roman" pitchFamily="18" charset="0"/>
              <a:cs typeface="Times New Roman" pitchFamily="18" charset="0"/>
            </a:endParaRPr>
          </a:p>
          <a:p>
            <a:pPr lvl="0" algn="just"/>
            <a:r>
              <a:rPr lang="el-GR" sz="2800" b="1" dirty="0" smtClean="0">
                <a:latin typeface="Times New Roman" pitchFamily="18" charset="0"/>
                <a:cs typeface="Times New Roman" pitchFamily="18" charset="0"/>
              </a:rPr>
              <a:t>Απόσβεση</a:t>
            </a:r>
          </a:p>
          <a:p>
            <a:pPr algn="just"/>
            <a:r>
              <a:rPr lang="el-GR" sz="2800" dirty="0" smtClean="0">
                <a:latin typeface="Times New Roman" pitchFamily="18" charset="0"/>
                <a:cs typeface="Times New Roman" pitchFamily="18" charset="0"/>
              </a:rPr>
              <a:t>Είναι δικαίωμα χρονικά περιορισμένο. Επέρχεται απόσβεση μετά από 20 χρόνια από την ημέρα της κατάθεσης της αίτησης. Μετά, ο οποιοσδήποτε μπορεί να κάνει χρήση της εφεύρεσης. </a:t>
            </a:r>
            <a:endParaRPr lang="en-US" sz="2800" dirty="0" smtClean="0">
              <a:latin typeface="Times New Roman" pitchFamily="18" charset="0"/>
              <a:cs typeface="Times New Roman" pitchFamily="18" charset="0"/>
            </a:endParaRPr>
          </a:p>
          <a:p>
            <a:pPr algn="just"/>
            <a:endParaRPr lang="el-GR" sz="2800" dirty="0" smtClean="0">
              <a:latin typeface="Times New Roman" pitchFamily="18" charset="0"/>
              <a:cs typeface="Times New Roman" pitchFamily="18" charset="0"/>
            </a:endParaRPr>
          </a:p>
          <a:p>
            <a:pPr lvl="0" algn="just"/>
            <a:r>
              <a:rPr lang="el-GR" sz="2800" b="1" dirty="0" smtClean="0">
                <a:latin typeface="Times New Roman" pitchFamily="18" charset="0"/>
                <a:cs typeface="Times New Roman" pitchFamily="18" charset="0"/>
              </a:rPr>
              <a:t>Έκπτωση</a:t>
            </a:r>
            <a:endParaRPr lang="en-US" sz="2800" b="1" dirty="0" smtClean="0">
              <a:latin typeface="Times New Roman" pitchFamily="18" charset="0"/>
              <a:cs typeface="Times New Roman" pitchFamily="18" charset="0"/>
            </a:endParaRPr>
          </a:p>
          <a:p>
            <a:pPr lvl="0" algn="just"/>
            <a:endParaRPr lang="el-GR" sz="2800" b="1"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Έκπτωση μπορεί να επέλθει πριν την πάροδο του χρόνου διάρκειας. Είτε όταν δηλώσει στον ΟΒΙ ότι παραιτείται, είτε όταν δεν καταβάλει τα τέλη προστασίας. Ο ΟΒΙ εκδίδει πράξη.</a:t>
            </a:r>
            <a:endParaRPr lang="el-GR" sz="28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6555641"/>
          </a:xfrm>
          <a:prstGeom prst="rect">
            <a:avLst/>
          </a:prstGeom>
        </p:spPr>
        <p:txBody>
          <a:bodyPr wrap="square">
            <a:spAutoFit/>
          </a:bodyPr>
          <a:lstStyle/>
          <a:p>
            <a:pPr lvl="0" algn="just"/>
            <a:r>
              <a:rPr lang="el-GR" sz="2800" b="1" dirty="0" smtClean="0">
                <a:latin typeface="Times New Roman" pitchFamily="18" charset="0"/>
                <a:cs typeface="Times New Roman" pitchFamily="18" charset="0"/>
              </a:rPr>
              <a:t>Ακυρότητα</a:t>
            </a:r>
            <a:endParaRPr lang="en-US" sz="2800" b="1" dirty="0" smtClean="0">
              <a:latin typeface="Times New Roman" pitchFamily="18" charset="0"/>
              <a:cs typeface="Times New Roman" pitchFamily="18" charset="0"/>
            </a:endParaRPr>
          </a:p>
          <a:p>
            <a:pPr lvl="0" algn="just"/>
            <a:endParaRPr lang="el-GR" sz="2800" b="1"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Για να εξισορροπηθούν τα μειονεκτήματα του δηλωτικού συστήματος, σύμφωνα με το οποίο δεν υπάρχει προληπτικός έλεγχος νομιμότητας ως προς τη συνδρομή των προϋποθέσεων. </a:t>
            </a:r>
            <a:endParaRPr lang="en-US" sz="2800" dirty="0" smtClean="0">
              <a:latin typeface="Times New Roman" pitchFamily="18" charset="0"/>
              <a:cs typeface="Times New Roman" pitchFamily="18" charset="0"/>
            </a:endParaRPr>
          </a:p>
          <a:p>
            <a:pPr algn="just"/>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Λόγοι ακύρωσης:  α. Η εφεύρεση δεν είναι επιδεκτική διπλώματος ευρεσιτεχνίας β. Η περιγραφή που επισυνάπτεται δεν αρκεί για την εφαρμογή της εφεύρεσης από ειδικό γ. το αντικείμενο του χορηγηθέντος διπλώματος επεκτείνεται πέρα από το περιεχόμενο της αιτούμενης προστασίας δ. το δίπλωμα δεν χορηγήθηκε στον αληθή δικαιούχο</a:t>
            </a:r>
            <a:endParaRPr lang="en-US" sz="2800" dirty="0" smtClean="0">
              <a:latin typeface="Times New Roman" pitchFamily="18" charset="0"/>
              <a:cs typeface="Times New Roman" pitchFamily="18" charset="0"/>
            </a:endParaRPr>
          </a:p>
          <a:p>
            <a:pPr algn="just"/>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Θεωρείται ότι το δίπλωμα ευρεσιτεχνίας ουδέποτε υπήρξε.</a:t>
            </a:r>
            <a:endParaRPr lang="el-GR"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332656"/>
            <a:ext cx="8424936" cy="1384995"/>
          </a:xfrm>
          <a:prstGeom prst="rect">
            <a:avLst/>
          </a:prstGeom>
        </p:spPr>
        <p:txBody>
          <a:bodyPr wrap="square">
            <a:spAutoFit/>
          </a:bodyPr>
          <a:lstStyle/>
          <a:p>
            <a:pPr algn="just"/>
            <a:r>
              <a:rPr lang="el-GR" sz="2800" dirty="0" smtClean="0">
                <a:latin typeface="Times New Roman" pitchFamily="18" charset="0"/>
                <a:cs typeface="Times New Roman" pitchFamily="18" charset="0"/>
              </a:rPr>
              <a:t>Παράλληλη εφεύρεση: επινοήθηκε από δύο ή περισσότερα άτομα τα οποία εργάστηκαν ανεξάρτητα. Δικαίωμα σε εκείνον που κατέθεσε την αίτηση πρώτος. </a:t>
            </a:r>
            <a:endParaRPr lang="el-GR" sz="28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16632"/>
            <a:ext cx="8640960" cy="5693866"/>
          </a:xfrm>
          <a:prstGeom prst="rect">
            <a:avLst/>
          </a:prstGeom>
        </p:spPr>
        <p:txBody>
          <a:bodyPr wrap="square">
            <a:spAutoFit/>
          </a:bodyPr>
          <a:lstStyle/>
          <a:p>
            <a:pPr algn="just"/>
            <a:r>
              <a:rPr lang="el-GR" sz="2800" b="1" dirty="0">
                <a:latin typeface="Times New Roman" pitchFamily="18" charset="0"/>
                <a:cs typeface="Times New Roman" pitchFamily="18" charset="0"/>
              </a:rPr>
              <a:t>Εφευρέσεις </a:t>
            </a:r>
            <a:r>
              <a:rPr lang="el-GR" sz="2800" b="1" dirty="0" smtClean="0">
                <a:latin typeface="Times New Roman" pitchFamily="18" charset="0"/>
                <a:cs typeface="Times New Roman" pitchFamily="18" charset="0"/>
              </a:rPr>
              <a:t>εργαζομένων</a:t>
            </a:r>
          </a:p>
          <a:p>
            <a:pPr algn="just"/>
            <a:endParaRPr lang="el-GR" sz="2800" b="1" dirty="0">
              <a:latin typeface="Times New Roman" pitchFamily="18" charset="0"/>
              <a:cs typeface="Times New Roman" pitchFamily="18" charset="0"/>
            </a:endParaRPr>
          </a:p>
          <a:p>
            <a:pPr lvl="0" algn="just"/>
            <a:r>
              <a:rPr lang="el-GR" sz="2800" dirty="0">
                <a:latin typeface="Times New Roman" pitchFamily="18" charset="0"/>
                <a:cs typeface="Times New Roman" pitchFamily="18" charset="0"/>
              </a:rPr>
              <a:t>Ελεύθερη εφεύρεση: Η εφεύρεση που ο εργαζόμενος πραγματοποιεί εκτός του πλαισίου της σχέσης εργασίας. (ανήκει στον εργαζόμενο</a:t>
            </a:r>
            <a:r>
              <a:rPr lang="el-GR" sz="2800" dirty="0" smtClean="0">
                <a:latin typeface="Times New Roman" pitchFamily="18" charset="0"/>
                <a:cs typeface="Times New Roman" pitchFamily="18" charset="0"/>
              </a:rPr>
              <a:t>)</a:t>
            </a:r>
          </a:p>
          <a:p>
            <a:pPr lvl="0" algn="just"/>
            <a:endParaRPr lang="el-GR" sz="2800" dirty="0">
              <a:latin typeface="Times New Roman" pitchFamily="18" charset="0"/>
              <a:cs typeface="Times New Roman" pitchFamily="18" charset="0"/>
            </a:endParaRPr>
          </a:p>
          <a:p>
            <a:pPr lvl="0" algn="just"/>
            <a:r>
              <a:rPr lang="el-GR" sz="2800" dirty="0">
                <a:latin typeface="Times New Roman" pitchFamily="18" charset="0"/>
                <a:cs typeface="Times New Roman" pitchFamily="18" charset="0"/>
              </a:rPr>
              <a:t>Υπηρεσιακή εφεύρεση: Ο εργαζόμενος την επινοεί κατά τη διάρκεια της εργασιακής σχέσης σε εκπλήρωση υποχρέωσης για εφευρετική δράση. (ανήκει στον εργοδότη, το όνομα του εργαζομένου αναφέρεται στην αίτηση</a:t>
            </a:r>
            <a:r>
              <a:rPr lang="el-GR" sz="2800" dirty="0" smtClean="0">
                <a:latin typeface="Times New Roman" pitchFamily="18" charset="0"/>
                <a:cs typeface="Times New Roman" pitchFamily="18" charset="0"/>
              </a:rPr>
              <a:t>)</a:t>
            </a:r>
          </a:p>
          <a:p>
            <a:pPr lvl="0"/>
            <a:endParaRPr lang="el-GR" sz="2800" dirty="0">
              <a:latin typeface="Times New Roman" pitchFamily="18" charset="0"/>
              <a:cs typeface="Times New Roman" pitchFamily="18" charset="0"/>
            </a:endParaRPr>
          </a:p>
          <a:p>
            <a:pPr lvl="0"/>
            <a:endParaRPr lang="el-GR" sz="2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260648"/>
            <a:ext cx="8568952" cy="3108543"/>
          </a:xfrm>
          <a:prstGeom prst="rect">
            <a:avLst/>
          </a:prstGeom>
        </p:spPr>
        <p:txBody>
          <a:bodyPr wrap="square">
            <a:spAutoFit/>
          </a:bodyPr>
          <a:lstStyle/>
          <a:p>
            <a:pPr lvl="0" algn="just"/>
            <a:r>
              <a:rPr lang="el-GR" sz="2800" dirty="0" smtClean="0">
                <a:latin typeface="Times New Roman" pitchFamily="18" charset="0"/>
                <a:cs typeface="Times New Roman" pitchFamily="18" charset="0"/>
              </a:rPr>
              <a:t>Εξαρτημένη εφεύρεση: πραγματοποιείται κατά τη διάρκεια της εργασιακής σχέσης με τη χρήση υλικών και μέσων της επιχείρησης (40% στον εργοδότη, 60% στον εργαζόμενο) Ο εφευρέτης πρέπει να γνωστοποιεί την εφεύρεση στον εργοδότη και εκείνος να δηλώνει εγγράφως ότι ενδιαφέρεται να συνυποβάλλει αίτηση </a:t>
            </a:r>
            <a:r>
              <a:rPr lang="el-GR" sz="2800" dirty="0" smtClean="0">
                <a:latin typeface="Times New Roman" pitchFamily="18" charset="0"/>
                <a:cs typeface="Times New Roman" pitchFamily="18" charset="0"/>
              </a:rPr>
              <a:t>ως. </a:t>
            </a:r>
            <a:r>
              <a:rPr lang="el-GR" sz="2800" dirty="0" smtClean="0">
                <a:latin typeface="Times New Roman" pitchFamily="18" charset="0"/>
                <a:cs typeface="Times New Roman" pitchFamily="18" charset="0"/>
              </a:rPr>
              <a:t>Αλλιώς ανήκει στον εργαζόμενο.  </a:t>
            </a:r>
            <a:endParaRPr lang="el-GR" sz="2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16632"/>
            <a:ext cx="8712968" cy="4832092"/>
          </a:xfrm>
          <a:prstGeom prst="rect">
            <a:avLst/>
          </a:prstGeom>
        </p:spPr>
        <p:txBody>
          <a:bodyPr wrap="square">
            <a:spAutoFit/>
          </a:bodyPr>
          <a:lstStyle/>
          <a:p>
            <a:r>
              <a:rPr lang="el-GR" sz="2800" b="1" dirty="0">
                <a:latin typeface="Times New Roman" pitchFamily="18" charset="0"/>
                <a:cs typeface="Times New Roman" pitchFamily="18" charset="0"/>
              </a:rPr>
              <a:t>Συστήματα ελέγχου </a:t>
            </a:r>
            <a:r>
              <a:rPr lang="el-GR" sz="2800" b="1" dirty="0" smtClean="0">
                <a:latin typeface="Times New Roman" pitchFamily="18" charset="0"/>
                <a:cs typeface="Times New Roman" pitchFamily="18" charset="0"/>
              </a:rPr>
              <a:t>αιτήσεων</a:t>
            </a:r>
          </a:p>
          <a:p>
            <a:endParaRPr lang="el-GR" sz="2800" dirty="0">
              <a:latin typeface="Times New Roman" pitchFamily="18" charset="0"/>
              <a:cs typeface="Times New Roman" pitchFamily="18" charset="0"/>
            </a:endParaRPr>
          </a:p>
          <a:p>
            <a:pPr lvl="0" algn="just"/>
            <a:r>
              <a:rPr lang="el-GR" sz="2800" dirty="0">
                <a:latin typeface="Times New Roman" pitchFamily="18" charset="0"/>
                <a:cs typeface="Times New Roman" pitchFamily="18" charset="0"/>
              </a:rPr>
              <a:t>Δηλωτικό. Έχουμε στην Ελλάδα. Ο ΟΒΙ αρκείται μόνο σε τυπικό έλεγχο της αίτησης. Εξετάζει αν η εφεύρεση επιδεκτική βιομηχανικής εφαρμογής, αν εφευρετική δραστηριότητα και το «νέο».  Όμως, έλεγχος </a:t>
            </a:r>
            <a:r>
              <a:rPr lang="en-US" sz="2800" dirty="0">
                <a:latin typeface="Times New Roman" pitchFamily="18" charset="0"/>
                <a:cs typeface="Times New Roman" pitchFamily="18" charset="0"/>
              </a:rPr>
              <a:t>prima facie </a:t>
            </a:r>
            <a:r>
              <a:rPr lang="el-GR" sz="2800" dirty="0">
                <a:latin typeface="Times New Roman" pitchFamily="18" charset="0"/>
                <a:cs typeface="Times New Roman" pitchFamily="18" charset="0"/>
              </a:rPr>
              <a:t>ως προς έλλειψη τυπικών προϋποθέσεων. Το δίπλωμα μπορεί να ακυρωθεί δικαστικά</a:t>
            </a:r>
            <a:r>
              <a:rPr lang="el-GR" sz="2800" dirty="0" smtClean="0">
                <a:latin typeface="Times New Roman" pitchFamily="18" charset="0"/>
                <a:cs typeface="Times New Roman" pitchFamily="18" charset="0"/>
              </a:rPr>
              <a:t>.</a:t>
            </a:r>
          </a:p>
          <a:p>
            <a:pPr lvl="0" algn="just"/>
            <a:endParaRPr lang="el-GR" sz="2800" dirty="0">
              <a:latin typeface="Times New Roman" pitchFamily="18" charset="0"/>
              <a:cs typeface="Times New Roman" pitchFamily="18" charset="0"/>
            </a:endParaRPr>
          </a:p>
          <a:p>
            <a:pPr lvl="0" algn="just"/>
            <a:r>
              <a:rPr lang="el-GR" sz="2800" dirty="0">
                <a:latin typeface="Times New Roman" pitchFamily="18" charset="0"/>
                <a:cs typeface="Times New Roman" pitchFamily="18" charset="0"/>
              </a:rPr>
              <a:t>Εξεταστικό: Οργανωμένη ελεγκτική αρχή πλαισιωμένη από εκατοντάδες υψηλής στάθμης τεχνικούς.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C:\Users\SKE2\Pictures\scr.pn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504" y="0"/>
            <a:ext cx="8568952" cy="6986528"/>
          </a:xfrm>
          <a:prstGeom prst="rect">
            <a:avLst/>
          </a:prstGeom>
        </p:spPr>
        <p:txBody>
          <a:bodyPr wrap="square">
            <a:spAutoFit/>
          </a:bodyPr>
          <a:lstStyle/>
          <a:p>
            <a:r>
              <a:rPr lang="el-GR" sz="2800" b="1" dirty="0">
                <a:latin typeface="Times New Roman" pitchFamily="18" charset="0"/>
                <a:cs typeface="Times New Roman" pitchFamily="18" charset="0"/>
              </a:rPr>
              <a:t>Κατάθεση αίτησης, παραδεκτό, </a:t>
            </a:r>
            <a:r>
              <a:rPr lang="el-GR" sz="2800" b="1" dirty="0" smtClean="0">
                <a:latin typeface="Times New Roman" pitchFamily="18" charset="0"/>
                <a:cs typeface="Times New Roman" pitchFamily="18" charset="0"/>
              </a:rPr>
              <a:t>δημοσιότητα</a:t>
            </a:r>
          </a:p>
          <a:p>
            <a:endParaRPr lang="el-GR" sz="2800" dirty="0">
              <a:latin typeface="Times New Roman" pitchFamily="18" charset="0"/>
              <a:cs typeface="Times New Roman" pitchFamily="18" charset="0"/>
            </a:endParaRPr>
          </a:p>
          <a:p>
            <a:pPr algn="just"/>
            <a:r>
              <a:rPr lang="el-GR" sz="2800" dirty="0">
                <a:latin typeface="Times New Roman" pitchFamily="18" charset="0"/>
                <a:cs typeface="Times New Roman" pitchFamily="18" charset="0"/>
              </a:rPr>
              <a:t>Να περιέχει τα στοιχεία του καταθέτη, την περιγραφή της εφεύρεσης και τον προσδιορισμό των αξιώσεων</a:t>
            </a:r>
            <a:r>
              <a:rPr lang="el-GR" sz="2800" dirty="0" smtClean="0">
                <a:latin typeface="Times New Roman" pitchFamily="18" charset="0"/>
                <a:cs typeface="Times New Roman" pitchFamily="18" charset="0"/>
              </a:rPr>
              <a:t>.</a:t>
            </a:r>
          </a:p>
          <a:p>
            <a:pPr algn="just"/>
            <a:endParaRPr lang="el-GR" sz="2800" dirty="0">
              <a:latin typeface="Times New Roman" pitchFamily="18" charset="0"/>
              <a:cs typeface="Times New Roman" pitchFamily="18" charset="0"/>
            </a:endParaRPr>
          </a:p>
          <a:p>
            <a:pPr algn="just"/>
            <a:r>
              <a:rPr lang="el-GR" sz="2800" dirty="0">
                <a:latin typeface="Times New Roman" pitchFamily="18" charset="0"/>
                <a:cs typeface="Times New Roman" pitchFamily="18" charset="0"/>
              </a:rPr>
              <a:t>Αξίωση, η έκταση και το περιεχόμενο της αιτούμενης προστασίας. Συνάγεται το αντικείμενο της εφεύρεσης και το περιεχόμενο της προστασίας.  Δεν προστατεύεται </a:t>
            </a:r>
            <a:r>
              <a:rPr lang="el-GR" sz="2800" dirty="0" err="1">
                <a:latin typeface="Times New Roman" pitchFamily="18" charset="0"/>
                <a:cs typeface="Times New Roman" pitchFamily="18" charset="0"/>
              </a:rPr>
              <a:t>ό,τι</a:t>
            </a:r>
            <a:r>
              <a:rPr lang="el-GR" sz="2800" dirty="0">
                <a:latin typeface="Times New Roman" pitchFamily="18" charset="0"/>
                <a:cs typeface="Times New Roman" pitchFamily="18" charset="0"/>
              </a:rPr>
              <a:t>  δεν συμπεριλήφθηκε στις αξιώσεις</a:t>
            </a:r>
            <a:r>
              <a:rPr lang="el-GR" sz="2800" dirty="0" smtClean="0">
                <a:latin typeface="Times New Roman" pitchFamily="18" charset="0"/>
                <a:cs typeface="Times New Roman" pitchFamily="18" charset="0"/>
              </a:rPr>
              <a:t>.</a:t>
            </a:r>
          </a:p>
          <a:p>
            <a:pPr algn="just"/>
            <a:endParaRPr lang="el-GR" sz="2800" dirty="0">
              <a:latin typeface="Times New Roman" pitchFamily="18" charset="0"/>
              <a:cs typeface="Times New Roman" pitchFamily="18" charset="0"/>
            </a:endParaRPr>
          </a:p>
          <a:p>
            <a:pPr algn="just"/>
            <a:r>
              <a:rPr lang="el-GR" sz="2800" dirty="0">
                <a:latin typeface="Times New Roman" pitchFamily="18" charset="0"/>
                <a:cs typeface="Times New Roman" pitchFamily="18" charset="0"/>
              </a:rPr>
              <a:t>Στην αίτηση, σχέδια και επεξηγήσεις για την κατανόηση της περιγραφής. Ώστε να είναι δυνατή η πρακτική εφαρμογή της εφεύρεσης από μη ειδικό. Αποκαλύπτεται η λύση του τεχνικού προβλήματος, κάθε τρίτος μπορεί να λάβει γνώση</a:t>
            </a:r>
            <a:r>
              <a:rPr lang="el-GR" sz="2800" dirty="0" smtClean="0">
                <a:latin typeface="Times New Roman" pitchFamily="18" charset="0"/>
                <a:cs typeface="Times New Roman" pitchFamily="18" charset="0"/>
              </a:rPr>
              <a:t>.</a:t>
            </a:r>
          </a:p>
          <a:p>
            <a:endParaRPr lang="el-GR"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504" y="116632"/>
            <a:ext cx="8856984" cy="2677656"/>
          </a:xfrm>
          <a:prstGeom prst="rect">
            <a:avLst/>
          </a:prstGeom>
        </p:spPr>
        <p:txBody>
          <a:bodyPr wrap="square">
            <a:spAutoFit/>
          </a:bodyPr>
          <a:lstStyle/>
          <a:p>
            <a:pPr algn="just"/>
            <a:r>
              <a:rPr lang="el-GR" sz="2800" dirty="0" smtClean="0">
                <a:latin typeface="Times New Roman" pitchFamily="18" charset="0"/>
                <a:cs typeface="Times New Roman" pitchFamily="18" charset="0"/>
              </a:rPr>
              <a:t>Η αίτηση δεκτή αν περιέχει τα προαναφερθέντα και επισυνάπτονται οι αποδείξεις των τελών κατάθεσης του πρώτου έτους.</a:t>
            </a:r>
          </a:p>
          <a:p>
            <a:pPr algn="just"/>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Η αίτηση και τα επισυναπτόμενα δίνονται στη δημοσιότητα δεκαοκτώ μήνες μετά την ημερομηνία κατάθεσης. </a:t>
            </a:r>
            <a:endParaRPr lang="el-GR" sz="28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648</TotalTime>
  <Words>1341</Words>
  <Application>Microsoft Office PowerPoint</Application>
  <PresentationFormat>Προβολή στην οθόνη (4:3)</PresentationFormat>
  <Paragraphs>131</Paragraphs>
  <Slides>22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Sofia Gourgouliani</dc:creator>
  <cp:lastModifiedBy>Sofia Gourgouliani</cp:lastModifiedBy>
  <cp:revision>30</cp:revision>
  <dcterms:created xsi:type="dcterms:W3CDTF">2018-10-17T08:35:37Z</dcterms:created>
  <dcterms:modified xsi:type="dcterms:W3CDTF">2018-10-19T10:48:30Z</dcterms:modified>
</cp:coreProperties>
</file>