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82" r:id="rId2"/>
    <p:sldId id="283" r:id="rId3"/>
    <p:sldId id="284" r:id="rId4"/>
    <p:sldId id="285" r:id="rId5"/>
    <p:sldId id="286" r:id="rId6"/>
    <p:sldId id="280" r:id="rId7"/>
    <p:sldId id="281" r:id="rId8"/>
    <p:sldId id="258" r:id="rId9"/>
    <p:sldId id="259" r:id="rId10"/>
    <p:sldId id="260" r:id="rId11"/>
    <p:sldId id="261" r:id="rId12"/>
    <p:sldId id="262" r:id="rId13"/>
    <p:sldId id="263" r:id="rId14"/>
    <p:sldId id="264" r:id="rId15"/>
    <p:sldId id="266" r:id="rId16"/>
    <p:sldId id="268" r:id="rId17"/>
    <p:sldId id="278" r:id="rId18"/>
    <p:sldId id="265" r:id="rId19"/>
    <p:sldId id="270" r:id="rId20"/>
    <p:sldId id="279" r:id="rId21"/>
    <p:sldId id="271" r:id="rId22"/>
    <p:sldId id="269" r:id="rId23"/>
    <p:sldId id="272" r:id="rId24"/>
    <p:sldId id="273" r:id="rId25"/>
    <p:sldId id="276" r:id="rId26"/>
    <p:sldId id="274" r:id="rId27"/>
    <p:sldId id="277" r:id="rId28"/>
    <p:sldId id="275" r:id="rId29"/>
    <p:sldId id="293" r:id="rId30"/>
    <p:sldId id="287" r:id="rId31"/>
    <p:sldId id="288" r:id="rId32"/>
    <p:sldId id="292" r:id="rId33"/>
    <p:sldId id="294"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1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ACA6D-3F8F-4212-9361-3BE5325DF0EB}" type="datetimeFigureOut">
              <a:rPr lang="en-US" smtClean="0"/>
              <a:t>12/29/2014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E94EF-CFA0-4AB6-86BE-121354FCFA0C}" type="slidenum">
              <a:rPr lang="en-US" smtClean="0"/>
              <a:t>‹#›</a:t>
            </a:fld>
            <a:endParaRPr lang="en-US"/>
          </a:p>
        </p:txBody>
      </p:sp>
    </p:spTree>
    <p:extLst>
      <p:ext uri="{BB962C8B-B14F-4D97-AF65-F5344CB8AC3E}">
        <p14:creationId xmlns:p14="http://schemas.microsoft.com/office/powerpoint/2010/main" val="289826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6198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FA478715-F582-4AE9-8034-8794A0085180}" type="datetimeFigureOut">
              <a:rPr lang="el-GR"/>
              <a:pPr>
                <a:defRPr/>
              </a:pPr>
              <a:t>29/12/2014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FBF88AAB-8E04-4B8E-99CF-F362F79DA49D}" type="slidenum">
              <a:rPr lang="el-GR"/>
              <a:pPr>
                <a:defRPr/>
              </a:pPr>
              <a:t>‹#›</a:t>
            </a:fld>
            <a:endParaRPr lang="el-GR"/>
          </a:p>
        </p:txBody>
      </p:sp>
    </p:spTree>
    <p:extLst>
      <p:ext uri="{BB962C8B-B14F-4D97-AF65-F5344CB8AC3E}">
        <p14:creationId xmlns:p14="http://schemas.microsoft.com/office/powerpoint/2010/main" val="284177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CB7D035D-5A19-4670-8C6D-A0E489C48986}" type="datetimeFigureOut">
              <a:rPr lang="el-GR"/>
              <a:pPr>
                <a:defRPr/>
              </a:pPr>
              <a:t>29/12/2014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68F2E99-DD37-4B0D-8F8A-ADE6768F3330}" type="slidenum">
              <a:rPr lang="el-GR"/>
              <a:pPr>
                <a:defRPr/>
              </a:pPr>
              <a:t>‹#›</a:t>
            </a:fld>
            <a:endParaRPr lang="el-GR"/>
          </a:p>
        </p:txBody>
      </p:sp>
    </p:spTree>
    <p:extLst>
      <p:ext uri="{BB962C8B-B14F-4D97-AF65-F5344CB8AC3E}">
        <p14:creationId xmlns:p14="http://schemas.microsoft.com/office/powerpoint/2010/main" val="413811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2ECC222B-B2EF-4286-91A3-5B623BA547EB}" type="datetimeFigureOut">
              <a:rPr lang="el-GR"/>
              <a:pPr>
                <a:defRPr/>
              </a:pPr>
              <a:t>29/12/2014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ADD0348A-56D6-4D6C-B3C6-808FE828CE38}" type="slidenum">
              <a:rPr lang="el-GR"/>
              <a:pPr>
                <a:defRPr/>
              </a:pPr>
              <a:t>‹#›</a:t>
            </a:fld>
            <a:endParaRPr lang="el-GR"/>
          </a:p>
        </p:txBody>
      </p:sp>
    </p:spTree>
    <p:extLst>
      <p:ext uri="{BB962C8B-B14F-4D97-AF65-F5344CB8AC3E}">
        <p14:creationId xmlns:p14="http://schemas.microsoft.com/office/powerpoint/2010/main" val="337560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12FBE194-8E53-447E-A089-2908EEF4E44D}" type="datetimeFigureOut">
              <a:rPr lang="el-GR"/>
              <a:pPr>
                <a:defRPr/>
              </a:pPr>
              <a:t>29/12/2014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7D111FA-20ED-4AB7-B92C-1579074D2830}" type="slidenum">
              <a:rPr lang="el-GR"/>
              <a:pPr>
                <a:defRPr/>
              </a:pPr>
              <a:t>‹#›</a:t>
            </a:fld>
            <a:endParaRPr lang="el-GR"/>
          </a:p>
        </p:txBody>
      </p:sp>
    </p:spTree>
    <p:extLst>
      <p:ext uri="{BB962C8B-B14F-4D97-AF65-F5344CB8AC3E}">
        <p14:creationId xmlns:p14="http://schemas.microsoft.com/office/powerpoint/2010/main" val="408354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65349A-0A26-4B29-9C6D-93500FFABE2D}" type="datetimeFigureOut">
              <a:rPr lang="el-GR"/>
              <a:pPr>
                <a:defRPr/>
              </a:pPr>
              <a:t>29/12/2014</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91B76C1-4110-47A3-944E-F04AC4D2B56C}" type="slidenum">
              <a:rPr lang="el-GR"/>
              <a:pPr>
                <a:defRPr/>
              </a:pPr>
              <a:t>‹#›</a:t>
            </a:fld>
            <a:endParaRPr lang="el-GR"/>
          </a:p>
        </p:txBody>
      </p:sp>
    </p:spTree>
    <p:extLst>
      <p:ext uri="{BB962C8B-B14F-4D97-AF65-F5344CB8AC3E}">
        <p14:creationId xmlns:p14="http://schemas.microsoft.com/office/powerpoint/2010/main" val="67487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5DB839FC-8FD3-4946-8D82-CA4FD7AFEE86}" type="datetimeFigureOut">
              <a:rPr lang="el-GR"/>
              <a:pPr>
                <a:defRPr/>
              </a:pPr>
              <a:t>29/12/2014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46C802A6-9C53-4981-92D9-1F1401DC7ADA}" type="slidenum">
              <a:rPr lang="el-GR"/>
              <a:pPr>
                <a:defRPr/>
              </a:pPr>
              <a:t>‹#›</a:t>
            </a:fld>
            <a:endParaRPr lang="el-GR"/>
          </a:p>
        </p:txBody>
      </p:sp>
    </p:spTree>
    <p:extLst>
      <p:ext uri="{BB962C8B-B14F-4D97-AF65-F5344CB8AC3E}">
        <p14:creationId xmlns:p14="http://schemas.microsoft.com/office/powerpoint/2010/main" val="34384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E083CDF5-150F-4FF7-AF8B-5E2E5731F2ED}" type="datetimeFigureOut">
              <a:rPr lang="el-GR"/>
              <a:pPr>
                <a:defRPr/>
              </a:pPr>
              <a:t>29/12/2014</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455391AF-D577-4A73-BFCF-98869C5BFBA5}" type="slidenum">
              <a:rPr lang="el-GR"/>
              <a:pPr>
                <a:defRPr/>
              </a:pPr>
              <a:t>‹#›</a:t>
            </a:fld>
            <a:endParaRPr lang="el-GR"/>
          </a:p>
        </p:txBody>
      </p:sp>
    </p:spTree>
    <p:extLst>
      <p:ext uri="{BB962C8B-B14F-4D97-AF65-F5344CB8AC3E}">
        <p14:creationId xmlns:p14="http://schemas.microsoft.com/office/powerpoint/2010/main" val="358232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97EC724C-8F40-43A9-A946-24F5638219D4}" type="datetimeFigureOut">
              <a:rPr lang="el-GR"/>
              <a:pPr>
                <a:defRPr/>
              </a:pPr>
              <a:t>29/12/2014</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21EC3127-2182-4636-AAEC-6B2F0E84AB89}" type="slidenum">
              <a:rPr lang="el-GR"/>
              <a:pPr>
                <a:defRPr/>
              </a:pPr>
              <a:t>‹#›</a:t>
            </a:fld>
            <a:endParaRPr lang="el-GR"/>
          </a:p>
        </p:txBody>
      </p:sp>
    </p:spTree>
    <p:extLst>
      <p:ext uri="{BB962C8B-B14F-4D97-AF65-F5344CB8AC3E}">
        <p14:creationId xmlns:p14="http://schemas.microsoft.com/office/powerpoint/2010/main" val="243780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77641B2-38C3-4CAC-8330-7C4082949B91}" type="datetimeFigureOut">
              <a:rPr lang="el-GR"/>
              <a:pPr>
                <a:defRPr/>
              </a:pPr>
              <a:t>29/12/2014</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CCB48A13-7984-49A4-811E-ACDE035B38AE}" type="slidenum">
              <a:rPr lang="el-GR"/>
              <a:pPr>
                <a:defRPr/>
              </a:pPr>
              <a:t>‹#›</a:t>
            </a:fld>
            <a:endParaRPr lang="el-GR"/>
          </a:p>
        </p:txBody>
      </p:sp>
    </p:spTree>
    <p:extLst>
      <p:ext uri="{BB962C8B-B14F-4D97-AF65-F5344CB8AC3E}">
        <p14:creationId xmlns:p14="http://schemas.microsoft.com/office/powerpoint/2010/main" val="358030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C89A37-23C3-4DC8-9137-C83EB2DE5734}" type="datetimeFigureOut">
              <a:rPr lang="el-GR"/>
              <a:pPr>
                <a:defRPr/>
              </a:pPr>
              <a:t>29/12/2014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84B65A4-6DEC-4D87-BAB2-3F057AA7FCC8}" type="slidenum">
              <a:rPr lang="el-GR"/>
              <a:pPr>
                <a:defRPr/>
              </a:pPr>
              <a:t>‹#›</a:t>
            </a:fld>
            <a:endParaRPr lang="el-GR"/>
          </a:p>
        </p:txBody>
      </p:sp>
    </p:spTree>
    <p:extLst>
      <p:ext uri="{BB962C8B-B14F-4D97-AF65-F5344CB8AC3E}">
        <p14:creationId xmlns:p14="http://schemas.microsoft.com/office/powerpoint/2010/main" val="179097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6F1F8E-C2CB-4035-A4D9-C7E98FBEC2EE}" type="datetimeFigureOut">
              <a:rPr lang="el-GR"/>
              <a:pPr>
                <a:defRPr/>
              </a:pPr>
              <a:t>29/12/2014</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6A950E67-12B3-4EDD-850F-C01B4A5CC16B}" type="slidenum">
              <a:rPr lang="el-GR"/>
              <a:pPr>
                <a:defRPr/>
              </a:pPr>
              <a:t>‹#›</a:t>
            </a:fld>
            <a:endParaRPr lang="el-GR"/>
          </a:p>
        </p:txBody>
      </p:sp>
    </p:spTree>
    <p:extLst>
      <p:ext uri="{BB962C8B-B14F-4D97-AF65-F5344CB8AC3E}">
        <p14:creationId xmlns:p14="http://schemas.microsoft.com/office/powerpoint/2010/main" val="32395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06C0C71-7AA7-42A4-B280-9CA9820DDBEC}" type="datetimeFigureOut">
              <a:rPr lang="el-GR"/>
              <a:pPr>
                <a:defRPr/>
              </a:pPr>
              <a:t>29/12/2014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2F231D-5107-4962-A6F6-437F61D82A4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Λογότυπο Πανεπιστημίου Θεσσαλία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234"/>
            <a:ext cx="3333750" cy="95250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730200"/>
            <a:ext cx="7772400" cy="1470025"/>
          </a:xfrm>
        </p:spPr>
        <p:txBody>
          <a:bodyPr/>
          <a:lstStyle/>
          <a:p>
            <a:r>
              <a:rPr lang="el-GR" dirty="0" smtClean="0"/>
              <a:t>Φύλο και Ιστορία</a:t>
            </a:r>
            <a:endParaRPr lang="el-GR" dirty="0"/>
          </a:p>
        </p:txBody>
      </p:sp>
      <p:sp>
        <p:nvSpPr>
          <p:cNvPr id="3" name="Υπότιτλος 2"/>
          <p:cNvSpPr>
            <a:spLocks noGrp="1"/>
          </p:cNvSpPr>
          <p:nvPr>
            <p:ph type="subTitle" idx="1"/>
          </p:nvPr>
        </p:nvSpPr>
        <p:spPr>
          <a:xfrm>
            <a:off x="683568" y="2108448"/>
            <a:ext cx="7776864" cy="1752600"/>
          </a:xfrm>
        </p:spPr>
        <p:txBody>
          <a:bodyPr>
            <a:noAutofit/>
          </a:bodyPr>
          <a:lstStyle/>
          <a:p>
            <a:r>
              <a:rPr lang="el-GR" sz="2800" dirty="0">
                <a:solidFill>
                  <a:schemeClr val="tx1"/>
                </a:solidFill>
                <a:latin typeface="+mj-lt"/>
                <a:ea typeface="+mj-ea"/>
                <a:cs typeface="+mj-cs"/>
              </a:rPr>
              <a:t>Ενότητα </a:t>
            </a:r>
            <a:r>
              <a:rPr lang="en-US" sz="2800" dirty="0" smtClean="0">
                <a:solidFill>
                  <a:schemeClr val="tx1"/>
                </a:solidFill>
                <a:latin typeface="+mj-lt"/>
                <a:ea typeface="+mj-ea"/>
                <a:cs typeface="+mj-cs"/>
              </a:rPr>
              <a:t>5</a:t>
            </a:r>
            <a:r>
              <a:rPr lang="el-GR" sz="2800" dirty="0" smtClean="0">
                <a:solidFill>
                  <a:schemeClr val="tx1"/>
                </a:solidFill>
                <a:latin typeface="+mj-lt"/>
                <a:ea typeface="+mj-ea"/>
                <a:cs typeface="+mj-cs"/>
              </a:rPr>
              <a:t>:</a:t>
            </a:r>
            <a:r>
              <a:rPr lang="en-US" sz="2800" dirty="0" smtClean="0">
                <a:solidFill>
                  <a:srgbClr val="5075BC"/>
                </a:solidFill>
                <a:latin typeface="+mj-lt"/>
                <a:ea typeface="+mj-ea"/>
                <a:cs typeface="+mj-cs"/>
              </a:rPr>
              <a:t> </a:t>
            </a:r>
            <a:r>
              <a:rPr lang="el-GR" sz="2800" dirty="0">
                <a:solidFill>
                  <a:schemeClr val="tx1"/>
                </a:solidFill>
              </a:rPr>
              <a:t>Ο </a:t>
            </a:r>
            <a:r>
              <a:rPr lang="el-GR" sz="2800" dirty="0" err="1">
                <a:solidFill>
                  <a:schemeClr val="tx1"/>
                </a:solidFill>
              </a:rPr>
              <a:t>έμφυλος</a:t>
            </a:r>
            <a:r>
              <a:rPr lang="el-GR" sz="2800" dirty="0">
                <a:solidFill>
                  <a:schemeClr val="tx1"/>
                </a:solidFill>
              </a:rPr>
              <a:t> κόσμος της εργασίας</a:t>
            </a:r>
            <a:r>
              <a:rPr lang="en-US" sz="2800" dirty="0">
                <a:solidFill>
                  <a:schemeClr val="tx1"/>
                </a:solidFill>
              </a:rPr>
              <a:t> </a:t>
            </a:r>
            <a:br>
              <a:rPr lang="en-US" sz="2800" dirty="0">
                <a:solidFill>
                  <a:schemeClr val="tx1"/>
                </a:solidFill>
              </a:rPr>
            </a:br>
            <a:r>
              <a:rPr lang="en-US" sz="2800" dirty="0">
                <a:solidFill>
                  <a:schemeClr val="tx1"/>
                </a:solidFill>
              </a:rPr>
              <a:t>(</a:t>
            </a:r>
            <a:r>
              <a:rPr lang="el-GR" sz="2800" dirty="0">
                <a:solidFill>
                  <a:schemeClr val="tx1"/>
                </a:solidFill>
              </a:rPr>
              <a:t>και της φτώχιας</a:t>
            </a:r>
            <a:r>
              <a:rPr lang="en-US" sz="2800" dirty="0" smtClean="0">
                <a:solidFill>
                  <a:schemeClr val="tx1"/>
                </a:solidFill>
              </a:rPr>
              <a:t>)</a:t>
            </a:r>
          </a:p>
          <a:p>
            <a:endParaRPr lang="el-GR" sz="2800" dirty="0" smtClean="0">
              <a:solidFill>
                <a:schemeClr val="tx1"/>
              </a:solidFill>
            </a:endParaRPr>
          </a:p>
          <a:p>
            <a:r>
              <a:rPr lang="el-GR" sz="2800" dirty="0" smtClean="0">
                <a:solidFill>
                  <a:schemeClr val="tx1"/>
                </a:solidFill>
              </a:rPr>
              <a:t>Ανδρονίκη </a:t>
            </a:r>
            <a:r>
              <a:rPr lang="el-GR" sz="2800" dirty="0" err="1" smtClean="0">
                <a:solidFill>
                  <a:schemeClr val="tx1"/>
                </a:solidFill>
              </a:rPr>
              <a:t>Διαλέτη</a:t>
            </a:r>
            <a:endParaRPr lang="el-GR" sz="2800" dirty="0" smtClean="0">
              <a:solidFill>
                <a:schemeClr val="tx1"/>
              </a:solidFill>
            </a:endParaRPr>
          </a:p>
          <a:p>
            <a:r>
              <a:rPr lang="el-GR" sz="2800" dirty="0" smtClean="0">
                <a:solidFill>
                  <a:schemeClr val="tx1"/>
                </a:solidFill>
              </a:rPr>
              <a:t>Πανεπιστήμιο Θεσσαλίας</a:t>
            </a:r>
          </a:p>
          <a:p>
            <a:r>
              <a:rPr lang="el-GR" sz="2800" dirty="0" smtClean="0">
                <a:solidFill>
                  <a:schemeClr val="tx1"/>
                </a:solidFill>
              </a:rPr>
              <a:t>Τμήμα: Ιστορίας, Αρχαιολογίας, Κοινωνικής Ανθρωπολογίας</a:t>
            </a:r>
            <a:endParaRPr lang="en-US" sz="2800" dirty="0" smtClean="0">
              <a:solidFill>
                <a:schemeClr val="tx1"/>
              </a:solidFill>
            </a:endParaRPr>
          </a:p>
          <a:p>
            <a:endParaRPr lang="el-GR" sz="2800" dirty="0" smtClean="0"/>
          </a:p>
        </p:txBody>
      </p:sp>
      <p:sp>
        <p:nvSpPr>
          <p:cNvPr id="4" name="Slide Number Placeholder 3"/>
          <p:cNvSpPr>
            <a:spLocks noGrp="1"/>
          </p:cNvSpPr>
          <p:nvPr>
            <p:ph type="sldNum" sz="quarter" idx="12"/>
          </p:nvPr>
        </p:nvSpPr>
        <p:spPr/>
        <p:txBody>
          <a:bodyPr/>
          <a:lstStyle/>
          <a:p>
            <a:fld id="{D3F1D1C4-C2D9-4231-9FB2-B2D9D97AA41D}" type="slidenum">
              <a:rPr lang="el-GR" smtClean="0"/>
              <a:pPr/>
              <a:t>1</a:t>
            </a:fld>
            <a:endParaRPr lang="el-GR"/>
          </a:p>
        </p:txBody>
      </p:sp>
    </p:spTree>
    <p:extLst>
      <p:ext uri="{BB962C8B-B14F-4D97-AF65-F5344CB8AC3E}">
        <p14:creationId xmlns:p14="http://schemas.microsoft.com/office/powerpoint/2010/main" val="258845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Εικόνα Οκτώβριος Από το φλαμανδικό Βιβλίο των Ωρών του Simon Bening (1483-1561)"/>
          <p:cNvSpPr>
            <a:spLocks noGrp="1"/>
          </p:cNvSpPr>
          <p:nvPr>
            <p:ph type="title"/>
          </p:nvPr>
        </p:nvSpPr>
        <p:spPr/>
        <p:txBody>
          <a:bodyPr/>
          <a:lstStyle/>
          <a:p>
            <a:pPr eaLnBrk="1" hangingPunct="1"/>
            <a:r>
              <a:rPr lang="el-GR" sz="2800" smtClean="0"/>
              <a:t>Η εποχικότητα των εργασιών:</a:t>
            </a:r>
            <a:br>
              <a:rPr lang="el-GR" sz="2800" smtClean="0"/>
            </a:br>
            <a:r>
              <a:rPr lang="el-GR" sz="2800" smtClean="0"/>
              <a:t>Από το φλαμανδικό Βιβλίο των Ωρών του </a:t>
            </a:r>
            <a:r>
              <a:rPr lang="en-US" sz="2800" smtClean="0"/>
              <a:t>Simon Bening (1483-1561)</a:t>
            </a:r>
            <a:endParaRPr lang="el-GR" sz="2800" smtClean="0"/>
          </a:p>
        </p:txBody>
      </p:sp>
      <p:sp>
        <p:nvSpPr>
          <p:cNvPr id="7171" name="Text Placeholder 2"/>
          <p:cNvSpPr>
            <a:spLocks noGrp="1"/>
          </p:cNvSpPr>
          <p:nvPr>
            <p:ph type="body" idx="1"/>
          </p:nvPr>
        </p:nvSpPr>
        <p:spPr/>
        <p:txBody>
          <a:bodyPr/>
          <a:lstStyle/>
          <a:p>
            <a:pPr algn="ctr" eaLnBrk="1" hangingPunct="1"/>
            <a:r>
              <a:rPr lang="el-GR" sz="2800" b="0" smtClean="0"/>
              <a:t>Ιανουάριος</a:t>
            </a:r>
          </a:p>
        </p:txBody>
      </p:sp>
      <p:pic>
        <p:nvPicPr>
          <p:cNvPr id="7172" name="Content Placeholder 6" descr="Εικόνα:Ιανουάριος από το φλαμανδικό Βιβλίο των Ωρών του Simon Bening (1483-1561)"/>
          <p:cNvPicPr>
            <a:picLocks noGrp="1" noChangeAspect="1"/>
          </p:cNvPicPr>
          <p:nvPr>
            <p:ph sz="half" idx="2"/>
          </p:nvPr>
        </p:nvPicPr>
        <p:blipFill>
          <a:blip r:embed="rId2"/>
          <a:srcRect/>
          <a:stretch>
            <a:fillRect/>
          </a:stretch>
        </p:blipFill>
        <p:spPr>
          <a:xfrm>
            <a:off x="971550" y="2276475"/>
            <a:ext cx="3106738" cy="4321175"/>
          </a:xfrm>
          <a:ln w="38100" cap="sq">
            <a:solidFill>
              <a:srgbClr val="000000"/>
            </a:solidFill>
            <a:miter lim="800000"/>
          </a:ln>
          <a:effectLst>
            <a:outerShdw blurRad="50800" dist="38100" dir="2700000" algn="tl" rotWithShape="0">
              <a:srgbClr val="000000">
                <a:alpha val="43000"/>
              </a:srgbClr>
            </a:outerShdw>
          </a:effectLst>
        </p:spPr>
      </p:pic>
      <p:sp>
        <p:nvSpPr>
          <p:cNvPr id="7173" name="Text Placeholder 4"/>
          <p:cNvSpPr>
            <a:spLocks noGrp="1"/>
          </p:cNvSpPr>
          <p:nvPr>
            <p:ph type="body" sz="quarter" idx="3"/>
          </p:nvPr>
        </p:nvSpPr>
        <p:spPr/>
        <p:txBody>
          <a:bodyPr/>
          <a:lstStyle/>
          <a:p>
            <a:pPr algn="ctr" eaLnBrk="1" hangingPunct="1"/>
            <a:r>
              <a:rPr lang="el-GR" sz="2800" b="0" smtClean="0"/>
              <a:t>Οκτώβριος</a:t>
            </a:r>
          </a:p>
        </p:txBody>
      </p:sp>
      <p:pic>
        <p:nvPicPr>
          <p:cNvPr id="7174" name="Content Placeholder 7" descr="Εικόνα:Οκτώβριος "/>
          <p:cNvPicPr>
            <a:picLocks noGrp="1" noChangeAspect="1"/>
          </p:cNvPicPr>
          <p:nvPr>
            <p:ph sz="quarter" idx="4"/>
          </p:nvPr>
        </p:nvPicPr>
        <p:blipFill>
          <a:blip r:embed="rId3"/>
          <a:srcRect/>
          <a:stretch>
            <a:fillRect/>
          </a:stretch>
        </p:blipFill>
        <p:spPr>
          <a:xfrm>
            <a:off x="5003800" y="2276475"/>
            <a:ext cx="3103563" cy="432117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200" smtClean="0"/>
              <a:t>Pieter Aertsen, </a:t>
            </a:r>
            <a:r>
              <a:rPr lang="el-GR" sz="3200" smtClean="0"/>
              <a:t>Η λαχανοπώλισσα (1567)</a:t>
            </a:r>
            <a:r>
              <a:rPr lang="en-US" sz="3600" smtClean="0"/>
              <a:t> </a:t>
            </a:r>
            <a:endParaRPr lang="el-GR" sz="3600" smtClean="0"/>
          </a:p>
        </p:txBody>
      </p:sp>
      <p:pic>
        <p:nvPicPr>
          <p:cNvPr id="8195" name="Content Placeholder 3" descr="Εικόνα:Pieter Aertsen, Η λαχανοπώλισσα (1567) "/>
          <p:cNvPicPr>
            <a:picLocks noGrp="1" noChangeAspect="1"/>
          </p:cNvPicPr>
          <p:nvPr>
            <p:ph idx="1"/>
          </p:nvPr>
        </p:nvPicPr>
        <p:blipFill>
          <a:blip r:embed="rId2"/>
          <a:srcRect/>
          <a:stretch>
            <a:fillRect/>
          </a:stretch>
        </p:blipFill>
        <p:spPr>
          <a:xfrm>
            <a:off x="2195513" y="1628775"/>
            <a:ext cx="4838700" cy="4824413"/>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sz="2600" smtClean="0"/>
              <a:t>Η μαιευτική αποτελούσε αποκλειστικά γυναικεία απασχόληση πριν τη σταδιακή επαγγελματοποίησή της</a:t>
            </a:r>
          </a:p>
        </p:txBody>
      </p:sp>
      <p:pic>
        <p:nvPicPr>
          <p:cNvPr id="9219" name="Content Placeholder 3" descr="Εικόνα: Γέννηση παιδιού"/>
          <p:cNvPicPr>
            <a:picLocks noGrp="1" noChangeAspect="1"/>
          </p:cNvPicPr>
          <p:nvPr>
            <p:ph idx="1"/>
          </p:nvPr>
        </p:nvPicPr>
        <p:blipFill>
          <a:blip r:embed="rId2"/>
          <a:srcRect/>
          <a:stretch>
            <a:fillRect/>
          </a:stretch>
        </p:blipFill>
        <p:spPr>
          <a:xfrm>
            <a:off x="2916238" y="1557338"/>
            <a:ext cx="3382962" cy="51435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l-GR" sz="3200" smtClean="0"/>
              <a:t>Ιεραρχίες του «γυναικείου κόσμου»:</a:t>
            </a:r>
            <a:br>
              <a:rPr lang="el-GR" sz="3200" smtClean="0"/>
            </a:br>
            <a:r>
              <a:rPr lang="en-US" sz="3200" smtClean="0"/>
              <a:t>Nicolaes Maes, </a:t>
            </a:r>
            <a:r>
              <a:rPr lang="el-GR" sz="3200" smtClean="0"/>
              <a:t>Η τεμπέλα υπηρέτρια (1655)</a:t>
            </a:r>
          </a:p>
        </p:txBody>
      </p:sp>
      <p:pic>
        <p:nvPicPr>
          <p:cNvPr id="10243" name="Content Placeholder 3" descr="Εικόνα:Nicolaes Maes, Η τεμπέλα υπηρέτρια (1655)"/>
          <p:cNvPicPr>
            <a:picLocks noGrp="1" noChangeAspect="1"/>
          </p:cNvPicPr>
          <p:nvPr>
            <p:ph idx="1"/>
          </p:nvPr>
        </p:nvPicPr>
        <p:blipFill>
          <a:blip r:embed="rId2"/>
          <a:srcRect/>
          <a:stretch>
            <a:fillRect/>
          </a:stretch>
        </p:blipFill>
        <p:spPr>
          <a:xfrm>
            <a:off x="2555875" y="1484313"/>
            <a:ext cx="3908425" cy="5183187"/>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288" y="260350"/>
            <a:ext cx="8229600" cy="1143000"/>
          </a:xfrm>
        </p:spPr>
        <p:txBody>
          <a:bodyPr/>
          <a:lstStyle/>
          <a:p>
            <a:pPr eaLnBrk="1" hangingPunct="1"/>
            <a:r>
              <a:rPr lang="el-GR" sz="3200" smtClean="0"/>
              <a:t>Οι τυπογράφοι (ανώνυμο, 1568)</a:t>
            </a:r>
          </a:p>
        </p:txBody>
      </p:sp>
      <p:pic>
        <p:nvPicPr>
          <p:cNvPr id="11267" name="Content Placeholder 3" descr="Εικόνα:Οι τυπογράφοι (ανώνυμο, 1568)"/>
          <p:cNvPicPr>
            <a:picLocks noGrp="1" noChangeAspect="1"/>
          </p:cNvPicPr>
          <p:nvPr>
            <p:ph idx="1"/>
          </p:nvPr>
        </p:nvPicPr>
        <p:blipFill>
          <a:blip r:embed="rId2"/>
          <a:srcRect/>
          <a:stretch>
            <a:fillRect/>
          </a:stretch>
        </p:blipFill>
        <p:spPr>
          <a:xfrm>
            <a:off x="2411413" y="1341438"/>
            <a:ext cx="4105275" cy="5291137"/>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l-GR" sz="3200" smtClean="0"/>
              <a:t>Ο «ανδρικός» κόσμος των τεχνιτών</a:t>
            </a:r>
          </a:p>
        </p:txBody>
      </p:sp>
      <p:sp>
        <p:nvSpPr>
          <p:cNvPr id="12291" name="Text Placeholder 2"/>
          <p:cNvSpPr>
            <a:spLocks noGrp="1"/>
          </p:cNvSpPr>
          <p:nvPr>
            <p:ph type="body" idx="1"/>
          </p:nvPr>
        </p:nvSpPr>
        <p:spPr>
          <a:xfrm>
            <a:off x="457200" y="1412875"/>
            <a:ext cx="4040188" cy="576263"/>
          </a:xfrm>
        </p:spPr>
        <p:txBody>
          <a:bodyPr/>
          <a:lstStyle/>
          <a:p>
            <a:pPr algn="ctr" eaLnBrk="1" hangingPunct="1"/>
            <a:r>
              <a:rPr lang="el-GR" b="0" smtClean="0"/>
              <a:t>Σιδηρουργός (1606)</a:t>
            </a:r>
          </a:p>
        </p:txBody>
      </p:sp>
      <p:pic>
        <p:nvPicPr>
          <p:cNvPr id="12292" name="Content Placeholder 6" descr="Εικόνα:Σιδηρουργός (1606)&#10;"/>
          <p:cNvPicPr>
            <a:picLocks noGrp="1" noChangeAspect="1"/>
          </p:cNvPicPr>
          <p:nvPr>
            <p:ph sz="half" idx="2"/>
          </p:nvPr>
        </p:nvPicPr>
        <p:blipFill>
          <a:blip r:embed="rId2"/>
          <a:srcRect/>
          <a:stretch>
            <a:fillRect/>
          </a:stretch>
        </p:blipFill>
        <p:spPr>
          <a:xfrm>
            <a:off x="1042988" y="2133600"/>
            <a:ext cx="2938462" cy="4319588"/>
          </a:xfrm>
          <a:ln w="38100" cap="sq">
            <a:solidFill>
              <a:srgbClr val="000000"/>
            </a:solidFill>
            <a:miter lim="800000"/>
          </a:ln>
          <a:effectLst>
            <a:outerShdw blurRad="50800" dist="38100" dir="2700000" algn="tl" rotWithShape="0">
              <a:srgbClr val="000000">
                <a:alpha val="43000"/>
              </a:srgbClr>
            </a:outerShdw>
          </a:effectLst>
        </p:spPr>
      </p:pic>
      <p:sp>
        <p:nvSpPr>
          <p:cNvPr id="12293" name="Text Placeholder 4"/>
          <p:cNvSpPr>
            <a:spLocks noGrp="1"/>
          </p:cNvSpPr>
          <p:nvPr>
            <p:ph type="body" sz="quarter" idx="3"/>
          </p:nvPr>
        </p:nvSpPr>
        <p:spPr>
          <a:xfrm>
            <a:off x="4645025" y="1341438"/>
            <a:ext cx="4041775" cy="647700"/>
          </a:xfrm>
        </p:spPr>
        <p:txBody>
          <a:bodyPr/>
          <a:lstStyle/>
          <a:p>
            <a:pPr algn="ctr" eaLnBrk="1" hangingPunct="1"/>
            <a:r>
              <a:rPr lang="el-GR" b="0" smtClean="0"/>
              <a:t>Οπλουργός (1613)</a:t>
            </a:r>
          </a:p>
        </p:txBody>
      </p:sp>
      <p:pic>
        <p:nvPicPr>
          <p:cNvPr id="12294" name="Content Placeholder 7" descr="Εικόνα:Οπλουργός (1613)&#10;"/>
          <p:cNvPicPr>
            <a:picLocks noGrp="1" noChangeAspect="1"/>
          </p:cNvPicPr>
          <p:nvPr>
            <p:ph sz="quarter" idx="4"/>
          </p:nvPr>
        </p:nvPicPr>
        <p:blipFill>
          <a:blip r:embed="rId3"/>
          <a:srcRect/>
          <a:stretch>
            <a:fillRect/>
          </a:stretch>
        </p:blipFill>
        <p:spPr>
          <a:xfrm>
            <a:off x="5148263" y="2133600"/>
            <a:ext cx="2954337" cy="431958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l-GR" sz="2900" smtClean="0"/>
              <a:t/>
            </a:r>
            <a:br>
              <a:rPr lang="el-GR" sz="2900" smtClean="0"/>
            </a:br>
            <a:r>
              <a:rPr lang="el-GR" sz="2900" smtClean="0"/>
              <a:t>Η υφαντουργία υπήρξε από τους σημαντικότερους κλάδους στη προβιομηχανική Ευρώπη</a:t>
            </a:r>
            <a:br>
              <a:rPr lang="el-GR" sz="2900" smtClean="0"/>
            </a:br>
            <a:endParaRPr lang="el-GR" sz="2900" smtClean="0"/>
          </a:p>
        </p:txBody>
      </p:sp>
      <p:sp>
        <p:nvSpPr>
          <p:cNvPr id="13315" name="Text Placeholder 2"/>
          <p:cNvSpPr>
            <a:spLocks noGrp="1"/>
          </p:cNvSpPr>
          <p:nvPr>
            <p:ph type="body" idx="1"/>
          </p:nvPr>
        </p:nvSpPr>
        <p:spPr>
          <a:xfrm>
            <a:off x="590872" y="1773238"/>
            <a:ext cx="4040188" cy="576262"/>
          </a:xfrm>
        </p:spPr>
        <p:txBody>
          <a:bodyPr/>
          <a:lstStyle/>
          <a:p>
            <a:pPr algn="ctr" eaLnBrk="1" hangingPunct="1"/>
            <a:r>
              <a:rPr lang="el-GR" sz="2000" b="0" dirty="0" smtClean="0"/>
              <a:t>Εργάτες σε υφαντουργείο του </a:t>
            </a:r>
            <a:r>
              <a:rPr lang="en-US" sz="2000" b="0" dirty="0" smtClean="0"/>
              <a:t>Leiden </a:t>
            </a:r>
            <a:r>
              <a:rPr lang="el-GR" sz="2000" b="0" dirty="0" smtClean="0"/>
              <a:t>(</a:t>
            </a:r>
            <a:r>
              <a:rPr lang="en-US" sz="2000" b="0" dirty="0" smtClean="0"/>
              <a:t>Isaac van </a:t>
            </a:r>
            <a:r>
              <a:rPr lang="en-US" sz="2000" b="0" dirty="0" err="1" smtClean="0"/>
              <a:t>Swanenburg</a:t>
            </a:r>
            <a:r>
              <a:rPr lang="en-US" sz="2000" b="0" dirty="0" smtClean="0"/>
              <a:t>, 1595</a:t>
            </a:r>
            <a:r>
              <a:rPr lang="el-GR" sz="2000" b="0" dirty="0" smtClean="0"/>
              <a:t>)</a:t>
            </a:r>
          </a:p>
        </p:txBody>
      </p:sp>
      <p:pic>
        <p:nvPicPr>
          <p:cNvPr id="13316" name="Content Placeholder 6" descr="Εικόνα:Εργάτες σε υφαντουργείο του Leiden (Isaac van Swanenburg, 1595)&#10;"/>
          <p:cNvPicPr>
            <a:picLocks noGrp="1" noChangeAspect="1"/>
          </p:cNvPicPr>
          <p:nvPr>
            <p:ph sz="half" idx="2"/>
          </p:nvPr>
        </p:nvPicPr>
        <p:blipFill>
          <a:blip r:embed="rId2"/>
          <a:srcRect/>
          <a:stretch>
            <a:fillRect/>
          </a:stretch>
        </p:blipFill>
        <p:spPr>
          <a:xfrm>
            <a:off x="384497" y="2852738"/>
            <a:ext cx="4203700" cy="2808287"/>
          </a:xfrm>
          <a:ln w="38100" cap="sq">
            <a:solidFill>
              <a:srgbClr val="000000"/>
            </a:solidFill>
            <a:miter lim="800000"/>
          </a:ln>
          <a:effectLst>
            <a:outerShdw blurRad="50800" dist="38100" dir="2700000" algn="tl" rotWithShape="0">
              <a:srgbClr val="000000">
                <a:alpha val="43000"/>
              </a:srgbClr>
            </a:outerShdw>
          </a:effectLst>
        </p:spPr>
      </p:pic>
      <p:sp>
        <p:nvSpPr>
          <p:cNvPr id="13317" name="Text Placeholder 4"/>
          <p:cNvSpPr>
            <a:spLocks noGrp="1"/>
          </p:cNvSpPr>
          <p:nvPr>
            <p:ph type="body" sz="quarter" idx="3"/>
          </p:nvPr>
        </p:nvSpPr>
        <p:spPr>
          <a:xfrm>
            <a:off x="4778697" y="1700213"/>
            <a:ext cx="4041775" cy="649287"/>
          </a:xfrm>
        </p:spPr>
        <p:txBody>
          <a:bodyPr/>
          <a:lstStyle/>
          <a:p>
            <a:pPr eaLnBrk="1" hangingPunct="1"/>
            <a:endParaRPr lang="el-GR" sz="2000" b="0" smtClean="0"/>
          </a:p>
          <a:p>
            <a:pPr eaLnBrk="1" hangingPunct="1"/>
            <a:endParaRPr lang="el-GR" sz="2000" b="0" smtClean="0"/>
          </a:p>
          <a:p>
            <a:pPr eaLnBrk="1" hangingPunct="1"/>
            <a:endParaRPr lang="el-GR" sz="2000" b="0" smtClean="0"/>
          </a:p>
          <a:p>
            <a:pPr eaLnBrk="1" hangingPunct="1"/>
            <a:endParaRPr lang="el-GR" sz="2000" b="0" smtClean="0"/>
          </a:p>
          <a:p>
            <a:pPr eaLnBrk="1" hangingPunct="1"/>
            <a:endParaRPr lang="el-GR" sz="2000" b="0" smtClean="0"/>
          </a:p>
          <a:p>
            <a:pPr algn="ctr" eaLnBrk="1" hangingPunct="1"/>
            <a:r>
              <a:rPr lang="el-GR" sz="2000" b="0" smtClean="0"/>
              <a:t>Οι υφάντρες</a:t>
            </a:r>
            <a:r>
              <a:rPr lang="en-US" sz="2000" b="0" smtClean="0"/>
              <a:t> </a:t>
            </a:r>
            <a:endParaRPr lang="el-GR" sz="2000" b="0" smtClean="0"/>
          </a:p>
          <a:p>
            <a:pPr algn="ctr" eaLnBrk="1" hangingPunct="1"/>
            <a:r>
              <a:rPr lang="en-US" sz="2000" b="0" smtClean="0"/>
              <a:t>(Diego Velázquez, 1644-48)</a:t>
            </a:r>
            <a:endParaRPr lang="el-GR" sz="2000" b="0" smtClean="0"/>
          </a:p>
        </p:txBody>
      </p:sp>
      <p:pic>
        <p:nvPicPr>
          <p:cNvPr id="13318" name="Content Placeholder 7" descr="Εικόνα:Οι υφάντρες &#10;(Diego Velázquez, 1644-48)&#10;"/>
          <p:cNvPicPr>
            <a:picLocks noGrp="1" noChangeAspect="1"/>
          </p:cNvPicPr>
          <p:nvPr>
            <p:ph sz="quarter" idx="4"/>
          </p:nvPr>
        </p:nvPicPr>
        <p:blipFill>
          <a:blip r:embed="rId3"/>
          <a:srcRect/>
          <a:stretch>
            <a:fillRect/>
          </a:stretch>
        </p:blipFill>
        <p:spPr>
          <a:xfrm>
            <a:off x="4993010" y="2781300"/>
            <a:ext cx="3814762" cy="287972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sz="2700" smtClean="0"/>
              <a:t>Οι γυναίκες συνήθως αναλάμβαναν τα πρώτα και πιο κακοπληρωμένα στάδια στον κλάδο της υφαντουργίας:</a:t>
            </a:r>
            <a:r>
              <a:rPr lang="en-US" sz="2700" smtClean="0"/>
              <a:t/>
            </a:r>
            <a:br>
              <a:rPr lang="en-US" sz="2700" smtClean="0"/>
            </a:br>
            <a:r>
              <a:rPr lang="el-GR" sz="2700" smtClean="0"/>
              <a:t>Μεταξουργείο (</a:t>
            </a:r>
            <a:r>
              <a:rPr lang="en-US" sz="2700" smtClean="0"/>
              <a:t>Jan van der Straet, 1580</a:t>
            </a:r>
            <a:r>
              <a:rPr lang="el-GR" sz="2700" smtClean="0"/>
              <a:t>)</a:t>
            </a:r>
          </a:p>
        </p:txBody>
      </p:sp>
      <p:pic>
        <p:nvPicPr>
          <p:cNvPr id="14339" name="Content Placeholder 3" descr="Εικόνα:Μεταξουργείο (Jan van der Straet, 1580)"/>
          <p:cNvPicPr>
            <a:picLocks noGrp="1" noChangeAspect="1"/>
          </p:cNvPicPr>
          <p:nvPr>
            <p:ph idx="1"/>
          </p:nvPr>
        </p:nvPicPr>
        <p:blipFill>
          <a:blip r:embed="rId2"/>
          <a:srcRect/>
          <a:stretch>
            <a:fillRect/>
          </a:stretch>
        </p:blipFill>
        <p:spPr>
          <a:xfrm>
            <a:off x="827088" y="1628775"/>
            <a:ext cx="7408862" cy="47879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l-GR" sz="2600" smtClean="0"/>
              <a:t/>
            </a:r>
            <a:br>
              <a:rPr lang="el-GR" sz="2600" smtClean="0"/>
            </a:br>
            <a:r>
              <a:rPr lang="el-GR" sz="2600" smtClean="0"/>
              <a:t>Οι νέες αντιλήψεις περί φτώχιας οδήγησαν σε ένα εντεινόμενο ενδιαφέρον για τον κόσμο της επαιτείας στην τέχνη και λογοτεχνία:</a:t>
            </a:r>
            <a:br>
              <a:rPr lang="el-GR" sz="2600" smtClean="0"/>
            </a:br>
            <a:r>
              <a:rPr lang="en-US" sz="2600" smtClean="0"/>
              <a:t>Pieter Bruegel, </a:t>
            </a:r>
            <a:r>
              <a:rPr lang="el-GR" sz="2600" smtClean="0"/>
              <a:t>Οι επαίτες (1568)</a:t>
            </a:r>
          </a:p>
        </p:txBody>
      </p:sp>
      <p:pic>
        <p:nvPicPr>
          <p:cNvPr id="15363" name="Content Placeholder 3" descr="Εικόνα:Pieter Bruegel, Οι επαίτες (1568)"/>
          <p:cNvPicPr>
            <a:picLocks noGrp="1" noChangeAspect="1"/>
          </p:cNvPicPr>
          <p:nvPr>
            <p:ph idx="1"/>
          </p:nvPr>
        </p:nvPicPr>
        <p:blipFill>
          <a:blip r:embed="rId2"/>
          <a:srcRect/>
          <a:stretch>
            <a:fillRect/>
          </a:stretch>
        </p:blipFill>
        <p:spPr>
          <a:xfrm>
            <a:off x="1763713" y="1916113"/>
            <a:ext cx="5514975" cy="467995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sz="3200" smtClean="0"/>
              <a:t>Το εξώφυλλο του </a:t>
            </a:r>
            <a:r>
              <a:rPr lang="en-US" sz="3200" i="1" smtClean="0"/>
              <a:t>Liber Vagatorum</a:t>
            </a:r>
            <a:r>
              <a:rPr lang="en-US" sz="3200" smtClean="0"/>
              <a:t> (1510)</a:t>
            </a:r>
            <a:endParaRPr lang="el-GR" sz="3200" smtClean="0"/>
          </a:p>
        </p:txBody>
      </p:sp>
      <p:pic>
        <p:nvPicPr>
          <p:cNvPr id="16387" name="Content Placeholder 3" descr="Εικόνα:Το εξώφυλλο του Liber Vagatorum (1510)"/>
          <p:cNvPicPr>
            <a:picLocks noGrp="1" noChangeAspect="1"/>
          </p:cNvPicPr>
          <p:nvPr>
            <p:ph idx="1"/>
          </p:nvPr>
        </p:nvPicPr>
        <p:blipFill>
          <a:blip r:embed="rId2"/>
          <a:srcRect/>
          <a:stretch>
            <a:fillRect/>
          </a:stretch>
        </p:blipFill>
        <p:spPr>
          <a:xfrm>
            <a:off x="2699792" y="1341438"/>
            <a:ext cx="3881438" cy="5075237"/>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l-GR" sz="2400" dirty="0"/>
              <a:t>Σε αυτή την ενότητα θα μελετήσουμε τις </a:t>
            </a:r>
            <a:r>
              <a:rPr lang="el-GR" sz="2400" dirty="0" err="1"/>
              <a:t>έμφυλες</a:t>
            </a:r>
            <a:r>
              <a:rPr lang="el-GR" sz="2400" dirty="0"/>
              <a:t> διαστάσεις της εργασίας στην πρώιμη νεότερη Ευρώπη. Το ενδιαφέρον μας θα επικεντρωθεί τόσο στον αγροτικό όσο και στον αστικό χώρο, τόσο σε παραδοσιακές μορφές εργασίας (αγροτικές εργασίες, συντεχνιακή οργάνωση, οικιακή εργασία) όσο και σε νεότερες μορφές απασχόλησης (π.χ. </a:t>
            </a:r>
            <a:r>
              <a:rPr lang="el-GR" sz="2400" dirty="0" err="1"/>
              <a:t>πρωτοβιομηχανικές</a:t>
            </a:r>
            <a:r>
              <a:rPr lang="el-GR" sz="2400" dirty="0"/>
              <a:t> μονάδες παραγωγής</a:t>
            </a:r>
            <a:r>
              <a:rPr lang="el-GR" sz="2400" dirty="0" smtClean="0"/>
              <a:t>).</a:t>
            </a:r>
            <a:r>
              <a:rPr lang="en-US" sz="2400" dirty="0" smtClean="0"/>
              <a:t> </a:t>
            </a:r>
            <a:r>
              <a:rPr lang="el-GR" sz="2400" dirty="0" smtClean="0"/>
              <a:t>Ιδιαίτερο </a:t>
            </a:r>
            <a:r>
              <a:rPr lang="el-GR" sz="2400" dirty="0"/>
              <a:t>βάρος θα δοθεί στον </a:t>
            </a:r>
            <a:r>
              <a:rPr lang="el-GR" sz="2400" dirty="0" err="1"/>
              <a:t>έμφυλο</a:t>
            </a:r>
            <a:r>
              <a:rPr lang="el-GR" sz="2400" dirty="0"/>
              <a:t> καταμερισμό της εργασίας καθώς και στον παράγοντα της μετανάστευσης ενώ θα συζητηθούν οι επιπτώσεις της </a:t>
            </a:r>
            <a:r>
              <a:rPr lang="el-GR" sz="2400" dirty="0" err="1"/>
              <a:t>πρωτοκαπιταλιστικής</a:t>
            </a:r>
            <a:r>
              <a:rPr lang="el-GR" sz="2400" dirty="0"/>
              <a:t> ανάπτυξης στις συνθήκες εργασίας και στις αντιλήψεις περί «γυναικείας» και «ανδρικής» εργασίας. Τέλος, θα εξετάσουμε τις επιπτώσεις του νέου εργασιακού ήθους στις προσλήψεις και τις πολιτικές απέναντι στο φαινόμενο της φτώχιας και θα προβληματιστούμε ως προς το </a:t>
            </a:r>
            <a:r>
              <a:rPr lang="el-GR" sz="2400" dirty="0" err="1"/>
              <a:t>έμφυλο</a:t>
            </a:r>
            <a:r>
              <a:rPr lang="el-GR" sz="2400" dirty="0"/>
              <a:t> πρόσωπο της τελευταίας.  </a:t>
            </a:r>
            <a:endParaRPr lang="en-US" sz="2400"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8525944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l-GR" sz="3200" smtClean="0"/>
              <a:t>Το βρεφοκομείο και γυναικείο οικοτροφείο</a:t>
            </a:r>
            <a:br>
              <a:rPr lang="el-GR" sz="3200" smtClean="0"/>
            </a:br>
            <a:r>
              <a:rPr lang="en-US" sz="3200" smtClean="0"/>
              <a:t>Santa Maria della Pieta</a:t>
            </a:r>
            <a:r>
              <a:rPr lang="el-GR" sz="3200" smtClean="0"/>
              <a:t> στη</a:t>
            </a:r>
            <a:r>
              <a:rPr lang="en-US" sz="3200" smtClean="0"/>
              <a:t> </a:t>
            </a:r>
            <a:r>
              <a:rPr lang="el-GR" sz="3200" smtClean="0"/>
              <a:t>Βενετία</a:t>
            </a:r>
          </a:p>
        </p:txBody>
      </p:sp>
      <p:pic>
        <p:nvPicPr>
          <p:cNvPr id="17411" name="Content Placeholder 3" descr="Εικόνα:Το βρεφοκομείο και γυναικείο οικοτροφείο&#10;Santa Maria della Pieta στη Βενετία"/>
          <p:cNvPicPr>
            <a:picLocks noGrp="1" noChangeAspect="1"/>
          </p:cNvPicPr>
          <p:nvPr>
            <p:ph idx="1"/>
          </p:nvPr>
        </p:nvPicPr>
        <p:blipFill>
          <a:blip r:embed="rId2"/>
          <a:srcRect/>
          <a:stretch>
            <a:fillRect/>
          </a:stretch>
        </p:blipFill>
        <p:spPr>
          <a:xfrm>
            <a:off x="2555875" y="1628775"/>
            <a:ext cx="4105275" cy="5003800"/>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sz="2800" smtClean="0"/>
              <a:t>Η ποινικοποίηση της φτώχιας:</a:t>
            </a:r>
            <a:br>
              <a:rPr lang="el-GR" sz="2800" smtClean="0"/>
            </a:br>
            <a:r>
              <a:rPr lang="el-GR" sz="2800" smtClean="0"/>
              <a:t>Το πτωχοκομείο / γυναικείο αναμορφωτήριο του </a:t>
            </a:r>
            <a:r>
              <a:rPr lang="en-US" sz="2800" smtClean="0"/>
              <a:t>Bridewell, </a:t>
            </a:r>
            <a:r>
              <a:rPr lang="el-GR" sz="2800" smtClean="0"/>
              <a:t>1720</a:t>
            </a:r>
          </a:p>
        </p:txBody>
      </p:sp>
      <p:pic>
        <p:nvPicPr>
          <p:cNvPr id="18435" name="Content Placeholder 3" descr="Εικόνα:Το πτωχοκομείο / γυναικείο αναμορφωτήριο του Bridewell, 1720"/>
          <p:cNvPicPr>
            <a:picLocks noGrp="1" noChangeAspect="1"/>
          </p:cNvPicPr>
          <p:nvPr>
            <p:ph idx="1"/>
          </p:nvPr>
        </p:nvPicPr>
        <p:blipFill>
          <a:blip r:embed="rId2"/>
          <a:srcRect/>
          <a:stretch>
            <a:fillRect/>
          </a:stretch>
        </p:blipFill>
        <p:spPr>
          <a:xfrm>
            <a:off x="1168226" y="1773238"/>
            <a:ext cx="6788150" cy="4606925"/>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sz="3200" smtClean="0"/>
              <a:t>Προς τον μεγάλο εγκλεισμό:</a:t>
            </a:r>
            <a:r>
              <a:rPr lang="en-US" sz="3200" smtClean="0"/>
              <a:t/>
            </a:r>
            <a:br>
              <a:rPr lang="en-US" sz="3200" smtClean="0"/>
            </a:br>
            <a:r>
              <a:rPr lang="el-GR" sz="3200" smtClean="0"/>
              <a:t>Το πτωχοκομείο του </a:t>
            </a:r>
            <a:r>
              <a:rPr lang="en-US" sz="3200" smtClean="0"/>
              <a:t>Exeter, 1744</a:t>
            </a:r>
            <a:endParaRPr lang="el-GR" sz="3200" smtClean="0"/>
          </a:p>
        </p:txBody>
      </p:sp>
      <p:pic>
        <p:nvPicPr>
          <p:cNvPr id="19459" name="Content Placeholder 3" descr="Εικόνα:Το πτωχοκομείο του Exeter, 1744"/>
          <p:cNvPicPr>
            <a:picLocks noGrp="1" noChangeAspect="1"/>
          </p:cNvPicPr>
          <p:nvPr>
            <p:ph idx="1"/>
          </p:nvPr>
        </p:nvPicPr>
        <p:blipFill>
          <a:blip r:embed="rId2"/>
          <a:srcRect/>
          <a:stretch>
            <a:fillRect/>
          </a:stretch>
        </p:blipFill>
        <p:spPr>
          <a:xfrm>
            <a:off x="827088" y="2133600"/>
            <a:ext cx="7589837" cy="3814763"/>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sz="3200" smtClean="0"/>
              <a:t>Πατριαρχικές και επαγγελματικές συναρθρώσεις του ανδρισμού </a:t>
            </a:r>
          </a:p>
        </p:txBody>
      </p:sp>
      <p:sp>
        <p:nvSpPr>
          <p:cNvPr id="20483" name="Content Placeholder 2"/>
          <p:cNvSpPr>
            <a:spLocks noGrp="1"/>
          </p:cNvSpPr>
          <p:nvPr>
            <p:ph idx="1"/>
          </p:nvPr>
        </p:nvSpPr>
        <p:spPr/>
        <p:txBody>
          <a:bodyPr/>
          <a:lstStyle/>
          <a:p>
            <a:pPr indent="0" algn="just">
              <a:spcBef>
                <a:spcPct val="0"/>
              </a:spcBef>
              <a:buFont typeface="Arial" charset="0"/>
              <a:buNone/>
            </a:pPr>
            <a:r>
              <a:rPr lang="el-GR" sz="2400" smtClean="0"/>
              <a:t>«Ο τεχνίτης προκειμένου να μπορεί να έχει μαθητευόμενο θα πρέπει να είναι οικογενειάρχης: οι οικογενειάρχες επιβαρύνονται με διάφορες υποχρεώσεις στην κοινότητα, με τις οποίες δεν επιβαρύνονται όσοι δεν έχουν στήσει το δικό τους νοικοκυριό. Συνεπώς, φαίνεται σωστό οι νοικοκυραίοι να έχουν αυτό το προνόμιο έναντι όσων δεν είναι οικογενειάρχες, να παίρνουν δηλαδή  μαθητευόμενους, γεγονός που θα τους βοηθήσει να βγάλουν τα προς το ζην».</a:t>
            </a:r>
          </a:p>
          <a:p>
            <a:pPr indent="0" algn="just">
              <a:spcBef>
                <a:spcPct val="0"/>
              </a:spcBef>
              <a:buFont typeface="Arial" charset="0"/>
              <a:buNone/>
            </a:pPr>
            <a:r>
              <a:rPr lang="en-US" sz="2300" smtClean="0"/>
              <a:t>A Memorandum regarding the Statute of Artificers, </a:t>
            </a:r>
            <a:r>
              <a:rPr lang="el-GR" sz="2300" smtClean="0"/>
              <a:t>Αγγλία 1573 [</a:t>
            </a:r>
            <a:r>
              <a:rPr lang="en-US" sz="2300" smtClean="0"/>
              <a:t>Lena Cowen Orlin </a:t>
            </a:r>
            <a:r>
              <a:rPr lang="el-GR" sz="2300" smtClean="0"/>
              <a:t>(επιμ.)</a:t>
            </a:r>
            <a:r>
              <a:rPr lang="en-US" sz="2300" smtClean="0"/>
              <a:t>,</a:t>
            </a:r>
            <a:r>
              <a:rPr lang="el-GR" sz="2300" smtClean="0"/>
              <a:t> </a:t>
            </a:r>
            <a:r>
              <a:rPr lang="en-US" sz="2300" i="1" smtClean="0"/>
              <a:t>The Renaissance: A Sourcebook</a:t>
            </a:r>
            <a:r>
              <a:rPr lang="en-US" sz="2300" smtClean="0"/>
              <a:t>, Palgrave Macmillan, </a:t>
            </a:r>
            <a:r>
              <a:rPr lang="el-GR" sz="2300" smtClean="0"/>
              <a:t>Νέα Υόρκη 2009, σ. 57].</a:t>
            </a:r>
            <a:r>
              <a:rPr lang="en-US" sz="2300" smtClean="0"/>
              <a:t> </a:t>
            </a:r>
            <a:endParaRPr lang="el-GR" sz="23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sz="3200" smtClean="0"/>
              <a:t>Η ηλικία ως παράγοντας διαμόρφωσης του ανδρισμού</a:t>
            </a:r>
          </a:p>
        </p:txBody>
      </p:sp>
      <p:sp>
        <p:nvSpPr>
          <p:cNvPr id="21507" name="Content Placeholder 2"/>
          <p:cNvSpPr>
            <a:spLocks noGrp="1"/>
          </p:cNvSpPr>
          <p:nvPr>
            <p:ph idx="1"/>
          </p:nvPr>
        </p:nvSpPr>
        <p:spPr/>
        <p:txBody>
          <a:bodyPr/>
          <a:lstStyle/>
          <a:p>
            <a:pPr algn="just">
              <a:buFont typeface="Arial" charset="0"/>
              <a:buNone/>
            </a:pPr>
            <a:r>
              <a:rPr lang="el-GR" sz="2000" smtClean="0"/>
              <a:t>      </a:t>
            </a:r>
            <a:r>
              <a:rPr lang="el-GR" sz="2200" smtClean="0"/>
              <a:t>«Ο μάστορας θα πρέπει να έχει συμπληρώσει τα εικοσιτέσσερα χρόνια του προκειμένου να μπορεί να πάρει μαθητευόμενο: μέχρι να κλείσει τα εικοσιτέσσερα ο άνδρας (τις περισσότερες φορές αν και όχι πάντα) είναι ασυγκράτητος, χωρίς κρίση, και χωρίς επαρκή εμπειρία στην κυριαρχία του εαυτού του. Ούτε τις περισσότερες φορές έχει ακόμη αποκτήσει ολοκληρωμένη ή τέλεια γνώση της τέχνης ή του επαγγέλματος που ασκεί. Και συνεπώς έχει περισσότερη ανάγκη ακόμα να βρίσκεται υπό την εξουσία, ως υπηρέτης ή ως μαθητευόμενος, παρά να άρχει ως μάστορας και δάσκαλος».</a:t>
            </a:r>
          </a:p>
          <a:p>
            <a:pPr algn="just">
              <a:buFont typeface="Arial" charset="0"/>
              <a:buNone/>
            </a:pPr>
            <a:r>
              <a:rPr lang="el-GR" sz="2000" smtClean="0"/>
              <a:t>      </a:t>
            </a:r>
            <a:r>
              <a:rPr lang="en-US" sz="2100" smtClean="0"/>
              <a:t>A memorandum Regarding the Statute of Artificers, </a:t>
            </a:r>
            <a:r>
              <a:rPr lang="el-GR" sz="2100" smtClean="0"/>
              <a:t>Αγγλία 1573 [</a:t>
            </a:r>
            <a:r>
              <a:rPr lang="en-US" sz="2100" smtClean="0"/>
              <a:t>Lena Cowen Orlin </a:t>
            </a:r>
            <a:r>
              <a:rPr lang="el-GR" sz="2100" smtClean="0"/>
              <a:t>(επιμ.)</a:t>
            </a:r>
            <a:r>
              <a:rPr lang="en-US" sz="2100" smtClean="0"/>
              <a:t>,</a:t>
            </a:r>
            <a:r>
              <a:rPr lang="el-GR" sz="2100" smtClean="0"/>
              <a:t> </a:t>
            </a:r>
            <a:r>
              <a:rPr lang="en-US" sz="2100" i="1" smtClean="0"/>
              <a:t>The Renaissance: A Sourcebook</a:t>
            </a:r>
            <a:r>
              <a:rPr lang="en-US" sz="2100" smtClean="0"/>
              <a:t>, Palgrave Macmillan, </a:t>
            </a:r>
            <a:r>
              <a:rPr lang="el-GR" sz="2100" smtClean="0"/>
              <a:t>Νέα Υόρκη 2009, σ. 57].</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993775"/>
          </a:xfrm>
        </p:spPr>
        <p:txBody>
          <a:bodyPr/>
          <a:lstStyle/>
          <a:p>
            <a:r>
              <a:rPr lang="el-GR" sz="3200" smtClean="0"/>
              <a:t>Το επάγγελμα της μαίας: επαγγελματικές δεξιότητες και αρετές</a:t>
            </a:r>
          </a:p>
        </p:txBody>
      </p:sp>
      <p:sp>
        <p:nvSpPr>
          <p:cNvPr id="22531" name="Content Placeholder 2"/>
          <p:cNvSpPr>
            <a:spLocks noGrp="1"/>
          </p:cNvSpPr>
          <p:nvPr>
            <p:ph idx="1"/>
          </p:nvPr>
        </p:nvSpPr>
        <p:spPr>
          <a:xfrm>
            <a:off x="457200" y="1341438"/>
            <a:ext cx="8229600" cy="4784725"/>
          </a:xfrm>
        </p:spPr>
        <p:txBody>
          <a:bodyPr/>
          <a:lstStyle/>
          <a:p>
            <a:pPr algn="just">
              <a:buFont typeface="Arial" charset="0"/>
              <a:buNone/>
            </a:pPr>
            <a:r>
              <a:rPr lang="el-GR" smtClean="0"/>
              <a:t>    </a:t>
            </a:r>
            <a:r>
              <a:rPr lang="el-GR" sz="2000" smtClean="0"/>
              <a:t>«Η καλή μαία θα πρέπει να είναι ιδιαίτερα επιδέξια και έμπειρη… Δε θα πρέπει, ωστόσο, να είναι ιδιαίτερα μεγάλη για να μην έχει προβλήματα με την όραση της ή αδύναμα και τρεμάμενα χέρια… Θα πρέπει, επίσης, να γνωρίζει και να είναι πολύ προσεκτική ως προς το πότε πλησιάζει ο τοκετός, διακρίνοντας τις ωδίνες του τοκετού από τους υπόλοιπους πόνους… Αυτό είναι πολύ σημαντικό γιατί όταν σπάσουν τα νερά δε θα πρέπει να χάσει καθόλου χρόνο: εάν υπάρξει καθυστέρηση, η μήτρα στεγνώνει και ο τοκετός καθίσταται πλέον πολύ δύσκολος. Θα πρέπει να βρίσκεται με την έγκυο νυχθημερόν… Η καλή μαία θα πρέπει να έχει πάντα μια βοηθό… να μεταφέρει έλαια και ζεστά λίπη, πετσέτες, ψαλίδια και κλωστή για να κόψει τον ομφάλιο λώρο, ή να αφαιρέσει με δεξιότητα τον πλακούντα… δεν είναι σε θέση όλες οι γυναίκες να το κάνουν αυτό… Η μαία θα πρέπει να είναι καταδεκτική, κεφάτη, προσηνής, εύθυμη και γενναία, και θα πρέπει πάντα να ενθαρρύνει τις γυναίκες…».</a:t>
            </a:r>
          </a:p>
          <a:p>
            <a:pPr>
              <a:buFont typeface="Arial" charset="0"/>
              <a:buNone/>
            </a:pPr>
            <a:r>
              <a:rPr lang="el-GR" sz="2000" smtClean="0"/>
              <a:t>	</a:t>
            </a:r>
            <a:r>
              <a:rPr lang="en-US" sz="1900" smtClean="0"/>
              <a:t>Scipione Mercurio, </a:t>
            </a:r>
            <a:r>
              <a:rPr lang="en-US" sz="1900" i="1" smtClean="0"/>
              <a:t>La commare o riccoglitrice</a:t>
            </a:r>
            <a:r>
              <a:rPr lang="en-US" sz="1900" smtClean="0"/>
              <a:t> (1601), </a:t>
            </a:r>
            <a:r>
              <a:rPr lang="el-GR" sz="1900" smtClean="0"/>
              <a:t>σ. 88.</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l-GR" sz="3200" smtClean="0"/>
              <a:t>Γυναικεία μαθητεία στο </a:t>
            </a:r>
            <a:r>
              <a:rPr lang="en-US" sz="3200" smtClean="0"/>
              <a:t>Southampton (1577): </a:t>
            </a:r>
            <a:r>
              <a:rPr lang="el-GR" sz="3200" smtClean="0"/>
              <a:t>ένα ζήτημα αστικής πολιτικής</a:t>
            </a:r>
          </a:p>
        </p:txBody>
      </p:sp>
      <p:sp>
        <p:nvSpPr>
          <p:cNvPr id="23555" name="Content Placeholder 2"/>
          <p:cNvSpPr>
            <a:spLocks noGrp="1"/>
          </p:cNvSpPr>
          <p:nvPr>
            <p:ph idx="1"/>
          </p:nvPr>
        </p:nvSpPr>
        <p:spPr/>
        <p:txBody>
          <a:bodyPr/>
          <a:lstStyle/>
          <a:p>
            <a:pPr algn="just">
              <a:buFont typeface="Arial" charset="0"/>
              <a:buNone/>
            </a:pPr>
            <a:r>
              <a:rPr lang="el-GR" sz="2400" smtClean="0"/>
              <a:t>     </a:t>
            </a:r>
            <a:r>
              <a:rPr lang="el-GR" sz="2100" smtClean="0"/>
              <a:t>«Ο </a:t>
            </a:r>
            <a:r>
              <a:rPr lang="en-US" sz="2100" smtClean="0"/>
              <a:t>Charles Pointdexter </a:t>
            </a:r>
            <a:r>
              <a:rPr lang="el-GR" sz="2100" smtClean="0"/>
              <a:t>και η σύζυγος του </a:t>
            </a:r>
            <a:r>
              <a:rPr lang="en-US" sz="2100" smtClean="0"/>
              <a:t>Collet </a:t>
            </a:r>
            <a:r>
              <a:rPr lang="el-GR" sz="2100" smtClean="0"/>
              <a:t>συμφώνησαν και δέχθηκαν να κρατήσουν και να στηρίξουν με σωστό και τίμιο τρόπο την </a:t>
            </a:r>
            <a:r>
              <a:rPr lang="en-US" sz="2100" smtClean="0"/>
              <a:t>Elizabeth Darvall</a:t>
            </a:r>
            <a:r>
              <a:rPr lang="el-GR" sz="2100" smtClean="0"/>
              <a:t>, τη θυγατέρα του μακαρίτη </a:t>
            </a:r>
            <a:r>
              <a:rPr lang="en-US" sz="2100" smtClean="0"/>
              <a:t>Nicholas Darvall,</a:t>
            </a:r>
            <a:r>
              <a:rPr lang="el-GR" sz="2100" smtClean="0"/>
              <a:t> για έξι πένες την εβδομάδα έως την εορτή της Γεννήσεως του Ιωάννη του Βαπτιστή, το σωτήριο έτος 1578. Και από τότε και στο εξής να την κρατήσουν  με δικά τους έξοδα και έτσι να απαλλάξουν την πόλη από κάθε υποχρέωση και να</a:t>
            </a:r>
            <a:r>
              <a:rPr lang="en-US" sz="2100" smtClean="0"/>
              <a:t> </a:t>
            </a:r>
            <a:r>
              <a:rPr lang="el-GR" sz="2100" smtClean="0"/>
              <a:t>πάρουν την </a:t>
            </a:r>
            <a:r>
              <a:rPr lang="en-US" sz="2100" smtClean="0"/>
              <a:t>Elizabeth</a:t>
            </a:r>
            <a:r>
              <a:rPr lang="el-GR" sz="2100" smtClean="0"/>
              <a:t> ως μαθητευόμενή τους για τα επόμενα δώδεκα χρόνια. Με βάση αυτά, θα δοθεί άδεια… στον προαναφερθέντα </a:t>
            </a:r>
            <a:r>
              <a:rPr lang="en-US" sz="2100" smtClean="0"/>
              <a:t>Charles </a:t>
            </a:r>
            <a:r>
              <a:rPr lang="el-GR" sz="2100" smtClean="0"/>
              <a:t>και τη σύζυγο του </a:t>
            </a:r>
            <a:r>
              <a:rPr lang="en-US" sz="2100" smtClean="0"/>
              <a:t>Collet</a:t>
            </a:r>
            <a:r>
              <a:rPr lang="el-GR" sz="2100" smtClean="0"/>
              <a:t> </a:t>
            </a:r>
            <a:r>
              <a:rPr lang="en-US" sz="2100" smtClean="0"/>
              <a:t> </a:t>
            </a:r>
            <a:r>
              <a:rPr lang="el-GR" sz="2100" smtClean="0"/>
              <a:t>να παραμείνουν στην πόλη και να στήσουν ένα τσαγκάρικο προς όφελος της πόλης· αλλιώς θα πρέπει να εγκαταλείψουν την πόλη».</a:t>
            </a:r>
          </a:p>
          <a:p>
            <a:pPr algn="just">
              <a:buFont typeface="Arial" charset="0"/>
              <a:buNone/>
            </a:pPr>
            <a:r>
              <a:rPr lang="el-GR" sz="2000" smtClean="0"/>
              <a:t>      </a:t>
            </a:r>
            <a:r>
              <a:rPr lang="en-US" sz="1900" smtClean="0"/>
              <a:t>Books of Examination and Depositions, 1570-1594 </a:t>
            </a:r>
            <a:r>
              <a:rPr lang="el-GR" sz="1900" smtClean="0"/>
              <a:t>[</a:t>
            </a:r>
            <a:r>
              <a:rPr lang="en-US" sz="1900" smtClean="0"/>
              <a:t>Lena Cowen Orlin </a:t>
            </a:r>
            <a:r>
              <a:rPr lang="el-GR" sz="1900" smtClean="0"/>
              <a:t>(επιμ.)</a:t>
            </a:r>
            <a:r>
              <a:rPr lang="en-US" sz="1900" smtClean="0"/>
              <a:t>,</a:t>
            </a:r>
            <a:r>
              <a:rPr lang="el-GR" sz="1900" smtClean="0"/>
              <a:t> </a:t>
            </a:r>
            <a:r>
              <a:rPr lang="en-US" sz="1900" i="1" smtClean="0"/>
              <a:t>The Renaissance: A Sourcebook</a:t>
            </a:r>
            <a:r>
              <a:rPr lang="en-US" sz="1900" smtClean="0"/>
              <a:t>, Palgrave Macmillan, </a:t>
            </a:r>
            <a:r>
              <a:rPr lang="el-GR" sz="1900" smtClean="0"/>
              <a:t>Νέα Υόρκη 2009, σ.</a:t>
            </a:r>
            <a:r>
              <a:rPr lang="en-US" sz="1900" smtClean="0"/>
              <a:t> 61].</a:t>
            </a:r>
            <a:endParaRPr lang="el-GR" sz="19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l-GR" sz="3200" smtClean="0"/>
              <a:t>Οι οικονομικές αντιξοότητες της γυναικείας χηρείας</a:t>
            </a:r>
          </a:p>
        </p:txBody>
      </p:sp>
      <p:sp>
        <p:nvSpPr>
          <p:cNvPr id="24579" name="Content Placeholder 2"/>
          <p:cNvSpPr>
            <a:spLocks noGrp="1"/>
          </p:cNvSpPr>
          <p:nvPr>
            <p:ph idx="1"/>
          </p:nvPr>
        </p:nvSpPr>
        <p:spPr/>
        <p:txBody>
          <a:bodyPr/>
          <a:lstStyle/>
          <a:p>
            <a:pPr algn="just">
              <a:buFont typeface="Arial" charset="0"/>
              <a:buNone/>
            </a:pPr>
            <a:r>
              <a:rPr lang="el-GR" smtClean="0"/>
              <a:t>    </a:t>
            </a:r>
            <a:r>
              <a:rPr lang="el-GR" sz="2400" smtClean="0"/>
              <a:t>«Εγώ η </a:t>
            </a:r>
            <a:r>
              <a:rPr lang="en-US" sz="2400" smtClean="0"/>
              <a:t>Justina</a:t>
            </a:r>
            <a:r>
              <a:rPr lang="el-GR" sz="2400" smtClean="0"/>
              <a:t>, χήρα του κυρίου </a:t>
            </a:r>
            <a:r>
              <a:rPr lang="en-US" sz="2400" smtClean="0"/>
              <a:t>Donato, </a:t>
            </a:r>
            <a:r>
              <a:rPr lang="el-GR" sz="2400" smtClean="0"/>
              <a:t>βαφέα, εκλιπαρώ τη Γαληνοτάτη για το έλεος σας, έτσι ώστε να δεχθείτε να με απαλλάξετε από τους φόρους που είχαν επιβληθεί στον σύζυγο μου για το επάγγελμα του ως βαφέα… καθώς εγώ, μια φτωχή χήρα, δεν έχω ασκήσει ούτε το επάγγελμα του βαφέα ούτε καμιά εμπορική δραστηριότητα ύστερα από τον θάνατό του… αλλά μόνο φροντίζω τη φτωχή, πολυμελή  οικογένεια μου…».</a:t>
            </a:r>
          </a:p>
          <a:p>
            <a:pPr algn="just">
              <a:buFont typeface="Arial" charset="0"/>
              <a:buNone/>
            </a:pPr>
            <a:r>
              <a:rPr lang="el-GR" sz="2400" smtClean="0"/>
              <a:t>	</a:t>
            </a:r>
            <a:r>
              <a:rPr lang="el-GR" sz="2300" smtClean="0"/>
              <a:t>Αίτηση της χήρας </a:t>
            </a:r>
            <a:r>
              <a:rPr lang="en-US" sz="2300" smtClean="0"/>
              <a:t>Justina</a:t>
            </a:r>
            <a:r>
              <a:rPr lang="el-GR" sz="2300" smtClean="0"/>
              <a:t> προς το </a:t>
            </a:r>
            <a:r>
              <a:rPr lang="en-US" sz="2300" smtClean="0"/>
              <a:t>Pien Collegio </a:t>
            </a:r>
            <a:r>
              <a:rPr lang="el-GR" sz="2300" smtClean="0"/>
              <a:t>για φορολογικές ελαφρύνσεις</a:t>
            </a:r>
            <a:r>
              <a:rPr lang="en-US" sz="2300" smtClean="0"/>
              <a:t> (</a:t>
            </a:r>
            <a:r>
              <a:rPr lang="el-GR" sz="2300" smtClean="0"/>
              <a:t>Βενετία </a:t>
            </a:r>
            <a:r>
              <a:rPr lang="en-US" sz="2300" smtClean="0"/>
              <a:t>1566)</a:t>
            </a:r>
            <a:r>
              <a:rPr lang="el-GR" sz="2300" smtClean="0"/>
              <a:t> [</a:t>
            </a:r>
            <a:r>
              <a:rPr lang="en-US" sz="2300" smtClean="0"/>
              <a:t>Monica Chojnacka-Merry Wiesner-Hanks (</a:t>
            </a:r>
            <a:r>
              <a:rPr lang="el-GR" sz="2300" smtClean="0"/>
              <a:t>επιμ.</a:t>
            </a:r>
            <a:r>
              <a:rPr lang="en-US" sz="2300" smtClean="0"/>
              <a:t>)</a:t>
            </a:r>
            <a:r>
              <a:rPr lang="el-GR" sz="2300" smtClean="0"/>
              <a:t>, </a:t>
            </a:r>
            <a:r>
              <a:rPr lang="en-US" sz="2300" i="1" smtClean="0"/>
              <a:t>Ages of Women, Ages of Men: Sources in European Social History, 1400-1750</a:t>
            </a:r>
            <a:r>
              <a:rPr lang="en-US" sz="2300" smtClean="0"/>
              <a:t>, Longman, </a:t>
            </a:r>
            <a:r>
              <a:rPr lang="el-GR" sz="2300" smtClean="0"/>
              <a:t>Λονδίνο 2002, σ. 280].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l-GR" sz="3200" smtClean="0"/>
              <a:t>Το μεγαλύτερο ποσοστό των βρεφών που εγκαταλείπονταν ήταν κορίτσια</a:t>
            </a:r>
          </a:p>
        </p:txBody>
      </p:sp>
      <p:sp>
        <p:nvSpPr>
          <p:cNvPr id="25603" name="Content Placeholder 2"/>
          <p:cNvSpPr>
            <a:spLocks noGrp="1"/>
          </p:cNvSpPr>
          <p:nvPr>
            <p:ph idx="1"/>
          </p:nvPr>
        </p:nvSpPr>
        <p:spPr/>
        <p:txBody>
          <a:bodyPr/>
          <a:lstStyle/>
          <a:p>
            <a:pPr algn="just">
              <a:buFont typeface="Arial" charset="0"/>
              <a:buNone/>
            </a:pPr>
            <a:r>
              <a:rPr lang="el-GR" smtClean="0"/>
              <a:t>    </a:t>
            </a:r>
            <a:r>
              <a:rPr lang="el-GR" sz="2100" smtClean="0"/>
              <a:t>«Το όνομα του κοριτσιού που μας έφεραν την Τετάρτη, 3 Σεπτεμβρίου… την ώρα του εσπερινού είναι </a:t>
            </a:r>
            <a:r>
              <a:rPr lang="en-US" sz="2100" smtClean="0"/>
              <a:t>Maria Agostina. </a:t>
            </a:r>
            <a:r>
              <a:rPr lang="el-GR" sz="2100" smtClean="0"/>
              <a:t>Την έφερε ο πατέρας της, ο </a:t>
            </a:r>
            <a:r>
              <a:rPr lang="en-US" sz="2100" smtClean="0"/>
              <a:t>Santi di Cione </a:t>
            </a:r>
            <a:r>
              <a:rPr lang="el-GR" sz="2100" smtClean="0"/>
              <a:t>από το </a:t>
            </a:r>
            <a:r>
              <a:rPr lang="en-US" sz="2100" smtClean="0"/>
              <a:t>Castelfiorentino.</a:t>
            </a:r>
            <a:r>
              <a:rPr lang="el-GR" sz="2100" smtClean="0"/>
              <a:t> Είπε ότι η γυναίκα του είχε πεθάνει και ότι ήταν τώρα μόνος και τόσο φτωχός που δεν μπορούσε να τη μεγαλώσει, και για αυτό την έφερε στο βρεφοκομείο. Είπε ότι το κορίτσι ήταν τριών εβδομάδων· μαζί του έφερε τρία λινά υφάσματα, ένα κομμάτι παλιό μάλλινο ύφασμα και μια φασκιά σε καλή κατάσταση. Σημειώνουμε ότι ο </a:t>
            </a:r>
            <a:r>
              <a:rPr lang="en-US" sz="2100" smtClean="0"/>
              <a:t>Santi, </a:t>
            </a:r>
            <a:r>
              <a:rPr lang="el-GR" sz="2100" smtClean="0"/>
              <a:t>ο πατέρας της, είπε ότι θα ήθελε να έρθει και να δουλέψει εδώ ως υπηρέτης για να πληρώσει την τροφό του κοριτσιού με τον μισθό του».</a:t>
            </a:r>
          </a:p>
          <a:p>
            <a:pPr algn="just">
              <a:buFont typeface="Arial" charset="0"/>
              <a:buNone/>
            </a:pPr>
            <a:r>
              <a:rPr lang="el-GR" sz="2000" smtClean="0"/>
              <a:t>	Από τα αρχεία του </a:t>
            </a:r>
            <a:r>
              <a:rPr lang="en-US" sz="2000" smtClean="0"/>
              <a:t>Ospedale di S. Maria della Scala, San Gimignano (1449)</a:t>
            </a:r>
            <a:r>
              <a:rPr lang="el-GR" sz="2000" smtClean="0"/>
              <a:t> [</a:t>
            </a:r>
            <a:r>
              <a:rPr lang="en-US" sz="2000" smtClean="0"/>
              <a:t>Mary Rogers- Paolo Tinagli (</a:t>
            </a:r>
            <a:r>
              <a:rPr lang="el-GR" sz="2000" smtClean="0"/>
              <a:t>επιμ.</a:t>
            </a:r>
            <a:r>
              <a:rPr lang="en-US" sz="2000" smtClean="0"/>
              <a:t>),</a:t>
            </a:r>
            <a:r>
              <a:rPr lang="el-GR" sz="2000" smtClean="0"/>
              <a:t> </a:t>
            </a:r>
            <a:r>
              <a:rPr lang="en-US" sz="2000" i="1" smtClean="0"/>
              <a:t>Women in Italy, 1350-1650: A Sourcebook</a:t>
            </a:r>
            <a:r>
              <a:rPr lang="en-US" sz="2000" smtClean="0"/>
              <a:t>, Manchester University Press, Manchester 2005, </a:t>
            </a:r>
            <a:r>
              <a:rPr lang="el-GR" sz="2000" smtClean="0"/>
              <a:t>σ.  110-111.]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Προτεινόμενη Βιβλιογραφία</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2400" dirty="0"/>
              <a:t>Monica </a:t>
            </a:r>
            <a:r>
              <a:rPr lang="en-US" sz="2400" dirty="0" err="1"/>
              <a:t>Chojnacka</a:t>
            </a:r>
            <a:r>
              <a:rPr lang="en-US" sz="2400" dirty="0"/>
              <a:t>, </a:t>
            </a:r>
            <a:r>
              <a:rPr lang="en-US" sz="2400" i="1" dirty="0"/>
              <a:t>Working Women of Early Modern Venice</a:t>
            </a:r>
            <a:r>
              <a:rPr lang="en-US" sz="2400" dirty="0"/>
              <a:t>, Johns Hopkins University Press, </a:t>
            </a:r>
            <a:r>
              <a:rPr lang="el-GR" sz="2400" dirty="0"/>
              <a:t>Βαλτιμόρη</a:t>
            </a:r>
            <a:r>
              <a:rPr lang="en-US" sz="2400" dirty="0"/>
              <a:t> 2001.</a:t>
            </a:r>
          </a:p>
          <a:p>
            <a:pPr lvl="0"/>
            <a:r>
              <a:rPr lang="en-US" sz="2400" dirty="0"/>
              <a:t>Merry </a:t>
            </a:r>
            <a:r>
              <a:rPr lang="en-US" sz="2400" dirty="0" err="1"/>
              <a:t>Wiesner</a:t>
            </a:r>
            <a:r>
              <a:rPr lang="en-US" sz="2400" dirty="0"/>
              <a:t>, </a:t>
            </a:r>
            <a:r>
              <a:rPr lang="en-US" sz="2400" i="1" dirty="0"/>
              <a:t>Working Women in Renaissance Germany</a:t>
            </a:r>
            <a:r>
              <a:rPr lang="en-US" sz="2400" dirty="0"/>
              <a:t>, Rutgers University Press, New Brunswick, N.J. 1986. </a:t>
            </a:r>
          </a:p>
          <a:p>
            <a:pPr lvl="0"/>
            <a:r>
              <a:rPr lang="en-US" sz="2400" dirty="0"/>
              <a:t>Judith Bennett, </a:t>
            </a:r>
            <a:r>
              <a:rPr lang="en-US" sz="2400" i="1" dirty="0"/>
              <a:t>Ale, Beer, and </a:t>
            </a:r>
            <a:r>
              <a:rPr lang="en-US" sz="2400" i="1" dirty="0" err="1"/>
              <a:t>Brewsters</a:t>
            </a:r>
            <a:r>
              <a:rPr lang="en-US" sz="2400" i="1" dirty="0"/>
              <a:t> in England: Women’s Work in a Changing World, 1300 to 1600</a:t>
            </a:r>
            <a:r>
              <a:rPr lang="en-US" sz="2400" dirty="0"/>
              <a:t>, Oxford University Press, Ν</a:t>
            </a:r>
            <a:r>
              <a:rPr lang="el-GR" sz="2400" dirty="0" err="1"/>
              <a:t>έα</a:t>
            </a:r>
            <a:r>
              <a:rPr lang="el-GR" sz="2400" dirty="0"/>
              <a:t> Υόρκη</a:t>
            </a:r>
            <a:r>
              <a:rPr lang="en-US" sz="2400" dirty="0"/>
              <a:t> 1996.</a:t>
            </a:r>
          </a:p>
          <a:p>
            <a:pPr lvl="0"/>
            <a:r>
              <a:rPr lang="en-US" sz="2400" dirty="0"/>
              <a:t>Susan Broomhall, </a:t>
            </a:r>
            <a:r>
              <a:rPr lang="en-US" sz="2400" i="1" dirty="0"/>
              <a:t>Women’s Medical Work in Early Modern France</a:t>
            </a:r>
            <a:r>
              <a:rPr lang="en-US" sz="2400" dirty="0"/>
              <a:t>, Manchester University Press, Manchester 2011.</a:t>
            </a:r>
          </a:p>
          <a:p>
            <a:pPr lvl="0"/>
            <a:r>
              <a:rPr lang="en-US" sz="2400" dirty="0"/>
              <a:t>Tim </a:t>
            </a:r>
            <a:r>
              <a:rPr lang="en-US" sz="2400" dirty="0" err="1"/>
              <a:t>Reinke</a:t>
            </a:r>
            <a:r>
              <a:rPr lang="en-US" sz="2400" dirty="0"/>
              <a:t>-Williams, </a:t>
            </a:r>
            <a:r>
              <a:rPr lang="en-US" sz="2400" i="1" dirty="0"/>
              <a:t>Women, Work and Sociability in Early Modern London</a:t>
            </a:r>
            <a:r>
              <a:rPr lang="en-US" sz="2400" dirty="0"/>
              <a:t>, Palgrave Macmillan, Basingstoke 2014.</a:t>
            </a:r>
          </a:p>
          <a:p>
            <a:pPr lvl="0"/>
            <a:r>
              <a:rPr lang="en-US" sz="2400" dirty="0"/>
              <a:t>Robert </a:t>
            </a:r>
            <a:r>
              <a:rPr lang="en-US" sz="2400" dirty="0" err="1"/>
              <a:t>Jütte</a:t>
            </a:r>
            <a:r>
              <a:rPr lang="en-US" sz="2400" dirty="0"/>
              <a:t>, </a:t>
            </a:r>
            <a:r>
              <a:rPr lang="en-US" sz="2400" i="1" dirty="0"/>
              <a:t>Poverty and Deviance in Early Modern Europe</a:t>
            </a:r>
            <a:r>
              <a:rPr lang="en-US" sz="2400" dirty="0"/>
              <a:t>, Cambridge University Press, Cambridge 1994.</a:t>
            </a:r>
          </a:p>
          <a:p>
            <a:pPr lvl="0"/>
            <a:r>
              <a:rPr lang="en-US" sz="2400" dirty="0"/>
              <a:t>Nicholas </a:t>
            </a:r>
            <a:r>
              <a:rPr lang="en-US" sz="2400" dirty="0" err="1"/>
              <a:t>Terpstra</a:t>
            </a:r>
            <a:r>
              <a:rPr lang="en-US" sz="2400" dirty="0"/>
              <a:t>, </a:t>
            </a:r>
            <a:r>
              <a:rPr lang="en-US" sz="2400" i="1" dirty="0"/>
              <a:t>Cultures of Charity: Women, Politics and the Reformation of Poor Relief in Renaissance Italy</a:t>
            </a:r>
            <a:r>
              <a:rPr lang="en-US" sz="2400" dirty="0"/>
              <a:t>, Harvard University Press, Cambridge Mass. 2013.</a:t>
            </a:r>
            <a:endParaRPr lang="en-US" sz="2400" dirty="0">
              <a:effectLst/>
            </a:endParaRPr>
          </a:p>
        </p:txBody>
      </p:sp>
      <p:sp>
        <p:nvSpPr>
          <p:cNvPr id="4" name="Slide Number Placeholder 3"/>
          <p:cNvSpPr>
            <a:spLocks noGrp="1"/>
          </p:cNvSpPr>
          <p:nvPr>
            <p:ph type="sldNum" sz="quarter" idx="12"/>
          </p:nvPr>
        </p:nvSpPr>
        <p:spPr/>
        <p:txBody>
          <a:bodyPr/>
          <a:lstStyle/>
          <a:p>
            <a:fld id="{D3F1D1C4-C2D9-4231-9FB2-B2D9D97AA41D}" type="slidenum">
              <a:rPr lang="el-GR" smtClean="0"/>
              <a:pPr/>
              <a:t>29</a:t>
            </a:fld>
            <a:endParaRPr lang="el-GR"/>
          </a:p>
        </p:txBody>
      </p:sp>
    </p:spTree>
    <p:extLst>
      <p:ext uri="{BB962C8B-B14F-4D97-AF65-F5344CB8AC3E}">
        <p14:creationId xmlns:p14="http://schemas.microsoft.com/office/powerpoint/2010/main" val="345613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1/2</a:t>
            </a:r>
            <a:endParaRPr lang="en-US" dirty="0"/>
          </a:p>
        </p:txBody>
      </p:sp>
      <p:sp>
        <p:nvSpPr>
          <p:cNvPr id="3" name="Content Placeholder 2"/>
          <p:cNvSpPr>
            <a:spLocks noGrp="1"/>
          </p:cNvSpPr>
          <p:nvPr>
            <p:ph idx="1"/>
          </p:nvPr>
        </p:nvSpPr>
        <p:spPr>
          <a:xfrm>
            <a:off x="457200" y="1600200"/>
            <a:ext cx="8229600" cy="5141168"/>
          </a:xfrm>
        </p:spPr>
        <p:txBody>
          <a:bodyPr>
            <a:normAutofit/>
          </a:bodyPr>
          <a:lstStyle/>
          <a:p>
            <a:r>
              <a:rPr lang="el-GR" sz="2000" dirty="0" smtClean="0"/>
              <a:t>Ο </a:t>
            </a:r>
            <a:r>
              <a:rPr lang="el-GR" sz="2000" dirty="0" err="1" smtClean="0"/>
              <a:t>έμφυλος</a:t>
            </a:r>
            <a:r>
              <a:rPr lang="el-GR" sz="2000" dirty="0" smtClean="0"/>
              <a:t> κόσμος της εργασίας</a:t>
            </a:r>
            <a:endParaRPr lang="en-US" sz="2000" dirty="0" smtClean="0"/>
          </a:p>
          <a:p>
            <a:r>
              <a:rPr lang="el-GR" sz="2000" dirty="0" smtClean="0"/>
              <a:t>Ο </a:t>
            </a:r>
            <a:r>
              <a:rPr lang="el-GR" sz="2000" dirty="0" err="1" smtClean="0"/>
              <a:t>έμφυλος</a:t>
            </a:r>
            <a:r>
              <a:rPr lang="el-GR" sz="2000" dirty="0" smtClean="0"/>
              <a:t> κόσμος της φτώχιας</a:t>
            </a:r>
            <a:endParaRPr lang="en-US" sz="2000" dirty="0" smtClean="0"/>
          </a:p>
          <a:p>
            <a:r>
              <a:rPr lang="el-GR" sz="2000" dirty="0" smtClean="0"/>
              <a:t>Αγροτικές εργασίες</a:t>
            </a:r>
          </a:p>
          <a:p>
            <a:r>
              <a:rPr lang="el-GR" sz="2000" dirty="0" smtClean="0"/>
              <a:t>Οικοδομικές εργασίες</a:t>
            </a:r>
          </a:p>
          <a:p>
            <a:r>
              <a:rPr lang="el-GR" sz="2000" dirty="0" smtClean="0"/>
              <a:t>Η εποχικότητα των εργασιών</a:t>
            </a:r>
          </a:p>
          <a:p>
            <a:r>
              <a:rPr lang="el-GR" sz="2000" dirty="0" smtClean="0"/>
              <a:t>Η λαχανοπώλισσα</a:t>
            </a:r>
          </a:p>
          <a:p>
            <a:r>
              <a:rPr lang="el-GR" sz="2000" dirty="0" smtClean="0"/>
              <a:t>Η μαιευτική</a:t>
            </a:r>
          </a:p>
          <a:p>
            <a:r>
              <a:rPr lang="el-GR" sz="2000" dirty="0" smtClean="0"/>
              <a:t>Ιεραρχίες του «γυναικείου κόσμου»</a:t>
            </a:r>
          </a:p>
          <a:p>
            <a:r>
              <a:rPr lang="el-GR" sz="2000" dirty="0" smtClean="0"/>
              <a:t>Οι τυπογράφοι</a:t>
            </a:r>
          </a:p>
          <a:p>
            <a:r>
              <a:rPr lang="el-GR" sz="2000" dirty="0" smtClean="0"/>
              <a:t>Ο «ανδρικός» κόσμος των τεχνιτών</a:t>
            </a:r>
          </a:p>
          <a:p>
            <a:r>
              <a:rPr lang="el-GR" sz="2000" dirty="0" smtClean="0"/>
              <a:t>Η υφαντουργία</a:t>
            </a:r>
          </a:p>
          <a:p>
            <a:r>
              <a:rPr lang="el-GR" sz="2000" dirty="0" smtClean="0"/>
              <a:t>Οι γυναίκες συνήθως αναλάμβαναν τα πρώτα και πιο κακοπληρωμένα στάδια στον κλάδο της υφαντουργίας</a:t>
            </a:r>
          </a:p>
        </p:txBody>
      </p:sp>
      <p:sp>
        <p:nvSpPr>
          <p:cNvPr id="4" name="Slide Number Placeholder 3"/>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423873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64904"/>
            <a:ext cx="8229600" cy="1143000"/>
          </a:xfrm>
        </p:spPr>
        <p:txBody>
          <a:bodyPr/>
          <a:lstStyle/>
          <a:p>
            <a:r>
              <a:rPr lang="el-GR" dirty="0" smtClean="0"/>
              <a:t>Τέλος Ενότητας</a:t>
            </a:r>
            <a:endParaRPr lang="en-US" dirty="0"/>
          </a:p>
        </p:txBody>
      </p:sp>
      <p:sp>
        <p:nvSpPr>
          <p:cNvPr id="3" name="Slide Number Placeholder 2"/>
          <p:cNvSpPr>
            <a:spLocks noGrp="1"/>
          </p:cNvSpPr>
          <p:nvPr>
            <p:ph type="sldNum" sz="quarter" idx="12"/>
          </p:nvPr>
        </p:nvSpPr>
        <p:spPr/>
        <p:txBody>
          <a:bodyPr/>
          <a:lstStyle/>
          <a:p>
            <a:fld id="{D3F1D1C4-C2D9-4231-9FB2-B2D9D97AA41D}" type="slidenum">
              <a:rPr lang="el-GR" smtClean="0"/>
              <a:pPr/>
              <a:t>30</a:t>
            </a:fld>
            <a:endParaRPr lang="el-GR"/>
          </a:p>
        </p:txBody>
      </p:sp>
    </p:spTree>
    <p:extLst>
      <p:ext uri="{BB962C8B-B14F-4D97-AF65-F5344CB8AC3E}">
        <p14:creationId xmlns:p14="http://schemas.microsoft.com/office/powerpoint/2010/main" val="1081137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Θεσσαλίας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fld id="{D3F1D1C4-C2D9-4231-9FB2-B2D9D97AA41D}" type="slidenum">
              <a:rPr lang="el-GR" smtClean="0"/>
              <a:pPr/>
              <a:t>31</a:t>
            </a:fld>
            <a:endParaRPr lang="el-GR"/>
          </a:p>
        </p:txBody>
      </p:sp>
    </p:spTree>
    <p:extLst>
      <p:ext uri="{BB962C8B-B14F-4D97-AF65-F5344CB8AC3E}">
        <p14:creationId xmlns:p14="http://schemas.microsoft.com/office/powerpoint/2010/main" val="976332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a:t>
            </a:r>
            <a:r>
              <a:rPr lang="el-GR" sz="2000" dirty="0" smtClean="0"/>
              <a:t>Χρήση, Όχι Παράγωγα Έργα 4.0 </a:t>
            </a:r>
            <a:r>
              <a:rPr lang="el-GR" sz="2000" dirty="0"/>
              <a:t>[1] ή μεταγενέστερη, Διεθνής </a:t>
            </a:r>
            <a:r>
              <a:rPr lang="el-GR" sz="2000" dirty="0" smtClean="0"/>
              <a:t>Έκδοση. Εξαιρούνται </a:t>
            </a:r>
            <a:r>
              <a:rPr lang="el-GR" sz="2000" dirty="0"/>
              <a:t>τα αυτοτελή έργα τρίτων π.χ. φωτογραφίες, διαγράμματα </a:t>
            </a:r>
            <a:r>
              <a:rPr lang="el-GR" sz="2000" dirty="0" err="1"/>
              <a:t>κ.λ.π</a:t>
            </a:r>
            <a:r>
              <a:rPr lang="el-GR" sz="2000" dirty="0"/>
              <a:t>., </a:t>
            </a:r>
            <a:r>
              <a:rPr lang="el-GR" sz="2000" dirty="0" smtClean="0"/>
              <a:t>τα </a:t>
            </a:r>
            <a:r>
              <a:rPr lang="el-GR" sz="2000" dirty="0"/>
              <a:t>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0" name="Picture 2" descr="Λογότυπο:Creative Com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480977"/>
            <a:ext cx="1832442" cy="65999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lnSpcReduction="10000"/>
          </a:bodyPr>
          <a:lstStyle/>
          <a:p>
            <a:endParaRPr lang="el-GR" dirty="0" smtClean="0"/>
          </a:p>
          <a:p>
            <a:pPr algn="ctr"/>
            <a:r>
              <a:rPr lang="el-GR" dirty="0" smtClean="0"/>
              <a:t>[</a:t>
            </a:r>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32</a:t>
            </a:fld>
            <a:endParaRPr lang="el-GR"/>
          </a:p>
        </p:txBody>
      </p:sp>
    </p:spTree>
    <p:extLst>
      <p:ext uri="{BB962C8B-B14F-4D97-AF65-F5344CB8AC3E}">
        <p14:creationId xmlns:p14="http://schemas.microsoft.com/office/powerpoint/2010/main" val="31632111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221"/>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988840"/>
            <a:ext cx="8856984" cy="4525963"/>
          </a:xfrm>
        </p:spPr>
        <p:txBody>
          <a:bodyPr>
            <a:noAutofit/>
          </a:bodyPr>
          <a:lstStyle/>
          <a:p>
            <a:pPr marL="0" indent="0" algn="ctr">
              <a:buNone/>
            </a:pPr>
            <a:endParaRPr lang="en-US" sz="2000" dirty="0" smtClean="0"/>
          </a:p>
          <a:p>
            <a:pPr marL="0" indent="0" algn="ctr">
              <a:buNone/>
            </a:pPr>
            <a:endParaRPr lang="en-US" sz="2000" dirty="0"/>
          </a:p>
          <a:p>
            <a:pPr marL="0" indent="0" algn="ctr">
              <a:buNone/>
            </a:pPr>
            <a:r>
              <a:rPr lang="el-GR" sz="2000" dirty="0" smtClean="0"/>
              <a:t>Το </a:t>
            </a:r>
            <a:r>
              <a:rPr lang="el-GR" sz="2000" dirty="0"/>
              <a:t>Έργο αυτό κάνει χρήση των ακόλουθων έργων:</a:t>
            </a:r>
          </a:p>
          <a:p>
            <a:pPr marL="0" indent="0" algn="ctr">
              <a:buNone/>
            </a:pPr>
            <a:r>
              <a:rPr lang="el-GR" sz="2000" b="1" dirty="0" smtClean="0"/>
              <a:t>Εικόνες</a:t>
            </a:r>
            <a:r>
              <a:rPr lang="en-US" sz="2000" b="1" dirty="0" smtClean="0"/>
              <a:t>/</a:t>
            </a:r>
            <a:r>
              <a:rPr lang="el-GR" sz="2000" b="1" dirty="0" smtClean="0"/>
              <a:t>Φωτογραφίες</a:t>
            </a:r>
            <a:endParaRPr lang="en-US" sz="2000" b="1" dirty="0" smtClean="0"/>
          </a:p>
          <a:p>
            <a:pPr marL="0" indent="0" algn="ctr">
              <a:buNone/>
            </a:pPr>
            <a:endParaRPr lang="el-GR" sz="2000" b="1" dirty="0" smtClean="0"/>
          </a:p>
          <a:p>
            <a:pPr marL="0" indent="0" algn="ctr">
              <a:buNone/>
            </a:pPr>
            <a:r>
              <a:rPr lang="el-GR" sz="2000" i="1" dirty="0" smtClean="0"/>
              <a:t>Τα εν λόγω έργα αποτελούν Κοινό Κτήμα (</a:t>
            </a:r>
            <a:r>
              <a:rPr lang="en-US" sz="2000" i="1" dirty="0" smtClean="0"/>
              <a:t>public domain)</a:t>
            </a:r>
            <a:r>
              <a:rPr lang="el-GR" sz="2000" i="1" dirty="0" smtClean="0"/>
              <a:t> και έχουν ανακτηθεί από το </a:t>
            </a:r>
            <a:r>
              <a:rPr lang="en-US" sz="2000" i="1" dirty="0" smtClean="0"/>
              <a:t>project </a:t>
            </a:r>
            <a:r>
              <a:rPr lang="en-US" sz="2000" i="1" dirty="0"/>
              <a:t>Wikimedia Commons http://commons.wikimedia.org/wiki/Main_Page</a:t>
            </a:r>
            <a:endParaRPr lang="el-GR" sz="2000" i="1" dirty="0"/>
          </a:p>
        </p:txBody>
      </p:sp>
      <p:sp>
        <p:nvSpPr>
          <p:cNvPr id="4" name="Slide Number Placeholder 3"/>
          <p:cNvSpPr>
            <a:spLocks noGrp="1"/>
          </p:cNvSpPr>
          <p:nvPr>
            <p:ph type="sldNum" sz="quarter" idx="12"/>
          </p:nvPr>
        </p:nvSpPr>
        <p:spPr/>
        <p:txBody>
          <a:bodyPr/>
          <a:lstStyle/>
          <a:p>
            <a:fld id="{D3F1D1C4-C2D9-4231-9FB2-B2D9D97AA41D}" type="slidenum">
              <a:rPr lang="el-GR" smtClean="0"/>
              <a:pPr/>
              <a:t>33</a:t>
            </a:fld>
            <a:endParaRPr lang="el-GR"/>
          </a:p>
        </p:txBody>
      </p:sp>
    </p:spTree>
    <p:extLst>
      <p:ext uri="{BB962C8B-B14F-4D97-AF65-F5344CB8AC3E}">
        <p14:creationId xmlns:p14="http://schemas.microsoft.com/office/powerpoint/2010/main" val="1357067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 2/2</a:t>
            </a:r>
            <a:endParaRPr lang="en-US" dirty="0"/>
          </a:p>
        </p:txBody>
      </p:sp>
      <p:sp>
        <p:nvSpPr>
          <p:cNvPr id="3" name="Content Placeholder 2"/>
          <p:cNvSpPr>
            <a:spLocks noGrp="1"/>
          </p:cNvSpPr>
          <p:nvPr>
            <p:ph idx="1"/>
          </p:nvPr>
        </p:nvSpPr>
        <p:spPr/>
        <p:txBody>
          <a:bodyPr/>
          <a:lstStyle/>
          <a:p>
            <a:r>
              <a:rPr lang="el-GR" sz="2000" dirty="0"/>
              <a:t>Οι νέες αντιλήψεις περί φτώχιας οδήγησαν σε ένα εντεινόμενο ενδιαφέρον για τον κόσμο της επαιτείας στην τέχνη και λογοτεχνία</a:t>
            </a:r>
          </a:p>
          <a:p>
            <a:r>
              <a:rPr lang="en-US" sz="2000" i="1" dirty="0" smtClean="0"/>
              <a:t>Liber </a:t>
            </a:r>
            <a:r>
              <a:rPr lang="en-US" sz="2000" i="1" dirty="0" err="1" smtClean="0"/>
              <a:t>Vagatorum</a:t>
            </a:r>
            <a:endParaRPr lang="el-GR" sz="2000" i="1" dirty="0" smtClean="0"/>
          </a:p>
          <a:p>
            <a:r>
              <a:rPr lang="el-GR" sz="2000" dirty="0" smtClean="0"/>
              <a:t>Το βρεφοκομείο και γυναικείο οικοτροφείο </a:t>
            </a:r>
            <a:r>
              <a:rPr lang="en-US" sz="2000" dirty="0" smtClean="0"/>
              <a:t>Santa Maria </a:t>
            </a:r>
            <a:r>
              <a:rPr lang="en-US" sz="2000" dirty="0" err="1" smtClean="0"/>
              <a:t>della</a:t>
            </a:r>
            <a:r>
              <a:rPr lang="en-US" sz="2000" dirty="0" smtClean="0"/>
              <a:t> Pieta</a:t>
            </a:r>
            <a:endParaRPr lang="el-GR" sz="2000" dirty="0" smtClean="0"/>
          </a:p>
          <a:p>
            <a:r>
              <a:rPr lang="el-GR" sz="2000" dirty="0" smtClean="0"/>
              <a:t>Η ποινικοποίηση της φτώχιας</a:t>
            </a:r>
          </a:p>
          <a:p>
            <a:r>
              <a:rPr lang="el-GR" sz="2000" dirty="0" smtClean="0"/>
              <a:t>Προς τον μεγάλο εγκλεισμό</a:t>
            </a:r>
          </a:p>
          <a:p>
            <a:r>
              <a:rPr lang="el-GR" sz="2000" dirty="0" smtClean="0"/>
              <a:t>Πατριαρχικές και επαγγελματικές συναρθρώσεις του ανδρισμού </a:t>
            </a:r>
          </a:p>
          <a:p>
            <a:r>
              <a:rPr lang="el-GR" sz="2000" dirty="0" smtClean="0"/>
              <a:t>Η ηλικία ως παράγοντας διαμόρφωσης του ανδρισμού</a:t>
            </a:r>
          </a:p>
          <a:p>
            <a:r>
              <a:rPr lang="el-GR" sz="2000" dirty="0" smtClean="0"/>
              <a:t>Το επάγγελμα της μαίας: επαγγελματικές δεξιότητες και αρετές</a:t>
            </a:r>
          </a:p>
          <a:p>
            <a:r>
              <a:rPr lang="el-GR" sz="2000" dirty="0" smtClean="0"/>
              <a:t>Γυναικεία μαθητεία στο </a:t>
            </a:r>
            <a:r>
              <a:rPr lang="en-US" sz="2000" dirty="0" smtClean="0"/>
              <a:t>Southampton (1577): </a:t>
            </a:r>
            <a:r>
              <a:rPr lang="el-GR" sz="2000" dirty="0" smtClean="0"/>
              <a:t>ένα ζήτημα αστικής πολιτικής</a:t>
            </a:r>
          </a:p>
          <a:p>
            <a:r>
              <a:rPr lang="el-GR" sz="2000" dirty="0" smtClean="0"/>
              <a:t>Οι οικονομικές αντιξοότητες της γυναικείας χηρείας</a:t>
            </a:r>
          </a:p>
          <a:p>
            <a:r>
              <a:rPr lang="el-GR" sz="2000" dirty="0" smtClean="0"/>
              <a:t>Το μεγαλύτερο ποσοστό των βρεφών που εγκαταλείπονταν ήταν κορίτσια</a:t>
            </a:r>
          </a:p>
          <a:p>
            <a:r>
              <a:rPr lang="el-GR" sz="2000" dirty="0"/>
              <a:t>Προτεινόμενη Βιβλιογραφία</a:t>
            </a:r>
            <a:endParaRPr lang="en-US" sz="2000" dirty="0" smtClean="0"/>
          </a:p>
          <a:p>
            <a:endParaRPr lang="en-US" sz="2000" dirty="0"/>
          </a:p>
        </p:txBody>
      </p:sp>
    </p:spTree>
    <p:extLst>
      <p:ext uri="{BB962C8B-B14F-4D97-AF65-F5344CB8AC3E}">
        <p14:creationId xmlns:p14="http://schemas.microsoft.com/office/powerpoint/2010/main" val="207852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l-GR" dirty="0" smtClean="0">
                <a:solidFill>
                  <a:schemeClr val="tx1"/>
                </a:solidFill>
              </a:rPr>
              <a:t>Ο </a:t>
            </a:r>
            <a:r>
              <a:rPr lang="el-GR" dirty="0" err="1" smtClean="0">
                <a:solidFill>
                  <a:schemeClr val="tx1"/>
                </a:solidFill>
              </a:rPr>
              <a:t>έμφυλος</a:t>
            </a:r>
            <a:r>
              <a:rPr lang="el-GR" dirty="0" smtClean="0">
                <a:solidFill>
                  <a:schemeClr val="tx1"/>
                </a:solidFill>
              </a:rPr>
              <a:t> κόσμος της εργασίας</a:t>
            </a:r>
            <a:r>
              <a:rPr lang="en-US" dirty="0" smtClean="0">
                <a:solidFill>
                  <a:schemeClr val="tx1"/>
                </a:solidFill>
              </a:rPr>
              <a:t> </a:t>
            </a:r>
            <a:br>
              <a:rPr lang="en-US" dirty="0" smtClean="0">
                <a:solidFill>
                  <a:schemeClr val="tx1"/>
                </a:solidFill>
              </a:rPr>
            </a:br>
            <a:r>
              <a:rPr lang="en-US" dirty="0" smtClean="0">
                <a:solidFill>
                  <a:schemeClr val="tx1"/>
                </a:solidFill>
              </a:rPr>
              <a:t>(</a:t>
            </a:r>
            <a:r>
              <a:rPr lang="el-GR" dirty="0" smtClean="0">
                <a:solidFill>
                  <a:schemeClr val="tx1"/>
                </a:solidFill>
              </a:rPr>
              <a:t>και της φτώχιας</a:t>
            </a:r>
            <a:r>
              <a:rPr lang="en-US" dirty="0" smtClean="0">
                <a:solidFill>
                  <a:schemeClr val="tx1"/>
                </a:solidFill>
              </a:rPr>
              <a:t>)</a:t>
            </a:r>
          </a:p>
        </p:txBody>
      </p:sp>
      <p:sp>
        <p:nvSpPr>
          <p:cNvPr id="3" name="Slide Number Placeholder 2"/>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396702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l-GR" sz="3600" smtClean="0"/>
              <a:t>Ο έμφυλος κόσμος της εργασίας</a:t>
            </a:r>
          </a:p>
        </p:txBody>
      </p:sp>
      <p:sp>
        <p:nvSpPr>
          <p:cNvPr id="3075" name="Content Placeholder 2"/>
          <p:cNvSpPr>
            <a:spLocks noGrp="1"/>
          </p:cNvSpPr>
          <p:nvPr>
            <p:ph idx="1"/>
          </p:nvPr>
        </p:nvSpPr>
        <p:spPr/>
        <p:txBody>
          <a:bodyPr/>
          <a:lstStyle/>
          <a:p>
            <a:r>
              <a:rPr lang="el-GR" sz="2400" smtClean="0"/>
              <a:t>Αστικός και αγροτικός χώρος: παλαιά και νέα επαγγέλματα. </a:t>
            </a:r>
          </a:p>
          <a:p>
            <a:r>
              <a:rPr lang="el-GR" sz="2400" smtClean="0"/>
              <a:t>Πρώιμοι νεότεροι μετασχηματισμοί: καπιταλιστικές ανακατατάξεις και έμφυλος καταμερισμός της εργασίας.</a:t>
            </a:r>
          </a:p>
          <a:p>
            <a:r>
              <a:rPr lang="el-GR" sz="2400" smtClean="0"/>
              <a:t>Συγκροτώντας τον ανδρισμό στον κόσμο των εμπόρων και των τεχνιτών.</a:t>
            </a:r>
          </a:p>
          <a:p>
            <a:r>
              <a:rPr lang="el-GR" sz="2400" smtClean="0"/>
              <a:t>Πρωτοεκβιομηχάνιση: έμφυλες και ταξικές ιεραρχήσεις</a:t>
            </a:r>
            <a:r>
              <a:rPr lang="en-US" sz="2400" smtClean="0"/>
              <a:t>.</a:t>
            </a:r>
            <a:endParaRPr lang="el-GR" sz="2400" smtClean="0"/>
          </a:p>
          <a:p>
            <a:r>
              <a:rPr lang="el-GR" sz="2400" smtClean="0"/>
              <a:t>Έμφυλοι χώροι εργασίας.</a:t>
            </a:r>
          </a:p>
          <a:p>
            <a:r>
              <a:rPr lang="el-GR" sz="2400" smtClean="0"/>
              <a:t>Η μάχη της επιβίωσης: υπηρέτριες, μάγισσες και πόρνες.</a:t>
            </a:r>
          </a:p>
          <a:p>
            <a:r>
              <a:rPr lang="el-GR" sz="2400" smtClean="0"/>
              <a:t>Τα όρια επιστήμης και πρακτικής: άνδρες γιατροί και γυναίκες μαίες.</a:t>
            </a:r>
          </a:p>
          <a:p>
            <a:endParaRPr lang="el-GR" smtClean="0"/>
          </a:p>
          <a:p>
            <a:endParaRPr lang="el-G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l-GR" sz="3600" smtClean="0"/>
              <a:t>Ο έμφυλος κόσμος της φτώχιας</a:t>
            </a:r>
          </a:p>
        </p:txBody>
      </p:sp>
      <p:sp>
        <p:nvSpPr>
          <p:cNvPr id="4099" name="Content Placeholder 2"/>
          <p:cNvSpPr>
            <a:spLocks noGrp="1"/>
          </p:cNvSpPr>
          <p:nvPr>
            <p:ph idx="1"/>
          </p:nvPr>
        </p:nvSpPr>
        <p:spPr/>
        <p:txBody>
          <a:bodyPr/>
          <a:lstStyle/>
          <a:p>
            <a:r>
              <a:rPr lang="el-GR" sz="2600" smtClean="0"/>
              <a:t>Το έμφυλο πρόσωπο της φτώχιας: μόνες γυναίκες, χήρες και ορφανά.</a:t>
            </a:r>
          </a:p>
          <a:p>
            <a:r>
              <a:rPr lang="el-GR" sz="2600" smtClean="0"/>
              <a:t>Η ποινικοποίηση της φτώχιας και ο δρόμος προς τον</a:t>
            </a:r>
            <a:r>
              <a:rPr lang="en-US" sz="2600" smtClean="0"/>
              <a:t> </a:t>
            </a:r>
            <a:r>
              <a:rPr lang="el-GR" sz="2600" smtClean="0"/>
              <a:t>μεγάλο εγκλεισμό. </a:t>
            </a:r>
          </a:p>
          <a:p>
            <a:r>
              <a:rPr lang="el-GR" sz="2600" smtClean="0"/>
              <a:t>Άξιοι και ανάξιοι φτωχοί: πτωχοκομεία, νοσοκομεία και αναμορφωτήρια.</a:t>
            </a:r>
          </a:p>
          <a:p>
            <a:r>
              <a:rPr lang="el-GR" sz="2600" smtClean="0"/>
              <a:t>Ο έμφυλος κόσμος της επαιτείας.</a:t>
            </a:r>
          </a:p>
          <a:p>
            <a:r>
              <a:rPr lang="el-GR" sz="2600" smtClean="0"/>
              <a:t>Γυναικεία ιδρυματοποίηση: πειθαρχώντας τις φτωχές και «ανήθικες» γυναίκες.</a:t>
            </a:r>
          </a:p>
          <a:p>
            <a:pPr>
              <a:buFont typeface="Arial" charset="0"/>
              <a:buNone/>
            </a:pPr>
            <a:endParaRPr lang="el-GR"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2900" smtClean="0"/>
              <a:t>Très Riches Heures du Duc de Berry (1412-1416)</a:t>
            </a:r>
            <a:r>
              <a:rPr lang="el-GR" sz="2900" smtClean="0"/>
              <a:t>: αγροτικές εργασίες</a:t>
            </a:r>
          </a:p>
        </p:txBody>
      </p:sp>
      <p:sp>
        <p:nvSpPr>
          <p:cNvPr id="5123" name="Text Placeholder 2"/>
          <p:cNvSpPr>
            <a:spLocks noGrp="1"/>
          </p:cNvSpPr>
          <p:nvPr>
            <p:ph type="body" idx="1"/>
          </p:nvPr>
        </p:nvSpPr>
        <p:spPr>
          <a:xfrm>
            <a:off x="457200" y="1535113"/>
            <a:ext cx="4040188" cy="525462"/>
          </a:xfrm>
        </p:spPr>
        <p:txBody>
          <a:bodyPr/>
          <a:lstStyle/>
          <a:p>
            <a:pPr algn="ctr" eaLnBrk="1" hangingPunct="1"/>
            <a:r>
              <a:rPr lang="el-GR" b="0" smtClean="0"/>
              <a:t>Ιούνιος</a:t>
            </a:r>
            <a:r>
              <a:rPr lang="en-US" b="0" smtClean="0"/>
              <a:t> – </a:t>
            </a:r>
            <a:r>
              <a:rPr lang="el-GR" b="0" smtClean="0"/>
              <a:t>θερισμός </a:t>
            </a:r>
          </a:p>
        </p:txBody>
      </p:sp>
      <p:pic>
        <p:nvPicPr>
          <p:cNvPr id="5124" name="Content Placeholder 6" descr="Εικόνα:Ιούνιος – θερισμός &#10;"/>
          <p:cNvPicPr>
            <a:picLocks noGrp="1" noChangeAspect="1"/>
          </p:cNvPicPr>
          <p:nvPr>
            <p:ph sz="half" idx="2"/>
          </p:nvPr>
        </p:nvPicPr>
        <p:blipFill>
          <a:blip r:embed="rId2"/>
          <a:srcRect/>
          <a:stretch>
            <a:fillRect/>
          </a:stretch>
        </p:blipFill>
        <p:spPr>
          <a:xfrm>
            <a:off x="1187450" y="2133600"/>
            <a:ext cx="2720975" cy="4392613"/>
          </a:xfrm>
          <a:ln w="38100" cap="sq">
            <a:solidFill>
              <a:srgbClr val="000000"/>
            </a:solidFill>
            <a:miter lim="800000"/>
          </a:ln>
          <a:effectLst>
            <a:outerShdw blurRad="50800" dist="38100" dir="2700000" algn="tl" rotWithShape="0">
              <a:srgbClr val="000000">
                <a:alpha val="43000"/>
              </a:srgbClr>
            </a:outerShdw>
          </a:effectLst>
        </p:spPr>
      </p:pic>
      <p:sp>
        <p:nvSpPr>
          <p:cNvPr id="5125" name="Text Placeholder 4" descr="Εικόνα:Ιούλιος – κουρά&#10;"/>
          <p:cNvSpPr>
            <a:spLocks noGrp="1"/>
          </p:cNvSpPr>
          <p:nvPr>
            <p:ph type="body" sz="quarter" idx="3"/>
          </p:nvPr>
        </p:nvSpPr>
        <p:spPr>
          <a:xfrm>
            <a:off x="4645025" y="1535113"/>
            <a:ext cx="4041775" cy="525462"/>
          </a:xfrm>
        </p:spPr>
        <p:txBody>
          <a:bodyPr/>
          <a:lstStyle/>
          <a:p>
            <a:pPr algn="ctr" eaLnBrk="1" hangingPunct="1"/>
            <a:r>
              <a:rPr lang="el-GR" b="0" smtClean="0"/>
              <a:t>Ιούλιος – κουρά</a:t>
            </a:r>
          </a:p>
        </p:txBody>
      </p:sp>
      <p:pic>
        <p:nvPicPr>
          <p:cNvPr id="5126" name="Content Placeholder 7" descr="Εικόνα: Ιούλιος-Κουρά"/>
          <p:cNvPicPr>
            <a:picLocks noGrp="1" noChangeAspect="1"/>
          </p:cNvPicPr>
          <p:nvPr>
            <p:ph sz="quarter" idx="4"/>
          </p:nvPr>
        </p:nvPicPr>
        <p:blipFill>
          <a:blip r:embed="rId3"/>
          <a:srcRect/>
          <a:stretch>
            <a:fillRect/>
          </a:stretch>
        </p:blipFill>
        <p:spPr>
          <a:xfrm>
            <a:off x="5292725" y="2133600"/>
            <a:ext cx="2698750" cy="4392613"/>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l-GR" sz="2800" smtClean="0"/>
              <a:t>Οικοδομικές εργασίες:</a:t>
            </a:r>
            <a:br>
              <a:rPr lang="el-GR" sz="2800" smtClean="0"/>
            </a:br>
            <a:r>
              <a:rPr lang="el-GR" sz="2800" smtClean="0"/>
              <a:t>Ο πύργος της Βαβέλ, </a:t>
            </a:r>
            <a:r>
              <a:rPr lang="en-US" sz="2800" smtClean="0"/>
              <a:t>The Bedford Hours (1414-1423)</a:t>
            </a:r>
            <a:endParaRPr lang="el-GR" sz="2800" smtClean="0"/>
          </a:p>
        </p:txBody>
      </p:sp>
      <p:pic>
        <p:nvPicPr>
          <p:cNvPr id="6147" name="Content Placeholder 3" descr="Εικόνα:Ο πύργος της Βαβέλ, The Bedford Hours (1414-1423)"/>
          <p:cNvPicPr>
            <a:picLocks noGrp="1" noChangeAspect="1"/>
          </p:cNvPicPr>
          <p:nvPr>
            <p:ph idx="1"/>
          </p:nvPr>
        </p:nvPicPr>
        <p:blipFill>
          <a:blip r:embed="rId2"/>
          <a:srcRect/>
          <a:stretch>
            <a:fillRect/>
          </a:stretch>
        </p:blipFill>
        <p:spPr>
          <a:xfrm>
            <a:off x="2771800" y="1628775"/>
            <a:ext cx="3540125" cy="5075238"/>
          </a:xfrm>
          <a:ln w="38100" cap="sq">
            <a:solidFill>
              <a:srgbClr val="000000"/>
            </a:solidFill>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1488</TotalTime>
  <Words>1779</Words>
  <Application>Microsoft Office PowerPoint</Application>
  <PresentationFormat>On-screen Show (4:3)</PresentationFormat>
  <Paragraphs>142</Paragraphs>
  <Slides>33</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Office Theme</vt:lpstr>
      <vt:lpstr>Φύλο και Ιστορία</vt:lpstr>
      <vt:lpstr>Σκοποί  ενότητας</vt:lpstr>
      <vt:lpstr>Περιεχόμενα  ενότητας 1/2</vt:lpstr>
      <vt:lpstr>Περιεχόμενα  ενότητας 2/2</vt:lpstr>
      <vt:lpstr>Ο έμφυλος κόσμος της εργασίας  (και της φτώχιας)</vt:lpstr>
      <vt:lpstr>Ο έμφυλος κόσμος της εργασίας</vt:lpstr>
      <vt:lpstr>Ο έμφυλος κόσμος της φτώχιας</vt:lpstr>
      <vt:lpstr>Très Riches Heures du Duc de Berry (1412-1416): αγροτικές εργασίες</vt:lpstr>
      <vt:lpstr>Οικοδομικές εργασίες: Ο πύργος της Βαβέλ, The Bedford Hours (1414-1423)</vt:lpstr>
      <vt:lpstr>Η εποχικότητα των εργασιών: Από το φλαμανδικό Βιβλίο των Ωρών του Simon Bening (1483-1561)</vt:lpstr>
      <vt:lpstr>Pieter Aertsen, Η λαχανοπώλισσα (1567) </vt:lpstr>
      <vt:lpstr>Η μαιευτική αποτελούσε αποκλειστικά γυναικεία απασχόληση πριν τη σταδιακή επαγγελματοποίησή της</vt:lpstr>
      <vt:lpstr>Ιεραρχίες του «γυναικείου κόσμου»: Nicolaes Maes, Η τεμπέλα υπηρέτρια (1655)</vt:lpstr>
      <vt:lpstr>Οι τυπογράφοι (ανώνυμο, 1568)</vt:lpstr>
      <vt:lpstr>Ο «ανδρικός» κόσμος των τεχνιτών</vt:lpstr>
      <vt:lpstr> Η υφαντουργία υπήρξε από τους σημαντικότερους κλάδους στη προβιομηχανική Ευρώπη </vt:lpstr>
      <vt:lpstr>Οι γυναίκες συνήθως αναλάμβαναν τα πρώτα και πιο κακοπληρωμένα στάδια στον κλάδο της υφαντουργίας: Μεταξουργείο (Jan van der Straet, 1580)</vt:lpstr>
      <vt:lpstr> Οι νέες αντιλήψεις περί φτώχιας οδήγησαν σε ένα εντεινόμενο ενδιαφέρον για τον κόσμο της επαιτείας στην τέχνη και λογοτεχνία: Pieter Bruegel, Οι επαίτες (1568)</vt:lpstr>
      <vt:lpstr>Το εξώφυλλο του Liber Vagatorum (1510)</vt:lpstr>
      <vt:lpstr>Το βρεφοκομείο και γυναικείο οικοτροφείο Santa Maria della Pieta στη Βενετία</vt:lpstr>
      <vt:lpstr>Η ποινικοποίηση της φτώχιας: Το πτωχοκομείο / γυναικείο αναμορφωτήριο του Bridewell, 1720</vt:lpstr>
      <vt:lpstr>Προς τον μεγάλο εγκλεισμό: Το πτωχοκομείο του Exeter, 1744</vt:lpstr>
      <vt:lpstr>Πατριαρχικές και επαγγελματικές συναρθρώσεις του ανδρισμού </vt:lpstr>
      <vt:lpstr>Η ηλικία ως παράγοντας διαμόρφωσης του ανδρισμού</vt:lpstr>
      <vt:lpstr>Το επάγγελμα της μαίας: επαγγελματικές δεξιότητες και αρετές</vt:lpstr>
      <vt:lpstr>Γυναικεία μαθητεία στο Southampton (1577): ένα ζήτημα αστικής πολιτικής</vt:lpstr>
      <vt:lpstr>Οι οικονομικές αντιξοότητες της γυναικείας χηρείας</vt:lpstr>
      <vt:lpstr>Το μεγαλύτερο ποσοστό των βρεφών που εγκαταλείπονταν ήταν κορίτσια</vt:lpstr>
      <vt:lpstr>Προτεινόμενη Βιβλιογραφία</vt:lpstr>
      <vt:lpstr>Τέλος Ενότητας</vt:lpstr>
      <vt:lpstr>Χρηματοδότηση</vt:lpstr>
      <vt:lpstr>Σημείωμα Αδειοδότησης</vt:lpstr>
      <vt:lpstr>Σημείωμα Χρήσης Έργων Τρίτων</vt:lpstr>
    </vt:vector>
  </TitlesOfParts>
  <Manager>Πέτρος Πετρίδης</Manager>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5η θεματική ενότητα     Ο έμφυλος κόσμος της εργασίας</dc:title>
  <dc:subject>Φύλο και Ιστορία</dc:subject>
  <dc:creator>Ανδρονίκη Διαλέτη</dc:creator>
  <cp:keywords>εργασία, φύλο, αγροτικός χώρος, αστικός χώρος, πρωτοεκβιομηχάνιση, καπιταλισμός, φτώχια, μετανάστευση</cp:keywords>
  <cp:lastModifiedBy>trinitrick</cp:lastModifiedBy>
  <cp:revision>132</cp:revision>
  <dcterms:created xsi:type="dcterms:W3CDTF">2014-07-08T15:48:38Z</dcterms:created>
  <dcterms:modified xsi:type="dcterms:W3CDTF">2014-12-29T00:40:48Z</dcterms:modified>
</cp:coreProperties>
</file>