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3" r:id="rId1"/>
  </p:sldMasterIdLst>
  <p:notesMasterIdLst>
    <p:notesMasterId r:id="rId26"/>
  </p:notesMasterIdLst>
  <p:sldIdLst>
    <p:sldId id="275" r:id="rId2"/>
    <p:sldId id="256" r:id="rId3"/>
    <p:sldId id="265" r:id="rId4"/>
    <p:sldId id="266" r:id="rId5"/>
    <p:sldId id="267" r:id="rId6"/>
    <p:sldId id="268" r:id="rId7"/>
    <p:sldId id="269" r:id="rId8"/>
    <p:sldId id="270" r:id="rId9"/>
    <p:sldId id="271" r:id="rId10"/>
    <p:sldId id="272" r:id="rId11"/>
    <p:sldId id="273" r:id="rId12"/>
    <p:sldId id="274" r:id="rId13"/>
    <p:sldId id="257" r:id="rId14"/>
    <p:sldId id="258" r:id="rId15"/>
    <p:sldId id="259" r:id="rId16"/>
    <p:sldId id="260" r:id="rId17"/>
    <p:sldId id="261" r:id="rId18"/>
    <p:sldId id="262" r:id="rId19"/>
    <p:sldId id="263" r:id="rId20"/>
    <p:sldId id="264" r:id="rId21"/>
    <p:sldId id="276" r:id="rId22"/>
    <p:sldId id="277" r:id="rId23"/>
    <p:sldId id="278" r:id="rId24"/>
    <p:sldId id="279" r:id="rId25"/>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Verdana" panose="020B0604030504040204" pitchFamily="34" charset="0"/>
        <a:ea typeface="+mn-ea"/>
        <a:cs typeface="+mn-cs"/>
      </a:defRPr>
    </a:lvl1pPr>
    <a:lvl2pPr marL="457200" algn="l" rtl="0" fontAlgn="base">
      <a:spcBef>
        <a:spcPct val="0"/>
      </a:spcBef>
      <a:spcAft>
        <a:spcPct val="0"/>
      </a:spcAft>
      <a:defRPr kern="1200">
        <a:solidFill>
          <a:schemeClr val="tx1"/>
        </a:solidFill>
        <a:latin typeface="Verdana" panose="020B0604030504040204" pitchFamily="34" charset="0"/>
        <a:ea typeface="+mn-ea"/>
        <a:cs typeface="+mn-cs"/>
      </a:defRPr>
    </a:lvl2pPr>
    <a:lvl3pPr marL="914400" algn="l" rtl="0" fontAlgn="base">
      <a:spcBef>
        <a:spcPct val="0"/>
      </a:spcBef>
      <a:spcAft>
        <a:spcPct val="0"/>
      </a:spcAft>
      <a:defRPr kern="1200">
        <a:solidFill>
          <a:schemeClr val="tx1"/>
        </a:solidFill>
        <a:latin typeface="Verdana" panose="020B0604030504040204" pitchFamily="34" charset="0"/>
        <a:ea typeface="+mn-ea"/>
        <a:cs typeface="+mn-cs"/>
      </a:defRPr>
    </a:lvl3pPr>
    <a:lvl4pPr marL="1371600" algn="l" rtl="0" fontAlgn="base">
      <a:spcBef>
        <a:spcPct val="0"/>
      </a:spcBef>
      <a:spcAft>
        <a:spcPct val="0"/>
      </a:spcAft>
      <a:defRPr kern="1200">
        <a:solidFill>
          <a:schemeClr val="tx1"/>
        </a:solidFill>
        <a:latin typeface="Verdana" panose="020B0604030504040204" pitchFamily="34" charset="0"/>
        <a:ea typeface="+mn-ea"/>
        <a:cs typeface="+mn-cs"/>
      </a:defRPr>
    </a:lvl4pPr>
    <a:lvl5pPr marL="1828800" algn="l" rtl="0" fontAlgn="base">
      <a:spcBef>
        <a:spcPct val="0"/>
      </a:spcBef>
      <a:spcAft>
        <a:spcPct val="0"/>
      </a:spcAft>
      <a:defRPr kern="1200">
        <a:solidFill>
          <a:schemeClr val="tx1"/>
        </a:solidFill>
        <a:latin typeface="Verdana" panose="020B0604030504040204" pitchFamily="34" charset="0"/>
        <a:ea typeface="+mn-ea"/>
        <a:cs typeface="+mn-cs"/>
      </a:defRPr>
    </a:lvl5pPr>
    <a:lvl6pPr marL="2286000" algn="l" defTabSz="914400" rtl="0" eaLnBrk="1" latinLnBrk="0" hangingPunct="1">
      <a:defRPr kern="1200">
        <a:solidFill>
          <a:schemeClr val="tx1"/>
        </a:solidFill>
        <a:latin typeface="Verdana" panose="020B0604030504040204" pitchFamily="34" charset="0"/>
        <a:ea typeface="+mn-ea"/>
        <a:cs typeface="+mn-cs"/>
      </a:defRPr>
    </a:lvl6pPr>
    <a:lvl7pPr marL="2743200" algn="l" defTabSz="914400" rtl="0" eaLnBrk="1" latinLnBrk="0" hangingPunct="1">
      <a:defRPr kern="1200">
        <a:solidFill>
          <a:schemeClr val="tx1"/>
        </a:solidFill>
        <a:latin typeface="Verdana" panose="020B0604030504040204" pitchFamily="34" charset="0"/>
        <a:ea typeface="+mn-ea"/>
        <a:cs typeface="+mn-cs"/>
      </a:defRPr>
    </a:lvl7pPr>
    <a:lvl8pPr marL="3200400" algn="l" defTabSz="914400" rtl="0" eaLnBrk="1" latinLnBrk="0" hangingPunct="1">
      <a:defRPr kern="1200">
        <a:solidFill>
          <a:schemeClr val="tx1"/>
        </a:solidFill>
        <a:latin typeface="Verdana" panose="020B0604030504040204" pitchFamily="34" charset="0"/>
        <a:ea typeface="+mn-ea"/>
        <a:cs typeface="+mn-cs"/>
      </a:defRPr>
    </a:lvl8pPr>
    <a:lvl9pPr marL="3657600" algn="l" defTabSz="914400" rtl="0" eaLnBrk="1" latinLnBrk="0" hangingPunct="1">
      <a:defRPr kern="1200">
        <a:solidFill>
          <a:schemeClr val="tx1"/>
        </a:solidFill>
        <a:latin typeface="Verdan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686" y="11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79103A2-B30F-4222-9AB9-A96AA4DA70B9}" type="datetimeFigureOut">
              <a:rPr lang="el-GR" smtClean="0"/>
              <a:t>2/7/2015</a:t>
            </a:fld>
            <a:endParaRPr lang="el-GR"/>
          </a:p>
        </p:txBody>
      </p:sp>
      <p:sp>
        <p:nvSpPr>
          <p:cNvPr id="4" name="Θέση εικόνας διαφάνειας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817CCFF-1A90-4CB4-9ED9-155B674F9182}" type="slidenum">
              <a:rPr lang="el-GR" smtClean="0"/>
              <a:t>‹#›</a:t>
            </a:fld>
            <a:endParaRPr lang="el-GR"/>
          </a:p>
        </p:txBody>
      </p:sp>
    </p:spTree>
    <p:extLst>
      <p:ext uri="{BB962C8B-B14F-4D97-AF65-F5344CB8AC3E}">
        <p14:creationId xmlns:p14="http://schemas.microsoft.com/office/powerpoint/2010/main" val="3659408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a:t>
            </a:fld>
            <a:endParaRPr lang="el-GR"/>
          </a:p>
        </p:txBody>
      </p:sp>
    </p:spTree>
    <p:extLst>
      <p:ext uri="{BB962C8B-B14F-4D97-AF65-F5344CB8AC3E}">
        <p14:creationId xmlns:p14="http://schemas.microsoft.com/office/powerpoint/2010/main" val="36878097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21</a:t>
            </a:fld>
            <a:endParaRPr lang="el-GR"/>
          </a:p>
        </p:txBody>
      </p:sp>
    </p:spTree>
    <p:extLst>
      <p:ext uri="{BB962C8B-B14F-4D97-AF65-F5344CB8AC3E}">
        <p14:creationId xmlns:p14="http://schemas.microsoft.com/office/powerpoint/2010/main" val="14608444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22</a:t>
            </a:fld>
            <a:endParaRPr lang="el-GR"/>
          </a:p>
        </p:txBody>
      </p:sp>
    </p:spTree>
    <p:extLst>
      <p:ext uri="{BB962C8B-B14F-4D97-AF65-F5344CB8AC3E}">
        <p14:creationId xmlns:p14="http://schemas.microsoft.com/office/powerpoint/2010/main" val="33190098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23</a:t>
            </a:fld>
            <a:endParaRPr lang="el-GR"/>
          </a:p>
        </p:txBody>
      </p:sp>
    </p:spTree>
    <p:extLst>
      <p:ext uri="{BB962C8B-B14F-4D97-AF65-F5344CB8AC3E}">
        <p14:creationId xmlns:p14="http://schemas.microsoft.com/office/powerpoint/2010/main" val="37383852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24</a:t>
            </a:fld>
            <a:endParaRPr lang="el-GR"/>
          </a:p>
        </p:txBody>
      </p:sp>
    </p:spTree>
    <p:extLst>
      <p:ext uri="{BB962C8B-B14F-4D97-AF65-F5344CB8AC3E}">
        <p14:creationId xmlns:p14="http://schemas.microsoft.com/office/powerpoint/2010/main" val="37335068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28674" name="Rectangle 2"/>
          <p:cNvSpPr>
            <a:spLocks noGrp="1" noChangeArrowheads="1"/>
          </p:cNvSpPr>
          <p:nvPr>
            <p:ph type="ctrTitle"/>
          </p:nvPr>
        </p:nvSpPr>
        <p:spPr>
          <a:xfrm>
            <a:off x="685800" y="685800"/>
            <a:ext cx="7772400" cy="2127250"/>
          </a:xfrm>
        </p:spPr>
        <p:txBody>
          <a:bodyPr/>
          <a:lstStyle>
            <a:lvl1pPr algn="ctr">
              <a:defRPr sz="5800"/>
            </a:lvl1pPr>
          </a:lstStyle>
          <a:p>
            <a:pPr lvl="0"/>
            <a:r>
              <a:rPr lang="el-GR" altLang="el-GR" noProof="0" smtClean="0"/>
              <a:t>Κάντε κλικ για επεξεργασία του τίτλου</a:t>
            </a:r>
          </a:p>
        </p:txBody>
      </p:sp>
      <p:sp>
        <p:nvSpPr>
          <p:cNvPr id="28675" name="Rectangle 3"/>
          <p:cNvSpPr>
            <a:spLocks noGrp="1" noChangeArrowheads="1"/>
          </p:cNvSpPr>
          <p:nvPr>
            <p:ph type="subTitle" idx="1"/>
          </p:nvPr>
        </p:nvSpPr>
        <p:spPr>
          <a:xfrm>
            <a:off x="1371600" y="3270250"/>
            <a:ext cx="6400800" cy="2209800"/>
          </a:xfrm>
        </p:spPr>
        <p:txBody>
          <a:bodyPr/>
          <a:lstStyle>
            <a:lvl1pPr marL="0" indent="0" algn="ctr">
              <a:buFont typeface="Wingdings" panose="05000000000000000000" pitchFamily="2" charset="2"/>
              <a:buNone/>
              <a:defRPr sz="3000"/>
            </a:lvl1pPr>
          </a:lstStyle>
          <a:p>
            <a:pPr lvl="0"/>
            <a:r>
              <a:rPr lang="el-GR" altLang="el-GR" noProof="0" smtClean="0"/>
              <a:t>Κάντε κλικ για να επεξεργαστείτε τον υπότιτλο του υποδείγματος</a:t>
            </a:r>
          </a:p>
        </p:txBody>
      </p:sp>
      <p:sp>
        <p:nvSpPr>
          <p:cNvPr id="28676" name="Rectangle 4"/>
          <p:cNvSpPr>
            <a:spLocks noGrp="1" noChangeArrowheads="1"/>
          </p:cNvSpPr>
          <p:nvPr>
            <p:ph type="dt" sz="half" idx="2"/>
          </p:nvPr>
        </p:nvSpPr>
        <p:spPr/>
        <p:txBody>
          <a:bodyPr/>
          <a:lstStyle>
            <a:lvl1pPr>
              <a:defRPr/>
            </a:lvl1pPr>
          </a:lstStyle>
          <a:p>
            <a:endParaRPr lang="el-GR" altLang="el-GR"/>
          </a:p>
        </p:txBody>
      </p:sp>
      <p:sp>
        <p:nvSpPr>
          <p:cNvPr id="28677" name="Rectangle 5"/>
          <p:cNvSpPr>
            <a:spLocks noGrp="1" noChangeArrowheads="1"/>
          </p:cNvSpPr>
          <p:nvPr>
            <p:ph type="ftr" sz="quarter" idx="3"/>
          </p:nvPr>
        </p:nvSpPr>
        <p:spPr/>
        <p:txBody>
          <a:bodyPr/>
          <a:lstStyle>
            <a:lvl1pPr>
              <a:defRPr/>
            </a:lvl1pPr>
          </a:lstStyle>
          <a:p>
            <a:endParaRPr lang="el-GR" altLang="el-GR"/>
          </a:p>
        </p:txBody>
      </p:sp>
      <p:sp>
        <p:nvSpPr>
          <p:cNvPr id="28678" name="Rectangle 6"/>
          <p:cNvSpPr>
            <a:spLocks noGrp="1" noChangeArrowheads="1"/>
          </p:cNvSpPr>
          <p:nvPr>
            <p:ph type="sldNum" sz="quarter" idx="4"/>
          </p:nvPr>
        </p:nvSpPr>
        <p:spPr/>
        <p:txBody>
          <a:bodyPr/>
          <a:lstStyle>
            <a:lvl1pPr>
              <a:defRPr/>
            </a:lvl1pPr>
          </a:lstStyle>
          <a:p>
            <a:fld id="{D7599133-BB16-4C44-8579-1EE7F558D08D}" type="slidenum">
              <a:rPr lang="el-GR" altLang="el-GR"/>
              <a:pPr/>
              <a:t>‹#›</a:t>
            </a:fld>
            <a:endParaRPr lang="el-GR" altLang="el-GR"/>
          </a:p>
        </p:txBody>
      </p:sp>
      <p:grpSp>
        <p:nvGrpSpPr>
          <p:cNvPr id="28679" name="Group 7"/>
          <p:cNvGrpSpPr>
            <a:grpSpLocks/>
          </p:cNvGrpSpPr>
          <p:nvPr/>
        </p:nvGrpSpPr>
        <p:grpSpPr bwMode="auto">
          <a:xfrm>
            <a:off x="228600" y="2889250"/>
            <a:ext cx="8610600" cy="201613"/>
            <a:chOff x="144" y="1680"/>
            <a:chExt cx="5424" cy="144"/>
          </a:xfrm>
        </p:grpSpPr>
        <p:sp>
          <p:nvSpPr>
            <p:cNvPr id="28680" name="Rectangle 8"/>
            <p:cNvSpPr>
              <a:spLocks noChangeArrowheads="1"/>
            </p:cNvSpPr>
            <p:nvPr userDrawn="1"/>
          </p:nvSpPr>
          <p:spPr bwMode="auto">
            <a:xfrm>
              <a:off x="144" y="1680"/>
              <a:ext cx="1808" cy="144"/>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28681" name="Rectangle 9"/>
            <p:cNvSpPr>
              <a:spLocks noChangeArrowheads="1"/>
            </p:cNvSpPr>
            <p:nvPr userDrawn="1"/>
          </p:nvSpPr>
          <p:spPr bwMode="auto">
            <a:xfrm>
              <a:off x="1952" y="1680"/>
              <a:ext cx="1808" cy="144"/>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28682" name="Rectangle 10"/>
            <p:cNvSpPr>
              <a:spLocks noChangeArrowheads="1"/>
            </p:cNvSpPr>
            <p:nvPr userDrawn="1"/>
          </p:nvSpPr>
          <p:spPr bwMode="auto">
            <a:xfrm>
              <a:off x="3760" y="1680"/>
              <a:ext cx="1808" cy="144"/>
            </a:xfrm>
            <a:prstGeom prst="rect">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gr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lvl1pPr>
              <a:defRPr/>
            </a:lvl1pPr>
          </a:lstStyle>
          <a:p>
            <a:endParaRPr lang="el-GR" altLang="el-GR"/>
          </a:p>
        </p:txBody>
      </p:sp>
      <p:sp>
        <p:nvSpPr>
          <p:cNvPr id="5" name="Θέση υποσέλιδου 4"/>
          <p:cNvSpPr>
            <a:spLocks noGrp="1"/>
          </p:cNvSpPr>
          <p:nvPr>
            <p:ph type="ftr" sz="quarter" idx="11"/>
          </p:nvPr>
        </p:nvSpPr>
        <p:spPr/>
        <p:txBody>
          <a:bodyPr/>
          <a:lstStyle>
            <a:lvl1pPr>
              <a:defRPr/>
            </a:lvl1pPr>
          </a:lstStyle>
          <a:p>
            <a:endParaRPr lang="el-GR" altLang="el-GR"/>
          </a:p>
        </p:txBody>
      </p:sp>
      <p:sp>
        <p:nvSpPr>
          <p:cNvPr id="6" name="Θέση αριθμού διαφάνειας 5"/>
          <p:cNvSpPr>
            <a:spLocks noGrp="1"/>
          </p:cNvSpPr>
          <p:nvPr>
            <p:ph type="sldNum" sz="quarter" idx="12"/>
          </p:nvPr>
        </p:nvSpPr>
        <p:spPr/>
        <p:txBody>
          <a:bodyPr/>
          <a:lstStyle>
            <a:lvl1pPr>
              <a:defRPr/>
            </a:lvl1pPr>
          </a:lstStyle>
          <a:p>
            <a:fld id="{33358A3F-048D-47CD-8559-F44C54AEEB17}" type="slidenum">
              <a:rPr lang="el-GR" altLang="el-GR"/>
              <a:pPr/>
              <a:t>‹#›</a:t>
            </a:fld>
            <a:endParaRPr lang="el-GR" altLang="el-GR"/>
          </a:p>
        </p:txBody>
      </p:sp>
    </p:spTree>
    <p:extLst>
      <p:ext uri="{BB962C8B-B14F-4D97-AF65-F5344CB8AC3E}">
        <p14:creationId xmlns:p14="http://schemas.microsoft.com/office/powerpoint/2010/main" val="9598002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7813"/>
            <a:ext cx="2057400" cy="5853112"/>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7813"/>
            <a:ext cx="6019800" cy="5853112"/>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lvl1pPr>
              <a:defRPr/>
            </a:lvl1pPr>
          </a:lstStyle>
          <a:p>
            <a:endParaRPr lang="el-GR" altLang="el-GR"/>
          </a:p>
        </p:txBody>
      </p:sp>
      <p:sp>
        <p:nvSpPr>
          <p:cNvPr id="5" name="Θέση υποσέλιδου 4"/>
          <p:cNvSpPr>
            <a:spLocks noGrp="1"/>
          </p:cNvSpPr>
          <p:nvPr>
            <p:ph type="ftr" sz="quarter" idx="11"/>
          </p:nvPr>
        </p:nvSpPr>
        <p:spPr/>
        <p:txBody>
          <a:bodyPr/>
          <a:lstStyle>
            <a:lvl1pPr>
              <a:defRPr/>
            </a:lvl1pPr>
          </a:lstStyle>
          <a:p>
            <a:endParaRPr lang="el-GR" altLang="el-GR"/>
          </a:p>
        </p:txBody>
      </p:sp>
      <p:sp>
        <p:nvSpPr>
          <p:cNvPr id="6" name="Θέση αριθμού διαφάνειας 5"/>
          <p:cNvSpPr>
            <a:spLocks noGrp="1"/>
          </p:cNvSpPr>
          <p:nvPr>
            <p:ph type="sldNum" sz="quarter" idx="12"/>
          </p:nvPr>
        </p:nvSpPr>
        <p:spPr/>
        <p:txBody>
          <a:bodyPr/>
          <a:lstStyle>
            <a:lvl1pPr>
              <a:defRPr/>
            </a:lvl1pPr>
          </a:lstStyle>
          <a:p>
            <a:fld id="{6D5A1FD4-20B3-4055-8AE7-6C922CB6BCD8}" type="slidenum">
              <a:rPr lang="el-GR" altLang="el-GR"/>
              <a:pPr/>
              <a:t>‹#›</a:t>
            </a:fld>
            <a:endParaRPr lang="el-GR" altLang="el-GR"/>
          </a:p>
        </p:txBody>
      </p:sp>
    </p:spTree>
    <p:extLst>
      <p:ext uri="{BB962C8B-B14F-4D97-AF65-F5344CB8AC3E}">
        <p14:creationId xmlns:p14="http://schemas.microsoft.com/office/powerpoint/2010/main" val="22495869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lvl1pPr>
              <a:defRPr/>
            </a:lvl1pPr>
          </a:lstStyle>
          <a:p>
            <a:endParaRPr lang="el-GR" altLang="el-GR"/>
          </a:p>
        </p:txBody>
      </p:sp>
      <p:sp>
        <p:nvSpPr>
          <p:cNvPr id="5" name="Θέση υποσέλιδου 4"/>
          <p:cNvSpPr>
            <a:spLocks noGrp="1"/>
          </p:cNvSpPr>
          <p:nvPr>
            <p:ph type="ftr" sz="quarter" idx="11"/>
          </p:nvPr>
        </p:nvSpPr>
        <p:spPr/>
        <p:txBody>
          <a:bodyPr/>
          <a:lstStyle>
            <a:lvl1pPr>
              <a:defRPr/>
            </a:lvl1pPr>
          </a:lstStyle>
          <a:p>
            <a:endParaRPr lang="el-GR" altLang="el-GR"/>
          </a:p>
        </p:txBody>
      </p:sp>
      <p:sp>
        <p:nvSpPr>
          <p:cNvPr id="6" name="Θέση αριθμού διαφάνειας 5"/>
          <p:cNvSpPr>
            <a:spLocks noGrp="1"/>
          </p:cNvSpPr>
          <p:nvPr>
            <p:ph type="sldNum" sz="quarter" idx="12"/>
          </p:nvPr>
        </p:nvSpPr>
        <p:spPr/>
        <p:txBody>
          <a:bodyPr/>
          <a:lstStyle>
            <a:lvl1pPr>
              <a:defRPr/>
            </a:lvl1pPr>
          </a:lstStyle>
          <a:p>
            <a:fld id="{77FB40DE-B0DC-4AC0-93D1-61D408489AC4}" type="slidenum">
              <a:rPr lang="el-GR" altLang="el-GR"/>
              <a:pPr/>
              <a:t>‹#›</a:t>
            </a:fld>
            <a:endParaRPr lang="el-GR" altLang="el-GR"/>
          </a:p>
        </p:txBody>
      </p:sp>
    </p:spTree>
    <p:extLst>
      <p:ext uri="{BB962C8B-B14F-4D97-AF65-F5344CB8AC3E}">
        <p14:creationId xmlns:p14="http://schemas.microsoft.com/office/powerpoint/2010/main" val="34472288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623888" y="1709738"/>
            <a:ext cx="7886700" cy="2852737"/>
          </a:xfrm>
        </p:spPr>
        <p:txBody>
          <a:bodyPr/>
          <a:lstStyle>
            <a:lvl1pPr>
              <a:defRPr sz="6000"/>
            </a:lvl1pPr>
          </a:lstStyle>
          <a:p>
            <a:r>
              <a:rPr lang="el-GR" smtClean="0"/>
              <a:t>Στυλ κύριου τίτλου</a:t>
            </a:r>
            <a:endParaRPr lang="el-GR"/>
          </a:p>
        </p:txBody>
      </p:sp>
      <p:sp>
        <p:nvSpPr>
          <p:cNvPr id="3" name="Θέση κειμένου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lvl1pPr>
              <a:defRPr/>
            </a:lvl1pPr>
          </a:lstStyle>
          <a:p>
            <a:endParaRPr lang="el-GR" altLang="el-GR"/>
          </a:p>
        </p:txBody>
      </p:sp>
      <p:sp>
        <p:nvSpPr>
          <p:cNvPr id="5" name="Θέση υποσέλιδου 4"/>
          <p:cNvSpPr>
            <a:spLocks noGrp="1"/>
          </p:cNvSpPr>
          <p:nvPr>
            <p:ph type="ftr" sz="quarter" idx="11"/>
          </p:nvPr>
        </p:nvSpPr>
        <p:spPr/>
        <p:txBody>
          <a:bodyPr/>
          <a:lstStyle>
            <a:lvl1pPr>
              <a:defRPr/>
            </a:lvl1pPr>
          </a:lstStyle>
          <a:p>
            <a:endParaRPr lang="el-GR" altLang="el-GR"/>
          </a:p>
        </p:txBody>
      </p:sp>
      <p:sp>
        <p:nvSpPr>
          <p:cNvPr id="6" name="Θέση αριθμού διαφάνειας 5"/>
          <p:cNvSpPr>
            <a:spLocks noGrp="1"/>
          </p:cNvSpPr>
          <p:nvPr>
            <p:ph type="sldNum" sz="quarter" idx="12"/>
          </p:nvPr>
        </p:nvSpPr>
        <p:spPr/>
        <p:txBody>
          <a:bodyPr/>
          <a:lstStyle>
            <a:lvl1pPr>
              <a:defRPr/>
            </a:lvl1pPr>
          </a:lstStyle>
          <a:p>
            <a:fld id="{637ECECA-33E5-4234-9EAC-2D25D3386CF0}" type="slidenum">
              <a:rPr lang="el-GR" altLang="el-GR"/>
              <a:pPr/>
              <a:t>‹#›</a:t>
            </a:fld>
            <a:endParaRPr lang="el-GR" altLang="el-GR"/>
          </a:p>
        </p:txBody>
      </p:sp>
    </p:spTree>
    <p:extLst>
      <p:ext uri="{BB962C8B-B14F-4D97-AF65-F5344CB8AC3E}">
        <p14:creationId xmlns:p14="http://schemas.microsoft.com/office/powerpoint/2010/main" val="35253434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30725"/>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30725"/>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lvl1pPr>
              <a:defRPr/>
            </a:lvl1pPr>
          </a:lstStyle>
          <a:p>
            <a:endParaRPr lang="el-GR" altLang="el-GR"/>
          </a:p>
        </p:txBody>
      </p:sp>
      <p:sp>
        <p:nvSpPr>
          <p:cNvPr id="6" name="Θέση υποσέλιδου 5"/>
          <p:cNvSpPr>
            <a:spLocks noGrp="1"/>
          </p:cNvSpPr>
          <p:nvPr>
            <p:ph type="ftr" sz="quarter" idx="11"/>
          </p:nvPr>
        </p:nvSpPr>
        <p:spPr/>
        <p:txBody>
          <a:bodyPr/>
          <a:lstStyle>
            <a:lvl1pPr>
              <a:defRPr/>
            </a:lvl1pPr>
          </a:lstStyle>
          <a:p>
            <a:endParaRPr lang="el-GR" altLang="el-GR"/>
          </a:p>
        </p:txBody>
      </p:sp>
      <p:sp>
        <p:nvSpPr>
          <p:cNvPr id="7" name="Θέση αριθμού διαφάνειας 6"/>
          <p:cNvSpPr>
            <a:spLocks noGrp="1"/>
          </p:cNvSpPr>
          <p:nvPr>
            <p:ph type="sldNum" sz="quarter" idx="12"/>
          </p:nvPr>
        </p:nvSpPr>
        <p:spPr/>
        <p:txBody>
          <a:bodyPr/>
          <a:lstStyle>
            <a:lvl1pPr>
              <a:defRPr/>
            </a:lvl1pPr>
          </a:lstStyle>
          <a:p>
            <a:fld id="{ACE8C7AA-1C46-47D0-BD5C-CB3F8624DA6C}" type="slidenum">
              <a:rPr lang="el-GR" altLang="el-GR"/>
              <a:pPr/>
              <a:t>‹#›</a:t>
            </a:fld>
            <a:endParaRPr lang="el-GR" altLang="el-GR"/>
          </a:p>
        </p:txBody>
      </p:sp>
    </p:spTree>
    <p:extLst>
      <p:ext uri="{BB962C8B-B14F-4D97-AF65-F5344CB8AC3E}">
        <p14:creationId xmlns:p14="http://schemas.microsoft.com/office/powerpoint/2010/main" val="88052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630238" y="365125"/>
            <a:ext cx="7886700" cy="1325563"/>
          </a:xfrm>
        </p:spPr>
        <p:txBody>
          <a:bodyPr/>
          <a:lstStyle/>
          <a:p>
            <a:r>
              <a:rPr lang="el-GR" smtClean="0"/>
              <a:t>Στυλ κύριου τίτλου</a:t>
            </a:r>
            <a:endParaRPr lang="el-GR"/>
          </a:p>
        </p:txBody>
      </p:sp>
      <p:sp>
        <p:nvSpPr>
          <p:cNvPr id="3" name="Θέση κειμένου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630238" y="2505075"/>
            <a:ext cx="3868737"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29150" y="2505075"/>
            <a:ext cx="3887788"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lvl1pPr>
              <a:defRPr/>
            </a:lvl1pPr>
          </a:lstStyle>
          <a:p>
            <a:endParaRPr lang="el-GR" altLang="el-GR"/>
          </a:p>
        </p:txBody>
      </p:sp>
      <p:sp>
        <p:nvSpPr>
          <p:cNvPr id="8" name="Θέση υποσέλιδου 7"/>
          <p:cNvSpPr>
            <a:spLocks noGrp="1"/>
          </p:cNvSpPr>
          <p:nvPr>
            <p:ph type="ftr" sz="quarter" idx="11"/>
          </p:nvPr>
        </p:nvSpPr>
        <p:spPr/>
        <p:txBody>
          <a:bodyPr/>
          <a:lstStyle>
            <a:lvl1pPr>
              <a:defRPr/>
            </a:lvl1pPr>
          </a:lstStyle>
          <a:p>
            <a:endParaRPr lang="el-GR" altLang="el-GR"/>
          </a:p>
        </p:txBody>
      </p:sp>
      <p:sp>
        <p:nvSpPr>
          <p:cNvPr id="9" name="Θέση αριθμού διαφάνειας 8"/>
          <p:cNvSpPr>
            <a:spLocks noGrp="1"/>
          </p:cNvSpPr>
          <p:nvPr>
            <p:ph type="sldNum" sz="quarter" idx="12"/>
          </p:nvPr>
        </p:nvSpPr>
        <p:spPr/>
        <p:txBody>
          <a:bodyPr/>
          <a:lstStyle>
            <a:lvl1pPr>
              <a:defRPr/>
            </a:lvl1pPr>
          </a:lstStyle>
          <a:p>
            <a:fld id="{05986759-CEF6-49E0-8D9A-F429B95DD3F1}" type="slidenum">
              <a:rPr lang="el-GR" altLang="el-GR"/>
              <a:pPr/>
              <a:t>‹#›</a:t>
            </a:fld>
            <a:endParaRPr lang="el-GR" altLang="el-GR"/>
          </a:p>
        </p:txBody>
      </p:sp>
    </p:spTree>
    <p:extLst>
      <p:ext uri="{BB962C8B-B14F-4D97-AF65-F5344CB8AC3E}">
        <p14:creationId xmlns:p14="http://schemas.microsoft.com/office/powerpoint/2010/main" val="14464671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lvl1pPr>
              <a:defRPr/>
            </a:lvl1pPr>
          </a:lstStyle>
          <a:p>
            <a:endParaRPr lang="el-GR" altLang="el-GR"/>
          </a:p>
        </p:txBody>
      </p:sp>
      <p:sp>
        <p:nvSpPr>
          <p:cNvPr id="4" name="Θέση υποσέλιδου 3"/>
          <p:cNvSpPr>
            <a:spLocks noGrp="1"/>
          </p:cNvSpPr>
          <p:nvPr>
            <p:ph type="ftr" sz="quarter" idx="11"/>
          </p:nvPr>
        </p:nvSpPr>
        <p:spPr/>
        <p:txBody>
          <a:bodyPr/>
          <a:lstStyle>
            <a:lvl1pPr>
              <a:defRPr/>
            </a:lvl1pPr>
          </a:lstStyle>
          <a:p>
            <a:endParaRPr lang="el-GR" altLang="el-GR"/>
          </a:p>
        </p:txBody>
      </p:sp>
      <p:sp>
        <p:nvSpPr>
          <p:cNvPr id="5" name="Θέση αριθμού διαφάνειας 4"/>
          <p:cNvSpPr>
            <a:spLocks noGrp="1"/>
          </p:cNvSpPr>
          <p:nvPr>
            <p:ph type="sldNum" sz="quarter" idx="12"/>
          </p:nvPr>
        </p:nvSpPr>
        <p:spPr/>
        <p:txBody>
          <a:bodyPr/>
          <a:lstStyle>
            <a:lvl1pPr>
              <a:defRPr/>
            </a:lvl1pPr>
          </a:lstStyle>
          <a:p>
            <a:fld id="{1E6241F4-1CA4-45EE-B4C7-9EE0A98984EA}" type="slidenum">
              <a:rPr lang="el-GR" altLang="el-GR"/>
              <a:pPr/>
              <a:t>‹#›</a:t>
            </a:fld>
            <a:endParaRPr lang="el-GR" altLang="el-GR"/>
          </a:p>
        </p:txBody>
      </p:sp>
    </p:spTree>
    <p:extLst>
      <p:ext uri="{BB962C8B-B14F-4D97-AF65-F5344CB8AC3E}">
        <p14:creationId xmlns:p14="http://schemas.microsoft.com/office/powerpoint/2010/main" val="3114147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lvl1pPr>
              <a:defRPr/>
            </a:lvl1pPr>
          </a:lstStyle>
          <a:p>
            <a:endParaRPr lang="el-GR" altLang="el-GR"/>
          </a:p>
        </p:txBody>
      </p:sp>
      <p:sp>
        <p:nvSpPr>
          <p:cNvPr id="3" name="Θέση υποσέλιδου 2"/>
          <p:cNvSpPr>
            <a:spLocks noGrp="1"/>
          </p:cNvSpPr>
          <p:nvPr>
            <p:ph type="ftr" sz="quarter" idx="11"/>
          </p:nvPr>
        </p:nvSpPr>
        <p:spPr/>
        <p:txBody>
          <a:bodyPr/>
          <a:lstStyle>
            <a:lvl1pPr>
              <a:defRPr/>
            </a:lvl1pPr>
          </a:lstStyle>
          <a:p>
            <a:endParaRPr lang="el-GR" altLang="el-GR"/>
          </a:p>
        </p:txBody>
      </p:sp>
      <p:sp>
        <p:nvSpPr>
          <p:cNvPr id="4" name="Θέση αριθμού διαφάνειας 3"/>
          <p:cNvSpPr>
            <a:spLocks noGrp="1"/>
          </p:cNvSpPr>
          <p:nvPr>
            <p:ph type="sldNum" sz="quarter" idx="12"/>
          </p:nvPr>
        </p:nvSpPr>
        <p:spPr/>
        <p:txBody>
          <a:bodyPr/>
          <a:lstStyle>
            <a:lvl1pPr>
              <a:defRPr/>
            </a:lvl1pPr>
          </a:lstStyle>
          <a:p>
            <a:fld id="{24CAC8DE-E0F7-4E25-9535-5E9AA2EF98EA}" type="slidenum">
              <a:rPr lang="el-GR" altLang="el-GR"/>
              <a:pPr/>
              <a:t>‹#›</a:t>
            </a:fld>
            <a:endParaRPr lang="el-GR" altLang="el-GR"/>
          </a:p>
        </p:txBody>
      </p:sp>
    </p:spTree>
    <p:extLst>
      <p:ext uri="{BB962C8B-B14F-4D97-AF65-F5344CB8AC3E}">
        <p14:creationId xmlns:p14="http://schemas.microsoft.com/office/powerpoint/2010/main" val="27559959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630238" y="457200"/>
            <a:ext cx="2949575" cy="1600200"/>
          </a:xfrm>
        </p:spPr>
        <p:txBody>
          <a:bodyPr/>
          <a:lstStyle>
            <a:lvl1pPr>
              <a:defRPr sz="3200"/>
            </a:lvl1pPr>
          </a:lstStyle>
          <a:p>
            <a:r>
              <a:rPr lang="el-GR" smtClean="0"/>
              <a:t>Στυλ κύριου τίτλου</a:t>
            </a:r>
            <a:endParaRPr lang="el-GR"/>
          </a:p>
        </p:txBody>
      </p:sp>
      <p:sp>
        <p:nvSpPr>
          <p:cNvPr id="3" name="Θέση περιεχομένου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lvl1pPr>
              <a:defRPr/>
            </a:lvl1pPr>
          </a:lstStyle>
          <a:p>
            <a:endParaRPr lang="el-GR" altLang="el-GR"/>
          </a:p>
        </p:txBody>
      </p:sp>
      <p:sp>
        <p:nvSpPr>
          <p:cNvPr id="6" name="Θέση υποσέλιδου 5"/>
          <p:cNvSpPr>
            <a:spLocks noGrp="1"/>
          </p:cNvSpPr>
          <p:nvPr>
            <p:ph type="ftr" sz="quarter" idx="11"/>
          </p:nvPr>
        </p:nvSpPr>
        <p:spPr/>
        <p:txBody>
          <a:bodyPr/>
          <a:lstStyle>
            <a:lvl1pPr>
              <a:defRPr/>
            </a:lvl1pPr>
          </a:lstStyle>
          <a:p>
            <a:endParaRPr lang="el-GR" altLang="el-GR"/>
          </a:p>
        </p:txBody>
      </p:sp>
      <p:sp>
        <p:nvSpPr>
          <p:cNvPr id="7" name="Θέση αριθμού διαφάνειας 6"/>
          <p:cNvSpPr>
            <a:spLocks noGrp="1"/>
          </p:cNvSpPr>
          <p:nvPr>
            <p:ph type="sldNum" sz="quarter" idx="12"/>
          </p:nvPr>
        </p:nvSpPr>
        <p:spPr/>
        <p:txBody>
          <a:bodyPr/>
          <a:lstStyle>
            <a:lvl1pPr>
              <a:defRPr/>
            </a:lvl1pPr>
          </a:lstStyle>
          <a:p>
            <a:fld id="{2F64D7EB-2DA2-452A-9D12-7AA12BED66EE}" type="slidenum">
              <a:rPr lang="el-GR" altLang="el-GR"/>
              <a:pPr/>
              <a:t>‹#›</a:t>
            </a:fld>
            <a:endParaRPr lang="el-GR" altLang="el-GR"/>
          </a:p>
        </p:txBody>
      </p:sp>
    </p:spTree>
    <p:extLst>
      <p:ext uri="{BB962C8B-B14F-4D97-AF65-F5344CB8AC3E}">
        <p14:creationId xmlns:p14="http://schemas.microsoft.com/office/powerpoint/2010/main" val="39457597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630238" y="457200"/>
            <a:ext cx="2949575" cy="1600200"/>
          </a:xfrm>
        </p:spPr>
        <p:txBody>
          <a:bodyPr/>
          <a:lstStyle>
            <a:lvl1pPr>
              <a:defRPr sz="3200"/>
            </a:lvl1pPr>
          </a:lstStyle>
          <a:p>
            <a:r>
              <a:rPr lang="el-GR" smtClean="0"/>
              <a:t>Στυλ κύριου τίτλου</a:t>
            </a:r>
            <a:endParaRPr lang="el-GR"/>
          </a:p>
        </p:txBody>
      </p:sp>
      <p:sp>
        <p:nvSpPr>
          <p:cNvPr id="3" name="Θέση εικόνας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lvl1pPr>
              <a:defRPr/>
            </a:lvl1pPr>
          </a:lstStyle>
          <a:p>
            <a:endParaRPr lang="el-GR" altLang="el-GR"/>
          </a:p>
        </p:txBody>
      </p:sp>
      <p:sp>
        <p:nvSpPr>
          <p:cNvPr id="6" name="Θέση υποσέλιδου 5"/>
          <p:cNvSpPr>
            <a:spLocks noGrp="1"/>
          </p:cNvSpPr>
          <p:nvPr>
            <p:ph type="ftr" sz="quarter" idx="11"/>
          </p:nvPr>
        </p:nvSpPr>
        <p:spPr/>
        <p:txBody>
          <a:bodyPr/>
          <a:lstStyle>
            <a:lvl1pPr>
              <a:defRPr/>
            </a:lvl1pPr>
          </a:lstStyle>
          <a:p>
            <a:endParaRPr lang="el-GR" altLang="el-GR"/>
          </a:p>
        </p:txBody>
      </p:sp>
      <p:sp>
        <p:nvSpPr>
          <p:cNvPr id="7" name="Θέση αριθμού διαφάνειας 6"/>
          <p:cNvSpPr>
            <a:spLocks noGrp="1"/>
          </p:cNvSpPr>
          <p:nvPr>
            <p:ph type="sldNum" sz="quarter" idx="12"/>
          </p:nvPr>
        </p:nvSpPr>
        <p:spPr/>
        <p:txBody>
          <a:bodyPr/>
          <a:lstStyle>
            <a:lvl1pPr>
              <a:defRPr/>
            </a:lvl1pPr>
          </a:lstStyle>
          <a:p>
            <a:fld id="{9CA01B36-51DC-489C-A58A-3AACA4A301CC}" type="slidenum">
              <a:rPr lang="el-GR" altLang="el-GR"/>
              <a:pPr/>
              <a:t>‹#›</a:t>
            </a:fld>
            <a:endParaRPr lang="el-GR" altLang="el-GR"/>
          </a:p>
        </p:txBody>
      </p:sp>
    </p:spTree>
    <p:extLst>
      <p:ext uri="{BB962C8B-B14F-4D97-AF65-F5344CB8AC3E}">
        <p14:creationId xmlns:p14="http://schemas.microsoft.com/office/powerpoint/2010/main" val="34880738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bwMode="auto">
          <a:xfrm>
            <a:off x="457200" y="277813"/>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l-GR" altLang="el-GR" smtClean="0"/>
              <a:t>Κάντε κλικ για επεξεργασία του τίτλου</a:t>
            </a:r>
          </a:p>
        </p:txBody>
      </p:sp>
      <p:sp>
        <p:nvSpPr>
          <p:cNvPr id="27651" name="Rectangle 3"/>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l-GR" altLang="el-GR" smtClean="0"/>
              <a:t>Κάντε κλικ για να επεξεργαστείτε τα στυλ κειμένου του υποδείγματος</a:t>
            </a:r>
          </a:p>
          <a:p>
            <a:pPr lvl="1"/>
            <a:r>
              <a:rPr lang="el-GR" altLang="el-GR" smtClean="0"/>
              <a:t>Δεύτερου επιπέδου</a:t>
            </a:r>
          </a:p>
          <a:p>
            <a:pPr lvl="2"/>
            <a:r>
              <a:rPr lang="el-GR" altLang="el-GR" smtClean="0"/>
              <a:t>Τρίτου επιπέδου</a:t>
            </a:r>
          </a:p>
          <a:p>
            <a:pPr lvl="3"/>
            <a:r>
              <a:rPr lang="el-GR" altLang="el-GR" smtClean="0"/>
              <a:t>Τέταρτου επιπέδου</a:t>
            </a:r>
          </a:p>
          <a:p>
            <a:pPr lvl="4"/>
            <a:r>
              <a:rPr lang="el-GR" altLang="el-GR" smtClean="0"/>
              <a:t>Πέμπτου επιπέδου</a:t>
            </a:r>
          </a:p>
        </p:txBody>
      </p:sp>
      <p:sp>
        <p:nvSpPr>
          <p:cNvPr id="27652" name="Rectangle 4"/>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lvl1pPr>
          </a:lstStyle>
          <a:p>
            <a:endParaRPr lang="el-GR" altLang="el-GR"/>
          </a:p>
        </p:txBody>
      </p:sp>
      <p:sp>
        <p:nvSpPr>
          <p:cNvPr id="27653"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a:lvl1pPr>
          </a:lstStyle>
          <a:p>
            <a:endParaRPr lang="el-GR" altLang="el-GR"/>
          </a:p>
        </p:txBody>
      </p:sp>
      <p:sp>
        <p:nvSpPr>
          <p:cNvPr id="27654" name="Rectangle 6"/>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lvl1pPr>
          </a:lstStyle>
          <a:p>
            <a:fld id="{F327ECA5-BDE7-4F6F-BD62-11EFC3D03965}" type="slidenum">
              <a:rPr lang="el-GR" altLang="el-GR"/>
              <a:pPr/>
              <a:t>‹#›</a:t>
            </a:fld>
            <a:endParaRPr lang="el-GR" altLang="el-GR"/>
          </a:p>
        </p:txBody>
      </p:sp>
      <p:sp>
        <p:nvSpPr>
          <p:cNvPr id="27655" name="Rectangle 7"/>
          <p:cNvSpPr>
            <a:spLocks noChangeArrowheads="1"/>
          </p:cNvSpPr>
          <p:nvPr/>
        </p:nvSpPr>
        <p:spPr bwMode="auto">
          <a:xfrm>
            <a:off x="0" y="0"/>
            <a:ext cx="228600" cy="22860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l-GR" altLang="el-GR" sz="2400">
              <a:latin typeface="Times New Roman" panose="02020603050405020304" pitchFamily="18" charset="0"/>
            </a:endParaRPr>
          </a:p>
        </p:txBody>
      </p:sp>
      <p:sp>
        <p:nvSpPr>
          <p:cNvPr id="27656" name="Line 8"/>
          <p:cNvSpPr>
            <a:spLocks noChangeShapeType="1"/>
          </p:cNvSpPr>
          <p:nvPr/>
        </p:nvSpPr>
        <p:spPr bwMode="auto">
          <a:xfrm>
            <a:off x="457200" y="1447800"/>
            <a:ext cx="8077200" cy="0"/>
          </a:xfrm>
          <a:prstGeom prst="line">
            <a:avLst/>
          </a:prstGeom>
          <a:noFill/>
          <a:ln w="1905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27657" name="Rectangle 9"/>
          <p:cNvSpPr>
            <a:spLocks noChangeArrowheads="1"/>
          </p:cNvSpPr>
          <p:nvPr/>
        </p:nvSpPr>
        <p:spPr bwMode="auto">
          <a:xfrm>
            <a:off x="0" y="2286000"/>
            <a:ext cx="228600" cy="228600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l-GR" altLang="el-GR" sz="2400">
              <a:latin typeface="Times New Roman" panose="02020603050405020304" pitchFamily="18" charset="0"/>
            </a:endParaRPr>
          </a:p>
        </p:txBody>
      </p:sp>
      <p:sp>
        <p:nvSpPr>
          <p:cNvPr id="27658" name="Rectangle 10"/>
          <p:cNvSpPr>
            <a:spLocks noChangeArrowheads="1"/>
          </p:cNvSpPr>
          <p:nvPr/>
        </p:nvSpPr>
        <p:spPr bwMode="auto">
          <a:xfrm>
            <a:off x="0" y="4572000"/>
            <a:ext cx="228600" cy="2286000"/>
          </a:xfrm>
          <a:prstGeom prst="rect">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l-GR" altLang="el-GR" sz="2400">
              <a:latin typeface="Times New Roman" panose="02020603050405020304" pitchFamily="18" charset="0"/>
            </a:endParaRPr>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Lst>
  <p:timing>
    <p:tnLst>
      <p:par>
        <p:cTn id="1" dur="indefinite" restart="never" nodeType="tmRoot"/>
      </p:par>
    </p:tnLst>
  </p:timing>
  <p:txStyles>
    <p:titleStyle>
      <a:lvl1pPr algn="l" rtl="0" fontAlgn="base">
        <a:spcBef>
          <a:spcPct val="0"/>
        </a:spcBef>
        <a:spcAft>
          <a:spcPct val="0"/>
        </a:spcAft>
        <a:defRPr sz="4400" kern="1200">
          <a:solidFill>
            <a:schemeClr val="tx2"/>
          </a:solidFill>
          <a:latin typeface="+mj-lt"/>
          <a:ea typeface="+mj-ea"/>
          <a:cs typeface="+mj-cs"/>
        </a:defRPr>
      </a:lvl1pPr>
      <a:lvl2pPr algn="l" rtl="0" fontAlgn="base">
        <a:spcBef>
          <a:spcPct val="0"/>
        </a:spcBef>
        <a:spcAft>
          <a:spcPct val="0"/>
        </a:spcAft>
        <a:defRPr sz="4400">
          <a:solidFill>
            <a:schemeClr val="tx2"/>
          </a:solidFill>
          <a:latin typeface="Garamond" panose="02020404030301010803" pitchFamily="18" charset="0"/>
        </a:defRPr>
      </a:lvl2pPr>
      <a:lvl3pPr algn="l" rtl="0" fontAlgn="base">
        <a:spcBef>
          <a:spcPct val="0"/>
        </a:spcBef>
        <a:spcAft>
          <a:spcPct val="0"/>
        </a:spcAft>
        <a:defRPr sz="4400">
          <a:solidFill>
            <a:schemeClr val="tx2"/>
          </a:solidFill>
          <a:latin typeface="Garamond" panose="02020404030301010803" pitchFamily="18" charset="0"/>
        </a:defRPr>
      </a:lvl3pPr>
      <a:lvl4pPr algn="l" rtl="0" fontAlgn="base">
        <a:spcBef>
          <a:spcPct val="0"/>
        </a:spcBef>
        <a:spcAft>
          <a:spcPct val="0"/>
        </a:spcAft>
        <a:defRPr sz="4400">
          <a:solidFill>
            <a:schemeClr val="tx2"/>
          </a:solidFill>
          <a:latin typeface="Garamond" panose="02020404030301010803" pitchFamily="18" charset="0"/>
        </a:defRPr>
      </a:lvl4pPr>
      <a:lvl5pPr algn="l" rtl="0" fontAlgn="base">
        <a:spcBef>
          <a:spcPct val="0"/>
        </a:spcBef>
        <a:spcAft>
          <a:spcPct val="0"/>
        </a:spcAft>
        <a:defRPr sz="4400">
          <a:solidFill>
            <a:schemeClr val="tx2"/>
          </a:solidFill>
          <a:latin typeface="Garamond" panose="02020404030301010803" pitchFamily="18" charset="0"/>
        </a:defRPr>
      </a:lvl5pPr>
      <a:lvl6pPr marL="457200" algn="l" rtl="0" fontAlgn="base">
        <a:spcBef>
          <a:spcPct val="0"/>
        </a:spcBef>
        <a:spcAft>
          <a:spcPct val="0"/>
        </a:spcAft>
        <a:defRPr sz="4400">
          <a:solidFill>
            <a:schemeClr val="tx2"/>
          </a:solidFill>
          <a:latin typeface="Garamond" panose="02020404030301010803" pitchFamily="18" charset="0"/>
        </a:defRPr>
      </a:lvl6pPr>
      <a:lvl7pPr marL="914400" algn="l" rtl="0" fontAlgn="base">
        <a:spcBef>
          <a:spcPct val="0"/>
        </a:spcBef>
        <a:spcAft>
          <a:spcPct val="0"/>
        </a:spcAft>
        <a:defRPr sz="4400">
          <a:solidFill>
            <a:schemeClr val="tx2"/>
          </a:solidFill>
          <a:latin typeface="Garamond" panose="02020404030301010803" pitchFamily="18" charset="0"/>
        </a:defRPr>
      </a:lvl7pPr>
      <a:lvl8pPr marL="1371600" algn="l" rtl="0" fontAlgn="base">
        <a:spcBef>
          <a:spcPct val="0"/>
        </a:spcBef>
        <a:spcAft>
          <a:spcPct val="0"/>
        </a:spcAft>
        <a:defRPr sz="4400">
          <a:solidFill>
            <a:schemeClr val="tx2"/>
          </a:solidFill>
          <a:latin typeface="Garamond" panose="02020404030301010803" pitchFamily="18" charset="0"/>
        </a:defRPr>
      </a:lvl8pPr>
      <a:lvl9pPr marL="1828800" algn="l" rtl="0" fontAlgn="base">
        <a:spcBef>
          <a:spcPct val="0"/>
        </a:spcBef>
        <a:spcAft>
          <a:spcPct val="0"/>
        </a:spcAft>
        <a:defRPr sz="4400">
          <a:solidFill>
            <a:schemeClr val="tx2"/>
          </a:solidFill>
          <a:latin typeface="Garamond" panose="02020404030301010803" pitchFamily="18" charset="0"/>
        </a:defRPr>
      </a:lvl9pPr>
    </p:titleStyle>
    <p:bodyStyle>
      <a:lvl1pPr marL="342900" indent="-342900" algn="l" rtl="0" fontAlgn="base">
        <a:spcBef>
          <a:spcPct val="20000"/>
        </a:spcBef>
        <a:spcAft>
          <a:spcPct val="0"/>
        </a:spcAft>
        <a:buClr>
          <a:schemeClr val="bg2"/>
        </a:buClr>
        <a:buSzPct val="75000"/>
        <a:buFont typeface="Wingdings" panose="05000000000000000000" pitchFamily="2" charset="2"/>
        <a:buChar char="p"/>
        <a:defRPr sz="2800" kern="1200">
          <a:solidFill>
            <a:schemeClr val="tx1"/>
          </a:solidFill>
          <a:latin typeface="+mn-lt"/>
          <a:ea typeface="+mn-ea"/>
          <a:cs typeface="+mn-cs"/>
        </a:defRPr>
      </a:lvl1pPr>
      <a:lvl2pPr marL="742950" indent="-285750" algn="l" rtl="0" fontAlgn="base">
        <a:spcBef>
          <a:spcPct val="20000"/>
        </a:spcBef>
        <a:spcAft>
          <a:spcPct val="0"/>
        </a:spcAft>
        <a:buClr>
          <a:schemeClr val="tx2"/>
        </a:buClr>
        <a:buSzPct val="75000"/>
        <a:buFont typeface="Wingdings" panose="05000000000000000000" pitchFamily="2" charset="2"/>
        <a:buChar char="n"/>
        <a:defRPr sz="2400" kern="1200">
          <a:solidFill>
            <a:schemeClr val="tx1"/>
          </a:solidFill>
          <a:latin typeface="+mn-lt"/>
          <a:ea typeface="+mn-ea"/>
          <a:cs typeface="+mn-cs"/>
        </a:defRPr>
      </a:lvl2pPr>
      <a:lvl3pPr marL="1143000" indent="-228600" algn="l" rtl="0" fontAlgn="base">
        <a:spcBef>
          <a:spcPct val="20000"/>
        </a:spcBef>
        <a:spcAft>
          <a:spcPct val="0"/>
        </a:spcAft>
        <a:buClr>
          <a:schemeClr val="accent1"/>
        </a:buClr>
        <a:buSzPct val="65000"/>
        <a:buFont typeface="Wingdings" panose="05000000000000000000" pitchFamily="2" charset="2"/>
        <a:buChar char="p"/>
        <a:defRPr sz="2000" kern="1200">
          <a:solidFill>
            <a:schemeClr val="tx1"/>
          </a:solidFill>
          <a:latin typeface="+mn-lt"/>
          <a:ea typeface="+mn-ea"/>
          <a:cs typeface="+mn-cs"/>
        </a:defRPr>
      </a:lvl3pPr>
      <a:lvl4pPr marL="1600200" indent="-228600" algn="l" rtl="0" fontAlgn="base">
        <a:spcBef>
          <a:spcPct val="20000"/>
        </a:spcBef>
        <a:spcAft>
          <a:spcPct val="0"/>
        </a:spcAft>
        <a:buClr>
          <a:schemeClr val="bg2"/>
        </a:buClr>
        <a:buFont typeface="Wingdings" panose="05000000000000000000" pitchFamily="2" charset="2"/>
        <a:buChar char="§"/>
        <a:defRPr kern="1200">
          <a:solidFill>
            <a:schemeClr val="tx1"/>
          </a:solidFill>
          <a:latin typeface="+mn-lt"/>
          <a:ea typeface="+mn-ea"/>
          <a:cs typeface="+mn-cs"/>
        </a:defRPr>
      </a:lvl4pPr>
      <a:lvl5pPr marL="2057400" indent="-228600" algn="l" rtl="0" fontAlgn="base">
        <a:spcBef>
          <a:spcPct val="20000"/>
        </a:spcBef>
        <a:spcAft>
          <a:spcPct val="0"/>
        </a:spcAft>
        <a:buClr>
          <a:schemeClr val="tx2"/>
        </a:buClr>
        <a:buSzPct val="80000"/>
        <a:buFont typeface="Wingdings" panose="05000000000000000000" pitchFamily="2" charset="2"/>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539552" y="1342043"/>
            <a:ext cx="7772400" cy="1440160"/>
          </a:xfrm>
        </p:spPr>
        <p:txBody>
          <a:bodyPr>
            <a:noAutofit/>
          </a:bodyPr>
          <a:lstStyle/>
          <a:p>
            <a:r>
              <a:rPr lang="el-GR" sz="5400" b="1" dirty="0">
                <a:solidFill>
                  <a:srgbClr val="5075BC"/>
                </a:solidFill>
              </a:rPr>
              <a:t>Το παιχνίδι στην εκπαιδευτική </a:t>
            </a:r>
            <a:r>
              <a:rPr lang="el-GR" sz="5400" b="1" dirty="0" smtClean="0">
                <a:solidFill>
                  <a:srgbClr val="5075BC"/>
                </a:solidFill>
              </a:rPr>
              <a:t>διαδικασία</a:t>
            </a:r>
            <a:endParaRPr lang="el-GR" sz="6600" b="1" dirty="0">
              <a:solidFill>
                <a:srgbClr val="0070C0"/>
              </a:solidFill>
            </a:endParaRPr>
          </a:p>
        </p:txBody>
      </p:sp>
      <p:sp>
        <p:nvSpPr>
          <p:cNvPr id="3" name="Υπότιτλος 2"/>
          <p:cNvSpPr>
            <a:spLocks noGrp="1"/>
          </p:cNvSpPr>
          <p:nvPr>
            <p:ph type="subTitle" idx="1"/>
          </p:nvPr>
        </p:nvSpPr>
        <p:spPr>
          <a:xfrm>
            <a:off x="395536" y="3284984"/>
            <a:ext cx="8322644" cy="3312368"/>
          </a:xfrm>
        </p:spPr>
        <p:txBody>
          <a:bodyPr>
            <a:noAutofit/>
          </a:bodyPr>
          <a:lstStyle/>
          <a:p>
            <a:r>
              <a:rPr lang="el-GR" sz="2400" b="1" dirty="0" smtClean="0">
                <a:latin typeface="+mj-lt"/>
                <a:ea typeface="+mj-ea"/>
                <a:cs typeface="+mj-cs"/>
              </a:rPr>
              <a:t>Ενότητα </a:t>
            </a:r>
            <a:r>
              <a:rPr lang="el-GR" sz="2400" b="1" dirty="0" smtClean="0">
                <a:latin typeface="+mj-lt"/>
                <a:ea typeface="+mj-ea"/>
                <a:cs typeface="+mj-cs"/>
              </a:rPr>
              <a:t>8Β</a:t>
            </a:r>
            <a:r>
              <a:rPr lang="en-US" sz="2400" dirty="0" smtClean="0">
                <a:latin typeface="+mj-lt"/>
                <a:ea typeface="+mj-ea"/>
                <a:cs typeface="+mj-cs"/>
              </a:rPr>
              <a:t> </a:t>
            </a:r>
            <a:endParaRPr lang="el-GR" sz="2400" dirty="0" smtClean="0">
              <a:latin typeface="+mj-lt"/>
              <a:ea typeface="+mj-ea"/>
              <a:cs typeface="+mj-cs"/>
            </a:endParaRPr>
          </a:p>
          <a:p>
            <a:r>
              <a:rPr lang="el-GR" sz="3200" b="1" dirty="0" smtClean="0">
                <a:solidFill>
                  <a:srgbClr val="0070C0"/>
                </a:solidFill>
                <a:latin typeface="+mj-lt"/>
                <a:ea typeface="+mj-ea"/>
                <a:cs typeface="+mj-cs"/>
              </a:rPr>
              <a:t>Το δικαίωμα στο παιχνίδι: Παιδιά με ειδικές ανάγκες και υπαίθριοι χώροι παιχνιδιού</a:t>
            </a:r>
            <a:endParaRPr lang="en-US" sz="3200" b="1" dirty="0" smtClean="0">
              <a:solidFill>
                <a:srgbClr val="0070C0"/>
              </a:solidFill>
              <a:latin typeface="+mj-lt"/>
              <a:ea typeface="+mj-ea"/>
              <a:cs typeface="+mj-cs"/>
            </a:endParaRPr>
          </a:p>
          <a:p>
            <a:endParaRPr lang="en-US" sz="2400" dirty="0" smtClean="0"/>
          </a:p>
          <a:p>
            <a:r>
              <a:rPr lang="el-GR" sz="2000" dirty="0" err="1" smtClean="0"/>
              <a:t>Καφένια</a:t>
            </a:r>
            <a:r>
              <a:rPr lang="el-GR" sz="2000" dirty="0" smtClean="0"/>
              <a:t> </a:t>
            </a:r>
            <a:r>
              <a:rPr lang="el-GR" sz="2000" dirty="0" err="1" smtClean="0"/>
              <a:t>Μπότσογλου</a:t>
            </a:r>
            <a:endParaRPr lang="el-GR" sz="2000" dirty="0" smtClean="0"/>
          </a:p>
          <a:p>
            <a:r>
              <a:rPr lang="el-GR" sz="2000" dirty="0" smtClean="0"/>
              <a:t>Σχολή Ανθρωπιστικών και Κοινωνικών Επιστημών  Παιδαγωγικό Τμήμα Ειδικής Αγωγής</a:t>
            </a:r>
            <a:endParaRPr lang="en-US" sz="2000" dirty="0" smtClean="0"/>
          </a:p>
          <a:p>
            <a:endParaRPr lang="el-GR" sz="2400" dirty="0" smtClean="0"/>
          </a:p>
        </p:txBody>
      </p:sp>
      <p:pic>
        <p:nvPicPr>
          <p:cNvPr id="9" name="Logo" descr="Λογότυπο ΠΘ"/>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20607" y="440668"/>
            <a:ext cx="3477085" cy="756084"/>
          </a:xfrm>
          <a:prstGeom prst="rect">
            <a:avLst/>
          </a:prstGeom>
        </p:spPr>
      </p:pic>
    </p:spTree>
    <p:extLst>
      <p:ext uri="{BB962C8B-B14F-4D97-AF65-F5344CB8AC3E}">
        <p14:creationId xmlns:p14="http://schemas.microsoft.com/office/powerpoint/2010/main" val="38208641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endParaRPr lang="el-GR" altLang="el-GR"/>
          </a:p>
        </p:txBody>
      </p:sp>
      <p:sp>
        <p:nvSpPr>
          <p:cNvPr id="18435" name="Rectangle 3"/>
          <p:cNvSpPr>
            <a:spLocks noGrp="1" noChangeArrowheads="1"/>
          </p:cNvSpPr>
          <p:nvPr>
            <p:ph type="body" idx="1"/>
          </p:nvPr>
        </p:nvSpPr>
        <p:spPr/>
        <p:txBody>
          <a:bodyPr/>
          <a:lstStyle/>
          <a:p>
            <a:pPr>
              <a:lnSpc>
                <a:spcPct val="90000"/>
              </a:lnSpc>
            </a:pPr>
            <a:r>
              <a:rPr lang="el-GR" altLang="el-GR" sz="2000"/>
              <a:t>1. Να ενθαρρύνει τα παιδιά να χρησιμοποιούν όλες τις αισθήσεις τους.</a:t>
            </a:r>
          </a:p>
          <a:p>
            <a:pPr>
              <a:lnSpc>
                <a:spcPct val="90000"/>
              </a:lnSpc>
            </a:pPr>
            <a:r>
              <a:rPr lang="el-GR" altLang="el-GR" sz="2000"/>
              <a:t>2. Να αφήνει τα παιδιά να νιώθουν ανεξάρτητα και να βελτιώνουν την αυτοεικόνα τους χρησιμοποιώντας αυτόνομα το περιβάλλον.</a:t>
            </a:r>
          </a:p>
          <a:p>
            <a:pPr>
              <a:lnSpc>
                <a:spcPct val="90000"/>
              </a:lnSpc>
            </a:pPr>
            <a:r>
              <a:rPr lang="el-GR" altLang="el-GR" sz="2000"/>
              <a:t>3. Να ενθαρρύνει την επικοινωνία, και την κοινωνική αλληλεπίδραση με τα άλλα παιδιά.</a:t>
            </a:r>
          </a:p>
          <a:p>
            <a:pPr>
              <a:lnSpc>
                <a:spcPct val="90000"/>
              </a:lnSpc>
            </a:pPr>
            <a:r>
              <a:rPr lang="el-GR" altLang="el-GR" sz="2000"/>
              <a:t>4. Να  εμπλουτίζει τις κινητικές τους ικανότητες με δραστηριότητες που απαιτούν διαφορετικό βαθμό δυσκολίας.</a:t>
            </a:r>
          </a:p>
          <a:p>
            <a:pPr>
              <a:lnSpc>
                <a:spcPct val="90000"/>
              </a:lnSpc>
            </a:pPr>
            <a:r>
              <a:rPr lang="el-GR" altLang="el-GR" sz="2000"/>
              <a:t>5. Να προσφέρει μια ποικιλία  από μέσα που τα να βοηθάει να αναπτύξουν τις γνωστικές τους δεξιότητες.</a:t>
            </a:r>
          </a:p>
          <a:p>
            <a:pPr>
              <a:lnSpc>
                <a:spcPct val="90000"/>
              </a:lnSpc>
            </a:pPr>
            <a:r>
              <a:rPr lang="el-GR" altLang="el-GR" sz="2000"/>
              <a:t>6. Να προωθεί μια ατμόσφαιρα που ενθαρρύνει το δημιουργικό παιχνίδι και προσφέρει  πάνω από όλα χαρά.</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endParaRPr lang="el-GR" altLang="el-GR"/>
          </a:p>
        </p:txBody>
      </p:sp>
      <p:sp>
        <p:nvSpPr>
          <p:cNvPr id="19459" name="Rectangle 3"/>
          <p:cNvSpPr>
            <a:spLocks noGrp="1" noChangeArrowheads="1"/>
          </p:cNvSpPr>
          <p:nvPr>
            <p:ph type="body" idx="1"/>
          </p:nvPr>
        </p:nvSpPr>
        <p:spPr/>
        <p:txBody>
          <a:bodyPr/>
          <a:lstStyle/>
          <a:p>
            <a:pPr>
              <a:lnSpc>
                <a:spcPct val="80000"/>
              </a:lnSpc>
            </a:pPr>
            <a:r>
              <a:rPr lang="el-GR" altLang="el-GR" sz="2400"/>
              <a:t>Η </a:t>
            </a:r>
            <a:r>
              <a:rPr lang="en-GB" altLang="el-GR" sz="2400"/>
              <a:t>Bishop</a:t>
            </a:r>
            <a:r>
              <a:rPr lang="el-GR" altLang="el-GR" sz="2400"/>
              <a:t> (2004) εντοπίζει κάποια σημεία-κλειδιά που πρέπει να προσφέρει  το περιβάλλον παιχνιδιού στα παιδιά  με ειδικές ανάγκες, βασισμένη στην κατανόηση και την παραδοχή ότι η ανάπτυξη του παιδιού είναι άμεσα συνδεδεμένη με την ικανότητά του να αλληλεπιδρά με το περιβάλλον. Αυτά είναι:</a:t>
            </a:r>
          </a:p>
          <a:p>
            <a:pPr>
              <a:lnSpc>
                <a:spcPct val="80000"/>
              </a:lnSpc>
            </a:pPr>
            <a:r>
              <a:rPr lang="el-GR" altLang="el-GR" sz="2400"/>
              <a:t>Να βοηθά τα παιδιά να ανακαλύπτουν τη χαρά του παιχνιδιού.</a:t>
            </a:r>
          </a:p>
          <a:p>
            <a:pPr>
              <a:lnSpc>
                <a:spcPct val="80000"/>
              </a:lnSpc>
            </a:pPr>
            <a:r>
              <a:rPr lang="el-GR" altLang="el-GR" sz="2400"/>
              <a:t>Να ενθαρρύνει τα παιδιά να παίζουν σε ένα περιβάλλον το οποίο είναι ελκυστικό και να ανταποκρίνεται στις ανάγκες τους και να τα ανταμείβει, στα επίπεδα ικανότητας που μπορούν να ανταπεξέλθουν.</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endParaRPr lang="el-GR" altLang="el-GR"/>
          </a:p>
        </p:txBody>
      </p:sp>
      <p:sp>
        <p:nvSpPr>
          <p:cNvPr id="20483" name="Rectangle 3"/>
          <p:cNvSpPr>
            <a:spLocks noGrp="1" noChangeArrowheads="1"/>
          </p:cNvSpPr>
          <p:nvPr>
            <p:ph type="body" idx="1"/>
          </p:nvPr>
        </p:nvSpPr>
        <p:spPr/>
        <p:txBody>
          <a:bodyPr/>
          <a:lstStyle/>
          <a:p>
            <a:r>
              <a:rPr lang="el-GR" altLang="el-GR"/>
              <a:t>Να αναπτύσσει κοινωνικές σχέσεις με τους συνομηλίκους</a:t>
            </a:r>
          </a:p>
          <a:p>
            <a:r>
              <a:rPr lang="el-GR" altLang="el-GR"/>
              <a:t>Να αναπτύξει δεξιότητες για τη καθημερινή ζωή τους</a:t>
            </a:r>
          </a:p>
          <a:p>
            <a:r>
              <a:rPr lang="el-GR" altLang="el-GR"/>
              <a:t>Να παρέχει εμπειρίες που μπορεί να είναι κατανοητές τόσο από τους γονείς όσο και για τα παιδιά μπορούν να γενικευθούν σε πλαίσια εκτός παιχνιδιού.</a:t>
            </a:r>
          </a:p>
          <a:p>
            <a:endParaRPr lang="el-GR" altLang="el-G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l-GR" altLang="el-GR" sz="3600" b="1" i="1"/>
              <a:t>Σχεδιασμός για όλους (</a:t>
            </a:r>
            <a:r>
              <a:rPr lang="en-GB" altLang="el-GR" sz="3600" b="1" i="1"/>
              <a:t>Universal design</a:t>
            </a:r>
            <a:r>
              <a:rPr lang="el-GR" altLang="el-GR" sz="3600" b="1" i="1"/>
              <a:t>)</a:t>
            </a:r>
            <a:r>
              <a:rPr lang="el-GR" altLang="el-GR" sz="3600" b="1"/>
              <a:t/>
            </a:r>
            <a:br>
              <a:rPr lang="el-GR" altLang="el-GR" sz="3600" b="1"/>
            </a:br>
            <a:endParaRPr lang="el-GR" altLang="el-GR" sz="3600" b="1"/>
          </a:p>
        </p:txBody>
      </p:sp>
      <p:sp>
        <p:nvSpPr>
          <p:cNvPr id="3075" name="Rectangle 3"/>
          <p:cNvSpPr>
            <a:spLocks noGrp="1" noChangeArrowheads="1"/>
          </p:cNvSpPr>
          <p:nvPr>
            <p:ph type="body" idx="1"/>
          </p:nvPr>
        </p:nvSpPr>
        <p:spPr/>
        <p:txBody>
          <a:bodyPr/>
          <a:lstStyle/>
          <a:p>
            <a:pPr>
              <a:lnSpc>
                <a:spcPct val="90000"/>
              </a:lnSpc>
            </a:pPr>
            <a:r>
              <a:rPr lang="el-GR" altLang="el-GR" sz="2000"/>
              <a:t>Ο καθολικός  σχεδιασμός προϊόντων και περιβάλλοντος ορίζεται ως ο σχεδιασμός που μπορεί να χρησιμοποιηθεί από όλους τους ανθρώπους, χωρίς καμιά προσαρμογή ή ιδιαίτερο σχεδιασμό (Christophersen, 2002· Preiser &amp; Ostroff, 2001.) </a:t>
            </a:r>
          </a:p>
          <a:p>
            <a:pPr>
              <a:lnSpc>
                <a:spcPct val="90000"/>
              </a:lnSpc>
            </a:pPr>
            <a:r>
              <a:rPr lang="el-GR" altLang="el-GR" sz="2000"/>
              <a:t>Η έννοια αυτή αναπτύχθηκε από μια ομάδα αρχιτεκτόνων, σχεδιαστών προϊόντων, μηχανικών, και ερευνητών περιβαλλοντικού σχεδιασμού στην Αμερική και συνδέεται με ένα σύνολο επτά αρχών που προσφέρουν καθοδήγηση για σχεδιαστές  ώστε να συνδυάζουν καλύτερα τα χαρακτηριστικά που ικανοποιούν τις ανάγκες όσο περισσοτέρων χρηστών είναι δυνατόν (Dahlin, Ivanoff, Iwarsson &amp; Sonn, 2006).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l-GR" altLang="el-GR" b="1"/>
              <a:t>Δίκαιη χρήση</a:t>
            </a:r>
          </a:p>
        </p:txBody>
      </p:sp>
      <p:sp>
        <p:nvSpPr>
          <p:cNvPr id="4099" name="Rectangle 3"/>
          <p:cNvSpPr>
            <a:spLocks noGrp="1" noChangeArrowheads="1"/>
          </p:cNvSpPr>
          <p:nvPr>
            <p:ph type="body" idx="1"/>
          </p:nvPr>
        </p:nvSpPr>
        <p:spPr/>
        <p:txBody>
          <a:bodyPr/>
          <a:lstStyle/>
          <a:p>
            <a:pPr>
              <a:buFont typeface="Symbol" panose="05050102010706020507" pitchFamily="18" charset="2"/>
              <a:buChar char=""/>
            </a:pPr>
            <a:r>
              <a:rPr lang="el-GR" altLang="el-GR"/>
              <a:t>Ο σχεδιασμός  να είναι χρήσιμος σε άτομα με διαφορετικές ικανότητες.  </a:t>
            </a:r>
          </a:p>
          <a:p>
            <a:pPr>
              <a:buFont typeface="Symbol" panose="05050102010706020507" pitchFamily="18" charset="2"/>
              <a:buChar char=""/>
            </a:pPr>
            <a:r>
              <a:rPr lang="el-GR" altLang="el-GR"/>
              <a:t>Να παρέχει το ίδιο μέσο χρήσης για όλους τους χρήστες, ώστε να αποφευχθεί ο διαχωρισμός των χρηστών ή ο στιγματισμός τους,  να είναι ασφαλής και ελκυστικός  σε όλους τους χρήστες. </a:t>
            </a:r>
          </a:p>
          <a:p>
            <a:endParaRPr lang="el-GR" altLang="el-G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l-GR" altLang="el-GR" b="1"/>
              <a:t>Ευελιξία στη χρήση</a:t>
            </a:r>
          </a:p>
        </p:txBody>
      </p:sp>
      <p:sp>
        <p:nvSpPr>
          <p:cNvPr id="5123" name="Rectangle 3"/>
          <p:cNvSpPr>
            <a:spLocks noGrp="1" noChangeArrowheads="1"/>
          </p:cNvSpPr>
          <p:nvPr>
            <p:ph type="body" idx="1"/>
          </p:nvPr>
        </p:nvSpPr>
        <p:spPr/>
        <p:txBody>
          <a:bodyPr/>
          <a:lstStyle/>
          <a:p>
            <a:pPr>
              <a:buFont typeface="Symbol" panose="05050102010706020507" pitchFamily="18" charset="2"/>
              <a:buChar char=""/>
            </a:pPr>
            <a:r>
              <a:rPr lang="el-GR" altLang="el-GR"/>
              <a:t> Ο σχεδιασμός εξυπηρετεί ένα ευρύ φάσμα προτιμήσεων και είναι μπορεί να προσαρμοστεί στις ιδιαίτερες ικανότητες του χρήστη. </a:t>
            </a:r>
          </a:p>
          <a:p>
            <a:endParaRPr lang="el-GR" altLang="el-G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l-GR" altLang="el-GR" b="1"/>
              <a:t>Απλή και διαισθητική χρήση</a:t>
            </a:r>
          </a:p>
        </p:txBody>
      </p:sp>
      <p:sp>
        <p:nvSpPr>
          <p:cNvPr id="6147" name="Rectangle 3"/>
          <p:cNvSpPr>
            <a:spLocks noGrp="1" noChangeArrowheads="1"/>
          </p:cNvSpPr>
          <p:nvPr>
            <p:ph type="body" idx="1"/>
          </p:nvPr>
        </p:nvSpPr>
        <p:spPr/>
        <p:txBody>
          <a:bodyPr/>
          <a:lstStyle/>
          <a:p>
            <a:pPr>
              <a:buFont typeface="Symbol" panose="05050102010706020507" pitchFamily="18" charset="2"/>
              <a:buChar char=""/>
            </a:pPr>
            <a:r>
              <a:rPr lang="el-GR" altLang="el-GR"/>
              <a:t> Η χρήση του σχεδιασμού είναι εύκολα κατανοητή, ανεξάρτητα από την εμπειρία του χρήστη ή το επίπεδο γνώσεων του. </a:t>
            </a:r>
          </a:p>
          <a:p>
            <a:endParaRPr lang="el-GR" altLang="el-G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l-GR" altLang="el-GR" b="1"/>
              <a:t>Αντιληπτές πληροφορίες χρήσης</a:t>
            </a:r>
          </a:p>
        </p:txBody>
      </p:sp>
      <p:sp>
        <p:nvSpPr>
          <p:cNvPr id="7171" name="Rectangle 3"/>
          <p:cNvSpPr>
            <a:spLocks noGrp="1" noChangeArrowheads="1"/>
          </p:cNvSpPr>
          <p:nvPr>
            <p:ph type="body" idx="1"/>
          </p:nvPr>
        </p:nvSpPr>
        <p:spPr/>
        <p:txBody>
          <a:bodyPr/>
          <a:lstStyle/>
          <a:p>
            <a:pPr algn="just">
              <a:buFont typeface="Symbol" panose="05050102010706020507" pitchFamily="18" charset="2"/>
              <a:buChar char=""/>
            </a:pPr>
            <a:r>
              <a:rPr lang="el-GR" altLang="el-GR"/>
              <a:t> Ο σχεδιασμός  να πληροφορεί αποτελεσματικά τις απαραίτητες πληροφορίες χρήσης, ανεξάρτητα από τις συνθήκες ή  τις αισθητηριακές ικανότητες του χρήστη. </a:t>
            </a:r>
          </a:p>
          <a:p>
            <a:endParaRPr lang="el-GR" altLang="el-G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l-GR" altLang="el-GR" b="1"/>
              <a:t>Ανοχή στο  λάθος</a:t>
            </a:r>
          </a:p>
        </p:txBody>
      </p:sp>
      <p:sp>
        <p:nvSpPr>
          <p:cNvPr id="8195" name="Rectangle 3"/>
          <p:cNvSpPr>
            <a:spLocks noGrp="1" noChangeArrowheads="1"/>
          </p:cNvSpPr>
          <p:nvPr>
            <p:ph type="body" idx="1"/>
          </p:nvPr>
        </p:nvSpPr>
        <p:spPr/>
        <p:txBody>
          <a:bodyPr/>
          <a:lstStyle/>
          <a:p>
            <a:pPr algn="just">
              <a:buFont typeface="Symbol" panose="05050102010706020507" pitchFamily="18" charset="2"/>
              <a:buChar char=""/>
            </a:pPr>
            <a:r>
              <a:rPr lang="el-GR" altLang="el-GR"/>
              <a:t>Ο σχεδιασμός  να ελαχιστοποιεί τους κινδύνους και τις αρνητικές συνέπειες από την τυχαίες ή ακούσιες πράξεις.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l-GR" altLang="el-GR" sz="4000" b="1"/>
              <a:t>Απαίτηση χαμηλής φυσικής προσπάθειας</a:t>
            </a:r>
          </a:p>
        </p:txBody>
      </p:sp>
      <p:sp>
        <p:nvSpPr>
          <p:cNvPr id="9219" name="Rectangle 3"/>
          <p:cNvSpPr>
            <a:spLocks noGrp="1" noChangeArrowheads="1"/>
          </p:cNvSpPr>
          <p:nvPr>
            <p:ph type="body" idx="1"/>
          </p:nvPr>
        </p:nvSpPr>
        <p:spPr/>
        <p:txBody>
          <a:bodyPr/>
          <a:lstStyle/>
          <a:p>
            <a:pPr algn="just">
              <a:buFont typeface="Symbol" panose="05050102010706020507" pitchFamily="18" charset="2"/>
              <a:buChar char=""/>
            </a:pPr>
            <a:r>
              <a:rPr lang="el-GR" altLang="el-GR"/>
              <a:t>Ο σχεδιασμός να  μπορεί να χρησιμοποιηθεί αποτελεσματικά και με άνεση και με ελάχιστη φυσική προσπάθεια. </a:t>
            </a:r>
          </a:p>
          <a:p>
            <a:endParaRPr lang="el-GR" altLang="el-G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l-GR" altLang="el-GR" sz="3600" b="1" dirty="0"/>
              <a:t>Το δικαίωμα στο παιχνίδι:  Παιδιά με ειδικές ανάγκες και υπαίθριοι χώροι παιχνιδιού</a:t>
            </a:r>
            <a:r>
              <a:rPr lang="el-GR" altLang="el-GR" sz="5200" dirty="0"/>
              <a:t> </a:t>
            </a:r>
          </a:p>
        </p:txBody>
      </p:sp>
      <p:sp>
        <p:nvSpPr>
          <p:cNvPr id="2051" name="Rectangle 3"/>
          <p:cNvSpPr>
            <a:spLocks noGrp="1" noChangeArrowheads="1"/>
          </p:cNvSpPr>
          <p:nvPr>
            <p:ph type="subTitle" idx="1"/>
          </p:nvPr>
        </p:nvSpPr>
        <p:spPr/>
        <p:txBody>
          <a:bodyPr/>
          <a:lstStyle/>
          <a:p>
            <a:endParaRPr lang="el-GR" altLang="el-G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l-GR" altLang="el-GR" sz="4000" b="1"/>
              <a:t>Κατάλληλο μέγεθος και χώρος για πρόσβαση και χρήση</a:t>
            </a:r>
          </a:p>
        </p:txBody>
      </p:sp>
      <p:sp>
        <p:nvSpPr>
          <p:cNvPr id="10243" name="Rectangle 3"/>
          <p:cNvSpPr>
            <a:spLocks noGrp="1" noChangeArrowheads="1"/>
          </p:cNvSpPr>
          <p:nvPr>
            <p:ph type="body" idx="1"/>
          </p:nvPr>
        </p:nvSpPr>
        <p:spPr/>
        <p:txBody>
          <a:bodyPr/>
          <a:lstStyle/>
          <a:p>
            <a:pPr algn="just">
              <a:buFont typeface="Symbol" panose="05050102010706020507" pitchFamily="18" charset="2"/>
              <a:buChar char=""/>
            </a:pPr>
            <a:r>
              <a:rPr lang="el-GR" altLang="el-GR"/>
              <a:t>Το μέγεθος και ο χώρος που προβλέπεται πρόσβαση, χειρισμό και χρήση να είναι κατάλληλο  και να λειτουργεί ανεξάρτητα  από το  μέγεθος του σώματος του χρήστη, ή την ικανότητα κινητικότητας του</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b="1" dirty="0" smtClean="0"/>
              <a:t>Τέλος Ενότητας</a:t>
            </a:r>
            <a:endParaRPr lang="el-GR" b="1" dirty="0"/>
          </a:p>
        </p:txBody>
      </p:sp>
    </p:spTree>
    <p:extLst>
      <p:ext uri="{BB962C8B-B14F-4D97-AF65-F5344CB8AC3E}">
        <p14:creationId xmlns:p14="http://schemas.microsoft.com/office/powerpoint/2010/main" val="402810165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332656"/>
            <a:ext cx="8229600" cy="864098"/>
          </a:xfrm>
        </p:spPr>
        <p:txBody>
          <a:bodyPr/>
          <a:lstStyle/>
          <a:p>
            <a:r>
              <a:rPr lang="el-GR" b="1" dirty="0" smtClean="0"/>
              <a:t>Χρηματοδότηση</a:t>
            </a:r>
            <a:endParaRPr lang="el-GR" b="1" dirty="0"/>
          </a:p>
        </p:txBody>
      </p:sp>
      <p:sp>
        <p:nvSpPr>
          <p:cNvPr id="3" name="Content Placeholder 2"/>
          <p:cNvSpPr>
            <a:spLocks noGrp="1"/>
          </p:cNvSpPr>
          <p:nvPr>
            <p:ph idx="1"/>
          </p:nvPr>
        </p:nvSpPr>
        <p:spPr>
          <a:xfrm>
            <a:off x="467544" y="1557287"/>
            <a:ext cx="8229600" cy="3168352"/>
          </a:xfrm>
        </p:spPr>
        <p:txBody>
          <a:bodyPr>
            <a:normAutofit/>
          </a:bodyPr>
          <a:lstStyle/>
          <a:p>
            <a:r>
              <a:rPr lang="el-GR" sz="2000" dirty="0" smtClean="0"/>
              <a:t>Το παρόν εκπαιδευτικό υλικό έχει αναπτυχθεί </a:t>
            </a:r>
            <a:r>
              <a:rPr lang="el-GR" sz="2000" dirty="0" err="1" smtClean="0"/>
              <a:t>στ</a:t>
            </a:r>
            <a:r>
              <a:rPr lang="en-US" sz="2000" dirty="0" smtClean="0"/>
              <a:t>o</a:t>
            </a:r>
            <a:r>
              <a:rPr lang="el-GR" sz="2000" dirty="0" smtClean="0"/>
              <a:t> </a:t>
            </a:r>
            <a:r>
              <a:rPr lang="el-GR" sz="2000" dirty="0" err="1" smtClean="0"/>
              <a:t>πλαίσι</a:t>
            </a:r>
            <a:r>
              <a:rPr lang="en-US" sz="2000" dirty="0" smtClean="0"/>
              <a:t>o</a:t>
            </a:r>
            <a:r>
              <a:rPr lang="el-GR" sz="2000" dirty="0" smtClean="0"/>
              <a:t> του εκπαιδευτικού έργου του διδάσκοντα.</a:t>
            </a:r>
            <a:endParaRPr lang="en-US" sz="2000" dirty="0" smtClean="0"/>
          </a:p>
          <a:p>
            <a:r>
              <a:rPr lang="el-GR" sz="2000" dirty="0" smtClean="0"/>
              <a:t>Το έργο «</a:t>
            </a:r>
            <a:r>
              <a:rPr lang="el-GR" sz="2000" b="1" dirty="0" smtClean="0"/>
              <a:t>Ανοικτά Ακαδημαϊκά Μαθήματα στο Πανεπιστήμιο Αθηνών</a:t>
            </a:r>
            <a:r>
              <a:rPr lang="el-GR" sz="2000" dirty="0" smtClean="0"/>
              <a:t>» έχει χρηματοδοτήσει μόνο την αναδιαμόρφωση του εκπαιδευτικού υλικού. </a:t>
            </a:r>
            <a:endParaRPr lang="en-US" sz="2000" dirty="0" smtClean="0"/>
          </a:p>
          <a:p>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Logo espa"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23728" y="5085184"/>
            <a:ext cx="5501640" cy="1386840"/>
          </a:xfrm>
          <a:prstGeom prst="rect">
            <a:avLst/>
          </a:prstGeom>
        </p:spPr>
      </p:pic>
    </p:spTree>
    <p:extLst>
      <p:ext uri="{BB962C8B-B14F-4D97-AF65-F5344CB8AC3E}">
        <p14:creationId xmlns:p14="http://schemas.microsoft.com/office/powerpoint/2010/main" val="8415784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a:xfrm>
            <a:off x="510952" y="44623"/>
            <a:ext cx="8229600" cy="792088"/>
          </a:xfrm>
        </p:spPr>
        <p:txBody>
          <a:bodyPr>
            <a:normAutofit/>
          </a:bodyPr>
          <a:lstStyle/>
          <a:p>
            <a:r>
              <a:rPr lang="el-GR" b="1" dirty="0"/>
              <a:t>Σημείωμα </a:t>
            </a:r>
            <a:r>
              <a:rPr lang="el-GR" b="1" dirty="0" smtClean="0"/>
              <a:t>Αδειοδότησης</a:t>
            </a:r>
            <a:endParaRPr lang="el-GR" b="1" dirty="0"/>
          </a:p>
        </p:txBody>
      </p:sp>
      <p:sp>
        <p:nvSpPr>
          <p:cNvPr id="3" name="Content Placeholder"/>
          <p:cNvSpPr>
            <a:spLocks noGrp="1"/>
          </p:cNvSpPr>
          <p:nvPr>
            <p:ph idx="1"/>
          </p:nvPr>
        </p:nvSpPr>
        <p:spPr>
          <a:xfrm>
            <a:off x="395535" y="800708"/>
            <a:ext cx="8653549" cy="1836204"/>
          </a:xfrm>
        </p:spPr>
        <p:txBody>
          <a:bodyPr>
            <a:noAutofit/>
          </a:bodyPr>
          <a:lstStyle/>
          <a:p>
            <a:pPr marL="0" indent="0">
              <a:buNone/>
            </a:pPr>
            <a:r>
              <a:rPr lang="el-GR" sz="1800" dirty="0" smtClean="0"/>
              <a:t>Το </a:t>
            </a:r>
            <a:r>
              <a:rPr lang="el-GR" sz="1800" dirty="0"/>
              <a:t>παρόν υλικό διατίθεται με τους όρους </a:t>
            </a:r>
            <a:r>
              <a:rPr lang="el-GR" sz="1800" b="1" dirty="0"/>
              <a:t>της</a:t>
            </a:r>
            <a:r>
              <a:rPr lang="el-GR" sz="1800" dirty="0"/>
              <a:t>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1800" dirty="0" err="1"/>
              <a:t>κ.λ.π</a:t>
            </a:r>
            <a:r>
              <a:rPr lang="el-GR" sz="1800" dirty="0"/>
              <a:t>.,  τα οποία εμπεριέχονται σε αυτό και τα οποία αναφέρονται μαζί με τους όρους χρήσης τους στο «Σημείωμα Χρήσης Έργων Τρίτων</a:t>
            </a:r>
            <a:r>
              <a:rPr lang="el-GR" sz="1800" dirty="0" smtClean="0"/>
              <a:t>».                     </a:t>
            </a:r>
          </a:p>
          <a:p>
            <a:pPr marL="0" indent="0">
              <a:buNone/>
            </a:pPr>
            <a:endParaRPr lang="el-GR" sz="1800" dirty="0"/>
          </a:p>
        </p:txBody>
      </p:sp>
      <p:pic>
        <p:nvPicPr>
          <p:cNvPr id="2056" name="Picture copyright"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47670" y="2420888"/>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p:cNvSpPr txBox="1"/>
          <p:nvPr/>
        </p:nvSpPr>
        <p:spPr>
          <a:xfrm>
            <a:off x="510952" y="2924944"/>
            <a:ext cx="8633048" cy="3456384"/>
          </a:xfrm>
          <a:prstGeom prst="rect">
            <a:avLst/>
          </a:prstGeom>
        </p:spPr>
        <p:txBody>
          <a:bodyPr vert="horz" wrap="square" lIns="91440" tIns="45720" rIns="91440" bIns="45720" rtlCol="0" anchor="ctr">
            <a:normAutofit lnSpcReduction="10000"/>
          </a:bodyPr>
          <a:lstStyle/>
          <a:p>
            <a:r>
              <a:rPr lang="el-GR" dirty="0"/>
              <a:t>[1] http://creativecommons.org/licenses/by-nc-sa/4.0/ </a:t>
            </a:r>
            <a:endParaRPr lang="en-US" dirty="0" smtClean="0"/>
          </a:p>
          <a:p>
            <a:endParaRPr lang="el-GR" dirty="0"/>
          </a:p>
          <a:p>
            <a:r>
              <a:rPr lang="el-GR" dirty="0"/>
              <a:t>Ως </a:t>
            </a:r>
            <a:r>
              <a:rPr lang="el-GR" b="1" dirty="0"/>
              <a:t>Μη Εμπορική</a:t>
            </a:r>
            <a:r>
              <a:rPr lang="el-GR" dirty="0"/>
              <a:t> ορίζεται η χρήση:</a:t>
            </a:r>
          </a:p>
          <a:p>
            <a:pPr marL="342900" lvl="0" indent="-342900">
              <a:buFont typeface="Arial" panose="020B0604020202020204" pitchFamily="34" charset="0"/>
              <a:buChar char="•"/>
            </a:pPr>
            <a:r>
              <a:rPr lang="el-GR" dirty="0"/>
              <a:t>που δεν περιλαμβάνει άμεσο ή έμμεσο οικονομικό όφελος από την χρήση του έργου, για το διανομέα του έργου και αδειοδόχο</a:t>
            </a:r>
          </a:p>
          <a:p>
            <a:pPr marL="342900" lvl="0" indent="-342900">
              <a:buFont typeface="Arial" panose="020B0604020202020204" pitchFamily="34" charset="0"/>
              <a:buChar char="•"/>
            </a:pPr>
            <a:r>
              <a:rPr lang="el-GR" dirty="0"/>
              <a:t>που</a:t>
            </a:r>
            <a:r>
              <a:rPr lang="en-GB" dirty="0"/>
              <a:t> </a:t>
            </a:r>
            <a:r>
              <a:rPr lang="el-GR" dirty="0"/>
              <a:t>δεν περιλαμβάνει οικονομική συναλλαγή ως προϋπόθεση για τη χρήση ή πρόσβαση στο έργο</a:t>
            </a:r>
          </a:p>
          <a:p>
            <a:pPr marL="342900" lvl="0" indent="-342900">
              <a:buFont typeface="Arial" panose="020B0604020202020204" pitchFamily="34" charset="0"/>
              <a:buChar char="•"/>
            </a:pPr>
            <a:r>
              <a:rPr lang="el-GR" dirty="0"/>
              <a:t>που</a:t>
            </a:r>
            <a:r>
              <a:rPr lang="en-GB" dirty="0"/>
              <a:t> </a:t>
            </a:r>
            <a:r>
              <a:rPr lang="el-GR" dirty="0"/>
              <a:t>δεν προσπορίζει στο διανομέα του έργου και</a:t>
            </a:r>
            <a:r>
              <a:rPr lang="en-GB" dirty="0"/>
              <a:t> </a:t>
            </a:r>
            <a:r>
              <a:rPr lang="el-GR" dirty="0"/>
              <a:t>αδειοδόχο</a:t>
            </a:r>
            <a:r>
              <a:rPr lang="en-GB" dirty="0"/>
              <a:t> </a:t>
            </a:r>
            <a:r>
              <a:rPr lang="el-GR" dirty="0"/>
              <a:t>έμμεσο οικονομικό όφελος (π.χ. διαφημίσεις) από την προβολή του έργου σε διαδικτυακό </a:t>
            </a:r>
            <a:r>
              <a:rPr lang="el-GR" dirty="0" smtClean="0"/>
              <a:t>τόπο</a:t>
            </a:r>
            <a:endParaRPr lang="en-US" dirty="0" smtClean="0"/>
          </a:p>
          <a:p>
            <a:pPr marL="342900" lvl="0" indent="-342900">
              <a:buFont typeface="Arial" panose="020B0604020202020204" pitchFamily="34" charset="0"/>
              <a:buChar char="•"/>
            </a:pPr>
            <a:endParaRPr lang="el-GR" dirty="0"/>
          </a:p>
          <a:p>
            <a:r>
              <a:rPr lang="el-GR" dirty="0" smtClean="0"/>
              <a:t>Ο </a:t>
            </a:r>
            <a:r>
              <a:rPr lang="el-GR" dirty="0"/>
              <a:t>δικαιούχος μπορεί να παρέχει στον αδειοδόχο ξεχωριστή άδεια να χρησιμοποιεί το έργο για εμπορική χρήση, εφόσον αυτό του ζητηθεί</a:t>
            </a:r>
            <a:r>
              <a:rPr lang="el-GR" dirty="0" smtClean="0"/>
              <a:t>.</a:t>
            </a:r>
            <a:endParaRPr lang="el-GR" dirty="0"/>
          </a:p>
        </p:txBody>
      </p:sp>
    </p:spTree>
    <p:extLst>
      <p:ext uri="{BB962C8B-B14F-4D97-AF65-F5344CB8AC3E}">
        <p14:creationId xmlns:p14="http://schemas.microsoft.com/office/powerpoint/2010/main" val="327831482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9144000" cy="1143000"/>
          </a:xfrm>
        </p:spPr>
        <p:txBody>
          <a:bodyPr>
            <a:noAutofit/>
          </a:bodyPr>
          <a:lstStyle/>
          <a:p>
            <a:r>
              <a:rPr lang="el-GR" b="1" dirty="0"/>
              <a:t>Σημείωμα Χρήσης Έργων </a:t>
            </a:r>
            <a:r>
              <a:rPr lang="el-GR" b="1" dirty="0" smtClean="0"/>
              <a:t>Τρίτων</a:t>
            </a:r>
            <a:endParaRPr lang="el-GR" b="1" dirty="0"/>
          </a:p>
        </p:txBody>
      </p:sp>
      <p:sp>
        <p:nvSpPr>
          <p:cNvPr id="3" name="Content Placeholder 2"/>
          <p:cNvSpPr>
            <a:spLocks noGrp="1"/>
          </p:cNvSpPr>
          <p:nvPr>
            <p:ph idx="1"/>
          </p:nvPr>
        </p:nvSpPr>
        <p:spPr>
          <a:xfrm>
            <a:off x="971600" y="1722218"/>
            <a:ext cx="6912768" cy="3816424"/>
          </a:xfrm>
        </p:spPr>
        <p:txBody>
          <a:bodyPr>
            <a:noAutofit/>
          </a:bodyPr>
          <a:lstStyle/>
          <a:p>
            <a:pPr marL="0" indent="0" algn="ctr">
              <a:buNone/>
            </a:pPr>
            <a:endParaRPr lang="en-US" sz="2400" dirty="0" smtClean="0"/>
          </a:p>
          <a:p>
            <a:pPr marL="0" indent="0" algn="ctr">
              <a:buNone/>
            </a:pPr>
            <a:endParaRPr lang="en-US" sz="2400" dirty="0"/>
          </a:p>
          <a:p>
            <a:pPr marL="0" indent="0" algn="ctr">
              <a:buNone/>
            </a:pPr>
            <a:r>
              <a:rPr lang="el-GR" sz="2400" dirty="0" smtClean="0"/>
              <a:t>Το </a:t>
            </a:r>
            <a:r>
              <a:rPr lang="el-GR" sz="2400" dirty="0"/>
              <a:t>Έργο αυτό κάνει χρήση των ακόλουθων έργων:</a:t>
            </a:r>
          </a:p>
          <a:p>
            <a:pPr marL="0" indent="0" algn="ctr">
              <a:buNone/>
            </a:pPr>
            <a:r>
              <a:rPr lang="el-GR" sz="2400" b="1" dirty="0" smtClean="0"/>
              <a:t>Εικόνες</a:t>
            </a:r>
            <a:r>
              <a:rPr lang="en-US" sz="2400" b="1" dirty="0" smtClean="0"/>
              <a:t>/</a:t>
            </a:r>
            <a:r>
              <a:rPr lang="el-GR" sz="2400" b="1" dirty="0" smtClean="0"/>
              <a:t>Φωτογραφίες</a:t>
            </a:r>
            <a:endParaRPr lang="en-US" sz="2400" b="1" dirty="0" smtClean="0"/>
          </a:p>
          <a:p>
            <a:pPr marL="0" indent="0" algn="ctr">
              <a:buNone/>
            </a:pPr>
            <a:endParaRPr lang="el-GR" sz="2400" b="1" dirty="0" smtClean="0"/>
          </a:p>
          <a:p>
            <a:pPr marL="0" indent="0" algn="ctr">
              <a:buNone/>
            </a:pPr>
            <a:r>
              <a:rPr lang="el-GR" sz="2400" i="1" dirty="0" smtClean="0"/>
              <a:t>Τα εν λόγω έργα έχουν ανακτηθεί από το διαδίκτυο για εκπαιδευτικούς σκοπούς</a:t>
            </a:r>
            <a:endParaRPr lang="el-GR" sz="2400" i="1" dirty="0"/>
          </a:p>
        </p:txBody>
      </p:sp>
    </p:spTree>
    <p:extLst>
      <p:ext uri="{BB962C8B-B14F-4D97-AF65-F5344CB8AC3E}">
        <p14:creationId xmlns:p14="http://schemas.microsoft.com/office/powerpoint/2010/main" val="2853028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endParaRPr lang="el-GR" altLang="el-GR"/>
          </a:p>
        </p:txBody>
      </p:sp>
      <p:sp>
        <p:nvSpPr>
          <p:cNvPr id="11267" name="Rectangle 3"/>
          <p:cNvSpPr>
            <a:spLocks noGrp="1" noChangeArrowheads="1"/>
          </p:cNvSpPr>
          <p:nvPr>
            <p:ph type="body" idx="1"/>
          </p:nvPr>
        </p:nvSpPr>
        <p:spPr/>
        <p:txBody>
          <a:bodyPr/>
          <a:lstStyle/>
          <a:p>
            <a:pPr>
              <a:lnSpc>
                <a:spcPct val="90000"/>
              </a:lnSpc>
            </a:pPr>
            <a:r>
              <a:rPr lang="el-GR" altLang="el-GR" sz="2000"/>
              <a:t>Στην Ελλάδα, σε πρόσφατο Φύλλο  της Εφημερίδας της Κυβέρνησης (ΦΕΚ B 931/18.5.2009), στο άρθρο 6 και στην παράγραφο Γ΄ σε σχέση με τα παιδιά με ειδικές ανάγκες και τους υπαίθριους χώρους παιχνιδιού προβλέπεται:</a:t>
            </a:r>
          </a:p>
          <a:p>
            <a:pPr>
              <a:lnSpc>
                <a:spcPct val="90000"/>
              </a:lnSpc>
            </a:pPr>
            <a:r>
              <a:rPr lang="el-GR" altLang="el-GR" sz="2000"/>
              <a:t>«σε κάθε παιδική χαρά να προβλέπεται μία θέση τουλάχιστον χρήστη ΑμεΑ ανά 10 τουλάχιστον θέσεις χρηστών, με τις κατάλληλες προσβάσεις και διατάξεις ασφαλούς χρήσης κάθε οργάνου σύμφωνα με τα προβλεπόμενα στις ευρωπαϊκές και διεθνείς προδιαγραφές (ASTM κ.λπ.). Σε διαφορετική περίπτωση θα πρέπει οπωσδήποτε να προβλέπονται θέσεις ΑμεΑ στο σύνολο των θέσεων χρηστών όλων των παιδικών χαρών της περιφέρειας του Δήμου ή κοινότητας».</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endParaRPr lang="el-GR" altLang="el-GR"/>
          </a:p>
        </p:txBody>
      </p:sp>
      <p:sp>
        <p:nvSpPr>
          <p:cNvPr id="12291" name="Rectangle 3"/>
          <p:cNvSpPr>
            <a:spLocks noGrp="1" noChangeArrowheads="1"/>
          </p:cNvSpPr>
          <p:nvPr>
            <p:ph type="body" idx="1"/>
          </p:nvPr>
        </p:nvSpPr>
        <p:spPr/>
        <p:txBody>
          <a:bodyPr/>
          <a:lstStyle/>
          <a:p>
            <a:r>
              <a:rPr lang="el-GR" altLang="el-GR"/>
              <a:t>Η προσβασιμότητα μπορεί να θεωρηθεί ότι αντιπροσωπεύει τη σχέση αλληλεπίδρασης ανάμεσα στον άνθρωπο και το περιβάλλον και μπορεί να οριστεί ως η συνεργασία της  λειτουργικής ικανότητας ενός ατόμου ή μιας ομάδας με τις απαιτήσεις του φυσικού περιβάλλοντος (</a:t>
            </a:r>
            <a:r>
              <a:rPr lang="en-GB" altLang="el-GR"/>
              <a:t>Dunn and Moore</a:t>
            </a:r>
            <a:r>
              <a:rPr lang="el-GR" altLang="el-GR"/>
              <a:t>,2005).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endParaRPr lang="el-GR" altLang="el-GR"/>
          </a:p>
        </p:txBody>
      </p:sp>
      <p:sp>
        <p:nvSpPr>
          <p:cNvPr id="13315" name="Rectangle 3"/>
          <p:cNvSpPr>
            <a:spLocks noGrp="1" noChangeArrowheads="1"/>
          </p:cNvSpPr>
          <p:nvPr>
            <p:ph type="body" idx="1"/>
          </p:nvPr>
        </p:nvSpPr>
        <p:spPr/>
        <p:txBody>
          <a:bodyPr/>
          <a:lstStyle/>
          <a:p>
            <a:r>
              <a:rPr lang="el-GR" altLang="el-GR"/>
              <a:t>Σύμφωνα με τους (</a:t>
            </a:r>
            <a:r>
              <a:rPr lang="en-GB" altLang="el-GR"/>
              <a:t>Heseltine and Hicks</a:t>
            </a:r>
            <a:r>
              <a:rPr lang="el-GR" altLang="el-GR"/>
              <a:t>, 2001) προσβάσιμος  είναι « ένας χώρος ή ένα αντικείμενο το οποίο μπορεί να χρησιμοποιηθεί, είτε σαν σύνολο, είτε μέρος αυτού από άτομα με ειδικές ανάγκες. </a:t>
            </a:r>
            <a:endParaRPr lang="en-US" altLang="el-GR"/>
          </a:p>
          <a:p>
            <a:r>
              <a:rPr lang="el-GR" altLang="el-GR"/>
              <a:t>Η αντίληψη απαιτεί ίδιες ή παρόμοιες εμπειρίες  να είναι διαθέσιμες σε όλους τους χρήστες.</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endParaRPr lang="el-GR" altLang="el-GR"/>
          </a:p>
        </p:txBody>
      </p:sp>
      <p:sp>
        <p:nvSpPr>
          <p:cNvPr id="14339" name="Rectangle 3"/>
          <p:cNvSpPr>
            <a:spLocks noGrp="1" noChangeArrowheads="1"/>
          </p:cNvSpPr>
          <p:nvPr>
            <p:ph type="body" idx="1"/>
          </p:nvPr>
        </p:nvSpPr>
        <p:spPr/>
        <p:txBody>
          <a:bodyPr/>
          <a:lstStyle/>
          <a:p>
            <a:pPr>
              <a:lnSpc>
                <a:spcPct val="90000"/>
              </a:lnSpc>
            </a:pPr>
            <a:r>
              <a:rPr lang="el-GR" altLang="el-GR"/>
              <a:t>Τα τελευταία χρόνια, η έρευνα έχει δείξει ότι οι ειδικές ανάγκες των παιδιών παίζουν  ένα μικρό ρόλο σε σχέση με τη συμμετοχή τους σε δραστηριότητες της καθημερινής ζωής όπως είναι το παιχνίδι που για όλα  τα παιδιά είναι μια αυτονόητη δραστηριότητα, ενώ οι περιβαλλοντολογικοί παράγοντες έχουν ισχυρότερη επίδραση στον αποκλεισμό αυτών των παιδιών από αυτές τις δραστηριότητες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endParaRPr lang="el-GR" altLang="el-GR"/>
          </a:p>
        </p:txBody>
      </p:sp>
      <p:sp>
        <p:nvSpPr>
          <p:cNvPr id="15363" name="Rectangle 3"/>
          <p:cNvSpPr>
            <a:spLocks noGrp="1" noChangeArrowheads="1"/>
          </p:cNvSpPr>
          <p:nvPr>
            <p:ph type="body" idx="1"/>
          </p:nvPr>
        </p:nvSpPr>
        <p:spPr/>
        <p:txBody>
          <a:bodyPr/>
          <a:lstStyle/>
          <a:p>
            <a:r>
              <a:rPr lang="el-GR" altLang="el-GR" sz="2400"/>
              <a:t>Άλλες μελέτες κατέληξαν στο συμπέρασμα ότι δεν είναι η ίδια η  διάγνωση ενός παιδιού που πλήττει κυρίως τη συμμετοχή του στις δραστηριότητες· </a:t>
            </a:r>
            <a:r>
              <a:rPr lang="en-US" altLang="el-GR" sz="2400"/>
              <a:t>o</a:t>
            </a:r>
            <a:r>
              <a:rPr lang="el-GR" altLang="el-GR" sz="2400"/>
              <a:t>φείλεται, αντίθετα, λόγω των εμποδίων που το ίδιο το  περιβάλλον θέτει.</a:t>
            </a:r>
            <a:endParaRPr lang="en-US" altLang="el-GR" sz="2400"/>
          </a:p>
          <a:p>
            <a:r>
              <a:rPr lang="el-GR" altLang="el-GR" sz="2400"/>
              <a:t> Η προσβασιμότητα των ατόμων με ειδικές ανάγκες σε χώρους παιχνιδιού  βοηθάει τα ίδια και τις οικογένειες τους να αναπτύξουν σχέσεις με άλλες οικογένειες, γεγονός που μπορεί να λειτουργήσει ενισχυτικά για την κοινωνική ένταξη.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endParaRPr lang="el-GR" altLang="el-GR"/>
          </a:p>
        </p:txBody>
      </p:sp>
      <p:sp>
        <p:nvSpPr>
          <p:cNvPr id="16387" name="Rectangle 3"/>
          <p:cNvSpPr>
            <a:spLocks noGrp="1" noChangeArrowheads="1"/>
          </p:cNvSpPr>
          <p:nvPr>
            <p:ph type="body" idx="1"/>
          </p:nvPr>
        </p:nvSpPr>
        <p:spPr/>
        <p:txBody>
          <a:bodyPr/>
          <a:lstStyle/>
          <a:p>
            <a:r>
              <a:rPr lang="el-GR" altLang="el-GR"/>
              <a:t>Σύμφωνα με τις κατευθυντήριες γραμμές προσβασιμότητας της  οργάνωσης </a:t>
            </a:r>
            <a:r>
              <a:rPr lang="en-GB" altLang="el-GR"/>
              <a:t>Americans with Disabilities Act</a:t>
            </a:r>
            <a:r>
              <a:rPr lang="el-GR" altLang="el-GR"/>
              <a:t> (</a:t>
            </a:r>
            <a:r>
              <a:rPr lang="en-US" altLang="el-GR"/>
              <a:t>ADA</a:t>
            </a:r>
            <a:r>
              <a:rPr lang="el-GR" altLang="el-GR"/>
              <a:t>, 2000),  σε έναν υπαίθριο χώρο παιχνιδιού τουλάχιστον μία από κάθε είδος παιχνιδοκατασκευής, και το 50% του  συνολικού εξοπλισμού θα πρέπει να προσφέρει προσβασιμότητα στα παιδιά με ειδικές ανάγκες.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endParaRPr lang="el-GR" altLang="el-GR"/>
          </a:p>
        </p:txBody>
      </p:sp>
      <p:sp>
        <p:nvSpPr>
          <p:cNvPr id="17411" name="Rectangle 3"/>
          <p:cNvSpPr>
            <a:spLocks noGrp="1" noChangeArrowheads="1"/>
          </p:cNvSpPr>
          <p:nvPr>
            <p:ph type="body" idx="1"/>
          </p:nvPr>
        </p:nvSpPr>
        <p:spPr/>
        <p:txBody>
          <a:bodyPr/>
          <a:lstStyle/>
          <a:p>
            <a:r>
              <a:rPr lang="el-GR" altLang="el-GR"/>
              <a:t>Σε πρόσφατη έρευνα που πραγματοποιήθηκε στην Ελλάδα και συγκεκριμένα στην πόλη του Βόλου, (Χρυσίκου, 2009) μόνο το (13,3 %) σε δείγμα 46 υπαίθριων χώρων παιχνιδιού, διέθεταν ράμπες αλλά καμία  από αυτές δε διέθετε εξοπλισμό γι’ αυτά τα παιδιά.</a:t>
            </a:r>
          </a:p>
        </p:txBody>
      </p:sp>
    </p:spTree>
  </p:cSld>
  <p:clrMapOvr>
    <a:masterClrMapping/>
  </p:clrMapOvr>
</p:sld>
</file>

<file path=ppt/theme/theme1.xml><?xml version="1.0" encoding="utf-8"?>
<a:theme xmlns:a="http://schemas.openxmlformats.org/drawingml/2006/main" name="Επίπεδο">
  <a:themeElements>
    <a:clrScheme name="Επίπεδο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Επίπεδο">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Επίπεδο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Επίπεδο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Επίπεδο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Επίπεδο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Επίπεδο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Επίπεδο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Επίπεδο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Επίπεδο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Level</Template>
  <TotalTime>4</TotalTime>
  <Words>1205</Words>
  <Application>Microsoft Office PowerPoint</Application>
  <PresentationFormat>Προβολή στην οθόνη (4:3)</PresentationFormat>
  <Paragraphs>74</Paragraphs>
  <Slides>24</Slides>
  <Notes>5</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24</vt:i4>
      </vt:variant>
    </vt:vector>
  </HeadingPairs>
  <TitlesOfParts>
    <vt:vector size="31" baseType="lpstr">
      <vt:lpstr>Arial</vt:lpstr>
      <vt:lpstr>Garamond</vt:lpstr>
      <vt:lpstr>Times New Roman</vt:lpstr>
      <vt:lpstr>Verdana</vt:lpstr>
      <vt:lpstr>Wingdings</vt:lpstr>
      <vt:lpstr>Symbol</vt:lpstr>
      <vt:lpstr>Επίπεδο</vt:lpstr>
      <vt:lpstr>Το παιχνίδι στην εκπαιδευτική διαδικασία</vt:lpstr>
      <vt:lpstr>Το δικαίωμα στο παιχνίδι:  Παιδιά με ειδικές ανάγκες και υπαίθριοι χώροι παιχνιδιού </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Σχεδιασμός για όλους (Universal design) </vt:lpstr>
      <vt:lpstr>Δίκαιη χρήση</vt:lpstr>
      <vt:lpstr>Ευελιξία στη χρήση</vt:lpstr>
      <vt:lpstr>Απλή και διαισθητική χρήση</vt:lpstr>
      <vt:lpstr>Αντιληπτές πληροφορίες χρήσης</vt:lpstr>
      <vt:lpstr>Ανοχή στο  λάθος</vt:lpstr>
      <vt:lpstr>Απαίτηση χαμηλής φυσικής προσπάθειας</vt:lpstr>
      <vt:lpstr>Κατάλληλο μέγεθος και χώρος για πρόσβαση και χρήση</vt:lpstr>
      <vt:lpstr>Τέλος Ενότητας</vt:lpstr>
      <vt:lpstr>Χρηματοδότηση</vt:lpstr>
      <vt:lpstr>Σημείωμα Αδειοδότησης</vt:lpstr>
      <vt:lpstr>Σημείωμα Χρήσης Έργων Τρίτων</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Το δικαίωμα στο παιχνίδι:  Παιδιά με ειδικές ανάγκες και υπαίθριοι χώροι παιχνιδιού</dc:title>
  <dc:creator>.</dc:creator>
  <cp:lastModifiedBy>Kiriazis Vaitsis</cp:lastModifiedBy>
  <cp:revision>3</cp:revision>
  <dcterms:created xsi:type="dcterms:W3CDTF">2010-12-07T07:16:14Z</dcterms:created>
  <dcterms:modified xsi:type="dcterms:W3CDTF">2015-07-02T10:59:18Z</dcterms:modified>
</cp:coreProperties>
</file>