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1" r:id="rId5"/>
    <p:sldId id="262" r:id="rId6"/>
    <p:sldId id="281" r:id="rId7"/>
    <p:sldId id="283" r:id="rId8"/>
    <p:sldId id="286" r:id="rId9"/>
    <p:sldId id="285" r:id="rId10"/>
    <p:sldId id="284" r:id="rId11"/>
    <p:sldId id="289" r:id="rId12"/>
    <p:sldId id="288" r:id="rId13"/>
    <p:sldId id="287" r:id="rId14"/>
    <p:sldId id="290" r:id="rId15"/>
    <p:sldId id="291" r:id="rId16"/>
    <p:sldId id="292" r:id="rId17"/>
    <p:sldId id="293" r:id="rId18"/>
    <p:sldId id="298" r:id="rId19"/>
    <p:sldId id="294" r:id="rId20"/>
    <p:sldId id="299" r:id="rId21"/>
    <p:sldId id="295" r:id="rId22"/>
    <p:sldId id="296" r:id="rId23"/>
    <p:sldId id="280"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0" d="100"/>
          <a:sy n="100" d="100"/>
        </p:scale>
        <p:origin x="-168" y="9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Η Διδασκαλία της </a:t>
            </a:r>
            <a:r>
              <a:rPr lang="el-GR" dirty="0" err="1" smtClean="0"/>
              <a:t>Πετοσφαίρισης</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2η:</a:t>
            </a:r>
            <a:r>
              <a:rPr lang="en-US" sz="2800" dirty="0" smtClean="0"/>
              <a:t> </a:t>
            </a:r>
            <a:r>
              <a:rPr lang="el-GR" sz="2800" dirty="0" smtClean="0"/>
              <a:t>Τα βασικά χαρακτηριστικά της </a:t>
            </a:r>
            <a:r>
              <a:rPr lang="el-GR" sz="2800" dirty="0" err="1" smtClean="0"/>
              <a:t>Πετοσφαίρισης</a:t>
            </a:r>
            <a:endParaRPr lang="el-GR"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φιλές και οι αντένες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Ο φιλές (το δίχτυ) βρίσκεται πάνω από την κεντρική γραμμή, έχει μήκος 9,5 μ. και πλάτος 1μ. Στις δύο άκρες του σε 9μ. απόσταση μεταξύ τους βρίσκονται οι </a:t>
            </a:r>
            <a:r>
              <a:rPr lang="el-GR" b="1" dirty="0" smtClean="0"/>
              <a:t>αντένες, βέργες μήκους 1,80μ</a:t>
            </a:r>
            <a:r>
              <a:rPr lang="el-GR" dirty="0" smtClean="0"/>
              <a:t>. που προεξέχουν 0.80 μ. πάνω από το δίχτυ με λωρίδες κόκκινου και άσπρου χρώματος που ορίζουν τα νοητά όρια του γηπέδου στον αέρα. </a:t>
            </a:r>
          </a:p>
          <a:p>
            <a:r>
              <a:rPr lang="el-GR" dirty="0" smtClean="0"/>
              <a:t>Δεν επιτρέπεται στους παίκτες κατά τη διάρκεια του αγώνα σύμφωνα με τους καινούργιους κανονισμούς να ακουμπήσουν το πάνω μέρος του φιλέ που συνήθως είναι μια πλατιά άσπρη ταινία (πλάτους 7 </a:t>
            </a:r>
            <a:r>
              <a:rPr lang="en-US" dirty="0" smtClean="0"/>
              <a:t>cm</a:t>
            </a:r>
            <a:r>
              <a:rPr lang="el-GR" dirty="0" smtClean="0"/>
              <a:t>) κατά τη διάρκεια της αγωνιστικής φάσης. Μπορούν όμως να ακουμπήσουν τα υπόλοιπα μέρη του φιλέ χωρίς να παρεμποδίζουν με αυτήν την  ενέργειά τον αντίπαλό τους</a:t>
            </a:r>
            <a:r>
              <a:rPr lang="el-GR" dirty="0"/>
              <a:t>.</a:t>
            </a:r>
            <a:endParaRPr lang="el-GR"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dirty="0" smtClean="0"/>
              <a:t>Οι αντένες, οι στυλοβάτες</a:t>
            </a:r>
            <a:endParaRPr lang="el-GR" dirty="0"/>
          </a:p>
        </p:txBody>
      </p:sp>
      <p:sp>
        <p:nvSpPr>
          <p:cNvPr id="3" name="2 - Θέση περιεχομένου"/>
          <p:cNvSpPr>
            <a:spLocks noGrp="1"/>
          </p:cNvSpPr>
          <p:nvPr>
            <p:ph idx="1"/>
          </p:nvPr>
        </p:nvSpPr>
        <p:spPr>
          <a:xfrm>
            <a:off x="457200" y="1340768"/>
            <a:ext cx="8229600" cy="4968552"/>
          </a:xfrm>
        </p:spPr>
        <p:txBody>
          <a:bodyPr>
            <a:normAutofit fontScale="47500" lnSpcReduction="20000"/>
          </a:bodyPr>
          <a:lstStyle/>
          <a:p>
            <a:r>
              <a:rPr lang="el-GR" dirty="0" smtClean="0"/>
              <a:t>Δύο λευκές ταινίες είναι δεμένες κάθετα στο φιλέ και τοποθετημένες ακριβώς πάνω από  κάθε πλάγια γραμμή. Αυτές έχουν πλάτος 5 εκ. και μήκος 1 μ. και θεωρούνται μέρη του φιλέ.</a:t>
            </a:r>
          </a:p>
          <a:p>
            <a:r>
              <a:rPr lang="el-GR" dirty="0" smtClean="0"/>
              <a:t>Η αντένα είναι μία εύκαμπτη ράβδος, μήκους 1,80 μ. και διαμέτρου 10 χιλιοστών, κατασκευασμένη από </a:t>
            </a:r>
            <a:r>
              <a:rPr lang="el-GR" dirty="0" err="1" smtClean="0"/>
              <a:t>φάιμπεργκλας</a:t>
            </a:r>
            <a:r>
              <a:rPr lang="el-GR" dirty="0" smtClean="0"/>
              <a:t> ή παρόμοιο υλικό.</a:t>
            </a:r>
          </a:p>
          <a:p>
            <a:r>
              <a:rPr lang="el-GR" dirty="0" smtClean="0"/>
              <a:t>Η αντένα τοποθετείται στο εξωτερικό μέρος κάθε πλάγιας ταινίας που αναφέρθηκε παραπάνω Οι αντένες τοποθετούνται  στις αντίθετες πλευρές του φιλέ.</a:t>
            </a:r>
          </a:p>
          <a:p>
            <a:r>
              <a:rPr lang="el-GR" dirty="0" smtClean="0"/>
              <a:t>Τα 80 άνω εκατοστά κάθε αντένας προεξέχουν πάνω από το φιλέ και είναι σημειωμένα με λωρίδες των 10 εκατοστών σε χρωματισμό που να δημιουργεί αντίθεση, κατά προτίμηση κόκκινο και λευκό.</a:t>
            </a:r>
          </a:p>
          <a:p>
            <a:r>
              <a:rPr lang="el-GR" dirty="0" smtClean="0"/>
              <a:t>Οι αντένες θεωρούνται μέρος του φιλέ και καθορίζουν πλευρικά το οριοθετημένο διάστημα. </a:t>
            </a:r>
          </a:p>
          <a:p>
            <a:r>
              <a:rPr lang="el-GR" dirty="0" smtClean="0"/>
              <a:t>Οι στυλοβάτες που στηρίζουν το φιλέ, τοποθετούνται σε απόσταση 0,50 - 1,00 μ. έξω  από τις πλάγιες γραμμές σε ειδικές βάσεις που βρίσκονται μέσα στο έδαφος τουλάχιστον σε βάθος 40-50 </a:t>
            </a:r>
            <a:r>
              <a:rPr lang="en-US" dirty="0" smtClean="0"/>
              <a:t>cm. </a:t>
            </a:r>
            <a:r>
              <a:rPr lang="el-GR" dirty="0" smtClean="0"/>
              <a:t>Το μέρος των στυλοβατών που είναι πάνω από </a:t>
            </a:r>
            <a:r>
              <a:rPr lang="el-GR" dirty="0" smtClean="0"/>
              <a:t>το </a:t>
            </a:r>
            <a:r>
              <a:rPr lang="el-GR" dirty="0" smtClean="0"/>
              <a:t>έδαφος έχουν ύψος 2,55 μ. και κατά προτίμηση είναι ρυθμιζόμενοι.</a:t>
            </a:r>
          </a:p>
          <a:p>
            <a:r>
              <a:rPr lang="el-GR" dirty="0" smtClean="0"/>
              <a:t>Για όλες τις Παγκόσμιες και Επίσημες Διοργανώσεις της FIVB, </a:t>
            </a:r>
            <a:r>
              <a:rPr lang="en-US" dirty="0" smtClean="0"/>
              <a:t>CEV</a:t>
            </a:r>
            <a:r>
              <a:rPr lang="el-GR" dirty="0" smtClean="0"/>
              <a:t> οι στυλοβάτες που στηρίζουν το φιλέ βρίσκονται τοποθετημένοι σε απόσταση 1 μ. από τις πλάγιες γραμμές.</a:t>
            </a:r>
          </a:p>
          <a:p>
            <a:r>
              <a:rPr lang="el-GR" dirty="0" smtClean="0"/>
              <a:t>Οι στυλοβάτες πρέπει να είναι κυλινδρικοί και ομαλοί, τοποθετημένοι στο έδαφος χωρίς σύρματα. Δεν πρέπει να υπάρχουν επικίνδυνες ή άλλες κατασκευές στήριξης. Οι στυλοβάτες πρέπει να καλύπτονται από αφρώδες υλικό σε όλη την περίμετρό τους ώστε να αποφεύγονται οι τραυματισμοί των παικτών κατά την επαφή μαζί τους στη διάρκεια του αγώνα.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Φιλές</a:t>
            </a:r>
            <a:endParaRPr lang="el-GR" dirty="0"/>
          </a:p>
        </p:txBody>
      </p:sp>
      <p:sp>
        <p:nvSpPr>
          <p:cNvPr id="3" name="2 - Θέση περιεχομένου"/>
          <p:cNvSpPr>
            <a:spLocks noGrp="1"/>
          </p:cNvSpPr>
          <p:nvPr>
            <p:ph idx="1"/>
          </p:nvPr>
        </p:nvSpPr>
        <p:spPr>
          <a:xfrm>
            <a:off x="457200" y="1268760"/>
            <a:ext cx="8229600" cy="5040560"/>
          </a:xfrm>
        </p:spPr>
        <p:txBody>
          <a:bodyPr>
            <a:normAutofit fontScale="47500" lnSpcReduction="20000"/>
          </a:bodyPr>
          <a:lstStyle/>
          <a:p>
            <a:r>
              <a:rPr lang="el-GR" dirty="0" smtClean="0"/>
              <a:t>Τοποθετημένος κάθετα πάνω από την κεντρική γραμμή, υπάρχει ένας φιλές, του οποίου η πάνω πλευρά βρίσκεται σε ύψος 2,43 μ. για τους άνδρες και 2,24 μ. για τις γυναίκες.</a:t>
            </a:r>
          </a:p>
          <a:p>
            <a:r>
              <a:rPr lang="el-GR" dirty="0" smtClean="0"/>
              <a:t>Το ύψος του φιλέ μετριέται από το κέντρο του αγωνιστικού χώρου. Το ύψος του φιλέ  (πάνω από τις δύο πλάγιες γραμμές) πρέπει να είναι ακριβώς το ίδιο και δεν πρέπει να υπερβαίνει το επίσημο ύψος πάνω από 2 εκατοστά. </a:t>
            </a:r>
          </a:p>
          <a:p>
            <a:r>
              <a:rPr lang="el-GR" dirty="0" smtClean="0"/>
              <a:t>Ο φιλές έχει πλάτος 1 μ. και μήκος 9,50 έως 10 μέτρα (με πλάτος 25 έως 50 εκ. για κάθε  πλευρά έξω από τις πλάγιες ταινίες) και είναι κατασκευασμένος από τετράγωνο μαύρο </a:t>
            </a:r>
            <a:r>
              <a:rPr lang="en-US" dirty="0" smtClean="0"/>
              <a:t> </a:t>
            </a:r>
            <a:r>
              <a:rPr lang="el-GR" dirty="0" smtClean="0"/>
              <a:t>πλέγμα 10 εκατοστών.</a:t>
            </a:r>
          </a:p>
          <a:p>
            <a:r>
              <a:rPr lang="el-GR" dirty="0" smtClean="0"/>
              <a:t>Στην κορυφή του και σε όλο το μήκος του είναι ραμμένη μια οριζόντια ταινία, πλάτους 7  εκατοστών, κατασκευασμένη από αναδιπλούμενο λευκό καναβάτσο ή από πλαστικό υλικό. </a:t>
            </a:r>
          </a:p>
          <a:p>
            <a:r>
              <a:rPr lang="el-GR" dirty="0" smtClean="0"/>
              <a:t>Κάθε άκρο του φιλέ </a:t>
            </a:r>
            <a:r>
              <a:rPr lang="en-US" dirty="0" smtClean="0"/>
              <a:t> </a:t>
            </a:r>
            <a:r>
              <a:rPr lang="el-GR" dirty="0" smtClean="0"/>
              <a:t>έχει μία τρύπα, μέσα από την οποία περνά ένα κορδόνι (συνήθως συρματόσχοινο ώστε να αντέχει τις δυνάμεις που ασκούνται κατά το τέντωμα του φιλέ) που δένει τον φιλέ στους  στυλοβάτες, ώστε να διατηρείται τεντωμένος.</a:t>
            </a:r>
          </a:p>
          <a:p>
            <a:r>
              <a:rPr lang="el-GR" dirty="0" smtClean="0"/>
              <a:t>Σε κάθε μια από τις δύο άκρες του φιλέ και στο μέσον του περίπου 50</a:t>
            </a:r>
            <a:r>
              <a:rPr lang="en-US" dirty="0" smtClean="0"/>
              <a:t>cm</a:t>
            </a:r>
            <a:r>
              <a:rPr lang="el-GR" dirty="0" smtClean="0"/>
              <a:t> ένα εύκαμπτο καλώδιο δένει το φιλέ στους στυλοβάτες και κρατά τον φιλέ τεντωμένο.</a:t>
            </a:r>
          </a:p>
          <a:p>
            <a:r>
              <a:rPr lang="el-GR" dirty="0" smtClean="0"/>
              <a:t>Στο κάτω μέρος του φιλέ υπάρχει άλλη μία οριζόντια ταινία, πλάτους 5 εκ., όμοια με αυτήν της κορυφής του φιλέ, μέσα από την οποία είναι περασμένο ένα σχοινί. Το σχοινί αυτό δένει το φιλέ στους στυλοβάτες και διατηρεί το κάτω μέρος του τεντωμένο.</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Περιοχές του γηπέδου</a:t>
            </a:r>
            <a:endParaRPr lang="el-GR" dirty="0"/>
          </a:p>
        </p:txBody>
      </p:sp>
      <p:sp>
        <p:nvSpPr>
          <p:cNvPr id="3" name="2 - Θέση περιεχομένου"/>
          <p:cNvSpPr>
            <a:spLocks noGrp="1"/>
          </p:cNvSpPr>
          <p:nvPr>
            <p:ph idx="1"/>
          </p:nvPr>
        </p:nvSpPr>
        <p:spPr>
          <a:xfrm>
            <a:off x="457200" y="1268760"/>
            <a:ext cx="8229600" cy="5184576"/>
          </a:xfrm>
        </p:spPr>
        <p:txBody>
          <a:bodyPr>
            <a:normAutofit fontScale="55000" lnSpcReduction="20000"/>
          </a:bodyPr>
          <a:lstStyle/>
          <a:p>
            <a:r>
              <a:rPr lang="el-GR" dirty="0" smtClean="0"/>
              <a:t>Η περιοχή προθέρμανσης: για Παγκόσμιες και επίσημες Διοργανώσεις της FIVB, </a:t>
            </a:r>
            <a:r>
              <a:rPr lang="en-US" dirty="0" smtClean="0"/>
              <a:t>CEV</a:t>
            </a:r>
            <a:r>
              <a:rPr lang="el-GR" dirty="0" smtClean="0"/>
              <a:t> οι περιοχές προθέρμανσης είναι ένα τετράγωνο  διαστάσεων 3 Χ 3 μ. περίπου, βρίσκονται στις δύο γωνίες προς τις πλευρές των  πάγκων, έξω από την ελεύθερη ζώνη. Μέσα στην περιοχή προθέρμανσης μπορούν να βρίσκονται οι παίκτες της ομάδας όρθιοι ή καθιστοί και να προετοιμάζονται για την είσοδό τους στον αγώνα. Δεν επιτρέπεται στους παίκτες στην περιοχή προθέρμανσης να χρησιμοποιούν  μπάλα</a:t>
            </a:r>
          </a:p>
          <a:p>
            <a:r>
              <a:rPr lang="el-GR" dirty="0" smtClean="0"/>
              <a:t>Η περιοχή ποινής είναι μια περιοχή  διαστάσεων περίπου 1x1 μ. και εφοδιασμένη με δύο καρέκλες. Αυτή η περιοχή  βρίσκεται στην περιοχή ελέγχου, έξω από την προέκταση καθεμιάς τελικής γραμμής. Αυτές  οι περιοχές πρέπει να οριοθετούνται με κόκκινη γραμμή πλάτους 5 εκ. </a:t>
            </a:r>
          </a:p>
          <a:p>
            <a:r>
              <a:rPr lang="el-GR" dirty="0" smtClean="0"/>
              <a:t>Η ελάχιστη θερμοκρασία που επιτρέπεται να διεξαχθεί ένας αγώνας βόλεϊ δεν πρέπει να είναι κάτω από 10ο C (50ο F).  Για Παγκόσμιες και Επίσημες Διοργανώσεις της FIVB, </a:t>
            </a:r>
            <a:r>
              <a:rPr lang="en-US" dirty="0" smtClean="0"/>
              <a:t>CEV </a:t>
            </a:r>
            <a:r>
              <a:rPr lang="el-GR" dirty="0" smtClean="0"/>
              <a:t>επίσης  η μέγιστη θερμοκρασία δεν πρέπει να υπερβαίνει τους 25οC (77οF) και η ελάχιστη δεν πρέπει να είναι κάτω από 16οC (61οF).</a:t>
            </a:r>
          </a:p>
          <a:p>
            <a:r>
              <a:rPr lang="el-GR" dirty="0" smtClean="0"/>
              <a:t>Η </a:t>
            </a:r>
            <a:r>
              <a:rPr lang="en-US" dirty="0" smtClean="0"/>
              <a:t> </a:t>
            </a:r>
            <a:r>
              <a:rPr lang="el-GR" dirty="0" smtClean="0"/>
              <a:t>υγρασία μέσα στο γήπεδο δεν πρέπει να ξεπερνάει το 61%.</a:t>
            </a:r>
          </a:p>
          <a:p>
            <a:r>
              <a:rPr lang="el-GR" dirty="0" smtClean="0"/>
              <a:t>Για Παγκόσμιες και Επίσημες Διοργανώσεις της FIVB, </a:t>
            </a:r>
            <a:r>
              <a:rPr lang="en-US" dirty="0" smtClean="0"/>
              <a:t>CEV </a:t>
            </a:r>
            <a:r>
              <a:rPr lang="el-GR" dirty="0" smtClean="0"/>
              <a:t>ο φωτισμός στον αγωνιστικό χώρο πρέπει να είναι 1000 έως 1500 </a:t>
            </a:r>
            <a:r>
              <a:rPr lang="el-GR" dirty="0" err="1" smtClean="0"/>
              <a:t>lux</a:t>
            </a:r>
            <a:r>
              <a:rPr lang="el-GR" dirty="0" smtClean="0"/>
              <a:t> και μετριέται στο 1 μέτρο πάνω από την επιφάνεια του αγωνιστικού χώρου.</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μπάλα</a:t>
            </a:r>
            <a:endParaRPr lang="el-GR" dirty="0"/>
          </a:p>
        </p:txBody>
      </p:sp>
      <p:sp>
        <p:nvSpPr>
          <p:cNvPr id="3" name="2 - Θέση περιεχομένου"/>
          <p:cNvSpPr>
            <a:spLocks noGrp="1"/>
          </p:cNvSpPr>
          <p:nvPr>
            <p:ph idx="1"/>
          </p:nvPr>
        </p:nvSpPr>
        <p:spPr>
          <a:xfrm>
            <a:off x="457200" y="1600200"/>
            <a:ext cx="8229600" cy="4781128"/>
          </a:xfrm>
        </p:spPr>
        <p:txBody>
          <a:bodyPr>
            <a:normAutofit fontScale="70000" lnSpcReduction="20000"/>
          </a:bodyPr>
          <a:lstStyle/>
          <a:p>
            <a:r>
              <a:rPr lang="el-GR" dirty="0" smtClean="0"/>
              <a:t>Η μπάλα πρέπει να είναι σφαιρική, κατασκευασμένη εξωτερικά από εύκαμπτο ή συνθετικό δέρμα, μέσα στο οποίο υπάρχει σαμπρέλα από λάστιχο ή παρόμοιο υλικό.</a:t>
            </a:r>
          </a:p>
          <a:p>
            <a:r>
              <a:rPr lang="el-GR" dirty="0" smtClean="0"/>
              <a:t>Το χρώμα της πρέπει να είναι ομοιόμορφο ανοικτό ή συνδυασμός χρωμάτων</a:t>
            </a:r>
            <a:r>
              <a:rPr lang="en-US" dirty="0" smtClean="0"/>
              <a:t> (</a:t>
            </a:r>
            <a:r>
              <a:rPr lang="el-GR" dirty="0" smtClean="0"/>
              <a:t>συνήθως κίτρινο μπλε, ή κόκκινο μπλε άσπρο.</a:t>
            </a:r>
            <a:r>
              <a:rPr lang="en-US" dirty="0" smtClean="0"/>
              <a:t>)</a:t>
            </a:r>
            <a:r>
              <a:rPr lang="el-GR" dirty="0" smtClean="0"/>
              <a:t>.</a:t>
            </a:r>
          </a:p>
          <a:p>
            <a:r>
              <a:rPr lang="el-GR" dirty="0" smtClean="0"/>
              <a:t>Το συνθετικό δέρμα και οι συνδυασμοί χρωμάτων στις μπάλες που χρησιμοποιούνται σε διεθνείς επίσημες διοργανώσεις πρέπει να είναι σύμφωνα με τα πρότυπα της FIVB, </a:t>
            </a:r>
            <a:r>
              <a:rPr lang="en-US" dirty="0" smtClean="0"/>
              <a:t>CEV</a:t>
            </a:r>
            <a:r>
              <a:rPr lang="el-GR" dirty="0" smtClean="0"/>
              <a:t>.</a:t>
            </a:r>
          </a:p>
          <a:p>
            <a:r>
              <a:rPr lang="el-GR" dirty="0" smtClean="0"/>
              <a:t>Η περιφέρειά της είναι 65-67 εκατοστά και το βάρος της 260-280 γραμμάρια.</a:t>
            </a:r>
          </a:p>
          <a:p>
            <a:r>
              <a:rPr lang="el-GR" dirty="0" smtClean="0"/>
              <a:t>Η εσωτερική της πίεση πρέπει να είναι 0,30 έως 0,325 kg/cm2</a:t>
            </a:r>
            <a:r>
              <a:rPr lang="en-US" dirty="0" smtClean="0"/>
              <a:t> </a:t>
            </a:r>
            <a:r>
              <a:rPr lang="el-GR" dirty="0" smtClean="0"/>
              <a:t>(4,26 έως 4,61 </a:t>
            </a:r>
            <a:r>
              <a:rPr lang="el-GR" dirty="0" err="1" smtClean="0"/>
              <a:t>psi</a:t>
            </a:r>
            <a:r>
              <a:rPr lang="el-GR" dirty="0" smtClean="0"/>
              <a:t>)</a:t>
            </a:r>
            <a:r>
              <a:rPr lang="en-US" dirty="0" smtClean="0"/>
              <a:t>.</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μπάλα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Όλες οι μπάλες που χρησιμοποιούνται σε έναν αγώνα πρέπει να έχουν τα ίδια πρότυπα σχετικά με την περιφέρεια, το βάρος, την πίεση, τον τύπο, το χρώμα κλπ. </a:t>
            </a:r>
          </a:p>
          <a:p>
            <a:r>
              <a:rPr lang="el-GR" dirty="0" smtClean="0"/>
              <a:t>Στις Παγκόσμιες και Επίσημες Διοργανώσεις της FIVB,</a:t>
            </a:r>
            <a:r>
              <a:rPr lang="en-US" dirty="0" smtClean="0"/>
              <a:t>CEV </a:t>
            </a:r>
            <a:r>
              <a:rPr lang="el-GR" dirty="0" smtClean="0"/>
              <a:t> όπως επίσης και στις Εθνικές</a:t>
            </a:r>
            <a:r>
              <a:rPr lang="en-US" dirty="0" smtClean="0"/>
              <a:t> </a:t>
            </a:r>
            <a:r>
              <a:rPr lang="el-GR" dirty="0" smtClean="0"/>
              <a:t>Διοργανώσεις, πρέπει να χρησιμοποιούνται μπάλες εγκεκριμένες από την FIVB, εκτός αν υπάρχει άλλη συμφωνία.</a:t>
            </a:r>
          </a:p>
          <a:p>
            <a:r>
              <a:rPr lang="el-GR" dirty="0" smtClean="0"/>
              <a:t>Για Παγκόσμιες και Επίσημες Διοργανώσεις της FIVB,</a:t>
            </a:r>
            <a:r>
              <a:rPr lang="en-US" dirty="0" smtClean="0"/>
              <a:t>CEV</a:t>
            </a:r>
            <a:r>
              <a:rPr lang="el-GR" dirty="0" smtClean="0"/>
              <a:t> πρέπει να χρησιμοποιούνται </a:t>
            </a:r>
            <a:r>
              <a:rPr lang="en-US" dirty="0" smtClean="0"/>
              <a:t> </a:t>
            </a:r>
            <a:r>
              <a:rPr lang="el-GR" dirty="0" smtClean="0"/>
              <a:t>τρεις μπάλες. Σε αυτή την περίπτωση, τοποθετούνται έξι </a:t>
            </a:r>
            <a:r>
              <a:rPr lang="el-GR" dirty="0" err="1" smtClean="0"/>
              <a:t>επαναφορείς</a:t>
            </a:r>
            <a:r>
              <a:rPr lang="el-GR" dirty="0" smtClean="0"/>
              <a:t> της μπάλας</a:t>
            </a:r>
            <a:r>
              <a:rPr lang="en-US" dirty="0" smtClean="0"/>
              <a:t> (ball retrievers)</a:t>
            </a:r>
            <a:r>
              <a:rPr lang="el-GR" dirty="0" smtClean="0"/>
              <a:t>,</a:t>
            </a:r>
            <a:r>
              <a:rPr lang="en-US" dirty="0" smtClean="0"/>
              <a:t> </a:t>
            </a:r>
            <a:r>
              <a:rPr lang="el-GR" dirty="0" smtClean="0"/>
              <a:t>ένας σε κάθε γωνία της ελεύθερης ζώνης και ένας πίσω από κάθε διαιτητή.</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Σύνθεση ομάδας</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smtClean="0"/>
              <a:t>Σε έναν αγώνα, μια ομάδα μπορεί να αποτελείται το πολύ από 12 παίκτες</a:t>
            </a:r>
            <a:r>
              <a:rPr lang="en-US" dirty="0" smtClean="0"/>
              <a:t>,</a:t>
            </a:r>
            <a:r>
              <a:rPr lang="el-GR" dirty="0" smtClean="0"/>
              <a:t>  έναν προπονητή, μέχρι δύο βοηθούς προπονητές, έναν φυσιοθεραπευτή και έναν γιατρό.</a:t>
            </a:r>
            <a:r>
              <a:rPr lang="en-US" dirty="0" smtClean="0"/>
              <a:t> </a:t>
            </a:r>
            <a:r>
              <a:rPr lang="el-GR" dirty="0" smtClean="0"/>
              <a:t>Επίσης κάθε ομάδα μπορεί να έχει έναν στατιστικολόγο και έναν αρχηγό αποστολής που κατά τη διάρκεια του αγώνα πρέπει να βρίσκονται σε ειδικά διαμορφωμένες θέσεις μέσα στο γήπεδο έξω όμως από τα όρια του αγωνιστικού χώρου.</a:t>
            </a:r>
          </a:p>
          <a:p>
            <a:r>
              <a:rPr lang="el-GR" dirty="0" smtClean="0"/>
              <a:t>Μόνο όσοι είναι καταγεγραμμένοι στο φύλλο αγώνα επιτρέπεται να εισέλθουν κανονικά  στην Περιοχή Ελέγχου Αγώνα και να συμμετάσχουν στην επίσημη προθέρμανση και στον  αγώνα.</a:t>
            </a:r>
          </a:p>
          <a:p>
            <a:r>
              <a:rPr lang="el-GR" dirty="0" smtClean="0"/>
              <a:t>Για τις Παγκόσμιες και επίσημες διοργανώσεις της FIVB, </a:t>
            </a:r>
            <a:r>
              <a:rPr lang="en-US" dirty="0" smtClean="0"/>
              <a:t>CEV</a:t>
            </a:r>
            <a:r>
              <a:rPr lang="el-GR" dirty="0" smtClean="0"/>
              <a:t> ο γιατρός και ο φυσιοθεραπευτής της ομάδας πρέπει να είναι εκ των προτέρων διαπιστευμένοι από την FIVB.</a:t>
            </a:r>
          </a:p>
          <a:p>
            <a:r>
              <a:rPr lang="el-GR" dirty="0" smtClean="0"/>
              <a:t>Ένας από τους παίκτες, εκτός από τον Λίμπερο, είναι ο αρχηγός της ομάδας, ο οποίος πρέπει να αναφέρεται στο φύλλο αγώνα. </a:t>
            </a:r>
          </a:p>
          <a:p>
            <a:r>
              <a:rPr lang="el-GR" dirty="0" smtClean="0"/>
              <a:t>Μόνο οι παίκτες που είναι εγγεγραμμένοι στο φύλλο αγώνα επιτρέπεται να μπουν στον αγωνιστικό χώρο και να συμμετάσχουν στον αγώνα. Από τη στιγμή που ο προπονητής και ο αρχηγός της ομάδας έχουν υπογράψει στο φύλλο αγώνα (τον κατάλογο των μελών της ομάδας για το ηλεκτρονικό φύλλο αγώνα), οι εγγεγραμμένοι παίκτες δεν μπορούν να αλλαχθούν. </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Εξοπλισμός παικτών</a:t>
            </a:r>
            <a:endParaRPr lang="el-GR" dirty="0"/>
          </a:p>
        </p:txBody>
      </p:sp>
      <p:sp>
        <p:nvSpPr>
          <p:cNvPr id="3" name="2 - Θέση περιεχομένου"/>
          <p:cNvSpPr>
            <a:spLocks noGrp="1"/>
          </p:cNvSpPr>
          <p:nvPr>
            <p:ph idx="1"/>
          </p:nvPr>
        </p:nvSpPr>
        <p:spPr>
          <a:xfrm>
            <a:off x="457200" y="1412776"/>
            <a:ext cx="8229600" cy="4896544"/>
          </a:xfrm>
        </p:spPr>
        <p:txBody>
          <a:bodyPr>
            <a:noAutofit/>
          </a:bodyPr>
          <a:lstStyle/>
          <a:p>
            <a:r>
              <a:rPr lang="el-GR" sz="1800" dirty="0" smtClean="0"/>
              <a:t>Ο εξοπλισμός ενός παίκτη αποτελείται από μια φανέλα, παντελονάκι, κάλτσες (η στολή) και   αθλητικά παπούτσια.</a:t>
            </a:r>
          </a:p>
          <a:p>
            <a:r>
              <a:rPr lang="el-GR" sz="1800" dirty="0" smtClean="0"/>
              <a:t>Το χρώμα και το σχέδιο στις φανέλες, τα παντελονάκια και τις κάλτσες πρέπει να είναι  ομοιόμορφα για την ομάδα (εκτός του Λίμπερο). Οι στολές πρέπει να είναι καθαρές. </a:t>
            </a:r>
          </a:p>
          <a:p>
            <a:r>
              <a:rPr lang="el-GR" sz="1800" dirty="0" smtClean="0"/>
              <a:t>Τα παπούτσια πρέπει να είναι ελαφρά και εύκαμπτα, με λαστιχένιες ή συνθετικές  σόλες χωρίς τακούνια.</a:t>
            </a:r>
          </a:p>
          <a:p>
            <a:r>
              <a:rPr lang="el-GR" sz="1800" dirty="0" smtClean="0"/>
              <a:t>Οι φανέλες των παικτών πρέπει να είναι αριθμημένες από το 1 μέχρι το 22. </a:t>
            </a:r>
          </a:p>
          <a:p>
            <a:r>
              <a:rPr lang="el-GR" sz="1800" dirty="0" smtClean="0"/>
              <a:t>Ο αριθμός πρέπει να είναι τοποθετημένος πάνω στη φανέλα στο κέντρο της μπροστινής και της πίσω πλευράς. Το χρώμα και η φωτεινότητα των αριθμών πρέπει να  έρχονται σε αντίθεση με το χρώμα και τη φωτεινότητα της φανέλας.</a:t>
            </a:r>
          </a:p>
          <a:p>
            <a:r>
              <a:rPr lang="el-GR" sz="1800" dirty="0" smtClean="0"/>
              <a:t>Ο αριθμός πρέπει να έχει ύψος τουλάχιστον 15 εκ. στο στήθος και 20 εκ. στην πλάτη. Η λωρίδα που σχηματίζει τους αριθμούς πρέπει να έχει πλάτος τουλάχιστον 2 εκ.</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Εξοπλισμός παικτών</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Ο αρχηγός της ομάδας πρέπει να έχει στη φανέλα του, μια λωρίδα 8 x 2 εκ. που να υπογραμμίζει τον αριθμό στο στήθος.</a:t>
            </a:r>
          </a:p>
          <a:p>
            <a:r>
              <a:rPr lang="el-GR" dirty="0" smtClean="0"/>
              <a:t>Απαγορεύεται να φορούν οι παίκτες, (εκτός από τους Λίμπερο), στολές διαφορετικού χρώματος και/ή χωρίς επίσημους αριθμούς.</a:t>
            </a:r>
          </a:p>
          <a:p>
            <a:r>
              <a:rPr lang="el-GR" dirty="0" smtClean="0"/>
              <a:t>Ο πρώτος διαιτητής μπορεί να επιτρέψει σε έναν ή περισσότερους παίκτες να παίξουν ξυπόλυτοι, να αλλάξουν βρεγμένες ή κατεστραμμένες στολές μεταξύ των σετ ή μετά από αλλαγή, με την προϋπόθεση το χρώμα, το σχέδιο και ο αριθμός της νέας στολής να είναι τα ίδια,4.4.3 να παίξουν με τις φόρμες τους λόγω ψυχρού καιρού, με την προϋπόθεση ότι έχουν το ίδιο χρώμα και σχέδιο για όλη την ομάδα (εκτός από τους Λίμπερο) και είναι αριθμημένες σύμφωνα με τους κανονισμούς.</a:t>
            </a:r>
          </a:p>
          <a:p>
            <a:r>
              <a:rPr lang="el-GR" dirty="0" smtClean="0"/>
              <a:t>Επιτρέπεται στους παίκτες να φορούν επιγονατίδες ώστε να προστατέψουν το γόνατά τους κατά την πτώση. Επίσης μπορούν να έχουν πανάκι καθαρισμού ώστε να σκουπίζουν μόνοι τους το γήπεδο από τον ιδρώτα που υπάρχει στο πάτωμα ώστε να αποφευχθεί η πιθανότητα τραυματισμού από γλίστρημα.</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Ενέργειες παικτών (αρχηγού)</a:t>
            </a:r>
            <a:endParaRPr lang="el-GR" dirty="0"/>
          </a:p>
        </p:txBody>
      </p:sp>
      <p:sp>
        <p:nvSpPr>
          <p:cNvPr id="3" name="2 - Θέση περιεχομένου"/>
          <p:cNvSpPr>
            <a:spLocks noGrp="1"/>
          </p:cNvSpPr>
          <p:nvPr>
            <p:ph idx="1"/>
          </p:nvPr>
        </p:nvSpPr>
        <p:spPr/>
        <p:txBody>
          <a:bodyPr>
            <a:noAutofit/>
          </a:bodyPr>
          <a:lstStyle/>
          <a:p>
            <a:r>
              <a:rPr lang="el-GR" sz="1800" dirty="0" smtClean="0"/>
              <a:t>Τόσο ο αρχηγός της ομάδας, όσο και ο προπονητής είναι υπεύθυνοι για τη συμπεριφορά  και την πειθαρχία των μελών της ομάδας τους.</a:t>
            </a:r>
          </a:p>
          <a:p>
            <a:r>
              <a:rPr lang="el-GR" sz="1800" dirty="0" smtClean="0"/>
              <a:t>Οι Λίμπερο δεν επιτρέπεται να είναι αρχηγοί της ομάδας ή αρχηγοί του αγώνα.</a:t>
            </a:r>
          </a:p>
          <a:p>
            <a:r>
              <a:rPr lang="el-GR" sz="1800" dirty="0" smtClean="0"/>
              <a:t>ΠΡΙΝ ΑΠΟ ΤΟΝ ΑΓΩΝΑ, ο αρχηγός της ομάδας υπογράφει το φύλλο αγώνα και  εκπροσωπεί την ομάδα του στην κλήρωση.</a:t>
            </a:r>
          </a:p>
          <a:p>
            <a:r>
              <a:rPr lang="el-GR" sz="1800" dirty="0" smtClean="0"/>
              <a:t>ΚΑΤΑ ΤΗ ΔΙΑΡΚΕΙΑ ΤΟΥ ΑΓΩΝΑ και για όσο διάστημα αγωνίζεται, ο αρχηγός της  ομάδας είναι αρχηγός του αγώνα. Όταν ο αρχηγός της ομάδας δεν αγωνίζεται, τότε ο  προπονητής ή ο αρχηγός της ομάδας πρέπει να ορίσει έναν άλλον παίκτη εντός του αγωνιστικού χώρου, αλλά όχι το Λίμπερο, ο οποίος θα αναλάβει το ρόλο του αρχηγού του αγώνα. Αυτός ο αρχηγός του αγώνα διατηρεί τα καθήκοντά του, έως ότου ο ίδιος να αντικατασταθεί ή να επιστρέψει ο αρχηγός της ομάδας στον αγώνα ή έως ότου τελειώσει το σετ.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Ενέργειες παικτών (αρχηγού)</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Όταν η μπάλα είναι εκτός παιδιάς, μόνο ο αρχηγός του αγώνα έχει το δικαίωμα να απευθυνθεί στους διαιτητές για να ζητήσει επεξήγηση για την εφαρμογή ή την ερμηνεία των Κανονισμών, και ακόμα για να μεταφέρει αιτήματα ή ερωτήματα των συμπαικτών του. Αν ο αρχηγός του αγώνα δεν συμφωνεί με την επεξήγηση του πρώτου διαιτητή, έχει τη δυνατότητα να υποβάλλει ένσταση κατά της απόφασης και αμέσως επισημαίνει στον πρώτο διαιτητή ότι διατηρεί το δικαίωμα να υποβάλει γραπτώς επίσημη ένσταση στο φύλλο αγώνα με τη λήξη του αγώνα,</a:t>
            </a:r>
          </a:p>
          <a:p>
            <a:r>
              <a:rPr lang="el-GR" dirty="0" smtClean="0"/>
              <a:t>Ο αρχηγός μιας ομάδας μπορεί να ζητήσει έγκριση:</a:t>
            </a:r>
          </a:p>
          <a:p>
            <a:pPr>
              <a:buNone/>
            </a:pPr>
            <a:r>
              <a:rPr lang="el-GR" dirty="0" smtClean="0"/>
              <a:t>	α) για αλλαγή όλου ή μέρους του εξοπλισμού,</a:t>
            </a:r>
          </a:p>
          <a:p>
            <a:pPr>
              <a:buNone/>
            </a:pPr>
            <a:r>
              <a:rPr lang="el-GR" dirty="0" smtClean="0"/>
              <a:t>	β) για την επιβεβαίωση των θέσεων των ομάδων,</a:t>
            </a:r>
          </a:p>
          <a:p>
            <a:pPr>
              <a:buNone/>
            </a:pPr>
            <a:r>
              <a:rPr lang="el-GR" dirty="0" smtClean="0"/>
              <a:t>	γ) για τον έλεγχο του δαπέδου, του φιλέ, της μπάλας, κλπ. και κατά την απουσία του προπονητή να ζητήσει </a:t>
            </a:r>
            <a:r>
              <a:rPr lang="el-GR" dirty="0" err="1" smtClean="0"/>
              <a:t>τάιμ</a:t>
            </a:r>
            <a:r>
              <a:rPr lang="el-GR" dirty="0" smtClean="0"/>
              <a:t>-άουτ και αλλαγές παικτών.</a:t>
            </a:r>
          </a:p>
          <a:p>
            <a:r>
              <a:rPr lang="el-GR" dirty="0" smtClean="0"/>
              <a:t>ΣΤΟ ΤΕΛΟΣ ΤΟΥ ΑΓΩΝΑ, ο αρχηγός της ομάδας ευχαριστεί τους διαιτητές και υπογράφει το φύλλο αγώνα επιβεβαιώνοντας έτσι το αποτέλεσμα του αγώνα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Ενέργειες προπονητή</a:t>
            </a:r>
            <a:endParaRPr lang="el-GR" dirty="0"/>
          </a:p>
        </p:txBody>
      </p:sp>
      <p:sp>
        <p:nvSpPr>
          <p:cNvPr id="3" name="2 - Θέση περιεχομένου"/>
          <p:cNvSpPr>
            <a:spLocks noGrp="1"/>
          </p:cNvSpPr>
          <p:nvPr>
            <p:ph idx="1"/>
          </p:nvPr>
        </p:nvSpPr>
        <p:spPr/>
        <p:txBody>
          <a:bodyPr>
            <a:noAutofit/>
          </a:bodyPr>
          <a:lstStyle/>
          <a:p>
            <a:r>
              <a:rPr lang="el-GR" sz="1600" dirty="0" smtClean="0"/>
              <a:t>Κατά τη διάρκεια του αγώνα, ο προπονητής κατευθύνει το παιχνίδι της ομάδας του έξω από τον κυρίως αγωνιστικό χώρο. Επιλέγει την αρχική παράταξη, τις αλλαγές, και  παίρνει </a:t>
            </a:r>
            <a:r>
              <a:rPr lang="el-GR" sz="1600" dirty="0" err="1" smtClean="0"/>
              <a:t>τάιμ</a:t>
            </a:r>
            <a:r>
              <a:rPr lang="el-GR" sz="1600" dirty="0" smtClean="0"/>
              <a:t>-άουτ. Για αυτές τις λειτουργίες επικοινωνεί επίσημα με το δεύτερο διαιτητή.</a:t>
            </a:r>
          </a:p>
          <a:p>
            <a:r>
              <a:rPr lang="el-GR" sz="1600" dirty="0" smtClean="0"/>
              <a:t>ΠΡΙΝ ΤΟΝ ΑΓΩΝΑ, ο προπονητής καταγράφει ή ελέγχει τα ονόματα και τους αριθμούς των παικτών του στο φύλλο αγώνα, και ύστερα το υπογράφει. </a:t>
            </a:r>
          </a:p>
          <a:p>
            <a:r>
              <a:rPr lang="el-GR" sz="1600" dirty="0" smtClean="0"/>
              <a:t>ΚΑΤΑ ΤΗ ΔΙΑΡΚΕΙΑ ΤΟΥ ΑΓΩΝΑ, ο προπονητής πριν από κάθε σετ, δίνει στο δεύτερο διαιτητή ή στο σημειωτή το φύλλο αρχικής</a:t>
            </a:r>
          </a:p>
          <a:p>
            <a:r>
              <a:rPr lang="el-GR" sz="1600" dirty="0" smtClean="0"/>
              <a:t>παράταξης κατάλληλα συμπληρωμένο και υπογεγραμμένο, κάθεται στον πάγκο στην πλησιέστερη στο σημειωτή θέση, αλλά μπορεί να αφήνει την θέση του, ζητά </a:t>
            </a:r>
            <a:r>
              <a:rPr lang="el-GR" sz="1600" dirty="0" err="1" smtClean="0"/>
              <a:t>τάιμ</a:t>
            </a:r>
            <a:r>
              <a:rPr lang="el-GR" sz="1600" dirty="0" smtClean="0"/>
              <a:t>-άουτ και αλλαγές, επιτρέπεται, όπως και τα άλλα μέλη της ομάδας, να δίνει οδηγίες στους παίκτες που αγωνίζονται. </a:t>
            </a:r>
          </a:p>
          <a:p>
            <a:r>
              <a:rPr lang="el-GR" sz="1600" dirty="0" smtClean="0"/>
              <a:t>Ο προπονητής επιτρέπεται να δίνει οδηγίες όρθιος ή περπατώντας μέσα στην ελεύθερη ζώνη μπροστά από τον πάγκο του, από την προέκταση της γραμμής επίθεσης μέχρι την περιοχή προθέρμανσης, χωρίς να εμποδίζει ή να καθυστερεί τον αγώνα.</a:t>
            </a:r>
          </a:p>
          <a:p>
            <a:r>
              <a:rPr lang="el-GR" sz="1600" dirty="0" smtClean="0"/>
              <a:t>Για Παγκόσμιες και Επίσημες διοργανώσεις FIVB, </a:t>
            </a:r>
            <a:r>
              <a:rPr lang="en-US" sz="1600" dirty="0" smtClean="0"/>
              <a:t>CEV</a:t>
            </a:r>
            <a:r>
              <a:rPr lang="el-GR" sz="1600" dirty="0" smtClean="0"/>
              <a:t> ο προπονητής είναι υποχρεωμένος να εκτελεί τα καθήκοντά του πίσω από τη γραμμή προπονητή.</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Ενέργειες βοηθού/ων προπονητή</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 βοηθός προπονητή κάθεται στον πάγκο της ομάδας, αλλά δεν έχει το δικαίωμα να παρεμβαίνει στον αγώνα.</a:t>
            </a:r>
          </a:p>
          <a:p>
            <a:r>
              <a:rPr lang="el-GR" smtClean="0"/>
              <a:t>Εάν </a:t>
            </a:r>
            <a:r>
              <a:rPr lang="el-GR" dirty="0" smtClean="0"/>
              <a:t>ο προπονητής υποχρεωθεί να εγκαταλείψει την ομάδα του, για οποιονδήποτε λόγο, ακόμα και λόγω τιμωρίας, όχι όμως στην περίπτωση που ο προπονητής μπει στον αγώνα ως παίκτης, ο βοηθός προπονητή δύναται να αναλάβει τα καθήκοντα του προπονητή κατά τη διάρκεια της απουσίας του, με την έγκριση του διαιτητή μετά από αίτημα του αρχηγού του αγώνα.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Η παρουσίαση των βασικών στοιχείων της </a:t>
            </a:r>
            <a:r>
              <a:rPr lang="el-GR" dirty="0" err="1" smtClean="0"/>
              <a:t>Πετοσφαίρισης</a:t>
            </a:r>
            <a:r>
              <a:rPr lang="el-GR" dirty="0"/>
              <a:t> </a:t>
            </a:r>
            <a:r>
              <a:rPr lang="el-GR" dirty="0" smtClean="0"/>
              <a:t>(Βόλεϊ) το γήπεδο, οι θέσεις των παικτών, οι βασικές δεξιότητες κλπ.</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lstStyle/>
          <a:p>
            <a:r>
              <a:rPr lang="el-GR" dirty="0" smtClean="0"/>
              <a:t>Τα βασικά στοιχεία που απαρτίζουν το άθλημα του βόλεϊ.</a:t>
            </a:r>
          </a:p>
          <a:p>
            <a:r>
              <a:rPr lang="el-GR" dirty="0" smtClean="0"/>
              <a:t>Οι διαστάσεις του γηπέδου, η μπάλα, ο φιλές, οι αντένες κλπ.</a:t>
            </a: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βασικά του αθλήματος</a:t>
            </a:r>
            <a:endParaRPr lang="el-GR" dirty="0"/>
          </a:p>
        </p:txBody>
      </p:sp>
      <p:sp>
        <p:nvSpPr>
          <p:cNvPr id="3" name="2 - Θέση περιεχομένου"/>
          <p:cNvSpPr>
            <a:spLocks noGrp="1"/>
          </p:cNvSpPr>
          <p:nvPr>
            <p:ph idx="1"/>
          </p:nvPr>
        </p:nvSpPr>
        <p:spPr/>
        <p:txBody>
          <a:bodyPr>
            <a:normAutofit/>
          </a:bodyPr>
          <a:lstStyle/>
          <a:p>
            <a:r>
              <a:rPr lang="el-GR" dirty="0" smtClean="0"/>
              <a:t>Στα βασικά στοιχεία του αθλήματος περιλαμβάνονται όλα εκείνα τα υλικά πράγματα που είναι απαραίτητα για τη διεξαγωγή του αθλήματος όπως το γήπεδο, το δίχτυ (ο φιλές), οι αντένες, η μπάλα, ο αριθμός παικτών μιας ομάδας, οι θέσεις περιστροφής μέσα στο γήπεδο, το φύλλο αγώνος κλπ.</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γήπεδο (σε κλειστό γυμναστήριο)</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Το γήπεδο που παίζεται το βόλεϊ είναι ένας χώρος μέσα σε ένα κλειστό γυμναστήριο και είναι ένα παραλληλόγραμμο με διαστάσεις 9 x 18 μέτρα.</a:t>
            </a:r>
          </a:p>
          <a:p>
            <a:r>
              <a:rPr lang="el-GR" dirty="0" smtClean="0"/>
              <a:t>Αυτός ο χώρος χωρίζετε στη μέση από την κεντρική γραμμή του γηπέδου που οριοθετεί δύο τετράγωνα γήπεδα το καθένα διαστάσεων 9 x 9 μέτρων όπου εκεί παίζουν οι παίκτες των ομάδων </a:t>
            </a:r>
          </a:p>
          <a:p>
            <a:r>
              <a:rPr lang="el-GR" dirty="0" smtClean="0"/>
              <a:t>Αυτή η κεντρική γραμμή που χωρίζει το γήπεδο σε δύο ίσα μέρη των 9x9 μέτρων λέγετε και αλλιώς γραμμή του φιλέ διότι ο φιλές βρίσκεται από πάνω της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γήπεδο (σε κλειστό γυμναστήριο)</a:t>
            </a:r>
            <a:endParaRPr lang="el-GR" dirty="0"/>
          </a:p>
        </p:txBody>
      </p:sp>
      <p:sp>
        <p:nvSpPr>
          <p:cNvPr id="3" name="2 - Θέση περιεχομένου"/>
          <p:cNvSpPr>
            <a:spLocks noGrp="1"/>
          </p:cNvSpPr>
          <p:nvPr>
            <p:ph idx="1"/>
          </p:nvPr>
        </p:nvSpPr>
        <p:spPr>
          <a:xfrm>
            <a:off x="457200" y="1268760"/>
            <a:ext cx="8363272" cy="5112568"/>
          </a:xfrm>
        </p:spPr>
        <p:txBody>
          <a:bodyPr>
            <a:normAutofit fontScale="62500" lnSpcReduction="20000"/>
          </a:bodyPr>
          <a:lstStyle/>
          <a:p>
            <a:r>
              <a:rPr lang="el-GR" dirty="0" smtClean="0"/>
              <a:t>Ο αγωνιστικός χώρος του γηπέδου βόλεϊ πρέπει να περιβάλλεται από μια ελεύθερη από αντικείμενα ζώνη, η οποία στις μεγάλες διοργανώσεις απέχει 7 ως 9 μέτρα από τις τελικές γραμμές και 3 ως 5 μ. από τις πλευρικές γραμμές. Σε τοπικούς αγώνες η ελεύθερη ζώνη πίσω από τις τελικές γραμμές μπορεί να είναι μικρότερη από 4-8μ.  </a:t>
            </a:r>
          </a:p>
          <a:p>
            <a:r>
              <a:rPr lang="el-GR" dirty="0" smtClean="0"/>
              <a:t>Το ύψος του γηπέδου σε τοπικούς αγώνες πρέπει να είναι τουλάχιστον 7 μέτρα , σε επαγγελματικούς αγώνες, σε ολυμπιακές διοργανώσεις, παγκόσμιες διοργανώσεις</a:t>
            </a:r>
            <a:r>
              <a:rPr lang="en-US" dirty="0" smtClean="0"/>
              <a:t> FIVB</a:t>
            </a:r>
            <a:r>
              <a:rPr lang="el-GR" dirty="0" smtClean="0"/>
              <a:t>, πανευρωπαϊκές διοργανώσεις </a:t>
            </a:r>
            <a:r>
              <a:rPr lang="en-US" dirty="0" smtClean="0"/>
              <a:t>CEV </a:t>
            </a:r>
            <a:r>
              <a:rPr lang="el-GR" dirty="0" smtClean="0"/>
              <a:t>μεγαλύτερο από 12.5 μέτρα.</a:t>
            </a:r>
          </a:p>
          <a:p>
            <a:r>
              <a:rPr lang="el-GR" dirty="0" smtClean="0"/>
              <a:t>Πάνω από την κεντρική γραμμή του γηπέδου τοποθετείται κάθετα ένα τεντωμένο δίχτυ (φιλές) ύψους 2,43 μ. για τους άνδρες, 2,24 μ. για τις γυναίκες. </a:t>
            </a:r>
          </a:p>
          <a:p>
            <a:r>
              <a:rPr lang="el-GR" dirty="0" smtClean="0"/>
              <a:t>Σε κάθε ένα από τα δύο μέρη του γηπέδου και σε απόσταση 3 μ. από την κεντρική γραμμή, υπάρχει μια γραμμή η αποκαλούμενη επιθετική γραμμή, που χωρίζει το κάθε μέρος του γηπέδου σε δύο ζώνες: την επιθετική ή μπροστινή ζώνη (3x9 μ.) και την αμυντική ή πίσω ζώνη (6x9 μ.).</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fontScale="90000"/>
          </a:bodyPr>
          <a:lstStyle/>
          <a:p>
            <a:r>
              <a:rPr lang="el-GR" dirty="0" smtClean="0"/>
              <a:t>Το ανοικτό γήπεδο βόλεϊ (</a:t>
            </a:r>
            <a:r>
              <a:rPr lang="en-US" dirty="0" smtClean="0"/>
              <a:t>beach volleyball</a:t>
            </a:r>
            <a:r>
              <a:rPr lang="el-GR" dirty="0" smtClean="0"/>
              <a:t>)</a:t>
            </a:r>
            <a:endParaRPr lang="el-GR" dirty="0"/>
          </a:p>
        </p:txBody>
      </p:sp>
      <p:sp>
        <p:nvSpPr>
          <p:cNvPr id="3" name="2 - Θέση περιεχομένου"/>
          <p:cNvSpPr>
            <a:spLocks noGrp="1"/>
          </p:cNvSpPr>
          <p:nvPr>
            <p:ph idx="1"/>
          </p:nvPr>
        </p:nvSpPr>
        <p:spPr>
          <a:xfrm>
            <a:off x="457200" y="1340768"/>
            <a:ext cx="8229600" cy="5184576"/>
          </a:xfrm>
        </p:spPr>
        <p:txBody>
          <a:bodyPr>
            <a:normAutofit fontScale="62500" lnSpcReduction="20000"/>
          </a:bodyPr>
          <a:lstStyle/>
          <a:p>
            <a:r>
              <a:rPr lang="el-GR" dirty="0" smtClean="0"/>
              <a:t>Ορίζεται ως γήπεδο</a:t>
            </a:r>
            <a:r>
              <a:rPr lang="el-GR" b="1" dirty="0" smtClean="0"/>
              <a:t> </a:t>
            </a:r>
            <a:r>
              <a:rPr lang="el-GR" dirty="0" smtClean="0"/>
              <a:t>μία έκταση τουλάχιστον 16Χ24m (ή 20Χ28m ώστε να έχουμε ιδανικές διαστάσεις). Η κατεύθυνση του να είναι από τον Βορρά προς το Νότο, ώστε να μην ενοχλεί ο ήλιος τους αθλητές στην μεγαλύτερη διάρκεια των αγώνων.</a:t>
            </a:r>
          </a:p>
          <a:p>
            <a:r>
              <a:rPr lang="el-GR" dirty="0" smtClean="0"/>
              <a:t>Εφόσον δεν βρισκόμαστε στην παραλία, σχεδιάζουμε το χώρο του γηπέδου και το περίγραμμα του γηπέδου με τούβλα, τσιμεντόλιθο ή τσιμεντένια κατασκευή βάθους περίπου 40cm. Γεμίζουμε τον χώρο με ψιλή, καθαρή από ξένα αντικείμενα και μαλακή άμμο σε πάχος τουλάχιστον 40cm προσέχοντας την κλίση του εδάφους.</a:t>
            </a:r>
          </a:p>
          <a:p>
            <a:r>
              <a:rPr lang="el-GR" dirty="0" smtClean="0"/>
              <a:t>Ορίζουμε με ένα ιμάντα τον αγωνιστικό χώρο 8Χ16m έτσι ώστε να υπάρχουν περιθώρια τουλάχιστον 4 – 6 μέτρα από κάθε πλευρά. Εκτός από την περιμετρική γραμμή δεν υπάρχει άλλη γραμμή.</a:t>
            </a:r>
          </a:p>
          <a:p>
            <a:r>
              <a:rPr lang="el-GR" dirty="0" smtClean="0"/>
              <a:t>Στην μέση του γηπέδου και σε απόσταση 1 μέτρου έξω από κάθε πλευρά τοποθετούμε δύο  ορθοστάτες (μεταλλικούς ή αλουμινίου) που να εξέχουν από την άμμο περίπου 2.55m.</a:t>
            </a:r>
          </a:p>
          <a:p>
            <a:r>
              <a:rPr lang="el-GR" dirty="0" smtClean="0"/>
              <a:t>Τοποθετούμε το φιλέ σε ύψος ανάλογα με την χρήση που προορίζεται</a:t>
            </a:r>
            <a:r>
              <a:rPr lang="el-GR" b="1" dirty="0" smtClean="0"/>
              <a:t> </a:t>
            </a:r>
            <a:r>
              <a:rPr lang="el-GR" dirty="0" smtClean="0"/>
              <a:t>(2.43 για άνδρες, 2.24 για γυναίκες).</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2505</Words>
  <Application>Microsoft Office PowerPoint</Application>
  <PresentationFormat>Προβολή στην οθόνη (4:3)</PresentationFormat>
  <Paragraphs>142</Paragraphs>
  <Slides>23</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Η Διδασκαλία της Πετοσφαίρισης</vt:lpstr>
      <vt:lpstr>Άδειες Χρήσης</vt:lpstr>
      <vt:lpstr>Χρηματοδότηση</vt:lpstr>
      <vt:lpstr>Σκοποί  ενότητας</vt:lpstr>
      <vt:lpstr>Περιεχόμενα ενότητας</vt:lpstr>
      <vt:lpstr>Τα βασικά του αθλήματος</vt:lpstr>
      <vt:lpstr>Το γήπεδο (σε κλειστό γυμναστήριο)</vt:lpstr>
      <vt:lpstr>Το γήπεδο (σε κλειστό γυμναστήριο)</vt:lpstr>
      <vt:lpstr>Το ανοικτό γήπεδο βόλεϊ (beach volleyball)</vt:lpstr>
      <vt:lpstr>Ο φιλές και οι αντένες</vt:lpstr>
      <vt:lpstr>Οι αντένες, οι στυλοβάτες</vt:lpstr>
      <vt:lpstr>Ο Φιλές</vt:lpstr>
      <vt:lpstr>Περιοχές του γηπέδου</vt:lpstr>
      <vt:lpstr>Η μπάλα</vt:lpstr>
      <vt:lpstr>Η μπάλα</vt:lpstr>
      <vt:lpstr>Σύνθεση ομάδας</vt:lpstr>
      <vt:lpstr>Εξοπλισμός παικτών</vt:lpstr>
      <vt:lpstr>Εξοπλισμός παικτών</vt:lpstr>
      <vt:lpstr>Ενέργειες παικτών (αρχηγού)</vt:lpstr>
      <vt:lpstr>Ενέργειες παικτών (αρχηγού)</vt:lpstr>
      <vt:lpstr>Ενέργειες προπονητή</vt:lpstr>
      <vt:lpstr>Ενέργειες βοηθού/ων προπονητή</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pats</cp:lastModifiedBy>
  <cp:revision>232</cp:revision>
  <dcterms:created xsi:type="dcterms:W3CDTF">2012-09-06T09:03:05Z</dcterms:created>
  <dcterms:modified xsi:type="dcterms:W3CDTF">2014-12-02T15:34:36Z</dcterms:modified>
</cp:coreProperties>
</file>