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64" r:id="rId4"/>
    <p:sldId id="261" r:id="rId5"/>
    <p:sldId id="275" r:id="rId6"/>
    <p:sldId id="276" r:id="rId7"/>
    <p:sldId id="277" r:id="rId8"/>
    <p:sldId id="278" r:id="rId9"/>
    <p:sldId id="279" r:id="rId10"/>
    <p:sldId id="280" r:id="rId11"/>
    <p:sldId id="266" r:id="rId12"/>
    <p:sldId id="268" r:id="rId13"/>
    <p:sldId id="270" r:id="rId14"/>
    <p:sldId id="272" r:id="rId15"/>
    <p:sldId id="274" r:id="rId16"/>
    <p:sldId id="284" r:id="rId17"/>
    <p:sldId id="285" r:id="rId18"/>
    <p:sldId id="286" r:id="rId19"/>
    <p:sldId id="282" r:id="rId20"/>
    <p:sldId id="283" r:id="rId21"/>
    <p:sldId id="292" r:id="rId22"/>
    <p:sldId id="288" r:id="rId23"/>
    <p:sldId id="290"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showGuides="1">
      <p:cViewPr varScale="1">
        <p:scale>
          <a:sx n="105" d="100"/>
          <a:sy n="105" d="100"/>
        </p:scale>
        <p:origin x="120"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l-GR"/>
          </a:p>
        </p:txBody>
      </p:sp>
      <p:sp>
        <p:nvSpPr>
          <p:cNvPr id="4" name="Θέση ημερομηνίας 3"/>
          <p:cNvSpPr>
            <a:spLocks noGrp="1"/>
          </p:cNvSpPr>
          <p:nvPr>
            <p:ph type="dt" sz="half" idx="10"/>
          </p:nvPr>
        </p:nvSpPr>
        <p:spPr/>
        <p:txBody>
          <a:bodyPr/>
          <a:lstStyle/>
          <a:p>
            <a:fld id="{E9C118B9-87D3-4BEA-955E-5E7BA1C7C9BB}" type="datetimeFigureOut">
              <a:rPr lang="el-GR" smtClean="0"/>
              <a:t>9/10/2018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1698482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9C118B9-87D3-4BEA-955E-5E7BA1C7C9BB}" type="datetimeFigureOut">
              <a:rPr lang="el-GR" smtClean="0"/>
              <a:t>9/10/2018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1253870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9C118B9-87D3-4BEA-955E-5E7BA1C7C9BB}" type="datetimeFigureOut">
              <a:rPr lang="el-GR" smtClean="0"/>
              <a:t>9/10/2018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254474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9C118B9-87D3-4BEA-955E-5E7BA1C7C9BB}" type="datetimeFigureOut">
              <a:rPr lang="el-GR" smtClean="0"/>
              <a:t>9/10/2018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2296641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Θέση ημερομηνίας 3"/>
          <p:cNvSpPr>
            <a:spLocks noGrp="1"/>
          </p:cNvSpPr>
          <p:nvPr>
            <p:ph type="dt" sz="half" idx="10"/>
          </p:nvPr>
        </p:nvSpPr>
        <p:spPr/>
        <p:txBody>
          <a:bodyPr/>
          <a:lstStyle/>
          <a:p>
            <a:fld id="{E9C118B9-87D3-4BEA-955E-5E7BA1C7C9BB}" type="datetimeFigureOut">
              <a:rPr lang="el-GR" smtClean="0"/>
              <a:t>9/10/2018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1934759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E9C118B9-87D3-4BEA-955E-5E7BA1C7C9BB}" type="datetimeFigureOut">
              <a:rPr lang="el-GR" smtClean="0"/>
              <a:t>9/10/2018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393180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E9C118B9-87D3-4BEA-955E-5E7BA1C7C9BB}" type="datetimeFigureOut">
              <a:rPr lang="el-GR" smtClean="0"/>
              <a:t>9/10/2018</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250553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E9C118B9-87D3-4BEA-955E-5E7BA1C7C9BB}" type="datetimeFigureOut">
              <a:rPr lang="el-GR" smtClean="0"/>
              <a:t>9/10/2018</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2525499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9C118B9-87D3-4BEA-955E-5E7BA1C7C9BB}" type="datetimeFigureOut">
              <a:rPr lang="el-GR" smtClean="0"/>
              <a:t>9/10/2018</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3893844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E9C118B9-87D3-4BEA-955E-5E7BA1C7C9BB}" type="datetimeFigureOut">
              <a:rPr lang="el-GR" smtClean="0"/>
              <a:t>9/10/2018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614129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E9C118B9-87D3-4BEA-955E-5E7BA1C7C9BB}" type="datetimeFigureOut">
              <a:rPr lang="el-GR" smtClean="0"/>
              <a:t>9/10/2018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091524D-0E2D-47BE-B8FA-5C13639B05CE}" type="slidenum">
              <a:rPr lang="el-GR" smtClean="0"/>
              <a:t>‹#›</a:t>
            </a:fld>
            <a:endParaRPr lang="el-GR"/>
          </a:p>
        </p:txBody>
      </p:sp>
    </p:spTree>
    <p:extLst>
      <p:ext uri="{BB962C8B-B14F-4D97-AF65-F5344CB8AC3E}">
        <p14:creationId xmlns:p14="http://schemas.microsoft.com/office/powerpoint/2010/main" val="258944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C118B9-87D3-4BEA-955E-5E7BA1C7C9BB}" type="datetimeFigureOut">
              <a:rPr lang="el-GR" smtClean="0"/>
              <a:t>9/10/2018</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91524D-0E2D-47BE-B8FA-5C13639B05CE}" type="slidenum">
              <a:rPr lang="el-GR" smtClean="0"/>
              <a:t>‹#›</a:t>
            </a:fld>
            <a:endParaRPr lang="el-GR"/>
          </a:p>
        </p:txBody>
      </p:sp>
    </p:spTree>
    <p:extLst>
      <p:ext uri="{BB962C8B-B14F-4D97-AF65-F5344CB8AC3E}">
        <p14:creationId xmlns:p14="http://schemas.microsoft.com/office/powerpoint/2010/main" val="1929468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08213" y="476251"/>
            <a:ext cx="7772400" cy="506413"/>
          </a:xfrm>
        </p:spPr>
        <p:txBody>
          <a:bodyPr anchor="ctr"/>
          <a:lstStyle/>
          <a:p>
            <a:pPr eaLnBrk="1" hangingPunct="1"/>
            <a:r>
              <a:rPr lang="el-GR" altLang="el-GR" sz="2400" b="1" dirty="0">
                <a:solidFill>
                  <a:schemeClr val="accent2"/>
                </a:solidFill>
                <a:latin typeface="Calibri" panose="020F0502020204030204" pitchFamily="34" charset="0"/>
              </a:rPr>
              <a:t>ΠΑΝΕΠΙΣΤΗΜΙΟ ΘΕΣΣΑΛΙΑΣ – ΤΟΕ – </a:t>
            </a:r>
            <a:r>
              <a:rPr lang="el-GR" altLang="el-GR" sz="2400" b="1" dirty="0" smtClean="0">
                <a:solidFill>
                  <a:schemeClr val="accent2"/>
                </a:solidFill>
                <a:latin typeface="Calibri" panose="020F0502020204030204" pitchFamily="34" charset="0"/>
              </a:rPr>
              <a:t>201</a:t>
            </a:r>
            <a:r>
              <a:rPr lang="en-US" altLang="el-GR" sz="2400" b="1" dirty="0" smtClean="0">
                <a:solidFill>
                  <a:schemeClr val="accent2"/>
                </a:solidFill>
                <a:latin typeface="Calibri" panose="020F0502020204030204" pitchFamily="34" charset="0"/>
              </a:rPr>
              <a:t>8</a:t>
            </a:r>
            <a:r>
              <a:rPr lang="el-GR" altLang="el-GR" sz="2400" b="1" dirty="0" smtClean="0">
                <a:solidFill>
                  <a:schemeClr val="accent2"/>
                </a:solidFill>
                <a:latin typeface="Calibri" panose="020F0502020204030204" pitchFamily="34" charset="0"/>
              </a:rPr>
              <a:t>-1</a:t>
            </a:r>
            <a:r>
              <a:rPr lang="en-US" altLang="el-GR" sz="2400" b="1" dirty="0" smtClean="0">
                <a:solidFill>
                  <a:schemeClr val="accent2"/>
                </a:solidFill>
                <a:latin typeface="Calibri" panose="020F0502020204030204" pitchFamily="34" charset="0"/>
              </a:rPr>
              <a:t>9</a:t>
            </a:r>
            <a:endParaRPr lang="el-GR" altLang="el-GR" sz="2400" b="1" dirty="0">
              <a:solidFill>
                <a:schemeClr val="accent2"/>
              </a:solidFill>
              <a:latin typeface="Calibri" panose="020F0502020204030204" pitchFamily="34" charset="0"/>
            </a:endParaRPr>
          </a:p>
        </p:txBody>
      </p:sp>
      <p:sp>
        <p:nvSpPr>
          <p:cNvPr id="2051" name="Rectangle 3" descr="Λευκό μάρμαρο"/>
          <p:cNvSpPr>
            <a:spLocks noGrp="1" noChangeArrowheads="1"/>
          </p:cNvSpPr>
          <p:nvPr>
            <p:ph type="subTitle" idx="1"/>
          </p:nvPr>
        </p:nvSpPr>
        <p:spPr>
          <a:xfrm>
            <a:off x="1719072" y="1844676"/>
            <a:ext cx="8409179" cy="1800225"/>
          </a:xfrm>
          <a:blipFill dpi="0" rotWithShape="1">
            <a:blip r:embed="rId2"/>
            <a:srcRect/>
            <a:tile tx="0" ty="0" sx="100000" sy="100000" flip="none" algn="tl"/>
          </a:blipFill>
        </p:spPr>
        <p:txBody>
          <a:bodyPr>
            <a:normAutofit/>
          </a:bodyPr>
          <a:lstStyle/>
          <a:p>
            <a:pPr eaLnBrk="1" hangingPunct="1"/>
            <a:r>
              <a:rPr lang="el-GR" altLang="el-GR" dirty="0" smtClean="0">
                <a:solidFill>
                  <a:srgbClr val="002060"/>
                </a:solidFill>
                <a:latin typeface="Calibri" panose="020F0502020204030204" pitchFamily="34" charset="0"/>
              </a:rPr>
              <a:t>Μάθημα</a:t>
            </a:r>
            <a:r>
              <a:rPr lang="el-GR" altLang="el-GR" b="1" dirty="0" smtClean="0">
                <a:solidFill>
                  <a:srgbClr val="002060"/>
                </a:solidFill>
                <a:latin typeface="Calibri" panose="020F0502020204030204" pitchFamily="34" charset="0"/>
              </a:rPr>
              <a:t>: Ο</a:t>
            </a:r>
            <a:r>
              <a:rPr lang="en-US" altLang="el-GR" b="1" dirty="0" smtClean="0">
                <a:solidFill>
                  <a:srgbClr val="002060"/>
                </a:solidFill>
                <a:latin typeface="Calibri" panose="020F0502020204030204" pitchFamily="34" charset="0"/>
              </a:rPr>
              <a:t>IKONOMIKA TH</a:t>
            </a:r>
            <a:r>
              <a:rPr lang="el-GR" altLang="el-GR" b="1" dirty="0" smtClean="0">
                <a:solidFill>
                  <a:srgbClr val="002060"/>
                </a:solidFill>
                <a:latin typeface="Calibri" panose="020F0502020204030204" pitchFamily="34" charset="0"/>
              </a:rPr>
              <a:t>Σ ΑΝΑΠΤΥΞΗΣ </a:t>
            </a:r>
          </a:p>
          <a:p>
            <a:pPr eaLnBrk="1" hangingPunct="1"/>
            <a:r>
              <a:rPr lang="el-GR" altLang="el-GR" b="1" dirty="0" smtClean="0">
                <a:solidFill>
                  <a:srgbClr val="002060"/>
                </a:solidFill>
                <a:latin typeface="Calibri" panose="020F0502020204030204" pitchFamily="34" charset="0"/>
              </a:rPr>
              <a:t>(Αναπτυσσόμενες Χώρες)</a:t>
            </a:r>
          </a:p>
          <a:p>
            <a:pPr eaLnBrk="1" hangingPunct="1"/>
            <a:endParaRPr lang="el-GR" altLang="el-GR" b="1" dirty="0" smtClean="0">
              <a:solidFill>
                <a:schemeClr val="accent2"/>
              </a:solidFill>
              <a:latin typeface="Calibri" panose="020F0502020204030204" pitchFamily="34" charset="0"/>
            </a:endParaRPr>
          </a:p>
          <a:p>
            <a:pPr eaLnBrk="1" hangingPunct="1"/>
            <a:r>
              <a:rPr lang="el-GR" altLang="el-GR" b="1" dirty="0" smtClean="0">
                <a:solidFill>
                  <a:srgbClr val="336600"/>
                </a:solidFill>
                <a:latin typeface="Calibri" panose="020F0502020204030204" pitchFamily="34" charset="0"/>
              </a:rPr>
              <a:t>ΑΝΑΠΤΥΞΙΑΚΗ ΑΝΑΣΚΟΠΗΣΗ ΤΟΥ 20</a:t>
            </a:r>
            <a:r>
              <a:rPr lang="el-GR" altLang="el-GR" b="1" baseline="30000" dirty="0" smtClean="0">
                <a:solidFill>
                  <a:srgbClr val="336600"/>
                </a:solidFill>
                <a:latin typeface="Calibri" panose="020F0502020204030204" pitchFamily="34" charset="0"/>
              </a:rPr>
              <a:t>ου</a:t>
            </a:r>
            <a:r>
              <a:rPr lang="el-GR" altLang="el-GR" b="1" dirty="0" smtClean="0">
                <a:solidFill>
                  <a:srgbClr val="336600"/>
                </a:solidFill>
                <a:latin typeface="Calibri" panose="020F0502020204030204" pitchFamily="34" charset="0"/>
              </a:rPr>
              <a:t> αιώνα</a:t>
            </a:r>
          </a:p>
          <a:p>
            <a:pPr eaLnBrk="1" hangingPunct="1"/>
            <a:endParaRPr lang="el-GR" altLang="el-GR" b="1" dirty="0" smtClean="0">
              <a:solidFill>
                <a:srgbClr val="336600"/>
              </a:solidFill>
              <a:latin typeface="Calibri" panose="020F0502020204030204" pitchFamily="34" charset="0"/>
            </a:endParaRPr>
          </a:p>
        </p:txBody>
      </p:sp>
      <p:sp>
        <p:nvSpPr>
          <p:cNvPr id="2052" name="Rectangle 4"/>
          <p:cNvSpPr>
            <a:spLocks noChangeArrowheads="1"/>
          </p:cNvSpPr>
          <p:nvPr/>
        </p:nvSpPr>
        <p:spPr bwMode="auto">
          <a:xfrm>
            <a:off x="6743700" y="5805489"/>
            <a:ext cx="3671888" cy="720725"/>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600" b="1" dirty="0">
                <a:latin typeface="Calibri" panose="020F0502020204030204" pitchFamily="34" charset="0"/>
              </a:rPr>
              <a:t>Διάλεξη </a:t>
            </a:r>
            <a:r>
              <a:rPr lang="el-GR" altLang="el-GR" sz="1600" b="1" dirty="0" smtClean="0">
                <a:latin typeface="Calibri" panose="020F0502020204030204" pitchFamily="34" charset="0"/>
              </a:rPr>
              <a:t>1</a:t>
            </a:r>
            <a:r>
              <a:rPr lang="en-US" altLang="el-GR" sz="1600" b="1" dirty="0" smtClean="0">
                <a:latin typeface="Calibri" panose="020F0502020204030204" pitchFamily="34" charset="0"/>
              </a:rPr>
              <a:t>-2</a:t>
            </a:r>
            <a:r>
              <a:rPr lang="el-GR" altLang="el-GR" sz="1600" b="1" baseline="30000" dirty="0" smtClean="0">
                <a:latin typeface="Calibri" panose="020F0502020204030204" pitchFamily="34" charset="0"/>
              </a:rPr>
              <a:t>η</a:t>
            </a:r>
            <a:r>
              <a:rPr lang="el-GR" altLang="el-GR" sz="1600" dirty="0">
                <a:latin typeface="Calibri" panose="020F0502020204030204" pitchFamily="34" charset="0"/>
              </a:rPr>
              <a:t>: Δρ. Θεόδωρος Μεταξάς</a:t>
            </a:r>
          </a:p>
          <a:p>
            <a:pPr algn="ctr" eaLnBrk="1" hangingPunct="1"/>
            <a:r>
              <a:rPr lang="el-GR" altLang="el-GR" sz="1600" dirty="0" smtClean="0">
                <a:latin typeface="Calibri" panose="020F0502020204030204" pitchFamily="34" charset="0"/>
              </a:rPr>
              <a:t>Αναπληρωτής</a:t>
            </a:r>
            <a:r>
              <a:rPr lang="el-GR" altLang="el-GR" sz="1600" dirty="0" smtClean="0">
                <a:latin typeface="Calibri" panose="020F0502020204030204" pitchFamily="34" charset="0"/>
              </a:rPr>
              <a:t> </a:t>
            </a:r>
            <a:r>
              <a:rPr lang="el-GR" altLang="el-GR" sz="1600" dirty="0">
                <a:latin typeface="Calibri" panose="020F0502020204030204" pitchFamily="34" charset="0"/>
              </a:rPr>
              <a:t>Καθηγητής, ΤΟΕ, ΠΘ</a:t>
            </a:r>
          </a:p>
        </p:txBody>
      </p:sp>
    </p:spTree>
    <p:extLst>
      <p:ext uri="{BB962C8B-B14F-4D97-AF65-F5344CB8AC3E}">
        <p14:creationId xmlns:p14="http://schemas.microsoft.com/office/powerpoint/2010/main" val="27837518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Στρογγυλεμένο ορθογώνιο 3"/>
          <p:cNvSpPr/>
          <p:nvPr/>
        </p:nvSpPr>
        <p:spPr>
          <a:xfrm>
            <a:off x="292608" y="292608"/>
            <a:ext cx="3648456" cy="850392"/>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Μπορούμε τελικά να έχουμε μια ολοκληρωμένη προσέγγιση??</a:t>
            </a:r>
            <a:endParaRPr lang="el-GR" dirty="0">
              <a:solidFill>
                <a:schemeClr val="tx1"/>
              </a:solidFill>
            </a:endParaRPr>
          </a:p>
        </p:txBody>
      </p:sp>
      <p:sp>
        <p:nvSpPr>
          <p:cNvPr id="7" name="Στρογγυλεμένο ορθογώνιο 6"/>
          <p:cNvSpPr/>
          <p:nvPr/>
        </p:nvSpPr>
        <p:spPr>
          <a:xfrm>
            <a:off x="4175760" y="292608"/>
            <a:ext cx="7510272" cy="111556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Προς αναζήτηση τελικά </a:t>
            </a:r>
            <a:r>
              <a:rPr lang="el-GR" b="1" dirty="0" smtClean="0">
                <a:solidFill>
                  <a:srgbClr val="002060"/>
                </a:solidFill>
              </a:rPr>
              <a:t>θεωρητικών κατασκευών </a:t>
            </a:r>
            <a:r>
              <a:rPr lang="el-GR" dirty="0" smtClean="0">
                <a:solidFill>
                  <a:schemeClr val="tx1"/>
                </a:solidFill>
              </a:rPr>
              <a:t>που να μπορούν να ερμηνεύσουν το διαφορετικό πλαίσιο συνύπαρξης φαινομένων και συμπεριφορών</a:t>
            </a:r>
            <a:endParaRPr lang="el-GR" dirty="0">
              <a:solidFill>
                <a:schemeClr val="tx1"/>
              </a:solidFill>
            </a:endParaRPr>
          </a:p>
        </p:txBody>
      </p:sp>
      <p:sp>
        <p:nvSpPr>
          <p:cNvPr id="8" name="Στρογγυλεμένο ορθογώνιο 7"/>
          <p:cNvSpPr/>
          <p:nvPr/>
        </p:nvSpPr>
        <p:spPr>
          <a:xfrm>
            <a:off x="292608" y="1606296"/>
            <a:ext cx="3648456" cy="850392"/>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Μπορεί να το κάνει το </a:t>
            </a:r>
            <a:r>
              <a:rPr lang="el-GR" b="1" dirty="0" smtClean="0">
                <a:solidFill>
                  <a:srgbClr val="C00000"/>
                </a:solidFill>
              </a:rPr>
              <a:t>νεοκλασικό οικοδόμημα οικονομικής σκέψης</a:t>
            </a:r>
            <a:r>
              <a:rPr lang="el-GR" dirty="0" smtClean="0">
                <a:solidFill>
                  <a:schemeClr val="tx1"/>
                </a:solidFill>
              </a:rPr>
              <a:t>??</a:t>
            </a:r>
            <a:endParaRPr lang="el-GR" dirty="0">
              <a:solidFill>
                <a:schemeClr val="tx1"/>
              </a:solidFill>
            </a:endParaRPr>
          </a:p>
        </p:txBody>
      </p:sp>
      <p:sp>
        <p:nvSpPr>
          <p:cNvPr id="9" name="Στρογγυλεμένο ορθογώνιο 8"/>
          <p:cNvSpPr/>
          <p:nvPr/>
        </p:nvSpPr>
        <p:spPr>
          <a:xfrm>
            <a:off x="4175760" y="1606296"/>
            <a:ext cx="7510272" cy="111556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Σε ένα βαθμό </a:t>
            </a:r>
            <a:r>
              <a:rPr lang="el-GR" b="1" dirty="0" smtClean="0">
                <a:solidFill>
                  <a:srgbClr val="C00000"/>
                </a:solidFill>
              </a:rPr>
              <a:t>ΝΑΙ</a:t>
            </a:r>
            <a:r>
              <a:rPr lang="el-GR" dirty="0" smtClean="0">
                <a:solidFill>
                  <a:schemeClr val="tx1"/>
                </a:solidFill>
              </a:rPr>
              <a:t>, δεδομένου ότι περιέχει επαρκείς αναφορές συνύπαρξης που διέπουν το συνολικό οικοδόμημα: Ανθρώπινη συμπεριφορά, επιχείρηση και κλάδος, μακροοικονομική θεώρηση της ανάπτυξης</a:t>
            </a:r>
          </a:p>
        </p:txBody>
      </p:sp>
      <p:sp>
        <p:nvSpPr>
          <p:cNvPr id="10" name="Στρογγυλεμένο ορθογώνιο 9"/>
          <p:cNvSpPr/>
          <p:nvPr/>
        </p:nvSpPr>
        <p:spPr>
          <a:xfrm>
            <a:off x="292608" y="3432048"/>
            <a:ext cx="3648456" cy="850392"/>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Κάποια άλλη θεώρηση πέρα της νεοκλασικής??</a:t>
            </a:r>
            <a:endParaRPr lang="el-GR" dirty="0">
              <a:solidFill>
                <a:schemeClr val="tx1"/>
              </a:solidFill>
            </a:endParaRPr>
          </a:p>
        </p:txBody>
      </p:sp>
      <p:sp>
        <p:nvSpPr>
          <p:cNvPr id="11" name="Στρογγυλεμένο ορθογώνιο 10"/>
          <p:cNvSpPr/>
          <p:nvPr/>
        </p:nvSpPr>
        <p:spPr>
          <a:xfrm>
            <a:off x="4175760" y="2855976"/>
            <a:ext cx="7510272" cy="209092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Οργανωμένη συνολικά δεν υπάρχει! Υπάρχουν όμως σύνθετες θεωρήσεις, αρκετά ώριμες οι οποίες θα μπορούσαν να δώσουν μια άλλη οπτική στην κατανόηση και αντίληψη της ανάπτυξης (π.χ. η θεωρία της εξέλιξης). </a:t>
            </a:r>
            <a:r>
              <a:rPr lang="el-GR" b="1" dirty="0" smtClean="0">
                <a:solidFill>
                  <a:srgbClr val="002060"/>
                </a:solidFill>
              </a:rPr>
              <a:t>Η αποτελεσματικότητα τους όμως θα εξαρτηθεί από το κατά πόσο ο ερευνητής θα αποστασιοποιηθεί από την εσωτερική ομορφιά των αναλυτικών εργαλείων και θα γοητεύεται από την πραγματική αναλυτική δυνατότητα που προσφέρει η χρησιμοποίηση τους</a:t>
            </a:r>
            <a:r>
              <a:rPr lang="el-GR" dirty="0" smtClean="0">
                <a:solidFill>
                  <a:schemeClr val="tx1"/>
                </a:solidFill>
              </a:rPr>
              <a:t> (Πετράκης, 2017: 65)</a:t>
            </a:r>
          </a:p>
        </p:txBody>
      </p:sp>
      <p:sp>
        <p:nvSpPr>
          <p:cNvPr id="12" name="Στρογγυλεμένο ορθογώνιο 11"/>
          <p:cNvSpPr/>
          <p:nvPr/>
        </p:nvSpPr>
        <p:spPr>
          <a:xfrm>
            <a:off x="292608" y="5120640"/>
            <a:ext cx="8604504" cy="173736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Κατά τον </a:t>
            </a:r>
            <a:r>
              <a:rPr lang="en-US" dirty="0" err="1" smtClean="0">
                <a:solidFill>
                  <a:schemeClr val="tx1"/>
                </a:solidFill>
              </a:rPr>
              <a:t>Stiglitz</a:t>
            </a:r>
            <a:r>
              <a:rPr lang="en-US" dirty="0" smtClean="0">
                <a:solidFill>
                  <a:schemeClr val="tx1"/>
                </a:solidFill>
              </a:rPr>
              <a:t> (2010)</a:t>
            </a:r>
            <a:r>
              <a:rPr lang="el-GR" dirty="0" smtClean="0">
                <a:solidFill>
                  <a:schemeClr val="tx1"/>
                </a:solidFill>
              </a:rPr>
              <a:t> η διεύρυνση των ορίων της </a:t>
            </a:r>
            <a:r>
              <a:rPr lang="el-GR" dirty="0" err="1" smtClean="0">
                <a:solidFill>
                  <a:schemeClr val="tx1"/>
                </a:solidFill>
              </a:rPr>
              <a:t>θεωρητικοποίησης</a:t>
            </a:r>
            <a:r>
              <a:rPr lang="el-GR" dirty="0" smtClean="0">
                <a:solidFill>
                  <a:schemeClr val="tx1"/>
                </a:solidFill>
              </a:rPr>
              <a:t> της γενικής και ολοκληρωμένης μεγέθυνσης επιτρέπει την ύπαρξη και ενσωμάτωση και άλλων απόψεων που δεν διακατέχονται από μια ιδεολογική προκατάληψη υπέρ μιας συγκεκριμένης άποψης (π.χ. των νεοκλασικών οικονομικών) όπως κάνουν οι επικρατούσες απόψεις εξετάζοντας την σχέση παραγωγικότητας και αποτελεσματικότητας </a:t>
            </a:r>
            <a:endParaRPr lang="el-GR" dirty="0">
              <a:solidFill>
                <a:schemeClr val="tx1"/>
              </a:solidFill>
            </a:endParaRPr>
          </a:p>
        </p:txBody>
      </p:sp>
      <p:sp>
        <p:nvSpPr>
          <p:cNvPr id="13" name="Στρογγυλεμένο ορθογώνιο 12"/>
          <p:cNvSpPr/>
          <p:nvPr/>
        </p:nvSpPr>
        <p:spPr>
          <a:xfrm>
            <a:off x="9427464" y="5312664"/>
            <a:ext cx="2258568" cy="1426464"/>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2060"/>
                </a:solidFill>
              </a:rPr>
              <a:t>Κίνητρα, δράση και πολιτικός τομέας – Κυβερνητικές πολιτικές</a:t>
            </a:r>
            <a:endParaRPr lang="el-GR" b="1" dirty="0">
              <a:solidFill>
                <a:srgbClr val="002060"/>
              </a:solidFill>
            </a:endParaRPr>
          </a:p>
        </p:txBody>
      </p:sp>
      <p:sp>
        <p:nvSpPr>
          <p:cNvPr id="14" name="Δεξί βέλος 13"/>
          <p:cNvSpPr/>
          <p:nvPr/>
        </p:nvSpPr>
        <p:spPr>
          <a:xfrm>
            <a:off x="8974836" y="5783580"/>
            <a:ext cx="37490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5718026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774825" y="274639"/>
            <a:ext cx="8642350" cy="274637"/>
          </a:xfrm>
        </p:spPr>
        <p:txBody>
          <a:bodyPr>
            <a:noAutofit/>
          </a:bodyPr>
          <a:lstStyle/>
          <a:p>
            <a:pPr algn="ctr" eaLnBrk="1" hangingPunct="1"/>
            <a:r>
              <a:rPr lang="el-GR" altLang="el-GR" sz="2400" b="1" dirty="0">
                <a:solidFill>
                  <a:srgbClr val="000099"/>
                </a:solidFill>
                <a:latin typeface="+mn-lt"/>
              </a:rPr>
              <a:t>6</a:t>
            </a:r>
            <a:r>
              <a:rPr lang="el-GR" altLang="el-GR" sz="2400" b="1" dirty="0" smtClean="0">
                <a:solidFill>
                  <a:srgbClr val="000099"/>
                </a:solidFill>
                <a:latin typeface="+mn-lt"/>
              </a:rPr>
              <a:t>. </a:t>
            </a:r>
            <a:r>
              <a:rPr lang="el-GR" altLang="el-GR" sz="2400" b="1" dirty="0">
                <a:solidFill>
                  <a:srgbClr val="000099"/>
                </a:solidFill>
                <a:latin typeface="+mn-lt"/>
              </a:rPr>
              <a:t>Τοπική Οικονομική ανάπτυξη και Επιχειρήσεις</a:t>
            </a:r>
          </a:p>
        </p:txBody>
      </p:sp>
      <p:sp>
        <p:nvSpPr>
          <p:cNvPr id="14339" name="Rectangle 3"/>
          <p:cNvSpPr>
            <a:spLocks noGrp="1" noChangeArrowheads="1"/>
          </p:cNvSpPr>
          <p:nvPr>
            <p:ph type="body" idx="1"/>
          </p:nvPr>
        </p:nvSpPr>
        <p:spPr>
          <a:xfrm>
            <a:off x="521208" y="765176"/>
            <a:ext cx="11256264" cy="5919088"/>
          </a:xfrm>
        </p:spPr>
        <p:txBody>
          <a:bodyPr>
            <a:noAutofit/>
          </a:bodyPr>
          <a:lstStyle/>
          <a:p>
            <a:pPr eaLnBrk="1" hangingPunct="1">
              <a:lnSpc>
                <a:spcPct val="80000"/>
              </a:lnSpc>
              <a:buFontTx/>
              <a:buNone/>
            </a:pPr>
            <a:r>
              <a:rPr lang="el-GR" altLang="el-GR" sz="2000" b="1" i="1" dirty="0">
                <a:solidFill>
                  <a:schemeClr val="accent2"/>
                </a:solidFill>
              </a:rPr>
              <a:t>Οι θεωρίες στα τέλη της δεκαετίας του ’60</a:t>
            </a:r>
          </a:p>
          <a:p>
            <a:pPr eaLnBrk="1" hangingPunct="1">
              <a:lnSpc>
                <a:spcPct val="80000"/>
              </a:lnSpc>
            </a:pPr>
            <a:r>
              <a:rPr lang="el-GR" altLang="el-GR" sz="2000" b="1" dirty="0" err="1"/>
              <a:t>ανισσοροπίας</a:t>
            </a:r>
            <a:r>
              <a:rPr lang="el-GR" altLang="el-GR" sz="2000" b="1" dirty="0"/>
              <a:t> -υπανάπτυξης</a:t>
            </a:r>
            <a:r>
              <a:rPr lang="el-GR" altLang="el-GR" sz="2000" dirty="0"/>
              <a:t> (</a:t>
            </a:r>
            <a:r>
              <a:rPr lang="en-US" altLang="el-GR" sz="2000" dirty="0"/>
              <a:t>Myrdal</a:t>
            </a:r>
            <a:r>
              <a:rPr lang="el-GR" altLang="el-GR" sz="2000" dirty="0"/>
              <a:t>, </a:t>
            </a:r>
            <a:r>
              <a:rPr lang="en-US" altLang="el-GR" sz="2000" dirty="0"/>
              <a:t>Rosenstein</a:t>
            </a:r>
            <a:r>
              <a:rPr lang="el-GR" altLang="el-GR" sz="2000" dirty="0"/>
              <a:t> –</a:t>
            </a:r>
            <a:r>
              <a:rPr lang="en-US" altLang="el-GR" sz="2000" dirty="0" err="1"/>
              <a:t>Rodan</a:t>
            </a:r>
            <a:r>
              <a:rPr lang="el-GR" altLang="el-GR" sz="2000" dirty="0"/>
              <a:t>, </a:t>
            </a:r>
            <a:r>
              <a:rPr lang="en-US" altLang="el-GR" sz="2000" dirty="0"/>
              <a:t>Hirschman </a:t>
            </a:r>
            <a:r>
              <a:rPr lang="el-GR" altLang="el-GR" sz="2000" dirty="0" err="1"/>
              <a:t>κ.α</a:t>
            </a:r>
            <a:r>
              <a:rPr lang="el-GR" altLang="el-GR" sz="2000" dirty="0"/>
              <a:t>)</a:t>
            </a:r>
          </a:p>
          <a:p>
            <a:pPr eaLnBrk="1" hangingPunct="1">
              <a:lnSpc>
                <a:spcPct val="80000"/>
              </a:lnSpc>
              <a:buFontTx/>
              <a:buNone/>
            </a:pPr>
            <a:r>
              <a:rPr lang="el-GR" altLang="el-GR" sz="2000" dirty="0"/>
              <a:t>     (η ανεμπόδιστη λειτουργία των μηχανισμών της αγοράς ευθύνεται για την ενίσχυση  και συγκέντρωση των δραστηριοτήτων στο χώρο, μέσα από τη δημιουργία οικονομιών κλίμακας, με αποτέλεσμα να οδηγούμαστε στη δημιουργία περιφερειακών ανισοτήτων</a:t>
            </a:r>
            <a:r>
              <a:rPr lang="el-GR" altLang="el-GR" sz="2000" dirty="0" smtClean="0"/>
              <a:t>)</a:t>
            </a:r>
            <a:endParaRPr lang="el-GR" altLang="el-GR" sz="2000" dirty="0"/>
          </a:p>
          <a:p>
            <a:pPr eaLnBrk="1" hangingPunct="1">
              <a:lnSpc>
                <a:spcPct val="80000"/>
              </a:lnSpc>
            </a:pPr>
            <a:r>
              <a:rPr lang="el-GR" altLang="el-GR" sz="2000" b="1" dirty="0" err="1"/>
              <a:t>αυτοεξισορρόπησης</a:t>
            </a:r>
            <a:r>
              <a:rPr lang="el-GR" altLang="el-GR" sz="2000" b="1" dirty="0"/>
              <a:t> – ανάπτυξης</a:t>
            </a:r>
            <a:r>
              <a:rPr lang="el-GR" altLang="el-GR" sz="2000" i="1" dirty="0"/>
              <a:t> </a:t>
            </a:r>
            <a:r>
              <a:rPr lang="el-GR" altLang="el-GR" sz="2000" dirty="0"/>
              <a:t>(</a:t>
            </a:r>
            <a:r>
              <a:rPr lang="en-US" altLang="el-GR" sz="2000" dirty="0"/>
              <a:t>Cobb</a:t>
            </a:r>
            <a:r>
              <a:rPr lang="el-GR" altLang="el-GR" sz="2000" dirty="0"/>
              <a:t>-</a:t>
            </a:r>
            <a:r>
              <a:rPr lang="en-US" altLang="el-GR" sz="2000" dirty="0"/>
              <a:t>Douglas</a:t>
            </a:r>
            <a:r>
              <a:rPr lang="el-GR" altLang="el-GR" sz="2000" dirty="0"/>
              <a:t>, </a:t>
            </a:r>
            <a:r>
              <a:rPr lang="en-US" altLang="el-GR" sz="2000" dirty="0" err="1"/>
              <a:t>Hekscher</a:t>
            </a:r>
            <a:r>
              <a:rPr lang="el-GR" altLang="el-GR" sz="2000" dirty="0"/>
              <a:t> – </a:t>
            </a:r>
            <a:r>
              <a:rPr lang="en-US" altLang="el-GR" sz="2000" dirty="0"/>
              <a:t>Ohlin </a:t>
            </a:r>
            <a:r>
              <a:rPr lang="el-GR" altLang="el-GR" sz="2000" dirty="0" err="1"/>
              <a:t>κ.α</a:t>
            </a:r>
            <a:r>
              <a:rPr lang="el-GR" altLang="el-GR" sz="2000" dirty="0"/>
              <a:t>) (ασχολήθηκε κυρίως όχι με τα αίτια των διαφορών στα επίπεδα ανάπτυξης αλλά με τους μηχανισμούς που θα ήταν δυνατόν να οδηγήσουν σε εξάλειψη των περιφερειακών ανισοτήτων και σε ισόρροπη ανάπτυξη) </a:t>
            </a:r>
            <a:endParaRPr lang="el-GR" altLang="el-GR" sz="2000" b="1" i="1" dirty="0">
              <a:solidFill>
                <a:schemeClr val="accent2"/>
              </a:solidFill>
            </a:endParaRPr>
          </a:p>
          <a:p>
            <a:pPr eaLnBrk="1" hangingPunct="1">
              <a:lnSpc>
                <a:spcPct val="80000"/>
              </a:lnSpc>
              <a:buFontTx/>
              <a:buNone/>
            </a:pPr>
            <a:r>
              <a:rPr lang="el-GR" altLang="el-GR" sz="2000" b="1" i="1" dirty="0" err="1">
                <a:solidFill>
                  <a:schemeClr val="accent2"/>
                </a:solidFill>
              </a:rPr>
              <a:t>Νεώτερες</a:t>
            </a:r>
            <a:r>
              <a:rPr lang="el-GR" altLang="el-GR" sz="2000" b="1" i="1" dirty="0">
                <a:solidFill>
                  <a:schemeClr val="accent2"/>
                </a:solidFill>
              </a:rPr>
              <a:t> επιστημονικές προσεγγίσεις</a:t>
            </a:r>
          </a:p>
          <a:p>
            <a:pPr eaLnBrk="1" hangingPunct="1">
              <a:lnSpc>
                <a:spcPct val="80000"/>
              </a:lnSpc>
            </a:pPr>
            <a:r>
              <a:rPr lang="el-GR" altLang="el-GR" sz="2000" b="1" dirty="0"/>
              <a:t>Οικονομίες συγκέντρωσης</a:t>
            </a:r>
            <a:r>
              <a:rPr lang="el-GR" altLang="el-GR" sz="2000" dirty="0"/>
              <a:t> (</a:t>
            </a:r>
            <a:r>
              <a:rPr lang="en-US" altLang="el-GR" sz="2000" dirty="0"/>
              <a:t>agglomeration economies): </a:t>
            </a:r>
            <a:endParaRPr lang="el-GR" altLang="el-GR" sz="2000" dirty="0"/>
          </a:p>
          <a:p>
            <a:pPr eaLnBrk="1" hangingPunct="1">
              <a:lnSpc>
                <a:spcPct val="80000"/>
              </a:lnSpc>
              <a:buFontTx/>
              <a:buNone/>
            </a:pPr>
            <a:r>
              <a:rPr lang="el-GR" altLang="el-GR" sz="2000" dirty="0"/>
              <a:t>α) </a:t>
            </a:r>
            <a:r>
              <a:rPr lang="el-GR" altLang="el-GR" sz="2000" b="1" dirty="0">
                <a:solidFill>
                  <a:schemeClr val="accent2"/>
                </a:solidFill>
              </a:rPr>
              <a:t>αστικής κλίμακας</a:t>
            </a:r>
            <a:r>
              <a:rPr lang="el-GR" altLang="el-GR" sz="2000" dirty="0"/>
              <a:t> (υψηλότερο επίπεδο δραστηριοτήτων στις μεγάλες πόλεις)</a:t>
            </a:r>
          </a:p>
          <a:p>
            <a:pPr eaLnBrk="1" hangingPunct="1">
              <a:lnSpc>
                <a:spcPct val="80000"/>
              </a:lnSpc>
              <a:buFontTx/>
              <a:buNone/>
            </a:pPr>
            <a:r>
              <a:rPr lang="el-GR" altLang="el-GR" sz="2000" dirty="0"/>
              <a:t>β) </a:t>
            </a:r>
            <a:r>
              <a:rPr lang="el-GR" altLang="el-GR" sz="2000" b="1" dirty="0">
                <a:solidFill>
                  <a:schemeClr val="accent2"/>
                </a:solidFill>
              </a:rPr>
              <a:t>χωρικής συσπείρωσης</a:t>
            </a:r>
            <a:r>
              <a:rPr lang="el-GR" altLang="el-GR" sz="2000" dirty="0"/>
              <a:t> (οφέλη από τις διακλαδικές σχέσεις μεταξύ των επιχειρήσεων</a:t>
            </a:r>
            <a:r>
              <a:rPr lang="el-GR" altLang="el-GR" sz="2000" dirty="0" smtClean="0"/>
              <a:t>)</a:t>
            </a:r>
            <a:endParaRPr lang="el-GR" altLang="el-GR" sz="2000" dirty="0"/>
          </a:p>
          <a:p>
            <a:pPr eaLnBrk="1" hangingPunct="1">
              <a:lnSpc>
                <a:spcPct val="80000"/>
              </a:lnSpc>
            </a:pPr>
            <a:r>
              <a:rPr lang="el-GR" altLang="el-GR" sz="2000" b="1" dirty="0"/>
              <a:t>Ενδογενής ανάπτυξη </a:t>
            </a:r>
            <a:r>
              <a:rPr lang="el-GR" altLang="el-GR" sz="2000" dirty="0"/>
              <a:t>(οι αύξουσες αποδόσεις κλίμακας προκύπτουν από την συσσώρευση της γνώσης</a:t>
            </a:r>
            <a:r>
              <a:rPr lang="el-GR" altLang="el-GR" sz="2000" dirty="0" smtClean="0"/>
              <a:t>)</a:t>
            </a:r>
            <a:endParaRPr lang="el-GR" altLang="el-GR" sz="2000" dirty="0"/>
          </a:p>
          <a:p>
            <a:pPr eaLnBrk="1" hangingPunct="1">
              <a:lnSpc>
                <a:spcPct val="80000"/>
              </a:lnSpc>
            </a:pPr>
            <a:r>
              <a:rPr lang="el-GR" altLang="el-GR" sz="2000" b="1" dirty="0"/>
              <a:t>Νέα Οικονομική Γεωγραφία </a:t>
            </a:r>
            <a:r>
              <a:rPr lang="el-GR" altLang="el-GR" sz="2000" dirty="0"/>
              <a:t>(ο κύριος σκοπός της οικονομικής γεωγραφίας είναι η αναγκαιότητα να ερμηνευτούν οι συσπειρώσεις πληθυσμών και οικονομικών δραστηριοτήτων στο χώρο. Όλες αυτές οι συγκεντρώσεις, διαμορφώνονται και επιβιώνουν λόγω του γεγονότος ότι υφίστανται οικονομίες συγκέντρωσης [</a:t>
            </a:r>
            <a:r>
              <a:rPr lang="en-US" altLang="el-GR" sz="2000" dirty="0"/>
              <a:t>Fujita </a:t>
            </a:r>
            <a:r>
              <a:rPr lang="el-GR" altLang="el-GR" sz="2000" i="1" dirty="0" err="1"/>
              <a:t>κ.α</a:t>
            </a:r>
            <a:r>
              <a:rPr lang="el-GR" altLang="el-GR" sz="2000" i="1" dirty="0"/>
              <a:t>,</a:t>
            </a:r>
            <a:r>
              <a:rPr lang="el-GR" altLang="el-GR" sz="2000" dirty="0"/>
              <a:t> (1999:4)])</a:t>
            </a:r>
          </a:p>
          <a:p>
            <a:pPr eaLnBrk="1" hangingPunct="1">
              <a:lnSpc>
                <a:spcPct val="80000"/>
              </a:lnSpc>
            </a:pPr>
            <a:endParaRPr lang="el-GR" altLang="el-GR" sz="2000" dirty="0"/>
          </a:p>
          <a:p>
            <a:pPr eaLnBrk="1" hangingPunct="1">
              <a:lnSpc>
                <a:spcPct val="80000"/>
              </a:lnSpc>
              <a:buFontTx/>
              <a:buNone/>
            </a:pPr>
            <a:r>
              <a:rPr lang="el-GR" altLang="el-GR" sz="2400" dirty="0"/>
              <a:t>   </a:t>
            </a:r>
          </a:p>
        </p:txBody>
      </p:sp>
    </p:spTree>
    <p:extLst>
      <p:ext uri="{BB962C8B-B14F-4D97-AF65-F5344CB8AC3E}">
        <p14:creationId xmlns:p14="http://schemas.microsoft.com/office/powerpoint/2010/main" val="4779216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1774825" y="188914"/>
            <a:ext cx="1441450" cy="274637"/>
          </a:xfrm>
        </p:spPr>
        <p:txBody>
          <a:bodyPr>
            <a:normAutofit fontScale="90000"/>
          </a:bodyPr>
          <a:lstStyle/>
          <a:p>
            <a:pPr algn="l" eaLnBrk="1" hangingPunct="1"/>
            <a:r>
              <a:rPr lang="el-GR" altLang="el-GR" sz="1600" b="1" i="1"/>
              <a:t>Συνέχεια…</a:t>
            </a:r>
          </a:p>
        </p:txBody>
      </p:sp>
      <p:sp>
        <p:nvSpPr>
          <p:cNvPr id="15363" name="Rectangle 5"/>
          <p:cNvSpPr>
            <a:spLocks noGrp="1" noChangeArrowheads="1"/>
          </p:cNvSpPr>
          <p:nvPr>
            <p:ph type="body" sz="half" idx="1"/>
          </p:nvPr>
        </p:nvSpPr>
        <p:spPr>
          <a:xfrm>
            <a:off x="1774825" y="549275"/>
            <a:ext cx="3816350" cy="5975350"/>
          </a:xfrm>
        </p:spPr>
        <p:txBody>
          <a:bodyPr>
            <a:normAutofit lnSpcReduction="10000"/>
          </a:bodyPr>
          <a:lstStyle/>
          <a:p>
            <a:pPr algn="ctr" eaLnBrk="1" hangingPunct="1">
              <a:lnSpc>
                <a:spcPct val="80000"/>
              </a:lnSpc>
              <a:buFontTx/>
              <a:buNone/>
            </a:pPr>
            <a:r>
              <a:rPr lang="el-GR" altLang="el-GR" sz="2000"/>
              <a:t>   </a:t>
            </a:r>
            <a:r>
              <a:rPr lang="el-GR" altLang="el-GR" sz="2000">
                <a:solidFill>
                  <a:schemeClr val="accent2"/>
                </a:solidFill>
              </a:rPr>
              <a:t>‘</a:t>
            </a:r>
            <a:r>
              <a:rPr lang="el-GR" altLang="el-GR" sz="2000" b="1">
                <a:solidFill>
                  <a:schemeClr val="accent2"/>
                </a:solidFill>
              </a:rPr>
              <a:t>Τοπική Οικονομική Ανάπτυξη</a:t>
            </a:r>
            <a:r>
              <a:rPr lang="el-GR" altLang="el-GR" sz="2000" b="1"/>
              <a:t>’</a:t>
            </a:r>
            <a:r>
              <a:rPr lang="el-GR" altLang="el-GR" sz="2000"/>
              <a:t> </a:t>
            </a:r>
          </a:p>
          <a:p>
            <a:pPr eaLnBrk="1" hangingPunct="1">
              <a:lnSpc>
                <a:spcPct val="80000"/>
              </a:lnSpc>
              <a:buFontTx/>
              <a:buNone/>
            </a:pPr>
            <a:r>
              <a:rPr lang="el-GR" altLang="el-GR" sz="1900"/>
              <a:t>Αφορά μια μεγάλη κλίμακα </a:t>
            </a:r>
          </a:p>
          <a:p>
            <a:pPr eaLnBrk="1" hangingPunct="1">
              <a:lnSpc>
                <a:spcPct val="80000"/>
              </a:lnSpc>
              <a:buFontTx/>
              <a:buNone/>
            </a:pPr>
            <a:r>
              <a:rPr lang="el-GR" altLang="el-GR" sz="1900"/>
              <a:t>παραγόντων  που  υποστηρίζουν</a:t>
            </a:r>
          </a:p>
          <a:p>
            <a:pPr eaLnBrk="1" hangingPunct="1">
              <a:lnSpc>
                <a:spcPct val="80000"/>
              </a:lnSpc>
              <a:buFontTx/>
              <a:buNone/>
            </a:pPr>
            <a:r>
              <a:rPr lang="el-GR" altLang="el-GR" sz="1900"/>
              <a:t>και ενισχύουν την μεγέθυνση και </a:t>
            </a:r>
          </a:p>
          <a:p>
            <a:pPr eaLnBrk="1" hangingPunct="1">
              <a:lnSpc>
                <a:spcPct val="80000"/>
              </a:lnSpc>
              <a:buFontTx/>
              <a:buNone/>
            </a:pPr>
            <a:r>
              <a:rPr lang="el-GR" altLang="el-GR" sz="1900"/>
              <a:t>την ανάπτυξη  των τοπικών </a:t>
            </a:r>
          </a:p>
          <a:p>
            <a:pPr eaLnBrk="1" hangingPunct="1">
              <a:lnSpc>
                <a:spcPct val="80000"/>
              </a:lnSpc>
              <a:buFontTx/>
              <a:buNone/>
            </a:pPr>
            <a:r>
              <a:rPr lang="el-GR" altLang="el-GR" sz="1900"/>
              <a:t>οικονομιών’. </a:t>
            </a:r>
          </a:p>
          <a:p>
            <a:pPr eaLnBrk="1" hangingPunct="1">
              <a:lnSpc>
                <a:spcPct val="80000"/>
              </a:lnSpc>
              <a:buFontTx/>
              <a:buNone/>
            </a:pPr>
            <a:endParaRPr lang="el-GR" altLang="el-GR" sz="1900"/>
          </a:p>
          <a:p>
            <a:pPr eaLnBrk="1" hangingPunct="1">
              <a:lnSpc>
                <a:spcPct val="80000"/>
              </a:lnSpc>
              <a:buFontTx/>
              <a:buNone/>
            </a:pPr>
            <a:r>
              <a:rPr lang="el-GR" altLang="el-GR" sz="1900"/>
              <a:t>Αφορά  δε τις δράσεις που </a:t>
            </a:r>
          </a:p>
          <a:p>
            <a:pPr eaLnBrk="1" hangingPunct="1">
              <a:lnSpc>
                <a:spcPct val="80000"/>
              </a:lnSpc>
              <a:buFontTx/>
              <a:buNone/>
            </a:pPr>
            <a:r>
              <a:rPr lang="el-GR" altLang="el-GR" sz="1900"/>
              <a:t>αναπτύσσονται στο εσωτερικό </a:t>
            </a:r>
          </a:p>
          <a:p>
            <a:pPr eaLnBrk="1" hangingPunct="1">
              <a:lnSpc>
                <a:spcPct val="80000"/>
              </a:lnSpc>
              <a:buFontTx/>
              <a:buNone/>
            </a:pPr>
            <a:r>
              <a:rPr lang="el-GR" altLang="el-GR" sz="1900"/>
              <a:t>περιβάλλον μιας περιοχής / </a:t>
            </a:r>
          </a:p>
          <a:p>
            <a:pPr eaLnBrk="1" hangingPunct="1">
              <a:lnSpc>
                <a:spcPct val="80000"/>
              </a:lnSpc>
              <a:buFontTx/>
              <a:buNone/>
            </a:pPr>
            <a:r>
              <a:rPr lang="el-GR" altLang="el-GR" sz="1900"/>
              <a:t>τόπου / πόλης, από την </a:t>
            </a:r>
          </a:p>
          <a:p>
            <a:pPr eaLnBrk="1" hangingPunct="1">
              <a:lnSpc>
                <a:spcPct val="80000"/>
              </a:lnSpc>
              <a:buFontTx/>
              <a:buNone/>
            </a:pPr>
            <a:r>
              <a:rPr lang="el-GR" altLang="el-GR" sz="1900" b="1"/>
              <a:t>υποκίνηση των υφισταμένων </a:t>
            </a:r>
          </a:p>
          <a:p>
            <a:pPr eaLnBrk="1" hangingPunct="1">
              <a:lnSpc>
                <a:spcPct val="80000"/>
              </a:lnSpc>
              <a:buFontTx/>
              <a:buNone/>
            </a:pPr>
            <a:r>
              <a:rPr lang="el-GR" altLang="el-GR" sz="1900" b="1"/>
              <a:t>επιχειρήσεων</a:t>
            </a:r>
            <a:r>
              <a:rPr lang="el-GR" altLang="el-GR" sz="1900"/>
              <a:t> να συμβάλουν </a:t>
            </a:r>
          </a:p>
          <a:p>
            <a:pPr eaLnBrk="1" hangingPunct="1">
              <a:lnSpc>
                <a:spcPct val="80000"/>
              </a:lnSpc>
              <a:buFontTx/>
              <a:buNone/>
            </a:pPr>
            <a:r>
              <a:rPr lang="el-GR" altLang="el-GR" sz="1900"/>
              <a:t>στην τοπική ανάπτυξη, να </a:t>
            </a:r>
          </a:p>
          <a:p>
            <a:pPr eaLnBrk="1" hangingPunct="1">
              <a:lnSpc>
                <a:spcPct val="80000"/>
              </a:lnSpc>
              <a:buFontTx/>
              <a:buNone/>
            </a:pPr>
            <a:r>
              <a:rPr lang="el-GR" altLang="el-GR" sz="1900"/>
              <a:t>παραμείνουν ανταγωνιστικές και </a:t>
            </a:r>
          </a:p>
          <a:p>
            <a:pPr eaLnBrk="1" hangingPunct="1">
              <a:lnSpc>
                <a:spcPct val="80000"/>
              </a:lnSpc>
              <a:buFontTx/>
              <a:buNone/>
            </a:pPr>
            <a:r>
              <a:rPr lang="el-GR" altLang="el-GR" sz="1900"/>
              <a:t>να επεκτείνουν τις οικονομικές </a:t>
            </a:r>
          </a:p>
          <a:p>
            <a:pPr eaLnBrk="1" hangingPunct="1">
              <a:lnSpc>
                <a:spcPct val="80000"/>
              </a:lnSpc>
              <a:buFontTx/>
              <a:buNone/>
            </a:pPr>
            <a:r>
              <a:rPr lang="el-GR" altLang="el-GR" sz="1900"/>
              <a:t>και παραγωγικές τους δράσεις </a:t>
            </a:r>
          </a:p>
        </p:txBody>
      </p:sp>
      <p:sp>
        <p:nvSpPr>
          <p:cNvPr id="15364" name="Rectangle 6"/>
          <p:cNvSpPr>
            <a:spLocks noGrp="1" noChangeArrowheads="1"/>
          </p:cNvSpPr>
          <p:nvPr>
            <p:ph type="body" sz="half" idx="2"/>
          </p:nvPr>
        </p:nvSpPr>
        <p:spPr>
          <a:xfrm>
            <a:off x="5519739" y="476250"/>
            <a:ext cx="4968875" cy="6121400"/>
          </a:xfrm>
        </p:spPr>
        <p:txBody>
          <a:bodyPr>
            <a:normAutofit lnSpcReduction="10000"/>
          </a:bodyPr>
          <a:lstStyle/>
          <a:p>
            <a:pPr algn="ctr" eaLnBrk="1" hangingPunct="1">
              <a:lnSpc>
                <a:spcPct val="80000"/>
              </a:lnSpc>
              <a:buFontTx/>
              <a:buNone/>
            </a:pPr>
            <a:r>
              <a:rPr lang="el-GR" altLang="el-GR" sz="1800" b="1">
                <a:solidFill>
                  <a:schemeClr val="accent2"/>
                </a:solidFill>
              </a:rPr>
              <a:t>Δράσεις Τοπικής Ανάπτυξης σε διεθνές επίπεδο</a:t>
            </a:r>
          </a:p>
          <a:p>
            <a:pPr eaLnBrk="1" hangingPunct="1">
              <a:lnSpc>
                <a:spcPct val="80000"/>
              </a:lnSpc>
            </a:pPr>
            <a:r>
              <a:rPr lang="el-GR" altLang="el-GR" sz="1800"/>
              <a:t>Διασφάλιση ενός </a:t>
            </a:r>
            <a:r>
              <a:rPr lang="el-GR" altLang="el-GR" sz="1800" b="1"/>
              <a:t>επιχειρησιακού κλίματος,</a:t>
            </a:r>
            <a:r>
              <a:rPr lang="el-GR" altLang="el-GR" sz="1800"/>
              <a:t> λειτουργικό για τις τοπικές επιχειρήσεις</a:t>
            </a:r>
          </a:p>
          <a:p>
            <a:pPr eaLnBrk="1" hangingPunct="1">
              <a:lnSpc>
                <a:spcPct val="80000"/>
              </a:lnSpc>
            </a:pPr>
            <a:r>
              <a:rPr lang="el-GR" altLang="el-GR" sz="1800"/>
              <a:t>Ενθάρρυνση ανάπτυξης </a:t>
            </a:r>
            <a:r>
              <a:rPr lang="el-GR" altLang="el-GR" sz="1800" b="1"/>
              <a:t>νέων</a:t>
            </a:r>
            <a:r>
              <a:rPr lang="el-GR" altLang="el-GR" sz="1800"/>
              <a:t> επιχειρηματικών πρωτοβουλιών</a:t>
            </a:r>
          </a:p>
          <a:p>
            <a:pPr eaLnBrk="1" hangingPunct="1">
              <a:lnSpc>
                <a:spcPct val="80000"/>
              </a:lnSpc>
            </a:pPr>
            <a:r>
              <a:rPr lang="el-GR" altLang="el-GR" sz="1800"/>
              <a:t>Προσανατολισμός στην προσέλκυση </a:t>
            </a:r>
            <a:r>
              <a:rPr lang="el-GR" altLang="el-GR" sz="1800" b="1"/>
              <a:t>ξένων επενδύσεων</a:t>
            </a:r>
            <a:r>
              <a:rPr lang="el-GR" altLang="el-GR" sz="1800"/>
              <a:t> με βάση τα χαρακτηριστικά των περιοχών</a:t>
            </a:r>
          </a:p>
          <a:p>
            <a:pPr eaLnBrk="1" hangingPunct="1">
              <a:lnSpc>
                <a:spcPct val="80000"/>
              </a:lnSpc>
            </a:pPr>
            <a:r>
              <a:rPr lang="el-GR" altLang="el-GR" sz="1800"/>
              <a:t>Επένδυση στην ανάπτυξη </a:t>
            </a:r>
            <a:r>
              <a:rPr lang="el-GR" altLang="el-GR" sz="1800" b="1"/>
              <a:t>υποδομών</a:t>
            </a:r>
            <a:r>
              <a:rPr lang="el-GR" altLang="el-GR" sz="1800"/>
              <a:t> (</a:t>
            </a:r>
            <a:r>
              <a:rPr lang="en-US" altLang="el-GR" sz="1800"/>
              <a:t>hard infrastructure</a:t>
            </a:r>
            <a:r>
              <a:rPr lang="el-GR" altLang="el-GR" sz="1800"/>
              <a:t>)</a:t>
            </a:r>
          </a:p>
          <a:p>
            <a:pPr eaLnBrk="1" hangingPunct="1">
              <a:lnSpc>
                <a:spcPct val="80000"/>
              </a:lnSpc>
            </a:pPr>
            <a:r>
              <a:rPr lang="el-GR" altLang="el-GR" sz="1800"/>
              <a:t>Επένδυση στα </a:t>
            </a:r>
            <a:r>
              <a:rPr lang="el-GR" altLang="el-GR" sz="1800" b="1"/>
              <a:t>ποιοτικά χαρακτηριστικά</a:t>
            </a:r>
            <a:r>
              <a:rPr lang="el-GR" altLang="el-GR" sz="1800"/>
              <a:t> των περιοχών (ανθρώπινο δυναμικό, φυσικοί πόροι, κανόνες, θεσμοί και νομικά ζητήματα) [</a:t>
            </a:r>
            <a:r>
              <a:rPr lang="en-US" altLang="el-GR" sz="1800"/>
              <a:t>soft infrastructure</a:t>
            </a:r>
            <a:r>
              <a:rPr lang="el-GR" altLang="el-GR" sz="1800"/>
              <a:t>]</a:t>
            </a:r>
          </a:p>
          <a:p>
            <a:pPr eaLnBrk="1" hangingPunct="1">
              <a:lnSpc>
                <a:spcPct val="80000"/>
              </a:lnSpc>
            </a:pPr>
            <a:r>
              <a:rPr lang="el-GR" altLang="el-GR" sz="1800"/>
              <a:t>Υποστήριξη της ανάπτυξης συγκεκριμένων μορφών παραγωγικών συγκεντρώσεων </a:t>
            </a:r>
            <a:r>
              <a:rPr lang="el-GR" altLang="el-GR" sz="1800" b="1"/>
              <a:t>(</a:t>
            </a:r>
            <a:r>
              <a:rPr lang="en-US" altLang="el-GR" sz="1800" b="1"/>
              <a:t>clusters</a:t>
            </a:r>
            <a:r>
              <a:rPr lang="el-GR" altLang="el-GR" sz="1800" b="1"/>
              <a:t>)</a:t>
            </a:r>
          </a:p>
          <a:p>
            <a:pPr eaLnBrk="1" hangingPunct="1">
              <a:lnSpc>
                <a:spcPct val="80000"/>
              </a:lnSpc>
            </a:pPr>
            <a:r>
              <a:rPr lang="el-GR" altLang="el-GR" sz="1800"/>
              <a:t>Εστίαση στην ανασύσταση και αναζωογόνηση συγκεκριμένων χωρικών ενοτήτων στο εσωτερικό των πόλεων-περιοχών </a:t>
            </a:r>
            <a:r>
              <a:rPr lang="el-GR" altLang="el-GR" sz="1800" b="1"/>
              <a:t>(</a:t>
            </a:r>
            <a:r>
              <a:rPr lang="en-US" altLang="el-GR" sz="1800" b="1"/>
              <a:t>spatial targeting</a:t>
            </a:r>
            <a:r>
              <a:rPr lang="el-GR" altLang="el-GR" sz="1800" b="1"/>
              <a:t>)</a:t>
            </a:r>
          </a:p>
          <a:p>
            <a:pPr eaLnBrk="1" hangingPunct="1">
              <a:lnSpc>
                <a:spcPct val="80000"/>
              </a:lnSpc>
            </a:pPr>
            <a:r>
              <a:rPr lang="el-GR" altLang="el-GR" sz="1800"/>
              <a:t>Εστίαση σε συγκεκριμένους ομάδες κοινωνικού αποκλεισμού </a:t>
            </a:r>
            <a:r>
              <a:rPr lang="el-GR" altLang="el-GR" sz="1800" b="1"/>
              <a:t>(</a:t>
            </a:r>
            <a:r>
              <a:rPr lang="en-US" altLang="el-GR" sz="1800" b="1"/>
              <a:t>social targeting</a:t>
            </a:r>
            <a:r>
              <a:rPr lang="el-GR" altLang="el-GR" sz="1800" b="1"/>
              <a:t>)</a:t>
            </a:r>
          </a:p>
        </p:txBody>
      </p:sp>
    </p:spTree>
    <p:extLst>
      <p:ext uri="{BB962C8B-B14F-4D97-AF65-F5344CB8AC3E}">
        <p14:creationId xmlns:p14="http://schemas.microsoft.com/office/powerpoint/2010/main" val="12894384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a:xfrm>
            <a:off x="1703389" y="188913"/>
            <a:ext cx="8713787" cy="215900"/>
          </a:xfrm>
        </p:spPr>
        <p:txBody>
          <a:bodyPr>
            <a:normAutofit fontScale="90000"/>
          </a:bodyPr>
          <a:lstStyle/>
          <a:p>
            <a:pPr algn="l" eaLnBrk="1" hangingPunct="1"/>
            <a:r>
              <a:rPr lang="el-GR" altLang="el-GR" sz="1800" b="1" i="1"/>
              <a:t>Συνέχεια…</a:t>
            </a:r>
          </a:p>
        </p:txBody>
      </p:sp>
      <p:sp>
        <p:nvSpPr>
          <p:cNvPr id="16387" name="Rectangle 5"/>
          <p:cNvSpPr>
            <a:spLocks noGrp="1" noChangeArrowheads="1"/>
          </p:cNvSpPr>
          <p:nvPr>
            <p:ph type="body" sz="half" idx="1"/>
          </p:nvPr>
        </p:nvSpPr>
        <p:spPr>
          <a:xfrm>
            <a:off x="1774826" y="476250"/>
            <a:ext cx="4752975" cy="6192838"/>
          </a:xfrm>
        </p:spPr>
        <p:txBody>
          <a:bodyPr>
            <a:normAutofit fontScale="92500" lnSpcReduction="10000"/>
          </a:bodyPr>
          <a:lstStyle/>
          <a:p>
            <a:pPr algn="ctr" eaLnBrk="1" hangingPunct="1">
              <a:lnSpc>
                <a:spcPct val="80000"/>
              </a:lnSpc>
              <a:buFontTx/>
              <a:buNone/>
            </a:pPr>
            <a:r>
              <a:rPr lang="el-GR" altLang="el-GR" sz="1800" b="1">
                <a:solidFill>
                  <a:schemeClr val="accent2"/>
                </a:solidFill>
              </a:rPr>
              <a:t>ΕΠΙΧΕΙΡΗΣΕΙΣ</a:t>
            </a:r>
          </a:p>
          <a:p>
            <a:pPr eaLnBrk="1" hangingPunct="1">
              <a:lnSpc>
                <a:spcPct val="80000"/>
              </a:lnSpc>
              <a:buFontTx/>
              <a:buNone/>
            </a:pPr>
            <a:r>
              <a:rPr lang="el-GR" altLang="el-GR" sz="1800"/>
              <a:t>Ο ρόλος των επιχειρήσεων στην τοπική </a:t>
            </a:r>
          </a:p>
          <a:p>
            <a:pPr eaLnBrk="1" hangingPunct="1">
              <a:lnSpc>
                <a:spcPct val="80000"/>
              </a:lnSpc>
              <a:buFontTx/>
              <a:buNone/>
            </a:pPr>
            <a:r>
              <a:rPr lang="el-GR" altLang="el-GR" sz="1800"/>
              <a:t>ανάπτυξη μιας περιοχής/ τόπου είναι πολύ </a:t>
            </a:r>
          </a:p>
          <a:p>
            <a:pPr eaLnBrk="1" hangingPunct="1">
              <a:lnSpc>
                <a:spcPct val="80000"/>
              </a:lnSpc>
              <a:buFontTx/>
              <a:buNone/>
            </a:pPr>
            <a:r>
              <a:rPr lang="el-GR" altLang="el-GR" sz="1800"/>
              <a:t>σημαντικός, από την στιγμή που εκφράζει </a:t>
            </a:r>
          </a:p>
          <a:p>
            <a:pPr eaLnBrk="1" hangingPunct="1">
              <a:lnSpc>
                <a:spcPct val="80000"/>
              </a:lnSpc>
              <a:buFontTx/>
              <a:buNone/>
            </a:pPr>
            <a:endParaRPr lang="el-GR" altLang="el-GR" sz="1800"/>
          </a:p>
          <a:p>
            <a:pPr eaLnBrk="1" hangingPunct="1">
              <a:lnSpc>
                <a:spcPct val="80000"/>
              </a:lnSpc>
            </a:pPr>
            <a:r>
              <a:rPr lang="el-GR" altLang="el-GR" sz="1800"/>
              <a:t> το επίπεδο και την τάση της </a:t>
            </a:r>
          </a:p>
          <a:p>
            <a:pPr eaLnBrk="1" hangingPunct="1">
              <a:lnSpc>
                <a:spcPct val="80000"/>
              </a:lnSpc>
              <a:buFontTx/>
              <a:buNone/>
            </a:pPr>
            <a:r>
              <a:rPr lang="el-GR" altLang="el-GR" sz="1800"/>
              <a:t>      </a:t>
            </a:r>
            <a:r>
              <a:rPr lang="el-GR" altLang="el-GR" sz="1800" b="1"/>
              <a:t>επιχειρηματικότητας</a:t>
            </a:r>
            <a:r>
              <a:rPr lang="el-GR" altLang="el-GR" sz="1800"/>
              <a:t> στην περιοχή </a:t>
            </a:r>
          </a:p>
          <a:p>
            <a:pPr eaLnBrk="1" hangingPunct="1">
              <a:lnSpc>
                <a:spcPct val="80000"/>
              </a:lnSpc>
              <a:buFontTx/>
              <a:buNone/>
            </a:pPr>
            <a:endParaRPr lang="el-GR" altLang="el-GR" sz="1800"/>
          </a:p>
          <a:p>
            <a:pPr eaLnBrk="1" hangingPunct="1">
              <a:lnSpc>
                <a:spcPct val="80000"/>
              </a:lnSpc>
            </a:pPr>
            <a:r>
              <a:rPr lang="el-GR" altLang="el-GR" sz="1800"/>
              <a:t>το επίπεδο και ο χαρακτήρας της απασχόλησης του τοπικού </a:t>
            </a:r>
            <a:r>
              <a:rPr lang="el-GR" altLang="el-GR" sz="1800" b="1"/>
              <a:t>παραγωγικού δυναμικού</a:t>
            </a:r>
          </a:p>
          <a:p>
            <a:pPr eaLnBrk="1" hangingPunct="1">
              <a:lnSpc>
                <a:spcPct val="80000"/>
              </a:lnSpc>
              <a:buFontTx/>
              <a:buNone/>
            </a:pPr>
            <a:r>
              <a:rPr lang="el-GR" altLang="el-GR" sz="1800"/>
              <a:t> </a:t>
            </a:r>
          </a:p>
          <a:p>
            <a:pPr eaLnBrk="1" hangingPunct="1">
              <a:lnSpc>
                <a:spcPct val="80000"/>
              </a:lnSpc>
            </a:pPr>
            <a:r>
              <a:rPr lang="el-GR" altLang="el-GR" sz="1800"/>
              <a:t>την ύπαρξη </a:t>
            </a:r>
            <a:r>
              <a:rPr lang="el-GR" altLang="el-GR" sz="1800" b="1"/>
              <a:t>καινοτομικών δράσεων</a:t>
            </a:r>
            <a:r>
              <a:rPr lang="el-GR" altLang="el-GR" sz="1800"/>
              <a:t> στις παραγωγικές διαδικασίες, </a:t>
            </a:r>
          </a:p>
          <a:p>
            <a:pPr eaLnBrk="1" hangingPunct="1">
              <a:lnSpc>
                <a:spcPct val="80000"/>
              </a:lnSpc>
            </a:pPr>
            <a:endParaRPr lang="el-GR" altLang="el-GR" sz="1800"/>
          </a:p>
          <a:p>
            <a:pPr eaLnBrk="1" hangingPunct="1">
              <a:lnSpc>
                <a:spcPct val="80000"/>
              </a:lnSpc>
            </a:pPr>
            <a:r>
              <a:rPr lang="el-GR" altLang="el-GR" sz="1800"/>
              <a:t>την εγκατάσταση </a:t>
            </a:r>
            <a:r>
              <a:rPr lang="el-GR" altLang="el-GR" sz="1800" b="1"/>
              <a:t>νέων τεχνολογιών</a:t>
            </a:r>
            <a:r>
              <a:rPr lang="el-GR" altLang="el-GR" sz="1800"/>
              <a:t>,</a:t>
            </a:r>
          </a:p>
          <a:p>
            <a:pPr eaLnBrk="1" hangingPunct="1">
              <a:lnSpc>
                <a:spcPct val="80000"/>
              </a:lnSpc>
              <a:buFontTx/>
              <a:buNone/>
            </a:pPr>
            <a:r>
              <a:rPr lang="el-GR" altLang="el-GR" sz="1800"/>
              <a:t> </a:t>
            </a:r>
          </a:p>
          <a:p>
            <a:pPr eaLnBrk="1" hangingPunct="1">
              <a:lnSpc>
                <a:spcPct val="80000"/>
              </a:lnSpc>
            </a:pPr>
            <a:r>
              <a:rPr lang="el-GR" altLang="el-GR" sz="1800"/>
              <a:t>κυρίως γιατί συνδέεται με την </a:t>
            </a:r>
          </a:p>
          <a:p>
            <a:pPr eaLnBrk="1" hangingPunct="1">
              <a:lnSpc>
                <a:spcPct val="80000"/>
              </a:lnSpc>
              <a:buFontTx/>
              <a:buNone/>
            </a:pPr>
            <a:r>
              <a:rPr lang="el-GR" altLang="el-GR" sz="1800"/>
              <a:t>     προσπάθεια των τοπικών οικονομιών και κοινωνιών να </a:t>
            </a:r>
            <a:r>
              <a:rPr lang="el-GR" altLang="el-GR" sz="1800" b="1"/>
              <a:t>ενισχύσουν την ενδογενή τους ανάπτυξη,</a:t>
            </a:r>
            <a:r>
              <a:rPr lang="el-GR" altLang="el-GR" sz="1800"/>
              <a:t> παρέχοντας υποστήριξη στις τοπικές μικρομεσαίες επιχειρήσεις. </a:t>
            </a:r>
          </a:p>
        </p:txBody>
      </p:sp>
      <p:sp>
        <p:nvSpPr>
          <p:cNvPr id="16388" name="Rectangle 6"/>
          <p:cNvSpPr>
            <a:spLocks noGrp="1" noChangeArrowheads="1"/>
          </p:cNvSpPr>
          <p:nvPr>
            <p:ph type="body" sz="half" idx="2"/>
          </p:nvPr>
        </p:nvSpPr>
        <p:spPr>
          <a:xfrm>
            <a:off x="6600825" y="549276"/>
            <a:ext cx="3816350" cy="5688013"/>
          </a:xfrm>
        </p:spPr>
        <p:txBody>
          <a:bodyPr>
            <a:normAutofit fontScale="92500"/>
          </a:bodyPr>
          <a:lstStyle/>
          <a:p>
            <a:pPr algn="ctr" eaLnBrk="1" hangingPunct="1">
              <a:lnSpc>
                <a:spcPct val="80000"/>
              </a:lnSpc>
              <a:buFontTx/>
              <a:buNone/>
            </a:pPr>
            <a:r>
              <a:rPr lang="el-GR" altLang="el-GR" sz="1800" b="1">
                <a:solidFill>
                  <a:schemeClr val="accent2"/>
                </a:solidFill>
              </a:rPr>
              <a:t>ΣΥΝΕΡΓΑΣΙΕΣ</a:t>
            </a:r>
          </a:p>
          <a:p>
            <a:pPr algn="ctr" eaLnBrk="1" hangingPunct="1">
              <a:lnSpc>
                <a:spcPct val="80000"/>
              </a:lnSpc>
              <a:buFontTx/>
              <a:buNone/>
            </a:pPr>
            <a:endParaRPr lang="el-GR" altLang="el-GR" sz="500" b="1">
              <a:solidFill>
                <a:schemeClr val="accent2"/>
              </a:solidFill>
            </a:endParaRPr>
          </a:p>
          <a:p>
            <a:pPr eaLnBrk="1" hangingPunct="1">
              <a:lnSpc>
                <a:spcPct val="80000"/>
              </a:lnSpc>
            </a:pPr>
            <a:r>
              <a:rPr lang="el-GR" altLang="el-GR" sz="1800"/>
              <a:t>Συνεργασία μεταξύ των επιχειρήσεων</a:t>
            </a:r>
            <a:r>
              <a:rPr lang="el-GR" altLang="el-GR" sz="1400"/>
              <a:t> </a:t>
            </a:r>
          </a:p>
          <a:p>
            <a:pPr eaLnBrk="1" hangingPunct="1">
              <a:lnSpc>
                <a:spcPct val="80000"/>
              </a:lnSpc>
            </a:pPr>
            <a:endParaRPr lang="el-GR" altLang="el-GR" sz="1400"/>
          </a:p>
          <a:p>
            <a:pPr eaLnBrk="1" hangingPunct="1">
              <a:lnSpc>
                <a:spcPct val="80000"/>
              </a:lnSpc>
            </a:pPr>
            <a:r>
              <a:rPr lang="el-GR" altLang="el-GR" sz="1800"/>
              <a:t>Συνεργασία μεταξύ επιχειρήσεων και οργανισμών</a:t>
            </a:r>
            <a:r>
              <a:rPr lang="el-GR" altLang="el-GR" sz="1400"/>
              <a:t> </a:t>
            </a:r>
          </a:p>
          <a:p>
            <a:pPr eaLnBrk="1" hangingPunct="1">
              <a:lnSpc>
                <a:spcPct val="80000"/>
              </a:lnSpc>
            </a:pPr>
            <a:endParaRPr lang="el-GR" altLang="el-GR" sz="1400"/>
          </a:p>
          <a:p>
            <a:pPr eaLnBrk="1" hangingPunct="1">
              <a:lnSpc>
                <a:spcPct val="80000"/>
              </a:lnSpc>
            </a:pPr>
            <a:r>
              <a:rPr lang="el-GR" altLang="el-GR" sz="1800"/>
              <a:t>Συνεργασία των επιχειρήσεων με τους δημόσιους φορείς διοίκησης</a:t>
            </a:r>
            <a:r>
              <a:rPr lang="el-GR" altLang="el-GR" sz="1400"/>
              <a:t> </a:t>
            </a:r>
          </a:p>
          <a:p>
            <a:pPr algn="ctr" eaLnBrk="1" hangingPunct="1">
              <a:lnSpc>
                <a:spcPct val="80000"/>
              </a:lnSpc>
              <a:buFontTx/>
              <a:buNone/>
            </a:pPr>
            <a:endParaRPr lang="el-GR" altLang="el-GR" sz="1800" b="1">
              <a:solidFill>
                <a:schemeClr val="accent2"/>
              </a:solidFill>
            </a:endParaRPr>
          </a:p>
          <a:p>
            <a:pPr algn="ctr" eaLnBrk="1" hangingPunct="1">
              <a:lnSpc>
                <a:spcPct val="80000"/>
              </a:lnSpc>
              <a:buFontTx/>
              <a:buNone/>
            </a:pPr>
            <a:r>
              <a:rPr lang="el-GR" altLang="el-GR" sz="1800" b="1">
                <a:solidFill>
                  <a:schemeClr val="accent2"/>
                </a:solidFill>
              </a:rPr>
              <a:t>ΜΟΡΦΕΣ ΕΠΙΧΕΙΡΗΜΑΤΙΚΩΝ ΔΡΑΣΕΩΝ</a:t>
            </a:r>
          </a:p>
          <a:p>
            <a:pPr eaLnBrk="1" hangingPunct="1">
              <a:lnSpc>
                <a:spcPct val="80000"/>
              </a:lnSpc>
            </a:pPr>
            <a:r>
              <a:rPr lang="el-GR" altLang="el-GR" sz="1800"/>
              <a:t>Επιχειρηματικά εκκολαπτήρια (</a:t>
            </a:r>
            <a:r>
              <a:rPr lang="en-US" altLang="el-GR" sz="1800"/>
              <a:t>Business incubators</a:t>
            </a:r>
            <a:r>
              <a:rPr lang="el-GR" altLang="el-GR" sz="1400" b="1"/>
              <a:t>)</a:t>
            </a:r>
          </a:p>
          <a:p>
            <a:pPr eaLnBrk="1" hangingPunct="1">
              <a:lnSpc>
                <a:spcPct val="80000"/>
              </a:lnSpc>
            </a:pPr>
            <a:endParaRPr lang="el-GR" altLang="el-GR" sz="1400" b="1"/>
          </a:p>
          <a:p>
            <a:pPr eaLnBrk="1" hangingPunct="1">
              <a:lnSpc>
                <a:spcPct val="80000"/>
              </a:lnSpc>
            </a:pPr>
            <a:r>
              <a:rPr lang="el-GR" altLang="el-GR" sz="1800"/>
              <a:t>Κέντρα ανάπτυξης επιχειρηματικών δράσεων</a:t>
            </a:r>
          </a:p>
          <a:p>
            <a:pPr eaLnBrk="1" hangingPunct="1">
              <a:lnSpc>
                <a:spcPct val="80000"/>
              </a:lnSpc>
            </a:pPr>
            <a:endParaRPr lang="el-GR" altLang="el-GR" sz="1800"/>
          </a:p>
          <a:p>
            <a:pPr eaLnBrk="1" hangingPunct="1">
              <a:lnSpc>
                <a:spcPct val="80000"/>
              </a:lnSpc>
            </a:pPr>
            <a:r>
              <a:rPr lang="el-GR" altLang="el-GR" sz="1800"/>
              <a:t>Εκπαιδευτικά και Επιχειρησιακά Συμβούλια </a:t>
            </a:r>
            <a:r>
              <a:rPr lang="en-GB" altLang="el-GR" sz="1800"/>
              <a:t>(</a:t>
            </a:r>
            <a:r>
              <a:rPr lang="en-US" altLang="el-GR" sz="1800"/>
              <a:t>Training and Enterprise Councils</a:t>
            </a:r>
            <a:r>
              <a:rPr lang="en-GB" altLang="el-GR" sz="1800"/>
              <a:t>- </a:t>
            </a:r>
            <a:r>
              <a:rPr lang="en-US" altLang="el-GR" sz="1800"/>
              <a:t>TECs</a:t>
            </a:r>
            <a:r>
              <a:rPr lang="en-GB" altLang="el-GR" sz="1800"/>
              <a:t>)</a:t>
            </a:r>
            <a:endParaRPr lang="el-GR" altLang="el-GR" sz="1800"/>
          </a:p>
        </p:txBody>
      </p:sp>
    </p:spTree>
    <p:extLst>
      <p:ext uri="{BB962C8B-B14F-4D97-AF65-F5344CB8AC3E}">
        <p14:creationId xmlns:p14="http://schemas.microsoft.com/office/powerpoint/2010/main" val="35966620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title"/>
          </p:nvPr>
        </p:nvSpPr>
        <p:spPr>
          <a:xfrm>
            <a:off x="1703389" y="188913"/>
            <a:ext cx="8713787" cy="431800"/>
          </a:xfrm>
        </p:spPr>
        <p:txBody>
          <a:bodyPr/>
          <a:lstStyle/>
          <a:p>
            <a:pPr algn="ctr" eaLnBrk="1" hangingPunct="1"/>
            <a:r>
              <a:rPr lang="el-GR" altLang="el-GR" sz="2400" b="1" dirty="0">
                <a:solidFill>
                  <a:srgbClr val="000099"/>
                </a:solidFill>
                <a:latin typeface="+mn-lt"/>
              </a:rPr>
              <a:t>7</a:t>
            </a:r>
            <a:r>
              <a:rPr lang="el-GR" altLang="el-GR" sz="2400" b="1" dirty="0" smtClean="0">
                <a:solidFill>
                  <a:srgbClr val="000099"/>
                </a:solidFill>
                <a:latin typeface="+mn-lt"/>
              </a:rPr>
              <a:t>. </a:t>
            </a:r>
            <a:r>
              <a:rPr lang="el-GR" altLang="el-GR" sz="2400" b="1" dirty="0">
                <a:solidFill>
                  <a:srgbClr val="000099"/>
                </a:solidFill>
                <a:latin typeface="+mn-lt"/>
              </a:rPr>
              <a:t>Ανταγωνιστικότητα Επιχειρήσεων</a:t>
            </a:r>
          </a:p>
        </p:txBody>
      </p:sp>
      <p:sp>
        <p:nvSpPr>
          <p:cNvPr id="17411" name="Rectangle 5"/>
          <p:cNvSpPr>
            <a:spLocks noGrp="1" noChangeArrowheads="1"/>
          </p:cNvSpPr>
          <p:nvPr>
            <p:ph type="body" sz="half" idx="1"/>
          </p:nvPr>
        </p:nvSpPr>
        <p:spPr>
          <a:xfrm>
            <a:off x="1042416" y="692150"/>
            <a:ext cx="4621785" cy="5689600"/>
          </a:xfrm>
        </p:spPr>
        <p:txBody>
          <a:bodyPr/>
          <a:lstStyle/>
          <a:p>
            <a:pPr eaLnBrk="1" hangingPunct="1">
              <a:lnSpc>
                <a:spcPct val="80000"/>
              </a:lnSpc>
            </a:pPr>
            <a:endParaRPr lang="en-US" altLang="el-GR" sz="900" b="1" dirty="0"/>
          </a:p>
          <a:p>
            <a:pPr eaLnBrk="1" hangingPunct="1">
              <a:lnSpc>
                <a:spcPct val="80000"/>
              </a:lnSpc>
            </a:pPr>
            <a:r>
              <a:rPr lang="en-US" altLang="el-GR" sz="1800" b="1" dirty="0">
                <a:solidFill>
                  <a:schemeClr val="accent2"/>
                </a:solidFill>
              </a:rPr>
              <a:t>Industrial </a:t>
            </a:r>
            <a:r>
              <a:rPr lang="en-US" altLang="el-GR" sz="1800" b="1" dirty="0" err="1">
                <a:solidFill>
                  <a:schemeClr val="accent2"/>
                </a:solidFill>
              </a:rPr>
              <a:t>Organisation</a:t>
            </a:r>
            <a:r>
              <a:rPr lang="en-US" altLang="el-GR" sz="1800" b="1" dirty="0">
                <a:solidFill>
                  <a:schemeClr val="accent2"/>
                </a:solidFill>
              </a:rPr>
              <a:t> Theory</a:t>
            </a:r>
            <a:r>
              <a:rPr lang="en-US" altLang="el-GR" sz="1800" dirty="0"/>
              <a:t> </a:t>
            </a:r>
            <a:endParaRPr lang="el-GR" altLang="el-GR" sz="1800" dirty="0"/>
          </a:p>
          <a:p>
            <a:pPr eaLnBrk="1" hangingPunct="1">
              <a:lnSpc>
                <a:spcPct val="80000"/>
              </a:lnSpc>
              <a:buFontTx/>
              <a:buNone/>
            </a:pPr>
            <a:r>
              <a:rPr lang="el-GR" altLang="el-GR" sz="1800" dirty="0"/>
              <a:t>(δυναμικές του εξωτερικού </a:t>
            </a:r>
          </a:p>
          <a:p>
            <a:pPr eaLnBrk="1" hangingPunct="1">
              <a:lnSpc>
                <a:spcPct val="80000"/>
              </a:lnSpc>
              <a:buFontTx/>
              <a:buNone/>
            </a:pPr>
            <a:r>
              <a:rPr lang="el-GR" altLang="el-GR" sz="1800" dirty="0"/>
              <a:t>περιβάλλοντος των επιχειρήσεων οι </a:t>
            </a:r>
          </a:p>
          <a:p>
            <a:pPr eaLnBrk="1" hangingPunct="1">
              <a:lnSpc>
                <a:spcPct val="80000"/>
              </a:lnSpc>
              <a:buFontTx/>
              <a:buNone/>
            </a:pPr>
            <a:r>
              <a:rPr lang="el-GR" altLang="el-GR" sz="1800" dirty="0"/>
              <a:t>οποίες επηρεάζουν το βαθμό της </a:t>
            </a:r>
          </a:p>
          <a:p>
            <a:pPr eaLnBrk="1" hangingPunct="1">
              <a:lnSpc>
                <a:spcPct val="80000"/>
              </a:lnSpc>
              <a:buFontTx/>
              <a:buNone/>
            </a:pPr>
            <a:r>
              <a:rPr lang="el-GR" altLang="el-GR" sz="1800" dirty="0"/>
              <a:t>ανταγωνιστικότητας τους </a:t>
            </a:r>
          </a:p>
          <a:p>
            <a:pPr eaLnBrk="1" hangingPunct="1">
              <a:lnSpc>
                <a:spcPct val="80000"/>
              </a:lnSpc>
              <a:buFontTx/>
              <a:buNone/>
            </a:pPr>
            <a:r>
              <a:rPr lang="en-US" altLang="el-GR" sz="1800" dirty="0"/>
              <a:t>Porter’s diamond]</a:t>
            </a:r>
          </a:p>
          <a:p>
            <a:pPr eaLnBrk="1" hangingPunct="1">
              <a:lnSpc>
                <a:spcPct val="80000"/>
              </a:lnSpc>
              <a:buFontTx/>
              <a:buNone/>
            </a:pPr>
            <a:endParaRPr lang="en-US" altLang="el-GR" sz="1800" dirty="0"/>
          </a:p>
          <a:p>
            <a:pPr eaLnBrk="1" hangingPunct="1">
              <a:lnSpc>
                <a:spcPct val="80000"/>
              </a:lnSpc>
              <a:buFontTx/>
              <a:buNone/>
            </a:pPr>
            <a:endParaRPr lang="en-US" altLang="el-GR" sz="1800" dirty="0"/>
          </a:p>
          <a:p>
            <a:pPr eaLnBrk="1" hangingPunct="1">
              <a:lnSpc>
                <a:spcPct val="80000"/>
              </a:lnSpc>
            </a:pPr>
            <a:r>
              <a:rPr lang="en-US" altLang="el-GR" sz="1800" b="1" dirty="0">
                <a:solidFill>
                  <a:schemeClr val="accent2"/>
                </a:solidFill>
              </a:rPr>
              <a:t>Resource</a:t>
            </a:r>
            <a:r>
              <a:rPr lang="el-GR" altLang="el-GR" sz="1800" b="1" dirty="0">
                <a:solidFill>
                  <a:schemeClr val="accent2"/>
                </a:solidFill>
              </a:rPr>
              <a:t>-</a:t>
            </a:r>
            <a:r>
              <a:rPr lang="en-US" altLang="el-GR" sz="1800" b="1" dirty="0">
                <a:solidFill>
                  <a:schemeClr val="accent2"/>
                </a:solidFill>
              </a:rPr>
              <a:t>Based View</a:t>
            </a:r>
            <a:r>
              <a:rPr lang="el-GR" altLang="el-GR" sz="1800" dirty="0"/>
              <a:t> </a:t>
            </a:r>
            <a:endParaRPr lang="en-US" altLang="el-GR" sz="1800" dirty="0"/>
          </a:p>
          <a:p>
            <a:pPr eaLnBrk="1" hangingPunct="1">
              <a:lnSpc>
                <a:spcPct val="80000"/>
              </a:lnSpc>
              <a:buFontTx/>
              <a:buNone/>
            </a:pPr>
            <a:r>
              <a:rPr lang="el-GR" altLang="el-GR" sz="1800" dirty="0"/>
              <a:t>αναφέρεται στο εσωτερικό </a:t>
            </a:r>
          </a:p>
          <a:p>
            <a:pPr eaLnBrk="1" hangingPunct="1">
              <a:lnSpc>
                <a:spcPct val="80000"/>
              </a:lnSpc>
              <a:buFontTx/>
              <a:buNone/>
            </a:pPr>
            <a:r>
              <a:rPr lang="el-GR" altLang="el-GR" sz="1800" dirty="0"/>
              <a:t>Περιβάλλον των επιχειρήσεων και </a:t>
            </a:r>
          </a:p>
          <a:p>
            <a:pPr eaLnBrk="1" hangingPunct="1">
              <a:lnSpc>
                <a:spcPct val="80000"/>
              </a:lnSpc>
              <a:buFontTx/>
              <a:buNone/>
            </a:pPr>
            <a:r>
              <a:rPr lang="el-GR" altLang="el-GR" sz="1800" dirty="0"/>
              <a:t>στις ικανότητες και πόρους των </a:t>
            </a:r>
          </a:p>
          <a:p>
            <a:pPr eaLnBrk="1" hangingPunct="1">
              <a:lnSpc>
                <a:spcPct val="80000"/>
              </a:lnSpc>
              <a:buFontTx/>
              <a:buNone/>
            </a:pPr>
            <a:r>
              <a:rPr lang="el-GR" altLang="el-GR" sz="1800" dirty="0"/>
              <a:t>ίδιων των επιχειρήσεων να γίνουν </a:t>
            </a:r>
          </a:p>
          <a:p>
            <a:pPr eaLnBrk="1" hangingPunct="1">
              <a:lnSpc>
                <a:spcPct val="80000"/>
              </a:lnSpc>
              <a:buFontTx/>
              <a:buNone/>
            </a:pPr>
            <a:r>
              <a:rPr lang="el-GR" altLang="el-GR" sz="1800" dirty="0"/>
              <a:t>ανταγωνιστικές</a:t>
            </a:r>
          </a:p>
          <a:p>
            <a:pPr eaLnBrk="1" hangingPunct="1">
              <a:lnSpc>
                <a:spcPct val="80000"/>
              </a:lnSpc>
              <a:buFontTx/>
              <a:buNone/>
            </a:pPr>
            <a:r>
              <a:rPr lang="el-GR" altLang="el-GR" sz="900" dirty="0"/>
              <a:t> </a:t>
            </a:r>
          </a:p>
          <a:p>
            <a:pPr eaLnBrk="1" hangingPunct="1">
              <a:lnSpc>
                <a:spcPct val="80000"/>
              </a:lnSpc>
              <a:buFontTx/>
              <a:buNone/>
            </a:pPr>
            <a:endParaRPr lang="el-GR" altLang="el-GR" sz="900" dirty="0"/>
          </a:p>
        </p:txBody>
      </p:sp>
      <p:sp>
        <p:nvSpPr>
          <p:cNvPr id="17412" name="Rectangle 6"/>
          <p:cNvSpPr>
            <a:spLocks noGrp="1" noChangeArrowheads="1"/>
          </p:cNvSpPr>
          <p:nvPr>
            <p:ph type="body" sz="half" idx="2"/>
          </p:nvPr>
        </p:nvSpPr>
        <p:spPr>
          <a:xfrm>
            <a:off x="6024563" y="692150"/>
            <a:ext cx="4392612" cy="5257800"/>
          </a:xfrm>
        </p:spPr>
        <p:txBody>
          <a:bodyPr>
            <a:normAutofit fontScale="77500" lnSpcReduction="20000"/>
          </a:bodyPr>
          <a:lstStyle/>
          <a:p>
            <a:pPr algn="ctr" eaLnBrk="1" hangingPunct="1">
              <a:lnSpc>
                <a:spcPct val="80000"/>
              </a:lnSpc>
              <a:buFontTx/>
              <a:buNone/>
            </a:pPr>
            <a:r>
              <a:rPr lang="el-GR" altLang="el-GR" sz="2600" b="1" dirty="0">
                <a:solidFill>
                  <a:schemeClr val="accent2"/>
                </a:solidFill>
              </a:rPr>
              <a:t>Παράγοντες</a:t>
            </a:r>
          </a:p>
          <a:p>
            <a:pPr eaLnBrk="1" hangingPunct="1">
              <a:lnSpc>
                <a:spcPct val="80000"/>
              </a:lnSpc>
            </a:pPr>
            <a:r>
              <a:rPr lang="el-GR" altLang="el-GR" sz="2600" dirty="0"/>
              <a:t>η αύξηση των πωλήσεων, των κερδών ή των εργαζομένων </a:t>
            </a:r>
          </a:p>
          <a:p>
            <a:pPr eaLnBrk="1" hangingPunct="1">
              <a:lnSpc>
                <a:spcPct val="80000"/>
              </a:lnSpc>
              <a:buFontTx/>
              <a:buNone/>
            </a:pPr>
            <a:r>
              <a:rPr lang="el-GR" altLang="el-GR" sz="2600" dirty="0"/>
              <a:t>     </a:t>
            </a:r>
          </a:p>
          <a:p>
            <a:pPr eaLnBrk="1" hangingPunct="1">
              <a:lnSpc>
                <a:spcPct val="80000"/>
              </a:lnSpc>
            </a:pPr>
            <a:r>
              <a:rPr lang="el-GR" altLang="el-GR" sz="2600" dirty="0"/>
              <a:t>η ανάπτυξη και ο σχεδιασμός </a:t>
            </a:r>
            <a:r>
              <a:rPr lang="el-GR" altLang="el-GR" sz="2600" b="1" dirty="0"/>
              <a:t>δικτύων</a:t>
            </a:r>
          </a:p>
          <a:p>
            <a:pPr marL="0" indent="0" eaLnBrk="1" hangingPunct="1">
              <a:lnSpc>
                <a:spcPct val="80000"/>
              </a:lnSpc>
              <a:buNone/>
            </a:pPr>
            <a:endParaRPr lang="el-GR" altLang="el-GR" sz="2600" dirty="0"/>
          </a:p>
          <a:p>
            <a:pPr eaLnBrk="1" hangingPunct="1">
              <a:lnSpc>
                <a:spcPct val="80000"/>
              </a:lnSpc>
            </a:pPr>
            <a:r>
              <a:rPr lang="el-GR" altLang="el-GR" sz="2600" dirty="0"/>
              <a:t>την ανάπτυξη </a:t>
            </a:r>
            <a:r>
              <a:rPr lang="el-GR" altLang="el-GR" sz="2600" b="1" dirty="0"/>
              <a:t>συνεργασιών</a:t>
            </a:r>
            <a:r>
              <a:rPr lang="el-GR" altLang="el-GR" sz="2600" dirty="0"/>
              <a:t> μεταξύ επιχειρήσεων </a:t>
            </a:r>
          </a:p>
          <a:p>
            <a:pPr eaLnBrk="1" hangingPunct="1">
              <a:lnSpc>
                <a:spcPct val="80000"/>
              </a:lnSpc>
              <a:buFontTx/>
              <a:buNone/>
            </a:pPr>
            <a:r>
              <a:rPr lang="el-GR" altLang="el-GR" sz="2600" dirty="0"/>
              <a:t>     </a:t>
            </a:r>
          </a:p>
          <a:p>
            <a:pPr eaLnBrk="1" hangingPunct="1">
              <a:lnSpc>
                <a:spcPct val="80000"/>
              </a:lnSpc>
            </a:pPr>
            <a:r>
              <a:rPr lang="el-GR" altLang="el-GR" sz="2600" dirty="0"/>
              <a:t>την ύπαρξη ενός </a:t>
            </a:r>
            <a:r>
              <a:rPr lang="el-GR" altLang="el-GR" sz="2600" b="1" dirty="0"/>
              <a:t>καινοτομικού</a:t>
            </a:r>
            <a:r>
              <a:rPr lang="el-GR" altLang="el-GR" sz="2600" dirty="0"/>
              <a:t> περιβάλλοντος</a:t>
            </a:r>
          </a:p>
          <a:p>
            <a:pPr marL="0" indent="0" eaLnBrk="1" hangingPunct="1">
              <a:lnSpc>
                <a:spcPct val="80000"/>
              </a:lnSpc>
              <a:buNone/>
            </a:pPr>
            <a:endParaRPr lang="el-GR" altLang="el-GR" sz="2600" dirty="0"/>
          </a:p>
          <a:p>
            <a:pPr eaLnBrk="1" hangingPunct="1">
              <a:lnSpc>
                <a:spcPct val="80000"/>
              </a:lnSpc>
            </a:pPr>
            <a:r>
              <a:rPr lang="el-GR" altLang="el-GR" sz="2600" dirty="0"/>
              <a:t>καθώς επίσης και την ύπαρξη γεωγραφικών συστοιχιών </a:t>
            </a:r>
            <a:r>
              <a:rPr lang="el-GR" altLang="el-GR" sz="2600" b="1" dirty="0"/>
              <a:t>(</a:t>
            </a:r>
            <a:r>
              <a:rPr lang="en-US" altLang="el-GR" sz="2600" b="1" dirty="0"/>
              <a:t>clusters</a:t>
            </a:r>
            <a:r>
              <a:rPr lang="el-GR" altLang="el-GR" sz="2600" b="1" dirty="0"/>
              <a:t>)</a:t>
            </a:r>
          </a:p>
          <a:p>
            <a:pPr marL="0" indent="0" eaLnBrk="1" hangingPunct="1">
              <a:lnSpc>
                <a:spcPct val="80000"/>
              </a:lnSpc>
              <a:buNone/>
            </a:pPr>
            <a:endParaRPr lang="el-GR" altLang="el-GR" sz="2600" dirty="0"/>
          </a:p>
          <a:p>
            <a:pPr eaLnBrk="1" hangingPunct="1">
              <a:lnSpc>
                <a:spcPct val="80000"/>
              </a:lnSpc>
            </a:pPr>
            <a:r>
              <a:rPr lang="el-GR" altLang="el-GR" sz="2600" dirty="0"/>
              <a:t>η λειτουργικότητα του </a:t>
            </a:r>
            <a:r>
              <a:rPr lang="el-GR" altLang="el-GR" sz="2600" b="1" dirty="0"/>
              <a:t>επιχειρησιακού περιβάλλοντος </a:t>
            </a:r>
          </a:p>
          <a:p>
            <a:pPr eaLnBrk="1" hangingPunct="1">
              <a:lnSpc>
                <a:spcPct val="80000"/>
              </a:lnSpc>
              <a:buFontTx/>
              <a:buNone/>
            </a:pPr>
            <a:r>
              <a:rPr lang="el-GR" altLang="el-GR" sz="2600" dirty="0"/>
              <a:t>     </a:t>
            </a:r>
          </a:p>
        </p:txBody>
      </p:sp>
    </p:spTree>
    <p:extLst>
      <p:ext uri="{BB962C8B-B14F-4D97-AF65-F5344CB8AC3E}">
        <p14:creationId xmlns:p14="http://schemas.microsoft.com/office/powerpoint/2010/main" val="11221856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1703389" y="188914"/>
            <a:ext cx="8713787" cy="490537"/>
          </a:xfrm>
        </p:spPr>
        <p:txBody>
          <a:bodyPr/>
          <a:lstStyle/>
          <a:p>
            <a:pPr algn="ctr" eaLnBrk="1" hangingPunct="1"/>
            <a:r>
              <a:rPr lang="el-GR" altLang="el-GR" sz="2200" b="1" dirty="0">
                <a:solidFill>
                  <a:srgbClr val="000099"/>
                </a:solidFill>
                <a:latin typeface="+mn-lt"/>
              </a:rPr>
              <a:t>8</a:t>
            </a:r>
            <a:r>
              <a:rPr lang="el-GR" altLang="el-GR" sz="2200" b="1" dirty="0" smtClean="0">
                <a:solidFill>
                  <a:srgbClr val="000099"/>
                </a:solidFill>
                <a:latin typeface="+mn-lt"/>
              </a:rPr>
              <a:t>. </a:t>
            </a:r>
            <a:r>
              <a:rPr lang="el-GR" altLang="el-GR" sz="2200" b="1" dirty="0">
                <a:solidFill>
                  <a:srgbClr val="000099"/>
                </a:solidFill>
                <a:latin typeface="+mn-lt"/>
              </a:rPr>
              <a:t>Ανταγωνιστικότητα Επιχειρήσεων και Αστικά Πλεονεκτήματα</a:t>
            </a:r>
          </a:p>
        </p:txBody>
      </p:sp>
      <p:sp>
        <p:nvSpPr>
          <p:cNvPr id="18435" name="Rectangle 5"/>
          <p:cNvSpPr>
            <a:spLocks noGrp="1" noChangeArrowheads="1"/>
          </p:cNvSpPr>
          <p:nvPr>
            <p:ph type="body" sz="half" idx="1"/>
          </p:nvPr>
        </p:nvSpPr>
        <p:spPr>
          <a:xfrm>
            <a:off x="1703389" y="836614"/>
            <a:ext cx="3671887" cy="5400675"/>
          </a:xfrm>
          <a:solidFill>
            <a:srgbClr val="FFCC99"/>
          </a:solidFill>
        </p:spPr>
        <p:txBody>
          <a:bodyPr>
            <a:normAutofit lnSpcReduction="10000"/>
          </a:bodyPr>
          <a:lstStyle/>
          <a:p>
            <a:pPr eaLnBrk="1" hangingPunct="1">
              <a:lnSpc>
                <a:spcPct val="90000"/>
              </a:lnSpc>
              <a:buFontTx/>
              <a:buNone/>
            </a:pPr>
            <a:r>
              <a:rPr lang="el-GR" altLang="el-GR" sz="1900"/>
              <a:t>Η</a:t>
            </a:r>
            <a:r>
              <a:rPr lang="el-GR" altLang="el-GR" sz="1900" b="1"/>
              <a:t> </a:t>
            </a:r>
            <a:r>
              <a:rPr lang="el-GR" altLang="el-GR" sz="1900"/>
              <a:t>ανταγωνιστικότητα των </a:t>
            </a:r>
          </a:p>
          <a:p>
            <a:pPr eaLnBrk="1" hangingPunct="1">
              <a:lnSpc>
                <a:spcPct val="90000"/>
              </a:lnSpc>
              <a:buFontTx/>
              <a:buNone/>
            </a:pPr>
            <a:r>
              <a:rPr lang="el-GR" altLang="el-GR" sz="1900"/>
              <a:t>επιχειρήσεων και κυρίως των </a:t>
            </a:r>
          </a:p>
          <a:p>
            <a:pPr eaLnBrk="1" hangingPunct="1">
              <a:lnSpc>
                <a:spcPct val="90000"/>
              </a:lnSpc>
              <a:buFontTx/>
              <a:buNone/>
            </a:pPr>
            <a:r>
              <a:rPr lang="el-GR" altLang="el-GR" sz="1900"/>
              <a:t>βιομηχανικών, εξαρτάται από </a:t>
            </a:r>
            <a:endParaRPr lang="en-US" altLang="el-GR" sz="1900"/>
          </a:p>
          <a:p>
            <a:pPr eaLnBrk="1" hangingPunct="1">
              <a:lnSpc>
                <a:spcPct val="90000"/>
              </a:lnSpc>
              <a:buFontTx/>
              <a:buNone/>
            </a:pPr>
            <a:r>
              <a:rPr lang="el-GR" altLang="el-GR" sz="1900"/>
              <a:t>τον συγκεκριμένο συνδυασμό </a:t>
            </a:r>
            <a:endParaRPr lang="en-US" altLang="el-GR" sz="1900"/>
          </a:p>
          <a:p>
            <a:pPr eaLnBrk="1" hangingPunct="1">
              <a:lnSpc>
                <a:spcPct val="90000"/>
              </a:lnSpc>
              <a:buFontTx/>
              <a:buNone/>
            </a:pPr>
            <a:r>
              <a:rPr lang="el-GR" altLang="el-GR" sz="1900"/>
              <a:t>των τοπικών παραγόντων </a:t>
            </a:r>
          </a:p>
          <a:p>
            <a:pPr eaLnBrk="1" hangingPunct="1">
              <a:lnSpc>
                <a:spcPct val="90000"/>
              </a:lnSpc>
              <a:buFontTx/>
              <a:buNone/>
            </a:pPr>
            <a:r>
              <a:rPr lang="el-GR" altLang="el-GR" sz="1900" b="1">
                <a:solidFill>
                  <a:schemeClr val="accent2"/>
                </a:solidFill>
              </a:rPr>
              <a:t>(</a:t>
            </a:r>
            <a:r>
              <a:rPr lang="en-US" altLang="el-GR" sz="1900" b="1">
                <a:solidFill>
                  <a:schemeClr val="accent2"/>
                </a:solidFill>
              </a:rPr>
              <a:t>urban assets)</a:t>
            </a:r>
            <a:r>
              <a:rPr lang="el-GR" altLang="el-GR" sz="1900"/>
              <a:t> που</a:t>
            </a:r>
          </a:p>
          <a:p>
            <a:pPr eaLnBrk="1" hangingPunct="1">
              <a:lnSpc>
                <a:spcPct val="90000"/>
              </a:lnSpc>
              <a:buFontTx/>
              <a:buNone/>
            </a:pPr>
            <a:r>
              <a:rPr lang="el-GR" altLang="el-GR" sz="1900"/>
              <a:t>επηρεάζουν την κατανομή των</a:t>
            </a:r>
          </a:p>
          <a:p>
            <a:pPr eaLnBrk="1" hangingPunct="1">
              <a:lnSpc>
                <a:spcPct val="90000"/>
              </a:lnSpc>
              <a:buFontTx/>
              <a:buNone/>
            </a:pPr>
            <a:r>
              <a:rPr lang="el-GR" altLang="el-GR" sz="1900"/>
              <a:t>οικονομικών δραστηριοτήτων,</a:t>
            </a:r>
          </a:p>
          <a:p>
            <a:pPr eaLnBrk="1" hangingPunct="1">
              <a:lnSpc>
                <a:spcPct val="90000"/>
              </a:lnSpc>
              <a:buFontTx/>
              <a:buNone/>
            </a:pPr>
            <a:r>
              <a:rPr lang="el-GR" altLang="el-GR" sz="1900"/>
              <a:t>συνθέτοντας κάθε φορά τις </a:t>
            </a:r>
          </a:p>
          <a:p>
            <a:pPr eaLnBrk="1" hangingPunct="1">
              <a:lnSpc>
                <a:spcPct val="90000"/>
              </a:lnSpc>
              <a:buFontTx/>
              <a:buNone/>
            </a:pPr>
            <a:r>
              <a:rPr lang="el-GR" altLang="el-GR" sz="1900" b="1"/>
              <a:t>δυνατότητες</a:t>
            </a:r>
            <a:r>
              <a:rPr lang="el-GR" altLang="el-GR" sz="1900"/>
              <a:t> της εκάστοτε</a:t>
            </a:r>
          </a:p>
          <a:p>
            <a:pPr eaLnBrk="1" hangingPunct="1">
              <a:lnSpc>
                <a:spcPct val="90000"/>
              </a:lnSpc>
              <a:buFontTx/>
              <a:buNone/>
            </a:pPr>
            <a:r>
              <a:rPr lang="el-GR" altLang="el-GR" sz="1900"/>
              <a:t>περιοχής, είτε σε τοπικό είτε σε</a:t>
            </a:r>
          </a:p>
          <a:p>
            <a:pPr eaLnBrk="1" hangingPunct="1">
              <a:lnSpc>
                <a:spcPct val="90000"/>
              </a:lnSpc>
              <a:buFontTx/>
              <a:buNone/>
            </a:pPr>
            <a:r>
              <a:rPr lang="el-GR" altLang="el-GR" sz="1900"/>
              <a:t>περιφερειακό επίπεδο</a:t>
            </a:r>
            <a:endParaRPr lang="en-US" altLang="el-GR" sz="1900"/>
          </a:p>
          <a:p>
            <a:pPr eaLnBrk="1" hangingPunct="1">
              <a:lnSpc>
                <a:spcPct val="90000"/>
              </a:lnSpc>
              <a:buFontTx/>
              <a:buNone/>
            </a:pPr>
            <a:r>
              <a:rPr lang="en-US" altLang="el-GR" sz="1900"/>
              <a:t>(</a:t>
            </a:r>
            <a:r>
              <a:rPr lang="el-GR" altLang="el-GR" sz="1900"/>
              <a:t>Parkinson </a:t>
            </a:r>
            <a:r>
              <a:rPr lang="el-GR" altLang="el-GR" sz="1900" i="1"/>
              <a:t>κ.α,</a:t>
            </a:r>
            <a:r>
              <a:rPr lang="el-GR" altLang="el-GR" sz="1900"/>
              <a:t> 2004 . Begg, </a:t>
            </a:r>
          </a:p>
          <a:p>
            <a:pPr eaLnBrk="1" hangingPunct="1">
              <a:lnSpc>
                <a:spcPct val="90000"/>
              </a:lnSpc>
              <a:buFontTx/>
              <a:buNone/>
            </a:pPr>
            <a:r>
              <a:rPr lang="el-GR" altLang="el-GR" sz="1900"/>
              <a:t>1999; Deas και Giordano, 2001</a:t>
            </a:r>
            <a:r>
              <a:rPr lang="en-US" altLang="el-GR" sz="1900"/>
              <a:t>;</a:t>
            </a:r>
            <a:endParaRPr lang="el-GR" altLang="el-GR" sz="1900"/>
          </a:p>
          <a:p>
            <a:pPr eaLnBrk="1" hangingPunct="1">
              <a:lnSpc>
                <a:spcPct val="90000"/>
              </a:lnSpc>
              <a:buFontTx/>
              <a:buNone/>
            </a:pPr>
            <a:r>
              <a:rPr lang="en-US" altLang="el-GR" sz="1900"/>
              <a:t> </a:t>
            </a:r>
            <a:r>
              <a:rPr lang="el-GR" altLang="el-GR" sz="1900"/>
              <a:t>Maskell και Malmberg</a:t>
            </a:r>
            <a:r>
              <a:rPr lang="en-US" altLang="el-GR" sz="1900"/>
              <a:t>, 1999)</a:t>
            </a:r>
            <a:r>
              <a:rPr lang="el-GR" altLang="el-GR" sz="1900"/>
              <a:t>   </a:t>
            </a:r>
          </a:p>
        </p:txBody>
      </p:sp>
      <p:sp>
        <p:nvSpPr>
          <p:cNvPr id="18436" name="Rectangle 6"/>
          <p:cNvSpPr>
            <a:spLocks noGrp="1" noChangeArrowheads="1"/>
          </p:cNvSpPr>
          <p:nvPr>
            <p:ph type="body" sz="half" idx="2"/>
          </p:nvPr>
        </p:nvSpPr>
        <p:spPr>
          <a:xfrm>
            <a:off x="5591175" y="765175"/>
            <a:ext cx="4826000" cy="5759450"/>
          </a:xfrm>
          <a:solidFill>
            <a:srgbClr val="CCFFFF"/>
          </a:solidFill>
          <a:ln>
            <a:solidFill>
              <a:srgbClr val="CCFFFF"/>
            </a:solidFill>
            <a:miter lim="800000"/>
            <a:headEnd/>
            <a:tailEnd/>
          </a:ln>
        </p:spPr>
        <p:txBody>
          <a:bodyPr/>
          <a:lstStyle/>
          <a:p>
            <a:pPr algn="ctr" eaLnBrk="1" hangingPunct="1">
              <a:lnSpc>
                <a:spcPct val="90000"/>
              </a:lnSpc>
              <a:buFontTx/>
              <a:buNone/>
            </a:pPr>
            <a:r>
              <a:rPr lang="el-GR" altLang="el-GR" sz="2000" b="1">
                <a:solidFill>
                  <a:schemeClr val="accent2"/>
                </a:solidFill>
              </a:rPr>
              <a:t>Αστικά -Τοπικά Πλεονεκτήματα</a:t>
            </a:r>
          </a:p>
          <a:p>
            <a:pPr eaLnBrk="1" hangingPunct="1">
              <a:lnSpc>
                <a:spcPct val="90000"/>
              </a:lnSpc>
            </a:pPr>
            <a:r>
              <a:rPr lang="el-GR" altLang="el-GR" sz="1800" b="1"/>
              <a:t>Οικονομίες συγκέντρωσης – προσβάσεις σε αγορές</a:t>
            </a:r>
            <a:r>
              <a:rPr lang="el-GR" altLang="el-GR" sz="1800"/>
              <a:t> (πρόσβαση σε πελάτες, προμηθευτές, δίκτυα, υποστηρικτικές υπηρεσίες, ξένες επιχειρήσεις)</a:t>
            </a:r>
          </a:p>
          <a:p>
            <a:pPr eaLnBrk="1" hangingPunct="1">
              <a:lnSpc>
                <a:spcPct val="90000"/>
              </a:lnSpc>
            </a:pPr>
            <a:r>
              <a:rPr lang="el-GR" altLang="el-GR" sz="1800" b="1"/>
              <a:t>Περιφερειακοί παράγοντες – πολιτικές ανάπτυξης</a:t>
            </a:r>
            <a:r>
              <a:rPr lang="el-GR" altLang="el-GR" sz="1800"/>
              <a:t> (στάση αυτοδιοίκησης, ισχυρά επενδυτικά κίνητρα, τοπικοί φόροι)</a:t>
            </a:r>
          </a:p>
          <a:p>
            <a:pPr eaLnBrk="1" hangingPunct="1">
              <a:lnSpc>
                <a:spcPct val="90000"/>
              </a:lnSpc>
            </a:pPr>
            <a:r>
              <a:rPr lang="el-GR" altLang="el-GR" sz="1800" b="1"/>
              <a:t>Εργασιακοί</a:t>
            </a:r>
            <a:r>
              <a:rPr lang="el-GR" altLang="el-GR" sz="1800"/>
              <a:t> (εξειδίκευση, διαθεσιμότητα, ήθος, εργασιακές σχέσεις)</a:t>
            </a:r>
          </a:p>
          <a:p>
            <a:pPr eaLnBrk="1" hangingPunct="1">
              <a:lnSpc>
                <a:spcPct val="90000"/>
              </a:lnSpc>
            </a:pPr>
            <a:r>
              <a:rPr lang="el-GR" altLang="el-GR" sz="1800" b="1"/>
              <a:t>Κόστους </a:t>
            </a:r>
            <a:r>
              <a:rPr lang="el-GR" altLang="el-GR" sz="1800"/>
              <a:t>(εργασίας, χρήσης γης)</a:t>
            </a:r>
            <a:endParaRPr lang="el-GR" altLang="el-GR" sz="1800" b="1"/>
          </a:p>
          <a:p>
            <a:pPr eaLnBrk="1" hangingPunct="1">
              <a:lnSpc>
                <a:spcPct val="90000"/>
              </a:lnSpc>
            </a:pPr>
            <a:r>
              <a:rPr lang="el-GR" altLang="el-GR" sz="1800" b="1"/>
              <a:t>Αστικές Υποδομές</a:t>
            </a:r>
            <a:r>
              <a:rPr lang="el-GR" altLang="el-GR" sz="1800"/>
              <a:t> (χερσαίες, λιμενικές, εναέριες, τηλεπικοινωνίες)</a:t>
            </a:r>
          </a:p>
          <a:p>
            <a:pPr eaLnBrk="1" hangingPunct="1">
              <a:lnSpc>
                <a:spcPct val="90000"/>
              </a:lnSpc>
            </a:pPr>
            <a:r>
              <a:rPr lang="el-GR" altLang="el-GR" sz="1800" b="1"/>
              <a:t>Περιβάλλον – Ποιότητα Ζωής</a:t>
            </a:r>
            <a:r>
              <a:rPr lang="el-GR" altLang="el-GR" sz="1800"/>
              <a:t> (Πολιτισμός, αισθητική εικόνα)</a:t>
            </a:r>
          </a:p>
          <a:p>
            <a:pPr eaLnBrk="1" hangingPunct="1">
              <a:lnSpc>
                <a:spcPct val="90000"/>
              </a:lnSpc>
            </a:pPr>
            <a:r>
              <a:rPr lang="el-GR" altLang="el-GR" sz="1800" b="1"/>
              <a:t>Εκπαιδευτικοί Ερευνητικοί</a:t>
            </a:r>
            <a:r>
              <a:rPr lang="el-GR" altLang="el-GR" sz="1800"/>
              <a:t> (Διαθεσιμότητα Πανεπιστημίων, Ερευνητικών Κέντρων, Ποιότητα Συνεχιζόμενης Κατάρτισης)</a:t>
            </a:r>
          </a:p>
        </p:txBody>
      </p:sp>
    </p:spTree>
    <p:extLst>
      <p:ext uri="{BB962C8B-B14F-4D97-AF65-F5344CB8AC3E}">
        <p14:creationId xmlns:p14="http://schemas.microsoft.com/office/powerpoint/2010/main" val="11976409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00533"/>
            <a:ext cx="10515600" cy="567563"/>
          </a:xfrm>
        </p:spPr>
        <p:txBody>
          <a:bodyPr>
            <a:normAutofit/>
          </a:bodyPr>
          <a:lstStyle/>
          <a:p>
            <a:pPr algn="ctr"/>
            <a:r>
              <a:rPr lang="el-GR" sz="2400" b="1" dirty="0" smtClean="0">
                <a:solidFill>
                  <a:srgbClr val="002060"/>
                </a:solidFill>
                <a:latin typeface="+mn-lt"/>
              </a:rPr>
              <a:t>Γιατί είναι πολυδιάστατος ο χαρακτήρας της Οικονομικής Ανάπτυξης?</a:t>
            </a:r>
            <a:endParaRPr lang="el-GR" sz="2400" b="1" dirty="0">
              <a:solidFill>
                <a:srgbClr val="002060"/>
              </a:solidFill>
              <a:latin typeface="+mn-lt"/>
            </a:endParaRPr>
          </a:p>
        </p:txBody>
      </p:sp>
      <p:sp>
        <p:nvSpPr>
          <p:cNvPr id="3" name="Στρογγυλεμένο ορθογώνιο 2"/>
          <p:cNvSpPr/>
          <p:nvPr/>
        </p:nvSpPr>
        <p:spPr>
          <a:xfrm>
            <a:off x="246888" y="877824"/>
            <a:ext cx="11722608" cy="1444752"/>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Σε παγκόσμια κλίμακα οι θεωρίες και στρατηγικές που ενστερνίστηκαν τη μεγέθυνση ως το εννοιολογικό περιεχόμενο του όρου </a:t>
            </a:r>
            <a:r>
              <a:rPr lang="el-GR" b="1" dirty="0" smtClean="0">
                <a:solidFill>
                  <a:srgbClr val="00B050"/>
                </a:solidFill>
              </a:rPr>
              <a:t>οικονομική ανάπτυξη</a:t>
            </a:r>
            <a:r>
              <a:rPr lang="el-GR" dirty="0" smtClean="0">
                <a:solidFill>
                  <a:schemeClr val="tx1"/>
                </a:solidFill>
              </a:rPr>
              <a:t> και εφαρμόστηκαν σε πολλές περιπτώσεις φτωχών χωρών είχαν ελάχιστα θετικά αποτελέσματα. Πρόβλημα δεν ήταν μόνο οι χαμηλοί ρυθμοί αύξησης του ΑΕΠ αλλά και άλλα ζητήματα κυρίως κοινωνικού περιεχομένου (αύξηση της ανεργίας, επιδείνωση της φτώχειας, εισοδηματικές ανισότητες, υγεία, ανισότητες </a:t>
            </a:r>
            <a:r>
              <a:rPr lang="el-GR" dirty="0" err="1" smtClean="0">
                <a:solidFill>
                  <a:schemeClr val="tx1"/>
                </a:solidFill>
              </a:rPr>
              <a:t>κ.α</a:t>
            </a:r>
            <a:r>
              <a:rPr lang="el-GR" dirty="0" smtClean="0">
                <a:solidFill>
                  <a:schemeClr val="tx1"/>
                </a:solidFill>
              </a:rPr>
              <a:t>) </a:t>
            </a:r>
            <a:endParaRPr lang="el-GR" dirty="0">
              <a:solidFill>
                <a:schemeClr val="tx1"/>
              </a:solidFill>
            </a:endParaRPr>
          </a:p>
        </p:txBody>
      </p:sp>
      <p:sp>
        <p:nvSpPr>
          <p:cNvPr id="4" name="Στρογγυλεμένο ορθογώνιο 3"/>
          <p:cNvSpPr/>
          <p:nvPr/>
        </p:nvSpPr>
        <p:spPr>
          <a:xfrm>
            <a:off x="234696" y="2511552"/>
            <a:ext cx="11722608" cy="1444752"/>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rPr>
              <a:t>Επαναπροσδιορισμός του όρου ‘Οικονομική Ανάπτυξη’ και του περιεχομένου του, </a:t>
            </a:r>
            <a:r>
              <a:rPr lang="el-GR" dirty="0" smtClean="0">
                <a:solidFill>
                  <a:schemeClr val="tx1"/>
                </a:solidFill>
              </a:rPr>
              <a:t>κυρίως μετά το 1970 (τέλος της </a:t>
            </a:r>
            <a:r>
              <a:rPr lang="el-GR" dirty="0" err="1" smtClean="0">
                <a:solidFill>
                  <a:schemeClr val="tx1"/>
                </a:solidFill>
              </a:rPr>
              <a:t>φορντικής</a:t>
            </a:r>
            <a:r>
              <a:rPr lang="el-GR" dirty="0" smtClean="0">
                <a:solidFill>
                  <a:schemeClr val="tx1"/>
                </a:solidFill>
              </a:rPr>
              <a:t> περιόδου), σήμαινε: διερεύνηση του πολυδιάστατου περιεχομένου του όρου πέρα από την απλή μεγέθυνση του ΑΕΠ, και πρωτίστως η </a:t>
            </a:r>
            <a:r>
              <a:rPr lang="el-GR" b="1" dirty="0" smtClean="0">
                <a:solidFill>
                  <a:srgbClr val="C00000"/>
                </a:solidFill>
              </a:rPr>
              <a:t>εγκατάλειψη</a:t>
            </a:r>
            <a:r>
              <a:rPr lang="el-GR" dirty="0" smtClean="0">
                <a:solidFill>
                  <a:schemeClr val="tx1"/>
                </a:solidFill>
              </a:rPr>
              <a:t> της αντίληψης ότι η ‘</a:t>
            </a:r>
            <a:r>
              <a:rPr lang="el-GR" b="1" dirty="0" smtClean="0">
                <a:solidFill>
                  <a:srgbClr val="0070C0"/>
                </a:solidFill>
              </a:rPr>
              <a:t>ανάπτυξη μιας χώρας είναι ζήτημα αποκλειστικά των εγχώριων διεργασιών της και ανεξάρτητη από το διεθνές περιβάλλον και τις διεθνείς σχέσεις’ </a:t>
            </a:r>
            <a:endParaRPr lang="el-GR" b="1" dirty="0">
              <a:solidFill>
                <a:srgbClr val="0070C0"/>
              </a:solidFill>
            </a:endParaRPr>
          </a:p>
        </p:txBody>
      </p:sp>
      <p:sp>
        <p:nvSpPr>
          <p:cNvPr id="5" name="Στρογγυλεμένο ορθογώνιο 4"/>
          <p:cNvSpPr/>
          <p:nvPr/>
        </p:nvSpPr>
        <p:spPr>
          <a:xfrm>
            <a:off x="246888" y="4145280"/>
            <a:ext cx="11722608" cy="118262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rPr>
              <a:t>Κατά συνέπεια…</a:t>
            </a:r>
            <a:r>
              <a:rPr lang="el-GR" dirty="0" smtClean="0">
                <a:solidFill>
                  <a:schemeClr val="tx1"/>
                </a:solidFill>
              </a:rPr>
              <a:t>το χαρακτηριστικό των νέων θεωριών και των στρατηγικών που άρχισαν να αναπτύσσονται το τελευταίο τέταρτο του 20</a:t>
            </a:r>
            <a:r>
              <a:rPr lang="el-GR" baseline="30000" dirty="0" smtClean="0">
                <a:solidFill>
                  <a:schemeClr val="tx1"/>
                </a:solidFill>
              </a:rPr>
              <a:t>ου</a:t>
            </a:r>
            <a:r>
              <a:rPr lang="el-GR" dirty="0" smtClean="0">
                <a:solidFill>
                  <a:schemeClr val="tx1"/>
                </a:solidFill>
              </a:rPr>
              <a:t> αιώνα, συμπεριλάμβαναν στη διαμόρφωση του πολυδιάστατου χαρακτήρα της οικονομικής ανάπτυξης, τις διαστάσεις, της ισότητας των οικονομικών, πολιτικών, πολιτιστικών και άλλων σχέσεων, σε εθνικό, ευρωπαϊκό και διεθνές επίπεδο.</a:t>
            </a:r>
            <a:endParaRPr lang="el-GR" b="1" dirty="0">
              <a:solidFill>
                <a:srgbClr val="0070C0"/>
              </a:solidFill>
            </a:endParaRPr>
          </a:p>
        </p:txBody>
      </p:sp>
      <p:sp>
        <p:nvSpPr>
          <p:cNvPr id="6" name="Κάτω βέλος 5"/>
          <p:cNvSpPr/>
          <p:nvPr/>
        </p:nvSpPr>
        <p:spPr>
          <a:xfrm>
            <a:off x="5853684" y="5454396"/>
            <a:ext cx="484632" cy="6492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Στρογγυλεμένο ορθογώνιο 6"/>
          <p:cNvSpPr/>
          <p:nvPr/>
        </p:nvSpPr>
        <p:spPr>
          <a:xfrm>
            <a:off x="3227832" y="6172200"/>
            <a:ext cx="5641848" cy="48463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Ολοκληρωμένη, Ενδογενή και Παγκόσμια, Ανάπτυξη</a:t>
            </a:r>
            <a:endParaRPr lang="el-GR" b="1" dirty="0"/>
          </a:p>
        </p:txBody>
      </p:sp>
    </p:spTree>
    <p:extLst>
      <p:ext uri="{BB962C8B-B14F-4D97-AF65-F5344CB8AC3E}">
        <p14:creationId xmlns:p14="http://schemas.microsoft.com/office/powerpoint/2010/main" val="1617917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Στρογγυλεμένο ορθογώνιο 2"/>
          <p:cNvSpPr/>
          <p:nvPr/>
        </p:nvSpPr>
        <p:spPr>
          <a:xfrm>
            <a:off x="2651760" y="219456"/>
            <a:ext cx="6199632" cy="48463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Ποιοι φταίνε που οι αριθμοί από μόνοι τους δεν πέτυχαν? </a:t>
            </a:r>
            <a:endParaRPr lang="el-GR" b="1" dirty="0"/>
          </a:p>
        </p:txBody>
      </p:sp>
      <p:sp>
        <p:nvSpPr>
          <p:cNvPr id="4" name="Στρογγυλεμένο ορθογώνιο 3"/>
          <p:cNvSpPr/>
          <p:nvPr/>
        </p:nvSpPr>
        <p:spPr>
          <a:xfrm>
            <a:off x="786384" y="932688"/>
            <a:ext cx="3191256" cy="1088136"/>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002060"/>
                </a:solidFill>
              </a:rPr>
              <a:t>Οι αναπτυγμένες καπιταλιστικά οικονομίες (ευρωπαϊκή Δύση και ΗΠΑ)</a:t>
            </a:r>
            <a:endParaRPr lang="el-GR" dirty="0">
              <a:solidFill>
                <a:srgbClr val="002060"/>
              </a:solidFill>
            </a:endParaRPr>
          </a:p>
        </p:txBody>
      </p:sp>
      <p:sp>
        <p:nvSpPr>
          <p:cNvPr id="6" name="Στρογγυλεμένο ορθογώνιο 5"/>
          <p:cNvSpPr/>
          <p:nvPr/>
        </p:nvSpPr>
        <p:spPr>
          <a:xfrm>
            <a:off x="6790944" y="932688"/>
            <a:ext cx="3191256" cy="108813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C00000"/>
                </a:solidFill>
              </a:rPr>
              <a:t>Χώρες του υπαρκτού σοσιαλισμού</a:t>
            </a:r>
            <a:endParaRPr lang="el-GR" b="1" dirty="0">
              <a:solidFill>
                <a:srgbClr val="C00000"/>
              </a:solidFill>
            </a:endParaRPr>
          </a:p>
        </p:txBody>
      </p:sp>
      <p:sp>
        <p:nvSpPr>
          <p:cNvPr id="7" name="Κάτω βέλος 6"/>
          <p:cNvSpPr/>
          <p:nvPr/>
        </p:nvSpPr>
        <p:spPr>
          <a:xfrm>
            <a:off x="2029968" y="2139696"/>
            <a:ext cx="484632" cy="4846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Κάτω βέλος 8"/>
          <p:cNvSpPr/>
          <p:nvPr/>
        </p:nvSpPr>
        <p:spPr>
          <a:xfrm>
            <a:off x="8290560" y="2139696"/>
            <a:ext cx="484632" cy="4846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Στρογγυλεμένο ορθογώνιο 9"/>
          <p:cNvSpPr/>
          <p:nvPr/>
        </p:nvSpPr>
        <p:spPr>
          <a:xfrm>
            <a:off x="786384" y="2724912"/>
            <a:ext cx="3191256" cy="1088136"/>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002060"/>
                </a:solidFill>
              </a:rPr>
              <a:t>Εστίαση του ενδιαφέροντος στο </a:t>
            </a:r>
            <a:r>
              <a:rPr lang="el-GR" b="1" dirty="0" smtClean="0">
                <a:solidFill>
                  <a:srgbClr val="002060"/>
                </a:solidFill>
              </a:rPr>
              <a:t>μέγεθος</a:t>
            </a:r>
            <a:r>
              <a:rPr lang="el-GR" dirty="0" smtClean="0">
                <a:solidFill>
                  <a:srgbClr val="002060"/>
                </a:solidFill>
              </a:rPr>
              <a:t> της παραγωγής</a:t>
            </a:r>
            <a:endParaRPr lang="el-GR" dirty="0">
              <a:solidFill>
                <a:srgbClr val="002060"/>
              </a:solidFill>
            </a:endParaRPr>
          </a:p>
        </p:txBody>
      </p:sp>
      <p:sp>
        <p:nvSpPr>
          <p:cNvPr id="11" name="Στρογγυλεμένο ορθογώνιο 10"/>
          <p:cNvSpPr/>
          <p:nvPr/>
        </p:nvSpPr>
        <p:spPr>
          <a:xfrm>
            <a:off x="6790944" y="2743200"/>
            <a:ext cx="3191256" cy="1088136"/>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002060"/>
                </a:solidFill>
              </a:rPr>
              <a:t>Εστίαση του ενδιαφέροντος στον </a:t>
            </a:r>
            <a:r>
              <a:rPr lang="el-GR" b="1" dirty="0" smtClean="0">
                <a:solidFill>
                  <a:srgbClr val="002060"/>
                </a:solidFill>
              </a:rPr>
              <a:t>έλεγχο</a:t>
            </a:r>
            <a:r>
              <a:rPr lang="el-GR" dirty="0" smtClean="0">
                <a:solidFill>
                  <a:srgbClr val="002060"/>
                </a:solidFill>
              </a:rPr>
              <a:t> της παραγωγής</a:t>
            </a:r>
            <a:endParaRPr lang="el-GR" dirty="0">
              <a:solidFill>
                <a:srgbClr val="002060"/>
              </a:solidFill>
            </a:endParaRPr>
          </a:p>
        </p:txBody>
      </p:sp>
      <p:sp>
        <p:nvSpPr>
          <p:cNvPr id="12" name="Στρογγυλεμένο ορθογώνιο 11"/>
          <p:cNvSpPr/>
          <p:nvPr/>
        </p:nvSpPr>
        <p:spPr>
          <a:xfrm>
            <a:off x="2889504" y="4128516"/>
            <a:ext cx="5038344" cy="2436876"/>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2060"/>
                </a:solidFill>
              </a:rPr>
              <a:t>Βασική κριτική</a:t>
            </a:r>
            <a:r>
              <a:rPr lang="el-GR" dirty="0" smtClean="0">
                <a:solidFill>
                  <a:srgbClr val="002060"/>
                </a:solidFill>
              </a:rPr>
              <a:t>: </a:t>
            </a:r>
          </a:p>
          <a:p>
            <a:pPr algn="ctr"/>
            <a:r>
              <a:rPr lang="el-GR" dirty="0" smtClean="0">
                <a:solidFill>
                  <a:srgbClr val="002060"/>
                </a:solidFill>
              </a:rPr>
              <a:t>Αποστροφή από τον ανθρώπινο παράγοντα σε όλες του τις διαστάσεις. Μια αναπτυξιακή διαδικασία που και στις δυο περιπτώσεις </a:t>
            </a:r>
            <a:r>
              <a:rPr lang="el-GR" b="1" dirty="0" smtClean="0">
                <a:solidFill>
                  <a:srgbClr val="C00000"/>
                </a:solidFill>
              </a:rPr>
              <a:t>ΔΕΝ είχε ως αφετηρία</a:t>
            </a:r>
            <a:r>
              <a:rPr lang="el-GR" dirty="0" smtClean="0">
                <a:solidFill>
                  <a:srgbClr val="002060"/>
                </a:solidFill>
              </a:rPr>
              <a:t>, μέσο και στόχο την ανάπτυξη της ανθρώπινης ύπαρξης και το περιβάλλον μέσα στο οποίο επιβιώνει</a:t>
            </a:r>
            <a:endParaRPr lang="el-GR" dirty="0">
              <a:solidFill>
                <a:srgbClr val="002060"/>
              </a:solidFill>
            </a:endParaRPr>
          </a:p>
        </p:txBody>
      </p:sp>
    </p:spTree>
    <p:extLst>
      <p:ext uri="{BB962C8B-B14F-4D97-AF65-F5344CB8AC3E}">
        <p14:creationId xmlns:p14="http://schemas.microsoft.com/office/powerpoint/2010/main" val="21937944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Στρογγυλεμένο ορθογώνιο 2"/>
          <p:cNvSpPr/>
          <p:nvPr/>
        </p:nvSpPr>
        <p:spPr>
          <a:xfrm>
            <a:off x="557784" y="539496"/>
            <a:ext cx="2697480" cy="6217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Ολοκληρωμένη</a:t>
            </a:r>
            <a:endParaRPr lang="el-GR" b="1" dirty="0"/>
          </a:p>
        </p:txBody>
      </p:sp>
      <p:sp>
        <p:nvSpPr>
          <p:cNvPr id="4" name="Στρογγυλεμένο ορθογώνιο 3"/>
          <p:cNvSpPr/>
          <p:nvPr/>
        </p:nvSpPr>
        <p:spPr>
          <a:xfrm>
            <a:off x="4358640" y="539496"/>
            <a:ext cx="2697480" cy="6217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Ενδογενής</a:t>
            </a:r>
            <a:endParaRPr lang="el-GR" b="1" dirty="0"/>
          </a:p>
        </p:txBody>
      </p:sp>
      <p:sp>
        <p:nvSpPr>
          <p:cNvPr id="5" name="Στρογγυλεμένο ορθογώνιο 4"/>
          <p:cNvSpPr/>
          <p:nvPr/>
        </p:nvSpPr>
        <p:spPr>
          <a:xfrm>
            <a:off x="8263128" y="539496"/>
            <a:ext cx="2697480" cy="6217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Παγκόσμια</a:t>
            </a:r>
            <a:endParaRPr lang="el-GR" b="1" dirty="0"/>
          </a:p>
        </p:txBody>
      </p:sp>
      <p:sp>
        <p:nvSpPr>
          <p:cNvPr id="6" name="Στρογγυλεμένο ορθογώνιο 5"/>
          <p:cNvSpPr/>
          <p:nvPr/>
        </p:nvSpPr>
        <p:spPr>
          <a:xfrm>
            <a:off x="557784" y="1267968"/>
            <a:ext cx="2697480" cy="265480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Μια οργανική διαδικασία η οποία εμπλέκει έναν αριθμό οικονομικών, κοινωνικών και πολιτιστικών παραγόντων και συνεχώς επηρεάζουν ο ένας τον άλλον</a:t>
            </a:r>
            <a:endParaRPr lang="el-GR" dirty="0">
              <a:solidFill>
                <a:schemeClr val="tx1"/>
              </a:solidFill>
            </a:endParaRPr>
          </a:p>
        </p:txBody>
      </p:sp>
      <p:sp>
        <p:nvSpPr>
          <p:cNvPr id="7" name="Στρογγυλεμένο ορθογώνιο 6"/>
          <p:cNvSpPr/>
          <p:nvPr/>
        </p:nvSpPr>
        <p:spPr>
          <a:xfrm>
            <a:off x="4358640" y="1267968"/>
            <a:ext cx="2697480" cy="265480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Κάθε χώρα αναλαμβάνει την ανάπτυξη της με βάση τις δικές της επιλογές και σε αναλογία με τις πραγματικές αξίες, φιλοδοξίες και επιδιώξεις του λαού της</a:t>
            </a:r>
            <a:endParaRPr lang="el-GR" dirty="0">
              <a:solidFill>
                <a:schemeClr val="tx1"/>
              </a:solidFill>
            </a:endParaRPr>
          </a:p>
        </p:txBody>
      </p:sp>
      <p:sp>
        <p:nvSpPr>
          <p:cNvPr id="8" name="Στρογγυλεμένο ορθογώνιο 7"/>
          <p:cNvSpPr/>
          <p:nvPr/>
        </p:nvSpPr>
        <p:spPr>
          <a:xfrm>
            <a:off x="7178040" y="1267968"/>
            <a:ext cx="4709160" cy="265480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700" dirty="0" smtClean="0">
                <a:solidFill>
                  <a:schemeClr val="tx1"/>
                </a:solidFill>
              </a:rPr>
              <a:t>Οι στόχοι και τα προβλήματα της ανάπτυξης σε μια χώρα καθορίζονται σε σχέση με τα παγκόσμια προβλήματα που διαμορφώνουν τη φύση της ανάπτυξης διεθνώς. Η κοινωνία στην οποία επιτελείται η ανάπτυξη δεν είναι απομονωμένη, αλλά αποτελεί μέρος του δικτύου των σχέσεων και των δυνάμεων που καλύπτει όλο τον κόσμο, τόσο των αναπτυγμένων όσο και των περισσότερο οικονομικά περιορισμένων</a:t>
            </a:r>
            <a:endParaRPr lang="el-GR" sz="1700" dirty="0">
              <a:solidFill>
                <a:schemeClr val="tx1"/>
              </a:solidFill>
            </a:endParaRPr>
          </a:p>
        </p:txBody>
      </p:sp>
      <p:sp>
        <p:nvSpPr>
          <p:cNvPr id="9" name="Στρογγυλεμένο ορθογώνιο 8"/>
          <p:cNvSpPr/>
          <p:nvPr/>
        </p:nvSpPr>
        <p:spPr>
          <a:xfrm>
            <a:off x="1158240" y="4084320"/>
            <a:ext cx="9110472" cy="621792"/>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2060"/>
                </a:solidFill>
              </a:rPr>
              <a:t>Ανάπτυξη</a:t>
            </a:r>
            <a:r>
              <a:rPr lang="el-GR" b="1" dirty="0" smtClean="0"/>
              <a:t> = Διεθνής χαρακτήρας και δυναμική </a:t>
            </a:r>
            <a:r>
              <a:rPr lang="en-US" b="1" dirty="0" smtClean="0">
                <a:solidFill>
                  <a:srgbClr val="C00000"/>
                </a:solidFill>
              </a:rPr>
              <a:t>vs</a:t>
            </a:r>
            <a:r>
              <a:rPr lang="en-US" b="1" dirty="0" smtClean="0"/>
              <a:t> </a:t>
            </a:r>
            <a:r>
              <a:rPr lang="el-GR" b="1" dirty="0" smtClean="0"/>
              <a:t>ορθόδοξη εκδοχή ανάπτυξης (</a:t>
            </a:r>
            <a:r>
              <a:rPr lang="en-US" b="1" dirty="0" smtClean="0"/>
              <a:t>UNESCO)</a:t>
            </a:r>
            <a:r>
              <a:rPr lang="el-GR" b="1" dirty="0" smtClean="0"/>
              <a:t> </a:t>
            </a:r>
            <a:endParaRPr lang="el-GR" b="1" dirty="0"/>
          </a:p>
        </p:txBody>
      </p:sp>
      <p:sp>
        <p:nvSpPr>
          <p:cNvPr id="11" name="Στρογγυλεμένο ορθογώνιο 10"/>
          <p:cNvSpPr/>
          <p:nvPr/>
        </p:nvSpPr>
        <p:spPr>
          <a:xfrm>
            <a:off x="438912" y="4794504"/>
            <a:ext cx="10442448" cy="94792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C00000"/>
                </a:solidFill>
              </a:rPr>
              <a:t>Στόχος</a:t>
            </a:r>
            <a:r>
              <a:rPr lang="el-GR" dirty="0" smtClean="0">
                <a:solidFill>
                  <a:srgbClr val="002060"/>
                </a:solidFill>
              </a:rPr>
              <a:t> της νέας αναπτυξιακής διαδικασίας δεν αποτελεί η απεριόριστη αύξηση της παραγωγής (</a:t>
            </a:r>
            <a:r>
              <a:rPr lang="en-US" dirty="0" smtClean="0">
                <a:solidFill>
                  <a:srgbClr val="002060"/>
                </a:solidFill>
              </a:rPr>
              <a:t>mass production) </a:t>
            </a:r>
            <a:r>
              <a:rPr lang="el-GR" dirty="0" smtClean="0">
                <a:solidFill>
                  <a:srgbClr val="002060"/>
                </a:solidFill>
              </a:rPr>
              <a:t>αλλά η ικανοποίηση των βασικών αναγκών του πληθυσμού, μέσα από μια πολιτική διαφύλαξης των φυσικών πόρων για την εξασφάλιση των αναγκών και των μελλοντικών γενεών</a:t>
            </a:r>
            <a:endParaRPr lang="el-GR" dirty="0">
              <a:solidFill>
                <a:srgbClr val="002060"/>
              </a:solidFill>
            </a:endParaRPr>
          </a:p>
        </p:txBody>
      </p:sp>
      <p:sp>
        <p:nvSpPr>
          <p:cNvPr id="12" name="Στρογγυλεμένο ορθογώνιο 11"/>
          <p:cNvSpPr/>
          <p:nvPr/>
        </p:nvSpPr>
        <p:spPr>
          <a:xfrm>
            <a:off x="438912" y="5852160"/>
            <a:ext cx="10442448" cy="76200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C00000"/>
                </a:solidFill>
              </a:rPr>
              <a:t>Παγκόσμια Ανάπτυξη = </a:t>
            </a:r>
            <a:r>
              <a:rPr lang="el-GR" b="1" dirty="0" smtClean="0">
                <a:solidFill>
                  <a:srgbClr val="002060"/>
                </a:solidFill>
              </a:rPr>
              <a:t>αμοιβαίες αλληλεπιδράσεις σε ένα πολυδιάστατο διεθνές περιβάλλον μεταξύ των πλούσιων και λιγότερο οικονομικά ισχυρών χωρών</a:t>
            </a:r>
            <a:endParaRPr lang="el-GR" dirty="0">
              <a:solidFill>
                <a:srgbClr val="002060"/>
              </a:solidFill>
            </a:endParaRPr>
          </a:p>
        </p:txBody>
      </p:sp>
    </p:spTree>
    <p:extLst>
      <p:ext uri="{BB962C8B-B14F-4D97-AF65-F5344CB8AC3E}">
        <p14:creationId xmlns:p14="http://schemas.microsoft.com/office/powerpoint/2010/main" val="39857908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62712" y="154813"/>
            <a:ext cx="11466576" cy="759587"/>
          </a:xfrm>
        </p:spPr>
        <p:txBody>
          <a:bodyPr>
            <a:normAutofit/>
          </a:bodyPr>
          <a:lstStyle/>
          <a:p>
            <a:pPr algn="ctr"/>
            <a:r>
              <a:rPr lang="el-GR" sz="2400" b="1" dirty="0" smtClean="0">
                <a:solidFill>
                  <a:srgbClr val="002060"/>
                </a:solidFill>
                <a:latin typeface="+mn-lt"/>
              </a:rPr>
              <a:t>9. Παγκόσμια Οικονομία: Περίοδος της Μεγάλης Ομαλοποίησης έως την περίοδο της Μεγάλης Ύφεσης (1980-2008)</a:t>
            </a:r>
            <a:endParaRPr lang="el-GR" sz="2400" b="1" dirty="0">
              <a:solidFill>
                <a:srgbClr val="002060"/>
              </a:solidFill>
              <a:latin typeface="+mn-lt"/>
            </a:endParaRPr>
          </a:p>
        </p:txBody>
      </p:sp>
      <p:sp>
        <p:nvSpPr>
          <p:cNvPr id="3" name="Ορθογώνιο 2"/>
          <p:cNvSpPr/>
          <p:nvPr/>
        </p:nvSpPr>
        <p:spPr>
          <a:xfrm>
            <a:off x="362712" y="938784"/>
            <a:ext cx="11466576" cy="1892808"/>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b="1" dirty="0" smtClean="0">
                <a:solidFill>
                  <a:srgbClr val="C00000"/>
                </a:solidFill>
              </a:rPr>
              <a:t>Βασικά χαρακτηριστικά</a:t>
            </a:r>
            <a:r>
              <a:rPr lang="el-GR" dirty="0" smtClean="0">
                <a:solidFill>
                  <a:srgbClr val="C00000"/>
                </a:solidFill>
              </a:rPr>
              <a:t>:  </a:t>
            </a:r>
            <a:r>
              <a:rPr lang="el-GR" dirty="0" smtClean="0">
                <a:solidFill>
                  <a:schemeClr val="tx1"/>
                </a:solidFill>
              </a:rPr>
              <a:t>α) ασυνήθιστη μακροοικονομική σταθερότητα στην παγκόσμια οικονομία</a:t>
            </a:r>
          </a:p>
          <a:p>
            <a:pPr algn="just"/>
            <a:r>
              <a:rPr lang="el-GR" dirty="0">
                <a:solidFill>
                  <a:schemeClr val="tx1"/>
                </a:solidFill>
              </a:rPr>
              <a:t> </a:t>
            </a:r>
            <a:r>
              <a:rPr lang="el-GR" dirty="0" smtClean="0">
                <a:solidFill>
                  <a:schemeClr val="tx1"/>
                </a:solidFill>
              </a:rPr>
              <a:t>                                             β) έλλειψη έντονων διακυμάνσεων στον οικονομικό κύκλο</a:t>
            </a:r>
          </a:p>
          <a:p>
            <a:pPr algn="just"/>
            <a:r>
              <a:rPr lang="el-GR" dirty="0">
                <a:solidFill>
                  <a:schemeClr val="tx1"/>
                </a:solidFill>
              </a:rPr>
              <a:t> </a:t>
            </a:r>
            <a:r>
              <a:rPr lang="el-GR" dirty="0" smtClean="0">
                <a:solidFill>
                  <a:schemeClr val="tx1"/>
                </a:solidFill>
              </a:rPr>
              <a:t>                                             γ) οικονομική πρόοδος των ανεπτυγμένων και αναδυόμενων οικονομιών</a:t>
            </a:r>
          </a:p>
          <a:p>
            <a:pPr algn="just"/>
            <a:r>
              <a:rPr lang="el-GR" dirty="0">
                <a:solidFill>
                  <a:schemeClr val="tx1"/>
                </a:solidFill>
              </a:rPr>
              <a:t> </a:t>
            </a:r>
            <a:r>
              <a:rPr lang="el-GR" dirty="0" smtClean="0">
                <a:solidFill>
                  <a:schemeClr val="tx1"/>
                </a:solidFill>
              </a:rPr>
              <a:t>                                             δ) μείωση στην μεταβλητότητα του ΑΕΠ (μετά το 1980) έφερε</a:t>
            </a:r>
          </a:p>
          <a:p>
            <a:pPr algn="just"/>
            <a:r>
              <a:rPr lang="el-GR" dirty="0">
                <a:solidFill>
                  <a:schemeClr val="tx1"/>
                </a:solidFill>
              </a:rPr>
              <a:t> </a:t>
            </a:r>
            <a:r>
              <a:rPr lang="el-GR" dirty="0" smtClean="0">
                <a:solidFill>
                  <a:schemeClr val="tx1"/>
                </a:solidFill>
              </a:rPr>
              <a:t>                                                 κανονικότητα στην εξέλιξη των οικονομιών</a:t>
            </a:r>
          </a:p>
          <a:p>
            <a:pPr algn="just"/>
            <a:r>
              <a:rPr lang="el-GR" dirty="0">
                <a:solidFill>
                  <a:schemeClr val="tx1"/>
                </a:solidFill>
              </a:rPr>
              <a:t> </a:t>
            </a:r>
            <a:r>
              <a:rPr lang="el-GR" dirty="0" smtClean="0">
                <a:solidFill>
                  <a:schemeClr val="tx1"/>
                </a:solidFill>
              </a:rPr>
              <a:t>                                             ε) η πραγματική οικονομία εκφράζεται μέσα από την επανάσταση του</a:t>
            </a:r>
          </a:p>
          <a:p>
            <a:pPr algn="just"/>
            <a:r>
              <a:rPr lang="el-GR" dirty="0">
                <a:solidFill>
                  <a:schemeClr val="tx1"/>
                </a:solidFill>
              </a:rPr>
              <a:t> </a:t>
            </a:r>
            <a:r>
              <a:rPr lang="el-GR" dirty="0" smtClean="0">
                <a:solidFill>
                  <a:schemeClr val="tx1"/>
                </a:solidFill>
              </a:rPr>
              <a:t>                                                 τριτογενούς – τεταρτογενούς τομέα </a:t>
            </a:r>
            <a:endParaRPr lang="el-GR" dirty="0">
              <a:solidFill>
                <a:schemeClr val="tx1"/>
              </a:solidFill>
            </a:endParaRPr>
          </a:p>
        </p:txBody>
      </p:sp>
      <p:sp>
        <p:nvSpPr>
          <p:cNvPr id="4" name="Στρογγυλεμένο ορθογώνιο 3"/>
          <p:cNvSpPr/>
          <p:nvPr/>
        </p:nvSpPr>
        <p:spPr>
          <a:xfrm>
            <a:off x="374904" y="2935224"/>
            <a:ext cx="11466576" cy="118872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C00000"/>
                </a:solidFill>
              </a:rPr>
              <a:t>Κύριος Προσανατολισμός: </a:t>
            </a:r>
            <a:r>
              <a:rPr lang="el-GR" dirty="0" smtClean="0">
                <a:solidFill>
                  <a:schemeClr val="tx1"/>
                </a:solidFill>
              </a:rPr>
              <a:t>Ο συντονισμός της παγκόσμιας οικονομικής πολιτικής μέσω της αλληλεξάρτησης των κεντρικών τραπεζών και της διαμόρφωσης δομών συντονισμού. Ταυτόχρονα, ο βαθμός </a:t>
            </a:r>
            <a:r>
              <a:rPr lang="el-GR" dirty="0" err="1" smtClean="0">
                <a:solidFill>
                  <a:schemeClr val="tx1"/>
                </a:solidFill>
              </a:rPr>
              <a:t>χρηματοπιστωτικοποίησης</a:t>
            </a:r>
            <a:r>
              <a:rPr lang="el-GR" dirty="0" smtClean="0">
                <a:solidFill>
                  <a:schemeClr val="tx1"/>
                </a:solidFill>
              </a:rPr>
              <a:t> (</a:t>
            </a:r>
            <a:r>
              <a:rPr lang="en-US" dirty="0" err="1" smtClean="0">
                <a:solidFill>
                  <a:schemeClr val="tx1"/>
                </a:solidFill>
              </a:rPr>
              <a:t>financialization</a:t>
            </a:r>
            <a:r>
              <a:rPr lang="en-US" dirty="0" smtClean="0">
                <a:solidFill>
                  <a:schemeClr val="tx1"/>
                </a:solidFill>
              </a:rPr>
              <a:t>) </a:t>
            </a:r>
            <a:r>
              <a:rPr lang="el-GR" dirty="0" smtClean="0">
                <a:solidFill>
                  <a:schemeClr val="tx1"/>
                </a:solidFill>
              </a:rPr>
              <a:t>των οικονομιών και της διεύρυνσης της επιρροής του χρηματοδοτικού τομέα, παίζει μεγάλο ρόλο στην ευημερία των πολιτών</a:t>
            </a:r>
            <a:endParaRPr lang="el-GR" dirty="0">
              <a:solidFill>
                <a:schemeClr val="tx1"/>
              </a:solidFill>
            </a:endParaRPr>
          </a:p>
        </p:txBody>
      </p:sp>
      <p:sp>
        <p:nvSpPr>
          <p:cNvPr id="5" name="Στρογγυλεμένο ορθογώνιο 4"/>
          <p:cNvSpPr/>
          <p:nvPr/>
        </p:nvSpPr>
        <p:spPr>
          <a:xfrm>
            <a:off x="362712" y="4227576"/>
            <a:ext cx="11466576" cy="122834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C00000"/>
                </a:solidFill>
              </a:rPr>
              <a:t>Κύριες οικονομικές θεωρίες: </a:t>
            </a:r>
            <a:r>
              <a:rPr lang="el-GR" b="1" dirty="0" smtClean="0">
                <a:solidFill>
                  <a:srgbClr val="0070C0"/>
                </a:solidFill>
              </a:rPr>
              <a:t>Θεωρία των πραγματικών οικονομικών κύκλων </a:t>
            </a:r>
            <a:r>
              <a:rPr lang="el-GR" dirty="0" smtClean="0">
                <a:solidFill>
                  <a:schemeClr val="tx1"/>
                </a:solidFill>
              </a:rPr>
              <a:t>(</a:t>
            </a:r>
            <a:r>
              <a:rPr lang="en-US" dirty="0" smtClean="0">
                <a:solidFill>
                  <a:schemeClr val="tx1"/>
                </a:solidFill>
              </a:rPr>
              <a:t>real business – cycle theory)</a:t>
            </a:r>
            <a:r>
              <a:rPr lang="el-GR" dirty="0" smtClean="0">
                <a:solidFill>
                  <a:schemeClr val="tx1"/>
                </a:solidFill>
              </a:rPr>
              <a:t>, μακροοικονομικού χαρακτήρα προσεγγίσεις, </a:t>
            </a:r>
            <a:r>
              <a:rPr lang="en-US" dirty="0" smtClean="0">
                <a:solidFill>
                  <a:schemeClr val="tx1"/>
                </a:solidFill>
              </a:rPr>
              <a:t> </a:t>
            </a:r>
            <a:r>
              <a:rPr lang="el-GR" dirty="0" smtClean="0">
                <a:solidFill>
                  <a:schemeClr val="tx1"/>
                </a:solidFill>
              </a:rPr>
              <a:t>με εστίαση στους μηχανισμούς των οικονομικών κύκλων των νομισματικών και δημοσιονομικών πολιτικών. Πιο συγκεκριμένα οι </a:t>
            </a:r>
            <a:r>
              <a:rPr lang="en-US" dirty="0" err="1" smtClean="0">
                <a:solidFill>
                  <a:schemeClr val="tx1"/>
                </a:solidFill>
              </a:rPr>
              <a:t>Kydland</a:t>
            </a:r>
            <a:r>
              <a:rPr lang="en-US" dirty="0" smtClean="0">
                <a:solidFill>
                  <a:schemeClr val="tx1"/>
                </a:solidFill>
              </a:rPr>
              <a:t> and Prescott (1977, 1982) </a:t>
            </a:r>
            <a:r>
              <a:rPr lang="el-GR" dirty="0" smtClean="0">
                <a:solidFill>
                  <a:schemeClr val="tx1"/>
                </a:solidFill>
              </a:rPr>
              <a:t>εισάγουν μια θεωρία </a:t>
            </a:r>
            <a:r>
              <a:rPr lang="en-US" dirty="0" smtClean="0">
                <a:solidFill>
                  <a:schemeClr val="tx1"/>
                </a:solidFill>
              </a:rPr>
              <a:t>RBC</a:t>
            </a:r>
            <a:r>
              <a:rPr lang="el-GR" dirty="0" smtClean="0">
                <a:solidFill>
                  <a:schemeClr val="tx1"/>
                </a:solidFill>
              </a:rPr>
              <a:t> προκειμένου να εξετάσουν επιχειρηματικούς κύκλους</a:t>
            </a:r>
          </a:p>
        </p:txBody>
      </p:sp>
      <p:sp>
        <p:nvSpPr>
          <p:cNvPr id="6" name="Στρογγυλεμένο ορθογώνιο 5"/>
          <p:cNvSpPr/>
          <p:nvPr/>
        </p:nvSpPr>
        <p:spPr>
          <a:xfrm>
            <a:off x="374904" y="5590032"/>
            <a:ext cx="11466576" cy="96621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C00000"/>
                </a:solidFill>
              </a:rPr>
              <a:t>Κύριες οικονομικές θεωρίες: </a:t>
            </a:r>
            <a:r>
              <a:rPr lang="el-GR" b="1" dirty="0" smtClean="0">
                <a:solidFill>
                  <a:srgbClr val="0070C0"/>
                </a:solidFill>
              </a:rPr>
              <a:t>Μετά – </a:t>
            </a:r>
            <a:r>
              <a:rPr lang="el-GR" b="1" dirty="0" err="1" smtClean="0">
                <a:solidFill>
                  <a:srgbClr val="0070C0"/>
                </a:solidFill>
              </a:rPr>
              <a:t>Κευνσιανή</a:t>
            </a:r>
            <a:r>
              <a:rPr lang="el-GR" b="1" dirty="0" smtClean="0">
                <a:solidFill>
                  <a:srgbClr val="0070C0"/>
                </a:solidFill>
              </a:rPr>
              <a:t> θεωρία </a:t>
            </a:r>
            <a:r>
              <a:rPr lang="el-GR" dirty="0" smtClean="0">
                <a:solidFill>
                  <a:schemeClr val="tx1"/>
                </a:solidFill>
              </a:rPr>
              <a:t>(</a:t>
            </a:r>
            <a:r>
              <a:rPr lang="en-US" dirty="0" smtClean="0">
                <a:solidFill>
                  <a:schemeClr val="tx1"/>
                </a:solidFill>
              </a:rPr>
              <a:t>Post – Keynesian)</a:t>
            </a:r>
            <a:r>
              <a:rPr lang="el-GR" dirty="0" smtClean="0">
                <a:solidFill>
                  <a:schemeClr val="tx1"/>
                </a:solidFill>
              </a:rPr>
              <a:t>,</a:t>
            </a:r>
            <a:r>
              <a:rPr lang="en-US" dirty="0" smtClean="0">
                <a:solidFill>
                  <a:schemeClr val="tx1"/>
                </a:solidFill>
              </a:rPr>
              <a:t> </a:t>
            </a:r>
            <a:r>
              <a:rPr lang="el-GR" dirty="0" smtClean="0">
                <a:solidFill>
                  <a:schemeClr val="tx1"/>
                </a:solidFill>
              </a:rPr>
              <a:t>με εστίαση στην λειτουργία και συμπεριφορά της πραγματικής οικονομίας, υποβαθμίζοντας την σημασία των νομισματικών και χρηματοοικονομικών επιπτώσεων καθώς και το περιβάλλον της αβεβαιότητας. Η βασική αρχή εστιάζει στην αρχή της ενεργούς ζήτησης. </a:t>
            </a:r>
          </a:p>
        </p:txBody>
      </p:sp>
    </p:spTree>
    <p:extLst>
      <p:ext uri="{BB962C8B-B14F-4D97-AF65-F5344CB8AC3E}">
        <p14:creationId xmlns:p14="http://schemas.microsoft.com/office/powerpoint/2010/main" val="3049400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74825" y="188914"/>
            <a:ext cx="8713788" cy="490537"/>
          </a:xfrm>
        </p:spPr>
        <p:txBody>
          <a:bodyPr>
            <a:normAutofit/>
          </a:bodyPr>
          <a:lstStyle/>
          <a:p>
            <a:pPr algn="ctr" eaLnBrk="1" hangingPunct="1"/>
            <a:r>
              <a:rPr lang="en-US" altLang="el-GR" sz="2400" b="1" dirty="0">
                <a:solidFill>
                  <a:srgbClr val="000066"/>
                </a:solidFill>
                <a:latin typeface="Calibri" panose="020F0502020204030204" pitchFamily="34" charset="0"/>
              </a:rPr>
              <a:t>1. 20</a:t>
            </a:r>
            <a:r>
              <a:rPr lang="el-GR" altLang="el-GR" sz="2400" b="1" baseline="30000" dirty="0">
                <a:solidFill>
                  <a:srgbClr val="000066"/>
                </a:solidFill>
                <a:latin typeface="Calibri" panose="020F0502020204030204" pitchFamily="34" charset="0"/>
              </a:rPr>
              <a:t>ΟΣ</a:t>
            </a:r>
            <a:r>
              <a:rPr lang="el-GR" altLang="el-GR" sz="2400" b="1" dirty="0">
                <a:solidFill>
                  <a:srgbClr val="000066"/>
                </a:solidFill>
                <a:latin typeface="Calibri" panose="020F0502020204030204" pitchFamily="34" charset="0"/>
              </a:rPr>
              <a:t> ΑΙΩΝΑΣ: ΚΡΙΣΕΙΣ, ΕΥΚΑΙΡΙΕΣ, ΚΕΡΔΗ, ΚΟΙΝΩΝΙΕΣ</a:t>
            </a:r>
          </a:p>
        </p:txBody>
      </p:sp>
      <p:sp>
        <p:nvSpPr>
          <p:cNvPr id="3075" name="Line 3"/>
          <p:cNvSpPr>
            <a:spLocks noChangeShapeType="1"/>
          </p:cNvSpPr>
          <p:nvPr/>
        </p:nvSpPr>
        <p:spPr bwMode="auto">
          <a:xfrm flipV="1">
            <a:off x="2063750" y="1268414"/>
            <a:ext cx="0" cy="47529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076" name="Line 4"/>
          <p:cNvSpPr>
            <a:spLocks noChangeShapeType="1"/>
          </p:cNvSpPr>
          <p:nvPr/>
        </p:nvSpPr>
        <p:spPr bwMode="auto">
          <a:xfrm>
            <a:off x="2063750" y="6021388"/>
            <a:ext cx="813593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077" name="Rectangle 5"/>
          <p:cNvSpPr>
            <a:spLocks noChangeArrowheads="1"/>
          </p:cNvSpPr>
          <p:nvPr/>
        </p:nvSpPr>
        <p:spPr bwMode="auto">
          <a:xfrm>
            <a:off x="2063751" y="6165851"/>
            <a:ext cx="792163"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600"/>
              <a:t>1900</a:t>
            </a:r>
          </a:p>
        </p:txBody>
      </p:sp>
      <p:sp>
        <p:nvSpPr>
          <p:cNvPr id="3078" name="Rectangle 6"/>
          <p:cNvSpPr>
            <a:spLocks noChangeArrowheads="1"/>
          </p:cNvSpPr>
          <p:nvPr/>
        </p:nvSpPr>
        <p:spPr bwMode="auto">
          <a:xfrm>
            <a:off x="3071813" y="6165851"/>
            <a:ext cx="86360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1912-17</a:t>
            </a:r>
          </a:p>
        </p:txBody>
      </p:sp>
      <p:sp>
        <p:nvSpPr>
          <p:cNvPr id="3079" name="Rectangle 7"/>
          <p:cNvSpPr>
            <a:spLocks noChangeArrowheads="1"/>
          </p:cNvSpPr>
          <p:nvPr/>
        </p:nvSpPr>
        <p:spPr bwMode="auto">
          <a:xfrm>
            <a:off x="4151314" y="6165851"/>
            <a:ext cx="720725"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1929</a:t>
            </a:r>
          </a:p>
        </p:txBody>
      </p:sp>
      <p:sp>
        <p:nvSpPr>
          <p:cNvPr id="3080" name="Rectangle 8"/>
          <p:cNvSpPr>
            <a:spLocks noChangeArrowheads="1"/>
          </p:cNvSpPr>
          <p:nvPr/>
        </p:nvSpPr>
        <p:spPr bwMode="auto">
          <a:xfrm>
            <a:off x="5016500" y="6165851"/>
            <a:ext cx="86360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1939-45</a:t>
            </a:r>
          </a:p>
        </p:txBody>
      </p:sp>
      <p:sp>
        <p:nvSpPr>
          <p:cNvPr id="3081" name="Rectangle 9"/>
          <p:cNvSpPr>
            <a:spLocks noChangeArrowheads="1"/>
          </p:cNvSpPr>
          <p:nvPr/>
        </p:nvSpPr>
        <p:spPr bwMode="auto">
          <a:xfrm>
            <a:off x="6096001" y="6165851"/>
            <a:ext cx="792163"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1950-70</a:t>
            </a:r>
          </a:p>
        </p:txBody>
      </p:sp>
      <p:sp>
        <p:nvSpPr>
          <p:cNvPr id="3082" name="Rectangle 10"/>
          <p:cNvSpPr>
            <a:spLocks noChangeArrowheads="1"/>
          </p:cNvSpPr>
          <p:nvPr/>
        </p:nvSpPr>
        <p:spPr bwMode="auto">
          <a:xfrm>
            <a:off x="7104064" y="6165851"/>
            <a:ext cx="720725"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1973</a:t>
            </a:r>
          </a:p>
        </p:txBody>
      </p:sp>
      <p:sp>
        <p:nvSpPr>
          <p:cNvPr id="3083" name="Rectangle 11"/>
          <p:cNvSpPr>
            <a:spLocks noChangeArrowheads="1"/>
          </p:cNvSpPr>
          <p:nvPr/>
        </p:nvSpPr>
        <p:spPr bwMode="auto">
          <a:xfrm>
            <a:off x="8040689" y="6165851"/>
            <a:ext cx="719137"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1989</a:t>
            </a:r>
          </a:p>
        </p:txBody>
      </p:sp>
      <p:sp>
        <p:nvSpPr>
          <p:cNvPr id="3084" name="Rectangle 12"/>
          <p:cNvSpPr>
            <a:spLocks noChangeArrowheads="1"/>
          </p:cNvSpPr>
          <p:nvPr/>
        </p:nvSpPr>
        <p:spPr bwMode="auto">
          <a:xfrm>
            <a:off x="8975725" y="6165851"/>
            <a:ext cx="91440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2008-12</a:t>
            </a:r>
          </a:p>
        </p:txBody>
      </p:sp>
      <p:sp>
        <p:nvSpPr>
          <p:cNvPr id="3085" name="Freeform 13"/>
          <p:cNvSpPr>
            <a:spLocks/>
          </p:cNvSpPr>
          <p:nvPr/>
        </p:nvSpPr>
        <p:spPr bwMode="auto">
          <a:xfrm>
            <a:off x="2060576" y="2857501"/>
            <a:ext cx="8367713" cy="3040063"/>
          </a:xfrm>
          <a:custGeom>
            <a:avLst/>
            <a:gdLst>
              <a:gd name="T0" fmla="*/ 388938 w 5271"/>
              <a:gd name="T1" fmla="*/ 1611313 h 1915"/>
              <a:gd name="T2" fmla="*/ 652463 w 5271"/>
              <a:gd name="T3" fmla="*/ 1885950 h 1915"/>
              <a:gd name="T4" fmla="*/ 788988 w 5271"/>
              <a:gd name="T5" fmla="*/ 2239963 h 1915"/>
              <a:gd name="T6" fmla="*/ 1131888 w 5271"/>
              <a:gd name="T7" fmla="*/ 2651125 h 1915"/>
              <a:gd name="T8" fmla="*/ 1212850 w 5271"/>
              <a:gd name="T9" fmla="*/ 2732088 h 1915"/>
              <a:gd name="T10" fmla="*/ 1474788 w 5271"/>
              <a:gd name="T11" fmla="*/ 2708275 h 1915"/>
              <a:gd name="T12" fmla="*/ 1600200 w 5271"/>
              <a:gd name="T13" fmla="*/ 2571750 h 1915"/>
              <a:gd name="T14" fmla="*/ 1692275 w 5271"/>
              <a:gd name="T15" fmla="*/ 2514600 h 1915"/>
              <a:gd name="T16" fmla="*/ 1898650 w 5271"/>
              <a:gd name="T17" fmla="*/ 2536825 h 1915"/>
              <a:gd name="T18" fmla="*/ 2138363 w 5271"/>
              <a:gd name="T19" fmla="*/ 2697163 h 1915"/>
              <a:gd name="T20" fmla="*/ 2241550 w 5271"/>
              <a:gd name="T21" fmla="*/ 2892425 h 1915"/>
              <a:gd name="T22" fmla="*/ 2538413 w 5271"/>
              <a:gd name="T23" fmla="*/ 2960688 h 1915"/>
              <a:gd name="T24" fmla="*/ 2686050 w 5271"/>
              <a:gd name="T25" fmla="*/ 2411413 h 1915"/>
              <a:gd name="T26" fmla="*/ 2767013 w 5271"/>
              <a:gd name="T27" fmla="*/ 1965325 h 1915"/>
              <a:gd name="T28" fmla="*/ 2927350 w 5271"/>
              <a:gd name="T29" fmla="*/ 2217738 h 1915"/>
              <a:gd name="T30" fmla="*/ 3098800 w 5271"/>
              <a:gd name="T31" fmla="*/ 2286000 h 1915"/>
              <a:gd name="T32" fmla="*/ 3314700 w 5271"/>
              <a:gd name="T33" fmla="*/ 2640013 h 1915"/>
              <a:gd name="T34" fmla="*/ 3624263 w 5271"/>
              <a:gd name="T35" fmla="*/ 2811463 h 1915"/>
              <a:gd name="T36" fmla="*/ 3760788 w 5271"/>
              <a:gd name="T37" fmla="*/ 2182813 h 1915"/>
              <a:gd name="T38" fmla="*/ 3943350 w 5271"/>
              <a:gd name="T39" fmla="*/ 1989138 h 1915"/>
              <a:gd name="T40" fmla="*/ 4057650 w 5271"/>
              <a:gd name="T41" fmla="*/ 1863725 h 1915"/>
              <a:gd name="T42" fmla="*/ 4171950 w 5271"/>
              <a:gd name="T43" fmla="*/ 1703388 h 1915"/>
              <a:gd name="T44" fmla="*/ 4286250 w 5271"/>
              <a:gd name="T45" fmla="*/ 1474788 h 1915"/>
              <a:gd name="T46" fmla="*/ 4356100 w 5271"/>
              <a:gd name="T47" fmla="*/ 800100 h 1915"/>
              <a:gd name="T48" fmla="*/ 4538663 w 5271"/>
              <a:gd name="T49" fmla="*/ 468313 h 1915"/>
              <a:gd name="T50" fmla="*/ 4652963 w 5271"/>
              <a:gd name="T51" fmla="*/ 307975 h 1915"/>
              <a:gd name="T52" fmla="*/ 4756150 w 5271"/>
              <a:gd name="T53" fmla="*/ 79375 h 1915"/>
              <a:gd name="T54" fmla="*/ 4927600 w 5271"/>
              <a:gd name="T55" fmla="*/ 354013 h 1915"/>
              <a:gd name="T56" fmla="*/ 5167313 w 5271"/>
              <a:gd name="T57" fmla="*/ 663575 h 1915"/>
              <a:gd name="T58" fmla="*/ 5235575 w 5271"/>
              <a:gd name="T59" fmla="*/ 892175 h 1915"/>
              <a:gd name="T60" fmla="*/ 5257800 w 5271"/>
              <a:gd name="T61" fmla="*/ 993775 h 1915"/>
              <a:gd name="T62" fmla="*/ 5418138 w 5271"/>
              <a:gd name="T63" fmla="*/ 1611313 h 1915"/>
              <a:gd name="T64" fmla="*/ 5453063 w 5271"/>
              <a:gd name="T65" fmla="*/ 1668463 h 1915"/>
              <a:gd name="T66" fmla="*/ 5589588 w 5271"/>
              <a:gd name="T67" fmla="*/ 2136775 h 1915"/>
              <a:gd name="T68" fmla="*/ 5899150 w 5271"/>
              <a:gd name="T69" fmla="*/ 1931988 h 1915"/>
              <a:gd name="T70" fmla="*/ 6013450 w 5271"/>
              <a:gd name="T71" fmla="*/ 1668463 h 1915"/>
              <a:gd name="T72" fmla="*/ 6149975 w 5271"/>
              <a:gd name="T73" fmla="*/ 1474788 h 1915"/>
              <a:gd name="T74" fmla="*/ 6299200 w 5271"/>
              <a:gd name="T75" fmla="*/ 1154113 h 1915"/>
              <a:gd name="T76" fmla="*/ 6446838 w 5271"/>
              <a:gd name="T77" fmla="*/ 892175 h 1915"/>
              <a:gd name="T78" fmla="*/ 6870700 w 5271"/>
              <a:gd name="T79" fmla="*/ 960438 h 1915"/>
              <a:gd name="T80" fmla="*/ 7075488 w 5271"/>
              <a:gd name="T81" fmla="*/ 1200150 h 1915"/>
              <a:gd name="T82" fmla="*/ 7292975 w 5271"/>
              <a:gd name="T83" fmla="*/ 1257300 h 1915"/>
              <a:gd name="T84" fmla="*/ 7613650 w 5271"/>
              <a:gd name="T85" fmla="*/ 1303338 h 1915"/>
              <a:gd name="T86" fmla="*/ 7943850 w 5271"/>
              <a:gd name="T87" fmla="*/ 1096963 h 1915"/>
              <a:gd name="T88" fmla="*/ 8024813 w 5271"/>
              <a:gd name="T89" fmla="*/ 1039813 h 1915"/>
              <a:gd name="T90" fmla="*/ 8286750 w 5271"/>
              <a:gd name="T91" fmla="*/ 1017588 h 1915"/>
              <a:gd name="T92" fmla="*/ 8367713 w 5271"/>
              <a:gd name="T93" fmla="*/ 949325 h 191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271" h="1915">
                <a:moveTo>
                  <a:pt x="0" y="1008"/>
                </a:moveTo>
                <a:cubicBezTo>
                  <a:pt x="82" y="1010"/>
                  <a:pt x="164" y="1008"/>
                  <a:pt x="245" y="1015"/>
                </a:cubicBezTo>
                <a:cubicBezTo>
                  <a:pt x="271" y="1017"/>
                  <a:pt x="303" y="1066"/>
                  <a:pt x="303" y="1066"/>
                </a:cubicBezTo>
                <a:cubicBezTo>
                  <a:pt x="313" y="1097"/>
                  <a:pt x="383" y="1170"/>
                  <a:pt x="411" y="1188"/>
                </a:cubicBezTo>
                <a:cubicBezTo>
                  <a:pt x="423" y="1224"/>
                  <a:pt x="437" y="1260"/>
                  <a:pt x="447" y="1296"/>
                </a:cubicBezTo>
                <a:cubicBezTo>
                  <a:pt x="459" y="1340"/>
                  <a:pt x="465" y="1379"/>
                  <a:pt x="497" y="1411"/>
                </a:cubicBezTo>
                <a:cubicBezTo>
                  <a:pt x="507" y="1442"/>
                  <a:pt x="557" y="1495"/>
                  <a:pt x="584" y="1512"/>
                </a:cubicBezTo>
                <a:cubicBezTo>
                  <a:pt x="612" y="1598"/>
                  <a:pt x="636" y="1620"/>
                  <a:pt x="713" y="1670"/>
                </a:cubicBezTo>
                <a:cubicBezTo>
                  <a:pt x="727" y="1679"/>
                  <a:pt x="737" y="1694"/>
                  <a:pt x="749" y="1706"/>
                </a:cubicBezTo>
                <a:cubicBezTo>
                  <a:pt x="754" y="1711"/>
                  <a:pt x="758" y="1717"/>
                  <a:pt x="764" y="1721"/>
                </a:cubicBezTo>
                <a:cubicBezTo>
                  <a:pt x="790" y="1739"/>
                  <a:pt x="820" y="1747"/>
                  <a:pt x="850" y="1757"/>
                </a:cubicBezTo>
                <a:cubicBezTo>
                  <a:pt x="904" y="1746"/>
                  <a:pt x="891" y="1735"/>
                  <a:pt x="929" y="1706"/>
                </a:cubicBezTo>
                <a:cubicBezTo>
                  <a:pt x="965" y="1679"/>
                  <a:pt x="977" y="1678"/>
                  <a:pt x="1001" y="1642"/>
                </a:cubicBezTo>
                <a:cubicBezTo>
                  <a:pt x="1003" y="1635"/>
                  <a:pt x="1003" y="1625"/>
                  <a:pt x="1008" y="1620"/>
                </a:cubicBezTo>
                <a:cubicBezTo>
                  <a:pt x="1013" y="1615"/>
                  <a:pt x="1023" y="1617"/>
                  <a:pt x="1030" y="1613"/>
                </a:cubicBezTo>
                <a:cubicBezTo>
                  <a:pt x="1076" y="1585"/>
                  <a:pt x="1005" y="1610"/>
                  <a:pt x="1066" y="1584"/>
                </a:cubicBezTo>
                <a:cubicBezTo>
                  <a:pt x="1080" y="1578"/>
                  <a:pt x="1109" y="1570"/>
                  <a:pt x="1109" y="1570"/>
                </a:cubicBezTo>
                <a:cubicBezTo>
                  <a:pt x="1147" y="1575"/>
                  <a:pt x="1169" y="1573"/>
                  <a:pt x="1196" y="1598"/>
                </a:cubicBezTo>
                <a:cubicBezTo>
                  <a:pt x="1216" y="1660"/>
                  <a:pt x="1242" y="1668"/>
                  <a:pt x="1304" y="1678"/>
                </a:cubicBezTo>
                <a:cubicBezTo>
                  <a:pt x="1317" y="1682"/>
                  <a:pt x="1338" y="1687"/>
                  <a:pt x="1347" y="1699"/>
                </a:cubicBezTo>
                <a:cubicBezTo>
                  <a:pt x="1352" y="1705"/>
                  <a:pt x="1351" y="1714"/>
                  <a:pt x="1354" y="1721"/>
                </a:cubicBezTo>
                <a:cubicBezTo>
                  <a:pt x="1370" y="1753"/>
                  <a:pt x="1387" y="1797"/>
                  <a:pt x="1412" y="1822"/>
                </a:cubicBezTo>
                <a:cubicBezTo>
                  <a:pt x="1427" y="1867"/>
                  <a:pt x="1460" y="1900"/>
                  <a:pt x="1505" y="1915"/>
                </a:cubicBezTo>
                <a:cubicBezTo>
                  <a:pt x="1560" y="1906"/>
                  <a:pt x="1562" y="1900"/>
                  <a:pt x="1599" y="1865"/>
                </a:cubicBezTo>
                <a:cubicBezTo>
                  <a:pt x="1627" y="1778"/>
                  <a:pt x="1594" y="1642"/>
                  <a:pt x="1664" y="1577"/>
                </a:cubicBezTo>
                <a:cubicBezTo>
                  <a:pt x="1680" y="1527"/>
                  <a:pt x="1668" y="1545"/>
                  <a:pt x="1692" y="1519"/>
                </a:cubicBezTo>
                <a:cubicBezTo>
                  <a:pt x="1705" y="1473"/>
                  <a:pt x="1720" y="1427"/>
                  <a:pt x="1736" y="1382"/>
                </a:cubicBezTo>
                <a:cubicBezTo>
                  <a:pt x="1738" y="1334"/>
                  <a:pt x="1732" y="1285"/>
                  <a:pt x="1743" y="1238"/>
                </a:cubicBezTo>
                <a:cubicBezTo>
                  <a:pt x="1747" y="1221"/>
                  <a:pt x="1779" y="1202"/>
                  <a:pt x="1779" y="1202"/>
                </a:cubicBezTo>
                <a:cubicBezTo>
                  <a:pt x="1782" y="1260"/>
                  <a:pt x="1767" y="1372"/>
                  <a:pt x="1844" y="1397"/>
                </a:cubicBezTo>
                <a:cubicBezTo>
                  <a:pt x="1865" y="1411"/>
                  <a:pt x="1884" y="1418"/>
                  <a:pt x="1908" y="1426"/>
                </a:cubicBezTo>
                <a:cubicBezTo>
                  <a:pt x="1923" y="1431"/>
                  <a:pt x="1952" y="1440"/>
                  <a:pt x="1952" y="1440"/>
                </a:cubicBezTo>
                <a:cubicBezTo>
                  <a:pt x="1975" y="1465"/>
                  <a:pt x="1999" y="1489"/>
                  <a:pt x="2024" y="1512"/>
                </a:cubicBezTo>
                <a:cubicBezTo>
                  <a:pt x="2040" y="1562"/>
                  <a:pt x="2050" y="1625"/>
                  <a:pt x="2088" y="1663"/>
                </a:cubicBezTo>
                <a:cubicBezTo>
                  <a:pt x="2109" y="1720"/>
                  <a:pt x="2151" y="1788"/>
                  <a:pt x="2211" y="1807"/>
                </a:cubicBezTo>
                <a:cubicBezTo>
                  <a:pt x="2246" y="1800"/>
                  <a:pt x="2259" y="1795"/>
                  <a:pt x="2283" y="1771"/>
                </a:cubicBezTo>
                <a:cubicBezTo>
                  <a:pt x="2287" y="1758"/>
                  <a:pt x="2303" y="1749"/>
                  <a:pt x="2304" y="1735"/>
                </a:cubicBezTo>
                <a:cubicBezTo>
                  <a:pt x="2315" y="1608"/>
                  <a:pt x="2279" y="1471"/>
                  <a:pt x="2369" y="1375"/>
                </a:cubicBezTo>
                <a:cubicBezTo>
                  <a:pt x="2383" y="1334"/>
                  <a:pt x="2365" y="1372"/>
                  <a:pt x="2398" y="1339"/>
                </a:cubicBezTo>
                <a:cubicBezTo>
                  <a:pt x="2427" y="1310"/>
                  <a:pt x="2449" y="1276"/>
                  <a:pt x="2484" y="1253"/>
                </a:cubicBezTo>
                <a:cubicBezTo>
                  <a:pt x="2509" y="1217"/>
                  <a:pt x="2493" y="1237"/>
                  <a:pt x="2535" y="1195"/>
                </a:cubicBezTo>
                <a:cubicBezTo>
                  <a:pt x="2542" y="1188"/>
                  <a:pt x="2556" y="1174"/>
                  <a:pt x="2556" y="1174"/>
                </a:cubicBezTo>
                <a:cubicBezTo>
                  <a:pt x="2565" y="1148"/>
                  <a:pt x="2570" y="1131"/>
                  <a:pt x="2592" y="1109"/>
                </a:cubicBezTo>
                <a:cubicBezTo>
                  <a:pt x="2604" y="1097"/>
                  <a:pt x="2628" y="1073"/>
                  <a:pt x="2628" y="1073"/>
                </a:cubicBezTo>
                <a:cubicBezTo>
                  <a:pt x="2637" y="1049"/>
                  <a:pt x="2647" y="1033"/>
                  <a:pt x="2664" y="1015"/>
                </a:cubicBezTo>
                <a:cubicBezTo>
                  <a:pt x="2676" y="985"/>
                  <a:pt x="2682" y="956"/>
                  <a:pt x="2700" y="929"/>
                </a:cubicBezTo>
                <a:cubicBezTo>
                  <a:pt x="2720" y="857"/>
                  <a:pt x="2707" y="913"/>
                  <a:pt x="2715" y="770"/>
                </a:cubicBezTo>
                <a:cubicBezTo>
                  <a:pt x="2720" y="680"/>
                  <a:pt x="2730" y="592"/>
                  <a:pt x="2744" y="504"/>
                </a:cubicBezTo>
                <a:cubicBezTo>
                  <a:pt x="2749" y="476"/>
                  <a:pt x="2750" y="425"/>
                  <a:pt x="2765" y="396"/>
                </a:cubicBezTo>
                <a:cubicBezTo>
                  <a:pt x="2777" y="372"/>
                  <a:pt x="2837" y="310"/>
                  <a:pt x="2859" y="295"/>
                </a:cubicBezTo>
                <a:cubicBezTo>
                  <a:pt x="2873" y="274"/>
                  <a:pt x="2878" y="249"/>
                  <a:pt x="2895" y="230"/>
                </a:cubicBezTo>
                <a:cubicBezTo>
                  <a:pt x="2906" y="217"/>
                  <a:pt x="2931" y="194"/>
                  <a:pt x="2931" y="194"/>
                </a:cubicBezTo>
                <a:cubicBezTo>
                  <a:pt x="2939" y="170"/>
                  <a:pt x="2952" y="158"/>
                  <a:pt x="2967" y="137"/>
                </a:cubicBezTo>
                <a:cubicBezTo>
                  <a:pt x="2972" y="98"/>
                  <a:pt x="2969" y="77"/>
                  <a:pt x="2996" y="50"/>
                </a:cubicBezTo>
                <a:cubicBezTo>
                  <a:pt x="3005" y="22"/>
                  <a:pt x="3010" y="9"/>
                  <a:pt x="3039" y="0"/>
                </a:cubicBezTo>
                <a:cubicBezTo>
                  <a:pt x="3121" y="27"/>
                  <a:pt x="3040" y="164"/>
                  <a:pt x="3104" y="223"/>
                </a:cubicBezTo>
                <a:cubicBezTo>
                  <a:pt x="3119" y="270"/>
                  <a:pt x="3147" y="321"/>
                  <a:pt x="3197" y="338"/>
                </a:cubicBezTo>
                <a:cubicBezTo>
                  <a:pt x="3240" y="381"/>
                  <a:pt x="3225" y="374"/>
                  <a:pt x="3255" y="418"/>
                </a:cubicBezTo>
                <a:cubicBezTo>
                  <a:pt x="3266" y="451"/>
                  <a:pt x="3273" y="485"/>
                  <a:pt x="3284" y="518"/>
                </a:cubicBezTo>
                <a:cubicBezTo>
                  <a:pt x="3289" y="533"/>
                  <a:pt x="3293" y="547"/>
                  <a:pt x="3298" y="562"/>
                </a:cubicBezTo>
                <a:cubicBezTo>
                  <a:pt x="3300" y="569"/>
                  <a:pt x="3305" y="583"/>
                  <a:pt x="3305" y="583"/>
                </a:cubicBezTo>
                <a:cubicBezTo>
                  <a:pt x="3307" y="597"/>
                  <a:pt x="3311" y="611"/>
                  <a:pt x="3312" y="626"/>
                </a:cubicBezTo>
                <a:cubicBezTo>
                  <a:pt x="3316" y="703"/>
                  <a:pt x="3314" y="780"/>
                  <a:pt x="3320" y="857"/>
                </a:cubicBezTo>
                <a:cubicBezTo>
                  <a:pt x="3325" y="922"/>
                  <a:pt x="3379" y="965"/>
                  <a:pt x="3413" y="1015"/>
                </a:cubicBezTo>
                <a:cubicBezTo>
                  <a:pt x="3415" y="1022"/>
                  <a:pt x="3416" y="1030"/>
                  <a:pt x="3420" y="1037"/>
                </a:cubicBezTo>
                <a:cubicBezTo>
                  <a:pt x="3424" y="1043"/>
                  <a:pt x="3432" y="1045"/>
                  <a:pt x="3435" y="1051"/>
                </a:cubicBezTo>
                <a:cubicBezTo>
                  <a:pt x="3454" y="1088"/>
                  <a:pt x="3455" y="1124"/>
                  <a:pt x="3478" y="1159"/>
                </a:cubicBezTo>
                <a:cubicBezTo>
                  <a:pt x="3483" y="1258"/>
                  <a:pt x="3453" y="1301"/>
                  <a:pt x="3521" y="1346"/>
                </a:cubicBezTo>
                <a:cubicBezTo>
                  <a:pt x="3627" y="1336"/>
                  <a:pt x="3569" y="1349"/>
                  <a:pt x="3615" y="1303"/>
                </a:cubicBezTo>
                <a:cubicBezTo>
                  <a:pt x="3629" y="1262"/>
                  <a:pt x="3676" y="1230"/>
                  <a:pt x="3716" y="1217"/>
                </a:cubicBezTo>
                <a:cubicBezTo>
                  <a:pt x="3730" y="1196"/>
                  <a:pt x="3734" y="1177"/>
                  <a:pt x="3752" y="1159"/>
                </a:cubicBezTo>
                <a:cubicBezTo>
                  <a:pt x="3764" y="1123"/>
                  <a:pt x="3775" y="1087"/>
                  <a:pt x="3788" y="1051"/>
                </a:cubicBezTo>
                <a:cubicBezTo>
                  <a:pt x="3795" y="1030"/>
                  <a:pt x="3799" y="1003"/>
                  <a:pt x="3816" y="986"/>
                </a:cubicBezTo>
                <a:cubicBezTo>
                  <a:pt x="3836" y="966"/>
                  <a:pt x="3857" y="955"/>
                  <a:pt x="3874" y="929"/>
                </a:cubicBezTo>
                <a:cubicBezTo>
                  <a:pt x="3893" y="868"/>
                  <a:pt x="3882" y="802"/>
                  <a:pt x="3939" y="763"/>
                </a:cubicBezTo>
                <a:cubicBezTo>
                  <a:pt x="3948" y="750"/>
                  <a:pt x="3961" y="741"/>
                  <a:pt x="3968" y="727"/>
                </a:cubicBezTo>
                <a:cubicBezTo>
                  <a:pt x="3975" y="714"/>
                  <a:pt x="3982" y="684"/>
                  <a:pt x="3982" y="684"/>
                </a:cubicBezTo>
                <a:cubicBezTo>
                  <a:pt x="3990" y="630"/>
                  <a:pt x="4006" y="580"/>
                  <a:pt x="4061" y="562"/>
                </a:cubicBezTo>
                <a:cubicBezTo>
                  <a:pt x="4118" y="567"/>
                  <a:pt x="4153" y="573"/>
                  <a:pt x="4205" y="590"/>
                </a:cubicBezTo>
                <a:cubicBezTo>
                  <a:pt x="4244" y="603"/>
                  <a:pt x="4328" y="605"/>
                  <a:pt x="4328" y="605"/>
                </a:cubicBezTo>
                <a:cubicBezTo>
                  <a:pt x="4378" y="621"/>
                  <a:pt x="4361" y="608"/>
                  <a:pt x="4385" y="634"/>
                </a:cubicBezTo>
                <a:cubicBezTo>
                  <a:pt x="4395" y="706"/>
                  <a:pt x="4402" y="713"/>
                  <a:pt x="4457" y="756"/>
                </a:cubicBezTo>
                <a:cubicBezTo>
                  <a:pt x="4468" y="764"/>
                  <a:pt x="4473" y="783"/>
                  <a:pt x="4486" y="785"/>
                </a:cubicBezTo>
                <a:cubicBezTo>
                  <a:pt x="4522" y="791"/>
                  <a:pt x="4558" y="790"/>
                  <a:pt x="4594" y="792"/>
                </a:cubicBezTo>
                <a:cubicBezTo>
                  <a:pt x="4616" y="806"/>
                  <a:pt x="4637" y="814"/>
                  <a:pt x="4659" y="828"/>
                </a:cubicBezTo>
                <a:cubicBezTo>
                  <a:pt x="4705" y="826"/>
                  <a:pt x="4751" y="828"/>
                  <a:pt x="4796" y="821"/>
                </a:cubicBezTo>
                <a:cubicBezTo>
                  <a:pt x="4821" y="817"/>
                  <a:pt x="4868" y="730"/>
                  <a:pt x="4889" y="713"/>
                </a:cubicBezTo>
                <a:cubicBezTo>
                  <a:pt x="4913" y="694"/>
                  <a:pt x="4986" y="693"/>
                  <a:pt x="5004" y="691"/>
                </a:cubicBezTo>
                <a:cubicBezTo>
                  <a:pt x="5046" y="651"/>
                  <a:pt x="4989" y="701"/>
                  <a:pt x="5040" y="670"/>
                </a:cubicBezTo>
                <a:cubicBezTo>
                  <a:pt x="5046" y="666"/>
                  <a:pt x="5049" y="658"/>
                  <a:pt x="5055" y="655"/>
                </a:cubicBezTo>
                <a:cubicBezTo>
                  <a:pt x="5068" y="648"/>
                  <a:pt x="5098" y="641"/>
                  <a:pt x="5098" y="641"/>
                </a:cubicBezTo>
                <a:cubicBezTo>
                  <a:pt x="5147" y="648"/>
                  <a:pt x="5166" y="655"/>
                  <a:pt x="5220" y="641"/>
                </a:cubicBezTo>
                <a:cubicBezTo>
                  <a:pt x="5235" y="637"/>
                  <a:pt x="5244" y="621"/>
                  <a:pt x="5256" y="612"/>
                </a:cubicBezTo>
                <a:cubicBezTo>
                  <a:pt x="5261" y="608"/>
                  <a:pt x="5271" y="598"/>
                  <a:pt x="5271" y="598"/>
                </a:cubicBezTo>
              </a:path>
            </a:pathLst>
          </a:custGeom>
          <a:noFill/>
          <a:ln w="28575"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086" name="Rectangle 14"/>
          <p:cNvSpPr>
            <a:spLocks noChangeArrowheads="1"/>
          </p:cNvSpPr>
          <p:nvPr/>
        </p:nvSpPr>
        <p:spPr bwMode="auto">
          <a:xfrm>
            <a:off x="2135188" y="3284539"/>
            <a:ext cx="1655762" cy="504825"/>
          </a:xfrm>
          <a:prstGeom prst="rect">
            <a:avLst/>
          </a:prstGeom>
          <a:solidFill>
            <a:srgbClr val="FFCCFF"/>
          </a:solidFill>
          <a:ln w="9525">
            <a:solidFill>
              <a:srgbClr val="FF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Βιομηχανική </a:t>
            </a:r>
          </a:p>
          <a:p>
            <a:pPr algn="ctr" eaLnBrk="1" hangingPunct="1"/>
            <a:r>
              <a:rPr lang="el-GR" altLang="el-GR" sz="1400" b="1"/>
              <a:t>Επανάσταση</a:t>
            </a:r>
          </a:p>
        </p:txBody>
      </p:sp>
      <p:sp>
        <p:nvSpPr>
          <p:cNvPr id="3087" name="Line 15"/>
          <p:cNvSpPr>
            <a:spLocks noChangeShapeType="1"/>
          </p:cNvSpPr>
          <p:nvPr/>
        </p:nvSpPr>
        <p:spPr bwMode="auto">
          <a:xfrm>
            <a:off x="2640013" y="3789363"/>
            <a:ext cx="0"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088" name="Rectangle 16"/>
          <p:cNvSpPr>
            <a:spLocks noChangeArrowheads="1"/>
          </p:cNvSpPr>
          <p:nvPr/>
        </p:nvSpPr>
        <p:spPr bwMode="auto">
          <a:xfrm>
            <a:off x="3071813" y="4365626"/>
            <a:ext cx="792162" cy="358775"/>
          </a:xfrm>
          <a:prstGeom prst="rect">
            <a:avLst/>
          </a:prstGeom>
          <a:solidFill>
            <a:srgbClr val="FFCCFF"/>
          </a:solidFill>
          <a:ln w="9525">
            <a:solidFill>
              <a:srgbClr val="FF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Α’ Π.Π.</a:t>
            </a:r>
          </a:p>
        </p:txBody>
      </p:sp>
      <p:sp>
        <p:nvSpPr>
          <p:cNvPr id="3089" name="Line 17"/>
          <p:cNvSpPr>
            <a:spLocks noChangeShapeType="1"/>
          </p:cNvSpPr>
          <p:nvPr/>
        </p:nvSpPr>
        <p:spPr bwMode="auto">
          <a:xfrm>
            <a:off x="3359150" y="4724401"/>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090" name="Rectangle 18"/>
          <p:cNvSpPr>
            <a:spLocks noChangeArrowheads="1"/>
          </p:cNvSpPr>
          <p:nvPr/>
        </p:nvSpPr>
        <p:spPr bwMode="auto">
          <a:xfrm>
            <a:off x="3935413" y="4005263"/>
            <a:ext cx="914400" cy="360362"/>
          </a:xfrm>
          <a:prstGeom prst="rect">
            <a:avLst/>
          </a:prstGeom>
          <a:solidFill>
            <a:srgbClr val="FFCCFF"/>
          </a:solidFill>
          <a:ln w="9525">
            <a:solidFill>
              <a:srgbClr val="FF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ΚΡΑΧ</a:t>
            </a:r>
          </a:p>
        </p:txBody>
      </p:sp>
      <p:sp>
        <p:nvSpPr>
          <p:cNvPr id="3091" name="Line 19"/>
          <p:cNvSpPr>
            <a:spLocks noChangeShapeType="1"/>
          </p:cNvSpPr>
          <p:nvPr/>
        </p:nvSpPr>
        <p:spPr bwMode="auto">
          <a:xfrm>
            <a:off x="4367213" y="4365626"/>
            <a:ext cx="0" cy="14398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092" name="Rectangle 20"/>
          <p:cNvSpPr>
            <a:spLocks noChangeArrowheads="1"/>
          </p:cNvSpPr>
          <p:nvPr/>
        </p:nvSpPr>
        <p:spPr bwMode="auto">
          <a:xfrm>
            <a:off x="5016501" y="4221164"/>
            <a:ext cx="792163" cy="358775"/>
          </a:xfrm>
          <a:prstGeom prst="rect">
            <a:avLst/>
          </a:prstGeom>
          <a:solidFill>
            <a:srgbClr val="FFCCFF"/>
          </a:solidFill>
          <a:ln w="9525">
            <a:solidFill>
              <a:srgbClr val="FF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Β’ Π.Π.</a:t>
            </a:r>
          </a:p>
        </p:txBody>
      </p:sp>
      <p:sp>
        <p:nvSpPr>
          <p:cNvPr id="3093" name="Line 21"/>
          <p:cNvSpPr>
            <a:spLocks noChangeShapeType="1"/>
          </p:cNvSpPr>
          <p:nvPr/>
        </p:nvSpPr>
        <p:spPr bwMode="auto">
          <a:xfrm>
            <a:off x="5448300" y="4581526"/>
            <a:ext cx="0" cy="10080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094" name="Rectangle 22"/>
          <p:cNvSpPr>
            <a:spLocks noChangeArrowheads="1"/>
          </p:cNvSpPr>
          <p:nvPr/>
        </p:nvSpPr>
        <p:spPr bwMode="auto">
          <a:xfrm>
            <a:off x="5159375" y="1557338"/>
            <a:ext cx="2736850" cy="8636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Χρυσή 20ετία της παγκόσμιας </a:t>
            </a:r>
          </a:p>
          <a:p>
            <a:pPr algn="ctr" eaLnBrk="1" hangingPunct="1"/>
            <a:r>
              <a:rPr lang="el-GR" altLang="el-GR" sz="1400" b="1"/>
              <a:t>οικονομικής ανάπτυξης</a:t>
            </a:r>
          </a:p>
          <a:p>
            <a:pPr algn="ctr" eaLnBrk="1" hangingPunct="1"/>
            <a:r>
              <a:rPr lang="el-GR" altLang="el-GR" sz="1400" b="1">
                <a:solidFill>
                  <a:srgbClr val="000066"/>
                </a:solidFill>
              </a:rPr>
              <a:t>Φορντικό</a:t>
            </a:r>
            <a:r>
              <a:rPr lang="el-GR" altLang="el-GR" sz="1400" b="1"/>
              <a:t> Μοντέλο Ανάπτυξης</a:t>
            </a:r>
          </a:p>
        </p:txBody>
      </p:sp>
      <p:sp>
        <p:nvSpPr>
          <p:cNvPr id="3095" name="Line 23"/>
          <p:cNvSpPr>
            <a:spLocks noChangeShapeType="1"/>
          </p:cNvSpPr>
          <p:nvPr/>
        </p:nvSpPr>
        <p:spPr bwMode="auto">
          <a:xfrm>
            <a:off x="6527800" y="2420939"/>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096" name="Oval 24"/>
          <p:cNvSpPr>
            <a:spLocks noChangeArrowheads="1"/>
          </p:cNvSpPr>
          <p:nvPr/>
        </p:nvSpPr>
        <p:spPr bwMode="auto">
          <a:xfrm>
            <a:off x="2424113" y="2060575"/>
            <a:ext cx="2374900" cy="863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Άθλιες Συνθήκες </a:t>
            </a:r>
          </a:p>
          <a:p>
            <a:pPr algn="ctr" eaLnBrk="1" hangingPunct="1"/>
            <a:r>
              <a:rPr lang="el-GR" altLang="el-GR" sz="1400" b="1"/>
              <a:t>Διαβίωσης και Εργασίας</a:t>
            </a:r>
          </a:p>
        </p:txBody>
      </p:sp>
      <p:sp>
        <p:nvSpPr>
          <p:cNvPr id="3097" name="Oval 25"/>
          <p:cNvSpPr>
            <a:spLocks noChangeArrowheads="1"/>
          </p:cNvSpPr>
          <p:nvPr/>
        </p:nvSpPr>
        <p:spPr bwMode="auto">
          <a:xfrm>
            <a:off x="4224339" y="2924176"/>
            <a:ext cx="1851025" cy="7207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Καταστροφές –</a:t>
            </a:r>
          </a:p>
          <a:p>
            <a:pPr algn="ctr" eaLnBrk="1" hangingPunct="1"/>
            <a:r>
              <a:rPr lang="el-GR" altLang="el-GR" sz="1400" b="1"/>
              <a:t>Επιδημίες</a:t>
            </a:r>
          </a:p>
        </p:txBody>
      </p:sp>
      <p:sp>
        <p:nvSpPr>
          <p:cNvPr id="3098" name="Oval 26"/>
          <p:cNvSpPr>
            <a:spLocks noChangeArrowheads="1"/>
          </p:cNvSpPr>
          <p:nvPr/>
        </p:nvSpPr>
        <p:spPr bwMode="auto">
          <a:xfrm>
            <a:off x="2351088" y="1125538"/>
            <a:ext cx="2736850" cy="6969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Πρώτα Συστήματα Υγείας</a:t>
            </a:r>
          </a:p>
          <a:p>
            <a:pPr algn="ctr" eaLnBrk="1" hangingPunct="1"/>
            <a:r>
              <a:rPr lang="el-GR" altLang="el-GR" sz="1400" b="1"/>
              <a:t>Μεγ. Βρετανία</a:t>
            </a:r>
          </a:p>
        </p:txBody>
      </p:sp>
      <p:sp>
        <p:nvSpPr>
          <p:cNvPr id="3099" name="Line 27"/>
          <p:cNvSpPr>
            <a:spLocks noChangeShapeType="1"/>
          </p:cNvSpPr>
          <p:nvPr/>
        </p:nvSpPr>
        <p:spPr bwMode="auto">
          <a:xfrm flipV="1">
            <a:off x="3432175" y="2924176"/>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00" name="Line 28"/>
          <p:cNvSpPr>
            <a:spLocks noChangeShapeType="1"/>
          </p:cNvSpPr>
          <p:nvPr/>
        </p:nvSpPr>
        <p:spPr bwMode="auto">
          <a:xfrm flipV="1">
            <a:off x="2855913" y="1700214"/>
            <a:ext cx="0" cy="4333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01" name="Line 29"/>
          <p:cNvSpPr>
            <a:spLocks noChangeShapeType="1"/>
          </p:cNvSpPr>
          <p:nvPr/>
        </p:nvSpPr>
        <p:spPr bwMode="auto">
          <a:xfrm flipV="1">
            <a:off x="3216276" y="3500439"/>
            <a:ext cx="1223963" cy="8651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02" name="Line 30"/>
          <p:cNvSpPr>
            <a:spLocks noChangeShapeType="1"/>
          </p:cNvSpPr>
          <p:nvPr/>
        </p:nvSpPr>
        <p:spPr bwMode="auto">
          <a:xfrm flipV="1">
            <a:off x="5303838" y="3644901"/>
            <a:ext cx="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03" name="Oval 31"/>
          <p:cNvSpPr>
            <a:spLocks noChangeArrowheads="1"/>
          </p:cNvSpPr>
          <p:nvPr/>
        </p:nvSpPr>
        <p:spPr bwMode="auto">
          <a:xfrm>
            <a:off x="5448301" y="908050"/>
            <a:ext cx="1223963" cy="503238"/>
          </a:xfrm>
          <a:prstGeom prst="ellipse">
            <a:avLst/>
          </a:prstGeom>
          <a:solidFill>
            <a:srgbClr val="DDDDDD"/>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Βιετνάμ</a:t>
            </a:r>
          </a:p>
        </p:txBody>
      </p:sp>
      <p:sp>
        <p:nvSpPr>
          <p:cNvPr id="3104" name="Oval 32"/>
          <p:cNvSpPr>
            <a:spLocks noChangeArrowheads="1"/>
          </p:cNvSpPr>
          <p:nvPr/>
        </p:nvSpPr>
        <p:spPr bwMode="auto">
          <a:xfrm>
            <a:off x="7104064" y="2636838"/>
            <a:ext cx="1584325" cy="576262"/>
          </a:xfrm>
          <a:prstGeom prst="ellipse">
            <a:avLst/>
          </a:prstGeom>
          <a:solidFill>
            <a:srgbClr val="DDDDDD"/>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Ανθρώπινα </a:t>
            </a:r>
          </a:p>
          <a:p>
            <a:pPr algn="ctr" eaLnBrk="1" hangingPunct="1"/>
            <a:r>
              <a:rPr lang="el-GR" altLang="el-GR" sz="1400" b="1"/>
              <a:t>Δικαιώματα</a:t>
            </a:r>
          </a:p>
        </p:txBody>
      </p:sp>
      <p:sp>
        <p:nvSpPr>
          <p:cNvPr id="3105" name="Rectangle 33"/>
          <p:cNvSpPr>
            <a:spLocks noChangeArrowheads="1"/>
          </p:cNvSpPr>
          <p:nvPr/>
        </p:nvSpPr>
        <p:spPr bwMode="auto">
          <a:xfrm>
            <a:off x="6311900" y="5084764"/>
            <a:ext cx="1225550" cy="504825"/>
          </a:xfrm>
          <a:prstGeom prst="rect">
            <a:avLst/>
          </a:prstGeom>
          <a:solidFill>
            <a:srgbClr val="FFCCFF"/>
          </a:solidFill>
          <a:ln w="9525">
            <a:solidFill>
              <a:srgbClr val="FF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Πετρελαϊκή </a:t>
            </a:r>
          </a:p>
          <a:p>
            <a:pPr algn="ctr" eaLnBrk="1" hangingPunct="1"/>
            <a:r>
              <a:rPr lang="el-GR" altLang="el-GR" sz="1400" b="1"/>
              <a:t>Κρίση</a:t>
            </a:r>
            <a:r>
              <a:rPr lang="el-GR" altLang="el-GR"/>
              <a:t> </a:t>
            </a:r>
          </a:p>
        </p:txBody>
      </p:sp>
      <p:sp>
        <p:nvSpPr>
          <p:cNvPr id="3106" name="Line 34"/>
          <p:cNvSpPr>
            <a:spLocks noChangeShapeType="1"/>
          </p:cNvSpPr>
          <p:nvPr/>
        </p:nvSpPr>
        <p:spPr bwMode="auto">
          <a:xfrm flipV="1">
            <a:off x="6888163" y="4941889"/>
            <a:ext cx="647700" cy="142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07" name="Line 35"/>
          <p:cNvSpPr>
            <a:spLocks noChangeShapeType="1"/>
          </p:cNvSpPr>
          <p:nvPr/>
        </p:nvSpPr>
        <p:spPr bwMode="auto">
          <a:xfrm flipV="1">
            <a:off x="6383338" y="1341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08" name="Line 36"/>
          <p:cNvSpPr>
            <a:spLocks noChangeShapeType="1"/>
          </p:cNvSpPr>
          <p:nvPr/>
        </p:nvSpPr>
        <p:spPr bwMode="auto">
          <a:xfrm>
            <a:off x="7248525" y="2420939"/>
            <a:ext cx="21590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09" name="Line 37"/>
          <p:cNvSpPr>
            <a:spLocks noChangeShapeType="1"/>
          </p:cNvSpPr>
          <p:nvPr/>
        </p:nvSpPr>
        <p:spPr bwMode="auto">
          <a:xfrm flipH="1">
            <a:off x="4295775" y="1916114"/>
            <a:ext cx="863600" cy="2174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10" name="Oval 38"/>
          <p:cNvSpPr>
            <a:spLocks noChangeArrowheads="1"/>
          </p:cNvSpPr>
          <p:nvPr/>
        </p:nvSpPr>
        <p:spPr bwMode="auto">
          <a:xfrm>
            <a:off x="7032625" y="908051"/>
            <a:ext cx="1511300" cy="504825"/>
          </a:xfrm>
          <a:prstGeom prst="ellipse">
            <a:avLst/>
          </a:prstGeom>
          <a:solidFill>
            <a:srgbClr val="DDDDDD"/>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Μεταναστεύσεις</a:t>
            </a:r>
          </a:p>
        </p:txBody>
      </p:sp>
      <p:sp>
        <p:nvSpPr>
          <p:cNvPr id="3111" name="Line 39"/>
          <p:cNvSpPr>
            <a:spLocks noChangeShapeType="1"/>
          </p:cNvSpPr>
          <p:nvPr/>
        </p:nvSpPr>
        <p:spPr bwMode="auto">
          <a:xfrm flipV="1">
            <a:off x="7319963" y="1341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12" name="Rectangle 40"/>
          <p:cNvSpPr>
            <a:spLocks noChangeArrowheads="1"/>
          </p:cNvSpPr>
          <p:nvPr/>
        </p:nvSpPr>
        <p:spPr bwMode="auto">
          <a:xfrm>
            <a:off x="8183563" y="4437064"/>
            <a:ext cx="1058862" cy="504825"/>
          </a:xfrm>
          <a:prstGeom prst="rect">
            <a:avLst/>
          </a:prstGeom>
          <a:solidFill>
            <a:srgbClr val="FFCCFF"/>
          </a:solidFill>
          <a:ln w="9525">
            <a:solidFill>
              <a:srgbClr val="FF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Η Ευρώπη </a:t>
            </a:r>
          </a:p>
          <a:p>
            <a:pPr algn="ctr" eaLnBrk="1" hangingPunct="1"/>
            <a:r>
              <a:rPr lang="el-GR" altLang="el-GR" sz="1400" b="1"/>
              <a:t>μετά το ‘89</a:t>
            </a:r>
          </a:p>
        </p:txBody>
      </p:sp>
      <p:sp>
        <p:nvSpPr>
          <p:cNvPr id="3113" name="Line 41"/>
          <p:cNvSpPr>
            <a:spLocks noChangeShapeType="1"/>
          </p:cNvSpPr>
          <p:nvPr/>
        </p:nvSpPr>
        <p:spPr bwMode="auto">
          <a:xfrm flipV="1">
            <a:off x="8688388" y="3789363"/>
            <a:ext cx="0" cy="647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14" name="Oval 42"/>
          <p:cNvSpPr>
            <a:spLocks noChangeArrowheads="1"/>
          </p:cNvSpPr>
          <p:nvPr/>
        </p:nvSpPr>
        <p:spPr bwMode="auto">
          <a:xfrm>
            <a:off x="7751763" y="5084764"/>
            <a:ext cx="2089150" cy="720725"/>
          </a:xfrm>
          <a:prstGeom prst="ellipse">
            <a:avLst/>
          </a:prstGeom>
          <a:solidFill>
            <a:srgbClr val="DDDDDD"/>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400" b="1"/>
              <a:t>Έθνη, κράτη, </a:t>
            </a:r>
          </a:p>
          <a:p>
            <a:pPr algn="ctr" eaLnBrk="1" hangingPunct="1"/>
            <a:r>
              <a:rPr lang="el-GR" altLang="el-GR" sz="1400" b="1"/>
              <a:t>ταυτότητες, πόλεμοι</a:t>
            </a:r>
          </a:p>
        </p:txBody>
      </p:sp>
      <p:sp>
        <p:nvSpPr>
          <p:cNvPr id="3115" name="Line 43"/>
          <p:cNvSpPr>
            <a:spLocks noChangeShapeType="1"/>
          </p:cNvSpPr>
          <p:nvPr/>
        </p:nvSpPr>
        <p:spPr bwMode="auto">
          <a:xfrm>
            <a:off x="8256588" y="494188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116" name="Rectangle 44"/>
          <p:cNvSpPr>
            <a:spLocks noChangeArrowheads="1"/>
          </p:cNvSpPr>
          <p:nvPr/>
        </p:nvSpPr>
        <p:spPr bwMode="auto">
          <a:xfrm>
            <a:off x="8759825" y="765176"/>
            <a:ext cx="1728788" cy="2951163"/>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200" b="1">
                <a:solidFill>
                  <a:srgbClr val="000066"/>
                </a:solidFill>
              </a:rPr>
              <a:t>1985 και μετά</a:t>
            </a:r>
          </a:p>
          <a:p>
            <a:pPr algn="ctr" eaLnBrk="1" hangingPunct="1"/>
            <a:endParaRPr lang="el-GR" altLang="el-GR" sz="1200" b="1">
              <a:solidFill>
                <a:srgbClr val="000066"/>
              </a:solidFill>
            </a:endParaRPr>
          </a:p>
          <a:p>
            <a:pPr algn="ctr" eaLnBrk="1" hangingPunct="1"/>
            <a:r>
              <a:rPr lang="el-GR" altLang="el-GR" sz="1200" b="1"/>
              <a:t>Προσανατολισμός</a:t>
            </a:r>
          </a:p>
          <a:p>
            <a:pPr algn="ctr" eaLnBrk="1" hangingPunct="1"/>
            <a:r>
              <a:rPr lang="el-GR" altLang="el-GR" sz="1200" b="1"/>
              <a:t>Στα Ποιοτικά</a:t>
            </a:r>
          </a:p>
          <a:p>
            <a:pPr algn="ctr" eaLnBrk="1" hangingPunct="1"/>
            <a:r>
              <a:rPr lang="el-GR" altLang="el-GR" sz="1200" b="1"/>
              <a:t>Χαρακτηριστικά</a:t>
            </a:r>
          </a:p>
          <a:p>
            <a:pPr algn="ctr" eaLnBrk="1" hangingPunct="1"/>
            <a:r>
              <a:rPr lang="el-GR" altLang="el-GR" sz="1200" b="1"/>
              <a:t>Από την Παγκόσμια</a:t>
            </a:r>
          </a:p>
          <a:p>
            <a:pPr algn="ctr" eaLnBrk="1" hangingPunct="1"/>
            <a:r>
              <a:rPr lang="el-GR" altLang="el-GR" sz="1200" b="1"/>
              <a:t>στην Τοπική Κοινωνία</a:t>
            </a:r>
          </a:p>
          <a:p>
            <a:pPr algn="ctr" eaLnBrk="1" hangingPunct="1"/>
            <a:endParaRPr lang="el-GR" altLang="el-GR" sz="1200" b="1"/>
          </a:p>
          <a:p>
            <a:pPr algn="ctr" eaLnBrk="1" hangingPunct="1"/>
            <a:r>
              <a:rPr lang="el-GR" altLang="el-GR" sz="1200" b="1"/>
              <a:t>Έμφαση στις </a:t>
            </a:r>
            <a:endParaRPr lang="en-US" altLang="el-GR" sz="1200" b="1"/>
          </a:p>
          <a:p>
            <a:pPr algn="ctr" eaLnBrk="1" hangingPunct="1"/>
            <a:r>
              <a:rPr lang="el-GR" altLang="el-GR" sz="1200" b="1"/>
              <a:t>Κοινωνικές</a:t>
            </a:r>
          </a:p>
          <a:p>
            <a:pPr algn="ctr" eaLnBrk="1" hangingPunct="1"/>
            <a:r>
              <a:rPr lang="el-GR" altLang="el-GR" sz="1200" b="1"/>
              <a:t>Υπηρεσίες </a:t>
            </a:r>
            <a:endParaRPr lang="en-US" altLang="el-GR" sz="1200" b="1"/>
          </a:p>
          <a:p>
            <a:pPr algn="ctr" eaLnBrk="1" hangingPunct="1"/>
            <a:r>
              <a:rPr lang="el-GR" altLang="el-GR" sz="1200" b="1"/>
              <a:t>(Υγεία, Παιδεία)</a:t>
            </a:r>
          </a:p>
          <a:p>
            <a:pPr algn="ctr" eaLnBrk="1" hangingPunct="1"/>
            <a:r>
              <a:rPr lang="en-US" altLang="el-GR" sz="1200" b="1"/>
              <a:t>Human Resources</a:t>
            </a:r>
          </a:p>
          <a:p>
            <a:pPr algn="ctr" eaLnBrk="1" hangingPunct="1"/>
            <a:r>
              <a:rPr lang="en-US" altLang="el-GR" sz="1200" b="1"/>
              <a:t>Management </a:t>
            </a:r>
          </a:p>
          <a:p>
            <a:pPr algn="ctr" eaLnBrk="1" hangingPunct="1"/>
            <a:endParaRPr lang="en-US" altLang="el-GR" sz="1200" b="1"/>
          </a:p>
          <a:p>
            <a:pPr algn="ctr" eaLnBrk="1" hangingPunct="1"/>
            <a:r>
              <a:rPr lang="en-US" altLang="el-GR" sz="1200" b="1"/>
              <a:t>TQM</a:t>
            </a:r>
            <a:endParaRPr lang="el-GR" altLang="el-GR" sz="1200" b="1"/>
          </a:p>
        </p:txBody>
      </p:sp>
    </p:spTree>
    <p:extLst>
      <p:ext uri="{BB962C8B-B14F-4D97-AF65-F5344CB8AC3E}">
        <p14:creationId xmlns:p14="http://schemas.microsoft.com/office/powerpoint/2010/main" val="8631038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Στρογγυλεμένο ορθογώνιο 2"/>
          <p:cNvSpPr/>
          <p:nvPr/>
        </p:nvSpPr>
        <p:spPr>
          <a:xfrm>
            <a:off x="201168" y="158496"/>
            <a:ext cx="11466576" cy="194462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solidFill>
                  <a:schemeClr val="tx1"/>
                </a:solidFill>
              </a:rPr>
              <a:t>Κατά τον </a:t>
            </a:r>
            <a:r>
              <a:rPr lang="en-US" sz="2400" dirty="0" err="1" smtClean="0">
                <a:solidFill>
                  <a:schemeClr val="tx1"/>
                </a:solidFill>
              </a:rPr>
              <a:t>Davinson</a:t>
            </a:r>
            <a:r>
              <a:rPr lang="en-US" sz="2400" dirty="0" smtClean="0">
                <a:solidFill>
                  <a:schemeClr val="tx1"/>
                </a:solidFill>
              </a:rPr>
              <a:t> (1984), </a:t>
            </a:r>
            <a:r>
              <a:rPr lang="el-GR" sz="2400" dirty="0" smtClean="0">
                <a:solidFill>
                  <a:schemeClr val="tx1"/>
                </a:solidFill>
              </a:rPr>
              <a:t>ως έναν από τους κύριους εκφραστές της, η εκκαθάριση στην αγορά δεν είναι αποτέλεσμα της διακύμανσης των τιμών που μπορεί να φέρει ισορροπία, αλλά η συμπεριφορά τόσο των νοικοκυριών όσο και των επιχειρήσεων προσδιορίζεται και από άλλους παράγοντες πέρα των τιμών. </a:t>
            </a:r>
          </a:p>
        </p:txBody>
      </p:sp>
      <p:sp>
        <p:nvSpPr>
          <p:cNvPr id="4" name="Στρογγυλεμένο ορθογώνιο 3"/>
          <p:cNvSpPr/>
          <p:nvPr/>
        </p:nvSpPr>
        <p:spPr>
          <a:xfrm>
            <a:off x="201168" y="2505456"/>
            <a:ext cx="11265408" cy="264261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rgbClr val="0070C0"/>
                </a:solidFill>
              </a:rPr>
              <a:t>Εξελικτική θεωρία: </a:t>
            </a:r>
            <a:r>
              <a:rPr lang="el-GR" sz="2400" dirty="0" smtClean="0">
                <a:solidFill>
                  <a:schemeClr val="tx1"/>
                </a:solidFill>
              </a:rPr>
              <a:t>Η σύγχρονη εξελικτική σύνθεση με βασικό της πυρήνα το ρόλο της </a:t>
            </a:r>
            <a:r>
              <a:rPr lang="el-GR" sz="2400" b="1" dirty="0" smtClean="0">
                <a:solidFill>
                  <a:srgbClr val="C00000"/>
                </a:solidFill>
              </a:rPr>
              <a:t>‘έρευνας και ανάπτυξης</a:t>
            </a:r>
            <a:r>
              <a:rPr lang="el-GR" sz="2400" dirty="0" smtClean="0">
                <a:solidFill>
                  <a:schemeClr val="tx1"/>
                </a:solidFill>
              </a:rPr>
              <a:t>’ δίνοντας έμφαση στις δαπάνες που κατευθύνονται στην συσσώρευση της γνώσης και στην ανάπτυξη της τεχνογνωσίας, παράγοντες που αυξάνουν τις πιθανότητες των επιχειρήσεων να επιβιώσουν μέσα στα πλαίσια του έντονου ανταγωνισμού αλλά και να μπορέσουν να αναπτυχθούν μελλοντικά (</a:t>
            </a:r>
            <a:r>
              <a:rPr lang="en-US" sz="2400" dirty="0" smtClean="0">
                <a:solidFill>
                  <a:schemeClr val="tx1"/>
                </a:solidFill>
              </a:rPr>
              <a:t>Nelson and Winter 1982; </a:t>
            </a:r>
            <a:r>
              <a:rPr lang="en-US" sz="2400" dirty="0" err="1" smtClean="0">
                <a:solidFill>
                  <a:schemeClr val="tx1"/>
                </a:solidFill>
              </a:rPr>
              <a:t>Helfat</a:t>
            </a:r>
            <a:r>
              <a:rPr lang="en-US" sz="2400" dirty="0" smtClean="0">
                <a:solidFill>
                  <a:schemeClr val="tx1"/>
                </a:solidFill>
              </a:rPr>
              <a:t> 1994)</a:t>
            </a:r>
            <a:endParaRPr lang="el-GR" sz="2400" dirty="0" smtClean="0">
              <a:solidFill>
                <a:schemeClr val="tx1"/>
              </a:solidFill>
            </a:endParaRPr>
          </a:p>
        </p:txBody>
      </p:sp>
    </p:spTree>
    <p:extLst>
      <p:ext uri="{BB962C8B-B14F-4D97-AF65-F5344CB8AC3E}">
        <p14:creationId xmlns:p14="http://schemas.microsoft.com/office/powerpoint/2010/main" val="14722580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Τίτλος 1"/>
          <p:cNvSpPr>
            <a:spLocks noGrp="1"/>
          </p:cNvSpPr>
          <p:nvPr>
            <p:ph type="title"/>
          </p:nvPr>
        </p:nvSpPr>
        <p:spPr>
          <a:xfrm>
            <a:off x="1981200" y="188914"/>
            <a:ext cx="8229600" cy="490537"/>
          </a:xfrm>
        </p:spPr>
        <p:txBody>
          <a:bodyPr/>
          <a:lstStyle/>
          <a:p>
            <a:r>
              <a:rPr lang="el-GR" altLang="el-GR" sz="2800" b="1" dirty="0" smtClean="0">
                <a:solidFill>
                  <a:srgbClr val="0070C0"/>
                </a:solidFill>
                <a:latin typeface="Calibri" panose="020F0502020204030204" pitchFamily="34" charset="0"/>
              </a:rPr>
              <a:t>10. </a:t>
            </a:r>
            <a:r>
              <a:rPr lang="el-GR" altLang="el-GR" sz="2800" b="1" dirty="0">
                <a:solidFill>
                  <a:srgbClr val="0070C0"/>
                </a:solidFill>
                <a:latin typeface="Calibri" panose="020F0502020204030204" pitchFamily="34" charset="0"/>
              </a:rPr>
              <a:t>Παγκοσμιοποίηση και Ε.Ε</a:t>
            </a:r>
          </a:p>
        </p:txBody>
      </p:sp>
      <p:sp>
        <p:nvSpPr>
          <p:cNvPr id="4" name="Στρογγυλεμένο ορθογώνιο 3"/>
          <p:cNvSpPr/>
          <p:nvPr/>
        </p:nvSpPr>
        <p:spPr>
          <a:xfrm>
            <a:off x="1631950" y="908051"/>
            <a:ext cx="1295400" cy="792163"/>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1950 - 1973</a:t>
            </a:r>
          </a:p>
        </p:txBody>
      </p:sp>
      <p:sp>
        <p:nvSpPr>
          <p:cNvPr id="5" name="Στρογγυλεμένο ορθογώνιο 4"/>
          <p:cNvSpPr/>
          <p:nvPr/>
        </p:nvSpPr>
        <p:spPr>
          <a:xfrm>
            <a:off x="3200400" y="925513"/>
            <a:ext cx="1455738" cy="774700"/>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err="1">
                <a:solidFill>
                  <a:srgbClr val="002060"/>
                </a:solidFill>
                <a:latin typeface="Calibri" panose="020F0502020204030204" pitchFamily="34" charset="0"/>
              </a:rPr>
              <a:t>Φορντικό</a:t>
            </a:r>
            <a:r>
              <a:rPr lang="el-GR" sz="1600" b="1" dirty="0">
                <a:solidFill>
                  <a:srgbClr val="002060"/>
                </a:solidFill>
                <a:latin typeface="Calibri" panose="020F0502020204030204" pitchFamily="34" charset="0"/>
              </a:rPr>
              <a:t> Μοντέλο Ανάπτυξης</a:t>
            </a:r>
          </a:p>
        </p:txBody>
      </p:sp>
      <p:sp>
        <p:nvSpPr>
          <p:cNvPr id="6" name="Στρογγυλεμένο ορθογώνιο 5"/>
          <p:cNvSpPr/>
          <p:nvPr/>
        </p:nvSpPr>
        <p:spPr>
          <a:xfrm>
            <a:off x="4929189" y="935038"/>
            <a:ext cx="1311275" cy="774700"/>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ΗΠΑ</a:t>
            </a:r>
          </a:p>
          <a:p>
            <a:pPr algn="ctr">
              <a:defRPr/>
            </a:pPr>
            <a:r>
              <a:rPr lang="el-GR" sz="1600" b="1" dirty="0">
                <a:solidFill>
                  <a:srgbClr val="002060"/>
                </a:solidFill>
                <a:latin typeface="Calibri" panose="020F0502020204030204" pitchFamily="34" charset="0"/>
              </a:rPr>
              <a:t>Κυριαρχία</a:t>
            </a:r>
          </a:p>
        </p:txBody>
      </p:sp>
      <p:sp>
        <p:nvSpPr>
          <p:cNvPr id="7" name="Στρογγυλεμένο ορθογώνιο 6"/>
          <p:cNvSpPr/>
          <p:nvPr/>
        </p:nvSpPr>
        <p:spPr>
          <a:xfrm>
            <a:off x="6456363" y="944563"/>
            <a:ext cx="1727200" cy="774700"/>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Ε.Ε</a:t>
            </a:r>
          </a:p>
          <a:p>
            <a:pPr algn="ctr">
              <a:defRPr/>
            </a:pPr>
            <a:r>
              <a:rPr lang="el-GR" sz="1600" b="1" dirty="0">
                <a:solidFill>
                  <a:srgbClr val="002060"/>
                </a:solidFill>
                <a:latin typeface="Calibri" panose="020F0502020204030204" pitchFamily="34" charset="0"/>
              </a:rPr>
              <a:t>Κεντρική Ευρώπη</a:t>
            </a:r>
          </a:p>
        </p:txBody>
      </p:sp>
      <p:sp>
        <p:nvSpPr>
          <p:cNvPr id="8" name="Στρογγυλεμένο ορθογώνιο 7"/>
          <p:cNvSpPr/>
          <p:nvPr/>
        </p:nvSpPr>
        <p:spPr>
          <a:xfrm>
            <a:off x="8343900" y="944563"/>
            <a:ext cx="1866900" cy="774700"/>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Παγκοσμιοποίηση</a:t>
            </a:r>
          </a:p>
          <a:p>
            <a:pPr algn="ctr">
              <a:defRPr/>
            </a:pPr>
            <a:r>
              <a:rPr lang="el-GR" sz="1600" b="1" dirty="0">
                <a:solidFill>
                  <a:srgbClr val="002060"/>
                </a:solidFill>
                <a:latin typeface="Calibri" panose="020F0502020204030204" pitchFamily="34" charset="0"/>
              </a:rPr>
              <a:t>Μονοπώλια - Ολιγοπώλια</a:t>
            </a:r>
          </a:p>
        </p:txBody>
      </p:sp>
      <p:sp>
        <p:nvSpPr>
          <p:cNvPr id="9" name="Στρογγυλεμένο ορθογώνιο 8"/>
          <p:cNvSpPr/>
          <p:nvPr/>
        </p:nvSpPr>
        <p:spPr>
          <a:xfrm>
            <a:off x="1631950" y="1844676"/>
            <a:ext cx="1295400" cy="792163"/>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1974 - 1980</a:t>
            </a:r>
          </a:p>
        </p:txBody>
      </p:sp>
      <p:sp>
        <p:nvSpPr>
          <p:cNvPr id="10" name="Στρογγυλεμένο ορθογώνιο 9"/>
          <p:cNvSpPr/>
          <p:nvPr/>
        </p:nvSpPr>
        <p:spPr>
          <a:xfrm>
            <a:off x="3200401" y="1846263"/>
            <a:ext cx="1527175" cy="792162"/>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Αρχή - Μ </a:t>
            </a:r>
            <a:r>
              <a:rPr lang="el-GR" sz="1600" b="1" dirty="0" err="1">
                <a:solidFill>
                  <a:srgbClr val="002060"/>
                </a:solidFill>
                <a:latin typeface="Calibri" panose="020F0502020204030204" pitchFamily="34" charset="0"/>
              </a:rPr>
              <a:t>Φορντισμού</a:t>
            </a:r>
            <a:r>
              <a:rPr lang="el-GR" sz="1600" b="1" dirty="0">
                <a:solidFill>
                  <a:srgbClr val="002060"/>
                </a:solidFill>
                <a:latin typeface="Calibri" panose="020F0502020204030204" pitchFamily="34" charset="0"/>
              </a:rPr>
              <a:t> - Προσαρμογή</a:t>
            </a:r>
          </a:p>
        </p:txBody>
      </p:sp>
      <p:sp>
        <p:nvSpPr>
          <p:cNvPr id="11" name="Στρογγυλεμένο ορθογώνιο 10"/>
          <p:cNvSpPr/>
          <p:nvPr/>
        </p:nvSpPr>
        <p:spPr>
          <a:xfrm>
            <a:off x="4872038" y="1844675"/>
            <a:ext cx="1439862" cy="788988"/>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Αναδυόμενες οικονομίες</a:t>
            </a:r>
          </a:p>
        </p:txBody>
      </p:sp>
      <p:sp>
        <p:nvSpPr>
          <p:cNvPr id="12" name="Στρογγυλεμένο ορθογώνιο 11"/>
          <p:cNvSpPr/>
          <p:nvPr/>
        </p:nvSpPr>
        <p:spPr>
          <a:xfrm>
            <a:off x="6456363" y="1833563"/>
            <a:ext cx="1727200" cy="800100"/>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Ε.Ε</a:t>
            </a:r>
          </a:p>
          <a:p>
            <a:pPr algn="ctr">
              <a:defRPr/>
            </a:pPr>
            <a:r>
              <a:rPr lang="el-GR" sz="1600" b="1" dirty="0">
                <a:solidFill>
                  <a:srgbClr val="002060"/>
                </a:solidFill>
                <a:latin typeface="Calibri" panose="020F0502020204030204" pitchFamily="34" charset="0"/>
              </a:rPr>
              <a:t>Κ.Ε – Κοινωνικά προβλήματα</a:t>
            </a:r>
          </a:p>
        </p:txBody>
      </p:sp>
      <p:sp>
        <p:nvSpPr>
          <p:cNvPr id="13" name="Στρογγυλεμένο ορθογώνιο 12"/>
          <p:cNvSpPr/>
          <p:nvPr/>
        </p:nvSpPr>
        <p:spPr>
          <a:xfrm>
            <a:off x="8328025" y="1844675"/>
            <a:ext cx="1866900" cy="774700"/>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Παγκοσμιοποίηση</a:t>
            </a:r>
          </a:p>
          <a:p>
            <a:pPr algn="ctr">
              <a:defRPr/>
            </a:pPr>
            <a:r>
              <a:rPr lang="en-US" sz="1600" b="1" dirty="0">
                <a:solidFill>
                  <a:srgbClr val="002060"/>
                </a:solidFill>
                <a:latin typeface="Calibri" panose="020F0502020204030204" pitchFamily="34" charset="0"/>
              </a:rPr>
              <a:t>- R/D </a:t>
            </a:r>
            <a:r>
              <a:rPr lang="el-GR" sz="1600" b="1" dirty="0">
                <a:solidFill>
                  <a:srgbClr val="002060"/>
                </a:solidFill>
                <a:latin typeface="Calibri" panose="020F0502020204030204" pitchFamily="34" charset="0"/>
              </a:rPr>
              <a:t>Γ’ </a:t>
            </a:r>
            <a:r>
              <a:rPr lang="el-GR" sz="1600" b="1" dirty="0" err="1">
                <a:solidFill>
                  <a:srgbClr val="002060"/>
                </a:solidFill>
                <a:latin typeface="Calibri" panose="020F0502020204030204" pitchFamily="34" charset="0"/>
              </a:rPr>
              <a:t>γενής</a:t>
            </a:r>
            <a:r>
              <a:rPr lang="el-GR" sz="1600" b="1" dirty="0">
                <a:solidFill>
                  <a:srgbClr val="002060"/>
                </a:solidFill>
                <a:latin typeface="Calibri" panose="020F0502020204030204" pitchFamily="34" charset="0"/>
              </a:rPr>
              <a:t> τομέας</a:t>
            </a:r>
          </a:p>
        </p:txBody>
      </p:sp>
      <p:sp>
        <p:nvSpPr>
          <p:cNvPr id="14" name="Στρογγυλεμένο ορθογώνιο 13"/>
          <p:cNvSpPr/>
          <p:nvPr/>
        </p:nvSpPr>
        <p:spPr>
          <a:xfrm>
            <a:off x="1631950" y="2852738"/>
            <a:ext cx="1295400" cy="792162"/>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1981 - 1989</a:t>
            </a:r>
          </a:p>
        </p:txBody>
      </p:sp>
      <p:sp>
        <p:nvSpPr>
          <p:cNvPr id="15" name="Στρογγυλεμένο ορθογώνιο 14"/>
          <p:cNvSpPr/>
          <p:nvPr/>
        </p:nvSpPr>
        <p:spPr>
          <a:xfrm>
            <a:off x="3225801" y="2852738"/>
            <a:ext cx="1476375" cy="792162"/>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Μ- </a:t>
            </a:r>
            <a:r>
              <a:rPr lang="el-GR" sz="1600" b="1" dirty="0" err="1">
                <a:solidFill>
                  <a:srgbClr val="002060"/>
                </a:solidFill>
                <a:latin typeface="Calibri" panose="020F0502020204030204" pitchFamily="34" charset="0"/>
              </a:rPr>
              <a:t>Φορντισμός</a:t>
            </a:r>
            <a:endParaRPr lang="el-GR" sz="1600" b="1" dirty="0">
              <a:solidFill>
                <a:srgbClr val="002060"/>
              </a:solidFill>
              <a:latin typeface="Calibri" panose="020F0502020204030204" pitchFamily="34" charset="0"/>
            </a:endParaRPr>
          </a:p>
          <a:p>
            <a:pPr algn="ctr">
              <a:defRPr/>
            </a:pPr>
            <a:r>
              <a:rPr lang="el-GR" sz="1600" b="1" dirty="0" err="1">
                <a:solidFill>
                  <a:srgbClr val="002060"/>
                </a:solidFill>
                <a:latin typeface="Calibri" panose="020F0502020204030204" pitchFamily="34" charset="0"/>
              </a:rPr>
              <a:t>Αποβ</a:t>
            </a:r>
            <a:r>
              <a:rPr lang="el-GR" sz="1600" b="1" dirty="0">
                <a:solidFill>
                  <a:srgbClr val="002060"/>
                </a:solidFill>
                <a:latin typeface="Calibri" panose="020F0502020204030204" pitchFamily="34" charset="0"/>
              </a:rPr>
              <a:t>/</a:t>
            </a:r>
            <a:r>
              <a:rPr lang="el-GR" sz="1600" b="1" dirty="0" err="1">
                <a:solidFill>
                  <a:srgbClr val="002060"/>
                </a:solidFill>
                <a:latin typeface="Calibri" panose="020F0502020204030204" pitchFamily="34" charset="0"/>
              </a:rPr>
              <a:t>νιση</a:t>
            </a:r>
            <a:endParaRPr lang="el-GR" sz="1600" b="1" dirty="0">
              <a:solidFill>
                <a:srgbClr val="002060"/>
              </a:solidFill>
              <a:latin typeface="Calibri" panose="020F0502020204030204" pitchFamily="34" charset="0"/>
            </a:endParaRPr>
          </a:p>
        </p:txBody>
      </p:sp>
      <p:sp>
        <p:nvSpPr>
          <p:cNvPr id="16" name="Στρογγυλεμένο ορθογώνιο 15"/>
          <p:cNvSpPr/>
          <p:nvPr/>
        </p:nvSpPr>
        <p:spPr>
          <a:xfrm>
            <a:off x="4878388" y="2852738"/>
            <a:ext cx="1433512" cy="792162"/>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Αναδυόμενες</a:t>
            </a:r>
          </a:p>
          <a:p>
            <a:pPr algn="ctr">
              <a:defRPr/>
            </a:pPr>
            <a:r>
              <a:rPr lang="el-GR" sz="1600" b="1" dirty="0">
                <a:solidFill>
                  <a:srgbClr val="002060"/>
                </a:solidFill>
                <a:latin typeface="Calibri" panose="020F0502020204030204" pitchFamily="34" charset="0"/>
              </a:rPr>
              <a:t>Οικονομίες</a:t>
            </a:r>
          </a:p>
          <a:p>
            <a:pPr algn="ctr">
              <a:defRPr/>
            </a:pPr>
            <a:r>
              <a:rPr lang="el-GR" sz="1600" b="1" dirty="0">
                <a:solidFill>
                  <a:srgbClr val="002060"/>
                </a:solidFill>
                <a:latin typeface="Calibri" panose="020F0502020204030204" pitchFamily="34" charset="0"/>
              </a:rPr>
              <a:t>Ιαπωνία</a:t>
            </a:r>
          </a:p>
        </p:txBody>
      </p:sp>
      <p:sp>
        <p:nvSpPr>
          <p:cNvPr id="17" name="Στρογγυλεμένο ορθογώνιο 16"/>
          <p:cNvSpPr/>
          <p:nvPr/>
        </p:nvSpPr>
        <p:spPr>
          <a:xfrm>
            <a:off x="6480175" y="2843213"/>
            <a:ext cx="1703388" cy="792162"/>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ΕΟΚ. </a:t>
            </a:r>
            <a:r>
              <a:rPr lang="el-GR" sz="1600" b="1" dirty="0" err="1">
                <a:solidFill>
                  <a:srgbClr val="002060"/>
                </a:solidFill>
                <a:latin typeface="Calibri" panose="020F0502020204030204" pitchFamily="34" charset="0"/>
              </a:rPr>
              <a:t>Ευρ</a:t>
            </a:r>
            <a:r>
              <a:rPr lang="el-GR" sz="1600" b="1" dirty="0">
                <a:solidFill>
                  <a:srgbClr val="002060"/>
                </a:solidFill>
                <a:latin typeface="Calibri" panose="020F0502020204030204" pitchFamily="34" charset="0"/>
              </a:rPr>
              <a:t>. Νότος – Ευρώπη 2 ταχυτήτων</a:t>
            </a:r>
          </a:p>
        </p:txBody>
      </p:sp>
      <p:sp>
        <p:nvSpPr>
          <p:cNvPr id="18" name="Στρογγυλεμένο ορθογώνιο 17"/>
          <p:cNvSpPr/>
          <p:nvPr/>
        </p:nvSpPr>
        <p:spPr>
          <a:xfrm>
            <a:off x="8351838" y="2838451"/>
            <a:ext cx="1858962" cy="792163"/>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a:solidFill>
                  <a:srgbClr val="002060"/>
                </a:solidFill>
                <a:latin typeface="Calibri" panose="020F0502020204030204" pitchFamily="34" charset="0"/>
              </a:rPr>
              <a:t>Παγκοσμιοποίηση</a:t>
            </a:r>
          </a:p>
          <a:p>
            <a:pPr algn="ctr">
              <a:defRPr/>
            </a:pPr>
            <a:r>
              <a:rPr lang="en-US" sz="1600" b="1">
                <a:solidFill>
                  <a:srgbClr val="002060"/>
                </a:solidFill>
                <a:latin typeface="Calibri" panose="020F0502020204030204" pitchFamily="34" charset="0"/>
              </a:rPr>
              <a:t>- R/D </a:t>
            </a:r>
            <a:r>
              <a:rPr lang="el-GR" sz="1600" b="1">
                <a:solidFill>
                  <a:srgbClr val="002060"/>
                </a:solidFill>
                <a:latin typeface="Calibri" panose="020F0502020204030204" pitchFamily="34" charset="0"/>
              </a:rPr>
              <a:t>Γ’ γενής τομέας</a:t>
            </a:r>
            <a:endParaRPr lang="el-GR" sz="1600" b="1" dirty="0">
              <a:solidFill>
                <a:srgbClr val="002060"/>
              </a:solidFill>
              <a:latin typeface="Calibri" panose="020F0502020204030204" pitchFamily="34" charset="0"/>
            </a:endParaRPr>
          </a:p>
        </p:txBody>
      </p:sp>
      <p:sp>
        <p:nvSpPr>
          <p:cNvPr id="19" name="Στρογγυλεμένο ορθογώνιο 18"/>
          <p:cNvSpPr/>
          <p:nvPr/>
        </p:nvSpPr>
        <p:spPr>
          <a:xfrm>
            <a:off x="1666875" y="3856038"/>
            <a:ext cx="1295400" cy="895350"/>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1990 - 2004</a:t>
            </a:r>
          </a:p>
        </p:txBody>
      </p:sp>
      <p:sp>
        <p:nvSpPr>
          <p:cNvPr id="20" name="Στρογγυλεμένο ορθογώνιο 19"/>
          <p:cNvSpPr/>
          <p:nvPr/>
        </p:nvSpPr>
        <p:spPr>
          <a:xfrm>
            <a:off x="3225801" y="3876676"/>
            <a:ext cx="1476375" cy="874713"/>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Μ-</a:t>
            </a:r>
            <a:r>
              <a:rPr lang="el-GR" sz="1600" b="1" dirty="0" err="1">
                <a:solidFill>
                  <a:srgbClr val="002060"/>
                </a:solidFill>
                <a:latin typeface="Calibri" panose="020F0502020204030204" pitchFamily="34" charset="0"/>
              </a:rPr>
              <a:t>Φορντισμός</a:t>
            </a:r>
            <a:r>
              <a:rPr lang="el-GR" sz="1600" b="1" dirty="0">
                <a:solidFill>
                  <a:srgbClr val="002060"/>
                </a:solidFill>
                <a:latin typeface="Calibri" panose="020F0502020204030204" pitchFamily="34" charset="0"/>
              </a:rPr>
              <a:t> – </a:t>
            </a:r>
          </a:p>
          <a:p>
            <a:pPr algn="ctr">
              <a:defRPr/>
            </a:pPr>
            <a:r>
              <a:rPr lang="el-GR" sz="1600" b="1" dirty="0" err="1">
                <a:solidFill>
                  <a:srgbClr val="002060"/>
                </a:solidFill>
                <a:latin typeface="Calibri" panose="020F0502020204030204" pitchFamily="34" charset="0"/>
              </a:rPr>
              <a:t>Τοπικότητα</a:t>
            </a:r>
            <a:endParaRPr lang="el-GR" sz="1600" b="1" dirty="0">
              <a:solidFill>
                <a:srgbClr val="002060"/>
              </a:solidFill>
              <a:latin typeface="Calibri" panose="020F0502020204030204" pitchFamily="34" charset="0"/>
            </a:endParaRPr>
          </a:p>
        </p:txBody>
      </p:sp>
      <p:sp>
        <p:nvSpPr>
          <p:cNvPr id="21" name="Στρογγυλεμένο ορθογώνιο 20"/>
          <p:cNvSpPr/>
          <p:nvPr/>
        </p:nvSpPr>
        <p:spPr>
          <a:xfrm>
            <a:off x="4878388" y="3876676"/>
            <a:ext cx="1433512" cy="874713"/>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Πολλοί μεγάλοι</a:t>
            </a:r>
          </a:p>
          <a:p>
            <a:pPr algn="ctr">
              <a:defRPr/>
            </a:pPr>
            <a:r>
              <a:rPr lang="el-GR" sz="1600" b="1" dirty="0">
                <a:solidFill>
                  <a:srgbClr val="002060"/>
                </a:solidFill>
                <a:latin typeface="Calibri" panose="020F0502020204030204" pitchFamily="34" charset="0"/>
              </a:rPr>
              <a:t>παίχτες</a:t>
            </a:r>
          </a:p>
        </p:txBody>
      </p:sp>
      <p:sp>
        <p:nvSpPr>
          <p:cNvPr id="22" name="Στρογγυλεμένο ορθογώνιο 21"/>
          <p:cNvSpPr/>
          <p:nvPr/>
        </p:nvSpPr>
        <p:spPr>
          <a:xfrm>
            <a:off x="6477001" y="3856038"/>
            <a:ext cx="1706563" cy="895350"/>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buFontTx/>
              <a:buAutoNum type="arabicPlain" startAt="15"/>
              <a:defRPr/>
            </a:pPr>
            <a:r>
              <a:rPr lang="el-GR" sz="1600" b="1" dirty="0">
                <a:solidFill>
                  <a:srgbClr val="002060"/>
                </a:solidFill>
                <a:latin typeface="Calibri" panose="020F0502020204030204" pitchFamily="34" charset="0"/>
              </a:rPr>
              <a:t>     27</a:t>
            </a:r>
          </a:p>
          <a:p>
            <a:pPr algn="ctr">
              <a:defRPr/>
            </a:pPr>
            <a:r>
              <a:rPr lang="el-GR" sz="1600" b="1" dirty="0">
                <a:solidFill>
                  <a:srgbClr val="002060"/>
                </a:solidFill>
                <a:latin typeface="Calibri" panose="020F0502020204030204" pitchFamily="34" charset="0"/>
              </a:rPr>
              <a:t>Ευρώπη 3 ταχυτήτων</a:t>
            </a:r>
          </a:p>
        </p:txBody>
      </p:sp>
      <p:cxnSp>
        <p:nvCxnSpPr>
          <p:cNvPr id="23" name="Ευθύγραμμο βέλος σύνδεσης 22"/>
          <p:cNvCxnSpPr/>
          <p:nvPr/>
        </p:nvCxnSpPr>
        <p:spPr>
          <a:xfrm>
            <a:off x="7248525" y="4005263"/>
            <a:ext cx="2159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Στρογγυλεμένο ορθογώνιο 24"/>
          <p:cNvSpPr/>
          <p:nvPr/>
        </p:nvSpPr>
        <p:spPr>
          <a:xfrm>
            <a:off x="8328026" y="3851276"/>
            <a:ext cx="1882775" cy="900113"/>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Παγκοσμιοποίηση</a:t>
            </a:r>
          </a:p>
          <a:p>
            <a:pPr algn="ctr">
              <a:defRPr/>
            </a:pPr>
            <a:r>
              <a:rPr lang="el-GR" sz="1600" b="1" dirty="0">
                <a:solidFill>
                  <a:srgbClr val="002060"/>
                </a:solidFill>
                <a:latin typeface="Calibri" panose="020F0502020204030204" pitchFamily="34" charset="0"/>
              </a:rPr>
              <a:t>Δίκτυα – Διεθνείς αγορές - Ανταγωνισμός</a:t>
            </a:r>
          </a:p>
        </p:txBody>
      </p:sp>
      <p:sp>
        <p:nvSpPr>
          <p:cNvPr id="26" name="Στρογγυλεμένο ορθογώνιο 25"/>
          <p:cNvSpPr/>
          <p:nvPr/>
        </p:nvSpPr>
        <p:spPr>
          <a:xfrm>
            <a:off x="1674813" y="5275263"/>
            <a:ext cx="1295400" cy="895350"/>
          </a:xfrm>
          <a:prstGeom prst="roundRect">
            <a:avLst/>
          </a:prstGeom>
          <a:solidFill>
            <a:srgbClr val="B2B2B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2005 – έως σήμερα</a:t>
            </a:r>
          </a:p>
        </p:txBody>
      </p:sp>
      <p:sp>
        <p:nvSpPr>
          <p:cNvPr id="27" name="Στρογγυλεμένο ορθογώνιο 26"/>
          <p:cNvSpPr/>
          <p:nvPr/>
        </p:nvSpPr>
        <p:spPr>
          <a:xfrm>
            <a:off x="3143251" y="5300663"/>
            <a:ext cx="1558925" cy="895350"/>
          </a:xfrm>
          <a:prstGeom prst="roundRect">
            <a:avLst/>
          </a:prstGeom>
          <a:solidFill>
            <a:srgbClr val="B2B2B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Έμφαση στην Ιδιαιτερότητα - Μοναδικότητα</a:t>
            </a:r>
          </a:p>
        </p:txBody>
      </p:sp>
      <p:sp>
        <p:nvSpPr>
          <p:cNvPr id="28" name="Στρογγυλεμένο ορθογώνιο 27"/>
          <p:cNvSpPr/>
          <p:nvPr/>
        </p:nvSpPr>
        <p:spPr>
          <a:xfrm>
            <a:off x="4868864" y="5157789"/>
            <a:ext cx="1443037" cy="1131887"/>
          </a:xfrm>
          <a:prstGeom prst="roundRect">
            <a:avLst/>
          </a:prstGeom>
          <a:solidFill>
            <a:srgbClr val="B2B2B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Μεγάλοι παίχτες και μεγάλη εξειδίκευση</a:t>
            </a:r>
          </a:p>
        </p:txBody>
      </p:sp>
      <p:sp>
        <p:nvSpPr>
          <p:cNvPr id="29" name="Στρογγυλεμένο ορθογώνιο 28"/>
          <p:cNvSpPr/>
          <p:nvPr/>
        </p:nvSpPr>
        <p:spPr>
          <a:xfrm>
            <a:off x="6488113" y="4970463"/>
            <a:ext cx="1695450" cy="1554162"/>
          </a:xfrm>
          <a:prstGeom prst="roundRect">
            <a:avLst/>
          </a:prstGeom>
          <a:solidFill>
            <a:srgbClr val="B2B2B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Ευρώπη των 29</a:t>
            </a:r>
          </a:p>
          <a:p>
            <a:pPr algn="ctr">
              <a:defRPr/>
            </a:pPr>
            <a:r>
              <a:rPr lang="el-GR" sz="1600" b="1" dirty="0">
                <a:solidFill>
                  <a:srgbClr val="002060"/>
                </a:solidFill>
                <a:latin typeface="Calibri" panose="020F0502020204030204" pitchFamily="34" charset="0"/>
              </a:rPr>
              <a:t>Ταυτότητα – Εικόνα – Θεσμικά και οικονομικά προβλήματα</a:t>
            </a:r>
          </a:p>
        </p:txBody>
      </p:sp>
      <p:sp>
        <p:nvSpPr>
          <p:cNvPr id="30" name="Στρογγυλεμένο ορθογώνιο 29"/>
          <p:cNvSpPr/>
          <p:nvPr/>
        </p:nvSpPr>
        <p:spPr>
          <a:xfrm>
            <a:off x="8326439" y="5013325"/>
            <a:ext cx="2160587" cy="1511300"/>
          </a:xfrm>
          <a:prstGeom prst="roundRect">
            <a:avLst/>
          </a:prstGeom>
          <a:solidFill>
            <a:srgbClr val="B2B2B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b="1" dirty="0">
                <a:solidFill>
                  <a:srgbClr val="002060"/>
                </a:solidFill>
                <a:latin typeface="Calibri" panose="020F0502020204030204" pitchFamily="34" charset="0"/>
              </a:rPr>
              <a:t>ΟΜΟΙΟΓΕΝΟΠΟΙΗΣΗ</a:t>
            </a:r>
          </a:p>
          <a:p>
            <a:pPr algn="ctr">
              <a:defRPr/>
            </a:pPr>
            <a:r>
              <a:rPr lang="en-US" sz="1600" b="1" dirty="0">
                <a:solidFill>
                  <a:srgbClr val="C00000"/>
                </a:solidFill>
                <a:latin typeface="Calibri" panose="020F0502020204030204" pitchFamily="34" charset="0"/>
              </a:rPr>
              <a:t>VS</a:t>
            </a:r>
          </a:p>
          <a:p>
            <a:pPr algn="ctr">
              <a:defRPr/>
            </a:pPr>
            <a:r>
              <a:rPr lang="el-GR" sz="1600" b="1" dirty="0">
                <a:solidFill>
                  <a:srgbClr val="002060"/>
                </a:solidFill>
                <a:latin typeface="Calibri" panose="020F0502020204030204" pitchFamily="34" charset="0"/>
              </a:rPr>
              <a:t>ΔΙΑΦΟΡΕΤΙΚΟΤΗΤΑ</a:t>
            </a:r>
          </a:p>
          <a:p>
            <a:pPr algn="ctr">
              <a:defRPr/>
            </a:pPr>
            <a:r>
              <a:rPr lang="el-GR" sz="1600" b="1" dirty="0">
                <a:solidFill>
                  <a:srgbClr val="002060"/>
                </a:solidFill>
                <a:latin typeface="Calibri" panose="020F0502020204030204" pitchFamily="34" charset="0"/>
              </a:rPr>
              <a:t>Η Ε.Ε προς αναζήτηση λύσεων αλλά και ταυτότητας</a:t>
            </a:r>
          </a:p>
        </p:txBody>
      </p:sp>
    </p:spTree>
    <p:extLst>
      <p:ext uri="{BB962C8B-B14F-4D97-AF65-F5344CB8AC3E}">
        <p14:creationId xmlns:p14="http://schemas.microsoft.com/office/powerpoint/2010/main" val="41732358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Τίτλος 1"/>
          <p:cNvSpPr>
            <a:spLocks noGrp="1"/>
          </p:cNvSpPr>
          <p:nvPr>
            <p:ph type="title"/>
          </p:nvPr>
        </p:nvSpPr>
        <p:spPr>
          <a:xfrm>
            <a:off x="1987550" y="188914"/>
            <a:ext cx="8229600" cy="490537"/>
          </a:xfrm>
        </p:spPr>
        <p:txBody>
          <a:bodyPr/>
          <a:lstStyle/>
          <a:p>
            <a:r>
              <a:rPr lang="el-GR" altLang="el-GR" sz="2800" b="1" dirty="0" smtClean="0">
                <a:solidFill>
                  <a:srgbClr val="0070C0"/>
                </a:solidFill>
                <a:latin typeface="Calibri" panose="020F0502020204030204" pitchFamily="34" charset="0"/>
              </a:rPr>
              <a:t>11. </a:t>
            </a:r>
            <a:r>
              <a:rPr lang="el-GR" altLang="el-GR" sz="2800" b="1" dirty="0">
                <a:solidFill>
                  <a:srgbClr val="0070C0"/>
                </a:solidFill>
                <a:latin typeface="Calibri" panose="020F0502020204030204" pitchFamily="34" charset="0"/>
              </a:rPr>
              <a:t>Παγκοσμιοποίηση και Ανάπτυξη</a:t>
            </a:r>
          </a:p>
        </p:txBody>
      </p:sp>
      <p:sp>
        <p:nvSpPr>
          <p:cNvPr id="4" name="Στρογγυλεμένο ορθογώνιο 3"/>
          <p:cNvSpPr/>
          <p:nvPr/>
        </p:nvSpPr>
        <p:spPr>
          <a:xfrm>
            <a:off x="2387600" y="981075"/>
            <a:ext cx="7416800" cy="914400"/>
          </a:xfrm>
          <a:prstGeom prst="roundRect">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a:solidFill>
                  <a:srgbClr val="002060"/>
                </a:solidFill>
                <a:latin typeface="Calibri" panose="020F0502020204030204" pitchFamily="34" charset="0"/>
              </a:rPr>
              <a:t>GLOBALISATION vs LOCALISATION</a:t>
            </a:r>
            <a:endParaRPr lang="el-GR" sz="3200" b="1" dirty="0">
              <a:solidFill>
                <a:srgbClr val="002060"/>
              </a:solidFill>
              <a:latin typeface="Calibri" panose="020F0502020204030204" pitchFamily="34" charset="0"/>
            </a:endParaRPr>
          </a:p>
        </p:txBody>
      </p:sp>
      <p:sp>
        <p:nvSpPr>
          <p:cNvPr id="5" name="Οβάλ 4"/>
          <p:cNvSpPr/>
          <p:nvPr/>
        </p:nvSpPr>
        <p:spPr>
          <a:xfrm>
            <a:off x="2316164" y="2133601"/>
            <a:ext cx="3132137" cy="127476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b="1" dirty="0">
                <a:latin typeface="Calibri" panose="020F0502020204030204" pitchFamily="34" charset="0"/>
              </a:rPr>
              <a:t>ΓΕΝΙΚΟ ΜΟΝΤΕΛΟ ΑΝΑΠΤΥΞΗΣ</a:t>
            </a:r>
          </a:p>
        </p:txBody>
      </p:sp>
      <p:sp>
        <p:nvSpPr>
          <p:cNvPr id="6" name="Οβάλ 5"/>
          <p:cNvSpPr/>
          <p:nvPr/>
        </p:nvSpPr>
        <p:spPr>
          <a:xfrm>
            <a:off x="7032626" y="2133600"/>
            <a:ext cx="3184525" cy="1295400"/>
          </a:xfrm>
          <a:prstGeom prst="ellipse">
            <a:avLst/>
          </a:prstGeom>
          <a:solidFill>
            <a:srgbClr val="3366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b="1" dirty="0">
                <a:latin typeface="Calibri" panose="020F0502020204030204" pitchFamily="34" charset="0"/>
              </a:rPr>
              <a:t>ΜΟΝΤΕΛΟ ΤΟΠΙΚΗΣ ΙΔΙΑΤΕΡΟΤΗΤΑΣ</a:t>
            </a:r>
          </a:p>
        </p:txBody>
      </p:sp>
      <p:cxnSp>
        <p:nvCxnSpPr>
          <p:cNvPr id="8" name="Ευθύγραμμο βέλος σύνδεσης 7"/>
          <p:cNvCxnSpPr>
            <a:stCxn id="5" idx="6"/>
            <a:endCxn id="6" idx="2"/>
          </p:cNvCxnSpPr>
          <p:nvPr/>
        </p:nvCxnSpPr>
        <p:spPr>
          <a:xfrm>
            <a:off x="5448301" y="2770188"/>
            <a:ext cx="1584325" cy="1111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Οβάλ 8"/>
          <p:cNvSpPr/>
          <p:nvPr/>
        </p:nvSpPr>
        <p:spPr>
          <a:xfrm>
            <a:off x="2316164" y="3605213"/>
            <a:ext cx="3203575" cy="1236662"/>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b="1" dirty="0">
                <a:latin typeface="Calibri" panose="020F0502020204030204" pitchFamily="34" charset="0"/>
              </a:rPr>
              <a:t>ΜΑΚΡΟΟΙΚΟΝΟΜΙΚΗ ΘΕΩΡΗΣΗ</a:t>
            </a:r>
          </a:p>
        </p:txBody>
      </p:sp>
      <p:sp>
        <p:nvSpPr>
          <p:cNvPr id="11" name="Οβάλ 10"/>
          <p:cNvSpPr/>
          <p:nvPr/>
        </p:nvSpPr>
        <p:spPr>
          <a:xfrm>
            <a:off x="7032626" y="3546475"/>
            <a:ext cx="3184525" cy="1295400"/>
          </a:xfrm>
          <a:prstGeom prst="ellipse">
            <a:avLst/>
          </a:prstGeom>
          <a:solidFill>
            <a:srgbClr val="3366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b="1" dirty="0">
                <a:latin typeface="Calibri" panose="020F0502020204030204" pitchFamily="34" charset="0"/>
              </a:rPr>
              <a:t>ΜΙΚΡΟΟΙΚΟΝΟΜΙΚΗ</a:t>
            </a:r>
          </a:p>
          <a:p>
            <a:pPr algn="ctr">
              <a:defRPr/>
            </a:pPr>
            <a:r>
              <a:rPr lang="el-GR" b="1" dirty="0">
                <a:latin typeface="Calibri" panose="020F0502020204030204" pitchFamily="34" charset="0"/>
              </a:rPr>
              <a:t>ΘΕΩΡΗΣΗ</a:t>
            </a:r>
          </a:p>
        </p:txBody>
      </p:sp>
      <p:sp>
        <p:nvSpPr>
          <p:cNvPr id="14" name="Οβάλ 13"/>
          <p:cNvSpPr/>
          <p:nvPr/>
        </p:nvSpPr>
        <p:spPr>
          <a:xfrm>
            <a:off x="2316164" y="5116513"/>
            <a:ext cx="3203575" cy="1141412"/>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b="1" dirty="0">
                <a:latin typeface="Calibri" panose="020F0502020204030204" pitchFamily="34" charset="0"/>
              </a:rPr>
              <a:t>ΑΝΤΑΓΩΝΙΣΤΙΚΟΤΗΤΑ ΣΕ ΟΙΚΟΝΟΜΙΚΟΥΣ ΟΡΟΥΣ</a:t>
            </a:r>
          </a:p>
        </p:txBody>
      </p:sp>
      <p:sp>
        <p:nvSpPr>
          <p:cNvPr id="19" name="Οβάλ 18"/>
          <p:cNvSpPr/>
          <p:nvPr/>
        </p:nvSpPr>
        <p:spPr>
          <a:xfrm>
            <a:off x="7032626" y="4959350"/>
            <a:ext cx="3184525" cy="1295400"/>
          </a:xfrm>
          <a:prstGeom prst="ellipse">
            <a:avLst/>
          </a:prstGeom>
          <a:solidFill>
            <a:srgbClr val="3366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b="1" dirty="0">
                <a:latin typeface="Calibri" panose="020F0502020204030204" pitchFamily="34" charset="0"/>
              </a:rPr>
              <a:t>ΣΤΡΑΤΗΓΙΚΟΣ ΣΧΕΔΙΑΣΜΟΣ ΚΑΙ ΑΝΑΠΤΥΞΗ ΣΥΝΕΡΓΑΣΙΩΝ</a:t>
            </a:r>
          </a:p>
        </p:txBody>
      </p:sp>
      <p:cxnSp>
        <p:nvCxnSpPr>
          <p:cNvPr id="35" name="Ευθύγραμμο βέλος σύνδεσης 34"/>
          <p:cNvCxnSpPr/>
          <p:nvPr/>
        </p:nvCxnSpPr>
        <p:spPr>
          <a:xfrm>
            <a:off x="5519739" y="4149725"/>
            <a:ext cx="1512887"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Ευθύγραμμο βέλος σύνδεσης 39"/>
          <p:cNvCxnSpPr/>
          <p:nvPr/>
        </p:nvCxnSpPr>
        <p:spPr>
          <a:xfrm>
            <a:off x="5519739" y="5661025"/>
            <a:ext cx="1512887"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3520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p:nvPr>
        </p:nvSpPr>
        <p:spPr>
          <a:xfrm>
            <a:off x="1981200" y="115889"/>
            <a:ext cx="8229600" cy="801687"/>
          </a:xfrm>
        </p:spPr>
        <p:txBody>
          <a:bodyPr>
            <a:normAutofit fontScale="90000"/>
          </a:bodyPr>
          <a:lstStyle/>
          <a:p>
            <a:r>
              <a:rPr lang="el-GR" altLang="el-GR" sz="2800" b="1">
                <a:solidFill>
                  <a:srgbClr val="0070C0"/>
                </a:solidFill>
                <a:latin typeface="Calibri" panose="020F0502020204030204" pitchFamily="34" charset="0"/>
              </a:rPr>
              <a:t>Βασικοί άξονες της Έξυπνης Εξειδίκευσης </a:t>
            </a:r>
            <a:br>
              <a:rPr lang="el-GR" altLang="el-GR" sz="2800" b="1">
                <a:solidFill>
                  <a:srgbClr val="0070C0"/>
                </a:solidFill>
                <a:latin typeface="Calibri" panose="020F0502020204030204" pitchFamily="34" charset="0"/>
              </a:rPr>
            </a:br>
            <a:r>
              <a:rPr lang="en-US" altLang="el-GR" sz="2800" b="1">
                <a:solidFill>
                  <a:srgbClr val="0070C0"/>
                </a:solidFill>
                <a:latin typeface="Calibri" panose="020F0502020204030204" pitchFamily="34" charset="0"/>
              </a:rPr>
              <a:t>(Smart Specialization)</a:t>
            </a:r>
            <a:r>
              <a:rPr lang="el-GR" altLang="el-GR" sz="2800" b="1">
                <a:solidFill>
                  <a:srgbClr val="0070C0"/>
                </a:solidFill>
                <a:latin typeface="Calibri" panose="020F0502020204030204" pitchFamily="34" charset="0"/>
              </a:rPr>
              <a:t> </a:t>
            </a:r>
            <a:r>
              <a:rPr lang="el-GR" altLang="el-GR" sz="2400">
                <a:solidFill>
                  <a:srgbClr val="0070C0"/>
                </a:solidFill>
                <a:latin typeface="Calibri" panose="020F0502020204030204" pitchFamily="34" charset="0"/>
              </a:rPr>
              <a:t>[</a:t>
            </a:r>
            <a:r>
              <a:rPr lang="en-US" altLang="el-GR" sz="2400">
                <a:solidFill>
                  <a:srgbClr val="0070C0"/>
                </a:solidFill>
                <a:latin typeface="Calibri" panose="020F0502020204030204" pitchFamily="34" charset="0"/>
              </a:rPr>
              <a:t>European Commission]</a:t>
            </a:r>
            <a:endParaRPr lang="el-GR" altLang="el-GR" sz="2400">
              <a:solidFill>
                <a:srgbClr val="0070C0"/>
              </a:solidFill>
              <a:latin typeface="Calibri" panose="020F0502020204030204" pitchFamily="34" charset="0"/>
            </a:endParaRPr>
          </a:p>
        </p:txBody>
      </p:sp>
      <p:sp>
        <p:nvSpPr>
          <p:cNvPr id="4" name="Στρογγυλεμένο ορθογώνιο 3"/>
          <p:cNvSpPr/>
          <p:nvPr/>
        </p:nvSpPr>
        <p:spPr>
          <a:xfrm>
            <a:off x="2081214" y="1090613"/>
            <a:ext cx="2232025" cy="792162"/>
          </a:xfrm>
          <a:prstGeom prst="roundRect">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rgbClr val="FF0000"/>
                </a:solidFill>
                <a:latin typeface="Calibri" panose="020F0502020204030204" pitchFamily="34" charset="0"/>
              </a:rPr>
              <a:t>SMART</a:t>
            </a:r>
            <a:endParaRPr lang="el-GR" sz="2800" b="1" dirty="0">
              <a:solidFill>
                <a:srgbClr val="FF0000"/>
              </a:solidFill>
              <a:latin typeface="Calibri" panose="020F0502020204030204" pitchFamily="34" charset="0"/>
            </a:endParaRPr>
          </a:p>
        </p:txBody>
      </p:sp>
      <p:sp>
        <p:nvSpPr>
          <p:cNvPr id="5" name="Στρογγυλεμένο ορθογώνιο 4"/>
          <p:cNvSpPr/>
          <p:nvPr/>
        </p:nvSpPr>
        <p:spPr>
          <a:xfrm>
            <a:off x="2081214" y="2055813"/>
            <a:ext cx="2232025" cy="79216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rgbClr val="FF0000"/>
                </a:solidFill>
                <a:latin typeface="Calibri" panose="020F0502020204030204" pitchFamily="34" charset="0"/>
              </a:rPr>
              <a:t>SPECIALISED</a:t>
            </a:r>
            <a:endParaRPr lang="el-GR" sz="2800" b="1" dirty="0">
              <a:solidFill>
                <a:srgbClr val="FF0000"/>
              </a:solidFill>
              <a:latin typeface="Calibri" panose="020F0502020204030204" pitchFamily="34" charset="0"/>
            </a:endParaRPr>
          </a:p>
        </p:txBody>
      </p:sp>
      <p:sp>
        <p:nvSpPr>
          <p:cNvPr id="6" name="Στρογγυλεμένο ορθογώνιο 5"/>
          <p:cNvSpPr/>
          <p:nvPr/>
        </p:nvSpPr>
        <p:spPr>
          <a:xfrm>
            <a:off x="2081214" y="2979738"/>
            <a:ext cx="2232025" cy="792162"/>
          </a:xfrm>
          <a:prstGeom prst="roundRect">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rgbClr val="FF0000"/>
                </a:solidFill>
                <a:latin typeface="Calibri" panose="020F0502020204030204" pitchFamily="34" charset="0"/>
              </a:rPr>
              <a:t>STRATEGIC</a:t>
            </a:r>
            <a:endParaRPr lang="el-GR" sz="2800" b="1" dirty="0">
              <a:solidFill>
                <a:srgbClr val="FF0000"/>
              </a:solidFill>
              <a:latin typeface="Calibri" panose="020F0502020204030204" pitchFamily="34" charset="0"/>
            </a:endParaRPr>
          </a:p>
        </p:txBody>
      </p:sp>
      <p:sp>
        <p:nvSpPr>
          <p:cNvPr id="7" name="Στρογγυλεμένο ορθογώνιο 6"/>
          <p:cNvSpPr/>
          <p:nvPr/>
        </p:nvSpPr>
        <p:spPr>
          <a:xfrm>
            <a:off x="4848225" y="1100138"/>
            <a:ext cx="5545138" cy="792162"/>
          </a:xfrm>
          <a:prstGeom prst="roundRect">
            <a:avLst/>
          </a:prstGeom>
          <a:solidFill>
            <a:srgbClr val="CCCC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solidFill>
                  <a:srgbClr val="002060"/>
                </a:solidFill>
                <a:latin typeface="Calibri" panose="020F0502020204030204" pitchFamily="34" charset="0"/>
              </a:rPr>
              <a:t>Προσδιορισμός των ενδογενών δυναμικών των περιφερειών και των συγκριτικών πλεονεκτημάτων τους</a:t>
            </a:r>
          </a:p>
        </p:txBody>
      </p:sp>
      <p:sp>
        <p:nvSpPr>
          <p:cNvPr id="8" name="Στρογγυλεμένο ορθογώνιο 7"/>
          <p:cNvSpPr/>
          <p:nvPr/>
        </p:nvSpPr>
        <p:spPr>
          <a:xfrm>
            <a:off x="4848225" y="2041526"/>
            <a:ext cx="5545138" cy="792163"/>
          </a:xfrm>
          <a:prstGeom prst="roundRect">
            <a:avLst/>
          </a:prstGeom>
          <a:solidFill>
            <a:srgbClr val="CCCC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solidFill>
                  <a:srgbClr val="002060"/>
                </a:solidFill>
                <a:latin typeface="Calibri" panose="020F0502020204030204" pitchFamily="34" charset="0"/>
              </a:rPr>
              <a:t>Προτεραιότητα σε επενδύσεις έρευνας και καινοτομίας σε ανταγωνιστικό επίπεδο</a:t>
            </a:r>
          </a:p>
        </p:txBody>
      </p:sp>
      <p:sp>
        <p:nvSpPr>
          <p:cNvPr id="9" name="Στρογγυλεμένο ορθογώνιο 8"/>
          <p:cNvSpPr/>
          <p:nvPr/>
        </p:nvSpPr>
        <p:spPr>
          <a:xfrm>
            <a:off x="4848225" y="3001963"/>
            <a:ext cx="5545138" cy="792162"/>
          </a:xfrm>
          <a:prstGeom prst="roundRect">
            <a:avLst/>
          </a:prstGeom>
          <a:solidFill>
            <a:srgbClr val="CCCC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solidFill>
                  <a:srgbClr val="002060"/>
                </a:solidFill>
                <a:latin typeface="Calibri" panose="020F0502020204030204" pitchFamily="34" charset="0"/>
              </a:rPr>
              <a:t>Προσδιορισμός ενός κοινά αποδεκτού οράματος καινοτόμου περιφέρειας</a:t>
            </a:r>
          </a:p>
        </p:txBody>
      </p:sp>
      <p:sp>
        <p:nvSpPr>
          <p:cNvPr id="10" name="Οβάλ 9"/>
          <p:cNvSpPr/>
          <p:nvPr/>
        </p:nvSpPr>
        <p:spPr>
          <a:xfrm>
            <a:off x="1703389" y="4541838"/>
            <a:ext cx="2987675" cy="927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000" b="1" dirty="0">
                <a:solidFill>
                  <a:srgbClr val="002060"/>
                </a:solidFill>
                <a:latin typeface="Calibri" panose="020F0502020204030204" pitchFamily="34" charset="0"/>
              </a:rPr>
              <a:t>Τι έχει προγραμματιστεί </a:t>
            </a:r>
          </a:p>
        </p:txBody>
      </p:sp>
      <p:sp>
        <p:nvSpPr>
          <p:cNvPr id="11" name="Στρογγυλεμένο ορθογώνιο 10"/>
          <p:cNvSpPr/>
          <p:nvPr/>
        </p:nvSpPr>
        <p:spPr>
          <a:xfrm>
            <a:off x="4848225" y="4143376"/>
            <a:ext cx="5545138" cy="790575"/>
          </a:xfrm>
          <a:prstGeom prst="roundRect">
            <a:avLst/>
          </a:prstGeom>
          <a:solidFill>
            <a:srgbClr val="FFCC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solidFill>
                  <a:srgbClr val="002060"/>
                </a:solidFill>
                <a:latin typeface="Calibri" panose="020F0502020204030204" pitchFamily="34" charset="0"/>
              </a:rPr>
              <a:t>Περισσότερες από 120 ‘έξυπνες στρατηγικές’ ήδη έχουν αναπτυχθεί</a:t>
            </a:r>
          </a:p>
        </p:txBody>
      </p:sp>
      <p:sp>
        <p:nvSpPr>
          <p:cNvPr id="12" name="Στρογγυλεμένο ορθογώνιο 11"/>
          <p:cNvSpPr/>
          <p:nvPr/>
        </p:nvSpPr>
        <p:spPr>
          <a:xfrm>
            <a:off x="4837113" y="5068888"/>
            <a:ext cx="5543550" cy="792162"/>
          </a:xfrm>
          <a:prstGeom prst="roundRect">
            <a:avLst/>
          </a:prstGeom>
          <a:solidFill>
            <a:srgbClr val="FFCC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dirty="0">
                <a:solidFill>
                  <a:srgbClr val="002060"/>
                </a:solidFill>
                <a:latin typeface="Calibri" panose="020F0502020204030204" pitchFamily="34" charset="0"/>
              </a:rPr>
              <a:t>Περίπου 67 δις ευρώ έχουν δεσμευτεί από το Ευρωπαϊκό Διαθρωτικό Ταμείο και το ταμείο χρηματοδότησής επενδύσεων αλλά και τα εθνικά και περιφερειακά ταμεία</a:t>
            </a:r>
          </a:p>
        </p:txBody>
      </p:sp>
      <p:sp>
        <p:nvSpPr>
          <p:cNvPr id="13" name="Στρογγυλεμένο ορθογώνιο 12"/>
          <p:cNvSpPr/>
          <p:nvPr/>
        </p:nvSpPr>
        <p:spPr>
          <a:xfrm>
            <a:off x="4837113" y="5967414"/>
            <a:ext cx="5543550" cy="820737"/>
          </a:xfrm>
          <a:prstGeom prst="roundRect">
            <a:avLst/>
          </a:prstGeom>
          <a:solidFill>
            <a:srgbClr val="FFCC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ctr">
              <a:buFontTx/>
              <a:buChar char="-"/>
              <a:defRPr/>
            </a:pPr>
            <a:r>
              <a:rPr lang="el-GR" dirty="0">
                <a:solidFill>
                  <a:srgbClr val="002060"/>
                </a:solidFill>
                <a:latin typeface="Calibri" panose="020F0502020204030204" pitchFamily="34" charset="0"/>
              </a:rPr>
              <a:t>15.000 καινούργια προϊόντα στην αγορά</a:t>
            </a:r>
          </a:p>
          <a:p>
            <a:pPr marL="285750" indent="-285750" algn="ctr">
              <a:buFontTx/>
              <a:buChar char="-"/>
              <a:defRPr/>
            </a:pPr>
            <a:r>
              <a:rPr lang="el-GR" dirty="0">
                <a:solidFill>
                  <a:srgbClr val="002060"/>
                </a:solidFill>
                <a:latin typeface="Calibri" panose="020F0502020204030204" pitchFamily="34" charset="0"/>
              </a:rPr>
              <a:t>140.000 νέα </a:t>
            </a:r>
            <a:r>
              <a:rPr lang="en-US" dirty="0">
                <a:solidFill>
                  <a:srgbClr val="002060"/>
                </a:solidFill>
                <a:latin typeface="Calibri" panose="020F0502020204030204" pitchFamily="34" charset="0"/>
              </a:rPr>
              <a:t>start-ups</a:t>
            </a:r>
          </a:p>
          <a:p>
            <a:pPr marL="285750" indent="-285750" algn="ctr">
              <a:buFontTx/>
              <a:buChar char="-"/>
              <a:defRPr/>
            </a:pPr>
            <a:r>
              <a:rPr lang="en-US" dirty="0">
                <a:solidFill>
                  <a:srgbClr val="002060"/>
                </a:solidFill>
                <a:latin typeface="Calibri" panose="020F0502020204030204" pitchFamily="34" charset="0"/>
              </a:rPr>
              <a:t>350.000</a:t>
            </a:r>
            <a:r>
              <a:rPr lang="el-GR" dirty="0">
                <a:solidFill>
                  <a:srgbClr val="002060"/>
                </a:solidFill>
                <a:latin typeface="Calibri" panose="020F0502020204030204" pitchFamily="34" charset="0"/>
              </a:rPr>
              <a:t> νέες θέσεις εργασίας</a:t>
            </a:r>
          </a:p>
        </p:txBody>
      </p:sp>
      <p:sp>
        <p:nvSpPr>
          <p:cNvPr id="14" name="Οβάλ 13"/>
          <p:cNvSpPr/>
          <p:nvPr/>
        </p:nvSpPr>
        <p:spPr>
          <a:xfrm>
            <a:off x="1703389" y="5861050"/>
            <a:ext cx="2987675" cy="927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000" b="1" dirty="0">
                <a:solidFill>
                  <a:srgbClr val="002060"/>
                </a:solidFill>
                <a:latin typeface="Calibri" panose="020F0502020204030204" pitchFamily="34" charset="0"/>
              </a:rPr>
              <a:t>Στόχοι για το 2020</a:t>
            </a:r>
          </a:p>
        </p:txBody>
      </p:sp>
    </p:spTree>
    <p:extLst>
      <p:ext uri="{BB962C8B-B14F-4D97-AF65-F5344CB8AC3E}">
        <p14:creationId xmlns:p14="http://schemas.microsoft.com/office/powerpoint/2010/main" val="1947299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1703389" y="188913"/>
            <a:ext cx="8713787" cy="360362"/>
          </a:xfrm>
        </p:spPr>
        <p:txBody>
          <a:bodyPr>
            <a:noAutofit/>
          </a:bodyPr>
          <a:lstStyle/>
          <a:p>
            <a:pPr algn="ctr" eaLnBrk="1" hangingPunct="1"/>
            <a:r>
              <a:rPr lang="en-US" altLang="el-GR" sz="2400" b="1" dirty="0">
                <a:solidFill>
                  <a:srgbClr val="000099"/>
                </a:solidFill>
                <a:latin typeface="+mn-lt"/>
              </a:rPr>
              <a:t>2</a:t>
            </a:r>
            <a:r>
              <a:rPr lang="en-US" altLang="el-GR" sz="2400" b="1" dirty="0" smtClean="0">
                <a:solidFill>
                  <a:srgbClr val="000099"/>
                </a:solidFill>
                <a:latin typeface="+mn-lt"/>
              </a:rPr>
              <a:t>. </a:t>
            </a:r>
            <a:r>
              <a:rPr lang="el-GR" altLang="el-GR" sz="2400" b="1" dirty="0">
                <a:solidFill>
                  <a:srgbClr val="000099"/>
                </a:solidFill>
                <a:latin typeface="+mn-lt"/>
              </a:rPr>
              <a:t>Νέο Διεθνοποιημένο Περιβάλλον και ο ρόλος των Πόλεων</a:t>
            </a:r>
          </a:p>
        </p:txBody>
      </p:sp>
      <p:sp>
        <p:nvSpPr>
          <p:cNvPr id="7171" name="Rectangle 5"/>
          <p:cNvSpPr>
            <a:spLocks noGrp="1" noChangeArrowheads="1"/>
          </p:cNvSpPr>
          <p:nvPr>
            <p:ph type="body" sz="half" idx="1"/>
          </p:nvPr>
        </p:nvSpPr>
        <p:spPr>
          <a:xfrm>
            <a:off x="1703388" y="620713"/>
            <a:ext cx="4824412" cy="5903912"/>
          </a:xfrm>
        </p:spPr>
        <p:txBody>
          <a:bodyPr/>
          <a:lstStyle/>
          <a:p>
            <a:pPr algn="ctr" eaLnBrk="1" hangingPunct="1">
              <a:buFontTx/>
              <a:buNone/>
            </a:pPr>
            <a:r>
              <a:rPr lang="el-GR" altLang="el-GR" sz="1800" b="1">
                <a:solidFill>
                  <a:schemeClr val="accent2"/>
                </a:solidFill>
              </a:rPr>
              <a:t>ΕΞΕΛΙΞΕΙΣ</a:t>
            </a:r>
          </a:p>
          <a:p>
            <a:pPr eaLnBrk="1" hangingPunct="1"/>
            <a:r>
              <a:rPr lang="el-GR" altLang="el-GR" sz="1800"/>
              <a:t>Παγκοσμιοποίηση &amp; ‘Νέα Οικονομία’</a:t>
            </a:r>
          </a:p>
          <a:p>
            <a:pPr eaLnBrk="1" hangingPunct="1"/>
            <a:r>
              <a:rPr lang="el-GR" altLang="el-GR" sz="1800"/>
              <a:t>Φιλελευθεροποίηση των εμπορικών συναλλαγών</a:t>
            </a:r>
          </a:p>
          <a:p>
            <a:pPr eaLnBrk="1" hangingPunct="1"/>
            <a:r>
              <a:rPr lang="el-GR" altLang="el-GR" sz="1800"/>
              <a:t>Ραγδαία ανάπτυξη του τριτογενούς τομέα, τεχνολογίας, καινοτομίας, </a:t>
            </a:r>
            <a:r>
              <a:rPr lang="en-US" altLang="el-GR" sz="1800"/>
              <a:t>R/D</a:t>
            </a:r>
            <a:endParaRPr lang="el-GR" altLang="el-GR" sz="1800"/>
          </a:p>
          <a:p>
            <a:pPr eaLnBrk="1" hangingPunct="1"/>
            <a:r>
              <a:rPr lang="el-GR" altLang="el-GR" sz="1800"/>
              <a:t>Αλλαγή στις παραγωγικές διαδικασίες</a:t>
            </a:r>
          </a:p>
          <a:p>
            <a:pPr eaLnBrk="1" hangingPunct="1"/>
            <a:r>
              <a:rPr lang="el-GR" altLang="el-GR" sz="1800"/>
              <a:t>Αλλαγές στο περιβάλλον και τις δραστηριότητες των επιχειρήσεων</a:t>
            </a:r>
          </a:p>
          <a:p>
            <a:pPr eaLnBrk="1" hangingPunct="1"/>
            <a:r>
              <a:rPr lang="el-GR" altLang="el-GR" sz="1800"/>
              <a:t>Μετανάστευση πληθυσμών και παραγωγικού δυναμικού</a:t>
            </a:r>
            <a:endParaRPr lang="en-US" altLang="el-GR" sz="1800"/>
          </a:p>
          <a:p>
            <a:pPr eaLnBrk="1" hangingPunct="1"/>
            <a:r>
              <a:rPr lang="el-GR" altLang="el-GR" sz="1800"/>
              <a:t>Ευρωπαϊκή Ολοκλήρωση και διεύρυνση</a:t>
            </a:r>
          </a:p>
          <a:p>
            <a:pPr eaLnBrk="1" hangingPunct="1"/>
            <a:r>
              <a:rPr lang="el-GR" altLang="el-GR" sz="1800"/>
              <a:t>Κερδισμένοι και χαμένοι της διαδικασίας</a:t>
            </a:r>
          </a:p>
          <a:p>
            <a:pPr eaLnBrk="1" hangingPunct="1"/>
            <a:r>
              <a:rPr lang="el-GR" altLang="el-GR" sz="1800"/>
              <a:t>Περιφερειακές ανισότητες</a:t>
            </a:r>
          </a:p>
          <a:p>
            <a:pPr eaLnBrk="1" hangingPunct="1"/>
            <a:r>
              <a:rPr lang="el-GR" altLang="el-GR" sz="1800"/>
              <a:t>Αλλαγή στο γεωπολιτικό προφίλ της Ευρώπης</a:t>
            </a:r>
          </a:p>
          <a:p>
            <a:pPr algn="ctr" eaLnBrk="1" hangingPunct="1">
              <a:buFontTx/>
              <a:buNone/>
            </a:pPr>
            <a:r>
              <a:rPr lang="el-GR" altLang="el-GR" sz="1800" b="1"/>
              <a:t>Δημιουργία </a:t>
            </a:r>
          </a:p>
          <a:p>
            <a:pPr algn="ctr" eaLnBrk="1" hangingPunct="1">
              <a:buFontTx/>
              <a:buNone/>
            </a:pPr>
            <a:r>
              <a:rPr lang="el-GR" altLang="el-GR" sz="1900" b="1">
                <a:solidFill>
                  <a:schemeClr val="accent2"/>
                </a:solidFill>
              </a:rPr>
              <a:t>ευκαιριών, προκλήσεων</a:t>
            </a:r>
            <a:r>
              <a:rPr lang="el-GR" altLang="el-GR" sz="1900"/>
              <a:t> και </a:t>
            </a:r>
            <a:r>
              <a:rPr lang="el-GR" altLang="el-GR" sz="1900" b="1">
                <a:solidFill>
                  <a:schemeClr val="accent2"/>
                </a:solidFill>
              </a:rPr>
              <a:t>απειλών</a:t>
            </a:r>
          </a:p>
          <a:p>
            <a:pPr eaLnBrk="1" hangingPunct="1"/>
            <a:endParaRPr lang="el-GR" altLang="el-GR" sz="1800" b="1">
              <a:solidFill>
                <a:schemeClr val="accent2"/>
              </a:solidFill>
            </a:endParaRPr>
          </a:p>
        </p:txBody>
      </p:sp>
      <p:sp>
        <p:nvSpPr>
          <p:cNvPr id="7172" name="Rectangle 8"/>
          <p:cNvSpPr>
            <a:spLocks noGrp="1" noChangeArrowheads="1"/>
          </p:cNvSpPr>
          <p:nvPr>
            <p:ph type="body" sz="half" idx="2"/>
          </p:nvPr>
        </p:nvSpPr>
        <p:spPr>
          <a:xfrm>
            <a:off x="6383339" y="692151"/>
            <a:ext cx="4105275" cy="5832475"/>
          </a:xfrm>
        </p:spPr>
        <p:txBody>
          <a:bodyPr>
            <a:normAutofit lnSpcReduction="10000"/>
          </a:bodyPr>
          <a:lstStyle/>
          <a:p>
            <a:pPr algn="ctr" eaLnBrk="1" hangingPunct="1">
              <a:lnSpc>
                <a:spcPct val="80000"/>
              </a:lnSpc>
              <a:buFontTx/>
              <a:buNone/>
            </a:pPr>
            <a:r>
              <a:rPr lang="el-GR" altLang="el-GR" sz="1600" b="1" dirty="0">
                <a:solidFill>
                  <a:schemeClr val="accent2"/>
                </a:solidFill>
              </a:rPr>
              <a:t>ΠΟΛΕΙΣ:</a:t>
            </a:r>
            <a:r>
              <a:rPr lang="el-GR" altLang="el-GR" sz="1600" dirty="0"/>
              <a:t> </a:t>
            </a:r>
          </a:p>
          <a:p>
            <a:pPr eaLnBrk="1" hangingPunct="1">
              <a:lnSpc>
                <a:spcPct val="80000"/>
              </a:lnSpc>
            </a:pPr>
            <a:r>
              <a:rPr lang="el-GR" altLang="el-GR" sz="1800" dirty="0"/>
              <a:t>Σημαντικός ρόλος στην συγκέντρωση επιχειρήσεων και δυναμικού</a:t>
            </a:r>
          </a:p>
          <a:p>
            <a:pPr eaLnBrk="1" hangingPunct="1">
              <a:lnSpc>
                <a:spcPct val="80000"/>
              </a:lnSpc>
            </a:pPr>
            <a:r>
              <a:rPr lang="el-GR" altLang="el-GR" sz="1800" dirty="0"/>
              <a:t>Κέντρα ‘συσσώρευσης γνώσης’</a:t>
            </a:r>
          </a:p>
          <a:p>
            <a:pPr eaLnBrk="1" hangingPunct="1">
              <a:lnSpc>
                <a:spcPct val="80000"/>
              </a:lnSpc>
            </a:pPr>
            <a:r>
              <a:rPr lang="el-GR" altLang="el-GR" sz="1800" dirty="0"/>
              <a:t>Ανοικτές οικονομίες και εξειδικευμένες μονάδες</a:t>
            </a:r>
          </a:p>
          <a:p>
            <a:pPr algn="ctr" eaLnBrk="1" hangingPunct="1">
              <a:lnSpc>
                <a:spcPct val="80000"/>
              </a:lnSpc>
              <a:buFontTx/>
              <a:buNone/>
            </a:pPr>
            <a:r>
              <a:rPr lang="el-GR" altLang="el-GR" sz="1600" b="1" dirty="0">
                <a:solidFill>
                  <a:schemeClr val="accent2"/>
                </a:solidFill>
              </a:rPr>
              <a:t>ΝΕΕΣ ΠΟΛΕΙΣ</a:t>
            </a:r>
          </a:p>
          <a:p>
            <a:pPr eaLnBrk="1" hangingPunct="1">
              <a:lnSpc>
                <a:spcPct val="80000"/>
              </a:lnSpc>
            </a:pPr>
            <a:r>
              <a:rPr lang="el-GR" altLang="el-GR" sz="1800" dirty="0"/>
              <a:t>Από την </a:t>
            </a:r>
            <a:r>
              <a:rPr lang="en-US" altLang="el-GR" sz="1800" dirty="0"/>
              <a:t>‘Blue Banana’ </a:t>
            </a:r>
            <a:r>
              <a:rPr lang="el-GR" altLang="el-GR" sz="1800" dirty="0"/>
              <a:t>στο ‘</a:t>
            </a:r>
            <a:r>
              <a:rPr lang="en-US" altLang="el-GR" sz="1800" dirty="0"/>
              <a:t>Red Octopus’</a:t>
            </a:r>
          </a:p>
          <a:p>
            <a:pPr eaLnBrk="1" hangingPunct="1">
              <a:lnSpc>
                <a:spcPct val="80000"/>
              </a:lnSpc>
            </a:pPr>
            <a:r>
              <a:rPr lang="el-GR" altLang="el-GR" sz="1800" dirty="0"/>
              <a:t>Ανταγωνισμός και συνεργασία πόλεων</a:t>
            </a:r>
          </a:p>
          <a:p>
            <a:pPr eaLnBrk="1" hangingPunct="1">
              <a:lnSpc>
                <a:spcPct val="80000"/>
              </a:lnSpc>
            </a:pPr>
            <a:r>
              <a:rPr lang="el-GR" altLang="el-GR" sz="1800" dirty="0"/>
              <a:t>Αστικά συστήματα ιεράρχησης</a:t>
            </a:r>
          </a:p>
          <a:p>
            <a:pPr eaLnBrk="1" hangingPunct="1">
              <a:lnSpc>
                <a:spcPct val="80000"/>
              </a:lnSpc>
            </a:pPr>
            <a:r>
              <a:rPr lang="el-GR" altLang="el-GR" sz="1800" dirty="0"/>
              <a:t>Αναζήτηση νέου ρόλου στην παγκόσμια αγορά</a:t>
            </a:r>
          </a:p>
          <a:p>
            <a:pPr eaLnBrk="1" hangingPunct="1">
              <a:lnSpc>
                <a:spcPct val="80000"/>
              </a:lnSpc>
            </a:pPr>
            <a:r>
              <a:rPr lang="el-GR" altLang="el-GR" sz="1800" dirty="0"/>
              <a:t>Εικόνες των πόλεων (</a:t>
            </a:r>
            <a:r>
              <a:rPr lang="en-US" altLang="el-GR" sz="1800" dirty="0"/>
              <a:t>cities’ images) </a:t>
            </a:r>
            <a:r>
              <a:rPr lang="el-GR" altLang="el-GR" sz="1800" dirty="0"/>
              <a:t>και ανταγωνιστικότητα</a:t>
            </a:r>
          </a:p>
          <a:p>
            <a:pPr eaLnBrk="1" hangingPunct="1">
              <a:lnSpc>
                <a:spcPct val="80000"/>
              </a:lnSpc>
            </a:pPr>
            <a:r>
              <a:rPr lang="el-GR" altLang="el-GR" sz="1800" dirty="0"/>
              <a:t>Συστήματα στρατηγικού σχεδιασμού και πολιτικές ανάπτυξης</a:t>
            </a:r>
          </a:p>
          <a:p>
            <a:pPr algn="ctr" eaLnBrk="1" hangingPunct="1">
              <a:lnSpc>
                <a:spcPct val="80000"/>
              </a:lnSpc>
              <a:buFontTx/>
              <a:buNone/>
            </a:pPr>
            <a:r>
              <a:rPr lang="el-GR" altLang="el-GR" sz="1800" b="1" dirty="0"/>
              <a:t>Στόχος – </a:t>
            </a:r>
            <a:r>
              <a:rPr lang="el-GR" altLang="el-GR" sz="1800" b="1" dirty="0" smtClean="0"/>
              <a:t>4Α</a:t>
            </a:r>
            <a:endParaRPr lang="el-GR" altLang="el-GR" sz="1800" b="1" dirty="0"/>
          </a:p>
          <a:p>
            <a:pPr algn="ctr" eaLnBrk="1" hangingPunct="1">
              <a:lnSpc>
                <a:spcPct val="80000"/>
              </a:lnSpc>
              <a:buFontTx/>
              <a:buNone/>
            </a:pPr>
            <a:r>
              <a:rPr lang="el-GR" altLang="el-GR" sz="1800" b="1" dirty="0">
                <a:solidFill>
                  <a:schemeClr val="accent2"/>
                </a:solidFill>
              </a:rPr>
              <a:t>ΑΝΑΠΤΥΞΗ, ΑΝΤΑΓΩΝΙΣΤΙΚΟΤΗΤΑ </a:t>
            </a:r>
            <a:r>
              <a:rPr lang="el-GR" altLang="el-GR" sz="1800" b="1" dirty="0" smtClean="0">
                <a:solidFill>
                  <a:schemeClr val="accent2"/>
                </a:solidFill>
              </a:rPr>
              <a:t>ΑΝΑΓΝΩΡΙΣΙΜΟΤΗΤΑ</a:t>
            </a:r>
            <a:r>
              <a:rPr lang="en-US" altLang="el-GR" sz="1800" b="1" dirty="0" smtClean="0">
                <a:solidFill>
                  <a:schemeClr val="accent2"/>
                </a:solidFill>
              </a:rPr>
              <a:t>, </a:t>
            </a:r>
            <a:r>
              <a:rPr lang="el-GR" altLang="el-GR" sz="1800" b="1" dirty="0" smtClean="0">
                <a:solidFill>
                  <a:schemeClr val="accent2"/>
                </a:solidFill>
              </a:rPr>
              <a:t>ΑΝΘΕΚΤΙΚΟΤΗΤΑ</a:t>
            </a:r>
            <a:endParaRPr lang="el-GR" altLang="el-GR" sz="1800" b="1" dirty="0">
              <a:solidFill>
                <a:schemeClr val="accent2"/>
              </a:solidFill>
            </a:endParaRPr>
          </a:p>
        </p:txBody>
      </p:sp>
    </p:spTree>
    <p:extLst>
      <p:ext uri="{BB962C8B-B14F-4D97-AF65-F5344CB8AC3E}">
        <p14:creationId xmlns:p14="http://schemas.microsoft.com/office/powerpoint/2010/main" val="1697312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92313" y="115888"/>
            <a:ext cx="8229600" cy="360362"/>
          </a:xfrm>
        </p:spPr>
        <p:txBody>
          <a:bodyPr>
            <a:noAutofit/>
          </a:bodyPr>
          <a:lstStyle/>
          <a:p>
            <a:pPr algn="ctr" eaLnBrk="1" hangingPunct="1"/>
            <a:r>
              <a:rPr lang="en-US" altLang="el-GR" sz="2400" b="1" dirty="0" smtClean="0">
                <a:solidFill>
                  <a:srgbClr val="002060"/>
                </a:solidFill>
                <a:latin typeface="Calibri" panose="020F0502020204030204" pitchFamily="34" charset="0"/>
              </a:rPr>
              <a:t>2</a:t>
            </a:r>
            <a:r>
              <a:rPr lang="el-GR" altLang="el-GR" sz="2400" b="1" dirty="0" smtClean="0">
                <a:solidFill>
                  <a:srgbClr val="002060"/>
                </a:solidFill>
                <a:latin typeface="Calibri" panose="020F0502020204030204" pitchFamily="34" charset="0"/>
              </a:rPr>
              <a:t>Α</a:t>
            </a:r>
            <a:r>
              <a:rPr lang="en-US" altLang="el-GR" sz="2400" b="1" dirty="0" smtClean="0">
                <a:solidFill>
                  <a:srgbClr val="002060"/>
                </a:solidFill>
                <a:latin typeface="Calibri" panose="020F0502020204030204" pitchFamily="34" charset="0"/>
              </a:rPr>
              <a:t>. </a:t>
            </a:r>
            <a:r>
              <a:rPr lang="en-US" altLang="el-GR" sz="2400" b="1" dirty="0">
                <a:solidFill>
                  <a:srgbClr val="002060"/>
                </a:solidFill>
                <a:latin typeface="Calibri" panose="020F0502020204030204" pitchFamily="34" charset="0"/>
              </a:rPr>
              <a:t>OLD ECONOMY vs NEW ECONOMY</a:t>
            </a:r>
            <a:endParaRPr lang="el-GR" altLang="el-GR" sz="2400" b="1" dirty="0">
              <a:solidFill>
                <a:srgbClr val="002060"/>
              </a:solidFill>
              <a:latin typeface="Calibri" panose="020F0502020204030204" pitchFamily="34" charset="0"/>
            </a:endParaRPr>
          </a:p>
        </p:txBody>
      </p:sp>
      <p:sp>
        <p:nvSpPr>
          <p:cNvPr id="4099" name="Rectangle 4"/>
          <p:cNvSpPr>
            <a:spLocks noChangeArrowheads="1"/>
          </p:cNvSpPr>
          <p:nvPr/>
        </p:nvSpPr>
        <p:spPr bwMode="auto">
          <a:xfrm>
            <a:off x="5777310" y="-1220073"/>
            <a:ext cx="349647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sz="1000">
                <a:cs typeface="Times New Roman" panose="02020603050405020304" pitchFamily="18" charset="0"/>
              </a:rPr>
              <a:t> Κύρια χαρακτηριστικά της ‘Παλαιάς’ και ‘Νέας Οικονομίας’</a:t>
            </a:r>
            <a:endParaRPr lang="el-GR" altLang="el-GR"/>
          </a:p>
        </p:txBody>
      </p:sp>
      <p:graphicFrame>
        <p:nvGraphicFramePr>
          <p:cNvPr id="12704" name="Group 416"/>
          <p:cNvGraphicFramePr>
            <a:graphicFrameLocks noGrp="1"/>
          </p:cNvGraphicFramePr>
          <p:nvPr>
            <p:extLst>
              <p:ext uri="{D42A27DB-BD31-4B8C-83A1-F6EECF244321}">
                <p14:modId xmlns:p14="http://schemas.microsoft.com/office/powerpoint/2010/main" val="1929816432"/>
              </p:ext>
            </p:extLst>
          </p:nvPr>
        </p:nvGraphicFramePr>
        <p:xfrm>
          <a:off x="1234440" y="476251"/>
          <a:ext cx="9109711" cy="5973767"/>
        </p:xfrm>
        <a:graphic>
          <a:graphicData uri="http://schemas.openxmlformats.org/drawingml/2006/table">
            <a:tbl>
              <a:tblPr/>
              <a:tblGrid>
                <a:gridCol w="2909437">
                  <a:extLst>
                    <a:ext uri="{9D8B030D-6E8A-4147-A177-3AD203B41FA5}">
                      <a16:colId xmlns:a16="http://schemas.microsoft.com/office/drawing/2014/main" val="4169879696"/>
                    </a:ext>
                  </a:extLst>
                </a:gridCol>
                <a:gridCol w="3444410">
                  <a:extLst>
                    <a:ext uri="{9D8B030D-6E8A-4147-A177-3AD203B41FA5}">
                      <a16:colId xmlns:a16="http://schemas.microsoft.com/office/drawing/2014/main" val="2467933991"/>
                    </a:ext>
                  </a:extLst>
                </a:gridCol>
                <a:gridCol w="2755864">
                  <a:extLst>
                    <a:ext uri="{9D8B030D-6E8A-4147-A177-3AD203B41FA5}">
                      <a16:colId xmlns:a16="http://schemas.microsoft.com/office/drawing/2014/main" val="738507030"/>
                    </a:ext>
                  </a:extLst>
                </a:gridCol>
              </a:tblGrid>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000" b="1"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rPr>
                        <a:t>Διαστάσεις</a:t>
                      </a:r>
                      <a:endParaRPr kumimoji="0" lang="el-GR" altLang="el-GR" sz="1000" b="0" i="0" u="none" strike="noStrike" cap="none" normalizeH="0" baseline="0" dirty="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2B2B2"/>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000" b="1"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‘Παλαιά Οικονομία’</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2B2B2"/>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000" b="1"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‘Νέα Οικονομία’</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val="4189912843"/>
                  </a:ext>
                </a:extLst>
              </a:tr>
              <a:tr h="28419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000" b="1" i="1"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Οικονομικά χαρακτηριστικά</a:t>
                      </a:r>
                      <a:endParaRPr kumimoji="0" lang="el-GR" altLang="el-GR" sz="1000" b="1"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2174359"/>
                  </a:ext>
                </a:extLst>
              </a:tr>
              <a:tr h="27784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Αγορές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Σταθερές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Δυναμικές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52528409"/>
                  </a:ext>
                </a:extLst>
              </a:tr>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Πεδίο Ανταγωνισμού</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Εθνικός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Παγκόσμιος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01463159"/>
                  </a:ext>
                </a:extLst>
              </a:tr>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Οργανωσιακή-Επιχειρησιακή μορφή</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Ιεραρχική - γραφειοκρατική</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Δικτυακή</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58433511"/>
                  </a:ext>
                </a:extLst>
              </a:tr>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000" b="1" i="1"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Βιομηχανία</a:t>
                      </a:r>
                      <a:endParaRPr kumimoji="0" lang="el-GR" altLang="el-GR" sz="1000" b="1"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10379772"/>
                  </a:ext>
                </a:extLst>
              </a:tr>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Οργάνωση παραγωγής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Μαζική παραγωγή</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Ευέλικτη παραγωγή</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51404003"/>
                  </a:ext>
                </a:extLst>
              </a:tr>
              <a:tr h="27784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Παράγοντες ‘κλειδιά’ της ανάπτυξης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Κεφάλαιο / Εργασία</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Καινοτομία / Γνώση</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04603421"/>
                  </a:ext>
                </a:extLst>
              </a:tr>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Οδηγός ‘κλειδί’ της Τεχνολογίας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Μηχανοποίηση</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Ψηφιακή</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85462848"/>
                  </a:ext>
                </a:extLst>
              </a:tr>
              <a:tr h="29213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Πηγή ανταγωνιστικού πλεονεκτήματος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Ελαχιστοποίηση κόστους μέσω των οικονομιών κλίμακας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Καινοτομία, Ποιότητα και εστίαση στην αγορά</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513050"/>
                  </a:ext>
                </a:extLst>
              </a:tr>
              <a:tr h="27784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Σημαντικότητα της έρευνας/ καινοτομίας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Χαμηλή-μέτρια</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Υψηλή</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2452407"/>
                  </a:ext>
                </a:extLst>
              </a:tr>
              <a:tr h="33976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rPr>
                        <a:t>Σχέσεις με άλλες επιχειρήσεις</a:t>
                      </a:r>
                      <a:endParaRPr kumimoji="0" lang="el-GR" altLang="el-GR" sz="1000" b="0" i="0" u="none" strike="noStrike" cap="none" normalizeH="0" baseline="0" dirty="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Πορεία μοναχική – προσωπική ανάπτυξη</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Συμμαχίες και συνεργασίες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03122355"/>
                  </a:ext>
                </a:extLst>
              </a:tr>
              <a:tr h="31912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000" b="1" i="1"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Παραγωγικό δυναμικό</a:t>
                      </a:r>
                      <a:endParaRPr kumimoji="0" lang="el-GR" altLang="el-GR" sz="1000" b="1"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03036008"/>
                  </a:ext>
                </a:extLst>
              </a:tr>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Βασικός στόχος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Πλήρης απασχόληση</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Υψηλοί πραγματικοί μισθοί και εισοδήματα</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53706026"/>
                  </a:ext>
                </a:extLst>
              </a:tr>
              <a:tr h="296894">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Δεξιότητες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Εξειδίκευση στην συγκεκριμένη εργασία</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Επιμέρους δεξιότητες και συνεχής κατάρτιση</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45459561"/>
                  </a:ext>
                </a:extLst>
              </a:tr>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Απαιτούμενη εκπαίδευση</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Μια εξειδίκευση ή ένα πτυχίο</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Δια βίου μάθηση</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639933"/>
                  </a:ext>
                </a:extLst>
              </a:tr>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Σχέσεις διοίκησης και εργασίας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Αντιπαλότητα</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Συνεργασία</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13588045"/>
                  </a:ext>
                </a:extLst>
              </a:tr>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Φύση της απασχόλησης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Σταθερή</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Συνδυασμός ρίσκου και ευκαιρίας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95168281"/>
                  </a:ext>
                </a:extLst>
              </a:tr>
              <a:tr h="243866">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000" b="1" i="1"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Κυβερνητική στάση (κράτος)</a:t>
                      </a:r>
                      <a:endParaRPr kumimoji="0" lang="el-GR" altLang="el-GR" sz="1000" b="1"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42829399"/>
                  </a:ext>
                </a:extLst>
              </a:tr>
              <a:tr h="290544">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Σχέσεις κράτους-επιχειρήσεων</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Επιβολή όρων, απαιτήσεων και κανόνων</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Ενθάρρυνση των ευκαιριών ανάπτυξης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58872767"/>
                  </a:ext>
                </a:extLst>
              </a:tr>
              <a:tr h="27943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Κανονισμοί</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rPr>
                        <a:t>Εντολή και έλεγχος</a:t>
                      </a:r>
                      <a:endParaRPr kumimoji="0" lang="el-GR" altLang="el-GR" sz="1000" b="0" i="0" u="none" strike="noStrike" cap="none" normalizeH="0" baseline="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0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rPr>
                        <a:t>Σχεδιασμός εργαλείων αγοράς, ευελιξία</a:t>
                      </a:r>
                      <a:endParaRPr kumimoji="0" lang="el-GR" altLang="el-GR" sz="1000" b="0" i="0" u="none" strike="noStrike" cap="none" normalizeH="0" baseline="0" dirty="0" smtClean="0">
                        <a:ln>
                          <a:noFill/>
                        </a:ln>
                        <a:solidFill>
                          <a:schemeClr val="tx1"/>
                        </a:solidFill>
                        <a:effectLst/>
                        <a:latin typeface="Calibri" panose="020F0502020204030204" pitchFamily="34" charset="0"/>
                      </a:endParaRPr>
                    </a:p>
                  </a:txBody>
                  <a:tcPr marT="45725" marB="4572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44053733"/>
                  </a:ext>
                </a:extLst>
              </a:tr>
            </a:tbl>
          </a:graphicData>
        </a:graphic>
      </p:graphicFrame>
      <p:sp>
        <p:nvSpPr>
          <p:cNvPr id="4190" name="Rectangle 389"/>
          <p:cNvSpPr>
            <a:spLocks noChangeArrowheads="1"/>
          </p:cNvSpPr>
          <p:nvPr/>
        </p:nvSpPr>
        <p:spPr bwMode="auto">
          <a:xfrm>
            <a:off x="1774824" y="6523752"/>
            <a:ext cx="2394839"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indent="1143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l-GR" altLang="el-GR" sz="1000" dirty="0">
                <a:cs typeface="Times New Roman" panose="02020603050405020304" pitchFamily="18" charset="0"/>
              </a:rPr>
              <a:t>Πηγή: </a:t>
            </a:r>
            <a:r>
              <a:rPr lang="en-US" altLang="el-GR" sz="1000" dirty="0">
                <a:cs typeface="Times New Roman" panose="02020603050405020304" pitchFamily="18" charset="0"/>
              </a:rPr>
              <a:t>Atkinson</a:t>
            </a:r>
            <a:r>
              <a:rPr lang="el-GR" altLang="el-GR" sz="1000" dirty="0">
                <a:cs typeface="Times New Roman" panose="02020603050405020304" pitchFamily="18" charset="0"/>
              </a:rPr>
              <a:t> και </a:t>
            </a:r>
            <a:r>
              <a:rPr lang="en-US" altLang="el-GR" sz="1000" dirty="0">
                <a:cs typeface="Times New Roman" panose="02020603050405020304" pitchFamily="18" charset="0"/>
              </a:rPr>
              <a:t>Court</a:t>
            </a:r>
            <a:r>
              <a:rPr lang="el-GR" altLang="el-GR" sz="1000" dirty="0">
                <a:cs typeface="Times New Roman" panose="02020603050405020304" pitchFamily="18" charset="0"/>
              </a:rPr>
              <a:t> (1998)</a:t>
            </a:r>
            <a:endParaRPr lang="el-GR" altLang="el-GR" sz="1000" dirty="0">
              <a:latin typeface="Calibri" panose="020F0502020204030204" pitchFamily="34" charset="0"/>
            </a:endParaRPr>
          </a:p>
        </p:txBody>
      </p:sp>
    </p:spTree>
    <p:extLst>
      <p:ext uri="{BB962C8B-B14F-4D97-AF65-F5344CB8AC3E}">
        <p14:creationId xmlns:p14="http://schemas.microsoft.com/office/powerpoint/2010/main" val="4291982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55397"/>
            <a:ext cx="10515600" cy="759587"/>
          </a:xfrm>
        </p:spPr>
        <p:txBody>
          <a:bodyPr>
            <a:noAutofit/>
          </a:bodyPr>
          <a:lstStyle/>
          <a:p>
            <a:pPr algn="ctr"/>
            <a:r>
              <a:rPr lang="el-GR" sz="2400" b="1" dirty="0" smtClean="0">
                <a:solidFill>
                  <a:srgbClr val="002060"/>
                </a:solidFill>
                <a:latin typeface="+mn-lt"/>
              </a:rPr>
              <a:t>3. Βασικές έννοιες: </a:t>
            </a:r>
            <a:r>
              <a:rPr lang="en-US" sz="2400" b="1" dirty="0" smtClean="0">
                <a:solidFill>
                  <a:srgbClr val="002060"/>
                </a:solidFill>
                <a:latin typeface="+mn-lt"/>
              </a:rPr>
              <a:t/>
            </a:r>
            <a:br>
              <a:rPr lang="en-US" sz="2400" b="1" dirty="0" smtClean="0">
                <a:solidFill>
                  <a:srgbClr val="002060"/>
                </a:solidFill>
                <a:latin typeface="+mn-lt"/>
              </a:rPr>
            </a:br>
            <a:r>
              <a:rPr lang="el-GR" sz="2400" b="1" dirty="0" smtClean="0">
                <a:solidFill>
                  <a:srgbClr val="002060"/>
                </a:solidFill>
                <a:latin typeface="+mn-lt"/>
              </a:rPr>
              <a:t>ΜΕΓΕΘΥΝΣΗ (</a:t>
            </a:r>
            <a:r>
              <a:rPr lang="en-US" sz="2400" b="1" dirty="0" smtClean="0">
                <a:solidFill>
                  <a:srgbClr val="002060"/>
                </a:solidFill>
                <a:latin typeface="+mn-lt"/>
              </a:rPr>
              <a:t>GROWTH) </a:t>
            </a:r>
            <a:r>
              <a:rPr lang="en-US" sz="2400" b="1" dirty="0" smtClean="0">
                <a:solidFill>
                  <a:srgbClr val="C00000"/>
                </a:solidFill>
                <a:latin typeface="+mn-lt"/>
              </a:rPr>
              <a:t>vs</a:t>
            </a:r>
            <a:r>
              <a:rPr lang="en-US" sz="2400" b="1" dirty="0" smtClean="0">
                <a:solidFill>
                  <a:srgbClr val="002060"/>
                </a:solidFill>
                <a:latin typeface="+mn-lt"/>
              </a:rPr>
              <a:t> </a:t>
            </a:r>
            <a:r>
              <a:rPr lang="el-GR" sz="2400" b="1" dirty="0" smtClean="0">
                <a:solidFill>
                  <a:srgbClr val="002060"/>
                </a:solidFill>
                <a:latin typeface="+mn-lt"/>
              </a:rPr>
              <a:t>ΑΝΑΠΤΥΞΗ (</a:t>
            </a:r>
            <a:r>
              <a:rPr lang="en-US" sz="2400" b="1" dirty="0" smtClean="0">
                <a:solidFill>
                  <a:srgbClr val="002060"/>
                </a:solidFill>
                <a:latin typeface="+mn-lt"/>
              </a:rPr>
              <a:t>DEVELOPMENT)</a:t>
            </a:r>
            <a:endParaRPr lang="el-GR" sz="2400" b="1" dirty="0">
              <a:solidFill>
                <a:srgbClr val="002060"/>
              </a:solidFill>
              <a:latin typeface="+mn-lt"/>
            </a:endParaRPr>
          </a:p>
        </p:txBody>
      </p:sp>
      <p:sp>
        <p:nvSpPr>
          <p:cNvPr id="3" name="Θέση περιεχομένου 2"/>
          <p:cNvSpPr>
            <a:spLocks noGrp="1"/>
          </p:cNvSpPr>
          <p:nvPr>
            <p:ph idx="1"/>
          </p:nvPr>
        </p:nvSpPr>
        <p:spPr>
          <a:xfrm>
            <a:off x="512064" y="1225296"/>
            <a:ext cx="11393424" cy="5385816"/>
          </a:xfrm>
        </p:spPr>
        <p:txBody>
          <a:bodyPr>
            <a:normAutofit/>
          </a:bodyPr>
          <a:lstStyle/>
          <a:p>
            <a:r>
              <a:rPr lang="el-GR" sz="2400" dirty="0" smtClean="0"/>
              <a:t>Λειτουργούν ως </a:t>
            </a:r>
            <a:r>
              <a:rPr lang="el-GR" sz="2400" b="1" dirty="0" err="1" smtClean="0"/>
              <a:t>υπο</a:t>
            </a:r>
            <a:r>
              <a:rPr lang="el-GR" sz="2400" b="1" dirty="0" smtClean="0"/>
              <a:t>-πεδία της οικονομικής σκέψης </a:t>
            </a:r>
            <a:r>
              <a:rPr lang="el-GR" sz="2400" dirty="0" smtClean="0"/>
              <a:t>ειδικότερα μετά τον ΒΠΠ. </a:t>
            </a:r>
          </a:p>
          <a:p>
            <a:pPr algn="ctr"/>
            <a:r>
              <a:rPr lang="el-GR" sz="2400" b="1" dirty="0" smtClean="0">
                <a:solidFill>
                  <a:srgbClr val="C00000"/>
                </a:solidFill>
              </a:rPr>
              <a:t>Μεγέθυνση</a:t>
            </a:r>
            <a:r>
              <a:rPr lang="el-GR" sz="2400" dirty="0" smtClean="0"/>
              <a:t> </a:t>
            </a:r>
          </a:p>
          <a:p>
            <a:pPr algn="ctr"/>
            <a:r>
              <a:rPr lang="el-GR" sz="2400" dirty="0" smtClean="0"/>
              <a:t>Μακροοικονομική διάσταση και διατήρηση της πλήρους απασχόλησης στις αναπτυγμένες κοινωνίες/ οικονομίες</a:t>
            </a:r>
          </a:p>
          <a:p>
            <a:pPr algn="ctr"/>
            <a:r>
              <a:rPr lang="el-GR" sz="2400" b="1" dirty="0" smtClean="0">
                <a:solidFill>
                  <a:srgbClr val="00B050"/>
                </a:solidFill>
              </a:rPr>
              <a:t>Ανάπτυξη</a:t>
            </a:r>
          </a:p>
          <a:p>
            <a:pPr algn="ctr"/>
            <a:r>
              <a:rPr lang="el-GR" sz="2400" dirty="0" smtClean="0"/>
              <a:t>Μικροοικονομικός Προσανατολισμός και ενδιαφέρον για το εστιασμένο, τις συνθήκες αναπτυξιακής εκκίνησης και επιτάχυνσης στις λιγότερο ανεπτυγμένες οικονομίες </a:t>
            </a:r>
            <a:endParaRPr lang="el-GR" sz="2400" dirty="0"/>
          </a:p>
        </p:txBody>
      </p:sp>
      <p:sp>
        <p:nvSpPr>
          <p:cNvPr id="4" name="Στρογγυλεμένο ορθογώνιο 3"/>
          <p:cNvSpPr/>
          <p:nvPr/>
        </p:nvSpPr>
        <p:spPr>
          <a:xfrm>
            <a:off x="163160" y="4840408"/>
            <a:ext cx="1757080" cy="837282"/>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200" b="1" dirty="0" smtClean="0">
                <a:solidFill>
                  <a:srgbClr val="C00000"/>
                </a:solidFill>
              </a:rPr>
              <a:t>ΜΕΓΕΘΥΝΣΗ</a:t>
            </a:r>
          </a:p>
        </p:txBody>
      </p:sp>
      <p:sp>
        <p:nvSpPr>
          <p:cNvPr id="5" name="Στρογγυλεμένο ορθογώνιο 4"/>
          <p:cNvSpPr/>
          <p:nvPr/>
        </p:nvSpPr>
        <p:spPr>
          <a:xfrm>
            <a:off x="2057401" y="4351661"/>
            <a:ext cx="2322576" cy="2259449"/>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rPr>
              <a:t>Έμφαση στα μακροοικονομικά μεγέθη και τους παραδοσιακούς οικονομικούς δείκτες – Χρησιμοποίηση μοντέλων</a:t>
            </a:r>
          </a:p>
        </p:txBody>
      </p:sp>
      <p:sp>
        <p:nvSpPr>
          <p:cNvPr id="6" name="Στρογγυλεμένο ορθογώνιο 5"/>
          <p:cNvSpPr/>
          <p:nvPr/>
        </p:nvSpPr>
        <p:spPr>
          <a:xfrm>
            <a:off x="4626865" y="4840408"/>
            <a:ext cx="1636776" cy="837282"/>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200" b="1" dirty="0" smtClean="0">
                <a:solidFill>
                  <a:srgbClr val="00B050"/>
                </a:solidFill>
              </a:rPr>
              <a:t>ΑΝΑΠΤΥΞΗ</a:t>
            </a:r>
          </a:p>
        </p:txBody>
      </p:sp>
      <p:sp>
        <p:nvSpPr>
          <p:cNvPr id="7" name="Στρογγυλεμένο ορθογώνιο 6"/>
          <p:cNvSpPr/>
          <p:nvPr/>
        </p:nvSpPr>
        <p:spPr>
          <a:xfrm>
            <a:off x="6510529" y="4351661"/>
            <a:ext cx="3099815" cy="2259449"/>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rPr>
              <a:t>Αλλαγή στον τρόπο σκέψης και διατύπωσης – ενσωμάτωση επιστημών όπως η κοινωνιολογία και οι πολιτικές επιστήμες – </a:t>
            </a:r>
            <a:r>
              <a:rPr lang="el-GR" b="1" dirty="0" smtClean="0">
                <a:solidFill>
                  <a:srgbClr val="C00000"/>
                </a:solidFill>
              </a:rPr>
              <a:t>Θεωρία υψηλής ανάπτυξης </a:t>
            </a:r>
            <a:r>
              <a:rPr lang="el-GR" dirty="0" smtClean="0">
                <a:solidFill>
                  <a:schemeClr val="tx1"/>
                </a:solidFill>
              </a:rPr>
              <a:t>(</a:t>
            </a:r>
            <a:r>
              <a:rPr lang="en-US" dirty="0" smtClean="0">
                <a:solidFill>
                  <a:schemeClr val="tx1"/>
                </a:solidFill>
              </a:rPr>
              <a:t>Krugman, 1993)</a:t>
            </a:r>
            <a:endParaRPr lang="el-GR" dirty="0" smtClean="0">
              <a:solidFill>
                <a:schemeClr val="tx1"/>
              </a:solidFill>
            </a:endParaRPr>
          </a:p>
        </p:txBody>
      </p:sp>
      <p:sp>
        <p:nvSpPr>
          <p:cNvPr id="8" name="Στρογγυλεμένο ορθογώνιο 7"/>
          <p:cNvSpPr/>
          <p:nvPr/>
        </p:nvSpPr>
        <p:spPr>
          <a:xfrm>
            <a:off x="9706356" y="4351661"/>
            <a:ext cx="2322576" cy="2259449"/>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70C0"/>
                </a:solidFill>
              </a:rPr>
              <a:t>Μετά το 1980</a:t>
            </a:r>
          </a:p>
          <a:p>
            <a:pPr marL="285750" indent="-285750" algn="ctr">
              <a:buFontTx/>
              <a:buChar char="-"/>
            </a:pPr>
            <a:r>
              <a:rPr lang="el-GR" b="1" dirty="0" smtClean="0">
                <a:solidFill>
                  <a:schemeClr val="tx1"/>
                </a:solidFill>
              </a:rPr>
              <a:t>Ποιοτικοί Παράγοντες</a:t>
            </a:r>
          </a:p>
          <a:p>
            <a:pPr marL="285750" indent="-285750" algn="ctr">
              <a:buFontTx/>
              <a:buChar char="-"/>
            </a:pPr>
            <a:r>
              <a:rPr lang="el-GR" b="1" dirty="0" smtClean="0">
                <a:solidFill>
                  <a:schemeClr val="tx1"/>
                </a:solidFill>
              </a:rPr>
              <a:t>Στρατηγικός Σχεδιασμός</a:t>
            </a:r>
          </a:p>
          <a:p>
            <a:pPr marL="285750" indent="-285750" algn="ctr">
              <a:buFontTx/>
              <a:buChar char="-"/>
            </a:pPr>
            <a:r>
              <a:rPr lang="el-GR" b="1" dirty="0" smtClean="0">
                <a:solidFill>
                  <a:schemeClr val="tx1"/>
                </a:solidFill>
              </a:rPr>
              <a:t>Πολιτικές ανάπτυξης</a:t>
            </a:r>
          </a:p>
        </p:txBody>
      </p:sp>
    </p:spTree>
    <p:extLst>
      <p:ext uri="{BB962C8B-B14F-4D97-AF65-F5344CB8AC3E}">
        <p14:creationId xmlns:p14="http://schemas.microsoft.com/office/powerpoint/2010/main" val="3472979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37109"/>
            <a:ext cx="10515600" cy="594995"/>
          </a:xfrm>
        </p:spPr>
        <p:txBody>
          <a:bodyPr>
            <a:normAutofit/>
          </a:bodyPr>
          <a:lstStyle/>
          <a:p>
            <a:pPr algn="ctr"/>
            <a:r>
              <a:rPr lang="el-GR" sz="2400" b="1" dirty="0" smtClean="0">
                <a:solidFill>
                  <a:srgbClr val="002060"/>
                </a:solidFill>
                <a:latin typeface="+mn-lt"/>
              </a:rPr>
              <a:t>Ζητήματα Εννοιών</a:t>
            </a:r>
            <a:endParaRPr lang="el-GR" sz="2400" b="1" dirty="0">
              <a:solidFill>
                <a:srgbClr val="002060"/>
              </a:solidFill>
              <a:latin typeface="+mn-lt"/>
            </a:endParaRPr>
          </a:p>
        </p:txBody>
      </p:sp>
      <p:sp>
        <p:nvSpPr>
          <p:cNvPr id="3" name="Θέση περιεχομένου 2"/>
          <p:cNvSpPr>
            <a:spLocks noGrp="1"/>
          </p:cNvSpPr>
          <p:nvPr>
            <p:ph idx="1"/>
          </p:nvPr>
        </p:nvSpPr>
        <p:spPr>
          <a:xfrm>
            <a:off x="356616" y="832105"/>
            <a:ext cx="11494008" cy="5870447"/>
          </a:xfrm>
        </p:spPr>
        <p:txBody>
          <a:bodyPr>
            <a:normAutofit/>
          </a:bodyPr>
          <a:lstStyle/>
          <a:p>
            <a:r>
              <a:rPr lang="el-GR" sz="2400" i="1" dirty="0" smtClean="0">
                <a:solidFill>
                  <a:srgbClr val="C00000"/>
                </a:solidFill>
              </a:rPr>
              <a:t>Υπάρχει </a:t>
            </a:r>
            <a:r>
              <a:rPr lang="el-GR" sz="2400" i="1" dirty="0">
                <a:solidFill>
                  <a:srgbClr val="C00000"/>
                </a:solidFill>
              </a:rPr>
              <a:t>εννοιολογική διαφορά μεταξύ οικονομικής μεγέθυνσης και οικονομικής ανάπτυξης; </a:t>
            </a:r>
          </a:p>
          <a:p>
            <a:r>
              <a:rPr lang="el-GR" sz="2400" dirty="0" smtClean="0"/>
              <a:t>Οικονομική </a:t>
            </a:r>
            <a:r>
              <a:rPr lang="el-GR" sz="2400" dirty="0"/>
              <a:t>Μεγέθυνση: «Η σταθερή (</a:t>
            </a:r>
            <a:r>
              <a:rPr lang="el-GR" sz="2400" dirty="0" err="1"/>
              <a:t>steady</a:t>
            </a:r>
            <a:r>
              <a:rPr lang="el-GR" sz="2400" dirty="0"/>
              <a:t>) διαχρονική αύξηση του συνολικού προϊόντος μιας οικονομίας» </a:t>
            </a:r>
          </a:p>
          <a:p>
            <a:r>
              <a:rPr lang="el-GR" sz="2400" dirty="0" smtClean="0"/>
              <a:t>Οικονομική </a:t>
            </a:r>
            <a:r>
              <a:rPr lang="el-GR" sz="2400" dirty="0"/>
              <a:t>Ανάπτυξη: Ευρύτερη έννοια. </a:t>
            </a:r>
          </a:p>
          <a:p>
            <a:r>
              <a:rPr lang="el-GR" sz="2400" dirty="0" smtClean="0"/>
              <a:t>Οικονομική </a:t>
            </a:r>
            <a:r>
              <a:rPr lang="el-GR" sz="2400" dirty="0"/>
              <a:t>Ανάπτυξη συνδέεται με δημιουργία ικανοτήτων και δυνατοτήτων&gt; Οικονομική Μεγέθυνση </a:t>
            </a:r>
          </a:p>
          <a:p>
            <a:pPr marL="0" indent="0">
              <a:buNone/>
            </a:pPr>
            <a:r>
              <a:rPr lang="el-GR" b="1" dirty="0" smtClean="0">
                <a:solidFill>
                  <a:srgbClr val="0070C0"/>
                </a:solidFill>
              </a:rPr>
              <a:t>Σημείωση:</a:t>
            </a:r>
            <a:r>
              <a:rPr lang="el-GR" dirty="0" smtClean="0"/>
              <a:t> </a:t>
            </a:r>
            <a:r>
              <a:rPr lang="el-GR" sz="2400" dirty="0" smtClean="0"/>
              <a:t>Η </a:t>
            </a:r>
            <a:r>
              <a:rPr lang="el-GR" sz="2400" dirty="0"/>
              <a:t>οικονομική ανάπτυξη στο </a:t>
            </a:r>
            <a:r>
              <a:rPr lang="el-GR" sz="2400" b="1" dirty="0"/>
              <a:t>διεθνές και εθνικό επίπεδο εξαρτάται από τη διαδικασία της ανάπτυξης των επιμέρους περιφερειών</a:t>
            </a:r>
            <a:r>
              <a:rPr lang="el-GR" sz="2400" dirty="0"/>
              <a:t>. </a:t>
            </a:r>
            <a:endParaRPr lang="el-GR" sz="2400" dirty="0" smtClean="0"/>
          </a:p>
          <a:p>
            <a:pPr marL="0" indent="0">
              <a:buNone/>
            </a:pPr>
            <a:r>
              <a:rPr lang="el-GR" sz="2400" dirty="0" smtClean="0"/>
              <a:t>Τα </a:t>
            </a:r>
            <a:r>
              <a:rPr lang="el-GR" sz="2400" dirty="0"/>
              <a:t>γενικά οικονομικά μεγέθη (εισόδημα, απασχόληση, παραγωγικότητα κ.λπ.) στρεβλώνουν την πραγματικότητα, αφού πίσω τους κρύβονται </a:t>
            </a:r>
            <a:r>
              <a:rPr lang="el-GR" sz="2400" b="1" dirty="0"/>
              <a:t>οικονομικές και κοινωνικές ανισότητες τόσο μεταξύ χωρών όσο και μεταξύ των περιφερειών της κάθε χώρας</a:t>
            </a:r>
            <a:r>
              <a:rPr lang="el-GR" sz="2400" dirty="0"/>
              <a:t>, που οφείλονται στην ασύμμετρη λειτουργία του καπιταλιστικού κράτους, στην ιστορική πορεία της κοινωνίας, καθώς και στη φύση του ανθρώπου.</a:t>
            </a:r>
          </a:p>
          <a:p>
            <a:endParaRPr lang="el-GR" dirty="0"/>
          </a:p>
        </p:txBody>
      </p:sp>
    </p:spTree>
    <p:extLst>
      <p:ext uri="{BB962C8B-B14F-4D97-AF65-F5344CB8AC3E}">
        <p14:creationId xmlns:p14="http://schemas.microsoft.com/office/powerpoint/2010/main" val="2697500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245"/>
            <a:ext cx="10515600" cy="631571"/>
          </a:xfrm>
        </p:spPr>
        <p:txBody>
          <a:bodyPr>
            <a:normAutofit/>
          </a:bodyPr>
          <a:lstStyle/>
          <a:p>
            <a:pPr algn="ctr"/>
            <a:r>
              <a:rPr lang="el-GR" sz="2800" b="1" dirty="0" smtClean="0">
                <a:solidFill>
                  <a:srgbClr val="002060"/>
                </a:solidFill>
                <a:latin typeface="+mn-lt"/>
              </a:rPr>
              <a:t>4. Τι μπορεί να σημαίνει Οικονομική Ανάπτυξη??</a:t>
            </a:r>
            <a:endParaRPr lang="el-GR" sz="2800" b="1" dirty="0">
              <a:solidFill>
                <a:srgbClr val="002060"/>
              </a:solidFill>
              <a:latin typeface="+mn-lt"/>
            </a:endParaRPr>
          </a:p>
        </p:txBody>
      </p:sp>
      <p:sp>
        <p:nvSpPr>
          <p:cNvPr id="3" name="Θέση περιεχομένου 2"/>
          <p:cNvSpPr>
            <a:spLocks noGrp="1"/>
          </p:cNvSpPr>
          <p:nvPr>
            <p:ph idx="1"/>
          </p:nvPr>
        </p:nvSpPr>
        <p:spPr>
          <a:xfrm>
            <a:off x="329184" y="813816"/>
            <a:ext cx="11420856" cy="5934456"/>
          </a:xfrm>
        </p:spPr>
        <p:txBody>
          <a:bodyPr>
            <a:normAutofit fontScale="55000" lnSpcReduction="20000"/>
          </a:bodyPr>
          <a:lstStyle/>
          <a:p>
            <a:pPr marL="0" indent="0" algn="ctr">
              <a:buNone/>
            </a:pPr>
            <a:r>
              <a:rPr lang="el-GR" sz="3600" dirty="0" smtClean="0">
                <a:solidFill>
                  <a:srgbClr val="00B050"/>
                </a:solidFill>
              </a:rPr>
              <a:t>Βασικός – Κεντρικός Σκοπός:</a:t>
            </a:r>
          </a:p>
          <a:p>
            <a:pPr marL="0" indent="0" algn="ctr">
              <a:buNone/>
            </a:pPr>
            <a:r>
              <a:rPr lang="el-GR" sz="3600" b="1" dirty="0" smtClean="0">
                <a:solidFill>
                  <a:srgbClr val="002060"/>
                </a:solidFill>
              </a:rPr>
              <a:t>Αύξηση </a:t>
            </a:r>
            <a:r>
              <a:rPr lang="el-GR" sz="3600" b="1" dirty="0">
                <a:solidFill>
                  <a:srgbClr val="002060"/>
                </a:solidFill>
              </a:rPr>
              <a:t>του κατά κεφαλήν ΑΕΠ δηλ. ενός μέτρου του βιοτικού επιπέδου </a:t>
            </a:r>
            <a:endParaRPr lang="el-GR" sz="3600" b="1" dirty="0" smtClean="0">
              <a:solidFill>
                <a:srgbClr val="002060"/>
              </a:solidFill>
            </a:endParaRPr>
          </a:p>
          <a:p>
            <a:pPr marL="0" indent="0" algn="ctr">
              <a:buNone/>
            </a:pPr>
            <a:r>
              <a:rPr lang="el-GR" sz="3600" b="1" dirty="0" smtClean="0">
                <a:solidFill>
                  <a:srgbClr val="002060"/>
                </a:solidFill>
              </a:rPr>
              <a:t>(</a:t>
            </a:r>
            <a:r>
              <a:rPr lang="el-GR" sz="3600" b="1" dirty="0">
                <a:solidFill>
                  <a:srgbClr val="002060"/>
                </a:solidFill>
              </a:rPr>
              <a:t>επιπέδου διαβίωσης). </a:t>
            </a:r>
          </a:p>
          <a:p>
            <a:pPr marL="0" indent="0">
              <a:buNone/>
            </a:pPr>
            <a:r>
              <a:rPr lang="el-GR" sz="3600" dirty="0" smtClean="0">
                <a:solidFill>
                  <a:srgbClr val="C00000"/>
                </a:solidFill>
              </a:rPr>
              <a:t>Αλλά </a:t>
            </a:r>
            <a:r>
              <a:rPr lang="el-GR" sz="3600" dirty="0">
                <a:solidFill>
                  <a:srgbClr val="C00000"/>
                </a:solidFill>
              </a:rPr>
              <a:t>και... </a:t>
            </a:r>
          </a:p>
          <a:p>
            <a:r>
              <a:rPr lang="el-GR" sz="3600" dirty="0" smtClean="0"/>
              <a:t>Διεύρυνση </a:t>
            </a:r>
            <a:r>
              <a:rPr lang="el-GR" sz="3600" dirty="0"/>
              <a:t>των πολιτικών και κοινωνικών δικαιωμάτων, </a:t>
            </a:r>
          </a:p>
          <a:p>
            <a:r>
              <a:rPr lang="el-GR" sz="3600" dirty="0" smtClean="0"/>
              <a:t>Βελτίωση </a:t>
            </a:r>
            <a:r>
              <a:rPr lang="el-GR" sz="3600" dirty="0"/>
              <a:t>των συνθηκών δημόσιας υγείας, </a:t>
            </a:r>
          </a:p>
          <a:p>
            <a:r>
              <a:rPr lang="el-GR" sz="3600" dirty="0" smtClean="0"/>
              <a:t>Πρόσβαση </a:t>
            </a:r>
            <a:r>
              <a:rPr lang="el-GR" sz="3600" dirty="0"/>
              <a:t>στην εκπαίδευση, τις υπηρεσίες υγείας, στις δημόσιες υποδομές και στα δημόσια αγαθά, στην </a:t>
            </a:r>
            <a:endParaRPr lang="el-GR" sz="3600" dirty="0" smtClean="0"/>
          </a:p>
          <a:p>
            <a:pPr marL="0" indent="0">
              <a:buNone/>
            </a:pPr>
            <a:r>
              <a:rPr lang="el-GR" sz="3600" dirty="0"/>
              <a:t> </a:t>
            </a:r>
            <a:r>
              <a:rPr lang="el-GR" sz="3600" dirty="0" smtClean="0"/>
              <a:t>   Κοινωνία </a:t>
            </a:r>
            <a:r>
              <a:rPr lang="el-GR" sz="3600" dirty="0"/>
              <a:t>της Πληροφορίας, </a:t>
            </a:r>
          </a:p>
          <a:p>
            <a:r>
              <a:rPr lang="el-GR" sz="3600" dirty="0" smtClean="0"/>
              <a:t>Προσδοκώμενος </a:t>
            </a:r>
            <a:r>
              <a:rPr lang="el-GR" sz="3600" dirty="0"/>
              <a:t>χρόνος ζωής, </a:t>
            </a:r>
          </a:p>
          <a:p>
            <a:r>
              <a:rPr lang="el-GR" sz="3600" dirty="0" smtClean="0"/>
              <a:t>Ποιότητα </a:t>
            </a:r>
            <a:r>
              <a:rPr lang="el-GR" sz="3600" dirty="0"/>
              <a:t>ζωής, </a:t>
            </a:r>
          </a:p>
          <a:p>
            <a:r>
              <a:rPr lang="el-GR" sz="3600" dirty="0" smtClean="0"/>
              <a:t>Ποιότητα </a:t>
            </a:r>
            <a:r>
              <a:rPr lang="el-GR" sz="3600" dirty="0"/>
              <a:t>των θεσμών, </a:t>
            </a:r>
          </a:p>
          <a:p>
            <a:r>
              <a:rPr lang="el-GR" sz="3600" dirty="0" smtClean="0"/>
              <a:t>Προστασία </a:t>
            </a:r>
            <a:r>
              <a:rPr lang="el-GR" sz="3600" dirty="0"/>
              <a:t>του περιβάλλοντος </a:t>
            </a:r>
          </a:p>
          <a:p>
            <a:r>
              <a:rPr lang="el-GR" sz="3600" dirty="0"/>
              <a:t>Κατανομής του εισοδήματος, </a:t>
            </a:r>
          </a:p>
          <a:p>
            <a:r>
              <a:rPr lang="el-GR" sz="3600" b="1" dirty="0" smtClean="0"/>
              <a:t>Άμβλυνση </a:t>
            </a:r>
            <a:r>
              <a:rPr lang="el-GR" sz="3600" b="1" dirty="0"/>
              <a:t>ανισοτήτων</a:t>
            </a:r>
            <a:r>
              <a:rPr lang="el-GR" sz="3600" dirty="0"/>
              <a:t>, </a:t>
            </a:r>
          </a:p>
          <a:p>
            <a:r>
              <a:rPr lang="el-GR" sz="3600" dirty="0" smtClean="0"/>
              <a:t>Αύξηση </a:t>
            </a:r>
            <a:r>
              <a:rPr lang="el-GR" sz="3600" dirty="0"/>
              <a:t>της αποδοτικότητας και της αποτελεσματικότητας στην αξιοποίηση των πόρων, </a:t>
            </a:r>
          </a:p>
          <a:p>
            <a:r>
              <a:rPr lang="el-GR" sz="3600" dirty="0" smtClean="0"/>
              <a:t>Δείκτες </a:t>
            </a:r>
            <a:r>
              <a:rPr lang="el-GR" sz="3600" dirty="0"/>
              <a:t>Ανθρώπινης Ανάπτυξης του ΟΗΕ (Βιοτικό επίπεδο, εκπαιδευτικό επίπεδο, προσδόκιμο ζωής). </a:t>
            </a:r>
          </a:p>
          <a:p>
            <a:endParaRPr lang="el-GR" sz="3600" dirty="0"/>
          </a:p>
        </p:txBody>
      </p:sp>
    </p:spTree>
    <p:extLst>
      <p:ext uri="{BB962C8B-B14F-4D97-AF65-F5344CB8AC3E}">
        <p14:creationId xmlns:p14="http://schemas.microsoft.com/office/powerpoint/2010/main" val="17509927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6032" y="191389"/>
            <a:ext cx="11503152" cy="677291"/>
          </a:xfrm>
        </p:spPr>
        <p:txBody>
          <a:bodyPr>
            <a:normAutofit/>
          </a:bodyPr>
          <a:lstStyle/>
          <a:p>
            <a:pPr algn="ctr"/>
            <a:r>
              <a:rPr lang="el-GR" sz="2800" b="1" dirty="0" smtClean="0">
                <a:solidFill>
                  <a:srgbClr val="002060"/>
                </a:solidFill>
                <a:latin typeface="+mn-lt"/>
              </a:rPr>
              <a:t>5. Ολοκληρωμένη προσέγγιση της Οικονομικής Ανάπτυξης και Μεγέθυνσης</a:t>
            </a:r>
            <a:endParaRPr lang="el-GR" sz="2800" b="1" dirty="0">
              <a:solidFill>
                <a:srgbClr val="002060"/>
              </a:solidFill>
              <a:latin typeface="+mn-lt"/>
            </a:endParaRPr>
          </a:p>
        </p:txBody>
      </p:sp>
      <p:pic>
        <p:nvPicPr>
          <p:cNvPr id="1026" name="Picture 2" descr="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82172" y="868680"/>
            <a:ext cx="4778764" cy="5861304"/>
          </a:xfrm>
          <a:prstGeom prst="rect">
            <a:avLst/>
          </a:prstGeom>
          <a:noFill/>
          <a:extLst>
            <a:ext uri="{909E8E84-426E-40DD-AFC4-6F175D3DCCD1}">
              <a14:hiddenFill xmlns:a14="http://schemas.microsoft.com/office/drawing/2010/main">
                <a:solidFill>
                  <a:srgbClr val="FFFFFF"/>
                </a:solidFill>
              </a14:hiddenFill>
            </a:ext>
          </a:extLst>
        </p:spPr>
      </p:pic>
      <p:sp>
        <p:nvSpPr>
          <p:cNvPr id="4" name="Στρογγυλεμένο ορθογώνιο 3"/>
          <p:cNvSpPr/>
          <p:nvPr/>
        </p:nvSpPr>
        <p:spPr>
          <a:xfrm>
            <a:off x="374904" y="868680"/>
            <a:ext cx="6455664" cy="80467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002060"/>
                </a:solidFill>
              </a:rPr>
              <a:t>Βασικό ερώτημα: </a:t>
            </a:r>
            <a:r>
              <a:rPr lang="el-GR" b="1" dirty="0" smtClean="0">
                <a:solidFill>
                  <a:srgbClr val="002060"/>
                </a:solidFill>
              </a:rPr>
              <a:t>Πως να αναπτυχθούμε ή να επιτύχουμε την μέγιστη μεγέθυνση?</a:t>
            </a:r>
            <a:endParaRPr lang="el-GR" b="1" dirty="0">
              <a:solidFill>
                <a:srgbClr val="002060"/>
              </a:solidFill>
            </a:endParaRPr>
          </a:p>
        </p:txBody>
      </p:sp>
      <p:sp>
        <p:nvSpPr>
          <p:cNvPr id="5" name="Κάτω βέλος 4"/>
          <p:cNvSpPr/>
          <p:nvPr/>
        </p:nvSpPr>
        <p:spPr>
          <a:xfrm>
            <a:off x="3246120" y="1774571"/>
            <a:ext cx="484632" cy="4329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Στρογγυλεμένο ορθογώνιο 6"/>
          <p:cNvSpPr/>
          <p:nvPr/>
        </p:nvSpPr>
        <p:spPr>
          <a:xfrm>
            <a:off x="374904" y="2255266"/>
            <a:ext cx="6455664" cy="80467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2060"/>
                </a:solidFill>
              </a:rPr>
              <a:t>Διαμόρφωση μίγματος κατάλληλων και αποτελεσματικών πολιτικών – Πακέτα μέτρων οικονομικής πολιτικής – </a:t>
            </a:r>
            <a:r>
              <a:rPr lang="el-GR" b="1" dirty="0" smtClean="0">
                <a:solidFill>
                  <a:srgbClr val="C00000"/>
                </a:solidFill>
              </a:rPr>
              <a:t>Η ΛΥΣΗ??</a:t>
            </a:r>
            <a:endParaRPr lang="el-GR" b="1" dirty="0">
              <a:solidFill>
                <a:srgbClr val="C00000"/>
              </a:solidFill>
            </a:endParaRPr>
          </a:p>
        </p:txBody>
      </p:sp>
      <p:sp>
        <p:nvSpPr>
          <p:cNvPr id="8" name="Κάτω βέλος 7"/>
          <p:cNvSpPr/>
          <p:nvPr/>
        </p:nvSpPr>
        <p:spPr>
          <a:xfrm>
            <a:off x="664464" y="3285870"/>
            <a:ext cx="484632" cy="107581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Οβάλ 5"/>
          <p:cNvSpPr/>
          <p:nvPr/>
        </p:nvSpPr>
        <p:spPr>
          <a:xfrm>
            <a:off x="92964" y="4435729"/>
            <a:ext cx="1627632" cy="1175766"/>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solidFill>
                  <a:schemeClr val="tx1"/>
                </a:solidFill>
              </a:rPr>
              <a:t>21</a:t>
            </a:r>
            <a:r>
              <a:rPr lang="el-GR" sz="1600" baseline="30000" dirty="0" smtClean="0">
                <a:solidFill>
                  <a:schemeClr val="tx1"/>
                </a:solidFill>
              </a:rPr>
              <a:t>ος</a:t>
            </a:r>
            <a:r>
              <a:rPr lang="el-GR" sz="1600" dirty="0" smtClean="0">
                <a:solidFill>
                  <a:schemeClr val="tx1"/>
                </a:solidFill>
              </a:rPr>
              <a:t> αιώνας</a:t>
            </a:r>
          </a:p>
          <a:p>
            <a:pPr algn="ctr"/>
            <a:r>
              <a:rPr lang="el-GR" sz="1600" dirty="0" smtClean="0">
                <a:solidFill>
                  <a:schemeClr val="tx1"/>
                </a:solidFill>
              </a:rPr>
              <a:t>Οικονομική κρίση</a:t>
            </a:r>
            <a:endParaRPr lang="el-GR" sz="1600" dirty="0">
              <a:solidFill>
                <a:schemeClr val="tx1"/>
              </a:solidFill>
            </a:endParaRPr>
          </a:p>
        </p:txBody>
      </p:sp>
      <p:sp>
        <p:nvSpPr>
          <p:cNvPr id="9" name="Στρογγυλεμένο ορθογώνιο 8"/>
          <p:cNvSpPr/>
          <p:nvPr/>
        </p:nvSpPr>
        <p:spPr>
          <a:xfrm>
            <a:off x="1801368" y="3172206"/>
            <a:ext cx="5029200" cy="740664"/>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 Krugman (2009) ‘How did Economists Get it so Wrong?</a:t>
            </a:r>
            <a:endParaRPr lang="el-GR" dirty="0">
              <a:solidFill>
                <a:schemeClr val="tx1"/>
              </a:solidFill>
            </a:endParaRPr>
          </a:p>
        </p:txBody>
      </p:sp>
      <p:sp>
        <p:nvSpPr>
          <p:cNvPr id="11" name="Στρογγυλεμένο ορθογώνιο 10"/>
          <p:cNvSpPr/>
          <p:nvPr/>
        </p:nvSpPr>
        <p:spPr>
          <a:xfrm>
            <a:off x="1801368" y="4024376"/>
            <a:ext cx="5029200" cy="88773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Αποτυχία/ αδυναμία της οικονομικής επιστήμης να αντιληφθεί την αποτυχία του οικονομικού συστήματος και να δράσει αποτελεσματικά</a:t>
            </a:r>
            <a:endParaRPr lang="el-GR" dirty="0">
              <a:solidFill>
                <a:schemeClr val="tx1"/>
              </a:solidFill>
            </a:endParaRPr>
          </a:p>
        </p:txBody>
      </p:sp>
      <p:sp>
        <p:nvSpPr>
          <p:cNvPr id="12" name="Στρογγυλεμένο ορθογώνιο 11"/>
          <p:cNvSpPr/>
          <p:nvPr/>
        </p:nvSpPr>
        <p:spPr>
          <a:xfrm>
            <a:off x="1801368" y="5023612"/>
            <a:ext cx="5029200" cy="88773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Λάθος εργαλεία χρησιμοποιεί η οικονομική θεωρία και πολιτική: ‘</a:t>
            </a:r>
            <a:r>
              <a:rPr lang="el-GR" b="1" dirty="0" smtClean="0">
                <a:solidFill>
                  <a:srgbClr val="C00000"/>
                </a:solidFill>
              </a:rPr>
              <a:t>Μπέρδεψαν την ομορφιά των μαθηματικών με την αλήθεια</a:t>
            </a:r>
            <a:r>
              <a:rPr lang="el-GR" dirty="0" smtClean="0">
                <a:solidFill>
                  <a:schemeClr val="tx1"/>
                </a:solidFill>
              </a:rPr>
              <a:t>’</a:t>
            </a:r>
            <a:endParaRPr lang="el-GR" dirty="0">
              <a:solidFill>
                <a:schemeClr val="tx1"/>
              </a:solidFill>
            </a:endParaRPr>
          </a:p>
        </p:txBody>
      </p:sp>
      <p:sp>
        <p:nvSpPr>
          <p:cNvPr id="13" name="Στρογγυλεμένο ορθογώνιο 12"/>
          <p:cNvSpPr/>
          <p:nvPr/>
        </p:nvSpPr>
        <p:spPr>
          <a:xfrm>
            <a:off x="1801368" y="5986272"/>
            <a:ext cx="5029200" cy="88773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Ο </a:t>
            </a:r>
            <a:r>
              <a:rPr lang="en-US" dirty="0" err="1" smtClean="0">
                <a:solidFill>
                  <a:schemeClr val="tx1"/>
                </a:solidFill>
              </a:rPr>
              <a:t>Eichengreen</a:t>
            </a:r>
            <a:r>
              <a:rPr lang="en-US" dirty="0" smtClean="0">
                <a:solidFill>
                  <a:schemeClr val="tx1"/>
                </a:solidFill>
              </a:rPr>
              <a:t> (2009) </a:t>
            </a:r>
            <a:r>
              <a:rPr lang="el-GR" dirty="0" smtClean="0">
                <a:solidFill>
                  <a:schemeClr val="tx1"/>
                </a:solidFill>
              </a:rPr>
              <a:t>υποστηρίζει ότι το πρόβλημα δεν οφείλεται στην αδυναμία της οικονομικής θεωρίας όσο στην ανάγνωση αυτής</a:t>
            </a:r>
            <a:endParaRPr lang="el-GR" dirty="0">
              <a:solidFill>
                <a:schemeClr val="tx1"/>
              </a:solidFill>
            </a:endParaRPr>
          </a:p>
        </p:txBody>
      </p:sp>
    </p:spTree>
    <p:extLst>
      <p:ext uri="{BB962C8B-B14F-4D97-AF65-F5344CB8AC3E}">
        <p14:creationId xmlns:p14="http://schemas.microsoft.com/office/powerpoint/2010/main" val="9002446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Στρογγυλεμένο ορθογώνιο 14"/>
          <p:cNvSpPr/>
          <p:nvPr/>
        </p:nvSpPr>
        <p:spPr>
          <a:xfrm>
            <a:off x="338328" y="457200"/>
            <a:ext cx="5757672" cy="91440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 Solow (2010): </a:t>
            </a:r>
            <a:r>
              <a:rPr lang="el-GR" dirty="0" smtClean="0">
                <a:solidFill>
                  <a:schemeClr val="tx1"/>
                </a:solidFill>
              </a:rPr>
              <a:t>Έκθεση προς το Κογκρέσο των ΗΠΑ – ‘</a:t>
            </a:r>
            <a:r>
              <a:rPr lang="el-GR" b="1" dirty="0" smtClean="0">
                <a:solidFill>
                  <a:srgbClr val="0070C0"/>
                </a:solidFill>
              </a:rPr>
              <a:t>Οικοδόμηση μιας επιστήμης των οικονομικών για τον πραγματικό κόσμο’ </a:t>
            </a:r>
            <a:endParaRPr lang="el-GR" b="1" dirty="0">
              <a:solidFill>
                <a:srgbClr val="0070C0"/>
              </a:solidFill>
            </a:endParaRPr>
          </a:p>
        </p:txBody>
      </p:sp>
      <p:sp>
        <p:nvSpPr>
          <p:cNvPr id="16" name="Δεξί βέλος 15"/>
          <p:cNvSpPr/>
          <p:nvPr/>
        </p:nvSpPr>
        <p:spPr>
          <a:xfrm>
            <a:off x="6199632" y="658368"/>
            <a:ext cx="46634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Στρογγυλεμένο ορθογώνιο 19"/>
          <p:cNvSpPr/>
          <p:nvPr/>
        </p:nvSpPr>
        <p:spPr>
          <a:xfrm>
            <a:off x="6769608" y="161925"/>
            <a:ext cx="5026152" cy="156362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Κριτική στην </a:t>
            </a:r>
            <a:r>
              <a:rPr lang="el-GR" b="1" dirty="0" smtClean="0">
                <a:solidFill>
                  <a:srgbClr val="C00000"/>
                </a:solidFill>
              </a:rPr>
              <a:t>αναποτελεσματικότητα</a:t>
            </a:r>
            <a:r>
              <a:rPr lang="el-GR" dirty="0" smtClean="0">
                <a:solidFill>
                  <a:schemeClr val="tx1"/>
                </a:solidFill>
              </a:rPr>
              <a:t> των στοχαστικών μοντέλων γενικής ισορροπίας τα οποία αποτέλεσαν την κύρια μέθοδο μακροοικονομικής ανάλυσης πριν και μετά την κρίση του 2008</a:t>
            </a:r>
            <a:endParaRPr lang="el-GR" b="1" dirty="0">
              <a:solidFill>
                <a:srgbClr val="0070C0"/>
              </a:solidFill>
            </a:endParaRPr>
          </a:p>
        </p:txBody>
      </p:sp>
      <p:sp>
        <p:nvSpPr>
          <p:cNvPr id="21" name="Δεξί βέλος 20"/>
          <p:cNvSpPr/>
          <p:nvPr/>
        </p:nvSpPr>
        <p:spPr>
          <a:xfrm rot="5400000">
            <a:off x="8976360" y="1792224"/>
            <a:ext cx="46634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Στρογγυλεμένο ορθογώνιο 21"/>
          <p:cNvSpPr/>
          <p:nvPr/>
        </p:nvSpPr>
        <p:spPr>
          <a:xfrm>
            <a:off x="6858000" y="2360676"/>
            <a:ext cx="5026152" cy="156362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Βασική σχέση: Συνδυασμός </a:t>
            </a:r>
            <a:r>
              <a:rPr lang="el-GR" b="1" dirty="0" smtClean="0">
                <a:solidFill>
                  <a:schemeClr val="tx1"/>
                </a:solidFill>
              </a:rPr>
              <a:t>ΕΡΓΑΖΟΜΕΝΟΥ – ΙΔΙΟΚΤΗΤΗ- ΚΑΤΑΝΑΛΩΤΗ</a:t>
            </a:r>
            <a:r>
              <a:rPr lang="el-GR" dirty="0" smtClean="0">
                <a:solidFill>
                  <a:schemeClr val="tx1"/>
                </a:solidFill>
              </a:rPr>
              <a:t> που σχεδιάζει το μέλλον προσεκτικά και ζει για πάντα</a:t>
            </a:r>
          </a:p>
          <a:p>
            <a:pPr algn="ctr"/>
            <a:r>
              <a:rPr lang="el-GR" b="1" dirty="0" smtClean="0">
                <a:solidFill>
                  <a:srgbClr val="C00000"/>
                </a:solidFill>
              </a:rPr>
              <a:t>Όχι πλέον ικανοποιητικό μοντέλο για μελλοντική πρόβλεψη</a:t>
            </a:r>
            <a:endParaRPr lang="el-GR" b="1" dirty="0">
              <a:solidFill>
                <a:srgbClr val="C00000"/>
              </a:solidFill>
            </a:endParaRPr>
          </a:p>
        </p:txBody>
      </p:sp>
      <p:sp>
        <p:nvSpPr>
          <p:cNvPr id="23" name="Στρογγυλεμένο ορθογώνιο 22"/>
          <p:cNvSpPr/>
          <p:nvPr/>
        </p:nvSpPr>
        <p:spPr>
          <a:xfrm>
            <a:off x="6403848" y="4017264"/>
            <a:ext cx="5757672" cy="277672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70C0"/>
                </a:solidFill>
              </a:rPr>
              <a:t>Μια ολοκληρωμένη θα πρέπει να περιλαμβάνει επιρροές από τις </a:t>
            </a:r>
            <a:r>
              <a:rPr lang="el-GR" b="1" dirty="0" err="1" smtClean="0">
                <a:solidFill>
                  <a:srgbClr val="0070C0"/>
                </a:solidFill>
              </a:rPr>
              <a:t>υπο</a:t>
            </a:r>
            <a:r>
              <a:rPr lang="el-GR" b="1" dirty="0" smtClean="0">
                <a:solidFill>
                  <a:srgbClr val="0070C0"/>
                </a:solidFill>
              </a:rPr>
              <a:t>-επιστήμες των οικονομικών:</a:t>
            </a:r>
          </a:p>
          <a:p>
            <a:pPr algn="ctr"/>
            <a:r>
              <a:rPr lang="el-GR" b="1" dirty="0" smtClean="0">
                <a:solidFill>
                  <a:schemeClr val="tx1"/>
                </a:solidFill>
              </a:rPr>
              <a:t>Την μικροοικονομική ανάλυση, την μακροοικονομική, τα διεθνή οικονομικά, τα οικονομικά της ανάπτυξης, την οικονομική ιστορία</a:t>
            </a:r>
          </a:p>
          <a:p>
            <a:pPr algn="ctr"/>
            <a:endParaRPr lang="el-GR" b="1" dirty="0">
              <a:solidFill>
                <a:schemeClr val="tx1"/>
              </a:solidFill>
            </a:endParaRPr>
          </a:p>
          <a:p>
            <a:pPr algn="ctr"/>
            <a:r>
              <a:rPr lang="el-GR" dirty="0" smtClean="0">
                <a:solidFill>
                  <a:schemeClr val="tx1"/>
                </a:solidFill>
              </a:rPr>
              <a:t>Αφετηρία θα αποτελεί η ανάλυση της συμπεριφοράς, των ατόμων, των ομάδων, των επιχειρήσεων, των θεσμών (μικροοικονομική ανάλυση) και στην συνέχεια να επεκταθεί σε </a:t>
            </a:r>
            <a:r>
              <a:rPr lang="el-GR" dirty="0" err="1" smtClean="0">
                <a:solidFill>
                  <a:schemeClr val="tx1"/>
                </a:solidFill>
              </a:rPr>
              <a:t>μακρο</a:t>
            </a:r>
            <a:r>
              <a:rPr lang="el-GR" dirty="0" smtClean="0">
                <a:solidFill>
                  <a:schemeClr val="tx1"/>
                </a:solidFill>
              </a:rPr>
              <a:t> επίπεδο.</a:t>
            </a:r>
            <a:endParaRPr lang="el-GR" dirty="0">
              <a:solidFill>
                <a:schemeClr val="tx1"/>
              </a:solidFill>
            </a:endParaRPr>
          </a:p>
        </p:txBody>
      </p:sp>
      <p:sp>
        <p:nvSpPr>
          <p:cNvPr id="24" name="Δεξί βέλος 23"/>
          <p:cNvSpPr/>
          <p:nvPr/>
        </p:nvSpPr>
        <p:spPr>
          <a:xfrm>
            <a:off x="5937504" y="3924300"/>
            <a:ext cx="46634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Στρογγυλεμένο ορθογώνιο 24"/>
          <p:cNvSpPr/>
          <p:nvPr/>
        </p:nvSpPr>
        <p:spPr>
          <a:xfrm>
            <a:off x="320040" y="2267712"/>
            <a:ext cx="5757672" cy="156362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Η </a:t>
            </a:r>
            <a:r>
              <a:rPr lang="el-GR" b="1" dirty="0" smtClean="0">
                <a:solidFill>
                  <a:srgbClr val="C00000"/>
                </a:solidFill>
              </a:rPr>
              <a:t>ανάγκη</a:t>
            </a:r>
            <a:r>
              <a:rPr lang="el-GR" dirty="0" smtClean="0">
                <a:solidFill>
                  <a:schemeClr val="tx1"/>
                </a:solidFill>
              </a:rPr>
              <a:t> για μια ουσιαστική αποτύπωση της αντίληψης της ανάπτυξης και μεγέθυνσης προκύπτει από </a:t>
            </a:r>
            <a:r>
              <a:rPr lang="el-GR" b="1" dirty="0" smtClean="0">
                <a:solidFill>
                  <a:srgbClr val="C00000"/>
                </a:solidFill>
              </a:rPr>
              <a:t>α)</a:t>
            </a:r>
            <a:r>
              <a:rPr lang="el-GR" dirty="0" smtClean="0">
                <a:solidFill>
                  <a:schemeClr val="tx1"/>
                </a:solidFill>
              </a:rPr>
              <a:t> τις επικρατούσες παγκόσμιες συνθήκες οργάνωσης των οικονομιών και των κοινωνιών (παγκοσμιοποίηση, μεταβολή του διεθνούς καταμερισμού των έργων </a:t>
            </a:r>
            <a:r>
              <a:rPr lang="el-GR" dirty="0" err="1" smtClean="0">
                <a:solidFill>
                  <a:schemeClr val="tx1"/>
                </a:solidFill>
              </a:rPr>
              <a:t>κ.α</a:t>
            </a:r>
            <a:r>
              <a:rPr lang="el-GR" dirty="0" smtClean="0">
                <a:solidFill>
                  <a:schemeClr val="tx1"/>
                </a:solidFill>
              </a:rPr>
              <a:t>) </a:t>
            </a:r>
            <a:endParaRPr lang="el-GR" b="1" dirty="0">
              <a:solidFill>
                <a:srgbClr val="0070C0"/>
              </a:solidFill>
            </a:endParaRPr>
          </a:p>
        </p:txBody>
      </p:sp>
      <p:sp>
        <p:nvSpPr>
          <p:cNvPr id="26" name="Στρογγυλεμένο ορθογώνιο 25"/>
          <p:cNvSpPr/>
          <p:nvPr/>
        </p:nvSpPr>
        <p:spPr>
          <a:xfrm>
            <a:off x="338328" y="4434840"/>
            <a:ext cx="5757672" cy="194157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solidFill>
                  <a:srgbClr val="C00000"/>
                </a:solidFill>
              </a:rPr>
              <a:t>β</a:t>
            </a:r>
            <a:r>
              <a:rPr lang="el-GR" b="1" dirty="0" smtClean="0">
                <a:solidFill>
                  <a:srgbClr val="C00000"/>
                </a:solidFill>
              </a:rPr>
              <a:t>) </a:t>
            </a:r>
            <a:r>
              <a:rPr lang="el-GR" dirty="0" smtClean="0">
                <a:solidFill>
                  <a:schemeClr val="tx1"/>
                </a:solidFill>
              </a:rPr>
              <a:t>τις αυξανόμενες απαιτήσεις κατανόησης των οικονομικών και κοινωνικών φαινομένων και </a:t>
            </a:r>
            <a:r>
              <a:rPr lang="el-GR" b="1" dirty="0" smtClean="0">
                <a:solidFill>
                  <a:srgbClr val="C00000"/>
                </a:solidFill>
              </a:rPr>
              <a:t>γ) </a:t>
            </a:r>
            <a:r>
              <a:rPr lang="el-GR" b="1" dirty="0" smtClean="0">
                <a:solidFill>
                  <a:schemeClr val="tx1"/>
                </a:solidFill>
              </a:rPr>
              <a:t>την </a:t>
            </a:r>
            <a:r>
              <a:rPr lang="el-GR" dirty="0" smtClean="0">
                <a:solidFill>
                  <a:schemeClr val="tx1"/>
                </a:solidFill>
              </a:rPr>
              <a:t>αδυναμία που επέδειξαν τα γραμμικά και περιορισμένης εμβέλειας εργαλεία να προβλέψουν, να ερμηνεύσουν αλλά και να θεραπεύσουν τα μεγάλα αναπτυξιακά προβλήματα στις αρχές του 21</a:t>
            </a:r>
            <a:r>
              <a:rPr lang="el-GR" baseline="30000" dirty="0" smtClean="0">
                <a:solidFill>
                  <a:schemeClr val="tx1"/>
                </a:solidFill>
              </a:rPr>
              <a:t>ου</a:t>
            </a:r>
            <a:r>
              <a:rPr lang="el-GR" dirty="0" smtClean="0">
                <a:solidFill>
                  <a:schemeClr val="tx1"/>
                </a:solidFill>
              </a:rPr>
              <a:t> αιώνα</a:t>
            </a:r>
            <a:endParaRPr lang="el-GR" dirty="0">
              <a:solidFill>
                <a:schemeClr val="tx1"/>
              </a:solidFill>
            </a:endParaRPr>
          </a:p>
        </p:txBody>
      </p:sp>
      <p:pic>
        <p:nvPicPr>
          <p:cNvPr id="2059" name="Picture 11" descr="placehold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700" cy="161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7684003"/>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TotalTime>
  <Words>3155</Words>
  <Application>Microsoft Office PowerPoint</Application>
  <PresentationFormat>Ευρεία οθόνη</PresentationFormat>
  <Paragraphs>431</Paragraphs>
  <Slides>23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23</vt:i4>
      </vt:variant>
    </vt:vector>
  </HeadingPairs>
  <TitlesOfParts>
    <vt:vector size="28" baseType="lpstr">
      <vt:lpstr>Arial</vt:lpstr>
      <vt:lpstr>Calibri</vt:lpstr>
      <vt:lpstr>Calibri Light</vt:lpstr>
      <vt:lpstr>Times New Roman</vt:lpstr>
      <vt:lpstr>Θέμα του Office</vt:lpstr>
      <vt:lpstr>ΠΑΝΕΠΙΣΤΗΜΙΟ ΘΕΣΣΑΛΙΑΣ – ΤΟΕ – 2018-19</vt:lpstr>
      <vt:lpstr>1. 20ΟΣ ΑΙΩΝΑΣ: ΚΡΙΣΕΙΣ, ΕΥΚΑΙΡΙΕΣ, ΚΕΡΔΗ, ΚΟΙΝΩΝΙΕΣ</vt:lpstr>
      <vt:lpstr>2. Νέο Διεθνοποιημένο Περιβάλλον και ο ρόλος των Πόλεων</vt:lpstr>
      <vt:lpstr>2Α. OLD ECONOMY vs NEW ECONOMY</vt:lpstr>
      <vt:lpstr>3. Βασικές έννοιες:  ΜΕΓΕΘΥΝΣΗ (GROWTH) vs ΑΝΑΠΤΥΞΗ (DEVELOPMENT)</vt:lpstr>
      <vt:lpstr>Ζητήματα Εννοιών</vt:lpstr>
      <vt:lpstr>4. Τι μπορεί να σημαίνει Οικονομική Ανάπτυξη??</vt:lpstr>
      <vt:lpstr>5. Ολοκληρωμένη προσέγγιση της Οικονομικής Ανάπτυξης και Μεγέθυνσης</vt:lpstr>
      <vt:lpstr>Παρουσίαση του PowerPoint</vt:lpstr>
      <vt:lpstr>Παρουσίαση του PowerPoint</vt:lpstr>
      <vt:lpstr>6. Τοπική Οικονομική ανάπτυξη και Επιχειρήσεις</vt:lpstr>
      <vt:lpstr>Συνέχεια…</vt:lpstr>
      <vt:lpstr>Συνέχεια…</vt:lpstr>
      <vt:lpstr>7. Ανταγωνιστικότητα Επιχειρήσεων</vt:lpstr>
      <vt:lpstr>8. Ανταγωνιστικότητα Επιχειρήσεων και Αστικά Πλεονεκτήματα</vt:lpstr>
      <vt:lpstr>Γιατί είναι πολυδιάστατος ο χαρακτήρας της Οικονομικής Ανάπτυξης?</vt:lpstr>
      <vt:lpstr>Παρουσίαση του PowerPoint</vt:lpstr>
      <vt:lpstr>Παρουσίαση του PowerPoint</vt:lpstr>
      <vt:lpstr>9. Παγκόσμια Οικονομία: Περίοδος της Μεγάλης Ομαλοποίησης έως την περίοδο της Μεγάλης Ύφεσης (1980-2008)</vt:lpstr>
      <vt:lpstr>Παρουσίαση του PowerPoint</vt:lpstr>
      <vt:lpstr>10. Παγκοσμιοποίηση και Ε.Ε</vt:lpstr>
      <vt:lpstr>11. Παγκοσμιοποίηση και Ανάπτυξη</vt:lpstr>
      <vt:lpstr>Βασικοί άξονες της Έξυπνης Εξειδίκευσης  (Smart Specialization) [European Commission]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metaxas</dc:creator>
  <cp:lastModifiedBy>metaxas</cp:lastModifiedBy>
  <cp:revision>50</cp:revision>
  <dcterms:created xsi:type="dcterms:W3CDTF">2018-10-01T11:37:54Z</dcterms:created>
  <dcterms:modified xsi:type="dcterms:W3CDTF">2018-10-09T14:09:28Z</dcterms:modified>
</cp:coreProperties>
</file>