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65" r:id="rId3"/>
    <p:sldId id="257" r:id="rId4"/>
    <p:sldId id="258" r:id="rId5"/>
    <p:sldId id="260" r:id="rId6"/>
    <p:sldId id="261" r:id="rId7"/>
    <p:sldId id="259" r:id="rId8"/>
    <p:sldId id="262" r:id="rId9"/>
    <p:sldId id="264" r:id="rId10"/>
    <p:sldId id="263" r:id="rId11"/>
    <p:sldId id="266" r:id="rId12"/>
    <p:sldId id="267" r:id="rId13"/>
    <p:sldId id="269" r:id="rId14"/>
    <p:sldId id="270" r:id="rId15"/>
    <p:sldId id="272" r:id="rId16"/>
    <p:sldId id="273" r:id="rId17"/>
    <p:sldId id="271" r:id="rId18"/>
    <p:sldId id="274" r:id="rId19"/>
    <p:sldId id="275" r:id="rId20"/>
    <p:sldId id="276"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4" autoAdjust="0"/>
    <p:restoredTop sz="94604" autoAdjust="0"/>
  </p:normalViewPr>
  <p:slideViewPr>
    <p:cSldViewPr>
      <p:cViewPr>
        <p:scale>
          <a:sx n="100" d="100"/>
          <a:sy n="100" d="100"/>
        </p:scale>
        <p:origin x="1360" y="-1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A5D79E-4827-4348-9CC8-F6FFACCEDEB7}" type="doc">
      <dgm:prSet loTypeId="urn:microsoft.com/office/officeart/2005/8/layout/radial5" loCatId="cycle" qsTypeId="urn:microsoft.com/office/officeart/2005/8/quickstyle/simple4" qsCatId="simple" csTypeId="urn:microsoft.com/office/officeart/2005/8/colors/accent1_2" csCatId="accent1" phldr="1"/>
      <dgm:spPr/>
      <dgm:t>
        <a:bodyPr/>
        <a:lstStyle/>
        <a:p>
          <a:endParaRPr lang="el-GR"/>
        </a:p>
      </dgm:t>
    </dgm:pt>
    <dgm:pt modelId="{F407BEEA-B2BB-4B7A-872C-21729266B25F}">
      <dgm:prSet phldrT="[Κείμενο]" custT="1"/>
      <dgm:spPr/>
      <dgm:t>
        <a:bodyPr/>
        <a:lstStyle/>
        <a:p>
          <a:r>
            <a:rPr lang="el-GR" sz="2000" b="1" dirty="0" smtClean="0">
              <a:latin typeface="Calibri" pitchFamily="34" charset="0"/>
            </a:rPr>
            <a:t>Σε μη εκπαιδευτικά ιδρύματα  (π.χ. νοσοκομείο, διδασκαλία στο σπίτι)</a:t>
          </a:r>
          <a:endParaRPr lang="el-GR" sz="2000" b="1" dirty="0">
            <a:latin typeface="Calibri" pitchFamily="34" charset="0"/>
          </a:endParaRPr>
        </a:p>
      </dgm:t>
    </dgm:pt>
    <dgm:pt modelId="{70565405-990E-41C7-B3D1-323EFCFD1B53}" type="parTrans" cxnId="{B22ED0E1-C0FD-4B82-8A59-E4CDBD2069E0}">
      <dgm:prSet/>
      <dgm:spPr/>
      <dgm:t>
        <a:bodyPr/>
        <a:lstStyle/>
        <a:p>
          <a:endParaRPr lang="el-GR"/>
        </a:p>
      </dgm:t>
    </dgm:pt>
    <dgm:pt modelId="{2B8B9DED-66CC-4DE9-9115-E6FFB2472712}" type="sibTrans" cxnId="{B22ED0E1-C0FD-4B82-8A59-E4CDBD2069E0}">
      <dgm:prSet/>
      <dgm:spPr/>
      <dgm:t>
        <a:bodyPr/>
        <a:lstStyle/>
        <a:p>
          <a:endParaRPr lang="el-GR"/>
        </a:p>
      </dgm:t>
    </dgm:pt>
    <dgm:pt modelId="{51E41ACC-AFA1-444F-A400-388CFEC8F23A}">
      <dgm:prSet phldrT="[Κείμενο]" custT="1"/>
      <dgm:spPr/>
      <dgm:t>
        <a:bodyPr/>
        <a:lstStyle/>
        <a:p>
          <a:r>
            <a:rPr lang="el-GR" sz="2000" b="1" dirty="0" smtClean="0">
              <a:latin typeface="Calibri" pitchFamily="34" charset="0"/>
            </a:rPr>
            <a:t>Γενικό σχολείο – Χωρίς επιπλέον στήριξη</a:t>
          </a:r>
          <a:endParaRPr lang="el-GR" sz="2000" b="1" dirty="0">
            <a:latin typeface="Calibri" pitchFamily="34" charset="0"/>
          </a:endParaRPr>
        </a:p>
      </dgm:t>
    </dgm:pt>
    <dgm:pt modelId="{07683755-2A5E-4D14-A42B-504654DEF09F}" type="parTrans" cxnId="{79BD903D-D0FB-4BB7-BD24-A0C14BD3D9B7}">
      <dgm:prSet/>
      <dgm:spPr/>
      <dgm:t>
        <a:bodyPr/>
        <a:lstStyle/>
        <a:p>
          <a:endParaRPr lang="el-GR"/>
        </a:p>
      </dgm:t>
    </dgm:pt>
    <dgm:pt modelId="{AB109492-AFA2-400A-8A94-7ACF28568829}" type="sibTrans" cxnId="{79BD903D-D0FB-4BB7-BD24-A0C14BD3D9B7}">
      <dgm:prSet/>
      <dgm:spPr/>
      <dgm:t>
        <a:bodyPr/>
        <a:lstStyle/>
        <a:p>
          <a:endParaRPr lang="el-GR"/>
        </a:p>
      </dgm:t>
    </dgm:pt>
    <dgm:pt modelId="{29B70282-0421-4843-AA87-5F8244CFA9BA}">
      <dgm:prSet phldrT="[Κείμενο]" custT="1"/>
      <dgm:spPr/>
      <dgm:t>
        <a:bodyPr/>
        <a:lstStyle/>
        <a:p>
          <a:r>
            <a:rPr lang="el-GR" sz="2000" b="1" dirty="0" smtClean="0">
              <a:latin typeface="Calibri" pitchFamily="34" charset="0"/>
            </a:rPr>
            <a:t>Γενικό σχολείο – Παράλληλη στήριξη</a:t>
          </a:r>
          <a:endParaRPr lang="el-GR" sz="2000" b="1" dirty="0">
            <a:latin typeface="Calibri" pitchFamily="34" charset="0"/>
          </a:endParaRPr>
        </a:p>
      </dgm:t>
    </dgm:pt>
    <dgm:pt modelId="{0174BF08-30A5-451C-B4AB-7E8AD19A5033}" type="parTrans" cxnId="{A5B9A2EB-A2D7-4EF2-8373-61092718C501}">
      <dgm:prSet/>
      <dgm:spPr/>
      <dgm:t>
        <a:bodyPr/>
        <a:lstStyle/>
        <a:p>
          <a:endParaRPr lang="el-GR"/>
        </a:p>
      </dgm:t>
    </dgm:pt>
    <dgm:pt modelId="{C7C27D9A-48EF-4A6E-BCC7-1BD957588AB7}" type="sibTrans" cxnId="{A5B9A2EB-A2D7-4EF2-8373-61092718C501}">
      <dgm:prSet/>
      <dgm:spPr/>
      <dgm:t>
        <a:bodyPr/>
        <a:lstStyle/>
        <a:p>
          <a:endParaRPr lang="el-GR"/>
        </a:p>
      </dgm:t>
    </dgm:pt>
    <dgm:pt modelId="{63FFD2BA-4B11-4912-A872-B86D67329E1D}">
      <dgm:prSet phldrT="[Κείμενο]" custT="1"/>
      <dgm:spPr/>
      <dgm:t>
        <a:bodyPr/>
        <a:lstStyle/>
        <a:p>
          <a:r>
            <a:rPr lang="el-GR" sz="2000" b="1" dirty="0" smtClean="0">
              <a:latin typeface="Calibri" pitchFamily="34" charset="0"/>
            </a:rPr>
            <a:t>Γενικό σχολείο – Τμήμα ένταξης</a:t>
          </a:r>
          <a:endParaRPr lang="el-GR" sz="2000" b="1" dirty="0">
            <a:latin typeface="Calibri" pitchFamily="34" charset="0"/>
          </a:endParaRPr>
        </a:p>
      </dgm:t>
    </dgm:pt>
    <dgm:pt modelId="{2C63ED45-EEDF-4F20-8272-DF2CFA2CDA82}" type="parTrans" cxnId="{F3CCB90E-3B84-425E-BFAB-1EB70228118D}">
      <dgm:prSet/>
      <dgm:spPr/>
      <dgm:t>
        <a:bodyPr/>
        <a:lstStyle/>
        <a:p>
          <a:endParaRPr lang="el-GR"/>
        </a:p>
      </dgm:t>
    </dgm:pt>
    <dgm:pt modelId="{6C97D986-5D13-49B4-9D1B-18EEA93443B4}" type="sibTrans" cxnId="{F3CCB90E-3B84-425E-BFAB-1EB70228118D}">
      <dgm:prSet/>
      <dgm:spPr/>
      <dgm:t>
        <a:bodyPr/>
        <a:lstStyle/>
        <a:p>
          <a:endParaRPr lang="el-GR"/>
        </a:p>
      </dgm:t>
    </dgm:pt>
    <dgm:pt modelId="{B0DFD1EB-FA07-45AC-9DB8-5DDC3CD6460E}">
      <dgm:prSet custT="1"/>
      <dgm:spPr/>
      <dgm:t>
        <a:bodyPr/>
        <a:lstStyle/>
        <a:p>
          <a:r>
            <a:rPr lang="el-GR" sz="2000" b="1" dirty="0" smtClean="0">
              <a:latin typeface="Calibri" pitchFamily="34" charset="0"/>
            </a:rPr>
            <a:t>Ειδικό σχολείο</a:t>
          </a:r>
          <a:endParaRPr lang="el-GR" sz="2000" b="1" dirty="0">
            <a:latin typeface="Calibri" pitchFamily="34" charset="0"/>
          </a:endParaRPr>
        </a:p>
      </dgm:t>
    </dgm:pt>
    <dgm:pt modelId="{2D385352-709E-4445-9820-9558CCA88D13}" type="parTrans" cxnId="{ADCDB3D5-753E-47E0-AB94-FEC2460C6D05}">
      <dgm:prSet/>
      <dgm:spPr/>
      <dgm:t>
        <a:bodyPr/>
        <a:lstStyle/>
        <a:p>
          <a:endParaRPr lang="el-GR"/>
        </a:p>
      </dgm:t>
    </dgm:pt>
    <dgm:pt modelId="{BB4B3736-A5EE-4ABA-A3FC-69FF6B23ACC5}" type="sibTrans" cxnId="{ADCDB3D5-753E-47E0-AB94-FEC2460C6D05}">
      <dgm:prSet/>
      <dgm:spPr/>
      <dgm:t>
        <a:bodyPr/>
        <a:lstStyle/>
        <a:p>
          <a:endParaRPr lang="el-GR"/>
        </a:p>
      </dgm:t>
    </dgm:pt>
    <dgm:pt modelId="{DF12F66B-0DAF-4506-92EE-71F0692E0AA0}">
      <dgm:prSet phldrT="[Κείμενο]" custT="1"/>
      <dgm:spPr/>
      <dgm:t>
        <a:bodyPr/>
        <a:lstStyle/>
        <a:p>
          <a:r>
            <a:rPr lang="el-GR" sz="2800" b="1" i="1" dirty="0" smtClean="0">
              <a:latin typeface="Calibri" pitchFamily="34" charset="0"/>
            </a:rPr>
            <a:t>Πλαίσια παροχής Ε.Α.</a:t>
          </a:r>
          <a:endParaRPr lang="el-GR" sz="2800" b="1" i="1" dirty="0">
            <a:latin typeface="Calibri" pitchFamily="34" charset="0"/>
          </a:endParaRPr>
        </a:p>
      </dgm:t>
    </dgm:pt>
    <dgm:pt modelId="{A515B43D-201C-457B-B31E-A6F81D876FC1}" type="sibTrans" cxnId="{ABAC1C65-1D3F-4CD6-9D27-7A651BA96CFA}">
      <dgm:prSet/>
      <dgm:spPr/>
      <dgm:t>
        <a:bodyPr/>
        <a:lstStyle/>
        <a:p>
          <a:endParaRPr lang="el-GR"/>
        </a:p>
      </dgm:t>
    </dgm:pt>
    <dgm:pt modelId="{D2783C2B-2EBC-4F78-9A01-1D4435843259}" type="parTrans" cxnId="{ABAC1C65-1D3F-4CD6-9D27-7A651BA96CFA}">
      <dgm:prSet/>
      <dgm:spPr/>
      <dgm:t>
        <a:bodyPr/>
        <a:lstStyle/>
        <a:p>
          <a:endParaRPr lang="el-GR"/>
        </a:p>
      </dgm:t>
    </dgm:pt>
    <dgm:pt modelId="{CF5A8F0B-D29E-416E-9F2A-4937A02740D2}" type="pres">
      <dgm:prSet presAssocID="{1FA5D79E-4827-4348-9CC8-F6FFACCEDEB7}" presName="Name0" presStyleCnt="0">
        <dgm:presLayoutVars>
          <dgm:chMax val="1"/>
          <dgm:dir/>
          <dgm:animLvl val="ctr"/>
          <dgm:resizeHandles val="exact"/>
        </dgm:presLayoutVars>
      </dgm:prSet>
      <dgm:spPr/>
      <dgm:t>
        <a:bodyPr/>
        <a:lstStyle/>
        <a:p>
          <a:endParaRPr lang="el-GR"/>
        </a:p>
      </dgm:t>
    </dgm:pt>
    <dgm:pt modelId="{01DC25C3-F3C5-46AC-99BE-7E0E95E3F13A}" type="pres">
      <dgm:prSet presAssocID="{DF12F66B-0DAF-4506-92EE-71F0692E0AA0}" presName="centerShape" presStyleLbl="node0" presStyleIdx="0" presStyleCnt="1" custScaleX="130472" custScaleY="115119"/>
      <dgm:spPr/>
      <dgm:t>
        <a:bodyPr/>
        <a:lstStyle/>
        <a:p>
          <a:endParaRPr lang="el-GR"/>
        </a:p>
      </dgm:t>
    </dgm:pt>
    <dgm:pt modelId="{E5DDF074-9F04-4D68-B70F-618A28E2F2BE}" type="pres">
      <dgm:prSet presAssocID="{70565405-990E-41C7-B3D1-323EFCFD1B53}" presName="parTrans" presStyleLbl="sibTrans2D1" presStyleIdx="0" presStyleCnt="5" custScaleX="150415"/>
      <dgm:spPr/>
      <dgm:t>
        <a:bodyPr/>
        <a:lstStyle/>
        <a:p>
          <a:endParaRPr lang="el-GR"/>
        </a:p>
      </dgm:t>
    </dgm:pt>
    <dgm:pt modelId="{89E9E4DB-74F5-43B6-92EB-B86263685A70}" type="pres">
      <dgm:prSet presAssocID="{70565405-990E-41C7-B3D1-323EFCFD1B53}" presName="connectorText" presStyleLbl="sibTrans2D1" presStyleIdx="0" presStyleCnt="5"/>
      <dgm:spPr/>
      <dgm:t>
        <a:bodyPr/>
        <a:lstStyle/>
        <a:p>
          <a:endParaRPr lang="el-GR"/>
        </a:p>
      </dgm:t>
    </dgm:pt>
    <dgm:pt modelId="{6342AFFC-5C95-4A6A-9EA2-EE7BCE6434FC}" type="pres">
      <dgm:prSet presAssocID="{F407BEEA-B2BB-4B7A-872C-21729266B25F}" presName="node" presStyleLbl="node1" presStyleIdx="0" presStyleCnt="5" custScaleX="121757" custScaleY="114983" custRadScaleRad="95761" custRadScaleInc="-3305">
        <dgm:presLayoutVars>
          <dgm:bulletEnabled val="1"/>
        </dgm:presLayoutVars>
      </dgm:prSet>
      <dgm:spPr/>
      <dgm:t>
        <a:bodyPr/>
        <a:lstStyle/>
        <a:p>
          <a:endParaRPr lang="el-GR"/>
        </a:p>
      </dgm:t>
    </dgm:pt>
    <dgm:pt modelId="{FAE5D5B3-A58D-48A5-9BC6-DC8FFC0CFF9D}" type="pres">
      <dgm:prSet presAssocID="{07683755-2A5E-4D14-A42B-504654DEF09F}" presName="parTrans" presStyleLbl="sibTrans2D1" presStyleIdx="1" presStyleCnt="5" custScaleX="150415"/>
      <dgm:spPr/>
      <dgm:t>
        <a:bodyPr/>
        <a:lstStyle/>
        <a:p>
          <a:endParaRPr lang="el-GR"/>
        </a:p>
      </dgm:t>
    </dgm:pt>
    <dgm:pt modelId="{C9B81C3E-1AC7-4F6A-BFEC-5DC5E12087CB}" type="pres">
      <dgm:prSet presAssocID="{07683755-2A5E-4D14-A42B-504654DEF09F}" presName="connectorText" presStyleLbl="sibTrans2D1" presStyleIdx="1" presStyleCnt="5"/>
      <dgm:spPr/>
      <dgm:t>
        <a:bodyPr/>
        <a:lstStyle/>
        <a:p>
          <a:endParaRPr lang="el-GR"/>
        </a:p>
      </dgm:t>
    </dgm:pt>
    <dgm:pt modelId="{54F18908-E494-474B-89BF-885A2A669FF1}" type="pres">
      <dgm:prSet presAssocID="{51E41ACC-AFA1-444F-A400-388CFEC8F23A}" presName="node" presStyleLbl="node1" presStyleIdx="1" presStyleCnt="5" custScaleX="121757" custScaleY="114983" custRadScaleRad="99635" custRadScaleInc="-7888">
        <dgm:presLayoutVars>
          <dgm:bulletEnabled val="1"/>
        </dgm:presLayoutVars>
      </dgm:prSet>
      <dgm:spPr/>
      <dgm:t>
        <a:bodyPr/>
        <a:lstStyle/>
        <a:p>
          <a:endParaRPr lang="el-GR"/>
        </a:p>
      </dgm:t>
    </dgm:pt>
    <dgm:pt modelId="{CEE3964B-FC4D-42DB-A9E9-1C0C060230E1}" type="pres">
      <dgm:prSet presAssocID="{0174BF08-30A5-451C-B4AB-7E8AD19A5033}" presName="parTrans" presStyleLbl="sibTrans2D1" presStyleIdx="2" presStyleCnt="5" custScaleX="150415"/>
      <dgm:spPr/>
      <dgm:t>
        <a:bodyPr/>
        <a:lstStyle/>
        <a:p>
          <a:endParaRPr lang="el-GR"/>
        </a:p>
      </dgm:t>
    </dgm:pt>
    <dgm:pt modelId="{D2F1A5DD-6170-45CA-8A42-C908F6283293}" type="pres">
      <dgm:prSet presAssocID="{0174BF08-30A5-451C-B4AB-7E8AD19A5033}" presName="connectorText" presStyleLbl="sibTrans2D1" presStyleIdx="2" presStyleCnt="5"/>
      <dgm:spPr/>
      <dgm:t>
        <a:bodyPr/>
        <a:lstStyle/>
        <a:p>
          <a:endParaRPr lang="el-GR"/>
        </a:p>
      </dgm:t>
    </dgm:pt>
    <dgm:pt modelId="{8541C7B5-2691-40D7-BA5B-EEFD7BF0AB05}" type="pres">
      <dgm:prSet presAssocID="{29B70282-0421-4843-AA87-5F8244CFA9BA}" presName="node" presStyleLbl="node1" presStyleIdx="2" presStyleCnt="5" custScaleX="121757" custScaleY="114983" custRadScaleRad="95161" custRadScaleInc="-1777">
        <dgm:presLayoutVars>
          <dgm:bulletEnabled val="1"/>
        </dgm:presLayoutVars>
      </dgm:prSet>
      <dgm:spPr/>
      <dgm:t>
        <a:bodyPr/>
        <a:lstStyle/>
        <a:p>
          <a:endParaRPr lang="el-GR"/>
        </a:p>
      </dgm:t>
    </dgm:pt>
    <dgm:pt modelId="{BD4021FA-A64C-41CB-ABF3-576D459EE1B7}" type="pres">
      <dgm:prSet presAssocID="{2C63ED45-EEDF-4F20-8272-DF2CFA2CDA82}" presName="parTrans" presStyleLbl="sibTrans2D1" presStyleIdx="3" presStyleCnt="5" custScaleX="150415"/>
      <dgm:spPr/>
      <dgm:t>
        <a:bodyPr/>
        <a:lstStyle/>
        <a:p>
          <a:endParaRPr lang="el-GR"/>
        </a:p>
      </dgm:t>
    </dgm:pt>
    <dgm:pt modelId="{280CA477-C446-453D-A9CA-FB36840BE313}" type="pres">
      <dgm:prSet presAssocID="{2C63ED45-EEDF-4F20-8272-DF2CFA2CDA82}" presName="connectorText" presStyleLbl="sibTrans2D1" presStyleIdx="3" presStyleCnt="5"/>
      <dgm:spPr/>
      <dgm:t>
        <a:bodyPr/>
        <a:lstStyle/>
        <a:p>
          <a:endParaRPr lang="el-GR"/>
        </a:p>
      </dgm:t>
    </dgm:pt>
    <dgm:pt modelId="{01C74CB1-D4D0-4224-BD88-EBC7D679D4D5}" type="pres">
      <dgm:prSet presAssocID="{63FFD2BA-4B11-4912-A872-B86D67329E1D}" presName="node" presStyleLbl="node1" presStyleIdx="3" presStyleCnt="5" custScaleX="121757" custScaleY="114983" custRadScaleRad="97587" custRadScaleInc="6982">
        <dgm:presLayoutVars>
          <dgm:bulletEnabled val="1"/>
        </dgm:presLayoutVars>
      </dgm:prSet>
      <dgm:spPr/>
      <dgm:t>
        <a:bodyPr/>
        <a:lstStyle/>
        <a:p>
          <a:endParaRPr lang="el-GR"/>
        </a:p>
      </dgm:t>
    </dgm:pt>
    <dgm:pt modelId="{9C797326-4FD6-4123-A29B-287677D9C772}" type="pres">
      <dgm:prSet presAssocID="{2D385352-709E-4445-9820-9558CCA88D13}" presName="parTrans" presStyleLbl="sibTrans2D1" presStyleIdx="4" presStyleCnt="5" custScaleX="150415"/>
      <dgm:spPr/>
      <dgm:t>
        <a:bodyPr/>
        <a:lstStyle/>
        <a:p>
          <a:endParaRPr lang="el-GR"/>
        </a:p>
      </dgm:t>
    </dgm:pt>
    <dgm:pt modelId="{892B6801-FC28-4C73-8DD8-EB4FD1A840AB}" type="pres">
      <dgm:prSet presAssocID="{2D385352-709E-4445-9820-9558CCA88D13}" presName="connectorText" presStyleLbl="sibTrans2D1" presStyleIdx="4" presStyleCnt="5"/>
      <dgm:spPr/>
      <dgm:t>
        <a:bodyPr/>
        <a:lstStyle/>
        <a:p>
          <a:endParaRPr lang="el-GR"/>
        </a:p>
      </dgm:t>
    </dgm:pt>
    <dgm:pt modelId="{7ADFD7B2-FB38-4480-837D-6E61D75B1B3C}" type="pres">
      <dgm:prSet presAssocID="{B0DFD1EB-FA07-45AC-9DB8-5DDC3CD6460E}" presName="node" presStyleLbl="node1" presStyleIdx="4" presStyleCnt="5" custScaleX="121757" custScaleY="114983" custRadScaleRad="103362" custRadScaleInc="5709">
        <dgm:presLayoutVars>
          <dgm:bulletEnabled val="1"/>
        </dgm:presLayoutVars>
      </dgm:prSet>
      <dgm:spPr/>
      <dgm:t>
        <a:bodyPr/>
        <a:lstStyle/>
        <a:p>
          <a:endParaRPr lang="el-GR"/>
        </a:p>
      </dgm:t>
    </dgm:pt>
  </dgm:ptLst>
  <dgm:cxnLst>
    <dgm:cxn modelId="{B8F836A4-5D76-4F8E-8077-744ED3B904FA}" type="presOf" srcId="{0174BF08-30A5-451C-B4AB-7E8AD19A5033}" destId="{CEE3964B-FC4D-42DB-A9E9-1C0C060230E1}" srcOrd="0" destOrd="0" presId="urn:microsoft.com/office/officeart/2005/8/layout/radial5"/>
    <dgm:cxn modelId="{3CBC0485-21C0-4403-977D-42456418EC17}" type="presOf" srcId="{29B70282-0421-4843-AA87-5F8244CFA9BA}" destId="{8541C7B5-2691-40D7-BA5B-EEFD7BF0AB05}" srcOrd="0" destOrd="0" presId="urn:microsoft.com/office/officeart/2005/8/layout/radial5"/>
    <dgm:cxn modelId="{ABAC1C65-1D3F-4CD6-9D27-7A651BA96CFA}" srcId="{1FA5D79E-4827-4348-9CC8-F6FFACCEDEB7}" destId="{DF12F66B-0DAF-4506-92EE-71F0692E0AA0}" srcOrd="0" destOrd="0" parTransId="{D2783C2B-2EBC-4F78-9A01-1D4435843259}" sibTransId="{A515B43D-201C-457B-B31E-A6F81D876FC1}"/>
    <dgm:cxn modelId="{DBD8CD3E-648E-4C82-8DB3-C0567AEA098E}" type="presOf" srcId="{63FFD2BA-4B11-4912-A872-B86D67329E1D}" destId="{01C74CB1-D4D0-4224-BD88-EBC7D679D4D5}" srcOrd="0" destOrd="0" presId="urn:microsoft.com/office/officeart/2005/8/layout/radial5"/>
    <dgm:cxn modelId="{B54890D4-16AE-4723-8593-ED8AEA0D2B14}" type="presOf" srcId="{07683755-2A5E-4D14-A42B-504654DEF09F}" destId="{FAE5D5B3-A58D-48A5-9BC6-DC8FFC0CFF9D}" srcOrd="0" destOrd="0" presId="urn:microsoft.com/office/officeart/2005/8/layout/radial5"/>
    <dgm:cxn modelId="{5DA722C9-8BEA-408B-86BD-2A269380DB84}" type="presOf" srcId="{0174BF08-30A5-451C-B4AB-7E8AD19A5033}" destId="{D2F1A5DD-6170-45CA-8A42-C908F6283293}" srcOrd="1" destOrd="0" presId="urn:microsoft.com/office/officeart/2005/8/layout/radial5"/>
    <dgm:cxn modelId="{3C83EB0B-2874-4D5F-9499-6960AA469776}" type="presOf" srcId="{DF12F66B-0DAF-4506-92EE-71F0692E0AA0}" destId="{01DC25C3-F3C5-46AC-99BE-7E0E95E3F13A}" srcOrd="0" destOrd="0" presId="urn:microsoft.com/office/officeart/2005/8/layout/radial5"/>
    <dgm:cxn modelId="{2DFC089E-2C18-4045-99D1-120252E0671A}" type="presOf" srcId="{1FA5D79E-4827-4348-9CC8-F6FFACCEDEB7}" destId="{CF5A8F0B-D29E-416E-9F2A-4937A02740D2}" srcOrd="0" destOrd="0" presId="urn:microsoft.com/office/officeart/2005/8/layout/radial5"/>
    <dgm:cxn modelId="{A5B9A2EB-A2D7-4EF2-8373-61092718C501}" srcId="{DF12F66B-0DAF-4506-92EE-71F0692E0AA0}" destId="{29B70282-0421-4843-AA87-5F8244CFA9BA}" srcOrd="2" destOrd="0" parTransId="{0174BF08-30A5-451C-B4AB-7E8AD19A5033}" sibTransId="{C7C27D9A-48EF-4A6E-BCC7-1BD957588AB7}"/>
    <dgm:cxn modelId="{F3CCB90E-3B84-425E-BFAB-1EB70228118D}" srcId="{DF12F66B-0DAF-4506-92EE-71F0692E0AA0}" destId="{63FFD2BA-4B11-4912-A872-B86D67329E1D}" srcOrd="3" destOrd="0" parTransId="{2C63ED45-EEDF-4F20-8272-DF2CFA2CDA82}" sibTransId="{6C97D986-5D13-49B4-9D1B-18EEA93443B4}"/>
    <dgm:cxn modelId="{ADCDB3D5-753E-47E0-AB94-FEC2460C6D05}" srcId="{DF12F66B-0DAF-4506-92EE-71F0692E0AA0}" destId="{B0DFD1EB-FA07-45AC-9DB8-5DDC3CD6460E}" srcOrd="4" destOrd="0" parTransId="{2D385352-709E-4445-9820-9558CCA88D13}" sibTransId="{BB4B3736-A5EE-4ABA-A3FC-69FF6B23ACC5}"/>
    <dgm:cxn modelId="{DC3D1372-32CA-4F24-ACA0-C63D7608AF60}" type="presOf" srcId="{2C63ED45-EEDF-4F20-8272-DF2CFA2CDA82}" destId="{280CA477-C446-453D-A9CA-FB36840BE313}" srcOrd="1" destOrd="0" presId="urn:microsoft.com/office/officeart/2005/8/layout/radial5"/>
    <dgm:cxn modelId="{FCFE74B4-3E78-476B-829B-6AE5604BF9F0}" type="presOf" srcId="{51E41ACC-AFA1-444F-A400-388CFEC8F23A}" destId="{54F18908-E494-474B-89BF-885A2A669FF1}" srcOrd="0" destOrd="0" presId="urn:microsoft.com/office/officeart/2005/8/layout/radial5"/>
    <dgm:cxn modelId="{F3CA6FB1-CDAD-4276-860E-7F7494509C31}" type="presOf" srcId="{07683755-2A5E-4D14-A42B-504654DEF09F}" destId="{C9B81C3E-1AC7-4F6A-BFEC-5DC5E12087CB}" srcOrd="1" destOrd="0" presId="urn:microsoft.com/office/officeart/2005/8/layout/radial5"/>
    <dgm:cxn modelId="{08E0F8CF-5778-4FB0-A97B-4FC6E06F7B31}" type="presOf" srcId="{F407BEEA-B2BB-4B7A-872C-21729266B25F}" destId="{6342AFFC-5C95-4A6A-9EA2-EE7BCE6434FC}" srcOrd="0" destOrd="0" presId="urn:microsoft.com/office/officeart/2005/8/layout/radial5"/>
    <dgm:cxn modelId="{2AAEE601-9F64-4B4E-9A97-D96D1E4256B3}" type="presOf" srcId="{2D385352-709E-4445-9820-9558CCA88D13}" destId="{9C797326-4FD6-4123-A29B-287677D9C772}" srcOrd="0" destOrd="0" presId="urn:microsoft.com/office/officeart/2005/8/layout/radial5"/>
    <dgm:cxn modelId="{B22ED0E1-C0FD-4B82-8A59-E4CDBD2069E0}" srcId="{DF12F66B-0DAF-4506-92EE-71F0692E0AA0}" destId="{F407BEEA-B2BB-4B7A-872C-21729266B25F}" srcOrd="0" destOrd="0" parTransId="{70565405-990E-41C7-B3D1-323EFCFD1B53}" sibTransId="{2B8B9DED-66CC-4DE9-9115-E6FFB2472712}"/>
    <dgm:cxn modelId="{CE3DB2CA-C773-4EEF-A991-E95527CEC8FB}" type="presOf" srcId="{70565405-990E-41C7-B3D1-323EFCFD1B53}" destId="{E5DDF074-9F04-4D68-B70F-618A28E2F2BE}" srcOrd="0" destOrd="0" presId="urn:microsoft.com/office/officeart/2005/8/layout/radial5"/>
    <dgm:cxn modelId="{79BD903D-D0FB-4BB7-BD24-A0C14BD3D9B7}" srcId="{DF12F66B-0DAF-4506-92EE-71F0692E0AA0}" destId="{51E41ACC-AFA1-444F-A400-388CFEC8F23A}" srcOrd="1" destOrd="0" parTransId="{07683755-2A5E-4D14-A42B-504654DEF09F}" sibTransId="{AB109492-AFA2-400A-8A94-7ACF28568829}"/>
    <dgm:cxn modelId="{66277A25-6D80-47AB-9E21-ADFA5BBF8520}" type="presOf" srcId="{70565405-990E-41C7-B3D1-323EFCFD1B53}" destId="{89E9E4DB-74F5-43B6-92EB-B86263685A70}" srcOrd="1" destOrd="0" presId="urn:microsoft.com/office/officeart/2005/8/layout/radial5"/>
    <dgm:cxn modelId="{7E903ED0-0E1A-4848-883F-BBE94EF1E986}" type="presOf" srcId="{2D385352-709E-4445-9820-9558CCA88D13}" destId="{892B6801-FC28-4C73-8DD8-EB4FD1A840AB}" srcOrd="1" destOrd="0" presId="urn:microsoft.com/office/officeart/2005/8/layout/radial5"/>
    <dgm:cxn modelId="{F68B7D9A-967A-4E84-83A1-6E9F8EC5CD3E}" type="presOf" srcId="{B0DFD1EB-FA07-45AC-9DB8-5DDC3CD6460E}" destId="{7ADFD7B2-FB38-4480-837D-6E61D75B1B3C}" srcOrd="0" destOrd="0" presId="urn:microsoft.com/office/officeart/2005/8/layout/radial5"/>
    <dgm:cxn modelId="{1986736C-BC1B-4FB2-9711-6A6513237EF3}" type="presOf" srcId="{2C63ED45-EEDF-4F20-8272-DF2CFA2CDA82}" destId="{BD4021FA-A64C-41CB-ABF3-576D459EE1B7}" srcOrd="0" destOrd="0" presId="urn:microsoft.com/office/officeart/2005/8/layout/radial5"/>
    <dgm:cxn modelId="{AE8239BB-91BC-4838-8691-11AAD327326E}" type="presParOf" srcId="{CF5A8F0B-D29E-416E-9F2A-4937A02740D2}" destId="{01DC25C3-F3C5-46AC-99BE-7E0E95E3F13A}" srcOrd="0" destOrd="0" presId="urn:microsoft.com/office/officeart/2005/8/layout/radial5"/>
    <dgm:cxn modelId="{EE4F0610-396F-40E2-BEE4-59BDC89C4D4D}" type="presParOf" srcId="{CF5A8F0B-D29E-416E-9F2A-4937A02740D2}" destId="{E5DDF074-9F04-4D68-B70F-618A28E2F2BE}" srcOrd="1" destOrd="0" presId="urn:microsoft.com/office/officeart/2005/8/layout/radial5"/>
    <dgm:cxn modelId="{376BFA1E-A7C9-4443-A93C-B5E6BEF21495}" type="presParOf" srcId="{E5DDF074-9F04-4D68-B70F-618A28E2F2BE}" destId="{89E9E4DB-74F5-43B6-92EB-B86263685A70}" srcOrd="0" destOrd="0" presId="urn:microsoft.com/office/officeart/2005/8/layout/radial5"/>
    <dgm:cxn modelId="{29A37409-7099-47FC-8E83-CCA7411952E7}" type="presParOf" srcId="{CF5A8F0B-D29E-416E-9F2A-4937A02740D2}" destId="{6342AFFC-5C95-4A6A-9EA2-EE7BCE6434FC}" srcOrd="2" destOrd="0" presId="urn:microsoft.com/office/officeart/2005/8/layout/radial5"/>
    <dgm:cxn modelId="{2CDAECF2-CA0A-4F6B-A639-702379740289}" type="presParOf" srcId="{CF5A8F0B-D29E-416E-9F2A-4937A02740D2}" destId="{FAE5D5B3-A58D-48A5-9BC6-DC8FFC0CFF9D}" srcOrd="3" destOrd="0" presId="urn:microsoft.com/office/officeart/2005/8/layout/radial5"/>
    <dgm:cxn modelId="{394696B0-8BB9-4884-BE63-10B3B18AC364}" type="presParOf" srcId="{FAE5D5B3-A58D-48A5-9BC6-DC8FFC0CFF9D}" destId="{C9B81C3E-1AC7-4F6A-BFEC-5DC5E12087CB}" srcOrd="0" destOrd="0" presId="urn:microsoft.com/office/officeart/2005/8/layout/radial5"/>
    <dgm:cxn modelId="{C0B54493-38F4-430F-A2E0-0378937E68CB}" type="presParOf" srcId="{CF5A8F0B-D29E-416E-9F2A-4937A02740D2}" destId="{54F18908-E494-474B-89BF-885A2A669FF1}" srcOrd="4" destOrd="0" presId="urn:microsoft.com/office/officeart/2005/8/layout/radial5"/>
    <dgm:cxn modelId="{683E8449-25A8-4B0E-999D-D5F4BD4D156B}" type="presParOf" srcId="{CF5A8F0B-D29E-416E-9F2A-4937A02740D2}" destId="{CEE3964B-FC4D-42DB-A9E9-1C0C060230E1}" srcOrd="5" destOrd="0" presId="urn:microsoft.com/office/officeart/2005/8/layout/radial5"/>
    <dgm:cxn modelId="{28762260-6D7A-4015-80FA-FB848E64D7A0}" type="presParOf" srcId="{CEE3964B-FC4D-42DB-A9E9-1C0C060230E1}" destId="{D2F1A5DD-6170-45CA-8A42-C908F6283293}" srcOrd="0" destOrd="0" presId="urn:microsoft.com/office/officeart/2005/8/layout/radial5"/>
    <dgm:cxn modelId="{C47DA4C3-835D-4DC1-BA1D-8868CDBB9E46}" type="presParOf" srcId="{CF5A8F0B-D29E-416E-9F2A-4937A02740D2}" destId="{8541C7B5-2691-40D7-BA5B-EEFD7BF0AB05}" srcOrd="6" destOrd="0" presId="urn:microsoft.com/office/officeart/2005/8/layout/radial5"/>
    <dgm:cxn modelId="{B94BD769-F070-4F37-8C7A-5A7C3D6C6C6A}" type="presParOf" srcId="{CF5A8F0B-D29E-416E-9F2A-4937A02740D2}" destId="{BD4021FA-A64C-41CB-ABF3-576D459EE1B7}" srcOrd="7" destOrd="0" presId="urn:microsoft.com/office/officeart/2005/8/layout/radial5"/>
    <dgm:cxn modelId="{D7364596-C49F-4D6C-980D-C97CB7768B2D}" type="presParOf" srcId="{BD4021FA-A64C-41CB-ABF3-576D459EE1B7}" destId="{280CA477-C446-453D-A9CA-FB36840BE313}" srcOrd="0" destOrd="0" presId="urn:microsoft.com/office/officeart/2005/8/layout/radial5"/>
    <dgm:cxn modelId="{5FA6C2DB-1FE8-4778-AF5A-E341CA7B069B}" type="presParOf" srcId="{CF5A8F0B-D29E-416E-9F2A-4937A02740D2}" destId="{01C74CB1-D4D0-4224-BD88-EBC7D679D4D5}" srcOrd="8" destOrd="0" presId="urn:microsoft.com/office/officeart/2005/8/layout/radial5"/>
    <dgm:cxn modelId="{F2DD381F-4821-41B0-8646-1F1F29313342}" type="presParOf" srcId="{CF5A8F0B-D29E-416E-9F2A-4937A02740D2}" destId="{9C797326-4FD6-4123-A29B-287677D9C772}" srcOrd="9" destOrd="0" presId="urn:microsoft.com/office/officeart/2005/8/layout/radial5"/>
    <dgm:cxn modelId="{8E49AF42-5C7F-411B-BB25-5E3889A8148A}" type="presParOf" srcId="{9C797326-4FD6-4123-A29B-287677D9C772}" destId="{892B6801-FC28-4C73-8DD8-EB4FD1A840AB}" srcOrd="0" destOrd="0" presId="urn:microsoft.com/office/officeart/2005/8/layout/radial5"/>
    <dgm:cxn modelId="{4599DAF2-C8CB-4E8C-B52C-F1DA3E53B3B0}" type="presParOf" srcId="{CF5A8F0B-D29E-416E-9F2A-4937A02740D2}" destId="{7ADFD7B2-FB38-4480-837D-6E61D75B1B3C}"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2B6982-19E9-4EEB-87C5-DF939AE1E52B}"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l-GR"/>
        </a:p>
      </dgm:t>
    </dgm:pt>
    <dgm:pt modelId="{234D9689-5999-4A46-B4D5-5148356F9D1F}">
      <dgm:prSet phldrT="[Κείμενο]" custT="1"/>
      <dgm:spPr>
        <a:noFill/>
        <a:ln cap="sq">
          <a:solidFill>
            <a:schemeClr val="accent2">
              <a:lumMod val="75000"/>
            </a:schemeClr>
          </a:solidFill>
          <a:prstDash val="sysDash"/>
        </a:ln>
      </dgm:spPr>
      <dgm:t>
        <a:bodyPr anchor="t"/>
        <a:lstStyle/>
        <a:p>
          <a:pPr algn="l"/>
          <a:r>
            <a:rPr lang="el-GR" sz="2000" b="1" dirty="0" smtClean="0">
              <a:solidFill>
                <a:schemeClr val="tx1"/>
              </a:solidFill>
              <a:latin typeface="Calibri" pitchFamily="34" charset="0"/>
            </a:rPr>
            <a:t>Μορφές Σχολικών Πλαισίων</a:t>
          </a:r>
        </a:p>
        <a:p>
          <a:pPr algn="l"/>
          <a:r>
            <a:rPr lang="en-US" sz="2000" dirty="0" err="1" smtClean="0">
              <a:solidFill>
                <a:schemeClr val="tx1"/>
              </a:solidFill>
              <a:latin typeface="Calibri" pitchFamily="34" charset="0"/>
            </a:rPr>
            <a:t>i</a:t>
          </a:r>
          <a:r>
            <a:rPr lang="en-US" sz="2000" dirty="0" smtClean="0">
              <a:solidFill>
                <a:schemeClr val="tx1"/>
              </a:solidFill>
              <a:latin typeface="Calibri" pitchFamily="34" charset="0"/>
            </a:rPr>
            <a:t>. </a:t>
          </a:r>
          <a:r>
            <a:rPr lang="el-GR" sz="2000" dirty="0" smtClean="0">
              <a:solidFill>
                <a:schemeClr val="tx1"/>
              </a:solidFill>
              <a:latin typeface="Calibri" pitchFamily="34" charset="0"/>
            </a:rPr>
            <a:t>Συστεγασμένο ειδικό σχολείο με γενικό </a:t>
          </a:r>
          <a:endParaRPr lang="en-US" sz="2000" dirty="0" smtClean="0">
            <a:solidFill>
              <a:schemeClr val="tx1"/>
            </a:solidFill>
            <a:latin typeface="Calibri" pitchFamily="34" charset="0"/>
          </a:endParaRPr>
        </a:p>
        <a:p>
          <a:pPr algn="l"/>
          <a:r>
            <a:rPr lang="en-US" sz="2000" dirty="0" smtClean="0">
              <a:solidFill>
                <a:schemeClr val="tx1"/>
              </a:solidFill>
              <a:latin typeface="Calibri" pitchFamily="34" charset="0"/>
            </a:rPr>
            <a:t>ii. </a:t>
          </a:r>
          <a:r>
            <a:rPr lang="el-GR" sz="2000" dirty="0" smtClean="0">
              <a:solidFill>
                <a:schemeClr val="tx1"/>
              </a:solidFill>
              <a:latin typeface="Calibri" pitchFamily="34" charset="0"/>
            </a:rPr>
            <a:t>Ανεξάρτητο ειδικό σχολείο με οικοτροφείο</a:t>
          </a:r>
          <a:endParaRPr lang="en-US" sz="2000" dirty="0" smtClean="0">
            <a:solidFill>
              <a:schemeClr val="tx1"/>
            </a:solidFill>
            <a:latin typeface="Calibri" pitchFamily="34" charset="0"/>
          </a:endParaRPr>
        </a:p>
        <a:p>
          <a:pPr algn="l"/>
          <a:r>
            <a:rPr lang="en-US" sz="2000" dirty="0" smtClean="0">
              <a:solidFill>
                <a:schemeClr val="tx1"/>
              </a:solidFill>
              <a:latin typeface="Calibri" pitchFamily="34" charset="0"/>
            </a:rPr>
            <a:t>iii. </a:t>
          </a:r>
          <a:r>
            <a:rPr lang="el-GR" sz="2000" dirty="0" smtClean="0">
              <a:solidFill>
                <a:schemeClr val="tx1"/>
              </a:solidFill>
              <a:latin typeface="Calibri" pitchFamily="34" charset="0"/>
            </a:rPr>
            <a:t>Ανεξάρτητο ημερήσιο ειδικό σχολείο</a:t>
          </a:r>
          <a:endParaRPr lang="el-GR" sz="2000" b="1" dirty="0">
            <a:solidFill>
              <a:schemeClr val="tx1"/>
            </a:solidFill>
            <a:latin typeface="Calibri" pitchFamily="34" charset="0"/>
          </a:endParaRPr>
        </a:p>
      </dgm:t>
    </dgm:pt>
    <dgm:pt modelId="{3B32CAF9-4A7E-4CCD-BE42-0367E2CB769D}" type="parTrans" cxnId="{D569C3A2-40F8-4688-A64D-0148DCB9335B}">
      <dgm:prSet/>
      <dgm:spPr/>
      <dgm:t>
        <a:bodyPr/>
        <a:lstStyle/>
        <a:p>
          <a:endParaRPr lang="el-GR"/>
        </a:p>
      </dgm:t>
    </dgm:pt>
    <dgm:pt modelId="{889C8B04-625A-457B-8B1A-A95C0CFFA6B8}" type="sibTrans" cxnId="{D569C3A2-40F8-4688-A64D-0148DCB9335B}">
      <dgm:prSet/>
      <dgm:spPr/>
      <dgm:t>
        <a:bodyPr/>
        <a:lstStyle/>
        <a:p>
          <a:endParaRPr lang="el-GR"/>
        </a:p>
      </dgm:t>
    </dgm:pt>
    <dgm:pt modelId="{6E84391B-479B-450E-9881-B4DFE9C8B3CC}">
      <dgm:prSet phldrT="[Κείμενο]" custT="1"/>
      <dgm:spPr>
        <a:noFill/>
        <a:ln cap="sq">
          <a:solidFill>
            <a:schemeClr val="accent2">
              <a:lumMod val="75000"/>
            </a:schemeClr>
          </a:solidFill>
          <a:prstDash val="sysDash"/>
        </a:ln>
      </dgm:spPr>
      <dgm:t>
        <a:bodyPr anchor="t"/>
        <a:lstStyle/>
        <a:p>
          <a:pPr algn="l"/>
          <a:r>
            <a:rPr lang="el-GR" sz="2000" b="1" dirty="0" smtClean="0">
              <a:solidFill>
                <a:schemeClr val="tx1"/>
              </a:solidFill>
              <a:latin typeface="Calibri" pitchFamily="34" charset="0"/>
            </a:rPr>
            <a:t>Ίδρυση / θεσμοθέτηση</a:t>
          </a:r>
        </a:p>
        <a:p>
          <a:pPr algn="l"/>
          <a:r>
            <a:rPr lang="el-GR" sz="2000" b="0" dirty="0" smtClean="0">
              <a:solidFill>
                <a:schemeClr val="tx1"/>
              </a:solidFill>
              <a:latin typeface="Calibri" pitchFamily="34" charset="0"/>
            </a:rPr>
            <a:t>- Αρχή – ιδιωτικά φιλανθρωπικά ιδρύματα</a:t>
          </a:r>
        </a:p>
        <a:p>
          <a:pPr algn="l"/>
          <a:r>
            <a:rPr lang="el-GR" sz="2000" b="0" dirty="0" smtClean="0">
              <a:solidFill>
                <a:schemeClr val="tx1"/>
              </a:solidFill>
              <a:latin typeface="Calibri" pitchFamily="34" charset="0"/>
            </a:rPr>
            <a:t>-Αργότερα, Νόμος 1143/1981, «δημόσια ειδικά σχολεία»</a:t>
          </a:r>
        </a:p>
        <a:p>
          <a:pPr algn="l"/>
          <a:r>
            <a:rPr lang="el-GR" sz="2000" b="1" dirty="0" smtClean="0">
              <a:solidFill>
                <a:schemeClr val="tx1"/>
              </a:solidFill>
              <a:latin typeface="Calibri" pitchFamily="34" charset="0"/>
            </a:rPr>
            <a:t>Διοικητικά ζητήματα</a:t>
          </a:r>
        </a:p>
        <a:p>
          <a:pPr algn="l"/>
          <a:r>
            <a:rPr lang="el-GR" sz="2000" b="0" dirty="0" smtClean="0">
              <a:solidFill>
                <a:schemeClr val="tx1"/>
              </a:solidFill>
              <a:latin typeface="Calibri" pitchFamily="34" charset="0"/>
            </a:rPr>
            <a:t>-Αυτοτελείς δομές.</a:t>
          </a:r>
        </a:p>
        <a:p>
          <a:pPr algn="l"/>
          <a:r>
            <a:rPr lang="el-GR" sz="2000" b="0" dirty="0" smtClean="0">
              <a:solidFill>
                <a:schemeClr val="tx1"/>
              </a:solidFill>
              <a:latin typeface="Calibri" pitchFamily="34" charset="0"/>
            </a:rPr>
            <a:t>-Ε.Π. και άλλες </a:t>
          </a:r>
        </a:p>
        <a:p>
          <a:pPr algn="l"/>
          <a:r>
            <a:rPr lang="el-GR" sz="2000" b="0" dirty="0" smtClean="0">
              <a:solidFill>
                <a:schemeClr val="tx1"/>
              </a:solidFill>
              <a:latin typeface="Calibri" pitchFamily="34" charset="0"/>
            </a:rPr>
            <a:t>Ειδικότητες. </a:t>
          </a:r>
        </a:p>
        <a:p>
          <a:pPr algn="l"/>
          <a:endParaRPr lang="el-GR" sz="2000" b="0" dirty="0" smtClean="0">
            <a:solidFill>
              <a:schemeClr val="tx1"/>
            </a:solidFill>
            <a:latin typeface="Calibri" pitchFamily="34" charset="0"/>
          </a:endParaRPr>
        </a:p>
        <a:p>
          <a:pPr algn="l"/>
          <a:endParaRPr lang="el-GR" sz="2000" b="1" dirty="0" smtClean="0">
            <a:solidFill>
              <a:schemeClr val="tx1"/>
            </a:solidFill>
            <a:latin typeface="Calibri" pitchFamily="34" charset="0"/>
          </a:endParaRPr>
        </a:p>
        <a:p>
          <a:pPr algn="l"/>
          <a:endParaRPr lang="el-GR" sz="2000" b="0" dirty="0" smtClean="0">
            <a:solidFill>
              <a:schemeClr val="tx1"/>
            </a:solidFill>
            <a:latin typeface="Calibri" pitchFamily="34" charset="0"/>
          </a:endParaRPr>
        </a:p>
        <a:p>
          <a:pPr algn="l"/>
          <a:endParaRPr lang="el-GR" sz="2000" b="0" dirty="0">
            <a:solidFill>
              <a:schemeClr val="tx1"/>
            </a:solidFill>
            <a:latin typeface="Calibri" pitchFamily="34" charset="0"/>
          </a:endParaRPr>
        </a:p>
      </dgm:t>
    </dgm:pt>
    <dgm:pt modelId="{B8CEC1E5-B200-4147-B63D-538780CCED68}" type="parTrans" cxnId="{99BDA7A4-C62C-4601-A17C-C39F3F9FDB63}">
      <dgm:prSet/>
      <dgm:spPr/>
      <dgm:t>
        <a:bodyPr/>
        <a:lstStyle/>
        <a:p>
          <a:endParaRPr lang="el-GR"/>
        </a:p>
      </dgm:t>
    </dgm:pt>
    <dgm:pt modelId="{E65C4159-3F28-4E08-A4E3-6FD6B5B43F27}" type="sibTrans" cxnId="{99BDA7A4-C62C-4601-A17C-C39F3F9FDB63}">
      <dgm:prSet/>
      <dgm:spPr/>
      <dgm:t>
        <a:bodyPr/>
        <a:lstStyle/>
        <a:p>
          <a:endParaRPr lang="el-GR"/>
        </a:p>
      </dgm:t>
    </dgm:pt>
    <dgm:pt modelId="{A2C3685D-EBF4-4370-B3C3-9642BA89855A}">
      <dgm:prSet phldrT="[Κείμενο]" custT="1"/>
      <dgm:spPr>
        <a:noFill/>
        <a:ln cap="sq">
          <a:solidFill>
            <a:schemeClr val="accent2">
              <a:lumMod val="75000"/>
            </a:schemeClr>
          </a:solidFill>
          <a:prstDash val="sysDash"/>
        </a:ln>
      </dgm:spPr>
      <dgm:t>
        <a:bodyPr anchor="t"/>
        <a:lstStyle/>
        <a:p>
          <a:pPr marL="0" indent="0" algn="l"/>
          <a:r>
            <a:rPr lang="el-GR" sz="2000" b="1" dirty="0" smtClean="0">
              <a:solidFill>
                <a:schemeClr val="tx1"/>
              </a:solidFill>
              <a:latin typeface="Calibri" pitchFamily="34" charset="0"/>
            </a:rPr>
            <a:t>Στόχος</a:t>
          </a:r>
        </a:p>
        <a:p>
          <a:pPr marL="0" indent="0" algn="l"/>
          <a:r>
            <a:rPr lang="el-GR" sz="2000" b="0" dirty="0" smtClean="0">
              <a:solidFill>
                <a:schemeClr val="tx1"/>
              </a:solidFill>
              <a:latin typeface="Calibri" pitchFamily="34" charset="0"/>
            </a:rPr>
            <a:t>Η παροχή ειδικής αγωγής και επαγγελματικής εκπαίδευσης σε μαθητές, συνήθως, με πιο σοβαρές ΕΕΑΑ. </a:t>
          </a:r>
        </a:p>
        <a:p>
          <a:pPr marL="0" indent="0" algn="l"/>
          <a:endParaRPr lang="el-GR" sz="2000" b="1" dirty="0">
            <a:solidFill>
              <a:schemeClr val="tx1"/>
            </a:solidFill>
            <a:latin typeface="Calibri" pitchFamily="34" charset="0"/>
          </a:endParaRPr>
        </a:p>
      </dgm:t>
    </dgm:pt>
    <dgm:pt modelId="{2DAA44E0-F7E5-4C2A-99B4-00515C6D6FF5}" type="parTrans" cxnId="{D8B26137-D9B6-45E3-86CC-AAD8D41CC7FE}">
      <dgm:prSet/>
      <dgm:spPr/>
      <dgm:t>
        <a:bodyPr/>
        <a:lstStyle/>
        <a:p>
          <a:endParaRPr lang="el-GR"/>
        </a:p>
      </dgm:t>
    </dgm:pt>
    <dgm:pt modelId="{AF6D1F6E-9604-4891-B7D6-EDCD6C4BC8FC}" type="sibTrans" cxnId="{D8B26137-D9B6-45E3-86CC-AAD8D41CC7FE}">
      <dgm:prSet/>
      <dgm:spPr/>
      <dgm:t>
        <a:bodyPr/>
        <a:lstStyle/>
        <a:p>
          <a:endParaRPr lang="el-GR"/>
        </a:p>
      </dgm:t>
    </dgm:pt>
    <dgm:pt modelId="{3ECEBAE3-73F3-47C0-ACC1-0701860B97F8}" type="pres">
      <dgm:prSet presAssocID="{402B6982-19E9-4EEB-87C5-DF939AE1E52B}" presName="Name0" presStyleCnt="0">
        <dgm:presLayoutVars>
          <dgm:dir/>
          <dgm:resizeHandles val="exact"/>
        </dgm:presLayoutVars>
      </dgm:prSet>
      <dgm:spPr/>
      <dgm:t>
        <a:bodyPr/>
        <a:lstStyle/>
        <a:p>
          <a:endParaRPr lang="el-GR"/>
        </a:p>
      </dgm:t>
    </dgm:pt>
    <dgm:pt modelId="{CE5DF9A1-EF28-40E2-8EC1-44328CAF8D79}" type="pres">
      <dgm:prSet presAssocID="{234D9689-5999-4A46-B4D5-5148356F9D1F}" presName="node" presStyleLbl="node1" presStyleIdx="0" presStyleCnt="3">
        <dgm:presLayoutVars>
          <dgm:bulletEnabled val="1"/>
        </dgm:presLayoutVars>
      </dgm:prSet>
      <dgm:spPr/>
      <dgm:t>
        <a:bodyPr/>
        <a:lstStyle/>
        <a:p>
          <a:endParaRPr lang="el-GR"/>
        </a:p>
      </dgm:t>
    </dgm:pt>
    <dgm:pt modelId="{1F2FB0BF-F4A6-4F90-9F20-BCE5C3E94E52}" type="pres">
      <dgm:prSet presAssocID="{889C8B04-625A-457B-8B1A-A95C0CFFA6B8}" presName="sibTrans" presStyleCnt="0"/>
      <dgm:spPr/>
    </dgm:pt>
    <dgm:pt modelId="{9CAE06A3-7E46-49E5-92F6-2CE0AB9A3EC0}" type="pres">
      <dgm:prSet presAssocID="{6E84391B-479B-450E-9881-B4DFE9C8B3CC}" presName="node" presStyleLbl="node1" presStyleIdx="1" presStyleCnt="3">
        <dgm:presLayoutVars>
          <dgm:bulletEnabled val="1"/>
        </dgm:presLayoutVars>
      </dgm:prSet>
      <dgm:spPr/>
      <dgm:t>
        <a:bodyPr/>
        <a:lstStyle/>
        <a:p>
          <a:endParaRPr lang="el-GR"/>
        </a:p>
      </dgm:t>
    </dgm:pt>
    <dgm:pt modelId="{1CAC6F16-AC3A-4C78-A3A7-4E4938069AB0}" type="pres">
      <dgm:prSet presAssocID="{E65C4159-3F28-4E08-A4E3-6FD6B5B43F27}" presName="sibTrans" presStyleCnt="0"/>
      <dgm:spPr/>
    </dgm:pt>
    <dgm:pt modelId="{802B0F4D-CBA2-4822-A5C1-21F055837746}" type="pres">
      <dgm:prSet presAssocID="{A2C3685D-EBF4-4370-B3C3-9642BA89855A}" presName="node" presStyleLbl="node1" presStyleIdx="2" presStyleCnt="3">
        <dgm:presLayoutVars>
          <dgm:bulletEnabled val="1"/>
        </dgm:presLayoutVars>
      </dgm:prSet>
      <dgm:spPr/>
      <dgm:t>
        <a:bodyPr/>
        <a:lstStyle/>
        <a:p>
          <a:endParaRPr lang="el-GR"/>
        </a:p>
      </dgm:t>
    </dgm:pt>
  </dgm:ptLst>
  <dgm:cxnLst>
    <dgm:cxn modelId="{0456B04E-3938-4989-8C4B-52CA036772B4}" type="presOf" srcId="{A2C3685D-EBF4-4370-B3C3-9642BA89855A}" destId="{802B0F4D-CBA2-4822-A5C1-21F055837746}" srcOrd="0" destOrd="0" presId="urn:microsoft.com/office/officeart/2005/8/layout/hList6"/>
    <dgm:cxn modelId="{99BDA7A4-C62C-4601-A17C-C39F3F9FDB63}" srcId="{402B6982-19E9-4EEB-87C5-DF939AE1E52B}" destId="{6E84391B-479B-450E-9881-B4DFE9C8B3CC}" srcOrd="1" destOrd="0" parTransId="{B8CEC1E5-B200-4147-B63D-538780CCED68}" sibTransId="{E65C4159-3F28-4E08-A4E3-6FD6B5B43F27}"/>
    <dgm:cxn modelId="{D569C3A2-40F8-4688-A64D-0148DCB9335B}" srcId="{402B6982-19E9-4EEB-87C5-DF939AE1E52B}" destId="{234D9689-5999-4A46-B4D5-5148356F9D1F}" srcOrd="0" destOrd="0" parTransId="{3B32CAF9-4A7E-4CCD-BE42-0367E2CB769D}" sibTransId="{889C8B04-625A-457B-8B1A-A95C0CFFA6B8}"/>
    <dgm:cxn modelId="{D8B26137-D9B6-45E3-86CC-AAD8D41CC7FE}" srcId="{402B6982-19E9-4EEB-87C5-DF939AE1E52B}" destId="{A2C3685D-EBF4-4370-B3C3-9642BA89855A}" srcOrd="2" destOrd="0" parTransId="{2DAA44E0-F7E5-4C2A-99B4-00515C6D6FF5}" sibTransId="{AF6D1F6E-9604-4891-B7D6-EDCD6C4BC8FC}"/>
    <dgm:cxn modelId="{B3FA26F2-7CED-49D4-B70A-A64223F0C626}" type="presOf" srcId="{234D9689-5999-4A46-B4D5-5148356F9D1F}" destId="{CE5DF9A1-EF28-40E2-8EC1-44328CAF8D79}" srcOrd="0" destOrd="0" presId="urn:microsoft.com/office/officeart/2005/8/layout/hList6"/>
    <dgm:cxn modelId="{4D9D0213-3523-4F94-ADA4-4BF807EE7E75}" type="presOf" srcId="{6E84391B-479B-450E-9881-B4DFE9C8B3CC}" destId="{9CAE06A3-7E46-49E5-92F6-2CE0AB9A3EC0}" srcOrd="0" destOrd="0" presId="urn:microsoft.com/office/officeart/2005/8/layout/hList6"/>
    <dgm:cxn modelId="{D95A5422-51C8-4DCD-BEE5-6DB66B0EB398}" type="presOf" srcId="{402B6982-19E9-4EEB-87C5-DF939AE1E52B}" destId="{3ECEBAE3-73F3-47C0-ACC1-0701860B97F8}" srcOrd="0" destOrd="0" presId="urn:microsoft.com/office/officeart/2005/8/layout/hList6"/>
    <dgm:cxn modelId="{BFF0585A-85CB-4BA0-B4A8-C71C05813E6B}" type="presParOf" srcId="{3ECEBAE3-73F3-47C0-ACC1-0701860B97F8}" destId="{CE5DF9A1-EF28-40E2-8EC1-44328CAF8D79}" srcOrd="0" destOrd="0" presId="urn:microsoft.com/office/officeart/2005/8/layout/hList6"/>
    <dgm:cxn modelId="{1965AEF0-5CAF-4F40-AF8F-2F5E2EEC4379}" type="presParOf" srcId="{3ECEBAE3-73F3-47C0-ACC1-0701860B97F8}" destId="{1F2FB0BF-F4A6-4F90-9F20-BCE5C3E94E52}" srcOrd="1" destOrd="0" presId="urn:microsoft.com/office/officeart/2005/8/layout/hList6"/>
    <dgm:cxn modelId="{33F46557-CF63-4E13-9E2B-71BE2A1FFDA6}" type="presParOf" srcId="{3ECEBAE3-73F3-47C0-ACC1-0701860B97F8}" destId="{9CAE06A3-7E46-49E5-92F6-2CE0AB9A3EC0}" srcOrd="2" destOrd="0" presId="urn:microsoft.com/office/officeart/2005/8/layout/hList6"/>
    <dgm:cxn modelId="{B280AC34-DCF4-424C-9CE2-0EF7AB17D404}" type="presParOf" srcId="{3ECEBAE3-73F3-47C0-ACC1-0701860B97F8}" destId="{1CAC6F16-AC3A-4C78-A3A7-4E4938069AB0}" srcOrd="3" destOrd="0" presId="urn:microsoft.com/office/officeart/2005/8/layout/hList6"/>
    <dgm:cxn modelId="{6416EB24-B15E-4956-96A3-90F3C9E736CD}" type="presParOf" srcId="{3ECEBAE3-73F3-47C0-ACC1-0701860B97F8}" destId="{802B0F4D-CBA2-4822-A5C1-21F055837746}"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DC25C3-F3C5-46AC-99BE-7E0E95E3F13A}">
      <dsp:nvSpPr>
        <dsp:cNvPr id="0" name=""/>
        <dsp:cNvSpPr/>
      </dsp:nvSpPr>
      <dsp:spPr>
        <a:xfrm>
          <a:off x="3552666" y="2788803"/>
          <a:ext cx="2038666" cy="1798770"/>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l-GR" sz="2800" b="1" i="1" kern="1200" dirty="0" smtClean="0">
              <a:latin typeface="Calibri" pitchFamily="34" charset="0"/>
            </a:rPr>
            <a:t>Πλαίσια παροχής Ε.Α.</a:t>
          </a:r>
          <a:endParaRPr lang="el-GR" sz="2800" b="1" i="1" kern="1200" dirty="0">
            <a:latin typeface="Calibri" pitchFamily="34" charset="0"/>
          </a:endParaRPr>
        </a:p>
      </dsp:txBody>
      <dsp:txXfrm>
        <a:off x="3851222" y="3052227"/>
        <a:ext cx="1441554" cy="1271922"/>
      </dsp:txXfrm>
    </dsp:sp>
    <dsp:sp modelId="{E5DDF074-9F04-4D68-B70F-618A28E2F2BE}">
      <dsp:nvSpPr>
        <dsp:cNvPr id="0" name=""/>
        <dsp:cNvSpPr/>
      </dsp:nvSpPr>
      <dsp:spPr>
        <a:xfrm rot="16128612">
          <a:off x="4314485" y="2175772"/>
          <a:ext cx="465905" cy="659591"/>
        </a:xfrm>
        <a:prstGeom prst="rightArrow">
          <a:avLst>
            <a:gd name="adj1" fmla="val 60000"/>
            <a:gd name="adj2" fmla="val 50000"/>
          </a:avLst>
        </a:prstGeom>
        <a:gradFill rotWithShape="0">
          <a:gsLst>
            <a:gs pos="0">
              <a:schemeClr val="accent1">
                <a:tint val="60000"/>
                <a:hueOff val="0"/>
                <a:satOff val="0"/>
                <a:lumOff val="0"/>
                <a:alphaOff val="0"/>
                <a:shade val="63000"/>
                <a:satMod val="165000"/>
              </a:schemeClr>
            </a:gs>
            <a:gs pos="30000">
              <a:schemeClr val="accent1">
                <a:tint val="60000"/>
                <a:hueOff val="0"/>
                <a:satOff val="0"/>
                <a:lumOff val="0"/>
                <a:alphaOff val="0"/>
                <a:shade val="58000"/>
                <a:satMod val="165000"/>
              </a:schemeClr>
            </a:gs>
            <a:gs pos="75000">
              <a:schemeClr val="accent1">
                <a:tint val="60000"/>
                <a:hueOff val="0"/>
                <a:satOff val="0"/>
                <a:lumOff val="0"/>
                <a:alphaOff val="0"/>
                <a:shade val="30000"/>
                <a:satMod val="175000"/>
              </a:schemeClr>
            </a:gs>
            <a:gs pos="100000">
              <a:schemeClr val="accent1">
                <a:tint val="6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l-GR" sz="2800" kern="1200"/>
        </a:p>
      </dsp:txBody>
      <dsp:txXfrm rot="10800000">
        <a:off x="4385822" y="2377560"/>
        <a:ext cx="326134" cy="395755"/>
      </dsp:txXfrm>
    </dsp:sp>
    <dsp:sp modelId="{6342AFFC-5C95-4A6A-9EA2-EE7BCE6434FC}">
      <dsp:nvSpPr>
        <dsp:cNvPr id="0" name=""/>
        <dsp:cNvSpPr/>
      </dsp:nvSpPr>
      <dsp:spPr>
        <a:xfrm>
          <a:off x="3337001" y="-25774"/>
          <a:ext cx="2362054" cy="2230641"/>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rPr>
            <a:t>Σε μη εκπαιδευτικά ιδρύματα  (π.χ. νοσοκομείο, διδασκαλία στο σπίτι)</a:t>
          </a:r>
          <a:endParaRPr lang="el-GR" sz="2000" b="1" kern="1200" dirty="0">
            <a:latin typeface="Calibri" pitchFamily="34" charset="0"/>
          </a:endParaRPr>
        </a:p>
      </dsp:txBody>
      <dsp:txXfrm>
        <a:off x="3682916" y="300896"/>
        <a:ext cx="1670224" cy="1577301"/>
      </dsp:txXfrm>
    </dsp:sp>
    <dsp:sp modelId="{FAE5D5B3-A58D-48A5-9BC6-DC8FFC0CFF9D}">
      <dsp:nvSpPr>
        <dsp:cNvPr id="0" name=""/>
        <dsp:cNvSpPr/>
      </dsp:nvSpPr>
      <dsp:spPr>
        <a:xfrm rot="20349619">
          <a:off x="5536966" y="2910529"/>
          <a:ext cx="423174" cy="659591"/>
        </a:xfrm>
        <a:prstGeom prst="rightArrow">
          <a:avLst>
            <a:gd name="adj1" fmla="val 60000"/>
            <a:gd name="adj2" fmla="val 50000"/>
          </a:avLst>
        </a:prstGeom>
        <a:gradFill rotWithShape="0">
          <a:gsLst>
            <a:gs pos="0">
              <a:schemeClr val="accent1">
                <a:tint val="60000"/>
                <a:hueOff val="0"/>
                <a:satOff val="0"/>
                <a:lumOff val="0"/>
                <a:alphaOff val="0"/>
                <a:shade val="63000"/>
                <a:satMod val="165000"/>
              </a:schemeClr>
            </a:gs>
            <a:gs pos="30000">
              <a:schemeClr val="accent1">
                <a:tint val="60000"/>
                <a:hueOff val="0"/>
                <a:satOff val="0"/>
                <a:lumOff val="0"/>
                <a:alphaOff val="0"/>
                <a:shade val="58000"/>
                <a:satMod val="165000"/>
              </a:schemeClr>
            </a:gs>
            <a:gs pos="75000">
              <a:schemeClr val="accent1">
                <a:tint val="60000"/>
                <a:hueOff val="0"/>
                <a:satOff val="0"/>
                <a:lumOff val="0"/>
                <a:alphaOff val="0"/>
                <a:shade val="30000"/>
                <a:satMod val="175000"/>
              </a:schemeClr>
            </a:gs>
            <a:gs pos="100000">
              <a:schemeClr val="accent1">
                <a:tint val="6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l-GR" sz="2800" kern="1200"/>
        </a:p>
      </dsp:txBody>
      <dsp:txXfrm>
        <a:off x="5541119" y="3065029"/>
        <a:ext cx="296222" cy="395755"/>
      </dsp:txXfrm>
    </dsp:sp>
    <dsp:sp modelId="{54F18908-E494-474B-89BF-885A2A669FF1}">
      <dsp:nvSpPr>
        <dsp:cNvPr id="0" name=""/>
        <dsp:cNvSpPr/>
      </dsp:nvSpPr>
      <dsp:spPr>
        <a:xfrm>
          <a:off x="5918406" y="1610782"/>
          <a:ext cx="2362054" cy="2230641"/>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rPr>
            <a:t>Γενικό σχολείο – Χωρίς επιπλέον στήριξη</a:t>
          </a:r>
          <a:endParaRPr lang="el-GR" sz="2000" b="1" kern="1200" dirty="0">
            <a:latin typeface="Calibri" pitchFamily="34" charset="0"/>
          </a:endParaRPr>
        </a:p>
      </dsp:txBody>
      <dsp:txXfrm>
        <a:off x="6264321" y="1937452"/>
        <a:ext cx="1670224" cy="1577301"/>
      </dsp:txXfrm>
    </dsp:sp>
    <dsp:sp modelId="{CEE3964B-FC4D-42DB-A9E9-1C0C060230E1}">
      <dsp:nvSpPr>
        <dsp:cNvPr id="0" name=""/>
        <dsp:cNvSpPr/>
      </dsp:nvSpPr>
      <dsp:spPr>
        <a:xfrm rot="3201617">
          <a:off x="5075754" y="4308169"/>
          <a:ext cx="405267" cy="659591"/>
        </a:xfrm>
        <a:prstGeom prst="rightArrow">
          <a:avLst>
            <a:gd name="adj1" fmla="val 60000"/>
            <a:gd name="adj2" fmla="val 50000"/>
          </a:avLst>
        </a:prstGeom>
        <a:gradFill rotWithShape="0">
          <a:gsLst>
            <a:gs pos="0">
              <a:schemeClr val="accent1">
                <a:tint val="60000"/>
                <a:hueOff val="0"/>
                <a:satOff val="0"/>
                <a:lumOff val="0"/>
                <a:alphaOff val="0"/>
                <a:shade val="63000"/>
                <a:satMod val="165000"/>
              </a:schemeClr>
            </a:gs>
            <a:gs pos="30000">
              <a:schemeClr val="accent1">
                <a:tint val="60000"/>
                <a:hueOff val="0"/>
                <a:satOff val="0"/>
                <a:lumOff val="0"/>
                <a:alphaOff val="0"/>
                <a:shade val="58000"/>
                <a:satMod val="165000"/>
              </a:schemeClr>
            </a:gs>
            <a:gs pos="75000">
              <a:schemeClr val="accent1">
                <a:tint val="60000"/>
                <a:hueOff val="0"/>
                <a:satOff val="0"/>
                <a:lumOff val="0"/>
                <a:alphaOff val="0"/>
                <a:shade val="30000"/>
                <a:satMod val="175000"/>
              </a:schemeClr>
            </a:gs>
            <a:gs pos="100000">
              <a:schemeClr val="accent1">
                <a:tint val="6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l-GR" sz="2800" kern="1200"/>
        </a:p>
      </dsp:txBody>
      <dsp:txXfrm>
        <a:off x="5100266" y="4391309"/>
        <a:ext cx="283687" cy="395755"/>
      </dsp:txXfrm>
    </dsp:sp>
    <dsp:sp modelId="{8541C7B5-2691-40D7-BA5B-EEFD7BF0AB05}">
      <dsp:nvSpPr>
        <dsp:cNvPr id="0" name=""/>
        <dsp:cNvSpPr/>
      </dsp:nvSpPr>
      <dsp:spPr>
        <a:xfrm>
          <a:off x="4932409" y="4645411"/>
          <a:ext cx="2362054" cy="2230641"/>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rPr>
            <a:t>Γενικό σχολείο – Παράλληλη στήριξη</a:t>
          </a:r>
          <a:endParaRPr lang="el-GR" sz="2000" b="1" kern="1200" dirty="0">
            <a:latin typeface="Calibri" pitchFamily="34" charset="0"/>
          </a:endParaRPr>
        </a:p>
      </dsp:txBody>
      <dsp:txXfrm>
        <a:off x="5278324" y="4972081"/>
        <a:ext cx="1670224" cy="1577301"/>
      </dsp:txXfrm>
    </dsp:sp>
    <dsp:sp modelId="{BD4021FA-A64C-41CB-ABF3-576D459EE1B7}">
      <dsp:nvSpPr>
        <dsp:cNvPr id="0" name=""/>
        <dsp:cNvSpPr/>
      </dsp:nvSpPr>
      <dsp:spPr>
        <a:xfrm rot="7710811">
          <a:off x="3587865" y="4310226"/>
          <a:ext cx="453289" cy="659591"/>
        </a:xfrm>
        <a:prstGeom prst="rightArrow">
          <a:avLst>
            <a:gd name="adj1" fmla="val 60000"/>
            <a:gd name="adj2" fmla="val 50000"/>
          </a:avLst>
        </a:prstGeom>
        <a:gradFill rotWithShape="0">
          <a:gsLst>
            <a:gs pos="0">
              <a:schemeClr val="accent1">
                <a:tint val="60000"/>
                <a:hueOff val="0"/>
                <a:satOff val="0"/>
                <a:lumOff val="0"/>
                <a:alphaOff val="0"/>
                <a:shade val="63000"/>
                <a:satMod val="165000"/>
              </a:schemeClr>
            </a:gs>
            <a:gs pos="30000">
              <a:schemeClr val="accent1">
                <a:tint val="60000"/>
                <a:hueOff val="0"/>
                <a:satOff val="0"/>
                <a:lumOff val="0"/>
                <a:alphaOff val="0"/>
                <a:shade val="58000"/>
                <a:satMod val="165000"/>
              </a:schemeClr>
            </a:gs>
            <a:gs pos="75000">
              <a:schemeClr val="accent1">
                <a:tint val="60000"/>
                <a:hueOff val="0"/>
                <a:satOff val="0"/>
                <a:lumOff val="0"/>
                <a:alphaOff val="0"/>
                <a:shade val="30000"/>
                <a:satMod val="175000"/>
              </a:schemeClr>
            </a:gs>
            <a:gs pos="100000">
              <a:schemeClr val="accent1">
                <a:tint val="6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l-GR" sz="2800" kern="1200"/>
        </a:p>
      </dsp:txBody>
      <dsp:txXfrm rot="10800000">
        <a:off x="3698198" y="4388942"/>
        <a:ext cx="317302" cy="395755"/>
      </dsp:txXfrm>
    </dsp:sp>
    <dsp:sp modelId="{01C74CB1-D4D0-4224-BD88-EBC7D679D4D5}">
      <dsp:nvSpPr>
        <dsp:cNvPr id="0" name=""/>
        <dsp:cNvSpPr/>
      </dsp:nvSpPr>
      <dsp:spPr>
        <a:xfrm>
          <a:off x="1741588" y="4645424"/>
          <a:ext cx="2362054" cy="2230641"/>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rPr>
            <a:t>Γενικό σχολείο – Τμήμα ένταξης</a:t>
          </a:r>
          <a:endParaRPr lang="el-GR" sz="2000" b="1" kern="1200" dirty="0">
            <a:latin typeface="Calibri" pitchFamily="34" charset="0"/>
          </a:endParaRPr>
        </a:p>
      </dsp:txBody>
      <dsp:txXfrm>
        <a:off x="2087503" y="4972094"/>
        <a:ext cx="1670224" cy="1577301"/>
      </dsp:txXfrm>
    </dsp:sp>
    <dsp:sp modelId="{9C797326-4FD6-4123-A29B-287677D9C772}">
      <dsp:nvSpPr>
        <dsp:cNvPr id="0" name=""/>
        <dsp:cNvSpPr/>
      </dsp:nvSpPr>
      <dsp:spPr>
        <a:xfrm rot="12003314">
          <a:off x="3091858" y="2909740"/>
          <a:ext cx="502334" cy="659591"/>
        </a:xfrm>
        <a:prstGeom prst="rightArrow">
          <a:avLst>
            <a:gd name="adj1" fmla="val 60000"/>
            <a:gd name="adj2" fmla="val 50000"/>
          </a:avLst>
        </a:prstGeom>
        <a:gradFill rotWithShape="0">
          <a:gsLst>
            <a:gs pos="0">
              <a:schemeClr val="accent1">
                <a:tint val="60000"/>
                <a:hueOff val="0"/>
                <a:satOff val="0"/>
                <a:lumOff val="0"/>
                <a:alphaOff val="0"/>
                <a:shade val="63000"/>
                <a:satMod val="165000"/>
              </a:schemeClr>
            </a:gs>
            <a:gs pos="30000">
              <a:schemeClr val="accent1">
                <a:tint val="60000"/>
                <a:hueOff val="0"/>
                <a:satOff val="0"/>
                <a:lumOff val="0"/>
                <a:alphaOff val="0"/>
                <a:shade val="58000"/>
                <a:satMod val="165000"/>
              </a:schemeClr>
            </a:gs>
            <a:gs pos="75000">
              <a:schemeClr val="accent1">
                <a:tint val="60000"/>
                <a:hueOff val="0"/>
                <a:satOff val="0"/>
                <a:lumOff val="0"/>
                <a:alphaOff val="0"/>
                <a:shade val="30000"/>
                <a:satMod val="175000"/>
              </a:schemeClr>
            </a:gs>
            <a:gs pos="100000">
              <a:schemeClr val="accent1">
                <a:tint val="60000"/>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l-GR" sz="2800" kern="1200"/>
        </a:p>
      </dsp:txBody>
      <dsp:txXfrm rot="10800000">
        <a:off x="3237989" y="3067497"/>
        <a:ext cx="351634" cy="395755"/>
      </dsp:txXfrm>
    </dsp:sp>
    <dsp:sp modelId="{7ADFD7B2-FB38-4480-837D-6E61D75B1B3C}">
      <dsp:nvSpPr>
        <dsp:cNvPr id="0" name=""/>
        <dsp:cNvSpPr/>
      </dsp:nvSpPr>
      <dsp:spPr>
        <a:xfrm>
          <a:off x="755578" y="1610784"/>
          <a:ext cx="2362054" cy="2230641"/>
        </a:xfrm>
        <a:prstGeom prst="ellipse">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b="1" kern="1200" dirty="0" smtClean="0">
              <a:latin typeface="Calibri" pitchFamily="34" charset="0"/>
            </a:rPr>
            <a:t>Ειδικό σχολείο</a:t>
          </a:r>
          <a:endParaRPr lang="el-GR" sz="2000" b="1" kern="1200" dirty="0">
            <a:latin typeface="Calibri" pitchFamily="34" charset="0"/>
          </a:endParaRPr>
        </a:p>
      </dsp:txBody>
      <dsp:txXfrm>
        <a:off x="1101493" y="1937454"/>
        <a:ext cx="1670224" cy="15773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5DF9A1-EF28-40E2-8EC1-44328CAF8D79}">
      <dsp:nvSpPr>
        <dsp:cNvPr id="0" name=""/>
        <dsp:cNvSpPr/>
      </dsp:nvSpPr>
      <dsp:spPr>
        <a:xfrm rot="16200000">
          <a:off x="-960077" y="961193"/>
          <a:ext cx="4824536" cy="2902148"/>
        </a:xfrm>
        <a:prstGeom prst="flowChartManualOperation">
          <a:avLst/>
        </a:prstGeom>
        <a:noFill/>
        <a:ln w="25400" cap="sq" cmpd="sng" algn="ctr">
          <a:solidFill>
            <a:schemeClr val="accent2">
              <a:lumMod val="7500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el-GR" sz="2000" b="1" kern="1200" dirty="0" smtClean="0">
              <a:solidFill>
                <a:schemeClr val="tx1"/>
              </a:solidFill>
              <a:latin typeface="Calibri" pitchFamily="34" charset="0"/>
            </a:rPr>
            <a:t>Μορφές Σχολικών Πλαισίων</a:t>
          </a:r>
        </a:p>
        <a:p>
          <a:pPr lvl="0" algn="l" defTabSz="889000">
            <a:lnSpc>
              <a:spcPct val="90000"/>
            </a:lnSpc>
            <a:spcBef>
              <a:spcPct val="0"/>
            </a:spcBef>
            <a:spcAft>
              <a:spcPct val="35000"/>
            </a:spcAft>
          </a:pPr>
          <a:r>
            <a:rPr lang="en-US" sz="2000" kern="1200" dirty="0" err="1" smtClean="0">
              <a:solidFill>
                <a:schemeClr val="tx1"/>
              </a:solidFill>
              <a:latin typeface="Calibri" pitchFamily="34" charset="0"/>
            </a:rPr>
            <a:t>i</a:t>
          </a:r>
          <a:r>
            <a:rPr lang="en-US" sz="2000" kern="1200" dirty="0" smtClean="0">
              <a:solidFill>
                <a:schemeClr val="tx1"/>
              </a:solidFill>
              <a:latin typeface="Calibri" pitchFamily="34" charset="0"/>
            </a:rPr>
            <a:t>. </a:t>
          </a:r>
          <a:r>
            <a:rPr lang="el-GR" sz="2000" kern="1200" dirty="0" smtClean="0">
              <a:solidFill>
                <a:schemeClr val="tx1"/>
              </a:solidFill>
              <a:latin typeface="Calibri" pitchFamily="34" charset="0"/>
            </a:rPr>
            <a:t>Συστεγασμένο ειδικό σχολείο με γενικό </a:t>
          </a:r>
          <a:endParaRPr lang="en-US" sz="2000" kern="1200" dirty="0" smtClean="0">
            <a:solidFill>
              <a:schemeClr val="tx1"/>
            </a:solidFill>
            <a:latin typeface="Calibri" pitchFamily="34" charset="0"/>
          </a:endParaRPr>
        </a:p>
        <a:p>
          <a:pPr lvl="0" algn="l" defTabSz="889000">
            <a:lnSpc>
              <a:spcPct val="90000"/>
            </a:lnSpc>
            <a:spcBef>
              <a:spcPct val="0"/>
            </a:spcBef>
            <a:spcAft>
              <a:spcPct val="35000"/>
            </a:spcAft>
          </a:pPr>
          <a:r>
            <a:rPr lang="en-US" sz="2000" kern="1200" dirty="0" smtClean="0">
              <a:solidFill>
                <a:schemeClr val="tx1"/>
              </a:solidFill>
              <a:latin typeface="Calibri" pitchFamily="34" charset="0"/>
            </a:rPr>
            <a:t>ii. </a:t>
          </a:r>
          <a:r>
            <a:rPr lang="el-GR" sz="2000" kern="1200" dirty="0" smtClean="0">
              <a:solidFill>
                <a:schemeClr val="tx1"/>
              </a:solidFill>
              <a:latin typeface="Calibri" pitchFamily="34" charset="0"/>
            </a:rPr>
            <a:t>Ανεξάρτητο ειδικό σχολείο με οικοτροφείο</a:t>
          </a:r>
          <a:endParaRPr lang="en-US" sz="2000" kern="1200" dirty="0" smtClean="0">
            <a:solidFill>
              <a:schemeClr val="tx1"/>
            </a:solidFill>
            <a:latin typeface="Calibri" pitchFamily="34" charset="0"/>
          </a:endParaRPr>
        </a:p>
        <a:p>
          <a:pPr lvl="0" algn="l" defTabSz="889000">
            <a:lnSpc>
              <a:spcPct val="90000"/>
            </a:lnSpc>
            <a:spcBef>
              <a:spcPct val="0"/>
            </a:spcBef>
            <a:spcAft>
              <a:spcPct val="35000"/>
            </a:spcAft>
          </a:pPr>
          <a:r>
            <a:rPr lang="en-US" sz="2000" kern="1200" dirty="0" smtClean="0">
              <a:solidFill>
                <a:schemeClr val="tx1"/>
              </a:solidFill>
              <a:latin typeface="Calibri" pitchFamily="34" charset="0"/>
            </a:rPr>
            <a:t>iii. </a:t>
          </a:r>
          <a:r>
            <a:rPr lang="el-GR" sz="2000" kern="1200" dirty="0" smtClean="0">
              <a:solidFill>
                <a:schemeClr val="tx1"/>
              </a:solidFill>
              <a:latin typeface="Calibri" pitchFamily="34" charset="0"/>
            </a:rPr>
            <a:t>Ανεξάρτητο ημερήσιο ειδικό σχολείο</a:t>
          </a:r>
          <a:endParaRPr lang="el-GR" sz="2000" b="1" kern="1200" dirty="0">
            <a:solidFill>
              <a:schemeClr val="tx1"/>
            </a:solidFill>
            <a:latin typeface="Calibri" pitchFamily="34" charset="0"/>
          </a:endParaRPr>
        </a:p>
      </dsp:txBody>
      <dsp:txXfrm rot="5400000">
        <a:off x="1117" y="964906"/>
        <a:ext cx="2902148" cy="2894722"/>
      </dsp:txXfrm>
    </dsp:sp>
    <dsp:sp modelId="{9CAE06A3-7E46-49E5-92F6-2CE0AB9A3EC0}">
      <dsp:nvSpPr>
        <dsp:cNvPr id="0" name=""/>
        <dsp:cNvSpPr/>
      </dsp:nvSpPr>
      <dsp:spPr>
        <a:xfrm rot="16200000">
          <a:off x="2159732" y="961193"/>
          <a:ext cx="4824536" cy="2902148"/>
        </a:xfrm>
        <a:prstGeom prst="flowChartManualOperation">
          <a:avLst/>
        </a:prstGeom>
        <a:noFill/>
        <a:ln w="25400" cap="sq" cmpd="sng" algn="ctr">
          <a:solidFill>
            <a:schemeClr val="accent2">
              <a:lumMod val="7500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el-GR" sz="2000" b="1" kern="1200" dirty="0" smtClean="0">
              <a:solidFill>
                <a:schemeClr val="tx1"/>
              </a:solidFill>
              <a:latin typeface="Calibri" pitchFamily="34" charset="0"/>
            </a:rPr>
            <a:t>Ίδρυση / θεσμοθέτηση</a:t>
          </a:r>
        </a:p>
        <a:p>
          <a:pPr lvl="0" algn="l" defTabSz="889000">
            <a:lnSpc>
              <a:spcPct val="90000"/>
            </a:lnSpc>
            <a:spcBef>
              <a:spcPct val="0"/>
            </a:spcBef>
            <a:spcAft>
              <a:spcPct val="35000"/>
            </a:spcAft>
          </a:pPr>
          <a:r>
            <a:rPr lang="el-GR" sz="2000" b="0" kern="1200" dirty="0" smtClean="0">
              <a:solidFill>
                <a:schemeClr val="tx1"/>
              </a:solidFill>
              <a:latin typeface="Calibri" pitchFamily="34" charset="0"/>
            </a:rPr>
            <a:t>- Αρχή – ιδιωτικά φιλανθρωπικά ιδρύματα</a:t>
          </a:r>
        </a:p>
        <a:p>
          <a:pPr lvl="0" algn="l" defTabSz="889000">
            <a:lnSpc>
              <a:spcPct val="90000"/>
            </a:lnSpc>
            <a:spcBef>
              <a:spcPct val="0"/>
            </a:spcBef>
            <a:spcAft>
              <a:spcPct val="35000"/>
            </a:spcAft>
          </a:pPr>
          <a:r>
            <a:rPr lang="el-GR" sz="2000" b="0" kern="1200" dirty="0" smtClean="0">
              <a:solidFill>
                <a:schemeClr val="tx1"/>
              </a:solidFill>
              <a:latin typeface="Calibri" pitchFamily="34" charset="0"/>
            </a:rPr>
            <a:t>-Αργότερα, Νόμος 1143/1981, «δημόσια ειδικά σχολεία»</a:t>
          </a:r>
        </a:p>
        <a:p>
          <a:pPr lvl="0" algn="l" defTabSz="889000">
            <a:lnSpc>
              <a:spcPct val="90000"/>
            </a:lnSpc>
            <a:spcBef>
              <a:spcPct val="0"/>
            </a:spcBef>
            <a:spcAft>
              <a:spcPct val="35000"/>
            </a:spcAft>
          </a:pPr>
          <a:r>
            <a:rPr lang="el-GR" sz="2000" b="1" kern="1200" dirty="0" smtClean="0">
              <a:solidFill>
                <a:schemeClr val="tx1"/>
              </a:solidFill>
              <a:latin typeface="Calibri" pitchFamily="34" charset="0"/>
            </a:rPr>
            <a:t>Διοικητικά ζητήματα</a:t>
          </a:r>
        </a:p>
        <a:p>
          <a:pPr lvl="0" algn="l" defTabSz="889000">
            <a:lnSpc>
              <a:spcPct val="90000"/>
            </a:lnSpc>
            <a:spcBef>
              <a:spcPct val="0"/>
            </a:spcBef>
            <a:spcAft>
              <a:spcPct val="35000"/>
            </a:spcAft>
          </a:pPr>
          <a:r>
            <a:rPr lang="el-GR" sz="2000" b="0" kern="1200" dirty="0" smtClean="0">
              <a:solidFill>
                <a:schemeClr val="tx1"/>
              </a:solidFill>
              <a:latin typeface="Calibri" pitchFamily="34" charset="0"/>
            </a:rPr>
            <a:t>-Αυτοτελείς δομές.</a:t>
          </a:r>
        </a:p>
        <a:p>
          <a:pPr lvl="0" algn="l" defTabSz="889000">
            <a:lnSpc>
              <a:spcPct val="90000"/>
            </a:lnSpc>
            <a:spcBef>
              <a:spcPct val="0"/>
            </a:spcBef>
            <a:spcAft>
              <a:spcPct val="35000"/>
            </a:spcAft>
          </a:pPr>
          <a:r>
            <a:rPr lang="el-GR" sz="2000" b="0" kern="1200" dirty="0" smtClean="0">
              <a:solidFill>
                <a:schemeClr val="tx1"/>
              </a:solidFill>
              <a:latin typeface="Calibri" pitchFamily="34" charset="0"/>
            </a:rPr>
            <a:t>-Ε.Π. και άλλες </a:t>
          </a:r>
        </a:p>
        <a:p>
          <a:pPr lvl="0" algn="l" defTabSz="889000">
            <a:lnSpc>
              <a:spcPct val="90000"/>
            </a:lnSpc>
            <a:spcBef>
              <a:spcPct val="0"/>
            </a:spcBef>
            <a:spcAft>
              <a:spcPct val="35000"/>
            </a:spcAft>
          </a:pPr>
          <a:r>
            <a:rPr lang="el-GR" sz="2000" b="0" kern="1200" dirty="0" smtClean="0">
              <a:solidFill>
                <a:schemeClr val="tx1"/>
              </a:solidFill>
              <a:latin typeface="Calibri" pitchFamily="34" charset="0"/>
            </a:rPr>
            <a:t>Ειδικότητες. </a:t>
          </a:r>
        </a:p>
        <a:p>
          <a:pPr lvl="0" algn="l" defTabSz="889000">
            <a:lnSpc>
              <a:spcPct val="90000"/>
            </a:lnSpc>
            <a:spcBef>
              <a:spcPct val="0"/>
            </a:spcBef>
            <a:spcAft>
              <a:spcPct val="35000"/>
            </a:spcAft>
          </a:pPr>
          <a:endParaRPr lang="el-GR" sz="2000" b="0" kern="1200" dirty="0" smtClean="0">
            <a:solidFill>
              <a:schemeClr val="tx1"/>
            </a:solidFill>
            <a:latin typeface="Calibri" pitchFamily="34" charset="0"/>
          </a:endParaRPr>
        </a:p>
        <a:p>
          <a:pPr lvl="0" algn="l" defTabSz="889000">
            <a:lnSpc>
              <a:spcPct val="90000"/>
            </a:lnSpc>
            <a:spcBef>
              <a:spcPct val="0"/>
            </a:spcBef>
            <a:spcAft>
              <a:spcPct val="35000"/>
            </a:spcAft>
          </a:pPr>
          <a:endParaRPr lang="el-GR" sz="2000" b="1" kern="1200" dirty="0" smtClean="0">
            <a:solidFill>
              <a:schemeClr val="tx1"/>
            </a:solidFill>
            <a:latin typeface="Calibri" pitchFamily="34" charset="0"/>
          </a:endParaRPr>
        </a:p>
        <a:p>
          <a:pPr lvl="0" algn="l" defTabSz="889000">
            <a:lnSpc>
              <a:spcPct val="90000"/>
            </a:lnSpc>
            <a:spcBef>
              <a:spcPct val="0"/>
            </a:spcBef>
            <a:spcAft>
              <a:spcPct val="35000"/>
            </a:spcAft>
          </a:pPr>
          <a:endParaRPr lang="el-GR" sz="2000" b="0" kern="1200" dirty="0" smtClean="0">
            <a:solidFill>
              <a:schemeClr val="tx1"/>
            </a:solidFill>
            <a:latin typeface="Calibri" pitchFamily="34" charset="0"/>
          </a:endParaRPr>
        </a:p>
        <a:p>
          <a:pPr lvl="0" algn="l" defTabSz="889000">
            <a:lnSpc>
              <a:spcPct val="90000"/>
            </a:lnSpc>
            <a:spcBef>
              <a:spcPct val="0"/>
            </a:spcBef>
            <a:spcAft>
              <a:spcPct val="35000"/>
            </a:spcAft>
          </a:pPr>
          <a:endParaRPr lang="el-GR" sz="2000" b="0" kern="1200" dirty="0">
            <a:solidFill>
              <a:schemeClr val="tx1"/>
            </a:solidFill>
            <a:latin typeface="Calibri" pitchFamily="34" charset="0"/>
          </a:endParaRPr>
        </a:p>
      </dsp:txBody>
      <dsp:txXfrm rot="5400000">
        <a:off x="3120926" y="964906"/>
        <a:ext cx="2902148" cy="2894722"/>
      </dsp:txXfrm>
    </dsp:sp>
    <dsp:sp modelId="{802B0F4D-CBA2-4822-A5C1-21F055837746}">
      <dsp:nvSpPr>
        <dsp:cNvPr id="0" name=""/>
        <dsp:cNvSpPr/>
      </dsp:nvSpPr>
      <dsp:spPr>
        <a:xfrm rot="16200000">
          <a:off x="5279541" y="961193"/>
          <a:ext cx="4824536" cy="2902148"/>
        </a:xfrm>
        <a:prstGeom prst="flowChartManualOperation">
          <a:avLst/>
        </a:prstGeom>
        <a:noFill/>
        <a:ln w="25400" cap="sq" cmpd="sng" algn="ctr">
          <a:solidFill>
            <a:schemeClr val="accent2">
              <a:lumMod val="7500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marL="0" lvl="0" indent="0" algn="l" defTabSz="889000">
            <a:lnSpc>
              <a:spcPct val="90000"/>
            </a:lnSpc>
            <a:spcBef>
              <a:spcPct val="0"/>
            </a:spcBef>
            <a:spcAft>
              <a:spcPct val="35000"/>
            </a:spcAft>
          </a:pPr>
          <a:r>
            <a:rPr lang="el-GR" sz="2000" b="1" kern="1200" dirty="0" smtClean="0">
              <a:solidFill>
                <a:schemeClr val="tx1"/>
              </a:solidFill>
              <a:latin typeface="Calibri" pitchFamily="34" charset="0"/>
            </a:rPr>
            <a:t>Στόχος</a:t>
          </a:r>
        </a:p>
        <a:p>
          <a:pPr marL="0" lvl="0" indent="0" algn="l" defTabSz="889000">
            <a:lnSpc>
              <a:spcPct val="90000"/>
            </a:lnSpc>
            <a:spcBef>
              <a:spcPct val="0"/>
            </a:spcBef>
            <a:spcAft>
              <a:spcPct val="35000"/>
            </a:spcAft>
          </a:pPr>
          <a:r>
            <a:rPr lang="el-GR" sz="2000" b="0" kern="1200" dirty="0" smtClean="0">
              <a:solidFill>
                <a:schemeClr val="tx1"/>
              </a:solidFill>
              <a:latin typeface="Calibri" pitchFamily="34" charset="0"/>
            </a:rPr>
            <a:t>Η παροχή ειδικής αγωγής και επαγγελματικής εκπαίδευσης σε μαθητές, συνήθως, με πιο σοβαρές ΕΕΑΑ. </a:t>
          </a:r>
        </a:p>
        <a:p>
          <a:pPr marL="0" lvl="0" indent="0" algn="l" defTabSz="889000">
            <a:lnSpc>
              <a:spcPct val="90000"/>
            </a:lnSpc>
            <a:spcBef>
              <a:spcPct val="0"/>
            </a:spcBef>
            <a:spcAft>
              <a:spcPct val="35000"/>
            </a:spcAft>
          </a:pPr>
          <a:endParaRPr lang="el-GR" sz="2000" b="1" kern="1200" dirty="0">
            <a:solidFill>
              <a:schemeClr val="tx1"/>
            </a:solidFill>
            <a:latin typeface="Calibri" pitchFamily="34" charset="0"/>
          </a:endParaRPr>
        </a:p>
      </dsp:txBody>
      <dsp:txXfrm rot="5400000">
        <a:off x="6240735" y="964906"/>
        <a:ext cx="2902148" cy="289472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5B0D64-C249-48BB-B4E9-BD2FEF71AE55}" type="datetimeFigureOut">
              <a:rPr lang="el-GR" smtClean="0"/>
              <a:pPr/>
              <a:t>11/1/18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7C5143-488F-496E-AC47-552054F28704}" type="slidenum">
              <a:rPr lang="el-GR" smtClean="0"/>
              <a:pPr/>
              <a:t>‹#›</a:t>
            </a:fld>
            <a:endParaRPr lang="el-GR"/>
          </a:p>
        </p:txBody>
      </p:sp>
    </p:spTree>
    <p:extLst>
      <p:ext uri="{BB962C8B-B14F-4D97-AF65-F5344CB8AC3E}">
        <p14:creationId xmlns:p14="http://schemas.microsoft.com/office/powerpoint/2010/main" val="1250456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577C5143-488F-496E-AC47-552054F28704}" type="slidenum">
              <a:rPr lang="el-GR" smtClean="0"/>
              <a:pPr/>
              <a:t>3</a:t>
            </a:fld>
            <a:endParaRPr lang="el-GR"/>
          </a:p>
        </p:txBody>
      </p:sp>
    </p:spTree>
    <p:extLst>
      <p:ext uri="{BB962C8B-B14F-4D97-AF65-F5344CB8AC3E}">
        <p14:creationId xmlns:p14="http://schemas.microsoft.com/office/powerpoint/2010/main" val="1143694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CF7F4701-417F-4273-A684-CD93DFB39B97}" type="datetimeFigureOut">
              <a:rPr lang="el-GR" smtClean="0"/>
              <a:pPr/>
              <a:t>11/1/18</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D36B4A66-9C73-43C9-A27F-F7B4EEF9B57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F7F4701-417F-4273-A684-CD93DFB39B97}" type="datetimeFigureOut">
              <a:rPr lang="el-GR" smtClean="0"/>
              <a:pPr/>
              <a:t>11/1/18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6B4A66-9C73-43C9-A27F-F7B4EEF9B571}" type="slidenum">
              <a:rPr lang="el-GR" smtClean="0"/>
              <a:pPr/>
              <a:t>‹#›</a:t>
            </a:fld>
            <a:endParaRPr lang="el-G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F7F4701-417F-4273-A684-CD93DFB39B97}" type="datetimeFigureOut">
              <a:rPr lang="el-GR" smtClean="0"/>
              <a:pPr/>
              <a:t>11/1/18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6B4A66-9C73-43C9-A27F-F7B4EEF9B571}" type="slidenum">
              <a:rPr lang="el-GR" smtClean="0"/>
              <a:pPr/>
              <a:t>‹#›</a:t>
            </a:fld>
            <a:endParaRPr lang="el-G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CF7F4701-417F-4273-A684-CD93DFB39B97}" type="datetimeFigureOut">
              <a:rPr lang="el-GR" smtClean="0"/>
              <a:pPr/>
              <a:t>11/1/18</a:t>
            </a:fld>
            <a:endParaRPr lang="el-GR"/>
          </a:p>
        </p:txBody>
      </p:sp>
      <p:sp>
        <p:nvSpPr>
          <p:cNvPr id="9" name="8 - Θέση αριθμού διαφάνειας"/>
          <p:cNvSpPr>
            <a:spLocks noGrp="1"/>
          </p:cNvSpPr>
          <p:nvPr>
            <p:ph type="sldNum" sz="quarter" idx="15"/>
          </p:nvPr>
        </p:nvSpPr>
        <p:spPr/>
        <p:txBody>
          <a:bodyPr rtlCol="0"/>
          <a:lstStyle/>
          <a:p>
            <a:fld id="{D36B4A66-9C73-43C9-A27F-F7B4EEF9B571}" type="slidenum">
              <a:rPr lang="el-GR" smtClean="0"/>
              <a:pPr/>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CF7F4701-417F-4273-A684-CD93DFB39B97}" type="datetimeFigureOut">
              <a:rPr lang="el-GR" smtClean="0"/>
              <a:pPr/>
              <a:t>11/1/18</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D36B4A66-9C73-43C9-A27F-F7B4EEF9B57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CF7F4701-417F-4273-A684-CD93DFB39B97}" type="datetimeFigureOut">
              <a:rPr lang="el-GR" smtClean="0"/>
              <a:pPr/>
              <a:t>11/1/18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6B4A66-9C73-43C9-A27F-F7B4EEF9B571}" type="slidenum">
              <a:rPr lang="el-GR" smtClean="0"/>
              <a:pPr/>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CF7F4701-417F-4273-A684-CD93DFB39B97}" type="datetimeFigureOut">
              <a:rPr lang="el-GR" smtClean="0"/>
              <a:pPr/>
              <a:t>11/1/18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6B4A66-9C73-43C9-A27F-F7B4EEF9B571}" type="slidenum">
              <a:rPr lang="el-GR" smtClean="0"/>
              <a:pPr/>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CF7F4701-417F-4273-A684-CD93DFB39B97}" type="datetimeFigureOut">
              <a:rPr lang="el-GR" smtClean="0"/>
              <a:pPr/>
              <a:t>11/1/18</a:t>
            </a:fld>
            <a:endParaRPr lang="el-GR"/>
          </a:p>
        </p:txBody>
      </p:sp>
      <p:sp>
        <p:nvSpPr>
          <p:cNvPr id="7" name="6 - Θέση αριθμού διαφάνειας"/>
          <p:cNvSpPr>
            <a:spLocks noGrp="1"/>
          </p:cNvSpPr>
          <p:nvPr>
            <p:ph type="sldNum" sz="quarter" idx="11"/>
          </p:nvPr>
        </p:nvSpPr>
        <p:spPr/>
        <p:txBody>
          <a:bodyPr rtlCol="0"/>
          <a:lstStyle/>
          <a:p>
            <a:fld id="{D36B4A66-9C73-43C9-A27F-F7B4EEF9B571}" type="slidenum">
              <a:rPr lang="el-GR" smtClean="0"/>
              <a:pPr/>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F7F4701-417F-4273-A684-CD93DFB39B97}" type="datetimeFigureOut">
              <a:rPr lang="el-GR" smtClean="0"/>
              <a:pPr/>
              <a:t>11/1/18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6B4A66-9C73-43C9-A27F-F7B4EEF9B571}" type="slidenum">
              <a:rPr lang="el-GR" smtClean="0"/>
              <a:pPr/>
              <a:t>‹#›</a:t>
            </a:fld>
            <a:endParaRPr lang="el-G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CF7F4701-417F-4273-A684-CD93DFB39B97}" type="datetimeFigureOut">
              <a:rPr lang="el-GR" smtClean="0"/>
              <a:pPr/>
              <a:t>11/1/18</a:t>
            </a:fld>
            <a:endParaRPr lang="el-GR"/>
          </a:p>
        </p:txBody>
      </p:sp>
      <p:sp>
        <p:nvSpPr>
          <p:cNvPr id="22" name="21 - Θέση αριθμού διαφάνειας"/>
          <p:cNvSpPr>
            <a:spLocks noGrp="1"/>
          </p:cNvSpPr>
          <p:nvPr>
            <p:ph type="sldNum" sz="quarter" idx="15"/>
          </p:nvPr>
        </p:nvSpPr>
        <p:spPr/>
        <p:txBody>
          <a:bodyPr rtlCol="0"/>
          <a:lstStyle/>
          <a:p>
            <a:fld id="{D36B4A66-9C73-43C9-A27F-F7B4EEF9B571}" type="slidenum">
              <a:rPr lang="el-GR" smtClean="0"/>
              <a:pPr/>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CF7F4701-417F-4273-A684-CD93DFB39B97}" type="datetimeFigureOut">
              <a:rPr lang="el-GR" smtClean="0"/>
              <a:pPr/>
              <a:t>11/1/18</a:t>
            </a:fld>
            <a:endParaRPr lang="el-GR"/>
          </a:p>
        </p:txBody>
      </p:sp>
      <p:sp>
        <p:nvSpPr>
          <p:cNvPr id="18" name="17 - Θέση αριθμού διαφάνειας"/>
          <p:cNvSpPr>
            <a:spLocks noGrp="1"/>
          </p:cNvSpPr>
          <p:nvPr>
            <p:ph type="sldNum" sz="quarter" idx="11"/>
          </p:nvPr>
        </p:nvSpPr>
        <p:spPr/>
        <p:txBody>
          <a:bodyPr rtlCol="0"/>
          <a:lstStyle/>
          <a:p>
            <a:fld id="{D36B4A66-9C73-43C9-A27F-F7B4EEF9B571}" type="slidenum">
              <a:rPr lang="el-GR" smtClean="0"/>
              <a:pPr/>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F7F4701-417F-4273-A684-CD93DFB39B97}" type="datetimeFigureOut">
              <a:rPr lang="el-GR" smtClean="0"/>
              <a:pPr/>
              <a:t>11/1/18</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36B4A66-9C73-43C9-A27F-F7B4EEF9B57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2.gif"/><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4" name="3 - TextBox"/>
          <p:cNvSpPr txBox="1"/>
          <p:nvPr/>
        </p:nvSpPr>
        <p:spPr>
          <a:xfrm>
            <a:off x="1763688" y="2708920"/>
            <a:ext cx="7200800" cy="707886"/>
          </a:xfrm>
          <a:prstGeom prst="rect">
            <a:avLst/>
          </a:prstGeom>
          <a:noFill/>
        </p:spPr>
        <p:txBody>
          <a:bodyPr wrap="square" rtlCol="0">
            <a:spAutoFit/>
          </a:bodyPr>
          <a:lstStyle/>
          <a:p>
            <a:pPr algn="ctr"/>
            <a:r>
              <a:rPr lang="el-GR" sz="4000" b="1" dirty="0" smtClean="0">
                <a:solidFill>
                  <a:schemeClr val="bg1"/>
                </a:solidFill>
                <a:latin typeface="Calibri" pitchFamily="34" charset="0"/>
              </a:rPr>
              <a:t>ΕΙΣΑΓΩΓΗ ΣΤΗΝ ΕΙΔΙΚΗ ΑΓΩΓΗ </a:t>
            </a:r>
          </a:p>
        </p:txBody>
      </p:sp>
      <p:sp>
        <p:nvSpPr>
          <p:cNvPr id="6" name="5 - TextBox"/>
          <p:cNvSpPr txBox="1"/>
          <p:nvPr/>
        </p:nvSpPr>
        <p:spPr>
          <a:xfrm>
            <a:off x="1979712" y="4679265"/>
            <a:ext cx="6552728" cy="1323439"/>
          </a:xfrm>
          <a:prstGeom prst="rect">
            <a:avLst/>
          </a:prstGeom>
          <a:noFill/>
        </p:spPr>
        <p:txBody>
          <a:bodyPr wrap="square" rtlCol="0">
            <a:spAutoFit/>
          </a:bodyPr>
          <a:lstStyle/>
          <a:p>
            <a:pPr algn="ctr"/>
            <a:r>
              <a:rPr lang="el-GR" sz="2000" dirty="0" smtClean="0">
                <a:solidFill>
                  <a:schemeClr val="bg1"/>
                </a:solidFill>
                <a:latin typeface="Calibri" pitchFamily="34" charset="0"/>
              </a:rPr>
              <a:t>Αναστασία </a:t>
            </a:r>
            <a:r>
              <a:rPr lang="el-GR" sz="2000" dirty="0" err="1" smtClean="0">
                <a:solidFill>
                  <a:schemeClr val="bg1"/>
                </a:solidFill>
                <a:latin typeface="Calibri" pitchFamily="34" charset="0"/>
              </a:rPr>
              <a:t>Βλάχου</a:t>
            </a:r>
            <a:endParaRPr lang="el-GR" sz="2000" dirty="0" smtClean="0">
              <a:solidFill>
                <a:schemeClr val="bg1"/>
              </a:solidFill>
              <a:latin typeface="Calibri" pitchFamily="34" charset="0"/>
            </a:endParaRPr>
          </a:p>
          <a:p>
            <a:pPr algn="ctr"/>
            <a:r>
              <a:rPr lang="el-GR" sz="2000" dirty="0" smtClean="0">
                <a:solidFill>
                  <a:schemeClr val="bg1"/>
                </a:solidFill>
                <a:latin typeface="Calibri" pitchFamily="34" charset="0"/>
              </a:rPr>
              <a:t>Πανεπιστήμιο Θεσσαλίας</a:t>
            </a:r>
          </a:p>
          <a:p>
            <a:pPr algn="ctr"/>
            <a:r>
              <a:rPr lang="el-GR" sz="2000" dirty="0" smtClean="0">
                <a:solidFill>
                  <a:schemeClr val="bg1"/>
                </a:solidFill>
                <a:latin typeface="Calibri" pitchFamily="34" charset="0"/>
              </a:rPr>
              <a:t>Παιδαγωγικό Τμήμα Ειδικής Αγωγής</a:t>
            </a:r>
          </a:p>
          <a:p>
            <a:pPr algn="ctr"/>
            <a:endParaRPr lang="el-GR" sz="2000" dirty="0" smtClean="0">
              <a:solidFill>
                <a:schemeClr val="bg1"/>
              </a:solidFill>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graphicFrame>
        <p:nvGraphicFramePr>
          <p:cNvPr id="3" name="2 - Πίνακας"/>
          <p:cNvGraphicFramePr>
            <a:graphicFrameLocks noGrp="1"/>
          </p:cNvGraphicFramePr>
          <p:nvPr/>
        </p:nvGraphicFramePr>
        <p:xfrm>
          <a:off x="467544" y="1700808"/>
          <a:ext cx="7344816" cy="4511040"/>
        </p:xfrm>
        <a:graphic>
          <a:graphicData uri="http://schemas.openxmlformats.org/drawingml/2006/table">
            <a:tbl>
              <a:tblPr firstRow="1" bandRow="1">
                <a:tableStyleId>{5C22544A-7EE6-4342-B048-85BDC9FD1C3A}</a:tableStyleId>
              </a:tblPr>
              <a:tblGrid>
                <a:gridCol w="1584176"/>
                <a:gridCol w="964027"/>
                <a:gridCol w="899365"/>
                <a:gridCol w="974312"/>
                <a:gridCol w="974312"/>
                <a:gridCol w="974312"/>
                <a:gridCol w="974312"/>
              </a:tblGrid>
              <a:tr h="198120">
                <a:tc>
                  <a:txBody>
                    <a:bodyPr/>
                    <a:lstStyle/>
                    <a:p>
                      <a:pPr algn="ctr"/>
                      <a:r>
                        <a:rPr lang="el-GR" sz="2000" dirty="0" smtClean="0">
                          <a:solidFill>
                            <a:schemeClr val="tx1"/>
                          </a:solidFill>
                          <a:latin typeface="Calibri" pitchFamily="34" charset="0"/>
                        </a:rPr>
                        <a:t>Σχολικό</a:t>
                      </a:r>
                      <a:r>
                        <a:rPr lang="el-GR" sz="2000" baseline="0" dirty="0" smtClean="0">
                          <a:solidFill>
                            <a:schemeClr val="tx1"/>
                          </a:solidFill>
                          <a:latin typeface="Calibri" pitchFamily="34" charset="0"/>
                        </a:rPr>
                        <a:t> Έτος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000" dirty="0" smtClean="0">
                          <a:solidFill>
                            <a:schemeClr val="tx1"/>
                          </a:solidFill>
                          <a:latin typeface="Calibri" pitchFamily="34" charset="0"/>
                        </a:rPr>
                        <a:t>200</a:t>
                      </a:r>
                      <a:r>
                        <a:rPr lang="el-GR" sz="2000" dirty="0" smtClean="0">
                          <a:solidFill>
                            <a:schemeClr val="tx1"/>
                          </a:solidFill>
                          <a:latin typeface="Calibri" pitchFamily="34" charset="0"/>
                        </a:rPr>
                        <a:t>7-2008</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2009-2010**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201</a:t>
                      </a:r>
                      <a:r>
                        <a:rPr lang="el-GR" sz="2000" dirty="0" smtClean="0">
                          <a:solidFill>
                            <a:schemeClr val="tx1"/>
                          </a:solidFill>
                          <a:latin typeface="Calibri" pitchFamily="34" charset="0"/>
                        </a:rPr>
                        <a:t>1</a:t>
                      </a:r>
                      <a:r>
                        <a:rPr lang="en-US" sz="2000" dirty="0" smtClean="0">
                          <a:solidFill>
                            <a:schemeClr val="tx1"/>
                          </a:solidFill>
                          <a:latin typeface="Calibri" pitchFamily="34" charset="0"/>
                        </a:rPr>
                        <a:t>-201</a:t>
                      </a:r>
                      <a:r>
                        <a:rPr lang="el-GR" sz="2000" dirty="0" smtClean="0">
                          <a:solidFill>
                            <a:schemeClr val="tx1"/>
                          </a:solidFill>
                          <a:latin typeface="Calibri" pitchFamily="34" charset="0"/>
                        </a:rPr>
                        <a:t>2</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198120">
                <a:tc>
                  <a:txBody>
                    <a:bodyPr/>
                    <a:lstStyle/>
                    <a:p>
                      <a:pPr algn="l"/>
                      <a:r>
                        <a:rPr lang="el-GR" sz="2000" b="1" dirty="0" smtClean="0">
                          <a:solidFill>
                            <a:schemeClr val="tx1"/>
                          </a:solidFill>
                          <a:latin typeface="Calibri" pitchFamily="34" charset="0"/>
                        </a:rPr>
                        <a:t>Βαθμίδα</a:t>
                      </a:r>
                      <a:r>
                        <a:rPr lang="el-GR" sz="2000" b="1" baseline="0" dirty="0" smtClean="0">
                          <a:solidFill>
                            <a:schemeClr val="tx1"/>
                          </a:solidFill>
                          <a:latin typeface="Calibri" pitchFamily="34" charset="0"/>
                        </a:rPr>
                        <a:t> Εκπαίδευσης</a:t>
                      </a:r>
                      <a:endParaRPr lang="el-GR" sz="2000"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Α/</a:t>
                      </a:r>
                      <a:r>
                        <a:rPr lang="el-GR" sz="2000" dirty="0" err="1" smtClean="0">
                          <a:solidFill>
                            <a:schemeClr val="tx1"/>
                          </a:solidFill>
                          <a:latin typeface="Calibri" pitchFamily="34" charset="0"/>
                        </a:rPr>
                        <a:t>θμια</a:t>
                      </a:r>
                      <a:r>
                        <a:rPr lang="el-GR" sz="2000" baseline="0" dirty="0" err="1" smtClean="0">
                          <a:solidFill>
                            <a:schemeClr val="tx1"/>
                          </a:solidFill>
                          <a:latin typeface="Calibri" pitchFamily="34" charset="0"/>
                        </a:rPr>
                        <a:t> </a:t>
                      </a:r>
                      <a:r>
                        <a:rPr lang="el-GR" sz="2000" baseline="0" dirty="0" smtClean="0">
                          <a:solidFill>
                            <a:schemeClr val="tx1"/>
                          </a:solidFill>
                          <a:latin typeface="Calibri" pitchFamily="34" charset="0"/>
                        </a:rPr>
                        <a:t>Εκπαίδευση</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18.155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79,6%</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Calibri" pitchFamily="34" charset="0"/>
                        </a:rPr>
                        <a:t>22.347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Calibri" pitchFamily="34" charset="0"/>
                        </a:rPr>
                        <a:t>74,6%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27.341</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75,9%</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Β/</a:t>
                      </a:r>
                      <a:r>
                        <a:rPr lang="el-GR" sz="2000" dirty="0" err="1" smtClean="0">
                          <a:solidFill>
                            <a:schemeClr val="tx1"/>
                          </a:solidFill>
                          <a:latin typeface="Calibri" pitchFamily="34" charset="0"/>
                        </a:rPr>
                        <a:t>θμια </a:t>
                      </a:r>
                      <a:r>
                        <a:rPr lang="el-GR" sz="2000" dirty="0" smtClean="0">
                          <a:solidFill>
                            <a:schemeClr val="tx1"/>
                          </a:solidFill>
                          <a:latin typeface="Calibri" pitchFamily="34" charset="0"/>
                        </a:rPr>
                        <a:t>Εκπαίδευση</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4.658</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20,4%</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Calibri" pitchFamily="34" charset="0"/>
                        </a:rPr>
                        <a:t>7.607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latin typeface="Calibri" pitchFamily="34" charset="0"/>
                        </a:rPr>
                        <a:t>25,4%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8.670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24,1%</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sz="2000" b="1" dirty="0" smtClean="0">
                          <a:solidFill>
                            <a:srgbClr val="FF0000"/>
                          </a:solidFill>
                          <a:latin typeface="Calibri" pitchFamily="34" charset="0"/>
                        </a:rPr>
                        <a:t>Σύνολο μαθητών με ΕΕΑΑ</a:t>
                      </a:r>
                      <a:endParaRPr lang="el-GR" sz="2000"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22.813</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2%</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smtClean="0">
                          <a:solidFill>
                            <a:srgbClr val="FF0000"/>
                          </a:solidFill>
                          <a:latin typeface="Calibri" pitchFamily="34" charset="0"/>
                        </a:rPr>
                        <a:t>29.954</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1" dirty="0" smtClean="0">
                          <a:solidFill>
                            <a:srgbClr val="FF0000"/>
                          </a:solidFill>
                          <a:latin typeface="Calibri" pitchFamily="34" charset="0"/>
                        </a:rPr>
                        <a:t>2.2%</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36.011</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3.4%</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sz="2000" b="1" dirty="0" smtClean="0">
                          <a:solidFill>
                            <a:srgbClr val="00B050"/>
                          </a:solidFill>
                          <a:latin typeface="Calibri" pitchFamily="34" charset="0"/>
                        </a:rPr>
                        <a:t>Σύνολο μαθητικού πληθυσμού</a:t>
                      </a:r>
                      <a:endParaRPr lang="el-GR" sz="2000" b="1" dirty="0">
                        <a:solidFill>
                          <a:srgbClr val="00B05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00B050"/>
                          </a:solidFill>
                          <a:latin typeface="Calibri" pitchFamily="34" charset="0"/>
                        </a:rPr>
                        <a:t>1.134.348</a:t>
                      </a:r>
                      <a:endParaRPr lang="el-GR" sz="2000" b="1" dirty="0">
                        <a:solidFill>
                          <a:srgbClr val="00B05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b="1" dirty="0" smtClean="0">
                          <a:solidFill>
                            <a:srgbClr val="00B050"/>
                          </a:solidFill>
                          <a:latin typeface="Calibri" pitchFamily="34" charset="0"/>
                        </a:rPr>
                        <a:t>1.381.251</a:t>
                      </a:r>
                      <a:endParaRPr lang="el-GR" sz="2000" b="1" dirty="0">
                        <a:solidFill>
                          <a:srgbClr val="00B05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l-GR" sz="2000" b="1" dirty="0" smtClean="0">
                          <a:solidFill>
                            <a:srgbClr val="00B050"/>
                          </a:solidFill>
                          <a:latin typeface="Calibri" pitchFamily="34" charset="0"/>
                        </a:rPr>
                        <a:t>1.057.619</a:t>
                      </a:r>
                      <a:endParaRPr lang="el-GR" sz="2000" b="1" dirty="0">
                        <a:solidFill>
                          <a:srgbClr val="00B05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bl>
          </a:graphicData>
        </a:graphic>
      </p:graphicFrame>
      <p:sp>
        <p:nvSpPr>
          <p:cNvPr id="5" name="4 - TextBox"/>
          <p:cNvSpPr txBox="1"/>
          <p:nvPr/>
        </p:nvSpPr>
        <p:spPr>
          <a:xfrm>
            <a:off x="323528" y="1187460"/>
            <a:ext cx="8352928" cy="400110"/>
          </a:xfrm>
          <a:prstGeom prst="rect">
            <a:avLst/>
          </a:prstGeom>
          <a:noFill/>
        </p:spPr>
        <p:txBody>
          <a:bodyPr wrap="square" rtlCol="0">
            <a:spAutoFit/>
          </a:bodyPr>
          <a:lstStyle/>
          <a:p>
            <a:r>
              <a:rPr lang="el-GR" sz="2000" dirty="0" smtClean="0">
                <a:latin typeface="Calibri" pitchFamily="34" charset="0"/>
              </a:rPr>
              <a:t>1. Αριθμός μαθητών ανά βαθμίδα εκπαίδευσης:</a:t>
            </a:r>
            <a:endParaRPr lang="el-GR" sz="2000" dirty="0">
              <a:latin typeface="Calibri" pitchFamily="34" charset="0"/>
            </a:endParaRPr>
          </a:p>
        </p:txBody>
      </p:sp>
      <p:sp>
        <p:nvSpPr>
          <p:cNvPr id="6" name="5 - TextBox"/>
          <p:cNvSpPr txBox="1"/>
          <p:nvPr/>
        </p:nvSpPr>
        <p:spPr>
          <a:xfrm>
            <a:off x="467544" y="6330806"/>
            <a:ext cx="8352928" cy="338554"/>
          </a:xfrm>
          <a:prstGeom prst="rect">
            <a:avLst/>
          </a:prstGeom>
          <a:noFill/>
        </p:spPr>
        <p:txBody>
          <a:bodyPr wrap="square" rtlCol="0">
            <a:spAutoFit/>
          </a:bodyPr>
          <a:lstStyle/>
          <a:p>
            <a:r>
              <a:rPr lang="el-GR" sz="1600" dirty="0" smtClean="0">
                <a:latin typeface="Calibri" pitchFamily="34" charset="0"/>
              </a:rPr>
              <a:t>[Πηγή: </a:t>
            </a:r>
            <a:r>
              <a:rPr lang="en-US" sz="1600" dirty="0" smtClean="0">
                <a:latin typeface="Calibri" pitchFamily="34" charset="0"/>
              </a:rPr>
              <a:t>European Agency of Special Needs Education-Greece</a:t>
            </a:r>
            <a:r>
              <a:rPr lang="el-GR" sz="1600" dirty="0" smtClean="0">
                <a:latin typeface="Calibri" pitchFamily="34" charset="0"/>
              </a:rPr>
              <a:t>, </a:t>
            </a:r>
            <a:r>
              <a:rPr lang="en-US" sz="1600" dirty="0" smtClean="0">
                <a:latin typeface="Calibri" pitchFamily="34" charset="0"/>
              </a:rPr>
              <a:t>*2008, **2010, ***2012</a:t>
            </a:r>
            <a:r>
              <a:rPr lang="el-GR" sz="1600" dirty="0" smtClean="0">
                <a:latin typeface="Calibri" pitchFamily="34" charset="0"/>
              </a:rPr>
              <a:t>]</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endParaRPr lang="el-GR" sz="2000" dirty="0">
              <a:latin typeface="Calibri" pitchFamily="34" charset="0"/>
            </a:endParaRPr>
          </a:p>
        </p:txBody>
      </p:sp>
      <p:graphicFrame>
        <p:nvGraphicFramePr>
          <p:cNvPr id="5" name="4 - Πίνακας"/>
          <p:cNvGraphicFramePr>
            <a:graphicFrameLocks noGrp="1"/>
          </p:cNvGraphicFramePr>
          <p:nvPr/>
        </p:nvGraphicFramePr>
        <p:xfrm>
          <a:off x="539552" y="2031072"/>
          <a:ext cx="7344816" cy="4206240"/>
        </p:xfrm>
        <a:graphic>
          <a:graphicData uri="http://schemas.openxmlformats.org/drawingml/2006/table">
            <a:tbl>
              <a:tblPr firstRow="1" bandRow="1">
                <a:tableStyleId>{5C22544A-7EE6-4342-B048-85BDC9FD1C3A}</a:tableStyleId>
              </a:tblPr>
              <a:tblGrid>
                <a:gridCol w="1584176"/>
                <a:gridCol w="964027"/>
                <a:gridCol w="899365"/>
                <a:gridCol w="974312"/>
                <a:gridCol w="974312"/>
                <a:gridCol w="974312"/>
                <a:gridCol w="974312"/>
              </a:tblGrid>
              <a:tr h="198120">
                <a:tc>
                  <a:txBody>
                    <a:bodyPr/>
                    <a:lstStyle/>
                    <a:p>
                      <a:pPr algn="ctr"/>
                      <a:r>
                        <a:rPr lang="el-GR" sz="2000" dirty="0" smtClean="0">
                          <a:solidFill>
                            <a:schemeClr val="tx1"/>
                          </a:solidFill>
                          <a:latin typeface="Calibri" pitchFamily="34" charset="0"/>
                        </a:rPr>
                        <a:t>Σχολικό</a:t>
                      </a:r>
                      <a:r>
                        <a:rPr lang="el-GR" sz="2000" baseline="0" dirty="0" smtClean="0">
                          <a:solidFill>
                            <a:schemeClr val="tx1"/>
                          </a:solidFill>
                          <a:latin typeface="Calibri" pitchFamily="34" charset="0"/>
                        </a:rPr>
                        <a:t> Έτος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000" dirty="0" smtClean="0">
                          <a:solidFill>
                            <a:schemeClr val="tx1"/>
                          </a:solidFill>
                          <a:latin typeface="Calibri" pitchFamily="34" charset="0"/>
                        </a:rPr>
                        <a:t>200</a:t>
                      </a:r>
                      <a:r>
                        <a:rPr lang="el-GR" sz="2000" dirty="0" smtClean="0">
                          <a:solidFill>
                            <a:schemeClr val="tx1"/>
                          </a:solidFill>
                          <a:latin typeface="Calibri" pitchFamily="34" charset="0"/>
                        </a:rPr>
                        <a:t>7-2008</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2009-2010**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201</a:t>
                      </a:r>
                      <a:r>
                        <a:rPr lang="el-GR" sz="2000" dirty="0" smtClean="0">
                          <a:solidFill>
                            <a:schemeClr val="tx1"/>
                          </a:solidFill>
                          <a:latin typeface="Calibri" pitchFamily="34" charset="0"/>
                        </a:rPr>
                        <a:t>1</a:t>
                      </a:r>
                      <a:r>
                        <a:rPr lang="en-US" sz="2000" dirty="0" smtClean="0">
                          <a:solidFill>
                            <a:schemeClr val="tx1"/>
                          </a:solidFill>
                          <a:latin typeface="Calibri" pitchFamily="34" charset="0"/>
                        </a:rPr>
                        <a:t>-201</a:t>
                      </a:r>
                      <a:r>
                        <a:rPr lang="el-GR" sz="2000" dirty="0" smtClean="0">
                          <a:solidFill>
                            <a:schemeClr val="tx1"/>
                          </a:solidFill>
                          <a:latin typeface="Calibri" pitchFamily="34" charset="0"/>
                        </a:rPr>
                        <a:t>2</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198120">
                <a:tc>
                  <a:txBody>
                    <a:bodyPr/>
                    <a:lstStyle/>
                    <a:p>
                      <a:pPr algn="l"/>
                      <a:r>
                        <a:rPr lang="el-GR" sz="2000" b="1" dirty="0" smtClean="0">
                          <a:solidFill>
                            <a:schemeClr val="tx1"/>
                          </a:solidFill>
                          <a:latin typeface="Calibri" pitchFamily="34" charset="0"/>
                        </a:rPr>
                        <a:t>Είδος πλαισίου</a:t>
                      </a:r>
                      <a:endParaRPr lang="el-GR" sz="2000"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Ειδικό</a:t>
                      </a:r>
                      <a:r>
                        <a:rPr lang="el-GR" sz="2000" baseline="0" dirty="0" smtClean="0">
                          <a:solidFill>
                            <a:schemeClr val="tx1"/>
                          </a:solidFill>
                          <a:latin typeface="Calibri" pitchFamily="34" charset="0"/>
                        </a:rPr>
                        <a:t> Σχολείο</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3.400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18,7%</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3.642</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16,3%</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3.951</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14,4%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Τμήμα</a:t>
                      </a:r>
                      <a:r>
                        <a:rPr lang="el-GR" sz="2000" baseline="0" dirty="0" smtClean="0">
                          <a:solidFill>
                            <a:schemeClr val="tx1"/>
                          </a:solidFill>
                          <a:latin typeface="Calibri" pitchFamily="34" charset="0"/>
                        </a:rPr>
                        <a:t> Ένταξης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14.755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81,3%</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18.705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83,7%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21.866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80%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Παράλληλη στήριξη</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1.524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5.6%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sz="2000" b="1" dirty="0" smtClean="0">
                          <a:solidFill>
                            <a:srgbClr val="FF0000"/>
                          </a:solidFill>
                          <a:latin typeface="Calibri" pitchFamily="34" charset="0"/>
                        </a:rPr>
                        <a:t>Σύνολο μαθητών με ΕΕΑΑ</a:t>
                      </a:r>
                      <a:endParaRPr lang="el-GR" sz="2000"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18.155</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22.347</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27.341</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5 - TextBox"/>
          <p:cNvSpPr txBox="1"/>
          <p:nvPr/>
        </p:nvSpPr>
        <p:spPr>
          <a:xfrm>
            <a:off x="323528" y="1187460"/>
            <a:ext cx="8352928" cy="707886"/>
          </a:xfrm>
          <a:prstGeom prst="rect">
            <a:avLst/>
          </a:prstGeom>
          <a:noFill/>
        </p:spPr>
        <p:txBody>
          <a:bodyPr wrap="square" rtlCol="0">
            <a:spAutoFit/>
          </a:bodyPr>
          <a:lstStyle/>
          <a:p>
            <a:pPr marL="268288" indent="-268288"/>
            <a:r>
              <a:rPr lang="el-GR" sz="2000" dirty="0" smtClean="0">
                <a:latin typeface="Calibri" pitchFamily="34" charset="0"/>
              </a:rPr>
              <a:t>2. Αριθμός μαθητών με ΕΕΑΑ ανά πλαίσιο παροχής ειδικής εκπαίδευσης στην Α/</a:t>
            </a:r>
            <a:r>
              <a:rPr lang="el-GR" sz="2000" dirty="0" err="1" smtClean="0">
                <a:latin typeface="Calibri" pitchFamily="34" charset="0"/>
              </a:rPr>
              <a:t>θμια </a:t>
            </a:r>
            <a:r>
              <a:rPr lang="el-GR" sz="2000" dirty="0" smtClean="0">
                <a:latin typeface="Calibri" pitchFamily="34" charset="0"/>
              </a:rPr>
              <a:t>Εκπαίδευση (Νηπιαγωγείο + Δημοτικό):</a:t>
            </a:r>
            <a:endParaRPr lang="el-GR" sz="2000" dirty="0">
              <a:latin typeface="Calibri" pitchFamily="34" charset="0"/>
            </a:endParaRPr>
          </a:p>
        </p:txBody>
      </p:sp>
      <p:sp>
        <p:nvSpPr>
          <p:cNvPr id="8" name="7 - TextBox"/>
          <p:cNvSpPr txBox="1"/>
          <p:nvPr/>
        </p:nvSpPr>
        <p:spPr>
          <a:xfrm>
            <a:off x="467544" y="6330806"/>
            <a:ext cx="8352928" cy="338554"/>
          </a:xfrm>
          <a:prstGeom prst="rect">
            <a:avLst/>
          </a:prstGeom>
          <a:noFill/>
        </p:spPr>
        <p:txBody>
          <a:bodyPr wrap="square" rtlCol="0">
            <a:spAutoFit/>
          </a:bodyPr>
          <a:lstStyle/>
          <a:p>
            <a:r>
              <a:rPr lang="el-GR" sz="1600" dirty="0" smtClean="0">
                <a:latin typeface="Calibri" pitchFamily="34" charset="0"/>
              </a:rPr>
              <a:t>[Πηγή: </a:t>
            </a:r>
            <a:r>
              <a:rPr lang="en-US" sz="1600" dirty="0" smtClean="0">
                <a:latin typeface="Calibri" pitchFamily="34" charset="0"/>
              </a:rPr>
              <a:t>European Agency of Special Needs Education-Greece</a:t>
            </a:r>
            <a:r>
              <a:rPr lang="el-GR" sz="1600" dirty="0" smtClean="0">
                <a:latin typeface="Calibri" pitchFamily="34" charset="0"/>
              </a:rPr>
              <a:t>, </a:t>
            </a:r>
            <a:r>
              <a:rPr lang="en-US" sz="1600" dirty="0" smtClean="0">
                <a:latin typeface="Calibri" pitchFamily="34" charset="0"/>
              </a:rPr>
              <a:t>*2008, **2010, ***2012</a:t>
            </a:r>
            <a:r>
              <a:rPr lang="el-GR" sz="1600" dirty="0" smtClean="0">
                <a:latin typeface="Calibri" pitchFamily="34" charset="0"/>
              </a:rPr>
              <a:t>)]</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endParaRPr lang="el-GR" sz="2000" dirty="0">
              <a:latin typeface="Calibri" pitchFamily="34" charset="0"/>
            </a:endParaRPr>
          </a:p>
        </p:txBody>
      </p:sp>
      <p:graphicFrame>
        <p:nvGraphicFramePr>
          <p:cNvPr id="5" name="4 - Πίνακας"/>
          <p:cNvGraphicFramePr>
            <a:graphicFrameLocks noGrp="1"/>
          </p:cNvGraphicFramePr>
          <p:nvPr/>
        </p:nvGraphicFramePr>
        <p:xfrm>
          <a:off x="611560" y="2031072"/>
          <a:ext cx="7344816" cy="4206240"/>
        </p:xfrm>
        <a:graphic>
          <a:graphicData uri="http://schemas.openxmlformats.org/drawingml/2006/table">
            <a:tbl>
              <a:tblPr firstRow="1" bandRow="1">
                <a:tableStyleId>{5C22544A-7EE6-4342-B048-85BDC9FD1C3A}</a:tableStyleId>
              </a:tblPr>
              <a:tblGrid>
                <a:gridCol w="1584176"/>
                <a:gridCol w="964027"/>
                <a:gridCol w="899365"/>
                <a:gridCol w="974312"/>
                <a:gridCol w="974312"/>
                <a:gridCol w="974312"/>
                <a:gridCol w="974312"/>
              </a:tblGrid>
              <a:tr h="198120">
                <a:tc>
                  <a:txBody>
                    <a:bodyPr/>
                    <a:lstStyle/>
                    <a:p>
                      <a:pPr algn="ctr"/>
                      <a:r>
                        <a:rPr lang="el-GR" sz="2000" dirty="0" smtClean="0">
                          <a:solidFill>
                            <a:schemeClr val="tx1"/>
                          </a:solidFill>
                          <a:latin typeface="Calibri" pitchFamily="34" charset="0"/>
                        </a:rPr>
                        <a:t>Σχολικό</a:t>
                      </a:r>
                      <a:r>
                        <a:rPr lang="el-GR" sz="2000" baseline="0" dirty="0" smtClean="0">
                          <a:solidFill>
                            <a:schemeClr val="tx1"/>
                          </a:solidFill>
                          <a:latin typeface="Calibri" pitchFamily="34" charset="0"/>
                        </a:rPr>
                        <a:t> Έτος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000" dirty="0" smtClean="0">
                          <a:solidFill>
                            <a:schemeClr val="tx1"/>
                          </a:solidFill>
                          <a:latin typeface="Calibri" pitchFamily="34" charset="0"/>
                        </a:rPr>
                        <a:t>200</a:t>
                      </a:r>
                      <a:r>
                        <a:rPr lang="el-GR" sz="2000" dirty="0" smtClean="0">
                          <a:solidFill>
                            <a:schemeClr val="tx1"/>
                          </a:solidFill>
                          <a:latin typeface="Calibri" pitchFamily="34" charset="0"/>
                        </a:rPr>
                        <a:t>7-2008</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2009-2010**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n-US" sz="2000" dirty="0" smtClean="0">
                          <a:solidFill>
                            <a:schemeClr val="tx1"/>
                          </a:solidFill>
                          <a:latin typeface="Calibri" pitchFamily="34" charset="0"/>
                        </a:rPr>
                        <a:t>201</a:t>
                      </a:r>
                      <a:r>
                        <a:rPr lang="el-GR" sz="2000" dirty="0" smtClean="0">
                          <a:solidFill>
                            <a:schemeClr val="tx1"/>
                          </a:solidFill>
                          <a:latin typeface="Calibri" pitchFamily="34" charset="0"/>
                        </a:rPr>
                        <a:t>1</a:t>
                      </a:r>
                      <a:r>
                        <a:rPr lang="en-US" sz="2000" dirty="0" smtClean="0">
                          <a:solidFill>
                            <a:schemeClr val="tx1"/>
                          </a:solidFill>
                          <a:latin typeface="Calibri" pitchFamily="34" charset="0"/>
                        </a:rPr>
                        <a:t>-201</a:t>
                      </a:r>
                      <a:r>
                        <a:rPr lang="el-GR" sz="2000" dirty="0" smtClean="0">
                          <a:solidFill>
                            <a:schemeClr val="tx1"/>
                          </a:solidFill>
                          <a:latin typeface="Calibri" pitchFamily="34" charset="0"/>
                        </a:rPr>
                        <a:t>2</a:t>
                      </a:r>
                      <a:r>
                        <a:rPr lang="en-US"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198120">
                <a:tc>
                  <a:txBody>
                    <a:bodyPr/>
                    <a:lstStyle/>
                    <a:p>
                      <a:pPr algn="l"/>
                      <a:r>
                        <a:rPr lang="el-GR" sz="2000" b="1" dirty="0" smtClean="0">
                          <a:solidFill>
                            <a:schemeClr val="tx1"/>
                          </a:solidFill>
                          <a:latin typeface="Calibri" pitchFamily="34" charset="0"/>
                        </a:rPr>
                        <a:t>Είδος πλαισίου</a:t>
                      </a:r>
                      <a:endParaRPr lang="el-GR" sz="2000"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Ειδικό</a:t>
                      </a:r>
                      <a:r>
                        <a:rPr lang="el-GR" sz="2000" baseline="0" dirty="0" smtClean="0">
                          <a:solidFill>
                            <a:schemeClr val="tx1"/>
                          </a:solidFill>
                          <a:latin typeface="Calibri" pitchFamily="34" charset="0"/>
                        </a:rPr>
                        <a:t> Σχολείο</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2.568</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55,1%</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3.841</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50,5%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3.910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45,1%</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Τμήμα</a:t>
                      </a:r>
                      <a:r>
                        <a:rPr lang="el-GR" sz="2000" baseline="0" dirty="0" smtClean="0">
                          <a:solidFill>
                            <a:schemeClr val="tx1"/>
                          </a:solidFill>
                          <a:latin typeface="Calibri" pitchFamily="34" charset="0"/>
                        </a:rPr>
                        <a:t> Ένταξης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2.090</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44,9%</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3.766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49,5%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4.484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51,7%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120">
                <a:tc>
                  <a:txBody>
                    <a:bodyPr/>
                    <a:lstStyle/>
                    <a:p>
                      <a:pPr algn="l"/>
                      <a:r>
                        <a:rPr lang="el-GR" sz="2000" dirty="0" smtClean="0">
                          <a:solidFill>
                            <a:schemeClr val="tx1"/>
                          </a:solidFill>
                          <a:latin typeface="Calibri" pitchFamily="34" charset="0"/>
                        </a:rPr>
                        <a:t>Παράλληλη στήριξη</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latin typeface="Calibri" pitchFamily="34" charset="0"/>
                        </a:rPr>
                        <a:t>-</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276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3,2%</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sz="2000" b="1" dirty="0" smtClean="0">
                          <a:solidFill>
                            <a:srgbClr val="FF0000"/>
                          </a:solidFill>
                          <a:latin typeface="Calibri" pitchFamily="34" charset="0"/>
                        </a:rPr>
                        <a:t>Σύνολο μαθητών με ΕΕΑΑ</a:t>
                      </a:r>
                      <a:endParaRPr lang="el-GR" sz="2000"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4.658</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7.607</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1" dirty="0" smtClean="0">
                          <a:solidFill>
                            <a:srgbClr val="FF0000"/>
                          </a:solidFill>
                          <a:latin typeface="Calibri" pitchFamily="34" charset="0"/>
                        </a:rPr>
                        <a:t>8.670</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5 - TextBox"/>
          <p:cNvSpPr txBox="1"/>
          <p:nvPr/>
        </p:nvSpPr>
        <p:spPr>
          <a:xfrm>
            <a:off x="323528" y="1187460"/>
            <a:ext cx="8352928" cy="707886"/>
          </a:xfrm>
          <a:prstGeom prst="rect">
            <a:avLst/>
          </a:prstGeom>
          <a:noFill/>
        </p:spPr>
        <p:txBody>
          <a:bodyPr wrap="square" rtlCol="0">
            <a:spAutoFit/>
          </a:bodyPr>
          <a:lstStyle/>
          <a:p>
            <a:pPr marL="268288" indent="-268288"/>
            <a:r>
              <a:rPr lang="el-GR" sz="2000" dirty="0" smtClean="0">
                <a:latin typeface="Calibri" pitchFamily="34" charset="0"/>
              </a:rPr>
              <a:t>3. Αριθμός μαθητών με ΕΕΑΑ ανά πλαίσιο παροχής ειδικής εκπαίδευσης στην Β/</a:t>
            </a:r>
            <a:r>
              <a:rPr lang="el-GR" sz="2000" dirty="0" err="1" smtClean="0">
                <a:latin typeface="Calibri" pitchFamily="34" charset="0"/>
              </a:rPr>
              <a:t>θμια </a:t>
            </a:r>
            <a:r>
              <a:rPr lang="el-GR" sz="2000" dirty="0" smtClean="0">
                <a:latin typeface="Calibri" pitchFamily="34" charset="0"/>
              </a:rPr>
              <a:t>Εκπαίδευση (Γυμνάσιο + Λύκειο):</a:t>
            </a:r>
            <a:endParaRPr lang="el-GR" sz="2000" dirty="0">
              <a:latin typeface="Calibri" pitchFamily="34" charset="0"/>
            </a:endParaRPr>
          </a:p>
        </p:txBody>
      </p:sp>
      <p:sp>
        <p:nvSpPr>
          <p:cNvPr id="8" name="7 - TextBox"/>
          <p:cNvSpPr txBox="1"/>
          <p:nvPr/>
        </p:nvSpPr>
        <p:spPr>
          <a:xfrm>
            <a:off x="539552" y="6330806"/>
            <a:ext cx="8352928" cy="338554"/>
          </a:xfrm>
          <a:prstGeom prst="rect">
            <a:avLst/>
          </a:prstGeom>
          <a:noFill/>
        </p:spPr>
        <p:txBody>
          <a:bodyPr wrap="square" rtlCol="0">
            <a:spAutoFit/>
          </a:bodyPr>
          <a:lstStyle/>
          <a:p>
            <a:r>
              <a:rPr lang="el-GR" sz="1600" dirty="0" smtClean="0">
                <a:latin typeface="Calibri" pitchFamily="34" charset="0"/>
              </a:rPr>
              <a:t>[Πηγή: </a:t>
            </a:r>
            <a:r>
              <a:rPr lang="en-US" sz="1600" dirty="0" smtClean="0">
                <a:latin typeface="Calibri" pitchFamily="34" charset="0"/>
              </a:rPr>
              <a:t>European Agency of Special Needs Education-Greece</a:t>
            </a:r>
            <a:r>
              <a:rPr lang="el-GR" sz="1600" dirty="0" smtClean="0">
                <a:latin typeface="Calibri" pitchFamily="34" charset="0"/>
              </a:rPr>
              <a:t>, </a:t>
            </a:r>
            <a:r>
              <a:rPr lang="en-US" sz="1600" dirty="0" smtClean="0">
                <a:latin typeface="Calibri" pitchFamily="34" charset="0"/>
              </a:rPr>
              <a:t>*2008, **2010, ***2012</a:t>
            </a:r>
            <a:r>
              <a:rPr lang="el-GR" sz="1600" dirty="0" smtClean="0">
                <a:latin typeface="Calibri" pitchFamily="34" charset="0"/>
              </a:rPr>
              <a:t>)]</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400110"/>
          </a:xfrm>
          <a:prstGeom prst="rect">
            <a:avLst/>
          </a:prstGeom>
          <a:noFill/>
        </p:spPr>
        <p:txBody>
          <a:bodyPr wrap="square" rtlCol="0">
            <a:spAutoFit/>
          </a:bodyPr>
          <a:lstStyle/>
          <a:p>
            <a:pPr marL="268288" indent="-268288"/>
            <a:r>
              <a:rPr lang="el-GR" sz="2000" dirty="0" smtClean="0">
                <a:latin typeface="Calibri" pitchFamily="34" charset="0"/>
              </a:rPr>
              <a:t>4. Είδος πλαισίων παροχής ειδικής εκπαίδευσης: </a:t>
            </a:r>
            <a:endParaRPr lang="el-GR" sz="2000" dirty="0">
              <a:latin typeface="Calibri" pitchFamily="34" charset="0"/>
            </a:endParaRPr>
          </a:p>
        </p:txBody>
      </p:sp>
      <p:graphicFrame>
        <p:nvGraphicFramePr>
          <p:cNvPr id="6" name="5 - Πίνακας"/>
          <p:cNvGraphicFramePr>
            <a:graphicFrameLocks noGrp="1"/>
          </p:cNvGraphicFramePr>
          <p:nvPr/>
        </p:nvGraphicFramePr>
        <p:xfrm>
          <a:off x="395536" y="1700808"/>
          <a:ext cx="6696744" cy="4079240"/>
        </p:xfrm>
        <a:graphic>
          <a:graphicData uri="http://schemas.openxmlformats.org/drawingml/2006/table">
            <a:tbl>
              <a:tblPr firstRow="1" bandRow="1">
                <a:tableStyleId>{5C22544A-7EE6-4342-B048-85BDC9FD1C3A}</a:tableStyleId>
              </a:tblPr>
              <a:tblGrid>
                <a:gridCol w="4176464"/>
                <a:gridCol w="1368152"/>
                <a:gridCol w="1152128"/>
              </a:tblGrid>
              <a:tr h="370840">
                <a:tc>
                  <a:txBody>
                    <a:bodyPr/>
                    <a:lstStyle/>
                    <a:p>
                      <a:r>
                        <a:rPr lang="el-GR" dirty="0" smtClean="0">
                          <a:solidFill>
                            <a:schemeClr val="tx1"/>
                          </a:solidFill>
                          <a:latin typeface="Calibri" pitchFamily="34" charset="0"/>
                        </a:rPr>
                        <a:t>Σχολικό Έτος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baseline="0" dirty="0" smtClean="0">
                          <a:solidFill>
                            <a:schemeClr val="tx1"/>
                          </a:solidFill>
                          <a:latin typeface="Calibri" pitchFamily="34" charset="0"/>
                        </a:rPr>
                        <a:t>2003-2004*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370840">
                <a:tc>
                  <a:txBody>
                    <a:bodyPr/>
                    <a:lstStyle/>
                    <a:p>
                      <a:pPr algn="l"/>
                      <a:r>
                        <a:rPr lang="el-GR" b="1" dirty="0" smtClean="0">
                          <a:solidFill>
                            <a:schemeClr val="tx1"/>
                          </a:solidFill>
                          <a:latin typeface="Calibri" pitchFamily="34" charset="0"/>
                        </a:rPr>
                        <a:t>Είδος πλαισίου</a:t>
                      </a:r>
                      <a:endParaRPr lang="el-GR"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Ν</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Ειδικό Νηπιαγωγείο</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81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6,8%</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Ειδικό Δημοτικό</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152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12,8%</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Ειδικό Γυμνάσιο</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0,5%</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Ειδικό Λύκειο</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Τμήμα ένταξης νηπιαγωγείου</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Τμήμα ένταξης δημοτικού</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806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67,6%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Τμήμα ένταξης γυμνασίου</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Τμήμα ένταξης λυκείου</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b="1" dirty="0" smtClean="0">
                          <a:solidFill>
                            <a:srgbClr val="FF0000"/>
                          </a:solidFill>
                          <a:latin typeface="Calibri" pitchFamily="34" charset="0"/>
                        </a:rPr>
                        <a:t>Σύνολο πλαισίων</a:t>
                      </a:r>
                      <a:endParaRPr lang="el-GR"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1192</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100%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6 - TextBox"/>
          <p:cNvSpPr txBox="1"/>
          <p:nvPr/>
        </p:nvSpPr>
        <p:spPr>
          <a:xfrm>
            <a:off x="323528" y="5898758"/>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400110"/>
          </a:xfrm>
          <a:prstGeom prst="rect">
            <a:avLst/>
          </a:prstGeom>
          <a:noFill/>
        </p:spPr>
        <p:txBody>
          <a:bodyPr wrap="square" rtlCol="0">
            <a:spAutoFit/>
          </a:bodyPr>
          <a:lstStyle/>
          <a:p>
            <a:pPr marL="268288" indent="-268288"/>
            <a:r>
              <a:rPr lang="el-GR" sz="2000" dirty="0" smtClean="0">
                <a:latin typeface="Calibri" pitchFamily="34" charset="0"/>
              </a:rPr>
              <a:t>4. Είδος πλαισίων παροχής ειδικής εκπαίδευσης</a:t>
            </a:r>
            <a:r>
              <a:rPr lang="en-US" sz="2000" dirty="0" smtClean="0">
                <a:latin typeface="Calibri" pitchFamily="34" charset="0"/>
              </a:rPr>
              <a:t> (</a:t>
            </a:r>
            <a:r>
              <a:rPr lang="el-GR" sz="2000" dirty="0" smtClean="0">
                <a:latin typeface="Calibri" pitchFamily="34" charset="0"/>
              </a:rPr>
              <a:t>συνέχεια</a:t>
            </a:r>
            <a:r>
              <a:rPr lang="en-US" sz="2000" dirty="0" smtClean="0">
                <a:latin typeface="Calibri" pitchFamily="34" charset="0"/>
              </a:rPr>
              <a:t>)</a:t>
            </a:r>
            <a:r>
              <a:rPr lang="el-GR" sz="2000" dirty="0" smtClean="0">
                <a:latin typeface="Calibri" pitchFamily="34" charset="0"/>
              </a:rPr>
              <a:t>: </a:t>
            </a:r>
            <a:endParaRPr lang="el-GR" sz="2000" dirty="0">
              <a:latin typeface="Calibri" pitchFamily="34" charset="0"/>
            </a:endParaRPr>
          </a:p>
        </p:txBody>
      </p:sp>
      <p:graphicFrame>
        <p:nvGraphicFramePr>
          <p:cNvPr id="6" name="5 - Πίνακας"/>
          <p:cNvGraphicFramePr>
            <a:graphicFrameLocks noGrp="1"/>
          </p:cNvGraphicFramePr>
          <p:nvPr/>
        </p:nvGraphicFramePr>
        <p:xfrm>
          <a:off x="395536" y="1700808"/>
          <a:ext cx="6696744" cy="3505200"/>
        </p:xfrm>
        <a:graphic>
          <a:graphicData uri="http://schemas.openxmlformats.org/drawingml/2006/table">
            <a:tbl>
              <a:tblPr firstRow="1" bandRow="1">
                <a:tableStyleId>{5C22544A-7EE6-4342-B048-85BDC9FD1C3A}</a:tableStyleId>
              </a:tblPr>
              <a:tblGrid>
                <a:gridCol w="4176464"/>
                <a:gridCol w="1368152"/>
                <a:gridCol w="1152128"/>
              </a:tblGrid>
              <a:tr h="370840">
                <a:tc>
                  <a:txBody>
                    <a:bodyPr/>
                    <a:lstStyle/>
                    <a:p>
                      <a:r>
                        <a:rPr lang="el-GR" dirty="0" smtClean="0">
                          <a:solidFill>
                            <a:schemeClr val="tx1"/>
                          </a:solidFill>
                          <a:latin typeface="Calibri" pitchFamily="34" charset="0"/>
                        </a:rPr>
                        <a:t>Σχολικό Έτος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baseline="0" dirty="0" smtClean="0">
                          <a:solidFill>
                            <a:schemeClr val="tx1"/>
                          </a:solidFill>
                          <a:latin typeface="Calibri" pitchFamily="34" charset="0"/>
                        </a:rPr>
                        <a:t>2003-2004*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370840">
                <a:tc>
                  <a:txBody>
                    <a:bodyPr/>
                    <a:lstStyle/>
                    <a:p>
                      <a:pPr algn="l"/>
                      <a:r>
                        <a:rPr lang="el-GR" b="1" dirty="0" smtClean="0">
                          <a:solidFill>
                            <a:schemeClr val="tx1"/>
                          </a:solidFill>
                          <a:latin typeface="Calibri" pitchFamily="34" charset="0"/>
                        </a:rPr>
                        <a:t>Είδος πλαισίου</a:t>
                      </a:r>
                      <a:endParaRPr lang="el-GR"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Ν</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Τμήμα ένταξης</a:t>
                      </a:r>
                      <a:r>
                        <a:rPr lang="el-GR" baseline="0" dirty="0" smtClean="0">
                          <a:solidFill>
                            <a:schemeClr val="tx1"/>
                          </a:solidFill>
                          <a:latin typeface="Calibri" pitchFamily="34" charset="0"/>
                        </a:rPr>
                        <a:t> ΤΕΕ</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Ειδικά</a:t>
                      </a:r>
                      <a:r>
                        <a:rPr lang="el-GR" baseline="0" dirty="0" smtClean="0">
                          <a:solidFill>
                            <a:schemeClr val="tx1"/>
                          </a:solidFill>
                          <a:latin typeface="Calibri" pitchFamily="34" charset="0"/>
                        </a:rPr>
                        <a:t> Επαγγελματικά Γυμνάσια (πρώην ΤΕΕ Α’ βαθμίδας)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Ειδικά Επαγγελματικά Λύκεια (πρώην ΤΕΕ Β’ βαθμίδας)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ΕΕΕΕΚ</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34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Δεν</a:t>
                      </a:r>
                      <a:r>
                        <a:rPr lang="el-GR" baseline="0" dirty="0" smtClean="0">
                          <a:solidFill>
                            <a:schemeClr val="tx1"/>
                          </a:solidFill>
                          <a:latin typeface="Calibri" pitchFamily="34" charset="0"/>
                        </a:rPr>
                        <a:t> απαντήθηκε</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20</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b="1" dirty="0" smtClean="0">
                          <a:solidFill>
                            <a:srgbClr val="FF0000"/>
                          </a:solidFill>
                          <a:latin typeface="Calibri" pitchFamily="34" charset="0"/>
                        </a:rPr>
                        <a:t>Σύνολο πλαισίων</a:t>
                      </a:r>
                      <a:endParaRPr lang="el-GR"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1192</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100%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6 - TextBox"/>
          <p:cNvSpPr txBox="1"/>
          <p:nvPr/>
        </p:nvSpPr>
        <p:spPr>
          <a:xfrm>
            <a:off x="323528" y="5301208"/>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707886"/>
          </a:xfrm>
          <a:prstGeom prst="rect">
            <a:avLst/>
          </a:prstGeom>
          <a:noFill/>
        </p:spPr>
        <p:txBody>
          <a:bodyPr wrap="square" rtlCol="0">
            <a:spAutoFit/>
          </a:bodyPr>
          <a:lstStyle/>
          <a:p>
            <a:pPr marL="268288" indent="-268288"/>
            <a:r>
              <a:rPr lang="el-GR" sz="2000" dirty="0" smtClean="0">
                <a:latin typeface="Calibri" pitchFamily="34" charset="0"/>
              </a:rPr>
              <a:t>5. Κατανομή των πλαισίων παροχής εκπαίδευσης στους μαθητές με ΕΕΑΑ ανά περιφέρεια: </a:t>
            </a:r>
            <a:endParaRPr lang="el-GR" sz="2000" dirty="0">
              <a:latin typeface="Calibri" pitchFamily="34" charset="0"/>
            </a:endParaRPr>
          </a:p>
        </p:txBody>
      </p:sp>
      <p:graphicFrame>
        <p:nvGraphicFramePr>
          <p:cNvPr id="6" name="5 - Πίνακας"/>
          <p:cNvGraphicFramePr>
            <a:graphicFrameLocks noGrp="1"/>
          </p:cNvGraphicFramePr>
          <p:nvPr/>
        </p:nvGraphicFramePr>
        <p:xfrm>
          <a:off x="539552" y="1942048"/>
          <a:ext cx="6696744" cy="4079240"/>
        </p:xfrm>
        <a:graphic>
          <a:graphicData uri="http://schemas.openxmlformats.org/drawingml/2006/table">
            <a:tbl>
              <a:tblPr firstRow="1" bandRow="1">
                <a:tableStyleId>{5C22544A-7EE6-4342-B048-85BDC9FD1C3A}</a:tableStyleId>
              </a:tblPr>
              <a:tblGrid>
                <a:gridCol w="4176464"/>
                <a:gridCol w="1368152"/>
                <a:gridCol w="1152128"/>
              </a:tblGrid>
              <a:tr h="370840">
                <a:tc>
                  <a:txBody>
                    <a:bodyPr/>
                    <a:lstStyle/>
                    <a:p>
                      <a:r>
                        <a:rPr lang="el-GR" dirty="0" smtClean="0">
                          <a:solidFill>
                            <a:schemeClr val="tx1"/>
                          </a:solidFill>
                          <a:latin typeface="Calibri" pitchFamily="34" charset="0"/>
                        </a:rPr>
                        <a:t>Σχολικό Έτος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baseline="0" dirty="0" smtClean="0">
                          <a:solidFill>
                            <a:schemeClr val="tx1"/>
                          </a:solidFill>
                          <a:latin typeface="Calibri" pitchFamily="34" charset="0"/>
                        </a:rPr>
                        <a:t>2003-2004*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370840">
                <a:tc>
                  <a:txBody>
                    <a:bodyPr/>
                    <a:lstStyle/>
                    <a:p>
                      <a:pPr algn="l"/>
                      <a:r>
                        <a:rPr lang="el-GR" b="1" dirty="0" smtClean="0">
                          <a:solidFill>
                            <a:schemeClr val="tx1"/>
                          </a:solidFill>
                          <a:latin typeface="Calibri" pitchFamily="34" charset="0"/>
                        </a:rPr>
                        <a:t>Περιφέρεια</a:t>
                      </a:r>
                      <a:endParaRPr lang="el-GR"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Ν</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Ανατολική Μακεδονία-Θράκη</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39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3,3%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Αττική</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326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27,3%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Βόρειο</a:t>
                      </a:r>
                      <a:r>
                        <a:rPr lang="el-GR" baseline="0" dirty="0" smtClean="0">
                          <a:solidFill>
                            <a:schemeClr val="tx1"/>
                          </a:solidFill>
                          <a:latin typeface="Calibri" pitchFamily="34" charset="0"/>
                        </a:rPr>
                        <a:t> Αιγαίο</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Δυτική Ελλάδα</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Δυτική Μακεδονία</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4,8%</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Ήπειρος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50</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Θεσσαλία</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4,5%</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Ιόνια Νησιά</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b="1" dirty="0" smtClean="0">
                          <a:solidFill>
                            <a:srgbClr val="FF0000"/>
                          </a:solidFill>
                          <a:latin typeface="Calibri" pitchFamily="34" charset="0"/>
                        </a:rPr>
                        <a:t>Σύνολο πλαισίων</a:t>
                      </a:r>
                      <a:endParaRPr lang="el-GR"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1192</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100%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6 - TextBox"/>
          <p:cNvSpPr txBox="1"/>
          <p:nvPr/>
        </p:nvSpPr>
        <p:spPr>
          <a:xfrm>
            <a:off x="467544" y="6114782"/>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707886"/>
          </a:xfrm>
          <a:prstGeom prst="rect">
            <a:avLst/>
          </a:prstGeom>
          <a:noFill/>
        </p:spPr>
        <p:txBody>
          <a:bodyPr wrap="square" rtlCol="0">
            <a:spAutoFit/>
          </a:bodyPr>
          <a:lstStyle/>
          <a:p>
            <a:pPr marL="268288" indent="-268288"/>
            <a:r>
              <a:rPr lang="el-GR" sz="2000" dirty="0" smtClean="0">
                <a:latin typeface="Calibri" pitchFamily="34" charset="0"/>
              </a:rPr>
              <a:t>5. Κατανομή των πλαισίων παροχής εκπαίδευσης στους μαθητές με ΕΕΑΑ ανά περιφέρεια (συνέχεια): </a:t>
            </a:r>
            <a:endParaRPr lang="el-GR" sz="2000" dirty="0">
              <a:latin typeface="Calibri" pitchFamily="34" charset="0"/>
            </a:endParaRPr>
          </a:p>
        </p:txBody>
      </p:sp>
      <p:graphicFrame>
        <p:nvGraphicFramePr>
          <p:cNvPr id="6" name="5 - Πίνακας"/>
          <p:cNvGraphicFramePr>
            <a:graphicFrameLocks noGrp="1"/>
          </p:cNvGraphicFramePr>
          <p:nvPr/>
        </p:nvGraphicFramePr>
        <p:xfrm>
          <a:off x="539552" y="1942048"/>
          <a:ext cx="6696744" cy="2966720"/>
        </p:xfrm>
        <a:graphic>
          <a:graphicData uri="http://schemas.openxmlformats.org/drawingml/2006/table">
            <a:tbl>
              <a:tblPr firstRow="1" bandRow="1">
                <a:tableStyleId>{5C22544A-7EE6-4342-B048-85BDC9FD1C3A}</a:tableStyleId>
              </a:tblPr>
              <a:tblGrid>
                <a:gridCol w="4176464"/>
                <a:gridCol w="1368152"/>
                <a:gridCol w="1152128"/>
              </a:tblGrid>
              <a:tr h="370840">
                <a:tc>
                  <a:txBody>
                    <a:bodyPr/>
                    <a:lstStyle/>
                    <a:p>
                      <a:r>
                        <a:rPr lang="el-GR" dirty="0" smtClean="0">
                          <a:solidFill>
                            <a:schemeClr val="tx1"/>
                          </a:solidFill>
                          <a:latin typeface="Calibri" pitchFamily="34" charset="0"/>
                        </a:rPr>
                        <a:t>Σχολικό Έτος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baseline="0" dirty="0" smtClean="0">
                          <a:solidFill>
                            <a:schemeClr val="tx1"/>
                          </a:solidFill>
                          <a:latin typeface="Calibri" pitchFamily="34" charset="0"/>
                        </a:rPr>
                        <a:t>2003-2004*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370840">
                <a:tc>
                  <a:txBody>
                    <a:bodyPr/>
                    <a:lstStyle/>
                    <a:p>
                      <a:pPr algn="l"/>
                      <a:r>
                        <a:rPr lang="el-GR" b="1" dirty="0" smtClean="0">
                          <a:solidFill>
                            <a:schemeClr val="tx1"/>
                          </a:solidFill>
                          <a:latin typeface="Calibri" pitchFamily="34" charset="0"/>
                        </a:rPr>
                        <a:t>Περιφέρεια</a:t>
                      </a:r>
                      <a:endParaRPr lang="el-GR"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Ν</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Κεντρική Μακεδονία</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232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19,4%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Κρήτη</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107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Νότιο</a:t>
                      </a:r>
                      <a:r>
                        <a:rPr lang="el-GR" baseline="0" dirty="0" smtClean="0">
                          <a:solidFill>
                            <a:schemeClr val="tx1"/>
                          </a:solidFill>
                          <a:latin typeface="Calibri" pitchFamily="34" charset="0"/>
                        </a:rPr>
                        <a:t> Αιγαίο</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58</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Πελοπόννησος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4,3%</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Στερεά</a:t>
                      </a:r>
                      <a:r>
                        <a:rPr lang="el-GR" baseline="0" dirty="0" smtClean="0">
                          <a:solidFill>
                            <a:schemeClr val="tx1"/>
                          </a:solidFill>
                          <a:latin typeface="Calibri" pitchFamily="34" charset="0"/>
                        </a:rPr>
                        <a:t> Ελλάδα</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79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b="1" dirty="0" smtClean="0">
                          <a:solidFill>
                            <a:srgbClr val="FF0000"/>
                          </a:solidFill>
                          <a:latin typeface="Calibri" pitchFamily="34" charset="0"/>
                        </a:rPr>
                        <a:t>Σύνολο πλαισίων</a:t>
                      </a:r>
                      <a:endParaRPr lang="el-GR"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1192</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100%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6 - TextBox"/>
          <p:cNvSpPr txBox="1"/>
          <p:nvPr/>
        </p:nvSpPr>
        <p:spPr>
          <a:xfrm>
            <a:off x="539552" y="5013176"/>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400110"/>
          </a:xfrm>
          <a:prstGeom prst="rect">
            <a:avLst/>
          </a:prstGeom>
          <a:noFill/>
        </p:spPr>
        <p:txBody>
          <a:bodyPr wrap="square" rtlCol="0">
            <a:spAutoFit/>
          </a:bodyPr>
          <a:lstStyle/>
          <a:p>
            <a:pPr marL="268288" indent="-268288"/>
            <a:r>
              <a:rPr lang="el-GR" sz="2000" dirty="0" smtClean="0">
                <a:latin typeface="Calibri" pitchFamily="34" charset="0"/>
              </a:rPr>
              <a:t>6. Είδος ΕΕΑΑ των μαθητών: </a:t>
            </a:r>
            <a:endParaRPr lang="el-GR" sz="2000" dirty="0">
              <a:latin typeface="Calibri" pitchFamily="34" charset="0"/>
            </a:endParaRPr>
          </a:p>
        </p:txBody>
      </p:sp>
      <p:graphicFrame>
        <p:nvGraphicFramePr>
          <p:cNvPr id="6" name="5 - Πίνακας"/>
          <p:cNvGraphicFramePr>
            <a:graphicFrameLocks noGrp="1"/>
          </p:cNvGraphicFramePr>
          <p:nvPr/>
        </p:nvGraphicFramePr>
        <p:xfrm>
          <a:off x="395536" y="1556792"/>
          <a:ext cx="7560840" cy="4719320"/>
        </p:xfrm>
        <a:graphic>
          <a:graphicData uri="http://schemas.openxmlformats.org/drawingml/2006/table">
            <a:tbl>
              <a:tblPr firstRow="1" bandRow="1">
                <a:tableStyleId>{5C22544A-7EE6-4342-B048-85BDC9FD1C3A}</a:tableStyleId>
              </a:tblPr>
              <a:tblGrid>
                <a:gridCol w="5832648"/>
                <a:gridCol w="936104"/>
                <a:gridCol w="792088"/>
              </a:tblGrid>
              <a:tr h="370840">
                <a:tc>
                  <a:txBody>
                    <a:bodyPr/>
                    <a:lstStyle/>
                    <a:p>
                      <a:r>
                        <a:rPr lang="el-GR" dirty="0" smtClean="0">
                          <a:solidFill>
                            <a:schemeClr val="tx1"/>
                          </a:solidFill>
                          <a:latin typeface="Calibri" pitchFamily="34" charset="0"/>
                        </a:rPr>
                        <a:t>Σχολικό Έτος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baseline="0" dirty="0" smtClean="0">
                          <a:solidFill>
                            <a:schemeClr val="tx1"/>
                          </a:solidFill>
                          <a:latin typeface="Calibri" pitchFamily="34" charset="0"/>
                        </a:rPr>
                        <a:t>2003-2004*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370840">
                <a:tc>
                  <a:txBody>
                    <a:bodyPr/>
                    <a:lstStyle/>
                    <a:p>
                      <a:pPr algn="l"/>
                      <a:r>
                        <a:rPr lang="el-GR" b="1" dirty="0" smtClean="0">
                          <a:solidFill>
                            <a:schemeClr val="tx1"/>
                          </a:solidFill>
                          <a:latin typeface="Calibri" pitchFamily="34" charset="0"/>
                        </a:rPr>
                        <a:t>Είδος ΕΕΑΑ</a:t>
                      </a:r>
                      <a:endParaRPr lang="el-GR"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Ν</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chemeClr val="tx1"/>
                          </a:solidFill>
                          <a:latin typeface="Calibri" pitchFamily="34" charset="0"/>
                        </a:rPr>
                        <a:t>%</a:t>
                      </a:r>
                      <a:endParaRPr lang="el-GR"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Μαθησιακές δυσκολίες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8.899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56,2%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Προβλήματα όρασης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105</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0,7%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Προβλήματα ακοής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672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Νοητική καθυστέρηση</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2.360</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14,9%</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Αυτισμός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657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Νευρολογικές και άλλες δυσκολίες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1.174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7,4%</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Σύνθετες γνωστικές, συναισθηματικές και κοινωνικές δυσκολίες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1.135</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7,2%</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Πολλαπλές αναπηρίες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431</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dirty="0" smtClean="0">
                          <a:solidFill>
                            <a:schemeClr val="tx1"/>
                          </a:solidFill>
                          <a:latin typeface="Calibri" pitchFamily="34" charset="0"/>
                        </a:rPr>
                        <a:t>Προβλήματα λόγου</a:t>
                      </a:r>
                      <a:r>
                        <a:rPr lang="el-GR" baseline="0" dirty="0" smtClean="0">
                          <a:solidFill>
                            <a:schemeClr val="tx1"/>
                          </a:solidFill>
                          <a:latin typeface="Calibri" pitchFamily="34" charset="0"/>
                        </a:rPr>
                        <a:t> και ομιλίας</a:t>
                      </a:r>
                      <a:endParaRPr lang="el-GR"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417</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dirty="0" smtClean="0">
                          <a:solidFill>
                            <a:schemeClr val="tx1"/>
                          </a:solidFill>
                          <a:latin typeface="Calibri" pitchFamily="34" charset="0"/>
                        </a:rPr>
                        <a:t>2,6%</a:t>
                      </a:r>
                      <a:endParaRPr lang="el-GR"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b="1" dirty="0" smtClean="0">
                          <a:solidFill>
                            <a:srgbClr val="FF0000"/>
                          </a:solidFill>
                          <a:latin typeface="Calibri" pitchFamily="34" charset="0"/>
                        </a:rPr>
                        <a:t>Σύνολο μαθητών</a:t>
                      </a:r>
                      <a:r>
                        <a:rPr lang="el-GR" b="1" baseline="0" dirty="0" smtClean="0">
                          <a:solidFill>
                            <a:srgbClr val="FF0000"/>
                          </a:solidFill>
                          <a:latin typeface="Calibri" pitchFamily="34" charset="0"/>
                        </a:rPr>
                        <a:t> με ΕΕΑΑ</a:t>
                      </a:r>
                      <a:endParaRPr lang="el-GR"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15.850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b="1" dirty="0" smtClean="0">
                          <a:solidFill>
                            <a:srgbClr val="FF0000"/>
                          </a:solidFill>
                          <a:latin typeface="Calibri" pitchFamily="34" charset="0"/>
                        </a:rPr>
                        <a:t>100%</a:t>
                      </a:r>
                      <a:endParaRPr lang="el-GR"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6 - TextBox"/>
          <p:cNvSpPr txBox="1"/>
          <p:nvPr/>
        </p:nvSpPr>
        <p:spPr>
          <a:xfrm>
            <a:off x="323528" y="6381328"/>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707886"/>
          </a:xfrm>
          <a:prstGeom prst="rect">
            <a:avLst/>
          </a:prstGeom>
          <a:noFill/>
        </p:spPr>
        <p:txBody>
          <a:bodyPr wrap="square" rtlCol="0">
            <a:spAutoFit/>
          </a:bodyPr>
          <a:lstStyle/>
          <a:p>
            <a:pPr marL="268288" indent="-268288"/>
            <a:r>
              <a:rPr lang="el-GR" sz="2000" dirty="0" smtClean="0">
                <a:latin typeface="Calibri" pitchFamily="34" charset="0"/>
              </a:rPr>
              <a:t>7. Παρεχόμενες υπηρεσίες στους μαθητές με ΕΕΑΑ στα σχολικά πλαίσια ειδικής εκπαίδευσης (τμήμα ένταξης ή ειδικό σχολείο) ανά βαθμίδα: </a:t>
            </a:r>
            <a:endParaRPr lang="el-GR" sz="2000" dirty="0">
              <a:latin typeface="Calibri" pitchFamily="34" charset="0"/>
            </a:endParaRPr>
          </a:p>
        </p:txBody>
      </p:sp>
      <p:sp>
        <p:nvSpPr>
          <p:cNvPr id="7" name="6 - TextBox"/>
          <p:cNvSpPr txBox="1"/>
          <p:nvPr/>
        </p:nvSpPr>
        <p:spPr>
          <a:xfrm>
            <a:off x="467544" y="6330806"/>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graphicFrame>
        <p:nvGraphicFramePr>
          <p:cNvPr id="8" name="3 - Θέση περιεχομένου"/>
          <p:cNvGraphicFramePr>
            <a:graphicFrameLocks noGrp="1"/>
          </p:cNvGraphicFramePr>
          <p:nvPr>
            <p:ph idx="1"/>
          </p:nvPr>
        </p:nvGraphicFramePr>
        <p:xfrm>
          <a:off x="539552" y="1972247"/>
          <a:ext cx="6120680" cy="4265065"/>
        </p:xfrm>
        <a:graphic>
          <a:graphicData uri="http://schemas.openxmlformats.org/drawingml/2006/table">
            <a:tbl>
              <a:tblPr firstRow="1" bandRow="1">
                <a:tableStyleId>{5C22544A-7EE6-4342-B048-85BDC9FD1C3A}</a:tableStyleId>
              </a:tblPr>
              <a:tblGrid>
                <a:gridCol w="3024336"/>
                <a:gridCol w="648072"/>
                <a:gridCol w="864096"/>
                <a:gridCol w="720080"/>
                <a:gridCol w="864096"/>
              </a:tblGrid>
              <a:tr h="432048">
                <a:tc>
                  <a:txBody>
                    <a:bodyPr/>
                    <a:lstStyle/>
                    <a:p>
                      <a:r>
                        <a:rPr lang="el-GR" sz="2000" b="1" dirty="0" smtClean="0">
                          <a:solidFill>
                            <a:schemeClr val="tx1"/>
                          </a:solidFill>
                          <a:latin typeface="Calibri" pitchFamily="34" charset="0"/>
                        </a:rPr>
                        <a:t>Βαθμίδα</a:t>
                      </a:r>
                      <a:endParaRPr lang="el-GR" sz="2000"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l-GR" sz="2000" b="1" dirty="0" smtClean="0">
                          <a:solidFill>
                            <a:schemeClr val="tx1"/>
                          </a:solidFill>
                          <a:latin typeface="Calibri" pitchFamily="34" charset="0"/>
                        </a:rPr>
                        <a:t>Α/θμια</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r>
                        <a:rPr lang="el-GR" sz="2000" b="1" dirty="0" smtClean="0">
                          <a:solidFill>
                            <a:schemeClr val="tx1"/>
                          </a:solidFill>
                          <a:latin typeface="Calibri" pitchFamily="34" charset="0"/>
                        </a:rPr>
                        <a:t>Β/θμια</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r h="428946">
                <a:tc>
                  <a:txBody>
                    <a:bodyPr/>
                    <a:lstStyle/>
                    <a:p>
                      <a:r>
                        <a:rPr lang="el-GR" sz="2000" b="1" dirty="0" smtClean="0">
                          <a:solidFill>
                            <a:schemeClr val="tx1"/>
                          </a:solidFill>
                          <a:latin typeface="Calibri" pitchFamily="34" charset="0"/>
                        </a:rPr>
                        <a:t>Υπηρεσίες</a:t>
                      </a:r>
                      <a:endParaRPr lang="el-GR" sz="2000" b="1"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Ν</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chemeClr val="tx1"/>
                          </a:solidFill>
                          <a:latin typeface="Calibri" pitchFamily="34" charset="0"/>
                        </a:rPr>
                        <a:t>%</a:t>
                      </a:r>
                      <a:endParaRPr lang="el-GR" sz="2000" b="1"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smtClean="0">
                          <a:solidFill>
                            <a:schemeClr val="tx1"/>
                          </a:solidFill>
                          <a:latin typeface="Calibri" pitchFamily="34" charset="0"/>
                        </a:rPr>
                        <a:t>Κοινωνική</a:t>
                      </a:r>
                      <a:r>
                        <a:rPr lang="el-GR" sz="2000" b="0" baseline="0" dirty="0" smtClean="0">
                          <a:solidFill>
                            <a:schemeClr val="tx1"/>
                          </a:solidFill>
                          <a:latin typeface="Calibri" pitchFamily="34" charset="0"/>
                        </a:rPr>
                        <a:t> στήριξη</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190</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17,4%</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20</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24,7%</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smtClean="0">
                          <a:solidFill>
                            <a:schemeClr val="tx1"/>
                          </a:solidFill>
                          <a:latin typeface="Calibri" pitchFamily="34" charset="0"/>
                        </a:rPr>
                        <a:t>Ψυχολογική στήριξη</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166</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15,2%</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18</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22,2%</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err="1" smtClean="0">
                          <a:solidFill>
                            <a:schemeClr val="tx1"/>
                          </a:solidFill>
                          <a:latin typeface="Calibri" pitchFamily="34" charset="0"/>
                        </a:rPr>
                        <a:t>Λογοθεραπεία</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72</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6,6%</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8</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9,9%</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smtClean="0">
                          <a:solidFill>
                            <a:schemeClr val="tx1"/>
                          </a:solidFill>
                          <a:latin typeface="Calibri" pitchFamily="34" charset="0"/>
                        </a:rPr>
                        <a:t>Αποκατάσταση</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47</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4,3%</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3</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3,7%</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err="1" smtClean="0">
                          <a:solidFill>
                            <a:schemeClr val="tx1"/>
                          </a:solidFill>
                          <a:latin typeface="Calibri" pitchFamily="34" charset="0"/>
                        </a:rPr>
                        <a:t>Εργοθεραπεία</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43</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3,9%</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9</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11,1%</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smtClean="0">
                          <a:solidFill>
                            <a:schemeClr val="tx1"/>
                          </a:solidFill>
                          <a:latin typeface="Calibri" pitchFamily="34" charset="0"/>
                        </a:rPr>
                        <a:t>Φυσικοθεραπεία</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38</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3,5%</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6</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7,4%</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8946">
                <a:tc>
                  <a:txBody>
                    <a:bodyPr/>
                    <a:lstStyle/>
                    <a:p>
                      <a:r>
                        <a:rPr lang="el-GR" sz="2000" b="0" dirty="0" smtClean="0">
                          <a:solidFill>
                            <a:schemeClr val="tx1"/>
                          </a:solidFill>
                          <a:latin typeface="Calibri" pitchFamily="34" charset="0"/>
                        </a:rPr>
                        <a:t>Επαγγελματική κατάρτιση</a:t>
                      </a:r>
                      <a:endParaRPr lang="el-GR" sz="2000" b="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14</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1,3%</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8</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0" dirty="0" smtClean="0">
                          <a:solidFill>
                            <a:schemeClr val="tx1"/>
                          </a:solidFill>
                          <a:latin typeface="Calibri" pitchFamily="34" charset="0"/>
                        </a:rPr>
                        <a:t>9,9%</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1449">
                <a:tc>
                  <a:txBody>
                    <a:bodyPr/>
                    <a:lstStyle/>
                    <a:p>
                      <a:pPr algn="l"/>
                      <a:r>
                        <a:rPr lang="el-GR" sz="2000" b="1" dirty="0" smtClean="0">
                          <a:solidFill>
                            <a:srgbClr val="FF0000"/>
                          </a:solidFill>
                          <a:latin typeface="Calibri" pitchFamily="34" charset="0"/>
                        </a:rPr>
                        <a:t>Σύνολο</a:t>
                      </a:r>
                      <a:endParaRPr lang="el-GR" sz="2000"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l-GR" sz="2000" b="0" dirty="0" smtClean="0">
                          <a:solidFill>
                            <a:schemeClr val="tx1"/>
                          </a:solidFill>
                          <a:latin typeface="Calibri" pitchFamily="34" charset="0"/>
                        </a:rPr>
                        <a:t>1091</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c gridSpan="2">
                  <a:txBody>
                    <a:bodyPr/>
                    <a:lstStyle/>
                    <a:p>
                      <a:pPr algn="ctr"/>
                      <a:r>
                        <a:rPr lang="el-GR" sz="2000" b="0" dirty="0" smtClean="0">
                          <a:solidFill>
                            <a:schemeClr val="tx1"/>
                          </a:solidFill>
                          <a:latin typeface="Calibri" pitchFamily="34" charset="0"/>
                        </a:rPr>
                        <a:t>81</a:t>
                      </a:r>
                      <a:endParaRPr lang="el-GR" sz="2000" b="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1077218"/>
          </a:xfrm>
          <a:prstGeom prst="rect">
            <a:avLst/>
          </a:prstGeom>
          <a:noFill/>
        </p:spPr>
        <p:txBody>
          <a:bodyPr wrap="square" rtlCol="0">
            <a:spAutoFit/>
          </a:bodyPr>
          <a:lstStyle/>
          <a:p>
            <a:r>
              <a:rPr lang="el-GR" sz="3200" b="1" dirty="0" smtClean="0">
                <a:latin typeface="Calibri" pitchFamily="34" charset="0"/>
              </a:rPr>
              <a:t>Στατιστικά στοιχεία για την εκπαίδευση των μαθητών με ΕΕΑΑ σε δημόσια σχολεία:</a:t>
            </a:r>
          </a:p>
        </p:txBody>
      </p:sp>
      <p:sp>
        <p:nvSpPr>
          <p:cNvPr id="5" name="4 - TextBox"/>
          <p:cNvSpPr txBox="1"/>
          <p:nvPr/>
        </p:nvSpPr>
        <p:spPr>
          <a:xfrm>
            <a:off x="323528" y="1124744"/>
            <a:ext cx="8352928" cy="707886"/>
          </a:xfrm>
          <a:prstGeom prst="rect">
            <a:avLst/>
          </a:prstGeom>
          <a:noFill/>
        </p:spPr>
        <p:txBody>
          <a:bodyPr wrap="square" rtlCol="0">
            <a:spAutoFit/>
          </a:bodyPr>
          <a:lstStyle/>
          <a:p>
            <a:pPr marL="268288" indent="-268288"/>
            <a:r>
              <a:rPr lang="el-GR" sz="2000" dirty="0" smtClean="0">
                <a:latin typeface="Calibri" pitchFamily="34" charset="0"/>
              </a:rPr>
              <a:t>7. Πρόσθετες σπουδές εκπαιδευτικών στην Ειδική Αγωγή στην Α/</a:t>
            </a:r>
            <a:r>
              <a:rPr lang="el-GR" sz="2000" dirty="0" err="1" smtClean="0">
                <a:latin typeface="Calibri" pitchFamily="34" charset="0"/>
              </a:rPr>
              <a:t>θμια </a:t>
            </a:r>
            <a:r>
              <a:rPr lang="el-GR" sz="2000" dirty="0" smtClean="0">
                <a:latin typeface="Calibri" pitchFamily="34" charset="0"/>
              </a:rPr>
              <a:t>και Β/</a:t>
            </a:r>
            <a:r>
              <a:rPr lang="el-GR" sz="2000" dirty="0" err="1" smtClean="0">
                <a:latin typeface="Calibri" pitchFamily="34" charset="0"/>
              </a:rPr>
              <a:t>θμια </a:t>
            </a:r>
            <a:r>
              <a:rPr lang="el-GR" sz="2000" dirty="0" smtClean="0">
                <a:latin typeface="Calibri" pitchFamily="34" charset="0"/>
              </a:rPr>
              <a:t>Εκπαίδευση:</a:t>
            </a:r>
            <a:endParaRPr lang="el-GR" sz="2000" dirty="0">
              <a:latin typeface="Calibri" pitchFamily="34" charset="0"/>
            </a:endParaRPr>
          </a:p>
        </p:txBody>
      </p:sp>
      <p:sp>
        <p:nvSpPr>
          <p:cNvPr id="6" name="5 - TextBox"/>
          <p:cNvSpPr txBox="1"/>
          <p:nvPr/>
        </p:nvSpPr>
        <p:spPr>
          <a:xfrm>
            <a:off x="827584" y="5805264"/>
            <a:ext cx="8352928" cy="338554"/>
          </a:xfrm>
          <a:prstGeom prst="rect">
            <a:avLst/>
          </a:prstGeom>
          <a:noFill/>
        </p:spPr>
        <p:txBody>
          <a:bodyPr wrap="square" rtlCol="0">
            <a:spAutoFit/>
          </a:bodyPr>
          <a:lstStyle/>
          <a:p>
            <a:r>
              <a:rPr lang="el-GR" sz="1600" dirty="0" smtClean="0">
                <a:latin typeface="Calibri" pitchFamily="34" charset="0"/>
              </a:rPr>
              <a:t>[Πηγή: Παιδαγωγικό Ινστιτούτο, 2004]</a:t>
            </a:r>
            <a:endParaRPr lang="el-GR" sz="1600" dirty="0">
              <a:latin typeface="Calibri" pitchFamily="34" charset="0"/>
            </a:endParaRPr>
          </a:p>
        </p:txBody>
      </p:sp>
      <p:graphicFrame>
        <p:nvGraphicFramePr>
          <p:cNvPr id="9" name="8 - Πίνακας"/>
          <p:cNvGraphicFramePr>
            <a:graphicFrameLocks noGrp="1"/>
          </p:cNvGraphicFramePr>
          <p:nvPr/>
        </p:nvGraphicFramePr>
        <p:xfrm>
          <a:off x="852264" y="2023080"/>
          <a:ext cx="5807968" cy="3566160"/>
        </p:xfrm>
        <a:graphic>
          <a:graphicData uri="http://schemas.openxmlformats.org/drawingml/2006/table">
            <a:tbl>
              <a:tblPr firstRow="1" bandRow="1">
                <a:tableStyleId>{5C22544A-7EE6-4342-B048-85BDC9FD1C3A}</a:tableStyleId>
              </a:tblPr>
              <a:tblGrid>
                <a:gridCol w="3935760"/>
                <a:gridCol w="864096"/>
                <a:gridCol w="1008112"/>
              </a:tblGrid>
              <a:tr h="370840">
                <a:tc>
                  <a:txBody>
                    <a:bodyPr/>
                    <a:lstStyle/>
                    <a:p>
                      <a:r>
                        <a:rPr lang="el-GR" sz="2000" dirty="0" smtClean="0">
                          <a:solidFill>
                            <a:schemeClr val="tx1"/>
                          </a:solidFill>
                          <a:latin typeface="Calibri" pitchFamily="34" charset="0"/>
                        </a:rPr>
                        <a:t>Σπουδές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Ν</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Διδασκαλείο</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824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71,9%</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Σ.Ε.Λ.Μ.Ε./ Π.Ε.Κ./ Π.Α.Τ.Ε.Σ.</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95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8,3%</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Μεταπτυχιακό</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77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6,7%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Δεύτερο πτυχίο</a:t>
                      </a:r>
                      <a:r>
                        <a:rPr lang="el-GR" sz="2000" baseline="0" dirty="0" smtClean="0">
                          <a:solidFill>
                            <a:schemeClr val="tx1"/>
                          </a:solidFill>
                          <a:latin typeface="Calibri" pitchFamily="34" charset="0"/>
                        </a:rPr>
                        <a:t> Α.Ε.Ι.</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65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5,7%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Μετεκπαίδευση στο</a:t>
                      </a:r>
                      <a:r>
                        <a:rPr lang="el-GR" sz="2000" baseline="0" dirty="0" smtClean="0">
                          <a:solidFill>
                            <a:schemeClr val="tx1"/>
                          </a:solidFill>
                          <a:latin typeface="Calibri" pitchFamily="34" charset="0"/>
                        </a:rPr>
                        <a:t> εξωτερικό</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46</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4%</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Σ.Ε.Λ.Δ.Ε.</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22</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1,9%</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l-GR" sz="2000" dirty="0" smtClean="0">
                          <a:solidFill>
                            <a:schemeClr val="tx1"/>
                          </a:solidFill>
                          <a:latin typeface="Calibri" pitchFamily="34" charset="0"/>
                        </a:rPr>
                        <a:t>Διδακτορικό</a:t>
                      </a:r>
                      <a:endParaRPr lang="el-GR" sz="2000" dirty="0">
                        <a:solidFill>
                          <a:schemeClr val="tx1"/>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17</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dirty="0" smtClean="0">
                          <a:solidFill>
                            <a:schemeClr val="tx1"/>
                          </a:solidFill>
                          <a:latin typeface="Calibri" pitchFamily="34" charset="0"/>
                        </a:rPr>
                        <a:t>1,5%</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l"/>
                      <a:r>
                        <a:rPr lang="el-GR" sz="2000" b="1" dirty="0" smtClean="0">
                          <a:solidFill>
                            <a:srgbClr val="FF0000"/>
                          </a:solidFill>
                          <a:latin typeface="Calibri" pitchFamily="34" charset="0"/>
                        </a:rPr>
                        <a:t>Σύνολο</a:t>
                      </a:r>
                      <a:endParaRPr lang="el-GR" sz="2000" b="1" dirty="0">
                        <a:solidFill>
                          <a:srgbClr val="FF0000"/>
                        </a:solidFill>
                        <a:latin typeface="Calibri"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1146</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l-GR" sz="2000" b="1" dirty="0" smtClean="0">
                          <a:solidFill>
                            <a:srgbClr val="FF0000"/>
                          </a:solidFill>
                          <a:latin typeface="Calibri" pitchFamily="34" charset="0"/>
                        </a:rPr>
                        <a:t>100</a:t>
                      </a:r>
                      <a:endParaRPr lang="el-GR" sz="2000" b="1" dirty="0">
                        <a:solidFill>
                          <a:srgbClr val="FF0000"/>
                        </a:solidFill>
                        <a:latin typeface="Calibri"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0"/>
            <a:ext cx="8568952" cy="584775"/>
          </a:xfrm>
          <a:prstGeom prst="rect">
            <a:avLst/>
          </a:prstGeom>
          <a:noFill/>
        </p:spPr>
        <p:txBody>
          <a:bodyPr wrap="square" rtlCol="0">
            <a:spAutoFit/>
          </a:bodyPr>
          <a:lstStyle/>
          <a:p>
            <a:pPr algn="ctr"/>
            <a:r>
              <a:rPr lang="el-GR" sz="3200" b="1" dirty="0" smtClean="0">
                <a:latin typeface="Calibri" pitchFamily="34" charset="0"/>
              </a:rPr>
              <a:t>Στόχοι της παρουσίασης:</a:t>
            </a:r>
            <a:endParaRPr lang="el-GR" sz="3200" b="1" dirty="0">
              <a:latin typeface="Calibri" pitchFamily="34" charset="0"/>
            </a:endParaRPr>
          </a:p>
        </p:txBody>
      </p:sp>
      <p:sp>
        <p:nvSpPr>
          <p:cNvPr id="5" name="4 - TextBox"/>
          <p:cNvSpPr txBox="1"/>
          <p:nvPr/>
        </p:nvSpPr>
        <p:spPr>
          <a:xfrm>
            <a:off x="251520" y="932522"/>
            <a:ext cx="8568952" cy="4093428"/>
          </a:xfrm>
          <a:prstGeom prst="rect">
            <a:avLst/>
          </a:prstGeom>
          <a:noFill/>
        </p:spPr>
        <p:txBody>
          <a:bodyPr wrap="square" rtlCol="0">
            <a:spAutoFit/>
          </a:bodyPr>
          <a:lstStyle/>
          <a:p>
            <a:pPr marL="457200" indent="-457200">
              <a:buAutoNum type="arabicPeriod"/>
            </a:pPr>
            <a:r>
              <a:rPr lang="el-GR" sz="2000" b="1" dirty="0" smtClean="0">
                <a:latin typeface="Calibri" pitchFamily="34" charset="0"/>
              </a:rPr>
              <a:t>Η ομάδα των μαθητών που αναφέρονται με Ειδικές Εκπαιδευτικές Ανάγκες και Αναπηρίες (ΕΕΑΑ) – Συνοπτική απεικόνιση</a:t>
            </a:r>
          </a:p>
          <a:p>
            <a:pPr marL="457200" indent="-457200">
              <a:buAutoNum type="arabicPeriod"/>
            </a:pPr>
            <a:endParaRPr lang="el-GR" sz="2000" b="1" dirty="0" smtClean="0">
              <a:latin typeface="Calibri" pitchFamily="34" charset="0"/>
            </a:endParaRPr>
          </a:p>
          <a:p>
            <a:pPr marL="457200" indent="-457200">
              <a:buAutoNum type="arabicPeriod"/>
            </a:pPr>
            <a:r>
              <a:rPr lang="el-GR" sz="2000" b="1" dirty="0" smtClean="0">
                <a:latin typeface="Calibri" pitchFamily="34" charset="0"/>
              </a:rPr>
              <a:t>Πλαίσια παροχής ειδικής εκπαίδευσης στους μαθητές με ΕΕΑΑ </a:t>
            </a:r>
          </a:p>
          <a:p>
            <a:pPr marL="457200" indent="-457200"/>
            <a:endParaRPr lang="el-GR" sz="2000" b="1" dirty="0" smtClean="0">
              <a:latin typeface="Calibri" pitchFamily="34" charset="0"/>
            </a:endParaRPr>
          </a:p>
          <a:p>
            <a:pPr marL="1071563" indent="-346075"/>
            <a:r>
              <a:rPr lang="el-GR" sz="2000" dirty="0" smtClean="0">
                <a:latin typeface="Calibri" pitchFamily="34" charset="0"/>
              </a:rPr>
              <a:t>(α) Στόχοι και χαρακτηριστικά:</a:t>
            </a:r>
            <a:endParaRPr lang="en-US" sz="2000" dirty="0" smtClean="0">
              <a:latin typeface="Calibri" pitchFamily="34" charset="0"/>
            </a:endParaRPr>
          </a:p>
          <a:p>
            <a:pPr marL="1797050" indent="-268288">
              <a:buAutoNum type="romanLcPeriod"/>
            </a:pPr>
            <a:r>
              <a:rPr lang="el-GR" sz="2000" dirty="0" smtClean="0">
                <a:latin typeface="Calibri" pitchFamily="34" charset="0"/>
              </a:rPr>
              <a:t>Ειδικό σχολείο</a:t>
            </a:r>
          </a:p>
          <a:p>
            <a:pPr marL="1797050" indent="-268288">
              <a:buAutoNum type="romanLcPeriod"/>
            </a:pPr>
            <a:r>
              <a:rPr lang="el-GR" sz="2000" dirty="0" smtClean="0">
                <a:latin typeface="Calibri" pitchFamily="34" charset="0"/>
              </a:rPr>
              <a:t>Γενικό σχολείο</a:t>
            </a:r>
          </a:p>
          <a:p>
            <a:pPr marL="1071563" indent="-346075"/>
            <a:r>
              <a:rPr lang="el-GR" sz="2000" dirty="0" smtClean="0">
                <a:latin typeface="Calibri" pitchFamily="34" charset="0"/>
              </a:rPr>
              <a:t>(β) Γενική και ειδική εκπαίδευση, χρόνος φοίτησης και ηλικιακά όρια</a:t>
            </a:r>
          </a:p>
          <a:p>
            <a:pPr marL="514350" indent="-514350"/>
            <a:endParaRPr lang="el-GR" sz="2000" dirty="0" smtClean="0">
              <a:latin typeface="Calibri" pitchFamily="34" charset="0"/>
            </a:endParaRPr>
          </a:p>
          <a:p>
            <a:pPr marL="514350" indent="-514350">
              <a:buFont typeface="+mj-lt"/>
              <a:buAutoNum type="arabicPeriod" startAt="3"/>
            </a:pPr>
            <a:r>
              <a:rPr lang="el-GR" sz="2000" b="1" dirty="0" smtClean="0">
                <a:latin typeface="Calibri" pitchFamily="34" charset="0"/>
              </a:rPr>
              <a:t>Πρακτικές στην ειδική εκπαίδευση</a:t>
            </a:r>
          </a:p>
          <a:p>
            <a:pPr marL="514350" indent="-514350">
              <a:buFont typeface="+mj-lt"/>
              <a:buAutoNum type="arabicPeriod" startAt="3"/>
            </a:pPr>
            <a:endParaRPr lang="el-GR" sz="2000" b="1" dirty="0" smtClean="0">
              <a:latin typeface="Calibri" pitchFamily="34" charset="0"/>
            </a:endParaRPr>
          </a:p>
          <a:p>
            <a:pPr marL="514350" indent="-514350">
              <a:buFont typeface="+mj-lt"/>
              <a:buAutoNum type="arabicPeriod" startAt="3"/>
            </a:pPr>
            <a:r>
              <a:rPr lang="el-GR" sz="2000" b="1" dirty="0" smtClean="0">
                <a:latin typeface="Calibri" pitchFamily="34" charset="0"/>
              </a:rPr>
              <a:t>Στατιστικά στοιχεία σχετικά με την εφαρμογή της ειδικής εκπαίδευσης</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51520" y="0"/>
            <a:ext cx="8351912" cy="584775"/>
          </a:xfrm>
          <a:prstGeom prst="rect">
            <a:avLst/>
          </a:prstGeom>
          <a:noFill/>
        </p:spPr>
        <p:txBody>
          <a:bodyPr wrap="square" rtlCol="0">
            <a:spAutoFit/>
          </a:bodyPr>
          <a:lstStyle/>
          <a:p>
            <a:r>
              <a:rPr lang="el-GR" sz="3200" b="1" dirty="0" smtClean="0">
                <a:latin typeface="Calibri" pitchFamily="34" charset="0"/>
              </a:rPr>
              <a:t>Συμπεράσματα-συζήτηση:</a:t>
            </a:r>
          </a:p>
        </p:txBody>
      </p:sp>
      <p:sp>
        <p:nvSpPr>
          <p:cNvPr id="5" name="4 - TextBox"/>
          <p:cNvSpPr txBox="1"/>
          <p:nvPr/>
        </p:nvSpPr>
        <p:spPr>
          <a:xfrm>
            <a:off x="251520" y="657264"/>
            <a:ext cx="7848872" cy="5940088"/>
          </a:xfrm>
          <a:prstGeom prst="rect">
            <a:avLst/>
          </a:prstGeom>
          <a:noFill/>
        </p:spPr>
        <p:txBody>
          <a:bodyPr wrap="square" rtlCol="0">
            <a:spAutoFit/>
          </a:bodyPr>
          <a:lstStyle/>
          <a:p>
            <a:pPr marL="263525" indent="-263525" algn="just">
              <a:buFont typeface="Wingdings" pitchFamily="2" charset="2"/>
              <a:buChar char="v"/>
            </a:pPr>
            <a:r>
              <a:rPr lang="el-GR" sz="2000" dirty="0" smtClean="0">
                <a:latin typeface="Calibri" pitchFamily="34" charset="0"/>
              </a:rPr>
              <a:t>Η Ειδική Αγωγή αναφέρεται κατά κύριο λόγο στο πλαίσιο της Α/</a:t>
            </a:r>
            <a:r>
              <a:rPr lang="el-GR" sz="2000" dirty="0" err="1" smtClean="0">
                <a:latin typeface="Calibri" pitchFamily="34" charset="0"/>
              </a:rPr>
              <a:t>θμιας </a:t>
            </a:r>
            <a:r>
              <a:rPr lang="el-GR" sz="2000" dirty="0" smtClean="0">
                <a:latin typeface="Calibri" pitchFamily="34" charset="0"/>
              </a:rPr>
              <a:t>Εκπαίδευσης. Τι γίνεται με την Β/</a:t>
            </a:r>
            <a:r>
              <a:rPr lang="el-GR" sz="2000" dirty="0" err="1" smtClean="0">
                <a:latin typeface="Calibri" pitchFamily="34" charset="0"/>
              </a:rPr>
              <a:t>θμια </a:t>
            </a:r>
            <a:r>
              <a:rPr lang="el-GR" sz="2000" dirty="0" smtClean="0">
                <a:latin typeface="Calibri" pitchFamily="34" charset="0"/>
              </a:rPr>
              <a:t>Εκπαίδευση και Επαγγελματική Κατάρτιση;</a:t>
            </a:r>
          </a:p>
          <a:p>
            <a:pPr marL="263525" indent="-263525" algn="just">
              <a:buFont typeface="Wingdings" pitchFamily="2" charset="2"/>
              <a:buChar char="v"/>
            </a:pPr>
            <a:endParaRPr lang="el-GR" sz="2000" dirty="0" smtClean="0">
              <a:latin typeface="Calibri" pitchFamily="34" charset="0"/>
            </a:endParaRPr>
          </a:p>
          <a:p>
            <a:pPr marL="263525" indent="-263525" algn="just">
              <a:buFont typeface="Wingdings" pitchFamily="2" charset="2"/>
              <a:buChar char="v"/>
            </a:pPr>
            <a:r>
              <a:rPr lang="el-GR" sz="2000" dirty="0" smtClean="0">
                <a:latin typeface="Calibri" pitchFamily="34" charset="0"/>
              </a:rPr>
              <a:t>Η πιο συχνή μορφή παροχής ειδικής εκπαίδευσης στους μαθητές με ΕΕΑΑ στην Α/</a:t>
            </a:r>
            <a:r>
              <a:rPr lang="el-GR" sz="2000" dirty="0" err="1" smtClean="0">
                <a:latin typeface="Calibri" pitchFamily="34" charset="0"/>
              </a:rPr>
              <a:t>θμια </a:t>
            </a:r>
            <a:r>
              <a:rPr lang="el-GR" sz="2000" dirty="0" smtClean="0">
                <a:latin typeface="Calibri" pitchFamily="34" charset="0"/>
              </a:rPr>
              <a:t>Εκπαίδευση, είναι το τμήμα ένταξης. </a:t>
            </a:r>
          </a:p>
          <a:p>
            <a:pPr marL="263525" indent="-263525" algn="just">
              <a:buFont typeface="Wingdings" pitchFamily="2" charset="2"/>
              <a:buChar char="v"/>
            </a:pPr>
            <a:endParaRPr lang="el-GR" sz="2000" dirty="0" smtClean="0">
              <a:latin typeface="Calibri" pitchFamily="34" charset="0"/>
            </a:endParaRPr>
          </a:p>
          <a:p>
            <a:pPr marL="263525" indent="-263525" algn="just">
              <a:buFont typeface="Wingdings" pitchFamily="2" charset="2"/>
              <a:buChar char="v"/>
            </a:pPr>
            <a:r>
              <a:rPr lang="el-GR" sz="2000" dirty="0" smtClean="0">
                <a:latin typeface="Calibri" pitchFamily="34" charset="0"/>
              </a:rPr>
              <a:t>Στη Β/</a:t>
            </a:r>
            <a:r>
              <a:rPr lang="el-GR" sz="2000" dirty="0" err="1" smtClean="0">
                <a:latin typeface="Calibri" pitchFamily="34" charset="0"/>
              </a:rPr>
              <a:t>θμια </a:t>
            </a:r>
            <a:r>
              <a:rPr lang="el-GR" sz="2000" dirty="0" smtClean="0">
                <a:latin typeface="Calibri" pitchFamily="34" charset="0"/>
              </a:rPr>
              <a:t>παρατηρείται ισορροπία μεταξύ του αριθμού των μαθητών που φοιτούν σε τμήματα ένταξης – ειδικά σχολεία.</a:t>
            </a:r>
          </a:p>
          <a:p>
            <a:pPr marL="263525" indent="-263525" algn="just">
              <a:buFont typeface="Wingdings" pitchFamily="2" charset="2"/>
              <a:buChar char="v"/>
            </a:pPr>
            <a:endParaRPr lang="el-GR" sz="2000" dirty="0" smtClean="0">
              <a:latin typeface="Calibri" pitchFamily="34" charset="0"/>
            </a:endParaRPr>
          </a:p>
          <a:p>
            <a:pPr marL="263525" indent="-263525" algn="just">
              <a:buFont typeface="Wingdings" pitchFamily="2" charset="2"/>
              <a:buChar char="v"/>
            </a:pPr>
            <a:r>
              <a:rPr lang="el-GR" sz="2000" dirty="0" smtClean="0">
                <a:latin typeface="Calibri" pitchFamily="34" charset="0"/>
              </a:rPr>
              <a:t>Σύμφωνα με την κατανομή των πλαισίων παροχής ειδικής αγωγής, διαπιστώνονται περιοχές ιδιαίτερα παραμελημένες. Εντείνεται, έτσι, το φαινόμενο της εκπαιδευτικής εσωτερικής μετανάστευσης.</a:t>
            </a:r>
          </a:p>
          <a:p>
            <a:pPr marL="263525" indent="-263525" algn="just">
              <a:buFont typeface="Wingdings" pitchFamily="2" charset="2"/>
              <a:buChar char="v"/>
            </a:pPr>
            <a:endParaRPr lang="el-GR" sz="2000" dirty="0" smtClean="0">
              <a:latin typeface="Calibri" pitchFamily="34" charset="0"/>
            </a:endParaRPr>
          </a:p>
          <a:p>
            <a:pPr marL="263525" indent="-263525" algn="just">
              <a:buFont typeface="Wingdings" pitchFamily="2" charset="2"/>
              <a:buChar char="v"/>
            </a:pPr>
            <a:r>
              <a:rPr lang="el-GR" sz="2000" dirty="0" smtClean="0">
                <a:latin typeface="Calibri" pitchFamily="34" charset="0"/>
              </a:rPr>
              <a:t> Οι πληροφορίες γύρω από την ειδική αγωγή σε όλες τις βαθμίδες αναφορικά με τις ανάγκες των μαθητών με ΕΕΑΑ, τα χαρακτηριστικά των σχολικών πλαισίων, την ποιότητα των παρεχόμενων προγραμμάτων, τη συνεχιζόμενη εκπαίδευση  του εκπαιδευτικών και των άλλων ειδικοτήτων παραμένουν ελλιπείς και αποσπασματικές,</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TextBox"/>
          <p:cNvSpPr txBox="1"/>
          <p:nvPr/>
        </p:nvSpPr>
        <p:spPr>
          <a:xfrm>
            <a:off x="107504" y="0"/>
            <a:ext cx="8568952" cy="1077218"/>
          </a:xfrm>
          <a:prstGeom prst="rect">
            <a:avLst/>
          </a:prstGeom>
          <a:noFill/>
        </p:spPr>
        <p:txBody>
          <a:bodyPr wrap="square" rtlCol="0">
            <a:spAutoFit/>
          </a:bodyPr>
          <a:lstStyle/>
          <a:p>
            <a:r>
              <a:rPr lang="el-GR" sz="3200" b="1" dirty="0" smtClean="0">
                <a:latin typeface="Calibri" pitchFamily="34" charset="0"/>
              </a:rPr>
              <a:t>Μαθητές με ειδικές εκπαιδευτικές ανάγκες και αναπηρίες (ΕΕΑΑ): </a:t>
            </a:r>
            <a:endParaRPr lang="el-GR" sz="3200" b="1" dirty="0">
              <a:latin typeface="Calibri" pitchFamily="34" charset="0"/>
            </a:endParaRPr>
          </a:p>
        </p:txBody>
      </p:sp>
      <p:sp>
        <p:nvSpPr>
          <p:cNvPr id="9" name="8 - TextBox"/>
          <p:cNvSpPr txBox="1"/>
          <p:nvPr/>
        </p:nvSpPr>
        <p:spPr>
          <a:xfrm>
            <a:off x="251520" y="1272817"/>
            <a:ext cx="8568952" cy="5324535"/>
          </a:xfrm>
          <a:prstGeom prst="rect">
            <a:avLst/>
          </a:prstGeom>
          <a:noFill/>
        </p:spPr>
        <p:txBody>
          <a:bodyPr wrap="square" rtlCol="0">
            <a:spAutoFit/>
          </a:bodyPr>
          <a:lstStyle/>
          <a:p>
            <a:pPr marL="263525" indent="-263525">
              <a:buFont typeface="Wingdings" pitchFamily="2" charset="2"/>
              <a:buChar char="q"/>
            </a:pPr>
            <a:r>
              <a:rPr lang="el-GR" sz="2000" dirty="0" smtClean="0">
                <a:latin typeface="Calibri" pitchFamily="34" charset="0"/>
              </a:rPr>
              <a:t> Μαθητές με νοητική καθυστέρηση. </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δυσκολίες στην όραση (τύφλωση ή αμβλυωπία).</a:t>
            </a:r>
          </a:p>
          <a:p>
            <a:pPr marL="263525" indent="-263525">
              <a:buFont typeface="Wingdings" pitchFamily="2" charset="2"/>
              <a:buChar char="q"/>
            </a:pPr>
            <a:r>
              <a:rPr lang="el-GR" sz="2000" dirty="0" smtClean="0">
                <a:latin typeface="Calibri" pitchFamily="34" charset="0"/>
              </a:rPr>
              <a:t> Μαθητές με δυσκολίες στην ακοή (κώφωση ή βαρηκοΐα).</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κινητικές δυσκολίες. </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χρόνια μη ιάσιμα νοσήματα.</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διαταραχές ομιλίας-λόγου.</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ειδικές μαθησιακές δυσκολίες (δυσλεξία, </a:t>
            </a:r>
            <a:r>
              <a:rPr lang="el-GR" sz="2000" dirty="0" err="1" smtClean="0">
                <a:latin typeface="Calibri" pitchFamily="34" charset="0"/>
              </a:rPr>
              <a:t>δυσγραφία</a:t>
            </a:r>
            <a:r>
              <a:rPr lang="el-GR" sz="2000" dirty="0" smtClean="0">
                <a:latin typeface="Calibri" pitchFamily="34" charset="0"/>
              </a:rPr>
              <a:t>, </a:t>
            </a:r>
            <a:r>
              <a:rPr lang="el-GR" sz="2000" dirty="0" err="1" smtClean="0">
                <a:latin typeface="Calibri" pitchFamily="34" charset="0"/>
              </a:rPr>
              <a:t>δυσαριθμησία</a:t>
            </a:r>
            <a:r>
              <a:rPr lang="el-GR" sz="2000" dirty="0" smtClean="0">
                <a:latin typeface="Calibri" pitchFamily="34" charset="0"/>
              </a:rPr>
              <a:t>, </a:t>
            </a:r>
            <a:r>
              <a:rPr lang="el-GR" sz="2000" dirty="0" err="1" smtClean="0">
                <a:latin typeface="Calibri" pitchFamily="34" charset="0"/>
              </a:rPr>
              <a:t>δυσαναγνωσία</a:t>
            </a:r>
            <a:r>
              <a:rPr lang="el-GR" sz="2000" dirty="0" smtClean="0">
                <a:latin typeface="Calibri" pitchFamily="34" charset="0"/>
              </a:rPr>
              <a:t>, </a:t>
            </a:r>
            <a:r>
              <a:rPr lang="el-GR" sz="2000" dirty="0" err="1" smtClean="0">
                <a:latin typeface="Calibri" pitchFamily="34" charset="0"/>
              </a:rPr>
              <a:t>δυσορθρογραφία</a:t>
            </a:r>
            <a:r>
              <a:rPr lang="el-GR" sz="2000" dirty="0" smtClean="0">
                <a:latin typeface="Calibri" pitchFamily="34" charset="0"/>
              </a:rPr>
              <a:t>).</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a:t>
            </a:r>
            <a:r>
              <a:rPr lang="el-GR" sz="2000" dirty="0">
                <a:latin typeface="Calibri" pitchFamily="34" charset="0"/>
              </a:rPr>
              <a:t> </a:t>
            </a:r>
            <a:r>
              <a:rPr lang="el-GR" sz="2000" dirty="0" smtClean="0">
                <a:latin typeface="Calibri" pitchFamily="34" charset="0"/>
              </a:rPr>
              <a:t>σύνδρομο ελλειμματικής προσοχής με ή χωρίς </a:t>
            </a:r>
            <a:r>
              <a:rPr lang="el-GR" sz="2000" dirty="0" err="1" smtClean="0">
                <a:latin typeface="Calibri" pitchFamily="34" charset="0"/>
              </a:rPr>
              <a:t>υπερκινητικότητα</a:t>
            </a:r>
            <a:r>
              <a:rPr lang="el-GR" sz="2000" dirty="0" smtClean="0">
                <a:latin typeface="Calibri" pitchFamily="34" charset="0"/>
              </a:rPr>
              <a:t>. </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διάχυτες αναπτυξιακές διαταραχές ή αυτισμό.</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ψυχικές διαταραχές.</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πολλαπλές αναπηρίες.</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Μαθητές με γνωστικές, κοινωνικές, συναισθηματικές ή/και </a:t>
            </a:r>
            <a:r>
              <a:rPr lang="el-GR" sz="2000" dirty="0" err="1" smtClean="0">
                <a:latin typeface="Calibri" pitchFamily="34" charset="0"/>
              </a:rPr>
              <a:t>συμπεριφορικές</a:t>
            </a:r>
            <a:r>
              <a:rPr lang="el-GR" sz="2000" dirty="0" smtClean="0">
                <a:latin typeface="Calibri" pitchFamily="34" charset="0"/>
              </a:rPr>
              <a:t> δυσκολίες λόγω κακοποίησης, παραμέλησης, εγκατάλειψης ή ενδοοικογενειακής βίας. </a:t>
            </a:r>
          </a:p>
          <a:p>
            <a:pPr marL="263525" indent="-263525">
              <a:buFont typeface="Wingdings" pitchFamily="2" charset="2"/>
              <a:buChar char="q"/>
            </a:pPr>
            <a:r>
              <a:rPr lang="el-GR" sz="2000" dirty="0">
                <a:latin typeface="Calibri" pitchFamily="34" charset="0"/>
              </a:rPr>
              <a:t> </a:t>
            </a:r>
            <a:r>
              <a:rPr lang="el-GR" sz="2000" dirty="0" smtClean="0">
                <a:latin typeface="Calibri" pitchFamily="34" charset="0"/>
              </a:rPr>
              <a:t>Ευφυείς μαθητές.</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4 - Διάγραμμα"/>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 TextBox"/>
          <p:cNvSpPr txBox="1"/>
          <p:nvPr/>
        </p:nvSpPr>
        <p:spPr>
          <a:xfrm>
            <a:off x="0" y="-27384"/>
            <a:ext cx="9144000" cy="584775"/>
          </a:xfrm>
          <a:prstGeom prst="rect">
            <a:avLst/>
          </a:prstGeom>
          <a:noFill/>
        </p:spPr>
        <p:txBody>
          <a:bodyPr wrap="square" rtlCol="0">
            <a:spAutoFit/>
          </a:bodyPr>
          <a:lstStyle/>
          <a:p>
            <a:r>
              <a:rPr lang="el-GR" sz="3200" b="1" dirty="0" smtClean="0">
                <a:latin typeface="Calibri" pitchFamily="34" charset="0"/>
              </a:rPr>
              <a:t>ΕΙΔΙΚΟ ΣΧΟΛΕΙΟ</a:t>
            </a:r>
            <a:endParaRPr lang="el-GR" sz="3200" b="1" dirty="0">
              <a:latin typeface="Calibri" pitchFamily="34" charset="0"/>
            </a:endParaRPr>
          </a:p>
        </p:txBody>
      </p:sp>
      <p:graphicFrame>
        <p:nvGraphicFramePr>
          <p:cNvPr id="8" name="7 - Διάγραμμα"/>
          <p:cNvGraphicFramePr/>
          <p:nvPr/>
        </p:nvGraphicFramePr>
        <p:xfrm>
          <a:off x="0" y="404664"/>
          <a:ext cx="914400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8 - TextBox"/>
          <p:cNvSpPr txBox="1"/>
          <p:nvPr/>
        </p:nvSpPr>
        <p:spPr>
          <a:xfrm>
            <a:off x="0" y="5254168"/>
            <a:ext cx="9144000" cy="1631216"/>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smtClean="0">
                <a:latin typeface="Calibri" pitchFamily="34" charset="0"/>
              </a:rPr>
              <a:t>Κριτική </a:t>
            </a:r>
            <a:r>
              <a:rPr lang="el-GR" sz="2000" dirty="0" smtClean="0">
                <a:latin typeface="Calibri" pitchFamily="34" charset="0"/>
              </a:rPr>
              <a:t>(βλ. </a:t>
            </a:r>
            <a:r>
              <a:rPr lang="el-GR" sz="2000" dirty="0" err="1" smtClean="0">
                <a:latin typeface="Calibri" pitchFamily="34" charset="0"/>
              </a:rPr>
              <a:t>Ζώνιου</a:t>
            </a:r>
            <a:r>
              <a:rPr lang="el-GR" sz="2000" dirty="0" smtClean="0">
                <a:latin typeface="Calibri" pitchFamily="34" charset="0"/>
              </a:rPr>
              <a:t>-Σιδέρη, 1998)</a:t>
            </a:r>
            <a:r>
              <a:rPr lang="el-GR" sz="2000" b="1" dirty="0" smtClean="0">
                <a:latin typeface="Calibri" pitchFamily="34" charset="0"/>
              </a:rPr>
              <a:t>:</a:t>
            </a:r>
          </a:p>
          <a:p>
            <a:pPr marL="361950" indent="-361950" algn="just">
              <a:buBlip>
                <a:blip r:embed="rId7"/>
              </a:buBlip>
            </a:pPr>
            <a:r>
              <a:rPr lang="el-GR" sz="2000" dirty="0" smtClean="0">
                <a:latin typeface="Calibri" pitchFamily="34" charset="0"/>
              </a:rPr>
              <a:t>Στην ουσία αφορούν σε μαθητές για τους οποίους δεν έχει μεριμνήσει η γενική εκπαίδευση.</a:t>
            </a:r>
          </a:p>
          <a:p>
            <a:pPr marL="361950" indent="-361950" algn="just">
              <a:buBlip>
                <a:blip r:embed="rId7"/>
              </a:buBlip>
            </a:pPr>
            <a:r>
              <a:rPr lang="el-GR" sz="2000" dirty="0" smtClean="0">
                <a:latin typeface="Calibri" pitchFamily="34" charset="0"/>
              </a:rPr>
              <a:t>Πρόκειται για ‘ειδική μορφή’ της γενικής εκπαίδευσης (Ίδιες διδακτικές μέθοδοι, ίδια σχολικά προγράμματα και σχολικούς στόχους όπως και το γενικό σχολείο.</a:t>
            </a:r>
            <a:endParaRPr lang="el-G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50000"/>
          </a:schemeClr>
        </a:solidFill>
        <a:effectLst/>
      </p:bgPr>
    </p:bg>
    <p:spTree>
      <p:nvGrpSpPr>
        <p:cNvPr id="1" name=""/>
        <p:cNvGrpSpPr/>
        <p:nvPr/>
      </p:nvGrpSpPr>
      <p:grpSpPr>
        <a:xfrm>
          <a:off x="0" y="0"/>
          <a:ext cx="0" cy="0"/>
          <a:chOff x="0" y="0"/>
          <a:chExt cx="0" cy="0"/>
        </a:xfrm>
      </p:grpSpPr>
      <p:cxnSp>
        <p:nvCxnSpPr>
          <p:cNvPr id="14" name="13 - Ευθεία γραμμή σύνδεσης"/>
          <p:cNvCxnSpPr/>
          <p:nvPr/>
        </p:nvCxnSpPr>
        <p:spPr>
          <a:xfrm>
            <a:off x="8892480" y="692696"/>
            <a:ext cx="0" cy="288032"/>
          </a:xfrm>
          <a:prstGeom prst="line">
            <a:avLst/>
          </a:prstGeom>
          <a:ln w="254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51" name="50 - Ευθεία γραμμή σύνδεσης"/>
          <p:cNvCxnSpPr/>
          <p:nvPr/>
        </p:nvCxnSpPr>
        <p:spPr>
          <a:xfrm>
            <a:off x="8892480" y="1628800"/>
            <a:ext cx="0" cy="1224136"/>
          </a:xfrm>
          <a:prstGeom prst="line">
            <a:avLst/>
          </a:prstGeom>
          <a:ln w="254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63 - Ευθεία γραμμή σύνδεσης"/>
          <p:cNvCxnSpPr/>
          <p:nvPr/>
        </p:nvCxnSpPr>
        <p:spPr>
          <a:xfrm>
            <a:off x="8892480" y="3501008"/>
            <a:ext cx="0" cy="1008112"/>
          </a:xfrm>
          <a:prstGeom prst="line">
            <a:avLst/>
          </a:prstGeom>
          <a:ln w="254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62" name="61 - Ευθεία γραμμή σύνδεσης"/>
          <p:cNvCxnSpPr/>
          <p:nvPr/>
        </p:nvCxnSpPr>
        <p:spPr>
          <a:xfrm>
            <a:off x="1907704" y="3573016"/>
            <a:ext cx="0" cy="93610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87" name="86 - Πίνακας"/>
          <p:cNvGraphicFramePr>
            <a:graphicFrameLocks noGrp="1"/>
          </p:cNvGraphicFramePr>
          <p:nvPr/>
        </p:nvGraphicFramePr>
        <p:xfrm>
          <a:off x="5652120" y="5157192"/>
          <a:ext cx="3240360" cy="1615440"/>
        </p:xfrm>
        <a:graphic>
          <a:graphicData uri="http://schemas.openxmlformats.org/drawingml/2006/table">
            <a:tbl>
              <a:tblPr firstRow="1" bandRow="1">
                <a:tableStyleId>{5C22544A-7EE6-4342-B048-85BDC9FD1C3A}</a:tableStyleId>
              </a:tblPr>
              <a:tblGrid>
                <a:gridCol w="3240360"/>
              </a:tblGrid>
              <a:tr h="370840">
                <a:tc>
                  <a:txBody>
                    <a:bodyPr/>
                    <a:lstStyle/>
                    <a:p>
                      <a:pPr marL="173038" indent="-173038" algn="l">
                        <a:buFont typeface="Wingdings" pitchFamily="2" charset="2"/>
                        <a:buChar char="§"/>
                      </a:pPr>
                      <a:r>
                        <a:rPr lang="el-GR" sz="2000" dirty="0" smtClean="0">
                          <a:solidFill>
                            <a:schemeClr val="tx1"/>
                          </a:solidFill>
                          <a:latin typeface="Calibri" pitchFamily="34" charset="0"/>
                        </a:rPr>
                        <a:t> Ειδικά Επαγγελματικά Γυμνάσια</a:t>
                      </a:r>
                      <a:r>
                        <a:rPr lang="el-GR" sz="2000" b="0" i="1" baseline="0" dirty="0" smtClean="0">
                          <a:solidFill>
                            <a:schemeClr val="tx1"/>
                          </a:solidFill>
                          <a:latin typeface="Calibri" pitchFamily="34" charset="0"/>
                        </a:rPr>
                        <a:t> </a:t>
                      </a:r>
                      <a:r>
                        <a:rPr lang="el-GR" sz="2000" b="1" i="0" baseline="0" dirty="0" smtClean="0">
                          <a:solidFill>
                            <a:schemeClr val="tx1"/>
                          </a:solidFill>
                          <a:latin typeface="Calibri" pitchFamily="34" charset="0"/>
                        </a:rPr>
                        <a:t>&amp; Λύκεια</a:t>
                      </a:r>
                    </a:p>
                    <a:p>
                      <a:pPr marL="173038" indent="-173038" algn="l">
                        <a:buFont typeface="Wingdings" pitchFamily="2" charset="2"/>
                        <a:buChar char="§"/>
                      </a:pPr>
                      <a:r>
                        <a:rPr lang="el-GR" sz="2000" b="1" i="0" baseline="0" dirty="0" smtClean="0">
                          <a:solidFill>
                            <a:schemeClr val="tx1"/>
                          </a:solidFill>
                          <a:latin typeface="Calibri" pitchFamily="34" charset="0"/>
                        </a:rPr>
                        <a:t> Ειδική Επαγγελματική Σχολή</a:t>
                      </a:r>
                    </a:p>
                    <a:p>
                      <a:pPr marL="173038" indent="-173038" algn="l">
                        <a:buFont typeface="Wingdings" pitchFamily="2" charset="2"/>
                        <a:buChar char="§"/>
                      </a:pPr>
                      <a:r>
                        <a:rPr lang="el-GR" sz="2000" b="1" i="0" baseline="0" dirty="0" smtClean="0">
                          <a:solidFill>
                            <a:schemeClr val="tx1"/>
                          </a:solidFill>
                          <a:latin typeface="Calibri" pitchFamily="34" charset="0"/>
                        </a:rPr>
                        <a:t>ΕΕΕΕΚ</a:t>
                      </a:r>
                      <a:endParaRPr lang="el-GR" sz="2000" b="1" i="0" dirty="0" smtClean="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graphicFrame>
        <p:nvGraphicFramePr>
          <p:cNvPr id="59" name="58 - Πίνακας"/>
          <p:cNvGraphicFramePr>
            <a:graphicFrameLocks noGrp="1"/>
          </p:cNvGraphicFramePr>
          <p:nvPr/>
        </p:nvGraphicFramePr>
        <p:xfrm>
          <a:off x="5652120" y="3501008"/>
          <a:ext cx="2772816" cy="1005840"/>
        </p:xfrm>
        <a:graphic>
          <a:graphicData uri="http://schemas.openxmlformats.org/drawingml/2006/table">
            <a:tbl>
              <a:tblPr firstRow="1" bandRow="1">
                <a:tableStyleId>{5C22544A-7EE6-4342-B048-85BDC9FD1C3A}</a:tableStyleId>
              </a:tblPr>
              <a:tblGrid>
                <a:gridCol w="1404664"/>
                <a:gridCol w="1368152"/>
              </a:tblGrid>
              <a:tr h="370840">
                <a:tc>
                  <a:txBody>
                    <a:bodyPr/>
                    <a:lstStyle/>
                    <a:p>
                      <a:pPr>
                        <a:buFont typeface="Wingdings" pitchFamily="2" charset="2"/>
                        <a:buChar char="§"/>
                      </a:pPr>
                      <a:r>
                        <a:rPr lang="el-GR" sz="2000" dirty="0" smtClean="0">
                          <a:solidFill>
                            <a:schemeClr val="tx1"/>
                          </a:solidFill>
                          <a:latin typeface="Calibri" pitchFamily="34" charset="0"/>
                        </a:rPr>
                        <a:t> Γυμνάσιο</a:t>
                      </a:r>
                    </a:p>
                    <a:p>
                      <a:pPr>
                        <a:buFont typeface="Wingdings" pitchFamily="2" charset="2"/>
                        <a:buNone/>
                      </a:pPr>
                      <a:r>
                        <a:rPr lang="el-GR" sz="2000" b="0" i="1" dirty="0" smtClean="0">
                          <a:solidFill>
                            <a:schemeClr val="tx1"/>
                          </a:solidFill>
                          <a:latin typeface="Calibri" pitchFamily="34" charset="0"/>
                        </a:rPr>
                        <a:t>(</a:t>
                      </a:r>
                      <a:r>
                        <a:rPr lang="el-GR" sz="2000" b="0" i="1" dirty="0" err="1" smtClean="0">
                          <a:solidFill>
                            <a:schemeClr val="tx1"/>
                          </a:solidFill>
                          <a:latin typeface="Calibri" pitchFamily="34" charset="0"/>
                        </a:rPr>
                        <a:t>Προκαταρ</a:t>
                      </a:r>
                      <a:r>
                        <a:rPr lang="el-GR" sz="2000" b="0" i="1" dirty="0" smtClean="0">
                          <a:solidFill>
                            <a:schemeClr val="tx1"/>
                          </a:solidFill>
                          <a:latin typeface="Calibri" pitchFamily="34" charset="0"/>
                        </a:rPr>
                        <a:t>.</a:t>
                      </a:r>
                      <a:r>
                        <a:rPr lang="el-GR" sz="2000" b="0" i="1" baseline="0" dirty="0" smtClean="0">
                          <a:solidFill>
                            <a:schemeClr val="tx1"/>
                          </a:solidFill>
                          <a:latin typeface="Calibri" pitchFamily="34" charset="0"/>
                        </a:rPr>
                        <a:t> – Γ’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c>
                  <a:txBody>
                    <a:bodyPr/>
                    <a:lstStyle/>
                    <a:p>
                      <a:pPr>
                        <a:buFont typeface="Wingdings" pitchFamily="2" charset="2"/>
                        <a:buChar char="§"/>
                      </a:pPr>
                      <a:r>
                        <a:rPr lang="el-GR" sz="2000" b="1" i="0" dirty="0" smtClean="0">
                          <a:solidFill>
                            <a:schemeClr val="tx1"/>
                          </a:solidFill>
                          <a:latin typeface="Calibri" pitchFamily="34" charset="0"/>
                        </a:rPr>
                        <a:t> Λύκειο</a:t>
                      </a:r>
                    </a:p>
                    <a:p>
                      <a:pPr>
                        <a:buFont typeface="Wingdings" pitchFamily="2" charset="2"/>
                        <a:buNone/>
                      </a:pPr>
                      <a:r>
                        <a:rPr lang="el-GR" sz="2000" b="0" i="1" dirty="0" smtClean="0">
                          <a:solidFill>
                            <a:schemeClr val="tx1"/>
                          </a:solidFill>
                          <a:latin typeface="Calibri" pitchFamily="34" charset="0"/>
                        </a:rPr>
                        <a:t>(</a:t>
                      </a:r>
                      <a:r>
                        <a:rPr lang="el-GR" sz="2000" b="0" i="1" dirty="0" err="1" smtClean="0">
                          <a:solidFill>
                            <a:schemeClr val="tx1"/>
                          </a:solidFill>
                          <a:latin typeface="Calibri" pitchFamily="34" charset="0"/>
                        </a:rPr>
                        <a:t>Προκαταρ</a:t>
                      </a:r>
                      <a:r>
                        <a:rPr lang="el-GR" sz="2000" b="0" i="1" dirty="0" smtClean="0">
                          <a:solidFill>
                            <a:schemeClr val="tx1"/>
                          </a:solidFill>
                          <a:latin typeface="Calibri" pitchFamily="34" charset="0"/>
                        </a:rPr>
                        <a:t>.– Γ’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graphicFrame>
        <p:nvGraphicFramePr>
          <p:cNvPr id="80" name="79 - Πίνακας"/>
          <p:cNvGraphicFramePr>
            <a:graphicFrameLocks noGrp="1"/>
          </p:cNvGraphicFramePr>
          <p:nvPr/>
        </p:nvGraphicFramePr>
        <p:xfrm>
          <a:off x="5652120" y="1703080"/>
          <a:ext cx="3168352" cy="1005840"/>
        </p:xfrm>
        <a:graphic>
          <a:graphicData uri="http://schemas.openxmlformats.org/drawingml/2006/table">
            <a:tbl>
              <a:tblPr firstRow="1" bandRow="1">
                <a:tableStyleId>{5C22544A-7EE6-4342-B048-85BDC9FD1C3A}</a:tableStyleId>
              </a:tblPr>
              <a:tblGrid>
                <a:gridCol w="1800200"/>
                <a:gridCol w="1368152"/>
              </a:tblGrid>
              <a:tr h="370840">
                <a:tc>
                  <a:txBody>
                    <a:bodyPr/>
                    <a:lstStyle/>
                    <a:p>
                      <a:pPr marL="95250" indent="-95250">
                        <a:buFont typeface="Wingdings" pitchFamily="2" charset="2"/>
                        <a:buChar char="§"/>
                      </a:pPr>
                      <a:r>
                        <a:rPr lang="el-GR" sz="2000" dirty="0" smtClean="0">
                          <a:solidFill>
                            <a:schemeClr val="tx1"/>
                          </a:solidFill>
                          <a:latin typeface="Calibri" pitchFamily="34" charset="0"/>
                        </a:rPr>
                        <a:t> Νηπιαγωγείο</a:t>
                      </a:r>
                    </a:p>
                    <a:p>
                      <a:pPr marL="95250" indent="-95250">
                        <a:buFont typeface="Wingdings" pitchFamily="2" charset="2"/>
                        <a:buChar char="§"/>
                      </a:pPr>
                      <a:r>
                        <a:rPr lang="el-GR" sz="2000" dirty="0" smtClean="0">
                          <a:solidFill>
                            <a:schemeClr val="tx1"/>
                          </a:solidFill>
                          <a:latin typeface="Calibri" pitchFamily="34" charset="0"/>
                        </a:rPr>
                        <a:t> Τμήματα</a:t>
                      </a:r>
                      <a:r>
                        <a:rPr lang="el-GR" sz="2000" baseline="0" dirty="0" smtClean="0">
                          <a:solidFill>
                            <a:schemeClr val="tx1"/>
                          </a:solidFill>
                          <a:latin typeface="Calibri" pitchFamily="34" charset="0"/>
                        </a:rPr>
                        <a:t> </a:t>
                      </a:r>
                      <a:r>
                        <a:rPr lang="el-GR" sz="2000" baseline="0" dirty="0" err="1" smtClean="0">
                          <a:solidFill>
                            <a:schemeClr val="tx1"/>
                          </a:solidFill>
                          <a:latin typeface="Calibri" pitchFamily="34" charset="0"/>
                        </a:rPr>
                        <a:t>Πρ</a:t>
                      </a:r>
                      <a:r>
                        <a:rPr lang="el-GR" sz="2000" baseline="0" dirty="0" smtClean="0">
                          <a:solidFill>
                            <a:schemeClr val="tx1"/>
                          </a:solidFill>
                          <a:latin typeface="Calibri" pitchFamily="34" charset="0"/>
                        </a:rPr>
                        <a:t>. Παρέμβασης</a:t>
                      </a:r>
                      <a:endParaRPr lang="el-GR" sz="2000" dirty="0" smtClean="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c>
                  <a:txBody>
                    <a:bodyPr/>
                    <a:lstStyle/>
                    <a:p>
                      <a:pPr>
                        <a:buFont typeface="Wingdings" pitchFamily="2" charset="2"/>
                        <a:buChar char="§"/>
                      </a:pPr>
                      <a:r>
                        <a:rPr lang="el-GR" sz="2000" b="1" i="0" dirty="0" smtClean="0">
                          <a:solidFill>
                            <a:schemeClr val="tx1"/>
                          </a:solidFill>
                          <a:latin typeface="Calibri" pitchFamily="34" charset="0"/>
                        </a:rPr>
                        <a:t> Δημοτικό</a:t>
                      </a:r>
                    </a:p>
                    <a:p>
                      <a:pPr>
                        <a:buFont typeface="Wingdings" pitchFamily="2" charset="2"/>
                        <a:buNone/>
                      </a:pPr>
                      <a:r>
                        <a:rPr lang="el-GR" sz="2000" b="0" i="1" dirty="0" smtClean="0">
                          <a:solidFill>
                            <a:schemeClr val="tx1"/>
                          </a:solidFill>
                          <a:latin typeface="Calibri" pitchFamily="34" charset="0"/>
                        </a:rPr>
                        <a:t>(</a:t>
                      </a:r>
                      <a:r>
                        <a:rPr lang="el-GR" sz="2000" b="0" i="1" dirty="0" err="1" smtClean="0">
                          <a:solidFill>
                            <a:schemeClr val="tx1"/>
                          </a:solidFill>
                          <a:latin typeface="Calibri" pitchFamily="34" charset="0"/>
                        </a:rPr>
                        <a:t>Προκαταρ</a:t>
                      </a:r>
                      <a:r>
                        <a:rPr lang="el-GR" sz="2000" b="0" i="1" dirty="0" smtClean="0">
                          <a:solidFill>
                            <a:schemeClr val="tx1"/>
                          </a:solidFill>
                          <a:latin typeface="Calibri" pitchFamily="34" charset="0"/>
                        </a:rPr>
                        <a:t>. – ΣΤ’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graphicFrame>
        <p:nvGraphicFramePr>
          <p:cNvPr id="58" name="57 - Πίνακας"/>
          <p:cNvGraphicFramePr>
            <a:graphicFrameLocks noGrp="1"/>
          </p:cNvGraphicFramePr>
          <p:nvPr/>
        </p:nvGraphicFramePr>
        <p:xfrm>
          <a:off x="1979712" y="3645024"/>
          <a:ext cx="3168352" cy="701040"/>
        </p:xfrm>
        <a:graphic>
          <a:graphicData uri="http://schemas.openxmlformats.org/drawingml/2006/table">
            <a:tbl>
              <a:tblPr firstRow="1" bandRow="1">
                <a:tableStyleId>{5C22544A-7EE6-4342-B048-85BDC9FD1C3A}</a:tableStyleId>
              </a:tblPr>
              <a:tblGrid>
                <a:gridCol w="1663384"/>
                <a:gridCol w="1504968"/>
              </a:tblGrid>
              <a:tr h="370840">
                <a:tc>
                  <a:txBody>
                    <a:bodyPr/>
                    <a:lstStyle/>
                    <a:p>
                      <a:pPr>
                        <a:buFont typeface="Wingdings" pitchFamily="2" charset="2"/>
                        <a:buChar char="§"/>
                      </a:pPr>
                      <a:r>
                        <a:rPr lang="el-GR" sz="2000" dirty="0" smtClean="0">
                          <a:solidFill>
                            <a:schemeClr val="tx1"/>
                          </a:solidFill>
                          <a:latin typeface="Calibri" pitchFamily="34" charset="0"/>
                        </a:rPr>
                        <a:t> Γυμνάσιο</a:t>
                      </a:r>
                    </a:p>
                    <a:p>
                      <a:pPr>
                        <a:buFont typeface="Wingdings" pitchFamily="2" charset="2"/>
                        <a:buNone/>
                      </a:pPr>
                      <a:r>
                        <a:rPr lang="el-GR" sz="2000" b="0" i="1" dirty="0" smtClean="0">
                          <a:solidFill>
                            <a:schemeClr val="tx1"/>
                          </a:solidFill>
                          <a:latin typeface="Calibri" pitchFamily="34" charset="0"/>
                        </a:rPr>
                        <a:t>(Α</a:t>
                      </a:r>
                      <a:r>
                        <a:rPr lang="el-GR" sz="2000" b="0" i="1" baseline="0" dirty="0" smtClean="0">
                          <a:solidFill>
                            <a:schemeClr val="tx1"/>
                          </a:solidFill>
                          <a:latin typeface="Calibri" pitchFamily="34" charset="0"/>
                        </a:rPr>
                        <a:t>’ – Γ’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c>
                  <a:txBody>
                    <a:bodyPr/>
                    <a:lstStyle/>
                    <a:p>
                      <a:pPr>
                        <a:buFont typeface="Wingdings" pitchFamily="2" charset="2"/>
                        <a:buChar char="§"/>
                      </a:pPr>
                      <a:r>
                        <a:rPr lang="el-GR" sz="2000" b="1" i="0" dirty="0" smtClean="0">
                          <a:solidFill>
                            <a:schemeClr val="tx1"/>
                          </a:solidFill>
                          <a:latin typeface="Calibri" pitchFamily="34" charset="0"/>
                        </a:rPr>
                        <a:t> Λύκειο</a:t>
                      </a:r>
                    </a:p>
                    <a:p>
                      <a:pPr>
                        <a:buFont typeface="Wingdings" pitchFamily="2" charset="2"/>
                        <a:buNone/>
                      </a:pPr>
                      <a:r>
                        <a:rPr lang="el-GR" sz="2000" b="0" i="1" dirty="0" smtClean="0">
                          <a:solidFill>
                            <a:schemeClr val="tx1"/>
                          </a:solidFill>
                          <a:latin typeface="Calibri" pitchFamily="34" charset="0"/>
                        </a:rPr>
                        <a:t>(Α’ – Γ’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graphicFrame>
        <p:nvGraphicFramePr>
          <p:cNvPr id="79" name="78 - Πίνακας"/>
          <p:cNvGraphicFramePr>
            <a:graphicFrameLocks noGrp="1"/>
          </p:cNvGraphicFramePr>
          <p:nvPr/>
        </p:nvGraphicFramePr>
        <p:xfrm>
          <a:off x="1979712" y="1772816"/>
          <a:ext cx="3168352" cy="1005840"/>
        </p:xfrm>
        <a:graphic>
          <a:graphicData uri="http://schemas.openxmlformats.org/drawingml/2006/table">
            <a:tbl>
              <a:tblPr firstRow="1" bandRow="1">
                <a:tableStyleId>{5C22544A-7EE6-4342-B048-85BDC9FD1C3A}</a:tableStyleId>
              </a:tblPr>
              <a:tblGrid>
                <a:gridCol w="1800200"/>
                <a:gridCol w="1368152"/>
              </a:tblGrid>
              <a:tr h="370840">
                <a:tc>
                  <a:txBody>
                    <a:bodyPr/>
                    <a:lstStyle/>
                    <a:p>
                      <a:pPr>
                        <a:buFont typeface="Wingdings" pitchFamily="2" charset="2"/>
                        <a:buChar char="§"/>
                      </a:pPr>
                      <a:r>
                        <a:rPr lang="el-GR" sz="2000" dirty="0" smtClean="0">
                          <a:solidFill>
                            <a:schemeClr val="tx1"/>
                          </a:solidFill>
                          <a:latin typeface="Calibri" pitchFamily="34" charset="0"/>
                        </a:rPr>
                        <a:t> Νηπιαγωγείο</a:t>
                      </a:r>
                    </a:p>
                    <a:p>
                      <a:pPr>
                        <a:buFont typeface="Wingdings" pitchFamily="2" charset="2"/>
                        <a:buChar char="§"/>
                      </a:pPr>
                      <a:r>
                        <a:rPr lang="el-GR" sz="2000" baseline="0" dirty="0" smtClean="0">
                          <a:solidFill>
                            <a:schemeClr val="tx1"/>
                          </a:solidFill>
                          <a:latin typeface="Calibri" pitchFamily="34" charset="0"/>
                        </a:rPr>
                        <a:t> Παιδικοί Σταθμοί</a:t>
                      </a:r>
                      <a:endParaRPr lang="el-GR" sz="2000" dirty="0" smtClean="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c>
                  <a:txBody>
                    <a:bodyPr/>
                    <a:lstStyle/>
                    <a:p>
                      <a:pPr>
                        <a:buFont typeface="Wingdings" pitchFamily="2" charset="2"/>
                        <a:buChar char="§"/>
                      </a:pPr>
                      <a:r>
                        <a:rPr lang="el-GR" sz="2000" b="1" i="0" dirty="0" smtClean="0">
                          <a:solidFill>
                            <a:schemeClr val="tx1"/>
                          </a:solidFill>
                          <a:latin typeface="Calibri" pitchFamily="34" charset="0"/>
                        </a:rPr>
                        <a:t> Δημοτικό</a:t>
                      </a:r>
                    </a:p>
                    <a:p>
                      <a:pPr>
                        <a:buFont typeface="Wingdings" pitchFamily="2" charset="2"/>
                        <a:buNone/>
                      </a:pPr>
                      <a:r>
                        <a:rPr lang="el-GR" sz="2000" b="0" i="1" dirty="0" smtClean="0">
                          <a:solidFill>
                            <a:schemeClr val="tx1"/>
                          </a:solidFill>
                          <a:latin typeface="Calibri" pitchFamily="34" charset="0"/>
                        </a:rPr>
                        <a:t>(Α’ – ΣΤ’ Τάξη)</a:t>
                      </a:r>
                      <a:endParaRPr lang="el-GR" sz="2000" b="0" i="1" dirty="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sp>
        <p:nvSpPr>
          <p:cNvPr id="8" name="7 - Ορθογώνιο"/>
          <p:cNvSpPr/>
          <p:nvPr/>
        </p:nvSpPr>
        <p:spPr>
          <a:xfrm>
            <a:off x="0" y="0"/>
            <a:ext cx="16196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solidFill>
                  <a:schemeClr val="tx1"/>
                </a:solidFill>
                <a:latin typeface="Calibri" pitchFamily="34" charset="0"/>
              </a:rPr>
              <a:t>Ελληνικό Εκπαιδευτικό Σύστημα</a:t>
            </a:r>
            <a:endParaRPr lang="el-GR" sz="2000" b="1" dirty="0">
              <a:solidFill>
                <a:schemeClr val="tx1"/>
              </a:solidFill>
              <a:latin typeface="Calibri" pitchFamily="34" charset="0"/>
            </a:endParaRPr>
          </a:p>
        </p:txBody>
      </p:sp>
      <p:sp>
        <p:nvSpPr>
          <p:cNvPr id="9" name="8 - Στρογγυλεμένο ορθογώνιο"/>
          <p:cNvSpPr/>
          <p:nvPr/>
        </p:nvSpPr>
        <p:spPr>
          <a:xfrm>
            <a:off x="1691680" y="0"/>
            <a:ext cx="1872208" cy="69269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chemeClr val="tx1"/>
                </a:solidFill>
                <a:latin typeface="Calibri" pitchFamily="34" charset="0"/>
              </a:rPr>
              <a:t>Γενική Εκπαίδευση</a:t>
            </a:r>
            <a:endParaRPr lang="el-GR" b="1" dirty="0">
              <a:solidFill>
                <a:schemeClr val="tx1"/>
              </a:solidFill>
              <a:latin typeface="Calibri" pitchFamily="34" charset="0"/>
            </a:endParaRPr>
          </a:p>
        </p:txBody>
      </p:sp>
      <p:sp>
        <p:nvSpPr>
          <p:cNvPr id="10" name="9 - Στρογγυλεμένο ορθογώνιο"/>
          <p:cNvSpPr/>
          <p:nvPr/>
        </p:nvSpPr>
        <p:spPr>
          <a:xfrm>
            <a:off x="7236296" y="0"/>
            <a:ext cx="1872208" cy="692696"/>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l-GR" b="1" dirty="0" smtClean="0">
                <a:solidFill>
                  <a:schemeClr val="tx1"/>
                </a:solidFill>
                <a:latin typeface="Calibri" pitchFamily="34" charset="0"/>
              </a:rPr>
              <a:t>Ειδική Εκπαίδευση</a:t>
            </a:r>
            <a:endParaRPr lang="el-GR" b="1" dirty="0">
              <a:solidFill>
                <a:schemeClr val="tx1"/>
              </a:solidFill>
              <a:latin typeface="Calibri" pitchFamily="34" charset="0"/>
            </a:endParaRPr>
          </a:p>
        </p:txBody>
      </p:sp>
      <p:cxnSp>
        <p:nvCxnSpPr>
          <p:cNvPr id="12" name="11 - Ευθεία γραμμή σύνδεσης"/>
          <p:cNvCxnSpPr/>
          <p:nvPr/>
        </p:nvCxnSpPr>
        <p:spPr>
          <a:xfrm>
            <a:off x="1907704" y="692696"/>
            <a:ext cx="0" cy="28803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18" name="17 - Στρογγυλεμένο ορθογώνιο"/>
          <p:cNvSpPr/>
          <p:nvPr/>
        </p:nvSpPr>
        <p:spPr>
          <a:xfrm>
            <a:off x="5508104" y="980728"/>
            <a:ext cx="3672408" cy="692696"/>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l-GR" b="1" dirty="0" smtClean="0">
                <a:solidFill>
                  <a:schemeClr val="tx1"/>
                </a:solidFill>
                <a:latin typeface="Calibri" pitchFamily="34" charset="0"/>
              </a:rPr>
              <a:t>Α/</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 Ειδική Εκπαίδευση</a:t>
            </a:r>
            <a:endParaRPr lang="el-GR" b="1" dirty="0">
              <a:solidFill>
                <a:schemeClr val="tx1"/>
              </a:solidFill>
              <a:latin typeface="Calibri" pitchFamily="34" charset="0"/>
            </a:endParaRPr>
          </a:p>
        </p:txBody>
      </p:sp>
      <p:sp>
        <p:nvSpPr>
          <p:cNvPr id="49" name="48 - Στρογγυλεμένο ορθογώνιο"/>
          <p:cNvSpPr/>
          <p:nvPr/>
        </p:nvSpPr>
        <p:spPr>
          <a:xfrm>
            <a:off x="1763688" y="2924944"/>
            <a:ext cx="3168352" cy="69269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chemeClr val="tx1"/>
                </a:solidFill>
                <a:latin typeface="Calibri" pitchFamily="34" charset="0"/>
              </a:rPr>
              <a:t>Β/</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Εκπαίδευση</a:t>
            </a:r>
            <a:endParaRPr lang="el-GR" b="1" dirty="0">
              <a:solidFill>
                <a:schemeClr val="tx1"/>
              </a:solidFill>
              <a:latin typeface="Calibri" pitchFamily="34" charset="0"/>
            </a:endParaRPr>
          </a:p>
        </p:txBody>
      </p:sp>
      <p:sp>
        <p:nvSpPr>
          <p:cNvPr id="50" name="49 - Στρογγυλεμένο ορθογώνιο"/>
          <p:cNvSpPr/>
          <p:nvPr/>
        </p:nvSpPr>
        <p:spPr>
          <a:xfrm>
            <a:off x="5508104" y="2852936"/>
            <a:ext cx="3635896" cy="692696"/>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l-GR" b="1" dirty="0" smtClean="0">
                <a:solidFill>
                  <a:schemeClr val="tx1"/>
                </a:solidFill>
                <a:latin typeface="Calibri" pitchFamily="34" charset="0"/>
              </a:rPr>
              <a:t>Β/</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 Ειδική Εκπαίδευση</a:t>
            </a:r>
            <a:endParaRPr lang="el-GR" b="1" dirty="0">
              <a:solidFill>
                <a:schemeClr val="tx1"/>
              </a:solidFill>
              <a:latin typeface="Calibri" pitchFamily="34" charset="0"/>
            </a:endParaRPr>
          </a:p>
        </p:txBody>
      </p:sp>
      <p:cxnSp>
        <p:nvCxnSpPr>
          <p:cNvPr id="55" name="54 - Ευθεία γραμμή σύνδεσης"/>
          <p:cNvCxnSpPr/>
          <p:nvPr/>
        </p:nvCxnSpPr>
        <p:spPr>
          <a:xfrm>
            <a:off x="1907704" y="1628800"/>
            <a:ext cx="0" cy="129614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60" name="59 - Στρογγυλεμένο ορθογώνιο"/>
          <p:cNvSpPr/>
          <p:nvPr/>
        </p:nvSpPr>
        <p:spPr>
          <a:xfrm>
            <a:off x="1763688" y="4536504"/>
            <a:ext cx="3168352" cy="69269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chemeClr val="tx1"/>
                </a:solidFill>
                <a:latin typeface="Calibri" pitchFamily="34" charset="0"/>
              </a:rPr>
              <a:t>Β/</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Επαγγελματική Εκπαίδευση</a:t>
            </a:r>
            <a:endParaRPr lang="el-GR" b="1" dirty="0">
              <a:solidFill>
                <a:schemeClr val="tx1"/>
              </a:solidFill>
              <a:latin typeface="Calibri" pitchFamily="34" charset="0"/>
            </a:endParaRPr>
          </a:p>
        </p:txBody>
      </p:sp>
      <p:sp>
        <p:nvSpPr>
          <p:cNvPr id="61" name="60 - Στρογγυλεμένο ορθογώνιο"/>
          <p:cNvSpPr/>
          <p:nvPr/>
        </p:nvSpPr>
        <p:spPr>
          <a:xfrm>
            <a:off x="5508104" y="4509120"/>
            <a:ext cx="3600400" cy="692696"/>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l-GR" b="1" dirty="0" smtClean="0">
                <a:solidFill>
                  <a:schemeClr val="tx1"/>
                </a:solidFill>
                <a:latin typeface="Calibri" pitchFamily="34" charset="0"/>
              </a:rPr>
              <a:t>Β/</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 Ειδική Επαγγελματική Εκπαίδευση</a:t>
            </a:r>
            <a:endParaRPr lang="el-GR" b="1" dirty="0">
              <a:solidFill>
                <a:schemeClr val="tx1"/>
              </a:solidFill>
              <a:latin typeface="Calibri" pitchFamily="34" charset="0"/>
            </a:endParaRPr>
          </a:p>
        </p:txBody>
      </p:sp>
      <p:sp>
        <p:nvSpPr>
          <p:cNvPr id="13" name="12 - Στρογγυλεμένο ορθογώνιο"/>
          <p:cNvSpPr/>
          <p:nvPr/>
        </p:nvSpPr>
        <p:spPr>
          <a:xfrm>
            <a:off x="1691680" y="1008112"/>
            <a:ext cx="3240360" cy="692696"/>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smtClean="0">
                <a:solidFill>
                  <a:schemeClr val="tx1"/>
                </a:solidFill>
                <a:latin typeface="Calibri" pitchFamily="34" charset="0"/>
              </a:rPr>
              <a:t>Α/</a:t>
            </a:r>
            <a:r>
              <a:rPr lang="el-GR" b="1" dirty="0" err="1" smtClean="0">
                <a:solidFill>
                  <a:schemeClr val="tx1"/>
                </a:solidFill>
                <a:latin typeface="Calibri" pitchFamily="34" charset="0"/>
              </a:rPr>
              <a:t>θμια </a:t>
            </a:r>
            <a:r>
              <a:rPr lang="el-GR" b="1" dirty="0" smtClean="0">
                <a:solidFill>
                  <a:schemeClr val="tx1"/>
                </a:solidFill>
                <a:latin typeface="Calibri" pitchFamily="34" charset="0"/>
              </a:rPr>
              <a:t>Εκπαίδευση</a:t>
            </a:r>
            <a:endParaRPr lang="el-GR" b="1" dirty="0">
              <a:solidFill>
                <a:schemeClr val="tx1"/>
              </a:solidFill>
              <a:latin typeface="Calibri" pitchFamily="34" charset="0"/>
            </a:endParaRPr>
          </a:p>
        </p:txBody>
      </p:sp>
      <p:graphicFrame>
        <p:nvGraphicFramePr>
          <p:cNvPr id="91" name="90 - Πίνακας"/>
          <p:cNvGraphicFramePr>
            <a:graphicFrameLocks noGrp="1"/>
          </p:cNvGraphicFramePr>
          <p:nvPr/>
        </p:nvGraphicFramePr>
        <p:xfrm>
          <a:off x="1979712" y="5229200"/>
          <a:ext cx="3240360" cy="701040"/>
        </p:xfrm>
        <a:graphic>
          <a:graphicData uri="http://schemas.openxmlformats.org/drawingml/2006/table">
            <a:tbl>
              <a:tblPr firstRow="1" bandRow="1">
                <a:tableStyleId>{5C22544A-7EE6-4342-B048-85BDC9FD1C3A}</a:tableStyleId>
              </a:tblPr>
              <a:tblGrid>
                <a:gridCol w="3240360"/>
              </a:tblGrid>
              <a:tr h="370840">
                <a:tc>
                  <a:txBody>
                    <a:bodyPr/>
                    <a:lstStyle/>
                    <a:p>
                      <a:pPr marL="173038" indent="-173038" algn="l">
                        <a:buFont typeface="Wingdings" pitchFamily="2" charset="2"/>
                        <a:buChar char="§"/>
                      </a:pPr>
                      <a:r>
                        <a:rPr lang="el-GR" sz="2000" dirty="0" smtClean="0">
                          <a:solidFill>
                            <a:schemeClr val="tx1"/>
                          </a:solidFill>
                          <a:latin typeface="Calibri" pitchFamily="34" charset="0"/>
                        </a:rPr>
                        <a:t> Επαγγελματικό Λύκειο</a:t>
                      </a:r>
                      <a:endParaRPr lang="el-GR" sz="2000" b="1" i="0" baseline="0" dirty="0" smtClean="0">
                        <a:solidFill>
                          <a:schemeClr val="tx1"/>
                        </a:solidFill>
                        <a:latin typeface="Calibri" pitchFamily="34" charset="0"/>
                      </a:endParaRPr>
                    </a:p>
                    <a:p>
                      <a:pPr marL="173038" indent="-173038" algn="l">
                        <a:buFont typeface="Wingdings" pitchFamily="2" charset="2"/>
                        <a:buChar char="§"/>
                      </a:pPr>
                      <a:r>
                        <a:rPr lang="el-GR" sz="2000" b="1" i="0" baseline="0" dirty="0" smtClean="0">
                          <a:solidFill>
                            <a:schemeClr val="tx1"/>
                          </a:solidFill>
                          <a:latin typeface="Calibri" pitchFamily="34" charset="0"/>
                        </a:rPr>
                        <a:t> Επαγγελματική Σχολή</a:t>
                      </a:r>
                      <a:endParaRPr lang="el-GR" sz="2000" b="1" i="0" dirty="0" smtClean="0">
                        <a:solidFill>
                          <a:schemeClr val="tx1"/>
                        </a:solidFill>
                        <a:latin typeface="Calibri"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50000"/>
                      </a:schemeClr>
                    </a:solidFill>
                  </a:tcPr>
                </a:tc>
              </a:tr>
            </a:tbl>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000" fill="hold"/>
                                        <p:tgtEl>
                                          <p:spTgt spid="9"/>
                                        </p:tgtEl>
                                        <p:attrNameLst>
                                          <p:attrName>ppt_w</p:attrName>
                                        </p:attrNameLst>
                                      </p:cBhvr>
                                      <p:tavLst>
                                        <p:tav tm="0">
                                          <p:val>
                                            <p:strVal val="#ppt_w+.3"/>
                                          </p:val>
                                        </p:tav>
                                        <p:tav tm="100000">
                                          <p:val>
                                            <p:strVal val="#ppt_w"/>
                                          </p:val>
                                        </p:tav>
                                      </p:tavLst>
                                    </p:anim>
                                    <p:anim calcmode="lin" valueType="num">
                                      <p:cBhvr>
                                        <p:cTn id="8" dur="2000" fill="hold"/>
                                        <p:tgtEl>
                                          <p:spTgt spid="9"/>
                                        </p:tgtEl>
                                        <p:attrNameLst>
                                          <p:attrName>ppt_h</p:attrName>
                                        </p:attrNameLst>
                                      </p:cBhvr>
                                      <p:tavLst>
                                        <p:tav tm="0">
                                          <p:val>
                                            <p:strVal val="#ppt_h"/>
                                          </p:val>
                                        </p:tav>
                                        <p:tav tm="100000">
                                          <p:val>
                                            <p:strVal val="#ppt_h"/>
                                          </p:val>
                                        </p:tav>
                                      </p:tavLst>
                                    </p:anim>
                                    <p:animEffect transition="in" filter="fade">
                                      <p:cBhvr>
                                        <p:cTn id="9" dur="2000"/>
                                        <p:tgtEl>
                                          <p:spTgt spid="9"/>
                                        </p:tgtEl>
                                      </p:cBhvr>
                                    </p:animEffect>
                                  </p:childTnLst>
                                </p:cTn>
                              </p:par>
                            </p:childTnLst>
                          </p:cTn>
                        </p:par>
                        <p:par>
                          <p:cTn id="10" fill="hold">
                            <p:stCondLst>
                              <p:cond delay="2000"/>
                            </p:stCondLst>
                            <p:childTnLst>
                              <p:par>
                                <p:cTn id="11" presetID="50" presetClass="entr" presetSubtype="0" decel="10000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2000" fill="hold"/>
                                        <p:tgtEl>
                                          <p:spTgt spid="10"/>
                                        </p:tgtEl>
                                        <p:attrNameLst>
                                          <p:attrName>ppt_w</p:attrName>
                                        </p:attrNameLst>
                                      </p:cBhvr>
                                      <p:tavLst>
                                        <p:tav tm="0">
                                          <p:val>
                                            <p:strVal val="#ppt_w+.3"/>
                                          </p:val>
                                        </p:tav>
                                        <p:tav tm="100000">
                                          <p:val>
                                            <p:strVal val="#ppt_w"/>
                                          </p:val>
                                        </p:tav>
                                      </p:tavLst>
                                    </p:anim>
                                    <p:anim calcmode="lin" valueType="num">
                                      <p:cBhvr>
                                        <p:cTn id="14" dur="2000" fill="hold"/>
                                        <p:tgtEl>
                                          <p:spTgt spid="10"/>
                                        </p:tgtEl>
                                        <p:attrNameLst>
                                          <p:attrName>ppt_h</p:attrName>
                                        </p:attrNameLst>
                                      </p:cBhvr>
                                      <p:tavLst>
                                        <p:tav tm="0">
                                          <p:val>
                                            <p:strVal val="#ppt_h"/>
                                          </p:val>
                                        </p:tav>
                                        <p:tav tm="100000">
                                          <p:val>
                                            <p:strVal val="#ppt_h"/>
                                          </p:val>
                                        </p:tav>
                                      </p:tavLst>
                                    </p:anim>
                                    <p:animEffect transition="in" filter="fade">
                                      <p:cBhvr>
                                        <p:cTn id="15" dur="2000"/>
                                        <p:tgtEl>
                                          <p:spTgt spid="10"/>
                                        </p:tgtEl>
                                      </p:cBhvr>
                                    </p:animEffect>
                                  </p:childTnLst>
                                </p:cTn>
                              </p:par>
                            </p:childTnLst>
                          </p:cTn>
                        </p:par>
                        <p:par>
                          <p:cTn id="16" fill="hold">
                            <p:stCondLst>
                              <p:cond delay="4000"/>
                            </p:stCondLst>
                            <p:childTnLst>
                              <p:par>
                                <p:cTn id="17" presetID="53" presetClass="entr" presetSubtype="0"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2000" fill="hold"/>
                                        <p:tgtEl>
                                          <p:spTgt spid="12"/>
                                        </p:tgtEl>
                                        <p:attrNameLst>
                                          <p:attrName>ppt_w</p:attrName>
                                        </p:attrNameLst>
                                      </p:cBhvr>
                                      <p:tavLst>
                                        <p:tav tm="0">
                                          <p:val>
                                            <p:fltVal val="0"/>
                                          </p:val>
                                        </p:tav>
                                        <p:tav tm="100000">
                                          <p:val>
                                            <p:strVal val="#ppt_w"/>
                                          </p:val>
                                        </p:tav>
                                      </p:tavLst>
                                    </p:anim>
                                    <p:anim calcmode="lin" valueType="num">
                                      <p:cBhvr>
                                        <p:cTn id="20" dur="2000" fill="hold"/>
                                        <p:tgtEl>
                                          <p:spTgt spid="12"/>
                                        </p:tgtEl>
                                        <p:attrNameLst>
                                          <p:attrName>ppt_h</p:attrName>
                                        </p:attrNameLst>
                                      </p:cBhvr>
                                      <p:tavLst>
                                        <p:tav tm="0">
                                          <p:val>
                                            <p:fltVal val="0"/>
                                          </p:val>
                                        </p:tav>
                                        <p:tav tm="100000">
                                          <p:val>
                                            <p:strVal val="#ppt_h"/>
                                          </p:val>
                                        </p:tav>
                                      </p:tavLst>
                                    </p:anim>
                                    <p:animEffect transition="in" filter="fade">
                                      <p:cBhvr>
                                        <p:cTn id="21" dur="2000"/>
                                        <p:tgtEl>
                                          <p:spTgt spid="12"/>
                                        </p:tgtEl>
                                      </p:cBhvr>
                                    </p:animEffect>
                                  </p:childTnLst>
                                </p:cTn>
                              </p:par>
                            </p:childTnLst>
                          </p:cTn>
                        </p:par>
                        <p:par>
                          <p:cTn id="22" fill="hold">
                            <p:stCondLst>
                              <p:cond delay="6000"/>
                            </p:stCondLst>
                            <p:childTnLst>
                              <p:par>
                                <p:cTn id="23" presetID="53" presetClass="entr" presetSubtype="0"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2000" fill="hold"/>
                                        <p:tgtEl>
                                          <p:spTgt spid="14"/>
                                        </p:tgtEl>
                                        <p:attrNameLst>
                                          <p:attrName>ppt_w</p:attrName>
                                        </p:attrNameLst>
                                      </p:cBhvr>
                                      <p:tavLst>
                                        <p:tav tm="0">
                                          <p:val>
                                            <p:fltVal val="0"/>
                                          </p:val>
                                        </p:tav>
                                        <p:tav tm="100000">
                                          <p:val>
                                            <p:strVal val="#ppt_w"/>
                                          </p:val>
                                        </p:tav>
                                      </p:tavLst>
                                    </p:anim>
                                    <p:anim calcmode="lin" valueType="num">
                                      <p:cBhvr>
                                        <p:cTn id="26" dur="2000" fill="hold"/>
                                        <p:tgtEl>
                                          <p:spTgt spid="14"/>
                                        </p:tgtEl>
                                        <p:attrNameLst>
                                          <p:attrName>ppt_h</p:attrName>
                                        </p:attrNameLst>
                                      </p:cBhvr>
                                      <p:tavLst>
                                        <p:tav tm="0">
                                          <p:val>
                                            <p:fltVal val="0"/>
                                          </p:val>
                                        </p:tav>
                                        <p:tav tm="100000">
                                          <p:val>
                                            <p:strVal val="#ppt_h"/>
                                          </p:val>
                                        </p:tav>
                                      </p:tavLst>
                                    </p:anim>
                                    <p:animEffect transition="in" filter="fade">
                                      <p:cBhvr>
                                        <p:cTn id="27" dur="2000"/>
                                        <p:tgtEl>
                                          <p:spTgt spid="14"/>
                                        </p:tgtEl>
                                      </p:cBhvr>
                                    </p:animEffect>
                                  </p:childTnLst>
                                </p:cTn>
                              </p:par>
                            </p:childTnLst>
                          </p:cTn>
                        </p:par>
                        <p:par>
                          <p:cTn id="28" fill="hold">
                            <p:stCondLst>
                              <p:cond delay="8000"/>
                            </p:stCondLst>
                            <p:childTnLst>
                              <p:par>
                                <p:cTn id="29" presetID="50" presetClass="entr" presetSubtype="0" decel="10000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2000" fill="hold"/>
                                        <p:tgtEl>
                                          <p:spTgt spid="13"/>
                                        </p:tgtEl>
                                        <p:attrNameLst>
                                          <p:attrName>ppt_w</p:attrName>
                                        </p:attrNameLst>
                                      </p:cBhvr>
                                      <p:tavLst>
                                        <p:tav tm="0">
                                          <p:val>
                                            <p:strVal val="#ppt_w+.3"/>
                                          </p:val>
                                        </p:tav>
                                        <p:tav tm="100000">
                                          <p:val>
                                            <p:strVal val="#ppt_w"/>
                                          </p:val>
                                        </p:tav>
                                      </p:tavLst>
                                    </p:anim>
                                    <p:anim calcmode="lin" valueType="num">
                                      <p:cBhvr>
                                        <p:cTn id="32" dur="2000" fill="hold"/>
                                        <p:tgtEl>
                                          <p:spTgt spid="13"/>
                                        </p:tgtEl>
                                        <p:attrNameLst>
                                          <p:attrName>ppt_h</p:attrName>
                                        </p:attrNameLst>
                                      </p:cBhvr>
                                      <p:tavLst>
                                        <p:tav tm="0">
                                          <p:val>
                                            <p:strVal val="#ppt_h"/>
                                          </p:val>
                                        </p:tav>
                                        <p:tav tm="100000">
                                          <p:val>
                                            <p:strVal val="#ppt_h"/>
                                          </p:val>
                                        </p:tav>
                                      </p:tavLst>
                                    </p:anim>
                                    <p:animEffect transition="in" filter="fade">
                                      <p:cBhvr>
                                        <p:cTn id="33" dur="2000"/>
                                        <p:tgtEl>
                                          <p:spTgt spid="13"/>
                                        </p:tgtEl>
                                      </p:cBhvr>
                                    </p:animEffect>
                                  </p:childTnLst>
                                </p:cTn>
                              </p:par>
                            </p:childTnLst>
                          </p:cTn>
                        </p:par>
                        <p:par>
                          <p:cTn id="34" fill="hold">
                            <p:stCondLst>
                              <p:cond delay="10000"/>
                            </p:stCondLst>
                            <p:childTnLst>
                              <p:par>
                                <p:cTn id="35" presetID="50" presetClass="entr" presetSubtype="0" decel="100000" fill="hold" grpId="0" nodeType="after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2000" fill="hold"/>
                                        <p:tgtEl>
                                          <p:spTgt spid="18"/>
                                        </p:tgtEl>
                                        <p:attrNameLst>
                                          <p:attrName>ppt_w</p:attrName>
                                        </p:attrNameLst>
                                      </p:cBhvr>
                                      <p:tavLst>
                                        <p:tav tm="0">
                                          <p:val>
                                            <p:strVal val="#ppt_w+.3"/>
                                          </p:val>
                                        </p:tav>
                                        <p:tav tm="100000">
                                          <p:val>
                                            <p:strVal val="#ppt_w"/>
                                          </p:val>
                                        </p:tav>
                                      </p:tavLst>
                                    </p:anim>
                                    <p:anim calcmode="lin" valueType="num">
                                      <p:cBhvr>
                                        <p:cTn id="38" dur="2000" fill="hold"/>
                                        <p:tgtEl>
                                          <p:spTgt spid="18"/>
                                        </p:tgtEl>
                                        <p:attrNameLst>
                                          <p:attrName>ppt_h</p:attrName>
                                        </p:attrNameLst>
                                      </p:cBhvr>
                                      <p:tavLst>
                                        <p:tav tm="0">
                                          <p:val>
                                            <p:strVal val="#ppt_h"/>
                                          </p:val>
                                        </p:tav>
                                        <p:tav tm="100000">
                                          <p:val>
                                            <p:strVal val="#ppt_h"/>
                                          </p:val>
                                        </p:tav>
                                      </p:tavLst>
                                    </p:anim>
                                    <p:animEffect transition="in" filter="fade">
                                      <p:cBhvr>
                                        <p:cTn id="39" dur="2000"/>
                                        <p:tgtEl>
                                          <p:spTgt spid="18"/>
                                        </p:tgtEl>
                                      </p:cBhvr>
                                    </p:animEffect>
                                  </p:childTnLst>
                                </p:cTn>
                              </p:par>
                            </p:childTnLst>
                          </p:cTn>
                        </p:par>
                        <p:par>
                          <p:cTn id="40" fill="hold">
                            <p:stCondLst>
                              <p:cond delay="12000"/>
                            </p:stCondLst>
                            <p:childTnLst>
                              <p:par>
                                <p:cTn id="41" presetID="47" presetClass="entr" presetSubtype="0" fill="hold" nodeType="afterEffect">
                                  <p:stCondLst>
                                    <p:cond delay="0"/>
                                  </p:stCondLst>
                                  <p:childTnLst>
                                    <p:set>
                                      <p:cBhvr>
                                        <p:cTn id="42" dur="1" fill="hold">
                                          <p:stCondLst>
                                            <p:cond delay="0"/>
                                          </p:stCondLst>
                                        </p:cTn>
                                        <p:tgtEl>
                                          <p:spTgt spid="79"/>
                                        </p:tgtEl>
                                        <p:attrNameLst>
                                          <p:attrName>style.visibility</p:attrName>
                                        </p:attrNameLst>
                                      </p:cBhvr>
                                      <p:to>
                                        <p:strVal val="visible"/>
                                      </p:to>
                                    </p:set>
                                    <p:animEffect transition="in" filter="fade">
                                      <p:cBhvr>
                                        <p:cTn id="43" dur="2000"/>
                                        <p:tgtEl>
                                          <p:spTgt spid="79"/>
                                        </p:tgtEl>
                                      </p:cBhvr>
                                    </p:animEffect>
                                    <p:anim calcmode="lin" valueType="num">
                                      <p:cBhvr>
                                        <p:cTn id="44" dur="2000" fill="hold"/>
                                        <p:tgtEl>
                                          <p:spTgt spid="79"/>
                                        </p:tgtEl>
                                        <p:attrNameLst>
                                          <p:attrName>ppt_x</p:attrName>
                                        </p:attrNameLst>
                                      </p:cBhvr>
                                      <p:tavLst>
                                        <p:tav tm="0">
                                          <p:val>
                                            <p:strVal val="#ppt_x"/>
                                          </p:val>
                                        </p:tav>
                                        <p:tav tm="100000">
                                          <p:val>
                                            <p:strVal val="#ppt_x"/>
                                          </p:val>
                                        </p:tav>
                                      </p:tavLst>
                                    </p:anim>
                                    <p:anim calcmode="lin" valueType="num">
                                      <p:cBhvr>
                                        <p:cTn id="45" dur="2000" fill="hold"/>
                                        <p:tgtEl>
                                          <p:spTgt spid="79"/>
                                        </p:tgtEl>
                                        <p:attrNameLst>
                                          <p:attrName>ppt_y</p:attrName>
                                        </p:attrNameLst>
                                      </p:cBhvr>
                                      <p:tavLst>
                                        <p:tav tm="0">
                                          <p:val>
                                            <p:strVal val="#ppt_y-.1"/>
                                          </p:val>
                                        </p:tav>
                                        <p:tav tm="100000">
                                          <p:val>
                                            <p:strVal val="#ppt_y"/>
                                          </p:val>
                                        </p:tav>
                                      </p:tavLst>
                                    </p:anim>
                                  </p:childTnLst>
                                </p:cTn>
                              </p:par>
                            </p:childTnLst>
                          </p:cTn>
                        </p:par>
                        <p:par>
                          <p:cTn id="46" fill="hold">
                            <p:stCondLst>
                              <p:cond delay="14000"/>
                            </p:stCondLst>
                            <p:childTnLst>
                              <p:par>
                                <p:cTn id="47" presetID="47" presetClass="entr" presetSubtype="0" fill="hold" nodeType="after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fade">
                                      <p:cBhvr>
                                        <p:cTn id="49" dur="2000"/>
                                        <p:tgtEl>
                                          <p:spTgt spid="80"/>
                                        </p:tgtEl>
                                      </p:cBhvr>
                                    </p:animEffect>
                                    <p:anim calcmode="lin" valueType="num">
                                      <p:cBhvr>
                                        <p:cTn id="50" dur="2000" fill="hold"/>
                                        <p:tgtEl>
                                          <p:spTgt spid="80"/>
                                        </p:tgtEl>
                                        <p:attrNameLst>
                                          <p:attrName>ppt_x</p:attrName>
                                        </p:attrNameLst>
                                      </p:cBhvr>
                                      <p:tavLst>
                                        <p:tav tm="0">
                                          <p:val>
                                            <p:strVal val="#ppt_x"/>
                                          </p:val>
                                        </p:tav>
                                        <p:tav tm="100000">
                                          <p:val>
                                            <p:strVal val="#ppt_x"/>
                                          </p:val>
                                        </p:tav>
                                      </p:tavLst>
                                    </p:anim>
                                    <p:anim calcmode="lin" valueType="num">
                                      <p:cBhvr>
                                        <p:cTn id="51" dur="2000" fill="hold"/>
                                        <p:tgtEl>
                                          <p:spTgt spid="80"/>
                                        </p:tgtEl>
                                        <p:attrNameLst>
                                          <p:attrName>ppt_y</p:attrName>
                                        </p:attrNameLst>
                                      </p:cBhvr>
                                      <p:tavLst>
                                        <p:tav tm="0">
                                          <p:val>
                                            <p:strVal val="#ppt_y-.1"/>
                                          </p:val>
                                        </p:tav>
                                        <p:tav tm="100000">
                                          <p:val>
                                            <p:strVal val="#ppt_y"/>
                                          </p:val>
                                        </p:tav>
                                      </p:tavLst>
                                    </p:anim>
                                  </p:childTnLst>
                                </p:cTn>
                              </p:par>
                            </p:childTnLst>
                          </p:cTn>
                        </p:par>
                        <p:par>
                          <p:cTn id="52" fill="hold">
                            <p:stCondLst>
                              <p:cond delay="16000"/>
                            </p:stCondLst>
                            <p:childTnLst>
                              <p:par>
                                <p:cTn id="53" presetID="53" presetClass="entr" presetSubtype="0" fill="hold" nodeType="afterEffect">
                                  <p:stCondLst>
                                    <p:cond delay="0"/>
                                  </p:stCondLst>
                                  <p:childTnLst>
                                    <p:set>
                                      <p:cBhvr>
                                        <p:cTn id="54" dur="1" fill="hold">
                                          <p:stCondLst>
                                            <p:cond delay="0"/>
                                          </p:stCondLst>
                                        </p:cTn>
                                        <p:tgtEl>
                                          <p:spTgt spid="55"/>
                                        </p:tgtEl>
                                        <p:attrNameLst>
                                          <p:attrName>style.visibility</p:attrName>
                                        </p:attrNameLst>
                                      </p:cBhvr>
                                      <p:to>
                                        <p:strVal val="visible"/>
                                      </p:to>
                                    </p:set>
                                    <p:anim calcmode="lin" valueType="num">
                                      <p:cBhvr>
                                        <p:cTn id="55" dur="2000" fill="hold"/>
                                        <p:tgtEl>
                                          <p:spTgt spid="55"/>
                                        </p:tgtEl>
                                        <p:attrNameLst>
                                          <p:attrName>ppt_w</p:attrName>
                                        </p:attrNameLst>
                                      </p:cBhvr>
                                      <p:tavLst>
                                        <p:tav tm="0">
                                          <p:val>
                                            <p:fltVal val="0"/>
                                          </p:val>
                                        </p:tav>
                                        <p:tav tm="100000">
                                          <p:val>
                                            <p:strVal val="#ppt_w"/>
                                          </p:val>
                                        </p:tav>
                                      </p:tavLst>
                                    </p:anim>
                                    <p:anim calcmode="lin" valueType="num">
                                      <p:cBhvr>
                                        <p:cTn id="56" dur="2000" fill="hold"/>
                                        <p:tgtEl>
                                          <p:spTgt spid="55"/>
                                        </p:tgtEl>
                                        <p:attrNameLst>
                                          <p:attrName>ppt_h</p:attrName>
                                        </p:attrNameLst>
                                      </p:cBhvr>
                                      <p:tavLst>
                                        <p:tav tm="0">
                                          <p:val>
                                            <p:fltVal val="0"/>
                                          </p:val>
                                        </p:tav>
                                        <p:tav tm="100000">
                                          <p:val>
                                            <p:strVal val="#ppt_h"/>
                                          </p:val>
                                        </p:tav>
                                      </p:tavLst>
                                    </p:anim>
                                    <p:animEffect transition="in" filter="fade">
                                      <p:cBhvr>
                                        <p:cTn id="57" dur="2000"/>
                                        <p:tgtEl>
                                          <p:spTgt spid="55"/>
                                        </p:tgtEl>
                                      </p:cBhvr>
                                    </p:animEffect>
                                  </p:childTnLst>
                                </p:cTn>
                              </p:par>
                            </p:childTnLst>
                          </p:cTn>
                        </p:par>
                        <p:par>
                          <p:cTn id="58" fill="hold">
                            <p:stCondLst>
                              <p:cond delay="18000"/>
                            </p:stCondLst>
                            <p:childTnLst>
                              <p:par>
                                <p:cTn id="59" presetID="53" presetClass="entr" presetSubtype="0" fill="hold" nodeType="afterEffect">
                                  <p:stCondLst>
                                    <p:cond delay="0"/>
                                  </p:stCondLst>
                                  <p:childTnLst>
                                    <p:set>
                                      <p:cBhvr>
                                        <p:cTn id="60" dur="1" fill="hold">
                                          <p:stCondLst>
                                            <p:cond delay="0"/>
                                          </p:stCondLst>
                                        </p:cTn>
                                        <p:tgtEl>
                                          <p:spTgt spid="51"/>
                                        </p:tgtEl>
                                        <p:attrNameLst>
                                          <p:attrName>style.visibility</p:attrName>
                                        </p:attrNameLst>
                                      </p:cBhvr>
                                      <p:to>
                                        <p:strVal val="visible"/>
                                      </p:to>
                                    </p:set>
                                    <p:anim calcmode="lin" valueType="num">
                                      <p:cBhvr>
                                        <p:cTn id="61" dur="2000" fill="hold"/>
                                        <p:tgtEl>
                                          <p:spTgt spid="51"/>
                                        </p:tgtEl>
                                        <p:attrNameLst>
                                          <p:attrName>ppt_w</p:attrName>
                                        </p:attrNameLst>
                                      </p:cBhvr>
                                      <p:tavLst>
                                        <p:tav tm="0">
                                          <p:val>
                                            <p:fltVal val="0"/>
                                          </p:val>
                                        </p:tav>
                                        <p:tav tm="100000">
                                          <p:val>
                                            <p:strVal val="#ppt_w"/>
                                          </p:val>
                                        </p:tav>
                                      </p:tavLst>
                                    </p:anim>
                                    <p:anim calcmode="lin" valueType="num">
                                      <p:cBhvr>
                                        <p:cTn id="62" dur="2000" fill="hold"/>
                                        <p:tgtEl>
                                          <p:spTgt spid="51"/>
                                        </p:tgtEl>
                                        <p:attrNameLst>
                                          <p:attrName>ppt_h</p:attrName>
                                        </p:attrNameLst>
                                      </p:cBhvr>
                                      <p:tavLst>
                                        <p:tav tm="0">
                                          <p:val>
                                            <p:fltVal val="0"/>
                                          </p:val>
                                        </p:tav>
                                        <p:tav tm="100000">
                                          <p:val>
                                            <p:strVal val="#ppt_h"/>
                                          </p:val>
                                        </p:tav>
                                      </p:tavLst>
                                    </p:anim>
                                    <p:animEffect transition="in" filter="fade">
                                      <p:cBhvr>
                                        <p:cTn id="63" dur="2000"/>
                                        <p:tgtEl>
                                          <p:spTgt spid="51"/>
                                        </p:tgtEl>
                                      </p:cBhvr>
                                    </p:animEffect>
                                  </p:childTnLst>
                                </p:cTn>
                              </p:par>
                            </p:childTnLst>
                          </p:cTn>
                        </p:par>
                        <p:par>
                          <p:cTn id="64" fill="hold">
                            <p:stCondLst>
                              <p:cond delay="20000"/>
                            </p:stCondLst>
                            <p:childTnLst>
                              <p:par>
                                <p:cTn id="65" presetID="50" presetClass="entr" presetSubtype="0" decel="100000" fill="hold" grpId="0" nodeType="afterEffect">
                                  <p:stCondLst>
                                    <p:cond delay="0"/>
                                  </p:stCondLst>
                                  <p:childTnLst>
                                    <p:set>
                                      <p:cBhvr>
                                        <p:cTn id="66" dur="1" fill="hold">
                                          <p:stCondLst>
                                            <p:cond delay="0"/>
                                          </p:stCondLst>
                                        </p:cTn>
                                        <p:tgtEl>
                                          <p:spTgt spid="49"/>
                                        </p:tgtEl>
                                        <p:attrNameLst>
                                          <p:attrName>style.visibility</p:attrName>
                                        </p:attrNameLst>
                                      </p:cBhvr>
                                      <p:to>
                                        <p:strVal val="visible"/>
                                      </p:to>
                                    </p:set>
                                    <p:anim calcmode="lin" valueType="num">
                                      <p:cBhvr>
                                        <p:cTn id="67" dur="2000" fill="hold"/>
                                        <p:tgtEl>
                                          <p:spTgt spid="49"/>
                                        </p:tgtEl>
                                        <p:attrNameLst>
                                          <p:attrName>ppt_w</p:attrName>
                                        </p:attrNameLst>
                                      </p:cBhvr>
                                      <p:tavLst>
                                        <p:tav tm="0">
                                          <p:val>
                                            <p:strVal val="#ppt_w+.3"/>
                                          </p:val>
                                        </p:tav>
                                        <p:tav tm="100000">
                                          <p:val>
                                            <p:strVal val="#ppt_w"/>
                                          </p:val>
                                        </p:tav>
                                      </p:tavLst>
                                    </p:anim>
                                    <p:anim calcmode="lin" valueType="num">
                                      <p:cBhvr>
                                        <p:cTn id="68" dur="2000" fill="hold"/>
                                        <p:tgtEl>
                                          <p:spTgt spid="49"/>
                                        </p:tgtEl>
                                        <p:attrNameLst>
                                          <p:attrName>ppt_h</p:attrName>
                                        </p:attrNameLst>
                                      </p:cBhvr>
                                      <p:tavLst>
                                        <p:tav tm="0">
                                          <p:val>
                                            <p:strVal val="#ppt_h"/>
                                          </p:val>
                                        </p:tav>
                                        <p:tav tm="100000">
                                          <p:val>
                                            <p:strVal val="#ppt_h"/>
                                          </p:val>
                                        </p:tav>
                                      </p:tavLst>
                                    </p:anim>
                                    <p:animEffect transition="in" filter="fade">
                                      <p:cBhvr>
                                        <p:cTn id="69" dur="2000"/>
                                        <p:tgtEl>
                                          <p:spTgt spid="49"/>
                                        </p:tgtEl>
                                      </p:cBhvr>
                                    </p:animEffect>
                                  </p:childTnLst>
                                </p:cTn>
                              </p:par>
                            </p:childTnLst>
                          </p:cTn>
                        </p:par>
                        <p:par>
                          <p:cTn id="70" fill="hold">
                            <p:stCondLst>
                              <p:cond delay="22000"/>
                            </p:stCondLst>
                            <p:childTnLst>
                              <p:par>
                                <p:cTn id="71" presetID="50" presetClass="entr" presetSubtype="0" decel="100000" fill="hold" grpId="0" nodeType="afterEffect">
                                  <p:stCondLst>
                                    <p:cond delay="0"/>
                                  </p:stCondLst>
                                  <p:childTnLst>
                                    <p:set>
                                      <p:cBhvr>
                                        <p:cTn id="72" dur="1" fill="hold">
                                          <p:stCondLst>
                                            <p:cond delay="0"/>
                                          </p:stCondLst>
                                        </p:cTn>
                                        <p:tgtEl>
                                          <p:spTgt spid="50"/>
                                        </p:tgtEl>
                                        <p:attrNameLst>
                                          <p:attrName>style.visibility</p:attrName>
                                        </p:attrNameLst>
                                      </p:cBhvr>
                                      <p:to>
                                        <p:strVal val="visible"/>
                                      </p:to>
                                    </p:set>
                                    <p:anim calcmode="lin" valueType="num">
                                      <p:cBhvr>
                                        <p:cTn id="73" dur="2000" fill="hold"/>
                                        <p:tgtEl>
                                          <p:spTgt spid="50"/>
                                        </p:tgtEl>
                                        <p:attrNameLst>
                                          <p:attrName>ppt_w</p:attrName>
                                        </p:attrNameLst>
                                      </p:cBhvr>
                                      <p:tavLst>
                                        <p:tav tm="0">
                                          <p:val>
                                            <p:strVal val="#ppt_w+.3"/>
                                          </p:val>
                                        </p:tav>
                                        <p:tav tm="100000">
                                          <p:val>
                                            <p:strVal val="#ppt_w"/>
                                          </p:val>
                                        </p:tav>
                                      </p:tavLst>
                                    </p:anim>
                                    <p:anim calcmode="lin" valueType="num">
                                      <p:cBhvr>
                                        <p:cTn id="74" dur="2000" fill="hold"/>
                                        <p:tgtEl>
                                          <p:spTgt spid="50"/>
                                        </p:tgtEl>
                                        <p:attrNameLst>
                                          <p:attrName>ppt_h</p:attrName>
                                        </p:attrNameLst>
                                      </p:cBhvr>
                                      <p:tavLst>
                                        <p:tav tm="0">
                                          <p:val>
                                            <p:strVal val="#ppt_h"/>
                                          </p:val>
                                        </p:tav>
                                        <p:tav tm="100000">
                                          <p:val>
                                            <p:strVal val="#ppt_h"/>
                                          </p:val>
                                        </p:tav>
                                      </p:tavLst>
                                    </p:anim>
                                    <p:animEffect transition="in" filter="fade">
                                      <p:cBhvr>
                                        <p:cTn id="75" dur="2000"/>
                                        <p:tgtEl>
                                          <p:spTgt spid="50"/>
                                        </p:tgtEl>
                                      </p:cBhvr>
                                    </p:animEffect>
                                  </p:childTnLst>
                                </p:cTn>
                              </p:par>
                            </p:childTnLst>
                          </p:cTn>
                        </p:par>
                        <p:par>
                          <p:cTn id="76" fill="hold">
                            <p:stCondLst>
                              <p:cond delay="24000"/>
                            </p:stCondLst>
                            <p:childTnLst>
                              <p:par>
                                <p:cTn id="77" presetID="47" presetClass="entr" presetSubtype="0" fill="hold" nodeType="afterEffect">
                                  <p:stCondLst>
                                    <p:cond delay="0"/>
                                  </p:stCondLst>
                                  <p:childTnLst>
                                    <p:set>
                                      <p:cBhvr>
                                        <p:cTn id="78" dur="1" fill="hold">
                                          <p:stCondLst>
                                            <p:cond delay="0"/>
                                          </p:stCondLst>
                                        </p:cTn>
                                        <p:tgtEl>
                                          <p:spTgt spid="58"/>
                                        </p:tgtEl>
                                        <p:attrNameLst>
                                          <p:attrName>style.visibility</p:attrName>
                                        </p:attrNameLst>
                                      </p:cBhvr>
                                      <p:to>
                                        <p:strVal val="visible"/>
                                      </p:to>
                                    </p:set>
                                    <p:animEffect transition="in" filter="fade">
                                      <p:cBhvr>
                                        <p:cTn id="79" dur="2000"/>
                                        <p:tgtEl>
                                          <p:spTgt spid="58"/>
                                        </p:tgtEl>
                                      </p:cBhvr>
                                    </p:animEffect>
                                    <p:anim calcmode="lin" valueType="num">
                                      <p:cBhvr>
                                        <p:cTn id="80" dur="2000" fill="hold"/>
                                        <p:tgtEl>
                                          <p:spTgt spid="58"/>
                                        </p:tgtEl>
                                        <p:attrNameLst>
                                          <p:attrName>ppt_x</p:attrName>
                                        </p:attrNameLst>
                                      </p:cBhvr>
                                      <p:tavLst>
                                        <p:tav tm="0">
                                          <p:val>
                                            <p:strVal val="#ppt_x"/>
                                          </p:val>
                                        </p:tav>
                                        <p:tav tm="100000">
                                          <p:val>
                                            <p:strVal val="#ppt_x"/>
                                          </p:val>
                                        </p:tav>
                                      </p:tavLst>
                                    </p:anim>
                                    <p:anim calcmode="lin" valueType="num">
                                      <p:cBhvr>
                                        <p:cTn id="81" dur="2000" fill="hold"/>
                                        <p:tgtEl>
                                          <p:spTgt spid="58"/>
                                        </p:tgtEl>
                                        <p:attrNameLst>
                                          <p:attrName>ppt_y</p:attrName>
                                        </p:attrNameLst>
                                      </p:cBhvr>
                                      <p:tavLst>
                                        <p:tav tm="0">
                                          <p:val>
                                            <p:strVal val="#ppt_y-.1"/>
                                          </p:val>
                                        </p:tav>
                                        <p:tav tm="100000">
                                          <p:val>
                                            <p:strVal val="#ppt_y"/>
                                          </p:val>
                                        </p:tav>
                                      </p:tavLst>
                                    </p:anim>
                                  </p:childTnLst>
                                </p:cTn>
                              </p:par>
                            </p:childTnLst>
                          </p:cTn>
                        </p:par>
                        <p:par>
                          <p:cTn id="82" fill="hold">
                            <p:stCondLst>
                              <p:cond delay="26000"/>
                            </p:stCondLst>
                            <p:childTnLst>
                              <p:par>
                                <p:cTn id="83" presetID="47" presetClass="entr" presetSubtype="0" fill="hold" nodeType="afterEffect">
                                  <p:stCondLst>
                                    <p:cond delay="0"/>
                                  </p:stCondLst>
                                  <p:childTnLst>
                                    <p:set>
                                      <p:cBhvr>
                                        <p:cTn id="84" dur="1" fill="hold">
                                          <p:stCondLst>
                                            <p:cond delay="0"/>
                                          </p:stCondLst>
                                        </p:cTn>
                                        <p:tgtEl>
                                          <p:spTgt spid="59"/>
                                        </p:tgtEl>
                                        <p:attrNameLst>
                                          <p:attrName>style.visibility</p:attrName>
                                        </p:attrNameLst>
                                      </p:cBhvr>
                                      <p:to>
                                        <p:strVal val="visible"/>
                                      </p:to>
                                    </p:set>
                                    <p:animEffect transition="in" filter="fade">
                                      <p:cBhvr>
                                        <p:cTn id="85" dur="2000"/>
                                        <p:tgtEl>
                                          <p:spTgt spid="59"/>
                                        </p:tgtEl>
                                      </p:cBhvr>
                                    </p:animEffect>
                                    <p:anim calcmode="lin" valueType="num">
                                      <p:cBhvr>
                                        <p:cTn id="86" dur="2000" fill="hold"/>
                                        <p:tgtEl>
                                          <p:spTgt spid="59"/>
                                        </p:tgtEl>
                                        <p:attrNameLst>
                                          <p:attrName>ppt_x</p:attrName>
                                        </p:attrNameLst>
                                      </p:cBhvr>
                                      <p:tavLst>
                                        <p:tav tm="0">
                                          <p:val>
                                            <p:strVal val="#ppt_x"/>
                                          </p:val>
                                        </p:tav>
                                        <p:tav tm="100000">
                                          <p:val>
                                            <p:strVal val="#ppt_x"/>
                                          </p:val>
                                        </p:tav>
                                      </p:tavLst>
                                    </p:anim>
                                    <p:anim calcmode="lin" valueType="num">
                                      <p:cBhvr>
                                        <p:cTn id="87" dur="2000" fill="hold"/>
                                        <p:tgtEl>
                                          <p:spTgt spid="59"/>
                                        </p:tgtEl>
                                        <p:attrNameLst>
                                          <p:attrName>ppt_y</p:attrName>
                                        </p:attrNameLst>
                                      </p:cBhvr>
                                      <p:tavLst>
                                        <p:tav tm="0">
                                          <p:val>
                                            <p:strVal val="#ppt_y-.1"/>
                                          </p:val>
                                        </p:tav>
                                        <p:tav tm="100000">
                                          <p:val>
                                            <p:strVal val="#ppt_y"/>
                                          </p:val>
                                        </p:tav>
                                      </p:tavLst>
                                    </p:anim>
                                  </p:childTnLst>
                                </p:cTn>
                              </p:par>
                            </p:childTnLst>
                          </p:cTn>
                        </p:par>
                        <p:par>
                          <p:cTn id="88" fill="hold">
                            <p:stCondLst>
                              <p:cond delay="28000"/>
                            </p:stCondLst>
                            <p:childTnLst>
                              <p:par>
                                <p:cTn id="89" presetID="53" presetClass="entr" presetSubtype="0" fill="hold" nodeType="afterEffect">
                                  <p:stCondLst>
                                    <p:cond delay="0"/>
                                  </p:stCondLst>
                                  <p:childTnLst>
                                    <p:set>
                                      <p:cBhvr>
                                        <p:cTn id="90" dur="1" fill="hold">
                                          <p:stCondLst>
                                            <p:cond delay="0"/>
                                          </p:stCondLst>
                                        </p:cTn>
                                        <p:tgtEl>
                                          <p:spTgt spid="62"/>
                                        </p:tgtEl>
                                        <p:attrNameLst>
                                          <p:attrName>style.visibility</p:attrName>
                                        </p:attrNameLst>
                                      </p:cBhvr>
                                      <p:to>
                                        <p:strVal val="visible"/>
                                      </p:to>
                                    </p:set>
                                    <p:anim calcmode="lin" valueType="num">
                                      <p:cBhvr>
                                        <p:cTn id="91" dur="2000" fill="hold"/>
                                        <p:tgtEl>
                                          <p:spTgt spid="62"/>
                                        </p:tgtEl>
                                        <p:attrNameLst>
                                          <p:attrName>ppt_w</p:attrName>
                                        </p:attrNameLst>
                                      </p:cBhvr>
                                      <p:tavLst>
                                        <p:tav tm="0">
                                          <p:val>
                                            <p:fltVal val="0"/>
                                          </p:val>
                                        </p:tav>
                                        <p:tav tm="100000">
                                          <p:val>
                                            <p:strVal val="#ppt_w"/>
                                          </p:val>
                                        </p:tav>
                                      </p:tavLst>
                                    </p:anim>
                                    <p:anim calcmode="lin" valueType="num">
                                      <p:cBhvr>
                                        <p:cTn id="92" dur="2000" fill="hold"/>
                                        <p:tgtEl>
                                          <p:spTgt spid="62"/>
                                        </p:tgtEl>
                                        <p:attrNameLst>
                                          <p:attrName>ppt_h</p:attrName>
                                        </p:attrNameLst>
                                      </p:cBhvr>
                                      <p:tavLst>
                                        <p:tav tm="0">
                                          <p:val>
                                            <p:fltVal val="0"/>
                                          </p:val>
                                        </p:tav>
                                        <p:tav tm="100000">
                                          <p:val>
                                            <p:strVal val="#ppt_h"/>
                                          </p:val>
                                        </p:tav>
                                      </p:tavLst>
                                    </p:anim>
                                    <p:animEffect transition="in" filter="fade">
                                      <p:cBhvr>
                                        <p:cTn id="93" dur="2000"/>
                                        <p:tgtEl>
                                          <p:spTgt spid="62"/>
                                        </p:tgtEl>
                                      </p:cBhvr>
                                    </p:animEffect>
                                  </p:childTnLst>
                                </p:cTn>
                              </p:par>
                            </p:childTnLst>
                          </p:cTn>
                        </p:par>
                        <p:par>
                          <p:cTn id="94" fill="hold">
                            <p:stCondLst>
                              <p:cond delay="30000"/>
                            </p:stCondLst>
                            <p:childTnLst>
                              <p:par>
                                <p:cTn id="95" presetID="53" presetClass="entr" presetSubtype="0" fill="hold" nodeType="afterEffect">
                                  <p:stCondLst>
                                    <p:cond delay="0"/>
                                  </p:stCondLst>
                                  <p:childTnLst>
                                    <p:set>
                                      <p:cBhvr>
                                        <p:cTn id="96" dur="1" fill="hold">
                                          <p:stCondLst>
                                            <p:cond delay="0"/>
                                          </p:stCondLst>
                                        </p:cTn>
                                        <p:tgtEl>
                                          <p:spTgt spid="64"/>
                                        </p:tgtEl>
                                        <p:attrNameLst>
                                          <p:attrName>style.visibility</p:attrName>
                                        </p:attrNameLst>
                                      </p:cBhvr>
                                      <p:to>
                                        <p:strVal val="visible"/>
                                      </p:to>
                                    </p:set>
                                    <p:anim calcmode="lin" valueType="num">
                                      <p:cBhvr>
                                        <p:cTn id="97" dur="2000" fill="hold"/>
                                        <p:tgtEl>
                                          <p:spTgt spid="64"/>
                                        </p:tgtEl>
                                        <p:attrNameLst>
                                          <p:attrName>ppt_w</p:attrName>
                                        </p:attrNameLst>
                                      </p:cBhvr>
                                      <p:tavLst>
                                        <p:tav tm="0">
                                          <p:val>
                                            <p:fltVal val="0"/>
                                          </p:val>
                                        </p:tav>
                                        <p:tav tm="100000">
                                          <p:val>
                                            <p:strVal val="#ppt_w"/>
                                          </p:val>
                                        </p:tav>
                                      </p:tavLst>
                                    </p:anim>
                                    <p:anim calcmode="lin" valueType="num">
                                      <p:cBhvr>
                                        <p:cTn id="98" dur="2000" fill="hold"/>
                                        <p:tgtEl>
                                          <p:spTgt spid="64"/>
                                        </p:tgtEl>
                                        <p:attrNameLst>
                                          <p:attrName>ppt_h</p:attrName>
                                        </p:attrNameLst>
                                      </p:cBhvr>
                                      <p:tavLst>
                                        <p:tav tm="0">
                                          <p:val>
                                            <p:fltVal val="0"/>
                                          </p:val>
                                        </p:tav>
                                        <p:tav tm="100000">
                                          <p:val>
                                            <p:strVal val="#ppt_h"/>
                                          </p:val>
                                        </p:tav>
                                      </p:tavLst>
                                    </p:anim>
                                    <p:animEffect transition="in" filter="fade">
                                      <p:cBhvr>
                                        <p:cTn id="99" dur="2000"/>
                                        <p:tgtEl>
                                          <p:spTgt spid="64"/>
                                        </p:tgtEl>
                                      </p:cBhvr>
                                    </p:animEffect>
                                  </p:childTnLst>
                                </p:cTn>
                              </p:par>
                            </p:childTnLst>
                          </p:cTn>
                        </p:par>
                        <p:par>
                          <p:cTn id="100" fill="hold">
                            <p:stCondLst>
                              <p:cond delay="32000"/>
                            </p:stCondLst>
                            <p:childTnLst>
                              <p:par>
                                <p:cTn id="101" presetID="50" presetClass="entr" presetSubtype="0" decel="100000" fill="hold" grpId="0" nodeType="afterEffect">
                                  <p:stCondLst>
                                    <p:cond delay="0"/>
                                  </p:stCondLst>
                                  <p:childTnLst>
                                    <p:set>
                                      <p:cBhvr>
                                        <p:cTn id="102" dur="1" fill="hold">
                                          <p:stCondLst>
                                            <p:cond delay="0"/>
                                          </p:stCondLst>
                                        </p:cTn>
                                        <p:tgtEl>
                                          <p:spTgt spid="60"/>
                                        </p:tgtEl>
                                        <p:attrNameLst>
                                          <p:attrName>style.visibility</p:attrName>
                                        </p:attrNameLst>
                                      </p:cBhvr>
                                      <p:to>
                                        <p:strVal val="visible"/>
                                      </p:to>
                                    </p:set>
                                    <p:anim calcmode="lin" valueType="num">
                                      <p:cBhvr>
                                        <p:cTn id="103" dur="2000" fill="hold"/>
                                        <p:tgtEl>
                                          <p:spTgt spid="60"/>
                                        </p:tgtEl>
                                        <p:attrNameLst>
                                          <p:attrName>ppt_w</p:attrName>
                                        </p:attrNameLst>
                                      </p:cBhvr>
                                      <p:tavLst>
                                        <p:tav tm="0">
                                          <p:val>
                                            <p:strVal val="#ppt_w+.3"/>
                                          </p:val>
                                        </p:tav>
                                        <p:tav tm="100000">
                                          <p:val>
                                            <p:strVal val="#ppt_w"/>
                                          </p:val>
                                        </p:tav>
                                      </p:tavLst>
                                    </p:anim>
                                    <p:anim calcmode="lin" valueType="num">
                                      <p:cBhvr>
                                        <p:cTn id="104" dur="2000" fill="hold"/>
                                        <p:tgtEl>
                                          <p:spTgt spid="60"/>
                                        </p:tgtEl>
                                        <p:attrNameLst>
                                          <p:attrName>ppt_h</p:attrName>
                                        </p:attrNameLst>
                                      </p:cBhvr>
                                      <p:tavLst>
                                        <p:tav tm="0">
                                          <p:val>
                                            <p:strVal val="#ppt_h"/>
                                          </p:val>
                                        </p:tav>
                                        <p:tav tm="100000">
                                          <p:val>
                                            <p:strVal val="#ppt_h"/>
                                          </p:val>
                                        </p:tav>
                                      </p:tavLst>
                                    </p:anim>
                                    <p:animEffect transition="in" filter="fade">
                                      <p:cBhvr>
                                        <p:cTn id="105" dur="2000"/>
                                        <p:tgtEl>
                                          <p:spTgt spid="60"/>
                                        </p:tgtEl>
                                      </p:cBhvr>
                                    </p:animEffect>
                                  </p:childTnLst>
                                </p:cTn>
                              </p:par>
                            </p:childTnLst>
                          </p:cTn>
                        </p:par>
                        <p:par>
                          <p:cTn id="106" fill="hold">
                            <p:stCondLst>
                              <p:cond delay="34000"/>
                            </p:stCondLst>
                            <p:childTnLst>
                              <p:par>
                                <p:cTn id="107" presetID="50" presetClass="entr" presetSubtype="0" decel="100000" fill="hold" grpId="0" nodeType="afterEffect">
                                  <p:stCondLst>
                                    <p:cond delay="0"/>
                                  </p:stCondLst>
                                  <p:childTnLst>
                                    <p:set>
                                      <p:cBhvr>
                                        <p:cTn id="108" dur="1" fill="hold">
                                          <p:stCondLst>
                                            <p:cond delay="0"/>
                                          </p:stCondLst>
                                        </p:cTn>
                                        <p:tgtEl>
                                          <p:spTgt spid="61"/>
                                        </p:tgtEl>
                                        <p:attrNameLst>
                                          <p:attrName>style.visibility</p:attrName>
                                        </p:attrNameLst>
                                      </p:cBhvr>
                                      <p:to>
                                        <p:strVal val="visible"/>
                                      </p:to>
                                    </p:set>
                                    <p:anim calcmode="lin" valueType="num">
                                      <p:cBhvr>
                                        <p:cTn id="109" dur="2000" fill="hold"/>
                                        <p:tgtEl>
                                          <p:spTgt spid="61"/>
                                        </p:tgtEl>
                                        <p:attrNameLst>
                                          <p:attrName>ppt_w</p:attrName>
                                        </p:attrNameLst>
                                      </p:cBhvr>
                                      <p:tavLst>
                                        <p:tav tm="0">
                                          <p:val>
                                            <p:strVal val="#ppt_w+.3"/>
                                          </p:val>
                                        </p:tav>
                                        <p:tav tm="100000">
                                          <p:val>
                                            <p:strVal val="#ppt_w"/>
                                          </p:val>
                                        </p:tav>
                                      </p:tavLst>
                                    </p:anim>
                                    <p:anim calcmode="lin" valueType="num">
                                      <p:cBhvr>
                                        <p:cTn id="110" dur="2000" fill="hold"/>
                                        <p:tgtEl>
                                          <p:spTgt spid="61"/>
                                        </p:tgtEl>
                                        <p:attrNameLst>
                                          <p:attrName>ppt_h</p:attrName>
                                        </p:attrNameLst>
                                      </p:cBhvr>
                                      <p:tavLst>
                                        <p:tav tm="0">
                                          <p:val>
                                            <p:strVal val="#ppt_h"/>
                                          </p:val>
                                        </p:tav>
                                        <p:tav tm="100000">
                                          <p:val>
                                            <p:strVal val="#ppt_h"/>
                                          </p:val>
                                        </p:tav>
                                      </p:tavLst>
                                    </p:anim>
                                    <p:animEffect transition="in" filter="fade">
                                      <p:cBhvr>
                                        <p:cTn id="111" dur="2000"/>
                                        <p:tgtEl>
                                          <p:spTgt spid="61"/>
                                        </p:tgtEl>
                                      </p:cBhvr>
                                    </p:animEffect>
                                  </p:childTnLst>
                                </p:cTn>
                              </p:par>
                            </p:childTnLst>
                          </p:cTn>
                        </p:par>
                        <p:par>
                          <p:cTn id="112" fill="hold">
                            <p:stCondLst>
                              <p:cond delay="36000"/>
                            </p:stCondLst>
                            <p:childTnLst>
                              <p:par>
                                <p:cTn id="113" presetID="47" presetClass="entr" presetSubtype="0" fill="hold" nodeType="afterEffect">
                                  <p:stCondLst>
                                    <p:cond delay="0"/>
                                  </p:stCondLst>
                                  <p:childTnLst>
                                    <p:set>
                                      <p:cBhvr>
                                        <p:cTn id="114" dur="1" fill="hold">
                                          <p:stCondLst>
                                            <p:cond delay="0"/>
                                          </p:stCondLst>
                                        </p:cTn>
                                        <p:tgtEl>
                                          <p:spTgt spid="91"/>
                                        </p:tgtEl>
                                        <p:attrNameLst>
                                          <p:attrName>style.visibility</p:attrName>
                                        </p:attrNameLst>
                                      </p:cBhvr>
                                      <p:to>
                                        <p:strVal val="visible"/>
                                      </p:to>
                                    </p:set>
                                    <p:animEffect transition="in" filter="fade">
                                      <p:cBhvr>
                                        <p:cTn id="115" dur="2000"/>
                                        <p:tgtEl>
                                          <p:spTgt spid="91"/>
                                        </p:tgtEl>
                                      </p:cBhvr>
                                    </p:animEffect>
                                    <p:anim calcmode="lin" valueType="num">
                                      <p:cBhvr>
                                        <p:cTn id="116" dur="2000" fill="hold"/>
                                        <p:tgtEl>
                                          <p:spTgt spid="91"/>
                                        </p:tgtEl>
                                        <p:attrNameLst>
                                          <p:attrName>ppt_x</p:attrName>
                                        </p:attrNameLst>
                                      </p:cBhvr>
                                      <p:tavLst>
                                        <p:tav tm="0">
                                          <p:val>
                                            <p:strVal val="#ppt_x"/>
                                          </p:val>
                                        </p:tav>
                                        <p:tav tm="100000">
                                          <p:val>
                                            <p:strVal val="#ppt_x"/>
                                          </p:val>
                                        </p:tav>
                                      </p:tavLst>
                                    </p:anim>
                                    <p:anim calcmode="lin" valueType="num">
                                      <p:cBhvr>
                                        <p:cTn id="117" dur="2000" fill="hold"/>
                                        <p:tgtEl>
                                          <p:spTgt spid="91"/>
                                        </p:tgtEl>
                                        <p:attrNameLst>
                                          <p:attrName>ppt_y</p:attrName>
                                        </p:attrNameLst>
                                      </p:cBhvr>
                                      <p:tavLst>
                                        <p:tav tm="0">
                                          <p:val>
                                            <p:strVal val="#ppt_y-.1"/>
                                          </p:val>
                                        </p:tav>
                                        <p:tav tm="100000">
                                          <p:val>
                                            <p:strVal val="#ppt_y"/>
                                          </p:val>
                                        </p:tav>
                                      </p:tavLst>
                                    </p:anim>
                                  </p:childTnLst>
                                </p:cTn>
                              </p:par>
                            </p:childTnLst>
                          </p:cTn>
                        </p:par>
                        <p:par>
                          <p:cTn id="118" fill="hold">
                            <p:stCondLst>
                              <p:cond delay="38000"/>
                            </p:stCondLst>
                            <p:childTnLst>
                              <p:par>
                                <p:cTn id="119" presetID="47" presetClass="entr" presetSubtype="0" fill="hold" nodeType="afterEffect">
                                  <p:stCondLst>
                                    <p:cond delay="0"/>
                                  </p:stCondLst>
                                  <p:childTnLst>
                                    <p:set>
                                      <p:cBhvr>
                                        <p:cTn id="120" dur="1" fill="hold">
                                          <p:stCondLst>
                                            <p:cond delay="0"/>
                                          </p:stCondLst>
                                        </p:cTn>
                                        <p:tgtEl>
                                          <p:spTgt spid="87"/>
                                        </p:tgtEl>
                                        <p:attrNameLst>
                                          <p:attrName>style.visibility</p:attrName>
                                        </p:attrNameLst>
                                      </p:cBhvr>
                                      <p:to>
                                        <p:strVal val="visible"/>
                                      </p:to>
                                    </p:set>
                                    <p:animEffect transition="in" filter="fade">
                                      <p:cBhvr>
                                        <p:cTn id="121" dur="2000"/>
                                        <p:tgtEl>
                                          <p:spTgt spid="87"/>
                                        </p:tgtEl>
                                      </p:cBhvr>
                                    </p:animEffect>
                                    <p:anim calcmode="lin" valueType="num">
                                      <p:cBhvr>
                                        <p:cTn id="122" dur="2000" fill="hold"/>
                                        <p:tgtEl>
                                          <p:spTgt spid="87"/>
                                        </p:tgtEl>
                                        <p:attrNameLst>
                                          <p:attrName>ppt_x</p:attrName>
                                        </p:attrNameLst>
                                      </p:cBhvr>
                                      <p:tavLst>
                                        <p:tav tm="0">
                                          <p:val>
                                            <p:strVal val="#ppt_x"/>
                                          </p:val>
                                        </p:tav>
                                        <p:tav tm="100000">
                                          <p:val>
                                            <p:strVal val="#ppt_x"/>
                                          </p:val>
                                        </p:tav>
                                      </p:tavLst>
                                    </p:anim>
                                    <p:anim calcmode="lin" valueType="num">
                                      <p:cBhvr>
                                        <p:cTn id="123" dur="2000" fill="hold"/>
                                        <p:tgtEl>
                                          <p:spTgt spid="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8" grpId="0" animBg="1"/>
      <p:bldP spid="49" grpId="0" animBg="1"/>
      <p:bldP spid="50" grpId="0" animBg="1"/>
      <p:bldP spid="60" grpId="0" animBg="1"/>
      <p:bldP spid="61"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1" name="20 - Πίνακας"/>
          <p:cNvGraphicFramePr>
            <a:graphicFrameLocks noGrp="1"/>
          </p:cNvGraphicFramePr>
          <p:nvPr/>
        </p:nvGraphicFramePr>
        <p:xfrm>
          <a:off x="-1" y="260648"/>
          <a:ext cx="9144000" cy="6361267"/>
        </p:xfrm>
        <a:graphic>
          <a:graphicData uri="http://schemas.openxmlformats.org/drawingml/2006/table">
            <a:tbl>
              <a:tblPr firstRow="1" bandRow="1">
                <a:tableStyleId>{5C22544A-7EE6-4342-B048-85BDC9FD1C3A}</a:tableStyleId>
              </a:tblPr>
              <a:tblGrid>
                <a:gridCol w="2627785"/>
                <a:gridCol w="1872208"/>
                <a:gridCol w="1954595"/>
                <a:gridCol w="2689412"/>
              </a:tblGrid>
              <a:tr h="633095">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3200" dirty="0" smtClean="0">
                          <a:latin typeface="Calibri" pitchFamily="34" charset="0"/>
                        </a:rPr>
                        <a:t>ΓΕΝΙΚΟ</a:t>
                      </a:r>
                      <a:r>
                        <a:rPr lang="el-GR" sz="3200" baseline="0" dirty="0" smtClean="0">
                          <a:latin typeface="Calibri" pitchFamily="34" charset="0"/>
                        </a:rPr>
                        <a:t> ΣΧΟΛΕΙΟ</a:t>
                      </a:r>
                      <a:endParaRPr lang="el-GR" sz="3200" dirty="0" smtClean="0">
                        <a:latin typeface="Calibri"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pPr algn="ctr"/>
                      <a:endParaRPr lang="el-GR" sz="3200" dirty="0"/>
                    </a:p>
                  </a:txBody>
                  <a:tcPr>
                    <a:solidFill>
                      <a:schemeClr val="accent1">
                        <a:lumMod val="75000"/>
                      </a:schemeClr>
                    </a:solidFill>
                  </a:tcPr>
                </a:tc>
                <a:tc hMerge="1">
                  <a:txBody>
                    <a:bodyPr/>
                    <a:lstStyle/>
                    <a:p>
                      <a:endParaRPr lang="el-GR"/>
                    </a:p>
                  </a:txBody>
                  <a:tcPr/>
                </a:tc>
                <a:tc hMerge="1">
                  <a:txBody>
                    <a:bodyPr/>
                    <a:lstStyle/>
                    <a:p>
                      <a:endParaRPr lang="el-GR"/>
                    </a:p>
                  </a:txBody>
                  <a:tcPr/>
                </a:tc>
              </a:tr>
              <a:tr h="707670">
                <a:tc>
                  <a:txBody>
                    <a:bodyPr/>
                    <a:lstStyle/>
                    <a:p>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b="1" dirty="0" smtClean="0">
                          <a:latin typeface="Calibri" pitchFamily="34" charset="0"/>
                        </a:rPr>
                        <a:t>Χωρίς επιπλέον στήριξη</a:t>
                      </a:r>
                      <a:endParaRPr lang="el-GR" sz="2000" b="1"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b="1" dirty="0" smtClean="0">
                          <a:latin typeface="Calibri" pitchFamily="34" charset="0"/>
                        </a:rPr>
                        <a:t>Παράλληλη στήριξη</a:t>
                      </a:r>
                      <a:endParaRPr lang="el-GR" sz="2000" b="1"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b="1" dirty="0" smtClean="0">
                          <a:latin typeface="Calibri" pitchFamily="34" charset="0"/>
                        </a:rPr>
                        <a:t>Τμήμα ένταξης (διοικητικά αυτοτελείς)</a:t>
                      </a:r>
                      <a:endParaRPr lang="el-GR" sz="2000" b="1" dirty="0">
                        <a:solidFill>
                          <a:schemeClr val="accent4">
                            <a:lumMod val="60000"/>
                            <a:lumOff val="40000"/>
                          </a:schemeClr>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07670">
                <a:tc>
                  <a:txBody>
                    <a:bodyPr/>
                    <a:lstStyle/>
                    <a:p>
                      <a:r>
                        <a:rPr lang="el-GR" sz="2000" b="1" dirty="0" smtClean="0">
                          <a:latin typeface="Calibri" pitchFamily="34" charset="0"/>
                        </a:rPr>
                        <a:t>Στόχος</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just"/>
                      <a:r>
                        <a:rPr lang="el-GR" sz="2000" dirty="0" smtClean="0">
                          <a:latin typeface="Calibri" pitchFamily="34" charset="0"/>
                        </a:rPr>
                        <a:t>Η εκπαιδευτική και η κοινωνική ένταξη</a:t>
                      </a:r>
                      <a:r>
                        <a:rPr lang="el-GR" sz="2000" baseline="0" dirty="0" smtClean="0">
                          <a:latin typeface="Calibri" pitchFamily="34" charset="0"/>
                        </a:rPr>
                        <a:t> των μαθητών με </a:t>
                      </a:r>
                      <a:r>
                        <a:rPr lang="el-GR" sz="2000" i="1" baseline="0" dirty="0" smtClean="0">
                          <a:latin typeface="Calibri" pitchFamily="34" charset="0"/>
                        </a:rPr>
                        <a:t>ήπιες ΕΕΑΑ </a:t>
                      </a:r>
                      <a:r>
                        <a:rPr lang="el-GR" sz="2000" baseline="0" dirty="0" smtClean="0">
                          <a:latin typeface="Calibri" pitchFamily="34" charset="0"/>
                        </a:rPr>
                        <a:t>εντός της ομάδας των συνομηλίκων τους με τυπική ανάπτυξη στο γενικό σχολείο. </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l-G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3170">
                <a:tc>
                  <a:txBody>
                    <a:bodyPr/>
                    <a:lstStyle/>
                    <a:p>
                      <a:r>
                        <a:rPr lang="el-GR" sz="2000" b="1" dirty="0" smtClean="0">
                          <a:latin typeface="Calibri" pitchFamily="34" charset="0"/>
                        </a:rPr>
                        <a:t>Ίδρυση / θεσμοθέτηση</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latin typeface="Calibri" pitchFamily="34" charset="0"/>
                        </a:rPr>
                        <a:t>Νόμος 3699/2008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Νόμος 3699/2008</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Νόμος</a:t>
                      </a:r>
                      <a:r>
                        <a:rPr lang="el-GR" sz="2000" baseline="0" dirty="0" smtClean="0">
                          <a:latin typeface="Calibri" pitchFamily="34" charset="0"/>
                        </a:rPr>
                        <a:t> 2817/2000, </a:t>
                      </a:r>
                      <a:r>
                        <a:rPr lang="el-GR" sz="2000" baseline="0" dirty="0" smtClean="0">
                          <a:solidFill>
                            <a:schemeClr val="tx1"/>
                          </a:solidFill>
                          <a:latin typeface="Calibri" pitchFamily="34" charset="0"/>
                        </a:rPr>
                        <a:t>«ειδικές τάξεις»</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6378">
                <a:tc>
                  <a:txBody>
                    <a:bodyPr/>
                    <a:lstStyle/>
                    <a:p>
                      <a:r>
                        <a:rPr lang="el-GR" sz="2000" b="1" dirty="0" smtClean="0">
                          <a:latin typeface="Calibri" pitchFamily="34" charset="0"/>
                        </a:rPr>
                        <a:t>Που;</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baseline="0" dirty="0" smtClean="0">
                          <a:latin typeface="Calibri" pitchFamily="34" charset="0"/>
                        </a:rPr>
                        <a:t>Γενική τάξη</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baseline="0" dirty="0" smtClean="0">
                          <a:latin typeface="Calibri" pitchFamily="34" charset="0"/>
                        </a:rPr>
                        <a:t>Γενική τάξη</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Γενική</a:t>
                      </a:r>
                      <a:r>
                        <a:rPr lang="el-GR" sz="2000" baseline="0" dirty="0" smtClean="0">
                          <a:latin typeface="Calibri" pitchFamily="34" charset="0"/>
                        </a:rPr>
                        <a:t> τάξη </a:t>
                      </a:r>
                      <a:r>
                        <a:rPr lang="el-GR" sz="2000" baseline="0" dirty="0" smtClean="0">
                          <a:solidFill>
                            <a:schemeClr val="tx1"/>
                          </a:solidFill>
                          <a:latin typeface="Calibri" pitchFamily="34" charset="0"/>
                        </a:rPr>
                        <a:t>και μετάβαση εκτός στο Τ.Ε</a:t>
                      </a:r>
                      <a:r>
                        <a:rPr lang="el-GR" sz="2000" baseline="0" dirty="0" smtClean="0">
                          <a:solidFill>
                            <a:schemeClr val="accent3"/>
                          </a:solidFill>
                          <a:latin typeface="Calibri" pitchFamily="34" charset="0"/>
                        </a:rPr>
                        <a:t>.</a:t>
                      </a:r>
                      <a:endParaRPr lang="el-GR" sz="2000" dirty="0">
                        <a:solidFill>
                          <a:schemeClr val="accent3"/>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14488">
                <a:tc>
                  <a:txBody>
                    <a:bodyPr/>
                    <a:lstStyle/>
                    <a:p>
                      <a:r>
                        <a:rPr lang="el-GR" sz="2000" b="1" dirty="0" smtClean="0">
                          <a:latin typeface="Calibri" pitchFamily="34" charset="0"/>
                        </a:rPr>
                        <a:t>Πόσο (χρόνος);</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Σε όλη τη διάρκεια του</a:t>
                      </a:r>
                      <a:r>
                        <a:rPr lang="el-GR" sz="2000" baseline="0" dirty="0" smtClean="0">
                          <a:latin typeface="Calibri" pitchFamily="34" charset="0"/>
                        </a:rPr>
                        <a:t> Ω.Π.</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latin typeface="Calibri" pitchFamily="34" charset="0"/>
                        </a:rPr>
                        <a:t>Σε όλη τη διάρκεια του</a:t>
                      </a:r>
                      <a:r>
                        <a:rPr lang="el-GR" sz="2000" baseline="0" dirty="0" smtClean="0">
                          <a:latin typeface="Calibri" pitchFamily="34" charset="0"/>
                        </a:rPr>
                        <a:t> Ω.Π.</a:t>
                      </a:r>
                      <a:endParaRPr lang="el-GR" sz="2000" dirty="0" smtClean="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err="1" smtClean="0">
                          <a:latin typeface="Calibri" pitchFamily="34" charset="0"/>
                        </a:rPr>
                        <a:t>Μεγ</a:t>
                      </a:r>
                      <a:r>
                        <a:rPr lang="el-GR" sz="2000" dirty="0" smtClean="0">
                          <a:latin typeface="Calibri" pitchFamily="34" charset="0"/>
                        </a:rPr>
                        <a:t>. 15</a:t>
                      </a:r>
                      <a:r>
                        <a:rPr lang="el-GR" sz="2000" baseline="0" dirty="0" smtClean="0">
                          <a:latin typeface="Calibri" pitchFamily="34" charset="0"/>
                        </a:rPr>
                        <a:t> ώρες </a:t>
                      </a:r>
                      <a:r>
                        <a:rPr lang="el-GR" sz="2000" baseline="0" dirty="0" err="1" smtClean="0">
                          <a:latin typeface="Calibri" pitchFamily="34" charset="0"/>
                        </a:rPr>
                        <a:t>εβδ</a:t>
                      </a:r>
                      <a:r>
                        <a:rPr lang="el-GR" sz="2000" baseline="0" dirty="0" smtClean="0">
                          <a:latin typeface="Calibri" pitchFamily="34" charset="0"/>
                        </a:rPr>
                        <a:t>./μαθητή </a:t>
                      </a:r>
                      <a:r>
                        <a:rPr lang="el-GR" sz="2000" baseline="0" dirty="0" smtClean="0">
                          <a:solidFill>
                            <a:schemeClr val="tx1"/>
                          </a:solidFill>
                          <a:latin typeface="Calibri" pitchFamily="34" charset="0"/>
                        </a:rPr>
                        <a:t>ή διευρυμένο ωράριο</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6378">
                <a:tc>
                  <a:txBody>
                    <a:bodyPr/>
                    <a:lstStyle/>
                    <a:p>
                      <a:r>
                        <a:rPr lang="el-GR" sz="2000" b="1" dirty="0" smtClean="0">
                          <a:latin typeface="Calibri" pitchFamily="34" charset="0"/>
                        </a:rPr>
                        <a:t>Πόσοι;</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1</a:t>
                      </a:r>
                      <a:r>
                        <a:rPr lang="el-GR" sz="2000" baseline="0" dirty="0" smtClean="0">
                          <a:latin typeface="Calibri" pitchFamily="34" charset="0"/>
                        </a:rPr>
                        <a:t> ή 2 μαθητές με </a:t>
                      </a:r>
                      <a:r>
                        <a:rPr lang="el-GR" sz="2000" baseline="0" dirty="0" err="1" smtClean="0">
                          <a:latin typeface="Calibri" pitchFamily="34" charset="0"/>
                        </a:rPr>
                        <a:t>ε.ε.α</a:t>
                      </a:r>
                      <a:r>
                        <a:rPr lang="el-GR" sz="2000" baseline="0" dirty="0" smtClean="0">
                          <a:latin typeface="Calibri" pitchFamily="34" charset="0"/>
                        </a:rPr>
                        <a:t>.</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latin typeface="Calibri" pitchFamily="34" charset="0"/>
                        </a:rPr>
                        <a:t>1 μαθητής με </a:t>
                      </a:r>
                      <a:r>
                        <a:rPr lang="el-GR" sz="2000" dirty="0" err="1" smtClean="0">
                          <a:latin typeface="Calibri" pitchFamily="34" charset="0"/>
                        </a:rPr>
                        <a:t>ε.ε.α</a:t>
                      </a:r>
                      <a:r>
                        <a:rPr lang="el-GR" sz="2000" dirty="0" smtClean="0">
                          <a:latin typeface="Calibri"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3</a:t>
                      </a:r>
                      <a:r>
                        <a:rPr lang="el-GR" sz="2000" baseline="0" dirty="0" smtClean="0">
                          <a:latin typeface="Calibri" pitchFamily="34" charset="0"/>
                        </a:rPr>
                        <a:t> (</a:t>
                      </a:r>
                      <a:r>
                        <a:rPr lang="el-GR" sz="2000" baseline="0" dirty="0" err="1" smtClean="0">
                          <a:latin typeface="Calibri" pitchFamily="34" charset="0"/>
                        </a:rPr>
                        <a:t>Ελαχ</a:t>
                      </a:r>
                      <a:r>
                        <a:rPr lang="el-GR" sz="2000" baseline="0" dirty="0" smtClean="0">
                          <a:latin typeface="Calibri" pitchFamily="34" charset="0"/>
                        </a:rPr>
                        <a:t>) – </a:t>
                      </a:r>
                      <a:r>
                        <a:rPr lang="el-GR" sz="2000" baseline="0" dirty="0" smtClean="0">
                          <a:solidFill>
                            <a:schemeClr val="tx1"/>
                          </a:solidFill>
                          <a:latin typeface="Calibri" pitchFamily="34" charset="0"/>
                        </a:rPr>
                        <a:t>12 (</a:t>
                      </a:r>
                      <a:r>
                        <a:rPr lang="el-GR" sz="2000" baseline="0" dirty="0" err="1" smtClean="0">
                          <a:solidFill>
                            <a:schemeClr val="tx1"/>
                          </a:solidFill>
                          <a:latin typeface="Calibri" pitchFamily="34" charset="0"/>
                        </a:rPr>
                        <a:t>Μεγ</a:t>
                      </a:r>
                      <a:r>
                        <a:rPr lang="el-GR" sz="2000" baseline="0" dirty="0" smtClean="0">
                          <a:solidFill>
                            <a:schemeClr val="tx1"/>
                          </a:solidFill>
                          <a:latin typeface="Calibri" pitchFamily="34" charset="0"/>
                        </a:rPr>
                        <a:t>.) μαθητές</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6378">
                <a:tc>
                  <a:txBody>
                    <a:bodyPr/>
                    <a:lstStyle/>
                    <a:p>
                      <a:r>
                        <a:rPr lang="en-US" sz="2000" b="1" baseline="0" dirty="0" smtClean="0">
                          <a:latin typeface="Calibri" pitchFamily="34" charset="0"/>
                        </a:rPr>
                        <a:t> </a:t>
                      </a:r>
                      <a:r>
                        <a:rPr lang="el-GR" sz="2000" b="1" baseline="0" dirty="0" smtClean="0">
                          <a:latin typeface="Calibri" pitchFamily="34" charset="0"/>
                        </a:rPr>
                        <a:t>Υπεύθυνος</a:t>
                      </a:r>
                      <a:endParaRPr lang="el-GR" sz="2000" b="1" dirty="0">
                        <a:latin typeface="Calibri"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latin typeface="Calibri" pitchFamily="34" charset="0"/>
                        </a:rPr>
                        <a:t>Γ.Π. </a:t>
                      </a:r>
                      <a:r>
                        <a:rPr lang="el-GR" sz="2000" baseline="0" dirty="0" smtClean="0">
                          <a:latin typeface="Calibri" pitchFamily="34" charset="0"/>
                        </a:rPr>
                        <a:t> και </a:t>
                      </a:r>
                      <a:r>
                        <a:rPr lang="el-GR" sz="2000" baseline="0" dirty="0" err="1" smtClean="0">
                          <a:latin typeface="Calibri" pitchFamily="34" charset="0"/>
                        </a:rPr>
                        <a:t>Συμβ</a:t>
                      </a:r>
                      <a:r>
                        <a:rPr lang="el-GR" sz="2000" baseline="0" dirty="0" smtClean="0">
                          <a:latin typeface="Calibri" pitchFamily="34" charset="0"/>
                        </a:rPr>
                        <a:t>. Ε.Α. → </a:t>
                      </a:r>
                      <a:r>
                        <a:rPr lang="el-GR" sz="2000" baseline="0" dirty="0" err="1" smtClean="0">
                          <a:latin typeface="Calibri" pitchFamily="34" charset="0"/>
                        </a:rPr>
                        <a:t>Συνεργ</a:t>
                      </a:r>
                      <a:r>
                        <a:rPr lang="el-GR" sz="2000" baseline="0" dirty="0" smtClean="0">
                          <a:latin typeface="Calibri" pitchFamily="34" charset="0"/>
                        </a:rPr>
                        <a:t>.</a:t>
                      </a:r>
                      <a:endParaRPr lang="el-GR" sz="2000" dirty="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latin typeface="Calibri" pitchFamily="34" charset="0"/>
                        </a:rPr>
                        <a:t>Γ.Π. και Ε.Π. →</a:t>
                      </a:r>
                      <a:r>
                        <a:rPr lang="el-GR" sz="2000" baseline="0" dirty="0" smtClean="0">
                          <a:latin typeface="Calibri" pitchFamily="34" charset="0"/>
                        </a:rPr>
                        <a:t> Συνδιδασκαλία</a:t>
                      </a:r>
                      <a:endParaRPr lang="el-GR" sz="2000" dirty="0" smtClean="0">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l-GR" sz="2000" dirty="0" smtClean="0">
                          <a:solidFill>
                            <a:schemeClr val="tx1"/>
                          </a:solidFill>
                          <a:latin typeface="Calibri" pitchFamily="34" charset="0"/>
                        </a:rPr>
                        <a:t>Γ.Π.</a:t>
                      </a:r>
                      <a:r>
                        <a:rPr lang="el-GR" sz="2000" baseline="0" dirty="0" smtClean="0">
                          <a:solidFill>
                            <a:schemeClr val="tx1"/>
                          </a:solidFill>
                          <a:latin typeface="Calibri" pitchFamily="34" charset="0"/>
                        </a:rPr>
                        <a:t> και Ε.Π. → Συνεργασία</a:t>
                      </a:r>
                      <a:endParaRPr lang="el-GR" sz="2000" dirty="0">
                        <a:solidFill>
                          <a:schemeClr val="tx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 TextBox"/>
          <p:cNvSpPr txBox="1"/>
          <p:nvPr/>
        </p:nvSpPr>
        <p:spPr>
          <a:xfrm>
            <a:off x="0" y="0"/>
            <a:ext cx="9396536" cy="523220"/>
          </a:xfrm>
          <a:prstGeom prst="rect">
            <a:avLst/>
          </a:prstGeom>
          <a:noFill/>
        </p:spPr>
        <p:txBody>
          <a:bodyPr wrap="square" rtlCol="0">
            <a:spAutoFit/>
          </a:bodyPr>
          <a:lstStyle/>
          <a:p>
            <a:r>
              <a:rPr lang="el-GR" sz="2800" b="1" dirty="0" smtClean="0">
                <a:latin typeface="Calibri" pitchFamily="34" charset="0"/>
              </a:rPr>
              <a:t>Εκπαιδευτικά πλαίσια, χρόνος φοίτησης και ηλικιακά όρια:</a:t>
            </a:r>
            <a:endParaRPr lang="el-GR" sz="2800" b="1" dirty="0">
              <a:latin typeface="Calibri" pitchFamily="34" charset="0"/>
            </a:endParaRPr>
          </a:p>
        </p:txBody>
      </p:sp>
      <p:graphicFrame>
        <p:nvGraphicFramePr>
          <p:cNvPr id="6" name="5 - Πίνακας"/>
          <p:cNvGraphicFramePr>
            <a:graphicFrameLocks noGrp="1"/>
          </p:cNvGraphicFramePr>
          <p:nvPr/>
        </p:nvGraphicFramePr>
        <p:xfrm>
          <a:off x="107504" y="706328"/>
          <a:ext cx="8856984" cy="6035040"/>
        </p:xfrm>
        <a:graphic>
          <a:graphicData uri="http://schemas.openxmlformats.org/drawingml/2006/table">
            <a:tbl>
              <a:tblPr firstRow="1" bandRow="1">
                <a:tableStyleId>{5C22544A-7EE6-4342-B048-85BDC9FD1C3A}</a:tableStyleId>
              </a:tblPr>
              <a:tblGrid>
                <a:gridCol w="1800200"/>
                <a:gridCol w="2592288"/>
                <a:gridCol w="1368152"/>
                <a:gridCol w="3096344"/>
              </a:tblGrid>
              <a:tr h="370840">
                <a:tc>
                  <a:txBody>
                    <a:bodyPr/>
                    <a:lstStyle/>
                    <a:p>
                      <a:r>
                        <a:rPr lang="el-GR" sz="1800" b="1" dirty="0" smtClean="0">
                          <a:solidFill>
                            <a:schemeClr val="tx1"/>
                          </a:solidFill>
                          <a:latin typeface="Calibri" pitchFamily="34" charset="0"/>
                        </a:rPr>
                        <a:t>Γενικό σχολείο (Τ.Ε.</a:t>
                      </a:r>
                      <a:r>
                        <a:rPr lang="el-GR" sz="1800" b="1" baseline="0" dirty="0" smtClean="0">
                          <a:solidFill>
                            <a:schemeClr val="tx1"/>
                          </a:solidFill>
                          <a:latin typeface="Calibri" pitchFamily="34" charset="0"/>
                        </a:rPr>
                        <a:t>)</a:t>
                      </a:r>
                      <a:endParaRPr lang="el-GR" sz="1800" b="1"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1" dirty="0" smtClean="0">
                          <a:solidFill>
                            <a:schemeClr val="tx1"/>
                          </a:solidFill>
                          <a:latin typeface="Calibri" pitchFamily="34" charset="0"/>
                        </a:rPr>
                        <a:t>Ειδικό σχολείο</a:t>
                      </a:r>
                      <a:endParaRPr lang="el-GR" sz="1800" b="1"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1" dirty="0" smtClean="0">
                          <a:solidFill>
                            <a:schemeClr val="tx1"/>
                          </a:solidFill>
                          <a:latin typeface="Calibri" pitchFamily="34" charset="0"/>
                        </a:rPr>
                        <a:t>Χρόνος φοίτησης</a:t>
                      </a:r>
                      <a:endParaRPr lang="el-GR" sz="1800" b="1"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1" dirty="0" smtClean="0">
                          <a:solidFill>
                            <a:schemeClr val="tx1"/>
                          </a:solidFill>
                          <a:latin typeface="Calibri" pitchFamily="34" charset="0"/>
                        </a:rPr>
                        <a:t>Ηλικιακά</a:t>
                      </a:r>
                      <a:r>
                        <a:rPr lang="el-GR" sz="1800" b="1" baseline="0" dirty="0" smtClean="0">
                          <a:solidFill>
                            <a:schemeClr val="tx1"/>
                          </a:solidFill>
                          <a:latin typeface="Calibri" pitchFamily="34" charset="0"/>
                        </a:rPr>
                        <a:t> όρια</a:t>
                      </a:r>
                      <a:endParaRPr lang="el-GR" sz="1800" b="1"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Νηπιαγωγείο</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 Νηπιαγωγείο / Τμήματα Πρώιμης Παρέμβασης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3-ετής </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Ανώτερο ηλικιακό όριο το 7</a:t>
                      </a:r>
                      <a:r>
                        <a:rPr lang="el-GR" sz="1800" b="0" baseline="30000" dirty="0" smtClean="0">
                          <a:solidFill>
                            <a:schemeClr val="tx1"/>
                          </a:solidFill>
                          <a:latin typeface="Calibri" pitchFamily="34" charset="0"/>
                        </a:rPr>
                        <a:t>ο</a:t>
                      </a:r>
                      <a:r>
                        <a:rPr lang="el-GR" sz="1800" b="0" dirty="0" smtClean="0">
                          <a:solidFill>
                            <a:schemeClr val="tx1"/>
                          </a:solidFill>
                          <a:latin typeface="Calibri" pitchFamily="34" charset="0"/>
                        </a:rPr>
                        <a:t> έτος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Δημοτικό</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 </a:t>
                      </a:r>
                    </a:p>
                    <a:p>
                      <a:r>
                        <a:rPr lang="el-GR" sz="1800" b="0" dirty="0" smtClean="0">
                          <a:solidFill>
                            <a:schemeClr val="tx1"/>
                          </a:solidFill>
                          <a:latin typeface="Calibri" pitchFamily="34" charset="0"/>
                        </a:rPr>
                        <a:t>Δημοτικό</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7-ετής </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Τουλάχιστον</a:t>
                      </a:r>
                      <a:r>
                        <a:rPr lang="el-GR" sz="1800" b="0" baseline="0" dirty="0" smtClean="0">
                          <a:solidFill>
                            <a:schemeClr val="tx1"/>
                          </a:solidFill>
                          <a:latin typeface="Calibri" pitchFamily="34" charset="0"/>
                        </a:rPr>
                        <a:t> μέχρι το 14</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 παράταση  ΚΕΔΔΥ</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Γυμνάσιο</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 </a:t>
                      </a:r>
                    </a:p>
                    <a:p>
                      <a:r>
                        <a:rPr lang="el-GR" sz="1800" b="0" dirty="0" smtClean="0">
                          <a:solidFill>
                            <a:schemeClr val="tx1"/>
                          </a:solidFill>
                          <a:latin typeface="Calibri" pitchFamily="34" charset="0"/>
                        </a:rPr>
                        <a:t>Γυμνάσιο</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4-ετής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Τουλάχιστον</a:t>
                      </a:r>
                      <a:r>
                        <a:rPr lang="el-GR" sz="1800" b="0" baseline="0" dirty="0" smtClean="0">
                          <a:solidFill>
                            <a:schemeClr val="tx1"/>
                          </a:solidFill>
                          <a:latin typeface="Calibri" pitchFamily="34" charset="0"/>
                        </a:rPr>
                        <a:t> μέχρι το 19</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Λύκειο</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a:t>
                      </a:r>
                      <a:r>
                        <a:rPr lang="el-GR" sz="1800" b="0" baseline="0" dirty="0" smtClean="0">
                          <a:solidFill>
                            <a:schemeClr val="tx1"/>
                          </a:solidFill>
                          <a:latin typeface="Calibri" pitchFamily="34" charset="0"/>
                        </a:rPr>
                        <a:t> </a:t>
                      </a:r>
                    </a:p>
                    <a:p>
                      <a:r>
                        <a:rPr lang="el-GR" sz="1800" b="0" baseline="0" dirty="0" smtClean="0">
                          <a:solidFill>
                            <a:schemeClr val="tx1"/>
                          </a:solidFill>
                          <a:latin typeface="Calibri" pitchFamily="34" charset="0"/>
                        </a:rPr>
                        <a:t>Λύκειο</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4-ετής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Τουλάχιστον μέχρι το 22</a:t>
                      </a:r>
                      <a:r>
                        <a:rPr lang="el-GR" sz="1800" b="0" baseline="30000" dirty="0" smtClean="0">
                          <a:solidFill>
                            <a:schemeClr val="tx1"/>
                          </a:solidFill>
                          <a:latin typeface="Calibri" pitchFamily="34" charset="0"/>
                        </a:rPr>
                        <a:t>ο</a:t>
                      </a:r>
                      <a:r>
                        <a:rPr lang="el-GR" sz="1800" b="0" dirty="0" smtClean="0">
                          <a:solidFill>
                            <a:schemeClr val="tx1"/>
                          </a:solidFill>
                          <a:latin typeface="Calibri" pitchFamily="34" charset="0"/>
                        </a:rPr>
                        <a:t> έτος, παράταση ΚΕΔΔΥ</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ΤΕΕ</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 Επαγγελματικό Γυμνάσιο</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5-ετής </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0" dirty="0" smtClean="0">
                          <a:solidFill>
                            <a:schemeClr val="tx1"/>
                          </a:solidFill>
                          <a:latin typeface="Calibri" pitchFamily="34" charset="0"/>
                        </a:rPr>
                        <a:t>Τουλάχιστον</a:t>
                      </a:r>
                      <a:r>
                        <a:rPr lang="el-GR" sz="1800" b="0" baseline="0" dirty="0" smtClean="0">
                          <a:solidFill>
                            <a:schemeClr val="tx1"/>
                          </a:solidFill>
                          <a:latin typeface="Calibri" pitchFamily="34" charset="0"/>
                        </a:rPr>
                        <a:t> μέχρι το 19</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a:t>
                      </a:r>
                      <a:endParaRPr lang="el-GR" sz="1800" b="0" dirty="0" smtClean="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Ειδικό Επαγγελματικό Λύκειο</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4-ετής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0" dirty="0" smtClean="0">
                          <a:solidFill>
                            <a:schemeClr val="tx1"/>
                          </a:solidFill>
                          <a:latin typeface="Calibri" pitchFamily="34" charset="0"/>
                        </a:rPr>
                        <a:t>Τουλάχιστον μέχρι το</a:t>
                      </a:r>
                      <a:r>
                        <a:rPr lang="el-GR" sz="1800" b="0" baseline="0" dirty="0" smtClean="0">
                          <a:solidFill>
                            <a:schemeClr val="tx1"/>
                          </a:solidFill>
                          <a:latin typeface="Calibri" pitchFamily="34" charset="0"/>
                        </a:rPr>
                        <a:t> 22</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a:t>
                      </a:r>
                      <a:r>
                        <a:rPr lang="el-GR" sz="1800" b="0" dirty="0" smtClean="0">
                          <a:solidFill>
                            <a:schemeClr val="tx1"/>
                          </a:solidFill>
                          <a:latin typeface="Calibri" pitchFamily="34" charset="0"/>
                        </a:rPr>
                        <a:t> παράταση ΚΕΔΔΥ</a:t>
                      </a: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Ειδική Επαγγελματική</a:t>
                      </a:r>
                      <a:r>
                        <a:rPr lang="el-GR" sz="1800" b="0" baseline="0" dirty="0" smtClean="0">
                          <a:solidFill>
                            <a:schemeClr val="tx1"/>
                          </a:solidFill>
                          <a:latin typeface="Calibri" pitchFamily="34" charset="0"/>
                        </a:rPr>
                        <a:t> Σχολή</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4-ετής</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0" dirty="0" smtClean="0">
                          <a:solidFill>
                            <a:schemeClr val="tx1"/>
                          </a:solidFill>
                          <a:latin typeface="Calibri" pitchFamily="34" charset="0"/>
                        </a:rPr>
                        <a:t>Τουλάχιστον μέχρι το</a:t>
                      </a:r>
                      <a:r>
                        <a:rPr lang="el-GR" sz="1800" b="0" baseline="0" dirty="0" smtClean="0">
                          <a:solidFill>
                            <a:schemeClr val="tx1"/>
                          </a:solidFill>
                          <a:latin typeface="Calibri" pitchFamily="34" charset="0"/>
                        </a:rPr>
                        <a:t> 22</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 παράταση ΚΕΔΔΥ</a:t>
                      </a:r>
                      <a:endParaRPr lang="el-GR" sz="1800" b="0" dirty="0" smtClean="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r h="370840">
                <a:tc>
                  <a:txBody>
                    <a:bodyPr/>
                    <a:lstStyle/>
                    <a:p>
                      <a:r>
                        <a:rPr lang="el-GR" sz="1800" b="0" dirty="0" smtClean="0">
                          <a:solidFill>
                            <a:schemeClr val="tx1"/>
                          </a:solidFill>
                          <a:latin typeface="Calibri" pitchFamily="34" charset="0"/>
                        </a:rPr>
                        <a:t>-</a:t>
                      </a:r>
                      <a:endParaRPr lang="el-GR" sz="1800" b="0" dirty="0">
                        <a:solidFill>
                          <a:schemeClr val="tx1"/>
                        </a:solidFill>
                        <a:latin typeface="Calibri" pitchFamily="34" charset="0"/>
                      </a:endParaRPr>
                    </a:p>
                  </a:txBody>
                  <a:tcPr>
                    <a:lnL w="12700" cap="flat" cmpd="sng" algn="ctr">
                      <a:no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ΕΕΕΕΚ</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r>
                        <a:rPr lang="el-GR" sz="1800" b="0" dirty="0" smtClean="0">
                          <a:solidFill>
                            <a:schemeClr val="tx1"/>
                          </a:solidFill>
                          <a:latin typeface="Calibri" pitchFamily="34" charset="0"/>
                        </a:rPr>
                        <a:t>5 ή 8 έτη</a:t>
                      </a:r>
                      <a:endParaRPr lang="el-GR" sz="1800" b="0" dirty="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28575" cap="flat" cmpd="sng" algn="ctr">
                      <a:solidFill>
                        <a:schemeClr val="accent2">
                          <a:lumMod val="60000"/>
                          <a:lumOff val="40000"/>
                        </a:schemeClr>
                      </a:solid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b="0" dirty="0" smtClean="0">
                          <a:solidFill>
                            <a:schemeClr val="tx1"/>
                          </a:solidFill>
                          <a:latin typeface="Calibri" pitchFamily="34" charset="0"/>
                        </a:rPr>
                        <a:t>Τουλάχιστον μέχρι το</a:t>
                      </a:r>
                      <a:r>
                        <a:rPr lang="el-GR" sz="1800" b="0" baseline="0" dirty="0" smtClean="0">
                          <a:solidFill>
                            <a:schemeClr val="tx1"/>
                          </a:solidFill>
                          <a:latin typeface="Calibri" pitchFamily="34" charset="0"/>
                        </a:rPr>
                        <a:t> 22</a:t>
                      </a:r>
                      <a:r>
                        <a:rPr lang="el-GR" sz="1800" b="0" baseline="30000" dirty="0" smtClean="0">
                          <a:solidFill>
                            <a:schemeClr val="tx1"/>
                          </a:solidFill>
                          <a:latin typeface="Calibri" pitchFamily="34" charset="0"/>
                        </a:rPr>
                        <a:t>ο</a:t>
                      </a:r>
                      <a:r>
                        <a:rPr lang="el-GR" sz="1800" b="0" baseline="0" dirty="0" smtClean="0">
                          <a:solidFill>
                            <a:schemeClr val="tx1"/>
                          </a:solidFill>
                          <a:latin typeface="Calibri" pitchFamily="34" charset="0"/>
                        </a:rPr>
                        <a:t> έτος, παράταση ΚΕΔΔΥ</a:t>
                      </a:r>
                      <a:endParaRPr lang="el-GR" sz="1800" b="0" dirty="0" smtClean="0">
                        <a:solidFill>
                          <a:schemeClr val="tx1"/>
                        </a:solidFill>
                        <a:latin typeface="Calibri" pitchFamily="34" charset="0"/>
                      </a:endParaRPr>
                    </a:p>
                  </a:txBody>
                  <a:tcPr>
                    <a:lnL w="28575" cap="flat" cmpd="sng" algn="ctr">
                      <a:solidFill>
                        <a:schemeClr val="accent2">
                          <a:lumMod val="60000"/>
                          <a:lumOff val="40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2">
                          <a:lumMod val="60000"/>
                          <a:lumOff val="40000"/>
                        </a:schemeClr>
                      </a:solidFill>
                      <a:prstDash val="solid"/>
                      <a:round/>
                      <a:headEnd type="none" w="med" len="med"/>
                      <a:tailEnd type="none" w="med" len="med"/>
                    </a:lnT>
                    <a:lnB w="28575" cap="flat" cmpd="sng" algn="ctr">
                      <a:solidFill>
                        <a:schemeClr val="accent2">
                          <a:lumMod val="60000"/>
                          <a:lumOff val="40000"/>
                        </a:schemeClr>
                      </a:solidFill>
                      <a:prstDash val="solid"/>
                      <a:round/>
                      <a:headEnd type="none" w="med" len="med"/>
                      <a:tailEnd type="none" w="med" len="med"/>
                    </a:lnB>
                    <a:noFill/>
                  </a:tcPr>
                </a:tc>
              </a:tr>
            </a:tbl>
          </a:graphicData>
        </a:graphic>
      </p:graphicFrame>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0"/>
            <a:ext cx="8568952" cy="584775"/>
          </a:xfrm>
          <a:prstGeom prst="rect">
            <a:avLst/>
          </a:prstGeom>
          <a:noFill/>
        </p:spPr>
        <p:txBody>
          <a:bodyPr wrap="square" rtlCol="0">
            <a:spAutoFit/>
          </a:bodyPr>
          <a:lstStyle/>
          <a:p>
            <a:r>
              <a:rPr lang="el-GR" sz="3200" b="1" dirty="0" smtClean="0">
                <a:latin typeface="Calibri" pitchFamily="34" charset="0"/>
              </a:rPr>
              <a:t>Πρακτικές στην Ειδική Εκπαίδευση:  </a:t>
            </a:r>
            <a:endParaRPr lang="el-GR" sz="3200" b="1" dirty="0">
              <a:latin typeface="Calibri" pitchFamily="34" charset="0"/>
            </a:endParaRPr>
          </a:p>
        </p:txBody>
      </p:sp>
      <p:sp>
        <p:nvSpPr>
          <p:cNvPr id="7" name="6 - TextBox"/>
          <p:cNvSpPr txBox="1"/>
          <p:nvPr/>
        </p:nvSpPr>
        <p:spPr>
          <a:xfrm>
            <a:off x="251520" y="836712"/>
            <a:ext cx="8208912" cy="5940088"/>
          </a:xfrm>
          <a:prstGeom prst="rect">
            <a:avLst/>
          </a:prstGeom>
          <a:noFill/>
        </p:spPr>
        <p:txBody>
          <a:bodyPr wrap="square" rtlCol="0">
            <a:spAutoFit/>
          </a:bodyPr>
          <a:lstStyle/>
          <a:p>
            <a:pPr marL="268288" indent="-268288" algn="just">
              <a:buFont typeface="Wingdings" pitchFamily="2" charset="2"/>
              <a:buChar char="Ø"/>
            </a:pPr>
            <a:r>
              <a:rPr lang="el-GR" sz="2000" dirty="0" smtClean="0">
                <a:latin typeface="Calibri" pitchFamily="34" charset="0"/>
              </a:rPr>
              <a:t>«</a:t>
            </a:r>
            <a:r>
              <a:rPr lang="el-GR" sz="2000" i="1" dirty="0" smtClean="0">
                <a:latin typeface="Calibri" pitchFamily="34" charset="0"/>
              </a:rPr>
              <a:t>…Παροχή ίσων ευκαιριών για πλήρη συμμετοχή και συνεισφορά στην κοινωνία, ανεξάρτητη διαβίωση, οικονομική αυτάρκεια και αυτονομία, με πλήρη κατοχύρωση των δικαιωμάτων τους στη μόρφωση και στην κοινωνική και επαγγελματική ένταξη.</a:t>
            </a:r>
            <a:r>
              <a:rPr lang="el-GR" sz="2000" dirty="0" smtClean="0">
                <a:latin typeface="Calibri" pitchFamily="34" charset="0"/>
              </a:rPr>
              <a:t>» (σελ. 3500, Νόμος 3699/2008).</a:t>
            </a:r>
          </a:p>
          <a:p>
            <a:pPr marL="268288" indent="-268288" algn="just"/>
            <a:endParaRPr lang="el-GR" sz="2000" dirty="0" smtClean="0">
              <a:latin typeface="Calibri" pitchFamily="34" charset="0"/>
            </a:endParaRPr>
          </a:p>
          <a:p>
            <a:pPr marL="268288" indent="-268288" algn="just">
              <a:buFont typeface="Wingdings" pitchFamily="2" charset="2"/>
              <a:buChar char="Ø"/>
            </a:pPr>
            <a:r>
              <a:rPr lang="el-GR" sz="2000" dirty="0" smtClean="0">
                <a:latin typeface="Calibri" pitchFamily="34" charset="0"/>
              </a:rPr>
              <a:t>Διορισμός και συνεχής επιμόρφωση ειδικών παιδαγωγών (νηπιαγωγοί, δάσκαλοι, καθηγητές) και άλλων ειδικοτήτων (π.χ. βοηθητικό προσωπικό).</a:t>
            </a:r>
          </a:p>
          <a:p>
            <a:pPr marL="268288" indent="-268288" algn="just"/>
            <a:r>
              <a:rPr lang="el-GR" sz="2000" dirty="0" smtClean="0">
                <a:latin typeface="Calibri" pitchFamily="34" charset="0"/>
              </a:rPr>
              <a:t> </a:t>
            </a:r>
          </a:p>
          <a:p>
            <a:pPr marL="268288" indent="-268288" algn="just">
              <a:buFont typeface="Wingdings" pitchFamily="2" charset="2"/>
              <a:buChar char="Ø"/>
            </a:pPr>
            <a:r>
              <a:rPr lang="el-GR" sz="2000" dirty="0" smtClean="0">
                <a:latin typeface="Calibri" pitchFamily="34" charset="0"/>
              </a:rPr>
              <a:t>Παροχή </a:t>
            </a:r>
            <a:r>
              <a:rPr lang="el-GR" sz="2000" dirty="0" err="1" smtClean="0">
                <a:latin typeface="Calibri" pitchFamily="34" charset="0"/>
              </a:rPr>
              <a:t>ιατροδιαγνωστικών</a:t>
            </a:r>
            <a:r>
              <a:rPr lang="el-GR" sz="2000" dirty="0" smtClean="0">
                <a:latin typeface="Calibri" pitchFamily="34" charset="0"/>
              </a:rPr>
              <a:t>, παιδαγωγικών και συμβουλευτικών υπηρεσιών  προς παιδιά, γονείς και εκπαιδευτικούς.</a:t>
            </a:r>
          </a:p>
          <a:p>
            <a:pPr marL="268288" indent="-268288" algn="just"/>
            <a:endParaRPr lang="el-GR" sz="2000" dirty="0" smtClean="0">
              <a:latin typeface="Calibri" pitchFamily="34" charset="0"/>
            </a:endParaRPr>
          </a:p>
          <a:p>
            <a:pPr marL="268288" indent="-268288" algn="just">
              <a:buFont typeface="Wingdings" pitchFamily="2" charset="2"/>
              <a:buChar char="Ø"/>
            </a:pPr>
            <a:r>
              <a:rPr lang="el-GR" sz="2000" dirty="0" smtClean="0">
                <a:latin typeface="Calibri" pitchFamily="34" charset="0"/>
              </a:rPr>
              <a:t>Ανάπτυξη ειδικών εκπαιδευτικών προγραμμάτων (συντάσσονται και υλοποιούνται από διεπιστημονική ομάδα, συνεργασία μεταξύ Γ.Π. – Ε.Π.).</a:t>
            </a:r>
          </a:p>
          <a:p>
            <a:pPr marL="268288" indent="-268288" algn="just"/>
            <a:endParaRPr lang="el-GR" sz="2000" dirty="0" smtClean="0">
              <a:latin typeface="Calibri" pitchFamily="34" charset="0"/>
            </a:endParaRPr>
          </a:p>
          <a:p>
            <a:pPr marL="268288" indent="-268288" algn="just">
              <a:buFont typeface="Wingdings" pitchFamily="2" charset="2"/>
              <a:buChar char="Ø"/>
            </a:pPr>
            <a:r>
              <a:rPr lang="el-GR" sz="2000" dirty="0" smtClean="0">
                <a:latin typeface="Calibri" pitchFamily="34" charset="0"/>
              </a:rPr>
              <a:t>Προσαρμογή του εκπαιδευτικού, διδακτικού υλικού και εξοπλισμού για τη διευκόλυνση της πρόσβασης και της συμμετοχής των μαθητών με ΕΕΑΑ.</a:t>
            </a:r>
          </a:p>
          <a:p>
            <a:pPr marL="268288" indent="-268288" algn="just">
              <a:buFont typeface="Wingdings" pitchFamily="2" charset="2"/>
              <a:buChar char="Ø"/>
            </a:pPr>
            <a:endParaRPr lang="el-GR" sz="2000" dirty="0" smtClean="0">
              <a:latin typeface="Calibri" pitchFamily="34" charset="0"/>
            </a:endParaRPr>
          </a:p>
          <a:p>
            <a:pPr marL="268288" indent="-268288" algn="just">
              <a:buFont typeface="Wingdings" pitchFamily="2" charset="2"/>
              <a:buChar char="Ø"/>
            </a:pPr>
            <a:r>
              <a:rPr lang="el-GR" sz="2000" dirty="0" smtClean="0">
                <a:latin typeface="Calibri" pitchFamily="34" charset="0"/>
              </a:rPr>
              <a:t>Αναγνώριση και εφαρμογή των Εναλλακτικών Συστημάτων Επικοινωνίας (Νοηματική Γλώσσα, </a:t>
            </a:r>
            <a:r>
              <a:rPr lang="en-US" sz="2000" dirty="0" smtClean="0">
                <a:latin typeface="Calibri" pitchFamily="34" charset="0"/>
              </a:rPr>
              <a:t>Braille,</a:t>
            </a:r>
            <a:r>
              <a:rPr lang="el-GR" sz="2000" dirty="0" smtClean="0">
                <a:latin typeface="Calibri" pitchFamily="34" charset="0"/>
              </a:rPr>
              <a:t> Σύστημα με εικόνες). </a:t>
            </a:r>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1662</TotalTime>
  <Words>1953</Words>
  <Application>Microsoft Macintosh PowerPoint</Application>
  <PresentationFormat>On-screen Show (4:3)</PresentationFormat>
  <Paragraphs>531</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Century Schoolbook</vt:lpstr>
      <vt:lpstr>Wingdings</vt:lpstr>
      <vt:lpstr>Wingdings 2</vt:lpstr>
      <vt:lpstr>Προεξοχή</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Aristea Fyssa</dc:creator>
  <cp:lastModifiedBy>FYSSA ARISTEA</cp:lastModifiedBy>
  <cp:revision>180</cp:revision>
  <dcterms:created xsi:type="dcterms:W3CDTF">2013-10-02T07:02:36Z</dcterms:created>
  <dcterms:modified xsi:type="dcterms:W3CDTF">2018-01-10T22:56:21Z</dcterms:modified>
</cp:coreProperties>
</file>