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sldIdLst>
    <p:sldId id="361" r:id="rId2"/>
    <p:sldId id="325" r:id="rId3"/>
    <p:sldId id="326" r:id="rId4"/>
    <p:sldId id="327" r:id="rId5"/>
    <p:sldId id="328" r:id="rId6"/>
    <p:sldId id="329" r:id="rId7"/>
    <p:sldId id="332" r:id="rId8"/>
    <p:sldId id="333" r:id="rId9"/>
    <p:sldId id="356" r:id="rId10"/>
    <p:sldId id="321" r:id="rId11"/>
    <p:sldId id="261" r:id="rId12"/>
    <p:sldId id="267" r:id="rId13"/>
    <p:sldId id="269" r:id="rId14"/>
    <p:sldId id="323" r:id="rId15"/>
    <p:sldId id="322" r:id="rId16"/>
    <p:sldId id="338" r:id="rId17"/>
    <p:sldId id="288" r:id="rId18"/>
    <p:sldId id="268" r:id="rId19"/>
    <p:sldId id="336" r:id="rId20"/>
    <p:sldId id="287" r:id="rId21"/>
    <p:sldId id="274" r:id="rId22"/>
    <p:sldId id="262" r:id="rId23"/>
    <p:sldId id="275" r:id="rId24"/>
    <p:sldId id="286" r:id="rId25"/>
    <p:sldId id="293" r:id="rId26"/>
    <p:sldId id="308" r:id="rId27"/>
    <p:sldId id="292" r:id="rId28"/>
    <p:sldId id="294" r:id="rId29"/>
    <p:sldId id="289" r:id="rId30"/>
    <p:sldId id="290" r:id="rId31"/>
    <p:sldId id="291" r:id="rId32"/>
    <p:sldId id="309" r:id="rId33"/>
    <p:sldId id="311" r:id="rId34"/>
    <p:sldId id="296" r:id="rId35"/>
    <p:sldId id="302" r:id="rId36"/>
    <p:sldId id="335" r:id="rId37"/>
    <p:sldId id="334" r:id="rId38"/>
    <p:sldId id="270" r:id="rId39"/>
    <p:sldId id="271" r:id="rId40"/>
    <p:sldId id="272" r:id="rId41"/>
    <p:sldId id="324" r:id="rId42"/>
    <p:sldId id="316" r:id="rId43"/>
    <p:sldId id="357" r:id="rId44"/>
    <p:sldId id="358" r:id="rId45"/>
    <p:sldId id="359" r:id="rId46"/>
    <p:sldId id="360" r:id="rId47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9091" autoAdjust="0"/>
    <p:restoredTop sz="94622" autoAdjust="0"/>
  </p:normalViewPr>
  <p:slideViewPr>
    <p:cSldViewPr>
      <p:cViewPr varScale="1">
        <p:scale>
          <a:sx n="106" d="100"/>
          <a:sy n="106" d="100"/>
        </p:scale>
        <p:origin x="205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2E493C-DE80-452E-8635-F9F5B0B43FFF}" type="datetimeFigureOut">
              <a:rPr lang="el-GR" smtClean="0"/>
              <a:t>4/6/2015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18FCE7-4519-4EA9-BBF4-40FBCC9E06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26217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7198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8229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7798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76608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051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rgbClr val="0070C0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25104C-0F1E-4660-9100-D4C1611DB7F5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379146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AC15E5-577F-45C6-A656-023730E384A1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615487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7947CC-D13D-4B96-B01B-197204FB7CE6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50853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9AA89A3-7E4B-4BC7-9EAA-78DF0F6B0F49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41187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87356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>
            <a:off x="179512" y="6464369"/>
            <a:ext cx="7920880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1200" b="0" dirty="0" smtClean="0">
                <a:latin typeface="+mn-lt"/>
              </a:rPr>
              <a:t>Ενότητα</a:t>
            </a:r>
            <a:r>
              <a:rPr lang="el-GR" sz="1200" b="0" baseline="0" dirty="0" smtClean="0">
                <a:latin typeface="+mn-lt"/>
              </a:rPr>
              <a:t> 3.3: Εγκεφαλική παράλυση - Επιληψία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34064" y="6464369"/>
            <a:ext cx="658416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0" dirty="0" smtClean="0">
                <a:latin typeface="+mn-lt"/>
              </a:rPr>
              <a:t>-</a:t>
            </a:r>
            <a:fld id="{B55FABF0-E590-41F8-8765-B40ADFCD345B}" type="slidenum">
              <a:rPr lang="el-GR" sz="1200" b="0" smtClean="0">
                <a:latin typeface="+mn-lt"/>
              </a:rPr>
              <a:pPr algn="ctr"/>
              <a:t>‹#›</a:t>
            </a:fld>
            <a:r>
              <a:rPr lang="el-GR" sz="1200" b="0" dirty="0" smtClean="0">
                <a:latin typeface="+mn-lt"/>
              </a:rPr>
              <a:t>-</a:t>
            </a:r>
            <a:endParaRPr lang="el-GR" sz="12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37571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D94391-AEA1-4FE8-B0A7-3C4FE5544162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523151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8A0004-D7A6-438B-8B5A-AE57CF678DB2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319234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CB609A-EFF6-4FF5-A43A-B47A1AB0FBFD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4720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826150-01FB-473C-9EDE-1DE2B0CDEB15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38601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3F89F3-927B-4154-AFFB-0F7C723E8259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600223535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0CCD6D-17B2-4787-A63B-B705EE342855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8647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smtClean="0"/>
              <a:t>Κάντε κλικ στο εικονίδιο για να προσθέσετε εικόνα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C942D9-0BF4-43C5-837C-44F22325C3C7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47716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Kλικ για επεξεργασία των στυλ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99AA89A3-7E4B-4BC7-9EAA-78DF0F6B0F49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36033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1" y="1412776"/>
            <a:ext cx="7772400" cy="1440160"/>
          </a:xfrm>
        </p:spPr>
        <p:txBody>
          <a:bodyPr>
            <a:noAutofit/>
          </a:bodyPr>
          <a:lstStyle/>
          <a:p>
            <a:r>
              <a:rPr lang="el-GR" altLang="el-GR" b="1" dirty="0">
                <a:solidFill>
                  <a:srgbClr val="5075BC"/>
                </a:solidFill>
              </a:rPr>
              <a:t>Κινητικά προβλήματα</a:t>
            </a:r>
            <a:br>
              <a:rPr lang="el-GR" altLang="el-GR" b="1" dirty="0">
                <a:solidFill>
                  <a:srgbClr val="5075BC"/>
                </a:solidFill>
              </a:rPr>
            </a:br>
            <a:r>
              <a:rPr lang="el-GR" altLang="el-GR" b="1" dirty="0">
                <a:solidFill>
                  <a:srgbClr val="5075BC"/>
                </a:solidFill>
              </a:rPr>
              <a:t>Πολλαπλές αναπηρίες</a:t>
            </a:r>
            <a:endParaRPr lang="el-GR" sz="5400" b="1" dirty="0">
              <a:solidFill>
                <a:srgbClr val="0070C0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97828" y="3068960"/>
            <a:ext cx="8322644" cy="3312368"/>
          </a:xfrm>
        </p:spPr>
        <p:txBody>
          <a:bodyPr>
            <a:noAutofit/>
          </a:bodyPr>
          <a:lstStyle/>
          <a:p>
            <a:r>
              <a:rPr lang="el-GR" sz="2800" b="1" dirty="0" smtClean="0">
                <a:latin typeface="+mj-lt"/>
                <a:ea typeface="+mj-ea"/>
                <a:cs typeface="+mj-cs"/>
              </a:rPr>
              <a:t>Ενότητα </a:t>
            </a:r>
            <a:r>
              <a:rPr lang="en-US" sz="2800" b="1" dirty="0" smtClean="0">
                <a:latin typeface="+mj-lt"/>
                <a:ea typeface="+mj-ea"/>
                <a:cs typeface="+mj-cs"/>
              </a:rPr>
              <a:t>3</a:t>
            </a:r>
            <a:r>
              <a:rPr lang="el-GR" sz="2800" b="1" dirty="0" smtClean="0">
                <a:latin typeface="+mj-lt"/>
                <a:ea typeface="+mj-ea"/>
                <a:cs typeface="+mj-cs"/>
              </a:rPr>
              <a:t>.</a:t>
            </a:r>
            <a:r>
              <a:rPr lang="en-US" sz="2800" b="1" dirty="0" smtClean="0">
                <a:latin typeface="+mj-lt"/>
                <a:ea typeface="+mj-ea"/>
                <a:cs typeface="+mj-cs"/>
              </a:rPr>
              <a:t>3</a:t>
            </a:r>
            <a:endParaRPr lang="el-GR" sz="2800" b="1" dirty="0" smtClean="0">
              <a:latin typeface="+mj-lt"/>
              <a:ea typeface="+mj-ea"/>
              <a:cs typeface="+mj-cs"/>
            </a:endParaRPr>
          </a:p>
          <a:p>
            <a:r>
              <a:rPr lang="el-GR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Εγκεφαλική παράλυση - Επιληψία</a:t>
            </a:r>
            <a:endParaRPr lang="en-US" b="1" dirty="0" smtClean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  <a:p>
            <a:endParaRPr lang="el-GR" sz="2800" dirty="0" smtClean="0"/>
          </a:p>
          <a:p>
            <a:endParaRPr lang="en-US" sz="2800" dirty="0" smtClean="0"/>
          </a:p>
          <a:p>
            <a:r>
              <a:rPr lang="el-GR" sz="2400" dirty="0" smtClean="0"/>
              <a:t>Ιουλία Νησιώτου</a:t>
            </a:r>
          </a:p>
          <a:p>
            <a:r>
              <a:rPr lang="el-GR" sz="2400" dirty="0" smtClean="0"/>
              <a:t>Σχολή Ανθρωπιστικών και Κοινωνικών Επιστημών  Παιδαγωγικό Τμήμα Ειδικής Αγωγής</a:t>
            </a:r>
            <a:endParaRPr lang="en-US" sz="2400" dirty="0" smtClean="0"/>
          </a:p>
          <a:p>
            <a:endParaRPr lang="el-GR" sz="2800" dirty="0" smtClean="0"/>
          </a:p>
        </p:txBody>
      </p:sp>
      <p:pic>
        <p:nvPicPr>
          <p:cNvPr id="9" name="Logo" descr="Λογότυπο ΠΘ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607" y="440668"/>
            <a:ext cx="3477085" cy="75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19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pqscan0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78053"/>
            <a:ext cx="7524328" cy="4922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3"/>
          <p:cNvSpPr>
            <a:spLocks noGrp="1" noChangeArrowheads="1"/>
          </p:cNvSpPr>
          <p:nvPr>
            <p:ph type="title"/>
          </p:nvPr>
        </p:nvSpPr>
        <p:spPr>
          <a:xfrm>
            <a:off x="410344" y="65380"/>
            <a:ext cx="8229600" cy="987356"/>
          </a:xfrm>
        </p:spPr>
        <p:txBody>
          <a:bodyPr/>
          <a:lstStyle/>
          <a:p>
            <a:pPr eaLnBrk="1" hangingPunct="1"/>
            <a:r>
              <a:rPr lang="el-GR" altLang="el-GR" sz="3200" b="1" dirty="0" err="1" smtClean="0">
                <a:solidFill>
                  <a:srgbClr val="0070C0"/>
                </a:solidFill>
              </a:rPr>
              <a:t>Ενδοκοιλιακές</a:t>
            </a:r>
            <a:r>
              <a:rPr lang="el-GR" altLang="el-GR" sz="3200" b="1" dirty="0" smtClean="0">
                <a:solidFill>
                  <a:srgbClr val="0070C0"/>
                </a:solidFill>
              </a:rPr>
              <a:t> αιμορραγίες, 1(ήπια)- 4(</a:t>
            </a:r>
            <a:r>
              <a:rPr lang="el-GR" altLang="el-GR" sz="3200" b="1" dirty="0" err="1" smtClean="0">
                <a:solidFill>
                  <a:srgbClr val="0070C0"/>
                </a:solidFill>
              </a:rPr>
              <a:t>βαρειά</a:t>
            </a:r>
            <a:r>
              <a:rPr lang="el-GR" altLang="el-GR" sz="3200" b="1" dirty="0" smtClean="0">
                <a:solidFill>
                  <a:srgbClr val="0070C0"/>
                </a:solidFill>
              </a:rPr>
              <a:t>)</a:t>
            </a:r>
            <a:endParaRPr lang="el-GR" altLang="el-GR" sz="4800" b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24744"/>
            <a:ext cx="7951137" cy="4188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424862" cy="546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8424863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pqscan0_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0688"/>
            <a:ext cx="7207437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87" y="1124743"/>
            <a:ext cx="3361791" cy="4314299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1052736"/>
            <a:ext cx="4104456" cy="43863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51520" y="332656"/>
            <a:ext cx="877183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l-GR" altLang="el-GR" sz="3200" b="1" dirty="0">
                <a:solidFill>
                  <a:srgbClr val="0070C0"/>
                </a:solidFill>
                <a:latin typeface="+mn-lt"/>
              </a:rPr>
              <a:t>Ταξινόμηση σύμφωνα με την επικρατούσα</a:t>
            </a:r>
            <a:br>
              <a:rPr lang="el-GR" altLang="el-GR" sz="3200" b="1" dirty="0">
                <a:solidFill>
                  <a:srgbClr val="0070C0"/>
                </a:solidFill>
                <a:latin typeface="+mn-lt"/>
              </a:rPr>
            </a:br>
            <a:r>
              <a:rPr lang="el-GR" altLang="el-GR" sz="3200" b="1" dirty="0">
                <a:solidFill>
                  <a:srgbClr val="0070C0"/>
                </a:solidFill>
                <a:latin typeface="+mn-lt"/>
              </a:rPr>
              <a:t>κινητική διαταραχή</a:t>
            </a:r>
          </a:p>
        </p:txBody>
      </p:sp>
      <p:graphicFrame>
        <p:nvGraphicFramePr>
          <p:cNvPr id="101379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7142436"/>
              </p:ext>
            </p:extLst>
          </p:nvPr>
        </p:nvGraphicFramePr>
        <p:xfrm>
          <a:off x="1547664" y="1700808"/>
          <a:ext cx="6048375" cy="3959346"/>
        </p:xfrm>
        <a:graphic>
          <a:graphicData uri="http://schemas.openxmlformats.org/drawingml/2006/table">
            <a:tbl>
              <a:tblPr/>
              <a:tblGrid>
                <a:gridCol w="3552825"/>
                <a:gridCol w="2495550"/>
              </a:tblGrid>
              <a:tr h="16976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3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Σπαστική</a:t>
                      </a:r>
                      <a:r>
                        <a:rPr kumimoji="0" lang="en-US" sz="3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el-GR" sz="3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ΕΠ</a:t>
                      </a: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Wingdings" pitchFamily="2" charset="2"/>
                        </a:rPr>
                        <a:t>70-90%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sym typeface="Wingdings" pitchFamily="2" charset="2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07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Δυσκινητική ΕΠ</a:t>
                      </a: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0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6-15%</a:t>
                      </a:r>
                      <a:endParaRPr kumimoji="0" lang="el-GR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B03"/>
                    </a:solidFill>
                  </a:tcPr>
                </a:tc>
              </a:tr>
              <a:tr h="11307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3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Αταξική ΕΠ</a:t>
                      </a: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4%</a:t>
                      </a:r>
                      <a:endParaRPr kumimoji="0" lang="el-GR" sz="3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pqscan0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80728"/>
            <a:ext cx="7870348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351837" cy="582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88640"/>
            <a:ext cx="8229600" cy="987356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Τετραπληγία</a:t>
            </a:r>
          </a:p>
        </p:txBody>
      </p:sp>
      <p:pic>
        <p:nvPicPr>
          <p:cNvPr id="31751" name="Picture 9" descr="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31640" y="1268760"/>
            <a:ext cx="6480720" cy="4892891"/>
          </a:xfr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4" descr="σάρωση001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772816"/>
            <a:ext cx="7361181" cy="2808312"/>
          </a:xfr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pqscan0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3971925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7" descr="p dipl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620687"/>
            <a:ext cx="3744416" cy="5577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08720"/>
            <a:ext cx="8065591" cy="4536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0000">
            <a:off x="504649" y="980647"/>
            <a:ext cx="8280400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625600"/>
            <a:ext cx="8208963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pqscan0_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24182"/>
            <a:ext cx="7584951" cy="5741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pqscan0_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20688"/>
            <a:ext cx="6823422" cy="5347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pqscan0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04664"/>
            <a:ext cx="3923134" cy="5761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008" y="1772816"/>
            <a:ext cx="4191000" cy="2771775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692696"/>
            <a:ext cx="3600400" cy="51710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pqscan0_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80728"/>
            <a:ext cx="8055338" cy="4662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pqscan0_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2656"/>
            <a:ext cx="7187902" cy="5714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altLang="el-GR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altLang="el-GR" smtClean="0"/>
          </a:p>
        </p:txBody>
      </p:sp>
      <p:pic>
        <p:nvPicPr>
          <p:cNvPr id="3076" name="Picture 4" descr="σάρωση00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484313"/>
            <a:ext cx="5999163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pqscan0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7839075" cy="601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pqscan0_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7867650" cy="585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pqscan0_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04664"/>
            <a:ext cx="3867546" cy="5733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pqscan0_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692696"/>
            <a:ext cx="3259757" cy="512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pqscan0_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76672"/>
            <a:ext cx="3625577" cy="5505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ChangeArrowheads="1"/>
          </p:cNvSpPr>
          <p:nvPr/>
        </p:nvSpPr>
        <p:spPr bwMode="auto">
          <a:xfrm>
            <a:off x="253858" y="5085184"/>
            <a:ext cx="8640959" cy="551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20000"/>
              </a:spcBef>
            </a:pPr>
            <a:r>
              <a:rPr lang="el-GR" altLang="el-GR" sz="2800" dirty="0"/>
              <a:t>Ακούσιες κινήσεις</a:t>
            </a:r>
            <a:r>
              <a:rPr lang="en-US" altLang="el-GR" sz="2800" dirty="0"/>
              <a:t>, </a:t>
            </a:r>
            <a:r>
              <a:rPr lang="el-GR" altLang="el-GR" sz="2800" dirty="0" err="1"/>
              <a:t>ανεξέλεκτες</a:t>
            </a:r>
            <a:r>
              <a:rPr lang="en-US" altLang="el-GR" sz="2800" dirty="0" smtClean="0"/>
              <a:t>,</a:t>
            </a:r>
            <a:r>
              <a:rPr lang="el-GR" altLang="el-GR" sz="2800" dirty="0" smtClean="0"/>
              <a:t> επαναλαμβανόμενες</a:t>
            </a:r>
            <a:endParaRPr lang="en-US" altLang="el-GR" sz="2800" dirty="0"/>
          </a:p>
        </p:txBody>
      </p:sp>
      <p:pic>
        <p:nvPicPr>
          <p:cNvPr id="35844" name="Picture 7" descr="Kokop7mo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32856"/>
            <a:ext cx="4262944" cy="1943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4" descr="p mix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588" y="2132856"/>
            <a:ext cx="3384550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9538" y="351454"/>
            <a:ext cx="8229600" cy="987356"/>
          </a:xfrm>
        </p:spPr>
        <p:txBody>
          <a:bodyPr/>
          <a:lstStyle/>
          <a:p>
            <a:r>
              <a:rPr lang="el-GR" dirty="0" err="1"/>
              <a:t>Δυσκινητική</a:t>
            </a:r>
            <a:r>
              <a:rPr lang="el-GR" dirty="0"/>
              <a:t> </a:t>
            </a:r>
            <a:r>
              <a:rPr lang="el-GR" dirty="0" smtClean="0"/>
              <a:t>ΕΠ</a:t>
            </a:r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/>
              <a:t>Υποομάδες </a:t>
            </a:r>
            <a:r>
              <a:rPr lang="el-GR" altLang="el-GR" b="1" dirty="0" err="1" smtClean="0"/>
              <a:t>δυσκινητικής</a:t>
            </a:r>
            <a:r>
              <a:rPr lang="el-GR" altLang="el-GR" b="1" dirty="0" smtClean="0"/>
              <a:t> ΕΠ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1916832"/>
            <a:ext cx="8229600" cy="2188840"/>
          </a:xfrm>
        </p:spPr>
        <p:txBody>
          <a:bodyPr/>
          <a:lstStyle/>
          <a:p>
            <a:pPr lvl="1">
              <a:buClr>
                <a:srgbClr val="003300"/>
              </a:buClr>
            </a:pPr>
            <a:r>
              <a:rPr lang="el-GR" altLang="el-GR" sz="4400" dirty="0" err="1" smtClean="0"/>
              <a:t>Δυστονική</a:t>
            </a:r>
            <a:endParaRPr lang="el-GR" altLang="el-GR" sz="4400" dirty="0" smtClean="0"/>
          </a:p>
          <a:p>
            <a:pPr lvl="1">
              <a:buClr>
                <a:srgbClr val="003300"/>
              </a:buClr>
            </a:pPr>
            <a:r>
              <a:rPr lang="el-GR" altLang="el-GR" sz="4400" dirty="0" err="1" smtClean="0"/>
              <a:t>Χοριοαθετωσική</a:t>
            </a:r>
            <a:endParaRPr lang="el-GR" altLang="el-GR" sz="4400" dirty="0" smtClean="0"/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468313" y="23320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endParaRPr lang="el-GR" altLang="el-GR" sz="32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ln w="2857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/>
            <a:r>
              <a:rPr lang="el-GR" altLang="el-GR" b="1" dirty="0" err="1" smtClean="0"/>
              <a:t>Δυστονική</a:t>
            </a:r>
            <a:r>
              <a:rPr lang="el-GR" altLang="el-GR" b="1" dirty="0" smtClean="0"/>
              <a:t> ΕΠ</a:t>
            </a:r>
            <a:endParaRPr lang="en-US" altLang="el-GR" b="1" dirty="0" smtClean="0"/>
          </a:p>
        </p:txBody>
      </p:sp>
      <p:pic>
        <p:nvPicPr>
          <p:cNvPr id="36868" name="Picture 6" descr="Mixt CP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556792"/>
            <a:ext cx="2709949" cy="4455622"/>
          </a:xfrm>
          <a:noFill/>
        </p:spPr>
      </p:pic>
      <p:sp>
        <p:nvSpPr>
          <p:cNvPr id="3686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51520" y="1557889"/>
            <a:ext cx="5008563" cy="4454525"/>
          </a:xfrm>
        </p:spPr>
        <p:txBody>
          <a:bodyPr/>
          <a:lstStyle/>
          <a:p>
            <a:pPr marL="273050" indent="-273050" eaLnBrk="1" hangingPunct="1"/>
            <a:r>
              <a:rPr lang="el-GR" altLang="el-GR" sz="2800" dirty="0" smtClean="0"/>
              <a:t>Συσπάσεις μυών ή μυ</a:t>
            </a:r>
            <a:r>
              <a:rPr lang="el-GR" altLang="el-GR" sz="2800" dirty="0" smtClean="0">
                <a:cs typeface="Times New Roman" panose="02020603050405020304" pitchFamily="18" charset="0"/>
              </a:rPr>
              <a:t>ϊ</a:t>
            </a:r>
            <a:r>
              <a:rPr lang="el-GR" altLang="el-GR" sz="2800" dirty="0" smtClean="0"/>
              <a:t>κών ομάδων, ποικίλης διάρκειας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και έντασης, με αποτέλεσμα στροφικές, επαναλαμβανόμενες κινήσεις ή παθολογικές θέσεις μελών ή  μερών του σώματος</a:t>
            </a:r>
          </a:p>
          <a:p>
            <a:pPr marL="273050" indent="-273050" eaLnBrk="1" hangingPunct="1"/>
            <a:r>
              <a:rPr lang="el-GR" altLang="el-GR" sz="2800" dirty="0" smtClean="0"/>
              <a:t>Ο τόνος μεταβάλλεται,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με τάση να είναι αυξημένος</a:t>
            </a:r>
            <a:endParaRPr lang="en-US" altLang="el-GR" sz="28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/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67"/>
          <a:stretch>
            <a:fillRect/>
          </a:stretch>
        </p:blipFill>
        <p:spPr bwMode="auto">
          <a:xfrm>
            <a:off x="1187624" y="1287730"/>
            <a:ext cx="6264275" cy="457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Χορειοαθετωσικές κινήσεις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8141153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4" descr="σάρωση001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5" y="908720"/>
            <a:ext cx="7494371" cy="4392488"/>
          </a:xfr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92696"/>
            <a:ext cx="7189611" cy="5325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1844824"/>
            <a:ext cx="8229600" cy="987356"/>
          </a:xfrm>
        </p:spPr>
        <p:txBody>
          <a:bodyPr/>
          <a:lstStyle/>
          <a:p>
            <a:r>
              <a:rPr lang="fr-FR" dirty="0"/>
              <a:t>Je me </a:t>
            </a:r>
            <a:r>
              <a:rPr lang="fr-FR" dirty="0" err="1"/>
              <a:t>deplace</a:t>
            </a:r>
            <a:r>
              <a:rPr lang="fr-FR" dirty="0"/>
              <a:t>, donc je suis</a:t>
            </a:r>
            <a:r>
              <a:rPr lang="fr-FR" dirty="0" smtClean="0"/>
              <a:t>!</a:t>
            </a:r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pqscan0_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692696"/>
            <a:ext cx="2664296" cy="5338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323546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Χρηματοδότηση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3168352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Logo espa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80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510952" y="44623"/>
            <a:ext cx="8229600" cy="792088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120093" y="800708"/>
            <a:ext cx="8928992" cy="16561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</a:t>
            </a:r>
            <a:r>
              <a:rPr lang="el-GR" sz="2000" b="1" dirty="0"/>
              <a:t>της</a:t>
            </a:r>
            <a:r>
              <a:rPr lang="el-GR" sz="2000" dirty="0"/>
              <a:t>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copyright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αδειοδόχο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αδειοδόχο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5550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59221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722218"/>
            <a:ext cx="6912768" cy="381642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2000" dirty="0" smtClean="0"/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 algn="ctr">
              <a:buNone/>
            </a:pPr>
            <a:r>
              <a:rPr lang="el-GR" sz="2000" b="1" dirty="0" smtClean="0"/>
              <a:t>Εικόνες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  <a:endParaRPr lang="en-US" sz="2000" b="1" dirty="0" smtClean="0"/>
          </a:p>
          <a:p>
            <a:pPr marL="0" indent="0" algn="ctr">
              <a:buNone/>
            </a:pPr>
            <a:endParaRPr lang="el-GR" sz="2000" b="1" dirty="0" smtClean="0"/>
          </a:p>
          <a:p>
            <a:pPr marL="0" indent="0" algn="ctr">
              <a:buNone/>
            </a:pPr>
            <a:r>
              <a:rPr lang="el-GR" sz="2000" i="1" dirty="0" smtClean="0"/>
              <a:t>Τα εν λόγω έργα έχουν ανακτηθεί από το διαδίκτυο για εκπαιδευτικούς σκοπούς</a:t>
            </a:r>
            <a:endParaRPr lang="el-GR" sz="2000" i="1" dirty="0"/>
          </a:p>
        </p:txBody>
      </p:sp>
    </p:spTree>
    <p:extLst>
      <p:ext uri="{BB962C8B-B14F-4D97-AF65-F5344CB8AC3E}">
        <p14:creationId xmlns:p14="http://schemas.microsoft.com/office/powerpoint/2010/main" val="196485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σάρωση00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7704856" cy="484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σάρωση00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36712"/>
            <a:ext cx="7866125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σάρωση00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80728"/>
            <a:ext cx="7911932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4" descr="σάρωση002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1" y="911312"/>
            <a:ext cx="4110919" cy="4893951"/>
          </a:xfrm>
          <a:noFill/>
        </p:spPr>
      </p:pic>
      <p:pic>
        <p:nvPicPr>
          <p:cNvPr id="8196" name="Picture 5" descr="σάρωση00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08720"/>
            <a:ext cx="3816424" cy="5203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5" descr="37458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36712"/>
            <a:ext cx="3096344" cy="4563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7" descr="1071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700808"/>
            <a:ext cx="4106566" cy="291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eclas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lass" id="{A2BEF58C-2AA5-4091-B815-C1B0686454D5}" vid="{491EB830-406A-4F52-820B-94AF25C6C333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eclass</Template>
  <TotalTime>750</TotalTime>
  <Words>308</Words>
  <Application>Microsoft Office PowerPoint</Application>
  <PresentationFormat>Προβολή στην οθόνη (4:3)</PresentationFormat>
  <Paragraphs>59</Paragraphs>
  <Slides>46</Slides>
  <Notes>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46</vt:i4>
      </vt:variant>
    </vt:vector>
  </HeadingPairs>
  <TitlesOfParts>
    <vt:vector size="51" baseType="lpstr">
      <vt:lpstr>Arial</vt:lpstr>
      <vt:lpstr>Calibri</vt:lpstr>
      <vt:lpstr>Times New Roman</vt:lpstr>
      <vt:lpstr>Wingdings</vt:lpstr>
      <vt:lpstr>eclass</vt:lpstr>
      <vt:lpstr>Κινητικά προβλήματα Πολλαπλές αναπηρίες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Ενδοκοιλιακές αιμορραγίες, 1(ήπια)- 4(βαρειά)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Τετραπληγία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Δυσκινητική ΕΠ</vt:lpstr>
      <vt:lpstr>Υποομάδες δυσκινητικής ΕΠ</vt:lpstr>
      <vt:lpstr>Δυστονική ΕΠ</vt:lpstr>
      <vt:lpstr>Χορειοαθετωσικές κινήσεις</vt:lpstr>
      <vt:lpstr>Παρουσίαση του PowerPoint</vt:lpstr>
      <vt:lpstr>Παρουσίαση του PowerPoint</vt:lpstr>
      <vt:lpstr>Je me deplace, donc je suis!</vt:lpstr>
      <vt:lpstr>Παρουσίαση του PowerPoint</vt:lpstr>
      <vt:lpstr>Τέλος Ενότητας</vt:lpstr>
      <vt:lpstr>Χρηματοδότηση</vt:lpstr>
      <vt:lpstr>Σημείωμα Αδειοδότησης</vt:lpstr>
      <vt:lpstr>Σημείωμα Χρήσης Έργων Τρίτων</vt:lpstr>
    </vt:vector>
  </TitlesOfParts>
  <Company>University Of Thessaly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Kiriazis Vaitsis</dc:creator>
  <cp:lastModifiedBy>Kiriazis Vaitsis</cp:lastModifiedBy>
  <cp:revision>50</cp:revision>
  <dcterms:created xsi:type="dcterms:W3CDTF">2004-04-20T11:02:42Z</dcterms:created>
  <dcterms:modified xsi:type="dcterms:W3CDTF">2015-06-04T06:27:18Z</dcterms:modified>
</cp:coreProperties>
</file>