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91" r:id="rId2"/>
    <p:sldId id="257" r:id="rId3"/>
    <p:sldId id="376" r:id="rId4"/>
    <p:sldId id="377" r:id="rId5"/>
    <p:sldId id="378" r:id="rId6"/>
    <p:sldId id="379" r:id="rId7"/>
    <p:sldId id="380" r:id="rId8"/>
    <p:sldId id="381" r:id="rId9"/>
    <p:sldId id="382" r:id="rId10"/>
    <p:sldId id="383" r:id="rId11"/>
    <p:sldId id="384" r:id="rId12"/>
    <p:sldId id="385" r:id="rId13"/>
    <p:sldId id="386" r:id="rId14"/>
    <p:sldId id="387" r:id="rId15"/>
    <p:sldId id="388" r:id="rId16"/>
    <p:sldId id="389" r:id="rId17"/>
    <p:sldId id="390"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50917-3D5D-4FCB-86C8-C29280A03437}" type="datetimeFigureOut">
              <a:rPr lang="el-GR" smtClean="0"/>
              <a:t>25/6/2015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FFC49-A98E-4B9B-BAA6-9A4EFF629801}" type="slidenum">
              <a:rPr lang="el-GR" smtClean="0"/>
              <a:t>‹#›</a:t>
            </a:fld>
            <a:endParaRPr lang="el-GR"/>
          </a:p>
        </p:txBody>
      </p:sp>
    </p:spTree>
    <p:extLst>
      <p:ext uri="{BB962C8B-B14F-4D97-AF65-F5344CB8AC3E}">
        <p14:creationId xmlns:p14="http://schemas.microsoft.com/office/powerpoint/2010/main" val="416398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C8DBDB17-52A6-4430-87CA-2A127961F88D}" type="datetime1">
              <a:rPr lang="el-GR" smtClean="0"/>
              <a:t>25/6/2015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6180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A05092B-1EBC-4A4D-887B-1DE82E68A7DE}" type="datetime1">
              <a:rPr lang="el-GR" smtClean="0"/>
              <a:t>25/6/2015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3329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DD17992-74AD-4695-90CA-6C60E7E7E6B0}" type="datetime1">
              <a:rPr lang="el-GR" smtClean="0"/>
              <a:t>25/6/2015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6004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FB1B83C-BE0E-4B23-84D0-1E21CAFC107B}" type="datetime1">
              <a:rPr lang="el-GR" smtClean="0"/>
              <a:t>25/6/2015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6617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77446D-5481-4F43-9CCB-D55AD71E7BDA}" type="datetime1">
              <a:rPr lang="el-GR" smtClean="0"/>
              <a:t>25/6/2015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59722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3168E55-F146-4313-AE2C-D790D29B2DEA}" type="datetime1">
              <a:rPr lang="el-GR" smtClean="0"/>
              <a:t>25/6/2015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69656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1CB9421-9780-4B79-AE3C-22456461B46F}" type="datetime1">
              <a:rPr lang="el-GR" smtClean="0"/>
              <a:t>25/6/2015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33968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4130EEF-2472-4C77-86B6-DF385FE41B0E}" type="datetime1">
              <a:rPr lang="el-GR" smtClean="0"/>
              <a:t>25/6/2015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5208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A5475-195A-42F5-B605-5FBC97850B16}" type="datetime1">
              <a:rPr lang="el-GR" smtClean="0"/>
              <a:t>25/6/2015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72004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0E2BC-ED2D-4069-B096-0527AE10DD36}" type="datetime1">
              <a:rPr lang="el-GR" smtClean="0"/>
              <a:t>25/6/2015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49395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AEF58-E338-465E-BCF6-A98F9F38D369}" type="datetime1">
              <a:rPr lang="el-GR" smtClean="0"/>
              <a:t>25/6/2015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24663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01CBB-9CFF-43D8-AD69-75A5C33E89C2}" type="datetime1">
              <a:rPr lang="el-GR" smtClean="0"/>
              <a:t>25/6/2015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BB423-234F-4104-8070-014A5F326CB9}" type="slidenum">
              <a:rPr lang="el-GR" smtClean="0"/>
              <a:t>‹#›</a:t>
            </a:fld>
            <a:endParaRPr lang="el-GR"/>
          </a:p>
        </p:txBody>
      </p:sp>
    </p:spTree>
    <p:extLst>
      <p:ext uri="{BB962C8B-B14F-4D97-AF65-F5344CB8AC3E}">
        <p14:creationId xmlns:p14="http://schemas.microsoft.com/office/powerpoint/2010/main" val="2886643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9.bin"/><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2.wmf"/><Relationship Id="rId9" Type="http://schemas.openxmlformats.org/officeDocument/2006/relationships/image" Target="../media/image1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13.bin"/><Relationship Id="rId18" Type="http://schemas.openxmlformats.org/officeDocument/2006/relationships/image" Target="../media/image33.png"/><Relationship Id="rId21" Type="http://schemas.openxmlformats.org/officeDocument/2006/relationships/image" Target="../media/image36.png"/><Relationship Id="rId7" Type="http://schemas.openxmlformats.org/officeDocument/2006/relationships/image" Target="../media/image28.png"/><Relationship Id="rId12" Type="http://schemas.openxmlformats.org/officeDocument/2006/relationships/image" Target="../media/image15.wmf"/><Relationship Id="rId17" Type="http://schemas.openxmlformats.org/officeDocument/2006/relationships/image" Target="../media/image32.png"/><Relationship Id="rId2" Type="http://schemas.openxmlformats.org/officeDocument/2006/relationships/slideLayout" Target="../slideLayouts/slideLayout2.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vmlDrawing" Target="../drawings/vmlDrawing9.vml"/><Relationship Id="rId6" Type="http://schemas.openxmlformats.org/officeDocument/2006/relationships/image" Target="../media/image27.png"/><Relationship Id="rId11" Type="http://schemas.openxmlformats.org/officeDocument/2006/relationships/oleObject" Target="../embeddings/oleObject12.bin"/><Relationship Id="rId5" Type="http://schemas.openxmlformats.org/officeDocument/2006/relationships/image" Target="../media/image26.png"/><Relationship Id="rId15" Type="http://schemas.openxmlformats.org/officeDocument/2006/relationships/image" Target="../media/image30.png"/><Relationship Id="rId23" Type="http://schemas.openxmlformats.org/officeDocument/2006/relationships/image" Target="../media/image23.png"/><Relationship Id="rId10" Type="http://schemas.openxmlformats.org/officeDocument/2006/relationships/image" Target="../media/image29.png"/><Relationship Id="rId19" Type="http://schemas.openxmlformats.org/officeDocument/2006/relationships/image" Target="../media/image34.png"/><Relationship Id="rId9" Type="http://schemas.openxmlformats.org/officeDocument/2006/relationships/image" Target="../media/image14.wmf"/><Relationship Id="rId14" Type="http://schemas.openxmlformats.org/officeDocument/2006/relationships/image" Target="../media/image16.wmf"/><Relationship Id="rId22"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oleObject" Target="../embeddings/oleObject14.bin"/><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10.vml"/><Relationship Id="rId11" Type="http://schemas.openxmlformats.org/officeDocument/2006/relationships/image" Target="../media/image44.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17.wmf"/><Relationship Id="rId9" Type="http://schemas.openxmlformats.org/officeDocument/2006/relationships/image" Target="../media/image42.png"/><Relationship Id="rId14"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oleObject" Target="../embeddings/oleObject18.bin"/><Relationship Id="rId18" Type="http://schemas.openxmlformats.org/officeDocument/2006/relationships/image" Target="../media/image22.wmf"/><Relationship Id="rId3" Type="http://schemas.openxmlformats.org/officeDocument/2006/relationships/oleObject" Target="../embeddings/oleObject16.bin"/><Relationship Id="rId7" Type="http://schemas.openxmlformats.org/officeDocument/2006/relationships/image" Target="../media/image38.png"/><Relationship Id="rId12" Type="http://schemas.openxmlformats.org/officeDocument/2006/relationships/image" Target="../media/image53.png"/><Relationship Id="rId17"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54.png"/><Relationship Id="rId20" Type="http://schemas.openxmlformats.org/officeDocument/2006/relationships/image" Target="../media/image62.png"/><Relationship Id="rId1" Type="http://schemas.openxmlformats.org/officeDocument/2006/relationships/vmlDrawing" Target="../drawings/vmlDrawing12.vml"/><Relationship Id="rId11" Type="http://schemas.openxmlformats.org/officeDocument/2006/relationships/image" Target="../media/image20.wmf"/><Relationship Id="rId15" Type="http://schemas.openxmlformats.org/officeDocument/2006/relationships/image" Target="../media/image57.png"/><Relationship Id="rId10" Type="http://schemas.openxmlformats.org/officeDocument/2006/relationships/oleObject" Target="../embeddings/oleObject17.bin"/><Relationship Id="rId19" Type="http://schemas.openxmlformats.org/officeDocument/2006/relationships/image" Target="../media/image58.png"/><Relationship Id="rId4" Type="http://schemas.openxmlformats.org/officeDocument/2006/relationships/image" Target="../media/image19.wmf"/><Relationship Id="rId9" Type="http://schemas.openxmlformats.org/officeDocument/2006/relationships/image" Target="../media/image52.png"/><Relationship Id="rId14" Type="http://schemas.openxmlformats.org/officeDocument/2006/relationships/image" Target="../media/image21.wmf"/></Relationships>
</file>

<file path=ppt/slides/_rels/slide17.xml.rels><?xml version="1.0" encoding="UTF-8" standalone="yes"?>
<Relationships xmlns="http://schemas.openxmlformats.org/package/2006/relationships"><Relationship Id="rId7"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 Id="rId9" Type="http://schemas.openxmlformats.org/officeDocument/2006/relationships/image" Target="../media/image5.wmf"/></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6.bin"/><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wmf"/><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2393"/>
            <a:ext cx="7772400" cy="794519"/>
          </a:xfrm>
          <a:solidFill>
            <a:schemeClr val="accent5">
              <a:lumMod val="75000"/>
            </a:schemeClr>
          </a:solidFill>
        </p:spPr>
        <p:txBody>
          <a:bodyPr/>
          <a:lstStyle/>
          <a:p>
            <a:r>
              <a:rPr lang="el-GR" b="1" dirty="0" smtClean="0">
                <a:solidFill>
                  <a:schemeClr val="bg1"/>
                </a:solidFill>
              </a:rPr>
              <a:t>ΣΤΑΤΙΚΗ Ι</a:t>
            </a:r>
            <a:endParaRPr lang="el-GR" b="1" dirty="0">
              <a:solidFill>
                <a:schemeClr val="bg1"/>
              </a:solidFill>
            </a:endParaRPr>
          </a:p>
        </p:txBody>
      </p:sp>
      <p:sp>
        <p:nvSpPr>
          <p:cNvPr id="3" name="Subtitle 2"/>
          <p:cNvSpPr>
            <a:spLocks noGrp="1"/>
          </p:cNvSpPr>
          <p:nvPr>
            <p:ph type="subTitle" idx="1"/>
          </p:nvPr>
        </p:nvSpPr>
        <p:spPr>
          <a:xfrm>
            <a:off x="0" y="2684512"/>
            <a:ext cx="9144000" cy="672480"/>
          </a:xfrm>
        </p:spPr>
        <p:txBody>
          <a:bodyPr>
            <a:normAutofit/>
          </a:bodyPr>
          <a:lstStyle/>
          <a:p>
            <a:r>
              <a:rPr lang="el-GR" b="1" dirty="0" smtClean="0">
                <a:solidFill>
                  <a:schemeClr val="accent5">
                    <a:lumMod val="75000"/>
                  </a:schemeClr>
                </a:solidFill>
              </a:rPr>
              <a:t>Ενότητα </a:t>
            </a:r>
            <a:r>
              <a:rPr lang="en-US" b="1" dirty="0">
                <a:solidFill>
                  <a:schemeClr val="accent5">
                    <a:lumMod val="75000"/>
                  </a:schemeClr>
                </a:solidFill>
              </a:rPr>
              <a:t>6</a:t>
            </a:r>
            <a:r>
              <a:rPr lang="el-GR" b="1" baseline="30000" dirty="0" smtClean="0">
                <a:solidFill>
                  <a:schemeClr val="accent5">
                    <a:lumMod val="75000"/>
                  </a:schemeClr>
                </a:solidFill>
              </a:rPr>
              <a:t>η</a:t>
            </a:r>
            <a:r>
              <a:rPr lang="el-GR" b="1" dirty="0" smtClean="0">
                <a:solidFill>
                  <a:schemeClr val="accent5">
                    <a:lumMod val="75000"/>
                  </a:schemeClr>
                </a:solidFill>
              </a:rPr>
              <a:t>: ΠΑΡΑΜΟΡΦΩΣΕΙΣ</a:t>
            </a:r>
          </a:p>
        </p:txBody>
      </p:sp>
      <p:sp>
        <p:nvSpPr>
          <p:cNvPr id="6" name="Subtitle 2"/>
          <p:cNvSpPr txBox="1">
            <a:spLocks/>
          </p:cNvSpPr>
          <p:nvPr/>
        </p:nvSpPr>
        <p:spPr>
          <a:xfrm>
            <a:off x="107504" y="3356992"/>
            <a:ext cx="8892480" cy="9361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400" b="1" dirty="0" smtClean="0">
                <a:solidFill>
                  <a:schemeClr val="tx1"/>
                </a:solidFill>
              </a:rPr>
              <a:t>Διάλεξη: Ασκήσεις πάνω στην Α.Δ.Ε. </a:t>
            </a:r>
            <a:r>
              <a:rPr lang="el-GR" sz="2400" b="1" dirty="0">
                <a:solidFill>
                  <a:schemeClr val="tx1"/>
                </a:solidFill>
              </a:rPr>
              <a:t>γ</a:t>
            </a:r>
            <a:r>
              <a:rPr lang="el-GR" sz="2400" b="1" dirty="0" smtClean="0">
                <a:solidFill>
                  <a:schemeClr val="tx1"/>
                </a:solidFill>
              </a:rPr>
              <a:t>ια παραμορφώσιμους και δικτυωτούς φορείς.</a:t>
            </a:r>
            <a:endParaRPr lang="el-GR" sz="2400" b="1" dirty="0">
              <a:solidFill>
                <a:schemeClr val="tx1"/>
              </a:solidFill>
            </a:endParaRPr>
          </a:p>
        </p:txBody>
      </p:sp>
      <p:sp>
        <p:nvSpPr>
          <p:cNvPr id="7" name="Subtitle 2"/>
          <p:cNvSpPr txBox="1">
            <a:spLocks/>
          </p:cNvSpPr>
          <p:nvPr/>
        </p:nvSpPr>
        <p:spPr>
          <a:xfrm>
            <a:off x="144016" y="4509120"/>
            <a:ext cx="8892480" cy="10081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600" dirty="0" smtClean="0">
                <a:solidFill>
                  <a:schemeClr val="tx1"/>
                </a:solidFill>
              </a:rPr>
              <a:t>Καθηγητής Ε. Μυστακίδης</a:t>
            </a:r>
          </a:p>
          <a:p>
            <a:r>
              <a:rPr lang="el-GR" sz="2600" dirty="0" smtClean="0">
                <a:solidFill>
                  <a:schemeClr val="tx1"/>
                </a:solidFill>
              </a:rPr>
              <a:t>Τμήμα Πολιτικών Μηχανικών Π.Θ.</a:t>
            </a:r>
            <a:endParaRPr lang="el-GR" sz="2600" dirty="0">
              <a:solidFill>
                <a:schemeClr val="tx1"/>
              </a:solidFill>
            </a:endParaRPr>
          </a:p>
        </p:txBody>
      </p:sp>
      <p:pic>
        <p:nvPicPr>
          <p:cNvPr id="22538" name="Picture 10" descr="Λογότυπο Πανεπιστήμιο Θεσσαλ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8800"/>
            <a:ext cx="147216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ubtitle 2"/>
          <p:cNvSpPr txBox="1">
            <a:spLocks/>
          </p:cNvSpPr>
          <p:nvPr/>
        </p:nvSpPr>
        <p:spPr>
          <a:xfrm>
            <a:off x="2195737" y="404664"/>
            <a:ext cx="2664296" cy="10081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800" b="1" dirty="0" smtClean="0">
                <a:solidFill>
                  <a:schemeClr val="tx1"/>
                </a:solidFill>
              </a:rPr>
              <a:t>ΠΑΝΕΠΙΣΤΗΜΙΟ ΘΕΣΣΑΛΙΑΣ</a:t>
            </a:r>
            <a:endParaRPr lang="el-GR" sz="2800" b="1" dirty="0">
              <a:solidFill>
                <a:schemeClr val="tx1"/>
              </a:solidFill>
            </a:endParaRPr>
          </a:p>
        </p:txBody>
      </p:sp>
      <p:pic>
        <p:nvPicPr>
          <p:cNvPr id="22533" name="Picture 5" descr="Λογότυπο ανοιχτά ακαδημαϊκά μαθήματ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8353"/>
            <a:ext cx="2235695" cy="181647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Εικόνα 3" descr="Λογότυπο ΕΣΠΑ 2007-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5661248"/>
            <a:ext cx="4797921" cy="11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591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Άσκηση 2 – Α.Δ.Ε. </a:t>
            </a:r>
            <a:r>
              <a:rPr lang="el-GR" sz="2800" b="1" dirty="0"/>
              <a:t>γ</a:t>
            </a:r>
            <a:r>
              <a:rPr lang="el-GR" sz="2800" b="1" dirty="0" smtClean="0"/>
              <a:t>ια δικτυωτούς φορείς</a:t>
            </a:r>
            <a:endParaRPr lang="el-GR" sz="2800" b="1" dirty="0"/>
          </a:p>
        </p:txBody>
      </p:sp>
      <p:sp>
        <p:nvSpPr>
          <p:cNvPr id="13" name="Content Placeholder 2"/>
          <p:cNvSpPr txBox="1">
            <a:spLocks/>
          </p:cNvSpPr>
          <p:nvPr/>
        </p:nvSpPr>
        <p:spPr>
          <a:xfrm>
            <a:off x="4716016" y="908720"/>
            <a:ext cx="4427984"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το δικτύωμα του σχήματος.</a:t>
            </a:r>
          </a:p>
          <a:p>
            <a:pPr marL="0" indent="0">
              <a:buFont typeface="Arial" pitchFamily="34" charset="0"/>
              <a:buNone/>
            </a:pPr>
            <a:r>
              <a:rPr lang="el-GR" sz="2400" dirty="0" smtClean="0"/>
              <a:t>Ζητούμενο είναι η </a:t>
            </a:r>
            <a:r>
              <a:rPr lang="en-US" sz="2400" dirty="0" smtClean="0"/>
              <a:t>u</a:t>
            </a:r>
            <a:r>
              <a:rPr lang="el-GR" sz="2400" baseline="-25000" dirty="0"/>
              <a:t>Α</a:t>
            </a:r>
            <a:r>
              <a:rPr lang="en-US" sz="2400" baseline="-25000" dirty="0" smtClean="0"/>
              <a:t>,P</a:t>
            </a:r>
            <a:r>
              <a:rPr lang="el-GR" sz="2400" baseline="-25000" dirty="0" smtClean="0"/>
              <a:t> </a:t>
            </a:r>
            <a:r>
              <a:rPr lang="el-GR" sz="2400" dirty="0" smtClean="0"/>
              <a:t>και η φ</a:t>
            </a:r>
            <a:r>
              <a:rPr lang="el-GR" sz="2400" baseline="-25000" dirty="0" smtClean="0"/>
              <a:t>ΑΒ, </a:t>
            </a:r>
            <a:r>
              <a:rPr lang="en-US" sz="2400" baseline="-25000" dirty="0" smtClean="0"/>
              <a:t>P</a:t>
            </a:r>
            <a:r>
              <a:rPr lang="en-US" sz="2400" dirty="0" smtClean="0"/>
              <a:t>.</a:t>
            </a:r>
          </a:p>
          <a:p>
            <a:pPr marL="0" indent="0">
              <a:buFont typeface="Arial" pitchFamily="34" charset="0"/>
              <a:buNone/>
            </a:pPr>
            <a:r>
              <a:rPr lang="el-GR" sz="2400" dirty="0" smtClean="0"/>
              <a:t>Δεδομένα για τις ράβδους:</a:t>
            </a:r>
          </a:p>
          <a:p>
            <a:pPr marL="0" indent="0">
              <a:buFont typeface="Arial" pitchFamily="34" charset="0"/>
              <a:buNone/>
            </a:pPr>
            <a:r>
              <a:rPr lang="el-GR" sz="2400" dirty="0" smtClean="0"/>
              <a:t>Ε</a:t>
            </a:r>
            <a:r>
              <a:rPr lang="en-US" sz="2400" baseline="-25000" dirty="0" err="1" smtClean="0"/>
              <a:t>r</a:t>
            </a:r>
            <a:r>
              <a:rPr lang="en-US" sz="2400" dirty="0" err="1" smtClean="0"/>
              <a:t>A</a:t>
            </a:r>
            <a:r>
              <a:rPr lang="en-US" sz="2400" baseline="-25000" dirty="0" err="1" smtClean="0"/>
              <a:t>r</a:t>
            </a:r>
            <a:r>
              <a:rPr lang="el-GR" sz="2400" dirty="0" smtClean="0"/>
              <a:t>=21*10</a:t>
            </a:r>
            <a:r>
              <a:rPr lang="en-US" sz="2400" baseline="30000" dirty="0"/>
              <a:t>3</a:t>
            </a:r>
            <a:r>
              <a:rPr lang="el-GR" sz="2400" dirty="0" smtClean="0"/>
              <a:t> </a:t>
            </a:r>
            <a:r>
              <a:rPr lang="en-US" sz="2400" dirty="0" err="1" smtClean="0"/>
              <a:t>kN</a:t>
            </a:r>
            <a:r>
              <a:rPr lang="en-US" sz="2400" dirty="0" err="1"/>
              <a:t>.</a:t>
            </a:r>
            <a:endParaRPr lang="en-US" sz="2400" baseline="30000" dirty="0" smtClean="0"/>
          </a:p>
        </p:txBody>
      </p:sp>
      <p:graphicFrame>
        <p:nvGraphicFramePr>
          <p:cNvPr id="6" name="Object 5" descr="Εικόνα δικτυώματος με οριζόντια πέλματα, ορθοστάτες και διαγωνίους, στους κόμβους του άνω πέλματος του οποίου ασκούνται συγκεντρωμένα φορτία."/>
          <p:cNvGraphicFramePr>
            <a:graphicFrameLocks noChangeAspect="1"/>
          </p:cNvGraphicFramePr>
          <p:nvPr>
            <p:extLst>
              <p:ext uri="{D42A27DB-BD31-4B8C-83A1-F6EECF244321}">
                <p14:modId xmlns:p14="http://schemas.microsoft.com/office/powerpoint/2010/main" val="2233473969"/>
              </p:ext>
            </p:extLst>
          </p:nvPr>
        </p:nvGraphicFramePr>
        <p:xfrm>
          <a:off x="101270" y="855084"/>
          <a:ext cx="4758762" cy="2717932"/>
        </p:xfrm>
        <a:graphic>
          <a:graphicData uri="http://schemas.openxmlformats.org/presentationml/2006/ole">
            <mc:AlternateContent xmlns:mc="http://schemas.openxmlformats.org/markup-compatibility/2006">
              <mc:Choice xmlns:v="urn:schemas-microsoft-com:vml" Requires="v">
                <p:oleObj spid="_x0000_s105582" name="Picture (32-bit)" r:id="rId3" imgW="3905280" imgH="2133720" progId="MetafileCompanion32.Picture.1">
                  <p:embed/>
                </p:oleObj>
              </mc:Choice>
              <mc:Fallback>
                <p:oleObj name="Picture (32-bit)" r:id="rId3" imgW="3905280" imgH="2133720" progId="MetafileCompanion32.Picture.1">
                  <p:embed/>
                  <p:pic>
                    <p:nvPicPr>
                      <p:cNvPr id="0" name=""/>
                      <p:cNvPicPr/>
                      <p:nvPr/>
                    </p:nvPicPr>
                    <p:blipFill>
                      <a:blip r:embed="rId4"/>
                      <a:stretch>
                        <a:fillRect/>
                      </a:stretch>
                    </p:blipFill>
                    <p:spPr>
                      <a:xfrm>
                        <a:off x="101270" y="855084"/>
                        <a:ext cx="4758762" cy="2717932"/>
                      </a:xfrm>
                      <a:prstGeom prst="rect">
                        <a:avLst/>
                      </a:prstGeom>
                    </p:spPr>
                  </p:pic>
                </p:oleObj>
              </mc:Fallback>
            </mc:AlternateContent>
          </a:graphicData>
        </a:graphic>
      </p:graphicFrame>
      <p:sp>
        <p:nvSpPr>
          <p:cNvPr id="9" name="Content Placeholder 2"/>
          <p:cNvSpPr txBox="1">
            <a:spLocks/>
          </p:cNvSpPr>
          <p:nvPr/>
        </p:nvSpPr>
        <p:spPr>
          <a:xfrm>
            <a:off x="107504" y="3717032"/>
            <a:ext cx="5400600" cy="2880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u="sng" dirty="0" smtClean="0"/>
              <a:t>Υπολογισμός της</a:t>
            </a:r>
            <a:r>
              <a:rPr lang="en-US" sz="2400" b="1" u="sng" dirty="0"/>
              <a:t> u</a:t>
            </a:r>
            <a:r>
              <a:rPr lang="el-GR" sz="2400" b="1" u="sng" baseline="-25000" dirty="0"/>
              <a:t>Α</a:t>
            </a:r>
            <a:r>
              <a:rPr lang="en-US" sz="2400" b="1" u="sng" baseline="-25000" dirty="0" smtClean="0"/>
              <a:t>,P</a:t>
            </a:r>
            <a:r>
              <a:rPr lang="el-GR" sz="2400" b="1" u="sng" dirty="0" smtClean="0"/>
              <a:t>:</a:t>
            </a:r>
          </a:p>
          <a:p>
            <a:pPr marL="0" indent="0">
              <a:buNone/>
            </a:pPr>
            <a:r>
              <a:rPr lang="el-GR" sz="2400" dirty="0" smtClean="0"/>
              <a:t>Για τον υπολογισμό της βύθισης πρέπει να εφαρμοστεί στο Α η εργικά αντίστοιχη μοναδιαία δύναμη.</a:t>
            </a:r>
          </a:p>
          <a:p>
            <a:pPr marL="0" indent="0">
              <a:buNone/>
            </a:pPr>
            <a:r>
              <a:rPr lang="el-GR" sz="2400" dirty="0" smtClean="0"/>
              <a:t>Η σχέση της Α.Δ.Ε. </a:t>
            </a:r>
            <a:r>
              <a:rPr lang="el-GR" sz="2400" dirty="0"/>
              <a:t>π</a:t>
            </a:r>
            <a:r>
              <a:rPr lang="el-GR" sz="2400" dirty="0" smtClean="0"/>
              <a:t>ου θα χρησιμοποιηθεί είναι:</a:t>
            </a:r>
            <a:endParaRPr lang="en-US" sz="2400" dirty="0" smtClean="0"/>
          </a:p>
          <a:p>
            <a:pPr marL="0" indent="0">
              <a:buFont typeface="Arial" pitchFamily="34" charset="0"/>
              <a:buNone/>
            </a:pPr>
            <a:endParaRPr lang="el-GR" sz="2400" dirty="0" smtClean="0"/>
          </a:p>
        </p:txBody>
      </p:sp>
      <mc:AlternateContent xmlns:mc="http://schemas.openxmlformats.org/markup-compatibility/2006" xmlns:a14="http://schemas.microsoft.com/office/drawing/2010/main">
        <mc:Choice Requires="a14">
          <p:sp>
            <p:nvSpPr>
              <p:cNvPr id="12" name="TextBox 11"/>
              <p:cNvSpPr txBox="1"/>
              <p:nvPr/>
            </p:nvSpPr>
            <p:spPr>
              <a:xfrm>
                <a:off x="3665942" y="5805264"/>
                <a:ext cx="2528706" cy="8747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100" b="0" i="1" smtClean="0">
                              <a:latin typeface="Cambria Math"/>
                            </a:rPr>
                          </m:ctrlPr>
                        </m:sSubPr>
                        <m:e>
                          <m:r>
                            <a:rPr lang="en-US" sz="2100" b="0" i="1" smtClean="0">
                              <a:latin typeface="Cambria Math"/>
                            </a:rPr>
                            <m:t>𝑢</m:t>
                          </m:r>
                        </m:e>
                        <m:sub>
                          <m:r>
                            <m:rPr>
                              <m:sty m:val="p"/>
                            </m:rPr>
                            <a:rPr lang="el-GR" sz="2100" b="0" i="0" smtClean="0">
                              <a:latin typeface="Cambria Math"/>
                            </a:rPr>
                            <m:t>Α</m:t>
                          </m:r>
                          <m:r>
                            <a:rPr lang="el-GR" sz="2100" b="0" i="0" smtClean="0">
                              <a:latin typeface="Cambria Math"/>
                            </a:rPr>
                            <m:t>,</m:t>
                          </m:r>
                          <m:r>
                            <a:rPr lang="en-US" sz="2100" b="0" i="1" smtClean="0">
                              <a:latin typeface="Cambria Math"/>
                            </a:rPr>
                            <m:t>𝑃</m:t>
                          </m:r>
                        </m:sub>
                      </m:sSub>
                      <m:r>
                        <a:rPr lang="en-US" sz="2100" i="1" smtClean="0">
                          <a:latin typeface="Cambria Math"/>
                        </a:rPr>
                        <m:t>=</m:t>
                      </m:r>
                      <m:nary>
                        <m:naryPr>
                          <m:chr m:val="∑"/>
                          <m:supHide m:val="on"/>
                          <m:ctrlPr>
                            <a:rPr lang="en-US" sz="2100" i="1" smtClean="0">
                              <a:latin typeface="Cambria Math"/>
                            </a:rPr>
                          </m:ctrlPr>
                        </m:naryPr>
                        <m:sub>
                          <m:r>
                            <m:rPr>
                              <m:brk m:alnAt="7"/>
                            </m:rPr>
                            <a:rPr lang="en-US" sz="2100" b="0" i="1" smtClean="0">
                              <a:latin typeface="Cambria Math"/>
                            </a:rPr>
                            <m:t>𝑟</m:t>
                          </m:r>
                        </m:sub>
                        <m:sup/>
                        <m:e>
                          <m:sSub>
                            <m:sSubPr>
                              <m:ctrlPr>
                                <a:rPr lang="en-US" sz="2100" i="1" smtClean="0">
                                  <a:latin typeface="Cambria Math"/>
                                </a:rPr>
                              </m:ctrlPr>
                            </m:sSubPr>
                            <m:e>
                              <m:acc>
                                <m:accPr>
                                  <m:chr m:val="̅"/>
                                  <m:ctrlPr>
                                    <a:rPr lang="en-US" sz="2100" b="0" i="1" smtClean="0">
                                      <a:latin typeface="Cambria Math"/>
                                    </a:rPr>
                                  </m:ctrlPr>
                                </m:accPr>
                                <m:e>
                                  <m:r>
                                    <a:rPr lang="en-US" sz="2100" b="0" i="1" smtClean="0">
                                      <a:latin typeface="Cambria Math"/>
                                    </a:rPr>
                                    <m:t>𝑆</m:t>
                                  </m:r>
                                </m:e>
                              </m:acc>
                            </m:e>
                            <m:sub>
                              <m:r>
                                <a:rPr lang="en-US" sz="2100" b="0" i="1" smtClean="0">
                                  <a:latin typeface="Cambria Math"/>
                                </a:rPr>
                                <m:t>𝑟</m:t>
                              </m:r>
                              <m:r>
                                <a:rPr lang="en-US" sz="2100" b="0" i="1" smtClean="0">
                                  <a:latin typeface="Cambria Math"/>
                                </a:rPr>
                                <m:t>,</m:t>
                              </m:r>
                              <m:r>
                                <a:rPr lang="en-US" sz="2100" b="0" i="1" smtClean="0">
                                  <a:latin typeface="Cambria Math"/>
                                </a:rPr>
                                <m:t>𝐴</m:t>
                              </m:r>
                            </m:sub>
                          </m:sSub>
                          <m:sSub>
                            <m:sSubPr>
                              <m:ctrlPr>
                                <a:rPr lang="en-US" sz="2100" i="1" smtClean="0">
                                  <a:latin typeface="Cambria Math"/>
                                </a:rPr>
                              </m:ctrlPr>
                            </m:sSubPr>
                            <m:e>
                              <m:r>
                                <m:rPr>
                                  <m:sty m:val="p"/>
                                </m:rPr>
                                <a:rPr lang="el-GR" sz="2100" b="0" i="0" smtClean="0">
                                  <a:latin typeface="Cambria Math"/>
                                </a:rPr>
                                <m:t>Δ</m:t>
                              </m:r>
                              <m:r>
                                <a:rPr lang="en-US" sz="2100" b="0" i="1" smtClean="0">
                                  <a:latin typeface="Cambria Math"/>
                                </a:rPr>
                                <m:t>𝑙</m:t>
                              </m:r>
                            </m:e>
                            <m:sub>
                              <m:r>
                                <a:rPr lang="en-US" sz="2100" b="0" i="1" smtClean="0">
                                  <a:latin typeface="Cambria Math"/>
                                </a:rPr>
                                <m:t>𝑟</m:t>
                              </m:r>
                              <m:r>
                                <a:rPr lang="en-US" sz="2100" b="0" i="1" smtClean="0">
                                  <a:latin typeface="Cambria Math"/>
                                </a:rPr>
                                <m:t>,</m:t>
                              </m:r>
                              <m:r>
                                <a:rPr lang="en-US" sz="2100" b="0" i="1" smtClean="0">
                                  <a:latin typeface="Cambria Math"/>
                                </a:rPr>
                                <m:t>𝑃</m:t>
                              </m:r>
                            </m:sub>
                          </m:sSub>
                        </m:e>
                      </m:nary>
                    </m:oMath>
                  </m:oMathPara>
                </a14:m>
                <a:endParaRPr lang="el-GR" sz="21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665942" y="5805264"/>
                <a:ext cx="2528706" cy="874791"/>
              </a:xfrm>
              <a:prstGeom prst="rect">
                <a:avLst/>
              </a:prstGeom>
              <a:blipFill rotWithShape="1">
                <a:blip r:embed="rId7"/>
                <a:stretch>
                  <a:fillRect/>
                </a:stretch>
              </a:blipFill>
            </p:spPr>
            <p:txBody>
              <a:bodyPr/>
              <a:lstStyle/>
              <a:p>
                <a:r>
                  <a:rPr lang="el-GR">
                    <a:noFill/>
                  </a:rPr>
                  <a:t> </a:t>
                </a:r>
              </a:p>
            </p:txBody>
          </p:sp>
        </mc:Fallback>
      </mc:AlternateContent>
      <p:graphicFrame>
        <p:nvGraphicFramePr>
          <p:cNvPr id="7" name="Object 6" descr="Εικόνα που δείχνει την επιβολή μοναδιαίου φορτίου στον κόμβο Α του δικτυώματος, για τον υπολογισμό της ζητούμενης μετακίνησης."/>
          <p:cNvGraphicFramePr>
            <a:graphicFrameLocks noChangeAspect="1"/>
          </p:cNvGraphicFramePr>
          <p:nvPr>
            <p:extLst>
              <p:ext uri="{D42A27DB-BD31-4B8C-83A1-F6EECF244321}">
                <p14:modId xmlns:p14="http://schemas.microsoft.com/office/powerpoint/2010/main" val="1268036986"/>
              </p:ext>
            </p:extLst>
          </p:nvPr>
        </p:nvGraphicFramePr>
        <p:xfrm>
          <a:off x="5384595" y="3771503"/>
          <a:ext cx="3723909" cy="1889745"/>
        </p:xfrm>
        <a:graphic>
          <a:graphicData uri="http://schemas.openxmlformats.org/presentationml/2006/ole">
            <mc:AlternateContent xmlns:mc="http://schemas.openxmlformats.org/markup-compatibility/2006">
              <mc:Choice xmlns:v="urn:schemas-microsoft-com:vml" Requires="v">
                <p:oleObj spid="_x0000_s105583" name="Picture (32-bit)" r:id="rId8" imgW="3191040" imgH="1619280" progId="MetafileCompanion32.Picture.1">
                  <p:embed/>
                </p:oleObj>
              </mc:Choice>
              <mc:Fallback>
                <p:oleObj name="Picture (32-bit)" r:id="rId8" imgW="3191040" imgH="1619280" progId="MetafileCompanion32.Picture.1">
                  <p:embed/>
                  <p:pic>
                    <p:nvPicPr>
                      <p:cNvPr id="0" name=""/>
                      <p:cNvPicPr/>
                      <p:nvPr/>
                    </p:nvPicPr>
                    <p:blipFill>
                      <a:blip r:embed="rId9"/>
                      <a:stretch>
                        <a:fillRect/>
                      </a:stretch>
                    </p:blipFill>
                    <p:spPr>
                      <a:xfrm>
                        <a:off x="5384595" y="3771503"/>
                        <a:ext cx="3723909" cy="1889745"/>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10</a:t>
            </a:fld>
            <a:endParaRPr lang="el-GR"/>
          </a:p>
        </p:txBody>
      </p:sp>
    </p:spTree>
    <p:extLst>
      <p:ext uri="{BB962C8B-B14F-4D97-AF65-F5344CB8AC3E}">
        <p14:creationId xmlns:p14="http://schemas.microsoft.com/office/powerpoint/2010/main" val="173564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Άσκηση 2 – υπολογισμός </a:t>
            </a:r>
            <a:r>
              <a:rPr lang="en-US" sz="2800" b="1" dirty="0" err="1" smtClean="0"/>
              <a:t>u</a:t>
            </a:r>
            <a:r>
              <a:rPr lang="en-US" sz="2800" b="1" baseline="-25000" dirty="0" err="1" smtClean="0"/>
              <a:t>A,P</a:t>
            </a:r>
            <a:endParaRPr lang="el-GR" sz="2800" b="1" baseline="-25000" dirty="0"/>
          </a:p>
        </p:txBody>
      </p:sp>
      <p:sp>
        <p:nvSpPr>
          <p:cNvPr id="13" name="Content Placeholder 2"/>
          <p:cNvSpPr txBox="1">
            <a:spLocks/>
          </p:cNvSpPr>
          <p:nvPr/>
        </p:nvSpPr>
        <p:spPr>
          <a:xfrm>
            <a:off x="107504" y="908720"/>
            <a:ext cx="9036496"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Υπενθυμίζεται ότι για τις ράβδους του δικτυώματος ισχύει:</a:t>
            </a:r>
            <a:endParaRPr lang="en-US" sz="2400" baseline="30000" dirty="0" smtClean="0"/>
          </a:p>
        </p:txBody>
      </p:sp>
      <mc:AlternateContent xmlns:mc="http://schemas.openxmlformats.org/markup-compatibility/2006" xmlns:a14="http://schemas.microsoft.com/office/drawing/2010/main">
        <mc:Choice Requires="a14">
          <p:sp>
            <p:nvSpPr>
              <p:cNvPr id="10" name="TextBox 9"/>
              <p:cNvSpPr txBox="1"/>
              <p:nvPr/>
            </p:nvSpPr>
            <p:spPr>
              <a:xfrm>
                <a:off x="2987824" y="1374059"/>
                <a:ext cx="1759392" cy="7587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2100" b="0" i="0" smtClean="0">
                          <a:latin typeface="Cambria Math"/>
                        </a:rPr>
                        <m:t>Δ</m:t>
                      </m:r>
                      <m:sSub>
                        <m:sSubPr>
                          <m:ctrlPr>
                            <a:rPr lang="el-GR" sz="2100" b="0" i="1" smtClean="0">
                              <a:latin typeface="Cambria Math"/>
                            </a:rPr>
                          </m:ctrlPr>
                        </m:sSubPr>
                        <m:e>
                          <m:r>
                            <a:rPr lang="en-US" sz="2100" b="0" i="1" smtClean="0">
                              <a:latin typeface="Cambria Math"/>
                            </a:rPr>
                            <m:t>𝑙</m:t>
                          </m:r>
                        </m:e>
                        <m:sub>
                          <m:r>
                            <a:rPr lang="en-US" sz="2100" b="0" i="1" smtClean="0">
                              <a:latin typeface="Cambria Math"/>
                            </a:rPr>
                            <m:t>𝑟</m:t>
                          </m:r>
                          <m:r>
                            <a:rPr lang="el-GR" sz="2100" b="0" i="1" smtClean="0">
                              <a:latin typeface="Cambria Math"/>
                            </a:rPr>
                            <m:t>,</m:t>
                          </m:r>
                          <m:r>
                            <a:rPr lang="en-US" sz="2100" b="0" i="1" smtClean="0">
                              <a:latin typeface="Cambria Math"/>
                            </a:rPr>
                            <m:t>𝑃</m:t>
                          </m:r>
                        </m:sub>
                      </m:sSub>
                      <m:r>
                        <a:rPr lang="en-US" sz="2100" i="1" smtClean="0">
                          <a:latin typeface="Cambria Math"/>
                        </a:rPr>
                        <m:t>=</m:t>
                      </m:r>
                      <m:f>
                        <m:fPr>
                          <m:ctrlPr>
                            <a:rPr lang="en-US" sz="2100" i="1" smtClean="0">
                              <a:latin typeface="Cambria Math"/>
                            </a:rPr>
                          </m:ctrlPr>
                        </m:fPr>
                        <m:num>
                          <m:sSub>
                            <m:sSubPr>
                              <m:ctrlPr>
                                <a:rPr lang="en-US" sz="2100" i="1" smtClean="0">
                                  <a:latin typeface="Cambria Math"/>
                                </a:rPr>
                              </m:ctrlPr>
                            </m:sSubPr>
                            <m:e>
                              <m:r>
                                <a:rPr lang="en-US" sz="2100" b="0" i="1" smtClean="0">
                                  <a:latin typeface="Cambria Math"/>
                                </a:rPr>
                                <m:t>𝑆</m:t>
                              </m:r>
                            </m:e>
                            <m:sub>
                              <m:r>
                                <a:rPr lang="en-US" sz="2100" b="0" i="1" smtClean="0">
                                  <a:latin typeface="Cambria Math"/>
                                </a:rPr>
                                <m:t>𝑟</m:t>
                              </m:r>
                              <m:r>
                                <a:rPr lang="en-US" sz="2100" b="0" i="1" smtClean="0">
                                  <a:latin typeface="Cambria Math"/>
                                </a:rPr>
                                <m:t>.</m:t>
                              </m:r>
                              <m:r>
                                <a:rPr lang="en-US" sz="2100" b="0" i="1" smtClean="0">
                                  <a:latin typeface="Cambria Math"/>
                                </a:rPr>
                                <m:t>𝑃</m:t>
                              </m:r>
                            </m:sub>
                          </m:sSub>
                          <m:sSub>
                            <m:sSubPr>
                              <m:ctrlPr>
                                <a:rPr lang="en-US" sz="2100" i="1" smtClean="0">
                                  <a:latin typeface="Cambria Math"/>
                                </a:rPr>
                              </m:ctrlPr>
                            </m:sSubPr>
                            <m:e>
                              <m:r>
                                <a:rPr lang="en-US" sz="2100" b="0" i="1" smtClean="0">
                                  <a:latin typeface="Cambria Math"/>
                                </a:rPr>
                                <m:t>𝑙</m:t>
                              </m:r>
                            </m:e>
                            <m:sub>
                              <m:r>
                                <a:rPr lang="en-US" sz="2100" b="0" i="1" smtClean="0">
                                  <a:latin typeface="Cambria Math"/>
                                </a:rPr>
                                <m:t>𝑟</m:t>
                              </m:r>
                            </m:sub>
                          </m:sSub>
                        </m:num>
                        <m:den>
                          <m:sSub>
                            <m:sSubPr>
                              <m:ctrlPr>
                                <a:rPr lang="en-US" sz="2100" i="1" smtClean="0">
                                  <a:latin typeface="Cambria Math"/>
                                </a:rPr>
                              </m:ctrlPr>
                            </m:sSubPr>
                            <m:e>
                              <m:r>
                                <a:rPr lang="en-US" sz="2100" b="0" i="1" smtClean="0">
                                  <a:latin typeface="Cambria Math"/>
                                </a:rPr>
                                <m:t>𝐸</m:t>
                              </m:r>
                            </m:e>
                            <m:sub>
                              <m:r>
                                <a:rPr lang="en-US" sz="2100" b="0" i="1" smtClean="0">
                                  <a:latin typeface="Cambria Math"/>
                                </a:rPr>
                                <m:t>𝑟</m:t>
                              </m:r>
                            </m:sub>
                          </m:sSub>
                          <m:sSub>
                            <m:sSubPr>
                              <m:ctrlPr>
                                <a:rPr lang="en-US" sz="2100" i="1" smtClean="0">
                                  <a:latin typeface="Cambria Math"/>
                                </a:rPr>
                              </m:ctrlPr>
                            </m:sSubPr>
                            <m:e>
                              <m:r>
                                <a:rPr lang="en-US" sz="2100" b="0" i="1" smtClean="0">
                                  <a:latin typeface="Cambria Math"/>
                                </a:rPr>
                                <m:t>𝐴</m:t>
                              </m:r>
                            </m:e>
                            <m:sub>
                              <m:r>
                                <a:rPr lang="en-US" sz="2100" b="0" i="1" smtClean="0">
                                  <a:latin typeface="Cambria Math"/>
                                </a:rPr>
                                <m:t>𝑟</m:t>
                              </m:r>
                            </m:sub>
                          </m:sSub>
                        </m:den>
                      </m:f>
                    </m:oMath>
                  </m:oMathPara>
                </a14:m>
                <a:endParaRPr lang="el-GR" sz="2100" dirty="0"/>
              </a:p>
            </p:txBody>
          </p:sp>
        </mc:Choice>
        <mc:Fallback xmlns="">
          <p:sp>
            <p:nvSpPr>
              <p:cNvPr id="10" name="TextBox 9"/>
              <p:cNvSpPr txBox="1">
                <a:spLocks noRot="1" noChangeAspect="1" noMove="1" noResize="1" noEditPoints="1" noAdjustHandles="1" noChangeArrowheads="1" noChangeShapeType="1" noTextEdit="1"/>
              </p:cNvSpPr>
              <p:nvPr/>
            </p:nvSpPr>
            <p:spPr>
              <a:xfrm>
                <a:off x="2987824" y="1374059"/>
                <a:ext cx="1759392" cy="758797"/>
              </a:xfrm>
              <a:prstGeom prst="rect">
                <a:avLst/>
              </a:prstGeom>
              <a:blipFill rotWithShape="1">
                <a:blip r:embed="rId4"/>
                <a:stretch>
                  <a:fillRect/>
                </a:stretch>
              </a:blipFill>
            </p:spPr>
            <p:txBody>
              <a:bodyPr/>
              <a:lstStyle/>
              <a:p>
                <a:r>
                  <a:rPr lang="el-GR">
                    <a:noFill/>
                  </a:rPr>
                  <a:t> </a:t>
                </a:r>
              </a:p>
            </p:txBody>
          </p:sp>
        </mc:Fallback>
      </mc:AlternateContent>
      <p:sp>
        <p:nvSpPr>
          <p:cNvPr id="11" name="Content Placeholder 2"/>
          <p:cNvSpPr txBox="1">
            <a:spLocks/>
          </p:cNvSpPr>
          <p:nvPr/>
        </p:nvSpPr>
        <p:spPr>
          <a:xfrm>
            <a:off x="107504" y="2132856"/>
            <a:ext cx="9036496"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Επομένως η Α.Δ.Ε. γίνεται:</a:t>
            </a:r>
            <a:endParaRPr lang="en-US" sz="2400" baseline="30000" dirty="0" smtClean="0"/>
          </a:p>
        </p:txBody>
      </p:sp>
      <mc:AlternateContent xmlns:mc="http://schemas.openxmlformats.org/markup-compatibility/2006" xmlns:a14="http://schemas.microsoft.com/office/drawing/2010/main">
        <mc:Choice Requires="a14">
          <p:sp>
            <p:nvSpPr>
              <p:cNvPr id="12" name="TextBox 11"/>
              <p:cNvSpPr txBox="1"/>
              <p:nvPr/>
            </p:nvSpPr>
            <p:spPr>
              <a:xfrm>
                <a:off x="1802172" y="2708920"/>
                <a:ext cx="5040547" cy="9033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100" b="0" i="1" smtClean="0">
                              <a:latin typeface="Cambria Math"/>
                            </a:rPr>
                          </m:ctrlPr>
                        </m:sSubPr>
                        <m:e>
                          <m:r>
                            <a:rPr lang="en-US" sz="2100" b="0" i="1" smtClean="0">
                              <a:latin typeface="Cambria Math"/>
                            </a:rPr>
                            <m:t>𝑢</m:t>
                          </m:r>
                        </m:e>
                        <m:sub>
                          <m:r>
                            <m:rPr>
                              <m:sty m:val="p"/>
                            </m:rPr>
                            <a:rPr lang="el-GR" sz="2100" b="0" i="0" smtClean="0">
                              <a:latin typeface="Cambria Math"/>
                            </a:rPr>
                            <m:t>Α</m:t>
                          </m:r>
                          <m:r>
                            <a:rPr lang="el-GR" sz="2100" b="0" i="0" smtClean="0">
                              <a:latin typeface="Cambria Math"/>
                            </a:rPr>
                            <m:t>,</m:t>
                          </m:r>
                          <m:r>
                            <a:rPr lang="en-US" sz="2100" b="0" i="1" smtClean="0">
                              <a:latin typeface="Cambria Math"/>
                            </a:rPr>
                            <m:t>𝑃</m:t>
                          </m:r>
                        </m:sub>
                      </m:sSub>
                      <m:r>
                        <a:rPr lang="en-US" sz="2100" i="1" smtClean="0">
                          <a:latin typeface="Cambria Math"/>
                        </a:rPr>
                        <m:t>=</m:t>
                      </m:r>
                      <m:nary>
                        <m:naryPr>
                          <m:chr m:val="∑"/>
                          <m:supHide m:val="on"/>
                          <m:ctrlPr>
                            <a:rPr lang="en-US" sz="2100" i="1" smtClean="0">
                              <a:latin typeface="Cambria Math"/>
                            </a:rPr>
                          </m:ctrlPr>
                        </m:naryPr>
                        <m:sub>
                          <m:r>
                            <m:rPr>
                              <m:brk m:alnAt="7"/>
                            </m:rPr>
                            <a:rPr lang="en-US" sz="2100" b="0" i="1" smtClean="0">
                              <a:latin typeface="Cambria Math"/>
                            </a:rPr>
                            <m:t>𝑟</m:t>
                          </m:r>
                        </m:sub>
                        <m:sup/>
                        <m:e>
                          <m:f>
                            <m:fPr>
                              <m:ctrlPr>
                                <a:rPr lang="en-US" sz="2100" i="1" smtClean="0">
                                  <a:latin typeface="Cambria Math"/>
                                </a:rPr>
                              </m:ctrlPr>
                            </m:fPr>
                            <m:num>
                              <m:sSub>
                                <m:sSubPr>
                                  <m:ctrlPr>
                                    <a:rPr lang="en-US" sz="2100" i="1" smtClean="0">
                                      <a:latin typeface="Cambria Math"/>
                                    </a:rPr>
                                  </m:ctrlPr>
                                </m:sSubPr>
                                <m:e>
                                  <m:acc>
                                    <m:accPr>
                                      <m:chr m:val="̅"/>
                                      <m:ctrlPr>
                                        <a:rPr lang="en-US" sz="2100" b="0" i="1" smtClean="0">
                                          <a:latin typeface="Cambria Math"/>
                                        </a:rPr>
                                      </m:ctrlPr>
                                    </m:accPr>
                                    <m:e>
                                      <m:r>
                                        <a:rPr lang="en-US" sz="2100" b="0" i="1" smtClean="0">
                                          <a:latin typeface="Cambria Math"/>
                                        </a:rPr>
                                        <m:t>𝑆</m:t>
                                      </m:r>
                                    </m:e>
                                  </m:acc>
                                </m:e>
                                <m:sub>
                                  <m:r>
                                    <a:rPr lang="en-US" sz="2100" b="0" i="1" smtClean="0">
                                      <a:latin typeface="Cambria Math"/>
                                    </a:rPr>
                                    <m:t>𝑟</m:t>
                                  </m:r>
                                  <m:r>
                                    <a:rPr lang="en-US" sz="2100" b="0" i="1" smtClean="0">
                                      <a:latin typeface="Cambria Math"/>
                                    </a:rPr>
                                    <m:t>,</m:t>
                                  </m:r>
                                  <m:r>
                                    <a:rPr lang="en-US" sz="2100" b="0" i="1" smtClean="0">
                                      <a:latin typeface="Cambria Math"/>
                                    </a:rPr>
                                    <m:t>𝐴</m:t>
                                  </m:r>
                                </m:sub>
                              </m:sSub>
                              <m:sSub>
                                <m:sSubPr>
                                  <m:ctrlPr>
                                    <a:rPr lang="en-US" sz="2100" i="1" smtClean="0">
                                      <a:latin typeface="Cambria Math"/>
                                    </a:rPr>
                                  </m:ctrlPr>
                                </m:sSubPr>
                                <m:e>
                                  <m:r>
                                    <a:rPr lang="en-US" sz="2100" b="0" i="1" smtClean="0">
                                      <a:latin typeface="Cambria Math"/>
                                    </a:rPr>
                                    <m:t>𝑆</m:t>
                                  </m:r>
                                </m:e>
                                <m:sub>
                                  <m:r>
                                    <a:rPr lang="en-US" sz="2100" b="0" i="1" smtClean="0">
                                      <a:latin typeface="Cambria Math"/>
                                    </a:rPr>
                                    <m:t>𝑟</m:t>
                                  </m:r>
                                  <m:r>
                                    <a:rPr lang="en-US" sz="2100" b="0" i="1" smtClean="0">
                                      <a:latin typeface="Cambria Math"/>
                                    </a:rPr>
                                    <m:t>,</m:t>
                                  </m:r>
                                  <m:r>
                                    <a:rPr lang="en-US" sz="2100" b="0" i="1" smtClean="0">
                                      <a:latin typeface="Cambria Math"/>
                                    </a:rPr>
                                    <m:t>𝑃</m:t>
                                  </m:r>
                                </m:sub>
                              </m:sSub>
                              <m:sSub>
                                <m:sSubPr>
                                  <m:ctrlPr>
                                    <a:rPr lang="en-US" sz="2100" i="1" smtClean="0">
                                      <a:latin typeface="Cambria Math"/>
                                    </a:rPr>
                                  </m:ctrlPr>
                                </m:sSubPr>
                                <m:e>
                                  <m:r>
                                    <a:rPr lang="en-US" sz="2100" b="0" i="1" smtClean="0">
                                      <a:latin typeface="Cambria Math"/>
                                    </a:rPr>
                                    <m:t>𝑙</m:t>
                                  </m:r>
                                </m:e>
                                <m:sub>
                                  <m:r>
                                    <a:rPr lang="en-US" sz="2100" b="0" i="1" smtClean="0">
                                      <a:latin typeface="Cambria Math"/>
                                    </a:rPr>
                                    <m:t>𝑟</m:t>
                                  </m:r>
                                </m:sub>
                              </m:sSub>
                            </m:num>
                            <m:den>
                              <m:sSub>
                                <m:sSubPr>
                                  <m:ctrlPr>
                                    <a:rPr lang="en-US" sz="2100" i="1" smtClean="0">
                                      <a:latin typeface="Cambria Math"/>
                                    </a:rPr>
                                  </m:ctrlPr>
                                </m:sSubPr>
                                <m:e>
                                  <m:r>
                                    <a:rPr lang="en-US" sz="2100" b="0" i="1" smtClean="0">
                                      <a:latin typeface="Cambria Math"/>
                                    </a:rPr>
                                    <m:t>𝐸</m:t>
                                  </m:r>
                                </m:e>
                                <m:sub>
                                  <m:r>
                                    <a:rPr lang="en-US" sz="2100" b="0" i="1" smtClean="0">
                                      <a:latin typeface="Cambria Math"/>
                                    </a:rPr>
                                    <m:t>𝑟</m:t>
                                  </m:r>
                                </m:sub>
                              </m:sSub>
                              <m:sSub>
                                <m:sSubPr>
                                  <m:ctrlPr>
                                    <a:rPr lang="en-US" sz="2100" i="1" smtClean="0">
                                      <a:latin typeface="Cambria Math"/>
                                    </a:rPr>
                                  </m:ctrlPr>
                                </m:sSubPr>
                                <m:e>
                                  <m:r>
                                    <a:rPr lang="en-US" sz="2100" b="0" i="1" smtClean="0">
                                      <a:latin typeface="Cambria Math"/>
                                    </a:rPr>
                                    <m:t>𝐴</m:t>
                                  </m:r>
                                </m:e>
                                <m:sub>
                                  <m:r>
                                    <a:rPr lang="en-US" sz="2100" b="0" i="1" smtClean="0">
                                      <a:latin typeface="Cambria Math"/>
                                    </a:rPr>
                                    <m:t>𝑟</m:t>
                                  </m:r>
                                </m:sub>
                              </m:sSub>
                            </m:den>
                          </m:f>
                          <m:r>
                            <a:rPr lang="en-US" sz="2100" b="0" i="1" smtClean="0">
                              <a:latin typeface="Cambria Math"/>
                            </a:rPr>
                            <m:t>=</m:t>
                          </m:r>
                          <m:f>
                            <m:fPr>
                              <m:ctrlPr>
                                <a:rPr lang="en-US" sz="2100" b="0" i="1" smtClean="0">
                                  <a:latin typeface="Cambria Math"/>
                                </a:rPr>
                              </m:ctrlPr>
                            </m:fPr>
                            <m:num>
                              <m:r>
                                <a:rPr lang="en-US" sz="2100" b="0" i="1" smtClean="0">
                                  <a:latin typeface="Cambria Math"/>
                                </a:rPr>
                                <m:t>1</m:t>
                              </m:r>
                            </m:num>
                            <m:den>
                              <m:sSub>
                                <m:sSubPr>
                                  <m:ctrlPr>
                                    <a:rPr lang="en-US" sz="2100" b="0" i="1" smtClean="0">
                                      <a:latin typeface="Cambria Math"/>
                                    </a:rPr>
                                  </m:ctrlPr>
                                </m:sSubPr>
                                <m:e>
                                  <m:r>
                                    <a:rPr lang="en-US" sz="2100" b="0" i="1" smtClean="0">
                                      <a:latin typeface="Cambria Math"/>
                                    </a:rPr>
                                    <m:t>𝐸</m:t>
                                  </m:r>
                                </m:e>
                                <m:sub>
                                  <m:r>
                                    <a:rPr lang="en-US" sz="2100" b="0" i="1" smtClean="0">
                                      <a:latin typeface="Cambria Math"/>
                                    </a:rPr>
                                    <m:t>𝑟</m:t>
                                  </m:r>
                                </m:sub>
                              </m:sSub>
                              <m:sSub>
                                <m:sSubPr>
                                  <m:ctrlPr>
                                    <a:rPr lang="en-US" sz="2100" b="0" i="1" smtClean="0">
                                      <a:latin typeface="Cambria Math"/>
                                    </a:rPr>
                                  </m:ctrlPr>
                                </m:sSubPr>
                                <m:e>
                                  <m:r>
                                    <a:rPr lang="en-US" sz="2100" b="0" i="1" smtClean="0">
                                      <a:latin typeface="Cambria Math"/>
                                    </a:rPr>
                                    <m:t>𝐴</m:t>
                                  </m:r>
                                </m:e>
                                <m:sub>
                                  <m:r>
                                    <a:rPr lang="en-US" sz="2100" b="0" i="1" smtClean="0">
                                      <a:latin typeface="Cambria Math"/>
                                    </a:rPr>
                                    <m:t>𝑟</m:t>
                                  </m:r>
                                </m:sub>
                              </m:sSub>
                            </m:den>
                          </m:f>
                          <m:nary>
                            <m:naryPr>
                              <m:chr m:val="∑"/>
                              <m:supHide m:val="on"/>
                              <m:ctrlPr>
                                <a:rPr lang="en-US" sz="2100" b="0" i="1" smtClean="0">
                                  <a:latin typeface="Cambria Math"/>
                                </a:rPr>
                              </m:ctrlPr>
                            </m:naryPr>
                            <m:sub>
                              <m:r>
                                <m:rPr>
                                  <m:brk m:alnAt="7"/>
                                </m:rPr>
                                <a:rPr lang="en-US" sz="2100" b="0" i="1" smtClean="0">
                                  <a:latin typeface="Cambria Math"/>
                                </a:rPr>
                                <m:t>𝑟</m:t>
                              </m:r>
                            </m:sub>
                            <m:sup/>
                            <m:e>
                              <m:sSub>
                                <m:sSubPr>
                                  <m:ctrlPr>
                                    <a:rPr lang="en-US" sz="2100" b="0" i="1" smtClean="0">
                                      <a:latin typeface="Cambria Math"/>
                                    </a:rPr>
                                  </m:ctrlPr>
                                </m:sSubPr>
                                <m:e>
                                  <m:acc>
                                    <m:accPr>
                                      <m:chr m:val="̅"/>
                                      <m:ctrlPr>
                                        <a:rPr lang="en-US" sz="2100" b="0" i="1" smtClean="0">
                                          <a:latin typeface="Cambria Math"/>
                                        </a:rPr>
                                      </m:ctrlPr>
                                    </m:accPr>
                                    <m:e>
                                      <m:r>
                                        <a:rPr lang="en-US" sz="2100" b="0" i="1" smtClean="0">
                                          <a:latin typeface="Cambria Math"/>
                                        </a:rPr>
                                        <m:t>𝑆</m:t>
                                      </m:r>
                                    </m:e>
                                  </m:acc>
                                </m:e>
                                <m:sub>
                                  <m:r>
                                    <a:rPr lang="en-US" sz="2100" b="0" i="1" smtClean="0">
                                      <a:latin typeface="Cambria Math"/>
                                    </a:rPr>
                                    <m:t>𝑟</m:t>
                                  </m:r>
                                  <m:r>
                                    <a:rPr lang="en-US" sz="2100" b="0" i="1" smtClean="0">
                                      <a:latin typeface="Cambria Math"/>
                                    </a:rPr>
                                    <m:t>,</m:t>
                                  </m:r>
                                  <m:r>
                                    <a:rPr lang="en-US" sz="2100" b="0" i="1" smtClean="0">
                                      <a:latin typeface="Cambria Math"/>
                                    </a:rPr>
                                    <m:t>𝐴</m:t>
                                  </m:r>
                                </m:sub>
                              </m:sSub>
                              <m:sSub>
                                <m:sSubPr>
                                  <m:ctrlPr>
                                    <a:rPr lang="en-US" sz="2100" b="0" i="1" smtClean="0">
                                      <a:latin typeface="Cambria Math"/>
                                    </a:rPr>
                                  </m:ctrlPr>
                                </m:sSubPr>
                                <m:e>
                                  <m:r>
                                    <a:rPr lang="en-US" sz="2100" b="0" i="1" smtClean="0">
                                      <a:latin typeface="Cambria Math"/>
                                    </a:rPr>
                                    <m:t>𝑆</m:t>
                                  </m:r>
                                </m:e>
                                <m:sub>
                                  <m:r>
                                    <a:rPr lang="en-US" sz="2100" b="0" i="1" smtClean="0">
                                      <a:latin typeface="Cambria Math"/>
                                    </a:rPr>
                                    <m:t>𝑟</m:t>
                                  </m:r>
                                  <m:r>
                                    <a:rPr lang="en-US" sz="2100" b="0" i="1" smtClean="0">
                                      <a:latin typeface="Cambria Math"/>
                                    </a:rPr>
                                    <m:t>,</m:t>
                                  </m:r>
                                  <m:r>
                                    <a:rPr lang="en-US" sz="2100" b="0" i="1" smtClean="0">
                                      <a:latin typeface="Cambria Math"/>
                                    </a:rPr>
                                    <m:t>𝑃</m:t>
                                  </m:r>
                                </m:sub>
                              </m:sSub>
                              <m:sSub>
                                <m:sSubPr>
                                  <m:ctrlPr>
                                    <a:rPr lang="en-US" sz="2100" b="0" i="1" smtClean="0">
                                      <a:latin typeface="Cambria Math"/>
                                    </a:rPr>
                                  </m:ctrlPr>
                                </m:sSubPr>
                                <m:e>
                                  <m:r>
                                    <a:rPr lang="en-US" sz="2100" b="0" i="1" smtClean="0">
                                      <a:latin typeface="Cambria Math"/>
                                    </a:rPr>
                                    <m:t>𝑙</m:t>
                                  </m:r>
                                </m:e>
                                <m:sub>
                                  <m:r>
                                    <a:rPr lang="en-US" sz="2100" b="0" i="1" smtClean="0">
                                      <a:latin typeface="Cambria Math"/>
                                    </a:rPr>
                                    <m:t>𝑟</m:t>
                                  </m:r>
                                </m:sub>
                              </m:sSub>
                            </m:e>
                          </m:nary>
                        </m:e>
                      </m:nary>
                    </m:oMath>
                  </m:oMathPara>
                </a14:m>
                <a:endParaRPr lang="el-GR" sz="21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802172" y="2708920"/>
                <a:ext cx="5040547" cy="903389"/>
              </a:xfrm>
              <a:prstGeom prst="rect">
                <a:avLst/>
              </a:prstGeom>
              <a:blipFill rotWithShape="1">
                <a:blip r:embed="rId5"/>
                <a:stretch>
                  <a:fillRect/>
                </a:stretch>
              </a:blipFill>
            </p:spPr>
            <p:txBody>
              <a:bodyPr/>
              <a:lstStyle/>
              <a:p>
                <a:r>
                  <a:rPr lang="el-GR">
                    <a:noFill/>
                  </a:rPr>
                  <a:t> </a:t>
                </a:r>
              </a:p>
            </p:txBody>
          </p:sp>
        </mc:Fallback>
      </mc:AlternateContent>
      <p:sp>
        <p:nvSpPr>
          <p:cNvPr id="14" name="Content Placeholder 2"/>
          <p:cNvSpPr txBox="1">
            <a:spLocks/>
          </p:cNvSpPr>
          <p:nvPr/>
        </p:nvSpPr>
        <p:spPr>
          <a:xfrm>
            <a:off x="179512" y="4005064"/>
            <a:ext cx="8784976" cy="2448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Από την παραπάνω σχέση προκύπτει ότι πρέπει να υπολογιστούν οι τάσεις όλων των ράβδων τόσο για την εξωτερική φόρτιση, όσο και για το μοναδιαίο φορτίο.</a:t>
            </a:r>
          </a:p>
          <a:p>
            <a:pPr marL="0" indent="0">
              <a:buFont typeface="Arial" pitchFamily="34" charset="0"/>
              <a:buNone/>
            </a:pPr>
            <a:r>
              <a:rPr lang="el-GR" sz="2400" dirty="0" smtClean="0"/>
              <a:t>Άρα το δικτύωμα θα λυθεί δύο φορές και μάλιστα, με τη μέθοδο της ομόλογης αμφιέρειστης. </a:t>
            </a:r>
            <a:endParaRPr lang="en-US" sz="2400" baseline="300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11</a:t>
            </a:fld>
            <a:endParaRPr lang="el-GR"/>
          </a:p>
        </p:txBody>
      </p:sp>
    </p:spTree>
    <p:extLst>
      <p:ext uri="{BB962C8B-B14F-4D97-AF65-F5344CB8AC3E}">
        <p14:creationId xmlns:p14="http://schemas.microsoft.com/office/powerpoint/2010/main" val="2257487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Άσκηση 2 – επίλυση για την εξωτερική φόρτιση</a:t>
            </a:r>
            <a:endParaRPr lang="el-GR" sz="2800" b="1" dirty="0"/>
          </a:p>
        </p:txBody>
      </p:sp>
      <p:sp>
        <p:nvSpPr>
          <p:cNvPr id="13" name="Content Placeholder 2"/>
          <p:cNvSpPr txBox="1">
            <a:spLocks/>
          </p:cNvSpPr>
          <p:nvPr/>
        </p:nvSpPr>
        <p:spPr>
          <a:xfrm>
            <a:off x="4139952" y="764704"/>
            <a:ext cx="5004048"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Υπενθυμίζ</a:t>
            </a:r>
            <a:r>
              <a:rPr lang="en-US" sz="2400" dirty="0" smtClean="0"/>
              <a:t>o</a:t>
            </a:r>
            <a:r>
              <a:rPr lang="el-GR" sz="2400" dirty="0" smtClean="0"/>
              <a:t>νται οι τύποι υπολογισμού των τάσεων των ράβδων:</a:t>
            </a:r>
            <a:endParaRPr lang="en-US" sz="2400" baseline="30000" dirty="0" smtClean="0"/>
          </a:p>
        </p:txBody>
      </p:sp>
      <mc:AlternateContent xmlns:mc="http://schemas.openxmlformats.org/markup-compatibility/2006" xmlns:a14="http://schemas.microsoft.com/office/drawing/2010/main">
        <mc:Choice Requires="a14">
          <p:sp>
            <p:nvSpPr>
              <p:cNvPr id="10" name="TextBox 9"/>
              <p:cNvSpPr txBox="1"/>
              <p:nvPr/>
            </p:nvSpPr>
            <p:spPr>
              <a:xfrm>
                <a:off x="4932040" y="1484784"/>
                <a:ext cx="1432123" cy="7262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𝑂</m:t>
                      </m:r>
                      <m:r>
                        <a:rPr lang="en-US" sz="2200" i="1" smtClean="0">
                          <a:latin typeface="Cambria Math"/>
                        </a:rPr>
                        <m:t>=</m:t>
                      </m:r>
                      <m:r>
                        <a:rPr lang="en-US" sz="2200" b="0" i="1" smtClean="0">
                          <a:latin typeface="Cambria Math"/>
                        </a:rPr>
                        <m:t>−</m:t>
                      </m:r>
                      <m:f>
                        <m:fPr>
                          <m:ctrlPr>
                            <a:rPr lang="en-US" sz="2200" i="1" smtClean="0">
                              <a:latin typeface="Cambria Math"/>
                            </a:rPr>
                          </m:ctrlPr>
                        </m:fPr>
                        <m:num>
                          <m:sSub>
                            <m:sSubPr>
                              <m:ctrlPr>
                                <a:rPr lang="en-US" sz="2200" i="1" smtClean="0">
                                  <a:latin typeface="Cambria Math"/>
                                </a:rPr>
                              </m:ctrlPr>
                            </m:sSubPr>
                            <m:e>
                              <m:r>
                                <a:rPr lang="en-US" sz="2200" b="0" i="1" smtClean="0">
                                  <a:latin typeface="Cambria Math"/>
                                </a:rPr>
                                <m:t>𝑀</m:t>
                              </m:r>
                            </m:e>
                            <m:sub>
                              <m:r>
                                <a:rPr lang="en-US" sz="2200" b="0" i="1" smtClean="0">
                                  <a:latin typeface="Cambria Math"/>
                                </a:rPr>
                                <m:t>𝑜</m:t>
                              </m:r>
                            </m:sub>
                          </m:sSub>
                        </m:num>
                        <m:den>
                          <m:r>
                            <a:rPr lang="en-US" sz="2200" b="0" i="1" smtClean="0">
                              <a:latin typeface="Cambria Math"/>
                            </a:rPr>
                            <m:t>h</m:t>
                          </m:r>
                        </m:den>
                      </m:f>
                    </m:oMath>
                  </m:oMathPara>
                </a14:m>
                <a:endParaRPr lang="el-GR" sz="2200" dirty="0"/>
              </a:p>
            </p:txBody>
          </p:sp>
        </mc:Choice>
        <mc:Fallback xmlns="">
          <p:sp>
            <p:nvSpPr>
              <p:cNvPr id="10" name="TextBox 9"/>
              <p:cNvSpPr txBox="1">
                <a:spLocks noRot="1" noChangeAspect="1" noMove="1" noResize="1" noEditPoints="1" noAdjustHandles="1" noChangeArrowheads="1" noChangeShapeType="1" noTextEdit="1"/>
              </p:cNvSpPr>
              <p:nvPr/>
            </p:nvSpPr>
            <p:spPr>
              <a:xfrm>
                <a:off x="4932040" y="1484784"/>
                <a:ext cx="1432123" cy="726224"/>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960679" y="1478640"/>
                <a:ext cx="1444177" cy="7262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𝑈</m:t>
                      </m:r>
                      <m:r>
                        <a:rPr lang="en-US" sz="2200" i="1" smtClean="0">
                          <a:latin typeface="Cambria Math"/>
                        </a:rPr>
                        <m:t>=</m:t>
                      </m:r>
                      <m:r>
                        <a:rPr lang="en-US" sz="2200" b="0" i="1" smtClean="0">
                          <a:latin typeface="Cambria Math"/>
                        </a:rPr>
                        <m:t>+</m:t>
                      </m:r>
                      <m:f>
                        <m:fPr>
                          <m:ctrlPr>
                            <a:rPr lang="en-US" sz="2200" i="1" smtClean="0">
                              <a:latin typeface="Cambria Math"/>
                            </a:rPr>
                          </m:ctrlPr>
                        </m:fPr>
                        <m:num>
                          <m:sSub>
                            <m:sSubPr>
                              <m:ctrlPr>
                                <a:rPr lang="en-US" sz="2200" i="1" smtClean="0">
                                  <a:latin typeface="Cambria Math"/>
                                </a:rPr>
                              </m:ctrlPr>
                            </m:sSubPr>
                            <m:e>
                              <m:r>
                                <a:rPr lang="en-US" sz="2200" b="0" i="1" smtClean="0">
                                  <a:latin typeface="Cambria Math"/>
                                </a:rPr>
                                <m:t>𝑀</m:t>
                              </m:r>
                            </m:e>
                            <m:sub>
                              <m:r>
                                <a:rPr lang="en-US" sz="2200" b="0" i="1" smtClean="0">
                                  <a:latin typeface="Cambria Math"/>
                                </a:rPr>
                                <m:t>𝑢</m:t>
                              </m:r>
                            </m:sub>
                          </m:sSub>
                        </m:num>
                        <m:den>
                          <m:r>
                            <a:rPr lang="en-US" sz="2200" b="0" i="1" smtClean="0">
                              <a:latin typeface="Cambria Math"/>
                            </a:rPr>
                            <m:t>h</m:t>
                          </m:r>
                        </m:den>
                      </m:f>
                    </m:oMath>
                  </m:oMathPara>
                </a14:m>
                <a:endParaRPr lang="el-GR" sz="2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960679" y="1478640"/>
                <a:ext cx="1444177" cy="726224"/>
              </a:xfrm>
              <a:prstGeom prst="rect">
                <a:avLst/>
              </a:prstGeom>
              <a:blipFill rotWithShape="1">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860032" y="2204864"/>
                <a:ext cx="1835759" cy="7856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𝐷</m:t>
                      </m:r>
                      <m:r>
                        <a:rPr lang="en-US" sz="2200" i="1" smtClean="0">
                          <a:latin typeface="Cambria Math"/>
                        </a:rPr>
                        <m:t>=</m:t>
                      </m:r>
                      <m:r>
                        <a:rPr lang="en-US" sz="2200" i="1">
                          <a:latin typeface="Cambria Math"/>
                          <a:ea typeface="Cambria Math"/>
                        </a:rPr>
                        <m:t>±</m:t>
                      </m:r>
                      <m:f>
                        <m:fPr>
                          <m:ctrlPr>
                            <a:rPr lang="en-US" sz="2200" i="1" smtClean="0">
                              <a:latin typeface="Cambria Math"/>
                            </a:rPr>
                          </m:ctrlPr>
                        </m:fPr>
                        <m:num>
                          <m:r>
                            <a:rPr lang="en-US" sz="2200" b="0" i="1" smtClean="0">
                              <a:latin typeface="Cambria Math"/>
                            </a:rPr>
                            <m:t>𝑄</m:t>
                          </m:r>
                        </m:num>
                        <m:den>
                          <m:func>
                            <m:funcPr>
                              <m:ctrlPr>
                                <a:rPr lang="en-US" sz="2200" i="1" smtClean="0">
                                  <a:latin typeface="Cambria Math"/>
                                </a:rPr>
                              </m:ctrlPr>
                            </m:funcPr>
                            <m:fName>
                              <m:r>
                                <m:rPr>
                                  <m:sty m:val="p"/>
                                </m:rPr>
                                <a:rPr lang="en-US" sz="2200" i="0" smtClean="0">
                                  <a:latin typeface="Cambria Math"/>
                                </a:rPr>
                                <m:t>sin</m:t>
                              </m:r>
                            </m:fName>
                            <m:e>
                              <m:sSub>
                                <m:sSubPr>
                                  <m:ctrlPr>
                                    <a:rPr lang="en-US" sz="2200" i="1" smtClean="0">
                                      <a:latin typeface="Cambria Math"/>
                                    </a:rPr>
                                  </m:ctrlPr>
                                </m:sSubPr>
                                <m:e>
                                  <m:r>
                                    <a:rPr lang="el-GR" sz="2200" b="0" i="1" smtClean="0">
                                      <a:latin typeface="Cambria Math"/>
                                    </a:rPr>
                                    <m:t>𝜑</m:t>
                                  </m:r>
                                </m:e>
                                <m:sub>
                                  <m:r>
                                    <a:rPr lang="en-US" sz="2200" b="0" i="1" smtClean="0">
                                      <a:latin typeface="Cambria Math"/>
                                    </a:rPr>
                                    <m:t>𝐷</m:t>
                                  </m:r>
                                </m:sub>
                              </m:sSub>
                            </m:e>
                          </m:func>
                        </m:den>
                      </m:f>
                    </m:oMath>
                  </m:oMathPara>
                </a14:m>
                <a:endParaRPr lang="el-GR" sz="2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860032" y="2204864"/>
                <a:ext cx="1835759" cy="785664"/>
              </a:xfrm>
              <a:prstGeom prst="rect">
                <a:avLst/>
              </a:prstGeom>
              <a:blipFill rotWithShape="1">
                <a:blip r:embed="rId7"/>
                <a:stretch>
                  <a:fillRect/>
                </a:stretch>
              </a:blipFill>
            </p:spPr>
            <p:txBody>
              <a:bodyPr/>
              <a:lstStyle/>
              <a:p>
                <a:r>
                  <a:rPr lang="el-GR">
                    <a:noFill/>
                  </a:rPr>
                  <a:t> </a:t>
                </a:r>
              </a:p>
            </p:txBody>
          </p:sp>
        </mc:Fallback>
      </mc:AlternateContent>
      <p:graphicFrame>
        <p:nvGraphicFramePr>
          <p:cNvPr id="16" name="Object 15" descr="Εικόνα που δείχνει θετικό πρόσημο για κατιούσα διαγώνιο και αρνητικό πρόσημο για ανιούσα διαγώνιο."/>
          <p:cNvGraphicFramePr>
            <a:graphicFrameLocks noChangeAspect="1"/>
          </p:cNvGraphicFramePr>
          <p:nvPr>
            <p:extLst>
              <p:ext uri="{D42A27DB-BD31-4B8C-83A1-F6EECF244321}">
                <p14:modId xmlns:p14="http://schemas.microsoft.com/office/powerpoint/2010/main" val="3939856718"/>
              </p:ext>
            </p:extLst>
          </p:nvPr>
        </p:nvGraphicFramePr>
        <p:xfrm>
          <a:off x="6804248" y="2132856"/>
          <a:ext cx="533388" cy="822046"/>
        </p:xfrm>
        <a:graphic>
          <a:graphicData uri="http://schemas.openxmlformats.org/presentationml/2006/ole">
            <mc:AlternateContent xmlns:mc="http://schemas.openxmlformats.org/markup-compatibility/2006">
              <mc:Choice xmlns:v="urn:schemas-microsoft-com:vml" Requires="v">
                <p:oleObj spid="_x0000_s106642" name="Picture (32-bit)" r:id="rId8" imgW="809640" imgH="1247760" progId="MetafileCompanion32.Picture.1">
                  <p:embed/>
                </p:oleObj>
              </mc:Choice>
              <mc:Fallback>
                <p:oleObj name="Picture (32-bit)" r:id="rId8" imgW="809640" imgH="1247760" progId="MetafileCompanion32.Picture.1">
                  <p:embed/>
                  <p:pic>
                    <p:nvPicPr>
                      <p:cNvPr id="0" name=""/>
                      <p:cNvPicPr/>
                      <p:nvPr/>
                    </p:nvPicPr>
                    <p:blipFill>
                      <a:blip r:embed="rId9"/>
                      <a:stretch>
                        <a:fillRect/>
                      </a:stretch>
                    </p:blipFill>
                    <p:spPr>
                      <a:xfrm>
                        <a:off x="6804248" y="2132856"/>
                        <a:ext cx="533388" cy="822046"/>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7" name="TextBox 16"/>
              <p:cNvSpPr txBox="1"/>
              <p:nvPr/>
            </p:nvSpPr>
            <p:spPr>
              <a:xfrm>
                <a:off x="4860032" y="3345464"/>
                <a:ext cx="1209818"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𝑉</m:t>
                      </m:r>
                      <m:r>
                        <a:rPr lang="en-US" sz="2200" i="1" smtClean="0">
                          <a:latin typeface="Cambria Math"/>
                        </a:rPr>
                        <m:t>=</m:t>
                      </m:r>
                      <m:r>
                        <a:rPr lang="en-US" sz="2200" i="1">
                          <a:latin typeface="Cambria Math"/>
                          <a:ea typeface="Cambria Math"/>
                        </a:rPr>
                        <m:t>±</m:t>
                      </m:r>
                      <m:r>
                        <a:rPr lang="en-US" sz="2200" b="0" i="1" smtClean="0">
                          <a:latin typeface="Cambria Math"/>
                          <a:ea typeface="Cambria Math"/>
                        </a:rPr>
                        <m:t>𝑄</m:t>
                      </m:r>
                    </m:oMath>
                  </m:oMathPara>
                </a14:m>
                <a:endParaRPr lang="el-GR" sz="2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860032" y="3345464"/>
                <a:ext cx="1209818" cy="430887"/>
              </a:xfrm>
              <a:prstGeom prst="rect">
                <a:avLst/>
              </a:prstGeom>
              <a:blipFill rotWithShape="1">
                <a:blip r:embed="rId10"/>
                <a:stretch>
                  <a:fillRect b="-14286"/>
                </a:stretch>
              </a:blipFill>
            </p:spPr>
            <p:txBody>
              <a:bodyPr/>
              <a:lstStyle/>
              <a:p>
                <a:r>
                  <a:rPr lang="el-GR">
                    <a:noFill/>
                  </a:rPr>
                  <a:t> </a:t>
                </a:r>
              </a:p>
            </p:txBody>
          </p:sp>
        </mc:Fallback>
      </mc:AlternateContent>
      <p:graphicFrame>
        <p:nvGraphicFramePr>
          <p:cNvPr id="18" name="Object 17" descr="Εικόνα που δείχνει θετικό πρόσημο για ανιούσα γειτονική διαγώνιο και αρνητικό πρόσημο για κατιούσα γειτονική διαγώνιο."/>
          <p:cNvGraphicFramePr>
            <a:graphicFrameLocks noChangeAspect="1"/>
          </p:cNvGraphicFramePr>
          <p:nvPr>
            <p:extLst>
              <p:ext uri="{D42A27DB-BD31-4B8C-83A1-F6EECF244321}">
                <p14:modId xmlns:p14="http://schemas.microsoft.com/office/powerpoint/2010/main" val="2722150855"/>
              </p:ext>
            </p:extLst>
          </p:nvPr>
        </p:nvGraphicFramePr>
        <p:xfrm>
          <a:off x="6156176" y="3116749"/>
          <a:ext cx="576388" cy="888315"/>
        </p:xfrm>
        <a:graphic>
          <a:graphicData uri="http://schemas.openxmlformats.org/presentationml/2006/ole">
            <mc:AlternateContent xmlns:mc="http://schemas.openxmlformats.org/markup-compatibility/2006">
              <mc:Choice xmlns:v="urn:schemas-microsoft-com:vml" Requires="v">
                <p:oleObj spid="_x0000_s106643" name="Picture (32-bit)" r:id="rId11" imgW="809640" imgH="1247760" progId="MetafileCompanion32.Picture.1">
                  <p:embed/>
                </p:oleObj>
              </mc:Choice>
              <mc:Fallback>
                <p:oleObj name="Picture (32-bit)" r:id="rId11" imgW="809640" imgH="1247760" progId="MetafileCompanion32.Picture.1">
                  <p:embed/>
                  <p:pic>
                    <p:nvPicPr>
                      <p:cNvPr id="0" name=""/>
                      <p:cNvPicPr/>
                      <p:nvPr/>
                    </p:nvPicPr>
                    <p:blipFill>
                      <a:blip r:embed="rId12"/>
                      <a:stretch>
                        <a:fillRect/>
                      </a:stretch>
                    </p:blipFill>
                    <p:spPr>
                      <a:xfrm>
                        <a:off x="6156176" y="3116749"/>
                        <a:ext cx="576388" cy="888315"/>
                      </a:xfrm>
                      <a:prstGeom prst="rect">
                        <a:avLst/>
                      </a:prstGeom>
                    </p:spPr>
                  </p:pic>
                </p:oleObj>
              </mc:Fallback>
            </mc:AlternateContent>
          </a:graphicData>
        </a:graphic>
      </p:graphicFrame>
      <p:graphicFrame>
        <p:nvGraphicFramePr>
          <p:cNvPr id="3" name="Object 2" descr="Εικόνα που περιγράφει την εύρεση των διαγραμμάτων ροπής και τέμνουσας της ομόλογης αμφιέρειστης δοκού για την εξωτερική φόρτιση."/>
          <p:cNvGraphicFramePr>
            <a:graphicFrameLocks noChangeAspect="1"/>
          </p:cNvGraphicFramePr>
          <p:nvPr>
            <p:extLst>
              <p:ext uri="{D42A27DB-BD31-4B8C-83A1-F6EECF244321}">
                <p14:modId xmlns:p14="http://schemas.microsoft.com/office/powerpoint/2010/main" val="2991262367"/>
              </p:ext>
            </p:extLst>
          </p:nvPr>
        </p:nvGraphicFramePr>
        <p:xfrm>
          <a:off x="35497" y="836712"/>
          <a:ext cx="4104456" cy="3194129"/>
        </p:xfrm>
        <a:graphic>
          <a:graphicData uri="http://schemas.openxmlformats.org/presentationml/2006/ole">
            <mc:AlternateContent xmlns:mc="http://schemas.openxmlformats.org/markup-compatibility/2006">
              <mc:Choice xmlns:v="urn:schemas-microsoft-com:vml" Requires="v">
                <p:oleObj spid="_x0000_s106644" name="Picture (32-bit)" r:id="rId13" imgW="2448000" imgH="1905120" progId="MetafileCompanion32.Picture.1">
                  <p:embed/>
                </p:oleObj>
              </mc:Choice>
              <mc:Fallback>
                <p:oleObj name="Picture (32-bit)" r:id="rId13" imgW="2448000" imgH="1905120" progId="MetafileCompanion32.Picture.1">
                  <p:embed/>
                  <p:pic>
                    <p:nvPicPr>
                      <p:cNvPr id="0" name=""/>
                      <p:cNvPicPr/>
                      <p:nvPr/>
                    </p:nvPicPr>
                    <p:blipFill>
                      <a:blip r:embed="rId14"/>
                      <a:stretch>
                        <a:fillRect/>
                      </a:stretch>
                    </p:blipFill>
                    <p:spPr>
                      <a:xfrm>
                        <a:off x="35497" y="836712"/>
                        <a:ext cx="4104456" cy="3194129"/>
                      </a:xfrm>
                      <a:prstGeom prst="rect">
                        <a:avLst/>
                      </a:prstGeom>
                    </p:spPr>
                  </p:pic>
                </p:oleObj>
              </mc:Fallback>
            </mc:AlternateContent>
          </a:graphicData>
        </a:graphic>
      </p:graphicFrame>
      <p:sp>
        <p:nvSpPr>
          <p:cNvPr id="19" name="Content Placeholder 2"/>
          <p:cNvSpPr txBox="1">
            <a:spLocks/>
          </p:cNvSpPr>
          <p:nvPr/>
        </p:nvSpPr>
        <p:spPr>
          <a:xfrm>
            <a:off x="33654" y="4060584"/>
            <a:ext cx="9110346" cy="592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Κάνοντας τομές </a:t>
            </a:r>
            <a:r>
              <a:rPr lang="en-US" sz="2400" dirty="0" smtClean="0"/>
              <a:t>Ritter </a:t>
            </a:r>
            <a:r>
              <a:rPr lang="el-GR" sz="2400" dirty="0" smtClean="0"/>
              <a:t>σύμφωνα με τη γνωστή μέθοδο υπολογίζεται:</a:t>
            </a:r>
            <a:endParaRPr lang="en-US" sz="2400" baseline="30000" dirty="0" smtClean="0"/>
          </a:p>
        </p:txBody>
      </p:sp>
      <mc:AlternateContent xmlns:mc="http://schemas.openxmlformats.org/markup-compatibility/2006" xmlns:a14="http://schemas.microsoft.com/office/drawing/2010/main">
        <mc:Choice Requires="a14">
          <p:sp>
            <p:nvSpPr>
              <p:cNvPr id="20" name="TextBox 19"/>
              <p:cNvSpPr txBox="1"/>
              <p:nvPr/>
            </p:nvSpPr>
            <p:spPr>
              <a:xfrm>
                <a:off x="53883" y="4437112"/>
                <a:ext cx="2542619"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𝑂</m:t>
                          </m:r>
                        </m:e>
                        <m:sub>
                          <m:r>
                            <a:rPr lang="en-US" sz="2000" b="0" i="1" smtClean="0">
                              <a:latin typeface="Cambria Math"/>
                            </a:rPr>
                            <m:t>1,</m:t>
                          </m:r>
                          <m:r>
                            <a:rPr lang="en-US" sz="2000" b="0" i="1" smtClean="0">
                              <a:latin typeface="Cambria Math"/>
                            </a:rPr>
                            <m:t>𝑃</m:t>
                          </m:r>
                        </m:sub>
                      </m:sSub>
                      <m:r>
                        <a:rPr lang="en-US" sz="2000" i="1" smtClean="0">
                          <a:latin typeface="Cambria Math"/>
                        </a:rPr>
                        <m:t>=</m:t>
                      </m:r>
                      <m:r>
                        <a:rPr lang="en-US" sz="2000" b="0" i="1" smtClean="0">
                          <a:latin typeface="Cambria Math"/>
                        </a:rPr>
                        <m:t>−</m:t>
                      </m:r>
                      <m:f>
                        <m:fPr>
                          <m:ctrlPr>
                            <a:rPr lang="en-US" sz="2000" i="1" smtClean="0">
                              <a:latin typeface="Cambria Math"/>
                            </a:rPr>
                          </m:ctrlPr>
                        </m:fPr>
                        <m:num>
                          <m:r>
                            <a:rPr lang="en-US" sz="2000" b="0" i="1" smtClean="0">
                              <a:latin typeface="Cambria Math"/>
                            </a:rPr>
                            <m:t>20</m:t>
                          </m:r>
                        </m:num>
                        <m:den>
                          <m:r>
                            <a:rPr lang="en-US" sz="2000" b="0" i="1" smtClean="0">
                              <a:latin typeface="Cambria Math"/>
                            </a:rPr>
                            <m:t>4</m:t>
                          </m:r>
                        </m:den>
                      </m:f>
                      <m:r>
                        <a:rPr lang="en-US" sz="2000" b="0" i="1" smtClean="0">
                          <a:latin typeface="Cambria Math"/>
                        </a:rPr>
                        <m:t>=−5</m:t>
                      </m:r>
                      <m:r>
                        <a:rPr lang="en-US" sz="2000" b="0" i="1" smtClean="0">
                          <a:latin typeface="Cambria Math"/>
                        </a:rPr>
                        <m:t>𝑘𝑁</m:t>
                      </m:r>
                    </m:oMath>
                  </m:oMathPara>
                </a14:m>
                <a:endParaRPr lang="el-GR"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3883" y="4437112"/>
                <a:ext cx="2542619" cy="668516"/>
              </a:xfrm>
              <a:prstGeom prst="rect">
                <a:avLst/>
              </a:prstGeom>
              <a:blipFill rotWithShape="1">
                <a:blip r:embed="rId1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887513" y="4437112"/>
                <a:ext cx="2548583"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𝑂</m:t>
                          </m:r>
                        </m:e>
                        <m:sub>
                          <m:r>
                            <a:rPr lang="el-GR" sz="2000" b="0" i="1" smtClean="0">
                              <a:latin typeface="Cambria Math"/>
                            </a:rPr>
                            <m:t>2</m:t>
                          </m:r>
                          <m:r>
                            <a:rPr lang="en-US" sz="2000" b="0" i="1" smtClean="0">
                              <a:latin typeface="Cambria Math"/>
                            </a:rPr>
                            <m:t>,</m:t>
                          </m:r>
                          <m:r>
                            <a:rPr lang="en-US" sz="2000" b="0" i="1" smtClean="0">
                              <a:latin typeface="Cambria Math"/>
                            </a:rPr>
                            <m:t>𝑃</m:t>
                          </m:r>
                        </m:sub>
                      </m:sSub>
                      <m:r>
                        <a:rPr lang="en-US" sz="2000" i="1" smtClean="0">
                          <a:latin typeface="Cambria Math"/>
                        </a:rPr>
                        <m:t>=</m:t>
                      </m:r>
                      <m:r>
                        <a:rPr lang="en-US" sz="2000" b="0" i="1" smtClean="0">
                          <a:latin typeface="Cambria Math"/>
                        </a:rPr>
                        <m:t>−</m:t>
                      </m:r>
                      <m:f>
                        <m:fPr>
                          <m:ctrlPr>
                            <a:rPr lang="en-US" sz="2000" i="1" smtClean="0">
                              <a:latin typeface="Cambria Math"/>
                            </a:rPr>
                          </m:ctrlPr>
                        </m:fPr>
                        <m:num>
                          <m:r>
                            <a:rPr lang="en-US" sz="2000" b="0" i="1" smtClean="0">
                              <a:latin typeface="Cambria Math"/>
                            </a:rPr>
                            <m:t>20</m:t>
                          </m:r>
                        </m:num>
                        <m:den>
                          <m:r>
                            <a:rPr lang="en-US" sz="2000" b="0" i="1" smtClean="0">
                              <a:latin typeface="Cambria Math"/>
                            </a:rPr>
                            <m:t>4</m:t>
                          </m:r>
                        </m:den>
                      </m:f>
                      <m:r>
                        <a:rPr lang="en-US" sz="2000" b="0" i="1" smtClean="0">
                          <a:latin typeface="Cambria Math"/>
                        </a:rPr>
                        <m:t>=−5</m:t>
                      </m:r>
                      <m:r>
                        <a:rPr lang="en-US" sz="2000" b="0" i="1" smtClean="0">
                          <a:latin typeface="Cambria Math"/>
                        </a:rPr>
                        <m:t>𝑘𝑁</m:t>
                      </m:r>
                    </m:oMath>
                  </m:oMathPara>
                </a14:m>
                <a:endParaRPr lang="el-GR"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887513" y="4437112"/>
                <a:ext cx="2548583" cy="668516"/>
              </a:xfrm>
              <a:prstGeom prst="rect">
                <a:avLst/>
              </a:prstGeom>
              <a:blipFill rotWithShape="1">
                <a:blip r:embed="rId1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672303" y="4416668"/>
                <a:ext cx="3220177" cy="6768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𝐷</m:t>
                          </m:r>
                        </m:e>
                        <m:sub>
                          <m:r>
                            <a:rPr lang="en-US" sz="2000" b="0" i="1" smtClean="0">
                              <a:latin typeface="Cambria Math"/>
                            </a:rPr>
                            <m:t>1,</m:t>
                          </m:r>
                          <m:r>
                            <a:rPr lang="en-US" sz="2000" b="0" i="1" smtClean="0">
                              <a:latin typeface="Cambria Math"/>
                            </a:rPr>
                            <m:t>𝑃</m:t>
                          </m:r>
                        </m:sub>
                      </m:sSub>
                      <m:r>
                        <a:rPr lang="en-US" sz="2000" i="1" smtClean="0">
                          <a:latin typeface="Cambria Math"/>
                        </a:rPr>
                        <m:t>=</m:t>
                      </m:r>
                      <m:r>
                        <a:rPr lang="en-US" sz="2000" b="0" i="1" smtClean="0">
                          <a:latin typeface="Cambria Math"/>
                        </a:rPr>
                        <m:t>+</m:t>
                      </m:r>
                      <m:f>
                        <m:fPr>
                          <m:ctrlPr>
                            <a:rPr lang="en-US" sz="2000" i="1" smtClean="0">
                              <a:latin typeface="Cambria Math"/>
                            </a:rPr>
                          </m:ctrlPr>
                        </m:fPr>
                        <m:num>
                          <m:r>
                            <a:rPr lang="en-US" sz="2000" b="0" i="1" smtClean="0">
                              <a:latin typeface="Cambria Math"/>
                            </a:rPr>
                            <m:t>5</m:t>
                          </m:r>
                        </m:num>
                        <m:den>
                          <m:r>
                            <a:rPr lang="en-US" sz="2000" b="0" i="1" smtClean="0">
                              <a:latin typeface="Cambria Math"/>
                            </a:rPr>
                            <m:t>0.707</m:t>
                          </m:r>
                        </m:den>
                      </m:f>
                      <m:r>
                        <a:rPr lang="en-US" sz="2000" b="0" i="1" smtClean="0">
                          <a:latin typeface="Cambria Math"/>
                        </a:rPr>
                        <m:t>=+7.07</m:t>
                      </m:r>
                      <m:r>
                        <a:rPr lang="en-US" sz="2000" b="0" i="1" smtClean="0">
                          <a:latin typeface="Cambria Math"/>
                        </a:rPr>
                        <m:t>𝑘𝑁</m:t>
                      </m:r>
                    </m:oMath>
                  </m:oMathPara>
                </a14:m>
                <a:endParaRPr lang="el-GR"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672303" y="4416668"/>
                <a:ext cx="3220177" cy="676852"/>
              </a:xfrm>
              <a:prstGeom prst="rect">
                <a:avLst/>
              </a:prstGeom>
              <a:blipFill rotWithShape="1">
                <a:blip r:embed="rId1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07504" y="5056404"/>
                <a:ext cx="3226140" cy="6785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𝐷</m:t>
                          </m:r>
                        </m:e>
                        <m:sub>
                          <m:r>
                            <a:rPr lang="en-US" sz="2000" b="0" i="1" smtClean="0">
                              <a:latin typeface="Cambria Math"/>
                            </a:rPr>
                            <m:t>2,</m:t>
                          </m:r>
                          <m:r>
                            <a:rPr lang="en-US" sz="2000" b="0" i="1" smtClean="0">
                              <a:latin typeface="Cambria Math"/>
                            </a:rPr>
                            <m:t>𝑃</m:t>
                          </m:r>
                        </m:sub>
                      </m:sSub>
                      <m:r>
                        <a:rPr lang="en-US" sz="2000" i="1" smtClean="0">
                          <a:latin typeface="Cambria Math"/>
                        </a:rPr>
                        <m:t>=</m:t>
                      </m:r>
                      <m:r>
                        <a:rPr lang="en-US" sz="2000" b="0" i="1" smtClean="0">
                          <a:latin typeface="Cambria Math"/>
                        </a:rPr>
                        <m:t>−</m:t>
                      </m:r>
                      <m:f>
                        <m:fPr>
                          <m:ctrlPr>
                            <a:rPr lang="en-US" sz="2000" i="1" smtClean="0">
                              <a:latin typeface="Cambria Math"/>
                            </a:rPr>
                          </m:ctrlPr>
                        </m:fPr>
                        <m:num>
                          <m:r>
                            <a:rPr lang="en-US" sz="2000" b="0" i="1" smtClean="0">
                              <a:latin typeface="Cambria Math"/>
                            </a:rPr>
                            <m:t>(−5)</m:t>
                          </m:r>
                        </m:num>
                        <m:den>
                          <m:r>
                            <a:rPr lang="en-US" sz="2000" b="0" i="1" smtClean="0">
                              <a:latin typeface="Cambria Math"/>
                            </a:rPr>
                            <m:t>0.707</m:t>
                          </m:r>
                        </m:den>
                      </m:f>
                      <m:r>
                        <a:rPr lang="en-US" sz="2000" b="0" i="1" smtClean="0">
                          <a:latin typeface="Cambria Math"/>
                        </a:rPr>
                        <m:t>=+7.07</m:t>
                      </m:r>
                      <m:r>
                        <a:rPr lang="en-US" sz="2000" b="0" i="1" smtClean="0">
                          <a:latin typeface="Cambria Math"/>
                        </a:rPr>
                        <m:t>𝑘𝑁</m:t>
                      </m:r>
                    </m:oMath>
                  </m:oMathPara>
                </a14:m>
                <a:endParaRPr lang="el-GR"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07504" y="5056404"/>
                <a:ext cx="3226140" cy="678584"/>
              </a:xfrm>
              <a:prstGeom prst="rect">
                <a:avLst/>
              </a:prstGeom>
              <a:blipFill rotWithShape="1">
                <a:blip r:embed="rId1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480959" y="5175729"/>
                <a:ext cx="1158907" cy="413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𝑈</m:t>
                          </m:r>
                        </m:e>
                        <m:sub>
                          <m:r>
                            <a:rPr lang="en-US" sz="2000" b="0" i="1" smtClean="0">
                              <a:latin typeface="Cambria Math"/>
                            </a:rPr>
                            <m:t>1,</m:t>
                          </m:r>
                          <m:r>
                            <a:rPr lang="en-US" sz="2000" b="0" i="1" smtClean="0">
                              <a:latin typeface="Cambria Math"/>
                            </a:rPr>
                            <m:t>𝑃</m:t>
                          </m:r>
                        </m:sub>
                      </m:sSub>
                      <m:r>
                        <a:rPr lang="en-US" sz="2000" i="1" smtClean="0">
                          <a:latin typeface="Cambria Math"/>
                        </a:rPr>
                        <m:t>=</m:t>
                      </m:r>
                      <m:r>
                        <a:rPr lang="en-US" sz="2000" b="0" i="1" smtClean="0">
                          <a:latin typeface="Cambria Math"/>
                        </a:rPr>
                        <m:t>0</m:t>
                      </m:r>
                    </m:oMath>
                  </m:oMathPara>
                </a14:m>
                <a:endParaRPr lang="el-GR"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480959" y="5175729"/>
                <a:ext cx="1158907" cy="413511"/>
              </a:xfrm>
              <a:prstGeom prst="rect">
                <a:avLst/>
              </a:prstGeom>
              <a:blipFill rotWithShape="1">
                <a:blip r:embed="rId19"/>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919297" y="5157192"/>
                <a:ext cx="1164871" cy="413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𝑈</m:t>
                          </m:r>
                        </m:e>
                        <m:sub>
                          <m:r>
                            <a:rPr lang="en-US" sz="2000" b="0" i="1" smtClean="0">
                              <a:latin typeface="Cambria Math"/>
                            </a:rPr>
                            <m:t>2,</m:t>
                          </m:r>
                          <m:r>
                            <a:rPr lang="en-US" sz="2000" b="0" i="1" smtClean="0">
                              <a:latin typeface="Cambria Math"/>
                            </a:rPr>
                            <m:t>𝑃</m:t>
                          </m:r>
                        </m:sub>
                      </m:sSub>
                      <m:r>
                        <a:rPr lang="en-US" sz="2000" i="1" smtClean="0">
                          <a:latin typeface="Cambria Math"/>
                        </a:rPr>
                        <m:t>=</m:t>
                      </m:r>
                      <m:r>
                        <a:rPr lang="en-US" sz="2000" b="0" i="1" smtClean="0">
                          <a:latin typeface="Cambria Math"/>
                        </a:rPr>
                        <m:t>0</m:t>
                      </m:r>
                    </m:oMath>
                  </m:oMathPara>
                </a14:m>
                <a:endParaRPr lang="el-GR"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919297" y="5157192"/>
                <a:ext cx="1164871" cy="413511"/>
              </a:xfrm>
              <a:prstGeom prst="rect">
                <a:avLst/>
              </a:prstGeom>
              <a:blipFill rotWithShape="1">
                <a:blip r:embed="rId20"/>
                <a:stretch>
                  <a:fillRect/>
                </a:stretch>
              </a:blipFill>
            </p:spPr>
            <p:txBody>
              <a:bodyPr/>
              <a:lstStyle/>
              <a:p>
                <a:r>
                  <a:rPr lang="el-GR">
                    <a:noFill/>
                  </a:rPr>
                  <a:t> </a:t>
                </a:r>
              </a:p>
            </p:txBody>
          </p:sp>
        </mc:Fallback>
      </mc:AlternateContent>
      <p:sp>
        <p:nvSpPr>
          <p:cNvPr id="26" name="Content Placeholder 2"/>
          <p:cNvSpPr txBox="1">
            <a:spLocks/>
          </p:cNvSpPr>
          <p:nvPr/>
        </p:nvSpPr>
        <p:spPr>
          <a:xfrm>
            <a:off x="107504" y="5788776"/>
            <a:ext cx="9110346" cy="592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Οι </a:t>
            </a:r>
            <a:r>
              <a:rPr lang="en-US" sz="2400" dirty="0" smtClean="0"/>
              <a:t>V </a:t>
            </a:r>
            <a:r>
              <a:rPr lang="el-GR" sz="2400" dirty="0" smtClean="0"/>
              <a:t>υπολογίζονται κατευθείαν από ισορροπία κόμβων:</a:t>
            </a:r>
            <a:endParaRPr lang="en-US" sz="2400" baseline="30000" dirty="0" smtClean="0"/>
          </a:p>
        </p:txBody>
      </p:sp>
      <mc:AlternateContent xmlns:mc="http://schemas.openxmlformats.org/markup-compatibility/2006" xmlns:a14="http://schemas.microsoft.com/office/drawing/2010/main">
        <mc:Choice Requires="a14">
          <p:sp>
            <p:nvSpPr>
              <p:cNvPr id="27" name="TextBox 26"/>
              <p:cNvSpPr txBox="1"/>
              <p:nvPr/>
            </p:nvSpPr>
            <p:spPr>
              <a:xfrm>
                <a:off x="467544" y="6327857"/>
                <a:ext cx="1794402" cy="413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𝑉</m:t>
                          </m:r>
                        </m:e>
                        <m:sub>
                          <m:r>
                            <a:rPr lang="en-US" sz="2000" b="0" i="1" smtClean="0">
                              <a:latin typeface="Cambria Math"/>
                            </a:rPr>
                            <m:t>1,</m:t>
                          </m:r>
                          <m:r>
                            <a:rPr lang="en-US" sz="2000" b="0" i="1" smtClean="0">
                              <a:latin typeface="Cambria Math"/>
                            </a:rPr>
                            <m:t>𝑃</m:t>
                          </m:r>
                        </m:sub>
                      </m:sSub>
                      <m:r>
                        <a:rPr lang="en-US" sz="2000" i="1" smtClean="0">
                          <a:latin typeface="Cambria Math"/>
                        </a:rPr>
                        <m:t>=</m:t>
                      </m:r>
                      <m:r>
                        <a:rPr lang="en-US" sz="2000" b="0" i="1" smtClean="0">
                          <a:latin typeface="Cambria Math"/>
                        </a:rPr>
                        <m:t>−15</m:t>
                      </m:r>
                      <m:r>
                        <a:rPr lang="en-US" sz="2000" b="0" i="1" smtClean="0">
                          <a:latin typeface="Cambria Math"/>
                        </a:rPr>
                        <m:t>𝑘𝑁</m:t>
                      </m:r>
                    </m:oMath>
                  </m:oMathPara>
                </a14:m>
                <a:endParaRPr lang="el-GR"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67544" y="6327857"/>
                <a:ext cx="1794402" cy="413511"/>
              </a:xfrm>
              <a:prstGeom prst="rect">
                <a:avLst/>
              </a:prstGeom>
              <a:blipFill rotWithShape="1">
                <a:blip r:embed="rId21"/>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392418" y="6327857"/>
                <a:ext cx="1800365" cy="413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𝑉</m:t>
                          </m:r>
                        </m:e>
                        <m:sub>
                          <m:r>
                            <a:rPr lang="en-US" sz="2000" b="0" i="1" smtClean="0">
                              <a:latin typeface="Cambria Math"/>
                            </a:rPr>
                            <m:t>3,</m:t>
                          </m:r>
                          <m:r>
                            <a:rPr lang="en-US" sz="2000" b="0" i="1" smtClean="0">
                              <a:latin typeface="Cambria Math"/>
                            </a:rPr>
                            <m:t>𝑃</m:t>
                          </m:r>
                        </m:sub>
                      </m:sSub>
                      <m:r>
                        <a:rPr lang="en-US" sz="2000" i="1" smtClean="0">
                          <a:latin typeface="Cambria Math"/>
                        </a:rPr>
                        <m:t>=</m:t>
                      </m:r>
                      <m:r>
                        <a:rPr lang="en-US" sz="2000" b="0" i="1" smtClean="0">
                          <a:latin typeface="Cambria Math"/>
                        </a:rPr>
                        <m:t>−15</m:t>
                      </m:r>
                      <m:r>
                        <a:rPr lang="en-US" sz="2000" b="0" i="1" smtClean="0">
                          <a:latin typeface="Cambria Math"/>
                        </a:rPr>
                        <m:t>𝑘𝑁</m:t>
                      </m:r>
                    </m:oMath>
                  </m:oMathPara>
                </a14:m>
                <a:endParaRPr lang="el-GR"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392418" y="6327857"/>
                <a:ext cx="1800365" cy="413511"/>
              </a:xfrm>
              <a:prstGeom prst="rect">
                <a:avLst/>
              </a:prstGeom>
              <a:blipFill rotWithShape="1">
                <a:blip r:embed="rId2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427984" y="6309320"/>
                <a:ext cx="1800365" cy="4135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𝑉</m:t>
                          </m:r>
                        </m:e>
                        <m:sub>
                          <m:r>
                            <a:rPr lang="en-US" sz="2000" b="0" i="1" smtClean="0">
                              <a:latin typeface="Cambria Math"/>
                            </a:rPr>
                            <m:t>2,</m:t>
                          </m:r>
                          <m:r>
                            <a:rPr lang="en-US" sz="2000" b="0" i="1" smtClean="0">
                              <a:latin typeface="Cambria Math"/>
                            </a:rPr>
                            <m:t>𝑃</m:t>
                          </m:r>
                        </m:sub>
                      </m:sSub>
                      <m:r>
                        <a:rPr lang="en-US" sz="2000" i="1" smtClean="0">
                          <a:latin typeface="Cambria Math"/>
                        </a:rPr>
                        <m:t>=</m:t>
                      </m:r>
                      <m:r>
                        <a:rPr lang="en-US" sz="2000" b="0" i="1" smtClean="0">
                          <a:latin typeface="Cambria Math"/>
                        </a:rPr>
                        <m:t>−10</m:t>
                      </m:r>
                      <m:r>
                        <a:rPr lang="en-US" sz="2000" b="0" i="1" smtClean="0">
                          <a:latin typeface="Cambria Math"/>
                        </a:rPr>
                        <m:t>𝑘𝑁</m:t>
                      </m:r>
                    </m:oMath>
                  </m:oMathPara>
                </a14:m>
                <a:endParaRPr lang="el-GR" sz="20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427984" y="6309320"/>
                <a:ext cx="1800365" cy="413511"/>
              </a:xfrm>
              <a:prstGeom prst="rect">
                <a:avLst/>
              </a:prstGeom>
              <a:blipFill rotWithShape="1">
                <a:blip r:embed="rId23"/>
                <a:stretch>
                  <a:fillRect/>
                </a:stretch>
              </a:blipFill>
            </p:spPr>
            <p:txBody>
              <a:bodyPr/>
              <a:lstStyle/>
              <a:p>
                <a:r>
                  <a:rPr lang="el-GR">
                    <a:noFill/>
                  </a:rPr>
                  <a:t> </a:t>
                </a:r>
              </a:p>
            </p:txBody>
          </p:sp>
        </mc:Fallback>
      </mc:AlternateContent>
      <p:sp>
        <p:nvSpPr>
          <p:cNvPr id="5" name="Slide Number Placeholder 4"/>
          <p:cNvSpPr>
            <a:spLocks noGrp="1"/>
          </p:cNvSpPr>
          <p:nvPr>
            <p:ph type="sldNum" sz="quarter" idx="12"/>
          </p:nvPr>
        </p:nvSpPr>
        <p:spPr/>
        <p:txBody>
          <a:bodyPr/>
          <a:lstStyle/>
          <a:p>
            <a:fld id="{E53BB423-234F-4104-8070-014A5F326CB9}" type="slidenum">
              <a:rPr lang="el-GR" smtClean="0"/>
              <a:t>12</a:t>
            </a:fld>
            <a:endParaRPr lang="el-GR"/>
          </a:p>
        </p:txBody>
      </p:sp>
    </p:spTree>
    <p:extLst>
      <p:ext uri="{BB962C8B-B14F-4D97-AF65-F5344CB8AC3E}">
        <p14:creationId xmlns:p14="http://schemas.microsoft.com/office/powerpoint/2010/main" val="2609371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Άσκηση 2 – επίλυση για το μοναδιαίο φορτίο</a:t>
            </a:r>
            <a:endParaRPr lang="el-GR" sz="2800" b="1" dirty="0"/>
          </a:p>
        </p:txBody>
      </p:sp>
      <p:sp>
        <p:nvSpPr>
          <p:cNvPr id="13" name="Content Placeholder 2"/>
          <p:cNvSpPr txBox="1">
            <a:spLocks/>
          </p:cNvSpPr>
          <p:nvPr/>
        </p:nvSpPr>
        <p:spPr>
          <a:xfrm>
            <a:off x="4639866" y="908720"/>
            <a:ext cx="4504134"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Παρατηρείται ότι οι τιμές των διαγραμμάτων</a:t>
            </a:r>
            <a:r>
              <a:rPr lang="en-US" sz="2400" dirty="0" smtClean="0"/>
              <a:t> </a:t>
            </a:r>
            <a:r>
              <a:rPr lang="el-GR" sz="2400" dirty="0" smtClean="0"/>
              <a:t>Μ</a:t>
            </a:r>
            <a:r>
              <a:rPr lang="en-US" sz="2400" dirty="0" smtClean="0"/>
              <a:t> </a:t>
            </a:r>
            <a:r>
              <a:rPr lang="el-GR" sz="2400" dirty="0" smtClean="0"/>
              <a:t>και </a:t>
            </a:r>
            <a:r>
              <a:rPr lang="en-US" sz="2400" dirty="0" smtClean="0"/>
              <a:t>Q </a:t>
            </a:r>
            <a:r>
              <a:rPr lang="el-GR" sz="2400" dirty="0" smtClean="0"/>
              <a:t>για το μοναδιαίο φορτίο είναι το 1/10 των αντίστοιχων για την εξωτερική φόρτιση. Άρα το ίδιο θα ισχύει και για τις τάσεις των ράβδων που υπολογίζονται μέσω</a:t>
            </a:r>
            <a:r>
              <a:rPr lang="en-US" sz="2400" dirty="0" smtClean="0"/>
              <a:t> </a:t>
            </a:r>
            <a:r>
              <a:rPr lang="el-GR" sz="2400" dirty="0" smtClean="0"/>
              <a:t>των </a:t>
            </a:r>
            <a:r>
              <a:rPr lang="en-US" sz="2400" dirty="0" smtClean="0"/>
              <a:t>M </a:t>
            </a:r>
            <a:r>
              <a:rPr lang="el-GR" sz="2400" dirty="0" smtClean="0"/>
              <a:t>και </a:t>
            </a:r>
            <a:r>
              <a:rPr lang="en-US" sz="2400" dirty="0" smtClean="0"/>
              <a:t>Q.</a:t>
            </a:r>
            <a:endParaRPr lang="en-US" sz="2400" baseline="30000" dirty="0" smtClean="0"/>
          </a:p>
        </p:txBody>
      </p:sp>
      <p:graphicFrame>
        <p:nvGraphicFramePr>
          <p:cNvPr id="2" name="Object 1" descr="Εικόνα που περιγράφει την εύρεση των διαγραμμάτων ροπής και τέμνουσας της ομόλογης αμφιέρειστης δοκού για τη μοναδιαία φόρτιση."/>
          <p:cNvGraphicFramePr>
            <a:graphicFrameLocks noChangeAspect="1"/>
          </p:cNvGraphicFramePr>
          <p:nvPr>
            <p:extLst>
              <p:ext uri="{D42A27DB-BD31-4B8C-83A1-F6EECF244321}">
                <p14:modId xmlns:p14="http://schemas.microsoft.com/office/powerpoint/2010/main" val="1561992571"/>
              </p:ext>
            </p:extLst>
          </p:nvPr>
        </p:nvGraphicFramePr>
        <p:xfrm>
          <a:off x="88177" y="932135"/>
          <a:ext cx="4483823" cy="3000921"/>
        </p:xfrm>
        <a:graphic>
          <a:graphicData uri="http://schemas.openxmlformats.org/presentationml/2006/ole">
            <mc:AlternateContent xmlns:mc="http://schemas.openxmlformats.org/markup-compatibility/2006">
              <mc:Choice xmlns:v="urn:schemas-microsoft-com:vml" Requires="v">
                <p:oleObj spid="_x0000_s107566" name="Picture (32-bit)" r:id="rId3" imgW="3552840" imgH="2257560" progId="MetafileCompanion32.Picture.1">
                  <p:embed/>
                </p:oleObj>
              </mc:Choice>
              <mc:Fallback>
                <p:oleObj name="Picture (32-bit)" r:id="rId3" imgW="3552840" imgH="2257560" progId="MetafileCompanion32.Picture.1">
                  <p:embed/>
                  <p:pic>
                    <p:nvPicPr>
                      <p:cNvPr id="0" name=""/>
                      <p:cNvPicPr/>
                      <p:nvPr/>
                    </p:nvPicPr>
                    <p:blipFill>
                      <a:blip r:embed="rId4"/>
                      <a:stretch>
                        <a:fillRect/>
                      </a:stretch>
                    </p:blipFill>
                    <p:spPr>
                      <a:xfrm>
                        <a:off x="88177" y="932135"/>
                        <a:ext cx="4483823" cy="3000921"/>
                      </a:xfrm>
                      <a:prstGeom prst="rect">
                        <a:avLst/>
                      </a:prstGeom>
                    </p:spPr>
                  </p:pic>
                </p:oleObj>
              </mc:Fallback>
            </mc:AlternateContent>
          </a:graphicData>
        </a:graphic>
      </p:graphicFrame>
      <p:sp>
        <p:nvSpPr>
          <p:cNvPr id="30" name="Content Placeholder 2"/>
          <p:cNvSpPr txBox="1">
            <a:spLocks/>
          </p:cNvSpPr>
          <p:nvPr/>
        </p:nvSpPr>
        <p:spPr>
          <a:xfrm>
            <a:off x="239896" y="4060584"/>
            <a:ext cx="2027848" cy="592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Επομένως:</a:t>
            </a:r>
            <a:endParaRPr lang="en-US" sz="2400" baseline="30000" dirty="0" smtClean="0"/>
          </a:p>
        </p:txBody>
      </p:sp>
      <mc:AlternateContent xmlns:mc="http://schemas.openxmlformats.org/markup-compatibility/2006" xmlns:a14="http://schemas.microsoft.com/office/drawing/2010/main">
        <mc:Choice Requires="a14">
          <p:sp>
            <p:nvSpPr>
              <p:cNvPr id="20" name="TextBox 19"/>
              <p:cNvSpPr txBox="1"/>
              <p:nvPr/>
            </p:nvSpPr>
            <p:spPr>
              <a:xfrm>
                <a:off x="179512" y="4519834"/>
                <a:ext cx="1881990" cy="4213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𝑂</m:t>
                              </m:r>
                            </m:e>
                          </m:acc>
                        </m:e>
                        <m:sub>
                          <m:r>
                            <a:rPr lang="en-US" sz="2000" b="0" i="1" smtClean="0">
                              <a:latin typeface="Cambria Math"/>
                            </a:rPr>
                            <m:t>1,</m:t>
                          </m:r>
                          <m:r>
                            <a:rPr lang="en-US" sz="2000" b="0" i="1" smtClean="0">
                              <a:latin typeface="Cambria Math"/>
                            </a:rPr>
                            <m:t>𝐴</m:t>
                          </m:r>
                        </m:sub>
                      </m:sSub>
                      <m:r>
                        <a:rPr lang="en-US" sz="2000" i="1" smtClean="0">
                          <a:latin typeface="Cambria Math"/>
                        </a:rPr>
                        <m:t>=</m:t>
                      </m:r>
                      <m:r>
                        <a:rPr lang="en-US" sz="2000" b="0" i="1" smtClean="0">
                          <a:latin typeface="Cambria Math"/>
                        </a:rPr>
                        <m:t>−0.5</m:t>
                      </m:r>
                      <m:r>
                        <a:rPr lang="en-US" sz="2000" b="0" i="1" smtClean="0">
                          <a:latin typeface="Cambria Math"/>
                        </a:rPr>
                        <m:t>𝑘𝑁</m:t>
                      </m:r>
                    </m:oMath>
                  </m:oMathPara>
                </a14:m>
                <a:endParaRPr lang="el-GR"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79512" y="4519834"/>
                <a:ext cx="1881990" cy="421334"/>
              </a:xfrm>
              <a:prstGeom prst="rect">
                <a:avLst/>
              </a:prstGeom>
              <a:blipFill rotWithShape="1">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627784" y="4509120"/>
                <a:ext cx="1887953" cy="4213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𝑂</m:t>
                              </m:r>
                            </m:e>
                          </m:acc>
                        </m:e>
                        <m:sub>
                          <m:r>
                            <a:rPr lang="el-GR" sz="2000" b="0" i="1" smtClean="0">
                              <a:latin typeface="Cambria Math"/>
                            </a:rPr>
                            <m:t>2</m:t>
                          </m:r>
                          <m:r>
                            <a:rPr lang="en-US" sz="2000" b="0" i="1" smtClean="0">
                              <a:latin typeface="Cambria Math"/>
                            </a:rPr>
                            <m:t>,</m:t>
                          </m:r>
                          <m:r>
                            <a:rPr lang="en-US" sz="2000" b="0" i="1" smtClean="0">
                              <a:latin typeface="Cambria Math"/>
                            </a:rPr>
                            <m:t>𝐴</m:t>
                          </m:r>
                        </m:sub>
                      </m:sSub>
                      <m:r>
                        <a:rPr lang="en-US" sz="2000" i="1" smtClean="0">
                          <a:latin typeface="Cambria Math"/>
                        </a:rPr>
                        <m:t>=</m:t>
                      </m:r>
                      <m:r>
                        <a:rPr lang="en-US" sz="2000" b="0" i="1" smtClean="0">
                          <a:latin typeface="Cambria Math"/>
                        </a:rPr>
                        <m:t>−0.5</m:t>
                      </m:r>
                      <m:r>
                        <a:rPr lang="en-US" sz="2000" b="0" i="1" smtClean="0">
                          <a:latin typeface="Cambria Math"/>
                        </a:rPr>
                        <m:t>𝑘𝑁</m:t>
                      </m:r>
                    </m:oMath>
                  </m:oMathPara>
                </a14:m>
                <a:endParaRPr lang="el-GR"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627784" y="4509120"/>
                <a:ext cx="1887953" cy="421334"/>
              </a:xfrm>
              <a:prstGeom prst="rect">
                <a:avLst/>
              </a:prstGeom>
              <a:blipFill rotWithShape="1">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067882" y="4509120"/>
                <a:ext cx="2168414" cy="41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𝐷</m:t>
                              </m:r>
                            </m:e>
                          </m:acc>
                        </m:e>
                        <m:sub>
                          <m:r>
                            <a:rPr lang="en-US" sz="2000" b="0" i="1" smtClean="0">
                              <a:latin typeface="Cambria Math"/>
                            </a:rPr>
                            <m:t>1,</m:t>
                          </m:r>
                          <m:r>
                            <a:rPr lang="en-US" sz="2000" b="0" i="1" smtClean="0">
                              <a:latin typeface="Cambria Math"/>
                            </a:rPr>
                            <m:t>𝐴</m:t>
                          </m:r>
                        </m:sub>
                      </m:sSub>
                      <m:r>
                        <a:rPr lang="en-US" sz="2000" b="0" i="1" smtClean="0">
                          <a:latin typeface="Cambria Math"/>
                        </a:rPr>
                        <m:t>=+0.707</m:t>
                      </m:r>
                      <m:r>
                        <a:rPr lang="en-US" sz="2000" b="0" i="1" smtClean="0">
                          <a:latin typeface="Cambria Math"/>
                        </a:rPr>
                        <m:t>𝑘𝑁</m:t>
                      </m:r>
                    </m:oMath>
                  </m:oMathPara>
                </a14:m>
                <a:endParaRPr lang="el-GR"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067882" y="4509120"/>
                <a:ext cx="2168414" cy="419346"/>
              </a:xfrm>
              <a:prstGeom prst="rect">
                <a:avLst/>
              </a:prstGeom>
              <a:blipFill rotWithShape="1">
                <a:blip r:embed="rId9"/>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07504" y="5056404"/>
                <a:ext cx="2227276" cy="41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𝐷</m:t>
                              </m:r>
                            </m:e>
                          </m:acc>
                        </m:e>
                        <m:sub>
                          <m:r>
                            <a:rPr lang="en-US" sz="2000" b="0" i="1" smtClean="0">
                              <a:latin typeface="Cambria Math"/>
                            </a:rPr>
                            <m:t>2,</m:t>
                          </m:r>
                          <m:r>
                            <a:rPr lang="en-US" sz="2000" b="0" i="1" smtClean="0">
                              <a:latin typeface="Cambria Math"/>
                            </a:rPr>
                            <m:t>𝐴</m:t>
                          </m:r>
                        </m:sub>
                      </m:sSub>
                      <m:r>
                        <a:rPr lang="en-US" sz="2000" i="1" smtClean="0">
                          <a:latin typeface="Cambria Math"/>
                        </a:rPr>
                        <m:t>=</m:t>
                      </m:r>
                      <m:r>
                        <a:rPr lang="en-US" sz="2000" b="0" i="1" smtClean="0">
                          <a:latin typeface="Cambria Math"/>
                        </a:rPr>
                        <m:t>+0.707</m:t>
                      </m:r>
                      <m:r>
                        <a:rPr lang="en-US" sz="2000" b="0" i="1" smtClean="0">
                          <a:latin typeface="Cambria Math"/>
                        </a:rPr>
                        <m:t>𝑘𝑁</m:t>
                      </m:r>
                    </m:oMath>
                  </m:oMathPara>
                </a14:m>
                <a:endParaRPr lang="el-GR"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07504" y="5056404"/>
                <a:ext cx="2227276" cy="419346"/>
              </a:xfrm>
              <a:prstGeom prst="rect">
                <a:avLst/>
              </a:prstGeom>
              <a:blipFill rotWithShape="1">
                <a:blip r:embed="rId10"/>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699792" y="5031713"/>
                <a:ext cx="1158009" cy="41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𝑈</m:t>
                              </m:r>
                            </m:e>
                          </m:acc>
                        </m:e>
                        <m:sub>
                          <m:r>
                            <a:rPr lang="en-US" sz="2000" b="0" i="1" smtClean="0">
                              <a:latin typeface="Cambria Math"/>
                            </a:rPr>
                            <m:t>1,</m:t>
                          </m:r>
                          <m:r>
                            <a:rPr lang="en-US" sz="2000" b="0" i="1" smtClean="0">
                              <a:latin typeface="Cambria Math"/>
                            </a:rPr>
                            <m:t>𝐴</m:t>
                          </m:r>
                        </m:sub>
                      </m:sSub>
                      <m:r>
                        <a:rPr lang="en-US" sz="2000" i="1" smtClean="0">
                          <a:latin typeface="Cambria Math"/>
                        </a:rPr>
                        <m:t>=</m:t>
                      </m:r>
                      <m:r>
                        <a:rPr lang="en-US" sz="2000" b="0" i="1" smtClean="0">
                          <a:latin typeface="Cambria Math"/>
                        </a:rPr>
                        <m:t>0</m:t>
                      </m:r>
                    </m:oMath>
                  </m:oMathPara>
                </a14:m>
                <a:endParaRPr lang="el-GR"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699792" y="5031713"/>
                <a:ext cx="1158009" cy="419346"/>
              </a:xfrm>
              <a:prstGeom prst="rect">
                <a:avLst/>
              </a:prstGeom>
              <a:blipFill rotWithShape="1">
                <a:blip r:embed="rId11"/>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138130" y="5013176"/>
                <a:ext cx="1163973" cy="41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𝑈</m:t>
                              </m:r>
                            </m:e>
                          </m:acc>
                        </m:e>
                        <m:sub>
                          <m:r>
                            <a:rPr lang="en-US" sz="2000" b="0" i="1" smtClean="0">
                              <a:latin typeface="Cambria Math"/>
                            </a:rPr>
                            <m:t>2,</m:t>
                          </m:r>
                          <m:r>
                            <a:rPr lang="en-US" sz="2000" b="0" i="1" smtClean="0">
                              <a:latin typeface="Cambria Math"/>
                            </a:rPr>
                            <m:t>𝐴</m:t>
                          </m:r>
                        </m:sub>
                      </m:sSub>
                      <m:r>
                        <a:rPr lang="en-US" sz="2000" i="1" smtClean="0">
                          <a:latin typeface="Cambria Math"/>
                        </a:rPr>
                        <m:t>=</m:t>
                      </m:r>
                      <m:r>
                        <a:rPr lang="en-US" sz="2000" b="0" i="1" smtClean="0">
                          <a:latin typeface="Cambria Math"/>
                        </a:rPr>
                        <m:t>0</m:t>
                      </m:r>
                    </m:oMath>
                  </m:oMathPara>
                </a14:m>
                <a:endParaRPr lang="el-GR"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138130" y="5013176"/>
                <a:ext cx="1163973" cy="419346"/>
              </a:xfrm>
              <a:prstGeom prst="rect">
                <a:avLst/>
              </a:prstGeom>
              <a:blipFill rotWithShape="1">
                <a:blip r:embed="rId12"/>
                <a:stretch>
                  <a:fillRect/>
                </a:stretch>
              </a:blipFill>
            </p:spPr>
            <p:txBody>
              <a:bodyPr/>
              <a:lstStyle/>
              <a:p>
                <a:r>
                  <a:rPr lang="el-GR">
                    <a:noFill/>
                  </a:rPr>
                  <a:t> </a:t>
                </a:r>
              </a:p>
            </p:txBody>
          </p:sp>
        </mc:Fallback>
      </mc:AlternateContent>
      <p:sp>
        <p:nvSpPr>
          <p:cNvPr id="26" name="Content Placeholder 2"/>
          <p:cNvSpPr txBox="1">
            <a:spLocks/>
          </p:cNvSpPr>
          <p:nvPr/>
        </p:nvSpPr>
        <p:spPr>
          <a:xfrm>
            <a:off x="107504" y="5661248"/>
            <a:ext cx="7128792" cy="592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Οι </a:t>
            </a:r>
            <a:r>
              <a:rPr lang="en-US" sz="2400" dirty="0" smtClean="0"/>
              <a:t>V </a:t>
            </a:r>
            <a:r>
              <a:rPr lang="el-GR" sz="2400" dirty="0" smtClean="0"/>
              <a:t>υπολογίζονται και πάλι από ισορροπία κόμβων:</a:t>
            </a:r>
            <a:endParaRPr lang="en-US" sz="2400" baseline="30000" dirty="0" smtClean="0"/>
          </a:p>
        </p:txBody>
      </p:sp>
      <mc:AlternateContent xmlns:mc="http://schemas.openxmlformats.org/markup-compatibility/2006" xmlns:a14="http://schemas.microsoft.com/office/drawing/2010/main">
        <mc:Choice Requires="a14">
          <p:sp>
            <p:nvSpPr>
              <p:cNvPr id="27" name="TextBox 26"/>
              <p:cNvSpPr txBox="1"/>
              <p:nvPr/>
            </p:nvSpPr>
            <p:spPr>
              <a:xfrm>
                <a:off x="467544" y="6200329"/>
                <a:ext cx="1846403" cy="41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𝑉</m:t>
                              </m:r>
                            </m:e>
                          </m:acc>
                        </m:e>
                        <m:sub>
                          <m:r>
                            <a:rPr lang="en-US" sz="2000" b="0" i="1" smtClean="0">
                              <a:latin typeface="Cambria Math"/>
                            </a:rPr>
                            <m:t>1,</m:t>
                          </m:r>
                          <m:r>
                            <a:rPr lang="en-US" sz="2000" b="0" i="1" smtClean="0">
                              <a:latin typeface="Cambria Math"/>
                            </a:rPr>
                            <m:t>𝐴</m:t>
                          </m:r>
                        </m:sub>
                      </m:sSub>
                      <m:r>
                        <a:rPr lang="en-US" sz="2000" i="1" smtClean="0">
                          <a:latin typeface="Cambria Math"/>
                        </a:rPr>
                        <m:t>=</m:t>
                      </m:r>
                      <m:r>
                        <a:rPr lang="en-US" sz="2000" b="0" i="1" smtClean="0">
                          <a:latin typeface="Cambria Math"/>
                        </a:rPr>
                        <m:t>−0.5</m:t>
                      </m:r>
                      <m:r>
                        <a:rPr lang="en-US" sz="2000" b="0" i="1" smtClean="0">
                          <a:latin typeface="Cambria Math"/>
                        </a:rPr>
                        <m:t>𝑘𝑁</m:t>
                      </m:r>
                    </m:oMath>
                  </m:oMathPara>
                </a14:m>
                <a:endParaRPr lang="el-GR"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67544" y="6200329"/>
                <a:ext cx="1846403" cy="419346"/>
              </a:xfrm>
              <a:prstGeom prst="rect">
                <a:avLst/>
              </a:prstGeom>
              <a:blipFill rotWithShape="1">
                <a:blip r:embed="rId1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392418" y="6200329"/>
                <a:ext cx="1852367" cy="41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𝑉</m:t>
                              </m:r>
                            </m:e>
                          </m:acc>
                        </m:e>
                        <m:sub>
                          <m:r>
                            <a:rPr lang="en-US" sz="2000" b="0" i="1" smtClean="0">
                              <a:latin typeface="Cambria Math"/>
                            </a:rPr>
                            <m:t>3,</m:t>
                          </m:r>
                          <m:r>
                            <a:rPr lang="en-US" sz="2000" b="0" i="1" smtClean="0">
                              <a:latin typeface="Cambria Math"/>
                            </a:rPr>
                            <m:t>𝐴</m:t>
                          </m:r>
                        </m:sub>
                      </m:sSub>
                      <m:r>
                        <a:rPr lang="en-US" sz="2000" i="1" smtClean="0">
                          <a:latin typeface="Cambria Math"/>
                        </a:rPr>
                        <m:t>=</m:t>
                      </m:r>
                      <m:r>
                        <a:rPr lang="en-US" sz="2000" b="0" i="1" smtClean="0">
                          <a:latin typeface="Cambria Math"/>
                        </a:rPr>
                        <m:t>−0.5</m:t>
                      </m:r>
                      <m:r>
                        <a:rPr lang="en-US" sz="2000" b="0" i="1" smtClean="0">
                          <a:latin typeface="Cambria Math"/>
                        </a:rPr>
                        <m:t>𝑘𝑁</m:t>
                      </m:r>
                    </m:oMath>
                  </m:oMathPara>
                </a14:m>
                <a:endParaRPr lang="el-GR"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392418" y="6200329"/>
                <a:ext cx="1852367" cy="419346"/>
              </a:xfrm>
              <a:prstGeom prst="rect">
                <a:avLst/>
              </a:prstGeom>
              <a:blipFill rotWithShape="1">
                <a:blip r:embed="rId1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427984" y="6181792"/>
                <a:ext cx="1129540" cy="41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𝑉</m:t>
                              </m:r>
                            </m:e>
                          </m:acc>
                        </m:e>
                        <m:sub>
                          <m:r>
                            <a:rPr lang="en-US" sz="2000" b="0" i="1" smtClean="0">
                              <a:latin typeface="Cambria Math"/>
                            </a:rPr>
                            <m:t>2,</m:t>
                          </m:r>
                          <m:r>
                            <a:rPr lang="en-US" sz="2000" b="0" i="1" smtClean="0">
                              <a:latin typeface="Cambria Math"/>
                            </a:rPr>
                            <m:t>𝐴</m:t>
                          </m:r>
                        </m:sub>
                      </m:sSub>
                      <m:r>
                        <a:rPr lang="en-US" sz="2000" i="1" smtClean="0">
                          <a:latin typeface="Cambria Math"/>
                        </a:rPr>
                        <m:t>=</m:t>
                      </m:r>
                      <m:r>
                        <a:rPr lang="en-US" sz="2000" b="0" i="1" smtClean="0">
                          <a:latin typeface="Cambria Math"/>
                        </a:rPr>
                        <m:t>0</m:t>
                      </m:r>
                    </m:oMath>
                  </m:oMathPara>
                </a14:m>
                <a:endParaRPr lang="el-GR" sz="20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427984" y="6181792"/>
                <a:ext cx="1129540" cy="419346"/>
              </a:xfrm>
              <a:prstGeom prst="rect">
                <a:avLst/>
              </a:prstGeom>
              <a:blipFill rotWithShape="1">
                <a:blip r:embed="rId15"/>
                <a:stretch>
                  <a:fillRect/>
                </a:stretch>
              </a:blipFill>
            </p:spPr>
            <p:txBody>
              <a:bodyPr/>
              <a:lstStyle/>
              <a:p>
                <a:r>
                  <a:rPr lang="el-GR">
                    <a:noFill/>
                  </a:rPr>
                  <a:t> </a:t>
                </a:r>
              </a:p>
            </p:txBody>
          </p:sp>
        </mc:Fallback>
      </mc:AlternateContent>
      <p:sp>
        <p:nvSpPr>
          <p:cNvPr id="5" name="Slide Number Placeholder 4"/>
          <p:cNvSpPr>
            <a:spLocks noGrp="1"/>
          </p:cNvSpPr>
          <p:nvPr>
            <p:ph type="sldNum" sz="quarter" idx="12"/>
          </p:nvPr>
        </p:nvSpPr>
        <p:spPr/>
        <p:txBody>
          <a:bodyPr/>
          <a:lstStyle/>
          <a:p>
            <a:fld id="{E53BB423-234F-4104-8070-014A5F326CB9}" type="slidenum">
              <a:rPr lang="el-GR" smtClean="0"/>
              <a:t>13</a:t>
            </a:fld>
            <a:endParaRPr lang="el-GR"/>
          </a:p>
        </p:txBody>
      </p:sp>
    </p:spTree>
    <p:extLst>
      <p:ext uri="{BB962C8B-B14F-4D97-AF65-F5344CB8AC3E}">
        <p14:creationId xmlns:p14="http://schemas.microsoft.com/office/powerpoint/2010/main" val="2440632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Άσκηση 2 – εύρεση αποτελέσματος</a:t>
            </a:r>
            <a:r>
              <a:rPr lang="el-GR" sz="2800" b="1" dirty="0"/>
              <a:t> </a:t>
            </a:r>
            <a:r>
              <a:rPr lang="el-GR" sz="2800" b="1" dirty="0" smtClean="0"/>
              <a:t>για </a:t>
            </a:r>
            <a:r>
              <a:rPr lang="en-US" sz="2800" b="1" dirty="0" err="1" smtClean="0"/>
              <a:t>u</a:t>
            </a:r>
            <a:r>
              <a:rPr lang="en-US" sz="2800" b="1" baseline="-25000" dirty="0" err="1" smtClean="0"/>
              <a:t>A,P</a:t>
            </a:r>
            <a:endParaRPr lang="el-GR" sz="2800" b="1" baseline="-25000" dirty="0"/>
          </a:p>
        </p:txBody>
      </p:sp>
      <p:sp>
        <p:nvSpPr>
          <p:cNvPr id="13" name="Content Placeholder 2"/>
          <p:cNvSpPr txBox="1">
            <a:spLocks/>
          </p:cNvSpPr>
          <p:nvPr/>
        </p:nvSpPr>
        <p:spPr>
          <a:xfrm>
            <a:off x="107504" y="908720"/>
            <a:ext cx="9036496"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Αντικαθιστώντας όλες τις παραπάνω τιμές για κάθε ράβδο στον τύπο υπολογισμού της </a:t>
            </a:r>
            <a:r>
              <a:rPr lang="en-US" sz="2400" dirty="0" err="1" smtClean="0"/>
              <a:t>u</a:t>
            </a:r>
            <a:r>
              <a:rPr lang="en-US" sz="2400" baseline="-25000" dirty="0" err="1" smtClean="0"/>
              <a:t>A,P</a:t>
            </a:r>
            <a:r>
              <a:rPr lang="en-US" sz="2400" dirty="0" smtClean="0"/>
              <a:t> </a:t>
            </a:r>
            <a:r>
              <a:rPr lang="el-GR" sz="2400" dirty="0" smtClean="0"/>
              <a:t>έχουμε:</a:t>
            </a:r>
            <a:endParaRPr lang="en-US" sz="2400" baseline="30000" dirty="0" smtClean="0"/>
          </a:p>
        </p:txBody>
      </p:sp>
      <mc:AlternateContent xmlns:mc="http://schemas.openxmlformats.org/markup-compatibility/2006" xmlns:a14="http://schemas.microsoft.com/office/drawing/2010/main">
        <mc:Choice Requires="a14">
          <p:sp>
            <p:nvSpPr>
              <p:cNvPr id="12" name="TextBox 11"/>
              <p:cNvSpPr txBox="1"/>
              <p:nvPr/>
            </p:nvSpPr>
            <p:spPr>
              <a:xfrm>
                <a:off x="-36512" y="1877539"/>
                <a:ext cx="9180512" cy="6994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100" b="0" i="1" smtClean="0">
                              <a:latin typeface="Cambria Math"/>
                            </a:rPr>
                          </m:ctrlPr>
                        </m:sSubPr>
                        <m:e>
                          <m:r>
                            <a:rPr lang="en-US" sz="2100" b="0" i="1" smtClean="0">
                              <a:latin typeface="Cambria Math"/>
                            </a:rPr>
                            <m:t>𝑢</m:t>
                          </m:r>
                        </m:e>
                        <m:sub>
                          <m:r>
                            <m:rPr>
                              <m:sty m:val="p"/>
                            </m:rPr>
                            <a:rPr lang="el-GR" sz="2100" b="0" i="0" smtClean="0">
                              <a:latin typeface="Cambria Math"/>
                            </a:rPr>
                            <m:t>Α</m:t>
                          </m:r>
                          <m:r>
                            <a:rPr lang="el-GR" sz="2100" b="0" i="0" smtClean="0">
                              <a:latin typeface="Cambria Math"/>
                            </a:rPr>
                            <m:t>,</m:t>
                          </m:r>
                          <m:r>
                            <a:rPr lang="en-US" sz="2100" b="0" i="1" smtClean="0">
                              <a:latin typeface="Cambria Math"/>
                            </a:rPr>
                            <m:t>𝑃</m:t>
                          </m:r>
                        </m:sub>
                      </m:sSub>
                      <m:r>
                        <a:rPr lang="en-US" sz="2100" i="1" smtClean="0">
                          <a:latin typeface="Cambria Math"/>
                        </a:rPr>
                        <m:t>=</m:t>
                      </m:r>
                      <m:f>
                        <m:fPr>
                          <m:ctrlPr>
                            <a:rPr lang="en-US" sz="2100" i="1" smtClean="0">
                              <a:latin typeface="Cambria Math"/>
                            </a:rPr>
                          </m:ctrlPr>
                        </m:fPr>
                        <m:num>
                          <m:r>
                            <a:rPr lang="en-US" sz="2100" b="0" i="1" smtClean="0">
                              <a:latin typeface="Cambria Math"/>
                            </a:rPr>
                            <m:t>1</m:t>
                          </m:r>
                        </m:num>
                        <m:den>
                          <m:r>
                            <a:rPr lang="en-US" sz="2100" b="0" i="1" smtClean="0">
                              <a:latin typeface="Cambria Math"/>
                            </a:rPr>
                            <m:t>21∗</m:t>
                          </m:r>
                          <m:sSup>
                            <m:sSupPr>
                              <m:ctrlPr>
                                <a:rPr lang="en-US" sz="2100" b="0" i="1" smtClean="0">
                                  <a:latin typeface="Cambria Math"/>
                                </a:rPr>
                              </m:ctrlPr>
                            </m:sSupPr>
                            <m:e>
                              <m:r>
                                <a:rPr lang="en-US" sz="2100" b="0" i="1" smtClean="0">
                                  <a:latin typeface="Cambria Math"/>
                                </a:rPr>
                                <m:t>10</m:t>
                              </m:r>
                            </m:e>
                            <m:sup>
                              <m:r>
                                <a:rPr lang="en-US" sz="2100" b="0" i="1" smtClean="0">
                                  <a:latin typeface="Cambria Math"/>
                                </a:rPr>
                                <m:t>3</m:t>
                              </m:r>
                            </m:sup>
                          </m:sSup>
                        </m:den>
                      </m:f>
                      <m:r>
                        <a:rPr lang="en-US" sz="2100" b="0" i="1" smtClean="0">
                          <a:latin typeface="Cambria Math"/>
                        </a:rPr>
                        <m:t>[</m:t>
                      </m:r>
                      <m:d>
                        <m:dPr>
                          <m:ctrlPr>
                            <a:rPr lang="en-US" sz="2100" b="0" i="1" smtClean="0">
                              <a:latin typeface="Cambria Math"/>
                            </a:rPr>
                          </m:ctrlPr>
                        </m:dPr>
                        <m:e>
                          <m:r>
                            <a:rPr lang="en-US" sz="2100" b="0" i="1" smtClean="0">
                              <a:latin typeface="Cambria Math"/>
                            </a:rPr>
                            <m:t>−5</m:t>
                          </m:r>
                        </m:e>
                      </m:d>
                      <m:r>
                        <a:rPr lang="en-US" sz="2100" b="0" i="1" smtClean="0">
                          <a:latin typeface="Cambria Math"/>
                        </a:rPr>
                        <m:t>∗</m:t>
                      </m:r>
                      <m:d>
                        <m:dPr>
                          <m:ctrlPr>
                            <a:rPr lang="en-US" sz="2100" b="0" i="1" smtClean="0">
                              <a:latin typeface="Cambria Math"/>
                            </a:rPr>
                          </m:ctrlPr>
                        </m:dPr>
                        <m:e>
                          <m:r>
                            <a:rPr lang="en-US" sz="2100" b="0" i="1" smtClean="0">
                              <a:latin typeface="Cambria Math"/>
                            </a:rPr>
                            <m:t>−0.5</m:t>
                          </m:r>
                        </m:e>
                      </m:d>
                      <m:r>
                        <a:rPr lang="en-US" sz="2100" b="0" i="1" smtClean="0">
                          <a:latin typeface="Cambria Math"/>
                        </a:rPr>
                        <m:t>∗4+</m:t>
                      </m:r>
                      <m:d>
                        <m:dPr>
                          <m:ctrlPr>
                            <a:rPr lang="en-US" sz="2100" b="0" i="1" smtClean="0">
                              <a:latin typeface="Cambria Math"/>
                            </a:rPr>
                          </m:ctrlPr>
                        </m:dPr>
                        <m:e>
                          <m:r>
                            <a:rPr lang="en-US" sz="2100" b="0" i="1" smtClean="0">
                              <a:latin typeface="Cambria Math"/>
                            </a:rPr>
                            <m:t>−5</m:t>
                          </m:r>
                        </m:e>
                      </m:d>
                      <m:r>
                        <a:rPr lang="en-US" sz="2100" b="0" i="1" smtClean="0">
                          <a:latin typeface="Cambria Math"/>
                        </a:rPr>
                        <m:t>∗</m:t>
                      </m:r>
                      <m:d>
                        <m:dPr>
                          <m:ctrlPr>
                            <a:rPr lang="en-US" sz="2100" b="0" i="1" smtClean="0">
                              <a:latin typeface="Cambria Math"/>
                            </a:rPr>
                          </m:ctrlPr>
                        </m:dPr>
                        <m:e>
                          <m:r>
                            <a:rPr lang="en-US" sz="2100" b="0" i="1" smtClean="0">
                              <a:latin typeface="Cambria Math"/>
                            </a:rPr>
                            <m:t>−0.5</m:t>
                          </m:r>
                        </m:e>
                      </m:d>
                      <m:r>
                        <a:rPr lang="en-US" sz="2100" b="0" i="1" smtClean="0">
                          <a:latin typeface="Cambria Math"/>
                        </a:rPr>
                        <m:t>∗4+0∗0∗4+0∗0∗4+</m:t>
                      </m:r>
                    </m:oMath>
                  </m:oMathPara>
                </a14:m>
                <a:endParaRPr lang="el-GR" sz="21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6512" y="1877539"/>
                <a:ext cx="9180512" cy="699487"/>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3528" y="2759390"/>
                <a:ext cx="8352928" cy="4535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b="0" i="1" smtClean="0">
                          <a:latin typeface="Cambria Math"/>
                        </a:rPr>
                        <m:t>+7.07∗0.707∗4</m:t>
                      </m:r>
                      <m:rad>
                        <m:radPr>
                          <m:degHide m:val="on"/>
                          <m:ctrlPr>
                            <a:rPr lang="en-US" sz="2100" b="0" i="1" smtClean="0">
                              <a:latin typeface="Cambria Math"/>
                            </a:rPr>
                          </m:ctrlPr>
                        </m:radPr>
                        <m:deg/>
                        <m:e>
                          <m:r>
                            <a:rPr lang="en-US" sz="2100" b="0" i="1" smtClean="0">
                              <a:latin typeface="Cambria Math"/>
                            </a:rPr>
                            <m:t>2</m:t>
                          </m:r>
                        </m:e>
                      </m:rad>
                      <m:r>
                        <a:rPr lang="en-US" sz="2100" b="0" i="1" smtClean="0">
                          <a:latin typeface="Cambria Math"/>
                        </a:rPr>
                        <m:t>+7.07∗0.707∗4</m:t>
                      </m:r>
                      <m:rad>
                        <m:radPr>
                          <m:degHide m:val="on"/>
                          <m:ctrlPr>
                            <a:rPr lang="en-US" sz="2100" b="0" i="1" smtClean="0">
                              <a:latin typeface="Cambria Math"/>
                            </a:rPr>
                          </m:ctrlPr>
                        </m:radPr>
                        <m:deg/>
                        <m:e>
                          <m:r>
                            <a:rPr lang="en-US" sz="2100" b="0" i="1" smtClean="0">
                              <a:latin typeface="Cambria Math"/>
                            </a:rPr>
                            <m:t>2</m:t>
                          </m:r>
                        </m:e>
                      </m:rad>
                      <m:r>
                        <a:rPr lang="en-US" sz="2100" b="0" i="1" smtClean="0">
                          <a:latin typeface="Cambria Math"/>
                        </a:rPr>
                        <m:t>+(−15)∗(−0.5)∗4+</m:t>
                      </m:r>
                    </m:oMath>
                  </m:oMathPara>
                </a14:m>
                <a:endParaRPr lang="el-GR" sz="2100" dirty="0"/>
              </a:p>
            </p:txBody>
          </p:sp>
        </mc:Choice>
        <mc:Fallback xmlns="">
          <p:sp>
            <p:nvSpPr>
              <p:cNvPr id="9" name="TextBox 8"/>
              <p:cNvSpPr txBox="1">
                <a:spLocks noRot="1" noChangeAspect="1" noMove="1" noResize="1" noEditPoints="1" noAdjustHandles="1" noChangeArrowheads="1" noChangeShapeType="1" noTextEdit="1"/>
              </p:cNvSpPr>
              <p:nvPr/>
            </p:nvSpPr>
            <p:spPr>
              <a:xfrm>
                <a:off x="323528" y="2759390"/>
                <a:ext cx="8352928" cy="453586"/>
              </a:xfrm>
              <a:prstGeom prst="rect">
                <a:avLst/>
              </a:prstGeom>
              <a:blipFill rotWithShape="1">
                <a:blip r:embed="rId5"/>
                <a:stretch>
                  <a:fillRect b="-1486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0" y="3370981"/>
                <a:ext cx="9144000" cy="7060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b="0" i="1" smtClean="0">
                          <a:latin typeface="Cambria Math"/>
                        </a:rPr>
                        <m:t>+</m:t>
                      </m:r>
                      <m:d>
                        <m:dPr>
                          <m:ctrlPr>
                            <a:rPr lang="en-US" sz="2100" b="0" i="1" smtClean="0">
                              <a:latin typeface="Cambria Math"/>
                            </a:rPr>
                          </m:ctrlPr>
                        </m:dPr>
                        <m:e>
                          <m:r>
                            <a:rPr lang="en-US" sz="2100" b="0" i="1" smtClean="0">
                              <a:latin typeface="Cambria Math"/>
                            </a:rPr>
                            <m:t>−10</m:t>
                          </m:r>
                        </m:e>
                      </m:d>
                      <m:r>
                        <a:rPr lang="en-US" sz="2100" b="0" i="1" smtClean="0">
                          <a:latin typeface="Cambria Math"/>
                        </a:rPr>
                        <m:t>∗0∗4+(−15)∗(−0.5)∗4]=</m:t>
                      </m:r>
                      <m:f>
                        <m:fPr>
                          <m:ctrlPr>
                            <a:rPr lang="en-US" sz="2100" b="0" i="1" smtClean="0">
                              <a:latin typeface="Cambria Math"/>
                            </a:rPr>
                          </m:ctrlPr>
                        </m:fPr>
                        <m:num>
                          <m:r>
                            <a:rPr lang="en-US" sz="2100" b="0" i="1" smtClean="0">
                              <a:latin typeface="Cambria Math"/>
                            </a:rPr>
                            <m:t>136.56</m:t>
                          </m:r>
                        </m:num>
                        <m:den>
                          <m:r>
                            <a:rPr lang="en-US" sz="2100" b="0" i="1" smtClean="0">
                              <a:latin typeface="Cambria Math"/>
                            </a:rPr>
                            <m:t>21∗</m:t>
                          </m:r>
                          <m:sSup>
                            <m:sSupPr>
                              <m:ctrlPr>
                                <a:rPr lang="en-US" sz="2100" b="0" i="1" smtClean="0">
                                  <a:latin typeface="Cambria Math"/>
                                </a:rPr>
                              </m:ctrlPr>
                            </m:sSupPr>
                            <m:e>
                              <m:r>
                                <a:rPr lang="en-US" sz="2100" b="0" i="1" smtClean="0">
                                  <a:latin typeface="Cambria Math"/>
                                </a:rPr>
                                <m:t>10</m:t>
                              </m:r>
                            </m:e>
                            <m:sup>
                              <m:r>
                                <a:rPr lang="en-US" sz="2100" b="0" i="1" smtClean="0">
                                  <a:latin typeface="Cambria Math"/>
                                </a:rPr>
                                <m:t>3</m:t>
                              </m:r>
                            </m:sup>
                          </m:sSup>
                        </m:den>
                      </m:f>
                      <m:r>
                        <a:rPr lang="en-US" sz="2100" i="1">
                          <a:latin typeface="Cambria Math"/>
                          <a:ea typeface="Cambria Math"/>
                        </a:rPr>
                        <m:t>⇒</m:t>
                      </m:r>
                      <m:sSub>
                        <m:sSubPr>
                          <m:ctrlPr>
                            <a:rPr lang="en-US" sz="2100" i="1" smtClean="0">
                              <a:latin typeface="Cambria Math"/>
                              <a:ea typeface="Cambria Math"/>
                            </a:rPr>
                          </m:ctrlPr>
                        </m:sSubPr>
                        <m:e>
                          <m:r>
                            <a:rPr lang="en-US" sz="2100" b="0" i="1" smtClean="0">
                              <a:latin typeface="Cambria Math"/>
                              <a:ea typeface="Cambria Math"/>
                            </a:rPr>
                            <m:t>𝑢</m:t>
                          </m:r>
                        </m:e>
                        <m:sub>
                          <m:r>
                            <a:rPr lang="en-US" sz="2100" b="0" i="1" smtClean="0">
                              <a:latin typeface="Cambria Math"/>
                              <a:ea typeface="Cambria Math"/>
                            </a:rPr>
                            <m:t>𝐴</m:t>
                          </m:r>
                          <m:r>
                            <a:rPr lang="en-US" sz="2100" b="0" i="1" smtClean="0">
                              <a:latin typeface="Cambria Math"/>
                              <a:ea typeface="Cambria Math"/>
                            </a:rPr>
                            <m:t>,</m:t>
                          </m:r>
                          <m:r>
                            <a:rPr lang="en-US" sz="2100" b="0" i="1" smtClean="0">
                              <a:latin typeface="Cambria Math"/>
                              <a:ea typeface="Cambria Math"/>
                            </a:rPr>
                            <m:t>𝑃</m:t>
                          </m:r>
                        </m:sub>
                      </m:sSub>
                      <m:r>
                        <a:rPr lang="en-US" sz="2100" b="0" i="1" smtClean="0">
                          <a:latin typeface="Cambria Math"/>
                          <a:ea typeface="Cambria Math"/>
                        </a:rPr>
                        <m:t>=6.503∗</m:t>
                      </m:r>
                      <m:sSup>
                        <m:sSupPr>
                          <m:ctrlPr>
                            <a:rPr lang="en-US" sz="2100" b="0" i="1" smtClean="0">
                              <a:latin typeface="Cambria Math"/>
                              <a:ea typeface="Cambria Math"/>
                            </a:rPr>
                          </m:ctrlPr>
                        </m:sSupPr>
                        <m:e>
                          <m:r>
                            <a:rPr lang="en-US" sz="2100" b="0" i="1" smtClean="0">
                              <a:latin typeface="Cambria Math"/>
                              <a:ea typeface="Cambria Math"/>
                            </a:rPr>
                            <m:t>10</m:t>
                          </m:r>
                        </m:e>
                        <m:sup>
                          <m:r>
                            <a:rPr lang="en-US" sz="2100" b="0" i="1" smtClean="0">
                              <a:latin typeface="Cambria Math"/>
                              <a:ea typeface="Cambria Math"/>
                            </a:rPr>
                            <m:t>−3</m:t>
                          </m:r>
                        </m:sup>
                      </m:sSup>
                      <m:r>
                        <a:rPr lang="en-US" sz="2100" b="0" i="1" smtClean="0">
                          <a:latin typeface="Cambria Math"/>
                          <a:ea typeface="Cambria Math"/>
                        </a:rPr>
                        <m:t>𝑚</m:t>
                      </m:r>
                    </m:oMath>
                  </m:oMathPara>
                </a14:m>
                <a:endParaRPr lang="el-GR" sz="2100" dirty="0"/>
              </a:p>
            </p:txBody>
          </p:sp>
        </mc:Choice>
        <mc:Fallback xmlns="">
          <p:sp>
            <p:nvSpPr>
              <p:cNvPr id="15" name="TextBox 14"/>
              <p:cNvSpPr txBox="1">
                <a:spLocks noRot="1" noChangeAspect="1" noMove="1" noResize="1" noEditPoints="1" noAdjustHandles="1" noChangeArrowheads="1" noChangeShapeType="1" noTextEdit="1"/>
              </p:cNvSpPr>
              <p:nvPr/>
            </p:nvSpPr>
            <p:spPr>
              <a:xfrm>
                <a:off x="0" y="3370981"/>
                <a:ext cx="9144000" cy="706091"/>
              </a:xfrm>
              <a:prstGeom prst="rect">
                <a:avLst/>
              </a:prstGeom>
              <a:blipFill rotWithShape="1">
                <a:blip r:embed="rId6"/>
                <a:stretch>
                  <a:fillRect/>
                </a:stretch>
              </a:blipFill>
            </p:spPr>
            <p:txBody>
              <a:bodyPr/>
              <a:lstStyle/>
              <a:p>
                <a:r>
                  <a:rPr lang="el-GR">
                    <a:noFill/>
                  </a:rPr>
                  <a:t> </a:t>
                </a:r>
              </a:p>
            </p:txBody>
          </p:sp>
        </mc:Fallback>
      </mc:AlternateContent>
      <p:sp>
        <p:nvSpPr>
          <p:cNvPr id="14" name="Content Placeholder 2"/>
          <p:cNvSpPr txBox="1">
            <a:spLocks/>
          </p:cNvSpPr>
          <p:nvPr/>
        </p:nvSpPr>
        <p:spPr>
          <a:xfrm>
            <a:off x="107504" y="4581128"/>
            <a:ext cx="8856984" cy="1872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ΣΗΜΕΙΩΣΗ: </a:t>
            </a:r>
            <a:r>
              <a:rPr lang="el-GR" sz="2400" dirty="0" smtClean="0"/>
              <a:t>Από τον παραπάνω υπολογισμό φαίνεται ότι εάν μεγαλώσουν οι διατομές των ράβδων </a:t>
            </a:r>
            <a:r>
              <a:rPr lang="en-US" sz="2400" dirty="0" smtClean="0"/>
              <a:t>U1</a:t>
            </a:r>
            <a:r>
              <a:rPr lang="el-GR" sz="2400" dirty="0" smtClean="0"/>
              <a:t> και </a:t>
            </a:r>
            <a:r>
              <a:rPr lang="en-US" sz="2400" dirty="0" smtClean="0"/>
              <a:t>U2</a:t>
            </a:r>
            <a:r>
              <a:rPr lang="el-GR" sz="2400" dirty="0" smtClean="0"/>
              <a:t> δε θα μικρύνει η ζητούμενη μετακίνηση, καθώς αυτές δεν έχουν καμία συνεισφορά στον υπολογισμό της μετακίνησης αυτής (μηδενικοί όροι)</a:t>
            </a:r>
            <a:r>
              <a:rPr lang="en-US" sz="2400" dirty="0" smtClean="0"/>
              <a:t>.</a:t>
            </a:r>
            <a:endParaRPr lang="el-GR"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14</a:t>
            </a:fld>
            <a:endParaRPr lang="el-GR"/>
          </a:p>
        </p:txBody>
      </p:sp>
    </p:spTree>
    <p:extLst>
      <p:ext uri="{BB962C8B-B14F-4D97-AF65-F5344CB8AC3E}">
        <p14:creationId xmlns:p14="http://schemas.microsoft.com/office/powerpoint/2010/main" val="3273895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Άσκηση 2 – υπολογισμός φ</a:t>
            </a:r>
            <a:r>
              <a:rPr lang="el-GR" sz="2800" b="1" baseline="-25000" dirty="0" smtClean="0"/>
              <a:t>ΑΒ,</a:t>
            </a:r>
            <a:r>
              <a:rPr lang="en-US" sz="2800" b="1" baseline="-25000" dirty="0" smtClean="0"/>
              <a:t>P</a:t>
            </a:r>
            <a:endParaRPr lang="el-GR" sz="2800" b="1" baseline="-25000" dirty="0"/>
          </a:p>
        </p:txBody>
      </p:sp>
      <p:sp>
        <p:nvSpPr>
          <p:cNvPr id="9" name="Content Placeholder 2" descr="Εικόνα που δείχνει την επιβολή του κατάλληλου ζεύγους δυνάμεων σα άκρα της ράβδου ΑΒ του δικτυώματος, για τον υπολογισμό της ζητούμενης στροφής."/>
          <p:cNvSpPr txBox="1">
            <a:spLocks/>
          </p:cNvSpPr>
          <p:nvPr/>
        </p:nvSpPr>
        <p:spPr>
          <a:xfrm>
            <a:off x="107504" y="908720"/>
            <a:ext cx="9036496" cy="2880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b="1" u="sng" dirty="0" smtClean="0"/>
              <a:t>Υπολογισμός της</a:t>
            </a:r>
            <a:r>
              <a:rPr lang="en-US" sz="2400" b="1" u="sng" dirty="0"/>
              <a:t> </a:t>
            </a:r>
            <a:r>
              <a:rPr lang="el-GR" sz="2400" b="1" u="sng" dirty="0" smtClean="0"/>
              <a:t>φ</a:t>
            </a:r>
            <a:r>
              <a:rPr lang="el-GR" sz="2400" b="1" u="sng" baseline="-25000" dirty="0" smtClean="0"/>
              <a:t>ΑΒ</a:t>
            </a:r>
            <a:r>
              <a:rPr lang="en-US" sz="2400" b="1" u="sng" baseline="-25000" dirty="0" smtClean="0"/>
              <a:t>,P</a:t>
            </a:r>
            <a:r>
              <a:rPr lang="el-GR" sz="2400" b="1" u="sng" dirty="0" smtClean="0"/>
              <a:t>:</a:t>
            </a:r>
          </a:p>
          <a:p>
            <a:pPr marL="0" indent="0">
              <a:buNone/>
            </a:pPr>
            <a:r>
              <a:rPr lang="el-GR" sz="2400" dirty="0" smtClean="0"/>
              <a:t>Για τον υπολογισμό της γωνίας στροφής της ράβδου ΑΒ πρέπει να εφαρμοστεί το εργικά αντίστοιχο μοναδιαίο μέγεθος. Καθώς όμως δεν είναι δυνατό να φορτιστεί το δικτύωμα με ροπή, το εργικά αντίστοιχο μέγεθος της στροφής της ράβδου είναι το ζεύγος δυνάμεων. Υπολογίζεται ότι για να προκύπτει ροπή ίση με μονάδα θα πρέπει η κάθε δύναμη του ζεύγους δυνάμεων να είναι ίση με 0.1768</a:t>
            </a:r>
            <a:r>
              <a:rPr lang="en-US" sz="2400" dirty="0" smtClean="0"/>
              <a:t> </a:t>
            </a:r>
            <a:r>
              <a:rPr lang="en-US" sz="2400" dirty="0" err="1" smtClean="0"/>
              <a:t>kN.</a:t>
            </a:r>
            <a:endParaRPr lang="el-GR" sz="2400" dirty="0" smtClean="0"/>
          </a:p>
          <a:p>
            <a:pPr marL="0" indent="0">
              <a:buFont typeface="Arial" pitchFamily="34" charset="0"/>
              <a:buNone/>
            </a:pPr>
            <a:endParaRPr lang="el-GR" sz="2400" dirty="0" smtClean="0"/>
          </a:p>
        </p:txBody>
      </p:sp>
      <p:graphicFrame>
        <p:nvGraphicFramePr>
          <p:cNvPr id="2" name="Object 1" descr="Εικόνα που δείχνει την επιβολή μοναδιαίου φορτίου στον κόμβο Α του δικτυώματος, για τον υπολογισμό της ζητούμενης μετακίνησης."/>
          <p:cNvGraphicFramePr>
            <a:graphicFrameLocks noChangeAspect="1"/>
          </p:cNvGraphicFramePr>
          <p:nvPr>
            <p:extLst>
              <p:ext uri="{D42A27DB-BD31-4B8C-83A1-F6EECF244321}">
                <p14:modId xmlns:p14="http://schemas.microsoft.com/office/powerpoint/2010/main" val="4145848776"/>
              </p:ext>
            </p:extLst>
          </p:nvPr>
        </p:nvGraphicFramePr>
        <p:xfrm>
          <a:off x="2411760" y="3789040"/>
          <a:ext cx="3976580" cy="2808312"/>
        </p:xfrm>
        <a:graphic>
          <a:graphicData uri="http://schemas.openxmlformats.org/presentationml/2006/ole">
            <mc:AlternateContent xmlns:mc="http://schemas.openxmlformats.org/markup-compatibility/2006">
              <mc:Choice xmlns:v="urn:schemas-microsoft-com:vml" Requires="v">
                <p:oleObj spid="_x0000_s108582" name="Picture (32-bit)" r:id="rId3" imgW="1685880" imgH="1038240" progId="MetafileCompanion32.Picture.1">
                  <p:embed/>
                </p:oleObj>
              </mc:Choice>
              <mc:Fallback>
                <p:oleObj name="Picture (32-bit)" r:id="rId3" imgW="1685880" imgH="1038240" progId="MetafileCompanion32.Picture.1">
                  <p:embed/>
                  <p:pic>
                    <p:nvPicPr>
                      <p:cNvPr id="0" name=""/>
                      <p:cNvPicPr/>
                      <p:nvPr/>
                    </p:nvPicPr>
                    <p:blipFill>
                      <a:blip r:embed="rId4"/>
                      <a:stretch>
                        <a:fillRect/>
                      </a:stretch>
                    </p:blipFill>
                    <p:spPr>
                      <a:xfrm>
                        <a:off x="2411760" y="3789040"/>
                        <a:ext cx="3976580" cy="2808312"/>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15</a:t>
            </a:fld>
            <a:endParaRPr lang="el-GR"/>
          </a:p>
        </p:txBody>
      </p:sp>
    </p:spTree>
    <p:extLst>
      <p:ext uri="{BB962C8B-B14F-4D97-AF65-F5344CB8AC3E}">
        <p14:creationId xmlns:p14="http://schemas.microsoft.com/office/powerpoint/2010/main" val="304215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Άσκηση 2 – επίλυση για το ζεύγος δυνάμεων</a:t>
            </a:r>
            <a:endParaRPr lang="el-GR" sz="2800" b="1" dirty="0"/>
          </a:p>
        </p:txBody>
      </p:sp>
      <p:sp>
        <p:nvSpPr>
          <p:cNvPr id="13" name="Content Placeholder 2"/>
          <p:cNvSpPr txBox="1">
            <a:spLocks/>
          </p:cNvSpPr>
          <p:nvPr/>
        </p:nvSpPr>
        <p:spPr>
          <a:xfrm>
            <a:off x="37318" y="764704"/>
            <a:ext cx="4030626" cy="338437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Με την εφαρμογή των δυνάμεων αυτών δεν είναι δυνατό να επιλυθεί το δικτύωμα με τη μέθοδο της ομόλογης δοκού. Επομένως θα χρησιμοποιηθεί η μέθοδος των κόμβων.</a:t>
            </a:r>
          </a:p>
          <a:p>
            <a:pPr marL="0" indent="0">
              <a:buFont typeface="Arial" pitchFamily="34" charset="0"/>
              <a:buNone/>
            </a:pPr>
            <a:r>
              <a:rPr lang="el-GR" sz="2400" dirty="0" smtClean="0"/>
              <a:t>Υπολογίζονται αρχικά οι αντιδράσεις και ακολούθως οι τάσεις των ράβδων.</a:t>
            </a:r>
            <a:endParaRPr lang="en-US" sz="2400" dirty="0" smtClean="0"/>
          </a:p>
        </p:txBody>
      </p:sp>
      <p:graphicFrame>
        <p:nvGraphicFramePr>
          <p:cNvPr id="3" name="Object 2" descr="Εικόνα που δείχνει τον υπολογισμό των αντιδράσεων του δικτυώματος για το ζεύγοε δυνάμεων."/>
          <p:cNvGraphicFramePr>
            <a:graphicFrameLocks noChangeAspect="1"/>
          </p:cNvGraphicFramePr>
          <p:nvPr>
            <p:extLst>
              <p:ext uri="{D42A27DB-BD31-4B8C-83A1-F6EECF244321}">
                <p14:modId xmlns:p14="http://schemas.microsoft.com/office/powerpoint/2010/main" val="580266036"/>
              </p:ext>
            </p:extLst>
          </p:nvPr>
        </p:nvGraphicFramePr>
        <p:xfrm>
          <a:off x="4138130" y="908720"/>
          <a:ext cx="4966835" cy="2923549"/>
        </p:xfrm>
        <a:graphic>
          <a:graphicData uri="http://schemas.openxmlformats.org/presentationml/2006/ole">
            <mc:AlternateContent xmlns:mc="http://schemas.openxmlformats.org/markup-compatibility/2006">
              <mc:Choice xmlns:v="urn:schemas-microsoft-com:vml" Requires="v">
                <p:oleObj spid="_x0000_s109712" name="Picture (32-bit)" r:id="rId3" imgW="2400480" imgH="1266840" progId="MetafileCompanion32.Picture.1">
                  <p:embed/>
                </p:oleObj>
              </mc:Choice>
              <mc:Fallback>
                <p:oleObj name="Picture (32-bit)" r:id="rId3" imgW="2400480" imgH="1266840" progId="MetafileCompanion32.Picture.1">
                  <p:embed/>
                  <p:pic>
                    <p:nvPicPr>
                      <p:cNvPr id="0" name=""/>
                      <p:cNvPicPr/>
                      <p:nvPr/>
                    </p:nvPicPr>
                    <p:blipFill>
                      <a:blip r:embed="rId4"/>
                      <a:stretch>
                        <a:fillRect/>
                      </a:stretch>
                    </p:blipFill>
                    <p:spPr>
                      <a:xfrm>
                        <a:off x="4138130" y="908720"/>
                        <a:ext cx="4966835" cy="2923549"/>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8" name="TextBox 27"/>
              <p:cNvSpPr txBox="1"/>
              <p:nvPr/>
            </p:nvSpPr>
            <p:spPr>
              <a:xfrm>
                <a:off x="147771" y="4089774"/>
                <a:ext cx="2267480" cy="41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𝑉</m:t>
                              </m:r>
                            </m:e>
                          </m:acc>
                        </m:e>
                        <m:sub>
                          <m:r>
                            <a:rPr lang="en-US" sz="2000" b="0" i="1" smtClean="0">
                              <a:latin typeface="Cambria Math"/>
                            </a:rPr>
                            <m:t>3,</m:t>
                          </m:r>
                          <m:r>
                            <a:rPr lang="en-US" sz="2000" b="0" i="1" smtClean="0">
                              <a:latin typeface="Cambria Math"/>
                            </a:rPr>
                            <m:t>𝐴𝐵</m:t>
                          </m:r>
                        </m:sub>
                      </m:sSub>
                      <m:r>
                        <a:rPr lang="en-US" sz="2000" i="1" smtClean="0">
                          <a:latin typeface="Cambria Math"/>
                        </a:rPr>
                        <m:t>=</m:t>
                      </m:r>
                      <m:r>
                        <a:rPr lang="en-US" sz="2000" b="0" i="1" smtClean="0">
                          <a:latin typeface="Cambria Math"/>
                        </a:rPr>
                        <m:t>−0.125</m:t>
                      </m:r>
                      <m:r>
                        <a:rPr lang="en-US" sz="2000" b="0" i="1" smtClean="0">
                          <a:latin typeface="Cambria Math"/>
                        </a:rPr>
                        <m:t>𝑘𝑁</m:t>
                      </m:r>
                    </m:oMath>
                  </m:oMathPara>
                </a14:m>
                <a:endParaRPr lang="el-GR"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47771" y="4089774"/>
                <a:ext cx="2267480" cy="419346"/>
              </a:xfrm>
              <a:prstGeom prst="rect">
                <a:avLst/>
              </a:prstGeom>
              <a:blipFill rotWithShape="1">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785555" y="4070488"/>
                <a:ext cx="1293752" cy="41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𝑈</m:t>
                              </m:r>
                            </m:e>
                          </m:acc>
                        </m:e>
                        <m:sub>
                          <m:r>
                            <a:rPr lang="en-US" sz="2000" b="0" i="1" smtClean="0">
                              <a:latin typeface="Cambria Math"/>
                            </a:rPr>
                            <m:t>2,</m:t>
                          </m:r>
                          <m:r>
                            <a:rPr lang="en-US" sz="2000" b="0" i="1" smtClean="0">
                              <a:latin typeface="Cambria Math"/>
                            </a:rPr>
                            <m:t>𝐴𝐵</m:t>
                          </m:r>
                        </m:sub>
                      </m:sSub>
                      <m:r>
                        <a:rPr lang="en-US" sz="2000" i="1" smtClean="0">
                          <a:latin typeface="Cambria Math"/>
                        </a:rPr>
                        <m:t>=</m:t>
                      </m:r>
                      <m:r>
                        <a:rPr lang="en-US" sz="2000" b="0" i="1" smtClean="0">
                          <a:latin typeface="Cambria Math"/>
                        </a:rPr>
                        <m:t>0</m:t>
                      </m:r>
                    </m:oMath>
                  </m:oMathPara>
                </a14:m>
                <a:endParaRPr lang="el-GR"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785555" y="4070488"/>
                <a:ext cx="1293752" cy="419346"/>
              </a:xfrm>
              <a:prstGeom prst="rect">
                <a:avLst/>
              </a:prstGeom>
              <a:blipFill rotWithShape="1">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463978" y="4068150"/>
                <a:ext cx="1287788" cy="41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𝑈</m:t>
                              </m:r>
                            </m:e>
                          </m:acc>
                        </m:e>
                        <m:sub>
                          <m:r>
                            <a:rPr lang="en-US" sz="2000" b="0" i="1" smtClean="0">
                              <a:latin typeface="Cambria Math"/>
                            </a:rPr>
                            <m:t>1,</m:t>
                          </m:r>
                          <m:r>
                            <a:rPr lang="en-US" sz="2000" b="0" i="1" smtClean="0">
                              <a:latin typeface="Cambria Math"/>
                            </a:rPr>
                            <m:t>𝐴𝐵</m:t>
                          </m:r>
                        </m:sub>
                      </m:sSub>
                      <m:r>
                        <a:rPr lang="en-US" sz="2000" i="1" smtClean="0">
                          <a:latin typeface="Cambria Math"/>
                        </a:rPr>
                        <m:t>=</m:t>
                      </m:r>
                      <m:r>
                        <a:rPr lang="en-US" sz="2000" b="0" i="1" smtClean="0">
                          <a:latin typeface="Cambria Math"/>
                        </a:rPr>
                        <m:t>0</m:t>
                      </m:r>
                    </m:oMath>
                  </m:oMathPara>
                </a14:m>
                <a:endParaRPr lang="el-GR"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463978" y="4068150"/>
                <a:ext cx="1287788" cy="419346"/>
              </a:xfrm>
              <a:prstGeom prst="rect">
                <a:avLst/>
              </a:prstGeom>
              <a:blipFill rotWithShape="1">
                <a:blip r:embed="rId9"/>
                <a:stretch>
                  <a:fillRect/>
                </a:stretch>
              </a:blipFill>
            </p:spPr>
            <p:txBody>
              <a:bodyPr/>
              <a:lstStyle/>
              <a:p>
                <a:r>
                  <a:rPr lang="el-GR">
                    <a:noFill/>
                  </a:rPr>
                  <a:t> </a:t>
                </a:r>
              </a:p>
            </p:txBody>
          </p:sp>
        </mc:Fallback>
      </mc:AlternateContent>
      <p:graphicFrame>
        <p:nvGraphicFramePr>
          <p:cNvPr id="4" name="Object 3" descr="Εικόνα του κόμβου του δικτυώματος στον οποίο συντρέχουν οι ράβδοι Ο2, D2 και V3."/>
          <p:cNvGraphicFramePr>
            <a:graphicFrameLocks noChangeAspect="1"/>
          </p:cNvGraphicFramePr>
          <p:nvPr>
            <p:extLst>
              <p:ext uri="{D42A27DB-BD31-4B8C-83A1-F6EECF244321}">
                <p14:modId xmlns:p14="http://schemas.microsoft.com/office/powerpoint/2010/main" val="2323630565"/>
              </p:ext>
            </p:extLst>
          </p:nvPr>
        </p:nvGraphicFramePr>
        <p:xfrm>
          <a:off x="251520" y="5085184"/>
          <a:ext cx="1302062" cy="1080120"/>
        </p:xfrm>
        <a:graphic>
          <a:graphicData uri="http://schemas.openxmlformats.org/presentationml/2006/ole">
            <mc:AlternateContent xmlns:mc="http://schemas.openxmlformats.org/markup-compatibility/2006">
              <mc:Choice xmlns:v="urn:schemas-microsoft-com:vml" Requires="v">
                <p:oleObj spid="_x0000_s109713" name="Picture (32-bit)" r:id="rId10" imgW="838080" imgH="695160" progId="MetafileCompanion32.Picture.1">
                  <p:embed/>
                </p:oleObj>
              </mc:Choice>
              <mc:Fallback>
                <p:oleObj name="Picture (32-bit)" r:id="rId10" imgW="838080" imgH="695160" progId="MetafileCompanion32.Picture.1">
                  <p:embed/>
                  <p:pic>
                    <p:nvPicPr>
                      <p:cNvPr id="0" name=""/>
                      <p:cNvPicPr/>
                      <p:nvPr/>
                    </p:nvPicPr>
                    <p:blipFill>
                      <a:blip r:embed="rId11"/>
                      <a:stretch>
                        <a:fillRect/>
                      </a:stretch>
                    </p:blipFill>
                    <p:spPr>
                      <a:xfrm>
                        <a:off x="251520" y="5085184"/>
                        <a:ext cx="1302062" cy="108012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3" name="TextBox 22"/>
              <p:cNvSpPr txBox="1"/>
              <p:nvPr/>
            </p:nvSpPr>
            <p:spPr>
              <a:xfrm>
                <a:off x="35496" y="6250014"/>
                <a:ext cx="2446824" cy="41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𝐷</m:t>
                              </m:r>
                            </m:e>
                          </m:acc>
                        </m:e>
                        <m:sub>
                          <m:r>
                            <a:rPr lang="en-US" sz="2000" b="0" i="1" smtClean="0">
                              <a:latin typeface="Cambria Math"/>
                            </a:rPr>
                            <m:t>2,</m:t>
                          </m:r>
                          <m:r>
                            <a:rPr lang="en-US" sz="2000" b="0" i="1" smtClean="0">
                              <a:latin typeface="Cambria Math"/>
                            </a:rPr>
                            <m:t>𝐴𝐵</m:t>
                          </m:r>
                        </m:sub>
                      </m:sSub>
                      <m:r>
                        <a:rPr lang="en-US" sz="2000" i="1" smtClean="0">
                          <a:latin typeface="Cambria Math"/>
                        </a:rPr>
                        <m:t>=</m:t>
                      </m:r>
                      <m:r>
                        <a:rPr lang="en-US" sz="2000" b="0" i="1" smtClean="0">
                          <a:latin typeface="Cambria Math"/>
                        </a:rPr>
                        <m:t>+0.1768</m:t>
                      </m:r>
                      <m:r>
                        <a:rPr lang="en-US" sz="2000" b="0" i="1" smtClean="0">
                          <a:latin typeface="Cambria Math"/>
                        </a:rPr>
                        <m:t>𝑘𝑁</m:t>
                      </m:r>
                    </m:oMath>
                  </m:oMathPara>
                </a14:m>
                <a:endParaRPr lang="el-GR"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5496" y="6250014"/>
                <a:ext cx="2446824" cy="419346"/>
              </a:xfrm>
              <a:prstGeom prst="rect">
                <a:avLst/>
              </a:prstGeom>
              <a:blipFill rotWithShape="1">
                <a:blip r:embed="rId12"/>
                <a:stretch>
                  <a:fillRect/>
                </a:stretch>
              </a:blipFill>
            </p:spPr>
            <p:txBody>
              <a:bodyPr/>
              <a:lstStyle/>
              <a:p>
                <a:r>
                  <a:rPr lang="el-GR">
                    <a:noFill/>
                  </a:rPr>
                  <a:t> </a:t>
                </a:r>
              </a:p>
            </p:txBody>
          </p:sp>
        </mc:Fallback>
      </mc:AlternateContent>
      <p:graphicFrame>
        <p:nvGraphicFramePr>
          <p:cNvPr id="6" name="Object 5" descr="Εικόνα του κόμβου του δικτυώματος στον οποίο συντρέχουν οι ράβδοι Ο1, O2 και V2."/>
          <p:cNvGraphicFramePr>
            <a:graphicFrameLocks noChangeAspect="1"/>
          </p:cNvGraphicFramePr>
          <p:nvPr>
            <p:extLst>
              <p:ext uri="{D42A27DB-BD31-4B8C-83A1-F6EECF244321}">
                <p14:modId xmlns:p14="http://schemas.microsoft.com/office/powerpoint/2010/main" val="575299571"/>
              </p:ext>
            </p:extLst>
          </p:nvPr>
        </p:nvGraphicFramePr>
        <p:xfrm>
          <a:off x="3502899" y="4857267"/>
          <a:ext cx="1645165" cy="1092013"/>
        </p:xfrm>
        <a:graphic>
          <a:graphicData uri="http://schemas.openxmlformats.org/presentationml/2006/ole">
            <mc:AlternateContent xmlns:mc="http://schemas.openxmlformats.org/markup-compatibility/2006">
              <mc:Choice xmlns:v="urn:schemas-microsoft-com:vml" Requires="v">
                <p:oleObj spid="_x0000_s109714" name="Picture (32-bit)" r:id="rId13" imgW="1190520" imgH="657360" progId="MetafileCompanion32.Picture.1">
                  <p:embed/>
                </p:oleObj>
              </mc:Choice>
              <mc:Fallback>
                <p:oleObj name="Picture (32-bit)" r:id="rId13" imgW="1190520" imgH="657360" progId="MetafileCompanion32.Picture.1">
                  <p:embed/>
                  <p:pic>
                    <p:nvPicPr>
                      <p:cNvPr id="0" name=""/>
                      <p:cNvPicPr/>
                      <p:nvPr/>
                    </p:nvPicPr>
                    <p:blipFill>
                      <a:blip r:embed="rId14"/>
                      <a:stretch>
                        <a:fillRect/>
                      </a:stretch>
                    </p:blipFill>
                    <p:spPr>
                      <a:xfrm>
                        <a:off x="3502899" y="4857267"/>
                        <a:ext cx="1645165" cy="109201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0" name="TextBox 19"/>
              <p:cNvSpPr txBox="1"/>
              <p:nvPr/>
            </p:nvSpPr>
            <p:spPr>
              <a:xfrm>
                <a:off x="2809998" y="5887986"/>
                <a:ext cx="2986138" cy="4213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𝑂</m:t>
                              </m:r>
                            </m:e>
                          </m:acc>
                        </m:e>
                        <m:sub>
                          <m:r>
                            <a:rPr lang="en-US" sz="2000" b="0" i="1" smtClean="0">
                              <a:latin typeface="Cambria Math"/>
                            </a:rPr>
                            <m:t>1,</m:t>
                          </m:r>
                          <m:r>
                            <a:rPr lang="en-US" sz="2000" b="0" i="1" smtClean="0">
                              <a:latin typeface="Cambria Math"/>
                            </a:rPr>
                            <m:t>𝐴𝐵</m:t>
                          </m:r>
                        </m:sub>
                      </m:sSub>
                      <m:r>
                        <a:rPr lang="en-US" sz="2000" i="1" smtClean="0">
                          <a:latin typeface="Cambria Math"/>
                        </a:rPr>
                        <m:t>=</m:t>
                      </m:r>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𝑂</m:t>
                              </m:r>
                            </m:e>
                          </m:acc>
                        </m:e>
                        <m:sub>
                          <m:r>
                            <a:rPr lang="en-US" sz="2000" b="0" i="1" smtClean="0">
                              <a:latin typeface="Cambria Math"/>
                            </a:rPr>
                            <m:t>2,</m:t>
                          </m:r>
                          <m:r>
                            <a:rPr lang="en-US" sz="2000" b="0" i="1" smtClean="0">
                              <a:latin typeface="Cambria Math"/>
                            </a:rPr>
                            <m:t>𝐴𝐵</m:t>
                          </m:r>
                        </m:sub>
                      </m:sSub>
                      <m:r>
                        <a:rPr lang="en-US" sz="2000" b="0" i="1" smtClean="0">
                          <a:latin typeface="Cambria Math"/>
                        </a:rPr>
                        <m:t>−0.125</m:t>
                      </m:r>
                      <m:r>
                        <a:rPr lang="en-US" sz="2000" b="0" i="1" smtClean="0">
                          <a:latin typeface="Cambria Math"/>
                        </a:rPr>
                        <m:t>𝑘𝑁</m:t>
                      </m:r>
                    </m:oMath>
                  </m:oMathPara>
                </a14:m>
                <a:endParaRPr lang="el-GR"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809998" y="5887986"/>
                <a:ext cx="2986138" cy="421334"/>
              </a:xfrm>
              <a:prstGeom prst="rect">
                <a:avLst/>
              </a:prstGeom>
              <a:blipFill rotWithShape="1">
                <a:blip r:embed="rId1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744729" y="6322022"/>
                <a:ext cx="1259319" cy="41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𝑉</m:t>
                              </m:r>
                            </m:e>
                          </m:acc>
                        </m:e>
                        <m:sub>
                          <m:r>
                            <a:rPr lang="en-US" sz="2000" b="0" i="1" smtClean="0">
                              <a:latin typeface="Cambria Math"/>
                            </a:rPr>
                            <m:t>2,</m:t>
                          </m:r>
                          <m:r>
                            <a:rPr lang="en-US" sz="2000" b="0" i="1" smtClean="0">
                              <a:latin typeface="Cambria Math"/>
                            </a:rPr>
                            <m:t>𝐴𝐵</m:t>
                          </m:r>
                        </m:sub>
                      </m:sSub>
                      <m:r>
                        <a:rPr lang="en-US" sz="2000" i="1" smtClean="0">
                          <a:latin typeface="Cambria Math"/>
                        </a:rPr>
                        <m:t>=</m:t>
                      </m:r>
                      <m:r>
                        <a:rPr lang="en-US" sz="2000" b="0" i="1" smtClean="0">
                          <a:latin typeface="Cambria Math"/>
                        </a:rPr>
                        <m:t>0</m:t>
                      </m:r>
                    </m:oMath>
                  </m:oMathPara>
                </a14:m>
                <a:endParaRPr lang="el-GR" sz="20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744729" y="6322022"/>
                <a:ext cx="1259319" cy="419346"/>
              </a:xfrm>
              <a:prstGeom prst="rect">
                <a:avLst/>
              </a:prstGeom>
              <a:blipFill rotWithShape="1">
                <a:blip r:embed="rId16"/>
                <a:stretch>
                  <a:fillRect/>
                </a:stretch>
              </a:blipFill>
            </p:spPr>
            <p:txBody>
              <a:bodyPr/>
              <a:lstStyle/>
              <a:p>
                <a:r>
                  <a:rPr lang="el-GR">
                    <a:noFill/>
                  </a:rPr>
                  <a:t> </a:t>
                </a:r>
              </a:p>
            </p:txBody>
          </p:sp>
        </mc:Fallback>
      </mc:AlternateContent>
      <p:graphicFrame>
        <p:nvGraphicFramePr>
          <p:cNvPr id="7" name="Object 6" descr="Εικόνα του κόμβου του δικτυώματος στον οποίο συντρέχουν οι ράβδοι Ο1, D1 και V1 και στον οποίο ασκείται η μια δύναμη του ζεύγους δυνάμεων."/>
          <p:cNvGraphicFramePr>
            <a:graphicFrameLocks noChangeAspect="1"/>
          </p:cNvGraphicFramePr>
          <p:nvPr>
            <p:extLst>
              <p:ext uri="{D42A27DB-BD31-4B8C-83A1-F6EECF244321}">
                <p14:modId xmlns:p14="http://schemas.microsoft.com/office/powerpoint/2010/main" val="2859391199"/>
              </p:ext>
            </p:extLst>
          </p:nvPr>
        </p:nvGraphicFramePr>
        <p:xfrm>
          <a:off x="6263105" y="4437112"/>
          <a:ext cx="1809151" cy="1376287"/>
        </p:xfrm>
        <a:graphic>
          <a:graphicData uri="http://schemas.openxmlformats.org/presentationml/2006/ole">
            <mc:AlternateContent xmlns:mc="http://schemas.openxmlformats.org/markup-compatibility/2006">
              <mc:Choice xmlns:v="urn:schemas-microsoft-com:vml" Requires="v">
                <p:oleObj spid="_x0000_s109715" name="Picture (32-bit)" r:id="rId17" imgW="1552680" imgH="1181160" progId="MetafileCompanion32.Picture.1">
                  <p:embed/>
                </p:oleObj>
              </mc:Choice>
              <mc:Fallback>
                <p:oleObj name="Picture (32-bit)" r:id="rId17" imgW="1552680" imgH="1181160" progId="MetafileCompanion32.Picture.1">
                  <p:embed/>
                  <p:pic>
                    <p:nvPicPr>
                      <p:cNvPr id="0" name=""/>
                      <p:cNvPicPr/>
                      <p:nvPr/>
                    </p:nvPicPr>
                    <p:blipFill>
                      <a:blip r:embed="rId18"/>
                      <a:stretch>
                        <a:fillRect/>
                      </a:stretch>
                    </p:blipFill>
                    <p:spPr>
                      <a:xfrm>
                        <a:off x="6263105" y="4437112"/>
                        <a:ext cx="1809151" cy="1376287"/>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2" name="TextBox 21"/>
              <p:cNvSpPr txBox="1"/>
              <p:nvPr/>
            </p:nvSpPr>
            <p:spPr>
              <a:xfrm>
                <a:off x="6444208" y="5889974"/>
                <a:ext cx="1290033" cy="41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𝐷</m:t>
                              </m:r>
                            </m:e>
                          </m:acc>
                        </m:e>
                        <m:sub>
                          <m:r>
                            <a:rPr lang="en-US" sz="2000" b="0" i="1" smtClean="0">
                              <a:latin typeface="Cambria Math"/>
                            </a:rPr>
                            <m:t>1,</m:t>
                          </m:r>
                          <m:r>
                            <a:rPr lang="en-US" sz="2000" b="0" i="1" smtClean="0">
                              <a:latin typeface="Cambria Math"/>
                            </a:rPr>
                            <m:t>𝐴𝐵</m:t>
                          </m:r>
                        </m:sub>
                      </m:sSub>
                      <m:r>
                        <a:rPr lang="en-US" sz="2000" b="0" i="1" smtClean="0">
                          <a:latin typeface="Cambria Math"/>
                        </a:rPr>
                        <m:t>=0</m:t>
                      </m:r>
                    </m:oMath>
                  </m:oMathPara>
                </a14:m>
                <a:endParaRPr lang="el-GR"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444208" y="5889974"/>
                <a:ext cx="1290033" cy="419346"/>
              </a:xfrm>
              <a:prstGeom prst="rect">
                <a:avLst/>
              </a:prstGeom>
              <a:blipFill rotWithShape="1">
                <a:blip r:embed="rId19"/>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054899" y="6329012"/>
                <a:ext cx="2261517" cy="4193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acc>
                            <m:accPr>
                              <m:chr m:val="̅"/>
                              <m:ctrlPr>
                                <a:rPr lang="en-US" sz="2000" i="1" smtClean="0">
                                  <a:latin typeface="Cambria Math"/>
                                </a:rPr>
                              </m:ctrlPr>
                            </m:accPr>
                            <m:e>
                              <m:r>
                                <a:rPr lang="en-US" sz="2000" b="0" i="1" smtClean="0">
                                  <a:latin typeface="Cambria Math"/>
                                </a:rPr>
                                <m:t>𝑉</m:t>
                              </m:r>
                            </m:e>
                          </m:acc>
                        </m:e>
                        <m:sub>
                          <m:r>
                            <a:rPr lang="en-US" sz="2000" b="0" i="1" smtClean="0">
                              <a:latin typeface="Cambria Math"/>
                            </a:rPr>
                            <m:t>1,</m:t>
                          </m:r>
                          <m:r>
                            <a:rPr lang="en-US" sz="2000" b="0" i="1" smtClean="0">
                              <a:latin typeface="Cambria Math"/>
                            </a:rPr>
                            <m:t>𝐴𝐵</m:t>
                          </m:r>
                        </m:sub>
                      </m:sSub>
                      <m:r>
                        <a:rPr lang="en-US" sz="2000" i="1" smtClean="0">
                          <a:latin typeface="Cambria Math"/>
                        </a:rPr>
                        <m:t>=</m:t>
                      </m:r>
                      <m:r>
                        <a:rPr lang="en-US" sz="2000" b="0" i="1" smtClean="0">
                          <a:latin typeface="Cambria Math"/>
                        </a:rPr>
                        <m:t>+0.125</m:t>
                      </m:r>
                      <m:r>
                        <a:rPr lang="en-US" sz="2000" b="0" i="1" smtClean="0">
                          <a:latin typeface="Cambria Math"/>
                        </a:rPr>
                        <m:t>𝑘𝑁</m:t>
                      </m:r>
                    </m:oMath>
                  </m:oMathPara>
                </a14:m>
                <a:endParaRPr lang="el-GR"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054899" y="6329012"/>
                <a:ext cx="2261517" cy="419346"/>
              </a:xfrm>
              <a:prstGeom prst="rect">
                <a:avLst/>
              </a:prstGeom>
              <a:blipFill rotWithShape="1">
                <a:blip r:embed="rId20"/>
                <a:stretch>
                  <a:fillRect/>
                </a:stretch>
              </a:blipFill>
            </p:spPr>
            <p:txBody>
              <a:bodyPr/>
              <a:lstStyle/>
              <a:p>
                <a:r>
                  <a:rPr lang="el-GR">
                    <a:noFill/>
                  </a:rPr>
                  <a:t> </a:t>
                </a:r>
              </a:p>
            </p:txBody>
          </p:sp>
        </mc:Fallback>
      </mc:AlternateContent>
      <p:sp>
        <p:nvSpPr>
          <p:cNvPr id="5" name="Slide Number Placeholder 4"/>
          <p:cNvSpPr>
            <a:spLocks noGrp="1"/>
          </p:cNvSpPr>
          <p:nvPr>
            <p:ph type="sldNum" sz="quarter" idx="12"/>
          </p:nvPr>
        </p:nvSpPr>
        <p:spPr/>
        <p:txBody>
          <a:bodyPr/>
          <a:lstStyle/>
          <a:p>
            <a:fld id="{E53BB423-234F-4104-8070-014A5F326CB9}" type="slidenum">
              <a:rPr lang="el-GR" smtClean="0"/>
              <a:t>16</a:t>
            </a:fld>
            <a:endParaRPr lang="el-GR" dirty="0"/>
          </a:p>
        </p:txBody>
      </p:sp>
    </p:spTree>
    <p:extLst>
      <p:ext uri="{BB962C8B-B14F-4D97-AF65-F5344CB8AC3E}">
        <p14:creationId xmlns:p14="http://schemas.microsoft.com/office/powerpoint/2010/main" val="2891392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Άσκηση 2 – εύρεση αποτελέσματος</a:t>
            </a:r>
            <a:r>
              <a:rPr lang="el-GR" sz="2800" b="1" dirty="0"/>
              <a:t> </a:t>
            </a:r>
            <a:r>
              <a:rPr lang="el-GR" sz="2800" b="1" dirty="0" smtClean="0"/>
              <a:t>για </a:t>
            </a:r>
            <a:r>
              <a:rPr lang="el-GR" sz="2800" b="1" dirty="0"/>
              <a:t>φ</a:t>
            </a:r>
            <a:r>
              <a:rPr lang="en-US" sz="2800" b="1" baseline="-25000" dirty="0" smtClean="0"/>
              <a:t>A</a:t>
            </a:r>
            <a:r>
              <a:rPr lang="el-GR" sz="2800" b="1" baseline="-25000" dirty="0" smtClean="0"/>
              <a:t>Β</a:t>
            </a:r>
            <a:r>
              <a:rPr lang="en-US" sz="2800" b="1" baseline="-25000" dirty="0" smtClean="0"/>
              <a:t>,P</a:t>
            </a:r>
            <a:endParaRPr lang="el-GR" sz="2800" b="1" baseline="-25000" dirty="0"/>
          </a:p>
        </p:txBody>
      </p:sp>
      <p:sp>
        <p:nvSpPr>
          <p:cNvPr id="13" name="Content Placeholder 2"/>
          <p:cNvSpPr txBox="1">
            <a:spLocks/>
          </p:cNvSpPr>
          <p:nvPr/>
        </p:nvSpPr>
        <p:spPr>
          <a:xfrm>
            <a:off x="107504" y="908720"/>
            <a:ext cx="9036496" cy="9688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Στον </a:t>
            </a:r>
            <a:r>
              <a:rPr lang="el-GR" sz="2400" dirty="0"/>
              <a:t>τύπο υπολογισμού της φ</a:t>
            </a:r>
            <a:r>
              <a:rPr lang="en-US" sz="2400" baseline="-25000" dirty="0" smtClean="0"/>
              <a:t>AB,P </a:t>
            </a:r>
            <a:r>
              <a:rPr lang="el-GR" sz="2400" dirty="0" smtClean="0"/>
              <a:t>αντικαθίστανται όλες τις παραπάνω τιμές για κάθε ράβδο:</a:t>
            </a:r>
            <a:endParaRPr lang="en-US" sz="2400" baseline="30000" dirty="0" smtClean="0"/>
          </a:p>
        </p:txBody>
      </p:sp>
      <mc:AlternateContent xmlns:mc="http://schemas.openxmlformats.org/markup-compatibility/2006" xmlns:a14="http://schemas.microsoft.com/office/drawing/2010/main">
        <mc:Choice Requires="a14">
          <p:sp>
            <p:nvSpPr>
              <p:cNvPr id="10" name="TextBox 9"/>
              <p:cNvSpPr txBox="1"/>
              <p:nvPr/>
            </p:nvSpPr>
            <p:spPr>
              <a:xfrm>
                <a:off x="179512" y="1870191"/>
                <a:ext cx="7534948" cy="9034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100" b="0" i="1" smtClean="0">
                              <a:latin typeface="Cambria Math"/>
                            </a:rPr>
                          </m:ctrlPr>
                        </m:sSubPr>
                        <m:e>
                          <m:r>
                            <a:rPr lang="el-GR" sz="2100" b="0" i="1" smtClean="0">
                              <a:latin typeface="Cambria Math"/>
                            </a:rPr>
                            <m:t>𝜑</m:t>
                          </m:r>
                        </m:e>
                        <m:sub>
                          <m:r>
                            <a:rPr lang="el-GR" sz="2100" b="0" i="1" smtClean="0">
                              <a:latin typeface="Cambria Math"/>
                            </a:rPr>
                            <m:t>𝛢</m:t>
                          </m:r>
                          <m:r>
                            <a:rPr lang="en-US" sz="2100" b="0" i="1" smtClean="0">
                              <a:latin typeface="Cambria Math"/>
                            </a:rPr>
                            <m:t>𝐵</m:t>
                          </m:r>
                          <m:r>
                            <a:rPr lang="el-GR" sz="2100" b="0" i="0" smtClean="0">
                              <a:latin typeface="Cambria Math"/>
                            </a:rPr>
                            <m:t>,</m:t>
                          </m:r>
                          <m:r>
                            <a:rPr lang="en-US" sz="2100" b="0" i="1" smtClean="0">
                              <a:latin typeface="Cambria Math"/>
                            </a:rPr>
                            <m:t>𝑃</m:t>
                          </m:r>
                        </m:sub>
                      </m:sSub>
                      <m:r>
                        <a:rPr lang="en-US" sz="2100" i="1" smtClean="0">
                          <a:latin typeface="Cambria Math"/>
                        </a:rPr>
                        <m:t>=</m:t>
                      </m:r>
                      <m:nary>
                        <m:naryPr>
                          <m:chr m:val="∑"/>
                          <m:supHide m:val="on"/>
                          <m:ctrlPr>
                            <a:rPr lang="en-US" sz="2100" i="1" smtClean="0">
                              <a:latin typeface="Cambria Math"/>
                            </a:rPr>
                          </m:ctrlPr>
                        </m:naryPr>
                        <m:sub>
                          <m:r>
                            <m:rPr>
                              <m:brk m:alnAt="7"/>
                            </m:rPr>
                            <a:rPr lang="en-US" sz="2100" b="0" i="1" smtClean="0">
                              <a:latin typeface="Cambria Math"/>
                            </a:rPr>
                            <m:t>𝑟</m:t>
                          </m:r>
                        </m:sub>
                        <m:sup/>
                        <m:e>
                          <m:sSub>
                            <m:sSubPr>
                              <m:ctrlPr>
                                <a:rPr lang="en-US" sz="2100" i="1" smtClean="0">
                                  <a:latin typeface="Cambria Math"/>
                                </a:rPr>
                              </m:ctrlPr>
                            </m:sSubPr>
                            <m:e>
                              <m:acc>
                                <m:accPr>
                                  <m:chr m:val="̅"/>
                                  <m:ctrlPr>
                                    <a:rPr lang="en-US" sz="2100" b="0" i="1" smtClean="0">
                                      <a:latin typeface="Cambria Math"/>
                                    </a:rPr>
                                  </m:ctrlPr>
                                </m:accPr>
                                <m:e>
                                  <m:r>
                                    <a:rPr lang="en-US" sz="2100" b="0" i="1" smtClean="0">
                                      <a:latin typeface="Cambria Math"/>
                                    </a:rPr>
                                    <m:t>𝑆</m:t>
                                  </m:r>
                                </m:e>
                              </m:acc>
                            </m:e>
                            <m:sub>
                              <m:r>
                                <a:rPr lang="en-US" sz="2100" b="0" i="1" smtClean="0">
                                  <a:latin typeface="Cambria Math"/>
                                </a:rPr>
                                <m:t>𝑟</m:t>
                              </m:r>
                              <m:r>
                                <a:rPr lang="en-US" sz="2100" b="0" i="1" smtClean="0">
                                  <a:latin typeface="Cambria Math"/>
                                </a:rPr>
                                <m:t>,</m:t>
                              </m:r>
                              <m:r>
                                <a:rPr lang="en-US" sz="2100" b="0" i="1" smtClean="0">
                                  <a:latin typeface="Cambria Math"/>
                                </a:rPr>
                                <m:t>𝐴𝐵</m:t>
                              </m:r>
                            </m:sub>
                          </m:sSub>
                          <m:sSub>
                            <m:sSubPr>
                              <m:ctrlPr>
                                <a:rPr lang="en-US" sz="2100" i="1" smtClean="0">
                                  <a:latin typeface="Cambria Math"/>
                                </a:rPr>
                              </m:ctrlPr>
                            </m:sSubPr>
                            <m:e>
                              <m:r>
                                <m:rPr>
                                  <m:sty m:val="p"/>
                                </m:rPr>
                                <a:rPr lang="el-GR" sz="2100" b="0" i="0" smtClean="0">
                                  <a:latin typeface="Cambria Math"/>
                                </a:rPr>
                                <m:t>Δ</m:t>
                              </m:r>
                              <m:r>
                                <a:rPr lang="en-US" sz="2100" b="0" i="1" smtClean="0">
                                  <a:latin typeface="Cambria Math"/>
                                </a:rPr>
                                <m:t>𝑙</m:t>
                              </m:r>
                            </m:e>
                            <m:sub>
                              <m:r>
                                <a:rPr lang="en-US" sz="2100" b="0" i="1" smtClean="0">
                                  <a:latin typeface="Cambria Math"/>
                                </a:rPr>
                                <m:t>𝑟</m:t>
                              </m:r>
                              <m:r>
                                <a:rPr lang="en-US" sz="2100" b="0" i="1" smtClean="0">
                                  <a:latin typeface="Cambria Math"/>
                                </a:rPr>
                                <m:t>,</m:t>
                              </m:r>
                              <m:r>
                                <a:rPr lang="en-US" sz="2100" b="0" i="1" smtClean="0">
                                  <a:latin typeface="Cambria Math"/>
                                </a:rPr>
                                <m:t>𝑃</m:t>
                              </m:r>
                            </m:sub>
                          </m:sSub>
                        </m:e>
                      </m:nary>
                      <m:r>
                        <a:rPr lang="en-US" sz="2100" b="0" i="1" smtClean="0">
                          <a:latin typeface="Cambria Math"/>
                        </a:rPr>
                        <m:t>=</m:t>
                      </m:r>
                      <m:nary>
                        <m:naryPr>
                          <m:chr m:val="∑"/>
                          <m:supHide m:val="on"/>
                          <m:ctrlPr>
                            <a:rPr lang="en-US" sz="2100" b="0" i="1" smtClean="0">
                              <a:latin typeface="Cambria Math"/>
                            </a:rPr>
                          </m:ctrlPr>
                        </m:naryPr>
                        <m:sub>
                          <m:r>
                            <m:rPr>
                              <m:brk m:alnAt="7"/>
                            </m:rPr>
                            <a:rPr lang="en-US" sz="2100" b="0" i="1" smtClean="0">
                              <a:latin typeface="Cambria Math"/>
                            </a:rPr>
                            <m:t>𝑟</m:t>
                          </m:r>
                        </m:sub>
                        <m:sup/>
                        <m:e>
                          <m:f>
                            <m:fPr>
                              <m:ctrlPr>
                                <a:rPr lang="en-US" sz="2100" b="0" i="1" smtClean="0">
                                  <a:latin typeface="Cambria Math"/>
                                </a:rPr>
                              </m:ctrlPr>
                            </m:fPr>
                            <m:num>
                              <m:sSub>
                                <m:sSubPr>
                                  <m:ctrlPr>
                                    <a:rPr lang="en-US" sz="2100" b="0" i="1" smtClean="0">
                                      <a:latin typeface="Cambria Math"/>
                                    </a:rPr>
                                  </m:ctrlPr>
                                </m:sSubPr>
                                <m:e>
                                  <m:acc>
                                    <m:accPr>
                                      <m:chr m:val="̅"/>
                                      <m:ctrlPr>
                                        <a:rPr lang="en-US" sz="2100" b="0" i="1" smtClean="0">
                                          <a:latin typeface="Cambria Math"/>
                                        </a:rPr>
                                      </m:ctrlPr>
                                    </m:accPr>
                                    <m:e>
                                      <m:r>
                                        <a:rPr lang="en-US" sz="2100" b="0" i="1" smtClean="0">
                                          <a:latin typeface="Cambria Math"/>
                                        </a:rPr>
                                        <m:t>𝑆</m:t>
                                      </m:r>
                                    </m:e>
                                  </m:acc>
                                </m:e>
                                <m:sub>
                                  <m:r>
                                    <a:rPr lang="en-US" sz="2100" b="0" i="1" smtClean="0">
                                      <a:latin typeface="Cambria Math"/>
                                    </a:rPr>
                                    <m:t>𝑟</m:t>
                                  </m:r>
                                  <m:r>
                                    <a:rPr lang="en-US" sz="2100" b="0" i="1" smtClean="0">
                                      <a:latin typeface="Cambria Math"/>
                                    </a:rPr>
                                    <m:t>,</m:t>
                                  </m:r>
                                  <m:r>
                                    <a:rPr lang="en-US" sz="2100" b="0" i="1" smtClean="0">
                                      <a:latin typeface="Cambria Math"/>
                                    </a:rPr>
                                    <m:t>𝐴𝐵</m:t>
                                  </m:r>
                                </m:sub>
                              </m:sSub>
                              <m:sSub>
                                <m:sSubPr>
                                  <m:ctrlPr>
                                    <a:rPr lang="en-US" sz="2100" b="0" i="1" smtClean="0">
                                      <a:latin typeface="Cambria Math"/>
                                    </a:rPr>
                                  </m:ctrlPr>
                                </m:sSubPr>
                                <m:e>
                                  <m:r>
                                    <a:rPr lang="en-US" sz="2100" b="0" i="1" smtClean="0">
                                      <a:latin typeface="Cambria Math"/>
                                    </a:rPr>
                                    <m:t>𝑆</m:t>
                                  </m:r>
                                </m:e>
                                <m:sub>
                                  <m:r>
                                    <a:rPr lang="en-US" sz="2100" b="0" i="1" smtClean="0">
                                      <a:latin typeface="Cambria Math"/>
                                    </a:rPr>
                                    <m:t>𝑟</m:t>
                                  </m:r>
                                  <m:r>
                                    <a:rPr lang="en-US" sz="2100" b="0" i="1" smtClean="0">
                                      <a:latin typeface="Cambria Math"/>
                                    </a:rPr>
                                    <m:t>,</m:t>
                                  </m:r>
                                  <m:r>
                                    <a:rPr lang="en-US" sz="2100" b="0" i="1" smtClean="0">
                                      <a:latin typeface="Cambria Math"/>
                                    </a:rPr>
                                    <m:t>𝑃</m:t>
                                  </m:r>
                                </m:sub>
                              </m:sSub>
                              <m:sSub>
                                <m:sSubPr>
                                  <m:ctrlPr>
                                    <a:rPr lang="en-US" sz="2100" b="0" i="1" smtClean="0">
                                      <a:latin typeface="Cambria Math"/>
                                    </a:rPr>
                                  </m:ctrlPr>
                                </m:sSubPr>
                                <m:e>
                                  <m:r>
                                    <a:rPr lang="en-US" sz="2100" b="0" i="1" smtClean="0">
                                      <a:latin typeface="Cambria Math"/>
                                    </a:rPr>
                                    <m:t>𝑙</m:t>
                                  </m:r>
                                </m:e>
                                <m:sub>
                                  <m:r>
                                    <a:rPr lang="en-US" sz="2100" b="0" i="1" smtClean="0">
                                      <a:latin typeface="Cambria Math"/>
                                    </a:rPr>
                                    <m:t>𝑟</m:t>
                                  </m:r>
                                </m:sub>
                              </m:sSub>
                            </m:num>
                            <m:den>
                              <m:sSub>
                                <m:sSubPr>
                                  <m:ctrlPr>
                                    <a:rPr lang="en-US" sz="2100" b="0" i="1" smtClean="0">
                                      <a:latin typeface="Cambria Math"/>
                                    </a:rPr>
                                  </m:ctrlPr>
                                </m:sSubPr>
                                <m:e>
                                  <m:r>
                                    <a:rPr lang="en-US" sz="2100" b="0" i="1" smtClean="0">
                                      <a:latin typeface="Cambria Math"/>
                                    </a:rPr>
                                    <m:t>𝐸</m:t>
                                  </m:r>
                                </m:e>
                                <m:sub>
                                  <m:r>
                                    <a:rPr lang="en-US" sz="2100" b="0" i="1" smtClean="0">
                                      <a:latin typeface="Cambria Math"/>
                                    </a:rPr>
                                    <m:t>𝑟</m:t>
                                  </m:r>
                                </m:sub>
                              </m:sSub>
                              <m:sSub>
                                <m:sSubPr>
                                  <m:ctrlPr>
                                    <a:rPr lang="en-US" sz="2100" b="0" i="1" smtClean="0">
                                      <a:latin typeface="Cambria Math"/>
                                    </a:rPr>
                                  </m:ctrlPr>
                                </m:sSubPr>
                                <m:e>
                                  <m:r>
                                    <a:rPr lang="en-US" sz="2100" b="0" i="1" smtClean="0">
                                      <a:latin typeface="Cambria Math"/>
                                    </a:rPr>
                                    <m:t>𝐴</m:t>
                                  </m:r>
                                </m:e>
                                <m:sub>
                                  <m:r>
                                    <a:rPr lang="en-US" sz="2100" b="0" i="1" smtClean="0">
                                      <a:latin typeface="Cambria Math"/>
                                    </a:rPr>
                                    <m:t>𝑟</m:t>
                                  </m:r>
                                </m:sub>
                              </m:sSub>
                            </m:den>
                          </m:f>
                          <m:r>
                            <a:rPr lang="en-US" sz="2100" b="0" i="1" smtClean="0">
                              <a:latin typeface="Cambria Math"/>
                            </a:rPr>
                            <m:t>=</m:t>
                          </m:r>
                          <m:f>
                            <m:fPr>
                              <m:ctrlPr>
                                <a:rPr lang="en-US" sz="2100" b="0" i="1" smtClean="0">
                                  <a:latin typeface="Cambria Math"/>
                                </a:rPr>
                              </m:ctrlPr>
                            </m:fPr>
                            <m:num>
                              <m:r>
                                <a:rPr lang="en-US" sz="2100" b="0" i="1" smtClean="0">
                                  <a:latin typeface="Cambria Math"/>
                                </a:rPr>
                                <m:t>1</m:t>
                              </m:r>
                            </m:num>
                            <m:den>
                              <m:sSub>
                                <m:sSubPr>
                                  <m:ctrlPr>
                                    <a:rPr lang="en-US" sz="2100" b="0" i="1" smtClean="0">
                                      <a:latin typeface="Cambria Math"/>
                                    </a:rPr>
                                  </m:ctrlPr>
                                </m:sSubPr>
                                <m:e>
                                  <m:r>
                                    <a:rPr lang="en-US" sz="2100" b="0" i="1" smtClean="0">
                                      <a:latin typeface="Cambria Math"/>
                                    </a:rPr>
                                    <m:t>𝐸</m:t>
                                  </m:r>
                                </m:e>
                                <m:sub>
                                  <m:r>
                                    <a:rPr lang="en-US" sz="2100" b="0" i="1" smtClean="0">
                                      <a:latin typeface="Cambria Math"/>
                                    </a:rPr>
                                    <m:t>𝑟</m:t>
                                  </m:r>
                                </m:sub>
                              </m:sSub>
                              <m:sSub>
                                <m:sSubPr>
                                  <m:ctrlPr>
                                    <a:rPr lang="en-US" sz="2100" b="0" i="1" smtClean="0">
                                      <a:latin typeface="Cambria Math"/>
                                    </a:rPr>
                                  </m:ctrlPr>
                                </m:sSubPr>
                                <m:e>
                                  <m:r>
                                    <a:rPr lang="en-US" sz="2100" b="0" i="1" smtClean="0">
                                      <a:latin typeface="Cambria Math"/>
                                    </a:rPr>
                                    <m:t>𝐴</m:t>
                                  </m:r>
                                </m:e>
                                <m:sub>
                                  <m:r>
                                    <a:rPr lang="en-US" sz="2100" b="0" i="1" smtClean="0">
                                      <a:latin typeface="Cambria Math"/>
                                    </a:rPr>
                                    <m:t>𝑟</m:t>
                                  </m:r>
                                </m:sub>
                              </m:sSub>
                            </m:den>
                          </m:f>
                        </m:e>
                      </m:nary>
                      <m:nary>
                        <m:naryPr>
                          <m:chr m:val="∑"/>
                          <m:subHide m:val="on"/>
                          <m:supHide m:val="on"/>
                          <m:ctrlPr>
                            <a:rPr lang="en-US" sz="2100" b="0" i="1" smtClean="0">
                              <a:latin typeface="Cambria Math"/>
                            </a:rPr>
                          </m:ctrlPr>
                        </m:naryPr>
                        <m:sub/>
                        <m:sup/>
                        <m:e>
                          <m:sSub>
                            <m:sSubPr>
                              <m:ctrlPr>
                                <a:rPr lang="en-US" sz="2100" b="0" i="1" smtClean="0">
                                  <a:latin typeface="Cambria Math"/>
                                </a:rPr>
                              </m:ctrlPr>
                            </m:sSubPr>
                            <m:e>
                              <m:acc>
                                <m:accPr>
                                  <m:chr m:val="̅"/>
                                  <m:ctrlPr>
                                    <a:rPr lang="en-US" sz="2100" b="0" i="1" smtClean="0">
                                      <a:latin typeface="Cambria Math"/>
                                    </a:rPr>
                                  </m:ctrlPr>
                                </m:accPr>
                                <m:e>
                                  <m:r>
                                    <a:rPr lang="en-US" sz="2100" b="0" i="1" smtClean="0">
                                      <a:latin typeface="Cambria Math"/>
                                    </a:rPr>
                                    <m:t>𝑆</m:t>
                                  </m:r>
                                </m:e>
                              </m:acc>
                            </m:e>
                            <m:sub>
                              <m:r>
                                <a:rPr lang="en-US" sz="2100" b="0" i="1" smtClean="0">
                                  <a:latin typeface="Cambria Math"/>
                                </a:rPr>
                                <m:t>𝑟</m:t>
                              </m:r>
                              <m:r>
                                <a:rPr lang="en-US" sz="2100" b="0" i="1" smtClean="0">
                                  <a:latin typeface="Cambria Math"/>
                                </a:rPr>
                                <m:t>,</m:t>
                              </m:r>
                              <m:r>
                                <a:rPr lang="en-US" sz="2100" b="0" i="1" smtClean="0">
                                  <a:latin typeface="Cambria Math"/>
                                </a:rPr>
                                <m:t>𝐴𝐵</m:t>
                              </m:r>
                            </m:sub>
                          </m:sSub>
                          <m:sSub>
                            <m:sSubPr>
                              <m:ctrlPr>
                                <a:rPr lang="en-US" sz="2100" b="0" i="1" smtClean="0">
                                  <a:latin typeface="Cambria Math"/>
                                </a:rPr>
                              </m:ctrlPr>
                            </m:sSubPr>
                            <m:e>
                              <m:r>
                                <a:rPr lang="en-US" sz="2100" b="0" i="1" smtClean="0">
                                  <a:latin typeface="Cambria Math"/>
                                </a:rPr>
                                <m:t>𝑆</m:t>
                              </m:r>
                            </m:e>
                            <m:sub>
                              <m:r>
                                <a:rPr lang="en-US" sz="2100" b="0" i="1" smtClean="0">
                                  <a:latin typeface="Cambria Math"/>
                                </a:rPr>
                                <m:t>𝑟</m:t>
                              </m:r>
                              <m:r>
                                <a:rPr lang="en-US" sz="2100" b="0" i="1" smtClean="0">
                                  <a:latin typeface="Cambria Math"/>
                                </a:rPr>
                                <m:t>,</m:t>
                              </m:r>
                              <m:r>
                                <a:rPr lang="en-US" sz="2100" b="0" i="1" smtClean="0">
                                  <a:latin typeface="Cambria Math"/>
                                </a:rPr>
                                <m:t>𝑃</m:t>
                              </m:r>
                            </m:sub>
                          </m:sSub>
                          <m:sSub>
                            <m:sSubPr>
                              <m:ctrlPr>
                                <a:rPr lang="en-US" sz="2100" b="0" i="1" smtClean="0">
                                  <a:latin typeface="Cambria Math"/>
                                </a:rPr>
                              </m:ctrlPr>
                            </m:sSubPr>
                            <m:e>
                              <m:r>
                                <a:rPr lang="en-US" sz="2100" b="0" i="1" smtClean="0">
                                  <a:latin typeface="Cambria Math"/>
                                </a:rPr>
                                <m:t>𝑙</m:t>
                              </m:r>
                            </m:e>
                            <m:sub>
                              <m:r>
                                <a:rPr lang="en-US" sz="2100" b="0" i="1" smtClean="0">
                                  <a:latin typeface="Cambria Math"/>
                                </a:rPr>
                                <m:t>𝑟</m:t>
                              </m:r>
                            </m:sub>
                          </m:sSub>
                          <m:r>
                            <a:rPr lang="en-US" sz="2100" b="0" i="1" smtClean="0">
                              <a:latin typeface="Cambria Math"/>
                              <a:ea typeface="Cambria Math"/>
                            </a:rPr>
                            <m:t>⇒</m:t>
                          </m:r>
                        </m:e>
                      </m:nary>
                    </m:oMath>
                  </m:oMathPara>
                </a14:m>
                <a:endParaRPr lang="el-GR" sz="2100" dirty="0"/>
              </a:p>
            </p:txBody>
          </p:sp>
        </mc:Choice>
        <mc:Fallback xmlns="">
          <p:sp>
            <p:nvSpPr>
              <p:cNvPr id="10" name="TextBox 9"/>
              <p:cNvSpPr txBox="1">
                <a:spLocks noRot="1" noChangeAspect="1" noMove="1" noResize="1" noEditPoints="1" noAdjustHandles="1" noChangeArrowheads="1" noChangeShapeType="1" noTextEdit="1"/>
              </p:cNvSpPr>
              <p:nvPr/>
            </p:nvSpPr>
            <p:spPr>
              <a:xfrm>
                <a:off x="179512" y="1870191"/>
                <a:ext cx="7534948" cy="903452"/>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496" y="2801521"/>
                <a:ext cx="7899598" cy="6994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100" b="0" i="1" smtClean="0">
                              <a:latin typeface="Cambria Math"/>
                            </a:rPr>
                          </m:ctrlPr>
                        </m:sSubPr>
                        <m:e>
                          <m:r>
                            <a:rPr lang="el-GR" sz="2100" b="0" i="1" smtClean="0">
                              <a:latin typeface="Cambria Math"/>
                              <a:ea typeface="Cambria Math"/>
                            </a:rPr>
                            <m:t>⇒</m:t>
                          </m:r>
                          <m:r>
                            <a:rPr lang="el-GR" sz="2100" b="0" i="1" smtClean="0">
                              <a:latin typeface="Cambria Math"/>
                            </a:rPr>
                            <m:t>𝜑</m:t>
                          </m:r>
                        </m:e>
                        <m:sub>
                          <m:r>
                            <a:rPr lang="el-GR" sz="2100" b="0" i="1" smtClean="0">
                              <a:latin typeface="Cambria Math"/>
                            </a:rPr>
                            <m:t>𝛢</m:t>
                          </m:r>
                          <m:r>
                            <a:rPr lang="en-US" sz="2100" b="0" i="1" smtClean="0">
                              <a:latin typeface="Cambria Math"/>
                            </a:rPr>
                            <m:t>𝐵</m:t>
                          </m:r>
                          <m:r>
                            <a:rPr lang="el-GR" sz="2100" b="0" i="0" smtClean="0">
                              <a:latin typeface="Cambria Math"/>
                            </a:rPr>
                            <m:t>,</m:t>
                          </m:r>
                          <m:r>
                            <a:rPr lang="en-US" sz="2100" b="0" i="1" smtClean="0">
                              <a:latin typeface="Cambria Math"/>
                            </a:rPr>
                            <m:t>𝑃</m:t>
                          </m:r>
                        </m:sub>
                      </m:sSub>
                      <m:r>
                        <a:rPr lang="en-US" sz="2100" i="1" smtClean="0">
                          <a:latin typeface="Cambria Math"/>
                        </a:rPr>
                        <m:t>=</m:t>
                      </m:r>
                      <m:f>
                        <m:fPr>
                          <m:ctrlPr>
                            <a:rPr lang="en-US" sz="2100" i="1" smtClean="0">
                              <a:latin typeface="Cambria Math"/>
                            </a:rPr>
                          </m:ctrlPr>
                        </m:fPr>
                        <m:num>
                          <m:r>
                            <a:rPr lang="en-US" sz="2100" b="0" i="1" smtClean="0">
                              <a:latin typeface="Cambria Math"/>
                            </a:rPr>
                            <m:t>1</m:t>
                          </m:r>
                        </m:num>
                        <m:den>
                          <m:r>
                            <a:rPr lang="en-US" sz="2100" b="0" i="1" smtClean="0">
                              <a:latin typeface="Cambria Math"/>
                            </a:rPr>
                            <m:t>21∗</m:t>
                          </m:r>
                          <m:sSup>
                            <m:sSupPr>
                              <m:ctrlPr>
                                <a:rPr lang="en-US" sz="2100" b="0" i="1" smtClean="0">
                                  <a:latin typeface="Cambria Math"/>
                                </a:rPr>
                              </m:ctrlPr>
                            </m:sSupPr>
                            <m:e>
                              <m:r>
                                <a:rPr lang="en-US" sz="2100" b="0" i="1" smtClean="0">
                                  <a:latin typeface="Cambria Math"/>
                                </a:rPr>
                                <m:t>10</m:t>
                              </m:r>
                            </m:e>
                            <m:sup>
                              <m:r>
                                <a:rPr lang="en-US" sz="2100" b="0" i="1" smtClean="0">
                                  <a:latin typeface="Cambria Math"/>
                                </a:rPr>
                                <m:t>3</m:t>
                              </m:r>
                            </m:sup>
                          </m:sSup>
                        </m:den>
                      </m:f>
                      <m:r>
                        <a:rPr lang="en-US" sz="2100" b="0" i="1" smtClean="0">
                          <a:latin typeface="Cambria Math"/>
                        </a:rPr>
                        <m:t>[</m:t>
                      </m:r>
                      <m:d>
                        <m:dPr>
                          <m:ctrlPr>
                            <a:rPr lang="en-US" sz="2100" b="0" i="1" smtClean="0">
                              <a:latin typeface="Cambria Math"/>
                            </a:rPr>
                          </m:ctrlPr>
                        </m:dPr>
                        <m:e>
                          <m:r>
                            <a:rPr lang="en-US" sz="2100" b="0" i="1" smtClean="0">
                              <a:latin typeface="Cambria Math"/>
                            </a:rPr>
                            <m:t>−15</m:t>
                          </m:r>
                        </m:e>
                      </m:d>
                      <m:r>
                        <a:rPr lang="el-GR" sz="2100" b="0" i="1" smtClean="0">
                          <a:latin typeface="Cambria Math"/>
                        </a:rPr>
                        <m:t>∗</m:t>
                      </m:r>
                      <m:d>
                        <m:dPr>
                          <m:ctrlPr>
                            <a:rPr lang="en-US" sz="2100" b="0" i="1" smtClean="0">
                              <a:latin typeface="Cambria Math"/>
                            </a:rPr>
                          </m:ctrlPr>
                        </m:dPr>
                        <m:e>
                          <m:r>
                            <a:rPr lang="en-US" sz="2100" b="0" i="1" smtClean="0">
                              <a:latin typeface="Cambria Math"/>
                            </a:rPr>
                            <m:t>−0.125</m:t>
                          </m:r>
                        </m:e>
                      </m:d>
                      <m:r>
                        <a:rPr lang="el-GR" sz="2100" b="0" i="1" smtClean="0">
                          <a:latin typeface="Cambria Math"/>
                        </a:rPr>
                        <m:t>∗</m:t>
                      </m:r>
                      <m:r>
                        <a:rPr lang="en-US" sz="2100" b="0" i="1" smtClean="0">
                          <a:latin typeface="Cambria Math"/>
                        </a:rPr>
                        <m:t>4+</m:t>
                      </m:r>
                      <m:d>
                        <m:dPr>
                          <m:ctrlPr>
                            <a:rPr lang="en-US" sz="2100" b="0" i="1" smtClean="0">
                              <a:latin typeface="Cambria Math"/>
                            </a:rPr>
                          </m:ctrlPr>
                        </m:dPr>
                        <m:e>
                          <m:r>
                            <a:rPr lang="en-US" sz="2100" b="0" i="1" smtClean="0">
                              <a:latin typeface="Cambria Math"/>
                            </a:rPr>
                            <m:t>−5</m:t>
                          </m:r>
                        </m:e>
                      </m:d>
                      <m:r>
                        <a:rPr lang="el-GR" sz="2100" b="0" i="1" smtClean="0">
                          <a:latin typeface="Cambria Math"/>
                        </a:rPr>
                        <m:t>∗</m:t>
                      </m:r>
                      <m:d>
                        <m:dPr>
                          <m:ctrlPr>
                            <a:rPr lang="en-US" sz="2100" b="0" i="1" smtClean="0">
                              <a:latin typeface="Cambria Math"/>
                            </a:rPr>
                          </m:ctrlPr>
                        </m:dPr>
                        <m:e>
                          <m:r>
                            <a:rPr lang="en-US" sz="2100" b="0" i="1" smtClean="0">
                              <a:latin typeface="Cambria Math"/>
                            </a:rPr>
                            <m:t>−0.125</m:t>
                          </m:r>
                        </m:e>
                      </m:d>
                      <m:r>
                        <a:rPr lang="el-GR" sz="2100" b="0" i="1" smtClean="0">
                          <a:latin typeface="Cambria Math"/>
                        </a:rPr>
                        <m:t>∗</m:t>
                      </m:r>
                      <m:r>
                        <a:rPr lang="en-US" sz="2100" b="0" i="1" smtClean="0">
                          <a:latin typeface="Cambria Math"/>
                        </a:rPr>
                        <m:t>4+</m:t>
                      </m:r>
                    </m:oMath>
                  </m:oMathPara>
                </a14:m>
                <a:endParaRPr lang="el-GR" sz="21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496" y="2801521"/>
                <a:ext cx="7899598" cy="699487"/>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08520" y="3593609"/>
                <a:ext cx="8496944" cy="6994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b="0" i="1" smtClean="0">
                          <a:latin typeface="Cambria Math"/>
                        </a:rPr>
                        <m:t>+</m:t>
                      </m:r>
                      <m:d>
                        <m:dPr>
                          <m:ctrlPr>
                            <a:rPr lang="el-GR" sz="2100" b="0" i="1" smtClean="0">
                              <a:latin typeface="Cambria Math"/>
                            </a:rPr>
                          </m:ctrlPr>
                        </m:dPr>
                        <m:e>
                          <m:r>
                            <a:rPr lang="el-GR" sz="2100" b="0" i="1" smtClean="0">
                              <a:latin typeface="Cambria Math"/>
                            </a:rPr>
                            <m:t>−5</m:t>
                          </m:r>
                        </m:e>
                      </m:d>
                      <m:r>
                        <a:rPr lang="el-GR" sz="2100" b="0" i="1" smtClean="0">
                          <a:latin typeface="Cambria Math"/>
                        </a:rPr>
                        <m:t>∗</m:t>
                      </m:r>
                      <m:d>
                        <m:dPr>
                          <m:ctrlPr>
                            <a:rPr lang="el-GR" sz="2100" b="0" i="1" smtClean="0">
                              <a:latin typeface="Cambria Math"/>
                            </a:rPr>
                          </m:ctrlPr>
                        </m:dPr>
                        <m:e>
                          <m:r>
                            <a:rPr lang="el-GR" sz="2100" b="0" i="1" smtClean="0">
                              <a:latin typeface="Cambria Math"/>
                            </a:rPr>
                            <m:t>−</m:t>
                          </m:r>
                          <m:r>
                            <a:rPr lang="en-US" sz="2100" b="0" i="1" smtClean="0">
                              <a:latin typeface="Cambria Math"/>
                            </a:rPr>
                            <m:t>0.125</m:t>
                          </m:r>
                        </m:e>
                      </m:d>
                      <m:r>
                        <a:rPr lang="en-US" sz="2100" b="0" i="1" smtClean="0">
                          <a:latin typeface="Cambria Math"/>
                        </a:rPr>
                        <m:t>∗4+</m:t>
                      </m:r>
                      <m:d>
                        <m:dPr>
                          <m:ctrlPr>
                            <a:rPr lang="en-US" sz="2100" b="0" i="1" smtClean="0">
                              <a:latin typeface="Cambria Math"/>
                            </a:rPr>
                          </m:ctrlPr>
                        </m:dPr>
                        <m:e>
                          <m:r>
                            <a:rPr lang="en-US" sz="2100" b="0" i="1" smtClean="0">
                              <a:latin typeface="Cambria Math"/>
                            </a:rPr>
                            <m:t>−15</m:t>
                          </m:r>
                        </m:e>
                      </m:d>
                      <m:r>
                        <a:rPr lang="en-US" sz="2100" b="0" i="1" smtClean="0">
                          <a:latin typeface="Cambria Math"/>
                        </a:rPr>
                        <m:t>∗0.125∗4]=</m:t>
                      </m:r>
                      <m:f>
                        <m:fPr>
                          <m:ctrlPr>
                            <a:rPr lang="en-US" sz="2100" b="0" i="1" smtClean="0">
                              <a:latin typeface="Cambria Math"/>
                            </a:rPr>
                          </m:ctrlPr>
                        </m:fPr>
                        <m:num>
                          <m:r>
                            <a:rPr lang="en-US" sz="2100" b="0" i="1" smtClean="0">
                              <a:latin typeface="Cambria Math"/>
                            </a:rPr>
                            <m:t>12.07</m:t>
                          </m:r>
                        </m:num>
                        <m:den>
                          <m:r>
                            <a:rPr lang="en-US" sz="2100" b="0" i="1" smtClean="0">
                              <a:latin typeface="Cambria Math"/>
                            </a:rPr>
                            <m:t>21∗</m:t>
                          </m:r>
                          <m:sSup>
                            <m:sSupPr>
                              <m:ctrlPr>
                                <a:rPr lang="en-US" sz="2100" b="0" i="1" smtClean="0">
                                  <a:latin typeface="Cambria Math"/>
                                </a:rPr>
                              </m:ctrlPr>
                            </m:sSupPr>
                            <m:e>
                              <m:r>
                                <a:rPr lang="en-US" sz="2100" b="0" i="1" smtClean="0">
                                  <a:latin typeface="Cambria Math"/>
                                </a:rPr>
                                <m:t>10</m:t>
                              </m:r>
                            </m:e>
                            <m:sup>
                              <m:r>
                                <a:rPr lang="en-US" sz="2100" b="0" i="1" smtClean="0">
                                  <a:latin typeface="Cambria Math"/>
                                </a:rPr>
                                <m:t>3</m:t>
                              </m:r>
                            </m:sup>
                          </m:sSup>
                        </m:den>
                      </m:f>
                      <m:r>
                        <a:rPr lang="en-US" sz="2100" i="1">
                          <a:latin typeface="Cambria Math"/>
                          <a:ea typeface="Cambria Math"/>
                        </a:rPr>
                        <m:t>⇒</m:t>
                      </m:r>
                    </m:oMath>
                  </m:oMathPara>
                </a14:m>
                <a:endParaRPr lang="el-GR" sz="21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08520" y="3593609"/>
                <a:ext cx="8496944" cy="699487"/>
              </a:xfrm>
              <a:prstGeom prst="rect">
                <a:avLst/>
              </a:prstGeom>
              <a:blipFill rotWithShape="1">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339752" y="4506305"/>
                <a:ext cx="3367973" cy="4348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100" b="0" i="1" smtClean="0">
                              <a:latin typeface="Cambria Math"/>
                            </a:rPr>
                          </m:ctrlPr>
                        </m:sSubPr>
                        <m:e>
                          <m:r>
                            <a:rPr lang="el-GR" sz="2100" b="0" i="1" smtClean="0">
                              <a:latin typeface="Cambria Math"/>
                              <a:ea typeface="Cambria Math"/>
                            </a:rPr>
                            <m:t>⇒</m:t>
                          </m:r>
                          <m:r>
                            <a:rPr lang="el-GR" sz="2100" b="0" i="1" smtClean="0">
                              <a:latin typeface="Cambria Math"/>
                            </a:rPr>
                            <m:t>𝜑</m:t>
                          </m:r>
                        </m:e>
                        <m:sub>
                          <m:r>
                            <a:rPr lang="el-GR" sz="2100" b="0" i="1" smtClean="0">
                              <a:latin typeface="Cambria Math"/>
                            </a:rPr>
                            <m:t>𝛢</m:t>
                          </m:r>
                          <m:r>
                            <a:rPr lang="en-US" sz="2100" b="0" i="1" smtClean="0">
                              <a:latin typeface="Cambria Math"/>
                            </a:rPr>
                            <m:t>𝐵</m:t>
                          </m:r>
                          <m:r>
                            <a:rPr lang="el-GR" sz="2100" b="0" i="0" smtClean="0">
                              <a:latin typeface="Cambria Math"/>
                            </a:rPr>
                            <m:t>,</m:t>
                          </m:r>
                          <m:r>
                            <a:rPr lang="en-US" sz="2100" b="0" i="1" smtClean="0">
                              <a:latin typeface="Cambria Math"/>
                            </a:rPr>
                            <m:t>𝑃</m:t>
                          </m:r>
                        </m:sub>
                      </m:sSub>
                      <m:r>
                        <a:rPr lang="en-US" sz="2100" i="1" smtClean="0">
                          <a:latin typeface="Cambria Math"/>
                        </a:rPr>
                        <m:t>=</m:t>
                      </m:r>
                      <m:r>
                        <a:rPr lang="el-GR" sz="2100" b="0" i="1" smtClean="0">
                          <a:latin typeface="Cambria Math"/>
                        </a:rPr>
                        <m:t>5.748∗</m:t>
                      </m:r>
                      <m:sSup>
                        <m:sSupPr>
                          <m:ctrlPr>
                            <a:rPr lang="el-GR" sz="2100" b="0" i="1" smtClean="0">
                              <a:latin typeface="Cambria Math"/>
                            </a:rPr>
                          </m:ctrlPr>
                        </m:sSupPr>
                        <m:e>
                          <m:r>
                            <a:rPr lang="el-GR" sz="2100" b="0" i="1" smtClean="0">
                              <a:latin typeface="Cambria Math"/>
                            </a:rPr>
                            <m:t>10</m:t>
                          </m:r>
                        </m:e>
                        <m:sup>
                          <m:r>
                            <a:rPr lang="el-GR" sz="2100" b="0" i="1" smtClean="0">
                              <a:latin typeface="Cambria Math"/>
                            </a:rPr>
                            <m:t>−4</m:t>
                          </m:r>
                        </m:sup>
                      </m:sSup>
                      <m:r>
                        <a:rPr lang="en-US" sz="2100" b="0" i="1" smtClean="0">
                          <a:latin typeface="Cambria Math"/>
                        </a:rPr>
                        <m:t>𝑟𝑎𝑑</m:t>
                      </m:r>
                    </m:oMath>
                  </m:oMathPara>
                </a14:m>
                <a:endParaRPr lang="el-GR" sz="21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339752" y="4506305"/>
                <a:ext cx="3367973" cy="434863"/>
              </a:xfrm>
              <a:prstGeom prst="rect">
                <a:avLst/>
              </a:prstGeom>
              <a:blipFill rotWithShape="1">
                <a:blip r:embed="rId7"/>
                <a:stretch>
                  <a:fillRect b="-2778"/>
                </a:stretch>
              </a:blipFill>
            </p:spPr>
            <p:txBody>
              <a:bodyPr/>
              <a:lstStyle/>
              <a:p>
                <a:r>
                  <a:rPr lang="el-GR">
                    <a:noFill/>
                  </a:rPr>
                  <a:t> </a:t>
                </a:r>
              </a:p>
            </p:txBody>
          </p:sp>
        </mc:Fallback>
      </mc:AlternateContent>
      <p:sp>
        <p:nvSpPr>
          <p:cNvPr id="14" name="Content Placeholder 2"/>
          <p:cNvSpPr txBox="1">
            <a:spLocks/>
          </p:cNvSpPr>
          <p:nvPr/>
        </p:nvSpPr>
        <p:spPr>
          <a:xfrm>
            <a:off x="251520" y="5301208"/>
            <a:ext cx="8712968"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ΣΗΜΕΙΩΣΗ: </a:t>
            </a:r>
            <a:r>
              <a:rPr lang="el-GR" sz="2400" dirty="0" smtClean="0"/>
              <a:t>Το θετικό αποτέλεσμα σημαίνει ότι η ράβδος ΑΒ στρίβει στην πραγματικότητα με τη φορά που θα έστριβε υπό την επίδραση της συγκεκριμένης επιβαλλόμενης μοναδιαίας φόρτισης</a:t>
            </a:r>
            <a:r>
              <a:rPr lang="en-US" sz="2400" dirty="0" smtClean="0"/>
              <a:t>.</a:t>
            </a:r>
            <a:endParaRPr lang="el-GR"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17</a:t>
            </a:fld>
            <a:endParaRPr lang="el-GR"/>
          </a:p>
        </p:txBody>
      </p:sp>
    </p:spTree>
    <p:extLst>
      <p:ext uri="{BB962C8B-B14F-4D97-AF65-F5344CB8AC3E}">
        <p14:creationId xmlns:p14="http://schemas.microsoft.com/office/powerpoint/2010/main" val="4256598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Άσκηση 1 – Α.Δ.Ε. </a:t>
            </a:r>
            <a:r>
              <a:rPr lang="el-GR" sz="2800" b="1" dirty="0"/>
              <a:t>γ</a:t>
            </a:r>
            <a:r>
              <a:rPr lang="el-GR" sz="2800" b="1" dirty="0" smtClean="0"/>
              <a:t>ια παραμορφώσιμους φορείς</a:t>
            </a:r>
            <a:endParaRPr lang="el-GR" sz="2800" b="1" dirty="0"/>
          </a:p>
        </p:txBody>
      </p:sp>
      <p:sp>
        <p:nvSpPr>
          <p:cNvPr id="13" name="Content Placeholder 2"/>
          <p:cNvSpPr txBox="1">
            <a:spLocks/>
          </p:cNvSpPr>
          <p:nvPr/>
        </p:nvSpPr>
        <p:spPr>
          <a:xfrm>
            <a:off x="5292080" y="908720"/>
            <a:ext cx="3851920"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Έστω η δοκός του σχήματος.</a:t>
            </a:r>
          </a:p>
          <a:p>
            <a:pPr marL="0" indent="0">
              <a:buFont typeface="Arial" pitchFamily="34" charset="0"/>
              <a:buNone/>
            </a:pPr>
            <a:r>
              <a:rPr lang="el-GR" sz="2400" dirty="0" smtClean="0"/>
              <a:t>Ζητούμενο είναι η </a:t>
            </a:r>
            <a:r>
              <a:rPr lang="en-US" sz="2400" dirty="0" err="1" smtClean="0"/>
              <a:t>u</a:t>
            </a:r>
            <a:r>
              <a:rPr lang="en-US" sz="2400" baseline="-25000" dirty="0" err="1" smtClean="0"/>
              <a:t>i,P</a:t>
            </a:r>
            <a:r>
              <a:rPr lang="en-US" sz="2400" dirty="0" smtClean="0"/>
              <a:t>.</a:t>
            </a:r>
          </a:p>
          <a:p>
            <a:pPr marL="0" indent="0">
              <a:buFont typeface="Arial" pitchFamily="34" charset="0"/>
              <a:buNone/>
            </a:pPr>
            <a:r>
              <a:rPr lang="el-GR" sz="2400" dirty="0" smtClean="0"/>
              <a:t>Δεδομένα άσκησης:</a:t>
            </a:r>
          </a:p>
          <a:p>
            <a:pPr marL="0" indent="0">
              <a:buFont typeface="Arial" pitchFamily="34" charset="0"/>
              <a:buNone/>
            </a:pPr>
            <a:r>
              <a:rPr lang="el-GR" sz="2400" dirty="0" smtClean="0"/>
              <a:t>Ε=2.1*10</a:t>
            </a:r>
            <a:r>
              <a:rPr lang="el-GR" sz="2400" baseline="30000" dirty="0" smtClean="0"/>
              <a:t>8</a:t>
            </a:r>
            <a:r>
              <a:rPr lang="el-GR" sz="2400" dirty="0" smtClean="0"/>
              <a:t> </a:t>
            </a:r>
            <a:r>
              <a:rPr lang="en-US" sz="2400" dirty="0" err="1" smtClean="0"/>
              <a:t>kN</a:t>
            </a:r>
            <a:r>
              <a:rPr lang="en-US" sz="2400" dirty="0" smtClean="0"/>
              <a:t>/m</a:t>
            </a:r>
            <a:r>
              <a:rPr lang="en-US" sz="2400" baseline="30000" dirty="0" smtClean="0"/>
              <a:t>2</a:t>
            </a:r>
          </a:p>
          <a:p>
            <a:pPr marL="0" indent="0">
              <a:buFont typeface="Arial" pitchFamily="34" charset="0"/>
              <a:buNone/>
            </a:pPr>
            <a:r>
              <a:rPr lang="en-US" sz="2400" dirty="0" smtClean="0"/>
              <a:t>G=0.808*10</a:t>
            </a:r>
            <a:r>
              <a:rPr lang="en-US" sz="2400" baseline="30000" dirty="0" smtClean="0"/>
              <a:t>8</a:t>
            </a:r>
            <a:r>
              <a:rPr lang="en-US" sz="2400" dirty="0" smtClean="0"/>
              <a:t> </a:t>
            </a:r>
            <a:r>
              <a:rPr lang="en-US" sz="2400" dirty="0" err="1" smtClean="0"/>
              <a:t>kN</a:t>
            </a:r>
            <a:r>
              <a:rPr lang="en-US" sz="2400" dirty="0" smtClean="0"/>
              <a:t>/m</a:t>
            </a:r>
            <a:r>
              <a:rPr lang="en-US" sz="2400" baseline="30000" dirty="0" smtClean="0"/>
              <a:t>2</a:t>
            </a:r>
          </a:p>
          <a:p>
            <a:pPr marL="0" indent="0">
              <a:buFont typeface="Arial" pitchFamily="34" charset="0"/>
              <a:buNone/>
            </a:pPr>
            <a:r>
              <a:rPr lang="en-US" sz="2400" dirty="0" smtClean="0"/>
              <a:t>J=8360 cm</a:t>
            </a:r>
            <a:r>
              <a:rPr lang="en-US" sz="2400" baseline="30000" dirty="0" smtClean="0"/>
              <a:t>4</a:t>
            </a:r>
          </a:p>
          <a:p>
            <a:pPr marL="0" indent="0">
              <a:buFont typeface="Arial" pitchFamily="34" charset="0"/>
              <a:buNone/>
            </a:pPr>
            <a:r>
              <a:rPr lang="en-US" sz="2400" dirty="0" smtClean="0"/>
              <a:t>A’=17.6 cm</a:t>
            </a:r>
            <a:r>
              <a:rPr lang="en-US" sz="2400" baseline="30000" dirty="0" smtClean="0"/>
              <a:t>2</a:t>
            </a:r>
          </a:p>
          <a:p>
            <a:pPr marL="0" indent="0">
              <a:buFont typeface="Arial" pitchFamily="34" charset="0"/>
              <a:buNone/>
            </a:pPr>
            <a:endParaRPr lang="el-GR" sz="2400" dirty="0" smtClean="0"/>
          </a:p>
        </p:txBody>
      </p:sp>
      <p:graphicFrame>
        <p:nvGraphicFramePr>
          <p:cNvPr id="2" name="Object 1" descr="Εικόνα αμφιέρειστης παραμορφώσιμης δοκού, στην οποία ασκείται συγκεντρωμένο φορτίο."/>
          <p:cNvGraphicFramePr>
            <a:graphicFrameLocks noChangeAspect="1"/>
          </p:cNvGraphicFramePr>
          <p:nvPr>
            <p:extLst>
              <p:ext uri="{D42A27DB-BD31-4B8C-83A1-F6EECF244321}">
                <p14:modId xmlns:p14="http://schemas.microsoft.com/office/powerpoint/2010/main" val="2518023149"/>
              </p:ext>
            </p:extLst>
          </p:nvPr>
        </p:nvGraphicFramePr>
        <p:xfrm>
          <a:off x="13130" y="908720"/>
          <a:ext cx="5167816" cy="1800200"/>
        </p:xfrm>
        <a:graphic>
          <a:graphicData uri="http://schemas.openxmlformats.org/presentationml/2006/ole">
            <mc:AlternateContent xmlns:mc="http://schemas.openxmlformats.org/markup-compatibility/2006">
              <mc:Choice xmlns:v="urn:schemas-microsoft-com:vml" Requires="v">
                <p:oleObj spid="_x0000_s56606" name="Picture (32-bit)" r:id="rId3" imgW="3171960" imgH="1104840" progId="MetafileCompanion32.Picture.1">
                  <p:embed/>
                </p:oleObj>
              </mc:Choice>
              <mc:Fallback>
                <p:oleObj name="Picture (32-bit)" r:id="rId3" imgW="3171960" imgH="1104840" progId="MetafileCompanion32.Picture.1">
                  <p:embed/>
                  <p:pic>
                    <p:nvPicPr>
                      <p:cNvPr id="0" name=""/>
                      <p:cNvPicPr/>
                      <p:nvPr/>
                    </p:nvPicPr>
                    <p:blipFill>
                      <a:blip r:embed="rId4"/>
                      <a:stretch>
                        <a:fillRect/>
                      </a:stretch>
                    </p:blipFill>
                    <p:spPr>
                      <a:xfrm>
                        <a:off x="13130" y="908720"/>
                        <a:ext cx="5167816" cy="1800200"/>
                      </a:xfrm>
                      <a:prstGeom prst="rect">
                        <a:avLst/>
                      </a:prstGeom>
                    </p:spPr>
                  </p:pic>
                </p:oleObj>
              </mc:Fallback>
            </mc:AlternateContent>
          </a:graphicData>
        </a:graphic>
      </p:graphicFrame>
      <p:sp>
        <p:nvSpPr>
          <p:cNvPr id="9" name="Content Placeholder 2"/>
          <p:cNvSpPr txBox="1">
            <a:spLocks/>
          </p:cNvSpPr>
          <p:nvPr/>
        </p:nvSpPr>
        <p:spPr>
          <a:xfrm>
            <a:off x="107504" y="3861048"/>
            <a:ext cx="3960440"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Αρχικά τοποθετείται στο σημείο </a:t>
            </a:r>
            <a:r>
              <a:rPr lang="en-US" sz="2400" dirty="0" err="1" smtClean="0"/>
              <a:t>i</a:t>
            </a:r>
            <a:r>
              <a:rPr lang="en-US" sz="2400" dirty="0" smtClean="0"/>
              <a:t> </a:t>
            </a:r>
            <a:r>
              <a:rPr lang="el-GR" sz="2400" dirty="0" smtClean="0"/>
              <a:t>μια μοναδιαία δύναμη. Το </a:t>
            </a:r>
            <a:r>
              <a:rPr lang="en-US" sz="2400" dirty="0" err="1" smtClean="0"/>
              <a:t>u</a:t>
            </a:r>
            <a:r>
              <a:rPr lang="en-US" sz="2400" baseline="-25000" dirty="0" err="1" smtClean="0"/>
              <a:t>i,P</a:t>
            </a:r>
            <a:r>
              <a:rPr lang="en-US" sz="2400" dirty="0" smtClean="0"/>
              <a:t> </a:t>
            </a:r>
            <a:r>
              <a:rPr lang="el-GR" sz="2400" dirty="0" smtClean="0"/>
              <a:t>θα υπολογιστεί από τη σχέση:</a:t>
            </a:r>
            <a:endParaRPr lang="en-US" sz="2400" baseline="30000" dirty="0" smtClean="0"/>
          </a:p>
          <a:p>
            <a:pPr marL="0" indent="0">
              <a:buFont typeface="Arial" pitchFamily="34" charset="0"/>
              <a:buNone/>
            </a:pPr>
            <a:endParaRPr lang="el-GR" sz="2400" dirty="0" smtClean="0"/>
          </a:p>
        </p:txBody>
      </p:sp>
      <mc:AlternateContent xmlns:mc="http://schemas.openxmlformats.org/markup-compatibility/2006" xmlns:a14="http://schemas.microsoft.com/office/drawing/2010/main">
        <mc:Choice Requires="a14">
          <p:sp>
            <p:nvSpPr>
              <p:cNvPr id="10" name="TextBox 9"/>
              <p:cNvSpPr txBox="1"/>
              <p:nvPr/>
            </p:nvSpPr>
            <p:spPr>
              <a:xfrm>
                <a:off x="323528" y="5661248"/>
                <a:ext cx="6449458" cy="9399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100" b="0" i="1" smtClean="0">
                              <a:latin typeface="Cambria Math"/>
                            </a:rPr>
                          </m:ctrlPr>
                        </m:sSubPr>
                        <m:e>
                          <m:r>
                            <a:rPr lang="el-GR" sz="2100" b="0" i="1" smtClean="0">
                              <a:latin typeface="Cambria Math"/>
                            </a:rPr>
                            <m:t>𝛿</m:t>
                          </m:r>
                        </m:e>
                        <m:sub>
                          <m:r>
                            <m:rPr>
                              <m:sty m:val="p"/>
                            </m:rPr>
                            <a:rPr lang="en-US" sz="2100" b="0" i="0" smtClean="0">
                              <a:latin typeface="Cambria Math"/>
                            </a:rPr>
                            <m:t>i</m:t>
                          </m:r>
                          <m:r>
                            <a:rPr lang="el-GR" sz="2100" b="0" i="0" smtClean="0">
                              <a:latin typeface="Cambria Math"/>
                            </a:rPr>
                            <m:t>,</m:t>
                          </m:r>
                          <m:r>
                            <a:rPr lang="en-US" sz="2100" b="0" i="1" smtClean="0">
                              <a:latin typeface="Cambria Math"/>
                            </a:rPr>
                            <m:t>𝑃</m:t>
                          </m:r>
                        </m:sub>
                      </m:sSub>
                      <m:r>
                        <a:rPr lang="en-US" sz="2100" b="0" i="1" smtClean="0">
                          <a:latin typeface="Cambria Math"/>
                        </a:rPr>
                        <m:t>=</m:t>
                      </m:r>
                      <m:sSub>
                        <m:sSubPr>
                          <m:ctrlPr>
                            <a:rPr lang="en-US" sz="2100" b="0" i="1" smtClean="0">
                              <a:latin typeface="Cambria Math"/>
                            </a:rPr>
                          </m:ctrlPr>
                        </m:sSubPr>
                        <m:e>
                          <m:r>
                            <a:rPr lang="en-US" sz="2100" b="0" i="1" smtClean="0">
                              <a:latin typeface="Cambria Math"/>
                            </a:rPr>
                            <m:t>𝑢</m:t>
                          </m:r>
                        </m:e>
                        <m:sub>
                          <m:r>
                            <a:rPr lang="en-US" sz="2100" b="0" i="1" smtClean="0">
                              <a:latin typeface="Cambria Math"/>
                            </a:rPr>
                            <m:t>𝑖</m:t>
                          </m:r>
                          <m:r>
                            <a:rPr lang="en-US" sz="2100" b="0" i="1" smtClean="0">
                              <a:latin typeface="Cambria Math"/>
                            </a:rPr>
                            <m:t>,</m:t>
                          </m:r>
                          <m:r>
                            <a:rPr lang="en-US" sz="2100" b="0" i="1" smtClean="0">
                              <a:latin typeface="Cambria Math"/>
                            </a:rPr>
                            <m:t>𝑃</m:t>
                          </m:r>
                        </m:sub>
                      </m:sSub>
                      <m:r>
                        <a:rPr lang="en-US" sz="2100" i="1" smtClean="0">
                          <a:latin typeface="Cambria Math"/>
                        </a:rPr>
                        <m:t>=</m:t>
                      </m:r>
                      <m:nary>
                        <m:naryPr>
                          <m:limLoc m:val="undOvr"/>
                          <m:subHide m:val="on"/>
                          <m:supHide m:val="on"/>
                          <m:ctrlPr>
                            <a:rPr lang="en-US" sz="2100" i="1" smtClean="0">
                              <a:latin typeface="Cambria Math"/>
                            </a:rPr>
                          </m:ctrlPr>
                        </m:naryPr>
                        <m:sub/>
                        <m:sup/>
                        <m:e>
                          <m:sSub>
                            <m:sSubPr>
                              <m:ctrlPr>
                                <a:rPr lang="en-US" sz="2100" i="1" smtClean="0">
                                  <a:latin typeface="Cambria Math"/>
                                </a:rPr>
                              </m:ctrlPr>
                            </m:sSubPr>
                            <m:e>
                              <m:acc>
                                <m:accPr>
                                  <m:chr m:val="̅"/>
                                  <m:ctrlPr>
                                    <a:rPr lang="en-US" sz="2100" b="0" i="1" smtClean="0">
                                      <a:latin typeface="Cambria Math"/>
                                    </a:rPr>
                                  </m:ctrlPr>
                                </m:accPr>
                                <m:e>
                                  <m:r>
                                    <a:rPr lang="en-US" sz="2100" b="0" i="1" smtClean="0">
                                      <a:latin typeface="Cambria Math"/>
                                    </a:rPr>
                                    <m:t>𝑀</m:t>
                                  </m:r>
                                </m:e>
                              </m:acc>
                              <m:r>
                                <a:rPr lang="en-US" sz="2100" b="0" i="1" smtClean="0">
                                  <a:latin typeface="Cambria Math"/>
                                </a:rPr>
                                <m:t>,</m:t>
                              </m:r>
                            </m:e>
                            <m:sub>
                              <m:r>
                                <m:rPr>
                                  <m:sty m:val="p"/>
                                </m:rPr>
                                <a:rPr lang="en-US" sz="2100" b="0" i="0" smtClean="0">
                                  <a:latin typeface="Cambria Math"/>
                                </a:rPr>
                                <m:t>i</m:t>
                              </m:r>
                            </m:sub>
                          </m:sSub>
                          <m:sSub>
                            <m:sSubPr>
                              <m:ctrlPr>
                                <a:rPr lang="en-US" sz="2100" i="1" smtClean="0">
                                  <a:latin typeface="Cambria Math"/>
                                </a:rPr>
                              </m:ctrlPr>
                            </m:sSubPr>
                            <m:e>
                              <m:r>
                                <a:rPr lang="el-GR" sz="2100" b="0" i="1" smtClean="0">
                                  <a:latin typeface="Cambria Math"/>
                                </a:rPr>
                                <m:t>𝜅</m:t>
                              </m:r>
                              <m:r>
                                <a:rPr lang="el-GR" sz="2100" b="0" i="1" smtClean="0">
                                  <a:latin typeface="Cambria Math"/>
                                </a:rPr>
                                <m:t>,</m:t>
                              </m:r>
                            </m:e>
                            <m:sub>
                              <m:r>
                                <a:rPr lang="en-US" sz="2100" b="0" i="1" smtClean="0">
                                  <a:latin typeface="Cambria Math"/>
                                </a:rPr>
                                <m:t>𝑃</m:t>
                              </m:r>
                            </m:sub>
                          </m:sSub>
                          <m:r>
                            <a:rPr lang="en-US" sz="2100" b="0" i="1" smtClean="0">
                              <a:latin typeface="Cambria Math"/>
                            </a:rPr>
                            <m:t>𝑑𝑠</m:t>
                          </m:r>
                          <m:r>
                            <a:rPr lang="en-US" sz="2100" b="0" i="1" smtClean="0">
                              <a:latin typeface="Cambria Math"/>
                            </a:rPr>
                            <m:t>+</m:t>
                          </m:r>
                          <m:nary>
                            <m:naryPr>
                              <m:limLoc m:val="undOvr"/>
                              <m:subHide m:val="on"/>
                              <m:supHide m:val="on"/>
                              <m:ctrlPr>
                                <a:rPr lang="en-US" sz="2100" b="0" i="1" smtClean="0">
                                  <a:latin typeface="Cambria Math"/>
                                </a:rPr>
                              </m:ctrlPr>
                            </m:naryPr>
                            <m:sub/>
                            <m:sup/>
                            <m:e>
                              <m:sSub>
                                <m:sSubPr>
                                  <m:ctrlPr>
                                    <a:rPr lang="en-US" sz="2100" b="0" i="1" smtClean="0">
                                      <a:latin typeface="Cambria Math"/>
                                    </a:rPr>
                                  </m:ctrlPr>
                                </m:sSubPr>
                                <m:e>
                                  <m:acc>
                                    <m:accPr>
                                      <m:chr m:val="̅"/>
                                      <m:ctrlPr>
                                        <a:rPr lang="en-US" sz="2100" b="0" i="1" smtClean="0">
                                          <a:latin typeface="Cambria Math"/>
                                        </a:rPr>
                                      </m:ctrlPr>
                                    </m:accPr>
                                    <m:e>
                                      <m:r>
                                        <a:rPr lang="en-US" sz="2100" b="0" i="1" smtClean="0">
                                          <a:latin typeface="Cambria Math"/>
                                        </a:rPr>
                                        <m:t>𝑄</m:t>
                                      </m:r>
                                    </m:e>
                                  </m:acc>
                                  <m:r>
                                    <a:rPr lang="en-US" sz="2100" b="0" i="1" smtClean="0">
                                      <a:latin typeface="Cambria Math"/>
                                    </a:rPr>
                                    <m:t>,</m:t>
                                  </m:r>
                                </m:e>
                                <m:sub>
                                  <m:r>
                                    <m:rPr>
                                      <m:sty m:val="p"/>
                                    </m:rPr>
                                    <a:rPr lang="en-US" sz="2100" b="0" i="0" smtClean="0">
                                      <a:latin typeface="Cambria Math"/>
                                    </a:rPr>
                                    <m:t>i</m:t>
                                  </m:r>
                                </m:sub>
                              </m:sSub>
                              <m:sSub>
                                <m:sSubPr>
                                  <m:ctrlPr>
                                    <a:rPr lang="en-US" sz="2100" b="0" i="1" smtClean="0">
                                      <a:latin typeface="Cambria Math"/>
                                    </a:rPr>
                                  </m:ctrlPr>
                                </m:sSubPr>
                                <m:e>
                                  <m:r>
                                    <a:rPr lang="el-GR" sz="2100" b="0" i="1" smtClean="0">
                                      <a:latin typeface="Cambria Math"/>
                                    </a:rPr>
                                    <m:t>𝛾</m:t>
                                  </m:r>
                                  <m:r>
                                    <a:rPr lang="el-GR" sz="2100" b="0" i="1" smtClean="0">
                                      <a:latin typeface="Cambria Math"/>
                                    </a:rPr>
                                    <m:t>,</m:t>
                                  </m:r>
                                </m:e>
                                <m:sub>
                                  <m:r>
                                    <a:rPr lang="en-US" sz="2100" b="0" i="1" smtClean="0">
                                      <a:latin typeface="Cambria Math"/>
                                    </a:rPr>
                                    <m:t>𝑃</m:t>
                                  </m:r>
                                </m:sub>
                              </m:sSub>
                              <m:r>
                                <a:rPr lang="en-US" sz="2100" b="0" i="1" smtClean="0">
                                  <a:latin typeface="Cambria Math"/>
                                </a:rPr>
                                <m:t>𝑑𝑠</m:t>
                              </m:r>
                              <m:r>
                                <a:rPr lang="en-US" sz="2100" b="0" i="1" smtClean="0">
                                  <a:latin typeface="Cambria Math"/>
                                </a:rPr>
                                <m:t>+</m:t>
                              </m:r>
                              <m:nary>
                                <m:naryPr>
                                  <m:limLoc m:val="undOvr"/>
                                  <m:subHide m:val="on"/>
                                  <m:supHide m:val="on"/>
                                  <m:ctrlPr>
                                    <a:rPr lang="en-US" sz="2100" b="0" i="1" smtClean="0">
                                      <a:latin typeface="Cambria Math"/>
                                    </a:rPr>
                                  </m:ctrlPr>
                                </m:naryPr>
                                <m:sub/>
                                <m:sup/>
                                <m:e>
                                  <m:sSub>
                                    <m:sSubPr>
                                      <m:ctrlPr>
                                        <a:rPr lang="en-US" sz="2100" b="0" i="1" smtClean="0">
                                          <a:latin typeface="Cambria Math"/>
                                        </a:rPr>
                                      </m:ctrlPr>
                                    </m:sSubPr>
                                    <m:e>
                                      <m:acc>
                                        <m:accPr>
                                          <m:chr m:val="̅"/>
                                          <m:ctrlPr>
                                            <a:rPr lang="en-US" sz="2100" b="0" i="1" smtClean="0">
                                              <a:latin typeface="Cambria Math"/>
                                            </a:rPr>
                                          </m:ctrlPr>
                                        </m:accPr>
                                        <m:e>
                                          <m:r>
                                            <a:rPr lang="en-US" sz="2100" b="0" i="1" smtClean="0">
                                              <a:latin typeface="Cambria Math"/>
                                            </a:rPr>
                                            <m:t>𝑁</m:t>
                                          </m:r>
                                        </m:e>
                                      </m:acc>
                                      <m:r>
                                        <a:rPr lang="en-US" sz="2100" b="0" i="1" smtClean="0">
                                          <a:latin typeface="Cambria Math"/>
                                        </a:rPr>
                                        <m:t>,</m:t>
                                      </m:r>
                                    </m:e>
                                    <m:sub>
                                      <m:r>
                                        <m:rPr>
                                          <m:sty m:val="p"/>
                                        </m:rPr>
                                        <a:rPr lang="en-US" sz="2100" b="0" i="0" smtClean="0">
                                          <a:latin typeface="Cambria Math"/>
                                        </a:rPr>
                                        <m:t>i</m:t>
                                      </m:r>
                                    </m:sub>
                                  </m:sSub>
                                  <m:sSub>
                                    <m:sSubPr>
                                      <m:ctrlPr>
                                        <a:rPr lang="en-US" sz="2100" b="0" i="1" smtClean="0">
                                          <a:latin typeface="Cambria Math"/>
                                        </a:rPr>
                                      </m:ctrlPr>
                                    </m:sSubPr>
                                    <m:e>
                                      <m:r>
                                        <a:rPr lang="el-GR" sz="2100" b="0" i="1" smtClean="0">
                                          <a:latin typeface="Cambria Math"/>
                                        </a:rPr>
                                        <m:t>𝜀</m:t>
                                      </m:r>
                                      <m:r>
                                        <a:rPr lang="el-GR" sz="2100" b="0" i="1" smtClean="0">
                                          <a:latin typeface="Cambria Math"/>
                                        </a:rPr>
                                        <m:t>,</m:t>
                                      </m:r>
                                    </m:e>
                                    <m:sub>
                                      <m:r>
                                        <a:rPr lang="en-US" sz="2100" b="0" i="1" smtClean="0">
                                          <a:latin typeface="Cambria Math"/>
                                        </a:rPr>
                                        <m:t>𝑃</m:t>
                                      </m:r>
                                    </m:sub>
                                  </m:sSub>
                                  <m:r>
                                    <a:rPr lang="en-US" sz="2100" b="0" i="1" smtClean="0">
                                      <a:latin typeface="Cambria Math"/>
                                    </a:rPr>
                                    <m:t>𝑑𝑠</m:t>
                                  </m:r>
                                </m:e>
                              </m:nary>
                            </m:e>
                          </m:nary>
                        </m:e>
                      </m:nary>
                    </m:oMath>
                  </m:oMathPara>
                </a14:m>
                <a:endParaRPr lang="el-GR" sz="21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3528" y="5661248"/>
                <a:ext cx="6449458" cy="939937"/>
              </a:xfrm>
              <a:prstGeom prst="rect">
                <a:avLst/>
              </a:prstGeom>
              <a:blipFill rotWithShape="1">
                <a:blip r:embed="rId7"/>
                <a:stretch>
                  <a:fillRect/>
                </a:stretch>
              </a:blipFill>
            </p:spPr>
            <p:txBody>
              <a:bodyPr/>
              <a:lstStyle/>
              <a:p>
                <a:r>
                  <a:rPr lang="el-GR">
                    <a:noFill/>
                  </a:rPr>
                  <a:t> </a:t>
                </a:r>
              </a:p>
            </p:txBody>
          </p:sp>
        </mc:Fallback>
      </mc:AlternateContent>
      <p:graphicFrame>
        <p:nvGraphicFramePr>
          <p:cNvPr id="3" name="Object 2" descr="Εικόνα της αμφιέρειστης παραμορφώσιμης δοκού, στην οποία ασκείται μοναδιαίο φορτίο στο σημείο i."/>
          <p:cNvGraphicFramePr>
            <a:graphicFrameLocks noChangeAspect="1"/>
          </p:cNvGraphicFramePr>
          <p:nvPr>
            <p:extLst>
              <p:ext uri="{D42A27DB-BD31-4B8C-83A1-F6EECF244321}">
                <p14:modId xmlns:p14="http://schemas.microsoft.com/office/powerpoint/2010/main" val="1394634427"/>
              </p:ext>
            </p:extLst>
          </p:nvPr>
        </p:nvGraphicFramePr>
        <p:xfrm>
          <a:off x="4067944" y="4221088"/>
          <a:ext cx="4980808" cy="1104236"/>
        </p:xfrm>
        <a:graphic>
          <a:graphicData uri="http://schemas.openxmlformats.org/presentationml/2006/ole">
            <mc:AlternateContent xmlns:mc="http://schemas.openxmlformats.org/markup-compatibility/2006">
              <mc:Choice xmlns:v="urn:schemas-microsoft-com:vml" Requires="v">
                <p:oleObj spid="_x0000_s56607" name="Picture (32-bit)" r:id="rId8" imgW="4038480" imgH="895320" progId="MetafileCompanion32.Picture.1">
                  <p:embed/>
                </p:oleObj>
              </mc:Choice>
              <mc:Fallback>
                <p:oleObj name="Picture (32-bit)" r:id="rId8" imgW="4038480" imgH="895320" progId="MetafileCompanion32.Picture.1">
                  <p:embed/>
                  <p:pic>
                    <p:nvPicPr>
                      <p:cNvPr id="0" name=""/>
                      <p:cNvPicPr/>
                      <p:nvPr/>
                    </p:nvPicPr>
                    <p:blipFill>
                      <a:blip r:embed="rId9"/>
                      <a:stretch>
                        <a:fillRect/>
                      </a:stretch>
                    </p:blipFill>
                    <p:spPr>
                      <a:xfrm>
                        <a:off x="4067944" y="4221088"/>
                        <a:ext cx="4980808" cy="1104236"/>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2</a:t>
            </a:fld>
            <a:endParaRPr lang="el-GR"/>
          </a:p>
        </p:txBody>
      </p:sp>
    </p:spTree>
    <p:extLst>
      <p:ext uri="{BB962C8B-B14F-4D97-AF65-F5344CB8AC3E}">
        <p14:creationId xmlns:p14="http://schemas.microsoft.com/office/powerpoint/2010/main" val="3693725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Άσκηση 1 – συνέχεια</a:t>
            </a:r>
            <a:endParaRPr lang="el-GR" sz="2800" b="1" dirty="0"/>
          </a:p>
        </p:txBody>
      </p:sp>
      <p:sp>
        <p:nvSpPr>
          <p:cNvPr id="11" name="Right Arrow 10" descr="Σχήμα βέλος."/>
          <p:cNvSpPr/>
          <p:nvPr/>
        </p:nvSpPr>
        <p:spPr>
          <a:xfrm>
            <a:off x="189875" y="980728"/>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Content Placeholder 2"/>
          <p:cNvSpPr txBox="1">
            <a:spLocks/>
          </p:cNvSpPr>
          <p:nvPr/>
        </p:nvSpPr>
        <p:spPr>
          <a:xfrm>
            <a:off x="611560" y="836712"/>
            <a:ext cx="853244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Παρατηρείται ότι τα </a:t>
            </a:r>
            <a:r>
              <a:rPr lang="en-US" sz="2400" dirty="0" smtClean="0"/>
              <a:t>M, N, Q </a:t>
            </a:r>
            <a:r>
              <a:rPr lang="el-GR" sz="2400" dirty="0" smtClean="0"/>
              <a:t>συνδυάζονται με το μοναδιαίο φορτίο στη θέση </a:t>
            </a:r>
            <a:r>
              <a:rPr lang="en-US" sz="2400" dirty="0" err="1" smtClean="0"/>
              <a:t>i</a:t>
            </a:r>
            <a:r>
              <a:rPr lang="el-GR" sz="2400" dirty="0" smtClean="0"/>
              <a:t>, ενώ τα κ, γ, ε με το εξωτερικό αίτιο.</a:t>
            </a:r>
            <a:endParaRPr lang="en-US" sz="2400" baseline="30000" dirty="0" smtClean="0"/>
          </a:p>
          <a:p>
            <a:pPr marL="0" indent="0">
              <a:buFont typeface="Arial" pitchFamily="34" charset="0"/>
              <a:buNone/>
            </a:pPr>
            <a:endParaRPr lang="el-GR" sz="2400" dirty="0" smtClean="0"/>
          </a:p>
        </p:txBody>
      </p:sp>
      <p:sp>
        <p:nvSpPr>
          <p:cNvPr id="12" name="Right Arrow 11" descr="Σχήμα βέλος."/>
          <p:cNvSpPr/>
          <p:nvPr/>
        </p:nvSpPr>
        <p:spPr>
          <a:xfrm>
            <a:off x="179512" y="2008264"/>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Content Placeholder 2"/>
          <p:cNvSpPr txBox="1">
            <a:spLocks/>
          </p:cNvSpPr>
          <p:nvPr/>
        </p:nvSpPr>
        <p:spPr>
          <a:xfrm>
            <a:off x="683568" y="1916832"/>
            <a:ext cx="2592288" cy="4680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Ισχύουν οι σχέσεις:</a:t>
            </a:r>
            <a:endParaRPr lang="en-US" sz="2400" baseline="30000" dirty="0" smtClean="0"/>
          </a:p>
          <a:p>
            <a:pPr marL="0" indent="0">
              <a:buFont typeface="Arial" pitchFamily="34" charset="0"/>
              <a:buNone/>
            </a:pPr>
            <a:endParaRPr lang="el-GR" sz="2400" dirty="0" smtClean="0"/>
          </a:p>
        </p:txBody>
      </p:sp>
      <mc:AlternateContent xmlns:mc="http://schemas.openxmlformats.org/markup-compatibility/2006" xmlns:a14="http://schemas.microsoft.com/office/drawing/2010/main">
        <mc:Choice Requires="a14">
          <p:sp>
            <p:nvSpPr>
              <p:cNvPr id="17" name="TextBox 16"/>
              <p:cNvSpPr txBox="1"/>
              <p:nvPr/>
            </p:nvSpPr>
            <p:spPr>
              <a:xfrm>
                <a:off x="3283246" y="1772816"/>
                <a:ext cx="1345112" cy="695255"/>
              </a:xfrm>
              <a:prstGeom prst="rect">
                <a:avLst/>
              </a:prstGeom>
              <a:noFill/>
              <a:ln w="25400">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b="0" i="1" smtClean="0">
                              <a:latin typeface="Cambria Math"/>
                            </a:rPr>
                          </m:ctrlPr>
                        </m:sSubPr>
                        <m:e>
                          <m:r>
                            <a:rPr lang="el-GR" sz="2100" b="0" i="1" smtClean="0">
                              <a:latin typeface="Cambria Math"/>
                            </a:rPr>
                            <m:t>𝜀</m:t>
                          </m:r>
                          <m:r>
                            <a:rPr lang="el-GR" sz="2100" b="0" i="1" smtClean="0">
                              <a:latin typeface="Cambria Math"/>
                            </a:rPr>
                            <m:t>,</m:t>
                          </m:r>
                        </m:e>
                        <m:sub>
                          <m:r>
                            <a:rPr lang="en-US" sz="2100" b="0" i="1" smtClean="0">
                              <a:latin typeface="Cambria Math"/>
                            </a:rPr>
                            <m:t>𝑃</m:t>
                          </m:r>
                        </m:sub>
                      </m:sSub>
                      <m:r>
                        <a:rPr lang="en-US" sz="2100" b="0" i="1" smtClean="0">
                          <a:latin typeface="Cambria Math"/>
                        </a:rPr>
                        <m:t>=</m:t>
                      </m:r>
                      <m:f>
                        <m:fPr>
                          <m:ctrlPr>
                            <a:rPr lang="el-GR" sz="2100" b="0" i="1" smtClean="0">
                              <a:latin typeface="Cambria Math"/>
                            </a:rPr>
                          </m:ctrlPr>
                        </m:fPr>
                        <m:num>
                          <m:sSub>
                            <m:sSubPr>
                              <m:ctrlPr>
                                <a:rPr lang="el-GR" sz="2100" b="0" i="1" smtClean="0">
                                  <a:latin typeface="Cambria Math"/>
                                </a:rPr>
                              </m:ctrlPr>
                            </m:sSubPr>
                            <m:e>
                              <m:r>
                                <a:rPr lang="en-US" sz="2100" b="0" i="1" smtClean="0">
                                  <a:latin typeface="Cambria Math"/>
                                </a:rPr>
                                <m:t>𝑁</m:t>
                              </m:r>
                              <m:r>
                                <a:rPr lang="en-US" sz="2100" b="0" i="1" smtClean="0">
                                  <a:latin typeface="Cambria Math"/>
                                </a:rPr>
                                <m:t>,</m:t>
                              </m:r>
                            </m:e>
                            <m:sub>
                              <m:r>
                                <a:rPr lang="en-US" sz="2100" b="0" i="1" smtClean="0">
                                  <a:latin typeface="Cambria Math"/>
                                </a:rPr>
                                <m:t>𝑃</m:t>
                              </m:r>
                            </m:sub>
                          </m:sSub>
                        </m:num>
                        <m:den>
                          <m:r>
                            <a:rPr lang="en-US" sz="2100" b="0" i="1" smtClean="0">
                              <a:latin typeface="Cambria Math"/>
                            </a:rPr>
                            <m:t>𝐸𝐴</m:t>
                          </m:r>
                        </m:den>
                      </m:f>
                    </m:oMath>
                  </m:oMathPara>
                </a14:m>
                <a:endParaRPr lang="el-GR" sz="21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283246" y="1772816"/>
                <a:ext cx="1345112" cy="695255"/>
              </a:xfrm>
              <a:prstGeom prst="rect">
                <a:avLst/>
              </a:prstGeom>
              <a:blipFill rotWithShape="1">
                <a:blip r:embed="rId5"/>
                <a:stretch>
                  <a:fillRect/>
                </a:stretch>
              </a:blipFill>
              <a:ln w="25400">
                <a:solidFill>
                  <a:schemeClr val="accent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900258" y="1772816"/>
                <a:ext cx="1399934" cy="746166"/>
              </a:xfrm>
              <a:prstGeom prst="rect">
                <a:avLst/>
              </a:prstGeom>
              <a:noFill/>
              <a:ln w="25400">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b="0" i="1" smtClean="0">
                              <a:latin typeface="Cambria Math"/>
                            </a:rPr>
                          </m:ctrlPr>
                        </m:sSubPr>
                        <m:e>
                          <m:r>
                            <a:rPr lang="el-GR" sz="2100" b="0" i="1" smtClean="0">
                              <a:latin typeface="Cambria Math"/>
                            </a:rPr>
                            <m:t>𝜅</m:t>
                          </m:r>
                          <m:r>
                            <a:rPr lang="el-GR" sz="2100" b="0" i="1" smtClean="0">
                              <a:latin typeface="Cambria Math"/>
                            </a:rPr>
                            <m:t>,</m:t>
                          </m:r>
                        </m:e>
                        <m:sub>
                          <m:r>
                            <a:rPr lang="en-US" sz="2100" b="0" i="1" smtClean="0">
                              <a:latin typeface="Cambria Math"/>
                            </a:rPr>
                            <m:t>𝑃</m:t>
                          </m:r>
                        </m:sub>
                      </m:sSub>
                      <m:r>
                        <a:rPr lang="en-US" sz="2100" b="0" i="1" smtClean="0">
                          <a:latin typeface="Cambria Math"/>
                        </a:rPr>
                        <m:t>=</m:t>
                      </m:r>
                      <m:f>
                        <m:fPr>
                          <m:ctrlPr>
                            <a:rPr lang="el-GR" sz="2100" b="0" i="1" smtClean="0">
                              <a:latin typeface="Cambria Math"/>
                            </a:rPr>
                          </m:ctrlPr>
                        </m:fPr>
                        <m:num>
                          <m:sSub>
                            <m:sSubPr>
                              <m:ctrlPr>
                                <a:rPr lang="el-GR" sz="2100" b="0" i="1" smtClean="0">
                                  <a:latin typeface="Cambria Math"/>
                                </a:rPr>
                              </m:ctrlPr>
                            </m:sSubPr>
                            <m:e>
                              <m:r>
                                <a:rPr lang="en-US" sz="2100" b="0" i="1" smtClean="0">
                                  <a:latin typeface="Cambria Math"/>
                                </a:rPr>
                                <m:t>𝑀</m:t>
                              </m:r>
                              <m:r>
                                <a:rPr lang="en-US" sz="2100" b="0" i="1" smtClean="0">
                                  <a:latin typeface="Cambria Math"/>
                                </a:rPr>
                                <m:t>,</m:t>
                              </m:r>
                            </m:e>
                            <m:sub>
                              <m:r>
                                <a:rPr lang="en-US" sz="2100" b="0" i="1" smtClean="0">
                                  <a:latin typeface="Cambria Math"/>
                                </a:rPr>
                                <m:t>𝑃</m:t>
                              </m:r>
                            </m:sub>
                          </m:sSub>
                        </m:num>
                        <m:den>
                          <m:r>
                            <a:rPr lang="en-US" sz="2100" b="0" i="1" smtClean="0">
                              <a:latin typeface="Cambria Math"/>
                            </a:rPr>
                            <m:t>𝐸𝐽</m:t>
                          </m:r>
                        </m:den>
                      </m:f>
                    </m:oMath>
                  </m:oMathPara>
                </a14:m>
                <a:endParaRPr lang="el-GR" sz="21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900258" y="1772816"/>
                <a:ext cx="1399934" cy="746166"/>
              </a:xfrm>
              <a:prstGeom prst="rect">
                <a:avLst/>
              </a:prstGeom>
              <a:blipFill rotWithShape="1">
                <a:blip r:embed="rId6"/>
                <a:stretch>
                  <a:fillRect/>
                </a:stretch>
              </a:blipFill>
              <a:ln w="25400">
                <a:solidFill>
                  <a:schemeClr val="accent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585231" y="1772816"/>
                <a:ext cx="1371145" cy="699615"/>
              </a:xfrm>
              <a:prstGeom prst="rect">
                <a:avLst/>
              </a:prstGeom>
              <a:noFill/>
              <a:ln w="25400">
                <a:solidFill>
                  <a:schemeClr val="accent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b="0" i="1" smtClean="0">
                              <a:latin typeface="Cambria Math"/>
                            </a:rPr>
                          </m:ctrlPr>
                        </m:sSubPr>
                        <m:e>
                          <m:r>
                            <a:rPr lang="el-GR" sz="2100" b="0" i="1" smtClean="0">
                              <a:latin typeface="Cambria Math"/>
                            </a:rPr>
                            <m:t>𝛾</m:t>
                          </m:r>
                          <m:r>
                            <a:rPr lang="el-GR" sz="2100" b="0" i="1" smtClean="0">
                              <a:latin typeface="Cambria Math"/>
                            </a:rPr>
                            <m:t>,</m:t>
                          </m:r>
                        </m:e>
                        <m:sub>
                          <m:r>
                            <a:rPr lang="en-US" sz="2100" b="0" i="1" smtClean="0">
                              <a:latin typeface="Cambria Math"/>
                            </a:rPr>
                            <m:t>𝑃</m:t>
                          </m:r>
                        </m:sub>
                      </m:sSub>
                      <m:r>
                        <a:rPr lang="en-US" sz="2100" b="0" i="1" smtClean="0">
                          <a:latin typeface="Cambria Math"/>
                        </a:rPr>
                        <m:t>=</m:t>
                      </m:r>
                      <m:f>
                        <m:fPr>
                          <m:ctrlPr>
                            <a:rPr lang="el-GR" sz="2100" b="0" i="1" smtClean="0">
                              <a:latin typeface="Cambria Math"/>
                            </a:rPr>
                          </m:ctrlPr>
                        </m:fPr>
                        <m:num>
                          <m:sSub>
                            <m:sSubPr>
                              <m:ctrlPr>
                                <a:rPr lang="el-GR" sz="2100" b="0" i="1" smtClean="0">
                                  <a:latin typeface="Cambria Math"/>
                                </a:rPr>
                              </m:ctrlPr>
                            </m:sSubPr>
                            <m:e>
                              <m:r>
                                <a:rPr lang="en-US" sz="2100" b="0" i="1" smtClean="0">
                                  <a:latin typeface="Cambria Math"/>
                                </a:rPr>
                                <m:t>𝑄</m:t>
                              </m:r>
                              <m:r>
                                <a:rPr lang="en-US" sz="2100" b="0" i="1" smtClean="0">
                                  <a:latin typeface="Cambria Math"/>
                                </a:rPr>
                                <m:t>,</m:t>
                              </m:r>
                            </m:e>
                            <m:sub>
                              <m:r>
                                <a:rPr lang="en-US" sz="2100" b="0" i="1" smtClean="0">
                                  <a:latin typeface="Cambria Math"/>
                                </a:rPr>
                                <m:t>𝑃</m:t>
                              </m:r>
                            </m:sub>
                          </m:sSub>
                        </m:num>
                        <m:den>
                          <m:r>
                            <a:rPr lang="en-US" sz="2100" b="0" i="1" smtClean="0">
                              <a:latin typeface="Cambria Math"/>
                            </a:rPr>
                            <m:t>𝐺𝐴</m:t>
                          </m:r>
                          <m:r>
                            <a:rPr lang="en-US" sz="2100" b="0" i="1" smtClean="0">
                              <a:latin typeface="Cambria Math"/>
                            </a:rPr>
                            <m:t>′</m:t>
                          </m:r>
                        </m:den>
                      </m:f>
                    </m:oMath>
                  </m:oMathPara>
                </a14:m>
                <a:endParaRPr lang="el-GR" sz="21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585231" y="1772816"/>
                <a:ext cx="1371145" cy="699615"/>
              </a:xfrm>
              <a:prstGeom prst="rect">
                <a:avLst/>
              </a:prstGeom>
              <a:blipFill rotWithShape="1">
                <a:blip r:embed="rId7"/>
                <a:stretch>
                  <a:fillRect/>
                </a:stretch>
              </a:blipFill>
              <a:ln w="25400">
                <a:solidFill>
                  <a:schemeClr val="accent1"/>
                </a:solidFill>
              </a:ln>
            </p:spPr>
            <p:txBody>
              <a:bodyPr/>
              <a:lstStyle/>
              <a:p>
                <a:r>
                  <a:rPr lang="el-GR">
                    <a:noFill/>
                  </a:rPr>
                  <a:t> </a:t>
                </a:r>
              </a:p>
            </p:txBody>
          </p:sp>
        </mc:Fallback>
      </mc:AlternateContent>
      <p:sp>
        <p:nvSpPr>
          <p:cNvPr id="18" name="Content Placeholder 2"/>
          <p:cNvSpPr txBox="1">
            <a:spLocks/>
          </p:cNvSpPr>
          <p:nvPr/>
        </p:nvSpPr>
        <p:spPr>
          <a:xfrm>
            <a:off x="179512" y="2744924"/>
            <a:ext cx="8208912" cy="4680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Επομένως, ο αρχικός τύπος μετασχηματίζεται ως εξής:</a:t>
            </a:r>
            <a:endParaRPr lang="en-US" sz="2400" baseline="30000" dirty="0" smtClean="0"/>
          </a:p>
          <a:p>
            <a:pPr marL="0" indent="0">
              <a:buFont typeface="Arial" pitchFamily="34" charset="0"/>
              <a:buNone/>
            </a:pPr>
            <a:endParaRPr lang="el-GR" sz="2400" dirty="0" smtClean="0"/>
          </a:p>
        </p:txBody>
      </p:sp>
      <mc:AlternateContent xmlns:mc="http://schemas.openxmlformats.org/markup-compatibility/2006" xmlns:a14="http://schemas.microsoft.com/office/drawing/2010/main">
        <mc:Choice Requires="a14">
          <p:sp>
            <p:nvSpPr>
              <p:cNvPr id="10" name="TextBox 9"/>
              <p:cNvSpPr txBox="1"/>
              <p:nvPr/>
            </p:nvSpPr>
            <p:spPr>
              <a:xfrm>
                <a:off x="323528" y="3353159"/>
                <a:ext cx="7628499" cy="9399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100" b="0" i="1" smtClean="0">
                              <a:latin typeface="Cambria Math"/>
                            </a:rPr>
                          </m:ctrlPr>
                        </m:sSubPr>
                        <m:e>
                          <m:r>
                            <a:rPr lang="el-GR" sz="2100" b="0" i="1" smtClean="0">
                              <a:latin typeface="Cambria Math"/>
                            </a:rPr>
                            <m:t>𝛿</m:t>
                          </m:r>
                        </m:e>
                        <m:sub>
                          <m:r>
                            <m:rPr>
                              <m:sty m:val="p"/>
                            </m:rPr>
                            <a:rPr lang="en-US" sz="2100" b="0" i="0" smtClean="0">
                              <a:latin typeface="Cambria Math"/>
                            </a:rPr>
                            <m:t>i</m:t>
                          </m:r>
                          <m:r>
                            <a:rPr lang="el-GR" sz="2100" b="0" i="0" smtClean="0">
                              <a:latin typeface="Cambria Math"/>
                            </a:rPr>
                            <m:t>,</m:t>
                          </m:r>
                          <m:r>
                            <a:rPr lang="en-US" sz="2100" b="0" i="1" smtClean="0">
                              <a:latin typeface="Cambria Math"/>
                            </a:rPr>
                            <m:t>𝑃</m:t>
                          </m:r>
                        </m:sub>
                      </m:sSub>
                      <m:r>
                        <a:rPr lang="en-US" sz="2100" b="0" i="1" smtClean="0">
                          <a:latin typeface="Cambria Math"/>
                        </a:rPr>
                        <m:t>=</m:t>
                      </m:r>
                      <m:sSub>
                        <m:sSubPr>
                          <m:ctrlPr>
                            <a:rPr lang="en-US" sz="2100" b="0" i="1" smtClean="0">
                              <a:latin typeface="Cambria Math"/>
                            </a:rPr>
                          </m:ctrlPr>
                        </m:sSubPr>
                        <m:e>
                          <m:r>
                            <a:rPr lang="en-US" sz="2100" b="0" i="1" smtClean="0">
                              <a:latin typeface="Cambria Math"/>
                            </a:rPr>
                            <m:t>𝑢</m:t>
                          </m:r>
                        </m:e>
                        <m:sub>
                          <m:r>
                            <a:rPr lang="en-US" sz="2100" b="0" i="1" smtClean="0">
                              <a:latin typeface="Cambria Math"/>
                            </a:rPr>
                            <m:t>𝑖</m:t>
                          </m:r>
                          <m:r>
                            <a:rPr lang="en-US" sz="2100" b="0" i="1" smtClean="0">
                              <a:latin typeface="Cambria Math"/>
                            </a:rPr>
                            <m:t>,</m:t>
                          </m:r>
                          <m:r>
                            <a:rPr lang="en-US" sz="2100" b="0" i="1" smtClean="0">
                              <a:latin typeface="Cambria Math"/>
                            </a:rPr>
                            <m:t>𝑃</m:t>
                          </m:r>
                        </m:sub>
                      </m:sSub>
                      <m:r>
                        <a:rPr lang="en-US" sz="2100" i="1" smtClean="0">
                          <a:latin typeface="Cambria Math"/>
                        </a:rPr>
                        <m:t>=</m:t>
                      </m:r>
                      <m:f>
                        <m:fPr>
                          <m:ctrlPr>
                            <a:rPr lang="en-US" sz="2100" i="1" smtClean="0">
                              <a:latin typeface="Cambria Math"/>
                            </a:rPr>
                          </m:ctrlPr>
                        </m:fPr>
                        <m:num>
                          <m:r>
                            <a:rPr lang="el-GR" sz="2100" b="0" i="1" smtClean="0">
                              <a:latin typeface="Cambria Math"/>
                            </a:rPr>
                            <m:t>1</m:t>
                          </m:r>
                        </m:num>
                        <m:den>
                          <m:r>
                            <a:rPr lang="en-US" sz="2100" b="0" i="1" smtClean="0">
                              <a:latin typeface="Cambria Math"/>
                            </a:rPr>
                            <m:t>𝐸𝐽</m:t>
                          </m:r>
                        </m:den>
                      </m:f>
                      <m:nary>
                        <m:naryPr>
                          <m:limLoc m:val="undOvr"/>
                          <m:subHide m:val="on"/>
                          <m:supHide m:val="on"/>
                          <m:ctrlPr>
                            <a:rPr lang="en-US" sz="2100" i="1" smtClean="0">
                              <a:latin typeface="Cambria Math"/>
                            </a:rPr>
                          </m:ctrlPr>
                        </m:naryPr>
                        <m:sub/>
                        <m:sup/>
                        <m:e>
                          <m:sSub>
                            <m:sSubPr>
                              <m:ctrlPr>
                                <a:rPr lang="en-US" sz="2100" i="1" smtClean="0">
                                  <a:latin typeface="Cambria Math"/>
                                </a:rPr>
                              </m:ctrlPr>
                            </m:sSubPr>
                            <m:e>
                              <m:acc>
                                <m:accPr>
                                  <m:chr m:val="̅"/>
                                  <m:ctrlPr>
                                    <a:rPr lang="en-US" sz="2100" b="0" i="1" smtClean="0">
                                      <a:latin typeface="Cambria Math"/>
                                    </a:rPr>
                                  </m:ctrlPr>
                                </m:accPr>
                                <m:e>
                                  <m:r>
                                    <a:rPr lang="en-US" sz="2100" b="0" i="1" smtClean="0">
                                      <a:latin typeface="Cambria Math"/>
                                    </a:rPr>
                                    <m:t>𝑀</m:t>
                                  </m:r>
                                </m:e>
                              </m:acc>
                              <m:r>
                                <a:rPr lang="en-US" sz="2100" b="0" i="1" smtClean="0">
                                  <a:latin typeface="Cambria Math"/>
                                </a:rPr>
                                <m:t>,</m:t>
                              </m:r>
                            </m:e>
                            <m:sub>
                              <m:r>
                                <m:rPr>
                                  <m:sty m:val="p"/>
                                </m:rPr>
                                <a:rPr lang="en-US" sz="2100" b="0" i="0" smtClean="0">
                                  <a:latin typeface="Cambria Math"/>
                                </a:rPr>
                                <m:t>i</m:t>
                              </m:r>
                            </m:sub>
                          </m:sSub>
                          <m:sSub>
                            <m:sSubPr>
                              <m:ctrlPr>
                                <a:rPr lang="en-US" sz="2100" i="1" smtClean="0">
                                  <a:latin typeface="Cambria Math"/>
                                </a:rPr>
                              </m:ctrlPr>
                            </m:sSubPr>
                            <m:e>
                              <m:r>
                                <a:rPr lang="en-US" sz="2100" b="0" i="1" smtClean="0">
                                  <a:latin typeface="Cambria Math"/>
                                </a:rPr>
                                <m:t>𝑀</m:t>
                              </m:r>
                              <m:r>
                                <a:rPr lang="el-GR" sz="2100" b="0" i="1" smtClean="0">
                                  <a:latin typeface="Cambria Math"/>
                                </a:rPr>
                                <m:t>,</m:t>
                              </m:r>
                            </m:e>
                            <m:sub>
                              <m:r>
                                <a:rPr lang="en-US" sz="2100" b="0" i="1" smtClean="0">
                                  <a:latin typeface="Cambria Math"/>
                                </a:rPr>
                                <m:t>𝑃</m:t>
                              </m:r>
                            </m:sub>
                          </m:sSub>
                          <m:r>
                            <a:rPr lang="en-US" sz="2100" b="0" i="1" smtClean="0">
                              <a:latin typeface="Cambria Math"/>
                            </a:rPr>
                            <m:t>𝑑𝑠</m:t>
                          </m:r>
                          <m:r>
                            <a:rPr lang="en-US" sz="2100" b="0" i="1" smtClean="0">
                              <a:latin typeface="Cambria Math"/>
                            </a:rPr>
                            <m:t>+</m:t>
                          </m:r>
                          <m:f>
                            <m:fPr>
                              <m:ctrlPr>
                                <a:rPr lang="en-US" sz="2100" b="0" i="1" smtClean="0">
                                  <a:latin typeface="Cambria Math"/>
                                </a:rPr>
                              </m:ctrlPr>
                            </m:fPr>
                            <m:num>
                              <m:r>
                                <a:rPr lang="en-US" sz="2100" b="0" i="1" smtClean="0">
                                  <a:latin typeface="Cambria Math"/>
                                </a:rPr>
                                <m:t>1</m:t>
                              </m:r>
                            </m:num>
                            <m:den>
                              <m:r>
                                <a:rPr lang="en-US" sz="2100" b="0" i="1" smtClean="0">
                                  <a:latin typeface="Cambria Math"/>
                                </a:rPr>
                                <m:t>𝐺𝐴</m:t>
                              </m:r>
                              <m:r>
                                <a:rPr lang="en-US" sz="2100" b="0" i="1" smtClean="0">
                                  <a:latin typeface="Cambria Math"/>
                                </a:rPr>
                                <m:t>′</m:t>
                              </m:r>
                            </m:den>
                          </m:f>
                          <m:nary>
                            <m:naryPr>
                              <m:limLoc m:val="undOvr"/>
                              <m:subHide m:val="on"/>
                              <m:supHide m:val="on"/>
                              <m:ctrlPr>
                                <a:rPr lang="en-US" sz="2100" b="0" i="1" smtClean="0">
                                  <a:latin typeface="Cambria Math"/>
                                </a:rPr>
                              </m:ctrlPr>
                            </m:naryPr>
                            <m:sub/>
                            <m:sup/>
                            <m:e>
                              <m:sSub>
                                <m:sSubPr>
                                  <m:ctrlPr>
                                    <a:rPr lang="en-US" sz="2100" b="0" i="1" smtClean="0">
                                      <a:latin typeface="Cambria Math"/>
                                    </a:rPr>
                                  </m:ctrlPr>
                                </m:sSubPr>
                                <m:e>
                                  <m:acc>
                                    <m:accPr>
                                      <m:chr m:val="̅"/>
                                      <m:ctrlPr>
                                        <a:rPr lang="en-US" sz="2100" b="0" i="1" smtClean="0">
                                          <a:latin typeface="Cambria Math"/>
                                        </a:rPr>
                                      </m:ctrlPr>
                                    </m:accPr>
                                    <m:e>
                                      <m:r>
                                        <a:rPr lang="en-US" sz="2100" b="0" i="1" smtClean="0">
                                          <a:latin typeface="Cambria Math"/>
                                        </a:rPr>
                                        <m:t>𝑄</m:t>
                                      </m:r>
                                    </m:e>
                                  </m:acc>
                                  <m:r>
                                    <a:rPr lang="en-US" sz="2100" b="0" i="1" smtClean="0">
                                      <a:latin typeface="Cambria Math"/>
                                    </a:rPr>
                                    <m:t>,</m:t>
                                  </m:r>
                                </m:e>
                                <m:sub>
                                  <m:r>
                                    <m:rPr>
                                      <m:sty m:val="p"/>
                                    </m:rPr>
                                    <a:rPr lang="en-US" sz="2100" b="0" i="0" smtClean="0">
                                      <a:latin typeface="Cambria Math"/>
                                    </a:rPr>
                                    <m:t>i</m:t>
                                  </m:r>
                                </m:sub>
                              </m:sSub>
                              <m:sSub>
                                <m:sSubPr>
                                  <m:ctrlPr>
                                    <a:rPr lang="en-US" sz="2100" b="0" i="1" smtClean="0">
                                      <a:latin typeface="Cambria Math"/>
                                    </a:rPr>
                                  </m:ctrlPr>
                                </m:sSubPr>
                                <m:e>
                                  <m:r>
                                    <a:rPr lang="en-US" sz="2100" b="0" i="1" smtClean="0">
                                      <a:latin typeface="Cambria Math"/>
                                    </a:rPr>
                                    <m:t>𝑄</m:t>
                                  </m:r>
                                  <m:r>
                                    <a:rPr lang="el-GR" sz="2100" b="0" i="1" smtClean="0">
                                      <a:latin typeface="Cambria Math"/>
                                    </a:rPr>
                                    <m:t>,</m:t>
                                  </m:r>
                                </m:e>
                                <m:sub>
                                  <m:r>
                                    <a:rPr lang="en-US" sz="2100" b="0" i="1" smtClean="0">
                                      <a:latin typeface="Cambria Math"/>
                                    </a:rPr>
                                    <m:t>𝑃</m:t>
                                  </m:r>
                                </m:sub>
                              </m:sSub>
                              <m:r>
                                <a:rPr lang="en-US" sz="2100" b="0" i="1" smtClean="0">
                                  <a:latin typeface="Cambria Math"/>
                                </a:rPr>
                                <m:t>𝑑𝑠</m:t>
                              </m:r>
                              <m:r>
                                <a:rPr lang="en-US" sz="2100" b="0" i="1" smtClean="0">
                                  <a:latin typeface="Cambria Math"/>
                                </a:rPr>
                                <m:t>+</m:t>
                              </m:r>
                              <m:f>
                                <m:fPr>
                                  <m:ctrlPr>
                                    <a:rPr lang="en-US" sz="2100" b="0" i="1" smtClean="0">
                                      <a:latin typeface="Cambria Math"/>
                                    </a:rPr>
                                  </m:ctrlPr>
                                </m:fPr>
                                <m:num>
                                  <m:r>
                                    <a:rPr lang="en-US" sz="2100" b="0" i="1" smtClean="0">
                                      <a:latin typeface="Cambria Math"/>
                                    </a:rPr>
                                    <m:t>1</m:t>
                                  </m:r>
                                </m:num>
                                <m:den>
                                  <m:r>
                                    <a:rPr lang="en-US" sz="2100" b="0" i="1" smtClean="0">
                                      <a:latin typeface="Cambria Math"/>
                                    </a:rPr>
                                    <m:t>𝐸𝐴</m:t>
                                  </m:r>
                                </m:den>
                              </m:f>
                              <m:nary>
                                <m:naryPr>
                                  <m:limLoc m:val="undOvr"/>
                                  <m:subHide m:val="on"/>
                                  <m:supHide m:val="on"/>
                                  <m:ctrlPr>
                                    <a:rPr lang="en-US" sz="2100" b="0" i="1" smtClean="0">
                                      <a:latin typeface="Cambria Math"/>
                                    </a:rPr>
                                  </m:ctrlPr>
                                </m:naryPr>
                                <m:sub/>
                                <m:sup/>
                                <m:e>
                                  <m:sSub>
                                    <m:sSubPr>
                                      <m:ctrlPr>
                                        <a:rPr lang="en-US" sz="2100" b="0" i="1" smtClean="0">
                                          <a:latin typeface="Cambria Math"/>
                                        </a:rPr>
                                      </m:ctrlPr>
                                    </m:sSubPr>
                                    <m:e>
                                      <m:acc>
                                        <m:accPr>
                                          <m:chr m:val="̅"/>
                                          <m:ctrlPr>
                                            <a:rPr lang="en-US" sz="2100" b="0" i="1" smtClean="0">
                                              <a:latin typeface="Cambria Math"/>
                                            </a:rPr>
                                          </m:ctrlPr>
                                        </m:accPr>
                                        <m:e>
                                          <m:r>
                                            <a:rPr lang="en-US" sz="2100" b="0" i="1" smtClean="0">
                                              <a:latin typeface="Cambria Math"/>
                                            </a:rPr>
                                            <m:t>𝑁</m:t>
                                          </m:r>
                                        </m:e>
                                      </m:acc>
                                      <m:r>
                                        <a:rPr lang="en-US" sz="2100" b="0" i="1" smtClean="0">
                                          <a:latin typeface="Cambria Math"/>
                                        </a:rPr>
                                        <m:t>,</m:t>
                                      </m:r>
                                    </m:e>
                                    <m:sub>
                                      <m:r>
                                        <m:rPr>
                                          <m:sty m:val="p"/>
                                        </m:rPr>
                                        <a:rPr lang="en-US" sz="2100" b="0" i="0" smtClean="0">
                                          <a:latin typeface="Cambria Math"/>
                                        </a:rPr>
                                        <m:t>i</m:t>
                                      </m:r>
                                    </m:sub>
                                  </m:sSub>
                                  <m:sSub>
                                    <m:sSubPr>
                                      <m:ctrlPr>
                                        <a:rPr lang="en-US" sz="2100" b="0" i="1" smtClean="0">
                                          <a:latin typeface="Cambria Math"/>
                                        </a:rPr>
                                      </m:ctrlPr>
                                    </m:sSubPr>
                                    <m:e>
                                      <m:r>
                                        <a:rPr lang="en-US" sz="2100" b="0" i="1" smtClean="0">
                                          <a:latin typeface="Cambria Math"/>
                                        </a:rPr>
                                        <m:t>𝑁</m:t>
                                      </m:r>
                                      <m:r>
                                        <a:rPr lang="el-GR" sz="2100" b="0" i="1" smtClean="0">
                                          <a:latin typeface="Cambria Math"/>
                                        </a:rPr>
                                        <m:t>,</m:t>
                                      </m:r>
                                    </m:e>
                                    <m:sub>
                                      <m:r>
                                        <a:rPr lang="en-US" sz="2100" b="0" i="1" smtClean="0">
                                          <a:latin typeface="Cambria Math"/>
                                        </a:rPr>
                                        <m:t>𝑃</m:t>
                                      </m:r>
                                    </m:sub>
                                  </m:sSub>
                                  <m:r>
                                    <a:rPr lang="en-US" sz="2100" b="0" i="1" smtClean="0">
                                      <a:latin typeface="Cambria Math"/>
                                    </a:rPr>
                                    <m:t>𝑑𝑠</m:t>
                                  </m:r>
                                </m:e>
                              </m:nary>
                            </m:e>
                          </m:nary>
                        </m:e>
                      </m:nary>
                    </m:oMath>
                  </m:oMathPara>
                </a14:m>
                <a:endParaRPr lang="el-GR" sz="21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3528" y="3353159"/>
                <a:ext cx="7628499" cy="939937"/>
              </a:xfrm>
              <a:prstGeom prst="rect">
                <a:avLst/>
              </a:prstGeom>
              <a:blipFill rotWithShape="1">
                <a:blip r:embed="rId8"/>
                <a:stretch>
                  <a:fillRect/>
                </a:stretch>
              </a:blipFill>
            </p:spPr>
            <p:txBody>
              <a:bodyPr/>
              <a:lstStyle/>
              <a:p>
                <a:r>
                  <a:rPr lang="el-GR">
                    <a:noFill/>
                  </a:rPr>
                  <a:t> </a:t>
                </a:r>
              </a:p>
            </p:txBody>
          </p:sp>
        </mc:Fallback>
      </mc:AlternateContent>
      <p:sp>
        <p:nvSpPr>
          <p:cNvPr id="19" name="Content Placeholder 2"/>
          <p:cNvSpPr txBox="1">
            <a:spLocks/>
          </p:cNvSpPr>
          <p:nvPr/>
        </p:nvSpPr>
        <p:spPr>
          <a:xfrm>
            <a:off x="179512" y="4329100"/>
            <a:ext cx="8784976" cy="22682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Άρα, ο φορέας πρέπει να επιλυθεί δύο φορές: μια φορά για το μοναδιαίο και μια φορά για το εξωτερικό φορτίο.</a:t>
            </a:r>
          </a:p>
          <a:p>
            <a:pPr marL="0" indent="0">
              <a:buFont typeface="Arial" pitchFamily="34" charset="0"/>
              <a:buNone/>
            </a:pPr>
            <a:r>
              <a:rPr lang="el-GR" sz="2400" dirty="0" smtClean="0"/>
              <a:t>Τα ολοκληρώματα υπολογίζονται μέσω δοσμένου πίνακα.</a:t>
            </a:r>
          </a:p>
          <a:p>
            <a:pPr marL="0" indent="0">
              <a:buFont typeface="Arial" pitchFamily="34" charset="0"/>
              <a:buNone/>
            </a:pPr>
            <a:r>
              <a:rPr lang="el-GR" sz="2400" dirty="0" smtClean="0"/>
              <a:t>Στο συγκεκριμένο φορέα δεν υπάρχουν αξονικές. Άρα θα υπολογιστούν τα </a:t>
            </a:r>
            <a:r>
              <a:rPr lang="en-US" sz="2400" dirty="0" smtClean="0"/>
              <a:t>M </a:t>
            </a:r>
            <a:r>
              <a:rPr lang="el-GR" sz="2400" dirty="0" smtClean="0"/>
              <a:t>και </a:t>
            </a:r>
            <a:r>
              <a:rPr lang="en-US" sz="2400" dirty="0" smtClean="0"/>
              <a:t>Q </a:t>
            </a:r>
            <a:r>
              <a:rPr lang="el-GR" sz="2400" dirty="0" smtClean="0"/>
              <a:t>για τις δύο περιπτώσεις φορτίων.</a:t>
            </a:r>
            <a:endParaRPr lang="en-US" sz="2400" dirty="0" smtClean="0"/>
          </a:p>
          <a:p>
            <a:pPr marL="0" indent="0">
              <a:buFont typeface="Arial" pitchFamily="34" charset="0"/>
              <a:buNone/>
            </a:pPr>
            <a:endParaRPr lang="el-GR"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3</a:t>
            </a:fld>
            <a:endParaRPr lang="el-GR"/>
          </a:p>
        </p:txBody>
      </p:sp>
    </p:spTree>
    <p:extLst>
      <p:ext uri="{BB962C8B-B14F-4D97-AF65-F5344CB8AC3E}">
        <p14:creationId xmlns:p14="http://schemas.microsoft.com/office/powerpoint/2010/main" val="3926482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Άσκηση 1 – επίλυση φορέα για το μοναδιαίο φορτίο</a:t>
            </a:r>
            <a:endParaRPr lang="el-GR" sz="2800" b="1" dirty="0"/>
          </a:p>
        </p:txBody>
      </p:sp>
      <p:graphicFrame>
        <p:nvGraphicFramePr>
          <p:cNvPr id="2" name="Object 1" descr="Εικόνα που περιγράφει την εύρεση των διαγραμμάτων ροπής και τέμνουσας της αμφιέρειστης δοκού, λόγω μοναδιαίου στο σημείο i."/>
          <p:cNvGraphicFramePr>
            <a:graphicFrameLocks noChangeAspect="1"/>
          </p:cNvGraphicFramePr>
          <p:nvPr>
            <p:extLst>
              <p:ext uri="{D42A27DB-BD31-4B8C-83A1-F6EECF244321}">
                <p14:modId xmlns:p14="http://schemas.microsoft.com/office/powerpoint/2010/main" val="2583530467"/>
              </p:ext>
            </p:extLst>
          </p:nvPr>
        </p:nvGraphicFramePr>
        <p:xfrm>
          <a:off x="1334865" y="1052736"/>
          <a:ext cx="6549503" cy="4752528"/>
        </p:xfrm>
        <a:graphic>
          <a:graphicData uri="http://schemas.openxmlformats.org/presentationml/2006/ole">
            <mc:AlternateContent xmlns:mc="http://schemas.openxmlformats.org/markup-compatibility/2006">
              <mc:Choice xmlns:v="urn:schemas-microsoft-com:vml" Requires="v">
                <p:oleObj spid="_x0000_s99392" name="Picture (32-bit)" r:id="rId3" imgW="2638440" imgH="1914480" progId="MetafileCompanion32.Picture.1">
                  <p:embed/>
                </p:oleObj>
              </mc:Choice>
              <mc:Fallback>
                <p:oleObj name="Picture (32-bit)" r:id="rId3" imgW="2638440" imgH="1914480" progId="MetafileCompanion32.Picture.1">
                  <p:embed/>
                  <p:pic>
                    <p:nvPicPr>
                      <p:cNvPr id="0" name=""/>
                      <p:cNvPicPr/>
                      <p:nvPr/>
                    </p:nvPicPr>
                    <p:blipFill>
                      <a:blip r:embed="rId4"/>
                      <a:stretch>
                        <a:fillRect/>
                      </a:stretch>
                    </p:blipFill>
                    <p:spPr>
                      <a:xfrm>
                        <a:off x="1334865" y="1052736"/>
                        <a:ext cx="6549503" cy="4752528"/>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4</a:t>
            </a:fld>
            <a:endParaRPr lang="el-GR"/>
          </a:p>
        </p:txBody>
      </p:sp>
    </p:spTree>
    <p:extLst>
      <p:ext uri="{BB962C8B-B14F-4D97-AF65-F5344CB8AC3E}">
        <p14:creationId xmlns:p14="http://schemas.microsoft.com/office/powerpoint/2010/main" val="4010934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Άσκηση 1 – επίλυση φορέα για το εξωτερικό φορτίο</a:t>
            </a:r>
            <a:endParaRPr lang="el-GR" sz="2800" b="1" dirty="0"/>
          </a:p>
        </p:txBody>
      </p:sp>
      <p:graphicFrame>
        <p:nvGraphicFramePr>
          <p:cNvPr id="4" name="Object 3" descr="Εικόνα που περιγράφει την εύρεση των διαγραμμάτων ροπής και τέμνουσας της αμφιέρειστης δοκού, λόγω εξωτερικής φόρτισης."/>
          <p:cNvGraphicFramePr>
            <a:graphicFrameLocks noChangeAspect="1"/>
          </p:cNvGraphicFramePr>
          <p:nvPr>
            <p:extLst>
              <p:ext uri="{D42A27DB-BD31-4B8C-83A1-F6EECF244321}">
                <p14:modId xmlns:p14="http://schemas.microsoft.com/office/powerpoint/2010/main" val="244506872"/>
              </p:ext>
            </p:extLst>
          </p:nvPr>
        </p:nvGraphicFramePr>
        <p:xfrm>
          <a:off x="1472434" y="895757"/>
          <a:ext cx="6267918" cy="5845612"/>
        </p:xfrm>
        <a:graphic>
          <a:graphicData uri="http://schemas.openxmlformats.org/presentationml/2006/ole">
            <mc:AlternateContent xmlns:mc="http://schemas.openxmlformats.org/markup-compatibility/2006">
              <mc:Choice xmlns:v="urn:schemas-microsoft-com:vml" Requires="v">
                <p:oleObj spid="_x0000_s100416" name="Picture (32-bit)" r:id="rId3" imgW="2685960" imgH="2505240" progId="MetafileCompanion32.Picture.1">
                  <p:embed/>
                </p:oleObj>
              </mc:Choice>
              <mc:Fallback>
                <p:oleObj name="Picture (32-bit)" r:id="rId3" imgW="2685960" imgH="2505240" progId="MetafileCompanion32.Picture.1">
                  <p:embed/>
                  <p:pic>
                    <p:nvPicPr>
                      <p:cNvPr id="0" name=""/>
                      <p:cNvPicPr/>
                      <p:nvPr/>
                    </p:nvPicPr>
                    <p:blipFill>
                      <a:blip r:embed="rId4"/>
                      <a:stretch>
                        <a:fillRect/>
                      </a:stretch>
                    </p:blipFill>
                    <p:spPr>
                      <a:xfrm>
                        <a:off x="1472434" y="895757"/>
                        <a:ext cx="6267918" cy="5845612"/>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E53BB423-234F-4104-8070-014A5F326CB9}" type="slidenum">
              <a:rPr lang="el-GR" smtClean="0"/>
              <a:t>5</a:t>
            </a:fld>
            <a:endParaRPr lang="el-GR"/>
          </a:p>
        </p:txBody>
      </p:sp>
    </p:spTree>
    <p:extLst>
      <p:ext uri="{BB962C8B-B14F-4D97-AF65-F5344CB8AC3E}">
        <p14:creationId xmlns:p14="http://schemas.microsoft.com/office/powerpoint/2010/main" val="3227242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Άσκηση 1 – υπολογισμός ολοκληρώματος με ροπές</a:t>
            </a:r>
            <a:endParaRPr lang="el-GR" sz="2800" b="1" dirty="0"/>
          </a:p>
        </p:txBody>
      </p:sp>
      <p:sp>
        <p:nvSpPr>
          <p:cNvPr id="6" name="Content Placeholder 2"/>
          <p:cNvSpPr txBox="1">
            <a:spLocks/>
          </p:cNvSpPr>
          <p:nvPr/>
        </p:nvSpPr>
        <p:spPr>
          <a:xfrm>
            <a:off x="0" y="836712"/>
            <a:ext cx="9144000"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Στον πίνακα που χρησιμοποιείται για τον υπολογισμό των ολοκληρωμάτων δεν υπάρχουν τύποι διαγραμμάτων που να μπορούν να χρησιμοποιηθούν απευθείας στη συγκεκριμένη περίπτωση. Άρα τα δύο διαγράμματα των ροπών πρέπει να χωριστούν σε επιμέρους διαγράμματα, όπως φαίνεται στο σχήμα.</a:t>
            </a:r>
            <a:endParaRPr lang="en-US" sz="2400" dirty="0" smtClean="0"/>
          </a:p>
          <a:p>
            <a:pPr marL="0" indent="0">
              <a:buFont typeface="Arial" pitchFamily="34" charset="0"/>
              <a:buNone/>
            </a:pPr>
            <a:endParaRPr lang="el-GR" sz="2400" dirty="0" smtClean="0"/>
          </a:p>
        </p:txBody>
      </p:sp>
      <p:graphicFrame>
        <p:nvGraphicFramePr>
          <p:cNvPr id="2" name="Object 1" descr="Εικόνα που περιγράφει τη διαδικασία πολλαπλασιασμού των δύο διαγραμμάτων ροπής της αμφιέρειστης, χωρίζοντάς τα σε κατάλληλα επιμέρους τμήματα."/>
          <p:cNvGraphicFramePr>
            <a:graphicFrameLocks noChangeAspect="1"/>
          </p:cNvGraphicFramePr>
          <p:nvPr>
            <p:extLst>
              <p:ext uri="{D42A27DB-BD31-4B8C-83A1-F6EECF244321}">
                <p14:modId xmlns:p14="http://schemas.microsoft.com/office/powerpoint/2010/main" val="3113418459"/>
              </p:ext>
            </p:extLst>
          </p:nvPr>
        </p:nvGraphicFramePr>
        <p:xfrm>
          <a:off x="35496" y="2996952"/>
          <a:ext cx="5112568" cy="3336578"/>
        </p:xfrm>
        <a:graphic>
          <a:graphicData uri="http://schemas.openxmlformats.org/presentationml/2006/ole">
            <mc:AlternateContent xmlns:mc="http://schemas.openxmlformats.org/markup-compatibility/2006">
              <mc:Choice xmlns:v="urn:schemas-microsoft-com:vml" Requires="v">
                <p:oleObj spid="_x0000_s101439" name="Picture (32-bit)" r:id="rId3" imgW="3876840" imgH="2352600" progId="MetafileCompanion32.Picture.1">
                  <p:embed/>
                </p:oleObj>
              </mc:Choice>
              <mc:Fallback>
                <p:oleObj name="Picture (32-bit)" r:id="rId3" imgW="3876840" imgH="2352600" progId="MetafileCompanion32.Picture.1">
                  <p:embed/>
                  <p:pic>
                    <p:nvPicPr>
                      <p:cNvPr id="0" name=""/>
                      <p:cNvPicPr/>
                      <p:nvPr/>
                    </p:nvPicPr>
                    <p:blipFill>
                      <a:blip r:embed="rId4"/>
                      <a:stretch>
                        <a:fillRect/>
                      </a:stretch>
                    </p:blipFill>
                    <p:spPr>
                      <a:xfrm>
                        <a:off x="35496" y="2996952"/>
                        <a:ext cx="5112568" cy="333657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Content Placeholder 2"/>
              <p:cNvSpPr txBox="1">
                <a:spLocks/>
              </p:cNvSpPr>
              <p:nvPr/>
            </p:nvSpPr>
            <p:spPr>
              <a:xfrm>
                <a:off x="5220072" y="2736304"/>
                <a:ext cx="3888432" cy="4005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200" dirty="0" smtClean="0"/>
                  <a:t>Τρίγωνο </a:t>
                </a:r>
                <a:r>
                  <a:rPr lang="en-US" sz="2200" dirty="0" smtClean="0"/>
                  <a:t>x</a:t>
                </a:r>
                <a:r>
                  <a:rPr lang="el-GR" sz="2200" dirty="0" smtClean="0"/>
                  <a:t> τρίγωνο:</a:t>
                </a:r>
              </a:p>
              <a:p>
                <a:pPr marL="0" indent="0">
                  <a:buNone/>
                </a:pPr>
                <a14:m>
                  <m:oMathPara xmlns:m="http://schemas.openxmlformats.org/officeDocument/2006/math">
                    <m:oMathParaPr>
                      <m:jc m:val="center"/>
                    </m:oMathParaPr>
                    <m:oMath xmlns:m="http://schemas.openxmlformats.org/officeDocument/2006/math">
                      <m:f>
                        <m:fPr>
                          <m:ctrlPr>
                            <a:rPr lang="el-GR" sz="2000" b="0" i="1" smtClean="0">
                              <a:latin typeface="Cambria Math"/>
                            </a:rPr>
                          </m:ctrlPr>
                        </m:fPr>
                        <m:num>
                          <m:r>
                            <a:rPr lang="el-GR" sz="2000" b="0" i="1" smtClean="0">
                              <a:latin typeface="Cambria Math"/>
                            </a:rPr>
                            <m:t>1</m:t>
                          </m:r>
                        </m:num>
                        <m:den>
                          <m:r>
                            <a:rPr lang="el-GR" sz="2000" b="0" i="1" smtClean="0">
                              <a:latin typeface="Cambria Math"/>
                            </a:rPr>
                            <m:t>3</m:t>
                          </m:r>
                        </m:den>
                      </m:f>
                      <m:r>
                        <a:rPr lang="el-GR" sz="2000" b="0" i="1" smtClean="0">
                          <a:latin typeface="Cambria Math"/>
                        </a:rPr>
                        <m:t>∗2∗142.86∗1</m:t>
                      </m:r>
                    </m:oMath>
                  </m:oMathPara>
                </a14:m>
                <a:endParaRPr lang="el-GR" sz="2000" b="0" dirty="0" smtClean="0"/>
              </a:p>
              <a:p>
                <a:pPr marL="0" indent="0">
                  <a:buNone/>
                </a:pPr>
                <a:endParaRPr lang="el-GR" sz="2000" b="0" dirty="0" smtClean="0"/>
              </a:p>
              <a:p>
                <a:r>
                  <a:rPr lang="el-GR" sz="2200" dirty="0" smtClean="0"/>
                  <a:t>Τραπέζιο </a:t>
                </a:r>
                <a:r>
                  <a:rPr lang="en-US" sz="2200" dirty="0" smtClean="0"/>
                  <a:t>x</a:t>
                </a:r>
                <a:r>
                  <a:rPr lang="el-GR" sz="2200" dirty="0" smtClean="0"/>
                  <a:t> τραπέζιο:</a:t>
                </a:r>
              </a:p>
              <a:p>
                <a:pPr marL="0" indent="0" algn="ctr">
                  <a:buNone/>
                </a:pPr>
                <a14:m>
                  <m:oMath xmlns:m="http://schemas.openxmlformats.org/officeDocument/2006/math">
                    <m:f>
                      <m:fPr>
                        <m:ctrlPr>
                          <a:rPr lang="el-GR" sz="2000" i="1" smtClean="0">
                            <a:latin typeface="Cambria Math"/>
                          </a:rPr>
                        </m:ctrlPr>
                      </m:fPr>
                      <m:num>
                        <m:r>
                          <a:rPr lang="el-GR" sz="2000" b="0" i="1" smtClean="0">
                            <a:latin typeface="Cambria Math"/>
                          </a:rPr>
                          <m:t>1</m:t>
                        </m:r>
                      </m:num>
                      <m:den>
                        <m:r>
                          <a:rPr lang="el-GR" sz="2000" b="0" i="1" smtClean="0">
                            <a:latin typeface="Cambria Math"/>
                          </a:rPr>
                          <m:t>6</m:t>
                        </m:r>
                      </m:den>
                    </m:f>
                    <m:r>
                      <a:rPr lang="el-GR" sz="2000" b="0" i="1" smtClean="0">
                        <a:latin typeface="Cambria Math"/>
                      </a:rPr>
                      <m:t>1,5[142.86</m:t>
                    </m:r>
                    <m:d>
                      <m:dPr>
                        <m:ctrlPr>
                          <a:rPr lang="el-GR" sz="2000" b="0" i="1" smtClean="0">
                            <a:latin typeface="Cambria Math"/>
                          </a:rPr>
                        </m:ctrlPr>
                      </m:dPr>
                      <m:e>
                        <m:r>
                          <a:rPr lang="el-GR" sz="2000" b="0" i="1" smtClean="0">
                            <a:latin typeface="Cambria Math"/>
                          </a:rPr>
                          <m:t>2∗1+1.75</m:t>
                        </m:r>
                      </m:e>
                    </m:d>
                    <m:r>
                      <a:rPr lang="el-GR" sz="2000" b="0" i="1" smtClean="0">
                        <a:latin typeface="Cambria Math"/>
                      </a:rPr>
                      <m:t>++100</m:t>
                    </m:r>
                    <m:d>
                      <m:dPr>
                        <m:ctrlPr>
                          <a:rPr lang="el-GR" sz="2000" b="0" i="1" smtClean="0">
                            <a:latin typeface="Cambria Math"/>
                          </a:rPr>
                        </m:ctrlPr>
                      </m:dPr>
                      <m:e>
                        <m:r>
                          <a:rPr lang="el-GR" sz="2000" b="0" i="1" smtClean="0">
                            <a:latin typeface="Cambria Math"/>
                          </a:rPr>
                          <m:t>2∗1.75+1∗1</m:t>
                        </m:r>
                      </m:e>
                    </m:d>
                    <m:r>
                      <a:rPr lang="el-GR" sz="2000" b="0" i="1" smtClean="0">
                        <a:latin typeface="Cambria Math"/>
                      </a:rPr>
                      <m:t>]</m:t>
                    </m:r>
                  </m:oMath>
                </a14:m>
                <a:r>
                  <a:rPr lang="el-GR" sz="2000" dirty="0" smtClean="0"/>
                  <a:t> </a:t>
                </a:r>
              </a:p>
              <a:p>
                <a:pPr marL="0" indent="0">
                  <a:buNone/>
                </a:pPr>
                <a:endParaRPr lang="el-GR" sz="2000" dirty="0" smtClean="0"/>
              </a:p>
              <a:p>
                <a:r>
                  <a:rPr lang="el-GR" sz="2000" dirty="0" smtClean="0"/>
                  <a:t>Τρίγωνο </a:t>
                </a:r>
                <a:r>
                  <a:rPr lang="en-US" sz="2000" dirty="0" smtClean="0"/>
                  <a:t>x</a:t>
                </a:r>
                <a:r>
                  <a:rPr lang="el-GR" sz="2000" dirty="0" smtClean="0"/>
                  <a:t> τρίγωνο:</a:t>
                </a:r>
              </a:p>
              <a:p>
                <a:pPr marL="0" indent="0">
                  <a:buNone/>
                </a:pPr>
                <a14:m>
                  <m:oMathPara xmlns:m="http://schemas.openxmlformats.org/officeDocument/2006/math">
                    <m:oMathParaPr>
                      <m:jc m:val="center"/>
                    </m:oMathParaPr>
                    <m:oMath xmlns:m="http://schemas.openxmlformats.org/officeDocument/2006/math">
                      <m:f>
                        <m:fPr>
                          <m:ctrlPr>
                            <a:rPr lang="el-GR" sz="2000" i="1" smtClean="0">
                              <a:latin typeface="Cambria Math"/>
                            </a:rPr>
                          </m:ctrlPr>
                        </m:fPr>
                        <m:num>
                          <m:r>
                            <a:rPr lang="el-GR" sz="2000" b="0" i="1" smtClean="0">
                              <a:latin typeface="Cambria Math"/>
                            </a:rPr>
                            <m:t>1</m:t>
                          </m:r>
                        </m:num>
                        <m:den>
                          <m:r>
                            <a:rPr lang="el-GR" sz="2000" b="0" i="1" smtClean="0">
                              <a:latin typeface="Cambria Math"/>
                            </a:rPr>
                            <m:t>3</m:t>
                          </m:r>
                        </m:den>
                      </m:f>
                      <m:r>
                        <a:rPr lang="el-GR" sz="2000" b="0" i="1" smtClean="0">
                          <a:latin typeface="Cambria Math"/>
                        </a:rPr>
                        <m:t>∗3.5∗100∗1.75</m:t>
                      </m:r>
                    </m:oMath>
                  </m:oMathPara>
                </a14:m>
                <a:endParaRPr lang="el-GR" sz="2000" dirty="0" smtClean="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5220072" y="2736304"/>
                <a:ext cx="3888432" cy="4005064"/>
              </a:xfrm>
              <a:prstGeom prst="rect">
                <a:avLst/>
              </a:prstGeom>
              <a:blipFill rotWithShape="1">
                <a:blip r:embed="rId7"/>
                <a:stretch>
                  <a:fillRect l="-1724" t="-913"/>
                </a:stretch>
              </a:blipFill>
            </p:spPr>
            <p:txBody>
              <a:bodyPr/>
              <a:lstStyle/>
              <a:p>
                <a:r>
                  <a:rPr lang="el-GR">
                    <a:noFill/>
                  </a:rPr>
                  <a:t> </a:t>
                </a:r>
              </a:p>
            </p:txBody>
          </p:sp>
        </mc:Fallback>
      </mc:AlternateContent>
      <p:sp>
        <p:nvSpPr>
          <p:cNvPr id="5" name="Slide Number Placeholder 4"/>
          <p:cNvSpPr>
            <a:spLocks noGrp="1"/>
          </p:cNvSpPr>
          <p:nvPr>
            <p:ph type="sldNum" sz="quarter" idx="12"/>
          </p:nvPr>
        </p:nvSpPr>
        <p:spPr/>
        <p:txBody>
          <a:bodyPr/>
          <a:lstStyle/>
          <a:p>
            <a:fld id="{E53BB423-234F-4104-8070-014A5F326CB9}" type="slidenum">
              <a:rPr lang="el-GR" smtClean="0"/>
              <a:t>6</a:t>
            </a:fld>
            <a:endParaRPr lang="el-GR"/>
          </a:p>
        </p:txBody>
      </p:sp>
    </p:spTree>
    <p:extLst>
      <p:ext uri="{BB962C8B-B14F-4D97-AF65-F5344CB8AC3E}">
        <p14:creationId xmlns:p14="http://schemas.microsoft.com/office/powerpoint/2010/main" val="2735385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Άσκηση 1 – υπολογισμός ολοκληρώματος με τέμνουσες</a:t>
            </a:r>
            <a:endParaRPr lang="el-GR" sz="2800" b="1" dirty="0"/>
          </a:p>
        </p:txBody>
      </p:sp>
      <p:sp>
        <p:nvSpPr>
          <p:cNvPr id="6" name="Content Placeholder 2"/>
          <p:cNvSpPr txBox="1">
            <a:spLocks/>
          </p:cNvSpPr>
          <p:nvPr/>
        </p:nvSpPr>
        <p:spPr>
          <a:xfrm>
            <a:off x="0" y="836712"/>
            <a:ext cx="9144000"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Αντίστοιχη είναι η διαδικασία για τον υπολογισμό του ολοκληρώματος των τεμνουσών. Τα δύο διαγράμματα χωρίζονται όπως στο σχήμα: </a:t>
            </a:r>
            <a:endParaRPr lang="en-US" sz="2400" dirty="0" smtClean="0"/>
          </a:p>
          <a:p>
            <a:pPr marL="0" indent="0">
              <a:buFont typeface="Arial" pitchFamily="34" charset="0"/>
              <a:buNone/>
            </a:pPr>
            <a:endParaRPr lang="el-GR" sz="2400" dirty="0" smtClean="0"/>
          </a:p>
        </p:txBody>
      </p:sp>
      <p:graphicFrame>
        <p:nvGraphicFramePr>
          <p:cNvPr id="3" name="Object 2" descr="Εικόνα που περιγράφει τη διαδικασία πολλαπλασιασμού των δύο διαγραμμάτων τέμνουσας της αμφιέρειστης, χωρίζοντάς τα σε κατάλληλα επιμέρους τμήματα."/>
          <p:cNvGraphicFramePr>
            <a:graphicFrameLocks noChangeAspect="1"/>
          </p:cNvGraphicFramePr>
          <p:nvPr>
            <p:extLst>
              <p:ext uri="{D42A27DB-BD31-4B8C-83A1-F6EECF244321}">
                <p14:modId xmlns:p14="http://schemas.microsoft.com/office/powerpoint/2010/main" val="3078787748"/>
              </p:ext>
            </p:extLst>
          </p:nvPr>
        </p:nvGraphicFramePr>
        <p:xfrm>
          <a:off x="179511" y="1700808"/>
          <a:ext cx="5040561" cy="2952328"/>
        </p:xfrm>
        <a:graphic>
          <a:graphicData uri="http://schemas.openxmlformats.org/presentationml/2006/ole">
            <mc:AlternateContent xmlns:mc="http://schemas.openxmlformats.org/markup-compatibility/2006">
              <mc:Choice xmlns:v="urn:schemas-microsoft-com:vml" Requires="v">
                <p:oleObj spid="_x0000_s102461" name="Picture (32-bit)" r:id="rId3" imgW="2419200" imgH="1238400" progId="MetafileCompanion32.Picture.1">
                  <p:embed/>
                </p:oleObj>
              </mc:Choice>
              <mc:Fallback>
                <p:oleObj name="Picture (32-bit)" r:id="rId3" imgW="2419200" imgH="1238400" progId="MetafileCompanion32.Picture.1">
                  <p:embed/>
                  <p:pic>
                    <p:nvPicPr>
                      <p:cNvPr id="0" name=""/>
                      <p:cNvPicPr/>
                      <p:nvPr/>
                    </p:nvPicPr>
                    <p:blipFill>
                      <a:blip r:embed="rId4"/>
                      <a:stretch>
                        <a:fillRect/>
                      </a:stretch>
                    </p:blipFill>
                    <p:spPr>
                      <a:xfrm>
                        <a:off x="179511" y="1700808"/>
                        <a:ext cx="5040561" cy="295232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Content Placeholder 2"/>
              <p:cNvSpPr txBox="1">
                <a:spLocks/>
              </p:cNvSpPr>
              <p:nvPr/>
            </p:nvSpPr>
            <p:spPr>
              <a:xfrm>
                <a:off x="5220072" y="1728192"/>
                <a:ext cx="3888432" cy="29969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200" dirty="0" smtClean="0"/>
                  <a:t>Ορθογώνιο </a:t>
                </a:r>
                <a:r>
                  <a:rPr lang="en-US" sz="2200" dirty="0" smtClean="0"/>
                  <a:t>x</a:t>
                </a:r>
                <a:r>
                  <a:rPr lang="el-GR" sz="2200" dirty="0" smtClean="0"/>
                  <a:t> ορθογώνιο:</a:t>
                </a:r>
              </a:p>
              <a:p>
                <a:pPr marL="0" indent="0">
                  <a:buNone/>
                </a:pPr>
                <a14:m>
                  <m:oMathPara xmlns:m="http://schemas.openxmlformats.org/officeDocument/2006/math">
                    <m:oMathParaPr>
                      <m:jc m:val="center"/>
                    </m:oMathParaPr>
                    <m:oMath xmlns:m="http://schemas.openxmlformats.org/officeDocument/2006/math">
                      <m:r>
                        <a:rPr lang="el-GR" sz="2000" b="0" i="1" smtClean="0">
                          <a:latin typeface="Cambria Math"/>
                        </a:rPr>
                        <m:t>2∗71.43∗0.5</m:t>
                      </m:r>
                    </m:oMath>
                  </m:oMathPara>
                </a14:m>
                <a:endParaRPr lang="el-GR" sz="2000" b="0" dirty="0" smtClean="0"/>
              </a:p>
              <a:p>
                <a:pPr marL="0" indent="0">
                  <a:buNone/>
                </a:pPr>
                <a:endParaRPr lang="el-GR" sz="2000" b="0" dirty="0" smtClean="0"/>
              </a:p>
              <a:p>
                <a:r>
                  <a:rPr lang="el-GR" sz="2200" dirty="0" smtClean="0"/>
                  <a:t>Ορθογώνιο </a:t>
                </a:r>
                <a:r>
                  <a:rPr lang="en-US" sz="2200" dirty="0" smtClean="0"/>
                  <a:t>x</a:t>
                </a:r>
                <a:r>
                  <a:rPr lang="el-GR" sz="2200" dirty="0" smtClean="0"/>
                  <a:t> ορθογώνιο:</a:t>
                </a:r>
              </a:p>
              <a:p>
                <a:pPr marL="0" indent="0">
                  <a:buNone/>
                </a:pPr>
                <a14:m>
                  <m:oMathPara xmlns:m="http://schemas.openxmlformats.org/officeDocument/2006/math">
                    <m:oMathParaPr>
                      <m:jc m:val="center"/>
                    </m:oMathParaPr>
                    <m:oMath xmlns:m="http://schemas.openxmlformats.org/officeDocument/2006/math">
                      <m:r>
                        <a:rPr lang="el-GR" sz="2000" b="0" i="1" smtClean="0">
                          <a:latin typeface="Cambria Math"/>
                        </a:rPr>
                        <m:t>1,5∗</m:t>
                      </m:r>
                      <m:d>
                        <m:dPr>
                          <m:ctrlPr>
                            <a:rPr lang="el-GR" sz="2000" b="0" i="1" smtClean="0">
                              <a:latin typeface="Cambria Math"/>
                            </a:rPr>
                          </m:ctrlPr>
                        </m:dPr>
                        <m:e>
                          <m:r>
                            <a:rPr lang="el-GR" sz="2000" b="0" i="1" smtClean="0">
                              <a:latin typeface="Cambria Math"/>
                            </a:rPr>
                            <m:t>−28.57</m:t>
                          </m:r>
                        </m:e>
                      </m:d>
                      <m:r>
                        <a:rPr lang="el-GR" sz="2000" b="0" i="1" smtClean="0">
                          <a:latin typeface="Cambria Math"/>
                        </a:rPr>
                        <m:t>∗0.5</m:t>
                      </m:r>
                    </m:oMath>
                  </m:oMathPara>
                </a14:m>
                <a:endParaRPr lang="el-GR" sz="2000" dirty="0" smtClean="0"/>
              </a:p>
              <a:p>
                <a:pPr marL="0" indent="0">
                  <a:buNone/>
                </a:pPr>
                <a:endParaRPr lang="el-GR" sz="2000" dirty="0" smtClean="0"/>
              </a:p>
              <a:p>
                <a:r>
                  <a:rPr lang="el-GR" sz="2000" dirty="0" smtClean="0"/>
                  <a:t>Ορθογώνιο </a:t>
                </a:r>
                <a:r>
                  <a:rPr lang="en-US" sz="2000" dirty="0" smtClean="0"/>
                  <a:t>x</a:t>
                </a:r>
                <a:r>
                  <a:rPr lang="el-GR" sz="2000" dirty="0" smtClean="0"/>
                  <a:t> ορθογώνιο:</a:t>
                </a:r>
              </a:p>
              <a:p>
                <a:pPr marL="0" indent="0">
                  <a:buNone/>
                </a:pPr>
                <a14:m>
                  <m:oMathPara xmlns:m="http://schemas.openxmlformats.org/officeDocument/2006/math">
                    <m:oMathParaPr>
                      <m:jc m:val="center"/>
                    </m:oMathParaPr>
                    <m:oMath xmlns:m="http://schemas.openxmlformats.org/officeDocument/2006/math">
                      <m:r>
                        <a:rPr lang="el-GR" sz="2000" b="0" i="1" smtClean="0">
                          <a:latin typeface="Cambria Math"/>
                        </a:rPr>
                        <m:t>3.5∗(−28.57)∗(−0.5)</m:t>
                      </m:r>
                    </m:oMath>
                  </m:oMathPara>
                </a14:m>
                <a:endParaRPr lang="el-GR" sz="2000" dirty="0" smtClean="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5220072" y="1728192"/>
                <a:ext cx="3888432" cy="2996952"/>
              </a:xfrm>
              <a:prstGeom prst="rect">
                <a:avLst/>
              </a:prstGeom>
              <a:blipFill rotWithShape="1">
                <a:blip r:embed="rId7"/>
                <a:stretch>
                  <a:fillRect l="-1724" t="-1220"/>
                </a:stretch>
              </a:blipFill>
            </p:spPr>
            <p:txBody>
              <a:bodyPr/>
              <a:lstStyle/>
              <a:p>
                <a:r>
                  <a:rPr lang="el-GR">
                    <a:noFill/>
                  </a:rPr>
                  <a:t> </a:t>
                </a:r>
              </a:p>
            </p:txBody>
          </p:sp>
        </mc:Fallback>
      </mc:AlternateContent>
      <p:sp>
        <p:nvSpPr>
          <p:cNvPr id="9" name="Content Placeholder 2"/>
          <p:cNvSpPr txBox="1">
            <a:spLocks/>
          </p:cNvSpPr>
          <p:nvPr/>
        </p:nvSpPr>
        <p:spPr>
          <a:xfrm>
            <a:off x="36512" y="4941168"/>
            <a:ext cx="914400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Όλοι οι παραπάνω υπολογισμένοι όροι προστίθενται</a:t>
            </a:r>
            <a:r>
              <a:rPr lang="en-US" sz="2400" dirty="0" smtClean="0"/>
              <a:t> </a:t>
            </a:r>
            <a:r>
              <a:rPr lang="el-GR" sz="2400" dirty="0" smtClean="0"/>
              <a:t>και υπολογίζεται: </a:t>
            </a:r>
            <a:endParaRPr lang="en-US" sz="2400" dirty="0" smtClean="0"/>
          </a:p>
          <a:p>
            <a:pPr marL="0" indent="0">
              <a:buFont typeface="Arial" pitchFamily="34" charset="0"/>
              <a:buNone/>
            </a:pPr>
            <a:endParaRPr lang="el-GR" sz="2400" dirty="0" smtClean="0"/>
          </a:p>
        </p:txBody>
      </p:sp>
      <mc:AlternateContent xmlns:mc="http://schemas.openxmlformats.org/markup-compatibility/2006" xmlns:a14="http://schemas.microsoft.com/office/drawing/2010/main">
        <mc:Choice Requires="a14">
          <p:sp>
            <p:nvSpPr>
              <p:cNvPr id="10" name="TextBox 9"/>
              <p:cNvSpPr txBox="1"/>
              <p:nvPr/>
            </p:nvSpPr>
            <p:spPr>
              <a:xfrm>
                <a:off x="133354" y="5337642"/>
                <a:ext cx="8903142" cy="8996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a:rPr>
                            <m:t>𝑢</m:t>
                          </m:r>
                        </m:e>
                        <m:sub>
                          <m:r>
                            <a:rPr lang="en-US" sz="2000" b="0" i="1" smtClean="0">
                              <a:latin typeface="Cambria Math"/>
                            </a:rPr>
                            <m:t>𝑖</m:t>
                          </m:r>
                          <m:r>
                            <a:rPr lang="en-US" sz="2000" b="0" i="1" smtClean="0">
                              <a:latin typeface="Cambria Math"/>
                            </a:rPr>
                            <m:t>,</m:t>
                          </m:r>
                          <m:r>
                            <a:rPr lang="en-US" sz="2000" b="0" i="1" smtClean="0">
                              <a:latin typeface="Cambria Math"/>
                            </a:rPr>
                            <m:t>𝑃</m:t>
                          </m:r>
                        </m:sub>
                      </m:sSub>
                      <m:r>
                        <a:rPr lang="en-US" sz="2000" i="1" smtClean="0">
                          <a:latin typeface="Cambria Math"/>
                        </a:rPr>
                        <m:t>=</m:t>
                      </m:r>
                      <m:f>
                        <m:fPr>
                          <m:ctrlPr>
                            <a:rPr lang="en-US" sz="2000" i="1" smtClean="0">
                              <a:latin typeface="Cambria Math"/>
                            </a:rPr>
                          </m:ctrlPr>
                        </m:fPr>
                        <m:num>
                          <m:r>
                            <a:rPr lang="el-GR" sz="2000" b="0" i="1" smtClean="0">
                              <a:latin typeface="Cambria Math"/>
                            </a:rPr>
                            <m:t>1</m:t>
                          </m:r>
                        </m:num>
                        <m:den>
                          <m:r>
                            <a:rPr lang="en-US" sz="2000" b="0" i="1" smtClean="0">
                              <a:latin typeface="Cambria Math"/>
                            </a:rPr>
                            <m:t>𝐸𝐽</m:t>
                          </m:r>
                        </m:den>
                      </m:f>
                      <m:nary>
                        <m:naryPr>
                          <m:limLoc m:val="undOvr"/>
                          <m:subHide m:val="on"/>
                          <m:supHide m:val="on"/>
                          <m:ctrlPr>
                            <a:rPr lang="en-US" sz="2000" i="1" smtClean="0">
                              <a:latin typeface="Cambria Math"/>
                            </a:rPr>
                          </m:ctrlPr>
                        </m:naryPr>
                        <m:sub/>
                        <m:sup/>
                        <m:e>
                          <m:sSub>
                            <m:sSubPr>
                              <m:ctrlPr>
                                <a:rPr lang="en-US" sz="2000" i="1" smtClean="0">
                                  <a:latin typeface="Cambria Math"/>
                                </a:rPr>
                              </m:ctrlPr>
                            </m:sSubPr>
                            <m:e>
                              <m:acc>
                                <m:accPr>
                                  <m:chr m:val="̅"/>
                                  <m:ctrlPr>
                                    <a:rPr lang="en-US" sz="2000" b="0" i="1" smtClean="0">
                                      <a:latin typeface="Cambria Math"/>
                                    </a:rPr>
                                  </m:ctrlPr>
                                </m:accPr>
                                <m:e>
                                  <m:r>
                                    <a:rPr lang="en-US" sz="2000" b="0" i="1" smtClean="0">
                                      <a:latin typeface="Cambria Math"/>
                                    </a:rPr>
                                    <m:t>𝑀</m:t>
                                  </m:r>
                                </m:e>
                              </m:acc>
                              <m:r>
                                <a:rPr lang="en-US" sz="2000" b="0" i="1" smtClean="0">
                                  <a:latin typeface="Cambria Math"/>
                                </a:rPr>
                                <m:t>,</m:t>
                              </m:r>
                            </m:e>
                            <m:sub>
                              <m:r>
                                <m:rPr>
                                  <m:sty m:val="p"/>
                                </m:rPr>
                                <a:rPr lang="en-US" sz="2000" b="0" i="0" smtClean="0">
                                  <a:latin typeface="Cambria Math"/>
                                </a:rPr>
                                <m:t>i</m:t>
                              </m:r>
                            </m:sub>
                          </m:sSub>
                          <m:sSub>
                            <m:sSubPr>
                              <m:ctrlPr>
                                <a:rPr lang="en-US" sz="2000" i="1" smtClean="0">
                                  <a:latin typeface="Cambria Math"/>
                                </a:rPr>
                              </m:ctrlPr>
                            </m:sSubPr>
                            <m:e>
                              <m:r>
                                <a:rPr lang="en-US" sz="2000" b="0" i="1" smtClean="0">
                                  <a:latin typeface="Cambria Math"/>
                                </a:rPr>
                                <m:t>𝑀</m:t>
                              </m:r>
                              <m:r>
                                <a:rPr lang="el-GR" sz="2000" b="0" i="1" smtClean="0">
                                  <a:latin typeface="Cambria Math"/>
                                </a:rPr>
                                <m:t>,</m:t>
                              </m:r>
                            </m:e>
                            <m:sub>
                              <m:r>
                                <a:rPr lang="en-US" sz="2000" b="0" i="1" smtClean="0">
                                  <a:latin typeface="Cambria Math"/>
                                </a:rPr>
                                <m:t>𝑃</m:t>
                              </m:r>
                            </m:sub>
                          </m:sSub>
                          <m:r>
                            <a:rPr lang="en-US" sz="2000" b="0" i="1" smtClean="0">
                              <a:latin typeface="Cambria Math"/>
                            </a:rPr>
                            <m:t>𝑑𝑠</m:t>
                          </m:r>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𝐺𝐴</m:t>
                              </m:r>
                              <m:r>
                                <a:rPr lang="en-US" sz="2000" b="0" i="1" smtClean="0">
                                  <a:latin typeface="Cambria Math"/>
                                </a:rPr>
                                <m:t>′</m:t>
                              </m:r>
                            </m:den>
                          </m:f>
                          <m:nary>
                            <m:naryPr>
                              <m:limLoc m:val="undOvr"/>
                              <m:subHide m:val="on"/>
                              <m:supHide m:val="on"/>
                              <m:ctrlPr>
                                <a:rPr lang="en-US" sz="2000" b="0" i="1" smtClean="0">
                                  <a:latin typeface="Cambria Math"/>
                                </a:rPr>
                              </m:ctrlPr>
                            </m:naryPr>
                            <m:sub/>
                            <m:sup/>
                            <m:e>
                              <m:sSub>
                                <m:sSubPr>
                                  <m:ctrlPr>
                                    <a:rPr lang="en-US" sz="2000" b="0" i="1" smtClean="0">
                                      <a:latin typeface="Cambria Math"/>
                                    </a:rPr>
                                  </m:ctrlPr>
                                </m:sSubPr>
                                <m:e>
                                  <m:acc>
                                    <m:accPr>
                                      <m:chr m:val="̅"/>
                                      <m:ctrlPr>
                                        <a:rPr lang="en-US" sz="2000" b="0" i="1" smtClean="0">
                                          <a:latin typeface="Cambria Math"/>
                                        </a:rPr>
                                      </m:ctrlPr>
                                    </m:accPr>
                                    <m:e>
                                      <m:r>
                                        <a:rPr lang="en-US" sz="2000" b="0" i="1" smtClean="0">
                                          <a:latin typeface="Cambria Math"/>
                                        </a:rPr>
                                        <m:t>𝑄</m:t>
                                      </m:r>
                                    </m:e>
                                  </m:acc>
                                  <m:r>
                                    <a:rPr lang="en-US" sz="2000" b="0" i="1" smtClean="0">
                                      <a:latin typeface="Cambria Math"/>
                                    </a:rPr>
                                    <m:t>,</m:t>
                                  </m:r>
                                </m:e>
                                <m:sub>
                                  <m:r>
                                    <m:rPr>
                                      <m:sty m:val="p"/>
                                    </m:rPr>
                                    <a:rPr lang="en-US" sz="2000" b="0" i="0" smtClean="0">
                                      <a:latin typeface="Cambria Math"/>
                                    </a:rPr>
                                    <m:t>i</m:t>
                                  </m:r>
                                </m:sub>
                              </m:sSub>
                              <m:sSub>
                                <m:sSubPr>
                                  <m:ctrlPr>
                                    <a:rPr lang="en-US" sz="2000" b="0" i="1" smtClean="0">
                                      <a:latin typeface="Cambria Math"/>
                                    </a:rPr>
                                  </m:ctrlPr>
                                </m:sSubPr>
                                <m:e>
                                  <m:r>
                                    <a:rPr lang="en-US" sz="2000" b="0" i="1" smtClean="0">
                                      <a:latin typeface="Cambria Math"/>
                                    </a:rPr>
                                    <m:t>𝑄</m:t>
                                  </m:r>
                                  <m:r>
                                    <a:rPr lang="el-GR" sz="2000" b="0" i="1" smtClean="0">
                                      <a:latin typeface="Cambria Math"/>
                                    </a:rPr>
                                    <m:t>,</m:t>
                                  </m:r>
                                </m:e>
                                <m:sub>
                                  <m:r>
                                    <a:rPr lang="en-US" sz="2000" b="0" i="1" smtClean="0">
                                      <a:latin typeface="Cambria Math"/>
                                    </a:rPr>
                                    <m:t>𝑃</m:t>
                                  </m:r>
                                </m:sub>
                              </m:sSub>
                              <m:r>
                                <a:rPr lang="en-US" sz="2000" b="0" i="1" smtClean="0">
                                  <a:latin typeface="Cambria Math"/>
                                </a:rPr>
                                <m:t>𝑑𝑠</m:t>
                              </m:r>
                              <m:r>
                                <a:rPr lang="el-GR" sz="2000" b="0" i="1" smtClean="0">
                                  <a:latin typeface="Cambria Math"/>
                                </a:rPr>
                                <m:t>=</m:t>
                              </m:r>
                              <m:f>
                                <m:fPr>
                                  <m:ctrlPr>
                                    <a:rPr lang="el-GR" sz="2000" b="0" i="1" smtClean="0">
                                      <a:latin typeface="Cambria Math"/>
                                    </a:rPr>
                                  </m:ctrlPr>
                                </m:fPr>
                                <m:num>
                                  <m:r>
                                    <a:rPr lang="el-GR" sz="2000" b="0" i="1" smtClean="0">
                                      <a:latin typeface="Cambria Math"/>
                                    </a:rPr>
                                    <m:t>1</m:t>
                                  </m:r>
                                </m:num>
                                <m:den>
                                  <m:r>
                                    <a:rPr lang="el-GR" sz="2000" b="0" i="1" smtClean="0">
                                      <a:latin typeface="Cambria Math"/>
                                    </a:rPr>
                                    <m:t>2.1∗</m:t>
                                  </m:r>
                                  <m:sSup>
                                    <m:sSupPr>
                                      <m:ctrlPr>
                                        <a:rPr lang="el-GR" sz="2000" b="0" i="1" smtClean="0">
                                          <a:latin typeface="Cambria Math"/>
                                        </a:rPr>
                                      </m:ctrlPr>
                                    </m:sSupPr>
                                    <m:e>
                                      <m:r>
                                        <a:rPr lang="el-GR" sz="2000" b="0" i="1" smtClean="0">
                                          <a:latin typeface="Cambria Math"/>
                                        </a:rPr>
                                        <m:t>10</m:t>
                                      </m:r>
                                    </m:e>
                                    <m:sup>
                                      <m:r>
                                        <a:rPr lang="el-GR" sz="2000" b="0" i="1" smtClean="0">
                                          <a:latin typeface="Cambria Math"/>
                                        </a:rPr>
                                        <m:t>8</m:t>
                                      </m:r>
                                    </m:sup>
                                  </m:sSup>
                                  <m:r>
                                    <a:rPr lang="el-GR" sz="2000" b="0" i="1" smtClean="0">
                                      <a:latin typeface="Cambria Math"/>
                                    </a:rPr>
                                    <m:t>∗8360∗</m:t>
                                  </m:r>
                                  <m:sSup>
                                    <m:sSupPr>
                                      <m:ctrlPr>
                                        <a:rPr lang="el-GR" sz="2000" b="0" i="1" smtClean="0">
                                          <a:latin typeface="Cambria Math"/>
                                        </a:rPr>
                                      </m:ctrlPr>
                                    </m:sSupPr>
                                    <m:e>
                                      <m:r>
                                        <a:rPr lang="el-GR" sz="2000" b="0" i="1" smtClean="0">
                                          <a:latin typeface="Cambria Math"/>
                                        </a:rPr>
                                        <m:t>10</m:t>
                                      </m:r>
                                    </m:e>
                                    <m:sup>
                                      <m:r>
                                        <a:rPr lang="el-GR" sz="2000" b="0" i="1" smtClean="0">
                                          <a:latin typeface="Cambria Math"/>
                                        </a:rPr>
                                        <m:t>8</m:t>
                                      </m:r>
                                    </m:sup>
                                  </m:sSup>
                                </m:den>
                              </m:f>
                              <m:r>
                                <a:rPr lang="el-GR" sz="2000" b="0" i="1" smtClean="0">
                                  <a:latin typeface="Cambria Math"/>
                                </a:rPr>
                                <m:t>∗</m:t>
                              </m:r>
                              <m:d>
                                <m:dPr>
                                  <m:ctrlPr>
                                    <a:rPr lang="el-GR" sz="2000" b="0" i="1" smtClean="0">
                                      <a:latin typeface="Cambria Math"/>
                                    </a:rPr>
                                  </m:ctrlPr>
                                </m:dPr>
                                <m:e>
                                  <m:r>
                                    <a:rPr lang="el-GR" sz="2000" b="0" i="1" smtClean="0">
                                      <a:latin typeface="Cambria Math"/>
                                    </a:rPr>
                                    <m:t>545.83</m:t>
                                  </m:r>
                                </m:e>
                              </m:d>
                              <m:r>
                                <a:rPr lang="el-GR" sz="2000" b="0" i="1" smtClean="0">
                                  <a:latin typeface="Cambria Math"/>
                                </a:rPr>
                                <m:t>+</m:t>
                              </m:r>
                            </m:e>
                          </m:nary>
                        </m:e>
                      </m:nary>
                    </m:oMath>
                  </m:oMathPara>
                </a14:m>
                <a:endParaRPr lang="el-GR"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133354" y="5337642"/>
                <a:ext cx="8903142" cy="899670"/>
              </a:xfrm>
              <a:prstGeom prst="rect">
                <a:avLst/>
              </a:prstGeom>
              <a:blipFill rotWithShape="1">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03679" y="6142808"/>
                <a:ext cx="7896713" cy="670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000" b="0" i="1" smtClean="0">
                          <a:latin typeface="Cambria Math"/>
                        </a:rPr>
                        <m:t>+</m:t>
                      </m:r>
                      <m:f>
                        <m:fPr>
                          <m:ctrlPr>
                            <a:rPr lang="en-US" sz="2000" i="1" smtClean="0">
                              <a:latin typeface="Cambria Math"/>
                            </a:rPr>
                          </m:ctrlPr>
                        </m:fPr>
                        <m:num>
                          <m:r>
                            <a:rPr lang="el-GR" sz="2000" b="0" i="1" smtClean="0">
                              <a:latin typeface="Cambria Math"/>
                            </a:rPr>
                            <m:t>1</m:t>
                          </m:r>
                        </m:num>
                        <m:den>
                          <m:r>
                            <a:rPr lang="el-GR" sz="2000" b="0" i="1" smtClean="0">
                              <a:latin typeface="Cambria Math"/>
                            </a:rPr>
                            <m:t>0.808∗</m:t>
                          </m:r>
                          <m:sSup>
                            <m:sSupPr>
                              <m:ctrlPr>
                                <a:rPr lang="el-GR" sz="2000" b="0" i="1" smtClean="0">
                                  <a:latin typeface="Cambria Math"/>
                                </a:rPr>
                              </m:ctrlPr>
                            </m:sSupPr>
                            <m:e>
                              <m:r>
                                <a:rPr lang="el-GR" sz="2000" b="0" i="1" smtClean="0">
                                  <a:latin typeface="Cambria Math"/>
                                </a:rPr>
                                <m:t>10</m:t>
                              </m:r>
                            </m:e>
                            <m:sup>
                              <m:r>
                                <a:rPr lang="el-GR" sz="2000" b="0" i="1" smtClean="0">
                                  <a:latin typeface="Cambria Math"/>
                                </a:rPr>
                                <m:t>8</m:t>
                              </m:r>
                            </m:sup>
                          </m:sSup>
                          <m:r>
                            <a:rPr lang="el-GR" sz="2000" b="0" i="1" smtClean="0">
                              <a:latin typeface="Cambria Math"/>
                            </a:rPr>
                            <m:t>∗17.6∗</m:t>
                          </m:r>
                          <m:sSup>
                            <m:sSupPr>
                              <m:ctrlPr>
                                <a:rPr lang="el-GR" sz="2000" b="0" i="1" smtClean="0">
                                  <a:latin typeface="Cambria Math"/>
                                </a:rPr>
                              </m:ctrlPr>
                            </m:sSupPr>
                            <m:e>
                              <m:r>
                                <a:rPr lang="el-GR" sz="2000" b="0" i="1" smtClean="0">
                                  <a:latin typeface="Cambria Math"/>
                                </a:rPr>
                                <m:t>10</m:t>
                              </m:r>
                            </m:e>
                            <m:sup>
                              <m:r>
                                <a:rPr lang="el-GR" sz="2000" b="0" i="1" smtClean="0">
                                  <a:latin typeface="Cambria Math"/>
                                </a:rPr>
                                <m:t>−4</m:t>
                              </m:r>
                            </m:sup>
                          </m:sSup>
                        </m:den>
                      </m:f>
                      <m:r>
                        <a:rPr lang="el-GR" sz="2000" b="0" i="1" smtClean="0">
                          <a:latin typeface="Cambria Math"/>
                        </a:rPr>
                        <m:t>∗</m:t>
                      </m:r>
                      <m:d>
                        <m:dPr>
                          <m:ctrlPr>
                            <a:rPr lang="el-GR" sz="2000" b="0" i="1" smtClean="0">
                              <a:latin typeface="Cambria Math"/>
                            </a:rPr>
                          </m:ctrlPr>
                        </m:dPr>
                        <m:e>
                          <m:r>
                            <a:rPr lang="el-GR" sz="2000" b="0" i="1" smtClean="0">
                              <a:latin typeface="Cambria Math"/>
                            </a:rPr>
                            <m:t>100</m:t>
                          </m:r>
                        </m:e>
                      </m:d>
                      <m:r>
                        <a:rPr lang="el-GR" sz="2000" b="0" i="1" smtClean="0">
                          <a:latin typeface="Cambria Math"/>
                          <a:ea typeface="Cambria Math"/>
                        </a:rPr>
                        <m:t>⇒</m:t>
                      </m:r>
                      <m:sSub>
                        <m:sSubPr>
                          <m:ctrlPr>
                            <a:rPr lang="el-GR" sz="2000" b="0" i="1" smtClean="0">
                              <a:latin typeface="Cambria Math"/>
                              <a:ea typeface="Cambria Math"/>
                            </a:rPr>
                          </m:ctrlPr>
                        </m:sSubPr>
                        <m:e>
                          <m:r>
                            <a:rPr lang="en-US" sz="2000" b="0" i="1" smtClean="0">
                              <a:latin typeface="Cambria Math"/>
                              <a:ea typeface="Cambria Math"/>
                            </a:rPr>
                            <m:t>𝑢</m:t>
                          </m:r>
                        </m:e>
                        <m:sub>
                          <m:r>
                            <a:rPr lang="en-US" sz="2000" b="0" i="1" smtClean="0">
                              <a:latin typeface="Cambria Math"/>
                              <a:ea typeface="Cambria Math"/>
                            </a:rPr>
                            <m:t>𝑖</m:t>
                          </m:r>
                          <m:r>
                            <a:rPr lang="en-US" sz="2000" b="0" i="1" smtClean="0">
                              <a:latin typeface="Cambria Math"/>
                              <a:ea typeface="Cambria Math"/>
                            </a:rPr>
                            <m:t>,</m:t>
                          </m:r>
                          <m:r>
                            <a:rPr lang="en-US" sz="2000" b="0" i="1" smtClean="0">
                              <a:latin typeface="Cambria Math"/>
                              <a:ea typeface="Cambria Math"/>
                            </a:rPr>
                            <m:t>𝑃</m:t>
                          </m:r>
                        </m:sub>
                      </m:sSub>
                      <m:r>
                        <a:rPr lang="en-US" sz="2000" b="0" i="1" smtClean="0">
                          <a:latin typeface="Cambria Math"/>
                          <a:ea typeface="Cambria Math"/>
                        </a:rPr>
                        <m:t>=31.1∗</m:t>
                      </m:r>
                      <m:sSup>
                        <m:sSupPr>
                          <m:ctrlPr>
                            <a:rPr lang="en-US" sz="2000" b="0" i="1" smtClean="0">
                              <a:latin typeface="Cambria Math"/>
                              <a:ea typeface="Cambria Math"/>
                            </a:rPr>
                          </m:ctrlPr>
                        </m:sSupPr>
                        <m:e>
                          <m:r>
                            <a:rPr lang="en-US" sz="2000" b="0" i="1" smtClean="0">
                              <a:latin typeface="Cambria Math"/>
                              <a:ea typeface="Cambria Math"/>
                            </a:rPr>
                            <m:t>10</m:t>
                          </m:r>
                        </m:e>
                        <m:sup>
                          <m:r>
                            <a:rPr lang="en-US" sz="2000" b="0" i="1" smtClean="0">
                              <a:latin typeface="Cambria Math"/>
                              <a:ea typeface="Cambria Math"/>
                            </a:rPr>
                            <m:t>−3</m:t>
                          </m:r>
                        </m:sup>
                      </m:sSup>
                      <m:r>
                        <a:rPr lang="en-US" sz="2000" b="0" i="1" smtClean="0">
                          <a:latin typeface="Cambria Math"/>
                          <a:ea typeface="Cambria Math"/>
                        </a:rPr>
                        <m:t>+0.7∗</m:t>
                      </m:r>
                      <m:sSup>
                        <m:sSupPr>
                          <m:ctrlPr>
                            <a:rPr lang="en-US" sz="2000" b="0" i="1" smtClean="0">
                              <a:latin typeface="Cambria Math"/>
                              <a:ea typeface="Cambria Math"/>
                            </a:rPr>
                          </m:ctrlPr>
                        </m:sSupPr>
                        <m:e>
                          <m:r>
                            <a:rPr lang="en-US" sz="2000" b="0" i="1" smtClean="0">
                              <a:latin typeface="Cambria Math"/>
                              <a:ea typeface="Cambria Math"/>
                            </a:rPr>
                            <m:t>10</m:t>
                          </m:r>
                        </m:e>
                        <m:sup>
                          <m:r>
                            <a:rPr lang="en-US" sz="2000" b="0" i="1" smtClean="0">
                              <a:latin typeface="Cambria Math"/>
                              <a:ea typeface="Cambria Math"/>
                            </a:rPr>
                            <m:t>−3</m:t>
                          </m:r>
                        </m:sup>
                      </m:sSup>
                    </m:oMath>
                  </m:oMathPara>
                </a14:m>
                <a:endParaRPr lang="el-GR"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03679" y="6142808"/>
                <a:ext cx="7896713" cy="670568"/>
              </a:xfrm>
              <a:prstGeom prst="rect">
                <a:avLst/>
              </a:prstGeom>
              <a:blipFill rotWithShape="1">
                <a:blip r:embed="rId9"/>
                <a:stretch>
                  <a:fillRect/>
                </a:stretch>
              </a:blipFill>
            </p:spPr>
            <p:txBody>
              <a:bodyPr/>
              <a:lstStyle/>
              <a:p>
                <a:r>
                  <a:rPr lang="el-GR">
                    <a:noFill/>
                  </a:rPr>
                  <a:t> </a:t>
                </a:r>
              </a:p>
            </p:txBody>
          </p:sp>
        </mc:Fallback>
      </mc:AlternateContent>
      <p:sp>
        <p:nvSpPr>
          <p:cNvPr id="5" name="Slide Number Placeholder 4"/>
          <p:cNvSpPr>
            <a:spLocks noGrp="1"/>
          </p:cNvSpPr>
          <p:nvPr>
            <p:ph type="sldNum" sz="quarter" idx="12"/>
          </p:nvPr>
        </p:nvSpPr>
        <p:spPr/>
        <p:txBody>
          <a:bodyPr/>
          <a:lstStyle/>
          <a:p>
            <a:fld id="{E53BB423-234F-4104-8070-014A5F326CB9}" type="slidenum">
              <a:rPr lang="el-GR" smtClean="0"/>
              <a:t>7</a:t>
            </a:fld>
            <a:endParaRPr lang="el-GR"/>
          </a:p>
        </p:txBody>
      </p:sp>
    </p:spTree>
    <p:extLst>
      <p:ext uri="{BB962C8B-B14F-4D97-AF65-F5344CB8AC3E}">
        <p14:creationId xmlns:p14="http://schemas.microsoft.com/office/powerpoint/2010/main" val="3225342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Άσκηση 1 – παρατηρήσεις πάνω στο αποτέλεσμα</a:t>
            </a:r>
            <a:endParaRPr lang="el-GR" sz="2800" b="1" dirty="0"/>
          </a:p>
        </p:txBody>
      </p:sp>
      <p:sp>
        <p:nvSpPr>
          <p:cNvPr id="12" name="Right Arrow 11" descr="Σχήμα βέλος."/>
          <p:cNvSpPr/>
          <p:nvPr/>
        </p:nvSpPr>
        <p:spPr>
          <a:xfrm>
            <a:off x="179512" y="980728"/>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Content Placeholder 2"/>
          <p:cNvSpPr txBox="1">
            <a:spLocks/>
          </p:cNvSpPr>
          <p:nvPr/>
        </p:nvSpPr>
        <p:spPr>
          <a:xfrm>
            <a:off x="539552" y="836712"/>
            <a:ext cx="6192688" cy="2088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Τα συγκεκριμένα δεδομένα της άσκησης προέρχονται από χαλύβδινη (καθορίζει τα </a:t>
            </a:r>
            <a:r>
              <a:rPr lang="en-US" sz="2400" dirty="0" smtClean="0"/>
              <a:t>E, G)</a:t>
            </a:r>
            <a:r>
              <a:rPr lang="el-GR" sz="2400" dirty="0" smtClean="0"/>
              <a:t> διατομή </a:t>
            </a:r>
            <a:r>
              <a:rPr lang="en-US" sz="2400" dirty="0" smtClean="0"/>
              <a:t>IPE300 (</a:t>
            </a:r>
            <a:r>
              <a:rPr lang="el-GR" sz="2400" dirty="0" smtClean="0"/>
              <a:t>καθορίζει τα </a:t>
            </a:r>
            <a:r>
              <a:rPr lang="en-US" sz="2400" dirty="0" smtClean="0"/>
              <a:t>J, A’).</a:t>
            </a:r>
          </a:p>
          <a:p>
            <a:pPr marL="0" indent="0">
              <a:buFont typeface="Arial" pitchFamily="34" charset="0"/>
              <a:buNone/>
            </a:pPr>
            <a:r>
              <a:rPr lang="el-GR" sz="2400" dirty="0" smtClean="0"/>
              <a:t>Χρειάζεται προσοχή στη μετατροπή των μονάδων αυτών των μεγεθών.</a:t>
            </a:r>
            <a:endParaRPr lang="en-US" sz="2400" dirty="0" smtClean="0"/>
          </a:p>
          <a:p>
            <a:pPr marL="0" indent="0">
              <a:buFont typeface="Arial" pitchFamily="34" charset="0"/>
              <a:buNone/>
            </a:pPr>
            <a:endParaRPr lang="el-GR" sz="2400" dirty="0" smtClean="0"/>
          </a:p>
        </p:txBody>
      </p:sp>
      <p:graphicFrame>
        <p:nvGraphicFramePr>
          <p:cNvPr id="2" name="Object 1" descr="Εικόνα διατομής IPE300."/>
          <p:cNvGraphicFramePr>
            <a:graphicFrameLocks noChangeAspect="1"/>
          </p:cNvGraphicFramePr>
          <p:nvPr>
            <p:extLst>
              <p:ext uri="{D42A27DB-BD31-4B8C-83A1-F6EECF244321}">
                <p14:modId xmlns:p14="http://schemas.microsoft.com/office/powerpoint/2010/main" val="1251343576"/>
              </p:ext>
            </p:extLst>
          </p:nvPr>
        </p:nvGraphicFramePr>
        <p:xfrm>
          <a:off x="6723327" y="995933"/>
          <a:ext cx="2313169" cy="2505075"/>
        </p:xfrm>
        <a:graphic>
          <a:graphicData uri="http://schemas.openxmlformats.org/presentationml/2006/ole">
            <mc:AlternateContent xmlns:mc="http://schemas.openxmlformats.org/markup-compatibility/2006">
              <mc:Choice xmlns:v="urn:schemas-microsoft-com:vml" Requires="v">
                <p:oleObj spid="_x0000_s103483" name="Picture (32-bit)" r:id="rId3" imgW="2695680" imgH="2505240" progId="MetafileCompanion32.Picture.1">
                  <p:embed/>
                </p:oleObj>
              </mc:Choice>
              <mc:Fallback>
                <p:oleObj name="Picture (32-bit)" r:id="rId3" imgW="2695680" imgH="2505240" progId="MetafileCompanion32.Picture.1">
                  <p:embed/>
                  <p:pic>
                    <p:nvPicPr>
                      <p:cNvPr id="0" name=""/>
                      <p:cNvPicPr/>
                      <p:nvPr/>
                    </p:nvPicPr>
                    <p:blipFill>
                      <a:blip r:embed="rId4"/>
                      <a:stretch>
                        <a:fillRect/>
                      </a:stretch>
                    </p:blipFill>
                    <p:spPr>
                      <a:xfrm>
                        <a:off x="6723327" y="995933"/>
                        <a:ext cx="2313169" cy="2505075"/>
                      </a:xfrm>
                      <a:prstGeom prst="rect">
                        <a:avLst/>
                      </a:prstGeom>
                    </p:spPr>
                  </p:pic>
                </p:oleObj>
              </mc:Fallback>
            </mc:AlternateContent>
          </a:graphicData>
        </a:graphic>
      </p:graphicFrame>
      <p:sp>
        <p:nvSpPr>
          <p:cNvPr id="13" name="Right Arrow 12" descr="Σχήμα βέλος."/>
          <p:cNvSpPr/>
          <p:nvPr/>
        </p:nvSpPr>
        <p:spPr>
          <a:xfrm>
            <a:off x="179512" y="3861048"/>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Content Placeholder 2"/>
          <p:cNvSpPr txBox="1">
            <a:spLocks/>
          </p:cNvSpPr>
          <p:nvPr/>
        </p:nvSpPr>
        <p:spPr>
          <a:xfrm>
            <a:off x="539552" y="3717032"/>
            <a:ext cx="8496944" cy="26642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Παρατηρείται ότι οι δύο όροι που προέκυψαν έχουν μεγάλη διαφορά μεταξύ τους σε μέγεθος. Το έργο από την κάμψη είναι πολύ μεγαλύτερο σε σχέση με το έργο από διάτμηση, η οποία είναι αμελητέα.</a:t>
            </a:r>
          </a:p>
          <a:p>
            <a:pPr marL="0" indent="0">
              <a:buFont typeface="Arial" pitchFamily="34" charset="0"/>
              <a:buNone/>
            </a:pPr>
            <a:r>
              <a:rPr lang="el-GR" sz="2400" dirty="0" smtClean="0"/>
              <a:t>Αυτό είναι ο κανόνας για</a:t>
            </a:r>
            <a:r>
              <a:rPr lang="en-US" sz="2400" dirty="0" smtClean="0"/>
              <a:t> </a:t>
            </a:r>
            <a:r>
              <a:rPr lang="el-GR" sz="2400" dirty="0" smtClean="0"/>
              <a:t>τα ραβδωτά μέλη (που το μήκος τους είναι πολύ μεγαλύτερο από τις διαστάσεις της διατομής τους).</a:t>
            </a:r>
            <a:endParaRPr lang="en-US" sz="2400" dirty="0" smtClean="0"/>
          </a:p>
          <a:p>
            <a:pPr marL="0" indent="0">
              <a:buFont typeface="Arial" pitchFamily="34" charset="0"/>
              <a:buNone/>
            </a:pPr>
            <a:endParaRPr lang="el-GR"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8</a:t>
            </a:fld>
            <a:endParaRPr lang="el-GR"/>
          </a:p>
        </p:txBody>
      </p:sp>
    </p:spTree>
    <p:extLst>
      <p:ext uri="{BB962C8B-B14F-4D97-AF65-F5344CB8AC3E}">
        <p14:creationId xmlns:p14="http://schemas.microsoft.com/office/powerpoint/2010/main" val="189939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88640"/>
            <a:ext cx="9144000" cy="634082"/>
          </a:xfrm>
          <a:solidFill>
            <a:schemeClr val="accent5">
              <a:lumMod val="40000"/>
              <a:lumOff val="60000"/>
            </a:schemeClr>
          </a:solidFill>
        </p:spPr>
        <p:txBody>
          <a:bodyPr>
            <a:normAutofit fontScale="90000"/>
          </a:bodyPr>
          <a:lstStyle/>
          <a:p>
            <a:r>
              <a:rPr lang="el-GR" sz="2800" b="1" dirty="0" smtClean="0"/>
              <a:t>Άσκηση 1 – παρατηρήσεις πάνω στο αποτέλεσμα (συνέχεια)</a:t>
            </a:r>
            <a:endParaRPr lang="el-GR" sz="2800" b="1" dirty="0"/>
          </a:p>
        </p:txBody>
      </p:sp>
      <p:sp>
        <p:nvSpPr>
          <p:cNvPr id="12" name="Right Arrow 11" descr="Σχήμα βέλος."/>
          <p:cNvSpPr/>
          <p:nvPr/>
        </p:nvSpPr>
        <p:spPr>
          <a:xfrm>
            <a:off x="179512" y="980728"/>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Content Placeholder 2"/>
          <p:cNvSpPr txBox="1">
            <a:spLocks/>
          </p:cNvSpPr>
          <p:nvPr/>
        </p:nvSpPr>
        <p:spPr>
          <a:xfrm>
            <a:off x="539552" y="836712"/>
            <a:ext cx="8496944" cy="15121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200" dirty="0" smtClean="0"/>
              <a:t>Γενικά, όταν ισχύει </a:t>
            </a:r>
            <a:r>
              <a:rPr lang="en-US" sz="2200" dirty="0" smtClean="0"/>
              <a:t>h/l&lt;0.1 </a:t>
            </a:r>
            <a:r>
              <a:rPr lang="el-GR" sz="2200" dirty="0" smtClean="0"/>
              <a:t>οι όροι από διάτμηση (έργα από τέμνουσα) μπορούν να αγνοούνται. Αντίθετα, θα λαμβάνονται υπόψη όταν έχουμε μέλη (π.χ. </a:t>
            </a:r>
            <a:r>
              <a:rPr lang="el-GR" sz="2200" dirty="0"/>
              <a:t>τ</a:t>
            </a:r>
            <a:r>
              <a:rPr lang="el-GR" sz="2200" dirty="0" smtClean="0"/>
              <a:t>οιχώματα) για τα οποία ισχύει </a:t>
            </a:r>
            <a:r>
              <a:rPr lang="en-US" sz="2200" dirty="0" smtClean="0"/>
              <a:t>h/l&gt;0.1</a:t>
            </a:r>
            <a:r>
              <a:rPr lang="el-GR" sz="2200" dirty="0" smtClean="0"/>
              <a:t>.</a:t>
            </a:r>
            <a:endParaRPr lang="en-US" sz="2200" dirty="0" smtClean="0"/>
          </a:p>
          <a:p>
            <a:pPr marL="0" indent="0">
              <a:buFont typeface="Arial" pitchFamily="34" charset="0"/>
              <a:buNone/>
            </a:pPr>
            <a:endParaRPr lang="el-GR" sz="2400" dirty="0" smtClean="0"/>
          </a:p>
        </p:txBody>
      </p:sp>
      <p:graphicFrame>
        <p:nvGraphicFramePr>
          <p:cNvPr id="4" name="Object 3" descr="Εικόνα που παρουσιάζει παράδειγμα δοκού με λόγο h/l&lt;0.1 και παράδειγμα τοιχώματος με λόγο h/l&gt;0.1."/>
          <p:cNvGraphicFramePr>
            <a:graphicFrameLocks noChangeAspect="1"/>
          </p:cNvGraphicFramePr>
          <p:nvPr>
            <p:extLst>
              <p:ext uri="{D42A27DB-BD31-4B8C-83A1-F6EECF244321}">
                <p14:modId xmlns:p14="http://schemas.microsoft.com/office/powerpoint/2010/main" val="1825913341"/>
              </p:ext>
            </p:extLst>
          </p:nvPr>
        </p:nvGraphicFramePr>
        <p:xfrm>
          <a:off x="461307" y="2276872"/>
          <a:ext cx="7972954" cy="2206352"/>
        </p:xfrm>
        <a:graphic>
          <a:graphicData uri="http://schemas.openxmlformats.org/presentationml/2006/ole">
            <mc:AlternateContent xmlns:mc="http://schemas.openxmlformats.org/markup-compatibility/2006">
              <mc:Choice xmlns:v="urn:schemas-microsoft-com:vml" Requires="v">
                <p:oleObj spid="_x0000_s104506" name="Picture (32-bit)" r:id="rId3" imgW="6058080" imgH="1676520" progId="MetafileCompanion32.Picture.1">
                  <p:embed/>
                </p:oleObj>
              </mc:Choice>
              <mc:Fallback>
                <p:oleObj name="Picture (32-bit)" r:id="rId3" imgW="6058080" imgH="1676520" progId="MetafileCompanion32.Picture.1">
                  <p:embed/>
                  <p:pic>
                    <p:nvPicPr>
                      <p:cNvPr id="0" name=""/>
                      <p:cNvPicPr/>
                      <p:nvPr/>
                    </p:nvPicPr>
                    <p:blipFill>
                      <a:blip r:embed="rId4"/>
                      <a:stretch>
                        <a:fillRect/>
                      </a:stretch>
                    </p:blipFill>
                    <p:spPr>
                      <a:xfrm>
                        <a:off x="461307" y="2276872"/>
                        <a:ext cx="7972954" cy="2206352"/>
                      </a:xfrm>
                      <a:prstGeom prst="rect">
                        <a:avLst/>
                      </a:prstGeom>
                    </p:spPr>
                  </p:pic>
                </p:oleObj>
              </mc:Fallback>
            </mc:AlternateContent>
          </a:graphicData>
        </a:graphic>
      </p:graphicFrame>
      <p:sp>
        <p:nvSpPr>
          <p:cNvPr id="13" name="Right Arrow 12" descr="Σχήμα βέλος."/>
          <p:cNvSpPr/>
          <p:nvPr/>
        </p:nvSpPr>
        <p:spPr>
          <a:xfrm>
            <a:off x="179512" y="4725144"/>
            <a:ext cx="281795" cy="268608"/>
          </a:xfrm>
          <a:prstGeom prst="rightArrow">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Content Placeholder 2"/>
          <p:cNvSpPr txBox="1">
            <a:spLocks/>
          </p:cNvSpPr>
          <p:nvPr/>
        </p:nvSpPr>
        <p:spPr>
          <a:xfrm>
            <a:off x="539552" y="4653136"/>
            <a:ext cx="8496944" cy="2204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200" dirty="0" smtClean="0"/>
              <a:t>Το αποτέλεσμα είναι μια μετακίνηση 31.8</a:t>
            </a:r>
            <a:r>
              <a:rPr lang="en-US" sz="2200" dirty="0" smtClean="0"/>
              <a:t>mm. </a:t>
            </a:r>
            <a:r>
              <a:rPr lang="el-GR" sz="2200" dirty="0" smtClean="0"/>
              <a:t>Ο ίδιος ο τύπος υποδεικνύει το που πρέπει να περέμβει κανείς για να μικρύνει η μετακίνηση (δηλαδή στον όρο της σχέσης που έχει τη μεγαλύτερη συνεισφορά στο αποτέλεσμα). Έτσι, στη συγκεκριμένη περίπτωση θα πρέπει να μεγαλώσει το </a:t>
            </a:r>
            <a:r>
              <a:rPr lang="en-US" sz="2200" dirty="0" smtClean="0"/>
              <a:t>J </a:t>
            </a:r>
            <a:r>
              <a:rPr lang="el-GR" sz="2200" dirty="0" smtClean="0"/>
              <a:t>της δοκού (άρα να αλλάξει η διατομή) ή να μεγαλώσει το Ε (άρα να αλλάξει το υλικό).</a:t>
            </a:r>
            <a:endParaRPr lang="en-US" sz="2200" dirty="0" smtClean="0"/>
          </a:p>
          <a:p>
            <a:pPr marL="0" indent="0">
              <a:buFont typeface="Arial" pitchFamily="34" charset="0"/>
              <a:buNone/>
            </a:pPr>
            <a:endParaRPr lang="el-GR" sz="2400" dirty="0" smtClean="0"/>
          </a:p>
        </p:txBody>
      </p:sp>
      <p:sp>
        <p:nvSpPr>
          <p:cNvPr id="5" name="Slide Number Placeholder 4"/>
          <p:cNvSpPr>
            <a:spLocks noGrp="1"/>
          </p:cNvSpPr>
          <p:nvPr>
            <p:ph type="sldNum" sz="quarter" idx="12"/>
          </p:nvPr>
        </p:nvSpPr>
        <p:spPr/>
        <p:txBody>
          <a:bodyPr/>
          <a:lstStyle/>
          <a:p>
            <a:fld id="{E53BB423-234F-4104-8070-014A5F326CB9}" type="slidenum">
              <a:rPr lang="el-GR" smtClean="0"/>
              <a:t>9</a:t>
            </a:fld>
            <a:endParaRPr lang="el-GR"/>
          </a:p>
        </p:txBody>
      </p:sp>
    </p:spTree>
    <p:extLst>
      <p:ext uri="{BB962C8B-B14F-4D97-AF65-F5344CB8AC3E}">
        <p14:creationId xmlns:p14="http://schemas.microsoft.com/office/powerpoint/2010/main" val="323209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22117</TotalTime>
  <Words>2000</Words>
  <Application>Microsoft Office PowerPoint</Application>
  <PresentationFormat>On-screen Show (4:3)</PresentationFormat>
  <Paragraphs>149</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Picture (32-bit)</vt:lpstr>
      <vt:lpstr>ΣΤΑΤΙΚΗ Ι</vt:lpstr>
      <vt:lpstr>Άσκηση 1 – Α.Δ.Ε. για παραμορφώσιμους φορείς</vt:lpstr>
      <vt:lpstr>Άσκηση 1 – συνέχεια</vt:lpstr>
      <vt:lpstr>Άσκηση 1 – επίλυση φορέα για το μοναδιαίο φορτίο</vt:lpstr>
      <vt:lpstr>Άσκηση 1 – επίλυση φορέα για το εξωτερικό φορτίο</vt:lpstr>
      <vt:lpstr>Άσκηση 1 – υπολογισμός ολοκληρώματος με ροπές</vt:lpstr>
      <vt:lpstr>Άσκηση 1 – υπολογισμός ολοκληρώματος με τέμνουσες</vt:lpstr>
      <vt:lpstr>Άσκηση 1 – παρατηρήσεις πάνω στο αποτέλεσμα</vt:lpstr>
      <vt:lpstr>Άσκηση 1 – παρατηρήσεις πάνω στο αποτέλεσμα (συνέχεια)</vt:lpstr>
      <vt:lpstr>Άσκηση 2 – Α.Δ.Ε. για δικτυωτούς φορείς</vt:lpstr>
      <vt:lpstr>Άσκηση 2 – υπολογισμός uA,P</vt:lpstr>
      <vt:lpstr>Άσκηση 2 – επίλυση για την εξωτερική φόρτιση</vt:lpstr>
      <vt:lpstr>Άσκηση 2 – επίλυση για το μοναδιαίο φορτίο</vt:lpstr>
      <vt:lpstr>Άσκηση 2 – εύρεση αποτελέσματος για uA,P</vt:lpstr>
      <vt:lpstr>Άσκηση 2 – υπολογισμός φΑΒ,P</vt:lpstr>
      <vt:lpstr>Άσκηση 2 – επίλυση για το ζεύγος δυνάμεων</vt:lpstr>
      <vt:lpstr>Άσκηση 2 – εύρεση αποτελέσματος για φAΒ,P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Georgiadi-Stefanidi</dc:creator>
  <cp:lastModifiedBy>kelly</cp:lastModifiedBy>
  <cp:revision>456</cp:revision>
  <dcterms:created xsi:type="dcterms:W3CDTF">2013-03-08T16:01:01Z</dcterms:created>
  <dcterms:modified xsi:type="dcterms:W3CDTF">2015-06-25T06:39:56Z</dcterms:modified>
</cp:coreProperties>
</file>