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6"/>
  </p:notesMasterIdLst>
  <p:sldIdLst>
    <p:sldId id="314" r:id="rId3"/>
    <p:sldId id="310" r:id="rId4"/>
    <p:sldId id="311" r:id="rId5"/>
    <p:sldId id="279" r:id="rId6"/>
    <p:sldId id="280" r:id="rId7"/>
    <p:sldId id="292" r:id="rId8"/>
    <p:sldId id="291" r:id="rId9"/>
    <p:sldId id="281" r:id="rId10"/>
    <p:sldId id="283" r:id="rId11"/>
    <p:sldId id="284" r:id="rId12"/>
    <p:sldId id="286" r:id="rId13"/>
    <p:sldId id="287" r:id="rId14"/>
    <p:sldId id="288" r:id="rId15"/>
    <p:sldId id="304" r:id="rId16"/>
    <p:sldId id="289" r:id="rId17"/>
    <p:sldId id="294" r:id="rId18"/>
    <p:sldId id="295" r:id="rId19"/>
    <p:sldId id="297" r:id="rId20"/>
    <p:sldId id="308" r:id="rId21"/>
    <p:sldId id="301" r:id="rId22"/>
    <p:sldId id="298" r:id="rId23"/>
    <p:sldId id="299" r:id="rId24"/>
    <p:sldId id="306" r:id="rId25"/>
    <p:sldId id="305" r:id="rId26"/>
    <p:sldId id="302" r:id="rId27"/>
    <p:sldId id="303" r:id="rId28"/>
    <p:sldId id="256" r:id="rId29"/>
    <p:sldId id="258" r:id="rId30"/>
    <p:sldId id="259" r:id="rId31"/>
    <p:sldId id="278" r:id="rId32"/>
    <p:sldId id="260" r:id="rId33"/>
    <p:sldId id="261" r:id="rId34"/>
    <p:sldId id="276" r:id="rId35"/>
    <p:sldId id="262" r:id="rId36"/>
    <p:sldId id="263" r:id="rId37"/>
    <p:sldId id="277" r:id="rId38"/>
    <p:sldId id="264" r:id="rId39"/>
    <p:sldId id="265" r:id="rId40"/>
    <p:sldId id="266" r:id="rId41"/>
    <p:sldId id="267" r:id="rId42"/>
    <p:sldId id="273" r:id="rId43"/>
    <p:sldId id="268" r:id="rId44"/>
    <p:sldId id="272" r:id="rId45"/>
    <p:sldId id="269" r:id="rId46"/>
    <p:sldId id="274" r:id="rId47"/>
    <p:sldId id="270" r:id="rId48"/>
    <p:sldId id="271" r:id="rId49"/>
    <p:sldId id="307" r:id="rId50"/>
    <p:sldId id="275" r:id="rId51"/>
    <p:sldId id="315" r:id="rId52"/>
    <p:sldId id="316" r:id="rId53"/>
    <p:sldId id="317" r:id="rId54"/>
    <p:sldId id="31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837" autoAdjust="0"/>
    <p:restoredTop sz="94660"/>
  </p:normalViewPr>
  <p:slideViewPr>
    <p:cSldViewPr snapToGrid="0" snapToObjects="1">
      <p:cViewPr varScale="1">
        <p:scale>
          <a:sx n="106" d="100"/>
          <a:sy n="106" d="100"/>
        </p:scale>
        <p:origin x="2130" y="114"/>
      </p:cViewPr>
      <p:guideLst>
        <p:guide orient="horz" pos="2160"/>
        <p:guide pos="2880"/>
      </p:guideLst>
    </p:cSldViewPr>
  </p:slideViewPr>
  <p:notesTextViewPr>
    <p:cViewPr>
      <p:scale>
        <a:sx n="100" d="100"/>
        <a:sy n="100" d="100"/>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FDA48-5456-3143-8F6E-77061562AEAD}" type="datetimeFigureOut">
              <a:rPr lang="en-US" smtClean="0"/>
              <a:t>6/8/2015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3F0BD-DF8D-AD4E-84D5-CF12BE763893}" type="slidenum">
              <a:rPr lang="en-US" smtClean="0"/>
              <a:t>‹#›</a:t>
            </a:fld>
            <a:endParaRPr lang="en-US"/>
          </a:p>
        </p:txBody>
      </p:sp>
    </p:spTree>
    <p:extLst>
      <p:ext uri="{BB962C8B-B14F-4D97-AF65-F5344CB8AC3E}">
        <p14:creationId xmlns:p14="http://schemas.microsoft.com/office/powerpoint/2010/main" val="1842537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171450" indent="-171450">
              <a:buFontTx/>
              <a:buChar char="•"/>
            </a:pPr>
            <a:endParaRPr lang="en-US">
              <a:solidFill>
                <a:srgbClr val="FF0000"/>
              </a:solidFill>
              <a:latin typeface="Calibri" charset="0"/>
              <a:ea typeface="MS PGothic" charset="0"/>
            </a:endParaRPr>
          </a:p>
        </p:txBody>
      </p:sp>
      <p:sp>
        <p:nvSpPr>
          <p:cNvPr id="15363" name="Θέση αριθμού διαφάνειας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D3FCFC-C225-6C42-80C4-E285C5D498D1}" type="slidenum">
              <a:rPr lang="el-GR" sz="1200"/>
              <a:pPr/>
              <a:t>1</a:t>
            </a:fld>
            <a:endParaRPr lang="el-GR" sz="1200"/>
          </a:p>
        </p:txBody>
      </p:sp>
    </p:spTree>
    <p:extLst>
      <p:ext uri="{BB962C8B-B14F-4D97-AF65-F5344CB8AC3E}">
        <p14:creationId xmlns:p14="http://schemas.microsoft.com/office/powerpoint/2010/main" val="171365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a:latin typeface="Calibri" charset="0"/>
                <a:ea typeface="MS PGothic" charset="0"/>
              </a:rPr>
              <a:t> </a:t>
            </a:r>
          </a:p>
        </p:txBody>
      </p:sp>
      <p:sp>
        <p:nvSpPr>
          <p:cNvPr id="17411"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B1A9BDD-EFEF-DA43-8261-E880B5D3A905}" type="slidenum">
              <a:rPr lang="el-GR" sz="1200"/>
              <a:pPr/>
              <a:t>2</a:t>
            </a:fld>
            <a:endParaRPr lang="el-GR" sz="1200"/>
          </a:p>
        </p:txBody>
      </p:sp>
    </p:spTree>
    <p:extLst>
      <p:ext uri="{BB962C8B-B14F-4D97-AF65-F5344CB8AC3E}">
        <p14:creationId xmlns:p14="http://schemas.microsoft.com/office/powerpoint/2010/main" val="228911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a:latin typeface="Calibri" charset="0"/>
                <a:ea typeface="MS PGothic" charset="0"/>
              </a:rPr>
              <a:t> </a:t>
            </a:r>
          </a:p>
        </p:txBody>
      </p:sp>
      <p:sp>
        <p:nvSpPr>
          <p:cNvPr id="19459" name="Θέση αριθμού διαφάνειας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F04A94E-2697-3A4E-BDA9-E214DBFED12B}" type="slidenum">
              <a:rPr lang="el-GR" sz="1200"/>
              <a:pPr/>
              <a:t>3</a:t>
            </a:fld>
            <a:endParaRPr lang="el-GR" sz="1200"/>
          </a:p>
        </p:txBody>
      </p:sp>
    </p:spTree>
    <p:extLst>
      <p:ext uri="{BB962C8B-B14F-4D97-AF65-F5344CB8AC3E}">
        <p14:creationId xmlns:p14="http://schemas.microsoft.com/office/powerpoint/2010/main" val="158324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3F0BD-DF8D-AD4E-84D5-CF12BE763893}" type="slidenum">
              <a:rPr lang="en-US" smtClean="0"/>
              <a:t>22</a:t>
            </a:fld>
            <a:endParaRPr lang="en-US"/>
          </a:p>
        </p:txBody>
      </p:sp>
    </p:spTree>
    <p:extLst>
      <p:ext uri="{BB962C8B-B14F-4D97-AF65-F5344CB8AC3E}">
        <p14:creationId xmlns:p14="http://schemas.microsoft.com/office/powerpoint/2010/main" val="10488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78384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00509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23321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09353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CC950-61D9-BC4F-8633-16E1BD8544C3}"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2319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12CC950-61D9-BC4F-8633-16E1BD8544C3}"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15246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12CC950-61D9-BC4F-8633-16E1BD8544C3}"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82694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419259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l-GR" sz="1200" b="0" baseline="0" dirty="0" smtClean="0">
                <a:latin typeface="+mn-lt"/>
              </a:rPr>
              <a:t>3.2: Υδατάνθρακες – Σακχαρώδης διαβήτης</a:t>
            </a:r>
            <a:endParaRPr lang="el-GR" sz="1200" b="0" baseline="0" dirty="0" smtClean="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424939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861566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71737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8" name="4 - Θέση υποσέλιδου"/>
          <p:cNvSpPr>
            <a:spLocks noGrp="1"/>
          </p:cNvSpPr>
          <p:nvPr>
            <p:ph type="ftr" sz="quarter" idx="11"/>
          </p:nvPr>
        </p:nvSpPr>
        <p:spPr/>
        <p:txBody>
          <a:bodyPr/>
          <a:lstStyle>
            <a:lvl1pPr>
              <a:defRPr/>
            </a:lvl1pPr>
          </a:lstStyle>
          <a:p>
            <a:endParaRPr lang="en-US"/>
          </a:p>
        </p:txBody>
      </p:sp>
      <p:sp>
        <p:nvSpPr>
          <p:cNvPr id="9"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12352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4" name="4 - Θέση υποσέλιδου"/>
          <p:cNvSpPr>
            <a:spLocks noGrp="1"/>
          </p:cNvSpPr>
          <p:nvPr>
            <p:ph type="ftr" sz="quarter" idx="11"/>
          </p:nvPr>
        </p:nvSpPr>
        <p:spPr/>
        <p:txBody>
          <a:bodyPr/>
          <a:lstStyle>
            <a:lvl1pPr>
              <a:defRPr/>
            </a:lvl1pPr>
          </a:lstStyle>
          <a:p>
            <a:endParaRPr lang="en-US"/>
          </a:p>
        </p:txBody>
      </p:sp>
      <p:sp>
        <p:nvSpPr>
          <p:cNvPr id="5"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66758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3" name="4 - Θέση υποσέλιδου"/>
          <p:cNvSpPr>
            <a:spLocks noGrp="1"/>
          </p:cNvSpPr>
          <p:nvPr>
            <p:ph type="ftr" sz="quarter" idx="11"/>
          </p:nvPr>
        </p:nvSpPr>
        <p:spPr/>
        <p:txBody>
          <a:bodyPr/>
          <a:lstStyle>
            <a:lvl1pPr>
              <a:defRPr/>
            </a:lvl1pPr>
          </a:lstStyle>
          <a:p>
            <a:endParaRPr lang="en-US"/>
          </a:p>
        </p:txBody>
      </p:sp>
      <p:sp>
        <p:nvSpPr>
          <p:cNvPr id="4"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710399546"/>
      </p:ext>
    </p:extLst>
  </p:cSld>
  <p:clrMapOvr>
    <a:masterClrMapping/>
  </p:clrMapOvr>
  <p:transition>
    <p:push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317211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12CC950-61D9-BC4F-8633-16E1BD8544C3}"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3313312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354838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394179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6/8/2015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572578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fld id="{712CC950-61D9-BC4F-8633-16E1BD8544C3}" type="datetimeFigureOut">
              <a:rPr lang="en-US" smtClean="0"/>
              <a:t>6/8/2015</a:t>
            </a:fld>
            <a:endParaRPr lang="en-US"/>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endParaRPr lang="en-US"/>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53465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712CC950-61D9-BC4F-8633-16E1BD8544C3}"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71288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712CC950-61D9-BC4F-8633-16E1BD8544C3}"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27867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712CC950-61D9-BC4F-8633-16E1BD8544C3}" type="datetimeFigureOut">
              <a:rPr lang="en-US" smtClean="0"/>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211847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712CC950-61D9-BC4F-8633-16E1BD8544C3}" type="datetimeFigureOut">
              <a:rPr lang="en-US" smtClean="0"/>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570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CC950-61D9-BC4F-8633-16E1BD8544C3}" type="datetimeFigureOut">
              <a:rPr lang="en-US" smtClean="0"/>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369562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12CC950-61D9-BC4F-8633-16E1BD8544C3}"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41009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12CC950-61D9-BC4F-8633-16E1BD8544C3}"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5382-A4CB-9541-ACBE-ACBE3923FA94}" type="slidenum">
              <a:rPr lang="en-US" smtClean="0"/>
              <a:t>‹#›</a:t>
            </a:fld>
            <a:endParaRPr lang="en-US"/>
          </a:p>
        </p:txBody>
      </p:sp>
    </p:spTree>
    <p:extLst>
      <p:ext uri="{BB962C8B-B14F-4D97-AF65-F5344CB8AC3E}">
        <p14:creationId xmlns:p14="http://schemas.microsoft.com/office/powerpoint/2010/main" val="89807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CC950-61D9-BC4F-8633-16E1BD8544C3}" type="datetimeFigureOut">
              <a:rPr lang="en-US" smtClean="0"/>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50256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712CC950-61D9-BC4F-8633-16E1BD8544C3}" type="datetimeFigureOut">
              <a:rPr lang="en-US" smtClean="0"/>
              <a:t>6/8/2015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304802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www.infobarrel.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lainfografia.ne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685800" y="1412875"/>
            <a:ext cx="7772400" cy="1079500"/>
          </a:xfrm>
        </p:spPr>
        <p:txBody>
          <a:bodyPr/>
          <a:lstStyle/>
          <a:p>
            <a:r>
              <a:rPr lang="el-GR" sz="5400" b="1" dirty="0">
                <a:solidFill>
                  <a:srgbClr val="5075BC"/>
                </a:solidFill>
              </a:rPr>
              <a:t>Αγωγή υγείας</a:t>
            </a:r>
            <a:endParaRPr lang="el-GR" sz="5400" dirty="0">
              <a:latin typeface="Calibri Light" charset="0"/>
              <a:ea typeface="MS PGothic" charset="0"/>
            </a:endParaRPr>
          </a:p>
        </p:txBody>
      </p:sp>
      <p:sp>
        <p:nvSpPr>
          <p:cNvPr id="3" name="Υπότιτλος 2"/>
          <p:cNvSpPr>
            <a:spLocks noGrp="1"/>
          </p:cNvSpPr>
          <p:nvPr>
            <p:ph type="subTitle" idx="1"/>
          </p:nvPr>
        </p:nvSpPr>
        <p:spPr>
          <a:xfrm>
            <a:off x="498475" y="2852738"/>
            <a:ext cx="8321675" cy="3529012"/>
          </a:xfrm>
        </p:spPr>
        <p:txBody>
          <a:bodyPr>
            <a:noAutofit/>
          </a:bodyPr>
          <a:lstStyle/>
          <a:p>
            <a:pPr>
              <a:defRPr/>
            </a:pPr>
            <a:r>
              <a:rPr lang="el-GR" sz="2800" b="1" dirty="0" smtClean="0">
                <a:latin typeface="+mj-lt"/>
                <a:ea typeface="+mj-ea"/>
                <a:cs typeface="+mj-cs"/>
              </a:rPr>
              <a:t>Ενότητα </a:t>
            </a:r>
            <a:r>
              <a:rPr lang="el-GR" sz="2800" b="1" dirty="0" smtClean="0">
                <a:latin typeface="+mj-lt"/>
                <a:ea typeface="+mj-ea"/>
                <a:cs typeface="+mj-cs"/>
              </a:rPr>
              <a:t>3.2</a:t>
            </a:r>
            <a:r>
              <a:rPr lang="en-US" sz="2800" b="1" dirty="0" smtClean="0">
                <a:latin typeface="+mj-lt"/>
                <a:ea typeface="+mj-ea"/>
                <a:cs typeface="+mj-cs"/>
              </a:rPr>
              <a:t> </a:t>
            </a:r>
            <a:endParaRPr lang="el-GR" sz="2800" b="1" dirty="0">
              <a:latin typeface="+mj-lt"/>
              <a:ea typeface="+mj-ea"/>
              <a:cs typeface="+mj-cs"/>
            </a:endParaRPr>
          </a:p>
          <a:p>
            <a:pPr>
              <a:defRPr/>
            </a:pPr>
            <a:r>
              <a:rPr lang="el-GR" sz="3600" b="1" dirty="0" smtClean="0">
                <a:solidFill>
                  <a:srgbClr val="0070C0"/>
                </a:solidFill>
                <a:latin typeface="+mj-lt"/>
                <a:ea typeface="+mj-ea"/>
                <a:cs typeface="+mj-cs"/>
              </a:rPr>
              <a:t>Υδατάνθρακες – Σακχαρώδης διαβήτης</a:t>
            </a:r>
            <a:endParaRPr lang="el-GR" sz="3600" dirty="0" smtClean="0"/>
          </a:p>
          <a:p>
            <a:pPr>
              <a:defRPr/>
            </a:pPr>
            <a:endParaRPr lang="el-GR" sz="2400" dirty="0" smtClean="0"/>
          </a:p>
          <a:p>
            <a:pPr>
              <a:defRPr/>
            </a:pPr>
            <a:endParaRPr lang="el-GR" sz="2400" dirty="0"/>
          </a:p>
          <a:p>
            <a:pPr>
              <a:defRPr/>
            </a:pPr>
            <a:r>
              <a:rPr lang="el-GR" sz="2400" dirty="0" smtClean="0"/>
              <a:t>Ιουλία </a:t>
            </a:r>
            <a:r>
              <a:rPr lang="el-GR" sz="2400" dirty="0" smtClean="0"/>
              <a:t>Νησιώτου, Καραγιάννη Αντωνία-Δήμητρα</a:t>
            </a:r>
          </a:p>
          <a:p>
            <a:pPr>
              <a:defRPr/>
            </a:pPr>
            <a:r>
              <a:rPr lang="el-GR" sz="2400" dirty="0" smtClean="0"/>
              <a:t>Σχολή Ανθρωπιστικών και Κοινωνικών Επιστημών  </a:t>
            </a:r>
          </a:p>
          <a:p>
            <a:pPr>
              <a:defRPr/>
            </a:pPr>
            <a:r>
              <a:rPr lang="el-GR" sz="2400" dirty="0" smtClean="0"/>
              <a:t>Παιδαγωγικό Τμήμα Ειδικής Αγωγής</a:t>
            </a:r>
            <a:endParaRPr lang="en-US" sz="2400" dirty="0" smtClean="0"/>
          </a:p>
          <a:p>
            <a:pPr>
              <a:defRPr/>
            </a:pPr>
            <a:endParaRPr lang="el-GR" sz="2800" dirty="0" smtClean="0"/>
          </a:p>
        </p:txBody>
      </p:sp>
      <p:pic>
        <p:nvPicPr>
          <p:cNvPr id="14339"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6250"/>
            <a:ext cx="42481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89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ΜΟΝΟΣΑΚΧΡΙΤΕΣ 1/3</a:t>
            </a:r>
            <a:endParaRPr lang="el-GR" dirty="0"/>
          </a:p>
        </p:txBody>
      </p:sp>
      <p:sp>
        <p:nvSpPr>
          <p:cNvPr id="18434" name="2 - Θέση περιεχομένου"/>
          <p:cNvSpPr>
            <a:spLocks noGrp="1"/>
          </p:cNvSpPr>
          <p:nvPr>
            <p:ph idx="1"/>
          </p:nvPr>
        </p:nvSpPr>
        <p:spPr/>
        <p:txBody>
          <a:bodyPr/>
          <a:lstStyle/>
          <a:p>
            <a:pPr eaLnBrk="1" hangingPunct="1"/>
            <a:r>
              <a:rPr lang="el-GR" b="1" dirty="0" smtClean="0"/>
              <a:t>Γλυκόζη</a:t>
            </a:r>
            <a:r>
              <a:rPr lang="el-GR" dirty="0" smtClean="0"/>
              <a:t>: ελεύθερη σε πολύ λίγες φυσικές τροφές: σταφύλια.</a:t>
            </a:r>
          </a:p>
          <a:p>
            <a:pPr eaLnBrk="1" hangingPunct="1"/>
            <a:r>
              <a:rPr lang="el-GR" dirty="0" smtClean="0"/>
              <a:t>Κύριο προϊόν υδρόλυσης των σύνθετων υδατανθράκων</a:t>
            </a:r>
          </a:p>
          <a:p>
            <a:pPr eaLnBrk="1" hangingPunct="1"/>
            <a:r>
              <a:rPr lang="el-GR" dirty="0" smtClean="0"/>
              <a:t>Οξειδώνεται στο κύτταρο για να δώσει ενέργεια και αποθηκεύεται ως γλυκογόνο</a:t>
            </a:r>
          </a:p>
          <a:p>
            <a:pPr eaLnBrk="1" hangingPunct="1"/>
            <a:r>
              <a:rPr lang="el-GR" dirty="0" smtClean="0"/>
              <a:t>ΚΝΣ: χρησιμοποιεί σχεδόν μόνο γλυκόζη</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ΜΟΝΟΣΑΚΧΑΡΙΤΕΣ 2/3</a:t>
            </a:r>
            <a:endParaRPr lang="el-GR" dirty="0"/>
          </a:p>
        </p:txBody>
      </p:sp>
      <p:sp>
        <p:nvSpPr>
          <p:cNvPr id="20482" name="2 - Θέση περιεχομένου"/>
          <p:cNvSpPr>
            <a:spLocks noGrp="1"/>
          </p:cNvSpPr>
          <p:nvPr>
            <p:ph idx="1"/>
          </p:nvPr>
        </p:nvSpPr>
        <p:spPr/>
        <p:txBody>
          <a:bodyPr/>
          <a:lstStyle/>
          <a:p>
            <a:pPr eaLnBrk="1" hangingPunct="1"/>
            <a:r>
              <a:rPr lang="el-GR" b="1" dirty="0" smtClean="0"/>
              <a:t>Φρουκτόζη:</a:t>
            </a:r>
            <a:r>
              <a:rPr lang="el-GR" dirty="0" smtClean="0"/>
              <a:t> το πιο γλυκό σάκχαρο, βρίσκεται σε φρούτα (σύκα), στο μέλι. </a:t>
            </a:r>
          </a:p>
          <a:p>
            <a:r>
              <a:rPr lang="el-GR" dirty="0" smtClean="0"/>
              <a:t>Μετατρέπεται </a:t>
            </a:r>
            <a:r>
              <a:rPr lang="el-GR" dirty="0" smtClean="0"/>
              <a:t>συνήθως </a:t>
            </a:r>
            <a:r>
              <a:rPr lang="el-GR" dirty="0">
                <a:solidFill>
                  <a:prstClr val="black"/>
                </a:solidFill>
              </a:rPr>
              <a:t>σε γλυκόζη </a:t>
            </a:r>
            <a:r>
              <a:rPr lang="el-GR" dirty="0" smtClean="0"/>
              <a:t>στο ήπαρ.</a:t>
            </a:r>
          </a:p>
          <a:p>
            <a:pPr eaLnBrk="1" hangingPunct="1"/>
            <a:r>
              <a:rPr lang="el-GR" dirty="0" smtClean="0"/>
              <a:t>Έλλειψη </a:t>
            </a:r>
            <a:r>
              <a:rPr lang="el-GR" dirty="0" smtClean="0"/>
              <a:t>ενζύμου υπεύθυνου για την μετατροπή αυτή προκαλεί τη νόσο </a:t>
            </a:r>
            <a:r>
              <a:rPr lang="el-GR" dirty="0" err="1" smtClean="0"/>
              <a:t>φρουκτοζαιμία</a:t>
            </a:r>
            <a:r>
              <a:rPr lang="el-GR" dirty="0" smtClean="0"/>
              <a:t>.</a:t>
            </a:r>
          </a:p>
          <a:p>
            <a:pPr eaLnBrk="1" hangingPunct="1"/>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ΜΟΝΟΣΑΚΧΑΡΙΤΕΣ 3/3</a:t>
            </a:r>
            <a:endParaRPr lang="el-GR" dirty="0"/>
          </a:p>
        </p:txBody>
      </p:sp>
      <p:sp>
        <p:nvSpPr>
          <p:cNvPr id="21506" name="2 - Θέση περιεχομένου"/>
          <p:cNvSpPr>
            <a:spLocks noGrp="1"/>
          </p:cNvSpPr>
          <p:nvPr>
            <p:ph idx="1"/>
          </p:nvPr>
        </p:nvSpPr>
        <p:spPr/>
        <p:txBody>
          <a:bodyPr>
            <a:normAutofit/>
          </a:bodyPr>
          <a:lstStyle/>
          <a:p>
            <a:pPr eaLnBrk="1" hangingPunct="1"/>
            <a:r>
              <a:rPr lang="el-GR" b="1" dirty="0" smtClean="0"/>
              <a:t>Γαλακτόζη: </a:t>
            </a:r>
            <a:r>
              <a:rPr lang="el-GR" dirty="0" smtClean="0"/>
              <a:t>όχι ελεύθερη στη φύση.</a:t>
            </a:r>
          </a:p>
          <a:p>
            <a:pPr eaLnBrk="1" hangingPunct="1"/>
            <a:r>
              <a:rPr lang="el-GR" dirty="0" smtClean="0"/>
              <a:t>Παράγεται </a:t>
            </a:r>
            <a:r>
              <a:rPr lang="el-GR" dirty="0" smtClean="0"/>
              <a:t>από τη λακτόζη κατά την πέψη.</a:t>
            </a:r>
          </a:p>
          <a:p>
            <a:pPr eaLnBrk="1" hangingPunct="1"/>
            <a:r>
              <a:rPr lang="el-GR" dirty="0" smtClean="0"/>
              <a:t>Μετά </a:t>
            </a:r>
            <a:r>
              <a:rPr lang="el-GR" dirty="0" smtClean="0"/>
              <a:t>την απορρόφηση της μεταφέρεται στο ήπαρ όπου μετατρέπεται σε γλυκόζη.</a:t>
            </a:r>
          </a:p>
          <a:p>
            <a:pPr eaLnBrk="1" hangingPunct="1"/>
            <a:endParaRPr lang="el-GR" dirty="0" smtClean="0"/>
          </a:p>
          <a:p>
            <a:pPr marL="0" indent="0" eaLnBrk="1" hangingPunct="1">
              <a:buNone/>
            </a:pPr>
            <a:endParaRPr lang="el-G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ΔΙΣΑΚΧΑΡΙΤΕΣ 1/1</a:t>
            </a:r>
            <a:endParaRPr lang="el-GR" dirty="0"/>
          </a:p>
        </p:txBody>
      </p:sp>
      <p:sp>
        <p:nvSpPr>
          <p:cNvPr id="22530" name="2 - Θέση περιεχομένου"/>
          <p:cNvSpPr>
            <a:spLocks noGrp="1"/>
          </p:cNvSpPr>
          <p:nvPr>
            <p:ph idx="1"/>
          </p:nvPr>
        </p:nvSpPr>
        <p:spPr/>
        <p:txBody>
          <a:bodyPr>
            <a:normAutofit/>
          </a:bodyPr>
          <a:lstStyle/>
          <a:p>
            <a:pPr eaLnBrk="1" hangingPunct="1"/>
            <a:r>
              <a:rPr lang="el-GR" b="1" dirty="0" smtClean="0"/>
              <a:t>Σακχαρόζη: </a:t>
            </a:r>
            <a:r>
              <a:rPr lang="el-GR" dirty="0" smtClean="0"/>
              <a:t>καλαμοσάκχαρο ή κοινή ζάχαρη</a:t>
            </a:r>
          </a:p>
          <a:p>
            <a:pPr marL="0" indent="0" eaLnBrk="1" hangingPunct="1">
              <a:buNone/>
            </a:pPr>
            <a:r>
              <a:rPr lang="el-GR" dirty="0" smtClean="0"/>
              <a:t>    Ένα μόριο </a:t>
            </a:r>
            <a:r>
              <a:rPr lang="el-GR" b="1" dirty="0" smtClean="0"/>
              <a:t>γλυκόζης και ένα φρουκτόζης</a:t>
            </a:r>
          </a:p>
          <a:p>
            <a:pPr eaLnBrk="1" hangingPunct="1"/>
            <a:r>
              <a:rPr lang="el-GR" b="1" dirty="0" smtClean="0"/>
              <a:t>Λακτόζη</a:t>
            </a:r>
            <a:r>
              <a:rPr lang="el-GR" b="1" dirty="0" smtClean="0"/>
              <a:t>: </a:t>
            </a:r>
            <a:r>
              <a:rPr lang="el-GR" dirty="0" smtClean="0"/>
              <a:t>κύριο σάκχαρο του γάλακτος</a:t>
            </a:r>
          </a:p>
          <a:p>
            <a:pPr marL="0" indent="0" eaLnBrk="1" hangingPunct="1">
              <a:buNone/>
            </a:pPr>
            <a:r>
              <a:rPr lang="el-GR" dirty="0" smtClean="0"/>
              <a:t>    Υδρόλυσή του δίνει </a:t>
            </a:r>
            <a:r>
              <a:rPr lang="el-GR" b="1" dirty="0" smtClean="0"/>
              <a:t>γλυκόζη και γαλακτόζη</a:t>
            </a:r>
          </a:p>
          <a:p>
            <a:pPr marL="361950" indent="-361950" eaLnBrk="1" hangingPunct="1">
              <a:buNone/>
            </a:pPr>
            <a:r>
              <a:rPr lang="el-GR" dirty="0" smtClean="0"/>
              <a:t>    Ανεπάρκεια </a:t>
            </a:r>
            <a:r>
              <a:rPr lang="el-GR" dirty="0" err="1" smtClean="0"/>
              <a:t>λακτάσης</a:t>
            </a:r>
            <a:r>
              <a:rPr lang="el-GR" dirty="0" smtClean="0"/>
              <a:t> (ένζυμο υπεύθυνο για την   υδρόλυση).</a:t>
            </a:r>
          </a:p>
          <a:p>
            <a:pPr eaLnBrk="1" hangingPunct="1">
              <a:buFont typeface="Wingdings 2" pitchFamily="18" charset="2"/>
              <a:buNone/>
            </a:pPr>
            <a:endParaRPr lang="el-G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58299" y="1649491"/>
            <a:ext cx="6906954" cy="4267570"/>
          </a:xfrm>
          <a:prstGeom prst="rect">
            <a:avLst/>
          </a:prstGeom>
        </p:spPr>
      </p:pic>
      <p:sp>
        <p:nvSpPr>
          <p:cNvPr id="3" name="Τίτλος 2"/>
          <p:cNvSpPr>
            <a:spLocks noGrp="1"/>
          </p:cNvSpPr>
          <p:nvPr>
            <p:ph type="title"/>
          </p:nvPr>
        </p:nvSpPr>
        <p:spPr>
          <a:xfrm>
            <a:off x="457200" y="274637"/>
            <a:ext cx="8229600" cy="1056221"/>
          </a:xfrm>
        </p:spPr>
        <p:txBody>
          <a:bodyPr>
            <a:noAutofit/>
          </a:bodyPr>
          <a:lstStyle/>
          <a:p>
            <a:r>
              <a:rPr lang="el-GR" sz="3600" dirty="0" smtClean="0">
                <a:solidFill>
                  <a:srgbClr val="0070C0"/>
                </a:solidFill>
              </a:rPr>
              <a:t>ΠΟΛΥΣΑΚΧΑΡΙΤΕΣ  1/2 </a:t>
            </a:r>
            <a:br>
              <a:rPr lang="el-GR" sz="3600" dirty="0" smtClean="0">
                <a:solidFill>
                  <a:srgbClr val="0070C0"/>
                </a:solidFill>
              </a:rPr>
            </a:br>
            <a:r>
              <a:rPr lang="el-GR" sz="3600" dirty="0" smtClean="0">
                <a:solidFill>
                  <a:srgbClr val="0070C0"/>
                </a:solidFill>
              </a:rPr>
              <a:t>άμυλο, γλυκογόνο, κυτταρίνη</a:t>
            </a:r>
            <a:endParaRPr lang="el-GR" sz="3600" dirty="0">
              <a:solidFill>
                <a:srgbClr val="0070C0"/>
              </a:solidFill>
            </a:endParaRPr>
          </a:p>
        </p:txBody>
      </p:sp>
      <p:sp>
        <p:nvSpPr>
          <p:cNvPr id="5" name="TextBox 4"/>
          <p:cNvSpPr txBox="1"/>
          <p:nvPr/>
        </p:nvSpPr>
        <p:spPr>
          <a:xfrm>
            <a:off x="3109876" y="6070970"/>
            <a:ext cx="2660592" cy="369332"/>
          </a:xfrm>
          <a:prstGeom prst="rect">
            <a:avLst/>
          </a:prstGeom>
          <a:noFill/>
        </p:spPr>
        <p:txBody>
          <a:bodyPr wrap="none" rtlCol="0">
            <a:spAutoFit/>
          </a:bodyPr>
          <a:lstStyle/>
          <a:p>
            <a:r>
              <a:rPr lang="el-GR" dirty="0" smtClean="0"/>
              <a:t>Εικόνα 4: Πολυσακχαρίτες</a:t>
            </a:r>
            <a:endParaRPr lang="en-US" dirty="0"/>
          </a:p>
        </p:txBody>
      </p:sp>
    </p:spTree>
    <p:extLst>
      <p:ext uri="{BB962C8B-B14F-4D97-AF65-F5344CB8AC3E}">
        <p14:creationId xmlns:p14="http://schemas.microsoft.com/office/powerpoint/2010/main" val="329267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lnSpc>
                <a:spcPct val="115000"/>
              </a:lnSpc>
              <a:spcBef>
                <a:spcPct val="20000"/>
              </a:spcBef>
            </a:pPr>
            <a:r>
              <a:rPr lang="el-GR" dirty="0" smtClean="0"/>
              <a:t>ΠΟΛΥΣΑΚΧΑΡΙΤΕΣ 2/2 </a:t>
            </a:r>
            <a:endParaRPr lang="el-GR" sz="5400" dirty="0"/>
          </a:p>
        </p:txBody>
      </p:sp>
      <p:sp>
        <p:nvSpPr>
          <p:cNvPr id="3" name="2 - Θέση περιεχομένου"/>
          <p:cNvSpPr>
            <a:spLocks noGrp="1"/>
          </p:cNvSpPr>
          <p:nvPr>
            <p:ph idx="1"/>
          </p:nvPr>
        </p:nvSpPr>
        <p:spPr>
          <a:xfrm>
            <a:off x="593002" y="1518719"/>
            <a:ext cx="8229600" cy="4525963"/>
          </a:xfrm>
        </p:spPr>
        <p:txBody>
          <a:bodyPr>
            <a:normAutofit fontScale="77500" lnSpcReduction="20000"/>
          </a:bodyPr>
          <a:lstStyle/>
          <a:p>
            <a:pPr marL="0" indent="0" algn="just">
              <a:buNone/>
              <a:defRPr/>
            </a:pPr>
            <a:r>
              <a:rPr lang="el-GR" sz="3000" dirty="0" smtClean="0"/>
              <a:t>Οι </a:t>
            </a:r>
            <a:r>
              <a:rPr lang="el-GR" sz="3000" dirty="0"/>
              <a:t>ζωικοί οργανισμοί διαθέτουν  γλυκογόνο, ενώ οι φυτικοί άμυλο</a:t>
            </a:r>
            <a:br>
              <a:rPr lang="el-GR" sz="3000" dirty="0"/>
            </a:br>
            <a:endParaRPr lang="el-GR" sz="3000" dirty="0"/>
          </a:p>
          <a:p>
            <a:pPr algn="just">
              <a:defRPr/>
            </a:pPr>
            <a:r>
              <a:rPr lang="el-GR" sz="3000" b="1" dirty="0" smtClean="0"/>
              <a:t>Άμυλο</a:t>
            </a:r>
            <a:r>
              <a:rPr lang="el-GR" sz="3000" b="1" dirty="0" smtClean="0"/>
              <a:t>:</a:t>
            </a:r>
            <a:endParaRPr lang="el-GR" sz="3000" dirty="0" smtClean="0"/>
          </a:p>
          <a:p>
            <a:pPr algn="just">
              <a:defRPr/>
            </a:pPr>
            <a:r>
              <a:rPr lang="el-GR" sz="3000" dirty="0" smtClean="0"/>
              <a:t>Καρποί, δημητριακά, λαχανικά, όσπρια.</a:t>
            </a:r>
          </a:p>
          <a:p>
            <a:pPr algn="just">
              <a:defRPr/>
            </a:pPr>
            <a:r>
              <a:rPr lang="el-GR" sz="3000" dirty="0" smtClean="0"/>
              <a:t>Αδιάλυτο στο νερό.</a:t>
            </a:r>
          </a:p>
          <a:p>
            <a:pPr algn="just">
              <a:defRPr/>
            </a:pPr>
            <a:endParaRPr lang="el-GR" sz="3000" dirty="0" smtClean="0"/>
          </a:p>
          <a:p>
            <a:pPr algn="just">
              <a:defRPr/>
            </a:pPr>
            <a:r>
              <a:rPr lang="el-GR" sz="3000" b="1" dirty="0" smtClean="0"/>
              <a:t>Γλυκογόνο:</a:t>
            </a:r>
            <a:endParaRPr lang="el-GR" sz="3000" dirty="0" smtClean="0"/>
          </a:p>
          <a:p>
            <a:pPr algn="just">
              <a:defRPr/>
            </a:pPr>
            <a:r>
              <a:rPr lang="el-GR" sz="3000" dirty="0" smtClean="0"/>
              <a:t>3.000-6.000μόρια γλυκόζης.</a:t>
            </a:r>
          </a:p>
          <a:p>
            <a:pPr algn="just">
              <a:defRPr/>
            </a:pPr>
            <a:r>
              <a:rPr lang="el-GR" sz="3000" dirty="0" smtClean="0"/>
              <a:t>Διαλύεται στο νερό.</a:t>
            </a:r>
          </a:p>
          <a:p>
            <a:pPr algn="just">
              <a:defRPr/>
            </a:pPr>
            <a:r>
              <a:rPr lang="el-GR" sz="3000" dirty="0" smtClean="0"/>
              <a:t>Ήπαρ των ζώων η πλουσιότερη πηγή.</a:t>
            </a:r>
          </a:p>
          <a:p>
            <a:pPr algn="just">
              <a:defRPr/>
            </a:pPr>
            <a:r>
              <a:rPr lang="el-GR" sz="3000" dirty="0" smtClean="0"/>
              <a:t>Άμεσα διαθέσιμη πηγή ενέργειας</a:t>
            </a:r>
            <a:r>
              <a:rPr lang="el-GR" dirty="0" smtClean="0"/>
              <a:t>. </a:t>
            </a: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Γλυκογόνο 1/1</a:t>
            </a:r>
            <a:endParaRPr lang="el-GR" dirty="0"/>
          </a:p>
        </p:txBody>
      </p:sp>
      <p:sp>
        <p:nvSpPr>
          <p:cNvPr id="5" name="Θέση περιεχομένου 4"/>
          <p:cNvSpPr>
            <a:spLocks noGrp="1"/>
          </p:cNvSpPr>
          <p:nvPr>
            <p:ph idx="1"/>
          </p:nvPr>
        </p:nvSpPr>
        <p:spPr>
          <a:xfrm>
            <a:off x="457200" y="1401024"/>
            <a:ext cx="8229600" cy="4525963"/>
          </a:xfrm>
        </p:spPr>
        <p:txBody>
          <a:bodyPr>
            <a:normAutofit fontScale="85000" lnSpcReduction="20000"/>
          </a:bodyPr>
          <a:lstStyle/>
          <a:p>
            <a:pPr>
              <a:lnSpc>
                <a:spcPct val="115000"/>
              </a:lnSpc>
            </a:pPr>
            <a:r>
              <a:rPr lang="el-GR" dirty="0">
                <a:ea typeface="Times New Roman" panose="02020603050405020304" pitchFamily="18" charset="0"/>
                <a:cs typeface="Arial" panose="020B0604020202020204" pitchFamily="34" charset="0"/>
              </a:rPr>
              <a:t>Η </a:t>
            </a:r>
            <a:r>
              <a:rPr lang="el-GR" dirty="0">
                <a:ea typeface="Times New Roman" panose="02020603050405020304" pitchFamily="18" charset="0"/>
                <a:cs typeface="Times New Roman" panose="02020603050405020304" pitchFamily="18" charset="0"/>
              </a:rPr>
              <a:t>ικανότητα αποθήκευσης υδατανθράκων στον ανθρώπινο οργανισμό είναι εξαιρετικά περιορισμένη. </a:t>
            </a:r>
            <a:endParaRPr lang="el-GR" dirty="0" smtClean="0">
              <a:ea typeface="Times New Roman" panose="02020603050405020304" pitchFamily="18" charset="0"/>
              <a:cs typeface="Times New Roman" panose="02020603050405020304" pitchFamily="18" charset="0"/>
            </a:endParaRPr>
          </a:p>
          <a:p>
            <a:pPr>
              <a:lnSpc>
                <a:spcPct val="115000"/>
              </a:lnSpc>
            </a:pPr>
            <a:r>
              <a:rPr lang="el-GR" dirty="0" smtClean="0">
                <a:ea typeface="Times New Roman" panose="02020603050405020304" pitchFamily="18" charset="0"/>
                <a:cs typeface="Arial" panose="020B0604020202020204" pitchFamily="34" charset="0"/>
              </a:rPr>
              <a:t>Όση </a:t>
            </a:r>
            <a:r>
              <a:rPr lang="el-GR" dirty="0">
                <a:ea typeface="Times New Roman" panose="02020603050405020304" pitchFamily="18" charset="0"/>
                <a:cs typeface="Arial" panose="020B0604020202020204" pitchFamily="34" charset="0"/>
              </a:rPr>
              <a:t>γλυκόζη περισσεύει αποθηκεύεται στον οργανισμό με τη μορφή </a:t>
            </a:r>
            <a:r>
              <a:rPr lang="el-GR" b="1" dirty="0">
                <a:ea typeface="Times New Roman" panose="02020603050405020304" pitchFamily="18" charset="0"/>
                <a:cs typeface="Arial" panose="020B0604020202020204" pitchFamily="34" charset="0"/>
              </a:rPr>
              <a:t>γλυκογόνου</a:t>
            </a:r>
            <a:r>
              <a:rPr lang="el-GR" dirty="0">
                <a:ea typeface="Times New Roman" panose="02020603050405020304" pitchFamily="18" charset="0"/>
                <a:cs typeface="Arial" panose="020B0604020202020204" pitchFamily="34" charset="0"/>
              </a:rPr>
              <a:t> ή </a:t>
            </a:r>
            <a:r>
              <a:rPr lang="el-GR" b="1" dirty="0">
                <a:ea typeface="Times New Roman" panose="02020603050405020304" pitchFamily="18" charset="0"/>
                <a:cs typeface="Arial" panose="020B0604020202020204" pitchFamily="34" charset="0"/>
              </a:rPr>
              <a:t>λίπους, </a:t>
            </a:r>
            <a:r>
              <a:rPr lang="el-GR" dirty="0">
                <a:ea typeface="Times New Roman" panose="02020603050405020304" pitchFamily="18" charset="0"/>
                <a:cs typeface="Arial" panose="020B0604020202020204" pitchFamily="34" charset="0"/>
              </a:rPr>
              <a:t>τα οποία καταναλώνονται όταν δεν υπάρχει διαθέσιμη γλυκόζη στο αίμα.</a:t>
            </a:r>
            <a:r>
              <a:rPr lang="el-GR" b="1" dirty="0">
                <a:ea typeface="Times New Roman" panose="02020603050405020304" pitchFamily="18" charset="0"/>
                <a:cs typeface="Arial" panose="020B0604020202020204" pitchFamily="34" charset="0"/>
              </a:rPr>
              <a:t> </a:t>
            </a:r>
            <a:endParaRPr lang="el-GR" b="1" dirty="0" smtClean="0">
              <a:ea typeface="Times New Roman" panose="02020603050405020304" pitchFamily="18" charset="0"/>
              <a:cs typeface="Arial" panose="020B0604020202020204" pitchFamily="34" charset="0"/>
            </a:endParaRPr>
          </a:p>
          <a:p>
            <a:pPr>
              <a:lnSpc>
                <a:spcPct val="115000"/>
              </a:lnSpc>
            </a:pPr>
            <a:r>
              <a:rPr lang="el-GR" b="1" dirty="0" smtClean="0">
                <a:ea typeface="Times New Roman" panose="02020603050405020304" pitchFamily="18" charset="0"/>
                <a:cs typeface="Arial" panose="020B0604020202020204" pitchFamily="34" charset="0"/>
              </a:rPr>
              <a:t>Το </a:t>
            </a:r>
            <a:r>
              <a:rPr lang="el-GR" b="1" dirty="0">
                <a:ea typeface="Times New Roman" panose="02020603050405020304" pitchFamily="18" charset="0"/>
                <a:cs typeface="Arial" panose="020B0604020202020204" pitchFamily="34" charset="0"/>
              </a:rPr>
              <a:t>γλυκογόνο αποθηκεύεται στους μυς και το ήπαρ (συκώτι)</a:t>
            </a:r>
            <a:r>
              <a:rPr lang="el-GR" dirty="0">
                <a:ea typeface="Times New Roman" panose="02020603050405020304" pitchFamily="18" charset="0"/>
                <a:cs typeface="Times New Roman" panose="02020603050405020304" pitchFamily="18" charset="0"/>
              </a:rPr>
              <a:t>, και η ποσότητά του σε έναν μέσο άνθρωπο ισοδυναμεί  με ποσότητα ενέργειας ίση με περίπου 1800-1900 Θερμίδες. </a:t>
            </a:r>
            <a:endParaRPr lang="el-GR" sz="2800" dirty="0">
              <a:ea typeface="Calibri" panose="020F0502020204030204" pitchFamily="34" charset="0"/>
              <a:cs typeface="Times New Roman" panose="02020603050405020304" pitchFamily="18" charset="0"/>
            </a:endParaRPr>
          </a:p>
          <a:p>
            <a:pPr marL="0" indent="0">
              <a:lnSpc>
                <a:spcPct val="115000"/>
              </a:lnSpc>
              <a:buNone/>
            </a:pPr>
            <a:endParaRPr lang="el-GR" sz="2800" dirty="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30771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nSpc>
                <a:spcPct val="115000"/>
              </a:lnSpc>
              <a:spcAft>
                <a:spcPts val="0"/>
              </a:spcAft>
            </a:pPr>
            <a:r>
              <a:rPr lang="el-GR" dirty="0" smtClean="0">
                <a:latin typeface="+mn-lt"/>
                <a:ea typeface="Times New Roman" panose="02020603050405020304" pitchFamily="18" charset="0"/>
                <a:cs typeface="Arial" panose="020B0604020202020204" pitchFamily="34" charset="0"/>
              </a:rPr>
              <a:t>Τμήμα </a:t>
            </a:r>
            <a:r>
              <a:rPr lang="el-GR" dirty="0">
                <a:latin typeface="+mn-lt"/>
                <a:ea typeface="Times New Roman" panose="02020603050405020304" pitchFamily="18" charset="0"/>
                <a:cs typeface="Arial" panose="020B0604020202020204" pitchFamily="34" charset="0"/>
              </a:rPr>
              <a:t>μορίου </a:t>
            </a:r>
            <a:r>
              <a:rPr lang="el-GR" dirty="0" smtClean="0">
                <a:latin typeface="+mn-lt"/>
                <a:ea typeface="Times New Roman" panose="02020603050405020304" pitchFamily="18" charset="0"/>
                <a:cs typeface="Arial" panose="020B0604020202020204" pitchFamily="34" charset="0"/>
              </a:rPr>
              <a:t>γλυκογόνου</a:t>
            </a:r>
            <a:endParaRPr lang="el-GR" dirty="0">
              <a:latin typeface="+mn-lt"/>
            </a:endParaRPr>
          </a:p>
        </p:txBody>
      </p:sp>
      <p:pic>
        <p:nvPicPr>
          <p:cNvPr id="4" name="Θέση περιεχομένου 3" descr="400px-Glykogen"/>
          <p:cNvPicPr>
            <a:picLocks noGrp="1"/>
          </p:cNvPicPr>
          <p:nvPr>
            <p:ph idx="1"/>
          </p:nvPr>
        </p:nvPicPr>
        <p:blipFill>
          <a:blip r:embed="rId2" cstate="print"/>
          <a:stretch>
            <a:fillRect/>
          </a:stretch>
        </p:blipFill>
        <p:spPr bwMode="auto">
          <a:xfrm>
            <a:off x="3409384" y="2679224"/>
            <a:ext cx="5417745" cy="3234862"/>
          </a:xfrm>
          <a:prstGeom prst="rect">
            <a:avLst/>
          </a:prstGeom>
          <a:noFill/>
          <a:ln w="9525">
            <a:noFill/>
            <a:miter lim="800000"/>
            <a:headEnd/>
            <a:tailEnd/>
          </a:ln>
        </p:spPr>
      </p:pic>
      <p:sp>
        <p:nvSpPr>
          <p:cNvPr id="3" name="TextBox 2"/>
          <p:cNvSpPr txBox="1"/>
          <p:nvPr/>
        </p:nvSpPr>
        <p:spPr>
          <a:xfrm>
            <a:off x="380245" y="5614146"/>
            <a:ext cx="2109547" cy="369332"/>
          </a:xfrm>
          <a:prstGeom prst="rect">
            <a:avLst/>
          </a:prstGeom>
          <a:noFill/>
        </p:spPr>
        <p:txBody>
          <a:bodyPr wrap="none" rtlCol="0">
            <a:spAutoFit/>
          </a:bodyPr>
          <a:lstStyle/>
          <a:p>
            <a:r>
              <a:rPr lang="el-GR" dirty="0" smtClean="0"/>
              <a:t>Εικόνα 5: Γλυκογόνο </a:t>
            </a:r>
            <a:endParaRPr lang="en-US" dirty="0"/>
          </a:p>
        </p:txBody>
      </p:sp>
      <p:sp>
        <p:nvSpPr>
          <p:cNvPr id="5" name="Ορθογώνιο 4"/>
          <p:cNvSpPr/>
          <p:nvPr/>
        </p:nvSpPr>
        <p:spPr>
          <a:xfrm>
            <a:off x="380245" y="1409503"/>
            <a:ext cx="8555525" cy="1569660"/>
          </a:xfrm>
          <a:prstGeom prst="rect">
            <a:avLst/>
          </a:prstGeom>
        </p:spPr>
        <p:txBody>
          <a:bodyPr wrap="square">
            <a:spAutoFit/>
          </a:bodyPr>
          <a:lstStyle/>
          <a:p>
            <a:r>
              <a:rPr lang="el-GR" sz="3200" dirty="0" smtClean="0">
                <a:ea typeface="Times New Roman" panose="02020603050405020304" pitchFamily="18" charset="0"/>
                <a:cs typeface="Arial" panose="020B0604020202020204" pitchFamily="34" charset="0"/>
              </a:rPr>
              <a:t>Το </a:t>
            </a:r>
            <a:r>
              <a:rPr lang="el-GR" sz="3200" dirty="0">
                <a:ea typeface="Times New Roman" panose="02020603050405020304" pitchFamily="18" charset="0"/>
                <a:cs typeface="Arial" panose="020B0604020202020204" pitchFamily="34" charset="0"/>
              </a:rPr>
              <a:t>γλυκογόνο αποτελείται από πολλά μόρια γλυκόζης</a:t>
            </a:r>
            <a:r>
              <a:rPr lang="el-GR" sz="3200" dirty="0">
                <a:ea typeface="Times New Roman" panose="02020603050405020304" pitchFamily="18" charset="0"/>
                <a:cs typeface="Times New Roman" panose="02020603050405020304" pitchFamily="18" charset="0"/>
              </a:rPr>
              <a:t> (C</a:t>
            </a:r>
            <a:r>
              <a:rPr lang="el-GR" sz="3200" baseline="-25000" dirty="0">
                <a:ea typeface="Times New Roman" panose="02020603050405020304" pitchFamily="18" charset="0"/>
                <a:cs typeface="Times New Roman" panose="02020603050405020304" pitchFamily="18" charset="0"/>
              </a:rPr>
              <a:t>6</a:t>
            </a:r>
            <a:r>
              <a:rPr lang="el-GR" sz="3200" dirty="0">
                <a:ea typeface="Times New Roman" panose="02020603050405020304" pitchFamily="18" charset="0"/>
                <a:cs typeface="Times New Roman" panose="02020603050405020304" pitchFamily="18" charset="0"/>
              </a:rPr>
              <a:t>H</a:t>
            </a:r>
            <a:r>
              <a:rPr lang="el-GR" sz="3200" baseline="-25000" dirty="0">
                <a:ea typeface="Times New Roman" panose="02020603050405020304" pitchFamily="18" charset="0"/>
                <a:cs typeface="Times New Roman" panose="02020603050405020304" pitchFamily="18" charset="0"/>
              </a:rPr>
              <a:t>10</a:t>
            </a:r>
            <a:r>
              <a:rPr lang="el-GR" sz="3200" dirty="0">
                <a:ea typeface="Times New Roman" panose="02020603050405020304" pitchFamily="18" charset="0"/>
                <a:cs typeface="Times New Roman" panose="02020603050405020304" pitchFamily="18" charset="0"/>
              </a:rPr>
              <a:t>O</a:t>
            </a:r>
            <a:r>
              <a:rPr lang="el-GR" sz="3200" baseline="-25000" dirty="0">
                <a:ea typeface="Times New Roman" panose="02020603050405020304" pitchFamily="18" charset="0"/>
                <a:cs typeface="Times New Roman" panose="02020603050405020304" pitchFamily="18" charset="0"/>
              </a:rPr>
              <a:t>5</a:t>
            </a:r>
            <a:r>
              <a:rPr lang="el-GR" sz="3200" dirty="0">
                <a:ea typeface="Times New Roman" panose="02020603050405020304" pitchFamily="18" charset="0"/>
                <a:cs typeface="Times New Roman" panose="02020603050405020304" pitchFamily="18" charset="0"/>
              </a:rPr>
              <a:t>)</a:t>
            </a:r>
            <a:r>
              <a:rPr lang="el-GR" sz="3200" baseline="-25000" dirty="0">
                <a:ea typeface="Times New Roman" panose="02020603050405020304" pitchFamily="18" charset="0"/>
                <a:cs typeface="Times New Roman" panose="02020603050405020304" pitchFamily="18" charset="0"/>
              </a:rPr>
              <a:t>n.</a:t>
            </a:r>
            <a:r>
              <a:rPr lang="el-GR" sz="3200" dirty="0">
                <a:ea typeface="Calibri" panose="020F0502020204030204" pitchFamily="34" charset="0"/>
                <a:cs typeface="Times New Roman" panose="02020603050405020304" pitchFamily="18" charset="0"/>
              </a:rPr>
              <a:t/>
            </a:r>
            <a:br>
              <a:rPr lang="el-GR" sz="3200" dirty="0">
                <a:ea typeface="Calibri" panose="020F0502020204030204" pitchFamily="34" charset="0"/>
                <a:cs typeface="Times New Roman" panose="02020603050405020304" pitchFamily="18" charset="0"/>
              </a:rPr>
            </a:br>
            <a:endParaRPr lang="el-GR" sz="3200" dirty="0"/>
          </a:p>
        </p:txBody>
      </p:sp>
    </p:spTree>
    <p:extLst>
      <p:ext uri="{BB962C8B-B14F-4D97-AF65-F5344CB8AC3E}">
        <p14:creationId xmlns:p14="http://schemas.microsoft.com/office/powerpoint/2010/main" val="306918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nSpc>
                <a:spcPct val="115000"/>
              </a:lnSpc>
              <a:spcAft>
                <a:spcPts val="0"/>
              </a:spcAft>
            </a:pPr>
            <a:r>
              <a:rPr lang="el-GR" dirty="0" smtClean="0">
                <a:latin typeface="+mn-lt"/>
                <a:ea typeface="Times New Roman" panose="02020603050405020304" pitchFamily="18" charset="0"/>
                <a:cs typeface="Arial" panose="020B0604020202020204" pitchFamily="34" charset="0"/>
              </a:rPr>
              <a:t>Τμήμα </a:t>
            </a:r>
            <a:r>
              <a:rPr lang="el-GR" dirty="0">
                <a:latin typeface="+mn-lt"/>
                <a:ea typeface="Times New Roman" panose="02020603050405020304" pitchFamily="18" charset="0"/>
                <a:cs typeface="Arial" panose="020B0604020202020204" pitchFamily="34" charset="0"/>
              </a:rPr>
              <a:t>μορίου </a:t>
            </a:r>
            <a:r>
              <a:rPr lang="el-GR" dirty="0" smtClean="0">
                <a:latin typeface="+mn-lt"/>
                <a:ea typeface="Times New Roman" panose="02020603050405020304" pitchFamily="18" charset="0"/>
                <a:cs typeface="Arial" panose="020B0604020202020204" pitchFamily="34" charset="0"/>
              </a:rPr>
              <a:t>αμύλου</a:t>
            </a:r>
            <a:endParaRPr lang="el-GR" dirty="0">
              <a:latin typeface="+mn-lt"/>
            </a:endParaRPr>
          </a:p>
        </p:txBody>
      </p:sp>
      <p:pic>
        <p:nvPicPr>
          <p:cNvPr id="6" name="irc_mi" descr="300px-Structure_de_l%27amylopectine"/>
          <p:cNvPicPr>
            <a:picLocks noGrp="1"/>
          </p:cNvPicPr>
          <p:nvPr>
            <p:ph idx="1"/>
          </p:nvPr>
        </p:nvPicPr>
        <p:blipFill>
          <a:blip r:embed="rId2" cstate="print"/>
          <a:stretch>
            <a:fillRect/>
          </a:stretch>
        </p:blipFill>
        <p:spPr bwMode="auto">
          <a:xfrm>
            <a:off x="3523496" y="2457454"/>
            <a:ext cx="5231206" cy="3542178"/>
          </a:xfrm>
          <a:prstGeom prst="rect">
            <a:avLst/>
          </a:prstGeom>
          <a:noFill/>
          <a:ln w="9525">
            <a:noFill/>
            <a:miter lim="800000"/>
            <a:headEnd/>
            <a:tailEnd/>
          </a:ln>
        </p:spPr>
      </p:pic>
      <p:sp>
        <p:nvSpPr>
          <p:cNvPr id="2" name="TextBox 1"/>
          <p:cNvSpPr txBox="1"/>
          <p:nvPr/>
        </p:nvSpPr>
        <p:spPr>
          <a:xfrm>
            <a:off x="581525" y="5814966"/>
            <a:ext cx="1719116" cy="369332"/>
          </a:xfrm>
          <a:prstGeom prst="rect">
            <a:avLst/>
          </a:prstGeom>
          <a:noFill/>
        </p:spPr>
        <p:txBody>
          <a:bodyPr wrap="none" rtlCol="0">
            <a:spAutoFit/>
          </a:bodyPr>
          <a:lstStyle/>
          <a:p>
            <a:r>
              <a:rPr lang="el-GR" dirty="0" smtClean="0"/>
              <a:t>Εικόνα 6: Άμυλο</a:t>
            </a:r>
            <a:endParaRPr lang="en-US" dirty="0"/>
          </a:p>
        </p:txBody>
      </p:sp>
      <p:sp>
        <p:nvSpPr>
          <p:cNvPr id="3" name="Ορθογώνιο 2"/>
          <p:cNvSpPr/>
          <p:nvPr/>
        </p:nvSpPr>
        <p:spPr>
          <a:xfrm>
            <a:off x="760491" y="1439138"/>
            <a:ext cx="8383509" cy="1569660"/>
          </a:xfrm>
          <a:prstGeom prst="rect">
            <a:avLst/>
          </a:prstGeom>
        </p:spPr>
        <p:txBody>
          <a:bodyPr wrap="square">
            <a:spAutoFit/>
          </a:bodyPr>
          <a:lstStyle/>
          <a:p>
            <a:r>
              <a:rPr lang="el-GR" sz="3200" dirty="0" smtClean="0">
                <a:latin typeface="Cambria" panose="02040503050406030204" pitchFamily="18" charset="0"/>
                <a:ea typeface="Times New Roman" panose="02020603050405020304" pitchFamily="18" charset="0"/>
                <a:cs typeface="Arial" panose="020B0604020202020204" pitchFamily="34" charset="0"/>
              </a:rPr>
              <a:t>Αποτελείται </a:t>
            </a:r>
            <a:r>
              <a:rPr lang="el-GR" sz="3200" dirty="0">
                <a:latin typeface="Cambria" panose="02040503050406030204" pitchFamily="18" charset="0"/>
                <a:ea typeface="Times New Roman" panose="02020603050405020304" pitchFamily="18" charset="0"/>
                <a:cs typeface="Arial" panose="020B0604020202020204" pitchFamily="34" charset="0"/>
              </a:rPr>
              <a:t>από χιλιάδες μόρια γλυκόζης </a:t>
            </a:r>
            <a:r>
              <a:rPr lang="el-GR" sz="3200" dirty="0">
                <a:latin typeface="Times New Roman" panose="02020603050405020304" pitchFamily="18" charset="0"/>
                <a:ea typeface="Times New Roman" panose="02020603050405020304" pitchFamily="18" charset="0"/>
                <a:cs typeface="Times New Roman" panose="02020603050405020304" pitchFamily="18" charset="0"/>
              </a:rPr>
              <a:t>(C</a:t>
            </a:r>
            <a:r>
              <a:rPr lang="el-GR" sz="3200" baseline="-25000" dirty="0">
                <a:latin typeface="Times New Roman" panose="02020603050405020304" pitchFamily="18" charset="0"/>
                <a:ea typeface="Times New Roman" panose="02020603050405020304" pitchFamily="18" charset="0"/>
                <a:cs typeface="Times New Roman" panose="02020603050405020304" pitchFamily="18" charset="0"/>
              </a:rPr>
              <a:t>6</a:t>
            </a:r>
            <a:r>
              <a:rPr lang="el-GR" sz="3200" dirty="0">
                <a:latin typeface="Times New Roman" panose="02020603050405020304" pitchFamily="18" charset="0"/>
                <a:ea typeface="Times New Roman" panose="02020603050405020304" pitchFamily="18" charset="0"/>
                <a:cs typeface="Times New Roman" panose="02020603050405020304" pitchFamily="18" charset="0"/>
              </a:rPr>
              <a:t>H</a:t>
            </a:r>
            <a:r>
              <a:rPr lang="el-GR" sz="3200" baseline="-25000" dirty="0">
                <a:latin typeface="Times New Roman" panose="02020603050405020304" pitchFamily="18" charset="0"/>
                <a:ea typeface="Times New Roman" panose="02020603050405020304" pitchFamily="18" charset="0"/>
                <a:cs typeface="Times New Roman" panose="02020603050405020304" pitchFamily="18" charset="0"/>
              </a:rPr>
              <a:t>10</a:t>
            </a:r>
            <a:r>
              <a:rPr lang="el-GR" sz="3200" dirty="0">
                <a:latin typeface="Times New Roman" panose="02020603050405020304" pitchFamily="18" charset="0"/>
                <a:ea typeface="Times New Roman" panose="02020603050405020304" pitchFamily="18" charset="0"/>
                <a:cs typeface="Times New Roman" panose="02020603050405020304" pitchFamily="18" charset="0"/>
              </a:rPr>
              <a:t>O</a:t>
            </a:r>
            <a:r>
              <a:rPr lang="el-GR" sz="3200" baseline="-25000" dirty="0">
                <a:latin typeface="Times New Roman" panose="02020603050405020304" pitchFamily="18" charset="0"/>
                <a:ea typeface="Times New Roman" panose="02020603050405020304" pitchFamily="18" charset="0"/>
                <a:cs typeface="Times New Roman" panose="02020603050405020304" pitchFamily="18" charset="0"/>
              </a:rPr>
              <a:t>5</a:t>
            </a:r>
            <a:r>
              <a:rPr lang="el-GR" sz="3200" dirty="0">
                <a:latin typeface="Times New Roman" panose="02020603050405020304" pitchFamily="18" charset="0"/>
                <a:ea typeface="Times New Roman" panose="02020603050405020304" pitchFamily="18" charset="0"/>
                <a:cs typeface="Times New Roman" panose="02020603050405020304" pitchFamily="18" charset="0"/>
              </a:rPr>
              <a:t>)</a:t>
            </a:r>
            <a:r>
              <a:rPr lang="el-GR" sz="3200" baseline="-25000" dirty="0">
                <a:latin typeface="Times New Roman" panose="02020603050405020304" pitchFamily="18" charset="0"/>
                <a:ea typeface="Times New Roman" panose="02020603050405020304" pitchFamily="18" charset="0"/>
                <a:cs typeface="Times New Roman" panose="02020603050405020304" pitchFamily="18" charset="0"/>
              </a:rPr>
              <a:t>n.</a:t>
            </a:r>
            <a:r>
              <a:rPr lang="el-GR" sz="3200" dirty="0">
                <a:latin typeface="Calibri" panose="020F0502020204030204" pitchFamily="34" charset="0"/>
                <a:ea typeface="Calibri" panose="020F0502020204030204" pitchFamily="34" charset="0"/>
                <a:cs typeface="Times New Roman" panose="02020603050405020304" pitchFamily="18" charset="0"/>
              </a:rPr>
              <a:t/>
            </a:r>
            <a:br>
              <a:rPr lang="el-GR" sz="3200" dirty="0">
                <a:latin typeface="Calibri" panose="020F0502020204030204" pitchFamily="34" charset="0"/>
                <a:ea typeface="Calibri" panose="020F0502020204030204" pitchFamily="34" charset="0"/>
                <a:cs typeface="Times New Roman" panose="02020603050405020304" pitchFamily="18" charset="0"/>
              </a:rPr>
            </a:br>
            <a:endParaRPr lang="el-GR" sz="3200" dirty="0"/>
          </a:p>
        </p:txBody>
      </p:sp>
    </p:spTree>
    <p:extLst>
      <p:ext uri="{BB962C8B-B14F-4D97-AF65-F5344CB8AC3E}">
        <p14:creationId xmlns:p14="http://schemas.microsoft.com/office/powerpoint/2010/main" val="298234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ΔΥΣΑΠΟΡΡΟΦΗΤΟΙ ΦΥΤΙΚΟΙ ΠΟΛΥΣΑΚΧΑΡΙΤΕΣ (ΔΦΠ)</a:t>
            </a:r>
            <a:endParaRPr lang="el-GR" dirty="0"/>
          </a:p>
        </p:txBody>
      </p:sp>
      <p:sp>
        <p:nvSpPr>
          <p:cNvPr id="24578" name="2 - Θέση περιεχομένου"/>
          <p:cNvSpPr>
            <a:spLocks noGrp="1"/>
          </p:cNvSpPr>
          <p:nvPr>
            <p:ph idx="1"/>
          </p:nvPr>
        </p:nvSpPr>
        <p:spPr/>
        <p:txBody>
          <a:bodyPr>
            <a:normAutofit fontScale="92500"/>
          </a:bodyPr>
          <a:lstStyle/>
          <a:p>
            <a:pPr marL="0" indent="0" eaLnBrk="1" hangingPunct="1">
              <a:buNone/>
            </a:pPr>
            <a:r>
              <a:rPr lang="el-GR" b="1" dirty="0" smtClean="0"/>
              <a:t>Άπεπτες φυτικές ίνες.</a:t>
            </a:r>
          </a:p>
          <a:p>
            <a:pPr eaLnBrk="1" hangingPunct="1"/>
            <a:r>
              <a:rPr lang="el-GR" dirty="0" smtClean="0"/>
              <a:t>Σύνολο πολυσακχαριτών που δεν μπορεί να </a:t>
            </a:r>
            <a:r>
              <a:rPr lang="el-GR" dirty="0" err="1" smtClean="0"/>
              <a:t>πέψει</a:t>
            </a:r>
            <a:r>
              <a:rPr lang="el-GR" dirty="0" smtClean="0"/>
              <a:t> το γαστρεντερικό μας σύστημα. </a:t>
            </a:r>
          </a:p>
          <a:p>
            <a:pPr eaLnBrk="1" hangingPunct="1"/>
            <a:r>
              <a:rPr lang="el-GR" dirty="0" smtClean="0"/>
              <a:t>κυτταρίνη, </a:t>
            </a:r>
            <a:r>
              <a:rPr lang="el-GR" dirty="0" err="1" smtClean="0"/>
              <a:t>ημικυτταρίνες</a:t>
            </a:r>
            <a:r>
              <a:rPr lang="el-GR" dirty="0" smtClean="0"/>
              <a:t>, </a:t>
            </a:r>
            <a:r>
              <a:rPr lang="el-GR" dirty="0" err="1" smtClean="0"/>
              <a:t>λιγνίνη</a:t>
            </a:r>
            <a:r>
              <a:rPr lang="el-GR" dirty="0" smtClean="0"/>
              <a:t>, πηκτίνες κ.α.</a:t>
            </a:r>
          </a:p>
          <a:p>
            <a:pPr marL="0" indent="0">
              <a:buNone/>
            </a:pPr>
            <a:endParaRPr lang="el-GR" dirty="0" smtClean="0"/>
          </a:p>
          <a:p>
            <a:pPr marL="0" indent="0">
              <a:buNone/>
            </a:pPr>
            <a:r>
              <a:rPr lang="el-GR" dirty="0" smtClean="0"/>
              <a:t>Δυτικός </a:t>
            </a:r>
            <a:r>
              <a:rPr lang="el-GR" dirty="0"/>
              <a:t>τρόπος ζωής</a:t>
            </a:r>
            <a:r>
              <a:rPr lang="el-GR" dirty="0" smtClean="0"/>
              <a:t>:</a:t>
            </a:r>
          </a:p>
          <a:p>
            <a:r>
              <a:rPr lang="el-GR" dirty="0" smtClean="0"/>
              <a:t>Έλλειψη ΑΦΙ       </a:t>
            </a:r>
            <a:r>
              <a:rPr lang="en-US" dirty="0" smtClean="0"/>
              <a:t>  </a:t>
            </a:r>
            <a:r>
              <a:rPr lang="el-GR" dirty="0" smtClean="0"/>
              <a:t>δυσκοιλιότητα</a:t>
            </a:r>
            <a:r>
              <a:rPr lang="el-GR" dirty="0"/>
              <a:t>, </a:t>
            </a:r>
            <a:r>
              <a:rPr lang="el-GR" dirty="0" smtClean="0"/>
              <a:t>καρκίνος </a:t>
            </a:r>
            <a:r>
              <a:rPr lang="el-GR" dirty="0"/>
              <a:t>παχέος εντέρου, ευερέθιστο έντερο κτλ.</a:t>
            </a:r>
          </a:p>
          <a:p>
            <a:pPr eaLnBrk="1" hangingPunct="1"/>
            <a:endParaRPr lang="el-GR" dirty="0" smtClean="0"/>
          </a:p>
        </p:txBody>
      </p:sp>
      <p:sp>
        <p:nvSpPr>
          <p:cNvPr id="3" name="Δεξιό βέλος 2"/>
          <p:cNvSpPr/>
          <p:nvPr/>
        </p:nvSpPr>
        <p:spPr>
          <a:xfrm>
            <a:off x="2933700" y="5044440"/>
            <a:ext cx="381000" cy="1219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5938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l-GR" dirty="0">
                <a:latin typeface="+mn-lt"/>
                <a:ea typeface="MS PGothic" charset="0"/>
              </a:rPr>
              <a:t>Σκοποί  ενότητας</a:t>
            </a:r>
          </a:p>
        </p:txBody>
      </p:sp>
      <p:sp>
        <p:nvSpPr>
          <p:cNvPr id="3" name="Content Placeholder 2"/>
          <p:cNvSpPr>
            <a:spLocks noGrp="1"/>
          </p:cNvSpPr>
          <p:nvPr>
            <p:ph idx="1"/>
          </p:nvPr>
        </p:nvSpPr>
        <p:spPr/>
        <p:txBody>
          <a:bodyPr>
            <a:normAutofit fontScale="92500" lnSpcReduction="20000"/>
          </a:bodyPr>
          <a:lstStyle/>
          <a:p>
            <a:pPr>
              <a:defRPr/>
            </a:pPr>
            <a:r>
              <a:rPr lang="en-US" dirty="0" err="1"/>
              <a:t>Η</a:t>
            </a:r>
            <a:r>
              <a:rPr lang="en-US" dirty="0"/>
              <a:t> </a:t>
            </a:r>
            <a:r>
              <a:rPr lang="en-US" dirty="0" err="1"/>
              <a:t>γνωριμί</a:t>
            </a:r>
            <a:r>
              <a:rPr lang="en-US" dirty="0"/>
              <a:t>α </a:t>
            </a:r>
            <a:r>
              <a:rPr lang="en-US" dirty="0" err="1"/>
              <a:t>των</a:t>
            </a:r>
            <a:r>
              <a:rPr lang="en-US" dirty="0"/>
              <a:t> </a:t>
            </a:r>
            <a:r>
              <a:rPr lang="en-US" dirty="0" err="1"/>
              <a:t>φοιτητών</a:t>
            </a:r>
            <a:r>
              <a:rPr lang="en-US" dirty="0"/>
              <a:t> </a:t>
            </a:r>
            <a:r>
              <a:rPr lang="en-US" dirty="0" err="1"/>
              <a:t>με</a:t>
            </a:r>
            <a:r>
              <a:rPr lang="en-US" dirty="0"/>
              <a:t> </a:t>
            </a:r>
            <a:r>
              <a:rPr lang="en-US" dirty="0" err="1"/>
              <a:t>τ</a:t>
            </a:r>
            <a:r>
              <a:rPr lang="en-US" dirty="0"/>
              <a:t>α </a:t>
            </a:r>
            <a:r>
              <a:rPr lang="en-US" dirty="0" err="1"/>
              <a:t>μάκρο</a:t>
            </a:r>
            <a:r>
              <a:rPr lang="en-US" dirty="0"/>
              <a:t> </a:t>
            </a:r>
            <a:r>
              <a:rPr lang="en-US" dirty="0" err="1"/>
              <a:t>κ</a:t>
            </a:r>
            <a:r>
              <a:rPr lang="en-US" dirty="0"/>
              <a:t>α</a:t>
            </a:r>
            <a:r>
              <a:rPr lang="en-US" dirty="0" err="1"/>
              <a:t>ι</a:t>
            </a:r>
            <a:r>
              <a:rPr lang="en-US" dirty="0"/>
              <a:t> </a:t>
            </a:r>
            <a:r>
              <a:rPr lang="en-US" dirty="0" err="1"/>
              <a:t>μικροθρε</a:t>
            </a:r>
            <a:r>
              <a:rPr lang="en-US" dirty="0"/>
              <a:t>π</a:t>
            </a:r>
            <a:r>
              <a:rPr lang="en-US" dirty="0" err="1"/>
              <a:t>τικά</a:t>
            </a:r>
            <a:r>
              <a:rPr lang="en-US" dirty="0"/>
              <a:t> </a:t>
            </a:r>
            <a:r>
              <a:rPr lang="en-US" dirty="0" err="1"/>
              <a:t>συστ</a:t>
            </a:r>
            <a:r>
              <a:rPr lang="en-US" dirty="0"/>
              <a:t>α</a:t>
            </a:r>
            <a:r>
              <a:rPr lang="en-US" dirty="0" err="1"/>
              <a:t>τικά</a:t>
            </a:r>
            <a:r>
              <a:rPr lang="en-US" dirty="0"/>
              <a:t> π</a:t>
            </a:r>
            <a:r>
              <a:rPr lang="en-US" dirty="0" err="1"/>
              <a:t>ου</a:t>
            </a:r>
            <a:r>
              <a:rPr lang="en-US" dirty="0"/>
              <a:t> απ</a:t>
            </a:r>
            <a:r>
              <a:rPr lang="en-US" dirty="0" err="1"/>
              <a:t>οτελούν</a:t>
            </a:r>
            <a:r>
              <a:rPr lang="en-US" dirty="0"/>
              <a:t> </a:t>
            </a:r>
            <a:r>
              <a:rPr lang="en-US" dirty="0" err="1"/>
              <a:t>τη</a:t>
            </a:r>
            <a:r>
              <a:rPr lang="en-US" dirty="0"/>
              <a:t> </a:t>
            </a:r>
            <a:r>
              <a:rPr lang="en-US" dirty="0" err="1"/>
              <a:t>δι</a:t>
            </a:r>
            <a:r>
              <a:rPr lang="en-US" dirty="0"/>
              <a:t>α</a:t>
            </a:r>
            <a:r>
              <a:rPr lang="en-US" dirty="0" err="1"/>
              <a:t>τροφής</a:t>
            </a:r>
            <a:r>
              <a:rPr lang="en-US" dirty="0"/>
              <a:t> μα</a:t>
            </a:r>
            <a:r>
              <a:rPr lang="en-US" dirty="0" err="1"/>
              <a:t>ς</a:t>
            </a:r>
            <a:r>
              <a:rPr lang="en-US" dirty="0"/>
              <a:t>.</a:t>
            </a:r>
          </a:p>
          <a:p>
            <a:pPr>
              <a:defRPr/>
            </a:pPr>
            <a:r>
              <a:rPr lang="en-US" dirty="0" err="1"/>
              <a:t>Κ</a:t>
            </a:r>
            <a:r>
              <a:rPr lang="en-US" dirty="0"/>
              <a:t>α</a:t>
            </a:r>
            <a:r>
              <a:rPr lang="en-US" dirty="0" err="1"/>
              <a:t>τ</a:t>
            </a:r>
            <a:r>
              <a:rPr lang="en-US" dirty="0"/>
              <a:t>α</a:t>
            </a:r>
            <a:r>
              <a:rPr lang="en-US" dirty="0" err="1"/>
              <a:t>νόηση</a:t>
            </a:r>
            <a:r>
              <a:rPr lang="en-US" dirty="0"/>
              <a:t> </a:t>
            </a:r>
            <a:r>
              <a:rPr lang="en-US" dirty="0" err="1"/>
              <a:t>της</a:t>
            </a:r>
            <a:r>
              <a:rPr lang="en-US" dirty="0"/>
              <a:t> </a:t>
            </a:r>
            <a:r>
              <a:rPr lang="en-US" dirty="0" err="1"/>
              <a:t>σημ</a:t>
            </a:r>
            <a:r>
              <a:rPr lang="en-US" dirty="0"/>
              <a:t>α</a:t>
            </a:r>
            <a:r>
              <a:rPr lang="en-US" dirty="0" err="1"/>
              <a:t>σί</a:t>
            </a:r>
            <a:r>
              <a:rPr lang="en-US" dirty="0"/>
              <a:t>α</a:t>
            </a:r>
            <a:r>
              <a:rPr lang="en-US" dirty="0" err="1"/>
              <a:t>ς</a:t>
            </a:r>
            <a:r>
              <a:rPr lang="en-US" dirty="0"/>
              <a:t> </a:t>
            </a:r>
            <a:r>
              <a:rPr lang="en-US" dirty="0" err="1"/>
              <a:t>της</a:t>
            </a:r>
            <a:r>
              <a:rPr lang="en-US" dirty="0"/>
              <a:t> </a:t>
            </a:r>
            <a:r>
              <a:rPr lang="en-US" dirty="0" err="1"/>
              <a:t>δι</a:t>
            </a:r>
            <a:r>
              <a:rPr lang="en-US" dirty="0"/>
              <a:t>α</a:t>
            </a:r>
            <a:r>
              <a:rPr lang="en-US" dirty="0" err="1"/>
              <a:t>τροφής</a:t>
            </a:r>
            <a:r>
              <a:rPr lang="en-US" dirty="0"/>
              <a:t> </a:t>
            </a:r>
            <a:r>
              <a:rPr lang="en-US" dirty="0" err="1"/>
              <a:t>στην</a:t>
            </a:r>
            <a:r>
              <a:rPr lang="en-US" dirty="0"/>
              <a:t> </a:t>
            </a:r>
            <a:r>
              <a:rPr lang="en-US" dirty="0" err="1"/>
              <a:t>σωστή</a:t>
            </a:r>
            <a:r>
              <a:rPr lang="en-US" dirty="0"/>
              <a:t> α</a:t>
            </a:r>
            <a:r>
              <a:rPr lang="en-US" dirty="0" err="1"/>
              <a:t>νά</a:t>
            </a:r>
            <a:r>
              <a:rPr lang="en-US" dirty="0"/>
              <a:t>π</a:t>
            </a:r>
            <a:r>
              <a:rPr lang="en-US" dirty="0" err="1"/>
              <a:t>τυξη</a:t>
            </a:r>
            <a:r>
              <a:rPr lang="en-US" dirty="0"/>
              <a:t> </a:t>
            </a:r>
            <a:r>
              <a:rPr lang="en-US" dirty="0" err="1"/>
              <a:t>του</a:t>
            </a:r>
            <a:r>
              <a:rPr lang="en-US" dirty="0"/>
              <a:t> </a:t>
            </a:r>
            <a:r>
              <a:rPr lang="en-US" dirty="0" err="1"/>
              <a:t>οργ</a:t>
            </a:r>
            <a:r>
              <a:rPr lang="en-US" dirty="0"/>
              <a:t>α</a:t>
            </a:r>
            <a:r>
              <a:rPr lang="en-US" dirty="0" err="1"/>
              <a:t>νισμού</a:t>
            </a:r>
            <a:r>
              <a:rPr lang="en-US" dirty="0"/>
              <a:t>, </a:t>
            </a:r>
            <a:r>
              <a:rPr lang="en-US" dirty="0" err="1"/>
              <a:t>τη</a:t>
            </a:r>
            <a:r>
              <a:rPr lang="en-US" dirty="0"/>
              <a:t> </a:t>
            </a:r>
            <a:r>
              <a:rPr lang="en-US" dirty="0" err="1"/>
              <a:t>δι</a:t>
            </a:r>
            <a:r>
              <a:rPr lang="en-US" dirty="0"/>
              <a:t>α</a:t>
            </a:r>
            <a:r>
              <a:rPr lang="en-US" dirty="0" err="1"/>
              <a:t>τήρηση</a:t>
            </a:r>
            <a:r>
              <a:rPr lang="en-US" dirty="0"/>
              <a:t> </a:t>
            </a:r>
            <a:r>
              <a:rPr lang="en-US" dirty="0" err="1"/>
              <a:t>της</a:t>
            </a:r>
            <a:r>
              <a:rPr lang="en-US" dirty="0"/>
              <a:t> </a:t>
            </a:r>
            <a:r>
              <a:rPr lang="en-US" dirty="0" err="1"/>
              <a:t>κ</a:t>
            </a:r>
            <a:r>
              <a:rPr lang="en-US" dirty="0"/>
              <a:t>α</a:t>
            </a:r>
            <a:r>
              <a:rPr lang="en-US" dirty="0" err="1"/>
              <a:t>λής</a:t>
            </a:r>
            <a:r>
              <a:rPr lang="en-US" dirty="0"/>
              <a:t> </a:t>
            </a:r>
            <a:r>
              <a:rPr lang="en-US" dirty="0" err="1"/>
              <a:t>υγεί</a:t>
            </a:r>
            <a:r>
              <a:rPr lang="en-US" dirty="0"/>
              <a:t>α </a:t>
            </a:r>
            <a:r>
              <a:rPr lang="en-US" dirty="0" err="1"/>
              <a:t>κ</a:t>
            </a:r>
            <a:r>
              <a:rPr lang="en-US" dirty="0"/>
              <a:t>α</a:t>
            </a:r>
            <a:r>
              <a:rPr lang="en-US" dirty="0" err="1"/>
              <a:t>ι</a:t>
            </a:r>
            <a:r>
              <a:rPr lang="en-US" dirty="0"/>
              <a:t> </a:t>
            </a:r>
            <a:r>
              <a:rPr lang="en-US" dirty="0" err="1"/>
              <a:t>την</a:t>
            </a:r>
            <a:r>
              <a:rPr lang="en-US" dirty="0"/>
              <a:t> π</a:t>
            </a:r>
            <a:r>
              <a:rPr lang="en-US" dirty="0" err="1"/>
              <a:t>ρόληψη</a:t>
            </a:r>
            <a:r>
              <a:rPr lang="en-US" dirty="0"/>
              <a:t> </a:t>
            </a:r>
            <a:r>
              <a:rPr lang="en-US" dirty="0" err="1"/>
              <a:t>νοσημάτων</a:t>
            </a:r>
            <a:r>
              <a:rPr lang="en-US" dirty="0"/>
              <a:t>.</a:t>
            </a:r>
          </a:p>
          <a:p>
            <a:pPr>
              <a:defRPr/>
            </a:pPr>
            <a:r>
              <a:rPr lang="el-GR" dirty="0" smtClean="0"/>
              <a:t>Κατανόηση </a:t>
            </a:r>
            <a:r>
              <a:rPr lang="el-GR" dirty="0" smtClean="0"/>
              <a:t>της σοβαρότητας των προβλημάτων υγείας που μπορεί να προκύψουν απο την έλλειψη φυσικής δραστηριότητας και την υιοθέτηση ενός άστατου τρόπου διατροφής και ζωής εν γένει. </a:t>
            </a:r>
            <a:endParaRPr lang="en-US" dirty="0"/>
          </a:p>
          <a:p>
            <a:pPr marL="0" indent="0">
              <a:buFont typeface="Arial" charset="0"/>
              <a:buNone/>
              <a:defRPr/>
            </a:pPr>
            <a:endParaRPr lang="el-GR" dirty="0" smtClean="0"/>
          </a:p>
          <a:p>
            <a:pPr>
              <a:defRPr/>
            </a:pPr>
            <a:endParaRPr lang="el-GR" dirty="0"/>
          </a:p>
        </p:txBody>
      </p:sp>
      <p:sp>
        <p:nvSpPr>
          <p:cNvPr id="16387" name="Θέση αριθμού διαφάνειας 10"/>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898989"/>
                </a:solidFill>
                <a:cs typeface="Arial" charset="0"/>
              </a:rPr>
              <a:t>-</a:t>
            </a:r>
            <a:fld id="{A46EEE2B-31E3-9F48-A6CD-46A25177F228}" type="slidenum">
              <a:rPr lang="en-US" sz="1200">
                <a:solidFill>
                  <a:srgbClr val="898989"/>
                </a:solidFill>
                <a:cs typeface="Arial" charset="0"/>
              </a:rPr>
              <a:pPr/>
              <a:t>2</a:t>
            </a:fld>
            <a:r>
              <a:rPr lang="en-US" sz="1200">
                <a:solidFill>
                  <a:srgbClr val="898989"/>
                </a:solidFill>
                <a:cs typeface="Arial" charset="0"/>
              </a:rPr>
              <a:t>-</a:t>
            </a:r>
          </a:p>
        </p:txBody>
      </p:sp>
    </p:spTree>
    <p:extLst>
      <p:ext uri="{BB962C8B-B14F-4D97-AF65-F5344CB8AC3E}">
        <p14:creationId xmlns:p14="http://schemas.microsoft.com/office/powerpoint/2010/main" val="29012422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Φυτικές ίνες 1/5</a:t>
            </a:r>
            <a:endParaRPr lang="el-GR" dirty="0"/>
          </a:p>
        </p:txBody>
      </p:sp>
      <p:sp>
        <p:nvSpPr>
          <p:cNvPr id="3" name="Θέση περιεχομένου 2"/>
          <p:cNvSpPr>
            <a:spLocks noGrp="1"/>
          </p:cNvSpPr>
          <p:nvPr>
            <p:ph idx="1"/>
          </p:nvPr>
        </p:nvSpPr>
        <p:spPr>
          <a:xfrm>
            <a:off x="457200" y="1600200"/>
            <a:ext cx="8229600" cy="3705131"/>
          </a:xfrm>
        </p:spPr>
        <p:txBody>
          <a:bodyPr/>
          <a:lstStyle/>
          <a:p>
            <a:pPr marL="0" indent="0">
              <a:lnSpc>
                <a:spcPct val="115000"/>
              </a:lnSpc>
              <a:spcAft>
                <a:spcPts val="0"/>
              </a:spcAft>
              <a:buNone/>
            </a:pPr>
            <a:r>
              <a:rPr lang="el-GR" dirty="0">
                <a:ea typeface="Times New Roman" panose="02020603050405020304" pitchFamily="18" charset="0"/>
                <a:cs typeface="Arial" panose="020B0604020202020204" pitchFamily="34" charset="0"/>
              </a:rPr>
              <a:t>Τροφές πλούσιες σε φυτικές ίνες είναι το ψωμί ολικής άλεσης (σικάλεως, σιταριού), διάφορα δημητριακά, όσπρια, ξηροί καρποί, φρούτα με φαγώσιμο φλοιό και σπόρους, χορταρικά, κυρίως εκείνα με φαγώσιμο φλοιό, κοτσάνι και σπόρους.</a:t>
            </a:r>
            <a:endParaRPr lang="el-GR" dirty="0">
              <a:ea typeface="Calibri" panose="020F0502020204030204" pitchFamily="34" charset="0"/>
              <a:cs typeface="Times New Roman" panose="02020603050405020304" pitchFamily="18" charset="0"/>
            </a:endParaRPr>
          </a:p>
          <a:p>
            <a:pPr marL="0" indent="0">
              <a:lnSpc>
                <a:spcPct val="115000"/>
              </a:lnSpc>
              <a:spcAft>
                <a:spcPts val="0"/>
              </a:spcAft>
              <a:buNone/>
            </a:pPr>
            <a:r>
              <a:rPr lang="el-GR" dirty="0">
                <a:ea typeface="Times New Roman" panose="02020603050405020304" pitchFamily="18" charset="0"/>
                <a:cs typeface="Arial" panose="020B0604020202020204" pitchFamily="34" charset="0"/>
              </a:rPr>
              <a:t> </a:t>
            </a:r>
            <a:endParaRPr lang="el-GR" dirty="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9301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Φυτικές ίνες 2/5</a:t>
            </a:r>
            <a:endParaRPr lang="el-GR" dirty="0"/>
          </a:p>
        </p:txBody>
      </p:sp>
      <p:sp>
        <p:nvSpPr>
          <p:cNvPr id="5" name="Θέση περιεχομένου 4"/>
          <p:cNvSpPr>
            <a:spLocks noGrp="1"/>
          </p:cNvSpPr>
          <p:nvPr>
            <p:ph idx="1"/>
          </p:nvPr>
        </p:nvSpPr>
        <p:spPr/>
        <p:txBody>
          <a:bodyPr>
            <a:normAutofit fontScale="85000" lnSpcReduction="10000"/>
          </a:bodyPr>
          <a:lstStyle/>
          <a:p>
            <a:pPr>
              <a:lnSpc>
                <a:spcPct val="115000"/>
              </a:lnSpc>
            </a:pPr>
            <a:r>
              <a:rPr lang="el-GR" dirty="0">
                <a:ea typeface="Times New Roman" panose="02020603050405020304" pitchFamily="18" charset="0"/>
                <a:cs typeface="Arial" panose="020B0604020202020204" pitchFamily="34" charset="0"/>
              </a:rPr>
              <a:t>Η αύξηση των φυτικών ινών στη δίαιτα συνδέεται με χαμηλότερη επίπτωση στεφανιαίας νόσου, καρκίνου του ορθού, παχυσαρκίας.  </a:t>
            </a:r>
            <a:endParaRPr lang="el-GR" dirty="0" smtClean="0">
              <a:ea typeface="Times New Roman" panose="02020603050405020304" pitchFamily="18" charset="0"/>
              <a:cs typeface="Arial" panose="020B0604020202020204" pitchFamily="34" charset="0"/>
            </a:endParaRPr>
          </a:p>
          <a:p>
            <a:pPr>
              <a:lnSpc>
                <a:spcPct val="115000"/>
              </a:lnSpc>
            </a:pPr>
            <a:r>
              <a:rPr lang="el-GR" dirty="0" smtClean="0">
                <a:ea typeface="Times New Roman" panose="02020603050405020304" pitchFamily="18" charset="0"/>
                <a:cs typeface="Arial" panose="020B0604020202020204" pitchFamily="34" charset="0"/>
              </a:rPr>
              <a:t>Επίσης </a:t>
            </a:r>
            <a:r>
              <a:rPr lang="el-GR" dirty="0">
                <a:ea typeface="Times New Roman" panose="02020603050405020304" pitchFamily="18" charset="0"/>
                <a:cs typeface="Arial" panose="020B0604020202020204" pitchFamily="34" charset="0"/>
              </a:rPr>
              <a:t>είναι γνωστός σε όλους ο ρόλος των φυτικών ινών στην καταπολέμηση της δυσκοιλιότητας.  </a:t>
            </a:r>
            <a:endParaRPr lang="el-GR" dirty="0" smtClean="0">
              <a:ea typeface="Times New Roman" panose="02020603050405020304" pitchFamily="18" charset="0"/>
              <a:cs typeface="Arial" panose="020B0604020202020204" pitchFamily="34" charset="0"/>
            </a:endParaRPr>
          </a:p>
          <a:p>
            <a:pPr>
              <a:lnSpc>
                <a:spcPct val="115000"/>
              </a:lnSpc>
            </a:pPr>
            <a:r>
              <a:rPr lang="el-GR" dirty="0" smtClean="0">
                <a:ea typeface="Times New Roman" panose="02020603050405020304" pitchFamily="18" charset="0"/>
                <a:cs typeface="Arial" panose="020B0604020202020204" pitchFamily="34" charset="0"/>
              </a:rPr>
              <a:t>Ακόμα </a:t>
            </a:r>
            <a:r>
              <a:rPr lang="el-GR" dirty="0">
                <a:ea typeface="Times New Roman" panose="02020603050405020304" pitchFamily="18" charset="0"/>
                <a:cs typeface="Arial" panose="020B0604020202020204" pitchFamily="34" charset="0"/>
              </a:rPr>
              <a:t>οι αδιάλυτες φυτικές ίνες είναι χρήσιμες σε παθήσεις όπως η εκκολπωμάτωση και οι αιμορροΐδες επειδή ελαττώνουν την πίεση στον βλεννογόνο του εντέρου.</a:t>
            </a:r>
            <a:endParaRPr lang="el-GR" sz="2800" dirty="0">
              <a:ea typeface="Calibri" panose="020F0502020204030204" pitchFamily="34" charset="0"/>
              <a:cs typeface="Times New Roman" panose="02020603050405020304" pitchFamily="18" charset="0"/>
            </a:endParaRPr>
          </a:p>
          <a:p>
            <a:pPr marL="0" indent="0">
              <a:lnSpc>
                <a:spcPct val="115000"/>
              </a:lnSpc>
              <a:buNone/>
            </a:pPr>
            <a:endParaRPr lang="el-GR" dirty="0"/>
          </a:p>
        </p:txBody>
      </p:sp>
    </p:spTree>
    <p:extLst>
      <p:ext uri="{BB962C8B-B14F-4D97-AF65-F5344CB8AC3E}">
        <p14:creationId xmlns:p14="http://schemas.microsoft.com/office/powerpoint/2010/main" val="221143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Φυτικές ίνες 3/5</a:t>
            </a:r>
            <a:endParaRPr lang="el-GR" dirty="0"/>
          </a:p>
        </p:txBody>
      </p:sp>
      <p:sp>
        <p:nvSpPr>
          <p:cNvPr id="3" name="Θέση περιεχομένου 2"/>
          <p:cNvSpPr>
            <a:spLocks noGrp="1"/>
          </p:cNvSpPr>
          <p:nvPr>
            <p:ph idx="1"/>
          </p:nvPr>
        </p:nvSpPr>
        <p:spPr/>
        <p:txBody>
          <a:bodyPr>
            <a:normAutofit fontScale="92500" lnSpcReduction="10000"/>
          </a:bodyPr>
          <a:lstStyle/>
          <a:p>
            <a:pPr>
              <a:lnSpc>
                <a:spcPct val="115000"/>
              </a:lnSpc>
            </a:pPr>
            <a:r>
              <a:rPr lang="el-GR" dirty="0" smtClean="0">
                <a:ea typeface="Times New Roman" panose="02020603050405020304" pitchFamily="18" charset="0"/>
                <a:cs typeface="Arial" panose="020B0604020202020204" pitchFamily="34" charset="0"/>
              </a:rPr>
              <a:t>Δίαιτες </a:t>
            </a:r>
            <a:r>
              <a:rPr lang="el-GR" dirty="0">
                <a:ea typeface="Times New Roman" panose="02020603050405020304" pitchFamily="18" charset="0"/>
                <a:cs typeface="Arial" panose="020B0604020202020204" pitchFamily="34" charset="0"/>
              </a:rPr>
              <a:t>πλούσιες σε διαλυτές φυτικές ίνες έχουν σαν αποτέλεσμα </a:t>
            </a:r>
            <a:r>
              <a:rPr lang="el-GR" dirty="0" smtClean="0">
                <a:ea typeface="Times New Roman" panose="02020603050405020304" pitchFamily="18" charset="0"/>
                <a:cs typeface="Arial" panose="020B0604020202020204" pitchFamily="34" charset="0"/>
              </a:rPr>
              <a:t>ελάττωση </a:t>
            </a:r>
            <a:r>
              <a:rPr lang="el-GR" dirty="0">
                <a:ea typeface="Times New Roman" panose="02020603050405020304" pitchFamily="18" charset="0"/>
                <a:cs typeface="Arial" panose="020B0604020202020204" pitchFamily="34" charset="0"/>
              </a:rPr>
              <a:t>της πρόσληψης </a:t>
            </a:r>
            <a:r>
              <a:rPr lang="el-GR" dirty="0" smtClean="0">
                <a:ea typeface="Times New Roman" panose="02020603050405020304" pitchFamily="18" charset="0"/>
                <a:cs typeface="Arial" panose="020B0604020202020204" pitchFamily="34" charset="0"/>
              </a:rPr>
              <a:t>λίπους, ελάττωση </a:t>
            </a:r>
            <a:r>
              <a:rPr lang="el-GR" dirty="0">
                <a:ea typeface="Times New Roman" panose="02020603050405020304" pitchFamily="18" charset="0"/>
                <a:cs typeface="Arial" panose="020B0604020202020204" pitchFamily="34" charset="0"/>
              </a:rPr>
              <a:t>επιπέδων χοληστερόλης και επομένως μικρότερο κίνδυνο για αθηρωμάτωση και στεφανιαία νόσο.</a:t>
            </a:r>
            <a:endParaRPr lang="el-GR" sz="2800" dirty="0">
              <a:ea typeface="Calibri" panose="020F0502020204030204" pitchFamily="34" charset="0"/>
              <a:cs typeface="Times New Roman" panose="02020603050405020304" pitchFamily="18" charset="0"/>
            </a:endParaRPr>
          </a:p>
          <a:p>
            <a:pPr>
              <a:lnSpc>
                <a:spcPct val="115000"/>
              </a:lnSpc>
            </a:pPr>
            <a:r>
              <a:rPr lang="el-GR" dirty="0" smtClean="0">
                <a:ea typeface="Times New Roman" panose="02020603050405020304" pitchFamily="18" charset="0"/>
                <a:cs typeface="Arial" panose="020B0604020202020204" pitchFamily="34" charset="0"/>
              </a:rPr>
              <a:t>Οι </a:t>
            </a:r>
            <a:r>
              <a:rPr lang="el-GR" dirty="0">
                <a:ea typeface="Times New Roman" panose="02020603050405020304" pitchFamily="18" charset="0"/>
                <a:cs typeface="Arial" panose="020B0604020202020204" pitchFamily="34" charset="0"/>
              </a:rPr>
              <a:t>διαλυτές φυτικές ίνες συμβάλλουν στην διατήρηση σταθερών επιπέδων γλυκόζης μετά το γεύμα, ιδιότητα σημαντική για </a:t>
            </a:r>
            <a:r>
              <a:rPr lang="el-GR" dirty="0" smtClean="0">
                <a:ea typeface="Times New Roman" panose="02020603050405020304" pitchFamily="18" charset="0"/>
                <a:cs typeface="Arial" panose="020B0604020202020204" pitchFamily="34" charset="0"/>
              </a:rPr>
              <a:t>άτομα με </a:t>
            </a:r>
            <a:r>
              <a:rPr lang="el-GR" dirty="0">
                <a:ea typeface="Times New Roman" panose="02020603050405020304" pitchFamily="18" charset="0"/>
                <a:cs typeface="Arial" panose="020B0604020202020204" pitchFamily="34" charset="0"/>
              </a:rPr>
              <a:t>διαβήτη</a:t>
            </a:r>
            <a:r>
              <a:rPr lang="el-GR" dirty="0" smtClean="0">
                <a:ea typeface="Times New Roman" panose="02020603050405020304" pitchFamily="18" charset="0"/>
                <a:cs typeface="Arial" panose="020B0604020202020204" pitchFamily="34" charset="0"/>
              </a:rPr>
              <a:t>.</a:t>
            </a:r>
            <a:endParaRPr lang="el-GR"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423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Φυτικές ίνες 4/5</a:t>
            </a:r>
            <a:endParaRPr lang="el-GR" dirty="0"/>
          </a:p>
        </p:txBody>
      </p:sp>
      <p:sp>
        <p:nvSpPr>
          <p:cNvPr id="3" name="Θέση περιεχομένου 2"/>
          <p:cNvSpPr>
            <a:spLocks noGrp="1"/>
          </p:cNvSpPr>
          <p:nvPr>
            <p:ph idx="1"/>
          </p:nvPr>
        </p:nvSpPr>
        <p:spPr/>
        <p:txBody>
          <a:bodyPr/>
          <a:lstStyle/>
          <a:p>
            <a:r>
              <a:rPr lang="el-GR" dirty="0">
                <a:ea typeface="Times New Roman" panose="02020603050405020304" pitchFamily="18" charset="0"/>
                <a:cs typeface="Arial" panose="020B0604020202020204" pitchFamily="34" charset="0"/>
              </a:rPr>
              <a:t> Δίαιτα πλούσια σε φυτικές ίνες συμβάλλει επίσης στην πρόληψη της παχυσαρκίας.  </a:t>
            </a:r>
            <a:endParaRPr lang="el-GR" dirty="0" smtClean="0">
              <a:ea typeface="Times New Roman" panose="02020603050405020304" pitchFamily="18" charset="0"/>
              <a:cs typeface="Arial" panose="020B0604020202020204" pitchFamily="34" charset="0"/>
            </a:endParaRPr>
          </a:p>
          <a:p>
            <a:r>
              <a:rPr lang="el-GR" dirty="0" smtClean="0">
                <a:ea typeface="Times New Roman" panose="02020603050405020304" pitchFamily="18" charset="0"/>
                <a:cs typeface="Arial" panose="020B0604020202020204" pitchFamily="34" charset="0"/>
              </a:rPr>
              <a:t>Οι </a:t>
            </a:r>
            <a:r>
              <a:rPr lang="el-GR" dirty="0">
                <a:ea typeface="Times New Roman" panose="02020603050405020304" pitchFamily="18" charset="0"/>
                <a:cs typeface="Arial" panose="020B0604020202020204" pitchFamily="34" charset="0"/>
              </a:rPr>
              <a:t>διαλυτές φυτικές ίνες επιβραδύνουν την κένωση του στομάχου  (αυξάνουν το αίσθημα πληρότητας μετά το γεύμα),  ελαττώνουν την πολυφαγία.  </a:t>
            </a:r>
            <a:endParaRPr lang="el-GR" dirty="0"/>
          </a:p>
        </p:txBody>
      </p:sp>
    </p:spTree>
    <p:extLst>
      <p:ext uri="{BB962C8B-B14F-4D97-AF65-F5344CB8AC3E}">
        <p14:creationId xmlns:p14="http://schemas.microsoft.com/office/powerpoint/2010/main" val="298916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Φυτικές ίνες 5/5 </a:t>
            </a:r>
            <a:endParaRPr lang="el-GR" dirty="0"/>
          </a:p>
        </p:txBody>
      </p:sp>
      <p:sp>
        <p:nvSpPr>
          <p:cNvPr id="3" name="Θέση περιεχομένου 2"/>
          <p:cNvSpPr>
            <a:spLocks noGrp="1"/>
          </p:cNvSpPr>
          <p:nvPr>
            <p:ph idx="1"/>
          </p:nvPr>
        </p:nvSpPr>
        <p:spPr/>
        <p:txBody>
          <a:bodyPr/>
          <a:lstStyle/>
          <a:p>
            <a:pPr marL="0" indent="0">
              <a:buNone/>
            </a:pPr>
            <a:r>
              <a:rPr lang="el-GR" dirty="0">
                <a:ea typeface="Times New Roman" panose="02020603050405020304" pitchFamily="18" charset="0"/>
                <a:cs typeface="Arial" panose="020B0604020202020204" pitchFamily="34" charset="0"/>
              </a:rPr>
              <a:t>Υποστηρίζεται επίσης ότι δίαιτα πλούσια σε αδιάλυτες φυτικές ίνες ελαττώνει τον κίνδυνο για καρκίνο του ορθού (επιτάχυνση της διάβασης του εντερικού περιεχομένου –λιγότερος χρόνος έκθεσης του εντέρου σε βλαβερές ουσίες).</a:t>
            </a:r>
            <a:endParaRPr lang="el-GR" dirty="0"/>
          </a:p>
          <a:p>
            <a:endParaRPr lang="el-GR" dirty="0"/>
          </a:p>
        </p:txBody>
      </p:sp>
    </p:spTree>
    <p:extLst>
      <p:ext uri="{BB962C8B-B14F-4D97-AF65-F5344CB8AC3E}">
        <p14:creationId xmlns:p14="http://schemas.microsoft.com/office/powerpoint/2010/main" val="911362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325562"/>
          </a:xfrm>
        </p:spPr>
        <p:txBody>
          <a:bodyPr>
            <a:normAutofit fontScale="90000"/>
          </a:bodyPr>
          <a:lstStyle/>
          <a:p>
            <a:pPr marL="342900" lvl="0" indent="-342900">
              <a:lnSpc>
                <a:spcPct val="115000"/>
              </a:lnSpc>
              <a:spcBef>
                <a:spcPct val="20000"/>
              </a:spcBef>
            </a:pPr>
            <a:r>
              <a:rPr lang="el-GR" sz="40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Οι </a:t>
            </a:r>
            <a:r>
              <a:rPr lang="el-GR" sz="40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υδατάνθρακες στη διατροφή του βρέφους και του </a:t>
            </a:r>
            <a:r>
              <a:rPr lang="el-GR" sz="40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παιδιού</a:t>
            </a:r>
            <a:endParaRPr lang="el-GR" dirty="0">
              <a:solidFill>
                <a:srgbClr val="0070C0"/>
              </a:solidFill>
            </a:endParaRPr>
          </a:p>
        </p:txBody>
      </p:sp>
      <p:sp>
        <p:nvSpPr>
          <p:cNvPr id="3" name="Θέση περιεχομένου 2"/>
          <p:cNvSpPr>
            <a:spLocks noGrp="1"/>
          </p:cNvSpPr>
          <p:nvPr>
            <p:ph idx="1"/>
          </p:nvPr>
        </p:nvSpPr>
        <p:spPr/>
        <p:txBody>
          <a:bodyPr>
            <a:noAutofit/>
          </a:bodyPr>
          <a:lstStyle/>
          <a:p>
            <a:pPr algn="just">
              <a:lnSpc>
                <a:spcPct val="115000"/>
              </a:lnSpc>
              <a:spcAft>
                <a:spcPts val="0"/>
              </a:spcAft>
            </a:pPr>
            <a:endParaRPr lang="el-GR" sz="2800" dirty="0" smtClean="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spcAft>
                <a:spcPts val="0"/>
              </a:spcAft>
              <a:buNone/>
            </a:pPr>
            <a:r>
              <a:rPr lang="el-GR" sz="2800" dirty="0" smtClean="0">
                <a:latin typeface="Calibri" panose="020F0502020204030204" pitchFamily="34" charset="0"/>
                <a:ea typeface="Times New Roman" panose="02020603050405020304" pitchFamily="18" charset="0"/>
                <a:cs typeface="Arial" panose="020B0604020202020204" pitchFamily="34" charset="0"/>
              </a:rPr>
              <a:t>Πρέπει </a:t>
            </a:r>
            <a:r>
              <a:rPr lang="el-GR" sz="2800" dirty="0">
                <a:latin typeface="Calibri" panose="020F0502020204030204" pitchFamily="34" charset="0"/>
                <a:ea typeface="Times New Roman" panose="02020603050405020304" pitchFamily="18" charset="0"/>
                <a:cs typeface="Arial" panose="020B0604020202020204" pitchFamily="34" charset="0"/>
              </a:rPr>
              <a:t>να καλύπτουν 55% των ημερησίων θερμίδων, αλλά μόνο το 10% αυτών των θερμίδων μπορεί να προέρχεται από σάκχαρα, τα υπόλοιπα πρέπει να εξασφαλίζονται από σύνθετους υδατάνθρακες</a:t>
            </a:r>
            <a:r>
              <a:rPr lang="el-GR" sz="3600" dirty="0" smtClean="0">
                <a:latin typeface="Calibri" panose="020F0502020204030204" pitchFamily="34" charset="0"/>
                <a:ea typeface="Times New Roman" panose="02020603050405020304" pitchFamily="18" charset="0"/>
                <a:cs typeface="Arial" panose="020B0604020202020204" pitchFamily="34" charset="0"/>
              </a:rPr>
              <a:t>.</a:t>
            </a:r>
            <a:endParaRPr lang="el-GR"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152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ΥΔΑΤΑΝΘΡΑΚΕΣ &amp; ΥΓΕΙΑ</a:t>
            </a:r>
            <a:endParaRPr lang="el-GR" dirty="0"/>
          </a:p>
        </p:txBody>
      </p:sp>
      <p:sp>
        <p:nvSpPr>
          <p:cNvPr id="3" name="Θέση περιεχομένου 2"/>
          <p:cNvSpPr>
            <a:spLocks noGrp="1"/>
          </p:cNvSpPr>
          <p:nvPr>
            <p:ph idx="1"/>
          </p:nvPr>
        </p:nvSpPr>
        <p:spPr>
          <a:xfrm>
            <a:off x="457200" y="1509665"/>
            <a:ext cx="8229600" cy="4525963"/>
          </a:xfrm>
        </p:spPr>
        <p:txBody>
          <a:bodyPr>
            <a:noAutofit/>
          </a:bodyPr>
          <a:lstStyle/>
          <a:p>
            <a:pPr marL="0" indent="0" algn="just">
              <a:lnSpc>
                <a:spcPct val="115000"/>
              </a:lnSpc>
              <a:spcAft>
                <a:spcPts val="0"/>
              </a:spcAft>
              <a:buNone/>
              <a:tabLst>
                <a:tab pos="228600" algn="l"/>
              </a:tabLst>
            </a:pPr>
            <a:r>
              <a:rPr lang="el-GR" b="1" dirty="0">
                <a:ea typeface="Times New Roman" panose="02020603050405020304" pitchFamily="18" charset="0"/>
                <a:cs typeface="Arial" panose="020B0604020202020204" pitchFamily="34" charset="0"/>
              </a:rPr>
              <a:t>Η υπερβολική κατανάλωση σακχάρων</a:t>
            </a:r>
            <a:r>
              <a:rPr lang="el-GR" dirty="0">
                <a:ea typeface="Times New Roman" panose="02020603050405020304" pitchFamily="18" charset="0"/>
                <a:cs typeface="Arial" panose="020B0604020202020204" pitchFamily="34" charset="0"/>
              </a:rPr>
              <a:t> και η κατάχρηση οινοπνεύματος</a:t>
            </a:r>
            <a:endParaRPr lang="el-GR" dirty="0">
              <a:ea typeface="Calibri" panose="020F0502020204030204" pitchFamily="34" charset="0"/>
              <a:cs typeface="Times New Roman" panose="02020603050405020304" pitchFamily="18" charset="0"/>
            </a:endParaRPr>
          </a:p>
          <a:p>
            <a:pPr marL="0" indent="0" algn="just">
              <a:lnSpc>
                <a:spcPct val="115000"/>
              </a:lnSpc>
              <a:spcAft>
                <a:spcPts val="0"/>
              </a:spcAft>
              <a:buNone/>
              <a:tabLst>
                <a:tab pos="228600" algn="l"/>
              </a:tabLst>
            </a:pPr>
            <a:r>
              <a:rPr lang="el-GR" b="1" dirty="0" smtClean="0">
                <a:ea typeface="Times New Roman" panose="02020603050405020304" pitchFamily="18" charset="0"/>
                <a:cs typeface="Arial" panose="020B0604020202020204" pitchFamily="34" charset="0"/>
              </a:rPr>
              <a:t>είναι </a:t>
            </a:r>
            <a:r>
              <a:rPr lang="el-GR" b="1" dirty="0">
                <a:ea typeface="Times New Roman" panose="02020603050405020304" pitchFamily="18" charset="0"/>
                <a:cs typeface="Arial" panose="020B0604020202020204" pitchFamily="34" charset="0"/>
              </a:rPr>
              <a:t>βλαβερή για την  υγεία</a:t>
            </a:r>
            <a:endParaRPr lang="el-GR"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tabLst>
                <a:tab pos="228600" algn="l"/>
                <a:tab pos="457200" algn="l"/>
              </a:tabLst>
            </a:pPr>
            <a:r>
              <a:rPr lang="el-GR" dirty="0">
                <a:ea typeface="Times New Roman" panose="02020603050405020304" pitchFamily="18" charset="0"/>
                <a:cs typeface="Arial" panose="020B0604020202020204" pitchFamily="34" charset="0"/>
              </a:rPr>
              <a:t>Παχυσαρκία – Σακχαρώδης διαβήτης</a:t>
            </a:r>
            <a:endParaRPr lang="el-GR"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tabLst>
                <a:tab pos="228600" algn="l"/>
                <a:tab pos="457200" algn="l"/>
              </a:tabLst>
            </a:pPr>
            <a:r>
              <a:rPr lang="el-GR" dirty="0">
                <a:ea typeface="Times New Roman" panose="02020603050405020304" pitchFamily="18" charset="0"/>
                <a:cs typeface="Arial" panose="020B0604020202020204" pitchFamily="34" charset="0"/>
              </a:rPr>
              <a:t>Στεφανιαία νόσος</a:t>
            </a:r>
            <a:endParaRPr lang="el-GR"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tabLst>
                <a:tab pos="228600" algn="l"/>
                <a:tab pos="457200" algn="l"/>
              </a:tabLst>
            </a:pPr>
            <a:r>
              <a:rPr lang="el-GR" dirty="0">
                <a:ea typeface="Times New Roman" panose="02020603050405020304" pitchFamily="18" charset="0"/>
                <a:cs typeface="Arial" panose="020B0604020202020204" pitchFamily="34" charset="0"/>
              </a:rPr>
              <a:t>Τερηδόνα</a:t>
            </a:r>
            <a:endParaRPr lang="el-GR" dirty="0">
              <a:ea typeface="Calibri" panose="020F0502020204030204" pitchFamily="34" charset="0"/>
              <a:cs typeface="Times New Roman" panose="02020603050405020304" pitchFamily="18" charset="0"/>
            </a:endParaRPr>
          </a:p>
          <a:p>
            <a:pPr marL="0" indent="0" algn="just">
              <a:lnSpc>
                <a:spcPct val="115000"/>
              </a:lnSpc>
              <a:spcAft>
                <a:spcPts val="0"/>
              </a:spcAft>
              <a:buNone/>
              <a:tabLst>
                <a:tab pos="228600" algn="l"/>
              </a:tabLst>
            </a:pPr>
            <a:r>
              <a:rPr lang="el-GR" dirty="0">
                <a:ea typeface="Times New Roman" panose="02020603050405020304" pitchFamily="18" charset="0"/>
                <a:cs typeface="Arial" panose="020B0604020202020204" pitchFamily="34" charset="0"/>
              </a:rPr>
              <a:t> </a:t>
            </a:r>
            <a:endParaRPr lang="el-GR" dirty="0"/>
          </a:p>
        </p:txBody>
      </p:sp>
    </p:spTree>
    <p:extLst>
      <p:ext uri="{BB962C8B-B14F-4D97-AF65-F5344CB8AC3E}">
        <p14:creationId xmlns:p14="http://schemas.microsoft.com/office/powerpoint/2010/main" val="211516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27" y="2248293"/>
            <a:ext cx="8229600" cy="1143000"/>
          </a:xfrm>
        </p:spPr>
        <p:txBody>
          <a:bodyPr/>
          <a:lstStyle/>
          <a:p>
            <a:r>
              <a:rPr lang="el-GR" sz="5400" b="1" dirty="0" smtClean="0">
                <a:solidFill>
                  <a:srgbClr val="0070C0"/>
                </a:solidFill>
              </a:rPr>
              <a:t>ΣΑΚΧΑΡΩΔΗΣ ΔΙΑΒΗΤΗΣ</a:t>
            </a:r>
            <a:endParaRPr lang="en-US" sz="5400" b="1" dirty="0">
              <a:solidFill>
                <a:srgbClr val="0070C0"/>
              </a:solidFill>
            </a:endParaRPr>
          </a:p>
        </p:txBody>
      </p:sp>
    </p:spTree>
    <p:extLst>
      <p:ext uri="{BB962C8B-B14F-4D97-AF65-F5344CB8AC3E}">
        <p14:creationId xmlns:p14="http://schemas.microsoft.com/office/powerpoint/2010/main" val="3319961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Σακχαρώδης Διαβήτης</a:t>
            </a:r>
            <a:endParaRPr lang="en-US" dirty="0"/>
          </a:p>
        </p:txBody>
      </p:sp>
      <p:sp>
        <p:nvSpPr>
          <p:cNvPr id="3" name="Content Placeholder 2"/>
          <p:cNvSpPr>
            <a:spLocks noGrp="1"/>
          </p:cNvSpPr>
          <p:nvPr>
            <p:ph idx="1"/>
          </p:nvPr>
        </p:nvSpPr>
        <p:spPr>
          <a:xfrm>
            <a:off x="556788" y="1853697"/>
            <a:ext cx="8229600" cy="2319951"/>
          </a:xfrm>
        </p:spPr>
        <p:txBody>
          <a:bodyPr/>
          <a:lstStyle/>
          <a:p>
            <a:pPr marL="0" indent="0">
              <a:buNone/>
            </a:pPr>
            <a:r>
              <a:rPr lang="el-GR" dirty="0" smtClean="0"/>
              <a:t> </a:t>
            </a:r>
            <a:r>
              <a:rPr lang="el-GR" dirty="0" smtClean="0"/>
              <a:t>Οφείλεται </a:t>
            </a:r>
            <a:r>
              <a:rPr lang="el-GR" dirty="0"/>
              <a:t>σε σχετική ή απόλυτη έλλειψη ινσουλίνης στον οργανισμό, με αποτέλεσμα διαταραχή του μεταβολισμού </a:t>
            </a:r>
            <a:r>
              <a:rPr lang="el-GR" dirty="0" smtClean="0"/>
              <a:t>των υδατανθράκων</a:t>
            </a:r>
            <a:r>
              <a:rPr lang="el-GR" dirty="0"/>
              <a:t>, των πρωτεϊνών και των λιπών.</a:t>
            </a:r>
            <a:endParaRPr lang="en-US" dirty="0"/>
          </a:p>
        </p:txBody>
      </p:sp>
    </p:spTree>
    <p:extLst>
      <p:ext uri="{BB962C8B-B14F-4D97-AF65-F5344CB8AC3E}">
        <p14:creationId xmlns:p14="http://schemas.microsoft.com/office/powerpoint/2010/main" val="3427552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η Ινσουλίνη?</a:t>
            </a:r>
            <a:endParaRPr lang="en-US" dirty="0"/>
          </a:p>
        </p:txBody>
      </p:sp>
      <p:sp>
        <p:nvSpPr>
          <p:cNvPr id="3" name="Content Placeholder 2"/>
          <p:cNvSpPr>
            <a:spLocks noGrp="1"/>
          </p:cNvSpPr>
          <p:nvPr>
            <p:ph idx="1"/>
          </p:nvPr>
        </p:nvSpPr>
        <p:spPr/>
        <p:txBody>
          <a:bodyPr/>
          <a:lstStyle/>
          <a:p>
            <a:r>
              <a:rPr lang="el-GR" dirty="0" smtClean="0"/>
              <a:t>Είναι ορμόνη</a:t>
            </a:r>
          </a:p>
          <a:p>
            <a:r>
              <a:rPr lang="el-GR" dirty="0" smtClean="0"/>
              <a:t>Παράγεται απο το πάγκρεας (</a:t>
            </a:r>
            <a:r>
              <a:rPr lang="el-GR" dirty="0"/>
              <a:t>«νησίδια του </a:t>
            </a:r>
            <a:r>
              <a:rPr lang="el-GR" dirty="0" smtClean="0"/>
              <a:t>Langerhans»).</a:t>
            </a:r>
          </a:p>
          <a:p>
            <a:pPr marL="0" indent="0">
              <a:buNone/>
            </a:pPr>
            <a:r>
              <a:rPr lang="el-GR" b="1" dirty="0" smtClean="0"/>
              <a:t>Ρόλος</a:t>
            </a:r>
            <a:r>
              <a:rPr lang="el-GR" dirty="0" smtClean="0"/>
              <a:t>: </a:t>
            </a:r>
          </a:p>
          <a:p>
            <a:pPr marL="0" indent="0">
              <a:buNone/>
            </a:pPr>
            <a:r>
              <a:rPr lang="el-GR" dirty="0"/>
              <a:t>Ρυθμίζει το επίπεδο του σακχάρου στο αίμα,  δρώντας σαν  «κλειδί» που επιτρέπει στη γλυκόζη  να  εισέλθει από το αίμα στα κύτταρα για να χρησιμοποιηθεί από αυτά. </a:t>
            </a:r>
            <a:endParaRPr lang="el-GR" dirty="0" smtClean="0"/>
          </a:p>
          <a:p>
            <a:endParaRPr lang="en-US" dirty="0"/>
          </a:p>
        </p:txBody>
      </p:sp>
    </p:spTree>
    <p:extLst>
      <p:ext uri="{BB962C8B-B14F-4D97-AF65-F5344CB8AC3E}">
        <p14:creationId xmlns:p14="http://schemas.microsoft.com/office/powerpoint/2010/main" val="362278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l-GR" b="1" dirty="0">
                <a:latin typeface="+mn-lt"/>
                <a:ea typeface="MS PGothic" charset="0"/>
              </a:rPr>
              <a:t>Περιεχόμενα ενότητας</a:t>
            </a:r>
          </a:p>
        </p:txBody>
      </p:sp>
      <p:sp>
        <p:nvSpPr>
          <p:cNvPr id="3" name="Content Placeholder 2"/>
          <p:cNvSpPr>
            <a:spLocks noGrp="1"/>
          </p:cNvSpPr>
          <p:nvPr>
            <p:ph idx="1"/>
          </p:nvPr>
        </p:nvSpPr>
        <p:spPr>
          <a:xfrm>
            <a:off x="457200" y="1419131"/>
            <a:ext cx="8229600" cy="4525963"/>
          </a:xfrm>
        </p:spPr>
        <p:txBody>
          <a:bodyPr>
            <a:normAutofit fontScale="70000" lnSpcReduction="20000"/>
          </a:bodyPr>
          <a:lstStyle/>
          <a:p>
            <a:pPr marL="0" indent="0">
              <a:buFont typeface="Arial" charset="0"/>
              <a:buNone/>
              <a:defRPr/>
            </a:pPr>
            <a:r>
              <a:rPr lang="el-GR" b="1" dirty="0"/>
              <a:t>Διατροφή: </a:t>
            </a:r>
            <a:r>
              <a:rPr lang="el-GR" dirty="0" err="1"/>
              <a:t>Μακροθρεπτικά</a:t>
            </a:r>
            <a:r>
              <a:rPr lang="el-GR" dirty="0"/>
              <a:t> συστατικά (Πρωτεΐνες, Λίπη, Υδατάνθρακες, Φυτικές Ίνες) </a:t>
            </a:r>
            <a:r>
              <a:rPr lang="el-GR" dirty="0" err="1"/>
              <a:t>Μικροθρεπτικά</a:t>
            </a:r>
            <a:r>
              <a:rPr lang="el-GR" dirty="0"/>
              <a:t> συστατικά (Βιταμίνες, μέταλλα, ιχνοστοιχεία αντιοξειδωτικά), Ενέργεια, Ημερήσιες  </a:t>
            </a:r>
            <a:r>
              <a:rPr lang="el-GR" dirty="0" err="1"/>
              <a:t>ενεργιακές</a:t>
            </a:r>
            <a:r>
              <a:rPr lang="el-GR" dirty="0"/>
              <a:t> ανάγκες .</a:t>
            </a:r>
          </a:p>
          <a:p>
            <a:pPr marL="0" indent="0">
              <a:buFont typeface="Arial" charset="0"/>
              <a:buNone/>
              <a:defRPr/>
            </a:pPr>
            <a:r>
              <a:rPr lang="el-GR" b="1" dirty="0"/>
              <a:t>Σακχαρώδης Διαβήτης: </a:t>
            </a:r>
            <a:r>
              <a:rPr lang="el-GR" dirty="0"/>
              <a:t>σχετική ή απόλυτη έλλειψη ινσουλίνης στον οργανισμό, διαταραχή του μεταβολισμού των υδατανθράκων, των πρωτεϊνών και των λιπών.  </a:t>
            </a:r>
            <a:r>
              <a:rPr lang="el-GR" b="1" dirty="0"/>
              <a:t>Αρτηριοσκλήρυνση</a:t>
            </a:r>
            <a:r>
              <a:rPr lang="el-GR" dirty="0"/>
              <a:t>: μηχανισμοί αλλοίωσης των τοιχωμάτων των αρτηριών και συνέπειές τους. </a:t>
            </a:r>
            <a:endParaRPr lang="el-GR" dirty="0" smtClean="0"/>
          </a:p>
          <a:p>
            <a:pPr marL="0" indent="0">
              <a:buFont typeface="Arial" charset="0"/>
              <a:buNone/>
              <a:defRPr/>
            </a:pPr>
            <a:r>
              <a:rPr lang="el-GR" b="1" dirty="0" smtClean="0"/>
              <a:t>Μεταβολικό </a:t>
            </a:r>
            <a:r>
              <a:rPr lang="el-GR" b="1" dirty="0"/>
              <a:t>Σύνδρομο </a:t>
            </a:r>
            <a:r>
              <a:rPr lang="el-GR" dirty="0"/>
              <a:t>(σύνδρομο Χ ή δυσμεταβολικό σύνδρομο).</a:t>
            </a:r>
          </a:p>
          <a:p>
            <a:pPr marL="0" indent="0">
              <a:buFont typeface="Arial" charset="0"/>
              <a:buNone/>
              <a:defRPr/>
            </a:pPr>
            <a:r>
              <a:rPr lang="el-GR" b="1" dirty="0" smtClean="0"/>
              <a:t>Διατροφή </a:t>
            </a:r>
            <a:r>
              <a:rPr lang="el-GR" b="1" dirty="0"/>
              <a:t>βρέφους</a:t>
            </a:r>
            <a:r>
              <a:rPr lang="el-GR" dirty="0"/>
              <a:t>-νηπίου-παιδιού, </a:t>
            </a:r>
            <a:r>
              <a:rPr lang="el-GR" dirty="0" err="1"/>
              <a:t>θεμέλιo</a:t>
            </a:r>
            <a:r>
              <a:rPr lang="el-GR" dirty="0"/>
              <a:t> της υγείας του. </a:t>
            </a:r>
          </a:p>
          <a:p>
            <a:pPr marL="0" indent="0">
              <a:buFont typeface="Arial" charset="0"/>
              <a:buNone/>
              <a:defRPr/>
            </a:pPr>
            <a:r>
              <a:rPr lang="el-GR" b="1" dirty="0"/>
              <a:t>Παχυσαρκία,</a:t>
            </a:r>
            <a:r>
              <a:rPr lang="el-GR" dirty="0"/>
              <a:t> ένα από τα συχνότερα και σοβαρότερα προβλήματα υγείας στη χώρα μας.</a:t>
            </a:r>
          </a:p>
          <a:p>
            <a:pPr marL="0" indent="0">
              <a:buFont typeface="Arial" charset="0"/>
              <a:buNone/>
              <a:defRPr/>
            </a:pPr>
            <a:r>
              <a:rPr lang="el-GR" b="1" dirty="0"/>
              <a:t>Μεσογειακή Διατροφή: </a:t>
            </a:r>
            <a:r>
              <a:rPr lang="el-GR" dirty="0"/>
              <a:t>παρουσιάζεται το πολυσυζητημένο διατροφικό μοντέλο που προτείνεται από πολλούς ειδικούς για τη διατήρηση της υγείας και την επίτευξη </a:t>
            </a:r>
            <a:r>
              <a:rPr lang="el-GR" dirty="0">
                <a:solidFill>
                  <a:srgbClr val="000000"/>
                </a:solidFill>
              </a:rPr>
              <a:t>της πολυπόθητης μακροζωίας</a:t>
            </a:r>
            <a:r>
              <a:rPr lang="el-GR" dirty="0">
                <a:solidFill>
                  <a:srgbClr val="FF0000"/>
                </a:solidFill>
              </a:rPr>
              <a:t>.</a:t>
            </a:r>
          </a:p>
        </p:txBody>
      </p:sp>
      <p:sp>
        <p:nvSpPr>
          <p:cNvPr id="18435" name="Θέση αριθμού διαφάνειας 4"/>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898989"/>
                </a:solidFill>
                <a:cs typeface="Arial" charset="0"/>
              </a:rPr>
              <a:t>-</a:t>
            </a:r>
            <a:fld id="{B7A04EED-0A88-8441-A790-F69D578E57D6}" type="slidenum">
              <a:rPr lang="en-US" sz="1200">
                <a:solidFill>
                  <a:srgbClr val="898989"/>
                </a:solidFill>
                <a:cs typeface="Arial" charset="0"/>
              </a:rPr>
              <a:pPr/>
              <a:t>3</a:t>
            </a:fld>
            <a:r>
              <a:rPr lang="en-US" sz="1200">
                <a:solidFill>
                  <a:srgbClr val="898989"/>
                </a:solidFill>
                <a:cs typeface="Arial" charset="0"/>
              </a:rPr>
              <a:t>-</a:t>
            </a:r>
          </a:p>
        </p:txBody>
      </p:sp>
    </p:spTree>
    <p:extLst>
      <p:ext uri="{BB962C8B-B14F-4D97-AF65-F5344CB8AC3E}">
        <p14:creationId xmlns:p14="http://schemas.microsoft.com/office/powerpoint/2010/main" val="163020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04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049" y="1261994"/>
            <a:ext cx="6334125" cy="4556125"/>
          </a:xfrm>
          <a:prstGeom prst="rect">
            <a:avLst/>
          </a:prstGeom>
        </p:spPr>
      </p:pic>
      <p:sp>
        <p:nvSpPr>
          <p:cNvPr id="2" name="TextBox 1"/>
          <p:cNvSpPr txBox="1"/>
          <p:nvPr/>
        </p:nvSpPr>
        <p:spPr>
          <a:xfrm>
            <a:off x="3523458" y="5986863"/>
            <a:ext cx="2036172" cy="369332"/>
          </a:xfrm>
          <a:prstGeom prst="rect">
            <a:avLst/>
          </a:prstGeom>
          <a:noFill/>
        </p:spPr>
        <p:txBody>
          <a:bodyPr wrap="none" rtlCol="0">
            <a:spAutoFit/>
          </a:bodyPr>
          <a:lstStyle/>
          <a:p>
            <a:r>
              <a:rPr lang="el-GR" dirty="0" smtClean="0"/>
              <a:t>Εικόνα 7: Πάγκρεας</a:t>
            </a:r>
            <a:endParaRPr lang="en-US" dirty="0"/>
          </a:p>
        </p:txBody>
      </p:sp>
      <p:sp>
        <p:nvSpPr>
          <p:cNvPr id="3" name="Title 2"/>
          <p:cNvSpPr>
            <a:spLocks noGrp="1"/>
          </p:cNvSpPr>
          <p:nvPr>
            <p:ph type="title"/>
          </p:nvPr>
        </p:nvSpPr>
        <p:spPr/>
        <p:txBody>
          <a:bodyPr/>
          <a:lstStyle/>
          <a:p>
            <a:r>
              <a:rPr lang="el-GR" dirty="0" smtClean="0"/>
              <a:t>ΠΑΓΚΡΕΑΣ</a:t>
            </a:r>
            <a:endParaRPr lang="en-US" dirty="0"/>
          </a:p>
        </p:txBody>
      </p:sp>
    </p:spTree>
    <p:extLst>
      <p:ext uri="{BB962C8B-B14F-4D97-AF65-F5344CB8AC3E}">
        <p14:creationId xmlns:p14="http://schemas.microsoft.com/office/powerpoint/2010/main" val="208834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Γιατί αυξάνει το σάκχαρο?</a:t>
            </a:r>
            <a:endParaRPr lang="en-US" dirty="0"/>
          </a:p>
        </p:txBody>
      </p:sp>
      <p:sp>
        <p:nvSpPr>
          <p:cNvPr id="3" name="Content Placeholder 2"/>
          <p:cNvSpPr>
            <a:spLocks noGrp="1"/>
          </p:cNvSpPr>
          <p:nvPr>
            <p:ph idx="1"/>
          </p:nvPr>
        </p:nvSpPr>
        <p:spPr>
          <a:xfrm>
            <a:off x="665429" y="1518719"/>
            <a:ext cx="8229600" cy="4525963"/>
          </a:xfrm>
        </p:spPr>
        <p:txBody>
          <a:bodyPr>
            <a:normAutofit fontScale="92500" lnSpcReduction="20000"/>
          </a:bodyPr>
          <a:lstStyle/>
          <a:p>
            <a:r>
              <a:rPr lang="el-GR" dirty="0"/>
              <a:t>Όταν το πάγκρεας δεν παράγει αρκετή ινσουλίνη ή η ινσουλίνη που παράγει δεν μπορεί να δράσει (αντίσταση των ιστών στην ινσουλίνη), η γλυκόζη που λαμβάνεται από τις τροφές δεν εισέρχεται στα κύτταρα </a:t>
            </a:r>
            <a:endParaRPr lang="el-GR" dirty="0" smtClean="0"/>
          </a:p>
          <a:p>
            <a:r>
              <a:rPr lang="el-GR" dirty="0" smtClean="0"/>
              <a:t>Τα κύτταρα δε λαμβάνουν την </a:t>
            </a:r>
            <a:r>
              <a:rPr lang="el-GR" dirty="0"/>
              <a:t>απαραίτητη ενέργεια για τη λειτουργία τους </a:t>
            </a:r>
            <a:r>
              <a:rPr lang="el-GR" dirty="0" smtClean="0"/>
              <a:t> </a:t>
            </a:r>
          </a:p>
          <a:p>
            <a:pPr marL="0" indent="0">
              <a:buNone/>
            </a:pPr>
            <a:r>
              <a:rPr lang="el-GR" b="1" dirty="0" smtClean="0"/>
              <a:t>Αποτέλεσμα</a:t>
            </a:r>
            <a:r>
              <a:rPr lang="el-GR" dirty="0" smtClean="0"/>
              <a:t>:</a:t>
            </a:r>
          </a:p>
          <a:p>
            <a:pPr marL="0" indent="0">
              <a:buNone/>
            </a:pPr>
            <a:r>
              <a:rPr lang="el-GR" dirty="0" smtClean="0"/>
              <a:t>Η γλυκόζη παραμένει </a:t>
            </a:r>
            <a:r>
              <a:rPr lang="el-GR" dirty="0"/>
              <a:t>στο </a:t>
            </a:r>
            <a:r>
              <a:rPr lang="el-GR" dirty="0" smtClean="0"/>
              <a:t>αίμα </a:t>
            </a:r>
            <a:r>
              <a:rPr lang="el-GR" dirty="0" smtClean="0">
                <a:sym typeface="Wingdings" panose="05000000000000000000" pitchFamily="2" charset="2"/>
              </a:rPr>
              <a:t></a:t>
            </a:r>
            <a:r>
              <a:rPr lang="el-GR" dirty="0" smtClean="0"/>
              <a:t> </a:t>
            </a:r>
            <a:r>
              <a:rPr lang="el-GR" dirty="0" smtClean="0"/>
              <a:t>αύξηση </a:t>
            </a:r>
            <a:r>
              <a:rPr lang="el-GR" dirty="0"/>
              <a:t>του σακχάρου στο αίμα πάνω από τα φυσιολογικά </a:t>
            </a:r>
            <a:r>
              <a:rPr lang="el-GR" dirty="0" smtClean="0"/>
              <a:t>επίπεδα</a:t>
            </a:r>
            <a:r>
              <a:rPr lang="el-GR" dirty="0"/>
              <a:t>.</a:t>
            </a:r>
            <a:r>
              <a:rPr lang="el-GR" baseline="30000" dirty="0" smtClean="0"/>
              <a:t> </a:t>
            </a:r>
            <a:endParaRPr lang="en-US" dirty="0"/>
          </a:p>
        </p:txBody>
      </p:sp>
    </p:spTree>
    <p:extLst>
      <p:ext uri="{BB962C8B-B14F-4D97-AF65-F5344CB8AC3E}">
        <p14:creationId xmlns:p14="http://schemas.microsoft.com/office/powerpoint/2010/main" val="1137259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γίνεται αυτό?</a:t>
            </a:r>
            <a:endParaRPr lang="en-US" dirty="0"/>
          </a:p>
        </p:txBody>
      </p:sp>
      <p:sp>
        <p:nvSpPr>
          <p:cNvPr id="3" name="Content Placeholder 2"/>
          <p:cNvSpPr>
            <a:spLocks noGrp="1"/>
          </p:cNvSpPr>
          <p:nvPr>
            <p:ph idx="1"/>
          </p:nvPr>
        </p:nvSpPr>
        <p:spPr/>
        <p:txBody>
          <a:bodyPr/>
          <a:lstStyle/>
          <a:p>
            <a:r>
              <a:rPr lang="el-GR" dirty="0"/>
              <a:t>Όταν </a:t>
            </a:r>
            <a:r>
              <a:rPr lang="el-GR" dirty="0" smtClean="0"/>
              <a:t>καταναλώσουμε </a:t>
            </a:r>
            <a:r>
              <a:rPr lang="el-GR" dirty="0"/>
              <a:t>υδατάνθρακες, το σώμα μας τους διασπά σε μόρια γλυκόζης. </a:t>
            </a:r>
            <a:endParaRPr lang="el-GR" dirty="0" smtClean="0"/>
          </a:p>
          <a:p>
            <a:r>
              <a:rPr lang="el-GR" dirty="0" smtClean="0"/>
              <a:t>Η </a:t>
            </a:r>
            <a:r>
              <a:rPr lang="el-GR" dirty="0"/>
              <a:t>γλυκόζη απορροφάται από το έντερο και κυκλοφορεί στο αίμα</a:t>
            </a:r>
            <a:r>
              <a:rPr lang="el-GR" dirty="0" smtClean="0"/>
              <a:t>.</a:t>
            </a:r>
          </a:p>
          <a:p>
            <a:r>
              <a:rPr lang="el-GR" dirty="0" smtClean="0"/>
              <a:t> </a:t>
            </a:r>
            <a:r>
              <a:rPr lang="el-GR" dirty="0"/>
              <a:t>Όταν η ποσότητα της γλυκόζης αυξηθεί στο αίμα, το πάγκρεας εκκρίνει ινσουλίνη.</a:t>
            </a:r>
            <a:endParaRPr lang="en-US" dirty="0"/>
          </a:p>
        </p:txBody>
      </p:sp>
    </p:spTree>
    <p:extLst>
      <p:ext uri="{BB962C8B-B14F-4D97-AF65-F5344CB8AC3E}">
        <p14:creationId xmlns:p14="http://schemas.microsoft.com/office/powerpoint/2010/main" val="2025286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betestipo2enlosnino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2" y="209149"/>
            <a:ext cx="8436230" cy="5816055"/>
          </a:xfrm>
          <a:prstGeom prst="rect">
            <a:avLst/>
          </a:prstGeom>
        </p:spPr>
      </p:pic>
      <p:sp>
        <p:nvSpPr>
          <p:cNvPr id="2" name="TextBox 1"/>
          <p:cNvSpPr txBox="1"/>
          <p:nvPr/>
        </p:nvSpPr>
        <p:spPr>
          <a:xfrm>
            <a:off x="2889823" y="6025204"/>
            <a:ext cx="3513928" cy="369332"/>
          </a:xfrm>
          <a:prstGeom prst="rect">
            <a:avLst/>
          </a:prstGeom>
          <a:noFill/>
        </p:spPr>
        <p:txBody>
          <a:bodyPr wrap="none" rtlCol="0">
            <a:spAutoFit/>
          </a:bodyPr>
          <a:lstStyle/>
          <a:p>
            <a:r>
              <a:rPr lang="el-GR" dirty="0" smtClean="0"/>
              <a:t>Εικόνα 8: ΣΔ &amp; ποσοστά εμφάνισης</a:t>
            </a:r>
            <a:endParaRPr lang="en-US" dirty="0"/>
          </a:p>
        </p:txBody>
      </p:sp>
    </p:spTree>
    <p:extLst>
      <p:ext uri="{BB962C8B-B14F-4D97-AF65-F5344CB8AC3E}">
        <p14:creationId xmlns:p14="http://schemas.microsoft.com/office/powerpoint/2010/main" val="3194815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Απλοί ή σύνθετοι υδατάνθρακες?</a:t>
            </a:r>
            <a:endParaRPr lang="en-US" dirty="0"/>
          </a:p>
        </p:txBody>
      </p:sp>
      <p:sp>
        <p:nvSpPr>
          <p:cNvPr id="3" name="Content Placeholder 2"/>
          <p:cNvSpPr>
            <a:spLocks noGrp="1"/>
          </p:cNvSpPr>
          <p:nvPr>
            <p:ph idx="1"/>
          </p:nvPr>
        </p:nvSpPr>
        <p:spPr/>
        <p:txBody>
          <a:bodyPr>
            <a:normAutofit fontScale="85000" lnSpcReduction="20000"/>
          </a:bodyPr>
          <a:lstStyle/>
          <a:p>
            <a:r>
              <a:rPr lang="el-GR" dirty="0"/>
              <a:t>Οι απλοί υδατάνθρακες διασπώνται πολύ </a:t>
            </a:r>
            <a:r>
              <a:rPr lang="el-GR" dirty="0" smtClean="0"/>
              <a:t>γρήγορα, </a:t>
            </a:r>
            <a:r>
              <a:rPr lang="el-GR" dirty="0"/>
              <a:t>προκαλούν γρήγορη αύξηση της γλυκόζης, και συνακόλουθα της ινσουλίνης, στο αίμα. </a:t>
            </a:r>
            <a:endParaRPr lang="el-GR" dirty="0" smtClean="0"/>
          </a:p>
          <a:p>
            <a:r>
              <a:rPr lang="el-GR" dirty="0" smtClean="0"/>
              <a:t>Η </a:t>
            </a:r>
            <a:r>
              <a:rPr lang="el-GR" dirty="0"/>
              <a:t>αυξημένη ινσουλίνη βάζει πολύ περισσότερη γλυκόζη μέσα στα κύτταρα με αποτέλεσμα υπογλυκαιμία και αίσθημα πείνας. </a:t>
            </a:r>
            <a:endParaRPr lang="el-GR" dirty="0" smtClean="0"/>
          </a:p>
          <a:p>
            <a:r>
              <a:rPr lang="el-GR" dirty="0" smtClean="0"/>
              <a:t>Όταν </a:t>
            </a:r>
            <a:r>
              <a:rPr lang="el-GR" dirty="0"/>
              <a:t>τρώμε σύνθετους υδατάνθρακες, αυτή η διαδικασία γίνεται πιο αργά, η γλυκόζη είναι σταθερή στο αίμα και δεν ανεβαίνουν τα επίπεδα ινσουλίνης. </a:t>
            </a:r>
            <a:endParaRPr lang="el-GR" dirty="0" smtClean="0"/>
          </a:p>
          <a:p>
            <a:r>
              <a:rPr lang="el-GR" dirty="0" smtClean="0"/>
              <a:t>Έτσι </a:t>
            </a:r>
            <a:r>
              <a:rPr lang="el-GR" dirty="0"/>
              <a:t>δεν αισθανόμαστε πείνα, δεν σχηματίζεται λίπος στο σώμα μας (παχυσαρκία), και δεν κουράζουμε το πάγκρεας.</a:t>
            </a:r>
          </a:p>
          <a:p>
            <a:endParaRPr lang="en-US" dirty="0"/>
          </a:p>
        </p:txBody>
      </p:sp>
    </p:spTree>
    <p:extLst>
      <p:ext uri="{BB962C8B-B14F-4D97-AF65-F5344CB8AC3E}">
        <p14:creationId xmlns:p14="http://schemas.microsoft.com/office/powerpoint/2010/main" val="343624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Είναι σοβαρό νόσημα ο ΣΔ?</a:t>
            </a:r>
            <a:endParaRPr lang="en-US" dirty="0"/>
          </a:p>
        </p:txBody>
      </p:sp>
      <p:sp>
        <p:nvSpPr>
          <p:cNvPr id="3" name="Content Placeholder 2"/>
          <p:cNvSpPr>
            <a:spLocks noGrp="1"/>
          </p:cNvSpPr>
          <p:nvPr>
            <p:ph idx="1"/>
          </p:nvPr>
        </p:nvSpPr>
        <p:spPr/>
        <p:txBody>
          <a:bodyPr/>
          <a:lstStyle/>
          <a:p>
            <a:r>
              <a:rPr lang="el-GR" dirty="0" smtClean="0"/>
              <a:t>Είναι </a:t>
            </a:r>
            <a:r>
              <a:rPr lang="el-GR" dirty="0"/>
              <a:t>η τρίτη σε σειρά αιτία θανάτου στο δυτικό κόσμο. </a:t>
            </a:r>
            <a:endParaRPr lang="el-GR" dirty="0" smtClean="0"/>
          </a:p>
          <a:p>
            <a:r>
              <a:rPr lang="el-GR" dirty="0" smtClean="0"/>
              <a:t>Η </a:t>
            </a:r>
            <a:r>
              <a:rPr lang="el-GR" dirty="0"/>
              <a:t>νοσηρότητα και θνητότητα  του οφείλονται κυρίως στις σοβαρές βλάβες που ο διαβήτης προκαλεί στις αρτηρίες, με αποτέλεσμα επιπλοκές από την καρδιά, τα νεφρά, τα μάτια και ακρωτηριασμούς. </a:t>
            </a:r>
            <a:endParaRPr lang="en-US" dirty="0"/>
          </a:p>
        </p:txBody>
      </p:sp>
    </p:spTree>
    <p:extLst>
      <p:ext uri="{BB962C8B-B14F-4D97-AF65-F5344CB8AC3E}">
        <p14:creationId xmlns:p14="http://schemas.microsoft.com/office/powerpoint/2010/main" val="871078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lobal_inf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13" y="172015"/>
            <a:ext cx="8450821" cy="5703683"/>
          </a:xfrm>
          <a:prstGeom prst="rect">
            <a:avLst/>
          </a:prstGeom>
        </p:spPr>
      </p:pic>
      <p:sp>
        <p:nvSpPr>
          <p:cNvPr id="2" name="TextBox 1"/>
          <p:cNvSpPr txBox="1"/>
          <p:nvPr/>
        </p:nvSpPr>
        <p:spPr>
          <a:xfrm>
            <a:off x="3360076" y="6012714"/>
            <a:ext cx="2441694" cy="369332"/>
          </a:xfrm>
          <a:prstGeom prst="rect">
            <a:avLst/>
          </a:prstGeom>
          <a:noFill/>
        </p:spPr>
        <p:txBody>
          <a:bodyPr wrap="none" rtlCol="0">
            <a:spAutoFit/>
          </a:bodyPr>
          <a:lstStyle/>
          <a:p>
            <a:r>
              <a:rPr lang="el-GR" dirty="0" smtClean="0"/>
              <a:t>Εικόνα 9: ΣΔ &amp; ποσοστά</a:t>
            </a:r>
            <a:endParaRPr lang="en-US" dirty="0"/>
          </a:p>
        </p:txBody>
      </p:sp>
    </p:spTree>
    <p:extLst>
      <p:ext uri="{BB962C8B-B14F-4D97-AF65-F5344CB8AC3E}">
        <p14:creationId xmlns:p14="http://schemas.microsoft.com/office/powerpoint/2010/main" val="3564928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ΣΔ</a:t>
            </a:r>
            <a:endParaRPr lang="en-US" dirty="0"/>
          </a:p>
        </p:txBody>
      </p:sp>
      <p:sp>
        <p:nvSpPr>
          <p:cNvPr id="3" name="Content Placeholder 2"/>
          <p:cNvSpPr>
            <a:spLocks noGrp="1"/>
          </p:cNvSpPr>
          <p:nvPr>
            <p:ph idx="1"/>
          </p:nvPr>
        </p:nvSpPr>
        <p:spPr>
          <a:xfrm>
            <a:off x="457200" y="1382916"/>
            <a:ext cx="8618899" cy="4525963"/>
          </a:xfrm>
        </p:spPr>
        <p:txBody>
          <a:bodyPr>
            <a:normAutofit fontScale="92500" lnSpcReduction="10000"/>
          </a:bodyPr>
          <a:lstStyle/>
          <a:p>
            <a:pPr marL="0" indent="0">
              <a:buNone/>
            </a:pPr>
            <a:r>
              <a:rPr lang="el-GR" sz="3600" dirty="0"/>
              <a:t>Ανάλογα με την ηλικία εμφάνισης και την αιτιολογία, διακρίνουμε δυο κύριους τύπους διαβήτη:</a:t>
            </a:r>
          </a:p>
          <a:p>
            <a:pPr marL="742950" indent="-742950">
              <a:buFont typeface="+mj-lt"/>
              <a:buAutoNum type="arabicPeriod"/>
            </a:pPr>
            <a:r>
              <a:rPr lang="el-GR" sz="3600" dirty="0"/>
              <a:t>διαβήτης νεανικού τύπου  ή </a:t>
            </a:r>
            <a:r>
              <a:rPr lang="el-GR" sz="3600" dirty="0" err="1"/>
              <a:t>ινσουλινοεξαρτώμενος</a:t>
            </a:r>
            <a:r>
              <a:rPr lang="el-GR" sz="3600" dirty="0"/>
              <a:t>   ή διαβήτης τύπου Ι </a:t>
            </a:r>
          </a:p>
          <a:p>
            <a:pPr marL="742950" indent="-742950">
              <a:buFont typeface="+mj-lt"/>
              <a:buAutoNum type="arabicPeriod"/>
            </a:pPr>
            <a:r>
              <a:rPr lang="el-GR" sz="3600" dirty="0"/>
              <a:t>διαβήτης της ώριμης ηλικίας ή </a:t>
            </a:r>
            <a:r>
              <a:rPr lang="el-GR" sz="3600" dirty="0" err="1"/>
              <a:t>μή</a:t>
            </a:r>
            <a:r>
              <a:rPr lang="el-GR" sz="3600" dirty="0"/>
              <a:t> </a:t>
            </a:r>
            <a:r>
              <a:rPr lang="el-GR" sz="3600" dirty="0" err="1"/>
              <a:t>ινσουλινοεξαρτώμενος</a:t>
            </a:r>
            <a:r>
              <a:rPr lang="el-GR" sz="3600" dirty="0"/>
              <a:t> ή διαβήτης τύπου ΙΙ. Η μορφή αυτή είναι η συνηθέστερη (περίπου το 80% των διαβητικών).   </a:t>
            </a:r>
          </a:p>
          <a:p>
            <a:pPr marL="0" indent="0">
              <a:buNone/>
            </a:pPr>
            <a:endParaRPr lang="en-US" sz="3600" dirty="0"/>
          </a:p>
        </p:txBody>
      </p:sp>
    </p:spTree>
    <p:extLst>
      <p:ext uri="{BB962C8B-B14F-4D97-AF65-F5344CB8AC3E}">
        <p14:creationId xmlns:p14="http://schemas.microsoft.com/office/powerpoint/2010/main" val="2534989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ΣΔ Τύπου Ι</a:t>
            </a:r>
            <a:endParaRPr lang="en-US" dirty="0"/>
          </a:p>
        </p:txBody>
      </p:sp>
      <p:sp>
        <p:nvSpPr>
          <p:cNvPr id="3" name="Content Placeholder 2"/>
          <p:cNvSpPr>
            <a:spLocks noGrp="1"/>
          </p:cNvSpPr>
          <p:nvPr>
            <p:ph idx="1"/>
          </p:nvPr>
        </p:nvSpPr>
        <p:spPr>
          <a:xfrm>
            <a:off x="457200" y="1328596"/>
            <a:ext cx="8229600" cy="4525963"/>
          </a:xfrm>
        </p:spPr>
        <p:txBody>
          <a:bodyPr>
            <a:normAutofit fontScale="92500"/>
          </a:bodyPr>
          <a:lstStyle/>
          <a:p>
            <a:r>
              <a:rPr lang="el-GR" dirty="0"/>
              <a:t>Α</a:t>
            </a:r>
            <a:r>
              <a:rPr lang="el-GR" dirty="0" smtClean="0"/>
              <a:t>ποτελεί </a:t>
            </a:r>
            <a:r>
              <a:rPr lang="el-GR" dirty="0"/>
              <a:t>την κυριότερη αιτία διαβήτη σε παιδιά, μπορεί όμως να προσβάλλει και τους ενήλικες. </a:t>
            </a:r>
            <a:endParaRPr lang="el-GR" dirty="0" smtClean="0"/>
          </a:p>
          <a:p>
            <a:r>
              <a:rPr lang="el-GR" dirty="0" smtClean="0"/>
              <a:t>Οφείλεται </a:t>
            </a:r>
            <a:r>
              <a:rPr lang="el-GR" dirty="0"/>
              <a:t>σε καταστροφή των νησιδίων του </a:t>
            </a:r>
            <a:r>
              <a:rPr lang="el-GR" dirty="0" smtClean="0"/>
              <a:t>παγκρέατος, </a:t>
            </a:r>
            <a:r>
              <a:rPr lang="el-GR" dirty="0"/>
              <a:t>με αποτέλεσμα έλλειψη ινσουλίνης. </a:t>
            </a:r>
            <a:endParaRPr lang="el-GR" dirty="0" smtClean="0"/>
          </a:p>
          <a:p>
            <a:r>
              <a:rPr lang="el-GR" dirty="0" smtClean="0"/>
              <a:t>Ο </a:t>
            </a:r>
            <a:r>
              <a:rPr lang="el-GR" dirty="0"/>
              <a:t>ασθενής είναι πλήρως εξαρτημένος από την χορήγηση </a:t>
            </a:r>
            <a:r>
              <a:rPr lang="el-GR" dirty="0" smtClean="0"/>
              <a:t>ινσουλίνης.</a:t>
            </a:r>
          </a:p>
          <a:p>
            <a:r>
              <a:rPr lang="el-GR" dirty="0" smtClean="0"/>
              <a:t> Η </a:t>
            </a:r>
            <a:r>
              <a:rPr lang="el-GR" dirty="0"/>
              <a:t>χορήγηση ινσουλίνης γίνεται εφ’ όρου </a:t>
            </a:r>
            <a:r>
              <a:rPr lang="el-GR" dirty="0" smtClean="0"/>
              <a:t>ζωής</a:t>
            </a:r>
            <a:r>
              <a:rPr lang="el-GR" dirty="0"/>
              <a:t>,</a:t>
            </a:r>
            <a:r>
              <a:rPr lang="el-GR" dirty="0" smtClean="0"/>
              <a:t> </a:t>
            </a:r>
            <a:r>
              <a:rPr lang="el-GR" dirty="0"/>
              <a:t>με σύριγγες ή με συσκευές, όπως τα στυλό και οι αντλίες συνεχούς χορήγησης.</a:t>
            </a:r>
          </a:p>
          <a:p>
            <a:endParaRPr lang="en-US" dirty="0"/>
          </a:p>
        </p:txBody>
      </p:sp>
    </p:spTree>
    <p:extLst>
      <p:ext uri="{BB962C8B-B14F-4D97-AF65-F5344CB8AC3E}">
        <p14:creationId xmlns:p14="http://schemas.microsoft.com/office/powerpoint/2010/main" val="3298685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ΣΔ Τύπου ΙΙ</a:t>
            </a:r>
            <a:endParaRPr lang="en-US" dirty="0"/>
          </a:p>
        </p:txBody>
      </p:sp>
      <p:sp>
        <p:nvSpPr>
          <p:cNvPr id="3" name="Content Placeholder 2"/>
          <p:cNvSpPr>
            <a:spLocks noGrp="1"/>
          </p:cNvSpPr>
          <p:nvPr>
            <p:ph idx="1"/>
          </p:nvPr>
        </p:nvSpPr>
        <p:spPr/>
        <p:txBody>
          <a:bodyPr>
            <a:normAutofit/>
          </a:bodyPr>
          <a:lstStyle/>
          <a:p>
            <a:r>
              <a:rPr lang="el-GR" dirty="0" smtClean="0"/>
              <a:t>Η βλάβη </a:t>
            </a:r>
            <a:r>
              <a:rPr lang="el-GR" dirty="0"/>
              <a:t>του παγκρέατος είναι πολύ μικρότερη. </a:t>
            </a:r>
            <a:endParaRPr lang="el-GR" dirty="0" smtClean="0"/>
          </a:p>
          <a:p>
            <a:r>
              <a:rPr lang="el-GR" dirty="0" smtClean="0"/>
              <a:t>Εκκρίνεται </a:t>
            </a:r>
            <a:r>
              <a:rPr lang="el-GR" dirty="0"/>
              <a:t>ινσουλίνη, αλλά, είτε είναι λιγότερη απ αυτή που χρειάζεται ο οργανισμός, είτε δεν είναι αρκετά δραστική στους ιστούς (μειωμένη ευαισθησία των ιστών στην ινσουλίνη). </a:t>
            </a:r>
            <a:endParaRPr lang="en-US" dirty="0"/>
          </a:p>
        </p:txBody>
      </p:sp>
    </p:spTree>
    <p:extLst>
      <p:ext uri="{BB962C8B-B14F-4D97-AF65-F5344CB8AC3E}">
        <p14:creationId xmlns:p14="http://schemas.microsoft.com/office/powerpoint/2010/main" val="78719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a:t>Υδατάνθρακες </a:t>
            </a:r>
            <a:r>
              <a:rPr lang="el-GR" dirty="0" smtClean="0"/>
              <a:t>1/4</a:t>
            </a:r>
            <a:endParaRPr lang="el-GR" dirty="0"/>
          </a:p>
        </p:txBody>
      </p:sp>
      <p:pic>
        <p:nvPicPr>
          <p:cNvPr id="3" name="Picture 2" descr="zimmerman-fig04_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4" y="2224149"/>
            <a:ext cx="7959096" cy="2586706"/>
          </a:xfrm>
          <a:prstGeom prst="rect">
            <a:avLst/>
          </a:prstGeom>
        </p:spPr>
      </p:pic>
      <p:sp>
        <p:nvSpPr>
          <p:cNvPr id="5" name="TextBox 4"/>
          <p:cNvSpPr txBox="1"/>
          <p:nvPr/>
        </p:nvSpPr>
        <p:spPr>
          <a:xfrm>
            <a:off x="2975404" y="5773010"/>
            <a:ext cx="3035406" cy="338554"/>
          </a:xfrm>
          <a:prstGeom prst="rect">
            <a:avLst/>
          </a:prstGeom>
          <a:noFill/>
        </p:spPr>
        <p:txBody>
          <a:bodyPr wrap="none" rtlCol="0">
            <a:spAutoFit/>
          </a:bodyPr>
          <a:lstStyle/>
          <a:p>
            <a:r>
              <a:rPr lang="el-GR" sz="1600" dirty="0" smtClean="0"/>
              <a:t>Εικόνα 1: Μόρια πολυσακχαριτών</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Αίτια ΣΔ Τύπου ΙΙ</a:t>
            </a:r>
            <a:endParaRPr lang="en-US" dirty="0"/>
          </a:p>
        </p:txBody>
      </p:sp>
      <p:sp>
        <p:nvSpPr>
          <p:cNvPr id="3" name="Content Placeholder 2"/>
          <p:cNvSpPr>
            <a:spLocks noGrp="1"/>
          </p:cNvSpPr>
          <p:nvPr>
            <p:ph idx="1"/>
          </p:nvPr>
        </p:nvSpPr>
        <p:spPr>
          <a:xfrm>
            <a:off x="457200" y="1437238"/>
            <a:ext cx="8229600" cy="4525963"/>
          </a:xfrm>
        </p:spPr>
        <p:txBody>
          <a:bodyPr>
            <a:normAutofit fontScale="92500" lnSpcReduction="10000"/>
          </a:bodyPr>
          <a:lstStyle/>
          <a:p>
            <a:r>
              <a:rPr lang="el-GR" dirty="0"/>
              <a:t>Κύριο αίτιο </a:t>
            </a:r>
            <a:r>
              <a:rPr lang="el-GR" dirty="0" smtClean="0"/>
              <a:t>είναι </a:t>
            </a:r>
            <a:r>
              <a:rPr lang="el-GR" dirty="0"/>
              <a:t>η παχυσαρκία. </a:t>
            </a:r>
            <a:endParaRPr lang="el-GR" dirty="0" smtClean="0"/>
          </a:p>
          <a:p>
            <a:r>
              <a:rPr lang="el-GR" dirty="0" smtClean="0"/>
              <a:t>Η </a:t>
            </a:r>
            <a:r>
              <a:rPr lang="el-GR" dirty="0"/>
              <a:t>απώλεια σωματικού βάρους αυξάνει την ευαισθησία των ιστών και η υπάρχουσα ινσουλίνη επαρκεί</a:t>
            </a:r>
            <a:r>
              <a:rPr lang="el-GR" dirty="0" smtClean="0"/>
              <a:t>.</a:t>
            </a:r>
          </a:p>
          <a:p>
            <a:r>
              <a:rPr lang="el-GR" dirty="0" smtClean="0"/>
              <a:t> </a:t>
            </a:r>
            <a:r>
              <a:rPr lang="el-GR" dirty="0"/>
              <a:t>Στις περιπτώσεις που δε ρυθμίζονται με τη δίαιτα και την άσκηση χορηγούνται φάρμακα από το στόμα που αυξάνουν την έκκριση ινσουλίνης  ή μειώνουν την αντίσταση στην ινσουλίνη και έτσι έμμεσα διευκολύνουν τη δράση της στους ιστούς.</a:t>
            </a:r>
          </a:p>
          <a:p>
            <a:endParaRPr lang="en-US" dirty="0"/>
          </a:p>
        </p:txBody>
      </p:sp>
    </p:spTree>
    <p:extLst>
      <p:ext uri="{BB962C8B-B14F-4D97-AF65-F5344CB8AC3E}">
        <p14:creationId xmlns:p14="http://schemas.microsoft.com/office/powerpoint/2010/main" val="2074843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yso12_infographic_8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66" y="217281"/>
            <a:ext cx="7892855" cy="5658418"/>
          </a:xfrm>
          <a:prstGeom prst="rect">
            <a:avLst/>
          </a:prstGeom>
        </p:spPr>
      </p:pic>
      <p:sp>
        <p:nvSpPr>
          <p:cNvPr id="2" name="TextBox 1"/>
          <p:cNvSpPr txBox="1"/>
          <p:nvPr/>
        </p:nvSpPr>
        <p:spPr>
          <a:xfrm>
            <a:off x="3455906" y="5994053"/>
            <a:ext cx="2557110" cy="369332"/>
          </a:xfrm>
          <a:prstGeom prst="rect">
            <a:avLst/>
          </a:prstGeom>
          <a:noFill/>
        </p:spPr>
        <p:txBody>
          <a:bodyPr wrap="none" rtlCol="0">
            <a:spAutoFit/>
          </a:bodyPr>
          <a:lstStyle/>
          <a:p>
            <a:r>
              <a:rPr lang="el-GR" dirty="0" smtClean="0"/>
              <a:t>Εικόνα 10: ΣΔ &amp; ποσοστά</a:t>
            </a:r>
            <a:endParaRPr lang="en-US" dirty="0"/>
          </a:p>
        </p:txBody>
      </p:sp>
    </p:spTree>
    <p:extLst>
      <p:ext uri="{BB962C8B-B14F-4D97-AF65-F5344CB8AC3E}">
        <p14:creationId xmlns:p14="http://schemas.microsoft.com/office/powerpoint/2010/main" val="170022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Πάσχουν πολλά άτομα απο ΣΔ?</a:t>
            </a:r>
            <a:endParaRPr lang="en-US" dirty="0"/>
          </a:p>
        </p:txBody>
      </p:sp>
      <p:sp>
        <p:nvSpPr>
          <p:cNvPr id="3" name="Content Placeholder 2"/>
          <p:cNvSpPr>
            <a:spLocks noGrp="1"/>
          </p:cNvSpPr>
          <p:nvPr>
            <p:ph idx="1"/>
          </p:nvPr>
        </p:nvSpPr>
        <p:spPr/>
        <p:txBody>
          <a:bodyPr>
            <a:normAutofit fontScale="92500" lnSpcReduction="10000"/>
          </a:bodyPr>
          <a:lstStyle/>
          <a:p>
            <a:r>
              <a:rPr lang="el-GR" dirty="0"/>
              <a:t>Σύμφωνα με τον Παγκόσμιο Οργανισμό Υγείας, μέχρι το 2030 περισσότερα από 300 εκατομμύρια άνθρωποι θα έχουν εκδηλώσει σακχαρώδη διαβήτη τύπου ΙΙ.  </a:t>
            </a:r>
            <a:endParaRPr lang="el-GR" dirty="0" smtClean="0"/>
          </a:p>
          <a:p>
            <a:r>
              <a:rPr lang="el-GR" dirty="0" smtClean="0"/>
              <a:t>Η </a:t>
            </a:r>
            <a:r>
              <a:rPr lang="el-GR" dirty="0"/>
              <a:t>νόσος έχει υψηλότερη συχνότητα εμφάνισης στο δυτικό κόσμο  (σύγχρονος τρόπος ζωής, διατροφικές συνήθειες, έλλειψη σωματικής άσκησης, παχυσαρκία).</a:t>
            </a:r>
          </a:p>
          <a:p>
            <a:r>
              <a:rPr lang="el-GR" dirty="0"/>
              <a:t>Στη χώρα μας, 6% του γενικού πληθυσμού πάσχουν από διαβήτη. </a:t>
            </a:r>
          </a:p>
          <a:p>
            <a:endParaRPr lang="en-US" dirty="0"/>
          </a:p>
        </p:txBody>
      </p:sp>
    </p:spTree>
    <p:extLst>
      <p:ext uri="{BB962C8B-B14F-4D97-AF65-F5344CB8AC3E}">
        <p14:creationId xmlns:p14="http://schemas.microsoft.com/office/powerpoint/2010/main" val="3443684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fía-acerca-de-la-diabe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9" y="199177"/>
            <a:ext cx="8098788" cy="5778822"/>
          </a:xfrm>
          <a:prstGeom prst="rect">
            <a:avLst/>
          </a:prstGeom>
        </p:spPr>
      </p:pic>
      <p:sp>
        <p:nvSpPr>
          <p:cNvPr id="3" name="TextBox 2"/>
          <p:cNvSpPr txBox="1"/>
          <p:nvPr/>
        </p:nvSpPr>
        <p:spPr>
          <a:xfrm>
            <a:off x="2967925" y="6050426"/>
            <a:ext cx="2985876" cy="369332"/>
          </a:xfrm>
          <a:prstGeom prst="rect">
            <a:avLst/>
          </a:prstGeom>
          <a:noFill/>
        </p:spPr>
        <p:txBody>
          <a:bodyPr wrap="none" rtlCol="0">
            <a:spAutoFit/>
          </a:bodyPr>
          <a:lstStyle/>
          <a:p>
            <a:r>
              <a:rPr lang="el-GR" dirty="0" smtClean="0"/>
              <a:t>Εικόνα 11 : ΣΔ &amp; Συμπτώματα</a:t>
            </a:r>
            <a:endParaRPr lang="en-US" dirty="0"/>
          </a:p>
        </p:txBody>
      </p:sp>
    </p:spTree>
    <p:extLst>
      <p:ext uri="{BB962C8B-B14F-4D97-AF65-F5344CB8AC3E}">
        <p14:creationId xmlns:p14="http://schemas.microsoft.com/office/powerpoint/2010/main" val="2216187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Συμπτώματα </a:t>
            </a:r>
            <a:endParaRPr lang="en-US" dirty="0"/>
          </a:p>
        </p:txBody>
      </p:sp>
      <p:sp>
        <p:nvSpPr>
          <p:cNvPr id="3" name="Content Placeholder 2"/>
          <p:cNvSpPr>
            <a:spLocks noGrp="1"/>
          </p:cNvSpPr>
          <p:nvPr>
            <p:ph idx="1"/>
          </p:nvPr>
        </p:nvSpPr>
        <p:spPr>
          <a:xfrm>
            <a:off x="457200" y="1495121"/>
            <a:ext cx="8229600" cy="4525963"/>
          </a:xfrm>
        </p:spPr>
        <p:txBody>
          <a:bodyPr>
            <a:normAutofit fontScale="77500" lnSpcReduction="20000"/>
          </a:bodyPr>
          <a:lstStyle/>
          <a:p>
            <a:pPr marL="0" indent="0">
              <a:buNone/>
            </a:pPr>
            <a:r>
              <a:rPr lang="el-GR" dirty="0" smtClean="0"/>
              <a:t>ΣΔ </a:t>
            </a:r>
            <a:r>
              <a:rPr lang="el-GR" dirty="0"/>
              <a:t>τύπου </a:t>
            </a:r>
            <a:r>
              <a:rPr lang="el-GR" dirty="0" smtClean="0"/>
              <a:t>Ι:</a:t>
            </a:r>
          </a:p>
          <a:p>
            <a:r>
              <a:rPr lang="el-GR" dirty="0" smtClean="0"/>
              <a:t> </a:t>
            </a:r>
            <a:r>
              <a:rPr lang="el-GR" dirty="0"/>
              <a:t>Η</a:t>
            </a:r>
            <a:r>
              <a:rPr lang="el-GR" dirty="0" smtClean="0"/>
              <a:t> </a:t>
            </a:r>
            <a:r>
              <a:rPr lang="el-GR" dirty="0"/>
              <a:t>νόσος συνήθως εισβάλει απότομα,  με εμέτους, πόνους στην κοιλιά  και απώλεια συνείδησης (κώμα). </a:t>
            </a:r>
            <a:endParaRPr lang="el-GR" dirty="0" smtClean="0"/>
          </a:p>
          <a:p>
            <a:pPr marL="0" indent="0">
              <a:buNone/>
            </a:pPr>
            <a:r>
              <a:rPr lang="el-GR" dirty="0" smtClean="0"/>
              <a:t>ΣΔ </a:t>
            </a:r>
            <a:r>
              <a:rPr lang="el-GR" dirty="0"/>
              <a:t>τύπου </a:t>
            </a:r>
            <a:r>
              <a:rPr lang="el-GR" dirty="0" smtClean="0"/>
              <a:t>ΙΙ:</a:t>
            </a:r>
          </a:p>
          <a:p>
            <a:r>
              <a:rPr lang="el-GR" dirty="0" smtClean="0"/>
              <a:t> Η </a:t>
            </a:r>
            <a:r>
              <a:rPr lang="el-GR" dirty="0"/>
              <a:t>νόσος εισβάλλει </a:t>
            </a:r>
            <a:r>
              <a:rPr lang="el-GR" dirty="0" smtClean="0"/>
              <a:t>βαθμιαία</a:t>
            </a:r>
            <a:endParaRPr lang="el-GR" dirty="0"/>
          </a:p>
          <a:p>
            <a:r>
              <a:rPr lang="el-GR" dirty="0" smtClean="0"/>
              <a:t>Τα </a:t>
            </a:r>
            <a:r>
              <a:rPr lang="el-GR" dirty="0"/>
              <a:t>κυριότερα συμπτώματα είναι πολυδιψία (έντονη δίψα),  πολυουρία (και ειδικότερα κατά τις βραδινές ώρες),  πολυφαγία, η οποία όμως συνοδεύεται από απώλεια και όχι από αύξηση βάρους (εξαιτίας της ανικανότητας των κυττάρων να προσλάβουν γλυκόζη),  κνησμός (φαγούρα), εύκολη εξάντληση,  δυσκολία επούλωσης των πληγών και  συχνές λοιμώξεις (ουρολοιμώξεις, μυκητιάσεις κλπ).</a:t>
            </a:r>
          </a:p>
          <a:p>
            <a:endParaRPr lang="en-US" dirty="0"/>
          </a:p>
        </p:txBody>
      </p:sp>
    </p:spTree>
    <p:extLst>
      <p:ext uri="{BB962C8B-B14F-4D97-AF65-F5344CB8AC3E}">
        <p14:creationId xmlns:p14="http://schemas.microsoft.com/office/powerpoint/2010/main" val="420038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betes-528678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20" y="153909"/>
            <a:ext cx="8340221" cy="5918299"/>
          </a:xfrm>
          <a:prstGeom prst="rect">
            <a:avLst/>
          </a:prstGeom>
        </p:spPr>
      </p:pic>
      <p:sp>
        <p:nvSpPr>
          <p:cNvPr id="2" name="TextBox 1"/>
          <p:cNvSpPr txBox="1"/>
          <p:nvPr/>
        </p:nvSpPr>
        <p:spPr>
          <a:xfrm>
            <a:off x="2783742" y="6100520"/>
            <a:ext cx="3659976" cy="369332"/>
          </a:xfrm>
          <a:prstGeom prst="rect">
            <a:avLst/>
          </a:prstGeom>
          <a:noFill/>
        </p:spPr>
        <p:txBody>
          <a:bodyPr wrap="none" rtlCol="0">
            <a:spAutoFit/>
          </a:bodyPr>
          <a:lstStyle/>
          <a:p>
            <a:r>
              <a:rPr lang="el-GR" dirty="0" smtClean="0"/>
              <a:t>Εικόνα 12: Ινσουλίνη και μέτρηση ΣΔ</a:t>
            </a:r>
            <a:endParaRPr lang="en-US" dirty="0"/>
          </a:p>
        </p:txBody>
      </p:sp>
    </p:spTree>
    <p:extLst>
      <p:ext uri="{BB962C8B-B14F-4D97-AF65-F5344CB8AC3E}">
        <p14:creationId xmlns:p14="http://schemas.microsoft.com/office/powerpoint/2010/main" val="2240986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ΣΔ και Διατροφή 1/3</a:t>
            </a:r>
            <a:endParaRPr lang="en-US" dirty="0"/>
          </a:p>
        </p:txBody>
      </p:sp>
      <p:sp>
        <p:nvSpPr>
          <p:cNvPr id="3" name="Content Placeholder 2"/>
          <p:cNvSpPr>
            <a:spLocks noGrp="1"/>
          </p:cNvSpPr>
          <p:nvPr>
            <p:ph idx="1"/>
          </p:nvPr>
        </p:nvSpPr>
        <p:spPr/>
        <p:txBody>
          <a:bodyPr>
            <a:normAutofit lnSpcReduction="10000"/>
          </a:bodyPr>
          <a:lstStyle/>
          <a:p>
            <a:r>
              <a:rPr lang="el-GR" dirty="0"/>
              <a:t>Ο διαβητικός μπορεί να καταναλώνει σχεδόν όλες τις </a:t>
            </a:r>
            <a:r>
              <a:rPr lang="el-GR" dirty="0" smtClean="0"/>
              <a:t>τροφές- σημασία έχει η </a:t>
            </a:r>
            <a:r>
              <a:rPr lang="el-GR" dirty="0"/>
              <a:t>ποσότητα </a:t>
            </a:r>
            <a:r>
              <a:rPr lang="el-GR" dirty="0" smtClean="0"/>
              <a:t>και η ποιότητα των τροφών.</a:t>
            </a:r>
          </a:p>
          <a:p>
            <a:r>
              <a:rPr lang="el-GR" dirty="0" smtClean="0"/>
              <a:t> Το </a:t>
            </a:r>
            <a:r>
              <a:rPr lang="el-GR" dirty="0"/>
              <a:t>είδος των υδατανθράκων είναι πολύ σημαντικό: πρέπει να προτιμούμε σύνθετους υδατάνθρακες (αμυλούχες τροφές, λαχανικά κλπ</a:t>
            </a:r>
            <a:r>
              <a:rPr lang="el-GR" dirty="0" smtClean="0"/>
              <a:t>).</a:t>
            </a:r>
          </a:p>
          <a:p>
            <a:r>
              <a:rPr lang="el-GR" dirty="0" smtClean="0"/>
              <a:t>Οι </a:t>
            </a:r>
            <a:r>
              <a:rPr lang="el-GR" dirty="0"/>
              <a:t>απλοί υδατάνθρακες και η ζάχαρη πρέπει να περιορίζονται. </a:t>
            </a:r>
            <a:endParaRPr lang="en-US" dirty="0"/>
          </a:p>
        </p:txBody>
      </p:sp>
    </p:spTree>
    <p:extLst>
      <p:ext uri="{BB962C8B-B14F-4D97-AF65-F5344CB8AC3E}">
        <p14:creationId xmlns:p14="http://schemas.microsoft.com/office/powerpoint/2010/main" val="2398931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ΣΔ και </a:t>
            </a:r>
            <a:r>
              <a:rPr lang="el-GR" dirty="0" smtClean="0"/>
              <a:t>Διατροφή 2/3</a:t>
            </a:r>
            <a:endParaRPr lang="en-US" dirty="0"/>
          </a:p>
        </p:txBody>
      </p:sp>
      <p:sp>
        <p:nvSpPr>
          <p:cNvPr id="3" name="Content Placeholder 2"/>
          <p:cNvSpPr>
            <a:spLocks noGrp="1"/>
          </p:cNvSpPr>
          <p:nvPr>
            <p:ph idx="1"/>
          </p:nvPr>
        </p:nvSpPr>
        <p:spPr/>
        <p:txBody>
          <a:bodyPr>
            <a:normAutofit/>
          </a:bodyPr>
          <a:lstStyle/>
          <a:p>
            <a:r>
              <a:rPr lang="el-GR" dirty="0"/>
              <a:t>Ο</a:t>
            </a:r>
            <a:r>
              <a:rPr lang="el-GR" dirty="0" smtClean="0"/>
              <a:t> </a:t>
            </a:r>
            <a:r>
              <a:rPr lang="el-GR" dirty="0"/>
              <a:t>διαβήτης ευνοεί την απόφραξη των αρτηριών </a:t>
            </a:r>
            <a:r>
              <a:rPr lang="el-GR" dirty="0" smtClean="0"/>
              <a:t>.</a:t>
            </a:r>
          </a:p>
          <a:p>
            <a:r>
              <a:rPr lang="el-GR" dirty="0" smtClean="0"/>
              <a:t>Η διατροφή θα πρέπει </a:t>
            </a:r>
            <a:r>
              <a:rPr lang="el-GR" dirty="0"/>
              <a:t>να συμβάλει στη μείωση της χοληστερόλης και των τριγλυκεριδίων του αίματος</a:t>
            </a:r>
            <a:r>
              <a:rPr lang="el-GR" dirty="0" smtClean="0"/>
              <a:t>.</a:t>
            </a:r>
          </a:p>
          <a:p>
            <a:r>
              <a:rPr lang="el-GR" dirty="0" smtClean="0"/>
              <a:t> Συστήνεται </a:t>
            </a:r>
            <a:r>
              <a:rPr lang="el-GR" dirty="0"/>
              <a:t>η μείωση των ζωικών λιπών και του αλατιού (πρόληψη υπέρτασης). </a:t>
            </a:r>
            <a:endParaRPr lang="el-GR" dirty="0" smtClean="0"/>
          </a:p>
          <a:p>
            <a:endParaRPr lang="en-US" dirty="0"/>
          </a:p>
        </p:txBody>
      </p:sp>
    </p:spTree>
    <p:extLst>
      <p:ext uri="{BB962C8B-B14F-4D97-AF65-F5344CB8AC3E}">
        <p14:creationId xmlns:p14="http://schemas.microsoft.com/office/powerpoint/2010/main" val="3522661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ΣΔ και </a:t>
            </a:r>
            <a:r>
              <a:rPr lang="el-GR" dirty="0" smtClean="0"/>
              <a:t>Διατροφή 3/3</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διατροφή </a:t>
            </a:r>
            <a:r>
              <a:rPr lang="el-GR" dirty="0" smtClean="0"/>
              <a:t>πρέπει να είναι πλούσια </a:t>
            </a:r>
            <a:r>
              <a:rPr lang="el-GR" dirty="0"/>
              <a:t>σε λαχανικά, όσπρια, δημητριακά, ψάρια, πουλερικά, άπαχο μοσχαρίσιο κρέας και γαλακτοκομικά με χαμηλά λιπαρά. </a:t>
            </a:r>
          </a:p>
          <a:p>
            <a:r>
              <a:rPr lang="el-GR" dirty="0"/>
              <a:t>Τροφές που πρέπει να αποφεύγονται είναι ζάχαρη, γλυκά,  σοκολάτες, καραμέλες, μαρμελάδες, μέλι, χυμοί φρούτων με ζάχαρη, αναψυκτικά και αλκοολούχα ποτά. </a:t>
            </a:r>
          </a:p>
          <a:p>
            <a:r>
              <a:rPr lang="el-GR" dirty="0" smtClean="0"/>
              <a:t>Απαραίτητη η φυσική δραστηριότητα.</a:t>
            </a:r>
            <a:endParaRPr lang="el-GR" dirty="0"/>
          </a:p>
        </p:txBody>
      </p:sp>
    </p:spTree>
    <p:extLst>
      <p:ext uri="{BB962C8B-B14F-4D97-AF65-F5344CB8AC3E}">
        <p14:creationId xmlns:p14="http://schemas.microsoft.com/office/powerpoint/2010/main" val="4069138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data-of-diabetes-infographic-1-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50" y="416459"/>
            <a:ext cx="7150241" cy="5468972"/>
          </a:xfrm>
          <a:prstGeom prst="rect">
            <a:avLst/>
          </a:prstGeom>
        </p:spPr>
      </p:pic>
      <p:sp>
        <p:nvSpPr>
          <p:cNvPr id="2" name="TextBox 1"/>
          <p:cNvSpPr txBox="1"/>
          <p:nvPr/>
        </p:nvSpPr>
        <p:spPr>
          <a:xfrm>
            <a:off x="3655742" y="5961900"/>
            <a:ext cx="1930111" cy="369332"/>
          </a:xfrm>
          <a:prstGeom prst="rect">
            <a:avLst/>
          </a:prstGeom>
          <a:noFill/>
        </p:spPr>
        <p:txBody>
          <a:bodyPr wrap="none" rtlCol="0">
            <a:spAutoFit/>
          </a:bodyPr>
          <a:lstStyle/>
          <a:p>
            <a:r>
              <a:rPr lang="el-GR" dirty="0" smtClean="0"/>
              <a:t>Εικόνα 13: ΣΔ </a:t>
            </a:r>
            <a:r>
              <a:rPr lang="en-US" dirty="0" smtClean="0"/>
              <a:t>data</a:t>
            </a:r>
            <a:r>
              <a:rPr lang="el-GR" dirty="0" smtClean="0"/>
              <a:t> </a:t>
            </a:r>
            <a:endParaRPr lang="en-US" dirty="0"/>
          </a:p>
        </p:txBody>
      </p:sp>
    </p:spTree>
    <p:extLst>
      <p:ext uri="{BB962C8B-B14F-4D97-AF65-F5344CB8AC3E}">
        <p14:creationId xmlns:p14="http://schemas.microsoft.com/office/powerpoint/2010/main" val="82165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a:t>Υδατάνθρακες </a:t>
            </a:r>
            <a:r>
              <a:rPr lang="el-GR" dirty="0" smtClean="0"/>
              <a:t>2/4</a:t>
            </a:r>
            <a:endParaRPr lang="el-GR" dirty="0"/>
          </a:p>
        </p:txBody>
      </p:sp>
      <p:sp>
        <p:nvSpPr>
          <p:cNvPr id="14338" name="2 - Θέση περιεχομένου"/>
          <p:cNvSpPr>
            <a:spLocks noGrp="1"/>
          </p:cNvSpPr>
          <p:nvPr>
            <p:ph idx="1"/>
          </p:nvPr>
        </p:nvSpPr>
        <p:spPr>
          <a:xfrm>
            <a:off x="1009461" y="1511979"/>
            <a:ext cx="5690103" cy="1342176"/>
          </a:xfrm>
        </p:spPr>
        <p:txBody>
          <a:bodyPr/>
          <a:lstStyle/>
          <a:p>
            <a:pPr eaLnBrk="1" hangingPunct="1"/>
            <a:r>
              <a:rPr lang="el-GR" dirty="0" smtClean="0"/>
              <a:t>Ομάδα οργανικών ενώσεων</a:t>
            </a:r>
            <a:endParaRPr lang="en-US" dirty="0" smtClean="0"/>
          </a:p>
          <a:p>
            <a:pPr eaLnBrk="1" hangingPunct="1"/>
            <a:r>
              <a:rPr lang="el-GR" dirty="0" smtClean="0"/>
              <a:t>Άνθρακας</a:t>
            </a:r>
            <a:r>
              <a:rPr lang="el-GR" dirty="0" smtClean="0"/>
              <a:t>+ νερό </a:t>
            </a:r>
            <a:endParaRPr lang="en-US" dirty="0" smtClean="0"/>
          </a:p>
          <a:p>
            <a:pPr eaLnBrk="1" hangingPunct="1">
              <a:buFont typeface="Wingdings 2" pitchFamily="18" charset="2"/>
              <a:buNone/>
            </a:pPr>
            <a:endParaRPr lang="el-GR" dirty="0" smtClean="0"/>
          </a:p>
          <a:p>
            <a:pPr marL="0" indent="0" eaLnBrk="1" hangingPunct="1">
              <a:buNone/>
            </a:pPr>
            <a:endParaRPr lang="el-GR" dirty="0" smtClean="0"/>
          </a:p>
        </p:txBody>
      </p:sp>
      <p:pic>
        <p:nvPicPr>
          <p:cNvPr id="3" name="Picture 2" descr="carbohydrate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085" y="3104141"/>
            <a:ext cx="5712001" cy="2736000"/>
          </a:xfrm>
          <a:prstGeom prst="rect">
            <a:avLst/>
          </a:prstGeom>
        </p:spPr>
      </p:pic>
      <p:sp>
        <p:nvSpPr>
          <p:cNvPr id="5" name="TextBox 4"/>
          <p:cNvSpPr txBox="1"/>
          <p:nvPr/>
        </p:nvSpPr>
        <p:spPr>
          <a:xfrm>
            <a:off x="2925324" y="5983247"/>
            <a:ext cx="3525524" cy="338554"/>
          </a:xfrm>
          <a:prstGeom prst="rect">
            <a:avLst/>
          </a:prstGeom>
          <a:noFill/>
        </p:spPr>
        <p:txBody>
          <a:bodyPr wrap="none" rtlCol="0">
            <a:spAutoFit/>
          </a:bodyPr>
          <a:lstStyle/>
          <a:p>
            <a:r>
              <a:rPr lang="el-GR" sz="1600" dirty="0" smtClean="0"/>
              <a:t>Εικόνα 2: χημικός τύπος υδατανθράκων</a:t>
            </a:r>
            <a:endParaRPr lang="en-US"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rgbClr val="0070C0"/>
                </a:solidFill>
              </a:rPr>
              <a:t>Τέλος Ενότητας</a:t>
            </a:r>
            <a:endParaRPr lang="el-GR" b="1" dirty="0">
              <a:solidFill>
                <a:srgbClr val="0070C0"/>
              </a:solidFill>
            </a:endParaRPr>
          </a:p>
        </p:txBody>
      </p:sp>
    </p:spTree>
    <p:extLst>
      <p:ext uri="{BB962C8B-B14F-4D97-AF65-F5344CB8AC3E}">
        <p14:creationId xmlns:p14="http://schemas.microsoft.com/office/powerpoint/2010/main" val="2187438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70C0"/>
                </a:solidFill>
              </a:rPr>
              <a:t>Χρηματοδότηση</a:t>
            </a:r>
            <a:endParaRPr lang="el-GR" b="1" dirty="0">
              <a:solidFill>
                <a:srgbClr val="0070C0"/>
              </a:solidFill>
            </a:endParaRPr>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5783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solidFill>
                  <a:srgbClr val="0070C0"/>
                </a:solidFill>
              </a:rPr>
              <a:t>Σημείωμα </a:t>
            </a:r>
            <a:r>
              <a:rPr lang="el-GR" b="1" dirty="0" smtClean="0">
                <a:solidFill>
                  <a:srgbClr val="0070C0"/>
                </a:solidFill>
              </a:rPr>
              <a:t>Αδειοδότησης</a:t>
            </a:r>
            <a:endParaRPr lang="el-GR" b="1" dirty="0">
              <a:solidFill>
                <a:srgbClr val="0070C0"/>
              </a:solidFill>
            </a:endParaRPr>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71847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764"/>
            <a:ext cx="9144000" cy="744844"/>
          </a:xfrm>
        </p:spPr>
        <p:txBody>
          <a:bodyPr>
            <a:noAutofit/>
          </a:bodyPr>
          <a:lstStyle/>
          <a:p>
            <a:r>
              <a:rPr lang="el-GR" b="1" dirty="0">
                <a:solidFill>
                  <a:srgbClr val="0070C0"/>
                </a:solidFill>
              </a:rPr>
              <a:t>Σημείωμα Χρήσης Έργων </a:t>
            </a:r>
            <a:r>
              <a:rPr lang="el-GR" b="1" dirty="0" smtClean="0">
                <a:solidFill>
                  <a:srgbClr val="0070C0"/>
                </a:solidFill>
              </a:rPr>
              <a:t>Τρίτων</a:t>
            </a:r>
            <a:endParaRPr lang="el-GR" b="1" dirty="0">
              <a:solidFill>
                <a:srgbClr val="0070C0"/>
              </a:solidFill>
            </a:endParaRPr>
          </a:p>
        </p:txBody>
      </p:sp>
      <p:sp>
        <p:nvSpPr>
          <p:cNvPr id="3" name="Content Placeholder 2"/>
          <p:cNvSpPr>
            <a:spLocks noGrp="1"/>
          </p:cNvSpPr>
          <p:nvPr>
            <p:ph idx="1"/>
          </p:nvPr>
        </p:nvSpPr>
        <p:spPr>
          <a:xfrm>
            <a:off x="792480" y="1196753"/>
            <a:ext cx="7933509" cy="4608511"/>
          </a:xfrm>
        </p:spPr>
        <p:txBody>
          <a:bodyPr>
            <a:noAutofit/>
          </a:bodyPr>
          <a:lstStyle/>
          <a:p>
            <a:pPr marL="0" indent="0">
              <a:buNone/>
            </a:pPr>
            <a:r>
              <a:rPr lang="el-GR" sz="2000" dirty="0" smtClean="0"/>
              <a:t>Το </a:t>
            </a:r>
            <a:r>
              <a:rPr lang="el-GR" sz="2000" dirty="0"/>
              <a:t>Έργο αυτό κάνει χρήση των ακόλουθων έργων </a:t>
            </a:r>
            <a:r>
              <a:rPr lang="el-GR" sz="2000" dirty="0" smtClean="0"/>
              <a:t>:</a:t>
            </a:r>
            <a:endParaRPr lang="el-GR" sz="2000" dirty="0"/>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endParaRPr lang="el-GR" sz="2000" b="1" dirty="0" smtClean="0"/>
          </a:p>
          <a:p>
            <a:pPr marL="0" indent="0">
              <a:buNone/>
            </a:pPr>
            <a:r>
              <a:rPr lang="el-GR" sz="2000" b="1" dirty="0"/>
              <a:t>Εικόνα 1. </a:t>
            </a:r>
            <a:r>
              <a:rPr lang="el-GR" sz="2000" b="1" dirty="0" smtClean="0"/>
              <a:t> </a:t>
            </a:r>
            <a:r>
              <a:rPr lang="en-US" sz="2000" i="1" dirty="0" smtClean="0"/>
              <a:t>catalog.flatworldknowledge.com</a:t>
            </a:r>
            <a:endParaRPr lang="el-GR" sz="2000" i="1" dirty="0"/>
          </a:p>
          <a:p>
            <a:pPr marL="0" indent="0">
              <a:buNone/>
            </a:pPr>
            <a:r>
              <a:rPr lang="el-GR" sz="2000" b="1" dirty="0"/>
              <a:t>Εικόνα 2.</a:t>
            </a:r>
            <a:r>
              <a:rPr lang="el-GR" sz="2000" i="1" dirty="0"/>
              <a:t> </a:t>
            </a:r>
            <a:r>
              <a:rPr lang="el-GR" sz="2000" i="1" dirty="0" smtClean="0"/>
              <a:t> </a:t>
            </a:r>
            <a:r>
              <a:rPr lang="en-US" sz="2000" i="1" dirty="0" smtClean="0"/>
              <a:t>biochemmarie.wordpress.com</a:t>
            </a:r>
            <a:endParaRPr lang="en-US" sz="2000" i="1" dirty="0"/>
          </a:p>
          <a:p>
            <a:pPr marL="0" indent="0">
              <a:buNone/>
            </a:pPr>
            <a:r>
              <a:rPr lang="el-GR" sz="2000" b="1" dirty="0"/>
              <a:t>Εικόνα 3. </a:t>
            </a:r>
            <a:r>
              <a:rPr lang="el-GR" sz="2000" i="1" dirty="0"/>
              <a:t> </a:t>
            </a:r>
            <a:r>
              <a:rPr lang="en-US" sz="2000" i="1" dirty="0"/>
              <a:t>nutrientjournal.com</a:t>
            </a:r>
            <a:endParaRPr lang="el-GR" sz="2000" dirty="0"/>
          </a:p>
          <a:p>
            <a:pPr marL="0" indent="0">
              <a:spcBef>
                <a:spcPts val="0"/>
              </a:spcBef>
              <a:buNone/>
            </a:pPr>
            <a:r>
              <a:rPr lang="el-GR" sz="2000" b="1" dirty="0"/>
              <a:t>Εικόνα 7. </a:t>
            </a:r>
            <a:r>
              <a:rPr lang="el-GR" sz="2000" i="1" dirty="0"/>
              <a:t> </a:t>
            </a:r>
            <a:r>
              <a:rPr lang="en-US" sz="2000" i="1" dirty="0">
                <a:hlinkClick r:id="rId3"/>
              </a:rPr>
              <a:t>www.infobarrel.com</a:t>
            </a:r>
            <a:endParaRPr lang="en-US" sz="2000" i="1" dirty="0"/>
          </a:p>
          <a:p>
            <a:pPr marL="0" indent="0">
              <a:spcBef>
                <a:spcPts val="0"/>
              </a:spcBef>
              <a:buNone/>
            </a:pPr>
            <a:r>
              <a:rPr lang="el-GR" sz="2000" b="1" dirty="0"/>
              <a:t>Εικόνα 8.  </a:t>
            </a:r>
            <a:r>
              <a:rPr lang="en-US" sz="2000" i="1" dirty="0"/>
              <a:t>lasotrasinfografias.com</a:t>
            </a:r>
          </a:p>
          <a:p>
            <a:pPr marL="0" indent="0">
              <a:spcBef>
                <a:spcPts val="0"/>
              </a:spcBef>
              <a:buNone/>
            </a:pPr>
            <a:r>
              <a:rPr lang="el-GR" sz="2000" b="1" dirty="0"/>
              <a:t>Εικόνα 9. </a:t>
            </a:r>
            <a:r>
              <a:rPr lang="el-GR" sz="2000" i="1" dirty="0"/>
              <a:t> </a:t>
            </a:r>
            <a:r>
              <a:rPr lang="en-US" sz="2000" i="1" dirty="0"/>
              <a:t>diabetesmanagementprograms.blogspot.com</a:t>
            </a:r>
          </a:p>
          <a:p>
            <a:pPr marL="0" indent="0">
              <a:spcBef>
                <a:spcPts val="0"/>
              </a:spcBef>
              <a:buNone/>
            </a:pPr>
            <a:r>
              <a:rPr lang="el-GR" sz="2000" b="1" dirty="0"/>
              <a:t>Εικόνα 10. </a:t>
            </a:r>
            <a:r>
              <a:rPr lang="el-GR" sz="2000" i="1" dirty="0"/>
              <a:t> </a:t>
            </a:r>
            <a:r>
              <a:rPr lang="en-US" sz="2000" i="1" dirty="0"/>
              <a:t>hin.com</a:t>
            </a:r>
          </a:p>
          <a:p>
            <a:pPr marL="0" indent="0">
              <a:spcBef>
                <a:spcPts val="0"/>
              </a:spcBef>
              <a:buNone/>
            </a:pPr>
            <a:r>
              <a:rPr lang="el-GR" sz="2000" b="1" dirty="0"/>
              <a:t>Εικόνα 11. </a:t>
            </a:r>
            <a:r>
              <a:rPr lang="el-GR" sz="2000" i="1" dirty="0"/>
              <a:t> </a:t>
            </a:r>
            <a:r>
              <a:rPr lang="en-US" sz="2000" i="1" dirty="0">
                <a:hlinkClick r:id="rId4"/>
              </a:rPr>
              <a:t>www.lainfografia.net</a:t>
            </a:r>
            <a:endParaRPr lang="en-US" sz="2000" i="1" dirty="0"/>
          </a:p>
          <a:p>
            <a:pPr marL="0" indent="0">
              <a:spcBef>
                <a:spcPts val="0"/>
              </a:spcBef>
              <a:buNone/>
            </a:pPr>
            <a:r>
              <a:rPr lang="el-GR" sz="2000" b="1" dirty="0"/>
              <a:t>Εικόνα 12. </a:t>
            </a:r>
            <a:r>
              <a:rPr lang="el-GR" sz="2000" dirty="0"/>
              <a:t> </a:t>
            </a:r>
            <a:r>
              <a:rPr lang="en-US" sz="2000" dirty="0"/>
              <a:t>pixabay.com</a:t>
            </a:r>
          </a:p>
          <a:p>
            <a:pPr marL="0" indent="0">
              <a:spcBef>
                <a:spcPts val="0"/>
              </a:spcBef>
              <a:buNone/>
            </a:pPr>
            <a:r>
              <a:rPr lang="el-GR" sz="2000" b="1" dirty="0"/>
              <a:t>Εικόνα 13.</a:t>
            </a:r>
            <a:r>
              <a:rPr lang="el-GR" sz="2000" dirty="0"/>
              <a:t> </a:t>
            </a:r>
            <a:r>
              <a:rPr lang="el-GR" sz="2000" dirty="0" smtClean="0"/>
              <a:t> </a:t>
            </a:r>
            <a:r>
              <a:rPr lang="en-US" sz="2000" i="1" dirty="0" smtClean="0"/>
              <a:t>www.slideshare.net</a:t>
            </a:r>
            <a:endParaRPr lang="en-US" sz="2000" i="1" dirty="0"/>
          </a:p>
          <a:p>
            <a:pPr marL="0" indent="0">
              <a:spcBef>
                <a:spcPts val="0"/>
              </a:spcBef>
              <a:buNone/>
            </a:pPr>
            <a:endParaRPr lang="el-GR" sz="2000" dirty="0">
              <a:solidFill>
                <a:srgbClr val="FF0000"/>
              </a:solidFill>
            </a:endParaRPr>
          </a:p>
          <a:p>
            <a:pPr marL="0" indent="0" algn="ctr">
              <a:spcBef>
                <a:spcPts val="0"/>
              </a:spcBef>
              <a:buNone/>
            </a:pPr>
            <a:r>
              <a:rPr lang="el-GR" sz="2000" dirty="0"/>
              <a:t>Τα εν λόγω έργα έχουν ανακτηθεί από το διαδίκτυο </a:t>
            </a:r>
            <a:endParaRPr lang="el-GR" sz="2000" dirty="0" smtClean="0"/>
          </a:p>
          <a:p>
            <a:pPr marL="0" indent="0" algn="ctr">
              <a:spcBef>
                <a:spcPts val="0"/>
              </a:spcBef>
              <a:buNone/>
            </a:pPr>
            <a:r>
              <a:rPr lang="el-GR" sz="2000" dirty="0" smtClean="0"/>
              <a:t>για </a:t>
            </a:r>
            <a:r>
              <a:rPr lang="el-GR" sz="2000" dirty="0"/>
              <a:t>εκπαιδευτικούς σκοπούς</a:t>
            </a:r>
          </a:p>
          <a:p>
            <a:pPr marL="0" indent="0">
              <a:spcBef>
                <a:spcPts val="0"/>
              </a:spcBef>
              <a:buNone/>
            </a:pPr>
            <a:endParaRPr lang="el-GR" sz="2000" dirty="0" smtClean="0"/>
          </a:p>
          <a:p>
            <a:pPr marL="0" indent="0">
              <a:spcBef>
                <a:spcPts val="0"/>
              </a:spcBef>
              <a:buNone/>
            </a:pPr>
            <a:endParaRPr lang="el-GR" sz="2000" dirty="0">
              <a:solidFill>
                <a:srgbClr val="FF0000"/>
              </a:solidFill>
            </a:endParaRPr>
          </a:p>
          <a:p>
            <a:pPr marL="0" indent="0">
              <a:spcBef>
                <a:spcPts val="0"/>
              </a:spcBef>
              <a:buNone/>
            </a:pPr>
            <a:endParaRPr lang="el-GR" sz="2000" dirty="0" smtClean="0">
              <a:solidFill>
                <a:srgbClr val="FF0000"/>
              </a:solidFill>
            </a:endParaRPr>
          </a:p>
          <a:p>
            <a:pPr marL="0" indent="0">
              <a:spcBef>
                <a:spcPts val="0"/>
              </a:spcBef>
              <a:buNone/>
            </a:pPr>
            <a:endParaRPr lang="el-GR" sz="2000" dirty="0" smtClean="0"/>
          </a:p>
          <a:p>
            <a:pPr marL="457200" indent="-457200">
              <a:spcBef>
                <a:spcPts val="0"/>
              </a:spcBef>
              <a:buFont typeface="+mj-lt"/>
              <a:buAutoNum type="arabicPeriod"/>
            </a:pPr>
            <a:endParaRPr lang="el-GR" sz="2000" dirty="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n-US" sz="2000" dirty="0" smtClean="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a:p>
          <a:p>
            <a:pPr marL="457200" indent="-457200">
              <a:spcBef>
                <a:spcPts val="0"/>
              </a:spcBef>
              <a:buFont typeface="+mj-lt"/>
              <a:buAutoNum type="arabicPeriod"/>
            </a:pPr>
            <a:endParaRPr lang="el-GR" sz="2000" dirty="0" smtClean="0"/>
          </a:p>
          <a:p>
            <a:pPr marL="457200" indent="-457200">
              <a:spcBef>
                <a:spcPts val="0"/>
              </a:spcBef>
              <a:buFont typeface="+mj-lt"/>
              <a:buAutoNum type="arabicPeriod"/>
            </a:pPr>
            <a:endParaRPr lang="el-GR" sz="2000" dirty="0" smtClean="0"/>
          </a:p>
          <a:p>
            <a:pPr marL="0" indent="0">
              <a:spcBef>
                <a:spcPts val="0"/>
              </a:spcBef>
              <a:buNone/>
            </a:pPr>
            <a:endParaRPr lang="el-GR" sz="2000" dirty="0"/>
          </a:p>
          <a:p>
            <a:pPr marL="0" indent="0">
              <a:spcBef>
                <a:spcPts val="0"/>
              </a:spcBef>
              <a:buNone/>
            </a:pPr>
            <a:endParaRPr lang="el-GR" sz="2000" dirty="0" smtClean="0">
              <a:solidFill>
                <a:srgbClr val="FF0000"/>
              </a:solidFill>
            </a:endParaRPr>
          </a:p>
          <a:p>
            <a:pPr marL="0" indent="0">
              <a:spcBef>
                <a:spcPts val="0"/>
              </a:spcBef>
              <a:buNone/>
            </a:pPr>
            <a:endParaRPr lang="el-GR" sz="2000" dirty="0" smtClean="0">
              <a:solidFill>
                <a:srgbClr val="FF0000"/>
              </a:solidFill>
            </a:endParaRPr>
          </a:p>
          <a:p>
            <a:pPr marL="0" indent="0">
              <a:spcBef>
                <a:spcPts val="0"/>
              </a:spcBef>
              <a:buNone/>
            </a:pPr>
            <a:endParaRPr lang="el-GR" sz="2000" dirty="0">
              <a:solidFill>
                <a:srgbClr val="FF0000"/>
              </a:solidFill>
            </a:endParaRPr>
          </a:p>
          <a:p>
            <a:pPr marL="0" indent="0">
              <a:spcBef>
                <a:spcPts val="0"/>
              </a:spcBef>
              <a:buNone/>
            </a:pPr>
            <a:endParaRPr lang="en-US" sz="2000" dirty="0" smtClean="0"/>
          </a:p>
          <a:p>
            <a:pPr marL="0" indent="0">
              <a:spcBef>
                <a:spcPts val="0"/>
              </a:spcBef>
              <a:buNone/>
            </a:pPr>
            <a:endParaRPr lang="el-GR" sz="2000" dirty="0" smtClean="0"/>
          </a:p>
          <a:p>
            <a:pPr marL="0" indent="0">
              <a:spcBef>
                <a:spcPts val="0"/>
              </a:spcBef>
              <a:buNone/>
            </a:pPr>
            <a:endParaRPr lang="el-GR" sz="2000" dirty="0"/>
          </a:p>
        </p:txBody>
      </p:sp>
    </p:spTree>
    <p:extLst>
      <p:ext uri="{BB962C8B-B14F-4D97-AF65-F5344CB8AC3E}">
        <p14:creationId xmlns:p14="http://schemas.microsoft.com/office/powerpoint/2010/main" val="323294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Πηγές υδατανθράκων</a:t>
            </a:r>
            <a:endParaRPr lang="el-GR" dirty="0"/>
          </a:p>
        </p:txBody>
      </p:sp>
      <p:sp>
        <p:nvSpPr>
          <p:cNvPr id="26626" name="2 - Θέση περιεχομένου"/>
          <p:cNvSpPr>
            <a:spLocks noGrp="1"/>
          </p:cNvSpPr>
          <p:nvPr>
            <p:ph idx="1"/>
          </p:nvPr>
        </p:nvSpPr>
        <p:spPr>
          <a:xfrm>
            <a:off x="457200" y="1600200"/>
            <a:ext cx="3390523" cy="4525963"/>
          </a:xfrm>
        </p:spPr>
        <p:txBody>
          <a:bodyPr/>
          <a:lstStyle/>
          <a:p>
            <a:pPr eaLnBrk="1" hangingPunct="1"/>
            <a:r>
              <a:rPr lang="el-GR" dirty="0" smtClean="0"/>
              <a:t>Δημητριακά</a:t>
            </a:r>
          </a:p>
          <a:p>
            <a:pPr eaLnBrk="1" hangingPunct="1"/>
            <a:r>
              <a:rPr lang="el-GR" dirty="0" smtClean="0"/>
              <a:t>Καρποί</a:t>
            </a:r>
          </a:p>
          <a:p>
            <a:pPr eaLnBrk="1" hangingPunct="1"/>
            <a:r>
              <a:rPr lang="el-GR" dirty="0" smtClean="0"/>
              <a:t>Όσπρια</a:t>
            </a:r>
          </a:p>
          <a:p>
            <a:pPr eaLnBrk="1" hangingPunct="1"/>
            <a:r>
              <a:rPr lang="el-GR" dirty="0" smtClean="0"/>
              <a:t>Φρούτα</a:t>
            </a:r>
          </a:p>
          <a:p>
            <a:pPr eaLnBrk="1" hangingPunct="1"/>
            <a:r>
              <a:rPr lang="el-GR" dirty="0" smtClean="0"/>
              <a:t>Λαχανικά</a:t>
            </a:r>
          </a:p>
          <a:p>
            <a:pPr eaLnBrk="1" hangingPunct="1"/>
            <a:r>
              <a:rPr lang="el-GR" dirty="0" smtClean="0"/>
              <a:t>Γάλα</a:t>
            </a:r>
          </a:p>
          <a:p>
            <a:pPr eaLnBrk="1" hangingPunct="1"/>
            <a:r>
              <a:rPr lang="el-GR" dirty="0" smtClean="0"/>
              <a:t>Συμπυκνωμένα γλυκά</a:t>
            </a:r>
          </a:p>
          <a:p>
            <a:pPr eaLnBrk="1" hangingPunct="1"/>
            <a:endParaRPr lang="el-GR" dirty="0" smtClean="0"/>
          </a:p>
        </p:txBody>
      </p:sp>
      <p:pic>
        <p:nvPicPr>
          <p:cNvPr id="4" name="Content Placeholder 3" descr="Starchy-foods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0055" r="10055"/>
          <a:stretch>
            <a:fillRect/>
          </a:stretch>
        </p:blipFill>
        <p:spPr>
          <a:xfrm>
            <a:off x="4494291" y="1464677"/>
            <a:ext cx="4038600" cy="4525963"/>
          </a:xfrm>
        </p:spPr>
      </p:pic>
      <p:sp>
        <p:nvSpPr>
          <p:cNvPr id="3" name="TextBox 2"/>
          <p:cNvSpPr txBox="1"/>
          <p:nvPr/>
        </p:nvSpPr>
        <p:spPr>
          <a:xfrm>
            <a:off x="5277188" y="6024046"/>
            <a:ext cx="2839239" cy="338554"/>
          </a:xfrm>
          <a:prstGeom prst="rect">
            <a:avLst/>
          </a:prstGeom>
          <a:noFill/>
        </p:spPr>
        <p:txBody>
          <a:bodyPr wrap="none" rtlCol="0">
            <a:spAutoFit/>
          </a:bodyPr>
          <a:lstStyle/>
          <a:p>
            <a:r>
              <a:rPr lang="el-GR" sz="1600" dirty="0" smtClean="0"/>
              <a:t>Εικόνα 3: Πηγές υδατανθράκων</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Βασικές λειτουργίες</a:t>
            </a:r>
            <a:endParaRPr lang="el-GR" dirty="0"/>
          </a:p>
        </p:txBody>
      </p:sp>
      <p:sp>
        <p:nvSpPr>
          <p:cNvPr id="25602" name="2 - Θέση περιεχομένου"/>
          <p:cNvSpPr>
            <a:spLocks noGrp="1"/>
          </p:cNvSpPr>
          <p:nvPr>
            <p:ph idx="1"/>
          </p:nvPr>
        </p:nvSpPr>
        <p:spPr/>
        <p:txBody>
          <a:bodyPr>
            <a:normAutofit fontScale="92500" lnSpcReduction="20000"/>
          </a:bodyPr>
          <a:lstStyle/>
          <a:p>
            <a:pPr eaLnBrk="1" hangingPunct="1"/>
            <a:r>
              <a:rPr lang="el-GR" dirty="0" smtClean="0"/>
              <a:t>Κύρια πηγή ενέργειας στον οργανισμό, αποδίδουν 4</a:t>
            </a:r>
            <a:r>
              <a:rPr lang="en-US" dirty="0" smtClean="0"/>
              <a:t> Kcal/ gr</a:t>
            </a:r>
            <a:r>
              <a:rPr lang="el-GR" dirty="0" smtClean="0"/>
              <a:t>.</a:t>
            </a:r>
          </a:p>
          <a:p>
            <a:pPr eaLnBrk="1" hangingPunct="1"/>
            <a:r>
              <a:rPr lang="el-GR" dirty="0" err="1" smtClean="0"/>
              <a:t>Πρωτε</a:t>
            </a:r>
            <a:r>
              <a:rPr lang="el-GR" dirty="0" err="1"/>
              <a:t>ϊ</a:t>
            </a:r>
            <a:r>
              <a:rPr lang="el-GR" dirty="0" err="1" smtClean="0"/>
              <a:t>νοπροστατευτική</a:t>
            </a:r>
            <a:r>
              <a:rPr lang="el-GR" dirty="0" smtClean="0"/>
              <a:t> δράση.  Μειωμένη πρόσληψη υδατανθράκων   →    μετατροπή αμινοξέων σε γλυκόζη.</a:t>
            </a:r>
          </a:p>
          <a:p>
            <a:pPr eaLnBrk="1" hangingPunct="1"/>
            <a:r>
              <a:rPr lang="el-GR" dirty="0" smtClean="0"/>
              <a:t>Άμεση σχέση με το μεταβολισμό των λιπών. Περίσσεια γλυκόζης μετατρέπεται σε </a:t>
            </a:r>
            <a:r>
              <a:rPr lang="en-US" dirty="0" smtClean="0"/>
              <a:t>TG. </a:t>
            </a:r>
            <a:endParaRPr lang="el-GR" dirty="0"/>
          </a:p>
          <a:p>
            <a:pPr eaLnBrk="1" hangingPunct="1"/>
            <a:r>
              <a:rPr lang="el-GR" dirty="0" smtClean="0"/>
              <a:t>Σε έλλειψη γλυκόζης,  καταναλώνονται  λίπη, τ</a:t>
            </a:r>
            <a:r>
              <a:rPr lang="el-GR" dirty="0"/>
              <a:t>α</a:t>
            </a:r>
            <a:r>
              <a:rPr lang="el-GR" dirty="0" smtClean="0"/>
              <a:t> οποία μετατρέπονται σε γλυκόζη.</a:t>
            </a:r>
          </a:p>
          <a:p>
            <a:pPr eaLnBrk="1" hangingPunct="1"/>
            <a:r>
              <a:rPr lang="el-GR" dirty="0" smtClean="0"/>
              <a:t>Γλυκόζη: κύρια πηγή ενέργειας ΚΝΣ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Υδατάνθρακες </a:t>
            </a:r>
            <a:r>
              <a:rPr lang="el-GR" dirty="0" smtClean="0"/>
              <a:t>3/4</a:t>
            </a:r>
            <a:endParaRPr lang="el-GR" dirty="0"/>
          </a:p>
        </p:txBody>
      </p:sp>
      <p:sp>
        <p:nvSpPr>
          <p:cNvPr id="4" name="3 - Ορθογώνιο"/>
          <p:cNvSpPr/>
          <p:nvPr/>
        </p:nvSpPr>
        <p:spPr>
          <a:xfrm>
            <a:off x="736560" y="1441419"/>
            <a:ext cx="7842770" cy="1815882"/>
          </a:xfrm>
          <a:prstGeom prst="rect">
            <a:avLst/>
          </a:prstGeom>
        </p:spPr>
        <p:txBody>
          <a:bodyPr wrap="square">
            <a:spAutoFit/>
          </a:bodyPr>
          <a:lstStyle/>
          <a:p>
            <a:pPr fontAlgn="auto">
              <a:spcBef>
                <a:spcPts val="0"/>
              </a:spcBef>
              <a:spcAft>
                <a:spcPts val="0"/>
              </a:spcAft>
              <a:defRPr/>
            </a:pPr>
            <a:r>
              <a:rPr lang="el-GR" sz="2800" b="1" dirty="0" smtClean="0">
                <a:solidFill>
                  <a:srgbClr val="000000"/>
                </a:solidFill>
                <a:latin typeface="+mn-lt"/>
                <a:cs typeface="+mn-cs"/>
              </a:rPr>
              <a:t>Πολυσακχαρίτες</a:t>
            </a:r>
            <a:endParaRPr lang="en-US" sz="2800" b="1" dirty="0" smtClean="0">
              <a:solidFill>
                <a:srgbClr val="000000"/>
              </a:solidFill>
              <a:latin typeface="+mn-lt"/>
              <a:cs typeface="+mn-cs"/>
            </a:endParaRPr>
          </a:p>
          <a:p>
            <a:pPr marL="457200" indent="-457200" fontAlgn="auto">
              <a:spcBef>
                <a:spcPts val="0"/>
              </a:spcBef>
              <a:spcAft>
                <a:spcPts val="0"/>
              </a:spcAft>
              <a:buFont typeface="Arial" panose="020B0604020202020204" pitchFamily="34" charset="0"/>
              <a:buChar char="•"/>
              <a:defRPr/>
            </a:pPr>
            <a:r>
              <a:rPr lang="el-GR" sz="2800" dirty="0" smtClean="0">
                <a:latin typeface="+mn-lt"/>
                <a:cs typeface="+mn-cs"/>
              </a:rPr>
              <a:t>αποθήκες </a:t>
            </a:r>
            <a:r>
              <a:rPr lang="el-GR" sz="2800" dirty="0">
                <a:latin typeface="+mn-lt"/>
                <a:cs typeface="+mn-cs"/>
              </a:rPr>
              <a:t>ενέργειας (</a:t>
            </a:r>
            <a:r>
              <a:rPr lang="el-GR" sz="2400" dirty="0">
                <a:latin typeface="+mn-lt"/>
                <a:cs typeface="+mn-cs"/>
              </a:rPr>
              <a:t>π.χ. άμυλο στα φυτά, </a:t>
            </a:r>
            <a:r>
              <a:rPr lang="el-GR" sz="2400" dirty="0">
                <a:solidFill>
                  <a:srgbClr val="000000"/>
                </a:solidFill>
                <a:latin typeface="+mn-lt"/>
                <a:cs typeface="+mn-cs"/>
              </a:rPr>
              <a:t>γλυκογόνο </a:t>
            </a:r>
            <a:r>
              <a:rPr lang="el-GR" sz="2400" dirty="0" smtClean="0">
                <a:latin typeface="+mn-lt"/>
                <a:cs typeface="+mn-cs"/>
              </a:rPr>
              <a:t>στους </a:t>
            </a:r>
            <a:r>
              <a:rPr lang="el-GR" sz="2400" dirty="0">
                <a:latin typeface="+mn-lt"/>
                <a:cs typeface="+mn-cs"/>
              </a:rPr>
              <a:t>ζωϊκούς οργανισμούς</a:t>
            </a:r>
            <a:r>
              <a:rPr lang="el-GR" sz="2800" dirty="0">
                <a:latin typeface="+mn-lt"/>
                <a:cs typeface="+mn-cs"/>
              </a:rPr>
              <a:t>)</a:t>
            </a:r>
          </a:p>
          <a:p>
            <a:pPr marL="457200" indent="-457200" fontAlgn="auto">
              <a:spcBef>
                <a:spcPts val="0"/>
              </a:spcBef>
              <a:spcAft>
                <a:spcPts val="0"/>
              </a:spcAft>
              <a:buFont typeface="Arial" panose="020B0604020202020204" pitchFamily="34" charset="0"/>
              <a:buChar char="•"/>
              <a:defRPr/>
            </a:pPr>
            <a:r>
              <a:rPr lang="el-GR" sz="2800" dirty="0" smtClean="0">
                <a:latin typeface="+mn-lt"/>
                <a:cs typeface="+mn-cs"/>
              </a:rPr>
              <a:t>δομικά </a:t>
            </a:r>
            <a:r>
              <a:rPr lang="el-GR" sz="2800" dirty="0">
                <a:latin typeface="+mn-lt"/>
                <a:cs typeface="+mn-cs"/>
              </a:rPr>
              <a:t>συστατικά (</a:t>
            </a:r>
            <a:r>
              <a:rPr lang="el-GR" sz="2400" dirty="0">
                <a:latin typeface="+mn-lt"/>
                <a:cs typeface="+mn-cs"/>
              </a:rPr>
              <a:t>π.χ. η </a:t>
            </a:r>
            <a:r>
              <a:rPr lang="el-GR" sz="2400" dirty="0">
                <a:solidFill>
                  <a:srgbClr val="000000"/>
                </a:solidFill>
                <a:latin typeface="+mn-lt"/>
                <a:cs typeface="+mn-cs"/>
              </a:rPr>
              <a:t>κυτταρίνη σ</a:t>
            </a:r>
            <a:r>
              <a:rPr lang="el-GR" sz="2400" dirty="0">
                <a:latin typeface="+mn-lt"/>
                <a:cs typeface="+mn-cs"/>
              </a:rPr>
              <a:t>τα φυτά</a:t>
            </a:r>
            <a:r>
              <a:rPr lang="el-GR" sz="2800" dirty="0">
                <a:latin typeface="+mn-lt"/>
                <a:cs typeface="+mn-cs"/>
              </a:rPr>
              <a:t>)</a:t>
            </a:r>
          </a:p>
        </p:txBody>
      </p:sp>
      <p:sp>
        <p:nvSpPr>
          <p:cNvPr id="15363" name="14 - Ορθογώνιο"/>
          <p:cNvSpPr>
            <a:spLocks noChangeArrowheads="1"/>
          </p:cNvSpPr>
          <p:nvPr/>
        </p:nvSpPr>
        <p:spPr bwMode="auto">
          <a:xfrm>
            <a:off x="736560" y="3769260"/>
            <a:ext cx="7873286" cy="1384995"/>
          </a:xfrm>
          <a:prstGeom prst="rect">
            <a:avLst/>
          </a:prstGeom>
          <a:noFill/>
          <a:ln w="9525">
            <a:noFill/>
            <a:miter lim="800000"/>
            <a:headEnd/>
            <a:tailEnd/>
          </a:ln>
        </p:spPr>
        <p:txBody>
          <a:bodyPr wrap="square">
            <a:spAutoFit/>
          </a:bodyPr>
          <a:lstStyle/>
          <a:p>
            <a:r>
              <a:rPr lang="el-GR" sz="2800" b="1" dirty="0" err="1" smtClean="0">
                <a:solidFill>
                  <a:srgbClr val="000000"/>
                </a:solidFill>
              </a:rPr>
              <a:t>Γλυκόλυση</a:t>
            </a:r>
            <a:endParaRPr lang="en-US" sz="2800" b="1" dirty="0" smtClean="0">
              <a:solidFill>
                <a:srgbClr val="000000"/>
              </a:solidFill>
            </a:endParaRPr>
          </a:p>
          <a:p>
            <a:pPr marL="457200" indent="-457200">
              <a:buFont typeface="Arial" panose="020B0604020202020204" pitchFamily="34" charset="0"/>
              <a:buChar char="•"/>
            </a:pPr>
            <a:r>
              <a:rPr lang="el-GR" sz="2800" dirty="0" smtClean="0"/>
              <a:t>Αποικοδόμηση </a:t>
            </a:r>
            <a:r>
              <a:rPr lang="el-GR" sz="2800" dirty="0"/>
              <a:t>της γλυκόζης για κάλυψη ενεργειακών αναγκών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l-GR" dirty="0"/>
              <a:t>Υδατάνθρακες </a:t>
            </a:r>
            <a:r>
              <a:rPr lang="el-GR" dirty="0" smtClean="0"/>
              <a:t>4/4</a:t>
            </a:r>
            <a:endParaRPr lang="el-GR" dirty="0"/>
          </a:p>
        </p:txBody>
      </p:sp>
      <p:sp>
        <p:nvSpPr>
          <p:cNvPr id="17410" name="2 - Θέση περιεχομένου"/>
          <p:cNvSpPr>
            <a:spLocks noGrp="1"/>
          </p:cNvSpPr>
          <p:nvPr>
            <p:ph idx="1"/>
          </p:nvPr>
        </p:nvSpPr>
        <p:spPr>
          <a:xfrm>
            <a:off x="520574" y="1364810"/>
            <a:ext cx="8229600" cy="4525963"/>
          </a:xfrm>
        </p:spPr>
        <p:txBody>
          <a:bodyPr/>
          <a:lstStyle/>
          <a:p>
            <a:pPr eaLnBrk="1" hangingPunct="1"/>
            <a:r>
              <a:rPr lang="el-GR" dirty="0" smtClean="0"/>
              <a:t>Μονοσακχαρίτες ή απλά σάκχαρα</a:t>
            </a:r>
          </a:p>
          <a:p>
            <a:pPr eaLnBrk="1" hangingPunct="1">
              <a:buFont typeface="Wingdings 2" pitchFamily="18" charset="2"/>
              <a:buNone/>
            </a:pPr>
            <a:r>
              <a:rPr lang="el-GR" dirty="0" smtClean="0"/>
              <a:t>                                2 μόρια ιδίου σακχάρου</a:t>
            </a:r>
          </a:p>
          <a:p>
            <a:pPr eaLnBrk="1" hangingPunct="1"/>
            <a:r>
              <a:rPr lang="el-GR" dirty="0" smtClean="0"/>
              <a:t>Δισακχαρίτες  </a:t>
            </a:r>
          </a:p>
          <a:p>
            <a:pPr eaLnBrk="1" hangingPunct="1">
              <a:buFont typeface="Wingdings 2" pitchFamily="18" charset="2"/>
              <a:buNone/>
            </a:pPr>
            <a:r>
              <a:rPr lang="el-GR" dirty="0" smtClean="0"/>
              <a:t>                                 2 μόρια διαφορετικού</a:t>
            </a:r>
          </a:p>
          <a:p>
            <a:pPr eaLnBrk="1" hangingPunct="1"/>
            <a:r>
              <a:rPr lang="el-GR" dirty="0" smtClean="0"/>
              <a:t>Ολιγοσακχαρίτες : 3-10 μόρια μονοσακχαριτών</a:t>
            </a:r>
          </a:p>
          <a:p>
            <a:pPr eaLnBrk="1" hangingPunct="1"/>
            <a:r>
              <a:rPr lang="el-GR" dirty="0" smtClean="0"/>
              <a:t>Πολυσακχαρίτες:  10 – 10.000 ή περισσότερα μόρια</a:t>
            </a:r>
          </a:p>
        </p:txBody>
      </p:sp>
      <p:sp>
        <p:nvSpPr>
          <p:cNvPr id="5" name="4 - Αριστερό άγκιστρο"/>
          <p:cNvSpPr/>
          <p:nvPr/>
        </p:nvSpPr>
        <p:spPr>
          <a:xfrm>
            <a:off x="3124200" y="2438400"/>
            <a:ext cx="381000" cy="1447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TotalTime>
  <Words>2104</Words>
  <Application>Microsoft Office PowerPoint</Application>
  <PresentationFormat>Προβολή στην οθόνη (4:3)</PresentationFormat>
  <Paragraphs>258</Paragraphs>
  <Slides>53</Slides>
  <Notes>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53</vt:i4>
      </vt:variant>
    </vt:vector>
  </HeadingPairs>
  <TitlesOfParts>
    <vt:vector size="64" baseType="lpstr">
      <vt:lpstr>MS PGothic</vt:lpstr>
      <vt:lpstr>Arial</vt:lpstr>
      <vt:lpstr>Calibri</vt:lpstr>
      <vt:lpstr>Calibri Light</vt:lpstr>
      <vt:lpstr>Cambria</vt:lpstr>
      <vt:lpstr>Symbol</vt:lpstr>
      <vt:lpstr>Times New Roman</vt:lpstr>
      <vt:lpstr>Wingdings</vt:lpstr>
      <vt:lpstr>Wingdings 2</vt:lpstr>
      <vt:lpstr>Office Theme</vt:lpstr>
      <vt:lpstr>eclass</vt:lpstr>
      <vt:lpstr>Αγωγή υγείας</vt:lpstr>
      <vt:lpstr>Σκοποί  ενότητας</vt:lpstr>
      <vt:lpstr>Περιεχόμενα ενότητας</vt:lpstr>
      <vt:lpstr>Υδατάνθρακες 1/4</vt:lpstr>
      <vt:lpstr>Υδατάνθρακες 2/4</vt:lpstr>
      <vt:lpstr>Πηγές υδατανθράκων</vt:lpstr>
      <vt:lpstr>Βασικές λειτουργίες</vt:lpstr>
      <vt:lpstr>Υδατάνθρακες 3/4</vt:lpstr>
      <vt:lpstr>Υδατάνθρακες 4/4</vt:lpstr>
      <vt:lpstr>ΜΟΝΟΣΑΚΧΡΙΤΕΣ 1/3</vt:lpstr>
      <vt:lpstr>ΜΟΝΟΣΑΚΧΑΡΙΤΕΣ 2/3</vt:lpstr>
      <vt:lpstr>ΜΟΝΟΣΑΚΧΑΡΙΤΕΣ 3/3</vt:lpstr>
      <vt:lpstr>ΔΙΣΑΚΧΑΡΙΤΕΣ 1/1</vt:lpstr>
      <vt:lpstr>ΠΟΛΥΣΑΚΧΑΡΙΤΕΣ  1/2  άμυλο, γλυκογόνο, κυτταρίνη</vt:lpstr>
      <vt:lpstr>ΠΟΛΥΣΑΚΧΑΡΙΤΕΣ 2/2 </vt:lpstr>
      <vt:lpstr>Γλυκογόνο 1/1</vt:lpstr>
      <vt:lpstr>Τμήμα μορίου γλυκογόνου</vt:lpstr>
      <vt:lpstr>Τμήμα μορίου αμύλου</vt:lpstr>
      <vt:lpstr>ΔΥΣΑΠΟΡΡΟΦΗΤΟΙ ΦΥΤΙΚΟΙ ΠΟΛΥΣΑΚΧΑΡΙΤΕΣ (ΔΦΠ)</vt:lpstr>
      <vt:lpstr>Φυτικές ίνες 1/5</vt:lpstr>
      <vt:lpstr>Φυτικές ίνες 2/5</vt:lpstr>
      <vt:lpstr>Φυτικές ίνες 3/5</vt:lpstr>
      <vt:lpstr>Φυτικές ίνες 4/5</vt:lpstr>
      <vt:lpstr>Φυτικές ίνες 5/5 </vt:lpstr>
      <vt:lpstr>Οι υδατάνθρακες στη διατροφή του βρέφους και του παιδιού</vt:lpstr>
      <vt:lpstr>ΥΔΑΤΑΝΘΡΑΚΕΣ &amp; ΥΓΕΙΑ</vt:lpstr>
      <vt:lpstr>ΣΑΚΧΑΡΩΔΗΣ ΔΙΑΒΗΤΗΣ</vt:lpstr>
      <vt:lpstr>Σακχαρώδης Διαβήτης</vt:lpstr>
      <vt:lpstr>Τι είναι η Ινσουλίνη?</vt:lpstr>
      <vt:lpstr>ΠΑΓΚΡΕΑΣ</vt:lpstr>
      <vt:lpstr>Γιατί αυξάνει το σάκχαρο?</vt:lpstr>
      <vt:lpstr>Πως γίνεται αυτό?</vt:lpstr>
      <vt:lpstr>Παρουσίαση του PowerPoint</vt:lpstr>
      <vt:lpstr>Απλοί ή σύνθετοι υδατάνθρακες?</vt:lpstr>
      <vt:lpstr>Είναι σοβαρό νόσημα ο ΣΔ?</vt:lpstr>
      <vt:lpstr>Παρουσίαση του PowerPoint</vt:lpstr>
      <vt:lpstr>Τύποι ΣΔ</vt:lpstr>
      <vt:lpstr>ΣΔ Τύπου Ι</vt:lpstr>
      <vt:lpstr>ΣΔ Τύπου ΙΙ</vt:lpstr>
      <vt:lpstr>Αίτια ΣΔ Τύπου ΙΙ</vt:lpstr>
      <vt:lpstr>Παρουσίαση του PowerPoint</vt:lpstr>
      <vt:lpstr>Πάσχουν πολλά άτομα απο ΣΔ?</vt:lpstr>
      <vt:lpstr>Παρουσίαση του PowerPoint</vt:lpstr>
      <vt:lpstr>Συμπτώματα </vt:lpstr>
      <vt:lpstr>Παρουσίαση του PowerPoint</vt:lpstr>
      <vt:lpstr>ΣΔ και Διατροφή 1/3</vt:lpstr>
      <vt:lpstr>ΣΔ και Διατροφή 2/3</vt:lpstr>
      <vt:lpstr>ΣΔ και Διατροφή 3/3</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ΣΑΚΧΑΡΩΔΗΣ ΔΙΑΒΗΤΗΣ</dc:title>
  <dc:creator>Antonia</dc:creator>
  <cp:lastModifiedBy>Kiriazis Vaitsis</cp:lastModifiedBy>
  <cp:revision>46</cp:revision>
  <dcterms:created xsi:type="dcterms:W3CDTF">2015-04-11T08:47:18Z</dcterms:created>
  <dcterms:modified xsi:type="dcterms:W3CDTF">2015-06-08T10:43:19Z</dcterms:modified>
</cp:coreProperties>
</file>