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-5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FEF37-D3D6-4825-8878-7486CC569BD9}" type="datetimeFigureOut">
              <a:rPr lang="el-GR"/>
              <a:t>4/12/2016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FD905-DC4D-4273-813C-42AC0FD55906}" type="slidenum">
              <a:rPr lang="el-GR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9580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3138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0621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5646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7060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7395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297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FD905-DC4D-4273-813C-42AC0FD55906}" type="slidenum">
              <a:rPr lang="el-GR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590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568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6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5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86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46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105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038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791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84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4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315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F0F3-3C53-41BC-8FFD-0BFB6DD91672}" type="datetimeFigureOut">
              <a:rPr lang="el-GR" smtClean="0"/>
              <a:t>4/12/2016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7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llenicparliament.gr/Vouli-ton-Ellinon/To-Politevma/Syntagma/article-16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du.klimaka.gr/leitoyrgia-sxoleivn/anakoinvseis/884-apallagh-apo-to-mathhma-twn-thrhskevtikwn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hriskeftika.blogspot.gr/2008/11/blog-post_24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vxs.gr/news/ellada/eeda-pros-kybernisi-tolmiste-ton-diaxorismo-kratoys-ekklisia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.atheia.gr/alsoread/draseis/apallagi-thriskeftika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sch.gr/cevag/nomos/readabs.php?id=764" TargetMode="External"/><Relationship Id="rId2" Type="http://schemas.openxmlformats.org/officeDocument/2006/relationships/hyperlink" Target="https://www.alfavita.gr/arthron/%CE%B4%CE%B9%CE%B1%CE%BA%CE%BF%CF%80%CE%AD%CF%82-%CE%B1%CF%81%CE%B3%CE%AF%CE%B5%CF%82-%CE%BC%CE%B1%CE%B8%CE%B7%CF%84%CF%8E%CE%BD-%CF%83%CF%87%CE%BF%CE%BB%CE%B9%CE%BA%CE%AD%CF%82-%CE%B5%CE%BF%CF%81%CF%84%CE%AD%CF%82-%CF%86%CE%B5%CE%BA-%CE%B21286129200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Νομοθετικό πλαίσιο απαλλαγής μαθητών από τα θρησκευτικά 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 err="1"/>
              <a:t>Mάθημα</a:t>
            </a:r>
            <a:r>
              <a:rPr lang="EL-GR" dirty="0"/>
              <a:t> : ΑΝΘΡΩΠΟΛΟΓΙΑ ΤΗΣ ΘΡΗΣΚΕΙΑΣ</a:t>
            </a:r>
          </a:p>
          <a:p>
            <a:endParaRPr lang="EL-GR" dirty="0"/>
          </a:p>
          <a:p>
            <a:r>
              <a:rPr lang="EL-GR" dirty="0"/>
              <a:t>                                        Λένα Νεστορίδου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Άρθρο 16 του Συντάγματος</a:t>
            </a:r>
            <a:endParaRPr lang="EL-GR" dirty="0">
              <a:latin typeface="Calibri Ligh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dirty="0">
                <a:latin typeface="Calibri"/>
                <a:hlinkClick r:id="rId2"/>
              </a:rPr>
              <a:t>http://www.hellenicparliament.gr/Vouli-ton-Ellinon/To-Politevma/Syntagma/article-16/</a:t>
            </a:r>
          </a:p>
          <a:p>
            <a:pPr marL="0" indent="0">
              <a:buNone/>
            </a:pPr>
            <a:endParaRPr lang="EL-GR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</a:rPr>
              <a:t>Η θρησκευτική παιδεία που οφείλει να παρέχει το σχολείο μπορεί να ερμηνεύεται μόνο ως ομολογιακού χαρακτήρα -πάντα σχετική με το ορθόδοξο δόγμα;;;</a:t>
            </a:r>
          </a:p>
          <a:p>
            <a:pPr marL="0" indent="0">
              <a:buNone/>
            </a:pPr>
            <a:endParaRPr lang="EL-G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966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43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Εγκύκλιοι για την περίοδο 1990 -2002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1990 : Για την απαλλαγή </a:t>
            </a:r>
            <a:r>
              <a:rPr lang="el-GR" u="sng" dirty="0"/>
              <a:t>μόνο όσων δηλώνουν μάρτυρες του Ιεχωβά </a:t>
            </a:r>
          </a:p>
          <a:p>
            <a:pPr marL="0" indent="0">
              <a:buNone/>
            </a:pPr>
            <a:r>
              <a:rPr lang="el-GR" dirty="0"/>
              <a:t>Ιανουάριος 2002 : Επεξηγηματικά , για την απασχόληση των </a:t>
            </a:r>
            <a:r>
              <a:rPr lang="el-GR" u="sng" dirty="0"/>
              <a:t>μη ορθόδοξων </a:t>
            </a:r>
            <a:r>
              <a:rPr lang="el-GR" dirty="0"/>
              <a:t>μαθητών τις ώρες διδασκαλίας των θρησκευτικών 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3200" dirty="0"/>
              <a:t>Ιούνιος 2002 : Γίνεται για πρώτη φορά ξεκάθαρο ότι πρέπει να δηλωθεί για την απαλλαγή η άρνηση του χριστιανικού ορθόδοξου δόγματος</a:t>
            </a:r>
          </a:p>
          <a:p>
            <a:pPr marL="0" indent="0">
              <a:buNone/>
            </a:pPr>
            <a:endParaRPr lang="el-GR" sz="3200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5359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2008, 3 νέοι εγκύκλιοι </a:t>
            </a:r>
            <a:endParaRPr lang="el-GR" dirty="0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Με αφορμή τους αλλοδαπούς πάντα μαθητές ,τίθεται το ζήτημα εάν μπορεί οποιοσδήποτε το  θέλει να απαλλαχθεί </a:t>
            </a:r>
            <a:endParaRPr lang="el-GR" dirty="0">
              <a:solidFill>
                <a:srgbClr val="000000"/>
              </a:solidFill>
              <a:latin typeface="Calibri"/>
            </a:endParaRPr>
          </a:p>
          <a:p>
            <a:endParaRPr lang="el-GR" dirty="0">
              <a:solidFill>
                <a:srgbClr val="000000"/>
              </a:solidFill>
              <a:latin typeface="Calibri"/>
            </a:endParaRPr>
          </a:p>
          <a:p>
            <a:r>
              <a:rPr lang="el-GR" dirty="0">
                <a:solidFill>
                  <a:srgbClr val="000000"/>
                </a:solidFill>
                <a:latin typeface="Calibri"/>
              </a:rPr>
              <a:t>Επέμβαση </a:t>
            </a:r>
            <a:r>
              <a:rPr lang="el-GR" dirty="0" err="1">
                <a:solidFill>
                  <a:srgbClr val="000000"/>
                </a:solidFill>
                <a:latin typeface="Calibri"/>
              </a:rPr>
              <a:t>Συνήγορου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του πολίτη σε 2 περιπτώσεις όπου οι διευθυντές </a:t>
            </a:r>
            <a:r>
              <a:rPr lang="el-GR" u="sng" dirty="0">
                <a:solidFill>
                  <a:srgbClr val="000000"/>
                </a:solidFill>
                <a:latin typeface="Calibri"/>
              </a:rPr>
              <a:t>αρνούνται την απαλλαγή σε ορθόδοξους μαθητές </a:t>
            </a:r>
          </a:p>
          <a:p>
            <a:r>
              <a:rPr lang="el-GR" dirty="0">
                <a:latin typeface="Calibri"/>
                <a:hlinkClick r:id="rId3"/>
              </a:rPr>
              <a:t>http://edu.klimaka.gr/leitoyrgia-sxoleivn/anakoinvseis/884-apallagh-apo-to-mathhma-twn-thrhskevtikwn.html</a:t>
            </a:r>
            <a:r>
              <a:rPr lang="en-US" dirty="0">
                <a:latin typeface="Calibri"/>
              </a:rPr>
              <a:t> </a:t>
            </a:r>
            <a:endParaRPr lang="el-GR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901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Ιούνιος 2010 : Εγκύκλιος -απάντηση στον βουλευτή </a:t>
            </a:r>
            <a:r>
              <a:rPr lang="el-GR" dirty="0" err="1"/>
              <a:t>Φ.Κουβέλη</a:t>
            </a:r>
            <a:r>
              <a:rPr lang="el-GR" dirty="0"/>
              <a:t> </a:t>
            </a:r>
            <a:endParaRPr lang="el-GR" dirty="0">
              <a:latin typeface="Calibri Ligh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l-GR" dirty="0">
              <a:solidFill>
                <a:srgbClr val="000000"/>
              </a:solidFill>
              <a:latin typeface="Calibri"/>
            </a:endParaRPr>
          </a:p>
          <a:p>
            <a:endParaRPr lang="el-GR" dirty="0">
              <a:solidFill>
                <a:srgbClr val="000000"/>
              </a:solidFill>
              <a:latin typeface="Calibri"/>
            </a:endParaRPr>
          </a:p>
          <a:p>
            <a:r>
              <a:rPr lang="EL-GR" dirty="0">
                <a:solidFill>
                  <a:srgbClr val="000000"/>
                </a:solidFill>
                <a:latin typeface="Calibri"/>
              </a:rPr>
              <a:t>"Απαλλαγή από τα θρησκευτικά μόνο για τους αλλόθρησκους - οι μαθητές της </a:t>
            </a:r>
            <a:r>
              <a:rPr lang="EL-GR" dirty="0" err="1">
                <a:solidFill>
                  <a:srgbClr val="000000"/>
                </a:solidFill>
                <a:latin typeface="Calibri"/>
              </a:rPr>
              <a:t>Γ'λυκείου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κάνουν κατάχρηση του δικαιώματος απαλλαγής λόγω φόρτου εργασίας "</a:t>
            </a:r>
            <a:endParaRPr lang="el-GR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373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Σεπτέμβριος 2013</a:t>
            </a:r>
            <a:endParaRPr lang="el-GR" dirty="0">
              <a:latin typeface="Calibri Ligh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dirty="0"/>
              <a:t>Η απαλλαγή και πάλι για αλλόθρησκους ή επικαλούμενους λόγους θρησκευτικής συνείδησης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Συγκρίνεται με την αντίστοιχη απαλλαγή από άλλα μαθήματα </a:t>
            </a:r>
          </a:p>
          <a:p>
            <a:pPr marL="0" indent="0">
              <a:buNone/>
            </a:pPr>
            <a:r>
              <a:rPr lang="el-GR" dirty="0">
                <a:hlinkClick r:id="rId3"/>
              </a:rPr>
              <a:t>http://thriskeftika.blogspot.gr/2008/11/blog-post_24.html</a:t>
            </a:r>
            <a:r>
              <a:rPr lang="en-US" dirty="0"/>
              <a:t> 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διάστημα υποβολής της δήλωσης ορίζεται σε πέντε μέρες μετά την έναρξη της σχολικής χρονιάς </a:t>
            </a:r>
          </a:p>
          <a:p>
            <a:pPr marL="0" indent="0">
              <a:buNone/>
            </a:pPr>
            <a:r>
              <a:rPr lang="el-GR" dirty="0"/>
              <a:t>Η εγκύκλιος αναιρεί όλες τις προηγούμενες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479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Ιανουάριος 2015</a:t>
            </a:r>
            <a:endParaRPr lang="el-GR" dirty="0">
              <a:latin typeface="Calibri Ligh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Διευθυντής : έλεγχος εγκυρότητας των λόγων της απαλλαγής 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Οι μαθητές που απαλλάσσονται δεν έχουν δικαίωμα παραμονής στην τάξη την συγκεκριμένη ώρα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Αναιρεί ξανά όλες τις προηγούμενες αποφάσεις - εκτός των παραπάνω νέων στοιχείων όμως, αναφέρεται  όπως όλα τα χρόνια στο ότι το δικαίωμα έχουν οι μαθητές που θα δηλώσουν </a:t>
            </a:r>
            <a:r>
              <a:rPr lang="EL-GR" u="sng" dirty="0"/>
              <a:t>αλλόθρησκοι ή ετερόδοξοι.</a:t>
            </a:r>
          </a:p>
          <a:p>
            <a:pPr marL="0" indent="0">
              <a:buNone/>
            </a:pPr>
            <a:endParaRPr lang="el-GR" u="sng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5605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Υπεύθυνη δήλωση απαλλαγής 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Τονίζει την ύπαρξη κυρώσεων (</a:t>
            </a:r>
            <a:r>
              <a:rPr lang="EL-GR" dirty="0" err="1"/>
              <a:t>δηλ</a:t>
            </a:r>
            <a:r>
              <a:rPr lang="EL-GR" dirty="0"/>
              <a:t> . 3 μήνες φυλάκιση ) για όσους δηλώνουν </a:t>
            </a:r>
            <a:r>
              <a:rPr lang="EL-GR" u="sng" dirty="0"/>
              <a:t>ψευδή στοιχεία - επομένως για κάθε βαπτισμένο χριστιανό ορθόδοξο μαθητή:::</a:t>
            </a:r>
            <a:endParaRPr lang="EL-GR" u="sng" dirty="0">
              <a:solidFill>
                <a:srgbClr val="000000"/>
              </a:solidFill>
              <a:latin typeface="Calibri"/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Ανεξάρτητες αρχές σχετικά με την υπεύθυνη δήλωση και το περιεχόμενό της :</a:t>
            </a:r>
          </a:p>
          <a:p>
            <a:pPr marL="0" indent="0">
              <a:buNone/>
            </a:pPr>
            <a:r>
              <a:rPr lang="EL-GR" dirty="0">
                <a:hlinkClick r:id="rId3"/>
              </a:rPr>
              <a:t>http://tvxs.gr/news/ellada/eeda-pros-kybernisi-tolmiste-ton-diaxorismo-kratoys-ekklisias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hlinkClick r:id="rId4"/>
              </a:rPr>
              <a:t>http://blog.atheia.gr/alsoread/draseis/apallagi-thriskeftika/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739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Νόμος για την προστασία των προσωπικών δεδομένων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β) “</a:t>
            </a:r>
            <a:r>
              <a:rPr lang="EL-GR" dirty="0">
                <a:solidFill>
                  <a:srgbClr val="FF0000"/>
                </a:solidFill>
              </a:rPr>
              <a:t>Ευαίσθητα </a:t>
            </a:r>
            <a:r>
              <a:rPr lang="EL-GR" dirty="0" err="1">
                <a:solidFill>
                  <a:srgbClr val="FF0000"/>
                </a:solidFill>
              </a:rPr>
              <a:t>δεδοµένα</a:t>
            </a:r>
            <a:r>
              <a:rPr lang="EL-GR" dirty="0"/>
              <a:t>”, τα </a:t>
            </a:r>
            <a:r>
              <a:rPr lang="EL-GR" dirty="0" err="1"/>
              <a:t>δεδοµένα</a:t>
            </a:r>
            <a:r>
              <a:rPr lang="EL-GR" dirty="0"/>
              <a:t> που αφορούν στη φυλετική ή εθνική προέλευση, στα πολιτικά </a:t>
            </a:r>
            <a:r>
              <a:rPr lang="EL-GR" dirty="0" err="1"/>
              <a:t>φρονήµατα</a:t>
            </a:r>
            <a:r>
              <a:rPr lang="EL-GR" dirty="0"/>
              <a:t>, στις </a:t>
            </a:r>
            <a:r>
              <a:rPr lang="EL-GR" dirty="0">
                <a:solidFill>
                  <a:srgbClr val="FF0000"/>
                </a:solidFill>
              </a:rPr>
              <a:t>θρησκευτικές</a:t>
            </a:r>
            <a:r>
              <a:rPr lang="EL-GR" dirty="0"/>
              <a:t> ή φιλοσοφικές πεποιθήσεις, στη συµµ</a:t>
            </a:r>
            <a:r>
              <a:rPr lang="EL-GR" dirty="0" err="1"/>
              <a:t>ετοχή</a:t>
            </a:r>
            <a:r>
              <a:rPr lang="EL-GR" dirty="0"/>
              <a:t> σε συνδικαλιστική οργάνωση, στην υγεία, στην κοινωνική πρόνοια και στην ερωτική ζωή, στα σχετικά µε ποινικές διώξεις ή καταδίκες, καθώς και στη συµµ</a:t>
            </a:r>
            <a:r>
              <a:rPr lang="EL-GR" dirty="0" err="1"/>
              <a:t>ετοχή</a:t>
            </a:r>
            <a:r>
              <a:rPr lang="EL-GR" dirty="0"/>
              <a:t> σε συναφείς µε τα ανωτέρω ενώσεις προσώπων</a:t>
            </a:r>
          </a:p>
          <a:p>
            <a:endParaRPr lang="EL-GR" dirty="0"/>
          </a:p>
          <a:p>
            <a:r>
              <a:rPr lang="EL-GR" dirty="0"/>
              <a:t>Ισχύς του νόμου ήδη από το 1997 - αντιφατική η αναγραφή του θρησκεύματος στα απολυτήρια λυκείου μέχρι και σήμερα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7906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Αργίες άλλων θρησκευμάτων 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endParaRPr lang="EL-GR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  <a:hlinkClick r:id="rId2"/>
              </a:rPr>
              <a:t>https://www.alfavita.gr/arthron/%CE%B4%CE%B9%CE%B1%CE%BA%CE%BF%CF%80%CE%AD%CF%82-%CE%B1%CF%81%CE%B3%CE%AF%CE%B5%CF%82-%CE%BC%CE%B1%CE%B8%CE%B7%CF%84%CF%8E%CE%BD-%CF%83%CF%87%CE%BF%CE%BB%CE%B9%CE%BA%CE%AD%CF%82-%CE%B5%CE%BF%CF%81%CF%84%CE%AD%CF%82-%CF%86%CE%B5%CE%BA-%CE%B212861292006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000000"/>
                </a:solidFill>
              </a:rPr>
              <a:t>Ήδη</a:t>
            </a:r>
            <a:r>
              <a:rPr lang="EN-US" dirty="0">
                <a:solidFill>
                  <a:srgbClr val="000000"/>
                </a:solidFill>
              </a:rPr>
              <a:t> από </a:t>
            </a:r>
            <a:r>
              <a:rPr lang="EN-US" dirty="0" err="1">
                <a:solidFill>
                  <a:srgbClr val="000000"/>
                </a:solidFill>
              </a:rPr>
              <a:t>το</a:t>
            </a:r>
            <a:r>
              <a:rPr lang="EN-US" dirty="0">
                <a:solidFill>
                  <a:srgbClr val="000000"/>
                </a:solidFill>
              </a:rPr>
              <a:t> 1979 - </a:t>
            </a:r>
            <a:r>
              <a:rPr lang="EN-US" dirty="0" err="1">
                <a:solidFill>
                  <a:srgbClr val="000000"/>
                </a:solidFill>
              </a:rPr>
              <a:t>μόνο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γι</a:t>
            </a:r>
            <a:r>
              <a:rPr lang="EN-US" dirty="0">
                <a:solidFill>
                  <a:srgbClr val="000000"/>
                </a:solidFill>
              </a:rPr>
              <a:t>α Κα</a:t>
            </a:r>
            <a:r>
              <a:rPr lang="EN-US" dirty="0" err="1">
                <a:solidFill>
                  <a:srgbClr val="000000"/>
                </a:solidFill>
              </a:rPr>
              <a:t>θολικούς</a:t>
            </a:r>
            <a:r>
              <a:rPr lang="EN-US" dirty="0">
                <a:solidFill>
                  <a:srgbClr val="000000"/>
                </a:solidFill>
              </a:rPr>
              <a:t> ,Εβρα</a:t>
            </a:r>
            <a:r>
              <a:rPr lang="EN-US" dirty="0" err="1">
                <a:solidFill>
                  <a:srgbClr val="000000"/>
                </a:solidFill>
              </a:rPr>
              <a:t>ίους</a:t>
            </a:r>
            <a:r>
              <a:rPr lang="EN-US" dirty="0">
                <a:solidFill>
                  <a:srgbClr val="000000"/>
                </a:solidFill>
              </a:rPr>
              <a:t>  και </a:t>
            </a:r>
            <a:r>
              <a:rPr lang="EN-US" dirty="0" err="1">
                <a:solidFill>
                  <a:srgbClr val="000000"/>
                </a:solidFill>
              </a:rPr>
              <a:t>Μουσουλμάνους</a:t>
            </a:r>
            <a:r>
              <a:rPr lang="EN-US" dirty="0">
                <a:solidFill>
                  <a:srgbClr val="000000"/>
                </a:solidFill>
              </a:rPr>
              <a:t>!!</a:t>
            </a:r>
          </a:p>
          <a:p>
            <a:r>
              <a:rPr lang="EN-US" dirty="0">
                <a:hlinkClick r:id="rId3"/>
              </a:rPr>
              <a:t>http://users.sch.gr/cevag/nomos/readabs.php?id=764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6850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227</Words>
  <Application>Microsoft Office PowerPoint</Application>
  <PresentationFormat>Ευρεία οθόνη</PresentationFormat>
  <Paragraphs>55</Paragraphs>
  <Slides>11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Νομοθετικό πλαίσιο απαλλαγής μαθητών από τα θρησκευτικά </vt:lpstr>
      <vt:lpstr>Εγκύκλιοι για την περίοδο 1990 -2002</vt:lpstr>
      <vt:lpstr>2008, 3 νέοι εγκύκλιοι </vt:lpstr>
      <vt:lpstr>Ιούνιος 2010 : Εγκύκλιος -απάντηση στον βουλευτή Φ.Κουβέλη </vt:lpstr>
      <vt:lpstr>Σεπτέμβριος 2013</vt:lpstr>
      <vt:lpstr>Ιανουάριος 2015</vt:lpstr>
      <vt:lpstr>Υπεύθυνη δήλωση απαλλαγής </vt:lpstr>
      <vt:lpstr>Νόμος για την προστασία των προσωπικών δεδομένων</vt:lpstr>
      <vt:lpstr>Αργίες άλλων θρησκευμάτων </vt:lpstr>
      <vt:lpstr>Άρθρο 16 του Συντάγματος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Νομοθετικό πλαίσιο απαλλαγής μαθητών από τα θρησκευτικά </dc:title>
  <dc:creator/>
  <cp:lastModifiedBy>user</cp:lastModifiedBy>
  <cp:revision>14</cp:revision>
  <dcterms:created xsi:type="dcterms:W3CDTF">2012-08-02T13:11:46Z</dcterms:created>
  <dcterms:modified xsi:type="dcterms:W3CDTF">2016-12-04T19:40:25Z</dcterms:modified>
</cp:coreProperties>
</file>