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3"/>
  </p:notesMasterIdLst>
  <p:sldIdLst>
    <p:sldId id="256" r:id="rId2"/>
    <p:sldId id="324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20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9" r:id="rId23"/>
    <p:sldId id="284" r:id="rId24"/>
    <p:sldId id="285" r:id="rId25"/>
    <p:sldId id="287" r:id="rId26"/>
    <p:sldId id="288" r:id="rId27"/>
    <p:sldId id="257" r:id="rId28"/>
    <p:sldId id="258" r:id="rId29"/>
    <p:sldId id="259" r:id="rId30"/>
    <p:sldId id="289" r:id="rId31"/>
    <p:sldId id="290" r:id="rId32"/>
    <p:sldId id="291" r:id="rId33"/>
    <p:sldId id="293" r:id="rId34"/>
    <p:sldId id="292" r:id="rId35"/>
    <p:sldId id="296" r:id="rId36"/>
    <p:sldId id="297" r:id="rId37"/>
    <p:sldId id="294" r:id="rId38"/>
    <p:sldId id="295" r:id="rId39"/>
    <p:sldId id="260" r:id="rId40"/>
    <p:sldId id="261" r:id="rId41"/>
    <p:sldId id="262" r:id="rId42"/>
    <p:sldId id="263" r:id="rId43"/>
    <p:sldId id="264" r:id="rId44"/>
    <p:sldId id="265" r:id="rId45"/>
    <p:sldId id="269" r:id="rId46"/>
    <p:sldId id="321" r:id="rId47"/>
    <p:sldId id="298" r:id="rId48"/>
    <p:sldId id="271" r:id="rId49"/>
    <p:sldId id="280" r:id="rId50"/>
    <p:sldId id="281" r:id="rId51"/>
    <p:sldId id="282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1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AFF511-80DE-9C49-A143-FA50A82FF953}" type="datetimeFigureOut">
              <a:rPr lang="en-US" smtClean="0"/>
              <a:t>10/7/15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688D9-96E4-ED47-BECE-D71D1F07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79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0034-C648-2D4E-B2DB-8250BC488332}" type="datetimeFigureOut">
              <a:rPr lang="en-US" smtClean="0"/>
              <a:t>10/7/15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8BDC-3AEF-7A47-8159-7372D461B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015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0034-C648-2D4E-B2DB-8250BC488332}" type="datetimeFigureOut">
              <a:rPr lang="en-US" smtClean="0"/>
              <a:t>10/7/15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8BDC-3AEF-7A47-8159-7372D461B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395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0034-C648-2D4E-B2DB-8250BC488332}" type="datetimeFigureOut">
              <a:rPr lang="en-US" smtClean="0"/>
              <a:t>10/7/15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8BDC-3AEF-7A47-8159-7372D461B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54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0034-C648-2D4E-B2DB-8250BC488332}" type="datetimeFigureOut">
              <a:rPr lang="en-US" smtClean="0"/>
              <a:t>10/7/15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8BDC-3AEF-7A47-8159-7372D461B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903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0034-C648-2D4E-B2DB-8250BC488332}" type="datetimeFigureOut">
              <a:rPr lang="en-US" smtClean="0"/>
              <a:t>10/7/15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8BDC-3AEF-7A47-8159-7372D461B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75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0034-C648-2D4E-B2DB-8250BC488332}" type="datetimeFigureOut">
              <a:rPr lang="en-US" smtClean="0"/>
              <a:t>10/7/15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8BDC-3AEF-7A47-8159-7372D461B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10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0034-C648-2D4E-B2DB-8250BC488332}" type="datetimeFigureOut">
              <a:rPr lang="en-US" smtClean="0"/>
              <a:t>10/7/15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8BDC-3AEF-7A47-8159-7372D461B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9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0034-C648-2D4E-B2DB-8250BC488332}" type="datetimeFigureOut">
              <a:rPr lang="en-US" smtClean="0"/>
              <a:t>10/7/15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8BDC-3AEF-7A47-8159-7372D461B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231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0034-C648-2D4E-B2DB-8250BC488332}" type="datetimeFigureOut">
              <a:rPr lang="en-US" smtClean="0"/>
              <a:t>10/7/15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8BDC-3AEF-7A47-8159-7372D461B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80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0034-C648-2D4E-B2DB-8250BC488332}" type="datetimeFigureOut">
              <a:rPr lang="en-US" smtClean="0"/>
              <a:t>10/7/15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8BDC-3AEF-7A47-8159-7372D461B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58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0034-C648-2D4E-B2DB-8250BC488332}" type="datetimeFigureOut">
              <a:rPr lang="en-US" smtClean="0"/>
              <a:t>10/7/15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8BDC-3AEF-7A47-8159-7372D461B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43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10034-C648-2D4E-B2DB-8250BC488332}" type="datetimeFigureOut">
              <a:rPr lang="en-US" smtClean="0"/>
              <a:t>10/7/15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08BDC-3AEF-7A47-8159-7372D461B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12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arketsandmarkets.com/Market-Reports/bioinformatics-39.html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enome.gov/sequencingcosts/" TargetMode="External"/><Relationship Id="rId3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enome.gov/sequencingcosts/" TargetMode="External"/><Relationship Id="rId3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5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903227"/>
            <a:ext cx="6400800" cy="2404223"/>
          </a:xfrm>
        </p:spPr>
        <p:txBody>
          <a:bodyPr>
            <a:noAutofit/>
          </a:bodyPr>
          <a:lstStyle/>
          <a:p>
            <a:r>
              <a:rPr lang="el-GR" sz="4000" b="1" dirty="0" smtClean="0">
                <a:solidFill>
                  <a:schemeClr val="tx1"/>
                </a:solidFill>
                <a:latin typeface="Arial"/>
                <a:cs typeface="Arial"/>
              </a:rPr>
              <a:t>Εισαγωγή στην Πληροφορική</a:t>
            </a:r>
            <a:r>
              <a:rPr lang="en-GB" sz="4000" b="1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l-GR" sz="4000" b="1" dirty="0" smtClean="0">
                <a:solidFill>
                  <a:schemeClr val="tx1"/>
                </a:solidFill>
                <a:latin typeface="Arial"/>
                <a:cs typeface="Arial"/>
              </a:rPr>
              <a:t>και στην διαχείριση μεγάλου όγκου δεδομένων</a:t>
            </a:r>
          </a:p>
          <a:p>
            <a:endParaRPr lang="el-GR" sz="4000" dirty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el-GR" sz="2000" dirty="0" smtClean="0">
                <a:solidFill>
                  <a:schemeClr val="tx1"/>
                </a:solidFill>
                <a:latin typeface="Arial"/>
                <a:cs typeface="Arial"/>
              </a:rPr>
              <a:t>Γρηγόριος Αμούτζιας</a:t>
            </a:r>
          </a:p>
          <a:p>
            <a:r>
              <a:rPr lang="el-GR" sz="2000" dirty="0" smtClean="0">
                <a:solidFill>
                  <a:schemeClr val="tx1"/>
                </a:solidFill>
                <a:latin typeface="Arial"/>
                <a:cs typeface="Arial"/>
              </a:rPr>
              <a:t>Επικ. Καθηγητής Βιοπληροφορικής στη Γενωμική</a:t>
            </a:r>
          </a:p>
          <a:p>
            <a:r>
              <a:rPr lang="el-GR" sz="2000" dirty="0" smtClean="0">
                <a:solidFill>
                  <a:schemeClr val="tx1"/>
                </a:solidFill>
                <a:latin typeface="Arial"/>
                <a:cs typeface="Arial"/>
              </a:rPr>
              <a:t>Τμήμα Βιοχημείας &amp; Βιοτεχνολογίας,</a:t>
            </a:r>
          </a:p>
          <a:p>
            <a:r>
              <a:rPr lang="el-GR" sz="2000" dirty="0" smtClean="0">
                <a:solidFill>
                  <a:schemeClr val="tx1"/>
                </a:solidFill>
                <a:latin typeface="Arial"/>
                <a:cs typeface="Arial"/>
              </a:rPr>
              <a:t>Πανεπιστήμιο Θεσσαλίας</a:t>
            </a:r>
            <a:endParaRPr lang="en-US" sz="20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4712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ko-KR" dirty="0" smtClean="0">
                <a:latin typeface="Arial"/>
                <a:cs typeface="Arial"/>
              </a:rPr>
              <a:t>Τι είναι ένα Πληροφοριακό Σύστημα;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l-GR" altLang="ko-KR" sz="2000" dirty="0" smtClean="0">
                <a:latin typeface="Arial"/>
                <a:cs typeface="Arial"/>
              </a:rPr>
              <a:t>Πληροφοριακό Σύστημα = Υπολογιστικό Σύστημα + Δεδομένα + Άνθρωποι + Διαδικασίες</a:t>
            </a:r>
          </a:p>
          <a:p>
            <a:pPr>
              <a:lnSpc>
                <a:spcPct val="80000"/>
              </a:lnSpc>
            </a:pPr>
            <a:endParaRPr lang="el-GR" altLang="ko-KR" sz="2000" dirty="0" smtClean="0">
              <a:latin typeface="Arial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l-GR" altLang="ko-KR" sz="2000" dirty="0" smtClean="0">
                <a:latin typeface="Arial"/>
                <a:cs typeface="Arial"/>
              </a:rPr>
              <a:t>Ένα πληροφοριακό σύστημα είναι π.χ. ένα σύστημα πλοήγησης σε ένα μουσείο. Ένα τέτοιο σύστημα αποτελείται από:</a:t>
            </a:r>
          </a:p>
          <a:p>
            <a:pPr lvl="1">
              <a:lnSpc>
                <a:spcPct val="80000"/>
              </a:lnSpc>
            </a:pPr>
            <a:endParaRPr lang="el-GR" altLang="ko-KR" sz="2000" dirty="0" smtClean="0">
              <a:latin typeface="Arial"/>
              <a:cs typeface="Arial"/>
            </a:endParaRPr>
          </a:p>
          <a:p>
            <a:pPr lvl="1">
              <a:lnSpc>
                <a:spcPct val="80000"/>
              </a:lnSpc>
            </a:pPr>
            <a:r>
              <a:rPr lang="el-GR" altLang="ko-KR" sz="2000" dirty="0" smtClean="0">
                <a:latin typeface="Arial"/>
                <a:cs typeface="Arial"/>
              </a:rPr>
              <a:t>υπολογιστικά συστήματα [π.χ. εξυπηρετητές, υπολογιστές χειρός (</a:t>
            </a:r>
            <a:r>
              <a:rPr lang="en-US" altLang="ko-KR" sz="2000" dirty="0" smtClean="0">
                <a:latin typeface="Arial"/>
                <a:ea typeface="굴림" charset="0"/>
                <a:cs typeface="Arial"/>
              </a:rPr>
              <a:t>PDA), wireless access points</a:t>
            </a:r>
            <a:r>
              <a:rPr lang="el-GR" altLang="ko-KR" sz="2000" dirty="0" smtClean="0">
                <a:latin typeface="Arial"/>
                <a:cs typeface="Arial"/>
              </a:rPr>
              <a:t>,κτλ]</a:t>
            </a:r>
          </a:p>
          <a:p>
            <a:pPr lvl="1">
              <a:lnSpc>
                <a:spcPct val="80000"/>
              </a:lnSpc>
            </a:pPr>
            <a:r>
              <a:rPr lang="el-GR" altLang="ko-KR" sz="2000" dirty="0" smtClean="0">
                <a:latin typeface="Arial"/>
                <a:cs typeface="Arial"/>
              </a:rPr>
              <a:t>λογισμικό που διερμηνεύει και επικοινωνεί στους επισκέπτες πληροφορίες σχετικές με τα εκθέματα, </a:t>
            </a:r>
          </a:p>
          <a:p>
            <a:pPr lvl="1">
              <a:lnSpc>
                <a:spcPct val="80000"/>
              </a:lnSpc>
            </a:pPr>
            <a:r>
              <a:rPr lang="el-GR" altLang="ko-KR" sz="2000" dirty="0" smtClean="0">
                <a:latin typeface="Arial"/>
                <a:cs typeface="Arial"/>
              </a:rPr>
              <a:t>τους ίδιους τους επισκέπτες αλλά και τους υπαλλήλους του μουσείου που χειρίζονται τα παραπάνω</a:t>
            </a:r>
          </a:p>
          <a:p>
            <a:pPr lvl="1">
              <a:lnSpc>
                <a:spcPct val="80000"/>
              </a:lnSpc>
            </a:pPr>
            <a:r>
              <a:rPr lang="el-GR" altLang="ko-KR" sz="2000" dirty="0" smtClean="0">
                <a:latin typeface="Arial"/>
                <a:cs typeface="Arial"/>
              </a:rPr>
              <a:t>τα δεδομένα που αφορούν τα εκθέματα</a:t>
            </a:r>
          </a:p>
          <a:p>
            <a:pPr lvl="1">
              <a:lnSpc>
                <a:spcPct val="80000"/>
              </a:lnSpc>
            </a:pPr>
            <a:r>
              <a:rPr lang="el-GR" altLang="ko-KR" sz="2000" dirty="0" smtClean="0">
                <a:latin typeface="Arial"/>
                <a:cs typeface="Arial"/>
              </a:rPr>
              <a:t>τις διαδικασίες χρήσης των συστημάτων</a:t>
            </a:r>
            <a:endParaRPr lang="en-US" sz="2000" dirty="0" smtClean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128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>
                <a:latin typeface="Arial"/>
                <a:cs typeface="Arial"/>
              </a:rPr>
              <a:t>Προ-Ιστορία της Πληροφορικής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743632"/>
            <a:ext cx="4038600" cy="4919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000" b="1" smtClean="0">
                <a:latin typeface="Arial" charset="0"/>
              </a:rPr>
              <a:t>Πρώτοι Υπολογιστές</a:t>
            </a:r>
            <a:r>
              <a:rPr lang="en-GB" sz="2000" smtClean="0">
                <a:latin typeface="Arial" charset="0"/>
              </a:rPr>
              <a:t> </a:t>
            </a:r>
            <a:endParaRPr lang="el-GR" sz="2000" smtClean="0">
              <a:latin typeface="Arial" charset="0"/>
            </a:endParaRPr>
          </a:p>
          <a:p>
            <a:pPr>
              <a:buFontTx/>
              <a:buNone/>
            </a:pPr>
            <a:r>
              <a:rPr lang="el-GR" sz="2000" b="1" i="1" smtClean="0">
                <a:latin typeface="Arial" charset="0"/>
              </a:rPr>
              <a:t>	5000 π.Χ.:</a:t>
            </a:r>
            <a:r>
              <a:rPr lang="el-GR" sz="2000" i="1" smtClean="0">
                <a:latin typeface="Arial" charset="0"/>
              </a:rPr>
              <a:t> Άβακας</a:t>
            </a:r>
            <a:r>
              <a:rPr lang="en-GB" sz="2000" i="1" smtClean="0">
                <a:latin typeface="Arial" charset="0"/>
              </a:rPr>
              <a:t> </a:t>
            </a:r>
            <a:r>
              <a:rPr lang="el-GR" sz="2000" i="1" smtClean="0">
                <a:latin typeface="Arial" charset="0"/>
              </a:rPr>
              <a:t>(Έλληνες, Ρωμαίοι, </a:t>
            </a:r>
            <a:r>
              <a:rPr lang="en-US" sz="2000" i="1" smtClean="0">
                <a:latin typeface="Arial" charset="0"/>
              </a:rPr>
              <a:t>Βυζαντινοί, Κινέζοι, Ίνκας,  Μάγια</a:t>
            </a:r>
            <a:r>
              <a:rPr lang="el-GR" sz="2000" smtClean="0">
                <a:latin typeface="Arial" charset="0"/>
              </a:rPr>
              <a:t>)</a:t>
            </a:r>
          </a:p>
          <a:p>
            <a:pPr lvl="1"/>
            <a:endParaRPr lang="el-GR" sz="2000" smtClean="0">
              <a:latin typeface="Arial" charset="0"/>
            </a:endParaRPr>
          </a:p>
          <a:p>
            <a:pPr lvl="1"/>
            <a:endParaRPr lang="el-GR" sz="2000" smtClean="0">
              <a:latin typeface="Arial" charset="0"/>
            </a:endParaRPr>
          </a:p>
          <a:p>
            <a:pPr lvl="1"/>
            <a:endParaRPr lang="el-GR" sz="2000" smtClean="0">
              <a:latin typeface="Arial" charset="0"/>
            </a:endParaRPr>
          </a:p>
          <a:p>
            <a:pPr lvl="1">
              <a:buFont typeface="Wingdings" charset="0"/>
              <a:buNone/>
            </a:pPr>
            <a:r>
              <a:rPr lang="el-GR" sz="2000" b="1" smtClean="0">
                <a:latin typeface="Arial" charset="0"/>
              </a:rPr>
              <a:t>80 π.Χ. : </a:t>
            </a:r>
            <a:r>
              <a:rPr lang="en-GB" sz="2000" smtClean="0">
                <a:latin typeface="Arial" charset="0"/>
              </a:rPr>
              <a:t>Ο αστρολάβος των Αντικηθύρων</a:t>
            </a:r>
            <a:endParaRPr lang="en-US" sz="2000" dirty="0">
              <a:latin typeface="Arial" charset="0"/>
            </a:endParaRPr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7784" y="4105832"/>
            <a:ext cx="3429000" cy="2209800"/>
          </a:xfrm>
          <a:prstGeom prst="rect">
            <a:avLst/>
          </a:prstGeom>
        </p:spPr>
      </p:pic>
      <p:pic>
        <p:nvPicPr>
          <p:cNvPr id="6" name="Picture 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95884" y="1743632"/>
            <a:ext cx="34290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60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499" y="62123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latin typeface="Arial"/>
                <a:cs typeface="Arial"/>
              </a:rPr>
              <a:t>Σημερινοί υπολογιστές βασίζονται στις αρχές της μηχανής </a:t>
            </a:r>
            <a:r>
              <a:rPr lang="en-GB" dirty="0" smtClean="0">
                <a:latin typeface="Arial"/>
                <a:cs typeface="Arial"/>
              </a:rPr>
              <a:t>von Neumann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602" y="2632731"/>
            <a:ext cx="8229600" cy="3982935"/>
          </a:xfrm>
        </p:spPr>
        <p:txBody>
          <a:bodyPr>
            <a:normAutofit fontScale="92500" lnSpcReduction="20000"/>
          </a:bodyPr>
          <a:lstStyle/>
          <a:p>
            <a:endParaRPr lang="el-GR" sz="2400" dirty="0" smtClean="0">
              <a:latin typeface="Arial"/>
              <a:cs typeface="Arial"/>
            </a:endParaRPr>
          </a:p>
          <a:p>
            <a:r>
              <a:rPr lang="en-US" sz="2200" dirty="0" err="1" smtClean="0">
                <a:latin typeface="Arial"/>
                <a:cs typeface="Arial"/>
              </a:rPr>
              <a:t>Μηχ</a:t>
            </a:r>
            <a:r>
              <a:rPr lang="en-US" sz="2200" dirty="0" smtClean="0">
                <a:latin typeface="Arial"/>
                <a:cs typeface="Arial"/>
              </a:rPr>
              <a:t>α</a:t>
            </a:r>
            <a:r>
              <a:rPr lang="en-US" sz="2200" dirty="0" err="1" smtClean="0">
                <a:latin typeface="Arial"/>
                <a:cs typeface="Arial"/>
              </a:rPr>
              <a:t>νή</a:t>
            </a:r>
            <a:r>
              <a:rPr lang="en-US" sz="2200" dirty="0" smtClean="0">
                <a:latin typeface="Arial"/>
                <a:cs typeface="Arial"/>
              </a:rPr>
              <a:t> Von Neumann.</a:t>
            </a:r>
          </a:p>
          <a:p>
            <a:endParaRPr lang="en-US" sz="2200" dirty="0">
              <a:latin typeface="Arial"/>
              <a:cs typeface="Arial"/>
            </a:endParaRPr>
          </a:p>
          <a:p>
            <a:r>
              <a:rPr lang="el-GR" sz="2200" dirty="0" smtClean="0">
                <a:latin typeface="Arial" charset="0"/>
              </a:rPr>
              <a:t>Προτάθηκε από τον </a:t>
            </a:r>
            <a:r>
              <a:rPr lang="en-GB" sz="2200" dirty="0" smtClean="0">
                <a:latin typeface="Arial" charset="0"/>
              </a:rPr>
              <a:t>John Von Neumann, </a:t>
            </a:r>
            <a:r>
              <a:rPr lang="el-GR" sz="2200" dirty="0" smtClean="0">
                <a:latin typeface="Arial" charset="0"/>
              </a:rPr>
              <a:t>Μαθηματικό, Ουγγρικής καταγωγής (αλλά δεν κατασκευάστηκε από αυτόν).</a:t>
            </a:r>
          </a:p>
          <a:p>
            <a:endParaRPr lang="en-GB" sz="2200" dirty="0" smtClean="0">
              <a:latin typeface="Arial" charset="0"/>
            </a:endParaRPr>
          </a:p>
          <a:p>
            <a:r>
              <a:rPr lang="el-GR" sz="2200" dirty="0" smtClean="0">
                <a:latin typeface="Arial" charset="0"/>
              </a:rPr>
              <a:t>Πρώτη ηλεκτρονική υπολογιστική μηχανή με </a:t>
            </a:r>
            <a:r>
              <a:rPr lang="el-GR" sz="2200" b="1" dirty="0" smtClean="0">
                <a:latin typeface="Arial" charset="0"/>
              </a:rPr>
              <a:t>αποθηκευμένο πρόγραμμα</a:t>
            </a:r>
            <a:r>
              <a:rPr lang="en-US" sz="2200" dirty="0" smtClean="0">
                <a:latin typeface="Arial" charset="0"/>
              </a:rPr>
              <a:t> (stored program)</a:t>
            </a:r>
            <a:endParaRPr lang="el-GR" sz="2200" dirty="0" smtClean="0">
              <a:latin typeface="Arial" charset="0"/>
            </a:endParaRPr>
          </a:p>
          <a:p>
            <a:pPr lvl="1"/>
            <a:r>
              <a:rPr lang="el-GR" sz="2200" dirty="0" smtClean="0">
                <a:latin typeface="Arial" charset="0"/>
              </a:rPr>
              <a:t>Η μνήμη δε χρησιμοποιείται μόνο για να αποθηκεύει δεδομένα και αποτελέσματα, αλλά και τα ίδια τα προγράμματα που επενεργούν στα δεδομένα</a:t>
            </a:r>
            <a:endParaRPr lang="en-GB" sz="2200" dirty="0" smtClean="0">
              <a:latin typeface="Arial" charset="0"/>
            </a:endParaRPr>
          </a:p>
          <a:p>
            <a:r>
              <a:rPr lang="el-GR" sz="2200" dirty="0" smtClean="0">
                <a:latin typeface="Arial" charset="0"/>
              </a:rPr>
              <a:t>Η </a:t>
            </a:r>
            <a:r>
              <a:rPr lang="el-GR" sz="2200" b="1" dirty="0" smtClean="0">
                <a:latin typeface="Arial" charset="0"/>
              </a:rPr>
              <a:t>αρχιτεκτονική</a:t>
            </a:r>
            <a:r>
              <a:rPr lang="el-GR" sz="2200" dirty="0" smtClean="0">
                <a:latin typeface="Arial" charset="0"/>
              </a:rPr>
              <a:t> της μηχανής </a:t>
            </a:r>
            <a:r>
              <a:rPr lang="en-US" sz="2200" dirty="0" smtClean="0">
                <a:latin typeface="Arial" charset="0"/>
              </a:rPr>
              <a:t>von Neumann </a:t>
            </a:r>
            <a:r>
              <a:rPr lang="el-GR" sz="2200" dirty="0" smtClean="0">
                <a:latin typeface="Arial" charset="0"/>
              </a:rPr>
              <a:t>ακολουθείται μέχρι σήμερα</a:t>
            </a:r>
          </a:p>
          <a:p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9696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8219"/>
          </a:xfrm>
        </p:spPr>
        <p:txBody>
          <a:bodyPr>
            <a:normAutofit fontScale="90000"/>
          </a:bodyPr>
          <a:lstStyle/>
          <a:p>
            <a:r>
              <a:rPr lang="en-US" sz="4000" dirty="0" err="1" smtClean="0">
                <a:latin typeface="Arial"/>
                <a:cs typeface="Arial"/>
              </a:rPr>
              <a:t>Αρχιτεκτονική</a:t>
            </a:r>
            <a:r>
              <a:rPr lang="en-US" sz="4000" dirty="0" smtClean="0">
                <a:latin typeface="Arial"/>
                <a:cs typeface="Arial"/>
              </a:rPr>
              <a:t> von Neumann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0061"/>
            <a:ext cx="8229600" cy="5463909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el-GR" altLang="ko-KR" sz="3800" b="1" dirty="0" smtClean="0">
                <a:latin typeface="Arial"/>
                <a:cs typeface="Arial"/>
              </a:rPr>
              <a:t>Μονάδα Εισόδου (</a:t>
            </a:r>
            <a:r>
              <a:rPr lang="en-US" altLang="ko-KR" sz="3800" b="1" dirty="0" smtClean="0">
                <a:latin typeface="Arial"/>
                <a:ea typeface="굴림" charset="0"/>
                <a:cs typeface="Arial"/>
              </a:rPr>
              <a:t>Input)</a:t>
            </a:r>
            <a:endParaRPr lang="el-GR" altLang="ko-KR" sz="3800" b="1" dirty="0" smtClean="0">
              <a:latin typeface="Arial"/>
              <a:cs typeface="Arial"/>
            </a:endParaRPr>
          </a:p>
          <a:p>
            <a:pPr lvl="1">
              <a:lnSpc>
                <a:spcPct val="120000"/>
              </a:lnSpc>
            </a:pPr>
            <a:r>
              <a:rPr lang="el-GR" altLang="ko-KR" sz="3800" i="1" dirty="0" smtClean="0">
                <a:latin typeface="Arial"/>
                <a:cs typeface="Arial"/>
              </a:rPr>
              <a:t>Επικοινωνία του χρήστη με το υπολογιστικό σύστημα, εισαγωγή δεδομένων</a:t>
            </a:r>
          </a:p>
          <a:p>
            <a:pPr>
              <a:lnSpc>
                <a:spcPct val="120000"/>
              </a:lnSpc>
            </a:pPr>
            <a:endParaRPr lang="el-GR" altLang="ko-KR" sz="3800" b="1" dirty="0" smtClean="0"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l-GR" altLang="ko-KR" sz="3800" b="1" dirty="0" smtClean="0">
                <a:latin typeface="Arial"/>
                <a:cs typeface="Arial"/>
              </a:rPr>
              <a:t>Επεξεργασία (</a:t>
            </a:r>
            <a:r>
              <a:rPr lang="en-US" altLang="ko-KR" sz="3800" b="1" dirty="0" smtClean="0">
                <a:latin typeface="Arial"/>
                <a:ea typeface="굴림" charset="0"/>
                <a:cs typeface="Arial"/>
              </a:rPr>
              <a:t>Processing)</a:t>
            </a:r>
          </a:p>
          <a:p>
            <a:pPr lvl="1">
              <a:lnSpc>
                <a:spcPct val="120000"/>
              </a:lnSpc>
            </a:pPr>
            <a:r>
              <a:rPr lang="el-GR" altLang="ko-KR" sz="3800" i="1" dirty="0" smtClean="0">
                <a:latin typeface="Arial"/>
                <a:cs typeface="Arial"/>
              </a:rPr>
              <a:t>Εκτέλεση προγραμμάτων και εντολών</a:t>
            </a:r>
          </a:p>
          <a:p>
            <a:pPr lvl="1">
              <a:lnSpc>
                <a:spcPct val="120000"/>
              </a:lnSpc>
            </a:pPr>
            <a:r>
              <a:rPr lang="el-GR" altLang="ko-KR" sz="3800" i="1" dirty="0" smtClean="0">
                <a:latin typeface="Arial"/>
                <a:cs typeface="Arial"/>
              </a:rPr>
              <a:t>Χωρίζεται σε </a:t>
            </a:r>
            <a:r>
              <a:rPr lang="el-GR" altLang="ko-KR" sz="3800" b="1" i="1" dirty="0" smtClean="0">
                <a:latin typeface="Arial"/>
                <a:cs typeface="Arial"/>
              </a:rPr>
              <a:t>Αριθμητική και Λογική Μονάδα </a:t>
            </a:r>
            <a:r>
              <a:rPr lang="el-GR" altLang="ko-KR" sz="3800" i="1" dirty="0" smtClean="0">
                <a:latin typeface="Arial"/>
                <a:cs typeface="Arial"/>
              </a:rPr>
              <a:t>(εκτέλεση πράξεων) και </a:t>
            </a:r>
            <a:r>
              <a:rPr lang="el-GR" altLang="ko-KR" sz="3800" b="1" i="1" dirty="0" smtClean="0">
                <a:latin typeface="Arial"/>
                <a:cs typeface="Arial"/>
              </a:rPr>
              <a:t>Μονάδα Ελέγχου </a:t>
            </a:r>
            <a:r>
              <a:rPr lang="el-GR" altLang="ko-KR" sz="3800" i="1" dirty="0" smtClean="0">
                <a:latin typeface="Arial"/>
                <a:cs typeface="Arial"/>
              </a:rPr>
              <a:t>(συντονισμός λειτουργίας του υπολογιστή)</a:t>
            </a:r>
          </a:p>
          <a:p>
            <a:pPr>
              <a:lnSpc>
                <a:spcPct val="120000"/>
              </a:lnSpc>
            </a:pPr>
            <a:endParaRPr lang="el-GR" altLang="ko-KR" sz="3800" b="1" dirty="0" smtClean="0"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l-GR" altLang="ko-KR" sz="3800" b="1" dirty="0" smtClean="0">
                <a:latin typeface="Arial"/>
                <a:cs typeface="Arial"/>
              </a:rPr>
              <a:t>Μνήμη</a:t>
            </a:r>
            <a:r>
              <a:rPr lang="en-US" altLang="ko-KR" sz="3800" b="1" dirty="0" smtClean="0">
                <a:latin typeface="Arial"/>
                <a:ea typeface="굴림" charset="0"/>
                <a:cs typeface="Arial"/>
              </a:rPr>
              <a:t> (Memory)</a:t>
            </a:r>
            <a:endParaRPr lang="el-GR" altLang="ko-KR" sz="3800" b="1" dirty="0" smtClean="0">
              <a:latin typeface="Arial"/>
              <a:cs typeface="Arial"/>
            </a:endParaRPr>
          </a:p>
          <a:p>
            <a:pPr lvl="1">
              <a:lnSpc>
                <a:spcPct val="120000"/>
              </a:lnSpc>
            </a:pPr>
            <a:r>
              <a:rPr lang="el-GR" altLang="ko-KR" sz="3800" i="1" dirty="0" smtClean="0">
                <a:latin typeface="Arial"/>
                <a:cs typeface="Arial"/>
              </a:rPr>
              <a:t>Καταχώρηση προγραμμάτων και δεδομένων</a:t>
            </a:r>
          </a:p>
          <a:p>
            <a:pPr lvl="1">
              <a:lnSpc>
                <a:spcPct val="120000"/>
              </a:lnSpc>
            </a:pPr>
            <a:r>
              <a:rPr lang="el-GR" altLang="ko-KR" sz="3800" i="1" dirty="0" smtClean="0">
                <a:latin typeface="Arial"/>
                <a:cs typeface="Arial"/>
              </a:rPr>
              <a:t>Χωρίζεται σε </a:t>
            </a:r>
            <a:r>
              <a:rPr lang="el-GR" altLang="ko-KR" sz="3800" b="1" i="1" dirty="0" smtClean="0">
                <a:latin typeface="Arial"/>
                <a:cs typeface="Arial"/>
              </a:rPr>
              <a:t>κύρια</a:t>
            </a:r>
            <a:r>
              <a:rPr lang="el-GR" altLang="ko-KR" sz="3800" i="1" dirty="0" smtClean="0">
                <a:latin typeface="Arial"/>
                <a:cs typeface="Arial"/>
              </a:rPr>
              <a:t> και </a:t>
            </a:r>
            <a:r>
              <a:rPr lang="el-GR" altLang="ko-KR" sz="3800" b="1" i="1" dirty="0" smtClean="0">
                <a:latin typeface="Arial"/>
                <a:cs typeface="Arial"/>
              </a:rPr>
              <a:t>βοηθητική</a:t>
            </a:r>
          </a:p>
          <a:p>
            <a:pPr>
              <a:lnSpc>
                <a:spcPct val="120000"/>
              </a:lnSpc>
            </a:pPr>
            <a:endParaRPr lang="el-GR" altLang="ko-KR" sz="3800" b="1" dirty="0" smtClean="0"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l-GR" altLang="ko-KR" sz="3800" b="1" dirty="0" smtClean="0">
                <a:latin typeface="Arial"/>
                <a:cs typeface="Arial"/>
              </a:rPr>
              <a:t>Μονάδα Εξόδου</a:t>
            </a:r>
            <a:r>
              <a:rPr lang="en-US" altLang="ko-KR" sz="3800" b="1" dirty="0" smtClean="0">
                <a:latin typeface="Arial"/>
                <a:ea typeface="굴림" charset="0"/>
                <a:cs typeface="Arial"/>
              </a:rPr>
              <a:t> (Output)</a:t>
            </a:r>
          </a:p>
          <a:p>
            <a:pPr lvl="1">
              <a:lnSpc>
                <a:spcPct val="120000"/>
              </a:lnSpc>
            </a:pPr>
            <a:r>
              <a:rPr lang="el-GR" altLang="ko-KR" sz="3800" i="1" dirty="0" smtClean="0">
                <a:latin typeface="Arial"/>
                <a:cs typeface="Arial"/>
              </a:rPr>
              <a:t>Επικοινωνία υπολογιστικ</a:t>
            </a:r>
            <a:r>
              <a:rPr lang="en-US" altLang="ko-KR" sz="3800" i="1" dirty="0" smtClean="0">
                <a:latin typeface="Arial"/>
                <a:ea typeface="굴림" charset="0"/>
                <a:cs typeface="Arial"/>
              </a:rPr>
              <a:t>o</a:t>
            </a:r>
            <a:r>
              <a:rPr lang="el-GR" altLang="ko-KR" sz="3800" i="1" dirty="0" smtClean="0">
                <a:latin typeface="Arial"/>
                <a:cs typeface="Arial"/>
              </a:rPr>
              <a:t>ύ συστήματος με το χρήστη, εμφάνιση αποτελεσμάτων εκτέλεσης προγραμμάτων</a:t>
            </a:r>
            <a:endParaRPr lang="el-GR" sz="3800" i="1" dirty="0" smtClean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139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>
                <a:latin typeface="Arial"/>
                <a:cs typeface="Arial"/>
              </a:rPr>
              <a:t>Η Ιστορία Συνοπτικά</a:t>
            </a:r>
            <a:endParaRPr lang="en-US" sz="4000" dirty="0">
              <a:latin typeface="Arial"/>
              <a:cs typeface="Arial"/>
            </a:endParaRPr>
          </a:p>
        </p:txBody>
      </p:sp>
      <p:graphicFrame>
        <p:nvGraphicFramePr>
          <p:cNvPr id="4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696180"/>
              </p:ext>
            </p:extLst>
          </p:nvPr>
        </p:nvGraphicFramePr>
        <p:xfrm>
          <a:off x="1007066" y="1728710"/>
          <a:ext cx="7016750" cy="4314496"/>
        </p:xfrm>
        <a:graphic>
          <a:graphicData uri="http://schemas.openxmlformats.org/drawingml/2006/table">
            <a:tbl>
              <a:tblPr/>
              <a:tblGrid>
                <a:gridCol w="1846263"/>
                <a:gridCol w="5170487"/>
              </a:tblGrid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Διάρκεια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Βασικά Επιτεύγματα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7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1951-1958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Λυχνίες Κενού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Διάτρητες κάρτες στην είσοδο – έξοδο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1959-1964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Τρίοδος Ηλεκτρονική Λυχνία (τρανζίστορ)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0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1965-1970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Ολοκληρωμένα Κυκλώματα Μεγάλης Ολοκλήρωσης (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LSI)</a:t>
                      </a:r>
                      <a:endParaRPr kumimoji="0" lang="el-G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Οθόνες και Πληκτρολόγια στην είσοδο - έξοδο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0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1971-σήμερα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Ολοκληρωμένα Κυκλώματα Πολύ Μεγάλης Ολοκλήρωσης (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VLSI)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Μικροεπεξεργαστής – Προσωπικός Υπολογιστής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Μέλλον (?)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Οπτικοί, Μοριακοί, Κβαντικοί Υπολογιστές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1510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latin typeface="Arial"/>
                <a:cs typeface="Arial"/>
              </a:rPr>
              <a:t>Μηχ</a:t>
            </a:r>
            <a:r>
              <a:rPr lang="en-US" sz="4000" dirty="0" smtClean="0">
                <a:latin typeface="Arial"/>
                <a:cs typeface="Arial"/>
              </a:rPr>
              <a:t>α</a:t>
            </a:r>
            <a:r>
              <a:rPr lang="en-US" sz="4000" dirty="0" err="1" smtClean="0">
                <a:latin typeface="Arial"/>
                <a:cs typeface="Arial"/>
              </a:rPr>
              <a:t>νές</a:t>
            </a:r>
            <a:r>
              <a:rPr lang="en-US" sz="4000" dirty="0" smtClean="0">
                <a:latin typeface="Arial"/>
                <a:cs typeface="Arial"/>
              </a:rPr>
              <a:t> </a:t>
            </a:r>
            <a:r>
              <a:rPr lang="el-GR" sz="4000" dirty="0" smtClean="0">
                <a:latin typeface="Arial"/>
                <a:cs typeface="Arial"/>
              </a:rPr>
              <a:t>με Λυχνίες Κενού</a:t>
            </a:r>
            <a:r>
              <a:rPr lang="en-US" sz="4000" dirty="0" smtClean="0">
                <a:latin typeface="Arial"/>
                <a:cs typeface="Arial"/>
              </a:rPr>
              <a:t> 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602" y="1905092"/>
            <a:ext cx="8229600" cy="3267762"/>
          </a:xfrm>
        </p:spPr>
        <p:txBody>
          <a:bodyPr>
            <a:normAutofit fontScale="92500" lnSpcReduction="10000"/>
          </a:bodyPr>
          <a:lstStyle/>
          <a:p>
            <a:r>
              <a:rPr lang="el-GR" sz="2000" b="1" dirty="0" smtClean="0">
                <a:latin typeface="Arial" charset="0"/>
              </a:rPr>
              <a:t>Από το 1951 μέχρι το 1958</a:t>
            </a:r>
            <a:r>
              <a:rPr lang="el-GR" sz="2000" dirty="0" smtClean="0">
                <a:latin typeface="Arial" charset="0"/>
              </a:rPr>
              <a:t> κατασκευάζονται οι υπολογιστικές μηχανές με Λυχνίες Κενού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l-GR" sz="2000" dirty="0" smtClean="0">
                <a:latin typeface="Arial" charset="0"/>
              </a:rPr>
              <a:t>(π.χ. </a:t>
            </a:r>
            <a:r>
              <a:rPr lang="en-US" sz="2000" dirty="0" smtClean="0">
                <a:latin typeface="Arial" charset="0"/>
              </a:rPr>
              <a:t>UNIVAC)</a:t>
            </a:r>
            <a:endParaRPr lang="el-GR" sz="2000" dirty="0" smtClean="0">
              <a:latin typeface="Arial" charset="0"/>
            </a:endParaRPr>
          </a:p>
          <a:p>
            <a:endParaRPr lang="en-GB" sz="2000" dirty="0" smtClean="0">
              <a:latin typeface="Arial" charset="0"/>
            </a:endParaRPr>
          </a:p>
          <a:p>
            <a:r>
              <a:rPr lang="el-GR" sz="2000" dirty="0" smtClean="0">
                <a:latin typeface="Arial" charset="0"/>
              </a:rPr>
              <a:t>Κυκλώματα: λυχνίες κενού (λαμπτήρες)</a:t>
            </a:r>
          </a:p>
          <a:p>
            <a:endParaRPr lang="en-GB" sz="2000" dirty="0" smtClean="0">
              <a:latin typeface="Arial" charset="0"/>
            </a:endParaRPr>
          </a:p>
          <a:p>
            <a:r>
              <a:rPr lang="el-GR" sz="2000" dirty="0" smtClean="0">
                <a:latin typeface="Arial" charset="0"/>
              </a:rPr>
              <a:t>Αποθήκευση (μνήμη): Μαγνητικά τύμπανα και μαγνητικές ταινίες</a:t>
            </a:r>
          </a:p>
          <a:p>
            <a:endParaRPr lang="en-GB" sz="2000" dirty="0" smtClean="0">
              <a:latin typeface="Arial" charset="0"/>
            </a:endParaRPr>
          </a:p>
          <a:p>
            <a:r>
              <a:rPr lang="el-GR" sz="2000" dirty="0" smtClean="0">
                <a:latin typeface="Arial" charset="0"/>
              </a:rPr>
              <a:t>Είσοδος: Διάτρητες κάρτες ή χαρτοταινίες</a:t>
            </a:r>
          </a:p>
          <a:p>
            <a:endParaRPr lang="en-GB" sz="2000" dirty="0" smtClean="0">
              <a:latin typeface="Arial" charset="0"/>
            </a:endParaRPr>
          </a:p>
          <a:p>
            <a:r>
              <a:rPr lang="el-GR" sz="2000" dirty="0" smtClean="0">
                <a:latin typeface="Arial" charset="0"/>
              </a:rPr>
              <a:t>Έξοδος: Εκτυπωτικές συσκευές ή συσκευές διάτρησης καρτών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62965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latin typeface="Arial"/>
                <a:cs typeface="Arial"/>
              </a:rPr>
              <a:t>Μηχ</a:t>
            </a:r>
            <a:r>
              <a:rPr lang="en-US" sz="4000" dirty="0" smtClean="0">
                <a:latin typeface="Arial"/>
                <a:cs typeface="Arial"/>
              </a:rPr>
              <a:t>α</a:t>
            </a:r>
            <a:r>
              <a:rPr lang="en-US" sz="4000" dirty="0" err="1" smtClean="0">
                <a:latin typeface="Arial"/>
                <a:cs typeface="Arial"/>
              </a:rPr>
              <a:t>νές</a:t>
            </a:r>
            <a:r>
              <a:rPr lang="en-US" sz="4000" dirty="0" smtClean="0">
                <a:latin typeface="Arial"/>
                <a:cs typeface="Arial"/>
              </a:rPr>
              <a:t> </a:t>
            </a:r>
            <a:r>
              <a:rPr lang="el-GR" sz="4000" dirty="0" smtClean="0">
                <a:latin typeface="Arial"/>
                <a:cs typeface="Arial"/>
              </a:rPr>
              <a:t>με Λυχνίες Κενού</a:t>
            </a:r>
            <a:r>
              <a:rPr lang="en-US" sz="4000" dirty="0" smtClean="0">
                <a:latin typeface="Arial"/>
                <a:cs typeface="Arial"/>
              </a:rPr>
              <a:t> </a:t>
            </a:r>
            <a:endParaRPr lang="en-US" sz="40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15939" y="1625617"/>
            <a:ext cx="40386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GB" sz="2000" b="1" dirty="0" smtClean="0">
                <a:latin typeface="Arial" charset="0"/>
              </a:rPr>
              <a:t>Univ</a:t>
            </a:r>
            <a:r>
              <a:rPr lang="en-GB" sz="2000" dirty="0" smtClean="0">
                <a:latin typeface="Arial" charset="0"/>
              </a:rPr>
              <a:t>ersal </a:t>
            </a:r>
            <a:r>
              <a:rPr lang="en-GB" sz="2000" b="1" dirty="0" smtClean="0">
                <a:latin typeface="Arial" charset="0"/>
              </a:rPr>
              <a:t>A</a:t>
            </a:r>
            <a:r>
              <a:rPr lang="en-GB" sz="2000" dirty="0" smtClean="0">
                <a:latin typeface="Arial" charset="0"/>
              </a:rPr>
              <a:t>utomatic </a:t>
            </a:r>
            <a:r>
              <a:rPr lang="en-GB" sz="2000" b="1" dirty="0" smtClean="0">
                <a:latin typeface="Arial" charset="0"/>
              </a:rPr>
              <a:t>C</a:t>
            </a:r>
            <a:r>
              <a:rPr lang="en-GB" sz="2000" dirty="0" smtClean="0">
                <a:latin typeface="Arial" charset="0"/>
              </a:rPr>
              <a:t>omputer (</a:t>
            </a:r>
            <a:r>
              <a:rPr lang="en-GB" sz="2000" b="1" dirty="0" smtClean="0">
                <a:latin typeface="Arial" charset="0"/>
              </a:rPr>
              <a:t>UNIVAC</a:t>
            </a:r>
            <a:r>
              <a:rPr lang="en-GB" sz="2000" dirty="0" smtClean="0">
                <a:latin typeface="Arial" charset="0"/>
              </a:rPr>
              <a:t>)</a:t>
            </a:r>
            <a:endParaRPr lang="el-GR" sz="2000" dirty="0" smtClean="0">
              <a:latin typeface="Arial" charset="0"/>
            </a:endParaRPr>
          </a:p>
          <a:p>
            <a:endParaRPr lang="en-GB" sz="900" dirty="0" smtClean="0">
              <a:latin typeface="Arial" charset="0"/>
            </a:endParaRPr>
          </a:p>
          <a:p>
            <a:r>
              <a:rPr lang="el-GR" sz="2000" dirty="0" smtClean="0">
                <a:latin typeface="Arial" charset="0"/>
              </a:rPr>
              <a:t>Πρώτη μηχανή μαζικής παραγωγής &amp; πώλησης</a:t>
            </a:r>
            <a:endParaRPr lang="en-GB" sz="2000" dirty="0" smtClean="0">
              <a:latin typeface="Arial" charset="0"/>
            </a:endParaRPr>
          </a:p>
          <a:p>
            <a:endParaRPr lang="el-GR" sz="2000" dirty="0" smtClean="0">
              <a:latin typeface="Arial" charset="0"/>
            </a:endParaRPr>
          </a:p>
          <a:p>
            <a:r>
              <a:rPr lang="el-GR" sz="2000" dirty="0" smtClean="0">
                <a:latin typeface="Arial" charset="0"/>
              </a:rPr>
              <a:t>Η πρώτη πώληση έγινε για λογαριασμό του Γραφείου Απογραφών των Η.Π.Α</a:t>
            </a:r>
          </a:p>
          <a:p>
            <a:endParaRPr lang="en-GB" sz="2000" dirty="0" smtClean="0">
              <a:latin typeface="Arial" charset="0"/>
            </a:endParaRPr>
          </a:p>
          <a:p>
            <a:r>
              <a:rPr lang="el-GR" sz="2000" dirty="0" smtClean="0">
                <a:latin typeface="Arial" charset="0"/>
              </a:rPr>
              <a:t>Συνολικά πουλήθηκαν 46 κομμάτια</a:t>
            </a:r>
            <a:endParaRPr lang="en-US" sz="2000" dirty="0">
              <a:latin typeface="Arial" charset="0"/>
            </a:endParaRPr>
          </a:p>
        </p:txBody>
      </p:sp>
      <p:pic>
        <p:nvPicPr>
          <p:cNvPr id="5" name="Content Placeholder 4" descr="1951_univac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02769" y="2216175"/>
            <a:ext cx="3635375" cy="3381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9337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latin typeface="Arial"/>
                <a:cs typeface="Arial"/>
              </a:rPr>
              <a:t>Μηχ</a:t>
            </a:r>
            <a:r>
              <a:rPr lang="en-US" sz="4000" dirty="0" smtClean="0">
                <a:latin typeface="Arial"/>
                <a:cs typeface="Arial"/>
              </a:rPr>
              <a:t>α</a:t>
            </a:r>
            <a:r>
              <a:rPr lang="en-US" sz="4000" dirty="0" err="1" smtClean="0">
                <a:latin typeface="Arial"/>
                <a:cs typeface="Arial"/>
              </a:rPr>
              <a:t>νές</a:t>
            </a:r>
            <a:r>
              <a:rPr lang="en-US" sz="4000" dirty="0" smtClean="0">
                <a:latin typeface="Arial"/>
                <a:cs typeface="Arial"/>
              </a:rPr>
              <a:t> </a:t>
            </a:r>
            <a:r>
              <a:rPr lang="el-GR" sz="4000" dirty="0" smtClean="0">
                <a:latin typeface="Arial"/>
                <a:cs typeface="Arial"/>
              </a:rPr>
              <a:t>με Λυχνίες Κενού</a:t>
            </a:r>
            <a:r>
              <a:rPr lang="en-US" sz="4000" dirty="0" smtClean="0">
                <a:latin typeface="Arial"/>
                <a:cs typeface="Arial"/>
              </a:rPr>
              <a:t> </a:t>
            </a:r>
            <a:endParaRPr lang="en-US" sz="40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74730" y="2612062"/>
            <a:ext cx="4032250" cy="186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lnSpc>
                <a:spcPct val="100000"/>
              </a:lnSpc>
              <a:spcBef>
                <a:spcPct val="50000"/>
              </a:spcBef>
            </a:pPr>
            <a:r>
              <a:rPr lang="en-US" sz="2000" b="1" dirty="0">
                <a:latin typeface="Arial"/>
                <a:cs typeface="Arial"/>
              </a:rPr>
              <a:t>I</a:t>
            </a:r>
            <a:r>
              <a:rPr lang="en-US" sz="2000" dirty="0">
                <a:latin typeface="Arial"/>
                <a:cs typeface="Arial"/>
              </a:rPr>
              <a:t>nternational </a:t>
            </a:r>
            <a:r>
              <a:rPr lang="en-US" sz="2000" b="1" dirty="0">
                <a:latin typeface="Arial"/>
                <a:cs typeface="Arial"/>
              </a:rPr>
              <a:t>B</a:t>
            </a:r>
            <a:r>
              <a:rPr lang="en-US" sz="2000" dirty="0">
                <a:latin typeface="Arial"/>
                <a:cs typeface="Arial"/>
              </a:rPr>
              <a:t>usiness </a:t>
            </a:r>
            <a:r>
              <a:rPr lang="en-US" sz="2000" b="1" dirty="0">
                <a:latin typeface="Arial"/>
                <a:cs typeface="Arial"/>
              </a:rPr>
              <a:t>M</a:t>
            </a:r>
            <a:r>
              <a:rPr lang="en-US" sz="2000" dirty="0">
                <a:latin typeface="Arial"/>
                <a:cs typeface="Arial"/>
              </a:rPr>
              <a:t>achines </a:t>
            </a:r>
            <a:r>
              <a:rPr lang="en-GB" sz="2000" dirty="0">
                <a:latin typeface="Arial"/>
                <a:cs typeface="Arial"/>
              </a:rPr>
              <a:t>(</a:t>
            </a:r>
            <a:r>
              <a:rPr lang="en-GB" sz="2000" b="1" dirty="0">
                <a:latin typeface="Arial"/>
                <a:cs typeface="Arial"/>
              </a:rPr>
              <a:t>IBM</a:t>
            </a:r>
            <a:r>
              <a:rPr lang="en-GB" sz="2000" dirty="0">
                <a:latin typeface="Arial"/>
                <a:cs typeface="Arial"/>
              </a:rPr>
              <a:t>)</a:t>
            </a:r>
            <a:endParaRPr lang="el-GR" sz="2000" dirty="0">
              <a:latin typeface="Arial"/>
              <a:cs typeface="Arial"/>
            </a:endParaRPr>
          </a:p>
          <a:p>
            <a:pPr marL="342900" indent="-342900">
              <a:lnSpc>
                <a:spcPct val="100000"/>
              </a:lnSpc>
              <a:spcBef>
                <a:spcPct val="50000"/>
              </a:spcBef>
              <a:buFontTx/>
              <a:buChar char="•"/>
            </a:pPr>
            <a:endParaRPr lang="en-GB" sz="900" dirty="0">
              <a:latin typeface="Arial"/>
              <a:cs typeface="Arial"/>
            </a:endParaRPr>
          </a:p>
          <a:p>
            <a:pPr marL="342900" indent="-342900">
              <a:lnSpc>
                <a:spcPct val="100000"/>
              </a:lnSpc>
              <a:spcBef>
                <a:spcPct val="50000"/>
              </a:spcBef>
              <a:buFontTx/>
              <a:buChar char="•"/>
            </a:pPr>
            <a:r>
              <a:rPr lang="el-GR" sz="2000" dirty="0">
                <a:latin typeface="Arial"/>
                <a:cs typeface="Arial"/>
              </a:rPr>
              <a:t>Ξεκίνησε να ασχολείται με την κατασκευή Η/Υ από το </a:t>
            </a:r>
            <a:r>
              <a:rPr lang="el-GR" sz="2000" dirty="0" smtClean="0">
                <a:latin typeface="Arial"/>
                <a:cs typeface="Arial"/>
              </a:rPr>
              <a:t>1953</a:t>
            </a:r>
            <a:endParaRPr lang="el-GR" sz="2000" dirty="0">
              <a:latin typeface="Arial"/>
              <a:cs typeface="Arial"/>
            </a:endParaRPr>
          </a:p>
        </p:txBody>
      </p:sp>
      <p:pic>
        <p:nvPicPr>
          <p:cNvPr id="5" name="Content Placeholder 4" descr="IBM70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57786" y="1925628"/>
            <a:ext cx="4144546" cy="3313375"/>
          </a:xfrm>
          <a:noFill/>
        </p:spPr>
      </p:pic>
    </p:spTree>
    <p:extLst>
      <p:ext uri="{BB962C8B-B14F-4D97-AF65-F5344CB8AC3E}">
        <p14:creationId xmlns:p14="http://schemas.microsoft.com/office/powerpoint/2010/main" val="3026774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36" y="274638"/>
            <a:ext cx="8657036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Arial"/>
                <a:cs typeface="Arial"/>
              </a:rPr>
              <a:t>Μηχ</a:t>
            </a:r>
            <a:r>
              <a:rPr lang="en-US" dirty="0" smtClean="0">
                <a:latin typeface="Arial"/>
                <a:cs typeface="Arial"/>
              </a:rPr>
              <a:t>α</a:t>
            </a:r>
            <a:r>
              <a:rPr lang="en-US" dirty="0" err="1" smtClean="0">
                <a:latin typeface="Arial"/>
                <a:cs typeface="Arial"/>
              </a:rPr>
              <a:t>νές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l-GR" dirty="0" smtClean="0">
                <a:latin typeface="Arial"/>
                <a:cs typeface="Arial"/>
              </a:rPr>
              <a:t>Βασισμένες σε Τρανζίστορ 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636" y="1970635"/>
            <a:ext cx="4794399" cy="4525963"/>
          </a:xfrm>
        </p:spPr>
        <p:txBody>
          <a:bodyPr/>
          <a:lstStyle/>
          <a:p>
            <a:pPr marL="536575" indent="-536575">
              <a:lnSpc>
                <a:spcPct val="90000"/>
              </a:lnSpc>
            </a:pPr>
            <a:r>
              <a:rPr lang="el-GR" sz="2000" b="1" dirty="0" smtClean="0">
                <a:latin typeface="Arial" charset="0"/>
              </a:rPr>
              <a:t>Από το 1959 μέχρι το 1964</a:t>
            </a:r>
            <a:r>
              <a:rPr lang="el-GR" sz="2000" dirty="0" smtClean="0">
                <a:latin typeface="Arial" charset="0"/>
              </a:rPr>
              <a:t> κατασκευάζονται οι υπολογιστικές μηχανές βασισμένες σε τρανζίστορ</a:t>
            </a:r>
            <a:endParaRPr lang="en-GB" sz="2000" dirty="0" smtClean="0">
              <a:latin typeface="Arial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l-GR" sz="2000" dirty="0" smtClean="0">
              <a:latin typeface="Arial" charset="0"/>
            </a:endParaRPr>
          </a:p>
          <a:p>
            <a:pPr marL="536575" indent="-536575">
              <a:lnSpc>
                <a:spcPct val="90000"/>
              </a:lnSpc>
            </a:pPr>
            <a:r>
              <a:rPr lang="el-GR" sz="2000" dirty="0" smtClean="0">
                <a:latin typeface="Arial" charset="0"/>
              </a:rPr>
              <a:t>Εφεύρεση της </a:t>
            </a:r>
            <a:r>
              <a:rPr lang="el-GR" altLang="ko-KR" sz="2000" b="1" dirty="0" smtClean="0">
                <a:latin typeface="Arial" charset="0"/>
              </a:rPr>
              <a:t>τριόδου ηλεκτρονικής λυχνίας</a:t>
            </a:r>
            <a:r>
              <a:rPr lang="el-GR" altLang="ko-KR" sz="2000" dirty="0" smtClean="0">
                <a:latin typeface="Arial" charset="0"/>
              </a:rPr>
              <a:t> (</a:t>
            </a:r>
            <a:r>
              <a:rPr lang="en-US" altLang="ko-KR" sz="2000" b="1" dirty="0" smtClean="0">
                <a:latin typeface="Arial" charset="0"/>
                <a:ea typeface="굴림" charset="0"/>
                <a:cs typeface="굴림" charset="0"/>
              </a:rPr>
              <a:t>transistor</a:t>
            </a:r>
            <a:r>
              <a:rPr lang="en-US" altLang="ko-KR" sz="2000" dirty="0" smtClean="0">
                <a:latin typeface="Arial" charset="0"/>
                <a:ea typeface="굴림" charset="0"/>
                <a:cs typeface="굴림" charset="0"/>
              </a:rPr>
              <a:t> - </a:t>
            </a:r>
            <a:r>
              <a:rPr lang="el-GR" altLang="ko-KR" sz="2000" b="1" dirty="0" smtClean="0">
                <a:latin typeface="Arial" charset="0"/>
              </a:rPr>
              <a:t>τρανζίστορ</a:t>
            </a:r>
            <a:r>
              <a:rPr lang="el-GR" altLang="ko-KR" sz="2000" dirty="0" smtClean="0">
                <a:latin typeface="Arial" charset="0"/>
              </a:rPr>
              <a:t>) το 1948 στα εργαστήρια της εταιρίας</a:t>
            </a:r>
            <a:r>
              <a:rPr lang="el-GR" altLang="ko-KR" sz="2000" b="1" dirty="0" smtClean="0">
                <a:latin typeface="Arial" charset="0"/>
              </a:rPr>
              <a:t> </a:t>
            </a:r>
            <a:r>
              <a:rPr lang="en-US" altLang="ko-KR" sz="2000" b="1" dirty="0" smtClean="0">
                <a:latin typeface="Arial" charset="0"/>
                <a:ea typeface="굴림" charset="0"/>
                <a:cs typeface="굴림" charset="0"/>
              </a:rPr>
              <a:t>Bell</a:t>
            </a:r>
            <a:r>
              <a:rPr lang="en-US" altLang="ko-KR" sz="2000" dirty="0" smtClean="0">
                <a:latin typeface="Arial" charset="0"/>
                <a:ea typeface="굴림" charset="0"/>
                <a:cs typeface="굴림" charset="0"/>
              </a:rPr>
              <a:t> </a:t>
            </a:r>
            <a:endParaRPr lang="el-GR" sz="2000" dirty="0" smtClean="0">
              <a:latin typeface="Arial" charset="0"/>
            </a:endParaRPr>
          </a:p>
          <a:p>
            <a:pPr marL="536575" indent="-536575">
              <a:lnSpc>
                <a:spcPct val="90000"/>
              </a:lnSpc>
            </a:pPr>
            <a:endParaRPr lang="en-GB" sz="2000" dirty="0" smtClean="0">
              <a:latin typeface="Arial" charset="0"/>
            </a:endParaRPr>
          </a:p>
          <a:p>
            <a:pPr marL="536575" indent="-536575">
              <a:lnSpc>
                <a:spcPct val="90000"/>
              </a:lnSpc>
            </a:pPr>
            <a:r>
              <a:rPr lang="el-GR" sz="2000" dirty="0" smtClean="0">
                <a:latin typeface="Arial" charset="0"/>
              </a:rPr>
              <a:t>Αντικαθιστά τα μαγνητικά μέσα στην αποθήκευση </a:t>
            </a:r>
            <a:endParaRPr lang="en-GB" sz="2000" dirty="0" smtClean="0">
              <a:latin typeface="Arial" charset="0"/>
            </a:endParaRPr>
          </a:p>
          <a:p>
            <a:endParaRPr lang="en-US" dirty="0"/>
          </a:p>
        </p:txBody>
      </p:sp>
      <p:pic>
        <p:nvPicPr>
          <p:cNvPr id="4" name="Picture 4" descr="transis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29790" y="2500313"/>
            <a:ext cx="2946400" cy="220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7806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latin typeface="Arial"/>
                <a:cs typeface="Arial"/>
              </a:rPr>
              <a:t>Μηχανές β</a:t>
            </a:r>
            <a:r>
              <a:rPr lang="el-GR" altLang="ko-KR" dirty="0" smtClean="0">
                <a:latin typeface="Arial"/>
                <a:cs typeface="Arial"/>
              </a:rPr>
              <a:t>ασισμένες σε Ολοκληρωμένα Κυκλώματα</a:t>
            </a:r>
            <a:r>
              <a:rPr lang="en-US" altLang="ko-KR" dirty="0" smtClean="0">
                <a:latin typeface="Arial"/>
                <a:ea typeface="굴림" charset="0"/>
                <a:cs typeface="Arial"/>
              </a:rPr>
              <a:t> 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967" y="1600200"/>
            <a:ext cx="5807183" cy="45259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l-GR" sz="2100" b="1" dirty="0" smtClean="0">
                <a:latin typeface="Arial" charset="0"/>
              </a:rPr>
              <a:t>Από το 1965 μέχρι το 1970</a:t>
            </a:r>
            <a:r>
              <a:rPr lang="el-GR" sz="2100" dirty="0" smtClean="0">
                <a:latin typeface="Arial" charset="0"/>
              </a:rPr>
              <a:t> κατασκευάζονται υπολογιστικές μηχανές με ολοκληρωμένα κυκλώματα (</a:t>
            </a:r>
            <a:r>
              <a:rPr lang="en-US" sz="2100" b="1" dirty="0" smtClean="0">
                <a:latin typeface="Arial" charset="0"/>
              </a:rPr>
              <a:t>chip</a:t>
            </a:r>
            <a:r>
              <a:rPr lang="en-US" sz="2100" dirty="0" smtClean="0"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el-GR" sz="2100" dirty="0" smtClean="0"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el-GR" sz="2100" dirty="0" smtClean="0">
                <a:latin typeface="Arial" charset="0"/>
              </a:rPr>
              <a:t>Στο εσωτερικό κάθε ολοκληρωμένου περιέχεται ένα μονολιθικό κύκλωμα πυριτίου με πολλά αλληλοσυνδεδεμένα τρανζίστορ και άλλα στοιχεία</a:t>
            </a:r>
            <a:endParaRPr lang="en-GB" sz="2100" dirty="0" smtClean="0"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en-GB" sz="2100" b="1" dirty="0" smtClean="0"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el-GR" sz="2100" b="1" dirty="0" smtClean="0">
                <a:latin typeface="Arial" charset="0"/>
              </a:rPr>
              <a:t>Από το 1971 μέχρι και σήμερα</a:t>
            </a:r>
            <a:r>
              <a:rPr lang="el-GR" sz="2100" dirty="0" smtClean="0">
                <a:latin typeface="Arial" charset="0"/>
              </a:rPr>
              <a:t> κατασκευάζονται υπολογιστικές μηχανές με </a:t>
            </a:r>
            <a:r>
              <a:rPr lang="el-GR" sz="2100" b="1" dirty="0" smtClean="0">
                <a:latin typeface="Arial" charset="0"/>
              </a:rPr>
              <a:t>ολοκληρωμένα Κυκλώματα Πολύ Μεγάλης Ολοκλήρωσης</a:t>
            </a:r>
            <a:r>
              <a:rPr lang="el-GR" sz="2100" dirty="0" smtClean="0">
                <a:latin typeface="Arial" charset="0"/>
              </a:rPr>
              <a:t> (</a:t>
            </a:r>
            <a:r>
              <a:rPr lang="en-US" sz="2100" b="1" dirty="0" smtClean="0">
                <a:latin typeface="Arial" charset="0"/>
              </a:rPr>
              <a:t>VLSI-Very Large Scale Integration</a:t>
            </a:r>
            <a:r>
              <a:rPr lang="en-US" sz="2100" dirty="0" smtClean="0">
                <a:latin typeface="Arial" charset="0"/>
              </a:rPr>
              <a:t>) </a:t>
            </a:r>
            <a:r>
              <a:rPr lang="el-GR" sz="2100" dirty="0" smtClean="0">
                <a:latin typeface="Arial" charset="0"/>
              </a:rPr>
              <a:t>που μειώνουν τον όγκο και αυξάνουν τις δυνατότητες αποθήκευσης και επεξεργασίας των υπολογιστών</a:t>
            </a:r>
          </a:p>
          <a:p>
            <a:pPr>
              <a:lnSpc>
                <a:spcPct val="120000"/>
              </a:lnSpc>
            </a:pPr>
            <a:endParaRPr lang="en-GB" sz="2100" dirty="0" smtClean="0"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el-GR" sz="2100" dirty="0" smtClean="0">
                <a:latin typeface="Arial" charset="0"/>
              </a:rPr>
              <a:t>Δημιουργία του </a:t>
            </a:r>
            <a:r>
              <a:rPr lang="el-GR" sz="2100" b="1" dirty="0" smtClean="0">
                <a:latin typeface="Arial" charset="0"/>
              </a:rPr>
              <a:t>Μικροεπεξεργαστή </a:t>
            </a:r>
            <a:r>
              <a:rPr lang="el-GR" sz="2100" dirty="0" smtClean="0">
                <a:latin typeface="Arial" charset="0"/>
              </a:rPr>
              <a:t>(</a:t>
            </a:r>
            <a:r>
              <a:rPr lang="en-US" sz="2100" dirty="0" smtClean="0">
                <a:latin typeface="Arial" charset="0"/>
              </a:rPr>
              <a:t>Microprocessor)</a:t>
            </a:r>
          </a:p>
          <a:p>
            <a:pPr lvl="1">
              <a:lnSpc>
                <a:spcPct val="120000"/>
              </a:lnSpc>
            </a:pPr>
            <a:r>
              <a:rPr lang="el-GR" sz="2100" dirty="0" smtClean="0">
                <a:latin typeface="Arial" charset="0"/>
              </a:rPr>
              <a:t>Πρώτος μικροεπεξεργαστής ο 4004 της </a:t>
            </a:r>
            <a:r>
              <a:rPr lang="en-US" sz="2100" dirty="0" smtClean="0">
                <a:latin typeface="Arial" charset="0"/>
              </a:rPr>
              <a:t>Intel</a:t>
            </a:r>
            <a:r>
              <a:rPr lang="el-GR" sz="2100" dirty="0" smtClean="0">
                <a:latin typeface="Arial" charset="0"/>
              </a:rPr>
              <a:t> και ακολούθησαν οι 8008 και 8080</a:t>
            </a:r>
          </a:p>
          <a:p>
            <a:pPr>
              <a:lnSpc>
                <a:spcPct val="90000"/>
              </a:lnSpc>
            </a:pPr>
            <a:endParaRPr lang="el-GR" sz="2400" dirty="0" smtClean="0">
              <a:latin typeface="Arial" charset="0"/>
            </a:endParaRPr>
          </a:p>
          <a:p>
            <a:endParaRPr lang="en-US" dirty="0"/>
          </a:p>
        </p:txBody>
      </p:sp>
      <p:pic>
        <p:nvPicPr>
          <p:cNvPr id="4" name="Picture 4" descr="integrated_circu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989" y="1772794"/>
            <a:ext cx="2723262" cy="1370456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487" y="4024940"/>
            <a:ext cx="2663825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124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05338"/>
            <a:ext cx="6400800" cy="2404223"/>
          </a:xfrm>
        </p:spPr>
        <p:txBody>
          <a:bodyPr>
            <a:noAutofit/>
          </a:bodyPr>
          <a:lstStyle/>
          <a:p>
            <a:r>
              <a:rPr lang="el-GR" sz="4000" b="1" dirty="0" smtClean="0">
                <a:solidFill>
                  <a:schemeClr val="tx1"/>
                </a:solidFill>
                <a:latin typeface="Arial"/>
                <a:cs typeface="Arial"/>
              </a:rPr>
              <a:t>Εισαγωγή στην Πληροφορική</a:t>
            </a:r>
            <a:r>
              <a:rPr lang="en-GB" sz="4000" b="1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l-GR" sz="4000" b="1" dirty="0" smtClean="0">
                <a:solidFill>
                  <a:schemeClr val="tx1"/>
                </a:solidFill>
                <a:latin typeface="Arial"/>
                <a:cs typeface="Arial"/>
              </a:rPr>
              <a:t>και εφαρμογές της στις Βιοεπιστήμες</a:t>
            </a:r>
            <a:endParaRPr lang="el-GR" sz="40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75169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Arial"/>
                <a:cs typeface="Arial"/>
              </a:rPr>
              <a:t>Ο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Προσω</a:t>
            </a:r>
            <a:r>
              <a:rPr lang="en-US" dirty="0" smtClean="0">
                <a:latin typeface="Arial"/>
                <a:cs typeface="Arial"/>
              </a:rPr>
              <a:t>π</a:t>
            </a:r>
            <a:r>
              <a:rPr lang="en-US" dirty="0" err="1" smtClean="0">
                <a:latin typeface="Arial"/>
                <a:cs typeface="Arial"/>
              </a:rPr>
              <a:t>ικός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Υ</a:t>
            </a:r>
            <a:r>
              <a:rPr lang="en-US" dirty="0" smtClean="0">
                <a:latin typeface="Arial"/>
                <a:cs typeface="Arial"/>
              </a:rPr>
              <a:t>π</a:t>
            </a:r>
            <a:r>
              <a:rPr lang="en-US" dirty="0" err="1" smtClean="0">
                <a:latin typeface="Arial"/>
                <a:cs typeface="Arial"/>
              </a:rPr>
              <a:t>ολογιστής</a:t>
            </a:r>
            <a:r>
              <a:rPr lang="el-GR" dirty="0" smtClean="0">
                <a:latin typeface="Arial"/>
                <a:cs typeface="Arial"/>
              </a:rPr>
              <a:t> (</a:t>
            </a:r>
            <a:r>
              <a:rPr lang="en-US" dirty="0" smtClean="0">
                <a:latin typeface="Arial"/>
                <a:cs typeface="Arial"/>
              </a:rPr>
              <a:t>PC)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08" y="1600200"/>
            <a:ext cx="5238371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sz="2000" dirty="0" smtClean="0">
                <a:latin typeface="Arial" charset="0"/>
              </a:rPr>
              <a:t>Αποτέλεσμα της δημιουργίας του μικροεπεξεργαστή είναι η γέννηση του </a:t>
            </a:r>
            <a:r>
              <a:rPr lang="el-GR" sz="2000" b="1" dirty="0" smtClean="0">
                <a:latin typeface="Arial" charset="0"/>
              </a:rPr>
              <a:t>Προσωπικού Υπολογιστή</a:t>
            </a:r>
            <a:r>
              <a:rPr lang="el-GR" sz="2000" dirty="0" smtClean="0">
                <a:latin typeface="Arial" charset="0"/>
              </a:rPr>
              <a:t> (</a:t>
            </a:r>
            <a:r>
              <a:rPr lang="en-US" sz="2000" b="1" dirty="0" smtClean="0">
                <a:latin typeface="Arial" charset="0"/>
              </a:rPr>
              <a:t>PC</a:t>
            </a:r>
            <a:r>
              <a:rPr lang="en-US" sz="2000" dirty="0" smtClean="0">
                <a:latin typeface="Arial" charset="0"/>
              </a:rPr>
              <a:t> – </a:t>
            </a:r>
            <a:r>
              <a:rPr lang="en-US" sz="2000" b="1" dirty="0" smtClean="0">
                <a:latin typeface="Arial" charset="0"/>
              </a:rPr>
              <a:t>Personal Computer</a:t>
            </a:r>
            <a:r>
              <a:rPr lang="en-US" sz="2000" dirty="0" smtClean="0">
                <a:latin typeface="Arial" charset="0"/>
              </a:rPr>
              <a:t>).</a:t>
            </a:r>
          </a:p>
          <a:p>
            <a:pPr>
              <a:lnSpc>
                <a:spcPct val="90000"/>
              </a:lnSpc>
            </a:pPr>
            <a:endParaRPr lang="en-GB" sz="2000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l-GR" sz="2000" dirty="0" smtClean="0">
                <a:latin typeface="Arial" charset="0"/>
              </a:rPr>
              <a:t>Πωλήσεις υπολογιστών και σε άτομα εκτός από επιχειρήσεις και οργανισμούς</a:t>
            </a:r>
            <a:r>
              <a:rPr lang="en-GB" sz="2000" dirty="0" smtClean="0">
                <a:latin typeface="Arial" charset="0"/>
              </a:rPr>
              <a:t>.</a:t>
            </a:r>
            <a:endParaRPr lang="el-GR" sz="2000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GB" sz="2000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l-GR" sz="2000" dirty="0" smtClean="0">
                <a:latin typeface="Arial" charset="0"/>
              </a:rPr>
              <a:t>Διεύρυνση της χρήσης τους σε καθημερινά προβλήματα και όχι μόνο για επιχειρηματικές ανάγκες και επιστημονικές εφαρμογές</a:t>
            </a:r>
            <a:r>
              <a:rPr lang="en-GB" sz="2000" dirty="0" smtClean="0">
                <a:latin typeface="Arial" charset="0"/>
              </a:rPr>
              <a:t>.</a:t>
            </a:r>
            <a:endParaRPr lang="el-GR" sz="2000" dirty="0" smtClean="0">
              <a:latin typeface="Arial" charset="0"/>
            </a:endParaRPr>
          </a:p>
          <a:p>
            <a:endParaRPr lang="en-US" dirty="0"/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95531" y="1395413"/>
            <a:ext cx="3429000" cy="2209800"/>
          </a:xfrm>
          <a:prstGeom prst="rect">
            <a:avLst/>
          </a:prstGeom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95923" y="4315902"/>
            <a:ext cx="34290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5186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>
                <a:latin typeface="Arial"/>
                <a:cs typeface="Arial"/>
              </a:rPr>
              <a:t>Το μέλλον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ko-KR" sz="2000" dirty="0" smtClean="0">
                <a:latin typeface="Arial" charset="0"/>
              </a:rPr>
              <a:t>Οπτικοί Υπολογιστές</a:t>
            </a:r>
          </a:p>
          <a:p>
            <a:pPr>
              <a:lnSpc>
                <a:spcPct val="90000"/>
              </a:lnSpc>
            </a:pPr>
            <a:r>
              <a:rPr lang="el-GR" altLang="ko-KR" sz="2000" dirty="0" smtClean="0">
                <a:latin typeface="Arial" charset="0"/>
              </a:rPr>
              <a:t>Μοριακοί Υπολογιστές</a:t>
            </a:r>
          </a:p>
          <a:p>
            <a:pPr>
              <a:lnSpc>
                <a:spcPct val="90000"/>
              </a:lnSpc>
            </a:pPr>
            <a:r>
              <a:rPr lang="el-GR" altLang="ko-KR" sz="2000" dirty="0" smtClean="0">
                <a:latin typeface="Arial" charset="0"/>
              </a:rPr>
              <a:t>Χημικοί Υπολογιστές</a:t>
            </a:r>
          </a:p>
          <a:p>
            <a:pPr>
              <a:lnSpc>
                <a:spcPct val="90000"/>
              </a:lnSpc>
            </a:pPr>
            <a:r>
              <a:rPr lang="el-GR" altLang="ko-KR" sz="2000" dirty="0" smtClean="0">
                <a:latin typeface="Arial" charset="0"/>
              </a:rPr>
              <a:t>Κβαντικοί Υπολογιστές</a:t>
            </a:r>
          </a:p>
          <a:p>
            <a:pPr>
              <a:lnSpc>
                <a:spcPct val="90000"/>
              </a:lnSpc>
            </a:pPr>
            <a:r>
              <a:rPr lang="el-GR" altLang="ko-KR" sz="2000" dirty="0" smtClean="0">
                <a:latin typeface="Arial" charset="0"/>
              </a:rPr>
              <a:t>Άλλοι:</a:t>
            </a:r>
          </a:p>
          <a:p>
            <a:pPr lvl="1">
              <a:lnSpc>
                <a:spcPct val="90000"/>
              </a:lnSpc>
            </a:pPr>
            <a:r>
              <a:rPr lang="el-GR" altLang="ko-KR" sz="1800" dirty="0" smtClean="0">
                <a:latin typeface="Arial" charset="0"/>
              </a:rPr>
              <a:t>Υπολογιστές που μπορούν να ενσωματωθούν στα ρούχα των χρηστών τους (</a:t>
            </a:r>
            <a:r>
              <a:rPr lang="en-US" altLang="ko-KR" sz="1800" dirty="0" smtClean="0">
                <a:latin typeface="Arial" charset="0"/>
                <a:ea typeface="굴림" charset="0"/>
                <a:cs typeface="굴림" charset="0"/>
              </a:rPr>
              <a:t>wearable computing</a:t>
            </a:r>
            <a:r>
              <a:rPr lang="el-GR" altLang="ko-KR" sz="1800" dirty="0" smtClean="0">
                <a:latin typeface="Arial" charset="0"/>
              </a:rPr>
              <a:t>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8054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6184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Η πληροφορική στις Βιοεπιστήμες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n-GB" dirty="0" smtClean="0"/>
              <a:t>(</a:t>
            </a:r>
            <a:r>
              <a:rPr lang="el-GR" dirty="0" smtClean="0"/>
              <a:t>Βιοπληροφορική</a:t>
            </a:r>
            <a:r>
              <a:rPr lang="en-GB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586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Βιοπληροφορικ</a:t>
            </a:r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ή: τ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ι ε</a:t>
            </a:r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ίναι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600" dirty="0" err="1">
                <a:latin typeface="Arial" charset="0"/>
                <a:ea typeface="ＭＳ Ｐゴシック" charset="0"/>
                <a:cs typeface="ＭＳ Ｐゴシック" charset="0"/>
              </a:rPr>
              <a:t>Η</a:t>
            </a: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 α</a:t>
            </a:r>
            <a:r>
              <a:rPr lang="en-US" sz="1600" dirty="0" err="1">
                <a:latin typeface="Arial" charset="0"/>
                <a:ea typeface="ＭＳ Ｐゴシック" charset="0"/>
                <a:cs typeface="ＭＳ Ｐゴシック" charset="0"/>
              </a:rPr>
              <a:t>ν</a:t>
            </a:r>
            <a:r>
              <a:rPr lang="en-US" altLang="ja-JP" sz="1600" dirty="0" err="1">
                <a:latin typeface="Arial" charset="0"/>
                <a:ea typeface="ＭＳ Ｐゴシック" charset="0"/>
                <a:cs typeface="ＭＳ Ｐゴシック" charset="0"/>
              </a:rPr>
              <a:t>ά</a:t>
            </a:r>
            <a:r>
              <a:rPr lang="en-US" altLang="ja-JP" sz="1600" dirty="0">
                <a:latin typeface="Arial" charset="0"/>
                <a:ea typeface="ＭＳ Ｐゴシック" charset="0"/>
                <a:cs typeface="ＭＳ Ｐゴシック" charset="0"/>
              </a:rPr>
              <a:t>π</a:t>
            </a:r>
            <a:r>
              <a:rPr lang="en-US" altLang="ja-JP" sz="1600" dirty="0" err="1">
                <a:latin typeface="Arial" charset="0"/>
                <a:ea typeface="ＭＳ Ｐゴシック" charset="0"/>
                <a:cs typeface="ＭＳ Ｐゴシック" charset="0"/>
              </a:rPr>
              <a:t>τυξη</a:t>
            </a:r>
            <a:r>
              <a:rPr lang="en-US" altLang="ja-JP" sz="16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600" dirty="0" err="1">
                <a:latin typeface="Arial" charset="0"/>
                <a:ea typeface="ＭＳ Ｐゴシック" charset="0"/>
                <a:cs typeface="ＭＳ Ｐゴシック" charset="0"/>
              </a:rPr>
              <a:t>κ</a:t>
            </a:r>
            <a:r>
              <a:rPr lang="en-US" altLang="ja-JP" sz="1600" dirty="0">
                <a:latin typeface="Arial" charset="0"/>
                <a:ea typeface="ＭＳ Ｐゴシック" charset="0"/>
                <a:cs typeface="ＭＳ Ｐゴシック" charset="0"/>
              </a:rPr>
              <a:t>α</a:t>
            </a:r>
            <a:r>
              <a:rPr lang="en-US" altLang="ja-JP" sz="1600" dirty="0" err="1">
                <a:latin typeface="Arial" charset="0"/>
                <a:ea typeface="ＭＳ Ｐゴシック" charset="0"/>
                <a:cs typeface="ＭＳ Ｐゴシック" charset="0"/>
              </a:rPr>
              <a:t>ι</a:t>
            </a:r>
            <a:r>
              <a:rPr lang="en-US" altLang="ja-JP" sz="16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600" dirty="0" err="1">
                <a:latin typeface="Arial" charset="0"/>
                <a:ea typeface="ＭＳ Ｐゴシック" charset="0"/>
                <a:cs typeface="ＭＳ Ｐゴシック" charset="0"/>
              </a:rPr>
              <a:t>χρήση</a:t>
            </a:r>
            <a:r>
              <a:rPr lang="en-US" altLang="ja-JP" sz="16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600" dirty="0" err="1">
                <a:latin typeface="Arial" charset="0"/>
                <a:ea typeface="ＭＳ Ｐゴシック" charset="0"/>
                <a:cs typeface="ＭＳ Ｐゴシック" charset="0"/>
              </a:rPr>
              <a:t>τεχνικών</a:t>
            </a:r>
            <a:r>
              <a:rPr lang="en-US" altLang="ja-JP" sz="16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600" dirty="0" err="1">
                <a:latin typeface="Arial" charset="0"/>
                <a:ea typeface="ＭＳ Ｐゴシック" charset="0"/>
                <a:cs typeface="ＭＳ Ｐゴシック" charset="0"/>
              </a:rPr>
              <a:t>κ</a:t>
            </a:r>
            <a:r>
              <a:rPr lang="en-US" altLang="ja-JP" sz="1600" dirty="0">
                <a:latin typeface="Arial" charset="0"/>
                <a:ea typeface="ＭＳ Ｐゴシック" charset="0"/>
                <a:cs typeface="ＭＳ Ｐゴシック" charset="0"/>
              </a:rPr>
              <a:t>α</a:t>
            </a:r>
            <a:r>
              <a:rPr lang="en-US" altLang="ja-JP" sz="1600" dirty="0" err="1">
                <a:latin typeface="Arial" charset="0"/>
                <a:ea typeface="ＭＳ Ｐゴシック" charset="0"/>
                <a:cs typeface="ＭＳ Ｐゴシック" charset="0"/>
              </a:rPr>
              <a:t>ι</a:t>
            </a:r>
            <a:r>
              <a:rPr lang="en-US" altLang="ja-JP" sz="16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600" dirty="0" err="1">
                <a:latin typeface="Arial" charset="0"/>
                <a:ea typeface="ＭＳ Ｐゴシック" charset="0"/>
                <a:cs typeface="ＭＳ Ｐゴシック" charset="0"/>
              </a:rPr>
              <a:t>εργ</a:t>
            </a:r>
            <a:r>
              <a:rPr lang="en-US" altLang="ja-JP" sz="1600" dirty="0">
                <a:latin typeface="Arial" charset="0"/>
                <a:ea typeface="ＭＳ Ｐゴシック" charset="0"/>
                <a:cs typeface="ＭＳ Ｐゴシック" charset="0"/>
              </a:rPr>
              <a:t>α</a:t>
            </a:r>
            <a:r>
              <a:rPr lang="en-US" altLang="ja-JP" sz="1600" dirty="0" err="1">
                <a:latin typeface="Arial" charset="0"/>
                <a:ea typeface="ＭＳ Ｐゴシック" charset="0"/>
                <a:cs typeface="ＭＳ Ｐゴシック" charset="0"/>
              </a:rPr>
              <a:t>λείων</a:t>
            </a:r>
            <a:r>
              <a:rPr lang="en-US" altLang="ja-JP" sz="1600" dirty="0">
                <a:latin typeface="Arial" charset="0"/>
                <a:ea typeface="ＭＳ Ｐゴシック" charset="0"/>
                <a:cs typeface="ＭＳ Ｐゴシック" charset="0"/>
              </a:rPr>
              <a:t> π</a:t>
            </a:r>
            <a:r>
              <a:rPr lang="en-US" altLang="ja-JP" sz="1600" dirty="0" err="1">
                <a:latin typeface="Arial" charset="0"/>
                <a:ea typeface="ＭＳ Ｐゴシック" charset="0"/>
                <a:cs typeface="ＭＳ Ｐゴシック" charset="0"/>
              </a:rPr>
              <a:t>ληροφορικής</a:t>
            </a:r>
            <a:r>
              <a:rPr lang="en-US" altLang="ja-JP" sz="1600" dirty="0">
                <a:latin typeface="Arial" charset="0"/>
                <a:ea typeface="ＭＳ Ｐゴシック" charset="0"/>
                <a:cs typeface="ＭＳ Ｐゴシック" charset="0"/>
              </a:rPr>
              <a:t>/μα</a:t>
            </a:r>
            <a:r>
              <a:rPr lang="en-US" altLang="ja-JP" sz="1600" dirty="0" err="1">
                <a:latin typeface="Arial" charset="0"/>
                <a:ea typeface="ＭＳ Ｐゴシック" charset="0"/>
                <a:cs typeface="ＭＳ Ｐゴシック" charset="0"/>
              </a:rPr>
              <a:t>θημ</a:t>
            </a:r>
            <a:r>
              <a:rPr lang="en-US" altLang="ja-JP" sz="1600" dirty="0">
                <a:latin typeface="Arial" charset="0"/>
                <a:ea typeface="ＭＳ Ｐゴシック" charset="0"/>
                <a:cs typeface="ＭＳ Ｐゴシック" charset="0"/>
              </a:rPr>
              <a:t>α</a:t>
            </a:r>
            <a:r>
              <a:rPr lang="en-US" altLang="ja-JP" sz="1600" dirty="0" err="1">
                <a:latin typeface="Arial" charset="0"/>
                <a:ea typeface="ＭＳ Ｐゴシック" charset="0"/>
                <a:cs typeface="ＭＳ Ｐゴシック" charset="0"/>
              </a:rPr>
              <a:t>τικών</a:t>
            </a:r>
            <a:r>
              <a:rPr lang="en-US" altLang="ja-JP" sz="1600" dirty="0">
                <a:latin typeface="Arial" charset="0"/>
                <a:ea typeface="ＭＳ Ｐゴシック" charset="0"/>
                <a:cs typeface="ＭＳ Ｐゴシック" charset="0"/>
              </a:rPr>
              <a:t>/</a:t>
            </a:r>
            <a:r>
              <a:rPr lang="en-US" altLang="ja-JP" sz="1600" dirty="0" err="1">
                <a:latin typeface="Arial" charset="0"/>
                <a:ea typeface="ＭＳ Ｐゴシック" charset="0"/>
                <a:cs typeface="ＭＳ Ｐゴシック" charset="0"/>
              </a:rPr>
              <a:t>στ</a:t>
            </a:r>
            <a:r>
              <a:rPr lang="en-US" altLang="ja-JP" sz="1600" dirty="0">
                <a:latin typeface="Arial" charset="0"/>
                <a:ea typeface="ＭＳ Ｐゴシック" charset="0"/>
                <a:cs typeface="ＭＳ Ｐゴシック" charset="0"/>
              </a:rPr>
              <a:t>α</a:t>
            </a:r>
            <a:r>
              <a:rPr lang="en-US" altLang="ja-JP" sz="1600" dirty="0" err="1">
                <a:latin typeface="Arial" charset="0"/>
                <a:ea typeface="ＭＳ Ｐゴシック" charset="0"/>
                <a:cs typeface="ＭＳ Ｐゴシック" charset="0"/>
              </a:rPr>
              <a:t>τιστικής</a:t>
            </a:r>
            <a:r>
              <a:rPr lang="en-US" altLang="ja-JP" sz="16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600" dirty="0" err="1">
                <a:latin typeface="Arial" charset="0"/>
                <a:ea typeface="ＭＳ Ｐゴシック" charset="0"/>
                <a:cs typeface="ＭＳ Ｐゴシック" charset="0"/>
              </a:rPr>
              <a:t>γι</a:t>
            </a:r>
            <a:r>
              <a:rPr lang="en-US" altLang="ja-JP" sz="1600" dirty="0">
                <a:latin typeface="Arial" charset="0"/>
                <a:ea typeface="ＭＳ Ｐゴシック" charset="0"/>
                <a:cs typeface="ＭＳ Ｐゴシック" charset="0"/>
              </a:rPr>
              <a:t>α </a:t>
            </a:r>
            <a:r>
              <a:rPr lang="en-US" altLang="ja-JP" sz="1600" dirty="0" err="1">
                <a:latin typeface="Arial" charset="0"/>
                <a:ea typeface="ＭＳ Ｐゴシック" charset="0"/>
                <a:cs typeface="ＭＳ Ｐゴシック" charset="0"/>
              </a:rPr>
              <a:t>την</a:t>
            </a:r>
            <a:r>
              <a:rPr lang="en-US" altLang="ja-JP" sz="1600" dirty="0">
                <a:latin typeface="Arial" charset="0"/>
                <a:ea typeface="ＭＳ Ｐゴシック" charset="0"/>
                <a:cs typeface="ＭＳ Ｐゴシック" charset="0"/>
              </a:rPr>
              <a:t> α</a:t>
            </a:r>
            <a:r>
              <a:rPr lang="en-US" altLang="ja-JP" sz="1600" dirty="0" err="1">
                <a:latin typeface="Arial" charset="0"/>
                <a:ea typeface="ＭＳ Ｐゴシック" charset="0"/>
                <a:cs typeface="ＭＳ Ｐゴシック" charset="0"/>
              </a:rPr>
              <a:t>νάλυση</a:t>
            </a:r>
            <a:r>
              <a:rPr lang="en-US" altLang="ja-JP" sz="1600" dirty="0">
                <a:latin typeface="Arial" charset="0"/>
                <a:ea typeface="ＭＳ Ｐゴシック" charset="0"/>
                <a:cs typeface="ＭＳ Ｐゴシック" charset="0"/>
              </a:rPr>
              <a:t> β</a:t>
            </a:r>
            <a:r>
              <a:rPr lang="en-US" altLang="ja-JP" sz="1600" dirty="0" err="1">
                <a:latin typeface="Arial" charset="0"/>
                <a:ea typeface="ＭＳ Ｐゴシック" charset="0"/>
                <a:cs typeface="ＭＳ Ｐゴシック" charset="0"/>
              </a:rPr>
              <a:t>ιολογικών</a:t>
            </a:r>
            <a:r>
              <a:rPr lang="en-US" altLang="ja-JP" sz="16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600" dirty="0" err="1">
                <a:latin typeface="Arial" charset="0"/>
                <a:ea typeface="ＭＳ Ｐゴシック" charset="0"/>
                <a:cs typeface="ＭＳ Ｐゴシック" charset="0"/>
              </a:rPr>
              <a:t>δεδομένων</a:t>
            </a:r>
            <a:r>
              <a:rPr lang="en-US" altLang="ja-JP" sz="1600" dirty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altLang="ja-JP" sz="1600" dirty="0" err="1">
                <a:latin typeface="Arial" charset="0"/>
                <a:ea typeface="ＭＳ Ｐゴシック" charset="0"/>
                <a:cs typeface="ＭＳ Ｐゴシック" charset="0"/>
              </a:rPr>
              <a:t>κυρίως</a:t>
            </a:r>
            <a:r>
              <a:rPr lang="en-US" altLang="ja-JP" sz="16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600" dirty="0" err="1">
                <a:latin typeface="Arial" charset="0"/>
                <a:ea typeface="ＭＳ Ｐゴシック" charset="0"/>
                <a:cs typeface="ＭＳ Ｐゴシック" charset="0"/>
              </a:rPr>
              <a:t>μορι</a:t>
            </a:r>
            <a:r>
              <a:rPr lang="en-US" altLang="ja-JP" sz="1600" dirty="0">
                <a:latin typeface="Arial" charset="0"/>
                <a:ea typeface="ＭＳ Ｐゴシック" charset="0"/>
                <a:cs typeface="ＭＳ Ｐゴシック" charset="0"/>
              </a:rPr>
              <a:t>α</a:t>
            </a:r>
            <a:r>
              <a:rPr lang="en-US" altLang="ja-JP" sz="1600" dirty="0" err="1">
                <a:latin typeface="Arial" charset="0"/>
                <a:ea typeface="ＭＳ Ｐゴシック" charset="0"/>
                <a:cs typeface="ＭＳ Ｐゴシック" charset="0"/>
              </a:rPr>
              <a:t>κής</a:t>
            </a:r>
            <a:r>
              <a:rPr lang="en-US" altLang="ja-JP" sz="1600" dirty="0">
                <a:latin typeface="Arial" charset="0"/>
                <a:ea typeface="ＭＳ Ｐゴシック" charset="0"/>
                <a:cs typeface="ＭＳ Ｐゴシック" charset="0"/>
              </a:rPr>
              <a:t> β</a:t>
            </a:r>
            <a:r>
              <a:rPr lang="en-US" altLang="ja-JP" sz="1600" dirty="0" err="1">
                <a:latin typeface="Arial" charset="0"/>
                <a:ea typeface="ＭＳ Ｐゴシック" charset="0"/>
                <a:cs typeface="ＭＳ Ｐゴシック" charset="0"/>
              </a:rPr>
              <a:t>ιολογί</a:t>
            </a:r>
            <a:r>
              <a:rPr lang="en-US" altLang="ja-JP" sz="1600" dirty="0">
                <a:latin typeface="Arial" charset="0"/>
                <a:ea typeface="ＭＳ Ｐゴシック" charset="0"/>
                <a:cs typeface="ＭＳ Ｐゴシック" charset="0"/>
              </a:rPr>
              <a:t>α</a:t>
            </a:r>
            <a:r>
              <a:rPr lang="en-US" altLang="ja-JP" sz="1600" dirty="0" err="1">
                <a:latin typeface="Arial" charset="0"/>
                <a:ea typeface="ＭＳ Ｐゴシック" charset="0"/>
                <a:cs typeface="ＭＳ Ｐゴシック" charset="0"/>
              </a:rPr>
              <a:t>ς</a:t>
            </a:r>
            <a:r>
              <a:rPr lang="en-US" altLang="ja-JP" sz="1600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endParaRPr lang="en-US" altLang="ja-JP" sz="1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1600" dirty="0" err="1">
                <a:latin typeface="Arial" charset="0"/>
                <a:ea typeface="ＭＳ Ｐゴシック" charset="0"/>
                <a:cs typeface="ＭＳ Ｐゴシック" charset="0"/>
              </a:rPr>
              <a:t>Σήμερ</a:t>
            </a:r>
            <a:r>
              <a:rPr lang="en-US" altLang="ja-JP" sz="1600" dirty="0">
                <a:latin typeface="Arial" charset="0"/>
                <a:ea typeface="ＭＳ Ｐゴシック" charset="0"/>
                <a:cs typeface="ＭＳ Ｐゴシック" charset="0"/>
              </a:rPr>
              <a:t>α </a:t>
            </a:r>
            <a:r>
              <a:rPr lang="en-US" altLang="ja-JP" sz="1600" dirty="0" err="1">
                <a:latin typeface="Arial" charset="0"/>
                <a:ea typeface="ＭＳ Ｐゴシック" charset="0"/>
                <a:cs typeface="ＭＳ Ｐゴシック" charset="0"/>
              </a:rPr>
              <a:t>γίνετ</a:t>
            </a:r>
            <a:r>
              <a:rPr lang="en-US" altLang="ja-JP" sz="1600" dirty="0">
                <a:latin typeface="Arial" charset="0"/>
                <a:ea typeface="ＭＳ Ｐゴシック" charset="0"/>
                <a:cs typeface="ＭＳ Ｐゴシック" charset="0"/>
              </a:rPr>
              <a:t>α</a:t>
            </a:r>
            <a:r>
              <a:rPr lang="en-US" altLang="ja-JP" sz="1600" dirty="0" err="1">
                <a:latin typeface="Arial" charset="0"/>
                <a:ea typeface="ＭＳ Ｐゴシック" charset="0"/>
                <a:cs typeface="ＭＳ Ｐゴシック" charset="0"/>
              </a:rPr>
              <a:t>ι</a:t>
            </a:r>
            <a:r>
              <a:rPr lang="en-US" altLang="ja-JP" sz="16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600" dirty="0" err="1">
                <a:latin typeface="Arial" charset="0"/>
                <a:ea typeface="ＭＳ Ｐゴシック" charset="0"/>
                <a:cs typeface="ＭＳ Ｐゴシック" charset="0"/>
              </a:rPr>
              <a:t>διάκριση</a:t>
            </a:r>
            <a:r>
              <a:rPr lang="en-US" altLang="ja-JP" sz="16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600" dirty="0" err="1">
                <a:latin typeface="Arial" charset="0"/>
                <a:ea typeface="ＭＳ Ｐゴシック" charset="0"/>
                <a:cs typeface="ＭＳ Ｐゴシック" charset="0"/>
              </a:rPr>
              <a:t>μετ</a:t>
            </a:r>
            <a:r>
              <a:rPr lang="en-US" altLang="ja-JP" sz="1600" dirty="0">
                <a:latin typeface="Arial" charset="0"/>
                <a:ea typeface="ＭＳ Ｐゴシック" charset="0"/>
                <a:cs typeface="ＭＳ Ｐゴシック" charset="0"/>
              </a:rPr>
              <a:t>α</a:t>
            </a:r>
            <a:r>
              <a:rPr lang="en-US" altLang="ja-JP" sz="1600" dirty="0" err="1">
                <a:latin typeface="Arial" charset="0"/>
                <a:ea typeface="ＭＳ Ｐゴシック" charset="0"/>
                <a:cs typeface="ＭＳ Ｐゴシック" charset="0"/>
              </a:rPr>
              <a:t>ξύ</a:t>
            </a:r>
            <a:r>
              <a:rPr lang="en-US" altLang="ja-JP" sz="16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600" dirty="0" err="1">
                <a:latin typeface="Arial" charset="0"/>
                <a:ea typeface="ＭＳ Ｐゴシック" charset="0"/>
                <a:cs typeface="ＭＳ Ｐゴシック" charset="0"/>
              </a:rPr>
              <a:t>της</a:t>
            </a:r>
            <a:r>
              <a:rPr lang="en-US" altLang="ja-JP" sz="1600" dirty="0">
                <a:latin typeface="Arial" charset="0"/>
                <a:ea typeface="ＭＳ Ｐゴシック" charset="0"/>
                <a:cs typeface="ＭＳ Ｐゴシック" charset="0"/>
              </a:rPr>
              <a:t> β</a:t>
            </a:r>
            <a:r>
              <a:rPr lang="en-US" altLang="ja-JP" sz="1600" dirty="0" err="1">
                <a:latin typeface="Arial" charset="0"/>
                <a:ea typeface="ＭＳ Ｐゴシック" charset="0"/>
                <a:cs typeface="ＭＳ Ｐゴシック" charset="0"/>
              </a:rPr>
              <a:t>ιο</a:t>
            </a:r>
            <a:r>
              <a:rPr lang="en-US" altLang="ja-JP" sz="1600" dirty="0">
                <a:latin typeface="Arial" charset="0"/>
                <a:ea typeface="ＭＳ Ｐゴシック" charset="0"/>
                <a:cs typeface="ＭＳ Ｐゴシック" charset="0"/>
              </a:rPr>
              <a:t>π</a:t>
            </a:r>
            <a:r>
              <a:rPr lang="en-US" altLang="ja-JP" sz="1600" dirty="0" err="1">
                <a:latin typeface="Arial" charset="0"/>
                <a:ea typeface="ＭＳ Ｐゴシック" charset="0"/>
                <a:cs typeface="ＭＳ Ｐゴシック" charset="0"/>
              </a:rPr>
              <a:t>ληροφορικής</a:t>
            </a:r>
            <a:r>
              <a:rPr lang="en-US" altLang="ja-JP" sz="16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600" dirty="0" err="1">
                <a:latin typeface="Arial" charset="0"/>
                <a:ea typeface="ＭＳ Ｐゴシック" charset="0"/>
                <a:cs typeface="ＭＳ Ｐゴシック" charset="0"/>
              </a:rPr>
              <a:t>κ</a:t>
            </a:r>
            <a:r>
              <a:rPr lang="en-US" altLang="ja-JP" sz="1600" dirty="0">
                <a:latin typeface="Arial" charset="0"/>
                <a:ea typeface="ＭＳ Ｐゴシック" charset="0"/>
                <a:cs typeface="ＭＳ Ｐゴシック" charset="0"/>
              </a:rPr>
              <a:t>α</a:t>
            </a:r>
            <a:r>
              <a:rPr lang="en-US" altLang="ja-JP" sz="1600" dirty="0" err="1">
                <a:latin typeface="Arial" charset="0"/>
                <a:ea typeface="ＭＳ Ｐゴシック" charset="0"/>
                <a:cs typeface="ＭＳ Ｐゴシック" charset="0"/>
              </a:rPr>
              <a:t>ι</a:t>
            </a:r>
            <a:r>
              <a:rPr lang="en-US" altLang="ja-JP" sz="16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600" dirty="0" err="1">
                <a:latin typeface="Arial" charset="0"/>
                <a:ea typeface="ＭＳ Ｐゴシック" charset="0"/>
                <a:cs typeface="ＭＳ Ｐゴシック" charset="0"/>
              </a:rPr>
              <a:t>της</a:t>
            </a:r>
            <a:r>
              <a:rPr lang="en-US" altLang="ja-JP" sz="16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600" dirty="0" err="1">
                <a:latin typeface="Arial" charset="0"/>
                <a:ea typeface="ＭＳ Ｐゴシック" charset="0"/>
                <a:cs typeface="ＭＳ Ｐゴシック" charset="0"/>
              </a:rPr>
              <a:t>υ</a:t>
            </a:r>
            <a:r>
              <a:rPr lang="en-US" altLang="ja-JP" sz="1600" dirty="0">
                <a:latin typeface="Arial" charset="0"/>
                <a:ea typeface="ＭＳ Ｐゴシック" charset="0"/>
                <a:cs typeface="ＭＳ Ｐゴシック" charset="0"/>
              </a:rPr>
              <a:t>π</a:t>
            </a:r>
            <a:r>
              <a:rPr lang="en-US" altLang="ja-JP" sz="1600" dirty="0" err="1">
                <a:latin typeface="Arial" charset="0"/>
                <a:ea typeface="ＭＳ Ｐゴシック" charset="0"/>
                <a:cs typeface="ＭＳ Ｐゴシック" charset="0"/>
              </a:rPr>
              <a:t>ολογιστικής</a:t>
            </a:r>
            <a:r>
              <a:rPr lang="en-US" altLang="ja-JP" sz="1600" dirty="0">
                <a:latin typeface="Arial" charset="0"/>
                <a:ea typeface="ＭＳ Ｐゴシック" charset="0"/>
                <a:cs typeface="ＭＳ Ｐゴシック" charset="0"/>
              </a:rPr>
              <a:t> β</a:t>
            </a:r>
            <a:r>
              <a:rPr lang="en-US" altLang="ja-JP" sz="1600" dirty="0" err="1">
                <a:latin typeface="Arial" charset="0"/>
                <a:ea typeface="ＭＳ Ｐゴシック" charset="0"/>
                <a:cs typeface="ＭＳ Ｐゴシック" charset="0"/>
              </a:rPr>
              <a:t>ιολογί</a:t>
            </a:r>
            <a:r>
              <a:rPr lang="en-US" altLang="ja-JP" sz="1600" dirty="0">
                <a:latin typeface="Arial" charset="0"/>
                <a:ea typeface="ＭＳ Ｐゴシック" charset="0"/>
                <a:cs typeface="ＭＳ Ｐゴシック" charset="0"/>
              </a:rPr>
              <a:t>α</a:t>
            </a:r>
            <a:r>
              <a:rPr lang="en-US" altLang="ja-JP" sz="1600" dirty="0" err="1">
                <a:latin typeface="Arial" charset="0"/>
                <a:ea typeface="ＭＳ Ｐゴシック" charset="0"/>
                <a:cs typeface="ＭＳ Ｐゴシック" charset="0"/>
              </a:rPr>
              <a:t>ς</a:t>
            </a:r>
            <a:endParaRPr lang="en-US" altLang="ja-JP" sz="1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ja-JP" sz="1400" dirty="0" err="1">
                <a:latin typeface="Arial" charset="0"/>
                <a:ea typeface="ＭＳ Ｐゴシック" charset="0"/>
              </a:rPr>
              <a:t>Βιο</a:t>
            </a:r>
            <a:r>
              <a:rPr lang="en-US" altLang="ja-JP" sz="1400" dirty="0">
                <a:latin typeface="Arial" charset="0"/>
                <a:ea typeface="ＭＳ Ｐゴシック" charset="0"/>
              </a:rPr>
              <a:t>π</a:t>
            </a:r>
            <a:r>
              <a:rPr lang="en-US" altLang="ja-JP" sz="1400" dirty="0" err="1">
                <a:latin typeface="Arial" charset="0"/>
                <a:ea typeface="ＭＳ Ｐゴシック" charset="0"/>
              </a:rPr>
              <a:t>ληροφορική</a:t>
            </a:r>
            <a:r>
              <a:rPr lang="en-US" altLang="ja-JP" sz="1400" dirty="0">
                <a:latin typeface="Arial" charset="0"/>
                <a:ea typeface="ＭＳ Ｐゴシック" charset="0"/>
              </a:rPr>
              <a:t>: </a:t>
            </a:r>
            <a:r>
              <a:rPr lang="en-US" altLang="ja-JP" sz="1400" dirty="0" err="1">
                <a:latin typeface="Arial" charset="0"/>
                <a:ea typeface="ＭＳ Ｐゴシック" charset="0"/>
              </a:rPr>
              <a:t>Η</a:t>
            </a:r>
            <a:r>
              <a:rPr lang="en-US" altLang="ja-JP" sz="1400" dirty="0">
                <a:latin typeface="Arial" charset="0"/>
                <a:ea typeface="ＭＳ Ｐゴシック" charset="0"/>
              </a:rPr>
              <a:t> α</a:t>
            </a:r>
            <a:r>
              <a:rPr lang="en-US" altLang="ja-JP" sz="1400" dirty="0" err="1">
                <a:latin typeface="Arial" charset="0"/>
                <a:ea typeface="ＭＳ Ｐゴシック" charset="0"/>
              </a:rPr>
              <a:t>νά</a:t>
            </a:r>
            <a:r>
              <a:rPr lang="en-US" altLang="ja-JP" sz="1400" dirty="0">
                <a:latin typeface="Arial" charset="0"/>
                <a:ea typeface="ＭＳ Ｐゴシック" charset="0"/>
              </a:rPr>
              <a:t>π</a:t>
            </a:r>
            <a:r>
              <a:rPr lang="en-US" altLang="ja-JP" sz="1400" dirty="0" err="1">
                <a:latin typeface="Arial" charset="0"/>
                <a:ea typeface="ＭＳ Ｐゴシック" charset="0"/>
              </a:rPr>
              <a:t>τυξη</a:t>
            </a:r>
            <a:r>
              <a:rPr lang="en-US" altLang="ja-JP" sz="1400" dirty="0">
                <a:latin typeface="Arial" charset="0"/>
                <a:ea typeface="ＭＳ Ｐゴシック" charset="0"/>
              </a:rPr>
              <a:t> </a:t>
            </a:r>
            <a:r>
              <a:rPr lang="en-US" altLang="ja-JP" sz="1400" dirty="0" err="1">
                <a:latin typeface="Arial" charset="0"/>
                <a:ea typeface="ＭＳ Ｐゴシック" charset="0"/>
              </a:rPr>
              <a:t>μεθόδων</a:t>
            </a:r>
            <a:r>
              <a:rPr lang="en-US" altLang="ja-JP" sz="1400" dirty="0">
                <a:latin typeface="Arial" charset="0"/>
                <a:ea typeface="ＭＳ Ｐゴシック" charset="0"/>
              </a:rPr>
              <a:t> </a:t>
            </a:r>
            <a:r>
              <a:rPr lang="en-US" altLang="ja-JP" sz="1400" dirty="0" err="1">
                <a:latin typeface="Arial" charset="0"/>
                <a:ea typeface="ＭＳ Ｐゴシック" charset="0"/>
              </a:rPr>
              <a:t>κ</a:t>
            </a:r>
            <a:r>
              <a:rPr lang="en-US" altLang="ja-JP" sz="1400" dirty="0">
                <a:latin typeface="Arial" charset="0"/>
                <a:ea typeface="ＭＳ Ｐゴシック" charset="0"/>
              </a:rPr>
              <a:t>α</a:t>
            </a:r>
            <a:r>
              <a:rPr lang="en-US" altLang="ja-JP" sz="1400" dirty="0" err="1">
                <a:latin typeface="Arial" charset="0"/>
                <a:ea typeface="ＭＳ Ｐゴシック" charset="0"/>
              </a:rPr>
              <a:t>ι</a:t>
            </a:r>
            <a:r>
              <a:rPr lang="en-US" altLang="ja-JP" sz="1400" dirty="0">
                <a:latin typeface="Arial" charset="0"/>
                <a:ea typeface="ＭＳ Ｐゴシック" charset="0"/>
              </a:rPr>
              <a:t> π</a:t>
            </a:r>
            <a:r>
              <a:rPr lang="en-US" altLang="ja-JP" sz="1400" dirty="0" err="1">
                <a:latin typeface="Arial" charset="0"/>
                <a:ea typeface="ＭＳ Ｐゴシック" charset="0"/>
              </a:rPr>
              <a:t>ρογρ</a:t>
            </a:r>
            <a:r>
              <a:rPr lang="en-US" altLang="ja-JP" sz="1400" dirty="0">
                <a:latin typeface="Arial" charset="0"/>
                <a:ea typeface="ＭＳ Ｐゴシック" charset="0"/>
              </a:rPr>
              <a:t>α</a:t>
            </a:r>
            <a:r>
              <a:rPr lang="en-US" altLang="ja-JP" sz="1400" dirty="0" err="1">
                <a:latin typeface="Arial" charset="0"/>
                <a:ea typeface="ＭＳ Ｐゴシック" charset="0"/>
              </a:rPr>
              <a:t>μμάτων</a:t>
            </a:r>
            <a:r>
              <a:rPr lang="en-US" altLang="ja-JP" sz="1400" dirty="0">
                <a:latin typeface="Arial" charset="0"/>
                <a:ea typeface="ＭＳ Ｐゴシック" charset="0"/>
              </a:rPr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1400" dirty="0" err="1">
                <a:latin typeface="Arial" charset="0"/>
                <a:ea typeface="ＭＳ Ｐゴシック" charset="0"/>
              </a:rPr>
              <a:t>Υ</a:t>
            </a:r>
            <a:r>
              <a:rPr lang="en-US" altLang="ja-JP" sz="1400" dirty="0">
                <a:latin typeface="Arial" charset="0"/>
                <a:ea typeface="ＭＳ Ｐゴシック" charset="0"/>
              </a:rPr>
              <a:t>π</a:t>
            </a:r>
            <a:r>
              <a:rPr lang="en-US" altLang="ja-JP" sz="1400" dirty="0" err="1">
                <a:latin typeface="Arial" charset="0"/>
                <a:ea typeface="ＭＳ Ｐゴシック" charset="0"/>
              </a:rPr>
              <a:t>ολογιστική</a:t>
            </a:r>
            <a:r>
              <a:rPr lang="en-US" altLang="ja-JP" sz="1400" dirty="0">
                <a:latin typeface="Arial" charset="0"/>
                <a:ea typeface="ＭＳ Ｐゴシック" charset="0"/>
              </a:rPr>
              <a:t> </a:t>
            </a:r>
            <a:r>
              <a:rPr lang="en-US" altLang="ja-JP" sz="1400" dirty="0" err="1">
                <a:latin typeface="Arial" charset="0"/>
                <a:ea typeface="ＭＳ Ｐゴシック" charset="0"/>
              </a:rPr>
              <a:t>Βιολογί</a:t>
            </a:r>
            <a:r>
              <a:rPr lang="en-US" altLang="ja-JP" sz="1400" dirty="0">
                <a:latin typeface="Arial" charset="0"/>
                <a:ea typeface="ＭＳ Ｐゴシック" charset="0"/>
              </a:rPr>
              <a:t>α:</a:t>
            </a:r>
            <a:r>
              <a:rPr lang="el-GR" altLang="ja-JP" sz="1400" dirty="0">
                <a:latin typeface="Arial" charset="0"/>
                <a:ea typeface="ＭＳ Ｐゴシック" charset="0"/>
              </a:rPr>
              <a:t> </a:t>
            </a:r>
            <a:r>
              <a:rPr lang="en-US" altLang="ja-JP" sz="1400" dirty="0" err="1">
                <a:latin typeface="Arial" charset="0"/>
                <a:ea typeface="ＭＳ Ｐゴシック" charset="0"/>
              </a:rPr>
              <a:t>Η</a:t>
            </a:r>
            <a:r>
              <a:rPr lang="en-US" altLang="ja-JP" sz="1400" dirty="0">
                <a:latin typeface="Arial" charset="0"/>
                <a:ea typeface="ＭＳ Ｐゴシック" charset="0"/>
              </a:rPr>
              <a:t> </a:t>
            </a:r>
            <a:r>
              <a:rPr lang="en-US" altLang="ja-JP" sz="1400" dirty="0" err="1">
                <a:latin typeface="Arial" charset="0"/>
                <a:ea typeface="ＭＳ Ｐゴシック" charset="0"/>
              </a:rPr>
              <a:t>χρήση</a:t>
            </a:r>
            <a:r>
              <a:rPr lang="en-US" altLang="ja-JP" sz="1400" dirty="0">
                <a:latin typeface="Arial" charset="0"/>
                <a:ea typeface="ＭＳ Ｐゴシック" charset="0"/>
              </a:rPr>
              <a:t> </a:t>
            </a:r>
            <a:r>
              <a:rPr lang="en-US" altLang="ja-JP" sz="1400" dirty="0" err="1">
                <a:latin typeface="Arial" charset="0"/>
                <a:ea typeface="ＭＳ Ｐゴシック" charset="0"/>
              </a:rPr>
              <a:t>των</a:t>
            </a:r>
            <a:r>
              <a:rPr lang="en-US" altLang="ja-JP" sz="1400" dirty="0">
                <a:latin typeface="Arial" charset="0"/>
                <a:ea typeface="ＭＳ Ｐゴシック" charset="0"/>
              </a:rPr>
              <a:t> πα</a:t>
            </a:r>
            <a:r>
              <a:rPr lang="en-US" altLang="ja-JP" sz="1400" dirty="0" err="1">
                <a:latin typeface="Arial" charset="0"/>
                <a:ea typeface="ＭＳ Ｐゴシック" charset="0"/>
              </a:rPr>
              <a:t>ρ</a:t>
            </a:r>
            <a:r>
              <a:rPr lang="en-US" altLang="ja-JP" sz="1400" dirty="0">
                <a:latin typeface="Arial" charset="0"/>
                <a:ea typeface="ＭＳ Ｐゴシック" charset="0"/>
              </a:rPr>
              <a:t>απ</a:t>
            </a:r>
            <a:r>
              <a:rPr lang="en-US" altLang="ja-JP" sz="1400" dirty="0" err="1">
                <a:latin typeface="Arial" charset="0"/>
                <a:ea typeface="ＭＳ Ｐゴシック" charset="0"/>
              </a:rPr>
              <a:t>άνω</a:t>
            </a:r>
            <a:r>
              <a:rPr lang="en-US" altLang="ja-JP" sz="1400" dirty="0">
                <a:latin typeface="Arial" charset="0"/>
                <a:ea typeface="ＭＳ Ｐゴシック" charset="0"/>
              </a:rPr>
              <a:t> </a:t>
            </a:r>
            <a:r>
              <a:rPr lang="en-US" altLang="ja-JP" sz="1400" dirty="0" err="1">
                <a:latin typeface="Arial" charset="0"/>
                <a:ea typeface="ＭＳ Ｐゴシック" charset="0"/>
              </a:rPr>
              <a:t>μεθόδων</a:t>
            </a:r>
            <a:r>
              <a:rPr lang="en-US" altLang="ja-JP" sz="1400" dirty="0">
                <a:latin typeface="Arial" charset="0"/>
                <a:ea typeface="ＭＳ Ｐゴシック" charset="0"/>
              </a:rPr>
              <a:t> </a:t>
            </a:r>
            <a:r>
              <a:rPr lang="en-US" altLang="ja-JP" sz="1400" dirty="0" err="1">
                <a:latin typeface="Arial" charset="0"/>
                <a:ea typeface="ＭＳ Ｐゴシック" charset="0"/>
              </a:rPr>
              <a:t>κ</a:t>
            </a:r>
            <a:r>
              <a:rPr lang="en-US" altLang="ja-JP" sz="1400" dirty="0">
                <a:latin typeface="Arial" charset="0"/>
                <a:ea typeface="ＭＳ Ｐゴシック" charset="0"/>
              </a:rPr>
              <a:t>α</a:t>
            </a:r>
            <a:r>
              <a:rPr lang="en-US" altLang="ja-JP" sz="1400" dirty="0" err="1">
                <a:latin typeface="Arial" charset="0"/>
                <a:ea typeface="ＭＳ Ｐゴシック" charset="0"/>
              </a:rPr>
              <a:t>ι</a:t>
            </a:r>
            <a:r>
              <a:rPr lang="en-US" altLang="ja-JP" sz="1400" dirty="0">
                <a:latin typeface="Arial" charset="0"/>
                <a:ea typeface="ＭＳ Ｐゴシック" charset="0"/>
              </a:rPr>
              <a:t> π</a:t>
            </a:r>
            <a:r>
              <a:rPr lang="en-US" altLang="ja-JP" sz="1400" dirty="0" err="1">
                <a:latin typeface="Arial" charset="0"/>
                <a:ea typeface="ＭＳ Ｐゴシック" charset="0"/>
              </a:rPr>
              <a:t>ρογρ</a:t>
            </a:r>
            <a:r>
              <a:rPr lang="en-US" altLang="ja-JP" sz="1400" dirty="0">
                <a:latin typeface="Arial" charset="0"/>
                <a:ea typeface="ＭＳ Ｐゴシック" charset="0"/>
              </a:rPr>
              <a:t>α</a:t>
            </a:r>
            <a:r>
              <a:rPr lang="en-US" altLang="ja-JP" sz="1400" dirty="0" err="1">
                <a:latin typeface="Arial" charset="0"/>
                <a:ea typeface="ＭＳ Ｐゴシック" charset="0"/>
              </a:rPr>
              <a:t>μμάτων</a:t>
            </a:r>
            <a:r>
              <a:rPr lang="en-US" altLang="ja-JP" sz="1400" dirty="0">
                <a:latin typeface="Arial" charset="0"/>
                <a:ea typeface="ＭＳ Ｐゴシック" charset="0"/>
              </a:rPr>
              <a:t> </a:t>
            </a:r>
            <a:r>
              <a:rPr lang="en-US" altLang="ja-JP" sz="1400" dirty="0" err="1">
                <a:latin typeface="Arial" charset="0"/>
                <a:ea typeface="ＭＳ Ｐゴシック" charset="0"/>
              </a:rPr>
              <a:t>γι</a:t>
            </a:r>
            <a:r>
              <a:rPr lang="en-US" altLang="ja-JP" sz="1400" dirty="0">
                <a:latin typeface="Arial" charset="0"/>
                <a:ea typeface="ＭＳ Ｐゴシック" charset="0"/>
              </a:rPr>
              <a:t>α </a:t>
            </a:r>
            <a:r>
              <a:rPr lang="en-US" altLang="ja-JP" sz="1400" dirty="0" err="1">
                <a:latin typeface="Arial" charset="0"/>
                <a:ea typeface="ＭＳ Ｐゴシック" charset="0"/>
              </a:rPr>
              <a:t>την</a:t>
            </a:r>
            <a:r>
              <a:rPr lang="en-US" altLang="ja-JP" sz="1400" dirty="0">
                <a:latin typeface="Arial" charset="0"/>
                <a:ea typeface="ＭＳ Ｐゴシック" charset="0"/>
              </a:rPr>
              <a:t> α</a:t>
            </a:r>
            <a:r>
              <a:rPr lang="en-US" altLang="ja-JP" sz="1400" dirty="0" err="1">
                <a:latin typeface="Arial" charset="0"/>
                <a:ea typeface="ＭＳ Ｐゴシック" charset="0"/>
              </a:rPr>
              <a:t>νάλυση</a:t>
            </a:r>
            <a:r>
              <a:rPr lang="en-US" altLang="ja-JP" sz="1400" dirty="0">
                <a:latin typeface="Arial" charset="0"/>
                <a:ea typeface="ＭＳ Ｐゴシック" charset="0"/>
              </a:rPr>
              <a:t> β</a:t>
            </a:r>
            <a:r>
              <a:rPr lang="en-US" altLang="ja-JP" sz="1400" dirty="0" err="1">
                <a:latin typeface="Arial" charset="0"/>
                <a:ea typeface="ＭＳ Ｐゴシック" charset="0"/>
              </a:rPr>
              <a:t>ιολογικών</a:t>
            </a:r>
            <a:r>
              <a:rPr lang="en-US" altLang="ja-JP" sz="1400" dirty="0">
                <a:latin typeface="Arial" charset="0"/>
                <a:ea typeface="ＭＳ Ｐゴシック" charset="0"/>
              </a:rPr>
              <a:t> </a:t>
            </a:r>
            <a:r>
              <a:rPr lang="en-US" altLang="ja-JP" sz="1400" dirty="0" err="1">
                <a:latin typeface="Arial" charset="0"/>
                <a:ea typeface="ＭＳ Ｐゴシック" charset="0"/>
              </a:rPr>
              <a:t>δεδομένων</a:t>
            </a:r>
            <a:r>
              <a:rPr lang="en-US" altLang="ja-JP" sz="1400" dirty="0">
                <a:latin typeface="Arial" charset="0"/>
                <a:ea typeface="ＭＳ Ｐゴシック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ja-JP" sz="1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1600" dirty="0" err="1">
                <a:latin typeface="Arial" charset="0"/>
                <a:ea typeface="ＭＳ Ｐゴシック" charset="0"/>
                <a:cs typeface="ＭＳ Ｐゴシック" charset="0"/>
              </a:rPr>
              <a:t>Συχνά</a:t>
            </a:r>
            <a:r>
              <a:rPr lang="en-US" altLang="ja-JP" sz="16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600" dirty="0" err="1">
                <a:latin typeface="Arial" charset="0"/>
                <a:ea typeface="ＭＳ Ｐゴシック" charset="0"/>
                <a:cs typeface="ＭＳ Ｐゴシック" charset="0"/>
              </a:rPr>
              <a:t>συμ</a:t>
            </a:r>
            <a:r>
              <a:rPr lang="en-US" altLang="ja-JP" sz="1600" dirty="0">
                <a:latin typeface="Arial" charset="0"/>
                <a:ea typeface="ＭＳ Ｐゴシック" charset="0"/>
                <a:cs typeface="ＭＳ Ｐゴシック" charset="0"/>
              </a:rPr>
              <a:t>βα</a:t>
            </a:r>
            <a:r>
              <a:rPr lang="en-US" altLang="ja-JP" sz="1600" dirty="0" err="1">
                <a:latin typeface="Arial" charset="0"/>
                <a:ea typeface="ＭＳ Ｐゴシック" charset="0"/>
                <a:cs typeface="ＭＳ Ｐゴシック" charset="0"/>
              </a:rPr>
              <a:t>ίνουν</a:t>
            </a:r>
            <a:r>
              <a:rPr lang="en-US" altLang="ja-JP" sz="16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600" dirty="0" err="1">
                <a:latin typeface="Arial" charset="0"/>
                <a:ea typeface="ＭＳ Ｐゴシック" charset="0"/>
                <a:cs typeface="ＭＳ Ｐゴシック" charset="0"/>
              </a:rPr>
              <a:t>κ</a:t>
            </a:r>
            <a:r>
              <a:rPr lang="en-US" altLang="ja-JP" sz="1600" dirty="0">
                <a:latin typeface="Arial" charset="0"/>
                <a:ea typeface="ＭＳ Ｐゴシック" charset="0"/>
                <a:cs typeface="ＭＳ Ｐゴシック" charset="0"/>
              </a:rPr>
              <a:t>α</a:t>
            </a:r>
            <a:r>
              <a:rPr lang="en-US" altLang="ja-JP" sz="1600" dirty="0" err="1">
                <a:latin typeface="Arial" charset="0"/>
                <a:ea typeface="ＭＳ Ｐゴシック" charset="0"/>
                <a:cs typeface="ＭＳ Ｐゴシック" charset="0"/>
              </a:rPr>
              <a:t>ι</a:t>
            </a:r>
            <a:r>
              <a:rPr lang="en-US" altLang="ja-JP" sz="16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600" dirty="0" err="1">
                <a:latin typeface="Arial" charset="0"/>
                <a:ea typeface="ＭＳ Ｐゴシック" charset="0"/>
                <a:cs typeface="ＭＳ Ｐゴシック" charset="0"/>
              </a:rPr>
              <a:t>τ</a:t>
            </a:r>
            <a:r>
              <a:rPr lang="en-US" altLang="ja-JP" sz="1600" dirty="0">
                <a:latin typeface="Arial" charset="0"/>
                <a:ea typeface="ＭＳ Ｐゴシック" charset="0"/>
                <a:cs typeface="ＭＳ Ｐゴシック" charset="0"/>
              </a:rPr>
              <a:t>α </a:t>
            </a:r>
            <a:r>
              <a:rPr lang="en-US" altLang="ja-JP" sz="1600" dirty="0" err="1">
                <a:latin typeface="Arial" charset="0"/>
                <a:ea typeface="ＭＳ Ｐゴシック" charset="0"/>
                <a:cs typeface="ＭＳ Ｐゴシック" charset="0"/>
              </a:rPr>
              <a:t>δύο</a:t>
            </a:r>
            <a:r>
              <a:rPr lang="en-US" altLang="ja-JP" sz="16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600" dirty="0" err="1">
                <a:latin typeface="Arial" charset="0"/>
                <a:ea typeface="ＭＳ Ｐゴシック" charset="0"/>
                <a:cs typeface="ＭＳ Ｐゴシック" charset="0"/>
              </a:rPr>
              <a:t>τ</a:t>
            </a:r>
            <a:r>
              <a:rPr lang="en-US" altLang="ja-JP" sz="1600" dirty="0">
                <a:latin typeface="Arial" charset="0"/>
                <a:ea typeface="ＭＳ Ｐゴシック" charset="0"/>
                <a:cs typeface="ＭＳ Ｐゴシック" charset="0"/>
              </a:rPr>
              <a:t>α</a:t>
            </a:r>
            <a:r>
              <a:rPr lang="en-US" altLang="ja-JP" sz="1600" dirty="0" err="1">
                <a:latin typeface="Arial" charset="0"/>
                <a:ea typeface="ＭＳ Ｐゴシック" charset="0"/>
                <a:cs typeface="ＭＳ Ｐゴシック" charset="0"/>
              </a:rPr>
              <a:t>υτόχρον</a:t>
            </a:r>
            <a:r>
              <a:rPr lang="en-US" altLang="ja-JP" sz="1600" dirty="0">
                <a:latin typeface="Arial" charset="0"/>
                <a:ea typeface="ＭＳ Ｐゴシック" charset="0"/>
                <a:cs typeface="ＭＳ Ｐゴシック" charset="0"/>
              </a:rPr>
              <a:t>α </a:t>
            </a:r>
            <a:r>
              <a:rPr lang="en-US" altLang="ja-JP" sz="1600" dirty="0" err="1">
                <a:latin typeface="Arial" charset="0"/>
                <a:ea typeface="ＭＳ Ｐゴシック" charset="0"/>
                <a:cs typeface="ＭＳ Ｐゴシック" charset="0"/>
              </a:rPr>
              <a:t>κ</a:t>
            </a:r>
            <a:r>
              <a:rPr lang="en-US" altLang="ja-JP" sz="1600" dirty="0">
                <a:latin typeface="Arial" charset="0"/>
                <a:ea typeface="ＭＳ Ｐゴシック" charset="0"/>
                <a:cs typeface="ＭＳ Ｐゴシック" charset="0"/>
              </a:rPr>
              <a:t>α</a:t>
            </a:r>
            <a:r>
              <a:rPr lang="en-US" altLang="ja-JP" sz="1600" dirty="0" err="1">
                <a:latin typeface="Arial" charset="0"/>
                <a:ea typeface="ＭＳ Ｐゴシック" charset="0"/>
                <a:cs typeface="ＭＳ Ｐゴシック" charset="0"/>
              </a:rPr>
              <a:t>ι</a:t>
            </a:r>
            <a:r>
              <a:rPr lang="en-US" altLang="ja-JP" sz="16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600" dirty="0" err="1">
                <a:latin typeface="Arial" charset="0"/>
                <a:ea typeface="ＭＳ Ｐゴシック" charset="0"/>
                <a:cs typeface="ＭＳ Ｐゴシック" charset="0"/>
              </a:rPr>
              <a:t>τ</a:t>
            </a:r>
            <a:r>
              <a:rPr lang="en-US" altLang="ja-JP" sz="1600" dirty="0">
                <a:latin typeface="Arial" charset="0"/>
                <a:ea typeface="ＭＳ Ｐゴシック" charset="0"/>
                <a:cs typeface="ＭＳ Ｐゴシック" charset="0"/>
              </a:rPr>
              <a:t>α </a:t>
            </a:r>
            <a:r>
              <a:rPr lang="en-US" altLang="ja-JP" sz="1600" dirty="0" err="1">
                <a:latin typeface="Arial" charset="0"/>
                <a:ea typeface="ＭＳ Ｐゴシック" charset="0"/>
                <a:cs typeface="ＭＳ Ｐゴシック" charset="0"/>
              </a:rPr>
              <a:t>σύνορ</a:t>
            </a:r>
            <a:r>
              <a:rPr lang="en-US" altLang="ja-JP" sz="1600" dirty="0">
                <a:latin typeface="Arial" charset="0"/>
                <a:ea typeface="ＭＳ Ｐゴシック" charset="0"/>
                <a:cs typeface="ＭＳ Ｐゴシック" charset="0"/>
              </a:rPr>
              <a:t>α </a:t>
            </a:r>
            <a:r>
              <a:rPr lang="en-US" altLang="ja-JP" sz="1600" dirty="0" err="1">
                <a:latin typeface="Arial" charset="0"/>
                <a:ea typeface="ＭＳ Ｐゴシック" charset="0"/>
                <a:cs typeface="ＭＳ Ｐゴシック" charset="0"/>
              </a:rPr>
              <a:t>δεν</a:t>
            </a:r>
            <a:r>
              <a:rPr lang="en-US" altLang="ja-JP" sz="16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600" dirty="0" err="1">
                <a:latin typeface="Arial" charset="0"/>
                <a:ea typeface="ＭＳ Ｐゴシック" charset="0"/>
                <a:cs typeface="ＭＳ Ｐゴシック" charset="0"/>
              </a:rPr>
              <a:t>είν</a:t>
            </a:r>
            <a:r>
              <a:rPr lang="en-US" altLang="ja-JP" sz="1600" dirty="0">
                <a:latin typeface="Arial" charset="0"/>
                <a:ea typeface="ＭＳ Ｐゴシック" charset="0"/>
                <a:cs typeface="ＭＳ Ｐゴシック" charset="0"/>
              </a:rPr>
              <a:t>α</a:t>
            </a:r>
            <a:r>
              <a:rPr lang="en-US" altLang="ja-JP" sz="1600" dirty="0" err="1">
                <a:latin typeface="Arial" charset="0"/>
                <a:ea typeface="ＭＳ Ｐゴシック" charset="0"/>
                <a:cs typeface="ＭＳ Ｐゴシック" charset="0"/>
              </a:rPr>
              <a:t>ι</a:t>
            </a:r>
            <a:r>
              <a:rPr lang="en-US" altLang="ja-JP" sz="1600" dirty="0">
                <a:latin typeface="Arial" charset="0"/>
                <a:ea typeface="ＭＳ Ｐゴシック" charset="0"/>
                <a:cs typeface="ＭＳ Ｐゴシック" charset="0"/>
              </a:rPr>
              <a:t> π</a:t>
            </a:r>
            <a:r>
              <a:rPr lang="en-US" altLang="ja-JP" sz="1600" dirty="0" err="1">
                <a:latin typeface="Arial" charset="0"/>
                <a:ea typeface="ＭＳ Ｐゴシック" charset="0"/>
                <a:cs typeface="ＭＳ Ｐゴシック" charset="0"/>
              </a:rPr>
              <a:t>άντ</a:t>
            </a:r>
            <a:r>
              <a:rPr lang="en-US" altLang="ja-JP" sz="1600" dirty="0">
                <a:latin typeface="Arial" charset="0"/>
                <a:ea typeface="ＭＳ Ｐゴシック" charset="0"/>
                <a:cs typeface="ＭＳ Ｐゴシック" charset="0"/>
              </a:rPr>
              <a:t>α </a:t>
            </a:r>
            <a:r>
              <a:rPr lang="en-US" altLang="ja-JP" sz="1600" dirty="0" err="1">
                <a:latin typeface="Arial" charset="0"/>
                <a:ea typeface="ＭＳ Ｐゴシック" charset="0"/>
                <a:cs typeface="ＭＳ Ｐゴシック" charset="0"/>
              </a:rPr>
              <a:t>ευδιάκριτ</a:t>
            </a:r>
            <a:r>
              <a:rPr lang="en-US" altLang="ja-JP" sz="1600" dirty="0">
                <a:latin typeface="Arial" charset="0"/>
                <a:ea typeface="ＭＳ Ｐゴシック" charset="0"/>
                <a:cs typeface="ＭＳ Ｐゴシック" charset="0"/>
              </a:rPr>
              <a:t>α</a:t>
            </a:r>
          </a:p>
          <a:p>
            <a:pPr eaLnBrk="1" hangingPunct="1">
              <a:lnSpc>
                <a:spcPct val="90000"/>
              </a:lnSpc>
            </a:pPr>
            <a:endParaRPr lang="en-US" altLang="ja-JP" sz="1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1600" dirty="0" err="1">
                <a:latin typeface="Arial" charset="0"/>
                <a:ea typeface="ＭＳ Ｐゴシック" charset="0"/>
                <a:cs typeface="ＭＳ Ｐゴシック" charset="0"/>
              </a:rPr>
              <a:t>Πολλές</a:t>
            </a:r>
            <a:r>
              <a:rPr lang="en-US" altLang="ja-JP" sz="16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600" dirty="0" err="1">
                <a:latin typeface="Arial" charset="0"/>
                <a:ea typeface="ＭＳ Ｐゴシック" charset="0"/>
                <a:cs typeface="ＭＳ Ｐゴシック" charset="0"/>
              </a:rPr>
              <a:t>κ</a:t>
            </a:r>
            <a:r>
              <a:rPr lang="en-US" altLang="ja-JP" sz="1600" dirty="0">
                <a:latin typeface="Arial" charset="0"/>
                <a:ea typeface="ＭＳ Ｐゴシック" charset="0"/>
                <a:cs typeface="ＭＳ Ｐゴシック" charset="0"/>
              </a:rPr>
              <a:t>α</a:t>
            </a:r>
            <a:r>
              <a:rPr lang="en-US" altLang="ja-JP" sz="1600" dirty="0" err="1">
                <a:latin typeface="Arial" charset="0"/>
                <a:ea typeface="ＭＳ Ｐゴシック" charset="0"/>
                <a:cs typeface="ＭＳ Ｐゴシック" charset="0"/>
              </a:rPr>
              <a:t>ι</a:t>
            </a:r>
            <a:r>
              <a:rPr lang="en-US" altLang="ja-JP" sz="16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600" dirty="0" err="1">
                <a:latin typeface="Arial" charset="0"/>
                <a:ea typeface="ＭＳ Ｐゴシック" charset="0"/>
                <a:cs typeface="ＭＳ Ｐゴシック" charset="0"/>
              </a:rPr>
              <a:t>συμ</a:t>
            </a:r>
            <a:r>
              <a:rPr lang="en-US" altLang="ja-JP" sz="1600" dirty="0">
                <a:latin typeface="Arial" charset="0"/>
                <a:ea typeface="ＭＳ Ｐゴシック" charset="0"/>
                <a:cs typeface="ＭＳ Ｐゴシック" charset="0"/>
              </a:rPr>
              <a:t>π</a:t>
            </a:r>
            <a:r>
              <a:rPr lang="en-US" altLang="ja-JP" sz="1600" dirty="0" err="1">
                <a:latin typeface="Arial" charset="0"/>
                <a:ea typeface="ＭＳ Ｐゴシック" charset="0"/>
                <a:cs typeface="ＭＳ Ｐゴシック" charset="0"/>
              </a:rPr>
              <a:t>ληρωμ</a:t>
            </a:r>
            <a:r>
              <a:rPr lang="en-US" altLang="ja-JP" sz="1600" dirty="0">
                <a:latin typeface="Arial" charset="0"/>
                <a:ea typeface="ＭＳ Ｐゴシック" charset="0"/>
                <a:cs typeface="ＭＳ Ｐゴシック" charset="0"/>
              </a:rPr>
              <a:t>α</a:t>
            </a:r>
            <a:r>
              <a:rPr lang="en-US" altLang="ja-JP" sz="1600" dirty="0" err="1">
                <a:latin typeface="Arial" charset="0"/>
                <a:ea typeface="ＭＳ Ｐゴシック" charset="0"/>
                <a:cs typeface="ＭＳ Ｐゴシック" charset="0"/>
              </a:rPr>
              <a:t>τικές</a:t>
            </a:r>
            <a:r>
              <a:rPr lang="en-US" altLang="ja-JP" sz="16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600" dirty="0" err="1">
                <a:latin typeface="Arial" charset="0"/>
                <a:ea typeface="ＭＳ Ｐゴシック" charset="0"/>
                <a:cs typeface="ＭＳ Ｐゴシック" charset="0"/>
              </a:rPr>
              <a:t>μετ</a:t>
            </a:r>
            <a:r>
              <a:rPr lang="en-US" altLang="ja-JP" sz="1600" dirty="0">
                <a:latin typeface="Arial" charset="0"/>
                <a:ea typeface="ＭＳ Ｐゴシック" charset="0"/>
                <a:cs typeface="ＭＳ Ｐゴシック" charset="0"/>
              </a:rPr>
              <a:t>α</a:t>
            </a:r>
            <a:r>
              <a:rPr lang="en-US" altLang="ja-JP" sz="1600" dirty="0" err="1">
                <a:latin typeface="Arial" charset="0"/>
                <a:ea typeface="ＭＳ Ｐゴシック" charset="0"/>
                <a:cs typeface="ＭＳ Ｐゴシック" charset="0"/>
              </a:rPr>
              <a:t>ξύ</a:t>
            </a:r>
            <a:r>
              <a:rPr lang="en-US" altLang="ja-JP" sz="16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600" dirty="0" err="1">
                <a:latin typeface="Arial" charset="0"/>
                <a:ea typeface="ＭＳ Ｐゴシック" charset="0"/>
                <a:cs typeface="ＭＳ Ｐゴシック" charset="0"/>
              </a:rPr>
              <a:t>τους</a:t>
            </a:r>
            <a:r>
              <a:rPr lang="en-US" altLang="ja-JP" sz="16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600" dirty="0" err="1">
                <a:latin typeface="Arial" charset="0"/>
                <a:ea typeface="ＭＳ Ｐゴシック" charset="0"/>
                <a:cs typeface="ＭＳ Ｐゴシック" charset="0"/>
              </a:rPr>
              <a:t>ειδικότητες</a:t>
            </a:r>
            <a:r>
              <a:rPr lang="en-US" altLang="ja-JP" sz="1600" dirty="0">
                <a:latin typeface="Arial" charset="0"/>
                <a:ea typeface="ＭＳ Ｐゴシック" charset="0"/>
                <a:cs typeface="ＭＳ Ｐゴシック" charset="0"/>
              </a:rPr>
              <a:t> (απ</a:t>
            </a:r>
            <a:r>
              <a:rPr lang="en-US" altLang="ja-JP" sz="1600" dirty="0" err="1">
                <a:latin typeface="Arial" charset="0"/>
                <a:ea typeface="ＭＳ Ｐゴシック" charset="0"/>
                <a:cs typeface="ＭＳ Ｐゴシック" charset="0"/>
              </a:rPr>
              <a:t>ό</a:t>
            </a:r>
            <a:r>
              <a:rPr lang="en-US" altLang="ja-JP" sz="16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600" dirty="0" err="1">
                <a:latin typeface="Arial" charset="0"/>
                <a:ea typeface="ＭＳ Ｐゴシック" charset="0"/>
                <a:cs typeface="ＭＳ Ｐゴシック" charset="0"/>
              </a:rPr>
              <a:t>Βιολογί</a:t>
            </a:r>
            <a:r>
              <a:rPr lang="en-US" altLang="ja-JP" sz="1600" dirty="0">
                <a:latin typeface="Arial" charset="0"/>
                <a:ea typeface="ＭＳ Ｐゴシック" charset="0"/>
                <a:cs typeface="ＭＳ Ｐゴシック" charset="0"/>
              </a:rPr>
              <a:t>α, </a:t>
            </a:r>
            <a:r>
              <a:rPr lang="en-US" altLang="ja-JP" sz="1600" dirty="0" err="1">
                <a:latin typeface="Arial" charset="0"/>
                <a:ea typeface="ＭＳ Ｐゴシック" charset="0"/>
                <a:cs typeface="ＭＳ Ｐゴシック" charset="0"/>
              </a:rPr>
              <a:t>Βιοχημεί</a:t>
            </a:r>
            <a:r>
              <a:rPr lang="en-US" altLang="ja-JP" sz="1600" dirty="0">
                <a:latin typeface="Arial" charset="0"/>
                <a:ea typeface="ＭＳ Ｐゴシック" charset="0"/>
                <a:cs typeface="ＭＳ Ｐゴシック" charset="0"/>
              </a:rPr>
              <a:t>α, </a:t>
            </a:r>
            <a:r>
              <a:rPr lang="el-GR" altLang="ja-JP" sz="1600" dirty="0">
                <a:latin typeface="Arial" charset="0"/>
                <a:ea typeface="ＭＳ Ｐゴシック" charset="0"/>
                <a:cs typeface="ＭＳ Ｐゴシック" charset="0"/>
              </a:rPr>
              <a:t>Χ</a:t>
            </a:r>
            <a:r>
              <a:rPr lang="en-US" altLang="ja-JP" sz="1600" dirty="0" err="1">
                <a:latin typeface="Arial" charset="0"/>
                <a:ea typeface="ＭＳ Ｐゴシック" charset="0"/>
                <a:cs typeface="ＭＳ Ｐゴシック" charset="0"/>
              </a:rPr>
              <a:t>ημεί</a:t>
            </a:r>
            <a:r>
              <a:rPr lang="en-US" altLang="ja-JP" sz="1600" dirty="0">
                <a:latin typeface="Arial" charset="0"/>
                <a:ea typeface="ＭＳ Ｐゴシック" charset="0"/>
                <a:cs typeface="ＭＳ Ｐゴシック" charset="0"/>
              </a:rPr>
              <a:t>α, </a:t>
            </a:r>
            <a:r>
              <a:rPr lang="el-GR" altLang="ja-JP" sz="1600" dirty="0">
                <a:latin typeface="Arial" charset="0"/>
                <a:ea typeface="ＭＳ Ｐゴシック" charset="0"/>
                <a:cs typeface="ＭＳ Ｐゴシック" charset="0"/>
              </a:rPr>
              <a:t>Χ</a:t>
            </a:r>
            <a:r>
              <a:rPr lang="en-US" altLang="ja-JP" sz="1600" dirty="0" err="1">
                <a:latin typeface="Arial" charset="0"/>
                <a:ea typeface="ＭＳ Ｐゴシック" charset="0"/>
                <a:cs typeface="ＭＳ Ｐゴシック" charset="0"/>
              </a:rPr>
              <a:t>ημική</a:t>
            </a:r>
            <a:r>
              <a:rPr lang="en-US" altLang="ja-JP" sz="16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l-GR" altLang="ja-JP" sz="1600" dirty="0">
                <a:latin typeface="Arial" charset="0"/>
                <a:ea typeface="ＭＳ Ｐゴシック" charset="0"/>
                <a:cs typeface="ＭＳ Ｐゴシック" charset="0"/>
              </a:rPr>
              <a:t>Μ</a:t>
            </a:r>
            <a:r>
              <a:rPr lang="en-US" altLang="ja-JP" sz="1600" dirty="0" err="1">
                <a:latin typeface="Arial" charset="0"/>
                <a:ea typeface="ＭＳ Ｐゴシック" charset="0"/>
                <a:cs typeface="ＭＳ Ｐゴシック" charset="0"/>
              </a:rPr>
              <a:t>ηχ</a:t>
            </a:r>
            <a:r>
              <a:rPr lang="en-US" altLang="ja-JP" sz="1600" dirty="0">
                <a:latin typeface="Arial" charset="0"/>
                <a:ea typeface="ＭＳ Ｐゴシック" charset="0"/>
                <a:cs typeface="ＭＳ Ｐゴシック" charset="0"/>
              </a:rPr>
              <a:t>α</a:t>
            </a:r>
            <a:r>
              <a:rPr lang="en-US" altLang="ja-JP" sz="1600" dirty="0" err="1">
                <a:latin typeface="Arial" charset="0"/>
                <a:ea typeface="ＭＳ Ｐゴシック" charset="0"/>
                <a:cs typeface="ＭＳ Ｐゴシック" charset="0"/>
              </a:rPr>
              <a:t>νική</a:t>
            </a:r>
            <a:r>
              <a:rPr lang="en-US" altLang="ja-JP" sz="16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l-GR" altLang="ja-JP" sz="1600" dirty="0">
                <a:latin typeface="Arial" charset="0"/>
                <a:ea typeface="ＭＳ Ｐゴシック" charset="0"/>
                <a:cs typeface="ＭＳ Ｐゴシック" charset="0"/>
              </a:rPr>
              <a:t>Μ</a:t>
            </a:r>
            <a:r>
              <a:rPr lang="en-US" altLang="ja-JP" sz="1600" dirty="0" err="1">
                <a:latin typeface="Arial" charset="0"/>
                <a:ea typeface="ＭＳ Ｐゴシック" charset="0"/>
                <a:cs typeface="ＭＳ Ｐゴシック" charset="0"/>
              </a:rPr>
              <a:t>ηχ</a:t>
            </a:r>
            <a:r>
              <a:rPr lang="en-US" altLang="ja-JP" sz="1600" dirty="0">
                <a:latin typeface="Arial" charset="0"/>
                <a:ea typeface="ＭＳ Ｐゴシック" charset="0"/>
                <a:cs typeface="ＭＳ Ｐゴシック" charset="0"/>
              </a:rPr>
              <a:t>α</a:t>
            </a:r>
            <a:r>
              <a:rPr lang="en-US" altLang="ja-JP" sz="1600" dirty="0" err="1">
                <a:latin typeface="Arial" charset="0"/>
                <a:ea typeface="ＭＳ Ｐゴシック" charset="0"/>
                <a:cs typeface="ＭＳ Ｐゴシック" charset="0"/>
              </a:rPr>
              <a:t>νική</a:t>
            </a:r>
            <a:r>
              <a:rPr lang="en-US" altLang="ja-JP" sz="16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l-GR" altLang="ja-JP" sz="1600" dirty="0">
                <a:latin typeface="Arial" charset="0"/>
                <a:ea typeface="ＭＳ Ｐゴシック" charset="0"/>
                <a:cs typeface="ＭＳ Ｐゴシック" charset="0"/>
              </a:rPr>
              <a:t>Υ</a:t>
            </a:r>
            <a:r>
              <a:rPr lang="en-US" altLang="ja-JP" sz="1600" dirty="0">
                <a:latin typeface="Arial" charset="0"/>
                <a:ea typeface="ＭＳ Ｐゴシック" charset="0"/>
                <a:cs typeface="ＭＳ Ｐゴシック" charset="0"/>
              </a:rPr>
              <a:t>π</a:t>
            </a:r>
            <a:r>
              <a:rPr lang="en-US" altLang="ja-JP" sz="1600" dirty="0" err="1">
                <a:latin typeface="Arial" charset="0"/>
                <a:ea typeface="ＭＳ Ｐゴシック" charset="0"/>
                <a:cs typeface="ＭＳ Ｐゴシック" charset="0"/>
              </a:rPr>
              <a:t>ολογιστές</a:t>
            </a:r>
            <a:r>
              <a:rPr lang="en-US" altLang="ja-JP" sz="16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l-GR" altLang="ja-JP" sz="1600" dirty="0">
                <a:latin typeface="Arial" charset="0"/>
                <a:ea typeface="ＭＳ Ｐゴシック" charset="0"/>
                <a:cs typeface="ＭＳ Ｐゴシック" charset="0"/>
              </a:rPr>
              <a:t>Μ</a:t>
            </a:r>
            <a:r>
              <a:rPr lang="en-US" altLang="ja-JP" sz="1600" dirty="0">
                <a:latin typeface="Arial" charset="0"/>
                <a:ea typeface="ＭＳ Ｐゴシック" charset="0"/>
                <a:cs typeface="ＭＳ Ｐゴシック" charset="0"/>
              </a:rPr>
              <a:t>α</a:t>
            </a:r>
            <a:r>
              <a:rPr lang="en-US" altLang="ja-JP" sz="1600" dirty="0" err="1">
                <a:latin typeface="Arial" charset="0"/>
                <a:ea typeface="ＭＳ Ｐゴシック" charset="0"/>
                <a:cs typeface="ＭＳ Ｐゴシック" charset="0"/>
              </a:rPr>
              <a:t>θημ</a:t>
            </a:r>
            <a:r>
              <a:rPr lang="en-US" altLang="ja-JP" sz="1600" dirty="0">
                <a:latin typeface="Arial" charset="0"/>
                <a:ea typeface="ＭＳ Ｐゴシック" charset="0"/>
                <a:cs typeface="ＭＳ Ｐゴシック" charset="0"/>
              </a:rPr>
              <a:t>α</a:t>
            </a:r>
            <a:r>
              <a:rPr lang="en-US" altLang="ja-JP" sz="1600" dirty="0" err="1">
                <a:latin typeface="Arial" charset="0"/>
                <a:ea typeface="ＭＳ Ｐゴシック" charset="0"/>
                <a:cs typeface="ＭＳ Ｐゴシック" charset="0"/>
              </a:rPr>
              <a:t>τικά</a:t>
            </a:r>
            <a:r>
              <a:rPr lang="en-US" altLang="ja-JP" sz="16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l-GR" altLang="ja-JP" sz="1600" dirty="0">
                <a:latin typeface="Arial" charset="0"/>
                <a:ea typeface="ＭＳ Ｐゴシック" charset="0"/>
                <a:cs typeface="ＭＳ Ｐゴシック" charset="0"/>
              </a:rPr>
              <a:t>Σ</a:t>
            </a:r>
            <a:r>
              <a:rPr lang="en-US" altLang="ja-JP" sz="1600" dirty="0" err="1">
                <a:latin typeface="Arial" charset="0"/>
                <a:ea typeface="ＭＳ Ｐゴシック" charset="0"/>
                <a:cs typeface="ＭＳ Ｐゴシック" charset="0"/>
              </a:rPr>
              <a:t>τ</a:t>
            </a:r>
            <a:r>
              <a:rPr lang="en-US" altLang="ja-JP" sz="1600" dirty="0">
                <a:latin typeface="Arial" charset="0"/>
                <a:ea typeface="ＭＳ Ｐゴシック" charset="0"/>
                <a:cs typeface="ＭＳ Ｐゴシック" charset="0"/>
              </a:rPr>
              <a:t>α</a:t>
            </a:r>
            <a:r>
              <a:rPr lang="en-US" altLang="ja-JP" sz="1600" dirty="0" err="1">
                <a:latin typeface="Arial" charset="0"/>
                <a:ea typeface="ＭＳ Ｐゴシック" charset="0"/>
                <a:cs typeface="ＭＳ Ｐゴシック" charset="0"/>
              </a:rPr>
              <a:t>τιστική</a:t>
            </a:r>
            <a:r>
              <a:rPr lang="en-US" altLang="ja-JP" sz="16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600" dirty="0" err="1">
                <a:latin typeface="Arial" charset="0"/>
                <a:ea typeface="ＭＳ Ｐゴシック" charset="0"/>
                <a:cs typeface="ＭＳ Ｐゴシック" charset="0"/>
              </a:rPr>
              <a:t>κ</a:t>
            </a:r>
            <a:r>
              <a:rPr lang="en-US" altLang="ja-JP" sz="1600" dirty="0">
                <a:latin typeface="Arial" charset="0"/>
                <a:ea typeface="ＭＳ Ｐゴシック" charset="0"/>
                <a:cs typeface="ＭＳ Ｐゴシック" charset="0"/>
              </a:rPr>
              <a:t>.α.) </a:t>
            </a:r>
            <a:r>
              <a:rPr lang="en-US" altLang="ja-JP" sz="1600" dirty="0" err="1">
                <a:latin typeface="Arial" charset="0"/>
                <a:ea typeface="ＭＳ Ｐゴシック" charset="0"/>
                <a:cs typeface="ＭＳ Ｐゴシック" charset="0"/>
              </a:rPr>
              <a:t>συνεργάζοντ</a:t>
            </a:r>
            <a:r>
              <a:rPr lang="en-US" altLang="ja-JP" sz="1600" dirty="0">
                <a:latin typeface="Arial" charset="0"/>
                <a:ea typeface="ＭＳ Ｐゴシック" charset="0"/>
                <a:cs typeface="ＭＳ Ｐゴシック" charset="0"/>
              </a:rPr>
              <a:t>α</a:t>
            </a:r>
            <a:r>
              <a:rPr lang="en-US" altLang="ja-JP" sz="1600" dirty="0" err="1">
                <a:latin typeface="Arial" charset="0"/>
                <a:ea typeface="ＭＳ Ｐゴシック" charset="0"/>
                <a:cs typeface="ＭＳ Ｐゴシック" charset="0"/>
              </a:rPr>
              <a:t>ι</a:t>
            </a:r>
            <a:r>
              <a:rPr lang="en-US" altLang="ja-JP" sz="16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600" dirty="0" err="1">
                <a:latin typeface="Arial" charset="0"/>
                <a:ea typeface="ＭＳ Ｐゴシック" charset="0"/>
                <a:cs typeface="ＭＳ Ｐゴシック" charset="0"/>
              </a:rPr>
              <a:t>σήμερ</a:t>
            </a:r>
            <a:r>
              <a:rPr lang="en-US" altLang="ja-JP" sz="1600" dirty="0">
                <a:latin typeface="Arial" charset="0"/>
                <a:ea typeface="ＭＳ Ｐゴシック" charset="0"/>
                <a:cs typeface="ＭＳ Ｐゴシック" charset="0"/>
              </a:rPr>
              <a:t>α </a:t>
            </a:r>
            <a:r>
              <a:rPr lang="en-US" altLang="ja-JP" sz="1600" dirty="0" err="1">
                <a:latin typeface="Arial" charset="0"/>
                <a:ea typeface="ＭＳ Ｐゴシック" charset="0"/>
                <a:cs typeface="ＭＳ Ｐゴシック" charset="0"/>
              </a:rPr>
              <a:t>στο</a:t>
            </a:r>
            <a:r>
              <a:rPr lang="en-US" altLang="ja-JP" sz="16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600" dirty="0" err="1">
                <a:latin typeface="Arial" charset="0"/>
                <a:ea typeface="ＭＳ Ｐゴシック" charset="0"/>
                <a:cs typeface="ＭＳ Ｐゴシック" charset="0"/>
              </a:rPr>
              <a:t>χώρο</a:t>
            </a:r>
            <a:r>
              <a:rPr lang="en-US" altLang="ja-JP" sz="16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600" dirty="0" err="1">
                <a:latin typeface="Arial" charset="0"/>
                <a:ea typeface="ＭＳ Ｐゴシック" charset="0"/>
                <a:cs typeface="ＭＳ Ｐゴシック" charset="0"/>
              </a:rPr>
              <a:t>της</a:t>
            </a:r>
            <a:r>
              <a:rPr lang="en-US" altLang="ja-JP" sz="16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l-GR" altLang="ja-JP" sz="1600" dirty="0">
                <a:latin typeface="Arial" charset="0"/>
                <a:ea typeface="ＭＳ Ｐゴシック" charset="0"/>
                <a:cs typeface="ＭＳ Ｐゴシック" charset="0"/>
              </a:rPr>
              <a:t>Β</a:t>
            </a:r>
            <a:r>
              <a:rPr lang="en-US" altLang="ja-JP" sz="1600" dirty="0" err="1">
                <a:latin typeface="Arial" charset="0"/>
                <a:ea typeface="ＭＳ Ｐゴシック" charset="0"/>
                <a:cs typeface="ＭＳ Ｐゴシック" charset="0"/>
              </a:rPr>
              <a:t>ιο</a:t>
            </a:r>
            <a:r>
              <a:rPr lang="en-US" altLang="ja-JP" sz="1600" dirty="0">
                <a:latin typeface="Arial" charset="0"/>
                <a:ea typeface="ＭＳ Ｐゴシック" charset="0"/>
                <a:cs typeface="ＭＳ Ｐゴシック" charset="0"/>
              </a:rPr>
              <a:t>π</a:t>
            </a:r>
            <a:r>
              <a:rPr lang="en-US" altLang="ja-JP" sz="1600" dirty="0" err="1">
                <a:latin typeface="Arial" charset="0"/>
                <a:ea typeface="ＭＳ Ｐゴシック" charset="0"/>
                <a:cs typeface="ＭＳ Ｐゴシック" charset="0"/>
              </a:rPr>
              <a:t>ληροφορικής</a:t>
            </a:r>
            <a:endParaRPr lang="en-US" altLang="ja-JP" sz="1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ja-JP" sz="1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ja-JP" sz="1400" dirty="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ja-JP" sz="1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ja-JP" sz="1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8305800" y="0"/>
            <a:ext cx="838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1000" b="1">
                <a:solidFill>
                  <a:schemeClr val="tx2"/>
                </a:solidFill>
              </a:rPr>
              <a:t>Εισαγωγ</a:t>
            </a:r>
            <a:r>
              <a:rPr lang="en-US" altLang="ja-JP" sz="1000" b="1">
                <a:solidFill>
                  <a:schemeClr val="tx2"/>
                </a:solidFill>
              </a:rPr>
              <a:t>ή</a:t>
            </a:r>
            <a:endParaRPr lang="en-US" sz="1000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4340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686800" cy="8382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Βιοπληροφορικ</a:t>
            </a:r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ή: βασικοί τομείς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049"/>
            <a:ext cx="8610600" cy="56671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500" dirty="0" err="1">
                <a:latin typeface="Arial" charset="0"/>
                <a:ea typeface="ＭＳ Ｐゴシック" charset="0"/>
                <a:cs typeface="ＭＳ Ｐゴシック" charset="0"/>
              </a:rPr>
              <a:t>Β</a:t>
            </a:r>
            <a:r>
              <a:rPr lang="en-US" altLang="ja-JP" sz="1500" dirty="0" err="1">
                <a:latin typeface="Arial" charset="0"/>
                <a:ea typeface="ＭＳ Ｐゴシック" charset="0"/>
                <a:cs typeface="ＭＳ Ｐゴシック" charset="0"/>
              </a:rPr>
              <a:t>άσεις</a:t>
            </a:r>
            <a:r>
              <a:rPr lang="en-US" altLang="ja-JP" sz="15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500" dirty="0" err="1">
                <a:latin typeface="Arial" charset="0"/>
                <a:ea typeface="ＭＳ Ｐゴシック" charset="0"/>
                <a:cs typeface="ＭＳ Ｐゴシック" charset="0"/>
              </a:rPr>
              <a:t>δεδομένων</a:t>
            </a:r>
            <a:r>
              <a:rPr lang="en-US" altLang="ja-JP" sz="1500" dirty="0">
                <a:latin typeface="Arial" charset="0"/>
                <a:ea typeface="ＭＳ Ｐゴシック" charset="0"/>
                <a:cs typeface="ＭＳ Ｐゴシック" charset="0"/>
              </a:rPr>
              <a:t> (Databases)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1500" dirty="0" err="1">
                <a:latin typeface="Arial" charset="0"/>
                <a:ea typeface="ＭＳ Ｐゴシック" charset="0"/>
              </a:rPr>
              <a:t>Οργάνωση</a:t>
            </a:r>
            <a:r>
              <a:rPr lang="en-US" altLang="ja-JP" sz="1500" dirty="0">
                <a:latin typeface="Arial" charset="0"/>
                <a:ea typeface="ＭＳ Ｐゴシック" charset="0"/>
              </a:rPr>
              <a:t>, απ</a:t>
            </a:r>
            <a:r>
              <a:rPr lang="en-US" altLang="ja-JP" sz="1500" dirty="0" err="1">
                <a:latin typeface="Arial" charset="0"/>
                <a:ea typeface="ＭＳ Ｐゴシック" charset="0"/>
              </a:rPr>
              <a:t>οθήκευση</a:t>
            </a:r>
            <a:r>
              <a:rPr lang="en-US" altLang="ja-JP" sz="1500" dirty="0">
                <a:latin typeface="Arial" charset="0"/>
                <a:ea typeface="ＭＳ Ｐゴシック" charset="0"/>
              </a:rPr>
              <a:t>, α</a:t>
            </a:r>
            <a:r>
              <a:rPr lang="en-US" altLang="ja-JP" sz="1500" dirty="0" err="1">
                <a:latin typeface="Arial" charset="0"/>
                <a:ea typeface="ＭＳ Ｐゴシック" charset="0"/>
              </a:rPr>
              <a:t>ν</a:t>
            </a:r>
            <a:r>
              <a:rPr lang="en-US" altLang="ja-JP" sz="1500" dirty="0">
                <a:latin typeface="Arial" charset="0"/>
                <a:ea typeface="ＭＳ Ｐゴシック" charset="0"/>
              </a:rPr>
              <a:t>α</a:t>
            </a:r>
            <a:r>
              <a:rPr lang="en-US" altLang="ja-JP" sz="1500" dirty="0" err="1">
                <a:latin typeface="Arial" charset="0"/>
                <a:ea typeface="ＭＳ Ｐゴシック" charset="0"/>
              </a:rPr>
              <a:t>ζήτηση</a:t>
            </a:r>
            <a:r>
              <a:rPr lang="en-US" altLang="ja-JP" sz="1500" dirty="0">
                <a:latin typeface="Arial" charset="0"/>
                <a:ea typeface="ＭＳ Ｐゴシック" charset="0"/>
              </a:rPr>
              <a:t> </a:t>
            </a:r>
            <a:r>
              <a:rPr lang="en-US" altLang="ja-JP" sz="1500" dirty="0" err="1">
                <a:latin typeface="Arial" charset="0"/>
                <a:ea typeface="ＭＳ Ｐゴシック" charset="0"/>
              </a:rPr>
              <a:t>των</a:t>
            </a:r>
            <a:r>
              <a:rPr lang="en-US" altLang="ja-JP" sz="1500" dirty="0">
                <a:latin typeface="Arial" charset="0"/>
                <a:ea typeface="ＭＳ Ｐゴシック" charset="0"/>
              </a:rPr>
              <a:t> </a:t>
            </a:r>
            <a:r>
              <a:rPr lang="en-US" altLang="ja-JP" sz="1500" dirty="0" err="1">
                <a:latin typeface="Arial" charset="0"/>
                <a:ea typeface="ＭＳ Ｐゴシック" charset="0"/>
              </a:rPr>
              <a:t>δεδομένων</a:t>
            </a:r>
            <a:r>
              <a:rPr lang="en-US" altLang="ja-JP" sz="1500" dirty="0">
                <a:latin typeface="Arial" charset="0"/>
                <a:ea typeface="ＭＳ Ｐゴシック" charset="0"/>
              </a:rPr>
              <a:t>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ja-JP" sz="1500" dirty="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1500" dirty="0" err="1">
                <a:latin typeface="Arial" charset="0"/>
                <a:ea typeface="ＭＳ Ｐゴシック" charset="0"/>
                <a:cs typeface="ＭＳ Ｐゴシック" charset="0"/>
              </a:rPr>
              <a:t>Ανάλυση</a:t>
            </a:r>
            <a:r>
              <a:rPr lang="en-US" altLang="ja-JP" sz="1500" dirty="0">
                <a:latin typeface="Arial" charset="0"/>
                <a:ea typeface="ＭＳ Ｐゴシック" charset="0"/>
                <a:cs typeface="ＭＳ Ｐゴシック" charset="0"/>
              </a:rPr>
              <a:t> α</a:t>
            </a:r>
            <a:r>
              <a:rPr lang="en-US" altLang="ja-JP" sz="1500" dirty="0" err="1">
                <a:latin typeface="Arial" charset="0"/>
                <a:ea typeface="ＭＳ Ｐゴシック" charset="0"/>
                <a:cs typeface="ＭＳ Ｐゴシック" charset="0"/>
              </a:rPr>
              <a:t>κολουθιών</a:t>
            </a:r>
            <a:r>
              <a:rPr lang="en-US" altLang="ja-JP" sz="1500" dirty="0">
                <a:latin typeface="Arial" charset="0"/>
                <a:ea typeface="ＭＳ Ｐゴシック" charset="0"/>
                <a:cs typeface="ＭＳ Ｐゴシック" charset="0"/>
              </a:rPr>
              <a:t> DNA, RNA, π</a:t>
            </a:r>
            <a:r>
              <a:rPr lang="en-US" altLang="ja-JP" sz="1500" dirty="0" err="1">
                <a:latin typeface="Arial" charset="0"/>
                <a:ea typeface="ＭＳ Ｐゴシック" charset="0"/>
                <a:cs typeface="ＭＳ Ｐゴシック" charset="0"/>
              </a:rPr>
              <a:t>ρωτεϊνών</a:t>
            </a:r>
            <a:r>
              <a:rPr lang="en-US" altLang="ja-JP" sz="1500" dirty="0">
                <a:latin typeface="Arial" charset="0"/>
                <a:ea typeface="ＭＳ Ｐゴシック" charset="0"/>
                <a:cs typeface="ＭＳ Ｐゴシック" charset="0"/>
              </a:rPr>
              <a:t>. (Sequence analysis)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1500" dirty="0" err="1">
                <a:latin typeface="Arial" charset="0"/>
                <a:ea typeface="ＭＳ Ｐゴシック" charset="0"/>
              </a:rPr>
              <a:t>Στοίχιση</a:t>
            </a:r>
            <a:r>
              <a:rPr lang="en-US" altLang="ja-JP" sz="1500" dirty="0">
                <a:latin typeface="Arial" charset="0"/>
                <a:ea typeface="ＭＳ Ｐゴシック" charset="0"/>
              </a:rPr>
              <a:t> α</a:t>
            </a:r>
            <a:r>
              <a:rPr lang="en-US" altLang="ja-JP" sz="1500" dirty="0" err="1">
                <a:latin typeface="Arial" charset="0"/>
                <a:ea typeface="ＭＳ Ｐゴシック" charset="0"/>
              </a:rPr>
              <a:t>κολουθιών</a:t>
            </a:r>
            <a:r>
              <a:rPr lang="en-US" altLang="ja-JP" sz="1500" dirty="0">
                <a:latin typeface="Arial" charset="0"/>
                <a:ea typeface="ＭＳ Ｐゴシック" charset="0"/>
              </a:rPr>
              <a:t>:</a:t>
            </a:r>
            <a:r>
              <a:rPr lang="el-GR" altLang="ja-JP" sz="1500" dirty="0">
                <a:latin typeface="Arial" charset="0"/>
                <a:ea typeface="ＭＳ Ｐゴシック" charset="0"/>
              </a:rPr>
              <a:t> </a:t>
            </a:r>
            <a:r>
              <a:rPr lang="en-US" altLang="ja-JP" sz="1500" dirty="0" err="1">
                <a:latin typeface="Arial" charset="0"/>
                <a:ea typeface="ＭＳ Ｐゴシック" charset="0"/>
              </a:rPr>
              <a:t>Σύγκριση</a:t>
            </a:r>
            <a:r>
              <a:rPr lang="en-US" altLang="ja-JP" sz="1500" dirty="0">
                <a:latin typeface="Arial" charset="0"/>
                <a:ea typeface="ＭＳ Ｐゴシック" charset="0"/>
              </a:rPr>
              <a:t> </a:t>
            </a:r>
            <a:r>
              <a:rPr lang="en-US" altLang="ja-JP" sz="1500" dirty="0" err="1">
                <a:latin typeface="Arial" charset="0"/>
                <a:ea typeface="ＭＳ Ｐゴシック" charset="0"/>
              </a:rPr>
              <a:t>των</a:t>
            </a:r>
            <a:r>
              <a:rPr lang="en-US" altLang="ja-JP" sz="1500" dirty="0">
                <a:latin typeface="Arial" charset="0"/>
                <a:ea typeface="ＭＳ Ｐゴシック" charset="0"/>
              </a:rPr>
              <a:t> α</a:t>
            </a:r>
            <a:r>
              <a:rPr lang="en-US" altLang="ja-JP" sz="1500" dirty="0" err="1">
                <a:latin typeface="Arial" charset="0"/>
                <a:ea typeface="ＭＳ Ｐゴシック" charset="0"/>
              </a:rPr>
              <a:t>ντίστοιχων</a:t>
            </a:r>
            <a:r>
              <a:rPr lang="el-GR" altLang="ja-JP" sz="1500" dirty="0">
                <a:latin typeface="Arial" charset="0"/>
                <a:ea typeface="ＭＳ Ｐゴシック" charset="0"/>
              </a:rPr>
              <a:t>/ομόλογων</a:t>
            </a:r>
            <a:r>
              <a:rPr lang="en-US" altLang="ja-JP" sz="1500" dirty="0">
                <a:latin typeface="Arial" charset="0"/>
                <a:ea typeface="ＭＳ Ｐゴシック" charset="0"/>
              </a:rPr>
              <a:t> π</a:t>
            </a:r>
            <a:r>
              <a:rPr lang="en-US" altLang="ja-JP" sz="1500" dirty="0" err="1">
                <a:latin typeface="Arial" charset="0"/>
                <a:ea typeface="ＭＳ Ｐゴシック" charset="0"/>
              </a:rPr>
              <a:t>εριοχών</a:t>
            </a:r>
            <a:r>
              <a:rPr lang="en-US" altLang="ja-JP" sz="1500" dirty="0">
                <a:latin typeface="Arial" charset="0"/>
                <a:ea typeface="ＭＳ Ｐゴシック" charset="0"/>
              </a:rPr>
              <a:t>, </a:t>
            </a:r>
            <a:r>
              <a:rPr lang="en-US" altLang="ja-JP" sz="1500" dirty="0" err="1">
                <a:latin typeface="Arial" charset="0"/>
                <a:ea typeface="ＭＳ Ｐゴシック" charset="0"/>
              </a:rPr>
              <a:t>μετ</a:t>
            </a:r>
            <a:r>
              <a:rPr lang="en-US" altLang="ja-JP" sz="1500" dirty="0">
                <a:latin typeface="Arial" charset="0"/>
                <a:ea typeface="ＭＳ Ｐゴシック" charset="0"/>
              </a:rPr>
              <a:t>α</a:t>
            </a:r>
            <a:r>
              <a:rPr lang="en-US" altLang="ja-JP" sz="1500" dirty="0" err="1">
                <a:latin typeface="Arial" charset="0"/>
                <a:ea typeface="ＭＳ Ｐゴシック" charset="0"/>
              </a:rPr>
              <a:t>ξύ</a:t>
            </a:r>
            <a:r>
              <a:rPr lang="en-US" altLang="ja-JP" sz="1500" dirty="0">
                <a:latin typeface="Arial" charset="0"/>
                <a:ea typeface="ＭＳ Ｐゴシック" charset="0"/>
              </a:rPr>
              <a:t> </a:t>
            </a:r>
            <a:r>
              <a:rPr lang="en-US" altLang="ja-JP" sz="1500" dirty="0" err="1">
                <a:latin typeface="Arial" charset="0"/>
                <a:ea typeface="ＭＳ Ｐゴシック" charset="0"/>
              </a:rPr>
              <a:t>δύο</a:t>
            </a:r>
            <a:r>
              <a:rPr lang="en-US" altLang="ja-JP" sz="1500" dirty="0">
                <a:latin typeface="Arial" charset="0"/>
                <a:ea typeface="ＭＳ Ｐゴシック" charset="0"/>
              </a:rPr>
              <a:t> </a:t>
            </a:r>
            <a:r>
              <a:rPr lang="en-US" altLang="ja-JP" sz="1500" dirty="0" err="1">
                <a:latin typeface="Arial" charset="0"/>
                <a:ea typeface="ＭＳ Ｐゴシック" charset="0"/>
              </a:rPr>
              <a:t>ή</a:t>
            </a:r>
            <a:r>
              <a:rPr lang="en-US" altLang="ja-JP" sz="1500" dirty="0">
                <a:latin typeface="Arial" charset="0"/>
                <a:ea typeface="ＭＳ Ｐゴシック" charset="0"/>
              </a:rPr>
              <a:t> π</a:t>
            </a:r>
            <a:r>
              <a:rPr lang="en-US" altLang="ja-JP" sz="1500" dirty="0" err="1">
                <a:latin typeface="Arial" charset="0"/>
                <a:ea typeface="ＭＳ Ｐゴシック" charset="0"/>
              </a:rPr>
              <a:t>ερισσοτέρων</a:t>
            </a:r>
            <a:r>
              <a:rPr lang="en-US" altLang="ja-JP" sz="1500" dirty="0">
                <a:latin typeface="Arial" charset="0"/>
                <a:ea typeface="ＭＳ Ｐゴシック" charset="0"/>
              </a:rPr>
              <a:t> α</a:t>
            </a:r>
            <a:r>
              <a:rPr lang="en-US" altLang="ja-JP" sz="1500" dirty="0" err="1">
                <a:latin typeface="Arial" charset="0"/>
                <a:ea typeface="ＭＳ Ｐゴシック" charset="0"/>
              </a:rPr>
              <a:t>κολουθιών</a:t>
            </a:r>
            <a:r>
              <a:rPr lang="en-US" altLang="ja-JP" sz="1500" dirty="0">
                <a:latin typeface="Arial" charset="0"/>
                <a:ea typeface="ＭＳ Ｐゴシック" charset="0"/>
              </a:rPr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1500" dirty="0" err="1">
                <a:latin typeface="Arial" charset="0"/>
                <a:ea typeface="ＭＳ Ｐゴシック" charset="0"/>
              </a:rPr>
              <a:t>Φυλογενετική</a:t>
            </a:r>
            <a:r>
              <a:rPr lang="en-US" altLang="ja-JP" sz="1500" dirty="0">
                <a:latin typeface="Arial" charset="0"/>
                <a:ea typeface="ＭＳ Ｐゴシック" charset="0"/>
              </a:rPr>
              <a:t> α</a:t>
            </a:r>
            <a:r>
              <a:rPr lang="en-US" altLang="ja-JP" sz="1500" dirty="0" err="1">
                <a:latin typeface="Arial" charset="0"/>
                <a:ea typeface="ＭＳ Ｐゴシック" charset="0"/>
              </a:rPr>
              <a:t>νάλυση</a:t>
            </a:r>
            <a:r>
              <a:rPr lang="en-US" altLang="ja-JP" sz="1500" dirty="0">
                <a:latin typeface="Arial" charset="0"/>
                <a:ea typeface="ＭＳ Ｐゴシック" charset="0"/>
              </a:rPr>
              <a:t>: </a:t>
            </a:r>
            <a:r>
              <a:rPr lang="en-US" altLang="ja-JP" sz="1500" dirty="0" err="1">
                <a:latin typeface="Arial" charset="0"/>
                <a:ea typeface="ＭＳ Ｐゴシック" charset="0"/>
              </a:rPr>
              <a:t>Οι</a:t>
            </a:r>
            <a:r>
              <a:rPr lang="en-US" altLang="ja-JP" sz="1500" dirty="0">
                <a:latin typeface="Arial" charset="0"/>
                <a:ea typeface="ＭＳ Ｐゴシック" charset="0"/>
              </a:rPr>
              <a:t> </a:t>
            </a:r>
            <a:r>
              <a:rPr lang="en-US" altLang="ja-JP" sz="1500" dirty="0" err="1">
                <a:latin typeface="Arial" charset="0"/>
                <a:ea typeface="ＭＳ Ｐゴシック" charset="0"/>
              </a:rPr>
              <a:t>εξελικτικές</a:t>
            </a:r>
            <a:r>
              <a:rPr lang="en-US" altLang="ja-JP" sz="1500" dirty="0">
                <a:latin typeface="Arial" charset="0"/>
                <a:ea typeface="ＭＳ Ｐゴシック" charset="0"/>
              </a:rPr>
              <a:t> </a:t>
            </a:r>
            <a:r>
              <a:rPr lang="en-US" altLang="ja-JP" sz="1500" dirty="0" err="1">
                <a:latin typeface="Arial" charset="0"/>
                <a:ea typeface="ＭＳ Ｐゴシック" charset="0"/>
              </a:rPr>
              <a:t>σχέσεις</a:t>
            </a:r>
            <a:r>
              <a:rPr lang="en-US" altLang="ja-JP" sz="1500" dirty="0">
                <a:latin typeface="Arial" charset="0"/>
                <a:ea typeface="ＭＳ Ｐゴシック" charset="0"/>
              </a:rPr>
              <a:t> </a:t>
            </a:r>
            <a:r>
              <a:rPr lang="en-US" altLang="ja-JP" sz="1500" dirty="0" err="1">
                <a:latin typeface="Arial" charset="0"/>
                <a:ea typeface="ＭＳ Ｐゴシック" charset="0"/>
              </a:rPr>
              <a:t>μετ</a:t>
            </a:r>
            <a:r>
              <a:rPr lang="en-US" altLang="ja-JP" sz="1500" dirty="0">
                <a:latin typeface="Arial" charset="0"/>
                <a:ea typeface="ＭＳ Ｐゴシック" charset="0"/>
              </a:rPr>
              <a:t>α</a:t>
            </a:r>
            <a:r>
              <a:rPr lang="en-US" altLang="ja-JP" sz="1500" dirty="0" err="1">
                <a:latin typeface="Arial" charset="0"/>
                <a:ea typeface="ＭＳ Ｐゴシック" charset="0"/>
              </a:rPr>
              <a:t>ξύ</a:t>
            </a:r>
            <a:r>
              <a:rPr lang="en-US" altLang="ja-JP" sz="1500" dirty="0">
                <a:latin typeface="Arial" charset="0"/>
                <a:ea typeface="ＭＳ Ｐゴシック" charset="0"/>
              </a:rPr>
              <a:t> </a:t>
            </a:r>
            <a:r>
              <a:rPr lang="en-US" altLang="ja-JP" sz="1500" dirty="0" err="1">
                <a:latin typeface="Arial" charset="0"/>
                <a:ea typeface="ＭＳ Ｐゴシック" charset="0"/>
              </a:rPr>
              <a:t>ομοειδών</a:t>
            </a:r>
            <a:r>
              <a:rPr lang="en-US" altLang="ja-JP" sz="1500" dirty="0">
                <a:latin typeface="Arial" charset="0"/>
                <a:ea typeface="ＭＳ Ｐゴシック" charset="0"/>
              </a:rPr>
              <a:t> α</a:t>
            </a:r>
            <a:r>
              <a:rPr lang="en-US" altLang="ja-JP" sz="1500" dirty="0" err="1">
                <a:latin typeface="Arial" charset="0"/>
                <a:ea typeface="ＭＳ Ｐゴシック" charset="0"/>
              </a:rPr>
              <a:t>ντικειμένων</a:t>
            </a:r>
            <a:r>
              <a:rPr lang="en-US" altLang="ja-JP" sz="1500" dirty="0">
                <a:latin typeface="Arial" charset="0"/>
                <a:ea typeface="ＭＳ Ｐゴシック" charset="0"/>
              </a:rPr>
              <a:t> (</a:t>
            </a:r>
            <a:r>
              <a:rPr lang="en-US" altLang="ja-JP" sz="1500" dirty="0" err="1">
                <a:latin typeface="Arial" charset="0"/>
                <a:ea typeface="ＭＳ Ｐゴシック" charset="0"/>
              </a:rPr>
              <a:t>γονίδι</a:t>
            </a:r>
            <a:r>
              <a:rPr lang="en-US" altLang="ja-JP" sz="1500" dirty="0">
                <a:latin typeface="Arial" charset="0"/>
                <a:ea typeface="ＭＳ Ｐゴシック" charset="0"/>
              </a:rPr>
              <a:t>α, π</a:t>
            </a:r>
            <a:r>
              <a:rPr lang="en-US" altLang="ja-JP" sz="1500" dirty="0" err="1">
                <a:latin typeface="Arial" charset="0"/>
                <a:ea typeface="ＭＳ Ｐゴシック" charset="0"/>
              </a:rPr>
              <a:t>ρωτεΐνες</a:t>
            </a:r>
            <a:r>
              <a:rPr lang="en-US" altLang="ja-JP" sz="1500" dirty="0">
                <a:latin typeface="Arial" charset="0"/>
                <a:ea typeface="ＭＳ Ｐゴシック" charset="0"/>
              </a:rPr>
              <a:t>, </a:t>
            </a:r>
            <a:r>
              <a:rPr lang="en-US" altLang="ja-JP" sz="1500" dirty="0" err="1">
                <a:latin typeface="Arial" charset="0"/>
                <a:ea typeface="ＭＳ Ｐゴシック" charset="0"/>
              </a:rPr>
              <a:t>οργ</a:t>
            </a:r>
            <a:r>
              <a:rPr lang="en-US" altLang="ja-JP" sz="1500" dirty="0">
                <a:latin typeface="Arial" charset="0"/>
                <a:ea typeface="ＭＳ Ｐゴシック" charset="0"/>
              </a:rPr>
              <a:t>α</a:t>
            </a:r>
            <a:r>
              <a:rPr lang="en-US" altLang="ja-JP" sz="1500" dirty="0" err="1">
                <a:latin typeface="Arial" charset="0"/>
                <a:ea typeface="ＭＳ Ｐゴシック" charset="0"/>
              </a:rPr>
              <a:t>νισμοί</a:t>
            </a:r>
            <a:r>
              <a:rPr lang="en-US" altLang="ja-JP" sz="1500" dirty="0">
                <a:latin typeface="Arial" charset="0"/>
                <a:ea typeface="ＭＳ Ｐゴシック" charset="0"/>
              </a:rPr>
              <a:t>).</a:t>
            </a:r>
          </a:p>
          <a:p>
            <a:pPr eaLnBrk="1" hangingPunct="1">
              <a:lnSpc>
                <a:spcPct val="90000"/>
              </a:lnSpc>
            </a:pPr>
            <a:endParaRPr lang="en-US" altLang="ja-JP" sz="15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500" dirty="0" err="1">
                <a:latin typeface="Arial" charset="0"/>
                <a:ea typeface="ＭＳ Ｐゴシック" charset="0"/>
                <a:cs typeface="ＭＳ Ｐゴシック" charset="0"/>
              </a:rPr>
              <a:t>Γονιδι</a:t>
            </a:r>
            <a:r>
              <a:rPr lang="en-US" sz="1500" dirty="0">
                <a:latin typeface="Arial" charset="0"/>
                <a:ea typeface="ＭＳ Ｐゴシック" charset="0"/>
                <a:cs typeface="ＭＳ Ｐゴシック" charset="0"/>
              </a:rPr>
              <a:t>α</a:t>
            </a:r>
            <a:r>
              <a:rPr lang="en-US" sz="1500" dirty="0" err="1">
                <a:latin typeface="Arial" charset="0"/>
                <a:ea typeface="ＭＳ Ｐゴシック" charset="0"/>
                <a:cs typeface="ＭＳ Ｐゴシック" charset="0"/>
              </a:rPr>
              <a:t>κ</a:t>
            </a:r>
            <a:r>
              <a:rPr lang="en-US" altLang="ja-JP" sz="1500" dirty="0" err="1">
                <a:latin typeface="Arial" charset="0"/>
                <a:ea typeface="ＭＳ Ｐゴシック" charset="0"/>
                <a:cs typeface="ＭＳ Ｐゴシック" charset="0"/>
              </a:rPr>
              <a:t>ή</a:t>
            </a:r>
            <a:r>
              <a:rPr lang="en-US" altLang="ja-JP" sz="15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500" dirty="0" err="1">
                <a:latin typeface="Arial" charset="0"/>
                <a:ea typeface="ＭＳ Ｐゴシック" charset="0"/>
                <a:cs typeface="ＭＳ Ｐゴシック" charset="0"/>
              </a:rPr>
              <a:t>ρύθμιση</a:t>
            </a:r>
            <a:r>
              <a:rPr lang="en-US" altLang="ja-JP" sz="1500" dirty="0">
                <a:latin typeface="Arial" charset="0"/>
                <a:ea typeface="ＭＳ Ｐゴシック" charset="0"/>
                <a:cs typeface="ＭＳ Ｐゴシック" charset="0"/>
              </a:rPr>
              <a:t>/</a:t>
            </a:r>
            <a:r>
              <a:rPr lang="en-US" altLang="ja-JP" sz="1500" dirty="0" err="1">
                <a:latin typeface="Arial" charset="0"/>
                <a:ea typeface="ＭＳ Ｐゴシック" charset="0"/>
                <a:cs typeface="ＭＳ Ｐゴシック" charset="0"/>
              </a:rPr>
              <a:t>έκφρ</a:t>
            </a:r>
            <a:r>
              <a:rPr lang="en-US" altLang="ja-JP" sz="1500" dirty="0">
                <a:latin typeface="Arial" charset="0"/>
                <a:ea typeface="ＭＳ Ｐゴシック" charset="0"/>
                <a:cs typeface="ＭＳ Ｐゴシック" charset="0"/>
              </a:rPr>
              <a:t>α</a:t>
            </a:r>
            <a:r>
              <a:rPr lang="en-US" altLang="ja-JP" sz="1500" dirty="0" err="1">
                <a:latin typeface="Arial" charset="0"/>
                <a:ea typeface="ＭＳ Ｐゴシック" charset="0"/>
                <a:cs typeface="ＭＳ Ｐゴシック" charset="0"/>
              </a:rPr>
              <a:t>ση</a:t>
            </a:r>
            <a:r>
              <a:rPr lang="en-US" altLang="ja-JP" sz="1500" dirty="0">
                <a:latin typeface="Arial" charset="0"/>
                <a:ea typeface="ＭＳ Ｐゴシック" charset="0"/>
                <a:cs typeface="ＭＳ Ｐゴシック" charset="0"/>
              </a:rPr>
              <a:t> (Gene expression)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ja-JP" sz="1500" dirty="0" err="1">
                <a:latin typeface="Arial" charset="0"/>
                <a:ea typeface="ＭＳ Ｐゴシック" charset="0"/>
              </a:rPr>
              <a:t>Ανάλυση</a:t>
            </a:r>
            <a:r>
              <a:rPr lang="en-US" altLang="ja-JP" sz="1500" dirty="0">
                <a:latin typeface="Arial" charset="0"/>
                <a:ea typeface="ＭＳ Ｐゴシック" charset="0"/>
              </a:rPr>
              <a:t> </a:t>
            </a:r>
            <a:r>
              <a:rPr lang="en-US" altLang="ja-JP" sz="1500" dirty="0" err="1">
                <a:latin typeface="Arial" charset="0"/>
                <a:ea typeface="ＭＳ Ｐゴシック" charset="0"/>
              </a:rPr>
              <a:t>δεδομένων</a:t>
            </a:r>
            <a:r>
              <a:rPr lang="en-US" altLang="ja-JP" sz="1500" dirty="0">
                <a:latin typeface="Arial" charset="0"/>
                <a:ea typeface="ＭＳ Ｐゴシック" charset="0"/>
              </a:rPr>
              <a:t> απ</a:t>
            </a:r>
            <a:r>
              <a:rPr lang="en-US" altLang="ja-JP" sz="1500" dirty="0" err="1">
                <a:latin typeface="Arial" charset="0"/>
                <a:ea typeface="ＭＳ Ｐゴシック" charset="0"/>
              </a:rPr>
              <a:t>ό</a:t>
            </a:r>
            <a:r>
              <a:rPr lang="en-US" altLang="ja-JP" sz="1500" dirty="0">
                <a:latin typeface="Arial" charset="0"/>
                <a:ea typeface="ＭＳ Ｐゴシック" charset="0"/>
              </a:rPr>
              <a:t> </a:t>
            </a:r>
            <a:r>
              <a:rPr lang="en-US" altLang="ja-JP" sz="1500" dirty="0" err="1">
                <a:latin typeface="Arial" charset="0"/>
                <a:ea typeface="ＭＳ Ｐゴシック" charset="0"/>
              </a:rPr>
              <a:t>μικροσυστοιχίες</a:t>
            </a:r>
            <a:r>
              <a:rPr lang="el-GR" altLang="ja-JP" sz="1500" dirty="0">
                <a:latin typeface="Arial" charset="0"/>
                <a:ea typeface="ＭＳ Ｐゴシック" charset="0"/>
              </a:rPr>
              <a:t>, </a:t>
            </a:r>
            <a:r>
              <a:rPr lang="en-GB" altLang="ja-JP" sz="1500" dirty="0">
                <a:latin typeface="Arial" charset="0"/>
                <a:ea typeface="ＭＳ Ｐゴシック" charset="0"/>
              </a:rPr>
              <a:t>RNA-</a:t>
            </a:r>
            <a:r>
              <a:rPr lang="en-GB" altLang="ja-JP" sz="1500" dirty="0" err="1">
                <a:latin typeface="Arial" charset="0"/>
                <a:ea typeface="ＭＳ Ｐゴシック" charset="0"/>
              </a:rPr>
              <a:t>seq</a:t>
            </a:r>
            <a:r>
              <a:rPr lang="en-US" altLang="ja-JP" sz="1500" dirty="0">
                <a:latin typeface="Arial" charset="0"/>
                <a:ea typeface="ＭＳ Ｐゴシック" charset="0"/>
              </a:rPr>
              <a:t>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ja-JP" sz="1500" dirty="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500" dirty="0" err="1">
                <a:latin typeface="Arial" charset="0"/>
                <a:ea typeface="ＭＳ Ｐゴシック" charset="0"/>
                <a:cs typeface="ＭＳ Ｐゴシック" charset="0"/>
              </a:rPr>
              <a:t>Δομ</a:t>
            </a:r>
            <a:r>
              <a:rPr lang="en-US" altLang="ja-JP" sz="1500" dirty="0" err="1">
                <a:latin typeface="Arial" charset="0"/>
                <a:ea typeface="ＭＳ Ｐゴシック" charset="0"/>
                <a:cs typeface="ＭＳ Ｐゴシック" charset="0"/>
              </a:rPr>
              <a:t>ή</a:t>
            </a:r>
            <a:r>
              <a:rPr lang="en-US" altLang="ja-JP" sz="1500" dirty="0">
                <a:latin typeface="Arial" charset="0"/>
                <a:ea typeface="ＭＳ Ｐゴシック" charset="0"/>
                <a:cs typeface="ＭＳ Ｐゴシック" charset="0"/>
              </a:rPr>
              <a:t> RNA/π</a:t>
            </a:r>
            <a:r>
              <a:rPr lang="en-US" altLang="ja-JP" sz="1500" dirty="0" err="1">
                <a:latin typeface="Arial" charset="0"/>
                <a:ea typeface="ＭＳ Ｐゴシック" charset="0"/>
                <a:cs typeface="ＭＳ Ｐゴシック" charset="0"/>
              </a:rPr>
              <a:t>ρωτεϊνών</a:t>
            </a:r>
            <a:r>
              <a:rPr lang="en-US" altLang="ja-JP" sz="1500" dirty="0">
                <a:latin typeface="Arial" charset="0"/>
                <a:ea typeface="ＭＳ Ｐゴシック" charset="0"/>
                <a:cs typeface="ＭＳ Ｐゴシック" charset="0"/>
              </a:rPr>
              <a:t> (structural biology):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1500" dirty="0"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lang="en-US" altLang="ja-JP" sz="1500" dirty="0" err="1">
                <a:latin typeface="Arial" charset="0"/>
                <a:ea typeface="ＭＳ Ｐゴシック" charset="0"/>
                <a:cs typeface="ＭＳ Ｐゴシック" charset="0"/>
              </a:rPr>
              <a:t>Πρό</a:t>
            </a:r>
            <a:r>
              <a:rPr lang="en-US" altLang="ja-JP" sz="1500" dirty="0">
                <a:latin typeface="Arial" charset="0"/>
                <a:ea typeface="ＭＳ Ｐゴシック" charset="0"/>
                <a:cs typeface="ＭＳ Ｐゴシック" charset="0"/>
              </a:rPr>
              <a:t>β</a:t>
            </a:r>
            <a:r>
              <a:rPr lang="en-US" altLang="ja-JP" sz="1500" dirty="0" err="1">
                <a:latin typeface="Arial" charset="0"/>
                <a:ea typeface="ＭＳ Ｐゴシック" charset="0"/>
                <a:cs typeface="ＭＳ Ｐゴシック" charset="0"/>
              </a:rPr>
              <a:t>λεψη</a:t>
            </a:r>
            <a:r>
              <a:rPr lang="en-US" altLang="ja-JP" sz="15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500" dirty="0" err="1">
                <a:latin typeface="Arial" charset="0"/>
                <a:ea typeface="ＭＳ Ｐゴシック" charset="0"/>
                <a:cs typeface="ＭＳ Ｐゴシック" charset="0"/>
              </a:rPr>
              <a:t>δευτεροτ</a:t>
            </a:r>
            <a:r>
              <a:rPr lang="en-US" altLang="ja-JP" sz="1500" dirty="0">
                <a:latin typeface="Arial" charset="0"/>
                <a:ea typeface="ＭＳ Ｐゴシック" charset="0"/>
                <a:cs typeface="ＭＳ Ｐゴシック" charset="0"/>
              </a:rPr>
              <a:t>α</a:t>
            </a:r>
            <a:r>
              <a:rPr lang="en-US" altLang="ja-JP" sz="1500" dirty="0" err="1">
                <a:latin typeface="Arial" charset="0"/>
                <a:ea typeface="ＭＳ Ｐゴシック" charset="0"/>
                <a:cs typeface="ＭＳ Ｐゴシック" charset="0"/>
              </a:rPr>
              <a:t>γούς</a:t>
            </a:r>
            <a:r>
              <a:rPr lang="en-US" altLang="ja-JP" sz="15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500" dirty="0" err="1">
                <a:latin typeface="Arial" charset="0"/>
                <a:ea typeface="ＭＳ Ｐゴシック" charset="0"/>
                <a:cs typeface="ＭＳ Ｐゴシック" charset="0"/>
              </a:rPr>
              <a:t>κ</a:t>
            </a:r>
            <a:r>
              <a:rPr lang="en-US" altLang="ja-JP" sz="1500" dirty="0">
                <a:latin typeface="Arial" charset="0"/>
                <a:ea typeface="ＭＳ Ｐゴシック" charset="0"/>
                <a:cs typeface="ＭＳ Ｐゴシック" charset="0"/>
              </a:rPr>
              <a:t>α</a:t>
            </a:r>
            <a:r>
              <a:rPr lang="en-US" altLang="ja-JP" sz="1500" dirty="0" err="1">
                <a:latin typeface="Arial" charset="0"/>
                <a:ea typeface="ＭＳ Ｐゴシック" charset="0"/>
                <a:cs typeface="ＭＳ Ｐゴシック" charset="0"/>
              </a:rPr>
              <a:t>ι</a:t>
            </a:r>
            <a:r>
              <a:rPr lang="en-US" altLang="ja-JP" sz="15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500" dirty="0" err="1">
                <a:latin typeface="Arial" charset="0"/>
                <a:ea typeface="ＭＳ Ｐゴシック" charset="0"/>
                <a:cs typeface="ＭＳ Ｐゴシック" charset="0"/>
              </a:rPr>
              <a:t>τριτοτ</a:t>
            </a:r>
            <a:r>
              <a:rPr lang="en-US" altLang="ja-JP" sz="1500" dirty="0">
                <a:latin typeface="Arial" charset="0"/>
                <a:ea typeface="ＭＳ Ｐゴシック" charset="0"/>
                <a:cs typeface="ＭＳ Ｐゴシック" charset="0"/>
              </a:rPr>
              <a:t>α</a:t>
            </a:r>
            <a:r>
              <a:rPr lang="en-US" altLang="ja-JP" sz="1500" dirty="0" err="1">
                <a:latin typeface="Arial" charset="0"/>
                <a:ea typeface="ＭＳ Ｐゴシック" charset="0"/>
                <a:cs typeface="ＭＳ Ｐゴシック" charset="0"/>
              </a:rPr>
              <a:t>γούς</a:t>
            </a:r>
            <a:r>
              <a:rPr lang="en-US" altLang="ja-JP" sz="15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500" dirty="0" err="1">
                <a:latin typeface="Arial" charset="0"/>
                <a:ea typeface="ＭＳ Ｐゴシック" charset="0"/>
                <a:cs typeface="ＭＳ Ｐゴシック" charset="0"/>
              </a:rPr>
              <a:t>δομής</a:t>
            </a:r>
            <a:r>
              <a:rPr lang="en-US" altLang="ja-JP" sz="1500" dirty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altLang="ja-JP" sz="1500" dirty="0" err="1">
                <a:latin typeface="Arial" charset="0"/>
                <a:ea typeface="ＭＳ Ｐゴシック" charset="0"/>
                <a:cs typeface="ＭＳ Ｐゴシック" charset="0"/>
              </a:rPr>
              <a:t>Ανάλυση</a:t>
            </a:r>
            <a:r>
              <a:rPr lang="en-US" altLang="ja-JP" sz="1500" dirty="0">
                <a:latin typeface="Arial" charset="0"/>
                <a:ea typeface="ＭＳ Ｐゴシック" charset="0"/>
                <a:cs typeface="ＭＳ Ｐゴシック" charset="0"/>
              </a:rPr>
              <a:t> π</a:t>
            </a:r>
            <a:r>
              <a:rPr lang="en-US" altLang="ja-JP" sz="1500" dirty="0" err="1">
                <a:latin typeface="Arial" charset="0"/>
                <a:ea typeface="ＭＳ Ｐゴシック" charset="0"/>
                <a:cs typeface="ＭＳ Ｐゴシック" charset="0"/>
              </a:rPr>
              <a:t>ρωτεϊνικών</a:t>
            </a:r>
            <a:r>
              <a:rPr lang="en-US" altLang="ja-JP" sz="15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500" dirty="0" err="1">
                <a:latin typeface="Arial" charset="0"/>
                <a:ea typeface="ＭＳ Ｐゴシック" charset="0"/>
                <a:cs typeface="ＭＳ Ｐゴシック" charset="0"/>
              </a:rPr>
              <a:t>ε</a:t>
            </a:r>
            <a:r>
              <a:rPr lang="en-US" altLang="ja-JP" sz="1500" dirty="0">
                <a:latin typeface="Arial" charset="0"/>
                <a:ea typeface="ＭＳ Ｐゴシック" charset="0"/>
                <a:cs typeface="ＭＳ Ｐゴシック" charset="0"/>
              </a:rPr>
              <a:t>π</a:t>
            </a:r>
            <a:r>
              <a:rPr lang="en-US" altLang="ja-JP" sz="1500" dirty="0" err="1">
                <a:latin typeface="Arial" charset="0"/>
                <a:ea typeface="ＭＳ Ｐゴシック" charset="0"/>
                <a:cs typeface="ＭＳ Ｐゴシック" charset="0"/>
              </a:rPr>
              <a:t>ιφ</a:t>
            </a:r>
            <a:r>
              <a:rPr lang="en-US" altLang="ja-JP" sz="1500" dirty="0">
                <a:latin typeface="Arial" charset="0"/>
                <a:ea typeface="ＭＳ Ｐゴシック" charset="0"/>
                <a:cs typeface="ＭＳ Ｐゴシック" charset="0"/>
              </a:rPr>
              <a:t>α</a:t>
            </a:r>
            <a:r>
              <a:rPr lang="en-US" altLang="ja-JP" sz="1500" dirty="0" err="1">
                <a:latin typeface="Arial" charset="0"/>
                <a:ea typeface="ＭＳ Ｐゴシック" charset="0"/>
                <a:cs typeface="ＭＳ Ｐゴシック" charset="0"/>
              </a:rPr>
              <a:t>νειών</a:t>
            </a:r>
            <a:r>
              <a:rPr lang="en-US" altLang="ja-JP" sz="1500" dirty="0">
                <a:latin typeface="Arial" charset="0"/>
                <a:ea typeface="ＭＳ Ｐゴシック" charset="0"/>
                <a:cs typeface="ＭＳ Ｐゴシック" charset="0"/>
              </a:rPr>
              <a:t> π</a:t>
            </a:r>
            <a:r>
              <a:rPr lang="en-US" altLang="ja-JP" sz="1500" dirty="0" err="1">
                <a:latin typeface="Arial" charset="0"/>
                <a:ea typeface="ＭＳ Ｐゴシック" charset="0"/>
                <a:cs typeface="ＭＳ Ｐゴシック" charset="0"/>
              </a:rPr>
              <a:t>ου</a:t>
            </a:r>
            <a:r>
              <a:rPr lang="en-US" altLang="ja-JP" sz="1500" dirty="0">
                <a:latin typeface="Arial" charset="0"/>
                <a:ea typeface="ＭＳ Ｐゴシック" charset="0"/>
                <a:cs typeface="ＭＳ Ｐゴシック" charset="0"/>
              </a:rPr>
              <a:t> α</a:t>
            </a:r>
            <a:r>
              <a:rPr lang="en-US" altLang="ja-JP" sz="1500" dirty="0" err="1">
                <a:latin typeface="Arial" charset="0"/>
                <a:ea typeface="ＭＳ Ｐゴシック" charset="0"/>
                <a:cs typeface="ＭＳ Ｐゴシック" charset="0"/>
              </a:rPr>
              <a:t>λληλε</a:t>
            </a:r>
            <a:r>
              <a:rPr lang="en-US" altLang="ja-JP" sz="1500" dirty="0">
                <a:latin typeface="Arial" charset="0"/>
                <a:ea typeface="ＭＳ Ｐゴシック" charset="0"/>
                <a:cs typeface="ＭＳ Ｐゴシック" charset="0"/>
              </a:rPr>
              <a:t>π</a:t>
            </a:r>
            <a:r>
              <a:rPr lang="en-US" altLang="ja-JP" sz="1500" dirty="0" err="1">
                <a:latin typeface="Arial" charset="0"/>
                <a:ea typeface="ＭＳ Ｐゴシック" charset="0"/>
                <a:cs typeface="ＭＳ Ｐゴシック" charset="0"/>
              </a:rPr>
              <a:t>ιδρούν</a:t>
            </a:r>
            <a:r>
              <a:rPr lang="en-US" altLang="ja-JP" sz="15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500" dirty="0" err="1">
                <a:latin typeface="Arial" charset="0"/>
                <a:ea typeface="ＭＳ Ｐゴシック" charset="0"/>
                <a:cs typeface="ＭＳ Ｐゴシック" charset="0"/>
              </a:rPr>
              <a:t>μετ</a:t>
            </a:r>
            <a:r>
              <a:rPr lang="en-US" altLang="ja-JP" sz="1500" dirty="0">
                <a:latin typeface="Arial" charset="0"/>
                <a:ea typeface="ＭＳ Ｐゴシック" charset="0"/>
                <a:cs typeface="ＭＳ Ｐゴシック" charset="0"/>
              </a:rPr>
              <a:t>α</a:t>
            </a:r>
            <a:r>
              <a:rPr lang="en-US" altLang="ja-JP" sz="1500" dirty="0" err="1">
                <a:latin typeface="Arial" charset="0"/>
                <a:ea typeface="ＭＳ Ｐゴシック" charset="0"/>
                <a:cs typeface="ＭＳ Ｐゴシック" charset="0"/>
              </a:rPr>
              <a:t>ξύ</a:t>
            </a:r>
            <a:r>
              <a:rPr lang="en-US" altLang="ja-JP" sz="15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500" dirty="0" err="1">
                <a:latin typeface="Arial" charset="0"/>
                <a:ea typeface="ＭＳ Ｐゴシック" charset="0"/>
                <a:cs typeface="ＭＳ Ｐゴシック" charset="0"/>
              </a:rPr>
              <a:t>τους</a:t>
            </a:r>
            <a:r>
              <a:rPr lang="en-US" altLang="ja-JP" sz="1500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ja-JP" sz="15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1500" dirty="0" err="1">
                <a:latin typeface="Arial" charset="0"/>
                <a:ea typeface="ＭＳ Ｐゴシック" charset="0"/>
                <a:cs typeface="ＭＳ Ｐゴシック" charset="0"/>
              </a:rPr>
              <a:t>Εξόρυξη</a:t>
            </a:r>
            <a:r>
              <a:rPr lang="en-US" altLang="ja-JP" sz="15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500" dirty="0" err="1">
                <a:latin typeface="Arial" charset="0"/>
                <a:ea typeface="ＭＳ Ｐゴシック" charset="0"/>
                <a:cs typeface="ＭＳ Ｐゴシック" charset="0"/>
              </a:rPr>
              <a:t>δεδομένων</a:t>
            </a:r>
            <a:r>
              <a:rPr lang="en-US" altLang="ja-JP" sz="1500" dirty="0">
                <a:latin typeface="Arial" charset="0"/>
                <a:ea typeface="ＭＳ Ｐゴシック" charset="0"/>
                <a:cs typeface="ＭＳ Ｐゴシック" charset="0"/>
              </a:rPr>
              <a:t> απ</a:t>
            </a:r>
            <a:r>
              <a:rPr lang="en-US" altLang="ja-JP" sz="1500" dirty="0" err="1">
                <a:latin typeface="Arial" charset="0"/>
                <a:ea typeface="ＭＳ Ｐゴシック" charset="0"/>
                <a:cs typeface="ＭＳ Ｐゴシック" charset="0"/>
              </a:rPr>
              <a:t>ό</a:t>
            </a:r>
            <a:r>
              <a:rPr lang="en-US" altLang="ja-JP" sz="1500" dirty="0">
                <a:latin typeface="Arial" charset="0"/>
                <a:ea typeface="ＭＳ Ｐゴシック" charset="0"/>
                <a:cs typeface="ＭＳ Ｐゴシック" charset="0"/>
              </a:rPr>
              <a:t> β</a:t>
            </a:r>
            <a:r>
              <a:rPr lang="en-US" altLang="ja-JP" sz="1500" dirty="0" err="1">
                <a:latin typeface="Arial" charset="0"/>
                <a:ea typeface="ＭＳ Ｐゴシック" charset="0"/>
                <a:cs typeface="ＭＳ Ｐゴシック" charset="0"/>
              </a:rPr>
              <a:t>ι</a:t>
            </a:r>
            <a:r>
              <a:rPr lang="en-US" altLang="ja-JP" sz="1500" dirty="0">
                <a:latin typeface="Arial" charset="0"/>
                <a:ea typeface="ＭＳ Ｐゴシック" charset="0"/>
                <a:cs typeface="ＭＳ Ｐゴシック" charset="0"/>
              </a:rPr>
              <a:t>β</a:t>
            </a:r>
            <a:r>
              <a:rPr lang="en-US" altLang="ja-JP" sz="1500" dirty="0" err="1">
                <a:latin typeface="Arial" charset="0"/>
                <a:ea typeface="ＭＳ Ｐゴシック" charset="0"/>
                <a:cs typeface="ＭＳ Ｐゴシック" charset="0"/>
              </a:rPr>
              <a:t>λιογρ</a:t>
            </a:r>
            <a:r>
              <a:rPr lang="en-US" altLang="ja-JP" sz="1500" dirty="0">
                <a:latin typeface="Arial" charset="0"/>
                <a:ea typeface="ＭＳ Ｐゴシック" charset="0"/>
                <a:cs typeface="ＭＳ Ｐゴシック" charset="0"/>
              </a:rPr>
              <a:t>α</a:t>
            </a:r>
            <a:r>
              <a:rPr lang="en-US" altLang="ja-JP" sz="1500" dirty="0" err="1">
                <a:latin typeface="Arial" charset="0"/>
                <a:ea typeface="ＭＳ Ｐゴシック" charset="0"/>
                <a:cs typeface="ＭＳ Ｐゴシック" charset="0"/>
              </a:rPr>
              <a:t>φί</a:t>
            </a:r>
            <a:r>
              <a:rPr lang="en-US" altLang="ja-JP" sz="1500" dirty="0">
                <a:latin typeface="Arial" charset="0"/>
                <a:ea typeface="ＭＳ Ｐゴシック" charset="0"/>
                <a:cs typeface="ＭＳ Ｐゴシック" charset="0"/>
              </a:rPr>
              <a:t>α (text mining).</a:t>
            </a:r>
          </a:p>
          <a:p>
            <a:pPr eaLnBrk="1" hangingPunct="1">
              <a:lnSpc>
                <a:spcPct val="90000"/>
              </a:lnSpc>
            </a:pPr>
            <a:endParaRPr lang="en-US" altLang="ja-JP" sz="15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1500" dirty="0" err="1">
                <a:latin typeface="Arial" charset="0"/>
                <a:ea typeface="ＭＳ Ｐゴシック" charset="0"/>
                <a:cs typeface="ＭＳ Ｐゴシック" charset="0"/>
              </a:rPr>
              <a:t>Βιολογικά</a:t>
            </a:r>
            <a:r>
              <a:rPr lang="en-US" altLang="ja-JP" sz="15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500" dirty="0" err="1">
                <a:latin typeface="Arial" charset="0"/>
                <a:ea typeface="ＭＳ Ｐゴシック" charset="0"/>
                <a:cs typeface="ＭＳ Ｐゴシック" charset="0"/>
              </a:rPr>
              <a:t>δίκτυ</a:t>
            </a:r>
            <a:r>
              <a:rPr lang="en-US" altLang="ja-JP" sz="1500" dirty="0">
                <a:latin typeface="Arial" charset="0"/>
                <a:ea typeface="ＭＳ Ｐゴシック" charset="0"/>
                <a:cs typeface="ＭＳ Ｐゴシック" charset="0"/>
              </a:rPr>
              <a:t>α/</a:t>
            </a:r>
            <a:r>
              <a:rPr lang="en-US" altLang="ja-JP" sz="1500" dirty="0" err="1">
                <a:latin typeface="Arial" charset="0"/>
                <a:ea typeface="ＭＳ Ｐゴシック" charset="0"/>
                <a:cs typeface="ＭＳ Ｐゴシック" charset="0"/>
              </a:rPr>
              <a:t>μονο</a:t>
            </a:r>
            <a:r>
              <a:rPr lang="en-US" altLang="ja-JP" sz="1500" dirty="0">
                <a:latin typeface="Arial" charset="0"/>
                <a:ea typeface="ＭＳ Ｐゴシック" charset="0"/>
                <a:cs typeface="ＭＳ Ｐゴシック" charset="0"/>
              </a:rPr>
              <a:t>π</a:t>
            </a:r>
            <a:r>
              <a:rPr lang="en-US" altLang="ja-JP" sz="1500" dirty="0" err="1">
                <a:latin typeface="Arial" charset="0"/>
                <a:ea typeface="ＭＳ Ｐゴシック" charset="0"/>
                <a:cs typeface="ＭＳ Ｐゴシック" charset="0"/>
              </a:rPr>
              <a:t>άτι</a:t>
            </a:r>
            <a:r>
              <a:rPr lang="en-US" altLang="ja-JP" sz="1500" dirty="0">
                <a:latin typeface="Arial" charset="0"/>
                <a:ea typeface="ＭＳ Ｐゴシック" charset="0"/>
                <a:cs typeface="ＭＳ Ｐゴシック" charset="0"/>
              </a:rPr>
              <a:t>α, </a:t>
            </a:r>
            <a:r>
              <a:rPr lang="en-US" altLang="ja-JP" sz="1500" dirty="0" err="1">
                <a:latin typeface="Arial" charset="0"/>
                <a:ea typeface="ＭＳ Ｐゴシック" charset="0"/>
                <a:cs typeface="ＭＳ Ｐゴシック" charset="0"/>
              </a:rPr>
              <a:t>Βιολογί</a:t>
            </a:r>
            <a:r>
              <a:rPr lang="en-US" altLang="ja-JP" sz="1500" dirty="0">
                <a:latin typeface="Arial" charset="0"/>
                <a:ea typeface="ＭＳ Ｐゴシック" charset="0"/>
                <a:cs typeface="ＭＳ Ｐゴシック" charset="0"/>
              </a:rPr>
              <a:t>α </a:t>
            </a:r>
            <a:r>
              <a:rPr lang="en-US" altLang="ja-JP" sz="1500" dirty="0" err="1">
                <a:latin typeface="Arial" charset="0"/>
                <a:ea typeface="ＭＳ Ｐゴシック" charset="0"/>
                <a:cs typeface="ＭＳ Ｐゴシック" charset="0"/>
              </a:rPr>
              <a:t>Συστημάτων</a:t>
            </a:r>
            <a:r>
              <a:rPr lang="en-US" altLang="ja-JP" sz="1500" dirty="0">
                <a:latin typeface="Arial" charset="0"/>
                <a:ea typeface="ＭＳ Ｐゴシック" charset="0"/>
                <a:cs typeface="ＭＳ Ｐゴシック" charset="0"/>
              </a:rPr>
              <a:t> (FBA, MCA).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ja-JP" sz="15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500" dirty="0" err="1">
                <a:latin typeface="Arial" charset="0"/>
                <a:ea typeface="ＭＳ Ｐゴシック" charset="0"/>
                <a:cs typeface="ＭＳ Ｐゴシック" charset="0"/>
              </a:rPr>
              <a:t>Οντολογ</a:t>
            </a:r>
            <a:r>
              <a:rPr lang="en-US" altLang="ja-JP" sz="1500" dirty="0" err="1">
                <a:latin typeface="Arial" charset="0"/>
                <a:ea typeface="ＭＳ Ｐゴシック" charset="0"/>
                <a:cs typeface="ＭＳ Ｐゴシック" charset="0"/>
              </a:rPr>
              <a:t>ίες</a:t>
            </a:r>
            <a:r>
              <a:rPr lang="en-US" altLang="ja-JP" sz="1500" dirty="0">
                <a:latin typeface="Arial" charset="0"/>
                <a:ea typeface="ＭＳ Ｐゴシック" charset="0"/>
                <a:cs typeface="ＭＳ Ｐゴシック" charset="0"/>
              </a:rPr>
              <a:t> (Ontologies)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ja-JP" sz="1500" dirty="0" err="1">
                <a:latin typeface="Arial" charset="0"/>
                <a:ea typeface="ＭＳ Ｐゴシック" charset="0"/>
              </a:rPr>
              <a:t>Η</a:t>
            </a:r>
            <a:r>
              <a:rPr lang="en-US" altLang="ja-JP" sz="1500" dirty="0">
                <a:latin typeface="Arial" charset="0"/>
                <a:ea typeface="ＭＳ Ｐゴシック" charset="0"/>
              </a:rPr>
              <a:t> </a:t>
            </a:r>
            <a:r>
              <a:rPr lang="en-US" altLang="ja-JP" sz="1500" dirty="0" err="1">
                <a:latin typeface="Arial" charset="0"/>
                <a:ea typeface="ＭＳ Ｐゴシック" charset="0"/>
              </a:rPr>
              <a:t>χρήση</a:t>
            </a:r>
            <a:r>
              <a:rPr lang="en-US" altLang="ja-JP" sz="1500" dirty="0">
                <a:latin typeface="Arial" charset="0"/>
                <a:ea typeface="ＭＳ Ｐゴシック" charset="0"/>
              </a:rPr>
              <a:t> </a:t>
            </a:r>
            <a:r>
              <a:rPr lang="en-US" altLang="ja-JP" sz="1500" dirty="0" err="1">
                <a:latin typeface="Arial" charset="0"/>
                <a:ea typeface="ＭＳ Ｐゴシック" charset="0"/>
              </a:rPr>
              <a:t>ενός</a:t>
            </a:r>
            <a:r>
              <a:rPr lang="en-US" altLang="ja-JP" sz="1500" dirty="0">
                <a:latin typeface="Arial" charset="0"/>
                <a:ea typeface="ＭＳ Ｐゴシック" charset="0"/>
              </a:rPr>
              <a:t> </a:t>
            </a:r>
            <a:r>
              <a:rPr lang="en-US" altLang="ja-JP" sz="1500" dirty="0" err="1">
                <a:latin typeface="Arial" charset="0"/>
                <a:ea typeface="ＭＳ Ｐゴシック" charset="0"/>
              </a:rPr>
              <a:t>ελεγχόμενου</a:t>
            </a:r>
            <a:r>
              <a:rPr lang="en-US" altLang="ja-JP" sz="1500" dirty="0">
                <a:latin typeface="Arial" charset="0"/>
                <a:ea typeface="ＭＳ Ｐゴシック" charset="0"/>
              </a:rPr>
              <a:t> </a:t>
            </a:r>
            <a:r>
              <a:rPr lang="en-US" altLang="ja-JP" sz="1500" dirty="0" err="1">
                <a:latin typeface="Arial" charset="0"/>
                <a:ea typeface="ＭＳ Ｐゴシック" charset="0"/>
              </a:rPr>
              <a:t>λεξιλογίου</a:t>
            </a:r>
            <a:r>
              <a:rPr lang="en-US" altLang="ja-JP" sz="1500" dirty="0">
                <a:latin typeface="Arial" charset="0"/>
                <a:ea typeface="ＭＳ Ｐゴシック" charset="0"/>
              </a:rPr>
              <a:t> (</a:t>
            </a:r>
            <a:r>
              <a:rPr lang="en-US" altLang="ja-JP" sz="1500" dirty="0" err="1">
                <a:latin typeface="Arial" charset="0"/>
                <a:ea typeface="ＭＳ Ｐゴシック" charset="0"/>
              </a:rPr>
              <a:t>με</a:t>
            </a:r>
            <a:r>
              <a:rPr lang="en-US" altLang="ja-JP" sz="1500" dirty="0">
                <a:latin typeface="Arial" charset="0"/>
                <a:ea typeface="ＭＳ Ｐゴシック" charset="0"/>
              </a:rPr>
              <a:t> </a:t>
            </a:r>
            <a:r>
              <a:rPr lang="en-US" altLang="ja-JP" sz="1500" dirty="0" err="1">
                <a:latin typeface="Arial" charset="0"/>
                <a:ea typeface="ＭＳ Ｐゴシック" charset="0"/>
              </a:rPr>
              <a:t>ιερ</a:t>
            </a:r>
            <a:r>
              <a:rPr lang="en-US" altLang="ja-JP" sz="1500" dirty="0">
                <a:latin typeface="Arial" charset="0"/>
                <a:ea typeface="ＭＳ Ｐゴシック" charset="0"/>
              </a:rPr>
              <a:t>α</a:t>
            </a:r>
            <a:r>
              <a:rPr lang="en-US" altLang="ja-JP" sz="1500" dirty="0" err="1">
                <a:latin typeface="Arial" charset="0"/>
                <a:ea typeface="ＭＳ Ｐゴシック" charset="0"/>
              </a:rPr>
              <a:t>ρχική</a:t>
            </a:r>
            <a:r>
              <a:rPr lang="en-US" altLang="ja-JP" sz="1500" dirty="0">
                <a:latin typeface="Arial" charset="0"/>
                <a:ea typeface="ＭＳ Ｐゴシック" charset="0"/>
              </a:rPr>
              <a:t> </a:t>
            </a:r>
            <a:r>
              <a:rPr lang="en-US" altLang="ja-JP" sz="1500" dirty="0" err="1">
                <a:latin typeface="Arial" charset="0"/>
                <a:ea typeface="ＭＳ Ｐゴシック" charset="0"/>
              </a:rPr>
              <a:t>δόμηση</a:t>
            </a:r>
            <a:r>
              <a:rPr lang="en-US" altLang="ja-JP" sz="1500" dirty="0">
                <a:latin typeface="Arial" charset="0"/>
                <a:ea typeface="ＭＳ Ｐゴシック" charset="0"/>
              </a:rPr>
              <a:t>), </a:t>
            </a:r>
            <a:r>
              <a:rPr lang="en-US" altLang="ja-JP" sz="1500" dirty="0" err="1">
                <a:latin typeface="Arial" charset="0"/>
                <a:ea typeface="ＭＳ Ｐゴシック" charset="0"/>
              </a:rPr>
              <a:t>γι</a:t>
            </a:r>
            <a:r>
              <a:rPr lang="en-US" altLang="ja-JP" sz="1500" dirty="0">
                <a:latin typeface="Arial" charset="0"/>
                <a:ea typeface="ＭＳ Ｐゴシック" charset="0"/>
              </a:rPr>
              <a:t>α </a:t>
            </a:r>
            <a:r>
              <a:rPr lang="en-US" altLang="ja-JP" sz="1500" dirty="0" err="1">
                <a:latin typeface="Arial" charset="0"/>
                <a:ea typeface="ＭＳ Ｐゴシック" charset="0"/>
              </a:rPr>
              <a:t>την</a:t>
            </a:r>
            <a:r>
              <a:rPr lang="en-US" altLang="ja-JP" sz="1500" dirty="0">
                <a:latin typeface="Arial" charset="0"/>
                <a:ea typeface="ＭＳ Ｐゴシック" charset="0"/>
              </a:rPr>
              <a:t> π</a:t>
            </a:r>
            <a:r>
              <a:rPr lang="en-US" altLang="ja-JP" sz="1500" dirty="0" err="1">
                <a:latin typeface="Arial" charset="0"/>
                <a:ea typeface="ＭＳ Ｐゴシック" charset="0"/>
              </a:rPr>
              <a:t>εριγρ</a:t>
            </a:r>
            <a:r>
              <a:rPr lang="en-US" altLang="ja-JP" sz="1500" dirty="0">
                <a:latin typeface="Arial" charset="0"/>
                <a:ea typeface="ＭＳ Ｐゴシック" charset="0"/>
              </a:rPr>
              <a:t>α</a:t>
            </a:r>
            <a:r>
              <a:rPr lang="en-US" altLang="ja-JP" sz="1500" dirty="0" err="1">
                <a:latin typeface="Arial" charset="0"/>
                <a:ea typeface="ＭＳ Ｐゴシック" charset="0"/>
              </a:rPr>
              <a:t>φή</a:t>
            </a:r>
            <a:r>
              <a:rPr lang="en-US" altLang="ja-JP" sz="1500" dirty="0">
                <a:latin typeface="Arial" charset="0"/>
                <a:ea typeface="ＭＳ Ｐゴシック" charset="0"/>
              </a:rPr>
              <a:t> </a:t>
            </a:r>
            <a:r>
              <a:rPr lang="en-US" altLang="ja-JP" sz="1500" dirty="0" err="1">
                <a:latin typeface="Arial" charset="0"/>
                <a:ea typeface="ＭＳ Ｐゴシック" charset="0"/>
              </a:rPr>
              <a:t>των</a:t>
            </a:r>
            <a:r>
              <a:rPr lang="en-US" altLang="ja-JP" sz="1500" dirty="0">
                <a:latin typeface="Arial" charset="0"/>
                <a:ea typeface="ＭＳ Ｐゴシック" charset="0"/>
              </a:rPr>
              <a:t> </a:t>
            </a:r>
            <a:r>
              <a:rPr lang="en-US" altLang="ja-JP" sz="1500" dirty="0" err="1">
                <a:latin typeface="Arial" charset="0"/>
                <a:ea typeface="ＭＳ Ｐゴシック" charset="0"/>
              </a:rPr>
              <a:t>ιδιοτήτων</a:t>
            </a:r>
            <a:r>
              <a:rPr lang="en-US" altLang="ja-JP" sz="1500" dirty="0">
                <a:latin typeface="Arial" charset="0"/>
                <a:ea typeface="ＭＳ Ｐゴシック" charset="0"/>
              </a:rPr>
              <a:t> </a:t>
            </a:r>
            <a:r>
              <a:rPr lang="en-US" altLang="ja-JP" sz="1500" dirty="0" err="1">
                <a:latin typeface="Arial" charset="0"/>
                <a:ea typeface="ＭＳ Ｐゴシック" charset="0"/>
              </a:rPr>
              <a:t>κ</a:t>
            </a:r>
            <a:r>
              <a:rPr lang="en-US" altLang="ja-JP" sz="1500" dirty="0">
                <a:latin typeface="Arial" charset="0"/>
                <a:ea typeface="ＭＳ Ｐゴシック" charset="0"/>
              </a:rPr>
              <a:t>α</a:t>
            </a:r>
            <a:r>
              <a:rPr lang="en-US" altLang="ja-JP" sz="1500" dirty="0" err="1">
                <a:latin typeface="Arial" charset="0"/>
                <a:ea typeface="ＭＳ Ｐゴシック" charset="0"/>
              </a:rPr>
              <a:t>ι</a:t>
            </a:r>
            <a:r>
              <a:rPr lang="en-US" altLang="ja-JP" sz="1500" dirty="0">
                <a:latin typeface="Arial" charset="0"/>
                <a:ea typeface="ＭＳ Ｐゴシック" charset="0"/>
              </a:rPr>
              <a:t> </a:t>
            </a:r>
            <a:r>
              <a:rPr lang="en-US" altLang="ja-JP" sz="1500" dirty="0" err="1">
                <a:latin typeface="Arial" charset="0"/>
                <a:ea typeface="ＭＳ Ｐゴシック" charset="0"/>
              </a:rPr>
              <a:t>των</a:t>
            </a:r>
            <a:r>
              <a:rPr lang="en-US" altLang="ja-JP" sz="1500" dirty="0">
                <a:latin typeface="Arial" charset="0"/>
                <a:ea typeface="ＭＳ Ｐゴシック" charset="0"/>
              </a:rPr>
              <a:t> </a:t>
            </a:r>
            <a:r>
              <a:rPr lang="en-US" altLang="ja-JP" sz="1500" dirty="0" err="1">
                <a:latin typeface="Arial" charset="0"/>
                <a:ea typeface="ＭＳ Ｐゴシック" charset="0"/>
              </a:rPr>
              <a:t>λειτουργιών</a:t>
            </a:r>
            <a:r>
              <a:rPr lang="en-US" altLang="ja-JP" sz="1500" dirty="0">
                <a:latin typeface="Arial" charset="0"/>
                <a:ea typeface="ＭＳ Ｐゴシック" charset="0"/>
              </a:rPr>
              <a:t> </a:t>
            </a:r>
            <a:r>
              <a:rPr lang="en-US" altLang="ja-JP" sz="1500" dirty="0" err="1">
                <a:latin typeface="Arial" charset="0"/>
                <a:ea typeface="ＭＳ Ｐゴシック" charset="0"/>
              </a:rPr>
              <a:t>ομοειδών</a:t>
            </a:r>
            <a:r>
              <a:rPr lang="en-US" altLang="ja-JP" sz="1500" dirty="0">
                <a:latin typeface="Arial" charset="0"/>
                <a:ea typeface="ＭＳ Ｐゴシック" charset="0"/>
              </a:rPr>
              <a:t> α</a:t>
            </a:r>
            <a:r>
              <a:rPr lang="en-US" altLang="ja-JP" sz="1500" dirty="0" err="1">
                <a:latin typeface="Arial" charset="0"/>
                <a:ea typeface="ＭＳ Ｐゴシック" charset="0"/>
              </a:rPr>
              <a:t>ντικειμένων</a:t>
            </a:r>
            <a:r>
              <a:rPr lang="en-US" altLang="ja-JP" sz="1500" dirty="0">
                <a:latin typeface="Arial" charset="0"/>
                <a:ea typeface="ＭＳ Ｐゴシック" charset="0"/>
              </a:rPr>
              <a:t> (π.</a:t>
            </a:r>
            <a:r>
              <a:rPr lang="en-US" altLang="ja-JP" sz="1500" dirty="0" err="1">
                <a:latin typeface="Arial" charset="0"/>
                <a:ea typeface="ＭＳ Ｐゴシック" charset="0"/>
              </a:rPr>
              <a:t>χ</a:t>
            </a:r>
            <a:r>
              <a:rPr lang="en-US" altLang="ja-JP" sz="1500" dirty="0">
                <a:latin typeface="Arial" charset="0"/>
                <a:ea typeface="ＭＳ Ｐゴシック" charset="0"/>
              </a:rPr>
              <a:t> π</a:t>
            </a:r>
            <a:r>
              <a:rPr lang="en-US" altLang="ja-JP" sz="1500" dirty="0" err="1">
                <a:latin typeface="Arial" charset="0"/>
                <a:ea typeface="ＭＳ Ｐゴシック" charset="0"/>
              </a:rPr>
              <a:t>ρωτεϊνών</a:t>
            </a:r>
            <a:r>
              <a:rPr lang="en-US" altLang="ja-JP" sz="1500" dirty="0">
                <a:latin typeface="Arial" charset="0"/>
                <a:ea typeface="ＭＳ Ｐゴシック" charset="0"/>
              </a:rPr>
              <a:t>).</a:t>
            </a:r>
            <a:endParaRPr lang="en-US" sz="1500" dirty="0">
              <a:latin typeface="Arial" charset="0"/>
              <a:ea typeface="ＭＳ Ｐゴシック" charset="0"/>
            </a:endParaRP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8305800" y="0"/>
            <a:ext cx="838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1000" b="1">
                <a:solidFill>
                  <a:schemeClr val="tx2"/>
                </a:solidFill>
              </a:rPr>
              <a:t>Εισαγωγ</a:t>
            </a:r>
            <a:r>
              <a:rPr lang="en-US" altLang="ja-JP" sz="1000" b="1">
                <a:solidFill>
                  <a:schemeClr val="tx2"/>
                </a:solidFill>
              </a:rPr>
              <a:t>ή</a:t>
            </a:r>
            <a:endParaRPr lang="en-US" sz="1000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9897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Παρ</a:t>
            </a:r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όν/μέλλον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Μέχρι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το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 2000, </a:t>
            </a:r>
            <a:r>
              <a:rPr lang="el-GR" altLang="ja-JP" sz="1800" dirty="0">
                <a:latin typeface="Arial" charset="0"/>
                <a:ea typeface="ＭＳ Ｐゴシック" charset="0"/>
                <a:cs typeface="ＭＳ Ｐゴシック" charset="0"/>
              </a:rPr>
              <a:t>Β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ιο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π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ληροφορική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σήμ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α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ινε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κυρίως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 α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νάλυση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 α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κολουθιών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ja-JP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Η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γενωμική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 απ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οτέλεσε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το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ερέθισμ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α 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γι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α 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την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 α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νά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π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τυξη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τεχνολογιών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 π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ου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κάνουν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μετρήσεις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ευρεί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α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ς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κλίμ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α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κ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α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ς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ja-JP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Α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π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ό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το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 2000 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κ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α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ι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μετά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η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l-GR" altLang="ja-JP" sz="1800" dirty="0">
                <a:latin typeface="Arial" charset="0"/>
                <a:ea typeface="ＭＳ Ｐゴシック" charset="0"/>
                <a:cs typeface="ＭＳ Ｐゴシック" charset="0"/>
              </a:rPr>
              <a:t>Β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ιο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π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ληροφορική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κ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α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λείτ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α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ι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ε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π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ίσεις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ν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α 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δι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α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χειριστεί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κ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α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ι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ν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α α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ν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α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λύσει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μεγάλ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α 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κ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α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ι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 π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ολύ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π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λοκ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α 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δεδομέν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α απ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ό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το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χώρο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της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γενωμικής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της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γονιδι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α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κής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έκφρ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α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σης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της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 π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ρωτεομικής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κ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.α.</a:t>
            </a:r>
          </a:p>
          <a:p>
            <a:pPr eaLnBrk="1" hangingPunct="1">
              <a:lnSpc>
                <a:spcPct val="90000"/>
              </a:lnSpc>
            </a:pPr>
            <a:endParaRPr lang="en-US" altLang="ja-JP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Πλέον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ο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όρος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 ‘</a:t>
            </a:r>
            <a:r>
              <a:rPr lang="el-GR" altLang="ja-JP" sz="1800" dirty="0">
                <a:latin typeface="Arial" charset="0"/>
                <a:ea typeface="ＭＳ Ｐゴシック" charset="0"/>
                <a:cs typeface="ＭＳ Ｐゴシック" charset="0"/>
              </a:rPr>
              <a:t>Β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ιο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π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ληροφορική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’ 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είν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α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ι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τόσο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εξειδικευμένος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/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γενικός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όσο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κ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α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ι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ο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όρος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 ‘</a:t>
            </a:r>
            <a:r>
              <a:rPr lang="el-GR" altLang="ja-JP" sz="1800" dirty="0">
                <a:latin typeface="Arial" charset="0"/>
                <a:ea typeface="ＭＳ Ｐゴシック" charset="0"/>
                <a:cs typeface="ＭＳ Ｐゴシック" charset="0"/>
              </a:rPr>
              <a:t>Μ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ορι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α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κή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l-GR" altLang="ja-JP" sz="1800" dirty="0">
                <a:latin typeface="Arial" charset="0"/>
                <a:ea typeface="ＭＳ Ｐゴシック" charset="0"/>
                <a:cs typeface="ＭＳ Ｐゴシック" charset="0"/>
              </a:rPr>
              <a:t>Β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ιολογί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α’!</a:t>
            </a:r>
          </a:p>
          <a:p>
            <a:pPr eaLnBrk="1" hangingPunct="1">
              <a:lnSpc>
                <a:spcPct val="90000"/>
              </a:lnSpc>
            </a:pPr>
            <a:endParaRPr lang="en-US" altLang="ja-JP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Βρισκόμ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α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στε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σε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μι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α 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μετ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αβα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τική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 π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ερίοδο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γι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α 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τις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l-GR" altLang="ja-JP" sz="1800" dirty="0">
                <a:latin typeface="Arial" charset="0"/>
                <a:ea typeface="ＭＳ Ｐゴシック" charset="0"/>
                <a:cs typeface="ＭＳ Ｐゴシック" charset="0"/>
              </a:rPr>
              <a:t>Β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ιολογικές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800" dirty="0" smtClean="0">
                <a:latin typeface="Arial" charset="0"/>
                <a:ea typeface="ＭＳ Ｐゴシック" charset="0"/>
                <a:cs typeface="ＭＳ Ｐゴシック" charset="0"/>
              </a:rPr>
              <a:t>Eπ</a:t>
            </a:r>
            <a:r>
              <a:rPr lang="en-US" altLang="ja-JP" sz="1800" dirty="0" err="1" smtClean="0">
                <a:latin typeface="Arial" charset="0"/>
                <a:ea typeface="ＭＳ Ｐゴシック" charset="0"/>
                <a:cs typeface="ＭＳ Ｐゴシック" charset="0"/>
              </a:rPr>
              <a:t>ιστήμες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ό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π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ως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η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l-GR" altLang="ja-JP" sz="1800" dirty="0">
                <a:latin typeface="Arial" charset="0"/>
                <a:ea typeface="ＭＳ Ｐゴシック" charset="0"/>
                <a:cs typeface="ＭＳ Ｐゴシック" charset="0"/>
              </a:rPr>
              <a:t>Φ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υσική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 π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ριν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 π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ολλά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χρόνι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α. 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Βέ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βα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ιη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η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εισδοχή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 π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ερισσότερων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 μα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θημ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α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τικών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στ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α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τιστικής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κ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α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ι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 π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ληροφορικής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 (π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ρογρ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α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μμ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α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τισμός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) 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μεσο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π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ρόθεσμ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α 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στο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 π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ρόγρ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α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μμ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α 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σ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π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ουδών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endParaRPr lang="en-US" sz="3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8305800" y="0"/>
            <a:ext cx="838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1000" b="1">
                <a:solidFill>
                  <a:schemeClr val="tx2"/>
                </a:solidFill>
              </a:rPr>
              <a:t>Εισαγωγ</a:t>
            </a:r>
            <a:r>
              <a:rPr lang="en-US" altLang="ja-JP" sz="1000" b="1">
                <a:solidFill>
                  <a:schemeClr val="tx2"/>
                </a:solidFill>
              </a:rPr>
              <a:t>ή</a:t>
            </a:r>
            <a:endParaRPr lang="en-US" sz="1000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9854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924800" cy="1524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>
                <a:solidFill>
                  <a:srgbClr val="B1181B"/>
                </a:solidFill>
                <a:latin typeface="Arial" charset="0"/>
                <a:ea typeface="ＭＳ Ｐゴシック" charset="0"/>
                <a:cs typeface="ＭＳ Ｐゴシック" charset="0"/>
              </a:rPr>
              <a:t>Bioinformatics Market - Advanced Technologies, Global Forecast and Winning Imperatives (2009 - 2014)</a:t>
            </a:r>
            <a:endParaRPr lang="en-US" b="1">
              <a:solidFill>
                <a:srgbClr val="B1181B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572000"/>
          </a:xfrm>
        </p:spPr>
        <p:txBody>
          <a:bodyPr/>
          <a:lstStyle/>
          <a:p>
            <a:pPr eaLnBrk="1" hangingPunct="1"/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Απ</a:t>
            </a:r>
            <a:r>
              <a:rPr lang="en-US" altLang="ja-JP" sz="1800">
                <a:latin typeface="Arial" charset="0"/>
                <a:ea typeface="ＭＳ Ｐゴシック" charset="0"/>
                <a:cs typeface="ＭＳ Ｐゴシック" charset="0"/>
              </a:rPr>
              <a:t>όσπασμα από:</a:t>
            </a:r>
          </a:p>
          <a:p>
            <a:pPr lvl="1" eaLnBrk="1" hangingPunct="1"/>
            <a:r>
              <a:rPr lang="en-US" sz="1600">
                <a:latin typeface="Arial" charset="0"/>
                <a:ea typeface="ＭＳ Ｐゴシック" charset="0"/>
                <a:hlinkClick r:id="rId2"/>
              </a:rPr>
              <a:t>http://www.marketsandmarkets.com/Market-Reports/bioinformatics-39.html</a:t>
            </a:r>
            <a:endParaRPr lang="en-US" sz="1600">
              <a:latin typeface="Arial" charset="0"/>
              <a:ea typeface="ＭＳ Ｐゴシック" charset="0"/>
            </a:endParaRPr>
          </a:p>
          <a:p>
            <a:pPr eaLnBrk="1" hangingPunct="1"/>
            <a:endParaRPr lang="en-US" sz="180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The market for bioinformatics platforms is growing at a significant pace with the </a:t>
            </a:r>
            <a:r>
              <a:rPr lang="en-US" sz="1800" u="sng">
                <a:latin typeface="Arial" charset="0"/>
                <a:ea typeface="ＭＳ Ｐゴシック" charset="0"/>
                <a:cs typeface="ＭＳ Ｐゴシック" charset="0"/>
              </a:rPr>
              <a:t>increasing demand from U.S. and Europe</a:t>
            </a:r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</a:p>
          <a:p>
            <a:pPr eaLnBrk="1" hangingPunct="1"/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This trend is supported by the increasing demand for sequencing platforms with increasing life science research using techniques such as gene expression analysis, sequence analysis, and protein expression analysis.</a:t>
            </a:r>
          </a:p>
          <a:p>
            <a:pPr eaLnBrk="1" hangingPunct="1"/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The global bioinformatics market is expected to reach </a:t>
            </a:r>
            <a:r>
              <a:rPr lang="en-US" sz="1800" b="1" u="sng">
                <a:latin typeface="Arial" charset="0"/>
                <a:ea typeface="ＭＳ Ｐゴシック" charset="0"/>
                <a:cs typeface="ＭＳ Ｐゴシック" charset="0"/>
              </a:rPr>
              <a:t>$8.3 billion </a:t>
            </a:r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by 2014 at a high CAGR of 24.8% from 2009-2014. While knowledge management formed the largest submarket is 2009 at $1.3 billion, the bioinformatics platforms market is expected to have greatest market share in 2014 at an estimated $3.9 billion, due to rising demand from the U.S. and Europe.</a:t>
            </a:r>
          </a:p>
          <a:p>
            <a:pPr eaLnBrk="1" hangingPunct="1"/>
            <a:endParaRPr lang="en-US" sz="180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Συμβουλευτικ</a:t>
            </a:r>
            <a:r>
              <a:rPr lang="en-US" altLang="ja-JP" sz="1800">
                <a:latin typeface="Arial" charset="0"/>
                <a:ea typeface="ＭＳ Ｐゴシック" charset="0"/>
                <a:cs typeface="ＭＳ Ｐゴシック" charset="0"/>
              </a:rPr>
              <a:t>ή (δουλειά από το σπίτι)? </a:t>
            </a:r>
            <a:endParaRPr lang="en-US" sz="18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637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7630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>
                <a:latin typeface="Arial" charset="0"/>
                <a:ea typeface="ＭＳ Ｐゴシック" charset="0"/>
                <a:cs typeface="ＭＳ Ｐゴシック" charset="0"/>
              </a:rPr>
              <a:t>Χαμηλ</a:t>
            </a:r>
            <a:r>
              <a:rPr lang="en-US" altLang="ja-JP" sz="3200">
                <a:latin typeface="Arial" charset="0"/>
                <a:ea typeface="ＭＳ Ｐゴシック" charset="0"/>
                <a:cs typeface="ＭＳ Ｐゴシック" charset="0"/>
              </a:rPr>
              <a:t>ό κόστος γενωμικών τεχνολογιών θα οδηγήσει σε καθημερινές εφαρμογές</a:t>
            </a:r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7724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Κ</a:t>
            </a:r>
            <a:r>
              <a:rPr lang="en-US" altLang="ja-JP" sz="18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όστος αλληλούχισης πέφτει διαρκώς.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>
                <a:latin typeface="Arial" charset="0"/>
                <a:ea typeface="ＭＳ Ｐゴシック" charset="0"/>
              </a:rPr>
              <a:t>Illumina -&gt; 1 lane: 19GBp, ~ €3000, 10 βακτηριακ</a:t>
            </a:r>
            <a:r>
              <a:rPr lang="en-US" altLang="ja-JP" sz="1600">
                <a:latin typeface="Arial" charset="0"/>
                <a:ea typeface="ＭＳ Ｐゴシック" charset="0"/>
              </a:rPr>
              <a:t>ά γενώματα.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1800">
                <a:latin typeface="Arial" charset="0"/>
                <a:ea typeface="ＭＳ Ｐゴシック" charset="0"/>
                <a:cs typeface="ＭＳ Ｐゴシック" charset="0"/>
              </a:rPr>
              <a:t>Τα δείγματα αποστέλλονται σε κέντρα με μεγάλες εγκαταστάσεις και χαμηλό κόστος λειτουργίας (οικονομία κλίμακας). Η ανάλυση των δεδομένων όμως δεν υπόκειται σε όρους οικονομίας κλίμακας.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1800">
                <a:latin typeface="Arial" charset="0"/>
                <a:ea typeface="ＭＳ Ｐゴシック" charset="0"/>
                <a:cs typeface="ＭＳ Ｐゴシック" charset="0"/>
              </a:rPr>
              <a:t>Πλέον, ένα σημαντικό μέρος του ολικού κόστους είναι η βιοπληροφορική ανάλυση.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1800">
                <a:latin typeface="Arial" charset="0"/>
                <a:ea typeface="ＭＳ Ｐゴシック" charset="0"/>
                <a:cs typeface="ＭＳ Ｐゴシック" charset="0"/>
              </a:rPr>
              <a:t>Μηχανήματα αλληλούχισης ακριβά (Illumina ~ €600.000) - service φτηνό.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1800">
                <a:latin typeface="Arial" charset="0"/>
                <a:ea typeface="ＭＳ Ｐゴシック" charset="0"/>
                <a:cs typeface="ＭＳ Ｐゴシック" charset="0"/>
              </a:rPr>
              <a:t>Mισθός ακριβός (ίσως ένα νέο μοντέλο συμβουλευτικής?)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1800">
                <a:latin typeface="Arial" charset="0"/>
                <a:ea typeface="ＭＳ Ｐゴシック" charset="0"/>
                <a:cs typeface="ＭＳ Ｐゴシック" charset="0"/>
              </a:rPr>
              <a:t>Yπολογιστής φτηνός (€3-5.000), εφόσον πρόκειται για μικρά γονιδιώματα (de novo assembly), ή για re-sequencing.</a:t>
            </a:r>
            <a:endParaRPr lang="en-US" sz="180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0492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>
                <a:latin typeface="Arial" charset="0"/>
                <a:ea typeface="ＭＳ Ｐゴシック" charset="0"/>
                <a:cs typeface="ＭＳ Ｐゴシック" charset="0"/>
              </a:rPr>
              <a:t>Χαμηλ</a:t>
            </a:r>
            <a:r>
              <a:rPr lang="en-US" altLang="ja-JP" sz="3200">
                <a:latin typeface="Arial" charset="0"/>
                <a:ea typeface="ＭＳ Ｐゴシック" charset="0"/>
                <a:cs typeface="ＭＳ Ｐゴシック" charset="0"/>
              </a:rPr>
              <a:t>ό κόστος γενωμικών τεχνολογιών θα οδηγήσει σε καθημερινές εφαρμογές</a:t>
            </a:r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924800" cy="152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Κ</a:t>
            </a:r>
            <a:r>
              <a:rPr lang="en-US" altLang="ja-JP" sz="18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όστος αλληλούχισης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>
                <a:latin typeface="Arial" charset="0"/>
                <a:ea typeface="ＭＳ Ｐゴシック" charset="0"/>
                <a:hlinkClick r:id="rId2"/>
              </a:rPr>
              <a:t>http://www.genome.gov/sequencingcosts/</a:t>
            </a:r>
            <a:endParaRPr lang="en-US" sz="180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Ο ν</a:t>
            </a:r>
            <a:r>
              <a:rPr lang="en-US" altLang="ja-JP" sz="1800">
                <a:latin typeface="Arial" charset="0"/>
                <a:ea typeface="ＭＳ Ｐゴシック" charset="0"/>
                <a:cs typeface="ＭＳ Ｐゴシック" charset="0"/>
              </a:rPr>
              <a:t>όμος του Moore προβλέπει διπλασιασμό της υπολογιστικής ισχύς κάθε δύο χρόνια.</a:t>
            </a:r>
            <a:endParaRPr lang="en-US" altLang="ja-JP" sz="120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2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5363" name="Picture 4" descr="cost_per_mega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400300"/>
            <a:ext cx="59436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19987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dirty="0" err="1">
                <a:latin typeface="Arial" charset="0"/>
                <a:ea typeface="ＭＳ Ｐゴシック" charset="0"/>
                <a:cs typeface="ＭＳ Ｐゴシック" charset="0"/>
              </a:rPr>
              <a:t>Χ</a:t>
            </a:r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α</a:t>
            </a:r>
            <a:r>
              <a:rPr lang="en-US" sz="3200" dirty="0" err="1">
                <a:latin typeface="Arial" charset="0"/>
                <a:ea typeface="ＭＳ Ｐゴシック" charset="0"/>
                <a:cs typeface="ＭＳ Ｐゴシック" charset="0"/>
              </a:rPr>
              <a:t>μηλ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ό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κόστος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γενωμικών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τεχνολογιών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θ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α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οδηγήσει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σε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κ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α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θημερινές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εφ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α</a:t>
            </a:r>
            <a:r>
              <a:rPr lang="en-US" altLang="ja-JP" sz="3200" dirty="0" err="1">
                <a:latin typeface="Arial" charset="0"/>
                <a:ea typeface="ＭＳ Ｐゴシック" charset="0"/>
                <a:cs typeface="ＭＳ Ｐゴシック" charset="0"/>
              </a:rPr>
              <a:t>ρμογές</a:t>
            </a:r>
            <a:r>
              <a:rPr lang="en-US" altLang="ja-JP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6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924800" cy="68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4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Κ</a:t>
            </a:r>
            <a:r>
              <a:rPr lang="en-US" altLang="ja-JP" sz="14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όστος</a:t>
            </a:r>
            <a:r>
              <a:rPr lang="en-US" altLang="ja-JP" sz="14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α</a:t>
            </a:r>
            <a:r>
              <a:rPr lang="en-US" altLang="ja-JP" sz="14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λληλούχισης</a:t>
            </a:r>
            <a:endParaRPr lang="en-US" altLang="ja-JP" sz="14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400" dirty="0">
                <a:latin typeface="Arial" charset="0"/>
                <a:ea typeface="ＭＳ Ｐゴシック" charset="0"/>
                <a:hlinkClick r:id="rId2"/>
              </a:rPr>
              <a:t>http://www.genome.gov/sequencingcosts/</a:t>
            </a:r>
            <a:endParaRPr lang="en-US" sz="1400" dirty="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9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6387" name="Picture 1029" descr="cost_per_gen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1450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8945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4910" y="618807"/>
            <a:ext cx="4075111" cy="813186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ct val="0"/>
              </a:spcBef>
              <a:buNone/>
            </a:pPr>
            <a:endParaRPr lang="el-GR" sz="2400" dirty="0" smtClean="0">
              <a:latin typeface="Arial"/>
              <a:cs typeface="Arial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l-GR" sz="2400" dirty="0" smtClean="0">
                <a:latin typeface="Arial"/>
                <a:cs typeface="Arial"/>
              </a:rPr>
              <a:t>Προτεινόμεν</a:t>
            </a:r>
            <a:r>
              <a:rPr lang="el-GR" sz="2400" dirty="0" smtClean="0">
                <a:latin typeface="Arial"/>
                <a:cs typeface="Arial"/>
              </a:rPr>
              <a:t>α</a:t>
            </a:r>
            <a:r>
              <a:rPr lang="el-GR" sz="2400" dirty="0" smtClean="0">
                <a:latin typeface="Arial"/>
                <a:cs typeface="Arial"/>
              </a:rPr>
              <a:t> συγγρ</a:t>
            </a:r>
            <a:r>
              <a:rPr lang="el-GR" sz="2400" dirty="0" smtClean="0">
                <a:latin typeface="Arial"/>
                <a:cs typeface="Arial"/>
              </a:rPr>
              <a:t>ά</a:t>
            </a:r>
            <a:r>
              <a:rPr lang="el-GR" sz="2400" dirty="0" smtClean="0">
                <a:latin typeface="Arial"/>
                <a:cs typeface="Arial"/>
              </a:rPr>
              <a:t>μματα</a:t>
            </a:r>
            <a:endParaRPr lang="el-GR" sz="2400" b="1" u="sng" dirty="0" smtClean="0">
              <a:latin typeface="Arial"/>
              <a:cs typeface="Arial"/>
            </a:endParaRPr>
          </a:p>
          <a:p>
            <a:pPr marL="0" indent="0">
              <a:spcBef>
                <a:spcPct val="0"/>
              </a:spcBef>
              <a:buNone/>
            </a:pPr>
            <a:endParaRPr lang="el-GR" sz="2400" b="1" u="sng" dirty="0">
              <a:latin typeface="Arial"/>
              <a:cs typeface="Arial"/>
            </a:endParaRPr>
          </a:p>
        </p:txBody>
      </p:sp>
      <p:pic>
        <p:nvPicPr>
          <p:cNvPr id="4" name="Picture 3" descr="Screen Shot 2015-10-07 at 14.48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2491"/>
            <a:ext cx="9144000" cy="120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4802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>
                <a:latin typeface="Arial"/>
                <a:cs typeface="Arial"/>
              </a:rPr>
              <a:t>Εφαρμογές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8322"/>
            <a:ext cx="8229600" cy="4207841"/>
          </a:xfrm>
        </p:spPr>
        <p:txBody>
          <a:bodyPr>
            <a:normAutofit/>
          </a:bodyPr>
          <a:lstStyle/>
          <a:p>
            <a:r>
              <a:rPr lang="el-GR" sz="2000" dirty="0" smtClean="0"/>
              <a:t>Ανίχνευση ομόλογων γονιδίων/πρωτεϊνών.</a:t>
            </a:r>
            <a:endParaRPr lang="en-GB" sz="2000" dirty="0" smtClean="0"/>
          </a:p>
          <a:p>
            <a:pPr marL="0" indent="0">
              <a:buNone/>
            </a:pPr>
            <a:endParaRPr lang="el-GR" sz="2000" dirty="0" smtClean="0"/>
          </a:p>
          <a:p>
            <a:r>
              <a:rPr lang="el-GR" sz="2000" dirty="0" smtClean="0"/>
              <a:t>Πρόβλεψη λειτουργίας άγνωστου βιομορίου.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654189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/>
              <a:t>Blastn / MegaBlast</a:t>
            </a:r>
          </a:p>
        </p:txBody>
      </p:sp>
      <p:pic>
        <p:nvPicPr>
          <p:cNvPr id="101380" name="Picture 4" descr="blast_type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5" t="3568" r="16302" b="67062"/>
          <a:stretch>
            <a:fillRect/>
          </a:stretch>
        </p:blipFill>
        <p:spPr bwMode="auto">
          <a:xfrm>
            <a:off x="1521243" y="2122110"/>
            <a:ext cx="6676664" cy="376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83" name="Rectangle 7"/>
          <p:cNvSpPr>
            <a:spLocks noChangeArrowheads="1"/>
          </p:cNvSpPr>
          <p:nvPr/>
        </p:nvSpPr>
        <p:spPr bwMode="auto">
          <a:xfrm>
            <a:off x="8382000" y="0"/>
            <a:ext cx="7572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Blast</a:t>
            </a:r>
          </a:p>
        </p:txBody>
      </p:sp>
    </p:spTree>
    <p:extLst>
      <p:ext uri="{BB962C8B-B14F-4D97-AF65-F5344CB8AC3E}">
        <p14:creationId xmlns:p14="http://schemas.microsoft.com/office/powerpoint/2010/main" val="5912793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>
                <a:latin typeface="Arial"/>
                <a:cs typeface="Arial"/>
              </a:rPr>
              <a:t>Εφαρμογές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>
                <a:latin typeface="Arial"/>
                <a:cs typeface="Arial"/>
              </a:rPr>
              <a:t>Πολλαπλή στοίχιση.</a:t>
            </a:r>
          </a:p>
          <a:p>
            <a:endParaRPr lang="el-GR" sz="2400" dirty="0" smtClean="0">
              <a:latin typeface="Arial"/>
              <a:cs typeface="Arial"/>
            </a:endParaRPr>
          </a:p>
          <a:p>
            <a:r>
              <a:rPr lang="el-GR" sz="2400" dirty="0" smtClean="0">
                <a:latin typeface="Arial"/>
                <a:cs typeface="Arial"/>
              </a:rPr>
              <a:t>Εντοπισμός μεταλλάξεων που μπορεί να προσφέρουν ανθεκτικότητα σε φάρμακα.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84781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/>
              <a:t>MSA</a:t>
            </a:r>
          </a:p>
        </p:txBody>
      </p:sp>
      <p:pic>
        <p:nvPicPr>
          <p:cNvPr id="4101" name="Picture 5" descr="1476-4598-9-173-3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81870"/>
            <a:ext cx="8382000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8672513" y="0"/>
            <a:ext cx="466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1000" b="1">
                <a:solidFill>
                  <a:schemeClr val="tx2"/>
                </a:solidFill>
              </a:rPr>
              <a:t>MSA</a:t>
            </a:r>
            <a:endParaRPr lang="en-US" sz="1000" b="1">
              <a:solidFill>
                <a:schemeClr val="tx2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873773"/>
          </a:xfrm>
        </p:spPr>
        <p:txBody>
          <a:bodyPr>
            <a:normAutofit fontScale="92500"/>
          </a:bodyPr>
          <a:lstStyle/>
          <a:p>
            <a:r>
              <a:rPr lang="el-GR" sz="2400" dirty="0" smtClean="0">
                <a:latin typeface="Arial"/>
                <a:cs typeface="Arial"/>
              </a:rPr>
              <a:t>Πολλαπλή στοίχιση</a:t>
            </a:r>
            <a:r>
              <a:rPr lang="en-GB" sz="2400" dirty="0" smtClean="0">
                <a:latin typeface="Arial"/>
                <a:cs typeface="Arial"/>
              </a:rPr>
              <a:t> </a:t>
            </a:r>
            <a:r>
              <a:rPr lang="el-GR" sz="2400" dirty="0" smtClean="0">
                <a:latin typeface="Arial"/>
                <a:cs typeface="Arial"/>
              </a:rPr>
              <a:t>ομόλογων ακολουθιών δείχνει</a:t>
            </a:r>
            <a:r>
              <a:rPr lang="en-GB" sz="2400" dirty="0" smtClean="0">
                <a:latin typeface="Arial"/>
                <a:cs typeface="Arial"/>
              </a:rPr>
              <a:t> </a:t>
            </a:r>
            <a:r>
              <a:rPr lang="el-GR" sz="2400" dirty="0" smtClean="0">
                <a:latin typeface="Arial"/>
                <a:cs typeface="Arial"/>
              </a:rPr>
              <a:t>τα αμινοξέα που είναι σημαντικά για την λειτουργία της πρωτεΐνης.</a:t>
            </a:r>
          </a:p>
        </p:txBody>
      </p:sp>
    </p:spTree>
    <p:extLst>
      <p:ext uri="{BB962C8B-B14F-4D97-AF65-F5344CB8AC3E}">
        <p14:creationId xmlns:p14="http://schemas.microsoft.com/office/powerpoint/2010/main" val="30945240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/>
              <a:t>Blastn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7772400" cy="6165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800" dirty="0" err="1">
                <a:latin typeface="Arial"/>
                <a:cs typeface="Arial"/>
              </a:rPr>
              <a:t>Π</a:t>
            </a:r>
            <a:r>
              <a:rPr lang="en-US" sz="1800" dirty="0">
                <a:latin typeface="Arial"/>
                <a:cs typeface="Arial"/>
              </a:rPr>
              <a:t>α</a:t>
            </a:r>
            <a:r>
              <a:rPr lang="en-US" sz="1800" dirty="0" err="1">
                <a:latin typeface="Arial"/>
                <a:cs typeface="Arial"/>
              </a:rPr>
              <a:t>ρ</a:t>
            </a:r>
            <a:r>
              <a:rPr lang="en-US" altLang="ja-JP" sz="1800" dirty="0" err="1">
                <a:latin typeface="Arial"/>
                <a:cs typeface="Arial"/>
              </a:rPr>
              <a:t>άδειγμ</a:t>
            </a:r>
            <a:r>
              <a:rPr lang="en-US" altLang="ja-JP" sz="1800" dirty="0">
                <a:latin typeface="Arial"/>
                <a:cs typeface="Arial"/>
              </a:rPr>
              <a:t>α: </a:t>
            </a:r>
            <a:r>
              <a:rPr lang="en-US" altLang="ja-JP" sz="1800" dirty="0" err="1">
                <a:latin typeface="Arial"/>
                <a:cs typeface="Arial"/>
              </a:rPr>
              <a:t>Eντο</a:t>
            </a:r>
            <a:r>
              <a:rPr lang="en-US" altLang="ja-JP" sz="1800" dirty="0">
                <a:latin typeface="Arial"/>
                <a:cs typeface="Arial"/>
              </a:rPr>
              <a:t>π</a:t>
            </a:r>
            <a:r>
              <a:rPr lang="en-US" altLang="ja-JP" sz="1800" dirty="0" err="1">
                <a:latin typeface="Arial"/>
                <a:cs typeface="Arial"/>
              </a:rPr>
              <a:t>ισμός</a:t>
            </a:r>
            <a:r>
              <a:rPr lang="en-US" altLang="ja-JP" sz="1800" dirty="0">
                <a:latin typeface="Arial"/>
                <a:cs typeface="Arial"/>
              </a:rPr>
              <a:t> SNPs </a:t>
            </a:r>
            <a:r>
              <a:rPr lang="en-US" altLang="ja-JP" sz="1800" dirty="0" err="1">
                <a:latin typeface="Arial"/>
                <a:cs typeface="Arial"/>
              </a:rPr>
              <a:t>σε</a:t>
            </a:r>
            <a:r>
              <a:rPr lang="en-US" altLang="ja-JP" sz="1800" dirty="0">
                <a:latin typeface="Arial"/>
                <a:cs typeface="Arial"/>
              </a:rPr>
              <a:t> α</a:t>
            </a:r>
            <a:r>
              <a:rPr lang="en-US" altLang="ja-JP" sz="1800" dirty="0" err="1">
                <a:latin typeface="Arial"/>
                <a:cs typeface="Arial"/>
              </a:rPr>
              <a:t>κολουθίες</a:t>
            </a:r>
            <a:r>
              <a:rPr lang="en-US" altLang="ja-JP" sz="1800" dirty="0">
                <a:latin typeface="Arial"/>
                <a:cs typeface="Arial"/>
              </a:rPr>
              <a:t> </a:t>
            </a:r>
            <a:r>
              <a:rPr lang="en-US" altLang="ja-JP" sz="1800" dirty="0" err="1">
                <a:latin typeface="Arial"/>
                <a:cs typeface="Arial"/>
              </a:rPr>
              <a:t>του</a:t>
            </a:r>
            <a:r>
              <a:rPr lang="en-US" altLang="ja-JP" sz="1800" dirty="0">
                <a:latin typeface="Arial"/>
                <a:cs typeface="Arial"/>
              </a:rPr>
              <a:t> </a:t>
            </a:r>
            <a:r>
              <a:rPr lang="en-US" altLang="ja-JP" sz="1800" dirty="0" err="1">
                <a:latin typeface="Arial"/>
                <a:cs typeface="Arial"/>
              </a:rPr>
              <a:t>ιού</a:t>
            </a:r>
            <a:r>
              <a:rPr lang="en-US" altLang="ja-JP" sz="1800" dirty="0">
                <a:latin typeface="Arial"/>
                <a:cs typeface="Arial"/>
              </a:rPr>
              <a:t> HIV-1 </a:t>
            </a:r>
            <a:r>
              <a:rPr lang="en-US" altLang="ja-JP" sz="1800" dirty="0" err="1">
                <a:latin typeface="Arial"/>
                <a:cs typeface="Arial"/>
              </a:rPr>
              <a:t>γι</a:t>
            </a:r>
            <a:r>
              <a:rPr lang="en-US" altLang="ja-JP" sz="1800" dirty="0">
                <a:latin typeface="Arial"/>
                <a:cs typeface="Arial"/>
              </a:rPr>
              <a:t>α α</a:t>
            </a:r>
            <a:r>
              <a:rPr lang="en-US" altLang="ja-JP" sz="1800" dirty="0" err="1">
                <a:latin typeface="Arial"/>
                <a:cs typeface="Arial"/>
              </a:rPr>
              <a:t>νθεκτικότητ</a:t>
            </a:r>
            <a:r>
              <a:rPr lang="en-US" altLang="ja-JP" sz="1800" dirty="0">
                <a:latin typeface="Arial"/>
                <a:cs typeface="Arial"/>
              </a:rPr>
              <a:t>α </a:t>
            </a:r>
            <a:r>
              <a:rPr lang="en-US" altLang="ja-JP" sz="1800" dirty="0" err="1">
                <a:latin typeface="Arial"/>
                <a:cs typeface="Arial"/>
              </a:rPr>
              <a:t>σε</a:t>
            </a:r>
            <a:r>
              <a:rPr lang="en-US" altLang="ja-JP" sz="1800" dirty="0">
                <a:latin typeface="Arial"/>
                <a:cs typeface="Arial"/>
              </a:rPr>
              <a:t> </a:t>
            </a:r>
            <a:r>
              <a:rPr lang="en-US" altLang="ja-JP" sz="1800" dirty="0" err="1">
                <a:latin typeface="Arial"/>
                <a:cs typeface="Arial"/>
              </a:rPr>
              <a:t>φάρμ</a:t>
            </a:r>
            <a:r>
              <a:rPr lang="en-US" altLang="ja-JP" sz="1800" dirty="0">
                <a:latin typeface="Arial"/>
                <a:cs typeface="Arial"/>
              </a:rPr>
              <a:t>α</a:t>
            </a:r>
            <a:r>
              <a:rPr lang="en-US" altLang="ja-JP" sz="1800" dirty="0" err="1">
                <a:latin typeface="Arial"/>
                <a:cs typeface="Arial"/>
              </a:rPr>
              <a:t>κ</a:t>
            </a:r>
            <a:r>
              <a:rPr lang="en-US" altLang="ja-JP" sz="1800" dirty="0">
                <a:latin typeface="Arial"/>
                <a:cs typeface="Arial"/>
              </a:rPr>
              <a:t>α</a:t>
            </a: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103428" name="Picture 4" descr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87563"/>
            <a:ext cx="6196013" cy="477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8382000" y="0"/>
            <a:ext cx="7572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1000" b="1">
                <a:solidFill>
                  <a:schemeClr val="tx2"/>
                </a:solidFill>
              </a:rPr>
              <a:t>Blast</a:t>
            </a:r>
          </a:p>
        </p:txBody>
      </p:sp>
    </p:spTree>
    <p:extLst>
      <p:ext uri="{BB962C8B-B14F-4D97-AF65-F5344CB8AC3E}">
        <p14:creationId xmlns:p14="http://schemas.microsoft.com/office/powerpoint/2010/main" val="15012301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Εφαρμογές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>
                <a:latin typeface="Arial"/>
                <a:cs typeface="Arial"/>
              </a:rPr>
              <a:t>Ομαδοποίηση δεδομένων.</a:t>
            </a:r>
          </a:p>
          <a:p>
            <a:endParaRPr lang="el-GR" sz="2000" dirty="0" smtClean="0">
              <a:latin typeface="Arial"/>
              <a:cs typeface="Arial"/>
            </a:endParaRPr>
          </a:p>
          <a:p>
            <a:r>
              <a:rPr lang="el-GR" sz="2000" dirty="0" smtClean="0">
                <a:latin typeface="Arial"/>
                <a:cs typeface="Arial"/>
              </a:rPr>
              <a:t>Π.χ. Ομαδοποίηση οργανισμών με βάση</a:t>
            </a:r>
            <a:r>
              <a:rPr lang="en-GB" sz="2000" dirty="0" smtClean="0">
                <a:latin typeface="Arial"/>
                <a:cs typeface="Arial"/>
              </a:rPr>
              <a:t>:</a:t>
            </a:r>
            <a:endParaRPr lang="el-GR" sz="2000" dirty="0" smtClean="0">
              <a:latin typeface="Arial"/>
              <a:cs typeface="Arial"/>
            </a:endParaRPr>
          </a:p>
          <a:p>
            <a:pPr lvl="1"/>
            <a:r>
              <a:rPr lang="en-GB" sz="2000" dirty="0">
                <a:latin typeface="Arial"/>
                <a:cs typeface="Arial"/>
              </a:rPr>
              <a:t>K</a:t>
            </a:r>
            <a:r>
              <a:rPr lang="el-GR" sz="2000" dirty="0" smtClean="0">
                <a:latin typeface="Arial"/>
                <a:cs typeface="Arial"/>
              </a:rPr>
              <a:t>οινά γνωρίσματα.</a:t>
            </a:r>
          </a:p>
          <a:p>
            <a:pPr lvl="1"/>
            <a:r>
              <a:rPr lang="el-GR" sz="2000" dirty="0" smtClean="0">
                <a:latin typeface="Arial"/>
                <a:cs typeface="Arial"/>
              </a:rPr>
              <a:t>Γονίδια/πρωτεΐνες.</a:t>
            </a:r>
          </a:p>
          <a:p>
            <a:pPr marL="0" indent="0">
              <a:buNone/>
            </a:pPr>
            <a:endParaRPr lang="el-GR" sz="2000" dirty="0" smtClean="0">
              <a:latin typeface="Arial"/>
              <a:cs typeface="Arial"/>
            </a:endParaRPr>
          </a:p>
          <a:p>
            <a:r>
              <a:rPr lang="el-GR" sz="2000" dirty="0" smtClean="0">
                <a:latin typeface="Arial"/>
                <a:cs typeface="Arial"/>
              </a:rPr>
              <a:t>Ομαδοποίηση δεδομένων γονιδιακής έκφρασης</a:t>
            </a:r>
            <a:r>
              <a:rPr lang="en-GB" sz="2000" dirty="0" smtClean="0">
                <a:latin typeface="Arial"/>
                <a:cs typeface="Arial"/>
              </a:rPr>
              <a:t>.</a:t>
            </a:r>
            <a:endParaRPr lang="el-GR" sz="2000" dirty="0">
              <a:latin typeface="Arial"/>
              <a:cs typeface="Arial"/>
            </a:endParaRPr>
          </a:p>
          <a:p>
            <a:endParaRPr lang="el-GR" dirty="0"/>
          </a:p>
          <a:p>
            <a:pPr marL="457200" lvl="1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672258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>
            <a:normAutofit/>
          </a:bodyPr>
          <a:lstStyle/>
          <a:p>
            <a:r>
              <a:rPr lang="el-GR" dirty="0" smtClean="0"/>
              <a:t>Ομαδοποίηση</a:t>
            </a:r>
            <a:endParaRPr lang="en-US" dirty="0"/>
          </a:p>
        </p:txBody>
      </p:sp>
      <p:pic>
        <p:nvPicPr>
          <p:cNvPr id="9219" name="Picture 3" descr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1106488"/>
            <a:ext cx="7347345" cy="575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1048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Εφαρμογές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4827" y="1878026"/>
            <a:ext cx="6699261" cy="1058991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>
                <a:latin typeface="Arial"/>
                <a:cs typeface="Arial"/>
              </a:rPr>
              <a:t>Φυλογένεση – εξελικτικές σχέσεις.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34967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Φυλογ</a:t>
            </a:r>
            <a:r>
              <a:rPr lang="en-US" altLang="ja-JP"/>
              <a:t>ένεση σπονδυλωτών</a:t>
            </a:r>
            <a:endParaRPr lang="en-US"/>
          </a:p>
        </p:txBody>
      </p:sp>
      <p:pic>
        <p:nvPicPr>
          <p:cNvPr id="63493" name="Picture 5" descr="patterns_in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937" y="2884097"/>
            <a:ext cx="5248342" cy="37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8150225" y="0"/>
            <a:ext cx="990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altLang="ja-JP" sz="1000" b="1">
                <a:solidFill>
                  <a:schemeClr val="tx2"/>
                </a:solidFill>
              </a:rPr>
              <a:t>Φυλογένεση</a:t>
            </a:r>
            <a:endParaRPr lang="en-US" sz="1000" b="1">
              <a:solidFill>
                <a:schemeClr val="tx2"/>
              </a:solidFill>
            </a:endParaRPr>
          </a:p>
        </p:txBody>
      </p:sp>
      <p:pic>
        <p:nvPicPr>
          <p:cNvPr id="7" name="Picture 6" descr="1476-4598-9-173-3-l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7" t="16078" r="3675" b="9420"/>
          <a:stretch/>
        </p:blipFill>
        <p:spPr bwMode="auto">
          <a:xfrm>
            <a:off x="457200" y="1417638"/>
            <a:ext cx="6487610" cy="11886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855849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686800" cy="52578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Εφαρμογ</a:t>
            </a:r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ές</a:t>
            </a:r>
            <a:b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‘Ελεγχος εξελικτικών υποθέσεων - </a:t>
            </a:r>
            <a:b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Προέλευση - </a:t>
            </a:r>
            <a:b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Επιδημιολογία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630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>
                <a:latin typeface="Arial"/>
                <a:cs typeface="Arial"/>
              </a:rPr>
              <a:t>Τι είναι Πληροφορική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000" dirty="0" smtClean="0">
                <a:latin typeface="Arial" charset="0"/>
              </a:rPr>
              <a:t>η επιστήμη, η οποία ασχολείται με τους Η/Υ και τις εφαρμογές τους.</a:t>
            </a:r>
          </a:p>
          <a:p>
            <a:r>
              <a:rPr lang="el-GR" sz="2000" dirty="0" smtClean="0">
                <a:latin typeface="Arial" charset="0"/>
              </a:rPr>
              <a:t>Κλάδοι:</a:t>
            </a:r>
          </a:p>
          <a:p>
            <a:pPr lvl="1"/>
            <a:r>
              <a:rPr lang="el-GR" altLang="ko-KR" sz="2000" b="1" dirty="0" smtClean="0">
                <a:latin typeface="Arial" charset="0"/>
              </a:rPr>
              <a:t>Επιστήμη των Υπολογιστών (</a:t>
            </a:r>
            <a:r>
              <a:rPr lang="en-US" altLang="ko-KR" sz="2000" b="1" dirty="0" smtClean="0">
                <a:latin typeface="Arial" charset="0"/>
                <a:ea typeface="굴림" charset="0"/>
                <a:cs typeface="굴림" charset="0"/>
              </a:rPr>
              <a:t>Computer</a:t>
            </a:r>
            <a:r>
              <a:rPr lang="el-GR" altLang="ko-KR" sz="2000" b="1" dirty="0" smtClean="0">
                <a:latin typeface="Arial" charset="0"/>
              </a:rPr>
              <a:t> </a:t>
            </a:r>
            <a:r>
              <a:rPr lang="en-US" altLang="ko-KR" sz="2000" b="1" dirty="0" smtClean="0">
                <a:latin typeface="Arial" charset="0"/>
                <a:ea typeface="굴림" charset="0"/>
                <a:cs typeface="굴림" charset="0"/>
              </a:rPr>
              <a:t>Science</a:t>
            </a:r>
            <a:r>
              <a:rPr lang="el-GR" altLang="ko-KR" sz="2000" b="1" dirty="0" smtClean="0">
                <a:latin typeface="Arial" charset="0"/>
              </a:rPr>
              <a:t>)</a:t>
            </a:r>
            <a:r>
              <a:rPr lang="en-US" altLang="ko-KR" sz="2000" dirty="0" smtClean="0">
                <a:latin typeface="Arial" charset="0"/>
                <a:ea typeface="굴림" charset="0"/>
                <a:cs typeface="굴림" charset="0"/>
              </a:rPr>
              <a:t> </a:t>
            </a:r>
            <a:endParaRPr lang="el-GR" altLang="ko-KR" sz="2000" dirty="0" smtClean="0">
              <a:latin typeface="Arial" charset="0"/>
            </a:endParaRPr>
          </a:p>
          <a:p>
            <a:pPr lvl="1"/>
            <a:r>
              <a:rPr lang="el-GR" altLang="ko-KR" sz="2000" b="1" dirty="0" smtClean="0">
                <a:latin typeface="Arial" charset="0"/>
              </a:rPr>
              <a:t>Τεχνολογία Πληροφοριών (</a:t>
            </a:r>
            <a:r>
              <a:rPr lang="en-US" altLang="ko-KR" sz="2000" b="1" dirty="0" smtClean="0">
                <a:latin typeface="Arial" charset="0"/>
                <a:ea typeface="굴림" charset="0"/>
                <a:cs typeface="굴림" charset="0"/>
              </a:rPr>
              <a:t>Information</a:t>
            </a:r>
            <a:r>
              <a:rPr lang="el-GR" altLang="ko-KR" sz="2000" b="1" dirty="0" smtClean="0">
                <a:latin typeface="Arial" charset="0"/>
              </a:rPr>
              <a:t> </a:t>
            </a:r>
            <a:r>
              <a:rPr lang="en-US" altLang="ko-KR" sz="2000" b="1" dirty="0" smtClean="0">
                <a:latin typeface="Arial" charset="0"/>
                <a:ea typeface="굴림" charset="0"/>
                <a:cs typeface="굴림" charset="0"/>
              </a:rPr>
              <a:t>Technology</a:t>
            </a:r>
            <a:r>
              <a:rPr lang="el-GR" altLang="ko-KR" sz="2000" b="1" dirty="0" smtClean="0">
                <a:latin typeface="Arial" charset="0"/>
              </a:rPr>
              <a:t>)</a:t>
            </a:r>
            <a:r>
              <a:rPr lang="en-US" altLang="ko-KR" sz="2000" dirty="0" smtClean="0">
                <a:latin typeface="Arial" charset="0"/>
                <a:ea typeface="굴림" charset="0"/>
                <a:cs typeface="굴림" charset="0"/>
              </a:rPr>
              <a:t> </a:t>
            </a:r>
            <a:endParaRPr lang="el-GR" altLang="ko-KR" sz="2000" dirty="0" smtClean="0">
              <a:latin typeface="Arial" charset="0"/>
            </a:endParaRPr>
          </a:p>
          <a:p>
            <a:pPr lvl="1"/>
            <a:r>
              <a:rPr lang="el-GR" altLang="ko-KR" sz="2000" b="1" dirty="0" smtClean="0">
                <a:latin typeface="Arial" charset="0"/>
              </a:rPr>
              <a:t>Πληροφοριακά Συστήματα (</a:t>
            </a:r>
            <a:r>
              <a:rPr lang="en-US" altLang="ko-KR" sz="2000" b="1" dirty="0" smtClean="0">
                <a:latin typeface="Arial" charset="0"/>
                <a:ea typeface="굴림" charset="0"/>
                <a:cs typeface="굴림" charset="0"/>
              </a:rPr>
              <a:t>Information</a:t>
            </a:r>
            <a:r>
              <a:rPr lang="el-GR" altLang="ko-KR" sz="2000" b="1" dirty="0" smtClean="0">
                <a:latin typeface="Arial" charset="0"/>
              </a:rPr>
              <a:t> </a:t>
            </a:r>
            <a:r>
              <a:rPr lang="en-US" altLang="ko-KR" sz="2000" b="1" dirty="0" smtClean="0">
                <a:latin typeface="Arial" charset="0"/>
                <a:ea typeface="굴림" charset="0"/>
                <a:cs typeface="굴림" charset="0"/>
              </a:rPr>
              <a:t>Systems</a:t>
            </a:r>
            <a:r>
              <a:rPr lang="el-GR" altLang="ko-KR" sz="2000" b="1" dirty="0" smtClean="0">
                <a:latin typeface="Arial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869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1444625" y="47625"/>
            <a:ext cx="5759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l-GR" sz="2800" b="1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Έλεγχος εξελικτικών υποθέσεων</a:t>
            </a:r>
            <a:endParaRPr lang="en-US" sz="2800" b="1">
              <a:solidFill>
                <a:srgbClr val="FF33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2633663" y="687388"/>
            <a:ext cx="4213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000" b="1">
                <a:effectLst>
                  <a:outerShdw blurRad="38100" dist="38100" dir="2700000" algn="tl">
                    <a:srgbClr val="DDDDDD"/>
                  </a:outerShdw>
                </a:effectLst>
              </a:rPr>
              <a:t>Από πο</a:t>
            </a:r>
            <a:r>
              <a:rPr lang="el-GR" altLang="ja-JP" sz="2000" b="1">
                <a:effectLst>
                  <a:outerShdw blurRad="38100" dist="38100" dir="2700000" algn="tl">
                    <a:srgbClr val="DDDDDD"/>
                  </a:outerShdw>
                </a:effectLst>
              </a:rPr>
              <a:t>υ </a:t>
            </a:r>
            <a:r>
              <a:rPr lang="el-GR" sz="2000" b="1">
                <a:effectLst>
                  <a:outerShdw blurRad="38100" dist="38100" dir="2700000" algn="tl">
                    <a:srgbClr val="DDDDDD"/>
                  </a:outerShdw>
                </a:effectLst>
              </a:rPr>
              <a:t>προ</a:t>
            </a:r>
            <a:r>
              <a:rPr lang="el-GR" altLang="ja-JP" sz="2000" b="1">
                <a:effectLst>
                  <a:outerShdw blurRad="38100" dist="38100" dir="2700000" algn="tl">
                    <a:srgbClr val="DDDDDD"/>
                  </a:outerShdw>
                </a:effectLst>
              </a:rPr>
              <a:t>ήλθε ο ιός HIV</a:t>
            </a:r>
            <a:r>
              <a:rPr lang="el-GR" sz="2000" b="1">
                <a:effectLst>
                  <a:outerShdw blurRad="38100" dist="38100" dir="2700000" algn="tl">
                    <a:srgbClr val="DDDDDD"/>
                  </a:outerShdw>
                </a:effectLst>
              </a:rPr>
              <a:t>;</a:t>
            </a:r>
            <a:endParaRPr lang="en-US" sz="2000" b="1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18435" name="Picture 4" descr="15-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3313"/>
            <a:ext cx="508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5481638" y="3700463"/>
            <a:ext cx="366236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altLang="ja-JP" sz="2000" b="1">
                <a:effectLst>
                  <a:outerShdw blurRad="38100" dist="38100" dir="2700000" algn="tl">
                    <a:srgbClr val="DDDDDD"/>
                  </a:outerShdw>
                </a:effectLst>
              </a:rPr>
              <a:t>Ο τύπος HIV-1 εισήλθε στους ανθρώπους, ίσως περισσότερες από μια φορές, από τον χιμπατζή.</a:t>
            </a:r>
          </a:p>
        </p:txBody>
      </p:sp>
      <p:pic>
        <p:nvPicPr>
          <p:cNvPr id="18437" name="Picture 6" descr="2008625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5445125"/>
            <a:ext cx="1751013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7" descr="Chimpanzee_thinking_pos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00" y="595313"/>
            <a:ext cx="911225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249238" y="5648325"/>
            <a:ext cx="36623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altLang="ja-JP" sz="2000" b="1">
                <a:effectLst>
                  <a:outerShdw blurRad="38100" dist="38100" dir="2700000" algn="tl">
                    <a:srgbClr val="DDDDDD"/>
                  </a:outerShdw>
                </a:effectLst>
              </a:rPr>
              <a:t>Ο τύπος HIV-2 εισήλθε στους ανθρώπους, από τους sooty mangabees</a:t>
            </a: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5499100" y="1846263"/>
            <a:ext cx="32908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l-GR" sz="2000" b="1">
                <a:effectLst>
                  <a:outerShdw blurRad="38100" dist="38100" dir="2700000" algn="tl">
                    <a:srgbClr val="DDDDDD"/>
                  </a:outerShdw>
                </a:effectLst>
              </a:rPr>
              <a:t>Πρωτοεμφαν</a:t>
            </a:r>
            <a:r>
              <a:rPr lang="el-GR" altLang="ja-JP" sz="2000" b="1">
                <a:effectLst>
                  <a:outerShdw blurRad="38100" dist="38100" dir="2700000" algn="tl">
                    <a:srgbClr val="DDDDDD"/>
                  </a:outerShdw>
                </a:effectLst>
              </a:rPr>
              <a:t>ίστηκε μυστηριωδώς στις αρχές της δεκαετίας του 1980.</a:t>
            </a:r>
            <a:endParaRPr lang="en-US" sz="2000" b="1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24457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Worobey07_PhylogGraph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750" y="3638196"/>
            <a:ext cx="6944672" cy="3206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1444625" y="47625"/>
            <a:ext cx="5759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l-GR" sz="2800" b="1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Έλεγχος εξελικτικών υποθέσεων</a:t>
            </a:r>
            <a:endParaRPr lang="en-US" sz="2800" b="1">
              <a:solidFill>
                <a:srgbClr val="FF33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233363" y="687388"/>
            <a:ext cx="8764587" cy="375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1800" b="1">
                <a:effectLst>
                  <a:outerShdw blurRad="38100" dist="38100" dir="2700000" algn="tl">
                    <a:srgbClr val="DDDDDD"/>
                  </a:outerShdw>
                </a:effectLst>
              </a:rPr>
              <a:t>Από πο</a:t>
            </a:r>
            <a:r>
              <a:rPr lang="el-GR" altLang="ja-JP" sz="1800" b="1">
                <a:effectLst>
                  <a:outerShdw blurRad="38100" dist="38100" dir="2700000" algn="tl">
                    <a:srgbClr val="DDDDDD"/>
                  </a:outerShdw>
                </a:effectLst>
              </a:rPr>
              <a:t>υ </a:t>
            </a:r>
            <a:r>
              <a:rPr lang="el-GR" sz="1800" b="1">
                <a:effectLst>
                  <a:outerShdw blurRad="38100" dist="38100" dir="2700000" algn="tl">
                    <a:srgbClr val="DDDDDD"/>
                  </a:outerShdw>
                </a:effectLst>
              </a:rPr>
              <a:t>προ</a:t>
            </a:r>
            <a:r>
              <a:rPr lang="el-GR" altLang="ja-JP" sz="1800" b="1">
                <a:effectLst>
                  <a:outerShdw blurRad="38100" dist="38100" dir="2700000" algn="tl">
                    <a:srgbClr val="DDDDDD"/>
                  </a:outerShdw>
                </a:effectLst>
              </a:rPr>
              <a:t>ήλθε ο ιός HIV-1 subtype M</a:t>
            </a:r>
            <a:r>
              <a:rPr lang="el-GR" sz="1800" b="1">
                <a:effectLst>
                  <a:outerShdw blurRad="38100" dist="38100" dir="2700000" algn="tl">
                    <a:srgbClr val="DDDDDD"/>
                  </a:outerShdw>
                </a:effectLst>
              </a:rPr>
              <a:t>; Προ</a:t>
            </a:r>
            <a:r>
              <a:rPr lang="el-GR" altLang="ja-JP" sz="1800" b="1">
                <a:effectLst>
                  <a:outerShdw blurRad="38100" dist="38100" dir="2700000" algn="tl">
                    <a:srgbClr val="DDDDDD"/>
                  </a:outerShdw>
                </a:effectLst>
              </a:rPr>
              <a:t>έλευση στην Κεντρική Αφρική.</a:t>
            </a:r>
            <a:endParaRPr lang="el-GR" sz="1800" b="1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r>
              <a:rPr lang="el-GR" altLang="ja-JP" sz="1800" b="1">
                <a:effectLst>
                  <a:outerShdw blurRad="38100" dist="38100" dir="2700000" algn="tl">
                    <a:srgbClr val="DDDDDD"/>
                  </a:outerShdw>
                </a:effectLst>
              </a:rPr>
              <a:t>Όταν πρωτοεντοπίστηκε, αρκετοί ασθενείς στην Αμερική ήταν πρόσφατοι Αϊτινοί μετανάστες.</a:t>
            </a:r>
          </a:p>
          <a:p>
            <a:pPr>
              <a:spcBef>
                <a:spcPct val="50000"/>
              </a:spcBef>
              <a:defRPr/>
            </a:pPr>
            <a:r>
              <a:rPr lang="el-GR" altLang="ja-JP" sz="1800" b="1">
                <a:effectLst>
                  <a:outerShdw blurRad="38100" dist="38100" dir="2700000" algn="tl">
                    <a:srgbClr val="DDDDDD"/>
                  </a:outerShdw>
                </a:effectLst>
              </a:rPr>
              <a:t>Κάποιοι ισχυρίζονταν ότι πήγε από την Αμερική στην Αϊτή στα μέσα των 70s, λόγω σεξοτουρισμού.</a:t>
            </a:r>
          </a:p>
          <a:p>
            <a:pPr>
              <a:spcBef>
                <a:spcPct val="50000"/>
              </a:spcBef>
              <a:defRPr/>
            </a:pPr>
            <a:r>
              <a:rPr lang="el-GR" sz="1800" b="1">
                <a:effectLst>
                  <a:outerShdw blurRad="38100" dist="38100" dir="2700000" algn="tl">
                    <a:srgbClr val="DDDDDD"/>
                  </a:outerShdw>
                </a:effectLst>
              </a:rPr>
              <a:t>Απ</a:t>
            </a:r>
            <a:r>
              <a:rPr lang="el-GR" altLang="ja-JP" sz="1800" b="1">
                <a:effectLst>
                  <a:outerShdw blurRad="38100" dist="38100" dir="2700000" algn="tl">
                    <a:srgbClr val="DDDDDD"/>
                  </a:outerShdw>
                </a:effectLst>
              </a:rPr>
              <a:t>ό την Αϊτή στην Αμερική ή το αντίθετο;</a:t>
            </a:r>
          </a:p>
          <a:p>
            <a:pPr>
              <a:spcBef>
                <a:spcPct val="50000"/>
              </a:spcBef>
              <a:defRPr/>
            </a:pPr>
            <a:r>
              <a:rPr lang="el-GR" altLang="ja-JP" sz="1800" b="1">
                <a:effectLst>
                  <a:outerShdw blurRad="38100" dist="38100" dir="2700000" algn="tl">
                    <a:srgbClr val="DDDDDD"/>
                  </a:outerShdw>
                </a:effectLst>
              </a:rPr>
              <a:t>Ο Worobey χρησιμοποίησε ακολουθίες HIV από συντηρημένα δείγματα Αϊτινών ασθενών (1983)</a:t>
            </a:r>
            <a:endParaRPr lang="el-GR" altLang="ja-JP" sz="2000" b="1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endParaRPr lang="el-GR" altLang="ja-JP" sz="2000" b="1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endParaRPr lang="en-US" sz="2000" b="1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21121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1444625" y="47625"/>
            <a:ext cx="5899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l-GR" sz="2800" b="1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Επιδημ</a:t>
            </a:r>
            <a:r>
              <a:rPr lang="el-GR" altLang="ja-JP" sz="2800" b="1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ία χολέρας στην Αϊτή 2010</a:t>
            </a:r>
            <a:endParaRPr lang="en-US" sz="2800" b="1">
              <a:solidFill>
                <a:srgbClr val="FF33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400050" y="679450"/>
            <a:ext cx="8345488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  <a:defRPr/>
            </a:pPr>
            <a:r>
              <a:rPr lang="el-GR" sz="1800">
                <a:latin typeface="Times New Roman" charset="0"/>
              </a:rPr>
              <a:t>Μετ</a:t>
            </a:r>
            <a:r>
              <a:rPr lang="el-GR" altLang="ja-JP" sz="1800">
                <a:latin typeface="Times New Roman" charset="0"/>
              </a:rPr>
              <a:t>ά τον σεισμό στην Αϊτή (Ιανουαριος 2010), ξέσπασε επιδημία χολέρας (Οκτώβριος 2010).</a:t>
            </a:r>
          </a:p>
          <a:p>
            <a:pPr eaLnBrk="1" hangingPunct="1">
              <a:buFontTx/>
              <a:buChar char="•"/>
              <a:defRPr/>
            </a:pPr>
            <a:r>
              <a:rPr lang="el-GR" altLang="ja-JP" sz="1800">
                <a:latin typeface="Times New Roman" charset="0"/>
              </a:rPr>
              <a:t>Το βακτήριο Vibrio cholerae ελευθερώνει μια τοξίνη που προκαλεί έντονες διάρροιες και αφυδάτωση, έως και θάνατο, εντός ολίγων ωρών, αν δεν αντιμετωπιστεί!</a:t>
            </a:r>
          </a:p>
          <a:p>
            <a:pPr eaLnBrk="1" hangingPunct="1">
              <a:buFontTx/>
              <a:buChar char="•"/>
              <a:defRPr/>
            </a:pPr>
            <a:r>
              <a:rPr lang="el-GR" altLang="ja-JP" sz="1800">
                <a:latin typeface="Times New Roman" charset="0"/>
              </a:rPr>
              <a:t>Η μετάδοση γίνεται όταν τα κόπρανα ενός μολυσμένου ατόμου έρθουν σε επαφή με πόσιμο νερό ή τροφή.</a:t>
            </a:r>
          </a:p>
          <a:p>
            <a:pPr eaLnBrk="1" hangingPunct="1">
              <a:buFontTx/>
              <a:buChar char="•"/>
              <a:defRPr/>
            </a:pPr>
            <a:r>
              <a:rPr lang="el-GR" altLang="ja-JP" sz="1800">
                <a:latin typeface="Times New Roman" charset="0"/>
              </a:rPr>
              <a:t>Τα άτομα που δεν παράγουν αρκετό γαστρικό υγρό στο στομάχι τους, ή τα άτομα με ομάδα αίματος Ο είναι πιο ευάλωτα.</a:t>
            </a:r>
          </a:p>
          <a:p>
            <a:pPr eaLnBrk="1" hangingPunct="1">
              <a:buFontTx/>
              <a:buChar char="•"/>
              <a:defRPr/>
            </a:pPr>
            <a:r>
              <a:rPr lang="el-GR" altLang="ja-JP" sz="1800">
                <a:latin typeface="Times New Roman" charset="0"/>
              </a:rPr>
              <a:t>Το Vibrio cholerae υπάρχει σε υδάτινα περιβάλλοντα ανά την υφήλιο και εάν οι συνθήκες είναι ευνοϊκές, μπορεί να ξεσπάσει επιδημία. </a:t>
            </a:r>
          </a:p>
          <a:p>
            <a:pPr eaLnBrk="1" hangingPunct="1">
              <a:buFontTx/>
              <a:buChar char="•"/>
              <a:defRPr/>
            </a:pPr>
            <a:r>
              <a:rPr lang="el-GR" altLang="ja-JP" sz="1800">
                <a:latin typeface="Times New Roman" charset="0"/>
              </a:rPr>
              <a:t>Η χολέρα είναι διαδεδομένη στην Ασία.</a:t>
            </a:r>
          </a:p>
          <a:p>
            <a:pPr eaLnBrk="1" hangingPunct="1">
              <a:buFontTx/>
              <a:buChar char="•"/>
              <a:defRPr/>
            </a:pPr>
            <a:r>
              <a:rPr lang="el-GR" altLang="ja-JP" sz="1800">
                <a:latin typeface="Times New Roman" charset="0"/>
              </a:rPr>
              <a:t>Τα πρώτα κρούσματα παρατηρήθηκαν σε κεντρικές περιοχές του νησιού, στην κοιλάδα  Artibonite, μια εβδομάδα μετά την έλευση Νεπαλέζων κυανόκρανων, κοντά στο στρατόπεδό τους.</a:t>
            </a:r>
          </a:p>
          <a:p>
            <a:pPr eaLnBrk="1" hangingPunct="1">
              <a:buFontTx/>
              <a:buChar char="•"/>
              <a:defRPr/>
            </a:pPr>
            <a:r>
              <a:rPr lang="el-GR" altLang="ja-JP" sz="1800">
                <a:latin typeface="Times New Roman" charset="0"/>
              </a:rPr>
              <a:t>Λύμματα από το στρατόπεδο κατέληγαν σε γειτονικό ποταμό.  </a:t>
            </a:r>
          </a:p>
          <a:p>
            <a:pPr eaLnBrk="1" hangingPunct="1">
              <a:buFontTx/>
              <a:buChar char="•"/>
              <a:defRPr/>
            </a:pPr>
            <a:r>
              <a:rPr lang="el-GR" altLang="ja-JP" sz="1800">
                <a:latin typeface="Times New Roman" charset="0"/>
              </a:rPr>
              <a:t>Οι κάτοικοι κατηγόρησαν τον ΟΗΕ ότι </a:t>
            </a:r>
          </a:p>
          <a:p>
            <a:pPr lvl="1" eaLnBrk="1" hangingPunct="1">
              <a:buFontTx/>
              <a:buChar char="•"/>
              <a:defRPr/>
            </a:pPr>
            <a:r>
              <a:rPr lang="el-GR" altLang="ja-JP" sz="1800">
                <a:latin typeface="Times New Roman" charset="0"/>
              </a:rPr>
              <a:t>οι κυανόκρανοι που ήρθαν να βοηθήσουν ευθύνονται για το ξέσπασμα της επιδημίας.</a:t>
            </a:r>
          </a:p>
          <a:p>
            <a:pPr lvl="1" eaLnBrk="1" hangingPunct="1">
              <a:buFontTx/>
              <a:buChar char="•"/>
              <a:defRPr/>
            </a:pPr>
            <a:r>
              <a:rPr lang="el-GR" altLang="ja-JP" sz="1800">
                <a:latin typeface="Times New Roman" charset="0"/>
              </a:rPr>
              <a:t>ότι ο ΟΗΕ προσπάθησε να αποκρύψει το γεγονός και να μην αναλάβει τις ευθύνες του</a:t>
            </a:r>
          </a:p>
          <a:p>
            <a:pPr lvl="1" eaLnBrk="1" hangingPunct="1">
              <a:buFontTx/>
              <a:buChar char="•"/>
              <a:defRPr/>
            </a:pPr>
            <a:endParaRPr lang="el-GR" altLang="ja-JP" sz="1800">
              <a:latin typeface="Times New Roman" charset="0"/>
            </a:endParaRPr>
          </a:p>
          <a:p>
            <a:pPr lvl="1" eaLnBrk="1" hangingPunct="1">
              <a:defRPr/>
            </a:pPr>
            <a:r>
              <a:rPr lang="el-GR" altLang="ja-JP" sz="1800">
                <a:latin typeface="Times New Roman" charset="0"/>
              </a:rPr>
              <a:t>Ξέσπασαν ταραχές.</a:t>
            </a:r>
            <a:endParaRPr lang="en-US" sz="18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0292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1444625" y="57150"/>
            <a:ext cx="5899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l-GR" sz="2800" b="1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Επιδημ</a:t>
            </a:r>
            <a:r>
              <a:rPr lang="el-GR" altLang="ja-JP" sz="2800" b="1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ία χολέρας στην Αϊτή 2010</a:t>
            </a:r>
            <a:endParaRPr lang="en-US" sz="2800" b="1">
              <a:solidFill>
                <a:srgbClr val="FF33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444625" y="47625"/>
            <a:ext cx="5899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l-GR" sz="2800" b="1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Επιδημ</a:t>
            </a:r>
            <a:r>
              <a:rPr lang="el-GR" altLang="ja-JP" sz="2800" b="1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ία χολέρας στην Αϊτή 2010</a:t>
            </a:r>
            <a:endParaRPr lang="en-US" sz="2800" b="1">
              <a:solidFill>
                <a:srgbClr val="FF33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306388" y="960438"/>
            <a:ext cx="868045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  <a:defRPr/>
            </a:pPr>
            <a:r>
              <a:rPr lang="el-GR" sz="2000">
                <a:latin typeface="Times New Roman" charset="0"/>
              </a:rPr>
              <a:t>Αλληλο</a:t>
            </a:r>
            <a:r>
              <a:rPr lang="el-GR" altLang="ja-JP" sz="2000">
                <a:latin typeface="Times New Roman" charset="0"/>
              </a:rPr>
              <a:t>ύχιση του γονιδιώματος:</a:t>
            </a:r>
          </a:p>
          <a:p>
            <a:pPr lvl="1" eaLnBrk="1" hangingPunct="1">
              <a:buFontTx/>
              <a:buChar char="•"/>
              <a:defRPr/>
            </a:pPr>
            <a:r>
              <a:rPr lang="el-GR" altLang="ja-JP" sz="2000">
                <a:latin typeface="Times New Roman" charset="0"/>
              </a:rPr>
              <a:t>2 κλινικών στελεχών από την τωρινή επιδημία στην Αϊτή.</a:t>
            </a:r>
          </a:p>
          <a:p>
            <a:pPr lvl="1" eaLnBrk="1" hangingPunct="1">
              <a:buFontTx/>
              <a:buChar char="•"/>
              <a:defRPr/>
            </a:pPr>
            <a:r>
              <a:rPr lang="el-GR" altLang="ja-JP" sz="2000">
                <a:latin typeface="Times New Roman" charset="0"/>
              </a:rPr>
              <a:t>1 κλινικό στέλεχος από την  επιδημία του 1991 στη Νότια Αμερική.</a:t>
            </a:r>
          </a:p>
          <a:p>
            <a:pPr lvl="1" eaLnBrk="1" hangingPunct="1">
              <a:buFontTx/>
              <a:buChar char="•"/>
              <a:defRPr/>
            </a:pPr>
            <a:r>
              <a:rPr lang="el-GR" altLang="ja-JP" sz="2000">
                <a:latin typeface="Times New Roman" charset="0"/>
              </a:rPr>
              <a:t>2 στέλεχη που απομονώθηκαν στη Νότια Ασία το 2002 και 2008.</a:t>
            </a:r>
            <a:endParaRPr lang="en-US" sz="2000">
              <a:latin typeface="Times New Roman" charset="0"/>
            </a:endParaRPr>
          </a:p>
          <a:p>
            <a:pPr eaLnBrk="1" hangingPunct="1">
              <a:buFontTx/>
              <a:buChar char="•"/>
              <a:defRPr/>
            </a:pPr>
            <a:endParaRPr lang="el-GR" altLang="ja-JP" sz="2000">
              <a:latin typeface="Times New Roman" charset="0"/>
            </a:endParaRPr>
          </a:p>
          <a:p>
            <a:pPr eaLnBrk="1" hangingPunct="1">
              <a:buFontTx/>
              <a:buChar char="•"/>
              <a:defRPr/>
            </a:pPr>
            <a:r>
              <a:rPr lang="el-GR" altLang="ja-JP" sz="2000">
                <a:latin typeface="Times New Roman" charset="0"/>
              </a:rPr>
              <a:t>Επίσης χρησιμοποιήθηκαν οι μερικές αλληλουχίες από 23 άλλα στελέχη ανά την υφήλιο (τα τελευταία 98 χρόνια).</a:t>
            </a:r>
          </a:p>
          <a:p>
            <a:pPr eaLnBrk="1" hangingPunct="1">
              <a:buFontTx/>
              <a:buChar char="•"/>
              <a:defRPr/>
            </a:pPr>
            <a:r>
              <a:rPr lang="el-GR" altLang="ja-JP" sz="2000">
                <a:latin typeface="Times New Roman" charset="0"/>
              </a:rPr>
              <a:t>1588 συντηρημένα ορθόλογα γονίδια χρησιμοποιήθηκαν από το κάθε στέλεχος, για να γίνει το φυλογενετικό δένδρο.</a:t>
            </a:r>
          </a:p>
        </p:txBody>
      </p:sp>
    </p:spTree>
    <p:extLst>
      <p:ext uri="{BB962C8B-B14F-4D97-AF65-F5344CB8AC3E}">
        <p14:creationId xmlns:p14="http://schemas.microsoft.com/office/powerpoint/2010/main" val="18569722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1444625" y="47625"/>
            <a:ext cx="5899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l-GR" sz="2800" b="1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Επιδημ</a:t>
            </a:r>
            <a:r>
              <a:rPr lang="el-GR" altLang="ja-JP" sz="2800" b="1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ία χολέρας στην Αϊτή 2010</a:t>
            </a:r>
            <a:endParaRPr lang="en-US" sz="2800" b="1">
              <a:solidFill>
                <a:srgbClr val="FF33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22530" name="Picture 3" descr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0563"/>
            <a:ext cx="7567613" cy="593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4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4249738"/>
            <a:ext cx="3836987" cy="260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68411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686800" cy="5257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Εφ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α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ρμογ</a:t>
            </a:r>
            <a:r>
              <a:rPr lang="en-US" altLang="ja-JP" dirty="0" err="1">
                <a:latin typeface="Arial" charset="0"/>
                <a:ea typeface="ＭＳ Ｐゴシック" charset="0"/>
                <a:cs typeface="ＭＳ Ｐゴシック" charset="0"/>
              </a:rPr>
              <a:t>ές</a:t>
            </a:r>
            <a:r>
              <a:rPr lang="en-US" altLang="ja-JP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altLang="ja-JP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altLang="ja-JP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altLang="ja-JP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l-GR" altLang="ja-JP" dirty="0" smtClean="0">
                <a:latin typeface="Arial" charset="0"/>
                <a:ea typeface="ＭＳ Ｐゴシック" charset="0"/>
                <a:cs typeface="ＭＳ Ｐゴシック" charset="0"/>
              </a:rPr>
              <a:t>Αλληλούχιση οργανισμών</a:t>
            </a:r>
            <a:br>
              <a:rPr lang="el-GR" altLang="ja-JP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l-GR" altLang="ja-JP" dirty="0">
                <a:latin typeface="Arial" charset="0"/>
                <a:ea typeface="ＭＳ Ｐゴシック" charset="0"/>
                <a:cs typeface="ＭＳ Ｐゴシック" charset="0"/>
              </a:rPr>
              <a:t>-</a:t>
            </a:r>
            <a:r>
              <a:rPr lang="en-US" altLang="ja-JP" dirty="0" smtClean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altLang="ja-JP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altLang="ja-JP" dirty="0" err="1" smtClean="0">
                <a:latin typeface="Arial" charset="0"/>
                <a:ea typeface="ＭＳ Ｐゴシック" charset="0"/>
                <a:cs typeface="ＭＳ Ｐゴシック" charset="0"/>
              </a:rPr>
              <a:t>Ανίχνευση</a:t>
            </a:r>
            <a:r>
              <a:rPr lang="en-US" altLang="ja-JP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dirty="0" err="1">
                <a:latin typeface="Arial" charset="0"/>
                <a:ea typeface="ＭＳ Ｐゴシック" charset="0"/>
                <a:cs typeface="ＭＳ Ｐゴシック" charset="0"/>
              </a:rPr>
              <a:t>οργ</a:t>
            </a:r>
            <a:r>
              <a:rPr lang="en-US" altLang="ja-JP" dirty="0">
                <a:latin typeface="Arial" charset="0"/>
                <a:ea typeface="ＭＳ Ｐゴシック" charset="0"/>
                <a:cs typeface="ＭＳ Ｐゴシック" charset="0"/>
              </a:rPr>
              <a:t>α</a:t>
            </a:r>
            <a:r>
              <a:rPr lang="en-US" altLang="ja-JP" dirty="0" err="1">
                <a:latin typeface="Arial" charset="0"/>
                <a:ea typeface="ＭＳ Ｐゴシック" charset="0"/>
                <a:cs typeface="ＭＳ Ｐゴシック" charset="0"/>
              </a:rPr>
              <a:t>νισμών</a:t>
            </a:r>
            <a:r>
              <a:rPr lang="en-US" altLang="ja-JP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altLang="ja-JP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altLang="ja-JP" dirty="0">
                <a:latin typeface="Arial" charset="0"/>
                <a:ea typeface="ＭＳ Ｐゴシック" charset="0"/>
                <a:cs typeface="ＭＳ Ｐゴシック" charset="0"/>
              </a:rPr>
              <a:t>-</a:t>
            </a:r>
            <a:br>
              <a:rPr lang="en-US" altLang="ja-JP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altLang="ja-JP" dirty="0" err="1">
                <a:latin typeface="Arial" charset="0"/>
                <a:ea typeface="ＭＳ Ｐゴシック" charset="0"/>
                <a:cs typeface="ＭＳ Ｐゴシック" charset="0"/>
              </a:rPr>
              <a:t>Μετ</a:t>
            </a:r>
            <a:r>
              <a:rPr lang="en-US" altLang="ja-JP" dirty="0">
                <a:latin typeface="Arial" charset="0"/>
                <a:ea typeface="ＭＳ Ｐゴシック" charset="0"/>
                <a:cs typeface="ＭＳ Ｐゴシック" charset="0"/>
              </a:rPr>
              <a:t>α</a:t>
            </a:r>
            <a:r>
              <a:rPr lang="en-US" altLang="ja-JP" dirty="0" err="1">
                <a:latin typeface="Arial" charset="0"/>
                <a:ea typeface="ＭＳ Ｐゴシック" charset="0"/>
                <a:cs typeface="ＭＳ Ｐゴシック" charset="0"/>
              </a:rPr>
              <a:t>γενωμική</a:t>
            </a:r>
            <a:r>
              <a:rPr lang="en-US" altLang="ja-JP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altLang="ja-JP" dirty="0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271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7630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>
                <a:latin typeface="Arial" charset="0"/>
                <a:ea typeface="ＭＳ Ｐゴシック" charset="0"/>
                <a:cs typeface="ＭＳ Ｐゴシック" charset="0"/>
              </a:rPr>
              <a:t>Χαμηλ</a:t>
            </a:r>
            <a:r>
              <a:rPr lang="en-US" altLang="ja-JP" sz="3200">
                <a:latin typeface="Arial" charset="0"/>
                <a:ea typeface="ＭＳ Ｐゴシック" charset="0"/>
                <a:cs typeface="ＭＳ Ｐゴシック" charset="0"/>
              </a:rPr>
              <a:t>ό κόστος γενωμικών τεχνολογιών θα οδηγήσει σε καθημερινές εφαρμογές</a:t>
            </a:r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7724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Κ</a:t>
            </a:r>
            <a:r>
              <a:rPr lang="en-US" altLang="ja-JP" sz="18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όστος αλληλούχισης πέφτει διαρκώς.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>
                <a:latin typeface="Arial" charset="0"/>
                <a:ea typeface="ＭＳ Ｐゴシック" charset="0"/>
              </a:rPr>
              <a:t>Illumina -&gt; 1 lane: 19GBp, ~ €3000, 10 βακτηριακ</a:t>
            </a:r>
            <a:r>
              <a:rPr lang="en-US" altLang="ja-JP" sz="1600">
                <a:latin typeface="Arial" charset="0"/>
                <a:ea typeface="ＭＳ Ｐゴシック" charset="0"/>
              </a:rPr>
              <a:t>ά γενώματα.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1800">
                <a:latin typeface="Arial" charset="0"/>
                <a:ea typeface="ＭＳ Ｐゴシック" charset="0"/>
                <a:cs typeface="ＭＳ Ｐゴシック" charset="0"/>
              </a:rPr>
              <a:t>Τα δείγματα αποστέλλονται σε κέντρα με μεγάλες εγκαταστάσεις και χαμηλό κόστος λειτουργίας (οικονομία κλίμακας). Η ανάλυση των δεδομένων όμως δεν υπόκειται σε όρους οικονομίας κλίμακας.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1800">
                <a:latin typeface="Arial" charset="0"/>
                <a:ea typeface="ＭＳ Ｐゴシック" charset="0"/>
                <a:cs typeface="ＭＳ Ｐゴシック" charset="0"/>
              </a:rPr>
              <a:t>Πλέον, ένα σημαντικό μέρος του ολικού κόστους είναι η βιοπληροφορική ανάλυση.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1800">
                <a:latin typeface="Arial" charset="0"/>
                <a:ea typeface="ＭＳ Ｐゴシック" charset="0"/>
                <a:cs typeface="ＭＳ Ｐゴシック" charset="0"/>
              </a:rPr>
              <a:t>Μηχανήματα αλληλούχισης ακριβά (Illumina ~ €600.000) - service φτηνό.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1800">
                <a:latin typeface="Arial" charset="0"/>
                <a:ea typeface="ＭＳ Ｐゴシック" charset="0"/>
                <a:cs typeface="ＭＳ Ｐゴシック" charset="0"/>
              </a:rPr>
              <a:t>Mισθός ακριβός (ίσως ένα νέο μοντέλο συμβουλευτικής?)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1800">
                <a:latin typeface="Arial" charset="0"/>
                <a:ea typeface="ＭＳ Ｐゴシック" charset="0"/>
                <a:cs typeface="ＭＳ Ｐゴシック" charset="0"/>
              </a:rPr>
              <a:t>Yπολογιστής φτηνός (€3-5.000), εφόσον πρόκειται για μικρά γονιδιώματα (de novo assembly), ή για re-sequencing.</a:t>
            </a:r>
            <a:endParaRPr lang="en-US" sz="180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9362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/>
              <a:t>Shotgun sequencing</a:t>
            </a:r>
          </a:p>
        </p:txBody>
      </p:sp>
      <p:pic>
        <p:nvPicPr>
          <p:cNvPr id="49156" name="Picture 4" descr="Whole_genome_shotgun_sequencing_versus_Hierarchical_shotgun_sequenc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85800"/>
            <a:ext cx="60198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4285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Genome assembly</a:t>
            </a:r>
          </a:p>
        </p:txBody>
      </p:sp>
      <p:pic>
        <p:nvPicPr>
          <p:cNvPr id="28674" name="Picture 1027" descr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7329488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28635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437613"/>
            <a:ext cx="86868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Εφ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α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ρμογ</a:t>
            </a:r>
            <a:r>
              <a:rPr lang="en-US" altLang="ja-JP" dirty="0" err="1">
                <a:latin typeface="Arial" charset="0"/>
                <a:ea typeface="ＭＳ Ｐゴシック" charset="0"/>
                <a:cs typeface="ＭＳ Ｐゴシック" charset="0"/>
              </a:rPr>
              <a:t>ές</a:t>
            </a:r>
            <a:r>
              <a:rPr lang="en-US" altLang="ja-JP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dirty="0" err="1">
                <a:latin typeface="Arial" charset="0"/>
                <a:ea typeface="ＭＳ Ｐゴシック" charset="0"/>
                <a:cs typeface="ＭＳ Ｐゴシック" charset="0"/>
              </a:rPr>
              <a:t>στην</a:t>
            </a:r>
            <a:r>
              <a:rPr lang="en-US" altLang="ja-JP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dirty="0" err="1">
                <a:latin typeface="Arial" charset="0"/>
                <a:ea typeface="ＭＳ Ｐゴシック" charset="0"/>
                <a:cs typeface="ＭＳ Ｐゴシック" charset="0"/>
              </a:rPr>
              <a:t>τοξικολογί</a:t>
            </a:r>
            <a:r>
              <a:rPr lang="en-US" altLang="ja-JP" dirty="0">
                <a:latin typeface="Arial" charset="0"/>
                <a:ea typeface="ＭＳ Ｐゴシック" charset="0"/>
                <a:cs typeface="ＭＳ Ｐゴシック" charset="0"/>
              </a:rPr>
              <a:t>α/ </a:t>
            </a:r>
            <a:r>
              <a:rPr lang="en-US" altLang="ja-JP" dirty="0" err="1">
                <a:latin typeface="Arial" charset="0"/>
                <a:ea typeface="ＭＳ Ｐゴシック" charset="0"/>
                <a:cs typeface="ＭＳ Ｐゴシック" charset="0"/>
              </a:rPr>
              <a:t>τοξικογενωμική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976900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Μ</a:t>
            </a:r>
            <a:r>
              <a:rPr lang="en-US" altLang="ja-JP" sz="2000" dirty="0" err="1">
                <a:latin typeface="Arial" charset="0"/>
                <a:ea typeface="ＭＳ Ｐゴシック" charset="0"/>
                <a:cs typeface="ＭＳ Ｐゴシック" charset="0"/>
              </a:rPr>
              <a:t>έτρηση</a:t>
            </a:r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000" dirty="0" err="1">
                <a:latin typeface="Arial" charset="0"/>
                <a:ea typeface="ＭＳ Ｐゴシック" charset="0"/>
                <a:cs typeface="ＭＳ Ｐゴシック" charset="0"/>
              </a:rPr>
              <a:t>της</a:t>
            </a:r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000" dirty="0" err="1">
                <a:latin typeface="Arial" charset="0"/>
                <a:ea typeface="ＭＳ Ｐゴシック" charset="0"/>
                <a:cs typeface="ＭＳ Ｐゴシック" charset="0"/>
              </a:rPr>
              <a:t>γονιδι</a:t>
            </a:r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α</a:t>
            </a:r>
            <a:r>
              <a:rPr lang="en-US" altLang="ja-JP" sz="2000" dirty="0" err="1">
                <a:latin typeface="Arial" charset="0"/>
                <a:ea typeface="ＭＳ Ｐゴシック" charset="0"/>
                <a:cs typeface="ＭＳ Ｐゴシック" charset="0"/>
              </a:rPr>
              <a:t>κής</a:t>
            </a:r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000" dirty="0" err="1">
                <a:latin typeface="Arial" charset="0"/>
                <a:ea typeface="ＭＳ Ｐゴシック" charset="0"/>
                <a:cs typeface="ＭＳ Ｐゴシック" charset="0"/>
              </a:rPr>
              <a:t>έκφρ</a:t>
            </a:r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α</a:t>
            </a:r>
            <a:r>
              <a:rPr lang="en-US" altLang="ja-JP" sz="2000" dirty="0" err="1">
                <a:latin typeface="Arial" charset="0"/>
                <a:ea typeface="ＭＳ Ｐゴシック" charset="0"/>
                <a:cs typeface="ＭＳ Ｐゴシック" charset="0"/>
              </a:rPr>
              <a:t>σης</a:t>
            </a:r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000" dirty="0" err="1">
                <a:latin typeface="Arial" charset="0"/>
                <a:ea typeface="ＭＳ Ｐゴシック" charset="0"/>
                <a:cs typeface="ＭＳ Ｐゴシック" charset="0"/>
              </a:rPr>
              <a:t>μετά</a:t>
            </a:r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 απ</a:t>
            </a:r>
            <a:r>
              <a:rPr lang="en-US" altLang="ja-JP" sz="2000" dirty="0" err="1">
                <a:latin typeface="Arial" charset="0"/>
                <a:ea typeface="ＭＳ Ｐゴシック" charset="0"/>
                <a:cs typeface="ＭＳ Ｐゴシック" charset="0"/>
              </a:rPr>
              <a:t>ό</a:t>
            </a:r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000" dirty="0" err="1">
                <a:latin typeface="Arial" charset="0"/>
                <a:ea typeface="ＭＳ Ｐゴシック" charset="0"/>
                <a:cs typeface="ＭＳ Ｐゴシック" charset="0"/>
              </a:rPr>
              <a:t>έκθεση</a:t>
            </a:r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000" dirty="0" err="1">
                <a:latin typeface="Arial" charset="0"/>
                <a:ea typeface="ＭＳ Ｐゴシック" charset="0"/>
                <a:cs typeface="ＭＳ Ｐゴシック" charset="0"/>
              </a:rPr>
              <a:t>σε</a:t>
            </a:r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000" dirty="0" err="1">
                <a:latin typeface="Arial" charset="0"/>
                <a:ea typeface="ＭＳ Ｐゴシック" charset="0"/>
                <a:cs typeface="ＭＳ Ｐゴシック" charset="0"/>
              </a:rPr>
              <a:t>τοξικό</a:t>
            </a:r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 πα</a:t>
            </a:r>
            <a:r>
              <a:rPr lang="en-US" altLang="ja-JP" sz="2000" dirty="0" err="1">
                <a:latin typeface="Arial" charset="0"/>
                <a:ea typeface="ＭＳ Ｐゴシック" charset="0"/>
                <a:cs typeface="ＭＳ Ｐゴシック" charset="0"/>
              </a:rPr>
              <a:t>ράγοντ</a:t>
            </a:r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α μπ</a:t>
            </a:r>
            <a:r>
              <a:rPr lang="en-US" altLang="ja-JP" sz="2000" dirty="0" err="1">
                <a:latin typeface="Arial" charset="0"/>
                <a:ea typeface="ＭＳ Ｐゴシック" charset="0"/>
                <a:cs typeface="ＭＳ Ｐゴシック" charset="0"/>
              </a:rPr>
              <a:t>ορεί</a:t>
            </a:r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000" dirty="0" err="1">
                <a:latin typeface="Arial" charset="0"/>
                <a:ea typeface="ＭＳ Ｐゴシック" charset="0"/>
                <a:cs typeface="ＭＳ Ｐゴシック" charset="0"/>
              </a:rPr>
              <a:t>ν</a:t>
            </a:r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α </a:t>
            </a:r>
            <a:r>
              <a:rPr lang="en-US" altLang="ja-JP" sz="2000" dirty="0" err="1">
                <a:latin typeface="Arial" charset="0"/>
                <a:ea typeface="ＭＳ Ｐゴシック" charset="0"/>
                <a:cs typeface="ＭＳ Ｐゴシック" charset="0"/>
              </a:rPr>
              <a:t>δείξει</a:t>
            </a:r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000" dirty="0" err="1">
                <a:latin typeface="Arial" charset="0"/>
                <a:ea typeface="ＭＳ Ｐゴシック" charset="0"/>
                <a:cs typeface="ＭＳ Ｐゴシック" charset="0"/>
              </a:rPr>
              <a:t>τον</a:t>
            </a:r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000" dirty="0" err="1">
                <a:latin typeface="Arial" charset="0"/>
                <a:ea typeface="ＭＳ Ｐゴシック" charset="0"/>
                <a:cs typeface="ＭＳ Ｐゴシック" charset="0"/>
              </a:rPr>
              <a:t>μορι</a:t>
            </a:r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α</a:t>
            </a:r>
            <a:r>
              <a:rPr lang="en-US" altLang="ja-JP" sz="2000" dirty="0" err="1">
                <a:latin typeface="Arial" charset="0"/>
                <a:ea typeface="ＭＳ Ｐゴシック" charset="0"/>
                <a:cs typeface="ＭＳ Ｐゴシック" charset="0"/>
              </a:rPr>
              <a:t>κό</a:t>
            </a:r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000" dirty="0" err="1">
                <a:latin typeface="Arial" charset="0"/>
                <a:ea typeface="ＭＳ Ｐゴシック" charset="0"/>
                <a:cs typeface="ＭＳ Ｐゴシック" charset="0"/>
              </a:rPr>
              <a:t>μηχ</a:t>
            </a:r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α</a:t>
            </a:r>
            <a:r>
              <a:rPr lang="en-US" altLang="ja-JP" sz="2000" dirty="0" err="1">
                <a:latin typeface="Arial" charset="0"/>
                <a:ea typeface="ＭＳ Ｐゴシック" charset="0"/>
                <a:cs typeface="ＭＳ Ｐゴシック" charset="0"/>
              </a:rPr>
              <a:t>νισμό</a:t>
            </a:r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000" dirty="0" err="1">
                <a:latin typeface="Arial" charset="0"/>
                <a:ea typeface="ＭＳ Ｐゴシック" charset="0"/>
                <a:cs typeface="ＭＳ Ｐゴシック" charset="0"/>
              </a:rPr>
              <a:t>δράσης</a:t>
            </a:r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000" dirty="0" err="1">
                <a:latin typeface="Arial" charset="0"/>
                <a:ea typeface="ＭＳ Ｐゴシック" charset="0"/>
                <a:cs typeface="ＭＳ Ｐゴシック" charset="0"/>
              </a:rPr>
              <a:t>του</a:t>
            </a:r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 πα</a:t>
            </a:r>
            <a:r>
              <a:rPr lang="en-US" altLang="ja-JP" sz="2000" dirty="0" err="1">
                <a:latin typeface="Arial" charset="0"/>
                <a:ea typeface="ＭＳ Ｐゴシック" charset="0"/>
                <a:cs typeface="ＭＳ Ｐゴシック" charset="0"/>
              </a:rPr>
              <a:t>ράγοντ</a:t>
            </a:r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α</a:t>
            </a:r>
            <a:r>
              <a:rPr lang="en-US" altLang="ja-JP" sz="200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eaLnBrk="1" hangingPunct="1"/>
            <a:endParaRPr lang="en-US" altLang="ja-JP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Μπ</a:t>
            </a:r>
            <a:r>
              <a:rPr lang="en-US" altLang="ja-JP" sz="2000" dirty="0" err="1">
                <a:latin typeface="Arial" charset="0"/>
                <a:ea typeface="ＭＳ Ｐゴシック" charset="0"/>
                <a:cs typeface="ＭＳ Ｐゴシック" charset="0"/>
              </a:rPr>
              <a:t>ορεί</a:t>
            </a:r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000" dirty="0" err="1">
                <a:latin typeface="Arial" charset="0"/>
                <a:ea typeface="ＭＳ Ｐゴシック" charset="0"/>
                <a:cs typeface="ＭＳ Ｐゴシック" charset="0"/>
              </a:rPr>
              <a:t>ν</a:t>
            </a:r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α απ</a:t>
            </a:r>
            <a:r>
              <a:rPr lang="en-US" altLang="ja-JP" sz="2000" dirty="0" err="1">
                <a:latin typeface="Arial" charset="0"/>
                <a:ea typeface="ＭＳ Ｐゴシック" charset="0"/>
                <a:cs typeface="ＭＳ Ｐゴシック" charset="0"/>
              </a:rPr>
              <a:t>οτελέσει</a:t>
            </a:r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000" dirty="0" err="1">
                <a:latin typeface="Arial" charset="0"/>
                <a:ea typeface="ＭＳ Ｐゴシック" charset="0"/>
                <a:cs typeface="ＭＳ Ｐゴシック" charset="0"/>
              </a:rPr>
              <a:t>μον</a:t>
            </a:r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α</a:t>
            </a:r>
            <a:r>
              <a:rPr lang="en-US" altLang="ja-JP" sz="2000" dirty="0" err="1">
                <a:latin typeface="Arial" charset="0"/>
                <a:ea typeface="ＭＳ Ｐゴシック" charset="0"/>
                <a:cs typeface="ＭＳ Ｐゴシック" charset="0"/>
              </a:rPr>
              <a:t>δική</a:t>
            </a:r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000" dirty="0" err="1">
                <a:latin typeface="Arial" charset="0"/>
                <a:ea typeface="ＭＳ Ｐゴシック" charset="0"/>
                <a:cs typeface="ＭＳ Ｐゴシック" charset="0"/>
              </a:rPr>
              <a:t>μορι</a:t>
            </a:r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α</a:t>
            </a:r>
            <a:r>
              <a:rPr lang="en-US" altLang="ja-JP" sz="2000" dirty="0" err="1">
                <a:latin typeface="Arial" charset="0"/>
                <a:ea typeface="ＭＳ Ｐゴシック" charset="0"/>
                <a:cs typeface="ＭＳ Ｐゴシック" charset="0"/>
              </a:rPr>
              <a:t>κή</a:t>
            </a:r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000" dirty="0" err="1">
                <a:latin typeface="Arial" charset="0"/>
                <a:ea typeface="ＭＳ Ｐゴシック" charset="0"/>
                <a:cs typeface="ＭＳ Ｐゴシック" charset="0"/>
              </a:rPr>
              <a:t>υ</a:t>
            </a:r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π</a:t>
            </a:r>
            <a:r>
              <a:rPr lang="en-US" altLang="ja-JP" sz="2000" dirty="0" err="1">
                <a:latin typeface="Arial" charset="0"/>
                <a:ea typeface="ＭＳ Ｐゴシック" charset="0"/>
                <a:cs typeface="ＭＳ Ｐゴシック" charset="0"/>
              </a:rPr>
              <a:t>ογρ</a:t>
            </a:r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α</a:t>
            </a:r>
            <a:r>
              <a:rPr lang="en-US" altLang="ja-JP" sz="2000" dirty="0" err="1">
                <a:latin typeface="Arial" charset="0"/>
                <a:ea typeface="ＭＳ Ｐゴシック" charset="0"/>
                <a:cs typeface="ＭＳ Ｐゴシック" charset="0"/>
              </a:rPr>
              <a:t>φή</a:t>
            </a:r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000" dirty="0" err="1">
                <a:latin typeface="Arial" charset="0"/>
                <a:ea typeface="ＭＳ Ｐゴシック" charset="0"/>
                <a:cs typeface="ＭＳ Ｐゴシック" charset="0"/>
              </a:rPr>
              <a:t>του</a:t>
            </a:r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000" dirty="0" err="1">
                <a:latin typeface="Arial" charset="0"/>
                <a:ea typeface="ＭＳ Ｐゴシック" charset="0"/>
                <a:cs typeface="ＭＳ Ｐゴシック" charset="0"/>
              </a:rPr>
              <a:t>συγκεκριμένου</a:t>
            </a:r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000" dirty="0" err="1">
                <a:latin typeface="Arial" charset="0"/>
                <a:ea typeface="ＭＳ Ｐゴシック" charset="0"/>
                <a:cs typeface="ＭＳ Ｐゴシック" charset="0"/>
              </a:rPr>
              <a:t>τοξικού</a:t>
            </a:r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 πα</a:t>
            </a:r>
            <a:r>
              <a:rPr lang="en-US" altLang="ja-JP" sz="2000" dirty="0" err="1">
                <a:latin typeface="Arial" charset="0"/>
                <a:ea typeface="ＭＳ Ｐゴシック" charset="0"/>
                <a:cs typeface="ＭＳ Ｐゴシック" charset="0"/>
              </a:rPr>
              <a:t>ράγοντ</a:t>
            </a:r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α, </a:t>
            </a:r>
            <a:r>
              <a:rPr lang="en-US" altLang="ja-JP" sz="2000" dirty="0" err="1">
                <a:latin typeface="Arial" charset="0"/>
                <a:ea typeface="ＭＳ Ｐゴシック" charset="0"/>
                <a:cs typeface="ＭＳ Ｐゴシック" charset="0"/>
              </a:rPr>
              <a:t>γι</a:t>
            </a:r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α </a:t>
            </a:r>
            <a:r>
              <a:rPr lang="en-US" altLang="ja-JP" sz="2000" dirty="0" err="1">
                <a:latin typeface="Arial" charset="0"/>
                <a:ea typeface="ＭＳ Ｐゴシック" charset="0"/>
                <a:cs typeface="ＭＳ Ｐゴシック" charset="0"/>
              </a:rPr>
              <a:t>μελλοντική</a:t>
            </a:r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 α</a:t>
            </a:r>
            <a:r>
              <a:rPr lang="en-US" altLang="ja-JP" sz="2000" dirty="0" err="1">
                <a:latin typeface="Arial" charset="0"/>
                <a:ea typeface="ＭＳ Ｐゴシック" charset="0"/>
                <a:cs typeface="ＭＳ Ｐゴシック" charset="0"/>
              </a:rPr>
              <a:t>νίχνευσή</a:t>
            </a:r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000" dirty="0" err="1">
                <a:latin typeface="Arial" charset="0"/>
                <a:ea typeface="ＭＳ Ｐゴシック" charset="0"/>
                <a:cs typeface="ＭＳ Ｐゴシック" charset="0"/>
              </a:rPr>
              <a:t>του</a:t>
            </a:r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lvl="1" eaLnBrk="1" hangingPunct="1"/>
            <a:r>
              <a:rPr lang="en-US" sz="2000" dirty="0" err="1">
                <a:latin typeface="Arial" charset="0"/>
                <a:ea typeface="ＭＳ Ｐゴシック" charset="0"/>
              </a:rPr>
              <a:t>Ομ</a:t>
            </a:r>
            <a:r>
              <a:rPr lang="en-US" sz="2000" dirty="0">
                <a:latin typeface="Arial" charset="0"/>
                <a:ea typeface="ＭＳ Ｐゴシック" charset="0"/>
              </a:rPr>
              <a:t>α</a:t>
            </a:r>
            <a:r>
              <a:rPr lang="en-US" sz="2000" dirty="0" err="1">
                <a:latin typeface="Arial" charset="0"/>
                <a:ea typeface="ＭＳ Ｐゴシック" charset="0"/>
              </a:rPr>
              <a:t>δο</a:t>
            </a:r>
            <a:r>
              <a:rPr lang="en-US" sz="2000" dirty="0">
                <a:latin typeface="Arial" charset="0"/>
                <a:ea typeface="ＭＳ Ｐゴシック" charset="0"/>
              </a:rPr>
              <a:t>π</a:t>
            </a:r>
            <a:r>
              <a:rPr lang="en-US" sz="2000" dirty="0" err="1">
                <a:latin typeface="Arial" charset="0"/>
                <a:ea typeface="ＭＳ Ｐゴシック" charset="0"/>
              </a:rPr>
              <a:t>ο</a:t>
            </a:r>
            <a:r>
              <a:rPr lang="en-US" altLang="ja-JP" sz="2000" dirty="0" err="1">
                <a:latin typeface="Arial" charset="0"/>
                <a:ea typeface="ＭＳ Ｐゴシック" charset="0"/>
              </a:rPr>
              <a:t>ίηση</a:t>
            </a:r>
            <a:r>
              <a:rPr lang="en-US" altLang="ja-JP" sz="2000" dirty="0">
                <a:latin typeface="Arial" charset="0"/>
                <a:ea typeface="ＭＳ Ｐゴシック" charset="0"/>
              </a:rPr>
              <a:t> </a:t>
            </a:r>
            <a:r>
              <a:rPr lang="en-US" altLang="ja-JP" sz="2000" dirty="0" err="1">
                <a:latin typeface="Arial" charset="0"/>
                <a:ea typeface="ＭＳ Ｐゴシック" charset="0"/>
              </a:rPr>
              <a:t>τοξικών</a:t>
            </a:r>
            <a:r>
              <a:rPr lang="en-US" altLang="ja-JP" sz="2000" dirty="0">
                <a:latin typeface="Arial" charset="0"/>
                <a:ea typeface="ＭＳ Ｐゴシック" charset="0"/>
              </a:rPr>
              <a:t> πα</a:t>
            </a:r>
            <a:r>
              <a:rPr lang="en-US" altLang="ja-JP" sz="2000" dirty="0" err="1">
                <a:latin typeface="Arial" charset="0"/>
                <a:ea typeface="ＭＳ Ｐゴシック" charset="0"/>
              </a:rPr>
              <a:t>ρ</a:t>
            </a:r>
            <a:r>
              <a:rPr lang="en-US" altLang="ja-JP" sz="2000" dirty="0">
                <a:latin typeface="Arial" charset="0"/>
                <a:ea typeface="ＭＳ Ｐゴシック" charset="0"/>
              </a:rPr>
              <a:t>α</a:t>
            </a:r>
            <a:r>
              <a:rPr lang="en-US" altLang="ja-JP" sz="2000" dirty="0" err="1">
                <a:latin typeface="Arial" charset="0"/>
                <a:ea typeface="ＭＳ Ｐゴシック" charset="0"/>
              </a:rPr>
              <a:t>γόντων</a:t>
            </a:r>
            <a:r>
              <a:rPr lang="en-US" altLang="ja-JP" sz="2000" dirty="0">
                <a:latin typeface="Arial" charset="0"/>
                <a:ea typeface="ＭＳ Ｐゴシック" charset="0"/>
              </a:rPr>
              <a:t> </a:t>
            </a:r>
            <a:r>
              <a:rPr lang="en-US" altLang="ja-JP" sz="2000" dirty="0" err="1">
                <a:latin typeface="Arial" charset="0"/>
                <a:ea typeface="ＭＳ Ｐゴシック" charset="0"/>
              </a:rPr>
              <a:t>με</a:t>
            </a:r>
            <a:r>
              <a:rPr lang="en-US" altLang="ja-JP" sz="2000" dirty="0">
                <a:latin typeface="Arial" charset="0"/>
                <a:ea typeface="ＭＳ Ｐゴシック" charset="0"/>
              </a:rPr>
              <a:t> </a:t>
            </a:r>
            <a:r>
              <a:rPr lang="en-US" altLang="ja-JP" sz="2000" dirty="0" err="1">
                <a:latin typeface="Arial" charset="0"/>
                <a:ea typeface="ＭＳ Ｐゴシック" charset="0"/>
              </a:rPr>
              <a:t>κοινή</a:t>
            </a:r>
            <a:r>
              <a:rPr lang="en-US" altLang="ja-JP" sz="2000" dirty="0">
                <a:latin typeface="Arial" charset="0"/>
                <a:ea typeface="ＭＳ Ｐゴシック" charset="0"/>
              </a:rPr>
              <a:t> </a:t>
            </a:r>
            <a:r>
              <a:rPr lang="en-US" altLang="ja-JP" sz="2000" dirty="0" err="1">
                <a:latin typeface="Arial" charset="0"/>
                <a:ea typeface="ＭＳ Ｐゴシック" charset="0"/>
              </a:rPr>
              <a:t>δράση</a:t>
            </a:r>
            <a:r>
              <a:rPr lang="en-US" altLang="ja-JP" sz="2000" dirty="0">
                <a:latin typeface="Arial" charset="0"/>
                <a:ea typeface="ＭＳ Ｐゴシック" charset="0"/>
              </a:rPr>
              <a:t>, </a:t>
            </a:r>
            <a:r>
              <a:rPr lang="en-US" altLang="ja-JP" sz="2000" dirty="0" err="1">
                <a:latin typeface="Arial" charset="0"/>
                <a:ea typeface="ＭＳ Ｐゴシック" charset="0"/>
              </a:rPr>
              <a:t>με</a:t>
            </a:r>
            <a:r>
              <a:rPr lang="en-US" altLang="ja-JP" sz="2000" dirty="0">
                <a:latin typeface="Arial" charset="0"/>
                <a:ea typeface="ＭＳ Ｐゴシック" charset="0"/>
              </a:rPr>
              <a:t> β</a:t>
            </a:r>
            <a:r>
              <a:rPr lang="en-US" altLang="ja-JP" sz="2000" dirty="0" err="1">
                <a:latin typeface="Arial" charset="0"/>
                <a:ea typeface="ＭＳ Ｐゴシック" charset="0"/>
              </a:rPr>
              <a:t>άση</a:t>
            </a:r>
            <a:r>
              <a:rPr lang="en-US" altLang="ja-JP" sz="2000" dirty="0">
                <a:latin typeface="Arial" charset="0"/>
                <a:ea typeface="ＭＳ Ｐゴシック" charset="0"/>
              </a:rPr>
              <a:t> </a:t>
            </a:r>
            <a:r>
              <a:rPr lang="en-US" altLang="ja-JP" sz="2000" dirty="0" err="1">
                <a:latin typeface="Arial" charset="0"/>
                <a:ea typeface="ＭＳ Ｐゴシック" charset="0"/>
              </a:rPr>
              <a:t>την</a:t>
            </a:r>
            <a:r>
              <a:rPr lang="en-US" altLang="ja-JP" sz="2000" dirty="0">
                <a:latin typeface="Arial" charset="0"/>
                <a:ea typeface="ＭＳ Ｐゴシック" charset="0"/>
              </a:rPr>
              <a:t> </a:t>
            </a:r>
            <a:r>
              <a:rPr lang="en-US" altLang="ja-JP" sz="2000" dirty="0" err="1">
                <a:latin typeface="Arial" charset="0"/>
                <a:ea typeface="ＭＳ Ｐゴシック" charset="0"/>
              </a:rPr>
              <a:t>ομοιότητ</a:t>
            </a:r>
            <a:r>
              <a:rPr lang="en-US" altLang="ja-JP" sz="2000" dirty="0">
                <a:latin typeface="Arial" charset="0"/>
                <a:ea typeface="ＭＳ Ｐゴシック" charset="0"/>
              </a:rPr>
              <a:t>α </a:t>
            </a:r>
            <a:r>
              <a:rPr lang="en-US" altLang="ja-JP" sz="2000" dirty="0" err="1">
                <a:latin typeface="Arial" charset="0"/>
                <a:ea typeface="ＭＳ Ｐゴシック" charset="0"/>
              </a:rPr>
              <a:t>των</a:t>
            </a:r>
            <a:r>
              <a:rPr lang="en-US" altLang="ja-JP" sz="2000" dirty="0">
                <a:latin typeface="Arial" charset="0"/>
                <a:ea typeface="ＭＳ Ｐゴシック" charset="0"/>
              </a:rPr>
              <a:t> </a:t>
            </a:r>
            <a:r>
              <a:rPr lang="en-US" altLang="ja-JP" sz="2000" dirty="0" err="1">
                <a:latin typeface="Arial" charset="0"/>
                <a:ea typeface="ＭＳ Ｐゴシック" charset="0"/>
              </a:rPr>
              <a:t>μορι</a:t>
            </a:r>
            <a:r>
              <a:rPr lang="en-US" altLang="ja-JP" sz="2000" dirty="0">
                <a:latin typeface="Arial" charset="0"/>
                <a:ea typeface="ＭＳ Ｐゴシック" charset="0"/>
              </a:rPr>
              <a:t>α</a:t>
            </a:r>
            <a:r>
              <a:rPr lang="en-US" altLang="ja-JP" sz="2000" dirty="0" err="1">
                <a:latin typeface="Arial" charset="0"/>
                <a:ea typeface="ＭＳ Ｐゴシック" charset="0"/>
              </a:rPr>
              <a:t>κών</a:t>
            </a:r>
            <a:r>
              <a:rPr lang="en-US" altLang="ja-JP" sz="2000" dirty="0">
                <a:latin typeface="Arial" charset="0"/>
                <a:ea typeface="ＭＳ Ｐゴシック" charset="0"/>
              </a:rPr>
              <a:t> π</a:t>
            </a:r>
            <a:r>
              <a:rPr lang="en-US" altLang="ja-JP" sz="2000" dirty="0" err="1">
                <a:latin typeface="Arial" charset="0"/>
                <a:ea typeface="ＭＳ Ｐゴシック" charset="0"/>
              </a:rPr>
              <a:t>ροφιλ</a:t>
            </a:r>
            <a:r>
              <a:rPr lang="en-US" altLang="ja-JP" sz="2000" dirty="0">
                <a:latin typeface="Arial" charset="0"/>
                <a:ea typeface="ＭＳ Ｐゴシック" charset="0"/>
              </a:rPr>
              <a:t> </a:t>
            </a:r>
            <a:r>
              <a:rPr lang="en-US" altLang="ja-JP" sz="2000" dirty="0" err="1">
                <a:latin typeface="Arial" charset="0"/>
                <a:ea typeface="ＭＳ Ｐゴシック" charset="0"/>
              </a:rPr>
              <a:t>τους</a:t>
            </a:r>
            <a:endParaRPr lang="en-US" sz="2000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093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1726654" y="2978133"/>
            <a:ext cx="5772150" cy="1401762"/>
            <a:chOff x="1524" y="1765"/>
            <a:chExt cx="3636" cy="883"/>
          </a:xfrm>
        </p:grpSpPr>
        <p:sp>
          <p:nvSpPr>
            <p:cNvPr id="5" name="AutoShape 12"/>
            <p:cNvSpPr>
              <a:spLocks noChangeArrowheads="1"/>
            </p:cNvSpPr>
            <p:nvPr/>
          </p:nvSpPr>
          <p:spPr bwMode="auto">
            <a:xfrm>
              <a:off x="1524" y="1765"/>
              <a:ext cx="1278" cy="883"/>
            </a:xfrm>
            <a:prstGeom prst="chevron">
              <a:avLst>
                <a:gd name="adj" fmla="val 36183"/>
              </a:avLst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endParaRPr lang="el-GR"/>
            </a:p>
          </p:txBody>
        </p:sp>
        <p:sp>
          <p:nvSpPr>
            <p:cNvPr id="6" name="AutoShape 13"/>
            <p:cNvSpPr>
              <a:spLocks noChangeArrowheads="1"/>
            </p:cNvSpPr>
            <p:nvPr/>
          </p:nvSpPr>
          <p:spPr bwMode="auto">
            <a:xfrm>
              <a:off x="2632" y="1777"/>
              <a:ext cx="1358" cy="870"/>
            </a:xfrm>
            <a:prstGeom prst="chevron">
              <a:avLst>
                <a:gd name="adj" fmla="val 39023"/>
              </a:avLst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7" name="AutoShape 16"/>
            <p:cNvSpPr>
              <a:spLocks noChangeArrowheads="1"/>
            </p:cNvSpPr>
            <p:nvPr/>
          </p:nvSpPr>
          <p:spPr bwMode="auto">
            <a:xfrm>
              <a:off x="3802" y="1777"/>
              <a:ext cx="1358" cy="870"/>
            </a:xfrm>
            <a:prstGeom prst="chevron">
              <a:avLst>
                <a:gd name="adj" fmla="val 39023"/>
              </a:avLst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8" name="Text Box 17"/>
            <p:cNvSpPr txBox="1">
              <a:spLocks noChangeArrowheads="1"/>
            </p:cNvSpPr>
            <p:nvPr/>
          </p:nvSpPr>
          <p:spPr bwMode="auto">
            <a:xfrm>
              <a:off x="1832" y="2101"/>
              <a:ext cx="932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l-GR"/>
                <a:t>ΔΕΔΟΜΕΝΑ</a:t>
              </a:r>
              <a:endParaRPr lang="en-US"/>
            </a:p>
          </p:txBody>
        </p:sp>
        <p:sp>
          <p:nvSpPr>
            <p:cNvPr id="9" name="Text Box 19"/>
            <p:cNvSpPr txBox="1">
              <a:spLocks noChangeArrowheads="1"/>
            </p:cNvSpPr>
            <p:nvPr/>
          </p:nvSpPr>
          <p:spPr bwMode="auto">
            <a:xfrm>
              <a:off x="2924" y="2094"/>
              <a:ext cx="1087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l-GR" dirty="0"/>
                <a:t>ΠΛΗΡΟΦΟΡΙΑ</a:t>
              </a:r>
              <a:endParaRPr lang="en-US" dirty="0"/>
            </a:p>
          </p:txBody>
        </p:sp>
        <p:sp>
          <p:nvSpPr>
            <p:cNvPr id="10" name="Text Box 20"/>
            <p:cNvSpPr txBox="1">
              <a:spLocks noChangeArrowheads="1"/>
            </p:cNvSpPr>
            <p:nvPr/>
          </p:nvSpPr>
          <p:spPr bwMode="auto">
            <a:xfrm>
              <a:off x="4155" y="2088"/>
              <a:ext cx="600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l-GR"/>
                <a:t>ΓΝΩΣΗ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382363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Μοριακ</a:t>
            </a:r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ό προφίλ τοξικότητας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8914" name="Picture 1027" descr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17588"/>
            <a:ext cx="6397625" cy="584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98682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Μοριακ</a:t>
            </a:r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ό προφίλ τοξικότητας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9938" name="Picture 1027" descr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47800"/>
            <a:ext cx="5943600" cy="455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1028"/>
          <p:cNvSpPr>
            <a:spLocks noChangeArrowheads="1"/>
          </p:cNvSpPr>
          <p:nvPr/>
        </p:nvSpPr>
        <p:spPr bwMode="auto">
          <a:xfrm>
            <a:off x="533400" y="62484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Hierarchical cluster analysis showed a close association in gene expressional responses between aroclor 1254 and 3-methylcholanthrene.</a:t>
            </a:r>
          </a:p>
        </p:txBody>
      </p:sp>
    </p:spTree>
    <p:extLst>
      <p:ext uri="{BB962C8B-B14F-4D97-AF65-F5344CB8AC3E}">
        <p14:creationId xmlns:p14="http://schemas.microsoft.com/office/powerpoint/2010/main" val="2502969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0827"/>
          </a:xfrm>
        </p:spPr>
        <p:txBody>
          <a:bodyPr>
            <a:normAutofit fontScale="90000"/>
          </a:bodyPr>
          <a:lstStyle/>
          <a:p>
            <a:r>
              <a:rPr lang="el-GR" altLang="ko-KR" dirty="0" smtClean="0">
                <a:latin typeface="Arial"/>
                <a:cs typeface="Arial"/>
              </a:rPr>
              <a:t>Τι είναι ο Υπολογιστής;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7156"/>
            <a:ext cx="8229600" cy="541159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l-GR" altLang="ko-KR" sz="1600" b="1" dirty="0">
                <a:latin typeface="Arial" charset="0"/>
              </a:rPr>
              <a:t>Μ</a:t>
            </a:r>
            <a:r>
              <a:rPr lang="el-GR" altLang="ko-KR" sz="1600" b="1" dirty="0" smtClean="0">
                <a:latin typeface="Arial" charset="0"/>
              </a:rPr>
              <a:t>ια προγραμματιζόμενη, ηλεκτρονική, ψηφιακή μηχανή γενικού σκοπού με μνήμη</a:t>
            </a:r>
            <a:r>
              <a:rPr lang="en-US" altLang="ko-KR" sz="1600" dirty="0" smtClean="0">
                <a:latin typeface="Arial" charset="0"/>
                <a:ea typeface="굴림" charset="0"/>
                <a:cs typeface="굴림" charset="0"/>
              </a:rPr>
              <a:t> </a:t>
            </a:r>
            <a:endParaRPr lang="el-GR" altLang="ko-KR" sz="1600" dirty="0" smtClean="0">
              <a:latin typeface="Arial" charset="0"/>
              <a:ea typeface="굴림" charset="0"/>
              <a:cs typeface="굴림" charset="0"/>
            </a:endParaRPr>
          </a:p>
          <a:p>
            <a:pPr>
              <a:lnSpc>
                <a:spcPct val="120000"/>
              </a:lnSpc>
            </a:pPr>
            <a:endParaRPr lang="en-US" altLang="ko-KR" sz="1600" dirty="0" smtClean="0">
              <a:latin typeface="Arial" charset="0"/>
              <a:ea typeface="굴림" charset="0"/>
              <a:cs typeface="굴림" charset="0"/>
            </a:endParaRPr>
          </a:p>
          <a:p>
            <a:pPr>
              <a:lnSpc>
                <a:spcPct val="120000"/>
              </a:lnSpc>
            </a:pPr>
            <a:r>
              <a:rPr lang="el-GR" altLang="ko-KR" sz="1600" b="1" dirty="0" smtClean="0">
                <a:latin typeface="Arial" charset="0"/>
              </a:rPr>
              <a:t>Προγραμματιζόμενη</a:t>
            </a:r>
            <a:r>
              <a:rPr lang="el-GR" altLang="ko-KR" sz="1600" dirty="0" smtClean="0">
                <a:latin typeface="Arial" charset="0"/>
              </a:rPr>
              <a:t> γιατί: μπορεί να εκτελεί διαφορετικά προγράμματα, δηλ. ακολουθίες εντολών που καθοδηγούν </a:t>
            </a:r>
            <a:r>
              <a:rPr lang="en-US" sz="1600" dirty="0" smtClean="0">
                <a:latin typeface="Arial" charset="0"/>
              </a:rPr>
              <a:t> </a:t>
            </a:r>
            <a:r>
              <a:rPr lang="el-GR" altLang="ko-KR" sz="1600" dirty="0" smtClean="0">
                <a:latin typeface="Arial" charset="0"/>
              </a:rPr>
              <a:t>τον υπολογιστή.</a:t>
            </a:r>
          </a:p>
          <a:p>
            <a:pPr>
              <a:lnSpc>
                <a:spcPct val="120000"/>
              </a:lnSpc>
            </a:pPr>
            <a:endParaRPr lang="el-GR" altLang="ko-KR" sz="1600" dirty="0" smtClean="0"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el-GR" altLang="ko-KR" sz="1600" b="1" dirty="0" smtClean="0">
                <a:latin typeface="Arial" charset="0"/>
              </a:rPr>
              <a:t>Ηλεκτρονική</a:t>
            </a:r>
            <a:r>
              <a:rPr lang="el-GR" altLang="ko-KR" sz="1600" dirty="0" smtClean="0">
                <a:latin typeface="Arial" charset="0"/>
              </a:rPr>
              <a:t> γιατί: αποτελείται από ηλεκτρονικά στοιχεία (π.χ. κυκλώματα).</a:t>
            </a:r>
          </a:p>
          <a:p>
            <a:pPr>
              <a:lnSpc>
                <a:spcPct val="120000"/>
              </a:lnSpc>
            </a:pPr>
            <a:endParaRPr lang="el-GR" altLang="ko-KR" sz="1600" dirty="0" smtClean="0"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el-GR" altLang="ko-KR" sz="1600" b="1" dirty="0" smtClean="0">
                <a:latin typeface="Arial" charset="0"/>
              </a:rPr>
              <a:t>Ψηφιακή</a:t>
            </a:r>
            <a:r>
              <a:rPr lang="el-GR" altLang="ko-KR" sz="1600" dirty="0" smtClean="0">
                <a:latin typeface="Arial" charset="0"/>
              </a:rPr>
              <a:t> γιατί: οι πληροφορίες αναπαρίστανται και επεξεργάζονται σε μορφή δυαδικού ψηφίου (0 ή 1).</a:t>
            </a:r>
          </a:p>
          <a:p>
            <a:pPr>
              <a:lnSpc>
                <a:spcPct val="120000"/>
              </a:lnSpc>
            </a:pPr>
            <a:endParaRPr lang="el-GR" altLang="ko-KR" sz="1600" dirty="0" smtClean="0"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el-GR" sz="1600" b="1" dirty="0" smtClean="0">
                <a:latin typeface="Arial" charset="0"/>
              </a:rPr>
              <a:t>Γενικού σκοπού</a:t>
            </a:r>
            <a:r>
              <a:rPr lang="el-GR" sz="1600" dirty="0" smtClean="0">
                <a:latin typeface="Arial" charset="0"/>
              </a:rPr>
              <a:t> γιατί: η χρήση του ποικίλλει και ορίζεται από τα προγράμματά του, τα οποία μπορούν να ανανεώνονται ή/και μεταβάλλονται.</a:t>
            </a:r>
          </a:p>
          <a:p>
            <a:pPr>
              <a:lnSpc>
                <a:spcPct val="120000"/>
              </a:lnSpc>
            </a:pPr>
            <a:endParaRPr lang="el-GR" sz="1600" dirty="0" smtClean="0"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el-GR" sz="1600" b="1" dirty="0">
                <a:latin typeface="Arial" charset="0"/>
              </a:rPr>
              <a:t>Μ</a:t>
            </a:r>
            <a:r>
              <a:rPr lang="el-GR" sz="1600" b="1" dirty="0" smtClean="0">
                <a:latin typeface="Arial" charset="0"/>
              </a:rPr>
              <a:t>ε μνήμη</a:t>
            </a:r>
            <a:r>
              <a:rPr lang="el-GR" sz="1600" dirty="0" smtClean="0">
                <a:latin typeface="Arial" charset="0"/>
              </a:rPr>
              <a:t> γιατί: είναι απαραίτητο συστατικό για την αποθήκευση ψηφιακών πληροφοριών</a:t>
            </a:r>
            <a:r>
              <a:rPr lang="en-US" sz="1600" dirty="0" smtClean="0">
                <a:latin typeface="Arial" charset="0"/>
              </a:rPr>
              <a:t> (</a:t>
            </a:r>
            <a:r>
              <a:rPr lang="el-GR" sz="1600" dirty="0" smtClean="0">
                <a:latin typeface="Arial" charset="0"/>
              </a:rPr>
              <a:t>δεδομένων ΚΑΙ προγραμμάτων).</a:t>
            </a:r>
            <a:endParaRPr lang="en-US" sz="1600" dirty="0" smtClean="0">
              <a:latin typeface="Arial" charset="0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31099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658" y="458190"/>
            <a:ext cx="4489639" cy="1143000"/>
          </a:xfrm>
        </p:spPr>
        <p:txBody>
          <a:bodyPr>
            <a:normAutofit fontScale="90000"/>
          </a:bodyPr>
          <a:lstStyle/>
          <a:p>
            <a:r>
              <a:rPr lang="el-GR" altLang="ko-KR" dirty="0" smtClean="0">
                <a:latin typeface="Arial"/>
                <a:cs typeface="Arial"/>
              </a:rPr>
              <a:t>Τι είναι το Υλικό </a:t>
            </a:r>
            <a:br>
              <a:rPr lang="el-GR" altLang="ko-KR" dirty="0" smtClean="0">
                <a:latin typeface="Arial"/>
                <a:cs typeface="Arial"/>
              </a:rPr>
            </a:br>
            <a:r>
              <a:rPr lang="el-GR" altLang="ko-KR" dirty="0" smtClean="0">
                <a:latin typeface="Arial"/>
                <a:cs typeface="Arial"/>
              </a:rPr>
              <a:t>Υπολογιστή;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658" y="2538415"/>
            <a:ext cx="4238814" cy="2075925"/>
          </a:xfrm>
        </p:spPr>
        <p:txBody>
          <a:bodyPr/>
          <a:lstStyle/>
          <a:p>
            <a:r>
              <a:rPr lang="el-GR" sz="2400" dirty="0" smtClean="0">
                <a:latin typeface="Arial" charset="0"/>
              </a:rPr>
              <a:t>Υλικό (</a:t>
            </a:r>
            <a:r>
              <a:rPr lang="en-US" sz="2400" dirty="0" smtClean="0">
                <a:latin typeface="Arial" charset="0"/>
              </a:rPr>
              <a:t>hardware) </a:t>
            </a:r>
            <a:r>
              <a:rPr lang="el-GR" sz="2400" dirty="0" smtClean="0">
                <a:latin typeface="Arial" charset="0"/>
              </a:rPr>
              <a:t>ονομάζουμε τα μηχανικά και απτά μέρη ενός υπολογιστή.</a:t>
            </a:r>
          </a:p>
          <a:p>
            <a:endParaRPr lang="en-US" dirty="0"/>
          </a:p>
        </p:txBody>
      </p:sp>
      <p:graphicFrame>
        <p:nvGraphicFramePr>
          <p:cNvPr id="4" name="Group 9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7179924"/>
              </p:ext>
            </p:extLst>
          </p:nvPr>
        </p:nvGraphicFramePr>
        <p:xfrm>
          <a:off x="5154613" y="465138"/>
          <a:ext cx="3429000" cy="6234114"/>
        </p:xfrm>
        <a:graphic>
          <a:graphicData uri="http://schemas.openxmlformats.org/drawingml/2006/table">
            <a:tbl>
              <a:tblPr/>
              <a:tblGrid>
                <a:gridCol w="2236787"/>
                <a:gridCol w="1192213"/>
              </a:tblGrid>
              <a:tr h="1082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Ο επεξεργαστής (ή Κεντρική Μονάδα Επεξεργασίας) 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0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Τα κυκλώματα μνήμης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5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Η οθόνη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7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Ο εκτυπωτής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5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Το ποντίκι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7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Το πληκτρολόγιο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Και άλλα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14740" r="11000" b="18254"/>
          <a:stretch>
            <a:fillRect/>
          </a:stretch>
        </p:blipFill>
        <p:spPr bwMode="auto">
          <a:xfrm>
            <a:off x="7451729" y="544518"/>
            <a:ext cx="1104900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107" y="1607613"/>
            <a:ext cx="11620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516" y="2538415"/>
            <a:ext cx="89217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763" y="3491978"/>
            <a:ext cx="957263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020" y="4614340"/>
            <a:ext cx="76358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4"/>
          <a:stretch>
            <a:fillRect/>
          </a:stretch>
        </p:blipFill>
        <p:spPr bwMode="auto">
          <a:xfrm>
            <a:off x="7446963" y="5535618"/>
            <a:ext cx="113188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465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26" y="274638"/>
            <a:ext cx="4828296" cy="1143000"/>
          </a:xfrm>
        </p:spPr>
        <p:txBody>
          <a:bodyPr>
            <a:normAutofit fontScale="90000"/>
          </a:bodyPr>
          <a:lstStyle/>
          <a:p>
            <a:r>
              <a:rPr lang="el-GR" altLang="ko-KR" dirty="0" smtClean="0">
                <a:latin typeface="Arial"/>
                <a:cs typeface="Arial"/>
              </a:rPr>
              <a:t>Τι είναι το λογισμικό </a:t>
            </a:r>
            <a:br>
              <a:rPr lang="el-GR" altLang="ko-KR" dirty="0" smtClean="0">
                <a:latin typeface="Arial"/>
                <a:cs typeface="Arial"/>
              </a:rPr>
            </a:br>
            <a:r>
              <a:rPr lang="el-GR" altLang="ko-KR" dirty="0" smtClean="0">
                <a:latin typeface="Arial"/>
                <a:cs typeface="Arial"/>
              </a:rPr>
              <a:t>Υπολογιστή;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6235" y="2462965"/>
            <a:ext cx="3525455" cy="1541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Tx/>
              <a:buNone/>
            </a:pPr>
            <a:r>
              <a:rPr lang="en-US" sz="2000" dirty="0" smtClean="0">
                <a:latin typeface="Arial" charset="0"/>
              </a:rPr>
              <a:t>	</a:t>
            </a:r>
            <a:r>
              <a:rPr lang="el-GR" sz="2000" dirty="0" smtClean="0">
                <a:latin typeface="Arial" charset="0"/>
              </a:rPr>
              <a:t>Λογισμικό (</a:t>
            </a:r>
            <a:r>
              <a:rPr lang="en-US" sz="2000" dirty="0" smtClean="0">
                <a:latin typeface="Arial" charset="0"/>
              </a:rPr>
              <a:t>software) </a:t>
            </a:r>
            <a:r>
              <a:rPr lang="el-GR" sz="2000" dirty="0" smtClean="0">
                <a:latin typeface="Arial" charset="0"/>
              </a:rPr>
              <a:t>ονομάζουμε τ</a:t>
            </a:r>
            <a:r>
              <a:rPr lang="en-US" sz="2000" dirty="0" smtClean="0">
                <a:latin typeface="Arial" charset="0"/>
              </a:rPr>
              <a:t>o </a:t>
            </a:r>
            <a:r>
              <a:rPr lang="el-GR" sz="2000" dirty="0" smtClean="0">
                <a:latin typeface="Arial" charset="0"/>
              </a:rPr>
              <a:t>σύνολο των προγραμμάτων ενός υπολογιστή.</a:t>
            </a:r>
          </a:p>
          <a:p>
            <a:pPr marL="457200" indent="-457200">
              <a:buFontTx/>
              <a:buNone/>
            </a:pPr>
            <a:endParaRPr lang="en-US" sz="2000" dirty="0">
              <a:latin typeface="Arial" charset="0"/>
            </a:endParaRPr>
          </a:p>
        </p:txBody>
      </p:sp>
      <p:graphicFrame>
        <p:nvGraphicFramePr>
          <p:cNvPr id="5" name="Group 4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950105017"/>
              </p:ext>
            </p:extLst>
          </p:nvPr>
        </p:nvGraphicFramePr>
        <p:xfrm>
          <a:off x="5257800" y="510095"/>
          <a:ext cx="3429000" cy="5924551"/>
        </p:xfrm>
        <a:graphic>
          <a:graphicData uri="http://schemas.openxmlformats.org/drawingml/2006/table">
            <a:tbl>
              <a:tblPr/>
              <a:tblGrid>
                <a:gridCol w="2236787"/>
                <a:gridCol w="1192213"/>
              </a:tblGrid>
              <a:tr h="1082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Batang" charset="0"/>
                          <a:cs typeface="Times New Roman" charset="0"/>
                        </a:rPr>
                        <a:t>Το λειτουργικό σύστημα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Batang" charset="0"/>
                          <a:cs typeface="Times New Roman" charset="0"/>
                        </a:rPr>
                        <a:t>(π.χ. </a:t>
                      </a: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Batang" charset="0"/>
                          <a:cs typeface="Times New Roman" charset="0"/>
                        </a:rPr>
                        <a:t>Linux, Windows, Mac)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Batang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0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Batang" charset="0"/>
                          <a:cs typeface="Times New Roman" charset="0"/>
                        </a:rPr>
                        <a:t>Τα συστήματα διαχείρισης βάσεων δεδομένων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Batang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5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Batang" charset="0"/>
                          <a:cs typeface="Times New Roman" charset="0"/>
                        </a:rPr>
                        <a:t>Οι μεταγλωτιστές γλωσσών προγραμματισμού</a:t>
                      </a: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Batang" charset="0"/>
                          <a:cs typeface="Times New Roman" charset="0"/>
                        </a:rPr>
                        <a:t> (</a:t>
                      </a:r>
                      <a:r>
                        <a:rPr kumimoji="0" lang="el-G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Batang" charset="0"/>
                          <a:cs typeface="Times New Roman" charset="0"/>
                        </a:rPr>
                        <a:t>π.χ. </a:t>
                      </a: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Batang" charset="0"/>
                          <a:cs typeface="Times New Roman" charset="0"/>
                        </a:rPr>
                        <a:t>JVM, yacc)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Batang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7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Batang" charset="0"/>
                          <a:cs typeface="Times New Roman" charset="0"/>
                        </a:rPr>
                        <a:t>Οι εφαρμογές γραφείου</a:t>
                      </a: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Batang" charset="0"/>
                          <a:cs typeface="Times New Roman" charset="0"/>
                        </a:rPr>
                        <a:t> (</a:t>
                      </a:r>
                      <a:r>
                        <a:rPr kumimoji="0" lang="el-G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Batang" charset="0"/>
                          <a:cs typeface="Times New Roman" charset="0"/>
                        </a:rPr>
                        <a:t>π.χ. </a:t>
                      </a: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Batang" charset="0"/>
                          <a:cs typeface="Times New Roman" charset="0"/>
                        </a:rPr>
                        <a:t>Microsoft Office, Open office)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Batang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Batang" charset="0"/>
                          <a:cs typeface="Times New Roman" charset="0"/>
                        </a:rPr>
                        <a:t>Οι εφαρμογές πλοήγησης στο </a:t>
                      </a: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Batang" charset="0"/>
                          <a:cs typeface="Times New Roman" charset="0"/>
                        </a:rPr>
                        <a:t>Internet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Batang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Και άλλα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7" y="621776"/>
            <a:ext cx="74612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7" y="1638059"/>
            <a:ext cx="681038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58" b="35052"/>
          <a:stretch>
            <a:fillRect/>
          </a:stretch>
        </p:blipFill>
        <p:spPr bwMode="auto">
          <a:xfrm>
            <a:off x="7522099" y="2155584"/>
            <a:ext cx="11064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749" y="2855913"/>
            <a:ext cx="98583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4" t="6285" r="17224" b="9427"/>
          <a:stretch>
            <a:fillRect/>
          </a:stretch>
        </p:blipFill>
        <p:spPr bwMode="auto">
          <a:xfrm>
            <a:off x="7501462" y="4578903"/>
            <a:ext cx="1127125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9310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ko-KR" dirty="0" smtClean="0">
                <a:latin typeface="Arial"/>
                <a:cs typeface="Arial"/>
              </a:rPr>
              <a:t>Τι είναι ένα Υπολογιστικό Σύστημα;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9703"/>
            <a:ext cx="8229600" cy="2421661"/>
          </a:xfrm>
        </p:spPr>
        <p:txBody>
          <a:bodyPr>
            <a:normAutofit/>
          </a:bodyPr>
          <a:lstStyle/>
          <a:p>
            <a:r>
              <a:rPr lang="el-GR" altLang="ko-KR" sz="2000" dirty="0" smtClean="0">
                <a:latin typeface="Arial" charset="0"/>
              </a:rPr>
              <a:t>Υπολογιστής = Επεξεργαστής + Μνήμη + Συσκευές Εισόδου/Εξόδου (Βασικό Υλικό).</a:t>
            </a:r>
          </a:p>
          <a:p>
            <a:endParaRPr lang="el-GR" altLang="ko-KR" sz="2000" dirty="0" smtClean="0">
              <a:latin typeface="Arial" charset="0"/>
            </a:endParaRPr>
          </a:p>
          <a:p>
            <a:r>
              <a:rPr lang="el-GR" altLang="ko-KR" sz="2000" dirty="0" smtClean="0">
                <a:latin typeface="Arial" charset="0"/>
              </a:rPr>
              <a:t>Υπολογιστικό Σύστημα = Υπολογιστής + Λογισμικό.</a:t>
            </a:r>
            <a:endParaRPr lang="en-US" altLang="ko-KR" sz="2000" dirty="0" smtClean="0">
              <a:latin typeface="Arial" charset="0"/>
              <a:ea typeface="굴림" charset="0"/>
              <a:cs typeface="굴림" charset="0"/>
            </a:endParaRPr>
          </a:p>
          <a:p>
            <a:endParaRPr lang="el-GR" altLang="ko-KR" sz="2000" dirty="0" smtClean="0">
              <a:latin typeface="Arial" charset="0"/>
            </a:endParaRPr>
          </a:p>
          <a:p>
            <a:r>
              <a:rPr lang="el-GR" altLang="ko-KR" sz="2000" dirty="0" smtClean="0">
                <a:latin typeface="Arial" charset="0"/>
              </a:rPr>
              <a:t>Ο προσωπικός Η/Υ μας είναι ένα Υπολογιστικό Σύστημα.</a:t>
            </a:r>
            <a:endParaRPr lang="en-US" sz="2000" dirty="0" smtClean="0">
              <a:latin typeface="Arial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24524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2307</Words>
  <Application>Microsoft Macintosh PowerPoint</Application>
  <PresentationFormat>On-screen Show (4:3)</PresentationFormat>
  <Paragraphs>314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PowerPoint Presentation</vt:lpstr>
      <vt:lpstr>PowerPoint Presentation</vt:lpstr>
      <vt:lpstr>PowerPoint Presentation</vt:lpstr>
      <vt:lpstr>Τι είναι Πληροφορική</vt:lpstr>
      <vt:lpstr>PowerPoint Presentation</vt:lpstr>
      <vt:lpstr>Τι είναι ο Υπολογιστής;</vt:lpstr>
      <vt:lpstr>Τι είναι το Υλικό  Υπολογιστή;</vt:lpstr>
      <vt:lpstr>Τι είναι το λογισμικό  Υπολογιστή;</vt:lpstr>
      <vt:lpstr>Τι είναι ένα Υπολογιστικό Σύστημα;</vt:lpstr>
      <vt:lpstr>Τι είναι ένα Πληροφοριακό Σύστημα;</vt:lpstr>
      <vt:lpstr>Προ-Ιστορία της Πληροφορικής</vt:lpstr>
      <vt:lpstr>Σημερινοί υπολογιστές βασίζονται στις αρχές της μηχανής von Neumann</vt:lpstr>
      <vt:lpstr>Αρχιτεκτονική von Neumann</vt:lpstr>
      <vt:lpstr>Η Ιστορία Συνοπτικά</vt:lpstr>
      <vt:lpstr>Μηχανές με Λυχνίες Κενού </vt:lpstr>
      <vt:lpstr>Μηχανές με Λυχνίες Κενού </vt:lpstr>
      <vt:lpstr>Μηχανές με Λυχνίες Κενού </vt:lpstr>
      <vt:lpstr>Μηχανές Βασισμένες σε Τρανζίστορ </vt:lpstr>
      <vt:lpstr>Μηχανές βασισμένες σε Ολοκληρωμένα Κυκλώματα </vt:lpstr>
      <vt:lpstr>Ο Προσωπικός Υπολογιστής (PC)</vt:lpstr>
      <vt:lpstr>Το μέλλον</vt:lpstr>
      <vt:lpstr>Η πληροφορική στις Βιοεπιστήμες  (Βιοπληροφορική)</vt:lpstr>
      <vt:lpstr>Βιοπληροφορική: τι είναι</vt:lpstr>
      <vt:lpstr>Βιοπληροφορική: βασικοί τομείς</vt:lpstr>
      <vt:lpstr>Παρόν/μέλλον</vt:lpstr>
      <vt:lpstr>Bioinformatics Market - Advanced Technologies, Global Forecast and Winning Imperatives (2009 - 2014)</vt:lpstr>
      <vt:lpstr>Χαμηλό κόστος γενωμικών τεχνολογιών θα οδηγήσει σε καθημερινές εφαρμογές.</vt:lpstr>
      <vt:lpstr>Χαμηλό κόστος γενωμικών τεχνολογιών θα οδηγήσει σε καθημερινές εφαρμογές </vt:lpstr>
      <vt:lpstr>Χαμηλό κόστος γενωμικών τεχνολογιών θα οδηγήσει σε καθημερινές εφαρμογές </vt:lpstr>
      <vt:lpstr>Εφαρμογές</vt:lpstr>
      <vt:lpstr>Blastn / MegaBlast</vt:lpstr>
      <vt:lpstr>Εφαρμογές</vt:lpstr>
      <vt:lpstr>MSA</vt:lpstr>
      <vt:lpstr>Blastn</vt:lpstr>
      <vt:lpstr>Εφαρμογές</vt:lpstr>
      <vt:lpstr>Ομαδοποίηση</vt:lpstr>
      <vt:lpstr>Εφαρμογές</vt:lpstr>
      <vt:lpstr>Φυλογένεση σπονδυλωτών</vt:lpstr>
      <vt:lpstr>Εφαρμογές  ‘Ελεγχος εξελικτικών υποθέσεων -   Προέλευση -   Επιδημιολογία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Εφαρμογές  Αλληλούχιση οργανισμών - Ανίχνευση οργανισμών - Μεταγενωμική </vt:lpstr>
      <vt:lpstr>Χαμηλό κόστος γενωμικών τεχνολογιών θα οδηγήσει σε καθημερινές εφαρμογές.</vt:lpstr>
      <vt:lpstr>Shotgun sequencing</vt:lpstr>
      <vt:lpstr>Genome assembly</vt:lpstr>
      <vt:lpstr>Εφαρμογές στην τοξικολογία/ τοξικογενωμική</vt:lpstr>
      <vt:lpstr>Μοριακό προφίλ τοξικότητας</vt:lpstr>
      <vt:lpstr>Μοριακό προφίλ τοξικότητας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Grigoris Amoutzias</dc:creator>
  <cp:lastModifiedBy>Grigorios Amoutzias</cp:lastModifiedBy>
  <cp:revision>27</cp:revision>
  <dcterms:created xsi:type="dcterms:W3CDTF">2012-10-09T06:14:42Z</dcterms:created>
  <dcterms:modified xsi:type="dcterms:W3CDTF">2015-10-07T11:50:25Z</dcterms:modified>
</cp:coreProperties>
</file>