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265" r:id="rId4"/>
    <p:sldId id="308" r:id="rId5"/>
    <p:sldId id="266" r:id="rId6"/>
    <p:sldId id="309" r:id="rId7"/>
    <p:sldId id="344" r:id="rId8"/>
    <p:sldId id="343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45" r:id="rId18"/>
    <p:sldId id="346" r:id="rId19"/>
    <p:sldId id="347" r:id="rId20"/>
    <p:sldId id="348" r:id="rId21"/>
    <p:sldId id="349" r:id="rId22"/>
    <p:sldId id="350" r:id="rId23"/>
    <p:sldId id="351" r:id="rId24"/>
    <p:sldId id="339" r:id="rId25"/>
    <p:sldId id="340" r:id="rId26"/>
    <p:sldId id="341" r:id="rId27"/>
    <p:sldId id="310" r:id="rId28"/>
    <p:sldId id="311" r:id="rId29"/>
    <p:sldId id="312" r:id="rId30"/>
    <p:sldId id="313" r:id="rId31"/>
    <p:sldId id="314" r:id="rId32"/>
    <p:sldId id="315" r:id="rId33"/>
    <p:sldId id="316" r:id="rId34"/>
    <p:sldId id="317" r:id="rId35"/>
    <p:sldId id="318" r:id="rId36"/>
    <p:sldId id="319" r:id="rId37"/>
    <p:sldId id="320" r:id="rId38"/>
    <p:sldId id="321" r:id="rId39"/>
    <p:sldId id="322" r:id="rId40"/>
    <p:sldId id="323" r:id="rId41"/>
    <p:sldId id="324" r:id="rId42"/>
    <p:sldId id="325" r:id="rId43"/>
    <p:sldId id="326" r:id="rId44"/>
    <p:sldId id="301" r:id="rId45"/>
    <p:sldId id="327" r:id="rId46"/>
    <p:sldId id="328" r:id="rId47"/>
    <p:sldId id="329" r:id="rId48"/>
    <p:sldId id="307" r:id="rId4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8C381-503D-4DA6-9CFE-1826C42E53F4}" type="datetimeFigureOut">
              <a:rPr lang="el-GR" smtClean="0"/>
              <a:pPr/>
              <a:t>23/4/2018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BECFB-2DE4-4835-AFDB-E4EE5F6B529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70230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818184-F31B-4DC6-83FB-53600E7C9EB9}" type="slidenum">
              <a:rPr lang="el-GR"/>
              <a:pPr/>
              <a:t>4</a:t>
            </a:fld>
            <a:endParaRPr lang="el-GR"/>
          </a:p>
        </p:txBody>
      </p:sp>
      <p:sp>
        <p:nvSpPr>
          <p:cNvPr id="40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Το πολύ γνωστό σε όλους μας πλέον </a:t>
            </a:r>
            <a:r>
              <a:rPr lang="en-US" dirty="0"/>
              <a:t>ABCDE</a:t>
            </a:r>
            <a:r>
              <a:rPr lang="el-GR" dirty="0"/>
              <a:t> είναι ένα πολύτιμο σημείο εκκίνησης και ευτυχώς σήμερα γίνεται σχεδόν αντανακλαστικά από κάθε γιατρό των επειγόντων. Πριν γίνει </a:t>
            </a:r>
            <a:r>
              <a:rPr lang="el-GR" dirty="0" err="1"/>
              <a:t>αποιαδήποτε</a:t>
            </a:r>
            <a:r>
              <a:rPr lang="el-GR" dirty="0"/>
              <a:t> διαγνωστική η θεραπευτική πράξη πρέπει να προηγηθεί αξιολόγηση του ασθενούς και διασφάλιση των ζωτικών λειτουργιών σύμφωνα με τον κανόνα του </a:t>
            </a:r>
            <a:r>
              <a:rPr lang="en-US" dirty="0"/>
              <a:t>ABCDE</a:t>
            </a:r>
            <a:r>
              <a:rPr lang="el-GR" dirty="0"/>
              <a:t>.</a:t>
            </a:r>
          </a:p>
          <a:p>
            <a:r>
              <a:rPr lang="el-GR" dirty="0"/>
              <a:t>Α: «Βλέπω, Ακούω, Αισθάνομαι"</a:t>
            </a:r>
          </a:p>
          <a:p>
            <a:r>
              <a:rPr lang="el-GR" dirty="0"/>
              <a:t>Παρουσία παθολογικών εισπνευστικών ήχων</a:t>
            </a:r>
          </a:p>
          <a:p>
            <a:r>
              <a:rPr lang="el-GR" dirty="0"/>
              <a:t>Διασφάλιση βατότητας αεραγωγού με:</a:t>
            </a:r>
          </a:p>
          <a:p>
            <a:pPr lvl="1"/>
            <a:r>
              <a:rPr lang="el-GR" dirty="0"/>
              <a:t>χειρισμούς απελευθέρωσης του αεραγωγού</a:t>
            </a:r>
          </a:p>
          <a:p>
            <a:pPr lvl="1"/>
            <a:r>
              <a:rPr lang="el-GR" dirty="0"/>
              <a:t>χρήση </a:t>
            </a:r>
            <a:r>
              <a:rPr lang="el-GR" dirty="0" err="1"/>
              <a:t>στοματο</a:t>
            </a:r>
            <a:r>
              <a:rPr lang="el-GR" dirty="0"/>
              <a:t>- ή </a:t>
            </a:r>
            <a:r>
              <a:rPr lang="el-GR" dirty="0" err="1"/>
              <a:t>ρινο</a:t>
            </a:r>
            <a:r>
              <a:rPr lang="el-GR" dirty="0"/>
              <a:t>- φαρυγγικού αεραγωγού</a:t>
            </a:r>
          </a:p>
          <a:p>
            <a:pPr lvl="1"/>
            <a:r>
              <a:rPr lang="el-GR" dirty="0"/>
              <a:t>πιο επεμβατικά με </a:t>
            </a:r>
            <a:r>
              <a:rPr lang="el-GR" dirty="0" err="1"/>
              <a:t>ενδοτραχειακή</a:t>
            </a:r>
            <a:r>
              <a:rPr lang="el-GR" dirty="0"/>
              <a:t> διασωλήνωση</a:t>
            </a:r>
          </a:p>
          <a:p>
            <a:pPr lvl="1"/>
            <a:r>
              <a:rPr lang="el-GR" dirty="0"/>
              <a:t>Β: </a:t>
            </a:r>
            <a:r>
              <a:rPr lang="el-GR" sz="1000" i="1" dirty="0"/>
              <a:t>Προσπάθεια αναπνοής:  </a:t>
            </a:r>
            <a:endParaRPr lang="el-GR" sz="1000" dirty="0"/>
          </a:p>
          <a:p>
            <a:pPr lvl="1"/>
            <a:r>
              <a:rPr lang="el-GR" sz="1100" dirty="0" err="1"/>
              <a:t>εισολκή</a:t>
            </a:r>
            <a:r>
              <a:rPr lang="el-GR" sz="1100" dirty="0"/>
              <a:t> μεσοπλεύριων διαστημάτων</a:t>
            </a:r>
          </a:p>
          <a:p>
            <a:pPr lvl="1"/>
            <a:r>
              <a:rPr lang="el-GR" sz="1100" dirty="0"/>
              <a:t>χρήση επικουρικών μυών προσώπου και τραχήλου</a:t>
            </a:r>
          </a:p>
          <a:p>
            <a:pPr lvl="1"/>
            <a:r>
              <a:rPr lang="el-GR" sz="1100" dirty="0"/>
              <a:t> (κριτήριο βαρύτητας)</a:t>
            </a:r>
          </a:p>
          <a:p>
            <a:pPr lvl="1"/>
            <a:r>
              <a:rPr lang="el-GR" sz="1100" dirty="0" err="1"/>
              <a:t>αναπέταση</a:t>
            </a:r>
            <a:r>
              <a:rPr lang="el-GR" sz="1100" dirty="0"/>
              <a:t> ρινικών πτερυγίων </a:t>
            </a:r>
            <a:endParaRPr lang="el-GR" sz="1100" i="1" dirty="0"/>
          </a:p>
          <a:p>
            <a:pPr lvl="1"/>
            <a:r>
              <a:rPr lang="el-GR" sz="1100" i="1" dirty="0"/>
              <a:t>ταχύπνοια, </a:t>
            </a:r>
            <a:r>
              <a:rPr lang="el-GR" sz="1100" dirty="0"/>
              <a:t>που υποδεικνύει επικείμενη αναπνευστική ανεπάρκεια</a:t>
            </a:r>
            <a:endParaRPr lang="el-GR" sz="1100" i="1" dirty="0"/>
          </a:p>
          <a:p>
            <a:pPr lvl="1"/>
            <a:r>
              <a:rPr lang="el-GR" sz="1100" i="1" dirty="0" err="1"/>
              <a:t>βραδύπνοια</a:t>
            </a:r>
            <a:r>
              <a:rPr lang="el-GR" sz="1100" i="1" dirty="0"/>
              <a:t>, </a:t>
            </a:r>
            <a:r>
              <a:rPr lang="el-GR" sz="1100" dirty="0"/>
              <a:t>που υποδεικνύει κόπωση του ασθενούς (αργές ρηχές αναπνοές).</a:t>
            </a:r>
            <a:endParaRPr lang="en-GB" sz="1100" i="1" dirty="0"/>
          </a:p>
          <a:p>
            <a:r>
              <a:rPr lang="en-GB" sz="1000" i="1" dirty="0" err="1"/>
              <a:t>Επάρκεια</a:t>
            </a:r>
            <a:r>
              <a:rPr lang="en-GB" sz="1000" i="1" dirty="0"/>
              <a:t> </a:t>
            </a:r>
            <a:r>
              <a:rPr lang="en-GB" sz="1000" i="1" dirty="0" err="1"/>
              <a:t>αναπνοής</a:t>
            </a:r>
            <a:r>
              <a:rPr lang="el-GR" sz="1000" i="1" dirty="0"/>
              <a:t>:        </a:t>
            </a:r>
            <a:endParaRPr lang="el-GR" sz="1000" dirty="0"/>
          </a:p>
          <a:p>
            <a:pPr lvl="1"/>
            <a:r>
              <a:rPr lang="el-GR" sz="1100" dirty="0"/>
              <a:t>αναπνευστικοί ήχοι</a:t>
            </a:r>
          </a:p>
          <a:p>
            <a:pPr lvl="1"/>
            <a:r>
              <a:rPr lang="el-GR" sz="1100" dirty="0" err="1"/>
              <a:t>έκπτυξη</a:t>
            </a:r>
            <a:r>
              <a:rPr lang="el-GR" sz="1100" dirty="0"/>
              <a:t> του θώρακα</a:t>
            </a:r>
            <a:endParaRPr lang="en-GB" sz="1000" i="1" dirty="0"/>
          </a:p>
          <a:p>
            <a:pPr lvl="1"/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3939908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758FDD-FB1E-48D5-8D9F-1C5BC14D0D97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GB" smtClean="0"/>
          </a:p>
        </p:txBody>
      </p:sp>
      <p:sp>
        <p:nvSpPr>
          <p:cNvPr id="5837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Notes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>
              <a:latin typeface="Times New Roman" pitchFamily="18" charset="0"/>
            </a:endParaRPr>
          </a:p>
        </p:txBody>
      </p:sp>
      <p:sp>
        <p:nvSpPr>
          <p:cNvPr id="5837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1D7F39E-C8F7-4D01-A154-C28F54AF64A1}" type="slidenum">
              <a:rPr lang="en-GB" sz="1200">
                <a:latin typeface="Calibri" pitchFamily="34" charset="0"/>
              </a:rPr>
              <a:pPr algn="r"/>
              <a:t>41</a:t>
            </a:fld>
            <a:endParaRPr lang="en-GB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57635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5EC242-B1A4-4109-BBB7-1B20A4990DA2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GB" smtClean="0"/>
          </a:p>
        </p:txBody>
      </p:sp>
      <p:sp>
        <p:nvSpPr>
          <p:cNvPr id="5939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Notes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>
                <a:latin typeface="Times New Roman" pitchFamily="18" charset="0"/>
              </a:rPr>
              <a:t>Start from here</a:t>
            </a:r>
          </a:p>
        </p:txBody>
      </p:sp>
      <p:sp>
        <p:nvSpPr>
          <p:cNvPr id="5939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E759E31-3C99-4F60-B114-6116DAAC2124}" type="slidenum">
              <a:rPr lang="en-GB" sz="1200">
                <a:latin typeface="Calibri" pitchFamily="34" charset="0"/>
              </a:rPr>
              <a:pPr algn="r"/>
              <a:t>43</a:t>
            </a:fld>
            <a:endParaRPr lang="en-GB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1727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AE0E3A8-F8B4-474D-A6FD-837A1E76A54D}" type="slidenum">
              <a:rPr lang="nl-NL">
                <a:latin typeface="Arial" charset="0"/>
              </a:rPr>
              <a:pPr/>
              <a:t>44</a:t>
            </a:fld>
            <a:endParaRPr lang="nl-NL">
              <a:latin typeface="Arial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1379278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Ευχαριστώ πολύ για την υπομονή σας!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944A9-AB74-4001-A871-BFF5ED25695B}" type="slidenum">
              <a:rPr lang="el-GR" smtClean="0"/>
              <a:pPr/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41828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16CD3E-2675-6C4C-A64B-F15E24CD928F}" type="slidenum">
              <a:rPr lang="nl-NL">
                <a:latin typeface="Arial" charset="0"/>
              </a:rPr>
              <a:pPr/>
              <a:t>5</a:t>
            </a:fld>
            <a:endParaRPr lang="nl-NL">
              <a:latin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997345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5CC7E3-2184-4C89-B0D1-F442FBC29525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GB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Reversible causes</a:t>
            </a:r>
          </a:p>
        </p:txBody>
      </p:sp>
    </p:spTree>
    <p:extLst>
      <p:ext uri="{BB962C8B-B14F-4D97-AF65-F5344CB8AC3E}">
        <p14:creationId xmlns:p14="http://schemas.microsoft.com/office/powerpoint/2010/main" xmlns="" val="1771825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877F21-D3D8-4685-A8CE-5E382A5ED93A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GB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xmlns="" val="3804794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BFAA52-DA05-4366-8C1D-4B45CAF0DC84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GB" smtClean="0"/>
          </a:p>
        </p:txBody>
      </p:sp>
      <p:sp>
        <p:nvSpPr>
          <p:cNvPr id="5325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Notes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>
              <a:latin typeface="Times New Roman" pitchFamily="18" charset="0"/>
            </a:endParaRPr>
          </a:p>
        </p:txBody>
      </p:sp>
      <p:sp>
        <p:nvSpPr>
          <p:cNvPr id="5325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B862997-B9A4-43A9-8823-84B3BCEB87A9}" type="slidenum">
              <a:rPr lang="en-GB" sz="1200">
                <a:latin typeface="Calibri" pitchFamily="34" charset="0"/>
              </a:rPr>
              <a:pPr algn="r"/>
              <a:t>32</a:t>
            </a:fld>
            <a:endParaRPr lang="en-GB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5672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>
                <a:latin typeface="Times New Roman" pitchFamily="18" charset="0"/>
              </a:rPr>
              <a:t>AMI – ‘not defined’</a:t>
            </a:r>
          </a:p>
        </p:txBody>
      </p:sp>
    </p:spTree>
    <p:extLst>
      <p:ext uri="{BB962C8B-B14F-4D97-AF65-F5344CB8AC3E}">
        <p14:creationId xmlns:p14="http://schemas.microsoft.com/office/powerpoint/2010/main" xmlns="" val="3520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A8BCF3-2227-41BB-8CE1-0CBB4137E197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GB" smtClean="0"/>
          </a:p>
        </p:txBody>
      </p:sp>
      <p:sp>
        <p:nvSpPr>
          <p:cNvPr id="5529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Notes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>
              <a:latin typeface="Times New Roman" pitchFamily="18" charset="0"/>
            </a:endParaRPr>
          </a:p>
        </p:txBody>
      </p:sp>
      <p:sp>
        <p:nvSpPr>
          <p:cNvPr id="5530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8175B6F-BEE4-4A50-8D0F-43B1D6E83B88}" type="slidenum">
              <a:rPr lang="en-GB" sz="1200">
                <a:latin typeface="Calibri" pitchFamily="34" charset="0"/>
              </a:rPr>
              <a:pPr algn="r"/>
              <a:t>34</a:t>
            </a:fld>
            <a:endParaRPr lang="en-GB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3901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>
                <a:latin typeface="Times New Roman" pitchFamily="18" charset="0"/>
              </a:rPr>
              <a:t>AMI – ‘not defined’</a:t>
            </a:r>
          </a:p>
          <a:p>
            <a:pPr eaLnBrk="1" hangingPunct="1">
              <a:spcBef>
                <a:spcPct val="0"/>
              </a:spcBef>
            </a:pPr>
            <a:endParaRPr lang="en-GB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8746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91DE89-9088-4A68-8A4B-237FACBE031E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GB" smtClean="0"/>
          </a:p>
        </p:txBody>
      </p:sp>
      <p:sp>
        <p:nvSpPr>
          <p:cNvPr id="5734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Notes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>
              <a:latin typeface="Times New Roman" pitchFamily="18" charset="0"/>
            </a:endParaRPr>
          </a:p>
        </p:txBody>
      </p:sp>
      <p:sp>
        <p:nvSpPr>
          <p:cNvPr id="5734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F8C6B1F-3E07-477D-9C62-7E43AD66CBFA}" type="slidenum">
              <a:rPr lang="en-GB" sz="1200">
                <a:latin typeface="Calibri" pitchFamily="34" charset="0"/>
              </a:rPr>
              <a:pPr algn="r"/>
              <a:t>36</a:t>
            </a:fld>
            <a:endParaRPr lang="en-GB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3594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5CCB1-B72B-444C-B2AF-DA38CD3611D8}" type="datetimeFigureOut">
              <a:rPr lang="el-GR" smtClean="0"/>
              <a:pPr/>
              <a:t>23/4/2018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E5AF-A3EA-4A7F-919B-9650102DA9F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5CCB1-B72B-444C-B2AF-DA38CD3611D8}" type="datetimeFigureOut">
              <a:rPr lang="el-GR" smtClean="0"/>
              <a:pPr/>
              <a:t>23/4/2018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E5AF-A3EA-4A7F-919B-9650102DA9F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5CCB1-B72B-444C-B2AF-DA38CD3611D8}" type="datetimeFigureOut">
              <a:rPr lang="el-GR" smtClean="0"/>
              <a:pPr/>
              <a:t>23/4/2018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E5AF-A3EA-4A7F-919B-9650102DA9F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5CCB1-B72B-444C-B2AF-DA38CD3611D8}" type="datetimeFigureOut">
              <a:rPr lang="el-GR" smtClean="0"/>
              <a:pPr/>
              <a:t>23/4/2018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E5AF-A3EA-4A7F-919B-9650102DA9F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5CCB1-B72B-444C-B2AF-DA38CD3611D8}" type="datetimeFigureOut">
              <a:rPr lang="el-GR" smtClean="0"/>
              <a:pPr/>
              <a:t>23/4/2018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E5AF-A3EA-4A7F-919B-9650102DA9F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5CCB1-B72B-444C-B2AF-DA38CD3611D8}" type="datetimeFigureOut">
              <a:rPr lang="el-GR" smtClean="0"/>
              <a:pPr/>
              <a:t>23/4/2018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E5AF-A3EA-4A7F-919B-9650102DA9F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5CCB1-B72B-444C-B2AF-DA38CD3611D8}" type="datetimeFigureOut">
              <a:rPr lang="el-GR" smtClean="0"/>
              <a:pPr/>
              <a:t>23/4/2018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E5AF-A3EA-4A7F-919B-9650102DA9F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5CCB1-B72B-444C-B2AF-DA38CD3611D8}" type="datetimeFigureOut">
              <a:rPr lang="el-GR" smtClean="0"/>
              <a:pPr/>
              <a:t>23/4/2018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E5AF-A3EA-4A7F-919B-9650102DA9F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5CCB1-B72B-444C-B2AF-DA38CD3611D8}" type="datetimeFigureOut">
              <a:rPr lang="el-GR" smtClean="0"/>
              <a:pPr/>
              <a:t>23/4/2018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E5AF-A3EA-4A7F-919B-9650102DA9F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5CCB1-B72B-444C-B2AF-DA38CD3611D8}" type="datetimeFigureOut">
              <a:rPr lang="el-GR" smtClean="0"/>
              <a:pPr/>
              <a:t>23/4/2018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E5AF-A3EA-4A7F-919B-9650102DA9F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5CCB1-B72B-444C-B2AF-DA38CD3611D8}" type="datetimeFigureOut">
              <a:rPr lang="el-GR" smtClean="0"/>
              <a:pPr/>
              <a:t>23/4/2018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E5AF-A3EA-4A7F-919B-9650102DA9F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5CCB1-B72B-444C-B2AF-DA38CD3611D8}" type="datetimeFigureOut">
              <a:rPr lang="el-GR" smtClean="0"/>
              <a:pPr/>
              <a:t>23/4/2018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2E5AF-A3EA-4A7F-919B-9650102DA9F4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2088231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GB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ALS</a:t>
            </a:r>
            <a:br>
              <a:rPr lang="en-GB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en-GB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Special Circumstances III</a:t>
            </a:r>
            <a:br>
              <a:rPr lang="en-GB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en-GB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Acute Coronary Syndromes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827584" y="4556720"/>
            <a:ext cx="7560840" cy="1752600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</a:rPr>
              <a:t>Metaxia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</a:rPr>
              <a:t>Bareka</a:t>
            </a:r>
            <a:endParaRPr lang="en-US" sz="36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</a:rPr>
              <a:t>Anesthesiologist</a:t>
            </a:r>
          </a:p>
          <a:p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</a:rPr>
              <a:t>ERC Course Organizer, Course Director</a:t>
            </a:r>
            <a:endParaRPr lang="el-GR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3 - Εικόνα" descr="Logo ΙΑτρικής σχολή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15032"/>
            <a:ext cx="1935867" cy="1829792"/>
          </a:xfrm>
          <a:prstGeom prst="rect">
            <a:avLst/>
          </a:prstGeom>
        </p:spPr>
      </p:pic>
      <p:pic>
        <p:nvPicPr>
          <p:cNvPr id="5" name="4 - Εικόνα" descr="Λογότυπο κλινική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44624"/>
            <a:ext cx="1800200" cy="1800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Tension Pneumothorax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el-GR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3600" dirty="0" smtClean="0"/>
              <a:t>Primary cause of PEA</a:t>
            </a:r>
            <a:endParaRPr lang="el-GR" sz="3600" dirty="0" smtClean="0"/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3600" dirty="0" smtClean="0"/>
              <a:t>Frequent after attempts for CVC insertion</a:t>
            </a:r>
            <a:endParaRPr lang="el-GR" sz="3600" dirty="0" smtClean="0"/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3600" dirty="0" smtClean="0"/>
              <a:t>Clinical diagnosis</a:t>
            </a:r>
            <a:endParaRPr lang="el-GR" sz="3600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090644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Tension Pneumothorax</a:t>
            </a:r>
            <a:r>
              <a:rPr lang="el-GR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en-GB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417638"/>
            <a:ext cx="8260712" cy="474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750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Cardiac Tamponade</a:t>
            </a:r>
            <a:endParaRPr lang="el-GR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37321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/>
              <a:t>Typical signs</a:t>
            </a:r>
            <a:r>
              <a:rPr lang="el-GR" sz="3600" dirty="0" smtClean="0"/>
              <a:t>:</a:t>
            </a:r>
          </a:p>
          <a:p>
            <a:pPr lvl="1">
              <a:spcBef>
                <a:spcPts val="0"/>
              </a:spcBef>
            </a:pPr>
            <a:r>
              <a:rPr lang="en-US" sz="3200" dirty="0" smtClean="0"/>
              <a:t>Distended neck veins</a:t>
            </a:r>
            <a:endParaRPr lang="el-GR" sz="3200" dirty="0" smtClean="0"/>
          </a:p>
          <a:p>
            <a:pPr lvl="1">
              <a:spcBef>
                <a:spcPts val="0"/>
              </a:spcBef>
            </a:pPr>
            <a:r>
              <a:rPr lang="en-US" sz="3200" dirty="0" smtClean="0"/>
              <a:t>Hypotension</a:t>
            </a:r>
            <a:endParaRPr lang="el-GR" sz="3200" dirty="0" smtClean="0"/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3600" dirty="0" smtClean="0"/>
              <a:t>Absence during cardiac arrest</a:t>
            </a:r>
            <a:endParaRPr lang="el-GR" sz="3600" dirty="0" smtClean="0"/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3600" dirty="0" smtClean="0"/>
              <a:t>Suspicions during cardiac arrest</a:t>
            </a:r>
            <a:r>
              <a:rPr lang="el-GR" sz="3600" dirty="0" smtClean="0"/>
              <a:t>:</a:t>
            </a:r>
          </a:p>
          <a:p>
            <a:pPr lvl="1">
              <a:spcBef>
                <a:spcPts val="0"/>
              </a:spcBef>
            </a:pPr>
            <a:r>
              <a:rPr lang="en-US" sz="3200" dirty="0" smtClean="0"/>
              <a:t>Perforating chest trauma</a:t>
            </a:r>
            <a:endParaRPr lang="el-GR" sz="3200" dirty="0" smtClean="0"/>
          </a:p>
          <a:p>
            <a:pPr lvl="1">
              <a:spcBef>
                <a:spcPts val="0"/>
              </a:spcBef>
            </a:pPr>
            <a:r>
              <a:rPr lang="en-US" sz="3200" dirty="0" smtClean="0"/>
              <a:t>Cardiac surgery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xmlns="" val="2522443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Cardiac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Tamponade</a:t>
            </a:r>
            <a:endPara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346" y="1844824"/>
            <a:ext cx="7804078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365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Toxins</a:t>
            </a:r>
            <a:endParaRPr lang="en-GB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988840"/>
            <a:ext cx="7500684" cy="392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227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Toxins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dirty="0" smtClean="0"/>
              <a:t>Poisoning from drugs for medical reasons or “leisure”</a:t>
            </a:r>
            <a:endParaRPr lang="el-GR" dirty="0" smtClean="0"/>
          </a:p>
          <a:p>
            <a:pPr lvl="1">
              <a:lnSpc>
                <a:spcPct val="150000"/>
              </a:lnSpc>
              <a:spcBef>
                <a:spcPts val="1200"/>
              </a:spcBef>
            </a:pPr>
            <a:r>
              <a:rPr lang="en-US" dirty="0" smtClean="0"/>
              <a:t>Wrong dosage</a:t>
            </a:r>
            <a:endParaRPr lang="el-GR" dirty="0" smtClean="0"/>
          </a:p>
          <a:p>
            <a:pPr lvl="1">
              <a:lnSpc>
                <a:spcPct val="150000"/>
              </a:lnSpc>
              <a:spcBef>
                <a:spcPts val="1200"/>
              </a:spcBef>
            </a:pPr>
            <a:r>
              <a:rPr lang="en-US" dirty="0" smtClean="0"/>
              <a:t>Drug interactions</a:t>
            </a:r>
            <a:endParaRPr lang="el-GR" dirty="0" smtClean="0"/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dirty="0" smtClean="0"/>
              <a:t>Household substances</a:t>
            </a:r>
            <a:endParaRPr lang="el-GR" dirty="0" smtClean="0"/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dirty="0" smtClean="0"/>
              <a:t>Professional exposure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780728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Toxins</a:t>
            </a:r>
            <a:endParaRPr lang="el-GR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405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b="1" dirty="0" smtClean="0"/>
              <a:t>ABCDE</a:t>
            </a:r>
            <a:r>
              <a:rPr lang="el-GR" b="1" dirty="0" smtClean="0"/>
              <a:t> </a:t>
            </a:r>
            <a:r>
              <a:rPr lang="en-US" b="1" dirty="0" smtClean="0"/>
              <a:t>approach</a:t>
            </a:r>
            <a:endParaRPr lang="en-GB" dirty="0" smtClean="0"/>
          </a:p>
          <a:p>
            <a:r>
              <a:rPr lang="en-US" dirty="0" smtClean="0"/>
              <a:t>Personal safety</a:t>
            </a:r>
            <a:endParaRPr lang="el-GR" dirty="0" smtClean="0"/>
          </a:p>
          <a:p>
            <a:r>
              <a:rPr lang="en-US" dirty="0" smtClean="0"/>
              <a:t>Avoid mouth to mouth ventilation</a:t>
            </a:r>
            <a:endParaRPr lang="el-GR" dirty="0" smtClean="0"/>
          </a:p>
          <a:p>
            <a:r>
              <a:rPr lang="en-US" dirty="0" smtClean="0"/>
              <a:t>Identify toxin</a:t>
            </a:r>
          </a:p>
          <a:p>
            <a:r>
              <a:rPr lang="en-US" dirty="0" smtClean="0"/>
              <a:t>Family, friends</a:t>
            </a:r>
            <a:endParaRPr lang="el-GR" dirty="0" smtClean="0"/>
          </a:p>
          <a:p>
            <a:r>
              <a:rPr lang="en-US" dirty="0" smtClean="0"/>
              <a:t>Contact poisoning center</a:t>
            </a:r>
            <a:endParaRPr lang="el-GR" dirty="0" smtClean="0"/>
          </a:p>
          <a:p>
            <a:pPr lvl="1"/>
            <a:r>
              <a:rPr lang="en-US" dirty="0" err="1" smtClean="0"/>
              <a:t>tel</a:t>
            </a:r>
            <a:r>
              <a:rPr lang="en-US" dirty="0" smtClean="0"/>
              <a:t> 2107793777</a:t>
            </a:r>
            <a:endParaRPr lang="el-GR" dirty="0" smtClean="0"/>
          </a:p>
          <a:p>
            <a:pPr lvl="1"/>
            <a:r>
              <a:rPr lang="en-US" dirty="0" smtClean="0"/>
              <a:t>http://apps.who.int.poisoncentres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483669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Toxins</a:t>
            </a:r>
            <a:endParaRPr lang="el-GR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79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Therapeutic measures improving outcome:</a:t>
            </a:r>
          </a:p>
          <a:p>
            <a:r>
              <a:rPr lang="en-US" dirty="0" smtClean="0"/>
              <a:t>Decontamination</a:t>
            </a:r>
          </a:p>
          <a:p>
            <a:r>
              <a:rPr lang="en-US" dirty="0" smtClean="0"/>
              <a:t>Enhancing elimination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Specific antidotes</a:t>
            </a:r>
          </a:p>
          <a:p>
            <a:r>
              <a:rPr lang="en-US" dirty="0" smtClean="0"/>
              <a:t>Gastrointestinal decontamination</a:t>
            </a:r>
          </a:p>
          <a:p>
            <a:pPr lvl="1"/>
            <a:r>
              <a:rPr lang="en-US" dirty="0" smtClean="0"/>
              <a:t>Patients with intact airway</a:t>
            </a:r>
          </a:p>
          <a:p>
            <a:pPr lvl="1"/>
            <a:r>
              <a:rPr lang="en-US" dirty="0" smtClean="0"/>
              <a:t>Activated </a:t>
            </a:r>
            <a:r>
              <a:rPr lang="en-US" dirty="0" err="1" smtClean="0"/>
              <a:t>charchoal</a:t>
            </a:r>
            <a:endParaRPr lang="en-US" dirty="0" smtClean="0"/>
          </a:p>
          <a:p>
            <a:pPr lvl="1"/>
            <a:r>
              <a:rPr lang="en-US" dirty="0" smtClean="0"/>
              <a:t>1h from ingestion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99826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9" y="0"/>
            <a:ext cx="4110086" cy="686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359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243" y="260648"/>
            <a:ext cx="7150149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663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Discussion points</a:t>
            </a:r>
            <a:endParaRPr lang="el-GR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27584" y="1600200"/>
            <a:ext cx="7859216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Special </a:t>
            </a:r>
            <a:r>
              <a:rPr lang="en-US" dirty="0" err="1" smtClean="0"/>
              <a:t>Circumstanses</a:t>
            </a:r>
            <a:r>
              <a:rPr lang="en-US" dirty="0"/>
              <a:t> </a:t>
            </a:r>
            <a:r>
              <a:rPr lang="en-US" dirty="0" smtClean="0"/>
              <a:t>- 4 “T”</a:t>
            </a:r>
          </a:p>
          <a:p>
            <a:pPr lvl="1"/>
            <a:r>
              <a:rPr lang="en-US" dirty="0" smtClean="0"/>
              <a:t>Tension Pneumothorax</a:t>
            </a:r>
          </a:p>
          <a:p>
            <a:pPr lvl="1"/>
            <a:r>
              <a:rPr lang="en-US" dirty="0" smtClean="0"/>
              <a:t>Tamponade</a:t>
            </a:r>
          </a:p>
          <a:p>
            <a:pPr lvl="1"/>
            <a:r>
              <a:rPr lang="en-US" dirty="0" smtClean="0"/>
              <a:t>Toxins</a:t>
            </a:r>
          </a:p>
          <a:p>
            <a:pPr lvl="1"/>
            <a:r>
              <a:rPr lang="en-US" dirty="0" smtClean="0"/>
              <a:t>Thrombosis</a:t>
            </a:r>
          </a:p>
          <a:p>
            <a:r>
              <a:rPr lang="en-US" dirty="0" smtClean="0"/>
              <a:t>Acute Coronary Syndromes</a:t>
            </a:r>
          </a:p>
        </p:txBody>
      </p:sp>
      <p:pic>
        <p:nvPicPr>
          <p:cNvPr id="4" name="3 - Εικόνα" descr="Λογότυπο κλινική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44624"/>
            <a:ext cx="1800200" cy="1800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700808"/>
            <a:ext cx="8964488" cy="149651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Anaphylactic reaction</a:t>
            </a:r>
            <a:endParaRPr lang="el-GR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6972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556792"/>
            <a:ext cx="8367013" cy="367240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Anaphylactic reaction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1475208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8853849" cy="38215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3906123"/>
            <a:ext cx="3312368" cy="285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3195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916832"/>
            <a:ext cx="8901854" cy="273630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Anaphylactic reaction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7079803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Thrombosis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el-GR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US" sz="3600" dirty="0" smtClean="0"/>
              <a:t>Massive pulmonary embolism</a:t>
            </a: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US" sz="3600" dirty="0" smtClean="0"/>
              <a:t>Thrombosis of coronary arteries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xmlns="" val="149429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Thrombosis</a:t>
            </a:r>
            <a:r>
              <a:rPr lang="el-GR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en-GB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844824"/>
            <a:ext cx="7161889" cy="385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53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Thrombosis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3600" dirty="0"/>
              <a:t>Thrombosis of coronary </a:t>
            </a:r>
            <a:r>
              <a:rPr lang="en-US" sz="3600" dirty="0" smtClean="0"/>
              <a:t>arteries</a:t>
            </a:r>
            <a:endParaRPr lang="el-GR" sz="3600" dirty="0" smtClean="0"/>
          </a:p>
          <a:p>
            <a:pPr lvl="1"/>
            <a:r>
              <a:rPr lang="en-US" sz="3200" dirty="0" smtClean="0"/>
              <a:t>Acute Coronary Syndrome</a:t>
            </a:r>
            <a:endParaRPr lang="el-GR" sz="3200" dirty="0" smtClean="0"/>
          </a:p>
          <a:p>
            <a:pPr lvl="1"/>
            <a:r>
              <a:rPr lang="en-US" sz="3200" dirty="0" smtClean="0"/>
              <a:t>Ischemic heart disease</a:t>
            </a:r>
            <a:endParaRPr lang="el-GR" sz="3200" dirty="0" smtClean="0"/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3600" dirty="0" smtClean="0"/>
              <a:t>Commonest cause of cardiac arrest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xmlns="" val="40581153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</a:rPr>
              <a:t>Acute coronary syndromes</a:t>
            </a:r>
          </a:p>
        </p:txBody>
      </p:sp>
      <p:sp>
        <p:nvSpPr>
          <p:cNvPr id="3277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b="1" smtClean="0"/>
              <a:t>Spectrum of clinical presentation caused by:</a:t>
            </a:r>
          </a:p>
          <a:p>
            <a:pPr eaLnBrk="1" hangingPunct="1"/>
            <a:endParaRPr lang="en-GB" b="1" smtClean="0"/>
          </a:p>
          <a:p>
            <a:pPr eaLnBrk="1" hangingPunct="1"/>
            <a:r>
              <a:rPr lang="en-GB" smtClean="0"/>
              <a:t>Atherosclerotic plaque rupture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Smooth muscle constriction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Thrombus formation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0784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</a:rPr>
              <a:t>Fissured plaque</a:t>
            </a:r>
          </a:p>
        </p:txBody>
      </p:sp>
      <p:pic>
        <p:nvPicPr>
          <p:cNvPr id="33795" name="Picture 4" descr="00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2060575"/>
            <a:ext cx="5376862" cy="4032250"/>
          </a:xfrm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372225" y="1916113"/>
            <a:ext cx="1728788" cy="4535487"/>
            <a:chOff x="4191" y="552"/>
            <a:chExt cx="1308" cy="3296"/>
          </a:xfrm>
        </p:grpSpPr>
        <p:pic>
          <p:nvPicPr>
            <p:cNvPr id="33797" name="Picture 5" descr="00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" y="552"/>
              <a:ext cx="1306" cy="9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33798" name="Picture 6" descr="00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" y="1704"/>
              <a:ext cx="1308" cy="10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33799" name="Picture 7" descr="00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91" y="2856"/>
              <a:ext cx="1297" cy="9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389411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</a:rPr>
              <a:t>Acute coronary syndromes</a:t>
            </a:r>
          </a:p>
        </p:txBody>
      </p:sp>
      <p:sp>
        <p:nvSpPr>
          <p:cNvPr id="34819" name="Rectangle 5"/>
          <p:cNvSpPr>
            <a:spLocks noGrp="1" noChangeArrowheads="1"/>
          </p:cNvSpPr>
          <p:nvPr>
            <p:ph idx="1"/>
          </p:nvPr>
        </p:nvSpPr>
        <p:spPr>
          <a:xfrm>
            <a:off x="668338" y="1989138"/>
            <a:ext cx="8139112" cy="4392612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GB" b="1" smtClean="0"/>
              <a:t>Clinical syndromes caused by the same disease process:</a:t>
            </a:r>
          </a:p>
          <a:p>
            <a:pPr eaLnBrk="1" hangingPunct="1"/>
            <a:endParaRPr lang="en-GB" b="1" smtClean="0"/>
          </a:p>
          <a:p>
            <a:pPr eaLnBrk="1" hangingPunct="1"/>
            <a:r>
              <a:rPr lang="en-GB" smtClean="0"/>
              <a:t>Unstable angina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Non-ST</a:t>
            </a:r>
            <a:r>
              <a:rPr lang="cy-GB" smtClean="0"/>
              <a:t>-</a:t>
            </a:r>
            <a:r>
              <a:rPr lang="en-GB" smtClean="0"/>
              <a:t>elevation myocardial infarction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ST</a:t>
            </a:r>
            <a:r>
              <a:rPr lang="cy-GB" smtClean="0"/>
              <a:t>-</a:t>
            </a:r>
            <a:r>
              <a:rPr lang="en-GB" smtClean="0"/>
              <a:t>elevation myocardial infarction</a:t>
            </a:r>
          </a:p>
        </p:txBody>
      </p:sp>
    </p:spTree>
    <p:extLst>
      <p:ext uri="{BB962C8B-B14F-4D97-AF65-F5344CB8AC3E}">
        <p14:creationId xmlns:p14="http://schemas.microsoft.com/office/powerpoint/2010/main" xmlns="" val="287756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Chain of Survival</a:t>
            </a:r>
            <a:endParaRPr lang="en-GB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338" y="2292350"/>
            <a:ext cx="7837487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- Εικόνα" descr="Λογότυπο κλινική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44624"/>
            <a:ext cx="180020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467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</a:rPr>
              <a:t>Stable angina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b="1" dirty="0" smtClean="0"/>
              <a:t>Pain or discomfort from myocardial </a:t>
            </a:r>
            <a:r>
              <a:rPr lang="en-GB" b="1" dirty="0" err="1" smtClean="0"/>
              <a:t>ischaemia</a:t>
            </a:r>
            <a:r>
              <a:rPr lang="en-GB" b="1" dirty="0" smtClean="0"/>
              <a:t>: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GB" sz="1000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Tightness/ache usually across chest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sz="10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May radiate to throat/arms/back/</a:t>
            </a:r>
            <a:r>
              <a:rPr lang="en-GB" dirty="0" err="1" smtClean="0"/>
              <a:t>epigastrium</a:t>
            </a:r>
            <a:endParaRPr lang="en-GB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GB" sz="10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Consistently provoked by exercise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sz="10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Settles when exercise stops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en-GB" dirty="0" smtClean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NOT </a:t>
            </a:r>
            <a:r>
              <a:rPr lang="en-GB" dirty="0" smtClean="0"/>
              <a:t>an acute coronary syndrome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en-GB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xmlns="" val="202327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Unstable angina</a:t>
            </a:r>
          </a:p>
        </p:txBody>
      </p:sp>
      <p:sp>
        <p:nvSpPr>
          <p:cNvPr id="20483" name="Rectangle 5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457200" indent="-457200" eaLnBrk="1" fontAlgn="auto" hangingPunct="1">
              <a:lnSpc>
                <a:spcPct val="90000"/>
              </a:lnSpc>
              <a:spcAft>
                <a:spcPts val="0"/>
              </a:spcAft>
              <a:buFont typeface="Calibri" charset="0"/>
              <a:buAutoNum type="arabicPeriod"/>
              <a:defRPr/>
            </a:pPr>
            <a:r>
              <a:rPr lang="en-GB" dirty="0" smtClean="0"/>
              <a:t>Angina o</a:t>
            </a:r>
            <a:r>
              <a:rPr lang="cy-GB" dirty="0" smtClean="0"/>
              <a:t>n exertion</a:t>
            </a:r>
            <a:r>
              <a:rPr lang="en-GB" dirty="0" smtClean="0"/>
              <a:t> with increasing frequency over a few days, provoked by </a:t>
            </a:r>
            <a:r>
              <a:rPr lang="en-GB" smtClean="0"/>
              <a:t>less exertion</a:t>
            </a:r>
          </a:p>
          <a:p>
            <a:pPr marL="271462" lvl="1" indent="0" eaLnBrk="1" fontAlgn="auto" hangingPunct="1">
              <a:lnSpc>
                <a:spcPct val="90000"/>
              </a:lnSpc>
              <a:spcAft>
                <a:spcPts val="0"/>
              </a:spcAft>
              <a:buFont typeface="Myriad Pro"/>
              <a:buNone/>
              <a:defRPr/>
            </a:pPr>
            <a:r>
              <a:rPr lang="nl-BE" smtClean="0"/>
              <a:t>				OR</a:t>
            </a:r>
            <a:endParaRPr lang="en-GB" dirty="0" smtClean="0"/>
          </a:p>
          <a:p>
            <a:pPr marL="457200" indent="-457200" eaLnBrk="1" fontAlgn="auto" hangingPunct="1">
              <a:lnSpc>
                <a:spcPct val="90000"/>
              </a:lnSpc>
              <a:spcAft>
                <a:spcPts val="0"/>
              </a:spcAft>
              <a:buFont typeface="Calibri" charset="0"/>
              <a:buAutoNum type="arabicPeriod"/>
              <a:defRPr/>
            </a:pPr>
            <a:r>
              <a:rPr lang="en-GB" smtClean="0"/>
              <a:t>Angina </a:t>
            </a:r>
            <a:r>
              <a:rPr lang="en-GB" dirty="0" smtClean="0"/>
              <a:t>occurring recurrently and unpredictably - not specific to exercise</a:t>
            </a:r>
          </a:p>
          <a:p>
            <a:pPr marL="271462" lvl="1" indent="0" eaLnBrk="1" fontAlgn="auto" hangingPunct="1">
              <a:lnSpc>
                <a:spcPct val="90000"/>
              </a:lnSpc>
              <a:spcAft>
                <a:spcPts val="0"/>
              </a:spcAft>
              <a:buFont typeface="Myriad Pro"/>
              <a:buNone/>
              <a:defRPr/>
            </a:pPr>
            <a:r>
              <a:rPr lang="nl-BE" smtClean="0"/>
              <a:t>				OR</a:t>
            </a:r>
            <a:endParaRPr lang="en-GB" smtClean="0"/>
          </a:p>
          <a:p>
            <a:pPr marL="457200" indent="-457200" eaLnBrk="1" fontAlgn="auto" hangingPunct="1">
              <a:lnSpc>
                <a:spcPct val="90000"/>
              </a:lnSpc>
              <a:spcAft>
                <a:spcPts val="0"/>
              </a:spcAft>
              <a:buFont typeface="Calibri" charset="0"/>
              <a:buAutoNum type="arabicPeriod"/>
              <a:defRPr/>
            </a:pPr>
            <a:r>
              <a:rPr lang="en-GB" smtClean="0"/>
              <a:t>Unprovoked </a:t>
            </a:r>
            <a:r>
              <a:rPr lang="en-GB" dirty="0" smtClean="0"/>
              <a:t>and prolonged episode of chest pain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dirty="0" smtClean="0"/>
              <a:t>ECG may be normal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dirty="0" smtClean="0"/>
              <a:t>ST segment depression suggests high risk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dirty="0" smtClean="0"/>
              <a:t>No </a:t>
            </a:r>
            <a:r>
              <a:rPr lang="en-GB" dirty="0" err="1" smtClean="0"/>
              <a:t>troponin</a:t>
            </a:r>
            <a:r>
              <a:rPr lang="en-GB" dirty="0" smtClean="0"/>
              <a:t> release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dirty="0" smtClean="0"/>
              <a:t>Cardiac enzymes usually normal</a:t>
            </a:r>
          </a:p>
        </p:txBody>
      </p:sp>
    </p:spTree>
    <p:extLst>
      <p:ext uri="{BB962C8B-B14F-4D97-AF65-F5344CB8AC3E}">
        <p14:creationId xmlns:p14="http://schemas.microsoft.com/office/powerpoint/2010/main" xmlns="" val="271051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Acute ST depression</a:t>
            </a:r>
          </a:p>
        </p:txBody>
      </p:sp>
      <p:pic>
        <p:nvPicPr>
          <p:cNvPr id="37891" name="Picture 4" descr="C:\Documents and Settings\david pitcher\Desktop\rcuk.sept2010\Final ECGs 2010 jpeg files\112 ECG 12-lead ST-Depression myocardial ischemia 2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841500"/>
            <a:ext cx="7489825" cy="461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7605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000" b="1" dirty="0" smtClean="0">
                <a:solidFill>
                  <a:schemeClr val="accent5">
                    <a:lumMod val="75000"/>
                  </a:schemeClr>
                </a:solidFill>
              </a:rPr>
              <a:t>Non-ST</a:t>
            </a:r>
            <a:r>
              <a:rPr lang="cy-GB" sz="3000" b="1" dirty="0" smtClean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en-GB" sz="3000" b="1" dirty="0" smtClean="0">
                <a:solidFill>
                  <a:schemeClr val="accent5">
                    <a:lumMod val="75000"/>
                  </a:schemeClr>
                </a:solidFill>
              </a:rPr>
              <a:t>elevation myocardial infarction (NSTEMI)</a:t>
            </a:r>
          </a:p>
        </p:txBody>
      </p:sp>
      <p:sp>
        <p:nvSpPr>
          <p:cNvPr id="3891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Symptoms suggesting acute MI</a:t>
            </a:r>
          </a:p>
          <a:p>
            <a:pPr eaLnBrk="1" hangingPunct="1"/>
            <a:endParaRPr lang="en-GB" sz="1000" smtClean="0"/>
          </a:p>
          <a:p>
            <a:pPr eaLnBrk="1" hangingPunct="1"/>
            <a:r>
              <a:rPr lang="en-GB" smtClean="0"/>
              <a:t>Non-specific ECG abnormalities</a:t>
            </a:r>
          </a:p>
          <a:p>
            <a:pPr lvl="1" eaLnBrk="1" hangingPunct="1"/>
            <a:r>
              <a:rPr lang="en-GB" smtClean="0"/>
              <a:t>ST segment depression</a:t>
            </a:r>
          </a:p>
          <a:p>
            <a:pPr lvl="1" eaLnBrk="1" hangingPunct="1"/>
            <a:r>
              <a:rPr lang="en-GB" smtClean="0"/>
              <a:t>T wave inversion</a:t>
            </a:r>
          </a:p>
          <a:p>
            <a:pPr eaLnBrk="1" hangingPunct="1">
              <a:buFontTx/>
              <a:buNone/>
            </a:pPr>
            <a:endParaRPr lang="en-GB" sz="1000" smtClean="0"/>
          </a:p>
          <a:p>
            <a:pPr eaLnBrk="1" hangingPunct="1"/>
            <a:r>
              <a:rPr lang="en-GB" smtClean="0"/>
              <a:t>Troponin release</a:t>
            </a:r>
          </a:p>
          <a:p>
            <a:pPr eaLnBrk="1" hangingPunct="1">
              <a:buFontTx/>
              <a:buNone/>
            </a:pPr>
            <a:endParaRPr lang="en-GB" sz="1000" smtClean="0"/>
          </a:p>
          <a:p>
            <a:pPr eaLnBrk="1" hangingPunct="1"/>
            <a:r>
              <a:rPr lang="en-GB" smtClean="0"/>
              <a:t>Usually elevated cardiac enzymes</a:t>
            </a:r>
          </a:p>
          <a:p>
            <a:pPr lvl="1" eaLnBrk="1" hangingPunct="1"/>
            <a:r>
              <a:rPr lang="en-GB" smtClean="0"/>
              <a:t>e.g. creatine kinase (CK)</a:t>
            </a:r>
          </a:p>
          <a:p>
            <a:pPr lvl="1"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xmlns="" val="77096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NSTEMI</a:t>
            </a:r>
          </a:p>
        </p:txBody>
      </p:sp>
      <p:pic>
        <p:nvPicPr>
          <p:cNvPr id="39939" name="Picture 4" descr="C:\Documents and Settings\david pitcher\Desktop\rcuk.sept2010\Final ECGs 2010 jpeg files\117 ECG 12-lead anterior N-STEMI 2010.jpg"/>
          <p:cNvPicPr>
            <a:picLocks noChangeAspect="1" noChangeArrowheads="1"/>
          </p:cNvPicPr>
          <p:nvPr/>
        </p:nvPicPr>
        <p:blipFill>
          <a:blip r:embed="rId3" cstate="print"/>
          <a:srcRect l="1152" t="6155" r="768" b="7385"/>
          <a:stretch>
            <a:fillRect/>
          </a:stretch>
        </p:blipFill>
        <p:spPr bwMode="auto">
          <a:xfrm>
            <a:off x="669925" y="1844675"/>
            <a:ext cx="7789863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2402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000" b="1" dirty="0" smtClean="0">
                <a:solidFill>
                  <a:schemeClr val="accent5">
                    <a:lumMod val="75000"/>
                  </a:schemeClr>
                </a:solidFill>
              </a:rPr>
              <a:t>ST-elevation myocardial infarction (STEMI)</a:t>
            </a:r>
          </a:p>
        </p:txBody>
      </p:sp>
      <p:sp>
        <p:nvSpPr>
          <p:cNvPr id="27651" name="Rectangle 5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mtClean="0"/>
              <a:t>Symptoms suggesting acute MI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sz="100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mtClean="0"/>
              <a:t>Acute ST segment elevation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sz="100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mtClean="0"/>
              <a:t>Q waves likely to develop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sz="100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mtClean="0"/>
              <a:t>Troponin release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y-GB" sz="100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mtClean="0"/>
              <a:t>Usually elevated cardiac enzymes (e.g. CK)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sz="100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mtClean="0"/>
              <a:t>Early effective treatment may limit myocardial damage and prevent Q wave development</a:t>
            </a:r>
          </a:p>
        </p:txBody>
      </p:sp>
    </p:spTree>
    <p:extLst>
      <p:ext uri="{BB962C8B-B14F-4D97-AF65-F5344CB8AC3E}">
        <p14:creationId xmlns:p14="http://schemas.microsoft.com/office/powerpoint/2010/main" xmlns="" val="29407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Anterolateral STEMI</a:t>
            </a:r>
          </a:p>
        </p:txBody>
      </p:sp>
      <p:pic>
        <p:nvPicPr>
          <p:cNvPr id="41987" name="Picture 4" descr="C:\Documents and Settings\david pitcher\Desktop\rcuk.sept2010\Final ECGs 2010 jpeg files\102 ECG 12-lead MI anterolateral 2010.jpg"/>
          <p:cNvPicPr>
            <a:picLocks noChangeAspect="1" noChangeArrowheads="1"/>
          </p:cNvPicPr>
          <p:nvPr/>
        </p:nvPicPr>
        <p:blipFill>
          <a:blip r:embed="rId3" cstate="print"/>
          <a:srcRect t="6236" b="6236"/>
          <a:stretch>
            <a:fillRect/>
          </a:stretch>
        </p:blipFill>
        <p:spPr bwMode="auto">
          <a:xfrm>
            <a:off x="539750" y="1878013"/>
            <a:ext cx="8088313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6949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4000" b="1" dirty="0" smtClean="0">
                <a:solidFill>
                  <a:schemeClr val="accent5">
                    <a:lumMod val="75000"/>
                  </a:schemeClr>
                </a:solidFill>
              </a:rPr>
              <a:t>Immediate treatment for all ACSs</a:t>
            </a:r>
          </a:p>
        </p:txBody>
      </p:sp>
      <p:sp>
        <p:nvSpPr>
          <p:cNvPr id="4301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dirty="0" smtClean="0"/>
          </a:p>
          <a:p>
            <a:pPr eaLnBrk="1" hangingPunct="1">
              <a:buFontTx/>
              <a:buNone/>
            </a:pPr>
            <a:r>
              <a:rPr lang="en-GB" b="1" dirty="0" smtClean="0"/>
              <a:t>ABCDE approach</a:t>
            </a:r>
          </a:p>
          <a:p>
            <a:pPr eaLnBrk="1" hangingPunct="1">
              <a:buFontTx/>
              <a:buNone/>
            </a:pPr>
            <a:endParaRPr lang="en-GB" dirty="0" smtClean="0"/>
          </a:p>
          <a:p>
            <a:pPr eaLnBrk="1" hangingPunct="1"/>
            <a:r>
              <a:rPr lang="en-GB" b="1" dirty="0" smtClean="0">
                <a:solidFill>
                  <a:srgbClr val="FF0000"/>
                </a:solidFill>
              </a:rPr>
              <a:t>A</a:t>
            </a:r>
            <a:r>
              <a:rPr lang="en-GB" dirty="0" smtClean="0"/>
              <a:t>spirin 300 mg orally (crush/chew)</a:t>
            </a:r>
          </a:p>
          <a:p>
            <a:pPr eaLnBrk="1" hangingPunct="1"/>
            <a:r>
              <a:rPr lang="en-GB" b="1" dirty="0" smtClean="0">
                <a:solidFill>
                  <a:srgbClr val="FF0000"/>
                </a:solidFill>
              </a:rPr>
              <a:t>N</a:t>
            </a:r>
            <a:r>
              <a:rPr lang="en-GB" dirty="0" smtClean="0"/>
              <a:t>itrate (GTN spray or tablet)</a:t>
            </a:r>
          </a:p>
          <a:p>
            <a:pPr eaLnBrk="1" hangingPunct="1"/>
            <a:r>
              <a:rPr lang="cy-GB" b="1" dirty="0" smtClean="0">
                <a:solidFill>
                  <a:srgbClr val="FF0000"/>
                </a:solidFill>
              </a:rPr>
              <a:t>O</a:t>
            </a:r>
            <a:r>
              <a:rPr lang="en-GB" dirty="0" err="1" smtClean="0"/>
              <a:t>xygen</a:t>
            </a:r>
            <a:r>
              <a:rPr lang="en-GB" dirty="0" smtClean="0"/>
              <a:t> </a:t>
            </a:r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if</a:t>
            </a:r>
            <a:r>
              <a:rPr lang="en-GB" dirty="0" smtClean="0"/>
              <a:t> </a:t>
            </a:r>
            <a:r>
              <a:rPr lang="cy-GB" dirty="0" smtClean="0"/>
              <a:t>appropriate (aim 94-98% </a:t>
            </a:r>
            <a:r>
              <a:rPr lang="en-US" dirty="0" smtClean="0"/>
              <a:t>SpO2)</a:t>
            </a:r>
            <a:endParaRPr lang="cy-GB" dirty="0" smtClean="0"/>
          </a:p>
          <a:p>
            <a:pPr eaLnBrk="1" hangingPunct="1"/>
            <a:r>
              <a:rPr lang="en-GB" b="1" dirty="0" smtClean="0">
                <a:solidFill>
                  <a:srgbClr val="FF0000"/>
                </a:solidFill>
              </a:rPr>
              <a:t>M</a:t>
            </a:r>
            <a:r>
              <a:rPr lang="en-GB" dirty="0" smtClean="0"/>
              <a:t>orphine (or </a:t>
            </a:r>
            <a:r>
              <a:rPr lang="en-GB" dirty="0" err="1" smtClean="0"/>
              <a:t>diamorphine</a:t>
            </a:r>
            <a:r>
              <a:rPr lang="en-GB" dirty="0" smtClean="0"/>
              <a:t>)</a:t>
            </a:r>
          </a:p>
          <a:p>
            <a:pPr lvl="1" eaLnBrk="1" hangingPunct="1"/>
            <a:endParaRPr lang="en-GB" dirty="0" smtClean="0"/>
          </a:p>
          <a:p>
            <a:pPr lvl="1"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xmlns="" val="160856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b="1" dirty="0" smtClean="0">
                <a:solidFill>
                  <a:schemeClr val="accent4">
                    <a:lumMod val="75000"/>
                  </a:schemeClr>
                </a:solidFill>
              </a:rPr>
              <a:t>Immediate treatment for all ACSs</a:t>
            </a:r>
          </a:p>
        </p:txBody>
      </p:sp>
      <p:sp>
        <p:nvSpPr>
          <p:cNvPr id="32771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2400" dirty="0" smtClean="0"/>
              <a:t>Anti-thrombotic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smtClean="0"/>
              <a:t>Aspirin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err="1" smtClean="0"/>
              <a:t>Clopidogrel</a:t>
            </a:r>
            <a:r>
              <a:rPr lang="en-US" dirty="0" smtClean="0"/>
              <a:t> or </a:t>
            </a:r>
            <a:r>
              <a:rPr lang="en-US" dirty="0" err="1" smtClean="0"/>
              <a:t>prasugrel</a:t>
            </a:r>
            <a:endParaRPr lang="en-US" dirty="0" smtClean="0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dirty="0" smtClean="0"/>
              <a:t>LMW heparin or </a:t>
            </a:r>
            <a:r>
              <a:rPr lang="en-GB" dirty="0" err="1" smtClean="0"/>
              <a:t>fondaparinux</a:t>
            </a:r>
            <a:r>
              <a:rPr lang="en-GB" dirty="0" smtClean="0"/>
              <a:t>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dirty="0" smtClean="0"/>
              <a:t>If very high risk: glycoprotein </a:t>
            </a:r>
            <a:r>
              <a:rPr lang="en-GB" dirty="0" err="1" smtClean="0"/>
              <a:t>IIb/IIIa</a:t>
            </a:r>
            <a:r>
              <a:rPr lang="en-GB" dirty="0" smtClean="0"/>
              <a:t> inhibitor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2400" dirty="0" smtClean="0"/>
              <a:t>Pain relief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smtClean="0"/>
              <a:t>Nitrate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smtClean="0"/>
              <a:t>Morphine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2400" dirty="0" smtClean="0"/>
              <a:t>Oxygen if </a:t>
            </a:r>
            <a:r>
              <a:rPr lang="cy-GB" sz="2400" dirty="0" smtClean="0"/>
              <a:t>appropriate</a:t>
            </a:r>
            <a:endParaRPr lang="en-GB" sz="24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2400" dirty="0" smtClean="0"/>
              <a:t>Myocardial protection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smtClean="0"/>
              <a:t>Beta blocker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dirty="0" smtClean="0"/>
              <a:t>Coronary angiography/PCI in most patients</a:t>
            </a:r>
          </a:p>
        </p:txBody>
      </p:sp>
    </p:spTree>
    <p:extLst>
      <p:ext uri="{BB962C8B-B14F-4D97-AF65-F5344CB8AC3E}">
        <p14:creationId xmlns:p14="http://schemas.microsoft.com/office/powerpoint/2010/main" xmlns="" val="382473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</a:rPr>
              <a:t>STEMI (or acute MI with new LBBB)</a:t>
            </a:r>
          </a:p>
        </p:txBody>
      </p:sp>
      <p:sp>
        <p:nvSpPr>
          <p:cNvPr id="4505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b="1" smtClean="0"/>
              <a:t>Emergency reperfusion therapy:</a:t>
            </a:r>
          </a:p>
          <a:p>
            <a:pPr eaLnBrk="1" hangingPunct="1">
              <a:buFontTx/>
              <a:buNone/>
            </a:pPr>
            <a:endParaRPr lang="en-GB" sz="1000" b="1" smtClean="0"/>
          </a:p>
          <a:p>
            <a:pPr eaLnBrk="1" hangingPunct="1"/>
            <a:r>
              <a:rPr lang="en-GB" smtClean="0"/>
              <a:t>Percutaneous coronary intervention (PCI)</a:t>
            </a:r>
          </a:p>
          <a:p>
            <a:pPr eaLnBrk="1" hangingPunct="1"/>
            <a:endParaRPr lang="en-GB" sz="1000" smtClean="0"/>
          </a:p>
          <a:p>
            <a:pPr eaLnBrk="1" hangingPunct="1"/>
            <a:r>
              <a:rPr lang="cy-GB" smtClean="0"/>
              <a:t>Fibrin</a:t>
            </a:r>
            <a:r>
              <a:rPr lang="en-GB" smtClean="0"/>
              <a:t>olytic therapy</a:t>
            </a:r>
            <a:endParaRPr lang="cy-GB" smtClean="0"/>
          </a:p>
          <a:p>
            <a:pPr eaLnBrk="1" hangingPunct="1"/>
            <a:endParaRPr lang="cy-GB" smtClean="0"/>
          </a:p>
          <a:p>
            <a:pPr eaLnBrk="1" hangingPunct="1">
              <a:buFontTx/>
              <a:buNone/>
            </a:pPr>
            <a:r>
              <a:rPr lang="cy-GB" smtClean="0"/>
              <a:t>Avoid delay – “Time is muscle”</a:t>
            </a:r>
            <a:endParaRPr lang="en-GB" smtClean="0"/>
          </a:p>
          <a:p>
            <a:pPr eaLnBrk="1" hangingPunct="1"/>
            <a:endParaRPr lang="en-GB" smtClean="0"/>
          </a:p>
          <a:p>
            <a:pPr lvl="1" eaLnBrk="1" hangingPunct="1"/>
            <a:endParaRPr lang="en-GB" smtClean="0"/>
          </a:p>
          <a:p>
            <a:pPr lvl="1"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xmlns="" val="167792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8" name="Text Box 4"/>
          <p:cNvSpPr txBox="1">
            <a:spLocks noChangeArrowheads="1"/>
          </p:cNvSpPr>
          <p:nvPr/>
        </p:nvSpPr>
        <p:spPr bwMode="auto">
          <a:xfrm>
            <a:off x="467544" y="188640"/>
            <a:ext cx="4464496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6000" b="1" dirty="0" smtClean="0">
                <a:solidFill>
                  <a:schemeClr val="accent1"/>
                </a:solidFill>
                <a:latin typeface="Comic Sans MS" pitchFamily="66" charset="0"/>
              </a:rPr>
              <a:t>A</a:t>
            </a:r>
            <a:r>
              <a:rPr lang="en-US" sz="5400" b="1" dirty="0" smtClean="0">
                <a:solidFill>
                  <a:schemeClr val="accent1"/>
                </a:solidFill>
                <a:latin typeface="Comic Sans MS" pitchFamily="66" charset="0"/>
              </a:rPr>
              <a:t> </a:t>
            </a:r>
            <a:r>
              <a:rPr lang="en-US" sz="4800" b="1" dirty="0" err="1" smtClean="0">
                <a:solidFill>
                  <a:schemeClr val="accent1"/>
                </a:solidFill>
                <a:latin typeface="Comic Sans MS" pitchFamily="66" charset="0"/>
              </a:rPr>
              <a:t>irway</a:t>
            </a:r>
            <a:endParaRPr lang="en-US" sz="4800" b="1" dirty="0">
              <a:solidFill>
                <a:schemeClr val="accent1"/>
              </a:solidFill>
              <a:latin typeface="Comic Sans MS" pitchFamily="66" charset="0"/>
            </a:endParaRPr>
          </a:p>
          <a:p>
            <a:pPr algn="l">
              <a:spcBef>
                <a:spcPct val="50000"/>
              </a:spcBef>
            </a:pPr>
            <a:r>
              <a:rPr lang="en-US" sz="6000" b="1" dirty="0" smtClean="0">
                <a:solidFill>
                  <a:schemeClr val="accent1"/>
                </a:solidFill>
                <a:latin typeface="Comic Sans MS" pitchFamily="66" charset="0"/>
              </a:rPr>
              <a:t>B</a:t>
            </a:r>
            <a:r>
              <a:rPr lang="en-US" sz="5400" b="1" dirty="0" smtClean="0">
                <a:solidFill>
                  <a:schemeClr val="accent1"/>
                </a:solidFill>
                <a:latin typeface="Comic Sans MS" pitchFamily="66" charset="0"/>
              </a:rPr>
              <a:t> </a:t>
            </a:r>
            <a:r>
              <a:rPr lang="en-US" sz="4800" b="1" dirty="0" err="1" smtClean="0">
                <a:solidFill>
                  <a:schemeClr val="accent1"/>
                </a:solidFill>
                <a:latin typeface="Comic Sans MS" pitchFamily="66" charset="0"/>
              </a:rPr>
              <a:t>reathing</a:t>
            </a:r>
            <a:endParaRPr lang="en-US" sz="4800" b="1" dirty="0">
              <a:solidFill>
                <a:schemeClr val="accent1"/>
              </a:solidFill>
              <a:latin typeface="Comic Sans MS" pitchFamily="66" charset="0"/>
            </a:endParaRPr>
          </a:p>
          <a:p>
            <a:pPr algn="l">
              <a:spcBef>
                <a:spcPct val="50000"/>
              </a:spcBef>
            </a:pPr>
            <a:r>
              <a:rPr lang="en-US" sz="6000" b="1" dirty="0" smtClean="0">
                <a:solidFill>
                  <a:schemeClr val="accent1"/>
                </a:solidFill>
                <a:latin typeface="Comic Sans MS" pitchFamily="66" charset="0"/>
              </a:rPr>
              <a:t>C</a:t>
            </a:r>
            <a:r>
              <a:rPr lang="en-US" sz="5400" b="1" dirty="0" smtClean="0">
                <a:solidFill>
                  <a:schemeClr val="accent1"/>
                </a:solidFill>
                <a:latin typeface="Comic Sans MS" pitchFamily="66" charset="0"/>
              </a:rPr>
              <a:t> </a:t>
            </a:r>
            <a:r>
              <a:rPr lang="en-US" sz="4800" b="1" dirty="0" err="1" smtClean="0">
                <a:solidFill>
                  <a:schemeClr val="accent1"/>
                </a:solidFill>
                <a:latin typeface="Comic Sans MS" pitchFamily="66" charset="0"/>
              </a:rPr>
              <a:t>irculation</a:t>
            </a:r>
            <a:endParaRPr lang="en-US" sz="4800" b="1" dirty="0">
              <a:solidFill>
                <a:schemeClr val="accent1"/>
              </a:solidFill>
              <a:latin typeface="Comic Sans MS" pitchFamily="66" charset="0"/>
            </a:endParaRPr>
          </a:p>
          <a:p>
            <a:pPr algn="l">
              <a:spcBef>
                <a:spcPct val="50000"/>
              </a:spcBef>
            </a:pPr>
            <a:r>
              <a:rPr lang="en-US" sz="6000" b="1" dirty="0" smtClean="0">
                <a:solidFill>
                  <a:schemeClr val="accent1"/>
                </a:solidFill>
                <a:latin typeface="Comic Sans MS" pitchFamily="66" charset="0"/>
              </a:rPr>
              <a:t>D</a:t>
            </a:r>
            <a:r>
              <a:rPr lang="en-US" sz="5400" b="1" dirty="0" smtClean="0">
                <a:solidFill>
                  <a:schemeClr val="accent1"/>
                </a:solidFill>
                <a:latin typeface="Comic Sans MS" pitchFamily="66" charset="0"/>
              </a:rPr>
              <a:t> </a:t>
            </a:r>
            <a:r>
              <a:rPr lang="en-US" sz="4800" b="1" dirty="0" err="1" smtClean="0">
                <a:solidFill>
                  <a:schemeClr val="accent1"/>
                </a:solidFill>
                <a:latin typeface="Comic Sans MS" pitchFamily="66" charset="0"/>
              </a:rPr>
              <a:t>isability</a:t>
            </a:r>
            <a:endParaRPr lang="en-US" sz="4800" b="1" dirty="0">
              <a:solidFill>
                <a:schemeClr val="accent1"/>
              </a:solidFill>
              <a:latin typeface="Comic Sans MS" pitchFamily="66" charset="0"/>
            </a:endParaRPr>
          </a:p>
          <a:p>
            <a:pPr algn="l">
              <a:spcBef>
                <a:spcPct val="50000"/>
              </a:spcBef>
            </a:pPr>
            <a:r>
              <a:rPr lang="en-US" sz="6000" b="1" dirty="0" smtClean="0">
                <a:solidFill>
                  <a:schemeClr val="accent1"/>
                </a:solidFill>
                <a:latin typeface="Comic Sans MS" pitchFamily="66" charset="0"/>
              </a:rPr>
              <a:t>E</a:t>
            </a:r>
            <a:r>
              <a:rPr lang="en-US" sz="5400" b="1" dirty="0" smtClean="0">
                <a:solidFill>
                  <a:schemeClr val="accent1"/>
                </a:solidFill>
                <a:latin typeface="Comic Sans MS" pitchFamily="66" charset="0"/>
              </a:rPr>
              <a:t> </a:t>
            </a:r>
            <a:r>
              <a:rPr lang="en-US" sz="4800" b="1" dirty="0" err="1" smtClean="0">
                <a:solidFill>
                  <a:schemeClr val="accent1"/>
                </a:solidFill>
                <a:latin typeface="Comic Sans MS" pitchFamily="66" charset="0"/>
              </a:rPr>
              <a:t>xposure</a:t>
            </a:r>
            <a:endParaRPr lang="el-GR" sz="48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pic>
        <p:nvPicPr>
          <p:cNvPr id="9" name="8 - Εικόνα" descr="ABCDE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0715" y="1484784"/>
            <a:ext cx="4097749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891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eaLnBrk="1" hangingPunct="1"/>
            <a:r>
              <a:rPr lang="en-GB" sz="4000" b="1" dirty="0" smtClean="0">
                <a:solidFill>
                  <a:schemeClr val="accent4">
                    <a:lumMod val="75000"/>
                  </a:schemeClr>
                </a:solidFill>
              </a:rPr>
              <a:t>Access to emergency reperfusion</a:t>
            </a:r>
          </a:p>
        </p:txBody>
      </p:sp>
      <p:pic>
        <p:nvPicPr>
          <p:cNvPr id="46083" name="Picture 1"/>
          <p:cNvPicPr>
            <a:picLocks noChangeAspect="1"/>
          </p:cNvPicPr>
          <p:nvPr/>
        </p:nvPicPr>
        <p:blipFill>
          <a:blip r:embed="rId2" cstate="print"/>
          <a:srcRect l="7352" t="15495" r="8372" b="13873"/>
          <a:stretch>
            <a:fillRect/>
          </a:stretch>
        </p:blipFill>
        <p:spPr bwMode="auto">
          <a:xfrm>
            <a:off x="2987675" y="1035322"/>
            <a:ext cx="4752975" cy="563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TextBox 3"/>
          <p:cNvSpPr txBox="1">
            <a:spLocks noChangeArrowheads="1"/>
          </p:cNvSpPr>
          <p:nvPr/>
        </p:nvSpPr>
        <p:spPr bwMode="auto">
          <a:xfrm>
            <a:off x="4067175" y="3429000"/>
            <a:ext cx="4699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BE" sz="1100" b="1">
                <a:solidFill>
                  <a:schemeClr val="accent2"/>
                </a:solidFill>
              </a:rPr>
              <a:t>YES</a:t>
            </a:r>
          </a:p>
        </p:txBody>
      </p:sp>
      <p:sp>
        <p:nvSpPr>
          <p:cNvPr id="46085" name="TextBox 6"/>
          <p:cNvSpPr txBox="1">
            <a:spLocks noChangeArrowheads="1"/>
          </p:cNvSpPr>
          <p:nvPr/>
        </p:nvSpPr>
        <p:spPr bwMode="auto">
          <a:xfrm>
            <a:off x="5435600" y="3455988"/>
            <a:ext cx="3968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BE" sz="1100" b="1">
                <a:solidFill>
                  <a:schemeClr val="accent2"/>
                </a:solidFill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xmlns="" val="146873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</a:rPr>
              <a:t>Left bundle branch block</a:t>
            </a:r>
          </a:p>
        </p:txBody>
      </p:sp>
      <p:pic>
        <p:nvPicPr>
          <p:cNvPr id="47107" name="Picture 4" descr="C:\Documents and Settings\david pitcher\Desktop\rcuk.sept2010\Final ECGs 2010 jpeg files\107 ECG 12-lead Left Bundle Branch Block 2010.jpg"/>
          <p:cNvPicPr>
            <a:picLocks noChangeAspect="1" noChangeArrowheads="1"/>
          </p:cNvPicPr>
          <p:nvPr/>
        </p:nvPicPr>
        <p:blipFill>
          <a:blip r:embed="rId3" cstate="print"/>
          <a:srcRect l="1920" t="6236" r="1537" b="6236"/>
          <a:stretch>
            <a:fillRect/>
          </a:stretch>
        </p:blipFill>
        <p:spPr bwMode="auto">
          <a:xfrm>
            <a:off x="755650" y="1844675"/>
            <a:ext cx="7704138" cy="43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4310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GB" sz="3600" b="1" dirty="0" smtClean="0">
                <a:solidFill>
                  <a:schemeClr val="accent4">
                    <a:lumMod val="75000"/>
                  </a:schemeClr>
                </a:solidFill>
              </a:rPr>
              <a:t>Absolute contraindications to </a:t>
            </a:r>
            <a:br>
              <a:rPr lang="en-GB" sz="36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cy-GB" sz="3600" b="1" dirty="0" smtClean="0">
                <a:solidFill>
                  <a:schemeClr val="accent4">
                    <a:lumMod val="75000"/>
                  </a:schemeClr>
                </a:solidFill>
              </a:rPr>
              <a:t>fibrino</a:t>
            </a:r>
            <a:r>
              <a:rPr lang="en-GB" sz="3600" b="1" dirty="0" smtClean="0">
                <a:solidFill>
                  <a:schemeClr val="accent4">
                    <a:lumMod val="75000"/>
                  </a:schemeClr>
                </a:solidFill>
              </a:rPr>
              <a:t>lytic therapy</a:t>
            </a:r>
          </a:p>
        </p:txBody>
      </p:sp>
      <p:sp>
        <p:nvSpPr>
          <p:cNvPr id="48131" name="Rectangle 5"/>
          <p:cNvSpPr>
            <a:spLocks noGrp="1" noChangeArrowheads="1"/>
          </p:cNvSpPr>
          <p:nvPr>
            <p:ph idx="1"/>
          </p:nvPr>
        </p:nvSpPr>
        <p:spPr>
          <a:xfrm>
            <a:off x="668338" y="2133600"/>
            <a:ext cx="8139112" cy="4464050"/>
          </a:xfrm>
        </p:spPr>
        <p:txBody>
          <a:bodyPr/>
          <a:lstStyle/>
          <a:p>
            <a:pPr eaLnBrk="1" hangingPunct="1"/>
            <a:r>
              <a:rPr lang="en-GB" smtClean="0"/>
              <a:t>Previous haemorrhagic stroke</a:t>
            </a:r>
          </a:p>
          <a:p>
            <a:pPr eaLnBrk="1" hangingPunct="1"/>
            <a:r>
              <a:rPr lang="en-GB" smtClean="0"/>
              <a:t>Other stroke or CVA within 6 months</a:t>
            </a:r>
          </a:p>
          <a:p>
            <a:pPr eaLnBrk="1" hangingPunct="1"/>
            <a:r>
              <a:rPr lang="en-GB" smtClean="0"/>
              <a:t>CNS damage or neoplasm</a:t>
            </a:r>
          </a:p>
          <a:p>
            <a:pPr eaLnBrk="1" hangingPunct="1"/>
            <a:r>
              <a:rPr lang="en-GB" smtClean="0"/>
              <a:t>Active internal bleeding</a:t>
            </a:r>
          </a:p>
          <a:p>
            <a:pPr eaLnBrk="1" hangingPunct="1"/>
            <a:r>
              <a:rPr lang="en-GB" smtClean="0"/>
              <a:t>Aortic dissection</a:t>
            </a:r>
          </a:p>
          <a:p>
            <a:pPr eaLnBrk="1" hangingPunct="1"/>
            <a:r>
              <a:rPr lang="en-GB" smtClean="0"/>
              <a:t>Recent major surgery or trauma</a:t>
            </a:r>
          </a:p>
          <a:p>
            <a:pPr eaLnBrk="1" hangingPunct="1"/>
            <a:r>
              <a:rPr lang="en-GB" smtClean="0"/>
              <a:t>Known bleeding disorder</a:t>
            </a:r>
          </a:p>
        </p:txBody>
      </p:sp>
    </p:spTree>
    <p:extLst>
      <p:ext uri="{BB962C8B-B14F-4D97-AF65-F5344CB8AC3E}">
        <p14:creationId xmlns:p14="http://schemas.microsoft.com/office/powerpoint/2010/main" xmlns="" val="374900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</a:rPr>
              <a:t>STEMI – </a:t>
            </a:r>
            <a:r>
              <a:rPr lang="cy-GB" b="1" dirty="0" smtClean="0">
                <a:solidFill>
                  <a:schemeClr val="accent4">
                    <a:lumMod val="75000"/>
                  </a:schemeClr>
                </a:solidFill>
              </a:rPr>
              <a:t>further </a:t>
            </a:r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</a:rPr>
              <a:t>management</a:t>
            </a:r>
          </a:p>
        </p:txBody>
      </p:sp>
      <p:sp>
        <p:nvSpPr>
          <p:cNvPr id="49155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GB" smtClean="0"/>
              <a:t>Anti-thrombotic therapy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Beta blocker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ACE inhibitor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Coronary angiography and reperfusion strategies e.g. PCI</a:t>
            </a:r>
          </a:p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xmlns="" val="90135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2492896"/>
            <a:ext cx="7235825" cy="1419225"/>
          </a:xfrm>
        </p:spPr>
        <p:txBody>
          <a:bodyPr anchor="t"/>
          <a:lstStyle/>
          <a:p>
            <a:pPr eaLnBrk="1" hangingPunct="1"/>
            <a:r>
              <a:rPr lang="en-GB" sz="8000" b="1" dirty="0">
                <a:solidFill>
                  <a:schemeClr val="accent4">
                    <a:lumMod val="75000"/>
                  </a:schemeClr>
                </a:solidFill>
              </a:rPr>
              <a:t>Any questions?</a:t>
            </a:r>
            <a:endParaRPr lang="en-US" sz="8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2 - Εικόνα" descr="Λογότυπο κλινική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44624"/>
            <a:ext cx="180020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48838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</a:rPr>
              <a:t>Summary</a:t>
            </a:r>
          </a:p>
        </p:txBody>
      </p:sp>
      <p:sp>
        <p:nvSpPr>
          <p:cNvPr id="41987" name="Rectangle 5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mtClean="0"/>
              <a:t>Recognise </a:t>
            </a:r>
            <a:r>
              <a:rPr lang="en-US" smtClean="0"/>
              <a:t>the different presentations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100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Use ABCDE approach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100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Start appropriate immediate treatment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100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Arrange emergency reperfusion therapy when appropriate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100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Identify other high-risk patients for further investigation and treatment </a:t>
            </a:r>
          </a:p>
        </p:txBody>
      </p:sp>
    </p:spTree>
    <p:extLst>
      <p:ext uri="{BB962C8B-B14F-4D97-AF65-F5344CB8AC3E}">
        <p14:creationId xmlns:p14="http://schemas.microsoft.com/office/powerpoint/2010/main" xmlns="" val="196379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Question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1196752"/>
            <a:ext cx="4464496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71229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ABCD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390262"/>
            <a:ext cx="5112568" cy="613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15109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1" descr="XLuB6J19LGRSWyjHfx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45947" y="0"/>
            <a:ext cx="102155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Ορθογώνιο"/>
          <p:cNvSpPr/>
          <p:nvPr/>
        </p:nvSpPr>
        <p:spPr>
          <a:xfrm>
            <a:off x="1714480" y="642918"/>
            <a:ext cx="542928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Thank you</a:t>
            </a:r>
            <a:r>
              <a:rPr lang="el-GR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!</a:t>
            </a:r>
            <a:endParaRPr lang="el-GR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4" name="Picture 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885" y="2170113"/>
            <a:ext cx="1792287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5" name="Picture 8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3155" y="2166938"/>
            <a:ext cx="403701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lowchart: Alternate Process 1"/>
          <p:cNvSpPr/>
          <p:nvPr/>
        </p:nvSpPr>
        <p:spPr>
          <a:xfrm>
            <a:off x="2504665" y="298185"/>
            <a:ext cx="4140000" cy="720000"/>
          </a:xfrm>
          <a:prstGeom prst="flowChartAlternateProcess">
            <a:avLst/>
          </a:prstGeom>
          <a:solidFill>
            <a:srgbClr val="265C9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/>
              <a:t>Unresponsive and</a:t>
            </a:r>
          </a:p>
          <a:p>
            <a:pPr algn="ctr"/>
            <a:r>
              <a:rPr lang="en-GB" sz="2200" b="1" dirty="0"/>
              <a:t>not breathing normally</a:t>
            </a:r>
          </a:p>
        </p:txBody>
      </p:sp>
      <p:sp>
        <p:nvSpPr>
          <p:cNvPr id="22" name="Flowchart: Alternate Process 21"/>
          <p:cNvSpPr/>
          <p:nvPr/>
        </p:nvSpPr>
        <p:spPr>
          <a:xfrm>
            <a:off x="2507980" y="1345095"/>
            <a:ext cx="4140000" cy="720000"/>
          </a:xfrm>
          <a:prstGeom prst="flowChartAlternateProcess">
            <a:avLst/>
          </a:prstGeom>
          <a:solidFill>
            <a:srgbClr val="265C9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/>
              <a:t>Call Emergency Services</a:t>
            </a:r>
          </a:p>
        </p:txBody>
      </p:sp>
      <p:sp>
        <p:nvSpPr>
          <p:cNvPr id="23" name="Flowchart: Alternate Process 22"/>
          <p:cNvSpPr/>
          <p:nvPr/>
        </p:nvSpPr>
        <p:spPr>
          <a:xfrm>
            <a:off x="2504665" y="2388915"/>
            <a:ext cx="4159884" cy="720000"/>
          </a:xfrm>
          <a:prstGeom prst="flowChartAlternateProcess">
            <a:avLst/>
          </a:prstGeom>
          <a:solidFill>
            <a:srgbClr val="265C9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/>
              <a:t>Give 30 chest compressions</a:t>
            </a:r>
            <a:endParaRPr lang="en-GB" sz="2200" dirty="0"/>
          </a:p>
        </p:txBody>
      </p:sp>
      <p:sp>
        <p:nvSpPr>
          <p:cNvPr id="24" name="Flowchart: Alternate Process 23"/>
          <p:cNvSpPr/>
          <p:nvPr/>
        </p:nvSpPr>
        <p:spPr>
          <a:xfrm>
            <a:off x="2511295" y="3435600"/>
            <a:ext cx="4140000" cy="720000"/>
          </a:xfrm>
          <a:prstGeom prst="flowChartAlternateProcess">
            <a:avLst/>
          </a:prstGeom>
          <a:solidFill>
            <a:srgbClr val="265C9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/>
              <a:t>Give 2 rescue </a:t>
            </a:r>
            <a:r>
              <a:rPr lang="en-GB" sz="2200" b="1" dirty="0" smtClean="0"/>
              <a:t>breaths</a:t>
            </a:r>
            <a:endParaRPr lang="en-GB" sz="2200" b="1" dirty="0"/>
          </a:p>
        </p:txBody>
      </p:sp>
      <p:sp>
        <p:nvSpPr>
          <p:cNvPr id="25" name="Flowchart: Alternate Process 24"/>
          <p:cNvSpPr/>
          <p:nvPr/>
        </p:nvSpPr>
        <p:spPr>
          <a:xfrm>
            <a:off x="2511295" y="4499073"/>
            <a:ext cx="4140000" cy="720000"/>
          </a:xfrm>
          <a:prstGeom prst="flowChartAlternateProcess">
            <a:avLst/>
          </a:prstGeom>
          <a:solidFill>
            <a:srgbClr val="265C9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/>
              <a:t>Continue CPR </a:t>
            </a:r>
            <a:r>
              <a:rPr lang="en-GB" sz="2200" b="1" dirty="0" smtClean="0"/>
              <a:t>30:2</a:t>
            </a:r>
            <a:endParaRPr lang="en-GB" sz="2200" b="1" dirty="0"/>
          </a:p>
        </p:txBody>
      </p:sp>
      <p:sp>
        <p:nvSpPr>
          <p:cNvPr id="26" name="Flowchart: Alternate Process 25"/>
          <p:cNvSpPr/>
          <p:nvPr/>
        </p:nvSpPr>
        <p:spPr>
          <a:xfrm>
            <a:off x="2514610" y="5555922"/>
            <a:ext cx="4140000" cy="974090"/>
          </a:xfrm>
          <a:prstGeom prst="flowChartAlternateProcess">
            <a:avLst/>
          </a:prstGeom>
          <a:solidFill>
            <a:srgbClr val="265C9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/>
              <a:t>As soon as AED </a:t>
            </a:r>
            <a:r>
              <a:rPr lang="en-GB" sz="2200" b="1" dirty="0" smtClean="0"/>
              <a:t>arrives:</a:t>
            </a:r>
          </a:p>
          <a:p>
            <a:pPr algn="ctr"/>
            <a:r>
              <a:rPr lang="en-GB" sz="2200" b="1" dirty="0"/>
              <a:t>s</a:t>
            </a:r>
            <a:r>
              <a:rPr lang="en-GB" sz="2200" b="1" dirty="0" smtClean="0"/>
              <a:t>witch it on</a:t>
            </a:r>
          </a:p>
          <a:p>
            <a:pPr algn="ctr"/>
            <a:r>
              <a:rPr lang="en-GB" sz="2200" b="1" dirty="0" smtClean="0"/>
              <a:t>and </a:t>
            </a:r>
            <a:r>
              <a:rPr lang="en-GB" sz="2200" b="1" dirty="0"/>
              <a:t>follow </a:t>
            </a:r>
            <a:r>
              <a:rPr lang="en-GB" sz="2200" b="1" dirty="0" smtClean="0"/>
              <a:t>instructions</a:t>
            </a:r>
            <a:endParaRPr lang="en-GB" sz="2200" dirty="0"/>
          </a:p>
        </p:txBody>
      </p:sp>
      <p:sp>
        <p:nvSpPr>
          <p:cNvPr id="5" name="Down Arrow 4"/>
          <p:cNvSpPr/>
          <p:nvPr/>
        </p:nvSpPr>
        <p:spPr>
          <a:xfrm>
            <a:off x="4343400" y="1008246"/>
            <a:ext cx="500059" cy="293781"/>
          </a:xfrm>
          <a:prstGeom prst="downArrow">
            <a:avLst/>
          </a:prstGeom>
          <a:solidFill>
            <a:srgbClr val="265C9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Down Arrow 28"/>
          <p:cNvSpPr/>
          <p:nvPr/>
        </p:nvSpPr>
        <p:spPr>
          <a:xfrm>
            <a:off x="4336776" y="2055156"/>
            <a:ext cx="500059" cy="293781"/>
          </a:xfrm>
          <a:prstGeom prst="downArrow">
            <a:avLst/>
          </a:prstGeom>
          <a:solidFill>
            <a:srgbClr val="265C9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Down Arrow 29"/>
          <p:cNvSpPr/>
          <p:nvPr/>
        </p:nvSpPr>
        <p:spPr>
          <a:xfrm>
            <a:off x="4346715" y="3098751"/>
            <a:ext cx="500059" cy="293781"/>
          </a:xfrm>
          <a:prstGeom prst="downArrow">
            <a:avLst/>
          </a:prstGeom>
          <a:solidFill>
            <a:srgbClr val="265C9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Down Arrow 30"/>
          <p:cNvSpPr/>
          <p:nvPr/>
        </p:nvSpPr>
        <p:spPr>
          <a:xfrm>
            <a:off x="4346715" y="4142346"/>
            <a:ext cx="500059" cy="293781"/>
          </a:xfrm>
          <a:prstGeom prst="downArrow">
            <a:avLst/>
          </a:prstGeom>
          <a:solidFill>
            <a:srgbClr val="265C9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Down Arrow 31"/>
          <p:cNvSpPr/>
          <p:nvPr/>
        </p:nvSpPr>
        <p:spPr>
          <a:xfrm>
            <a:off x="4336776" y="5205819"/>
            <a:ext cx="500059" cy="293781"/>
          </a:xfrm>
          <a:prstGeom prst="downArrow">
            <a:avLst/>
          </a:prstGeom>
          <a:solidFill>
            <a:srgbClr val="265C9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14 - Εικόνα" descr="Λογότυπο κλινικής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08304" y="44624"/>
            <a:ext cx="180020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37019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8174" y="-7422"/>
            <a:ext cx="4698082" cy="689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4080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695624"/>
            <a:ext cx="8433028" cy="274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7564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404664"/>
            <a:ext cx="4608512" cy="618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4887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“T”</a:t>
            </a:r>
            <a:endParaRPr lang="el-GR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1700808"/>
            <a:ext cx="5751284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794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Συγκέντρωση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2375</TotalTime>
  <Words>754</Words>
  <Application>Microsoft Office PowerPoint</Application>
  <PresentationFormat>Προβολή στην οθόνη (4:3)</PresentationFormat>
  <Paragraphs>243</Paragraphs>
  <Slides>48</Slides>
  <Notes>13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48</vt:i4>
      </vt:variant>
    </vt:vector>
  </HeadingPairs>
  <TitlesOfParts>
    <vt:vector size="49" baseType="lpstr">
      <vt:lpstr>Θέμα του Office</vt:lpstr>
      <vt:lpstr>ALS Special Circumstances III Acute Coronary Syndromes</vt:lpstr>
      <vt:lpstr>Discussion points</vt:lpstr>
      <vt:lpstr>Chain of Survival</vt:lpstr>
      <vt:lpstr>Διαφάνεια 4</vt:lpstr>
      <vt:lpstr>Διαφάνεια 5</vt:lpstr>
      <vt:lpstr>Διαφάνεια 6</vt:lpstr>
      <vt:lpstr>Διαφάνεια 7</vt:lpstr>
      <vt:lpstr>Διαφάνεια 8</vt:lpstr>
      <vt:lpstr>4 “T”</vt:lpstr>
      <vt:lpstr>Tension Pneumothorax </vt:lpstr>
      <vt:lpstr>Tension Pneumothorax </vt:lpstr>
      <vt:lpstr>Cardiac Tamponade</vt:lpstr>
      <vt:lpstr>Cardiac Tamponade</vt:lpstr>
      <vt:lpstr>Toxins</vt:lpstr>
      <vt:lpstr>Toxins</vt:lpstr>
      <vt:lpstr>Toxins</vt:lpstr>
      <vt:lpstr>Toxins</vt:lpstr>
      <vt:lpstr>Διαφάνεια 18</vt:lpstr>
      <vt:lpstr>Διαφάνεια 19</vt:lpstr>
      <vt:lpstr>Anaphylactic reaction</vt:lpstr>
      <vt:lpstr>Anaphylactic reaction</vt:lpstr>
      <vt:lpstr>Διαφάνεια 22</vt:lpstr>
      <vt:lpstr>Anaphylactic reaction</vt:lpstr>
      <vt:lpstr>Thrombosis </vt:lpstr>
      <vt:lpstr> Thrombosis </vt:lpstr>
      <vt:lpstr>Thrombosis </vt:lpstr>
      <vt:lpstr>Acute coronary syndromes</vt:lpstr>
      <vt:lpstr>Fissured plaque</vt:lpstr>
      <vt:lpstr>Acute coronary syndromes</vt:lpstr>
      <vt:lpstr>Stable angina</vt:lpstr>
      <vt:lpstr>Unstable angina</vt:lpstr>
      <vt:lpstr>Acute ST depression</vt:lpstr>
      <vt:lpstr>Non-ST-elevation myocardial infarction (NSTEMI)</vt:lpstr>
      <vt:lpstr>NSTEMI</vt:lpstr>
      <vt:lpstr>ST-elevation myocardial infarction (STEMI)</vt:lpstr>
      <vt:lpstr>Anterolateral STEMI</vt:lpstr>
      <vt:lpstr>Immediate treatment for all ACSs</vt:lpstr>
      <vt:lpstr>Immediate treatment for all ACSs</vt:lpstr>
      <vt:lpstr>STEMI (or acute MI with new LBBB)</vt:lpstr>
      <vt:lpstr>Access to emergency reperfusion</vt:lpstr>
      <vt:lpstr>Left bundle branch block</vt:lpstr>
      <vt:lpstr>Absolute contraindications to  fibrinolytic therapy</vt:lpstr>
      <vt:lpstr>STEMI – further management</vt:lpstr>
      <vt:lpstr>Any questions?</vt:lpstr>
      <vt:lpstr>Summary</vt:lpstr>
      <vt:lpstr>Διαφάνεια 46</vt:lpstr>
      <vt:lpstr>Διαφάνεια 47</vt:lpstr>
      <vt:lpstr>Διαφάνεια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Life Support for adults and children</dc:title>
  <dc:creator>user</dc:creator>
  <cp:lastModifiedBy>anaisth4</cp:lastModifiedBy>
  <cp:revision>19</cp:revision>
  <dcterms:created xsi:type="dcterms:W3CDTF">2017-09-22T04:06:19Z</dcterms:created>
  <dcterms:modified xsi:type="dcterms:W3CDTF">2018-04-23T06:26:25Z</dcterms:modified>
</cp:coreProperties>
</file>