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5" r:id="rId1"/>
  </p:sldMasterIdLst>
  <p:notesMasterIdLst>
    <p:notesMasterId r:id="rId19"/>
  </p:notesMasterIdLst>
  <p:sldIdLst>
    <p:sldId id="261" r:id="rId2"/>
    <p:sldId id="294" r:id="rId3"/>
    <p:sldId id="298" r:id="rId4"/>
    <p:sldId id="297" r:id="rId5"/>
    <p:sldId id="303" r:id="rId6"/>
    <p:sldId id="302" r:id="rId7"/>
    <p:sldId id="299" r:id="rId8"/>
    <p:sldId id="307" r:id="rId9"/>
    <p:sldId id="305" r:id="rId10"/>
    <p:sldId id="306" r:id="rId11"/>
    <p:sldId id="309" r:id="rId12"/>
    <p:sldId id="304" r:id="rId13"/>
    <p:sldId id="308" r:id="rId14"/>
    <p:sldId id="310" r:id="rId15"/>
    <p:sldId id="301" r:id="rId16"/>
    <p:sldId id="292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EE9E0D-B9B8-4342-A5C2-A562C3DD1F72}">
          <p14:sldIdLst>
            <p14:sldId id="261"/>
            <p14:sldId id="294"/>
            <p14:sldId id="298"/>
            <p14:sldId id="297"/>
            <p14:sldId id="303"/>
            <p14:sldId id="302"/>
            <p14:sldId id="299"/>
            <p14:sldId id="307"/>
            <p14:sldId id="305"/>
            <p14:sldId id="306"/>
            <p14:sldId id="309"/>
            <p14:sldId id="304"/>
            <p14:sldId id="308"/>
            <p14:sldId id="310"/>
            <p14:sldId id="301"/>
            <p14:sldId id="292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86"/>
  </p:normalViewPr>
  <p:slideViewPr>
    <p:cSldViewPr snapToGrid="0" snapToObjects="1">
      <p:cViewPr>
        <p:scale>
          <a:sx n="63" d="100"/>
          <a:sy n="63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F3260-54CC-415D-82F7-A9C2B41084F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C8221-30DE-4368-B00E-115AE491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C8221-30DE-4368-B00E-115AE491BE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C8221-30DE-4368-B00E-115AE491BE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4CC36CE-F237-D04D-AB58-1F3EF43CCB9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150256-5E93-7849-BE93-EEC77618A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atlas.grnet.gr/Contact.aspx" TargetMode="External"/><Relationship Id="rId4" Type="http://schemas.openxmlformats.org/officeDocument/2006/relationships/hyperlink" Target="http://atlas.grnet.g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ACTICAL.TRAINING.UTH" TargetMode="External"/><Relationship Id="rId5" Type="http://schemas.openxmlformats.org/officeDocument/2006/relationships/hyperlink" Target="http://pa.uth.gr/" TargetMode="External"/><Relationship Id="rId4" Type="http://schemas.openxmlformats.org/officeDocument/2006/relationships/hyperlink" Target="mailto:praktiki.pre@uth.g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hyperlink" Target="https://www.amka.gr/AMKAG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s.grnet.gr/" TargetMode="External"/><Relationship Id="rId5" Type="http://schemas.openxmlformats.org/officeDocument/2006/relationships/hyperlink" Target="http://www.pa.uth.gr/" TargetMode="Externa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facebook.com/PRACTICAL.TRAINING.UTH" TargetMode="External"/><Relationship Id="rId4" Type="http://schemas.openxmlformats.org/officeDocument/2006/relationships/hyperlink" Target="http://pa.uth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6373" y="1909771"/>
            <a:ext cx="9794524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unset" dir="t"/>
            </a:scene3d>
            <a:sp3d contourW="12700">
              <a:contourClr>
                <a:schemeClr val="accent2">
                  <a:lumMod val="75000"/>
                </a:schemeClr>
              </a:contourClr>
            </a:sp3d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ΠΡΑΚΤΙΚΗ ΑΣΚΗΣΗ ΕΣΠΑ ΠΑΝΕΠΙΣΤΗΜΙΟΥ ΘΕΣΣΑΛΙΑΣ</a:t>
            </a:r>
          </a:p>
          <a:p>
            <a:endParaRPr lang="el-GR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ΙΔΡΥΜΑΤΙΚΟΣ ΥΠΕΥΘΥΝΟΣ: </a:t>
            </a:r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Αναπ.Πρύτανη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Αθανάσιος </a:t>
            </a:r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Σφουγγάρης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ΕΠΙΣΤΗΜΟΝΙΚΟΣ ΥΠΕΥΘΥΝΟΣ ΠΤΔΕ: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Αναπ.Καθ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. Νικόλαος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Χανιωτάκης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ΔΙΟΙΚΗΤΙΚΗ ΥΠΕΥΘΥΝΗ ΠΤΔΕ: Γεωργία </a:t>
            </a:r>
            <a:r>
              <a:rPr lang="el-GR" sz="1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Γκοτινάκου</a:t>
            </a:r>
            <a:endParaRPr lang="el-GR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l-GR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l-GR" sz="20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8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700" y="1637052"/>
            <a:ext cx="10442864" cy="450974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325" y="1206062"/>
            <a:ext cx="84056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Αν ο φορέας μου δεν είναι στον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ΑΤΛΑΝΤΑ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ή/και δεν έχει αναρτήσει θέση»;</a:t>
            </a:r>
          </a:p>
          <a:p>
            <a:endParaRPr lang="el-G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Διευκολύνετε τον φορέα σας ακολουθώντας τα παρακάτω βήματα: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Είσοδος και Εγγραφή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στον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ΑΤΛΑΝΤΑ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atlas.grnet.gr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Εισαγωγή Θέσης/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εων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Πρακτικής Άσκησης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Σας γνωστοποιεί τον κωδικό θέσης για τη συμπλήρωσή του στην Καρτέλα Πρακτικής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Για οποιαδήποτε κώλυμα στη διαδικασία επικοινωνείτε με το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Γραφείο Αρωγής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του ΑΤΛΑΝΤΑ. </a:t>
            </a:r>
            <a:r>
              <a:rPr lang="el-GR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☎ </a:t>
            </a:r>
            <a:r>
              <a:rPr lang="el-GR" i="1" dirty="0"/>
              <a:t>215 215 </a:t>
            </a:r>
            <a:r>
              <a:rPr lang="el-GR" i="1" dirty="0" smtClean="0"/>
              <a:t>7860.</a:t>
            </a:r>
            <a:r>
              <a:rPr lang="el-GR" dirty="0" smtClean="0"/>
              <a:t> </a:t>
            </a:r>
            <a:r>
              <a:rPr lang="el-GR" dirty="0"/>
              <a:t>Ώρες λειτουργίας Δευτέρα με Παρασκευή </a:t>
            </a:r>
            <a:r>
              <a:rPr lang="el-GR" i="1" dirty="0"/>
              <a:t>09:00 </a:t>
            </a:r>
            <a:r>
              <a:rPr lang="el-GR" i="1" dirty="0" err="1"/>
              <a:t>πμ</a:t>
            </a:r>
            <a:r>
              <a:rPr lang="el-GR" i="1" dirty="0"/>
              <a:t> - 17:00 </a:t>
            </a:r>
            <a:r>
              <a:rPr lang="el-GR" i="1" dirty="0" err="1"/>
              <a:t>μμ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0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700" y="1637052"/>
            <a:ext cx="10442864" cy="450974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/>
          <a:srcRect l="24289" t="3561" r="24902" b="13770"/>
          <a:stretch/>
        </p:blipFill>
        <p:spPr>
          <a:xfrm>
            <a:off x="3406588" y="1102658"/>
            <a:ext cx="5310081" cy="48599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5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0343" y="1359049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ΣΥΝΟΠΤΙΚΑ ΓΙΑ ΝΑ ΞΕΚΙΝΗΣΕΤΕ ΠΡΑΚΤΙΚΗ ΠΡΕΠΕΙ..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9112" y="2111840"/>
            <a:ext cx="8750303" cy="3647122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Να έχετε ενημερωθεί για την Πρακτική ΕΣΠΑ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Να έχετε κάνει την </a:t>
            </a:r>
            <a:r>
              <a:rPr lang="el-GR" sz="20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Αίτηση </a:t>
            </a:r>
            <a:r>
              <a:rPr lang="el-GR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Εγγραφής</a:t>
            </a:r>
            <a:endParaRPr lang="el-GR" sz="20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έχετε συμπληρώσει την </a:t>
            </a:r>
            <a:r>
              <a:rPr lang="el-GR" sz="20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Καρτέλα Πρακτικής </a:t>
            </a:r>
            <a:r>
              <a:rPr lang="el-GR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Απαραίτητα με κωδικό θέσης </a:t>
            </a:r>
            <a:r>
              <a:rPr lang="el-GR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ΑΤΛΑΝΤΑ</a:t>
            </a:r>
            <a:endParaRPr lang="el-GR" sz="2000" dirty="0" smtClean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Να έχετε προσκομίσει όλα τα έγγραφα στο γραφείο μας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Να έχετε συμπληρώσει το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Απογραφικό Δελτίο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Εισόδου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Να έχετε τη σύμβαση υπογεγραμμένη στα χέρια σας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57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120" y="1341776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ΓΙΑ ΝΑ ΟΛΟΚΛΗΡΩΘΕΙ Η Π.Α. ΚΑΙ ΝΑ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ΠΛΗΡΩΘΕΙΤΕ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9136" y="1751352"/>
            <a:ext cx="10442864" cy="430654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Υποβολή εντύπων στο γραφείο Π.Α: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Αξιολόγησης της Πρακτικής σας από το φορέα (με υπογραφή &amp; σφραγίδα από φορέα)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Βεβαίωσης πραγματοποίησης της Πρακτικής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σας (με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υπογραφές από φορέα και Επιστημονικό Υπεύθυνο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σφραγίδα φορέα)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lvl="1" indent="-28575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Ηλεκτρονική Υποβολή από τον φοιτητή στην ιστοσελίδα μας: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Έκθεσης Αποτίμησης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Αξιολόγησης Πρακτικής Άσκησης</a:t>
            </a:r>
          </a:p>
          <a:p>
            <a:pPr lvl="2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Απογραφικού Δελτίου Εξόδου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Trebuchet MS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7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700" y="1637052"/>
            <a:ext cx="10442864" cy="430654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b="1" dirty="0">
              <a:latin typeface="Trebuchet MS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4"/>
          <a:srcRect l="22885" t="5894" r="24941" b="5989"/>
          <a:stretch/>
        </p:blipFill>
        <p:spPr>
          <a:xfrm>
            <a:off x="111147" y="971110"/>
            <a:ext cx="5234576" cy="49728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/>
          <a:srcRect l="21716" t="6480" r="22472" b="7616"/>
          <a:stretch/>
        </p:blipFill>
        <p:spPr>
          <a:xfrm>
            <a:off x="5557189" y="971110"/>
            <a:ext cx="5743332" cy="497248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9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4177" y="1453830"/>
            <a:ext cx="6957450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ΕΙΔΙΚΕΣ ΕΠΙΣΗΜΑΝΣΕΙΣ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9136" y="2341736"/>
            <a:ext cx="9144533" cy="356669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Δε δικαιούνται χρηματοδότηση 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Όσοι ανήκουν σε σώματα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ασφαλείας (πυροσβέστες, αστυνομικοί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), οι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στρατιωτικοί και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οι δημόσιοι υπάλληλοι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κανονικά εργαζόμενοι στον ιδιωτικό τομέα (πλήρους ωραρίου)</a:t>
            </a:r>
          </a:p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ΠΑ σε εργαστήρια και δομές του ΠΘ δεν ενδείκνυται 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Οι φοιτητές πληρώνονται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από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ολοκλήρωση της ΠΑ όπως προβλέπεται στη θεσμοθέτηση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83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0754" y="1308831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ΣΤΟΙΧΕΙΑ ΕΠΙΚΟΙΝΩΝΙΑΣ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848" y="1835738"/>
            <a:ext cx="6736438" cy="3932016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Επιστημονικός Υπεύθυνος: </a:t>
            </a:r>
            <a:r>
              <a:rPr lang="el-G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Χανιωτάκης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Νικόλαος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Διοικητική Υποστήριξη: </a:t>
            </a:r>
            <a:r>
              <a:rPr lang="el-G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Γκοτινάκου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Γεωργία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Στοιχεία επικοινωνίας: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☎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24210-06382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sz="18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@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praktiki.pre@uth.gr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Site </a:t>
            </a:r>
            <a:r>
              <a:rPr lang="en-US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pa.uth.gr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Facebook </a:t>
            </a:r>
            <a:r>
              <a:rPr lang="el-GR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Γραφείο Πρακτικής Άσκησης Πανεπιστημίου </a:t>
            </a:r>
            <a:r>
              <a:rPr lang="el-GR" sz="1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Θεσσαλίας</a:t>
            </a:r>
            <a:endParaRPr lang="el-GR" sz="1800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Διεύθυνση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Γιαννιτσών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Λαχανά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Συγκρότημα Τσαλαπάτα</a:t>
            </a: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endParaRPr lang="el-G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Ημέρες και ώρες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επικοινωνίας γραφείου: </a:t>
            </a:r>
            <a:endParaRPr lang="el-G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Δευτέρα - Παρασκευή 09:00 - 15:00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/>
          <p:nvPr/>
        </p:nvPicPr>
        <p:blipFill rotWithShape="1">
          <a:blip r:embed="rId7"/>
          <a:srcRect l="25939" t="27778" r="44025" b="28241"/>
          <a:stretch/>
        </p:blipFill>
        <p:spPr>
          <a:xfrm>
            <a:off x="6849208" y="1835737"/>
            <a:ext cx="5127444" cy="39439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23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7034" y="2315660"/>
            <a:ext cx="5621484" cy="747350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Καλή Αρχή!</a:t>
            </a:r>
            <a:endParaRPr lang="el-GR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71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18" y="1320937"/>
            <a:ext cx="7307282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ΤΟ ΠΡΟΓΡΑΜΜΑ ΤΗΣ ΠΡΑΚΤΙΚΗΣ ΑΣΚΗΣΗΣ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53" y="2715882"/>
            <a:ext cx="8902700" cy="351689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ΑΚΑΔΗΜΑΪΚΗ ΔΡΑΣΤΗΡΙΟΤΗΤΑ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sz="2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Βρίσκεται θεσμοθετημένο στο Πρόγραμμα Σπουδών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sz="2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(βλ. </a:t>
            </a:r>
            <a:r>
              <a:rPr lang="el-GR" sz="2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κανονισμός </a:t>
            </a:r>
            <a:r>
              <a:rPr lang="el-GR" sz="2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Τμήματος) 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sz="2000" b="1" dirty="0" smtClean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ΧΡΗΜΑΤΟΔΟΤΟΥΜΕΝΟ ΠΡΟΓΡΑΜΜΑ ΕΣΠΑ</a:t>
            </a:r>
            <a:endParaRPr lang="el-GR" sz="2000" b="1" dirty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Οι φοιτητές/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ριες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πληρώνονται εφόσον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ολοκληρώσουν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το είδος της Πρακτικής Άσκησης που περιγράφεται στη θεσμοθέτηση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26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7753" y="1427453"/>
            <a:ext cx="9467361" cy="6035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ΧΑΡΑΚΤΗΡΙΣΤΙΚΑ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Π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ΚΑΙ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ΠΡΟΫΠΟΘΕΣΕΙΣ ΣΥΜΜΕΤΟΧΗΣ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65300" y="2306566"/>
            <a:ext cx="10069146" cy="319741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υποχρεωτική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και λαμβάνει 4,5 μονάδες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Διαρκεί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1 μήνα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και πραγματοποιείται σε δημοτικά σχολεία κατά τους μήνες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Μάρτιο, Απρίλιο και Μάιο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Συμμετέχουν φοιτητές του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εξαμήνου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που έχουν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ολοκληρώσει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με επιτυχία τα προηγούμενα επίπεδα της πρακτικής τους άσκησης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3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935" y="1461439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ΑΠΑΡΑΙΤΗΤΑ ΒΗΜΑΤΑ ΓΙΑ ΝΑ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ΞΕΚΙΝΗΣΕΤΕ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ΤΗΝ ΠΡΑΚΤΙΚΗ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ΣΑΣ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1912" y="2332516"/>
            <a:ext cx="6555274" cy="3824654"/>
          </a:xfrm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Βγάζω Αριθμό Μητρώου Ασφαλισμένου στο ΙΚΑ (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ΑΜΑ.ΙΚΑ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 με την ταυτότητά μου 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 δεν έχω ήδη βγάζω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ΑΜΚΑ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(στο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amka.gr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ή σε ΚΕΠ) και Βεβαίωση Απόδοσης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ΑΦΜ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στην Εφορία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Προσοχή!!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τα δικά σας </a:t>
            </a:r>
            <a:r>
              <a:rPr lang="el-GR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Όχι </a:t>
            </a: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των γονιών σας</a:t>
            </a:r>
          </a:p>
          <a:p>
            <a:pPr marL="0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endParaRPr lang="el-G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Ανοίγω λογαριασμό στην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Alpha bank </a:t>
            </a:r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9" y="1805610"/>
            <a:ext cx="2881275" cy="30449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2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336" y="1324199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ΑΝΟΙΓΜΑ ΛΟΓΑΡΙΑΣΜΟΥ ΣΤΗΝ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ALPHA BANK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2760" y="1953578"/>
            <a:ext cx="10442864" cy="450974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Αν δεν έχετε κανένα λογαριασμό: 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Ανοίγετε ατομικό λογαριασμό στην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Alpha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Bank</a:t>
            </a:r>
            <a:endParaRPr lang="el-GR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Αν έχετε ήδη λογαριασμό σε οποιαδήποτε τράπεζα: 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αρκεί να είναι </a:t>
            </a: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ατομικός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ή να είστε ο </a:t>
            </a: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πρώτος δικαιούχος 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(πρώτο όνομα)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Αν είστε </a:t>
            </a:r>
            <a:r>
              <a:rPr lang="el-GR" b="1" dirty="0" err="1" smtClean="0">
                <a:latin typeface="Arial" charset="0"/>
                <a:ea typeface="Arial" charset="0"/>
                <a:cs typeface="Arial" charset="0"/>
              </a:rPr>
              <a:t>συνδικαιούχος</a:t>
            </a: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 σε λογαριασμό ως δεύτερο ή τρίτο όνομα σε οποιαδήποτε τράπεζα: 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Ανοίγετε ατομικό λογαριασμό (κατά προτίμηση στην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Alpha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Bank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Δικαιολογητικά </a:t>
            </a:r>
            <a:r>
              <a:rPr lang="el-GR" b="1" dirty="0">
                <a:latin typeface="Arial" charset="0"/>
                <a:ea typeface="Arial" charset="0"/>
                <a:cs typeface="Arial" charset="0"/>
              </a:rPr>
              <a:t>για να ανοίξετε λογαριασμό στην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Alpha Bank</a:t>
            </a:r>
            <a:r>
              <a:rPr lang="el-GR" b="1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dirty="0"/>
              <a:t>Ταυτότητα, ΑΦΜ, Ε1 Γονέα (ή δικό σας αν κάνετε δήλωση), Λογαριασμό ΔΕΗ ή ΟΤΕ, Βεβαίωση εγγραφής στο τρέχον εξάμηνο από τη Γραμματεία, Υπεύθυνη Δήλωση ότι δεν έχετε σε άλλη Τράπεζα ατομικό λογαριασμό.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sz="1800" b="1" dirty="0"/>
              <a:t> *Προσπαθείτε να ανοίγετε </a:t>
            </a:r>
            <a:r>
              <a:rPr lang="el-GR" sz="1800" b="1" dirty="0" smtClean="0"/>
              <a:t>λογαριασμό σε </a:t>
            </a:r>
            <a:r>
              <a:rPr lang="el-GR" sz="1800" b="1" dirty="0"/>
              <a:t>υποκατάστημα του Βόλου</a:t>
            </a:r>
            <a:endParaRPr lang="el-GR" sz="18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459" y="735431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ΔΙΑΣΤΗΜΑΤΑ ΠΡΑΚΤΙΚΗΣ ΑΣΚΗΣΗΣ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33752" y="1988210"/>
            <a:ext cx="4992363" cy="3797127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Μάρτιος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b="1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Απρίλιος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Arial" charset="0"/>
                <a:ea typeface="Arial" charset="0"/>
                <a:cs typeface="Arial" charset="0"/>
              </a:rPr>
              <a:t>Μάιος</a:t>
            </a:r>
            <a:endParaRPr lang="el-GR" b="1" dirty="0">
              <a:latin typeface="Arial" charset="0"/>
              <a:ea typeface="Arial" charset="0"/>
              <a:cs typeface="Arial" charset="0"/>
            </a:endParaRPr>
          </a:p>
          <a:p>
            <a:pPr marL="274320" lvl="1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είναι ολόκληρος ο μήνας και να ξεκινά από 1</a:t>
            </a:r>
            <a:r>
              <a:rPr lang="el-GR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l-GR" b="1" dirty="0">
              <a:latin typeface="Trebuchet MS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5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6475" y="1104398"/>
            <a:ext cx="8239991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ΟΙ ΕΠΟΜΕΝΕΣ ΚΙΝΗΣΕΙΣ ΠΟΥ ΕΠΕΙΓΟΥΝ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9136" y="1742564"/>
            <a:ext cx="10442864" cy="450974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Συμπλήρωση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«Αίτηση Εγγραφής»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στο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μας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www.pa.uth.gr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, θα χρειαστείτε τα προηγούμενα έγγραφα + την Ταυτότητα και το Φοιτητικό σας Πάσο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Είσοδος στον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ΑΤΛΑΝΤΑ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www.atlas.grnet.gr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και αναζήτηση φορέα</a:t>
            </a: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Αφού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συμφωνήσετε με το φορέα για συνεργασία και σας γνωστοποιήσει τον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κωδικό θέσης στον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ΑΤΛΑΝΤΑ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συμπληρώνετε την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«Καρτέλα Πρακτικής»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Έντυπα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δικαιολογητικά στο γραφείο Πρακτικής Άσκησης εις διπλούν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ΑΜΑ ΙΚΑ, φωτοτυπία ταυτότητας, φωτοτυπία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ΑΜΚΑ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, ΑΦΜ, φωτοτυπία βιβλιαρίου ασφαλιστικής κάλυψης</a:t>
            </a: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Σας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αποστέλλεται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ύμβαση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με το φορέα μαζί με οδηγίες στο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σας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Συμπλήρωση του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Απογραφικού Δελτίου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Εισόδου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Επιστρέφετε τη σύμβαση στο Γραφείο Π.Α. και αναμένετε ενημέρωση όταν είναι υπογεγραμμένη (Η Επιτροπή Ερευνών ως εργοδότης υπογράφει τελευταία)</a:t>
            </a:r>
            <a:endParaRPr lang="el-GR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2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700" y="1637052"/>
            <a:ext cx="10442864" cy="4509748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Εικόνα 4"/>
          <p:cNvPicPr/>
          <p:nvPr/>
        </p:nvPicPr>
        <p:blipFill rotWithShape="1">
          <a:blip r:embed="rId4"/>
          <a:srcRect l="23627" t="2778" r="24652" b="10185"/>
          <a:stretch/>
        </p:blipFill>
        <p:spPr bwMode="auto">
          <a:xfrm>
            <a:off x="307730" y="1336705"/>
            <a:ext cx="5503985" cy="428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5"/>
          <a:srcRect l="19618" t="4104" r="21007" b="4049"/>
          <a:stretch/>
        </p:blipFill>
        <p:spPr bwMode="auto">
          <a:xfrm>
            <a:off x="6251331" y="1336705"/>
            <a:ext cx="5609492" cy="428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65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9136" y="2252514"/>
            <a:ext cx="9294002" cy="402519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Συμπληρώνετε τα </a:t>
            </a:r>
            <a:r>
              <a:rPr lang="el-GR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στοιχεία 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σας </a:t>
            </a:r>
            <a:r>
              <a:rPr lang="el-GR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σωστά 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στην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Αίτηση Εγγραφής 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και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Καρτέλα Πρακτικής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SOS!</a:t>
            </a:r>
            <a:r>
              <a:rPr lang="el-GR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Παρακολουθείτε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καθημερινά το </a:t>
            </a:r>
            <a:r>
              <a:rPr lang="en-US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email 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που έχετε δηλώσει στην </a:t>
            </a:r>
            <a:r>
              <a:rPr lang="el-GR" b="1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Αίτηση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Εγγραφής, </a:t>
            </a:r>
            <a:r>
              <a:rPr lang="el-GR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την ιστοσελίδα μας (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pa.uth.gr</a:t>
            </a:r>
            <a:r>
              <a:rPr lang="el-GR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και τη σελίδα μας στο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facebook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( </a:t>
            </a:r>
            <a:r>
              <a:rPr lang="el-GR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Γραφείο Πρακτικής Άσκησης Πανεπιστημίου Θεσσαλίας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l-GR" i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Τη σύμβαση την εκτυπώνετε σε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αντίτυπα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διπλής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όψης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 Απαγορεύεται η χρήση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διορθωτικού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και η συμπλήρωση των πεδίων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ΑΔΑ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και </a:t>
            </a:r>
            <a:r>
              <a:rPr lang="el-GR" b="1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Ημερομηνία</a:t>
            </a:r>
            <a:r>
              <a:rPr lang="el-GR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 Σε διαφορετική περίπτωση η σύμβαση είναι άκυρη.. (Προτιμήστε στυλό με μαύρο μελάνι)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i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72" y="1517695"/>
            <a:ext cx="786014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 cap="all" baseline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l-GR" dirty="0"/>
              <a:t>ΣΗΜΕΙΑ ΠΟΥ ΠΡΕΠΕΙ ΝΑ ΠΡΟΣΕΞΕΤΕ..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52" y="79909"/>
            <a:ext cx="539950" cy="53995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4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Ξυλογραφί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Ξυλογραφί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1417</TotalTime>
  <Words>819</Words>
  <Application>Microsoft Office PowerPoint</Application>
  <PresentationFormat>Προσαρμογή</PresentationFormat>
  <Paragraphs>129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Ξυλογραφία</vt:lpstr>
      <vt:lpstr>Παρουσίαση του PowerPoint</vt:lpstr>
      <vt:lpstr>ΤΟ ΠΡΟΓΡΑΜΜΑ ΤΗΣ ΠΡΑΚΤΙΚΗΣ ΑΣΚΗΣΗΣ</vt:lpstr>
      <vt:lpstr>ΧΑΡΑΚΤΗΡΙΣΤΙΚΑ Π.Α. ΚΑΙ ΠΡΟΫΠΟΘΕΣΕΙΣ ΣΥΜΜΕΤΟΧΗΣ</vt:lpstr>
      <vt:lpstr>ΑΠΑΡΑΙΤΗΤΑ ΒΗΜΑΤΑ ΓΙΑ ΝΑ ΞΕΚΙΝΗΣΕΤΕ ΤΗΝ ΠΡΑΚΤΙΚΗ ΣΑΣ</vt:lpstr>
      <vt:lpstr>ΑΝΟΙΓΜΑ ΛΟΓΑΡΙΑΣΜΟΥ ΣΤΗΝ ALPHA BANK</vt:lpstr>
      <vt:lpstr>ΔΙΑΣΤΗΜΑΤΑ ΠΡΑΚΤΙΚΗΣ ΑΣΚΗΣΗΣ</vt:lpstr>
      <vt:lpstr>ΟΙ ΕΠΟΜΕΝΕΣ ΚΙΝΗΣΕΙΣ ΠΟΥ ΕΠΕΙΓΟΥΝ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ΣΥΝΟΠΤΙΚΑ ΓΙΑ ΝΑ ΞΕΚΙΝΗΣΕΤΕ ΠΡΑΚΤΙΚΗ ΠΡΕΠΕΙ..</vt:lpstr>
      <vt:lpstr>ΓΙΑ ΝΑ ΟΛΟΚΛΗΡΩΘΕΙ Η Π.Α. ΚΑΙ ΝΑ ΠΛΗΡΩΘΕΙΤΕ</vt:lpstr>
      <vt:lpstr>Παρουσίαση του PowerPoint</vt:lpstr>
      <vt:lpstr>ΕΙΔΙΚΕΣ ΕΠΙΣΗΜΑΝΣΕΙΣ</vt:lpstr>
      <vt:lpstr>ΣΤΟΙΧΕΙΑ ΕΠΙΚΟΙΝΩΝΙΑΣ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HPi5</cp:lastModifiedBy>
  <cp:revision>266</cp:revision>
  <dcterms:created xsi:type="dcterms:W3CDTF">2016-05-08T17:16:24Z</dcterms:created>
  <dcterms:modified xsi:type="dcterms:W3CDTF">2017-02-16T17:32:25Z</dcterms:modified>
</cp:coreProperties>
</file>