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83" r:id="rId13"/>
    <p:sldId id="284" r:id="rId14"/>
    <p:sldId id="267" r:id="rId15"/>
    <p:sldId id="268" r:id="rId16"/>
    <p:sldId id="282" r:id="rId17"/>
    <p:sldId id="269" r:id="rId18"/>
    <p:sldId id="270" r:id="rId19"/>
    <p:sldId id="271" r:id="rId20"/>
    <p:sldId id="272" r:id="rId21"/>
    <p:sldId id="273" r:id="rId22"/>
    <p:sldId id="274" r:id="rId23"/>
    <p:sldId id="275" r:id="rId24"/>
    <p:sldId id="276" r:id="rId25"/>
    <p:sldId id="277" r:id="rId26"/>
    <p:sldId id="281" r:id="rId27"/>
    <p:sldId id="278" r:id="rId28"/>
    <p:sldId id="279" r:id="rId29"/>
    <p:sldId id="280"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47B806AC-232B-45E0-A19D-A57D478E0277}" type="datetimeFigureOut">
              <a:rPr lang="el-GR" smtClean="0"/>
              <a:pPr/>
              <a:t>14/11/2016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E73F6F5-2DCC-449C-8CB8-B10A97EEF26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47B806AC-232B-45E0-A19D-A57D478E0277}" type="datetimeFigureOut">
              <a:rPr lang="el-GR" smtClean="0"/>
              <a:pPr/>
              <a:t>14/11/2016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E73F6F5-2DCC-449C-8CB8-B10A97EEF26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47B806AC-232B-45E0-A19D-A57D478E0277}" type="datetimeFigureOut">
              <a:rPr lang="el-GR" smtClean="0"/>
              <a:pPr/>
              <a:t>14/11/2016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E73F6F5-2DCC-449C-8CB8-B10A97EEF26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47B806AC-232B-45E0-A19D-A57D478E0277}" type="datetimeFigureOut">
              <a:rPr lang="el-GR" smtClean="0"/>
              <a:pPr/>
              <a:t>14/11/2016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E73F6F5-2DCC-449C-8CB8-B10A97EEF26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B806AC-232B-45E0-A19D-A57D478E0277}" type="datetimeFigureOut">
              <a:rPr lang="el-GR" smtClean="0"/>
              <a:pPr/>
              <a:t>14/11/2016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E73F6F5-2DCC-449C-8CB8-B10A97EEF26E}"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47B806AC-232B-45E0-A19D-A57D478E0277}" type="datetimeFigureOut">
              <a:rPr lang="el-GR" smtClean="0"/>
              <a:pPr/>
              <a:t>14/11/2016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E73F6F5-2DCC-449C-8CB8-B10A97EEF26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47B806AC-232B-45E0-A19D-A57D478E0277}" type="datetimeFigureOut">
              <a:rPr lang="el-GR" smtClean="0"/>
              <a:pPr/>
              <a:t>14/11/2016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E73F6F5-2DCC-449C-8CB8-B10A97EEF26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47B806AC-232B-45E0-A19D-A57D478E0277}" type="datetimeFigureOut">
              <a:rPr lang="el-GR" smtClean="0"/>
              <a:pPr/>
              <a:t>14/11/2016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E73F6F5-2DCC-449C-8CB8-B10A97EEF26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B806AC-232B-45E0-A19D-A57D478E0277}" type="datetimeFigureOut">
              <a:rPr lang="el-GR" smtClean="0"/>
              <a:pPr/>
              <a:t>14/11/2016</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E73F6F5-2DCC-449C-8CB8-B10A97EEF26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B806AC-232B-45E0-A19D-A57D478E0277}" type="datetimeFigureOut">
              <a:rPr lang="el-GR" smtClean="0"/>
              <a:pPr/>
              <a:t>14/11/2016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E73F6F5-2DCC-449C-8CB8-B10A97EEF26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B806AC-232B-45E0-A19D-A57D478E0277}" type="datetimeFigureOut">
              <a:rPr lang="el-GR" smtClean="0"/>
              <a:pPr/>
              <a:t>14/11/2016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E73F6F5-2DCC-449C-8CB8-B10A97EEF26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B806AC-232B-45E0-A19D-A57D478E0277}" type="datetimeFigureOut">
              <a:rPr lang="el-GR" smtClean="0"/>
              <a:pPr/>
              <a:t>14/11/2016</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73F6F5-2DCC-449C-8CB8-B10A97EEF26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dirty="0" smtClean="0"/>
              <a:t>Παραδοσιακή </a:t>
            </a:r>
            <a:r>
              <a:rPr lang="el-GR" dirty="0" smtClean="0"/>
              <a:t>φιλολογία</a:t>
            </a:r>
            <a:r>
              <a:rPr lang="en-US" dirty="0" smtClean="0"/>
              <a:t> (</a:t>
            </a:r>
            <a:r>
              <a:rPr lang="el-GR" dirty="0" smtClean="0"/>
              <a:t>φιλελεύθερος ανθρωπισμός) </a:t>
            </a:r>
            <a:r>
              <a:rPr lang="el-GR" dirty="0" smtClean="0"/>
              <a:t>και η επανάσταση που έφερε ο δομισμός</a:t>
            </a:r>
            <a:endParaRPr lang="el-GR" dirty="0"/>
          </a:p>
        </p:txBody>
      </p:sp>
      <p:sp>
        <p:nvSpPr>
          <p:cNvPr id="3" name="Subtitle 2"/>
          <p:cNvSpPr>
            <a:spLocks noGrp="1"/>
          </p:cNvSpPr>
          <p:nvPr>
            <p:ph type="subTitle" idx="1"/>
          </p:nvPr>
        </p:nvSpPr>
        <p:spPr/>
        <p:txBody>
          <a:bodyPr>
            <a:normAutofit fontScale="70000" lnSpcReduction="20000"/>
          </a:bodyPr>
          <a:lstStyle/>
          <a:p>
            <a:r>
              <a:rPr lang="el-GR" dirty="0" smtClean="0"/>
              <a:t>Στο μάθημά μας </a:t>
            </a:r>
            <a:r>
              <a:rPr lang="el-GR" b="1" i="1" dirty="0" smtClean="0"/>
              <a:t>συνδυάζουμε δύο διαφορετικές και κάποτε αντίπαλες προσεγγίσεις</a:t>
            </a:r>
            <a:r>
              <a:rPr lang="el-GR" dirty="0" smtClean="0"/>
              <a:t>: την παραδοσιακή φιλολογική και ανθρωπιστική προσέγγιση με τις θεωρίες λογοτεχνίας που προέκυψαν με τη λεγόμενη «γλωσσική στροφή» που πυροδότητα η ανάδυση του δομισμού.</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Η «θεωρία» αντιτάχθηκε στην παραδοσιακή κριτική και φιλολογία</a:t>
            </a:r>
            <a:endParaRPr lang="el-GR" dirty="0"/>
          </a:p>
        </p:txBody>
      </p:sp>
      <p:sp>
        <p:nvSpPr>
          <p:cNvPr id="3" name="Content Placeholder 2"/>
          <p:cNvSpPr>
            <a:spLocks noGrp="1"/>
          </p:cNvSpPr>
          <p:nvPr>
            <p:ph idx="1"/>
          </p:nvPr>
        </p:nvSpPr>
        <p:spPr/>
        <p:txBody>
          <a:bodyPr/>
          <a:lstStyle/>
          <a:p>
            <a:r>
              <a:rPr lang="el-GR" dirty="0" smtClean="0"/>
              <a:t>Για τη θεωρία τίποτα δεν είναι αυτονόητο και ούτε διαχρονικό. Δεν υπάρχει απόλυτη ανθρώπινη φύση και αξίες: συγγραφέας, κείμενο και αναγνώστες είμαστε όλοι ιστορικοί και περιορισμένοι από το κοινωνικό μας περιβάλλον, την ειδική ψυχολογία μας, τη γλώσσα μας, κλπ.</a:t>
            </a: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 δομισμός</a:t>
            </a:r>
            <a:endParaRPr lang="el-GR" dirty="0"/>
          </a:p>
        </p:txBody>
      </p:sp>
      <p:sp>
        <p:nvSpPr>
          <p:cNvPr id="3" name="Content Placeholder 2"/>
          <p:cNvSpPr>
            <a:spLocks noGrp="1"/>
          </p:cNvSpPr>
          <p:nvPr>
            <p:ph idx="1"/>
          </p:nvPr>
        </p:nvSpPr>
        <p:spPr/>
        <p:txBody>
          <a:bodyPr>
            <a:normAutofit fontScale="70000" lnSpcReduction="20000"/>
          </a:bodyPr>
          <a:lstStyle/>
          <a:p>
            <a:r>
              <a:rPr lang="el-GR" dirty="0" smtClean="0"/>
              <a:t>Ο δομισμός στις λογοτεχνικές σπουδές μεταφέρει τη γλωσσολογική θεωρία του Φερντινάν ντε Σωσσύρ</a:t>
            </a:r>
            <a:r>
              <a:rPr lang="en-US" dirty="0" smtClean="0"/>
              <a:t> (Ferdinand de Saussure)</a:t>
            </a:r>
            <a:r>
              <a:rPr lang="el-GR" dirty="0" smtClean="0"/>
              <a:t> από τη γλωσσολογία στη λογοτεχνία. </a:t>
            </a:r>
          </a:p>
          <a:p>
            <a:r>
              <a:rPr lang="el-GR" dirty="0" smtClean="0"/>
              <a:t>Το έργο του Σωσσύρ (1857-1913) επανακαλύφθηκε και αξιοποιήθηκε στις δεκαετίες 1950-1960</a:t>
            </a:r>
            <a:r>
              <a:rPr lang="en-US" dirty="0"/>
              <a:t> </a:t>
            </a:r>
            <a:r>
              <a:rPr lang="el-GR" dirty="0" smtClean="0"/>
              <a:t>δημιουργώντας ένα νέο πνευματικό κίνημα με κέντρο το έργο του ανθρωπολόγου</a:t>
            </a:r>
            <a:r>
              <a:rPr lang="en-US" dirty="0" smtClean="0"/>
              <a:t> Claude Levi-Strauss (1908-2009) </a:t>
            </a:r>
            <a:r>
              <a:rPr lang="el-GR" dirty="0" smtClean="0"/>
              <a:t>και του λογοτεχνικού κριτικού Ρολάν Μπαρτ (</a:t>
            </a:r>
            <a:r>
              <a:rPr lang="en-US" dirty="0" smtClean="0"/>
              <a:t>Roland Barthes, 1915-1980).</a:t>
            </a:r>
            <a:r>
              <a:rPr lang="el-GR" dirty="0" smtClean="0"/>
              <a:t> </a:t>
            </a:r>
          </a:p>
          <a:p>
            <a:r>
              <a:rPr lang="el-GR" dirty="0" smtClean="0"/>
              <a:t>Ο δομισμός και η σημειωτική δεν περιορίζονται μόνο στη γλωσσολογία και τη λογοτεχνία, αλλά ερμηνεύουν ως «συστήματα σημείων» όλες τις εκφάνσεις του πολιτισμού: ένδυση, διαφήμιση, μουσική, αρχιτεκτονική, όλη μας την καθημερινότητα. Η σημερινή επιστήμη της ανθρωπολογίας στηρίζεται εν πολλοίς στις ανακαλύψεις του δομισμού.</a:t>
            </a: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20000"/>
          </a:bodyPr>
          <a:lstStyle/>
          <a:p>
            <a:r>
              <a:rPr lang="el-GR" sz="3400" dirty="0" smtClean="0"/>
              <a:t>Ο δομισμός βασίζεται στην ιδέα ότι δεν μπορούμε να αντιληφθούμε τα πράγματα απομονωμένα αλλά ενταγμένα σε και καθορισμένα από ευρύτερες δομές στις οποίες συμμετέχουν. </a:t>
            </a:r>
            <a:r>
              <a:rPr lang="en-US" sz="3400" dirty="0" smtClean="0"/>
              <a:t>  </a:t>
            </a:r>
          </a:p>
          <a:p>
            <a:r>
              <a:rPr lang="el-GR" sz="3400" dirty="0" smtClean="0"/>
              <a:t>Παραδείγματα;</a:t>
            </a:r>
          </a:p>
          <a:p>
            <a:r>
              <a:rPr lang="el-GR" sz="3400" dirty="0" smtClean="0"/>
              <a:t>Είναι δυνατόν να συνυπάρξει αυτή η θεωρία με την έννοια του «υπερβατικού υποκειμένου» της παραδοσιακής προσέγγισης της λογοτεχνίας;</a:t>
            </a:r>
            <a:r>
              <a:rPr lang="en-US" sz="3400" dirty="0" smtClean="0"/>
              <a:t>                    </a:t>
            </a:r>
            <a:endParaRPr lang="el-GR" sz="3400" dirty="0" smtClean="0"/>
          </a:p>
          <a:p>
            <a:endParaRPr lang="el-GR" dirty="0"/>
          </a:p>
        </p:txBody>
      </p:sp>
    </p:spTree>
    <p:extLst>
      <p:ext uri="{BB962C8B-B14F-4D97-AF65-F5344CB8AC3E}">
        <p14:creationId xmlns:p14="http://schemas.microsoft.com/office/powerpoint/2010/main" val="11975110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10000"/>
          </a:bodyPr>
          <a:lstStyle/>
          <a:p>
            <a:r>
              <a:rPr lang="el-GR" dirty="0"/>
              <a:t>Στη λογοτεχνία, για παράδειγμα, ο δομισμός μας λέει ότι είναι λάθος να επιχειρούμε να αντιληφθούμε το νόημα ενός έργου χωρίς να γνωρίζουμε την ευρύτερη δομή (με τους συγκεκριμένους κανόνες της) στην οποία ανήκει: ένα ποίημα ίσως να είναι μοιρολόι ή ελεγεία και τότε θα πρέπει να το κατανοήσουμε με βάση το είδος της ελεγείας. Αλλά και η ελεγεία είναι ένα υποείδος που ανήκει σε μία ευρύτερη δομή, την λυρική ποίηση. Αλλά και η λυρική ποίηση ανήκει σε μία ευρύτερη δομή, το γένος της ποίησης που διαφοροποιείται από αυτό της πεζογραφίας, κ.λπ. </a:t>
            </a:r>
          </a:p>
          <a:p>
            <a:endParaRPr lang="el-GR" dirty="0"/>
          </a:p>
        </p:txBody>
      </p:sp>
    </p:spTree>
    <p:extLst>
      <p:ext uri="{BB962C8B-B14F-4D97-AF65-F5344CB8AC3E}">
        <p14:creationId xmlns:p14="http://schemas.microsoft.com/office/powerpoint/2010/main" val="12271349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Βασικές αρχές του δομισμού</a:t>
            </a:r>
            <a:endParaRPr lang="el-GR" dirty="0"/>
          </a:p>
        </p:txBody>
      </p:sp>
      <p:sp>
        <p:nvSpPr>
          <p:cNvPr id="3" name="Content Placeholder 2"/>
          <p:cNvSpPr>
            <a:spLocks noGrp="1"/>
          </p:cNvSpPr>
          <p:nvPr>
            <p:ph idx="1"/>
          </p:nvPr>
        </p:nvSpPr>
        <p:spPr/>
        <p:txBody>
          <a:bodyPr>
            <a:normAutofit fontScale="70000" lnSpcReduction="20000"/>
          </a:bodyPr>
          <a:lstStyle/>
          <a:p>
            <a:r>
              <a:rPr lang="el-GR" u="sng" dirty="0" smtClean="0"/>
              <a:t>Πρώτον</a:t>
            </a:r>
            <a:r>
              <a:rPr lang="el-GR" dirty="0" smtClean="0"/>
              <a:t>: Το γλωσσικό «σημείο» είναι αυθαίρετο. Το σημείο αποτελείται από το «σημαίνον» και το «σημαινόμενο».</a:t>
            </a:r>
          </a:p>
          <a:p>
            <a:r>
              <a:rPr lang="el-GR" dirty="0" smtClean="0"/>
              <a:t>Οι λέξεις (τα σημεία) αποτελούνται από ηχητικές εικόνες, τα «σημαίνοντα» που συνδέονται με «σημαινόμενα» δηλαδή η κάθε λέξη σημαίνει κάτι, έχει ένα σημαίνον, μία σημασία. Αλλά η σχέση σημαίνοντος και σημαινόμενου είναι μία αυθαίρετη κοινωνική σύμβαση: Δεν υπάρχει κανένας εγγενής λόγος για ένα σύνολο ήχων ή γραμμάτων πάνω στο χαρτί να σημαίνει αυτό που σημαίνει, γι αυτό εξάλλου διαφορετικές γλώσσες έχουν άλλα σημαίνοντα για τα ίδια σημαινόμενα. «</a:t>
            </a:r>
            <a:r>
              <a:rPr lang="en-US" dirty="0"/>
              <a:t>K</a:t>
            </a:r>
            <a:r>
              <a:rPr lang="el-GR" dirty="0" smtClean="0"/>
              <a:t> α ρ έ κ λ α», ή «</a:t>
            </a:r>
            <a:r>
              <a:rPr lang="en-US" dirty="0" smtClean="0"/>
              <a:t>chai r</a:t>
            </a:r>
            <a:r>
              <a:rPr lang="el-GR" dirty="0" smtClean="0"/>
              <a:t>»</a:t>
            </a:r>
            <a:r>
              <a:rPr lang="en-US" dirty="0" smtClean="0"/>
              <a:t> </a:t>
            </a:r>
            <a:r>
              <a:rPr lang="el-GR" dirty="0" smtClean="0"/>
              <a:t>ή «</a:t>
            </a:r>
            <a:r>
              <a:rPr lang="en-US" dirty="0" smtClean="0"/>
              <a:t>chaise”</a:t>
            </a:r>
            <a:r>
              <a:rPr lang="el-GR" dirty="0" smtClean="0"/>
              <a:t> είναι διαφορετικά σημαίνοντα που σημαίνουν όλα καρέκλα.</a:t>
            </a:r>
          </a:p>
          <a:p>
            <a:r>
              <a:rPr lang="el-GR" dirty="0" smtClean="0"/>
              <a:t>Το «αναφερόμενο», δηλαδή το αντικείμενο καρέκλα είναι εκτός του γλωσσικού σημείου.</a:t>
            </a: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85000" lnSpcReduction="20000"/>
          </a:bodyPr>
          <a:lstStyle/>
          <a:p>
            <a:r>
              <a:rPr lang="el-GR" dirty="0" smtClean="0"/>
              <a:t>Έτσι τα σημεία </a:t>
            </a:r>
            <a:r>
              <a:rPr lang="el-GR" b="1" i="1" dirty="0" smtClean="0"/>
              <a:t>δεν</a:t>
            </a:r>
            <a:r>
              <a:rPr lang="el-GR" dirty="0" smtClean="0"/>
              <a:t> είναι τα πράγματα.</a:t>
            </a:r>
            <a:r>
              <a:rPr lang="en-US" dirty="0" smtClean="0"/>
              <a:t> </a:t>
            </a:r>
            <a:endParaRPr lang="el-GR" dirty="0"/>
          </a:p>
          <a:p>
            <a:r>
              <a:rPr lang="el-GR" dirty="0" smtClean="0"/>
              <a:t>Η γλώσσα και η λογοτεχνία μπορούν να αντιμετωπιστούν ως σημειολογικά συστήματα που λειτουργούν, σε μεγάλο βαθμό, ανεξάρτητα και αυτόνομα από την πραγματικότητα. </a:t>
            </a:r>
          </a:p>
          <a:p>
            <a:r>
              <a:rPr lang="el-GR" u="sng" dirty="0" smtClean="0"/>
              <a:t>Δεύτερον (σε συνέχεια του πρώτου)</a:t>
            </a:r>
            <a:r>
              <a:rPr lang="el-GR" dirty="0" smtClean="0"/>
              <a:t>: Τα σημεία παράγουν νόημα όχι επειδή αναφέρονται στα πράγματα αλλά επειδή διαφέρουν από άλλα σημεία που ανήκουν στην ίδια «αλυσίδα» ή διαφοροποιητικό δίκτυο. Ή έννοια πολυθρόνα έχει νόημα επειδή είναι διαφορετική από την έννοια καρέκλα ή την έννοια καναπές.</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pic>
        <p:nvPicPr>
          <p:cNvPr id="4" name="Content Placeholder 3" descr="C:\Users\Evgenia\Desktop\tumblr_ly965t1KVm1qcg3zwo1_1280.jpg"/>
          <p:cNvPicPr>
            <a:picLocks noGrp="1"/>
          </p:cNvPicPr>
          <p:nvPr>
            <p:ph idx="1"/>
          </p:nvPr>
        </p:nvPicPr>
        <p:blipFill>
          <a:blip r:embed="rId2"/>
          <a:srcRect/>
          <a:stretch>
            <a:fillRect/>
          </a:stretch>
        </p:blipFill>
        <p:spPr bwMode="auto">
          <a:xfrm>
            <a:off x="1622199" y="1600200"/>
            <a:ext cx="5899602" cy="452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r>
              <a:rPr lang="el-GR" dirty="0" smtClean="0"/>
              <a:t>Το διάσημο παράδειγμα του Σωσσύρ είναι ένας πίνακας με τα δρομολόγια των τρένων: </a:t>
            </a:r>
          </a:p>
          <a:p>
            <a:r>
              <a:rPr lang="el-GR" dirty="0"/>
              <a:t>Τ</a:t>
            </a:r>
            <a:r>
              <a:rPr lang="el-GR" dirty="0" smtClean="0"/>
              <a:t>ί δίνει την ταυτότητά του στο εξπρές των 8.25 από τη Γενεύη για το Παρίσι; Δεν είναι τίποτα το υλικό, δεν είναι η μηχανή και τα βαγόνια, που θα μπορούσαν να αλλάζουν κάθε μέρα, δεν είναι οι οδηγοί ή οι επιβάτες, είναι η θέση του σε ένα σύστημα διαφορών: είναι το αυτό που βρίσκεται ανάμεσα στα τρένα των 7.25 και των 9.25, δηλαδή η ταυτότητά του είναι απολύτως συσχετική. </a:t>
            </a: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r>
              <a:rPr lang="el-GR" u="sng" dirty="0" smtClean="0"/>
              <a:t>Τρίτον</a:t>
            </a:r>
            <a:r>
              <a:rPr lang="el-GR" dirty="0" smtClean="0"/>
              <a:t>: Για τον Σωσσύρ, η γλώσσα </a:t>
            </a:r>
            <a:r>
              <a:rPr lang="el-GR" b="1" u="sng" dirty="0" smtClean="0"/>
              <a:t>συνιστά</a:t>
            </a:r>
            <a:r>
              <a:rPr lang="el-GR" dirty="0" smtClean="0"/>
              <a:t> τον κόσμο μας, δεν τον καταγράφει απλώς, ούτε χρησιμεύει για να του βάζει διάφορες ταμπελίτσες. </a:t>
            </a:r>
          </a:p>
          <a:p>
            <a:r>
              <a:rPr lang="el-GR" dirty="0" smtClean="0"/>
              <a:t>Το νόημα αποδίδεται πάντοτε στο αντικείμενο ή την ιδέα από το ανθρώπινο μυαλό που σκέφτεται μέσω της γλώσσας που έχει μάθει.</a:t>
            </a:r>
          </a:p>
          <a:p>
            <a:r>
              <a:rPr lang="el-GR" dirty="0" smtClean="0"/>
              <a:t>Το νόημα δεν περιέχεται μέσα στα πράγματα. Κλασικό παράδειγμα είναι η επιλογή ανάμεσα σε εναλλακτικές διατυπώσεις, όπως «τρομοκράτης» ή «αντάρτης», «κοινοτικά τέλη» ή «χαράτσι». </a:t>
            </a: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u="sng" dirty="0" smtClean="0"/>
              <a:t>Τέταρτο:</a:t>
            </a:r>
            <a:r>
              <a:rPr lang="en-US" i="1" dirty="0" smtClean="0"/>
              <a:t>Langue</a:t>
            </a:r>
            <a:r>
              <a:rPr lang="en-US" dirty="0" smtClean="0"/>
              <a:t> </a:t>
            </a:r>
            <a:r>
              <a:rPr lang="el-GR" dirty="0" smtClean="0"/>
              <a:t>και </a:t>
            </a:r>
            <a:r>
              <a:rPr lang="en-US" i="1" dirty="0" smtClean="0"/>
              <a:t>parole</a:t>
            </a:r>
            <a:r>
              <a:rPr lang="en-US" dirty="0" smtClean="0"/>
              <a:t>   (</a:t>
            </a:r>
            <a:r>
              <a:rPr lang="el-GR" dirty="0" smtClean="0"/>
              <a:t>σύστημα γλώσσας και ομιλία).</a:t>
            </a:r>
            <a:endParaRPr lang="el-GR" dirty="0"/>
          </a:p>
        </p:txBody>
      </p:sp>
      <p:sp>
        <p:nvSpPr>
          <p:cNvPr id="3" name="Content Placeholder 2"/>
          <p:cNvSpPr>
            <a:spLocks noGrp="1"/>
          </p:cNvSpPr>
          <p:nvPr>
            <p:ph idx="1"/>
          </p:nvPr>
        </p:nvSpPr>
        <p:spPr/>
        <p:txBody>
          <a:bodyPr>
            <a:normAutofit fontScale="70000" lnSpcReduction="20000"/>
          </a:bodyPr>
          <a:lstStyle/>
          <a:p>
            <a:r>
              <a:rPr lang="el-GR" dirty="0" smtClean="0"/>
              <a:t>Η γλώσσα είναι ένα σύστημα κανόνων που τους κατέχουν οι ομιλητές. Χρησιμοποιούν τους κανόνες αυτούς για να παράγουν λόγο και ομιλία.</a:t>
            </a:r>
          </a:p>
          <a:p>
            <a:r>
              <a:rPr lang="el-GR" dirty="0" smtClean="0"/>
              <a:t>Οι δομιστές κριτικοί της λογοτεχνίας θεωρούν ότι, κατά αναλογία με τις δομές της γραμματικής και του συντακτικού, υπάρχουν κανόνες ή συμβάσεις για τη λογοτεχνική παραγωγή. Τα λογοτεχνικά είδη είναι δομές που διέπονται από κανόνες. Ο  κάθε συγγραφέας χρησιμοποιεί αυτούς τους κανόνες και δημιουργεί τη δική του εκδοχή.</a:t>
            </a:r>
          </a:p>
          <a:p>
            <a:r>
              <a:rPr lang="el-GR" dirty="0" smtClean="0"/>
              <a:t>Μελετώντας πολλά κείμενα που ανήκουν σε ένα λογοτεχνικό είδος είναι δυνατόν να απομονωθούν οι δομές και οι κανόνες: π.χ. τα λαϊκά παραμύθια χωρίζονται σε λίγες κατηγορίες με παρόμοιες δομές πλοκής και αφήγησης (ο ήρωας φεύγει από το σπίτι του, αντιμετωπίζει μια σειρά περιπέτειες, δικαιώνεται στο τέλος, κλπ.).</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Η παραδοσιακή κριτική προσέγγιση της </a:t>
            </a:r>
            <a:r>
              <a:rPr lang="el-GR" dirty="0" smtClean="0"/>
              <a:t>λογοτεχνίας (σελ. </a:t>
            </a:r>
            <a:r>
              <a:rPr lang="el-GR" dirty="0" err="1" smtClean="0"/>
              <a:t>Μπάρρυ</a:t>
            </a:r>
            <a:r>
              <a:rPr lang="el-GR" dirty="0" smtClean="0"/>
              <a:t>  39-43)</a:t>
            </a:r>
            <a:endParaRPr lang="el-GR" dirty="0"/>
          </a:p>
        </p:txBody>
      </p:sp>
      <p:sp>
        <p:nvSpPr>
          <p:cNvPr id="3" name="Content Placeholder 2"/>
          <p:cNvSpPr>
            <a:spLocks noGrp="1"/>
          </p:cNvSpPr>
          <p:nvPr>
            <p:ph idx="1"/>
          </p:nvPr>
        </p:nvSpPr>
        <p:spPr/>
        <p:txBody>
          <a:bodyPr>
            <a:normAutofit fontScale="92500"/>
          </a:bodyPr>
          <a:lstStyle/>
          <a:p>
            <a:r>
              <a:rPr lang="el-GR" dirty="0" smtClean="0"/>
              <a:t>Η παραδοσιακή φιλολογία δεν αυτοπροσδιορίστηκε ποτέ ως μία «θεωρία».</a:t>
            </a:r>
          </a:p>
          <a:p>
            <a:r>
              <a:rPr lang="el-GR" dirty="0" smtClean="0"/>
              <a:t>Στην πράξη η παραδοσιακή φιλολογία βασίστηκε σε ορισμένες «αυτονόητες» παραδοχές:</a:t>
            </a:r>
          </a:p>
          <a:p>
            <a:r>
              <a:rPr lang="el-GR" dirty="0" smtClean="0"/>
              <a:t>1) Η καλή λογοτεχνία έχει διαχρονική σημασία. Κατά κάποιο τρόπο υπερβαίνει τους περιορισμούς και τις ιδιαιτερότητες της εποχής κατά την οποία γράφτηκε και έτσι αφορά ό,τι είναι μόνιμο στην ανθρώπινη φύση.</a:t>
            </a:r>
          </a:p>
          <a:p>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normAutofit fontScale="77500" lnSpcReduction="20000"/>
          </a:bodyPr>
          <a:lstStyle/>
          <a:p>
            <a:r>
              <a:rPr lang="el-GR" dirty="0" smtClean="0"/>
              <a:t>Οι ανθρωπολόγοι μελετητές των μύθων και οι δομιστές φιλόλογοι έχουν παρατηρήσει ότι η γλώσσα παράγει νόημα (συμβατικό, κοινωνικό, ιστορικό) με βάση τα λεγόμενα </a:t>
            </a:r>
            <a:r>
              <a:rPr lang="el-GR" b="1" dirty="0" smtClean="0"/>
              <a:t>αντιθετικά δίπολα</a:t>
            </a:r>
            <a:r>
              <a:rPr lang="el-GR" dirty="0" smtClean="0"/>
              <a:t>: τέχνη/ζωή, άντρας/γυναίκα, συγγενής/ξένος, πολιτισμός/φύση, κ.ά. Αργότερα ο μεγάλος δομιστής Ρολάν Μπαρτ θα εντάξει αυτά τα δίπολα στον λεγόμενο «συμβολικό κώδικα». Αυτές οι δομές αντιτιθέμενων στοιχείων θεωρούνται από τους δομιστές ως θεμελιώδεις για τον τρόπο που οι άνθρωποι αντιλαμβάνονται την πραγματικότητα.</a:t>
            </a:r>
          </a:p>
          <a:p>
            <a:r>
              <a:rPr lang="el-GR" dirty="0" smtClean="0"/>
              <a:t>Η λογοτεχνία και η λογοτεχνική κριτική συχνά προσπαθεί να τορπιλίσει και να ανατρέψει αυτά τα δίπολα.</a:t>
            </a:r>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
            </a:r>
            <a:br>
              <a:rPr lang="el-GR" dirty="0" smtClean="0"/>
            </a:br>
            <a:r>
              <a:rPr lang="el-GR" dirty="0" smtClean="0"/>
              <a:t>Σημειωτική ή σημειολο</a:t>
            </a:r>
            <a:r>
              <a:rPr lang="el-GR" dirty="0"/>
              <a:t>γ</a:t>
            </a:r>
            <a:r>
              <a:rPr lang="el-GR" dirty="0" smtClean="0"/>
              <a:t>ία</a:t>
            </a:r>
            <a:endParaRPr lang="el-GR" dirty="0"/>
          </a:p>
        </p:txBody>
      </p:sp>
      <p:sp>
        <p:nvSpPr>
          <p:cNvPr id="3" name="Content Placeholder 2"/>
          <p:cNvSpPr>
            <a:spLocks noGrp="1"/>
          </p:cNvSpPr>
          <p:nvPr>
            <p:ph idx="1"/>
          </p:nvPr>
        </p:nvSpPr>
        <p:spPr/>
        <p:txBody>
          <a:bodyPr>
            <a:normAutofit fontScale="85000" lnSpcReduction="10000"/>
          </a:bodyPr>
          <a:lstStyle/>
          <a:p>
            <a:r>
              <a:rPr lang="el-GR" dirty="0" smtClean="0"/>
              <a:t>Ένας γενικότερος όρος που χρησιμοποιείται συχνά και είναι συγγενής του δομισμού είναι το σύστημα σημείων. Τα λογοτεχνικά κείμενα είναι συστήματα σημείων. </a:t>
            </a:r>
          </a:p>
          <a:p>
            <a:r>
              <a:rPr lang="el-GR" dirty="0" smtClean="0"/>
              <a:t>Αλλά τα σημεία δεν είναι μόνο γλωσσικά. Όλες οι εκφάνσεις του πολιτισμού είναι συστήματα σημείων. </a:t>
            </a:r>
          </a:p>
          <a:p>
            <a:r>
              <a:rPr lang="el-GR" dirty="0" smtClean="0"/>
              <a:t>Σκεφτείτε τη μόδα: δεν λειτουργούν ως συστήματα σημείων οι επιλογές στο ντύσιμο; Δεν ερμηνεύουμε τον τρόπο που ντύνεται κάποιος όπως ερμηνεύουμε ένα κείμενο; </a:t>
            </a:r>
          </a:p>
          <a:p>
            <a:r>
              <a:rPr lang="el-GR" dirty="0" smtClean="0"/>
              <a:t>Η σημειωτική μελετάει τα συστήματα σημείων. </a:t>
            </a:r>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r>
              <a:rPr lang="el-GR" dirty="0" smtClean="0"/>
              <a:t>Τα συστήματα σημείων ονομάζονται και «κώδικες» οι οποίοι μπορεί να «αποκωδικοποιηθούν». </a:t>
            </a:r>
          </a:p>
          <a:p>
            <a:r>
              <a:rPr lang="el-GR" dirty="0" smtClean="0"/>
              <a:t>Ας σκεφτούμε λίγο περισσότερα για τους κώδικες του ντυσίματος: τί μηνύματα μπορούμε να περάσουμε ή να διαβάσουμε παρατηρώντας το ντύσιμο;</a:t>
            </a:r>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Ένας μεγάλος δομιστής και μεταδομιστής: Ο Ρολάν Μπαρτ</a:t>
            </a:r>
            <a:endParaRPr lang="el-GR" dirty="0"/>
          </a:p>
        </p:txBody>
      </p:sp>
      <p:sp>
        <p:nvSpPr>
          <p:cNvPr id="3" name="Content Placeholder 2"/>
          <p:cNvSpPr>
            <a:spLocks noGrp="1"/>
          </p:cNvSpPr>
          <p:nvPr>
            <p:ph idx="1"/>
          </p:nvPr>
        </p:nvSpPr>
        <p:spPr/>
        <p:txBody>
          <a:bodyPr>
            <a:normAutofit fontScale="77500" lnSpcReduction="20000"/>
          </a:bodyPr>
          <a:lstStyle/>
          <a:p>
            <a:r>
              <a:rPr lang="el-GR" sz="2800" dirty="0" smtClean="0"/>
              <a:t>Οι κώδικες ή συστήματα σημείων με τους οποίους, κατά τον Μπαρτ, μπορούμε να διαβάσουμε τα λογοτεχνικά κείμενα είναι:</a:t>
            </a:r>
          </a:p>
          <a:p>
            <a:r>
              <a:rPr lang="el-GR" sz="2800" dirty="0" smtClean="0"/>
              <a:t>1. </a:t>
            </a:r>
            <a:r>
              <a:rPr lang="el-GR" sz="2800" i="1" dirty="0" smtClean="0"/>
              <a:t>Ο προαιρετικός κώδικας ή κώδικας των πράξεων</a:t>
            </a:r>
            <a:r>
              <a:rPr lang="el-GR" sz="2800" dirty="0" smtClean="0"/>
              <a:t>: ό,τι σημειώνει ενδείξεις δράσης («το πλοίο σάλπαρε τα μεσάνυχτα», «ξεκίνησαν ξανά», κλπ.) Ονομάζεται και προαιρετικός, γιατί οι πράξεις θεωρούνται, γενικά, προαιρετικές.</a:t>
            </a:r>
          </a:p>
          <a:p>
            <a:r>
              <a:rPr lang="el-GR" sz="2800" dirty="0" smtClean="0"/>
              <a:t>2. </a:t>
            </a:r>
            <a:r>
              <a:rPr lang="el-GR" sz="2800" i="1" dirty="0" smtClean="0"/>
              <a:t>Ο ερμηνευτικός κώδικας</a:t>
            </a:r>
            <a:r>
              <a:rPr lang="el-GR" sz="2800" dirty="0" smtClean="0"/>
              <a:t>. Θέτει αινίγματα ή ερωτήματα που προκαλούν αγωνία (σασπένς). </a:t>
            </a:r>
          </a:p>
          <a:p>
            <a:r>
              <a:rPr lang="el-GR" sz="2800" dirty="0" smtClean="0"/>
              <a:t>3. </a:t>
            </a:r>
            <a:r>
              <a:rPr lang="el-GR" sz="2800" i="1" dirty="0" smtClean="0"/>
              <a:t>Ο πολιτισμικός κώδικας. </a:t>
            </a:r>
            <a:r>
              <a:rPr lang="el-GR" sz="2800" dirty="0" smtClean="0"/>
              <a:t>Ανακαλεί στο νου του αναγνώστη μία προϋπάρχουσα εικόνα ή στερεότυπο για το είδος του ανθρώπου στο οποίο ανήκει ένας λογοτεχνικός ήρωας ή κατάσταση. </a:t>
            </a:r>
          </a:p>
          <a:p>
            <a:r>
              <a:rPr lang="el-GR" sz="2800" dirty="0" smtClean="0"/>
              <a:t>4. </a:t>
            </a:r>
            <a:r>
              <a:rPr lang="el-GR" sz="2800" i="1" dirty="0" smtClean="0"/>
              <a:t>Ο σημικός ή συνδηλωτικός κώδικας</a:t>
            </a:r>
            <a:r>
              <a:rPr lang="el-GR" sz="2800" dirty="0" smtClean="0"/>
              <a:t>. Συνδέεται και πάλι με το θέμα και τους ήρωες. Είναι τα γλωσσικά σημεία που δημιουργούν τους μυθοπλαστικούς «χαρακτήρες». Παράδειγμα σελ. 81 </a:t>
            </a:r>
            <a:endParaRPr lang="el-GR" dirty="0" smtClean="0"/>
          </a:p>
          <a:p>
            <a:endParaRPr lang="el-G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r>
              <a:rPr lang="el-GR" dirty="0" smtClean="0"/>
              <a:t>5. </a:t>
            </a:r>
            <a:r>
              <a:rPr lang="el-GR" i="1" dirty="0" smtClean="0"/>
              <a:t>Ο συμβολικός κώδικας</a:t>
            </a:r>
            <a:r>
              <a:rPr lang="el-GR" dirty="0" smtClean="0"/>
              <a:t>. Συνδέεται με το θέμα και τους ήρωες, αλλά σε μεγαλύτερη κλίμακα. Είναι ο κώδικας στον οποίο αναφερθήκαμε παραπάνω, που αποτελείται από βασικά δίπολα (καλό-κακό, αρσενικό-θηλυκό, πολιτισμός-φύση, κλπ.)</a:t>
            </a:r>
          </a:p>
          <a:p>
            <a:r>
              <a:rPr lang="el-GR" dirty="0" smtClean="0"/>
              <a:t>Βεβαίως ο «συνδηλωτικός» και ο «συμβολικός» κώδικας συνδέονται. </a:t>
            </a:r>
            <a:endParaRPr lang="el-G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 δομιστής κριτικός</a:t>
            </a:r>
            <a:endParaRPr lang="el-GR" dirty="0"/>
          </a:p>
        </p:txBody>
      </p:sp>
      <p:sp>
        <p:nvSpPr>
          <p:cNvPr id="3" name="Content Placeholder 2"/>
          <p:cNvSpPr>
            <a:spLocks noGrp="1"/>
          </p:cNvSpPr>
          <p:nvPr>
            <p:ph idx="1"/>
          </p:nvPr>
        </p:nvSpPr>
        <p:spPr/>
        <p:txBody>
          <a:bodyPr/>
          <a:lstStyle/>
          <a:p>
            <a:r>
              <a:rPr lang="el-GR" dirty="0" smtClean="0"/>
              <a:t>Ο δομιστής αναγνώστης δεν πάει κατευθείαν στο θεματικό περιεχόμενο. Φτιάχνει διαγράμματα με βάση τις αντιθέσεις, τους παραλληλισμούς, τις αντηχήσεις, αντανακλάσεις, επαναλήψεις, ή άλλα σχήματα που εντοπίζει στο κείμενο και τα οποία διακρίνει στη πλοκή, τη δομή, τους χαρακτήρες και τα κίνητρά τους, τις καταστάσεις, τη γλώσσα και την εικονοποιία. </a:t>
            </a:r>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Αφηγηματολογία</a:t>
            </a:r>
            <a:endParaRPr lang="el-GR" dirty="0"/>
          </a:p>
        </p:txBody>
      </p:sp>
      <p:sp>
        <p:nvSpPr>
          <p:cNvPr id="3" name="Content Placeholder 2"/>
          <p:cNvSpPr>
            <a:spLocks noGrp="1"/>
          </p:cNvSpPr>
          <p:nvPr>
            <p:ph idx="1"/>
          </p:nvPr>
        </p:nvSpPr>
        <p:spPr/>
        <p:txBody>
          <a:bodyPr/>
          <a:lstStyle/>
          <a:p>
            <a:r>
              <a:rPr lang="el-GR" dirty="0" smtClean="0"/>
              <a:t>Επίσης, ο δομιστής προσέχει τα είδη της αφήγησης (η αφηγηματολογία έχει προκύψει από τον δομισμό).</a:t>
            </a:r>
          </a:p>
          <a:p>
            <a:r>
              <a:rPr lang="el-GR" dirty="0" smtClean="0"/>
              <a:t>Πάντα ρωτάμε «ποιος μιλάει» και «ποιος ‘βλέπει’».</a:t>
            </a:r>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
            </a:r>
            <a:br>
              <a:rPr lang="el-GR" dirty="0" smtClean="0"/>
            </a:br>
            <a:r>
              <a:rPr lang="el-GR" sz="3600" dirty="0" smtClean="0"/>
              <a:t>Εντοπίζουμε τον «συμβολικό κώδικα» στο «Οβάλ πορτραίτο»</a:t>
            </a:r>
            <a:endParaRPr lang="el-GR" sz="3600" dirty="0"/>
          </a:p>
        </p:txBody>
      </p:sp>
      <p:sp>
        <p:nvSpPr>
          <p:cNvPr id="3" name="Content Placeholder 2"/>
          <p:cNvSpPr>
            <a:spLocks noGrp="1"/>
          </p:cNvSpPr>
          <p:nvPr>
            <p:ph idx="1"/>
          </p:nvPr>
        </p:nvSpPr>
        <p:spPr/>
        <p:txBody>
          <a:bodyPr>
            <a:normAutofit lnSpcReduction="10000"/>
          </a:bodyPr>
          <a:lstStyle/>
          <a:p>
            <a:r>
              <a:rPr lang="el-GR" sz="2800" dirty="0" smtClean="0"/>
              <a:t>1. Δυαδική δομή (δομή ζευγαρωτών αντιθέτων): η αφήγηση πλαισίωσης και η εγκιβωτισμένη αφήγηση, η ιστορία μέσα στην ιστορία.</a:t>
            </a:r>
          </a:p>
          <a:p>
            <a:r>
              <a:rPr lang="el-GR" sz="2800" dirty="0" smtClean="0"/>
              <a:t>2. Συγκρίνουμε τα δύο μισά. </a:t>
            </a:r>
          </a:p>
          <a:p>
            <a:r>
              <a:rPr lang="el-GR" sz="2800" dirty="0" smtClean="0"/>
              <a:t>Διαφέρει ο αφηγηματικός ρυθμός; </a:t>
            </a:r>
          </a:p>
          <a:p>
            <a:r>
              <a:rPr lang="el-GR" sz="2800" dirty="0" smtClean="0"/>
              <a:t>Ο τόνος της αφήγησης; </a:t>
            </a:r>
          </a:p>
          <a:p>
            <a:r>
              <a:rPr lang="el-GR" sz="2800" dirty="0" smtClean="0"/>
              <a:t>Η λειτουργία του κάστρου είναι η ίδια στα δύο μισά;</a:t>
            </a:r>
          </a:p>
          <a:p>
            <a:r>
              <a:rPr lang="el-GR" sz="2800" dirty="0" smtClean="0"/>
              <a:t> Ποιοί είναι οι κύριοι δράστες στα δύο μισά;</a:t>
            </a:r>
          </a:p>
          <a:p>
            <a:r>
              <a:rPr lang="el-GR" sz="2800" dirty="0" smtClean="0"/>
              <a:t>Τί σχέσεις ανθρώπων έχουμε στα δύο μισά και πώς συγκρίνονται; </a:t>
            </a:r>
          </a:p>
          <a:p>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Αντιθέσεις και παραλληλισμοί στο εσωτερικό του καθενός μέρους</a:t>
            </a:r>
            <a:endParaRPr lang="el-GR" dirty="0"/>
          </a:p>
        </p:txBody>
      </p:sp>
      <p:sp>
        <p:nvSpPr>
          <p:cNvPr id="3" name="Content Placeholder 2"/>
          <p:cNvSpPr>
            <a:spLocks noGrp="1"/>
          </p:cNvSpPr>
          <p:nvPr>
            <p:ph idx="1"/>
          </p:nvPr>
        </p:nvSpPr>
        <p:spPr/>
        <p:txBody>
          <a:bodyPr>
            <a:normAutofit fontScale="85000" lnSpcReduction="20000"/>
          </a:bodyPr>
          <a:lstStyle/>
          <a:p>
            <a:r>
              <a:rPr lang="el-GR" dirty="0" smtClean="0"/>
              <a:t>Αντιθέσεις ανάμεσα στους ήρωες και τους χαρακτήρες τους.</a:t>
            </a:r>
          </a:p>
          <a:p>
            <a:r>
              <a:rPr lang="el-GR" dirty="0" smtClean="0"/>
              <a:t>Αντιθέσεις εσωτερικές στους χαρακτήρες. (Ο ζωγράφος είναι ερωτευμένος μάλλον με την τέχνη του και όχι με τη γυναίκα του.)</a:t>
            </a:r>
          </a:p>
          <a:p>
            <a:r>
              <a:rPr lang="el-GR" dirty="0" smtClean="0"/>
              <a:t>ΜΠΟΡΟΥΜΕ ΑΠΟ ΤΟ ΕΙΔΙΚΟ ΝΑ ΠΑΜΕ ΣΤΟ ΓΕΝΙΚΟ Η αντιθέσεις έρωτα-λατρεία για την τέχνη και γυναίκας-πορταίτου αναγονται στη ευρύτερη αντίθεση ζωή-τέχνη. Η σχέση καλλιτέχνη-μοντέλου ίσως αναχθεί στη σχέση άντρα-γυναίκας (πώς αντλεί και «θρέφεται» ένας άντρας από τη γυναίκα του με τρόπο καταστροφικό για την τελευταία).</a:t>
            </a:r>
            <a:endParaRPr lang="el-G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r>
              <a:rPr lang="el-GR" dirty="0" smtClean="0"/>
              <a:t>Κάθε προσέγγιση έχει κάτι να μας δώσει και να προσφέρει στην ανάγνωση του λογοτεχνικού κειμένου. </a:t>
            </a:r>
          </a:p>
          <a:p>
            <a:r>
              <a:rPr lang="el-GR" dirty="0" smtClean="0"/>
              <a:t>Σίγουρα μπορούμε να συνδυάσουμε την παραδοσιακή-φιλολογική με τη δομιστική.</a:t>
            </a:r>
          </a:p>
          <a:p>
            <a:r>
              <a:rPr lang="el-GR" dirty="0" smtClean="0"/>
              <a:t>Αλλά δεν συνδυάζοντα πάντα οι προσεγγίσεις, πρέπει να είμαστε προσεκτικοί.</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normAutofit/>
          </a:bodyPr>
          <a:lstStyle/>
          <a:p>
            <a:pPr>
              <a:buNone/>
            </a:pPr>
            <a:r>
              <a:rPr lang="el-GR" dirty="0" smtClean="0"/>
              <a:t>2) Εφ’ όσον ένα κείμενο θεωρηθεί σπουδαίο, οι φιλόλογοι μελετούν και τα συμφραζόμενά του, δηλ.</a:t>
            </a:r>
          </a:p>
          <a:p>
            <a:r>
              <a:rPr lang="el-GR" dirty="0" smtClean="0"/>
              <a:t>Α) κοινωνικοπολιτικά – τα συμφραζόμενα ενός ορισμένου κοινωνικού πλαισίου, μιας κοινωνικής υποδομής ή πολιτικής κατάστασης.</a:t>
            </a:r>
          </a:p>
          <a:p>
            <a:endParaRPr lang="el-GR" dirty="0"/>
          </a:p>
          <a:p>
            <a:endParaRPr lang="el-GR" dirty="0" smtClean="0"/>
          </a:p>
          <a:p>
            <a:endParaRPr lang="el-GR" dirty="0" smtClean="0"/>
          </a:p>
          <a:p>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lstStyle/>
          <a:p>
            <a:r>
              <a:rPr lang="el-GR" dirty="0" smtClean="0"/>
              <a:t>Β) Ιστορικά-λογοτεχνικά – σύμφωνα με τα οποία το έργο μπορεί να θεωρηθεί ως προϊόν λογοτεχνικών επιρροών άλλων συγγραφέων ή ως διαμορφούμενο από τις συμβάσεις συγκεκριμένων ειδών.</a:t>
            </a:r>
          </a:p>
          <a:p>
            <a:r>
              <a:rPr lang="el-GR" dirty="0" smtClean="0"/>
              <a:t>Γ) Βιογραφικά – δηλ. οριζόμενα από τα προσωπικά στοιχεία της ζωής και της σκέψης του συγγραφέα.</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normAutofit fontScale="85000" lnSpcReduction="20000"/>
          </a:bodyPr>
          <a:lstStyle/>
          <a:p>
            <a:r>
              <a:rPr lang="el-GR" dirty="0"/>
              <a:t>3</a:t>
            </a:r>
            <a:r>
              <a:rPr lang="el-GR" dirty="0" smtClean="0"/>
              <a:t>) Η «εκ του σύνεγγυς ανάγνωση». Διαβάζουμε το κείμενο λέξη προς λέξη.</a:t>
            </a:r>
          </a:p>
          <a:p>
            <a:r>
              <a:rPr lang="el-GR" dirty="0"/>
              <a:t>4</a:t>
            </a:r>
            <a:r>
              <a:rPr lang="el-GR" dirty="0" smtClean="0"/>
              <a:t>) Η ευρωπαϊκή παράδοση εστιάζει στο άτομο. Προσδίδει μεγάλη αξία σε μία «εσωτερική ουσία» του κάθε ατόμου, κάτι που σήμερα ονομάζουμε «υπερβατικό υποκείμενο». </a:t>
            </a:r>
          </a:p>
          <a:p>
            <a:r>
              <a:rPr lang="el-GR" b="1" dirty="0" smtClean="0"/>
              <a:t>Τι είναι το υπερβατικό υποκείμενο</a:t>
            </a:r>
            <a:r>
              <a:rPr lang="el-GR" dirty="0" smtClean="0"/>
              <a:t>; : το άτομο με την ανθρώπινη «ουσία» του, που θεωρείται ότι προϋπάρχει και πάντα υπάρχει πέρα από την κοινωνία, «υπερβαίνει» ή μπορεί να υπερβεί τις δυνάμεις της κοινωνίας, της εμπειρίας και της γλώσσας.</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lstStyle/>
          <a:p>
            <a:r>
              <a:rPr lang="el-GR" dirty="0"/>
              <a:t>5</a:t>
            </a:r>
            <a:r>
              <a:rPr lang="el-GR" dirty="0" smtClean="0"/>
              <a:t>) Σκοπός της λογοτεχνίας είναι η ενδυνάμωση της ζωής και των ανθρωπιστικών αξιών. Αλλά αυτό δεν γίνεται προγραμματικά, αλλά μέσα από την αισθητική του κειμένου.  Μορφή και περιεχόμενο πρέπει να συγχωνεύονται κατά τρόπο οργανικό, έτσι ώστε το ένα να προκύπτει από το άλλο. Η «λογοτεχνία σταματάει εκεί που αρχίζει η προπαγάνδα».</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lstStyle/>
          <a:p>
            <a:r>
              <a:rPr lang="el-GR" i="1" dirty="0" smtClean="0"/>
              <a:t>«Η λογοτεχνία σταματάει εκεί που αρχίζει η προπαγάνδα»: </a:t>
            </a:r>
            <a:r>
              <a:rPr lang="el-GR" dirty="0" smtClean="0"/>
              <a:t>Καταλαβαίνετε αυτή τη δήλωση, συμφωνείτε ή διαφωνείτε με αυτήν; Τί ακριβώς σημαίνει προπαγάνδα εδώ;</a:t>
            </a:r>
          </a:p>
          <a:p>
            <a:r>
              <a:rPr lang="el-GR" dirty="0" smtClean="0"/>
              <a:t>6) Η δουλειά της κριτικής είναι να ερμηνεύει το κείμενο, να διαμεσολαβεί ανάμεσα στο κείμενο και τον αναγνώστη.</a:t>
            </a:r>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«Το οβάλ πορτραίτο»: Μία παραδοσιακή, ανθρωπιστική ανάγνωση</a:t>
            </a:r>
            <a:endParaRPr lang="el-GR" dirty="0"/>
          </a:p>
        </p:txBody>
      </p:sp>
      <p:sp>
        <p:nvSpPr>
          <p:cNvPr id="3" name="Content Placeholder 2"/>
          <p:cNvSpPr>
            <a:spLocks noGrp="1"/>
          </p:cNvSpPr>
          <p:nvPr>
            <p:ph idx="1"/>
          </p:nvPr>
        </p:nvSpPr>
        <p:spPr/>
        <p:txBody>
          <a:bodyPr/>
          <a:lstStyle/>
          <a:p>
            <a:r>
              <a:rPr lang="el-GR" dirty="0" smtClean="0"/>
              <a:t>Κάνουμε μία «αναδιήγηση», πάμε κατευθείαν στο περιεχόμενο παρακάμπτοντας ζητήματα δομής και αφηγηματικής τεχνικής και επικεντρωνόμαστε στο κεντρικό θέμα, την προφανή διαμάχη μεταξύ των αξιών της «τέχνης» και της «ζωής». Η ανάγνωσή μας κατευθύνεται από ένα σύνολο ηθικών πεποιθήσεων και όχι από ένα «επιστημονικό μοντέλο» λογοτεχνικής κριτικής. </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lstStyle/>
          <a:p>
            <a:r>
              <a:rPr lang="el-GR" dirty="0" smtClean="0"/>
              <a:t>Αυτή η ηθική προσέγγιση της λογοτεχνίας είναι μία κληρονομιά της παραδοσιακής φιλολογίας πολύ σημαντική και δεν πρέπει να την χάσουμε στην προσπάθειά μας να κάνουμε «επιστήμη».</a:t>
            </a:r>
          </a:p>
          <a:p>
            <a:r>
              <a:rPr lang="el-GR" dirty="0" smtClean="0"/>
              <a:t>Μια φεμινιστική προσέγγιση τί θα μας έλεγε για το διήγημα;</a:t>
            </a:r>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765</TotalTime>
  <Words>2080</Words>
  <Application>Microsoft Office PowerPoint</Application>
  <PresentationFormat>Προβολή στην οθόνη (4:3)</PresentationFormat>
  <Paragraphs>85</Paragraphs>
  <Slides>29</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29</vt:i4>
      </vt:variant>
    </vt:vector>
  </HeadingPairs>
  <TitlesOfParts>
    <vt:vector size="32" baseType="lpstr">
      <vt:lpstr>Arial</vt:lpstr>
      <vt:lpstr>Calibri</vt:lpstr>
      <vt:lpstr>Office Theme</vt:lpstr>
      <vt:lpstr>Παραδοσιακή φιλολογία (φιλελεύθερος ανθρωπισμός) και η επανάσταση που έφερε ο δομισμός</vt:lpstr>
      <vt:lpstr>Η παραδοσιακή κριτική προσέγγιση της λογοτεχνίας (σελ. Μπάρρυ  39-43)</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«Το οβάλ πορτραίτο»: Μία παραδοσιακή, ανθρωπιστική ανάγνωση</vt:lpstr>
      <vt:lpstr>Παρουσίαση του PowerPoint</vt:lpstr>
      <vt:lpstr>Η «θεωρία» αντιτάχθηκε στην παραδοσιακή κριτική και φιλολογία</vt:lpstr>
      <vt:lpstr>Ο δομισμός</vt:lpstr>
      <vt:lpstr>Παρουσίαση του PowerPoint</vt:lpstr>
      <vt:lpstr>Παρουσίαση του PowerPoint</vt:lpstr>
      <vt:lpstr>Βασικές αρχές του δομισμού</vt:lpstr>
      <vt:lpstr>Παρουσίαση του PowerPoint</vt:lpstr>
      <vt:lpstr>Παρουσίαση του PowerPoint</vt:lpstr>
      <vt:lpstr>Παρουσίαση του PowerPoint</vt:lpstr>
      <vt:lpstr>Παρουσίαση του PowerPoint</vt:lpstr>
      <vt:lpstr>Τέταρτο:Langue και parole   (σύστημα γλώσσας και ομιλία).</vt:lpstr>
      <vt:lpstr>Παρουσίαση του PowerPoint</vt:lpstr>
      <vt:lpstr> Σημειωτική ή σημειολογία</vt:lpstr>
      <vt:lpstr>Παρουσίαση του PowerPoint</vt:lpstr>
      <vt:lpstr>Ένας μεγάλος δομιστής και μεταδομιστής: Ο Ρολάν Μπαρτ</vt:lpstr>
      <vt:lpstr>Παρουσίαση του PowerPoint</vt:lpstr>
      <vt:lpstr>Ο δομιστής κριτικός</vt:lpstr>
      <vt:lpstr>Αφηγηματολογία</vt:lpstr>
      <vt:lpstr> Εντοπίζουμε τον «συμβολικό κώδικα» στο «Οβάλ πορτραίτο»</vt:lpstr>
      <vt:lpstr>Αντιθέσεις και παραλληλισμοί στο εσωτερικό του καθενός μέρους</vt:lpstr>
      <vt:lpstr>Παρουσίαση του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Παραδοσιακή φιλολογία και η επανάσταση που έφερε ο δομισμός</dc:title>
  <dc:creator>Evgenia</dc:creator>
  <cp:lastModifiedBy>user</cp:lastModifiedBy>
  <cp:revision>51</cp:revision>
  <dcterms:created xsi:type="dcterms:W3CDTF">2013-12-07T12:16:55Z</dcterms:created>
  <dcterms:modified xsi:type="dcterms:W3CDTF">2016-11-14T15:08:54Z</dcterms:modified>
</cp:coreProperties>
</file>