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698" r:id="rId5"/>
    <p:sldMasterId id="2147483710" r:id="rId6"/>
    <p:sldMasterId id="2147483722" r:id="rId7"/>
  </p:sldMasterIdLst>
  <p:notesMasterIdLst>
    <p:notesMasterId r:id="rId178"/>
  </p:notesMasterIdLst>
  <p:sldIdLst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  <p:sldId id="376" r:id="rId127"/>
    <p:sldId id="377" r:id="rId128"/>
    <p:sldId id="378" r:id="rId129"/>
    <p:sldId id="379" r:id="rId130"/>
    <p:sldId id="380" r:id="rId131"/>
    <p:sldId id="381" r:id="rId132"/>
    <p:sldId id="382" r:id="rId133"/>
    <p:sldId id="383" r:id="rId134"/>
    <p:sldId id="384" r:id="rId135"/>
    <p:sldId id="385" r:id="rId136"/>
    <p:sldId id="386" r:id="rId137"/>
    <p:sldId id="387" r:id="rId138"/>
    <p:sldId id="388" r:id="rId139"/>
    <p:sldId id="389" r:id="rId140"/>
    <p:sldId id="390" r:id="rId141"/>
    <p:sldId id="391" r:id="rId142"/>
    <p:sldId id="392" r:id="rId143"/>
    <p:sldId id="393" r:id="rId144"/>
    <p:sldId id="394" r:id="rId145"/>
    <p:sldId id="395" r:id="rId146"/>
    <p:sldId id="396" r:id="rId147"/>
    <p:sldId id="397" r:id="rId148"/>
    <p:sldId id="398" r:id="rId149"/>
    <p:sldId id="399" r:id="rId150"/>
    <p:sldId id="400" r:id="rId151"/>
    <p:sldId id="401" r:id="rId152"/>
    <p:sldId id="402" r:id="rId153"/>
    <p:sldId id="403" r:id="rId154"/>
    <p:sldId id="404" r:id="rId155"/>
    <p:sldId id="405" r:id="rId156"/>
    <p:sldId id="406" r:id="rId157"/>
    <p:sldId id="407" r:id="rId158"/>
    <p:sldId id="408" r:id="rId159"/>
    <p:sldId id="409" r:id="rId160"/>
    <p:sldId id="410" r:id="rId161"/>
    <p:sldId id="411" r:id="rId162"/>
    <p:sldId id="412" r:id="rId163"/>
    <p:sldId id="413" r:id="rId164"/>
    <p:sldId id="414" r:id="rId165"/>
    <p:sldId id="415" r:id="rId166"/>
    <p:sldId id="416" r:id="rId167"/>
    <p:sldId id="417" r:id="rId168"/>
    <p:sldId id="418" r:id="rId169"/>
    <p:sldId id="419" r:id="rId170"/>
    <p:sldId id="420" r:id="rId171"/>
    <p:sldId id="421" r:id="rId172"/>
    <p:sldId id="422" r:id="rId173"/>
    <p:sldId id="423" r:id="rId174"/>
    <p:sldId id="424" r:id="rId175"/>
    <p:sldId id="425" r:id="rId176"/>
    <p:sldId id="426" r:id="rId1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42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38" Type="http://schemas.openxmlformats.org/officeDocument/2006/relationships/slide" Target="slides/slide131.xml"/><Relationship Id="rId154" Type="http://schemas.openxmlformats.org/officeDocument/2006/relationships/slide" Target="slides/slide147.xml"/><Relationship Id="rId159" Type="http://schemas.openxmlformats.org/officeDocument/2006/relationships/slide" Target="slides/slide152.xml"/><Relationship Id="rId175" Type="http://schemas.openxmlformats.org/officeDocument/2006/relationships/slide" Target="slides/slide168.xml"/><Relationship Id="rId170" Type="http://schemas.openxmlformats.org/officeDocument/2006/relationships/slide" Target="slides/slide163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28" Type="http://schemas.openxmlformats.org/officeDocument/2006/relationships/slide" Target="slides/slide121.xml"/><Relationship Id="rId144" Type="http://schemas.openxmlformats.org/officeDocument/2006/relationships/slide" Target="slides/slide137.xml"/><Relationship Id="rId149" Type="http://schemas.openxmlformats.org/officeDocument/2006/relationships/slide" Target="slides/slide14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60" Type="http://schemas.openxmlformats.org/officeDocument/2006/relationships/slide" Target="slides/slide153.xml"/><Relationship Id="rId165" Type="http://schemas.openxmlformats.org/officeDocument/2006/relationships/slide" Target="slides/slide158.xml"/><Relationship Id="rId181" Type="http://schemas.openxmlformats.org/officeDocument/2006/relationships/theme" Target="theme/theme1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34" Type="http://schemas.openxmlformats.org/officeDocument/2006/relationships/slide" Target="slides/slide127.xml"/><Relationship Id="rId139" Type="http://schemas.openxmlformats.org/officeDocument/2006/relationships/slide" Target="slides/slide13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50" Type="http://schemas.openxmlformats.org/officeDocument/2006/relationships/slide" Target="slides/slide143.xml"/><Relationship Id="rId155" Type="http://schemas.openxmlformats.org/officeDocument/2006/relationships/slide" Target="slides/slide148.xml"/><Relationship Id="rId171" Type="http://schemas.openxmlformats.org/officeDocument/2006/relationships/slide" Target="slides/slide164.xml"/><Relationship Id="rId176" Type="http://schemas.openxmlformats.org/officeDocument/2006/relationships/slide" Target="slides/slide169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40" Type="http://schemas.openxmlformats.org/officeDocument/2006/relationships/slide" Target="slides/slide133.xml"/><Relationship Id="rId145" Type="http://schemas.openxmlformats.org/officeDocument/2006/relationships/slide" Target="slides/slide138.xml"/><Relationship Id="rId161" Type="http://schemas.openxmlformats.org/officeDocument/2006/relationships/slide" Target="slides/slide154.xml"/><Relationship Id="rId166" Type="http://schemas.openxmlformats.org/officeDocument/2006/relationships/slide" Target="slides/slide159.xml"/><Relationship Id="rId18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44" Type="http://schemas.openxmlformats.org/officeDocument/2006/relationships/slide" Target="slides/slide37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130" Type="http://schemas.openxmlformats.org/officeDocument/2006/relationships/slide" Target="slides/slide123.xml"/><Relationship Id="rId135" Type="http://schemas.openxmlformats.org/officeDocument/2006/relationships/slide" Target="slides/slide128.xml"/><Relationship Id="rId151" Type="http://schemas.openxmlformats.org/officeDocument/2006/relationships/slide" Target="slides/slide144.xml"/><Relationship Id="rId156" Type="http://schemas.openxmlformats.org/officeDocument/2006/relationships/slide" Target="slides/slide149.xml"/><Relationship Id="rId177" Type="http://schemas.openxmlformats.org/officeDocument/2006/relationships/slide" Target="slides/slide17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72" Type="http://schemas.openxmlformats.org/officeDocument/2006/relationships/slide" Target="slides/slide165.xml"/><Relationship Id="rId180" Type="http://schemas.openxmlformats.org/officeDocument/2006/relationships/viewProps" Target="viewProps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141" Type="http://schemas.openxmlformats.org/officeDocument/2006/relationships/slide" Target="slides/slide134.xml"/><Relationship Id="rId146" Type="http://schemas.openxmlformats.org/officeDocument/2006/relationships/slide" Target="slides/slide139.xml"/><Relationship Id="rId167" Type="http://schemas.openxmlformats.org/officeDocument/2006/relationships/slide" Target="slides/slide16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162" Type="http://schemas.openxmlformats.org/officeDocument/2006/relationships/slide" Target="slides/slide15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slide" Target="slides/slide129.xml"/><Relationship Id="rId157" Type="http://schemas.openxmlformats.org/officeDocument/2006/relationships/slide" Target="slides/slide150.xml"/><Relationship Id="rId178" Type="http://schemas.openxmlformats.org/officeDocument/2006/relationships/notesMaster" Target="notesMasters/notesMaster1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52" Type="http://schemas.openxmlformats.org/officeDocument/2006/relationships/slide" Target="slides/slide145.xml"/><Relationship Id="rId173" Type="http://schemas.openxmlformats.org/officeDocument/2006/relationships/slide" Target="slides/slide166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slide" Target="slides/slide140.xml"/><Relationship Id="rId168" Type="http://schemas.openxmlformats.org/officeDocument/2006/relationships/slide" Target="slides/slide16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slide" Target="slides/slide135.xml"/><Relationship Id="rId163" Type="http://schemas.openxmlformats.org/officeDocument/2006/relationships/slide" Target="slides/slide15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137" Type="http://schemas.openxmlformats.org/officeDocument/2006/relationships/slide" Target="slides/slide130.xml"/><Relationship Id="rId158" Type="http://schemas.openxmlformats.org/officeDocument/2006/relationships/slide" Target="slides/slide15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53" Type="http://schemas.openxmlformats.org/officeDocument/2006/relationships/slide" Target="slides/slide146.xml"/><Relationship Id="rId174" Type="http://schemas.openxmlformats.org/officeDocument/2006/relationships/slide" Target="slides/slide167.xml"/><Relationship Id="rId179" Type="http://schemas.openxmlformats.org/officeDocument/2006/relationships/presProps" Target="presProps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43" Type="http://schemas.openxmlformats.org/officeDocument/2006/relationships/slide" Target="slides/slide136.xml"/><Relationship Id="rId148" Type="http://schemas.openxmlformats.org/officeDocument/2006/relationships/slide" Target="slides/slide141.xml"/><Relationship Id="rId164" Type="http://schemas.openxmlformats.org/officeDocument/2006/relationships/slide" Target="slides/slide157.xml"/><Relationship Id="rId169" Type="http://schemas.openxmlformats.org/officeDocument/2006/relationships/slide" Target="slides/slide1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0D2B0-DEB9-4C13-B3F0-3FBAE136DAA5}" type="datetimeFigureOut">
              <a:rPr lang="en-US" smtClean="0"/>
              <a:t>5/26/2015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5DD6B-3C8C-4780-B35E-D35E38414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7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3D97A81-3786-4CD2-8422-1AC064E8D1B0}" type="slidenum">
              <a:rPr lang="en-US" altLang="en-US">
                <a:solidFill>
                  <a:prstClr val="black"/>
                </a:solidFill>
              </a:rPr>
              <a:pPr eaLnBrk="1" hangingPunct="1"/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8D1733-BF0A-47AB-8723-B21BDE35DB1B}" type="slidenum">
              <a:rPr lang="en-US">
                <a:solidFill>
                  <a:prstClr val="black"/>
                </a:solidFill>
              </a:rPr>
              <a:pPr/>
              <a:t>86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DC828D6-F8A6-453C-9C0C-9036F79C3F36}" type="slidenum">
              <a:rPr lang="en-US" altLang="en-US">
                <a:solidFill>
                  <a:prstClr val="black"/>
                </a:solidFill>
              </a:rPr>
              <a:pPr eaLnBrk="1" hangingPunct="1"/>
              <a:t>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D061136-407F-43F5-BE63-C6007EF82239}" type="slidenum">
              <a:rPr lang="en-US" altLang="en-US">
                <a:solidFill>
                  <a:prstClr val="black"/>
                </a:solidFill>
              </a:rPr>
              <a:pPr eaLnBrk="1" hangingPunct="1"/>
              <a:t>51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C6F6FFC-BFEB-47B5-8C78-0CC5DBA8A62B}" type="slidenum">
              <a:rPr lang="en-US" altLang="en-US">
                <a:solidFill>
                  <a:prstClr val="black"/>
                </a:solidFill>
              </a:rPr>
              <a:pPr eaLnBrk="1" hangingPunct="1"/>
              <a:t>52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CE63E0-ECF3-425D-886D-887EA763A385}" type="slidenum">
              <a:rPr lang="en-US">
                <a:solidFill>
                  <a:prstClr val="black"/>
                </a:solidFill>
              </a:rPr>
              <a:pPr/>
              <a:t>79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2FA7A5-417B-4425-921B-EB2DE9588FA1}" type="slidenum">
              <a:rPr lang="en-US">
                <a:solidFill>
                  <a:prstClr val="black"/>
                </a:solidFill>
              </a:rPr>
              <a:pPr/>
              <a:t>80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DE2ACF-A135-43FF-AB7D-0B47D2E85373}" type="slidenum">
              <a:rPr lang="en-US">
                <a:solidFill>
                  <a:prstClr val="black"/>
                </a:solidFill>
              </a:rPr>
              <a:pPr/>
              <a:t>81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4BE04-45A4-4047-A33C-A32BD379C1FF}" type="slidenum">
              <a:rPr lang="en-US">
                <a:solidFill>
                  <a:prstClr val="black"/>
                </a:solidFill>
              </a:rPr>
              <a:pPr/>
              <a:t>84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EB460F-F8DD-4353-BE17-F15160FDA136}" type="slidenum">
              <a:rPr lang="en-US">
                <a:solidFill>
                  <a:prstClr val="black"/>
                </a:solidFill>
              </a:rPr>
              <a:pPr/>
              <a:t>85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215E3-6A0D-4EE5-AD1C-73F985942B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363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98DE8-D65E-4C47-B34A-D7CC20965A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311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6B5B6-8090-4F98-AA89-C88D2B5E32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9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447F8-6B8A-46B4-9FF9-86BA51D572A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986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49079-373B-4C99-BBDB-B555AB8F5AC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07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6F73B-364F-49C0-89A1-E1ABC38E428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138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57E52-E3AE-451F-BFBE-1982A3C2DC4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041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FB043-C310-454F-86B0-7CEE315239D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154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DC595-522C-4669-B7D6-2F90546C34C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54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71368-1C19-4675-9012-A332260C7FE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133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E1612-80A4-47FF-AE34-2C709D4FF3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718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356BB-7FDB-4470-B9D6-2BD611467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74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38714-7329-405B-8234-BB037B0800E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57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E3B17-A126-4F0E-8255-68AC66133EA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7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F0E46-9B32-40DD-B006-0925FD1834E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454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8706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826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580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642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686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2860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6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33C63-F164-466B-AE43-E68C1BF94E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430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416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13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865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4410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5A13A-ED0A-40CB-9DDA-242B2FB54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A5585-981C-4A18-9826-91001067A3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189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77273-FC4E-4458-97D6-6E3F32157B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145D-5F57-4DEC-8ECD-B5EBD6F5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145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77273-FC4E-4458-97D6-6E3F32157B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145D-5F57-4DEC-8ECD-B5EBD6F5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714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77273-FC4E-4458-97D6-6E3F32157B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145D-5F57-4DEC-8ECD-B5EBD6F5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195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77273-FC4E-4458-97D6-6E3F32157B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145D-5F57-4DEC-8ECD-B5EBD6F5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8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77273-FC4E-4458-97D6-6E3F32157B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145D-5F57-4DEC-8ECD-B5EBD6F5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57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0EEDC-745B-46FE-AC74-2E07AA3033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1836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77273-FC4E-4458-97D6-6E3F32157B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145D-5F57-4DEC-8ECD-B5EBD6F5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8105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77273-FC4E-4458-97D6-6E3F32157B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145D-5F57-4DEC-8ECD-B5EBD6F5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1769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77273-FC4E-4458-97D6-6E3F32157B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145D-5F57-4DEC-8ECD-B5EBD6F5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6417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77273-FC4E-4458-97D6-6E3F32157B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145D-5F57-4DEC-8ECD-B5EBD6F5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6196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77273-FC4E-4458-97D6-6E3F32157B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145D-5F57-4DEC-8ECD-B5EBD6F5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083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77273-FC4E-4458-97D6-6E3F32157B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145D-5F57-4DEC-8ECD-B5EBD6F5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3257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654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6987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4322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4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70931-4F86-44DB-889C-1F54FADE42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6890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854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770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8973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422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8749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7399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067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C94E-1B58-48CD-8C93-ADEAFC1F78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F28D-DBAA-4702-A44E-FCC2A852B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0420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C94E-1B58-48CD-8C93-ADEAFC1F78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F28D-DBAA-4702-A44E-FCC2A852B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4206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C94E-1B58-48CD-8C93-ADEAFC1F78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F28D-DBAA-4702-A44E-FCC2A852B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974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47E09-2A35-4522-AABE-44FB08BEA8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969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C94E-1B58-48CD-8C93-ADEAFC1F78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F28D-DBAA-4702-A44E-FCC2A852B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027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C94E-1B58-48CD-8C93-ADEAFC1F78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F28D-DBAA-4702-A44E-FCC2A852B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2605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C94E-1B58-48CD-8C93-ADEAFC1F78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F28D-DBAA-4702-A44E-FCC2A852B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99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C94E-1B58-48CD-8C93-ADEAFC1F78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F28D-DBAA-4702-A44E-FCC2A852B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4842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C94E-1B58-48CD-8C93-ADEAFC1F78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F28D-DBAA-4702-A44E-FCC2A852B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778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C94E-1B58-48CD-8C93-ADEAFC1F78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F28D-DBAA-4702-A44E-FCC2A852B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5399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C94E-1B58-48CD-8C93-ADEAFC1F78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F28D-DBAA-4702-A44E-FCC2A852B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2825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C94E-1B58-48CD-8C93-ADEAFC1F78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F28D-DBAA-4702-A44E-FCC2A852B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905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C0427-FC55-4532-8F2E-6A15F69283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709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16F7A-985F-48E5-9E07-627EE64844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8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04725-16DC-42F9-86BA-7E55F2D583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287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F2A518-1534-4C03-BACB-6C1B43363B5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20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1C2B30-1953-44E6-8F6D-E5CFB65888C4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65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9A388-6B57-468D-976B-959329C3E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F960C-CD56-40CE-B61D-499624F60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69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5A13A-ED0A-40CB-9DDA-242B2FB54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A5585-981C-4A18-9826-91001067A3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03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77273-FC4E-4458-97D6-6E3F32157B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145D-5F57-4DEC-8ECD-B5EBD6F5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9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0E1DC-5680-4CA0-BF2D-723F43BBB8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FF257-E849-41F3-B90E-9B8AF17E1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74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0C94E-1B58-48CD-8C93-ADEAFC1F78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DF28D-DBAA-4702-A44E-FCC2A852B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67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4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5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5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5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5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5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5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5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5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5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5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5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5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5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5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5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5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5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5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78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81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63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63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92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63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63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63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0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oman conquest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5425"/>
            <a:ext cx="9144000" cy="663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817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Opus testace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256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152400" y="2286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Opus testaceum</a:t>
            </a:r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80754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991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1095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1789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8399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0103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6120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4553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8141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0470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42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8" descr="Marbles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4700" y="0"/>
            <a:ext cx="455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9" descr="Marbles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69932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5709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5280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1362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8933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6752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4079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472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8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stia_columbari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0"/>
            <a:ext cx="7239000" cy="682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6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Kos_museum_opus tessellatum_central scen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17011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me_Columbarium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805" y="0"/>
            <a:ext cx="4672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9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acomb_San Giovanni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28611"/>
            <a:ext cx="5181600" cy="682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3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me_domitillas-catacomb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600"/>
            <a:ext cx="9144000" cy="59510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248400"/>
            <a:ext cx="3505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prstClr val="black"/>
                </a:solidFill>
              </a:rPr>
              <a:t>Ρώμη</a:t>
            </a:r>
            <a:r>
              <a:rPr lang="en-US" b="1" dirty="0">
                <a:solidFill>
                  <a:prstClr val="black"/>
                </a:solidFill>
              </a:rPr>
              <a:t>: </a:t>
            </a:r>
            <a:r>
              <a:rPr lang="el-GR" b="1" dirty="0">
                <a:solidFill>
                  <a:prstClr val="black"/>
                </a:solidFill>
              </a:rPr>
              <a:t>κατακόμβες της </a:t>
            </a:r>
            <a:r>
              <a:rPr lang="en-US" b="1" dirty="0">
                <a:solidFill>
                  <a:prstClr val="black"/>
                </a:solidFill>
              </a:rPr>
              <a:t>Domitilla</a:t>
            </a:r>
          </a:p>
        </p:txBody>
      </p:sp>
    </p:spTree>
    <p:extLst>
      <p:ext uri="{BB962C8B-B14F-4D97-AF65-F5344CB8AC3E}">
        <p14:creationId xmlns:p14="http://schemas.microsoft.com/office/powerpoint/2010/main" val="374295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stia_Isola sacr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5000"/>
            <a:ext cx="9138795" cy="350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6388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Όστια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l-GR" dirty="0">
                <a:solidFill>
                  <a:prstClr val="black"/>
                </a:solidFill>
              </a:rPr>
              <a:t>η νεκρόπολη της </a:t>
            </a:r>
            <a:r>
              <a:rPr lang="en-US" dirty="0" err="1">
                <a:solidFill>
                  <a:prstClr val="black"/>
                </a:solidFill>
              </a:rPr>
              <a:t>Isola</a:t>
            </a:r>
            <a:r>
              <a:rPr lang="en-US" dirty="0">
                <a:solidFill>
                  <a:prstClr val="black"/>
                </a:solidFill>
              </a:rPr>
              <a:t> Sacra</a:t>
            </a:r>
          </a:p>
        </p:txBody>
      </p:sp>
    </p:spTree>
    <p:extLst>
      <p:ext uri="{BB962C8B-B14F-4D97-AF65-F5344CB8AC3E}">
        <p14:creationId xmlns:p14="http://schemas.microsoft.com/office/powerpoint/2010/main" val="53743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tia_Isola sacra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624840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prstClr val="black"/>
                </a:solidFill>
              </a:rPr>
              <a:t>Όστια</a:t>
            </a:r>
            <a:r>
              <a:rPr lang="en-US" b="1" dirty="0">
                <a:solidFill>
                  <a:prstClr val="black"/>
                </a:solidFill>
              </a:rPr>
              <a:t>: </a:t>
            </a:r>
            <a:r>
              <a:rPr lang="el-GR" b="1" dirty="0">
                <a:solidFill>
                  <a:prstClr val="black"/>
                </a:solidFill>
              </a:rPr>
              <a:t>υπέργεια ταφικά κτίσματα («μαυσωλεία»)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79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atican_necropoli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75" y="13855"/>
            <a:ext cx="9146975" cy="5410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25982" y="166255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Ρώμη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l-GR" dirty="0">
                <a:solidFill>
                  <a:prstClr val="black"/>
                </a:solidFill>
              </a:rPr>
              <a:t>νεκρόπολη του Βατικανού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 descr="Vatican_necropolis_facad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614984"/>
            <a:ext cx="9144001" cy="22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5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tia_Isola sacra_chamber tomb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00"/>
            <a:ext cx="5791200" cy="6834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3600" y="3048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Όστια, Ι</a:t>
            </a:r>
            <a:r>
              <a:rPr lang="en-US" dirty="0">
                <a:solidFill>
                  <a:prstClr val="black"/>
                </a:solidFill>
              </a:rPr>
              <a:t>sola Sacra: </a:t>
            </a:r>
            <a:r>
              <a:rPr lang="el-GR" dirty="0">
                <a:solidFill>
                  <a:prstClr val="black"/>
                </a:solidFill>
              </a:rPr>
              <a:t>κάτοψη υπέργειου ταφικού κτίσματος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15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tia_Isola sacr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9269"/>
            <a:ext cx="9144000" cy="61787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1524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Όστια, </a:t>
            </a:r>
            <a:r>
              <a:rPr lang="en-US" dirty="0" err="1">
                <a:solidFill>
                  <a:prstClr val="black"/>
                </a:solidFill>
              </a:rPr>
              <a:t>Isola</a:t>
            </a:r>
            <a:r>
              <a:rPr lang="en-US" dirty="0">
                <a:solidFill>
                  <a:prstClr val="black"/>
                </a:solidFill>
              </a:rPr>
              <a:t> Sacra: </a:t>
            </a:r>
            <a:r>
              <a:rPr lang="el-GR" dirty="0">
                <a:solidFill>
                  <a:prstClr val="black"/>
                </a:solidFill>
              </a:rPr>
              <a:t>υπέργεια ταφικά κτίσματα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79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mb enclosure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384" y="0"/>
            <a:ext cx="4683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8127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mb with aedicul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70652" cy="6858000"/>
          </a:xfrm>
          <a:prstGeom prst="rect">
            <a:avLst/>
          </a:prstGeom>
        </p:spPr>
      </p:pic>
      <p:pic>
        <p:nvPicPr>
          <p:cNvPr id="4" name="Picture 3" descr="Tomb with aedicula1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-81064"/>
            <a:ext cx="3429000" cy="69390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532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Πομπηία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l-GR" dirty="0">
                <a:solidFill>
                  <a:prstClr val="black"/>
                </a:solidFill>
              </a:rPr>
              <a:t>ναόσχημος τάφος με βάθρο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120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Corinthian capital_maison carre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5" descr="Composite capita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3970338"/>
            <a:ext cx="3505200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6" descr="Corinthian capital_Epidauro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1000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7"/>
          <p:cNvSpPr txBox="1">
            <a:spLocks noChangeArrowheads="1"/>
          </p:cNvSpPr>
          <p:nvPr/>
        </p:nvSpPr>
        <p:spPr bwMode="auto">
          <a:xfrm>
            <a:off x="152400" y="40386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l-GR" altLang="en-US" sz="1200" b="1">
                <a:solidFill>
                  <a:srgbClr val="000000"/>
                </a:solidFill>
              </a:rPr>
              <a:t>Κορινθιακό κιονόκρανο</a:t>
            </a:r>
            <a:r>
              <a:rPr lang="en-US" altLang="en-US" sz="1200" b="1">
                <a:solidFill>
                  <a:srgbClr val="000000"/>
                </a:solidFill>
              </a:rPr>
              <a:t>: </a:t>
            </a:r>
            <a:r>
              <a:rPr lang="el-GR" altLang="en-US" sz="1200" b="1">
                <a:solidFill>
                  <a:srgbClr val="000000"/>
                </a:solidFill>
              </a:rPr>
              <a:t>Θόλος Επιδαύρου</a:t>
            </a: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47110" name="Text Box 8"/>
          <p:cNvSpPr txBox="1">
            <a:spLocks noChangeArrowheads="1"/>
          </p:cNvSpPr>
          <p:nvPr/>
        </p:nvSpPr>
        <p:spPr bwMode="auto">
          <a:xfrm>
            <a:off x="6172200" y="39624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l-GR" altLang="en-US" sz="1200" b="1">
                <a:solidFill>
                  <a:srgbClr val="000000"/>
                </a:solidFill>
              </a:rPr>
              <a:t>Κορινθιακό κιονόκρανο</a:t>
            </a:r>
            <a:r>
              <a:rPr lang="en-US" altLang="en-US" sz="1200" b="1">
                <a:solidFill>
                  <a:srgbClr val="000000"/>
                </a:solidFill>
              </a:rPr>
              <a:t>: Maison carree, Nimes</a:t>
            </a:r>
          </a:p>
        </p:txBody>
      </p:sp>
      <p:sp>
        <p:nvSpPr>
          <p:cNvPr id="47111" name="Text Box 9"/>
          <p:cNvSpPr txBox="1">
            <a:spLocks noChangeArrowheads="1"/>
          </p:cNvSpPr>
          <p:nvPr/>
        </p:nvSpPr>
        <p:spPr bwMode="auto">
          <a:xfrm>
            <a:off x="6232525" y="6056313"/>
            <a:ext cx="2606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47112" name="Text Box 10"/>
          <p:cNvSpPr txBox="1">
            <a:spLocks noChangeArrowheads="1"/>
          </p:cNvSpPr>
          <p:nvPr/>
        </p:nvSpPr>
        <p:spPr bwMode="auto">
          <a:xfrm>
            <a:off x="5791200" y="6400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l-GR" altLang="en-US" sz="1200" b="1">
                <a:solidFill>
                  <a:srgbClr val="000000"/>
                </a:solidFill>
              </a:rPr>
              <a:t>Σύνθετο κιονόκρανο</a:t>
            </a:r>
            <a:r>
              <a:rPr lang="en-US" altLang="en-US" sz="1200" b="1">
                <a:solidFill>
                  <a:srgbClr val="000000"/>
                </a:solidFill>
              </a:rPr>
              <a:t>: </a:t>
            </a:r>
            <a:r>
              <a:rPr lang="el-GR" altLang="en-US" sz="1200" b="1">
                <a:solidFill>
                  <a:srgbClr val="000000"/>
                </a:solidFill>
              </a:rPr>
              <a:t>Ρώμη, θέρμες του Καρακάλλα</a:t>
            </a:r>
            <a:endParaRPr lang="en-US" altLang="en-US" sz="12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01048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me_pyramid of Cestiu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6950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1200" y="3810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Ρώμη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l-GR" dirty="0">
                <a:solidFill>
                  <a:prstClr val="black"/>
                </a:solidFill>
              </a:rPr>
              <a:t>η ταφική πυραμίδα του </a:t>
            </a:r>
            <a:r>
              <a:rPr lang="en-US" dirty="0" err="1">
                <a:solidFill>
                  <a:prstClr val="black"/>
                </a:solidFill>
              </a:rPr>
              <a:t>Cestius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68772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Column of Trajan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5143500" cy="6858000"/>
          </a:xfrm>
          <a:prstGeom prst="rect">
            <a:avLst/>
          </a:prstGeom>
          <a:noFill/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638800" y="457200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prstClr val="black"/>
                </a:solidFill>
              </a:rPr>
              <a:t>O </a:t>
            </a:r>
            <a:r>
              <a:rPr lang="el-GR" dirty="0">
                <a:solidFill>
                  <a:prstClr val="black"/>
                </a:solidFill>
              </a:rPr>
              <a:t>κίονας του Τραϊανού</a:t>
            </a:r>
          </a:p>
        </p:txBody>
      </p:sp>
    </p:spTree>
    <p:extLst>
      <p:ext uri="{BB962C8B-B14F-4D97-AF65-F5344CB8AC3E}">
        <p14:creationId xmlns:p14="http://schemas.microsoft.com/office/powerpoint/2010/main" val="154204065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Mausoleum August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654050"/>
            <a:ext cx="9163050" cy="6203950"/>
          </a:xfrm>
          <a:prstGeom prst="rect">
            <a:avLst/>
          </a:prstGeom>
          <a:noFill/>
        </p:spPr>
      </p:pic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152400" y="152400"/>
            <a:ext cx="830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b="1">
                <a:solidFill>
                  <a:prstClr val="white"/>
                </a:solidFill>
              </a:rPr>
              <a:t>Το Μαυσωλείο του Αυγούστου</a:t>
            </a:r>
          </a:p>
        </p:txBody>
      </p:sp>
    </p:spTree>
    <p:extLst>
      <p:ext uri="{BB962C8B-B14F-4D97-AF65-F5344CB8AC3E}">
        <p14:creationId xmlns:p14="http://schemas.microsoft.com/office/powerpoint/2010/main" val="351911893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 descr="Mausole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0" cy="687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91659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Mausoleum_reconstruct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2738"/>
            <a:ext cx="9144000" cy="6545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398873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hens_Philippapos monumen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70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3810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Αθήνα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l-GR" dirty="0">
                <a:solidFill>
                  <a:prstClr val="black"/>
                </a:solidFill>
              </a:rPr>
              <a:t>ταφικό μνημείο του Φιλοπάππου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68629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hens_Philippapos monument_pla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020" y="0"/>
            <a:ext cx="5529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5279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tra_Khasneh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0"/>
            <a:ext cx="7315200" cy="686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9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tra_Dei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0"/>
            <a:ext cx="7620000" cy="685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2870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 with busts of ancestor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0"/>
            <a:ext cx="4191000" cy="684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78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Timgad_air view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-14288"/>
            <a:ext cx="7620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27715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mpey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21" y="0"/>
            <a:ext cx="5280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5164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Augustus cuirasse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7400" cy="6858000"/>
          </a:xfrm>
          <a:prstGeom prst="rect">
            <a:avLst/>
          </a:prstGeom>
          <a:noFill/>
        </p:spPr>
      </p:pic>
      <p:pic>
        <p:nvPicPr>
          <p:cNvPr id="4103" name="Picture 7" descr="Augustus togatu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506571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418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berius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341"/>
            <a:ext cx="3733800" cy="6851659"/>
          </a:xfrm>
          <a:prstGeom prst="rect">
            <a:avLst/>
          </a:prstGeom>
        </p:spPr>
      </p:pic>
      <p:pic>
        <p:nvPicPr>
          <p:cNvPr id="3" name="Picture 2" descr="Caligula_portrai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585" y="0"/>
            <a:ext cx="4816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1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udius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946" y="0"/>
            <a:ext cx="4690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8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male portraits_Tiberia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817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8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spasian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85800"/>
            <a:ext cx="4419600" cy="5433270"/>
          </a:xfrm>
          <a:prstGeom prst="rect">
            <a:avLst/>
          </a:prstGeom>
        </p:spPr>
      </p:pic>
      <p:pic>
        <p:nvPicPr>
          <p:cNvPr id="3" name="Picture 2" descr="Titus_portrai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762000"/>
            <a:ext cx="3706458" cy="52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8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male portrait_Flavia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154" y="0"/>
            <a:ext cx="4699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9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jan_Louvr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2600" y="3048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Άγαλμα του αυτοκράτορα Τραϊανού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6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drian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016" y="0"/>
            <a:ext cx="4785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oninus Pius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5807"/>
            <a:ext cx="5105400" cy="685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8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Pompeii_for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373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6"/>
          <p:cNvSpPr txBox="1">
            <a:spLocks noChangeArrowheads="1"/>
          </p:cNvSpPr>
          <p:nvPr/>
        </p:nvSpPr>
        <p:spPr bwMode="auto">
          <a:xfrm>
            <a:off x="152400" y="1524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l-GR" altLang="en-US">
                <a:solidFill>
                  <a:srgbClr val="000000"/>
                </a:solidFill>
              </a:rPr>
              <a:t>Πομπηία</a:t>
            </a:r>
            <a:r>
              <a:rPr lang="en-US" altLang="en-US">
                <a:solidFill>
                  <a:srgbClr val="000000"/>
                </a:solidFill>
              </a:rPr>
              <a:t>: forum</a:t>
            </a:r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3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cus Aurelius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0"/>
            <a:ext cx="532770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3600" y="3810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Πορτρέτο του Μάρκου Αυρηλίου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1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Column of Marcus Aureliu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0" y="0"/>
            <a:ext cx="205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400" b="1" dirty="0">
                <a:solidFill>
                  <a:prstClr val="white"/>
                </a:solidFill>
              </a:rPr>
              <a:t>Ρώμη</a:t>
            </a:r>
            <a:r>
              <a:rPr lang="en-US" sz="1400" b="1" dirty="0">
                <a:solidFill>
                  <a:prstClr val="white"/>
                </a:solidFill>
              </a:rPr>
              <a:t>:  </a:t>
            </a:r>
            <a:r>
              <a:rPr lang="el-GR" sz="1400" b="1" dirty="0">
                <a:solidFill>
                  <a:prstClr val="white"/>
                </a:solidFill>
              </a:rPr>
              <a:t>κίονας του Μάρκου Αυρηλίου</a:t>
            </a:r>
          </a:p>
        </p:txBody>
      </p:sp>
    </p:spTree>
    <p:extLst>
      <p:ext uri="{BB962C8B-B14F-4D97-AF65-F5344CB8AC3E}">
        <p14:creationId xmlns:p14="http://schemas.microsoft.com/office/powerpoint/2010/main" val="165703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Column_detai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10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071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ptimius Severus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-39441"/>
            <a:ext cx="3048000" cy="6897441"/>
          </a:xfrm>
          <a:prstGeom prst="rect">
            <a:avLst/>
          </a:prstGeom>
        </p:spPr>
      </p:pic>
      <p:pic>
        <p:nvPicPr>
          <p:cNvPr id="3" name="Picture 2" descr="Septimius Severus_portrait_close up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3065"/>
            <a:ext cx="3454908" cy="684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3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acalla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179"/>
            <a:ext cx="3886200" cy="6803821"/>
          </a:xfrm>
          <a:prstGeom prst="rect">
            <a:avLst/>
          </a:prstGeom>
        </p:spPr>
      </p:pic>
      <p:pic>
        <p:nvPicPr>
          <p:cNvPr id="3" name="Picture 2" descr="Caracalla_portrait_lat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152400"/>
            <a:ext cx="5248602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9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iminus Thrax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78307"/>
            <a:ext cx="3276600" cy="6779693"/>
          </a:xfrm>
          <a:prstGeom prst="rect">
            <a:avLst/>
          </a:prstGeom>
        </p:spPr>
      </p:pic>
      <p:pic>
        <p:nvPicPr>
          <p:cNvPr id="3" name="Picture 2" descr="Philip the Arab_portrai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56147"/>
            <a:ext cx="4876800" cy="680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8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bus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163" y="0"/>
            <a:ext cx="4395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1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nder Severus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8928"/>
            <a:ext cx="3200400" cy="6799072"/>
          </a:xfrm>
          <a:prstGeom prst="rect">
            <a:avLst/>
          </a:prstGeom>
        </p:spPr>
      </p:pic>
      <p:pic>
        <p:nvPicPr>
          <p:cNvPr id="3" name="Picture 2" descr="Trebonianus Gallus_portrai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0"/>
            <a:ext cx="3581400" cy="681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3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lerius_portra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63152" cy="6858000"/>
          </a:xfrm>
          <a:prstGeom prst="rect">
            <a:avLst/>
          </a:prstGeom>
        </p:spPr>
      </p:pic>
      <p:pic>
        <p:nvPicPr>
          <p:cNvPr id="3" name="Picture 2" descr="Tetrarch group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418" y="0"/>
            <a:ext cx="4516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9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Arch of Constantin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H="1">
            <a:off x="2514600" y="533400"/>
            <a:ext cx="228600" cy="609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971800" y="533400"/>
            <a:ext cx="914400" cy="609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657600" y="533400"/>
            <a:ext cx="2286000" cy="609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38600" y="381000"/>
            <a:ext cx="3200400" cy="762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0" name="TextBox 20"/>
          <p:cNvSpPr txBox="1">
            <a:spLocks noChangeArrowheads="1"/>
          </p:cNvSpPr>
          <p:nvPr/>
        </p:nvSpPr>
        <p:spPr bwMode="auto">
          <a:xfrm>
            <a:off x="2209800" y="0"/>
            <a:ext cx="228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="1">
                <a:solidFill>
                  <a:prstClr val="black"/>
                </a:solidFill>
              </a:rPr>
              <a:t>Αγἀλματα Δακών (από το </a:t>
            </a:r>
            <a:r>
              <a:rPr lang="en-US" sz="1400" b="1">
                <a:solidFill>
                  <a:prstClr val="black"/>
                </a:solidFill>
              </a:rPr>
              <a:t>forum </a:t>
            </a:r>
            <a:r>
              <a:rPr lang="el-GR" sz="1400" b="1">
                <a:solidFill>
                  <a:prstClr val="black"/>
                </a:solidFill>
              </a:rPr>
              <a:t>του Τραϊανού)</a:t>
            </a:r>
            <a:endParaRPr lang="en-US" sz="1400" b="1">
              <a:solidFill>
                <a:prstClr val="black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3276600" y="457200"/>
            <a:ext cx="2286000" cy="685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791200" y="457200"/>
            <a:ext cx="533400" cy="685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172200" y="457200"/>
            <a:ext cx="762000" cy="838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4" name="TextBox 42"/>
          <p:cNvSpPr txBox="1">
            <a:spLocks noChangeArrowheads="1"/>
          </p:cNvSpPr>
          <p:nvPr/>
        </p:nvSpPr>
        <p:spPr bwMode="auto">
          <a:xfrm>
            <a:off x="4953000" y="152400"/>
            <a:ext cx="2895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="1">
                <a:solidFill>
                  <a:srgbClr val="1F497D"/>
                </a:solidFill>
              </a:rPr>
              <a:t>Ανάγλυφα του Μάρκου Αυρηλίου</a:t>
            </a:r>
            <a:endParaRPr lang="en-US" sz="1400" b="1">
              <a:solidFill>
                <a:srgbClr val="1F497D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1752600" y="2743200"/>
            <a:ext cx="990600" cy="3810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1981200" y="2590800"/>
            <a:ext cx="1295400" cy="3810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7" name="TextBox 51"/>
          <p:cNvSpPr txBox="1">
            <a:spLocks noChangeArrowheads="1"/>
          </p:cNvSpPr>
          <p:nvPr/>
        </p:nvSpPr>
        <p:spPr bwMode="auto">
          <a:xfrm>
            <a:off x="533400" y="2362200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="1">
                <a:solidFill>
                  <a:prstClr val="white"/>
                </a:solidFill>
              </a:rPr>
              <a:t>Μετάλλια (</a:t>
            </a:r>
            <a:r>
              <a:rPr lang="en-US" sz="1400" b="1">
                <a:solidFill>
                  <a:prstClr val="white"/>
                </a:solidFill>
              </a:rPr>
              <a:t>tondo)</a:t>
            </a:r>
            <a:r>
              <a:rPr lang="el-GR" sz="1400" b="1">
                <a:solidFill>
                  <a:prstClr val="white"/>
                </a:solidFill>
              </a:rPr>
              <a:t> του Αδριανού</a:t>
            </a:r>
            <a:r>
              <a:rPr lang="en-US" sz="1400" b="1">
                <a:solidFill>
                  <a:prstClr val="white"/>
                </a:solidFill>
              </a:rPr>
              <a:t> 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6629400" y="2971800"/>
            <a:ext cx="1295400" cy="762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7162800" y="3200400"/>
            <a:ext cx="762000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60" name="Rectangle 57"/>
          <p:cNvSpPr>
            <a:spLocks noChangeArrowheads="1"/>
          </p:cNvSpPr>
          <p:nvPr/>
        </p:nvSpPr>
        <p:spPr bwMode="auto">
          <a:xfrm>
            <a:off x="7921625" y="2819400"/>
            <a:ext cx="1222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="1">
                <a:solidFill>
                  <a:prstClr val="white"/>
                </a:solidFill>
              </a:rPr>
              <a:t>Μετάλλια του Αδριανού</a:t>
            </a:r>
            <a:r>
              <a:rPr lang="en-US" sz="1400" b="1">
                <a:solidFill>
                  <a:prstClr val="white"/>
                </a:solidFill>
              </a:rPr>
              <a:t> 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1828800" y="3505200"/>
            <a:ext cx="10668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7010400" y="3429000"/>
            <a:ext cx="838200" cy="228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63" name="TextBox 62"/>
          <p:cNvSpPr txBox="1">
            <a:spLocks noChangeArrowheads="1"/>
          </p:cNvSpPr>
          <p:nvPr/>
        </p:nvSpPr>
        <p:spPr bwMode="auto">
          <a:xfrm>
            <a:off x="152400" y="3276600"/>
            <a:ext cx="175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="1">
                <a:solidFill>
                  <a:srgbClr val="FF0000"/>
                </a:solidFill>
              </a:rPr>
              <a:t>Ιστορικό ανάγλυφο του Κωνσταντίνου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31764" name="Rectangle 63"/>
          <p:cNvSpPr>
            <a:spLocks noChangeArrowheads="1"/>
          </p:cNvSpPr>
          <p:nvPr/>
        </p:nvSpPr>
        <p:spPr bwMode="auto">
          <a:xfrm>
            <a:off x="7848600" y="3429000"/>
            <a:ext cx="12954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="1">
                <a:solidFill>
                  <a:srgbClr val="FF0000"/>
                </a:solidFill>
              </a:rPr>
              <a:t>Ιστορικό ανάγλυφο του Κωνσταντίνου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1000" y="63246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prstClr val="black"/>
                </a:solidFill>
              </a:rPr>
              <a:t>Ρώμη, αψίδα του Κωνσταντίνου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65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Basilica Iuli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295400" y="6324600"/>
            <a:ext cx="609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Forum Romanum: basilica Julia</a:t>
            </a:r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423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A_shape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191000" cy="6858000"/>
          </a:xfrm>
          <a:prstGeom prst="rect">
            <a:avLst/>
          </a:prstGeom>
        </p:spPr>
      </p:pic>
      <p:pic>
        <p:nvPicPr>
          <p:cNvPr id="3" name="Picture 2" descr="ESA C-76-28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478" y="4114800"/>
            <a:ext cx="5044522" cy="2440467"/>
          </a:xfrm>
          <a:prstGeom prst="rect">
            <a:avLst/>
          </a:prstGeom>
        </p:spPr>
      </p:pic>
      <p:pic>
        <p:nvPicPr>
          <p:cNvPr id="5" name="Picture 4" descr="ESA C-76-28d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00" y="0"/>
            <a:ext cx="50800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7200" y="648866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A</a:t>
            </a:r>
            <a:r>
              <a:rPr lang="el-GR" b="1" dirty="0">
                <a:solidFill>
                  <a:prstClr val="black"/>
                </a:solidFill>
              </a:rPr>
              <a:t>νατολική </a:t>
            </a:r>
            <a:r>
              <a:rPr lang="en-US" b="1" dirty="0" err="1">
                <a:solidFill>
                  <a:prstClr val="black"/>
                </a:solidFill>
              </a:rPr>
              <a:t>Sigillata</a:t>
            </a:r>
            <a:r>
              <a:rPr lang="en-US" b="1" dirty="0">
                <a:solidFill>
                  <a:prstClr val="black"/>
                </a:solidFill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368366601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B_shape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00" y="319390"/>
            <a:ext cx="5638801" cy="6538610"/>
          </a:xfrm>
          <a:prstGeom prst="rect">
            <a:avLst/>
          </a:prstGeom>
        </p:spPr>
      </p:pic>
      <p:pic>
        <p:nvPicPr>
          <p:cNvPr id="3" name="Picture 2" descr="ESB C-34-1915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600" y="0"/>
            <a:ext cx="4470400" cy="3352800"/>
          </a:xfrm>
          <a:prstGeom prst="rect">
            <a:avLst/>
          </a:prstGeom>
        </p:spPr>
      </p:pic>
      <p:pic>
        <p:nvPicPr>
          <p:cNvPr id="6" name="Picture 5" descr="ESB C-85-1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7588" y="2743201"/>
            <a:ext cx="4466411" cy="411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53000" y="0"/>
            <a:ext cx="2183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A</a:t>
            </a:r>
            <a:r>
              <a:rPr lang="el-GR" b="1" dirty="0">
                <a:solidFill>
                  <a:prstClr val="black"/>
                </a:solidFill>
              </a:rPr>
              <a:t>νατολική </a:t>
            </a:r>
            <a:r>
              <a:rPr lang="en-US" b="1" dirty="0" err="1">
                <a:solidFill>
                  <a:prstClr val="black"/>
                </a:solidFill>
              </a:rPr>
              <a:t>Sigillata</a:t>
            </a:r>
            <a:r>
              <a:rPr lang="en-US" b="1" dirty="0">
                <a:solidFill>
                  <a:prstClr val="black"/>
                </a:solidFill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6910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alian sigillata_shape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10200" cy="3572420"/>
          </a:xfrm>
          <a:prstGeom prst="rect">
            <a:avLst/>
          </a:prstGeom>
        </p:spPr>
      </p:pic>
      <p:pic>
        <p:nvPicPr>
          <p:cNvPr id="3" name="Picture 2" descr="Arretine C-85-9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4" name="Picture 3" descr="Arretine C-85-9d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3352800"/>
            <a:ext cx="3644995" cy="2097340"/>
          </a:xfrm>
          <a:prstGeom prst="rect">
            <a:avLst/>
          </a:prstGeom>
        </p:spPr>
      </p:pic>
      <p:pic>
        <p:nvPicPr>
          <p:cNvPr id="6" name="Picture 5" descr="Italian Sig 7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1143000"/>
            <a:ext cx="3886200" cy="13483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15000" y="228600"/>
            <a:ext cx="1683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prstClr val="black"/>
                </a:solidFill>
              </a:rPr>
              <a:t>Ιταλική </a:t>
            </a:r>
            <a:r>
              <a:rPr lang="en-US" b="1" dirty="0" err="1">
                <a:solidFill>
                  <a:prstClr val="black"/>
                </a:solidFill>
              </a:rPr>
              <a:t>Sigillata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42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ndarli C-37-2140b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197600" cy="4648200"/>
          </a:xfrm>
          <a:prstGeom prst="rect">
            <a:avLst/>
          </a:prstGeom>
        </p:spPr>
      </p:pic>
      <p:pic>
        <p:nvPicPr>
          <p:cNvPr id="2" name="Picture 1" descr="Candarli C-36-1392b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773800"/>
            <a:ext cx="4572000" cy="3084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57150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prstClr val="black"/>
                </a:solidFill>
              </a:rPr>
              <a:t>Κεραμεική</a:t>
            </a:r>
            <a:r>
              <a:rPr lang="el-GR" dirty="0">
                <a:solidFill>
                  <a:prstClr val="black"/>
                </a:solidFill>
              </a:rPr>
              <a:t> </a:t>
            </a:r>
            <a:r>
              <a:rPr lang="el-GR" b="1" dirty="0">
                <a:solidFill>
                  <a:prstClr val="black"/>
                </a:solidFill>
              </a:rPr>
              <a:t>Ç</a:t>
            </a:r>
            <a:r>
              <a:rPr lang="en-US" b="1" dirty="0" err="1">
                <a:solidFill>
                  <a:prstClr val="black"/>
                </a:solidFill>
              </a:rPr>
              <a:t>andarli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707883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fRS_shape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4894929" cy="6858000"/>
          </a:xfrm>
          <a:prstGeom prst="rect">
            <a:avLst/>
          </a:prstGeom>
        </p:spPr>
      </p:pic>
      <p:pic>
        <p:nvPicPr>
          <p:cNvPr id="3" name="Picture 2" descr="AfRS C-34-90c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476" y="2362200"/>
            <a:ext cx="4180524" cy="16274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3000" y="2286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prstClr val="black"/>
                </a:solidFill>
              </a:rPr>
              <a:t>Κεραμική </a:t>
            </a:r>
            <a:r>
              <a:rPr lang="en-US" b="1" dirty="0">
                <a:solidFill>
                  <a:prstClr val="black"/>
                </a:solidFill>
              </a:rPr>
              <a:t>African Red Slip</a:t>
            </a:r>
          </a:p>
        </p:txBody>
      </p:sp>
    </p:spTree>
    <p:extLst>
      <p:ext uri="{BB962C8B-B14F-4D97-AF65-F5344CB8AC3E}">
        <p14:creationId xmlns:p14="http://schemas.microsoft.com/office/powerpoint/2010/main" val="334903482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RC_sherd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4114801" cy="3201850"/>
          </a:xfrm>
          <a:prstGeom prst="rect">
            <a:avLst/>
          </a:prstGeom>
        </p:spPr>
      </p:pic>
      <p:pic>
        <p:nvPicPr>
          <p:cNvPr id="6" name="Picture 5" descr="LRC_sherd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-74858"/>
            <a:ext cx="4191000" cy="3325978"/>
          </a:xfrm>
          <a:prstGeom prst="rect">
            <a:avLst/>
          </a:prstGeom>
        </p:spPr>
      </p:pic>
      <p:pic>
        <p:nvPicPr>
          <p:cNvPr id="7" name="Picture 6" descr="LRC_sherd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1400"/>
            <a:ext cx="4165600" cy="3124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3000" y="41910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prstClr val="black"/>
                </a:solidFill>
              </a:rPr>
              <a:t>Όστρακα κεραμικής </a:t>
            </a:r>
            <a:r>
              <a:rPr lang="en-US" b="1" dirty="0">
                <a:solidFill>
                  <a:prstClr val="black"/>
                </a:solidFill>
              </a:rPr>
              <a:t>Late Roman C (</a:t>
            </a:r>
            <a:r>
              <a:rPr lang="en-US" b="1" dirty="0" err="1">
                <a:solidFill>
                  <a:prstClr val="black"/>
                </a:solidFill>
              </a:rPr>
              <a:t>Phocaean</a:t>
            </a:r>
            <a:r>
              <a:rPr lang="en-US" b="1" dirty="0">
                <a:solidFill>
                  <a:prstClr val="black"/>
                </a:solidFill>
              </a:rPr>
              <a:t> Red Slip)</a:t>
            </a:r>
          </a:p>
        </p:txBody>
      </p:sp>
    </p:spTree>
    <p:extLst>
      <p:ext uri="{BB962C8B-B14F-4D97-AF65-F5344CB8AC3E}">
        <p14:creationId xmlns:p14="http://schemas.microsoft.com/office/powerpoint/2010/main" val="301153267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n-walled_shape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13672" cy="6595872"/>
          </a:xfrm>
          <a:prstGeom prst="rect">
            <a:avLst/>
          </a:prstGeom>
        </p:spPr>
      </p:pic>
      <p:pic>
        <p:nvPicPr>
          <p:cNvPr id="3" name="Picture 2" descr="Thin-walled_war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1295400"/>
            <a:ext cx="4279392" cy="43220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3000" y="2286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A</a:t>
            </a:r>
            <a:r>
              <a:rPr lang="el-GR" b="1" dirty="0">
                <a:solidFill>
                  <a:prstClr val="black"/>
                </a:solidFill>
              </a:rPr>
              <a:t>γγεία με λεπτά τοιχώματα (</a:t>
            </a:r>
            <a:r>
              <a:rPr lang="en-US" b="1" dirty="0">
                <a:solidFill>
                  <a:prstClr val="black"/>
                </a:solidFill>
              </a:rPr>
              <a:t>Thin-walled wares)</a:t>
            </a:r>
          </a:p>
        </p:txBody>
      </p:sp>
    </p:spTree>
    <p:extLst>
      <p:ext uri="{BB962C8B-B14F-4D97-AF65-F5344CB8AC3E}">
        <p14:creationId xmlns:p14="http://schemas.microsoft.com/office/powerpoint/2010/main" val="117755251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gyno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381000"/>
            <a:ext cx="3742944" cy="4322064"/>
          </a:xfrm>
          <a:prstGeom prst="rect">
            <a:avLst/>
          </a:prstGeom>
        </p:spPr>
      </p:pic>
      <p:pic>
        <p:nvPicPr>
          <p:cNvPr id="4" name="Picture 3" descr="mortari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1981200"/>
            <a:ext cx="4145280" cy="4090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8200" y="2286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>
                <a:solidFill>
                  <a:prstClr val="black"/>
                </a:solidFill>
              </a:rPr>
              <a:t>Αβαφείς</a:t>
            </a:r>
            <a:r>
              <a:rPr lang="el-GR" b="1" dirty="0">
                <a:solidFill>
                  <a:prstClr val="black"/>
                </a:solidFill>
              </a:rPr>
              <a:t> λάγυνοι και μορτάρια 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6662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king pot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2400"/>
            <a:ext cx="4402086" cy="6449568"/>
          </a:xfrm>
          <a:prstGeom prst="rect">
            <a:avLst/>
          </a:prstGeom>
        </p:spPr>
      </p:pic>
      <p:pic>
        <p:nvPicPr>
          <p:cNvPr id="3" name="Picture 2" descr="Cooking dish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3306" y="1676400"/>
            <a:ext cx="4340693" cy="33793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3000" y="3048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prstClr val="black"/>
                </a:solidFill>
              </a:rPr>
              <a:t>Μαγειρικά σκεύη</a:t>
            </a:r>
            <a:r>
              <a:rPr lang="en-US" b="1" dirty="0">
                <a:solidFill>
                  <a:prstClr val="black"/>
                </a:solidFill>
              </a:rPr>
              <a:t>: </a:t>
            </a:r>
            <a:r>
              <a:rPr lang="el-GR" b="1" dirty="0">
                <a:solidFill>
                  <a:prstClr val="black"/>
                </a:solidFill>
              </a:rPr>
              <a:t>χύτρες και λοπάδες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94839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indisian amphora_phot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676400"/>
            <a:ext cx="2362200" cy="4007904"/>
          </a:xfrm>
          <a:prstGeom prst="rect">
            <a:avLst/>
          </a:prstGeom>
        </p:spPr>
      </p:pic>
      <p:pic>
        <p:nvPicPr>
          <p:cNvPr id="4" name="Picture 3" descr="Graeco-Italic_phot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1752600"/>
            <a:ext cx="2419417" cy="3886200"/>
          </a:xfrm>
          <a:prstGeom prst="rect">
            <a:avLst/>
          </a:prstGeom>
        </p:spPr>
      </p:pic>
      <p:pic>
        <p:nvPicPr>
          <p:cNvPr id="5" name="Picture 4" descr="Lamboglia2_photo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81800" y="1447800"/>
            <a:ext cx="2102370" cy="4343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5867400"/>
            <a:ext cx="2556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Αμφορέας τύπου </a:t>
            </a:r>
            <a:r>
              <a:rPr lang="en-US" dirty="0" err="1">
                <a:solidFill>
                  <a:prstClr val="black"/>
                </a:solidFill>
              </a:rPr>
              <a:t>Brindisi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800" y="57912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Αμφορέας ελληνο-ιταλικού τύπου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5600" y="6019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Lamboglia</a:t>
            </a:r>
            <a:r>
              <a:rPr lang="en-US" dirty="0">
                <a:solidFill>
                  <a:prstClr val="black"/>
                </a:solidFill>
              </a:rPr>
              <a:t> 2 </a:t>
            </a:r>
            <a:r>
              <a:rPr lang="el-GR" dirty="0">
                <a:solidFill>
                  <a:prstClr val="black"/>
                </a:solidFill>
              </a:rPr>
              <a:t>αμφορέας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844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 descr="Lepcis Magna_forum and basilic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-34925"/>
            <a:ext cx="8763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81099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guentaria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807973"/>
            <a:ext cx="4267200" cy="6050027"/>
          </a:xfrm>
          <a:prstGeom prst="rect">
            <a:avLst/>
          </a:prstGeom>
        </p:spPr>
      </p:pic>
      <p:pic>
        <p:nvPicPr>
          <p:cNvPr id="4" name="Picture 3" descr="Lamp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9800" cy="3235147"/>
          </a:xfrm>
          <a:prstGeom prst="rect">
            <a:avLst/>
          </a:prstGeom>
        </p:spPr>
      </p:pic>
      <p:pic>
        <p:nvPicPr>
          <p:cNvPr id="6" name="Picture 5" descr="Lamp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400" y="1600200"/>
            <a:ext cx="2885486" cy="3797300"/>
          </a:xfrm>
          <a:prstGeom prst="rect">
            <a:avLst/>
          </a:prstGeom>
        </p:spPr>
      </p:pic>
      <p:pic>
        <p:nvPicPr>
          <p:cNvPr id="5" name="Picture 4" descr="Lamp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02736"/>
            <a:ext cx="2286000" cy="3255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0800" y="1524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prstClr val="black"/>
                </a:solidFill>
              </a:rPr>
              <a:t>Λύχνοι </a:t>
            </a:r>
            <a:r>
              <a:rPr lang="el-GR" b="1">
                <a:solidFill>
                  <a:prstClr val="black"/>
                </a:solidFill>
              </a:rPr>
              <a:t>και μυροδοχεία (</a:t>
            </a:r>
            <a:r>
              <a:rPr lang="en-US" b="1" dirty="0" err="1">
                <a:solidFill>
                  <a:prstClr val="black"/>
                </a:solidFill>
              </a:rPr>
              <a:t>unguentaria</a:t>
            </a:r>
            <a:r>
              <a:rPr lang="en-US" b="1" dirty="0">
                <a:solidFill>
                  <a:prstClr val="blac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08596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Pompeii_for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373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87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Capitolia_Cosa and Signi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529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434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Etruscan temple_reconstruct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128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orum Roman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783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723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Forum Iuli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990600" y="6324600"/>
            <a:ext cx="571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l-GR" altLang="en-US">
                <a:solidFill>
                  <a:srgbClr val="000000"/>
                </a:solidFill>
              </a:rPr>
              <a:t>Ρώμη</a:t>
            </a:r>
            <a:r>
              <a:rPr lang="en-US" altLang="en-US">
                <a:solidFill>
                  <a:srgbClr val="000000"/>
                </a:solidFill>
              </a:rPr>
              <a:t>: forum Iulium</a:t>
            </a:r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523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orum_pla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3511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990600" y="685800"/>
            <a:ext cx="21574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l-GR" altLang="en-US">
                <a:solidFill>
                  <a:srgbClr val="000000"/>
                </a:solidFill>
              </a:rPr>
              <a:t>Ρώμη</a:t>
            </a:r>
            <a:r>
              <a:rPr lang="en-US" altLang="en-US">
                <a:solidFill>
                  <a:srgbClr val="000000"/>
                </a:solidFill>
              </a:rPr>
              <a:t>: forum Iulium</a:t>
            </a:r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42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orum_reconstruction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641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orum_pla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561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44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Reconstruction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027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Fori Imperiali_pla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439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24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Reconstruct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25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795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Fori Imperiali_pla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439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2858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Pla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1905000" y="228600"/>
            <a:ext cx="472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l-GR" altLang="en-US">
                <a:solidFill>
                  <a:srgbClr val="000000"/>
                </a:solidFill>
              </a:rPr>
              <a:t>Ρώμη</a:t>
            </a:r>
            <a:r>
              <a:rPr lang="en-US" altLang="en-US">
                <a:solidFill>
                  <a:srgbClr val="000000"/>
                </a:solidFill>
              </a:rPr>
              <a:t>: forum Traiani</a:t>
            </a:r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55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Etruscan_hous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746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6476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Basilica_interior_reconstructe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4676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725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Forum of Trajan_basilic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762000" y="6096000"/>
            <a:ext cx="3744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FFFFFF"/>
                </a:solidFill>
              </a:rPr>
              <a:t>Ρώμη</a:t>
            </a:r>
            <a:r>
              <a:rPr lang="en-US" altLang="en-US">
                <a:solidFill>
                  <a:srgbClr val="FFFFFF"/>
                </a:solidFill>
              </a:rPr>
              <a:t>: forum Traiani. Basilica Ulpia</a:t>
            </a:r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3715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olumn of Trajan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76200" y="228600"/>
            <a:ext cx="3352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Forum Traiani: </a:t>
            </a:r>
            <a:r>
              <a:rPr lang="el-GR" altLang="en-US">
                <a:solidFill>
                  <a:srgbClr val="000000"/>
                </a:solidFill>
              </a:rPr>
              <a:t>κίονας του Τραϊανού</a:t>
            </a:r>
          </a:p>
        </p:txBody>
      </p:sp>
    </p:spTree>
    <p:extLst>
      <p:ext uri="{BB962C8B-B14F-4D97-AF65-F5344CB8AC3E}">
        <p14:creationId xmlns:p14="http://schemas.microsoft.com/office/powerpoint/2010/main" val="3658330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Markets of Trajan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04800" y="152400"/>
            <a:ext cx="411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l-GR" altLang="en-US" sz="1600" b="1">
                <a:solidFill>
                  <a:srgbClr val="000000"/>
                </a:solidFill>
              </a:rPr>
              <a:t>Ρώμη</a:t>
            </a:r>
            <a:r>
              <a:rPr lang="en-US" altLang="en-US" sz="1600" b="1">
                <a:solidFill>
                  <a:srgbClr val="000000"/>
                </a:solidFill>
              </a:rPr>
              <a:t>: </a:t>
            </a:r>
            <a:r>
              <a:rPr lang="el-GR" altLang="en-US" sz="1600" b="1">
                <a:solidFill>
                  <a:srgbClr val="000000"/>
                </a:solidFill>
              </a:rPr>
              <a:t>τα καταστήματα του Τραϊανού</a:t>
            </a:r>
          </a:p>
        </p:txBody>
      </p:sp>
    </p:spTree>
    <p:extLst>
      <p:ext uri="{BB962C8B-B14F-4D97-AF65-F5344CB8AC3E}">
        <p14:creationId xmlns:p14="http://schemas.microsoft.com/office/powerpoint/2010/main" val="1101115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Markets of Trajan_first floor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4926013" y="0"/>
            <a:ext cx="391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Ρώμη</a:t>
            </a:r>
            <a:r>
              <a:rPr lang="en-US" altLang="en-US" b="1">
                <a:solidFill>
                  <a:srgbClr val="000000"/>
                </a:solidFill>
              </a:rPr>
              <a:t>: </a:t>
            </a:r>
            <a:r>
              <a:rPr lang="el-GR" altLang="en-US" b="1">
                <a:solidFill>
                  <a:srgbClr val="000000"/>
                </a:solidFill>
              </a:rPr>
              <a:t>καταστήματα του Τραϊανού</a:t>
            </a:r>
          </a:p>
        </p:txBody>
      </p:sp>
    </p:spTree>
    <p:extLst>
      <p:ext uri="{BB962C8B-B14F-4D97-AF65-F5344CB8AC3E}">
        <p14:creationId xmlns:p14="http://schemas.microsoft.com/office/powerpoint/2010/main" val="37850398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Aula_axonometric view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688" y="0"/>
            <a:ext cx="5548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304800" y="228600"/>
            <a:ext cx="3200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Ρώμη</a:t>
            </a:r>
            <a:r>
              <a:rPr lang="en-US" altLang="en-US" b="1">
                <a:solidFill>
                  <a:srgbClr val="000000"/>
                </a:solidFill>
              </a:rPr>
              <a:t>: </a:t>
            </a:r>
            <a:r>
              <a:rPr lang="el-GR" altLang="en-US" b="1">
                <a:solidFill>
                  <a:srgbClr val="000000"/>
                </a:solidFill>
              </a:rPr>
              <a:t>καταστήματα του Τραϊανού</a:t>
            </a:r>
            <a:r>
              <a:rPr lang="en-US" altLang="en-US" b="1">
                <a:solidFill>
                  <a:srgbClr val="000000"/>
                </a:solidFill>
              </a:rPr>
              <a:t>. Aula Traiana</a:t>
            </a:r>
            <a:endParaRPr lang="el-GR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939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Aul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373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381000" y="381000"/>
            <a:ext cx="3009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Ρώμη</a:t>
            </a:r>
            <a:r>
              <a:rPr lang="en-US" altLang="en-US" b="1">
                <a:solidFill>
                  <a:srgbClr val="000000"/>
                </a:solidFill>
              </a:rPr>
              <a:t>: </a:t>
            </a:r>
            <a:r>
              <a:rPr lang="el-GR" altLang="en-US" b="1">
                <a:solidFill>
                  <a:srgbClr val="000000"/>
                </a:solidFill>
              </a:rPr>
              <a:t>καταστήματα του Τραϊανού</a:t>
            </a:r>
            <a:r>
              <a:rPr lang="en-US" altLang="en-US" b="1">
                <a:solidFill>
                  <a:srgbClr val="000000"/>
                </a:solidFill>
              </a:rPr>
              <a:t>. Aula Traiana</a:t>
            </a:r>
            <a:endParaRPr lang="el-GR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955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Pompeii_macell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3910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Rectangle 5"/>
          <p:cNvSpPr>
            <a:spLocks noChangeArrowheads="1"/>
          </p:cNvSpPr>
          <p:nvPr/>
        </p:nvSpPr>
        <p:spPr bwMode="auto">
          <a:xfrm>
            <a:off x="762000" y="304800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l-GR" altLang="en-US">
                <a:solidFill>
                  <a:srgbClr val="000000"/>
                </a:solidFill>
              </a:rPr>
              <a:t>Πομπηία</a:t>
            </a:r>
            <a:r>
              <a:rPr lang="en-US" altLang="en-US">
                <a:solidFill>
                  <a:srgbClr val="000000"/>
                </a:solidFill>
              </a:rPr>
              <a:t>: forum. </a:t>
            </a:r>
            <a:r>
              <a:rPr lang="el-GR" altLang="en-US">
                <a:solidFill>
                  <a:srgbClr val="000000"/>
                </a:solidFill>
              </a:rPr>
              <a:t>Το </a:t>
            </a:r>
            <a:r>
              <a:rPr lang="en-US" altLang="en-US">
                <a:solidFill>
                  <a:srgbClr val="000000"/>
                </a:solidFill>
              </a:rPr>
              <a:t>macellum</a:t>
            </a:r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90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macellum_Lepcis Magn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ext Box 5"/>
          <p:cNvSpPr txBox="1">
            <a:spLocks noChangeArrowheads="1"/>
          </p:cNvSpPr>
          <p:nvPr/>
        </p:nvSpPr>
        <p:spPr bwMode="auto">
          <a:xfrm>
            <a:off x="914400" y="152400"/>
            <a:ext cx="662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Leptis Magna: </a:t>
            </a:r>
            <a:r>
              <a:rPr lang="el-GR" altLang="en-US">
                <a:solidFill>
                  <a:srgbClr val="000000"/>
                </a:solidFill>
              </a:rPr>
              <a:t>το </a:t>
            </a:r>
            <a:r>
              <a:rPr lang="en-US" altLang="en-US">
                <a:solidFill>
                  <a:srgbClr val="000000"/>
                </a:solidFill>
              </a:rPr>
              <a:t>macellum</a:t>
            </a:r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0381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ibur_temple of Hercules Vict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0104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407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cement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2950" y="0"/>
            <a:ext cx="586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 descr="Cement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24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7288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aeneste_pla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1300" y="0"/>
            <a:ext cx="50927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3352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l-GR" altLang="en-US">
                <a:solidFill>
                  <a:srgbClr val="000000"/>
                </a:solidFill>
              </a:rPr>
              <a:t>Πραίνεστος</a:t>
            </a:r>
            <a:r>
              <a:rPr lang="en-US" altLang="en-US">
                <a:solidFill>
                  <a:srgbClr val="000000"/>
                </a:solidFill>
              </a:rPr>
              <a:t>: </a:t>
            </a:r>
            <a:r>
              <a:rPr lang="el-GR" altLang="en-US">
                <a:solidFill>
                  <a:srgbClr val="000000"/>
                </a:solidFill>
              </a:rPr>
              <a:t>ιερό της </a:t>
            </a:r>
            <a:r>
              <a:rPr lang="en-US" altLang="en-US">
                <a:solidFill>
                  <a:srgbClr val="000000"/>
                </a:solidFill>
              </a:rPr>
              <a:t>Fortuna Primigenia</a:t>
            </a:r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428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olarium Augus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38325"/>
            <a:ext cx="9144000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7972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Ara Pacis_reconstruct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4965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5415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ra Pacis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219200" y="6324600"/>
            <a:ext cx="586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l-GR" altLang="en-US" b="1">
                <a:solidFill>
                  <a:srgbClr val="FFFFFF"/>
                </a:solidFill>
              </a:rPr>
              <a:t>Ρώμη</a:t>
            </a:r>
            <a:r>
              <a:rPr lang="en-US" altLang="en-US" b="1">
                <a:solidFill>
                  <a:srgbClr val="FFFFFF"/>
                </a:solidFill>
              </a:rPr>
              <a:t>: </a:t>
            </a:r>
            <a:r>
              <a:rPr lang="el-GR" altLang="en-US" b="1">
                <a:solidFill>
                  <a:srgbClr val="FFFFFF"/>
                </a:solidFill>
              </a:rPr>
              <a:t>βωμός της Ειρήνης</a:t>
            </a:r>
          </a:p>
        </p:txBody>
      </p:sp>
    </p:spTree>
    <p:extLst>
      <p:ext uri="{BB962C8B-B14F-4D97-AF65-F5344CB8AC3E}">
        <p14:creationId xmlns:p14="http://schemas.microsoft.com/office/powerpoint/2010/main" val="27229155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ra Pacis_front sid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52400" y="6324600"/>
            <a:ext cx="607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FFFFFF"/>
                </a:solidFill>
              </a:rPr>
              <a:t>Ρώμη</a:t>
            </a:r>
            <a:r>
              <a:rPr lang="en-US" altLang="en-US" b="1">
                <a:solidFill>
                  <a:srgbClr val="FFFFFF"/>
                </a:solidFill>
              </a:rPr>
              <a:t>: </a:t>
            </a:r>
            <a:r>
              <a:rPr lang="el-GR" altLang="en-US" b="1">
                <a:solidFill>
                  <a:srgbClr val="FFFFFF"/>
                </a:solidFill>
              </a:rPr>
              <a:t>βωμός της Ειρήνης. Δυτική πλευρά (πρόσοψη)</a:t>
            </a:r>
          </a:p>
        </p:txBody>
      </p:sp>
    </p:spTree>
    <p:extLst>
      <p:ext uri="{BB962C8B-B14F-4D97-AF65-F5344CB8AC3E}">
        <p14:creationId xmlns:p14="http://schemas.microsoft.com/office/powerpoint/2010/main" val="13236111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ra Pacis_back sid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362200" y="6324600"/>
            <a:ext cx="51990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FFFFFF"/>
                </a:solidFill>
              </a:rPr>
              <a:t>Ρώμη</a:t>
            </a:r>
            <a:r>
              <a:rPr lang="en-US" altLang="en-US" b="1">
                <a:solidFill>
                  <a:srgbClr val="FFFFFF"/>
                </a:solidFill>
              </a:rPr>
              <a:t>: </a:t>
            </a:r>
            <a:r>
              <a:rPr lang="el-GR" altLang="en-US" b="1">
                <a:solidFill>
                  <a:srgbClr val="FFFFFF"/>
                </a:solidFill>
              </a:rPr>
              <a:t>βωμός της Ειρήνης. Ανατολική πλευρά</a:t>
            </a:r>
          </a:p>
        </p:txBody>
      </p:sp>
    </p:spTree>
    <p:extLst>
      <p:ext uri="{BB962C8B-B14F-4D97-AF65-F5344CB8AC3E}">
        <p14:creationId xmlns:p14="http://schemas.microsoft.com/office/powerpoint/2010/main" val="12517985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ra Pacis_back and right sid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4577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ra Pacis_south friez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9144000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Ara Pacis_right side (mosaic)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438400" y="6248400"/>
            <a:ext cx="4678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Ρώμη</a:t>
            </a:r>
            <a:r>
              <a:rPr lang="en-US" altLang="en-US" b="1">
                <a:solidFill>
                  <a:srgbClr val="000000"/>
                </a:solidFill>
              </a:rPr>
              <a:t>: </a:t>
            </a:r>
            <a:r>
              <a:rPr lang="el-GR" altLang="en-US" b="1">
                <a:solidFill>
                  <a:srgbClr val="000000"/>
                </a:solidFill>
              </a:rPr>
              <a:t>βωμός της Ειρήνης. Νότια πλευρά</a:t>
            </a:r>
          </a:p>
        </p:txBody>
      </p:sp>
    </p:spTree>
    <p:extLst>
      <p:ext uri="{BB962C8B-B14F-4D97-AF65-F5344CB8AC3E}">
        <p14:creationId xmlns:p14="http://schemas.microsoft.com/office/powerpoint/2010/main" val="386141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ra Pacis_interi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81000" y="457200"/>
            <a:ext cx="342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Ρώμη</a:t>
            </a:r>
            <a:r>
              <a:rPr lang="en-US" altLang="en-US" b="1">
                <a:solidFill>
                  <a:srgbClr val="000000"/>
                </a:solidFill>
              </a:rPr>
              <a:t>: </a:t>
            </a:r>
            <a:r>
              <a:rPr lang="el-GR" altLang="en-US" b="1">
                <a:solidFill>
                  <a:srgbClr val="000000"/>
                </a:solidFill>
              </a:rPr>
              <a:t>βωμός της Ειρήνης. Εσωτερικό</a:t>
            </a:r>
          </a:p>
        </p:txBody>
      </p:sp>
    </p:spTree>
    <p:extLst>
      <p:ext uri="{BB962C8B-B14F-4D97-AF65-F5344CB8AC3E}">
        <p14:creationId xmlns:p14="http://schemas.microsoft.com/office/powerpoint/2010/main" val="32330531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emple of Venus and Rome (from Colosseum)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209800" y="152400"/>
            <a:ext cx="65357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Ρώμη</a:t>
            </a:r>
            <a:r>
              <a:rPr lang="en-US" altLang="en-US" b="1">
                <a:solidFill>
                  <a:srgbClr val="000000"/>
                </a:solidFill>
              </a:rPr>
              <a:t>: </a:t>
            </a:r>
            <a:r>
              <a:rPr lang="el-GR" altLang="en-US" b="1">
                <a:solidFill>
                  <a:srgbClr val="000000"/>
                </a:solidFill>
              </a:rPr>
              <a:t>ναός της Αφροδίτης και της Ρώμης (από ανατολάς)</a:t>
            </a:r>
          </a:p>
        </p:txBody>
      </p:sp>
    </p:spTree>
    <p:extLst>
      <p:ext uri="{BB962C8B-B14F-4D97-AF65-F5344CB8AC3E}">
        <p14:creationId xmlns:p14="http://schemas.microsoft.com/office/powerpoint/2010/main" val="446855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vault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4662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7" descr="vault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4263" y="0"/>
            <a:ext cx="42497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2743200" y="0"/>
            <a:ext cx="3276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l-GR" altLang="en-US" sz="1600" b="1">
                <a:solidFill>
                  <a:srgbClr val="000000"/>
                </a:solidFill>
              </a:rPr>
              <a:t>ΤΥΠΟΙ ΘΟΛΩΝ</a:t>
            </a:r>
          </a:p>
        </p:txBody>
      </p:sp>
      <p:sp>
        <p:nvSpPr>
          <p:cNvPr id="15365" name="Text Box 9"/>
          <p:cNvSpPr txBox="1">
            <a:spLocks noChangeArrowheads="1"/>
          </p:cNvSpPr>
          <p:nvPr/>
        </p:nvSpPr>
        <p:spPr bwMode="auto">
          <a:xfrm>
            <a:off x="0" y="41148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15366" name="Text Box 10"/>
          <p:cNvSpPr txBox="1">
            <a:spLocks noChangeArrowheads="1"/>
          </p:cNvSpPr>
          <p:nvPr/>
        </p:nvSpPr>
        <p:spPr bwMode="auto">
          <a:xfrm>
            <a:off x="0" y="4114800"/>
            <a:ext cx="914400" cy="458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l-GR" altLang="en-US" sz="800" b="1">
                <a:solidFill>
                  <a:srgbClr val="000000"/>
                </a:solidFill>
              </a:rPr>
              <a:t>Ημικυκλικός θόλος</a:t>
            </a:r>
            <a:r>
              <a:rPr lang="en-US" altLang="en-US" sz="800" b="1">
                <a:solidFill>
                  <a:srgbClr val="000000"/>
                </a:solidFill>
              </a:rPr>
              <a:t>/barrel vault</a:t>
            </a:r>
            <a:endParaRPr lang="el-GR" altLang="en-US" sz="800" b="1">
              <a:solidFill>
                <a:srgbClr val="000000"/>
              </a:solidFill>
            </a:endParaRPr>
          </a:p>
        </p:txBody>
      </p:sp>
      <p:sp>
        <p:nvSpPr>
          <p:cNvPr id="15367" name="Text Box 11"/>
          <p:cNvSpPr txBox="1">
            <a:spLocks noChangeArrowheads="1"/>
          </p:cNvSpPr>
          <p:nvPr/>
        </p:nvSpPr>
        <p:spPr bwMode="auto">
          <a:xfrm>
            <a:off x="1600200" y="1066800"/>
            <a:ext cx="762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l-GR" altLang="en-US" sz="800" b="1">
                <a:solidFill>
                  <a:srgbClr val="000000"/>
                </a:solidFill>
              </a:rPr>
              <a:t>Τόξο</a:t>
            </a:r>
            <a:r>
              <a:rPr lang="en-US" altLang="en-US" sz="800" b="1">
                <a:solidFill>
                  <a:srgbClr val="000000"/>
                </a:solidFill>
              </a:rPr>
              <a:t>/arch</a:t>
            </a:r>
            <a:endParaRPr lang="el-GR" altLang="en-US" sz="800" b="1">
              <a:solidFill>
                <a:srgbClr val="000000"/>
              </a:solidFill>
            </a:endParaRPr>
          </a:p>
        </p:txBody>
      </p:sp>
      <p:sp>
        <p:nvSpPr>
          <p:cNvPr id="15368" name="Text Box 12"/>
          <p:cNvSpPr txBox="1">
            <a:spLocks noChangeArrowheads="1"/>
          </p:cNvSpPr>
          <p:nvPr/>
        </p:nvSpPr>
        <p:spPr bwMode="auto">
          <a:xfrm>
            <a:off x="2971800" y="1676400"/>
            <a:ext cx="1219200" cy="398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l-GR" altLang="en-US" sz="800" b="1">
                <a:solidFill>
                  <a:srgbClr val="000000"/>
                </a:solidFill>
              </a:rPr>
              <a:t>Κεκλιμένος θόλος</a:t>
            </a:r>
            <a:r>
              <a:rPr lang="en-US" altLang="en-US" sz="800" b="1">
                <a:solidFill>
                  <a:srgbClr val="000000"/>
                </a:solidFill>
              </a:rPr>
              <a:t>/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>
                <a:solidFill>
                  <a:srgbClr val="000000"/>
                </a:solidFill>
              </a:rPr>
              <a:t>Ramping vault</a:t>
            </a:r>
            <a:endParaRPr lang="el-GR" altLang="en-US" sz="800" b="1">
              <a:solidFill>
                <a:srgbClr val="000000"/>
              </a:solidFill>
            </a:endParaRPr>
          </a:p>
        </p:txBody>
      </p:sp>
      <p:sp>
        <p:nvSpPr>
          <p:cNvPr id="15369" name="Text Box 14"/>
          <p:cNvSpPr txBox="1">
            <a:spLocks noChangeArrowheads="1"/>
          </p:cNvSpPr>
          <p:nvPr/>
        </p:nvSpPr>
        <p:spPr bwMode="auto">
          <a:xfrm>
            <a:off x="3962400" y="3886200"/>
            <a:ext cx="1371600" cy="398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l-GR" altLang="en-US" sz="800" b="1">
                <a:solidFill>
                  <a:srgbClr val="000000"/>
                </a:solidFill>
              </a:rPr>
              <a:t>Χαμηλωμένος</a:t>
            </a:r>
            <a:r>
              <a:rPr lang="en-US" altLang="en-US" sz="800" b="1">
                <a:solidFill>
                  <a:srgbClr val="000000"/>
                </a:solidFill>
              </a:rPr>
              <a:t> </a:t>
            </a:r>
            <a:r>
              <a:rPr lang="el-GR" altLang="en-US" sz="800" b="1">
                <a:solidFill>
                  <a:srgbClr val="000000"/>
                </a:solidFill>
              </a:rPr>
              <a:t>θόλος</a:t>
            </a:r>
            <a:r>
              <a:rPr lang="en-US" altLang="en-US" sz="800" b="1">
                <a:solidFill>
                  <a:srgbClr val="000000"/>
                </a:solidFill>
              </a:rPr>
              <a:t>/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>
                <a:solidFill>
                  <a:srgbClr val="000000"/>
                </a:solidFill>
              </a:rPr>
              <a:t>Segmental vault</a:t>
            </a:r>
            <a:endParaRPr lang="el-GR" altLang="en-US" sz="800" b="1">
              <a:solidFill>
                <a:srgbClr val="000000"/>
              </a:solidFill>
            </a:endParaRPr>
          </a:p>
        </p:txBody>
      </p:sp>
      <p:sp>
        <p:nvSpPr>
          <p:cNvPr id="15370" name="Text Box 15"/>
          <p:cNvSpPr txBox="1">
            <a:spLocks noChangeArrowheads="1"/>
          </p:cNvSpPr>
          <p:nvPr/>
        </p:nvSpPr>
        <p:spPr bwMode="auto">
          <a:xfrm>
            <a:off x="3200400" y="6400800"/>
            <a:ext cx="12954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l-GR" altLang="en-US" sz="800" b="1">
                <a:solidFill>
                  <a:srgbClr val="000000"/>
                </a:solidFill>
              </a:rPr>
              <a:t>Ημισφαιρικός θόλος/</a:t>
            </a:r>
            <a:r>
              <a:rPr lang="en-US" altLang="en-US" sz="800" b="1">
                <a:solidFill>
                  <a:srgbClr val="000000"/>
                </a:solidFill>
              </a:rPr>
              <a:t>dome</a:t>
            </a:r>
            <a:endParaRPr lang="el-GR" altLang="en-US" sz="800" b="1">
              <a:solidFill>
                <a:srgbClr val="000000"/>
              </a:solidFill>
            </a:endParaRPr>
          </a:p>
        </p:txBody>
      </p:sp>
      <p:sp>
        <p:nvSpPr>
          <p:cNvPr id="15371" name="Text Box 16"/>
          <p:cNvSpPr txBox="1">
            <a:spLocks noChangeArrowheads="1"/>
          </p:cNvSpPr>
          <p:nvPr/>
        </p:nvSpPr>
        <p:spPr bwMode="auto">
          <a:xfrm>
            <a:off x="5410200" y="6400800"/>
            <a:ext cx="12192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l-GR" altLang="en-US" sz="800" b="1">
                <a:solidFill>
                  <a:srgbClr val="000000"/>
                </a:solidFill>
              </a:rPr>
              <a:t>Σταυροθόλιο</a:t>
            </a:r>
            <a:r>
              <a:rPr lang="en-US" altLang="en-US" sz="800" b="1">
                <a:solidFill>
                  <a:srgbClr val="000000"/>
                </a:solidFill>
              </a:rPr>
              <a:t>/groin vault</a:t>
            </a:r>
            <a:endParaRPr lang="el-GR" altLang="en-US" sz="800" b="1">
              <a:solidFill>
                <a:srgbClr val="000000"/>
              </a:solidFill>
            </a:endParaRPr>
          </a:p>
        </p:txBody>
      </p:sp>
      <p:sp>
        <p:nvSpPr>
          <p:cNvPr id="15372" name="Text Box 17"/>
          <p:cNvSpPr txBox="1">
            <a:spLocks noChangeArrowheads="1"/>
          </p:cNvSpPr>
          <p:nvPr/>
        </p:nvSpPr>
        <p:spPr bwMode="auto">
          <a:xfrm>
            <a:off x="7467600" y="6248400"/>
            <a:ext cx="15240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l-GR" altLang="en-US" sz="800" b="1">
                <a:solidFill>
                  <a:srgbClr val="000000"/>
                </a:solidFill>
              </a:rPr>
              <a:t>Μοναστηριακός θόλος/</a:t>
            </a:r>
            <a:r>
              <a:rPr lang="en-US" altLang="en-US" sz="800" b="1">
                <a:solidFill>
                  <a:srgbClr val="000000"/>
                </a:solidFill>
              </a:rPr>
              <a:t>cloister vault</a:t>
            </a:r>
            <a:endParaRPr lang="el-GR" altLang="en-US" sz="800" b="1">
              <a:solidFill>
                <a:srgbClr val="000000"/>
              </a:solidFill>
            </a:endParaRPr>
          </a:p>
        </p:txBody>
      </p:sp>
      <p:sp>
        <p:nvSpPr>
          <p:cNvPr id="15373" name="Text Box 18"/>
          <p:cNvSpPr txBox="1">
            <a:spLocks noChangeArrowheads="1"/>
          </p:cNvSpPr>
          <p:nvPr/>
        </p:nvSpPr>
        <p:spPr bwMode="auto">
          <a:xfrm>
            <a:off x="7391400" y="2590800"/>
            <a:ext cx="1371600" cy="214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>
                <a:solidFill>
                  <a:srgbClr val="000000"/>
                </a:solidFill>
              </a:rPr>
              <a:t>Annular vault</a:t>
            </a:r>
            <a:endParaRPr lang="el-GR" altLang="en-US" sz="8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34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la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-15875"/>
            <a:ext cx="86868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8157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orum Boarium_Temple of Hercules Victor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457200" y="0"/>
            <a:ext cx="739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l-GR" altLang="en-US">
                <a:solidFill>
                  <a:srgbClr val="FFFFFF"/>
                </a:solidFill>
              </a:rPr>
              <a:t>Ρώμη</a:t>
            </a:r>
            <a:r>
              <a:rPr lang="en-US" altLang="en-US">
                <a:solidFill>
                  <a:srgbClr val="FFFFFF"/>
                </a:solidFill>
              </a:rPr>
              <a:t>: forum Boarium</a:t>
            </a:r>
            <a:r>
              <a:rPr lang="el-GR" altLang="en-US">
                <a:solidFill>
                  <a:srgbClr val="FFFFFF"/>
                </a:solidFill>
              </a:rPr>
              <a:t>. Κυκλικός ναός (</a:t>
            </a:r>
            <a:r>
              <a:rPr lang="en-US" altLang="en-US">
                <a:solidFill>
                  <a:srgbClr val="FFFFFF"/>
                </a:solidFill>
              </a:rPr>
              <a:t>Hercules Victor;)</a:t>
            </a:r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7503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orum Boarium_round temple (plan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9790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Pantheon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838200" y="0"/>
            <a:ext cx="640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l-GR" altLang="en-US">
                <a:solidFill>
                  <a:srgbClr val="000000"/>
                </a:solidFill>
              </a:rPr>
              <a:t>Ρώμη</a:t>
            </a:r>
            <a:r>
              <a:rPr lang="en-US" altLang="en-US">
                <a:solidFill>
                  <a:srgbClr val="000000"/>
                </a:solidFill>
              </a:rPr>
              <a:t>: </a:t>
            </a:r>
            <a:r>
              <a:rPr lang="el-GR" altLang="en-US">
                <a:solidFill>
                  <a:srgbClr val="000000"/>
                </a:solidFill>
              </a:rPr>
              <a:t>Πάνθεον</a:t>
            </a:r>
          </a:p>
        </p:txBody>
      </p:sp>
    </p:spTree>
    <p:extLst>
      <p:ext uri="{BB962C8B-B14F-4D97-AF65-F5344CB8AC3E}">
        <p14:creationId xmlns:p14="http://schemas.microsoft.com/office/powerpoint/2010/main" val="21344628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pantheon_pla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5083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228600" y="304800"/>
            <a:ext cx="2700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l-GR" altLang="en-US">
                <a:solidFill>
                  <a:srgbClr val="000000"/>
                </a:solidFill>
              </a:rPr>
              <a:t>Ρώμη</a:t>
            </a:r>
            <a:r>
              <a:rPr lang="en-US" altLang="en-US">
                <a:solidFill>
                  <a:srgbClr val="000000"/>
                </a:solidFill>
              </a:rPr>
              <a:t>: </a:t>
            </a:r>
            <a:r>
              <a:rPr lang="el-GR" altLang="en-US">
                <a:solidFill>
                  <a:srgbClr val="000000"/>
                </a:solidFill>
              </a:rPr>
              <a:t>Πάνθεον. Κάτοψη</a:t>
            </a:r>
          </a:p>
        </p:txBody>
      </p:sp>
    </p:spTree>
    <p:extLst>
      <p:ext uri="{BB962C8B-B14F-4D97-AF65-F5344CB8AC3E}">
        <p14:creationId xmlns:p14="http://schemas.microsoft.com/office/powerpoint/2010/main" val="36175864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Pantheon_axonometric view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4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 descr="Pantheon_secti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163" y="0"/>
            <a:ext cx="454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5260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Baalbek_aeria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91440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5"/>
          <p:cNvSpPr txBox="1">
            <a:spLocks noChangeArrowheads="1"/>
          </p:cNvSpPr>
          <p:nvPr/>
        </p:nvSpPr>
        <p:spPr bwMode="auto">
          <a:xfrm>
            <a:off x="1295400" y="0"/>
            <a:ext cx="640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Baalbek: </a:t>
            </a:r>
            <a:r>
              <a:rPr lang="el-GR" altLang="en-US">
                <a:solidFill>
                  <a:srgbClr val="000000"/>
                </a:solidFill>
              </a:rPr>
              <a:t>Ιερό του </a:t>
            </a:r>
            <a:r>
              <a:rPr lang="en-US" altLang="en-US">
                <a:solidFill>
                  <a:srgbClr val="000000"/>
                </a:solidFill>
              </a:rPr>
              <a:t>Jupiter Heliopolitanus</a:t>
            </a:r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528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Baalbek_sanctuary_restored view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9814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Baalbek_temple of Bachus_interi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5463" y="0"/>
            <a:ext cx="4808537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5"/>
          <p:cNvSpPr>
            <a:spLocks noChangeArrowheads="1"/>
          </p:cNvSpPr>
          <p:nvPr/>
        </p:nvSpPr>
        <p:spPr bwMode="auto">
          <a:xfrm>
            <a:off x="152400" y="304800"/>
            <a:ext cx="4495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Baalbek: </a:t>
            </a:r>
            <a:r>
              <a:rPr lang="el-GR" altLang="en-US">
                <a:solidFill>
                  <a:srgbClr val="000000"/>
                </a:solidFill>
              </a:rPr>
              <a:t>Ιερό του </a:t>
            </a:r>
            <a:r>
              <a:rPr lang="en-US" altLang="en-US">
                <a:solidFill>
                  <a:srgbClr val="000000"/>
                </a:solidFill>
              </a:rPr>
              <a:t>Jupiter Heliopolitanus. </a:t>
            </a:r>
            <a:r>
              <a:rPr lang="el-GR" altLang="en-US">
                <a:solidFill>
                  <a:srgbClr val="000000"/>
                </a:solidFill>
              </a:rPr>
              <a:t>Περίβολος του μεγάλου ναού</a:t>
            </a:r>
          </a:p>
        </p:txBody>
      </p:sp>
    </p:spTree>
    <p:extLst>
      <p:ext uri="{BB962C8B-B14F-4D97-AF65-F5344CB8AC3E}">
        <p14:creationId xmlns:p14="http://schemas.microsoft.com/office/powerpoint/2010/main" val="9174008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Baalbek_temple of Venu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745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orticus Aemilia_axonometric p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5344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6342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Palmyra_temple of Bel_phot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8000"/>
            <a:ext cx="9144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8047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Palmyra_temple of Bel_restore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3338"/>
            <a:ext cx="7086600" cy="682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5003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Theater of Marcellu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152400" y="0"/>
            <a:ext cx="815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prstClr val="black"/>
                </a:solidFill>
              </a:rPr>
              <a:t>H </a:t>
            </a:r>
            <a:r>
              <a:rPr lang="el-GR" b="1" dirty="0">
                <a:solidFill>
                  <a:prstClr val="black"/>
                </a:solidFill>
              </a:rPr>
              <a:t>πρόσοψη του θεάτρου του Μαρκέλλου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l-GR" b="1" dirty="0">
                <a:solidFill>
                  <a:prstClr val="black"/>
                </a:solidFill>
              </a:rPr>
              <a:t>στη Ρώμη</a:t>
            </a:r>
          </a:p>
        </p:txBody>
      </p:sp>
    </p:spTree>
    <p:extLst>
      <p:ext uri="{BB962C8B-B14F-4D97-AF65-F5344CB8AC3E}">
        <p14:creationId xmlns:p14="http://schemas.microsoft.com/office/powerpoint/2010/main" val="30235203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Rome_theater of Marcellu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-7938"/>
            <a:ext cx="79248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77177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Theater of Marcellus_mod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688"/>
            <a:ext cx="9144000" cy="681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8205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Piazza Navon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467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24684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Pla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38481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18185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Stadium of Domitian_excavated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0638"/>
            <a:ext cx="8763000" cy="68373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98672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 descr="El Jem_amphitheater_desig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3" y="609600"/>
            <a:ext cx="909478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0" y="6400800"/>
            <a:ext cx="7696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solidFill>
                  <a:prstClr val="black"/>
                </a:solidFill>
              </a:rPr>
              <a:t>Ο σχεδιασμός του αμφιθεάτρου του </a:t>
            </a:r>
            <a:r>
              <a:rPr lang="en-US">
                <a:solidFill>
                  <a:prstClr val="black"/>
                </a:solidFill>
              </a:rPr>
              <a:t>El-Jem</a:t>
            </a:r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815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 descr="Pompeii_amphitheat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558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TextBox 2"/>
          <p:cNvSpPr txBox="1">
            <a:spLocks noChangeArrowheads="1"/>
          </p:cNvSpPr>
          <p:nvPr/>
        </p:nvSpPr>
        <p:spPr bwMode="auto">
          <a:xfrm>
            <a:off x="2971800" y="6488113"/>
            <a:ext cx="3505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>
                <a:solidFill>
                  <a:prstClr val="black"/>
                </a:solidFill>
              </a:rPr>
              <a:t>Το αμφιθέατρο της Πομπηίας</a:t>
            </a:r>
            <a:endParaRPr lang="en-US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522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Opus caementic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Opus incert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78125"/>
            <a:ext cx="9144000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6629400" y="5257800"/>
            <a:ext cx="198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Opus incertum</a:t>
            </a:r>
            <a:endParaRPr lang="el-GR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132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 descr="Pompeii_riot in the amphitheat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8575"/>
            <a:ext cx="86106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75727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" descr="Rome_coloseeum_pla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-4763"/>
            <a:ext cx="44196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5410200" y="533400"/>
            <a:ext cx="2971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solidFill>
                  <a:prstClr val="black"/>
                </a:solidFill>
              </a:rPr>
              <a:t>Κάτοψη του </a:t>
            </a:r>
            <a:r>
              <a:rPr lang="en-US">
                <a:solidFill>
                  <a:prstClr val="black"/>
                </a:solidFill>
              </a:rPr>
              <a:t>amphitheatrum Flavium</a:t>
            </a:r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529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 descr="Colosseum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75432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 descr="plan and sect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622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031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Colosseum2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49388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 descr="lepcis-magna_circu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99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0" y="62484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solidFill>
                  <a:prstClr val="black"/>
                </a:solidFill>
              </a:rPr>
              <a:t>Ο ιππόδρομος της </a:t>
            </a:r>
            <a:r>
              <a:rPr lang="en-US">
                <a:solidFill>
                  <a:prstClr val="black"/>
                </a:solidFill>
              </a:rPr>
              <a:t>Leptis Magna</a:t>
            </a:r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3510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 descr="Lepcis Magna_circus_pla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27432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32639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 descr="Circus Maximus_aeria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57238"/>
            <a:ext cx="914400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678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solidFill>
                  <a:prstClr val="black"/>
                </a:solidFill>
              </a:rPr>
              <a:t>Ρώμη</a:t>
            </a:r>
            <a:r>
              <a:rPr lang="en-US">
                <a:solidFill>
                  <a:prstClr val="black"/>
                </a:solidFill>
              </a:rPr>
              <a:t>: circus maximus</a:t>
            </a:r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1144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mpeii_Stabian Bath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-8017"/>
            <a:ext cx="6934200" cy="686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3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Stabian_bath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-1588"/>
            <a:ext cx="8305800" cy="6859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867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Quasi_reticulat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69620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 descr="Opus reticulat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60775"/>
            <a:ext cx="914400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5791200" y="16764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Opus reticulatum</a:t>
            </a:r>
            <a:endParaRPr lang="el-GR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129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ath_type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58641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534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perial bath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78973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98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Pla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25400"/>
            <a:ext cx="6934200" cy="6832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291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Thermae_reconstruct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80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929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aracalla_baths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-1588"/>
            <a:ext cx="7620000" cy="6859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27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Caracalla_bath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-31750"/>
            <a:ext cx="7848600" cy="68897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86400" y="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prstClr val="white"/>
                </a:solidFill>
              </a:rPr>
              <a:t>Ρώμη</a:t>
            </a:r>
            <a:r>
              <a:rPr lang="en-US" b="1" dirty="0">
                <a:solidFill>
                  <a:prstClr val="white"/>
                </a:solidFill>
              </a:rPr>
              <a:t>: </a:t>
            </a:r>
            <a:r>
              <a:rPr lang="el-GR" b="1" dirty="0">
                <a:solidFill>
                  <a:prstClr val="white"/>
                </a:solidFill>
              </a:rPr>
              <a:t>θέρμες του Καρακάλλα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5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100_131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732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22991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282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41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Opus vittat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5632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152400" y="228600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Opus vittatum</a:t>
            </a:r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874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6578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759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4762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408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1777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5119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0491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9134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8136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Εικόνα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774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448</Words>
  <Application>Microsoft Office PowerPoint</Application>
  <PresentationFormat>Προβολή στην οθόνη (4:3)</PresentationFormat>
  <Paragraphs>94</Paragraphs>
  <Slides>170</Slides>
  <Notes>10</Notes>
  <HiddenSlides>0</HiddenSlides>
  <MMClips>0</MMClips>
  <ScaleCrop>false</ScaleCrop>
  <HeadingPairs>
    <vt:vector size="4" baseType="variant">
      <vt:variant>
        <vt:lpstr>Θέμα</vt:lpstr>
      </vt:variant>
      <vt:variant>
        <vt:i4>7</vt:i4>
      </vt:variant>
      <vt:variant>
        <vt:lpstr>Τίτλοι διαφανειών</vt:lpstr>
      </vt:variant>
      <vt:variant>
        <vt:i4>170</vt:i4>
      </vt:variant>
    </vt:vector>
  </HeadingPairs>
  <TitlesOfParts>
    <vt:vector size="177" baseType="lpstr">
      <vt:lpstr>Default Design</vt:lpstr>
      <vt:lpstr>1_Default Design</vt:lpstr>
      <vt:lpstr>Office Theme</vt:lpstr>
      <vt:lpstr>1_Θέμα του Office</vt:lpstr>
      <vt:lpstr>1_Office Theme</vt:lpstr>
      <vt:lpstr>2_Office Theme</vt:lpstr>
      <vt:lpstr>3_Office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ylolos</dc:creator>
  <cp:lastModifiedBy>ylolos</cp:lastModifiedBy>
  <cp:revision>8</cp:revision>
  <dcterms:created xsi:type="dcterms:W3CDTF">2015-05-26T12:01:27Z</dcterms:created>
  <dcterms:modified xsi:type="dcterms:W3CDTF">2015-05-26T15:05:29Z</dcterms:modified>
</cp:coreProperties>
</file>