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sldIdLst>
    <p:sldId id="257" r:id="rId2"/>
    <p:sldId id="320" r:id="rId3"/>
    <p:sldId id="332" r:id="rId4"/>
    <p:sldId id="333" r:id="rId5"/>
    <p:sldId id="334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7" r:id="rId15"/>
    <p:sldId id="268" r:id="rId16"/>
    <p:sldId id="266" r:id="rId17"/>
    <p:sldId id="269" r:id="rId18"/>
    <p:sldId id="324" r:id="rId19"/>
    <p:sldId id="273" r:id="rId20"/>
    <p:sldId id="271" r:id="rId21"/>
    <p:sldId id="270" r:id="rId22"/>
    <p:sldId id="272" r:id="rId23"/>
    <p:sldId id="274" r:id="rId24"/>
    <p:sldId id="275" r:id="rId25"/>
    <p:sldId id="277" r:id="rId26"/>
    <p:sldId id="340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326" r:id="rId39"/>
    <p:sldId id="327" r:id="rId40"/>
    <p:sldId id="328" r:id="rId41"/>
    <p:sldId id="292" r:id="rId42"/>
    <p:sldId id="293" r:id="rId43"/>
    <p:sldId id="294" r:id="rId44"/>
    <p:sldId id="321" r:id="rId45"/>
    <p:sldId id="295" r:id="rId46"/>
    <p:sldId id="296" r:id="rId47"/>
    <p:sldId id="297" r:id="rId48"/>
    <p:sldId id="301" r:id="rId49"/>
    <p:sldId id="298" r:id="rId50"/>
    <p:sldId id="299" r:id="rId51"/>
    <p:sldId id="300" r:id="rId52"/>
    <p:sldId id="325" r:id="rId53"/>
    <p:sldId id="331" r:id="rId54"/>
    <p:sldId id="302" r:id="rId55"/>
    <p:sldId id="305" r:id="rId56"/>
    <p:sldId id="303" r:id="rId57"/>
    <p:sldId id="304" r:id="rId58"/>
    <p:sldId id="306" r:id="rId59"/>
    <p:sldId id="307" r:id="rId60"/>
    <p:sldId id="338" r:id="rId61"/>
    <p:sldId id="339" r:id="rId62"/>
    <p:sldId id="310" r:id="rId63"/>
    <p:sldId id="319" r:id="rId64"/>
    <p:sldId id="335" r:id="rId65"/>
    <p:sldId id="337" r:id="rId66"/>
    <p:sldId id="336" r:id="rId67"/>
    <p:sldId id="314" r:id="rId68"/>
    <p:sldId id="329" r:id="rId69"/>
    <p:sldId id="311" r:id="rId70"/>
    <p:sldId id="312" r:id="rId71"/>
    <p:sldId id="316" r:id="rId72"/>
    <p:sldId id="313" r:id="rId73"/>
    <p:sldId id="322" r:id="rId74"/>
    <p:sldId id="315" r:id="rId75"/>
    <p:sldId id="341" r:id="rId76"/>
    <p:sldId id="342" r:id="rId77"/>
    <p:sldId id="318" r:id="rId78"/>
    <p:sldId id="323" r:id="rId79"/>
    <p:sldId id="330" r:id="rId8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965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06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n-US" altLang="en-US" noProof="0" smtClean="0"/>
              <a:t>Δεύτερου επιπέδου</a:t>
            </a:r>
          </a:p>
          <a:p>
            <a:pPr lvl="2"/>
            <a:r>
              <a:rPr lang="en-US" altLang="en-US" noProof="0" smtClean="0"/>
              <a:t>Τρίτου επιπέδου</a:t>
            </a:r>
          </a:p>
          <a:p>
            <a:pPr lvl="3"/>
            <a:r>
              <a:rPr lang="en-US" altLang="en-US" noProof="0" smtClean="0"/>
              <a:t>Τέταρτου επιπέδου</a:t>
            </a:r>
          </a:p>
          <a:p>
            <a:pPr lvl="4"/>
            <a:r>
              <a:rPr lang="en-US" altLang="en-US" noProof="0" smtClean="0"/>
              <a:t>Πέμπτου επιπέδου</a:t>
            </a:r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06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5661838A-9EE2-46AE-B3F9-24273836BC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87495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7E2D317-05DA-4546-812B-3BB6E75F64E6}" type="slidenum">
              <a:rPr lang="en-US" altLang="en-US"/>
              <a:pPr eaLnBrk="1" hangingPunct="1"/>
              <a:t>1</a:t>
            </a:fld>
            <a:endParaRPr lang="en-US" alt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8286888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DE5A3C6-4E11-418E-AD29-53AC4667EB26}" type="slidenum">
              <a:rPr lang="en-US" altLang="en-US"/>
              <a:pPr eaLnBrk="1" hangingPunct="1"/>
              <a:t>13</a:t>
            </a:fld>
            <a:endParaRPr lang="en-US" alt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3269894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FDE839C-CDE9-422B-8B88-04E30FA4730E}" type="slidenum">
              <a:rPr lang="en-US" altLang="en-US"/>
              <a:pPr eaLnBrk="1" hangingPunct="1"/>
              <a:t>14</a:t>
            </a:fld>
            <a:endParaRPr lang="en-US" alt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4201215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96BFDC0-84FB-42E6-99C2-F405448505CD}" type="slidenum">
              <a:rPr lang="en-US" altLang="en-US"/>
              <a:pPr eaLnBrk="1" hangingPunct="1"/>
              <a:t>15</a:t>
            </a:fld>
            <a:endParaRPr lang="en-US" alt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20365782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1E70215-B152-4F13-A473-587DCCC668A1}" type="slidenum">
              <a:rPr lang="en-US" altLang="en-US"/>
              <a:pPr eaLnBrk="1" hangingPunct="1"/>
              <a:t>16</a:t>
            </a:fld>
            <a:endParaRPr lang="en-US" alt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29683783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5977AFC-BD90-4566-BC77-A634C5DE6428}" type="slidenum">
              <a:rPr lang="en-US" altLang="en-US"/>
              <a:pPr eaLnBrk="1" hangingPunct="1"/>
              <a:t>17</a:t>
            </a:fld>
            <a:endParaRPr lang="en-US" alt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40860960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A6D65C9-C0E6-4E1E-B014-394C788E19E7}" type="slidenum">
              <a:rPr lang="en-US" altLang="en-US"/>
              <a:pPr eaLnBrk="1" hangingPunct="1"/>
              <a:t>19</a:t>
            </a:fld>
            <a:endParaRPr lang="en-US" alt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27288698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B2A4CAA-4305-4748-9980-31F2D9963B8B}" type="slidenum">
              <a:rPr lang="en-US" altLang="en-US"/>
              <a:pPr eaLnBrk="1" hangingPunct="1"/>
              <a:t>20</a:t>
            </a:fld>
            <a:endParaRPr lang="en-US" alt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637216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5DE3409-E7C6-4588-BD7E-85DFD60CE95E}" type="slidenum">
              <a:rPr lang="en-US" altLang="en-US"/>
              <a:pPr eaLnBrk="1" hangingPunct="1"/>
              <a:t>21</a:t>
            </a:fld>
            <a:endParaRPr lang="en-US" alt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40674870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33A69F3-1860-4A5A-9BBC-1CC15C3DE28B}" type="slidenum">
              <a:rPr lang="en-US" altLang="en-US"/>
              <a:pPr eaLnBrk="1" hangingPunct="1"/>
              <a:t>22</a:t>
            </a:fld>
            <a:endParaRPr lang="en-US" alt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25616073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102F875-24A2-4A18-86E4-5E52A5A92748}" type="slidenum">
              <a:rPr lang="en-US" altLang="en-US"/>
              <a:pPr eaLnBrk="1" hangingPunct="1"/>
              <a:t>23</a:t>
            </a:fld>
            <a:endParaRPr lang="en-US" alt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4143557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F2B07A7-EEDE-4764-AF1A-B0725DD8A832}" type="slidenum">
              <a:rPr lang="en-US" altLang="en-US"/>
              <a:pPr eaLnBrk="1" hangingPunct="1"/>
              <a:t>2</a:t>
            </a:fld>
            <a:endParaRPr lang="en-US" alt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25665791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2A1D26B-3092-4FA8-95B4-905DAFC88567}" type="slidenum">
              <a:rPr lang="en-US" altLang="en-US"/>
              <a:pPr eaLnBrk="1" hangingPunct="1"/>
              <a:t>24</a:t>
            </a:fld>
            <a:endParaRPr lang="en-US" altLang="en-US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4751012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7560E37-FC08-4A9F-A765-A17457A6B299}" type="slidenum">
              <a:rPr lang="en-US" altLang="en-US"/>
              <a:pPr eaLnBrk="1" hangingPunct="1"/>
              <a:t>25</a:t>
            </a:fld>
            <a:endParaRPr lang="en-US" alt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9897423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61A1C74-37DA-44BF-8F39-89CDC062D88B}" type="slidenum">
              <a:rPr lang="en-US" altLang="en-US"/>
              <a:pPr eaLnBrk="1" hangingPunct="1"/>
              <a:t>27</a:t>
            </a:fld>
            <a:endParaRPr lang="en-US" altLang="en-US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31571232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553A0CA-5F09-4405-BD7E-91E5AF1DB10E}" type="slidenum">
              <a:rPr lang="en-US" altLang="en-US"/>
              <a:pPr eaLnBrk="1" hangingPunct="1"/>
              <a:t>28</a:t>
            </a:fld>
            <a:endParaRPr lang="en-US" alt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37739999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119722B-A90D-4BF3-8D3B-D04375A7F7D8}" type="slidenum">
              <a:rPr lang="en-US" altLang="en-US"/>
              <a:pPr eaLnBrk="1" hangingPunct="1"/>
              <a:t>29</a:t>
            </a:fld>
            <a:endParaRPr lang="en-US" altLang="en-US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38199151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A682C39-F86E-4D24-95FD-17555F5955AF}" type="slidenum">
              <a:rPr lang="en-US" altLang="en-US"/>
              <a:pPr eaLnBrk="1" hangingPunct="1"/>
              <a:t>30</a:t>
            </a:fld>
            <a:endParaRPr lang="en-US" altLang="en-US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5339244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8A2DDC2-70F9-4784-94B2-047D39790CE9}" type="slidenum">
              <a:rPr lang="en-US" altLang="en-US"/>
              <a:pPr eaLnBrk="1" hangingPunct="1"/>
              <a:t>31</a:t>
            </a:fld>
            <a:endParaRPr lang="en-US" altLang="en-US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21942967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0EDA566-4B95-4FEA-91DA-7ABAE1EEA74F}" type="slidenum">
              <a:rPr lang="en-US" altLang="en-US"/>
              <a:pPr eaLnBrk="1" hangingPunct="1"/>
              <a:t>32</a:t>
            </a:fld>
            <a:endParaRPr lang="en-US" alt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7871991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A70529B-2DF0-477C-95C9-C08F6E8A222A}" type="slidenum">
              <a:rPr lang="en-US" altLang="en-US"/>
              <a:pPr eaLnBrk="1" hangingPunct="1"/>
              <a:t>33</a:t>
            </a:fld>
            <a:endParaRPr lang="en-US" alt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5397265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FAD225B-C06D-4AC7-9118-98DF02D1EBB3}" type="slidenum">
              <a:rPr lang="en-US" altLang="en-US"/>
              <a:pPr eaLnBrk="1" hangingPunct="1"/>
              <a:t>34</a:t>
            </a:fld>
            <a:endParaRPr lang="en-US" alt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2911545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66A6D92-FA90-451D-AE08-499A315A67D9}" type="slidenum">
              <a:rPr lang="en-US" altLang="en-US"/>
              <a:pPr eaLnBrk="1" hangingPunct="1"/>
              <a:t>6</a:t>
            </a:fld>
            <a:endParaRPr lang="en-US" alt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21183482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B45A912-EEA7-4651-AC0E-33928F2932FF}" type="slidenum">
              <a:rPr lang="en-US" altLang="en-US"/>
              <a:pPr eaLnBrk="1" hangingPunct="1"/>
              <a:t>35</a:t>
            </a:fld>
            <a:endParaRPr lang="en-US" altLang="en-US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28827117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47DF2ED-6392-421D-8CD1-9AE9AE4CCC75}" type="slidenum">
              <a:rPr lang="en-US" altLang="en-US"/>
              <a:pPr eaLnBrk="1" hangingPunct="1"/>
              <a:t>36</a:t>
            </a:fld>
            <a:endParaRPr lang="en-US" altLang="en-US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8237902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94BE227-1ED3-4297-8D60-6161C02FDD10}" type="slidenum">
              <a:rPr lang="en-US" altLang="en-US"/>
              <a:pPr eaLnBrk="1" hangingPunct="1"/>
              <a:t>37</a:t>
            </a:fld>
            <a:endParaRPr lang="en-US" altLang="en-US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38124957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B0E344F-2686-4C68-8919-8679AA17B1EC}" type="slidenum">
              <a:rPr lang="en-US" altLang="en-US"/>
              <a:pPr eaLnBrk="1" hangingPunct="1"/>
              <a:t>41</a:t>
            </a:fld>
            <a:endParaRPr lang="en-US" altLang="en-US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40859407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251688F-F7F8-4547-88D7-9359DDD9BAE5}" type="slidenum">
              <a:rPr lang="en-US" altLang="en-US"/>
              <a:pPr eaLnBrk="1" hangingPunct="1"/>
              <a:t>42</a:t>
            </a:fld>
            <a:endParaRPr lang="en-US" altLang="en-US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29346683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BA12F43-3E55-4775-A975-F7333C277E45}" type="slidenum">
              <a:rPr lang="en-US" altLang="en-US"/>
              <a:pPr eaLnBrk="1" hangingPunct="1"/>
              <a:t>43</a:t>
            </a:fld>
            <a:endParaRPr lang="en-US" altLang="en-US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28764415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7FF917D-2DE6-43F9-ABBB-1B4A75573E1B}" type="slidenum">
              <a:rPr lang="en-US" altLang="en-US"/>
              <a:pPr eaLnBrk="1" hangingPunct="1"/>
              <a:t>44</a:t>
            </a:fld>
            <a:endParaRPr lang="en-US" altLang="en-US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22357745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52B4DC0-7587-426F-AFD2-D2BEC5081B46}" type="slidenum">
              <a:rPr lang="en-US" altLang="en-US"/>
              <a:pPr eaLnBrk="1" hangingPunct="1"/>
              <a:t>45</a:t>
            </a:fld>
            <a:endParaRPr lang="en-US" altLang="en-US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42040868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5105B36-ECD8-4AB7-B075-BD410C6387E9}" type="slidenum">
              <a:rPr lang="en-US" altLang="en-US"/>
              <a:pPr eaLnBrk="1" hangingPunct="1"/>
              <a:t>46</a:t>
            </a:fld>
            <a:endParaRPr lang="en-US" altLang="en-US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3333175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75768B1-4BDB-41A6-93DA-6430FD4FB0D7}" type="slidenum">
              <a:rPr lang="en-US" altLang="en-US"/>
              <a:pPr eaLnBrk="1" hangingPunct="1"/>
              <a:t>47</a:t>
            </a:fld>
            <a:endParaRPr lang="en-US" altLang="en-US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464324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1FE9DEC-B08A-4D05-9209-A194C61ADE33}" type="slidenum">
              <a:rPr lang="en-US" altLang="en-US"/>
              <a:pPr eaLnBrk="1" hangingPunct="1"/>
              <a:t>7</a:t>
            </a:fld>
            <a:endParaRPr lang="en-US" alt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280190300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DF31692-BDB3-41F5-8ACD-677199C42454}" type="slidenum">
              <a:rPr lang="en-US" altLang="en-US"/>
              <a:pPr eaLnBrk="1" hangingPunct="1"/>
              <a:t>48</a:t>
            </a:fld>
            <a:endParaRPr lang="en-US" altLang="en-US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339735618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1C43332-5576-449C-8A3E-59C559178F9C}" type="slidenum">
              <a:rPr lang="en-US" altLang="en-US"/>
              <a:pPr eaLnBrk="1" hangingPunct="1"/>
              <a:t>49</a:t>
            </a:fld>
            <a:endParaRPr lang="en-US" altLang="en-US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348160648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549467D-54DE-43F6-8939-7B34D1B5278E}" type="slidenum">
              <a:rPr lang="en-US" altLang="en-US"/>
              <a:pPr eaLnBrk="1" hangingPunct="1"/>
              <a:t>50</a:t>
            </a:fld>
            <a:endParaRPr lang="en-US" altLang="en-US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385338977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0A0EDF9-484D-4D8C-A92B-C552FB24F3D6}" type="slidenum">
              <a:rPr lang="en-US" altLang="en-US"/>
              <a:pPr eaLnBrk="1" hangingPunct="1"/>
              <a:t>51</a:t>
            </a:fld>
            <a:endParaRPr lang="en-US" altLang="en-US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2311922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C859F2E-4D46-45A7-B06B-530056DCC73A}" type="slidenum">
              <a:rPr lang="en-US" altLang="en-US"/>
              <a:pPr eaLnBrk="1" hangingPunct="1"/>
              <a:t>54</a:t>
            </a:fld>
            <a:endParaRPr lang="en-US" altLang="en-US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288253508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F63E1FD-B4AF-4C88-B19A-309F50ED7A6D}" type="slidenum">
              <a:rPr lang="en-US" altLang="en-US"/>
              <a:pPr eaLnBrk="1" hangingPunct="1"/>
              <a:t>55</a:t>
            </a:fld>
            <a:endParaRPr lang="en-US" altLang="en-US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421037539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B14403F-6022-410B-98ED-97EB012759C3}" type="slidenum">
              <a:rPr lang="en-US" altLang="en-US"/>
              <a:pPr eaLnBrk="1" hangingPunct="1"/>
              <a:t>56</a:t>
            </a:fld>
            <a:endParaRPr lang="en-US" altLang="en-US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41201519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6944492-7A21-4A64-8EC8-69E6F85C1363}" type="slidenum">
              <a:rPr lang="en-US" altLang="en-US"/>
              <a:pPr eaLnBrk="1" hangingPunct="1"/>
              <a:t>57</a:t>
            </a:fld>
            <a:endParaRPr lang="en-US" altLang="en-US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202659438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993E2D0-970D-4B59-8F4C-B4FD3FF73D02}" type="slidenum">
              <a:rPr lang="en-US" altLang="en-US"/>
              <a:pPr eaLnBrk="1" hangingPunct="1"/>
              <a:t>58</a:t>
            </a:fld>
            <a:endParaRPr lang="en-US" altLang="en-US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375780619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B679392-67DA-4F2C-978A-2719D118AABA}" type="slidenum">
              <a:rPr lang="en-US" altLang="en-US"/>
              <a:pPr eaLnBrk="1" hangingPunct="1"/>
              <a:t>59</a:t>
            </a:fld>
            <a:endParaRPr lang="en-US" altLang="en-US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3622017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1BDE2BA-AC71-4C14-83C8-848F8817A628}" type="slidenum">
              <a:rPr lang="en-US" altLang="en-US"/>
              <a:pPr eaLnBrk="1" hangingPunct="1"/>
              <a:t>8</a:t>
            </a:fld>
            <a:endParaRPr lang="en-US" alt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95992223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A3CA8D6-46AE-428B-B67C-5A5B9D79DF43}" type="slidenum">
              <a:rPr lang="en-US" altLang="en-US"/>
              <a:pPr eaLnBrk="1" hangingPunct="1"/>
              <a:t>62</a:t>
            </a:fld>
            <a:endParaRPr lang="en-US" altLang="en-US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212711391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9F1E4F5-585D-47A6-B0FC-247548ED12C0}" type="slidenum">
              <a:rPr lang="en-US" altLang="en-US"/>
              <a:pPr eaLnBrk="1" hangingPunct="1"/>
              <a:t>63</a:t>
            </a:fld>
            <a:endParaRPr lang="en-US" altLang="en-US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193370449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338A458-EFA2-4FE8-9DDC-59DECA6A4EEE}" type="slidenum">
              <a:rPr lang="en-US" altLang="en-US"/>
              <a:pPr eaLnBrk="1" hangingPunct="1"/>
              <a:t>67</a:t>
            </a:fld>
            <a:endParaRPr lang="en-US" altLang="en-US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212803502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1D0DBB4-A1FD-4FA6-9EF3-1A5FF274BA49}" type="slidenum">
              <a:rPr lang="en-US" altLang="en-US"/>
              <a:pPr eaLnBrk="1" hangingPunct="1"/>
              <a:t>69</a:t>
            </a:fld>
            <a:endParaRPr lang="en-US" altLang="en-US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384787066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AC10C81-1FC9-47F3-8AD7-38043F56AAB1}" type="slidenum">
              <a:rPr lang="en-US" altLang="en-US"/>
              <a:pPr eaLnBrk="1" hangingPunct="1"/>
              <a:t>70</a:t>
            </a:fld>
            <a:endParaRPr lang="en-US" altLang="en-US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302405960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D04931A-A472-4415-802E-A3D75F8DD4DD}" type="slidenum">
              <a:rPr lang="en-US" altLang="en-US"/>
              <a:pPr eaLnBrk="1" hangingPunct="1"/>
              <a:t>71</a:t>
            </a:fld>
            <a:endParaRPr lang="en-US" altLang="en-US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164161451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A40A94C-B9FF-42F4-BF2C-3A217BAA73CF}" type="slidenum">
              <a:rPr lang="en-US" altLang="en-US"/>
              <a:pPr eaLnBrk="1" hangingPunct="1"/>
              <a:t>72</a:t>
            </a:fld>
            <a:endParaRPr lang="en-US" altLang="en-US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149702852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BB759D0-7DD7-4E91-B3DD-2F414911AB69}" type="slidenum">
              <a:rPr lang="en-US" altLang="en-US"/>
              <a:pPr eaLnBrk="1" hangingPunct="1"/>
              <a:t>74</a:t>
            </a:fld>
            <a:endParaRPr lang="en-US" altLang="en-US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92533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1542B0A-26B4-4BAE-967B-778BE41F0FEA}" type="slidenum">
              <a:rPr lang="en-US" altLang="en-US"/>
              <a:pPr eaLnBrk="1" hangingPunct="1"/>
              <a:t>77</a:t>
            </a:fld>
            <a:endParaRPr lang="en-US" altLang="en-US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130732003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B9012BF-B0A2-4FF4-B216-B6D8BE3B6E01}" type="slidenum">
              <a:rPr lang="en-US" altLang="en-US"/>
              <a:pPr eaLnBrk="1" hangingPunct="1"/>
              <a:t>78</a:t>
            </a:fld>
            <a:endParaRPr lang="en-US" altLang="en-US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3424492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FD08174-CADC-4667-9C50-1FCE751EF3C9}" type="slidenum">
              <a:rPr lang="en-US" altLang="en-US"/>
              <a:pPr eaLnBrk="1" hangingPunct="1"/>
              <a:t>9</a:t>
            </a:fld>
            <a:endParaRPr lang="en-US" alt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2971587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E69EE16-983E-4BD6-82F0-C5B339493236}" type="slidenum">
              <a:rPr lang="en-US" altLang="en-US"/>
              <a:pPr eaLnBrk="1" hangingPunct="1"/>
              <a:t>10</a:t>
            </a:fld>
            <a:endParaRPr lang="en-US" alt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1898716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274A37D-EC0E-4889-BF4D-DCCC499BA951}" type="slidenum">
              <a:rPr lang="en-US" altLang="en-US"/>
              <a:pPr eaLnBrk="1" hangingPunct="1"/>
              <a:t>11</a:t>
            </a:fld>
            <a:endParaRPr lang="en-US" alt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1148445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4393FA9-8372-4724-98C6-1C9BFFC4EB7D}" type="slidenum">
              <a:rPr lang="en-US" altLang="en-US"/>
              <a:pPr eaLnBrk="1" hangingPunct="1"/>
              <a:t>12</a:t>
            </a:fld>
            <a:endParaRPr lang="en-US" alt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1186366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Στυλ κύριου υπότιτλου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6235E6-F9F7-4ED1-886F-FA54F23BC0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9619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CD914-199D-46BD-958D-2EBC05F3B7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7580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E2C7E-CF98-4A26-8C0E-55A14A070D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2399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80C40-4CB3-4ECB-9274-5F8CC17693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3581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8EAF7-B443-4C59-9888-741204AEE4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4353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E1DB3-E631-43FB-8DC2-5FF208C2A7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0239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13F7AC-A53A-4B03-BFA0-8CC10D277E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3823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79B7DC-9269-43C3-A74F-7078B0889B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1881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35654-4E12-4A61-99DD-64FA6070E9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2083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7BAFC9-543C-4217-8ADB-359C559B57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7048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61EF6-B2C9-4B1A-82AD-BB0CD157D9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0431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30C261DD-30A8-4607-A33B-6F76E8222A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early Italy_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6325" y="0"/>
            <a:ext cx="4625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Forum_Tomb 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4648200" cy="448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5" descr="Tomb B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6138" y="304800"/>
            <a:ext cx="4487862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Forum_Tomb 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-3175"/>
            <a:ext cx="70866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Excavated Sepulcret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5834063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6553200" y="2133600"/>
            <a:ext cx="24384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/>
              <a:t>Τάφοι στο </a:t>
            </a:r>
            <a:r>
              <a:rPr lang="en-US" altLang="en-US"/>
              <a:t>“Sepulchretum” (</a:t>
            </a:r>
            <a:r>
              <a:rPr lang="el-GR" altLang="en-US"/>
              <a:t>στο </a:t>
            </a:r>
            <a:r>
              <a:rPr lang="en-US" altLang="en-US"/>
              <a:t>Forum Romanum)</a:t>
            </a:r>
            <a:endParaRPr lang="el-GR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Forum_proto-Corinthi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53863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Forum of Caesar_prehistoric pit graves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304800" y="685800"/>
            <a:ext cx="861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>
                <a:solidFill>
                  <a:schemeClr val="bg1"/>
                </a:solidFill>
              </a:rPr>
              <a:t>Τάφοι της πρώιμης εποχής του Σιδήρου κάτω από το </a:t>
            </a:r>
            <a:r>
              <a:rPr lang="en-US" altLang="en-US" b="1">
                <a:solidFill>
                  <a:schemeClr val="bg1"/>
                </a:solidFill>
              </a:rPr>
              <a:t>Forum </a:t>
            </a:r>
            <a:r>
              <a:rPr lang="el-GR" altLang="en-US" b="1">
                <a:solidFill>
                  <a:schemeClr val="bg1"/>
                </a:solidFill>
              </a:rPr>
              <a:t>του Καίσαρα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Forum of Caesar_prehistoric pit grav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5"/>
          <p:cNvSpPr>
            <a:spLocks noChangeArrowheads="1"/>
          </p:cNvSpPr>
          <p:nvPr/>
        </p:nvSpPr>
        <p:spPr bwMode="auto">
          <a:xfrm>
            <a:off x="304800" y="1066800"/>
            <a:ext cx="82391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>
                <a:solidFill>
                  <a:schemeClr val="bg1"/>
                </a:solidFill>
              </a:rPr>
              <a:t>Τάφοι της πρώιμης εποχής του Σιδήρου κάτω από το </a:t>
            </a:r>
            <a:r>
              <a:rPr lang="en-US" altLang="en-US" b="1">
                <a:solidFill>
                  <a:schemeClr val="bg1"/>
                </a:solidFill>
              </a:rPr>
              <a:t>Forum </a:t>
            </a:r>
            <a:r>
              <a:rPr lang="el-GR" altLang="en-US" b="1">
                <a:solidFill>
                  <a:schemeClr val="bg1"/>
                </a:solidFill>
              </a:rPr>
              <a:t>του Καίσαρα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Forum of Caesar_prehistoric pit graves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6"/>
          <p:cNvSpPr>
            <a:spLocks noChangeArrowheads="1"/>
          </p:cNvSpPr>
          <p:nvPr/>
        </p:nvSpPr>
        <p:spPr bwMode="auto">
          <a:xfrm>
            <a:off x="533400" y="381000"/>
            <a:ext cx="82391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>
                <a:solidFill>
                  <a:schemeClr val="bg1"/>
                </a:solidFill>
              </a:rPr>
              <a:t>Τάφοι της πρώιμης εποχής του Σιδήρου κάτω από το </a:t>
            </a:r>
            <a:r>
              <a:rPr lang="en-US" altLang="en-US" b="1">
                <a:solidFill>
                  <a:schemeClr val="bg1"/>
                </a:solidFill>
              </a:rPr>
              <a:t>Forum </a:t>
            </a:r>
            <a:r>
              <a:rPr lang="el-GR" altLang="en-US" b="1">
                <a:solidFill>
                  <a:schemeClr val="bg1"/>
                </a:solidFill>
              </a:rPr>
              <a:t>του Καίσαρα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Forum Iulium_gra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3346450" cy="680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6" descr="Forum Iulium_grave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2714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ctrTitle"/>
          </p:nvPr>
        </p:nvSpPr>
        <p:spPr>
          <a:xfrm>
            <a:off x="304800" y="533400"/>
            <a:ext cx="8534400" cy="990600"/>
          </a:xfrm>
        </p:spPr>
        <p:txBody>
          <a:bodyPr/>
          <a:lstStyle/>
          <a:p>
            <a:pPr eaLnBrk="1" hangingPunct="1"/>
            <a:r>
              <a:rPr lang="el-GR" altLang="en-US" sz="2400" b="1" smtClean="0"/>
              <a:t>Χρονολογικές περίοδοι του Λατιαλικού πολιτισμού</a:t>
            </a:r>
          </a:p>
        </p:txBody>
      </p:sp>
      <p:sp>
        <p:nvSpPr>
          <p:cNvPr id="16387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762000" y="1828800"/>
            <a:ext cx="7696200" cy="3810000"/>
          </a:xfrm>
        </p:spPr>
        <p:txBody>
          <a:bodyPr/>
          <a:lstStyle/>
          <a:p>
            <a:pPr algn="l" eaLnBrk="1" hangingPunct="1"/>
            <a:r>
              <a:rPr lang="en-US" altLang="en-US" sz="2000" u="sng" smtClean="0"/>
              <a:t>Pinza</a:t>
            </a:r>
            <a:r>
              <a:rPr lang="en-US" altLang="en-US" sz="2000" smtClean="0"/>
              <a:t>		    </a:t>
            </a:r>
            <a:r>
              <a:rPr lang="el-GR" altLang="en-US" sz="2000" u="sng" smtClean="0"/>
              <a:t>Λατιαλική φάση</a:t>
            </a:r>
            <a:r>
              <a:rPr lang="en-US" altLang="en-US" sz="2000" smtClean="0"/>
              <a:t>		 </a:t>
            </a:r>
            <a:r>
              <a:rPr lang="el-GR" altLang="en-US" sz="2000" u="sng" smtClean="0"/>
              <a:t>π.Χ</a:t>
            </a:r>
            <a:r>
              <a:rPr lang="el-GR" altLang="en-US" sz="2400" u="sng" smtClean="0"/>
              <a:t>.</a:t>
            </a:r>
          </a:p>
          <a:p>
            <a:pPr algn="l" eaLnBrk="1" hangingPunct="1"/>
            <a:r>
              <a:rPr lang="en-US" altLang="en-US" sz="2000" smtClean="0"/>
              <a:t>    </a:t>
            </a:r>
            <a:r>
              <a:rPr lang="el-GR" altLang="en-US" sz="2000" smtClean="0"/>
              <a:t>Ι			Ι		1000-875 ή 1000-900</a:t>
            </a:r>
          </a:p>
          <a:p>
            <a:pPr algn="l" eaLnBrk="1" hangingPunct="1"/>
            <a:r>
              <a:rPr lang="el-GR" altLang="en-US" sz="2000" smtClean="0"/>
              <a:t>			ΙΙΑ		 875-800 ή 900-800</a:t>
            </a:r>
          </a:p>
          <a:p>
            <a:pPr algn="l" eaLnBrk="1" hangingPunct="1"/>
            <a:r>
              <a:rPr lang="el-GR" altLang="en-US" sz="2000" smtClean="0"/>
              <a:t>			ΙΙΒ		800-750</a:t>
            </a:r>
          </a:p>
          <a:p>
            <a:pPr algn="l" eaLnBrk="1" hangingPunct="1"/>
            <a:r>
              <a:rPr lang="el-GR" altLang="en-US" sz="2000" smtClean="0"/>
              <a:t>			ΙΙΙ		750-700 ή 770-730</a:t>
            </a:r>
          </a:p>
          <a:p>
            <a:pPr algn="l" eaLnBrk="1" hangingPunct="1"/>
            <a:endParaRPr lang="el-GR" altLang="en-US" sz="2000" smtClean="0"/>
          </a:p>
          <a:p>
            <a:pPr algn="l" eaLnBrk="1" hangingPunct="1"/>
            <a:r>
              <a:rPr lang="en-US" altLang="en-US" sz="2000" smtClean="0"/>
              <a:t>    </a:t>
            </a:r>
            <a:r>
              <a:rPr lang="el-GR" altLang="en-US" sz="2000" smtClean="0"/>
              <a:t>ΙΙ			Ι</a:t>
            </a:r>
            <a:r>
              <a:rPr lang="en-US" altLang="en-US" sz="2000" smtClean="0"/>
              <a:t>VA		700-620 </a:t>
            </a:r>
            <a:r>
              <a:rPr lang="el-GR" altLang="en-US" sz="2000" smtClean="0"/>
              <a:t>ή 730-630</a:t>
            </a:r>
          </a:p>
          <a:p>
            <a:pPr algn="l" eaLnBrk="1" hangingPunct="1"/>
            <a:r>
              <a:rPr lang="el-GR" altLang="en-US" sz="2000" smtClean="0"/>
              <a:t>			</a:t>
            </a:r>
            <a:r>
              <a:rPr lang="en-US" altLang="en-US" sz="2000" smtClean="0"/>
              <a:t>IVB		620-580</a:t>
            </a:r>
            <a:r>
              <a:rPr lang="el-GR" altLang="en-US" sz="2000" smtClean="0"/>
              <a:t>			</a:t>
            </a:r>
            <a:r>
              <a:rPr lang="en-US" altLang="en-US" sz="2400" smtClean="0"/>
              <a:t> 	</a:t>
            </a:r>
            <a:endParaRPr lang="el-GR" altLang="en-US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Palatine_hut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533400" y="685800"/>
            <a:ext cx="7696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Ίχνη ελλειψοειδών καλύβων στον </a:t>
            </a:r>
            <a:r>
              <a:rPr lang="en-US" altLang="en-US" b="1"/>
              <a:t>Germalus (</a:t>
            </a:r>
            <a:r>
              <a:rPr lang="el-GR" altLang="en-US" b="1"/>
              <a:t>Παλατίνος λόφος)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vrbs antiquissim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5445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1"/>
          <p:cNvSpPr txBox="1">
            <a:spLocks noChangeArrowheads="1"/>
          </p:cNvSpPr>
          <p:nvPr/>
        </p:nvSpPr>
        <p:spPr bwMode="auto">
          <a:xfrm>
            <a:off x="5445125" y="762000"/>
            <a:ext cx="347027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l-GR" altLang="en-US" b="1"/>
              <a:t>Βασιλείς της Ρώμης</a:t>
            </a:r>
            <a:r>
              <a:rPr lang="en-US" altLang="en-US"/>
              <a:t>:</a:t>
            </a:r>
          </a:p>
          <a:p>
            <a:pPr eaLnBrk="1" hangingPunct="1"/>
            <a:endParaRPr lang="en-US" altLang="en-US"/>
          </a:p>
          <a:p>
            <a:pPr eaLnBrk="1" hangingPunct="1">
              <a:lnSpc>
                <a:spcPct val="200000"/>
              </a:lnSpc>
            </a:pPr>
            <a:r>
              <a:rPr lang="fr-FR" altLang="en-US"/>
              <a:t>Romulus</a:t>
            </a:r>
            <a:r>
              <a:rPr lang="el-GR" altLang="en-US"/>
              <a:t> (753-710)</a:t>
            </a:r>
            <a:endParaRPr lang="en-US" altLang="en-US"/>
          </a:p>
          <a:p>
            <a:pPr eaLnBrk="1" hangingPunct="1">
              <a:lnSpc>
                <a:spcPct val="200000"/>
              </a:lnSpc>
            </a:pPr>
            <a:r>
              <a:rPr lang="fr-FR" altLang="en-US"/>
              <a:t>Numa Pompilius</a:t>
            </a:r>
            <a:r>
              <a:rPr lang="el-GR" altLang="en-US"/>
              <a:t> (710-670)</a:t>
            </a:r>
            <a:endParaRPr lang="en-US" altLang="en-US"/>
          </a:p>
          <a:p>
            <a:pPr eaLnBrk="1" hangingPunct="1">
              <a:lnSpc>
                <a:spcPct val="200000"/>
              </a:lnSpc>
            </a:pPr>
            <a:r>
              <a:rPr lang="fr-FR" altLang="en-US"/>
              <a:t>Tullus Hostilius</a:t>
            </a:r>
            <a:r>
              <a:rPr lang="el-GR" altLang="en-US"/>
              <a:t> (670-625)</a:t>
            </a:r>
            <a:endParaRPr lang="en-US" altLang="en-US"/>
          </a:p>
          <a:p>
            <a:pPr eaLnBrk="1" hangingPunct="1">
              <a:lnSpc>
                <a:spcPct val="200000"/>
              </a:lnSpc>
            </a:pPr>
            <a:r>
              <a:rPr lang="fr-FR" altLang="en-US"/>
              <a:t>Ancus Marcius</a:t>
            </a:r>
            <a:r>
              <a:rPr lang="el-GR" altLang="en-US"/>
              <a:t> (625-600)</a:t>
            </a:r>
            <a:endParaRPr lang="en-US" altLang="en-US"/>
          </a:p>
          <a:p>
            <a:pPr eaLnBrk="1" hangingPunct="1">
              <a:lnSpc>
                <a:spcPct val="200000"/>
              </a:lnSpc>
            </a:pPr>
            <a:r>
              <a:rPr lang="fr-FR" altLang="en-US"/>
              <a:t>Tarquinius Priscus</a:t>
            </a:r>
            <a:r>
              <a:rPr lang="el-GR" altLang="en-US"/>
              <a:t> (600-570)</a:t>
            </a:r>
            <a:endParaRPr lang="en-US" altLang="en-US"/>
          </a:p>
          <a:p>
            <a:pPr eaLnBrk="1" hangingPunct="1">
              <a:lnSpc>
                <a:spcPct val="200000"/>
              </a:lnSpc>
            </a:pPr>
            <a:r>
              <a:rPr lang="fr-FR" altLang="en-US"/>
              <a:t>Servius Tullius</a:t>
            </a:r>
            <a:r>
              <a:rPr lang="el-GR" altLang="en-US"/>
              <a:t> (570-530)</a:t>
            </a:r>
            <a:endParaRPr lang="en-US" altLang="en-US"/>
          </a:p>
          <a:p>
            <a:pPr eaLnBrk="1" hangingPunct="1">
              <a:lnSpc>
                <a:spcPct val="200000"/>
              </a:lnSpc>
            </a:pPr>
            <a:r>
              <a:rPr lang="fr-FR" altLang="en-US"/>
              <a:t>Tarquinius Superbus</a:t>
            </a:r>
            <a:r>
              <a:rPr lang="el-GR" altLang="en-US"/>
              <a:t> (530-509)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Palatine_hut (reconstructed)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124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Palatine hu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083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Palatine_south side (800-750 BC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608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914400" y="152400"/>
            <a:ext cx="7010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/>
              <a:t>Αναπαράσταση των οικιών στον Παλατίνο λόφο κατά τον 8</a:t>
            </a:r>
            <a:r>
              <a:rPr lang="el-GR" altLang="en-US" baseline="30000"/>
              <a:t>ο</a:t>
            </a:r>
            <a:r>
              <a:rPr lang="el-GR" altLang="en-US"/>
              <a:t> αι.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Wall_Palat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15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Reg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6513"/>
            <a:ext cx="7772400" cy="682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2590800" y="152400"/>
            <a:ext cx="3124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chemeClr val="bg1"/>
                </a:solidFill>
              </a:rPr>
              <a:t>Forum Romanum: Regia</a:t>
            </a:r>
            <a:endParaRPr lang="el-GR" altLang="en-US" b="1">
              <a:solidFill>
                <a:schemeClr val="bg1"/>
              </a:solidFill>
            </a:endParaRPr>
          </a:p>
        </p:txBody>
      </p:sp>
      <p:sp>
        <p:nvSpPr>
          <p:cNvPr id="22532" name="Oval 6"/>
          <p:cNvSpPr>
            <a:spLocks noChangeArrowheads="1"/>
          </p:cNvSpPr>
          <p:nvPr/>
        </p:nvSpPr>
        <p:spPr bwMode="auto">
          <a:xfrm>
            <a:off x="3048000" y="2514600"/>
            <a:ext cx="1905000" cy="2057400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Regia from the ai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9400"/>
            <a:ext cx="9144000" cy="657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40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400800"/>
            <a:ext cx="8534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Εγχάρακτη βάση κυπέλλου </a:t>
            </a:r>
            <a:r>
              <a:rPr lang="en-US" dirty="0" err="1" smtClean="0"/>
              <a:t>bucchero</a:t>
            </a:r>
            <a:r>
              <a:rPr lang="el-GR" dirty="0" smtClean="0"/>
              <a:t> από την ανασκαφή της </a:t>
            </a:r>
            <a:r>
              <a:rPr lang="en-US" dirty="0" err="1" smtClean="0"/>
              <a:t>Regia</a:t>
            </a:r>
            <a:r>
              <a:rPr lang="en-US" dirty="0" smtClean="0"/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378585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Regi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-25400"/>
            <a:ext cx="70866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RegiaI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696200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RegiaII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30163"/>
            <a:ext cx="7543800" cy="682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904" y="0"/>
            <a:ext cx="810619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0" y="6477000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Αναπαράσταση του Καπιτωλίου στην εποχή του Χαλκού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18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Regia_frie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382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RegiaI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-12700"/>
            <a:ext cx="73914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Regia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25400"/>
            <a:ext cx="7620000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Via Sacra_hous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446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Via sacra_atrium hou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6163" y="39688"/>
            <a:ext cx="4511675" cy="677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favissa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7575" y="0"/>
            <a:ext cx="4533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Sant' Omobono_ar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-30163"/>
            <a:ext cx="78486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Oval 5"/>
          <p:cNvSpPr>
            <a:spLocks noChangeArrowheads="1"/>
          </p:cNvSpPr>
          <p:nvPr/>
        </p:nvSpPr>
        <p:spPr bwMode="auto">
          <a:xfrm>
            <a:off x="3810000" y="2590800"/>
            <a:ext cx="1447800" cy="1524000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4820" name="Text Box 6"/>
          <p:cNvSpPr txBox="1">
            <a:spLocks noChangeArrowheads="1"/>
          </p:cNvSpPr>
          <p:nvPr/>
        </p:nvSpPr>
        <p:spPr bwMode="auto">
          <a:xfrm>
            <a:off x="1371600" y="0"/>
            <a:ext cx="6629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>
                <a:solidFill>
                  <a:schemeClr val="bg1"/>
                </a:solidFill>
              </a:rPr>
              <a:t>Αεροφωτογραφία της περιοχής του </a:t>
            </a:r>
            <a:r>
              <a:rPr lang="en-US" altLang="en-US" b="1">
                <a:solidFill>
                  <a:schemeClr val="bg1"/>
                </a:solidFill>
              </a:rPr>
              <a:t>Sant’ Omobono (Forum Boarium)</a:t>
            </a:r>
            <a:endParaRPr lang="el-GR" altLang="en-US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Sant' Omobo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848600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852" y="338328"/>
            <a:ext cx="8464296" cy="61813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12748" y="6513647"/>
            <a:ext cx="58262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To </a:t>
            </a:r>
            <a:r>
              <a:rPr lang="en-US" sz="1400" b="1" dirty="0" err="1" smtClean="0"/>
              <a:t>Sant</a:t>
            </a:r>
            <a:r>
              <a:rPr lang="en-US" sz="1400" b="1" dirty="0" smtClean="0"/>
              <a:t>’ </a:t>
            </a:r>
            <a:r>
              <a:rPr lang="en-US" sz="1400" b="1" dirty="0" err="1" smtClean="0"/>
              <a:t>Omobono</a:t>
            </a:r>
            <a:r>
              <a:rPr lang="en-US" sz="1400" b="1" dirty="0" smtClean="0"/>
              <a:t> </a:t>
            </a:r>
            <a:r>
              <a:rPr lang="el-GR" sz="1400" b="1" dirty="0" smtClean="0"/>
              <a:t>στην αρχή της σωστικής ανασκαφής (1937)</a:t>
            </a:r>
            <a:endParaRPr lang="el-GR" sz="1400" b="1" dirty="0"/>
          </a:p>
        </p:txBody>
      </p:sp>
    </p:spTree>
    <p:extLst>
      <p:ext uri="{BB962C8B-B14F-4D97-AF65-F5344CB8AC3E}">
        <p14:creationId xmlns:p14="http://schemas.microsoft.com/office/powerpoint/2010/main" val="9634881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400"/>
            <a:ext cx="9144000" cy="60055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47700" y="6324600"/>
            <a:ext cx="7848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To </a:t>
            </a:r>
            <a:r>
              <a:rPr lang="en-US" sz="1400" b="1" dirty="0" err="1"/>
              <a:t>Sant</a:t>
            </a:r>
            <a:r>
              <a:rPr lang="en-US" sz="1400" b="1" dirty="0"/>
              <a:t>’ </a:t>
            </a:r>
            <a:r>
              <a:rPr lang="en-US" sz="1400" b="1" dirty="0" err="1"/>
              <a:t>Omobono</a:t>
            </a:r>
            <a:r>
              <a:rPr lang="en-US" sz="1400" b="1" dirty="0"/>
              <a:t> </a:t>
            </a:r>
            <a:r>
              <a:rPr lang="el-GR" sz="1400" b="1" dirty="0" smtClean="0"/>
              <a:t>μετά το τέλος της πρώτης, μεγάλης ανασκαφής</a:t>
            </a:r>
            <a:endParaRPr lang="el-GR" sz="1400" b="1" dirty="0"/>
          </a:p>
        </p:txBody>
      </p:sp>
    </p:spTree>
    <p:extLst>
      <p:ext uri="{BB962C8B-B14F-4D97-AF65-F5344CB8AC3E}">
        <p14:creationId xmlns:p14="http://schemas.microsoft.com/office/powerpoint/2010/main" val="3715678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432" y="0"/>
            <a:ext cx="8107136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28800" y="6488668"/>
            <a:ext cx="6796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Αναπαράσταση του Καπιτωλίου στην </a:t>
            </a:r>
            <a:r>
              <a:rPr lang="el-GR" dirty="0" smtClean="0">
                <a:solidFill>
                  <a:schemeClr val="bg1"/>
                </a:solidFill>
              </a:rPr>
              <a:t>πρώιμη εποχή </a:t>
            </a:r>
            <a:r>
              <a:rPr lang="el-GR" dirty="0">
                <a:solidFill>
                  <a:schemeClr val="bg1"/>
                </a:solidFill>
              </a:rPr>
              <a:t>του </a:t>
            </a:r>
            <a:r>
              <a:rPr lang="el-GR" dirty="0" smtClean="0">
                <a:solidFill>
                  <a:schemeClr val="bg1"/>
                </a:solidFill>
              </a:rPr>
              <a:t>Σιδήρου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31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0"/>
            <a:ext cx="508239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43600" y="990600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 smtClean="0"/>
              <a:t>Στρωματογραφική</a:t>
            </a:r>
            <a:r>
              <a:rPr lang="el-GR" dirty="0" smtClean="0"/>
              <a:t> τομή της ανασκαφής του </a:t>
            </a:r>
            <a:r>
              <a:rPr lang="en-US" dirty="0" err="1" smtClean="0"/>
              <a:t>Gjerstad</a:t>
            </a:r>
            <a:r>
              <a:rPr lang="en-US" dirty="0" smtClean="0"/>
              <a:t> (1959)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215245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Sant' Omobono_pl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74676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Sant' Omobono (archaic altar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593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Sant' Omobono_sec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6213"/>
            <a:ext cx="9144000" cy="668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Sant' Omobono_longitudinal sec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441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5" descr="Sant' Omobono_pedi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11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Sant' Omobono_ivory plaqu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6975" y="0"/>
            <a:ext cx="441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Sant' Omobono_find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5213" y="0"/>
            <a:ext cx="42656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Sant' Omobono_Attic c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421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Sant' Omobono_terracotta capit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583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7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6172200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Εκμαγείο </a:t>
            </a:r>
            <a:r>
              <a:rPr lang="el-GR" dirty="0" err="1" smtClean="0"/>
              <a:t>λακκοειδούς</a:t>
            </a:r>
            <a:r>
              <a:rPr lang="el-GR" dirty="0" smtClean="0"/>
              <a:t> παιδικής ταφής της πρώιμης εποχής του Σιδήρου με τα κτερίσματά της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4460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Sant' Omobono_frie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58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Sant' Omonono_akroterio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5213" y="-77788"/>
            <a:ext cx="4471987" cy="701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0"/>
            <a:ext cx="83741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8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248401" cy="636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7921" y="2538360"/>
            <a:ext cx="2932175" cy="35576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6363012"/>
            <a:ext cx="830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/>
              <a:t>Δοκιμαστικές τομές στο εσωτερικό του δυτικού ναού στο </a:t>
            </a:r>
            <a:r>
              <a:rPr lang="en-US" sz="1400" dirty="0" smtClean="0"/>
              <a:t>S. </a:t>
            </a:r>
            <a:r>
              <a:rPr lang="en-US" sz="1400" dirty="0" err="1" smtClean="0"/>
              <a:t>Omobono</a:t>
            </a:r>
            <a:r>
              <a:rPr lang="en-US" sz="1400" dirty="0" smtClean="0"/>
              <a:t> </a:t>
            </a:r>
            <a:r>
              <a:rPr lang="el-GR" sz="1400" dirty="0" smtClean="0"/>
              <a:t>και σχέδιο της στρωματογραφίας 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132671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Comit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-39688"/>
            <a:ext cx="7848600" cy="689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Oval 5"/>
          <p:cNvSpPr>
            <a:spLocks noChangeArrowheads="1"/>
          </p:cNvSpPr>
          <p:nvPr/>
        </p:nvSpPr>
        <p:spPr bwMode="auto">
          <a:xfrm>
            <a:off x="2819400" y="2743200"/>
            <a:ext cx="838200" cy="838200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0180" name="Text Box 6"/>
          <p:cNvSpPr txBox="1">
            <a:spLocks noChangeArrowheads="1"/>
          </p:cNvSpPr>
          <p:nvPr/>
        </p:nvSpPr>
        <p:spPr bwMode="auto">
          <a:xfrm>
            <a:off x="533400" y="0"/>
            <a:ext cx="6172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chemeClr val="bg1"/>
                </a:solidFill>
              </a:rPr>
              <a:t>Forum Romanum: </a:t>
            </a:r>
            <a:r>
              <a:rPr lang="el-GR" altLang="en-US" b="1">
                <a:solidFill>
                  <a:schemeClr val="bg1"/>
                </a:solidFill>
              </a:rPr>
              <a:t>η περιοχή του </a:t>
            </a:r>
            <a:r>
              <a:rPr lang="en-US" altLang="en-US" b="1">
                <a:solidFill>
                  <a:schemeClr val="bg1"/>
                </a:solidFill>
              </a:rPr>
              <a:t>Lapis Niger</a:t>
            </a:r>
            <a:endParaRPr lang="el-GR" altLang="en-US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Lapis Niger_19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Forum Romanum_Lapis Niger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5"/>
          <p:cNvSpPr txBox="1">
            <a:spLocks noChangeArrowheads="1"/>
          </p:cNvSpPr>
          <p:nvPr/>
        </p:nvSpPr>
        <p:spPr bwMode="auto">
          <a:xfrm>
            <a:off x="1143000" y="152400"/>
            <a:ext cx="7162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chemeClr val="bg1"/>
                </a:solidFill>
              </a:rPr>
              <a:t>To Lapis Niger </a:t>
            </a:r>
            <a:r>
              <a:rPr lang="el-GR" altLang="en-US" b="1">
                <a:solidFill>
                  <a:schemeClr val="bg1"/>
                </a:solidFill>
              </a:rPr>
              <a:t>στο </a:t>
            </a:r>
            <a:r>
              <a:rPr lang="en-US" altLang="en-US" b="1">
                <a:solidFill>
                  <a:schemeClr val="bg1"/>
                </a:solidFill>
              </a:rPr>
              <a:t>Forum Romanum</a:t>
            </a:r>
            <a:endParaRPr lang="el-GR" altLang="en-US" b="1">
              <a:solidFill>
                <a:schemeClr val="bg1"/>
              </a:solidFill>
            </a:endParaRPr>
          </a:p>
        </p:txBody>
      </p:sp>
      <p:sp>
        <p:nvSpPr>
          <p:cNvPr id="52228" name="Line 6"/>
          <p:cNvSpPr>
            <a:spLocks noChangeShapeType="1"/>
          </p:cNvSpPr>
          <p:nvPr/>
        </p:nvSpPr>
        <p:spPr bwMode="auto">
          <a:xfrm>
            <a:off x="2667000" y="2057400"/>
            <a:ext cx="990600" cy="13716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5" descr="Forum Romanum_Lapis Nige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Comitium_excavat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25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Comitium_190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early_Rom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52466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00600" y="64008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Ο </a:t>
            </a:r>
            <a:r>
              <a:rPr lang="en-US" dirty="0" smtClean="0"/>
              <a:t>lapis </a:t>
            </a:r>
            <a:r>
              <a:rPr lang="en-US" dirty="0" err="1" smtClean="0"/>
              <a:t>niger</a:t>
            </a:r>
            <a:r>
              <a:rPr lang="fr-FR" dirty="0" smtClean="0"/>
              <a:t> (</a:t>
            </a:r>
            <a:r>
              <a:rPr lang="en-US" dirty="0" err="1" smtClean="0"/>
              <a:t>Museo</a:t>
            </a:r>
            <a:r>
              <a:rPr lang="en-US" dirty="0" smtClean="0"/>
              <a:t> </a:t>
            </a:r>
            <a:r>
              <a:rPr lang="en-US" dirty="0" err="1" smtClean="0"/>
              <a:t>Nationale</a:t>
            </a:r>
            <a:r>
              <a:rPr lang="en-US" dirty="0"/>
              <a:t> </a:t>
            </a:r>
            <a:r>
              <a:rPr lang="en-US" dirty="0" smtClean="0"/>
              <a:t>Romano)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5215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40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6324600"/>
            <a:ext cx="830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Αφιερώματα από την </a:t>
            </a:r>
            <a:r>
              <a:rPr lang="en-US" dirty="0" smtClean="0"/>
              <a:t>area sacra </a:t>
            </a:r>
            <a:r>
              <a:rPr lang="el-GR" dirty="0" smtClean="0"/>
              <a:t>του </a:t>
            </a:r>
            <a:r>
              <a:rPr lang="en-US" dirty="0" smtClean="0"/>
              <a:t>Forum </a:t>
            </a:r>
            <a:r>
              <a:rPr lang="en-US" dirty="0" err="1" smtClean="0"/>
              <a:t>Romanum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0885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Forum Romanum (from NW)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 Box 5"/>
          <p:cNvSpPr txBox="1">
            <a:spLocks noChangeArrowheads="1"/>
          </p:cNvSpPr>
          <p:nvPr/>
        </p:nvSpPr>
        <p:spPr bwMode="auto">
          <a:xfrm>
            <a:off x="533400" y="228600"/>
            <a:ext cx="7239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Forum Romanum: </a:t>
            </a:r>
            <a:r>
              <a:rPr lang="el-GR" altLang="en-US" b="1"/>
              <a:t>η περιοχή του </a:t>
            </a:r>
            <a:r>
              <a:rPr lang="en-US" altLang="en-US" b="1"/>
              <a:t>Comitium</a:t>
            </a:r>
            <a:endParaRPr lang="el-GR" alt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Capitol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-31750"/>
            <a:ext cx="7848600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 Box 5"/>
          <p:cNvSpPr txBox="1">
            <a:spLocks noChangeArrowheads="1"/>
          </p:cNvSpPr>
          <p:nvPr/>
        </p:nvSpPr>
        <p:spPr bwMode="auto">
          <a:xfrm>
            <a:off x="685800" y="228600"/>
            <a:ext cx="7391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>
                <a:solidFill>
                  <a:schemeClr val="bg1"/>
                </a:solidFill>
              </a:rPr>
              <a:t>Αεροφωτογραφία του Καπιτωλίνου λόφου και η θέση του ναού του </a:t>
            </a:r>
            <a:r>
              <a:rPr lang="en-US" altLang="en-US" b="1">
                <a:solidFill>
                  <a:schemeClr val="bg1"/>
                </a:solidFill>
              </a:rPr>
              <a:t>Jupiter Optimus Maximus</a:t>
            </a:r>
            <a:endParaRPr lang="el-GR" altLang="en-US" b="1">
              <a:solidFill>
                <a:schemeClr val="bg1"/>
              </a:solidFill>
            </a:endParaRPr>
          </a:p>
        </p:txBody>
      </p:sp>
      <p:sp>
        <p:nvSpPr>
          <p:cNvPr id="58372" name="Oval 6"/>
          <p:cNvSpPr>
            <a:spLocks noChangeArrowheads="1"/>
          </p:cNvSpPr>
          <p:nvPr/>
        </p:nvSpPr>
        <p:spPr bwMode="auto">
          <a:xfrm rot="1800000">
            <a:off x="2527300" y="501650"/>
            <a:ext cx="2773363" cy="5943600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8373" name="Line 7"/>
          <p:cNvSpPr>
            <a:spLocks noChangeShapeType="1"/>
          </p:cNvSpPr>
          <p:nvPr/>
        </p:nvSpPr>
        <p:spPr bwMode="auto">
          <a:xfrm>
            <a:off x="3352800" y="3048000"/>
            <a:ext cx="76200" cy="9144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3189"/>
            <a:ext cx="9144000" cy="50716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6172200"/>
            <a:ext cx="7696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Διαδοχικές φάσεις κατοίκησης του Καπιτωλίου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5993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267" y="0"/>
            <a:ext cx="826746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7400" y="6488668"/>
            <a:ext cx="617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Αναπαράσταση του Καπιτωλίου στην αρχαϊκή περίοδο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0653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40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640080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Αφιερώματα της αρχαϊκής περιόδου από αποθέτη του Καπιτωλίου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853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5" descr="Capitolium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92550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6" descr="Capitoline temple_pl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8888" y="609600"/>
            <a:ext cx="534511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2692"/>
            <a:ext cx="8458200" cy="685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4144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Capitolium_Temple of Jupiter Optimus Maximus (foundation)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 Box 5"/>
          <p:cNvSpPr txBox="1">
            <a:spLocks noChangeArrowheads="1"/>
          </p:cNvSpPr>
          <p:nvPr/>
        </p:nvSpPr>
        <p:spPr bwMode="auto">
          <a:xfrm>
            <a:off x="381000" y="152400"/>
            <a:ext cx="7924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>
                <a:solidFill>
                  <a:schemeClr val="bg1"/>
                </a:solidFill>
              </a:rPr>
              <a:t>Τα θεμέλια του ναού του </a:t>
            </a:r>
            <a:r>
              <a:rPr lang="en-US" altLang="en-US" b="1">
                <a:solidFill>
                  <a:schemeClr val="bg1"/>
                </a:solidFill>
              </a:rPr>
              <a:t>Jupiter Optimus Maximus </a:t>
            </a:r>
            <a:r>
              <a:rPr lang="el-GR" altLang="en-US" b="1">
                <a:solidFill>
                  <a:schemeClr val="bg1"/>
                </a:solidFill>
              </a:rPr>
              <a:t>από </a:t>
            </a:r>
            <a:r>
              <a:rPr lang="en-US" altLang="en-US" b="1">
                <a:solidFill>
                  <a:schemeClr val="bg1"/>
                </a:solidFill>
              </a:rPr>
              <a:t>tufo pisolitico (“Cappellaccio”)</a:t>
            </a:r>
            <a:endParaRPr lang="el-GR" altLang="en-US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ash urn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4430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Capitolium_Temple of Jupiter Optimus Maximus (foundation)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podium_museo Capitolin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4175"/>
            <a:ext cx="9144000" cy="647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Capitolium_Temple of Jupiter Optimus Maximus (foundation)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Cappellacc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6659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6" descr="Capitolium_Temple of Jupiter Optimus Maximu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 Box 7"/>
          <p:cNvSpPr txBox="1">
            <a:spLocks noChangeArrowheads="1"/>
          </p:cNvSpPr>
          <p:nvPr/>
        </p:nvSpPr>
        <p:spPr bwMode="auto">
          <a:xfrm>
            <a:off x="381000" y="0"/>
            <a:ext cx="830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Αναπαράσταση του ναού του </a:t>
            </a:r>
            <a:r>
              <a:rPr lang="en-US" altLang="en-US" b="1"/>
              <a:t>Jupiter Optimus Maximus </a:t>
            </a:r>
            <a:r>
              <a:rPr lang="el-GR" altLang="en-US" b="1"/>
              <a:t>στο Καπιτώλιο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0837"/>
            <a:ext cx="9144000" cy="6096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" y="6400800"/>
            <a:ext cx="830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/>
              <a:t>Θραύσματα από το διάκοσμο του </a:t>
            </a:r>
            <a:r>
              <a:rPr lang="el-GR" dirty="0"/>
              <a:t>αρχαϊκού ναού του </a:t>
            </a:r>
            <a:r>
              <a:rPr lang="en-US" dirty="0"/>
              <a:t>Jupiter </a:t>
            </a:r>
            <a:r>
              <a:rPr lang="en-US" dirty="0" err="1"/>
              <a:t>Capitolinus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8914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3291" y="6248400"/>
            <a:ext cx="8257309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</a:t>
            </a:r>
            <a:r>
              <a:rPr lang="el-GR" dirty="0" err="1" smtClean="0"/>
              <a:t>ναπαράσταση</a:t>
            </a:r>
            <a:r>
              <a:rPr lang="el-GR" dirty="0" smtClean="0"/>
              <a:t> του διακόσμου του αρχαϊκού ναού του </a:t>
            </a:r>
            <a:r>
              <a:rPr lang="en-US" dirty="0" smtClean="0"/>
              <a:t>Jupiter </a:t>
            </a:r>
            <a:r>
              <a:rPr lang="en-US" dirty="0" err="1" smtClean="0"/>
              <a:t>Capitolinus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0301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Coin of Vespasi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7010400" cy="693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vrbs antiquissim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5445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47800"/>
            <a:ext cx="9163450" cy="424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258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Forum Roman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48600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2895600" y="228600"/>
            <a:ext cx="472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>
                <a:solidFill>
                  <a:schemeClr val="bg1"/>
                </a:solidFill>
              </a:rPr>
              <a:t>Αεροφωτογραφία του </a:t>
            </a:r>
            <a:r>
              <a:rPr lang="en-US" altLang="en-US" b="1">
                <a:solidFill>
                  <a:schemeClr val="bg1"/>
                </a:solidFill>
              </a:rPr>
              <a:t>Forum Romanum</a:t>
            </a:r>
            <a:endParaRPr lang="el-GR" altLang="en-US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Sepulchretum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6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</TotalTime>
  <Words>385</Words>
  <Application>Microsoft Office PowerPoint</Application>
  <PresentationFormat>On-screen Show (4:3)</PresentationFormat>
  <Paragraphs>107</Paragraphs>
  <Slides>79</Slides>
  <Notes>59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1" baseType="lpstr">
      <vt:lpstr>Arial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Χρονολογικές περίοδοι του Λατιαλικού πολιτισμού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Thessaly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Yannis Lolos</dc:creator>
  <cp:lastModifiedBy>ylolos</cp:lastModifiedBy>
  <cp:revision>53</cp:revision>
  <dcterms:created xsi:type="dcterms:W3CDTF">2009-03-17T12:07:35Z</dcterms:created>
  <dcterms:modified xsi:type="dcterms:W3CDTF">2018-10-03T07:23:49Z</dcterms:modified>
</cp:coreProperties>
</file>