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8" r:id="rId2"/>
    <p:sldId id="342" r:id="rId3"/>
    <p:sldId id="344" r:id="rId4"/>
    <p:sldId id="345" r:id="rId5"/>
    <p:sldId id="351" r:id="rId6"/>
    <p:sldId id="353" r:id="rId7"/>
    <p:sldId id="361" r:id="rId8"/>
    <p:sldId id="318" r:id="rId9"/>
    <p:sldId id="278" r:id="rId10"/>
    <p:sldId id="319" r:id="rId11"/>
    <p:sldId id="320" r:id="rId12"/>
    <p:sldId id="355" r:id="rId13"/>
    <p:sldId id="356" r:id="rId14"/>
    <p:sldId id="357" r:id="rId15"/>
    <p:sldId id="358" r:id="rId16"/>
    <p:sldId id="359" r:id="rId17"/>
    <p:sldId id="360" r:id="rId18"/>
    <p:sldId id="362" r:id="rId19"/>
    <p:sldId id="363" r:id="rId20"/>
    <p:sldId id="364" r:id="rId21"/>
    <p:sldId id="390" r:id="rId22"/>
    <p:sldId id="391" r:id="rId23"/>
    <p:sldId id="392" r:id="rId24"/>
    <p:sldId id="369" r:id="rId25"/>
    <p:sldId id="385" r:id="rId26"/>
    <p:sldId id="387" r:id="rId27"/>
    <p:sldId id="465" r:id="rId28"/>
    <p:sldId id="388" r:id="rId29"/>
    <p:sldId id="389" r:id="rId30"/>
    <p:sldId id="403" r:id="rId31"/>
    <p:sldId id="405" r:id="rId32"/>
    <p:sldId id="406" r:id="rId33"/>
    <p:sldId id="407" r:id="rId34"/>
    <p:sldId id="410" r:id="rId35"/>
    <p:sldId id="411" r:id="rId36"/>
    <p:sldId id="412" r:id="rId37"/>
    <p:sldId id="413" r:id="rId38"/>
    <p:sldId id="415" r:id="rId39"/>
    <p:sldId id="416" r:id="rId40"/>
    <p:sldId id="417" r:id="rId41"/>
    <p:sldId id="420" r:id="rId42"/>
    <p:sldId id="466" r:id="rId43"/>
    <p:sldId id="393" r:id="rId44"/>
    <p:sldId id="394" r:id="rId45"/>
    <p:sldId id="395" r:id="rId46"/>
    <p:sldId id="396" r:id="rId47"/>
    <p:sldId id="397" r:id="rId48"/>
    <p:sldId id="464" r:id="rId49"/>
    <p:sldId id="423" r:id="rId50"/>
    <p:sldId id="424" r:id="rId51"/>
    <p:sldId id="425" r:id="rId52"/>
    <p:sldId id="429" r:id="rId53"/>
    <p:sldId id="430" r:id="rId54"/>
    <p:sldId id="431" r:id="rId55"/>
    <p:sldId id="467" r:id="rId56"/>
    <p:sldId id="471" r:id="rId57"/>
    <p:sldId id="472" r:id="rId58"/>
    <p:sldId id="473" r:id="rId59"/>
    <p:sldId id="474" r:id="rId60"/>
  </p:sldIdLst>
  <p:sldSz cx="9144000" cy="6858000" type="screen4x3"/>
  <p:notesSz cx="7099300" cy="10234613"/>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a:srgbClr val="FFCCFF"/>
    <a:srgbClr val="CCFFFF"/>
    <a:srgbClr val="0033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9529" autoAdjust="0"/>
    <p:restoredTop sz="90929" autoAdjust="0"/>
  </p:normalViewPr>
  <p:slideViewPr>
    <p:cSldViewPr snapToGrid="0">
      <p:cViewPr varScale="1">
        <p:scale>
          <a:sx n="116" d="100"/>
          <a:sy n="116" d="100"/>
        </p:scale>
        <p:origin x="-1254" y="-96"/>
      </p:cViewPr>
      <p:guideLst>
        <p:guide orient="horz" pos="2160"/>
        <p:guide pos="2880"/>
      </p:guideLst>
    </p:cSldViewPr>
  </p:slideViewPr>
  <p:outlineViewPr>
    <p:cViewPr>
      <p:scale>
        <a:sx n="33" d="100"/>
        <a:sy n="33" d="100"/>
      </p:scale>
      <p:origin x="0" y="3468"/>
    </p:cViewPr>
  </p:outlineViewPr>
  <p:notesTextViewPr>
    <p:cViewPr>
      <p:scale>
        <a:sx n="100" d="100"/>
        <a:sy n="100" d="100"/>
      </p:scale>
      <p:origin x="0" y="0"/>
    </p:cViewPr>
  </p:notesTextViewPr>
  <p:sorterViewPr>
    <p:cViewPr>
      <p:scale>
        <a:sx n="200" d="100"/>
        <a:sy n="200" d="100"/>
      </p:scale>
      <p:origin x="0" y="15594"/>
    </p:cViewPr>
  </p:sorterViewPr>
  <p:notesViewPr>
    <p:cSldViewPr snapToGrid="0">
      <p:cViewPr varScale="1">
        <p:scale>
          <a:sx n="83" d="100"/>
          <a:sy n="83" d="100"/>
        </p:scale>
        <p:origin x="-2040"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l-GR"/>
          </a:p>
        </p:txBody>
      </p:sp>
      <p:sp>
        <p:nvSpPr>
          <p:cNvPr id="4" name="3 - Θέση υποσέλιδου"/>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l-GR"/>
          </a:p>
        </p:txBody>
      </p:sp>
    </p:spTree>
    <p:extLst>
      <p:ext uri="{BB962C8B-B14F-4D97-AF65-F5344CB8AC3E}">
        <p14:creationId xmlns:p14="http://schemas.microsoft.com/office/powerpoint/2010/main" val="39834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el-GR"/>
          </a:p>
        </p:txBody>
      </p:sp>
      <p:sp>
        <p:nvSpPr>
          <p:cNvPr id="62467"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el-GR"/>
          </a:p>
        </p:txBody>
      </p:sp>
      <p:sp>
        <p:nvSpPr>
          <p:cNvPr id="4608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2470"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el-GR"/>
          </a:p>
        </p:txBody>
      </p:sp>
      <p:sp>
        <p:nvSpPr>
          <p:cNvPr id="62471"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9F9F637B-7C2E-44E8-AF79-1F74BA09DA7E}" type="slidenum">
              <a:rPr lang="el-GR"/>
              <a:pPr>
                <a:defRPr/>
              </a:pPr>
              <a:t>‹#›</a:t>
            </a:fld>
            <a:endParaRPr lang="el-GR"/>
          </a:p>
        </p:txBody>
      </p:sp>
    </p:spTree>
    <p:extLst>
      <p:ext uri="{BB962C8B-B14F-4D97-AF65-F5344CB8AC3E}">
        <p14:creationId xmlns:p14="http://schemas.microsoft.com/office/powerpoint/2010/main" val="2510030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709930" y="4861441"/>
            <a:ext cx="5679440" cy="4605576"/>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709930" y="4861441"/>
            <a:ext cx="5679440" cy="4605576"/>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709930" y="4861441"/>
            <a:ext cx="5679440" cy="4605576"/>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709930" y="4861441"/>
            <a:ext cx="5679440" cy="4605576"/>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709930" y="4861441"/>
            <a:ext cx="5679440" cy="4605576"/>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EDCB93B-3D53-4661-B8CA-73FEE0FE0A5C}"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112A3F5-45E1-4530-B3DE-D0DEE62F6879}"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5D28A3F-E3DC-43CB-9F6F-9022BF6FF3A2}"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FB8F20C-9CA8-41AD-AA2C-4E727C6AF74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050606D6-6ED0-44D8-8A60-F984EC5BC54E}"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187C1E71-6CD7-4E2C-8F4E-6B50C8408584}"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04D612F5-4A90-47A0-8541-0B846DD13433}"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441D37E-B2CE-4BC3-97F4-B43E54DD2457}"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DA39F086-C1B1-4A43-BC1A-4B26AB974628}"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1EA63AF-6CD0-4B6E-84BF-274B59D2B240}"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3B312D2-FAEE-4184-93ED-5176E6C88E7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042"/>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defRPr>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pPr>
              <a:defRPr/>
            </a:pPr>
            <a:fld id="{4B5907E5-8125-4AF1-A834-971C98780A5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defRPr>
      </a:lvl2pPr>
      <a:lvl3pPr algn="ctr" rtl="0" eaLnBrk="0" fontAlgn="base" hangingPunct="0">
        <a:spcBef>
          <a:spcPct val="0"/>
        </a:spcBef>
        <a:spcAft>
          <a:spcPct val="0"/>
        </a:spcAft>
        <a:defRPr sz="4400" b="1">
          <a:solidFill>
            <a:schemeClr val="tx2"/>
          </a:solidFill>
          <a:latin typeface="Garamond" pitchFamily="18" charset="0"/>
        </a:defRPr>
      </a:lvl3pPr>
      <a:lvl4pPr algn="ctr" rtl="0" eaLnBrk="0" fontAlgn="base" hangingPunct="0">
        <a:spcBef>
          <a:spcPct val="0"/>
        </a:spcBef>
        <a:spcAft>
          <a:spcPct val="0"/>
        </a:spcAft>
        <a:defRPr sz="4400" b="1">
          <a:solidFill>
            <a:schemeClr val="tx2"/>
          </a:solidFill>
          <a:latin typeface="Garamond" pitchFamily="18" charset="0"/>
        </a:defRPr>
      </a:lvl4pPr>
      <a:lvl5pPr algn="ctr" rtl="0" eaLnBrk="0" fontAlgn="base" hangingPunct="0">
        <a:spcBef>
          <a:spcPct val="0"/>
        </a:spcBef>
        <a:spcAft>
          <a:spcPct val="0"/>
        </a:spcAft>
        <a:defRPr sz="4400" b="1">
          <a:solidFill>
            <a:schemeClr val="tx2"/>
          </a:solidFill>
          <a:latin typeface="Garamond" pitchFamily="18" charset="0"/>
        </a:defRPr>
      </a:lvl5pPr>
      <a:lvl6pPr marL="457200" algn="ctr" rtl="0" fontAlgn="base">
        <a:spcBef>
          <a:spcPct val="0"/>
        </a:spcBef>
        <a:spcAft>
          <a:spcPct val="0"/>
        </a:spcAft>
        <a:defRPr sz="4400" b="1">
          <a:solidFill>
            <a:schemeClr val="tx2"/>
          </a:solidFill>
          <a:latin typeface="Garamond" pitchFamily="18" charset="0"/>
        </a:defRPr>
      </a:lvl6pPr>
      <a:lvl7pPr marL="914400" algn="ctr" rtl="0" fontAlgn="base">
        <a:spcBef>
          <a:spcPct val="0"/>
        </a:spcBef>
        <a:spcAft>
          <a:spcPct val="0"/>
        </a:spcAft>
        <a:defRPr sz="4400" b="1">
          <a:solidFill>
            <a:schemeClr val="tx2"/>
          </a:solidFill>
          <a:latin typeface="Garamond" pitchFamily="18" charset="0"/>
        </a:defRPr>
      </a:lvl7pPr>
      <a:lvl8pPr marL="1371600" algn="ctr" rtl="0" fontAlgn="base">
        <a:spcBef>
          <a:spcPct val="0"/>
        </a:spcBef>
        <a:spcAft>
          <a:spcPct val="0"/>
        </a:spcAft>
        <a:defRPr sz="4400" b="1">
          <a:solidFill>
            <a:schemeClr val="tx2"/>
          </a:solidFill>
          <a:latin typeface="Garamond" pitchFamily="18" charset="0"/>
        </a:defRPr>
      </a:lvl8pPr>
      <a:lvl9pPr marL="1828800" algn="ctr" rtl="0" fontAlgn="base">
        <a:spcBef>
          <a:spcPct val="0"/>
        </a:spcBef>
        <a:spcAft>
          <a:spcPct val="0"/>
        </a:spcAft>
        <a:defRPr sz="4400" b="1">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oleObject3.bin"/><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5.bin"/><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ncbi.nlm.nih.gov/books/bv.fcgi?rid=hmg.figgrp.587"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ncbi.nlm.nih.gov/books/bv.fcgi?rid=hmg.section.1095"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8913" y="1360488"/>
            <a:ext cx="8743950" cy="3348037"/>
          </a:xfrm>
        </p:spPr>
        <p:txBody>
          <a:bodyPr/>
          <a:lstStyle/>
          <a:p>
            <a:pPr eaLnBrk="1" hangingPunct="1"/>
            <a:r>
              <a:rPr lang="el-GR" sz="5400" dirty="0" smtClean="0">
                <a:solidFill>
                  <a:schemeClr val="bg1"/>
                </a:solidFill>
                <a:latin typeface="Arial" charset="0"/>
              </a:rPr>
              <a:t>Μοριακές μέθοδοι ανάλυσης</a:t>
            </a:r>
            <a:endParaRPr lang="el-GR" sz="5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950913"/>
            <a:ext cx="7772400" cy="2849562"/>
          </a:xfrm>
        </p:spPr>
        <p:txBody>
          <a:bodyPr/>
          <a:lstStyle/>
          <a:p>
            <a:pPr eaLnBrk="1" hangingPunct="1"/>
            <a:r>
              <a:rPr lang="el-GR" sz="5400" smtClean="0">
                <a:solidFill>
                  <a:schemeClr val="bg1"/>
                </a:solidFill>
              </a:rPr>
              <a:t>Τα πέντε βασικά βήματα της κλωνοποίησης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4284663" y="2454275"/>
            <a:ext cx="3960812" cy="1614488"/>
          </a:xfrm>
          <a:prstGeom prst="rect">
            <a:avLst/>
          </a:prstGeom>
          <a:noFill/>
          <a:ln w="9525" algn="ctr">
            <a:noFill/>
            <a:miter lim="800000"/>
            <a:headEnd/>
            <a:tailEnd/>
          </a:ln>
          <a:effectLst/>
        </p:spPr>
        <p:txBody>
          <a:bodyPr anchor="ctr">
            <a:spAutoFit/>
          </a:bodyPr>
          <a:lstStyle/>
          <a:p>
            <a:pPr algn="ctr"/>
            <a:r>
              <a:rPr lang="el-GR" sz="2800" b="1">
                <a:solidFill>
                  <a:schemeClr val="bg1"/>
                </a:solidFill>
                <a:effectLst>
                  <a:outerShdw blurRad="38100" dist="38100" dir="2700000" algn="tl">
                    <a:srgbClr val="000000"/>
                  </a:outerShdw>
                </a:effectLst>
                <a:latin typeface="Garamond" pitchFamily="18" charset="0"/>
              </a:rPr>
              <a:t>ΕΙΚΟΝΑ 4.5:</a:t>
            </a:r>
            <a:r>
              <a:rPr lang="el-GR" b="1">
                <a:solidFill>
                  <a:schemeClr val="bg1"/>
                </a:solidFill>
                <a:latin typeface="Garamond" pitchFamily="18" charset="0"/>
              </a:rPr>
              <a:t> Τα πέντε βασικά βήματα της κλωνοποίησης DNA σε πλασμίδιο</a:t>
            </a:r>
          </a:p>
        </p:txBody>
      </p:sp>
      <p:pic>
        <p:nvPicPr>
          <p:cNvPr id="23555" name="Picture 3"/>
          <p:cNvPicPr>
            <a:picLocks noChangeAspect="1" noChangeArrowheads="1"/>
          </p:cNvPicPr>
          <p:nvPr/>
        </p:nvPicPr>
        <p:blipFill>
          <a:blip r:embed="rId2" cstate="print"/>
          <a:srcRect/>
          <a:stretch>
            <a:fillRect/>
          </a:stretch>
        </p:blipFill>
        <p:spPr bwMode="auto">
          <a:xfrm>
            <a:off x="836613" y="0"/>
            <a:ext cx="3278187" cy="6858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ChangeArrowheads="1"/>
          </p:cNvSpPr>
          <p:nvPr/>
        </p:nvSpPr>
        <p:spPr bwMode="auto">
          <a:xfrm>
            <a:off x="722313" y="2312988"/>
            <a:ext cx="7735887" cy="3832225"/>
          </a:xfrm>
          <a:prstGeom prst="rect">
            <a:avLst/>
          </a:prstGeom>
          <a:solidFill>
            <a:schemeClr val="bg1"/>
          </a:solidFill>
          <a:ln w="9525">
            <a:noFill/>
            <a:miter lim="800000"/>
            <a:headEnd/>
            <a:tailEnd/>
          </a:ln>
          <a:effectLst/>
        </p:spPr>
        <p:txBody>
          <a:bodyPr wrap="none" anchor="ctr"/>
          <a:lstStyle/>
          <a:p>
            <a:endParaRPr lang="el-GR"/>
          </a:p>
        </p:txBody>
      </p:sp>
      <p:sp>
        <p:nvSpPr>
          <p:cNvPr id="72706" name="Rectangle 2"/>
          <p:cNvSpPr>
            <a:spLocks noGrp="1" noChangeArrowheads="1"/>
          </p:cNvSpPr>
          <p:nvPr>
            <p:ph type="title"/>
          </p:nvPr>
        </p:nvSpPr>
        <p:spPr>
          <a:xfrm>
            <a:off x="685800" y="325438"/>
            <a:ext cx="7772400" cy="1427162"/>
          </a:xfrm>
        </p:spPr>
        <p:txBody>
          <a:bodyPr/>
          <a:lstStyle/>
          <a:p>
            <a:r>
              <a:rPr lang="el-GR" smtClean="0">
                <a:solidFill>
                  <a:srgbClr val="FFFFCC"/>
                </a:solidFill>
                <a:effectLst>
                  <a:outerShdw blurRad="38100" dist="38100" dir="2700000" algn="tl">
                    <a:srgbClr val="000000"/>
                  </a:outerShdw>
                </a:effectLst>
              </a:rPr>
              <a:t>Βήμα πρώτο: πέψη δείγματος </a:t>
            </a:r>
            <a:r>
              <a:rPr lang="en-US" smtClean="0">
                <a:solidFill>
                  <a:srgbClr val="FFFFCC"/>
                </a:solidFill>
                <a:effectLst>
                  <a:outerShdw blurRad="38100" dist="38100" dir="2700000" algn="tl">
                    <a:srgbClr val="000000"/>
                  </a:outerShdw>
                </a:effectLst>
              </a:rPr>
              <a:t>DNA </a:t>
            </a:r>
            <a:r>
              <a:rPr lang="el-GR" smtClean="0">
                <a:solidFill>
                  <a:srgbClr val="FFFFCC"/>
                </a:solidFill>
                <a:effectLst>
                  <a:outerShdw blurRad="38100" dist="38100" dir="2700000" algn="tl">
                    <a:srgbClr val="000000"/>
                  </a:outerShdw>
                </a:effectLst>
              </a:rPr>
              <a:t>με ένζυμα περιορισμού</a:t>
            </a:r>
          </a:p>
        </p:txBody>
      </p:sp>
      <p:pic>
        <p:nvPicPr>
          <p:cNvPr id="72708" name="Picture 4" descr="Ligation-1"/>
          <p:cNvPicPr>
            <a:picLocks noChangeAspect="1" noChangeArrowheads="1"/>
          </p:cNvPicPr>
          <p:nvPr/>
        </p:nvPicPr>
        <p:blipFill>
          <a:blip r:embed="rId2" cstate="print"/>
          <a:srcRect/>
          <a:stretch>
            <a:fillRect/>
          </a:stretch>
        </p:blipFill>
        <p:spPr bwMode="auto">
          <a:xfrm>
            <a:off x="866775" y="2443163"/>
            <a:ext cx="7429500" cy="35433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578475" y="609600"/>
            <a:ext cx="2970213" cy="3027363"/>
          </a:xfrm>
        </p:spPr>
        <p:txBody>
          <a:bodyPr/>
          <a:lstStyle/>
          <a:p>
            <a:r>
              <a:rPr lang="el-GR" sz="3200" smtClean="0">
                <a:solidFill>
                  <a:srgbClr val="FFFFCC"/>
                </a:solidFill>
                <a:effectLst>
                  <a:outerShdw blurRad="38100" dist="38100" dir="2700000" algn="tl">
                    <a:srgbClr val="000000"/>
                  </a:outerShdw>
                </a:effectLst>
              </a:rPr>
              <a:t>Βήμα δεύτερο: πέψη πλασμιδιακού φορέα με ένζυμα περιορισμού</a:t>
            </a:r>
          </a:p>
        </p:txBody>
      </p:sp>
      <p:sp>
        <p:nvSpPr>
          <p:cNvPr id="73732" name="Rectangle 4"/>
          <p:cNvSpPr>
            <a:spLocks noChangeArrowheads="1"/>
          </p:cNvSpPr>
          <p:nvPr/>
        </p:nvSpPr>
        <p:spPr bwMode="auto">
          <a:xfrm>
            <a:off x="392113" y="0"/>
            <a:ext cx="4940300" cy="6858000"/>
          </a:xfrm>
          <a:prstGeom prst="rect">
            <a:avLst/>
          </a:prstGeom>
          <a:solidFill>
            <a:schemeClr val="bg1"/>
          </a:solidFill>
          <a:ln w="9525">
            <a:noFill/>
            <a:miter lim="800000"/>
            <a:headEnd/>
            <a:tailEnd/>
          </a:ln>
          <a:effectLst/>
        </p:spPr>
        <p:txBody>
          <a:bodyPr wrap="none" anchor="ctr"/>
          <a:lstStyle/>
          <a:p>
            <a:endParaRPr lang="el-GR"/>
          </a:p>
        </p:txBody>
      </p:sp>
      <p:pic>
        <p:nvPicPr>
          <p:cNvPr id="73734" name="Picture 6" descr="Ligation-2"/>
          <p:cNvPicPr>
            <a:picLocks noChangeAspect="1" noChangeArrowheads="1"/>
          </p:cNvPicPr>
          <p:nvPr/>
        </p:nvPicPr>
        <p:blipFill>
          <a:blip r:embed="rId2" cstate="print"/>
          <a:srcRect/>
          <a:stretch>
            <a:fillRect/>
          </a:stretch>
        </p:blipFill>
        <p:spPr bwMode="auto">
          <a:xfrm>
            <a:off x="447675" y="0"/>
            <a:ext cx="4889500" cy="68341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p:cNvSpPr>
            <a:spLocks noChangeArrowheads="1"/>
          </p:cNvSpPr>
          <p:nvPr/>
        </p:nvSpPr>
        <p:spPr bwMode="auto">
          <a:xfrm>
            <a:off x="219075" y="2189163"/>
            <a:ext cx="8696325" cy="3832225"/>
          </a:xfrm>
          <a:prstGeom prst="rect">
            <a:avLst/>
          </a:prstGeom>
          <a:solidFill>
            <a:schemeClr val="bg1"/>
          </a:solidFill>
          <a:ln w="9525">
            <a:noFill/>
            <a:miter lim="800000"/>
            <a:headEnd/>
            <a:tailEnd/>
          </a:ln>
          <a:effectLst/>
        </p:spPr>
        <p:txBody>
          <a:bodyPr wrap="none" anchor="ctr"/>
          <a:lstStyle/>
          <a:p>
            <a:endParaRPr lang="el-GR"/>
          </a:p>
        </p:txBody>
      </p:sp>
      <p:sp>
        <p:nvSpPr>
          <p:cNvPr id="74754" name="Rectangle 2"/>
          <p:cNvSpPr>
            <a:spLocks noGrp="1" noChangeArrowheads="1"/>
          </p:cNvSpPr>
          <p:nvPr>
            <p:ph type="title"/>
          </p:nvPr>
        </p:nvSpPr>
        <p:spPr>
          <a:xfrm>
            <a:off x="685800" y="428625"/>
            <a:ext cx="7772400" cy="1143000"/>
          </a:xfrm>
        </p:spPr>
        <p:txBody>
          <a:bodyPr/>
          <a:lstStyle/>
          <a:p>
            <a:r>
              <a:rPr lang="el-GR" sz="3600" smtClean="0">
                <a:solidFill>
                  <a:srgbClr val="FFFFCC"/>
                </a:solidFill>
                <a:effectLst>
                  <a:outerShdw blurRad="38100" dist="38100" dir="2700000" algn="tl">
                    <a:srgbClr val="000000"/>
                  </a:outerShdw>
                </a:effectLst>
              </a:rPr>
              <a:t>Βήμα τρίτο: σύνδεση προϊόντων πέψης </a:t>
            </a:r>
            <a:r>
              <a:rPr lang="en-US" sz="3600" smtClean="0">
                <a:solidFill>
                  <a:srgbClr val="FFFFCC"/>
                </a:solidFill>
                <a:effectLst>
                  <a:outerShdw blurRad="38100" dist="38100" dir="2700000" algn="tl">
                    <a:srgbClr val="000000"/>
                  </a:outerShdw>
                </a:effectLst>
              </a:rPr>
              <a:t>DNA </a:t>
            </a:r>
            <a:r>
              <a:rPr lang="el-GR" sz="3600" smtClean="0">
                <a:solidFill>
                  <a:srgbClr val="FFFFCC"/>
                </a:solidFill>
                <a:effectLst>
                  <a:outerShdw blurRad="38100" dist="38100" dir="2700000" algn="tl">
                    <a:srgbClr val="000000"/>
                  </a:outerShdw>
                </a:effectLst>
              </a:rPr>
              <a:t>με πλασμιδιακό φορέα</a:t>
            </a:r>
          </a:p>
        </p:txBody>
      </p:sp>
      <p:pic>
        <p:nvPicPr>
          <p:cNvPr id="74756" name="Picture 4" descr="Ligation-3a"/>
          <p:cNvPicPr>
            <a:picLocks noChangeAspect="1" noChangeArrowheads="1"/>
          </p:cNvPicPr>
          <p:nvPr/>
        </p:nvPicPr>
        <p:blipFill>
          <a:blip r:embed="rId2" cstate="print"/>
          <a:srcRect/>
          <a:stretch>
            <a:fillRect/>
          </a:stretch>
        </p:blipFill>
        <p:spPr bwMode="auto">
          <a:xfrm>
            <a:off x="285750" y="2292350"/>
            <a:ext cx="8572500" cy="347503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23875" y="371475"/>
            <a:ext cx="8220075" cy="1143000"/>
          </a:xfrm>
        </p:spPr>
        <p:txBody>
          <a:bodyPr/>
          <a:lstStyle/>
          <a:p>
            <a:r>
              <a:rPr lang="el-GR" sz="3600" smtClean="0">
                <a:solidFill>
                  <a:srgbClr val="FFFFCC"/>
                </a:solidFill>
                <a:effectLst>
                  <a:outerShdw blurRad="38100" dist="38100" dir="2700000" algn="tl">
                    <a:srgbClr val="000000"/>
                  </a:outerShdw>
                </a:effectLst>
              </a:rPr>
              <a:t>Βήμα τέταρτο: μετασχηματισμός δεκτικών κυττάρων με τα προϊόντα σύνδεσης</a:t>
            </a:r>
          </a:p>
        </p:txBody>
      </p:sp>
      <p:sp>
        <p:nvSpPr>
          <p:cNvPr id="75779" name="Rectangle 3"/>
          <p:cNvSpPr>
            <a:spLocks noChangeArrowheads="1"/>
          </p:cNvSpPr>
          <p:nvPr/>
        </p:nvSpPr>
        <p:spPr bwMode="auto">
          <a:xfrm>
            <a:off x="931863" y="2189163"/>
            <a:ext cx="7280275" cy="3832225"/>
          </a:xfrm>
          <a:prstGeom prst="rect">
            <a:avLst/>
          </a:prstGeom>
          <a:solidFill>
            <a:schemeClr val="bg1"/>
          </a:solidFill>
          <a:ln w="9525">
            <a:noFill/>
            <a:miter lim="800000"/>
            <a:headEnd/>
            <a:tailEnd/>
          </a:ln>
          <a:effectLst/>
        </p:spPr>
        <p:txBody>
          <a:bodyPr wrap="none" anchor="ctr"/>
          <a:lstStyle/>
          <a:p>
            <a:endParaRPr lang="el-GR"/>
          </a:p>
        </p:txBody>
      </p:sp>
      <p:pic>
        <p:nvPicPr>
          <p:cNvPr id="75781" name="Picture 5" descr="AMG2"/>
          <p:cNvPicPr>
            <a:picLocks noChangeAspect="1" noChangeArrowheads="1"/>
          </p:cNvPicPr>
          <p:nvPr/>
        </p:nvPicPr>
        <p:blipFill>
          <a:blip r:embed="rId2" cstate="print"/>
          <a:srcRect/>
          <a:stretch>
            <a:fillRect/>
          </a:stretch>
        </p:blipFill>
        <p:spPr bwMode="auto">
          <a:xfrm>
            <a:off x="1023938" y="2293938"/>
            <a:ext cx="7097712" cy="3622675"/>
          </a:xfrm>
          <a:prstGeom prst="rect">
            <a:avLst/>
          </a:prstGeom>
          <a:noFill/>
        </p:spPr>
      </p:pic>
      <p:sp>
        <p:nvSpPr>
          <p:cNvPr id="75782" name="Text Box 6"/>
          <p:cNvSpPr txBox="1">
            <a:spLocks noChangeArrowheads="1"/>
          </p:cNvSpPr>
          <p:nvPr/>
        </p:nvSpPr>
        <p:spPr bwMode="auto">
          <a:xfrm>
            <a:off x="930275" y="6057900"/>
            <a:ext cx="5432425" cy="457200"/>
          </a:xfrm>
          <a:prstGeom prst="rect">
            <a:avLst/>
          </a:prstGeom>
          <a:noFill/>
          <a:ln w="9525">
            <a:noFill/>
            <a:miter lim="800000"/>
            <a:headEnd/>
            <a:tailEnd/>
          </a:ln>
          <a:effectLst/>
        </p:spPr>
        <p:txBody>
          <a:bodyPr>
            <a:spAutoFit/>
          </a:bodyPr>
          <a:lstStyle/>
          <a:p>
            <a:pPr>
              <a:spcBef>
                <a:spcPct val="50000"/>
              </a:spcBef>
            </a:pPr>
            <a:r>
              <a:rPr lang="el-GR" b="1">
                <a:solidFill>
                  <a:srgbClr val="FFFFCC"/>
                </a:solidFill>
                <a:effectLst>
                  <a:outerShdw blurRad="38100" dist="38100" dir="2700000" algn="tl">
                    <a:srgbClr val="000000"/>
                  </a:outerShdw>
                </a:effectLst>
                <a:latin typeface="Garamond" pitchFamily="18" charset="0"/>
              </a:rPr>
              <a:t>Χημικός μετασχηματισμός με </a:t>
            </a:r>
            <a:r>
              <a:rPr lang="en-US" b="1">
                <a:solidFill>
                  <a:srgbClr val="FFFFCC"/>
                </a:solidFill>
                <a:effectLst>
                  <a:outerShdw blurRad="38100" dist="38100" dir="2700000" algn="tl">
                    <a:srgbClr val="000000"/>
                  </a:outerShdw>
                </a:effectLst>
                <a:latin typeface="Garamond" pitchFamily="18" charset="0"/>
              </a:rPr>
              <a:t>CaCl</a:t>
            </a:r>
            <a:r>
              <a:rPr lang="en-US" b="1" baseline="-25000">
                <a:solidFill>
                  <a:srgbClr val="FFFFCC"/>
                </a:solidFill>
                <a:effectLst>
                  <a:outerShdw blurRad="38100" dist="38100" dir="2700000" algn="tl">
                    <a:srgbClr val="000000"/>
                  </a:outerShdw>
                </a:effectLst>
                <a:latin typeface="Garamond" pitchFamily="18" charset="0"/>
              </a:rPr>
              <a:t>2</a:t>
            </a:r>
            <a:endParaRPr lang="el-GR" b="1" baseline="-25000">
              <a:solidFill>
                <a:srgbClr val="FFFFCC"/>
              </a:solidFill>
              <a:effectLst>
                <a:outerShdw blurRad="38100" dist="38100" dir="2700000" algn="tl">
                  <a:srgbClr val="000000"/>
                </a:outerShdw>
              </a:effectLst>
              <a:latin typeface="Garamond"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84213" y="920750"/>
            <a:ext cx="7783512" cy="4929188"/>
          </a:xfrm>
          <a:prstGeom prst="rect">
            <a:avLst/>
          </a:prstGeom>
          <a:solidFill>
            <a:schemeClr val="bg1"/>
          </a:solidFill>
          <a:ln w="9525">
            <a:noFill/>
            <a:miter lim="800000"/>
            <a:headEnd/>
            <a:tailEnd/>
          </a:ln>
          <a:effectLst/>
        </p:spPr>
        <p:txBody>
          <a:bodyPr wrap="none" anchor="ctr"/>
          <a:lstStyle/>
          <a:p>
            <a:endParaRPr lang="el-GR"/>
          </a:p>
        </p:txBody>
      </p:sp>
      <p:pic>
        <p:nvPicPr>
          <p:cNvPr id="76804" name="Picture 4" descr="AMG2"/>
          <p:cNvPicPr>
            <a:picLocks noChangeAspect="1" noChangeArrowheads="1"/>
          </p:cNvPicPr>
          <p:nvPr/>
        </p:nvPicPr>
        <p:blipFill>
          <a:blip r:embed="rId2" cstate="print"/>
          <a:srcRect/>
          <a:stretch>
            <a:fillRect/>
          </a:stretch>
        </p:blipFill>
        <p:spPr bwMode="auto">
          <a:xfrm>
            <a:off x="1000125" y="1166813"/>
            <a:ext cx="7143750" cy="4183062"/>
          </a:xfrm>
          <a:prstGeom prst="rect">
            <a:avLst/>
          </a:prstGeom>
          <a:noFill/>
        </p:spPr>
      </p:pic>
      <p:sp>
        <p:nvSpPr>
          <p:cNvPr id="76805" name="Text Box 5"/>
          <p:cNvSpPr txBox="1">
            <a:spLocks noChangeArrowheads="1"/>
          </p:cNvSpPr>
          <p:nvPr/>
        </p:nvSpPr>
        <p:spPr bwMode="auto">
          <a:xfrm>
            <a:off x="682625" y="5910263"/>
            <a:ext cx="5432425" cy="457200"/>
          </a:xfrm>
          <a:prstGeom prst="rect">
            <a:avLst/>
          </a:prstGeom>
          <a:noFill/>
          <a:ln w="9525">
            <a:noFill/>
            <a:miter lim="800000"/>
            <a:headEnd/>
            <a:tailEnd/>
          </a:ln>
          <a:effectLst/>
        </p:spPr>
        <p:txBody>
          <a:bodyPr>
            <a:spAutoFit/>
          </a:bodyPr>
          <a:lstStyle/>
          <a:p>
            <a:pPr>
              <a:spcBef>
                <a:spcPct val="50000"/>
              </a:spcBef>
            </a:pPr>
            <a:r>
              <a:rPr lang="el-GR" b="1">
                <a:solidFill>
                  <a:srgbClr val="FFFFCC"/>
                </a:solidFill>
                <a:effectLst>
                  <a:outerShdw blurRad="38100" dist="38100" dir="2700000" algn="tl">
                    <a:srgbClr val="000000"/>
                  </a:outerShdw>
                </a:effectLst>
                <a:latin typeface="Garamond" pitchFamily="18" charset="0"/>
              </a:rPr>
              <a:t>Μετασχηματισμός με ηλεκτροδιάτρηση</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ChangeArrowheads="1"/>
          </p:cNvSpPr>
          <p:nvPr/>
        </p:nvSpPr>
        <p:spPr bwMode="auto">
          <a:xfrm>
            <a:off x="520700" y="1685925"/>
            <a:ext cx="8147050" cy="4764088"/>
          </a:xfrm>
          <a:prstGeom prst="rect">
            <a:avLst/>
          </a:prstGeom>
          <a:solidFill>
            <a:schemeClr val="bg1"/>
          </a:solidFill>
          <a:ln w="9525">
            <a:noFill/>
            <a:miter lim="800000"/>
            <a:headEnd/>
            <a:tailEnd/>
          </a:ln>
          <a:effectLst/>
        </p:spPr>
        <p:txBody>
          <a:bodyPr wrap="none" anchor="ctr"/>
          <a:lstStyle/>
          <a:p>
            <a:endParaRPr lang="el-GR"/>
          </a:p>
        </p:txBody>
      </p:sp>
      <p:sp>
        <p:nvSpPr>
          <p:cNvPr id="77826" name="Rectangle 2"/>
          <p:cNvSpPr>
            <a:spLocks noGrp="1" noChangeArrowheads="1"/>
          </p:cNvSpPr>
          <p:nvPr>
            <p:ph type="title"/>
          </p:nvPr>
        </p:nvSpPr>
        <p:spPr>
          <a:xfrm>
            <a:off x="685800" y="238125"/>
            <a:ext cx="7772400" cy="1143000"/>
          </a:xfrm>
        </p:spPr>
        <p:txBody>
          <a:bodyPr/>
          <a:lstStyle/>
          <a:p>
            <a:r>
              <a:rPr lang="el-GR" smtClean="0">
                <a:solidFill>
                  <a:srgbClr val="FFFFCC"/>
                </a:solidFill>
                <a:effectLst>
                  <a:outerShdw blurRad="38100" dist="38100" dir="2700000" algn="tl">
                    <a:srgbClr val="000000"/>
                  </a:outerShdw>
                </a:effectLst>
              </a:rPr>
              <a:t>Ανάπτυξη σε θρεπτικό μέσο με αντιβιοτικό</a:t>
            </a:r>
          </a:p>
        </p:txBody>
      </p:sp>
      <p:pic>
        <p:nvPicPr>
          <p:cNvPr id="77828" name="Picture 4" descr="Ligation-3New"/>
          <p:cNvPicPr>
            <a:picLocks noChangeAspect="1" noChangeArrowheads="1"/>
          </p:cNvPicPr>
          <p:nvPr/>
        </p:nvPicPr>
        <p:blipFill>
          <a:blip r:embed="rId2" cstate="print"/>
          <a:srcRect/>
          <a:stretch>
            <a:fillRect/>
          </a:stretch>
        </p:blipFill>
        <p:spPr bwMode="auto">
          <a:xfrm>
            <a:off x="571500" y="1895475"/>
            <a:ext cx="8001000" cy="44005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57175" y="609600"/>
            <a:ext cx="8589963" cy="1143000"/>
          </a:xfrm>
        </p:spPr>
        <p:txBody>
          <a:bodyPr/>
          <a:lstStyle/>
          <a:p>
            <a:r>
              <a:rPr lang="el-GR" sz="5400" smtClean="0">
                <a:solidFill>
                  <a:srgbClr val="FFCCFF"/>
                </a:solidFill>
              </a:rPr>
              <a:t>Βιβλιοθήκες γενετικού υλικού</a:t>
            </a:r>
          </a:p>
        </p:txBody>
      </p:sp>
      <p:sp>
        <p:nvSpPr>
          <p:cNvPr id="79875" name="Rectangle 3"/>
          <p:cNvSpPr>
            <a:spLocks noGrp="1" noChangeArrowheads="1"/>
          </p:cNvSpPr>
          <p:nvPr>
            <p:ph type="body" idx="1"/>
          </p:nvPr>
        </p:nvSpPr>
        <p:spPr>
          <a:xfrm>
            <a:off x="415925" y="1981200"/>
            <a:ext cx="8197850" cy="4114800"/>
          </a:xfrm>
        </p:spPr>
        <p:txBody>
          <a:bodyPr/>
          <a:lstStyle/>
          <a:p>
            <a:r>
              <a:rPr lang="el-GR" sz="3600" smtClean="0">
                <a:solidFill>
                  <a:schemeClr val="bg1"/>
                </a:solidFill>
              </a:rPr>
              <a:t>Επιλογή γενετικού υλικού</a:t>
            </a:r>
          </a:p>
          <a:p>
            <a:pPr lvl="1"/>
            <a:r>
              <a:rPr lang="en-US" sz="3200" smtClean="0">
                <a:solidFill>
                  <a:schemeClr val="bg1"/>
                </a:solidFill>
              </a:rPr>
              <a:t>cDNA </a:t>
            </a:r>
            <a:r>
              <a:rPr lang="el-GR" sz="3200" smtClean="0">
                <a:solidFill>
                  <a:schemeClr val="bg1"/>
                </a:solidFill>
              </a:rPr>
              <a:t>αν μας ενδιαφέρει η αμινοξική αλληλουχία μιας πρωτεΐνης</a:t>
            </a:r>
          </a:p>
          <a:p>
            <a:pPr lvl="2"/>
            <a:r>
              <a:rPr lang="el-GR" sz="2800" smtClean="0">
                <a:solidFill>
                  <a:schemeClr val="bg1"/>
                </a:solidFill>
              </a:rPr>
              <a:t>Επιλογή ιστού</a:t>
            </a:r>
          </a:p>
          <a:p>
            <a:pPr lvl="1"/>
            <a:r>
              <a:rPr lang="el-GR" sz="3200" smtClean="0">
                <a:solidFill>
                  <a:schemeClr val="bg1"/>
                </a:solidFill>
              </a:rPr>
              <a:t>Χρωμοσωμικό </a:t>
            </a:r>
            <a:r>
              <a:rPr lang="en-US" sz="3200" smtClean="0">
                <a:solidFill>
                  <a:schemeClr val="bg1"/>
                </a:solidFill>
              </a:rPr>
              <a:t>DNA </a:t>
            </a:r>
            <a:r>
              <a:rPr lang="el-GR" sz="3200" smtClean="0">
                <a:solidFill>
                  <a:schemeClr val="bg1"/>
                </a:solidFill>
              </a:rPr>
              <a:t>αν μας ενδιαφέρουν ρυθμιστικές περιοχές ή μη-κωδικές περιοχές</a:t>
            </a:r>
          </a:p>
          <a:p>
            <a:r>
              <a:rPr lang="el-GR" sz="3600" smtClean="0">
                <a:solidFill>
                  <a:schemeClr val="bg1"/>
                </a:solidFill>
              </a:rPr>
              <a:t>Καθαρότητα γενετικού υλικού</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1000" y="5181600"/>
            <a:ext cx="3581400" cy="1304925"/>
          </a:xfrm>
          <a:solidFill>
            <a:srgbClr val="FFFF66"/>
          </a:solidFill>
        </p:spPr>
        <p:txBody>
          <a:bodyPr/>
          <a:lstStyle/>
          <a:p>
            <a:r>
              <a:rPr lang="el-GR" sz="4000" smtClean="0"/>
              <a:t>Απομόνωση πολυ</a:t>
            </a:r>
            <a:r>
              <a:rPr lang="en-US" sz="4000" smtClean="0"/>
              <a:t>(A) RNA</a:t>
            </a:r>
            <a:endParaRPr lang="en-GB" sz="4000" smtClean="0"/>
          </a:p>
        </p:txBody>
      </p:sp>
      <p:graphicFrame>
        <p:nvGraphicFramePr>
          <p:cNvPr id="80899" name="Object 3"/>
          <p:cNvGraphicFramePr>
            <a:graphicFrameLocks noChangeAspect="1"/>
          </p:cNvGraphicFramePr>
          <p:nvPr/>
        </p:nvGraphicFramePr>
        <p:xfrm>
          <a:off x="0" y="0"/>
          <a:ext cx="4473575" cy="4724400"/>
        </p:xfrm>
        <a:graphic>
          <a:graphicData uri="http://schemas.openxmlformats.org/presentationml/2006/ole">
            <mc:AlternateContent xmlns:mc="http://schemas.openxmlformats.org/markup-compatibility/2006">
              <mc:Choice xmlns:v="urn:schemas-microsoft-com:vml" Requires="v">
                <p:oleObj spid="_x0000_s80905" name="Image" r:id="rId3" imgW="3291568" imgH="3474433" progId="Photoshop.Image.6">
                  <p:embed/>
                </p:oleObj>
              </mc:Choice>
              <mc:Fallback>
                <p:oleObj name="Image" r:id="rId3" imgW="3291568" imgH="3474433" progId="Photoshop.Image.6">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735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0" name="Object 4"/>
          <p:cNvGraphicFramePr>
            <a:graphicFrameLocks noChangeAspect="1"/>
          </p:cNvGraphicFramePr>
          <p:nvPr/>
        </p:nvGraphicFramePr>
        <p:xfrm>
          <a:off x="4727575" y="0"/>
          <a:ext cx="4416425" cy="6477000"/>
        </p:xfrm>
        <a:graphic>
          <a:graphicData uri="http://schemas.openxmlformats.org/presentationml/2006/ole">
            <mc:AlternateContent xmlns:mc="http://schemas.openxmlformats.org/markup-compatibility/2006">
              <mc:Choice xmlns:v="urn:schemas-microsoft-com:vml" Requires="v">
                <p:oleObj spid="_x0000_s80906" name="Image" r:id="rId5" imgW="3242255" imgH="4754487" progId="Photoshop.Image.6">
                  <p:embed/>
                </p:oleObj>
              </mc:Choice>
              <mc:Fallback>
                <p:oleObj name="Image" r:id="rId5" imgW="3242255" imgH="4754487" progId="Photoshop.Image.6">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0"/>
                        <a:ext cx="4416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790700"/>
            <a:ext cx="7772400" cy="1143000"/>
          </a:xfrm>
        </p:spPr>
        <p:txBody>
          <a:bodyPr/>
          <a:lstStyle/>
          <a:p>
            <a:r>
              <a:rPr lang="el-GR" sz="5400" smtClean="0">
                <a:solidFill>
                  <a:srgbClr val="FFFFCC"/>
                </a:solidFill>
                <a:effectLst>
                  <a:outerShdw blurRad="38100" dist="38100" dir="2700000" algn="tl">
                    <a:srgbClr val="000000"/>
                  </a:outerShdw>
                </a:effectLst>
              </a:rPr>
              <a:t>Βακτήρια ξενιστές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981575" y="841375"/>
            <a:ext cx="3962400" cy="2328863"/>
          </a:xfrm>
          <a:solidFill>
            <a:srgbClr val="FFFF66"/>
          </a:solidFill>
        </p:spPr>
        <p:txBody>
          <a:bodyPr/>
          <a:lstStyle/>
          <a:p>
            <a:pPr algn="l"/>
            <a:r>
              <a:rPr lang="el-GR" sz="4000" smtClean="0"/>
              <a:t>Μετατροπή του </a:t>
            </a:r>
            <a:r>
              <a:rPr lang="en-US" sz="4000" smtClean="0"/>
              <a:t>mRNA </a:t>
            </a:r>
            <a:r>
              <a:rPr lang="el-GR" sz="4000" smtClean="0"/>
              <a:t>σε διπλής έλικας</a:t>
            </a:r>
            <a:r>
              <a:rPr lang="en-US" sz="4000" smtClean="0"/>
              <a:t> cDNA</a:t>
            </a:r>
            <a:endParaRPr lang="en-GB" sz="4000" smtClean="0"/>
          </a:p>
        </p:txBody>
      </p:sp>
      <p:pic>
        <p:nvPicPr>
          <p:cNvPr id="81924" name="Picture 4"/>
          <p:cNvPicPr>
            <a:picLocks noChangeAspect="1" noChangeArrowheads="1"/>
          </p:cNvPicPr>
          <p:nvPr/>
        </p:nvPicPr>
        <p:blipFill>
          <a:blip r:embed="rId2" cstate="print"/>
          <a:srcRect/>
          <a:stretch>
            <a:fillRect/>
          </a:stretch>
        </p:blipFill>
        <p:spPr bwMode="auto">
          <a:xfrm>
            <a:off x="411163" y="0"/>
            <a:ext cx="4273550" cy="6858000"/>
          </a:xfrm>
          <a:prstGeom prst="rect">
            <a:avLst/>
          </a:prstGeom>
          <a:noFill/>
          <a:ln w="9525" algn="ctr">
            <a:noFill/>
            <a:miter lim="800000"/>
            <a:headEnd/>
            <a:tailEnd/>
          </a:ln>
          <a:effectLst/>
        </p:spPr>
      </p:pic>
      <p:sp>
        <p:nvSpPr>
          <p:cNvPr id="81925" name="Rectangle 5"/>
          <p:cNvSpPr>
            <a:spLocks noChangeArrowheads="1"/>
          </p:cNvSpPr>
          <p:nvPr/>
        </p:nvSpPr>
        <p:spPr bwMode="auto">
          <a:xfrm>
            <a:off x="5022850" y="5362575"/>
            <a:ext cx="3984625" cy="1350963"/>
          </a:xfrm>
          <a:prstGeom prst="rect">
            <a:avLst/>
          </a:prstGeom>
          <a:solidFill>
            <a:srgbClr val="CCFFFF"/>
          </a:solidFill>
          <a:ln w="9525">
            <a:noFill/>
            <a:miter lim="800000"/>
            <a:headEnd/>
            <a:tailEnd/>
          </a:ln>
        </p:spPr>
        <p:txBody>
          <a:bodyPr anchor="ctr"/>
          <a:lstStyle/>
          <a:p>
            <a:pPr eaLnBrk="0" hangingPunct="0"/>
            <a:r>
              <a:rPr lang="el-GR" sz="1600">
                <a:solidFill>
                  <a:schemeClr val="tx2"/>
                </a:solidFill>
                <a:latin typeface="Arial" charset="0"/>
              </a:rPr>
              <a:t>Η σύνθεση του δεύτερου κλώνου του </a:t>
            </a:r>
            <a:r>
              <a:rPr lang="en-US" sz="1600">
                <a:solidFill>
                  <a:schemeClr val="tx2"/>
                </a:solidFill>
                <a:latin typeface="Arial" charset="0"/>
              </a:rPr>
              <a:t>cDNA </a:t>
            </a:r>
            <a:r>
              <a:rPr lang="el-GR" sz="1600">
                <a:solidFill>
                  <a:schemeClr val="tx2"/>
                </a:solidFill>
                <a:latin typeface="Arial" charset="0"/>
              </a:rPr>
              <a:t>γίνεται με μη μεθυλιωμένη </a:t>
            </a:r>
            <a:r>
              <a:rPr lang="en-US" sz="1600">
                <a:solidFill>
                  <a:schemeClr val="tx2"/>
                </a:solidFill>
                <a:latin typeface="Arial" charset="0"/>
              </a:rPr>
              <a:t>dCTP </a:t>
            </a:r>
            <a:r>
              <a:rPr lang="el-GR" sz="1600">
                <a:solidFill>
                  <a:schemeClr val="tx2"/>
                </a:solidFill>
                <a:latin typeface="Arial" charset="0"/>
              </a:rPr>
              <a:t>ώστε αν στη συνέχεια πέψουμε με </a:t>
            </a:r>
            <a:r>
              <a:rPr lang="en-US" sz="1600">
                <a:solidFill>
                  <a:schemeClr val="tx2"/>
                </a:solidFill>
                <a:latin typeface="Arial" charset="0"/>
              </a:rPr>
              <a:t>XhoI </a:t>
            </a:r>
            <a:r>
              <a:rPr lang="el-GR" sz="1600">
                <a:solidFill>
                  <a:schemeClr val="tx2"/>
                </a:solidFill>
                <a:latin typeface="Arial" charset="0"/>
              </a:rPr>
              <a:t>να κοπεί μόνο η ακραία θέση και όχι εσωτερικές</a:t>
            </a:r>
            <a:endParaRPr lang="en-GB" sz="1600">
              <a:solidFill>
                <a:schemeClr val="tx2"/>
              </a:solidFill>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50" name="Object 6"/>
          <p:cNvGraphicFramePr>
            <a:graphicFrameLocks noChangeAspect="1"/>
          </p:cNvGraphicFramePr>
          <p:nvPr/>
        </p:nvGraphicFramePr>
        <p:xfrm>
          <a:off x="0" y="0"/>
          <a:ext cx="4560888" cy="5143500"/>
        </p:xfrm>
        <a:graphic>
          <a:graphicData uri="http://schemas.openxmlformats.org/presentationml/2006/ole">
            <mc:AlternateContent xmlns:mc="http://schemas.openxmlformats.org/markup-compatibility/2006">
              <mc:Choice xmlns:v="urn:schemas-microsoft-com:vml" Requires="v">
                <p:oleObj spid="_x0000_s108556" name="Image" r:id="rId3" imgW="12723810" imgH="14349206" progId="Photoshop.Image.6">
                  <p:embed/>
                </p:oleObj>
              </mc:Choice>
              <mc:Fallback>
                <p:oleObj name="Image" r:id="rId3" imgW="12723810" imgH="14349206" progId="Photoshop.Image.6">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6088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551" name="Object 7"/>
          <p:cNvGraphicFramePr>
            <a:graphicFrameLocks noChangeAspect="1"/>
          </p:cNvGraphicFramePr>
          <p:nvPr/>
        </p:nvGraphicFramePr>
        <p:xfrm>
          <a:off x="4570413" y="0"/>
          <a:ext cx="4573587" cy="6858000"/>
        </p:xfrm>
        <a:graphic>
          <a:graphicData uri="http://schemas.openxmlformats.org/presentationml/2006/ole">
            <mc:AlternateContent xmlns:mc="http://schemas.openxmlformats.org/markup-compatibility/2006">
              <mc:Choice xmlns:v="urn:schemas-microsoft-com:vml" Requires="v">
                <p:oleObj spid="_x0000_s108557" name="Image" r:id="rId5" imgW="11936508" imgH="17904762" progId="Photoshop.Image.6">
                  <p:embed/>
                </p:oleObj>
              </mc:Choice>
              <mc:Fallback>
                <p:oleObj name="Image" r:id="rId5" imgW="11936508" imgH="17904762" progId="Photoshop.Image.6">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0"/>
                        <a:ext cx="4573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552" name="Rectangle 8"/>
          <p:cNvSpPr>
            <a:spLocks noChangeArrowheads="1"/>
          </p:cNvSpPr>
          <p:nvPr/>
        </p:nvSpPr>
        <p:spPr bwMode="auto">
          <a:xfrm>
            <a:off x="33338" y="5481638"/>
            <a:ext cx="4435475" cy="1187450"/>
          </a:xfrm>
          <a:prstGeom prst="rect">
            <a:avLst/>
          </a:prstGeom>
          <a:noFill/>
          <a:ln w="9525" algn="ctr">
            <a:noFill/>
            <a:miter lim="800000"/>
            <a:headEnd/>
            <a:tailEnd/>
          </a:ln>
          <a:effectLst/>
        </p:spPr>
        <p:txBody>
          <a:bodyPr anchor="ctr">
            <a:spAutoFit/>
          </a:bodyPr>
          <a:lstStyle/>
          <a:p>
            <a:r>
              <a:rPr lang="el-GR" b="1">
                <a:solidFill>
                  <a:schemeClr val="bg1"/>
                </a:solidFill>
                <a:latin typeface="Garamond" pitchFamily="18" charset="0"/>
              </a:rPr>
              <a:t>Προσανατολισμένη κλωνοποίηση του δίκλωνου cDNA σε πλασμιδιακό φορέα.</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4716463" y="2497138"/>
            <a:ext cx="4292600" cy="1800225"/>
          </a:xfrm>
          <a:prstGeom prst="rect">
            <a:avLst/>
          </a:prstGeom>
          <a:noFill/>
          <a:ln w="9525" algn="ctr">
            <a:noFill/>
            <a:miter lim="800000"/>
            <a:headEnd/>
            <a:tailEnd/>
          </a:ln>
          <a:effectLst/>
        </p:spPr>
        <p:txBody>
          <a:bodyPr anchor="ctr">
            <a:spAutoFit/>
          </a:bodyPr>
          <a:lstStyle/>
          <a:p>
            <a:r>
              <a:rPr lang="el-GR" sz="2800" b="1">
                <a:solidFill>
                  <a:schemeClr val="bg1"/>
                </a:solidFill>
                <a:latin typeface="Garamond" pitchFamily="18" charset="0"/>
              </a:rPr>
              <a:t>Σάρωση μιας βιβλιοθήκης για τον εντοπισμό του επιθυμητού κλώνου με ιχνηθέτη νουκλεϊκό οξύ.</a:t>
            </a:r>
          </a:p>
        </p:txBody>
      </p:sp>
      <p:pic>
        <p:nvPicPr>
          <p:cNvPr id="109571" name="Picture 3"/>
          <p:cNvPicPr>
            <a:picLocks noChangeAspect="1" noChangeArrowheads="1"/>
          </p:cNvPicPr>
          <p:nvPr/>
        </p:nvPicPr>
        <p:blipFill>
          <a:blip r:embed="rId2" cstate="print"/>
          <a:srcRect b="35008"/>
          <a:stretch>
            <a:fillRect/>
          </a:stretch>
        </p:blipFill>
        <p:spPr bwMode="auto">
          <a:xfrm>
            <a:off x="541338" y="25400"/>
            <a:ext cx="4006850" cy="68326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p:cNvPicPr>
            <a:picLocks noChangeAspect="1" noChangeArrowheads="1"/>
          </p:cNvPicPr>
          <p:nvPr/>
        </p:nvPicPr>
        <p:blipFill>
          <a:blip r:embed="rId2" cstate="print"/>
          <a:srcRect t="50360"/>
          <a:stretch>
            <a:fillRect/>
          </a:stretch>
        </p:blipFill>
        <p:spPr bwMode="auto">
          <a:xfrm>
            <a:off x="238125" y="496888"/>
            <a:ext cx="4568825" cy="5949950"/>
          </a:xfrm>
          <a:prstGeom prst="rect">
            <a:avLst/>
          </a:prstGeom>
          <a:noFill/>
          <a:ln w="9525" algn="ctr">
            <a:noFill/>
            <a:miter lim="800000"/>
            <a:headEnd/>
            <a:tailEnd/>
          </a:ln>
          <a:effectLst/>
        </p:spPr>
      </p:pic>
      <p:sp>
        <p:nvSpPr>
          <p:cNvPr id="110596" name="Rectangle 4"/>
          <p:cNvSpPr>
            <a:spLocks noChangeArrowheads="1"/>
          </p:cNvSpPr>
          <p:nvPr/>
        </p:nvSpPr>
        <p:spPr bwMode="auto">
          <a:xfrm>
            <a:off x="5005388" y="2497138"/>
            <a:ext cx="3944937" cy="1800225"/>
          </a:xfrm>
          <a:prstGeom prst="rect">
            <a:avLst/>
          </a:prstGeom>
          <a:noFill/>
          <a:ln w="9525" algn="ctr">
            <a:noFill/>
            <a:miter lim="800000"/>
            <a:headEnd/>
            <a:tailEnd/>
          </a:ln>
          <a:effectLst/>
        </p:spPr>
        <p:txBody>
          <a:bodyPr anchor="ctr">
            <a:spAutoFit/>
          </a:bodyPr>
          <a:lstStyle/>
          <a:p>
            <a:r>
              <a:rPr lang="el-GR" sz="2800" b="1">
                <a:solidFill>
                  <a:schemeClr val="bg1"/>
                </a:solidFill>
                <a:latin typeface="Garamond" pitchFamily="18" charset="0"/>
              </a:rPr>
              <a:t>Σάρωση μιας βιβλιοθήκης για τον εντοπισμό του επιθυμητού κλώνου με ιχνηθέτη νουκλεϊκό οξύ.</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44848" y="0"/>
            <a:ext cx="8268730" cy="990600"/>
          </a:xfrm>
          <a:solidFill>
            <a:srgbClr val="FFFF66"/>
          </a:solidFill>
        </p:spPr>
        <p:txBody>
          <a:bodyPr/>
          <a:lstStyle/>
          <a:p>
            <a:r>
              <a:rPr lang="el-GR" sz="2400" dirty="0" smtClean="0">
                <a:latin typeface="Arial" charset="0"/>
              </a:rPr>
              <a:t>Κλωνοποίηση γονιδίων που ρυθμίζονται από αναπτυξιακό παράγοντα, με διαφορική υβριδοποίηση</a:t>
            </a:r>
            <a:endParaRPr lang="en-GB" sz="2400" dirty="0" smtClean="0">
              <a:latin typeface="Arial" charset="0"/>
            </a:endParaRPr>
          </a:p>
        </p:txBody>
      </p:sp>
      <p:graphicFrame>
        <p:nvGraphicFramePr>
          <p:cNvPr id="87043" name="Object 3"/>
          <p:cNvGraphicFramePr>
            <a:graphicFrameLocks noChangeAspect="1"/>
          </p:cNvGraphicFramePr>
          <p:nvPr/>
        </p:nvGraphicFramePr>
        <p:xfrm>
          <a:off x="457200" y="1112838"/>
          <a:ext cx="8229600" cy="5745162"/>
        </p:xfrm>
        <a:graphic>
          <a:graphicData uri="http://schemas.openxmlformats.org/presentationml/2006/ole">
            <mc:AlternateContent xmlns:mc="http://schemas.openxmlformats.org/markup-compatibility/2006">
              <mc:Choice xmlns:v="urn:schemas-microsoft-com:vml" Requires="v">
                <p:oleObj spid="_x0000_s87047" name="Image" r:id="rId3" imgW="6522181" imgH="6418557" progId="Photoshop.Image.6">
                  <p:embed/>
                </p:oleObj>
              </mc:Choice>
              <mc:Fallback>
                <p:oleObj name="Image" r:id="rId3" imgW="6522181" imgH="6418557" progId="Photoshop.Image.6">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12838"/>
                        <a:ext cx="8229600" cy="57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2527300" y="0"/>
          <a:ext cx="6616700" cy="6858000"/>
        </p:xfrm>
        <a:graphic>
          <a:graphicData uri="http://schemas.openxmlformats.org/presentationml/2006/ole">
            <mc:AlternateContent xmlns:mc="http://schemas.openxmlformats.org/markup-compatibility/2006">
              <mc:Choice xmlns:v="urn:schemas-microsoft-com:vml" Requires="v">
                <p:oleObj spid="_x0000_s103430" name="Image" r:id="rId3" imgW="6522181" imgH="6759905" progId="Photoshop.Image.6">
                  <p:embed/>
                </p:oleObj>
              </mc:Choice>
              <mc:Fallback>
                <p:oleObj name="Image" r:id="rId3" imgW="6522181" imgH="6759905" progId="Photoshop.Image.6">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300" y="0"/>
                        <a:ext cx="661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Rectangle 3"/>
          <p:cNvSpPr>
            <a:spLocks noGrp="1" noChangeArrowheads="1"/>
          </p:cNvSpPr>
          <p:nvPr>
            <p:ph type="title"/>
          </p:nvPr>
        </p:nvSpPr>
        <p:spPr>
          <a:xfrm>
            <a:off x="-1" y="4957122"/>
            <a:ext cx="6120715" cy="1600200"/>
          </a:xfrm>
          <a:solidFill>
            <a:srgbClr val="FFFF66"/>
          </a:solidFill>
        </p:spPr>
        <p:txBody>
          <a:bodyPr/>
          <a:lstStyle/>
          <a:p>
            <a:r>
              <a:rPr lang="el-GR" sz="3200" dirty="0" smtClean="0">
                <a:latin typeface="Arial" charset="0"/>
              </a:rPr>
              <a:t>Προετοιμασία </a:t>
            </a:r>
            <a:r>
              <a:rPr lang="el-GR" sz="3200" dirty="0" err="1" smtClean="0">
                <a:latin typeface="Arial" charset="0"/>
              </a:rPr>
              <a:t>γονιδιωματικών</a:t>
            </a:r>
            <a:r>
              <a:rPr lang="el-GR" sz="3200" dirty="0" smtClean="0">
                <a:latin typeface="Arial" charset="0"/>
              </a:rPr>
              <a:t> βιβλιοθηκών σε φορείς βακτηριοφάγου</a:t>
            </a:r>
            <a:endParaRPr lang="en-GB" sz="3200" dirty="0" smtClean="0">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228600"/>
            <a:ext cx="7772400" cy="762000"/>
          </a:xfrm>
          <a:solidFill>
            <a:srgbClr val="FFFF66"/>
          </a:solidFill>
        </p:spPr>
        <p:txBody>
          <a:bodyPr/>
          <a:lstStyle/>
          <a:p>
            <a:r>
              <a:rPr lang="en-US" sz="3200" b="0" smtClean="0">
                <a:latin typeface="Arial" charset="0"/>
              </a:rPr>
              <a:t>Chromosome walking</a:t>
            </a:r>
            <a:endParaRPr lang="en-GB" sz="3200" b="0" smtClean="0">
              <a:latin typeface="Arial" charset="0"/>
            </a:endParaRPr>
          </a:p>
        </p:txBody>
      </p:sp>
      <p:graphicFrame>
        <p:nvGraphicFramePr>
          <p:cNvPr id="105475" name="Object 3"/>
          <p:cNvGraphicFramePr>
            <a:graphicFrameLocks noChangeAspect="1"/>
          </p:cNvGraphicFramePr>
          <p:nvPr/>
        </p:nvGraphicFramePr>
        <p:xfrm>
          <a:off x="304800" y="1304925"/>
          <a:ext cx="8534400" cy="5532438"/>
        </p:xfrm>
        <a:graphic>
          <a:graphicData uri="http://schemas.openxmlformats.org/presentationml/2006/ole">
            <mc:AlternateContent xmlns:mc="http://schemas.openxmlformats.org/markup-compatibility/2006">
              <mc:Choice xmlns:v="urn:schemas-microsoft-com:vml" Requires="v">
                <p:oleObj spid="_x0000_s105478" name="Image" r:id="rId3" imgW="6552658" imgH="4248561" progId="Photoshop.Image.6">
                  <p:embed/>
                </p:oleObj>
              </mc:Choice>
              <mc:Fallback>
                <p:oleObj name="Image" r:id="rId3" imgW="6552658" imgH="4248561" progId="Photoshop.Image.6">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04925"/>
                        <a:ext cx="8534400" cy="553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685800" y="2020888"/>
            <a:ext cx="7772400" cy="1589087"/>
          </a:xfrm>
        </p:spPr>
        <p:txBody>
          <a:bodyPr/>
          <a:lstStyle/>
          <a:p>
            <a:r>
              <a:rPr lang="el-GR" sz="7200" smtClean="0">
                <a:solidFill>
                  <a:srgbClr val="FFFFCC"/>
                </a:solidFill>
              </a:rPr>
              <a:t>Στυπώματα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457200" y="0"/>
          <a:ext cx="8610600" cy="6848475"/>
        </p:xfrm>
        <a:graphic>
          <a:graphicData uri="http://schemas.openxmlformats.org/presentationml/2006/ole">
            <mc:AlternateContent xmlns:mc="http://schemas.openxmlformats.org/markup-compatibility/2006">
              <mc:Choice xmlns:v="urn:schemas-microsoft-com:vml" Requires="v">
                <p:oleObj spid="_x0000_s106501" name="Image" r:id="rId3" imgW="6644091" imgH="5284795" progId="Photoshop.Image.6">
                  <p:embed/>
                </p:oleObj>
              </mc:Choice>
              <mc:Fallback>
                <p:oleObj name="Image" r:id="rId3" imgW="6644091" imgH="5284795" progId="Photoshop.Image.6">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86106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9" name="Rectangle 3"/>
          <p:cNvSpPr>
            <a:spLocks noGrp="1" noChangeArrowheads="1"/>
          </p:cNvSpPr>
          <p:nvPr>
            <p:ph type="title"/>
          </p:nvPr>
        </p:nvSpPr>
        <p:spPr>
          <a:xfrm>
            <a:off x="0" y="2103438"/>
            <a:ext cx="5105400" cy="2222500"/>
          </a:xfrm>
          <a:solidFill>
            <a:srgbClr val="FFFF66"/>
          </a:solidFill>
        </p:spPr>
        <p:txBody>
          <a:bodyPr/>
          <a:lstStyle/>
          <a:p>
            <a:pPr algn="l"/>
            <a:r>
              <a:rPr lang="el-GR" sz="3200" smtClean="0">
                <a:solidFill>
                  <a:schemeClr val="tx1"/>
                </a:solidFill>
              </a:rPr>
              <a:t>Στύπωμα κατά Southern: ανάλυση DNA με ηλεκτροφόρηση σε πήκτωμα, στύπωμα και υβριδοποίηση</a:t>
            </a:r>
            <a:endParaRPr lang="en-GB" sz="3200" smtClean="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438400" y="76200"/>
            <a:ext cx="4343400" cy="609600"/>
          </a:xfrm>
          <a:solidFill>
            <a:srgbClr val="FFFF66"/>
          </a:solidFill>
        </p:spPr>
        <p:txBody>
          <a:bodyPr/>
          <a:lstStyle/>
          <a:p>
            <a:r>
              <a:rPr lang="en-US" sz="3200" b="0" smtClean="0">
                <a:latin typeface="Arial" charset="0"/>
              </a:rPr>
              <a:t>Northern blotting</a:t>
            </a:r>
            <a:endParaRPr lang="en-GB" sz="3200" b="0" smtClean="0">
              <a:latin typeface="Arial" charset="0"/>
            </a:endParaRPr>
          </a:p>
        </p:txBody>
      </p:sp>
      <p:graphicFrame>
        <p:nvGraphicFramePr>
          <p:cNvPr id="107523" name="Object 3"/>
          <p:cNvGraphicFramePr>
            <a:graphicFrameLocks noChangeAspect="1"/>
          </p:cNvGraphicFramePr>
          <p:nvPr/>
        </p:nvGraphicFramePr>
        <p:xfrm>
          <a:off x="609600" y="863600"/>
          <a:ext cx="8001000" cy="5983288"/>
        </p:xfrm>
        <a:graphic>
          <a:graphicData uri="http://schemas.openxmlformats.org/presentationml/2006/ole">
            <mc:AlternateContent xmlns:mc="http://schemas.openxmlformats.org/markup-compatibility/2006">
              <mc:Choice xmlns:v="urn:schemas-microsoft-com:vml" Requires="v">
                <p:oleObj spid="_x0000_s107526" name="Image" r:id="rId3" imgW="3126990" imgH="2340274" progId="Photoshop.Image.6">
                  <p:embed/>
                </p:oleObj>
              </mc:Choice>
              <mc:Fallback>
                <p:oleObj name="Image" r:id="rId3" imgW="3126990" imgH="2340274" progId="Photoshop.Image.6">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63600"/>
                        <a:ext cx="8001000" cy="598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609600"/>
            <a:ext cx="3878263" cy="1143000"/>
          </a:xfrm>
        </p:spPr>
        <p:txBody>
          <a:bodyPr/>
          <a:lstStyle/>
          <a:p>
            <a:r>
              <a:rPr lang="en-US" i="1" smtClean="0">
                <a:solidFill>
                  <a:srgbClr val="FFFFCC"/>
                </a:solidFill>
                <a:effectLst>
                  <a:outerShdw blurRad="38100" dist="38100" dir="2700000" algn="tl">
                    <a:srgbClr val="000000"/>
                  </a:outerShdw>
                </a:effectLst>
              </a:rPr>
              <a:t>E. coli</a:t>
            </a:r>
            <a:r>
              <a:rPr lang="en-US" smtClean="0">
                <a:solidFill>
                  <a:srgbClr val="FFFFCC"/>
                </a:solidFill>
                <a:effectLst>
                  <a:outerShdw blurRad="38100" dist="38100" dir="2700000" algn="tl">
                    <a:srgbClr val="000000"/>
                  </a:outerShdw>
                </a:effectLst>
              </a:rPr>
              <a:t> K-12</a:t>
            </a:r>
            <a:endParaRPr lang="el-GR" smtClean="0">
              <a:solidFill>
                <a:srgbClr val="FFFFCC"/>
              </a:solidFill>
              <a:effectLst>
                <a:outerShdw blurRad="38100" dist="38100" dir="2700000" algn="tl">
                  <a:srgbClr val="000000"/>
                </a:outerShdw>
              </a:effectLst>
            </a:endParaRPr>
          </a:p>
        </p:txBody>
      </p:sp>
      <p:sp>
        <p:nvSpPr>
          <p:cNvPr id="60419" name="Rectangle 3"/>
          <p:cNvSpPr>
            <a:spLocks noGrp="1" noChangeArrowheads="1"/>
          </p:cNvSpPr>
          <p:nvPr>
            <p:ph type="body" idx="1"/>
          </p:nvPr>
        </p:nvSpPr>
        <p:spPr>
          <a:xfrm>
            <a:off x="257175" y="1981200"/>
            <a:ext cx="4567238" cy="3935413"/>
          </a:xfrm>
        </p:spPr>
        <p:txBody>
          <a:bodyPr/>
          <a:lstStyle/>
          <a:p>
            <a:pPr>
              <a:lnSpc>
                <a:spcPct val="80000"/>
              </a:lnSpc>
              <a:buFontTx/>
              <a:buNone/>
            </a:pPr>
            <a:endParaRPr lang="en-US" sz="2800" smtClean="0">
              <a:solidFill>
                <a:srgbClr val="FFFFCC"/>
              </a:solidFill>
            </a:endParaRPr>
          </a:p>
          <a:p>
            <a:pPr>
              <a:lnSpc>
                <a:spcPct val="80000"/>
              </a:lnSpc>
            </a:pPr>
            <a:r>
              <a:rPr lang="en-US" sz="2800" smtClean="0">
                <a:solidFill>
                  <a:srgbClr val="FFFFCC"/>
                </a:solidFill>
              </a:rPr>
              <a:t>Gram </a:t>
            </a:r>
            <a:r>
              <a:rPr lang="el-GR" sz="2800" smtClean="0">
                <a:solidFill>
                  <a:srgbClr val="FFFFCC"/>
                </a:solidFill>
              </a:rPr>
              <a:t>(</a:t>
            </a:r>
            <a:r>
              <a:rPr lang="en-US" sz="2800" smtClean="0">
                <a:solidFill>
                  <a:srgbClr val="FFFFCC"/>
                </a:solidFill>
              </a:rPr>
              <a:t>-</a:t>
            </a:r>
            <a:r>
              <a:rPr lang="el-GR" sz="2800" smtClean="0">
                <a:solidFill>
                  <a:srgbClr val="FFFFCC"/>
                </a:solidFill>
              </a:rPr>
              <a:t>) βακτήριο</a:t>
            </a:r>
          </a:p>
          <a:p>
            <a:pPr>
              <a:lnSpc>
                <a:spcPct val="80000"/>
              </a:lnSpc>
            </a:pPr>
            <a:r>
              <a:rPr lang="el-GR" sz="2800" smtClean="0">
                <a:solidFill>
                  <a:srgbClr val="FFFFCC"/>
                </a:solidFill>
              </a:rPr>
              <a:t>Γονιδίωμα 4.639.221 </a:t>
            </a:r>
            <a:r>
              <a:rPr lang="en-US" sz="2800" smtClean="0">
                <a:solidFill>
                  <a:srgbClr val="FFFFCC"/>
                </a:solidFill>
              </a:rPr>
              <a:t>bp</a:t>
            </a:r>
            <a:r>
              <a:rPr lang="el-GR" sz="2800" smtClean="0">
                <a:solidFill>
                  <a:srgbClr val="FFFFCC"/>
                </a:solidFill>
              </a:rPr>
              <a:t> που κωδικοποιεί ~4000 γονίδια </a:t>
            </a:r>
          </a:p>
          <a:p>
            <a:pPr>
              <a:lnSpc>
                <a:spcPct val="80000"/>
              </a:lnSpc>
            </a:pPr>
            <a:r>
              <a:rPr lang="el-GR" sz="2800" smtClean="0">
                <a:solidFill>
                  <a:srgbClr val="FFFFCC"/>
                </a:solidFill>
              </a:rPr>
              <a:t>Πρωτοαπομονώθηκε το 1921 από τα κόπρανα ασθενούς ελονοσίας </a:t>
            </a:r>
            <a:r>
              <a:rPr lang="en-US" sz="2800" smtClean="0">
                <a:solidFill>
                  <a:srgbClr val="FFFFCC"/>
                </a:solidFill>
              </a:rPr>
              <a:t>(</a:t>
            </a:r>
            <a:r>
              <a:rPr lang="el-GR" sz="2800" smtClean="0">
                <a:solidFill>
                  <a:srgbClr val="FFFFCC"/>
                </a:solidFill>
              </a:rPr>
              <a:t>ή το 1922 από κόπρανα ασθενούς διφθερίτιδας*)</a:t>
            </a:r>
          </a:p>
          <a:p>
            <a:pPr>
              <a:lnSpc>
                <a:spcPct val="80000"/>
              </a:lnSpc>
            </a:pPr>
            <a:r>
              <a:rPr lang="el-GR" sz="2800" smtClean="0">
                <a:solidFill>
                  <a:srgbClr val="FFFFCC"/>
                </a:solidFill>
              </a:rPr>
              <a:t>Το #1</a:t>
            </a:r>
            <a:r>
              <a:rPr lang="en-US" sz="2800" smtClean="0">
                <a:solidFill>
                  <a:srgbClr val="FFFFCC"/>
                </a:solidFill>
              </a:rPr>
              <a:t> </a:t>
            </a:r>
            <a:r>
              <a:rPr lang="el-GR" sz="2800" smtClean="0">
                <a:solidFill>
                  <a:srgbClr val="FFFFCC"/>
                </a:solidFill>
              </a:rPr>
              <a:t>βακτηριακό μοντέλο</a:t>
            </a:r>
          </a:p>
        </p:txBody>
      </p:sp>
      <p:grpSp>
        <p:nvGrpSpPr>
          <p:cNvPr id="60426" name="Group 10"/>
          <p:cNvGrpSpPr>
            <a:grpSpLocks/>
          </p:cNvGrpSpPr>
          <p:nvPr/>
        </p:nvGrpSpPr>
        <p:grpSpPr bwMode="auto">
          <a:xfrm>
            <a:off x="4572000" y="7443788"/>
            <a:ext cx="0" cy="3489325"/>
            <a:chOff x="0" y="748"/>
            <a:chExt cx="740" cy="2198"/>
          </a:xfrm>
        </p:grpSpPr>
        <p:sp>
          <p:nvSpPr>
            <p:cNvPr id="60421" name="Rectangle 5"/>
            <p:cNvSpPr>
              <a:spLocks noChangeArrowheads="1"/>
            </p:cNvSpPr>
            <p:nvPr/>
          </p:nvSpPr>
          <p:spPr bwMode="auto">
            <a:xfrm>
              <a:off x="0" y="748"/>
              <a:ext cx="359" cy="2198"/>
            </a:xfrm>
            <a:prstGeom prst="rect">
              <a:avLst/>
            </a:prstGeom>
            <a:noFill/>
            <a:ln w="9525">
              <a:noFill/>
              <a:miter lim="800000"/>
              <a:headEnd/>
              <a:tailEnd/>
            </a:ln>
            <a:effectLst/>
          </p:spPr>
          <p:txBody>
            <a:bodyPr anchor="ctr"/>
            <a:lstStyle/>
            <a:p>
              <a:pPr eaLnBrk="0" hangingPunct="0"/>
              <a:r>
                <a:rPr lang="el-GR"/>
                <a:t>  </a:t>
              </a:r>
              <a:r>
                <a:rPr lang="el-GR" sz="19900"/>
                <a:t> </a:t>
              </a:r>
              <a:r>
                <a:rPr lang="el-GR"/>
                <a:t>                                          </a:t>
              </a:r>
            </a:p>
          </p:txBody>
        </p:sp>
        <p:sp>
          <p:nvSpPr>
            <p:cNvPr id="60423" name="Rectangle 7"/>
            <p:cNvSpPr>
              <a:spLocks noChangeArrowheads="1"/>
            </p:cNvSpPr>
            <p:nvPr/>
          </p:nvSpPr>
          <p:spPr bwMode="auto">
            <a:xfrm>
              <a:off x="359" y="748"/>
              <a:ext cx="0" cy="2198"/>
            </a:xfrm>
            <a:prstGeom prst="rect">
              <a:avLst/>
            </a:prstGeom>
            <a:noFill/>
            <a:ln w="9525">
              <a:noFill/>
              <a:miter lim="800000"/>
              <a:headEnd/>
              <a:tailEnd/>
            </a:ln>
            <a:effectLst/>
          </p:spPr>
          <p:txBody>
            <a:bodyPr>
              <a:spAutoFit/>
            </a:bodyPr>
            <a:lstStyle/>
            <a:p>
              <a:endParaRPr lang="el-GR"/>
            </a:p>
          </p:txBody>
        </p:sp>
        <p:sp>
          <p:nvSpPr>
            <p:cNvPr id="60424" name="Rectangle 8"/>
            <p:cNvSpPr>
              <a:spLocks noChangeArrowheads="1"/>
            </p:cNvSpPr>
            <p:nvPr/>
          </p:nvSpPr>
          <p:spPr bwMode="auto">
            <a:xfrm>
              <a:off x="359" y="748"/>
              <a:ext cx="381" cy="2198"/>
            </a:xfrm>
            <a:prstGeom prst="rect">
              <a:avLst/>
            </a:prstGeom>
            <a:noFill/>
            <a:ln w="9525">
              <a:noFill/>
              <a:miter lim="800000"/>
              <a:headEnd/>
              <a:tailEnd/>
            </a:ln>
            <a:effectLst/>
          </p:spPr>
          <p:txBody>
            <a:bodyPr anchor="ctr"/>
            <a:lstStyle/>
            <a:p>
              <a:pPr eaLnBrk="0" hangingPunct="0"/>
              <a:r>
                <a:rPr lang="el-GR"/>
                <a:t>  </a:t>
              </a:r>
              <a:r>
                <a:rPr lang="el-GR" sz="15700"/>
                <a:t> </a:t>
              </a:r>
              <a:r>
                <a:rPr lang="el-GR"/>
                <a:t>                                               </a:t>
              </a:r>
            </a:p>
          </p:txBody>
        </p:sp>
      </p:grpSp>
      <p:pic>
        <p:nvPicPr>
          <p:cNvPr id="60422" name="Picture 6" descr="ecolism"/>
          <p:cNvPicPr>
            <a:picLocks noChangeAspect="1" noChangeArrowheads="1"/>
          </p:cNvPicPr>
          <p:nvPr/>
        </p:nvPicPr>
        <p:blipFill>
          <a:blip r:embed="rId2" cstate="print"/>
          <a:srcRect/>
          <a:stretch>
            <a:fillRect/>
          </a:stretch>
        </p:blipFill>
        <p:spPr bwMode="auto">
          <a:xfrm>
            <a:off x="5437188" y="2957513"/>
            <a:ext cx="3292475" cy="3165475"/>
          </a:xfrm>
          <a:prstGeom prst="rect">
            <a:avLst/>
          </a:prstGeom>
          <a:noFill/>
        </p:spPr>
      </p:pic>
      <p:pic>
        <p:nvPicPr>
          <p:cNvPr id="60425" name="Picture 9" descr="procari"/>
          <p:cNvPicPr>
            <a:picLocks noChangeAspect="1" noChangeArrowheads="1"/>
          </p:cNvPicPr>
          <p:nvPr/>
        </p:nvPicPr>
        <p:blipFill>
          <a:blip r:embed="rId3" cstate="print"/>
          <a:srcRect/>
          <a:stretch>
            <a:fillRect/>
          </a:stretch>
        </p:blipFill>
        <p:spPr bwMode="auto">
          <a:xfrm>
            <a:off x="5159375" y="188913"/>
            <a:ext cx="3657600" cy="2503487"/>
          </a:xfrm>
          <a:prstGeom prst="rect">
            <a:avLst/>
          </a:prstGeom>
          <a:noFill/>
        </p:spPr>
      </p:pic>
      <p:sp>
        <p:nvSpPr>
          <p:cNvPr id="60427" name="Rectangle 11"/>
          <p:cNvSpPr>
            <a:spLocks noChangeArrowheads="1"/>
          </p:cNvSpPr>
          <p:nvPr/>
        </p:nvSpPr>
        <p:spPr bwMode="auto">
          <a:xfrm>
            <a:off x="0" y="6430963"/>
            <a:ext cx="5238750" cy="396875"/>
          </a:xfrm>
          <a:prstGeom prst="rect">
            <a:avLst/>
          </a:prstGeom>
          <a:noFill/>
          <a:ln w="9525">
            <a:noFill/>
            <a:miter lim="800000"/>
            <a:headEnd/>
            <a:tailEnd/>
          </a:ln>
          <a:effectLst/>
        </p:spPr>
        <p:txBody>
          <a:bodyPr anchor="ctr">
            <a:spAutoFit/>
          </a:bodyPr>
          <a:lstStyle/>
          <a:p>
            <a:pPr eaLnBrk="0" hangingPunct="0"/>
            <a:r>
              <a:rPr lang="el-GR" sz="1000">
                <a:solidFill>
                  <a:schemeClr val="bg1"/>
                </a:solidFill>
                <a:latin typeface="Arial" charset="0"/>
              </a:rPr>
              <a:t>* Bachmann, B., pp. 2460-2488 in Neidhardt et al.1996, </a:t>
            </a:r>
            <a:r>
              <a:rPr lang="el-GR" sz="1000" i="1">
                <a:solidFill>
                  <a:schemeClr val="bg1"/>
                </a:solidFill>
                <a:latin typeface="Arial" charset="0"/>
              </a:rPr>
              <a:t>Escherichia coli</a:t>
            </a:r>
            <a:r>
              <a:rPr lang="el-GR" sz="1000">
                <a:solidFill>
                  <a:schemeClr val="bg1"/>
                </a:solidFill>
                <a:latin typeface="Arial" charset="0"/>
              </a:rPr>
              <a:t> and </a:t>
            </a:r>
            <a:r>
              <a:rPr lang="el-GR" sz="1000" i="1">
                <a:solidFill>
                  <a:schemeClr val="bg1"/>
                </a:solidFill>
                <a:latin typeface="Arial" charset="0"/>
              </a:rPr>
              <a:t>Salmonella</a:t>
            </a:r>
            <a:r>
              <a:rPr lang="el-GR" sz="1000">
                <a:solidFill>
                  <a:schemeClr val="bg1"/>
                </a:solidFill>
                <a:latin typeface="Arial" charset="0"/>
              </a:rPr>
              <a:t>: Cellular and Molecular Biology, ASM Press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385763" y="55563"/>
            <a:ext cx="8370887" cy="1190625"/>
          </a:xfrm>
          <a:prstGeom prst="rect">
            <a:avLst/>
          </a:prstGeom>
          <a:noFill/>
          <a:ln w="9525">
            <a:noFill/>
            <a:miter lim="800000"/>
            <a:headEnd/>
            <a:tailEnd/>
          </a:ln>
          <a:effectLst/>
        </p:spPr>
        <p:txBody>
          <a:bodyPr anchor="b">
            <a:spAutoFit/>
          </a:bodyPr>
          <a:lstStyle/>
          <a:p>
            <a:pPr algn="ctr" eaLnBrk="0" hangingPunct="0"/>
            <a:r>
              <a:rPr lang="el-GR" altLang="zh-TW" sz="3600" b="1">
                <a:solidFill>
                  <a:schemeClr val="bg1"/>
                </a:solidFill>
                <a:latin typeface="Garamond" pitchFamily="18" charset="0"/>
              </a:rPr>
              <a:t>Σύγκριση ανάμεσα σε </a:t>
            </a:r>
            <a:r>
              <a:rPr lang="en-US" altLang="zh-TW" sz="3600" b="1">
                <a:solidFill>
                  <a:schemeClr val="bg1"/>
                </a:solidFill>
                <a:latin typeface="Garamond" pitchFamily="18" charset="0"/>
                <a:ea typeface="新細明體" charset="-120"/>
              </a:rPr>
              <a:t>Southern, Northern </a:t>
            </a:r>
            <a:r>
              <a:rPr lang="el-GR" altLang="zh-TW" sz="3600" b="1">
                <a:solidFill>
                  <a:schemeClr val="bg1"/>
                </a:solidFill>
                <a:latin typeface="Garamond" pitchFamily="18" charset="0"/>
              </a:rPr>
              <a:t>και</a:t>
            </a:r>
            <a:r>
              <a:rPr lang="en-US" altLang="zh-TW" sz="3600" b="1">
                <a:solidFill>
                  <a:schemeClr val="bg1"/>
                </a:solidFill>
                <a:latin typeface="Garamond" pitchFamily="18" charset="0"/>
                <a:ea typeface="新細明體" charset="-120"/>
              </a:rPr>
              <a:t> Western</a:t>
            </a:r>
            <a:r>
              <a:rPr lang="el-GR" altLang="zh-TW" sz="3600" b="1">
                <a:solidFill>
                  <a:schemeClr val="bg1"/>
                </a:solidFill>
                <a:latin typeface="Garamond" pitchFamily="18" charset="0"/>
              </a:rPr>
              <a:t> ανάλυση του </a:t>
            </a:r>
            <a:r>
              <a:rPr lang="en-US" altLang="zh-TW" sz="3600" b="1">
                <a:solidFill>
                  <a:schemeClr val="bg1"/>
                </a:solidFill>
                <a:latin typeface="Garamond" pitchFamily="18" charset="0"/>
                <a:ea typeface="新細明體" charset="-120"/>
              </a:rPr>
              <a:t>Gene </a:t>
            </a:r>
            <a:r>
              <a:rPr lang="en-US" altLang="zh-TW" sz="3600" b="1" i="1">
                <a:solidFill>
                  <a:schemeClr val="bg1"/>
                </a:solidFill>
                <a:latin typeface="Garamond" pitchFamily="18" charset="0"/>
                <a:ea typeface="新細明體" charset="-120"/>
              </a:rPr>
              <a:t>X</a:t>
            </a:r>
            <a:endParaRPr lang="zh-TW" altLang="en-US" sz="3600" b="1">
              <a:solidFill>
                <a:schemeClr val="bg1"/>
              </a:solidFill>
              <a:latin typeface="Garamond" pitchFamily="18" charset="0"/>
              <a:ea typeface="新細明體" charset="-120"/>
            </a:endParaRPr>
          </a:p>
        </p:txBody>
      </p:sp>
      <p:pic>
        <p:nvPicPr>
          <p:cNvPr id="122885" name="Picture 5" descr="ch10f20"/>
          <p:cNvPicPr>
            <a:picLocks noChangeAspect="1" noChangeArrowheads="1"/>
          </p:cNvPicPr>
          <p:nvPr/>
        </p:nvPicPr>
        <p:blipFill>
          <a:blip r:embed="rId2" cstate="print"/>
          <a:srcRect/>
          <a:stretch>
            <a:fillRect/>
          </a:stretch>
        </p:blipFill>
        <p:spPr bwMode="auto">
          <a:xfrm>
            <a:off x="2049463" y="1371600"/>
            <a:ext cx="5214937" cy="54864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503238"/>
            <a:ext cx="8229600" cy="2011362"/>
          </a:xfrm>
        </p:spPr>
        <p:txBody>
          <a:bodyPr/>
          <a:lstStyle/>
          <a:p>
            <a:r>
              <a:rPr lang="el-GR" smtClean="0">
                <a:solidFill>
                  <a:srgbClr val="FFFF66"/>
                </a:solidFill>
              </a:rPr>
              <a:t>Ανάμεσα στις θεμελιώδεις μετρήσεις της μοριακής βιολογίας είναι:</a:t>
            </a:r>
          </a:p>
        </p:txBody>
      </p:sp>
      <p:sp>
        <p:nvSpPr>
          <p:cNvPr id="124931" name="Rectangle 3"/>
          <p:cNvSpPr>
            <a:spLocks noGrp="1" noChangeArrowheads="1"/>
          </p:cNvSpPr>
          <p:nvPr>
            <p:ph type="body" idx="1"/>
          </p:nvPr>
        </p:nvSpPr>
        <p:spPr>
          <a:xfrm>
            <a:off x="685800" y="3089275"/>
            <a:ext cx="7772400" cy="2286000"/>
          </a:xfrm>
        </p:spPr>
        <p:txBody>
          <a:bodyPr/>
          <a:lstStyle/>
          <a:p>
            <a:r>
              <a:rPr lang="el-GR" smtClean="0">
                <a:solidFill>
                  <a:schemeClr val="bg1"/>
                </a:solidFill>
              </a:rPr>
              <a:t>Προσδιορισμός παρουσίας / απουσίας</a:t>
            </a:r>
          </a:p>
          <a:p>
            <a:r>
              <a:rPr lang="el-GR" smtClean="0">
                <a:solidFill>
                  <a:schemeClr val="bg1"/>
                </a:solidFill>
              </a:rPr>
              <a:t>Προσδιορισμός αριθμού αντιγράφων</a:t>
            </a:r>
          </a:p>
          <a:p>
            <a:r>
              <a:rPr lang="el-GR" smtClean="0">
                <a:solidFill>
                  <a:schemeClr val="bg1"/>
                </a:solidFill>
              </a:rPr>
              <a:t>Προσδιορισμός σχετικής ποσότητας </a:t>
            </a:r>
            <a:r>
              <a:rPr lang="en-US" smtClean="0">
                <a:solidFill>
                  <a:schemeClr val="bg1"/>
                </a:solidFill>
              </a:rPr>
              <a:t>mRNA </a:t>
            </a:r>
            <a:r>
              <a:rPr lang="el-GR" smtClean="0">
                <a:solidFill>
                  <a:schemeClr val="bg1"/>
                </a:solidFill>
              </a:rPr>
              <a:t>στο κύτταρο</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lot Blotter, 48 Sample"/>
          <p:cNvPicPr>
            <a:picLocks noChangeAspect="1" noChangeArrowheads="1"/>
          </p:cNvPicPr>
          <p:nvPr/>
        </p:nvPicPr>
        <p:blipFill>
          <a:blip r:embed="rId2" cstate="print"/>
          <a:srcRect/>
          <a:stretch>
            <a:fillRect/>
          </a:stretch>
        </p:blipFill>
        <p:spPr bwMode="auto">
          <a:xfrm>
            <a:off x="685800" y="762000"/>
            <a:ext cx="4651375" cy="3429000"/>
          </a:xfrm>
          <a:prstGeom prst="rect">
            <a:avLst/>
          </a:prstGeom>
          <a:noFill/>
        </p:spPr>
      </p:pic>
      <p:pic>
        <p:nvPicPr>
          <p:cNvPr id="125955" name="Picture 3" descr="730-0500"/>
          <p:cNvPicPr>
            <a:picLocks noChangeAspect="1" noChangeArrowheads="1"/>
          </p:cNvPicPr>
          <p:nvPr/>
        </p:nvPicPr>
        <p:blipFill>
          <a:blip r:embed="rId3" cstate="print"/>
          <a:srcRect/>
          <a:stretch>
            <a:fillRect/>
          </a:stretch>
        </p:blipFill>
        <p:spPr bwMode="auto">
          <a:xfrm>
            <a:off x="6096000" y="762000"/>
            <a:ext cx="2593975" cy="1920875"/>
          </a:xfrm>
          <a:prstGeom prst="rect">
            <a:avLst/>
          </a:prstGeom>
          <a:noFill/>
        </p:spPr>
      </p:pic>
      <p:sp>
        <p:nvSpPr>
          <p:cNvPr id="125956" name="Rectangle 4"/>
          <p:cNvSpPr>
            <a:spLocks noChangeArrowheads="1"/>
          </p:cNvSpPr>
          <p:nvPr/>
        </p:nvSpPr>
        <p:spPr bwMode="auto">
          <a:xfrm>
            <a:off x="2547938" y="1901825"/>
            <a:ext cx="4049712" cy="3055938"/>
          </a:xfrm>
          <a:prstGeom prst="rect">
            <a:avLst/>
          </a:prstGeom>
          <a:noFill/>
          <a:ln w="9525">
            <a:noFill/>
            <a:miter lim="800000"/>
            <a:headEnd/>
            <a:tailEnd/>
          </a:ln>
          <a:effectLst/>
        </p:spPr>
        <p:txBody>
          <a:bodyPr>
            <a:spAutoFit/>
          </a:bodyPr>
          <a:lstStyle/>
          <a:p>
            <a:endParaRPr lang="el-GR"/>
          </a:p>
        </p:txBody>
      </p:sp>
      <p:sp>
        <p:nvSpPr>
          <p:cNvPr id="125957" name="Rectangle 5"/>
          <p:cNvSpPr>
            <a:spLocks noChangeArrowheads="1"/>
          </p:cNvSpPr>
          <p:nvPr/>
        </p:nvSpPr>
        <p:spPr bwMode="auto">
          <a:xfrm>
            <a:off x="2566988" y="1901825"/>
            <a:ext cx="0" cy="38100"/>
          </a:xfrm>
          <a:prstGeom prst="rect">
            <a:avLst/>
          </a:prstGeom>
          <a:noFill/>
          <a:ln w="9525">
            <a:noFill/>
            <a:miter lim="800000"/>
            <a:headEnd/>
            <a:tailEnd/>
          </a:ln>
          <a:effectLst/>
        </p:spPr>
        <p:txBody>
          <a:bodyPr>
            <a:spAutoFit/>
          </a:bodyPr>
          <a:lstStyle/>
          <a:p>
            <a:endParaRPr lang="el-GR"/>
          </a:p>
        </p:txBody>
      </p:sp>
      <p:pic>
        <p:nvPicPr>
          <p:cNvPr id="125958" name="Picture 6" descr="7_58_321_198_1281"/>
          <p:cNvPicPr>
            <a:picLocks noChangeAspect="1" noChangeArrowheads="1"/>
          </p:cNvPicPr>
          <p:nvPr/>
        </p:nvPicPr>
        <p:blipFill>
          <a:blip r:embed="rId4" cstate="print"/>
          <a:srcRect/>
          <a:stretch>
            <a:fillRect/>
          </a:stretch>
        </p:blipFill>
        <p:spPr bwMode="auto">
          <a:xfrm>
            <a:off x="304800" y="4648200"/>
            <a:ext cx="1931988" cy="1793875"/>
          </a:xfrm>
          <a:prstGeom prst="rect">
            <a:avLst/>
          </a:prstGeom>
          <a:noFill/>
        </p:spPr>
      </p:pic>
      <p:sp>
        <p:nvSpPr>
          <p:cNvPr id="125959" name="Rectangle 7"/>
          <p:cNvSpPr>
            <a:spLocks noChangeArrowheads="1"/>
          </p:cNvSpPr>
          <p:nvPr/>
        </p:nvSpPr>
        <p:spPr bwMode="auto">
          <a:xfrm>
            <a:off x="2547938" y="1901825"/>
            <a:ext cx="4049712" cy="3055938"/>
          </a:xfrm>
          <a:prstGeom prst="rect">
            <a:avLst/>
          </a:prstGeom>
          <a:noFill/>
          <a:ln w="9525">
            <a:noFill/>
            <a:miter lim="800000"/>
            <a:headEnd/>
            <a:tailEnd/>
          </a:ln>
          <a:effectLst/>
        </p:spPr>
        <p:txBody>
          <a:bodyPr>
            <a:spAutoFit/>
          </a:bodyPr>
          <a:lstStyle/>
          <a:p>
            <a:endParaRPr lang="el-GR"/>
          </a:p>
        </p:txBody>
      </p:sp>
      <p:sp>
        <p:nvSpPr>
          <p:cNvPr id="125960" name="Rectangle 8"/>
          <p:cNvSpPr>
            <a:spLocks noChangeArrowheads="1"/>
          </p:cNvSpPr>
          <p:nvPr/>
        </p:nvSpPr>
        <p:spPr bwMode="auto">
          <a:xfrm>
            <a:off x="2566988" y="1901825"/>
            <a:ext cx="0" cy="38100"/>
          </a:xfrm>
          <a:prstGeom prst="rect">
            <a:avLst/>
          </a:prstGeom>
          <a:noFill/>
          <a:ln w="9525">
            <a:noFill/>
            <a:miter lim="800000"/>
            <a:headEnd/>
            <a:tailEnd/>
          </a:ln>
          <a:effectLst/>
        </p:spPr>
        <p:txBody>
          <a:bodyPr>
            <a:spAutoFit/>
          </a:bodyPr>
          <a:lstStyle/>
          <a:p>
            <a:endParaRPr lang="el-GR"/>
          </a:p>
        </p:txBody>
      </p:sp>
      <p:pic>
        <p:nvPicPr>
          <p:cNvPr id="125961" name="Picture 9" descr="7_58_321_198-2"/>
          <p:cNvPicPr>
            <a:picLocks noChangeAspect="1" noChangeArrowheads="1"/>
          </p:cNvPicPr>
          <p:nvPr/>
        </p:nvPicPr>
        <p:blipFill>
          <a:blip r:embed="rId5" cstate="print"/>
          <a:srcRect/>
          <a:stretch>
            <a:fillRect/>
          </a:stretch>
        </p:blipFill>
        <p:spPr bwMode="auto">
          <a:xfrm>
            <a:off x="2514600" y="4648200"/>
            <a:ext cx="1863725" cy="1793875"/>
          </a:xfrm>
          <a:prstGeom prst="rect">
            <a:avLst/>
          </a:prstGeom>
          <a:noFill/>
        </p:spPr>
      </p:pic>
      <p:sp>
        <p:nvSpPr>
          <p:cNvPr id="125962" name="Rectangle 10"/>
          <p:cNvSpPr>
            <a:spLocks noChangeArrowheads="1"/>
          </p:cNvSpPr>
          <p:nvPr/>
        </p:nvSpPr>
        <p:spPr bwMode="auto">
          <a:xfrm>
            <a:off x="2547938" y="1901825"/>
            <a:ext cx="4049712" cy="3055938"/>
          </a:xfrm>
          <a:prstGeom prst="rect">
            <a:avLst/>
          </a:prstGeom>
          <a:noFill/>
          <a:ln w="9525">
            <a:noFill/>
            <a:miter lim="800000"/>
            <a:headEnd/>
            <a:tailEnd/>
          </a:ln>
          <a:effectLst/>
        </p:spPr>
        <p:txBody>
          <a:bodyPr>
            <a:spAutoFit/>
          </a:bodyPr>
          <a:lstStyle/>
          <a:p>
            <a:endParaRPr lang="el-GR"/>
          </a:p>
        </p:txBody>
      </p:sp>
      <p:sp>
        <p:nvSpPr>
          <p:cNvPr id="125963" name="Rectangle 11"/>
          <p:cNvSpPr>
            <a:spLocks noChangeArrowheads="1"/>
          </p:cNvSpPr>
          <p:nvPr/>
        </p:nvSpPr>
        <p:spPr bwMode="auto">
          <a:xfrm>
            <a:off x="2566988" y="1901825"/>
            <a:ext cx="0" cy="38100"/>
          </a:xfrm>
          <a:prstGeom prst="rect">
            <a:avLst/>
          </a:prstGeom>
          <a:noFill/>
          <a:ln w="9525">
            <a:noFill/>
            <a:miter lim="800000"/>
            <a:headEnd/>
            <a:tailEnd/>
          </a:ln>
          <a:effectLst/>
        </p:spPr>
        <p:txBody>
          <a:bodyPr>
            <a:spAutoFit/>
          </a:bodyPr>
          <a:lstStyle/>
          <a:p>
            <a:endParaRPr lang="el-GR"/>
          </a:p>
        </p:txBody>
      </p:sp>
      <p:pic>
        <p:nvPicPr>
          <p:cNvPr id="125964" name="Picture 12" descr="7_58_321_198-5"/>
          <p:cNvPicPr>
            <a:picLocks noChangeAspect="1" noChangeArrowheads="1"/>
          </p:cNvPicPr>
          <p:nvPr/>
        </p:nvPicPr>
        <p:blipFill>
          <a:blip r:embed="rId6" cstate="print"/>
          <a:srcRect/>
          <a:stretch>
            <a:fillRect/>
          </a:stretch>
        </p:blipFill>
        <p:spPr bwMode="auto">
          <a:xfrm>
            <a:off x="4572000" y="4648200"/>
            <a:ext cx="1725613" cy="1725613"/>
          </a:xfrm>
          <a:prstGeom prst="rect">
            <a:avLst/>
          </a:prstGeom>
          <a:noFill/>
        </p:spPr>
      </p:pic>
      <p:sp>
        <p:nvSpPr>
          <p:cNvPr id="125965" name="Rectangle 13"/>
          <p:cNvSpPr>
            <a:spLocks noChangeArrowheads="1"/>
          </p:cNvSpPr>
          <p:nvPr/>
        </p:nvSpPr>
        <p:spPr bwMode="auto">
          <a:xfrm>
            <a:off x="2547938" y="1901825"/>
            <a:ext cx="4049712" cy="3055938"/>
          </a:xfrm>
          <a:prstGeom prst="rect">
            <a:avLst/>
          </a:prstGeom>
          <a:noFill/>
          <a:ln w="9525">
            <a:noFill/>
            <a:miter lim="800000"/>
            <a:headEnd/>
            <a:tailEnd/>
          </a:ln>
          <a:effectLst/>
        </p:spPr>
        <p:txBody>
          <a:bodyPr>
            <a:spAutoFit/>
          </a:bodyPr>
          <a:lstStyle/>
          <a:p>
            <a:endParaRPr lang="el-GR"/>
          </a:p>
        </p:txBody>
      </p:sp>
      <p:sp>
        <p:nvSpPr>
          <p:cNvPr id="125966" name="Rectangle 14"/>
          <p:cNvSpPr>
            <a:spLocks noChangeArrowheads="1"/>
          </p:cNvSpPr>
          <p:nvPr/>
        </p:nvSpPr>
        <p:spPr bwMode="auto">
          <a:xfrm>
            <a:off x="2566988" y="1901825"/>
            <a:ext cx="0" cy="38100"/>
          </a:xfrm>
          <a:prstGeom prst="rect">
            <a:avLst/>
          </a:prstGeom>
          <a:noFill/>
          <a:ln w="9525">
            <a:noFill/>
            <a:miter lim="800000"/>
            <a:headEnd/>
            <a:tailEnd/>
          </a:ln>
          <a:effectLst/>
        </p:spPr>
        <p:txBody>
          <a:bodyPr>
            <a:spAutoFit/>
          </a:bodyPr>
          <a:lstStyle/>
          <a:p>
            <a:endParaRPr lang="el-GR"/>
          </a:p>
        </p:txBody>
      </p:sp>
      <p:pic>
        <p:nvPicPr>
          <p:cNvPr id="125967" name="Picture 15" descr="7_58_321_198-8"/>
          <p:cNvPicPr>
            <a:picLocks noChangeAspect="1" noChangeArrowheads="1"/>
          </p:cNvPicPr>
          <p:nvPr/>
        </p:nvPicPr>
        <p:blipFill>
          <a:blip r:embed="rId7" cstate="print"/>
          <a:srcRect/>
          <a:stretch>
            <a:fillRect/>
          </a:stretch>
        </p:blipFill>
        <p:spPr bwMode="auto">
          <a:xfrm>
            <a:off x="6400800" y="4343400"/>
            <a:ext cx="2743200" cy="225107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448968" y="136525"/>
            <a:ext cx="8305800" cy="1066800"/>
          </a:xfrm>
          <a:prstGeom prst="rect">
            <a:avLst/>
          </a:prstGeom>
          <a:noFill/>
          <a:ln w="9525" algn="ctr">
            <a:noFill/>
            <a:miter lim="800000"/>
            <a:headEnd/>
            <a:tailEnd/>
          </a:ln>
          <a:effectLst/>
        </p:spPr>
        <p:txBody>
          <a:bodyPr anchor="ctr">
            <a:spAutoFit/>
          </a:bodyPr>
          <a:lstStyle/>
          <a:p>
            <a:pPr algn="ctr"/>
            <a:r>
              <a:rPr lang="el-GR" sz="3200" b="1" dirty="0">
                <a:solidFill>
                  <a:srgbClr val="FFFFCC"/>
                </a:solidFill>
                <a:latin typeface="Garamond" pitchFamily="18" charset="0"/>
              </a:rPr>
              <a:t>Μέτρηση των επιπέδων </a:t>
            </a:r>
            <a:r>
              <a:rPr lang="el-GR" sz="3200" b="1" dirty="0" err="1">
                <a:solidFill>
                  <a:srgbClr val="FFFFCC"/>
                </a:solidFill>
                <a:latin typeface="Garamond" pitchFamily="18" charset="0"/>
              </a:rPr>
              <a:t>mRNA</a:t>
            </a:r>
            <a:r>
              <a:rPr lang="el-GR" sz="3200" b="1" dirty="0">
                <a:solidFill>
                  <a:srgbClr val="FFFFCC"/>
                </a:solidFill>
                <a:latin typeface="Garamond" pitchFamily="18" charset="0"/>
              </a:rPr>
              <a:t> με στύπωμα κουκκίδας και υβριδοποίηση.</a:t>
            </a:r>
          </a:p>
        </p:txBody>
      </p:sp>
      <p:pic>
        <p:nvPicPr>
          <p:cNvPr id="126979" name="Picture 3"/>
          <p:cNvPicPr>
            <a:picLocks noChangeAspect="1" noChangeArrowheads="1"/>
          </p:cNvPicPr>
          <p:nvPr/>
        </p:nvPicPr>
        <p:blipFill>
          <a:blip r:embed="rId3" cstate="print"/>
          <a:srcRect/>
          <a:stretch>
            <a:fillRect/>
          </a:stretch>
        </p:blipFill>
        <p:spPr bwMode="auto">
          <a:xfrm>
            <a:off x="908220" y="1435231"/>
            <a:ext cx="7361238" cy="497998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574925" y="41275"/>
            <a:ext cx="3998913" cy="67945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143000"/>
          </a:xfrm>
        </p:spPr>
        <p:txBody>
          <a:bodyPr/>
          <a:lstStyle/>
          <a:p>
            <a:r>
              <a:rPr lang="el-GR" sz="5400" smtClean="0">
                <a:solidFill>
                  <a:srgbClr val="FFFFCC"/>
                </a:solidFill>
              </a:rPr>
              <a:t>Μικροσυστοιχίες</a:t>
            </a:r>
          </a:p>
        </p:txBody>
      </p:sp>
      <p:sp>
        <p:nvSpPr>
          <p:cNvPr id="132099" name="Rectangle 3"/>
          <p:cNvSpPr>
            <a:spLocks noGrp="1" noChangeArrowheads="1"/>
          </p:cNvSpPr>
          <p:nvPr>
            <p:ph type="body" idx="1"/>
          </p:nvPr>
        </p:nvSpPr>
        <p:spPr>
          <a:xfrm>
            <a:off x="457200" y="1600200"/>
            <a:ext cx="8229600" cy="5029200"/>
          </a:xfrm>
        </p:spPr>
        <p:txBody>
          <a:bodyPr/>
          <a:lstStyle/>
          <a:p>
            <a:r>
              <a:rPr lang="el-GR" b="0" smtClean="0">
                <a:solidFill>
                  <a:schemeClr val="bg1"/>
                </a:solidFill>
              </a:rPr>
              <a:t>Ταυτόχρονη ανάλυση δεκάδων έως εκατοντάδων χιλιάδων κουκίδων ταυτόχρονα. </a:t>
            </a:r>
          </a:p>
          <a:p>
            <a:r>
              <a:rPr lang="el-GR" b="0" smtClean="0">
                <a:solidFill>
                  <a:schemeClr val="bg1"/>
                </a:solidFill>
              </a:rPr>
              <a:t>Αυτοματοποιημένη μέθοδος καθήλωσης κουκίδων σε γυάλινο πλακίδιο. </a:t>
            </a:r>
          </a:p>
          <a:p>
            <a:r>
              <a:rPr lang="el-GR" b="0" smtClean="0">
                <a:solidFill>
                  <a:schemeClr val="bg1"/>
                </a:solidFill>
              </a:rPr>
              <a:t>Δύο προσεγγίσεις:</a:t>
            </a:r>
          </a:p>
          <a:p>
            <a:pPr lvl="1"/>
            <a:r>
              <a:rPr lang="el-GR" b="0" smtClean="0">
                <a:solidFill>
                  <a:schemeClr val="bg1"/>
                </a:solidFill>
              </a:rPr>
              <a:t>Ταυτόχρονη σύνθεση και καθήλωση  ολιγονουκλεοτιδίων σε γυάλινο υπόστρωμα</a:t>
            </a:r>
          </a:p>
          <a:p>
            <a:pPr lvl="1"/>
            <a:r>
              <a:rPr lang="el-GR" b="0" smtClean="0">
                <a:solidFill>
                  <a:schemeClr val="bg1"/>
                </a:solidFill>
              </a:rPr>
              <a:t>Σύνθεση κλώνων </a:t>
            </a:r>
            <a:r>
              <a:rPr lang="en-US" b="0" smtClean="0">
                <a:solidFill>
                  <a:schemeClr val="bg1"/>
                </a:solidFill>
              </a:rPr>
              <a:t>DNA </a:t>
            </a:r>
            <a:r>
              <a:rPr lang="el-GR" b="0" smtClean="0">
                <a:solidFill>
                  <a:schemeClr val="bg1"/>
                </a:solidFill>
              </a:rPr>
              <a:t>ή </a:t>
            </a:r>
            <a:r>
              <a:rPr lang="en-US" b="0" smtClean="0">
                <a:solidFill>
                  <a:schemeClr val="bg1"/>
                </a:solidFill>
              </a:rPr>
              <a:t>PCR </a:t>
            </a:r>
            <a:r>
              <a:rPr lang="el-GR" b="0" smtClean="0">
                <a:solidFill>
                  <a:schemeClr val="bg1"/>
                </a:solidFill>
              </a:rPr>
              <a:t>προϊόντων και στη συνέχεια καθήλωση</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533400"/>
            <a:ext cx="8229600" cy="1143000"/>
          </a:xfrm>
        </p:spPr>
        <p:txBody>
          <a:bodyPr/>
          <a:lstStyle/>
          <a:p>
            <a:r>
              <a:rPr lang="el-GR" sz="5400" smtClean="0">
                <a:solidFill>
                  <a:srgbClr val="FFFFCC"/>
                </a:solidFill>
              </a:rPr>
              <a:t>Στικτές μικροσυστοιχίες</a:t>
            </a:r>
          </a:p>
        </p:txBody>
      </p:sp>
      <p:sp>
        <p:nvSpPr>
          <p:cNvPr id="133123" name="Rectangle 3"/>
          <p:cNvSpPr>
            <a:spLocks noGrp="1" noChangeArrowheads="1"/>
          </p:cNvSpPr>
          <p:nvPr>
            <p:ph type="body" idx="1"/>
          </p:nvPr>
        </p:nvSpPr>
        <p:spPr>
          <a:xfrm>
            <a:off x="685800" y="2605088"/>
            <a:ext cx="7772400" cy="2770187"/>
          </a:xfrm>
        </p:spPr>
        <p:txBody>
          <a:bodyPr/>
          <a:lstStyle/>
          <a:p>
            <a:r>
              <a:rPr lang="el-GR" b="0" smtClean="0">
                <a:solidFill>
                  <a:schemeClr val="bg1"/>
                </a:solidFill>
              </a:rPr>
              <a:t>Πλασμιδιακοί </a:t>
            </a:r>
            <a:r>
              <a:rPr lang="en-US" b="0" smtClean="0">
                <a:solidFill>
                  <a:schemeClr val="bg1"/>
                </a:solidFill>
              </a:rPr>
              <a:t>cDNA </a:t>
            </a:r>
            <a:r>
              <a:rPr lang="el-GR" b="0" smtClean="0">
                <a:solidFill>
                  <a:schemeClr val="bg1"/>
                </a:solidFill>
              </a:rPr>
              <a:t>κλώνοι</a:t>
            </a:r>
          </a:p>
          <a:p>
            <a:r>
              <a:rPr lang="el-GR" b="0" smtClean="0">
                <a:solidFill>
                  <a:schemeClr val="bg1"/>
                </a:solidFill>
              </a:rPr>
              <a:t>Ενίσχυση ενθέματος με </a:t>
            </a:r>
            <a:r>
              <a:rPr lang="en-US" b="0" smtClean="0">
                <a:solidFill>
                  <a:schemeClr val="bg1"/>
                </a:solidFill>
              </a:rPr>
              <a:t>PCR</a:t>
            </a:r>
          </a:p>
          <a:p>
            <a:r>
              <a:rPr lang="el-GR" b="0" smtClean="0">
                <a:solidFill>
                  <a:schemeClr val="bg1"/>
                </a:solidFill>
              </a:rPr>
              <a:t>Αποδιάταξη </a:t>
            </a:r>
            <a:r>
              <a:rPr lang="en-US" b="0" smtClean="0">
                <a:solidFill>
                  <a:schemeClr val="bg1"/>
                </a:solidFill>
              </a:rPr>
              <a:t>PCR </a:t>
            </a:r>
            <a:r>
              <a:rPr lang="el-GR" b="0" smtClean="0">
                <a:solidFill>
                  <a:schemeClr val="bg1"/>
                </a:solidFill>
              </a:rPr>
              <a:t>προϊόντων και καθήλωση σε γυάλινο πλακίδιο (με ρομποτική)</a:t>
            </a:r>
          </a:p>
          <a:p>
            <a:r>
              <a:rPr lang="el-GR" b="0" smtClean="0">
                <a:solidFill>
                  <a:schemeClr val="bg1"/>
                </a:solidFill>
              </a:rPr>
              <a:t>Έως 20000 κουκίδες ανά </a:t>
            </a:r>
            <a:r>
              <a:rPr lang="en-US" b="0" smtClean="0">
                <a:solidFill>
                  <a:schemeClr val="bg1"/>
                </a:solidFill>
              </a:rPr>
              <a:t>cm</a:t>
            </a:r>
            <a:r>
              <a:rPr lang="en-US" b="0" baseline="30000" smtClean="0">
                <a:solidFill>
                  <a:schemeClr val="bg1"/>
                </a:solidFill>
              </a:rPr>
              <a:t>2</a:t>
            </a:r>
            <a:endParaRPr lang="el-GR" b="0" baseline="30000" smtClean="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211638" y="1811338"/>
            <a:ext cx="4535487" cy="2282825"/>
          </a:xfrm>
          <a:prstGeom prst="rect">
            <a:avLst/>
          </a:prstGeom>
          <a:noFill/>
          <a:ln w="9525" algn="ctr">
            <a:noFill/>
            <a:miter lim="800000"/>
            <a:headEnd/>
            <a:tailEnd/>
          </a:ln>
          <a:effectLst/>
        </p:spPr>
        <p:txBody>
          <a:bodyPr anchor="ctr">
            <a:spAutoFit/>
          </a:bodyPr>
          <a:lstStyle/>
          <a:p>
            <a:r>
              <a:rPr lang="el-GR" b="1">
                <a:solidFill>
                  <a:srgbClr val="FFFFCC"/>
                </a:solidFill>
                <a:latin typeface="Garamond" pitchFamily="18" charset="0"/>
              </a:rPr>
              <a:t>Τα πειράματα με στικτές μικροσυστοιχίες cDNA είναι περισσότερο ακριβή όταν χρησιμοποιείται ένα δείγμα αναφοράς («στρατηγική των δύο χρωστικών»).</a:t>
            </a:r>
          </a:p>
        </p:txBody>
      </p:sp>
      <p:pic>
        <p:nvPicPr>
          <p:cNvPr id="134147" name="Picture 3"/>
          <p:cNvPicPr>
            <a:picLocks noChangeAspect="1" noChangeArrowheads="1"/>
          </p:cNvPicPr>
          <p:nvPr/>
        </p:nvPicPr>
        <p:blipFill>
          <a:blip r:embed="rId3" cstate="print"/>
          <a:srcRect/>
          <a:stretch>
            <a:fillRect/>
          </a:stretch>
        </p:blipFill>
        <p:spPr bwMode="auto">
          <a:xfrm>
            <a:off x="808038" y="0"/>
            <a:ext cx="2773362"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1600200"/>
            <a:ext cx="8229600" cy="2057400"/>
          </a:xfrm>
        </p:spPr>
        <p:txBody>
          <a:bodyPr/>
          <a:lstStyle/>
          <a:p>
            <a:r>
              <a:rPr lang="el-GR" sz="5400" smtClean="0">
                <a:solidFill>
                  <a:srgbClr val="FFFFCC"/>
                </a:solidFill>
              </a:rPr>
              <a:t>Φωτολιθογραφική σύνθεση ολιγονουκλεοτιδίων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6248400" y="2625725"/>
            <a:ext cx="2860675" cy="2647950"/>
          </a:xfrm>
          <a:prstGeom prst="rect">
            <a:avLst/>
          </a:prstGeom>
          <a:noFill/>
          <a:ln w="9525" algn="ctr">
            <a:noFill/>
            <a:miter lim="800000"/>
            <a:headEnd/>
            <a:tailEnd/>
          </a:ln>
          <a:effectLst/>
        </p:spPr>
        <p:txBody>
          <a:bodyPr anchor="ctr">
            <a:spAutoFit/>
          </a:bodyPr>
          <a:lstStyle/>
          <a:p>
            <a:r>
              <a:rPr lang="el-GR" b="1">
                <a:solidFill>
                  <a:srgbClr val="FFFFCC"/>
                </a:solidFill>
                <a:latin typeface="Garamond" pitchFamily="18" charset="0"/>
              </a:rPr>
              <a:t>Δημιουργία μικροσυστοιχιών ολιγονουκλεοτιδίων πολύ υψηλής πυκνότητας μέσω φωτολιθογραφικής διαδικασίας.</a:t>
            </a:r>
          </a:p>
        </p:txBody>
      </p:sp>
      <p:pic>
        <p:nvPicPr>
          <p:cNvPr id="139267" name="Picture 3"/>
          <p:cNvPicPr>
            <a:picLocks noChangeAspect="1" noChangeArrowheads="1"/>
          </p:cNvPicPr>
          <p:nvPr/>
        </p:nvPicPr>
        <p:blipFill>
          <a:blip r:embed="rId3" cstate="print"/>
          <a:srcRect r="1566" b="53548"/>
          <a:stretch>
            <a:fillRect/>
          </a:stretch>
        </p:blipFill>
        <p:spPr bwMode="auto">
          <a:xfrm>
            <a:off x="0" y="228600"/>
            <a:ext cx="6148388" cy="64008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l-GR" smtClean="0">
                <a:solidFill>
                  <a:srgbClr val="FFFFCC"/>
                </a:solidFill>
              </a:rPr>
              <a:t>Γενετικές αλλαγές της </a:t>
            </a:r>
            <a:r>
              <a:rPr lang="en-US" smtClean="0">
                <a:solidFill>
                  <a:srgbClr val="FFFFCC"/>
                </a:solidFill>
              </a:rPr>
              <a:t/>
            </a:r>
            <a:br>
              <a:rPr lang="en-US" smtClean="0">
                <a:solidFill>
                  <a:srgbClr val="FFFFCC"/>
                </a:solidFill>
              </a:rPr>
            </a:br>
            <a:r>
              <a:rPr lang="en-US" i="1" smtClean="0">
                <a:solidFill>
                  <a:srgbClr val="FFFFCC"/>
                </a:solidFill>
              </a:rPr>
              <a:t>E.</a:t>
            </a:r>
            <a:r>
              <a:rPr lang="el-GR" i="1" smtClean="0">
                <a:solidFill>
                  <a:srgbClr val="FFFFCC"/>
                </a:solidFill>
              </a:rPr>
              <a:t> </a:t>
            </a:r>
            <a:r>
              <a:rPr lang="en-US" i="1" smtClean="0">
                <a:solidFill>
                  <a:srgbClr val="FFFFCC"/>
                </a:solidFill>
              </a:rPr>
              <a:t>coli </a:t>
            </a:r>
            <a:r>
              <a:rPr lang="en-US" smtClean="0">
                <a:solidFill>
                  <a:srgbClr val="FFFFCC"/>
                </a:solidFill>
              </a:rPr>
              <a:t>K-12</a:t>
            </a:r>
            <a:endParaRPr lang="el-GR" smtClean="0">
              <a:solidFill>
                <a:srgbClr val="FFFFCC"/>
              </a:solidFill>
            </a:endParaRPr>
          </a:p>
        </p:txBody>
      </p:sp>
      <p:sp>
        <p:nvSpPr>
          <p:cNvPr id="61443" name="Rectangle 3"/>
          <p:cNvSpPr>
            <a:spLocks noGrp="1" noChangeArrowheads="1"/>
          </p:cNvSpPr>
          <p:nvPr>
            <p:ph type="body" idx="1"/>
          </p:nvPr>
        </p:nvSpPr>
        <p:spPr>
          <a:xfrm>
            <a:off x="685800" y="2305050"/>
            <a:ext cx="7772400" cy="3455988"/>
          </a:xfrm>
        </p:spPr>
        <p:txBody>
          <a:bodyPr/>
          <a:lstStyle/>
          <a:p>
            <a:pPr>
              <a:buFontTx/>
              <a:buNone/>
            </a:pPr>
            <a:r>
              <a:rPr lang="el-GR" smtClean="0">
                <a:solidFill>
                  <a:srgbClr val="FFFFCC"/>
                </a:solidFill>
              </a:rPr>
              <a:t>1. Αφαίρεση συστημάτων περιοριστικών μετατροπών (restriction modification)</a:t>
            </a:r>
            <a:endParaRPr lang="en-US" smtClean="0">
              <a:solidFill>
                <a:srgbClr val="FFFFCC"/>
              </a:solidFill>
            </a:endParaRPr>
          </a:p>
          <a:p>
            <a:pPr>
              <a:buFontTx/>
              <a:buNone/>
            </a:pPr>
            <a:r>
              <a:rPr lang="el-GR" smtClean="0">
                <a:solidFill>
                  <a:srgbClr val="FFFFCC"/>
                </a:solidFill>
              </a:rPr>
              <a:t>2. Τροποποίηση συστημάτων ανασυνδυασμού του DNA</a:t>
            </a:r>
            <a:endParaRPr lang="en-US" smtClean="0">
              <a:solidFill>
                <a:srgbClr val="FFFFCC"/>
              </a:solidFill>
            </a:endParaRPr>
          </a:p>
          <a:p>
            <a:pPr>
              <a:buFontTx/>
              <a:buNone/>
            </a:pPr>
            <a:r>
              <a:rPr lang="el-GR" smtClean="0">
                <a:solidFill>
                  <a:srgbClr val="FFFFCC"/>
                </a:solidFill>
              </a:rPr>
              <a:t>3. Μετάλλαξη ενδονουκλεολυτικής δράσης για αύξηση πλασμιδιακής απόδοσης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0"/>
            <a:ext cx="6019800" cy="6858000"/>
            <a:chOff x="83" y="99"/>
            <a:chExt cx="3341" cy="3974"/>
          </a:xfrm>
        </p:grpSpPr>
        <p:pic>
          <p:nvPicPr>
            <p:cNvPr id="141315" name="Picture 3"/>
            <p:cNvPicPr>
              <a:picLocks noChangeAspect="1" noChangeArrowheads="1"/>
            </p:cNvPicPr>
            <p:nvPr/>
          </p:nvPicPr>
          <p:blipFill>
            <a:blip r:embed="rId3" cstate="print"/>
            <a:srcRect t="46089"/>
            <a:stretch>
              <a:fillRect/>
            </a:stretch>
          </p:blipFill>
          <p:spPr bwMode="auto">
            <a:xfrm>
              <a:off x="83" y="99"/>
              <a:ext cx="3341" cy="3974"/>
            </a:xfrm>
            <a:prstGeom prst="rect">
              <a:avLst/>
            </a:prstGeom>
            <a:noFill/>
            <a:ln w="9525" algn="ctr">
              <a:noFill/>
              <a:miter lim="800000"/>
              <a:headEnd/>
              <a:tailEnd/>
            </a:ln>
            <a:effectLst/>
          </p:spPr>
        </p:pic>
        <p:pic>
          <p:nvPicPr>
            <p:cNvPr id="141316" name="Picture 4"/>
            <p:cNvPicPr>
              <a:picLocks noChangeAspect="1" noChangeArrowheads="1"/>
            </p:cNvPicPr>
            <p:nvPr/>
          </p:nvPicPr>
          <p:blipFill>
            <a:blip r:embed="rId3" cstate="print"/>
            <a:srcRect l="57019" t="71933" b="23143"/>
            <a:stretch>
              <a:fillRect/>
            </a:stretch>
          </p:blipFill>
          <p:spPr bwMode="auto">
            <a:xfrm rot="5400000">
              <a:off x="2616" y="746"/>
              <a:ext cx="1436" cy="181"/>
            </a:xfrm>
            <a:prstGeom prst="rect">
              <a:avLst/>
            </a:prstGeom>
            <a:noFill/>
            <a:ln w="9525" algn="ctr">
              <a:noFill/>
              <a:miter lim="800000"/>
              <a:headEnd/>
              <a:tailEnd/>
            </a:ln>
            <a:effec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152400" y="-20638"/>
            <a:ext cx="8794750" cy="946151"/>
          </a:xfrm>
          <a:prstGeom prst="rect">
            <a:avLst/>
          </a:prstGeom>
          <a:noFill/>
          <a:ln w="9525" algn="ctr">
            <a:noFill/>
            <a:miter lim="800000"/>
            <a:headEnd/>
            <a:tailEnd/>
          </a:ln>
          <a:effectLst/>
        </p:spPr>
        <p:txBody>
          <a:bodyPr anchor="ctr">
            <a:spAutoFit/>
          </a:bodyPr>
          <a:lstStyle/>
          <a:p>
            <a:pPr algn="ctr"/>
            <a:r>
              <a:rPr lang="el-GR" sz="2800" b="1">
                <a:solidFill>
                  <a:srgbClr val="FFFFCC"/>
                </a:solidFill>
                <a:latin typeface="Garamond" pitchFamily="18" charset="0"/>
              </a:rPr>
              <a:t>Υβριδοποίηση τμημάτων mRNA σε μικροσυστοιχίες ολιγονουκλεοτιδίων.</a:t>
            </a:r>
          </a:p>
        </p:txBody>
      </p:sp>
      <p:pic>
        <p:nvPicPr>
          <p:cNvPr id="146435" name="Picture 3"/>
          <p:cNvPicPr>
            <a:picLocks noChangeAspect="1" noChangeArrowheads="1"/>
          </p:cNvPicPr>
          <p:nvPr/>
        </p:nvPicPr>
        <p:blipFill>
          <a:blip r:embed="rId3" cstate="print"/>
          <a:srcRect/>
          <a:stretch>
            <a:fillRect/>
          </a:stretch>
        </p:blipFill>
        <p:spPr bwMode="auto">
          <a:xfrm>
            <a:off x="1098550" y="981075"/>
            <a:ext cx="6934200" cy="58769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Rectangle 5"/>
          <p:cNvSpPr>
            <a:spLocks noGrp="1" noChangeArrowheads="1"/>
          </p:cNvSpPr>
          <p:nvPr>
            <p:ph type="title"/>
          </p:nvPr>
        </p:nvSpPr>
        <p:spPr>
          <a:xfrm>
            <a:off x="685800" y="1987550"/>
            <a:ext cx="7772400" cy="1589088"/>
          </a:xfrm>
          <a:noFill/>
          <a:ln/>
        </p:spPr>
        <p:txBody>
          <a:bodyPr/>
          <a:lstStyle/>
          <a:p>
            <a:r>
              <a:rPr lang="en-US" sz="9600" smtClean="0">
                <a:solidFill>
                  <a:srgbClr val="FFFFCC"/>
                </a:solidFill>
              </a:rPr>
              <a:t>PCR</a:t>
            </a:r>
            <a:endParaRPr lang="el-GR" sz="9600" smtClean="0">
              <a:solidFill>
                <a:srgbClr val="FFFF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357313" y="428625"/>
            <a:ext cx="6538912" cy="641350"/>
          </a:xfrm>
          <a:prstGeom prst="rect">
            <a:avLst/>
          </a:prstGeom>
          <a:noFill/>
          <a:ln w="9525" algn="ctr">
            <a:noFill/>
            <a:miter lim="800000"/>
            <a:headEnd/>
            <a:tailEnd/>
          </a:ln>
          <a:effectLst/>
        </p:spPr>
        <p:txBody>
          <a:bodyPr wrap="none" anchor="ctr">
            <a:spAutoFit/>
          </a:bodyPr>
          <a:lstStyle/>
          <a:p>
            <a:pPr algn="just"/>
            <a:r>
              <a:rPr lang="el-GR" sz="3600" b="1">
                <a:solidFill>
                  <a:schemeClr val="bg1"/>
                </a:solidFill>
                <a:latin typeface="Garamond" pitchFamily="18" charset="0"/>
              </a:rPr>
              <a:t>Εκκινητές της DNA πολυμεράσης.</a:t>
            </a:r>
          </a:p>
        </p:txBody>
      </p:sp>
      <p:pic>
        <p:nvPicPr>
          <p:cNvPr id="111619" name="Picture 3"/>
          <p:cNvPicPr>
            <a:picLocks noChangeAspect="1" noChangeArrowheads="1"/>
          </p:cNvPicPr>
          <p:nvPr/>
        </p:nvPicPr>
        <p:blipFill>
          <a:blip r:embed="rId2" cstate="print"/>
          <a:srcRect/>
          <a:stretch>
            <a:fillRect/>
          </a:stretch>
        </p:blipFill>
        <p:spPr bwMode="auto">
          <a:xfrm>
            <a:off x="179388" y="1443038"/>
            <a:ext cx="8820150" cy="42862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90713" y="212725"/>
            <a:ext cx="5299075" cy="641350"/>
          </a:xfrm>
          <a:prstGeom prst="rect">
            <a:avLst/>
          </a:prstGeom>
          <a:noFill/>
          <a:ln w="9525" algn="ctr">
            <a:noFill/>
            <a:miter lim="800000"/>
            <a:headEnd/>
            <a:tailEnd/>
          </a:ln>
          <a:effectLst/>
        </p:spPr>
        <p:txBody>
          <a:bodyPr wrap="none" anchor="ctr">
            <a:spAutoFit/>
          </a:bodyPr>
          <a:lstStyle/>
          <a:p>
            <a:pPr algn="just"/>
            <a:r>
              <a:rPr lang="el-GR" sz="3600" b="1">
                <a:solidFill>
                  <a:schemeClr val="bg1"/>
                </a:solidFill>
                <a:latin typeface="Garamond" pitchFamily="18" charset="0"/>
              </a:rPr>
              <a:t>Ο κύκλος της τεχνικής PCR</a:t>
            </a:r>
          </a:p>
        </p:txBody>
      </p:sp>
      <p:pic>
        <p:nvPicPr>
          <p:cNvPr id="112643" name="Picture 3"/>
          <p:cNvPicPr>
            <a:picLocks noChangeAspect="1" noChangeArrowheads="1"/>
          </p:cNvPicPr>
          <p:nvPr/>
        </p:nvPicPr>
        <p:blipFill>
          <a:blip r:embed="rId2" cstate="print"/>
          <a:srcRect/>
          <a:stretch>
            <a:fillRect/>
          </a:stretch>
        </p:blipFill>
        <p:spPr bwMode="auto">
          <a:xfrm>
            <a:off x="1835150" y="1125538"/>
            <a:ext cx="5397500" cy="49434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5060950" y="2254250"/>
            <a:ext cx="3800475" cy="2289175"/>
          </a:xfrm>
          <a:prstGeom prst="rect">
            <a:avLst/>
          </a:prstGeom>
          <a:noFill/>
          <a:ln w="9525" algn="ctr">
            <a:noFill/>
            <a:miter lim="800000"/>
            <a:headEnd/>
            <a:tailEnd/>
          </a:ln>
          <a:effectLst/>
        </p:spPr>
        <p:txBody>
          <a:bodyPr anchor="ctr">
            <a:spAutoFit/>
          </a:bodyPr>
          <a:lstStyle/>
          <a:p>
            <a:r>
              <a:rPr lang="el-GR" sz="3600" b="1">
                <a:solidFill>
                  <a:schemeClr val="bg1"/>
                </a:solidFill>
                <a:latin typeface="Garamond" pitchFamily="18" charset="0"/>
              </a:rPr>
              <a:t>Η εκθετική αύξηση των αντιγράφων DNA κατά την PCR.</a:t>
            </a:r>
          </a:p>
        </p:txBody>
      </p:sp>
      <p:pic>
        <p:nvPicPr>
          <p:cNvPr id="113667" name="Picture 3"/>
          <p:cNvPicPr>
            <a:picLocks noChangeAspect="1" noChangeArrowheads="1"/>
          </p:cNvPicPr>
          <p:nvPr/>
        </p:nvPicPr>
        <p:blipFill>
          <a:blip r:embed="rId2" cstate="print"/>
          <a:srcRect b="44318"/>
          <a:stretch>
            <a:fillRect/>
          </a:stretch>
        </p:blipFill>
        <p:spPr bwMode="auto">
          <a:xfrm>
            <a:off x="279400" y="74613"/>
            <a:ext cx="4495800" cy="67500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p:cNvPicPr>
            <a:picLocks noChangeAspect="1" noChangeArrowheads="1"/>
          </p:cNvPicPr>
          <p:nvPr/>
        </p:nvPicPr>
        <p:blipFill>
          <a:blip r:embed="rId2" cstate="print"/>
          <a:srcRect t="55682"/>
          <a:stretch>
            <a:fillRect/>
          </a:stretch>
        </p:blipFill>
        <p:spPr bwMode="auto">
          <a:xfrm>
            <a:off x="106363" y="573088"/>
            <a:ext cx="4768850" cy="5697537"/>
          </a:xfrm>
          <a:prstGeom prst="rect">
            <a:avLst/>
          </a:prstGeom>
          <a:noFill/>
          <a:ln w="9525" algn="ctr">
            <a:noFill/>
            <a:miter lim="800000"/>
            <a:headEnd/>
            <a:tailEnd/>
          </a:ln>
          <a:effectLst/>
        </p:spPr>
      </p:pic>
      <p:sp>
        <p:nvSpPr>
          <p:cNvPr id="114692" name="Rectangle 4"/>
          <p:cNvSpPr>
            <a:spLocks noChangeArrowheads="1"/>
          </p:cNvSpPr>
          <p:nvPr/>
        </p:nvSpPr>
        <p:spPr bwMode="auto">
          <a:xfrm>
            <a:off x="5060950" y="2254250"/>
            <a:ext cx="3800475" cy="2289175"/>
          </a:xfrm>
          <a:prstGeom prst="rect">
            <a:avLst/>
          </a:prstGeom>
          <a:noFill/>
          <a:ln w="9525" algn="ctr">
            <a:noFill/>
            <a:miter lim="800000"/>
            <a:headEnd/>
            <a:tailEnd/>
          </a:ln>
          <a:effectLst/>
        </p:spPr>
        <p:txBody>
          <a:bodyPr anchor="ctr">
            <a:spAutoFit/>
          </a:bodyPr>
          <a:lstStyle/>
          <a:p>
            <a:r>
              <a:rPr lang="el-GR" sz="3600" b="1">
                <a:solidFill>
                  <a:schemeClr val="bg1"/>
                </a:solidFill>
                <a:latin typeface="Garamond" pitchFamily="18" charset="0"/>
              </a:rPr>
              <a:t>Η εκθετική αύξηση των αντιγράφων DNA κατά την PCR.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4716463" y="1952625"/>
            <a:ext cx="4311650" cy="2041525"/>
          </a:xfrm>
          <a:prstGeom prst="rect">
            <a:avLst/>
          </a:prstGeom>
          <a:noFill/>
          <a:ln w="9525" algn="ctr">
            <a:noFill/>
            <a:miter lim="800000"/>
            <a:headEnd/>
            <a:tailEnd/>
          </a:ln>
          <a:effectLst/>
        </p:spPr>
        <p:txBody>
          <a:bodyPr anchor="ctr">
            <a:spAutoFit/>
          </a:bodyPr>
          <a:lstStyle/>
          <a:p>
            <a:r>
              <a:rPr lang="el-GR" sz="3200" b="1">
                <a:solidFill>
                  <a:schemeClr val="bg1"/>
                </a:solidFill>
                <a:latin typeface="Garamond" pitchFamily="18" charset="0"/>
              </a:rPr>
              <a:t>Πολλαπλασιασμός μορίων κατά την αλυσιδωτή αντίδραση πολυμεράσης.</a:t>
            </a:r>
          </a:p>
        </p:txBody>
      </p:sp>
      <p:pic>
        <p:nvPicPr>
          <p:cNvPr id="115715" name="Picture 3"/>
          <p:cNvPicPr>
            <a:picLocks noChangeAspect="1" noChangeArrowheads="1"/>
          </p:cNvPicPr>
          <p:nvPr/>
        </p:nvPicPr>
        <p:blipFill>
          <a:blip r:embed="rId2" cstate="print"/>
          <a:srcRect/>
          <a:stretch>
            <a:fillRect/>
          </a:stretch>
        </p:blipFill>
        <p:spPr bwMode="auto">
          <a:xfrm>
            <a:off x="149225" y="0"/>
            <a:ext cx="4445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p:cNvSpPr>
            <a:spLocks noGrp="1" noChangeArrowheads="1"/>
          </p:cNvSpPr>
          <p:nvPr>
            <p:ph type="title"/>
          </p:nvPr>
        </p:nvSpPr>
        <p:spPr>
          <a:xfrm>
            <a:off x="685800" y="2032000"/>
            <a:ext cx="7772400" cy="1143000"/>
          </a:xfrm>
        </p:spPr>
        <p:txBody>
          <a:bodyPr/>
          <a:lstStyle/>
          <a:p>
            <a:r>
              <a:rPr lang="el-GR" sz="6000" smtClean="0">
                <a:solidFill>
                  <a:srgbClr val="FFFFCC"/>
                </a:solidFill>
              </a:rPr>
              <a:t>Εφαρμογές </a:t>
            </a:r>
            <a:r>
              <a:rPr lang="en-US" sz="6000" smtClean="0">
                <a:solidFill>
                  <a:srgbClr val="FFFFCC"/>
                </a:solidFill>
              </a:rPr>
              <a:t>PCR</a:t>
            </a:r>
            <a:endParaRPr lang="el-GR" sz="6000" smtClean="0">
              <a:solidFill>
                <a:srgbClr val="FFFFC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ch6f6"/>
          <p:cNvPicPr>
            <a:picLocks noChangeAspect="1" noChangeArrowheads="1"/>
          </p:cNvPicPr>
          <p:nvPr/>
        </p:nvPicPr>
        <p:blipFill>
          <a:blip r:embed="rId2" cstate="print"/>
          <a:srcRect/>
          <a:stretch>
            <a:fillRect/>
          </a:stretch>
        </p:blipFill>
        <p:spPr bwMode="auto">
          <a:xfrm>
            <a:off x="2971800" y="152400"/>
            <a:ext cx="5410200" cy="4548188"/>
          </a:xfrm>
          <a:prstGeom prst="rect">
            <a:avLst/>
          </a:prstGeom>
          <a:noFill/>
        </p:spPr>
      </p:pic>
      <p:sp>
        <p:nvSpPr>
          <p:cNvPr id="169987" name="Rectangle 3"/>
          <p:cNvSpPr>
            <a:spLocks noChangeArrowheads="1"/>
          </p:cNvSpPr>
          <p:nvPr/>
        </p:nvSpPr>
        <p:spPr bwMode="auto">
          <a:xfrm>
            <a:off x="0" y="5046663"/>
            <a:ext cx="9144000" cy="1658937"/>
          </a:xfrm>
          <a:prstGeom prst="rect">
            <a:avLst/>
          </a:prstGeom>
          <a:noFill/>
          <a:ln w="9525">
            <a:noFill/>
            <a:miter lim="800000"/>
            <a:headEnd/>
            <a:tailEnd/>
          </a:ln>
          <a:effectLst/>
        </p:spPr>
        <p:txBody>
          <a:bodyPr/>
          <a:lstStyle/>
          <a:p>
            <a:r>
              <a:rPr lang="el-GR" sz="1600" b="1">
                <a:solidFill>
                  <a:schemeClr val="hlink"/>
                </a:solidFill>
                <a:latin typeface="Arial" charset="0"/>
              </a:rPr>
              <a:t>Restriction site polymorphisms can easily be typed by PCR as an alternative to laborious RFLP assays.</a:t>
            </a:r>
            <a:r>
              <a:rPr lang="el-GR" sz="1600">
                <a:latin typeface="Arial" charset="0"/>
              </a:rPr>
              <a:t> </a:t>
            </a:r>
            <a:r>
              <a:rPr lang="el-GR" sz="1600">
                <a:solidFill>
                  <a:schemeClr val="bg1"/>
                </a:solidFill>
                <a:latin typeface="Arial" charset="0"/>
              </a:rPr>
              <a:t>Alleles 1 and 2 are distinguished by a polymorphism which alters the nucleotide sequence of a specific restriction site for restriction nuclease R: allele 1 possesses the site, but allele 2 has an altered nucleotide(s) X, X' and so lacks it. PCR primers can be designed simply from sequences flanking the restriction site to produce a short product. Digestion of the PCR product with enzyme R and size-fractionation can result in simple typing for the two alleles. </a:t>
            </a:r>
          </a:p>
        </p:txBody>
      </p:sp>
      <p:sp>
        <p:nvSpPr>
          <p:cNvPr id="169988" name="Rectangle 4"/>
          <p:cNvSpPr>
            <a:spLocks noGrp="1" noChangeArrowheads="1"/>
          </p:cNvSpPr>
          <p:nvPr>
            <p:ph type="title" idx="4294967295"/>
          </p:nvPr>
        </p:nvSpPr>
        <p:spPr>
          <a:xfrm>
            <a:off x="228600" y="609600"/>
            <a:ext cx="2543175" cy="1595438"/>
          </a:xfrm>
        </p:spPr>
        <p:txBody>
          <a:bodyPr/>
          <a:lstStyle/>
          <a:p>
            <a:r>
              <a:rPr lang="en-US" smtClean="0">
                <a:solidFill>
                  <a:srgbClr val="FFFFCC"/>
                </a:solidFill>
              </a:rPr>
              <a:t>PCR-RFLP</a:t>
            </a:r>
            <a:endParaRPr lang="el-GR" smtClean="0">
              <a:solidFill>
                <a:srgbClr val="FFFF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14325"/>
            <a:ext cx="7772400" cy="941388"/>
          </a:xfrm>
        </p:spPr>
        <p:txBody>
          <a:bodyPr/>
          <a:lstStyle/>
          <a:p>
            <a:r>
              <a:rPr lang="el-GR" smtClean="0">
                <a:solidFill>
                  <a:srgbClr val="FFFFCC"/>
                </a:solidFill>
                <a:effectLst>
                  <a:outerShdw blurRad="38100" dist="38100" dir="2700000" algn="tl">
                    <a:srgbClr val="000000"/>
                  </a:outerShdw>
                </a:effectLst>
              </a:rPr>
              <a:t>Φορείς κλωνοποίησης</a:t>
            </a:r>
          </a:p>
        </p:txBody>
      </p:sp>
      <p:sp>
        <p:nvSpPr>
          <p:cNvPr id="68611" name="Rectangle 3"/>
          <p:cNvSpPr>
            <a:spLocks noGrp="1" noChangeArrowheads="1"/>
          </p:cNvSpPr>
          <p:nvPr>
            <p:ph type="body" idx="1"/>
          </p:nvPr>
        </p:nvSpPr>
        <p:spPr>
          <a:xfrm>
            <a:off x="85725" y="1312863"/>
            <a:ext cx="8997950" cy="5545137"/>
          </a:xfrm>
        </p:spPr>
        <p:txBody>
          <a:bodyPr/>
          <a:lstStyle/>
          <a:p>
            <a:pPr>
              <a:lnSpc>
                <a:spcPct val="90000"/>
              </a:lnSpc>
            </a:pPr>
            <a:r>
              <a:rPr lang="el-GR" sz="2800" smtClean="0">
                <a:solidFill>
                  <a:srgbClr val="FFFFCC"/>
                </a:solidFill>
              </a:rPr>
              <a:t>Φορείς κλωνοποίησης είναι μόρια DNA που χρησιμο-ποιούνται για να "μεταφέρουν" κλωνοποιημένες αλληλου-χίες μεταξύ βιολογικών δεικτών και του δοκιμαστικού σωλήνα (πχ. από βακτηριακά κύτταρα στο δοκιμαστικό σωλήνα σε φυτικό κύτταρο) </a:t>
            </a:r>
          </a:p>
          <a:p>
            <a:pPr>
              <a:lnSpc>
                <a:spcPct val="90000"/>
              </a:lnSpc>
            </a:pPr>
            <a:r>
              <a:rPr lang="el-GR" sz="2800" smtClean="0">
                <a:solidFill>
                  <a:srgbClr val="FFFFCC"/>
                </a:solidFill>
              </a:rPr>
              <a:t>Οι φορείς κλωνοποίησης έχουν 4 κοινές ιδιότητες:</a:t>
            </a:r>
          </a:p>
          <a:p>
            <a:pPr lvl="1">
              <a:lnSpc>
                <a:spcPct val="90000"/>
              </a:lnSpc>
            </a:pPr>
            <a:r>
              <a:rPr lang="el-GR" sz="2400" smtClean="0">
                <a:solidFill>
                  <a:srgbClr val="FFFFCC"/>
                </a:solidFill>
              </a:rPr>
              <a:t>1. Ικανότητα αυτόνομης αντιγραφής</a:t>
            </a:r>
          </a:p>
          <a:p>
            <a:pPr lvl="1">
              <a:lnSpc>
                <a:spcPct val="90000"/>
              </a:lnSpc>
            </a:pPr>
            <a:r>
              <a:rPr lang="el-GR" sz="2400" smtClean="0">
                <a:solidFill>
                  <a:srgbClr val="FFFFCC"/>
                </a:solidFill>
              </a:rPr>
              <a:t>2. Περιέχουν ένα γενετικό δείκτη (συνήθως επικρατή) προς επιλογή</a:t>
            </a:r>
          </a:p>
          <a:p>
            <a:pPr lvl="1">
              <a:lnSpc>
                <a:spcPct val="90000"/>
              </a:lnSpc>
            </a:pPr>
            <a:r>
              <a:rPr lang="el-GR" sz="2400" smtClean="0">
                <a:solidFill>
                  <a:srgbClr val="FFFFCC"/>
                </a:solidFill>
              </a:rPr>
              <a:t>3. Μοναδικές θέσεις αναγνώρισης ενζύμων περιορισμού για να διευκολύνουν την πέψη του DNA</a:t>
            </a:r>
          </a:p>
          <a:p>
            <a:pPr lvl="1">
              <a:lnSpc>
                <a:spcPct val="90000"/>
              </a:lnSpc>
            </a:pPr>
            <a:r>
              <a:rPr lang="el-GR" sz="2400" smtClean="0">
                <a:solidFill>
                  <a:srgbClr val="FFFFCC"/>
                </a:solidFill>
              </a:rPr>
              <a:t>4. Ελάχιστη ποσότητα μη-απαραίτητου </a:t>
            </a:r>
            <a:r>
              <a:rPr lang="en-US" sz="2400" smtClean="0">
                <a:solidFill>
                  <a:srgbClr val="FFFFCC"/>
                </a:solidFill>
              </a:rPr>
              <a:t>DNA </a:t>
            </a:r>
            <a:r>
              <a:rPr lang="el-GR" sz="2400" smtClean="0">
                <a:solidFill>
                  <a:srgbClr val="FFFFCC"/>
                </a:solidFill>
              </a:rPr>
              <a:t>για τη βελτιστοποίηση της κλωνοποίησης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new0209"/>
          <p:cNvPicPr>
            <a:picLocks noChangeAspect="1" noChangeArrowheads="1"/>
          </p:cNvPicPr>
          <p:nvPr/>
        </p:nvPicPr>
        <p:blipFill>
          <a:blip r:embed="rId2" cstate="print"/>
          <a:srcRect/>
          <a:stretch>
            <a:fillRect/>
          </a:stretch>
        </p:blipFill>
        <p:spPr bwMode="auto">
          <a:xfrm>
            <a:off x="0" y="527050"/>
            <a:ext cx="9144000" cy="58039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new0207"/>
          <p:cNvPicPr>
            <a:picLocks noChangeAspect="1" noChangeArrowheads="1"/>
          </p:cNvPicPr>
          <p:nvPr/>
        </p:nvPicPr>
        <p:blipFill>
          <a:blip r:embed="rId2" cstate="print"/>
          <a:srcRect/>
          <a:stretch>
            <a:fillRect/>
          </a:stretch>
        </p:blipFill>
        <p:spPr bwMode="auto">
          <a:xfrm>
            <a:off x="0" y="884238"/>
            <a:ext cx="9144000" cy="50895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ch6f7"/>
          <p:cNvPicPr>
            <a:picLocks noChangeAspect="1" noChangeArrowheads="1"/>
          </p:cNvPicPr>
          <p:nvPr/>
        </p:nvPicPr>
        <p:blipFill>
          <a:blip r:embed="rId2" cstate="print"/>
          <a:srcRect/>
          <a:stretch>
            <a:fillRect/>
          </a:stretch>
        </p:blipFill>
        <p:spPr bwMode="auto">
          <a:xfrm>
            <a:off x="838200" y="990600"/>
            <a:ext cx="7475538" cy="4000500"/>
          </a:xfrm>
          <a:prstGeom prst="rect">
            <a:avLst/>
          </a:prstGeom>
          <a:noFill/>
        </p:spPr>
      </p:pic>
      <p:sp>
        <p:nvSpPr>
          <p:cNvPr id="176131" name="Rectangle 3"/>
          <p:cNvSpPr>
            <a:spLocks noChangeArrowheads="1"/>
          </p:cNvSpPr>
          <p:nvPr/>
        </p:nvSpPr>
        <p:spPr bwMode="auto">
          <a:xfrm>
            <a:off x="0" y="5229225"/>
            <a:ext cx="9144000" cy="1476375"/>
          </a:xfrm>
          <a:prstGeom prst="rect">
            <a:avLst/>
          </a:prstGeom>
          <a:noFill/>
          <a:ln w="9525">
            <a:noFill/>
            <a:miter lim="800000"/>
            <a:headEnd/>
            <a:tailEnd/>
          </a:ln>
          <a:effectLst/>
        </p:spPr>
        <p:txBody>
          <a:bodyPr/>
          <a:lstStyle/>
          <a:p>
            <a:r>
              <a:rPr lang="el-GR" sz="1600" b="1">
                <a:solidFill>
                  <a:schemeClr val="hlink"/>
                </a:solidFill>
                <a:latin typeface="Arial" charset="0"/>
              </a:rPr>
              <a:t>PCR can be used to type short tandem repeat polymorphisms (STRPs).</a:t>
            </a:r>
            <a:r>
              <a:rPr lang="el-GR" sz="1600">
                <a:latin typeface="Arial" charset="0"/>
              </a:rPr>
              <a:t> </a:t>
            </a:r>
            <a:r>
              <a:rPr lang="el-GR" sz="1600">
                <a:solidFill>
                  <a:schemeClr val="bg1"/>
                </a:solidFill>
                <a:latin typeface="Arial" charset="0"/>
              </a:rPr>
              <a:t>The example illustrates typing of a (CA)/(TG) dinucleotide repeat polymorphism which has three alleles as a result of variation in the number of the (CA) repeats. On the autoradiograph each allele is represented by a major upper band and two minor ‘shadow bands' (see </a:t>
            </a:r>
            <a:r>
              <a:rPr lang="el-GR" sz="1600" i="1" u="sng">
                <a:solidFill>
                  <a:schemeClr val="bg1"/>
                </a:solidFill>
                <a:latin typeface="Arial" charset="0"/>
                <a:hlinkClick r:id="rId3"/>
              </a:rPr>
              <a:t>Figure 6.8</a:t>
            </a:r>
            <a:r>
              <a:rPr lang="el-GR" sz="1600">
                <a:solidFill>
                  <a:schemeClr val="bg1"/>
                </a:solidFill>
                <a:latin typeface="Arial" charset="0"/>
              </a:rPr>
              <a:t>). Individuals A and B have genotypes (in brackets) as follows: A (1,3); B (2,2). </a:t>
            </a:r>
          </a:p>
        </p:txBody>
      </p:sp>
      <p:sp>
        <p:nvSpPr>
          <p:cNvPr id="176132" name="Rectangle 4"/>
          <p:cNvSpPr>
            <a:spLocks noGrp="1" noChangeArrowheads="1"/>
          </p:cNvSpPr>
          <p:nvPr>
            <p:ph type="title" idx="4294967295"/>
          </p:nvPr>
        </p:nvSpPr>
        <p:spPr>
          <a:xfrm>
            <a:off x="685800" y="152400"/>
            <a:ext cx="7848600" cy="609600"/>
          </a:xfrm>
        </p:spPr>
        <p:txBody>
          <a:bodyPr/>
          <a:lstStyle/>
          <a:p>
            <a:r>
              <a:rPr lang="en-US" smtClean="0">
                <a:solidFill>
                  <a:srgbClr val="FFFFCC"/>
                </a:solidFill>
              </a:rPr>
              <a:t>Microsatellite repeats</a:t>
            </a:r>
            <a:endParaRPr lang="el-GR" smtClean="0">
              <a:solidFill>
                <a:srgbClr val="FFFFCC"/>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h6f8"/>
          <p:cNvPicPr>
            <a:picLocks noChangeAspect="1" noChangeArrowheads="1"/>
          </p:cNvPicPr>
          <p:nvPr/>
        </p:nvPicPr>
        <p:blipFill>
          <a:blip r:embed="rId2" cstate="print"/>
          <a:srcRect/>
          <a:stretch>
            <a:fillRect/>
          </a:stretch>
        </p:blipFill>
        <p:spPr bwMode="auto">
          <a:xfrm>
            <a:off x="1752600" y="457200"/>
            <a:ext cx="5638800" cy="2895600"/>
          </a:xfrm>
          <a:prstGeom prst="rect">
            <a:avLst/>
          </a:prstGeom>
          <a:noFill/>
        </p:spPr>
      </p:pic>
      <p:sp>
        <p:nvSpPr>
          <p:cNvPr id="177155" name="Rectangle 3"/>
          <p:cNvSpPr>
            <a:spLocks noChangeArrowheads="1"/>
          </p:cNvSpPr>
          <p:nvPr/>
        </p:nvSpPr>
        <p:spPr bwMode="auto">
          <a:xfrm>
            <a:off x="0" y="3463925"/>
            <a:ext cx="9144000" cy="3013075"/>
          </a:xfrm>
          <a:prstGeom prst="rect">
            <a:avLst/>
          </a:prstGeom>
          <a:noFill/>
          <a:ln w="9525">
            <a:noFill/>
            <a:miter lim="800000"/>
            <a:headEnd/>
            <a:tailEnd/>
          </a:ln>
          <a:effectLst/>
        </p:spPr>
        <p:txBody>
          <a:bodyPr/>
          <a:lstStyle/>
          <a:p>
            <a:r>
              <a:rPr lang="el-GR" sz="1600" b="1">
                <a:solidFill>
                  <a:schemeClr val="hlink"/>
                </a:solidFill>
                <a:latin typeface="Arial" charset="0"/>
              </a:rPr>
              <a:t>Example of typing for a CA repeat.</a:t>
            </a:r>
            <a:r>
              <a:rPr lang="el-GR" sz="1600">
                <a:solidFill>
                  <a:schemeClr val="hlink"/>
                </a:solidFill>
                <a:latin typeface="Arial" charset="0"/>
              </a:rPr>
              <a:t> </a:t>
            </a:r>
            <a:r>
              <a:rPr lang="el-GR" sz="1600">
                <a:solidFill>
                  <a:schemeClr val="bg1"/>
                </a:solidFill>
                <a:latin typeface="Arial" charset="0"/>
              </a:rPr>
              <a:t>The example illustrated shows typing of members of a large family with the (CA)/(TG) marker </a:t>
            </a:r>
            <a:r>
              <a:rPr lang="el-GR" sz="1600" i="1">
                <a:solidFill>
                  <a:schemeClr val="bg1"/>
                </a:solidFill>
                <a:latin typeface="Arial" charset="0"/>
              </a:rPr>
              <a:t>D17S800</a:t>
            </a:r>
            <a:r>
              <a:rPr lang="el-GR" sz="1600">
                <a:solidFill>
                  <a:schemeClr val="bg1"/>
                </a:solidFill>
                <a:latin typeface="Arial" charset="0"/>
              </a:rPr>
              <a:t>. Arrows to the left mark the top (main) band seen in different alleles 1–7. </a:t>
            </a:r>
            <a:r>
              <a:rPr lang="el-GR" sz="1600" i="1">
                <a:solidFill>
                  <a:schemeClr val="bg1"/>
                </a:solidFill>
                <a:latin typeface="Arial" charset="0"/>
              </a:rPr>
              <a:t>Note</a:t>
            </a:r>
            <a:r>
              <a:rPr lang="el-GR" sz="1600">
                <a:solidFill>
                  <a:schemeClr val="bg1"/>
                </a:solidFill>
                <a:latin typeface="Arial" charset="0"/>
              </a:rPr>
              <a:t> that individual alleles show a strong upper band followed by two lower ‘shadow bands', one of intermediate intensity immediately underneath the strong upper band, and one that is very faint and is located immediately below the first shadow band. For the indicated individuals, the genotypes (in brackets) are as follows: 1 (3,6); 2 (1,5); 3 (3,5); 4 (2,5); 5 (3,6); 6 (2,5); 7 (3,5); 8 (3,6); 9 (3,5); 10 (5,7); 11 (3,3); 12 (2,4); 13 (3,3); 14 (3,6); 15 (3,3); 16 (3,4). </a:t>
            </a:r>
            <a:r>
              <a:rPr lang="el-GR" sz="1600" i="1">
                <a:solidFill>
                  <a:schemeClr val="bg1"/>
                </a:solidFill>
                <a:latin typeface="Arial" charset="0"/>
              </a:rPr>
              <a:t>Note</a:t>
            </a:r>
            <a:r>
              <a:rPr lang="el-GR" sz="1600">
                <a:solidFill>
                  <a:schemeClr val="bg1"/>
                </a:solidFill>
                <a:latin typeface="Arial" charset="0"/>
              </a:rPr>
              <a:t> that in the latter case, the middle band is particularly intense because it contains both the main band for allele 4 plus the major shadow band for allele 3. Slipped strand mispairing (see </a:t>
            </a:r>
            <a:r>
              <a:rPr lang="el-GR" sz="1600" u="sng">
                <a:solidFill>
                  <a:schemeClr val="bg1"/>
                </a:solidFill>
                <a:latin typeface="Arial" charset="0"/>
                <a:hlinkClick r:id="rId3"/>
              </a:rPr>
              <a:t>Section 9.3.1</a:t>
            </a:r>
            <a:r>
              <a:rPr lang="el-GR" sz="1600">
                <a:solidFill>
                  <a:schemeClr val="bg1"/>
                </a:solidFill>
                <a:latin typeface="Arial" charset="0"/>
              </a:rPr>
              <a:t>) is thought to be the major mechanism responsible for producing shadow bands at tandem dinucleotide repeats ( </a:t>
            </a:r>
            <a:r>
              <a:rPr lang="el-GR" sz="1600" u="sng">
                <a:solidFill>
                  <a:schemeClr val="bg1"/>
                </a:solidFill>
                <a:latin typeface="Arial" charset="0"/>
              </a:rPr>
              <a:t>Hauge and Litt, 1993</a:t>
            </a:r>
            <a:r>
              <a:rPr lang="el-GR" sz="1600">
                <a:solidFill>
                  <a:schemeClr val="bg1"/>
                </a:solidFill>
                <a:latin typeface="Arial"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h6f9"/>
          <p:cNvPicPr>
            <a:picLocks noChangeAspect="1" noChangeArrowheads="1"/>
          </p:cNvPicPr>
          <p:nvPr/>
        </p:nvPicPr>
        <p:blipFill>
          <a:blip r:embed="rId2" cstate="print"/>
          <a:srcRect/>
          <a:stretch>
            <a:fillRect/>
          </a:stretch>
        </p:blipFill>
        <p:spPr bwMode="auto">
          <a:xfrm>
            <a:off x="26988" y="76200"/>
            <a:ext cx="5307012" cy="6705600"/>
          </a:xfrm>
          <a:prstGeom prst="rect">
            <a:avLst/>
          </a:prstGeom>
          <a:noFill/>
        </p:spPr>
      </p:pic>
      <p:sp>
        <p:nvSpPr>
          <p:cNvPr id="178179" name="Rectangle 3"/>
          <p:cNvSpPr>
            <a:spLocks noChangeArrowheads="1"/>
          </p:cNvSpPr>
          <p:nvPr/>
        </p:nvSpPr>
        <p:spPr bwMode="auto">
          <a:xfrm>
            <a:off x="5410200" y="1484313"/>
            <a:ext cx="3733800" cy="4797425"/>
          </a:xfrm>
          <a:prstGeom prst="rect">
            <a:avLst/>
          </a:prstGeom>
          <a:noFill/>
          <a:ln w="9525">
            <a:noFill/>
            <a:miter lim="800000"/>
            <a:headEnd/>
            <a:tailEnd/>
          </a:ln>
          <a:effectLst/>
        </p:spPr>
        <p:txBody>
          <a:bodyPr/>
          <a:lstStyle/>
          <a:p>
            <a:r>
              <a:rPr lang="en-US" sz="1600" b="1">
                <a:solidFill>
                  <a:schemeClr val="hlink"/>
                </a:solidFill>
                <a:latin typeface="Arial" charset="0"/>
              </a:rPr>
              <a:t>Correct base-pairing at the 3′ end of PCR primers is the basis of allele-specific PCR.</a:t>
            </a:r>
            <a:r>
              <a:rPr lang="en-US" sz="1600">
                <a:latin typeface="Arial" charset="0"/>
              </a:rPr>
              <a:t> </a:t>
            </a:r>
            <a:r>
              <a:rPr lang="en-US" sz="1600">
                <a:solidFill>
                  <a:schemeClr val="bg1"/>
                </a:solidFill>
                <a:latin typeface="Arial" charset="0"/>
              </a:rPr>
              <a:t>The allele-specific oligonucleotide primers ASP1 and ASP2 are designed to be identical to the sequence of the two alleles over a region preceding the position of the variant nucleotide, </a:t>
            </a:r>
            <a:r>
              <a:rPr lang="en-US" sz="1600" i="1">
                <a:solidFill>
                  <a:schemeClr val="bg1"/>
                </a:solidFill>
                <a:latin typeface="Arial" charset="0"/>
              </a:rPr>
              <a:t>up to and terminating in the variant nucleotide itself</a:t>
            </a:r>
            <a:r>
              <a:rPr lang="en-US" sz="1600">
                <a:solidFill>
                  <a:schemeClr val="bg1"/>
                </a:solidFill>
                <a:latin typeface="Arial" charset="0"/>
              </a:rPr>
              <a:t>. ASP1 will bind perfectly to the complementary strand of the allele 1 sequence, permitting amplification with the conserved primer. However, the 3′-terminal C of the ASP2 primer mismatches with the T of the allele 1 sequence, making amplification impossible. Similarly ASP2 can bind perfectly to allele 2 and initiate</a:t>
            </a:r>
            <a:r>
              <a:rPr lang="el-GR" sz="1600">
                <a:solidFill>
                  <a:schemeClr val="bg1"/>
                </a:solidFill>
                <a:latin typeface="Arial" charset="0"/>
              </a:rPr>
              <a:t> </a:t>
            </a:r>
            <a:r>
              <a:rPr lang="en-US" sz="1600">
                <a:solidFill>
                  <a:schemeClr val="bg1"/>
                </a:solidFill>
                <a:latin typeface="Arial" charset="0"/>
              </a:rPr>
              <a:t>amplification, unlike ASP1</a:t>
            </a:r>
            <a:r>
              <a:rPr lang="el-GR" sz="1600">
                <a:solidFill>
                  <a:schemeClr val="bg1"/>
                </a:solidFill>
                <a:latin typeface="Arial" charset="0"/>
              </a:rPr>
              <a:t>. </a:t>
            </a:r>
          </a:p>
        </p:txBody>
      </p:sp>
      <p:sp>
        <p:nvSpPr>
          <p:cNvPr id="178180" name="Rectangle 4"/>
          <p:cNvSpPr>
            <a:spLocks noChangeArrowheads="1"/>
          </p:cNvSpPr>
          <p:nvPr/>
        </p:nvSpPr>
        <p:spPr bwMode="auto">
          <a:xfrm>
            <a:off x="0" y="4889500"/>
            <a:ext cx="9144000" cy="822325"/>
          </a:xfrm>
          <a:prstGeom prst="rect">
            <a:avLst/>
          </a:prstGeom>
          <a:noFill/>
          <a:ln w="9525">
            <a:noFill/>
            <a:miter lim="800000"/>
            <a:headEnd/>
            <a:tailEnd/>
          </a:ln>
          <a:effectLst/>
        </p:spPr>
        <p:txBody>
          <a:bodyPr>
            <a:spAutoFit/>
          </a:bodyPr>
          <a:lstStyle/>
          <a:p>
            <a:r>
              <a:rPr lang="el-GR"/>
              <a:t/>
            </a:r>
            <a:br>
              <a:rPr lang="el-GR"/>
            </a:br>
            <a:endParaRPr lang="el-GR"/>
          </a:p>
        </p:txBody>
      </p:sp>
      <p:sp>
        <p:nvSpPr>
          <p:cNvPr id="178181" name="Rectangle 5"/>
          <p:cNvSpPr>
            <a:spLocks noGrp="1" noChangeArrowheads="1"/>
          </p:cNvSpPr>
          <p:nvPr>
            <p:ph type="title" idx="4294967295"/>
          </p:nvPr>
        </p:nvSpPr>
        <p:spPr>
          <a:xfrm>
            <a:off x="5410200" y="112713"/>
            <a:ext cx="3733800" cy="1371600"/>
          </a:xfrm>
        </p:spPr>
        <p:txBody>
          <a:bodyPr/>
          <a:lstStyle/>
          <a:p>
            <a:r>
              <a:rPr lang="en-US" smtClean="0">
                <a:solidFill>
                  <a:srgbClr val="FFFFCC"/>
                </a:solidFill>
              </a:rPr>
              <a:t>ASO primers / ARMS* test</a:t>
            </a:r>
            <a:endParaRPr lang="el-GR" smtClean="0">
              <a:solidFill>
                <a:srgbClr val="FFFFCC"/>
              </a:solidFill>
            </a:endParaRPr>
          </a:p>
        </p:txBody>
      </p:sp>
      <p:sp>
        <p:nvSpPr>
          <p:cNvPr id="178182" name="Text Box 6"/>
          <p:cNvSpPr txBox="1">
            <a:spLocks noChangeArrowheads="1"/>
          </p:cNvSpPr>
          <p:nvPr/>
        </p:nvSpPr>
        <p:spPr bwMode="auto">
          <a:xfrm>
            <a:off x="5435600" y="6538913"/>
            <a:ext cx="3529013" cy="274637"/>
          </a:xfrm>
          <a:prstGeom prst="rect">
            <a:avLst/>
          </a:prstGeom>
          <a:noFill/>
          <a:ln w="9525">
            <a:noFill/>
            <a:miter lim="800000"/>
            <a:headEnd/>
            <a:tailEnd/>
          </a:ln>
          <a:effectLst/>
        </p:spPr>
        <p:txBody>
          <a:bodyPr>
            <a:spAutoFit/>
          </a:bodyPr>
          <a:lstStyle/>
          <a:p>
            <a:pPr>
              <a:spcBef>
                <a:spcPct val="50000"/>
              </a:spcBef>
            </a:pPr>
            <a:r>
              <a:rPr lang="en-US" sz="1200">
                <a:solidFill>
                  <a:srgbClr val="E8F2F6"/>
                </a:solidFill>
                <a:latin typeface="Arial" charset="0"/>
              </a:rPr>
              <a:t>*Amplification Refractory Mutation System</a:t>
            </a:r>
            <a:endParaRPr lang="el-GR" sz="1200">
              <a:solidFill>
                <a:srgbClr val="E8F2F6"/>
              </a:solidFill>
              <a:latin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1498600"/>
            <a:ext cx="7772400" cy="2482850"/>
          </a:xfrm>
        </p:spPr>
        <p:txBody>
          <a:bodyPr/>
          <a:lstStyle/>
          <a:p>
            <a:r>
              <a:rPr lang="en-US" sz="6600" i="1" smtClean="0">
                <a:solidFill>
                  <a:srgbClr val="FFFFCC"/>
                </a:solidFill>
              </a:rPr>
              <a:t>In vitro</a:t>
            </a:r>
            <a:r>
              <a:rPr lang="en-US" sz="6600" smtClean="0">
                <a:solidFill>
                  <a:srgbClr val="FFFFCC"/>
                </a:solidFill>
              </a:rPr>
              <a:t> </a:t>
            </a:r>
            <a:r>
              <a:rPr lang="el-GR" sz="6600" smtClean="0">
                <a:solidFill>
                  <a:srgbClr val="FFFFCC"/>
                </a:solidFill>
              </a:rPr>
              <a:t>μεταλλαξιγένεση</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3" name="Picture 5"/>
          <p:cNvPicPr>
            <a:picLocks noChangeAspect="1" noChangeArrowheads="1"/>
          </p:cNvPicPr>
          <p:nvPr/>
        </p:nvPicPr>
        <p:blipFill>
          <a:blip r:embed="rId2" cstate="print"/>
          <a:srcRect t="4153" b="31168"/>
          <a:stretch>
            <a:fillRect/>
          </a:stretch>
        </p:blipFill>
        <p:spPr bwMode="auto">
          <a:xfrm>
            <a:off x="712788" y="0"/>
            <a:ext cx="8431212" cy="6842125"/>
          </a:xfrm>
          <a:prstGeom prst="rect">
            <a:avLst/>
          </a:prstGeom>
          <a:noFill/>
          <a:ln w="9525" algn="ctr">
            <a:noFill/>
            <a:miter lim="800000"/>
            <a:headEnd/>
            <a:tailEnd/>
          </a:ln>
          <a:effectLst/>
        </p:spPr>
      </p:pic>
      <p:sp>
        <p:nvSpPr>
          <p:cNvPr id="222212" name="Rectangle 4"/>
          <p:cNvSpPr>
            <a:spLocks noChangeArrowheads="1"/>
          </p:cNvSpPr>
          <p:nvPr/>
        </p:nvSpPr>
        <p:spPr bwMode="auto">
          <a:xfrm>
            <a:off x="0" y="933450"/>
            <a:ext cx="4522788" cy="762000"/>
          </a:xfrm>
          <a:prstGeom prst="rect">
            <a:avLst/>
          </a:prstGeom>
          <a:solidFill>
            <a:srgbClr val="CCFFFF"/>
          </a:solidFill>
          <a:ln w="9525" algn="ctr">
            <a:noFill/>
            <a:miter lim="800000"/>
            <a:headEnd/>
            <a:tailEnd/>
          </a:ln>
          <a:effectLst/>
        </p:spPr>
        <p:txBody>
          <a:bodyPr anchor="ctr">
            <a:spAutoFit/>
          </a:bodyPr>
          <a:lstStyle/>
          <a:p>
            <a:r>
              <a:rPr lang="el-GR" b="1">
                <a:solidFill>
                  <a:schemeClr val="tx2"/>
                </a:solidFill>
                <a:effectLst>
                  <a:outerShdw blurRad="38100" dist="38100" dir="2700000" algn="tl">
                    <a:srgbClr val="FFFFFF"/>
                  </a:outerShdw>
                </a:effectLst>
                <a:latin typeface="Garamond" pitchFamily="18" charset="0"/>
              </a:rPr>
              <a:t>ΕΙΚΟΝΑ 6.3:</a:t>
            </a:r>
            <a:r>
              <a:rPr lang="el-GR" sz="2000" b="1">
                <a:solidFill>
                  <a:schemeClr val="tx2"/>
                </a:solidFill>
                <a:latin typeface="Garamond" pitchFamily="18" charset="0"/>
              </a:rPr>
              <a:t> Κατευθυνόμενη μεταλλαξιγένεση μέσω ολιγονουκλεοτιδίου</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ChangeArrowheads="1"/>
          </p:cNvSpPr>
          <p:nvPr/>
        </p:nvSpPr>
        <p:spPr bwMode="auto">
          <a:xfrm>
            <a:off x="1028700" y="212725"/>
            <a:ext cx="7278688" cy="884238"/>
          </a:xfrm>
          <a:prstGeom prst="rect">
            <a:avLst/>
          </a:prstGeom>
          <a:noFill/>
          <a:ln w="9525" algn="ctr">
            <a:noFill/>
            <a:miter lim="800000"/>
            <a:headEnd/>
            <a:tailEnd/>
          </a:ln>
          <a:effectLst/>
        </p:spPr>
        <p:txBody>
          <a:bodyPr anchor="ctr">
            <a:spAutoFit/>
          </a:bodyPr>
          <a:lstStyle/>
          <a:p>
            <a:r>
              <a:rPr lang="el-GR" sz="2800" b="1">
                <a:solidFill>
                  <a:srgbClr val="FFFFCC"/>
                </a:solidFill>
                <a:effectLst>
                  <a:outerShdw blurRad="38100" dist="38100" dir="2700000" algn="tl">
                    <a:srgbClr val="000000"/>
                  </a:outerShdw>
                </a:effectLst>
                <a:latin typeface="Garamond" pitchFamily="18" charset="0"/>
              </a:rPr>
              <a:t>ΕΙΚΟΝΑ 6.3:</a:t>
            </a:r>
            <a:r>
              <a:rPr lang="el-GR" b="1">
                <a:solidFill>
                  <a:srgbClr val="FFFFCC"/>
                </a:solidFill>
                <a:latin typeface="Garamond" pitchFamily="18" charset="0"/>
              </a:rPr>
              <a:t> Κατευθυνόμενη μεταλλαξιγένεση μέσω ολιγονουκλεοτιδίου</a:t>
            </a:r>
          </a:p>
        </p:txBody>
      </p:sp>
      <p:pic>
        <p:nvPicPr>
          <p:cNvPr id="223237" name="Picture 5"/>
          <p:cNvPicPr>
            <a:picLocks noChangeAspect="1" noChangeArrowheads="1"/>
          </p:cNvPicPr>
          <p:nvPr/>
        </p:nvPicPr>
        <p:blipFill>
          <a:blip r:embed="rId2" cstate="print"/>
          <a:srcRect t="51027"/>
          <a:stretch>
            <a:fillRect/>
          </a:stretch>
        </p:blipFill>
        <p:spPr bwMode="auto">
          <a:xfrm>
            <a:off x="0" y="1252538"/>
            <a:ext cx="9144000" cy="5614987"/>
          </a:xfrm>
          <a:prstGeom prst="rect">
            <a:avLst/>
          </a:prstGeom>
          <a:noFill/>
          <a:ln w="9525" algn="ctr">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5148263" y="1539875"/>
            <a:ext cx="3738562" cy="3570288"/>
          </a:xfrm>
          <a:prstGeom prst="rect">
            <a:avLst/>
          </a:prstGeom>
          <a:noFill/>
          <a:ln w="9525" algn="ctr">
            <a:noFill/>
            <a:miter lim="800000"/>
            <a:headEnd/>
            <a:tailEnd/>
          </a:ln>
          <a:effectLst/>
        </p:spPr>
        <p:txBody>
          <a:bodyPr anchor="ctr">
            <a:spAutoFit/>
          </a:bodyPr>
          <a:lstStyle/>
          <a:p>
            <a:r>
              <a:rPr lang="el-GR" sz="2800" b="1">
                <a:solidFill>
                  <a:srgbClr val="FFFFCC"/>
                </a:solidFill>
                <a:effectLst>
                  <a:outerShdw blurRad="38100" dist="38100" dir="2700000" algn="tl">
                    <a:srgbClr val="000000"/>
                  </a:outerShdw>
                </a:effectLst>
                <a:latin typeface="Garamond" pitchFamily="18" charset="0"/>
              </a:rPr>
              <a:t>ΕΙΚΟΝΑ 6.5:</a:t>
            </a:r>
            <a:r>
              <a:rPr lang="el-GR" b="1">
                <a:solidFill>
                  <a:srgbClr val="FFFFCC"/>
                </a:solidFill>
                <a:latin typeface="Garamond" pitchFamily="18" charset="0"/>
              </a:rPr>
              <a:t> Παραγωγή μονοκλωνικού αντισώματος (mAb).</a:t>
            </a:r>
          </a:p>
          <a:p>
            <a:endParaRPr lang="el-GR" b="1">
              <a:solidFill>
                <a:srgbClr val="FFFFCC"/>
              </a:solidFill>
              <a:latin typeface="Garamond" pitchFamily="18" charset="0"/>
            </a:endParaRPr>
          </a:p>
          <a:p>
            <a:pPr>
              <a:buFontTx/>
              <a:buChar char="•"/>
            </a:pPr>
            <a:r>
              <a:rPr lang="el-GR" sz="1600">
                <a:solidFill>
                  <a:srgbClr val="FFFFCC"/>
                </a:solidFill>
                <a:latin typeface="Garamond" pitchFamily="18" charset="0"/>
              </a:rPr>
              <a:t>  Τα κύτταρα του μυελώματος δεν συνθέτουν </a:t>
            </a:r>
            <a:r>
              <a:rPr lang="en-US" sz="1600">
                <a:solidFill>
                  <a:srgbClr val="FFFFCC"/>
                </a:solidFill>
                <a:latin typeface="Garamond" pitchFamily="18" charset="0"/>
              </a:rPr>
              <a:t>Hypoxanthine Rhospho-Ribosyl Transferase </a:t>
            </a:r>
            <a:r>
              <a:rPr lang="el-GR" sz="1600">
                <a:solidFill>
                  <a:srgbClr val="FFFFCC"/>
                </a:solidFill>
                <a:latin typeface="Garamond" pitchFamily="18" charset="0"/>
              </a:rPr>
              <a:t>και έτσι δεν μπορούν να επιζήσουν σε ΗΑΤ. </a:t>
            </a:r>
            <a:endParaRPr lang="en-US" sz="1600">
              <a:solidFill>
                <a:srgbClr val="FFFFCC"/>
              </a:solidFill>
              <a:latin typeface="Garamond" pitchFamily="18" charset="0"/>
            </a:endParaRPr>
          </a:p>
          <a:p>
            <a:pPr>
              <a:buFontTx/>
              <a:buChar char="•"/>
            </a:pPr>
            <a:endParaRPr lang="el-GR" sz="1600">
              <a:solidFill>
                <a:srgbClr val="FFFFCC"/>
              </a:solidFill>
              <a:latin typeface="Garamond" pitchFamily="18" charset="0"/>
            </a:endParaRPr>
          </a:p>
          <a:p>
            <a:pPr>
              <a:buFontTx/>
              <a:buChar char="•"/>
            </a:pPr>
            <a:r>
              <a:rPr lang="el-GR" sz="1600">
                <a:solidFill>
                  <a:srgbClr val="FFFFCC"/>
                </a:solidFill>
                <a:latin typeface="Garamond" pitchFamily="18" charset="0"/>
              </a:rPr>
              <a:t>  Τα λεμφοκύτταρα, αν και συνθέτουν </a:t>
            </a:r>
            <a:r>
              <a:rPr lang="en-US" sz="1600">
                <a:solidFill>
                  <a:srgbClr val="FFFFCC"/>
                </a:solidFill>
                <a:latin typeface="Garamond" pitchFamily="18" charset="0"/>
              </a:rPr>
              <a:t>HPRT</a:t>
            </a:r>
            <a:r>
              <a:rPr lang="el-GR" sz="1600">
                <a:solidFill>
                  <a:srgbClr val="FFFFCC"/>
                </a:solidFill>
                <a:latin typeface="Garamond" pitchFamily="18" charset="0"/>
              </a:rPr>
              <a:t>, πεθαίνουν σύντομα γιατί δεν πολλαπλασιάζονται για μεγάλο διάστημα σε καλλιέργεια. </a:t>
            </a:r>
          </a:p>
        </p:txBody>
      </p:sp>
      <p:pic>
        <p:nvPicPr>
          <p:cNvPr id="224261" name="Picture 5"/>
          <p:cNvPicPr>
            <a:picLocks noChangeAspect="1" noChangeArrowheads="1"/>
          </p:cNvPicPr>
          <p:nvPr/>
        </p:nvPicPr>
        <p:blipFill>
          <a:blip r:embed="rId2" cstate="print"/>
          <a:srcRect b="43452"/>
          <a:stretch>
            <a:fillRect/>
          </a:stretch>
        </p:blipFill>
        <p:spPr bwMode="auto">
          <a:xfrm>
            <a:off x="254000" y="0"/>
            <a:ext cx="4848225" cy="6858000"/>
          </a:xfrm>
          <a:prstGeom prst="rect">
            <a:avLst/>
          </a:prstGeom>
          <a:noFill/>
          <a:ln w="9525" algn="ctr">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Rectangle 4"/>
          <p:cNvSpPr>
            <a:spLocks noChangeArrowheads="1"/>
          </p:cNvSpPr>
          <p:nvPr/>
        </p:nvSpPr>
        <p:spPr bwMode="auto">
          <a:xfrm>
            <a:off x="5148263" y="2701925"/>
            <a:ext cx="3527425" cy="1249363"/>
          </a:xfrm>
          <a:prstGeom prst="rect">
            <a:avLst/>
          </a:prstGeom>
          <a:noFill/>
          <a:ln w="9525" algn="ctr">
            <a:noFill/>
            <a:miter lim="800000"/>
            <a:headEnd/>
            <a:tailEnd/>
          </a:ln>
          <a:effectLst/>
        </p:spPr>
        <p:txBody>
          <a:bodyPr anchor="ctr">
            <a:spAutoFit/>
          </a:bodyPr>
          <a:lstStyle/>
          <a:p>
            <a:r>
              <a:rPr lang="el-GR" sz="2800" b="1">
                <a:solidFill>
                  <a:srgbClr val="FFFFCC"/>
                </a:solidFill>
                <a:effectLst>
                  <a:outerShdw blurRad="38100" dist="38100" dir="2700000" algn="tl">
                    <a:srgbClr val="000000"/>
                  </a:outerShdw>
                </a:effectLst>
                <a:latin typeface="Garamond" pitchFamily="18" charset="0"/>
              </a:rPr>
              <a:t>ΕΙΚΟΝΑ 6.5:</a:t>
            </a:r>
            <a:r>
              <a:rPr lang="el-GR" b="1">
                <a:solidFill>
                  <a:srgbClr val="FFFFCC"/>
                </a:solidFill>
                <a:latin typeface="Garamond" pitchFamily="18" charset="0"/>
              </a:rPr>
              <a:t> Παραγωγή μονοκλωνικού αντισώματος (mAb).</a:t>
            </a:r>
          </a:p>
        </p:txBody>
      </p:sp>
      <p:pic>
        <p:nvPicPr>
          <p:cNvPr id="225285" name="Picture 5"/>
          <p:cNvPicPr>
            <a:picLocks noChangeAspect="1" noChangeArrowheads="1"/>
          </p:cNvPicPr>
          <p:nvPr/>
        </p:nvPicPr>
        <p:blipFill>
          <a:blip r:embed="rId2" cstate="print"/>
          <a:srcRect t="44702"/>
          <a:stretch>
            <a:fillRect/>
          </a:stretch>
        </p:blipFill>
        <p:spPr bwMode="auto">
          <a:xfrm>
            <a:off x="66675" y="3175"/>
            <a:ext cx="4953000" cy="6854825"/>
          </a:xfrm>
          <a:prstGeom prst="rect">
            <a:avLst/>
          </a:prstGeom>
          <a:noFill/>
          <a:ln w="9525" algn="ctr">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352550" y="962025"/>
            <a:ext cx="6465888" cy="5057775"/>
          </a:xfrm>
          <a:prstGeom prst="rect">
            <a:avLst/>
          </a:prstGeom>
          <a:solidFill>
            <a:schemeClr val="bg1"/>
          </a:solidFill>
          <a:ln w="9525">
            <a:noFill/>
            <a:miter lim="800000"/>
            <a:headEnd/>
            <a:tailEnd/>
          </a:ln>
          <a:effectLst/>
        </p:spPr>
        <p:txBody>
          <a:bodyPr wrap="none" anchor="ctr"/>
          <a:lstStyle/>
          <a:p>
            <a:endParaRPr lang="el-GR"/>
          </a:p>
        </p:txBody>
      </p:sp>
      <p:pic>
        <p:nvPicPr>
          <p:cNvPr id="70660" name="Picture 4" descr="AMG2"/>
          <p:cNvPicPr>
            <a:picLocks noChangeAspect="1" noChangeArrowheads="1"/>
          </p:cNvPicPr>
          <p:nvPr/>
        </p:nvPicPr>
        <p:blipFill>
          <a:blip r:embed="rId2" cstate="print"/>
          <a:srcRect/>
          <a:stretch>
            <a:fillRect/>
          </a:stretch>
        </p:blipFill>
        <p:spPr bwMode="auto">
          <a:xfrm>
            <a:off x="1428750" y="947738"/>
            <a:ext cx="6286500" cy="504031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14363" y="87313"/>
            <a:ext cx="7399337" cy="822325"/>
          </a:xfrm>
          <a:prstGeom prst="rect">
            <a:avLst/>
          </a:prstGeom>
          <a:noFill/>
          <a:ln w="9525" algn="ctr">
            <a:noFill/>
            <a:miter lim="800000"/>
            <a:headEnd/>
            <a:tailEnd/>
          </a:ln>
          <a:effectLst/>
        </p:spPr>
        <p:txBody>
          <a:bodyPr anchor="ctr">
            <a:spAutoFit/>
          </a:bodyPr>
          <a:lstStyle/>
          <a:p>
            <a:pPr algn="just">
              <a:defRPr/>
            </a:pPr>
            <a:r>
              <a:rPr lang="el-GR" b="1">
                <a:solidFill>
                  <a:schemeClr val="bg1"/>
                </a:solidFill>
                <a:effectLst>
                  <a:outerShdw blurRad="38100" dist="38100" dir="2700000" algn="tl">
                    <a:srgbClr val="000000"/>
                  </a:outerShdw>
                </a:effectLst>
                <a:latin typeface="Garamond" pitchFamily="18" charset="0"/>
              </a:rPr>
              <a:t>ΕΙΚΟΝΑ 4.9:</a:t>
            </a:r>
            <a:r>
              <a:rPr lang="el-GR" b="1">
                <a:solidFill>
                  <a:schemeClr val="bg1"/>
                </a:solidFill>
                <a:latin typeface="Garamond" pitchFamily="18" charset="0"/>
              </a:rPr>
              <a:t> Διάκριση μπλε-λευκών αποικιών για τον εντοπισμό ανασυνδυασμένων φορέων.</a:t>
            </a:r>
          </a:p>
        </p:txBody>
      </p:sp>
      <p:pic>
        <p:nvPicPr>
          <p:cNvPr id="78851" name="Picture 3"/>
          <p:cNvPicPr>
            <a:picLocks noChangeAspect="1" noChangeArrowheads="1"/>
          </p:cNvPicPr>
          <p:nvPr/>
        </p:nvPicPr>
        <p:blipFill>
          <a:blip r:embed="rId2" cstate="print"/>
          <a:srcRect/>
          <a:stretch>
            <a:fillRect/>
          </a:stretch>
        </p:blipFill>
        <p:spPr bwMode="auto">
          <a:xfrm>
            <a:off x="696913" y="1057275"/>
            <a:ext cx="5832475" cy="58007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08113" y="862013"/>
            <a:ext cx="6264275" cy="457200"/>
          </a:xfrm>
          <a:prstGeom prst="rect">
            <a:avLst/>
          </a:prstGeom>
          <a:noFill/>
          <a:ln w="9525" algn="ctr">
            <a:noFill/>
            <a:miter lim="800000"/>
            <a:headEnd/>
            <a:tailEnd/>
          </a:ln>
        </p:spPr>
        <p:txBody>
          <a:bodyPr anchor="ctr">
            <a:spAutoFit/>
          </a:bodyPr>
          <a:lstStyle/>
          <a:p>
            <a:pPr algn="ctr"/>
            <a:endParaRPr lang="el-GR" b="1">
              <a:solidFill>
                <a:schemeClr val="bg1"/>
              </a:solidFill>
              <a:latin typeface="Garamond" pitchFamily="18" charset="0"/>
            </a:endParaRPr>
          </a:p>
        </p:txBody>
      </p:sp>
      <p:pic>
        <p:nvPicPr>
          <p:cNvPr id="21507" name="Picture 3"/>
          <p:cNvPicPr>
            <a:picLocks noChangeAspect="1" noChangeArrowheads="1"/>
          </p:cNvPicPr>
          <p:nvPr/>
        </p:nvPicPr>
        <p:blipFill>
          <a:blip r:embed="rId2" cstate="print"/>
          <a:srcRect/>
          <a:stretch>
            <a:fillRect/>
          </a:stretch>
        </p:blipFill>
        <p:spPr bwMode="auto">
          <a:xfrm>
            <a:off x="309563" y="1865313"/>
            <a:ext cx="8542337" cy="2943225"/>
          </a:xfrm>
          <a:prstGeom prst="rect">
            <a:avLst/>
          </a:prstGeom>
          <a:noFill/>
          <a:ln w="9525" algn="ctr">
            <a:noFill/>
            <a:miter lim="800000"/>
            <a:headEnd/>
            <a:tailEnd/>
          </a:ln>
        </p:spPr>
      </p:pic>
      <p:sp>
        <p:nvSpPr>
          <p:cNvPr id="68612" name="Rectangle 4"/>
          <p:cNvSpPr>
            <a:spLocks noChangeArrowheads="1"/>
          </p:cNvSpPr>
          <p:nvPr/>
        </p:nvSpPr>
        <p:spPr bwMode="auto">
          <a:xfrm>
            <a:off x="617538" y="946150"/>
            <a:ext cx="8074025" cy="519113"/>
          </a:xfrm>
          <a:prstGeom prst="rect">
            <a:avLst/>
          </a:prstGeom>
          <a:noFill/>
          <a:ln w="9525">
            <a:noFill/>
            <a:miter lim="800000"/>
            <a:headEnd/>
            <a:tailEnd/>
          </a:ln>
          <a:effectLst/>
        </p:spPr>
        <p:txBody>
          <a:bodyPr wrap="none">
            <a:spAutoFit/>
          </a:bodyPr>
          <a:lstStyle/>
          <a:p>
            <a:pPr>
              <a:defRPr/>
            </a:pPr>
            <a:r>
              <a:rPr lang="el-GR" sz="2800" b="1">
                <a:solidFill>
                  <a:schemeClr val="bg1"/>
                </a:solidFill>
                <a:effectLst>
                  <a:outerShdw blurRad="38100" dist="38100" dir="2700000" algn="tl">
                    <a:srgbClr val="000000"/>
                  </a:outerShdw>
                </a:effectLst>
                <a:latin typeface="Garamond" pitchFamily="18" charset="0"/>
              </a:rPr>
              <a:t>ΠΙΝΑΚΑΣ 4.5:</a:t>
            </a:r>
            <a:r>
              <a:rPr lang="el-GR" b="1">
                <a:solidFill>
                  <a:schemeClr val="bg1"/>
                </a:solidFill>
                <a:latin typeface="Garamond" pitchFamily="18" charset="0"/>
              </a:rPr>
              <a:t> Χωρητικότητα κοινών φορέων κλωνοποίησης.</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1116013" y="-15875"/>
          <a:ext cx="6911975" cy="6889750"/>
        </p:xfrm>
        <a:graphic>
          <a:graphicData uri="http://schemas.openxmlformats.org/presentationml/2006/ole">
            <mc:AlternateContent xmlns:mc="http://schemas.openxmlformats.org/markup-compatibility/2006">
              <mc:Choice xmlns:v="urn:schemas-microsoft-com:vml" Requires="v">
                <p:oleObj spid="_x0000_s4101" name="Image" r:id="rId3" imgW="3846258" imgH="3834067" progId="Photoshop.Image.6">
                  <p:embed/>
                </p:oleObj>
              </mc:Choice>
              <mc:Fallback>
                <p:oleObj name="Image" r:id="rId3" imgW="3846258" imgH="3834067"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5875"/>
                        <a:ext cx="6911975"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2706</TotalTime>
  <Words>1239</Words>
  <Application>Microsoft Office PowerPoint</Application>
  <PresentationFormat>Προβολή στην οθόνη (4:3)</PresentationFormat>
  <Paragraphs>97</Paragraphs>
  <Slides>59</Slides>
  <Notes>5</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59</vt:i4>
      </vt:variant>
    </vt:vector>
  </HeadingPairs>
  <TitlesOfParts>
    <vt:vector size="61" baseType="lpstr">
      <vt:lpstr>Προεπιλεγμένη σχεδίαση</vt:lpstr>
      <vt:lpstr>Image</vt:lpstr>
      <vt:lpstr>Μοριακές μέθοδοι ανάλυσης</vt:lpstr>
      <vt:lpstr>Βακτήρια ξενιστές</vt:lpstr>
      <vt:lpstr>E. coli K-12</vt:lpstr>
      <vt:lpstr>Γενετικές αλλαγές της  E. coli K-12</vt:lpstr>
      <vt:lpstr>Φορείς κλωνοποίησης</vt:lpstr>
      <vt:lpstr>Παρουσίαση του PowerPoint</vt:lpstr>
      <vt:lpstr>Παρουσίαση του PowerPoint</vt:lpstr>
      <vt:lpstr>Παρουσίαση του PowerPoint</vt:lpstr>
      <vt:lpstr>Παρουσίαση του PowerPoint</vt:lpstr>
      <vt:lpstr>Τα πέντε βασικά βήματα της κλωνοποίησης</vt:lpstr>
      <vt:lpstr>Παρουσίαση του PowerPoint</vt:lpstr>
      <vt:lpstr>Βήμα πρώτο: πέψη δείγματος DNA με ένζυμα περιορισμού</vt:lpstr>
      <vt:lpstr>Βήμα δεύτερο: πέψη πλασμιδιακού φορέα με ένζυμα περιορισμού</vt:lpstr>
      <vt:lpstr>Βήμα τρίτο: σύνδεση προϊόντων πέψης DNA με πλασμιδιακό φορέα</vt:lpstr>
      <vt:lpstr>Βήμα τέταρτο: μετασχηματισμός δεκτικών κυττάρων με τα προϊόντα σύνδεσης</vt:lpstr>
      <vt:lpstr>Παρουσίαση του PowerPoint</vt:lpstr>
      <vt:lpstr>Ανάπτυξη σε θρεπτικό μέσο με αντιβιοτικό</vt:lpstr>
      <vt:lpstr>Βιβλιοθήκες γενετικού υλικού</vt:lpstr>
      <vt:lpstr>Απομόνωση πολυ(A) RNA</vt:lpstr>
      <vt:lpstr>Μετατροπή του mRNA σε διπλής έλικας cDNA</vt:lpstr>
      <vt:lpstr>Παρουσίαση του PowerPoint</vt:lpstr>
      <vt:lpstr>Παρουσίαση του PowerPoint</vt:lpstr>
      <vt:lpstr>Παρουσίαση του PowerPoint</vt:lpstr>
      <vt:lpstr>Κλωνοποίηση γονιδίων που ρυθμίζονται από αναπτυξιακό παράγοντα, με διαφορική υβριδοποίηση</vt:lpstr>
      <vt:lpstr>Προετοιμασία γονιδιωματικών βιβλιοθηκών σε φορείς βακτηριοφάγου</vt:lpstr>
      <vt:lpstr>Chromosome walking</vt:lpstr>
      <vt:lpstr>Στυπώματα</vt:lpstr>
      <vt:lpstr>Στύπωμα κατά Southern: ανάλυση DNA με ηλεκτροφόρηση σε πήκτωμα, στύπωμα και υβριδοποίηση</vt:lpstr>
      <vt:lpstr>Northern blotting</vt:lpstr>
      <vt:lpstr>Παρουσίαση του PowerPoint</vt:lpstr>
      <vt:lpstr>Ανάμεσα στις θεμελιώδεις μετρήσεις της μοριακής βιολογίας είναι:</vt:lpstr>
      <vt:lpstr>Παρουσίαση του PowerPoint</vt:lpstr>
      <vt:lpstr>Παρουσίαση του PowerPoint</vt:lpstr>
      <vt:lpstr>Παρουσίαση του PowerPoint</vt:lpstr>
      <vt:lpstr>Μικροσυστοιχίες</vt:lpstr>
      <vt:lpstr>Στικτές μικροσυστοιχίες</vt:lpstr>
      <vt:lpstr>Παρουσίαση του PowerPoint</vt:lpstr>
      <vt:lpstr>Φωτολιθογραφική σύνθεση ολιγονουκλεοτιδίων</vt:lpstr>
      <vt:lpstr>Παρουσίαση του PowerPoint</vt:lpstr>
      <vt:lpstr>Παρουσίαση του PowerPoint</vt:lpstr>
      <vt:lpstr>Παρουσίαση του PowerPoint</vt:lpstr>
      <vt:lpstr>PCR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Εφαρμογές PCR</vt:lpstr>
      <vt:lpstr>PCR-RFLP</vt:lpstr>
      <vt:lpstr>Παρουσίαση του PowerPoint</vt:lpstr>
      <vt:lpstr>Παρουσίαση του PowerPoint</vt:lpstr>
      <vt:lpstr>Microsatellite repeats</vt:lpstr>
      <vt:lpstr>Παρουσίαση του PowerPoint</vt:lpstr>
      <vt:lpstr>ASO primers / ARMS* test</vt:lpstr>
      <vt:lpstr>In vitro μεταλλαξιγένεση</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Βασικές τεχνικές απαραίτητες σε κάθε είδους κλωνοποίηση</dc:title>
  <dc:creator>PLATO</dc:creator>
  <cp:lastModifiedBy>user</cp:lastModifiedBy>
  <cp:revision>49</cp:revision>
  <dcterms:created xsi:type="dcterms:W3CDTF">2007-10-22T16:35:30Z</dcterms:created>
  <dcterms:modified xsi:type="dcterms:W3CDTF">2014-01-13T11:52:43Z</dcterms:modified>
</cp:coreProperties>
</file>