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2" r:id="rId2"/>
    <p:sldId id="293" r:id="rId3"/>
    <p:sldId id="294" r:id="rId4"/>
    <p:sldId id="295" r:id="rId5"/>
    <p:sldId id="296" r:id="rId6"/>
    <p:sldId id="297" r:id="rId7"/>
    <p:sldId id="287" r:id="rId8"/>
    <p:sldId id="288" r:id="rId9"/>
    <p:sldId id="269" r:id="rId10"/>
    <p:sldId id="266" r:id="rId11"/>
    <p:sldId id="270" r:id="rId12"/>
    <p:sldId id="265" r:id="rId13"/>
    <p:sldId id="268" r:id="rId14"/>
    <p:sldId id="264" r:id="rId15"/>
    <p:sldId id="267" r:id="rId16"/>
    <p:sldId id="262" r:id="rId17"/>
    <p:sldId id="289" r:id="rId18"/>
    <p:sldId id="261" r:id="rId19"/>
    <p:sldId id="274" r:id="rId20"/>
    <p:sldId id="276" r:id="rId21"/>
    <p:sldId id="277" r:id="rId22"/>
    <p:sldId id="281" r:id="rId23"/>
    <p:sldId id="278" r:id="rId24"/>
    <p:sldId id="279" r:id="rId25"/>
    <p:sldId id="280" r:id="rId26"/>
    <p:sldId id="284" r:id="rId27"/>
    <p:sldId id="283" r:id="rId28"/>
    <p:sldId id="290" r:id="rId29"/>
    <p:sldId id="271" r:id="rId30"/>
    <p:sldId id="272" r:id="rId31"/>
    <p:sldId id="291" r:id="rId32"/>
    <p:sldId id="285" r:id="rId33"/>
    <p:sldId id="304" r:id="rId34"/>
    <p:sldId id="298" r:id="rId35"/>
    <p:sldId id="299" r:id="rId36"/>
    <p:sldId id="303" r:id="rId37"/>
    <p:sldId id="305"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BD8C2-9740-42CB-8526-0C18EFE40D08}" type="datetimeFigureOut">
              <a:rPr lang="en-US" smtClean="0"/>
              <a:t>12/29/2014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4E35B-6141-4E1F-9D1E-71FB79C75915}" type="slidenum">
              <a:rPr lang="en-US" smtClean="0"/>
              <a:t>‹#›</a:t>
            </a:fld>
            <a:endParaRPr lang="en-US"/>
          </a:p>
        </p:txBody>
      </p:sp>
    </p:spTree>
    <p:extLst>
      <p:ext uri="{BB962C8B-B14F-4D97-AF65-F5344CB8AC3E}">
        <p14:creationId xmlns:p14="http://schemas.microsoft.com/office/powerpoint/2010/main" val="134710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80179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Λογότυπο Πανεπιστημίου Θεσσαλί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66"/>
            <a:ext cx="333375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730200"/>
            <a:ext cx="7772400" cy="1470025"/>
          </a:xfrm>
        </p:spPr>
        <p:txBody>
          <a:bodyPr/>
          <a:lstStyle/>
          <a:p>
            <a:r>
              <a:rPr lang="el-GR" dirty="0" smtClean="0"/>
              <a:t>Φύλο και Ιστορία</a:t>
            </a:r>
            <a:endParaRPr lang="el-GR" dirty="0"/>
          </a:p>
        </p:txBody>
      </p:sp>
      <p:sp>
        <p:nvSpPr>
          <p:cNvPr id="3" name="Υπότιτλος 2"/>
          <p:cNvSpPr>
            <a:spLocks noGrp="1"/>
          </p:cNvSpPr>
          <p:nvPr>
            <p:ph type="subTitle" idx="1"/>
          </p:nvPr>
        </p:nvSpPr>
        <p:spPr>
          <a:xfrm>
            <a:off x="683568" y="2108448"/>
            <a:ext cx="7776864" cy="1752600"/>
          </a:xfrm>
        </p:spPr>
        <p:txBody>
          <a:bodyPr>
            <a:noAutofit/>
          </a:bodyPr>
          <a:lstStyle/>
          <a:p>
            <a:r>
              <a:rPr lang="el-GR" sz="2800" dirty="0">
                <a:solidFill>
                  <a:schemeClr val="tx1"/>
                </a:solidFill>
                <a:latin typeface="+mj-lt"/>
                <a:ea typeface="+mj-ea"/>
                <a:cs typeface="+mj-cs"/>
              </a:rPr>
              <a:t>Ενότητα </a:t>
            </a:r>
            <a:r>
              <a:rPr lang="en-US" sz="2800" dirty="0" smtClean="0">
                <a:solidFill>
                  <a:schemeClr val="tx1"/>
                </a:solidFill>
                <a:latin typeface="+mj-lt"/>
                <a:ea typeface="+mj-ea"/>
                <a:cs typeface="+mj-cs"/>
              </a:rPr>
              <a:t>7</a:t>
            </a:r>
            <a:r>
              <a:rPr lang="el-GR" sz="2800" dirty="0" smtClean="0">
                <a:solidFill>
                  <a:schemeClr val="tx1"/>
                </a:solidFill>
                <a:latin typeface="+mj-lt"/>
                <a:ea typeface="+mj-ea"/>
                <a:cs typeface="+mj-cs"/>
              </a:rPr>
              <a:t>:</a:t>
            </a:r>
            <a:r>
              <a:rPr lang="en-US" sz="2800" dirty="0" smtClean="0">
                <a:solidFill>
                  <a:srgbClr val="5075BC"/>
                </a:solidFill>
                <a:latin typeface="+mj-lt"/>
                <a:ea typeface="+mj-ea"/>
                <a:cs typeface="+mj-cs"/>
              </a:rPr>
              <a:t> </a:t>
            </a:r>
            <a:r>
              <a:rPr lang="el-GR" sz="2800" dirty="0">
                <a:solidFill>
                  <a:schemeClr val="tx1"/>
                </a:solidFill>
              </a:rPr>
              <a:t>Αναμορφώνοντας την παρεκκλίνουσα συμπεριφορά: </a:t>
            </a:r>
            <a:r>
              <a:rPr lang="en-US" sz="2800" dirty="0">
                <a:solidFill>
                  <a:schemeClr val="tx1"/>
                </a:solidFill>
              </a:rPr>
              <a:t/>
            </a:r>
            <a:br>
              <a:rPr lang="en-US" sz="2800" dirty="0">
                <a:solidFill>
                  <a:schemeClr val="tx1"/>
                </a:solidFill>
              </a:rPr>
            </a:br>
            <a:r>
              <a:rPr lang="el-GR" sz="2800" dirty="0">
                <a:solidFill>
                  <a:schemeClr val="tx1"/>
                </a:solidFill>
              </a:rPr>
              <a:t>το παράδειγμα της μαγείας και της σεξουαλικής </a:t>
            </a:r>
            <a:r>
              <a:rPr lang="el-GR" sz="2800" dirty="0" smtClean="0">
                <a:solidFill>
                  <a:schemeClr val="tx1"/>
                </a:solidFill>
              </a:rPr>
              <a:t>παραβατικότητας</a:t>
            </a:r>
            <a:endParaRPr lang="en-US" sz="2800" dirty="0" smtClean="0">
              <a:solidFill>
                <a:schemeClr val="tx1"/>
              </a:solidFill>
            </a:endParaRPr>
          </a:p>
          <a:p>
            <a:endParaRPr lang="el-GR" sz="2800" dirty="0" smtClean="0">
              <a:solidFill>
                <a:schemeClr val="tx1"/>
              </a:solidFill>
            </a:endParaRPr>
          </a:p>
          <a:p>
            <a:r>
              <a:rPr lang="el-GR" sz="2800" dirty="0" smtClean="0">
                <a:solidFill>
                  <a:schemeClr val="tx1"/>
                </a:solidFill>
              </a:rPr>
              <a:t>Ανδρονίκη </a:t>
            </a:r>
            <a:r>
              <a:rPr lang="el-GR" sz="2800" dirty="0" err="1" smtClean="0">
                <a:solidFill>
                  <a:schemeClr val="tx1"/>
                </a:solidFill>
              </a:rPr>
              <a:t>Διαλέτη</a:t>
            </a:r>
            <a:endParaRPr lang="el-GR" sz="2800" dirty="0" smtClean="0">
              <a:solidFill>
                <a:schemeClr val="tx1"/>
              </a:solidFill>
            </a:endParaRPr>
          </a:p>
          <a:p>
            <a:r>
              <a:rPr lang="el-GR" sz="2800" dirty="0" smtClean="0">
                <a:solidFill>
                  <a:schemeClr val="tx1"/>
                </a:solidFill>
              </a:rPr>
              <a:t>Πανεπιστήμιο Θεσσαλίας</a:t>
            </a:r>
          </a:p>
          <a:p>
            <a:r>
              <a:rPr lang="el-GR" sz="2800" dirty="0" smtClean="0">
                <a:solidFill>
                  <a:schemeClr val="tx1"/>
                </a:solidFill>
              </a:rPr>
              <a:t>Τμήμα: Ιστορίας, Αρχαιολογίας, Κοινωνικής Ανθρωπολογίας</a:t>
            </a:r>
            <a:endParaRPr lang="en-US" sz="2800" dirty="0" smtClean="0">
              <a:solidFill>
                <a:schemeClr val="tx1"/>
              </a:solidFill>
            </a:endParaRPr>
          </a:p>
          <a:p>
            <a:endParaRPr lang="el-GR" sz="2800" dirty="0" smtClean="0"/>
          </a:p>
        </p:txBody>
      </p:sp>
      <p:sp>
        <p:nvSpPr>
          <p:cNvPr id="4" name="Slide Number Placeholder 3"/>
          <p:cNvSpPr>
            <a:spLocks noGrp="1"/>
          </p:cNvSpPr>
          <p:nvPr>
            <p:ph type="sldNum" sz="quarter" idx="12"/>
          </p:nvPr>
        </p:nvSpPr>
        <p:spPr/>
        <p:txBody>
          <a:bodyPr/>
          <a:lstStyle/>
          <a:p>
            <a:fld id="{D3F1D1C4-C2D9-4231-9FB2-B2D9D97AA41D}" type="slidenum">
              <a:rPr lang="el-GR" smtClean="0"/>
              <a:pPr/>
              <a:t>1</a:t>
            </a:fld>
            <a:endParaRPr lang="el-GR"/>
          </a:p>
        </p:txBody>
      </p:sp>
    </p:spTree>
    <p:extLst>
      <p:ext uri="{BB962C8B-B14F-4D97-AF65-F5344CB8AC3E}">
        <p14:creationId xmlns:p14="http://schemas.microsoft.com/office/powerpoint/2010/main" val="1698589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smtClean="0"/>
              <a:t>Οι δαιμονικές συναθροίσεις των μαγισσών, γνωστές ως «Σάββατα» </a:t>
            </a:r>
            <a:r>
              <a:rPr lang="en-US" sz="2800" dirty="0" smtClean="0"/>
              <a:t>(</a:t>
            </a:r>
            <a:r>
              <a:rPr lang="en-US" sz="2800" i="1" dirty="0" smtClean="0"/>
              <a:t>Sabbath</a:t>
            </a:r>
            <a:r>
              <a:rPr lang="en-US" sz="2800" dirty="0" smtClean="0"/>
              <a:t>)</a:t>
            </a:r>
            <a:r>
              <a:rPr lang="el-GR" sz="2800" dirty="0" smtClean="0"/>
              <a:t>: </a:t>
            </a:r>
            <a:br>
              <a:rPr lang="el-GR" sz="2800" dirty="0" smtClean="0"/>
            </a:br>
            <a:r>
              <a:rPr lang="en-US" sz="2800" dirty="0" smtClean="0"/>
              <a:t>Hans </a:t>
            </a:r>
            <a:r>
              <a:rPr lang="en-US" sz="2800" dirty="0" err="1" smtClean="0"/>
              <a:t>Baldung</a:t>
            </a:r>
            <a:r>
              <a:rPr lang="en-US" sz="2800" dirty="0" smtClean="0"/>
              <a:t>,</a:t>
            </a:r>
            <a:r>
              <a:rPr lang="el-GR" sz="2800" dirty="0" smtClean="0"/>
              <a:t> Μάγισσες</a:t>
            </a:r>
            <a:r>
              <a:rPr lang="en-US" sz="2800" dirty="0" smtClean="0"/>
              <a:t> </a:t>
            </a:r>
            <a:r>
              <a:rPr lang="el-GR" sz="2800" dirty="0" smtClean="0"/>
              <a:t>(</a:t>
            </a:r>
            <a:r>
              <a:rPr lang="en-US" sz="2800" dirty="0" smtClean="0"/>
              <a:t>1508</a:t>
            </a:r>
            <a:r>
              <a:rPr lang="el-GR" sz="2800" dirty="0" smtClean="0"/>
              <a:t>)</a:t>
            </a:r>
            <a:endParaRPr lang="el-GR" sz="2800" dirty="0"/>
          </a:p>
        </p:txBody>
      </p:sp>
      <p:pic>
        <p:nvPicPr>
          <p:cNvPr id="4" name="Content Placeholder 3" descr="Εικόνα:Hans Baldung, Μάγισσες (1508)"/>
          <p:cNvPicPr>
            <a:picLocks noGrp="1" noChangeAspect="1"/>
          </p:cNvPicPr>
          <p:nvPr>
            <p:ph idx="1"/>
          </p:nvPr>
        </p:nvPicPr>
        <p:blipFill>
          <a:blip r:embed="rId2" cstate="print"/>
          <a:stretch>
            <a:fillRect/>
          </a:stretch>
        </p:blipFill>
        <p:spPr>
          <a:xfrm>
            <a:off x="2915816" y="1772816"/>
            <a:ext cx="3377182" cy="486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Δαιμονική βρεφοκτονία: από το εξώφυλλο γερμανικής μετάφρασης του </a:t>
            </a:r>
            <a:r>
              <a:rPr lang="en-US" sz="3200" dirty="0" smtClean="0"/>
              <a:t>Peter </a:t>
            </a:r>
            <a:r>
              <a:rPr lang="en-US" sz="3200" dirty="0" err="1" smtClean="0"/>
              <a:t>Binsfeld</a:t>
            </a:r>
            <a:r>
              <a:rPr lang="en-US" sz="3200" dirty="0" smtClean="0"/>
              <a:t>, </a:t>
            </a:r>
            <a:r>
              <a:rPr lang="en-US" sz="3200" i="1" dirty="0" err="1" smtClean="0"/>
              <a:t>Tractatus</a:t>
            </a:r>
            <a:r>
              <a:rPr lang="en-US" sz="3200" i="1" dirty="0" smtClean="0"/>
              <a:t> de </a:t>
            </a:r>
            <a:r>
              <a:rPr lang="en-US" sz="3200" i="1" dirty="0" err="1" smtClean="0"/>
              <a:t>confessionibus</a:t>
            </a:r>
            <a:r>
              <a:rPr lang="en-US" sz="3200" i="1" dirty="0" smtClean="0"/>
              <a:t> </a:t>
            </a:r>
            <a:r>
              <a:rPr lang="en-US" sz="3200" i="1" dirty="0" err="1" smtClean="0"/>
              <a:t>maleficorum</a:t>
            </a:r>
            <a:r>
              <a:rPr lang="en-US" sz="3200" i="1" dirty="0" smtClean="0"/>
              <a:t> et </a:t>
            </a:r>
            <a:r>
              <a:rPr lang="en-US" sz="3200" i="1" dirty="0" err="1" smtClean="0"/>
              <a:t>sagarum</a:t>
            </a:r>
            <a:r>
              <a:rPr lang="en-US" sz="3200" dirty="0" smtClean="0"/>
              <a:t> (1602)</a:t>
            </a:r>
            <a:endParaRPr lang="el-GR" sz="3200" dirty="0"/>
          </a:p>
        </p:txBody>
      </p:sp>
      <p:pic>
        <p:nvPicPr>
          <p:cNvPr id="4" name="Content Placeholder 3" descr="Εικόνα:Δαιμονική βρεφοκτονία: από το εξώφυλλο γερμανικής μετάφρασης του Peter Binsfeld, Tractatus de confessionibus maleficorum et sagarum (1602)"/>
          <p:cNvPicPr>
            <a:picLocks noGrp="1" noChangeAspect="1"/>
          </p:cNvPicPr>
          <p:nvPr>
            <p:ph idx="1"/>
          </p:nvPr>
        </p:nvPicPr>
        <p:blipFill>
          <a:blip r:embed="rId2" cstate="print"/>
          <a:stretch>
            <a:fillRect/>
          </a:stretch>
        </p:blipFill>
        <p:spPr>
          <a:xfrm>
            <a:off x="2771800" y="1628800"/>
            <a:ext cx="3552535" cy="496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Autofit/>
          </a:bodyPr>
          <a:lstStyle/>
          <a:p>
            <a:r>
              <a:rPr lang="el-GR" sz="2700" dirty="0" smtClean="0"/>
              <a:t>Το «αισχρό φιλί»: </a:t>
            </a:r>
            <a:br>
              <a:rPr lang="el-GR" sz="2700" dirty="0" smtClean="0"/>
            </a:br>
            <a:r>
              <a:rPr lang="el-GR" sz="2700" dirty="0" smtClean="0"/>
              <a:t>μάγισσες δηλώνουν υποταγή στον διάβολο: </a:t>
            </a:r>
            <a:br>
              <a:rPr lang="el-GR" sz="2700" dirty="0" smtClean="0"/>
            </a:br>
            <a:r>
              <a:rPr lang="en-US" sz="2700" dirty="0" smtClean="0"/>
              <a:t>Francesco Maria </a:t>
            </a:r>
            <a:r>
              <a:rPr lang="en-US" sz="2700" dirty="0" err="1" smtClean="0"/>
              <a:t>Guazzo</a:t>
            </a:r>
            <a:r>
              <a:rPr lang="en-US" sz="2700" dirty="0" smtClean="0"/>
              <a:t>, </a:t>
            </a:r>
            <a:r>
              <a:rPr lang="en-US" sz="2700" i="1" dirty="0" smtClean="0"/>
              <a:t>Compendium </a:t>
            </a:r>
            <a:r>
              <a:rPr lang="en-US" sz="2700" i="1" dirty="0" err="1" smtClean="0"/>
              <a:t>Maleficarum</a:t>
            </a:r>
            <a:r>
              <a:rPr lang="el-GR" sz="2700" dirty="0" smtClean="0"/>
              <a:t> </a:t>
            </a:r>
            <a:r>
              <a:rPr lang="en-US" sz="2700" dirty="0" smtClean="0"/>
              <a:t>(1608) </a:t>
            </a:r>
            <a:endParaRPr lang="el-GR" sz="2700" dirty="0"/>
          </a:p>
        </p:txBody>
      </p:sp>
      <p:pic>
        <p:nvPicPr>
          <p:cNvPr id="4" name="Content Placeholder 3" descr="Εικόνα:Το «αισχρό φιλί»: &#10;μάγισσες δηλώνουν υποταγή στον διάβολο: &#10;Francesco Maria Guazzo, Compendium Maleficarum (1608) "/>
          <p:cNvPicPr>
            <a:picLocks noGrp="1" noChangeAspect="1"/>
          </p:cNvPicPr>
          <p:nvPr>
            <p:ph idx="1"/>
          </p:nvPr>
        </p:nvPicPr>
        <p:blipFill>
          <a:blip r:embed="rId2" cstate="print"/>
          <a:stretch>
            <a:fillRect/>
          </a:stretch>
        </p:blipFill>
        <p:spPr>
          <a:xfrm>
            <a:off x="1763688" y="1988840"/>
            <a:ext cx="5652884" cy="4500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900" dirty="0" smtClean="0"/>
              <a:t>Μάγισσες προκαλούν χαλαζόπτωση: </a:t>
            </a:r>
            <a:r>
              <a:rPr lang="en-US" sz="2900" dirty="0" smtClean="0"/>
              <a:t/>
            </a:r>
            <a:br>
              <a:rPr lang="en-US" sz="2900" dirty="0" smtClean="0"/>
            </a:br>
            <a:r>
              <a:rPr lang="en-US" sz="2900" dirty="0" smtClean="0"/>
              <a:t>Ulrich </a:t>
            </a:r>
            <a:r>
              <a:rPr lang="en-US" sz="2900" dirty="0" err="1" smtClean="0"/>
              <a:t>Molitor</a:t>
            </a:r>
            <a:r>
              <a:rPr lang="en-US" sz="2900" dirty="0" smtClean="0"/>
              <a:t>, </a:t>
            </a:r>
            <a:r>
              <a:rPr lang="en-US" sz="2900" i="1" dirty="0" smtClean="0"/>
              <a:t>De </a:t>
            </a:r>
            <a:r>
              <a:rPr lang="en-US" sz="2900" i="1" dirty="0" err="1" smtClean="0"/>
              <a:t>lamiis</a:t>
            </a:r>
            <a:r>
              <a:rPr lang="en-US" sz="2900" i="1" dirty="0" smtClean="0"/>
              <a:t> et </a:t>
            </a:r>
            <a:r>
              <a:rPr lang="en-US" sz="2900" i="1" dirty="0" err="1" smtClean="0"/>
              <a:t>phitonicis</a:t>
            </a:r>
            <a:r>
              <a:rPr lang="en-US" sz="2900" i="1" dirty="0" smtClean="0"/>
              <a:t> </a:t>
            </a:r>
            <a:r>
              <a:rPr lang="en-US" sz="2900" i="1" dirty="0" err="1" smtClean="0"/>
              <a:t>mulieribus</a:t>
            </a:r>
            <a:r>
              <a:rPr lang="en-US" sz="2900" dirty="0" smtClean="0"/>
              <a:t> (1489)</a:t>
            </a:r>
            <a:endParaRPr lang="el-GR" sz="2900" dirty="0"/>
          </a:p>
        </p:txBody>
      </p:sp>
      <p:pic>
        <p:nvPicPr>
          <p:cNvPr id="4" name="Content Placeholder 3" descr="Εικόνα:Μάγισσες προκαλούν χαλαζόπτωση"/>
          <p:cNvPicPr>
            <a:picLocks noGrp="1" noChangeAspect="1"/>
          </p:cNvPicPr>
          <p:nvPr>
            <p:ph idx="1"/>
          </p:nvPr>
        </p:nvPicPr>
        <p:blipFill>
          <a:blip r:embed="rId2" cstate="print"/>
          <a:stretch>
            <a:fillRect/>
          </a:stretch>
        </p:blipFill>
        <p:spPr>
          <a:xfrm>
            <a:off x="2555776" y="1844823"/>
            <a:ext cx="4026274" cy="478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29600" cy="1143000"/>
          </a:xfrm>
        </p:spPr>
        <p:txBody>
          <a:bodyPr>
            <a:normAutofit fontScale="90000"/>
          </a:bodyPr>
          <a:lstStyle/>
          <a:p>
            <a:r>
              <a:rPr lang="el-GR" dirty="0" smtClean="0"/>
              <a:t> </a:t>
            </a:r>
            <a:r>
              <a:rPr lang="el-GR" sz="3100" dirty="0" smtClean="0"/>
              <a:t>Η «μοχθηρή» γυναικεία φροντίδα: </a:t>
            </a:r>
            <a:br>
              <a:rPr lang="el-GR" sz="3100" dirty="0" smtClean="0"/>
            </a:br>
            <a:r>
              <a:rPr lang="el-GR" sz="3100" dirty="0" smtClean="0"/>
              <a:t>Μάγισσα ταΐζει οικόσιτα δαιμόνια, Αγγλία π</a:t>
            </a:r>
            <a:r>
              <a:rPr lang="en-US" sz="3100" dirty="0" smtClean="0"/>
              <a:t>. 1580</a:t>
            </a:r>
            <a:r>
              <a:rPr lang="el-GR" sz="3100" dirty="0" smtClean="0"/>
              <a:t> </a:t>
            </a:r>
            <a:endParaRPr lang="el-GR" sz="3100" dirty="0"/>
          </a:p>
        </p:txBody>
      </p:sp>
      <p:pic>
        <p:nvPicPr>
          <p:cNvPr id="4" name="Content Placeholder 3" descr="Εικόνα:Μάγισσα ταΐζει οικόσιτα δαιμόνια, Αγγλία, 1580 "/>
          <p:cNvPicPr>
            <a:picLocks noGrp="1" noChangeAspect="1"/>
          </p:cNvPicPr>
          <p:nvPr>
            <p:ph idx="1"/>
          </p:nvPr>
        </p:nvPicPr>
        <p:blipFill>
          <a:blip r:embed="rId2" cstate="print"/>
          <a:stretch>
            <a:fillRect/>
          </a:stretch>
        </p:blipFill>
        <p:spPr>
          <a:xfrm>
            <a:off x="1043608" y="1772815"/>
            <a:ext cx="6966001" cy="464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smtClean="0"/>
              <a:t>Ο περίφημος «κυνηγός μαγισσών» </a:t>
            </a:r>
            <a:r>
              <a:rPr lang="en-US" sz="2800" dirty="0" smtClean="0"/>
              <a:t>Matthew Hopkins </a:t>
            </a:r>
            <a:r>
              <a:rPr lang="el-GR" sz="2800" dirty="0" smtClean="0"/>
              <a:t>παρακολουθεί τα υποψήφια θύματά του: </a:t>
            </a:r>
            <a:br>
              <a:rPr lang="el-GR" sz="2800" dirty="0" smtClean="0"/>
            </a:br>
            <a:r>
              <a:rPr lang="en-US" sz="2800" dirty="0" smtClean="0"/>
              <a:t>Matthew Hopkins, </a:t>
            </a:r>
            <a:r>
              <a:rPr lang="en-US" sz="2800" i="1" dirty="0" smtClean="0"/>
              <a:t>The Discovery of Witches</a:t>
            </a:r>
            <a:r>
              <a:rPr lang="en-US" sz="2800" dirty="0" smtClean="0"/>
              <a:t> (1647)</a:t>
            </a:r>
            <a:endParaRPr lang="el-GR" sz="2800" dirty="0"/>
          </a:p>
        </p:txBody>
      </p:sp>
      <p:pic>
        <p:nvPicPr>
          <p:cNvPr id="4" name="Content Placeholder 3" descr="Εικόνα:Ο περίφημος «κυνηγός μαγισσών» Matthew Hopkins παρακολουθεί τα υποψήφια θύματά του"/>
          <p:cNvPicPr>
            <a:picLocks noGrp="1" noChangeAspect="1"/>
          </p:cNvPicPr>
          <p:nvPr>
            <p:ph idx="1"/>
          </p:nvPr>
        </p:nvPicPr>
        <p:blipFill>
          <a:blip r:embed="rId2" cstate="print"/>
          <a:stretch>
            <a:fillRect/>
          </a:stretch>
        </p:blipFill>
        <p:spPr>
          <a:xfrm>
            <a:off x="2843807" y="1772815"/>
            <a:ext cx="3569454" cy="460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Βασανισμός και θανάτωση μαγισσών: </a:t>
            </a:r>
            <a:br>
              <a:rPr lang="el-GR" sz="3200" dirty="0" smtClean="0"/>
            </a:br>
            <a:r>
              <a:rPr lang="el-GR" sz="3200" dirty="0" smtClean="0"/>
              <a:t>συλλογή </a:t>
            </a:r>
            <a:r>
              <a:rPr lang="en-US" sz="3200" dirty="0" err="1" smtClean="0"/>
              <a:t>Wickiana</a:t>
            </a:r>
            <a:r>
              <a:rPr lang="el-GR" sz="3200" dirty="0" smtClean="0"/>
              <a:t>, Ζυρίχη</a:t>
            </a:r>
            <a:endParaRPr lang="el-GR" sz="3200" dirty="0"/>
          </a:p>
        </p:txBody>
      </p:sp>
      <p:sp>
        <p:nvSpPr>
          <p:cNvPr id="3" name="Text Placeholder 2"/>
          <p:cNvSpPr>
            <a:spLocks noGrp="1"/>
          </p:cNvSpPr>
          <p:nvPr>
            <p:ph type="body" idx="1"/>
          </p:nvPr>
        </p:nvSpPr>
        <p:spPr>
          <a:xfrm>
            <a:off x="395536" y="1535113"/>
            <a:ext cx="4040188" cy="639762"/>
          </a:xfrm>
        </p:spPr>
        <p:txBody>
          <a:bodyPr/>
          <a:lstStyle/>
          <a:p>
            <a:pPr algn="ctr"/>
            <a:r>
              <a:rPr lang="el-GR" b="0" dirty="0" smtClean="0"/>
              <a:t>Βασανισμός</a:t>
            </a:r>
            <a:r>
              <a:rPr lang="el-GR" dirty="0" smtClean="0"/>
              <a:t> </a:t>
            </a:r>
            <a:r>
              <a:rPr lang="el-GR" b="0" dirty="0" smtClean="0"/>
              <a:t>(ανώνυμο, 1577)</a:t>
            </a:r>
            <a:endParaRPr lang="el-GR" b="0" dirty="0"/>
          </a:p>
        </p:txBody>
      </p:sp>
      <p:pic>
        <p:nvPicPr>
          <p:cNvPr id="7" name="Content Placeholder 6" descr="Εικόνα:Βασανισμός και θανάτωση μαγισσών: &#10;συλλογή Wickiana, Ζυρίχη. Βασανισμός"/>
          <p:cNvPicPr>
            <a:picLocks noGrp="1" noChangeAspect="1"/>
          </p:cNvPicPr>
          <p:nvPr>
            <p:ph sz="half" idx="2"/>
          </p:nvPr>
        </p:nvPicPr>
        <p:blipFill>
          <a:blip r:embed="rId2" cstate="print"/>
          <a:stretch>
            <a:fillRect/>
          </a:stretch>
        </p:blipFill>
        <p:spPr>
          <a:xfrm>
            <a:off x="477888" y="2276872"/>
            <a:ext cx="3797034" cy="3951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4583361" y="1535113"/>
            <a:ext cx="4041775" cy="639762"/>
          </a:xfrm>
        </p:spPr>
        <p:txBody>
          <a:bodyPr>
            <a:noAutofit/>
          </a:bodyPr>
          <a:lstStyle/>
          <a:p>
            <a:pPr algn="ctr"/>
            <a:r>
              <a:rPr lang="el-GR" b="0" dirty="0" smtClean="0"/>
              <a:t>Πυρά στο </a:t>
            </a:r>
            <a:r>
              <a:rPr lang="en-US" b="0" dirty="0" smtClean="0"/>
              <a:t>Baden</a:t>
            </a:r>
            <a:r>
              <a:rPr lang="el-GR" b="0" dirty="0" smtClean="0"/>
              <a:t> (αν. 1585)</a:t>
            </a:r>
            <a:endParaRPr lang="el-GR" b="0" dirty="0"/>
          </a:p>
        </p:txBody>
      </p:sp>
      <p:pic>
        <p:nvPicPr>
          <p:cNvPr id="8" name="Content Placeholder 7" descr="Εικόνα:Βασανισμός και θανάτωση μαγισσών: &#10;συλλογή Wickiana, Ζυρίχη. Πυρά στο Baden."/>
          <p:cNvPicPr>
            <a:picLocks noGrp="1" noChangeAspect="1"/>
          </p:cNvPicPr>
          <p:nvPr>
            <p:ph sz="quarter" idx="4"/>
          </p:nvPr>
        </p:nvPicPr>
        <p:blipFill>
          <a:blip r:embed="rId3" cstate="print"/>
          <a:stretch>
            <a:fillRect/>
          </a:stretch>
        </p:blipFill>
        <p:spPr>
          <a:xfrm>
            <a:off x="4583361" y="2243306"/>
            <a:ext cx="4041775" cy="3814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dirty="0" smtClean="0"/>
              <a:t/>
            </a:r>
            <a:br>
              <a:rPr lang="el-GR" sz="2800" dirty="0" smtClean="0"/>
            </a:br>
            <a:r>
              <a:rPr lang="el-GR" sz="2800" dirty="0" smtClean="0"/>
              <a:t>Δαιμονικό ζώο με μορφή χοίρου κατασπαράζει βρέφος υπό την επίβλεψη/ανοχή γυναίκας/μάγισσας , παραπέμποντας στην παραδοσιακή σύνδεση μαγείας και παιδοκτονίας:</a:t>
            </a:r>
            <a:br>
              <a:rPr lang="el-GR" sz="2800" dirty="0" smtClean="0"/>
            </a:br>
            <a:r>
              <a:rPr lang="el-GR" sz="2800" dirty="0" smtClean="0"/>
              <a:t>Συλλογή </a:t>
            </a:r>
            <a:r>
              <a:rPr lang="en-US" sz="2800" dirty="0" err="1" smtClean="0"/>
              <a:t>Wickiana</a:t>
            </a:r>
            <a:r>
              <a:rPr lang="el-GR" sz="2800" dirty="0" smtClean="0"/>
              <a:t> (ανώνυμο 1563)</a:t>
            </a:r>
            <a:endParaRPr lang="el-GR" sz="2800" dirty="0"/>
          </a:p>
        </p:txBody>
      </p:sp>
      <p:pic>
        <p:nvPicPr>
          <p:cNvPr id="4" name="Content Placeholder 3" descr="Eik;onaQΔαιμονικό ζώο με μορφή χοίρου κατασπαράζει βρέφος υπό την επίβλεψη/ανοχή γυναίκας/μάγισσας , παραπέμποντας στην παραδοσιακή σύνδεση μαγείας και παιδοκτονίας:&#10;Συλλογή Wickiana (ανώνυμο 1563)"/>
          <p:cNvPicPr>
            <a:picLocks noGrp="1" noChangeAspect="1"/>
          </p:cNvPicPr>
          <p:nvPr>
            <p:ph idx="1"/>
          </p:nvPr>
        </p:nvPicPr>
        <p:blipFill>
          <a:blip r:embed="rId2" cstate="print"/>
          <a:stretch>
            <a:fillRect/>
          </a:stretch>
        </p:blipFill>
        <p:spPr>
          <a:xfrm>
            <a:off x="2339752" y="2060848"/>
            <a:ext cx="4408853"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100" dirty="0" smtClean="0"/>
              <a:t>Στερεοτυπικές απεικονίσεις της «άπληστης πόρνης»</a:t>
            </a:r>
            <a:endParaRPr lang="el-GR" sz="3100" dirty="0"/>
          </a:p>
        </p:txBody>
      </p:sp>
      <p:sp>
        <p:nvSpPr>
          <p:cNvPr id="3" name="Text Placeholder 2"/>
          <p:cNvSpPr>
            <a:spLocks noGrp="1"/>
          </p:cNvSpPr>
          <p:nvPr>
            <p:ph type="body" idx="1"/>
          </p:nvPr>
        </p:nvSpPr>
        <p:spPr>
          <a:xfrm>
            <a:off x="518864" y="1535113"/>
            <a:ext cx="4040188" cy="639762"/>
          </a:xfrm>
        </p:spPr>
        <p:txBody>
          <a:bodyPr>
            <a:normAutofit fontScale="92500" lnSpcReduction="20000"/>
          </a:bodyPr>
          <a:lstStyle/>
          <a:p>
            <a:pPr algn="ctr"/>
            <a:r>
              <a:rPr lang="en-US" b="0" dirty="0" smtClean="0"/>
              <a:t>Lucas Cranach, </a:t>
            </a:r>
            <a:r>
              <a:rPr lang="el-GR" b="0" dirty="0" smtClean="0"/>
              <a:t>Η εταίρα και ο γέρος (π</a:t>
            </a:r>
            <a:r>
              <a:rPr lang="en-US" b="0" dirty="0" smtClean="0"/>
              <a:t>. 1530</a:t>
            </a:r>
            <a:r>
              <a:rPr lang="el-GR" b="0" dirty="0" smtClean="0"/>
              <a:t>)</a:t>
            </a:r>
            <a:endParaRPr lang="el-GR" b="0" dirty="0"/>
          </a:p>
        </p:txBody>
      </p:sp>
      <p:pic>
        <p:nvPicPr>
          <p:cNvPr id="7" name="Content Placeholder 6" descr="Εικόνα:Lucas Cranach, Η εταίρα και ο γέρος (π. 1530)&#10;"/>
          <p:cNvPicPr>
            <a:picLocks noGrp="1" noChangeAspect="1"/>
          </p:cNvPicPr>
          <p:nvPr>
            <p:ph sz="half" idx="2"/>
          </p:nvPr>
        </p:nvPicPr>
        <p:blipFill>
          <a:blip r:embed="rId2" cstate="print"/>
          <a:stretch>
            <a:fillRect/>
          </a:stretch>
        </p:blipFill>
        <p:spPr>
          <a:xfrm>
            <a:off x="1033264" y="2420888"/>
            <a:ext cx="2899241" cy="406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4706689" y="1535113"/>
            <a:ext cx="4041775" cy="639762"/>
          </a:xfrm>
        </p:spPr>
        <p:txBody>
          <a:bodyPr>
            <a:normAutofit fontScale="92500" lnSpcReduction="20000"/>
          </a:bodyPr>
          <a:lstStyle/>
          <a:p>
            <a:pPr algn="ctr"/>
            <a:r>
              <a:rPr lang="en-US" b="0" dirty="0" smtClean="0"/>
              <a:t>Hans Holbein, </a:t>
            </a:r>
            <a:r>
              <a:rPr lang="el-GR" b="0" dirty="0" err="1" smtClean="0"/>
              <a:t>Λαΐς</a:t>
            </a:r>
            <a:r>
              <a:rPr lang="el-GR" b="0" dirty="0" smtClean="0"/>
              <a:t> η Κορινθία (1526)</a:t>
            </a:r>
            <a:endParaRPr lang="el-GR" b="0" dirty="0"/>
          </a:p>
        </p:txBody>
      </p:sp>
      <p:pic>
        <p:nvPicPr>
          <p:cNvPr id="8" name="Content Placeholder 7" descr="Εικόνα:Hans Holbein, Λαΐς η Κορινθία (1526)&#10;"/>
          <p:cNvPicPr>
            <a:picLocks noGrp="1" noChangeAspect="1"/>
          </p:cNvPicPr>
          <p:nvPr>
            <p:ph sz="quarter" idx="4"/>
          </p:nvPr>
        </p:nvPicPr>
        <p:blipFill>
          <a:blip r:embed="rId3" cstate="print"/>
          <a:stretch>
            <a:fillRect/>
          </a:stretch>
        </p:blipFill>
        <p:spPr>
          <a:xfrm>
            <a:off x="5065712" y="2420888"/>
            <a:ext cx="3057441" cy="403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000" dirty="0" smtClean="0"/>
              <a:t>Ο Γανυμήδης ως σύμβολο του ανδρικού </a:t>
            </a:r>
            <a:r>
              <a:rPr lang="el-GR" sz="3000" dirty="0" err="1" smtClean="0"/>
              <a:t>ομοερωτισμού</a:t>
            </a:r>
            <a:endParaRPr lang="el-GR" sz="3000" dirty="0"/>
          </a:p>
        </p:txBody>
      </p:sp>
      <p:sp>
        <p:nvSpPr>
          <p:cNvPr id="3" name="Text Placeholder 2"/>
          <p:cNvSpPr>
            <a:spLocks noGrp="1"/>
          </p:cNvSpPr>
          <p:nvPr>
            <p:ph type="body" idx="1"/>
          </p:nvPr>
        </p:nvSpPr>
        <p:spPr/>
        <p:txBody>
          <a:bodyPr>
            <a:normAutofit fontScale="92500" lnSpcReduction="20000"/>
          </a:bodyPr>
          <a:lstStyle/>
          <a:p>
            <a:pPr algn="ctr"/>
            <a:r>
              <a:rPr lang="en-US" b="0" dirty="0" err="1" smtClean="0"/>
              <a:t>Benvenuto</a:t>
            </a:r>
            <a:r>
              <a:rPr lang="en-US" b="0" dirty="0" smtClean="0"/>
              <a:t> Cellini, </a:t>
            </a:r>
            <a:r>
              <a:rPr lang="el-GR" b="0" dirty="0" smtClean="0"/>
              <a:t>Γανυμήδης (1547)</a:t>
            </a:r>
            <a:endParaRPr lang="el-GR" b="0" dirty="0"/>
          </a:p>
        </p:txBody>
      </p:sp>
      <p:pic>
        <p:nvPicPr>
          <p:cNvPr id="7" name="Content Placeholder 6" descr="Εικόνα:Benvenuto Cellini, Γανυμήδης (1547)&#10;"/>
          <p:cNvPicPr>
            <a:picLocks noGrp="1" noChangeAspect="1"/>
          </p:cNvPicPr>
          <p:nvPr>
            <p:ph sz="half" idx="2"/>
          </p:nvPr>
        </p:nvPicPr>
        <p:blipFill>
          <a:blip r:embed="rId2" cstate="print"/>
          <a:stretch>
            <a:fillRect/>
          </a:stretch>
        </p:blipFill>
        <p:spPr>
          <a:xfrm>
            <a:off x="1403648" y="2276872"/>
            <a:ext cx="2073600"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p:txBody>
          <a:bodyPr>
            <a:normAutofit fontScale="92500" lnSpcReduction="20000"/>
          </a:bodyPr>
          <a:lstStyle/>
          <a:p>
            <a:pPr algn="ctr"/>
            <a:r>
              <a:rPr lang="en-US" b="0" dirty="0" smtClean="0"/>
              <a:t>Rubens, </a:t>
            </a:r>
            <a:r>
              <a:rPr lang="el-GR" b="0" dirty="0" smtClean="0"/>
              <a:t>Η αρπαγή του Γανυμήδη (</a:t>
            </a:r>
            <a:r>
              <a:rPr lang="en-US" b="0" dirty="0" smtClean="0"/>
              <a:t>1611</a:t>
            </a:r>
            <a:r>
              <a:rPr lang="el-GR" b="0" dirty="0" smtClean="0"/>
              <a:t>)</a:t>
            </a:r>
            <a:endParaRPr lang="el-GR" b="0" dirty="0"/>
          </a:p>
        </p:txBody>
      </p:sp>
      <p:pic>
        <p:nvPicPr>
          <p:cNvPr id="8" name="Content Placeholder 7" descr="Εικόνα:Rubens, Η αρπαγή του Γανυμήδη (1611)&#10;"/>
          <p:cNvPicPr>
            <a:picLocks noGrp="1" noChangeAspect="1"/>
          </p:cNvPicPr>
          <p:nvPr>
            <p:ph sz="quarter" idx="4"/>
          </p:nvPr>
        </p:nvPicPr>
        <p:blipFill>
          <a:blip r:embed="rId3" cstate="print"/>
          <a:stretch>
            <a:fillRect/>
          </a:stretch>
        </p:blipFill>
        <p:spPr>
          <a:xfrm>
            <a:off x="5580112" y="2276872"/>
            <a:ext cx="2119824" cy="439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85000" lnSpcReduction="10000"/>
          </a:bodyPr>
          <a:lstStyle/>
          <a:p>
            <a:pPr marL="0" indent="0" algn="just">
              <a:buNone/>
            </a:pPr>
            <a:r>
              <a:rPr lang="el-GR" sz="2400" dirty="0"/>
              <a:t>Σε </a:t>
            </a:r>
            <a:r>
              <a:rPr lang="el-GR" sz="2400" dirty="0" smtClean="0"/>
              <a:t>αυτή την ενότητα </a:t>
            </a:r>
            <a:r>
              <a:rPr lang="el-GR" sz="2400" dirty="0"/>
              <a:t>θα επιχειρήσουμε να ανιχνεύσουμε ποια υπήρξε η στάση αφενός των κοσμικών και εκκλησιαστικών αρχών και αφετέρου των πρώιμων νεότερων αστικών και αγροτικών κοινοτήτων απέναντι σε φαινόμενα </a:t>
            </a:r>
            <a:r>
              <a:rPr lang="el-GR" sz="2400" i="1" dirty="0"/>
              <a:t>παρεκκλίνουσας συμπεριφοράς</a:t>
            </a:r>
            <a:r>
              <a:rPr lang="el-GR" sz="2400" dirty="0"/>
              <a:t>, όπως η μαγεία και ποικίλες μορφές γυναικείας και ανδρικής σεξουαλικής παραβατικότητας (όπως η μοιχεία, η πορνεία και οι ομοφυλοφιλικές πρακτικές). Θα εξετάσουμε τις «λόγιες» και «λαϊκές» αντιλήψεις απέναντι σε αυτά τα φαινόμενα, στρέφοντας ιδιαίτερα την προσοχή μας στα μεταρρυθμιστικά προγράμματα κοινωνικής αναμόρφωσης και ηθικής πειθάρχησης και στη δράση των κοσμικών και εκκλησιαστικών δικαστηρίων κυρίως απέναντι στη γυναικεία αποκλίνουσα συμπεριφορά. Θα εντοπίσουμε συγκλίσεις και αποκλίσεις στις κυρίαρχες τάσεις μεταξύ αστικού και αγροτικού χώρου, Καθολικού και Προτεσταντικού κόσμου. Ιδιαίτερο βάρος θα δοθεί στις </a:t>
            </a:r>
            <a:r>
              <a:rPr lang="el-GR" sz="2400" dirty="0" err="1"/>
              <a:t>έμφυλες</a:t>
            </a:r>
            <a:r>
              <a:rPr lang="el-GR" sz="2400" dirty="0"/>
              <a:t> διαστάσεις της μαγείας και στο ιδιαίτερα πλούσιο φάσμα ιστοριογραφικών ερμηνειών που έχουν προταθεί σχετικά με το κυνήγι των μαγισσών. </a:t>
            </a:r>
            <a:endParaRPr lang="en-US" sz="2400"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2</a:t>
            </a:fld>
            <a:endParaRPr lang="el-GR"/>
          </a:p>
        </p:txBody>
      </p:sp>
    </p:spTree>
    <p:extLst>
      <p:ext uri="{BB962C8B-B14F-4D97-AF65-F5344CB8AC3E}">
        <p14:creationId xmlns:p14="http://schemas.microsoft.com/office/powerpoint/2010/main" val="3111874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100" dirty="0" err="1" smtClean="0"/>
              <a:t>Ομοερωτικές</a:t>
            </a:r>
            <a:r>
              <a:rPr lang="el-GR" sz="3100" dirty="0" smtClean="0"/>
              <a:t> συνδηλώσεις:</a:t>
            </a:r>
            <a:br>
              <a:rPr lang="el-GR" sz="3100" dirty="0" smtClean="0"/>
            </a:br>
            <a:r>
              <a:rPr lang="en-US" sz="3100" dirty="0" smtClean="0"/>
              <a:t>Albrecht </a:t>
            </a:r>
            <a:r>
              <a:rPr lang="en-US" sz="3100" dirty="0" err="1" smtClean="0"/>
              <a:t>Dürer</a:t>
            </a:r>
            <a:r>
              <a:rPr lang="en-US" sz="3100" dirty="0" smtClean="0"/>
              <a:t>, </a:t>
            </a:r>
            <a:r>
              <a:rPr lang="el-GR" sz="3100" dirty="0" smtClean="0"/>
              <a:t>Το λουτρό των ανδρών (1496)</a:t>
            </a:r>
            <a:endParaRPr lang="el-GR" sz="3100" dirty="0"/>
          </a:p>
        </p:txBody>
      </p:sp>
      <p:pic>
        <p:nvPicPr>
          <p:cNvPr id="4" name="Content Placeholder 3" descr="Εικόνα:Albrecht Dürer, Το λουτρό των ανδρών (1496)"/>
          <p:cNvPicPr>
            <a:picLocks noGrp="1" noChangeAspect="1"/>
          </p:cNvPicPr>
          <p:nvPr>
            <p:ph idx="1"/>
          </p:nvPr>
        </p:nvPicPr>
        <p:blipFill>
          <a:blip r:embed="rId2" cstate="print"/>
          <a:stretch>
            <a:fillRect/>
          </a:stretch>
        </p:blipFill>
        <p:spPr>
          <a:xfrm>
            <a:off x="2771800" y="1484784"/>
            <a:ext cx="3671926" cy="511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100" dirty="0" smtClean="0"/>
              <a:t>Θανάτωση στην πυρά για το αμάρτημα της σοδομίας (Ζυρίχη 1482)</a:t>
            </a:r>
            <a:endParaRPr lang="el-GR" sz="3100" dirty="0"/>
          </a:p>
        </p:txBody>
      </p:sp>
      <p:pic>
        <p:nvPicPr>
          <p:cNvPr id="4" name="Content Placeholder 3" descr="Εικόνα:Θανάτωση στην πυρά για το αμάρτημα της σοδομίας (Ζυρίχη 1482)"/>
          <p:cNvPicPr>
            <a:picLocks noGrp="1" noChangeAspect="1"/>
          </p:cNvPicPr>
          <p:nvPr>
            <p:ph idx="1"/>
          </p:nvPr>
        </p:nvPicPr>
        <p:blipFill>
          <a:blip r:embed="rId2" cstate="print"/>
          <a:stretch>
            <a:fillRect/>
          </a:stretch>
        </p:blipFill>
        <p:spPr>
          <a:xfrm>
            <a:off x="2557511" y="1556792"/>
            <a:ext cx="4102721" cy="511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Γιατί οι μάγισσες είναι γυναίκες… και οι γυναίκες μάγισσες…</a:t>
            </a:r>
            <a:endParaRPr lang="el-GR" sz="2800" dirty="0"/>
          </a:p>
        </p:txBody>
      </p:sp>
      <p:sp>
        <p:nvSpPr>
          <p:cNvPr id="3" name="Content Placeholder 2"/>
          <p:cNvSpPr>
            <a:spLocks noGrp="1"/>
          </p:cNvSpPr>
          <p:nvPr>
            <p:ph idx="1"/>
          </p:nvPr>
        </p:nvSpPr>
        <p:spPr>
          <a:xfrm>
            <a:off x="457200" y="1412776"/>
            <a:ext cx="8229600" cy="4713387"/>
          </a:xfrm>
        </p:spPr>
        <p:txBody>
          <a:bodyPr>
            <a:normAutofit fontScale="25000" lnSpcReduction="20000"/>
          </a:bodyPr>
          <a:lstStyle/>
          <a:p>
            <a:pPr algn="just">
              <a:buNone/>
            </a:pPr>
            <a:r>
              <a:rPr lang="el-GR" dirty="0" smtClean="0"/>
              <a:t>     	</a:t>
            </a:r>
            <a:r>
              <a:rPr lang="el-GR" sz="7600" dirty="0" smtClean="0">
                <a:cs typeface="Times New Roman" pitchFamily="18" charset="0"/>
              </a:rPr>
              <a:t>«Ως προς το ερώτημα γιατί το ευάλωτο γυναικείο φύλο συσχετίζεται πιο συχνά με τις πρακτικές της μαγείας από </a:t>
            </a:r>
            <a:r>
              <a:rPr lang="el-GR" sz="7600" dirty="0" err="1" smtClean="0">
                <a:cs typeface="Times New Roman" pitchFamily="18" charset="0"/>
              </a:rPr>
              <a:t>ό,τι</a:t>
            </a:r>
            <a:r>
              <a:rPr lang="el-GR" sz="7600" dirty="0" smtClean="0">
                <a:cs typeface="Times New Roman" pitchFamily="18" charset="0"/>
              </a:rPr>
              <a:t> το ανδρικό… ο πρώτος λόγος είναι ότι οι γυναίκες είναι πιο εύπιστες και δεδομένου ότι ο βασικός στόχος του διαβόλου είναι να διαβάλει την πίστη καταλαβαίνουμε γιατί προτιμά να προσεγγίζει αυτές… ο δεύτερος λόγος είναι ότι οι γυναίκες από τη φύση τους επηρεάζονται πιο εύκολα, και… ο τρίτος λόγος είναι ότι οι γυναίκες δεν μπορούν να κρατήσουν το στόμα τους κλειστό και τους είναι αδύνατο να μην αποκαλύψουν στις υπόλοιπες γυναίκες όσα οι σατανικές αυτές τέχνες τις καθιστούν σε θέση να γνωρίζουν… Αλλά ο σημαντικότερος λόγος είναι ότι οι γυναίκες είναι πιο φιλήδονες από </a:t>
            </a:r>
            <a:r>
              <a:rPr lang="el-GR" sz="7600" dirty="0" err="1" smtClean="0">
                <a:cs typeface="Times New Roman" pitchFamily="18" charset="0"/>
              </a:rPr>
              <a:t>ό,τι</a:t>
            </a:r>
            <a:r>
              <a:rPr lang="el-GR" sz="7600" dirty="0" smtClean="0">
                <a:cs typeface="Times New Roman" pitchFamily="18" charset="0"/>
              </a:rPr>
              <a:t> οι άνδρες… Και μπορεί εύκολα να διαπιστωθεί ότι υπήρχε ένα ελάττωμα στη δημιουργία της πρώτης γυναίκας, δεδομένου ότι δημιουργήθηκε από ένα περισσευούμενο πλευρό του άνδρα… και λόγω αυτής της ατέλειας η γυναίκα είναι ατελές ον… Και αυτό φαίνεται και από την ίδια την ετοιμολογία της λέξης ‘γυναίκα’ [</a:t>
            </a:r>
            <a:r>
              <a:rPr lang="en-US" sz="7600" i="1" dirty="0" err="1" smtClean="0">
                <a:cs typeface="Times New Roman" pitchFamily="18" charset="0"/>
              </a:rPr>
              <a:t>femina</a:t>
            </a:r>
            <a:r>
              <a:rPr lang="el-GR" sz="7600" dirty="0" smtClean="0">
                <a:cs typeface="Times New Roman" pitchFamily="18" charset="0"/>
              </a:rPr>
              <a:t>] η οποία προέρχεται από τις λέξεις </a:t>
            </a:r>
            <a:r>
              <a:rPr lang="en-US" sz="7600" i="1" dirty="0" err="1" smtClean="0">
                <a:cs typeface="Times New Roman" pitchFamily="18" charset="0"/>
              </a:rPr>
              <a:t>fe</a:t>
            </a:r>
            <a:r>
              <a:rPr lang="el-GR" sz="7600" dirty="0" smtClean="0">
                <a:cs typeface="Times New Roman" pitchFamily="18" charset="0"/>
              </a:rPr>
              <a:t> [πίστη] και </a:t>
            </a:r>
            <a:r>
              <a:rPr lang="en-US" sz="7600" i="1" dirty="0" smtClean="0">
                <a:cs typeface="Times New Roman" pitchFamily="18" charset="0"/>
              </a:rPr>
              <a:t>minus</a:t>
            </a:r>
            <a:r>
              <a:rPr lang="el-GR" sz="7600" dirty="0" smtClean="0">
                <a:cs typeface="Times New Roman" pitchFamily="18" charset="0"/>
              </a:rPr>
              <a:t> [λίγη], και δείχνει ότι η γυναίκα είναι πιο αδύναμη ως προς τη διατήρηση της πίστης της… Ως συμπέρασμα θα μπορούσαμε να πούμε ότι η μαγεία προέρχεται από την ανυπέρβλητη γυναικεία σαρκική επιθυμία…».</a:t>
            </a:r>
            <a:endParaRPr lang="el-GR" sz="7600" b="1" u="sng" dirty="0" smtClean="0">
              <a:cs typeface="Times New Roman" pitchFamily="18" charset="0"/>
            </a:endParaRPr>
          </a:p>
          <a:p>
            <a:pPr>
              <a:buNone/>
            </a:pPr>
            <a:r>
              <a:rPr lang="el-GR" sz="7600" dirty="0" smtClean="0">
                <a:cs typeface="Times New Roman" pitchFamily="18" charset="0"/>
              </a:rPr>
              <a:t>       </a:t>
            </a:r>
            <a:r>
              <a:rPr lang="en-US" sz="7200" dirty="0" smtClean="0">
                <a:cs typeface="Times New Roman" pitchFamily="18" charset="0"/>
              </a:rPr>
              <a:t>Heinrich Kramer, </a:t>
            </a:r>
            <a:r>
              <a:rPr lang="en-US" sz="7200" i="1" dirty="0" err="1" smtClean="0">
                <a:cs typeface="Times New Roman" pitchFamily="18" charset="0"/>
              </a:rPr>
              <a:t>Malleus</a:t>
            </a:r>
            <a:r>
              <a:rPr lang="en-US" sz="7200" i="1" dirty="0" smtClean="0">
                <a:cs typeface="Times New Roman" pitchFamily="18" charset="0"/>
              </a:rPr>
              <a:t> </a:t>
            </a:r>
            <a:r>
              <a:rPr lang="en-US" sz="7200" i="1" dirty="0" err="1" smtClean="0">
                <a:cs typeface="Times New Roman" pitchFamily="18" charset="0"/>
              </a:rPr>
              <a:t>Maleficarum</a:t>
            </a:r>
            <a:r>
              <a:rPr lang="en-US" sz="7200" dirty="0" smtClean="0">
                <a:cs typeface="Times New Roman" pitchFamily="18" charset="0"/>
              </a:rPr>
              <a:t> </a:t>
            </a:r>
            <a:r>
              <a:rPr lang="el-GR" sz="7200" dirty="0" smtClean="0">
                <a:cs typeface="Times New Roman" pitchFamily="18" charset="0"/>
              </a:rPr>
              <a:t>(</a:t>
            </a:r>
            <a:r>
              <a:rPr lang="en-US" sz="7200" dirty="0" smtClean="0">
                <a:cs typeface="Times New Roman" pitchFamily="18" charset="0"/>
              </a:rPr>
              <a:t>1487</a:t>
            </a:r>
            <a:r>
              <a:rPr lang="el-GR" sz="7200" dirty="0" smtClean="0">
                <a:cs typeface="Times New Roman" pitchFamily="18" charset="0"/>
              </a:rPr>
              <a:t>)</a:t>
            </a:r>
            <a:r>
              <a:rPr lang="en-US" sz="7200" dirty="0" smtClean="0">
                <a:cs typeface="Times New Roman" pitchFamily="18" charset="0"/>
              </a:rPr>
              <a:t>.</a:t>
            </a:r>
            <a:endParaRPr lang="el-GR" sz="7200" dirty="0" smtClean="0">
              <a:cs typeface="Times New Roman" pitchFamily="18" charset="0"/>
            </a:endParaRPr>
          </a:p>
          <a:p>
            <a:endParaRPr lang="el-GR" sz="7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Η μαγεία στη λογοτεχνία</a:t>
            </a:r>
            <a:endParaRPr lang="el-GR" sz="3200" dirty="0"/>
          </a:p>
        </p:txBody>
      </p:sp>
      <p:sp>
        <p:nvSpPr>
          <p:cNvPr id="3" name="Content Placeholder 2"/>
          <p:cNvSpPr>
            <a:spLocks noGrp="1"/>
          </p:cNvSpPr>
          <p:nvPr>
            <p:ph idx="1"/>
          </p:nvPr>
        </p:nvSpPr>
        <p:spPr>
          <a:xfrm>
            <a:off x="457200" y="1340768"/>
            <a:ext cx="8229600" cy="4785395"/>
          </a:xfrm>
        </p:spPr>
        <p:txBody>
          <a:bodyPr>
            <a:normAutofit fontScale="40000" lnSpcReduction="20000"/>
          </a:bodyPr>
          <a:lstStyle/>
          <a:p>
            <a:pPr algn="just">
              <a:buNone/>
            </a:pPr>
            <a:r>
              <a:rPr lang="el-GR" dirty="0" smtClean="0"/>
              <a:t> </a:t>
            </a:r>
            <a:r>
              <a:rPr lang="el-GR" sz="4800" dirty="0" smtClean="0"/>
              <a:t>«Ερώτηση: Με ποιον τρόπο γνώρισες τον Διάβολο, και πότε ήταν η πρώτη φορά που τον είδες και πώς ήξερες ότι ήταν ο Διάβολος;</a:t>
            </a:r>
          </a:p>
          <a:p>
            <a:pPr algn="just">
              <a:buNone/>
            </a:pPr>
            <a:r>
              <a:rPr lang="el-GR" sz="4800" dirty="0" smtClean="0"/>
              <a:t>Απάντηση: Η πρώτη φορά που ο Διάβολος με προσέγγισε ήταν όταν καταριόμουν, έβριζα και βλασφημούσα… </a:t>
            </a:r>
          </a:p>
          <a:p>
            <a:pPr algn="just">
              <a:buNone/>
            </a:pPr>
            <a:r>
              <a:rPr lang="el-GR" sz="4800" dirty="0" smtClean="0"/>
              <a:t>Ερώτηση: Με τι μορφή ήρθε ο Διάβολος σε εσένα;</a:t>
            </a:r>
          </a:p>
          <a:p>
            <a:pPr algn="just">
              <a:buNone/>
            </a:pPr>
            <a:r>
              <a:rPr lang="el-GR" sz="4800" dirty="0" smtClean="0"/>
              <a:t>Απάντηση: Πάντα με τη μορφή σκύλου, και ήταν δίχρωμος, άλλοτε μαύρος και κάποιες φορές άσπρος…</a:t>
            </a:r>
          </a:p>
          <a:p>
            <a:pPr algn="just">
              <a:buNone/>
            </a:pPr>
            <a:r>
              <a:rPr lang="el-GR" sz="4800" dirty="0" smtClean="0"/>
              <a:t>Ερώτηση: Από ποιο σημείο του σώματός σου ρουφούσε ο Διάβολος το αίμα σου…</a:t>
            </a:r>
            <a:r>
              <a:rPr lang="en-US" sz="4800" dirty="0" smtClean="0"/>
              <a:t>;</a:t>
            </a:r>
            <a:endParaRPr lang="el-GR" sz="4800" dirty="0" smtClean="0"/>
          </a:p>
          <a:p>
            <a:pPr algn="just">
              <a:buNone/>
            </a:pPr>
            <a:r>
              <a:rPr lang="el-GR" sz="4800" dirty="0" smtClean="0"/>
              <a:t>Απάντηση: Το μέρος από το οποίο ο Διάβολος ρουφούσε το αίμα μου ήταν λίγο πιο κάτω από τον πρωκτό…</a:t>
            </a:r>
          </a:p>
          <a:p>
            <a:pPr algn="just">
              <a:buNone/>
            </a:pPr>
            <a:r>
              <a:rPr lang="el-GR" sz="4800" dirty="0" smtClean="0"/>
              <a:t>Ερώτηση: Και για ποιο λόγο ο Διάβολος ερχόταν άλλοτε μιλώντας και άλλοτε γαυγίζοντας;</a:t>
            </a:r>
          </a:p>
          <a:p>
            <a:pPr algn="just">
              <a:buNone/>
            </a:pPr>
            <a:r>
              <a:rPr lang="el-GR" sz="4800" dirty="0" smtClean="0"/>
              <a:t>Απάντηση: Είχε ως εξής: όταν ο Διάβολος μου μιλούσε ήταν έτοιμος να κάνει για εμένα </a:t>
            </a:r>
            <a:r>
              <a:rPr lang="el-GR" sz="4800" dirty="0" err="1" smtClean="0"/>
              <a:t>ό,τι</a:t>
            </a:r>
            <a:r>
              <a:rPr lang="el-GR" sz="4800" dirty="0" smtClean="0"/>
              <a:t> του ζητούσα. Όταν ερχόταν γαυγίζοντας σε εμένα σήμαινε ότι είχε εκπληρώσει τη διαβολική πράξη που του είχα ζητήσει για χάρη μου…»</a:t>
            </a:r>
          </a:p>
          <a:p>
            <a:pPr algn="just">
              <a:buNone/>
            </a:pPr>
            <a:r>
              <a:rPr lang="en-US" sz="4500" dirty="0" smtClean="0"/>
              <a:t>Henry </a:t>
            </a:r>
            <a:r>
              <a:rPr lang="en-US" sz="4500" dirty="0" err="1" smtClean="0"/>
              <a:t>Goodcole</a:t>
            </a:r>
            <a:r>
              <a:rPr lang="en-US" sz="4500" dirty="0" smtClean="0"/>
              <a:t>, </a:t>
            </a:r>
            <a:r>
              <a:rPr lang="en-US" sz="4500" i="1" dirty="0" smtClean="0"/>
              <a:t>The Wonderful Discovery of Elizabeth Sawyer, a Witch</a:t>
            </a:r>
            <a:r>
              <a:rPr lang="en-US" sz="4500" dirty="0" smtClean="0"/>
              <a:t> (1621), </a:t>
            </a:r>
            <a:r>
              <a:rPr lang="el-GR" sz="4500" dirty="0" smtClean="0"/>
              <a:t>σ. 1-4.  </a:t>
            </a:r>
            <a:endParaRPr lang="el-GR" sz="45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900" dirty="0" smtClean="0"/>
              <a:t>Το συμβόλαιο των μαγισσών με τον διάβολο στα δαιμονολογικά εγχειρίδια</a:t>
            </a:r>
            <a:endParaRPr lang="el-GR" sz="2900" dirty="0"/>
          </a:p>
        </p:txBody>
      </p:sp>
      <p:sp>
        <p:nvSpPr>
          <p:cNvPr id="3" name="Content Placeholder 2"/>
          <p:cNvSpPr>
            <a:spLocks noGrp="1"/>
          </p:cNvSpPr>
          <p:nvPr>
            <p:ph idx="1"/>
          </p:nvPr>
        </p:nvSpPr>
        <p:spPr>
          <a:xfrm>
            <a:off x="457200" y="1340768"/>
            <a:ext cx="8229600" cy="4785395"/>
          </a:xfrm>
        </p:spPr>
        <p:txBody>
          <a:bodyPr>
            <a:normAutofit fontScale="55000" lnSpcReduction="20000"/>
          </a:bodyPr>
          <a:lstStyle/>
          <a:p>
            <a:pPr algn="just">
              <a:buNone/>
            </a:pPr>
            <a:r>
              <a:rPr lang="el-GR" dirty="0" smtClean="0"/>
              <a:t>  	</a:t>
            </a:r>
            <a:r>
              <a:rPr lang="el-GR" sz="3500" dirty="0" smtClean="0"/>
              <a:t>«Σχετικά με το συμβόλαιο των μαγισσών με τον διάβολο: το συμβόλαιο μεταξύ της μάγισσας και του διαβόλου μπορεί να έχει είτε προφορική είτε γραπτή μορφή… Πρώτο, αρνούνται [οι μάγισσες] τη Χριστιανική Πίστη και ανακαλούν την πίστη τους προς το Θεό. Αποκηρύσσουν την προστασία της ευλογημένης Παρθένου Μαρίας, ξεστομίζοντας αισχρές βρισιές εναντίον της και αποκαλώντας την πόρνη κτλ… Δεύτερο, αυτός [ο διάβολος] τις βαπτίζει σε μια νέα χλευαστική βάπτιση. Τρίτο, απαρνούνται το παλιό τους όνομα και αποκτούν καινούργιο… Τέταρτο, τις κάνει [ο διάβολος] να απαρνηθούν τους νονούς και τις νονές τους… Πέμπτο, δίνουν στον διάβολο ένα κομμάτι ύφασμα από το ρούχο τους… Έκτο, ορκίζονται πίστη στο διάβολο μέσα σε έναν κύκλο χαραγμένο στο χώμα… Έβδομο, προσεύχονται στον διάβολο να τις ξεγράψει από το βιβλίο της ζωής και να τις εγγράψει στο βιβλίο του θανάτου… Όγδοο, υπόσχονται να προβαίνουν σε θυσίες για χάρη του… να στραγγαλίζουν ή να πνίγουν ένα παιδί κάθε μήνα ή κάθε δύο εβδομάδες… Ένατο, θα πρέπει κάθε χρόνο να κάνουν κάποιο δώρο στους δαίμονες… Δέκατο, αυτός [ο Διάβολος] αφήνει το σημάδι του σε κάποιο σημείο του σώματός τους… παίρνουν πολλούς όρκους… όπως ότι θα βεβηλώνουν και θα καταστρέφουν τα λείψανα και τις εικόνες των αγίων, θα αποστρέφονται το σύμβολο του σταυρού, το αγιασμένο νερό…».</a:t>
            </a:r>
          </a:p>
          <a:p>
            <a:pPr>
              <a:buNone/>
            </a:pPr>
            <a:r>
              <a:rPr lang="el-GR" sz="3500" dirty="0" smtClean="0"/>
              <a:t>	</a:t>
            </a:r>
            <a:r>
              <a:rPr lang="en-US" sz="3300" dirty="0" smtClean="0"/>
              <a:t>Francesco Maria </a:t>
            </a:r>
            <a:r>
              <a:rPr lang="en-US" sz="3300" dirty="0" err="1" smtClean="0"/>
              <a:t>Guazzo</a:t>
            </a:r>
            <a:r>
              <a:rPr lang="en-US" sz="3300" dirty="0" smtClean="0"/>
              <a:t>, </a:t>
            </a:r>
            <a:r>
              <a:rPr lang="en-US" sz="3300" i="1" dirty="0" err="1" smtClean="0"/>
              <a:t>Compedium</a:t>
            </a:r>
            <a:r>
              <a:rPr lang="en-US" sz="3300" i="1" dirty="0" smtClean="0"/>
              <a:t> </a:t>
            </a:r>
            <a:r>
              <a:rPr lang="en-US" sz="3300" i="1" dirty="0" err="1" smtClean="0"/>
              <a:t>Maleficarum</a:t>
            </a:r>
            <a:r>
              <a:rPr lang="en-US" sz="3300" i="1" dirty="0" smtClean="0"/>
              <a:t> </a:t>
            </a:r>
            <a:r>
              <a:rPr lang="en-US" sz="3300" dirty="0" smtClean="0"/>
              <a:t>(1608)</a:t>
            </a:r>
            <a:r>
              <a:rPr lang="el-GR" sz="3300" dirty="0" smtClean="0"/>
              <a:t>.</a:t>
            </a:r>
          </a:p>
          <a:p>
            <a:pPr>
              <a:buNone/>
            </a:pPr>
            <a:endParaRPr lang="el-GR" sz="35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Οι χοροί των </a:t>
            </a:r>
            <a:r>
              <a:rPr lang="el-GR" sz="3200" i="1" dirty="0" smtClean="0"/>
              <a:t>Σαββάτων</a:t>
            </a:r>
            <a:r>
              <a:rPr lang="el-GR" sz="3200" dirty="0" smtClean="0"/>
              <a:t>…</a:t>
            </a:r>
            <a:endParaRPr lang="el-GR" sz="3200" dirty="0"/>
          </a:p>
        </p:txBody>
      </p:sp>
      <p:sp>
        <p:nvSpPr>
          <p:cNvPr id="3" name="Content Placeholder 2"/>
          <p:cNvSpPr>
            <a:spLocks noGrp="1"/>
          </p:cNvSpPr>
          <p:nvPr>
            <p:ph idx="1"/>
          </p:nvPr>
        </p:nvSpPr>
        <p:spPr/>
        <p:txBody>
          <a:bodyPr>
            <a:normAutofit fontScale="85000" lnSpcReduction="20000"/>
          </a:bodyPr>
          <a:lstStyle/>
          <a:p>
            <a:pPr algn="just">
              <a:buNone/>
            </a:pPr>
            <a:r>
              <a:rPr lang="en-US" dirty="0" smtClean="0"/>
              <a:t> 	</a:t>
            </a:r>
            <a:r>
              <a:rPr lang="el-GR" dirty="0" smtClean="0"/>
              <a:t>«… στα Σάββατα αισχρές χορευτικές κινήσεις λαμβάνουν χώρα, σε αυτές τις άθλιες συναντήσεις, και αυτές οι αισχρές επιθυμίες, που ο διάβολος εμφυσά στις καρδιές αμέτρητων παρθένων που είναι παρούσες: μπροστά στις οποίες ο διάβολος και αμέτρητες μάγισσες απροκάλυπτα επιτελούν τα δαιμονικά τους ζευγαρώματα… Αυτά κάθε άλλο παρά παιχνίδια και χοροί είναι, αυτά είναι πράξεις αιμομιξίας και άλλα ειδεχθή αμαρτήματα…».</a:t>
            </a:r>
          </a:p>
          <a:p>
            <a:pPr algn="just">
              <a:buNone/>
            </a:pPr>
            <a:r>
              <a:rPr lang="el-GR" dirty="0" smtClean="0"/>
              <a:t>	</a:t>
            </a:r>
            <a:r>
              <a:rPr lang="en-US" sz="2900" dirty="0" smtClean="0"/>
              <a:t>Pierre de </a:t>
            </a:r>
            <a:r>
              <a:rPr lang="en-US" sz="2900" dirty="0" err="1" smtClean="0"/>
              <a:t>Lancre</a:t>
            </a:r>
            <a:r>
              <a:rPr lang="en-US" sz="2900" dirty="0" smtClean="0"/>
              <a:t>, </a:t>
            </a:r>
            <a:r>
              <a:rPr lang="en-US" sz="2900" i="1" dirty="0" smtClean="0"/>
              <a:t>Tableau de </a:t>
            </a:r>
            <a:r>
              <a:rPr lang="en-US" sz="2900" i="1" dirty="0" err="1" smtClean="0"/>
              <a:t>l’inconstance</a:t>
            </a:r>
            <a:r>
              <a:rPr lang="en-US" sz="2900" i="1" dirty="0" smtClean="0"/>
              <a:t> de </a:t>
            </a:r>
            <a:r>
              <a:rPr lang="en-US" sz="2900" i="1" dirty="0" err="1" smtClean="0"/>
              <a:t>mauvais</a:t>
            </a:r>
            <a:r>
              <a:rPr lang="en-US" sz="2900" i="1" dirty="0" smtClean="0"/>
              <a:t> </a:t>
            </a:r>
            <a:r>
              <a:rPr lang="en-US" sz="2900" i="1" dirty="0" err="1" smtClean="0"/>
              <a:t>anges</a:t>
            </a:r>
            <a:r>
              <a:rPr lang="en-US" sz="2900" i="1" dirty="0" smtClean="0"/>
              <a:t> et </a:t>
            </a:r>
            <a:r>
              <a:rPr lang="en-US" sz="2900" i="1" dirty="0" err="1" smtClean="0"/>
              <a:t>démons</a:t>
            </a:r>
            <a:r>
              <a:rPr lang="en-US" sz="2900" i="1" dirty="0" smtClean="0"/>
              <a:t> </a:t>
            </a:r>
            <a:r>
              <a:rPr lang="en-US" sz="2900" dirty="0" smtClean="0"/>
              <a:t>(1612) [Brian </a:t>
            </a:r>
            <a:r>
              <a:rPr lang="en-US" sz="2900" dirty="0" err="1" smtClean="0"/>
              <a:t>Levack</a:t>
            </a:r>
            <a:r>
              <a:rPr lang="en-US" sz="2900" dirty="0" smtClean="0"/>
              <a:t> (</a:t>
            </a:r>
            <a:r>
              <a:rPr lang="el-GR" sz="2900" dirty="0" err="1" smtClean="0"/>
              <a:t>επιμ</a:t>
            </a:r>
            <a:r>
              <a:rPr lang="el-GR" sz="2900" dirty="0" smtClean="0"/>
              <a:t>.</a:t>
            </a:r>
            <a:r>
              <a:rPr lang="en-US" sz="2900" dirty="0" smtClean="0"/>
              <a:t>)</a:t>
            </a:r>
            <a:r>
              <a:rPr lang="el-GR" sz="2900" dirty="0" smtClean="0"/>
              <a:t>, </a:t>
            </a:r>
            <a:r>
              <a:rPr lang="en-US" sz="2900" i="1" dirty="0" smtClean="0"/>
              <a:t>The Witchcraft Sourcebook</a:t>
            </a:r>
            <a:r>
              <a:rPr lang="en-US" sz="2900" dirty="0" smtClean="0"/>
              <a:t>, </a:t>
            </a:r>
            <a:r>
              <a:rPr lang="en-US" sz="2900" dirty="0" err="1" smtClean="0"/>
              <a:t>Routledge</a:t>
            </a:r>
            <a:r>
              <a:rPr lang="en-US" sz="2900" dirty="0" smtClean="0"/>
              <a:t>, </a:t>
            </a:r>
            <a:r>
              <a:rPr lang="el-GR" sz="2900" dirty="0" smtClean="0"/>
              <a:t>Νέα Υόρκη-Λονδίνο, 2005, σ. 106</a:t>
            </a:r>
            <a:r>
              <a:rPr lang="en-US" sz="2900" dirty="0" smtClean="0"/>
              <a:t>]</a:t>
            </a:r>
            <a:r>
              <a:rPr lang="el-GR" sz="2900" dirty="0" smtClean="0"/>
              <a:t>.</a:t>
            </a:r>
            <a:endParaRPr lang="el-GR" sz="29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Η μαγεία ενώπιον του νόμου</a:t>
            </a:r>
            <a:endParaRPr lang="el-GR" sz="3200" dirty="0"/>
          </a:p>
        </p:txBody>
      </p:sp>
      <p:sp>
        <p:nvSpPr>
          <p:cNvPr id="3" name="Content Placeholder 2"/>
          <p:cNvSpPr>
            <a:spLocks noGrp="1"/>
          </p:cNvSpPr>
          <p:nvPr>
            <p:ph idx="1"/>
          </p:nvPr>
        </p:nvSpPr>
        <p:spPr>
          <a:xfrm>
            <a:off x="457200" y="1340768"/>
            <a:ext cx="8229600" cy="4785395"/>
          </a:xfrm>
        </p:spPr>
        <p:txBody>
          <a:bodyPr>
            <a:normAutofit fontScale="70000" lnSpcReduction="20000"/>
          </a:bodyPr>
          <a:lstStyle/>
          <a:p>
            <a:pPr algn="just">
              <a:buNone/>
            </a:pPr>
            <a:r>
              <a:rPr lang="el-GR" dirty="0" smtClean="0"/>
              <a:t>  	«</a:t>
            </a:r>
            <a:r>
              <a:rPr lang="el-GR" sz="3300" dirty="0" smtClean="0"/>
              <a:t>Ιεροεξεταστής: Το γνώριζες ότι η συγκεκριμένη </a:t>
            </a:r>
            <a:r>
              <a:rPr lang="en-US" sz="3300" dirty="0" smtClean="0"/>
              <a:t>Christina </a:t>
            </a:r>
            <a:r>
              <a:rPr lang="el-GR" sz="3300" dirty="0" smtClean="0"/>
              <a:t>ασκούσε μαγεία για να ελέγχει τους εραστές της;</a:t>
            </a:r>
          </a:p>
          <a:p>
            <a:pPr algn="just">
              <a:buNone/>
            </a:pPr>
            <a:r>
              <a:rPr lang="el-GR" sz="3300" dirty="0" smtClean="0"/>
              <a:t>	Μάρτυρας: … ένα χρόνο πριν, περίπου ένα μήνα πριν την αφήσω, βρήκα ένα κομμάτι σπάγκο μέσα σε έναν μικρό φάκελο κοντά στο κρεβάτι, του οποίου το χρώμα δε θυμάμαι. Δεν ήταν από μετάξι αλλά από κάποιο νήμα… και είχε πολλούς κόμπους με καρφίτσες… Και όταν τη ρώτησα τι σκόπευε να κάνει με αυτόν τον σπάγκο, απάντησε ότι το έφτιαξε για να δει τι θα γίνει και ότι δεν έκανε κάτι κακό χρησιμοποιώντας το. Τότε το έριξα στη φωτιά και την άφησα, πολύ θυμωμένος…».</a:t>
            </a:r>
          </a:p>
          <a:p>
            <a:pPr algn="just">
              <a:buNone/>
            </a:pPr>
            <a:r>
              <a:rPr lang="el-GR" dirty="0" smtClean="0"/>
              <a:t>	</a:t>
            </a:r>
            <a:r>
              <a:rPr lang="el-GR" sz="3000" dirty="0" smtClean="0"/>
              <a:t>Από τη δίκη της Ιερής Εξέτασης στη Βενετία εναντίον της </a:t>
            </a:r>
            <a:r>
              <a:rPr lang="en-US" sz="3000" dirty="0" smtClean="0"/>
              <a:t>Christina </a:t>
            </a:r>
            <a:r>
              <a:rPr lang="en-US" sz="3000" dirty="0" err="1" smtClean="0"/>
              <a:t>Collari</a:t>
            </a:r>
            <a:r>
              <a:rPr lang="el-GR" sz="3000" dirty="0" smtClean="0"/>
              <a:t> για μαγεία και σεξουαλική σχέση με Εβραίο (Δεκέμβρης 1625). Εδώ μάρτυρας είναι ένας πρώην εραστής της</a:t>
            </a:r>
            <a:r>
              <a:rPr lang="en-US" sz="3000" dirty="0" smtClean="0"/>
              <a:t>. </a:t>
            </a:r>
            <a:r>
              <a:rPr lang="el-GR" sz="3000" dirty="0" smtClean="0"/>
              <a:t>[</a:t>
            </a:r>
            <a:r>
              <a:rPr lang="en-US" sz="3000" dirty="0" smtClean="0"/>
              <a:t>Monica </a:t>
            </a:r>
            <a:r>
              <a:rPr lang="en-US" sz="3000" dirty="0" err="1" smtClean="0"/>
              <a:t>Chojnacka</a:t>
            </a:r>
            <a:r>
              <a:rPr lang="en-US" sz="3000" dirty="0" smtClean="0"/>
              <a:t>-Merry </a:t>
            </a:r>
            <a:r>
              <a:rPr lang="en-US" sz="3000" dirty="0" err="1" smtClean="0"/>
              <a:t>Wiesner</a:t>
            </a:r>
            <a:r>
              <a:rPr lang="en-US" sz="3000" dirty="0" smtClean="0"/>
              <a:t>-Hanks (</a:t>
            </a:r>
            <a:r>
              <a:rPr lang="el-GR" sz="3000" dirty="0" err="1" smtClean="0"/>
              <a:t>επιμ</a:t>
            </a:r>
            <a:r>
              <a:rPr lang="el-GR" sz="3000" dirty="0" smtClean="0"/>
              <a:t>.</a:t>
            </a:r>
            <a:r>
              <a:rPr lang="en-US" sz="3000" dirty="0" smtClean="0"/>
              <a:t>)</a:t>
            </a:r>
            <a:r>
              <a:rPr lang="el-GR" sz="3000" dirty="0" smtClean="0"/>
              <a:t>, </a:t>
            </a:r>
            <a:r>
              <a:rPr lang="en-US" sz="3000" i="1" dirty="0" smtClean="0"/>
              <a:t>Ages of Women, Ages of Men: Sources in European Social History, 1400-1750</a:t>
            </a:r>
            <a:r>
              <a:rPr lang="en-US" sz="3000" dirty="0" smtClean="0"/>
              <a:t>, Longman, </a:t>
            </a:r>
            <a:r>
              <a:rPr lang="el-GR" sz="3000" dirty="0" smtClean="0"/>
              <a:t>Λονδίνο 2002, σ. </a:t>
            </a:r>
            <a:r>
              <a:rPr lang="en-US" sz="3000" dirty="0" smtClean="0"/>
              <a:t>212-213</a:t>
            </a:r>
            <a:r>
              <a:rPr lang="el-GR" sz="3000" dirty="0" smtClean="0"/>
              <a:t>.] </a:t>
            </a:r>
            <a:endParaRPr lang="el-GR" sz="3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400" dirty="0" smtClean="0"/>
              <a:t>Ενδυματολογική οριοθέτηση της ηθικής</a:t>
            </a:r>
            <a:endParaRPr lang="el-GR" sz="3400" dirty="0"/>
          </a:p>
        </p:txBody>
      </p:sp>
      <p:sp>
        <p:nvSpPr>
          <p:cNvPr id="3" name="Content Placeholder 2"/>
          <p:cNvSpPr>
            <a:spLocks noGrp="1"/>
          </p:cNvSpPr>
          <p:nvPr>
            <p:ph idx="1"/>
          </p:nvPr>
        </p:nvSpPr>
        <p:spPr/>
        <p:txBody>
          <a:bodyPr>
            <a:normAutofit fontScale="85000" lnSpcReduction="20000"/>
          </a:bodyPr>
          <a:lstStyle/>
          <a:p>
            <a:pPr algn="just">
              <a:buNone/>
            </a:pPr>
            <a:r>
              <a:rPr lang="el-GR" dirty="0" smtClean="0"/>
              <a:t>	«οι πόρνες σε αυτή την πόλη στολισμένες και ντυμένες με τόση πολυτέλεια θυμίζουν ευγενείς γυναίκες, έτσι ώστε τόσο οι ξένοι που έρχονται στην πόλη μας όσο και οι ντόπιοι να αδυνατούν να διακρίνουν τις ενάρετες από τις ανήθικες γυναίκες… Οι πόρνες που </a:t>
            </a:r>
            <a:r>
              <a:rPr lang="el-GR" dirty="0" err="1" smtClean="0"/>
              <a:t>ζούν</a:t>
            </a:r>
            <a:r>
              <a:rPr lang="el-GR" dirty="0" smtClean="0"/>
              <a:t> σε αυτή την πόλη δεν θα επιτρέπεται στο εξής να φοράν χρυσό, ασήμι ή μετάξι… δεν θα επιτρέπεται να φοράν αλυσίδες, δακτυλίδια, με ή χωρίς πετράδια, και σκουλαρίκια όπως επίσης και κοσμήματα κάθε είδους, γνήσια ή ψεύτικα, είτε σε εσωτερικούς είτε σε εξωτερικούς χώρους, είτε μέσα είτε έξω από τα όρια της πόλης».</a:t>
            </a:r>
          </a:p>
          <a:p>
            <a:pPr>
              <a:buNone/>
            </a:pPr>
            <a:r>
              <a:rPr lang="el-GR" dirty="0" smtClean="0"/>
              <a:t>	</a:t>
            </a:r>
            <a:r>
              <a:rPr lang="el-GR" sz="3100" dirty="0" smtClean="0"/>
              <a:t>Διάταγμα της Βενετικής Συγκλήτου (1562).</a:t>
            </a:r>
            <a:r>
              <a:rPr lang="el-GR" dirty="0" smtClean="0"/>
              <a:t> </a:t>
            </a:r>
          </a:p>
          <a:p>
            <a:pPr>
              <a:buNone/>
            </a:pP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400" dirty="0" smtClean="0"/>
              <a:t>Χωρική οριοθέτηση της ηθικής</a:t>
            </a:r>
            <a:endParaRPr lang="el-GR" sz="3400" dirty="0"/>
          </a:p>
        </p:txBody>
      </p:sp>
      <p:sp>
        <p:nvSpPr>
          <p:cNvPr id="3" name="Content Placeholder 2"/>
          <p:cNvSpPr>
            <a:spLocks noGrp="1"/>
          </p:cNvSpPr>
          <p:nvPr>
            <p:ph idx="1"/>
          </p:nvPr>
        </p:nvSpPr>
        <p:spPr/>
        <p:txBody>
          <a:bodyPr>
            <a:normAutofit fontScale="70000" lnSpcReduction="20000"/>
          </a:bodyPr>
          <a:lstStyle/>
          <a:p>
            <a:pPr algn="just">
              <a:buNone/>
            </a:pPr>
            <a:r>
              <a:rPr lang="en-US" dirty="0" smtClean="0"/>
              <a:t>   </a:t>
            </a:r>
            <a:r>
              <a:rPr lang="el-GR" dirty="0" smtClean="0"/>
              <a:t>  «Οι πόρνες δεν πρέπει να συναναστρέφονται με τις τίμιες γυναίκες… για αυτόν τον λόγο, αυτές οι γυναίκες θα πρέπει να απομονωθούν και να απομακρυνθούν από τα ευυπόληπτα σημεία της πόλης… είναι πολύ κακό να αφήνουμε τις αναιδείς και ηδυπαθείς γυναίκες να ζουν και να συναναστρέφονται ελεύθερα και αδίστακτα ανάμεσα στους έντιμους ανθρώπους, στους δρόμους των πολιτών (</a:t>
            </a:r>
            <a:r>
              <a:rPr lang="en-US" i="1" dirty="0" err="1" smtClean="0"/>
              <a:t>cittadini</a:t>
            </a:r>
            <a:r>
              <a:rPr lang="el-GR" dirty="0" smtClean="0"/>
              <a:t>)</a:t>
            </a:r>
            <a:r>
              <a:rPr lang="en-US" dirty="0" smtClean="0"/>
              <a:t>· </a:t>
            </a:r>
            <a:r>
              <a:rPr lang="el-GR" dirty="0" smtClean="0"/>
              <a:t>ποιος θα μπορούσε να αμφιβάλει ότι σταδιακά όλοι οι νέοι θα μολύνονταν και θα διαφθείρονταν; … Δίνοντας τους τόση ελευθερία είναι σαν να αφήνουμε τα σκυλιά του διαβόλου να τρυπώσουν στις ψυχές μας</a:t>
            </a:r>
            <a:r>
              <a:rPr lang="en-US" dirty="0" smtClean="0"/>
              <a:t>·</a:t>
            </a:r>
            <a:r>
              <a:rPr lang="el-GR" dirty="0" smtClean="0"/>
              <a:t> και πόσες τίμιες κυρίες και αγνά κορίτσια δε θα υποφέρουν από τη γειτνίαση, από το να βλέπουν και να ακούν τις ασταμάτητες χυδαιότητές τους και θα διακινδύνευαν να μολυνθούν από αυτά τα κακά παραδείγματα… οι ιθύνοντες θα πρέπει να φροντίσουν να καθαρίσουν την πόλη από αυτές τις άσεμνες γυναίκες».</a:t>
            </a:r>
          </a:p>
          <a:p>
            <a:pPr>
              <a:buNone/>
            </a:pPr>
            <a:r>
              <a:rPr lang="el-GR" dirty="0" smtClean="0"/>
              <a:t>     </a:t>
            </a:r>
            <a:r>
              <a:rPr lang="en-US" sz="3000" dirty="0" smtClean="0"/>
              <a:t>Giuseppe </a:t>
            </a:r>
            <a:r>
              <a:rPr lang="en-US" sz="3000" dirty="0" err="1" smtClean="0"/>
              <a:t>Passi</a:t>
            </a:r>
            <a:r>
              <a:rPr lang="en-US" sz="3000" dirty="0" smtClean="0"/>
              <a:t>, </a:t>
            </a:r>
            <a:r>
              <a:rPr lang="en-US" sz="3000" i="1" dirty="0" smtClean="0"/>
              <a:t>I </a:t>
            </a:r>
            <a:r>
              <a:rPr lang="en-US" sz="3000" i="1" dirty="0" err="1" smtClean="0"/>
              <a:t>donneschi</a:t>
            </a:r>
            <a:r>
              <a:rPr lang="en-US" sz="3000" i="1" dirty="0" smtClean="0"/>
              <a:t> </a:t>
            </a:r>
            <a:r>
              <a:rPr lang="en-US" sz="3000" i="1" dirty="0" err="1" smtClean="0"/>
              <a:t>difetti</a:t>
            </a:r>
            <a:r>
              <a:rPr lang="en-US" sz="3000" dirty="0" smtClean="0"/>
              <a:t>, </a:t>
            </a:r>
            <a:r>
              <a:rPr lang="el-GR" sz="3000" dirty="0" smtClean="0"/>
              <a:t>Βενετία 1605, σ. 184-5.</a:t>
            </a:r>
            <a:endParaRPr lang="el-GR" sz="3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Διασχίζοντας τα έμφυλα όρια: </a:t>
            </a:r>
            <a:br>
              <a:rPr lang="el-GR" sz="3200" dirty="0" smtClean="0"/>
            </a:br>
            <a:r>
              <a:rPr lang="el-GR" sz="3200" dirty="0" smtClean="0"/>
              <a:t>γυναικεία παρενδυσία</a:t>
            </a:r>
            <a:endParaRPr lang="el-GR" sz="3200" dirty="0"/>
          </a:p>
        </p:txBody>
      </p:sp>
      <p:sp>
        <p:nvSpPr>
          <p:cNvPr id="3" name="Content Placeholder 2"/>
          <p:cNvSpPr>
            <a:spLocks noGrp="1"/>
          </p:cNvSpPr>
          <p:nvPr>
            <p:ph idx="1"/>
          </p:nvPr>
        </p:nvSpPr>
        <p:spPr/>
        <p:txBody>
          <a:bodyPr>
            <a:normAutofit lnSpcReduction="10000"/>
          </a:bodyPr>
          <a:lstStyle/>
          <a:p>
            <a:pPr algn="just">
              <a:buNone/>
            </a:pPr>
            <a:r>
              <a:rPr lang="el-GR" dirty="0" smtClean="0"/>
              <a:t> </a:t>
            </a:r>
            <a:r>
              <a:rPr lang="en-US" dirty="0" smtClean="0"/>
              <a:t>  </a:t>
            </a:r>
            <a:r>
              <a:rPr lang="el-GR" dirty="0" smtClean="0"/>
              <a:t>	</a:t>
            </a:r>
            <a:r>
              <a:rPr lang="el-GR" sz="2400" dirty="0" smtClean="0"/>
              <a:t>«Το Δικαστήριο έκρινε και απεφάνθη ότι η </a:t>
            </a:r>
            <a:r>
              <a:rPr lang="en-US" sz="2400" dirty="0" err="1" smtClean="0"/>
              <a:t>Magdalen</a:t>
            </a:r>
            <a:r>
              <a:rPr lang="en-US" sz="2400" dirty="0" smtClean="0"/>
              <a:t> </a:t>
            </a:r>
            <a:r>
              <a:rPr lang="en-US" sz="2400" dirty="0" err="1" smtClean="0"/>
              <a:t>Gawyn</a:t>
            </a:r>
            <a:r>
              <a:rPr lang="el-GR" sz="2400" dirty="0" smtClean="0"/>
              <a:t>, μια νεαρή γυναίκα είκοσι-ενός ετών, επειδή, σε εναντίωση προς τη γυναικεία τιμιότητα, εμφανίστηκε ντυμένη με ανδρικά ρούχα και βγήκε έτσι έξω στους δρόμους αυτής της πόλης, μεταμφιεσμένη με αυτόν τον τρόπο, θα παραμείνει αύριο από τις οκτώ προ μεσημβρίας έως τις έντεκα</a:t>
            </a:r>
            <a:r>
              <a:rPr lang="en-US" sz="2400" dirty="0" smtClean="0"/>
              <a:t> </a:t>
            </a:r>
            <a:r>
              <a:rPr lang="el-GR" sz="2400" dirty="0" smtClean="0"/>
              <a:t>στον κλοιό</a:t>
            </a:r>
            <a:r>
              <a:rPr lang="en-US" sz="2400" dirty="0" smtClean="0"/>
              <a:t> </a:t>
            </a:r>
            <a:r>
              <a:rPr lang="el-GR" sz="2400" dirty="0" smtClean="0"/>
              <a:t>[όργανο βασανιστηρίων] του </a:t>
            </a:r>
            <a:r>
              <a:rPr lang="en-US" sz="2400" dirty="0" smtClean="0"/>
              <a:t>Cheapside</a:t>
            </a:r>
            <a:r>
              <a:rPr lang="el-GR" sz="2400" dirty="0" smtClean="0"/>
              <a:t>, με τα μαλλιά της λυτά να πέφτουν στους ώμους της και ντυμένη όπως είναι τώρα. Και ύστερα θα εγκλειστεί στο </a:t>
            </a:r>
            <a:r>
              <a:rPr lang="en-US" sz="2400" dirty="0" err="1" smtClean="0"/>
              <a:t>Bridewell</a:t>
            </a:r>
            <a:r>
              <a:rPr lang="el-GR" sz="2400" dirty="0" smtClean="0"/>
              <a:t>».</a:t>
            </a:r>
            <a:endParaRPr lang="en-US" sz="2400" dirty="0" smtClean="0"/>
          </a:p>
          <a:p>
            <a:pPr algn="just">
              <a:buNone/>
            </a:pPr>
            <a:r>
              <a:rPr lang="en-US" sz="2400" dirty="0" smtClean="0"/>
              <a:t>     </a:t>
            </a:r>
            <a:r>
              <a:rPr lang="en-US" sz="2300" dirty="0" smtClean="0"/>
              <a:t>Repertories of the London Court of Aldermen </a:t>
            </a:r>
            <a:r>
              <a:rPr lang="el-GR" sz="2300" dirty="0" smtClean="0"/>
              <a:t>(19 Απριλίου 1575) [</a:t>
            </a:r>
            <a:r>
              <a:rPr lang="en-US" sz="2300" dirty="0" smtClean="0"/>
              <a:t>Lena Cowen </a:t>
            </a:r>
            <a:r>
              <a:rPr lang="en-US" sz="2300" dirty="0" err="1" smtClean="0"/>
              <a:t>Orlin</a:t>
            </a:r>
            <a:r>
              <a:rPr lang="en-US" sz="2300" dirty="0" smtClean="0"/>
              <a:t> </a:t>
            </a:r>
            <a:r>
              <a:rPr lang="el-GR" sz="2300" dirty="0" smtClean="0"/>
              <a:t>(</a:t>
            </a:r>
            <a:r>
              <a:rPr lang="el-GR" sz="2300" dirty="0" err="1" smtClean="0"/>
              <a:t>επιμ</a:t>
            </a:r>
            <a:r>
              <a:rPr lang="el-GR" sz="2300" dirty="0" smtClean="0"/>
              <a:t>.)</a:t>
            </a:r>
            <a:r>
              <a:rPr lang="en-US" sz="2300" dirty="0" smtClean="0"/>
              <a:t>,</a:t>
            </a:r>
            <a:r>
              <a:rPr lang="el-GR" sz="2300" dirty="0" smtClean="0"/>
              <a:t> </a:t>
            </a:r>
            <a:r>
              <a:rPr lang="en-US" sz="2300" i="1" dirty="0" smtClean="0"/>
              <a:t>The Renaissance: A Sourcebook</a:t>
            </a:r>
            <a:r>
              <a:rPr lang="en-US" sz="2300" dirty="0" smtClean="0"/>
              <a:t>, Palgrave Macmillan, </a:t>
            </a:r>
            <a:r>
              <a:rPr lang="el-GR" sz="2300" dirty="0" smtClean="0"/>
              <a:t>Νέα Υόρκη 2009, σ. 82.]</a:t>
            </a:r>
            <a:endParaRPr lang="el-GR" sz="23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r>
              <a:rPr lang="en-US" dirty="0" smtClean="0"/>
              <a:t> 1/3</a:t>
            </a:r>
            <a:endParaRPr lang="en-US" dirty="0"/>
          </a:p>
        </p:txBody>
      </p:sp>
      <p:sp>
        <p:nvSpPr>
          <p:cNvPr id="3" name="Content Placeholder 2"/>
          <p:cNvSpPr>
            <a:spLocks noGrp="1"/>
          </p:cNvSpPr>
          <p:nvPr>
            <p:ph idx="1"/>
          </p:nvPr>
        </p:nvSpPr>
        <p:spPr>
          <a:xfrm>
            <a:off x="457200" y="1600200"/>
            <a:ext cx="8229600" cy="5141168"/>
          </a:xfrm>
        </p:spPr>
        <p:txBody>
          <a:bodyPr>
            <a:normAutofit lnSpcReduction="10000"/>
          </a:bodyPr>
          <a:lstStyle/>
          <a:p>
            <a:r>
              <a:rPr lang="el-GR" sz="2000" dirty="0"/>
              <a:t>Το κυνήγι των </a:t>
            </a:r>
            <a:r>
              <a:rPr lang="el-GR" sz="2000" dirty="0" smtClean="0"/>
              <a:t>μαγισσών</a:t>
            </a:r>
            <a:endParaRPr lang="en-US" sz="2000" dirty="0" smtClean="0"/>
          </a:p>
          <a:p>
            <a:r>
              <a:rPr lang="el-GR" sz="2000" dirty="0"/>
              <a:t>Σεξουαλική </a:t>
            </a:r>
            <a:r>
              <a:rPr lang="el-GR" sz="2000" dirty="0" smtClean="0"/>
              <a:t>παραβατικότητα</a:t>
            </a:r>
            <a:endParaRPr lang="en-US" sz="2000" dirty="0" smtClean="0"/>
          </a:p>
          <a:p>
            <a:r>
              <a:rPr lang="el-GR" sz="2000" dirty="0"/>
              <a:t>Οι μάγισσες ως σύμβολα της γυναικείας «αχαλίνωτης» </a:t>
            </a:r>
            <a:r>
              <a:rPr lang="el-GR" sz="2000" dirty="0" smtClean="0"/>
              <a:t>σεξουαλικότητας</a:t>
            </a:r>
            <a:endParaRPr lang="en-US" sz="2000" dirty="0" smtClean="0"/>
          </a:p>
          <a:p>
            <a:r>
              <a:rPr lang="el-GR" sz="2000" dirty="0"/>
              <a:t>Οι δαιμονικές συναθροίσεις των μαγισσών, γνωστές ως «Σάββατα» </a:t>
            </a:r>
            <a:r>
              <a:rPr lang="en-US" sz="2000" dirty="0"/>
              <a:t>(</a:t>
            </a:r>
            <a:r>
              <a:rPr lang="en-US" sz="2000" i="1" dirty="0"/>
              <a:t>Sabbath</a:t>
            </a:r>
            <a:r>
              <a:rPr lang="en-US" sz="2000" dirty="0" smtClean="0"/>
              <a:t>)</a:t>
            </a:r>
          </a:p>
          <a:p>
            <a:r>
              <a:rPr lang="el-GR" sz="2000" dirty="0"/>
              <a:t>Δαιμονική </a:t>
            </a:r>
            <a:r>
              <a:rPr lang="el-GR" sz="2000" dirty="0" smtClean="0"/>
              <a:t>βρεφοκτονία</a:t>
            </a:r>
            <a:endParaRPr lang="en-US" sz="2000" dirty="0" smtClean="0"/>
          </a:p>
          <a:p>
            <a:r>
              <a:rPr lang="el-GR" sz="2000" dirty="0"/>
              <a:t>Το «αισχρό φιλί</a:t>
            </a:r>
            <a:r>
              <a:rPr lang="el-GR" sz="2000" dirty="0" smtClean="0"/>
              <a:t>»</a:t>
            </a:r>
            <a:endParaRPr lang="en-US" sz="2000" dirty="0" smtClean="0"/>
          </a:p>
          <a:p>
            <a:r>
              <a:rPr lang="el-GR" sz="2000" dirty="0"/>
              <a:t>Μάγισσες προκαλούν </a:t>
            </a:r>
            <a:r>
              <a:rPr lang="el-GR" sz="2000" dirty="0" smtClean="0"/>
              <a:t>χαλαζόπτωση</a:t>
            </a:r>
            <a:endParaRPr lang="en-US" sz="2000" dirty="0" smtClean="0"/>
          </a:p>
          <a:p>
            <a:r>
              <a:rPr lang="el-GR" sz="2000" dirty="0"/>
              <a:t> Η «μοχθηρή» γυναικεία </a:t>
            </a:r>
            <a:r>
              <a:rPr lang="el-GR" sz="2000" dirty="0" smtClean="0"/>
              <a:t>φροντίδα</a:t>
            </a:r>
            <a:endParaRPr lang="en-US" sz="2000" dirty="0" smtClean="0"/>
          </a:p>
          <a:p>
            <a:r>
              <a:rPr lang="el-GR" sz="2000" dirty="0"/>
              <a:t>Ο περίφημος «κυνηγός μαγισσών» </a:t>
            </a:r>
            <a:r>
              <a:rPr lang="en-US" sz="2000" dirty="0"/>
              <a:t>Matthew Hopkins </a:t>
            </a:r>
            <a:r>
              <a:rPr lang="el-GR" sz="2000" dirty="0"/>
              <a:t>παρακολουθεί τα υποψήφια θύματά </a:t>
            </a:r>
            <a:r>
              <a:rPr lang="el-GR" sz="2000" dirty="0" smtClean="0"/>
              <a:t>του</a:t>
            </a:r>
          </a:p>
          <a:p>
            <a:r>
              <a:rPr lang="el-GR" sz="2000" dirty="0" smtClean="0"/>
              <a:t>Βασανισμός και θανάτωση μαγισσών</a:t>
            </a:r>
            <a:endParaRPr lang="en-US" sz="2000" dirty="0" smtClean="0"/>
          </a:p>
          <a:p>
            <a:r>
              <a:rPr lang="el-GR" sz="2000" dirty="0" smtClean="0"/>
              <a:t>Δαιμονικό ζώο με μορφή χοίρου κατασπαράζει βρέφος υπό την επίβλεψη/ανοχή γυναίκας/μάγισσας , παραπέμποντας στην παραδοσιακή σύνδεση μαγείας και παιδοκτονίας</a:t>
            </a:r>
            <a:endParaRPr lang="en-US" sz="2000" dirty="0" smtClean="0"/>
          </a:p>
        </p:txBody>
      </p:sp>
      <p:sp>
        <p:nvSpPr>
          <p:cNvPr id="4" name="Slide Number Placeholder 3"/>
          <p:cNvSpPr>
            <a:spLocks noGrp="1"/>
          </p:cNvSpPr>
          <p:nvPr>
            <p:ph type="sldNum" sz="quarter" idx="12"/>
          </p:nvPr>
        </p:nvSpPr>
        <p:spPr/>
        <p:txBody>
          <a:bodyPr/>
          <a:lstStyle/>
          <a:p>
            <a:fld id="{D3F1D1C4-C2D9-4231-9FB2-B2D9D97AA41D}" type="slidenum">
              <a:rPr lang="el-GR" smtClean="0"/>
              <a:pPr/>
              <a:t>3</a:t>
            </a:fld>
            <a:endParaRPr lang="el-GR"/>
          </a:p>
        </p:txBody>
      </p:sp>
    </p:spTree>
    <p:extLst>
      <p:ext uri="{BB962C8B-B14F-4D97-AF65-F5344CB8AC3E}">
        <p14:creationId xmlns:p14="http://schemas.microsoft.com/office/powerpoint/2010/main" val="78200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700" dirty="0" smtClean="0"/>
              <a:t>Η σεξουαλική συμπεριφορά έρχεται στο επίκεντρο της κοσμικής και θρησκευτικής δικαιοσύνης την εποχή των θρησκευτικών Μεταρρυθμίσεων</a:t>
            </a:r>
            <a:endParaRPr lang="el-GR" sz="2700" dirty="0"/>
          </a:p>
        </p:txBody>
      </p:sp>
      <p:sp>
        <p:nvSpPr>
          <p:cNvPr id="3" name="Content Placeholder 2"/>
          <p:cNvSpPr>
            <a:spLocks noGrp="1"/>
          </p:cNvSpPr>
          <p:nvPr>
            <p:ph idx="1"/>
          </p:nvPr>
        </p:nvSpPr>
        <p:spPr/>
        <p:txBody>
          <a:bodyPr>
            <a:normAutofit fontScale="92500" lnSpcReduction="20000"/>
          </a:bodyPr>
          <a:lstStyle/>
          <a:p>
            <a:pPr algn="just">
              <a:buNone/>
            </a:pPr>
            <a:r>
              <a:rPr lang="el-GR" sz="2400" dirty="0" smtClean="0"/>
              <a:t>	</a:t>
            </a:r>
            <a:r>
              <a:rPr lang="el-GR" sz="2500" dirty="0" smtClean="0"/>
              <a:t>«… κατά τα τελευταία περίπου πέντε χρόνια ο προαναφερθείς [</a:t>
            </a:r>
            <a:r>
              <a:rPr lang="en-US" sz="2500" dirty="0" err="1" smtClean="0"/>
              <a:t>Benvenuto</a:t>
            </a:r>
            <a:r>
              <a:rPr lang="el-GR" sz="2500" dirty="0" smtClean="0"/>
              <a:t>] </a:t>
            </a:r>
            <a:r>
              <a:rPr lang="en-US" sz="2500" dirty="0" smtClean="0"/>
              <a:t>Cellini </a:t>
            </a:r>
            <a:r>
              <a:rPr lang="el-GR" sz="2500" dirty="0" smtClean="0"/>
              <a:t>συντηρούσε ως αγόρι του τον </a:t>
            </a:r>
            <a:r>
              <a:rPr lang="en-US" sz="2500" dirty="0" smtClean="0"/>
              <a:t>Fernando </a:t>
            </a:r>
            <a:r>
              <a:rPr lang="en-US" sz="2500" dirty="0" err="1" smtClean="0"/>
              <a:t>di</a:t>
            </a:r>
            <a:r>
              <a:rPr lang="en-US" sz="2500" dirty="0" smtClean="0"/>
              <a:t> Giovanni </a:t>
            </a:r>
            <a:r>
              <a:rPr lang="en-US" sz="2500" dirty="0" err="1" smtClean="0"/>
              <a:t>da</a:t>
            </a:r>
            <a:r>
              <a:rPr lang="en-US" sz="2500" dirty="0" smtClean="0"/>
              <a:t> </a:t>
            </a:r>
            <a:r>
              <a:rPr lang="en-US" sz="2500" dirty="0" err="1" smtClean="0"/>
              <a:t>Montepulciano</a:t>
            </a:r>
            <a:r>
              <a:rPr lang="el-GR" sz="2500" dirty="0" smtClean="0"/>
              <a:t>, έναν νεαρό που χρησιμοποιούσε πρωτίστως σεξουαλικά, εντρυφώντας στην  ποταπή φαυλότητα της σοδομίας, κρατώντας τον στο κρεβάτι σαν να ήταν σύζυγος του… συνεπώς και σε συμφωνία με το νόμο αυτό το δικαστήριο καταδικάζει τον προαναφερθέντα </a:t>
            </a:r>
            <a:r>
              <a:rPr lang="en-US" sz="2500" dirty="0" err="1" smtClean="0"/>
              <a:t>Benvenuto</a:t>
            </a:r>
            <a:r>
              <a:rPr lang="en-US" sz="2500" dirty="0" smtClean="0"/>
              <a:t> </a:t>
            </a:r>
            <a:r>
              <a:rPr lang="el-GR" sz="2500" dirty="0" smtClean="0"/>
              <a:t>να πληρώσει πρόστιμο 50 χρυσά σκούδα</a:t>
            </a:r>
            <a:r>
              <a:rPr lang="en-US" sz="2500" dirty="0" smtClean="0"/>
              <a:t>… </a:t>
            </a:r>
            <a:r>
              <a:rPr lang="el-GR" sz="2500" dirty="0" smtClean="0"/>
              <a:t>και να υπηρετήσει για τέσσερα χρόνια στη φυλακή που είναι γνωστή ως </a:t>
            </a:r>
            <a:r>
              <a:rPr lang="en-US" sz="2500" i="1" dirty="0" err="1" smtClean="0"/>
              <a:t>Stinche</a:t>
            </a:r>
            <a:r>
              <a:rPr lang="en-US" sz="2500" dirty="0" smtClean="0"/>
              <a:t>… </a:t>
            </a:r>
            <a:r>
              <a:rPr lang="el-GR" sz="2500" dirty="0" smtClean="0"/>
              <a:t>και να του στερηθούν ισοβίως τα πολιτικά του δικαιώματα…».</a:t>
            </a:r>
            <a:endParaRPr lang="en-US" sz="2500" dirty="0" smtClean="0"/>
          </a:p>
          <a:p>
            <a:pPr algn="just">
              <a:buNone/>
            </a:pPr>
            <a:r>
              <a:rPr lang="en-US" sz="2400" dirty="0" smtClean="0"/>
              <a:t>     </a:t>
            </a:r>
            <a:r>
              <a:rPr lang="el-GR" sz="2300" dirty="0" smtClean="0"/>
              <a:t>Καταδικαστική απόφαση εναντίον του </a:t>
            </a:r>
            <a:r>
              <a:rPr lang="en-US" sz="2300" dirty="0" err="1" smtClean="0"/>
              <a:t>Benvenuto</a:t>
            </a:r>
            <a:r>
              <a:rPr lang="el-GR" sz="2300" dirty="0" smtClean="0"/>
              <a:t> </a:t>
            </a:r>
            <a:r>
              <a:rPr lang="en-US" sz="2300" dirty="0" smtClean="0"/>
              <a:t>Cellini </a:t>
            </a:r>
            <a:r>
              <a:rPr lang="el-GR" sz="2300" dirty="0" smtClean="0"/>
              <a:t>από το φλωρεντινό δικαστήριο </a:t>
            </a:r>
            <a:r>
              <a:rPr lang="en-US" sz="2300" dirty="0" smtClean="0"/>
              <a:t>Otto </a:t>
            </a:r>
            <a:r>
              <a:rPr lang="en-US" sz="2300" dirty="0" err="1" smtClean="0"/>
              <a:t>di</a:t>
            </a:r>
            <a:r>
              <a:rPr lang="en-US" sz="2300" dirty="0" smtClean="0"/>
              <a:t> Guardia</a:t>
            </a:r>
            <a:r>
              <a:rPr lang="el-GR" sz="2300" dirty="0" smtClean="0"/>
              <a:t> (27 Φεβρουαρίου 1557). [</a:t>
            </a:r>
            <a:r>
              <a:rPr lang="en-US" sz="2300" dirty="0" smtClean="0"/>
              <a:t>Margaret </a:t>
            </a:r>
            <a:r>
              <a:rPr lang="en-US" sz="2300" dirty="0" err="1" smtClean="0"/>
              <a:t>Gallucci</a:t>
            </a:r>
            <a:r>
              <a:rPr lang="en-US" sz="2300" dirty="0" smtClean="0"/>
              <a:t>, </a:t>
            </a:r>
            <a:r>
              <a:rPr lang="en-US" sz="2300" i="1" dirty="0" err="1" smtClean="0"/>
              <a:t>Benvenuto</a:t>
            </a:r>
            <a:r>
              <a:rPr lang="en-US" sz="2300" i="1" dirty="0" smtClean="0"/>
              <a:t> Cellini: Sexuality, Masculinity, and Artistic Identity in Renaissance Italy</a:t>
            </a:r>
            <a:r>
              <a:rPr lang="en-US" sz="2300" dirty="0" smtClean="0"/>
              <a:t>,</a:t>
            </a:r>
            <a:r>
              <a:rPr lang="el-GR" sz="2300" dirty="0" smtClean="0"/>
              <a:t> </a:t>
            </a:r>
            <a:r>
              <a:rPr lang="en-US" sz="2300" dirty="0" smtClean="0"/>
              <a:t>Palgrave Macmillan, </a:t>
            </a:r>
            <a:r>
              <a:rPr lang="el-GR" sz="2300" dirty="0" smtClean="0"/>
              <a:t>Νέα Υόρκη 2003, σ. 153-154].</a:t>
            </a:r>
            <a:r>
              <a:rPr lang="en-US" sz="2300" dirty="0" smtClean="0"/>
              <a:t> </a:t>
            </a:r>
            <a:endParaRPr lang="el-GR" sz="23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Ιδιαίτερα αυστηρή υπήρξε η επιτήρηση κοινωνικά ευάλωτων ομάδων όπως οι υπηρέτριες </a:t>
            </a:r>
            <a:endParaRPr lang="el-GR" sz="2800" dirty="0"/>
          </a:p>
        </p:txBody>
      </p:sp>
      <p:sp>
        <p:nvSpPr>
          <p:cNvPr id="3" name="Content Placeholder 2"/>
          <p:cNvSpPr>
            <a:spLocks noGrp="1"/>
          </p:cNvSpPr>
          <p:nvPr>
            <p:ph idx="1"/>
          </p:nvPr>
        </p:nvSpPr>
        <p:spPr/>
        <p:txBody>
          <a:bodyPr>
            <a:normAutofit fontScale="25000" lnSpcReduction="20000"/>
          </a:bodyPr>
          <a:lstStyle/>
          <a:p>
            <a:pPr algn="just">
              <a:buNone/>
            </a:pPr>
            <a:r>
              <a:rPr lang="en-US" dirty="0" smtClean="0"/>
              <a:t>  </a:t>
            </a:r>
            <a:r>
              <a:rPr lang="el-GR" dirty="0" smtClean="0"/>
              <a:t>       	</a:t>
            </a:r>
            <a:r>
              <a:rPr lang="el-GR" sz="8800" dirty="0" smtClean="0"/>
              <a:t>«Η </a:t>
            </a:r>
            <a:r>
              <a:rPr lang="en-US" sz="8800" dirty="0" smtClean="0"/>
              <a:t>Marina de </a:t>
            </a:r>
            <a:r>
              <a:rPr lang="en-US" sz="8800" dirty="0" err="1" smtClean="0"/>
              <a:t>Cedeyra</a:t>
            </a:r>
            <a:r>
              <a:rPr lang="el-GR" sz="8800" dirty="0" smtClean="0"/>
              <a:t>, ανύπανδρη, καταγόμενη από την </a:t>
            </a:r>
            <a:r>
              <a:rPr lang="en-US" sz="8800" dirty="0" err="1" smtClean="0"/>
              <a:t>Cedeira</a:t>
            </a:r>
            <a:r>
              <a:rPr lang="en-US" sz="8800" dirty="0" smtClean="0"/>
              <a:t>, </a:t>
            </a:r>
            <a:r>
              <a:rPr lang="el-GR" sz="8800" dirty="0" smtClean="0"/>
              <a:t>δεκαοκτώ χρονών, όταν ήταν ένα βράδυ σε ένα σπίτι στην προαναφερθείσα πόλη με άλλους υπηρέτες και συζητούσαν για τους άνδρες και τις γυναίκες, η προαναφερθείσα </a:t>
            </a:r>
            <a:r>
              <a:rPr lang="en-US" sz="8800" dirty="0" smtClean="0"/>
              <a:t>Marina de </a:t>
            </a:r>
            <a:r>
              <a:rPr lang="en-US" sz="8800" dirty="0" err="1" smtClean="0"/>
              <a:t>Cedeyra</a:t>
            </a:r>
            <a:r>
              <a:rPr lang="el-GR" sz="8800" dirty="0" smtClean="0"/>
              <a:t> είπε ότι δεν είναι αμαρτία για έναν ανύπανδρο άνδρα να έχει σαρκική επαφή με μια ανύπανδρη γυναίκα… αφού μπορούν να παντρευτούν… ισχυρίστηκε ότι το είπε επειδή ήταν ένα απλό και αδαές κορίτσι, χωρίς να γνωρίζει τι έλεγε. [Καταδικάστηκε] να φορέσει το ένδυμα της μετάνοιας… και να εξοριστεί από αυτή την πόλη και την περιοχή της </a:t>
            </a:r>
            <a:r>
              <a:rPr lang="en-US" sz="8800" dirty="0" err="1" smtClean="0"/>
              <a:t>Cedeira</a:t>
            </a:r>
            <a:r>
              <a:rPr lang="el-GR" sz="8800" dirty="0" smtClean="0"/>
              <a:t> δύο λεύγες μακριά για τρία χρόνια. Δεν την τιμώρησαν πιο αυστηρά καθώς ήταν ένα απλό κορίτσι χαμηλής νοημοσύνης».</a:t>
            </a:r>
          </a:p>
          <a:p>
            <a:pPr algn="just">
              <a:buNone/>
            </a:pPr>
            <a:r>
              <a:rPr lang="el-GR" dirty="0" smtClean="0"/>
              <a:t>	</a:t>
            </a:r>
            <a:r>
              <a:rPr lang="el-GR" sz="8400" dirty="0" smtClean="0"/>
              <a:t>Από τα αρχεία της ισπανικής ιερής εξέτασης (1587) [</a:t>
            </a:r>
            <a:r>
              <a:rPr lang="en-US" sz="8400" dirty="0" smtClean="0"/>
              <a:t>Monica </a:t>
            </a:r>
            <a:r>
              <a:rPr lang="en-US" sz="8400" dirty="0" err="1" smtClean="0"/>
              <a:t>Chojnacka</a:t>
            </a:r>
            <a:r>
              <a:rPr lang="en-US" sz="8400" dirty="0" smtClean="0"/>
              <a:t>-Merry </a:t>
            </a:r>
            <a:r>
              <a:rPr lang="en-US" sz="8400" dirty="0" err="1" smtClean="0"/>
              <a:t>Wiesner</a:t>
            </a:r>
            <a:r>
              <a:rPr lang="en-US" sz="8400" dirty="0" smtClean="0"/>
              <a:t>-Hanks (</a:t>
            </a:r>
            <a:r>
              <a:rPr lang="el-GR" sz="8400" dirty="0" err="1" smtClean="0"/>
              <a:t>επιμ</a:t>
            </a:r>
            <a:r>
              <a:rPr lang="el-GR" sz="8400" dirty="0" smtClean="0"/>
              <a:t>.</a:t>
            </a:r>
            <a:r>
              <a:rPr lang="en-US" sz="8400" dirty="0" smtClean="0"/>
              <a:t>)</a:t>
            </a:r>
            <a:r>
              <a:rPr lang="el-GR" sz="8400" dirty="0" smtClean="0"/>
              <a:t>, </a:t>
            </a:r>
            <a:r>
              <a:rPr lang="en-US" sz="8400" i="1" dirty="0" smtClean="0"/>
              <a:t>Ages of Women, Ages of Men: Sources in European Social History, 1400-1750</a:t>
            </a:r>
            <a:r>
              <a:rPr lang="en-US" sz="8400" dirty="0" smtClean="0"/>
              <a:t>, Longman, </a:t>
            </a:r>
            <a:r>
              <a:rPr lang="el-GR" sz="8400" dirty="0" smtClean="0"/>
              <a:t>Λονδίνο 2002, σ. 232-233].</a:t>
            </a:r>
            <a:endParaRPr lang="el-GR" sz="8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r>
              <a:rPr lang="el-GR" sz="2600" dirty="0" smtClean="0"/>
              <a:t>Οι περιορισμοί στις συναναστροφές μεταξύ διαφορετικών </a:t>
            </a:r>
            <a:r>
              <a:rPr lang="el-GR" sz="2600" smtClean="0"/>
              <a:t>θρησκειών θα </a:t>
            </a:r>
            <a:r>
              <a:rPr lang="el-GR" sz="2600" dirty="0" smtClean="0"/>
              <a:t>αυξηθούν από τον 15ο αιώνα και κυρίως κατά την περίοδο των θρησκευτικών Μεταρρυθμίσεων</a:t>
            </a:r>
            <a:endParaRPr lang="el-GR" sz="2600" dirty="0"/>
          </a:p>
        </p:txBody>
      </p:sp>
      <p:sp>
        <p:nvSpPr>
          <p:cNvPr id="3" name="Content Placeholder 2"/>
          <p:cNvSpPr>
            <a:spLocks noGrp="1"/>
          </p:cNvSpPr>
          <p:nvPr>
            <p:ph idx="1"/>
          </p:nvPr>
        </p:nvSpPr>
        <p:spPr>
          <a:xfrm>
            <a:off x="457200" y="1772816"/>
            <a:ext cx="8229600" cy="4353347"/>
          </a:xfrm>
        </p:spPr>
        <p:txBody>
          <a:bodyPr>
            <a:normAutofit fontScale="77500" lnSpcReduction="20000"/>
          </a:bodyPr>
          <a:lstStyle/>
          <a:p>
            <a:pPr algn="just">
              <a:buNone/>
            </a:pPr>
            <a:r>
              <a:rPr lang="el-GR" dirty="0" smtClean="0"/>
              <a:t>   	</a:t>
            </a:r>
            <a:r>
              <a:rPr lang="el-GR" sz="3100" dirty="0" smtClean="0"/>
              <a:t>«Όποιος Χριστιανός έρθει σε σαρκική ένωση με Μαυριτανή ή με οποιαδήποτε άλλη άπιστη γυναίκα, και όποια Χριστιανή με Μαυριτανό ή με Εβραίο, ή με όποιον άλλον άπιστο, θα πεθάνει για αυτό· και αυτό εάν μια τέτοια ένωση πραγματοποιηθεί εκούσια και εν γνώσει τους… όποιος διαπράξει αυτό το αμάρτημα εν αγνοία του, χωρίς να το γνωρίζει, χωρίς να υπάρχει εύλογος λόγος να γνωρίζει ότι το άλλο άτομο προέρχεται από διαφορετική θρησκεία, δεν αξίζει τιμωρία για αυτό…».</a:t>
            </a:r>
          </a:p>
          <a:p>
            <a:pPr algn="just">
              <a:buNone/>
            </a:pPr>
            <a:r>
              <a:rPr lang="el-GR" dirty="0" smtClean="0"/>
              <a:t> 	</a:t>
            </a:r>
            <a:r>
              <a:rPr lang="el-GR" sz="3000" dirty="0" smtClean="0"/>
              <a:t>Από τις διατάξεις του Μανουήλ Α’ της Πορτογαλίας (1495-1521) [</a:t>
            </a:r>
            <a:r>
              <a:rPr lang="en-US" sz="3000" dirty="0" smtClean="0"/>
              <a:t>Monica </a:t>
            </a:r>
            <a:r>
              <a:rPr lang="en-US" sz="3000" dirty="0" err="1" smtClean="0"/>
              <a:t>Chojnacka</a:t>
            </a:r>
            <a:r>
              <a:rPr lang="en-US" sz="3000" dirty="0" smtClean="0"/>
              <a:t>-Merry </a:t>
            </a:r>
            <a:r>
              <a:rPr lang="en-US" sz="3000" dirty="0" err="1" smtClean="0"/>
              <a:t>Wiesner</a:t>
            </a:r>
            <a:r>
              <a:rPr lang="en-US" sz="3000" dirty="0" smtClean="0"/>
              <a:t>-Hanks (</a:t>
            </a:r>
            <a:r>
              <a:rPr lang="el-GR" sz="3000" dirty="0" err="1" smtClean="0"/>
              <a:t>επιμ</a:t>
            </a:r>
            <a:r>
              <a:rPr lang="el-GR" sz="3000" dirty="0" smtClean="0"/>
              <a:t>.</a:t>
            </a:r>
            <a:r>
              <a:rPr lang="en-US" sz="3000" dirty="0" smtClean="0"/>
              <a:t>)</a:t>
            </a:r>
            <a:r>
              <a:rPr lang="el-GR" sz="3000" dirty="0" smtClean="0"/>
              <a:t>, </a:t>
            </a:r>
            <a:r>
              <a:rPr lang="en-US" sz="3000" i="1" dirty="0" smtClean="0"/>
              <a:t>Ages of Women, Ages of Men: Sources in European Social History, 1400-1750</a:t>
            </a:r>
            <a:r>
              <a:rPr lang="en-US" sz="3000" dirty="0" smtClean="0"/>
              <a:t>, Longman, </a:t>
            </a:r>
            <a:r>
              <a:rPr lang="el-GR" sz="3000" dirty="0" smtClean="0"/>
              <a:t>Λονδίνο 2002, σ. 185]. </a:t>
            </a:r>
            <a:endParaRPr lang="el-GR" sz="3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Προτεινόμενη Βιβλιογραφία</a:t>
            </a:r>
            <a:endParaRPr lang="en-US" dirty="0"/>
          </a:p>
        </p:txBody>
      </p:sp>
      <p:sp>
        <p:nvSpPr>
          <p:cNvPr id="3" name="Content Placeholder 2"/>
          <p:cNvSpPr>
            <a:spLocks noGrp="1"/>
          </p:cNvSpPr>
          <p:nvPr>
            <p:ph idx="1"/>
          </p:nvPr>
        </p:nvSpPr>
        <p:spPr/>
        <p:txBody>
          <a:bodyPr>
            <a:noAutofit/>
          </a:bodyPr>
          <a:lstStyle/>
          <a:p>
            <a:pPr lvl="0"/>
            <a:r>
              <a:rPr lang="en-US" sz="2000" dirty="0"/>
              <a:t>Diane </a:t>
            </a:r>
            <a:r>
              <a:rPr lang="en-US" sz="2000" dirty="0" err="1"/>
              <a:t>Purkiss</a:t>
            </a:r>
            <a:r>
              <a:rPr lang="en-US" sz="2000" dirty="0"/>
              <a:t>, </a:t>
            </a:r>
            <a:r>
              <a:rPr lang="en-US" sz="2000" i="1" dirty="0"/>
              <a:t>The Witch in History: Early Modern and Twentieth-Century Representations</a:t>
            </a:r>
            <a:r>
              <a:rPr lang="en-US" sz="2000" dirty="0"/>
              <a:t>, </a:t>
            </a:r>
            <a:r>
              <a:rPr lang="en-US" sz="2000" dirty="0" err="1"/>
              <a:t>Routledge</a:t>
            </a:r>
            <a:r>
              <a:rPr lang="en-US" sz="2000" dirty="0"/>
              <a:t>, </a:t>
            </a:r>
            <a:r>
              <a:rPr lang="el-GR" sz="2000" dirty="0"/>
              <a:t>Λονδίνο</a:t>
            </a:r>
            <a:r>
              <a:rPr lang="en-US" sz="2000" dirty="0"/>
              <a:t> 1996.</a:t>
            </a:r>
          </a:p>
          <a:p>
            <a:pPr lvl="0"/>
            <a:r>
              <a:rPr lang="en-US" sz="2000" dirty="0"/>
              <a:t>Alison </a:t>
            </a:r>
            <a:r>
              <a:rPr lang="en-US" sz="2000" dirty="0" err="1"/>
              <a:t>Rowlands</a:t>
            </a:r>
            <a:r>
              <a:rPr lang="en-US" sz="2000" dirty="0"/>
              <a:t> (</a:t>
            </a:r>
            <a:r>
              <a:rPr lang="el-GR" sz="2000" dirty="0" err="1"/>
              <a:t>επιμ</a:t>
            </a:r>
            <a:r>
              <a:rPr lang="en-US" sz="2000" dirty="0"/>
              <a:t>.), </a:t>
            </a:r>
            <a:r>
              <a:rPr lang="en-US" sz="2000" i="1" dirty="0"/>
              <a:t>Witchcraft and Masculinities in Early Modern Europe</a:t>
            </a:r>
            <a:r>
              <a:rPr lang="en-US" sz="2000" dirty="0"/>
              <a:t>, Palgrave Macmillan, Basingstoke 2009.</a:t>
            </a:r>
          </a:p>
          <a:p>
            <a:pPr lvl="0"/>
            <a:r>
              <a:rPr lang="en-US" sz="2000" dirty="0" err="1"/>
              <a:t>Lyndal</a:t>
            </a:r>
            <a:r>
              <a:rPr lang="en-US" sz="2000" dirty="0"/>
              <a:t> Roper, </a:t>
            </a:r>
            <a:r>
              <a:rPr lang="en-US" sz="2000" i="1" dirty="0"/>
              <a:t>Oedipus and the Devil: Witchcraft, Sexuality and Religion in Early Modern Europe</a:t>
            </a:r>
            <a:r>
              <a:rPr lang="en-US" sz="2000" dirty="0"/>
              <a:t>, </a:t>
            </a:r>
            <a:r>
              <a:rPr lang="en-US" sz="2000" dirty="0" err="1"/>
              <a:t>Routledge</a:t>
            </a:r>
            <a:r>
              <a:rPr lang="en-US" sz="2000" dirty="0"/>
              <a:t>, </a:t>
            </a:r>
            <a:r>
              <a:rPr lang="el-GR" sz="2000" dirty="0"/>
              <a:t>Λονδίνο</a:t>
            </a:r>
            <a:r>
              <a:rPr lang="en-US" sz="2000" dirty="0"/>
              <a:t> 1994.</a:t>
            </a:r>
          </a:p>
          <a:p>
            <a:pPr lvl="0"/>
            <a:r>
              <a:rPr lang="en-US" sz="2000" dirty="0"/>
              <a:t>Joanne Ferraro, </a:t>
            </a:r>
            <a:r>
              <a:rPr lang="en-US" sz="2000" i="1" dirty="0"/>
              <a:t>Nefarious Crimes, Contested Justice: Illicit Sex and Infanticide in the Republic of Venice, 1557-1789</a:t>
            </a:r>
            <a:r>
              <a:rPr lang="en-US" sz="2000" dirty="0"/>
              <a:t>, Johns Hopkins University Press, Βα</a:t>
            </a:r>
            <a:r>
              <a:rPr lang="en-US" sz="2000" dirty="0" err="1"/>
              <a:t>λτιμ</a:t>
            </a:r>
            <a:r>
              <a:rPr lang="el-GR" sz="2000" dirty="0"/>
              <a:t>όρη</a:t>
            </a:r>
            <a:r>
              <a:rPr lang="en-US" sz="2000" dirty="0"/>
              <a:t> 2008.</a:t>
            </a:r>
          </a:p>
          <a:p>
            <a:pPr lvl="0"/>
            <a:r>
              <a:rPr lang="en-US" sz="2000" dirty="0"/>
              <a:t>Sherrill Cohen, </a:t>
            </a:r>
            <a:r>
              <a:rPr lang="en-US" sz="2000" i="1" dirty="0"/>
              <a:t>The Evolution of Women’s Asylums since 1500: from Refuges for Ex-prostitutes to Shelters for Battered Women</a:t>
            </a:r>
            <a:r>
              <a:rPr lang="en-US" sz="2000" dirty="0"/>
              <a:t>, Oxford University Press, </a:t>
            </a:r>
            <a:r>
              <a:rPr lang="el-GR" sz="2000" dirty="0"/>
              <a:t>Οξφόρδη</a:t>
            </a:r>
            <a:r>
              <a:rPr lang="en-US" sz="2000" dirty="0"/>
              <a:t> 1992.</a:t>
            </a:r>
          </a:p>
          <a:p>
            <a:pPr lvl="0"/>
            <a:r>
              <a:rPr lang="en-US" sz="2000" dirty="0"/>
              <a:t>Michael </a:t>
            </a:r>
            <a:r>
              <a:rPr lang="en-US" sz="2000" dirty="0" err="1"/>
              <a:t>Rocke</a:t>
            </a:r>
            <a:r>
              <a:rPr lang="en-US" sz="2000" dirty="0"/>
              <a:t>, </a:t>
            </a:r>
            <a:r>
              <a:rPr lang="en-US" sz="2000" i="1" dirty="0"/>
              <a:t>Forbidden Friendships: Homosexuality and Male Culture in Renaissance Florence</a:t>
            </a:r>
            <a:r>
              <a:rPr lang="en-US" sz="2000" dirty="0"/>
              <a:t>, Oxford University Press, </a:t>
            </a:r>
            <a:r>
              <a:rPr lang="el-GR" sz="2000" dirty="0"/>
              <a:t>Νέα Υόρκη</a:t>
            </a:r>
            <a:r>
              <a:rPr lang="en-US" sz="2000" dirty="0"/>
              <a:t> 1998.</a:t>
            </a:r>
            <a:endParaRPr lang="en-US" sz="2000" dirty="0">
              <a:effectLst/>
            </a:endParaRPr>
          </a:p>
        </p:txBody>
      </p:sp>
      <p:sp>
        <p:nvSpPr>
          <p:cNvPr id="4" name="Slide Number Placeholder 3"/>
          <p:cNvSpPr>
            <a:spLocks noGrp="1"/>
          </p:cNvSpPr>
          <p:nvPr>
            <p:ph type="sldNum" sz="quarter" idx="12"/>
          </p:nvPr>
        </p:nvSpPr>
        <p:spPr/>
        <p:txBody>
          <a:bodyPr/>
          <a:lstStyle/>
          <a:p>
            <a:fld id="{D3F1D1C4-C2D9-4231-9FB2-B2D9D97AA41D}" type="slidenum">
              <a:rPr lang="el-GR" smtClean="0"/>
              <a:pPr/>
              <a:t>33</a:t>
            </a:fld>
            <a:endParaRPr lang="el-GR"/>
          </a:p>
        </p:txBody>
      </p:sp>
    </p:spTree>
    <p:extLst>
      <p:ext uri="{BB962C8B-B14F-4D97-AF65-F5344CB8AC3E}">
        <p14:creationId xmlns:p14="http://schemas.microsoft.com/office/powerpoint/2010/main" val="2029928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lstStyle/>
          <a:p>
            <a:r>
              <a:rPr lang="el-GR" dirty="0" smtClean="0"/>
              <a:t>Τέλος Ενότητας</a:t>
            </a:r>
            <a:endParaRPr lang="en-US" dirty="0"/>
          </a:p>
        </p:txBody>
      </p:sp>
      <p:sp>
        <p:nvSpPr>
          <p:cNvPr id="3" name="Slide Number Placeholder 2"/>
          <p:cNvSpPr>
            <a:spLocks noGrp="1"/>
          </p:cNvSpPr>
          <p:nvPr>
            <p:ph type="sldNum" sz="quarter" idx="12"/>
          </p:nvPr>
        </p:nvSpPr>
        <p:spPr/>
        <p:txBody>
          <a:bodyPr/>
          <a:lstStyle/>
          <a:p>
            <a:fld id="{D3F1D1C4-C2D9-4231-9FB2-B2D9D97AA41D}" type="slidenum">
              <a:rPr lang="el-GR" smtClean="0"/>
              <a:pPr/>
              <a:t>34</a:t>
            </a:fld>
            <a:endParaRPr lang="el-GR"/>
          </a:p>
        </p:txBody>
      </p:sp>
    </p:spTree>
    <p:extLst>
      <p:ext uri="{BB962C8B-B14F-4D97-AF65-F5344CB8AC3E}">
        <p14:creationId xmlns:p14="http://schemas.microsoft.com/office/powerpoint/2010/main" val="2879811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Θεσσαλίας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fld id="{D3F1D1C4-C2D9-4231-9FB2-B2D9D97AA41D}" type="slidenum">
              <a:rPr lang="el-GR" smtClean="0"/>
              <a:pPr/>
              <a:t>35</a:t>
            </a:fld>
            <a:endParaRPr lang="el-GR"/>
          </a:p>
        </p:txBody>
      </p:sp>
    </p:spTree>
    <p:extLst>
      <p:ext uri="{BB962C8B-B14F-4D97-AF65-F5344CB8AC3E}">
        <p14:creationId xmlns:p14="http://schemas.microsoft.com/office/powerpoint/2010/main" val="1586180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a:t>
            </a:r>
            <a:r>
              <a:rPr lang="el-GR" sz="2000" dirty="0" smtClean="0"/>
              <a:t>Χρήση, Όχι Παράγωγα Έργα 4.0 </a:t>
            </a:r>
            <a:r>
              <a:rPr lang="el-GR" sz="2000" dirty="0"/>
              <a:t>[1]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err="1"/>
              <a:t>κ.λ.π</a:t>
            </a:r>
            <a:r>
              <a:rPr lang="el-GR" sz="2000" dirty="0"/>
              <a:t>., </a:t>
            </a:r>
            <a:r>
              <a:rPr lang="el-GR" sz="2000" dirty="0" smtClean="0"/>
              <a:t>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0" name="Picture 2" descr="Λογότυπο:Creative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480977"/>
            <a:ext cx="1832442" cy="65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lnSpcReduction="10000"/>
          </a:bodyPr>
          <a:lstStyle/>
          <a:p>
            <a:endParaRPr lang="el-GR" dirty="0" smtClean="0"/>
          </a:p>
          <a:p>
            <a:pPr algn="ctr"/>
            <a:r>
              <a:rPr lang="el-GR" dirty="0" smtClean="0"/>
              <a:t>[</a:t>
            </a:r>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36</a:t>
            </a:fld>
            <a:endParaRPr lang="el-GR"/>
          </a:p>
        </p:txBody>
      </p:sp>
    </p:spTree>
    <p:extLst>
      <p:ext uri="{BB962C8B-B14F-4D97-AF65-F5344CB8AC3E}">
        <p14:creationId xmlns:p14="http://schemas.microsoft.com/office/powerpoint/2010/main" val="670610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221"/>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988840"/>
            <a:ext cx="8856984" cy="4525963"/>
          </a:xfrm>
        </p:spPr>
        <p:txBody>
          <a:bodyPr>
            <a:noAutofit/>
          </a:bodyPr>
          <a:lstStyle/>
          <a:p>
            <a:pPr marL="0" indent="0" algn="ctr">
              <a:buNone/>
            </a:pPr>
            <a:endParaRPr lang="en-US" sz="2000" dirty="0" smtClean="0"/>
          </a:p>
          <a:p>
            <a:pPr marL="0" indent="0" algn="ctr">
              <a:buNone/>
            </a:pPr>
            <a:endParaRPr lang="en-US" sz="2000" dirty="0"/>
          </a:p>
          <a:p>
            <a:pPr marL="0" indent="0" algn="ctr">
              <a:buNone/>
            </a:pPr>
            <a:r>
              <a:rPr lang="el-GR" sz="2000" dirty="0" smtClean="0"/>
              <a:t>Το </a:t>
            </a:r>
            <a:r>
              <a:rPr lang="el-GR" sz="2000" dirty="0"/>
              <a:t>Έργο αυτό κάνει χρήση των ακόλουθων έργων:</a:t>
            </a:r>
          </a:p>
          <a:p>
            <a:pPr marL="0" indent="0" algn="ctr">
              <a:buNone/>
            </a:pPr>
            <a:r>
              <a:rPr lang="el-GR" sz="2000" b="1" dirty="0" smtClean="0"/>
              <a:t>Εικόνες</a:t>
            </a:r>
            <a:r>
              <a:rPr lang="en-US" sz="2000" b="1" dirty="0" smtClean="0"/>
              <a:t>/</a:t>
            </a:r>
            <a:r>
              <a:rPr lang="el-GR" sz="2000" b="1" dirty="0" smtClean="0"/>
              <a:t>Φωτογραφίες</a:t>
            </a:r>
            <a:endParaRPr lang="en-US" sz="2000" b="1" dirty="0" smtClean="0"/>
          </a:p>
          <a:p>
            <a:pPr marL="0" indent="0" algn="ctr">
              <a:buNone/>
            </a:pPr>
            <a:endParaRPr lang="el-GR" sz="2000" b="1" dirty="0" smtClean="0"/>
          </a:p>
          <a:p>
            <a:pPr marL="0" indent="0" algn="ctr">
              <a:buNone/>
            </a:pPr>
            <a:r>
              <a:rPr lang="el-GR" sz="2000" i="1" dirty="0" smtClean="0"/>
              <a:t>Τα εν λόγω έργα αποτελούν Κοινό Κτήμα (</a:t>
            </a:r>
            <a:r>
              <a:rPr lang="en-US" sz="2000" i="1" dirty="0" smtClean="0"/>
              <a:t>public domain)</a:t>
            </a:r>
            <a:r>
              <a:rPr lang="el-GR" sz="2000" i="1" dirty="0" smtClean="0"/>
              <a:t> και έχουν ανακτηθεί από το </a:t>
            </a:r>
            <a:r>
              <a:rPr lang="en-US" sz="2000" i="1" dirty="0" smtClean="0"/>
              <a:t>project </a:t>
            </a:r>
            <a:r>
              <a:rPr lang="en-US" sz="2000" i="1" dirty="0"/>
              <a:t>Wikimedia Commons http://commons.wikimedia.org/wiki/Main_Page</a:t>
            </a:r>
            <a:endParaRPr lang="el-GR" sz="2000" i="1"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37</a:t>
            </a:fld>
            <a:endParaRPr lang="el-GR"/>
          </a:p>
        </p:txBody>
      </p:sp>
    </p:spTree>
    <p:extLst>
      <p:ext uri="{BB962C8B-B14F-4D97-AF65-F5344CB8AC3E}">
        <p14:creationId xmlns:p14="http://schemas.microsoft.com/office/powerpoint/2010/main" val="554544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a:t>
            </a:r>
            <a:r>
              <a:rPr lang="en-US" dirty="0"/>
              <a:t> </a:t>
            </a:r>
            <a:r>
              <a:rPr lang="en-US" dirty="0" smtClean="0"/>
              <a:t>2/3</a:t>
            </a:r>
            <a:endParaRPr lang="en-US" dirty="0"/>
          </a:p>
        </p:txBody>
      </p:sp>
      <p:sp>
        <p:nvSpPr>
          <p:cNvPr id="3" name="Content Placeholder 2"/>
          <p:cNvSpPr>
            <a:spLocks noGrp="1"/>
          </p:cNvSpPr>
          <p:nvPr>
            <p:ph idx="1"/>
          </p:nvPr>
        </p:nvSpPr>
        <p:spPr/>
        <p:txBody>
          <a:bodyPr>
            <a:noAutofit/>
          </a:bodyPr>
          <a:lstStyle/>
          <a:p>
            <a:r>
              <a:rPr lang="el-GR" sz="2000" dirty="0"/>
              <a:t>Στερεοτυπικές απεικονίσεις της «άπληστης πόρνης»</a:t>
            </a:r>
            <a:endParaRPr lang="en-US" sz="2000" dirty="0"/>
          </a:p>
          <a:p>
            <a:r>
              <a:rPr lang="el-GR" sz="2000" dirty="0"/>
              <a:t>Ο Γανυμήδης ως σύμβολο του ανδρικού </a:t>
            </a:r>
            <a:r>
              <a:rPr lang="el-GR" sz="2000" dirty="0" err="1"/>
              <a:t>ομοερωτισμού</a:t>
            </a:r>
            <a:endParaRPr lang="en-US" sz="2000" dirty="0"/>
          </a:p>
          <a:p>
            <a:r>
              <a:rPr lang="el-GR" sz="2000" dirty="0" err="1"/>
              <a:t>Ομοερωτικές</a:t>
            </a:r>
            <a:r>
              <a:rPr lang="el-GR" sz="2000" dirty="0"/>
              <a:t> συνδηλώσεις</a:t>
            </a:r>
            <a:endParaRPr lang="en-US" sz="2000" dirty="0"/>
          </a:p>
          <a:p>
            <a:r>
              <a:rPr lang="el-GR" sz="2000" dirty="0"/>
              <a:t>Θανάτωση στην πυρά για το αμάρτημα της σοδομίας</a:t>
            </a:r>
            <a:endParaRPr lang="en-US" sz="2000" dirty="0"/>
          </a:p>
          <a:p>
            <a:r>
              <a:rPr lang="el-GR" sz="2000" dirty="0"/>
              <a:t>Γιατί οι μάγισσες είναι γυναίκες… και οι γυναίκες μάγισσες…</a:t>
            </a:r>
            <a:endParaRPr lang="en-US" sz="2000" dirty="0"/>
          </a:p>
          <a:p>
            <a:r>
              <a:rPr lang="el-GR" sz="2000" dirty="0"/>
              <a:t>Η μαγεία στη λογοτεχνία</a:t>
            </a:r>
            <a:endParaRPr lang="en-US" sz="2000" dirty="0"/>
          </a:p>
          <a:p>
            <a:r>
              <a:rPr lang="el-GR" sz="2000" dirty="0"/>
              <a:t>Το συμβόλαιο των μαγισσών με τον διάβολο στα δαιμονολογικά εγχειρίδια</a:t>
            </a:r>
            <a:endParaRPr lang="en-US" sz="2000" dirty="0"/>
          </a:p>
          <a:p>
            <a:r>
              <a:rPr lang="el-GR" sz="2000" dirty="0"/>
              <a:t>Οι χοροί των </a:t>
            </a:r>
            <a:r>
              <a:rPr lang="el-GR" sz="2000" i="1" dirty="0"/>
              <a:t>Σαββάτων</a:t>
            </a:r>
            <a:r>
              <a:rPr lang="el-GR" sz="2000" dirty="0"/>
              <a:t>…</a:t>
            </a:r>
            <a:endParaRPr lang="en-US" sz="2000" dirty="0"/>
          </a:p>
          <a:p>
            <a:r>
              <a:rPr lang="el-GR" sz="2000" dirty="0"/>
              <a:t>Η μαγεία ενώπιον του </a:t>
            </a:r>
            <a:r>
              <a:rPr lang="el-GR" sz="2000" dirty="0" smtClean="0"/>
              <a:t>νόμου</a:t>
            </a:r>
          </a:p>
          <a:p>
            <a:r>
              <a:rPr lang="el-GR" sz="2000" dirty="0" smtClean="0"/>
              <a:t>Ενδυματολογική οριοθέτηση της ηθικής</a:t>
            </a:r>
            <a:endParaRPr lang="en-US" sz="2000" dirty="0" smtClean="0"/>
          </a:p>
          <a:p>
            <a:r>
              <a:rPr lang="el-GR" sz="2000" dirty="0" smtClean="0"/>
              <a:t>Χωρική οριοθέτηση της ηθικής</a:t>
            </a:r>
            <a:endParaRPr lang="en-US" sz="2000" dirty="0" smtClean="0"/>
          </a:p>
          <a:p>
            <a:r>
              <a:rPr lang="el-GR" sz="2000" dirty="0" smtClean="0"/>
              <a:t>Διασχίζοντας τα </a:t>
            </a:r>
            <a:r>
              <a:rPr lang="el-GR" sz="2000" dirty="0" err="1" smtClean="0"/>
              <a:t>έμφυλα</a:t>
            </a:r>
            <a:r>
              <a:rPr lang="el-GR" sz="2000" dirty="0" smtClean="0"/>
              <a:t> όρια: γυναικεία παρενδυσία</a:t>
            </a:r>
            <a:endParaRPr lang="en-US" sz="2000" dirty="0" smtClean="0"/>
          </a:p>
        </p:txBody>
      </p:sp>
    </p:spTree>
    <p:extLst>
      <p:ext uri="{BB962C8B-B14F-4D97-AF65-F5344CB8AC3E}">
        <p14:creationId xmlns:p14="http://schemas.microsoft.com/office/powerpoint/2010/main" val="55017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a:t>
            </a:r>
            <a:r>
              <a:rPr lang="en-US" dirty="0"/>
              <a:t> </a:t>
            </a:r>
            <a:r>
              <a:rPr lang="en-US" dirty="0" smtClean="0"/>
              <a:t>3/3</a:t>
            </a:r>
            <a:endParaRPr lang="en-US" dirty="0"/>
          </a:p>
        </p:txBody>
      </p:sp>
      <p:sp>
        <p:nvSpPr>
          <p:cNvPr id="3" name="Content Placeholder 2"/>
          <p:cNvSpPr>
            <a:spLocks noGrp="1"/>
          </p:cNvSpPr>
          <p:nvPr>
            <p:ph idx="1"/>
          </p:nvPr>
        </p:nvSpPr>
        <p:spPr/>
        <p:txBody>
          <a:bodyPr>
            <a:normAutofit/>
          </a:bodyPr>
          <a:lstStyle/>
          <a:p>
            <a:r>
              <a:rPr lang="el-GR" sz="2000" dirty="0"/>
              <a:t>Η σεξουαλική συμπεριφορά έρχεται στο επίκεντρο της κοσμικής και θρησκευτικής δικαιοσύνης την εποχή των θρησκευτικών Μεταρρυθμίσεων</a:t>
            </a:r>
          </a:p>
          <a:p>
            <a:r>
              <a:rPr lang="el-GR" sz="2000" dirty="0"/>
              <a:t>Ιδιαίτερα αυστηρή υπήρξε η επιτήρηση κοινωνικά ευάλωτων ομάδων όπως οι υπηρέτριες </a:t>
            </a:r>
            <a:endParaRPr lang="en-US" sz="2000" dirty="0"/>
          </a:p>
          <a:p>
            <a:r>
              <a:rPr lang="el-GR" sz="2000" dirty="0"/>
              <a:t>Οι περιορισμοί στις συναναστροφές μεταξύ διαφορετικών θρησκειών θα αυξηθούν από τον 15ο αιώνα και κυρίως κατά την περίοδο των θρησκευτικών </a:t>
            </a:r>
            <a:r>
              <a:rPr lang="el-GR" sz="2000" dirty="0" smtClean="0"/>
              <a:t>Μεταρρυθμίσεων</a:t>
            </a:r>
          </a:p>
          <a:p>
            <a:r>
              <a:rPr lang="el-GR" sz="2000"/>
              <a:t>Προτεινόμενη Βιβλιογραφία</a:t>
            </a:r>
            <a:endParaRPr lang="en-US" sz="2000" dirty="0"/>
          </a:p>
          <a:p>
            <a:endParaRPr lang="en-US" dirty="0"/>
          </a:p>
          <a:p>
            <a:endParaRPr lang="en-US" dirty="0"/>
          </a:p>
        </p:txBody>
      </p:sp>
    </p:spTree>
    <p:extLst>
      <p:ext uri="{BB962C8B-B14F-4D97-AF65-F5344CB8AC3E}">
        <p14:creationId xmlns:p14="http://schemas.microsoft.com/office/powerpoint/2010/main" val="397129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rmAutofit fontScale="90000"/>
          </a:bodyPr>
          <a:lstStyle/>
          <a:p>
            <a:r>
              <a:rPr lang="el-GR" dirty="0"/>
              <a:t>Αναμορφώνοντας την παρεκκλίνουσα συμπεριφορά: </a:t>
            </a:r>
            <a:r>
              <a:rPr lang="en-US" dirty="0"/>
              <a:t/>
            </a:r>
            <a:br>
              <a:rPr lang="en-US" dirty="0"/>
            </a:br>
            <a:r>
              <a:rPr lang="el-GR" dirty="0"/>
              <a:t>το παράδειγμα της μαγείας και της σεξουαλικής παραβατικότητας</a:t>
            </a:r>
            <a:endParaRPr lang="en-US" dirty="0"/>
          </a:p>
        </p:txBody>
      </p:sp>
      <p:sp>
        <p:nvSpPr>
          <p:cNvPr id="3" name="Slide Number Placeholder 2"/>
          <p:cNvSpPr>
            <a:spLocks noGrp="1"/>
          </p:cNvSpPr>
          <p:nvPr>
            <p:ph type="sldNum" sz="quarter" idx="12"/>
          </p:nvPr>
        </p:nvSpPr>
        <p:spPr/>
        <p:txBody>
          <a:bodyPr/>
          <a:lstStyle/>
          <a:p>
            <a:fld id="{D3F1D1C4-C2D9-4231-9FB2-B2D9D97AA41D}" type="slidenum">
              <a:rPr lang="el-GR" smtClean="0"/>
              <a:pPr/>
              <a:t>6</a:t>
            </a:fld>
            <a:endParaRPr lang="el-GR"/>
          </a:p>
        </p:txBody>
      </p:sp>
    </p:spTree>
    <p:extLst>
      <p:ext uri="{BB962C8B-B14F-4D97-AF65-F5344CB8AC3E}">
        <p14:creationId xmlns:p14="http://schemas.microsoft.com/office/powerpoint/2010/main" val="760455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Το κυνήγι των μαγισσών</a:t>
            </a:r>
            <a:endParaRPr lang="el-GR" sz="3600" dirty="0"/>
          </a:p>
        </p:txBody>
      </p:sp>
      <p:sp>
        <p:nvSpPr>
          <p:cNvPr id="3" name="Content Placeholder 2"/>
          <p:cNvSpPr>
            <a:spLocks noGrp="1"/>
          </p:cNvSpPr>
          <p:nvPr>
            <p:ph idx="1"/>
          </p:nvPr>
        </p:nvSpPr>
        <p:spPr>
          <a:xfrm>
            <a:off x="457200" y="1340768"/>
            <a:ext cx="8229600" cy="4785395"/>
          </a:xfrm>
        </p:spPr>
        <p:txBody>
          <a:bodyPr>
            <a:normAutofit fontScale="62500" lnSpcReduction="20000"/>
          </a:bodyPr>
          <a:lstStyle/>
          <a:p>
            <a:r>
              <a:rPr lang="el-GR" sz="3700" dirty="0" smtClean="0"/>
              <a:t>Αναζητώντας τις αιτίες: ιστοριογραφικές προσεγγίσεις στο κυνήγι των μαγισσών. </a:t>
            </a:r>
          </a:p>
          <a:p>
            <a:r>
              <a:rPr lang="el-GR" sz="3700" i="1" dirty="0" err="1" smtClean="0"/>
              <a:t>Θηλυκοποιώντας</a:t>
            </a:r>
            <a:r>
              <a:rPr lang="el-GR" sz="3700" dirty="0" smtClean="0"/>
              <a:t> και </a:t>
            </a:r>
            <a:r>
              <a:rPr lang="el-GR" sz="3700" i="1" dirty="0" err="1" smtClean="0"/>
              <a:t>δαιμονοποιώντας</a:t>
            </a:r>
            <a:r>
              <a:rPr lang="el-GR" sz="3700" dirty="0" smtClean="0"/>
              <a:t> τη μαγεία: το παράδειγμα του </a:t>
            </a:r>
            <a:r>
              <a:rPr lang="en-US" sz="3700" i="1" dirty="0" err="1" smtClean="0"/>
              <a:t>Malleus</a:t>
            </a:r>
            <a:r>
              <a:rPr lang="en-US" sz="3700" i="1" dirty="0" smtClean="0"/>
              <a:t> </a:t>
            </a:r>
            <a:r>
              <a:rPr lang="en-US" sz="3700" i="1" dirty="0" err="1" smtClean="0"/>
              <a:t>Maleficarum</a:t>
            </a:r>
            <a:r>
              <a:rPr lang="en-US" sz="3700" dirty="0" smtClean="0"/>
              <a:t> (1487)</a:t>
            </a:r>
            <a:r>
              <a:rPr lang="el-GR" sz="3700" dirty="0" smtClean="0"/>
              <a:t>.</a:t>
            </a:r>
            <a:endParaRPr lang="en-US" sz="3700" dirty="0" smtClean="0"/>
          </a:p>
          <a:p>
            <a:r>
              <a:rPr lang="el-GR" sz="3700" dirty="0" smtClean="0"/>
              <a:t>Δαιμονικές συνουσίες, θανατώσεις βρεφών, ιεροσυλίες, χοροί και τραγούδια: κατασκευάζοντας το </a:t>
            </a:r>
            <a:r>
              <a:rPr lang="el-GR" sz="3700" i="1" dirty="0" smtClean="0"/>
              <a:t>Σάββατο</a:t>
            </a:r>
            <a:r>
              <a:rPr lang="el-GR" sz="3700" dirty="0" smtClean="0"/>
              <a:t> (</a:t>
            </a:r>
            <a:r>
              <a:rPr lang="en-US" sz="3700" i="1" dirty="0" smtClean="0"/>
              <a:t>Sabbath</a:t>
            </a:r>
            <a:r>
              <a:rPr lang="el-GR" sz="3700" dirty="0" smtClean="0"/>
              <a:t>)</a:t>
            </a:r>
            <a:r>
              <a:rPr lang="en-US" sz="3700" dirty="0" smtClean="0"/>
              <a:t>.</a:t>
            </a:r>
          </a:p>
          <a:p>
            <a:r>
              <a:rPr lang="el-GR" sz="3700" dirty="0" smtClean="0"/>
              <a:t>Δαμάζοντας το μεταφυσικό: ερωτική, ιατρική και μαύρη μαγεία.</a:t>
            </a:r>
          </a:p>
          <a:p>
            <a:r>
              <a:rPr lang="el-GR" sz="3700" dirty="0" smtClean="0"/>
              <a:t>Ενώπιον του νόμου: η μαγεία στα κοσμικά και εκκλησιαστικά δικαστήρια.</a:t>
            </a:r>
          </a:p>
          <a:p>
            <a:r>
              <a:rPr lang="el-GR" sz="3700" dirty="0" smtClean="0"/>
              <a:t>Κατασκευάζοντας τη μάγισσα: ανυπότακτη, περιθωριακή ή απλά γυναίκα;</a:t>
            </a:r>
          </a:p>
          <a:p>
            <a:r>
              <a:rPr lang="el-GR" sz="3700" dirty="0" smtClean="0"/>
              <a:t>Μελετώντας την εξαίρεση: ο άνδρας μάγος.</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Σεξουαλική παραβατικότητα</a:t>
            </a:r>
            <a:endParaRPr lang="el-GR" sz="3600" dirty="0"/>
          </a:p>
        </p:txBody>
      </p:sp>
      <p:sp>
        <p:nvSpPr>
          <p:cNvPr id="3" name="Content Placeholder 2"/>
          <p:cNvSpPr>
            <a:spLocks noGrp="1"/>
          </p:cNvSpPr>
          <p:nvPr>
            <p:ph idx="1"/>
          </p:nvPr>
        </p:nvSpPr>
        <p:spPr/>
        <p:txBody>
          <a:bodyPr>
            <a:noAutofit/>
          </a:bodyPr>
          <a:lstStyle/>
          <a:p>
            <a:r>
              <a:rPr lang="el-GR" sz="2800" dirty="0" smtClean="0"/>
              <a:t>Μοιχεία, πορνεία, σοδομία, αιμομιξία, διγαμία, διακόρευση: συνέχειες και ρήξεις με το μεσαιωνικό παρελθόν.</a:t>
            </a:r>
          </a:p>
          <a:p>
            <a:r>
              <a:rPr lang="el-GR" sz="2800" dirty="0" smtClean="0"/>
              <a:t>Η σεξουαλική παραβατικότητα ενώπιον του νόμου: κοσμικά και εκκλησιαστικά δικαστήρια.</a:t>
            </a:r>
          </a:p>
          <a:p>
            <a:r>
              <a:rPr lang="el-GR" sz="2800" dirty="0" smtClean="0"/>
              <a:t>Αναζητώντας την αγνότητα στην Ευρώπη της Μεταρρύθμισης.</a:t>
            </a:r>
          </a:p>
          <a:p>
            <a:r>
              <a:rPr lang="el-GR" sz="2800" dirty="0" smtClean="0"/>
              <a:t>Εταίρες και κοινές πόρνες: λόγοι και πρακτικές.</a:t>
            </a:r>
          </a:p>
          <a:p>
            <a:r>
              <a:rPr lang="el-GR" sz="2800" dirty="0" err="1" smtClean="0"/>
              <a:t>Ιδρυματοποιώντας</a:t>
            </a:r>
            <a:r>
              <a:rPr lang="el-GR" sz="2800" dirty="0" smtClean="0"/>
              <a:t> την παρεκκλίνουσα γυναικεία συμπεριφορά.</a:t>
            </a:r>
            <a:endParaRPr lang="el-GR"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Οι μάγισσες ως σύμβολα της γυναικείας «αχαλίνωτης» σεξουαλικότητας</a:t>
            </a:r>
            <a:endParaRPr lang="el-GR" sz="3200" dirty="0"/>
          </a:p>
        </p:txBody>
      </p:sp>
      <p:sp>
        <p:nvSpPr>
          <p:cNvPr id="3" name="Text Placeholder 2"/>
          <p:cNvSpPr>
            <a:spLocks noGrp="1"/>
          </p:cNvSpPr>
          <p:nvPr>
            <p:ph type="body" idx="1"/>
          </p:nvPr>
        </p:nvSpPr>
        <p:spPr>
          <a:xfrm>
            <a:off x="518864" y="1535113"/>
            <a:ext cx="4040188" cy="639762"/>
          </a:xfrm>
        </p:spPr>
        <p:txBody>
          <a:bodyPr>
            <a:noAutofit/>
          </a:bodyPr>
          <a:lstStyle/>
          <a:p>
            <a:r>
              <a:rPr lang="en-US" sz="2200" b="0" dirty="0" smtClean="0"/>
              <a:t>Hans </a:t>
            </a:r>
            <a:r>
              <a:rPr lang="en-US" sz="2200" b="0" dirty="0" err="1" smtClean="0"/>
              <a:t>Baldung</a:t>
            </a:r>
            <a:r>
              <a:rPr lang="en-US" sz="2200" b="0" dirty="0" smtClean="0"/>
              <a:t>, </a:t>
            </a:r>
            <a:r>
              <a:rPr lang="el-GR" sz="2200" b="0" dirty="0" smtClean="0"/>
              <a:t>Μάγισσες (1514)</a:t>
            </a:r>
            <a:endParaRPr lang="el-GR" sz="2200" b="0" dirty="0"/>
          </a:p>
        </p:txBody>
      </p:sp>
      <p:pic>
        <p:nvPicPr>
          <p:cNvPr id="7" name="Content Placeholder 6" descr="Εικόνα:Hans Baldung, Μάγισσες (1514)&#10;"/>
          <p:cNvPicPr>
            <a:picLocks noGrp="1" noChangeAspect="1"/>
          </p:cNvPicPr>
          <p:nvPr>
            <p:ph sz="half" idx="2"/>
          </p:nvPr>
        </p:nvPicPr>
        <p:blipFill>
          <a:blip r:embed="rId2" cstate="print"/>
          <a:stretch>
            <a:fillRect/>
          </a:stretch>
        </p:blipFill>
        <p:spPr>
          <a:xfrm>
            <a:off x="1033264" y="2348880"/>
            <a:ext cx="2925209" cy="421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4706689" y="1628799"/>
            <a:ext cx="4041775" cy="648073"/>
          </a:xfrm>
        </p:spPr>
        <p:txBody>
          <a:bodyPr>
            <a:normAutofit fontScale="92500" lnSpcReduction="20000"/>
          </a:bodyPr>
          <a:lstStyle/>
          <a:p>
            <a:pPr algn="ctr"/>
            <a:r>
              <a:rPr lang="en-US" b="0" dirty="0" smtClean="0"/>
              <a:t>Hans </a:t>
            </a:r>
            <a:r>
              <a:rPr lang="en-US" b="0" dirty="0" err="1" smtClean="0"/>
              <a:t>Baldung</a:t>
            </a:r>
            <a:r>
              <a:rPr lang="en-US" b="0" dirty="0" smtClean="0"/>
              <a:t>, </a:t>
            </a:r>
            <a:r>
              <a:rPr lang="el-GR" b="0" dirty="0" smtClean="0"/>
              <a:t>Μάγισσα με δράκο (1510)</a:t>
            </a:r>
            <a:endParaRPr lang="el-GR" b="0" dirty="0"/>
          </a:p>
        </p:txBody>
      </p:sp>
      <p:pic>
        <p:nvPicPr>
          <p:cNvPr id="8" name="Content Placeholder 7" descr="Εικόνα:Hans Baldung, Μάγισσα με δράκο (1510)&#10;"/>
          <p:cNvPicPr>
            <a:picLocks noGrp="1" noChangeAspect="1"/>
          </p:cNvPicPr>
          <p:nvPr>
            <p:ph sz="quarter" idx="4"/>
          </p:nvPr>
        </p:nvPicPr>
        <p:blipFill>
          <a:blip r:embed="rId3" cstate="print"/>
          <a:stretch>
            <a:fillRect/>
          </a:stretch>
        </p:blipFill>
        <p:spPr>
          <a:xfrm>
            <a:off x="5281736" y="2420888"/>
            <a:ext cx="2857870" cy="406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1786</TotalTime>
  <Words>1534</Words>
  <Application>Microsoft Office PowerPoint</Application>
  <PresentationFormat>On-screen Show (4:3)</PresentationFormat>
  <Paragraphs>160</Paragraphs>
  <Slides>37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Times New Roman</vt:lpstr>
      <vt:lpstr>Θέμα του Office</vt:lpstr>
      <vt:lpstr>Φύλο και Ιστορία</vt:lpstr>
      <vt:lpstr>Σκοποί  ενότητας</vt:lpstr>
      <vt:lpstr>Περιεχόμενα  ενότητας 1/3</vt:lpstr>
      <vt:lpstr>Περιεχόμενα  ενότητας 2/3</vt:lpstr>
      <vt:lpstr>Περιεχόμενα  ενότητας 3/3</vt:lpstr>
      <vt:lpstr>Αναμορφώνοντας την παρεκκλίνουσα συμπεριφορά:  το παράδειγμα της μαγείας και της σεξουαλικής παραβατικότητας</vt:lpstr>
      <vt:lpstr>Το κυνήγι των μαγισσών</vt:lpstr>
      <vt:lpstr>Σεξουαλική παραβατικότητα</vt:lpstr>
      <vt:lpstr>Οι μάγισσες ως σύμβολα της γυναικείας «αχαλίνωτης» σεξουαλικότητας</vt:lpstr>
      <vt:lpstr>Οι δαιμονικές συναθροίσεις των μαγισσών, γνωστές ως «Σάββατα» (Sabbath):  Hans Baldung, Μάγισσες (1508)</vt:lpstr>
      <vt:lpstr>Δαιμονική βρεφοκτονία: από το εξώφυλλο γερμανικής μετάφρασης του Peter Binsfeld, Tractatus de confessionibus maleficorum et sagarum (1602)</vt:lpstr>
      <vt:lpstr>Το «αισχρό φιλί»:  μάγισσες δηλώνουν υποταγή στον διάβολο:  Francesco Maria Guazzo, Compendium Maleficarum (1608) </vt:lpstr>
      <vt:lpstr>Μάγισσες προκαλούν χαλαζόπτωση:  Ulrich Molitor, De lamiis et phitonicis mulieribus (1489)</vt:lpstr>
      <vt:lpstr> Η «μοχθηρή» γυναικεία φροντίδα:  Μάγισσα ταΐζει οικόσιτα δαιμόνια, Αγγλία π. 1580 </vt:lpstr>
      <vt:lpstr>Ο περίφημος «κυνηγός μαγισσών» Matthew Hopkins παρακολουθεί τα υποψήφια θύματά του:  Matthew Hopkins, The Discovery of Witches (1647)</vt:lpstr>
      <vt:lpstr>Βασανισμός και θανάτωση μαγισσών:  συλλογή Wickiana, Ζυρίχη</vt:lpstr>
      <vt:lpstr> Δαιμονικό ζώο με μορφή χοίρου κατασπαράζει βρέφος υπό την επίβλεψη/ανοχή γυναίκας/μάγισσας , παραπέμποντας στην παραδοσιακή σύνδεση μαγείας και παιδοκτονίας: Συλλογή Wickiana (ανώνυμο 1563)</vt:lpstr>
      <vt:lpstr>Στερεοτυπικές απεικονίσεις της «άπληστης πόρνης»</vt:lpstr>
      <vt:lpstr>Ο Γανυμήδης ως σύμβολο του ανδρικού ομοερωτισμού</vt:lpstr>
      <vt:lpstr>Ομοερωτικές συνδηλώσεις: Albrecht Dürer, Το λουτρό των ανδρών (1496)</vt:lpstr>
      <vt:lpstr>Θανάτωση στην πυρά για το αμάρτημα της σοδομίας (Ζυρίχη 1482)</vt:lpstr>
      <vt:lpstr>Γιατί οι μάγισσες είναι γυναίκες… και οι γυναίκες μάγισσες…</vt:lpstr>
      <vt:lpstr>Η μαγεία στη λογοτεχνία</vt:lpstr>
      <vt:lpstr>Το συμβόλαιο των μαγισσών με τον διάβολο στα δαιμονολογικά εγχειρίδια</vt:lpstr>
      <vt:lpstr>Οι χοροί των Σαββάτων…</vt:lpstr>
      <vt:lpstr>Η μαγεία ενώπιον του νόμου</vt:lpstr>
      <vt:lpstr>Ενδυματολογική οριοθέτηση της ηθικής</vt:lpstr>
      <vt:lpstr>Χωρική οριοθέτηση της ηθικής</vt:lpstr>
      <vt:lpstr>Διασχίζοντας τα έμφυλα όρια:  γυναικεία παρενδυσία</vt:lpstr>
      <vt:lpstr>Η σεξουαλική συμπεριφορά έρχεται στο επίκεντρο της κοσμικής και θρησκευτικής δικαιοσύνης την εποχή των θρησκευτικών Μεταρρυθμίσεων</vt:lpstr>
      <vt:lpstr>Ιδιαίτερα αυστηρή υπήρξε η επιτήρηση κοινωνικά ευάλωτων ομάδων όπως οι υπηρέτριες </vt:lpstr>
      <vt:lpstr>Οι περιορισμοί στις συναναστροφές μεταξύ διαφορετικών θρησκειών θα αυξηθούν από τον 15ο αιώνα και κυρίως κατά την περίοδο των θρησκευτικών Μεταρρυθμίσεων</vt:lpstr>
      <vt:lpstr>Προτεινόμενη Βιβλιογραφία</vt:lpstr>
      <vt:lpstr>Τέλος Ενότητας</vt:lpstr>
      <vt:lpstr>Χρηματοδότηση</vt:lpstr>
      <vt:lpstr>Σημείωμα Αδειοδότησης</vt:lpstr>
      <vt:lpstr>Σημείωμα Χρήσης Έργων Τρίτων</vt:lpstr>
    </vt:vector>
  </TitlesOfParts>
  <Manager>Πέτρος Πετρίδης</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7η θεματική ενότητα:Αναμορφώνοντας την παρεκκλίνουσα συμπεριφορά: το παράδειγμα της μαγείας και της σεξουαλικής παραβατικότητας.</dc:title>
  <dc:subject>Φύλο και Ιστορία</dc:subject>
  <dc:creator>Ανδρονίκη Διαλέτη</dc:creator>
  <cp:keywords>παρέκκλιση, φύλο, μαγεία, κυνήγι μαγισσών, σεξουαλική παραβατικότητα, νόμος, δικαστήρια, ιστοριογραφία</cp:keywords>
  <cp:lastModifiedBy>trinitrick</cp:lastModifiedBy>
  <cp:revision>145</cp:revision>
  <dcterms:created xsi:type="dcterms:W3CDTF">2014-06-23T11:19:13Z</dcterms:created>
  <dcterms:modified xsi:type="dcterms:W3CDTF">2014-12-29T00:41:54Z</dcterms:modified>
</cp:coreProperties>
</file>