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tags/tag3.xml" ContentType="application/vnd.openxmlformats-officedocument.presentationml.tags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39"/>
  </p:notesMasterIdLst>
  <p:sldIdLst>
    <p:sldId id="256" r:id="rId3"/>
    <p:sldId id="311" r:id="rId4"/>
    <p:sldId id="292" r:id="rId5"/>
    <p:sldId id="294" r:id="rId6"/>
    <p:sldId id="390" r:id="rId7"/>
    <p:sldId id="391" r:id="rId8"/>
    <p:sldId id="392" r:id="rId9"/>
    <p:sldId id="393" r:id="rId10"/>
    <p:sldId id="394" r:id="rId11"/>
    <p:sldId id="395" r:id="rId12"/>
    <p:sldId id="396" r:id="rId13"/>
    <p:sldId id="397" r:id="rId14"/>
    <p:sldId id="398" r:id="rId15"/>
    <p:sldId id="399" r:id="rId16"/>
    <p:sldId id="410" r:id="rId17"/>
    <p:sldId id="411" r:id="rId18"/>
    <p:sldId id="412" r:id="rId19"/>
    <p:sldId id="413" r:id="rId20"/>
    <p:sldId id="414" r:id="rId21"/>
    <p:sldId id="415" r:id="rId22"/>
    <p:sldId id="416" r:id="rId23"/>
    <p:sldId id="400" r:id="rId24"/>
    <p:sldId id="402" r:id="rId25"/>
    <p:sldId id="407" r:id="rId26"/>
    <p:sldId id="408" r:id="rId27"/>
    <p:sldId id="405" r:id="rId28"/>
    <p:sldId id="409" r:id="rId29"/>
    <p:sldId id="417" r:id="rId30"/>
    <p:sldId id="418" r:id="rId31"/>
    <p:sldId id="419" r:id="rId32"/>
    <p:sldId id="420" r:id="rId33"/>
    <p:sldId id="421" r:id="rId34"/>
    <p:sldId id="422" r:id="rId35"/>
    <p:sldId id="423" r:id="rId36"/>
    <p:sldId id="424" r:id="rId37"/>
    <p:sldId id="328" r:id="rId38"/>
  </p:sldIdLst>
  <p:sldSz cx="9144000" cy="6858000" type="screen4x3"/>
  <p:notesSz cx="6858000" cy="9144000"/>
  <p:custDataLst>
    <p:tags r:id="rId4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5196" autoAdjust="0"/>
  </p:normalViewPr>
  <p:slideViewPr>
    <p:cSldViewPr>
      <p:cViewPr>
        <p:scale>
          <a:sx n="60" d="100"/>
          <a:sy n="60" d="100"/>
        </p:scale>
        <p:origin x="-3240" y="-11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14/11/2014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7.png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0.png"/><Relationship Id="rId7" Type="http://schemas.openxmlformats.org/officeDocument/2006/relationships/image" Target="../media/image65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0.png"/><Relationship Id="rId5" Type="http://schemas.openxmlformats.org/officeDocument/2006/relationships/image" Target="../media/image630.png"/><Relationship Id="rId10" Type="http://schemas.openxmlformats.org/officeDocument/2006/relationships/image" Target="../media/image86.png"/><Relationship Id="rId4" Type="http://schemas.openxmlformats.org/officeDocument/2006/relationships/image" Target="../media/image620.png"/><Relationship Id="rId9" Type="http://schemas.openxmlformats.org/officeDocument/2006/relationships/image" Target="../media/image6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7" Type="http://schemas.openxmlformats.org/officeDocument/2006/relationships/image" Target="../media/image7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0.png"/><Relationship Id="rId5" Type="http://schemas.openxmlformats.org/officeDocument/2006/relationships/image" Target="../media/image700.png"/><Relationship Id="rId4" Type="http://schemas.openxmlformats.org/officeDocument/2006/relationships/image" Target="../media/image69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0.png"/><Relationship Id="rId3" Type="http://schemas.openxmlformats.org/officeDocument/2006/relationships/image" Target="../media/image730.png"/><Relationship Id="rId7" Type="http://schemas.openxmlformats.org/officeDocument/2006/relationships/image" Target="../media/image770.png"/><Relationship Id="rId12" Type="http://schemas.openxmlformats.org/officeDocument/2006/relationships/image" Target="../media/image8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0.png"/><Relationship Id="rId11" Type="http://schemas.openxmlformats.org/officeDocument/2006/relationships/image" Target="../media/image810.png"/><Relationship Id="rId5" Type="http://schemas.openxmlformats.org/officeDocument/2006/relationships/image" Target="../media/image750.png"/><Relationship Id="rId10" Type="http://schemas.openxmlformats.org/officeDocument/2006/relationships/image" Target="../media/image800.png"/><Relationship Id="rId4" Type="http://schemas.openxmlformats.org/officeDocument/2006/relationships/image" Target="../media/image740.png"/><Relationship Id="rId9" Type="http://schemas.openxmlformats.org/officeDocument/2006/relationships/image" Target="../media/image79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0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0.png"/><Relationship Id="rId11" Type="http://schemas.openxmlformats.org/officeDocument/2006/relationships/image" Target="../media/image91.png"/><Relationship Id="rId5" Type="http://schemas.openxmlformats.org/officeDocument/2006/relationships/image" Target="../media/image850.png"/><Relationship Id="rId10" Type="http://schemas.openxmlformats.org/officeDocument/2006/relationships/image" Target="../media/image90.png"/><Relationship Id="rId4" Type="http://schemas.openxmlformats.org/officeDocument/2006/relationships/image" Target="../media/image840.png"/><Relationship Id="rId9" Type="http://schemas.openxmlformats.org/officeDocument/2006/relationships/image" Target="../media/image8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9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68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0" Type="http://schemas.openxmlformats.org/officeDocument/2006/relationships/image" Target="../media/image129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1" name="Group 10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032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Picture 7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6024" y="1916832"/>
            <a:ext cx="7772400" cy="1470025"/>
          </a:xfrm>
        </p:spPr>
        <p:txBody>
          <a:bodyPr/>
          <a:lstStyle/>
          <a:p>
            <a:r>
              <a:rPr lang="el-GR" dirty="0" smtClean="0"/>
              <a:t>Δυναμική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2016224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2:</a:t>
            </a:r>
            <a:r>
              <a:rPr lang="en-US" sz="2800" dirty="0" smtClean="0"/>
              <a:t> </a:t>
            </a:r>
            <a:r>
              <a:rPr lang="el-GR" sz="2800" dirty="0" smtClean="0"/>
              <a:t>Κινητική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400" dirty="0" smtClean="0"/>
              <a:t>Κώστας Παπαδημητρίου</a:t>
            </a:r>
          </a:p>
          <a:p>
            <a:r>
              <a:rPr lang="el-GR" sz="2400" dirty="0" smtClean="0"/>
              <a:t>Τμήμα Μηχανολόγων Μηχανικών</a:t>
            </a:r>
          </a:p>
        </p:txBody>
      </p:sp>
      <p:pic>
        <p:nvPicPr>
          <p:cNvPr id="1026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91138" y="5591694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1700808"/>
            <a:ext cx="8280920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dirty="0" smtClean="0"/>
              <a:t>Άρα το συνολικό έργο των συντηρητικών δυνάμεων (εσωτερικών και εξωτερικών γράφεται</a:t>
            </a:r>
            <a:r>
              <a:rPr lang="en-US" dirty="0" smtClean="0"/>
              <a:t>:</a:t>
            </a:r>
            <a:endParaRPr lang="el-GR" dirty="0" smtClean="0"/>
          </a:p>
        </p:txBody>
      </p:sp>
      <p:sp>
        <p:nvSpPr>
          <p:cNvPr id="13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3825073"/>
            <a:ext cx="8064896" cy="4680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Οπότε</a:t>
            </a:r>
            <a:r>
              <a:rPr lang="en-US" dirty="0" smtClean="0"/>
              <a:t> </a:t>
            </a:r>
            <a:r>
              <a:rPr lang="el-GR" dirty="0" smtClean="0"/>
              <a:t>το συνολικό έργο γράφεται</a:t>
            </a:r>
            <a:r>
              <a:rPr lang="en-US" dirty="0" smtClean="0"/>
              <a:t>:</a:t>
            </a: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115616" y="2492896"/>
                <a:ext cx="7848872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ctrlPr>
                                <a:rPr lang="el-GR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800" i="1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sz="2800">
                                  <a:latin typeface="Cambria Math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sz="2800" b="0" i="0" smtClean="0">
                                  <a:latin typeface="Cambria Math"/>
                                </a:rPr>
                                <m:t>Δ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V</m:t>
                              </m:r>
                              <m:r>
                                <a:rPr lang="en-US" sz="2800" b="0" i="0" smtClean="0">
                                  <a:latin typeface="Cambria Math"/>
                                </a:rPr>
                                <m:t>′</m:t>
                              </m:r>
                            </m:e>
                          </m:d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  <a:ea typeface="Cambria Math"/>
                        </a:rPr>
                        <m:t>Δ</m:t>
                      </m:r>
                      <m:nary>
                        <m:naryPr>
                          <m:chr m:val="∑"/>
                          <m:ctrlPr>
                            <a:rPr lang="el-GR" sz="2800" i="1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ctrlPr>
                                <a:rPr lang="el-GR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/>
                                    </a:rPr>
                                    <m:t>V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l-GR" sz="2800" b="0" i="1" smtClean="0">
                          <a:latin typeface="Cambria Math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</a:rPr>
                        <m:t>V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492896"/>
                <a:ext cx="7848872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79512" y="4293096"/>
                <a:ext cx="8892480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85000" lnSpcReduction="100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en-US" sz="2800" i="1">
                                      <a:latin typeface="Cambria Math"/>
                                    </a:rPr>
                                    <m:t>+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𝑗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𝑁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l-GR" sz="28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b="0" i="1" smtClean="0"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𝑖𝑗</m:t>
                                          </m:r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,</m:t>
                                          </m:r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l-GR" sz="2800" i="1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en-US" sz="2800" i="1">
                                      <a:latin typeface="Cambria Math"/>
                                    </a:rPr>
                                    <m:t>+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𝑗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𝑁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l-GR" sz="28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b="0" i="1" smtClean="0"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𝑖𝑗</m:t>
                                          </m:r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,</m:t>
                                          </m:r>
                                          <m:r>
                                            <a:rPr lang="en-US" sz="2800" b="0" i="1" smtClean="0">
                                              <a:latin typeface="Cambria Math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293096"/>
                <a:ext cx="8892480" cy="13681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ight Brace 21"/>
          <p:cNvSpPr/>
          <p:nvPr/>
        </p:nvSpPr>
        <p:spPr>
          <a:xfrm>
            <a:off x="2555776" y="4365104"/>
            <a:ext cx="432048" cy="2979712"/>
          </a:xfrm>
          <a:prstGeom prst="rightBrace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Brace 22"/>
          <p:cNvSpPr/>
          <p:nvPr/>
        </p:nvSpPr>
        <p:spPr>
          <a:xfrm>
            <a:off x="6444208" y="4365104"/>
            <a:ext cx="432048" cy="2979712"/>
          </a:xfrm>
          <a:prstGeom prst="rightBrace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979712" y="6165304"/>
                <a:ext cx="1796008" cy="57606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  <a:ea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  <a:ea typeface="Cambria Math"/>
                        </a:rPr>
                        <m:t>V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6165304"/>
                <a:ext cx="1796008" cy="57606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372200" y="6165304"/>
                <a:ext cx="792088" cy="57606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𝑛𝑐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6165304"/>
                <a:ext cx="792088" cy="5760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808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1412776"/>
            <a:ext cx="8280920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dirty="0" smtClean="0"/>
              <a:t>Οπότε</a:t>
            </a:r>
            <a:r>
              <a:rPr lang="en-US" dirty="0" smtClean="0"/>
              <a:t>:</a:t>
            </a: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259632" y="1988840"/>
                <a:ext cx="2736304" cy="64807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2800" b="0" i="0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sz="2800">
                              <a:latin typeface="Cambria Math"/>
                            </a:rPr>
                            <m:t>Δ</m:t>
                          </m:r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V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𝑛𝑐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1988840"/>
                <a:ext cx="2736304" cy="64807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59632" y="2492896"/>
                <a:ext cx="2448272" cy="64807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  <a:ea typeface="Cambria Math"/>
                        </a:rPr>
                        <m:t>W</m:t>
                      </m:r>
                      <m:r>
                        <a:rPr lang="en-US" sz="2800" b="0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>
                          <a:latin typeface="Cambria Math"/>
                        </a:rPr>
                        <m:t>Δ</m:t>
                      </m:r>
                      <m:r>
                        <a:rPr lang="en-US" sz="2800" i="1">
                          <a:latin typeface="Cambria Math"/>
                        </a:rPr>
                        <m:t>𝑇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2492896"/>
                <a:ext cx="2448272" cy="64807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ight Brace 1"/>
          <p:cNvSpPr/>
          <p:nvPr/>
        </p:nvSpPr>
        <p:spPr>
          <a:xfrm>
            <a:off x="3995936" y="2109648"/>
            <a:ext cx="283840" cy="100811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860032" y="2276872"/>
                <a:ext cx="2808312" cy="64807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smtClean="0">
                          <a:latin typeface="Cambria Math"/>
                        </a:rPr>
                        <m:t>Δ</m:t>
                      </m:r>
                      <m:r>
                        <a:rPr lang="en-US" sz="2800" i="1">
                          <a:latin typeface="Cambria Math"/>
                        </a:rPr>
                        <m:t>𝑇</m:t>
                      </m:r>
                      <m:r>
                        <a:rPr lang="en-US" sz="2800" b="0" i="0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sz="2800">
                              <a:latin typeface="Cambria Math"/>
                            </a:rPr>
                            <m:t>Δ</m:t>
                          </m:r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V</m:t>
                          </m:r>
                          <m:r>
                            <a:rPr lang="en-US" sz="2800" i="1">
                              <a:latin typeface="Cambria Math"/>
                            </a:rPr>
                            <m:t>+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𝑛𝑐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276872"/>
                <a:ext cx="2808312" cy="64807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771800" y="3615407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615407"/>
                <a:ext cx="648072" cy="5336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79912" y="3573016"/>
                <a:ext cx="2808312" cy="648072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𝑛𝑐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  <a:ea typeface="Cambria Math"/>
                        </a:rPr>
                        <m:t>Δ</m:t>
                      </m:r>
                      <m:d>
                        <m:dPr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3573016"/>
                <a:ext cx="2808312" cy="64807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83568" y="4437112"/>
                <a:ext cx="5112568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l-GR" sz="2400" b="1" u="sng" dirty="0" smtClean="0"/>
                  <a:t>Ειδική Περίπτωση</a:t>
                </a:r>
                <a:r>
                  <a:rPr lang="en-US" sz="2400" b="1" u="sng" dirty="0" smtClean="0"/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        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𝑊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𝑛𝑐</m:t>
                        </m:r>
                      </m:sub>
                    </m:sSub>
                    <m:r>
                      <a:rPr lang="el-GR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0</m:t>
                    </m:r>
                    <m:r>
                      <a:rPr lang="el-GR" sz="2800" b="0" i="1" smtClean="0">
                        <a:latin typeface="Cambria Math"/>
                      </a:rPr>
                      <m:t>    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⇒</m:t>
                    </m:r>
                  </m:oMath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437112"/>
                <a:ext cx="5112568" cy="789816"/>
              </a:xfrm>
              <a:prstGeom prst="rect">
                <a:avLst/>
              </a:prstGeom>
              <a:blipFill rotWithShape="1">
                <a:blip r:embed="rId8"/>
                <a:stretch>
                  <a:fillRect l="-1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652120" y="4437112"/>
                <a:ext cx="3384376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𝑇</m:t>
                      </m:r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𝑉</m:t>
                      </m:r>
                      <m:r>
                        <a:rPr lang="el-GR" sz="2800" i="1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σταθερό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4437112"/>
                <a:ext cx="3384376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09805" y="5736711"/>
                <a:ext cx="7139941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  <a:ea typeface="Cambria Math"/>
                        </a:rPr>
                        <m:t>Ε</m:t>
                      </m:r>
                      <m:r>
                        <a:rPr lang="el-GR" sz="2800" b="0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𝑇</m:t>
                      </m:r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𝑉</m:t>
                      </m:r>
                      <m:r>
                        <a:rPr lang="el-GR" sz="2800" i="1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μηχανική</m:t>
                      </m:r>
                      <m:r>
                        <a:rPr lang="el-GR" sz="28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ενέργεια</m:t>
                      </m:r>
                      <m:r>
                        <a:rPr lang="el-GR" sz="28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συστήματος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805" y="5736711"/>
                <a:ext cx="7139941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521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2204864"/>
            <a:ext cx="8280920" cy="1440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b="1" u="sng" dirty="0" smtClean="0"/>
              <a:t>Πρόταση</a:t>
            </a:r>
            <a:r>
              <a:rPr lang="en-US" b="1" u="sng" dirty="0" smtClean="0"/>
              <a:t>:</a:t>
            </a:r>
            <a:r>
              <a:rPr lang="el-GR" b="1" u="sng" dirty="0" smtClean="0"/>
              <a:t> </a:t>
            </a:r>
            <a:r>
              <a:rPr lang="el-GR" dirty="0" smtClean="0"/>
              <a:t>Το συνολικό έργο των εσωτερικών δυνάμεων για ένα σύστημα υλικών σημείων με σταθερές αποστάσεις μεταξύ των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n-US" dirty="0" smtClean="0"/>
              <a:t>j </a:t>
            </a:r>
            <a:r>
              <a:rPr lang="el-GR" dirty="0" smtClean="0"/>
              <a:t>για κάθε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n-US" dirty="0" smtClean="0"/>
              <a:t>j, </a:t>
            </a:r>
            <a:r>
              <a:rPr lang="el-GR" dirty="0" smtClean="0"/>
              <a:t>είναι ίσο με το μηδέν</a:t>
            </a:r>
            <a:r>
              <a:rPr lang="el-GR" dirty="0"/>
              <a:t>.</a:t>
            </a:r>
            <a:endParaRPr lang="el-GR" b="1" u="sng" dirty="0" smtClean="0"/>
          </a:p>
        </p:txBody>
      </p:sp>
      <p:sp>
        <p:nvSpPr>
          <p:cNvPr id="18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4077072"/>
            <a:ext cx="8280920" cy="1440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b="1" u="sng" dirty="0" smtClean="0"/>
              <a:t>Παρατήρηση</a:t>
            </a:r>
            <a:r>
              <a:rPr lang="en-US" b="1" u="sng" dirty="0" smtClean="0"/>
              <a:t>:</a:t>
            </a:r>
            <a:r>
              <a:rPr lang="el-GR" b="1" u="sng" dirty="0" smtClean="0"/>
              <a:t> </a:t>
            </a:r>
            <a:r>
              <a:rPr lang="el-GR" dirty="0" smtClean="0"/>
              <a:t>Το συνολικό έργο των εσωτερικών δυνάμεων για ένα απαραμόρφωτο σώμα είναι μηδέν.</a:t>
            </a:r>
            <a:endParaRPr lang="el-GR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261290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p:sp>
        <p:nvSpPr>
          <p:cNvPr id="22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539552" y="1268760"/>
            <a:ext cx="8280920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b="1" u="sng" dirty="0" smtClean="0"/>
              <a:t>Απόδειξη</a:t>
            </a:r>
            <a:r>
              <a:rPr lang="en-US" b="1" u="sng" dirty="0" smtClean="0"/>
              <a:t> </a:t>
            </a:r>
            <a:r>
              <a:rPr lang="el-GR" b="1" u="sng" dirty="0" smtClean="0"/>
              <a:t>Πρότασης</a:t>
            </a:r>
            <a:r>
              <a:rPr lang="en-US" b="1" u="sng" dirty="0" smtClean="0"/>
              <a:t>:</a:t>
            </a:r>
            <a:r>
              <a:rPr lang="el-GR" b="1" u="sng" dirty="0" smtClean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55576" y="1700808"/>
                <a:ext cx="4104456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σταθερό</m:t>
                      </m:r>
                      <m:r>
                        <a:rPr lang="el-GR" sz="2800" b="0" i="0" smtClean="0">
                          <a:latin typeface="Cambria Math"/>
                        </a:rPr>
                        <m:t>    </m:t>
                      </m:r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∀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𝑖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𝑗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700808"/>
                <a:ext cx="4104456" cy="79208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220072" y="1844824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1844824"/>
                <a:ext cx="648072" cy="5336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868144" y="1628800"/>
                <a:ext cx="3168352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σταθερό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1628800"/>
                <a:ext cx="3168352" cy="79208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27584" y="2852936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852936"/>
                <a:ext cx="648072" cy="5336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051720" y="2708920"/>
                <a:ext cx="4752528" cy="79208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σταθερό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708920"/>
                <a:ext cx="4752528" cy="79208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020272" y="2823319"/>
                <a:ext cx="1080120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i="1">
                          <a:latin typeface="Cambria Math"/>
                          <a:ea typeface="Cambria Math"/>
                        </a:rPr>
                        <m:t>∀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𝑖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𝑗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2823319"/>
                <a:ext cx="1080120" cy="5336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95536" y="4005064"/>
                <a:ext cx="8784976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𝑊</m:t>
                      </m:r>
                      <m:r>
                        <a:rPr lang="en-US" sz="25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5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5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5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50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5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5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5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nary>
                                <m:nary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5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5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l-GR" sz="25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500" i="1">
                                              <a:latin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500" b="0" i="1" smtClean="0"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500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sz="2500" b="0" i="1" smtClean="0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∙</m:t>
                                  </m:r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5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5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e>
                      </m:nary>
                      <m:r>
                        <a:rPr lang="el-GR" sz="25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..+</m:t>
                      </m:r>
                      <m:nary>
                        <m:naryPr>
                          <m:ctrlPr>
                            <a:rPr lang="en-US" sz="25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5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5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+</m:t>
                      </m:r>
                      <m:nary>
                        <m:naryPr>
                          <m:ctrlPr>
                            <a:rPr lang="en-US" sz="25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5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5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5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b="0" i="1" smtClean="0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+..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005064"/>
                <a:ext cx="8784976" cy="136815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60040" y="5301208"/>
                <a:ext cx="860444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5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..+</m:t>
                      </m:r>
                      <m:nary>
                        <m:naryPr>
                          <m:ctrlPr>
                            <a:rPr lang="en-US" sz="25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5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5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−</m:t>
                      </m:r>
                      <m:nary>
                        <m:naryPr>
                          <m:ctrlPr>
                            <a:rPr lang="en-US" sz="25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5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b="0" i="1" smtClean="0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5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b="0" i="1" smtClean="0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+..=..+</m:t>
                      </m:r>
                      <m:nary>
                        <m:naryPr>
                          <m:ctrlPr>
                            <a:rPr lang="en-US" sz="25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5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50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5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5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5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500" b="0" i="1" smtClean="0">
                              <a:latin typeface="Cambria Math"/>
                              <a:ea typeface="Cambria Math"/>
                            </a:rPr>
                            <m:t>..</m:t>
                          </m:r>
                        </m:e>
                      </m:nary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40" y="5301208"/>
                <a:ext cx="8604448" cy="136815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/>
          <p:cNvSpPr/>
          <p:nvPr/>
        </p:nvSpPr>
        <p:spPr>
          <a:xfrm>
            <a:off x="8172400" y="2852936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1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8460432" y="580526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500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p:sp>
        <p:nvSpPr>
          <p:cNvPr id="22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539552" y="1268760"/>
            <a:ext cx="8280920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b="1" u="sng" dirty="0" smtClean="0"/>
              <a:t>Απόδειξη</a:t>
            </a:r>
            <a:r>
              <a:rPr lang="en-US" b="1" u="sng" dirty="0" smtClean="0"/>
              <a:t> </a:t>
            </a:r>
            <a:r>
              <a:rPr lang="el-GR" b="1" u="sng" dirty="0" smtClean="0"/>
              <a:t>Πρότασης</a:t>
            </a:r>
            <a:r>
              <a:rPr lang="en-US" b="1" u="sng" dirty="0" smtClean="0"/>
              <a:t>:</a:t>
            </a:r>
            <a:r>
              <a:rPr lang="el-GR" b="1" u="sng" dirty="0" smtClean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71600" y="1902024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902024"/>
                <a:ext cx="648072" cy="5336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547664" y="1772816"/>
                <a:ext cx="6912768" cy="79208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 fontScale="925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𝑑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772816"/>
                <a:ext cx="6912768" cy="7920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/>
          <p:cNvSpPr/>
          <p:nvPr/>
        </p:nvSpPr>
        <p:spPr>
          <a:xfrm>
            <a:off x="395536" y="190202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1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2751312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51312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09213" y="2622104"/>
                <a:ext cx="7883267" cy="79208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 fontScale="925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2</m:t>
                      </m:r>
                      <m:r>
                        <a:rPr lang="en-US" sz="2800" b="0" i="1" smtClean="0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0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l-GR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213" y="2622104"/>
                <a:ext cx="7883267" cy="79208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67544" y="3702224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702224"/>
                <a:ext cx="648072" cy="5336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71600" y="3558208"/>
                <a:ext cx="4464496" cy="79208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 ⊥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558208"/>
                <a:ext cx="4464496" cy="79208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539552" y="4422304"/>
            <a:ext cx="936104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dirty="0" smtClean="0"/>
              <a:t>όμως</a:t>
            </a:r>
            <a:r>
              <a:rPr lang="el-GR" b="1" u="sng" dirty="0" smtClean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979712" y="4278288"/>
                <a:ext cx="2592288" cy="79208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l-GR" sz="2800" i="1">
                          <a:latin typeface="Cambria Math"/>
                        </a:rPr>
                        <m:t>│</m:t>
                      </m:r>
                      <m:r>
                        <a:rPr lang="el-GR" sz="2800" i="1" smtClean="0">
                          <a:latin typeface="Cambria Math"/>
                        </a:rPr>
                        <m:t>│</m:t>
                      </m:r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𝑖𝑗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4278288"/>
                <a:ext cx="2592288" cy="79208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ight Brace 25"/>
          <p:cNvSpPr/>
          <p:nvPr/>
        </p:nvSpPr>
        <p:spPr>
          <a:xfrm>
            <a:off x="4716016" y="3846240"/>
            <a:ext cx="283840" cy="100811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436096" y="3645024"/>
                <a:ext cx="3226737" cy="79208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 ⊥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3645024"/>
                <a:ext cx="3226737" cy="79208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999856" y="4581128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856" y="4581128"/>
                <a:ext cx="648072" cy="53367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544754" y="4430991"/>
                <a:ext cx="3226737" cy="79208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754" y="4430991"/>
                <a:ext cx="3226737" cy="79208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827584" y="5877272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446427" y="584765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427" y="5847655"/>
                <a:ext cx="648072" cy="533673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539551" y="5157192"/>
            <a:ext cx="1296145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dirty="0" smtClean="0"/>
              <a:t>Οπότε</a:t>
            </a:r>
            <a:r>
              <a:rPr lang="el-GR" b="1" u="sng" dirty="0" smtClean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094499" y="5733255"/>
                <a:ext cx="1368152" cy="749697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𝑊</m:t>
                      </m:r>
                      <m:r>
                        <a:rPr lang="en-US" sz="28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4499" y="5733255"/>
                <a:ext cx="1368152" cy="74969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451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1</a:t>
            </a:r>
            <a:r>
              <a:rPr lang="el-GR" dirty="0" smtClean="0"/>
              <a:t>: Κίνηση με τριβή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565102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Δεδομένα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3807272"/>
              </a:xfrm>
            </p:spPr>
            <p:txBody>
              <a:bodyPr>
                <a:normAutofit fontScale="92500" lnSpcReduction="10000"/>
              </a:bodyPr>
              <a:lstStyle/>
              <a:p>
                <a:pPr algn="just"/>
                <a:r>
                  <a:rPr lang="el-GR" dirty="0" smtClean="0"/>
                  <a:t>Στη μηχανική διάταξη του σχήματος η μάζα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l-GR" dirty="0" smtClean="0"/>
                  <a:t>κινείται προς τα κάτω με ταχύτητα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l-GR" b="0" i="0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l-GR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l-GR" dirty="0" smtClean="0"/>
                  <a:t> όταν το ελατήριο είναι στην απαραμόρφωτη κατάσταση.</a:t>
                </a:r>
              </a:p>
              <a:p>
                <a:pPr algn="just"/>
                <a:r>
                  <a:rPr lang="el-GR" dirty="0" smtClean="0"/>
                  <a:t>Ο συντελεστής τριβής ανάμεσα στη μάζα Μ και στο δάπεδο είναι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𝜇</m:t>
                    </m:r>
                  </m:oMath>
                </a14:m>
                <a:r>
                  <a:rPr lang="el-GR" dirty="0" smtClean="0"/>
                  <a:t>.</a:t>
                </a:r>
              </a:p>
              <a:p>
                <a:pPr algn="just"/>
                <a:r>
                  <a:rPr lang="el-GR" dirty="0" smtClean="0"/>
                  <a:t>Το καλώδιο που συνδέει τις δύο μάζες έχει σταθερό μήκος.</a:t>
                </a:r>
              </a:p>
              <a:p>
                <a:pPr algn="just"/>
                <a:endParaRPr lang="en-US" dirty="0" smtClean="0"/>
              </a:p>
              <a:p>
                <a:pPr algn="just"/>
                <a:endParaRPr lang="en-US" dirty="0" smtClean="0"/>
              </a:p>
            </p:txBody>
          </p:sp>
        </mc:Choice>
        <mc:Fallback xmlns=""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3807272"/>
              </a:xfrm>
              <a:blipFill rotWithShape="1">
                <a:blip r:embed="rId3"/>
                <a:stretch>
                  <a:fillRect l="-1810" t="-1920" r="-196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48880"/>
            <a:ext cx="3672408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853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1</a:t>
            </a:r>
            <a:r>
              <a:rPr lang="el-GR" dirty="0" smtClean="0"/>
              <a:t>: Κίνηση με τριβή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565102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Ζητούμενα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935064"/>
              </a:xfrm>
            </p:spPr>
            <p:txBody>
              <a:bodyPr>
                <a:normAutofit lnSpcReduction="10000"/>
              </a:bodyPr>
              <a:lstStyle/>
              <a:p>
                <a:pPr algn="just"/>
                <a:r>
                  <a:rPr lang="el-GR" dirty="0" smtClean="0"/>
                  <a:t>Να προσδιορισθεί η μέγιστη επιμήκυνση του ελατηρίου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𝛿</m:t>
                    </m:r>
                    <m:r>
                      <a:rPr lang="el-GR" b="0" i="1" smtClean="0">
                        <a:latin typeface="Cambria Math"/>
                      </a:rPr>
                      <m:t>.</m:t>
                    </m:r>
                  </m:oMath>
                </a14:m>
                <a:r>
                  <a:rPr lang="el-GR" dirty="0" smtClean="0"/>
                  <a:t> </a:t>
                </a:r>
              </a:p>
              <a:p>
                <a:pPr algn="just"/>
                <a:r>
                  <a:rPr lang="el-GR" dirty="0" smtClean="0"/>
                  <a:t>Να προσδιορισθεί η ένταση του καλωδίου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</a:rPr>
                      <m:t>Τ</m:t>
                    </m:r>
                    <m:r>
                      <a:rPr lang="el-GR" b="0" i="0" smtClean="0">
                        <a:latin typeface="Cambria Math"/>
                      </a:rPr>
                      <m:t>.</m:t>
                    </m:r>
                  </m:oMath>
                </a14:m>
                <a:r>
                  <a:rPr lang="el-GR" dirty="0" smtClean="0"/>
                  <a:t> </a:t>
                </a:r>
                <a:r>
                  <a:rPr lang="el-GR" dirty="0" smtClean="0">
                    <a:solidFill>
                      <a:srgbClr val="FF0000"/>
                    </a:solidFill>
                  </a:rPr>
                  <a:t>(Άσκηση)</a:t>
                </a:r>
                <a:endParaRPr lang="en-US" dirty="0" smtClean="0">
                  <a:solidFill>
                    <a:srgbClr val="FF0000"/>
                  </a:solidFill>
                </a:endParaRPr>
              </a:p>
              <a:p>
                <a:pPr algn="just"/>
                <a:endParaRPr lang="en-US" dirty="0" smtClean="0"/>
              </a:p>
            </p:txBody>
          </p:sp>
        </mc:Choice>
        <mc:Fallback xmlns=""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935064"/>
              </a:xfrm>
              <a:blipFill rotWithShape="1">
                <a:blip r:embed="rId3"/>
                <a:stretch>
                  <a:fillRect l="-2112" t="-4416" r="-2262" b="-9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3672408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49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4008" y="1700808"/>
            <a:ext cx="4041775" cy="864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1</a:t>
            </a:r>
            <a:r>
              <a:rPr lang="en-US" sz="2200" b="1" dirty="0" smtClean="0"/>
              <a:t>: </a:t>
            </a:r>
            <a:r>
              <a:rPr lang="el-GR" sz="2200" b="1" dirty="0" smtClean="0"/>
              <a:t>Επιλογή συστήματος και ΔΕΣ.</a:t>
            </a:r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644007" y="2492896"/>
            <a:ext cx="4041775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Εξισώσεις Κίνησης ή Αρχές (1.Ώσης-Ορμής/2.Στροφικής Ώσης-Στροφορμής/3.Έργου Ενέργειας)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l-GR" dirty="0" smtClean="0"/>
              <a:t>1: </a:t>
            </a:r>
            <a:r>
              <a:rPr lang="el-GR" dirty="0"/>
              <a:t>Κίνηση με τριβή</a:t>
            </a:r>
          </a:p>
        </p:txBody>
      </p:sp>
      <p:sp>
        <p:nvSpPr>
          <p:cNvPr id="15" name="Θέση κειμένου 2"/>
          <p:cNvSpPr txBox="1">
            <a:spLocks/>
          </p:cNvSpPr>
          <p:nvPr/>
        </p:nvSpPr>
        <p:spPr>
          <a:xfrm>
            <a:off x="4644008" y="3140968"/>
            <a:ext cx="4041775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Εφαρμόζουμε την </a:t>
            </a:r>
            <a:r>
              <a:rPr lang="el-GR" sz="2200" u="sng" dirty="0" smtClean="0"/>
              <a:t>Αρχή Έργου Ενέργειας</a:t>
            </a:r>
            <a:r>
              <a:rPr lang="el-GR" sz="2200" dirty="0" smtClean="0"/>
              <a:t> για το σύστημα.</a:t>
            </a:r>
            <a:endParaRPr lang="el-GR" sz="2200" dirty="0"/>
          </a:p>
        </p:txBody>
      </p:sp>
      <p:sp>
        <p:nvSpPr>
          <p:cNvPr id="17" name="Rectangle 16"/>
          <p:cNvSpPr/>
          <p:nvPr/>
        </p:nvSpPr>
        <p:spPr>
          <a:xfrm>
            <a:off x="899592" y="4653136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b="1" dirty="0" smtClean="0"/>
              <a:t>Συντηρητικές Δυνάμεις                      Δυναμική Ενέργεια   </a:t>
            </a:r>
            <a:endParaRPr lang="el-G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051720" y="5229200"/>
                <a:ext cx="93610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𝒎𝒈</m:t>
                      </m:r>
                    </m:oMath>
                  </m:oMathPara>
                </a14:m>
                <a:endParaRPr lang="el-GR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l-GR" sz="24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l-GR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l-GR" sz="2400" b="1" i="0" smtClean="0">
                        <a:latin typeface="Cambria Math"/>
                        <a:ea typeface="Cambria Math" panose="02040503050406030204" pitchFamily="18" charset="0"/>
                      </a:rPr>
                      <m:t>𝚳</m:t>
                    </m:r>
                    <m:r>
                      <a:rPr lang="en-US" sz="2400" b="1" i="1">
                        <a:latin typeface="Cambria Math"/>
                        <a:ea typeface="Cambria Math" panose="02040503050406030204" pitchFamily="18" charset="0"/>
                      </a:rPr>
                      <m:t>𝒈</m:t>
                    </m:r>
                  </m:oMath>
                </a14:m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24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l-GR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𝜺𝝀</m:t>
                        </m:r>
                      </m:sub>
                    </m:sSub>
                  </m:oMath>
                </a14:m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5229200"/>
                <a:ext cx="936104" cy="1200329"/>
              </a:xfrm>
              <a:prstGeom prst="rect">
                <a:avLst/>
              </a:prstGeom>
              <a:blipFill rotWithShape="1">
                <a:blip r:embed="rId3"/>
                <a:stretch>
                  <a:fillRect b="-152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724128" y="5157192"/>
                <a:ext cx="1728192" cy="15224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𝒎𝒈𝒛</m:t>
                      </m:r>
                    </m:oMath>
                  </m:oMathPara>
                </a14:m>
                <a:endParaRPr lang="el-GR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0" smtClean="0">
                          <a:latin typeface="Cambria Math"/>
                          <a:ea typeface="Cambria Math" panose="02040503050406030204" pitchFamily="18" charset="0"/>
                        </a:rPr>
                        <m:t>𝚳</m:t>
                      </m:r>
                      <m:r>
                        <a:rPr lang="en-US" sz="2400" b="1" i="1">
                          <a:latin typeface="Cambria Math"/>
                          <a:ea typeface="Cambria Math" panose="02040503050406030204" pitchFamily="18" charset="0"/>
                        </a:rPr>
                        <m:t>𝒈𝒛</m:t>
                      </m:r>
                    </m:oMath>
                  </m:oMathPara>
                </a14:m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latin typeface="Cambria Math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latin typeface="Cambria Math"/>
                          <a:ea typeface="Cambria Math" panose="02040503050406030204" pitchFamily="18" charset="0"/>
                        </a:rPr>
                        <m:t>𝒌</m:t>
                      </m:r>
                      <m:sSup>
                        <m:sSupPr>
                          <m:ctrlPr>
                            <a:rPr lang="en-US" sz="24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5157192"/>
                <a:ext cx="1728192" cy="15224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3679304" cy="2957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76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4008" y="1700808"/>
            <a:ext cx="4041775" cy="864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1</a:t>
            </a:r>
            <a:r>
              <a:rPr lang="en-US" sz="2200" b="1" dirty="0" smtClean="0"/>
              <a:t>: </a:t>
            </a:r>
            <a:r>
              <a:rPr lang="el-GR" sz="2200" b="1" dirty="0" smtClean="0"/>
              <a:t>Επιλογή συστήματος και ΔΕΣ.</a:t>
            </a:r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644007" y="2492896"/>
            <a:ext cx="4041775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Εξισώσεις Κίνησης ή Αρχές (1.Ώσης-Ορμής/2.Στροφικής Ώσης-Στροφορμής/3.Έργου Ενέργειας)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n-US" dirty="0" smtClean="0"/>
              <a:t>1</a:t>
            </a:r>
            <a:r>
              <a:rPr lang="el-GR" dirty="0" smtClean="0"/>
              <a:t>: </a:t>
            </a:r>
            <a:r>
              <a:rPr lang="el-GR" dirty="0"/>
              <a:t>Κίνηση με τριβή</a:t>
            </a:r>
          </a:p>
        </p:txBody>
      </p:sp>
      <p:sp>
        <p:nvSpPr>
          <p:cNvPr id="15" name="Θέση κειμένου 2"/>
          <p:cNvSpPr txBox="1">
            <a:spLocks/>
          </p:cNvSpPr>
          <p:nvPr/>
        </p:nvSpPr>
        <p:spPr>
          <a:xfrm>
            <a:off x="4644008" y="3140968"/>
            <a:ext cx="4041775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Εφαρμόζουμε την </a:t>
            </a:r>
            <a:r>
              <a:rPr lang="el-GR" sz="2200" u="sng" dirty="0" smtClean="0"/>
              <a:t>Αρχή Έργου Ενέργειας</a:t>
            </a:r>
            <a:r>
              <a:rPr lang="el-GR" sz="2200" dirty="0" smtClean="0"/>
              <a:t> για το σύστημα.</a:t>
            </a:r>
            <a:endParaRPr lang="el-GR" sz="2200" dirty="0"/>
          </a:p>
        </p:txBody>
      </p:sp>
      <p:sp>
        <p:nvSpPr>
          <p:cNvPr id="17" name="Rectangle 16"/>
          <p:cNvSpPr/>
          <p:nvPr/>
        </p:nvSpPr>
        <p:spPr>
          <a:xfrm>
            <a:off x="899592" y="4653136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b="1" dirty="0" smtClean="0"/>
              <a:t>Μη Συντηρητικές Δυνάμεις                          Έργο</a:t>
            </a:r>
            <a:endParaRPr lang="el-G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051720" y="5229200"/>
                <a:ext cx="93610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sz="2400" b="1" i="1" smtClean="0">
                        <a:latin typeface="Cambria Math"/>
                        <a:ea typeface="Cambria Math" panose="02040503050406030204" pitchFamily="18" charset="0"/>
                      </a:rPr>
                      <m:t>𝜨</m:t>
                    </m:r>
                  </m:oMath>
                </a14:m>
                <a:r>
                  <a:rPr lang="el-GR" sz="24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l-GR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l-GR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  <a:ea typeface="Cambria Math" panose="02040503050406030204" pitchFamily="18" charset="0"/>
                      </a:rPr>
                      <m:t>𝑭</m:t>
                    </m:r>
                  </m:oMath>
                </a14:m>
                <a:endParaRPr lang="en-US" sz="2400" b="1" i="1" dirty="0" smtClean="0">
                  <a:latin typeface="Cambria Math"/>
                  <a:ea typeface="Cambria Math" panose="02040503050406030204" pitchFamily="18" charset="0"/>
                </a:endParaRPr>
              </a:p>
              <a:p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Q</a:t>
                </a:r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5229200"/>
                <a:ext cx="936104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10458" b="-1066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724128" y="5157192"/>
                <a:ext cx="2088232" cy="12574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400" b="1" i="1" dirty="0" smtClean="0">
                  <a:latin typeface="Cambria Math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400" b="1" i="1" dirty="0" smtClean="0">
                  <a:latin typeface="Cambria Math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𝑾</m:t>
                        </m:r>
                      </m:e>
                      <m:sub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𝑸</m:t>
                        </m:r>
                      </m:sub>
                    </m:sSub>
                  </m:oMath>
                </a14:m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=-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𝑸𝒅𝒙</m:t>
                        </m:r>
                      </m:e>
                    </m:nary>
                  </m:oMath>
                </a14:m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5157192"/>
                <a:ext cx="2088232" cy="1257460"/>
              </a:xfrm>
              <a:prstGeom prst="rect">
                <a:avLst/>
              </a:prstGeom>
              <a:blipFill rotWithShape="1">
                <a:blip r:embed="rId4"/>
                <a:stretch>
                  <a:fillRect l="-875" t="-485" r="-5248" b="-8349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3679304" cy="2957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559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Θέση κειμένου 2"/>
              <p:cNvSpPr txBox="1">
                <a:spLocks/>
              </p:cNvSpPr>
              <p:nvPr/>
            </p:nvSpPr>
            <p:spPr>
              <a:xfrm>
                <a:off x="602233" y="1772816"/>
                <a:ext cx="8218239" cy="936104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sz="2200" u="sng" dirty="0" smtClean="0"/>
                  <a:t>Βήμα 2</a:t>
                </a:r>
                <a:r>
                  <a:rPr lang="el-GR" sz="2200" dirty="0" smtClean="0"/>
                  <a:t>:  Εφαρμόζω την Αρχή Έργου Ενέργειας από την Θέση 1 (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/>
                      </a:rPr>
                      <m:t>𝑥</m:t>
                    </m:r>
                    <m:r>
                      <a:rPr lang="el-GR" sz="2200" b="0" i="1" dirty="0" smtClean="0">
                        <a:latin typeface="Cambria Math"/>
                      </a:rPr>
                      <m:t>=0</m:t>
                    </m:r>
                    <m:r>
                      <a:rPr lang="en-US" sz="2200" b="0" i="1" dirty="0" smtClean="0">
                        <a:latin typeface="Cambria Math"/>
                      </a:rPr>
                      <m:t>,</m:t>
                    </m:r>
                    <m:r>
                      <a:rPr lang="en-US" sz="2200" b="0" i="1" dirty="0" smtClean="0">
                        <a:latin typeface="Cambria Math"/>
                      </a:rPr>
                      <m:t>𝑣</m:t>
                    </m:r>
                    <m:r>
                      <a:rPr lang="en-US" sz="2200" b="0" i="1" dirty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2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0" i="1" dirty="0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200" b="0" i="1" dirty="0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l-GR" sz="2200" dirty="0" smtClean="0"/>
                  <a:t>) στην Θέση </a:t>
                </a:r>
                <a:r>
                  <a:rPr lang="en-US" sz="2200" dirty="0" smtClean="0"/>
                  <a:t>2 </a:t>
                </a:r>
                <a:r>
                  <a:rPr lang="el-GR" sz="2200" dirty="0"/>
                  <a:t>(</a:t>
                </a:r>
                <a14:m>
                  <m:oMath xmlns:m="http://schemas.openxmlformats.org/officeDocument/2006/math">
                    <m:r>
                      <a:rPr lang="en-US" sz="2200" b="0" i="1" dirty="0">
                        <a:latin typeface="Cambria Math"/>
                      </a:rPr>
                      <m:t>𝑥</m:t>
                    </m:r>
                    <m:r>
                      <a:rPr lang="el-GR" sz="2200" b="0" i="1" dirty="0">
                        <a:latin typeface="Cambria Math"/>
                      </a:rPr>
                      <m:t>=</m:t>
                    </m:r>
                    <m:r>
                      <a:rPr lang="el-GR" sz="2200" b="0" i="1" dirty="0" smtClean="0">
                        <a:latin typeface="Cambria Math"/>
                      </a:rPr>
                      <m:t>𝛿</m:t>
                    </m:r>
                    <m:r>
                      <a:rPr lang="en-US" sz="2200" b="0" i="1" dirty="0">
                        <a:latin typeface="Cambria Math"/>
                      </a:rPr>
                      <m:t>,</m:t>
                    </m:r>
                    <m:r>
                      <a:rPr lang="en-US" sz="2200" b="0" i="1" dirty="0">
                        <a:latin typeface="Cambria Math"/>
                      </a:rPr>
                      <m:t>𝑣</m:t>
                    </m:r>
                    <m:r>
                      <a:rPr lang="en-US" sz="2200" b="0" i="1" dirty="0">
                        <a:latin typeface="Cambria Math"/>
                      </a:rPr>
                      <m:t>=0</m:t>
                    </m:r>
                  </m:oMath>
                </a14:m>
                <a:r>
                  <a:rPr lang="el-GR" sz="2200" dirty="0"/>
                  <a:t>) </a:t>
                </a:r>
                <a:r>
                  <a:rPr lang="en-US" sz="2200" dirty="0" smtClean="0"/>
                  <a:t>:</a:t>
                </a:r>
                <a:endParaRPr lang="el-GR" sz="2200" dirty="0"/>
              </a:p>
            </p:txBody>
          </p:sp>
        </mc:Choice>
        <mc:Fallback xmlns="">
          <p:sp>
            <p:nvSpPr>
              <p:cNvPr id="10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233" y="1772816"/>
                <a:ext cx="8218239" cy="936104"/>
              </a:xfrm>
              <a:prstGeom prst="rect">
                <a:avLst/>
              </a:prstGeom>
              <a:blipFill rotWithShape="1">
                <a:blip r:embed="rId3"/>
                <a:stretch>
                  <a:fillRect l="-964" b="-1307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n-US" dirty="0" smtClean="0"/>
              <a:t>1</a:t>
            </a:r>
            <a:r>
              <a:rPr lang="el-GR" dirty="0" smtClean="0"/>
              <a:t>: </a:t>
            </a:r>
            <a:r>
              <a:rPr lang="el-GR" dirty="0"/>
              <a:t>Κίνηση </a:t>
            </a:r>
            <a:r>
              <a:rPr lang="el-GR" dirty="0" smtClean="0"/>
              <a:t>με τριβή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123729" y="2780928"/>
                <a:ext cx="72008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𝑛𝑐</m:t>
                        </m:r>
                      </m:sub>
                    </m:sSub>
                    <m:r>
                      <a:rPr lang="el-GR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l-GR" sz="24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l-GR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40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𝛵</m:t>
                        </m:r>
                      </m:e>
                      <m:sub>
                        <m:r>
                          <a:rPr lang="el-GR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l-GR" sz="2400" b="0" i="1" dirty="0" smtClean="0"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l-GR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l-GR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l-GR" sz="24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</a:t>
                </a:r>
                <a:r>
                  <a:rPr lang="el-GR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4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l-GR" sz="2400" i="1" dirty="0"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l-GR" sz="24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l-GR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9" y="2780928"/>
                <a:ext cx="720080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69" t="-10526" b="-289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39552" y="3573016"/>
                <a:ext cx="3996444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573016"/>
                <a:ext cx="3996444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39552" y="4373388"/>
                <a:ext cx="230425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latin typeface="Cambria Math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373388"/>
                <a:ext cx="2304256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-331498" y="4941168"/>
                <a:ext cx="569558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𝑚𝑔h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+0+0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1498" y="4941168"/>
                <a:ext cx="5695586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72558" y="5373216"/>
                <a:ext cx="5695586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sz="24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0−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𝑚𝑔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58" y="5373216"/>
                <a:ext cx="5695586" cy="78380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2123729" y="2780928"/>
            <a:ext cx="4824535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006364" y="2843644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(1)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126017" y="6228020"/>
                <a:ext cx="1645783" cy="4877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𝑛𝑐</m:t>
                        </m:r>
                      </m:sub>
                    </m:sSub>
                    <m:r>
                      <a:rPr lang="el-GR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sub>
                    </m:sSub>
                  </m:oMath>
                </a14:m>
                <a:endParaRPr lang="el-GR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017" y="6228020"/>
                <a:ext cx="1645783" cy="487762"/>
              </a:xfrm>
              <a:prstGeom prst="rect">
                <a:avLst/>
              </a:prstGeom>
              <a:blipFill rotWithShape="1">
                <a:blip r:embed="rId9"/>
                <a:stretch>
                  <a:fillRect l="-1111" b="-875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744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Αρχές Έργου-Ενέργειας </a:t>
            </a:r>
            <a:br>
              <a:rPr lang="el-GR" dirty="0" smtClean="0"/>
            </a:br>
            <a:r>
              <a:rPr lang="el-GR" dirty="0" smtClean="0"/>
              <a:t>Σύστημα Υλικών Σημείων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υπότιτλος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780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602233" y="1412776"/>
            <a:ext cx="8218239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Εφαρμόζω την εξίσωση κίνησης στην κατακόρυφη διεύθυνση</a:t>
            </a:r>
            <a:r>
              <a:rPr lang="en-US" sz="2200" dirty="0" smtClean="0"/>
              <a:t>: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n-US" dirty="0" smtClean="0"/>
              <a:t>1</a:t>
            </a:r>
            <a:r>
              <a:rPr lang="el-GR" dirty="0" smtClean="0"/>
              <a:t>: </a:t>
            </a:r>
            <a:r>
              <a:rPr lang="el-GR" dirty="0"/>
              <a:t>Κίνηση </a:t>
            </a:r>
            <a:r>
              <a:rPr lang="el-GR" dirty="0" smtClean="0"/>
              <a:t>με τριβή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779913" y="2391271"/>
                <a:ext cx="201622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𝛭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3" y="2391271"/>
                <a:ext cx="2016223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3923929" y="2420888"/>
            <a:ext cx="1800199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998252" y="2420888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(2)</a:t>
            </a:r>
            <a:endParaRPr lang="el-GR" dirty="0"/>
          </a:p>
        </p:txBody>
      </p:sp>
      <p:sp>
        <p:nvSpPr>
          <p:cNvPr id="12" name="Θέση κειμένου 2"/>
          <p:cNvSpPr txBox="1">
            <a:spLocks/>
          </p:cNvSpPr>
          <p:nvPr/>
        </p:nvSpPr>
        <p:spPr>
          <a:xfrm>
            <a:off x="611561" y="2960948"/>
            <a:ext cx="4099792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</a:t>
            </a:r>
            <a:r>
              <a:rPr lang="en-US" sz="2200" u="sng" dirty="0" smtClean="0"/>
              <a:t>3</a:t>
            </a:r>
            <a:r>
              <a:rPr lang="el-GR" sz="2200" dirty="0" smtClean="0"/>
              <a:t>:  Κινηματικοί Περιορισμοί</a:t>
            </a:r>
            <a:endParaRPr lang="el-GR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707904" y="3543399"/>
                <a:ext cx="201622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 panose="02040503050406030204" pitchFamily="18" charset="0"/>
                      </a:rPr>
                      <m:t>𝑄</m:t>
                    </m:r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endParaRPr lang="en-US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543399"/>
                <a:ext cx="2016223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813" t="-10526" b="-289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3563888" y="3543399"/>
            <a:ext cx="1800199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501149" y="3589565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(3)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39552" y="4151352"/>
                <a:ext cx="8136904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>
                              <a:latin typeface="Cambria Math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400" b="0" i="1">
                              <a:latin typeface="Cambria Math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el-GR" sz="2400" b="0" i="0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l-GR" sz="24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l-GR" sz="2400" b="0" i="1" smtClean="0">
                              <a:latin typeface="Cambria Math"/>
                            </a:rPr>
                            <m:t>𝛿</m:t>
                          </m:r>
                        </m:sup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𝑄</m:t>
                          </m:r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400" b="0" i="1" dirty="0" smtClean="0">
                              <a:latin typeface="Cambria Math"/>
                              <a:ea typeface="Cambria Math"/>
                            </a:rPr>
                            <m:t>𝑑𝑥</m:t>
                          </m:r>
                          <m:r>
                            <a:rPr lang="en-US" sz="2400" b="0" i="1" dirty="0" smtClean="0">
                              <a:latin typeface="Cambria Math"/>
                              <a:ea typeface="Cambria Math"/>
                            </a:rPr>
                            <m:t>=−</m:t>
                          </m:r>
                        </m:e>
                      </m:nary>
                      <m:nary>
                        <m:naryPr>
                          <m:limLoc m:val="undOvr"/>
                          <m:ctrlPr>
                            <a:rPr lang="el-GR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400" b="0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l-GR" sz="2400" b="0" i="1">
                              <a:latin typeface="Cambria Math"/>
                            </a:rPr>
                            <m:t>𝛿</m:t>
                          </m:r>
                        </m:sup>
                        <m:e>
                          <m:r>
                            <a:rPr lang="el-GR" sz="2400" b="0" i="1">
                              <a:latin typeface="Cambria Math"/>
                            </a:rPr>
                            <m:t>𝜇</m:t>
                          </m:r>
                          <m:r>
                            <a:rPr lang="en-US" sz="2400" b="0" i="1">
                              <a:latin typeface="Cambria Math"/>
                            </a:rPr>
                            <m:t>𝑀𝑔</m:t>
                          </m:r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𝑑𝑥</m:t>
                          </m:r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=−</m:t>
                          </m:r>
                          <m:r>
                            <a:rPr lang="el-GR" sz="2400" b="0" i="1" dirty="0">
                              <a:latin typeface="Cambria Math"/>
                              <a:ea typeface="Cambria Math"/>
                            </a:rPr>
                            <m:t>𝜇</m:t>
                          </m:r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𝑀𝑔</m:t>
                          </m:r>
                        </m:e>
                      </m:nary>
                      <m:nary>
                        <m:naryPr>
                          <m:limLoc m:val="undOvr"/>
                          <m:ctrlPr>
                            <a:rPr lang="el-GR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400" b="0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l-GR" sz="2400" b="0" i="1">
                              <a:latin typeface="Cambria Math"/>
                            </a:rPr>
                            <m:t>𝛿</m:t>
                          </m:r>
                        </m:sup>
                        <m:e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𝑑𝑥</m:t>
                          </m:r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=−</m:t>
                          </m:r>
                          <m:r>
                            <a:rPr lang="el-GR" sz="2400" b="0" i="1" dirty="0">
                              <a:latin typeface="Cambria Math"/>
                              <a:ea typeface="Cambria Math"/>
                            </a:rPr>
                            <m:t>𝜇</m:t>
                          </m:r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𝑀𝑔</m:t>
                          </m:r>
                          <m:r>
                            <a:rPr lang="el-GR" sz="2400" b="0" i="1" dirty="0" smtClean="0">
                              <a:latin typeface="Cambria Math"/>
                              <a:ea typeface="Cambria Math"/>
                            </a:rPr>
                            <m:t>𝛿</m:t>
                          </m: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151352"/>
                <a:ext cx="8136904" cy="25180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Θέση κειμένου 2"/>
          <p:cNvSpPr txBox="1">
            <a:spLocks/>
          </p:cNvSpPr>
          <p:nvPr/>
        </p:nvSpPr>
        <p:spPr>
          <a:xfrm>
            <a:off x="611560" y="4257092"/>
            <a:ext cx="4099792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Άρα το έργο της τριβής θα είναι</a:t>
            </a:r>
            <a:r>
              <a:rPr lang="en-US" sz="2200" dirty="0" smtClean="0"/>
              <a:t>:</a:t>
            </a:r>
            <a:endParaRPr lang="el-GR" sz="2200" dirty="0"/>
          </a:p>
        </p:txBody>
      </p:sp>
      <p:sp>
        <p:nvSpPr>
          <p:cNvPr id="23" name="Rectangle 22"/>
          <p:cNvSpPr/>
          <p:nvPr/>
        </p:nvSpPr>
        <p:spPr>
          <a:xfrm>
            <a:off x="8597494" y="5225690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(4)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236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602233" y="1520788"/>
            <a:ext cx="8218239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4</a:t>
            </a:r>
            <a:r>
              <a:rPr lang="el-GR" sz="2200" dirty="0" smtClean="0"/>
              <a:t>:  Επίλυση του συστήματος των εξισώσεων.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n-US" dirty="0" smtClean="0"/>
              <a:t>1</a:t>
            </a:r>
            <a:r>
              <a:rPr lang="el-GR" dirty="0" smtClean="0"/>
              <a:t>: </a:t>
            </a:r>
            <a:r>
              <a:rPr lang="el-GR" dirty="0"/>
              <a:t>Κίνηση </a:t>
            </a:r>
            <a:r>
              <a:rPr lang="el-GR" dirty="0" smtClean="0"/>
              <a:t>με τριβή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88581" y="2636912"/>
                <a:ext cx="8441217" cy="7961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l-GR" sz="2400" i="1" dirty="0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sz="2400" i="1" dirty="0">
                          <a:latin typeface="Cambria Math"/>
                          <a:ea typeface="Cambria Math"/>
                        </a:rPr>
                        <m:t>𝑀𝑔</m:t>
                      </m:r>
                      <m:r>
                        <a:rPr lang="el-GR" sz="2400" i="1" dirty="0">
                          <a:latin typeface="Cambria Math"/>
                          <a:ea typeface="Cambria Math"/>
                        </a:rPr>
                        <m:t>𝛿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𝑚𝑔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h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el-GR" sz="2400" i="1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d>
                            <m:dPr>
                              <m:ctrlP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𝑚𝑔h</m:t>
                          </m:r>
                        </m:e>
                      </m:d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581" y="2636912"/>
                <a:ext cx="8441217" cy="7961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Θέση κειμένου 2"/>
          <p:cNvSpPr txBox="1">
            <a:spLocks/>
          </p:cNvSpPr>
          <p:nvPr/>
        </p:nvSpPr>
        <p:spPr>
          <a:xfrm>
            <a:off x="611560" y="1484784"/>
            <a:ext cx="8218239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Με αντικατάσταση των παραπάνω εξισώσεων στην (1) παίρνω</a:t>
            </a:r>
            <a:r>
              <a:rPr lang="en-US" sz="2200" dirty="0" smtClean="0"/>
              <a:t>:</a:t>
            </a:r>
            <a:endParaRPr lang="el-GR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-79471" y="357301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9471" y="3573016"/>
                <a:ext cx="936104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379255" y="3568989"/>
                <a:ext cx="8441217" cy="7961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l-GR" sz="2400" i="1" dirty="0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sz="2400" i="1" dirty="0">
                          <a:latin typeface="Cambria Math"/>
                          <a:ea typeface="Cambria Math"/>
                        </a:rPr>
                        <m:t>𝑀𝑔</m:t>
                      </m:r>
                      <m:r>
                        <a:rPr lang="el-GR" sz="2400" i="1" dirty="0">
                          <a:latin typeface="Cambria Math"/>
                          <a:ea typeface="Cambria Math"/>
                        </a:rPr>
                        <m:t>𝛿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𝑚𝑔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l-GR" sz="2400" i="1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sSup>
                        <m:sSup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255" y="3568989"/>
                <a:ext cx="8441217" cy="79611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-108520" y="4799424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4799424"/>
                <a:ext cx="936104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323528" y="4797152"/>
                <a:ext cx="8441217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−(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𝑚𝑔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𝑀𝑔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l-GR" sz="2400" i="1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sSup>
                        <m:sSup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dirty="0">
                          <a:latin typeface="Cambria Math"/>
                        </a:rPr>
                        <m:t>=</m:t>
                      </m:r>
                      <m:r>
                        <a:rPr lang="en-US" sz="2400" b="0" i="0" dirty="0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797152"/>
                <a:ext cx="8441217" cy="7838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1084275" y="4648994"/>
            <a:ext cx="7272808" cy="1080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37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dirty="0" smtClean="0"/>
              <a:t>Αβαρής </a:t>
            </a:r>
            <a:r>
              <a:rPr lang="el-GR" dirty="0" smtClean="0"/>
              <a:t>ράβδος με 1 συγκεντρωμένη μάζα στο άκρο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11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Εφαρμογή 2: Αβαρής ράβδος</a:t>
            </a:r>
            <a:endParaRPr lang="el-GR" dirty="0"/>
          </a:p>
        </p:txBody>
      </p:sp>
      <p:sp>
        <p:nvSpPr>
          <p:cNvPr id="1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4789041" y="2636912"/>
            <a:ext cx="4175447" cy="3240360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Ξ</a:t>
            </a:r>
            <a:r>
              <a:rPr lang="el-GR" dirty="0" smtClean="0"/>
              <a:t>εκινά από τη θέση Θ</a:t>
            </a:r>
            <a:r>
              <a:rPr lang="el-GR" sz="1200" dirty="0" smtClean="0"/>
              <a:t>0</a:t>
            </a:r>
            <a:r>
              <a:rPr lang="el-GR" dirty="0" smtClean="0"/>
              <a:t>  με αρχική ταχύτητα </a:t>
            </a:r>
            <a:r>
              <a:rPr lang="en-US" dirty="0" smtClean="0"/>
              <a:t>v</a:t>
            </a:r>
            <a:r>
              <a:rPr lang="en-US" sz="1200" dirty="0" smtClean="0"/>
              <a:t>0  . </a:t>
            </a:r>
          </a:p>
          <a:p>
            <a:pPr algn="just"/>
            <a:r>
              <a:rPr lang="el-GR" dirty="0" smtClean="0"/>
              <a:t>Ζητούνται</a:t>
            </a:r>
            <a:r>
              <a:rPr lang="en-US" dirty="0" smtClean="0"/>
              <a:t>:</a:t>
            </a: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en-US" b="0" dirty="0" smtClean="0"/>
              <a:t>v(</a:t>
            </a:r>
            <a:r>
              <a:rPr lang="el-GR" b="0" dirty="0" smtClean="0"/>
              <a:t>θ)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l-GR" b="0" dirty="0" smtClean="0"/>
              <a:t>Δυνάμεις στη στήριξη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l-GR" b="0" dirty="0" smtClean="0"/>
              <a:t>Εσωτερική καμπτική ροπή</a:t>
            </a:r>
          </a:p>
          <a:p>
            <a:pPr algn="just"/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2564904"/>
            <a:ext cx="4048125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91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139952" y="1700808"/>
            <a:ext cx="4546849" cy="15030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1</a:t>
            </a:r>
            <a:r>
              <a:rPr lang="en-US" sz="2200" b="1" dirty="0" smtClean="0"/>
              <a:t>: </a:t>
            </a:r>
            <a:r>
              <a:rPr lang="el-GR" sz="2200" b="1" dirty="0" smtClean="0"/>
              <a:t>Επιλογή συστήματος και ΔΕΣ.</a:t>
            </a:r>
          </a:p>
          <a:p>
            <a:pPr marL="0" indent="0" algn="just">
              <a:buNone/>
            </a:pPr>
            <a:r>
              <a:rPr lang="el-GR" sz="2200" b="1" dirty="0" smtClean="0"/>
              <a:t>Σχεδιάζουμε ένα ΔΕΣ, λαμ-βάνοντας το σύστημα της ράβδου και της μάζας μαζί σαν ένα σύστημα.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130625" y="3924746"/>
            <a:ext cx="4041775" cy="5843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Αρχή Έργου - Ενέργειας</a:t>
            </a:r>
            <a:endParaRPr lang="el-GR" sz="2200" dirty="0"/>
          </a:p>
        </p:txBody>
      </p:sp>
      <p:sp>
        <p:nvSpPr>
          <p:cNvPr id="20" name="Θέση περιεχομένου 3"/>
          <p:cNvSpPr txBox="1">
            <a:spLocks/>
          </p:cNvSpPr>
          <p:nvPr/>
        </p:nvSpPr>
        <p:spPr>
          <a:xfrm>
            <a:off x="467544" y="4662288"/>
            <a:ext cx="2952328" cy="638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dirty="0" smtClean="0"/>
              <a:t>Συντηρητικές Δυνάμεις</a:t>
            </a: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21" name="Θέση περιεχομένου 3"/>
          <p:cNvSpPr txBox="1">
            <a:spLocks/>
          </p:cNvSpPr>
          <p:nvPr/>
        </p:nvSpPr>
        <p:spPr>
          <a:xfrm>
            <a:off x="4247964" y="4653136"/>
            <a:ext cx="1476164" cy="638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dirty="0" smtClean="0"/>
              <a:t>Δυναμικό</a:t>
            </a: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553791" y="4955713"/>
                <a:ext cx="785961" cy="590609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𝑚𝑔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791" y="4955713"/>
                <a:ext cx="785961" cy="590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35996" y="4941168"/>
                <a:ext cx="929977" cy="590609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𝑚𝑔𝑧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996" y="4941168"/>
                <a:ext cx="929977" cy="590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Θέση περιεχομένου 3"/>
          <p:cNvSpPr txBox="1">
            <a:spLocks/>
          </p:cNvSpPr>
          <p:nvPr/>
        </p:nvSpPr>
        <p:spPr>
          <a:xfrm>
            <a:off x="467544" y="5641310"/>
            <a:ext cx="3528392" cy="638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dirty="0" smtClean="0"/>
              <a:t>Μη-Συντηρητικές Δυνάμεις</a:t>
            </a: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25" name="Θέση περιεχομένου 3"/>
          <p:cNvSpPr txBox="1">
            <a:spLocks/>
          </p:cNvSpPr>
          <p:nvPr/>
        </p:nvSpPr>
        <p:spPr>
          <a:xfrm>
            <a:off x="4247964" y="5632158"/>
            <a:ext cx="1476164" cy="638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l-GR" sz="2200" b="1" dirty="0" smtClean="0"/>
              <a:t>Έργο</a:t>
            </a: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553791" y="5934735"/>
                <a:ext cx="677949" cy="590609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791" y="5934735"/>
                <a:ext cx="677949" cy="590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788024" y="5949280"/>
                <a:ext cx="464988" cy="590609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5949280"/>
                <a:ext cx="464988" cy="590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547664" y="6294775"/>
                <a:ext cx="677949" cy="590609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l-GR" sz="2800" b="0" i="1" smtClean="0">
                              <a:latin typeface="Cambria Math"/>
                            </a:rPr>
                            <m:t>𝜃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6294775"/>
                <a:ext cx="677949" cy="590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788024" y="6294775"/>
                <a:ext cx="464988" cy="590609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6294775"/>
                <a:ext cx="464988" cy="590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ight Brace 29"/>
          <p:cNvSpPr/>
          <p:nvPr/>
        </p:nvSpPr>
        <p:spPr>
          <a:xfrm>
            <a:off x="5364088" y="6028561"/>
            <a:ext cx="283604" cy="784815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Θέση περιεχομένου 3"/>
          <p:cNvSpPr txBox="1">
            <a:spLocks/>
          </p:cNvSpPr>
          <p:nvPr/>
        </p:nvSpPr>
        <p:spPr>
          <a:xfrm>
            <a:off x="5796136" y="6021288"/>
            <a:ext cx="3096344" cy="638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Το σημείο εφαρμογής παραμένει ακίνητο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32" name="Τίτλος 5"/>
          <p:cNvSpPr txBox="1">
            <a:spLocks/>
          </p:cNvSpPr>
          <p:nvPr/>
        </p:nvSpPr>
        <p:spPr>
          <a:xfrm>
            <a:off x="457200" y="116632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Αβαρής ράβδος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62" y="1240489"/>
            <a:ext cx="2786502" cy="328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406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94221" y="1988840"/>
            <a:ext cx="667006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Αρχή Διατήρησης Μηχανικής Ενέργειας</a:t>
            </a:r>
            <a:endParaRPr lang="el-GR" sz="2200" dirty="0"/>
          </a:p>
        </p:txBody>
      </p:sp>
      <p:sp>
        <p:nvSpPr>
          <p:cNvPr id="20" name="Θέση περιεχομένου 3"/>
          <p:cNvSpPr txBox="1">
            <a:spLocks/>
          </p:cNvSpPr>
          <p:nvPr/>
        </p:nvSpPr>
        <p:spPr>
          <a:xfrm>
            <a:off x="467544" y="3140968"/>
            <a:ext cx="6876764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dirty="0" smtClean="0"/>
              <a:t>Θέση 1</a:t>
            </a:r>
            <a:r>
              <a:rPr lang="en-US" sz="2200" b="1" dirty="0" smtClean="0"/>
              <a:t>: </a:t>
            </a:r>
            <a:r>
              <a:rPr lang="el-GR" sz="2200" dirty="0" smtClean="0"/>
              <a:t>Αρχική θέση, </a:t>
            </a:r>
            <a:r>
              <a:rPr lang="en-US" sz="2200" dirty="0" smtClean="0"/>
              <a:t>  </a:t>
            </a:r>
            <a:r>
              <a:rPr lang="el-GR" sz="2200" dirty="0" smtClean="0"/>
              <a:t>θ</a:t>
            </a:r>
            <a:r>
              <a:rPr lang="el-GR" sz="1000" dirty="0" smtClean="0"/>
              <a:t>0</a:t>
            </a:r>
            <a:r>
              <a:rPr lang="el-GR" sz="2200" dirty="0" smtClean="0"/>
              <a:t>,</a:t>
            </a:r>
            <a:r>
              <a:rPr lang="en-US" sz="2200" dirty="0" smtClean="0"/>
              <a:t>   v</a:t>
            </a:r>
            <a:r>
              <a:rPr lang="en-US" sz="1000" dirty="0" smtClean="0"/>
              <a:t>0</a:t>
            </a:r>
          </a:p>
          <a:p>
            <a:pPr marL="0" indent="0" algn="just">
              <a:buFont typeface="Arial" pitchFamily="34" charset="0"/>
              <a:buNone/>
            </a:pPr>
            <a:r>
              <a:rPr lang="el-GR" sz="2200" b="1" dirty="0" smtClean="0"/>
              <a:t>Θέση </a:t>
            </a:r>
            <a:r>
              <a:rPr lang="en-US" sz="2200" b="1" dirty="0" smtClean="0"/>
              <a:t>2:</a:t>
            </a:r>
            <a:r>
              <a:rPr lang="el-GR" sz="2200" dirty="0" smtClean="0"/>
              <a:t> θ, </a:t>
            </a:r>
            <a:r>
              <a:rPr lang="en-US" sz="2200" dirty="0" smtClean="0"/>
              <a:t>v(</a:t>
            </a:r>
            <a:r>
              <a:rPr lang="el-GR" sz="2200" dirty="0" smtClean="0"/>
              <a:t>θ)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771800" y="2420888"/>
                <a:ext cx="33843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l-GR" sz="26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420888"/>
                <a:ext cx="338437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6372200" y="256490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51673" y="4086641"/>
                <a:ext cx="2088232" cy="93610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6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600" b="0" i="1" smtClean="0">
                          <a:latin typeface="Cambria Math"/>
                        </a:rPr>
                        <m:t>𝑚</m:t>
                      </m:r>
                      <m:sSup>
                        <m:sSupPr>
                          <m:ctrlPr>
                            <a:rPr lang="en-US" sz="2600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en-US" sz="2600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6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73" y="4086641"/>
                <a:ext cx="2088232" cy="9361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11560" y="5085184"/>
                <a:ext cx="2304256" cy="93610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925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800" b="0" i="1" smtClean="0">
                          <a:latin typeface="Cambria Math"/>
                        </a:rPr>
                        <m:t>𝑚</m:t>
                      </m:r>
                      <m:sSup>
                        <m:sSupPr>
                          <m:ctrlPr>
                            <a:rPr lang="en-US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l-GR" sz="2800" b="0" i="1" smtClean="0">
                          <a:latin typeface="Cambria Math"/>
                        </a:rPr>
                        <m:t>𝜃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085184"/>
                <a:ext cx="2304256" cy="9361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964040" y="4077072"/>
                <a:ext cx="4568399" cy="93610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</a:rPr>
                            <m:t>V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</a:rPr>
                        <m:t>=−</m:t>
                      </m:r>
                      <m:r>
                        <a:rPr lang="en-US" sz="2600" b="0" i="1" smtClean="0">
                          <a:latin typeface="Cambria Math"/>
                        </a:rPr>
                        <m:t>𝑚𝑔𝐿</m:t>
                      </m:r>
                      <m:func>
                        <m:funcPr>
                          <m:ctrlPr>
                            <a:rPr lang="en-US" sz="26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sz="2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</a:rPr>
                                <m:t>Θ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26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040" y="4077072"/>
                <a:ext cx="4568399" cy="9361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995936" y="5085184"/>
                <a:ext cx="2736304" cy="93610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l-GR" sz="2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/>
                          </a:rPr>
                          <m:t>V</m:t>
                        </m:r>
                      </m:e>
                      <m:sub>
                        <m:r>
                          <a:rPr lang="en-US" sz="26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l-GR" sz="2600" b="0" i="0" smtClean="0">
                        <a:latin typeface="Cambria Math"/>
                      </a:rPr>
                      <m:t>−</m:t>
                    </m:r>
                    <m:r>
                      <a:rPr lang="en-US" sz="2600" i="1">
                        <a:latin typeface="Cambria Math"/>
                      </a:rPr>
                      <m:t>𝑚𝑔𝐿</m:t>
                    </m:r>
                    <m:func>
                      <m:funcPr>
                        <m:ctrlPr>
                          <a:rPr lang="en-US" sz="26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l-GR" sz="2600" b="0" i="0" smtClean="0">
                            <a:latin typeface="Cambria Math"/>
                          </a:rPr>
                          <m:t>Θ</m:t>
                        </m:r>
                      </m:e>
                    </m:func>
                  </m:oMath>
                </a14:m>
                <a:endParaRPr lang="en-US" sz="26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5085184"/>
                <a:ext cx="2736304" cy="9361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Τίτλος 5"/>
          <p:cNvSpPr txBox="1">
            <a:spLocks/>
          </p:cNvSpPr>
          <p:nvPr/>
        </p:nvSpPr>
        <p:spPr>
          <a:xfrm>
            <a:off x="457200" y="116632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Αβαρής ράβδος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818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94221" y="1988840"/>
            <a:ext cx="667006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Οπότε η (1) γράφεται</a:t>
            </a:r>
            <a:r>
              <a:rPr lang="en-US" sz="2200" b="0" dirty="0" smtClean="0"/>
              <a:t>:</a:t>
            </a:r>
            <a:endParaRPr lang="el-GR" sz="22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979712" y="2420888"/>
                <a:ext cx="684076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𝑚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−</m:t>
                      </m:r>
                      <m:r>
                        <a:rPr lang="en-US" sz="2400" i="1">
                          <a:latin typeface="Cambria Math"/>
                        </a:rPr>
                        <m:t>𝑚𝑔𝐿</m:t>
                      </m:r>
                      <m:func>
                        <m:funcPr>
                          <m:ctrlPr>
                            <a:rPr lang="en-US" sz="24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400">
                                  <a:latin typeface="Cambria Math"/>
                                </a:rPr>
                                <m:t>Θ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func>
                      <m:r>
                        <a:rPr lang="el-GR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𝑚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(</m:t>
                      </m:r>
                      <m:r>
                        <a:rPr lang="el-GR" sz="2400" i="1">
                          <a:latin typeface="Cambria Math"/>
                        </a:rPr>
                        <m:t>𝜃</m:t>
                      </m:r>
                      <m:r>
                        <a:rPr lang="en-US" sz="2400" i="1">
                          <a:latin typeface="Cambria Math"/>
                        </a:rPr>
                        <m:t>)</m:t>
                      </m:r>
                      <m:r>
                        <a:rPr lang="en-US" sz="260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l-GR" sz="2600">
                          <a:latin typeface="Cambria Math"/>
                        </a:rPr>
                        <m:t>−</m:t>
                      </m:r>
                      <m:r>
                        <a:rPr lang="en-US" sz="2600" i="1">
                          <a:latin typeface="Cambria Math"/>
                        </a:rPr>
                        <m:t>𝑚𝑔𝐿</m:t>
                      </m:r>
                      <m:func>
                        <m:funcPr>
                          <m:ctrlPr>
                            <a:rPr lang="en-US" sz="2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</a:rPr>
                            <m:t>Θ</m:t>
                          </m:r>
                        </m:e>
                      </m:func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2420888"/>
                <a:ext cx="6840760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611560" y="256490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331640" y="2564904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564904"/>
                <a:ext cx="648072" cy="5336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79712" y="3431272"/>
                <a:ext cx="5904656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600" i="1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en-US" sz="2600" i="1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600" i="1">
                              <a:latin typeface="Cambria Math"/>
                            </a:rPr>
                            <m:t>𝜃</m:t>
                          </m:r>
                        </m:e>
                      </m:d>
                      <m:r>
                        <a:rPr lang="el-GR" sz="26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en-US" sz="26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</a:rPr>
                        <m:t>+2</m:t>
                      </m:r>
                      <m:r>
                        <a:rPr lang="en-US" sz="2600" b="0" i="1" smtClean="0">
                          <a:latin typeface="Cambria Math"/>
                        </a:rPr>
                        <m:t>𝑔𝐿</m:t>
                      </m:r>
                      <m:d>
                        <m:dPr>
                          <m:ctrlPr>
                            <a:rPr lang="en-US" sz="2600" b="0" i="1" smtClean="0"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</a:rPr>
                                <m:t>Θ</m:t>
                              </m:r>
                            </m:e>
                          </m:func>
                          <m:r>
                            <a:rPr lang="en-US" sz="2600" b="0" i="1" smtClean="0"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600">
                                      <a:latin typeface="Cambria Math"/>
                                    </a:rPr>
                                    <m:t>Θ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3431272"/>
                <a:ext cx="5904656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331640" y="3575288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575288"/>
                <a:ext cx="648072" cy="5336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59532" y="4525068"/>
                <a:ext cx="6012668" cy="539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</m:bar>
                    <m:r>
                      <a:rPr lang="en-US" sz="2600" b="0" i="1" smtClean="0">
                        <a:latin typeface="Cambria Math"/>
                        <a:ea typeface="Cambria Math"/>
                      </a:rPr>
                      <m:t>=</m:t>
                    </m:r>
                    <m:acc>
                      <m:accPr>
                        <m:chr m:val="̇"/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𝑟</m:t>
                        </m:r>
                      </m:e>
                    </m:acc>
                    <m:sSub>
                      <m:sSubPr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𝑟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600" b="0" i="1" smtClean="0">
                        <a:latin typeface="Cambria Math"/>
                        <a:ea typeface="Cambria Math"/>
                      </a:rPr>
                      <m:t>𝑟</m:t>
                    </m:r>
                    <m:acc>
                      <m:accPr>
                        <m:chr m:val="̇"/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acc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</m:sub>
                    </m:sSub>
                    <m:r>
                      <a:rPr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6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</m:bar>
                    <m:r>
                      <a:rPr lang="en-US" sz="26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600" b="0" i="1" smtClean="0">
                        <a:latin typeface="Cambria Math"/>
                        <a:ea typeface="Cambria Math"/>
                      </a:rPr>
                      <m:t>𝐿</m:t>
                    </m:r>
                    <m:acc>
                      <m:accPr>
                        <m:chr m:val="̇"/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acc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𝜃</m:t>
                        </m:r>
                      </m:sub>
                    </m:sSub>
                  </m:oMath>
                </a14:m>
                <a:endParaRPr lang="en-US" sz="2600" i="1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32" y="4525068"/>
                <a:ext cx="6012668" cy="53931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23528" y="5149826"/>
                <a:ext cx="1872208" cy="5114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</m:ba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)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sub>
                      </m:sSub>
                    </m:oMath>
                  </m:oMathPara>
                </a14:m>
                <a:endParaRPr lang="el-GR" sz="2600" b="1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5149826"/>
                <a:ext cx="1872208" cy="51142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ight Brace 20"/>
          <p:cNvSpPr/>
          <p:nvPr/>
        </p:nvSpPr>
        <p:spPr>
          <a:xfrm>
            <a:off x="4499992" y="4797152"/>
            <a:ext cx="283604" cy="784815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788024" y="4933802"/>
                <a:ext cx="1908212" cy="5111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>
                          <a:latin typeface="Cambria Math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US" sz="2600" i="1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l-GR" sz="2600" i="1">
                          <a:latin typeface="Cambria Math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l-GR" sz="2600" i="1">
                          <a:latin typeface="Cambria Math"/>
                          <a:ea typeface="Cambria Math" panose="02040503050406030204" pitchFamily="18" charset="0"/>
                        </a:rPr>
                        <m:t>)=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𝐿</m:t>
                      </m:r>
                      <m:acc>
                        <m:accPr>
                          <m:chr m:val="̇"/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</m:oMath>
                  </m:oMathPara>
                </a14:m>
                <a:endParaRPr lang="el-GR" sz="2600" b="1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933802"/>
                <a:ext cx="1908212" cy="51110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588224" y="4941168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4941168"/>
                <a:ext cx="648072" cy="53367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948264" y="4725144"/>
                <a:ext cx="1584176" cy="8519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600" i="1">
                              <a:latin typeface="Cambria Math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600" i="1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l-GR" sz="2600" i="1">
                              <a:latin typeface="Cambria Math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l-GR" sz="2600" i="1">
                              <a:latin typeface="Cambria Math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el-GR" sz="2600" b="1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4725144"/>
                <a:ext cx="1584176" cy="85190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Θέση κειμένου 2"/>
          <p:cNvSpPr txBox="1">
            <a:spLocks/>
          </p:cNvSpPr>
          <p:nvPr/>
        </p:nvSpPr>
        <p:spPr>
          <a:xfrm>
            <a:off x="467545" y="6093296"/>
            <a:ext cx="720080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Άρα</a:t>
            </a:r>
            <a:endParaRPr lang="el-GR" sz="2200" b="0" dirty="0"/>
          </a:p>
        </p:txBody>
      </p:sp>
      <p:sp>
        <p:nvSpPr>
          <p:cNvPr id="26" name="TextBox 25"/>
          <p:cNvSpPr txBox="1"/>
          <p:nvPr/>
        </p:nvSpPr>
        <p:spPr>
          <a:xfrm>
            <a:off x="1835696" y="5805264"/>
            <a:ext cx="5904656" cy="789816"/>
          </a:xfrm>
          <a:prstGeom prst="rect">
            <a:avLst/>
          </a:prstGeom>
          <a:ln w="28575">
            <a:noFill/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endParaRPr lang="en-US" sz="2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979712" y="5879544"/>
                <a:ext cx="590465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latin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en-US" sz="26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600" b="0" i="1" smtClean="0">
                                  <a:latin typeface="Cambria Math"/>
                                </a:rPr>
                                <m:t>𝜃</m:t>
                              </m:r>
                            </m:e>
                          </m:acc>
                        </m:e>
                        <m:sup>
                          <m:r>
                            <a:rPr lang="en-US" sz="26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600" i="1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l-GR" sz="2600" i="1">
                              <a:latin typeface="Cambria Math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l-GR" sz="2600" i="1">
                              <a:latin typeface="Cambria Math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l-GR" sz="26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en-US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l-GR" sz="26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60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600" i="1">
                                  <a:latin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26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sz="26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latin typeface="Cambria Math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en-US" sz="26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6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i="1">
                              <a:latin typeface="Cambria Math"/>
                            </a:rPr>
                            <m:t>2</m:t>
                          </m:r>
                          <m:r>
                            <a:rPr lang="en-US" sz="2600" i="1">
                              <a:latin typeface="Cambria Math"/>
                            </a:rPr>
                            <m:t>𝑔</m:t>
                          </m:r>
                        </m:num>
                        <m:den>
                          <m:r>
                            <a:rPr lang="en-US" sz="2600" b="0" i="1" smtClean="0">
                              <a:latin typeface="Cambria Math"/>
                            </a:rPr>
                            <m:t>𝐿</m:t>
                          </m:r>
                        </m:den>
                      </m:f>
                      <m:d>
                        <m:dPr>
                          <m:ctrlPr>
                            <a:rPr lang="en-US" sz="2600" b="0" i="1" smtClean="0"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</a:rPr>
                                <m:t>Θ</m:t>
                              </m:r>
                            </m:e>
                          </m:func>
                          <m:r>
                            <a:rPr lang="en-US" sz="2600" b="0" i="1" smtClean="0"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600">
                                      <a:latin typeface="Cambria Math"/>
                                    </a:rPr>
                                    <m:t>Θ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5879544"/>
                <a:ext cx="5904656" cy="789816"/>
              </a:xfrm>
              <a:prstGeom prst="rect">
                <a:avLst/>
              </a:prstGeom>
              <a:blipFill rotWithShape="1">
                <a:blip r:embed="rId12"/>
                <a:stretch>
                  <a:fillRect b="-76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7858852" y="6078487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28" name="Τίτλος 5"/>
          <p:cNvSpPr txBox="1">
            <a:spLocks/>
          </p:cNvSpPr>
          <p:nvPr/>
        </p:nvSpPr>
        <p:spPr>
          <a:xfrm>
            <a:off x="457200" y="116632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Αβαρής ράβδος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86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11561" y="1700808"/>
            <a:ext cx="8075240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3</a:t>
            </a:r>
            <a:r>
              <a:rPr lang="en-US" sz="2200" b="1" dirty="0" smtClean="0"/>
              <a:t>: </a:t>
            </a:r>
            <a:r>
              <a:rPr lang="el-GR" sz="2200" b="1" dirty="0" smtClean="0"/>
              <a:t>Εξισώσεις Κίνησης  (Νόμος </a:t>
            </a:r>
            <a:r>
              <a:rPr lang="en-US" sz="2200" b="1" dirty="0" smtClean="0"/>
              <a:t>Euler)</a:t>
            </a:r>
            <a:endParaRPr lang="el-GR" sz="2200" b="1" dirty="0" smtClean="0"/>
          </a:p>
          <a:p>
            <a:pPr algn="just"/>
            <a:endParaRPr lang="el-GR" sz="2200" b="1" dirty="0"/>
          </a:p>
          <a:p>
            <a:pPr marL="0" indent="0" algn="just">
              <a:buNone/>
            </a:pPr>
            <a:endParaRPr lang="el-GR" sz="2200" b="1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27583" y="2348880"/>
                <a:ext cx="4068193" cy="9112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</a:rPr>
                            <m:t> </m:t>
                          </m:r>
                          <m:r>
                            <a:rPr lang="en-US" sz="26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en-US" sz="2600" i="1">
                          <a:latin typeface="Cambria Math"/>
                        </a:rPr>
                        <m:t>+</m:t>
                      </m:r>
                      <m:r>
                        <a:rPr lang="en-US" sz="2600" i="1">
                          <a:latin typeface="Cambria Math"/>
                        </a:rPr>
                        <m:t>𝑚𝑔</m:t>
                      </m:r>
                      <m:func>
                        <m:funcPr>
                          <m:ctrlPr>
                            <a:rPr lang="en-US" sz="2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</a:rPr>
                            <m:t>Θ</m:t>
                          </m:r>
                        </m:e>
                      </m:func>
                      <m:r>
                        <a:rPr lang="en-US" sz="2600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𝑚𝑟</m:t>
                      </m:r>
                      <m:sSup>
                        <m:sSup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acc>
                        </m:e>
                        <m:sup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600" b="1" dirty="0" smtClean="0"/>
              </a:p>
              <a:p>
                <a:endParaRPr lang="el-GR" sz="2600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3" y="2348880"/>
                <a:ext cx="4068193" cy="9112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l-GR" dirty="0" smtClean="0"/>
              <a:t>2: </a:t>
            </a:r>
            <a:r>
              <a:rPr lang="el-GR" dirty="0"/>
              <a:t>Αβαρής </a:t>
            </a:r>
            <a:r>
              <a:rPr lang="el-GR" dirty="0" smtClean="0"/>
              <a:t>ράβδος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11560" y="2805821"/>
                <a:ext cx="4068193" cy="9112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</a:rPr>
                            <m:t> </m:t>
                          </m:r>
                          <m:r>
                            <a:rPr lang="en-US" sz="26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</a:rPr>
                            <m:t>𝜃</m:t>
                          </m:r>
                        </m:sub>
                      </m:sSub>
                      <m:r>
                        <a:rPr lang="en-US" sz="2600" i="1">
                          <a:latin typeface="Cambria Math"/>
                        </a:rPr>
                        <m:t>+</m:t>
                      </m:r>
                      <m:r>
                        <a:rPr lang="en-US" sz="2600" i="1">
                          <a:latin typeface="Cambria Math"/>
                        </a:rPr>
                        <m:t>𝑚𝑔</m:t>
                      </m:r>
                      <m:func>
                        <m:funcPr>
                          <m:ctrlPr>
                            <a:rPr lang="en-US" sz="26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</a:rPr>
                            <m:t>Θ</m:t>
                          </m:r>
                        </m:e>
                      </m:func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𝑚</m:t>
                      </m:r>
                      <m:r>
                        <m:rPr>
                          <m:sty m:val="p"/>
                        </m:rPr>
                        <a:rPr lang="en-US" sz="2600" b="0" i="0" smtClean="0">
                          <a:latin typeface="Cambria Math"/>
                          <a:ea typeface="Cambria Math"/>
                        </a:rPr>
                        <m:t>L</m:t>
                      </m:r>
                      <m:acc>
                        <m:accPr>
                          <m:chr m:val="̈"/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</m:oMath>
                  </m:oMathPara>
                </a14:m>
                <a:endParaRPr lang="en-US" sz="2600" b="1" dirty="0" smtClean="0"/>
              </a:p>
              <a:p>
                <a:endParaRPr lang="el-GR" sz="2600" b="1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805821"/>
                <a:ext cx="4068193" cy="91121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4932040" y="2348880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3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4932040" y="2823319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4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179512" y="3573016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3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27584" y="3356992"/>
                <a:ext cx="835292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i="1">
                              <a:latin typeface="Cambria Math"/>
                            </a:rPr>
                            <m:t> </m:t>
                          </m:r>
                          <m:r>
                            <a:rPr lang="en-US" sz="23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300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el-GR" sz="2300" b="0" i="1" smtClean="0">
                          <a:latin typeface="Cambria Math"/>
                        </a:rPr>
                        <m:t>=</m:t>
                      </m:r>
                      <m:r>
                        <a:rPr lang="en-US" sz="2300" i="1">
                          <a:latin typeface="Cambria Math"/>
                        </a:rPr>
                        <m:t>𝑚𝑔</m:t>
                      </m:r>
                      <m:func>
                        <m:funcPr>
                          <m:ctrlPr>
                            <a:rPr lang="en-US" sz="23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3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300">
                              <a:latin typeface="Cambria Math"/>
                            </a:rPr>
                            <m:t>Θ</m:t>
                          </m:r>
                        </m:e>
                      </m:func>
                      <m:r>
                        <a:rPr lang="el-GR" sz="2300" b="0" i="1" smtClean="0">
                          <a:latin typeface="Cambria Math"/>
                        </a:rPr>
                        <m:t>+</m:t>
                      </m:r>
                      <m:r>
                        <a:rPr lang="en-US" sz="2300" i="1">
                          <a:latin typeface="Cambria Math"/>
                          <a:ea typeface="Cambria Math"/>
                        </a:rPr>
                        <m:t>𝑚</m:t>
                      </m:r>
                      <m:r>
                        <m:rPr>
                          <m:sty m:val="p"/>
                        </m:rPr>
                        <a:rPr lang="en-US" sz="2300" b="0" i="0" smtClean="0">
                          <a:latin typeface="Cambria Math"/>
                          <a:ea typeface="Cambria Math"/>
                        </a:rPr>
                        <m:t>L</m:t>
                      </m:r>
                      <m:sSup>
                        <m:sSupPr>
                          <m:ctrlPr>
                            <a:rPr lang="en-US" sz="23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en-US" sz="2300" i="1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3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acc>
                        </m:e>
                        <m:sup>
                          <m:r>
                            <a:rPr lang="el-GR" sz="23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3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i="1">
                          <a:latin typeface="Cambria Math"/>
                        </a:rPr>
                        <m:t>𝑚𝑔</m:t>
                      </m:r>
                      <m:func>
                        <m:funcPr>
                          <m:ctrlPr>
                            <a:rPr lang="en-US" sz="23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3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300">
                              <a:latin typeface="Cambria Math"/>
                            </a:rPr>
                            <m:t>Θ</m:t>
                          </m:r>
                        </m:e>
                      </m:func>
                      <m:r>
                        <a:rPr lang="el-GR" sz="2300" b="0" i="1" smtClean="0">
                          <a:latin typeface="Cambria Math"/>
                        </a:rPr>
                        <m:t>+</m:t>
                      </m:r>
                      <m:r>
                        <a:rPr lang="en-US" sz="2300" b="0" i="1" smtClean="0">
                          <a:latin typeface="Cambria Math"/>
                        </a:rPr>
                        <m:t>𝑚</m:t>
                      </m:r>
                      <m:f>
                        <m:fPr>
                          <m:ctrlPr>
                            <a:rPr lang="el-GR" sz="2300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300" i="1">
                                  <a:latin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23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3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23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300" b="0" i="1" smtClean="0">
                              <a:latin typeface="Cambria Math"/>
                            </a:rPr>
                            <m:t>𝐿</m:t>
                          </m:r>
                        </m:den>
                      </m:f>
                      <m:r>
                        <a:rPr lang="en-US" sz="2300" i="1">
                          <a:latin typeface="Cambria Math"/>
                        </a:rPr>
                        <m:t>+2</m:t>
                      </m:r>
                      <m:r>
                        <a:rPr lang="en-US" sz="2300" b="0" i="1" smtClean="0">
                          <a:latin typeface="Cambria Math"/>
                        </a:rPr>
                        <m:t>𝑚</m:t>
                      </m:r>
                      <m:r>
                        <a:rPr lang="en-US" sz="2300" i="1">
                          <a:latin typeface="Cambria Math"/>
                        </a:rPr>
                        <m:t>𝑔</m:t>
                      </m:r>
                      <m:d>
                        <m:dPr>
                          <m:ctrlPr>
                            <a:rPr lang="en-US" sz="2300" i="1"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3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3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m:rPr>
                                  <m:sty m:val="p"/>
                                </m:rPr>
                                <a:rPr lang="el-GR" sz="2300">
                                  <a:latin typeface="Cambria Math"/>
                                </a:rPr>
                                <m:t>Θ</m:t>
                              </m:r>
                            </m:e>
                          </m:func>
                          <m:r>
                            <a:rPr lang="en-US" sz="2300" i="1"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3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3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3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300">
                                      <a:latin typeface="Cambria Math"/>
                                    </a:rPr>
                                    <m:t>Θ</m:t>
                                  </m:r>
                                </m:e>
                                <m:sub>
                                  <m:r>
                                    <a:rPr lang="en-US" sz="23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</m:oMath>
                  </m:oMathPara>
                </a14:m>
                <a:endParaRPr lang="en-US" sz="23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356992"/>
                <a:ext cx="8352928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1560" y="3543399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543399"/>
                <a:ext cx="648072" cy="5336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99592" y="4151352"/>
                <a:ext cx="4896544" cy="1005840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i="1">
                              <a:latin typeface="Cambria Math"/>
                            </a:rPr>
                            <m:t> </m:t>
                          </m:r>
                          <m:r>
                            <a:rPr lang="en-US" sz="23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300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el-GR" sz="23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i="1">
                          <a:latin typeface="Cambria Math"/>
                        </a:rPr>
                        <m:t>𝑚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30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l-GR" sz="2300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3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23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300" i="1">
                                          <a:latin typeface="Cambria Math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300" i="1"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23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300" i="1">
                                  <a:latin typeface="Cambria Math"/>
                                </a:rPr>
                                <m:t>𝐿</m:t>
                              </m:r>
                            </m:den>
                          </m:f>
                          <m:r>
                            <a:rPr lang="en-US" sz="23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300" b="0" i="1" smtClean="0">
                              <a:latin typeface="Cambria Math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3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2300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2300" b="0" i="0" smtClean="0">
                                      <a:latin typeface="Cambria Math"/>
                                    </a:rPr>
                                    <m:t>3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300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300">
                                      <a:latin typeface="Cambria Math"/>
                                    </a:rPr>
                                    <m:t>Θ</m:t>
                                  </m:r>
                                  <m:r>
                                    <a:rPr lang="en-US" sz="2300" b="0" i="0" smtClean="0">
                                      <a:latin typeface="Cambria Math"/>
                                    </a:rPr>
                                    <m:t>−2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US" sz="2300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300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sz="23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sz="2300">
                                          <a:latin typeface="Cambria Math"/>
                                        </a:rPr>
                                        <m:t>Θ</m:t>
                                      </m:r>
                                    </m:e>
                                    <m:sub>
                                      <m:r>
                                        <a:rPr lang="en-US" sz="2300" i="1"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</m:d>
                        </m:e>
                      </m:d>
                    </m:oMath>
                  </m:oMathPara>
                </a14:m>
                <a:endParaRPr lang="en-US" sz="2300" dirty="0" smtClean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151352"/>
                <a:ext cx="4896544" cy="10058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95536" y="4293096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293096"/>
                <a:ext cx="648072" cy="5336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Θέση κειμένου 2"/>
          <p:cNvSpPr txBox="1">
            <a:spLocks/>
          </p:cNvSpPr>
          <p:nvPr/>
        </p:nvSpPr>
        <p:spPr>
          <a:xfrm>
            <a:off x="358142" y="5157192"/>
            <a:ext cx="6878153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Παραγωγίζω την (2) ως προς </a:t>
            </a:r>
            <a:r>
              <a:rPr lang="en-US" sz="2200" b="0" dirty="0" smtClean="0"/>
              <a:t>t</a:t>
            </a:r>
            <a:endParaRPr lang="el-GR" sz="2200" b="0" dirty="0"/>
          </a:p>
        </p:txBody>
      </p:sp>
      <p:sp>
        <p:nvSpPr>
          <p:cNvPr id="24" name="Rectangle 23"/>
          <p:cNvSpPr/>
          <p:nvPr/>
        </p:nvSpPr>
        <p:spPr>
          <a:xfrm>
            <a:off x="179512" y="580526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n-US" sz="2400" b="1" dirty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11560" y="5775647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775647"/>
                <a:ext cx="648072" cy="53367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43608" y="5626380"/>
                <a:ext cx="2700559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</a:rPr>
                        <m:t>2</m:t>
                      </m:r>
                      <m:r>
                        <a:rPr lang="el-GR" sz="2600" b="0" i="1" smtClean="0">
                          <a:latin typeface="Cambria Math"/>
                        </a:rPr>
                        <m:t>𝜃</m:t>
                      </m:r>
                      <m:acc>
                        <m:accPr>
                          <m:chr m:val="̈"/>
                          <m:ctrlPr>
                            <a:rPr lang="el-GR" sz="26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</a:rPr>
                            <m:t>𝜃</m:t>
                          </m:r>
                        </m:e>
                      </m:acc>
                      <m:r>
                        <a:rPr lang="el-GR" sz="2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600" i="1" smtClean="0">
                              <a:latin typeface="Cambria Math"/>
                            </a:rPr>
                            <m:t>𝑔</m:t>
                          </m:r>
                        </m:num>
                        <m:den>
                          <m:r>
                            <a:rPr lang="en-US" sz="2600" b="0" i="1" smtClean="0">
                              <a:latin typeface="Cambria Math"/>
                            </a:rPr>
                            <m:t>𝐿</m:t>
                          </m:r>
                        </m:den>
                      </m:f>
                      <m:func>
                        <m:funcPr>
                          <m:ctrlPr>
                            <a:rPr lang="en-US" sz="2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</a:rPr>
                            <m:t>θ</m:t>
                          </m:r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</a:rPr>
                            <m:t>θ</m:t>
                          </m:r>
                        </m:e>
                      </m:func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5626380"/>
                <a:ext cx="2700559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995936" y="5775647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5775647"/>
                <a:ext cx="648072" cy="53367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35737" y="5589240"/>
                <a:ext cx="2700559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el-GR" sz="26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</a:rPr>
                            <m:t>𝜃</m:t>
                          </m:r>
                        </m:e>
                      </m:acc>
                      <m:r>
                        <a:rPr lang="el-GR" sz="2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i="1" smtClean="0">
                              <a:latin typeface="Cambria Math"/>
                            </a:rPr>
                            <m:t>𝑔</m:t>
                          </m:r>
                        </m:num>
                        <m:den>
                          <m:r>
                            <a:rPr lang="en-US" sz="2600" b="0" i="1" smtClean="0">
                              <a:latin typeface="Cambria Math"/>
                            </a:rPr>
                            <m:t>𝐿</m:t>
                          </m:r>
                        </m:den>
                      </m:f>
                      <m:func>
                        <m:funcPr>
                          <m:ctrlPr>
                            <a:rPr lang="en-US" sz="2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</a:rPr>
                            <m:t>θ</m:t>
                          </m:r>
                        </m:e>
                      </m:func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737" y="5589240"/>
                <a:ext cx="2700559" cy="78981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7020272" y="5733256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/>
              <a:t>5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0615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l-GR" dirty="0" smtClean="0"/>
              <a:t>2: </a:t>
            </a:r>
            <a:r>
              <a:rPr lang="el-GR" dirty="0"/>
              <a:t>Αβαρής </a:t>
            </a:r>
            <a:r>
              <a:rPr lang="el-GR" dirty="0" smtClean="0"/>
              <a:t>ράβδος</a:t>
            </a:r>
            <a:endParaRPr lang="el-GR" dirty="0"/>
          </a:p>
        </p:txBody>
      </p:sp>
      <p:sp>
        <p:nvSpPr>
          <p:cNvPr id="23" name="Θέση κειμένου 2"/>
          <p:cNvSpPr txBox="1">
            <a:spLocks/>
          </p:cNvSpPr>
          <p:nvPr/>
        </p:nvSpPr>
        <p:spPr>
          <a:xfrm>
            <a:off x="358142" y="1988840"/>
            <a:ext cx="6878153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Αντικαθιστώντας την (5) στην (4) έχουμε</a:t>
            </a:r>
            <a:endParaRPr lang="el-GR" sz="2200" b="0" dirty="0"/>
          </a:p>
        </p:txBody>
      </p:sp>
      <p:sp>
        <p:nvSpPr>
          <p:cNvPr id="24" name="Rectangle 23"/>
          <p:cNvSpPr/>
          <p:nvPr/>
        </p:nvSpPr>
        <p:spPr>
          <a:xfrm>
            <a:off x="179512" y="2636912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4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11560" y="260729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607295"/>
                <a:ext cx="648072" cy="5336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43608" y="2458028"/>
                <a:ext cx="403244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</a:rPr>
                            <m:t> </m:t>
                          </m:r>
                          <m:r>
                            <a:rPr lang="en-US" sz="26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</a:rPr>
                            <m:t>𝜃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</a:rPr>
                        <m:t>𝑚𝑔</m:t>
                      </m:r>
                      <m:func>
                        <m:funcPr>
                          <m:ctrlPr>
                            <a:rPr lang="en-US" sz="2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600" b="0" i="1" smtClean="0">
                              <a:latin typeface="Cambria Math"/>
                            </a:rPr>
                            <m:t>𝜃</m:t>
                          </m:r>
                        </m:e>
                      </m:func>
                      <m:r>
                        <a:rPr lang="el-GR" sz="2600" b="0" i="1" smtClean="0">
                          <a:latin typeface="Cambria Math"/>
                        </a:rPr>
                        <m:t>−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𝑚</m:t>
                      </m:r>
                      <m:r>
                        <m:rPr>
                          <m:sty m:val="p"/>
                        </m:rPr>
                        <a:rPr lang="en-US" sz="2600">
                          <a:latin typeface="Cambria Math"/>
                          <a:ea typeface="Cambria Math"/>
                        </a:rPr>
                        <m:t>L</m:t>
                      </m:r>
                      <m:f>
                        <m:fPr>
                          <m:ctrlPr>
                            <a:rPr lang="en-US" sz="2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i="1" smtClean="0">
                              <a:latin typeface="Cambria Math"/>
                            </a:rPr>
                            <m:t>𝑔</m:t>
                          </m:r>
                        </m:num>
                        <m:den>
                          <m:r>
                            <a:rPr lang="en-US" sz="2600" b="0" i="1" smtClean="0">
                              <a:latin typeface="Cambria Math"/>
                            </a:rPr>
                            <m:t>𝐿</m:t>
                          </m:r>
                        </m:den>
                      </m:f>
                      <m:func>
                        <m:funcPr>
                          <m:ctrlPr>
                            <a:rPr lang="en-US" sz="2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</a:rPr>
                            <m:t>θ</m:t>
                          </m:r>
                        </m:e>
                      </m:func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458028"/>
                <a:ext cx="4032448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292080" y="264443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644435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724128" y="2567176"/>
                <a:ext cx="1368152" cy="645800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</a:rPr>
                            <m:t> </m:t>
                          </m:r>
                          <m:r>
                            <a:rPr lang="en-US" sz="26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</a:rPr>
                            <m:t>𝜃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</a:rPr>
                        <m:t>=</m:t>
                      </m:r>
                      <m:r>
                        <a:rPr lang="el-GR" sz="260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2567176"/>
                <a:ext cx="1368152" cy="6458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Θέση κειμένου 2"/>
          <p:cNvSpPr txBox="1">
            <a:spLocks/>
          </p:cNvSpPr>
          <p:nvPr/>
        </p:nvSpPr>
        <p:spPr>
          <a:xfrm>
            <a:off x="358143" y="3284984"/>
            <a:ext cx="6878153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Άρα δύναμη έχουμε μόνο στη διεύθυνση της δοκού.</a:t>
            </a:r>
            <a:endParaRPr lang="el-GR" sz="2200" b="0" dirty="0"/>
          </a:p>
        </p:txBody>
      </p:sp>
      <p:sp>
        <p:nvSpPr>
          <p:cNvPr id="33" name="Θέση κειμένου 2"/>
          <p:cNvSpPr txBox="1">
            <a:spLocks/>
          </p:cNvSpPr>
          <p:nvPr/>
        </p:nvSpPr>
        <p:spPr>
          <a:xfrm>
            <a:off x="358143" y="4005064"/>
            <a:ext cx="8390321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Το σώμα δεν έχει μάζα, άρα </a:t>
            </a:r>
            <a:r>
              <a:rPr lang="el-GR" sz="2200" dirty="0" smtClean="0"/>
              <a:t>Νόμος </a:t>
            </a:r>
            <a:r>
              <a:rPr lang="en-US" sz="2200" dirty="0" smtClean="0"/>
              <a:t>Euler   </a:t>
            </a:r>
            <a:r>
              <a:rPr lang="el-GR" sz="2200" dirty="0" smtClean="0"/>
              <a:t>        </a:t>
            </a:r>
            <a:r>
              <a:rPr lang="en-US" sz="2200" dirty="0" smtClean="0"/>
              <a:t> </a:t>
            </a:r>
            <a:r>
              <a:rPr lang="el-GR" sz="2200" dirty="0" smtClean="0"/>
              <a:t>Εξισώσεις Στατικής.</a:t>
            </a:r>
            <a:endParaRPr lang="el-GR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292080" y="3975447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975447"/>
                <a:ext cx="648072" cy="5336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851920" y="4509120"/>
                <a:ext cx="1368152" cy="645800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</a:rPr>
                            <m:t>𝑁</m:t>
                          </m:r>
                          <m:r>
                            <a:rPr lang="en-US" sz="2600" b="0" i="1" smtClean="0">
                              <a:latin typeface="Cambria Math"/>
                            </a:rPr>
                            <m:t>= </m:t>
                          </m:r>
                          <m:r>
                            <a:rPr lang="en-US" sz="26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4509120"/>
                <a:ext cx="1368152" cy="6458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851920" y="5231472"/>
                <a:ext cx="1368152" cy="645800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</a:rPr>
                        <m:t>𝑄</m:t>
                      </m:r>
                      <m:r>
                        <a:rPr lang="el-GR" sz="2600" b="0" i="1" smtClean="0">
                          <a:latin typeface="Cambria Math"/>
                        </a:rPr>
                        <m:t>=</m:t>
                      </m:r>
                      <m:r>
                        <a:rPr lang="el-GR" sz="260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5231472"/>
                <a:ext cx="1368152" cy="6458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851920" y="6023560"/>
                <a:ext cx="1368152" cy="645800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</a:rPr>
                        <m:t>𝑀</m:t>
                      </m:r>
                      <m:r>
                        <a:rPr lang="el-GR" sz="2600" b="0" i="1" smtClean="0">
                          <a:latin typeface="Cambria Math"/>
                        </a:rPr>
                        <m:t>=</m:t>
                      </m:r>
                      <m:r>
                        <a:rPr lang="el-GR" sz="260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6023560"/>
                <a:ext cx="1368152" cy="64580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119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dirty="0" smtClean="0"/>
              <a:t>Ράβδος </a:t>
            </a:r>
            <a:r>
              <a:rPr lang="el-GR" dirty="0" smtClean="0"/>
              <a:t>με </a:t>
            </a:r>
            <a:r>
              <a:rPr lang="el-GR" dirty="0" smtClean="0"/>
              <a:t> </a:t>
            </a:r>
            <a:r>
              <a:rPr lang="el-GR" dirty="0" smtClean="0"/>
              <a:t>συγκεντρωμένη μάζα στο άκρο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sp>
        <p:nvSpPr>
          <p:cNvPr id="11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Εφαρμογή </a:t>
            </a:r>
            <a:r>
              <a:rPr lang="en-US" dirty="0" smtClean="0"/>
              <a:t>3</a:t>
            </a:r>
            <a:r>
              <a:rPr lang="el-GR" dirty="0" smtClean="0"/>
              <a:t>:Περιστρεφόμενη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       ράβδος που κυλίεται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Θέση κειμένου 2"/>
              <p:cNvSpPr>
                <a:spLocks noGrp="1"/>
              </p:cNvSpPr>
              <p:nvPr>
                <p:ph type="body" sz="quarter" idx="3"/>
              </p:nvPr>
            </p:nvSpPr>
            <p:spPr>
              <a:xfrm>
                <a:off x="4789041" y="2924944"/>
                <a:ext cx="4175447" cy="3240360"/>
              </a:xfrm>
            </p:spPr>
            <p:txBody>
              <a:bodyPr>
                <a:normAutofit fontScale="92500"/>
              </a:bodyPr>
              <a:lstStyle/>
              <a:p>
                <a:pPr algn="just"/>
                <a:r>
                  <a:rPr lang="el-GR" dirty="0" smtClean="0"/>
                  <a:t>Ξ</a:t>
                </a:r>
                <a:r>
                  <a:rPr lang="el-GR" dirty="0" smtClean="0"/>
                  <a:t>εκινά από </a:t>
                </a:r>
                <a:r>
                  <a:rPr lang="el-GR" dirty="0" smtClean="0"/>
                  <a:t>ηρεμία στη θέση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l-GR" b="1" i="1" smtClean="0">
                            <a:latin typeface="Cambria Math"/>
                          </a:rPr>
                          <m:t>𝜽</m:t>
                        </m:r>
                      </m:e>
                      <m:sub>
                        <m:r>
                          <a:rPr lang="el-GR" b="1" i="1" smtClean="0">
                            <a:latin typeface="Cambria Math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1200" dirty="0" smtClean="0"/>
                  <a:t> </a:t>
                </a:r>
                <a:r>
                  <a:rPr lang="el-GR" sz="1200" dirty="0" smtClean="0"/>
                  <a:t>.</a:t>
                </a:r>
                <a:endParaRPr lang="en-US" sz="1200" dirty="0" smtClean="0"/>
              </a:p>
              <a:p>
                <a:pPr algn="just"/>
                <a:r>
                  <a:rPr lang="el-GR" dirty="0" smtClean="0"/>
                  <a:t>Ζητούνται</a:t>
                </a:r>
                <a:r>
                  <a:rPr lang="en-US" dirty="0" smtClean="0"/>
                  <a:t>:</a:t>
                </a:r>
                <a:endParaRPr lang="el-GR" dirty="0" smtClean="0"/>
              </a:p>
              <a:p>
                <a:pPr marL="457200" indent="-45720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v</m:t>
                    </m:r>
                    <m:r>
                      <a:rPr lang="el-GR" b="0" i="0" smtClean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</a:rPr>
                      <m:t>θ</m:t>
                    </m:r>
                    <m:r>
                      <a:rPr lang="el-GR" b="0" i="0" smtClean="0">
                        <a:latin typeface="Cambria Math"/>
                      </a:rPr>
                      <m:t>)</m:t>
                    </m:r>
                  </m:oMath>
                </a14:m>
                <a:r>
                  <a:rPr lang="el-GR" b="0" dirty="0" smtClean="0"/>
                  <a:t> (ταχύτητα άρθρωσης)</a:t>
                </a:r>
                <a:endParaRPr lang="el-GR" b="0" dirty="0" smtClean="0"/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b="0" dirty="0"/>
                  <a:t>u</a:t>
                </a:r>
                <a:r>
                  <a:rPr lang="en-US" b="0" dirty="0" smtClean="0"/>
                  <a:t>(</a:t>
                </a:r>
                <a:r>
                  <a:rPr lang="el-GR" b="0" dirty="0" smtClean="0"/>
                  <a:t>θ)</a:t>
                </a:r>
                <a:r>
                  <a:rPr lang="en-US" b="0" dirty="0" smtClean="0"/>
                  <a:t>   (</a:t>
                </a:r>
                <a:r>
                  <a:rPr lang="el-GR" b="0" dirty="0" smtClean="0"/>
                  <a:t>ταχύτητα μάζας </a:t>
                </a:r>
                <a:r>
                  <a:rPr lang="en-US" b="0" dirty="0" smtClean="0"/>
                  <a:t>m)</a:t>
                </a:r>
                <a:endParaRPr lang="el-GR" b="0" dirty="0" smtClean="0"/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l-GR" b="0" dirty="0" smtClean="0"/>
                  <a:t>Αντιδράσεις στην κύλιση Ο</a:t>
                </a:r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l-GR" b="0" dirty="0" smtClean="0"/>
                  <a:t>Αντιδράσεις στην άρθρωση Α</a:t>
                </a:r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l-GR" b="0" dirty="0" smtClean="0"/>
                  <a:t>Να επαναληφθεί η Άσκηση για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𝜇</m:t>
                    </m:r>
                    <m:r>
                      <a:rPr lang="el-GR" b="0" i="1" smtClean="0">
                        <a:latin typeface="Cambria Math"/>
                        <a:ea typeface="Cambria Math"/>
                      </a:rPr>
                      <m:t>≠0</m:t>
                    </m:r>
                  </m:oMath>
                </a14:m>
                <a:r>
                  <a:rPr lang="el-GR" b="0" dirty="0" smtClean="0"/>
                  <a:t> (Άσκηση)</a:t>
                </a:r>
                <a:endParaRPr lang="el-GR" b="0" dirty="0" smtClean="0"/>
              </a:p>
              <a:p>
                <a:pPr algn="just"/>
                <a:endParaRPr lang="el-GR" dirty="0"/>
              </a:p>
            </p:txBody>
          </p:sp>
        </mc:Choice>
        <mc:Fallback>
          <p:sp>
            <p:nvSpPr>
              <p:cNvPr id="13" name="Θέση κει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3"/>
              </p:nvPr>
            </p:nvSpPr>
            <p:spPr>
              <a:xfrm>
                <a:off x="4789041" y="2924944"/>
                <a:ext cx="4175447" cy="3240360"/>
              </a:xfrm>
              <a:blipFill rotWithShape="1">
                <a:blip r:embed="rId3"/>
                <a:stretch>
                  <a:fillRect l="-2044" t="-11676" r="-189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51" y="2572145"/>
            <a:ext cx="3534709" cy="378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388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139952" y="1700808"/>
            <a:ext cx="4546849" cy="15030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1</a:t>
            </a:r>
            <a:r>
              <a:rPr lang="en-US" sz="2200" b="1" dirty="0" smtClean="0"/>
              <a:t>: </a:t>
            </a:r>
            <a:r>
              <a:rPr lang="el-GR" sz="2200" b="1" dirty="0" smtClean="0"/>
              <a:t>Επιλογή συστήματος και ΔΕΣ.</a:t>
            </a:r>
          </a:p>
          <a:p>
            <a:pPr marL="0" indent="0" algn="just">
              <a:buNone/>
            </a:pPr>
            <a:r>
              <a:rPr lang="el-GR" sz="2200" b="1" dirty="0" smtClean="0"/>
              <a:t>Σχεδιάζουμε ένα ΔΕΣ, λαμ-βάνοντας το σύστημα της ράβδου και της μάζας μαζί σαν ένα σύστημα.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130625" y="3924746"/>
            <a:ext cx="4041775" cy="5843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Αρχή Έργου - Ενέργειας</a:t>
            </a:r>
            <a:endParaRPr lang="el-GR" sz="2200" dirty="0"/>
          </a:p>
        </p:txBody>
      </p:sp>
      <p:sp>
        <p:nvSpPr>
          <p:cNvPr id="20" name="Θέση περιεχομένου 3"/>
          <p:cNvSpPr txBox="1">
            <a:spLocks/>
          </p:cNvSpPr>
          <p:nvPr/>
        </p:nvSpPr>
        <p:spPr>
          <a:xfrm>
            <a:off x="467544" y="4662288"/>
            <a:ext cx="2952328" cy="638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dirty="0" smtClean="0"/>
              <a:t>Συντηρητικές Δυνάμεις</a:t>
            </a: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21" name="Θέση περιεχομένου 3"/>
          <p:cNvSpPr txBox="1">
            <a:spLocks/>
          </p:cNvSpPr>
          <p:nvPr/>
        </p:nvSpPr>
        <p:spPr>
          <a:xfrm>
            <a:off x="4247964" y="4653136"/>
            <a:ext cx="1476164" cy="638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dirty="0" smtClean="0"/>
              <a:t>Δυναμικό</a:t>
            </a: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32" name="Τίτλος 5"/>
          <p:cNvSpPr txBox="1">
            <a:spLocks/>
          </p:cNvSpPr>
          <p:nvPr/>
        </p:nvSpPr>
        <p:spPr>
          <a:xfrm>
            <a:off x="457200" y="116632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/>
              <a:t>Εφαρμογή </a:t>
            </a:r>
            <a:r>
              <a:rPr lang="en-US" dirty="0"/>
              <a:t>3</a:t>
            </a:r>
            <a:r>
              <a:rPr lang="el-GR" dirty="0"/>
              <a:t>:Περιστρεφόμενη </a:t>
            </a:r>
            <a:br>
              <a:rPr lang="el-GR" dirty="0"/>
            </a:br>
            <a:r>
              <a:rPr lang="el-GR" dirty="0"/>
              <a:t>                               ράβδος που κυλίεται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06" y="1532096"/>
            <a:ext cx="2780667" cy="3130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/>
              <p:cNvSpPr/>
              <p:nvPr/>
            </p:nvSpPr>
            <p:spPr>
              <a:xfrm>
                <a:off x="2051720" y="5229200"/>
                <a:ext cx="93610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𝒎𝒈</m:t>
                      </m:r>
                    </m:oMath>
                  </m:oMathPara>
                </a14:m>
                <a:endParaRPr lang="el-GR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l-GR" sz="24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l-GR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l-GR" sz="2400" b="1" i="0" smtClean="0">
                        <a:latin typeface="Cambria Math"/>
                        <a:ea typeface="Cambria Math" panose="02040503050406030204" pitchFamily="18" charset="0"/>
                      </a:rPr>
                      <m:t>𝚳</m:t>
                    </m:r>
                    <m:r>
                      <a:rPr lang="en-US" sz="2400" b="1" i="1">
                        <a:latin typeface="Cambria Math"/>
                        <a:ea typeface="Cambria Math" panose="02040503050406030204" pitchFamily="18" charset="0"/>
                      </a:rPr>
                      <m:t>𝒈</m:t>
                    </m:r>
                  </m:oMath>
                </a14:m>
                <a:r>
                  <a:rPr lang="en-US" sz="24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5229200"/>
                <a:ext cx="936104" cy="830997"/>
              </a:xfrm>
              <a:prstGeom prst="rect">
                <a:avLst/>
              </a:prstGeom>
              <a:blipFill rotWithShape="1">
                <a:blip r:embed="rId4"/>
                <a:stretch>
                  <a:fillRect b="-735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Rectangle 33"/>
              <p:cNvSpPr/>
              <p:nvPr/>
            </p:nvSpPr>
            <p:spPr>
              <a:xfrm>
                <a:off x="3923928" y="5262299"/>
                <a:ext cx="172819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𝒎𝒈𝒛</m:t>
                      </m:r>
                    </m:oMath>
                  </m:oMathPara>
                </a14:m>
                <a:endParaRPr lang="el-GR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0" smtClean="0">
                          <a:latin typeface="Cambria Math"/>
                          <a:ea typeface="Cambria Math" panose="02040503050406030204" pitchFamily="18" charset="0"/>
                        </a:rPr>
                        <m:t>𝚳</m:t>
                      </m:r>
                      <m:r>
                        <a:rPr lang="en-US" sz="2400" b="1" i="1">
                          <a:latin typeface="Cambria Math"/>
                          <a:ea typeface="Cambria Math" panose="02040503050406030204" pitchFamily="18" charset="0"/>
                        </a:rPr>
                        <m:t>𝒈𝒛</m:t>
                      </m:r>
                    </m:oMath>
                  </m:oMathPara>
                </a14:m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5262299"/>
                <a:ext cx="1728192" cy="830997"/>
              </a:xfrm>
              <a:prstGeom prst="rect">
                <a:avLst/>
              </a:prstGeom>
              <a:blipFill rotWithShape="1">
                <a:blip r:embed="rId5"/>
                <a:stretch>
                  <a:fillRect b="-656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644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79958" y="4260543"/>
            <a:ext cx="6872362" cy="39259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l-GR" sz="2800" dirty="0" smtClean="0"/>
              <a:t>Έργο των δυνάμεων που ασκούνται στο σύστημα </a:t>
            </a:r>
            <a:endParaRPr lang="el-GR" sz="28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8454" y="4725144"/>
                <a:ext cx="7697962" cy="100811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𝑊</m:t>
                    </m:r>
                    <m:r>
                      <a:rPr lang="en-US" sz="2800" i="1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8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0" i="1" smtClean="0">
                            <a:latin typeface="Cambria Math"/>
                          </a:rPr>
                          <m:t>𝑖</m:t>
                        </m:r>
                        <m:r>
                          <a:rPr lang="en-US" sz="2800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sz="2800" b="0" i="1" smtClean="0">
                            <a:latin typeface="Cambria Math"/>
                          </a:rPr>
                          <m:t>𝑁</m:t>
                        </m:r>
                      </m:sup>
                      <m:e>
                        <m:nary>
                          <m:nary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</m:sub>
                          <m:sup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sup>
                          <m:e>
                            <m:d>
                              <m:dPr>
                                <m:ctrlPr>
                                  <a:rPr lang="en-US" sz="280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bar>
                                  <m:barPr>
                                    <m:ctrlPr>
                                      <a:rPr lang="en-US" sz="2800" i="1" smtClean="0">
                                        <a:latin typeface="Cambria Math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n-US" sz="28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b="0" i="1" smtClean="0"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sz="2800" b="0" i="1" smtClean="0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ba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+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sz="2800" b="0" i="1" smtClean="0">
                                        <a:latin typeface="Cambria Math"/>
                                      </a:rPr>
                                      <m:t>𝑗</m:t>
                                    </m:r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𝑁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en-US" sz="2800" b="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bar>
                                          <m:barPr>
                                            <m:ctrlPr>
                                              <a:rPr lang="en-US" sz="2800" b="0" i="1" smtClean="0">
                                                <a:latin typeface="Cambria Math"/>
                                              </a:rPr>
                                            </m:ctrlPr>
                                          </m:barPr>
                                          <m:e>
                                            <m:r>
                                              <a:rPr lang="en-US" sz="2800" b="0" i="1" smtClean="0">
                                                <a:latin typeface="Cambria Math"/>
                                              </a:rPr>
                                              <m:t>𝑓</m:t>
                                            </m:r>
                                          </m:e>
                                        </m:bar>
                                      </m:e>
                                      <m:sub>
                                        <m:r>
                                          <a:rPr lang="en-US" sz="2800" b="0" i="1" smtClean="0">
                                            <a:latin typeface="Cambria Math"/>
                                          </a:rPr>
                                          <m:t>𝑖𝑗</m:t>
                                        </m:r>
                                      </m:sub>
                                    </m:sSub>
                                  </m:e>
                                </m:nary>
                              </m:e>
                            </m:d>
                            <m:r>
                              <a:rPr lang="en-US" sz="2800" i="1" smtClean="0"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bar>
                                  <m:barPr>
                                    <m:ctrlP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  <m:t>𝑟</m:t>
                                    </m:r>
                                  </m:e>
                                </m:ba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nary>
                  </m:oMath>
                </a14:m>
                <a:r>
                  <a:rPr lang="en-US" sz="2800" dirty="0" smtClean="0"/>
                  <a:t>            </a:t>
                </a:r>
                <a:r>
                  <a:rPr lang="en-US" sz="2400" b="1" dirty="0" smtClean="0"/>
                  <a:t>(1)</a:t>
                </a:r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54" y="4725144"/>
                <a:ext cx="7697962" cy="10081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08058" y="5460622"/>
            <a:ext cx="6628238" cy="488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Όμως από το Νόμο του Νεύτωνα ισχύει</a:t>
            </a:r>
            <a:r>
              <a:rPr lang="en-US" dirty="0" smtClean="0"/>
              <a:t>:</a:t>
            </a: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83568" y="5733256"/>
                <a:ext cx="6336704" cy="112474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ctrlPr>
                          <a:rPr lang="en-US" sz="2800" i="1">
                            <a:latin typeface="Cambria Math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bar>
                    <m:r>
                      <a:rPr lang="en-US" sz="2800" i="1">
                        <a:latin typeface="Cambria Math"/>
                      </a:rPr>
                      <m:t>+</m:t>
                    </m:r>
                    <m:nary>
                      <m:naryPr>
                        <m:chr m:val="∑"/>
                        <m:ctrlPr>
                          <a:rPr lang="en-US" sz="28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i="1">
                            <a:latin typeface="Cambria Math"/>
                          </a:rPr>
                          <m:t>𝑗</m:t>
                        </m:r>
                        <m:r>
                          <a:rPr lang="en-US" sz="2800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sz="2800" i="1">
                            <a:latin typeface="Cambria Math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𝑓</m:t>
                                </m:r>
                              </m:e>
                            </m:ba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𝑖𝑗</m:t>
                            </m:r>
                          </m:sub>
                        </m:sSub>
                      </m:e>
                    </m:nary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𝑚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𝑟</m:t>
                            </m:r>
                          </m:e>
                        </m:acc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/>
                  <a:t>                                    </a:t>
                </a:r>
                <a:r>
                  <a:rPr lang="en-US" sz="2400" b="1" dirty="0" smtClean="0"/>
                  <a:t>(2)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5733256"/>
                <a:ext cx="6336704" cy="1124744"/>
              </a:xfrm>
              <a:prstGeom prst="rect">
                <a:avLst/>
              </a:prstGeom>
              <a:blipFill rotWithShape="1">
                <a:blip r:embed="rId5"/>
                <a:stretch>
                  <a:fillRect r="-13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C:\Users\Christina\Downloads\Σχ σελ 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416" y="1484784"/>
            <a:ext cx="33560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75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139952" y="1700808"/>
            <a:ext cx="4546849" cy="15030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1</a:t>
            </a:r>
            <a:r>
              <a:rPr lang="en-US" sz="2200" b="1" dirty="0" smtClean="0"/>
              <a:t>: </a:t>
            </a:r>
            <a:r>
              <a:rPr lang="el-GR" sz="2200" b="1" dirty="0" smtClean="0"/>
              <a:t>Επιλογή συστήματος και ΔΕΣ.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130625" y="3924746"/>
            <a:ext cx="4041775" cy="5843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Αρχή Έργου - Ενέργειας</a:t>
            </a:r>
            <a:endParaRPr lang="el-GR" sz="2200" dirty="0"/>
          </a:p>
        </p:txBody>
      </p:sp>
      <p:sp>
        <p:nvSpPr>
          <p:cNvPr id="32" name="Τίτλος 5"/>
          <p:cNvSpPr txBox="1">
            <a:spLocks/>
          </p:cNvSpPr>
          <p:nvPr/>
        </p:nvSpPr>
        <p:spPr>
          <a:xfrm>
            <a:off x="457200" y="116632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/>
              <a:t>Εφαρμογή </a:t>
            </a:r>
            <a:r>
              <a:rPr lang="en-US" dirty="0"/>
              <a:t>3</a:t>
            </a:r>
            <a:r>
              <a:rPr lang="el-GR" dirty="0"/>
              <a:t>:Περιστρεφόμενη </a:t>
            </a:r>
            <a:br>
              <a:rPr lang="el-GR" dirty="0"/>
            </a:br>
            <a:r>
              <a:rPr lang="el-GR" dirty="0"/>
              <a:t>                               ράβδος που κυλίεται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47" y="1727874"/>
            <a:ext cx="3609578" cy="2637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899592" y="4653136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b="1" dirty="0" smtClean="0"/>
              <a:t>Μη Συντηρητικές Δυνάμεις                          Έργο</a:t>
            </a:r>
            <a:endParaRPr lang="el-GR" sz="2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2051720" y="5229200"/>
                <a:ext cx="3096344" cy="847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sz="2400" b="1" i="1" smtClean="0">
                        <a:latin typeface="Cambria Math"/>
                        <a:ea typeface="Cambria Math" panose="02040503050406030204" pitchFamily="18" charset="0"/>
                      </a:rPr>
                      <m:t>𝜨</m:t>
                    </m:r>
                  </m:oMath>
                </a14:m>
                <a:r>
                  <a:rPr lang="el-GR" sz="24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l-GR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l-GR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4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𝒓</m:t>
                        </m:r>
                        <m:r>
                          <a:rPr lang="en-US" sz="24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</m:sub>
                    </m:sSub>
                  </m:oMath>
                </a14:m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𝒓</m:t>
                        </m:r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</m:sub>
                    </m:sSub>
                    <m:sSub>
                      <m:sSubPr>
                        <m:ctrlP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l-GR" sz="24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</m:sub>
                    </m:sSub>
                    <m:sSub>
                      <m:sSubPr>
                        <m:ctrlP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4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l-GR" sz="24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</m:sub>
                    </m:sSub>
                  </m:oMath>
                </a14:m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5229200"/>
                <a:ext cx="3096344" cy="847220"/>
              </a:xfrm>
              <a:prstGeom prst="rect">
                <a:avLst/>
              </a:prstGeom>
              <a:blipFill rotWithShape="1">
                <a:blip r:embed="rId4"/>
                <a:stretch>
                  <a:fillRect b="-1295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5724128" y="5157192"/>
                <a:ext cx="208823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400" b="1" i="1" dirty="0" smtClean="0">
                  <a:latin typeface="Cambria Math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400" b="1" i="1" dirty="0" smtClean="0">
                  <a:latin typeface="Cambria Math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5157192"/>
                <a:ext cx="2088232" cy="8309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910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94221" y="1988840"/>
            <a:ext cx="667006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Αρχή Διατήρησης Μηχανικής Ενέργειας</a:t>
            </a:r>
            <a:endParaRPr lang="el-GR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Θέση περιεχομένου 3"/>
              <p:cNvSpPr txBox="1">
                <a:spLocks/>
              </p:cNvSpPr>
              <p:nvPr/>
            </p:nvSpPr>
            <p:spPr>
              <a:xfrm>
                <a:off x="467544" y="3140968"/>
                <a:ext cx="6876764" cy="9361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l-GR" sz="2200" b="1" dirty="0" smtClean="0"/>
                  <a:t>Θέση 1</a:t>
                </a:r>
                <a:r>
                  <a:rPr lang="en-US" sz="2200" b="1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2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l-GR" sz="2200" b="1" i="1" smtClean="0">
                            <a:latin typeface="Cambria Math"/>
                          </a:rPr>
                          <m:t>𝜽</m:t>
                        </m:r>
                      </m:e>
                      <m:sub>
                        <m:r>
                          <a:rPr lang="el-GR" sz="2200" b="1" i="1" smtClean="0"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l-GR" sz="2200" b="1" i="1" smtClean="0">
                        <a:latin typeface="Cambria Math"/>
                      </a:rPr>
                      <m:t>,</m:t>
                    </m:r>
                  </m:oMath>
                </a14:m>
                <a:r>
                  <a:rPr lang="el-GR" sz="2200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2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 dirty="0" smtClean="0">
                            <a:latin typeface="Cambria Math"/>
                          </a:rPr>
                          <m:t>𝒗</m:t>
                        </m:r>
                      </m:e>
                      <m:sub>
                        <m:r>
                          <a:rPr lang="en-US" sz="2200" b="1" i="1" dirty="0" smtClean="0"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2200" b="1" i="1" dirty="0" smtClean="0">
                        <a:latin typeface="Cambria Math"/>
                      </a:rPr>
                      <m:t>=</m:t>
                    </m:r>
                    <m:r>
                      <a:rPr lang="en-US" sz="2200" b="1" i="1" dirty="0" smtClean="0">
                        <a:latin typeface="Cambria Math"/>
                      </a:rPr>
                      <m:t>𝟎</m:t>
                    </m:r>
                    <m:r>
                      <a:rPr lang="en-US" sz="2200" b="1" i="1" dirty="0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l-GR" sz="2200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 dirty="0" smtClean="0">
                            <a:latin typeface="Cambria Math"/>
                          </a:rPr>
                          <m:t>𝒖</m:t>
                        </m:r>
                      </m:e>
                      <m:sub>
                        <m:r>
                          <a:rPr lang="en-US" sz="2200" b="1" i="1" dirty="0"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2200" b="1" i="1" dirty="0">
                        <a:latin typeface="Cambria Math"/>
                      </a:rPr>
                      <m:t>=</m:t>
                    </m:r>
                    <m:r>
                      <a:rPr lang="en-US" sz="2200" b="1" i="1" dirty="0">
                        <a:latin typeface="Cambria Math"/>
                      </a:rPr>
                      <m:t>𝟎</m:t>
                    </m:r>
                  </m:oMath>
                </a14:m>
                <a:endParaRPr lang="el-GR" sz="2200" b="1" dirty="0" smtClean="0"/>
              </a:p>
              <a:p>
                <a:pPr marL="0" indent="0" algn="just">
                  <a:buFont typeface="Arial" pitchFamily="34" charset="0"/>
                  <a:buNone/>
                </a:pPr>
                <a:r>
                  <a:rPr lang="el-GR" sz="2200" b="1" dirty="0" smtClean="0"/>
                  <a:t>Θέση </a:t>
                </a:r>
                <a:r>
                  <a:rPr lang="en-US" sz="2200" b="1" dirty="0" smtClean="0"/>
                  <a:t>2</a:t>
                </a:r>
                <a:r>
                  <a:rPr lang="en-US" sz="2200" b="1" dirty="0" smtClean="0"/>
                  <a:t>:</a:t>
                </a:r>
                <a:r>
                  <a:rPr lang="el-GR" sz="2200" b="1" dirty="0" smtClean="0"/>
                  <a:t> </a:t>
                </a:r>
                <a14:m>
                  <m:oMath xmlns:m="http://schemas.openxmlformats.org/officeDocument/2006/math">
                    <m:r>
                      <a:rPr lang="el-GR" sz="2200" b="1" i="1" smtClean="0">
                        <a:latin typeface="Cambria Math"/>
                      </a:rPr>
                      <m:t>𝜽</m:t>
                    </m:r>
                    <m:r>
                      <a:rPr lang="el-GR" sz="2200" b="1" i="1" smtClean="0"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latin typeface="Cambria Math"/>
                      </a:rPr>
                      <m:t>𝒗</m:t>
                    </m:r>
                    <m:d>
                      <m:dPr>
                        <m:ctrlPr>
                          <a:rPr lang="en-US" sz="22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sz="2200" b="1" i="1" smtClean="0">
                            <a:latin typeface="Cambria Math"/>
                          </a:rPr>
                          <m:t>𝜽</m:t>
                        </m:r>
                      </m:e>
                    </m:d>
                    <m:r>
                      <a:rPr lang="el-GR" sz="2200" b="1" i="1" smtClean="0"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latin typeface="Cambria Math"/>
                      </a:rPr>
                      <m:t>𝒖</m:t>
                    </m:r>
                    <m:r>
                      <a:rPr lang="en-US" sz="2200" b="1" i="1" smtClean="0">
                        <a:latin typeface="Cambria Math"/>
                      </a:rPr>
                      <m:t>(</m:t>
                    </m:r>
                    <m:r>
                      <a:rPr lang="el-GR" sz="2200" b="1" i="1" smtClean="0">
                        <a:latin typeface="Cambria Math"/>
                      </a:rPr>
                      <m:t>𝜽</m:t>
                    </m:r>
                    <m:r>
                      <a:rPr lang="el-GR" sz="2200" b="1" i="1" smtClean="0">
                        <a:latin typeface="Cambria Math"/>
                      </a:rPr>
                      <m:t>)</m:t>
                    </m:r>
                  </m:oMath>
                </a14:m>
                <a:endParaRPr lang="el-GR" sz="2200" dirty="0" smtClean="0"/>
              </a:p>
              <a:p>
                <a:pPr marL="457200" indent="-457200" algn="just">
                  <a:buFont typeface="+mj-lt"/>
                  <a:buAutoNum type="alphaLcPeriod"/>
                </a:pPr>
                <a:endParaRPr lang="el-GR" sz="2200" dirty="0" smtClean="0"/>
              </a:p>
            </p:txBody>
          </p:sp>
        </mc:Choice>
        <mc:Fallback>
          <p:sp>
            <p:nvSpPr>
              <p:cNvPr id="20" name="Θέση περιεχομένου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40968"/>
                <a:ext cx="6876764" cy="936104"/>
              </a:xfrm>
              <a:prstGeom prst="rect">
                <a:avLst/>
              </a:prstGeom>
              <a:blipFill rotWithShape="1">
                <a:blip r:embed="rId3"/>
                <a:stretch>
                  <a:fillRect l="-1152" t="-3896" b="-129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771800" y="2420888"/>
                <a:ext cx="33843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l-GR" sz="26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420888"/>
                <a:ext cx="3384376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6372200" y="256490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651673" y="4086641"/>
                <a:ext cx="2088232" cy="93610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600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73" y="4086641"/>
                <a:ext cx="2088232" cy="9361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611560" y="5085184"/>
                <a:ext cx="5328592" cy="93610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Μ</m:t>
                      </m:r>
                      <m:sSup>
                        <m:sSupPr>
                          <m:ctrlPr>
                            <a:rPr lang="en-US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800" b="0" i="1" smtClean="0">
                              <a:latin typeface="Cambria Math"/>
                            </a:rPr>
                            <m:t>𝜃</m:t>
                          </m:r>
                        </m:e>
                      </m:d>
                      <m:r>
                        <a:rPr lang="el-GR" sz="28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28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l-GR" sz="28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2800">
                          <a:latin typeface="Cambria Math"/>
                        </a:rPr>
                        <m:t>m</m:t>
                      </m:r>
                      <m:sSup>
                        <m:sSup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800" b="0" i="1" smtClean="0">
                              <a:latin typeface="Cambria Math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085184"/>
                <a:ext cx="5328592" cy="9361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5116169" y="4086641"/>
                <a:ext cx="2984223" cy="93610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</a:rPr>
                            <m:t>V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</a:rPr>
                        <m:t>=−</m:t>
                      </m:r>
                      <m:r>
                        <a:rPr lang="en-US" sz="2600" b="0" i="1" smtClean="0">
                          <a:latin typeface="Cambria Math"/>
                        </a:rPr>
                        <m:t>𝑚𝑔𝐿</m:t>
                      </m:r>
                      <m:func>
                        <m:funcPr>
                          <m:ctrlPr>
                            <a:rPr lang="en-US" sz="26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sz="2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</a:rPr>
                                <m:t>Θ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2600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6169" y="4086641"/>
                <a:ext cx="2984223" cy="9361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5148064" y="5157192"/>
                <a:ext cx="2736304" cy="93610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l-GR" sz="2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/>
                          </a:rPr>
                          <m:t>V</m:t>
                        </m:r>
                      </m:e>
                      <m:sub>
                        <m:r>
                          <a:rPr lang="en-US" sz="26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l-GR" sz="2600" b="0" i="0" smtClean="0">
                        <a:latin typeface="Cambria Math"/>
                      </a:rPr>
                      <m:t>−</m:t>
                    </m:r>
                    <m:r>
                      <a:rPr lang="en-US" sz="2600" i="1">
                        <a:latin typeface="Cambria Math"/>
                      </a:rPr>
                      <m:t>𝑚𝑔𝐿</m:t>
                    </m:r>
                    <m:func>
                      <m:funcPr>
                        <m:ctrlPr>
                          <a:rPr lang="en-US" sz="26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l-GR" sz="2600" b="0" i="0" smtClean="0">
                            <a:latin typeface="Cambria Math"/>
                          </a:rPr>
                          <m:t>Θ</m:t>
                        </m:r>
                      </m:e>
                    </m:func>
                  </m:oMath>
                </a14:m>
                <a:endParaRPr lang="en-US" sz="2600" dirty="0"/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5157192"/>
                <a:ext cx="2736304" cy="93610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Τίτλος 5"/>
          <p:cNvSpPr txBox="1">
            <a:spLocks/>
          </p:cNvSpPr>
          <p:nvPr/>
        </p:nvSpPr>
        <p:spPr>
          <a:xfrm>
            <a:off x="457200" y="116632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/>
              <a:t>Εφαρμογή </a:t>
            </a:r>
            <a:r>
              <a:rPr lang="en-US" dirty="0"/>
              <a:t>3</a:t>
            </a:r>
            <a:r>
              <a:rPr lang="el-GR" dirty="0"/>
              <a:t>:Περιστρεφόμενη </a:t>
            </a:r>
            <a:br>
              <a:rPr lang="el-GR" dirty="0"/>
            </a:br>
            <a:r>
              <a:rPr lang="el-GR" dirty="0"/>
              <a:t>                               ράβδος που κυλίεται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8227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94221" y="1988840"/>
            <a:ext cx="667006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Οπότε η (1) γράφεται</a:t>
            </a:r>
            <a:r>
              <a:rPr lang="en-US" sz="2200" b="0" dirty="0" smtClean="0"/>
              <a:t>:</a:t>
            </a:r>
            <a:endParaRPr lang="el-GR" sz="22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683568" y="2420888"/>
                <a:ext cx="864096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</a:rPr>
                        <m:t>−</m:t>
                      </m:r>
                      <m:r>
                        <a:rPr lang="en-US" sz="2800" i="1" smtClean="0">
                          <a:latin typeface="Cambria Math"/>
                        </a:rPr>
                        <m:t>𝑚𝑔𝐿</m:t>
                      </m:r>
                      <m:func>
                        <m:funcPr>
                          <m:ctrlPr>
                            <a:rPr lang="en-US" sz="28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l-GR" sz="28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func>
                      <m:r>
                        <a:rPr lang="el-GR" sz="28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Μ</m:t>
                      </m:r>
                      <m:sSup>
                        <m:sSupPr>
                          <m:ctrlPr>
                            <a:rPr lang="en-US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800" i="1">
                              <a:latin typeface="Cambria Math"/>
                            </a:rPr>
                            <m:t>𝜃</m:t>
                          </m:r>
                        </m:e>
                      </m:d>
                      <m:r>
                        <a:rPr lang="el-GR" sz="28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</a:rPr>
                        <m:t>m</m:t>
                      </m:r>
                      <m:sSup>
                        <m:sSupPr>
                          <m:ctrlPr>
                            <a:rPr lang="en-US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800" i="1">
                              <a:latin typeface="Cambria Math"/>
                            </a:rPr>
                            <m:t>𝜃</m:t>
                          </m:r>
                        </m:e>
                      </m:d>
                      <m:r>
                        <a:rPr lang="el-GR" sz="2800" i="1">
                          <a:latin typeface="Cambria Math"/>
                        </a:rPr>
                        <m:t>+</m:t>
                      </m:r>
                      <m:r>
                        <a:rPr lang="el-GR" sz="2800">
                          <a:latin typeface="Cambria Math"/>
                        </a:rPr>
                        <m:t>−</m:t>
                      </m:r>
                      <m:r>
                        <a:rPr lang="en-US" sz="2800" i="1">
                          <a:latin typeface="Cambria Math"/>
                        </a:rPr>
                        <m:t>𝑚𝑔𝐿</m:t>
                      </m:r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800" b="0" i="1" smtClean="0">
                              <a:latin typeface="Cambria Math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sz="2800" dirty="0" smtClean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420888"/>
                <a:ext cx="8640960" cy="789816"/>
              </a:xfrm>
              <a:prstGeom prst="rect">
                <a:avLst/>
              </a:prstGeom>
              <a:blipFill rotWithShape="1">
                <a:blip r:embed="rId3"/>
                <a:stretch>
                  <a:fillRect b="-76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179512" y="256490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539552" y="2564904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564904"/>
                <a:ext cx="648072" cy="5336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6133735" y="420741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3735" y="4207415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1835696" y="5805264"/>
            <a:ext cx="5904656" cy="789816"/>
          </a:xfrm>
          <a:prstGeom prst="rect">
            <a:avLst/>
          </a:prstGeom>
          <a:ln w="28575">
            <a:noFill/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endParaRPr lang="en-US" sz="2600" dirty="0" smtClean="0"/>
          </a:p>
        </p:txBody>
      </p:sp>
      <p:sp>
        <p:nvSpPr>
          <p:cNvPr id="27" name="Rectangle 26"/>
          <p:cNvSpPr/>
          <p:nvPr/>
        </p:nvSpPr>
        <p:spPr>
          <a:xfrm>
            <a:off x="6804248" y="6185363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(3)</a:t>
            </a:r>
            <a:endParaRPr lang="en-US" sz="2400" dirty="0"/>
          </a:p>
        </p:txBody>
      </p:sp>
      <p:sp>
        <p:nvSpPr>
          <p:cNvPr id="28" name="Τίτλος 5"/>
          <p:cNvSpPr txBox="1">
            <a:spLocks/>
          </p:cNvSpPr>
          <p:nvPr/>
        </p:nvSpPr>
        <p:spPr>
          <a:xfrm>
            <a:off x="457200" y="116632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/>
              <a:t>Εφαρμογή 3:Περιστρεφόμενη </a:t>
            </a:r>
            <a:br>
              <a:rPr lang="el-GR" dirty="0"/>
            </a:br>
            <a:r>
              <a:rPr lang="el-GR" dirty="0"/>
              <a:t>                               ράβδος που κυλίεται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84274" y="2420888"/>
            <a:ext cx="7880213" cy="9361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Θέση κειμένου 2"/>
              <p:cNvSpPr txBox="1">
                <a:spLocks/>
              </p:cNvSpPr>
              <p:nvPr/>
            </p:nvSpPr>
            <p:spPr>
              <a:xfrm>
                <a:off x="494221" y="3573016"/>
                <a:ext cx="8470266" cy="432048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b="0" dirty="0" smtClean="0">
                    <a:latin typeface="+mj-lt"/>
                  </a:rPr>
                  <a:t>Από </a:t>
                </a:r>
                <a:r>
                  <a:rPr lang="el-GR" b="0" dirty="0" smtClean="0">
                    <a:solidFill>
                      <a:srgbClr val="FF0000"/>
                    </a:solidFill>
                    <a:latin typeface="+mj-lt"/>
                  </a:rPr>
                  <a:t>Αρχή Διατήρησης της Ορμής </a:t>
                </a:r>
                <a:r>
                  <a:rPr lang="el-GR" b="0" dirty="0" smtClean="0">
                    <a:latin typeface="+mj-lt"/>
                  </a:rPr>
                  <a:t>στην Διεύθυνση </a:t>
                </a:r>
                <a:r>
                  <a:rPr lang="en-US" b="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+mj-lt"/>
                      </a:rPr>
                      <m:t>𝑥</m:t>
                    </m:r>
                  </m:oMath>
                </a14:m>
                <a:r>
                  <a:rPr lang="el-GR" b="0" dirty="0" smtClean="0">
                    <a:latin typeface="+mj-lt"/>
                  </a:rPr>
                  <a:t> έχω</a:t>
                </a:r>
                <a:r>
                  <a:rPr lang="en-US" b="0" dirty="0" smtClean="0">
                    <a:latin typeface="+mj-lt"/>
                  </a:rPr>
                  <a:t>:</a:t>
                </a:r>
                <a:endParaRPr lang="el-GR" b="0" dirty="0">
                  <a:latin typeface="+mj-lt"/>
                </a:endParaRPr>
              </a:p>
            </p:txBody>
          </p:sp>
        </mc:Choice>
        <mc:Fallback>
          <p:sp>
            <p:nvSpPr>
              <p:cNvPr id="30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21" y="3573016"/>
                <a:ext cx="8470266" cy="432048"/>
              </a:xfrm>
              <a:prstGeom prst="rect">
                <a:avLst/>
              </a:prstGeom>
              <a:blipFill rotWithShape="1">
                <a:blip r:embed="rId6"/>
                <a:stretch>
                  <a:fillRect l="-1079" t="-16901" b="-3239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683568" y="4079344"/>
                <a:ext cx="864096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,2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079344"/>
                <a:ext cx="8640960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683568" y="4655408"/>
                <a:ext cx="864096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</a:rPr>
                        <m:t>0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𝑀𝑣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800" b="0" i="1" smtClean="0">
                              <a:latin typeface="Cambria Math"/>
                            </a:rPr>
                            <m:t>𝜃</m:t>
                          </m:r>
                        </m:e>
                      </m:d>
                      <m:r>
                        <a:rPr lang="el-GR" sz="2800" b="0" i="1" smtClean="0">
                          <a:latin typeface="Cambria Math"/>
                        </a:rPr>
                        <m:t>+</m:t>
                      </m:r>
                      <m:r>
                        <a:rPr lang="en-US" sz="2800" b="0" i="1" smtClean="0">
                          <a:latin typeface="Cambria Math"/>
                        </a:rPr>
                        <m:t>𝑚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655408"/>
                <a:ext cx="8640960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/>
          <p:cNvSpPr/>
          <p:nvPr/>
        </p:nvSpPr>
        <p:spPr>
          <a:xfrm>
            <a:off x="6712002" y="4819483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Θέση κειμένου 2"/>
              <p:cNvSpPr txBox="1">
                <a:spLocks/>
              </p:cNvSpPr>
              <p:nvPr/>
            </p:nvSpPr>
            <p:spPr>
              <a:xfrm>
                <a:off x="494222" y="5589240"/>
                <a:ext cx="8470266" cy="432048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b="0" dirty="0" smtClean="0">
                    <a:latin typeface="+mj-lt"/>
                  </a:rPr>
                  <a:t>Έχω σχετική κίνηση του σώματος μάζας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l-GR" b="0" dirty="0" smtClean="0">
                    <a:latin typeface="+mj-lt"/>
                  </a:rPr>
                  <a:t> οπότε ισχύει</a:t>
                </a:r>
                <a:r>
                  <a:rPr lang="en-US" b="0" dirty="0" smtClean="0">
                    <a:latin typeface="+mj-lt"/>
                  </a:rPr>
                  <a:t>:</a:t>
                </a:r>
                <a:endParaRPr lang="el-GR" b="0" dirty="0">
                  <a:latin typeface="+mj-lt"/>
                </a:endParaRPr>
              </a:p>
            </p:txBody>
          </p:sp>
        </mc:Choice>
        <mc:Fallback>
          <p:sp>
            <p:nvSpPr>
              <p:cNvPr id="36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22" y="5589240"/>
                <a:ext cx="8470266" cy="432048"/>
              </a:xfrm>
              <a:prstGeom prst="rect">
                <a:avLst/>
              </a:prstGeom>
              <a:blipFill rotWithShape="1">
                <a:blip r:embed="rId9"/>
                <a:stretch>
                  <a:fillRect l="-1079" t="-16901" b="-3239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611560" y="6021288"/>
                <a:ext cx="864096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800" b="0" i="0" smtClean="0">
                                  <a:latin typeface="Cambria Math"/>
                                </a:rPr>
                                <m:t>Σ</m:t>
                              </m:r>
                              <m:r>
                                <a:rPr lang="el-GR" sz="2800" b="0" i="0" smtClean="0">
                                  <a:latin typeface="Cambria Math"/>
                                </a:rPr>
                                <m:t>/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sub>
                          </m:sSub>
                        </m:e>
                      </m:ba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𝐴</m:t>
                              </m:r>
                            </m:sub>
                          </m:sSub>
                        </m:e>
                      </m:bar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bar>
                        <m:barPr>
                          <m:ctrlPr>
                            <a:rPr lang="en-US" sz="2800" i="1">
                              <a:latin typeface="Cambria Math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800">
                                  <a:latin typeface="Cambria Math"/>
                                </a:rPr>
                                <m:t>Σ</m:t>
                              </m:r>
                              <m:r>
                                <a:rPr lang="el-GR" sz="2800">
                                  <a:latin typeface="Cambria Math"/>
                                </a:rPr>
                                <m:t>/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′</m:t>
                              </m:r>
                            </m:sub>
                          </m:sSub>
                        </m:e>
                      </m:bar>
                    </m:oMath>
                  </m:oMathPara>
                </a14:m>
                <a:endParaRPr lang="en-US" sz="2800" dirty="0" smtClean="0"/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6021288"/>
                <a:ext cx="8640960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000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94221" y="1988840"/>
            <a:ext cx="667006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Όμως</a:t>
            </a:r>
            <a:r>
              <a:rPr lang="en-US" sz="2200" b="0" dirty="0" smtClean="0"/>
              <a:t>:</a:t>
            </a:r>
            <a:endParaRPr lang="el-GR" sz="22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4018602" y="2870494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8602" y="2870494"/>
                <a:ext cx="648072" cy="5336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1835696" y="5805264"/>
            <a:ext cx="5904656" cy="789816"/>
          </a:xfrm>
          <a:prstGeom prst="rect">
            <a:avLst/>
          </a:prstGeom>
          <a:ln w="28575">
            <a:noFill/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endParaRPr lang="en-US" sz="2600" dirty="0" smtClean="0"/>
          </a:p>
        </p:txBody>
      </p:sp>
      <p:sp>
        <p:nvSpPr>
          <p:cNvPr id="28" name="Τίτλος 5"/>
          <p:cNvSpPr txBox="1">
            <a:spLocks/>
          </p:cNvSpPr>
          <p:nvPr/>
        </p:nvSpPr>
        <p:spPr>
          <a:xfrm>
            <a:off x="457200" y="116632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/>
              <a:t>Εφαρμογή 3:Περιστρεφόμενη </a:t>
            </a:r>
            <a:br>
              <a:rPr lang="el-GR" dirty="0"/>
            </a:br>
            <a:r>
              <a:rPr lang="el-GR" dirty="0"/>
              <a:t>                               ράβδος που κυλίεται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323528" y="2420888"/>
                <a:ext cx="259228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𝐴</m:t>
                              </m:r>
                            </m:sub>
                          </m:sSub>
                        </m:e>
                      </m:bar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𝑣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l-GR" sz="2800" b="0" i="1" smtClean="0">
                          <a:latin typeface="Cambria Math"/>
                        </a:rPr>
                        <m:t>𝜃</m:t>
                      </m:r>
                      <m:r>
                        <a:rPr lang="el-GR" sz="2800" b="0" i="1" smtClean="0"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420888"/>
                <a:ext cx="2592288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611560" y="3215984"/>
                <a:ext cx="2736304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𝑢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l-GR" sz="2800" b="0" i="0" smtClean="0">
                            <a:latin typeface="Cambria Math"/>
                          </a:rPr>
                          <m:t>Σ</m:t>
                        </m:r>
                        <m:r>
                          <a:rPr lang="el-GR" sz="2800" b="0" i="0" smtClean="0">
                            <a:latin typeface="Cambria Math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F</m:t>
                        </m:r>
                        <m:r>
                          <a:rPr lang="en-US" sz="2800" b="0" i="0" smtClean="0">
                            <a:latin typeface="Cambria Math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2800" dirty="0" smtClean="0"/>
                  <a:t>=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dirty="0" smtClean="0">
                            <a:latin typeface="Cambria Math"/>
                          </a:rPr>
                          <m:t>𝑟</m:t>
                        </m:r>
                      </m:e>
                    </m:acc>
                    <m:sSub>
                      <m:sSubPr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 dirty="0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b="0" i="1" dirty="0" smtClean="0">
                                <a:latin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800" b="0" i="1" dirty="0" smtClean="0">
                            <a:latin typeface="Cambria Math"/>
                          </a:rPr>
                          <m:t>𝑟</m:t>
                        </m:r>
                      </m:sub>
                    </m:sSub>
                    <m:r>
                      <a:rPr lang="en-US" sz="2800" b="0" i="1" dirty="0" smtClean="0">
                        <a:latin typeface="Cambria Math"/>
                      </a:rPr>
                      <m:t>+</m:t>
                    </m:r>
                    <m:r>
                      <a:rPr lang="en-US" sz="2800" b="0" i="1" dirty="0" smtClean="0">
                        <a:latin typeface="Cambria Math"/>
                      </a:rPr>
                      <m:t>𝑟</m:t>
                    </m:r>
                    <m:acc>
                      <m:accPr>
                        <m:chr m:val="̇"/>
                        <m:ctrlPr>
                          <a:rPr lang="en-US" sz="2800" i="1" dirty="0">
                            <a:latin typeface="Cambria Math"/>
                          </a:rPr>
                        </m:ctrlPr>
                      </m:accPr>
                      <m:e>
                        <m:r>
                          <a:rPr lang="el-GR" sz="2800" b="0" i="1" dirty="0" smtClean="0">
                            <a:latin typeface="Cambria Math"/>
                          </a:rPr>
                          <m:t>𝜃</m:t>
                        </m:r>
                      </m:e>
                    </m:acc>
                    <m:sSub>
                      <m:sSubPr>
                        <m:ctrlPr>
                          <a:rPr lang="en-US" sz="2800" i="1" dirty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 dirty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i="1" dirty="0">
                                <a:latin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l-GR" sz="2800" b="0" i="1" dirty="0" smtClean="0">
                            <a:latin typeface="Cambria Math"/>
                          </a:rPr>
                          <m:t>𝜃</m:t>
                        </m:r>
                      </m:sub>
                    </m:sSub>
                  </m:oMath>
                </a14:m>
                <a:endParaRPr lang="en-US" sz="2800" dirty="0" smtClean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215984"/>
                <a:ext cx="2736304" cy="789816"/>
              </a:xfrm>
              <a:prstGeom prst="rect">
                <a:avLst/>
              </a:prstGeom>
              <a:blipFill rotWithShape="1">
                <a:blip r:embed="rId5"/>
                <a:stretch>
                  <a:fillRect b="-4651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ight Brace 19"/>
          <p:cNvSpPr/>
          <p:nvPr/>
        </p:nvSpPr>
        <p:spPr>
          <a:xfrm>
            <a:off x="3347864" y="2420888"/>
            <a:ext cx="283604" cy="1432887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491880" y="2906498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(3)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4201616" y="2742422"/>
                <a:ext cx="526692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800" b="0" i="0" smtClean="0">
                                  <a:latin typeface="Cambria Math"/>
                                </a:rPr>
                                <m:t>Σ</m:t>
                              </m:r>
                              <m:r>
                                <a:rPr lang="el-GR" sz="2800" b="0" i="0" smtClean="0">
                                  <a:latin typeface="Cambria Math"/>
                                </a:rPr>
                                <m:t>/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sub>
                          </m:sSub>
                        </m:e>
                      </m:bar>
                      <m: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𝑣</m:t>
                      </m:r>
                      <m:r>
                        <a:rPr lang="en-US" sz="2800" i="1">
                          <a:latin typeface="Cambria Math"/>
                        </a:rPr>
                        <m:t>(</m:t>
                      </m:r>
                      <m:r>
                        <a:rPr lang="el-GR" sz="2800" i="1">
                          <a:latin typeface="Cambria Math"/>
                        </a:rPr>
                        <m:t>𝜃</m:t>
                      </m:r>
                      <m:r>
                        <a:rPr lang="el-GR" sz="2800" i="1"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i="1" dirty="0">
                              <a:latin typeface="Cambria Math"/>
                            </a:rPr>
                            <m:t>𝑟</m:t>
                          </m:r>
                        </m:e>
                      </m:acc>
                      <m:sSub>
                        <m:sSubPr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dirty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 dirty="0">
                                  <a:latin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800" i="1" dirty="0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en-US" sz="2800" i="1" dirty="0">
                          <a:latin typeface="Cambria Math"/>
                        </a:rPr>
                        <m:t>+</m:t>
                      </m:r>
                      <m:r>
                        <a:rPr lang="en-US" sz="2800" i="1" dirty="0">
                          <a:latin typeface="Cambria Math"/>
                        </a:rPr>
                        <m:t>𝑟</m:t>
                      </m:r>
                      <m:acc>
                        <m:accPr>
                          <m:chr m:val="̇"/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800" i="1" dirty="0">
                              <a:latin typeface="Cambria Math"/>
                            </a:rPr>
                            <m:t>𝜃</m:t>
                          </m:r>
                        </m:e>
                      </m:acc>
                      <m:sSub>
                        <m:sSubPr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dirty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 dirty="0">
                                  <a:latin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l-GR" sz="2800" i="1" dirty="0">
                              <a:latin typeface="Cambria Math"/>
                            </a:rPr>
                            <m:t>𝜃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616" y="2742422"/>
                <a:ext cx="5266928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4283968" y="3359264"/>
                <a:ext cx="411480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800" b="0" i="0" smtClean="0">
                                  <a:latin typeface="Cambria Math"/>
                                </a:rPr>
                                <m:t>Σ</m:t>
                              </m:r>
                              <m:r>
                                <a:rPr lang="el-GR" sz="2800" b="0" i="0" smtClean="0">
                                  <a:latin typeface="Cambria Math"/>
                                </a:rPr>
                                <m:t>/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sub>
                          </m:sSub>
                        </m:e>
                      </m:bar>
                      <m: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𝑣</m:t>
                      </m:r>
                      <m:r>
                        <a:rPr lang="en-US" sz="2800" i="1">
                          <a:latin typeface="Cambria Math"/>
                        </a:rPr>
                        <m:t>(</m:t>
                      </m:r>
                      <m:r>
                        <a:rPr lang="el-GR" sz="2800" i="1">
                          <a:latin typeface="Cambria Math"/>
                        </a:rPr>
                        <m:t>𝜃</m:t>
                      </m:r>
                      <m:r>
                        <a:rPr lang="el-GR" sz="2800" i="1"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r>
                        <a:rPr lang="en-US" sz="2800" i="1" dirty="0">
                          <a:latin typeface="Cambria Math"/>
                        </a:rPr>
                        <m:t>𝑟</m:t>
                      </m:r>
                      <m:acc>
                        <m:accPr>
                          <m:chr m:val="̇"/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800" i="1" dirty="0">
                              <a:latin typeface="Cambria Math"/>
                            </a:rPr>
                            <m:t>𝜃</m:t>
                          </m:r>
                        </m:e>
                      </m:acc>
                      <m:sSub>
                        <m:sSubPr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dirty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 dirty="0">
                                  <a:latin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l-GR" sz="2800" i="1" dirty="0">
                              <a:latin typeface="Cambria Math"/>
                            </a:rPr>
                            <m:t>𝜃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3359264"/>
                <a:ext cx="4114800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8244408" y="3523339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(3)</a:t>
            </a:r>
            <a:endParaRPr lang="en-US" sz="2400" dirty="0"/>
          </a:p>
        </p:txBody>
      </p:sp>
      <p:sp>
        <p:nvSpPr>
          <p:cNvPr id="38" name="Θέση κειμένου 2"/>
          <p:cNvSpPr txBox="1">
            <a:spLocks/>
          </p:cNvSpPr>
          <p:nvPr/>
        </p:nvSpPr>
        <p:spPr>
          <a:xfrm>
            <a:off x="566229" y="4255956"/>
            <a:ext cx="667006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Όμως</a:t>
            </a:r>
            <a:r>
              <a:rPr lang="en-US" sz="2200" b="0" dirty="0" smtClean="0"/>
              <a:t>:</a:t>
            </a:r>
            <a:endParaRPr lang="el-GR" sz="22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1105272" y="4077072"/>
                <a:ext cx="526692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dirty="0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dirty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 dirty="0">
                                  <a:latin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l-GR" sz="2800" i="1" dirty="0">
                              <a:latin typeface="Cambria Math"/>
                            </a:rPr>
                            <m:t>𝜃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l-GR" sz="2800" b="0" i="1" smtClean="0">
                          <a:latin typeface="Cambria Math"/>
                        </a:rPr>
                        <m:t>−</m:t>
                      </m:r>
                      <m:r>
                        <a:rPr lang="en-US" sz="2800" b="0" i="1" smtClean="0">
                          <a:latin typeface="Cambria Math"/>
                        </a:rPr>
                        <m:t>𝑠𝑖𝑛</m:t>
                      </m:r>
                      <m:r>
                        <a:rPr lang="en-US" sz="2800" i="1">
                          <a:latin typeface="Cambria Math"/>
                        </a:rPr>
                        <m:t>(</m:t>
                      </m:r>
                      <m:r>
                        <a:rPr lang="el-GR" sz="2800" i="1">
                          <a:latin typeface="Cambria Math"/>
                        </a:rPr>
                        <m:t>𝜃</m:t>
                      </m:r>
                      <m:r>
                        <a:rPr lang="el-GR" sz="2800" i="1"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latin typeface="Cambria Math"/>
                        </a:rPr>
                        <m:t>cos</m:t>
                      </m:r>
                      <m:r>
                        <a:rPr lang="en-US" sz="2800" b="0" i="1" dirty="0" smtClean="0">
                          <a:latin typeface="Cambria Math"/>
                        </a:rPr>
                        <m:t>⁡(</m:t>
                      </m:r>
                      <m:r>
                        <a:rPr lang="el-GR" sz="2800" b="0" i="1" dirty="0" smtClean="0">
                          <a:latin typeface="Cambria Math"/>
                        </a:rPr>
                        <m:t>𝜃</m:t>
                      </m:r>
                      <m:r>
                        <a:rPr lang="el-GR" sz="2800" b="0" i="1" dirty="0" smtClean="0"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dirty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 dirty="0">
                                  <a:latin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800" b="0" i="1" dirty="0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272" y="4077072"/>
                <a:ext cx="5266928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/>
          <p:cNvSpPr/>
          <p:nvPr/>
        </p:nvSpPr>
        <p:spPr>
          <a:xfrm>
            <a:off x="646386" y="4853871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(3)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1132550" y="4817866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550" y="4817866"/>
                <a:ext cx="648072" cy="53367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1722512" y="4853871"/>
                <a:ext cx="696428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 xmlns:m="http://schemas.openxmlformats.org/officeDocument/2006/math">
                    <m:bar>
                      <m:barPr>
                        <m:ctrlPr>
                          <a:rPr lang="en-US" sz="2800" i="1" smtClean="0">
                            <a:latin typeface="Cambria Math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l-GR" sz="2800" b="0" i="0" smtClean="0">
                                <a:latin typeface="Cambria Math"/>
                              </a:rPr>
                              <m:t>Σ</m:t>
                            </m:r>
                            <m:r>
                              <a:rPr lang="el-GR" sz="2800" b="0" i="0" smtClean="0">
                                <a:latin typeface="Cambria Math"/>
                              </a:rPr>
                              <m:t>/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𝐹</m:t>
                            </m:r>
                          </m:sub>
                        </m:sSub>
                      </m:e>
                    </m:bar>
                    <m: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𝑣</m:t>
                    </m:r>
                    <m:r>
                      <a:rPr lang="en-US" sz="2800" i="1">
                        <a:latin typeface="Cambria Math"/>
                      </a:rPr>
                      <m:t>(</m:t>
                    </m:r>
                    <m:r>
                      <a:rPr lang="el-GR" sz="2800" i="1">
                        <a:latin typeface="Cambria Math"/>
                      </a:rPr>
                      <m:t>𝜃</m:t>
                    </m:r>
                    <m:r>
                      <a:rPr lang="el-GR" sz="2800" i="1"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l-GR" sz="2800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sz="28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+</m:t>
                    </m:r>
                    <m:r>
                      <a:rPr lang="en-US" sz="2800" i="1" dirty="0">
                        <a:latin typeface="Cambria Math"/>
                      </a:rPr>
                      <m:t>𝑟</m:t>
                    </m:r>
                    <m:acc>
                      <m:accPr>
                        <m:chr m:val="̇"/>
                        <m:ctrlPr>
                          <a:rPr lang="en-US" sz="2800" i="1" dirty="0">
                            <a:latin typeface="Cambria Math"/>
                          </a:rPr>
                        </m:ctrlPr>
                      </m:accPr>
                      <m:e>
                        <m:r>
                          <a:rPr lang="el-GR" sz="2800" i="1" dirty="0">
                            <a:latin typeface="Cambria Math"/>
                          </a:rPr>
                          <m:t>𝜃</m:t>
                        </m:r>
                      </m:e>
                    </m:acc>
                  </m:oMath>
                </a14:m>
                <a:r>
                  <a:rPr lang="en-US" sz="2800" dirty="0" smtClean="0"/>
                  <a:t>(</a:t>
                </a:r>
                <a14:m>
                  <m:oMath xmlns:m="http://schemas.openxmlformats.org/officeDocument/2006/math">
                    <m:r>
                      <a:rPr lang="el-GR" sz="2800" i="1">
                        <a:latin typeface="Cambria Math"/>
                      </a:rPr>
                      <m:t>−</m:t>
                    </m:r>
                    <m:r>
                      <a:rPr lang="en-US" sz="2800" i="1">
                        <a:latin typeface="Cambria Math"/>
                      </a:rPr>
                      <m:t>𝑠𝑖𝑛</m:t>
                    </m:r>
                    <m:r>
                      <a:rPr lang="en-US" sz="2800" i="1">
                        <a:latin typeface="Cambria Math"/>
                      </a:rPr>
                      <m:t>(</m:t>
                    </m:r>
                    <m:r>
                      <a:rPr lang="el-GR" sz="2800" i="1">
                        <a:latin typeface="Cambria Math"/>
                      </a:rPr>
                      <m:t>𝜃</m:t>
                    </m:r>
                    <m:r>
                      <a:rPr lang="el-GR" sz="2800" i="1"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l-GR" sz="2800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sz="28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 sz="2800" dirty="0">
                        <a:latin typeface="Cambria Math"/>
                      </a:rPr>
                      <m:t>cos</m:t>
                    </m:r>
                    <m:r>
                      <a:rPr lang="en-US" sz="2800" i="1" dirty="0">
                        <a:latin typeface="Cambria Math"/>
                      </a:rPr>
                      <m:t>⁡(</m:t>
                    </m:r>
                    <m:r>
                      <a:rPr lang="el-GR" sz="2800" i="1" dirty="0">
                        <a:latin typeface="Cambria Math"/>
                      </a:rPr>
                      <m:t>𝜃</m:t>
                    </m:r>
                    <m:r>
                      <a:rPr lang="el-GR" sz="2800" i="1" dirty="0"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n-US" sz="2800" i="1" dirty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 dirty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i="1" dirty="0">
                                <a:latin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800" i="1" dirty="0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2800" dirty="0" smtClean="0"/>
                  <a:t>)</a:t>
                </a:r>
                <a:endParaRPr lang="en-US" sz="2800" dirty="0" smtClean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512" y="4853871"/>
                <a:ext cx="6964288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1619672" y="5519504"/>
                <a:ext cx="696428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800" b="0" i="0" smtClean="0">
                                  <a:latin typeface="Cambria Math"/>
                                </a:rPr>
                                <m:t>Σ</m:t>
                              </m:r>
                              <m:r>
                                <a:rPr lang="el-GR" sz="2800" b="0" i="0" smtClean="0">
                                  <a:latin typeface="Cambria Math"/>
                                </a:rPr>
                                <m:t>/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sub>
                          </m:sSub>
                        </m:e>
                      </m:bar>
                      <m: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[</m:t>
                      </m:r>
                      <m:r>
                        <a:rPr lang="en-US" sz="2800" i="1">
                          <a:latin typeface="Cambria Math"/>
                        </a:rPr>
                        <m:t>𝑣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800" i="1">
                              <a:latin typeface="Cambria Math"/>
                            </a:rPr>
                            <m:t>𝜃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−</m:t>
                      </m:r>
                      <m:r>
                        <a:rPr lang="en-US" sz="2800" i="1" dirty="0">
                          <a:latin typeface="Cambria Math"/>
                        </a:rPr>
                        <m:t>𝑟</m:t>
                      </m:r>
                      <m:acc>
                        <m:accPr>
                          <m:chr m:val="̇"/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800" i="1" dirty="0">
                              <a:latin typeface="Cambria Math"/>
                            </a:rPr>
                            <m:t>𝜃</m:t>
                          </m:r>
                        </m:e>
                      </m:acc>
                      <m:r>
                        <a:rPr lang="en-US" sz="2800" i="1"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800" i="1">
                              <a:latin typeface="Cambria Math"/>
                            </a:rPr>
                            <m:t>𝜃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]</m:t>
                      </m:r>
                      <m:r>
                        <a:rPr lang="el-GR" sz="2800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+</m:t>
                      </m:r>
                      <m:r>
                        <a:rPr lang="en-US" sz="2800" i="1" dirty="0">
                          <a:latin typeface="Cambria Math"/>
                        </a:rPr>
                        <m:t>𝑟</m:t>
                      </m:r>
                      <m:acc>
                        <m:accPr>
                          <m:chr m:val="̇"/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800" i="1" dirty="0">
                              <a:latin typeface="Cambria Math"/>
                            </a:rPr>
                            <m:t>𝜃</m:t>
                          </m:r>
                        </m:e>
                      </m:acc>
                      <m:r>
                        <m:rPr>
                          <m:sty m:val="p"/>
                        </m:rPr>
                        <a:rPr lang="en-US" sz="2800" dirty="0">
                          <a:latin typeface="Cambria Math"/>
                        </a:rPr>
                        <m:t>cos</m:t>
                      </m:r>
                      <m:r>
                        <a:rPr lang="en-US" sz="2800" i="1" dirty="0">
                          <a:latin typeface="Cambria Math"/>
                        </a:rPr>
                        <m:t>⁡(</m:t>
                      </m:r>
                      <m:r>
                        <a:rPr lang="el-GR" sz="2800" i="1" dirty="0">
                          <a:latin typeface="Cambria Math"/>
                        </a:rPr>
                        <m:t>𝜃</m:t>
                      </m:r>
                      <m:r>
                        <a:rPr lang="el-GR" sz="2800" i="1" dirty="0"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dirty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 dirty="0">
                                  <a:latin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800" i="1" dirty="0">
                              <a:latin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5519504"/>
                <a:ext cx="6964288" cy="7898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798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sp>
        <p:nvSpPr>
          <p:cNvPr id="26" name="TextBox 25"/>
          <p:cNvSpPr txBox="1"/>
          <p:nvPr/>
        </p:nvSpPr>
        <p:spPr>
          <a:xfrm>
            <a:off x="1835696" y="5805264"/>
            <a:ext cx="5904656" cy="789816"/>
          </a:xfrm>
          <a:prstGeom prst="rect">
            <a:avLst/>
          </a:prstGeom>
          <a:ln w="28575">
            <a:noFill/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endParaRPr lang="en-US" sz="2600" dirty="0" smtClean="0"/>
          </a:p>
        </p:txBody>
      </p:sp>
      <p:sp>
        <p:nvSpPr>
          <p:cNvPr id="28" name="Τίτλος 5"/>
          <p:cNvSpPr txBox="1">
            <a:spLocks/>
          </p:cNvSpPr>
          <p:nvPr/>
        </p:nvSpPr>
        <p:spPr>
          <a:xfrm>
            <a:off x="457200" y="116632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/>
              <a:t>Εφαρμογή 3:Περιστρεφόμενη </a:t>
            </a:r>
            <a:br>
              <a:rPr lang="el-GR" dirty="0"/>
            </a:br>
            <a:r>
              <a:rPr lang="el-GR" dirty="0"/>
              <a:t>                               ράβδος που κυλίεται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46386" y="4208071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(3)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1132550" y="4172066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550" y="4172066"/>
                <a:ext cx="648072" cy="5336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1475656" y="4079344"/>
                <a:ext cx="696428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800" b="0" i="0" smtClean="0">
                                  <a:latin typeface="Cambria Math"/>
                                </a:rPr>
                                <m:t>Σ</m:t>
                              </m:r>
                              <m:r>
                                <a:rPr lang="el-GR" sz="2800" b="0" i="0" smtClean="0">
                                  <a:latin typeface="Cambria Math"/>
                                </a:rPr>
                                <m:t>/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sub>
                          </m:sSub>
                        </m:e>
                      </m:bar>
                      <m: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[</m:t>
                      </m:r>
                      <m:r>
                        <a:rPr lang="en-US" sz="2800" i="1">
                          <a:latin typeface="Cambria Math"/>
                        </a:rPr>
                        <m:t>𝑣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800" i="1">
                              <a:latin typeface="Cambria Math"/>
                            </a:rPr>
                            <m:t>𝜃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−</m:t>
                      </m:r>
                      <m:r>
                        <a:rPr lang="en-US" sz="2800" b="0" i="1" dirty="0" smtClean="0">
                          <a:latin typeface="Cambria Math"/>
                        </a:rPr>
                        <m:t>𝐿</m:t>
                      </m:r>
                      <m:acc>
                        <m:accPr>
                          <m:chr m:val="̇"/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800" i="1" dirty="0">
                              <a:latin typeface="Cambria Math"/>
                            </a:rPr>
                            <m:t>𝜃</m:t>
                          </m:r>
                        </m:e>
                      </m:acc>
                      <m:r>
                        <a:rPr lang="en-US" sz="2800" i="1"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800" i="1">
                              <a:latin typeface="Cambria Math"/>
                            </a:rPr>
                            <m:t>𝜃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]</m:t>
                      </m:r>
                      <m:r>
                        <a:rPr lang="el-GR" sz="2800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+</m:t>
                      </m:r>
                      <m:r>
                        <a:rPr lang="en-US" sz="2800" b="0" i="1" dirty="0" smtClean="0">
                          <a:latin typeface="Cambria Math"/>
                        </a:rPr>
                        <m:t>𝐿</m:t>
                      </m:r>
                      <m:acc>
                        <m:accPr>
                          <m:chr m:val="̇"/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800" i="1" dirty="0">
                              <a:latin typeface="Cambria Math"/>
                            </a:rPr>
                            <m:t>𝜃</m:t>
                          </m:r>
                        </m:e>
                      </m:acc>
                      <m:r>
                        <m:rPr>
                          <m:sty m:val="p"/>
                        </m:rPr>
                        <a:rPr lang="en-US" sz="2800" dirty="0">
                          <a:latin typeface="Cambria Math"/>
                        </a:rPr>
                        <m:t>cos</m:t>
                      </m:r>
                      <m:r>
                        <a:rPr lang="en-US" sz="2800" i="1" dirty="0">
                          <a:latin typeface="Cambria Math"/>
                        </a:rPr>
                        <m:t>⁡(</m:t>
                      </m:r>
                      <m:r>
                        <a:rPr lang="el-GR" sz="2800" i="1" dirty="0">
                          <a:latin typeface="Cambria Math"/>
                        </a:rPr>
                        <m:t>𝜃</m:t>
                      </m:r>
                      <m:r>
                        <a:rPr lang="el-GR" sz="2800" i="1" dirty="0"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dirty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 dirty="0">
                                  <a:latin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800" i="1" dirty="0">
                              <a:latin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4079344"/>
                <a:ext cx="6964288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Θέση κειμένου 2"/>
          <p:cNvSpPr txBox="1">
            <a:spLocks/>
          </p:cNvSpPr>
          <p:nvPr/>
        </p:nvSpPr>
        <p:spPr>
          <a:xfrm>
            <a:off x="646386" y="1836514"/>
            <a:ext cx="6085854" cy="5843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u="sng" dirty="0" smtClean="0"/>
              <a:t>Βήμα </a:t>
            </a:r>
            <a:r>
              <a:rPr lang="en-US" u="sng" dirty="0" smtClean="0"/>
              <a:t>3</a:t>
            </a:r>
            <a:r>
              <a:rPr lang="el-GR" dirty="0" smtClean="0"/>
              <a:t>:  </a:t>
            </a:r>
            <a:r>
              <a:rPr lang="el-GR" dirty="0" smtClean="0"/>
              <a:t>Κινηματικοί Περιορισμοί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2154560" y="2564904"/>
                <a:ext cx="526692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𝑟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560" y="2564904"/>
                <a:ext cx="5266928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4139951" y="2420888"/>
            <a:ext cx="1368153" cy="9361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31" name="Θέση κειμένου 2"/>
          <p:cNvSpPr txBox="1">
            <a:spLocks/>
          </p:cNvSpPr>
          <p:nvPr/>
        </p:nvSpPr>
        <p:spPr>
          <a:xfrm>
            <a:off x="755576" y="5087456"/>
            <a:ext cx="693403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Άρα</a:t>
            </a:r>
            <a:r>
              <a:rPr lang="en-US" sz="2200" b="0" dirty="0" smtClean="0"/>
              <a:t>:</a:t>
            </a:r>
            <a:endParaRPr lang="el-GR" sz="22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1475656" y="4893759"/>
                <a:ext cx="696428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800" b="0" i="1" smtClean="0">
                              <a:latin typeface="Cambria Math"/>
                            </a:rPr>
                            <m:t>𝜃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𝑣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800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i="1" dirty="0">
                                  <a:latin typeface="Cambria Math"/>
                                </a:rPr>
                                <m:t>𝐿</m:t>
                              </m:r>
                              <m:acc>
                                <m:accPr>
                                  <m:chr m:val="̇"/>
                                  <m:ctrlPr>
                                    <a:rPr lang="en-US" sz="2800" i="1" dirty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800" i="1" dirty="0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acc>
                              <m:r>
                                <a:rPr lang="en-US" sz="2800" i="1">
                                  <a:latin typeface="Cambria Math"/>
                                </a:rPr>
                                <m:t>𝑠𝑖𝑛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800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l-GR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800" b="0" i="1" smtClean="0">
                          <a:latin typeface="Cambria Math"/>
                        </a:rPr>
                        <m:t>+ </m:t>
                      </m:r>
                      <m:sSup>
                        <m:sSup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 dirty="0">
                                  <a:latin typeface="Cambria Math"/>
                                </a:rPr>
                                <m:t>𝐿</m:t>
                              </m:r>
                              <m:acc>
                                <m:accPr>
                                  <m:chr m:val="̇"/>
                                  <m:ctrlPr>
                                    <a:rPr lang="en-US" sz="2800" i="1" dirty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800" i="1" dirty="0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acc>
                              <m:r>
                                <m:rPr>
                                  <m:sty m:val="p"/>
                                </m:rPr>
                                <a:rPr lang="en-US" sz="2800" dirty="0">
                                  <a:latin typeface="Cambria Math"/>
                                </a:rPr>
                                <m:t>cos</m:t>
                              </m:r>
                              <m:r>
                                <a:rPr lang="en-US" sz="2800" i="1" dirty="0">
                                  <a:latin typeface="Cambria Math"/>
                                </a:rPr>
                                <m:t>⁡(</m:t>
                              </m:r>
                              <m:r>
                                <a:rPr lang="el-GR" sz="2800" i="1" dirty="0">
                                  <a:latin typeface="Cambria Math"/>
                                </a:rPr>
                                <m:t>𝜃</m:t>
                              </m:r>
                              <m:r>
                                <a:rPr lang="el-GR" sz="2800" i="1" dirty="0"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el-GR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800" dirty="0" smtClean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4893759"/>
                <a:ext cx="6964288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8439944" y="5179219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4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34" name="Θέση κειμένου 2"/>
          <p:cNvSpPr txBox="1">
            <a:spLocks/>
          </p:cNvSpPr>
          <p:nvPr/>
        </p:nvSpPr>
        <p:spPr>
          <a:xfrm>
            <a:off x="755576" y="6095568"/>
            <a:ext cx="986975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Οπότε</a:t>
            </a:r>
            <a:r>
              <a:rPr lang="en-US" sz="2200" b="0" dirty="0" smtClean="0"/>
              <a:t>:</a:t>
            </a:r>
            <a:endParaRPr lang="el-GR" sz="22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1784176" y="5879544"/>
                <a:ext cx="696428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𝑣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800" i="1">
                              <a:latin typeface="Cambria Math"/>
                            </a:rPr>
                            <m:t>𝜃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−</m:t>
                      </m:r>
                      <m:r>
                        <a:rPr lang="en-US" sz="2800" i="1" dirty="0">
                          <a:latin typeface="Cambria Math"/>
                        </a:rPr>
                        <m:t>𝐿</m:t>
                      </m:r>
                      <m:acc>
                        <m:accPr>
                          <m:chr m:val="̇"/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800" i="1" dirty="0">
                              <a:latin typeface="Cambria Math"/>
                            </a:rPr>
                            <m:t>𝜃</m:t>
                          </m:r>
                        </m:e>
                      </m:acc>
                      <m:r>
                        <a:rPr lang="en-US" sz="2800" i="1"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800" i="1">
                              <a:latin typeface="Cambria Math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en-US" sz="2800" dirty="0" smtClean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176" y="5879544"/>
                <a:ext cx="6964288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/>
          <p:cNvSpPr/>
          <p:nvPr/>
        </p:nvSpPr>
        <p:spPr>
          <a:xfrm>
            <a:off x="7133456" y="6071459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(5)</a:t>
            </a:r>
            <a:endParaRPr lang="en-US" sz="2400" dirty="0"/>
          </a:p>
        </p:txBody>
      </p:sp>
      <p:sp>
        <p:nvSpPr>
          <p:cNvPr id="37" name="Θέση κειμένου 2"/>
          <p:cNvSpPr txBox="1">
            <a:spLocks/>
          </p:cNvSpPr>
          <p:nvPr/>
        </p:nvSpPr>
        <p:spPr>
          <a:xfrm>
            <a:off x="646386" y="3348682"/>
            <a:ext cx="6085854" cy="5843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u="sng" dirty="0" smtClean="0"/>
              <a:t>Βήμα </a:t>
            </a:r>
            <a:r>
              <a:rPr lang="en-US" u="sng" dirty="0" smtClean="0"/>
              <a:t>4</a:t>
            </a:r>
            <a:r>
              <a:rPr lang="el-GR" dirty="0" smtClean="0"/>
              <a:t>:  Επίλυση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030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  <p:sp>
        <p:nvSpPr>
          <p:cNvPr id="28" name="Τίτλος 5"/>
          <p:cNvSpPr txBox="1">
            <a:spLocks/>
          </p:cNvSpPr>
          <p:nvPr/>
        </p:nvSpPr>
        <p:spPr>
          <a:xfrm>
            <a:off x="457200" y="116632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/>
              <a:t>Εφαρμογή 3:Περιστρεφόμενη </a:t>
            </a:r>
            <a:br>
              <a:rPr lang="el-GR" dirty="0"/>
            </a:br>
            <a:r>
              <a:rPr lang="el-GR" dirty="0"/>
              <a:t>                               ράβδος που κυλίεται</a:t>
            </a:r>
          </a:p>
        </p:txBody>
      </p:sp>
      <p:sp>
        <p:nvSpPr>
          <p:cNvPr id="37" name="Θέση κειμένου 2"/>
          <p:cNvSpPr txBox="1">
            <a:spLocks/>
          </p:cNvSpPr>
          <p:nvPr/>
        </p:nvSpPr>
        <p:spPr>
          <a:xfrm>
            <a:off x="646386" y="1628800"/>
            <a:ext cx="6085854" cy="5843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u="sng" dirty="0" smtClean="0"/>
              <a:t>Βήμα </a:t>
            </a:r>
            <a:r>
              <a:rPr lang="en-US" u="sng" dirty="0" smtClean="0"/>
              <a:t>4</a:t>
            </a:r>
            <a:r>
              <a:rPr lang="el-GR" dirty="0" smtClean="0"/>
              <a:t>:  Επίλυση</a:t>
            </a:r>
            <a:endParaRPr lang="el-GR" dirty="0"/>
          </a:p>
        </p:txBody>
      </p:sp>
      <p:sp>
        <p:nvSpPr>
          <p:cNvPr id="18" name="Θέση κειμένου 2"/>
          <p:cNvSpPr txBox="1">
            <a:spLocks/>
          </p:cNvSpPr>
          <p:nvPr/>
        </p:nvSpPr>
        <p:spPr>
          <a:xfrm>
            <a:off x="728962" y="2225024"/>
            <a:ext cx="8287046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Με αντικατάσταση των (4) και (5) στην (1) και (2)  έχω </a:t>
            </a:r>
            <a:r>
              <a:rPr lang="en-US" sz="2200" b="0" dirty="0" smtClean="0"/>
              <a:t>:</a:t>
            </a:r>
            <a:endParaRPr lang="el-GR" sz="22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-1188640" y="2483604"/>
                <a:ext cx="11665296" cy="1521460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−</m:t>
                      </m:r>
                      <m:r>
                        <a:rPr lang="en-US" sz="2400" i="1" smtClean="0">
                          <a:latin typeface="Cambria Math"/>
                        </a:rPr>
                        <m:t>𝑚𝑔𝐿</m:t>
                      </m:r>
                      <m:func>
                        <m:funcPr>
                          <m:ctrlPr>
                            <a:rPr lang="en-US" sz="24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400" b="0" i="1" smtClean="0">
                                  <a:latin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l-GR" sz="24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func>
                      <m:r>
                        <a:rPr lang="el-GR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l-GR" sz="2400" b="0" i="0" smtClean="0">
                          <a:latin typeface="Cambria Math"/>
                        </a:rPr>
                        <m:t>Μ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400" i="1">
                              <a:latin typeface="Cambria Math"/>
                            </a:rPr>
                            <m:t>𝜃</m:t>
                          </m:r>
                        </m:e>
                      </m:d>
                      <m:r>
                        <a:rPr lang="el-GR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</a:rPr>
                        <m:t>m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𝑣</m:t>
                                      </m:r>
                                      <m:d>
                                        <m:dPr>
                                          <m:ctrlPr>
                                            <a:rPr lang="en-US" sz="24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l-GR" sz="2400" i="1">
                                              <a:latin typeface="Cambria Math"/>
                                            </a:rPr>
                                            <m:t>𝜃</m:t>
                                          </m:r>
                                        </m:e>
                                      </m:d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sz="2400" i="1" dirty="0">
                                          <a:latin typeface="Cambria Math"/>
                                        </a:rPr>
                                        <m:t>𝐿</m:t>
                                      </m:r>
                                      <m:acc>
                                        <m:accPr>
                                          <m:chr m:val="̇"/>
                                          <m:ctrlPr>
                                            <a:rPr lang="en-US" sz="2400" i="1" dirty="0">
                                              <a:latin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l-GR" sz="2400" i="1" dirty="0">
                                              <a:latin typeface="Cambria Math"/>
                                            </a:rPr>
                                            <m:t>𝜃</m:t>
                                          </m:r>
                                        </m:e>
                                      </m:acc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𝑠𝑖𝑛</m:t>
                                      </m:r>
                                      <m:d>
                                        <m:dPr>
                                          <m:ctrlPr>
                                            <a:rPr lang="en-US" sz="24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l-GR" sz="2400" i="1">
                                              <a:latin typeface="Cambria Math"/>
                                            </a:rPr>
                                            <m:t>𝜃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l-GR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l-GR" sz="2400" i="1">
                                  <a:latin typeface="Cambria Math"/>
                                </a:rPr>
                                <m:t> </m:t>
                              </m:r>
                            </m:e>
                            <m:e>
                              <m:r>
                                <a:rPr lang="el-GR" sz="2400" b="0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l-GR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l-GR" sz="24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 dirty="0">
                                          <a:latin typeface="Cambria Math"/>
                                        </a:rPr>
                                        <m:t>𝐿</m:t>
                                      </m:r>
                                      <m:acc>
                                        <m:accPr>
                                          <m:chr m:val="̇"/>
                                          <m:ctrlPr>
                                            <a:rPr lang="en-US" sz="2400" i="1" dirty="0">
                                              <a:latin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l-GR" sz="2400" i="1" dirty="0">
                                              <a:latin typeface="Cambria Math"/>
                                            </a:rPr>
                                            <m:t>𝜃</m:t>
                                          </m:r>
                                        </m:e>
                                      </m:acc>
                                      <m:r>
                                        <m:rPr>
                                          <m:sty m:val="p"/>
                                        </m:rPr>
                                        <a:rPr lang="en-US" sz="2400" dirty="0">
                                          <a:latin typeface="Cambria Math"/>
                                        </a:rPr>
                                        <m:t>cos</m:t>
                                      </m:r>
                                      <m:r>
                                        <a:rPr lang="en-US" sz="2400" i="1" dirty="0">
                                          <a:latin typeface="Cambria Math"/>
                                        </a:rPr>
                                        <m:t>⁡(</m:t>
                                      </m:r>
                                      <m:r>
                                        <a:rPr lang="el-GR" sz="2400" i="1" dirty="0">
                                          <a:latin typeface="Cambria Math"/>
                                        </a:rPr>
                                        <m:t>𝜃</m:t>
                                      </m:r>
                                      <m:r>
                                        <a:rPr lang="el-GR" sz="2400" i="1" dirty="0">
                                          <a:latin typeface="Cambria Math"/>
                                        </a:rPr>
                                        <m:t>)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l-GR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  <m:r>
                        <a:rPr lang="el-GR" sz="2400">
                          <a:latin typeface="Cambria Math"/>
                        </a:rPr>
                        <m:t>−</m:t>
                      </m:r>
                      <m:r>
                        <a:rPr lang="en-US" sz="2400" i="1">
                          <a:latin typeface="Cambria Math"/>
                        </a:rPr>
                        <m:t>𝑚𝑔𝐿</m:t>
                      </m:r>
                      <m:func>
                        <m:func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400" b="0" i="1" smtClean="0">
                              <a:latin typeface="Cambria Math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88640" y="2483604"/>
                <a:ext cx="11665296" cy="15214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107504" y="2708920"/>
            <a:ext cx="9036496" cy="1584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377064" y="364502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1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>
                <a:off x="251520" y="4655408"/>
                <a:ext cx="864096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</a:rPr>
                      <m:t>0</m:t>
                    </m:r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𝑀𝑣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sz="2800" b="0" i="1" smtClean="0">
                            <a:latin typeface="Cambria Math"/>
                          </a:rPr>
                          <m:t>𝜃</m:t>
                        </m:r>
                      </m:e>
                    </m:d>
                    <m:r>
                      <a:rPr lang="el-GR" sz="2800" b="0" i="1" smtClean="0">
                        <a:latin typeface="Cambria Math"/>
                      </a:rPr>
                      <m:t>+</m:t>
                    </m:r>
                    <m:r>
                      <a:rPr lang="en-US" sz="2800" b="0" i="1" smtClean="0">
                        <a:latin typeface="Cambria Math"/>
                      </a:rPr>
                      <m:t>𝑚</m:t>
                    </m:r>
                    <m:r>
                      <a:rPr lang="el-GR" sz="2800" b="0" i="1" smtClean="0">
                        <a:latin typeface="Cambria Math"/>
                      </a:rPr>
                      <m:t>[</m:t>
                    </m:r>
                    <m:r>
                      <a:rPr lang="en-US" sz="28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800" i="1">
                            <a:latin typeface="Cambria Math"/>
                          </a:rPr>
                          <m:t>𝜃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−</m:t>
                    </m:r>
                    <m:r>
                      <a:rPr lang="en-US" sz="2800" i="1" dirty="0">
                        <a:latin typeface="Cambria Math"/>
                      </a:rPr>
                      <m:t>𝐿</m:t>
                    </m:r>
                    <m:acc>
                      <m:accPr>
                        <m:chr m:val="̇"/>
                        <m:ctrlPr>
                          <a:rPr lang="en-US" sz="2800" i="1" dirty="0">
                            <a:latin typeface="Cambria Math"/>
                          </a:rPr>
                        </m:ctrlPr>
                      </m:accPr>
                      <m:e>
                        <m:r>
                          <a:rPr lang="el-GR" sz="2800" i="1" dirty="0">
                            <a:latin typeface="Cambria Math"/>
                          </a:rPr>
                          <m:t>𝜃</m:t>
                        </m:r>
                      </m:e>
                    </m:acc>
                    <m:r>
                      <a:rPr lang="en-US" sz="2800" i="1">
                        <a:latin typeface="Cambria Math"/>
                      </a:rPr>
                      <m:t>𝑠𝑖𝑛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800" i="1">
                            <a:latin typeface="Cambria Math"/>
                          </a:rPr>
                          <m:t>𝜃</m:t>
                        </m:r>
                      </m:e>
                    </m:d>
                  </m:oMath>
                </a14:m>
                <a:r>
                  <a:rPr lang="el-GR" sz="2800" dirty="0" smtClean="0"/>
                  <a:t>]</a:t>
                </a:r>
                <a:endParaRPr lang="en-US" sz="2800" dirty="0" smtClean="0"/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655408"/>
                <a:ext cx="8640960" cy="789816"/>
              </a:xfrm>
              <a:prstGeom prst="rect">
                <a:avLst/>
              </a:prstGeom>
              <a:blipFill rotWithShape="1">
                <a:blip r:embed="rId4"/>
                <a:stretch>
                  <a:fillRect b="-620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 38"/>
          <p:cNvSpPr/>
          <p:nvPr/>
        </p:nvSpPr>
        <p:spPr>
          <a:xfrm>
            <a:off x="5868144" y="4819483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42" name="Rectangle 41"/>
          <p:cNvSpPr/>
          <p:nvPr/>
        </p:nvSpPr>
        <p:spPr>
          <a:xfrm>
            <a:off x="125760" y="4445496"/>
            <a:ext cx="6318448" cy="12157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44" name="Θέση κειμένου 2"/>
          <p:cNvSpPr txBox="1">
            <a:spLocks/>
          </p:cNvSpPr>
          <p:nvPr/>
        </p:nvSpPr>
        <p:spPr>
          <a:xfrm>
            <a:off x="378050" y="5877272"/>
            <a:ext cx="8874470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Οι σχέσεις (1) και (2) αποτελούν σύστημα 2 εξισώσεων με 2 αγνώστους</a:t>
            </a:r>
            <a:r>
              <a:rPr lang="en-US" sz="2200" b="0" dirty="0" smtClean="0"/>
              <a:t>:</a:t>
            </a:r>
            <a:endParaRPr lang="el-GR" sz="22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457200" y="6309320"/>
                <a:ext cx="1450504" cy="478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acc>
                  </m:oMath>
                </a14:m>
                <a:endParaRPr lang="el-GR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6309320"/>
                <a:ext cx="1450504" cy="478785"/>
              </a:xfrm>
              <a:prstGeom prst="rect">
                <a:avLst/>
              </a:prstGeom>
              <a:blipFill rotWithShape="1">
                <a:blip r:embed="rId5"/>
                <a:stretch>
                  <a:fillRect t="-7595" b="-2658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264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5" name="Picture 8" descr="Λογότυπο του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Picture 12" descr="Λογότυπο του προγρά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7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634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 dirty="0"/>
          </a:p>
        </p:txBody>
      </p:sp>
      <p:sp>
        <p:nvSpPr>
          <p:cNvPr id="11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1772816"/>
            <a:ext cx="7920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Αντικαθιστώντας την </a:t>
            </a:r>
            <a:r>
              <a:rPr lang="en-US" dirty="0" smtClean="0"/>
              <a:t>(</a:t>
            </a:r>
            <a:r>
              <a:rPr lang="el-GR" dirty="0" smtClean="0"/>
              <a:t>2</a:t>
            </a:r>
            <a:r>
              <a:rPr lang="en-US" dirty="0" smtClean="0"/>
              <a:t>) </a:t>
            </a:r>
            <a:r>
              <a:rPr lang="el-GR" dirty="0" smtClean="0"/>
              <a:t>στην </a:t>
            </a:r>
            <a:r>
              <a:rPr lang="en-US" dirty="0" smtClean="0"/>
              <a:t>(</a:t>
            </a:r>
            <a:r>
              <a:rPr lang="el-GR" dirty="0" smtClean="0"/>
              <a:t>1</a:t>
            </a:r>
            <a:r>
              <a:rPr lang="en-US" dirty="0" smtClean="0"/>
              <a:t>)</a:t>
            </a:r>
            <a:r>
              <a:rPr lang="el-GR" dirty="0" smtClean="0"/>
              <a:t> προκύπτει</a:t>
            </a:r>
            <a:r>
              <a:rPr lang="en-US" dirty="0" smtClean="0"/>
              <a:t>:</a:t>
            </a:r>
            <a:endParaRPr lang="el-GR" dirty="0" smtClean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8454" y="2564904"/>
                <a:ext cx="820201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𝑊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̈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groupChrPr>
                        <m:e>
                          <m:f>
                            <m:f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800" b="0" i="1" smtClean="0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𝑡</m:t>
                          </m:r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𝑡</m:t>
                          </m:r>
                        </m:e>
                      </m:groupChr>
                      <m:r>
                        <a:rPr lang="en-US" sz="2800" i="1">
                          <a:latin typeface="Cambria Math"/>
                        </a:rPr>
                        <m:t>𝑊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̈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m:rPr>
                                  <m:brk m:alnAt="2"/>
                                </m:rPr>
                                <a:rPr lang="en-US" sz="2800" i="1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54" y="2564904"/>
                <a:ext cx="8202018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1560" y="4077072"/>
                <a:ext cx="820201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groupChr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̈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f>
                            <m:f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  <m:d>
                            <m:d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groupChr>
                      <m:r>
                        <a:rPr lang="en-US" sz="2800" b="0" i="1" smtClean="0">
                          <a:latin typeface="Cambria Math"/>
                        </a:rPr>
                        <m:t>       </m:t>
                      </m:r>
                      <m:r>
                        <a:rPr lang="en-US" sz="2800" i="1">
                          <a:latin typeface="Cambria Math"/>
                        </a:rPr>
                        <m:t>𝑊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f>
                            <m:f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nary>
                            <m:nary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2800" i="1">
                              <a:latin typeface="Cambria Math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077072"/>
                <a:ext cx="8202018" cy="13681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195736" y="5458406"/>
                <a:ext cx="547260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     </m:t>
                      </m:r>
                      <m:r>
                        <a:rPr lang="en-US" sz="2800" i="1">
                          <a:latin typeface="Cambria Math"/>
                        </a:rPr>
                        <m:t>𝑊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/>
                                    </a:rPr>
                                    <m:t>𝑑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/>
                                    </a:rPr>
                                    <m:t>𝑑𝑡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sz="2800" b="0" i="1" smtClean="0">
                                  <a:latin typeface="Cambria Math"/>
                                </a:rPr>
                                <m:t>𝑑𝑡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5458406"/>
                <a:ext cx="5472608" cy="13681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7812360" y="5911649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(3)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2711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43608" y="2276872"/>
                <a:ext cx="727280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Τ</m:t>
                      </m:r>
                      <m:r>
                        <a:rPr lang="el-GR" sz="28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T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f>
                            <m:f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,        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sSup>
                        <m:sSupPr>
                          <m:ctrlPr>
                            <a:rPr lang="en-US" sz="2800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276872"/>
                <a:ext cx="7272808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79958" y="1772816"/>
            <a:ext cx="7736458" cy="39259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l-GR" sz="2800" dirty="0" smtClean="0"/>
              <a:t>Κινητική Ενέργεια του Συστήματος των Ν υλικών Σημείων</a:t>
            </a:r>
            <a:endParaRPr lang="el-GR" sz="2800" dirty="0"/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4005064"/>
            <a:ext cx="7920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Οπότε η </a:t>
            </a:r>
            <a:r>
              <a:rPr lang="en-US" dirty="0" smtClean="0"/>
              <a:t>(</a:t>
            </a:r>
            <a:r>
              <a:rPr lang="el-GR" dirty="0"/>
              <a:t>3</a:t>
            </a:r>
            <a:r>
              <a:rPr lang="en-US" dirty="0" smtClean="0"/>
              <a:t>) </a:t>
            </a:r>
            <a:r>
              <a:rPr lang="el-GR" dirty="0" smtClean="0"/>
              <a:t>γράφεται</a:t>
            </a:r>
            <a:r>
              <a:rPr lang="en-US" dirty="0" smtClean="0"/>
              <a:t>:</a:t>
            </a: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7584" y="4437112"/>
                <a:ext cx="8064896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925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     </m:t>
                      </m:r>
                      <m:r>
                        <a:rPr lang="en-US" sz="2800" i="1">
                          <a:latin typeface="Cambria Math"/>
                        </a:rPr>
                        <m:t>𝑊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r>
                            <a:rPr lang="en-US" sz="2800" b="0" i="1" smtClean="0">
                              <a:latin typeface="Cambria Math"/>
                            </a:rPr>
                            <m:t>𝑑𝑡</m:t>
                          </m:r>
                        </m:e>
                      </m:nary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437112"/>
                <a:ext cx="8064896" cy="13681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27584" y="5805264"/>
                <a:ext cx="648072" cy="93610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5805264"/>
                <a:ext cx="648072" cy="9361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283968" y="5805264"/>
                <a:ext cx="1512168" cy="936104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𝑊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ΔΤ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5805264"/>
                <a:ext cx="1512168" cy="9361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637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7584" y="4941168"/>
                <a:ext cx="8064896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=−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r>
                            <a:rPr lang="en-US" sz="2800" i="1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a:rPr lang="el-GR" sz="2800" b="0" i="1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Δ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941168"/>
                <a:ext cx="8064896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31840" y="2636912"/>
                <a:ext cx="2664296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𝑛𝑐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2636912"/>
                <a:ext cx="2664296" cy="7920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79958" y="1772816"/>
            <a:ext cx="7736458" cy="39259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l-GR" sz="2800" u="sng" dirty="0" smtClean="0"/>
              <a:t>Εξωτερικές Δυνάμεις</a:t>
            </a:r>
            <a:endParaRPr lang="el-GR" sz="2800" u="sng" dirty="0"/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2276872"/>
            <a:ext cx="7920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Έστω ότι</a:t>
            </a:r>
            <a:r>
              <a:rPr lang="en-US" dirty="0" smtClean="0"/>
              <a:t>:</a:t>
            </a:r>
            <a:endParaRPr lang="el-GR" dirty="0" smtClean="0"/>
          </a:p>
        </p:txBody>
      </p:sp>
      <p:sp>
        <p:nvSpPr>
          <p:cNvPr id="11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3717032"/>
            <a:ext cx="1008112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όπου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07704" y="3573016"/>
                <a:ext cx="2232248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=−</m:t>
                      </m:r>
                      <m:r>
                        <a:rPr lang="el-GR" sz="2800" b="0" i="1" smtClean="0">
                          <a:latin typeface="Cambria Math"/>
                        </a:rPr>
                        <m:t>𝛻</m:t>
                      </m:r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573016"/>
                <a:ext cx="2232248" cy="79208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139952" y="3717032"/>
            <a:ext cx="7200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και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932040" y="3573016"/>
                <a:ext cx="2808312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𝑑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=−</m:t>
                      </m:r>
                      <m:r>
                        <a:rPr lang="en-US" sz="2800" b="0" i="1" smtClean="0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573016"/>
                <a:ext cx="2808312" cy="79208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4509120"/>
            <a:ext cx="7920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Οπότε</a:t>
            </a:r>
            <a:r>
              <a:rPr lang="en-US" dirty="0" smtClean="0"/>
              <a:t>: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330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619672" y="2636912"/>
                <a:ext cx="6480720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925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l-GR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/>
                                        </a:rPr>
                                        <m:t>F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ctrlPr>
                                <a:rPr lang="el-GR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800" i="1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sz="2800">
                                  <a:latin typeface="Cambria Math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  <a:ea typeface="Cambria Math"/>
                        </a:rPr>
                        <m:t>Δ</m:t>
                      </m:r>
                      <m:d>
                        <m:dPr>
                          <m:begChr m:val="["/>
                          <m:endChr m:val="]"/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l-GR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636912"/>
                <a:ext cx="6480720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p:sp>
        <p:nvSpPr>
          <p:cNvPr id="9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79958" y="1340768"/>
            <a:ext cx="7736458" cy="39259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l-GR" sz="2800" u="sng" dirty="0" smtClean="0"/>
              <a:t>Εξωτερικές Δυνάμεις</a:t>
            </a:r>
            <a:endParaRPr lang="el-GR" sz="2800" u="sng" dirty="0"/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1844824"/>
            <a:ext cx="8064896" cy="864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Επομένως ο 1</a:t>
            </a:r>
            <a:r>
              <a:rPr lang="el-GR" baseline="30000" dirty="0" smtClean="0"/>
              <a:t>ος</a:t>
            </a:r>
            <a:r>
              <a:rPr lang="el-GR" dirty="0" smtClean="0"/>
              <a:t> όρος στην (1) για συντηρητικές δυνάμεις παίρνει τη μορφή</a:t>
            </a:r>
            <a:r>
              <a:rPr lang="en-US" dirty="0" smtClean="0"/>
              <a:t>:</a:t>
            </a:r>
            <a:endParaRPr lang="el-GR" dirty="0" smtClean="0"/>
          </a:p>
        </p:txBody>
      </p:sp>
      <p:sp>
        <p:nvSpPr>
          <p:cNvPr id="21" name="Rectangle 20"/>
          <p:cNvSpPr/>
          <p:nvPr/>
        </p:nvSpPr>
        <p:spPr>
          <a:xfrm>
            <a:off x="8100392" y="3140968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(4)</a:t>
            </a:r>
            <a:endParaRPr lang="en-US" sz="2400" dirty="0"/>
          </a:p>
        </p:txBody>
      </p:sp>
      <p:sp>
        <p:nvSpPr>
          <p:cNvPr id="22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79958" y="4437112"/>
            <a:ext cx="4568106" cy="72008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l-GR" sz="2800" dirty="0" smtClean="0"/>
              <a:t>Δυναμική Ενέργεια των Εξωτερικών Συντηρητικών Δυνάμεων</a:t>
            </a:r>
            <a:r>
              <a:rPr lang="en-US" sz="2800" dirty="0" smtClean="0"/>
              <a:t>: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292080" y="4077072"/>
                <a:ext cx="223224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>
                          <a:latin typeface="Cambria Math"/>
                        </a:rPr>
                        <m:t>V</m:t>
                      </m:r>
                      <m:r>
                        <a:rPr lang="el-GR" sz="28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4077072"/>
                <a:ext cx="2232248" cy="13681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1187624" y="6034062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(4)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907704" y="5991671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5991671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627784" y="5517232"/>
                <a:ext cx="439248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l-GR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/>
                                        </a:rPr>
                                        <m:t>F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  <a:ea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  <a:ea typeface="Cambria Math"/>
                        </a:rPr>
                        <m:t>V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5517232"/>
                <a:ext cx="4392488" cy="13681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617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62400" y="4005064"/>
                <a:ext cx="8784976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nary>
                                <m:nary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8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l-GR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800" i="1">
                                              <a:latin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800" b="0" i="1" smtClean="0"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𝑗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∙</m:t>
                                  </m:r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e>
                      </m:nary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..+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𝑖𝑗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+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+..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400" y="4005064"/>
                <a:ext cx="8784976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31840" y="2348880"/>
                <a:ext cx="2664296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𝑛𝑐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2348880"/>
                <a:ext cx="2664296" cy="7920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79958" y="1484784"/>
            <a:ext cx="7736458" cy="39259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l-GR" sz="2800" u="sng" dirty="0" smtClean="0"/>
              <a:t>Ε</a:t>
            </a:r>
            <a:r>
              <a:rPr lang="el-GR" sz="2800" u="sng" dirty="0"/>
              <a:t>σ</a:t>
            </a:r>
            <a:r>
              <a:rPr lang="el-GR" sz="2800" u="sng" dirty="0" smtClean="0"/>
              <a:t>ωτερικές Δυνάμεις</a:t>
            </a:r>
            <a:endParaRPr lang="el-GR" sz="2800" u="sng" dirty="0"/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1988840"/>
            <a:ext cx="7920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Έστω ότι</a:t>
            </a:r>
            <a:r>
              <a:rPr lang="en-US" dirty="0" smtClean="0"/>
              <a:t>:</a:t>
            </a:r>
            <a:endParaRPr lang="el-GR" dirty="0" smtClean="0"/>
          </a:p>
        </p:txBody>
      </p:sp>
      <p:sp>
        <p:nvSpPr>
          <p:cNvPr id="21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3140968"/>
            <a:ext cx="8064896" cy="864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Επομένως ο </a:t>
            </a:r>
            <a:r>
              <a:rPr lang="en-US" dirty="0" smtClean="0"/>
              <a:t>2</a:t>
            </a:r>
            <a:r>
              <a:rPr lang="el-GR" baseline="30000" dirty="0" smtClean="0"/>
              <a:t>ος</a:t>
            </a:r>
            <a:r>
              <a:rPr lang="el-GR" dirty="0" smtClean="0"/>
              <a:t> όρος στην (1) για συντηρητικές δυνάμεις παίρνει τη μορφή</a:t>
            </a:r>
            <a:r>
              <a:rPr lang="en-US" dirty="0" smtClean="0"/>
              <a:t>:</a:t>
            </a: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79512" y="5373216"/>
                <a:ext cx="896448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925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..+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𝑖𝑗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−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𝑖𝑗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+..=..+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𝑖𝑗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80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..</m:t>
                          </m:r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5373216"/>
                <a:ext cx="8964488" cy="13681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202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5536" y="4185055"/>
                <a:ext cx="8784976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5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5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5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50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5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5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5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nary>
                                <m:nary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5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5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l-GR" sz="25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500" i="1">
                                              <a:latin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500" b="0" i="1" smtClean="0"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500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sz="2500" b="0" i="1" smtClean="0">
                                          <a:latin typeface="Cambria Math"/>
                                        </a:rPr>
                                        <m:t>𝑗</m:t>
                                      </m:r>
                                      <m:r>
                                        <a:rPr lang="en-US" sz="2500" i="1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2500" i="1">
                                          <a:latin typeface="Cambria Math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∙</m:t>
                                  </m:r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5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5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e>
                      </m:nary>
                      <m:r>
                        <a:rPr lang="el-GR" sz="2500" b="0" i="1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5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/>
                            </a:rPr>
                            <m:t>𝑖</m:t>
                          </m:r>
                          <m:r>
                            <a:rPr lang="en-US" sz="25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5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5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5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500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500" i="1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nary>
                                <m:nary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5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5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  <m:e>
                                  <m:r>
                                    <a:rPr lang="el-GR" sz="2500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500" i="1">
                                      <a:latin typeface="Cambria Math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US" sz="25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500" i="1">
                                          <a:latin typeface="Cambria Math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sz="2500" i="1">
                                          <a:latin typeface="Cambria Math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e>
                      </m:nary>
                      <m:r>
                        <a:rPr lang="el-GR" sz="2500" b="0" i="1" smtClean="0">
                          <a:latin typeface="Cambria Math"/>
                          <a:ea typeface="Cambria Math"/>
                        </a:rPr>
                        <m:t>=−</m:t>
                      </m:r>
                      <m:nary>
                        <m:naryPr>
                          <m:chr m:val="∑"/>
                          <m:ctrlPr>
                            <a:rPr lang="en-US" sz="25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/>
                            </a:rPr>
                            <m:t>𝑖</m:t>
                          </m:r>
                          <m:r>
                            <a:rPr lang="en-US" sz="25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5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5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5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500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500" i="1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a:rPr lang="el-GR" sz="2500" b="0" i="0" smtClean="0">
                                  <a:latin typeface="Cambria Math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i="1">
                                      <a:latin typeface="Cambria Math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sz="25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500" b="0" i="1" smtClean="0">
                          <a:latin typeface="Cambria Math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l-GR" sz="2500" b="0" i="0" smtClean="0">
                          <a:latin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2500" b="0" i="0" smtClean="0">
                          <a:latin typeface="Cambria Math"/>
                        </a:rPr>
                        <m:t>V</m:t>
                      </m:r>
                      <m:r>
                        <a:rPr lang="en-US" sz="2500" b="0" i="0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185055"/>
                <a:ext cx="8784976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771800" y="2132856"/>
                <a:ext cx="5472608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  <m:r>
                            <a:rPr lang="en-US" sz="2800" i="1">
                              <a:latin typeface="Cambria Math"/>
                            </a:rPr>
                            <m:t>,</m:t>
                          </m:r>
                          <m:r>
                            <a:rPr lang="en-US" sz="2800" i="1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sz="2800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a:rPr lang="el-GR" sz="2800" b="0" i="1" smtClean="0">
                          <a:latin typeface="Cambria Math"/>
                        </a:rPr>
                        <m:t>−</m:t>
                      </m:r>
                      <m:r>
                        <a:rPr lang="en-US" sz="2800" b="0" i="1" smtClean="0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𝑖𝑗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132856"/>
                <a:ext cx="5472608" cy="7920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79958" y="1484784"/>
            <a:ext cx="7736458" cy="39259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l-GR" sz="2800" u="sng" dirty="0" smtClean="0"/>
              <a:t>Ε</a:t>
            </a:r>
            <a:r>
              <a:rPr lang="el-GR" sz="2800" u="sng" dirty="0"/>
              <a:t>σ</a:t>
            </a:r>
            <a:r>
              <a:rPr lang="el-GR" sz="2800" u="sng" dirty="0" smtClean="0"/>
              <a:t>ωτερικές Δυνάμεις</a:t>
            </a:r>
            <a:endParaRPr lang="el-GR" sz="2800" u="sng" dirty="0"/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1988840"/>
            <a:ext cx="7920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Εάν</a:t>
            </a:r>
            <a:r>
              <a:rPr lang="en-US" dirty="0" smtClean="0"/>
              <a:t>:</a:t>
            </a:r>
            <a:endParaRPr lang="el-GR" dirty="0" smtClean="0"/>
          </a:p>
        </p:txBody>
      </p:sp>
      <p:sp>
        <p:nvSpPr>
          <p:cNvPr id="21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2996952"/>
            <a:ext cx="8064896" cy="4680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καλούμε την                συντηρητική εσωτερική δύναμη.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555776" y="2924944"/>
                <a:ext cx="855712" cy="540031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85000" lnSpcReduction="100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  <m:r>
                            <a:rPr lang="en-US" sz="2800" i="1">
                              <a:latin typeface="Cambria Math"/>
                            </a:rPr>
                            <m:t>,</m:t>
                          </m:r>
                          <m:r>
                            <a:rPr lang="en-US" sz="2800" i="1"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2924944"/>
                <a:ext cx="855712" cy="540031"/>
              </a:xfrm>
              <a:prstGeom prst="rect">
                <a:avLst/>
              </a:prstGeom>
              <a:blipFill rotWithShape="1">
                <a:blip r:embed="rId5"/>
                <a:stretch>
                  <a:fillRect l="-5674" b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3645024"/>
            <a:ext cx="8064896" cy="4680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Οπότε</a:t>
            </a:r>
          </a:p>
        </p:txBody>
      </p:sp>
      <p:sp>
        <p:nvSpPr>
          <p:cNvPr id="1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5517232"/>
            <a:ext cx="8064896" cy="6840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dirty="0" smtClean="0"/>
              <a:t>Η δυναμική ενέργεια εξαρτάται μόνο από την απόσταση μεταξύ των υλικών σημείων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n-US" dirty="0" smtClean="0"/>
              <a:t>j.</a:t>
            </a: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635896" y="6165304"/>
                <a:ext cx="3384376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6165304"/>
                <a:ext cx="3384376" cy="79208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008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7/9/2014 8:35:30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2,3,1026,5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7,8,17,10,"/>
</p:tagLst>
</file>

<file path=ppt/theme/theme1.xml><?xml version="1.0" encoding="utf-8"?>
<a:theme xmlns:a="http://schemas.openxmlformats.org/drawingml/2006/main" name="UTH_Opencourse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 t r u e < / C h e c k T e x t S i z e >  
     < C h e c k S c r e e n T i p > f a l s e < / C h e c k S c r e e n T i p >  
     < S h o w S h a p e N a m e C o l u m n > f a l s e < / S h o w S h a p e N a m e C o l u m n >  
     < S h o w I s s u e D e s c r i p t i o n > f a l s e 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5E660CE9-CF9F-4905-8878-B8801F9EB79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15786</TotalTime>
  <Words>3891</Words>
  <Application>Microsoft Office PowerPoint</Application>
  <PresentationFormat>On-screen Show (4:3)</PresentationFormat>
  <Paragraphs>411</Paragraphs>
  <Slides>36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UTH_Opencourses Powerpoint Template</vt:lpstr>
      <vt:lpstr>Δυναμική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Εφαρμογή 1: Κίνηση με τριβή</vt:lpstr>
      <vt:lpstr>Εφαρμογή 1: Κίνηση με τριβή</vt:lpstr>
      <vt:lpstr>Εφαρμογή 1: Κίνηση με τριβή</vt:lpstr>
      <vt:lpstr>Εφαρμογή 1: Κίνηση με τριβή</vt:lpstr>
      <vt:lpstr>Εφαρμογή 1: Κίνηση με τριβή</vt:lpstr>
      <vt:lpstr>Εφαρμογή 1: Κίνηση με τριβή</vt:lpstr>
      <vt:lpstr>Εφαρμογή 1: Κίνηση με τριβή</vt:lpstr>
      <vt:lpstr>Εφαρμογή 2: Αβαρής ράβδος</vt:lpstr>
      <vt:lpstr>PowerPoint Presentation</vt:lpstr>
      <vt:lpstr>PowerPoint Presentation</vt:lpstr>
      <vt:lpstr>PowerPoint Presentation</vt:lpstr>
      <vt:lpstr>Εφαρμογή 2: Αβαρής ράβδος</vt:lpstr>
      <vt:lpstr>Εφαρμογή 2: Αβαρής ράβδος</vt:lpstr>
      <vt:lpstr>Εφαρμογή 3:Περιστρεφόμενη                                 ράβδος που κυλίεται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Τέλος Ενότητας</vt:lpstr>
    </vt:vector>
  </TitlesOfParts>
  <Company>UTH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Τίτλος Μαθήματος - Ενότητα</dc:title>
  <dc:creator>ΔΙδάσκων</dc:creator>
  <cp:lastModifiedBy>Christina</cp:lastModifiedBy>
  <cp:revision>225</cp:revision>
  <dcterms:created xsi:type="dcterms:W3CDTF">2014-09-17T16:29:18Z</dcterms:created>
  <dcterms:modified xsi:type="dcterms:W3CDTF">2014-11-14T10:28:11Z</dcterms:modified>
</cp:coreProperties>
</file>