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42"/>
  </p:notesMasterIdLst>
  <p:handoutMasterIdLst>
    <p:handoutMasterId r:id="rId43"/>
  </p:handoutMasterIdLst>
  <p:sldIdLst>
    <p:sldId id="29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2" r:id="rId38"/>
    <p:sldId id="293" r:id="rId39"/>
    <p:sldId id="294" r:id="rId40"/>
    <p:sldId id="295" r:id="rId41"/>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4660"/>
  </p:normalViewPr>
  <p:slideViewPr>
    <p:cSldViewPr>
      <p:cViewPr varScale="1">
        <p:scale>
          <a:sx n="113" d="100"/>
          <a:sy n="113" d="100"/>
        </p:scale>
        <p:origin x="186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6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l-GR" altLang="el-GR"/>
          </a:p>
        </p:txBody>
      </p:sp>
      <p:sp>
        <p:nvSpPr>
          <p:cNvPr id="4710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l-GR" altLang="el-GR"/>
          </a:p>
        </p:txBody>
      </p:sp>
      <p:sp>
        <p:nvSpPr>
          <p:cNvPr id="4710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l-GR" altLang="el-GR"/>
          </a:p>
        </p:txBody>
      </p:sp>
      <p:sp>
        <p:nvSpPr>
          <p:cNvPr id="4710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0231D1F-0419-41F9-8708-BFA0CEC354B1}" type="slidenum">
              <a:rPr lang="el-GR" altLang="el-GR"/>
              <a:pPr>
                <a:defRPr/>
              </a:pPr>
              <a:t>‹#›</a:t>
            </a:fld>
            <a:endParaRPr lang="el-GR" altLang="el-GR"/>
          </a:p>
        </p:txBody>
      </p:sp>
    </p:spTree>
    <p:extLst>
      <p:ext uri="{BB962C8B-B14F-4D97-AF65-F5344CB8AC3E}">
        <p14:creationId xmlns:p14="http://schemas.microsoft.com/office/powerpoint/2010/main" val="3098331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smtClean="0"/>
            </a:lvl1pPr>
          </a:lstStyle>
          <a:p>
            <a:pPr>
              <a:defRPr/>
            </a:pPr>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6A8F2A55-8017-414F-9749-15B1441DE3E5}" type="datetimeFigureOut">
              <a:rPr lang="el-GR"/>
              <a:pPr>
                <a:defRPr/>
              </a:pPr>
              <a:t>2/7/2015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smtClean="0"/>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0B0019FD-0B93-4D05-8250-39A36B2CB4A6}" type="slidenum">
              <a:rPr lang="el-GR"/>
              <a:pPr>
                <a:defRPr/>
              </a:pPr>
              <a:t>‹#›</a:t>
            </a:fld>
            <a:endParaRPr lang="el-GR"/>
          </a:p>
        </p:txBody>
      </p:sp>
    </p:spTree>
    <p:extLst>
      <p:ext uri="{BB962C8B-B14F-4D97-AF65-F5344CB8AC3E}">
        <p14:creationId xmlns:p14="http://schemas.microsoft.com/office/powerpoint/2010/main" val="26775694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solidFill>
                <a:srgbClr val="FF0000"/>
              </a:solidFill>
            </a:endParaRPr>
          </a:p>
        </p:txBody>
      </p:sp>
      <p:sp>
        <p:nvSpPr>
          <p:cNvPr id="614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0347FD-9BE2-4B68-BF52-3BE0BA08CA6A}" type="slidenum">
              <a:rPr lang="el-GR" altLang="el-GR"/>
              <a:pPr/>
              <a:t>1</a:t>
            </a:fld>
            <a:endParaRPr lang="el-GR" altLang="el-GR"/>
          </a:p>
        </p:txBody>
      </p:sp>
    </p:spTree>
    <p:extLst>
      <p:ext uri="{BB962C8B-B14F-4D97-AF65-F5344CB8AC3E}">
        <p14:creationId xmlns:p14="http://schemas.microsoft.com/office/powerpoint/2010/main" val="2675872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44036"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0AD013B-C80C-4C70-9AD4-569FD7BC9F0C}" type="slidenum">
              <a:rPr lang="el-GR" altLang="el-GR"/>
              <a:pPr/>
              <a:t>37</a:t>
            </a:fld>
            <a:endParaRPr lang="el-GR" altLang="el-GR"/>
          </a:p>
        </p:txBody>
      </p:sp>
    </p:spTree>
    <p:extLst>
      <p:ext uri="{BB962C8B-B14F-4D97-AF65-F5344CB8AC3E}">
        <p14:creationId xmlns:p14="http://schemas.microsoft.com/office/powerpoint/2010/main" val="1950562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46084"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29541A4-4330-4F09-B567-673B4CA1F2FE}" type="slidenum">
              <a:rPr lang="el-GR" altLang="el-GR"/>
              <a:pPr/>
              <a:t>38</a:t>
            </a:fld>
            <a:endParaRPr lang="el-GR" altLang="el-GR"/>
          </a:p>
        </p:txBody>
      </p:sp>
    </p:spTree>
    <p:extLst>
      <p:ext uri="{BB962C8B-B14F-4D97-AF65-F5344CB8AC3E}">
        <p14:creationId xmlns:p14="http://schemas.microsoft.com/office/powerpoint/2010/main" val="2062271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0713E6-9B51-40C4-B837-CC12744267F8}" type="slidenum">
              <a:rPr lang="el-GR" altLang="el-GR"/>
              <a:pPr/>
              <a:t>39</a:t>
            </a:fld>
            <a:endParaRPr lang="el-GR" altLang="el-GR"/>
          </a:p>
        </p:txBody>
      </p:sp>
    </p:spTree>
    <p:extLst>
      <p:ext uri="{BB962C8B-B14F-4D97-AF65-F5344CB8AC3E}">
        <p14:creationId xmlns:p14="http://schemas.microsoft.com/office/powerpoint/2010/main" val="3953740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FC015F-65E0-4875-8827-90A6A0090612}" type="slidenum">
              <a:rPr lang="el-GR" altLang="el-GR"/>
              <a:pPr/>
              <a:t>40</a:t>
            </a:fld>
            <a:endParaRPr lang="el-GR" altLang="el-GR"/>
          </a:p>
        </p:txBody>
      </p:sp>
    </p:spTree>
    <p:extLst>
      <p:ext uri="{BB962C8B-B14F-4D97-AF65-F5344CB8AC3E}">
        <p14:creationId xmlns:p14="http://schemas.microsoft.com/office/powerpoint/2010/main" val="20967623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l-GR" altLang="el-GR"/>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l-GR" altLang="el-GR"/>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kumimoji="1" lang="el-GR" altLang="el-GR"/>
            </a:p>
          </p:txBody>
        </p:sp>
        <p:grpSp>
          <p:nvGrpSpPr>
            <p:cNvPr id="8" name="Group 6"/>
            <p:cNvGrpSpPr>
              <a:grpSpLocks/>
            </p:cNvGrpSpPr>
            <p:nvPr/>
          </p:nvGrpSpPr>
          <p:grpSpPr bwMode="auto">
            <a:xfrm>
              <a:off x="4944" y="1"/>
              <a:ext cx="816" cy="3974"/>
              <a:chOff x="4944" y="1"/>
              <a:chExt cx="816" cy="3974"/>
            </a:xfrm>
          </p:grpSpPr>
          <p:grpSp>
            <p:nvGrpSpPr>
              <p:cNvPr id="20" name="Group 7"/>
              <p:cNvGrpSpPr>
                <a:grpSpLocks/>
              </p:cNvGrpSpPr>
              <p:nvPr userDrawn="1"/>
            </p:nvGrpSpPr>
            <p:grpSpPr bwMode="auto">
              <a:xfrm>
                <a:off x="5280" y="1"/>
                <a:ext cx="480" cy="1430"/>
                <a:chOff x="5280" y="1"/>
                <a:chExt cx="480" cy="1430"/>
              </a:xfrm>
            </p:grpSpPr>
            <p:grpSp>
              <p:nvGrpSpPr>
                <p:cNvPr id="41" name="Group 8"/>
                <p:cNvGrpSpPr>
                  <a:grpSpLocks/>
                </p:cNvGrpSpPr>
                <p:nvPr userDrawn="1"/>
              </p:nvGrpSpPr>
              <p:grpSpPr bwMode="auto">
                <a:xfrm rot="-5400000">
                  <a:off x="5484" y="0"/>
                  <a:ext cx="174" cy="176"/>
                  <a:chOff x="1657" y="323"/>
                  <a:chExt cx="1691" cy="2560"/>
                </a:xfrm>
              </p:grpSpPr>
              <p:grpSp>
                <p:nvGrpSpPr>
                  <p:cNvPr id="50" name="Group 9"/>
                  <p:cNvGrpSpPr>
                    <a:grpSpLocks/>
                  </p:cNvGrpSpPr>
                  <p:nvPr/>
                </p:nvGrpSpPr>
                <p:grpSpPr bwMode="auto">
                  <a:xfrm>
                    <a:off x="1657" y="323"/>
                    <a:ext cx="1691" cy="2560"/>
                    <a:chOff x="1657" y="323"/>
                    <a:chExt cx="1691" cy="2560"/>
                  </a:xfrm>
                </p:grpSpPr>
                <p:sp>
                  <p:nvSpPr>
                    <p:cNvPr id="57"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8"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51"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l-GR" altLang="el-GR"/>
                  </a:p>
                </p:txBody>
              </p:sp>
              <p:sp>
                <p:nvSpPr>
                  <p:cNvPr id="52"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3"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4"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5"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6"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pic>
              <p:nvPicPr>
                <p:cNvPr id="42" name="Picture 1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1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2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2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2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2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2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3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3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3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3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3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3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3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3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4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4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4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4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4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4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9"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l-GR"/>
            </a:p>
          </p:txBody>
        </p:sp>
        <p:sp>
          <p:nvSpPr>
            <p:cNvPr id="11"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l-GR"/>
            </a:p>
          </p:txBody>
        </p:sp>
        <p:sp>
          <p:nvSpPr>
            <p:cNvPr id="12"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4"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5"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6"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l-GR"/>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l-GR" altLang="el-GR"/>
            </a:p>
          </p:txBody>
        </p:sp>
        <p:sp>
          <p:nvSpPr>
            <p:cNvPr id="18"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l-GR"/>
            </a:p>
          </p:txBody>
        </p:sp>
        <p:sp>
          <p:nvSpPr>
            <p:cNvPr id="19" name="AutoShape 56"/>
            <p:cNvSpPr>
              <a:spLocks noChangeArrowheads="1"/>
            </p:cNvSpPr>
            <p:nvPr/>
          </p:nvSpPr>
          <p:spPr bwMode="hidden">
            <a:xfrm rot="5400000">
              <a:off x="2724" y="2089"/>
              <a:ext cx="4320" cy="142"/>
            </a:xfrm>
            <a:custGeom>
              <a:avLst/>
              <a:gdLst>
                <a:gd name="T0" fmla="*/ 4259 w 21600"/>
                <a:gd name="T1" fmla="*/ 71 h 21600"/>
                <a:gd name="T2" fmla="*/ 2160 w 21600"/>
                <a:gd name="T3" fmla="*/ 142 h 21600"/>
                <a:gd name="T4" fmla="*/ 61 w 21600"/>
                <a:gd name="T5" fmla="*/ 71 h 21600"/>
                <a:gd name="T6" fmla="*/ 216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el-GR"/>
            </a:p>
          </p:txBody>
        </p:sp>
      </p:grpSp>
      <p:sp>
        <p:nvSpPr>
          <p:cNvPr id="90169" name="Rectangle 57"/>
          <p:cNvSpPr>
            <a:spLocks noGrp="1" noChangeArrowheads="1"/>
          </p:cNvSpPr>
          <p:nvPr>
            <p:ph type="ctrTitle" sz="quarter"/>
          </p:nvPr>
        </p:nvSpPr>
        <p:spPr>
          <a:xfrm>
            <a:off x="685800" y="1370013"/>
            <a:ext cx="6965950" cy="2057400"/>
          </a:xfrm>
        </p:spPr>
        <p:txBody>
          <a:bodyPr/>
          <a:lstStyle>
            <a:lvl1pPr>
              <a:defRPr/>
            </a:lvl1pPr>
          </a:lstStyle>
          <a:p>
            <a:pPr lvl="0"/>
            <a:r>
              <a:rPr lang="el-GR" altLang="el-GR" noProof="0" smtClean="0"/>
              <a:t>Κάντε κλικ για επεξεργασία του τίτλου</a:t>
            </a:r>
          </a:p>
        </p:txBody>
      </p:sp>
      <p:sp>
        <p:nvSpPr>
          <p:cNvPr id="90170"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el-GR" altLang="el-GR" noProof="0" smtClean="0"/>
              <a:t>Κάντε κλικ για να επεξεργαστείτε τον υπότιτλο του υποδείγματος</a:t>
            </a:r>
          </a:p>
        </p:txBody>
      </p:sp>
      <p:sp>
        <p:nvSpPr>
          <p:cNvPr id="59" name="Rectangle 59"/>
          <p:cNvSpPr>
            <a:spLocks noGrp="1" noChangeArrowheads="1"/>
          </p:cNvSpPr>
          <p:nvPr>
            <p:ph type="dt" sz="quarter" idx="10"/>
          </p:nvPr>
        </p:nvSpPr>
        <p:spPr/>
        <p:txBody>
          <a:bodyPr/>
          <a:lstStyle>
            <a:lvl1pPr>
              <a:defRPr smtClean="0"/>
            </a:lvl1pPr>
          </a:lstStyle>
          <a:p>
            <a:pPr>
              <a:defRPr/>
            </a:pPr>
            <a:endParaRPr lang="el-GR" altLang="el-GR"/>
          </a:p>
        </p:txBody>
      </p:sp>
      <p:sp>
        <p:nvSpPr>
          <p:cNvPr id="60" name="Rectangle 60"/>
          <p:cNvSpPr>
            <a:spLocks noGrp="1" noChangeArrowheads="1"/>
          </p:cNvSpPr>
          <p:nvPr>
            <p:ph type="ftr" sz="quarter" idx="11"/>
          </p:nvPr>
        </p:nvSpPr>
        <p:spPr/>
        <p:txBody>
          <a:bodyPr/>
          <a:lstStyle>
            <a:lvl1pPr>
              <a:defRPr smtClean="0"/>
            </a:lvl1pPr>
          </a:lstStyle>
          <a:p>
            <a:pPr>
              <a:defRPr/>
            </a:pPr>
            <a:endParaRPr lang="el-GR" altLang="el-GR"/>
          </a:p>
        </p:txBody>
      </p:sp>
      <p:sp>
        <p:nvSpPr>
          <p:cNvPr id="61" name="Rectangle 61"/>
          <p:cNvSpPr>
            <a:spLocks noGrp="1" noChangeArrowheads="1"/>
          </p:cNvSpPr>
          <p:nvPr>
            <p:ph type="sldNum" sz="quarter" idx="12"/>
          </p:nvPr>
        </p:nvSpPr>
        <p:spPr/>
        <p:txBody>
          <a:bodyPr/>
          <a:lstStyle>
            <a:lvl1pPr>
              <a:defRPr smtClean="0"/>
            </a:lvl1pPr>
          </a:lstStyle>
          <a:p>
            <a:pPr>
              <a:defRPr/>
            </a:pPr>
            <a:fld id="{CC9A1D24-1BAC-452C-9B51-025DCA351AC3}" type="slidenum">
              <a:rPr lang="el-GR" altLang="el-GR"/>
              <a:pPr>
                <a:defRPr/>
              </a:pPr>
              <a:t>‹#›</a:t>
            </a:fld>
            <a:endParaRPr lang="el-GR" altLang="el-GR"/>
          </a:p>
        </p:txBody>
      </p:sp>
    </p:spTree>
    <p:extLst>
      <p:ext uri="{BB962C8B-B14F-4D97-AF65-F5344CB8AC3E}">
        <p14:creationId xmlns:p14="http://schemas.microsoft.com/office/powerpoint/2010/main" val="3042480424"/>
      </p:ext>
    </p:extLst>
  </p:cSld>
  <p:clrMapOvr>
    <a:masterClrMapping/>
  </p:clrMapOvr>
  <p:transition>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1"/>
          <p:cNvSpPr>
            <a:spLocks noGrp="1" noChangeArrowheads="1"/>
          </p:cNvSpPr>
          <p:nvPr>
            <p:ph type="sldNum" sz="quarter" idx="12"/>
          </p:nvPr>
        </p:nvSpPr>
        <p:spPr>
          <a:ln/>
        </p:spPr>
        <p:txBody>
          <a:bodyPr/>
          <a:lstStyle>
            <a:lvl1pPr>
              <a:defRPr/>
            </a:lvl1pPr>
          </a:lstStyle>
          <a:p>
            <a:pPr>
              <a:defRPr/>
            </a:pPr>
            <a:fld id="{F8785D1B-93D6-47B1-B0EC-E698844B26D2}" type="slidenum">
              <a:rPr lang="el-GR" altLang="el-GR"/>
              <a:pPr>
                <a:defRPr/>
              </a:pPr>
              <a:t>‹#›</a:t>
            </a:fld>
            <a:endParaRPr lang="el-GR" altLang="el-GR"/>
          </a:p>
        </p:txBody>
      </p:sp>
    </p:spTree>
    <p:extLst>
      <p:ext uri="{BB962C8B-B14F-4D97-AF65-F5344CB8AC3E}">
        <p14:creationId xmlns:p14="http://schemas.microsoft.com/office/powerpoint/2010/main" val="1560164131"/>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5827713" y="227013"/>
            <a:ext cx="1868487" cy="5868987"/>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219075" y="227013"/>
            <a:ext cx="5456238" cy="586898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1"/>
          <p:cNvSpPr>
            <a:spLocks noGrp="1" noChangeArrowheads="1"/>
          </p:cNvSpPr>
          <p:nvPr>
            <p:ph type="sldNum" sz="quarter" idx="12"/>
          </p:nvPr>
        </p:nvSpPr>
        <p:spPr>
          <a:ln/>
        </p:spPr>
        <p:txBody>
          <a:bodyPr/>
          <a:lstStyle>
            <a:lvl1pPr>
              <a:defRPr/>
            </a:lvl1pPr>
          </a:lstStyle>
          <a:p>
            <a:pPr>
              <a:defRPr/>
            </a:pPr>
            <a:fld id="{F765C33E-AA95-46A8-9B79-8B2A8EC205E0}" type="slidenum">
              <a:rPr lang="el-GR" altLang="el-GR"/>
              <a:pPr>
                <a:defRPr/>
              </a:pPr>
              <a:t>‹#›</a:t>
            </a:fld>
            <a:endParaRPr lang="el-GR" altLang="el-GR"/>
          </a:p>
        </p:txBody>
      </p:sp>
    </p:spTree>
    <p:extLst>
      <p:ext uri="{BB962C8B-B14F-4D97-AF65-F5344CB8AC3E}">
        <p14:creationId xmlns:p14="http://schemas.microsoft.com/office/powerpoint/2010/main" val="3874318568"/>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1"/>
          <p:cNvSpPr>
            <a:spLocks noGrp="1" noChangeArrowheads="1"/>
          </p:cNvSpPr>
          <p:nvPr>
            <p:ph type="sldNum" sz="quarter" idx="12"/>
          </p:nvPr>
        </p:nvSpPr>
        <p:spPr>
          <a:ln/>
        </p:spPr>
        <p:txBody>
          <a:bodyPr/>
          <a:lstStyle>
            <a:lvl1pPr>
              <a:defRPr/>
            </a:lvl1pPr>
          </a:lstStyle>
          <a:p>
            <a:pPr>
              <a:defRPr/>
            </a:pPr>
            <a:fld id="{0176EA1F-10A8-40A3-9FD4-1B9882BA3EE6}" type="slidenum">
              <a:rPr lang="el-GR" altLang="el-GR"/>
              <a:pPr>
                <a:defRPr/>
              </a:pPr>
              <a:t>‹#›</a:t>
            </a:fld>
            <a:endParaRPr lang="el-GR" altLang="el-GR"/>
          </a:p>
        </p:txBody>
      </p:sp>
    </p:spTree>
    <p:extLst>
      <p:ext uri="{BB962C8B-B14F-4D97-AF65-F5344CB8AC3E}">
        <p14:creationId xmlns:p14="http://schemas.microsoft.com/office/powerpoint/2010/main" val="1199097688"/>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smtClean="0"/>
              <a:t>Στυλ υποδείγματος κειμένου</a:t>
            </a:r>
          </a:p>
        </p:txBody>
      </p:sp>
      <p:sp>
        <p:nvSpPr>
          <p:cNvPr id="4"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1"/>
          <p:cNvSpPr>
            <a:spLocks noGrp="1" noChangeArrowheads="1"/>
          </p:cNvSpPr>
          <p:nvPr>
            <p:ph type="sldNum" sz="quarter" idx="12"/>
          </p:nvPr>
        </p:nvSpPr>
        <p:spPr>
          <a:ln/>
        </p:spPr>
        <p:txBody>
          <a:bodyPr/>
          <a:lstStyle>
            <a:lvl1pPr>
              <a:defRPr/>
            </a:lvl1pPr>
          </a:lstStyle>
          <a:p>
            <a:pPr>
              <a:defRPr/>
            </a:pPr>
            <a:fld id="{842FF20C-983B-4B90-A629-1B5AB9971ADC}" type="slidenum">
              <a:rPr lang="el-GR" altLang="el-GR"/>
              <a:pPr>
                <a:defRPr/>
              </a:pPr>
              <a:t>‹#›</a:t>
            </a:fld>
            <a:endParaRPr lang="el-GR" altLang="el-GR"/>
          </a:p>
        </p:txBody>
      </p:sp>
    </p:spTree>
    <p:extLst>
      <p:ext uri="{BB962C8B-B14F-4D97-AF65-F5344CB8AC3E}">
        <p14:creationId xmlns:p14="http://schemas.microsoft.com/office/powerpoint/2010/main" val="2297090581"/>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263525" y="1598613"/>
            <a:ext cx="3616325" cy="4497387"/>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032250" y="1598613"/>
            <a:ext cx="3617913" cy="4497387"/>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1"/>
          <p:cNvSpPr>
            <a:spLocks noGrp="1" noChangeArrowheads="1"/>
          </p:cNvSpPr>
          <p:nvPr>
            <p:ph type="sldNum" sz="quarter" idx="12"/>
          </p:nvPr>
        </p:nvSpPr>
        <p:spPr>
          <a:ln/>
        </p:spPr>
        <p:txBody>
          <a:bodyPr/>
          <a:lstStyle>
            <a:lvl1pPr>
              <a:defRPr/>
            </a:lvl1pPr>
          </a:lstStyle>
          <a:p>
            <a:pPr>
              <a:defRPr/>
            </a:pPr>
            <a:fld id="{007642AD-A54D-455C-A1AD-95C0BE764F6D}" type="slidenum">
              <a:rPr lang="el-GR" altLang="el-GR"/>
              <a:pPr>
                <a:defRPr/>
              </a:pPr>
              <a:t>‹#›</a:t>
            </a:fld>
            <a:endParaRPr lang="el-GR" altLang="el-GR"/>
          </a:p>
        </p:txBody>
      </p:sp>
    </p:spTree>
    <p:extLst>
      <p:ext uri="{BB962C8B-B14F-4D97-AF65-F5344CB8AC3E}">
        <p14:creationId xmlns:p14="http://schemas.microsoft.com/office/powerpoint/2010/main" val="3669323666"/>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8"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61"/>
          <p:cNvSpPr>
            <a:spLocks noGrp="1" noChangeArrowheads="1"/>
          </p:cNvSpPr>
          <p:nvPr>
            <p:ph type="sldNum" sz="quarter" idx="12"/>
          </p:nvPr>
        </p:nvSpPr>
        <p:spPr>
          <a:ln/>
        </p:spPr>
        <p:txBody>
          <a:bodyPr/>
          <a:lstStyle>
            <a:lvl1pPr>
              <a:defRPr/>
            </a:lvl1pPr>
          </a:lstStyle>
          <a:p>
            <a:pPr>
              <a:defRPr/>
            </a:pPr>
            <a:fld id="{42036F58-29BC-4EBD-8413-DD819E2B4CCC}" type="slidenum">
              <a:rPr lang="el-GR" altLang="el-GR"/>
              <a:pPr>
                <a:defRPr/>
              </a:pPr>
              <a:t>‹#›</a:t>
            </a:fld>
            <a:endParaRPr lang="el-GR" altLang="el-GR"/>
          </a:p>
        </p:txBody>
      </p:sp>
    </p:spTree>
    <p:extLst>
      <p:ext uri="{BB962C8B-B14F-4D97-AF65-F5344CB8AC3E}">
        <p14:creationId xmlns:p14="http://schemas.microsoft.com/office/powerpoint/2010/main" val="1370034061"/>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61"/>
          <p:cNvSpPr>
            <a:spLocks noGrp="1" noChangeArrowheads="1"/>
          </p:cNvSpPr>
          <p:nvPr>
            <p:ph type="sldNum" sz="quarter" idx="12"/>
          </p:nvPr>
        </p:nvSpPr>
        <p:spPr>
          <a:ln/>
        </p:spPr>
        <p:txBody>
          <a:bodyPr/>
          <a:lstStyle>
            <a:lvl1pPr>
              <a:defRPr/>
            </a:lvl1pPr>
          </a:lstStyle>
          <a:p>
            <a:pPr>
              <a:defRPr/>
            </a:pPr>
            <a:fld id="{A442DE1A-7796-4A0B-A967-803D4683E306}" type="slidenum">
              <a:rPr lang="el-GR" altLang="el-GR"/>
              <a:pPr>
                <a:defRPr/>
              </a:pPr>
              <a:t>‹#›</a:t>
            </a:fld>
            <a:endParaRPr lang="el-GR" altLang="el-GR"/>
          </a:p>
        </p:txBody>
      </p:sp>
    </p:spTree>
    <p:extLst>
      <p:ext uri="{BB962C8B-B14F-4D97-AF65-F5344CB8AC3E}">
        <p14:creationId xmlns:p14="http://schemas.microsoft.com/office/powerpoint/2010/main" val="301328358"/>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3"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4" name="Rectangle 61"/>
          <p:cNvSpPr>
            <a:spLocks noGrp="1" noChangeArrowheads="1"/>
          </p:cNvSpPr>
          <p:nvPr>
            <p:ph type="sldNum" sz="quarter" idx="12"/>
          </p:nvPr>
        </p:nvSpPr>
        <p:spPr>
          <a:ln/>
        </p:spPr>
        <p:txBody>
          <a:bodyPr/>
          <a:lstStyle>
            <a:lvl1pPr>
              <a:defRPr/>
            </a:lvl1pPr>
          </a:lstStyle>
          <a:p>
            <a:pPr>
              <a:defRPr/>
            </a:pPr>
            <a:fld id="{05F634A5-CCE8-4AD6-9D3E-875879E4B759}" type="slidenum">
              <a:rPr lang="el-GR" altLang="el-GR"/>
              <a:pPr>
                <a:defRPr/>
              </a:pPr>
              <a:t>‹#›</a:t>
            </a:fld>
            <a:endParaRPr lang="el-GR" altLang="el-GR"/>
          </a:p>
        </p:txBody>
      </p:sp>
    </p:spTree>
    <p:extLst>
      <p:ext uri="{BB962C8B-B14F-4D97-AF65-F5344CB8AC3E}">
        <p14:creationId xmlns:p14="http://schemas.microsoft.com/office/powerpoint/2010/main" val="3606552152"/>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1"/>
          <p:cNvSpPr>
            <a:spLocks noGrp="1" noChangeArrowheads="1"/>
          </p:cNvSpPr>
          <p:nvPr>
            <p:ph type="sldNum" sz="quarter" idx="12"/>
          </p:nvPr>
        </p:nvSpPr>
        <p:spPr>
          <a:ln/>
        </p:spPr>
        <p:txBody>
          <a:bodyPr/>
          <a:lstStyle>
            <a:lvl1pPr>
              <a:defRPr/>
            </a:lvl1pPr>
          </a:lstStyle>
          <a:p>
            <a:pPr>
              <a:defRPr/>
            </a:pPr>
            <a:fld id="{4AE38A24-6CEF-48C6-BB73-EB60A25F6D12}" type="slidenum">
              <a:rPr lang="el-GR" altLang="el-GR"/>
              <a:pPr>
                <a:defRPr/>
              </a:pPr>
              <a:t>‹#›</a:t>
            </a:fld>
            <a:endParaRPr lang="el-GR" altLang="el-GR"/>
          </a:p>
        </p:txBody>
      </p:sp>
    </p:spTree>
    <p:extLst>
      <p:ext uri="{BB962C8B-B14F-4D97-AF65-F5344CB8AC3E}">
        <p14:creationId xmlns:p14="http://schemas.microsoft.com/office/powerpoint/2010/main" val="1576757273"/>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Rectangle 59"/>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60"/>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1"/>
          <p:cNvSpPr>
            <a:spLocks noGrp="1" noChangeArrowheads="1"/>
          </p:cNvSpPr>
          <p:nvPr>
            <p:ph type="sldNum" sz="quarter" idx="12"/>
          </p:nvPr>
        </p:nvSpPr>
        <p:spPr>
          <a:ln/>
        </p:spPr>
        <p:txBody>
          <a:bodyPr/>
          <a:lstStyle>
            <a:lvl1pPr>
              <a:defRPr/>
            </a:lvl1pPr>
          </a:lstStyle>
          <a:p>
            <a:pPr>
              <a:defRPr/>
            </a:pPr>
            <a:fld id="{A66349FE-3CFF-4D9F-B32F-8E3C20367558}" type="slidenum">
              <a:rPr lang="el-GR" altLang="el-GR"/>
              <a:pPr>
                <a:defRPr/>
              </a:pPr>
              <a:t>‹#›</a:t>
            </a:fld>
            <a:endParaRPr lang="el-GR" altLang="el-GR"/>
          </a:p>
        </p:txBody>
      </p:sp>
    </p:spTree>
    <p:extLst>
      <p:ext uri="{BB962C8B-B14F-4D97-AF65-F5344CB8AC3E}">
        <p14:creationId xmlns:p14="http://schemas.microsoft.com/office/powerpoint/2010/main" val="501598796"/>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70700"/>
            <a:chOff x="0" y="0"/>
            <a:chExt cx="5770" cy="4328"/>
          </a:xfrm>
        </p:grpSpPr>
        <p:sp>
          <p:nvSpPr>
            <p:cNvPr id="1032"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l-GR" altLang="el-GR"/>
            </a:p>
          </p:txBody>
        </p:sp>
        <p:sp>
          <p:nvSpPr>
            <p:cNvPr id="1033"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l-GR" altLang="el-GR"/>
            </a:p>
          </p:txBody>
        </p:sp>
        <p:sp>
          <p:nvSpPr>
            <p:cNvPr id="89093"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kumimoji="1" lang="el-GR" altLang="el-GR"/>
            </a:p>
          </p:txBody>
        </p:sp>
        <p:grpSp>
          <p:nvGrpSpPr>
            <p:cNvPr id="1035" name="Group 6"/>
            <p:cNvGrpSpPr>
              <a:grpSpLocks/>
            </p:cNvGrpSpPr>
            <p:nvPr/>
          </p:nvGrpSpPr>
          <p:grpSpPr bwMode="auto">
            <a:xfrm>
              <a:off x="4944" y="1"/>
              <a:ext cx="816" cy="3974"/>
              <a:chOff x="4944" y="1"/>
              <a:chExt cx="816" cy="3974"/>
            </a:xfrm>
          </p:grpSpPr>
          <p:grpSp>
            <p:nvGrpSpPr>
              <p:cNvPr id="1047" name="Group 7"/>
              <p:cNvGrpSpPr>
                <a:grpSpLocks/>
              </p:cNvGrpSpPr>
              <p:nvPr userDrawn="1"/>
            </p:nvGrpSpPr>
            <p:grpSpPr bwMode="auto">
              <a:xfrm>
                <a:off x="5280" y="1"/>
                <a:ext cx="480" cy="1430"/>
                <a:chOff x="5280" y="1"/>
                <a:chExt cx="480" cy="1430"/>
              </a:xfrm>
            </p:grpSpPr>
            <p:grpSp>
              <p:nvGrpSpPr>
                <p:cNvPr id="1068" name="Group 8"/>
                <p:cNvGrpSpPr>
                  <a:grpSpLocks/>
                </p:cNvGrpSpPr>
                <p:nvPr userDrawn="1"/>
              </p:nvGrpSpPr>
              <p:grpSpPr bwMode="auto">
                <a:xfrm rot="-5400000">
                  <a:off x="5484" y="0"/>
                  <a:ext cx="174" cy="176"/>
                  <a:chOff x="1657" y="323"/>
                  <a:chExt cx="1691" cy="2560"/>
                </a:xfrm>
              </p:grpSpPr>
              <p:grpSp>
                <p:nvGrpSpPr>
                  <p:cNvPr id="1077" name="Group 9"/>
                  <p:cNvGrpSpPr>
                    <a:grpSpLocks/>
                  </p:cNvGrpSpPr>
                  <p:nvPr/>
                </p:nvGrpSpPr>
                <p:grpSpPr bwMode="auto">
                  <a:xfrm>
                    <a:off x="1657" y="323"/>
                    <a:ext cx="1691" cy="2560"/>
                    <a:chOff x="1657" y="323"/>
                    <a:chExt cx="1691" cy="2560"/>
                  </a:xfrm>
                </p:grpSpPr>
                <p:sp>
                  <p:nvSpPr>
                    <p:cNvPr id="1084"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85"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1078"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l-GR" altLang="el-GR"/>
                  </a:p>
                </p:txBody>
              </p:sp>
              <p:sp>
                <p:nvSpPr>
                  <p:cNvPr id="1079"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80"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81"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82"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83"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pic>
              <p:nvPicPr>
                <p:cNvPr id="1069" name="Picture 1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0" name="Picture 1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1" name="Picture 2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2" name="Picture 2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3" name="Picture 2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4" name="Picture 2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5" name="Picture 2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6" name="Picture 2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48" name="Group 26"/>
              <p:cNvGrpSpPr>
                <a:grpSpLocks/>
              </p:cNvGrpSpPr>
              <p:nvPr userDrawn="1"/>
            </p:nvGrpSpPr>
            <p:grpSpPr bwMode="auto">
              <a:xfrm>
                <a:off x="4944" y="1008"/>
                <a:ext cx="522" cy="2967"/>
                <a:chOff x="4944" y="1008"/>
                <a:chExt cx="522" cy="2967"/>
              </a:xfrm>
            </p:grpSpPr>
            <p:pic>
              <p:nvPicPr>
                <p:cNvPr id="1049" name="Picture 2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0" name="Picture 2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1" name="Picture 2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2" name="Picture 3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3" name="Picture 3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 name="Picture 3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5" name="Picture 3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6" name="Picture 3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7" name="Picture 3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8" name="Picture 36"/>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9" name="Picture 3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0" name="Picture 3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1" name="Picture 3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2" name="Picture 4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3" name="Picture 4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4" name="Picture 4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5" name="Picture 4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6" name="Picture 4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7" name="Picture 4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036"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89135"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l-GR"/>
            </a:p>
          </p:txBody>
        </p:sp>
        <p:sp>
          <p:nvSpPr>
            <p:cNvPr id="89136"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l-GR"/>
            </a:p>
          </p:txBody>
        </p:sp>
        <p:sp>
          <p:nvSpPr>
            <p:cNvPr id="1039"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40"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41"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42"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89141"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l-GR"/>
            </a:p>
          </p:txBody>
        </p:sp>
        <p:sp>
          <p:nvSpPr>
            <p:cNvPr id="1044"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l-GR" altLang="el-GR"/>
            </a:p>
          </p:txBody>
        </p:sp>
        <p:sp>
          <p:nvSpPr>
            <p:cNvPr id="89143"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l-GR"/>
            </a:p>
          </p:txBody>
        </p:sp>
        <p:sp>
          <p:nvSpPr>
            <p:cNvPr id="1046" name="AutoShape 56"/>
            <p:cNvSpPr>
              <a:spLocks noChangeArrowheads="1"/>
            </p:cNvSpPr>
            <p:nvPr/>
          </p:nvSpPr>
          <p:spPr bwMode="hidden">
            <a:xfrm rot="5400000">
              <a:off x="2724" y="2089"/>
              <a:ext cx="4320" cy="142"/>
            </a:xfrm>
            <a:custGeom>
              <a:avLst/>
              <a:gdLst>
                <a:gd name="T0" fmla="*/ 4259 w 21600"/>
                <a:gd name="T1" fmla="*/ 71 h 21600"/>
                <a:gd name="T2" fmla="*/ 2160 w 21600"/>
                <a:gd name="T3" fmla="*/ 142 h 21600"/>
                <a:gd name="T4" fmla="*/ 61 w 21600"/>
                <a:gd name="T5" fmla="*/ 71 h 21600"/>
                <a:gd name="T6" fmla="*/ 216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el-GR"/>
            </a:p>
          </p:txBody>
        </p:sp>
      </p:grpSp>
      <p:sp>
        <p:nvSpPr>
          <p:cNvPr id="89145" name="Rectangle 57"/>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επεξεργασία του τίτλου</a:t>
            </a:r>
          </a:p>
        </p:txBody>
      </p:sp>
      <p:sp>
        <p:nvSpPr>
          <p:cNvPr id="89146" name="Rectangle 58"/>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89147" name="Rectangle 59"/>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smtClean="0"/>
            </a:lvl1pPr>
          </a:lstStyle>
          <a:p>
            <a:pPr>
              <a:defRPr/>
            </a:pPr>
            <a:endParaRPr lang="el-GR" altLang="el-GR"/>
          </a:p>
        </p:txBody>
      </p:sp>
      <p:sp>
        <p:nvSpPr>
          <p:cNvPr id="89148" name="Rectangle 60"/>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smtClean="0"/>
            </a:lvl1pPr>
          </a:lstStyle>
          <a:p>
            <a:pPr>
              <a:defRPr/>
            </a:pPr>
            <a:endParaRPr lang="el-GR" altLang="el-GR"/>
          </a:p>
        </p:txBody>
      </p:sp>
      <p:sp>
        <p:nvSpPr>
          <p:cNvPr id="89149" name="Rectangle 61"/>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3B84D148-0903-4EBA-BDF7-CFEB1759B9BE}" type="slidenum">
              <a:rPr lang="el-GR" altLang="el-GR"/>
              <a:pPr>
                <a:defRPr/>
              </a:pPr>
              <a:t>‹#›</a:t>
            </a:fld>
            <a:endParaRPr lang="el-GR" altLang="el-GR"/>
          </a:p>
        </p:txBody>
      </p:sp>
    </p:spTree>
  </p:cSld>
  <p:clrMap bg1="lt1" tx1="dk1" bg2="lt2" tx2="dk2" accent1="accent1" accent2="accent2" accent3="accent3" accent4="accent4" accent5="accent5" accent6="accent6" hlink="hlink" folHlink="folHlink"/>
  <p:sldLayoutIdLst>
    <p:sldLayoutId id="2147483712"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89145"/>
                                        </p:tgtEl>
                                        <p:attrNameLst>
                                          <p:attrName>style.visibility</p:attrName>
                                        </p:attrNameLst>
                                      </p:cBhvr>
                                      <p:to>
                                        <p:strVal val="visible"/>
                                      </p:to>
                                    </p:set>
                                    <p:animEffect transition="in" filter="fade">
                                      <p:cBhvr>
                                        <p:cTn id="7" dur="768" decel="100000"/>
                                        <p:tgtEl>
                                          <p:spTgt spid="89145"/>
                                        </p:tgtEl>
                                      </p:cBhvr>
                                    </p:animEffect>
                                    <p:animScale>
                                      <p:cBhvr>
                                        <p:cTn id="8" dur="768" decel="100000"/>
                                        <p:tgtEl>
                                          <p:spTgt spid="89145"/>
                                        </p:tgtEl>
                                      </p:cBhvr>
                                      <p:from x="10000" y="10000"/>
                                      <p:to x="200000" y="450000"/>
                                    </p:animScale>
                                    <p:animScale>
                                      <p:cBhvr>
                                        <p:cTn id="9" dur="1230" accel="100000" fill="hold">
                                          <p:stCondLst>
                                            <p:cond delay="768"/>
                                          </p:stCondLst>
                                        </p:cTn>
                                        <p:tgtEl>
                                          <p:spTgt spid="89145"/>
                                        </p:tgtEl>
                                      </p:cBhvr>
                                      <p:from x="200000" y="450000"/>
                                      <p:to x="100000" y="100000"/>
                                    </p:animScale>
                                    <p:set>
                                      <p:cBhvr>
                                        <p:cTn id="10" dur="768" fill="hold"/>
                                        <p:tgtEl>
                                          <p:spTgt spid="89145"/>
                                        </p:tgtEl>
                                        <p:attrNameLst>
                                          <p:attrName>ppt_x</p:attrName>
                                        </p:attrNameLst>
                                      </p:cBhvr>
                                      <p:to>
                                        <p:strVal val="(0.5)"/>
                                      </p:to>
                                    </p:set>
                                    <p:anim from="(0.5)" to="(#ppt_x)" calcmode="lin" valueType="num">
                                      <p:cBhvr>
                                        <p:cTn id="11" dur="1230" accel="100000" fill="hold">
                                          <p:stCondLst>
                                            <p:cond delay="768"/>
                                          </p:stCondLst>
                                        </p:cTn>
                                        <p:tgtEl>
                                          <p:spTgt spid="89145"/>
                                        </p:tgtEl>
                                        <p:attrNameLst>
                                          <p:attrName>ppt_x</p:attrName>
                                        </p:attrNameLst>
                                      </p:cBhvr>
                                    </p:anim>
                                    <p:set>
                                      <p:cBhvr>
                                        <p:cTn id="12" dur="768" fill="hold"/>
                                        <p:tgtEl>
                                          <p:spTgt spid="89145"/>
                                        </p:tgtEl>
                                        <p:attrNameLst>
                                          <p:attrName>ppt_y</p:attrName>
                                        </p:attrNameLst>
                                      </p:cBhvr>
                                      <p:to>
                                        <p:strVal val="(#ppt_y+0.4)"/>
                                      </p:to>
                                    </p:set>
                                    <p:anim from="(#ppt_y+0.4)" to="(#ppt_y)" calcmode="lin" valueType="num">
                                      <p:cBhvr>
                                        <p:cTn id="13" dur="1230" accel="100000" fill="hold">
                                          <p:stCondLst>
                                            <p:cond delay="768"/>
                                          </p:stCondLst>
                                        </p:cTn>
                                        <p:tgtEl>
                                          <p:spTgt spid="89145"/>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89146">
                                            <p:txEl>
                                              <p:pRg st="0" end="0"/>
                                            </p:txEl>
                                          </p:spTgt>
                                        </p:tgtEl>
                                        <p:attrNameLst>
                                          <p:attrName>style.visibility</p:attrName>
                                        </p:attrNameLst>
                                      </p:cBhvr>
                                      <p:to>
                                        <p:strVal val="visible"/>
                                      </p:to>
                                    </p:set>
                                    <p:anim calcmode="lin" valueType="num">
                                      <p:cBhvr>
                                        <p:cTn id="18" dur="500" fill="hold"/>
                                        <p:tgtEl>
                                          <p:spTgt spid="89146">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89146">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89146">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89146">
                                            <p:txEl>
                                              <p:pRg st="1" end="1"/>
                                            </p:txEl>
                                          </p:spTgt>
                                        </p:tgtEl>
                                        <p:attrNameLst>
                                          <p:attrName>style.visibility</p:attrName>
                                        </p:attrNameLst>
                                      </p:cBhvr>
                                      <p:to>
                                        <p:strVal val="visible"/>
                                      </p:to>
                                    </p:set>
                                    <p:anim calcmode="lin" valueType="num">
                                      <p:cBhvr>
                                        <p:cTn id="23" dur="500" fill="hold"/>
                                        <p:tgtEl>
                                          <p:spTgt spid="89146">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89146">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89146">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89146">
                                            <p:txEl>
                                              <p:pRg st="2" end="2"/>
                                            </p:txEl>
                                          </p:spTgt>
                                        </p:tgtEl>
                                        <p:attrNameLst>
                                          <p:attrName>style.visibility</p:attrName>
                                        </p:attrNameLst>
                                      </p:cBhvr>
                                      <p:to>
                                        <p:strVal val="visible"/>
                                      </p:to>
                                    </p:set>
                                    <p:anim calcmode="lin" valueType="num">
                                      <p:cBhvr>
                                        <p:cTn id="28" dur="500" fill="hold"/>
                                        <p:tgtEl>
                                          <p:spTgt spid="89146">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89146">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89146">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89146">
                                            <p:txEl>
                                              <p:pRg st="3" end="3"/>
                                            </p:txEl>
                                          </p:spTgt>
                                        </p:tgtEl>
                                        <p:attrNameLst>
                                          <p:attrName>style.visibility</p:attrName>
                                        </p:attrNameLst>
                                      </p:cBhvr>
                                      <p:to>
                                        <p:strVal val="visible"/>
                                      </p:to>
                                    </p:set>
                                    <p:anim calcmode="lin" valueType="num">
                                      <p:cBhvr>
                                        <p:cTn id="33" dur="500" fill="hold"/>
                                        <p:tgtEl>
                                          <p:spTgt spid="89146">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89146">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89146">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89146">
                                            <p:txEl>
                                              <p:pRg st="4" end="4"/>
                                            </p:txEl>
                                          </p:spTgt>
                                        </p:tgtEl>
                                        <p:attrNameLst>
                                          <p:attrName>style.visibility</p:attrName>
                                        </p:attrNameLst>
                                      </p:cBhvr>
                                      <p:to>
                                        <p:strVal val="visible"/>
                                      </p:to>
                                    </p:set>
                                    <p:anim calcmode="lin" valueType="num">
                                      <p:cBhvr>
                                        <p:cTn id="38" dur="500" fill="hold"/>
                                        <p:tgtEl>
                                          <p:spTgt spid="89146">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89146">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891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45" grpId="0"/>
      <p:bldP spid="89146" grpId="0" build="p">
        <p:tmplLst>
          <p:tmpl lvl="1">
            <p:tnLst>
              <p:par>
                <p:cTn presetID="53" presetClass="entr" presetSubtype="0" fill="hold" nodeType="clickEffect">
                  <p:stCondLst>
                    <p:cond delay="0"/>
                  </p:stCondLst>
                  <p:childTnLst>
                    <p:set>
                      <p:cBhvr>
                        <p:cTn dur="1" fill="hold">
                          <p:stCondLst>
                            <p:cond delay="0"/>
                          </p:stCondLst>
                        </p:cTn>
                        <p:tgtEl>
                          <p:spTgt spid="89146"/>
                        </p:tgtEl>
                        <p:attrNameLst>
                          <p:attrName>style.visibility</p:attrName>
                        </p:attrNameLst>
                      </p:cBhvr>
                      <p:to>
                        <p:strVal val="visible"/>
                      </p:to>
                    </p:set>
                    <p:anim calcmode="lin" valueType="num">
                      <p:cBhvr>
                        <p:cTn dur="500" fill="hold"/>
                        <p:tgtEl>
                          <p:spTgt spid="89146"/>
                        </p:tgtEl>
                        <p:attrNameLst>
                          <p:attrName>ppt_w</p:attrName>
                        </p:attrNameLst>
                      </p:cBhvr>
                      <p:tavLst>
                        <p:tav tm="0">
                          <p:val>
                            <p:fltVal val="0"/>
                          </p:val>
                        </p:tav>
                        <p:tav tm="100000">
                          <p:val>
                            <p:strVal val="#ppt_w"/>
                          </p:val>
                        </p:tav>
                      </p:tavLst>
                    </p:anim>
                    <p:anim calcmode="lin" valueType="num">
                      <p:cBhvr>
                        <p:cTn dur="500" fill="hold"/>
                        <p:tgtEl>
                          <p:spTgt spid="89146"/>
                        </p:tgtEl>
                        <p:attrNameLst>
                          <p:attrName>ppt_h</p:attrName>
                        </p:attrNameLst>
                      </p:cBhvr>
                      <p:tavLst>
                        <p:tav tm="0">
                          <p:val>
                            <p:fltVal val="0"/>
                          </p:val>
                        </p:tav>
                        <p:tav tm="100000">
                          <p:val>
                            <p:strVal val="#ppt_h"/>
                          </p:val>
                        </p:tav>
                      </p:tavLst>
                    </p:anim>
                    <p:animEffect transition="in" filter="fade">
                      <p:cBhvr>
                        <p:cTn dur="500"/>
                        <p:tgtEl>
                          <p:spTgt spid="89146"/>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89146"/>
                        </p:tgtEl>
                        <p:attrNameLst>
                          <p:attrName>style.visibility</p:attrName>
                        </p:attrNameLst>
                      </p:cBhvr>
                      <p:to>
                        <p:strVal val="visible"/>
                      </p:to>
                    </p:set>
                    <p:anim calcmode="lin" valueType="num">
                      <p:cBhvr>
                        <p:cTn dur="500" fill="hold"/>
                        <p:tgtEl>
                          <p:spTgt spid="89146"/>
                        </p:tgtEl>
                        <p:attrNameLst>
                          <p:attrName>ppt_w</p:attrName>
                        </p:attrNameLst>
                      </p:cBhvr>
                      <p:tavLst>
                        <p:tav tm="0">
                          <p:val>
                            <p:fltVal val="0"/>
                          </p:val>
                        </p:tav>
                        <p:tav tm="100000">
                          <p:val>
                            <p:strVal val="#ppt_w"/>
                          </p:val>
                        </p:tav>
                      </p:tavLst>
                    </p:anim>
                    <p:anim calcmode="lin" valueType="num">
                      <p:cBhvr>
                        <p:cTn dur="500" fill="hold"/>
                        <p:tgtEl>
                          <p:spTgt spid="89146"/>
                        </p:tgtEl>
                        <p:attrNameLst>
                          <p:attrName>ppt_h</p:attrName>
                        </p:attrNameLst>
                      </p:cBhvr>
                      <p:tavLst>
                        <p:tav tm="0">
                          <p:val>
                            <p:fltVal val="0"/>
                          </p:val>
                        </p:tav>
                        <p:tav tm="100000">
                          <p:val>
                            <p:strVal val="#ppt_h"/>
                          </p:val>
                        </p:tav>
                      </p:tavLst>
                    </p:anim>
                    <p:animEffect transition="in" filter="fade">
                      <p:cBhvr>
                        <p:cTn dur="500"/>
                        <p:tgtEl>
                          <p:spTgt spid="89146"/>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89146"/>
                        </p:tgtEl>
                        <p:attrNameLst>
                          <p:attrName>style.visibility</p:attrName>
                        </p:attrNameLst>
                      </p:cBhvr>
                      <p:to>
                        <p:strVal val="visible"/>
                      </p:to>
                    </p:set>
                    <p:anim calcmode="lin" valueType="num">
                      <p:cBhvr>
                        <p:cTn dur="500" fill="hold"/>
                        <p:tgtEl>
                          <p:spTgt spid="89146"/>
                        </p:tgtEl>
                        <p:attrNameLst>
                          <p:attrName>ppt_w</p:attrName>
                        </p:attrNameLst>
                      </p:cBhvr>
                      <p:tavLst>
                        <p:tav tm="0">
                          <p:val>
                            <p:fltVal val="0"/>
                          </p:val>
                        </p:tav>
                        <p:tav tm="100000">
                          <p:val>
                            <p:strVal val="#ppt_w"/>
                          </p:val>
                        </p:tav>
                      </p:tavLst>
                    </p:anim>
                    <p:anim calcmode="lin" valueType="num">
                      <p:cBhvr>
                        <p:cTn dur="500" fill="hold"/>
                        <p:tgtEl>
                          <p:spTgt spid="89146"/>
                        </p:tgtEl>
                        <p:attrNameLst>
                          <p:attrName>ppt_h</p:attrName>
                        </p:attrNameLst>
                      </p:cBhvr>
                      <p:tavLst>
                        <p:tav tm="0">
                          <p:val>
                            <p:fltVal val="0"/>
                          </p:val>
                        </p:tav>
                        <p:tav tm="100000">
                          <p:val>
                            <p:strVal val="#ppt_h"/>
                          </p:val>
                        </p:tav>
                      </p:tavLst>
                    </p:anim>
                    <p:animEffect transition="in" filter="fade">
                      <p:cBhvr>
                        <p:cTn dur="500"/>
                        <p:tgtEl>
                          <p:spTgt spid="89146"/>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89146"/>
                        </p:tgtEl>
                        <p:attrNameLst>
                          <p:attrName>style.visibility</p:attrName>
                        </p:attrNameLst>
                      </p:cBhvr>
                      <p:to>
                        <p:strVal val="visible"/>
                      </p:to>
                    </p:set>
                    <p:anim calcmode="lin" valueType="num">
                      <p:cBhvr>
                        <p:cTn dur="500" fill="hold"/>
                        <p:tgtEl>
                          <p:spTgt spid="89146"/>
                        </p:tgtEl>
                        <p:attrNameLst>
                          <p:attrName>ppt_w</p:attrName>
                        </p:attrNameLst>
                      </p:cBhvr>
                      <p:tavLst>
                        <p:tav tm="0">
                          <p:val>
                            <p:fltVal val="0"/>
                          </p:val>
                        </p:tav>
                        <p:tav tm="100000">
                          <p:val>
                            <p:strVal val="#ppt_w"/>
                          </p:val>
                        </p:tav>
                      </p:tavLst>
                    </p:anim>
                    <p:anim calcmode="lin" valueType="num">
                      <p:cBhvr>
                        <p:cTn dur="500" fill="hold"/>
                        <p:tgtEl>
                          <p:spTgt spid="89146"/>
                        </p:tgtEl>
                        <p:attrNameLst>
                          <p:attrName>ppt_h</p:attrName>
                        </p:attrNameLst>
                      </p:cBhvr>
                      <p:tavLst>
                        <p:tav tm="0">
                          <p:val>
                            <p:fltVal val="0"/>
                          </p:val>
                        </p:tav>
                        <p:tav tm="100000">
                          <p:val>
                            <p:strVal val="#ppt_h"/>
                          </p:val>
                        </p:tav>
                      </p:tavLst>
                    </p:anim>
                    <p:animEffect transition="in" filter="fade">
                      <p:cBhvr>
                        <p:cTn dur="500"/>
                        <p:tgtEl>
                          <p:spTgt spid="89146"/>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89146"/>
                        </p:tgtEl>
                        <p:attrNameLst>
                          <p:attrName>style.visibility</p:attrName>
                        </p:attrNameLst>
                      </p:cBhvr>
                      <p:to>
                        <p:strVal val="visible"/>
                      </p:to>
                    </p:set>
                    <p:anim calcmode="lin" valueType="num">
                      <p:cBhvr>
                        <p:cTn dur="500" fill="hold"/>
                        <p:tgtEl>
                          <p:spTgt spid="89146"/>
                        </p:tgtEl>
                        <p:attrNameLst>
                          <p:attrName>ppt_w</p:attrName>
                        </p:attrNameLst>
                      </p:cBhvr>
                      <p:tavLst>
                        <p:tav tm="0">
                          <p:val>
                            <p:fltVal val="0"/>
                          </p:val>
                        </p:tav>
                        <p:tav tm="100000">
                          <p:val>
                            <p:strVal val="#ppt_w"/>
                          </p:val>
                        </p:tav>
                      </p:tavLst>
                    </p:anim>
                    <p:anim calcmode="lin" valueType="num">
                      <p:cBhvr>
                        <p:cTn dur="500" fill="hold"/>
                        <p:tgtEl>
                          <p:spTgt spid="89146"/>
                        </p:tgtEl>
                        <p:attrNameLst>
                          <p:attrName>ppt_h</p:attrName>
                        </p:attrNameLst>
                      </p:cBhvr>
                      <p:tavLst>
                        <p:tav tm="0">
                          <p:val>
                            <p:fltVal val="0"/>
                          </p:val>
                        </p:tav>
                        <p:tav tm="100000">
                          <p:val>
                            <p:strVal val="#ppt_h"/>
                          </p:val>
                        </p:tav>
                      </p:tavLst>
                    </p:anim>
                    <p:animEffect transition="in" filter="fade">
                      <p:cBhvr>
                        <p:cTn dur="500"/>
                        <p:tgtEl>
                          <p:spTgt spid="89146"/>
                        </p:tgtEl>
                      </p:cBhvr>
                    </p:animEffect>
                  </p:childTnLst>
                </p:cTn>
              </p:par>
            </p:tnLst>
          </p:tmpl>
        </p:tmplLst>
      </p:bldP>
    </p:bld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Blip>
          <a:blip r:embed="rId15"/>
        </a:buBlip>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6"/>
        </a:buBlip>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70000"/>
        <a:buBlip>
          <a:blip r:embed="rId17"/>
        </a:buBlip>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7.png"/><Relationship Id="rId4" Type="http://schemas.openxmlformats.org/officeDocument/2006/relationships/hyperlink" Target="http://en.wikipedia.org/wiki/Image:Barbie_logo.png"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ctrTitle"/>
          </p:nvPr>
        </p:nvSpPr>
        <p:spPr>
          <a:xfrm>
            <a:off x="179388" y="981075"/>
            <a:ext cx="7772400" cy="1655763"/>
          </a:xfrm>
        </p:spPr>
        <p:txBody>
          <a:bodyPr/>
          <a:lstStyle/>
          <a:p>
            <a:pPr algn="ctr" eaLnBrk="1" hangingPunct="1"/>
            <a:r>
              <a:rPr lang="el-GR" altLang="el-GR" sz="4800" b="1" smtClean="0">
                <a:solidFill>
                  <a:schemeClr val="bg2"/>
                </a:solidFill>
                <a:latin typeface="Cambria" panose="02040503050406030204" pitchFamily="18" charset="0"/>
              </a:rPr>
              <a:t>Το παιχνίδι στην εκπαιδευτική διαδικασία</a:t>
            </a:r>
            <a:endParaRPr lang="el-GR" altLang="el-GR" sz="6000" b="1" smtClean="0">
              <a:solidFill>
                <a:schemeClr val="bg2"/>
              </a:solidFill>
              <a:latin typeface="Cambria" panose="02040503050406030204" pitchFamily="18" charset="0"/>
            </a:endParaRPr>
          </a:p>
        </p:txBody>
      </p:sp>
      <p:sp>
        <p:nvSpPr>
          <p:cNvPr id="3" name="Υπότιτλος 2"/>
          <p:cNvSpPr>
            <a:spLocks noGrp="1"/>
          </p:cNvSpPr>
          <p:nvPr>
            <p:ph type="subTitle" idx="1"/>
          </p:nvPr>
        </p:nvSpPr>
        <p:spPr>
          <a:xfrm>
            <a:off x="34925" y="2924175"/>
            <a:ext cx="7777163" cy="3313113"/>
          </a:xfrm>
        </p:spPr>
        <p:txBody>
          <a:bodyPr>
            <a:noAutofit/>
          </a:bodyPr>
          <a:lstStyle/>
          <a:p>
            <a:pPr eaLnBrk="1" hangingPunct="1">
              <a:defRPr/>
            </a:pPr>
            <a:r>
              <a:rPr lang="el-GR" sz="2800" b="1" dirty="0" smtClean="0">
                <a:solidFill>
                  <a:schemeClr val="bg2"/>
                </a:solidFill>
                <a:latin typeface="Cambria" panose="02040503050406030204" pitchFamily="18" charset="0"/>
                <a:ea typeface="+mj-ea"/>
                <a:cs typeface="+mj-cs"/>
              </a:rPr>
              <a:t>Ενότητα 1</a:t>
            </a:r>
            <a:r>
              <a:rPr lang="en-US" sz="2800" dirty="0" smtClean="0">
                <a:solidFill>
                  <a:schemeClr val="bg2"/>
                </a:solidFill>
                <a:latin typeface="Cambria" panose="02040503050406030204" pitchFamily="18" charset="0"/>
                <a:ea typeface="+mj-ea"/>
                <a:cs typeface="+mj-cs"/>
              </a:rPr>
              <a:t> </a:t>
            </a:r>
            <a:endParaRPr lang="el-GR" sz="2800" dirty="0" smtClean="0">
              <a:solidFill>
                <a:schemeClr val="bg2"/>
              </a:solidFill>
              <a:latin typeface="Cambria" panose="02040503050406030204" pitchFamily="18" charset="0"/>
              <a:ea typeface="+mj-ea"/>
              <a:cs typeface="+mj-cs"/>
            </a:endParaRPr>
          </a:p>
          <a:p>
            <a:pPr eaLnBrk="1" hangingPunct="1">
              <a:defRPr/>
            </a:pPr>
            <a:r>
              <a:rPr lang="el-GR" sz="3600" b="1" dirty="0" smtClean="0">
                <a:solidFill>
                  <a:schemeClr val="bg2"/>
                </a:solidFill>
                <a:latin typeface="Cambria" panose="02040503050406030204" pitchFamily="18" charset="0"/>
                <a:ea typeface="+mj-ea"/>
                <a:cs typeface="+mj-cs"/>
              </a:rPr>
              <a:t>Η δραστηριότητα του παιχνιδιού</a:t>
            </a:r>
            <a:endParaRPr lang="en-US" sz="3600" b="1" dirty="0" smtClean="0">
              <a:solidFill>
                <a:schemeClr val="bg2"/>
              </a:solidFill>
              <a:latin typeface="Cambria" panose="02040503050406030204" pitchFamily="18" charset="0"/>
              <a:ea typeface="+mj-ea"/>
              <a:cs typeface="+mj-cs"/>
            </a:endParaRPr>
          </a:p>
          <a:p>
            <a:pPr eaLnBrk="1" hangingPunct="1">
              <a:defRPr/>
            </a:pPr>
            <a:endParaRPr lang="en-US" sz="2800" dirty="0" smtClean="0">
              <a:solidFill>
                <a:schemeClr val="bg2"/>
              </a:solidFill>
              <a:latin typeface="Cambria" panose="02040503050406030204" pitchFamily="18" charset="0"/>
            </a:endParaRPr>
          </a:p>
          <a:p>
            <a:pPr eaLnBrk="1" hangingPunct="1">
              <a:defRPr/>
            </a:pPr>
            <a:r>
              <a:rPr lang="el-GR" sz="2400" b="1" dirty="0" err="1" smtClean="0">
                <a:solidFill>
                  <a:schemeClr val="tx2">
                    <a:lumMod val="20000"/>
                    <a:lumOff val="80000"/>
                  </a:schemeClr>
                </a:solidFill>
                <a:latin typeface="Cambria" panose="02040503050406030204" pitchFamily="18" charset="0"/>
              </a:rPr>
              <a:t>Καφένια</a:t>
            </a:r>
            <a:r>
              <a:rPr lang="el-GR" sz="2400" b="1" dirty="0" smtClean="0">
                <a:solidFill>
                  <a:schemeClr val="tx2">
                    <a:lumMod val="20000"/>
                    <a:lumOff val="80000"/>
                  </a:schemeClr>
                </a:solidFill>
                <a:latin typeface="Cambria" panose="02040503050406030204" pitchFamily="18" charset="0"/>
              </a:rPr>
              <a:t> </a:t>
            </a:r>
            <a:r>
              <a:rPr lang="el-GR" sz="2400" b="1" dirty="0" err="1" smtClean="0">
                <a:solidFill>
                  <a:schemeClr val="tx2">
                    <a:lumMod val="20000"/>
                    <a:lumOff val="80000"/>
                  </a:schemeClr>
                </a:solidFill>
                <a:latin typeface="Cambria" panose="02040503050406030204" pitchFamily="18" charset="0"/>
              </a:rPr>
              <a:t>Μπότσογλου</a:t>
            </a:r>
            <a:endParaRPr lang="el-GR" sz="2400" b="1" dirty="0" smtClean="0">
              <a:solidFill>
                <a:schemeClr val="tx2">
                  <a:lumMod val="20000"/>
                  <a:lumOff val="80000"/>
                </a:schemeClr>
              </a:solidFill>
              <a:latin typeface="Cambria" panose="02040503050406030204" pitchFamily="18" charset="0"/>
            </a:endParaRPr>
          </a:p>
          <a:p>
            <a:pPr eaLnBrk="1" hangingPunct="1">
              <a:defRPr/>
            </a:pPr>
            <a:r>
              <a:rPr lang="el-GR" sz="2400" dirty="0" smtClean="0">
                <a:solidFill>
                  <a:schemeClr val="bg2"/>
                </a:solidFill>
                <a:latin typeface="Cambria" panose="02040503050406030204" pitchFamily="18" charset="0"/>
              </a:rPr>
              <a:t>Σχολή Ανθρωπιστικών και Κοινωνικών Επιστημών  Παιδαγωγικό Τμήμα Ειδικής Αγωγής</a:t>
            </a:r>
            <a:endParaRPr lang="en-US" sz="2400" dirty="0" smtClean="0">
              <a:solidFill>
                <a:schemeClr val="bg2"/>
              </a:solidFill>
              <a:latin typeface="Cambria" panose="02040503050406030204" pitchFamily="18" charset="0"/>
            </a:endParaRPr>
          </a:p>
          <a:p>
            <a:pPr eaLnBrk="1" hangingPunct="1">
              <a:defRPr/>
            </a:pPr>
            <a:endParaRPr lang="el-GR" sz="2800" dirty="0" smtClean="0">
              <a:solidFill>
                <a:schemeClr val="bg2"/>
              </a:solidFill>
              <a:latin typeface="Cambria" panose="02040503050406030204" pitchFamily="18" charset="0"/>
            </a:endParaRPr>
          </a:p>
        </p:txBody>
      </p:sp>
      <p:sp>
        <p:nvSpPr>
          <p:cNvPr id="6" name="TextBox 5"/>
          <p:cNvSpPr txBox="1"/>
          <p:nvPr/>
        </p:nvSpPr>
        <p:spPr>
          <a:xfrm>
            <a:off x="1762125" y="333375"/>
            <a:ext cx="4608513" cy="584200"/>
          </a:xfrm>
          <a:prstGeom prst="rect">
            <a:avLst/>
          </a:prstGeom>
          <a:noFill/>
        </p:spPr>
        <p:txBody>
          <a:bodyPr>
            <a:spAutoFit/>
          </a:bodyPr>
          <a:lstStyle/>
          <a:p>
            <a:pPr eaLnBrk="1" hangingPunct="1">
              <a:defRPr/>
            </a:pPr>
            <a:r>
              <a:rPr lang="el-GR" sz="3200" b="1" dirty="0">
                <a:solidFill>
                  <a:schemeClr val="tx2">
                    <a:lumMod val="20000"/>
                    <a:lumOff val="80000"/>
                  </a:schemeClr>
                </a:solidFill>
                <a:latin typeface="Calibri" panose="020F0502020204030204" pitchFamily="34" charset="0"/>
              </a:rPr>
              <a:t>Πανεπιστήμιο Θεσσαλίας</a:t>
            </a: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l-GR" altLang="el-GR" sz="2000" b="1" smtClean="0"/>
              <a:t>Το παιχνίδι στην Ελλάδα</a:t>
            </a:r>
            <a:br>
              <a:rPr lang="el-GR" altLang="el-GR" sz="2000" b="1" smtClean="0"/>
            </a:br>
            <a:endParaRPr lang="el-GR" altLang="el-GR" sz="2000" b="1" smtClean="0"/>
          </a:p>
        </p:txBody>
      </p:sp>
      <p:sp>
        <p:nvSpPr>
          <p:cNvPr id="15363" name="Rectangle 3"/>
          <p:cNvSpPr>
            <a:spLocks noGrp="1" noChangeArrowheads="1"/>
          </p:cNvSpPr>
          <p:nvPr>
            <p:ph type="body" idx="1"/>
          </p:nvPr>
        </p:nvSpPr>
        <p:spPr/>
        <p:txBody>
          <a:bodyPr/>
          <a:lstStyle/>
          <a:p>
            <a:pPr eaLnBrk="1" hangingPunct="1">
              <a:lnSpc>
                <a:spcPct val="80000"/>
              </a:lnSpc>
            </a:pPr>
            <a:r>
              <a:rPr lang="el-GR" altLang="el-GR" sz="2000" smtClean="0"/>
              <a:t>Πρώτη φορά γίνεται λόγος για την ένταξη του παιδιού στην προσχολική αγωγή στο «διάταγμα περί συστάσεως νηπιαγωγείων» (1896)</a:t>
            </a:r>
          </a:p>
          <a:p>
            <a:pPr eaLnBrk="1" hangingPunct="1">
              <a:lnSpc>
                <a:spcPct val="80000"/>
              </a:lnSpc>
            </a:pPr>
            <a:r>
              <a:rPr lang="el-GR" altLang="el-GR" sz="2000" smtClean="0"/>
              <a:t>Στο αναλυτικό πρόγραμμα του νηπιαγωγείου του 1962, τα είδη παιχνιδιού που περιλαμβάνονται είναι:</a:t>
            </a:r>
          </a:p>
          <a:p>
            <a:pPr eaLnBrk="1" hangingPunct="1">
              <a:lnSpc>
                <a:spcPct val="80000"/>
              </a:lnSpc>
            </a:pPr>
            <a:r>
              <a:rPr lang="el-GR" altLang="el-GR" sz="2000" smtClean="0"/>
              <a:t>Το οικοκυρικά</a:t>
            </a:r>
          </a:p>
          <a:p>
            <a:pPr eaLnBrk="1" hangingPunct="1">
              <a:lnSpc>
                <a:spcPct val="80000"/>
              </a:lnSpc>
            </a:pPr>
            <a:r>
              <a:rPr lang="el-GR" altLang="el-GR" sz="2000" smtClean="0"/>
              <a:t>Τα παιχνίδια της κούκλας</a:t>
            </a:r>
          </a:p>
          <a:p>
            <a:pPr eaLnBrk="1" hangingPunct="1">
              <a:lnSpc>
                <a:spcPct val="80000"/>
              </a:lnSpc>
            </a:pPr>
            <a:r>
              <a:rPr lang="el-GR" altLang="el-GR" sz="2000" smtClean="0"/>
              <a:t>Τα επαγγελματικά παιχνίδια</a:t>
            </a:r>
          </a:p>
          <a:p>
            <a:pPr eaLnBrk="1" hangingPunct="1">
              <a:lnSpc>
                <a:spcPct val="80000"/>
              </a:lnSpc>
            </a:pPr>
            <a:r>
              <a:rPr lang="el-GR" altLang="el-GR" sz="2000" smtClean="0"/>
              <a:t>Οι αναπαραστάσεις σκηνών από διηγήματα ή παραμύθια</a:t>
            </a:r>
          </a:p>
          <a:p>
            <a:pPr eaLnBrk="1" hangingPunct="1">
              <a:lnSpc>
                <a:spcPct val="80000"/>
              </a:lnSpc>
            </a:pPr>
            <a:r>
              <a:rPr lang="el-GR" altLang="el-GR" sz="2000" smtClean="0"/>
              <a:t>Στο επόμενο αναλυτικό πρόγραμμα του </a:t>
            </a:r>
            <a:r>
              <a:rPr lang="el-GR" altLang="el-GR" sz="2000" b="1" smtClean="0"/>
              <a:t>1980</a:t>
            </a:r>
            <a:r>
              <a:rPr lang="el-GR" altLang="el-GR" sz="2000" smtClean="0"/>
              <a:t> το παιχνίδι  κατέχει την πρώτη θέση στο νηπιαγωγείο και αποτελεί τη βάση της όλης αγωγής.</a:t>
            </a:r>
          </a:p>
          <a:p>
            <a:pPr eaLnBrk="1" hangingPunct="1">
              <a:lnSpc>
                <a:spcPct val="80000"/>
              </a:lnSpc>
            </a:pPr>
            <a:r>
              <a:rPr lang="el-GR" altLang="el-GR" sz="2000" smtClean="0"/>
              <a:t>Με το αναλυτικό πρόγραμμα του </a:t>
            </a:r>
            <a:r>
              <a:rPr lang="el-GR" altLang="el-GR" sz="2000" b="1" smtClean="0"/>
              <a:t>1989</a:t>
            </a:r>
            <a:r>
              <a:rPr lang="el-GR" altLang="el-GR" sz="2000" smtClean="0"/>
              <a:t> το αυθόρμητο παιχνίδι  κατέχει ιδιαίτερη θέση με την δημιουργία των γωνιών δραστηριοτήτων.</a:t>
            </a: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l-GR" altLang="el-GR" sz="3600" b="1" smtClean="0"/>
              <a:t>Είδη παιχνιδιού</a:t>
            </a:r>
            <a:r>
              <a:rPr lang="el-GR" altLang="el-GR" sz="3600" smtClean="0"/>
              <a:t/>
            </a:r>
            <a:br>
              <a:rPr lang="el-GR" altLang="el-GR" sz="3600" smtClean="0"/>
            </a:br>
            <a:endParaRPr lang="el-GR" altLang="el-GR" sz="3600" smtClean="0"/>
          </a:p>
        </p:txBody>
      </p:sp>
      <p:sp>
        <p:nvSpPr>
          <p:cNvPr id="16387" name="Rectangle 3"/>
          <p:cNvSpPr>
            <a:spLocks noGrp="1" noChangeArrowheads="1"/>
          </p:cNvSpPr>
          <p:nvPr>
            <p:ph type="body" idx="1"/>
          </p:nvPr>
        </p:nvSpPr>
        <p:spPr/>
        <p:txBody>
          <a:bodyPr/>
          <a:lstStyle/>
          <a:p>
            <a:pPr eaLnBrk="1" hangingPunct="1">
              <a:lnSpc>
                <a:spcPct val="80000"/>
              </a:lnSpc>
            </a:pPr>
            <a:r>
              <a:rPr lang="el-GR" altLang="el-GR" sz="2000" smtClean="0"/>
              <a:t>Το παιχνίδι χαρακτηρίζεται από μία πολυμορφία που συναρτάται με τον τρόπο </a:t>
            </a:r>
            <a:r>
              <a:rPr lang="el-GR" altLang="el-GR" sz="2000" b="1" smtClean="0"/>
              <a:t>οργάνωσης, το</a:t>
            </a:r>
            <a:r>
              <a:rPr lang="el-GR" altLang="el-GR" sz="2000" smtClean="0"/>
              <a:t> </a:t>
            </a:r>
            <a:r>
              <a:rPr lang="el-GR" altLang="el-GR" sz="2000" b="1" smtClean="0"/>
              <a:t>περιεχόμενό του, και τον σκοπό του. </a:t>
            </a:r>
            <a:endParaRPr lang="el-GR" altLang="el-GR" sz="2000" smtClean="0"/>
          </a:p>
          <a:p>
            <a:pPr eaLnBrk="1" hangingPunct="1">
              <a:lnSpc>
                <a:spcPct val="80000"/>
              </a:lnSpc>
            </a:pPr>
            <a:r>
              <a:rPr lang="el-GR" altLang="el-GR" sz="2000" smtClean="0"/>
              <a:t>Το </a:t>
            </a:r>
            <a:r>
              <a:rPr lang="el-GR" altLang="el-GR" sz="2000" b="1" smtClean="0"/>
              <a:t>αυθόρμητο</a:t>
            </a:r>
            <a:r>
              <a:rPr lang="el-GR" altLang="el-GR" sz="2000" smtClean="0"/>
              <a:t> παιχνίδι συνδέεται με μια ελεύθερη χρήση του χώρου από μια μικρή ή μεγάλη ομάδα ανθρώπων, έστω και αν η ελευθερία αυτή είναι εξαρτημένη από ορισμένες προϋποθέσεις, που καθορίζονται από την ανθρώπινη συμπεριφορά. </a:t>
            </a:r>
          </a:p>
          <a:p>
            <a:pPr eaLnBrk="1" hangingPunct="1">
              <a:lnSpc>
                <a:spcPct val="80000"/>
              </a:lnSpc>
            </a:pPr>
            <a:r>
              <a:rPr lang="el-GR" altLang="el-GR" sz="2000" smtClean="0"/>
              <a:t>Μέσα από το </a:t>
            </a:r>
            <a:r>
              <a:rPr lang="el-GR" altLang="el-GR" sz="2000" b="1" smtClean="0"/>
              <a:t>κατευθυνόμενο</a:t>
            </a:r>
            <a:r>
              <a:rPr lang="el-GR" altLang="el-GR" sz="2000" smtClean="0"/>
              <a:t> παιχνίδι το παιδί ή η ομάδα παιδιών μαθαίνει να ακολουθεί ένα σύστημα οργάνωσης και να υπακούει στους κανόνες του. Με αυτόν τον τρόπο εντάσσεται σε ένα προκαθορισμένο σχήμα, προσαρμόζεται στις απαιτήσεις του και μαθαίνει να λειτουργεί μέσα σε αυτό, οργανώνοντας έτσι και τον ίδιο του τον εαυτό </a:t>
            </a: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l-GR" b="1" smtClean="0"/>
              <a:t>Piaget</a:t>
            </a:r>
            <a:endParaRPr lang="el-GR" altLang="el-GR" b="1" smtClean="0"/>
          </a:p>
        </p:txBody>
      </p:sp>
      <p:sp>
        <p:nvSpPr>
          <p:cNvPr id="17411" name="Rectangle 3"/>
          <p:cNvSpPr>
            <a:spLocks noGrp="1" noChangeArrowheads="1"/>
          </p:cNvSpPr>
          <p:nvPr>
            <p:ph type="body" idx="1"/>
          </p:nvPr>
        </p:nvSpPr>
        <p:spPr/>
        <p:txBody>
          <a:bodyPr/>
          <a:lstStyle/>
          <a:p>
            <a:pPr eaLnBrk="1" hangingPunct="1">
              <a:lnSpc>
                <a:spcPct val="90000"/>
              </a:lnSpc>
            </a:pPr>
            <a:endParaRPr lang="el-GR" altLang="el-GR" smtClean="0"/>
          </a:p>
          <a:p>
            <a:pPr eaLnBrk="1" hangingPunct="1">
              <a:lnSpc>
                <a:spcPct val="90000"/>
              </a:lnSpc>
            </a:pPr>
            <a:r>
              <a:rPr lang="el-GR" altLang="el-GR" smtClean="0"/>
              <a:t>- το </a:t>
            </a:r>
            <a:r>
              <a:rPr lang="el-GR" altLang="el-GR" b="1" smtClean="0"/>
              <a:t>λειτουργικό</a:t>
            </a:r>
            <a:r>
              <a:rPr lang="el-GR" altLang="el-GR" smtClean="0"/>
              <a:t> παιχνίδι (</a:t>
            </a:r>
            <a:r>
              <a:rPr lang="en-US" altLang="el-GR" smtClean="0"/>
              <a:t>practice play</a:t>
            </a:r>
            <a:r>
              <a:rPr lang="el-GR" altLang="el-GR" smtClean="0"/>
              <a:t>)</a:t>
            </a:r>
          </a:p>
          <a:p>
            <a:pPr eaLnBrk="1" hangingPunct="1">
              <a:lnSpc>
                <a:spcPct val="90000"/>
              </a:lnSpc>
            </a:pPr>
            <a:r>
              <a:rPr lang="el-GR" altLang="el-GR" smtClean="0"/>
              <a:t>- το </a:t>
            </a:r>
            <a:r>
              <a:rPr lang="el-GR" altLang="el-GR" b="1" smtClean="0"/>
              <a:t>συμβολικό</a:t>
            </a:r>
            <a:r>
              <a:rPr lang="el-GR" altLang="el-GR" smtClean="0"/>
              <a:t> παιχνίδι και παιχνίδι ρόλων (</a:t>
            </a:r>
            <a:r>
              <a:rPr lang="en-US" altLang="el-GR" smtClean="0"/>
              <a:t>symbolic and role play game</a:t>
            </a:r>
            <a:r>
              <a:rPr lang="el-GR" altLang="el-GR" smtClean="0"/>
              <a:t>) </a:t>
            </a:r>
          </a:p>
          <a:p>
            <a:pPr eaLnBrk="1" hangingPunct="1">
              <a:lnSpc>
                <a:spcPct val="90000"/>
              </a:lnSpc>
            </a:pPr>
            <a:r>
              <a:rPr lang="el-GR" altLang="el-GR" smtClean="0"/>
              <a:t>- το </a:t>
            </a:r>
            <a:r>
              <a:rPr lang="el-GR" altLang="el-GR" b="1" smtClean="0"/>
              <a:t>παιχνίδι</a:t>
            </a:r>
            <a:r>
              <a:rPr lang="el-GR" altLang="el-GR" smtClean="0"/>
              <a:t> με </a:t>
            </a:r>
            <a:r>
              <a:rPr lang="el-GR" altLang="el-GR" b="1" smtClean="0"/>
              <a:t>κανόνες</a:t>
            </a:r>
            <a:r>
              <a:rPr lang="el-GR" altLang="el-GR" smtClean="0"/>
              <a:t> (</a:t>
            </a:r>
            <a:r>
              <a:rPr lang="en-US" altLang="el-GR" smtClean="0"/>
              <a:t>play with rules</a:t>
            </a:r>
            <a:r>
              <a:rPr lang="el-GR" altLang="el-GR" smtClean="0"/>
              <a:t>)</a:t>
            </a:r>
          </a:p>
          <a:p>
            <a:pPr eaLnBrk="1" hangingPunct="1">
              <a:lnSpc>
                <a:spcPct val="90000"/>
              </a:lnSpc>
            </a:pPr>
            <a:r>
              <a:rPr lang="el-GR" altLang="el-GR" smtClean="0"/>
              <a:t>-το παιχνίδι </a:t>
            </a:r>
            <a:r>
              <a:rPr lang="el-GR" altLang="el-GR" b="1" smtClean="0"/>
              <a:t>κατασκευών</a:t>
            </a:r>
            <a:r>
              <a:rPr lang="el-GR" altLang="el-GR" smtClean="0"/>
              <a:t> (</a:t>
            </a:r>
            <a:r>
              <a:rPr lang="en-US" altLang="el-GR" smtClean="0"/>
              <a:t>Cunstructional play</a:t>
            </a:r>
            <a:r>
              <a:rPr lang="el-GR" altLang="el-GR" smtClean="0"/>
              <a:t>).</a:t>
            </a: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l-GR" b="1" smtClean="0"/>
              <a:t>Wallon</a:t>
            </a:r>
            <a:endParaRPr lang="el-GR" altLang="el-GR" b="1" smtClean="0"/>
          </a:p>
        </p:txBody>
      </p:sp>
      <p:sp>
        <p:nvSpPr>
          <p:cNvPr id="18435" name="Rectangle 3"/>
          <p:cNvSpPr>
            <a:spLocks noGrp="1" noChangeArrowheads="1"/>
          </p:cNvSpPr>
          <p:nvPr>
            <p:ph type="body" idx="1"/>
          </p:nvPr>
        </p:nvSpPr>
        <p:spPr/>
        <p:txBody>
          <a:bodyPr/>
          <a:lstStyle/>
          <a:p>
            <a:pPr eaLnBrk="1" hangingPunct="1">
              <a:lnSpc>
                <a:spcPct val="80000"/>
              </a:lnSpc>
            </a:pPr>
            <a:r>
              <a:rPr lang="el-GR" altLang="el-GR" sz="2000" smtClean="0"/>
              <a:t>-</a:t>
            </a:r>
            <a:r>
              <a:rPr lang="el-GR" altLang="el-GR" sz="2000" i="1" smtClean="0"/>
              <a:t>τα </a:t>
            </a:r>
            <a:r>
              <a:rPr lang="el-GR" altLang="el-GR" sz="2000" b="1" i="1" smtClean="0"/>
              <a:t>λειτουργικά</a:t>
            </a:r>
            <a:r>
              <a:rPr lang="el-GR" altLang="el-GR" sz="2000" i="1" smtClean="0"/>
              <a:t> παιχνίδια </a:t>
            </a:r>
            <a:r>
              <a:rPr lang="el-GR" altLang="el-GR" sz="2000" smtClean="0"/>
              <a:t>(</a:t>
            </a:r>
            <a:r>
              <a:rPr lang="en-US" altLang="el-GR" sz="2000" smtClean="0"/>
              <a:t>jeux fonctionnels</a:t>
            </a:r>
            <a:r>
              <a:rPr lang="el-GR" altLang="el-GR" sz="2000" i="1" smtClean="0"/>
              <a:t>) </a:t>
            </a:r>
            <a:r>
              <a:rPr lang="el-GR" altLang="el-GR" sz="2000" smtClean="0"/>
              <a:t>αποτελούν μια δραστηριότητα που έχει στόχο και προσδοκεί αποτέλεσμα. (τέντωμα ή το μάζεμα των χεριών, το άγγιγμα αντικειμένων ή η πρόκληση θορύβων και ήχων)</a:t>
            </a:r>
            <a:endParaRPr lang="el-GR" altLang="el-GR" sz="2000" i="1" smtClean="0"/>
          </a:p>
          <a:p>
            <a:pPr eaLnBrk="1" hangingPunct="1">
              <a:lnSpc>
                <a:spcPct val="80000"/>
              </a:lnSpc>
            </a:pPr>
            <a:r>
              <a:rPr lang="el-GR" altLang="el-GR" sz="2000" i="1" smtClean="0"/>
              <a:t>- τα παιχνίδια </a:t>
            </a:r>
            <a:r>
              <a:rPr lang="el-GR" altLang="el-GR" sz="2000" b="1" i="1" smtClean="0"/>
              <a:t>φαντασίας</a:t>
            </a:r>
            <a:r>
              <a:rPr lang="el-GR" altLang="el-GR" sz="2000" i="1" smtClean="0"/>
              <a:t> </a:t>
            </a:r>
            <a:r>
              <a:rPr lang="el-GR" altLang="el-GR" sz="2000" smtClean="0"/>
              <a:t>(</a:t>
            </a:r>
            <a:r>
              <a:rPr lang="en-US" altLang="el-GR" sz="2000" smtClean="0"/>
              <a:t>jeux de fiction</a:t>
            </a:r>
            <a:r>
              <a:rPr lang="el-GR" altLang="el-GR" sz="2000" smtClean="0"/>
              <a:t>) συνδέονται με υποθετικές καταστάσεις και είναι επενδεδυμένα με συμβολισμούς . </a:t>
            </a:r>
          </a:p>
          <a:p>
            <a:pPr eaLnBrk="1" hangingPunct="1">
              <a:lnSpc>
                <a:spcPct val="80000"/>
              </a:lnSpc>
            </a:pPr>
            <a:r>
              <a:rPr lang="el-GR" altLang="el-GR" sz="2000" smtClean="0"/>
              <a:t>-</a:t>
            </a:r>
            <a:r>
              <a:rPr lang="el-GR" altLang="el-GR" sz="2000" i="1" smtClean="0"/>
              <a:t> τα παιχνίδια </a:t>
            </a:r>
            <a:r>
              <a:rPr lang="el-GR" altLang="el-GR" sz="2000" b="1" i="1" smtClean="0"/>
              <a:t>πρόσληψης</a:t>
            </a:r>
            <a:r>
              <a:rPr lang="el-GR" altLang="el-GR" sz="2000" smtClean="0"/>
              <a:t> (</a:t>
            </a:r>
            <a:r>
              <a:rPr lang="en-US" altLang="el-GR" sz="2000" smtClean="0"/>
              <a:t>jeux d</a:t>
            </a:r>
            <a:r>
              <a:rPr lang="el-GR" altLang="el-GR" sz="2000" smtClean="0"/>
              <a:t>' </a:t>
            </a:r>
            <a:r>
              <a:rPr lang="en-US" altLang="el-GR" sz="2000" smtClean="0"/>
              <a:t>acquisition</a:t>
            </a:r>
            <a:r>
              <a:rPr lang="el-GR" altLang="el-GR" sz="2000" smtClean="0"/>
              <a:t>) είναι παιχνίδια με στόχο την πρόσληψη και την κατανόηση του εξωτερικού ερεθίσματος, ιδίως εκείνου που του προσφέρει το περιβάλλον του. Έτσι, η μορφή αυτή παιχνιδιού περιλαμβάνει ιστορίες, τραγούδια, εικόνες κ.α. </a:t>
            </a:r>
            <a:endParaRPr lang="el-GR" altLang="el-GR" sz="2000" i="1" smtClean="0"/>
          </a:p>
          <a:p>
            <a:pPr eaLnBrk="1" hangingPunct="1">
              <a:lnSpc>
                <a:spcPct val="80000"/>
              </a:lnSpc>
            </a:pPr>
            <a:r>
              <a:rPr lang="el-GR" altLang="el-GR" sz="2000" i="1" smtClean="0"/>
              <a:t>τα παιχνίδια </a:t>
            </a:r>
            <a:r>
              <a:rPr lang="el-GR" altLang="el-GR" sz="2000" b="1" i="1" smtClean="0"/>
              <a:t>κατασκευών</a:t>
            </a:r>
            <a:r>
              <a:rPr lang="el-GR" altLang="el-GR" sz="2000" i="1" smtClean="0"/>
              <a:t> </a:t>
            </a:r>
            <a:r>
              <a:rPr lang="el-GR" altLang="el-GR" sz="2000" smtClean="0"/>
              <a:t>(</a:t>
            </a:r>
            <a:r>
              <a:rPr lang="en-US" altLang="el-GR" sz="2000" smtClean="0"/>
              <a:t>jeux de fabrication</a:t>
            </a:r>
            <a:r>
              <a:rPr lang="el-GR" altLang="el-GR" sz="2000" smtClean="0"/>
              <a:t>) το παιδί συναρμολογεί, συνδυάζει, τροποποιεί, αναδημιουργεί υλικά στοιχεία, με στόχο να φτιάξει καινούρια. </a:t>
            </a: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l-GR" smtClean="0"/>
              <a:t>Unesco</a:t>
            </a:r>
            <a:endParaRPr lang="el-GR" altLang="el-GR" smtClean="0"/>
          </a:p>
        </p:txBody>
      </p:sp>
      <p:sp>
        <p:nvSpPr>
          <p:cNvPr id="19459" name="Rectangle 3"/>
          <p:cNvSpPr>
            <a:spLocks noGrp="1" noChangeArrowheads="1"/>
          </p:cNvSpPr>
          <p:nvPr>
            <p:ph type="body" idx="1"/>
          </p:nvPr>
        </p:nvSpPr>
        <p:spPr/>
        <p:txBody>
          <a:bodyPr/>
          <a:lstStyle/>
          <a:p>
            <a:pPr eaLnBrk="1" hangingPunct="1">
              <a:lnSpc>
                <a:spcPct val="80000"/>
              </a:lnSpc>
            </a:pPr>
            <a:r>
              <a:rPr lang="el-GR" altLang="el-GR" sz="2000" smtClean="0"/>
              <a:t>Η </a:t>
            </a:r>
            <a:r>
              <a:rPr lang="en-US" altLang="el-GR" sz="2000" smtClean="0"/>
              <a:t>Unesco</a:t>
            </a:r>
            <a:r>
              <a:rPr lang="el-GR" altLang="el-GR" sz="2000" smtClean="0"/>
              <a:t>, στην μελέτη της για το παιχνίδι και το παιδί, εξετάζει την δραστηριότητα παιχνιδιού, με έναν σφαιρικό τρόπο, μέσα από διαφορετικά είδη προσεγγίσεων: θεωρητικών, ψυχολογικών, κοινωνικών, εθνολογικών και παιδαγωγικών. </a:t>
            </a:r>
          </a:p>
          <a:p>
            <a:pPr eaLnBrk="1" hangingPunct="1">
              <a:lnSpc>
                <a:spcPct val="80000"/>
              </a:lnSpc>
            </a:pPr>
            <a:r>
              <a:rPr lang="el-GR" altLang="el-GR" sz="2000" b="1" i="1" smtClean="0"/>
              <a:t>λειτουργικά παιχνίδια</a:t>
            </a:r>
            <a:r>
              <a:rPr lang="el-GR" altLang="el-GR" sz="2000" smtClean="0"/>
              <a:t> που συνδέονται κυρίως με την ευχαρίστηση την οποία προκαλεί η ίδια η κινητική δραστηριότητα</a:t>
            </a:r>
            <a:endParaRPr lang="el-GR" altLang="el-GR" sz="2000" i="1" smtClean="0"/>
          </a:p>
          <a:p>
            <a:pPr eaLnBrk="1" hangingPunct="1">
              <a:lnSpc>
                <a:spcPct val="80000"/>
              </a:lnSpc>
            </a:pPr>
            <a:r>
              <a:rPr lang="el-GR" altLang="el-GR" sz="2000" b="1" i="1" smtClean="0"/>
              <a:t>παιχνίδια μίμησης και φαντασίας</a:t>
            </a:r>
            <a:r>
              <a:rPr lang="el-GR" altLang="el-GR" sz="2000" smtClean="0"/>
              <a:t> όπου το παιδί ταυτίζεται με τον "Άλλο" ή και με το ίδιο του τον εαυτό, αλλά στο πλαίσιο της κόσμου της φαντασίας του </a:t>
            </a:r>
            <a:endParaRPr lang="el-GR" altLang="el-GR" sz="2000" i="1" smtClean="0"/>
          </a:p>
          <a:p>
            <a:pPr eaLnBrk="1" hangingPunct="1">
              <a:lnSpc>
                <a:spcPct val="80000"/>
              </a:lnSpc>
            </a:pPr>
            <a:r>
              <a:rPr lang="el-GR" altLang="el-GR" sz="2000" b="1" i="1" smtClean="0"/>
              <a:t>παιχνίδια "κατορθωμάτων"</a:t>
            </a:r>
            <a:r>
              <a:rPr lang="el-GR" altLang="el-GR" sz="2000" smtClean="0"/>
              <a:t> τα οποία επιτρέπουν στο παιδί επίδειξη και απόδειξη ικανότητας, κουράγιου, μέσα από δραστηριότητες που περιλαμβάνουν ασκήσεις ισορροπίας, παράτολμες κινήσεις κ.α. </a:t>
            </a: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l-GR" b="1" smtClean="0"/>
              <a:t>Callois</a:t>
            </a:r>
            <a:endParaRPr lang="el-GR" altLang="el-GR" b="1" smtClean="0"/>
          </a:p>
        </p:txBody>
      </p:sp>
      <p:sp>
        <p:nvSpPr>
          <p:cNvPr id="20483" name="Rectangle 3"/>
          <p:cNvSpPr>
            <a:spLocks noGrp="1" noChangeArrowheads="1"/>
          </p:cNvSpPr>
          <p:nvPr>
            <p:ph type="body" idx="1"/>
          </p:nvPr>
        </p:nvSpPr>
        <p:spPr/>
        <p:txBody>
          <a:bodyPr/>
          <a:lstStyle/>
          <a:p>
            <a:pPr eaLnBrk="1" hangingPunct="1">
              <a:lnSpc>
                <a:spcPct val="80000"/>
              </a:lnSpc>
            </a:pPr>
            <a:r>
              <a:rPr lang="el-GR" altLang="el-GR" sz="1800" smtClean="0"/>
              <a:t>Ο </a:t>
            </a:r>
            <a:r>
              <a:rPr lang="en-US" altLang="el-GR" sz="1800" b="1" smtClean="0"/>
              <a:t>Callois</a:t>
            </a:r>
            <a:r>
              <a:rPr lang="el-GR" altLang="el-GR" sz="1800" smtClean="0"/>
              <a:t>, που εστιάζει την προσέγγιση του για το παιχνίδι στα κοινωνικά χαρακτηριστικά του, προτείνει τις τέσσερις παρακάτω κατηγορίες παιχνιδιού:</a:t>
            </a:r>
          </a:p>
          <a:p>
            <a:pPr eaLnBrk="1" hangingPunct="1">
              <a:lnSpc>
                <a:spcPct val="80000"/>
              </a:lnSpc>
            </a:pPr>
            <a:r>
              <a:rPr lang="el-GR" altLang="el-GR" sz="1800" smtClean="0"/>
              <a:t>α) </a:t>
            </a:r>
            <a:r>
              <a:rPr lang="el-GR" altLang="el-GR" sz="1800" i="1" smtClean="0"/>
              <a:t>του </a:t>
            </a:r>
            <a:r>
              <a:rPr lang="el-GR" altLang="el-GR" sz="1800" b="1" i="1" smtClean="0"/>
              <a:t>συναγωνισμού</a:t>
            </a:r>
            <a:r>
              <a:rPr lang="el-GR" altLang="el-GR" sz="1800" smtClean="0"/>
              <a:t> ή</a:t>
            </a:r>
            <a:r>
              <a:rPr lang="el-GR" altLang="el-GR" sz="1800" i="1" smtClean="0"/>
              <a:t> της πρόκλησης </a:t>
            </a:r>
            <a:r>
              <a:rPr lang="el-GR" altLang="el-GR" sz="1800" smtClean="0"/>
              <a:t>που το υποκείμενο απευθύνει στον εαυτό του ή στον αντίπαλο του, σε συνθήκες που προϋποθέτουν ισότητα ευκαιριών στην αφετηρία της διαδικασίας. Στην κατηγορία αυτή ο </a:t>
            </a:r>
            <a:r>
              <a:rPr lang="en-US" altLang="el-GR" sz="1800" smtClean="0"/>
              <a:t>Callois</a:t>
            </a:r>
            <a:r>
              <a:rPr lang="el-GR" altLang="el-GR" sz="1800" smtClean="0"/>
              <a:t> έδωσε το όνομα "</a:t>
            </a:r>
            <a:r>
              <a:rPr lang="en-US" altLang="el-GR" sz="1800" b="1" smtClean="0"/>
              <a:t>agon</a:t>
            </a:r>
            <a:r>
              <a:rPr lang="el-GR" altLang="el-GR" sz="1800" smtClean="0"/>
              <a:t>" </a:t>
            </a:r>
          </a:p>
          <a:p>
            <a:pPr eaLnBrk="1" hangingPunct="1">
              <a:lnSpc>
                <a:spcPct val="80000"/>
              </a:lnSpc>
            </a:pPr>
            <a:r>
              <a:rPr lang="el-GR" altLang="el-GR" sz="1800" smtClean="0"/>
              <a:t>β) </a:t>
            </a:r>
            <a:r>
              <a:rPr lang="el-GR" altLang="el-GR" sz="1800" b="1" i="1" smtClean="0"/>
              <a:t>της τύχης</a:t>
            </a:r>
            <a:r>
              <a:rPr lang="el-GR" altLang="el-GR" sz="1800" i="1" smtClean="0"/>
              <a:t>,</a:t>
            </a:r>
            <a:r>
              <a:rPr lang="el-GR" altLang="el-GR" sz="1800" smtClean="0"/>
              <a:t> που βρίσκεται στο αντίθετο άκρο από την προηγούμενη </a:t>
            </a:r>
            <a:r>
              <a:rPr lang="el-GR" altLang="el-GR" sz="1800" b="1" smtClean="0"/>
              <a:t>("</a:t>
            </a:r>
            <a:r>
              <a:rPr lang="en-US" altLang="el-GR" sz="1800" b="1" smtClean="0"/>
              <a:t>alea</a:t>
            </a:r>
            <a:r>
              <a:rPr lang="el-GR" altLang="el-GR" sz="1800" b="1" smtClean="0"/>
              <a:t>")</a:t>
            </a:r>
            <a:r>
              <a:rPr lang="el-GR" altLang="el-GR" sz="1800" smtClean="0"/>
              <a:t> </a:t>
            </a:r>
          </a:p>
          <a:p>
            <a:pPr eaLnBrk="1" hangingPunct="1">
              <a:lnSpc>
                <a:spcPct val="80000"/>
              </a:lnSpc>
            </a:pPr>
            <a:r>
              <a:rPr lang="el-GR" altLang="el-GR" sz="1800" smtClean="0"/>
              <a:t>γ) </a:t>
            </a:r>
            <a:r>
              <a:rPr lang="el-GR" altLang="el-GR" sz="1800" b="1" i="1" smtClean="0"/>
              <a:t>της μίμησης</a:t>
            </a:r>
            <a:r>
              <a:rPr lang="el-GR" altLang="el-GR" sz="1800" i="1" smtClean="0"/>
              <a:t>,</a:t>
            </a:r>
            <a:r>
              <a:rPr lang="el-GR" altLang="el-GR" sz="1800" smtClean="0"/>
              <a:t> όπου ανήκουν τα παιχνίδια δραματοποίησης ή / και φαντασίας, όπου ο παίκτης υποδύεται κάτι διαφορετικό απ΄ αυτό που είναι στην πραγματικότητα ("</a:t>
            </a:r>
            <a:r>
              <a:rPr lang="en-US" altLang="el-GR" sz="1800" b="1" smtClean="0"/>
              <a:t>mimircy</a:t>
            </a:r>
            <a:r>
              <a:rPr lang="el-GR" altLang="el-GR" sz="1800" smtClean="0"/>
              <a:t>") </a:t>
            </a:r>
          </a:p>
          <a:p>
            <a:pPr eaLnBrk="1" hangingPunct="1">
              <a:lnSpc>
                <a:spcPct val="80000"/>
              </a:lnSpc>
            </a:pPr>
            <a:r>
              <a:rPr lang="el-GR" altLang="el-GR" sz="1800" smtClean="0"/>
              <a:t>δ) </a:t>
            </a:r>
            <a:r>
              <a:rPr lang="el-GR" altLang="el-GR" sz="1800" b="1" i="1" smtClean="0"/>
              <a:t>του ιλίγγου</a:t>
            </a:r>
            <a:r>
              <a:rPr lang="el-GR" altLang="el-GR" sz="1800" smtClean="0"/>
              <a:t>, με παιχνίδια που αποσκοπούν στο να ανατρέψουν για μια στιγμή τη σταθερότητα της αντίληψης και να επιφέρουν ένα είδος "πανικού" που απολαμβάνει ο παίχτης </a:t>
            </a:r>
            <a:r>
              <a:rPr lang="el-GR" altLang="el-GR" sz="1800" b="1" smtClean="0"/>
              <a:t>("</a:t>
            </a:r>
            <a:r>
              <a:rPr lang="en-US" altLang="el-GR" sz="1800" b="1" smtClean="0"/>
              <a:t>ilinx</a:t>
            </a:r>
            <a:r>
              <a:rPr lang="el-GR" altLang="el-GR" sz="1800" b="1" smtClean="0"/>
              <a:t>").</a:t>
            </a:r>
            <a:r>
              <a:rPr lang="el-GR" altLang="el-GR" sz="1800" smtClean="0"/>
              <a:t> </a:t>
            </a:r>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l-GR" smtClean="0"/>
              <a:t>Moyles</a:t>
            </a:r>
            <a:endParaRPr lang="el-GR" altLang="el-GR" smtClean="0"/>
          </a:p>
        </p:txBody>
      </p:sp>
      <p:sp>
        <p:nvSpPr>
          <p:cNvPr id="21507" name="Rectangle 3"/>
          <p:cNvSpPr>
            <a:spLocks noGrp="1" noChangeArrowheads="1"/>
          </p:cNvSpPr>
          <p:nvPr>
            <p:ph type="body" idx="1"/>
          </p:nvPr>
        </p:nvSpPr>
        <p:spPr/>
        <p:txBody>
          <a:bodyPr/>
          <a:lstStyle/>
          <a:p>
            <a:pPr eaLnBrk="1" hangingPunct="1"/>
            <a:r>
              <a:rPr lang="el-GR" altLang="el-GR" smtClean="0"/>
              <a:t>το </a:t>
            </a:r>
            <a:r>
              <a:rPr lang="el-GR" altLang="el-GR" b="1" smtClean="0"/>
              <a:t>σωματικό παιχνίδι</a:t>
            </a:r>
            <a:endParaRPr lang="el-GR" altLang="el-GR" smtClean="0"/>
          </a:p>
          <a:p>
            <a:pPr eaLnBrk="1" hangingPunct="1"/>
            <a:endParaRPr lang="el-GR" altLang="el-GR" smtClean="0"/>
          </a:p>
          <a:p>
            <a:pPr eaLnBrk="1" hangingPunct="1">
              <a:buFontTx/>
              <a:buNone/>
            </a:pPr>
            <a:endParaRPr lang="el-GR" altLang="el-GR" smtClean="0"/>
          </a:p>
          <a:p>
            <a:pPr eaLnBrk="1" hangingPunct="1"/>
            <a:r>
              <a:rPr lang="el-GR" altLang="el-GR" smtClean="0"/>
              <a:t>το </a:t>
            </a:r>
            <a:r>
              <a:rPr lang="el-GR" altLang="el-GR" b="1" smtClean="0"/>
              <a:t>διανοητικό παιχνίδι</a:t>
            </a:r>
            <a:endParaRPr lang="el-GR" altLang="el-GR" smtClean="0"/>
          </a:p>
          <a:p>
            <a:pPr eaLnBrk="1" hangingPunct="1"/>
            <a:endParaRPr lang="el-GR" altLang="el-GR" smtClean="0"/>
          </a:p>
          <a:p>
            <a:pPr eaLnBrk="1" hangingPunct="1">
              <a:buFontTx/>
              <a:buNone/>
            </a:pPr>
            <a:endParaRPr lang="el-GR" altLang="el-GR" smtClean="0"/>
          </a:p>
          <a:p>
            <a:pPr eaLnBrk="1" hangingPunct="1"/>
            <a:r>
              <a:rPr lang="el-GR" altLang="el-GR" smtClean="0"/>
              <a:t>το </a:t>
            </a:r>
            <a:r>
              <a:rPr lang="el-GR" altLang="el-GR" b="1" smtClean="0"/>
              <a:t>κοινωνικό-συναισθηματικό</a:t>
            </a:r>
            <a:endParaRPr lang="el-GR" altLang="el-GR" smtClean="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l-GR" altLang="el-GR" sz="2400" b="1" smtClean="0"/>
              <a:t>Οι κανόνες στην δραστηριότητα παιχνιδιού</a:t>
            </a:r>
            <a:br>
              <a:rPr lang="el-GR" altLang="el-GR" sz="2400" b="1" smtClean="0"/>
            </a:br>
            <a:endParaRPr lang="el-GR" altLang="el-GR" sz="2400" b="1" smtClean="0"/>
          </a:p>
        </p:txBody>
      </p:sp>
      <p:sp>
        <p:nvSpPr>
          <p:cNvPr id="22531" name="Rectangle 3"/>
          <p:cNvSpPr>
            <a:spLocks noGrp="1" noChangeArrowheads="1"/>
          </p:cNvSpPr>
          <p:nvPr>
            <p:ph type="body" idx="1"/>
          </p:nvPr>
        </p:nvSpPr>
        <p:spPr/>
        <p:txBody>
          <a:bodyPr/>
          <a:lstStyle/>
          <a:p>
            <a:pPr eaLnBrk="1" hangingPunct="1">
              <a:lnSpc>
                <a:spcPct val="90000"/>
              </a:lnSpc>
            </a:pPr>
            <a:r>
              <a:rPr lang="el-GR" altLang="el-GR" sz="2800" smtClean="0"/>
              <a:t>Σε κάποια παιχνίδια οι κανόνες είναι δοσμένοι μέσα από την δομή του παιχνιδιού και είναι ικανοί να προσδιορίζουν κινήσεις, μετακινήσεις, την σειρά του παίκτη, πολλές φορές ακόμη και των αριθμό των παιδιών που συμμετέχουν σ' αυτά. </a:t>
            </a:r>
          </a:p>
          <a:p>
            <a:pPr eaLnBrk="1" hangingPunct="1">
              <a:lnSpc>
                <a:spcPct val="90000"/>
              </a:lnSpc>
            </a:pPr>
            <a:r>
              <a:rPr lang="el-GR" altLang="el-GR" sz="2800" smtClean="0"/>
              <a:t>Σε άλλες περιπτώσεις, οι κανόνες μιας δραστηριότητας παιχνιδιού επιλέγονται και χρησιμοποιούνται από τα ίδια τα παιδιά που συμμετέχουν στο παιχνίδι. </a:t>
            </a: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l-GR" altLang="el-GR" smtClean="0"/>
          </a:p>
        </p:txBody>
      </p:sp>
      <p:sp>
        <p:nvSpPr>
          <p:cNvPr id="23555" name="Rectangle 3"/>
          <p:cNvSpPr>
            <a:spLocks noGrp="1" noChangeArrowheads="1"/>
          </p:cNvSpPr>
          <p:nvPr>
            <p:ph type="body" idx="1"/>
          </p:nvPr>
        </p:nvSpPr>
        <p:spPr/>
        <p:txBody>
          <a:bodyPr/>
          <a:lstStyle/>
          <a:p>
            <a:pPr eaLnBrk="1" hangingPunct="1">
              <a:lnSpc>
                <a:spcPct val="80000"/>
              </a:lnSpc>
            </a:pPr>
            <a:r>
              <a:rPr lang="el-GR" altLang="el-GR" sz="2000" smtClean="0"/>
              <a:t>Ύπαρξη κανόνων διακρίνουμε ακόμη και στα παιχνίδια-αντικείμενα τα οποία μέσα από τον σχεδιασμό τους και τον τρόπο λειτουργίας τους, εντάσσουν το παιδί σε ένα σύστημα κανόνων, αφού υποδεικνύουν έναν συγκεκριμένο τρόπο χρήσης. </a:t>
            </a:r>
          </a:p>
          <a:p>
            <a:pPr eaLnBrk="1" hangingPunct="1">
              <a:lnSpc>
                <a:spcPct val="80000"/>
              </a:lnSpc>
            </a:pPr>
            <a:r>
              <a:rPr lang="el-GR" altLang="el-GR" sz="2000" smtClean="0"/>
              <a:t>Ο </a:t>
            </a:r>
            <a:r>
              <a:rPr lang="en-US" altLang="el-GR" sz="2000" b="1" smtClean="0"/>
              <a:t>Wallon</a:t>
            </a:r>
            <a:r>
              <a:rPr lang="el-GR" altLang="el-GR" sz="2000" smtClean="0"/>
              <a:t> υποστηρίζει ότι οι κανόνες είναι το στοιχείο λειτουργίας που τροφοδοτεί τη διαδικασία και το περιεχόμενο του παιχνιδιού. Δημιουργούν κίνητρα, προκαλώντας στόχους που τα παιδιά καλούνται να κατακτήσουν. </a:t>
            </a:r>
          </a:p>
          <a:p>
            <a:pPr eaLnBrk="1" hangingPunct="1">
              <a:lnSpc>
                <a:spcPct val="80000"/>
              </a:lnSpc>
            </a:pPr>
            <a:r>
              <a:rPr lang="el-GR" altLang="el-GR" sz="2000" smtClean="0"/>
              <a:t>Σύμφωνα με τον </a:t>
            </a:r>
            <a:r>
              <a:rPr lang="en-US" altLang="el-GR" sz="2000" b="1" smtClean="0"/>
              <a:t>Wallon</a:t>
            </a:r>
            <a:r>
              <a:rPr lang="el-GR" altLang="el-GR" sz="2000" smtClean="0"/>
              <a:t>, οι κανόνες είναι δυνατόν να λειτουργήσουν με "αντιφατικό" τρόπο: ενώ το νόημά τους και η ύπαρξή τους συνδέονται με αυτήν την ίδια την δραστηριότητα παιχνιδιού, κάτω από ορισμένες συνθήκες μπορούν να περιορίσουν ή και να καταργήσουν τον παιγνιώδη χαρακτήρα της δραστηριότητας.</a:t>
            </a: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l-GR" altLang="el-GR" sz="2800" b="1" smtClean="0"/>
              <a:t>Το παιχνίδι δραστηριότητα και το παιχνίδι –αντικείμενο</a:t>
            </a:r>
            <a:r>
              <a:rPr lang="el-GR" altLang="el-GR" sz="2800" smtClean="0"/>
              <a:t/>
            </a:r>
            <a:br>
              <a:rPr lang="el-GR" altLang="el-GR" sz="2800" smtClean="0"/>
            </a:br>
            <a:endParaRPr lang="el-GR" altLang="el-GR" sz="2800" smtClean="0"/>
          </a:p>
        </p:txBody>
      </p:sp>
      <p:sp>
        <p:nvSpPr>
          <p:cNvPr id="24579" name="Rectangle 3"/>
          <p:cNvSpPr>
            <a:spLocks noGrp="1" noChangeArrowheads="1"/>
          </p:cNvSpPr>
          <p:nvPr>
            <p:ph type="body" idx="1"/>
          </p:nvPr>
        </p:nvSpPr>
        <p:spPr/>
        <p:txBody>
          <a:bodyPr/>
          <a:lstStyle/>
          <a:p>
            <a:pPr eaLnBrk="1" hangingPunct="1">
              <a:lnSpc>
                <a:spcPct val="80000"/>
              </a:lnSpc>
            </a:pPr>
            <a:r>
              <a:rPr lang="el-GR" altLang="el-GR" sz="2800" smtClean="0"/>
              <a:t>Διαχωρίζοντας τις δύο έννοιες ο </a:t>
            </a:r>
            <a:r>
              <a:rPr lang="en-US" altLang="el-GR" sz="2800" b="1" smtClean="0"/>
              <a:t>Champagne</a:t>
            </a:r>
            <a:r>
              <a:rPr lang="el-GR" altLang="el-GR" sz="2800" smtClean="0"/>
              <a:t> υποστηρίζει ότι "παιχνίδι-αντικείμενο είναι κάθε τι που έχει κατασκευαστεί για να διασκεδάζει τα παιδιά. Παράλληλα, όμως, είναι το υλικό στοιχείο στο οποίο μπορεί να βασισθεί μια δραστηριότητα παιχνιδιού". </a:t>
            </a:r>
          </a:p>
          <a:p>
            <a:pPr eaLnBrk="1" hangingPunct="1">
              <a:lnSpc>
                <a:spcPct val="80000"/>
              </a:lnSpc>
            </a:pPr>
            <a:r>
              <a:rPr lang="el-GR" altLang="el-GR" sz="2800" smtClean="0"/>
              <a:t>Η βασική προϋπόθεση που πρέπει να ικανοποιεί το αντικείμενο αυτό είναι να έχει χαρακτηριστικά, τα οποία να </a:t>
            </a:r>
            <a:r>
              <a:rPr lang="el-GR" altLang="el-GR" sz="2800" b="1" smtClean="0"/>
              <a:t>προκαλούν</a:t>
            </a:r>
            <a:r>
              <a:rPr lang="el-GR" altLang="el-GR" sz="2800" smtClean="0"/>
              <a:t> στο παιδί </a:t>
            </a:r>
            <a:r>
              <a:rPr lang="el-GR" altLang="el-GR" sz="2800" b="1" smtClean="0"/>
              <a:t>ευχαρίστηση</a:t>
            </a:r>
            <a:r>
              <a:rPr lang="el-GR" altLang="el-GR" sz="2800" smtClean="0"/>
              <a:t> στον χρόνο που απασχολείται μαζί του. </a:t>
            </a: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68313" y="1341438"/>
            <a:ext cx="6965950" cy="2057400"/>
          </a:xfrm>
        </p:spPr>
        <p:txBody>
          <a:bodyPr/>
          <a:lstStyle/>
          <a:p>
            <a:pPr algn="ctr" eaLnBrk="1" hangingPunct="1"/>
            <a:r>
              <a:rPr lang="el-GR" altLang="el-GR" smtClean="0"/>
              <a:t>Η δραστηριότητα παιχνιδιού και το αναλυτικό πρόγραμμα στην προσχολική εκπαίδευση</a:t>
            </a: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altLang="el-GR" sz="3600" b="1" smtClean="0"/>
              <a:t>Το παιχνίδι –αντικείμενο</a:t>
            </a:r>
            <a:br>
              <a:rPr lang="el-GR" altLang="el-GR" sz="3600" b="1" smtClean="0"/>
            </a:br>
            <a:endParaRPr lang="el-GR" altLang="el-GR" sz="3600" b="1" smtClean="0"/>
          </a:p>
        </p:txBody>
      </p:sp>
      <p:sp>
        <p:nvSpPr>
          <p:cNvPr id="20483" name="Rectangle 3"/>
          <p:cNvSpPr>
            <a:spLocks noGrp="1" noChangeArrowheads="1"/>
          </p:cNvSpPr>
          <p:nvPr>
            <p:ph type="body" idx="1"/>
          </p:nvPr>
        </p:nvSpPr>
        <p:spPr/>
        <p:txBody>
          <a:bodyPr/>
          <a:lstStyle/>
          <a:p>
            <a:pPr eaLnBrk="1" hangingPunct="1">
              <a:lnSpc>
                <a:spcPct val="80000"/>
              </a:lnSpc>
            </a:pPr>
            <a:r>
              <a:rPr lang="el-GR" altLang="el-GR" sz="2000" b="1" smtClean="0"/>
              <a:t>Σε σχέση με τα παιχνίδια αντικείμενα τα αποτελέσματα των ερευνών έδειξαν:</a:t>
            </a:r>
          </a:p>
          <a:p>
            <a:pPr eaLnBrk="1" hangingPunct="1">
              <a:lnSpc>
                <a:spcPct val="80000"/>
              </a:lnSpc>
            </a:pPr>
            <a:r>
              <a:rPr lang="el-GR" altLang="el-GR" sz="2000" smtClean="0"/>
              <a:t>Το παιχνίδι αντικείμενο διευκολύνει την επικοινωνία ανάμεσα στα παιδιά.</a:t>
            </a:r>
          </a:p>
          <a:p>
            <a:pPr eaLnBrk="1" hangingPunct="1">
              <a:lnSpc>
                <a:spcPct val="80000"/>
              </a:lnSpc>
            </a:pPr>
            <a:r>
              <a:rPr lang="el-GR" altLang="el-GR" sz="2000" smtClean="0"/>
              <a:t>Διαπιστώθηκε ότι τα παιχνίδια μικρού μεγέθους (αυτοκινητάκια κ.α) οδηγούν τα παιδιά σε συγκρούσεις και αρνητικές συγκινήσεις.</a:t>
            </a:r>
          </a:p>
          <a:p>
            <a:pPr eaLnBrk="1" hangingPunct="1">
              <a:lnSpc>
                <a:spcPct val="80000"/>
              </a:lnSpc>
            </a:pPr>
            <a:r>
              <a:rPr lang="el-GR" altLang="el-GR" sz="2000" smtClean="0"/>
              <a:t>Αντίθετα τα παιχνίδια με μεγάλα αντικείμενα (τσουλήθρες κ.α) συνδέονται με διαφορετικές κοινές  δραστηριότητες και θετικές συγκινήσεις.</a:t>
            </a:r>
          </a:p>
          <a:p>
            <a:pPr eaLnBrk="1" hangingPunct="1">
              <a:lnSpc>
                <a:spcPct val="80000"/>
              </a:lnSpc>
            </a:pPr>
            <a:r>
              <a:rPr lang="el-GR" altLang="el-GR" sz="2000" smtClean="0"/>
              <a:t>Σε σχέση με τα παιχνίδια αντικείμενα και την νοητική ανάπτυξη των παιδιών οι έρευνες έδειξαν ότι:</a:t>
            </a:r>
          </a:p>
          <a:p>
            <a:pPr eaLnBrk="1" hangingPunct="1">
              <a:lnSpc>
                <a:spcPct val="80000"/>
              </a:lnSpc>
            </a:pPr>
            <a:r>
              <a:rPr lang="el-GR" altLang="el-GR" sz="2000" smtClean="0"/>
              <a:t>Η ομάδα κατασκευαστικού υλικού, δίνει τις υψηλότερες τιμές στην γλωσσική ανάπτυξη, την αντίληψη, την νόηση. </a:t>
            </a:r>
          </a:p>
          <a:p>
            <a:pPr eaLnBrk="1" hangingPunct="1">
              <a:lnSpc>
                <a:spcPct val="80000"/>
              </a:lnSpc>
            </a:pPr>
            <a:endParaRPr lang="el-GR" altLang="el-GR" sz="2000"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768" decel="100000"/>
                                        <p:tgtEl>
                                          <p:spTgt spid="20482"/>
                                        </p:tgtEl>
                                      </p:cBhvr>
                                    </p:animEffect>
                                    <p:animScale>
                                      <p:cBhvr>
                                        <p:cTn id="8" dur="768" decel="100000"/>
                                        <p:tgtEl>
                                          <p:spTgt spid="20482"/>
                                        </p:tgtEl>
                                      </p:cBhvr>
                                      <p:from x="10000" y="10000"/>
                                      <p:to x="200000" y="450000"/>
                                    </p:animScale>
                                    <p:animScale>
                                      <p:cBhvr>
                                        <p:cTn id="9" dur="1230" accel="100000" fill="hold">
                                          <p:stCondLst>
                                            <p:cond delay="768"/>
                                          </p:stCondLst>
                                        </p:cTn>
                                        <p:tgtEl>
                                          <p:spTgt spid="20482"/>
                                        </p:tgtEl>
                                      </p:cBhvr>
                                      <p:from x="200000" y="450000"/>
                                      <p:to x="100000" y="100000"/>
                                    </p:animScale>
                                    <p:set>
                                      <p:cBhvr>
                                        <p:cTn id="10" dur="768" fill="hold"/>
                                        <p:tgtEl>
                                          <p:spTgt spid="20482"/>
                                        </p:tgtEl>
                                        <p:attrNameLst>
                                          <p:attrName>ppt_x</p:attrName>
                                        </p:attrNameLst>
                                      </p:cBhvr>
                                      <p:to>
                                        <p:strVal val="(0.5)"/>
                                      </p:to>
                                    </p:set>
                                    <p:anim from="(0.5)" to="(#ppt_x)" calcmode="lin" valueType="num">
                                      <p:cBhvr>
                                        <p:cTn id="11" dur="1230" accel="100000" fill="hold">
                                          <p:stCondLst>
                                            <p:cond delay="768"/>
                                          </p:stCondLst>
                                        </p:cTn>
                                        <p:tgtEl>
                                          <p:spTgt spid="20482"/>
                                        </p:tgtEl>
                                        <p:attrNameLst>
                                          <p:attrName>ppt_x</p:attrName>
                                        </p:attrNameLst>
                                      </p:cBhvr>
                                    </p:anim>
                                    <p:set>
                                      <p:cBhvr>
                                        <p:cTn id="12" dur="768" fill="hold"/>
                                        <p:tgtEl>
                                          <p:spTgt spid="20482"/>
                                        </p:tgtEl>
                                        <p:attrNameLst>
                                          <p:attrName>ppt_y</p:attrName>
                                        </p:attrNameLst>
                                      </p:cBhvr>
                                      <p:to>
                                        <p:strVal val="(#ppt_y+0.4)"/>
                                      </p:to>
                                    </p:set>
                                    <p:anim from="(#ppt_y+0.4)" to="(#ppt_y)" calcmode="lin" valueType="num">
                                      <p:cBhvr>
                                        <p:cTn id="13" dur="1230" accel="100000" fill="hold">
                                          <p:stCondLst>
                                            <p:cond delay="768"/>
                                          </p:stCondLst>
                                        </p:cTn>
                                        <p:tgtEl>
                                          <p:spTgt spid="2048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0483">
                                            <p:txEl>
                                              <p:pRg st="0" end="0"/>
                                            </p:txEl>
                                          </p:spTgt>
                                        </p:tgtEl>
                                        <p:attrNameLst>
                                          <p:attrName>style.visibility</p:attrName>
                                        </p:attrNameLst>
                                      </p:cBhvr>
                                      <p:to>
                                        <p:strVal val="visible"/>
                                      </p:to>
                                    </p:set>
                                    <p:anim calcmode="lin" valueType="num">
                                      <p:cBhvr>
                                        <p:cTn id="18" dur="500" fill="hold"/>
                                        <p:tgtEl>
                                          <p:spTgt spid="2048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048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048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0483">
                                            <p:txEl>
                                              <p:pRg st="1" end="1"/>
                                            </p:txEl>
                                          </p:spTgt>
                                        </p:tgtEl>
                                        <p:attrNameLst>
                                          <p:attrName>style.visibility</p:attrName>
                                        </p:attrNameLst>
                                      </p:cBhvr>
                                      <p:to>
                                        <p:strVal val="visible"/>
                                      </p:to>
                                    </p:set>
                                    <p:anim calcmode="lin" valueType="num">
                                      <p:cBhvr>
                                        <p:cTn id="25" dur="500" fill="hold"/>
                                        <p:tgtEl>
                                          <p:spTgt spid="2048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048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20483">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20483">
                                            <p:txEl>
                                              <p:pRg st="2" end="2"/>
                                            </p:txEl>
                                          </p:spTgt>
                                        </p:tgtEl>
                                        <p:attrNameLst>
                                          <p:attrName>style.visibility</p:attrName>
                                        </p:attrNameLst>
                                      </p:cBhvr>
                                      <p:to>
                                        <p:strVal val="visible"/>
                                      </p:to>
                                    </p:set>
                                    <p:anim calcmode="lin" valueType="num">
                                      <p:cBhvr>
                                        <p:cTn id="32" dur="500" fill="hold"/>
                                        <p:tgtEl>
                                          <p:spTgt spid="2048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20483">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20483">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20483">
                                            <p:txEl>
                                              <p:pRg st="3" end="3"/>
                                            </p:txEl>
                                          </p:spTgt>
                                        </p:tgtEl>
                                        <p:attrNameLst>
                                          <p:attrName>style.visibility</p:attrName>
                                        </p:attrNameLst>
                                      </p:cBhvr>
                                      <p:to>
                                        <p:strVal val="visible"/>
                                      </p:to>
                                    </p:set>
                                    <p:anim calcmode="lin" valueType="num">
                                      <p:cBhvr>
                                        <p:cTn id="39" dur="500" fill="hold"/>
                                        <p:tgtEl>
                                          <p:spTgt spid="20483">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20483">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20483">
                                            <p:txEl>
                                              <p:pRg st="3" end="3"/>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20483">
                                            <p:txEl>
                                              <p:pRg st="4" end="4"/>
                                            </p:txEl>
                                          </p:spTgt>
                                        </p:tgtEl>
                                        <p:attrNameLst>
                                          <p:attrName>style.visibility</p:attrName>
                                        </p:attrNameLst>
                                      </p:cBhvr>
                                      <p:to>
                                        <p:strVal val="visible"/>
                                      </p:to>
                                    </p:set>
                                    <p:anim calcmode="lin" valueType="num">
                                      <p:cBhvr>
                                        <p:cTn id="46" dur="500" fill="hold"/>
                                        <p:tgtEl>
                                          <p:spTgt spid="20483">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20483">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20483">
                                            <p:txEl>
                                              <p:pRg st="4" end="4"/>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20483">
                                            <p:txEl>
                                              <p:pRg st="5" end="5"/>
                                            </p:txEl>
                                          </p:spTgt>
                                        </p:tgtEl>
                                        <p:attrNameLst>
                                          <p:attrName>style.visibility</p:attrName>
                                        </p:attrNameLst>
                                      </p:cBhvr>
                                      <p:to>
                                        <p:strVal val="visible"/>
                                      </p:to>
                                    </p:set>
                                    <p:anim calcmode="lin" valueType="num">
                                      <p:cBhvr>
                                        <p:cTn id="53" dur="500" fill="hold"/>
                                        <p:tgtEl>
                                          <p:spTgt spid="20483">
                                            <p:txEl>
                                              <p:pRg st="5" end="5"/>
                                            </p:txEl>
                                          </p:spTgt>
                                        </p:tgtEl>
                                        <p:attrNameLst>
                                          <p:attrName>ppt_w</p:attrName>
                                        </p:attrNameLst>
                                      </p:cBhvr>
                                      <p:tavLst>
                                        <p:tav tm="0">
                                          <p:val>
                                            <p:fltVal val="0"/>
                                          </p:val>
                                        </p:tav>
                                        <p:tav tm="100000">
                                          <p:val>
                                            <p:strVal val="#ppt_w"/>
                                          </p:val>
                                        </p:tav>
                                      </p:tavLst>
                                    </p:anim>
                                    <p:anim calcmode="lin" valueType="num">
                                      <p:cBhvr>
                                        <p:cTn id="54" dur="500" fill="hold"/>
                                        <p:tgtEl>
                                          <p:spTgt spid="20483">
                                            <p:txEl>
                                              <p:pRg st="5" end="5"/>
                                            </p:txEl>
                                          </p:spTgt>
                                        </p:tgtEl>
                                        <p:attrNameLst>
                                          <p:attrName>ppt_h</p:attrName>
                                        </p:attrNameLst>
                                      </p:cBhvr>
                                      <p:tavLst>
                                        <p:tav tm="0">
                                          <p:val>
                                            <p:fltVal val="0"/>
                                          </p:val>
                                        </p:tav>
                                        <p:tav tm="100000">
                                          <p:val>
                                            <p:strVal val="#ppt_h"/>
                                          </p:val>
                                        </p:tav>
                                      </p:tavLst>
                                    </p:anim>
                                    <p:animEffect transition="in" filter="fade">
                                      <p:cBhvr>
                                        <p:cTn id="55" dur="5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altLang="el-GR" sz="3600" smtClean="0"/>
              <a:t>Τα κριτήρια της επιλογής «της επιτροπής για το καλό παιχνίδι»</a:t>
            </a:r>
          </a:p>
        </p:txBody>
      </p:sp>
      <p:sp>
        <p:nvSpPr>
          <p:cNvPr id="21507" name="Rectangle 3"/>
          <p:cNvSpPr>
            <a:spLocks noGrp="1" noChangeArrowheads="1"/>
          </p:cNvSpPr>
          <p:nvPr>
            <p:ph type="body" idx="1"/>
          </p:nvPr>
        </p:nvSpPr>
        <p:spPr/>
        <p:txBody>
          <a:bodyPr/>
          <a:lstStyle/>
          <a:p>
            <a:pPr eaLnBrk="1" hangingPunct="1">
              <a:lnSpc>
                <a:spcPct val="80000"/>
              </a:lnSpc>
            </a:pPr>
            <a:endParaRPr lang="el-GR" altLang="el-GR" sz="2800" smtClean="0"/>
          </a:p>
          <a:p>
            <a:pPr eaLnBrk="1" hangingPunct="1">
              <a:lnSpc>
                <a:spcPct val="80000"/>
              </a:lnSpc>
            </a:pPr>
            <a:r>
              <a:rPr lang="el-GR" altLang="el-GR" sz="2800" smtClean="0"/>
              <a:t>Η </a:t>
            </a:r>
            <a:r>
              <a:rPr lang="el-GR" altLang="el-GR" sz="2800" b="1" smtClean="0"/>
              <a:t>ηλικία</a:t>
            </a:r>
            <a:r>
              <a:rPr lang="el-GR" altLang="el-GR" sz="2800" smtClean="0"/>
              <a:t> του παιδιού είναι βασικής σημασίας για την επιλογή του παιχνιδιού αντικειμένου.</a:t>
            </a:r>
          </a:p>
          <a:p>
            <a:pPr eaLnBrk="1" hangingPunct="1">
              <a:lnSpc>
                <a:spcPct val="80000"/>
              </a:lnSpc>
            </a:pPr>
            <a:r>
              <a:rPr lang="el-GR" altLang="el-GR" sz="2800" smtClean="0"/>
              <a:t>Είναι πολύ σημαντικό να αφήνουμε </a:t>
            </a:r>
            <a:r>
              <a:rPr lang="el-GR" altLang="el-GR" sz="2800" b="1" smtClean="0"/>
              <a:t>ελεύθερο χώρο</a:t>
            </a:r>
            <a:r>
              <a:rPr lang="el-GR" altLang="el-GR" sz="2800" smtClean="0"/>
              <a:t> παιχνιδιού για την φαντασία του παιδιού.</a:t>
            </a:r>
          </a:p>
          <a:p>
            <a:pPr eaLnBrk="1" hangingPunct="1">
              <a:lnSpc>
                <a:spcPct val="80000"/>
              </a:lnSpc>
            </a:pPr>
            <a:r>
              <a:rPr lang="el-GR" altLang="el-GR" sz="2800" smtClean="0"/>
              <a:t>Όσο </a:t>
            </a:r>
            <a:r>
              <a:rPr lang="el-GR" altLang="el-GR" sz="2800" b="1" smtClean="0"/>
              <a:t>περισσότερες δυνατότητες</a:t>
            </a:r>
            <a:r>
              <a:rPr lang="el-GR" altLang="el-GR" sz="2800" smtClean="0"/>
              <a:t> για παιχνίδι προσφέρει ένα παιχνίδι –αντικείμενο, τόσο πιο ενδιαφέρον είναι αυτό για το παιδί.</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dissolve">
                                      <p:cBhvr>
                                        <p:cTn id="7" dur="5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dissolve">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dissolve">
                                      <p:cBhvr>
                                        <p:cTn id="17" dur="500"/>
                                        <p:tgtEl>
                                          <p:spTgt spid="215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dissolve">
                                      <p:cBhvr>
                                        <p:cTn id="22" dur="5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el-GR" altLang="el-GR" smtClean="0"/>
          </a:p>
        </p:txBody>
      </p:sp>
      <p:sp>
        <p:nvSpPr>
          <p:cNvPr id="27651" name="Rectangle 3"/>
          <p:cNvSpPr>
            <a:spLocks noGrp="1" noChangeArrowheads="1"/>
          </p:cNvSpPr>
          <p:nvPr>
            <p:ph type="body" idx="1"/>
          </p:nvPr>
        </p:nvSpPr>
        <p:spPr/>
        <p:txBody>
          <a:bodyPr/>
          <a:lstStyle/>
          <a:p>
            <a:pPr eaLnBrk="1" hangingPunct="1">
              <a:lnSpc>
                <a:spcPct val="80000"/>
              </a:lnSpc>
            </a:pPr>
            <a:r>
              <a:rPr lang="el-GR" altLang="el-GR" sz="2000" smtClean="0"/>
              <a:t>Η </a:t>
            </a:r>
            <a:r>
              <a:rPr lang="el-GR" altLang="el-GR" sz="2000" b="1" smtClean="0"/>
              <a:t>λειτουργία</a:t>
            </a:r>
            <a:r>
              <a:rPr lang="el-GR" altLang="el-GR" sz="2000" smtClean="0"/>
              <a:t> των παιχνιδιών πρέπει να είναι </a:t>
            </a:r>
            <a:r>
              <a:rPr lang="el-GR" altLang="el-GR" sz="2000" b="1" smtClean="0"/>
              <a:t>γνωστή</a:t>
            </a:r>
            <a:r>
              <a:rPr lang="el-GR" altLang="el-GR" sz="2000" smtClean="0"/>
              <a:t> στα παιδιά.</a:t>
            </a:r>
          </a:p>
          <a:p>
            <a:pPr eaLnBrk="1" hangingPunct="1">
              <a:lnSpc>
                <a:spcPct val="80000"/>
              </a:lnSpc>
            </a:pPr>
            <a:r>
              <a:rPr lang="el-GR" altLang="el-GR" sz="2000" smtClean="0"/>
              <a:t>Σημαντικό είναι το </a:t>
            </a:r>
            <a:r>
              <a:rPr lang="el-GR" altLang="el-GR" sz="2000" b="1" smtClean="0"/>
              <a:t>μέγεθος</a:t>
            </a:r>
            <a:r>
              <a:rPr lang="el-GR" altLang="el-GR" sz="2000" smtClean="0"/>
              <a:t> του παιχνιδιού αντικείμενο. Στα πιο μικρά παιδιά πρέπει να δίνονται μεγάλες μορφές.</a:t>
            </a:r>
          </a:p>
          <a:p>
            <a:pPr eaLnBrk="1" hangingPunct="1">
              <a:lnSpc>
                <a:spcPct val="80000"/>
              </a:lnSpc>
            </a:pPr>
            <a:r>
              <a:rPr lang="el-GR" altLang="el-GR" sz="2000" smtClean="0"/>
              <a:t>Το </a:t>
            </a:r>
            <a:r>
              <a:rPr lang="el-GR" altLang="el-GR" sz="2000" b="1" smtClean="0"/>
              <a:t>πλήθος</a:t>
            </a:r>
            <a:r>
              <a:rPr lang="el-GR" altLang="el-GR" sz="2000" smtClean="0"/>
              <a:t> των παιχνιδιών αντικειμένων πρέπει να βρίσκεται σε </a:t>
            </a:r>
            <a:r>
              <a:rPr lang="el-GR" altLang="el-GR" sz="2000" b="1" smtClean="0"/>
              <a:t>ανάλογη</a:t>
            </a:r>
            <a:r>
              <a:rPr lang="el-GR" altLang="el-GR" sz="2000" smtClean="0"/>
              <a:t> σχέση με τον </a:t>
            </a:r>
            <a:r>
              <a:rPr lang="el-GR" altLang="el-GR" sz="2000" b="1" smtClean="0"/>
              <a:t>σκοπό</a:t>
            </a:r>
            <a:r>
              <a:rPr lang="el-GR" altLang="el-GR" sz="2000" smtClean="0"/>
              <a:t> που έχουν να εκπληρώσουν</a:t>
            </a:r>
          </a:p>
          <a:p>
            <a:pPr eaLnBrk="1" hangingPunct="1">
              <a:lnSpc>
                <a:spcPct val="80000"/>
              </a:lnSpc>
            </a:pPr>
            <a:r>
              <a:rPr lang="el-GR" altLang="el-GR" sz="2000" smtClean="0"/>
              <a:t>Το </a:t>
            </a:r>
            <a:r>
              <a:rPr lang="el-GR" altLang="el-GR" sz="2000" b="1" smtClean="0"/>
              <a:t>υλικό</a:t>
            </a:r>
            <a:r>
              <a:rPr lang="el-GR" altLang="el-GR" sz="2000" smtClean="0"/>
              <a:t>, από το οποίο είναι φτιαγμένο το παιχνίδι αντικείμενο έχει πολύ μεγάλη σημασία. Ξύλο και ύφασμα είναι από τα πιο ενδιαφέροντα υλικά για τα μικρά παιδιά. </a:t>
            </a:r>
          </a:p>
          <a:p>
            <a:pPr eaLnBrk="1" hangingPunct="1">
              <a:lnSpc>
                <a:spcPct val="80000"/>
              </a:lnSpc>
            </a:pPr>
            <a:r>
              <a:rPr lang="el-GR" altLang="el-GR" sz="2000" smtClean="0"/>
              <a:t>Τεχνητά υλικά ξεγελούν το μικρό παιδί, οδηγούν σε αντιγραφή άλλων υλικών, και σε μαζική παραγωγή φθηνών και συχνά ακατάλληλων παιχνιδιών. </a:t>
            </a:r>
          </a:p>
          <a:p>
            <a:pPr eaLnBrk="1" hangingPunct="1">
              <a:lnSpc>
                <a:spcPct val="80000"/>
              </a:lnSpc>
            </a:pPr>
            <a:endParaRPr lang="el-GR" altLang="el-GR" sz="2000" smtClean="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el-GR" altLang="el-GR" smtClean="0"/>
          </a:p>
        </p:txBody>
      </p:sp>
      <p:sp>
        <p:nvSpPr>
          <p:cNvPr id="28675" name="Rectangle 3"/>
          <p:cNvSpPr>
            <a:spLocks noGrp="1" noChangeArrowheads="1"/>
          </p:cNvSpPr>
          <p:nvPr>
            <p:ph type="body" idx="1"/>
          </p:nvPr>
        </p:nvSpPr>
        <p:spPr/>
        <p:txBody>
          <a:bodyPr/>
          <a:lstStyle/>
          <a:p>
            <a:pPr marL="609600" indent="-609600" eaLnBrk="1" hangingPunct="1">
              <a:lnSpc>
                <a:spcPct val="80000"/>
              </a:lnSpc>
            </a:pPr>
            <a:r>
              <a:rPr lang="el-GR" altLang="el-GR" sz="2000" b="1" smtClean="0"/>
              <a:t>Μορφή</a:t>
            </a:r>
            <a:r>
              <a:rPr lang="el-GR" altLang="el-GR" sz="2000" smtClean="0"/>
              <a:t> και </a:t>
            </a:r>
            <a:r>
              <a:rPr lang="el-GR" altLang="el-GR" sz="2000" b="1" smtClean="0"/>
              <a:t>χρώμα</a:t>
            </a:r>
            <a:r>
              <a:rPr lang="el-GR" altLang="el-GR" sz="2000" smtClean="0"/>
              <a:t> ασκούν μεγάλη επίδραση  στο παιδί. Η ανακάλυψη του χρώματος από τα παιδιά εμποδίζεται  από την πληθώρα χρωμάτων. Γι’ αυτό και πρέπει να προτιμούνται τα βασικά χρώματα</a:t>
            </a:r>
            <a:r>
              <a:rPr lang="en-US" altLang="el-GR" sz="2000" smtClean="0"/>
              <a:t>.</a:t>
            </a:r>
            <a:endParaRPr lang="el-GR" altLang="el-GR" sz="2000" smtClean="0"/>
          </a:p>
          <a:p>
            <a:pPr marL="609600" indent="-609600" eaLnBrk="1" hangingPunct="1">
              <a:lnSpc>
                <a:spcPct val="80000"/>
              </a:lnSpc>
            </a:pPr>
            <a:r>
              <a:rPr lang="el-GR" altLang="el-GR" sz="2000" smtClean="0"/>
              <a:t>Η </a:t>
            </a:r>
            <a:r>
              <a:rPr lang="el-GR" altLang="el-GR" sz="2000" b="1" smtClean="0"/>
              <a:t>στερεότητα</a:t>
            </a:r>
            <a:r>
              <a:rPr lang="el-GR" altLang="el-GR" sz="2000" smtClean="0"/>
              <a:t> του παιχνιδιού πρέπει να αντέχει την σκληρή, καθημερινή χρήση.</a:t>
            </a:r>
          </a:p>
          <a:p>
            <a:pPr marL="609600" indent="-609600" eaLnBrk="1" hangingPunct="1">
              <a:lnSpc>
                <a:spcPct val="80000"/>
              </a:lnSpc>
            </a:pPr>
            <a:r>
              <a:rPr lang="el-GR" altLang="el-GR" sz="2000" smtClean="0"/>
              <a:t>Η </a:t>
            </a:r>
            <a:r>
              <a:rPr lang="el-GR" altLang="el-GR" sz="2000" b="1" smtClean="0"/>
              <a:t>κατασκευή</a:t>
            </a:r>
            <a:r>
              <a:rPr lang="el-GR" altLang="el-GR" sz="2000" smtClean="0"/>
              <a:t> και η </a:t>
            </a:r>
            <a:r>
              <a:rPr lang="el-GR" altLang="el-GR" sz="2000" b="1" smtClean="0"/>
              <a:t>μηχανική</a:t>
            </a:r>
            <a:r>
              <a:rPr lang="el-GR" altLang="el-GR" sz="2000" smtClean="0"/>
              <a:t> του παιχνιδιού πρέπει να είναι </a:t>
            </a:r>
            <a:r>
              <a:rPr lang="el-GR" altLang="el-GR" sz="2000" b="1" smtClean="0"/>
              <a:t>απλή</a:t>
            </a:r>
            <a:r>
              <a:rPr lang="el-GR" altLang="el-GR" sz="2000" smtClean="0"/>
              <a:t> και </a:t>
            </a:r>
            <a:r>
              <a:rPr lang="el-GR" altLang="el-GR" sz="2000" b="1" smtClean="0"/>
              <a:t>κατανοητή</a:t>
            </a:r>
            <a:r>
              <a:rPr lang="el-GR" altLang="el-GR" sz="2000" smtClean="0"/>
              <a:t> για τα μικρά παιδιά.</a:t>
            </a:r>
          </a:p>
          <a:p>
            <a:pPr marL="609600" indent="-609600" eaLnBrk="1" hangingPunct="1">
              <a:lnSpc>
                <a:spcPct val="80000"/>
              </a:lnSpc>
            </a:pPr>
            <a:r>
              <a:rPr lang="el-GR" altLang="el-GR" sz="2000" smtClean="0"/>
              <a:t>Τα παιχνίδια πρέπει να παρέχουν </a:t>
            </a:r>
            <a:r>
              <a:rPr lang="el-GR" altLang="el-GR" sz="2000" b="1" smtClean="0"/>
              <a:t>ασφάλεια</a:t>
            </a:r>
            <a:r>
              <a:rPr lang="el-GR" altLang="el-GR" sz="2000" smtClean="0"/>
              <a:t> από τραυματισμούς και γενικότερα κινδύνους.</a:t>
            </a:r>
          </a:p>
          <a:p>
            <a:pPr marL="609600" indent="-609600" eaLnBrk="1" hangingPunct="1">
              <a:lnSpc>
                <a:spcPct val="80000"/>
              </a:lnSpc>
            </a:pPr>
            <a:r>
              <a:rPr lang="el-GR" altLang="el-GR" sz="2000" smtClean="0"/>
              <a:t>Η </a:t>
            </a:r>
            <a:r>
              <a:rPr lang="el-GR" altLang="el-GR" sz="2000" b="1" smtClean="0"/>
              <a:t>τιμή</a:t>
            </a:r>
            <a:r>
              <a:rPr lang="el-GR" altLang="el-GR" sz="2000" smtClean="0"/>
              <a:t> του παιχνιδιού πρέπει να αξιολογείται με βάση την σχέση της  </a:t>
            </a:r>
            <a:r>
              <a:rPr lang="el-GR" altLang="el-GR" sz="2000" b="1" smtClean="0"/>
              <a:t>σημασίας</a:t>
            </a:r>
            <a:r>
              <a:rPr lang="el-GR" altLang="el-GR" sz="2000" smtClean="0"/>
              <a:t> και της «</a:t>
            </a:r>
            <a:r>
              <a:rPr lang="el-GR" altLang="el-GR" sz="2000" b="1" smtClean="0"/>
              <a:t>ζωής</a:t>
            </a:r>
            <a:r>
              <a:rPr lang="el-GR" altLang="el-GR" sz="2000" smtClean="0"/>
              <a:t>» του παιχνιδιού.</a:t>
            </a:r>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l-GR" altLang="el-GR" sz="2400" b="1" smtClean="0"/>
              <a:t>Η κλίμακα κριτηρίων  </a:t>
            </a:r>
            <a:r>
              <a:rPr lang="en-US" altLang="el-GR" sz="2400" b="1" smtClean="0"/>
              <a:t>Schuttler-Janikoula</a:t>
            </a:r>
            <a:r>
              <a:rPr lang="el-GR" altLang="el-GR" sz="2400" smtClean="0"/>
              <a:t/>
            </a:r>
            <a:br>
              <a:rPr lang="el-GR" altLang="el-GR" sz="2400" smtClean="0"/>
            </a:br>
            <a:endParaRPr lang="el-GR" altLang="el-GR" sz="2400" smtClean="0"/>
          </a:p>
        </p:txBody>
      </p:sp>
      <p:sp>
        <p:nvSpPr>
          <p:cNvPr id="29699" name="Rectangle 3"/>
          <p:cNvSpPr>
            <a:spLocks noGrp="1" noChangeArrowheads="1"/>
          </p:cNvSpPr>
          <p:nvPr>
            <p:ph type="body" idx="1"/>
          </p:nvPr>
        </p:nvSpPr>
        <p:spPr/>
        <p:txBody>
          <a:bodyPr/>
          <a:lstStyle/>
          <a:p>
            <a:pPr eaLnBrk="1" hangingPunct="1">
              <a:lnSpc>
                <a:spcPct val="80000"/>
              </a:lnSpc>
            </a:pPr>
            <a:r>
              <a:rPr lang="el-GR" altLang="el-GR" sz="2400" smtClean="0"/>
              <a:t>Υλικά παιχνιδιών και εργασίας δε θα πρέπει να σχετίζονται αυστηρά με την ηλικία του παιδιού, αλλά με τον </a:t>
            </a:r>
            <a:r>
              <a:rPr lang="el-GR" altLang="el-GR" sz="2400" b="1" smtClean="0"/>
              <a:t>βαθμό</a:t>
            </a:r>
            <a:r>
              <a:rPr lang="el-GR" altLang="el-GR" sz="2400" smtClean="0"/>
              <a:t> </a:t>
            </a:r>
            <a:r>
              <a:rPr lang="el-GR" altLang="el-GR" sz="2400" b="1" smtClean="0"/>
              <a:t>ανάπτυξης</a:t>
            </a:r>
            <a:r>
              <a:rPr lang="el-GR" altLang="el-GR" sz="2400" smtClean="0"/>
              <a:t> του παιδιού.</a:t>
            </a:r>
          </a:p>
          <a:p>
            <a:pPr eaLnBrk="1" hangingPunct="1">
              <a:lnSpc>
                <a:spcPct val="80000"/>
              </a:lnSpc>
            </a:pPr>
            <a:r>
              <a:rPr lang="el-GR" altLang="el-GR" sz="2400" smtClean="0"/>
              <a:t>Τα υλικά θα πρέπει  να προσφέρουν στα παιδιά μια ανοικτή προς τακτοποίηση  διασκευή και πολλές </a:t>
            </a:r>
            <a:r>
              <a:rPr lang="el-GR" altLang="el-GR" sz="2400" b="1" smtClean="0"/>
              <a:t>δυνατότητες παιχνιδιού</a:t>
            </a:r>
            <a:r>
              <a:rPr lang="el-GR" altLang="el-GR" sz="2400" smtClean="0"/>
              <a:t> ώστε να ικανοποιούνται οι ανάγκες και οι επιθυμίες του παιδιού.</a:t>
            </a:r>
          </a:p>
          <a:p>
            <a:pPr eaLnBrk="1" hangingPunct="1">
              <a:lnSpc>
                <a:spcPct val="80000"/>
              </a:lnSpc>
            </a:pPr>
            <a:r>
              <a:rPr lang="el-GR" altLang="el-GR" sz="2400" smtClean="0"/>
              <a:t>Τα υλικά δεν θα πρέπει να προσφέρουν μονοδιάστατες, αλλά και </a:t>
            </a:r>
            <a:r>
              <a:rPr lang="el-GR" altLang="el-GR" sz="2400" b="1" smtClean="0"/>
              <a:t>πολυδιάστατες</a:t>
            </a:r>
            <a:r>
              <a:rPr lang="el-GR" altLang="el-GR" sz="2400" smtClean="0"/>
              <a:t> κατευθύνσεις επεξεργασίας και λύσεων.</a:t>
            </a:r>
          </a:p>
          <a:p>
            <a:pPr eaLnBrk="1" hangingPunct="1">
              <a:lnSpc>
                <a:spcPct val="80000"/>
              </a:lnSpc>
            </a:pPr>
            <a:r>
              <a:rPr lang="el-GR" altLang="el-GR" sz="2400" smtClean="0"/>
              <a:t>Οι λειτουργίες των μέσων παιχνιδιού πρέπει να σχετίζονται με την </a:t>
            </a:r>
            <a:r>
              <a:rPr lang="el-GR" altLang="el-GR" sz="2400" b="1" smtClean="0"/>
              <a:t>πραγματικότητα</a:t>
            </a:r>
            <a:r>
              <a:rPr lang="el-GR" altLang="el-GR" sz="2400" smtClean="0"/>
              <a:t>.</a:t>
            </a:r>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el-GR" altLang="el-GR" smtClean="0"/>
          </a:p>
        </p:txBody>
      </p:sp>
      <p:sp>
        <p:nvSpPr>
          <p:cNvPr id="30723" name="Rectangle 3"/>
          <p:cNvSpPr>
            <a:spLocks noGrp="1" noChangeArrowheads="1"/>
          </p:cNvSpPr>
          <p:nvPr>
            <p:ph type="body" idx="1"/>
          </p:nvPr>
        </p:nvSpPr>
        <p:spPr/>
        <p:txBody>
          <a:bodyPr/>
          <a:lstStyle/>
          <a:p>
            <a:pPr marL="609600" indent="-609600" eaLnBrk="1" hangingPunct="1">
              <a:lnSpc>
                <a:spcPct val="90000"/>
              </a:lnSpc>
            </a:pPr>
            <a:r>
              <a:rPr lang="el-GR" altLang="el-GR" sz="2800" smtClean="0"/>
              <a:t>Το υλικό να είναι </a:t>
            </a:r>
            <a:r>
              <a:rPr lang="el-GR" altLang="el-GR" sz="2800" b="1" smtClean="0"/>
              <a:t>ανεξάρτητο</a:t>
            </a:r>
            <a:r>
              <a:rPr lang="el-GR" altLang="el-GR" sz="2800" smtClean="0"/>
              <a:t>, δηλαδή να μην χρειάζεται η βοήθεια της νηπιαγωγού προκειμένου να αξιοποιηθεί.</a:t>
            </a:r>
          </a:p>
          <a:p>
            <a:pPr marL="609600" indent="-609600" eaLnBrk="1" hangingPunct="1">
              <a:lnSpc>
                <a:spcPct val="90000"/>
              </a:lnSpc>
            </a:pPr>
            <a:r>
              <a:rPr lang="el-GR" altLang="el-GR" sz="2800" smtClean="0"/>
              <a:t>Με το υλικό, θα πρέπει τα παιδιά να ανακαλύπτουν </a:t>
            </a:r>
            <a:r>
              <a:rPr lang="el-GR" altLang="el-GR" sz="2800" b="1" smtClean="0"/>
              <a:t>νέες</a:t>
            </a:r>
            <a:r>
              <a:rPr lang="el-GR" altLang="el-GR" sz="2800" smtClean="0"/>
              <a:t> δυνατότητες παιχνιδιού.</a:t>
            </a:r>
          </a:p>
          <a:p>
            <a:pPr marL="609600" indent="-609600" eaLnBrk="1" hangingPunct="1">
              <a:lnSpc>
                <a:spcPct val="90000"/>
              </a:lnSpc>
            </a:pPr>
            <a:r>
              <a:rPr lang="el-GR" altLang="el-GR" sz="2800" smtClean="0"/>
              <a:t>Η τεχνική-αισθητική κατασκευή του παιχνιδιού πρέπει να </a:t>
            </a:r>
            <a:r>
              <a:rPr lang="el-GR" altLang="el-GR" sz="2800" b="1" smtClean="0"/>
              <a:t>προσεχθεί</a:t>
            </a:r>
            <a:r>
              <a:rPr lang="el-GR" altLang="el-GR" sz="2800" smtClean="0"/>
              <a:t>, ακόμη και όταν δεν προτάσσονται οπωσδήποτε αισθητικοί σκοποί αγωγής.</a:t>
            </a:r>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l-GR" altLang="el-GR" sz="2800" b="1" smtClean="0"/>
              <a:t>Η κλίμακα κριτηρίων της  «Ομάδας εργασίας Προσχολικής αγωγής»</a:t>
            </a:r>
            <a:r>
              <a:rPr lang="el-GR" altLang="el-GR" sz="2800" smtClean="0"/>
              <a:t/>
            </a:r>
            <a:br>
              <a:rPr lang="el-GR" altLang="el-GR" sz="2800" smtClean="0"/>
            </a:br>
            <a:endParaRPr lang="el-GR" altLang="el-GR" sz="2800" smtClean="0"/>
          </a:p>
        </p:txBody>
      </p:sp>
      <p:sp>
        <p:nvSpPr>
          <p:cNvPr id="31747" name="Rectangle 3"/>
          <p:cNvSpPr>
            <a:spLocks noGrp="1" noChangeArrowheads="1"/>
          </p:cNvSpPr>
          <p:nvPr>
            <p:ph type="body" idx="1"/>
          </p:nvPr>
        </p:nvSpPr>
        <p:spPr/>
        <p:txBody>
          <a:bodyPr/>
          <a:lstStyle/>
          <a:p>
            <a:pPr eaLnBrk="1" hangingPunct="1">
              <a:lnSpc>
                <a:spcPct val="90000"/>
              </a:lnSpc>
            </a:pPr>
            <a:r>
              <a:rPr lang="el-GR" altLang="el-GR" sz="2400" b="1" i="1" u="sng" smtClean="0"/>
              <a:t>Α) Γενικά παιδαγωγικά κριτήρια.</a:t>
            </a:r>
            <a:endParaRPr lang="el-GR" altLang="el-GR" sz="2400" b="1" i="1" smtClean="0"/>
          </a:p>
          <a:p>
            <a:pPr eaLnBrk="1" hangingPunct="1">
              <a:lnSpc>
                <a:spcPct val="90000"/>
              </a:lnSpc>
            </a:pPr>
            <a:r>
              <a:rPr lang="el-GR" altLang="el-GR" sz="2400" b="1" i="1" smtClean="0"/>
              <a:t>Βασική αρχή της αυτονομίας του παιδιού</a:t>
            </a:r>
          </a:p>
          <a:p>
            <a:pPr eaLnBrk="1" hangingPunct="1">
              <a:lnSpc>
                <a:spcPct val="90000"/>
              </a:lnSpc>
            </a:pPr>
            <a:r>
              <a:rPr lang="el-GR" altLang="el-GR" sz="2400" smtClean="0"/>
              <a:t>Τα υλικά πρέπει να παρέχουν την δυνατότητα για αυτόνομη ασχολία.</a:t>
            </a:r>
          </a:p>
          <a:p>
            <a:pPr eaLnBrk="1" hangingPunct="1">
              <a:lnSpc>
                <a:spcPct val="90000"/>
              </a:lnSpc>
            </a:pPr>
            <a:r>
              <a:rPr lang="el-GR" altLang="el-GR" sz="2400" smtClean="0"/>
              <a:t>Να ανταποκρίνονται στα χαρακτηριστικά της ηλικίας και της συμπεριφοράς των παιδιών.</a:t>
            </a:r>
          </a:p>
          <a:p>
            <a:pPr eaLnBrk="1" hangingPunct="1">
              <a:lnSpc>
                <a:spcPct val="90000"/>
              </a:lnSpc>
            </a:pPr>
            <a:r>
              <a:rPr lang="el-GR" altLang="el-GR" sz="2400" smtClean="0"/>
              <a:t>Το παιχνίδι να είναι κατά ένα μέρος σταθερό, στερεό, μεταβαλλόμενο, καταστρέψιμο.</a:t>
            </a:r>
          </a:p>
          <a:p>
            <a:pPr eaLnBrk="1" hangingPunct="1">
              <a:lnSpc>
                <a:spcPct val="90000"/>
              </a:lnSpc>
            </a:pPr>
            <a:r>
              <a:rPr lang="el-GR" altLang="el-GR" sz="2400" smtClean="0"/>
              <a:t>Να δίνει την δυνατότητα για επαναλειτουργίες.</a:t>
            </a:r>
          </a:p>
          <a:p>
            <a:pPr eaLnBrk="1" hangingPunct="1">
              <a:lnSpc>
                <a:spcPct val="90000"/>
              </a:lnSpc>
            </a:pPr>
            <a:r>
              <a:rPr lang="el-GR" altLang="el-GR" sz="2400" smtClean="0"/>
              <a:t>Οι αρχές της λειτουργίας του θα πρέπει να είναι κατανοητές για τα παιδιά.</a:t>
            </a:r>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l-GR" altLang="el-GR" smtClean="0"/>
          </a:p>
        </p:txBody>
      </p:sp>
      <p:sp>
        <p:nvSpPr>
          <p:cNvPr id="32771" name="Rectangle 3"/>
          <p:cNvSpPr>
            <a:spLocks noGrp="1" noChangeArrowheads="1"/>
          </p:cNvSpPr>
          <p:nvPr>
            <p:ph type="body" idx="1"/>
          </p:nvPr>
        </p:nvSpPr>
        <p:spPr/>
        <p:txBody>
          <a:bodyPr/>
          <a:lstStyle/>
          <a:p>
            <a:pPr eaLnBrk="1" hangingPunct="1">
              <a:lnSpc>
                <a:spcPct val="80000"/>
              </a:lnSpc>
            </a:pPr>
            <a:r>
              <a:rPr lang="el-GR" altLang="el-GR" sz="2400" b="1" i="1" smtClean="0"/>
              <a:t>Βασική αρχή της ελεύθερης επιλογής από τα παιδιά.</a:t>
            </a:r>
            <a:endParaRPr lang="el-GR" altLang="el-GR" sz="2400" smtClean="0"/>
          </a:p>
          <a:p>
            <a:pPr eaLnBrk="1" hangingPunct="1">
              <a:lnSpc>
                <a:spcPct val="80000"/>
              </a:lnSpc>
            </a:pPr>
            <a:r>
              <a:rPr lang="el-GR" altLang="el-GR" sz="2400" smtClean="0"/>
              <a:t>-</a:t>
            </a:r>
            <a:r>
              <a:rPr lang="el-GR" altLang="el-GR" sz="2400" i="1" smtClean="0"/>
              <a:t>Να υπάρχει στην διάθεση του παιδιού ένας διαφοροποιημένος χώρος παιχνιδιού ο οποίος να προσφέρει στα παιδιά την δυνατότητα τόσο για ομαδικό, όσο και για ατομικό παιχνίδι.</a:t>
            </a:r>
            <a:endParaRPr lang="el-GR" altLang="el-GR" sz="2400" b="1" i="1" smtClean="0"/>
          </a:p>
          <a:p>
            <a:pPr eaLnBrk="1" hangingPunct="1">
              <a:lnSpc>
                <a:spcPct val="80000"/>
              </a:lnSpc>
            </a:pPr>
            <a:r>
              <a:rPr lang="el-GR" altLang="el-GR" sz="2400" b="1" i="1" smtClean="0"/>
              <a:t>Βασική αρχή της πληροφόρησης συγκεκριμένων καταστάσεων της ζωής του μικρού παιδιού.</a:t>
            </a:r>
            <a:endParaRPr lang="el-GR" altLang="el-GR" sz="2400" smtClean="0"/>
          </a:p>
          <a:p>
            <a:pPr eaLnBrk="1" hangingPunct="1">
              <a:lnSpc>
                <a:spcPct val="80000"/>
              </a:lnSpc>
            </a:pPr>
            <a:r>
              <a:rPr lang="el-GR" altLang="el-GR" sz="2400" smtClean="0"/>
              <a:t>Τα παιχνίδια αντικείμενα, δίνουν την δυνατότητα στα παιδιά να:</a:t>
            </a:r>
          </a:p>
          <a:p>
            <a:pPr eaLnBrk="1" hangingPunct="1">
              <a:lnSpc>
                <a:spcPct val="80000"/>
              </a:lnSpc>
            </a:pPr>
            <a:r>
              <a:rPr lang="el-GR" altLang="el-GR" sz="2400" smtClean="0"/>
              <a:t>Να επεξεργάζονται τις συγκρούσεις τους</a:t>
            </a:r>
          </a:p>
          <a:p>
            <a:pPr eaLnBrk="1" hangingPunct="1">
              <a:lnSpc>
                <a:spcPct val="80000"/>
              </a:lnSpc>
            </a:pPr>
            <a:r>
              <a:rPr lang="el-GR" altLang="el-GR" sz="2400" smtClean="0"/>
              <a:t>Να αντιλαμβάνονται τους κινδύνους</a:t>
            </a:r>
            <a:r>
              <a:rPr lang="en-US" altLang="el-GR" sz="2400" smtClean="0"/>
              <a:t>.</a:t>
            </a:r>
            <a:endParaRPr lang="el-GR" altLang="el-GR" sz="2400" smtClean="0"/>
          </a:p>
        </p:txBody>
      </p:sp>
    </p:spTree>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l-GR" altLang="el-GR" smtClean="0"/>
          </a:p>
        </p:txBody>
      </p:sp>
      <p:sp>
        <p:nvSpPr>
          <p:cNvPr id="33795" name="Rectangle 3"/>
          <p:cNvSpPr>
            <a:spLocks noGrp="1" noChangeArrowheads="1"/>
          </p:cNvSpPr>
          <p:nvPr>
            <p:ph type="body" idx="1"/>
          </p:nvPr>
        </p:nvSpPr>
        <p:spPr/>
        <p:txBody>
          <a:bodyPr/>
          <a:lstStyle/>
          <a:p>
            <a:pPr eaLnBrk="1" hangingPunct="1">
              <a:lnSpc>
                <a:spcPct val="90000"/>
              </a:lnSpc>
            </a:pPr>
            <a:r>
              <a:rPr lang="el-GR" altLang="el-GR" sz="2400" i="1" u="sng" smtClean="0"/>
              <a:t>Β)Κριτήρια αξιολόγησης  της καταλληλότητας του υλικού.</a:t>
            </a:r>
            <a:endParaRPr lang="el-GR" altLang="el-GR" sz="2400" i="1" smtClean="0"/>
          </a:p>
          <a:p>
            <a:pPr eaLnBrk="1" hangingPunct="1">
              <a:lnSpc>
                <a:spcPct val="90000"/>
              </a:lnSpc>
            </a:pPr>
            <a:r>
              <a:rPr lang="el-GR" altLang="el-GR" sz="2400" b="1" i="1" smtClean="0"/>
              <a:t>Βασική αρχή της ασφάλειας</a:t>
            </a:r>
          </a:p>
          <a:p>
            <a:pPr eaLnBrk="1" hangingPunct="1">
              <a:lnSpc>
                <a:spcPct val="90000"/>
              </a:lnSpc>
            </a:pPr>
            <a:r>
              <a:rPr lang="el-GR" altLang="el-GR" sz="2400" b="1" i="1" smtClean="0"/>
              <a:t>Βασική αρχή της μεταλλαγής</a:t>
            </a:r>
            <a:r>
              <a:rPr lang="el-GR" altLang="el-GR" sz="2400" b="1" smtClean="0"/>
              <a:t>.</a:t>
            </a:r>
            <a:endParaRPr lang="el-GR" altLang="el-GR" sz="2400" b="1" u="sng" smtClean="0"/>
          </a:p>
          <a:p>
            <a:pPr eaLnBrk="1" hangingPunct="1">
              <a:lnSpc>
                <a:spcPct val="90000"/>
              </a:lnSpc>
            </a:pPr>
            <a:r>
              <a:rPr lang="el-GR" altLang="el-GR" sz="2400" i="1" u="sng" smtClean="0"/>
              <a:t>Γ) Κριτήρια  για την προαγωγή ψυχικών λειτουργιών</a:t>
            </a:r>
            <a:endParaRPr lang="el-GR" altLang="el-GR" sz="2400" i="1" smtClean="0"/>
          </a:p>
          <a:p>
            <a:pPr eaLnBrk="1" hangingPunct="1">
              <a:lnSpc>
                <a:spcPct val="90000"/>
              </a:lnSpc>
            </a:pPr>
            <a:r>
              <a:rPr lang="el-GR" altLang="el-GR" sz="2400" b="1" i="1" smtClean="0"/>
              <a:t>Βασική αρχή της κοινωνικής προαγωγής</a:t>
            </a:r>
          </a:p>
          <a:p>
            <a:pPr eaLnBrk="1" hangingPunct="1">
              <a:lnSpc>
                <a:spcPct val="90000"/>
              </a:lnSpc>
            </a:pPr>
            <a:r>
              <a:rPr lang="el-GR" altLang="el-GR" sz="2400" b="1" i="1" smtClean="0"/>
              <a:t>Βασική αρχή της συναισθηματικής ενίσχυσης</a:t>
            </a:r>
          </a:p>
          <a:p>
            <a:pPr eaLnBrk="1" hangingPunct="1">
              <a:lnSpc>
                <a:spcPct val="90000"/>
              </a:lnSpc>
            </a:pPr>
            <a:r>
              <a:rPr lang="el-GR" altLang="el-GR" sz="2400" b="1" i="1" smtClean="0"/>
              <a:t>Βασική αρχή της νοητικής παραγωγής.</a:t>
            </a:r>
          </a:p>
          <a:p>
            <a:pPr eaLnBrk="1" hangingPunct="1">
              <a:lnSpc>
                <a:spcPct val="90000"/>
              </a:lnSpc>
            </a:pPr>
            <a:r>
              <a:rPr lang="el-GR" altLang="el-GR" sz="2400" b="1" i="1" smtClean="0"/>
              <a:t>Βασική αρχή της σωματικής παραγωγής.</a:t>
            </a:r>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l-GR" altLang="el-GR" sz="1800" b="1" smtClean="0"/>
              <a:t>ΚΡΙΤΙΡΙΑ ΕΠΙΛΟΓΗΣ ΠΑΙΧΝΙΔΙΩΝ-ΑΝΤΙΚΕΙΜΕΝΩΝ ΓΙΑ ΤΗΝ ΠΑΙΔΑΓΩΓΙΚΗ ΠΡΑΞΗ</a:t>
            </a:r>
            <a:r>
              <a:rPr lang="el-GR" altLang="el-GR" sz="1800" smtClean="0"/>
              <a:t/>
            </a:r>
            <a:br>
              <a:rPr lang="el-GR" altLang="el-GR" sz="1800" smtClean="0"/>
            </a:br>
            <a:endParaRPr lang="el-GR" altLang="el-GR" sz="1800" smtClean="0"/>
          </a:p>
        </p:txBody>
      </p:sp>
      <p:sp>
        <p:nvSpPr>
          <p:cNvPr id="34819" name="Rectangle 3"/>
          <p:cNvSpPr>
            <a:spLocks noGrp="1" noChangeArrowheads="1"/>
          </p:cNvSpPr>
          <p:nvPr>
            <p:ph type="body" idx="1"/>
          </p:nvPr>
        </p:nvSpPr>
        <p:spPr/>
        <p:txBody>
          <a:bodyPr/>
          <a:lstStyle/>
          <a:p>
            <a:pPr eaLnBrk="1" hangingPunct="1">
              <a:lnSpc>
                <a:spcPct val="80000"/>
              </a:lnSpc>
            </a:pPr>
            <a:r>
              <a:rPr lang="el-GR" altLang="el-GR" sz="2400" smtClean="0"/>
              <a:t>Το παιχνίδι αντικείμενο θα πρέπει να ανταποκρίνεται στο βαθμό της ατομικής ανάπτυξης του παιδιού για το παιχνίδι.</a:t>
            </a:r>
          </a:p>
          <a:p>
            <a:pPr eaLnBrk="1" hangingPunct="1">
              <a:lnSpc>
                <a:spcPct val="80000"/>
              </a:lnSpc>
            </a:pPr>
            <a:r>
              <a:rPr lang="el-GR" altLang="el-GR" sz="2400" smtClean="0"/>
              <a:t>Ο παιδαγωγός θα πρέπει να προσδιορίσει πρώτα το βαθμό ανάπτυξης του παιδιού και μετά την μορφή του παιχνιδιού –αντικειμένου (απλό, σύνθετο, επινοητικό, μιμητικό, παιχνίδια φαντασίας, παιχνίδια με κανόνες)</a:t>
            </a:r>
          </a:p>
          <a:p>
            <a:pPr eaLnBrk="1" hangingPunct="1">
              <a:lnSpc>
                <a:spcPct val="80000"/>
              </a:lnSpc>
            </a:pPr>
            <a:r>
              <a:rPr lang="el-GR" altLang="el-GR" sz="2400" smtClean="0"/>
              <a:t>Το παιχνίδι-αντικείμενο πρέπει να υποβοηθεί την ανάπτυξη της ικανότητας του παιδιού για παιχνίδι.</a:t>
            </a:r>
          </a:p>
          <a:p>
            <a:pPr eaLnBrk="1" hangingPunct="1">
              <a:lnSpc>
                <a:spcPct val="80000"/>
              </a:lnSpc>
            </a:pPr>
            <a:r>
              <a:rPr lang="el-GR" altLang="el-GR" sz="2400" smtClean="0"/>
              <a:t>Η νηπιαγωγός πρέπει να γνωρίζει συγκεκριμένα στοιχεία για την ικανότητα και το ενδιαφέρον του παιδιού για παιχνίδι. </a:t>
            </a:r>
            <a:r>
              <a:rPr lang="en-US" altLang="el-GR" sz="2400" smtClean="0"/>
              <a:t>(</a:t>
            </a:r>
            <a:r>
              <a:rPr lang="el-GR" altLang="el-GR" sz="2400" smtClean="0"/>
              <a:t>το παιχνίδι προσφέρει χαρά</a:t>
            </a:r>
            <a:r>
              <a:rPr lang="en-US" altLang="el-GR" sz="2400" smtClean="0"/>
              <a:t>, </a:t>
            </a:r>
            <a:r>
              <a:rPr lang="el-GR" altLang="el-GR" sz="2400" smtClean="0"/>
              <a:t>ευχάριστα βιώματα</a:t>
            </a:r>
            <a:r>
              <a:rPr lang="en-US" altLang="el-GR" sz="2400" smtClean="0"/>
              <a:t>..)</a:t>
            </a:r>
            <a:endParaRPr lang="el-GR" altLang="el-GR" sz="2400" smtClean="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l-GR" altLang="el-GR" sz="3600" b="1" i="1" smtClean="0"/>
              <a:t>Η ΔΡΑΣΤΗΡΙΟΤΗΤΑ ΠΑΙΧΝΙΔΙΟΥ</a:t>
            </a:r>
            <a:r>
              <a:rPr lang="el-GR" altLang="el-GR" sz="3600" i="1" smtClean="0"/>
              <a:t/>
            </a:r>
            <a:br>
              <a:rPr lang="el-GR" altLang="el-GR" sz="3600" i="1" smtClean="0"/>
            </a:br>
            <a:endParaRPr lang="el-GR" altLang="el-GR" sz="3600" i="1" smtClean="0"/>
          </a:p>
        </p:txBody>
      </p:sp>
      <p:sp>
        <p:nvSpPr>
          <p:cNvPr id="8195" name="Rectangle 3"/>
          <p:cNvSpPr>
            <a:spLocks noGrp="1" noChangeArrowheads="1"/>
          </p:cNvSpPr>
          <p:nvPr>
            <p:ph type="body" idx="1"/>
          </p:nvPr>
        </p:nvSpPr>
        <p:spPr/>
        <p:txBody>
          <a:bodyPr/>
          <a:lstStyle/>
          <a:p>
            <a:pPr eaLnBrk="1" hangingPunct="1"/>
            <a:r>
              <a:rPr lang="el-GR" altLang="el-GR" i="1" smtClean="0"/>
              <a:t>α)</a:t>
            </a:r>
            <a:r>
              <a:rPr lang="el-GR" altLang="el-GR" i="1" u="sng" smtClean="0"/>
              <a:t> προσεγγίσεις της δραστηριότητα παιχνιδιού, επικεντρωμένες στο παιδί</a:t>
            </a:r>
            <a:endParaRPr lang="el-GR" altLang="el-GR" b="1" smtClean="0"/>
          </a:p>
          <a:p>
            <a:pPr eaLnBrk="1" hangingPunct="1"/>
            <a:r>
              <a:rPr lang="el-GR" altLang="el-GR" b="1" smtClean="0"/>
              <a:t>Βιολογική σχολή</a:t>
            </a:r>
            <a:endParaRPr lang="el-GR" altLang="el-GR" smtClean="0"/>
          </a:p>
          <a:p>
            <a:pPr eaLnBrk="1" hangingPunct="1"/>
            <a:r>
              <a:rPr lang="el-GR" altLang="el-GR" smtClean="0"/>
              <a:t>ΟΙ </a:t>
            </a:r>
            <a:r>
              <a:rPr lang="en-US" altLang="el-GR" smtClean="0"/>
              <a:t>Schiller</a:t>
            </a:r>
            <a:r>
              <a:rPr lang="el-GR" altLang="el-GR" smtClean="0"/>
              <a:t> και </a:t>
            </a:r>
            <a:r>
              <a:rPr lang="en-US" altLang="el-GR" smtClean="0"/>
              <a:t>Spencer</a:t>
            </a:r>
            <a:r>
              <a:rPr lang="el-GR" altLang="el-GR" smtClean="0"/>
              <a:t> θεωρούσαν το παιχνίδι ως έκφραση "</a:t>
            </a:r>
            <a:r>
              <a:rPr lang="el-GR" altLang="el-GR" b="1" smtClean="0"/>
              <a:t>πληθωρικής ενέργειας</a:t>
            </a:r>
            <a:r>
              <a:rPr lang="el-GR" altLang="el-GR" smtClean="0"/>
              <a:t>":</a:t>
            </a:r>
          </a:p>
          <a:p>
            <a:pPr eaLnBrk="1" hangingPunct="1"/>
            <a:r>
              <a:rPr lang="el-GR" altLang="el-GR" smtClean="0"/>
              <a:t>Ο </a:t>
            </a:r>
            <a:r>
              <a:rPr lang="en-US" altLang="el-GR" smtClean="0"/>
              <a:t>Gross</a:t>
            </a:r>
            <a:r>
              <a:rPr lang="el-GR" altLang="el-GR" smtClean="0"/>
              <a:t> αποδίδει έναν </a:t>
            </a:r>
            <a:r>
              <a:rPr lang="el-GR" altLang="el-GR" b="1" smtClean="0"/>
              <a:t>ενστικτώδη</a:t>
            </a:r>
            <a:r>
              <a:rPr lang="el-GR" altLang="el-GR" smtClean="0"/>
              <a:t> χαρακτήρα στο παιχνίδι</a:t>
            </a:r>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endParaRPr lang="el-GR" altLang="el-GR" smtClean="0"/>
          </a:p>
        </p:txBody>
      </p:sp>
      <p:sp>
        <p:nvSpPr>
          <p:cNvPr id="35843" name="Rectangle 3"/>
          <p:cNvSpPr>
            <a:spLocks noGrp="1" noChangeArrowheads="1"/>
          </p:cNvSpPr>
          <p:nvPr>
            <p:ph type="body" idx="1"/>
          </p:nvPr>
        </p:nvSpPr>
        <p:spPr/>
        <p:txBody>
          <a:bodyPr/>
          <a:lstStyle/>
          <a:p>
            <a:pPr eaLnBrk="1" hangingPunct="1">
              <a:lnSpc>
                <a:spcPct val="80000"/>
              </a:lnSpc>
            </a:pPr>
            <a:r>
              <a:rPr lang="el-GR" altLang="el-GR" sz="2400" smtClean="0"/>
              <a:t>Το παιχνίδι-αντικείμενο να δίνει δυνατότητα για πολύπλευρες δραστηριότητες.</a:t>
            </a:r>
          </a:p>
          <a:p>
            <a:pPr eaLnBrk="1" hangingPunct="1">
              <a:lnSpc>
                <a:spcPct val="80000"/>
              </a:lnSpc>
            </a:pPr>
            <a:r>
              <a:rPr lang="el-GR" altLang="el-GR" sz="2400" smtClean="0"/>
              <a:t>(φανταστικές φιγούρες, χωρίς προσδιορισμό του θέματος, προσφέρουν δυνατότητες για παιχνίδι και φανταστικές αλλαγές από ότι φιγούρες με προσδιορισμένο θέμα. Π</a:t>
            </a:r>
            <a:r>
              <a:rPr lang="en-US" altLang="el-GR" sz="2400" smtClean="0"/>
              <a:t>.</a:t>
            </a:r>
            <a:r>
              <a:rPr lang="el-GR" altLang="el-GR" sz="2400" smtClean="0"/>
              <a:t>χ “ινδιάνος”.</a:t>
            </a:r>
          </a:p>
          <a:p>
            <a:pPr eaLnBrk="1" hangingPunct="1">
              <a:lnSpc>
                <a:spcPct val="80000"/>
              </a:lnSpc>
            </a:pPr>
            <a:r>
              <a:rPr lang="el-GR" altLang="el-GR" sz="2400" smtClean="0"/>
              <a:t>Το παιχνίδι αντικείμενο πρέπει να μεταβιβάζει μορφές ανάλογες με τα αντικείμενα.</a:t>
            </a:r>
          </a:p>
          <a:p>
            <a:pPr eaLnBrk="1" hangingPunct="1">
              <a:lnSpc>
                <a:spcPct val="80000"/>
              </a:lnSpc>
            </a:pPr>
            <a:r>
              <a:rPr lang="el-GR" altLang="el-GR" sz="2400" smtClean="0"/>
              <a:t>(δεν πρέπει να οδηγούν σε μια μονόπλευρη ή λανθασμένη εικόνα του κόσμου. Πχ</a:t>
            </a:r>
            <a:r>
              <a:rPr lang="en-US" altLang="el-GR" sz="2400" smtClean="0"/>
              <a:t>. </a:t>
            </a:r>
            <a:r>
              <a:rPr lang="el-GR" altLang="el-GR" sz="2400" smtClean="0"/>
              <a:t>Λανθασμένη παρουσίαση ζώων</a:t>
            </a:r>
            <a:r>
              <a:rPr lang="en-US" altLang="el-GR" sz="2400" smtClean="0"/>
              <a:t>.)</a:t>
            </a:r>
            <a:endParaRPr lang="el-GR" altLang="el-GR" sz="2400" smtClean="0"/>
          </a:p>
          <a:p>
            <a:pPr eaLnBrk="1" hangingPunct="1">
              <a:lnSpc>
                <a:spcPct val="80000"/>
              </a:lnSpc>
            </a:pPr>
            <a:r>
              <a:rPr lang="el-GR" altLang="el-GR" sz="2400" smtClean="0"/>
              <a:t>Το παιχνίδι-αντικείμενο δεν θα πρέπει να έρχεται σε αντίθεση με το καλό γούστο.</a:t>
            </a:r>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endParaRPr lang="el-GR" altLang="el-GR" smtClean="0"/>
          </a:p>
        </p:txBody>
      </p:sp>
      <p:sp>
        <p:nvSpPr>
          <p:cNvPr id="36867" name="Rectangle 3"/>
          <p:cNvSpPr>
            <a:spLocks noGrp="1" noChangeArrowheads="1"/>
          </p:cNvSpPr>
          <p:nvPr>
            <p:ph type="body" idx="1"/>
          </p:nvPr>
        </p:nvSpPr>
        <p:spPr/>
        <p:txBody>
          <a:bodyPr/>
          <a:lstStyle/>
          <a:p>
            <a:pPr eaLnBrk="1" hangingPunct="1">
              <a:lnSpc>
                <a:spcPct val="80000"/>
              </a:lnSpc>
            </a:pPr>
            <a:r>
              <a:rPr lang="el-GR" altLang="el-GR" sz="2800" smtClean="0"/>
              <a:t>Το παιχνίδι-αντικείμενο δε θα πρέπει να έρχεται σε αντίθεση με βασικές ηθικές απόψεις.</a:t>
            </a:r>
          </a:p>
          <a:p>
            <a:pPr eaLnBrk="1" hangingPunct="1">
              <a:lnSpc>
                <a:spcPct val="80000"/>
              </a:lnSpc>
            </a:pPr>
            <a:r>
              <a:rPr lang="el-GR" altLang="el-GR" sz="2800" smtClean="0"/>
              <a:t>Το παιχνίδι-αντικείμενο θα πρέπει να λειτουργεί σωστά και να έχει αντοχή.</a:t>
            </a:r>
          </a:p>
          <a:p>
            <a:pPr eaLnBrk="1" hangingPunct="1">
              <a:lnSpc>
                <a:spcPct val="80000"/>
              </a:lnSpc>
            </a:pPr>
            <a:r>
              <a:rPr lang="el-GR" altLang="el-GR" sz="2800" smtClean="0"/>
              <a:t>Όταν κάποια παιχνίδια δεν λειτουργούν διακόπτουν το ενδιαφέρον  και την χαρά του παιδιού για παιχνίδι.</a:t>
            </a:r>
          </a:p>
          <a:p>
            <a:pPr eaLnBrk="1" hangingPunct="1">
              <a:lnSpc>
                <a:spcPct val="80000"/>
              </a:lnSpc>
            </a:pPr>
            <a:r>
              <a:rPr lang="el-GR" altLang="el-GR" sz="2800" smtClean="0"/>
              <a:t>Ανάμεσα στο  παιχνίδι-αντικείμενο και την τιμή αγοράς θα πρέπει να υπάρχει μια ανάλογη σχέση.</a:t>
            </a:r>
          </a:p>
        </p:txBody>
      </p:sp>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2"/>
          <p:cNvSpPr>
            <a:spLocks noGrp="1" noChangeArrowheads="1"/>
          </p:cNvSpPr>
          <p:nvPr>
            <p:ph type="title"/>
          </p:nvPr>
        </p:nvSpPr>
        <p:spPr/>
        <p:txBody>
          <a:bodyPr/>
          <a:lstStyle/>
          <a:p>
            <a:pPr eaLnBrk="1" hangingPunct="1"/>
            <a:endParaRPr lang="el-GR" altLang="el-GR" smtClean="0"/>
          </a:p>
        </p:txBody>
      </p:sp>
      <p:pic>
        <p:nvPicPr>
          <p:cNvPr id="37891" name="Picture 5" descr="fetch_jpg"/>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927350" y="2333625"/>
            <a:ext cx="2058988" cy="3025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7892" name="Picture 11" descr="190px-Barbie_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613" y="404813"/>
            <a:ext cx="368141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2" tx1="lt1" bg2="dk1" tx2="lt2" accent1="accent1" accent2="accent2" accent3="accent3" accent4="accent4" accent5="accent5" accent6="accent6" hlink="hlink" folHlink="folHlink"/>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endParaRPr lang="el-GR" altLang="el-GR" smtClean="0"/>
          </a:p>
        </p:txBody>
      </p:sp>
      <p:sp>
        <p:nvSpPr>
          <p:cNvPr id="38915" name="Rectangle 3"/>
          <p:cNvSpPr>
            <a:spLocks noGrp="1" noChangeArrowheads="1"/>
          </p:cNvSpPr>
          <p:nvPr>
            <p:ph type="body" idx="1"/>
          </p:nvPr>
        </p:nvSpPr>
        <p:spPr/>
        <p:txBody>
          <a:bodyPr/>
          <a:lstStyle/>
          <a:p>
            <a:pPr eaLnBrk="1" hangingPunct="1"/>
            <a:r>
              <a:rPr lang="el-GR" altLang="el-GR" sz="2800" smtClean="0"/>
              <a:t>Εμφανίζεται στην αγορά στις 9 Μαρτίου του 1959</a:t>
            </a:r>
          </a:p>
          <a:p>
            <a:pPr eaLnBrk="1" hangingPunct="1"/>
            <a:r>
              <a:rPr lang="en-US" altLang="el-GR" sz="2800" smtClean="0"/>
              <a:t>Lilli (</a:t>
            </a:r>
            <a:r>
              <a:rPr lang="el-GR" altLang="el-GR" sz="2800" smtClean="0"/>
              <a:t>η πρώτη Γερμανίδα </a:t>
            </a:r>
            <a:r>
              <a:rPr lang="en-US" altLang="el-GR" sz="2800" smtClean="0"/>
              <a:t>“Barbie”</a:t>
            </a:r>
            <a:r>
              <a:rPr lang="el-GR" altLang="el-GR" sz="2800" smtClean="0"/>
              <a:t>) ήταν η πρώτη κούκλα που ήξερε τι ήθελε </a:t>
            </a:r>
          </a:p>
          <a:p>
            <a:pPr eaLnBrk="1" hangingPunct="1"/>
            <a:r>
              <a:rPr lang="el-GR" altLang="el-GR" sz="2800" smtClean="0"/>
              <a:t>Παρουσιάστηκε στο κοινό της ως το μοντέλο των εφήβων κοριτσιών</a:t>
            </a:r>
          </a:p>
          <a:p>
            <a:pPr eaLnBrk="1" hangingPunct="1"/>
            <a:r>
              <a:rPr lang="el-GR" altLang="el-GR" sz="2800" smtClean="0"/>
              <a:t>Βασικό χαρακτηριστικό της είναι ότι αλλάζει και μεταλλάσσεται όπως αλλάζει η πραγματική ζωή</a:t>
            </a:r>
          </a:p>
          <a:p>
            <a:pPr eaLnBrk="1" hangingPunct="1"/>
            <a:endParaRPr lang="el-GR" altLang="el-GR" sz="2800" smtClean="0"/>
          </a:p>
          <a:p>
            <a:pPr eaLnBrk="1" hangingPunct="1"/>
            <a:endParaRPr lang="el-GR" altLang="el-GR" sz="2800" smtClean="0"/>
          </a:p>
        </p:txBody>
      </p:sp>
    </p:spTree>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endParaRPr lang="el-GR" altLang="el-GR" smtClean="0"/>
          </a:p>
        </p:txBody>
      </p:sp>
      <p:sp>
        <p:nvSpPr>
          <p:cNvPr id="39939" name="Rectangle 3"/>
          <p:cNvSpPr>
            <a:spLocks noGrp="1" noChangeArrowheads="1"/>
          </p:cNvSpPr>
          <p:nvPr>
            <p:ph type="body" idx="1"/>
          </p:nvPr>
        </p:nvSpPr>
        <p:spPr/>
        <p:txBody>
          <a:bodyPr/>
          <a:lstStyle/>
          <a:p>
            <a:pPr eaLnBrk="1" hangingPunct="1"/>
            <a:r>
              <a:rPr lang="el-GR" altLang="el-GR" sz="2800" smtClean="0"/>
              <a:t>Παρουσιάστηκε ως νοικοκυρά, αλλά στην συνέχεια, ακολουθώντας το πνεύμα της εποχής έγινε:</a:t>
            </a:r>
          </a:p>
          <a:p>
            <a:pPr eaLnBrk="1" hangingPunct="1"/>
            <a:r>
              <a:rPr lang="el-GR" altLang="el-GR" sz="2800" smtClean="0"/>
              <a:t>Νοσοκόμα</a:t>
            </a:r>
          </a:p>
          <a:p>
            <a:pPr eaLnBrk="1" hangingPunct="1"/>
            <a:r>
              <a:rPr lang="el-GR" altLang="el-GR" sz="2800" smtClean="0"/>
              <a:t>Δασκάλα</a:t>
            </a:r>
          </a:p>
          <a:p>
            <a:pPr eaLnBrk="1" hangingPunct="1"/>
            <a:r>
              <a:rPr lang="el-GR" altLang="el-GR" sz="2800" smtClean="0"/>
              <a:t>Στρατιωτικός</a:t>
            </a:r>
          </a:p>
          <a:p>
            <a:pPr eaLnBrk="1" hangingPunct="1"/>
            <a:r>
              <a:rPr lang="el-GR" altLang="el-GR" sz="2800" smtClean="0"/>
              <a:t>Πρόεδρος της Αμερικής</a:t>
            </a:r>
          </a:p>
          <a:p>
            <a:pPr eaLnBrk="1" hangingPunct="1"/>
            <a:r>
              <a:rPr lang="el-GR" altLang="el-GR" sz="2800" smtClean="0"/>
              <a:t>Καθηγήτρια </a:t>
            </a:r>
          </a:p>
          <a:p>
            <a:pPr eaLnBrk="1" hangingPunct="1"/>
            <a:r>
              <a:rPr lang="el-GR" altLang="el-GR" sz="2800" smtClean="0"/>
              <a:t>Πιλότος</a:t>
            </a:r>
          </a:p>
        </p:txBody>
      </p:sp>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endParaRPr lang="el-GR" altLang="el-GR" smtClean="0"/>
          </a:p>
        </p:txBody>
      </p:sp>
      <p:sp>
        <p:nvSpPr>
          <p:cNvPr id="40963" name="Rectangle 3"/>
          <p:cNvSpPr>
            <a:spLocks noGrp="1" noChangeArrowheads="1"/>
          </p:cNvSpPr>
          <p:nvPr>
            <p:ph type="body" idx="1"/>
          </p:nvPr>
        </p:nvSpPr>
        <p:spPr/>
        <p:txBody>
          <a:bodyPr/>
          <a:lstStyle/>
          <a:p>
            <a:pPr eaLnBrk="1" hangingPunct="1">
              <a:lnSpc>
                <a:spcPct val="90000"/>
              </a:lnSpc>
            </a:pPr>
            <a:r>
              <a:rPr lang="el-GR" altLang="el-GR" smtClean="0"/>
              <a:t>Προβάλλει το πρότυπο της γυναίκας που είναι ανεξάρτητη</a:t>
            </a:r>
          </a:p>
          <a:p>
            <a:pPr eaLnBrk="1" hangingPunct="1">
              <a:lnSpc>
                <a:spcPct val="90000"/>
              </a:lnSpc>
            </a:pPr>
            <a:r>
              <a:rPr lang="el-GR" altLang="el-GR" smtClean="0"/>
              <a:t>Είναι χρόνια αρραβωνιασμένη με τον Κεν και φυσικά δεν έχει κάνει παιδί.</a:t>
            </a:r>
          </a:p>
          <a:p>
            <a:pPr eaLnBrk="1" hangingPunct="1">
              <a:lnSpc>
                <a:spcPct val="90000"/>
              </a:lnSpc>
            </a:pPr>
            <a:r>
              <a:rPr lang="el-GR" altLang="el-GR" smtClean="0"/>
              <a:t>Η </a:t>
            </a:r>
            <a:r>
              <a:rPr lang="en-US" altLang="el-GR" smtClean="0"/>
              <a:t>Mattel, </a:t>
            </a:r>
            <a:r>
              <a:rPr lang="el-GR" altLang="el-GR" smtClean="0"/>
              <a:t>στην προσπάθεια της να φτιάξει την εικόνα της άρχισε να δίνει χρήματα για το περιβάλλον και να κάνει κούκλες με χαρακτηριστικά ανθρώπων από όλες τις χώρες.</a:t>
            </a:r>
          </a:p>
        </p:txBody>
      </p:sp>
    </p:spTree>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el-GR" altLang="el-GR" smtClean="0"/>
          </a:p>
        </p:txBody>
      </p:sp>
      <p:sp>
        <p:nvSpPr>
          <p:cNvPr id="41987" name="Rectangle 3"/>
          <p:cNvSpPr>
            <a:spLocks noGrp="1" noChangeArrowheads="1"/>
          </p:cNvSpPr>
          <p:nvPr>
            <p:ph type="body" idx="1"/>
          </p:nvPr>
        </p:nvSpPr>
        <p:spPr/>
        <p:txBody>
          <a:bodyPr/>
          <a:lstStyle/>
          <a:p>
            <a:pPr eaLnBrk="1" hangingPunct="1"/>
            <a:r>
              <a:rPr lang="el-GR" altLang="el-GR" smtClean="0"/>
              <a:t>Στην Αμερική κάθε κορίτσι από 3-11 ετών έχει 10</a:t>
            </a:r>
          </a:p>
          <a:p>
            <a:pPr eaLnBrk="1" hangingPunct="1"/>
            <a:r>
              <a:rPr lang="el-GR" altLang="el-GR" smtClean="0"/>
              <a:t>Πουλιέται σε 150 χώρες σε όλο τον κόσμο</a:t>
            </a:r>
          </a:p>
          <a:p>
            <a:pPr eaLnBrk="1" hangingPunct="1"/>
            <a:r>
              <a:rPr lang="el-GR" altLang="el-GR" smtClean="0"/>
              <a:t>Από το 1959 έχουν πουληθεί πάνω από 1 δυσεκατομύριο κούκλες</a:t>
            </a:r>
          </a:p>
          <a:p>
            <a:pPr eaLnBrk="1" hangingPunct="1"/>
            <a:r>
              <a:rPr lang="el-GR" altLang="el-GR" smtClean="0"/>
              <a:t>Κάθε δευτερόλεπτο πούλιονται 2 κούκλες</a:t>
            </a:r>
          </a:p>
        </p:txBody>
      </p:sp>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Τίτλος 6"/>
          <p:cNvSpPr>
            <a:spLocks noGrp="1"/>
          </p:cNvSpPr>
          <p:nvPr>
            <p:ph type="ctrTitle"/>
          </p:nvPr>
        </p:nvSpPr>
        <p:spPr>
          <a:xfrm>
            <a:off x="1835150" y="2420938"/>
            <a:ext cx="4967288" cy="1222375"/>
          </a:xfrm>
        </p:spPr>
        <p:txBody>
          <a:bodyPr/>
          <a:lstStyle/>
          <a:p>
            <a:pPr algn="ctr" eaLnBrk="1" hangingPunct="1"/>
            <a:r>
              <a:rPr lang="el-GR" altLang="el-GR" b="1" smtClean="0"/>
              <a:t>Τέλος Ενότητας</a:t>
            </a:r>
          </a:p>
        </p:txBody>
      </p:sp>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19075" y="227013"/>
            <a:ext cx="7477125" cy="825500"/>
          </a:xfrm>
        </p:spPr>
        <p:txBody>
          <a:bodyPr/>
          <a:lstStyle/>
          <a:p>
            <a:pPr algn="ctr" eaLnBrk="1" hangingPunct="1"/>
            <a:r>
              <a:rPr lang="el-GR" altLang="el-GR" b="1" smtClean="0"/>
              <a:t>Χρηματοδότηση</a:t>
            </a:r>
          </a:p>
        </p:txBody>
      </p:sp>
      <p:sp>
        <p:nvSpPr>
          <p:cNvPr id="45059" name="Content Placeholder 2"/>
          <p:cNvSpPr>
            <a:spLocks noGrp="1"/>
          </p:cNvSpPr>
          <p:nvPr>
            <p:ph idx="1"/>
          </p:nvPr>
        </p:nvSpPr>
        <p:spPr>
          <a:xfrm>
            <a:off x="198438" y="1268413"/>
            <a:ext cx="7542212" cy="3168650"/>
          </a:xfrm>
        </p:spPr>
        <p:txBody>
          <a:bodyPr/>
          <a:lstStyle/>
          <a:p>
            <a:pPr eaLnBrk="1" hangingPunct="1"/>
            <a:r>
              <a:rPr lang="el-GR" altLang="el-GR" sz="2000" smtClean="0"/>
              <a:t>Το παρόν εκπαιδευτικό υλικό έχει αναπτυχθεί στ</a:t>
            </a:r>
            <a:r>
              <a:rPr lang="en-US" altLang="el-GR" sz="2000" smtClean="0"/>
              <a:t>o</a:t>
            </a:r>
            <a:r>
              <a:rPr lang="el-GR" altLang="el-GR" sz="2000" smtClean="0"/>
              <a:t> πλαίσι</a:t>
            </a:r>
            <a:r>
              <a:rPr lang="en-US" altLang="el-GR" sz="2000" smtClean="0"/>
              <a:t>o</a:t>
            </a:r>
            <a:r>
              <a:rPr lang="el-GR" altLang="el-GR" sz="2000" smtClean="0"/>
              <a:t> του εκπαιδευτικού έργου του διδάσκοντα.</a:t>
            </a:r>
            <a:endParaRPr lang="en-US" altLang="el-GR" sz="2000" smtClean="0"/>
          </a:p>
          <a:p>
            <a:pPr eaLnBrk="1" hangingPunct="1"/>
            <a:r>
              <a:rPr lang="el-GR" altLang="el-GR" sz="2000" smtClean="0"/>
              <a:t>Το έργο «</a:t>
            </a:r>
            <a:r>
              <a:rPr lang="el-GR" altLang="el-GR" sz="2000" b="1" smtClean="0"/>
              <a:t>Ανοικτά Ακαδημαϊκά Μαθήματα στο Πανεπιστήμιο Αθηνών</a:t>
            </a:r>
            <a:r>
              <a:rPr lang="el-GR" altLang="el-GR" sz="2000" smtClean="0"/>
              <a:t>» έχει χρηματοδοτήσει μόνο την αναδιαμόρφωση του εκπαιδευτικού υλικού. </a:t>
            </a:r>
            <a:endParaRPr lang="en-US" altLang="el-GR" sz="2000" smtClean="0"/>
          </a:p>
          <a:p>
            <a:pPr eaLnBrk="1" hangingPunct="1"/>
            <a:r>
              <a:rPr lang="el-GR" altLang="el-GR" sz="20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45060" name="Logo espa"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4784725"/>
            <a:ext cx="5500687"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p:cNvSpPr>
            <a:spLocks noGrp="1"/>
          </p:cNvSpPr>
          <p:nvPr>
            <p:ph type="title"/>
          </p:nvPr>
        </p:nvSpPr>
        <p:spPr>
          <a:xfrm>
            <a:off x="511175" y="44450"/>
            <a:ext cx="6869113" cy="792163"/>
          </a:xfrm>
        </p:spPr>
        <p:txBody>
          <a:bodyPr/>
          <a:lstStyle/>
          <a:p>
            <a:pPr algn="ctr" eaLnBrk="1" hangingPunct="1"/>
            <a:r>
              <a:rPr lang="el-GR" altLang="el-GR" sz="3600" b="1" smtClean="0"/>
              <a:t>Σημείωμα Αδειοδότησης</a:t>
            </a:r>
          </a:p>
        </p:txBody>
      </p:sp>
      <p:sp>
        <p:nvSpPr>
          <p:cNvPr id="47107" name="Content Placeholder"/>
          <p:cNvSpPr>
            <a:spLocks noGrp="1"/>
          </p:cNvSpPr>
          <p:nvPr>
            <p:ph idx="1"/>
          </p:nvPr>
        </p:nvSpPr>
        <p:spPr>
          <a:xfrm>
            <a:off x="120650" y="800100"/>
            <a:ext cx="7691438" cy="1657350"/>
          </a:xfrm>
        </p:spPr>
        <p:txBody>
          <a:bodyPr/>
          <a:lstStyle/>
          <a:p>
            <a:pPr marL="0" indent="0" eaLnBrk="1" hangingPunct="1">
              <a:buFontTx/>
              <a:buNone/>
            </a:pPr>
            <a:r>
              <a:rPr lang="el-GR" altLang="el-GR" sz="1800" smtClean="0"/>
              <a:t>Το παρόν υλικό διατίθεται με τους όρους </a:t>
            </a:r>
            <a:r>
              <a:rPr lang="el-GR" altLang="el-GR" sz="1800" b="1" smtClean="0"/>
              <a:t>της</a:t>
            </a:r>
            <a:r>
              <a:rPr lang="el-GR" altLang="el-GR" sz="1800" smtClean="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eaLnBrk="1" hangingPunct="1">
              <a:buFontTx/>
              <a:buNone/>
            </a:pPr>
            <a:endParaRPr lang="el-GR" altLang="el-GR" sz="1800" smtClean="0"/>
          </a:p>
        </p:txBody>
      </p:sp>
      <p:pic>
        <p:nvPicPr>
          <p:cNvPr id="47108"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6600" y="2511425"/>
            <a:ext cx="16478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p:cNvSpPr txBox="1"/>
          <p:nvPr/>
        </p:nvSpPr>
        <p:spPr>
          <a:xfrm>
            <a:off x="93663" y="3141663"/>
            <a:ext cx="7632700" cy="3455987"/>
          </a:xfrm>
          <a:prstGeom prst="rect">
            <a:avLst/>
          </a:prstGeom>
        </p:spPr>
        <p:txBody>
          <a:bodyPr anchor="ctr">
            <a:normAutofit lnSpcReduction="10000"/>
          </a:bodyPr>
          <a:lstStyle/>
          <a:p>
            <a:pPr eaLnBrk="1" hangingPunct="1">
              <a:defRPr/>
            </a:pPr>
            <a:r>
              <a:rPr lang="el-GR" dirty="0"/>
              <a:t>[1] http://creativecommons.org/licenses/by-nc-sa/4.0/ </a:t>
            </a:r>
            <a:endParaRPr lang="en-US" dirty="0"/>
          </a:p>
          <a:p>
            <a:pPr eaLnBrk="1" hangingPunct="1">
              <a:defRPr/>
            </a:pPr>
            <a:endParaRPr lang="el-GR" dirty="0"/>
          </a:p>
          <a:p>
            <a:pPr eaLnBrk="1" hangingPunct="1">
              <a:defRPr/>
            </a:pPr>
            <a:r>
              <a:rPr lang="el-GR" dirty="0"/>
              <a:t>Ως </a:t>
            </a:r>
            <a:r>
              <a:rPr lang="el-GR" b="1" dirty="0"/>
              <a:t>Μη Εμπορική</a:t>
            </a:r>
            <a:r>
              <a:rPr lang="el-GR" dirty="0"/>
              <a:t> ορίζεται η χρήση:</a:t>
            </a:r>
          </a:p>
          <a:p>
            <a:pPr marL="342900" indent="-342900" eaLnBrk="1" hangingPunct="1">
              <a:buFont typeface="Arial" panose="020B0604020202020204" pitchFamily="34" charset="0"/>
              <a:buChar char="•"/>
              <a:defRPr/>
            </a:pPr>
            <a:r>
              <a:rPr lang="el-GR" dirty="0"/>
              <a:t>που δεν περιλαμβάνει άμεσο ή έμμεσο οικονομικό όφελος από την χρήση του έργου, για το διανομέα του έργου και αδειοδόχο</a:t>
            </a:r>
          </a:p>
          <a:p>
            <a:pPr marL="342900" indent="-342900" eaLnBrk="1" hangingPunct="1">
              <a:buFont typeface="Arial" panose="020B0604020202020204" pitchFamily="34" charset="0"/>
              <a:buChar char="•"/>
              <a:defRP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eaLnBrk="1" hangingPunct="1">
              <a:buFont typeface="Arial" panose="020B0604020202020204" pitchFamily="34" charset="0"/>
              <a:buChar char="•"/>
              <a:defRP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a:t>τόπο</a:t>
            </a:r>
            <a:endParaRPr lang="en-US" dirty="0"/>
          </a:p>
          <a:p>
            <a:pPr marL="342900" indent="-342900" eaLnBrk="1" hangingPunct="1">
              <a:buFont typeface="Arial" panose="020B0604020202020204" pitchFamily="34" charset="0"/>
              <a:buChar char="•"/>
              <a:defRPr/>
            </a:pPr>
            <a:endParaRPr lang="el-GR" dirty="0"/>
          </a:p>
          <a:p>
            <a:pPr eaLnBrk="1" hangingPunct="1">
              <a:defRPr/>
            </a:pPr>
            <a:r>
              <a:rPr lang="el-GR" dirty="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a:t>.</a:t>
            </a:r>
            <a:endParaRPr lang="el-GR"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p:txBody>
          <a:bodyPr/>
          <a:lstStyle/>
          <a:p>
            <a:pPr eaLnBrk="1" hangingPunct="1">
              <a:lnSpc>
                <a:spcPct val="90000"/>
              </a:lnSpc>
            </a:pPr>
            <a:r>
              <a:rPr lang="el-GR" altLang="el-GR" sz="2800" b="1" i="1" smtClean="0"/>
              <a:t>Οι ψυχαναλυτικές απόψεις</a:t>
            </a:r>
          </a:p>
          <a:p>
            <a:pPr eaLnBrk="1" hangingPunct="1">
              <a:lnSpc>
                <a:spcPct val="90000"/>
              </a:lnSpc>
            </a:pPr>
            <a:r>
              <a:rPr lang="en-US" altLang="el-GR" sz="2800" b="1" smtClean="0"/>
              <a:t>Freud</a:t>
            </a:r>
            <a:r>
              <a:rPr lang="el-GR" altLang="el-GR" sz="2800" smtClean="0"/>
              <a:t> το παιχνίδι θεωρείται ότι παίζει κυρίαρχο ρόλο στη διαμόρφωση του Εγώ του παιδιού. </a:t>
            </a:r>
          </a:p>
          <a:p>
            <a:pPr eaLnBrk="1" hangingPunct="1">
              <a:lnSpc>
                <a:spcPct val="90000"/>
              </a:lnSpc>
            </a:pPr>
            <a:r>
              <a:rPr lang="el-GR" altLang="el-GR" sz="2800" smtClean="0"/>
              <a:t>Η βασική του λειτουργία εμφανίζεται στον περιορισμό των εντάσεων που γέννιουνται από την αδυναμία υλοποίησης των επιθυμιών. </a:t>
            </a:r>
          </a:p>
          <a:p>
            <a:pPr eaLnBrk="1" hangingPunct="1">
              <a:lnSpc>
                <a:spcPct val="90000"/>
              </a:lnSpc>
            </a:pPr>
            <a:r>
              <a:rPr lang="el-GR" altLang="el-GR" sz="2800" smtClean="0"/>
              <a:t>Τον </a:t>
            </a:r>
            <a:r>
              <a:rPr lang="el-GR" altLang="el-GR" sz="2800" b="1" smtClean="0"/>
              <a:t>αποφορτιστικό</a:t>
            </a:r>
            <a:r>
              <a:rPr lang="el-GR" altLang="el-GR" sz="2800" smtClean="0"/>
              <a:t> ρόλο του παιχνιδιού στις εντάσεις υποστηρίζει και ο </a:t>
            </a:r>
            <a:r>
              <a:rPr lang="en-US" altLang="el-GR" sz="2800" b="1" smtClean="0"/>
              <a:t>Erikson</a:t>
            </a:r>
            <a:r>
              <a:rPr lang="el-GR" altLang="el-GR" sz="2800" smtClean="0"/>
              <a:t>. </a:t>
            </a:r>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0" y="558800"/>
            <a:ext cx="7740650" cy="1143000"/>
          </a:xfrm>
        </p:spPr>
        <p:txBody>
          <a:bodyPr/>
          <a:lstStyle/>
          <a:p>
            <a:pPr algn="ctr" eaLnBrk="1" hangingPunct="1"/>
            <a:r>
              <a:rPr lang="el-GR" altLang="el-GR" sz="3200" b="1" smtClean="0"/>
              <a:t>Σημείωμα Χρήσης Έργων Τρίτων</a:t>
            </a:r>
          </a:p>
        </p:txBody>
      </p:sp>
      <p:sp>
        <p:nvSpPr>
          <p:cNvPr id="49155" name="Content Placeholder 2"/>
          <p:cNvSpPr>
            <a:spLocks noGrp="1"/>
          </p:cNvSpPr>
          <p:nvPr>
            <p:ph idx="1"/>
          </p:nvPr>
        </p:nvSpPr>
        <p:spPr>
          <a:xfrm>
            <a:off x="395288" y="2060575"/>
            <a:ext cx="6913562" cy="3816350"/>
          </a:xfrm>
        </p:spPr>
        <p:txBody>
          <a:bodyPr/>
          <a:lstStyle/>
          <a:p>
            <a:pPr marL="0" indent="0" algn="ctr" eaLnBrk="1" hangingPunct="1">
              <a:buFontTx/>
              <a:buNone/>
            </a:pPr>
            <a:endParaRPr lang="en-US" altLang="el-GR" sz="2000" smtClean="0"/>
          </a:p>
          <a:p>
            <a:pPr marL="0" indent="0" algn="ctr" eaLnBrk="1" hangingPunct="1">
              <a:buFontTx/>
              <a:buNone/>
            </a:pPr>
            <a:endParaRPr lang="en-US" altLang="el-GR" sz="2000" smtClean="0"/>
          </a:p>
          <a:p>
            <a:pPr marL="0" indent="0" algn="ctr" eaLnBrk="1" hangingPunct="1">
              <a:buFontTx/>
              <a:buNone/>
            </a:pPr>
            <a:r>
              <a:rPr lang="el-GR" altLang="el-GR" sz="2000" smtClean="0"/>
              <a:t>Το Έργο αυτό κάνει χρήση των ακόλουθων έργων:</a:t>
            </a:r>
          </a:p>
          <a:p>
            <a:pPr marL="0" indent="0" algn="ctr" eaLnBrk="1" hangingPunct="1">
              <a:buFontTx/>
              <a:buNone/>
            </a:pPr>
            <a:r>
              <a:rPr lang="el-GR" altLang="el-GR" sz="2000" b="1" smtClean="0"/>
              <a:t>Εικόνες</a:t>
            </a:r>
            <a:r>
              <a:rPr lang="en-US" altLang="el-GR" sz="2000" b="1" smtClean="0"/>
              <a:t>/</a:t>
            </a:r>
            <a:r>
              <a:rPr lang="el-GR" altLang="el-GR" sz="2000" b="1" smtClean="0"/>
              <a:t>Φωτογραφίες</a:t>
            </a:r>
            <a:endParaRPr lang="en-US" altLang="el-GR" sz="2000" b="1" smtClean="0"/>
          </a:p>
          <a:p>
            <a:pPr marL="0" indent="0" algn="ctr" eaLnBrk="1" hangingPunct="1">
              <a:buFontTx/>
              <a:buNone/>
            </a:pPr>
            <a:endParaRPr lang="el-GR" altLang="el-GR" sz="2000" b="1" smtClean="0"/>
          </a:p>
          <a:p>
            <a:pPr marL="0" indent="0" algn="ctr" eaLnBrk="1" hangingPunct="1">
              <a:buFontTx/>
              <a:buNone/>
            </a:pPr>
            <a:r>
              <a:rPr lang="el-GR" altLang="el-GR" sz="2000" i="1" smtClean="0"/>
              <a:t>Τα εν λόγω έργα έχουν ανακτηθεί από το διαδίκτυο για εκπαιδευτικούς σκοπούς</a:t>
            </a: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p:txBody>
          <a:bodyPr/>
          <a:lstStyle/>
          <a:p>
            <a:pPr eaLnBrk="1" hangingPunct="1"/>
            <a:r>
              <a:rPr lang="el-GR" altLang="el-GR" smtClean="0"/>
              <a:t>Ο</a:t>
            </a:r>
            <a:r>
              <a:rPr lang="el-GR" altLang="el-GR" b="1" smtClean="0"/>
              <a:t> </a:t>
            </a:r>
            <a:r>
              <a:rPr lang="en-US" altLang="el-GR" b="1" smtClean="0"/>
              <a:t>Piaget</a:t>
            </a:r>
            <a:r>
              <a:rPr lang="el-GR" altLang="el-GR" smtClean="0"/>
              <a:t> συνδέει  το παιχνίδι με ένα από τα κύρια γνωρίσματα της παιδικής ηλικίας, </a:t>
            </a:r>
            <a:r>
              <a:rPr lang="el-GR" altLang="el-GR" i="1" smtClean="0"/>
              <a:t>την </a:t>
            </a:r>
            <a:r>
              <a:rPr lang="el-GR" altLang="el-GR" b="1" i="1" smtClean="0"/>
              <a:t>εγωκεντρική σκέψη</a:t>
            </a:r>
            <a:endParaRPr lang="el-GR" altLang="el-GR" smtClean="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l-GR" altLang="el-GR" sz="2400" b="1" i="1" smtClean="0"/>
              <a:t>Προσεγγίσεις για την δραστηριότητα παιχνιδιού, επικεντρωμένες στο κοινωνικό και πολιτισμικό περιβάλλον</a:t>
            </a:r>
            <a:r>
              <a:rPr lang="el-GR" altLang="el-GR" sz="2400" b="1" smtClean="0"/>
              <a:t/>
            </a:r>
            <a:br>
              <a:rPr lang="el-GR" altLang="el-GR" sz="2400" b="1" smtClean="0"/>
            </a:br>
            <a:endParaRPr lang="el-GR" altLang="el-GR" sz="2400" b="1" smtClean="0"/>
          </a:p>
        </p:txBody>
      </p:sp>
      <p:sp>
        <p:nvSpPr>
          <p:cNvPr id="11267" name="Rectangle 3"/>
          <p:cNvSpPr>
            <a:spLocks noGrp="1" noChangeArrowheads="1"/>
          </p:cNvSpPr>
          <p:nvPr>
            <p:ph type="body" idx="1"/>
          </p:nvPr>
        </p:nvSpPr>
        <p:spPr/>
        <p:txBody>
          <a:bodyPr/>
          <a:lstStyle/>
          <a:p>
            <a:pPr eaLnBrk="1" hangingPunct="1">
              <a:lnSpc>
                <a:spcPct val="80000"/>
              </a:lnSpc>
            </a:pPr>
            <a:r>
              <a:rPr lang="en-US" altLang="el-GR" sz="2400" b="1" i="1" smtClean="0"/>
              <a:t>Froebel</a:t>
            </a:r>
            <a:endParaRPr lang="el-GR" altLang="el-GR" sz="2400" i="1" smtClean="0"/>
          </a:p>
          <a:p>
            <a:pPr eaLnBrk="1" hangingPunct="1">
              <a:lnSpc>
                <a:spcPct val="80000"/>
              </a:lnSpc>
            </a:pPr>
            <a:r>
              <a:rPr lang="el-GR" altLang="el-GR" sz="2400" smtClean="0"/>
              <a:t>Διακρίνει τις παρακάτω φάσεις στην εξελικτική πορεία των παιχνιδιών:</a:t>
            </a:r>
          </a:p>
          <a:p>
            <a:pPr eaLnBrk="1" hangingPunct="1">
              <a:lnSpc>
                <a:spcPct val="80000"/>
              </a:lnSpc>
            </a:pPr>
            <a:r>
              <a:rPr lang="el-GR" altLang="el-GR" sz="2400" smtClean="0"/>
              <a:t>α) την </a:t>
            </a:r>
            <a:r>
              <a:rPr lang="el-GR" altLang="el-GR" sz="2400" b="1" smtClean="0"/>
              <a:t>ενστικτώδη</a:t>
            </a:r>
            <a:r>
              <a:rPr lang="el-GR" altLang="el-GR" sz="2400" smtClean="0"/>
              <a:t> (αυτοαγωγή του ανθρώπου με ενστικτώδη-αυθόρμητα παιχνίδια).</a:t>
            </a:r>
          </a:p>
          <a:p>
            <a:pPr eaLnBrk="1" hangingPunct="1">
              <a:lnSpc>
                <a:spcPct val="80000"/>
              </a:lnSpc>
            </a:pPr>
            <a:r>
              <a:rPr lang="el-GR" altLang="el-GR" sz="2400" smtClean="0"/>
              <a:t>β) την </a:t>
            </a:r>
            <a:r>
              <a:rPr lang="el-GR" altLang="el-GR" sz="2400" b="1" smtClean="0"/>
              <a:t>παραδοσιακή</a:t>
            </a:r>
            <a:r>
              <a:rPr lang="el-GR" altLang="el-GR" sz="2400" smtClean="0"/>
              <a:t> (διάδοση του από γενιά σε γενιά από κοινωνία σε κοινωνία, από πολιτισμό σε πολιτισμό).</a:t>
            </a:r>
          </a:p>
          <a:p>
            <a:pPr eaLnBrk="1" hangingPunct="1">
              <a:lnSpc>
                <a:spcPct val="80000"/>
              </a:lnSpc>
            </a:pPr>
            <a:r>
              <a:rPr lang="el-GR" altLang="el-GR" sz="2400" smtClean="0"/>
              <a:t>γ) την </a:t>
            </a:r>
            <a:r>
              <a:rPr lang="el-GR" altLang="el-GR" sz="2400" b="1" smtClean="0"/>
              <a:t>συστηματική</a:t>
            </a:r>
            <a:r>
              <a:rPr lang="el-GR" altLang="el-GR" sz="2400" smtClean="0"/>
              <a:t> (επινοήσεις παιχνιδιών από παιδιά και παιδαγωγούς, μετά την αναγνώριση της «χαρούμενης παιχνιώδους δραστηριότητας» από τα παιδιά και την παιδαγωγική σκοπιμότητα από τους παιδαγωγούς).</a:t>
            </a: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endParaRPr lang="el-GR" altLang="el-GR" smtClean="0"/>
          </a:p>
        </p:txBody>
      </p:sp>
      <p:sp>
        <p:nvSpPr>
          <p:cNvPr id="12291" name="Rectangle 3"/>
          <p:cNvSpPr>
            <a:spLocks noGrp="1" noChangeArrowheads="1"/>
          </p:cNvSpPr>
          <p:nvPr>
            <p:ph type="body" idx="1"/>
          </p:nvPr>
        </p:nvSpPr>
        <p:spPr/>
        <p:txBody>
          <a:bodyPr/>
          <a:lstStyle/>
          <a:p>
            <a:pPr eaLnBrk="1" hangingPunct="1"/>
            <a:r>
              <a:rPr lang="el-GR" altLang="el-GR" smtClean="0"/>
              <a:t>Κατά τον </a:t>
            </a:r>
            <a:r>
              <a:rPr lang="en-US" altLang="el-GR" b="1" smtClean="0"/>
              <a:t>Vygotsky</a:t>
            </a:r>
            <a:r>
              <a:rPr lang="el-GR" altLang="el-GR" smtClean="0"/>
              <a:t>, το παιχνίδι αποτελεί για το παιδί έναν παράγοντα στη διαδικασία ανάπτυξής του. Θεωρεί ότι μπορεί να λειτουργήσει ως μέσο με το οποίο το παιδί γνωρίζει και καταλαβαίνει τον κόσμο των ενηλίκων. </a:t>
            </a: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l-GR" altLang="el-GR" sz="2400" b="1" smtClean="0"/>
              <a:t>Ο ΔΥΝΑΜΙΚΟΣ ΧΑΡΑΚΤΗΡΑΣ ΤΟΥ ΠΑΙΧΝΙΔΙΟΥ</a:t>
            </a:r>
            <a:br>
              <a:rPr lang="el-GR" altLang="el-GR" sz="2400" b="1" smtClean="0"/>
            </a:br>
            <a:endParaRPr lang="el-GR" altLang="el-GR" sz="2400" b="1" smtClean="0"/>
          </a:p>
        </p:txBody>
      </p:sp>
      <p:sp>
        <p:nvSpPr>
          <p:cNvPr id="13315" name="Rectangle 3"/>
          <p:cNvSpPr>
            <a:spLocks noGrp="1" noChangeArrowheads="1"/>
          </p:cNvSpPr>
          <p:nvPr>
            <p:ph type="body" idx="1"/>
          </p:nvPr>
        </p:nvSpPr>
        <p:spPr/>
        <p:txBody>
          <a:bodyPr/>
          <a:lstStyle/>
          <a:p>
            <a:pPr eaLnBrk="1" hangingPunct="1">
              <a:lnSpc>
                <a:spcPct val="90000"/>
              </a:lnSpc>
            </a:pPr>
            <a:r>
              <a:rPr lang="en-US" altLang="el-GR" sz="2400" b="1" smtClean="0"/>
              <a:t>Huiginga</a:t>
            </a:r>
          </a:p>
          <a:p>
            <a:pPr eaLnBrk="1" hangingPunct="1">
              <a:lnSpc>
                <a:spcPct val="90000"/>
              </a:lnSpc>
            </a:pPr>
            <a:r>
              <a:rPr lang="el-GR" altLang="el-GR" sz="2400" smtClean="0"/>
              <a:t>Ανάμιξη στοιχείων της πραγματικότητας με στοιχεία της φαντασίας</a:t>
            </a:r>
          </a:p>
          <a:p>
            <a:pPr eaLnBrk="1" hangingPunct="1">
              <a:lnSpc>
                <a:spcPct val="90000"/>
              </a:lnSpc>
            </a:pPr>
            <a:r>
              <a:rPr lang="el-GR" altLang="el-GR" sz="2400" smtClean="0"/>
              <a:t>Βιωμένη ως φανταστική</a:t>
            </a:r>
          </a:p>
          <a:p>
            <a:pPr eaLnBrk="1" hangingPunct="1">
              <a:lnSpc>
                <a:spcPct val="90000"/>
              </a:lnSpc>
            </a:pPr>
            <a:r>
              <a:rPr lang="el-GR" altLang="el-GR" sz="2400" smtClean="0"/>
              <a:t>Δεν συνδέεται με υλικό συμφέρον και χρησιμότητα</a:t>
            </a:r>
          </a:p>
          <a:p>
            <a:pPr eaLnBrk="1" hangingPunct="1">
              <a:lnSpc>
                <a:spcPct val="90000"/>
              </a:lnSpc>
            </a:pPr>
            <a:r>
              <a:rPr lang="el-GR" altLang="el-GR" sz="2400" smtClean="0"/>
              <a:t>Έχει σαφή όρια χρόνου και χώρου</a:t>
            </a:r>
            <a:endParaRPr lang="en-US" altLang="el-GR" sz="2400" b="1" smtClean="0"/>
          </a:p>
          <a:p>
            <a:pPr eaLnBrk="1" hangingPunct="1">
              <a:lnSpc>
                <a:spcPct val="90000"/>
              </a:lnSpc>
            </a:pPr>
            <a:r>
              <a:rPr lang="en-US" altLang="el-GR" sz="2400" b="1" smtClean="0"/>
              <a:t>Callois</a:t>
            </a:r>
          </a:p>
          <a:p>
            <a:pPr eaLnBrk="1" hangingPunct="1">
              <a:lnSpc>
                <a:spcPct val="90000"/>
              </a:lnSpc>
            </a:pPr>
            <a:r>
              <a:rPr lang="el-GR" altLang="el-GR" sz="2400" smtClean="0"/>
              <a:t>Είναι απρόβλεπτο ως προς την εξέλιξη του</a:t>
            </a:r>
          </a:p>
          <a:p>
            <a:pPr eaLnBrk="1" hangingPunct="1">
              <a:lnSpc>
                <a:spcPct val="90000"/>
              </a:lnSpc>
            </a:pPr>
            <a:r>
              <a:rPr lang="el-GR" altLang="el-GR" sz="2400" smtClean="0"/>
              <a:t>Βρίσκεται στον χώρο του φανταστικού, αλλά πραγματοποιείται στο πραγματικό χώρο.</a:t>
            </a: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altLang="el-GR" sz="2400" b="1" smtClean="0"/>
              <a:t>ΣΧΕΣΕΙΣ ΑΝΤΙΘΕΣΕΙΣ ΣΤΑ ΧΑΡΑΚΤΗΡΙΣΤΙΚΑ ΤΗΣ ΔΡΑΣΤΗΡΙΟΤΗΤΑΣ  ΠΑΙΧΝΙΔΙΟΥ</a:t>
            </a:r>
            <a:r>
              <a:rPr lang="el-GR" altLang="el-GR" sz="2400" smtClean="0"/>
              <a:t/>
            </a:r>
            <a:br>
              <a:rPr lang="el-GR" altLang="el-GR" sz="2400" smtClean="0"/>
            </a:br>
            <a:endParaRPr lang="el-GR" altLang="el-GR" sz="2400" smtClean="0"/>
          </a:p>
        </p:txBody>
      </p:sp>
      <p:sp>
        <p:nvSpPr>
          <p:cNvPr id="14339" name="Rectangle 3"/>
          <p:cNvSpPr>
            <a:spLocks noGrp="1" noChangeArrowheads="1"/>
          </p:cNvSpPr>
          <p:nvPr>
            <p:ph type="body" idx="1"/>
          </p:nvPr>
        </p:nvSpPr>
        <p:spPr/>
        <p:txBody>
          <a:bodyPr/>
          <a:lstStyle/>
          <a:p>
            <a:pPr eaLnBrk="1" hangingPunct="1">
              <a:lnSpc>
                <a:spcPct val="80000"/>
              </a:lnSpc>
            </a:pPr>
            <a:r>
              <a:rPr lang="el-GR" altLang="el-GR" sz="2000" smtClean="0"/>
              <a:t>ΑΥΘΟΡΜΗΤΗ ΣΥΜΜΕΤΟΧΗ- ΥΠΑΚΟΗ ΣΤΟΥΣ ΚΑΝΟΝΕΣ</a:t>
            </a:r>
          </a:p>
          <a:p>
            <a:pPr eaLnBrk="1" hangingPunct="1">
              <a:lnSpc>
                <a:spcPct val="80000"/>
              </a:lnSpc>
            </a:pPr>
            <a:r>
              <a:rPr lang="el-GR" altLang="el-GR" sz="2000" smtClean="0"/>
              <a:t>ΑΝΑΜΙΞΗ ΤΩΝ ΣΤΟΙΧΕΙΩΝ ΤΗΣ ΠΡΑΓΜΑΤΙΚΟΤΗΤΑΣ ΜΕ ΣΤΟΙΧΕΙΑ ΤΗΣ ΦΑΝΤΑΣΙΑΣ.</a:t>
            </a:r>
          </a:p>
          <a:p>
            <a:pPr eaLnBrk="1" hangingPunct="1">
              <a:lnSpc>
                <a:spcPct val="80000"/>
              </a:lnSpc>
            </a:pPr>
            <a:r>
              <a:rPr lang="el-GR" altLang="el-GR" sz="2000" smtClean="0"/>
              <a:t>ΧΡΗΣΗ ΤΩΝ ΣΤΟΙΧΕΙΩΝ ΤΟΥ ΧΩΡΟΥ ΩΣ ΥΛΙΚΑ ΣΗΜΕΙΑ ΣΤΗΡΙΞΗΣ ΤΟΥ ΠΑΙΧΝΙΔΙΟΥ, </a:t>
            </a:r>
          </a:p>
          <a:p>
            <a:pPr eaLnBrk="1" hangingPunct="1">
              <a:lnSpc>
                <a:spcPct val="80000"/>
              </a:lnSpc>
            </a:pPr>
            <a:r>
              <a:rPr lang="el-GR" altLang="el-GR" sz="2000" smtClean="0"/>
              <a:t>ΜΕΣΩ ΤΗΣ ΔΙΑΔΙΚΑΣΙΑΣ ΤΩΝ ΣΗΜΕΙΟΛΟΓΙΚΩΝ ΜΕΤΑΛΛΑΞΕΩΝ</a:t>
            </a:r>
          </a:p>
          <a:p>
            <a:pPr eaLnBrk="1" hangingPunct="1">
              <a:lnSpc>
                <a:spcPct val="80000"/>
              </a:lnSpc>
            </a:pPr>
            <a:r>
              <a:rPr lang="el-GR" altLang="el-GR" sz="2000" smtClean="0"/>
              <a:t>ΕΤΣΙ, ΔΗΜΙΟΥΡΓΕΙΤΑΙ ΕΝΑΣ ΚΑΙΝΟΥΡΙΟΣ ΧΩΡΟΣ, Ο</a:t>
            </a:r>
          </a:p>
          <a:p>
            <a:pPr eaLnBrk="1" hangingPunct="1">
              <a:lnSpc>
                <a:spcPct val="80000"/>
              </a:lnSpc>
              <a:buFontTx/>
              <a:buNone/>
            </a:pPr>
            <a:r>
              <a:rPr lang="el-GR" altLang="el-GR" sz="2000" smtClean="0"/>
              <a:t/>
            </a:r>
            <a:br>
              <a:rPr lang="el-GR" altLang="el-GR" sz="2000" smtClean="0"/>
            </a:br>
            <a:r>
              <a:rPr lang="el-GR" altLang="el-GR" sz="2000" smtClean="0"/>
              <a:t>ΠΑΙΧΝΙΔΟΧΩΡΟΣ</a:t>
            </a:r>
          </a:p>
          <a:p>
            <a:pPr eaLnBrk="1" hangingPunct="1">
              <a:lnSpc>
                <a:spcPct val="80000"/>
              </a:lnSpc>
            </a:pPr>
            <a:r>
              <a:rPr lang="el-GR" altLang="el-GR" sz="2000" smtClean="0"/>
              <a:t>ΣΑΦΕΣ ΧΩΡΟΧΡΟΝΙΚΟ ΠΛΑΙΣΙΟ-ΚΑΝΟΝΕΣ- ΑΠΡΟΒΛΕΠΤΗ ΔΡΑΣΤΗΡΙΟΤΗΤΑ</a:t>
            </a:r>
          </a:p>
          <a:p>
            <a:pPr eaLnBrk="1" hangingPunct="1">
              <a:lnSpc>
                <a:spcPct val="80000"/>
              </a:lnSpc>
            </a:pPr>
            <a:r>
              <a:rPr lang="el-GR" altLang="el-GR" sz="2000" smtClean="0"/>
              <a:t/>
            </a:r>
            <a:br>
              <a:rPr lang="el-GR" altLang="el-GR" sz="2000" smtClean="0"/>
            </a:br>
            <a:r>
              <a:rPr lang="el-GR" altLang="el-GR" sz="2000" smtClean="0"/>
              <a:t>ΔΥΝΑΜΙΚΟΣ ΧΑΡΑΚΤΗΡΑΣ</a:t>
            </a:r>
          </a:p>
          <a:p>
            <a:pPr eaLnBrk="1" hangingPunct="1">
              <a:lnSpc>
                <a:spcPct val="80000"/>
              </a:lnSpc>
            </a:pPr>
            <a:endParaRPr lang="el-GR" altLang="el-GR" sz="2000" smtClean="0"/>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Κιμονό">
  <a:themeElements>
    <a:clrScheme name="Κιμονό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Κιμονό">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Κιμονό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Κιμονό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Κιμονό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Κιμονό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Κιμονό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Κιμονό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Κιμονό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Κιμονό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Κιμονό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themeOverride>
</file>

<file path=docProps/app.xml><?xml version="1.0" encoding="utf-8"?>
<Properties xmlns="http://schemas.openxmlformats.org/officeDocument/2006/extended-properties" xmlns:vt="http://schemas.openxmlformats.org/officeDocument/2006/docPropsVTypes">
  <Template>Kimono</Template>
  <TotalTime>150</TotalTime>
  <Words>2563</Words>
  <Application>Microsoft Office PowerPoint</Application>
  <PresentationFormat>Προβολή στην οθόνη (4:3)</PresentationFormat>
  <Paragraphs>206</Paragraphs>
  <Slides>40</Slides>
  <Notes>5</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40</vt:i4>
      </vt:variant>
    </vt:vector>
  </HeadingPairs>
  <TitlesOfParts>
    <vt:vector size="44" baseType="lpstr">
      <vt:lpstr>Arial</vt:lpstr>
      <vt:lpstr>Calibri</vt:lpstr>
      <vt:lpstr>Cambria</vt:lpstr>
      <vt:lpstr>Κιμονό</vt:lpstr>
      <vt:lpstr>Το παιχνίδι στην εκπαιδευτική διαδικασία</vt:lpstr>
      <vt:lpstr>Η δραστηριότητα παιχνιδιού και το αναλυτικό πρόγραμμα στην προσχολική εκπαίδευση</vt:lpstr>
      <vt:lpstr>Η ΔΡΑΣΤΗΡΙΟΤΗΤΑ ΠΑΙΧΝΙΔΙΟΥ </vt:lpstr>
      <vt:lpstr>Παρουσίαση του PowerPoint</vt:lpstr>
      <vt:lpstr>Παρουσίαση του PowerPoint</vt:lpstr>
      <vt:lpstr>Προσεγγίσεις για την δραστηριότητα παιχνιδιού, επικεντρωμένες στο κοινωνικό και πολιτισμικό περιβάλλον </vt:lpstr>
      <vt:lpstr>Παρουσίαση του PowerPoint</vt:lpstr>
      <vt:lpstr>Ο ΔΥΝΑΜΙΚΟΣ ΧΑΡΑΚΤΗΡΑΣ ΤΟΥ ΠΑΙΧΝΙΔΙΟΥ </vt:lpstr>
      <vt:lpstr>ΣΧΕΣΕΙΣ ΑΝΤΙΘΕΣΕΙΣ ΣΤΑ ΧΑΡΑΚΤΗΡΙΣΤΙΚΑ ΤΗΣ ΔΡΑΣΤΗΡΙΟΤΗΤΑΣ  ΠΑΙΧΝΙΔΙΟΥ </vt:lpstr>
      <vt:lpstr>Το παιχνίδι στην Ελλάδα </vt:lpstr>
      <vt:lpstr>Είδη παιχνιδιού </vt:lpstr>
      <vt:lpstr>Piaget</vt:lpstr>
      <vt:lpstr>Wallon</vt:lpstr>
      <vt:lpstr>Unesco</vt:lpstr>
      <vt:lpstr>Callois</vt:lpstr>
      <vt:lpstr>Moyles</vt:lpstr>
      <vt:lpstr>Οι κανόνες στην δραστηριότητα παιχνιδιού </vt:lpstr>
      <vt:lpstr>Παρουσίαση του PowerPoint</vt:lpstr>
      <vt:lpstr>Το παιχνίδι δραστηριότητα και το παιχνίδι –αντικείμενο </vt:lpstr>
      <vt:lpstr>Το παιχνίδι –αντικείμενο </vt:lpstr>
      <vt:lpstr>Τα κριτήρια της επιλογής «της επιτροπής για το καλό παιχνίδι»</vt:lpstr>
      <vt:lpstr>Παρουσίαση του PowerPoint</vt:lpstr>
      <vt:lpstr>Παρουσίαση του PowerPoint</vt:lpstr>
      <vt:lpstr>Η κλίμακα κριτηρίων  Schuttler-Janikoula </vt:lpstr>
      <vt:lpstr>Παρουσίαση του PowerPoint</vt:lpstr>
      <vt:lpstr>Η κλίμακα κριτηρίων της  «Ομάδας εργασίας Προσχολικής αγωγής» </vt:lpstr>
      <vt:lpstr>Παρουσίαση του PowerPoint</vt:lpstr>
      <vt:lpstr>Παρουσίαση του PowerPoint</vt:lpstr>
      <vt:lpstr>ΚΡΙΤΙΡΙΑ ΕΠΙΛΟΓΗΣ ΠΑΙΧΝΙΔΙΩΝ-ΑΝΤΙΚΕΙΜΕΝΩΝ ΓΙΑ ΤΗΝ ΠΑΙΔΑΓΩΓΙΚΗ ΠΡΑΞΗ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Τέλος Ενότητας</vt:lpstr>
      <vt:lpstr>Χρηματοδότηση</vt:lpstr>
      <vt:lpstr>Σημείωμα Αδειοδότησης</vt:lpstr>
      <vt:lpstr>Σημείωμα Χρήσης Έργων Τρίτων</vt:lpstr>
    </vt:vector>
  </TitlesOfParts>
  <Company>UTH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δραστηριότητα παιχνιδιού και το παιχνίδι-αντικείμενο στην προσχολική εκπαίδευση</dc:title>
  <dc:creator>Ελένη Διδασκάλου</dc:creator>
  <cp:lastModifiedBy>Kiriazis Vaitsis</cp:lastModifiedBy>
  <cp:revision>7</cp:revision>
  <dcterms:created xsi:type="dcterms:W3CDTF">2006-05-23T07:34:51Z</dcterms:created>
  <dcterms:modified xsi:type="dcterms:W3CDTF">2015-07-02T10:15:19Z</dcterms:modified>
</cp:coreProperties>
</file>