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9" r:id="rId2"/>
    <p:sldId id="257" r:id="rId3"/>
    <p:sldId id="258" r:id="rId4"/>
    <p:sldId id="259" r:id="rId5"/>
    <p:sldId id="260" r:id="rId6"/>
    <p:sldId id="261" r:id="rId7"/>
    <p:sldId id="269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90" r:id="rId18"/>
    <p:sldId id="282" r:id="rId19"/>
    <p:sldId id="283" r:id="rId20"/>
    <p:sldId id="284" r:id="rId21"/>
    <p:sldId id="291" r:id="rId22"/>
    <p:sldId id="285" r:id="rId23"/>
    <p:sldId id="286" r:id="rId24"/>
    <p:sldId id="292" r:id="rId25"/>
    <p:sldId id="287" r:id="rId26"/>
    <p:sldId id="288" r:id="rId27"/>
  </p:sldIdLst>
  <p:sldSz cx="9144000" cy="6858000" type="screen4x3"/>
  <p:notesSz cx="6858000" cy="9926638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740AA4-EF75-413B-AE4E-5D7B301B0B81}" type="datetimeFigureOut">
              <a:rPr lang="el-GR" smtClean="0"/>
              <a:pPr/>
              <a:t>26/1/2018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B7C281-81FE-49FB-8BFB-1E5B65B05C9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368151"/>
          </a:xfrm>
        </p:spPr>
        <p:txBody>
          <a:bodyPr>
            <a:noAutofit/>
          </a:bodyPr>
          <a:lstStyle/>
          <a:p>
            <a:pPr algn="ctr"/>
            <a:r>
              <a:rPr lang="en-US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University of Thessaly</a:t>
            </a:r>
            <a:r>
              <a:rPr lang="el-GR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l-GR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Postgraduate Department of Informatics with Applications in Biomedicine - Computer Science</a:t>
            </a:r>
            <a:r>
              <a:rPr lang="el-GR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l-GR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Course: Marine Informatics</a:t>
            </a:r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l-GR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36912"/>
            <a:ext cx="7772400" cy="2160239"/>
          </a:xfrm>
        </p:spPr>
        <p:txBody>
          <a:bodyPr>
            <a:no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</a:rPr>
              <a:t>PLAN MAINTENANCE SYSTEM</a:t>
            </a:r>
            <a:r>
              <a:rPr lang="el-GR" sz="1600" i="1" dirty="0" smtClean="0">
                <a:solidFill>
                  <a:schemeClr val="tx1"/>
                </a:solidFill>
              </a:rPr>
              <a:t> (</a:t>
            </a:r>
            <a:r>
              <a:rPr lang="en-US" sz="1600" i="1" dirty="0" smtClean="0">
                <a:solidFill>
                  <a:schemeClr val="tx1"/>
                </a:solidFill>
              </a:rPr>
              <a:t>PMS</a:t>
            </a:r>
            <a:r>
              <a:rPr lang="el-GR" sz="1600" i="1" dirty="0" smtClean="0">
                <a:solidFill>
                  <a:schemeClr val="tx1"/>
                </a:solidFill>
              </a:rPr>
              <a:t>) &amp;</a:t>
            </a:r>
            <a:r>
              <a:rPr lang="en-US" sz="1600" i="1" dirty="0" smtClean="0">
                <a:solidFill>
                  <a:schemeClr val="tx1"/>
                </a:solidFill>
              </a:rPr>
              <a:t>TECHNICAL ASSISTANCE SOFTWARE</a:t>
            </a:r>
            <a:endParaRPr lang="el-GR" sz="1600" i="1" dirty="0" smtClean="0">
              <a:solidFill>
                <a:schemeClr val="tx1"/>
              </a:solidFill>
            </a:endParaRPr>
          </a:p>
          <a:p>
            <a:r>
              <a:rPr lang="el-GR" sz="1600" i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WORKING GROUP </a:t>
            </a:r>
            <a:r>
              <a:rPr lang="el-GR" sz="1600" dirty="0" smtClean="0">
                <a:solidFill>
                  <a:schemeClr val="tx1"/>
                </a:solidFill>
              </a:rPr>
              <a:t>: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SAKK</a:t>
            </a:r>
            <a:r>
              <a:rPr lang="el-GR" sz="1600" dirty="0" smtClean="0">
                <a:solidFill>
                  <a:schemeClr val="tx1"/>
                </a:solidFill>
              </a:rPr>
              <a:t>Α</a:t>
            </a:r>
            <a:r>
              <a:rPr lang="en-US" sz="1600" dirty="0" smtClean="0">
                <a:solidFill>
                  <a:schemeClr val="tx1"/>
                </a:solidFill>
              </a:rPr>
              <a:t> ELPIDA A</a:t>
            </a:r>
            <a:r>
              <a:rPr lang="el-GR" sz="1600" dirty="0" smtClean="0">
                <a:solidFill>
                  <a:schemeClr val="tx1"/>
                </a:solidFill>
              </a:rPr>
              <a:t>Μ 279 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CHRISTODOULOU DIMITRIS </a:t>
            </a:r>
            <a:r>
              <a:rPr lang="el-GR" sz="1600" dirty="0" smtClean="0">
                <a:solidFill>
                  <a:schemeClr val="tx1"/>
                </a:solidFill>
              </a:rPr>
              <a:t>Α.Μ.: 287</a:t>
            </a:r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PROFESSOR </a:t>
            </a:r>
            <a:r>
              <a:rPr lang="el-GR" sz="1600" dirty="0" smtClean="0">
                <a:solidFill>
                  <a:schemeClr val="tx1"/>
                </a:solidFill>
              </a:rPr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IOANNIS FILIPPOPOULOS</a:t>
            </a:r>
            <a:endParaRPr lang="el-GR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JANUARY </a:t>
            </a:r>
            <a:r>
              <a:rPr lang="el-GR" sz="1600" dirty="0" smtClean="0">
                <a:solidFill>
                  <a:schemeClr val="tx1"/>
                </a:solidFill>
              </a:rPr>
              <a:t>2018</a:t>
            </a:r>
          </a:p>
        </p:txBody>
      </p:sp>
      <p:pic>
        <p:nvPicPr>
          <p:cNvPr id="4" name="Εικόνα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8640"/>
            <a:ext cx="1743075" cy="1152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 of optical modes of control and measurement,</a:t>
            </a:r>
          </a:p>
          <a:p>
            <a:r>
              <a:rPr lang="en-US" dirty="0" smtClean="0"/>
              <a:t>Developed scheduled maintenance and work breakdown for maintenance and users,</a:t>
            </a:r>
          </a:p>
          <a:p>
            <a:r>
              <a:rPr lang="en-US" dirty="0" smtClean="0"/>
              <a:t>Continuous updating of the preventive maintenance plan,</a:t>
            </a:r>
          </a:p>
          <a:p>
            <a:r>
              <a:rPr lang="en-US" dirty="0" smtClean="0"/>
              <a:t>Creating a checklist for the operator,</a:t>
            </a:r>
          </a:p>
          <a:p>
            <a:r>
              <a:rPr lang="en-US" dirty="0" smtClean="0"/>
              <a:t>Determination of critical spare parts and tools.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TPM techniques: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shift engineer has full supervision of all machines and controls the users, maintenance, and shift engineers.</a:t>
            </a:r>
          </a:p>
          <a:p>
            <a:r>
              <a:rPr lang="en-US" dirty="0" smtClean="0"/>
              <a:t>Prepared for the start of the shift, controlling the machinery, the plant and the fuel and oil pipes, so that everything operates under normal operating conditions.</a:t>
            </a:r>
          </a:p>
          <a:p>
            <a:r>
              <a:rPr lang="en-US" dirty="0" smtClean="0"/>
              <a:t>It makes a series of checks when the ship is at sea or before it (Stand By Position).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Application the TPM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l-GR" dirty="0" smtClean="0"/>
              <a:t>   </a:t>
            </a:r>
            <a:r>
              <a:rPr lang="en-US" dirty="0" smtClean="0"/>
              <a:t>The engineer of the shift must</a:t>
            </a:r>
            <a:r>
              <a:rPr lang="el-GR" dirty="0" smtClean="0"/>
              <a:t>:</a:t>
            </a:r>
          </a:p>
          <a:p>
            <a:r>
              <a:rPr lang="en-US" dirty="0" smtClean="0"/>
              <a:t>He monitors the machines from the bridge,</a:t>
            </a:r>
          </a:p>
          <a:p>
            <a:r>
              <a:rPr lang="en-US" dirty="0" smtClean="0"/>
              <a:t>Controls the power of the main engine,</a:t>
            </a:r>
          </a:p>
          <a:p>
            <a:r>
              <a:rPr lang="en-US" dirty="0" smtClean="0"/>
              <a:t>Checks that the main machine is operating under normal conditions,</a:t>
            </a:r>
          </a:p>
          <a:p>
            <a:r>
              <a:rPr lang="en-US" dirty="0" smtClean="0"/>
              <a:t>Inspect machines,</a:t>
            </a:r>
          </a:p>
          <a:p>
            <a:r>
              <a:rPr lang="en-US" dirty="0" smtClean="0"/>
              <a:t>Inspecting navigation,</a:t>
            </a:r>
          </a:p>
          <a:p>
            <a:r>
              <a:rPr lang="en-US" dirty="0" smtClean="0"/>
              <a:t>Controls the water level in boilers and heat exchangers when a level drop is detected,</a:t>
            </a:r>
          </a:p>
          <a:p>
            <a:r>
              <a:rPr lang="en-US" dirty="0" smtClean="0"/>
              <a:t>It changes to the speed of the main engine when it is necessary,</a:t>
            </a:r>
          </a:p>
          <a:p>
            <a:r>
              <a:rPr lang="en-US" dirty="0" smtClean="0"/>
              <a:t>It provides for measures in the event of engine failure,</a:t>
            </a:r>
          </a:p>
          <a:p>
            <a:r>
              <a:rPr lang="en-US" dirty="0" smtClean="0"/>
              <a:t>Controls the lubrication of the mechanical equipment,</a:t>
            </a:r>
          </a:p>
          <a:p>
            <a:r>
              <a:rPr lang="en-US" dirty="0" smtClean="0"/>
              <a:t>Watching oscillations,</a:t>
            </a:r>
          </a:p>
          <a:p>
            <a:r>
              <a:rPr lang="en-US" dirty="0" smtClean="0"/>
              <a:t>Makes economical use of fuel,</a:t>
            </a:r>
          </a:p>
          <a:p>
            <a:r>
              <a:rPr lang="en-US" dirty="0" smtClean="0"/>
              <a:t>Takes care to prevent accidents in personnel and machinery,</a:t>
            </a:r>
          </a:p>
          <a:p>
            <a:r>
              <a:rPr lang="en-US" dirty="0" smtClean="0"/>
              <a:t>Records the details in the machine log,</a:t>
            </a:r>
          </a:p>
          <a:p>
            <a:r>
              <a:rPr lang="en-US" dirty="0" smtClean="0"/>
              <a:t>He performs his duties as if the ship was at sea when it was moored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Responsibilities and obligations of staff where are on the sea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>
                <a:latin typeface="Calibri" pitchFamily="34" charset="0"/>
                <a:cs typeface="Calibri" pitchFamily="34" charset="0"/>
              </a:rPr>
              <a:t>Preventive Maintenance PM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 :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 planned maintenance of facilities and equipment to extend equipment life and avoid any unscheduled maintenance activity. Includes:</a:t>
            </a:r>
            <a:endParaRPr lang="el-GR" i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/>
              <a:t>Non-destructive tests,</a:t>
            </a:r>
          </a:p>
          <a:p>
            <a:r>
              <a:rPr lang="en-US" dirty="0" smtClean="0"/>
              <a:t>Periodic inspections,</a:t>
            </a:r>
          </a:p>
          <a:p>
            <a:r>
              <a:rPr lang="en-US" dirty="0" smtClean="0"/>
              <a:t>Pre-planned maintenance activities,</a:t>
            </a:r>
          </a:p>
          <a:p>
            <a:r>
              <a:rPr lang="en-US" dirty="0" smtClean="0"/>
              <a:t>Maintenance to remedy the deficiencies in the equipment or facilities found through the test or inspections.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What is preventive maintenance and why do we need it?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7525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Reduces downtime, resulting in fewer break-downs.</a:t>
            </a:r>
          </a:p>
          <a:p>
            <a:r>
              <a:rPr lang="en-US" dirty="0" smtClean="0"/>
              <a:t>Better maintenance of the pieces of equipment and their increased life expectancy,</a:t>
            </a:r>
          </a:p>
          <a:p>
            <a:r>
              <a:rPr lang="en-US" dirty="0" smtClean="0"/>
              <a:t>Reduced overtime costs and more economical use of maintenance workers,</a:t>
            </a:r>
          </a:p>
          <a:p>
            <a:r>
              <a:rPr lang="en-US" dirty="0" smtClean="0"/>
              <a:t>Fewer large-scale and expeditious repairs,</a:t>
            </a:r>
          </a:p>
          <a:p>
            <a:r>
              <a:rPr lang="en-US" dirty="0" smtClean="0"/>
              <a:t>Reduced cost of repairs by reducing the failure of individual pieces of mechanical equipment,</a:t>
            </a:r>
          </a:p>
          <a:p>
            <a:r>
              <a:rPr lang="en-US" dirty="0" smtClean="0"/>
              <a:t>Reduced waste and product waste,</a:t>
            </a:r>
          </a:p>
          <a:p>
            <a:r>
              <a:rPr lang="en-US" dirty="0" smtClean="0"/>
              <a:t>Determination of equipment with excessive maintenance costs, operator training and replacement of obsolete equipment.</a:t>
            </a:r>
          </a:p>
          <a:p>
            <a:r>
              <a:rPr lang="en-US" dirty="0" smtClean="0"/>
              <a:t>Improved safety and quality terms.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What does a preventative maintenance </a:t>
            </a:r>
            <a:r>
              <a:rPr lang="en-US" sz="3600" dirty="0" smtClean="0">
                <a:solidFill>
                  <a:schemeClr val="tx1"/>
                </a:solidFill>
                <a:effectLst/>
              </a:rPr>
              <a:t>program</a:t>
            </a:r>
            <a:r>
              <a:rPr lang="en-US" sz="3600" dirty="0" smtClean="0">
                <a:solidFill>
                  <a:schemeClr val="tx1"/>
                </a:solidFill>
              </a:rPr>
              <a:t> benefit from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Damage to adjacent equipment,</a:t>
            </a:r>
          </a:p>
          <a:p>
            <a:r>
              <a:rPr lang="en-US" dirty="0" smtClean="0"/>
              <a:t>Damage to equipment under preventive maintenance,</a:t>
            </a:r>
          </a:p>
          <a:p>
            <a:r>
              <a:rPr lang="en-US" dirty="0" smtClean="0"/>
              <a:t>Damage during an inspection, repair, setup, or installation of a replacement part.</a:t>
            </a:r>
          </a:p>
          <a:p>
            <a:r>
              <a:rPr lang="en-US" dirty="0" smtClean="0"/>
              <a:t>By installing the defective material by installing a replacement part incorrectly.</a:t>
            </a:r>
          </a:p>
          <a:p>
            <a:r>
              <a:rPr lang="en-US" dirty="0" smtClean="0"/>
              <a:t>Reinforcing "child mortality" by installing new parts or materials.</a:t>
            </a:r>
          </a:p>
          <a:p>
            <a:r>
              <a:rPr lang="en-US" dirty="0" smtClean="0"/>
              <a:t>Damage to repositioning the equipment in its original position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 preventive maintenance program can also cause risk</a:t>
            </a:r>
            <a:r>
              <a:rPr lang="en-US" sz="3200" dirty="0" smtClean="0">
                <a:solidFill>
                  <a:schemeClr val="tx1"/>
                </a:solidFill>
                <a:effectLst/>
              </a:rPr>
              <a:t>s</a:t>
            </a:r>
            <a:endParaRPr lang="el-GR" sz="3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/>
          <a:lstStyle/>
          <a:p>
            <a:r>
              <a:rPr lang="el-GR" dirty="0" smtClean="0"/>
              <a:t>infant-mortality stage</a:t>
            </a:r>
          </a:p>
          <a:p>
            <a:r>
              <a:rPr lang="el-GR" dirty="0" smtClean="0"/>
              <a:t>long run stage</a:t>
            </a:r>
          </a:p>
          <a:p>
            <a:r>
              <a:rPr lang="el-GR" dirty="0" smtClean="0"/>
              <a:t>wear-out stage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Preventive maintenance consists of three stages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the following methods for calculating scheduled ship maintenance: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Excel Spreadsheet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programmed maintenance system based on complete software.</a:t>
            </a: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Preventive maintenance on shipping: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 programming time,</a:t>
            </a:r>
          </a:p>
          <a:p>
            <a:r>
              <a:rPr lang="en-US" dirty="0" smtClean="0"/>
              <a:t>Difficulty in calculations and classification,</a:t>
            </a:r>
          </a:p>
          <a:p>
            <a:r>
              <a:rPr lang="en-US" dirty="0" smtClean="0"/>
              <a:t>It is difficult to record spare parts which leads to excess spare parts and thus increase costs,</a:t>
            </a:r>
          </a:p>
          <a:p>
            <a:r>
              <a:rPr lang="en-US" dirty="0" smtClean="0"/>
              <a:t>It is time consuming to submit maintenance reports with the possibility of errors,</a:t>
            </a:r>
          </a:p>
          <a:p>
            <a:r>
              <a:rPr lang="en-US" dirty="0" smtClean="0"/>
              <a:t>A time-consuming search for maintenance history, requiring the purchase of a document management system.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Disadvantages</a:t>
            </a:r>
            <a:r>
              <a:rPr lang="en-US" sz="36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spreadsheet Excel </a:t>
            </a:r>
            <a:r>
              <a:rPr lang="en-US" dirty="0" smtClean="0"/>
              <a:t/>
            </a:r>
            <a:br>
              <a:rPr lang="en-US" dirty="0" smtClean="0"/>
            </a:br>
            <a:endParaRPr lang="el-G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Instant data search,</a:t>
            </a:r>
          </a:p>
          <a:p>
            <a:r>
              <a:rPr lang="en-US" dirty="0" smtClean="0"/>
              <a:t>Ease of sorting and calculations</a:t>
            </a:r>
          </a:p>
          <a:p>
            <a:r>
              <a:rPr lang="en-US" dirty="0" smtClean="0"/>
              <a:t>Complete recording of the operating time of the equipment and ease of programming for the next maintenance,</a:t>
            </a:r>
          </a:p>
          <a:p>
            <a:r>
              <a:rPr lang="en-US" dirty="0" smtClean="0"/>
              <a:t>Complete design of imperfections,</a:t>
            </a:r>
          </a:p>
          <a:p>
            <a:r>
              <a:rPr lang="en-US" dirty="0" smtClean="0"/>
              <a:t>Automated list of available spare parts and order planning, and thus cost reduction,</a:t>
            </a:r>
          </a:p>
          <a:p>
            <a:r>
              <a:rPr lang="en-US" dirty="0" smtClean="0"/>
              <a:t>Immediate reporting of maintenance needs,</a:t>
            </a:r>
          </a:p>
          <a:p>
            <a:r>
              <a:rPr lang="en-US" dirty="0" smtClean="0"/>
              <a:t>Immediate search history search.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Advantages of a maintenance system using software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Types of ships and their functions</a:t>
            </a:r>
            <a:r>
              <a:rPr lang="en-US" dirty="0" smtClean="0"/>
              <a:t>:</a:t>
            </a:r>
            <a:endParaRPr lang="el-GR" dirty="0" smtClean="0"/>
          </a:p>
          <a:p>
            <a:r>
              <a:rPr lang="en-US" dirty="0" smtClean="0"/>
              <a:t>For the carriage of passengers (line vessels, cruise ships),</a:t>
            </a:r>
            <a:endParaRPr lang="el-GR" dirty="0" smtClean="0"/>
          </a:p>
          <a:p>
            <a:r>
              <a:rPr lang="en-US" dirty="0" smtClean="0"/>
              <a:t> For the carriage of goods (general cargo ships, bulk carriers, liquid cargo carriers, gas, container, car transport, etc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effectLst/>
              </a:rPr>
              <a:t>Introduction</a:t>
            </a:r>
            <a:endParaRPr lang="el-GR" sz="3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7971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Control of system operating capabilities (equipment maintenance, inventory management, market management),</a:t>
            </a:r>
          </a:p>
          <a:p>
            <a:r>
              <a:rPr lang="en-US" dirty="0" smtClean="0"/>
              <a:t>Checking whether its manufacturing company has invested in research and development,</a:t>
            </a:r>
          </a:p>
          <a:p>
            <a:r>
              <a:rPr lang="en-US" dirty="0" smtClean="0"/>
              <a:t>Is it friendly and easy to access?</a:t>
            </a:r>
          </a:p>
          <a:p>
            <a:r>
              <a:rPr lang="en-US" dirty="0" smtClean="0"/>
              <a:t>Inspection of the expertise and experience of both the manufacturer and his support company,</a:t>
            </a:r>
          </a:p>
          <a:p>
            <a:r>
              <a:rPr lang="en-US" dirty="0" smtClean="0"/>
              <a:t>Control of restrictions on the format and extent of information.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Criteria for choosing the best maintenance management software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/>
          <a:lstStyle/>
          <a:p>
            <a:r>
              <a:rPr lang="en-US" b="1" i="1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dministration of </a:t>
            </a:r>
            <a:r>
              <a:rPr lang="en-US" b="1" i="1" dirty="0" smtClean="0">
                <a:latin typeface="Calibri" pitchFamily="34" charset="0"/>
                <a:cs typeface="Calibri" pitchFamily="34" charset="0"/>
              </a:rPr>
              <a:t>M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aintenance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b="1" i="1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perations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 &amp; </a:t>
            </a:r>
            <a:r>
              <a:rPr lang="el-GR" b="1" i="1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pares (</a:t>
            </a:r>
            <a:r>
              <a:rPr lang="el-GR" b="1" i="1" dirty="0" smtClean="0">
                <a:latin typeface="Calibri" pitchFamily="34" charset="0"/>
                <a:cs typeface="Calibri" pitchFamily="34" charset="0"/>
              </a:rPr>
              <a:t>AMOS-D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):</a:t>
            </a: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Analysis of a CMMS system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Calibri" pitchFamily="34" charset="0"/>
                <a:cs typeface="Calibri" pitchFamily="34" charset="0"/>
              </a:rPr>
              <a:t>AMOS-D</a:t>
            </a:r>
            <a:r>
              <a:rPr lang="el-GR" dirty="0" smtClean="0">
                <a:latin typeface="Calibri" pitchFamily="34" charset="0"/>
                <a:cs typeface="Calibri" pitchFamily="34" charset="0"/>
              </a:rPr>
              <a:t>: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It is a maintenance software specially designed for ships. It is an easily customizable software for users' needs, easy to use and covers the main ship maintenance areas:</a:t>
            </a:r>
            <a:endParaRPr lang="el-GR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/>
              <a:t>Management of maintenance procedures,</a:t>
            </a:r>
          </a:p>
          <a:p>
            <a:r>
              <a:rPr lang="en-US" dirty="0" smtClean="0"/>
              <a:t>Management of stored spare parts belonging to the company,</a:t>
            </a:r>
          </a:p>
          <a:p>
            <a:r>
              <a:rPr lang="en-US" dirty="0" smtClean="0"/>
              <a:t>Purchases and orders that have to do with maintenance issues,</a:t>
            </a:r>
          </a:p>
          <a:p>
            <a:r>
              <a:rPr lang="en-US" dirty="0" smtClean="0"/>
              <a:t>Check the Budget for maintenance.</a:t>
            </a:r>
            <a:endParaRPr lang="el-GR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What is AMOS-D?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b="1" dirty="0" smtClean="0">
                <a:latin typeface="Calibri" pitchFamily="34" charset="0"/>
                <a:cs typeface="Calibri" pitchFamily="34" charset="0"/>
              </a:rPr>
              <a:t>Planned Maintenance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Periodic Maintenance</a:t>
            </a:r>
            <a:endParaRPr lang="el-GR" dirty="0" smtClean="0"/>
          </a:p>
          <a:p>
            <a:pPr>
              <a:buFont typeface="Wingdings" pitchFamily="2" charset="2"/>
              <a:buChar char="v"/>
            </a:pPr>
            <a:r>
              <a:rPr lang="el-GR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Work Orders</a:t>
            </a:r>
          </a:p>
          <a:p>
            <a:r>
              <a:rPr lang="en-US" b="1" dirty="0" smtClean="0"/>
              <a:t>Opportunity to Service or Maintenance Due to Damage</a:t>
            </a:r>
            <a:endParaRPr lang="el-GR" b="1" dirty="0" smtClean="0"/>
          </a:p>
          <a:p>
            <a:r>
              <a:rPr lang="el-GR" b="1" dirty="0" smtClean="0">
                <a:latin typeface="Calibri" pitchFamily="34" charset="0"/>
                <a:cs typeface="Calibri" pitchFamily="34" charset="0"/>
              </a:rPr>
              <a:t>Condition Based Maintenance CBM).</a:t>
            </a:r>
          </a:p>
          <a:p>
            <a:pPr>
              <a:buNone/>
            </a:pPr>
            <a:endParaRPr lang="el-GR" dirty="0" smtClean="0"/>
          </a:p>
          <a:p>
            <a:pPr>
              <a:buNone/>
            </a:pP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Maintenance in AMOS-D: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purpose of the company is: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maintenance on equipment to preserve human life on board ships,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On-board maintenance,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Maintenance of the system that protects against environmental pollution,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Maintenance of mechanical equipment on board ships,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Effort to meet all the requirements of proper ship maintenance in general.</a:t>
            </a: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Applying the CMMS to a shipping company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For a medium to large shipping company, installing a </a:t>
            </a:r>
            <a:r>
              <a:rPr lang="en-US" b="1" dirty="0" smtClean="0"/>
              <a:t>CMMS Software </a:t>
            </a:r>
            <a:r>
              <a:rPr lang="en-US" dirty="0" smtClean="0"/>
              <a:t>is a big step forward, which if done with caution:</a:t>
            </a:r>
          </a:p>
          <a:p>
            <a:r>
              <a:rPr lang="en-US" dirty="0" smtClean="0"/>
              <a:t>will bring enormous profits in the future, and</a:t>
            </a:r>
          </a:p>
          <a:p>
            <a:r>
              <a:rPr lang="en-US" dirty="0" smtClean="0"/>
              <a:t>will ensure better ship maintenance and use as well as crew safety on board.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700808"/>
            <a:ext cx="8064896" cy="460851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Thank You!!!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construction of the ship (enclosure, decks, watertight hedges, various tanks, cargo spaces and accommodation compartments),</a:t>
            </a:r>
          </a:p>
          <a:p>
            <a:r>
              <a:rPr lang="en-US" dirty="0" smtClean="0"/>
              <a:t>The propulsion system (main engine, axle system, propeller, rudder),</a:t>
            </a:r>
          </a:p>
          <a:p>
            <a:r>
              <a:rPr lang="en-US" dirty="0" smtClean="0"/>
              <a:t>The power-generating pairs for the ship's energy needs,</a:t>
            </a:r>
          </a:p>
          <a:p>
            <a:r>
              <a:rPr lang="en-US" dirty="0" smtClean="0"/>
              <a:t>Ancillary mechanical systems for the operation of the main engine, power generators and other auxiliary systems,</a:t>
            </a:r>
          </a:p>
          <a:p>
            <a:r>
              <a:rPr lang="en-US" dirty="0" smtClean="0"/>
              <a:t>The loading and unloading machinery (cranes for dry cargo vessels and liquid cargo pumps),</a:t>
            </a:r>
          </a:p>
          <a:p>
            <a:r>
              <a:rPr lang="en-US" dirty="0" smtClean="0"/>
              <a:t>Navigation systems,</a:t>
            </a:r>
          </a:p>
          <a:p>
            <a:r>
              <a:rPr lang="en-US" dirty="0" smtClean="0"/>
              <a:t>The telecommunications system,</a:t>
            </a:r>
          </a:p>
          <a:p>
            <a:r>
              <a:rPr lang="en-US" dirty="0" smtClean="0"/>
              <a:t>Safety systems (rescue boats, inflatable drums, etc.)</a:t>
            </a:r>
          </a:p>
          <a:p>
            <a:r>
              <a:rPr lang="en-US" dirty="0" smtClean="0"/>
              <a:t>Fire detection and fire protection systems,</a:t>
            </a:r>
          </a:p>
          <a:p>
            <a:r>
              <a:rPr lang="en-US" dirty="0" smtClean="0"/>
              <a:t> Sea pollution prevention systems.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From which parts is a ship?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Εικόνα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1628801"/>
            <a:ext cx="6768752" cy="403244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The sections of a ship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Bulk Carriers usually transport charcoal, iron ore, bauxite, salt and various seeds (</a:t>
            </a:r>
            <a:r>
              <a:rPr lang="en-US" dirty="0" err="1" smtClean="0"/>
              <a:t>eg</a:t>
            </a:r>
            <a:r>
              <a:rPr lang="en-US" dirty="0" smtClean="0"/>
              <a:t> wheat).</a:t>
            </a:r>
            <a:endParaRPr lang="el-GR" dirty="0" smtClean="0"/>
          </a:p>
          <a:p>
            <a:r>
              <a:rPr lang="en-US" dirty="0" smtClean="0"/>
              <a:t>Today's Bulk Carriers have the following departments:</a:t>
            </a:r>
          </a:p>
          <a:p>
            <a:r>
              <a:rPr lang="en-US" dirty="0" smtClean="0"/>
              <a:t>-the main skeleton of the double-bottomed vessel,</a:t>
            </a:r>
          </a:p>
          <a:p>
            <a:r>
              <a:rPr lang="en-US" dirty="0" smtClean="0"/>
              <a:t>- large cargo cranes,</a:t>
            </a:r>
          </a:p>
          <a:p>
            <a:r>
              <a:rPr lang="en-US" dirty="0" smtClean="0"/>
              <a:t>-the cargo storage tanks,</a:t>
            </a:r>
          </a:p>
          <a:p>
            <a:r>
              <a:rPr lang="en-US" dirty="0" smtClean="0"/>
              <a:t>-the machine space,</a:t>
            </a:r>
          </a:p>
          <a:p>
            <a:r>
              <a:rPr lang="en-US" dirty="0" smtClean="0"/>
              <a:t>-the bridge,</a:t>
            </a:r>
          </a:p>
          <a:p>
            <a:r>
              <a:rPr lang="en-US" dirty="0" smtClean="0"/>
              <a:t>-the space for crew stay</a:t>
            </a:r>
            <a:endParaRPr lang="el-GR" dirty="0" smtClean="0"/>
          </a:p>
          <a:p>
            <a:r>
              <a:rPr lang="en-US" dirty="0" smtClean="0"/>
              <a:t>The advantages of these ships are:</a:t>
            </a:r>
          </a:p>
          <a:p>
            <a:pPr>
              <a:buNone/>
            </a:pPr>
            <a:r>
              <a:rPr lang="el-GR" dirty="0" smtClean="0"/>
              <a:t>-</a:t>
            </a:r>
            <a:r>
              <a:rPr lang="en-US" dirty="0" smtClean="0"/>
              <a:t>the great reduction in the cost of packaging,</a:t>
            </a:r>
          </a:p>
          <a:p>
            <a:pPr>
              <a:buNone/>
            </a:pPr>
            <a:r>
              <a:rPr lang="el-GR" dirty="0" smtClean="0"/>
              <a:t>-</a:t>
            </a:r>
            <a:r>
              <a:rPr lang="en-US" dirty="0" smtClean="0"/>
              <a:t>the fastest loading and unloading.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Load-bearing ships and their advantages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i="1" dirty="0" smtClean="0">
                <a:latin typeface="Calibri" pitchFamily="34" charset="0"/>
                <a:cs typeface="Calibri" pitchFamily="34" charset="0"/>
              </a:rPr>
              <a:t>    International Safety Manag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e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ment code 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(ISM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International IMO Regulation, which sets conditions for ship operators in relation to:</a:t>
            </a:r>
            <a:endParaRPr lang="el-GR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/>
              <a:t>the selection of staff,</a:t>
            </a:r>
          </a:p>
          <a:p>
            <a:r>
              <a:rPr lang="en-US" dirty="0" smtClean="0"/>
              <a:t>staff training,</a:t>
            </a:r>
          </a:p>
          <a:p>
            <a:r>
              <a:rPr lang="en-US" dirty="0" smtClean="0"/>
              <a:t>the existence of procedures relating to the operation of ships,</a:t>
            </a:r>
          </a:p>
          <a:p>
            <a:r>
              <a:rPr lang="en-US" dirty="0" smtClean="0"/>
              <a:t>ensuring proper and systematic maintenance,</a:t>
            </a:r>
          </a:p>
          <a:p>
            <a:r>
              <a:rPr lang="en-US" dirty="0" smtClean="0"/>
              <a:t>the systematic implementation of the Safe Ship Management System.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Board of service and distributions of ships: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/>
          <a:lstStyle/>
          <a:p>
            <a:r>
              <a:rPr lang="el-GR" i="1" dirty="0" smtClean="0">
                <a:latin typeface="Calibri" pitchFamily="34" charset="0"/>
                <a:cs typeface="Calibri" pitchFamily="34" charset="0"/>
              </a:rPr>
              <a:t>SOLAS (Safety of Life at Sea</a:t>
            </a:r>
            <a:r>
              <a:rPr lang="el-GR" b="0" i="1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r>
              <a:rPr lang="el-GR" i="1" dirty="0" smtClean="0">
                <a:latin typeface="Calibri" pitchFamily="34" charset="0"/>
                <a:cs typeface="Calibri" pitchFamily="34" charset="0"/>
              </a:rPr>
              <a:t>Load Line Convention</a:t>
            </a:r>
          </a:p>
          <a:p>
            <a:r>
              <a:rPr lang="el-GR" i="1" dirty="0" smtClean="0">
                <a:latin typeface="Calibri" pitchFamily="34" charset="0"/>
                <a:cs typeface="Calibri" pitchFamily="34" charset="0"/>
              </a:rPr>
              <a:t>Marine Pollution Co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n</a:t>
            </a:r>
            <a:r>
              <a:rPr lang="el-GR" i="1" dirty="0" smtClean="0">
                <a:latin typeface="Calibri" pitchFamily="34" charset="0"/>
                <a:cs typeface="Calibri" pitchFamily="34" charset="0"/>
              </a:rPr>
              <a:t>vention (MARPOL</a:t>
            </a:r>
            <a:r>
              <a:rPr lang="el-GR" b="0" i="1" dirty="0" smtClean="0">
                <a:latin typeface="Calibri" pitchFamily="34" charset="0"/>
                <a:cs typeface="Calibri" pitchFamily="34" charset="0"/>
              </a:rPr>
              <a:t>)</a:t>
            </a:r>
            <a:endParaRPr lang="el-GR" i="1" dirty="0">
              <a:latin typeface="Calibri" pitchFamily="34" charset="0"/>
              <a:cs typeface="Calibri" pitchFamily="34" charset="0"/>
            </a:endParaRPr>
          </a:p>
          <a:p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Shipbuilding regulations: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It is the technical ship management system for both scheduled and non-scheduled maintenance. Technical assistants are employed in a range of manufacturing to media development and software development.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The technical assistants have:</a:t>
            </a:r>
          </a:p>
          <a:p>
            <a:pPr>
              <a:buNone/>
            </a:pPr>
            <a:r>
              <a:rPr lang="en-US" dirty="0" smtClean="0"/>
              <a:t>       * Administrative role.</a:t>
            </a:r>
          </a:p>
          <a:p>
            <a:pPr>
              <a:buNone/>
            </a:pPr>
            <a:r>
              <a:rPr lang="en-US" dirty="0" smtClean="0"/>
              <a:t>        *Communication skills.</a:t>
            </a:r>
          </a:p>
          <a:p>
            <a:pPr>
              <a:buNone/>
            </a:pPr>
            <a:r>
              <a:rPr lang="en-US" dirty="0" smtClean="0"/>
              <a:t>        *Special skills.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Ship manager technical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i="1" dirty="0" smtClean="0">
                <a:latin typeface="Calibri" pitchFamily="34" charset="0"/>
                <a:cs typeface="Calibri" pitchFamily="34" charset="0"/>
              </a:rPr>
              <a:t>Total Productive Maintenance</a:t>
            </a:r>
            <a:r>
              <a:rPr lang="el-GR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i="1" dirty="0" smtClean="0">
                <a:latin typeface="Calibri" pitchFamily="34" charset="0"/>
                <a:cs typeface="Calibri" pitchFamily="34" charset="0"/>
              </a:rPr>
              <a:t>(TPM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el-GR" b="0" i="1" dirty="0" smtClean="0">
                <a:latin typeface="Calibri" pitchFamily="34" charset="0"/>
                <a:cs typeface="Calibri" pitchFamily="34" charset="0"/>
              </a:rPr>
              <a:t>:</a:t>
            </a:r>
            <a:r>
              <a:rPr lang="en-US" b="0" i="1" dirty="0" smtClean="0">
                <a:latin typeface="Calibri" pitchFamily="34" charset="0"/>
                <a:cs typeface="Calibri" pitchFamily="34" charset="0"/>
              </a:rPr>
              <a:t>It is a method of achieving maximum equipment efficiency and minimizing downtime due to faults.</a:t>
            </a:r>
          </a:p>
          <a:p>
            <a:pPr>
              <a:buNone/>
            </a:pPr>
            <a:r>
              <a:rPr lang="en-US" b="1" dirty="0" smtClean="0"/>
              <a:t>TPM improves:</a:t>
            </a:r>
          </a:p>
          <a:p>
            <a:pPr>
              <a:buNone/>
            </a:pPr>
            <a:r>
              <a:rPr lang="en-US" dirty="0" smtClean="0"/>
              <a:t>- availability of equipment (damage reduction and downtime),</a:t>
            </a:r>
          </a:p>
          <a:p>
            <a:pPr>
              <a:buNone/>
            </a:pPr>
            <a:r>
              <a:rPr lang="en-US" dirty="0" smtClean="0"/>
              <a:t>- its credibility,</a:t>
            </a:r>
          </a:p>
          <a:p>
            <a:pPr>
              <a:buNone/>
            </a:pPr>
            <a:r>
              <a:rPr lang="en-US" dirty="0" smtClean="0"/>
              <a:t>- supports Just-In-Time logic (JIT) in inventory.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What is TPM?</a:t>
            </a:r>
            <a:endParaRPr lang="el-GR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1394</Words>
  <Application>Microsoft Office PowerPoint</Application>
  <PresentationFormat>Προβολή στην οθόνη (4:3)</PresentationFormat>
  <Paragraphs>165</Paragraphs>
  <Slides>26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26</vt:i4>
      </vt:variant>
    </vt:vector>
  </HeadingPairs>
  <TitlesOfParts>
    <vt:vector size="27" baseType="lpstr">
      <vt:lpstr>Concourse</vt:lpstr>
      <vt:lpstr>University of Thessaly Postgraduate Department of Informatics with Applications in Biomedicine - Computer Science Course: Marine Informatics </vt:lpstr>
      <vt:lpstr>Introduction</vt:lpstr>
      <vt:lpstr>From which parts is a ship?</vt:lpstr>
      <vt:lpstr>The sections of a ship</vt:lpstr>
      <vt:lpstr>Load-bearing ships and their advantages:</vt:lpstr>
      <vt:lpstr>Board of service and distributions of ships:</vt:lpstr>
      <vt:lpstr>Shipbuilding regulations:</vt:lpstr>
      <vt:lpstr>Ship manager technical</vt:lpstr>
      <vt:lpstr>What is TPM?</vt:lpstr>
      <vt:lpstr>TPM techniques:</vt:lpstr>
      <vt:lpstr>Application the TPM</vt:lpstr>
      <vt:lpstr>Responsibilities and obligations of staff where are on the sea</vt:lpstr>
      <vt:lpstr>What is preventive maintenance and why do we need it?</vt:lpstr>
      <vt:lpstr>What does a preventative maintenance program benefit from:</vt:lpstr>
      <vt:lpstr>A preventive maintenance program can also cause risks</vt:lpstr>
      <vt:lpstr>Preventive maintenance consists of three stages</vt:lpstr>
      <vt:lpstr>Preventive maintenance on shipping:</vt:lpstr>
      <vt:lpstr>Disadvantages spreadsheet Excel  </vt:lpstr>
      <vt:lpstr>Advantages of a maintenance system using software</vt:lpstr>
      <vt:lpstr>Criteria for choosing the best maintenance management software:</vt:lpstr>
      <vt:lpstr>Analysis of a CMMS system</vt:lpstr>
      <vt:lpstr>What is AMOS-D?</vt:lpstr>
      <vt:lpstr>Maintenance in AMOS-D:</vt:lpstr>
      <vt:lpstr>Applying the CMMS to a shipping company</vt:lpstr>
      <vt:lpstr>Conclusion</vt:lpstr>
      <vt:lpstr>Thank You!!!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sakkae</dc:creator>
  <cp:lastModifiedBy>user</cp:lastModifiedBy>
  <cp:revision>46</cp:revision>
  <cp:lastPrinted>2018-01-26T07:13:06Z</cp:lastPrinted>
  <dcterms:created xsi:type="dcterms:W3CDTF">2018-01-15T19:14:30Z</dcterms:created>
  <dcterms:modified xsi:type="dcterms:W3CDTF">2018-01-26T07:14:48Z</dcterms:modified>
</cp:coreProperties>
</file>