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5" r:id="rId3"/>
    <p:sldId id="257" r:id="rId4"/>
    <p:sldId id="258" r:id="rId5"/>
    <p:sldId id="260" r:id="rId6"/>
    <p:sldId id="261" r:id="rId7"/>
    <p:sldId id="259" r:id="rId8"/>
    <p:sldId id="262" r:id="rId9"/>
    <p:sldId id="264" r:id="rId10"/>
    <p:sldId id="263" r:id="rId11"/>
    <p:sldId id="266" r:id="rId12"/>
    <p:sldId id="267" r:id="rId13"/>
    <p:sldId id="269" r:id="rId14"/>
    <p:sldId id="270" r:id="rId15"/>
    <p:sldId id="272" r:id="rId16"/>
    <p:sldId id="273" r:id="rId17"/>
    <p:sldId id="271" r:id="rId18"/>
    <p:sldId id="274"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24" autoAdjust="0"/>
  </p:normalViewPr>
  <p:slideViewPr>
    <p:cSldViewPr>
      <p:cViewPr>
        <p:scale>
          <a:sx n="60" d="100"/>
          <a:sy n="60" d="100"/>
        </p:scale>
        <p:origin x="-158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5D79E-4827-4348-9CC8-F6FFACCEDEB7}" type="doc">
      <dgm:prSet loTypeId="urn:microsoft.com/office/officeart/2005/8/layout/radial5" loCatId="cycle" qsTypeId="urn:microsoft.com/office/officeart/2005/8/quickstyle/simple4" qsCatId="simple" csTypeId="urn:microsoft.com/office/officeart/2005/8/colors/accent1_2" csCatId="accent1" phldr="1"/>
      <dgm:spPr/>
      <dgm:t>
        <a:bodyPr/>
        <a:lstStyle/>
        <a:p>
          <a:endParaRPr lang="el-GR"/>
        </a:p>
      </dgm:t>
    </dgm:pt>
    <dgm:pt modelId="{F407BEEA-B2BB-4B7A-872C-21729266B25F}">
      <dgm:prSet phldrT="[Κείμενο]" custT="1"/>
      <dgm:spPr/>
      <dgm:t>
        <a:bodyPr/>
        <a:lstStyle/>
        <a:p>
          <a:r>
            <a:rPr lang="el-GR" sz="2000" b="1" dirty="0" smtClean="0">
              <a:latin typeface="Calibri" pitchFamily="34" charset="0"/>
            </a:rPr>
            <a:t>Σε μη εκπαιδευτικά ιδρύματα  (π.χ. νοσοκομείο, διδασκαλία στο σπίτι)</a:t>
          </a:r>
          <a:endParaRPr lang="el-GR" sz="2000" b="1" dirty="0">
            <a:latin typeface="Calibri" pitchFamily="34" charset="0"/>
          </a:endParaRPr>
        </a:p>
      </dgm:t>
    </dgm:pt>
    <dgm:pt modelId="{70565405-990E-41C7-B3D1-323EFCFD1B53}" type="parTrans" cxnId="{B22ED0E1-C0FD-4B82-8A59-E4CDBD2069E0}">
      <dgm:prSet/>
      <dgm:spPr/>
      <dgm:t>
        <a:bodyPr/>
        <a:lstStyle/>
        <a:p>
          <a:endParaRPr lang="el-GR"/>
        </a:p>
      </dgm:t>
    </dgm:pt>
    <dgm:pt modelId="{2B8B9DED-66CC-4DE9-9115-E6FFB2472712}" type="sibTrans" cxnId="{B22ED0E1-C0FD-4B82-8A59-E4CDBD2069E0}">
      <dgm:prSet/>
      <dgm:spPr/>
      <dgm:t>
        <a:bodyPr/>
        <a:lstStyle/>
        <a:p>
          <a:endParaRPr lang="el-GR"/>
        </a:p>
      </dgm:t>
    </dgm:pt>
    <dgm:pt modelId="{51E41ACC-AFA1-444F-A400-388CFEC8F23A}">
      <dgm:prSet phldrT="[Κείμενο]" custT="1"/>
      <dgm:spPr/>
      <dgm:t>
        <a:bodyPr/>
        <a:lstStyle/>
        <a:p>
          <a:r>
            <a:rPr lang="el-GR" sz="2000" b="1" dirty="0" smtClean="0">
              <a:latin typeface="Calibri" pitchFamily="34" charset="0"/>
            </a:rPr>
            <a:t>Γενικό σχολείο – Χωρίς επιπλέον στήριξη</a:t>
          </a:r>
          <a:endParaRPr lang="el-GR" sz="2000" b="1" dirty="0">
            <a:latin typeface="Calibri" pitchFamily="34" charset="0"/>
          </a:endParaRPr>
        </a:p>
      </dgm:t>
    </dgm:pt>
    <dgm:pt modelId="{07683755-2A5E-4D14-A42B-504654DEF09F}" type="parTrans" cxnId="{79BD903D-D0FB-4BB7-BD24-A0C14BD3D9B7}">
      <dgm:prSet/>
      <dgm:spPr/>
      <dgm:t>
        <a:bodyPr/>
        <a:lstStyle/>
        <a:p>
          <a:endParaRPr lang="el-GR"/>
        </a:p>
      </dgm:t>
    </dgm:pt>
    <dgm:pt modelId="{AB109492-AFA2-400A-8A94-7ACF28568829}" type="sibTrans" cxnId="{79BD903D-D0FB-4BB7-BD24-A0C14BD3D9B7}">
      <dgm:prSet/>
      <dgm:spPr/>
      <dgm:t>
        <a:bodyPr/>
        <a:lstStyle/>
        <a:p>
          <a:endParaRPr lang="el-GR"/>
        </a:p>
      </dgm:t>
    </dgm:pt>
    <dgm:pt modelId="{29B70282-0421-4843-AA87-5F8244CFA9BA}">
      <dgm:prSet phldrT="[Κείμενο]" custT="1"/>
      <dgm:spPr/>
      <dgm:t>
        <a:bodyPr/>
        <a:lstStyle/>
        <a:p>
          <a:r>
            <a:rPr lang="el-GR" sz="2000" b="1" dirty="0" smtClean="0">
              <a:latin typeface="Calibri" pitchFamily="34" charset="0"/>
            </a:rPr>
            <a:t>Γενικό σχολείο – Παράλληλη στήριξη</a:t>
          </a:r>
          <a:endParaRPr lang="el-GR" sz="2000" b="1" dirty="0">
            <a:latin typeface="Calibri" pitchFamily="34" charset="0"/>
          </a:endParaRPr>
        </a:p>
      </dgm:t>
    </dgm:pt>
    <dgm:pt modelId="{0174BF08-30A5-451C-B4AB-7E8AD19A5033}" type="parTrans" cxnId="{A5B9A2EB-A2D7-4EF2-8373-61092718C501}">
      <dgm:prSet/>
      <dgm:spPr/>
      <dgm:t>
        <a:bodyPr/>
        <a:lstStyle/>
        <a:p>
          <a:endParaRPr lang="el-GR"/>
        </a:p>
      </dgm:t>
    </dgm:pt>
    <dgm:pt modelId="{C7C27D9A-48EF-4A6E-BCC7-1BD957588AB7}" type="sibTrans" cxnId="{A5B9A2EB-A2D7-4EF2-8373-61092718C501}">
      <dgm:prSet/>
      <dgm:spPr/>
      <dgm:t>
        <a:bodyPr/>
        <a:lstStyle/>
        <a:p>
          <a:endParaRPr lang="el-GR"/>
        </a:p>
      </dgm:t>
    </dgm:pt>
    <dgm:pt modelId="{63FFD2BA-4B11-4912-A872-B86D67329E1D}">
      <dgm:prSet phldrT="[Κείμενο]" custT="1"/>
      <dgm:spPr/>
      <dgm:t>
        <a:bodyPr/>
        <a:lstStyle/>
        <a:p>
          <a:r>
            <a:rPr lang="el-GR" sz="2000" b="1" dirty="0" smtClean="0">
              <a:latin typeface="Calibri" pitchFamily="34" charset="0"/>
            </a:rPr>
            <a:t>Γενικό σχολείο – Τμήμα ένταξης</a:t>
          </a:r>
          <a:endParaRPr lang="el-GR" sz="2000" b="1" dirty="0">
            <a:latin typeface="Calibri" pitchFamily="34" charset="0"/>
          </a:endParaRPr>
        </a:p>
      </dgm:t>
    </dgm:pt>
    <dgm:pt modelId="{2C63ED45-EEDF-4F20-8272-DF2CFA2CDA82}" type="parTrans" cxnId="{F3CCB90E-3B84-425E-BFAB-1EB70228118D}">
      <dgm:prSet/>
      <dgm:spPr/>
      <dgm:t>
        <a:bodyPr/>
        <a:lstStyle/>
        <a:p>
          <a:endParaRPr lang="el-GR"/>
        </a:p>
      </dgm:t>
    </dgm:pt>
    <dgm:pt modelId="{6C97D986-5D13-49B4-9D1B-18EEA93443B4}" type="sibTrans" cxnId="{F3CCB90E-3B84-425E-BFAB-1EB70228118D}">
      <dgm:prSet/>
      <dgm:spPr/>
      <dgm:t>
        <a:bodyPr/>
        <a:lstStyle/>
        <a:p>
          <a:endParaRPr lang="el-GR"/>
        </a:p>
      </dgm:t>
    </dgm:pt>
    <dgm:pt modelId="{B0DFD1EB-FA07-45AC-9DB8-5DDC3CD6460E}">
      <dgm:prSet custT="1"/>
      <dgm:spPr/>
      <dgm:t>
        <a:bodyPr/>
        <a:lstStyle/>
        <a:p>
          <a:r>
            <a:rPr lang="el-GR" sz="2000" b="1" dirty="0" smtClean="0">
              <a:latin typeface="Calibri" pitchFamily="34" charset="0"/>
            </a:rPr>
            <a:t>Ειδικό σχολείο</a:t>
          </a:r>
          <a:endParaRPr lang="el-GR" sz="2000" b="1" dirty="0">
            <a:latin typeface="Calibri" pitchFamily="34" charset="0"/>
          </a:endParaRPr>
        </a:p>
      </dgm:t>
    </dgm:pt>
    <dgm:pt modelId="{2D385352-709E-4445-9820-9558CCA88D13}" type="parTrans" cxnId="{ADCDB3D5-753E-47E0-AB94-FEC2460C6D05}">
      <dgm:prSet/>
      <dgm:spPr/>
      <dgm:t>
        <a:bodyPr/>
        <a:lstStyle/>
        <a:p>
          <a:endParaRPr lang="el-GR"/>
        </a:p>
      </dgm:t>
    </dgm:pt>
    <dgm:pt modelId="{BB4B3736-A5EE-4ABA-A3FC-69FF6B23ACC5}" type="sibTrans" cxnId="{ADCDB3D5-753E-47E0-AB94-FEC2460C6D05}">
      <dgm:prSet/>
      <dgm:spPr/>
      <dgm:t>
        <a:bodyPr/>
        <a:lstStyle/>
        <a:p>
          <a:endParaRPr lang="el-GR"/>
        </a:p>
      </dgm:t>
    </dgm:pt>
    <dgm:pt modelId="{DF12F66B-0DAF-4506-92EE-71F0692E0AA0}">
      <dgm:prSet phldrT="[Κείμενο]" custT="1"/>
      <dgm:spPr/>
      <dgm:t>
        <a:bodyPr/>
        <a:lstStyle/>
        <a:p>
          <a:r>
            <a:rPr lang="el-GR" sz="2800" b="1" i="1" dirty="0" smtClean="0">
              <a:latin typeface="Calibri" pitchFamily="34" charset="0"/>
            </a:rPr>
            <a:t>Πλαίσια παροχής Ε.Α.</a:t>
          </a:r>
          <a:endParaRPr lang="el-GR" sz="2800" b="1" i="1" dirty="0">
            <a:latin typeface="Calibri" pitchFamily="34" charset="0"/>
          </a:endParaRPr>
        </a:p>
      </dgm:t>
    </dgm:pt>
    <dgm:pt modelId="{A515B43D-201C-457B-B31E-A6F81D876FC1}" type="sibTrans" cxnId="{ABAC1C65-1D3F-4CD6-9D27-7A651BA96CFA}">
      <dgm:prSet/>
      <dgm:spPr/>
      <dgm:t>
        <a:bodyPr/>
        <a:lstStyle/>
        <a:p>
          <a:endParaRPr lang="el-GR"/>
        </a:p>
      </dgm:t>
    </dgm:pt>
    <dgm:pt modelId="{D2783C2B-2EBC-4F78-9A01-1D4435843259}" type="parTrans" cxnId="{ABAC1C65-1D3F-4CD6-9D27-7A651BA96CFA}">
      <dgm:prSet/>
      <dgm:spPr/>
      <dgm:t>
        <a:bodyPr/>
        <a:lstStyle/>
        <a:p>
          <a:endParaRPr lang="el-GR"/>
        </a:p>
      </dgm:t>
    </dgm:pt>
    <dgm:pt modelId="{CF5A8F0B-D29E-416E-9F2A-4937A02740D2}" type="pres">
      <dgm:prSet presAssocID="{1FA5D79E-4827-4348-9CC8-F6FFACCEDEB7}" presName="Name0" presStyleCnt="0">
        <dgm:presLayoutVars>
          <dgm:chMax val="1"/>
          <dgm:dir/>
          <dgm:animLvl val="ctr"/>
          <dgm:resizeHandles val="exact"/>
        </dgm:presLayoutVars>
      </dgm:prSet>
      <dgm:spPr/>
      <dgm:t>
        <a:bodyPr/>
        <a:lstStyle/>
        <a:p>
          <a:endParaRPr lang="el-GR"/>
        </a:p>
      </dgm:t>
    </dgm:pt>
    <dgm:pt modelId="{01DC25C3-F3C5-46AC-99BE-7E0E95E3F13A}" type="pres">
      <dgm:prSet presAssocID="{DF12F66B-0DAF-4506-92EE-71F0692E0AA0}" presName="centerShape" presStyleLbl="node0" presStyleIdx="0" presStyleCnt="1" custScaleX="130472" custScaleY="115119"/>
      <dgm:spPr/>
      <dgm:t>
        <a:bodyPr/>
        <a:lstStyle/>
        <a:p>
          <a:endParaRPr lang="el-GR"/>
        </a:p>
      </dgm:t>
    </dgm:pt>
    <dgm:pt modelId="{E5DDF074-9F04-4D68-B70F-618A28E2F2BE}" type="pres">
      <dgm:prSet presAssocID="{70565405-990E-41C7-B3D1-323EFCFD1B53}" presName="parTrans" presStyleLbl="sibTrans2D1" presStyleIdx="0" presStyleCnt="5" custScaleX="150415"/>
      <dgm:spPr/>
      <dgm:t>
        <a:bodyPr/>
        <a:lstStyle/>
        <a:p>
          <a:endParaRPr lang="el-GR"/>
        </a:p>
      </dgm:t>
    </dgm:pt>
    <dgm:pt modelId="{89E9E4DB-74F5-43B6-92EB-B86263685A70}" type="pres">
      <dgm:prSet presAssocID="{70565405-990E-41C7-B3D1-323EFCFD1B53}" presName="connectorText" presStyleLbl="sibTrans2D1" presStyleIdx="0" presStyleCnt="5"/>
      <dgm:spPr/>
      <dgm:t>
        <a:bodyPr/>
        <a:lstStyle/>
        <a:p>
          <a:endParaRPr lang="el-GR"/>
        </a:p>
      </dgm:t>
    </dgm:pt>
    <dgm:pt modelId="{6342AFFC-5C95-4A6A-9EA2-EE7BCE6434FC}" type="pres">
      <dgm:prSet presAssocID="{F407BEEA-B2BB-4B7A-872C-21729266B25F}" presName="node" presStyleLbl="node1" presStyleIdx="0" presStyleCnt="5" custScaleX="121757" custScaleY="114983" custRadScaleRad="95761" custRadScaleInc="-3305">
        <dgm:presLayoutVars>
          <dgm:bulletEnabled val="1"/>
        </dgm:presLayoutVars>
      </dgm:prSet>
      <dgm:spPr/>
      <dgm:t>
        <a:bodyPr/>
        <a:lstStyle/>
        <a:p>
          <a:endParaRPr lang="el-GR"/>
        </a:p>
      </dgm:t>
    </dgm:pt>
    <dgm:pt modelId="{FAE5D5B3-A58D-48A5-9BC6-DC8FFC0CFF9D}" type="pres">
      <dgm:prSet presAssocID="{07683755-2A5E-4D14-A42B-504654DEF09F}" presName="parTrans" presStyleLbl="sibTrans2D1" presStyleIdx="1" presStyleCnt="5" custScaleX="150415"/>
      <dgm:spPr/>
      <dgm:t>
        <a:bodyPr/>
        <a:lstStyle/>
        <a:p>
          <a:endParaRPr lang="el-GR"/>
        </a:p>
      </dgm:t>
    </dgm:pt>
    <dgm:pt modelId="{C9B81C3E-1AC7-4F6A-BFEC-5DC5E12087CB}" type="pres">
      <dgm:prSet presAssocID="{07683755-2A5E-4D14-A42B-504654DEF09F}" presName="connectorText" presStyleLbl="sibTrans2D1" presStyleIdx="1" presStyleCnt="5"/>
      <dgm:spPr/>
      <dgm:t>
        <a:bodyPr/>
        <a:lstStyle/>
        <a:p>
          <a:endParaRPr lang="el-GR"/>
        </a:p>
      </dgm:t>
    </dgm:pt>
    <dgm:pt modelId="{54F18908-E494-474B-89BF-885A2A669FF1}" type="pres">
      <dgm:prSet presAssocID="{51E41ACC-AFA1-444F-A400-388CFEC8F23A}" presName="node" presStyleLbl="node1" presStyleIdx="1" presStyleCnt="5" custScaleX="121757" custScaleY="114983" custRadScaleRad="99635" custRadScaleInc="-7888">
        <dgm:presLayoutVars>
          <dgm:bulletEnabled val="1"/>
        </dgm:presLayoutVars>
      </dgm:prSet>
      <dgm:spPr/>
      <dgm:t>
        <a:bodyPr/>
        <a:lstStyle/>
        <a:p>
          <a:endParaRPr lang="el-GR"/>
        </a:p>
      </dgm:t>
    </dgm:pt>
    <dgm:pt modelId="{CEE3964B-FC4D-42DB-A9E9-1C0C060230E1}" type="pres">
      <dgm:prSet presAssocID="{0174BF08-30A5-451C-B4AB-7E8AD19A5033}" presName="parTrans" presStyleLbl="sibTrans2D1" presStyleIdx="2" presStyleCnt="5" custScaleX="150415"/>
      <dgm:spPr/>
      <dgm:t>
        <a:bodyPr/>
        <a:lstStyle/>
        <a:p>
          <a:endParaRPr lang="el-GR"/>
        </a:p>
      </dgm:t>
    </dgm:pt>
    <dgm:pt modelId="{D2F1A5DD-6170-45CA-8A42-C908F6283293}" type="pres">
      <dgm:prSet presAssocID="{0174BF08-30A5-451C-B4AB-7E8AD19A5033}" presName="connectorText" presStyleLbl="sibTrans2D1" presStyleIdx="2" presStyleCnt="5"/>
      <dgm:spPr/>
      <dgm:t>
        <a:bodyPr/>
        <a:lstStyle/>
        <a:p>
          <a:endParaRPr lang="el-GR"/>
        </a:p>
      </dgm:t>
    </dgm:pt>
    <dgm:pt modelId="{8541C7B5-2691-40D7-BA5B-EEFD7BF0AB05}" type="pres">
      <dgm:prSet presAssocID="{29B70282-0421-4843-AA87-5F8244CFA9BA}" presName="node" presStyleLbl="node1" presStyleIdx="2" presStyleCnt="5" custScaleX="121757" custScaleY="114983" custRadScaleRad="95161" custRadScaleInc="-1777">
        <dgm:presLayoutVars>
          <dgm:bulletEnabled val="1"/>
        </dgm:presLayoutVars>
      </dgm:prSet>
      <dgm:spPr/>
      <dgm:t>
        <a:bodyPr/>
        <a:lstStyle/>
        <a:p>
          <a:endParaRPr lang="el-GR"/>
        </a:p>
      </dgm:t>
    </dgm:pt>
    <dgm:pt modelId="{BD4021FA-A64C-41CB-ABF3-576D459EE1B7}" type="pres">
      <dgm:prSet presAssocID="{2C63ED45-EEDF-4F20-8272-DF2CFA2CDA82}" presName="parTrans" presStyleLbl="sibTrans2D1" presStyleIdx="3" presStyleCnt="5" custScaleX="150415"/>
      <dgm:spPr/>
      <dgm:t>
        <a:bodyPr/>
        <a:lstStyle/>
        <a:p>
          <a:endParaRPr lang="el-GR"/>
        </a:p>
      </dgm:t>
    </dgm:pt>
    <dgm:pt modelId="{280CA477-C446-453D-A9CA-FB36840BE313}" type="pres">
      <dgm:prSet presAssocID="{2C63ED45-EEDF-4F20-8272-DF2CFA2CDA82}" presName="connectorText" presStyleLbl="sibTrans2D1" presStyleIdx="3" presStyleCnt="5"/>
      <dgm:spPr/>
      <dgm:t>
        <a:bodyPr/>
        <a:lstStyle/>
        <a:p>
          <a:endParaRPr lang="el-GR"/>
        </a:p>
      </dgm:t>
    </dgm:pt>
    <dgm:pt modelId="{01C74CB1-D4D0-4224-BD88-EBC7D679D4D5}" type="pres">
      <dgm:prSet presAssocID="{63FFD2BA-4B11-4912-A872-B86D67329E1D}" presName="node" presStyleLbl="node1" presStyleIdx="3" presStyleCnt="5" custScaleX="121757" custScaleY="114983" custRadScaleRad="97587" custRadScaleInc="6982">
        <dgm:presLayoutVars>
          <dgm:bulletEnabled val="1"/>
        </dgm:presLayoutVars>
      </dgm:prSet>
      <dgm:spPr/>
      <dgm:t>
        <a:bodyPr/>
        <a:lstStyle/>
        <a:p>
          <a:endParaRPr lang="el-GR"/>
        </a:p>
      </dgm:t>
    </dgm:pt>
    <dgm:pt modelId="{9C797326-4FD6-4123-A29B-287677D9C772}" type="pres">
      <dgm:prSet presAssocID="{2D385352-709E-4445-9820-9558CCA88D13}" presName="parTrans" presStyleLbl="sibTrans2D1" presStyleIdx="4" presStyleCnt="5" custScaleX="150415"/>
      <dgm:spPr/>
      <dgm:t>
        <a:bodyPr/>
        <a:lstStyle/>
        <a:p>
          <a:endParaRPr lang="el-GR"/>
        </a:p>
      </dgm:t>
    </dgm:pt>
    <dgm:pt modelId="{892B6801-FC28-4C73-8DD8-EB4FD1A840AB}" type="pres">
      <dgm:prSet presAssocID="{2D385352-709E-4445-9820-9558CCA88D13}" presName="connectorText" presStyleLbl="sibTrans2D1" presStyleIdx="4" presStyleCnt="5"/>
      <dgm:spPr/>
      <dgm:t>
        <a:bodyPr/>
        <a:lstStyle/>
        <a:p>
          <a:endParaRPr lang="el-GR"/>
        </a:p>
      </dgm:t>
    </dgm:pt>
    <dgm:pt modelId="{7ADFD7B2-FB38-4480-837D-6E61D75B1B3C}" type="pres">
      <dgm:prSet presAssocID="{B0DFD1EB-FA07-45AC-9DB8-5DDC3CD6460E}" presName="node" presStyleLbl="node1" presStyleIdx="4" presStyleCnt="5" custScaleX="121757" custScaleY="114983" custRadScaleRad="103362" custRadScaleInc="5709">
        <dgm:presLayoutVars>
          <dgm:bulletEnabled val="1"/>
        </dgm:presLayoutVars>
      </dgm:prSet>
      <dgm:spPr/>
      <dgm:t>
        <a:bodyPr/>
        <a:lstStyle/>
        <a:p>
          <a:endParaRPr lang="el-GR"/>
        </a:p>
      </dgm:t>
    </dgm:pt>
  </dgm:ptLst>
  <dgm:cxnLst>
    <dgm:cxn modelId="{2DFC089E-2C18-4045-99D1-120252E0671A}" type="presOf" srcId="{1FA5D79E-4827-4348-9CC8-F6FFACCEDEB7}" destId="{CF5A8F0B-D29E-416E-9F2A-4937A02740D2}" srcOrd="0" destOrd="0" presId="urn:microsoft.com/office/officeart/2005/8/layout/radial5"/>
    <dgm:cxn modelId="{08E0F8CF-5778-4FB0-A97B-4FC6E06F7B31}" type="presOf" srcId="{F407BEEA-B2BB-4B7A-872C-21729266B25F}" destId="{6342AFFC-5C95-4A6A-9EA2-EE7BCE6434FC}" srcOrd="0" destOrd="0" presId="urn:microsoft.com/office/officeart/2005/8/layout/radial5"/>
    <dgm:cxn modelId="{DC3D1372-32CA-4F24-ACA0-C63D7608AF60}" type="presOf" srcId="{2C63ED45-EEDF-4F20-8272-DF2CFA2CDA82}" destId="{280CA477-C446-453D-A9CA-FB36840BE313}" srcOrd="1" destOrd="0" presId="urn:microsoft.com/office/officeart/2005/8/layout/radial5"/>
    <dgm:cxn modelId="{3CBC0485-21C0-4403-977D-42456418EC17}" type="presOf" srcId="{29B70282-0421-4843-AA87-5F8244CFA9BA}" destId="{8541C7B5-2691-40D7-BA5B-EEFD7BF0AB05}" srcOrd="0" destOrd="0" presId="urn:microsoft.com/office/officeart/2005/8/layout/radial5"/>
    <dgm:cxn modelId="{F68B7D9A-967A-4E84-83A1-6E9F8EC5CD3E}" type="presOf" srcId="{B0DFD1EB-FA07-45AC-9DB8-5DDC3CD6460E}" destId="{7ADFD7B2-FB38-4480-837D-6E61D75B1B3C}" srcOrd="0" destOrd="0" presId="urn:microsoft.com/office/officeart/2005/8/layout/radial5"/>
    <dgm:cxn modelId="{1986736C-BC1B-4FB2-9711-6A6513237EF3}" type="presOf" srcId="{2C63ED45-EEDF-4F20-8272-DF2CFA2CDA82}" destId="{BD4021FA-A64C-41CB-ABF3-576D459EE1B7}" srcOrd="0" destOrd="0" presId="urn:microsoft.com/office/officeart/2005/8/layout/radial5"/>
    <dgm:cxn modelId="{ADCDB3D5-753E-47E0-AB94-FEC2460C6D05}" srcId="{DF12F66B-0DAF-4506-92EE-71F0692E0AA0}" destId="{B0DFD1EB-FA07-45AC-9DB8-5DDC3CD6460E}" srcOrd="4" destOrd="0" parTransId="{2D385352-709E-4445-9820-9558CCA88D13}" sibTransId="{BB4B3736-A5EE-4ABA-A3FC-69FF6B23ACC5}"/>
    <dgm:cxn modelId="{CE3DB2CA-C773-4EEF-A991-E95527CEC8FB}" type="presOf" srcId="{70565405-990E-41C7-B3D1-323EFCFD1B53}" destId="{E5DDF074-9F04-4D68-B70F-618A28E2F2BE}" srcOrd="0" destOrd="0" presId="urn:microsoft.com/office/officeart/2005/8/layout/radial5"/>
    <dgm:cxn modelId="{3C83EB0B-2874-4D5F-9499-6960AA469776}" type="presOf" srcId="{DF12F66B-0DAF-4506-92EE-71F0692E0AA0}" destId="{01DC25C3-F3C5-46AC-99BE-7E0E95E3F13A}" srcOrd="0" destOrd="0" presId="urn:microsoft.com/office/officeart/2005/8/layout/radial5"/>
    <dgm:cxn modelId="{ABAC1C65-1D3F-4CD6-9D27-7A651BA96CFA}" srcId="{1FA5D79E-4827-4348-9CC8-F6FFACCEDEB7}" destId="{DF12F66B-0DAF-4506-92EE-71F0692E0AA0}" srcOrd="0" destOrd="0" parTransId="{D2783C2B-2EBC-4F78-9A01-1D4435843259}" sibTransId="{A515B43D-201C-457B-B31E-A6F81D876FC1}"/>
    <dgm:cxn modelId="{B54890D4-16AE-4723-8593-ED8AEA0D2B14}" type="presOf" srcId="{07683755-2A5E-4D14-A42B-504654DEF09F}" destId="{FAE5D5B3-A58D-48A5-9BC6-DC8FFC0CFF9D}" srcOrd="0" destOrd="0" presId="urn:microsoft.com/office/officeart/2005/8/layout/radial5"/>
    <dgm:cxn modelId="{FCFE74B4-3E78-476B-829B-6AE5604BF9F0}" type="presOf" srcId="{51E41ACC-AFA1-444F-A400-388CFEC8F23A}" destId="{54F18908-E494-474B-89BF-885A2A669FF1}" srcOrd="0" destOrd="0" presId="urn:microsoft.com/office/officeart/2005/8/layout/radial5"/>
    <dgm:cxn modelId="{7E903ED0-0E1A-4848-883F-BBE94EF1E986}" type="presOf" srcId="{2D385352-709E-4445-9820-9558CCA88D13}" destId="{892B6801-FC28-4C73-8DD8-EB4FD1A840AB}" srcOrd="1" destOrd="0" presId="urn:microsoft.com/office/officeart/2005/8/layout/radial5"/>
    <dgm:cxn modelId="{66277A25-6D80-47AB-9E21-ADFA5BBF8520}" type="presOf" srcId="{70565405-990E-41C7-B3D1-323EFCFD1B53}" destId="{89E9E4DB-74F5-43B6-92EB-B86263685A70}" srcOrd="1" destOrd="0" presId="urn:microsoft.com/office/officeart/2005/8/layout/radial5"/>
    <dgm:cxn modelId="{DBD8CD3E-648E-4C82-8DB3-C0567AEA098E}" type="presOf" srcId="{63FFD2BA-4B11-4912-A872-B86D67329E1D}" destId="{01C74CB1-D4D0-4224-BD88-EBC7D679D4D5}" srcOrd="0" destOrd="0" presId="urn:microsoft.com/office/officeart/2005/8/layout/radial5"/>
    <dgm:cxn modelId="{5DA722C9-8BEA-408B-86BD-2A269380DB84}" type="presOf" srcId="{0174BF08-30A5-451C-B4AB-7E8AD19A5033}" destId="{D2F1A5DD-6170-45CA-8A42-C908F6283293}" srcOrd="1" destOrd="0" presId="urn:microsoft.com/office/officeart/2005/8/layout/radial5"/>
    <dgm:cxn modelId="{79BD903D-D0FB-4BB7-BD24-A0C14BD3D9B7}" srcId="{DF12F66B-0DAF-4506-92EE-71F0692E0AA0}" destId="{51E41ACC-AFA1-444F-A400-388CFEC8F23A}" srcOrd="1" destOrd="0" parTransId="{07683755-2A5E-4D14-A42B-504654DEF09F}" sibTransId="{AB109492-AFA2-400A-8A94-7ACF28568829}"/>
    <dgm:cxn modelId="{B8F836A4-5D76-4F8E-8077-744ED3B904FA}" type="presOf" srcId="{0174BF08-30A5-451C-B4AB-7E8AD19A5033}" destId="{CEE3964B-FC4D-42DB-A9E9-1C0C060230E1}" srcOrd="0" destOrd="0" presId="urn:microsoft.com/office/officeart/2005/8/layout/radial5"/>
    <dgm:cxn modelId="{F3CCB90E-3B84-425E-BFAB-1EB70228118D}" srcId="{DF12F66B-0DAF-4506-92EE-71F0692E0AA0}" destId="{63FFD2BA-4B11-4912-A872-B86D67329E1D}" srcOrd="3" destOrd="0" parTransId="{2C63ED45-EEDF-4F20-8272-DF2CFA2CDA82}" sibTransId="{6C97D986-5D13-49B4-9D1B-18EEA93443B4}"/>
    <dgm:cxn modelId="{A5B9A2EB-A2D7-4EF2-8373-61092718C501}" srcId="{DF12F66B-0DAF-4506-92EE-71F0692E0AA0}" destId="{29B70282-0421-4843-AA87-5F8244CFA9BA}" srcOrd="2" destOrd="0" parTransId="{0174BF08-30A5-451C-B4AB-7E8AD19A5033}" sibTransId="{C7C27D9A-48EF-4A6E-BCC7-1BD957588AB7}"/>
    <dgm:cxn modelId="{B22ED0E1-C0FD-4B82-8A59-E4CDBD2069E0}" srcId="{DF12F66B-0DAF-4506-92EE-71F0692E0AA0}" destId="{F407BEEA-B2BB-4B7A-872C-21729266B25F}" srcOrd="0" destOrd="0" parTransId="{70565405-990E-41C7-B3D1-323EFCFD1B53}" sibTransId="{2B8B9DED-66CC-4DE9-9115-E6FFB2472712}"/>
    <dgm:cxn modelId="{2AAEE601-9F64-4B4E-9A97-D96D1E4256B3}" type="presOf" srcId="{2D385352-709E-4445-9820-9558CCA88D13}" destId="{9C797326-4FD6-4123-A29B-287677D9C772}" srcOrd="0" destOrd="0" presId="urn:microsoft.com/office/officeart/2005/8/layout/radial5"/>
    <dgm:cxn modelId="{F3CA6FB1-CDAD-4276-860E-7F7494509C31}" type="presOf" srcId="{07683755-2A5E-4D14-A42B-504654DEF09F}" destId="{C9B81C3E-1AC7-4F6A-BFEC-5DC5E12087CB}" srcOrd="1" destOrd="0" presId="urn:microsoft.com/office/officeart/2005/8/layout/radial5"/>
    <dgm:cxn modelId="{AE8239BB-91BC-4838-8691-11AAD327326E}" type="presParOf" srcId="{CF5A8F0B-D29E-416E-9F2A-4937A02740D2}" destId="{01DC25C3-F3C5-46AC-99BE-7E0E95E3F13A}" srcOrd="0" destOrd="0" presId="urn:microsoft.com/office/officeart/2005/8/layout/radial5"/>
    <dgm:cxn modelId="{EE4F0610-396F-40E2-BEE4-59BDC89C4D4D}" type="presParOf" srcId="{CF5A8F0B-D29E-416E-9F2A-4937A02740D2}" destId="{E5DDF074-9F04-4D68-B70F-618A28E2F2BE}" srcOrd="1" destOrd="0" presId="urn:microsoft.com/office/officeart/2005/8/layout/radial5"/>
    <dgm:cxn modelId="{376BFA1E-A7C9-4443-A93C-B5E6BEF21495}" type="presParOf" srcId="{E5DDF074-9F04-4D68-B70F-618A28E2F2BE}" destId="{89E9E4DB-74F5-43B6-92EB-B86263685A70}" srcOrd="0" destOrd="0" presId="urn:microsoft.com/office/officeart/2005/8/layout/radial5"/>
    <dgm:cxn modelId="{29A37409-7099-47FC-8E83-CCA7411952E7}" type="presParOf" srcId="{CF5A8F0B-D29E-416E-9F2A-4937A02740D2}" destId="{6342AFFC-5C95-4A6A-9EA2-EE7BCE6434FC}" srcOrd="2" destOrd="0" presId="urn:microsoft.com/office/officeart/2005/8/layout/radial5"/>
    <dgm:cxn modelId="{2CDAECF2-CA0A-4F6B-A639-702379740289}" type="presParOf" srcId="{CF5A8F0B-D29E-416E-9F2A-4937A02740D2}" destId="{FAE5D5B3-A58D-48A5-9BC6-DC8FFC0CFF9D}" srcOrd="3" destOrd="0" presId="urn:microsoft.com/office/officeart/2005/8/layout/radial5"/>
    <dgm:cxn modelId="{394696B0-8BB9-4884-BE63-10B3B18AC364}" type="presParOf" srcId="{FAE5D5B3-A58D-48A5-9BC6-DC8FFC0CFF9D}" destId="{C9B81C3E-1AC7-4F6A-BFEC-5DC5E12087CB}" srcOrd="0" destOrd="0" presId="urn:microsoft.com/office/officeart/2005/8/layout/radial5"/>
    <dgm:cxn modelId="{C0B54493-38F4-430F-A2E0-0378937E68CB}" type="presParOf" srcId="{CF5A8F0B-D29E-416E-9F2A-4937A02740D2}" destId="{54F18908-E494-474B-89BF-885A2A669FF1}" srcOrd="4" destOrd="0" presId="urn:microsoft.com/office/officeart/2005/8/layout/radial5"/>
    <dgm:cxn modelId="{683E8449-25A8-4B0E-999D-D5F4BD4D156B}" type="presParOf" srcId="{CF5A8F0B-D29E-416E-9F2A-4937A02740D2}" destId="{CEE3964B-FC4D-42DB-A9E9-1C0C060230E1}" srcOrd="5" destOrd="0" presId="urn:microsoft.com/office/officeart/2005/8/layout/radial5"/>
    <dgm:cxn modelId="{28762260-6D7A-4015-80FA-FB848E64D7A0}" type="presParOf" srcId="{CEE3964B-FC4D-42DB-A9E9-1C0C060230E1}" destId="{D2F1A5DD-6170-45CA-8A42-C908F6283293}" srcOrd="0" destOrd="0" presId="urn:microsoft.com/office/officeart/2005/8/layout/radial5"/>
    <dgm:cxn modelId="{C47DA4C3-835D-4DC1-BA1D-8868CDBB9E46}" type="presParOf" srcId="{CF5A8F0B-D29E-416E-9F2A-4937A02740D2}" destId="{8541C7B5-2691-40D7-BA5B-EEFD7BF0AB05}" srcOrd="6" destOrd="0" presId="urn:microsoft.com/office/officeart/2005/8/layout/radial5"/>
    <dgm:cxn modelId="{B94BD769-F070-4F37-8C7A-5A7C3D6C6C6A}" type="presParOf" srcId="{CF5A8F0B-D29E-416E-9F2A-4937A02740D2}" destId="{BD4021FA-A64C-41CB-ABF3-576D459EE1B7}" srcOrd="7" destOrd="0" presId="urn:microsoft.com/office/officeart/2005/8/layout/radial5"/>
    <dgm:cxn modelId="{D7364596-C49F-4D6C-980D-C97CB7768B2D}" type="presParOf" srcId="{BD4021FA-A64C-41CB-ABF3-576D459EE1B7}" destId="{280CA477-C446-453D-A9CA-FB36840BE313}" srcOrd="0" destOrd="0" presId="urn:microsoft.com/office/officeart/2005/8/layout/radial5"/>
    <dgm:cxn modelId="{5FA6C2DB-1FE8-4778-AF5A-E341CA7B069B}" type="presParOf" srcId="{CF5A8F0B-D29E-416E-9F2A-4937A02740D2}" destId="{01C74CB1-D4D0-4224-BD88-EBC7D679D4D5}" srcOrd="8" destOrd="0" presId="urn:microsoft.com/office/officeart/2005/8/layout/radial5"/>
    <dgm:cxn modelId="{F2DD381F-4821-41B0-8646-1F1F29313342}" type="presParOf" srcId="{CF5A8F0B-D29E-416E-9F2A-4937A02740D2}" destId="{9C797326-4FD6-4123-A29B-287677D9C772}" srcOrd="9" destOrd="0" presId="urn:microsoft.com/office/officeart/2005/8/layout/radial5"/>
    <dgm:cxn modelId="{8E49AF42-5C7F-411B-BB25-5E3889A8148A}" type="presParOf" srcId="{9C797326-4FD6-4123-A29B-287677D9C772}" destId="{892B6801-FC28-4C73-8DD8-EB4FD1A840AB}" srcOrd="0" destOrd="0" presId="urn:microsoft.com/office/officeart/2005/8/layout/radial5"/>
    <dgm:cxn modelId="{4599DAF2-C8CB-4E8C-B52C-F1DA3E53B3B0}" type="presParOf" srcId="{CF5A8F0B-D29E-416E-9F2A-4937A02740D2}" destId="{7ADFD7B2-FB38-4480-837D-6E61D75B1B3C}"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B6982-19E9-4EEB-87C5-DF939AE1E52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234D9689-5999-4A46-B4D5-5148356F9D1F}">
      <dgm:prSet phldrT="[Κείμενο]" custT="1"/>
      <dgm:spPr>
        <a:noFill/>
        <a:ln cap="sq">
          <a:solidFill>
            <a:schemeClr val="accent2">
              <a:lumMod val="75000"/>
            </a:schemeClr>
          </a:solidFill>
          <a:prstDash val="sysDash"/>
        </a:ln>
      </dgm:spPr>
      <dgm:t>
        <a:bodyPr anchor="t"/>
        <a:lstStyle/>
        <a:p>
          <a:pPr algn="l"/>
          <a:r>
            <a:rPr lang="el-GR" sz="2000" b="1" dirty="0" smtClean="0">
              <a:solidFill>
                <a:schemeClr val="tx1"/>
              </a:solidFill>
              <a:latin typeface="Calibri" pitchFamily="34" charset="0"/>
            </a:rPr>
            <a:t>Μορφές Σχολικών Πλαισίων</a:t>
          </a:r>
        </a:p>
        <a:p>
          <a:pPr algn="l"/>
          <a:r>
            <a:rPr lang="en-US" sz="2000" dirty="0" err="1" smtClean="0">
              <a:solidFill>
                <a:schemeClr val="tx1"/>
              </a:solidFill>
              <a:latin typeface="Calibri" pitchFamily="34" charset="0"/>
            </a:rPr>
            <a:t>i</a:t>
          </a:r>
          <a:r>
            <a:rPr lang="en-US" sz="2000" dirty="0" smtClean="0">
              <a:solidFill>
                <a:schemeClr val="tx1"/>
              </a:solidFill>
              <a:latin typeface="Calibri" pitchFamily="34" charset="0"/>
            </a:rPr>
            <a:t>. </a:t>
          </a:r>
          <a:r>
            <a:rPr lang="el-GR" sz="2000" dirty="0" smtClean="0">
              <a:solidFill>
                <a:schemeClr val="tx1"/>
              </a:solidFill>
              <a:latin typeface="Calibri" pitchFamily="34" charset="0"/>
            </a:rPr>
            <a:t>Συστεγασμένο ειδικό σχολείο με γενικό </a:t>
          </a:r>
          <a:endParaRPr lang="en-US" sz="2000" dirty="0" smtClean="0">
            <a:solidFill>
              <a:schemeClr val="tx1"/>
            </a:solidFill>
            <a:latin typeface="Calibri" pitchFamily="34" charset="0"/>
          </a:endParaRPr>
        </a:p>
        <a:p>
          <a:pPr algn="l"/>
          <a:r>
            <a:rPr lang="en-US" sz="2000" dirty="0" smtClean="0">
              <a:solidFill>
                <a:schemeClr val="tx1"/>
              </a:solidFill>
              <a:latin typeface="Calibri" pitchFamily="34" charset="0"/>
            </a:rPr>
            <a:t>ii. </a:t>
          </a:r>
          <a:r>
            <a:rPr lang="el-GR" sz="2000" dirty="0" smtClean="0">
              <a:solidFill>
                <a:schemeClr val="tx1"/>
              </a:solidFill>
              <a:latin typeface="Calibri" pitchFamily="34" charset="0"/>
            </a:rPr>
            <a:t>Ανεξάρτητο ειδικό σχολείο με οικοτροφείο</a:t>
          </a:r>
          <a:endParaRPr lang="en-US" sz="2000" dirty="0" smtClean="0">
            <a:solidFill>
              <a:schemeClr val="tx1"/>
            </a:solidFill>
            <a:latin typeface="Calibri" pitchFamily="34" charset="0"/>
          </a:endParaRPr>
        </a:p>
        <a:p>
          <a:pPr algn="l"/>
          <a:r>
            <a:rPr lang="en-US" sz="2000" dirty="0" smtClean="0">
              <a:solidFill>
                <a:schemeClr val="tx1"/>
              </a:solidFill>
              <a:latin typeface="Calibri" pitchFamily="34" charset="0"/>
            </a:rPr>
            <a:t>iii. </a:t>
          </a:r>
          <a:r>
            <a:rPr lang="el-GR" sz="2000" dirty="0" smtClean="0">
              <a:solidFill>
                <a:schemeClr val="tx1"/>
              </a:solidFill>
              <a:latin typeface="Calibri" pitchFamily="34" charset="0"/>
            </a:rPr>
            <a:t>Ανεξάρτητο ημερήσιο ειδικό σχολείο</a:t>
          </a:r>
          <a:endParaRPr lang="el-GR" sz="2000" b="1" dirty="0">
            <a:solidFill>
              <a:schemeClr val="tx1"/>
            </a:solidFill>
            <a:latin typeface="Calibri" pitchFamily="34" charset="0"/>
          </a:endParaRPr>
        </a:p>
      </dgm:t>
    </dgm:pt>
    <dgm:pt modelId="{3B32CAF9-4A7E-4CCD-BE42-0367E2CB769D}" type="parTrans" cxnId="{D569C3A2-40F8-4688-A64D-0148DCB9335B}">
      <dgm:prSet/>
      <dgm:spPr/>
      <dgm:t>
        <a:bodyPr/>
        <a:lstStyle/>
        <a:p>
          <a:endParaRPr lang="el-GR"/>
        </a:p>
      </dgm:t>
    </dgm:pt>
    <dgm:pt modelId="{889C8B04-625A-457B-8B1A-A95C0CFFA6B8}" type="sibTrans" cxnId="{D569C3A2-40F8-4688-A64D-0148DCB9335B}">
      <dgm:prSet/>
      <dgm:spPr/>
      <dgm:t>
        <a:bodyPr/>
        <a:lstStyle/>
        <a:p>
          <a:endParaRPr lang="el-GR"/>
        </a:p>
      </dgm:t>
    </dgm:pt>
    <dgm:pt modelId="{6E84391B-479B-450E-9881-B4DFE9C8B3CC}">
      <dgm:prSet phldrT="[Κείμενο]" custT="1"/>
      <dgm:spPr>
        <a:noFill/>
        <a:ln cap="sq">
          <a:solidFill>
            <a:schemeClr val="accent2">
              <a:lumMod val="75000"/>
            </a:schemeClr>
          </a:solidFill>
          <a:prstDash val="sysDash"/>
        </a:ln>
      </dgm:spPr>
      <dgm:t>
        <a:bodyPr anchor="t"/>
        <a:lstStyle/>
        <a:p>
          <a:pPr algn="l"/>
          <a:r>
            <a:rPr lang="el-GR" sz="2000" b="1" dirty="0" smtClean="0">
              <a:solidFill>
                <a:schemeClr val="tx1"/>
              </a:solidFill>
              <a:latin typeface="Calibri" pitchFamily="34" charset="0"/>
            </a:rPr>
            <a:t>Ίδρυση / θεσμοθέτηση</a:t>
          </a:r>
        </a:p>
        <a:p>
          <a:pPr algn="l"/>
          <a:r>
            <a:rPr lang="el-GR" sz="2000" b="0" dirty="0" smtClean="0">
              <a:solidFill>
                <a:schemeClr val="tx1"/>
              </a:solidFill>
              <a:latin typeface="Calibri" pitchFamily="34" charset="0"/>
            </a:rPr>
            <a:t>- Αρχή – ιδιωτικά φιλανθρωπικά ιδρύματα</a:t>
          </a:r>
        </a:p>
        <a:p>
          <a:pPr algn="l"/>
          <a:r>
            <a:rPr lang="el-GR" sz="2000" b="0" dirty="0" smtClean="0">
              <a:solidFill>
                <a:schemeClr val="tx1"/>
              </a:solidFill>
              <a:latin typeface="Calibri" pitchFamily="34" charset="0"/>
            </a:rPr>
            <a:t>-Αργότερα, Νόμος 1143/1981, «δημόσια ειδικά σχολεία»</a:t>
          </a:r>
        </a:p>
        <a:p>
          <a:pPr algn="l"/>
          <a:r>
            <a:rPr lang="el-GR" sz="2000" b="1" dirty="0" smtClean="0">
              <a:solidFill>
                <a:schemeClr val="tx1"/>
              </a:solidFill>
              <a:latin typeface="Calibri" pitchFamily="34" charset="0"/>
            </a:rPr>
            <a:t>Διοικητικά ζητήματα</a:t>
          </a:r>
        </a:p>
        <a:p>
          <a:pPr algn="l"/>
          <a:r>
            <a:rPr lang="el-GR" sz="2000" b="0" dirty="0" smtClean="0">
              <a:solidFill>
                <a:schemeClr val="tx1"/>
              </a:solidFill>
              <a:latin typeface="Calibri" pitchFamily="34" charset="0"/>
            </a:rPr>
            <a:t>-Αυτοτελείς δομές.</a:t>
          </a:r>
        </a:p>
        <a:p>
          <a:pPr algn="l"/>
          <a:r>
            <a:rPr lang="el-GR" sz="2000" b="0" dirty="0" smtClean="0">
              <a:solidFill>
                <a:schemeClr val="tx1"/>
              </a:solidFill>
              <a:latin typeface="Calibri" pitchFamily="34" charset="0"/>
            </a:rPr>
            <a:t>-Ε.Π. και άλλες </a:t>
          </a:r>
        </a:p>
        <a:p>
          <a:pPr algn="l"/>
          <a:r>
            <a:rPr lang="el-GR" sz="2000" b="0" dirty="0" smtClean="0">
              <a:solidFill>
                <a:schemeClr val="tx1"/>
              </a:solidFill>
              <a:latin typeface="Calibri" pitchFamily="34" charset="0"/>
            </a:rPr>
            <a:t>Ειδικότητες. </a:t>
          </a:r>
        </a:p>
        <a:p>
          <a:pPr algn="l"/>
          <a:endParaRPr lang="el-GR" sz="2000" b="0" dirty="0" smtClean="0">
            <a:solidFill>
              <a:schemeClr val="tx1"/>
            </a:solidFill>
            <a:latin typeface="Calibri" pitchFamily="34" charset="0"/>
          </a:endParaRPr>
        </a:p>
        <a:p>
          <a:pPr algn="l"/>
          <a:endParaRPr lang="el-GR" sz="2000" b="1" dirty="0" smtClean="0">
            <a:solidFill>
              <a:schemeClr val="tx1"/>
            </a:solidFill>
            <a:latin typeface="Calibri" pitchFamily="34" charset="0"/>
          </a:endParaRPr>
        </a:p>
        <a:p>
          <a:pPr algn="l"/>
          <a:endParaRPr lang="el-GR" sz="2000" b="0" dirty="0" smtClean="0">
            <a:solidFill>
              <a:schemeClr val="tx1"/>
            </a:solidFill>
            <a:latin typeface="Calibri" pitchFamily="34" charset="0"/>
          </a:endParaRPr>
        </a:p>
        <a:p>
          <a:pPr algn="l"/>
          <a:endParaRPr lang="el-GR" sz="2000" b="0" dirty="0">
            <a:solidFill>
              <a:schemeClr val="tx1"/>
            </a:solidFill>
            <a:latin typeface="Calibri" pitchFamily="34" charset="0"/>
          </a:endParaRPr>
        </a:p>
      </dgm:t>
    </dgm:pt>
    <dgm:pt modelId="{B8CEC1E5-B200-4147-B63D-538780CCED68}" type="parTrans" cxnId="{99BDA7A4-C62C-4601-A17C-C39F3F9FDB63}">
      <dgm:prSet/>
      <dgm:spPr/>
      <dgm:t>
        <a:bodyPr/>
        <a:lstStyle/>
        <a:p>
          <a:endParaRPr lang="el-GR"/>
        </a:p>
      </dgm:t>
    </dgm:pt>
    <dgm:pt modelId="{E65C4159-3F28-4E08-A4E3-6FD6B5B43F27}" type="sibTrans" cxnId="{99BDA7A4-C62C-4601-A17C-C39F3F9FDB63}">
      <dgm:prSet/>
      <dgm:spPr/>
      <dgm:t>
        <a:bodyPr/>
        <a:lstStyle/>
        <a:p>
          <a:endParaRPr lang="el-GR"/>
        </a:p>
      </dgm:t>
    </dgm:pt>
    <dgm:pt modelId="{A2C3685D-EBF4-4370-B3C3-9642BA89855A}">
      <dgm:prSet phldrT="[Κείμενο]" custT="1"/>
      <dgm:spPr>
        <a:noFill/>
        <a:ln cap="sq">
          <a:solidFill>
            <a:schemeClr val="accent2">
              <a:lumMod val="75000"/>
            </a:schemeClr>
          </a:solidFill>
          <a:prstDash val="sysDash"/>
        </a:ln>
      </dgm:spPr>
      <dgm:t>
        <a:bodyPr anchor="t"/>
        <a:lstStyle/>
        <a:p>
          <a:pPr marL="0" indent="0" algn="l"/>
          <a:r>
            <a:rPr lang="el-GR" sz="2000" b="1" dirty="0" smtClean="0">
              <a:solidFill>
                <a:schemeClr val="tx1"/>
              </a:solidFill>
              <a:latin typeface="Calibri" pitchFamily="34" charset="0"/>
            </a:rPr>
            <a:t>Στόχος</a:t>
          </a:r>
        </a:p>
        <a:p>
          <a:pPr marL="0" indent="0" algn="l"/>
          <a:r>
            <a:rPr lang="el-GR" sz="2000" b="0" dirty="0" smtClean="0">
              <a:solidFill>
                <a:schemeClr val="tx1"/>
              </a:solidFill>
              <a:latin typeface="Calibri" pitchFamily="34" charset="0"/>
            </a:rPr>
            <a:t>Η παροχή ειδικής αγωγής και επαγγελματικής εκπαίδευσης σε μαθητές, συνήθως, με πιο σοβαρές ΕΕΑΑ. </a:t>
          </a:r>
        </a:p>
        <a:p>
          <a:pPr marL="0" indent="0" algn="l"/>
          <a:endParaRPr lang="el-GR" sz="2000" b="1" dirty="0">
            <a:solidFill>
              <a:schemeClr val="tx1"/>
            </a:solidFill>
            <a:latin typeface="Calibri" pitchFamily="34" charset="0"/>
          </a:endParaRPr>
        </a:p>
      </dgm:t>
    </dgm:pt>
    <dgm:pt modelId="{2DAA44E0-F7E5-4C2A-99B4-00515C6D6FF5}" type="parTrans" cxnId="{D8B26137-D9B6-45E3-86CC-AAD8D41CC7FE}">
      <dgm:prSet/>
      <dgm:spPr/>
      <dgm:t>
        <a:bodyPr/>
        <a:lstStyle/>
        <a:p>
          <a:endParaRPr lang="el-GR"/>
        </a:p>
      </dgm:t>
    </dgm:pt>
    <dgm:pt modelId="{AF6D1F6E-9604-4891-B7D6-EDCD6C4BC8FC}" type="sibTrans" cxnId="{D8B26137-D9B6-45E3-86CC-AAD8D41CC7FE}">
      <dgm:prSet/>
      <dgm:spPr/>
      <dgm:t>
        <a:bodyPr/>
        <a:lstStyle/>
        <a:p>
          <a:endParaRPr lang="el-GR"/>
        </a:p>
      </dgm:t>
    </dgm:pt>
    <dgm:pt modelId="{3ECEBAE3-73F3-47C0-ACC1-0701860B97F8}" type="pres">
      <dgm:prSet presAssocID="{402B6982-19E9-4EEB-87C5-DF939AE1E52B}" presName="Name0" presStyleCnt="0">
        <dgm:presLayoutVars>
          <dgm:dir/>
          <dgm:resizeHandles val="exact"/>
        </dgm:presLayoutVars>
      </dgm:prSet>
      <dgm:spPr/>
      <dgm:t>
        <a:bodyPr/>
        <a:lstStyle/>
        <a:p>
          <a:endParaRPr lang="el-GR"/>
        </a:p>
      </dgm:t>
    </dgm:pt>
    <dgm:pt modelId="{CE5DF9A1-EF28-40E2-8EC1-44328CAF8D79}" type="pres">
      <dgm:prSet presAssocID="{234D9689-5999-4A46-B4D5-5148356F9D1F}" presName="node" presStyleLbl="node1" presStyleIdx="0" presStyleCnt="3">
        <dgm:presLayoutVars>
          <dgm:bulletEnabled val="1"/>
        </dgm:presLayoutVars>
      </dgm:prSet>
      <dgm:spPr/>
      <dgm:t>
        <a:bodyPr/>
        <a:lstStyle/>
        <a:p>
          <a:endParaRPr lang="el-GR"/>
        </a:p>
      </dgm:t>
    </dgm:pt>
    <dgm:pt modelId="{1F2FB0BF-F4A6-4F90-9F20-BCE5C3E94E52}" type="pres">
      <dgm:prSet presAssocID="{889C8B04-625A-457B-8B1A-A95C0CFFA6B8}" presName="sibTrans" presStyleCnt="0"/>
      <dgm:spPr/>
    </dgm:pt>
    <dgm:pt modelId="{9CAE06A3-7E46-49E5-92F6-2CE0AB9A3EC0}" type="pres">
      <dgm:prSet presAssocID="{6E84391B-479B-450E-9881-B4DFE9C8B3CC}" presName="node" presStyleLbl="node1" presStyleIdx="1" presStyleCnt="3">
        <dgm:presLayoutVars>
          <dgm:bulletEnabled val="1"/>
        </dgm:presLayoutVars>
      </dgm:prSet>
      <dgm:spPr/>
      <dgm:t>
        <a:bodyPr/>
        <a:lstStyle/>
        <a:p>
          <a:endParaRPr lang="el-GR"/>
        </a:p>
      </dgm:t>
    </dgm:pt>
    <dgm:pt modelId="{1CAC6F16-AC3A-4C78-A3A7-4E4938069AB0}" type="pres">
      <dgm:prSet presAssocID="{E65C4159-3F28-4E08-A4E3-6FD6B5B43F27}" presName="sibTrans" presStyleCnt="0"/>
      <dgm:spPr/>
    </dgm:pt>
    <dgm:pt modelId="{802B0F4D-CBA2-4822-A5C1-21F055837746}" type="pres">
      <dgm:prSet presAssocID="{A2C3685D-EBF4-4370-B3C3-9642BA89855A}" presName="node" presStyleLbl="node1" presStyleIdx="2" presStyleCnt="3">
        <dgm:presLayoutVars>
          <dgm:bulletEnabled val="1"/>
        </dgm:presLayoutVars>
      </dgm:prSet>
      <dgm:spPr/>
      <dgm:t>
        <a:bodyPr/>
        <a:lstStyle/>
        <a:p>
          <a:endParaRPr lang="el-GR"/>
        </a:p>
      </dgm:t>
    </dgm:pt>
  </dgm:ptLst>
  <dgm:cxnLst>
    <dgm:cxn modelId="{D8B26137-D9B6-45E3-86CC-AAD8D41CC7FE}" srcId="{402B6982-19E9-4EEB-87C5-DF939AE1E52B}" destId="{A2C3685D-EBF4-4370-B3C3-9642BA89855A}" srcOrd="2" destOrd="0" parTransId="{2DAA44E0-F7E5-4C2A-99B4-00515C6D6FF5}" sibTransId="{AF6D1F6E-9604-4891-B7D6-EDCD6C4BC8FC}"/>
    <dgm:cxn modelId="{D95A5422-51C8-4DCD-BEE5-6DB66B0EB398}" type="presOf" srcId="{402B6982-19E9-4EEB-87C5-DF939AE1E52B}" destId="{3ECEBAE3-73F3-47C0-ACC1-0701860B97F8}" srcOrd="0" destOrd="0" presId="urn:microsoft.com/office/officeart/2005/8/layout/hList6"/>
    <dgm:cxn modelId="{B3FA26F2-7CED-49D4-B70A-A64223F0C626}" type="presOf" srcId="{234D9689-5999-4A46-B4D5-5148356F9D1F}" destId="{CE5DF9A1-EF28-40E2-8EC1-44328CAF8D79}" srcOrd="0" destOrd="0" presId="urn:microsoft.com/office/officeart/2005/8/layout/hList6"/>
    <dgm:cxn modelId="{99BDA7A4-C62C-4601-A17C-C39F3F9FDB63}" srcId="{402B6982-19E9-4EEB-87C5-DF939AE1E52B}" destId="{6E84391B-479B-450E-9881-B4DFE9C8B3CC}" srcOrd="1" destOrd="0" parTransId="{B8CEC1E5-B200-4147-B63D-538780CCED68}" sibTransId="{E65C4159-3F28-4E08-A4E3-6FD6B5B43F27}"/>
    <dgm:cxn modelId="{D569C3A2-40F8-4688-A64D-0148DCB9335B}" srcId="{402B6982-19E9-4EEB-87C5-DF939AE1E52B}" destId="{234D9689-5999-4A46-B4D5-5148356F9D1F}" srcOrd="0" destOrd="0" parTransId="{3B32CAF9-4A7E-4CCD-BE42-0367E2CB769D}" sibTransId="{889C8B04-625A-457B-8B1A-A95C0CFFA6B8}"/>
    <dgm:cxn modelId="{0456B04E-3938-4989-8C4B-52CA036772B4}" type="presOf" srcId="{A2C3685D-EBF4-4370-B3C3-9642BA89855A}" destId="{802B0F4D-CBA2-4822-A5C1-21F055837746}" srcOrd="0" destOrd="0" presId="urn:microsoft.com/office/officeart/2005/8/layout/hList6"/>
    <dgm:cxn modelId="{4D9D0213-3523-4F94-ADA4-4BF807EE7E75}" type="presOf" srcId="{6E84391B-479B-450E-9881-B4DFE9C8B3CC}" destId="{9CAE06A3-7E46-49E5-92F6-2CE0AB9A3EC0}" srcOrd="0" destOrd="0" presId="urn:microsoft.com/office/officeart/2005/8/layout/hList6"/>
    <dgm:cxn modelId="{BFF0585A-85CB-4BA0-B4A8-C71C05813E6B}" type="presParOf" srcId="{3ECEBAE3-73F3-47C0-ACC1-0701860B97F8}" destId="{CE5DF9A1-EF28-40E2-8EC1-44328CAF8D79}" srcOrd="0" destOrd="0" presId="urn:microsoft.com/office/officeart/2005/8/layout/hList6"/>
    <dgm:cxn modelId="{1965AEF0-5CAF-4F40-AF8F-2F5E2EEC4379}" type="presParOf" srcId="{3ECEBAE3-73F3-47C0-ACC1-0701860B97F8}" destId="{1F2FB0BF-F4A6-4F90-9F20-BCE5C3E94E52}" srcOrd="1" destOrd="0" presId="urn:microsoft.com/office/officeart/2005/8/layout/hList6"/>
    <dgm:cxn modelId="{33F46557-CF63-4E13-9E2B-71BE2A1FFDA6}" type="presParOf" srcId="{3ECEBAE3-73F3-47C0-ACC1-0701860B97F8}" destId="{9CAE06A3-7E46-49E5-92F6-2CE0AB9A3EC0}" srcOrd="2" destOrd="0" presId="urn:microsoft.com/office/officeart/2005/8/layout/hList6"/>
    <dgm:cxn modelId="{B280AC34-DCF4-424C-9CE2-0EF7AB17D404}" type="presParOf" srcId="{3ECEBAE3-73F3-47C0-ACC1-0701860B97F8}" destId="{1CAC6F16-AC3A-4C78-A3A7-4E4938069AB0}" srcOrd="3" destOrd="0" presId="urn:microsoft.com/office/officeart/2005/8/layout/hList6"/>
    <dgm:cxn modelId="{6416EB24-B15E-4956-96A3-90F3C9E736CD}" type="presParOf" srcId="{3ECEBAE3-73F3-47C0-ACC1-0701860B97F8}" destId="{802B0F4D-CBA2-4822-A5C1-21F055837746}"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DC25C3-F3C5-46AC-99BE-7E0E95E3F13A}">
      <dsp:nvSpPr>
        <dsp:cNvPr id="0" name=""/>
        <dsp:cNvSpPr/>
      </dsp:nvSpPr>
      <dsp:spPr>
        <a:xfrm>
          <a:off x="3552666" y="2788803"/>
          <a:ext cx="2038666" cy="1798770"/>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l-GR" sz="2800" b="1" i="1" kern="1200" dirty="0" smtClean="0">
              <a:latin typeface="Calibri" pitchFamily="34" charset="0"/>
            </a:rPr>
            <a:t>Πλαίσια παροχής Ε.Α.</a:t>
          </a:r>
          <a:endParaRPr lang="el-GR" sz="2800" b="1" i="1" kern="1200" dirty="0">
            <a:latin typeface="Calibri" pitchFamily="34" charset="0"/>
          </a:endParaRPr>
        </a:p>
      </dsp:txBody>
      <dsp:txXfrm>
        <a:off x="3552666" y="2788803"/>
        <a:ext cx="2038666" cy="1798770"/>
      </dsp:txXfrm>
    </dsp:sp>
    <dsp:sp modelId="{E5DDF074-9F04-4D68-B70F-618A28E2F2BE}">
      <dsp:nvSpPr>
        <dsp:cNvPr id="0" name=""/>
        <dsp:cNvSpPr/>
      </dsp:nvSpPr>
      <dsp:spPr>
        <a:xfrm rot="16128612">
          <a:off x="4314485" y="2175772"/>
          <a:ext cx="465905"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16128612">
        <a:off x="4314485" y="2175772"/>
        <a:ext cx="465905" cy="659591"/>
      </dsp:txXfrm>
    </dsp:sp>
    <dsp:sp modelId="{6342AFFC-5C95-4A6A-9EA2-EE7BCE6434FC}">
      <dsp:nvSpPr>
        <dsp:cNvPr id="0" name=""/>
        <dsp:cNvSpPr/>
      </dsp:nvSpPr>
      <dsp:spPr>
        <a:xfrm>
          <a:off x="3337001" y="-2577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Σε μη εκπαιδευτικά ιδρύματα  (π.χ. νοσοκομείο, διδασκαλία στο σπίτι)</a:t>
          </a:r>
          <a:endParaRPr lang="el-GR" sz="2000" b="1" kern="1200" dirty="0">
            <a:latin typeface="Calibri" pitchFamily="34" charset="0"/>
          </a:endParaRPr>
        </a:p>
      </dsp:txBody>
      <dsp:txXfrm>
        <a:off x="3337001" y="-25774"/>
        <a:ext cx="2362054" cy="2230641"/>
      </dsp:txXfrm>
    </dsp:sp>
    <dsp:sp modelId="{FAE5D5B3-A58D-48A5-9BC6-DC8FFC0CFF9D}">
      <dsp:nvSpPr>
        <dsp:cNvPr id="0" name=""/>
        <dsp:cNvSpPr/>
      </dsp:nvSpPr>
      <dsp:spPr>
        <a:xfrm rot="20349619">
          <a:off x="5536966" y="2910529"/>
          <a:ext cx="423174"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20349619">
        <a:off x="5536966" y="2910529"/>
        <a:ext cx="423174" cy="659591"/>
      </dsp:txXfrm>
    </dsp:sp>
    <dsp:sp modelId="{54F18908-E494-474B-89BF-885A2A669FF1}">
      <dsp:nvSpPr>
        <dsp:cNvPr id="0" name=""/>
        <dsp:cNvSpPr/>
      </dsp:nvSpPr>
      <dsp:spPr>
        <a:xfrm>
          <a:off x="5918406" y="1610782"/>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Χωρίς επιπλέον στήριξη</a:t>
          </a:r>
          <a:endParaRPr lang="el-GR" sz="2000" b="1" kern="1200" dirty="0">
            <a:latin typeface="Calibri" pitchFamily="34" charset="0"/>
          </a:endParaRPr>
        </a:p>
      </dsp:txBody>
      <dsp:txXfrm>
        <a:off x="5918406" y="1610782"/>
        <a:ext cx="2362054" cy="2230641"/>
      </dsp:txXfrm>
    </dsp:sp>
    <dsp:sp modelId="{CEE3964B-FC4D-42DB-A9E9-1C0C060230E1}">
      <dsp:nvSpPr>
        <dsp:cNvPr id="0" name=""/>
        <dsp:cNvSpPr/>
      </dsp:nvSpPr>
      <dsp:spPr>
        <a:xfrm rot="3201617">
          <a:off x="5075754" y="4308169"/>
          <a:ext cx="405267"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3201617">
        <a:off x="5075754" y="4308169"/>
        <a:ext cx="405267" cy="659591"/>
      </dsp:txXfrm>
    </dsp:sp>
    <dsp:sp modelId="{8541C7B5-2691-40D7-BA5B-EEFD7BF0AB05}">
      <dsp:nvSpPr>
        <dsp:cNvPr id="0" name=""/>
        <dsp:cNvSpPr/>
      </dsp:nvSpPr>
      <dsp:spPr>
        <a:xfrm>
          <a:off x="4932409" y="4645411"/>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Παράλληλη στήριξη</a:t>
          </a:r>
          <a:endParaRPr lang="el-GR" sz="2000" b="1" kern="1200" dirty="0">
            <a:latin typeface="Calibri" pitchFamily="34" charset="0"/>
          </a:endParaRPr>
        </a:p>
      </dsp:txBody>
      <dsp:txXfrm>
        <a:off x="4932409" y="4645411"/>
        <a:ext cx="2362054" cy="2230641"/>
      </dsp:txXfrm>
    </dsp:sp>
    <dsp:sp modelId="{BD4021FA-A64C-41CB-ABF3-576D459EE1B7}">
      <dsp:nvSpPr>
        <dsp:cNvPr id="0" name=""/>
        <dsp:cNvSpPr/>
      </dsp:nvSpPr>
      <dsp:spPr>
        <a:xfrm rot="7710811">
          <a:off x="3587865" y="4310226"/>
          <a:ext cx="453289"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7710811">
        <a:off x="3587865" y="4310226"/>
        <a:ext cx="453289" cy="659591"/>
      </dsp:txXfrm>
    </dsp:sp>
    <dsp:sp modelId="{01C74CB1-D4D0-4224-BD88-EBC7D679D4D5}">
      <dsp:nvSpPr>
        <dsp:cNvPr id="0" name=""/>
        <dsp:cNvSpPr/>
      </dsp:nvSpPr>
      <dsp:spPr>
        <a:xfrm>
          <a:off x="1741588" y="464542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Τμήμα ένταξης</a:t>
          </a:r>
          <a:endParaRPr lang="el-GR" sz="2000" b="1" kern="1200" dirty="0">
            <a:latin typeface="Calibri" pitchFamily="34" charset="0"/>
          </a:endParaRPr>
        </a:p>
      </dsp:txBody>
      <dsp:txXfrm>
        <a:off x="1741588" y="4645424"/>
        <a:ext cx="2362054" cy="2230641"/>
      </dsp:txXfrm>
    </dsp:sp>
    <dsp:sp modelId="{9C797326-4FD6-4123-A29B-287677D9C772}">
      <dsp:nvSpPr>
        <dsp:cNvPr id="0" name=""/>
        <dsp:cNvSpPr/>
      </dsp:nvSpPr>
      <dsp:spPr>
        <a:xfrm rot="12003314">
          <a:off x="3091858" y="2909740"/>
          <a:ext cx="502334"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12003314">
        <a:off x="3091858" y="2909740"/>
        <a:ext cx="502334" cy="659591"/>
      </dsp:txXfrm>
    </dsp:sp>
    <dsp:sp modelId="{7ADFD7B2-FB38-4480-837D-6E61D75B1B3C}">
      <dsp:nvSpPr>
        <dsp:cNvPr id="0" name=""/>
        <dsp:cNvSpPr/>
      </dsp:nvSpPr>
      <dsp:spPr>
        <a:xfrm>
          <a:off x="755578" y="161078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Ειδικό σχολείο</a:t>
          </a:r>
          <a:endParaRPr lang="el-GR" sz="2000" b="1" kern="1200" dirty="0">
            <a:latin typeface="Calibri" pitchFamily="34" charset="0"/>
          </a:endParaRPr>
        </a:p>
      </dsp:txBody>
      <dsp:txXfrm>
        <a:off x="755578" y="1610784"/>
        <a:ext cx="2362054" cy="223064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5DF9A1-EF28-40E2-8EC1-44328CAF8D79}">
      <dsp:nvSpPr>
        <dsp:cNvPr id="0" name=""/>
        <dsp:cNvSpPr/>
      </dsp:nvSpPr>
      <dsp:spPr>
        <a:xfrm rot="16200000">
          <a:off x="-960077"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Μορφές Σχολικών Πλαισίων</a:t>
          </a:r>
        </a:p>
        <a:p>
          <a:pPr lvl="0" algn="l" defTabSz="889000">
            <a:lnSpc>
              <a:spcPct val="90000"/>
            </a:lnSpc>
            <a:spcBef>
              <a:spcPct val="0"/>
            </a:spcBef>
            <a:spcAft>
              <a:spcPct val="35000"/>
            </a:spcAft>
          </a:pPr>
          <a:r>
            <a:rPr lang="en-US" sz="2000" kern="1200" dirty="0" err="1" smtClean="0">
              <a:solidFill>
                <a:schemeClr val="tx1"/>
              </a:solidFill>
              <a:latin typeface="Calibri" pitchFamily="34" charset="0"/>
            </a:rPr>
            <a:t>i</a:t>
          </a:r>
          <a:r>
            <a:rPr lang="en-US" sz="2000" kern="1200" dirty="0" smtClean="0">
              <a:solidFill>
                <a:schemeClr val="tx1"/>
              </a:solidFill>
              <a:latin typeface="Calibri" pitchFamily="34" charset="0"/>
            </a:rPr>
            <a:t>. </a:t>
          </a:r>
          <a:r>
            <a:rPr lang="el-GR" sz="2000" kern="1200" dirty="0" smtClean="0">
              <a:solidFill>
                <a:schemeClr val="tx1"/>
              </a:solidFill>
              <a:latin typeface="Calibri" pitchFamily="34" charset="0"/>
            </a:rPr>
            <a:t>Συστεγασμένο ειδικό σχολείο με γενικό </a:t>
          </a:r>
          <a:endParaRPr lang="en-US" sz="2000" kern="1200" dirty="0" smtClean="0">
            <a:solidFill>
              <a:schemeClr val="tx1"/>
            </a:solidFill>
            <a:latin typeface="Calibri" pitchFamily="34" charset="0"/>
          </a:endParaRPr>
        </a:p>
        <a:p>
          <a:pPr lvl="0" algn="l" defTabSz="889000">
            <a:lnSpc>
              <a:spcPct val="90000"/>
            </a:lnSpc>
            <a:spcBef>
              <a:spcPct val="0"/>
            </a:spcBef>
            <a:spcAft>
              <a:spcPct val="35000"/>
            </a:spcAft>
          </a:pPr>
          <a:r>
            <a:rPr lang="en-US" sz="2000" kern="1200" dirty="0" smtClean="0">
              <a:solidFill>
                <a:schemeClr val="tx1"/>
              </a:solidFill>
              <a:latin typeface="Calibri" pitchFamily="34" charset="0"/>
            </a:rPr>
            <a:t>ii. </a:t>
          </a:r>
          <a:r>
            <a:rPr lang="el-GR" sz="2000" kern="1200" dirty="0" smtClean="0">
              <a:solidFill>
                <a:schemeClr val="tx1"/>
              </a:solidFill>
              <a:latin typeface="Calibri" pitchFamily="34" charset="0"/>
            </a:rPr>
            <a:t>Ανεξάρτητο ειδικό σχολείο με οικοτροφείο</a:t>
          </a:r>
          <a:endParaRPr lang="en-US" sz="2000" kern="1200" dirty="0" smtClean="0">
            <a:solidFill>
              <a:schemeClr val="tx1"/>
            </a:solidFill>
            <a:latin typeface="Calibri" pitchFamily="34" charset="0"/>
          </a:endParaRPr>
        </a:p>
        <a:p>
          <a:pPr lvl="0" algn="l" defTabSz="889000">
            <a:lnSpc>
              <a:spcPct val="90000"/>
            </a:lnSpc>
            <a:spcBef>
              <a:spcPct val="0"/>
            </a:spcBef>
            <a:spcAft>
              <a:spcPct val="35000"/>
            </a:spcAft>
          </a:pPr>
          <a:r>
            <a:rPr lang="en-US" sz="2000" kern="1200" dirty="0" smtClean="0">
              <a:solidFill>
                <a:schemeClr val="tx1"/>
              </a:solidFill>
              <a:latin typeface="Calibri" pitchFamily="34" charset="0"/>
            </a:rPr>
            <a:t>iii. </a:t>
          </a:r>
          <a:r>
            <a:rPr lang="el-GR" sz="2000" kern="1200" dirty="0" smtClean="0">
              <a:solidFill>
                <a:schemeClr val="tx1"/>
              </a:solidFill>
              <a:latin typeface="Calibri" pitchFamily="34" charset="0"/>
            </a:rPr>
            <a:t>Ανεξάρτητο ημερήσιο ειδικό σχολείο</a:t>
          </a:r>
          <a:endParaRPr lang="el-GR" sz="2000" b="1" kern="1200" dirty="0">
            <a:solidFill>
              <a:schemeClr val="tx1"/>
            </a:solidFill>
            <a:latin typeface="Calibri" pitchFamily="34" charset="0"/>
          </a:endParaRPr>
        </a:p>
      </dsp:txBody>
      <dsp:txXfrm rot="16200000">
        <a:off x="-960077" y="961193"/>
        <a:ext cx="4824536" cy="2902148"/>
      </dsp:txXfrm>
    </dsp:sp>
    <dsp:sp modelId="{9CAE06A3-7E46-49E5-92F6-2CE0AB9A3EC0}">
      <dsp:nvSpPr>
        <dsp:cNvPr id="0" name=""/>
        <dsp:cNvSpPr/>
      </dsp:nvSpPr>
      <dsp:spPr>
        <a:xfrm rot="16200000">
          <a:off x="2159732"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Ίδρυση / θεσμοθέτηση</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 Αρχή – ιδιωτικά φιλανθρωπικά ιδρύματα</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-Αργότερα, Νόμος 1143/1981, «δημόσια ειδικά σχολεία»</a:t>
          </a:r>
        </a:p>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Διοικητικά ζητήματα</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-Αυτοτελείς δομές.</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-Ε.Π. και άλλες </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Ειδικότητες. </a:t>
          </a:r>
        </a:p>
        <a:p>
          <a:pPr lvl="0" algn="l" defTabSz="889000">
            <a:lnSpc>
              <a:spcPct val="90000"/>
            </a:lnSpc>
            <a:spcBef>
              <a:spcPct val="0"/>
            </a:spcBef>
            <a:spcAft>
              <a:spcPct val="35000"/>
            </a:spcAft>
          </a:pPr>
          <a:endParaRPr lang="el-GR" sz="2000" b="0"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1"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0"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0" kern="1200" dirty="0">
            <a:solidFill>
              <a:schemeClr val="tx1"/>
            </a:solidFill>
            <a:latin typeface="Calibri" pitchFamily="34" charset="0"/>
          </a:endParaRPr>
        </a:p>
      </dsp:txBody>
      <dsp:txXfrm rot="16200000">
        <a:off x="2159732" y="961193"/>
        <a:ext cx="4824536" cy="2902148"/>
      </dsp:txXfrm>
    </dsp:sp>
    <dsp:sp modelId="{802B0F4D-CBA2-4822-A5C1-21F055837746}">
      <dsp:nvSpPr>
        <dsp:cNvPr id="0" name=""/>
        <dsp:cNvSpPr/>
      </dsp:nvSpPr>
      <dsp:spPr>
        <a:xfrm rot="16200000">
          <a:off x="5279541"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pPr>
          <a:r>
            <a:rPr lang="el-GR" sz="2000" b="1" kern="1200" dirty="0" smtClean="0">
              <a:solidFill>
                <a:schemeClr val="tx1"/>
              </a:solidFill>
              <a:latin typeface="Calibri" pitchFamily="34" charset="0"/>
            </a:rPr>
            <a:t>Στόχος</a:t>
          </a:r>
        </a:p>
        <a:p>
          <a:pPr marL="0" lvl="0" indent="0" algn="l" defTabSz="889000">
            <a:lnSpc>
              <a:spcPct val="90000"/>
            </a:lnSpc>
            <a:spcBef>
              <a:spcPct val="0"/>
            </a:spcBef>
            <a:spcAft>
              <a:spcPct val="35000"/>
            </a:spcAft>
          </a:pPr>
          <a:r>
            <a:rPr lang="el-GR" sz="2000" b="0" kern="1200" dirty="0" smtClean="0">
              <a:solidFill>
                <a:schemeClr val="tx1"/>
              </a:solidFill>
              <a:latin typeface="Calibri" pitchFamily="34" charset="0"/>
            </a:rPr>
            <a:t>Η παροχή ειδικής αγωγής και επαγγελματικής εκπαίδευσης σε μαθητές, συνήθως, με πιο σοβαρές ΕΕΑΑ. </a:t>
          </a:r>
        </a:p>
        <a:p>
          <a:pPr marL="0" lvl="0" indent="0" algn="l" defTabSz="889000">
            <a:lnSpc>
              <a:spcPct val="90000"/>
            </a:lnSpc>
            <a:spcBef>
              <a:spcPct val="0"/>
            </a:spcBef>
            <a:spcAft>
              <a:spcPct val="35000"/>
            </a:spcAft>
          </a:pPr>
          <a:endParaRPr lang="el-GR" sz="2000" b="1" kern="1200" dirty="0">
            <a:solidFill>
              <a:schemeClr val="tx1"/>
            </a:solidFill>
            <a:latin typeface="Calibri" pitchFamily="34" charset="0"/>
          </a:endParaRPr>
        </a:p>
      </dsp:txBody>
      <dsp:txXfrm rot="16200000">
        <a:off x="5279541" y="961193"/>
        <a:ext cx="4824536" cy="290214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B0D64-C249-48BB-B4E9-BD2FEF71AE55}" type="datetimeFigureOut">
              <a:rPr lang="el-GR" smtClean="0"/>
              <a:pPr/>
              <a:t>16/11/2015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C5143-488F-496E-AC47-552054F2870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77C5143-488F-496E-AC47-552054F28704}"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CF7F4701-417F-4273-A684-CD93DFB39B97}" type="datetimeFigureOut">
              <a:rPr lang="el-GR" smtClean="0"/>
              <a:pPr/>
              <a:t>16/11/2015</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6B4A66-9C73-43C9-A27F-F7B4EEF9B57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7F4701-417F-4273-A684-CD93DFB39B97}"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7F4701-417F-4273-A684-CD93DFB39B97}"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CF7F4701-417F-4273-A684-CD93DFB39B97}" type="datetimeFigureOut">
              <a:rPr lang="el-GR" smtClean="0"/>
              <a:pPr/>
              <a:t>16/11/2015</a:t>
            </a:fld>
            <a:endParaRPr lang="el-GR"/>
          </a:p>
        </p:txBody>
      </p:sp>
      <p:sp>
        <p:nvSpPr>
          <p:cNvPr id="9" name="8 - Θέση αριθμού διαφάνειας"/>
          <p:cNvSpPr>
            <a:spLocks noGrp="1"/>
          </p:cNvSpPr>
          <p:nvPr>
            <p:ph type="sldNum" sz="quarter" idx="15"/>
          </p:nvPr>
        </p:nvSpPr>
        <p:spPr/>
        <p:txBody>
          <a:bodyPr rtlCol="0"/>
          <a:lstStyle/>
          <a:p>
            <a:fld id="{D36B4A66-9C73-43C9-A27F-F7B4EEF9B571}"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CF7F4701-417F-4273-A684-CD93DFB39B97}" type="datetimeFigureOut">
              <a:rPr lang="el-GR" smtClean="0"/>
              <a:pPr/>
              <a:t>16/11/2015</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6B4A66-9C73-43C9-A27F-F7B4EEF9B5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F7F4701-417F-4273-A684-CD93DFB39B97}" type="datetimeFigureOut">
              <a:rPr lang="el-GR" smtClean="0"/>
              <a:pPr/>
              <a:t>16/11/2015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CF7F4701-417F-4273-A684-CD93DFB39B97}" type="datetimeFigureOut">
              <a:rPr lang="el-GR" smtClean="0"/>
              <a:pPr/>
              <a:t>16/11/2015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CF7F4701-417F-4273-A684-CD93DFB39B97}" type="datetimeFigureOut">
              <a:rPr lang="el-GR" smtClean="0"/>
              <a:pPr/>
              <a:t>16/11/2015</a:t>
            </a:fld>
            <a:endParaRPr lang="el-GR"/>
          </a:p>
        </p:txBody>
      </p:sp>
      <p:sp>
        <p:nvSpPr>
          <p:cNvPr id="7" name="6 - Θέση αριθμού διαφάνειας"/>
          <p:cNvSpPr>
            <a:spLocks noGrp="1"/>
          </p:cNvSpPr>
          <p:nvPr>
            <p:ph type="sldNum" sz="quarter" idx="11"/>
          </p:nvPr>
        </p:nvSpPr>
        <p:spPr/>
        <p:txBody>
          <a:bodyPr rtlCol="0"/>
          <a:lstStyle/>
          <a:p>
            <a:fld id="{D36B4A66-9C73-43C9-A27F-F7B4EEF9B571}"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F7F4701-417F-4273-A684-CD93DFB39B97}" type="datetimeFigureOut">
              <a:rPr lang="el-GR" smtClean="0"/>
              <a:pPr/>
              <a:t>16/11/2015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CF7F4701-417F-4273-A684-CD93DFB39B97}" type="datetimeFigureOut">
              <a:rPr lang="el-GR" smtClean="0"/>
              <a:pPr/>
              <a:t>16/11/2015</a:t>
            </a:fld>
            <a:endParaRPr lang="el-GR"/>
          </a:p>
        </p:txBody>
      </p:sp>
      <p:sp>
        <p:nvSpPr>
          <p:cNvPr id="22" name="21 - Θέση αριθμού διαφάνειας"/>
          <p:cNvSpPr>
            <a:spLocks noGrp="1"/>
          </p:cNvSpPr>
          <p:nvPr>
            <p:ph type="sldNum" sz="quarter" idx="15"/>
          </p:nvPr>
        </p:nvSpPr>
        <p:spPr/>
        <p:txBody>
          <a:bodyPr rtlCol="0"/>
          <a:lstStyle/>
          <a:p>
            <a:fld id="{D36B4A66-9C73-43C9-A27F-F7B4EEF9B571}"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CF7F4701-417F-4273-A684-CD93DFB39B97}" type="datetimeFigureOut">
              <a:rPr lang="el-GR" smtClean="0"/>
              <a:pPr/>
              <a:t>16/11/2015</a:t>
            </a:fld>
            <a:endParaRPr lang="el-GR"/>
          </a:p>
        </p:txBody>
      </p:sp>
      <p:sp>
        <p:nvSpPr>
          <p:cNvPr id="18" name="17 - Θέση αριθμού διαφάνειας"/>
          <p:cNvSpPr>
            <a:spLocks noGrp="1"/>
          </p:cNvSpPr>
          <p:nvPr>
            <p:ph type="sldNum" sz="quarter" idx="11"/>
          </p:nvPr>
        </p:nvSpPr>
        <p:spPr/>
        <p:txBody>
          <a:bodyPr rtlCol="0"/>
          <a:lstStyle/>
          <a:p>
            <a:fld id="{D36B4A66-9C73-43C9-A27F-F7B4EEF9B571}"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7F4701-417F-4273-A684-CD93DFB39B97}" type="datetimeFigureOut">
              <a:rPr lang="el-GR" smtClean="0"/>
              <a:pPr/>
              <a:t>16/11/2015</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6B4A66-9C73-43C9-A27F-F7B4EEF9B57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4" name="3 - TextBox"/>
          <p:cNvSpPr txBox="1"/>
          <p:nvPr/>
        </p:nvSpPr>
        <p:spPr>
          <a:xfrm>
            <a:off x="1763688" y="2708920"/>
            <a:ext cx="7200800" cy="707886"/>
          </a:xfrm>
          <a:prstGeom prst="rect">
            <a:avLst/>
          </a:prstGeom>
          <a:noFill/>
        </p:spPr>
        <p:txBody>
          <a:bodyPr wrap="square" rtlCol="0">
            <a:spAutoFit/>
          </a:bodyPr>
          <a:lstStyle/>
          <a:p>
            <a:pPr algn="ctr"/>
            <a:r>
              <a:rPr lang="el-GR" sz="4000" b="1" dirty="0" smtClean="0">
                <a:solidFill>
                  <a:schemeClr val="bg1"/>
                </a:solidFill>
                <a:latin typeface="Calibri" pitchFamily="34" charset="0"/>
              </a:rPr>
              <a:t>ΕΙΣΑΓΩΓΗ ΣΤΗΝ ΕΙΔΙΚΗ ΑΓΩΓΗ </a:t>
            </a:r>
          </a:p>
        </p:txBody>
      </p:sp>
      <p:sp>
        <p:nvSpPr>
          <p:cNvPr id="6" name="5 - TextBox"/>
          <p:cNvSpPr txBox="1"/>
          <p:nvPr/>
        </p:nvSpPr>
        <p:spPr>
          <a:xfrm>
            <a:off x="1979712" y="4679265"/>
            <a:ext cx="6552728" cy="1323439"/>
          </a:xfrm>
          <a:prstGeom prst="rect">
            <a:avLst/>
          </a:prstGeom>
          <a:noFill/>
        </p:spPr>
        <p:txBody>
          <a:bodyPr wrap="square" rtlCol="0">
            <a:spAutoFit/>
          </a:bodyPr>
          <a:lstStyle/>
          <a:p>
            <a:pPr algn="ctr"/>
            <a:r>
              <a:rPr lang="el-GR" sz="2000" dirty="0" smtClean="0">
                <a:solidFill>
                  <a:schemeClr val="bg1"/>
                </a:solidFill>
                <a:latin typeface="Calibri" pitchFamily="34" charset="0"/>
              </a:rPr>
              <a:t>Αναστασία </a:t>
            </a:r>
            <a:r>
              <a:rPr lang="el-GR" sz="2000" dirty="0" err="1" smtClean="0">
                <a:solidFill>
                  <a:schemeClr val="bg1"/>
                </a:solidFill>
                <a:latin typeface="Calibri" pitchFamily="34" charset="0"/>
              </a:rPr>
              <a:t>Βλάχου</a:t>
            </a:r>
            <a:endParaRPr lang="el-GR" sz="2000" dirty="0" smtClean="0">
              <a:solidFill>
                <a:schemeClr val="bg1"/>
              </a:solidFill>
              <a:latin typeface="Calibri" pitchFamily="34" charset="0"/>
            </a:endParaRPr>
          </a:p>
          <a:p>
            <a:pPr algn="ctr"/>
            <a:r>
              <a:rPr lang="el-GR" sz="2000" dirty="0" smtClean="0">
                <a:solidFill>
                  <a:schemeClr val="bg1"/>
                </a:solidFill>
                <a:latin typeface="Calibri" pitchFamily="34" charset="0"/>
              </a:rPr>
              <a:t>Πανεπιστήμιο Θεσσαλίας</a:t>
            </a:r>
          </a:p>
          <a:p>
            <a:pPr algn="ctr"/>
            <a:r>
              <a:rPr lang="el-GR" sz="2000" dirty="0" smtClean="0">
                <a:solidFill>
                  <a:schemeClr val="bg1"/>
                </a:solidFill>
                <a:latin typeface="Calibri" pitchFamily="34" charset="0"/>
              </a:rPr>
              <a:t>Παιδαγωγικό Τμήμα Ειδικής Αγωγής</a:t>
            </a:r>
          </a:p>
          <a:p>
            <a:pPr algn="ctr"/>
            <a:endParaRPr lang="el-GR" sz="2000" dirty="0"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graphicFrame>
        <p:nvGraphicFramePr>
          <p:cNvPr id="3" name="2 - Πίνακας"/>
          <p:cNvGraphicFramePr>
            <a:graphicFrameLocks noGrp="1"/>
          </p:cNvGraphicFramePr>
          <p:nvPr/>
        </p:nvGraphicFramePr>
        <p:xfrm>
          <a:off x="467544" y="1700808"/>
          <a:ext cx="7344816" cy="45110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Βαθμίδα</a:t>
                      </a:r>
                      <a:r>
                        <a:rPr lang="el-GR" sz="2000" b="1" baseline="0" dirty="0" smtClean="0">
                          <a:solidFill>
                            <a:schemeClr val="tx1"/>
                          </a:solidFill>
                          <a:latin typeface="Calibri" pitchFamily="34" charset="0"/>
                        </a:rPr>
                        <a:t> Εκπαίδευσης</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Α/</a:t>
                      </a:r>
                      <a:r>
                        <a:rPr lang="el-GR" sz="2000" dirty="0" err="1" smtClean="0">
                          <a:solidFill>
                            <a:schemeClr val="tx1"/>
                          </a:solidFill>
                          <a:latin typeface="Calibri" pitchFamily="34" charset="0"/>
                        </a:rPr>
                        <a:t>θμια</a:t>
                      </a:r>
                      <a:r>
                        <a:rPr lang="el-GR" sz="2000" baseline="0" dirty="0" err="1" smtClean="0">
                          <a:solidFill>
                            <a:schemeClr val="tx1"/>
                          </a:solidFill>
                          <a:latin typeface="Calibri" pitchFamily="34" charset="0"/>
                        </a:rPr>
                        <a:t> </a:t>
                      </a:r>
                      <a:r>
                        <a:rPr lang="el-GR" sz="2000" baseline="0" dirty="0" smtClean="0">
                          <a:solidFill>
                            <a:schemeClr val="tx1"/>
                          </a:solidFill>
                          <a:latin typeface="Calibri" pitchFamily="34" charset="0"/>
                        </a:rPr>
                        <a:t>Εκπαίδευση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18.155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79,6%</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22.347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74,6%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27.341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75,9%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Β/</a:t>
                      </a:r>
                      <a:r>
                        <a:rPr lang="el-GR" sz="2000" dirty="0" err="1" smtClean="0">
                          <a:solidFill>
                            <a:schemeClr val="tx1"/>
                          </a:solidFill>
                          <a:latin typeface="Calibri" pitchFamily="34" charset="0"/>
                        </a:rPr>
                        <a:t>θμια </a:t>
                      </a:r>
                      <a:r>
                        <a:rPr lang="el-GR" sz="2000" dirty="0" smtClean="0">
                          <a:solidFill>
                            <a:schemeClr val="tx1"/>
                          </a:solidFill>
                          <a:latin typeface="Calibri" pitchFamily="34" charset="0"/>
                        </a:rPr>
                        <a:t>Εκπαίδευση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4.658</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20,4%</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7.607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25,4%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8.670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22.813</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2%</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latin typeface="Calibri" pitchFamily="34" charset="0"/>
                        </a:rPr>
                        <a:t>29.954</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latin typeface="Calibri" pitchFamily="34" charset="0"/>
                        </a:rPr>
                        <a:t>2.2%</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36.011</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3.4%</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00B050"/>
                          </a:solidFill>
                          <a:latin typeface="Calibri" pitchFamily="34" charset="0"/>
                        </a:rPr>
                        <a:t>Σύνολο μαθητικού πληθυσμού</a:t>
                      </a:r>
                      <a:endParaRPr lang="el-GR" sz="2000" b="1" dirty="0">
                        <a:solidFill>
                          <a:srgbClr val="00B05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00B050"/>
                          </a:solidFill>
                          <a:latin typeface="Calibri" pitchFamily="34" charset="0"/>
                        </a:rPr>
                        <a:t>1.134.348</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b="1" dirty="0" smtClean="0">
                          <a:solidFill>
                            <a:srgbClr val="00B050"/>
                          </a:solidFill>
                          <a:latin typeface="Calibri" pitchFamily="34" charset="0"/>
                        </a:rPr>
                        <a:t>1.381.251</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l-GR" sz="2000" b="1" dirty="0" smtClean="0">
                          <a:solidFill>
                            <a:srgbClr val="00B050"/>
                          </a:solidFill>
                          <a:latin typeface="Calibri" pitchFamily="34" charset="0"/>
                        </a:rPr>
                        <a:t>1.057.619</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bl>
          </a:graphicData>
        </a:graphic>
      </p:graphicFrame>
      <p:sp>
        <p:nvSpPr>
          <p:cNvPr id="5" name="4 - TextBox"/>
          <p:cNvSpPr txBox="1"/>
          <p:nvPr/>
        </p:nvSpPr>
        <p:spPr>
          <a:xfrm>
            <a:off x="323528" y="1187460"/>
            <a:ext cx="8352928" cy="400110"/>
          </a:xfrm>
          <a:prstGeom prst="rect">
            <a:avLst/>
          </a:prstGeom>
          <a:noFill/>
        </p:spPr>
        <p:txBody>
          <a:bodyPr wrap="square" rtlCol="0">
            <a:spAutoFit/>
          </a:bodyPr>
          <a:lstStyle/>
          <a:p>
            <a:r>
              <a:rPr lang="el-GR" sz="2000" dirty="0" smtClean="0">
                <a:latin typeface="Calibri" pitchFamily="34" charset="0"/>
              </a:rPr>
              <a:t>1. Αριθμός μαθητών ανά βαθμίδα εκπαίδευσης:</a:t>
            </a:r>
            <a:endParaRPr lang="el-GR" sz="2000" dirty="0">
              <a:latin typeface="Calibri" pitchFamily="34" charset="0"/>
            </a:endParaRPr>
          </a:p>
        </p:txBody>
      </p:sp>
      <p:sp>
        <p:nvSpPr>
          <p:cNvPr id="6" name="5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endParaRPr lang="el-GR" sz="2000" dirty="0">
              <a:latin typeface="Calibri" pitchFamily="34" charset="0"/>
            </a:endParaRPr>
          </a:p>
        </p:txBody>
      </p:sp>
      <p:graphicFrame>
        <p:nvGraphicFramePr>
          <p:cNvPr id="5" name="4 - Πίνακας"/>
          <p:cNvGraphicFramePr>
            <a:graphicFrameLocks noGrp="1"/>
          </p:cNvGraphicFramePr>
          <p:nvPr/>
        </p:nvGraphicFramePr>
        <p:xfrm>
          <a:off x="539552" y="2031072"/>
          <a:ext cx="7344816" cy="42062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Είδος πλαισίου</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Ειδικό</a:t>
                      </a:r>
                      <a:r>
                        <a:rPr lang="el-GR" sz="2000" baseline="0" dirty="0" smtClean="0">
                          <a:solidFill>
                            <a:schemeClr val="tx1"/>
                          </a:solidFill>
                          <a:latin typeface="Calibri" pitchFamily="34" charset="0"/>
                        </a:rPr>
                        <a:t> Σχολείο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3.400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18,7%</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3.642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16,3%</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3.951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14,4%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Τμήμα</a:t>
                      </a:r>
                      <a:r>
                        <a:rPr lang="el-GR" sz="2000" baseline="0" dirty="0" smtClean="0">
                          <a:solidFill>
                            <a:schemeClr val="tx1"/>
                          </a:solidFill>
                          <a:latin typeface="Calibri" pitchFamily="34" charset="0"/>
                        </a:rPr>
                        <a:t> Ένταξης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14.755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81,3%</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18.705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83,7%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21.866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Παράλληλη στήριξη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1.524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18.155</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22.347</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27.341</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5 - TextBox"/>
          <p:cNvSpPr txBox="1"/>
          <p:nvPr/>
        </p:nvSpPr>
        <p:spPr>
          <a:xfrm>
            <a:off x="323528" y="1187460"/>
            <a:ext cx="8352928" cy="707886"/>
          </a:xfrm>
          <a:prstGeom prst="rect">
            <a:avLst/>
          </a:prstGeom>
          <a:noFill/>
        </p:spPr>
        <p:txBody>
          <a:bodyPr wrap="square" rtlCol="0">
            <a:spAutoFit/>
          </a:bodyPr>
          <a:lstStyle/>
          <a:p>
            <a:pPr marL="268288" indent="-268288"/>
            <a:r>
              <a:rPr lang="el-GR" sz="2000" dirty="0" smtClean="0">
                <a:latin typeface="Calibri" pitchFamily="34" charset="0"/>
              </a:rPr>
              <a:t>2. Αριθμός μαθητών με ΕΕΑΑ ανά πλαίσιο παροχής ειδικής εκπαίδευσης στην Α/</a:t>
            </a:r>
            <a:r>
              <a:rPr lang="el-GR" sz="2000" dirty="0" err="1" smtClean="0">
                <a:latin typeface="Calibri" pitchFamily="34" charset="0"/>
              </a:rPr>
              <a:t>θμια </a:t>
            </a:r>
            <a:r>
              <a:rPr lang="el-GR" sz="2000" dirty="0" smtClean="0">
                <a:latin typeface="Calibri" pitchFamily="34" charset="0"/>
              </a:rPr>
              <a:t>Εκπαίδευση (Νηπιαγωγείο + Δημοτικό):</a:t>
            </a:r>
            <a:endParaRPr lang="el-GR" sz="2000" dirty="0">
              <a:latin typeface="Calibri" pitchFamily="34" charset="0"/>
            </a:endParaRPr>
          </a:p>
        </p:txBody>
      </p:sp>
      <p:sp>
        <p:nvSpPr>
          <p:cNvPr id="8" name="7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endParaRPr lang="el-GR" sz="2000" dirty="0">
              <a:latin typeface="Calibri" pitchFamily="34" charset="0"/>
            </a:endParaRPr>
          </a:p>
        </p:txBody>
      </p:sp>
      <p:graphicFrame>
        <p:nvGraphicFramePr>
          <p:cNvPr id="5" name="4 - Πίνακας"/>
          <p:cNvGraphicFramePr>
            <a:graphicFrameLocks noGrp="1"/>
          </p:cNvGraphicFramePr>
          <p:nvPr/>
        </p:nvGraphicFramePr>
        <p:xfrm>
          <a:off x="611560" y="2031072"/>
          <a:ext cx="7344816" cy="42062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Είδος πλαισίου</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Ειδικό</a:t>
                      </a:r>
                      <a:r>
                        <a:rPr lang="el-GR" sz="2000" baseline="0" dirty="0" smtClean="0">
                          <a:solidFill>
                            <a:schemeClr val="tx1"/>
                          </a:solidFill>
                          <a:latin typeface="Calibri" pitchFamily="34" charset="0"/>
                        </a:rPr>
                        <a:t> Σχολείο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2.568</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55,1%</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3.841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50,5%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3.910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45,1%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Τμήμα</a:t>
                      </a:r>
                      <a:r>
                        <a:rPr lang="el-GR" sz="2000" baseline="0" dirty="0" smtClean="0">
                          <a:solidFill>
                            <a:schemeClr val="tx1"/>
                          </a:solidFill>
                          <a:latin typeface="Calibri" pitchFamily="34" charset="0"/>
                        </a:rPr>
                        <a:t> Ένταξης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2.090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44,9%</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3.766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49,5%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4.484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51,7%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Παράλληλη στήριξη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276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4.658</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7.607</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8.670</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5 - TextBox"/>
          <p:cNvSpPr txBox="1"/>
          <p:nvPr/>
        </p:nvSpPr>
        <p:spPr>
          <a:xfrm>
            <a:off x="323528" y="1187460"/>
            <a:ext cx="8352928" cy="707886"/>
          </a:xfrm>
          <a:prstGeom prst="rect">
            <a:avLst/>
          </a:prstGeom>
          <a:noFill/>
        </p:spPr>
        <p:txBody>
          <a:bodyPr wrap="square" rtlCol="0">
            <a:spAutoFit/>
          </a:bodyPr>
          <a:lstStyle/>
          <a:p>
            <a:pPr marL="268288" indent="-268288"/>
            <a:r>
              <a:rPr lang="el-GR" sz="2000" dirty="0" smtClean="0">
                <a:latin typeface="Calibri" pitchFamily="34" charset="0"/>
              </a:rPr>
              <a:t>3. Αριθμός μαθητών με ΕΕΑΑ ανά πλαίσιο παροχής ειδικής εκπαίδευσης στην Β/</a:t>
            </a:r>
            <a:r>
              <a:rPr lang="el-GR" sz="2000" dirty="0" err="1" smtClean="0">
                <a:latin typeface="Calibri" pitchFamily="34" charset="0"/>
              </a:rPr>
              <a:t>θμια </a:t>
            </a:r>
            <a:r>
              <a:rPr lang="el-GR" sz="2000" dirty="0" smtClean="0">
                <a:latin typeface="Calibri" pitchFamily="34" charset="0"/>
              </a:rPr>
              <a:t>Εκπαίδευση (Γυμνάσιο + Λύκειο):</a:t>
            </a:r>
            <a:endParaRPr lang="el-GR" sz="2000" dirty="0">
              <a:latin typeface="Calibri" pitchFamily="34" charset="0"/>
            </a:endParaRPr>
          </a:p>
        </p:txBody>
      </p:sp>
      <p:sp>
        <p:nvSpPr>
          <p:cNvPr id="8" name="7 - TextBox"/>
          <p:cNvSpPr txBox="1"/>
          <p:nvPr/>
        </p:nvSpPr>
        <p:spPr>
          <a:xfrm>
            <a:off x="539552"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4. Είδος πλαισίων παροχής ειδικής εκπαίδευσης: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700808"/>
          <a:ext cx="6696744" cy="407924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πλαισίου</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Νηπιαγωγείο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Δημοτικό</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152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12,8%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Γυμνάσιο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Λύκειο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νηπιαγωγείου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δημοτικού</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806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67,6%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γυμνασίου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λυκείου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589875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4. Είδος πλαισίων παροχής ειδικής εκπαίδευσης</a:t>
            </a:r>
            <a:r>
              <a:rPr lang="en-US" sz="2000" dirty="0" smtClean="0">
                <a:latin typeface="Calibri" pitchFamily="34" charset="0"/>
              </a:rPr>
              <a:t> (</a:t>
            </a:r>
            <a:r>
              <a:rPr lang="el-GR" sz="2000" dirty="0" smtClean="0">
                <a:latin typeface="Calibri" pitchFamily="34" charset="0"/>
              </a:rPr>
              <a:t>συνέχεια</a:t>
            </a:r>
            <a:r>
              <a:rPr lang="en-US" sz="2000" dirty="0" smtClean="0">
                <a:latin typeface="Calibri" pitchFamily="34" charset="0"/>
              </a:rPr>
              <a:t>)</a:t>
            </a:r>
            <a:r>
              <a:rPr lang="el-GR" sz="2000" dirty="0" smtClean="0">
                <a:latin typeface="Calibri" pitchFamily="34" charset="0"/>
              </a:rPr>
              <a:t>: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700808"/>
          <a:ext cx="6696744" cy="350520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πλαισίου</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a:t>
                      </a:r>
                      <a:r>
                        <a:rPr lang="el-GR" baseline="0" dirty="0" smtClean="0">
                          <a:solidFill>
                            <a:schemeClr val="tx1"/>
                          </a:solidFill>
                          <a:latin typeface="Calibri" pitchFamily="34" charset="0"/>
                        </a:rPr>
                        <a:t> ΤΕΕ</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Ειδικά</a:t>
                      </a:r>
                      <a:r>
                        <a:rPr lang="el-GR" baseline="0" dirty="0" smtClean="0">
                          <a:solidFill>
                            <a:schemeClr val="tx1"/>
                          </a:solidFill>
                          <a:latin typeface="Calibri" pitchFamily="34" charset="0"/>
                        </a:rPr>
                        <a:t> Επαγγελματικά Γυμνάσια (πρώην ΤΕΕ Α’ βαθμίδας)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Ειδικά Επαγγελματικά Λύκεια (πρώην ΤΕΕ Β’ βαθμίδας)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ΕΕΕΕΚ</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Δεν</a:t>
                      </a:r>
                      <a:r>
                        <a:rPr lang="el-GR" baseline="0" dirty="0" smtClean="0">
                          <a:solidFill>
                            <a:schemeClr val="tx1"/>
                          </a:solidFill>
                          <a:latin typeface="Calibri" pitchFamily="34" charset="0"/>
                        </a:rPr>
                        <a:t> απαντήθηκε</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530120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5. Κατανομή των πλαισίων παροχής εκπαίδευσης στους μαθητές με ΕΕΑΑ ανά περιφέρεια: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539552" y="1942048"/>
          <a:ext cx="6696744" cy="407924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Περιφέρεια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Ανατολική Μακεδονία-Θράκη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Αττική</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27,3%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Βόρειο</a:t>
                      </a:r>
                      <a:r>
                        <a:rPr lang="el-GR" baseline="0" dirty="0" smtClean="0">
                          <a:solidFill>
                            <a:schemeClr val="tx1"/>
                          </a:solidFill>
                          <a:latin typeface="Calibri" pitchFamily="34" charset="0"/>
                        </a:rPr>
                        <a:t> Αιγαίο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Δυτική Ελλάδα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Δυτική Μακεδονία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Ήπειρος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Θεσσαλία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Ιόνια Νησιά</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467544" y="6114782"/>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5. Κατανομή των πλαισίων παροχής εκπαίδευσης στους μαθητές με ΕΕΑΑ ανά περιφέρεια (συνέχεια):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539552" y="1942048"/>
          <a:ext cx="6696744" cy="296672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Περιφέρεια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Κεντρική Μακεδονία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232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19,4%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Κρήτη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107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Νότιο</a:t>
                      </a:r>
                      <a:r>
                        <a:rPr lang="el-GR" baseline="0" dirty="0" smtClean="0">
                          <a:solidFill>
                            <a:schemeClr val="tx1"/>
                          </a:solidFill>
                          <a:latin typeface="Calibri" pitchFamily="34" charset="0"/>
                        </a:rPr>
                        <a:t> Αιγαίο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Πελοπόννησος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Στερεά</a:t>
                      </a:r>
                      <a:r>
                        <a:rPr lang="el-GR" baseline="0" dirty="0" smtClean="0">
                          <a:solidFill>
                            <a:schemeClr val="tx1"/>
                          </a:solidFill>
                          <a:latin typeface="Calibri" pitchFamily="34" charset="0"/>
                        </a:rPr>
                        <a:t> Ελλάδα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539552" y="5013176"/>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6. Είδος ΕΕΑΑ των μαθητών: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556792"/>
          <a:ext cx="7560840" cy="4719320"/>
        </p:xfrm>
        <a:graphic>
          <a:graphicData uri="http://schemas.openxmlformats.org/drawingml/2006/table">
            <a:tbl>
              <a:tblPr firstRow="1" bandRow="1">
                <a:tableStyleId>{5C22544A-7EE6-4342-B048-85BDC9FD1C3A}</a:tableStyleId>
              </a:tblPr>
              <a:tblGrid>
                <a:gridCol w="5832648"/>
                <a:gridCol w="936104"/>
                <a:gridCol w="79208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ΕΕΑΑ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Μαθησιακές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8.899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56,2%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όρασης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105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ακοής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672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Νοητική καθυστέρηση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2.360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14,9%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Αυτισμός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657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Νευρολογικές και άλλες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1.174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Σύνθετες γνωστικές, συναισθηματικές και κοινωνικές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1.135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Πολλαπλές αναπηρίες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431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λόγου</a:t>
                      </a:r>
                      <a:r>
                        <a:rPr lang="el-GR" baseline="0" dirty="0" smtClean="0">
                          <a:solidFill>
                            <a:schemeClr val="tx1"/>
                          </a:solidFill>
                          <a:latin typeface="Calibri" pitchFamily="34" charset="0"/>
                        </a:rPr>
                        <a:t> και ομιλίας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417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μαθητών</a:t>
                      </a:r>
                      <a:r>
                        <a:rPr lang="el-GR" b="1" baseline="0" dirty="0" smtClean="0">
                          <a:solidFill>
                            <a:srgbClr val="FF0000"/>
                          </a:solidFill>
                          <a:latin typeface="Calibri" pitchFamily="34" charset="0"/>
                        </a:rPr>
                        <a:t> με ΕΕΑΑ</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15.850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638132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7. Παρεχόμενες υπηρεσίες στους μαθητές με ΕΕΑΑ στα σχολικά πλαίσια ειδικής εκπαίδευσης (τμήμα ένταξης ή ειδικό σχολείο) ανά βαθμίδα: </a:t>
            </a:r>
            <a:endParaRPr lang="el-GR" sz="2000" dirty="0">
              <a:latin typeface="Calibri" pitchFamily="34" charset="0"/>
            </a:endParaRPr>
          </a:p>
        </p:txBody>
      </p:sp>
      <p:sp>
        <p:nvSpPr>
          <p:cNvPr id="7" name="6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graphicFrame>
        <p:nvGraphicFramePr>
          <p:cNvPr id="8" name="3 - Θέση περιεχομένου"/>
          <p:cNvGraphicFramePr>
            <a:graphicFrameLocks noGrp="1"/>
          </p:cNvGraphicFramePr>
          <p:nvPr>
            <p:ph idx="1"/>
          </p:nvPr>
        </p:nvGraphicFramePr>
        <p:xfrm>
          <a:off x="539552" y="1972247"/>
          <a:ext cx="6120680" cy="4265065"/>
        </p:xfrm>
        <a:graphic>
          <a:graphicData uri="http://schemas.openxmlformats.org/drawingml/2006/table">
            <a:tbl>
              <a:tblPr firstRow="1" bandRow="1">
                <a:tableStyleId>{5C22544A-7EE6-4342-B048-85BDC9FD1C3A}</a:tableStyleId>
              </a:tblPr>
              <a:tblGrid>
                <a:gridCol w="3024336"/>
                <a:gridCol w="648072"/>
                <a:gridCol w="864096"/>
                <a:gridCol w="720080"/>
                <a:gridCol w="864096"/>
              </a:tblGrid>
              <a:tr h="432048">
                <a:tc>
                  <a:txBody>
                    <a:bodyPr/>
                    <a:lstStyle/>
                    <a:p>
                      <a:r>
                        <a:rPr lang="el-GR" sz="2000" b="1" dirty="0" smtClean="0">
                          <a:solidFill>
                            <a:schemeClr val="tx1"/>
                          </a:solidFill>
                          <a:latin typeface="Calibri" pitchFamily="34" charset="0"/>
                        </a:rPr>
                        <a:t>Βαθμίδα</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l-GR" sz="2000" b="1" dirty="0" smtClean="0">
                          <a:solidFill>
                            <a:schemeClr val="tx1"/>
                          </a:solidFill>
                          <a:latin typeface="Calibri" pitchFamily="34" charset="0"/>
                        </a:rPr>
                        <a:t>Α/θμια</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r>
                        <a:rPr lang="el-GR" sz="2000" b="1" dirty="0" smtClean="0">
                          <a:solidFill>
                            <a:schemeClr val="tx1"/>
                          </a:solidFill>
                          <a:latin typeface="Calibri" pitchFamily="34" charset="0"/>
                        </a:rPr>
                        <a:t>Β/θμια</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428946">
                <a:tc>
                  <a:txBody>
                    <a:bodyPr/>
                    <a:lstStyle/>
                    <a:p>
                      <a:r>
                        <a:rPr lang="el-GR" sz="2000" b="1" dirty="0" smtClean="0">
                          <a:solidFill>
                            <a:schemeClr val="tx1"/>
                          </a:solidFill>
                          <a:latin typeface="Calibri" pitchFamily="34" charset="0"/>
                        </a:rPr>
                        <a:t>Υπηρεσίες</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Κοινωνική</a:t>
                      </a:r>
                      <a:r>
                        <a:rPr lang="el-GR" sz="2000" b="0" baseline="0" dirty="0" smtClean="0">
                          <a:solidFill>
                            <a:schemeClr val="tx1"/>
                          </a:solidFill>
                          <a:latin typeface="Calibri" pitchFamily="34" charset="0"/>
                        </a:rPr>
                        <a:t> στήριξη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190</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17,4%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20</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24,7%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Ψυχολογική στήριξη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166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15,2%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22,2%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err="1" smtClean="0">
                          <a:solidFill>
                            <a:schemeClr val="tx1"/>
                          </a:solidFill>
                          <a:latin typeface="Calibri" pitchFamily="34" charset="0"/>
                        </a:rPr>
                        <a:t>Λογοθεραπεία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72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6,6%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Αποκατάσταση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err="1" smtClean="0">
                          <a:solidFill>
                            <a:schemeClr val="tx1"/>
                          </a:solidFill>
                          <a:latin typeface="Calibri" pitchFamily="34" charset="0"/>
                        </a:rPr>
                        <a:t>Εργοθεραπεία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11,1%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Φυσικοθεραπεία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3,5%</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7,4%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Επαγγελματική κατάρτιση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1449">
                <a:tc>
                  <a:txBody>
                    <a:bodyPr/>
                    <a:lstStyle/>
                    <a:p>
                      <a:pPr algn="l"/>
                      <a:r>
                        <a:rPr lang="el-GR" sz="2000" b="1" dirty="0" smtClean="0">
                          <a:solidFill>
                            <a:srgbClr val="FF0000"/>
                          </a:solidFill>
                          <a:latin typeface="Calibri" pitchFamily="34" charset="0"/>
                        </a:rPr>
                        <a:t>Σύνολο</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0" dirty="0" smtClean="0">
                          <a:solidFill>
                            <a:schemeClr val="tx1"/>
                          </a:solidFill>
                          <a:latin typeface="Calibri" pitchFamily="34" charset="0"/>
                        </a:rPr>
                        <a:t>1091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l-GR" sz="2000" b="0" dirty="0" smtClean="0">
                          <a:solidFill>
                            <a:schemeClr val="tx1"/>
                          </a:solidFill>
                          <a:latin typeface="Calibri" pitchFamily="34" charset="0"/>
                        </a:rPr>
                        <a:t>81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7. Πρόσθετες σπουδές εκπαιδευτικών στην Ειδική Αγωγή στην Α/</a:t>
            </a:r>
            <a:r>
              <a:rPr lang="el-GR" sz="2000" dirty="0" err="1" smtClean="0">
                <a:latin typeface="Calibri" pitchFamily="34" charset="0"/>
              </a:rPr>
              <a:t>θμια </a:t>
            </a:r>
            <a:r>
              <a:rPr lang="el-GR" sz="2000" dirty="0" smtClean="0">
                <a:latin typeface="Calibri" pitchFamily="34" charset="0"/>
              </a:rPr>
              <a:t>και Β/</a:t>
            </a:r>
            <a:r>
              <a:rPr lang="el-GR" sz="2000" dirty="0" err="1" smtClean="0">
                <a:latin typeface="Calibri" pitchFamily="34" charset="0"/>
              </a:rPr>
              <a:t>θμια </a:t>
            </a:r>
            <a:r>
              <a:rPr lang="el-GR" sz="2000" dirty="0" smtClean="0">
                <a:latin typeface="Calibri" pitchFamily="34" charset="0"/>
              </a:rPr>
              <a:t>Εκπαίδευση:</a:t>
            </a:r>
            <a:endParaRPr lang="el-GR" sz="2000" dirty="0">
              <a:latin typeface="Calibri" pitchFamily="34" charset="0"/>
            </a:endParaRPr>
          </a:p>
        </p:txBody>
      </p:sp>
      <p:sp>
        <p:nvSpPr>
          <p:cNvPr id="6" name="5 - TextBox"/>
          <p:cNvSpPr txBox="1"/>
          <p:nvPr/>
        </p:nvSpPr>
        <p:spPr>
          <a:xfrm>
            <a:off x="827584" y="5805264"/>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graphicFrame>
        <p:nvGraphicFramePr>
          <p:cNvPr id="9" name="8 - Πίνακας"/>
          <p:cNvGraphicFramePr>
            <a:graphicFrameLocks noGrp="1"/>
          </p:cNvGraphicFramePr>
          <p:nvPr/>
        </p:nvGraphicFramePr>
        <p:xfrm>
          <a:off x="852264" y="2023080"/>
          <a:ext cx="5807968" cy="3566160"/>
        </p:xfrm>
        <a:graphic>
          <a:graphicData uri="http://schemas.openxmlformats.org/drawingml/2006/table">
            <a:tbl>
              <a:tblPr firstRow="1" bandRow="1">
                <a:tableStyleId>{5C22544A-7EE6-4342-B048-85BDC9FD1C3A}</a:tableStyleId>
              </a:tblPr>
              <a:tblGrid>
                <a:gridCol w="3935760"/>
                <a:gridCol w="864096"/>
                <a:gridCol w="1008112"/>
              </a:tblGrid>
              <a:tr h="370840">
                <a:tc>
                  <a:txBody>
                    <a:bodyPr/>
                    <a:lstStyle/>
                    <a:p>
                      <a:r>
                        <a:rPr lang="el-GR" sz="2000" dirty="0" smtClean="0">
                          <a:solidFill>
                            <a:schemeClr val="tx1"/>
                          </a:solidFill>
                          <a:latin typeface="Calibri" pitchFamily="34" charset="0"/>
                        </a:rPr>
                        <a:t>Σπουδές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Ν</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Διδασκαλείο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824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71,9%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Σ.Ε.Λ.Μ.Ε./ Π.Ε.Κ./ Π.Α.Τ.Ε.Σ.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95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8,3%</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Μεταπτυχιακό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6,7%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Δεύτερο πτυχίο</a:t>
                      </a:r>
                      <a:r>
                        <a:rPr lang="el-GR" sz="2000" baseline="0" dirty="0" smtClean="0">
                          <a:solidFill>
                            <a:schemeClr val="tx1"/>
                          </a:solidFill>
                          <a:latin typeface="Calibri" pitchFamily="34" charset="0"/>
                        </a:rPr>
                        <a:t> Α.Ε.Ι.</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65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Μετεκπαίδευση στο</a:t>
                      </a:r>
                      <a:r>
                        <a:rPr lang="el-GR" sz="2000" baseline="0" dirty="0" smtClean="0">
                          <a:solidFill>
                            <a:schemeClr val="tx1"/>
                          </a:solidFill>
                          <a:latin typeface="Calibri" pitchFamily="34" charset="0"/>
                        </a:rPr>
                        <a:t> εξωτερικό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Σ.Ε.Λ.Δ.Ε.</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Διδακτορικό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1146</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100</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0"/>
            <a:ext cx="8568952" cy="584775"/>
          </a:xfrm>
          <a:prstGeom prst="rect">
            <a:avLst/>
          </a:prstGeom>
          <a:noFill/>
        </p:spPr>
        <p:txBody>
          <a:bodyPr wrap="square" rtlCol="0">
            <a:spAutoFit/>
          </a:bodyPr>
          <a:lstStyle/>
          <a:p>
            <a:pPr algn="ctr"/>
            <a:r>
              <a:rPr lang="el-GR" sz="3200" b="1" dirty="0" smtClean="0">
                <a:latin typeface="Calibri" pitchFamily="34" charset="0"/>
              </a:rPr>
              <a:t>Στόχοι της παρουσίασης:</a:t>
            </a:r>
            <a:endParaRPr lang="el-GR" sz="3200" b="1" dirty="0">
              <a:latin typeface="Calibri" pitchFamily="34" charset="0"/>
            </a:endParaRPr>
          </a:p>
        </p:txBody>
      </p:sp>
      <p:sp>
        <p:nvSpPr>
          <p:cNvPr id="5" name="4 - TextBox"/>
          <p:cNvSpPr txBox="1"/>
          <p:nvPr/>
        </p:nvSpPr>
        <p:spPr>
          <a:xfrm>
            <a:off x="251520" y="932522"/>
            <a:ext cx="8568952" cy="4093428"/>
          </a:xfrm>
          <a:prstGeom prst="rect">
            <a:avLst/>
          </a:prstGeom>
          <a:noFill/>
        </p:spPr>
        <p:txBody>
          <a:bodyPr wrap="square" rtlCol="0">
            <a:spAutoFit/>
          </a:bodyPr>
          <a:lstStyle/>
          <a:p>
            <a:pPr marL="457200" indent="-457200">
              <a:buAutoNum type="arabicPeriod"/>
            </a:pPr>
            <a:r>
              <a:rPr lang="el-GR" sz="2000" b="1" dirty="0" smtClean="0">
                <a:latin typeface="Calibri" pitchFamily="34" charset="0"/>
              </a:rPr>
              <a:t>Η ομάδα των μαθητών που αναφέρονται με Ειδικές Εκπαιδευτικές Ανάγκες και Αναπηρίες (ΕΕΑΑ) – Συνοπτική απεικόνιση</a:t>
            </a:r>
          </a:p>
          <a:p>
            <a:pPr marL="457200" indent="-457200">
              <a:buAutoNum type="arabicPeriod"/>
            </a:pPr>
            <a:endParaRPr lang="el-GR" sz="2000" b="1" dirty="0" smtClean="0">
              <a:latin typeface="Calibri" pitchFamily="34" charset="0"/>
            </a:endParaRPr>
          </a:p>
          <a:p>
            <a:pPr marL="457200" indent="-457200">
              <a:buAutoNum type="arabicPeriod"/>
            </a:pPr>
            <a:r>
              <a:rPr lang="el-GR" sz="2000" b="1" dirty="0" smtClean="0">
                <a:latin typeface="Calibri" pitchFamily="34" charset="0"/>
              </a:rPr>
              <a:t>Πλαίσια παροχής ειδικής εκπαίδευσης στους μαθητές με ΕΕΑΑ </a:t>
            </a:r>
          </a:p>
          <a:p>
            <a:pPr marL="457200" indent="-457200"/>
            <a:endParaRPr lang="el-GR" sz="2000" b="1" dirty="0" smtClean="0">
              <a:latin typeface="Calibri" pitchFamily="34" charset="0"/>
            </a:endParaRPr>
          </a:p>
          <a:p>
            <a:pPr marL="1071563" indent="-346075"/>
            <a:r>
              <a:rPr lang="el-GR" sz="2000" dirty="0" smtClean="0">
                <a:latin typeface="Calibri" pitchFamily="34" charset="0"/>
              </a:rPr>
              <a:t>(α) Στόχοι και χαρακτηριστικά:</a:t>
            </a:r>
            <a:endParaRPr lang="en-US" sz="2000" dirty="0" smtClean="0">
              <a:latin typeface="Calibri" pitchFamily="34" charset="0"/>
            </a:endParaRPr>
          </a:p>
          <a:p>
            <a:pPr marL="1797050" indent="-268288">
              <a:buAutoNum type="romanLcPeriod"/>
            </a:pPr>
            <a:r>
              <a:rPr lang="el-GR" sz="2000" dirty="0" smtClean="0">
                <a:latin typeface="Calibri" pitchFamily="34" charset="0"/>
              </a:rPr>
              <a:t>Ειδικό σχολείο</a:t>
            </a:r>
          </a:p>
          <a:p>
            <a:pPr marL="1797050" indent="-268288">
              <a:buAutoNum type="romanLcPeriod"/>
            </a:pPr>
            <a:r>
              <a:rPr lang="el-GR" sz="2000" dirty="0" smtClean="0">
                <a:latin typeface="Calibri" pitchFamily="34" charset="0"/>
              </a:rPr>
              <a:t>Γενικό σχολείο</a:t>
            </a:r>
          </a:p>
          <a:p>
            <a:pPr marL="1071563" indent="-346075"/>
            <a:r>
              <a:rPr lang="el-GR" sz="2000" dirty="0" smtClean="0">
                <a:latin typeface="Calibri" pitchFamily="34" charset="0"/>
              </a:rPr>
              <a:t>(β) Γενική και ειδική εκπαίδευση, χρόνος φοίτησης και ηλικιακά όρια</a:t>
            </a:r>
          </a:p>
          <a:p>
            <a:pPr marL="514350" indent="-514350"/>
            <a:endParaRPr lang="el-GR" sz="2000" dirty="0" smtClean="0">
              <a:latin typeface="Calibri" pitchFamily="34" charset="0"/>
            </a:endParaRPr>
          </a:p>
          <a:p>
            <a:pPr marL="514350" indent="-514350">
              <a:buFont typeface="+mj-lt"/>
              <a:buAutoNum type="arabicPeriod" startAt="3"/>
            </a:pPr>
            <a:r>
              <a:rPr lang="el-GR" sz="2000" b="1" dirty="0" smtClean="0">
                <a:latin typeface="Calibri" pitchFamily="34" charset="0"/>
              </a:rPr>
              <a:t>Πρακτικές στην ειδική εκπαίδευση</a:t>
            </a:r>
          </a:p>
          <a:p>
            <a:pPr marL="514350" indent="-514350">
              <a:buFont typeface="+mj-lt"/>
              <a:buAutoNum type="arabicPeriod" startAt="3"/>
            </a:pPr>
            <a:endParaRPr lang="el-GR" sz="2000" b="1" dirty="0" smtClean="0">
              <a:latin typeface="Calibri" pitchFamily="34" charset="0"/>
            </a:endParaRPr>
          </a:p>
          <a:p>
            <a:pPr marL="514350" indent="-514350">
              <a:buFont typeface="+mj-lt"/>
              <a:buAutoNum type="arabicPeriod" startAt="3"/>
            </a:pPr>
            <a:r>
              <a:rPr lang="el-GR" sz="2000" b="1" dirty="0" smtClean="0">
                <a:latin typeface="Calibri" pitchFamily="34" charset="0"/>
              </a:rPr>
              <a:t>Στατιστικά στοιχεία σχετικά με την εφαρμογή της ειδικής εκπαίδευσης</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584775"/>
          </a:xfrm>
          <a:prstGeom prst="rect">
            <a:avLst/>
          </a:prstGeom>
          <a:noFill/>
        </p:spPr>
        <p:txBody>
          <a:bodyPr wrap="square" rtlCol="0">
            <a:spAutoFit/>
          </a:bodyPr>
          <a:lstStyle/>
          <a:p>
            <a:r>
              <a:rPr lang="el-GR" sz="3200" b="1" dirty="0" smtClean="0">
                <a:latin typeface="Calibri" pitchFamily="34" charset="0"/>
              </a:rPr>
              <a:t>Συμπεράσματα-συζήτηση:</a:t>
            </a:r>
          </a:p>
        </p:txBody>
      </p:sp>
      <p:sp>
        <p:nvSpPr>
          <p:cNvPr id="5" name="4 - TextBox"/>
          <p:cNvSpPr txBox="1"/>
          <p:nvPr/>
        </p:nvSpPr>
        <p:spPr>
          <a:xfrm>
            <a:off x="251520" y="657264"/>
            <a:ext cx="7848872" cy="5940088"/>
          </a:xfrm>
          <a:prstGeom prst="rect">
            <a:avLst/>
          </a:prstGeom>
          <a:noFill/>
        </p:spPr>
        <p:txBody>
          <a:bodyPr wrap="square" rtlCol="0">
            <a:spAutoFit/>
          </a:bodyPr>
          <a:lstStyle/>
          <a:p>
            <a:pPr marL="263525" indent="-263525" algn="just">
              <a:buFont typeface="Wingdings" pitchFamily="2" charset="2"/>
              <a:buChar char="v"/>
            </a:pPr>
            <a:r>
              <a:rPr lang="el-GR" sz="2000" dirty="0" smtClean="0">
                <a:latin typeface="Calibri" pitchFamily="34" charset="0"/>
              </a:rPr>
              <a:t>Η Ειδική Αγωγή αναφέρεται κατά κύριο λόγο στο πλαίσιο της Α/</a:t>
            </a:r>
            <a:r>
              <a:rPr lang="el-GR" sz="2000" dirty="0" err="1" smtClean="0">
                <a:latin typeface="Calibri" pitchFamily="34" charset="0"/>
              </a:rPr>
              <a:t>θμιας </a:t>
            </a:r>
            <a:r>
              <a:rPr lang="el-GR" sz="2000" dirty="0" smtClean="0">
                <a:latin typeface="Calibri" pitchFamily="34" charset="0"/>
              </a:rPr>
              <a:t>Εκπαίδευσης. Τι γίνεται με την Β/</a:t>
            </a:r>
            <a:r>
              <a:rPr lang="el-GR" sz="2000" dirty="0" err="1" smtClean="0">
                <a:latin typeface="Calibri" pitchFamily="34" charset="0"/>
              </a:rPr>
              <a:t>θμια </a:t>
            </a:r>
            <a:r>
              <a:rPr lang="el-GR" sz="2000" dirty="0" smtClean="0">
                <a:latin typeface="Calibri" pitchFamily="34" charset="0"/>
              </a:rPr>
              <a:t>Εκπαίδευση και Επαγγελματική Κατάρτιση;</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Η πιο συχνή μορφή παροχής ειδικής εκπαίδευσης στους μαθητές με ΕΕΑΑ στην Α/</a:t>
            </a:r>
            <a:r>
              <a:rPr lang="el-GR" sz="2000" dirty="0" err="1" smtClean="0">
                <a:latin typeface="Calibri" pitchFamily="34" charset="0"/>
              </a:rPr>
              <a:t>θμια </a:t>
            </a:r>
            <a:r>
              <a:rPr lang="el-GR" sz="2000" dirty="0" smtClean="0">
                <a:latin typeface="Calibri" pitchFamily="34" charset="0"/>
              </a:rPr>
              <a:t>Εκπαίδευση, είναι το τμήμα ένταξης. </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Στη Β/</a:t>
            </a:r>
            <a:r>
              <a:rPr lang="el-GR" sz="2000" dirty="0" err="1" smtClean="0">
                <a:latin typeface="Calibri" pitchFamily="34" charset="0"/>
              </a:rPr>
              <a:t>θμια </a:t>
            </a:r>
            <a:r>
              <a:rPr lang="el-GR" sz="2000" dirty="0" smtClean="0">
                <a:latin typeface="Calibri" pitchFamily="34" charset="0"/>
              </a:rPr>
              <a:t>παρατηρείται ισορροπία μεταξύ του αριθμού των μαθητών που φοιτούν σε τμήματα ένταξης – ειδικά σχολεία.</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Σύμφωνα με την κατανομή των πλαισίων παροχής ειδικής αγωγής, διαπιστώνονται περιοχές ιδιαίτερα παραμελημένες. Εντείνεται, έτσι, το φαινόμενο της εκπαιδευτικής εσωτερικής μετανάστευσης.</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 Οι πληροφορίες γύρω από την ειδική αγωγή σε όλες τις βαθμίδες αναφορικά με τις ανάγκες των μαθητών με ΕΕΑΑ, τα χαρακτηριστικά των σχολικών πλαισίων, την ποιότητα των παρεχόμενων προγραμμάτων, τη συνεχιζόμενη εκπαίδευση  του εκπαιδευτικών και των άλλων ειδικοτήτων παραμένουν ελλιπείς και αποσπασματικές,</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107504" y="0"/>
            <a:ext cx="8568952" cy="1077218"/>
          </a:xfrm>
          <a:prstGeom prst="rect">
            <a:avLst/>
          </a:prstGeom>
          <a:noFill/>
        </p:spPr>
        <p:txBody>
          <a:bodyPr wrap="square" rtlCol="0">
            <a:spAutoFit/>
          </a:bodyPr>
          <a:lstStyle/>
          <a:p>
            <a:r>
              <a:rPr lang="el-GR" sz="3200" b="1" dirty="0" smtClean="0">
                <a:latin typeface="Calibri" pitchFamily="34" charset="0"/>
              </a:rPr>
              <a:t>Μαθητές με ειδικές εκπαιδευτικές ανάγκες και αναπηρίες (ΕΕΑΑ): </a:t>
            </a:r>
            <a:endParaRPr lang="el-GR" sz="3200" b="1" dirty="0">
              <a:latin typeface="Calibri" pitchFamily="34" charset="0"/>
            </a:endParaRPr>
          </a:p>
        </p:txBody>
      </p:sp>
      <p:sp>
        <p:nvSpPr>
          <p:cNvPr id="9" name="8 - TextBox"/>
          <p:cNvSpPr txBox="1"/>
          <p:nvPr/>
        </p:nvSpPr>
        <p:spPr>
          <a:xfrm>
            <a:off x="251520" y="1272817"/>
            <a:ext cx="8568952" cy="5324535"/>
          </a:xfrm>
          <a:prstGeom prst="rect">
            <a:avLst/>
          </a:prstGeom>
          <a:noFill/>
        </p:spPr>
        <p:txBody>
          <a:bodyPr wrap="square" rtlCol="0">
            <a:spAutoFit/>
          </a:bodyPr>
          <a:lstStyle/>
          <a:p>
            <a:pPr marL="263525" indent="-263525">
              <a:buFont typeface="Wingdings" pitchFamily="2" charset="2"/>
              <a:buChar char="q"/>
            </a:pPr>
            <a:r>
              <a:rPr lang="el-GR" sz="2000" dirty="0" smtClean="0">
                <a:latin typeface="Calibri" pitchFamily="34" charset="0"/>
              </a:rPr>
              <a:t> Μαθητές με νοητική καθυστέρηση.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δυσκολίες στην όραση (τύφλωση ή αμβλυωπία).</a:t>
            </a:r>
          </a:p>
          <a:p>
            <a:pPr marL="263525" indent="-263525">
              <a:buFont typeface="Wingdings" pitchFamily="2" charset="2"/>
              <a:buChar char="q"/>
            </a:pPr>
            <a:r>
              <a:rPr lang="el-GR" sz="2000" dirty="0" smtClean="0">
                <a:latin typeface="Calibri" pitchFamily="34" charset="0"/>
              </a:rPr>
              <a:t> Μαθητές με δυσκολίες στην ακοή (κώφωση ή βαρηκοΐα).</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κινητικές δυσκολίες.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χρόνια μη ιάσιμα νοσήματα.</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διαταραχές ομιλίας-λόγου.</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ειδικές μαθησιακές δυσκολίες (δυσλεξία, </a:t>
            </a:r>
            <a:r>
              <a:rPr lang="el-GR" sz="2000" dirty="0" err="1" smtClean="0">
                <a:latin typeface="Calibri" pitchFamily="34" charset="0"/>
              </a:rPr>
              <a:t>δυσγραφία</a:t>
            </a:r>
            <a:r>
              <a:rPr lang="el-GR" sz="2000" dirty="0" smtClean="0">
                <a:latin typeface="Calibri" pitchFamily="34" charset="0"/>
              </a:rPr>
              <a:t>, </a:t>
            </a:r>
            <a:r>
              <a:rPr lang="el-GR" sz="2000" dirty="0" err="1" smtClean="0">
                <a:latin typeface="Calibri" pitchFamily="34" charset="0"/>
              </a:rPr>
              <a:t>δυσαριθμησία</a:t>
            </a:r>
            <a:r>
              <a:rPr lang="el-GR" sz="2000" dirty="0" smtClean="0">
                <a:latin typeface="Calibri" pitchFamily="34" charset="0"/>
              </a:rPr>
              <a:t>, </a:t>
            </a:r>
            <a:r>
              <a:rPr lang="el-GR" sz="2000" dirty="0" err="1" smtClean="0">
                <a:latin typeface="Calibri" pitchFamily="34" charset="0"/>
              </a:rPr>
              <a:t>δυσαναγνωσία</a:t>
            </a:r>
            <a:r>
              <a:rPr lang="el-GR" sz="2000" dirty="0" smtClean="0">
                <a:latin typeface="Calibri" pitchFamily="34" charset="0"/>
              </a:rPr>
              <a:t>, </a:t>
            </a:r>
            <a:r>
              <a:rPr lang="el-GR" sz="2000" dirty="0" err="1" smtClean="0">
                <a:latin typeface="Calibri" pitchFamily="34" charset="0"/>
              </a:rPr>
              <a:t>δυσορθρογραφία</a:t>
            </a:r>
            <a:r>
              <a:rPr lang="el-GR" sz="2000" dirty="0" smtClean="0">
                <a:latin typeface="Calibri" pitchFamily="34" charset="0"/>
              </a:rPr>
              <a:t>).</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a:t>
            </a:r>
            <a:r>
              <a:rPr lang="el-GR" sz="2000" dirty="0">
                <a:latin typeface="Calibri" pitchFamily="34" charset="0"/>
              </a:rPr>
              <a:t> </a:t>
            </a:r>
            <a:r>
              <a:rPr lang="el-GR" sz="2000" dirty="0" smtClean="0">
                <a:latin typeface="Calibri" pitchFamily="34" charset="0"/>
              </a:rPr>
              <a:t>σύνδρομο ελλειμματικής προσοχής με ή χωρίς </a:t>
            </a:r>
            <a:r>
              <a:rPr lang="el-GR" sz="2000" dirty="0" err="1" smtClean="0">
                <a:latin typeface="Calibri" pitchFamily="34" charset="0"/>
              </a:rPr>
              <a:t>υπερκινητικότητα</a:t>
            </a:r>
            <a:r>
              <a:rPr lang="el-GR" sz="2000" dirty="0" smtClean="0">
                <a:latin typeface="Calibri" pitchFamily="34" charset="0"/>
              </a:rPr>
              <a:t>.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διάχυτες αναπτυξιακές διαταραχές ή αυτισμό.</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ψυχικές διαταραχές.</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πολλαπλές αναπηρίες.</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γνωστικές, κοινωνικές, συναισθηματικές ή/και </a:t>
            </a:r>
            <a:r>
              <a:rPr lang="el-GR" sz="2000" dirty="0" err="1" smtClean="0">
                <a:latin typeface="Calibri" pitchFamily="34" charset="0"/>
              </a:rPr>
              <a:t>συμπεριφορικές</a:t>
            </a:r>
            <a:r>
              <a:rPr lang="el-GR" sz="2000" dirty="0" smtClean="0">
                <a:latin typeface="Calibri" pitchFamily="34" charset="0"/>
              </a:rPr>
              <a:t> δυσκολίες λόγω κακοποίησης, παραμέλησης, εγκατάλειψης ή ενδοοικογενειακής βίας.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Ευφυείς μαθητές.</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 Διάγραμμα"/>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TextBox"/>
          <p:cNvSpPr txBox="1"/>
          <p:nvPr/>
        </p:nvSpPr>
        <p:spPr>
          <a:xfrm>
            <a:off x="0" y="-27384"/>
            <a:ext cx="9144000" cy="584775"/>
          </a:xfrm>
          <a:prstGeom prst="rect">
            <a:avLst/>
          </a:prstGeom>
          <a:noFill/>
        </p:spPr>
        <p:txBody>
          <a:bodyPr wrap="square" rtlCol="0">
            <a:spAutoFit/>
          </a:bodyPr>
          <a:lstStyle/>
          <a:p>
            <a:r>
              <a:rPr lang="el-GR" sz="3200" b="1" dirty="0" smtClean="0">
                <a:latin typeface="Calibri" pitchFamily="34" charset="0"/>
              </a:rPr>
              <a:t>ΕΙΔΙΚΟ ΣΧΟΛΕΙΟ</a:t>
            </a:r>
            <a:endParaRPr lang="el-GR" sz="3200" b="1" dirty="0">
              <a:latin typeface="Calibri" pitchFamily="34" charset="0"/>
            </a:endParaRPr>
          </a:p>
        </p:txBody>
      </p:sp>
      <p:graphicFrame>
        <p:nvGraphicFramePr>
          <p:cNvPr id="8" name="7 - Διάγραμμα"/>
          <p:cNvGraphicFramePr/>
          <p:nvPr/>
        </p:nvGraphicFramePr>
        <p:xfrm>
          <a:off x="0" y="404664"/>
          <a:ext cx="91440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8 - TextBox"/>
          <p:cNvSpPr txBox="1"/>
          <p:nvPr/>
        </p:nvSpPr>
        <p:spPr>
          <a:xfrm>
            <a:off x="0" y="5254168"/>
            <a:ext cx="9144000" cy="1631216"/>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smtClean="0">
                <a:latin typeface="Calibri" pitchFamily="34" charset="0"/>
              </a:rPr>
              <a:t>Κριτική </a:t>
            </a:r>
            <a:r>
              <a:rPr lang="el-GR" sz="2000" dirty="0" smtClean="0">
                <a:latin typeface="Calibri" pitchFamily="34" charset="0"/>
              </a:rPr>
              <a:t>(βλ. </a:t>
            </a:r>
            <a:r>
              <a:rPr lang="el-GR" sz="2000" dirty="0" err="1" smtClean="0">
                <a:latin typeface="Calibri" pitchFamily="34" charset="0"/>
              </a:rPr>
              <a:t>Ζώνιου</a:t>
            </a:r>
            <a:r>
              <a:rPr lang="el-GR" sz="2000" dirty="0" smtClean="0">
                <a:latin typeface="Calibri" pitchFamily="34" charset="0"/>
              </a:rPr>
              <a:t>-Σιδέρη, 1998)</a:t>
            </a:r>
            <a:r>
              <a:rPr lang="el-GR" sz="2000" b="1" dirty="0" smtClean="0">
                <a:latin typeface="Calibri" pitchFamily="34" charset="0"/>
              </a:rPr>
              <a:t>:</a:t>
            </a:r>
          </a:p>
          <a:p>
            <a:pPr marL="361950" indent="-361950" algn="just">
              <a:buBlip>
                <a:blip r:embed="rId7"/>
              </a:buBlip>
            </a:pPr>
            <a:r>
              <a:rPr lang="el-GR" sz="2000" dirty="0" smtClean="0">
                <a:latin typeface="Calibri" pitchFamily="34" charset="0"/>
              </a:rPr>
              <a:t>Στην ουσία αφορούν σε μαθητές για τους οποίους δεν έχει μεριμνήσει η γενική εκπαίδευση.</a:t>
            </a:r>
          </a:p>
          <a:p>
            <a:pPr marL="361950" indent="-361950" algn="just">
              <a:buBlip>
                <a:blip r:embed="rId7"/>
              </a:buBlip>
            </a:pPr>
            <a:r>
              <a:rPr lang="el-GR" sz="2000" dirty="0" smtClean="0">
                <a:latin typeface="Calibri" pitchFamily="34" charset="0"/>
              </a:rPr>
              <a:t>Πρόκειται για ‘ειδική μορφή’ της γενικής εκπαίδευσης (Ίδιες διδακτικές μέθοδοι, ίδια σχολικά προγράμματα και σχολικούς στόχους όπως και το γενικό σχολείο.</a:t>
            </a:r>
            <a:endParaRPr lang="el-G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cxnSp>
        <p:nvCxnSpPr>
          <p:cNvPr id="14" name="13 - Ευθεία γραμμή σύνδεσης"/>
          <p:cNvCxnSpPr/>
          <p:nvPr/>
        </p:nvCxnSpPr>
        <p:spPr>
          <a:xfrm>
            <a:off x="8892480" y="692696"/>
            <a:ext cx="0" cy="288032"/>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50 - Ευθεία γραμμή σύνδεσης"/>
          <p:cNvCxnSpPr/>
          <p:nvPr/>
        </p:nvCxnSpPr>
        <p:spPr>
          <a:xfrm>
            <a:off x="8892480" y="1628800"/>
            <a:ext cx="0" cy="1224136"/>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63 - Ευθεία γραμμή σύνδεσης"/>
          <p:cNvCxnSpPr/>
          <p:nvPr/>
        </p:nvCxnSpPr>
        <p:spPr>
          <a:xfrm>
            <a:off x="8892480" y="3501008"/>
            <a:ext cx="0" cy="1008112"/>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61 - Ευθεία γραμμή σύνδεσης"/>
          <p:cNvCxnSpPr/>
          <p:nvPr/>
        </p:nvCxnSpPr>
        <p:spPr>
          <a:xfrm>
            <a:off x="1907704" y="3573016"/>
            <a:ext cx="0" cy="93610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87" name="86 - Πίνακας"/>
          <p:cNvGraphicFramePr>
            <a:graphicFrameLocks noGrp="1"/>
          </p:cNvGraphicFramePr>
          <p:nvPr/>
        </p:nvGraphicFramePr>
        <p:xfrm>
          <a:off x="5652120" y="5157192"/>
          <a:ext cx="3240360" cy="1615440"/>
        </p:xfrm>
        <a:graphic>
          <a:graphicData uri="http://schemas.openxmlformats.org/drawingml/2006/table">
            <a:tbl>
              <a:tblPr firstRow="1" bandRow="1">
                <a:tableStyleId>{5C22544A-7EE6-4342-B048-85BDC9FD1C3A}</a:tableStyleId>
              </a:tblPr>
              <a:tblGrid>
                <a:gridCol w="3240360"/>
              </a:tblGrid>
              <a:tr h="370840">
                <a:tc>
                  <a:txBody>
                    <a:bodyPr/>
                    <a:lstStyle/>
                    <a:p>
                      <a:pPr marL="173038" indent="-173038" algn="l">
                        <a:buFont typeface="Wingdings" pitchFamily="2" charset="2"/>
                        <a:buChar char="§"/>
                      </a:pPr>
                      <a:r>
                        <a:rPr lang="el-GR" sz="2000" dirty="0" smtClean="0">
                          <a:solidFill>
                            <a:schemeClr val="tx1"/>
                          </a:solidFill>
                          <a:latin typeface="Calibri" pitchFamily="34" charset="0"/>
                        </a:rPr>
                        <a:t> Ειδικά Επαγγελματικά Γυμνάσια</a:t>
                      </a:r>
                      <a:r>
                        <a:rPr lang="el-GR" sz="2000" b="0" i="1" baseline="0" dirty="0" smtClean="0">
                          <a:solidFill>
                            <a:schemeClr val="tx1"/>
                          </a:solidFill>
                          <a:latin typeface="Calibri" pitchFamily="34" charset="0"/>
                        </a:rPr>
                        <a:t> </a:t>
                      </a:r>
                      <a:r>
                        <a:rPr lang="el-GR" sz="2000" b="1" i="0" baseline="0" dirty="0" smtClean="0">
                          <a:solidFill>
                            <a:schemeClr val="tx1"/>
                          </a:solidFill>
                          <a:latin typeface="Calibri" pitchFamily="34" charset="0"/>
                        </a:rPr>
                        <a:t>&amp; Λύκεια</a:t>
                      </a:r>
                    </a:p>
                    <a:p>
                      <a:pPr marL="173038" indent="-173038" algn="l">
                        <a:buFont typeface="Wingdings" pitchFamily="2" charset="2"/>
                        <a:buChar char="§"/>
                      </a:pPr>
                      <a:r>
                        <a:rPr lang="el-GR" sz="2000" b="1" i="0" baseline="0" dirty="0" smtClean="0">
                          <a:solidFill>
                            <a:schemeClr val="tx1"/>
                          </a:solidFill>
                          <a:latin typeface="Calibri" pitchFamily="34" charset="0"/>
                        </a:rPr>
                        <a:t> Ειδική Επαγγελματική Σχολή</a:t>
                      </a:r>
                    </a:p>
                    <a:p>
                      <a:pPr marL="173038" indent="-173038" algn="l">
                        <a:buFont typeface="Wingdings" pitchFamily="2" charset="2"/>
                        <a:buChar char="§"/>
                      </a:pPr>
                      <a:r>
                        <a:rPr lang="el-GR" sz="2000" b="1" i="0" baseline="0" dirty="0" smtClean="0">
                          <a:solidFill>
                            <a:schemeClr val="tx1"/>
                          </a:solidFill>
                          <a:latin typeface="Calibri" pitchFamily="34" charset="0"/>
                        </a:rPr>
                        <a:t>ΕΕΕΕΚ</a:t>
                      </a:r>
                      <a:endParaRPr lang="el-GR" sz="2000" b="1" i="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59" name="58 - Πίνακας"/>
          <p:cNvGraphicFramePr>
            <a:graphicFrameLocks noGrp="1"/>
          </p:cNvGraphicFramePr>
          <p:nvPr/>
        </p:nvGraphicFramePr>
        <p:xfrm>
          <a:off x="5652120" y="3501008"/>
          <a:ext cx="2772816" cy="1005840"/>
        </p:xfrm>
        <a:graphic>
          <a:graphicData uri="http://schemas.openxmlformats.org/drawingml/2006/table">
            <a:tbl>
              <a:tblPr firstRow="1" bandRow="1">
                <a:tableStyleId>{5C22544A-7EE6-4342-B048-85BDC9FD1C3A}</a:tableStyleId>
              </a:tblPr>
              <a:tblGrid>
                <a:gridCol w="1404664"/>
                <a:gridCol w="1368152"/>
              </a:tblGrid>
              <a:tr h="370840">
                <a:tc>
                  <a:txBody>
                    <a:bodyPr/>
                    <a:lstStyle/>
                    <a:p>
                      <a:pPr>
                        <a:buFont typeface="Wingdings" pitchFamily="2" charset="2"/>
                        <a:buChar char="§"/>
                      </a:pPr>
                      <a:r>
                        <a:rPr lang="el-GR" sz="2000" dirty="0" smtClean="0">
                          <a:solidFill>
                            <a:schemeClr val="tx1"/>
                          </a:solidFill>
                          <a:latin typeface="Calibri" pitchFamily="34" charset="0"/>
                        </a:rPr>
                        <a:t> Γυμνάσιο</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a:t>
                      </a:r>
                      <a:r>
                        <a:rPr lang="el-GR" sz="2000" b="0" i="1" baseline="0" dirty="0" smtClean="0">
                          <a:solidFill>
                            <a:schemeClr val="tx1"/>
                          </a:solidFill>
                          <a:latin typeface="Calibri" pitchFamily="34" charset="0"/>
                        </a:rPr>
                        <a:t>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Λύκειο</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80" name="79 - Πίνακας"/>
          <p:cNvGraphicFramePr>
            <a:graphicFrameLocks noGrp="1"/>
          </p:cNvGraphicFramePr>
          <p:nvPr/>
        </p:nvGraphicFramePr>
        <p:xfrm>
          <a:off x="5652120" y="1703080"/>
          <a:ext cx="3168352" cy="1005840"/>
        </p:xfrm>
        <a:graphic>
          <a:graphicData uri="http://schemas.openxmlformats.org/drawingml/2006/table">
            <a:tbl>
              <a:tblPr firstRow="1" bandRow="1">
                <a:tableStyleId>{5C22544A-7EE6-4342-B048-85BDC9FD1C3A}</a:tableStyleId>
              </a:tblPr>
              <a:tblGrid>
                <a:gridCol w="1800200"/>
                <a:gridCol w="1368152"/>
              </a:tblGrid>
              <a:tr h="370840">
                <a:tc>
                  <a:txBody>
                    <a:bodyPr/>
                    <a:lstStyle/>
                    <a:p>
                      <a:pPr marL="95250" indent="-95250">
                        <a:buFont typeface="Wingdings" pitchFamily="2" charset="2"/>
                        <a:buChar char="§"/>
                      </a:pPr>
                      <a:r>
                        <a:rPr lang="el-GR" sz="2000" dirty="0" smtClean="0">
                          <a:solidFill>
                            <a:schemeClr val="tx1"/>
                          </a:solidFill>
                          <a:latin typeface="Calibri" pitchFamily="34" charset="0"/>
                        </a:rPr>
                        <a:t> Νηπιαγωγείο</a:t>
                      </a:r>
                    </a:p>
                    <a:p>
                      <a:pPr marL="95250" indent="-95250">
                        <a:buFont typeface="Wingdings" pitchFamily="2" charset="2"/>
                        <a:buChar char="§"/>
                      </a:pPr>
                      <a:r>
                        <a:rPr lang="el-GR" sz="2000" dirty="0" smtClean="0">
                          <a:solidFill>
                            <a:schemeClr val="tx1"/>
                          </a:solidFill>
                          <a:latin typeface="Calibri" pitchFamily="34" charset="0"/>
                        </a:rPr>
                        <a:t> Τμήματα</a:t>
                      </a:r>
                      <a:r>
                        <a:rPr lang="el-GR" sz="2000" baseline="0" dirty="0" smtClean="0">
                          <a:solidFill>
                            <a:schemeClr val="tx1"/>
                          </a:solidFill>
                          <a:latin typeface="Calibri" pitchFamily="34" charset="0"/>
                        </a:rPr>
                        <a:t> </a:t>
                      </a:r>
                      <a:r>
                        <a:rPr lang="el-GR" sz="2000" baseline="0" dirty="0" err="1" smtClean="0">
                          <a:solidFill>
                            <a:schemeClr val="tx1"/>
                          </a:solidFill>
                          <a:latin typeface="Calibri" pitchFamily="34" charset="0"/>
                        </a:rPr>
                        <a:t>Πρ</a:t>
                      </a:r>
                      <a:r>
                        <a:rPr lang="el-GR" sz="2000" baseline="0" dirty="0" smtClean="0">
                          <a:solidFill>
                            <a:schemeClr val="tx1"/>
                          </a:solidFill>
                          <a:latin typeface="Calibri" pitchFamily="34" charset="0"/>
                        </a:rPr>
                        <a:t>. Παρέμβασης</a:t>
                      </a:r>
                      <a:endParaRPr lang="el-GR" sz="200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Δημοτικό</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 – ΣΤ’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58" name="57 - Πίνακας"/>
          <p:cNvGraphicFramePr>
            <a:graphicFrameLocks noGrp="1"/>
          </p:cNvGraphicFramePr>
          <p:nvPr/>
        </p:nvGraphicFramePr>
        <p:xfrm>
          <a:off x="1979712" y="3645024"/>
          <a:ext cx="3168352" cy="701040"/>
        </p:xfrm>
        <a:graphic>
          <a:graphicData uri="http://schemas.openxmlformats.org/drawingml/2006/table">
            <a:tbl>
              <a:tblPr firstRow="1" bandRow="1">
                <a:tableStyleId>{5C22544A-7EE6-4342-B048-85BDC9FD1C3A}</a:tableStyleId>
              </a:tblPr>
              <a:tblGrid>
                <a:gridCol w="1663384"/>
                <a:gridCol w="1504968"/>
              </a:tblGrid>
              <a:tr h="370840">
                <a:tc>
                  <a:txBody>
                    <a:bodyPr/>
                    <a:lstStyle/>
                    <a:p>
                      <a:pPr>
                        <a:buFont typeface="Wingdings" pitchFamily="2" charset="2"/>
                        <a:buChar char="§"/>
                      </a:pPr>
                      <a:r>
                        <a:rPr lang="el-GR" sz="2000" dirty="0" smtClean="0">
                          <a:solidFill>
                            <a:schemeClr val="tx1"/>
                          </a:solidFill>
                          <a:latin typeface="Calibri" pitchFamily="34" charset="0"/>
                        </a:rPr>
                        <a:t> Γυμνάσιο</a:t>
                      </a:r>
                    </a:p>
                    <a:p>
                      <a:pPr>
                        <a:buFont typeface="Wingdings" pitchFamily="2" charset="2"/>
                        <a:buNone/>
                      </a:pPr>
                      <a:r>
                        <a:rPr lang="el-GR" sz="2000" b="0" i="1" dirty="0" smtClean="0">
                          <a:solidFill>
                            <a:schemeClr val="tx1"/>
                          </a:solidFill>
                          <a:latin typeface="Calibri" pitchFamily="34" charset="0"/>
                        </a:rPr>
                        <a:t>(Α</a:t>
                      </a:r>
                      <a:r>
                        <a:rPr lang="el-GR" sz="2000" b="0" i="1" baseline="0" dirty="0" smtClean="0">
                          <a:solidFill>
                            <a:schemeClr val="tx1"/>
                          </a:solidFill>
                          <a:latin typeface="Calibri" pitchFamily="34" charset="0"/>
                        </a:rPr>
                        <a:t>’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Λύκειο</a:t>
                      </a:r>
                    </a:p>
                    <a:p>
                      <a:pPr>
                        <a:buFont typeface="Wingdings" pitchFamily="2" charset="2"/>
                        <a:buNone/>
                      </a:pPr>
                      <a:r>
                        <a:rPr lang="el-GR" sz="2000" b="0" i="1" dirty="0" smtClean="0">
                          <a:solidFill>
                            <a:schemeClr val="tx1"/>
                          </a:solidFill>
                          <a:latin typeface="Calibri" pitchFamily="34" charset="0"/>
                        </a:rPr>
                        <a:t>(Α’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79" name="78 - Πίνακας"/>
          <p:cNvGraphicFramePr>
            <a:graphicFrameLocks noGrp="1"/>
          </p:cNvGraphicFramePr>
          <p:nvPr/>
        </p:nvGraphicFramePr>
        <p:xfrm>
          <a:off x="1979712" y="1772816"/>
          <a:ext cx="3168352" cy="1005840"/>
        </p:xfrm>
        <a:graphic>
          <a:graphicData uri="http://schemas.openxmlformats.org/drawingml/2006/table">
            <a:tbl>
              <a:tblPr firstRow="1" bandRow="1">
                <a:tableStyleId>{5C22544A-7EE6-4342-B048-85BDC9FD1C3A}</a:tableStyleId>
              </a:tblPr>
              <a:tblGrid>
                <a:gridCol w="1800200"/>
                <a:gridCol w="1368152"/>
              </a:tblGrid>
              <a:tr h="370840">
                <a:tc>
                  <a:txBody>
                    <a:bodyPr/>
                    <a:lstStyle/>
                    <a:p>
                      <a:pPr>
                        <a:buFont typeface="Wingdings" pitchFamily="2" charset="2"/>
                        <a:buChar char="§"/>
                      </a:pPr>
                      <a:r>
                        <a:rPr lang="el-GR" sz="2000" dirty="0" smtClean="0">
                          <a:solidFill>
                            <a:schemeClr val="tx1"/>
                          </a:solidFill>
                          <a:latin typeface="Calibri" pitchFamily="34" charset="0"/>
                        </a:rPr>
                        <a:t> Νηπιαγωγείο</a:t>
                      </a:r>
                    </a:p>
                    <a:p>
                      <a:pPr>
                        <a:buFont typeface="Wingdings" pitchFamily="2" charset="2"/>
                        <a:buChar char="§"/>
                      </a:pPr>
                      <a:r>
                        <a:rPr lang="el-GR" sz="2000" baseline="0" dirty="0" smtClean="0">
                          <a:solidFill>
                            <a:schemeClr val="tx1"/>
                          </a:solidFill>
                          <a:latin typeface="Calibri" pitchFamily="34" charset="0"/>
                        </a:rPr>
                        <a:t> Παιδικοί Σταθμοί</a:t>
                      </a:r>
                      <a:endParaRPr lang="el-GR" sz="200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Δημοτικό</a:t>
                      </a:r>
                    </a:p>
                    <a:p>
                      <a:pPr>
                        <a:buFont typeface="Wingdings" pitchFamily="2" charset="2"/>
                        <a:buNone/>
                      </a:pPr>
                      <a:r>
                        <a:rPr lang="el-GR" sz="2000" b="0" i="1" dirty="0" smtClean="0">
                          <a:solidFill>
                            <a:schemeClr val="tx1"/>
                          </a:solidFill>
                          <a:latin typeface="Calibri" pitchFamily="34" charset="0"/>
                        </a:rPr>
                        <a:t>(Α’ – ΣΤ’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sp>
        <p:nvSpPr>
          <p:cNvPr id="8" name="7 - Ορθογώνιο"/>
          <p:cNvSpPr/>
          <p:nvPr/>
        </p:nvSpPr>
        <p:spPr>
          <a:xfrm>
            <a:off x="0" y="0"/>
            <a:ext cx="16196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latin typeface="Calibri" pitchFamily="34" charset="0"/>
              </a:rPr>
              <a:t>Ελληνικό Εκπαιδευτικό Σύστημα</a:t>
            </a:r>
            <a:endParaRPr lang="el-GR" sz="2000" b="1" dirty="0">
              <a:solidFill>
                <a:schemeClr val="tx1"/>
              </a:solidFill>
              <a:latin typeface="Calibri" pitchFamily="34" charset="0"/>
            </a:endParaRPr>
          </a:p>
        </p:txBody>
      </p:sp>
      <p:sp>
        <p:nvSpPr>
          <p:cNvPr id="9" name="8 - Στρογγυλεμένο ορθογώνιο"/>
          <p:cNvSpPr/>
          <p:nvPr/>
        </p:nvSpPr>
        <p:spPr>
          <a:xfrm>
            <a:off x="1691680" y="0"/>
            <a:ext cx="1872208"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Γενική Εκπαίδευση</a:t>
            </a:r>
            <a:endParaRPr lang="el-GR" b="1" dirty="0">
              <a:solidFill>
                <a:schemeClr val="tx1"/>
              </a:solidFill>
              <a:latin typeface="Calibri" pitchFamily="34" charset="0"/>
            </a:endParaRPr>
          </a:p>
        </p:txBody>
      </p:sp>
      <p:sp>
        <p:nvSpPr>
          <p:cNvPr id="10" name="9 - Στρογγυλεμένο ορθογώνιο"/>
          <p:cNvSpPr/>
          <p:nvPr/>
        </p:nvSpPr>
        <p:spPr>
          <a:xfrm>
            <a:off x="7236296" y="0"/>
            <a:ext cx="1872208"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Ειδική Εκπαίδευση</a:t>
            </a:r>
            <a:endParaRPr lang="el-GR" b="1" dirty="0">
              <a:solidFill>
                <a:schemeClr val="tx1"/>
              </a:solidFill>
              <a:latin typeface="Calibri" pitchFamily="34" charset="0"/>
            </a:endParaRPr>
          </a:p>
        </p:txBody>
      </p:sp>
      <p:cxnSp>
        <p:nvCxnSpPr>
          <p:cNvPr id="12" name="11 - Ευθεία γραμμή σύνδεσης"/>
          <p:cNvCxnSpPr/>
          <p:nvPr/>
        </p:nvCxnSpPr>
        <p:spPr>
          <a:xfrm>
            <a:off x="1907704" y="692696"/>
            <a:ext cx="0" cy="28803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17 - Στρογγυλεμένο ορθογώνιο"/>
          <p:cNvSpPr/>
          <p:nvPr/>
        </p:nvSpPr>
        <p:spPr>
          <a:xfrm>
            <a:off x="5508104" y="980728"/>
            <a:ext cx="3672408"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Α/</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Εκπαίδευση</a:t>
            </a:r>
            <a:endParaRPr lang="el-GR" b="1" dirty="0">
              <a:solidFill>
                <a:schemeClr val="tx1"/>
              </a:solidFill>
              <a:latin typeface="Calibri" pitchFamily="34" charset="0"/>
            </a:endParaRPr>
          </a:p>
        </p:txBody>
      </p:sp>
      <p:sp>
        <p:nvSpPr>
          <p:cNvPr id="49" name="48 - Στρογγυλεμένο ορθογώνιο"/>
          <p:cNvSpPr/>
          <p:nvPr/>
        </p:nvSpPr>
        <p:spPr>
          <a:xfrm>
            <a:off x="1763688" y="2924944"/>
            <a:ext cx="3168352"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Εκπαίδευση</a:t>
            </a:r>
            <a:endParaRPr lang="el-GR" b="1" dirty="0">
              <a:solidFill>
                <a:schemeClr val="tx1"/>
              </a:solidFill>
              <a:latin typeface="Calibri" pitchFamily="34" charset="0"/>
            </a:endParaRPr>
          </a:p>
        </p:txBody>
      </p:sp>
      <p:sp>
        <p:nvSpPr>
          <p:cNvPr id="50" name="49 - Στρογγυλεμένο ορθογώνιο"/>
          <p:cNvSpPr/>
          <p:nvPr/>
        </p:nvSpPr>
        <p:spPr>
          <a:xfrm>
            <a:off x="5508104" y="2852936"/>
            <a:ext cx="3635896"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Εκπαίδευση</a:t>
            </a:r>
            <a:endParaRPr lang="el-GR" b="1" dirty="0">
              <a:solidFill>
                <a:schemeClr val="tx1"/>
              </a:solidFill>
              <a:latin typeface="Calibri" pitchFamily="34" charset="0"/>
            </a:endParaRPr>
          </a:p>
        </p:txBody>
      </p:sp>
      <p:cxnSp>
        <p:nvCxnSpPr>
          <p:cNvPr id="55" name="54 - Ευθεία γραμμή σύνδεσης"/>
          <p:cNvCxnSpPr/>
          <p:nvPr/>
        </p:nvCxnSpPr>
        <p:spPr>
          <a:xfrm>
            <a:off x="1907704" y="1628800"/>
            <a:ext cx="0" cy="129614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60" name="59 - Στρογγυλεμένο ορθογώνιο"/>
          <p:cNvSpPr/>
          <p:nvPr/>
        </p:nvSpPr>
        <p:spPr>
          <a:xfrm>
            <a:off x="1763688" y="4536504"/>
            <a:ext cx="3168352"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Επαγγελματική Εκπαίδευση</a:t>
            </a:r>
            <a:endParaRPr lang="el-GR" b="1" dirty="0">
              <a:solidFill>
                <a:schemeClr val="tx1"/>
              </a:solidFill>
              <a:latin typeface="Calibri" pitchFamily="34" charset="0"/>
            </a:endParaRPr>
          </a:p>
        </p:txBody>
      </p:sp>
      <p:sp>
        <p:nvSpPr>
          <p:cNvPr id="61" name="60 - Στρογγυλεμένο ορθογώνιο"/>
          <p:cNvSpPr/>
          <p:nvPr/>
        </p:nvSpPr>
        <p:spPr>
          <a:xfrm>
            <a:off x="5508104" y="4509120"/>
            <a:ext cx="3600400"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Επαγγελματική Εκπαίδευση</a:t>
            </a:r>
            <a:endParaRPr lang="el-GR" b="1" dirty="0">
              <a:solidFill>
                <a:schemeClr val="tx1"/>
              </a:solidFill>
              <a:latin typeface="Calibri" pitchFamily="34" charset="0"/>
            </a:endParaRPr>
          </a:p>
        </p:txBody>
      </p:sp>
      <p:sp>
        <p:nvSpPr>
          <p:cNvPr id="13" name="12 - Στρογγυλεμένο ορθογώνιο"/>
          <p:cNvSpPr/>
          <p:nvPr/>
        </p:nvSpPr>
        <p:spPr>
          <a:xfrm>
            <a:off x="1691680" y="1008112"/>
            <a:ext cx="3240360"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Α/</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Εκπαίδευση</a:t>
            </a:r>
            <a:endParaRPr lang="el-GR" b="1" dirty="0">
              <a:solidFill>
                <a:schemeClr val="tx1"/>
              </a:solidFill>
              <a:latin typeface="Calibri" pitchFamily="34" charset="0"/>
            </a:endParaRPr>
          </a:p>
        </p:txBody>
      </p:sp>
      <p:graphicFrame>
        <p:nvGraphicFramePr>
          <p:cNvPr id="91" name="90 - Πίνακας"/>
          <p:cNvGraphicFramePr>
            <a:graphicFrameLocks noGrp="1"/>
          </p:cNvGraphicFramePr>
          <p:nvPr/>
        </p:nvGraphicFramePr>
        <p:xfrm>
          <a:off x="1979712" y="5229200"/>
          <a:ext cx="3240360" cy="701040"/>
        </p:xfrm>
        <a:graphic>
          <a:graphicData uri="http://schemas.openxmlformats.org/drawingml/2006/table">
            <a:tbl>
              <a:tblPr firstRow="1" bandRow="1">
                <a:tableStyleId>{5C22544A-7EE6-4342-B048-85BDC9FD1C3A}</a:tableStyleId>
              </a:tblPr>
              <a:tblGrid>
                <a:gridCol w="3240360"/>
              </a:tblGrid>
              <a:tr h="370840">
                <a:tc>
                  <a:txBody>
                    <a:bodyPr/>
                    <a:lstStyle/>
                    <a:p>
                      <a:pPr marL="173038" indent="-173038" algn="l">
                        <a:buFont typeface="Wingdings" pitchFamily="2" charset="2"/>
                        <a:buChar char="§"/>
                      </a:pPr>
                      <a:r>
                        <a:rPr lang="el-GR" sz="2000" dirty="0" smtClean="0">
                          <a:solidFill>
                            <a:schemeClr val="tx1"/>
                          </a:solidFill>
                          <a:latin typeface="Calibri" pitchFamily="34" charset="0"/>
                        </a:rPr>
                        <a:t> Επαγγελματικό Λύκειο</a:t>
                      </a:r>
                      <a:endParaRPr lang="el-GR" sz="2000" b="1" i="0" baseline="0" dirty="0" smtClean="0">
                        <a:solidFill>
                          <a:schemeClr val="tx1"/>
                        </a:solidFill>
                        <a:latin typeface="Calibri" pitchFamily="34" charset="0"/>
                      </a:endParaRPr>
                    </a:p>
                    <a:p>
                      <a:pPr marL="173038" indent="-173038" algn="l">
                        <a:buFont typeface="Wingdings" pitchFamily="2" charset="2"/>
                        <a:buChar char="§"/>
                      </a:pPr>
                      <a:r>
                        <a:rPr lang="el-GR" sz="2000" b="1" i="0" baseline="0" dirty="0" smtClean="0">
                          <a:solidFill>
                            <a:schemeClr val="tx1"/>
                          </a:solidFill>
                          <a:latin typeface="Calibri" pitchFamily="34" charset="0"/>
                        </a:rPr>
                        <a:t> Επαγγελματική Σχολή</a:t>
                      </a:r>
                      <a:endParaRPr lang="el-GR" sz="2000" b="1" i="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3"/>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2000" fill="hold"/>
                                        <p:tgtEl>
                                          <p:spTgt spid="10"/>
                                        </p:tgtEl>
                                        <p:attrNameLst>
                                          <p:attrName>ppt_w</p:attrName>
                                        </p:attrNameLst>
                                      </p:cBhvr>
                                      <p:tavLst>
                                        <p:tav tm="0">
                                          <p:val>
                                            <p:strVal val="#ppt_w+.3"/>
                                          </p:val>
                                        </p:tav>
                                        <p:tav tm="100000">
                                          <p:val>
                                            <p:strVal val="#ppt_w"/>
                                          </p:val>
                                        </p:tav>
                                      </p:tavLst>
                                    </p:anim>
                                    <p:anim calcmode="lin" valueType="num">
                                      <p:cBhvr>
                                        <p:cTn id="14" dur="2000" fill="hold"/>
                                        <p:tgtEl>
                                          <p:spTgt spid="10"/>
                                        </p:tgtEl>
                                        <p:attrNameLst>
                                          <p:attrName>ppt_h</p:attrName>
                                        </p:attrNameLst>
                                      </p:cBhvr>
                                      <p:tavLst>
                                        <p:tav tm="0">
                                          <p:val>
                                            <p:strVal val="#ppt_h"/>
                                          </p:val>
                                        </p:tav>
                                        <p:tav tm="100000">
                                          <p:val>
                                            <p:strVal val="#ppt_h"/>
                                          </p:val>
                                        </p:tav>
                                      </p:tavLst>
                                    </p:anim>
                                    <p:animEffect transition="in" filter="fade">
                                      <p:cBhvr>
                                        <p:cTn id="15" dur="2000"/>
                                        <p:tgtEl>
                                          <p:spTgt spid="10"/>
                                        </p:tgtEl>
                                      </p:cBhvr>
                                    </p:animEffect>
                                  </p:childTnLst>
                                </p:cTn>
                              </p:par>
                            </p:childTnLst>
                          </p:cTn>
                        </p:par>
                        <p:par>
                          <p:cTn id="16" fill="hold">
                            <p:stCondLst>
                              <p:cond delay="4000"/>
                            </p:stCondLst>
                            <p:childTnLst>
                              <p:par>
                                <p:cTn id="17" presetID="53"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2000" fill="hold"/>
                                        <p:tgtEl>
                                          <p:spTgt spid="12"/>
                                        </p:tgtEl>
                                        <p:attrNameLst>
                                          <p:attrName>ppt_w</p:attrName>
                                        </p:attrNameLst>
                                      </p:cBhvr>
                                      <p:tavLst>
                                        <p:tav tm="0">
                                          <p:val>
                                            <p:fltVal val="0"/>
                                          </p:val>
                                        </p:tav>
                                        <p:tav tm="100000">
                                          <p:val>
                                            <p:strVal val="#ppt_w"/>
                                          </p:val>
                                        </p:tav>
                                      </p:tavLst>
                                    </p:anim>
                                    <p:anim calcmode="lin" valueType="num">
                                      <p:cBhvr>
                                        <p:cTn id="20" dur="2000" fill="hold"/>
                                        <p:tgtEl>
                                          <p:spTgt spid="12"/>
                                        </p:tgtEl>
                                        <p:attrNameLst>
                                          <p:attrName>ppt_h</p:attrName>
                                        </p:attrNameLst>
                                      </p:cBhvr>
                                      <p:tavLst>
                                        <p:tav tm="0">
                                          <p:val>
                                            <p:fltVal val="0"/>
                                          </p:val>
                                        </p:tav>
                                        <p:tav tm="100000">
                                          <p:val>
                                            <p:strVal val="#ppt_h"/>
                                          </p:val>
                                        </p:tav>
                                      </p:tavLst>
                                    </p:anim>
                                    <p:animEffect transition="in" filter="fade">
                                      <p:cBhvr>
                                        <p:cTn id="21" dur="2000"/>
                                        <p:tgtEl>
                                          <p:spTgt spid="12"/>
                                        </p:tgtEl>
                                      </p:cBhvr>
                                    </p:animEffect>
                                  </p:childTnLst>
                                </p:cTn>
                              </p:par>
                            </p:childTnLst>
                          </p:cTn>
                        </p:par>
                        <p:par>
                          <p:cTn id="22" fill="hold">
                            <p:stCondLst>
                              <p:cond delay="6000"/>
                            </p:stCondLst>
                            <p:childTnLst>
                              <p:par>
                                <p:cTn id="23" presetID="53"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2000" fill="hold"/>
                                        <p:tgtEl>
                                          <p:spTgt spid="14"/>
                                        </p:tgtEl>
                                        <p:attrNameLst>
                                          <p:attrName>ppt_w</p:attrName>
                                        </p:attrNameLst>
                                      </p:cBhvr>
                                      <p:tavLst>
                                        <p:tav tm="0">
                                          <p:val>
                                            <p:fltVal val="0"/>
                                          </p:val>
                                        </p:tav>
                                        <p:tav tm="100000">
                                          <p:val>
                                            <p:strVal val="#ppt_w"/>
                                          </p:val>
                                        </p:tav>
                                      </p:tavLst>
                                    </p:anim>
                                    <p:anim calcmode="lin" valueType="num">
                                      <p:cBhvr>
                                        <p:cTn id="26" dur="2000" fill="hold"/>
                                        <p:tgtEl>
                                          <p:spTgt spid="14"/>
                                        </p:tgtEl>
                                        <p:attrNameLst>
                                          <p:attrName>ppt_h</p:attrName>
                                        </p:attrNameLst>
                                      </p:cBhvr>
                                      <p:tavLst>
                                        <p:tav tm="0">
                                          <p:val>
                                            <p:fltVal val="0"/>
                                          </p:val>
                                        </p:tav>
                                        <p:tav tm="100000">
                                          <p:val>
                                            <p:strVal val="#ppt_h"/>
                                          </p:val>
                                        </p:tav>
                                      </p:tavLst>
                                    </p:anim>
                                    <p:animEffect transition="in" filter="fade">
                                      <p:cBhvr>
                                        <p:cTn id="27" dur="2000"/>
                                        <p:tgtEl>
                                          <p:spTgt spid="14"/>
                                        </p:tgtEl>
                                      </p:cBhvr>
                                    </p:animEffect>
                                  </p:childTnLst>
                                </p:cTn>
                              </p:par>
                            </p:childTnLst>
                          </p:cTn>
                        </p:par>
                        <p:par>
                          <p:cTn id="28" fill="hold">
                            <p:stCondLst>
                              <p:cond delay="8000"/>
                            </p:stCondLst>
                            <p:childTnLst>
                              <p:par>
                                <p:cTn id="29" presetID="50" presetClass="entr" presetSubtype="0" decel="10000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2000" fill="hold"/>
                                        <p:tgtEl>
                                          <p:spTgt spid="13"/>
                                        </p:tgtEl>
                                        <p:attrNameLst>
                                          <p:attrName>ppt_w</p:attrName>
                                        </p:attrNameLst>
                                      </p:cBhvr>
                                      <p:tavLst>
                                        <p:tav tm="0">
                                          <p:val>
                                            <p:strVal val="#ppt_w+.3"/>
                                          </p:val>
                                        </p:tav>
                                        <p:tav tm="100000">
                                          <p:val>
                                            <p:strVal val="#ppt_w"/>
                                          </p:val>
                                        </p:tav>
                                      </p:tavLst>
                                    </p:anim>
                                    <p:anim calcmode="lin" valueType="num">
                                      <p:cBhvr>
                                        <p:cTn id="32" dur="2000" fill="hold"/>
                                        <p:tgtEl>
                                          <p:spTgt spid="13"/>
                                        </p:tgtEl>
                                        <p:attrNameLst>
                                          <p:attrName>ppt_h</p:attrName>
                                        </p:attrNameLst>
                                      </p:cBhvr>
                                      <p:tavLst>
                                        <p:tav tm="0">
                                          <p:val>
                                            <p:strVal val="#ppt_h"/>
                                          </p:val>
                                        </p:tav>
                                        <p:tav tm="100000">
                                          <p:val>
                                            <p:strVal val="#ppt_h"/>
                                          </p:val>
                                        </p:tav>
                                      </p:tavLst>
                                    </p:anim>
                                    <p:animEffect transition="in" filter="fade">
                                      <p:cBhvr>
                                        <p:cTn id="33" dur="2000"/>
                                        <p:tgtEl>
                                          <p:spTgt spid="13"/>
                                        </p:tgtEl>
                                      </p:cBhvr>
                                    </p:animEffect>
                                  </p:childTnLst>
                                </p:cTn>
                              </p:par>
                            </p:childTnLst>
                          </p:cTn>
                        </p:par>
                        <p:par>
                          <p:cTn id="34" fill="hold">
                            <p:stCondLst>
                              <p:cond delay="10000"/>
                            </p:stCondLst>
                            <p:childTnLst>
                              <p:par>
                                <p:cTn id="35" presetID="50" presetClass="entr" presetSubtype="0" decel="10000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2000" fill="hold"/>
                                        <p:tgtEl>
                                          <p:spTgt spid="18"/>
                                        </p:tgtEl>
                                        <p:attrNameLst>
                                          <p:attrName>ppt_w</p:attrName>
                                        </p:attrNameLst>
                                      </p:cBhvr>
                                      <p:tavLst>
                                        <p:tav tm="0">
                                          <p:val>
                                            <p:strVal val="#ppt_w+.3"/>
                                          </p:val>
                                        </p:tav>
                                        <p:tav tm="100000">
                                          <p:val>
                                            <p:strVal val="#ppt_w"/>
                                          </p:val>
                                        </p:tav>
                                      </p:tavLst>
                                    </p:anim>
                                    <p:anim calcmode="lin" valueType="num">
                                      <p:cBhvr>
                                        <p:cTn id="38" dur="2000" fill="hold"/>
                                        <p:tgtEl>
                                          <p:spTgt spid="18"/>
                                        </p:tgtEl>
                                        <p:attrNameLst>
                                          <p:attrName>ppt_h</p:attrName>
                                        </p:attrNameLst>
                                      </p:cBhvr>
                                      <p:tavLst>
                                        <p:tav tm="0">
                                          <p:val>
                                            <p:strVal val="#ppt_h"/>
                                          </p:val>
                                        </p:tav>
                                        <p:tav tm="100000">
                                          <p:val>
                                            <p:strVal val="#ppt_h"/>
                                          </p:val>
                                        </p:tav>
                                      </p:tavLst>
                                    </p:anim>
                                    <p:animEffect transition="in" filter="fade">
                                      <p:cBhvr>
                                        <p:cTn id="39" dur="2000"/>
                                        <p:tgtEl>
                                          <p:spTgt spid="18"/>
                                        </p:tgtEl>
                                      </p:cBhvr>
                                    </p:animEffect>
                                  </p:childTnLst>
                                </p:cTn>
                              </p:par>
                            </p:childTnLst>
                          </p:cTn>
                        </p:par>
                        <p:par>
                          <p:cTn id="40" fill="hold">
                            <p:stCondLst>
                              <p:cond delay="12000"/>
                            </p:stCondLst>
                            <p:childTnLst>
                              <p:par>
                                <p:cTn id="41" presetID="47" presetClass="entr" presetSubtype="0" fill="hold"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2000"/>
                                        <p:tgtEl>
                                          <p:spTgt spid="79"/>
                                        </p:tgtEl>
                                      </p:cBhvr>
                                    </p:animEffect>
                                    <p:anim calcmode="lin" valueType="num">
                                      <p:cBhvr>
                                        <p:cTn id="44" dur="2000" fill="hold"/>
                                        <p:tgtEl>
                                          <p:spTgt spid="79"/>
                                        </p:tgtEl>
                                        <p:attrNameLst>
                                          <p:attrName>ppt_x</p:attrName>
                                        </p:attrNameLst>
                                      </p:cBhvr>
                                      <p:tavLst>
                                        <p:tav tm="0">
                                          <p:val>
                                            <p:strVal val="#ppt_x"/>
                                          </p:val>
                                        </p:tav>
                                        <p:tav tm="100000">
                                          <p:val>
                                            <p:strVal val="#ppt_x"/>
                                          </p:val>
                                        </p:tav>
                                      </p:tavLst>
                                    </p:anim>
                                    <p:anim calcmode="lin" valueType="num">
                                      <p:cBhvr>
                                        <p:cTn id="45" dur="2000" fill="hold"/>
                                        <p:tgtEl>
                                          <p:spTgt spid="79"/>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7" presetClass="entr" presetSubtype="0"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fade">
                                      <p:cBhvr>
                                        <p:cTn id="49" dur="2000"/>
                                        <p:tgtEl>
                                          <p:spTgt spid="80"/>
                                        </p:tgtEl>
                                      </p:cBhvr>
                                    </p:animEffect>
                                    <p:anim calcmode="lin" valueType="num">
                                      <p:cBhvr>
                                        <p:cTn id="50" dur="2000" fill="hold"/>
                                        <p:tgtEl>
                                          <p:spTgt spid="80"/>
                                        </p:tgtEl>
                                        <p:attrNameLst>
                                          <p:attrName>ppt_x</p:attrName>
                                        </p:attrNameLst>
                                      </p:cBhvr>
                                      <p:tavLst>
                                        <p:tav tm="0">
                                          <p:val>
                                            <p:strVal val="#ppt_x"/>
                                          </p:val>
                                        </p:tav>
                                        <p:tav tm="100000">
                                          <p:val>
                                            <p:strVal val="#ppt_x"/>
                                          </p:val>
                                        </p:tav>
                                      </p:tavLst>
                                    </p:anim>
                                    <p:anim calcmode="lin" valueType="num">
                                      <p:cBhvr>
                                        <p:cTn id="51" dur="2000" fill="hold"/>
                                        <p:tgtEl>
                                          <p:spTgt spid="80"/>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53" presetClass="entr" presetSubtype="0"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2000" fill="hold"/>
                                        <p:tgtEl>
                                          <p:spTgt spid="55"/>
                                        </p:tgtEl>
                                        <p:attrNameLst>
                                          <p:attrName>ppt_w</p:attrName>
                                        </p:attrNameLst>
                                      </p:cBhvr>
                                      <p:tavLst>
                                        <p:tav tm="0">
                                          <p:val>
                                            <p:fltVal val="0"/>
                                          </p:val>
                                        </p:tav>
                                        <p:tav tm="100000">
                                          <p:val>
                                            <p:strVal val="#ppt_w"/>
                                          </p:val>
                                        </p:tav>
                                      </p:tavLst>
                                    </p:anim>
                                    <p:anim calcmode="lin" valueType="num">
                                      <p:cBhvr>
                                        <p:cTn id="56" dur="2000" fill="hold"/>
                                        <p:tgtEl>
                                          <p:spTgt spid="55"/>
                                        </p:tgtEl>
                                        <p:attrNameLst>
                                          <p:attrName>ppt_h</p:attrName>
                                        </p:attrNameLst>
                                      </p:cBhvr>
                                      <p:tavLst>
                                        <p:tav tm="0">
                                          <p:val>
                                            <p:fltVal val="0"/>
                                          </p:val>
                                        </p:tav>
                                        <p:tav tm="100000">
                                          <p:val>
                                            <p:strVal val="#ppt_h"/>
                                          </p:val>
                                        </p:tav>
                                      </p:tavLst>
                                    </p:anim>
                                    <p:animEffect transition="in" filter="fade">
                                      <p:cBhvr>
                                        <p:cTn id="57" dur="2000"/>
                                        <p:tgtEl>
                                          <p:spTgt spid="55"/>
                                        </p:tgtEl>
                                      </p:cBhvr>
                                    </p:animEffect>
                                  </p:childTnLst>
                                </p:cTn>
                              </p:par>
                            </p:childTnLst>
                          </p:cTn>
                        </p:par>
                        <p:par>
                          <p:cTn id="58" fill="hold">
                            <p:stCondLst>
                              <p:cond delay="18000"/>
                            </p:stCondLst>
                            <p:childTnLst>
                              <p:par>
                                <p:cTn id="59" presetID="53"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2000" fill="hold"/>
                                        <p:tgtEl>
                                          <p:spTgt spid="51"/>
                                        </p:tgtEl>
                                        <p:attrNameLst>
                                          <p:attrName>ppt_w</p:attrName>
                                        </p:attrNameLst>
                                      </p:cBhvr>
                                      <p:tavLst>
                                        <p:tav tm="0">
                                          <p:val>
                                            <p:fltVal val="0"/>
                                          </p:val>
                                        </p:tav>
                                        <p:tav tm="100000">
                                          <p:val>
                                            <p:strVal val="#ppt_w"/>
                                          </p:val>
                                        </p:tav>
                                      </p:tavLst>
                                    </p:anim>
                                    <p:anim calcmode="lin" valueType="num">
                                      <p:cBhvr>
                                        <p:cTn id="62" dur="2000" fill="hold"/>
                                        <p:tgtEl>
                                          <p:spTgt spid="51"/>
                                        </p:tgtEl>
                                        <p:attrNameLst>
                                          <p:attrName>ppt_h</p:attrName>
                                        </p:attrNameLst>
                                      </p:cBhvr>
                                      <p:tavLst>
                                        <p:tav tm="0">
                                          <p:val>
                                            <p:fltVal val="0"/>
                                          </p:val>
                                        </p:tav>
                                        <p:tav tm="100000">
                                          <p:val>
                                            <p:strVal val="#ppt_h"/>
                                          </p:val>
                                        </p:tav>
                                      </p:tavLst>
                                    </p:anim>
                                    <p:animEffect transition="in" filter="fade">
                                      <p:cBhvr>
                                        <p:cTn id="63" dur="2000"/>
                                        <p:tgtEl>
                                          <p:spTgt spid="51"/>
                                        </p:tgtEl>
                                      </p:cBhvr>
                                    </p:animEffect>
                                  </p:childTnLst>
                                </p:cTn>
                              </p:par>
                            </p:childTnLst>
                          </p:cTn>
                        </p:par>
                        <p:par>
                          <p:cTn id="64" fill="hold">
                            <p:stCondLst>
                              <p:cond delay="20000"/>
                            </p:stCondLst>
                            <p:childTnLst>
                              <p:par>
                                <p:cTn id="65" presetID="50" presetClass="entr" presetSubtype="0" decel="100000"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 calcmode="lin" valueType="num">
                                      <p:cBhvr>
                                        <p:cTn id="67" dur="2000" fill="hold"/>
                                        <p:tgtEl>
                                          <p:spTgt spid="49"/>
                                        </p:tgtEl>
                                        <p:attrNameLst>
                                          <p:attrName>ppt_w</p:attrName>
                                        </p:attrNameLst>
                                      </p:cBhvr>
                                      <p:tavLst>
                                        <p:tav tm="0">
                                          <p:val>
                                            <p:strVal val="#ppt_w+.3"/>
                                          </p:val>
                                        </p:tav>
                                        <p:tav tm="100000">
                                          <p:val>
                                            <p:strVal val="#ppt_w"/>
                                          </p:val>
                                        </p:tav>
                                      </p:tavLst>
                                    </p:anim>
                                    <p:anim calcmode="lin" valueType="num">
                                      <p:cBhvr>
                                        <p:cTn id="68" dur="2000" fill="hold"/>
                                        <p:tgtEl>
                                          <p:spTgt spid="49"/>
                                        </p:tgtEl>
                                        <p:attrNameLst>
                                          <p:attrName>ppt_h</p:attrName>
                                        </p:attrNameLst>
                                      </p:cBhvr>
                                      <p:tavLst>
                                        <p:tav tm="0">
                                          <p:val>
                                            <p:strVal val="#ppt_h"/>
                                          </p:val>
                                        </p:tav>
                                        <p:tav tm="100000">
                                          <p:val>
                                            <p:strVal val="#ppt_h"/>
                                          </p:val>
                                        </p:tav>
                                      </p:tavLst>
                                    </p:anim>
                                    <p:animEffect transition="in" filter="fade">
                                      <p:cBhvr>
                                        <p:cTn id="69" dur="2000"/>
                                        <p:tgtEl>
                                          <p:spTgt spid="49"/>
                                        </p:tgtEl>
                                      </p:cBhvr>
                                    </p:animEffect>
                                  </p:childTnLst>
                                </p:cTn>
                              </p:par>
                            </p:childTnLst>
                          </p:cTn>
                        </p:par>
                        <p:par>
                          <p:cTn id="70" fill="hold">
                            <p:stCondLst>
                              <p:cond delay="22000"/>
                            </p:stCondLst>
                            <p:childTnLst>
                              <p:par>
                                <p:cTn id="71" presetID="50" presetClass="entr" presetSubtype="0" decel="100000" fill="hold" grpId="0"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2000" fill="hold"/>
                                        <p:tgtEl>
                                          <p:spTgt spid="50"/>
                                        </p:tgtEl>
                                        <p:attrNameLst>
                                          <p:attrName>ppt_w</p:attrName>
                                        </p:attrNameLst>
                                      </p:cBhvr>
                                      <p:tavLst>
                                        <p:tav tm="0">
                                          <p:val>
                                            <p:strVal val="#ppt_w+.3"/>
                                          </p:val>
                                        </p:tav>
                                        <p:tav tm="100000">
                                          <p:val>
                                            <p:strVal val="#ppt_w"/>
                                          </p:val>
                                        </p:tav>
                                      </p:tavLst>
                                    </p:anim>
                                    <p:anim calcmode="lin" valueType="num">
                                      <p:cBhvr>
                                        <p:cTn id="74" dur="2000" fill="hold"/>
                                        <p:tgtEl>
                                          <p:spTgt spid="50"/>
                                        </p:tgtEl>
                                        <p:attrNameLst>
                                          <p:attrName>ppt_h</p:attrName>
                                        </p:attrNameLst>
                                      </p:cBhvr>
                                      <p:tavLst>
                                        <p:tav tm="0">
                                          <p:val>
                                            <p:strVal val="#ppt_h"/>
                                          </p:val>
                                        </p:tav>
                                        <p:tav tm="100000">
                                          <p:val>
                                            <p:strVal val="#ppt_h"/>
                                          </p:val>
                                        </p:tav>
                                      </p:tavLst>
                                    </p:anim>
                                    <p:animEffect transition="in" filter="fade">
                                      <p:cBhvr>
                                        <p:cTn id="75" dur="2000"/>
                                        <p:tgtEl>
                                          <p:spTgt spid="50"/>
                                        </p:tgtEl>
                                      </p:cBhvr>
                                    </p:animEffect>
                                  </p:childTnLst>
                                </p:cTn>
                              </p:par>
                            </p:childTnLst>
                          </p:cTn>
                        </p:par>
                        <p:par>
                          <p:cTn id="76" fill="hold">
                            <p:stCondLst>
                              <p:cond delay="24000"/>
                            </p:stCondLst>
                            <p:childTnLst>
                              <p:par>
                                <p:cTn id="77" presetID="47" presetClass="entr" presetSubtype="0"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fade">
                                      <p:cBhvr>
                                        <p:cTn id="79" dur="2000"/>
                                        <p:tgtEl>
                                          <p:spTgt spid="58"/>
                                        </p:tgtEl>
                                      </p:cBhvr>
                                    </p:animEffect>
                                    <p:anim calcmode="lin" valueType="num">
                                      <p:cBhvr>
                                        <p:cTn id="80" dur="2000" fill="hold"/>
                                        <p:tgtEl>
                                          <p:spTgt spid="58"/>
                                        </p:tgtEl>
                                        <p:attrNameLst>
                                          <p:attrName>ppt_x</p:attrName>
                                        </p:attrNameLst>
                                      </p:cBhvr>
                                      <p:tavLst>
                                        <p:tav tm="0">
                                          <p:val>
                                            <p:strVal val="#ppt_x"/>
                                          </p:val>
                                        </p:tav>
                                        <p:tav tm="100000">
                                          <p:val>
                                            <p:strVal val="#ppt_x"/>
                                          </p:val>
                                        </p:tav>
                                      </p:tavLst>
                                    </p:anim>
                                    <p:anim calcmode="lin" valueType="num">
                                      <p:cBhvr>
                                        <p:cTn id="81" dur="2000" fill="hold"/>
                                        <p:tgtEl>
                                          <p:spTgt spid="58"/>
                                        </p:tgtEl>
                                        <p:attrNameLst>
                                          <p:attrName>ppt_y</p:attrName>
                                        </p:attrNameLst>
                                      </p:cBhvr>
                                      <p:tavLst>
                                        <p:tav tm="0">
                                          <p:val>
                                            <p:strVal val="#ppt_y-.1"/>
                                          </p:val>
                                        </p:tav>
                                        <p:tav tm="100000">
                                          <p:val>
                                            <p:strVal val="#ppt_y"/>
                                          </p:val>
                                        </p:tav>
                                      </p:tavLst>
                                    </p:anim>
                                  </p:childTnLst>
                                </p:cTn>
                              </p:par>
                            </p:childTnLst>
                          </p:cTn>
                        </p:par>
                        <p:par>
                          <p:cTn id="82" fill="hold">
                            <p:stCondLst>
                              <p:cond delay="26000"/>
                            </p:stCondLst>
                            <p:childTnLst>
                              <p:par>
                                <p:cTn id="83" presetID="47" presetClass="entr" presetSubtype="0" fill="hold" nodeType="after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2000"/>
                                        <p:tgtEl>
                                          <p:spTgt spid="59"/>
                                        </p:tgtEl>
                                      </p:cBhvr>
                                    </p:animEffect>
                                    <p:anim calcmode="lin" valueType="num">
                                      <p:cBhvr>
                                        <p:cTn id="86" dur="2000" fill="hold"/>
                                        <p:tgtEl>
                                          <p:spTgt spid="59"/>
                                        </p:tgtEl>
                                        <p:attrNameLst>
                                          <p:attrName>ppt_x</p:attrName>
                                        </p:attrNameLst>
                                      </p:cBhvr>
                                      <p:tavLst>
                                        <p:tav tm="0">
                                          <p:val>
                                            <p:strVal val="#ppt_x"/>
                                          </p:val>
                                        </p:tav>
                                        <p:tav tm="100000">
                                          <p:val>
                                            <p:strVal val="#ppt_x"/>
                                          </p:val>
                                        </p:tav>
                                      </p:tavLst>
                                    </p:anim>
                                    <p:anim calcmode="lin" valueType="num">
                                      <p:cBhvr>
                                        <p:cTn id="87" dur="200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28000"/>
                            </p:stCondLst>
                            <p:childTnLst>
                              <p:par>
                                <p:cTn id="89" presetID="53" presetClass="entr" presetSubtype="0" fill="hold"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p:cTn id="91" dur="2000" fill="hold"/>
                                        <p:tgtEl>
                                          <p:spTgt spid="62"/>
                                        </p:tgtEl>
                                        <p:attrNameLst>
                                          <p:attrName>ppt_w</p:attrName>
                                        </p:attrNameLst>
                                      </p:cBhvr>
                                      <p:tavLst>
                                        <p:tav tm="0">
                                          <p:val>
                                            <p:fltVal val="0"/>
                                          </p:val>
                                        </p:tav>
                                        <p:tav tm="100000">
                                          <p:val>
                                            <p:strVal val="#ppt_w"/>
                                          </p:val>
                                        </p:tav>
                                      </p:tavLst>
                                    </p:anim>
                                    <p:anim calcmode="lin" valueType="num">
                                      <p:cBhvr>
                                        <p:cTn id="92" dur="2000" fill="hold"/>
                                        <p:tgtEl>
                                          <p:spTgt spid="62"/>
                                        </p:tgtEl>
                                        <p:attrNameLst>
                                          <p:attrName>ppt_h</p:attrName>
                                        </p:attrNameLst>
                                      </p:cBhvr>
                                      <p:tavLst>
                                        <p:tav tm="0">
                                          <p:val>
                                            <p:fltVal val="0"/>
                                          </p:val>
                                        </p:tav>
                                        <p:tav tm="100000">
                                          <p:val>
                                            <p:strVal val="#ppt_h"/>
                                          </p:val>
                                        </p:tav>
                                      </p:tavLst>
                                    </p:anim>
                                    <p:animEffect transition="in" filter="fade">
                                      <p:cBhvr>
                                        <p:cTn id="93" dur="2000"/>
                                        <p:tgtEl>
                                          <p:spTgt spid="62"/>
                                        </p:tgtEl>
                                      </p:cBhvr>
                                    </p:animEffect>
                                  </p:childTnLst>
                                </p:cTn>
                              </p:par>
                            </p:childTnLst>
                          </p:cTn>
                        </p:par>
                        <p:par>
                          <p:cTn id="94" fill="hold">
                            <p:stCondLst>
                              <p:cond delay="30000"/>
                            </p:stCondLst>
                            <p:childTnLst>
                              <p:par>
                                <p:cTn id="95" presetID="53" presetClass="entr" presetSubtype="0" fill="hold" nodeType="afterEffect">
                                  <p:stCondLst>
                                    <p:cond delay="0"/>
                                  </p:stCondLst>
                                  <p:childTnLst>
                                    <p:set>
                                      <p:cBhvr>
                                        <p:cTn id="96" dur="1" fill="hold">
                                          <p:stCondLst>
                                            <p:cond delay="0"/>
                                          </p:stCondLst>
                                        </p:cTn>
                                        <p:tgtEl>
                                          <p:spTgt spid="64"/>
                                        </p:tgtEl>
                                        <p:attrNameLst>
                                          <p:attrName>style.visibility</p:attrName>
                                        </p:attrNameLst>
                                      </p:cBhvr>
                                      <p:to>
                                        <p:strVal val="visible"/>
                                      </p:to>
                                    </p:set>
                                    <p:anim calcmode="lin" valueType="num">
                                      <p:cBhvr>
                                        <p:cTn id="97" dur="2000" fill="hold"/>
                                        <p:tgtEl>
                                          <p:spTgt spid="64"/>
                                        </p:tgtEl>
                                        <p:attrNameLst>
                                          <p:attrName>ppt_w</p:attrName>
                                        </p:attrNameLst>
                                      </p:cBhvr>
                                      <p:tavLst>
                                        <p:tav tm="0">
                                          <p:val>
                                            <p:fltVal val="0"/>
                                          </p:val>
                                        </p:tav>
                                        <p:tav tm="100000">
                                          <p:val>
                                            <p:strVal val="#ppt_w"/>
                                          </p:val>
                                        </p:tav>
                                      </p:tavLst>
                                    </p:anim>
                                    <p:anim calcmode="lin" valueType="num">
                                      <p:cBhvr>
                                        <p:cTn id="98" dur="2000" fill="hold"/>
                                        <p:tgtEl>
                                          <p:spTgt spid="64"/>
                                        </p:tgtEl>
                                        <p:attrNameLst>
                                          <p:attrName>ppt_h</p:attrName>
                                        </p:attrNameLst>
                                      </p:cBhvr>
                                      <p:tavLst>
                                        <p:tav tm="0">
                                          <p:val>
                                            <p:fltVal val="0"/>
                                          </p:val>
                                        </p:tav>
                                        <p:tav tm="100000">
                                          <p:val>
                                            <p:strVal val="#ppt_h"/>
                                          </p:val>
                                        </p:tav>
                                      </p:tavLst>
                                    </p:anim>
                                    <p:animEffect transition="in" filter="fade">
                                      <p:cBhvr>
                                        <p:cTn id="99" dur="2000"/>
                                        <p:tgtEl>
                                          <p:spTgt spid="64"/>
                                        </p:tgtEl>
                                      </p:cBhvr>
                                    </p:animEffect>
                                  </p:childTnLst>
                                </p:cTn>
                              </p:par>
                            </p:childTnLst>
                          </p:cTn>
                        </p:par>
                        <p:par>
                          <p:cTn id="100" fill="hold">
                            <p:stCondLst>
                              <p:cond delay="32000"/>
                            </p:stCondLst>
                            <p:childTnLst>
                              <p:par>
                                <p:cTn id="101" presetID="50" presetClass="entr" presetSubtype="0" decel="100000" fill="hold" grpId="0" nodeType="afterEffect">
                                  <p:stCondLst>
                                    <p:cond delay="0"/>
                                  </p:stCondLst>
                                  <p:childTnLst>
                                    <p:set>
                                      <p:cBhvr>
                                        <p:cTn id="102" dur="1" fill="hold">
                                          <p:stCondLst>
                                            <p:cond delay="0"/>
                                          </p:stCondLst>
                                        </p:cTn>
                                        <p:tgtEl>
                                          <p:spTgt spid="60"/>
                                        </p:tgtEl>
                                        <p:attrNameLst>
                                          <p:attrName>style.visibility</p:attrName>
                                        </p:attrNameLst>
                                      </p:cBhvr>
                                      <p:to>
                                        <p:strVal val="visible"/>
                                      </p:to>
                                    </p:set>
                                    <p:anim calcmode="lin" valueType="num">
                                      <p:cBhvr>
                                        <p:cTn id="103" dur="2000" fill="hold"/>
                                        <p:tgtEl>
                                          <p:spTgt spid="60"/>
                                        </p:tgtEl>
                                        <p:attrNameLst>
                                          <p:attrName>ppt_w</p:attrName>
                                        </p:attrNameLst>
                                      </p:cBhvr>
                                      <p:tavLst>
                                        <p:tav tm="0">
                                          <p:val>
                                            <p:strVal val="#ppt_w+.3"/>
                                          </p:val>
                                        </p:tav>
                                        <p:tav tm="100000">
                                          <p:val>
                                            <p:strVal val="#ppt_w"/>
                                          </p:val>
                                        </p:tav>
                                      </p:tavLst>
                                    </p:anim>
                                    <p:anim calcmode="lin" valueType="num">
                                      <p:cBhvr>
                                        <p:cTn id="104" dur="2000" fill="hold"/>
                                        <p:tgtEl>
                                          <p:spTgt spid="60"/>
                                        </p:tgtEl>
                                        <p:attrNameLst>
                                          <p:attrName>ppt_h</p:attrName>
                                        </p:attrNameLst>
                                      </p:cBhvr>
                                      <p:tavLst>
                                        <p:tav tm="0">
                                          <p:val>
                                            <p:strVal val="#ppt_h"/>
                                          </p:val>
                                        </p:tav>
                                        <p:tav tm="100000">
                                          <p:val>
                                            <p:strVal val="#ppt_h"/>
                                          </p:val>
                                        </p:tav>
                                      </p:tavLst>
                                    </p:anim>
                                    <p:animEffect transition="in" filter="fade">
                                      <p:cBhvr>
                                        <p:cTn id="105" dur="2000"/>
                                        <p:tgtEl>
                                          <p:spTgt spid="60"/>
                                        </p:tgtEl>
                                      </p:cBhvr>
                                    </p:animEffect>
                                  </p:childTnLst>
                                </p:cTn>
                              </p:par>
                            </p:childTnLst>
                          </p:cTn>
                        </p:par>
                        <p:par>
                          <p:cTn id="106" fill="hold">
                            <p:stCondLst>
                              <p:cond delay="34000"/>
                            </p:stCondLst>
                            <p:childTnLst>
                              <p:par>
                                <p:cTn id="107" presetID="50" presetClass="entr" presetSubtype="0" decel="100000" fill="hold" grpId="0"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2000" fill="hold"/>
                                        <p:tgtEl>
                                          <p:spTgt spid="61"/>
                                        </p:tgtEl>
                                        <p:attrNameLst>
                                          <p:attrName>ppt_w</p:attrName>
                                        </p:attrNameLst>
                                      </p:cBhvr>
                                      <p:tavLst>
                                        <p:tav tm="0">
                                          <p:val>
                                            <p:strVal val="#ppt_w+.3"/>
                                          </p:val>
                                        </p:tav>
                                        <p:tav tm="100000">
                                          <p:val>
                                            <p:strVal val="#ppt_w"/>
                                          </p:val>
                                        </p:tav>
                                      </p:tavLst>
                                    </p:anim>
                                    <p:anim calcmode="lin" valueType="num">
                                      <p:cBhvr>
                                        <p:cTn id="110" dur="2000" fill="hold"/>
                                        <p:tgtEl>
                                          <p:spTgt spid="61"/>
                                        </p:tgtEl>
                                        <p:attrNameLst>
                                          <p:attrName>ppt_h</p:attrName>
                                        </p:attrNameLst>
                                      </p:cBhvr>
                                      <p:tavLst>
                                        <p:tav tm="0">
                                          <p:val>
                                            <p:strVal val="#ppt_h"/>
                                          </p:val>
                                        </p:tav>
                                        <p:tav tm="100000">
                                          <p:val>
                                            <p:strVal val="#ppt_h"/>
                                          </p:val>
                                        </p:tav>
                                      </p:tavLst>
                                    </p:anim>
                                    <p:animEffect transition="in" filter="fade">
                                      <p:cBhvr>
                                        <p:cTn id="111" dur="2000"/>
                                        <p:tgtEl>
                                          <p:spTgt spid="61"/>
                                        </p:tgtEl>
                                      </p:cBhvr>
                                    </p:animEffect>
                                  </p:childTnLst>
                                </p:cTn>
                              </p:par>
                            </p:childTnLst>
                          </p:cTn>
                        </p:par>
                        <p:par>
                          <p:cTn id="112" fill="hold">
                            <p:stCondLst>
                              <p:cond delay="36000"/>
                            </p:stCondLst>
                            <p:childTnLst>
                              <p:par>
                                <p:cTn id="113" presetID="47" presetClass="entr" presetSubtype="0" fill="hold"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2000"/>
                                        <p:tgtEl>
                                          <p:spTgt spid="91"/>
                                        </p:tgtEl>
                                      </p:cBhvr>
                                    </p:animEffect>
                                    <p:anim calcmode="lin" valueType="num">
                                      <p:cBhvr>
                                        <p:cTn id="116" dur="2000" fill="hold"/>
                                        <p:tgtEl>
                                          <p:spTgt spid="91"/>
                                        </p:tgtEl>
                                        <p:attrNameLst>
                                          <p:attrName>ppt_x</p:attrName>
                                        </p:attrNameLst>
                                      </p:cBhvr>
                                      <p:tavLst>
                                        <p:tav tm="0">
                                          <p:val>
                                            <p:strVal val="#ppt_x"/>
                                          </p:val>
                                        </p:tav>
                                        <p:tav tm="100000">
                                          <p:val>
                                            <p:strVal val="#ppt_x"/>
                                          </p:val>
                                        </p:tav>
                                      </p:tavLst>
                                    </p:anim>
                                    <p:anim calcmode="lin" valueType="num">
                                      <p:cBhvr>
                                        <p:cTn id="117" dur="2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38000"/>
                            </p:stCondLst>
                            <p:childTnLst>
                              <p:par>
                                <p:cTn id="119" presetID="47" presetClass="entr" presetSubtype="0"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Effect transition="in" filter="fade">
                                      <p:cBhvr>
                                        <p:cTn id="121" dur="2000"/>
                                        <p:tgtEl>
                                          <p:spTgt spid="87"/>
                                        </p:tgtEl>
                                      </p:cBhvr>
                                    </p:animEffect>
                                    <p:anim calcmode="lin" valueType="num">
                                      <p:cBhvr>
                                        <p:cTn id="122" dur="2000" fill="hold"/>
                                        <p:tgtEl>
                                          <p:spTgt spid="87"/>
                                        </p:tgtEl>
                                        <p:attrNameLst>
                                          <p:attrName>ppt_x</p:attrName>
                                        </p:attrNameLst>
                                      </p:cBhvr>
                                      <p:tavLst>
                                        <p:tav tm="0">
                                          <p:val>
                                            <p:strVal val="#ppt_x"/>
                                          </p:val>
                                        </p:tav>
                                        <p:tav tm="100000">
                                          <p:val>
                                            <p:strVal val="#ppt_x"/>
                                          </p:val>
                                        </p:tav>
                                      </p:tavLst>
                                    </p:anim>
                                    <p:anim calcmode="lin" valueType="num">
                                      <p:cBhvr>
                                        <p:cTn id="123" dur="20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8" grpId="0" animBg="1"/>
      <p:bldP spid="49" grpId="0" animBg="1"/>
      <p:bldP spid="50" grpId="0" animBg="1"/>
      <p:bldP spid="60" grpId="0" animBg="1"/>
      <p:bldP spid="6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 name="20 - Πίνακας"/>
          <p:cNvGraphicFramePr>
            <a:graphicFrameLocks noGrp="1"/>
          </p:cNvGraphicFramePr>
          <p:nvPr/>
        </p:nvGraphicFramePr>
        <p:xfrm>
          <a:off x="-1" y="260648"/>
          <a:ext cx="9144000" cy="6361267"/>
        </p:xfrm>
        <a:graphic>
          <a:graphicData uri="http://schemas.openxmlformats.org/drawingml/2006/table">
            <a:tbl>
              <a:tblPr firstRow="1" bandRow="1">
                <a:tableStyleId>{5C22544A-7EE6-4342-B048-85BDC9FD1C3A}</a:tableStyleId>
              </a:tblPr>
              <a:tblGrid>
                <a:gridCol w="2627785"/>
                <a:gridCol w="1872208"/>
                <a:gridCol w="1954595"/>
                <a:gridCol w="2689412"/>
              </a:tblGrid>
              <a:tr h="63309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200" dirty="0" smtClean="0">
                          <a:latin typeface="Calibri" pitchFamily="34" charset="0"/>
                        </a:rPr>
                        <a:t>ΓΕΝΙΚΟ</a:t>
                      </a:r>
                      <a:r>
                        <a:rPr lang="el-GR" sz="3200" baseline="0" dirty="0" smtClean="0">
                          <a:latin typeface="Calibri" pitchFamily="34" charset="0"/>
                        </a:rPr>
                        <a:t> ΣΧΟΛΕΙΟ</a:t>
                      </a:r>
                      <a:endParaRPr lang="el-GR" sz="3200" dirty="0" smtClean="0">
                        <a:latin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a:endParaRPr lang="el-GR" sz="3200" dirty="0"/>
                    </a:p>
                  </a:txBody>
                  <a:tcPr>
                    <a:solidFill>
                      <a:schemeClr val="accent1">
                        <a:lumMod val="75000"/>
                      </a:schemeClr>
                    </a:solidFill>
                  </a:tcPr>
                </a:tc>
                <a:tc hMerge="1">
                  <a:txBody>
                    <a:bodyPr/>
                    <a:lstStyle/>
                    <a:p>
                      <a:endParaRPr lang="el-GR"/>
                    </a:p>
                  </a:txBody>
                  <a:tcPr/>
                </a:tc>
                <a:tc hMerge="1">
                  <a:txBody>
                    <a:bodyPr/>
                    <a:lstStyle/>
                    <a:p>
                      <a:endParaRPr lang="el-GR"/>
                    </a:p>
                  </a:txBody>
                  <a:tcPr/>
                </a:tc>
              </a:tr>
              <a:tr h="707670">
                <a:tc>
                  <a:txBody>
                    <a:bodyPr/>
                    <a:lstStyle/>
                    <a:p>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Χωρίς επιπλέον στήριξη</a:t>
                      </a:r>
                      <a:endParaRPr lang="el-GR" sz="2000" b="1"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Παράλληλη στήριξη</a:t>
                      </a:r>
                      <a:endParaRPr lang="el-GR" sz="2000" b="1"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Τμήμα ένταξης (διοικητικά αυτοτελείς)</a:t>
                      </a:r>
                      <a:endParaRPr lang="el-GR" sz="2000" b="1" dirty="0">
                        <a:solidFill>
                          <a:schemeClr val="accent4">
                            <a:lumMod val="60000"/>
                            <a:lumOff val="40000"/>
                          </a:schemeClr>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7670">
                <a:tc>
                  <a:txBody>
                    <a:bodyPr/>
                    <a:lstStyle/>
                    <a:p>
                      <a:r>
                        <a:rPr lang="el-GR" sz="2000" b="1" dirty="0" smtClean="0">
                          <a:latin typeface="Calibri" pitchFamily="34" charset="0"/>
                        </a:rPr>
                        <a:t>Στόχος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just"/>
                      <a:r>
                        <a:rPr lang="el-GR" sz="2000" dirty="0" smtClean="0">
                          <a:latin typeface="Calibri" pitchFamily="34" charset="0"/>
                        </a:rPr>
                        <a:t>Η εκπαιδευτική και η κοινωνική ένταξη</a:t>
                      </a:r>
                      <a:r>
                        <a:rPr lang="el-GR" sz="2000" baseline="0" dirty="0" smtClean="0">
                          <a:latin typeface="Calibri" pitchFamily="34" charset="0"/>
                        </a:rPr>
                        <a:t> των μαθητών με </a:t>
                      </a:r>
                      <a:r>
                        <a:rPr lang="el-GR" sz="2000" i="1" baseline="0" dirty="0" smtClean="0">
                          <a:latin typeface="Calibri" pitchFamily="34" charset="0"/>
                        </a:rPr>
                        <a:t>ήπιες ΕΕΑΑ </a:t>
                      </a:r>
                      <a:r>
                        <a:rPr lang="el-GR" sz="2000" baseline="0" dirty="0" smtClean="0">
                          <a:latin typeface="Calibri" pitchFamily="34" charset="0"/>
                        </a:rPr>
                        <a:t>εντός της ομάδας των συνομηλίκων τους με τυπική ανάπτυξη στο γενικό σχολείο. </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3170">
                <a:tc>
                  <a:txBody>
                    <a:bodyPr/>
                    <a:lstStyle/>
                    <a:p>
                      <a:r>
                        <a:rPr lang="el-GR" sz="2000" b="1" dirty="0" smtClean="0">
                          <a:latin typeface="Calibri" pitchFamily="34" charset="0"/>
                        </a:rPr>
                        <a:t>Ίδρυση / θεσμοθέτηση</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Νόμος 3699/2008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Νόμος 3699/2008</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Νόμος</a:t>
                      </a:r>
                      <a:r>
                        <a:rPr lang="el-GR" sz="2000" baseline="0" dirty="0" smtClean="0">
                          <a:latin typeface="Calibri" pitchFamily="34" charset="0"/>
                        </a:rPr>
                        <a:t> 2817/2000, </a:t>
                      </a:r>
                      <a:r>
                        <a:rPr lang="el-GR" sz="2000" baseline="0" dirty="0" smtClean="0">
                          <a:solidFill>
                            <a:schemeClr val="tx1"/>
                          </a:solidFill>
                          <a:latin typeface="Calibri" pitchFamily="34" charset="0"/>
                        </a:rPr>
                        <a:t>«ειδικές τάξεις»</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l-GR" sz="2000" b="1" dirty="0" smtClean="0">
                          <a:latin typeface="Calibri" pitchFamily="34" charset="0"/>
                        </a:rPr>
                        <a:t>Που;</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aseline="0" dirty="0" smtClean="0">
                          <a:latin typeface="Calibri" pitchFamily="34" charset="0"/>
                        </a:rPr>
                        <a:t>Γενική τάξη</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aseline="0" dirty="0" smtClean="0">
                          <a:latin typeface="Calibri" pitchFamily="34" charset="0"/>
                        </a:rPr>
                        <a:t>Γενική τάξη</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Γενική</a:t>
                      </a:r>
                      <a:r>
                        <a:rPr lang="el-GR" sz="2000" baseline="0" dirty="0" smtClean="0">
                          <a:latin typeface="Calibri" pitchFamily="34" charset="0"/>
                        </a:rPr>
                        <a:t> τάξη </a:t>
                      </a:r>
                      <a:r>
                        <a:rPr lang="el-GR" sz="2000" baseline="0" dirty="0" smtClean="0">
                          <a:solidFill>
                            <a:schemeClr val="tx1"/>
                          </a:solidFill>
                          <a:latin typeface="Calibri" pitchFamily="34" charset="0"/>
                        </a:rPr>
                        <a:t>και μετάβαση εκτός στο Τ.Ε</a:t>
                      </a:r>
                      <a:r>
                        <a:rPr lang="el-GR" sz="2000" baseline="0" dirty="0" smtClean="0">
                          <a:solidFill>
                            <a:schemeClr val="accent3"/>
                          </a:solidFill>
                          <a:latin typeface="Calibri" pitchFamily="34" charset="0"/>
                        </a:rPr>
                        <a:t>.</a:t>
                      </a:r>
                      <a:endParaRPr lang="el-GR" sz="2000" dirty="0">
                        <a:solidFill>
                          <a:schemeClr val="accent3"/>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4488">
                <a:tc>
                  <a:txBody>
                    <a:bodyPr/>
                    <a:lstStyle/>
                    <a:p>
                      <a:r>
                        <a:rPr lang="el-GR" sz="2000" b="1" dirty="0" smtClean="0">
                          <a:latin typeface="Calibri" pitchFamily="34" charset="0"/>
                        </a:rPr>
                        <a:t>Πόσο (χρόνος);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Σε όλη τη διάρκεια του</a:t>
                      </a:r>
                      <a:r>
                        <a:rPr lang="el-GR" sz="2000" baseline="0" dirty="0" smtClean="0">
                          <a:latin typeface="Calibri" pitchFamily="34" charset="0"/>
                        </a:rPr>
                        <a:t> Ω.Π.</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Σε όλη τη διάρκεια του</a:t>
                      </a:r>
                      <a:r>
                        <a:rPr lang="el-GR" sz="2000" baseline="0" dirty="0" smtClean="0">
                          <a:latin typeface="Calibri" pitchFamily="34" charset="0"/>
                        </a:rPr>
                        <a:t> Ω.Π.</a:t>
                      </a:r>
                      <a:endParaRPr lang="el-GR" sz="2000" dirty="0" smtClean="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err="1" smtClean="0">
                          <a:latin typeface="Calibri" pitchFamily="34" charset="0"/>
                        </a:rPr>
                        <a:t>Μεγ</a:t>
                      </a:r>
                      <a:r>
                        <a:rPr lang="el-GR" sz="2000" dirty="0" smtClean="0">
                          <a:latin typeface="Calibri" pitchFamily="34" charset="0"/>
                        </a:rPr>
                        <a:t>. 15</a:t>
                      </a:r>
                      <a:r>
                        <a:rPr lang="el-GR" sz="2000" baseline="0" dirty="0" smtClean="0">
                          <a:latin typeface="Calibri" pitchFamily="34" charset="0"/>
                        </a:rPr>
                        <a:t> ώρες </a:t>
                      </a:r>
                      <a:r>
                        <a:rPr lang="el-GR" sz="2000" baseline="0" dirty="0" err="1" smtClean="0">
                          <a:latin typeface="Calibri" pitchFamily="34" charset="0"/>
                        </a:rPr>
                        <a:t>εβδ</a:t>
                      </a:r>
                      <a:r>
                        <a:rPr lang="el-GR" sz="2000" baseline="0" dirty="0" smtClean="0">
                          <a:latin typeface="Calibri" pitchFamily="34" charset="0"/>
                        </a:rPr>
                        <a:t>./μαθητή </a:t>
                      </a:r>
                      <a:r>
                        <a:rPr lang="el-GR" sz="2000" baseline="0" dirty="0" smtClean="0">
                          <a:solidFill>
                            <a:schemeClr val="tx1"/>
                          </a:solidFill>
                          <a:latin typeface="Calibri" pitchFamily="34" charset="0"/>
                        </a:rPr>
                        <a:t>ή διευρυμένο ωράριο</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l-GR" sz="2000" b="1" dirty="0" smtClean="0">
                          <a:latin typeface="Calibri" pitchFamily="34" charset="0"/>
                        </a:rPr>
                        <a:t>Πόσοι;</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1</a:t>
                      </a:r>
                      <a:r>
                        <a:rPr lang="el-GR" sz="2000" baseline="0" dirty="0" smtClean="0">
                          <a:latin typeface="Calibri" pitchFamily="34" charset="0"/>
                        </a:rPr>
                        <a:t> ή 2 μαθητές με </a:t>
                      </a:r>
                      <a:r>
                        <a:rPr lang="el-GR" sz="2000" baseline="0" dirty="0" err="1" smtClean="0">
                          <a:latin typeface="Calibri" pitchFamily="34" charset="0"/>
                        </a:rPr>
                        <a:t>ε.ε.α</a:t>
                      </a:r>
                      <a:r>
                        <a:rPr lang="el-GR" sz="2000" baseline="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1 μαθητής με </a:t>
                      </a:r>
                      <a:r>
                        <a:rPr lang="el-GR" sz="2000" dirty="0" err="1" smtClean="0">
                          <a:latin typeface="Calibri" pitchFamily="34" charset="0"/>
                        </a:rPr>
                        <a:t>ε.ε.α</a:t>
                      </a:r>
                      <a:r>
                        <a:rPr lang="el-GR" sz="2000" dirty="0" smtClean="0">
                          <a:latin typeface="Calibri"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3</a:t>
                      </a:r>
                      <a:r>
                        <a:rPr lang="el-GR" sz="2000" baseline="0" dirty="0" smtClean="0">
                          <a:latin typeface="Calibri" pitchFamily="34" charset="0"/>
                        </a:rPr>
                        <a:t> (</a:t>
                      </a:r>
                      <a:r>
                        <a:rPr lang="el-GR" sz="2000" baseline="0" dirty="0" err="1" smtClean="0">
                          <a:latin typeface="Calibri" pitchFamily="34" charset="0"/>
                        </a:rPr>
                        <a:t>Ελαχ</a:t>
                      </a:r>
                      <a:r>
                        <a:rPr lang="el-GR" sz="2000" baseline="0" dirty="0" smtClean="0">
                          <a:latin typeface="Calibri" pitchFamily="34" charset="0"/>
                        </a:rPr>
                        <a:t>) – </a:t>
                      </a:r>
                      <a:r>
                        <a:rPr lang="el-GR" sz="2000" baseline="0" dirty="0" smtClean="0">
                          <a:solidFill>
                            <a:schemeClr val="tx1"/>
                          </a:solidFill>
                          <a:latin typeface="Calibri" pitchFamily="34" charset="0"/>
                        </a:rPr>
                        <a:t>12 (</a:t>
                      </a:r>
                      <a:r>
                        <a:rPr lang="el-GR" sz="2000" baseline="0" dirty="0" err="1" smtClean="0">
                          <a:solidFill>
                            <a:schemeClr val="tx1"/>
                          </a:solidFill>
                          <a:latin typeface="Calibri" pitchFamily="34" charset="0"/>
                        </a:rPr>
                        <a:t>Μεγ</a:t>
                      </a:r>
                      <a:r>
                        <a:rPr lang="el-GR" sz="2000" baseline="0" dirty="0" smtClean="0">
                          <a:solidFill>
                            <a:schemeClr val="tx1"/>
                          </a:solidFill>
                          <a:latin typeface="Calibri" pitchFamily="34" charset="0"/>
                        </a:rPr>
                        <a:t>.) μαθητές</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n-US" sz="2000" b="1" baseline="0" dirty="0" smtClean="0">
                          <a:latin typeface="Calibri" pitchFamily="34" charset="0"/>
                        </a:rPr>
                        <a:t> </a:t>
                      </a:r>
                      <a:r>
                        <a:rPr lang="el-GR" sz="2000" b="1" baseline="0" dirty="0" smtClean="0">
                          <a:latin typeface="Calibri" pitchFamily="34" charset="0"/>
                        </a:rPr>
                        <a:t>Υπεύθυνος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Γ.Π. </a:t>
                      </a:r>
                      <a:r>
                        <a:rPr lang="el-GR" sz="2000" baseline="0" dirty="0" smtClean="0">
                          <a:latin typeface="Calibri" pitchFamily="34" charset="0"/>
                        </a:rPr>
                        <a:t> και </a:t>
                      </a:r>
                      <a:r>
                        <a:rPr lang="el-GR" sz="2000" baseline="0" dirty="0" err="1" smtClean="0">
                          <a:latin typeface="Calibri" pitchFamily="34" charset="0"/>
                        </a:rPr>
                        <a:t>Συμβ</a:t>
                      </a:r>
                      <a:r>
                        <a:rPr lang="el-GR" sz="2000" baseline="0" dirty="0" smtClean="0">
                          <a:latin typeface="Calibri" pitchFamily="34" charset="0"/>
                        </a:rPr>
                        <a:t>. Ε.Α. → </a:t>
                      </a:r>
                      <a:r>
                        <a:rPr lang="el-GR" sz="2000" baseline="0" dirty="0" err="1" smtClean="0">
                          <a:latin typeface="Calibri" pitchFamily="34" charset="0"/>
                        </a:rPr>
                        <a:t>Συνεργ</a:t>
                      </a:r>
                      <a:r>
                        <a:rPr lang="el-GR" sz="2000" baseline="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Γ.Π. και Ε.Π. →</a:t>
                      </a:r>
                      <a:r>
                        <a:rPr lang="el-GR" sz="2000" baseline="0" dirty="0" smtClean="0">
                          <a:latin typeface="Calibri" pitchFamily="34" charset="0"/>
                        </a:rPr>
                        <a:t> Συνδιδασκαλία</a:t>
                      </a:r>
                      <a:endParaRPr lang="el-GR" sz="2000" dirty="0" smtClean="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solidFill>
                            <a:schemeClr val="tx1"/>
                          </a:solidFill>
                          <a:latin typeface="Calibri" pitchFamily="34" charset="0"/>
                        </a:rPr>
                        <a:t>Γ.Π.</a:t>
                      </a:r>
                      <a:r>
                        <a:rPr lang="el-GR" sz="2000" baseline="0" dirty="0" smtClean="0">
                          <a:solidFill>
                            <a:schemeClr val="tx1"/>
                          </a:solidFill>
                          <a:latin typeface="Calibri" pitchFamily="34" charset="0"/>
                        </a:rPr>
                        <a:t> και Ε.Π. → Συνεργασία</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TextBox"/>
          <p:cNvSpPr txBox="1"/>
          <p:nvPr/>
        </p:nvSpPr>
        <p:spPr>
          <a:xfrm>
            <a:off x="0" y="0"/>
            <a:ext cx="9396536" cy="523220"/>
          </a:xfrm>
          <a:prstGeom prst="rect">
            <a:avLst/>
          </a:prstGeom>
          <a:noFill/>
        </p:spPr>
        <p:txBody>
          <a:bodyPr wrap="square" rtlCol="0">
            <a:spAutoFit/>
          </a:bodyPr>
          <a:lstStyle/>
          <a:p>
            <a:r>
              <a:rPr lang="el-GR" sz="2800" b="1" dirty="0" smtClean="0">
                <a:latin typeface="Calibri" pitchFamily="34" charset="0"/>
              </a:rPr>
              <a:t>Εκπαιδευτικά πλαίσια, χρόνος φοίτησης και ηλικιακά όρια:</a:t>
            </a:r>
            <a:endParaRPr lang="el-GR" sz="2800" b="1" dirty="0">
              <a:latin typeface="Calibri" pitchFamily="34" charset="0"/>
            </a:endParaRPr>
          </a:p>
        </p:txBody>
      </p:sp>
      <p:graphicFrame>
        <p:nvGraphicFramePr>
          <p:cNvPr id="6" name="5 - Πίνακας"/>
          <p:cNvGraphicFramePr>
            <a:graphicFrameLocks noGrp="1"/>
          </p:cNvGraphicFramePr>
          <p:nvPr/>
        </p:nvGraphicFramePr>
        <p:xfrm>
          <a:off x="107504" y="706328"/>
          <a:ext cx="8856984" cy="6035040"/>
        </p:xfrm>
        <a:graphic>
          <a:graphicData uri="http://schemas.openxmlformats.org/drawingml/2006/table">
            <a:tbl>
              <a:tblPr firstRow="1" bandRow="1">
                <a:tableStyleId>{5C22544A-7EE6-4342-B048-85BDC9FD1C3A}</a:tableStyleId>
              </a:tblPr>
              <a:tblGrid>
                <a:gridCol w="1800200"/>
                <a:gridCol w="2592288"/>
                <a:gridCol w="1368152"/>
                <a:gridCol w="3096344"/>
              </a:tblGrid>
              <a:tr h="370840">
                <a:tc>
                  <a:txBody>
                    <a:bodyPr/>
                    <a:lstStyle/>
                    <a:p>
                      <a:r>
                        <a:rPr lang="el-GR" sz="1800" b="1" dirty="0" smtClean="0">
                          <a:solidFill>
                            <a:schemeClr val="tx1"/>
                          </a:solidFill>
                          <a:latin typeface="Calibri" pitchFamily="34" charset="0"/>
                        </a:rPr>
                        <a:t>Γενικό σχολείο (Τ.Ε.</a:t>
                      </a:r>
                      <a:r>
                        <a:rPr lang="el-GR" sz="1800" b="1" baseline="0" dirty="0" smtClean="0">
                          <a:solidFill>
                            <a:schemeClr val="tx1"/>
                          </a:solidFill>
                          <a:latin typeface="Calibri" pitchFamily="34" charset="0"/>
                        </a:rPr>
                        <a:t>)</a:t>
                      </a:r>
                      <a:endParaRPr lang="el-GR" sz="1800" b="1"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Ειδικό σχολείο</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Χρόνος φοίτησης</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Ηλικιακά</a:t>
                      </a:r>
                      <a:r>
                        <a:rPr lang="el-GR" sz="1800" b="1" baseline="0" dirty="0" smtClean="0">
                          <a:solidFill>
                            <a:schemeClr val="tx1"/>
                          </a:solidFill>
                          <a:latin typeface="Calibri" pitchFamily="34" charset="0"/>
                        </a:rPr>
                        <a:t> όρια</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Νηπιαγωγείο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Νηπιαγωγείο / Τμήματα Πρώιμης Παρέμβασης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3-ετής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Ανώτερο ηλικιακό όριο το 7</a:t>
                      </a:r>
                      <a:r>
                        <a:rPr lang="el-GR" sz="1800" b="0" baseline="30000" dirty="0" smtClean="0">
                          <a:solidFill>
                            <a:schemeClr val="tx1"/>
                          </a:solidFill>
                          <a:latin typeface="Calibri" pitchFamily="34" charset="0"/>
                        </a:rPr>
                        <a:t>ο</a:t>
                      </a:r>
                      <a:r>
                        <a:rPr lang="el-GR" sz="1800" b="0" dirty="0" smtClean="0">
                          <a:solidFill>
                            <a:schemeClr val="tx1"/>
                          </a:solidFill>
                          <a:latin typeface="Calibri" pitchFamily="34" charset="0"/>
                        </a:rPr>
                        <a:t> έτος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Δημοτικό</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a:t>
                      </a:r>
                    </a:p>
                    <a:p>
                      <a:r>
                        <a:rPr lang="el-GR" sz="1800" b="0" dirty="0" smtClean="0">
                          <a:solidFill>
                            <a:schemeClr val="tx1"/>
                          </a:solidFill>
                          <a:latin typeface="Calibri" pitchFamily="34" charset="0"/>
                        </a:rPr>
                        <a:t>Δημοτικό</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7-ετής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14</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Γυμνάσιο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a:t>
                      </a:r>
                    </a:p>
                    <a:p>
                      <a:r>
                        <a:rPr lang="el-GR" sz="1800" b="0" dirty="0" smtClean="0">
                          <a:solidFill>
                            <a:schemeClr val="tx1"/>
                          </a:solidFill>
                          <a:latin typeface="Calibri" pitchFamily="34" charset="0"/>
                        </a:rPr>
                        <a:t>Γυμνάσιο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19</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Λύκειο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a:t>
                      </a:r>
                      <a:r>
                        <a:rPr lang="el-GR" sz="1800" b="0" baseline="0" dirty="0" smtClean="0">
                          <a:solidFill>
                            <a:schemeClr val="tx1"/>
                          </a:solidFill>
                          <a:latin typeface="Calibri" pitchFamily="34" charset="0"/>
                        </a:rPr>
                        <a:t> </a:t>
                      </a:r>
                    </a:p>
                    <a:p>
                      <a:r>
                        <a:rPr lang="el-GR" sz="1800" b="0" baseline="0" dirty="0" smtClean="0">
                          <a:solidFill>
                            <a:schemeClr val="tx1"/>
                          </a:solidFill>
                          <a:latin typeface="Calibri" pitchFamily="34" charset="0"/>
                        </a:rPr>
                        <a:t>Λύκειο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 μέχρι το 22</a:t>
                      </a:r>
                      <a:r>
                        <a:rPr lang="el-GR" sz="1800" b="0" baseline="30000" dirty="0" smtClean="0">
                          <a:solidFill>
                            <a:schemeClr val="tx1"/>
                          </a:solidFill>
                          <a:latin typeface="Calibri" pitchFamily="34" charset="0"/>
                        </a:rPr>
                        <a:t>ο</a:t>
                      </a:r>
                      <a:r>
                        <a:rPr lang="el-GR" sz="1800" b="0" dirty="0" smtClean="0">
                          <a:solidFill>
                            <a:schemeClr val="tx1"/>
                          </a:solidFill>
                          <a:latin typeface="Calibri" pitchFamily="34" charset="0"/>
                        </a:rPr>
                        <a:t> έτος, παράταση ΚΕΔΔΥ</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ΤΕΕ</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Επαγγελματικό Γυμνάσιο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5-ετής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19</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Επαγγελματικό Λύκειο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r>
                        <a:rPr lang="el-GR" sz="1800" b="0" dirty="0" smtClean="0">
                          <a:solidFill>
                            <a:schemeClr val="tx1"/>
                          </a:solidFill>
                          <a:latin typeface="Calibri" pitchFamily="34" charset="0"/>
                        </a:rPr>
                        <a:t> παράταση ΚΕΔΔΥ</a:t>
                      </a: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Ειδική Επαγγελματική</a:t>
                      </a:r>
                      <a:r>
                        <a:rPr lang="el-GR" sz="1800" b="0" baseline="0" dirty="0" smtClean="0">
                          <a:solidFill>
                            <a:schemeClr val="tx1"/>
                          </a:solidFill>
                          <a:latin typeface="Calibri" pitchFamily="34" charset="0"/>
                        </a:rPr>
                        <a:t> Σχολή</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ΕΕΕΕΚ</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5 ή 8 έτη</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0"/>
            <a:ext cx="8568952" cy="584775"/>
          </a:xfrm>
          <a:prstGeom prst="rect">
            <a:avLst/>
          </a:prstGeom>
          <a:noFill/>
        </p:spPr>
        <p:txBody>
          <a:bodyPr wrap="square" rtlCol="0">
            <a:spAutoFit/>
          </a:bodyPr>
          <a:lstStyle/>
          <a:p>
            <a:r>
              <a:rPr lang="el-GR" sz="3200" b="1" dirty="0" smtClean="0">
                <a:latin typeface="Calibri" pitchFamily="34" charset="0"/>
              </a:rPr>
              <a:t>Πρακτικές στην Ειδική Εκπαίδευση:  </a:t>
            </a:r>
            <a:endParaRPr lang="el-GR" sz="3200" b="1" dirty="0">
              <a:latin typeface="Calibri" pitchFamily="34" charset="0"/>
            </a:endParaRPr>
          </a:p>
        </p:txBody>
      </p:sp>
      <p:sp>
        <p:nvSpPr>
          <p:cNvPr id="7" name="6 - TextBox"/>
          <p:cNvSpPr txBox="1"/>
          <p:nvPr/>
        </p:nvSpPr>
        <p:spPr>
          <a:xfrm>
            <a:off x="251520" y="836712"/>
            <a:ext cx="8208912" cy="5940088"/>
          </a:xfrm>
          <a:prstGeom prst="rect">
            <a:avLst/>
          </a:prstGeom>
          <a:noFill/>
        </p:spPr>
        <p:txBody>
          <a:bodyPr wrap="square" rtlCol="0">
            <a:spAutoFit/>
          </a:bodyPr>
          <a:lstStyle/>
          <a:p>
            <a:pPr marL="268288" indent="-268288" algn="just">
              <a:buFont typeface="Wingdings" pitchFamily="2" charset="2"/>
              <a:buChar char="Ø"/>
            </a:pPr>
            <a:r>
              <a:rPr lang="el-GR" sz="2000" dirty="0" smtClean="0">
                <a:latin typeface="Calibri" pitchFamily="34" charset="0"/>
              </a:rPr>
              <a:t>«</a:t>
            </a:r>
            <a:r>
              <a:rPr lang="el-GR" sz="2000" i="1" dirty="0" smtClean="0">
                <a:latin typeface="Calibri" pitchFamily="34" charset="0"/>
              </a:rPr>
              <a:t>…Παροχή ίσων ευκαιριών για πλήρη συμμετοχή και συνεισφορά στην κοινωνία, ανεξάρτητη διαβίωση, οικονομική αυτάρκεια και αυτονομία, με πλήρη κατοχύρωση των δικαιωμάτων τους στη μόρφωση και στην κοινωνική και επαγγελματική ένταξη.</a:t>
            </a:r>
            <a:r>
              <a:rPr lang="el-GR" sz="2000" dirty="0" smtClean="0">
                <a:latin typeface="Calibri" pitchFamily="34" charset="0"/>
              </a:rPr>
              <a:t>» (σελ. 3500, Νόμος 3699/2008).</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Διορισμός και συνεχής επιμόρφωση ειδικών παιδαγωγών (νηπιαγωγοί, δάσκαλοι, καθηγητές) και άλλων ειδικοτήτων (π.χ. βοηθητικό προσωπικό).</a:t>
            </a:r>
          </a:p>
          <a:p>
            <a:pPr marL="268288" indent="-268288" algn="just"/>
            <a:r>
              <a:rPr lang="el-GR" sz="2000" dirty="0" smtClean="0">
                <a:latin typeface="Calibri" pitchFamily="34" charset="0"/>
              </a:rPr>
              <a:t> </a:t>
            </a:r>
          </a:p>
          <a:p>
            <a:pPr marL="268288" indent="-268288" algn="just">
              <a:buFont typeface="Wingdings" pitchFamily="2" charset="2"/>
              <a:buChar char="Ø"/>
            </a:pPr>
            <a:r>
              <a:rPr lang="el-GR" sz="2000" dirty="0" smtClean="0">
                <a:latin typeface="Calibri" pitchFamily="34" charset="0"/>
              </a:rPr>
              <a:t>Παροχή </a:t>
            </a:r>
            <a:r>
              <a:rPr lang="el-GR" sz="2000" dirty="0" err="1" smtClean="0">
                <a:latin typeface="Calibri" pitchFamily="34" charset="0"/>
              </a:rPr>
              <a:t>ιατροδιαγνωστικών</a:t>
            </a:r>
            <a:r>
              <a:rPr lang="el-GR" sz="2000" dirty="0" smtClean="0">
                <a:latin typeface="Calibri" pitchFamily="34" charset="0"/>
              </a:rPr>
              <a:t>, παιδαγωγικών και συμβουλευτικών υπηρεσιών  προς παιδιά, γονείς και εκπαιδευτικούς.</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Ανάπτυξη ειδικών εκπαιδευτικών προγραμμάτων (συντάσσονται και υλοποιούνται από διεπιστημονική ομάδα, συνεργασία μεταξύ Γ.Π. – Ε.Π.).</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Προσαρμογή του εκπαιδευτικού, διδακτικού υλικού και εξοπλισμού για τη διευκόλυνση της πρόσβασης και της συμμετοχής των μαθητών με ΕΕΑΑ.</a:t>
            </a:r>
          </a:p>
          <a:p>
            <a:pPr marL="268288" indent="-268288" algn="just">
              <a:buFont typeface="Wingdings" pitchFamily="2" charset="2"/>
              <a:buChar char="Ø"/>
            </a:pPr>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Αναγνώριση και εφαρμογή των Εναλλακτικών Συστημάτων Επικοινωνίας (Νοηματική Γλώσσα, </a:t>
            </a:r>
            <a:r>
              <a:rPr lang="en-US" sz="2000" dirty="0" smtClean="0">
                <a:latin typeface="Calibri" pitchFamily="34" charset="0"/>
              </a:rPr>
              <a:t>Braille,</a:t>
            </a:r>
            <a:r>
              <a:rPr lang="el-GR" sz="2000" dirty="0" smtClean="0">
                <a:latin typeface="Calibri" pitchFamily="34" charset="0"/>
              </a:rPr>
              <a:t> Σύστημα με εικόνες). </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1660</TotalTime>
  <Words>1953</Words>
  <Application>Microsoft Office PowerPoint</Application>
  <PresentationFormat>Προβολή στην οθόνη (4:3)</PresentationFormat>
  <Paragraphs>531</Paragraphs>
  <Slides>20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Προεξοχή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Aristea Fyssa</dc:creator>
  <cp:lastModifiedBy>aristea.fyssa</cp:lastModifiedBy>
  <cp:revision>180</cp:revision>
  <dcterms:created xsi:type="dcterms:W3CDTF">2013-10-02T07:02:36Z</dcterms:created>
  <dcterms:modified xsi:type="dcterms:W3CDTF">2015-11-16T19:07:21Z</dcterms:modified>
</cp:coreProperties>
</file>