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15"/>
  </p:notesMasterIdLst>
  <p:handoutMasterIdLst>
    <p:handoutMasterId r:id="rId116"/>
  </p:handoutMasterIdLst>
  <p:sldIdLst>
    <p:sldId id="264" r:id="rId5"/>
    <p:sldId id="304" r:id="rId6"/>
    <p:sldId id="265" r:id="rId7"/>
    <p:sldId id="289" r:id="rId8"/>
    <p:sldId id="305" r:id="rId9"/>
    <p:sldId id="266" r:id="rId10"/>
    <p:sldId id="324" r:id="rId11"/>
    <p:sldId id="326" r:id="rId12"/>
    <p:sldId id="327" r:id="rId13"/>
    <p:sldId id="328" r:id="rId14"/>
    <p:sldId id="329" r:id="rId15"/>
    <p:sldId id="331" r:id="rId16"/>
    <p:sldId id="332" r:id="rId17"/>
    <p:sldId id="333" r:id="rId18"/>
    <p:sldId id="330" r:id="rId19"/>
    <p:sldId id="306" r:id="rId20"/>
    <p:sldId id="267" r:id="rId21"/>
    <p:sldId id="307" r:id="rId22"/>
    <p:sldId id="309" r:id="rId23"/>
    <p:sldId id="349" r:id="rId24"/>
    <p:sldId id="270" r:id="rId25"/>
    <p:sldId id="308" r:id="rId26"/>
    <p:sldId id="273" r:id="rId27"/>
    <p:sldId id="312" r:id="rId28"/>
    <p:sldId id="313" r:id="rId29"/>
    <p:sldId id="314" r:id="rId30"/>
    <p:sldId id="315" r:id="rId31"/>
    <p:sldId id="316" r:id="rId32"/>
    <p:sldId id="317" r:id="rId33"/>
    <p:sldId id="318" r:id="rId34"/>
    <p:sldId id="319" r:id="rId35"/>
    <p:sldId id="321" r:id="rId36"/>
    <p:sldId id="322" r:id="rId37"/>
    <p:sldId id="323" r:id="rId38"/>
    <p:sldId id="335" r:id="rId39"/>
    <p:sldId id="268" r:id="rId40"/>
    <p:sldId id="310" r:id="rId41"/>
    <p:sldId id="311" r:id="rId42"/>
    <p:sldId id="275" r:id="rId43"/>
    <p:sldId id="276" r:id="rId44"/>
    <p:sldId id="337" r:id="rId45"/>
    <p:sldId id="353" r:id="rId46"/>
    <p:sldId id="354" r:id="rId47"/>
    <p:sldId id="355" r:id="rId48"/>
    <p:sldId id="325" r:id="rId49"/>
    <p:sldId id="320" r:id="rId50"/>
    <p:sldId id="339" r:id="rId51"/>
    <p:sldId id="356" r:id="rId52"/>
    <p:sldId id="357" r:id="rId53"/>
    <p:sldId id="338" r:id="rId54"/>
    <p:sldId id="336" r:id="rId55"/>
    <p:sldId id="280" r:id="rId56"/>
    <p:sldId id="340" r:id="rId57"/>
    <p:sldId id="281" r:id="rId58"/>
    <p:sldId id="282" r:id="rId59"/>
    <p:sldId id="283" r:id="rId60"/>
    <p:sldId id="341" r:id="rId61"/>
    <p:sldId id="284" r:id="rId62"/>
    <p:sldId id="342" r:id="rId63"/>
    <p:sldId id="285" r:id="rId64"/>
    <p:sldId id="286" r:id="rId65"/>
    <p:sldId id="350" r:id="rId66"/>
    <p:sldId id="287" r:id="rId67"/>
    <p:sldId id="351" r:id="rId68"/>
    <p:sldId id="288" r:id="rId69"/>
    <p:sldId id="352" r:id="rId70"/>
    <p:sldId id="358" r:id="rId71"/>
    <p:sldId id="294" r:id="rId72"/>
    <p:sldId id="359" r:id="rId73"/>
    <p:sldId id="295" r:id="rId74"/>
    <p:sldId id="360" r:id="rId75"/>
    <p:sldId id="298" r:id="rId76"/>
    <p:sldId id="361" r:id="rId77"/>
    <p:sldId id="362" r:id="rId78"/>
    <p:sldId id="363" r:id="rId79"/>
    <p:sldId id="299" r:id="rId80"/>
    <p:sldId id="364" r:id="rId81"/>
    <p:sldId id="365" r:id="rId82"/>
    <p:sldId id="366" r:id="rId83"/>
    <p:sldId id="367" r:id="rId84"/>
    <p:sldId id="300" r:id="rId85"/>
    <p:sldId id="368" r:id="rId86"/>
    <p:sldId id="369" r:id="rId87"/>
    <p:sldId id="301" r:id="rId88"/>
    <p:sldId id="371" r:id="rId89"/>
    <p:sldId id="370" r:id="rId90"/>
    <p:sldId id="372" r:id="rId91"/>
    <p:sldId id="302" r:id="rId92"/>
    <p:sldId id="373" r:id="rId93"/>
    <p:sldId id="303" r:id="rId94"/>
    <p:sldId id="374" r:id="rId95"/>
    <p:sldId id="343" r:id="rId96"/>
    <p:sldId id="375" r:id="rId97"/>
    <p:sldId id="376" r:id="rId98"/>
    <p:sldId id="377" r:id="rId99"/>
    <p:sldId id="378" r:id="rId100"/>
    <p:sldId id="382" r:id="rId101"/>
    <p:sldId id="379" r:id="rId102"/>
    <p:sldId id="380" r:id="rId103"/>
    <p:sldId id="344" r:id="rId104"/>
    <p:sldId id="381" r:id="rId105"/>
    <p:sldId id="345" r:id="rId106"/>
    <p:sldId id="385" r:id="rId107"/>
    <p:sldId id="386" r:id="rId108"/>
    <p:sldId id="387" r:id="rId109"/>
    <p:sldId id="346" r:id="rId110"/>
    <p:sldId id="389" r:id="rId111"/>
    <p:sldId id="388" r:id="rId112"/>
    <p:sldId id="390" r:id="rId113"/>
    <p:sldId id="383" r:id="rId114"/>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howGuides="1">
      <p:cViewPr varScale="1">
        <p:scale>
          <a:sx n="68" d="100"/>
          <a:sy n="68" d="100"/>
        </p:scale>
        <p:origin x="540" y="52"/>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solidFill>
                <a:schemeClr val="tx2"/>
              </a:solidFill>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BEF74E3-54A9-4A9D-B141-8420ADB3F669}" type="datetime1">
              <a:rPr lang="el-GR" smtClean="0">
                <a:solidFill>
                  <a:schemeClr val="tx2"/>
                </a:solidFill>
              </a:rPr>
              <a:t>11/12/2016</a:t>
            </a:fld>
            <a:endParaRPr lang="el-GR" dirty="0">
              <a:solidFill>
                <a:schemeClr val="tx2"/>
              </a:solidFill>
            </a:endParaRPr>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solidFill>
                <a:schemeClr val="tx2"/>
              </a:solidFill>
            </a:endParaRPr>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l-GR">
                <a:solidFill>
                  <a:schemeClr val="tx2"/>
                </a:solidFill>
              </a:rPr>
              <a:pPr algn="r" rtl="0"/>
              <a:t>‹#›</a:t>
            </a:fld>
            <a:endParaRPr lang="el-G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46D304B2-A66F-4731-9CAE-20E1EFD40B0A}" type="datetime1">
              <a:rPr lang="el-GR" smtClean="0"/>
              <a:pPr/>
              <a:t>11/12/2016</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l-GR" smtClean="0"/>
              <a:pPr/>
              <a:t>‹#›</a:t>
            </a:fld>
            <a:endParaRPr lang="el-G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a:t>
            </a:fld>
            <a:endParaRPr lang="el-GR" dirty="0"/>
          </a:p>
        </p:txBody>
      </p:sp>
    </p:spTree>
    <p:extLst>
      <p:ext uri="{BB962C8B-B14F-4D97-AF65-F5344CB8AC3E}">
        <p14:creationId xmlns:p14="http://schemas.microsoft.com/office/powerpoint/2010/main" val="66284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l-GR"/>
              <a:t>Στυλ κύριου τίτλου</a:t>
            </a:r>
            <a:endParaRPr lang="el-GR" noProof="0" dirty="0"/>
          </a:p>
        </p:txBody>
      </p:sp>
      <p:sp>
        <p:nvSpPr>
          <p:cNvPr id="3" name="Υπότιτλος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880AA97-953C-4EAA-86BE-6A0DBD6A0A38}" type="datetime1">
              <a:rPr lang="el-GR" smtClean="0"/>
              <a:pPr/>
              <a:t>11/12/2016</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52633" y="274638"/>
            <a:ext cx="1422030" cy="5897561"/>
          </a:xfrm>
        </p:spPr>
        <p:txBody>
          <a:bodyPr vert="eaVert" rtlCol="0"/>
          <a:lstStyle>
            <a:lvl1pPr rtl="0">
              <a:defRPr/>
            </a:lvl1pPr>
          </a:lstStyle>
          <a:p>
            <a:pPr rtl="0"/>
            <a:r>
              <a:rPr lang="el-GR"/>
              <a:t>Στυλ κύριου τίτλου</a:t>
            </a:r>
            <a:endParaRPr lang="el-GR" noProof="0" dirty="0"/>
          </a:p>
        </p:txBody>
      </p:sp>
      <p:sp>
        <p:nvSpPr>
          <p:cNvPr id="3" name="Σύμβολο κράτησης θέσης κατακόρυφου κειμένου 2"/>
          <p:cNvSpPr>
            <a:spLocks noGrp="1"/>
          </p:cNvSpPr>
          <p:nvPr>
            <p:ph type="body" orient="vert" idx="1"/>
          </p:nvPr>
        </p:nvSpPr>
        <p:spPr>
          <a:xfrm>
            <a:off x="1117309" y="274638"/>
            <a:ext cx="8532178" cy="5897561"/>
          </a:xfrm>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A58DD0F3-758F-47DA-AAFC-C11174804C19}" type="datetime1">
              <a:rPr lang="el-GR" smtClean="0"/>
              <a:pPr/>
              <a:t>11/12/2016</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69B4CA7-6BD6-4AB5-BC79-1C59A6F2A519}" type="datetime1">
              <a:rPr lang="el-GR" smtClean="0"/>
              <a:pPr/>
              <a:t>11/12/2016</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DA60BA0E-20D0-4E7C-B286-26C960A6788F}" type="slidenum">
              <a:rPr lang="el-GR" noProof="0"/>
              <a:t>‹#›</a:t>
            </a:fld>
            <a:endParaRPr lang="el-G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l-GR"/>
              <a:t>Στυλ κύριου τίτλου</a:t>
            </a:r>
            <a:endParaRPr lang="el-GR" noProof="0" dirty="0"/>
          </a:p>
        </p:txBody>
      </p:sp>
      <p:sp>
        <p:nvSpPr>
          <p:cNvPr id="3" name="Σύμβολο κράτησης θέσης κειμένου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noProof="0"/>
              <a:t>Επεξεργασία στυλ υποδείγματος κειμένου</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noProof="0" dirty="0"/>
          </a:p>
        </p:txBody>
      </p:sp>
      <p:sp>
        <p:nvSpPr>
          <p:cNvPr id="3" name="Σύμβολο κράτησης θέσης περιεχομένου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περιεχομένου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6810064-C6E1-4DEC-8EC2-2E91B552ED99}" type="datetime1">
              <a:rPr lang="el-GR" smtClean="0"/>
              <a:pPr/>
              <a:t>11/12/2016</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Στυλ κύριου τίτλου</a:t>
            </a:r>
            <a:endParaRPr lang="el-GR" noProof="0" dirty="0"/>
          </a:p>
        </p:txBody>
      </p:sp>
      <p:sp>
        <p:nvSpPr>
          <p:cNvPr id="3" name="Σύμβολο κράτησης θέσης κειμένου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157A326-7C51-402D-86CD-24FEAF6B572D}" type="datetime1">
              <a:rPr lang="el-GR" smtClean="0"/>
              <a:pPr/>
              <a:t>11/12/2016</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1EE9EEF2-F58A-4BD4-95AA-03C0C135DA5B}" type="datetime1">
              <a:rPr lang="el-GR" smtClean="0"/>
              <a:pPr/>
              <a:t>11/12/2016</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6452EC1-260E-46B9-B267-CDB552480A3D}" type="datetime1">
              <a:rPr lang="el-GR" smtClean="0"/>
              <a:pPr/>
              <a:t>11/12/2016</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l-GR"/>
              <a:t>Στυλ κύριου τίτλου</a:t>
            </a:r>
            <a:endParaRPr lang="el-GR" noProof="0" dirty="0"/>
          </a:p>
        </p:txBody>
      </p:sp>
      <p:sp>
        <p:nvSpPr>
          <p:cNvPr id="3" name="Σύμβολο κράτησης θέσης περιεχομένου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κειμένου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E6C9C3F-82B8-44D0-8ABF-56EC902E6BBC}" type="datetime1">
              <a:rPr lang="el-GR" smtClean="0"/>
              <a:pPr/>
              <a:t>11/12/2016</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l-GR"/>
              <a:t>Στυλ κύριου τίτλου</a:t>
            </a:r>
            <a:endParaRPr lang="el-GR" noProof="0" dirty="0"/>
          </a:p>
        </p:txBody>
      </p:sp>
      <p:sp>
        <p:nvSpPr>
          <p:cNvPr id="3" name="Σύμβολο κράτησης θέσης εικόνας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250D58F-30C3-440F-85B2-B500B6ADF663}" type="datetime1">
              <a:rPr lang="el-GR" smtClean="0"/>
              <a:pPr/>
              <a:t>11/12/2016</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Σύμβολο κράτησης θέσης τίτλου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3BCFB36F-F189-41F2-9925-2F22B6B6E554}" type="datetime1">
              <a:rPr lang="el-GR" smtClean="0"/>
              <a:pPr/>
              <a:t>11/12/2016</a:t>
            </a:fld>
            <a:endParaRPr lang="el-GR" dirty="0"/>
          </a:p>
        </p:txBody>
      </p:sp>
      <p:sp>
        <p:nvSpPr>
          <p:cNvPr id="5" name="Σύμβολο κράτησης θέσης υποσέλιδου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574132" y="1052736"/>
            <a:ext cx="8614693" cy="4176738"/>
          </a:xfrm>
        </p:spPr>
        <p:txBody>
          <a:bodyPr rtlCol="0">
            <a:normAutofit fontScale="90000"/>
          </a:bodyPr>
          <a:lstStyle/>
          <a:p>
            <a:pPr rtl="0"/>
            <a:r>
              <a:rPr lang="el-GR" dirty="0"/>
              <a:t>Μαθησιακές Δυσκολίες, Ειδικές Μαθησιακές Δυσκολίες, Διαταραχή Ελλειμματικής Προσοχής – </a:t>
            </a:r>
            <a:r>
              <a:rPr lang="el-GR" dirty="0" err="1"/>
              <a:t>Υπερκινητικότητα</a:t>
            </a:r>
            <a:r>
              <a:rPr lang="el-GR" dirty="0"/>
              <a:t>, Προβλήματα Συμπεριφοράς</a:t>
            </a:r>
          </a:p>
        </p:txBody>
      </p:sp>
      <p:sp>
        <p:nvSpPr>
          <p:cNvPr id="3" name="Υπότιτλος 2"/>
          <p:cNvSpPr>
            <a:spLocks noGrp="1"/>
          </p:cNvSpPr>
          <p:nvPr>
            <p:ph type="subTitle" idx="1"/>
          </p:nvPr>
        </p:nvSpPr>
        <p:spPr>
          <a:xfrm>
            <a:off x="8110636" y="6124352"/>
            <a:ext cx="7008574" cy="733648"/>
          </a:xfrm>
        </p:spPr>
        <p:txBody>
          <a:bodyPr rtlCol="0"/>
          <a:lstStyle/>
          <a:p>
            <a:pPr rtl="0"/>
            <a:r>
              <a:rPr lang="el-GR" dirty="0"/>
              <a:t>Δημητριάδου Ιωάννα</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αναπτυξιακών προβλημάτων </a:t>
            </a:r>
          </a:p>
        </p:txBody>
      </p:sp>
      <p:sp>
        <p:nvSpPr>
          <p:cNvPr id="3" name="Θέση περιεχομένου 2"/>
          <p:cNvSpPr>
            <a:spLocks noGrp="1"/>
          </p:cNvSpPr>
          <p:nvPr>
            <p:ph idx="1"/>
          </p:nvPr>
        </p:nvSpPr>
        <p:spPr/>
        <p:txBody>
          <a:bodyPr/>
          <a:lstStyle/>
          <a:p>
            <a:r>
              <a:rPr lang="el-GR" dirty="0"/>
              <a:t>Κατά την περιγραφή μιας ιστορίας ή ενός γεγονότος συγχέει τις σκέψεις του και δεν  είναι κατανοητό στον ενήλικα τι ακριβώς περιγράφει το παιδί ή τί θέλει να μοιραστεί με τον ενήλικα. Δεν υπάρχει αρχή-μέση-τέλος σ’ αυτό που αφηγείται. </a:t>
            </a:r>
          </a:p>
          <a:p>
            <a:r>
              <a:rPr lang="el-GR" dirty="0"/>
              <a:t>Παρουσίαση συντακτικών λαθών </a:t>
            </a:r>
          </a:p>
          <a:p>
            <a:r>
              <a:rPr lang="el-GR" dirty="0"/>
              <a:t>Δυσκολία στην ανάκληση λέξεων  </a:t>
            </a:r>
          </a:p>
          <a:p>
            <a:r>
              <a:rPr lang="el-GR" dirty="0"/>
              <a:t>Δυσκολία στην οργάνωση της προφορικής έκφρασης</a:t>
            </a:r>
          </a:p>
          <a:p>
            <a:r>
              <a:rPr lang="el-GR" dirty="0"/>
              <a:t>Δυσκολίες στη μη λεκτική επικοινωνία</a:t>
            </a:r>
          </a:p>
        </p:txBody>
      </p:sp>
    </p:spTree>
    <p:extLst>
      <p:ext uri="{BB962C8B-B14F-4D97-AF65-F5344CB8AC3E}">
        <p14:creationId xmlns:p14="http://schemas.microsoft.com/office/powerpoint/2010/main" val="42046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συμπεριφορών_ π.χ. 1</a:t>
            </a: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dirty="0"/>
              <a:t>Γιατί μάλωσες με τον </a:t>
            </a:r>
            <a:r>
              <a:rPr lang="el-GR" dirty="0" err="1"/>
              <a:t>Κων</a:t>
            </a:r>
            <a:r>
              <a:rPr lang="el-GR" dirty="0"/>
              <a:t>/</a:t>
            </a:r>
            <a:r>
              <a:rPr lang="el-GR" dirty="0" err="1"/>
              <a:t>νο</a:t>
            </a:r>
            <a:r>
              <a:rPr lang="el-GR" dirty="0"/>
              <a:t>; </a:t>
            </a:r>
          </a:p>
          <a:p>
            <a:pPr>
              <a:buFont typeface="Wingdings" panose="05000000000000000000" pitchFamily="2" charset="2"/>
              <a:buChar char="Ø"/>
            </a:pPr>
            <a:r>
              <a:rPr lang="el-GR" dirty="0"/>
              <a:t>Μου τράβηξε τα μαλλιά </a:t>
            </a:r>
          </a:p>
          <a:p>
            <a:pPr>
              <a:buFont typeface="Wingdings" panose="05000000000000000000" pitchFamily="2" charset="2"/>
              <a:buChar char="Ø"/>
            </a:pPr>
            <a:r>
              <a:rPr lang="el-GR" dirty="0"/>
              <a:t>Και εσύ έπρεπε να τον ρίξεις στις λάσπες; Δεν έχουμε πει 100 φορές ότι δεν μαλώνουμε με άλλα παιδάκια; Είναι ντροπή να κάνεις τέτοια πράγματα. Λοιπόν, γρήγορα στο δωμάτιό σου και να μην ξανακούσω ότι πείραξες παιδάκι. Είναι η τελευταία φορά. </a:t>
            </a:r>
          </a:p>
          <a:p>
            <a:pPr>
              <a:buFont typeface="Wingdings" panose="05000000000000000000" pitchFamily="2" charset="2"/>
              <a:buChar char="Ø"/>
            </a:pPr>
            <a:r>
              <a:rPr lang="el-GR" dirty="0"/>
              <a:t>Αυτό δεν είναι δίκαιο. </a:t>
            </a:r>
          </a:p>
          <a:p>
            <a:pPr>
              <a:buFont typeface="Wingdings" panose="05000000000000000000" pitchFamily="2" charset="2"/>
              <a:buChar char="Ø"/>
            </a:pPr>
            <a:r>
              <a:rPr lang="el-GR" dirty="0"/>
              <a:t>Πήγαινε στο δωμάτιό σου! </a:t>
            </a:r>
          </a:p>
        </p:txBody>
      </p:sp>
    </p:spTree>
    <p:extLst>
      <p:ext uri="{BB962C8B-B14F-4D97-AF65-F5344CB8AC3E}">
        <p14:creationId xmlns:p14="http://schemas.microsoft.com/office/powerpoint/2010/main" val="304205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συμπεριφορών_ π.χ. 2</a:t>
            </a:r>
          </a:p>
        </p:txBody>
      </p:sp>
      <p:sp>
        <p:nvSpPr>
          <p:cNvPr id="3" name="Θέση περιεχομένου 2"/>
          <p:cNvSpPr>
            <a:spLocks noGrp="1"/>
          </p:cNvSpPr>
          <p:nvPr>
            <p:ph idx="1"/>
          </p:nvPr>
        </p:nvSpPr>
        <p:spPr/>
        <p:txBody>
          <a:bodyPr>
            <a:normAutofit fontScale="92500" lnSpcReduction="20000"/>
          </a:bodyPr>
          <a:lstStyle/>
          <a:p>
            <a:pPr>
              <a:buFont typeface="Wingdings" panose="05000000000000000000" pitchFamily="2" charset="2"/>
              <a:buChar char="Ø"/>
            </a:pPr>
            <a:r>
              <a:rPr lang="el-GR" dirty="0"/>
              <a:t>Γιατί μάλωσες με τον </a:t>
            </a:r>
            <a:r>
              <a:rPr lang="el-GR" dirty="0" err="1"/>
              <a:t>Κων</a:t>
            </a:r>
            <a:r>
              <a:rPr lang="el-GR" dirty="0"/>
              <a:t>/</a:t>
            </a:r>
            <a:r>
              <a:rPr lang="el-GR" dirty="0" err="1"/>
              <a:t>νο</a:t>
            </a:r>
            <a:r>
              <a:rPr lang="el-GR" dirty="0"/>
              <a:t>; </a:t>
            </a:r>
          </a:p>
          <a:p>
            <a:pPr>
              <a:buFont typeface="Wingdings" panose="05000000000000000000" pitchFamily="2" charset="2"/>
              <a:buChar char="Ø"/>
            </a:pPr>
            <a:r>
              <a:rPr lang="el-GR" dirty="0"/>
              <a:t>Μου τράβηξε τα μαλλιά…Και με έκανε ρεζίλι μπροστά σε όλους. </a:t>
            </a:r>
            <a:r>
              <a:rPr lang="el-GR" dirty="0" err="1"/>
              <a:t>Νευρίασα</a:t>
            </a:r>
            <a:r>
              <a:rPr lang="el-GR" dirty="0"/>
              <a:t> γιατί όλοι γελούσαν με εμένα και τον έσπρωξα. Έπεσε στις λάσπες και άρχισε να κλαίει. Αυτός το ξεκίνησε όμως! </a:t>
            </a:r>
          </a:p>
          <a:p>
            <a:pPr>
              <a:buFont typeface="Wingdings" panose="05000000000000000000" pitchFamily="2" charset="2"/>
              <a:buChar char="Ø"/>
            </a:pPr>
            <a:r>
              <a:rPr lang="el-GR" dirty="0"/>
              <a:t>Καταλαβαίνω ότι ένοιωσες άσχημα γιατί σε έκανε ρεζίλι μπροστά σε άλλα παιδιά και αυτό σε θύμωσε. Όμως με το να τον σπρώξεις, δεν κατάφερες να λύσεις το πρόβλημα. </a:t>
            </a:r>
          </a:p>
          <a:p>
            <a:pPr>
              <a:buFont typeface="Wingdings" panose="05000000000000000000" pitchFamily="2" charset="2"/>
              <a:buChar char="Ø"/>
            </a:pPr>
            <a:r>
              <a:rPr lang="el-GR" dirty="0"/>
              <a:t>Το ξέρω, αλλά δεν μπορούσα να σκεφτώ κάτι άλλο  </a:t>
            </a:r>
          </a:p>
          <a:p>
            <a:pPr>
              <a:buFont typeface="Wingdings" panose="05000000000000000000" pitchFamily="2" charset="2"/>
              <a:buChar char="Ø"/>
            </a:pPr>
            <a:r>
              <a:rPr lang="el-GR" dirty="0"/>
              <a:t>Δεν νομίζεις ότι θα μπορούσες να κάνεις κάτι άλλο εκείνη τη στιγμή; </a:t>
            </a:r>
          </a:p>
          <a:p>
            <a:pPr>
              <a:buFont typeface="Wingdings" panose="05000000000000000000" pitchFamily="2" charset="2"/>
              <a:buChar char="Ø"/>
            </a:pPr>
            <a:r>
              <a:rPr lang="el-GR" dirty="0"/>
              <a:t>Δεν ξέρω… Έπρεπε να πάω στον δάσκαλο; </a:t>
            </a:r>
          </a:p>
          <a:p>
            <a:pPr>
              <a:buFont typeface="Wingdings" panose="05000000000000000000" pitchFamily="2" charset="2"/>
              <a:buChar char="Ø"/>
            </a:pPr>
            <a:r>
              <a:rPr lang="el-GR" dirty="0"/>
              <a:t>Ορίστε. Αυτό θα ήταν μια καλή ιδέα</a:t>
            </a:r>
          </a:p>
        </p:txBody>
      </p:sp>
    </p:spTree>
    <p:extLst>
      <p:ext uri="{BB962C8B-B14F-4D97-AF65-F5344CB8AC3E}">
        <p14:creationId xmlns:p14="http://schemas.microsoft.com/office/powerpoint/2010/main" val="212348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«Δύσκολων Παιδιών»</a:t>
            </a:r>
          </a:p>
        </p:txBody>
      </p:sp>
      <p:sp>
        <p:nvSpPr>
          <p:cNvPr id="3" name="Θέση περιεχομένου 2"/>
          <p:cNvSpPr>
            <a:spLocks noGrp="1"/>
          </p:cNvSpPr>
          <p:nvPr>
            <p:ph idx="1"/>
          </p:nvPr>
        </p:nvSpPr>
        <p:spPr/>
        <p:txBody>
          <a:bodyPr>
            <a:normAutofit/>
          </a:bodyPr>
          <a:lstStyle/>
          <a:p>
            <a:r>
              <a:rPr lang="el-GR" dirty="0"/>
              <a:t>Έντονες Αντιδράσεις </a:t>
            </a:r>
          </a:p>
          <a:p>
            <a:r>
              <a:rPr lang="el-GR" dirty="0"/>
              <a:t>Τάση για απόσυρση</a:t>
            </a:r>
          </a:p>
          <a:p>
            <a:r>
              <a:rPr lang="el-GR" dirty="0"/>
              <a:t>Βραδεία προσαρμοστικότητα στις αλλαγές </a:t>
            </a:r>
          </a:p>
          <a:p>
            <a:r>
              <a:rPr lang="el-GR" dirty="0"/>
              <a:t>Απουσία κανονικότητας στις βιολογικές λειτουργίες</a:t>
            </a:r>
          </a:p>
          <a:p>
            <a:r>
              <a:rPr lang="el-GR" dirty="0"/>
              <a:t>Δύσκολη Συμπεριφορά στο Νηπιαγωγείο</a:t>
            </a:r>
          </a:p>
          <a:p>
            <a:r>
              <a:rPr lang="el-GR" dirty="0"/>
              <a:t>Συναισθηματικά προβλήματα</a:t>
            </a:r>
          </a:p>
          <a:p>
            <a:endParaRPr lang="el-GR" dirty="0"/>
          </a:p>
        </p:txBody>
      </p:sp>
    </p:spTree>
    <p:extLst>
      <p:ext uri="{BB962C8B-B14F-4D97-AF65-F5344CB8AC3E}">
        <p14:creationId xmlns:p14="http://schemas.microsoft.com/office/powerpoint/2010/main" val="14270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Αιτιολογία</a:t>
            </a:r>
          </a:p>
        </p:txBody>
      </p:sp>
      <p:sp>
        <p:nvSpPr>
          <p:cNvPr id="3" name="Θέση περιεχομένου 2"/>
          <p:cNvSpPr>
            <a:spLocks noGrp="1"/>
          </p:cNvSpPr>
          <p:nvPr>
            <p:ph idx="1"/>
          </p:nvPr>
        </p:nvSpPr>
        <p:spPr/>
        <p:txBody>
          <a:bodyPr>
            <a:normAutofit/>
          </a:bodyPr>
          <a:lstStyle/>
          <a:p>
            <a:r>
              <a:rPr lang="el-GR" dirty="0"/>
              <a:t> Οικογένεια </a:t>
            </a:r>
          </a:p>
          <a:p>
            <a:r>
              <a:rPr lang="el-GR" dirty="0"/>
              <a:t>Βιολογία </a:t>
            </a:r>
          </a:p>
          <a:p>
            <a:r>
              <a:rPr lang="el-GR" dirty="0"/>
              <a:t>Κοινωνία</a:t>
            </a:r>
          </a:p>
          <a:p>
            <a:r>
              <a:rPr lang="el-GR" dirty="0"/>
              <a:t>Σχολείο</a:t>
            </a:r>
          </a:p>
          <a:p>
            <a:r>
              <a:rPr lang="el-GR" dirty="0"/>
              <a:t>Φίλοι</a:t>
            </a:r>
          </a:p>
          <a:p>
            <a:r>
              <a:rPr lang="el-GR" dirty="0"/>
              <a:t>Ιδιαίτερα ατομικά χαρακτηριστικά </a:t>
            </a:r>
          </a:p>
          <a:p>
            <a:pPr marL="0" indent="0">
              <a:buNone/>
            </a:pPr>
            <a:r>
              <a:rPr lang="el-GR" dirty="0"/>
              <a:t>Δεν υπάρχει μία αιτιολογία Κάθε συμπεριφορά είναι μοναδική</a:t>
            </a:r>
          </a:p>
          <a:p>
            <a:pPr marL="0" indent="0">
              <a:buNone/>
            </a:pPr>
            <a:endParaRPr lang="el-GR" dirty="0"/>
          </a:p>
        </p:txBody>
      </p:sp>
    </p:spTree>
    <p:extLst>
      <p:ext uri="{BB962C8B-B14F-4D97-AF65-F5344CB8AC3E}">
        <p14:creationId xmlns:p14="http://schemas.microsoft.com/office/powerpoint/2010/main" val="156746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Πριν την παρέμβαση…</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dirty="0"/>
              <a:t>Συλλογή Πληροφοριών </a:t>
            </a:r>
          </a:p>
          <a:p>
            <a:r>
              <a:rPr lang="el-GR" dirty="0"/>
              <a:t>Παρατηρούμε το άτομο, όχι απλά τον μαθητή… </a:t>
            </a:r>
          </a:p>
          <a:p>
            <a:r>
              <a:rPr lang="el-GR" dirty="0"/>
              <a:t>Τι κάνει καλά, Τι δεν κάνει καλά,</a:t>
            </a:r>
          </a:p>
          <a:p>
            <a:r>
              <a:rPr lang="el-GR" dirty="0"/>
              <a:t> Τι μπορεί να κάνει;, Τι καταλαβαίνει;, Τι δεν καταλαβαίνει;, </a:t>
            </a:r>
          </a:p>
          <a:p>
            <a:r>
              <a:rPr lang="el-GR" dirty="0"/>
              <a:t>Συμπεριφέρεται παντού το ίδιο;, </a:t>
            </a:r>
          </a:p>
          <a:p>
            <a:r>
              <a:rPr lang="el-GR" dirty="0"/>
              <a:t>Έχουν παρατηρήσει κάτι οι γονείς;, Τι άλλο γνωρίζουν;, Τι έχουν κάνει;, Τι προτείνουν;</a:t>
            </a:r>
          </a:p>
          <a:p>
            <a:endParaRPr lang="el-GR" dirty="0"/>
          </a:p>
        </p:txBody>
      </p:sp>
    </p:spTree>
    <p:extLst>
      <p:ext uri="{BB962C8B-B14F-4D97-AF65-F5344CB8AC3E}">
        <p14:creationId xmlns:p14="http://schemas.microsoft.com/office/powerpoint/2010/main" val="38354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Παρέμβαση </a:t>
            </a:r>
          </a:p>
        </p:txBody>
      </p:sp>
      <p:sp>
        <p:nvSpPr>
          <p:cNvPr id="3" name="Θέση περιεχομένου 2"/>
          <p:cNvSpPr>
            <a:spLocks noGrp="1"/>
          </p:cNvSpPr>
          <p:nvPr>
            <p:ph idx="1"/>
          </p:nvPr>
        </p:nvSpPr>
        <p:spPr/>
        <p:txBody>
          <a:bodyPr/>
          <a:lstStyle/>
          <a:p>
            <a:r>
              <a:rPr lang="el-GR" dirty="0"/>
              <a:t>Αγνοούμε </a:t>
            </a:r>
          </a:p>
          <a:p>
            <a:r>
              <a:rPr lang="el-GR" dirty="0"/>
              <a:t>Αναπτυξιακά κατάλληλο πρόγραμμα παρέμβασης </a:t>
            </a:r>
          </a:p>
          <a:p>
            <a:r>
              <a:rPr lang="el-GR" dirty="0"/>
              <a:t>Θετική ενίσχυση καλής συμπεριφοράς </a:t>
            </a:r>
          </a:p>
          <a:p>
            <a:r>
              <a:rPr lang="el-GR" dirty="0"/>
              <a:t>Οργάνωση του χώρου </a:t>
            </a:r>
          </a:p>
          <a:p>
            <a:r>
              <a:rPr lang="el-GR" dirty="0"/>
              <a:t>Περιορισμένες κινητικές δραστηριότητες </a:t>
            </a:r>
          </a:p>
          <a:p>
            <a:r>
              <a:rPr lang="el-GR" dirty="0"/>
              <a:t>Ομαδικές δραστηριότητες</a:t>
            </a:r>
          </a:p>
          <a:p>
            <a:endParaRPr lang="el-GR" dirty="0"/>
          </a:p>
        </p:txBody>
      </p:sp>
    </p:spTree>
    <p:extLst>
      <p:ext uri="{BB962C8B-B14F-4D97-AF65-F5344CB8AC3E}">
        <p14:creationId xmlns:p14="http://schemas.microsoft.com/office/powerpoint/2010/main" val="25746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Παρέμβαση </a:t>
            </a:r>
          </a:p>
        </p:txBody>
      </p:sp>
      <p:sp>
        <p:nvSpPr>
          <p:cNvPr id="3" name="Θέση περιεχομένου 2"/>
          <p:cNvSpPr>
            <a:spLocks noGrp="1"/>
          </p:cNvSpPr>
          <p:nvPr>
            <p:ph idx="1"/>
          </p:nvPr>
        </p:nvSpPr>
        <p:spPr/>
        <p:txBody>
          <a:bodyPr>
            <a:normAutofit fontScale="85000" lnSpcReduction="10000"/>
          </a:bodyPr>
          <a:lstStyle/>
          <a:p>
            <a:r>
              <a:rPr lang="el-GR" dirty="0"/>
              <a:t>Είμαστε πρότυπο συμπεριφοράς </a:t>
            </a:r>
          </a:p>
          <a:p>
            <a:r>
              <a:rPr lang="el-GR" dirty="0"/>
              <a:t>Αξιοποίηση των συγκρούσεων για εκμάθηση επιθυμητής συμπεριφοράς</a:t>
            </a:r>
          </a:p>
          <a:p>
            <a:r>
              <a:rPr lang="el-GR" dirty="0"/>
              <a:t> Δημιουργία κανόνων </a:t>
            </a:r>
          </a:p>
          <a:p>
            <a:r>
              <a:rPr lang="el-GR" dirty="0"/>
              <a:t>Δεν μιλάμε με γενικούς όρους «καλό» και «κακό» </a:t>
            </a:r>
          </a:p>
          <a:p>
            <a:r>
              <a:rPr lang="el-GR" dirty="0"/>
              <a:t>Συντονισμός προσπάθειας με γονείς </a:t>
            </a:r>
          </a:p>
          <a:p>
            <a:r>
              <a:rPr lang="el-GR" dirty="0"/>
              <a:t>Ενθαρρύνουμε τη λεκτική έκφραση</a:t>
            </a:r>
          </a:p>
          <a:p>
            <a:r>
              <a:rPr lang="el-GR" dirty="0"/>
              <a:t>Σαφής δόμηση προγράμματος </a:t>
            </a:r>
          </a:p>
          <a:p>
            <a:r>
              <a:rPr lang="el-GR" dirty="0"/>
              <a:t>Αλλαγές στο πρόγραμμα πρέπει να είναι γνωστές στο παιδί </a:t>
            </a:r>
          </a:p>
          <a:p>
            <a:r>
              <a:rPr lang="el-GR" dirty="0"/>
              <a:t>Δημιουργία «Ζώνης Ησυχίας» </a:t>
            </a:r>
          </a:p>
        </p:txBody>
      </p:sp>
    </p:spTree>
    <p:extLst>
      <p:ext uri="{BB962C8B-B14F-4D97-AF65-F5344CB8AC3E}">
        <p14:creationId xmlns:p14="http://schemas.microsoft.com/office/powerpoint/2010/main" val="3340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Παρέμβαση</a:t>
            </a:r>
          </a:p>
        </p:txBody>
      </p:sp>
      <p:sp>
        <p:nvSpPr>
          <p:cNvPr id="3" name="Θέση περιεχομένου 2"/>
          <p:cNvSpPr>
            <a:spLocks noGrp="1"/>
          </p:cNvSpPr>
          <p:nvPr>
            <p:ph idx="1"/>
          </p:nvPr>
        </p:nvSpPr>
        <p:spPr/>
        <p:txBody>
          <a:bodyPr>
            <a:normAutofit fontScale="85000" lnSpcReduction="20000"/>
          </a:bodyPr>
          <a:lstStyle/>
          <a:p>
            <a:r>
              <a:rPr lang="el-GR" dirty="0"/>
              <a:t>Γνωστική εκπαίδευση στον αυτοέλεγχο </a:t>
            </a:r>
          </a:p>
          <a:p>
            <a:r>
              <a:rPr lang="el-GR" dirty="0"/>
              <a:t>Καθορισμός κανόνων.</a:t>
            </a:r>
          </a:p>
          <a:p>
            <a:r>
              <a:rPr lang="el-GR" dirty="0"/>
              <a:t> Συντομία κ σαφήνεια</a:t>
            </a:r>
          </a:p>
          <a:p>
            <a:r>
              <a:rPr lang="el-GR" dirty="0"/>
              <a:t>Επιτρέπουμε την μερική κινητική ανησυχία </a:t>
            </a:r>
          </a:p>
          <a:p>
            <a:r>
              <a:rPr lang="el-GR" dirty="0"/>
              <a:t>Θετική ενίσχυση προσπάθειας </a:t>
            </a:r>
          </a:p>
          <a:p>
            <a:r>
              <a:rPr lang="el-GR" dirty="0"/>
              <a:t>Αλλαγή θέσης – κοντά στον εκπαιδευτικό και σε ήσυχους μαθητές </a:t>
            </a:r>
          </a:p>
          <a:p>
            <a:r>
              <a:rPr lang="el-GR" dirty="0"/>
              <a:t>Αλλαγές στον τρόπο προσέγγισης ενός θέματος</a:t>
            </a:r>
          </a:p>
          <a:p>
            <a:r>
              <a:rPr lang="el-GR" dirty="0"/>
              <a:t> Όταν υπάρχουν λάθη σε μια εργασία επικεντρωνόμαστε σε ένα λάθος κάθε φορά </a:t>
            </a:r>
          </a:p>
          <a:p>
            <a:r>
              <a:rPr lang="el-GR" dirty="0"/>
              <a:t>Ομάδες σε δυάδες</a:t>
            </a:r>
          </a:p>
          <a:p>
            <a:endParaRPr lang="el-GR" dirty="0"/>
          </a:p>
        </p:txBody>
      </p:sp>
    </p:spTree>
    <p:extLst>
      <p:ext uri="{BB962C8B-B14F-4D97-AF65-F5344CB8AC3E}">
        <p14:creationId xmlns:p14="http://schemas.microsoft.com/office/powerpoint/2010/main" val="63336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Παρέμβαση</a:t>
            </a:r>
          </a:p>
        </p:txBody>
      </p:sp>
      <p:sp>
        <p:nvSpPr>
          <p:cNvPr id="3" name="Θέση περιεχομένου 2"/>
          <p:cNvSpPr>
            <a:spLocks noGrp="1"/>
          </p:cNvSpPr>
          <p:nvPr>
            <p:ph idx="1"/>
          </p:nvPr>
        </p:nvSpPr>
        <p:spPr>
          <a:xfrm>
            <a:off x="1117309" y="1701800"/>
            <a:ext cx="10157354" cy="4823544"/>
          </a:xfrm>
        </p:spPr>
        <p:txBody>
          <a:bodyPr>
            <a:normAutofit fontScale="92500" lnSpcReduction="20000"/>
          </a:bodyPr>
          <a:lstStyle/>
          <a:p>
            <a:r>
              <a:rPr lang="el-GR" dirty="0"/>
              <a:t>Επανάληψη εντολών από το παιδί </a:t>
            </a:r>
          </a:p>
          <a:p>
            <a:r>
              <a:rPr lang="el-GR" dirty="0"/>
              <a:t>Χωρισμός δραστηριοτήτων σε </a:t>
            </a:r>
            <a:r>
              <a:rPr lang="el-GR" dirty="0" err="1"/>
              <a:t>υποενότητες</a:t>
            </a:r>
            <a:r>
              <a:rPr lang="el-GR" dirty="0"/>
              <a:t> </a:t>
            </a:r>
          </a:p>
          <a:p>
            <a:r>
              <a:rPr lang="el-GR" dirty="0"/>
              <a:t>Αποφυγή ενθάρρυνσης γρήγορων απαντήσεων </a:t>
            </a:r>
          </a:p>
          <a:p>
            <a:r>
              <a:rPr lang="el-GR" dirty="0"/>
              <a:t>Συχνά διαλλείματα με φυσική δραστηριότητα </a:t>
            </a:r>
          </a:p>
          <a:p>
            <a:r>
              <a:rPr lang="el-GR" dirty="0"/>
              <a:t>Μικροί και ρεαλιστικοί στόχοι </a:t>
            </a:r>
          </a:p>
          <a:p>
            <a:r>
              <a:rPr lang="el-GR" dirty="0"/>
              <a:t>Υπενθύμιση ώρας που έχει απομείνει μέχρι το τέλος μιας δραστηριότητας</a:t>
            </a:r>
          </a:p>
          <a:p>
            <a:r>
              <a:rPr lang="el-GR" dirty="0"/>
              <a:t>Ενθάρρυνση ομαδικών εργασιών </a:t>
            </a:r>
          </a:p>
          <a:p>
            <a:r>
              <a:rPr lang="el-GR" dirty="0"/>
              <a:t>Δώστε του την ευκαιρία να πάρει πρωτοβουλίες, όχι όμως ρίχνοντας όλα τα φώτα πάνω του </a:t>
            </a:r>
          </a:p>
          <a:p>
            <a:r>
              <a:rPr lang="el-GR" dirty="0"/>
              <a:t>Δεν χρησιμοποιούμε ταμπέλες («μην είσαι ντροπαλός»)</a:t>
            </a:r>
          </a:p>
        </p:txBody>
      </p:sp>
    </p:spTree>
    <p:extLst>
      <p:ext uri="{BB962C8B-B14F-4D97-AF65-F5344CB8AC3E}">
        <p14:creationId xmlns:p14="http://schemas.microsoft.com/office/powerpoint/2010/main" val="381334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Παρέμβαση</a:t>
            </a:r>
          </a:p>
        </p:txBody>
      </p:sp>
      <p:sp>
        <p:nvSpPr>
          <p:cNvPr id="3" name="Θέση περιεχομένου 2"/>
          <p:cNvSpPr>
            <a:spLocks noGrp="1"/>
          </p:cNvSpPr>
          <p:nvPr>
            <p:ph idx="1"/>
          </p:nvPr>
        </p:nvSpPr>
        <p:spPr/>
        <p:txBody>
          <a:bodyPr>
            <a:normAutofit lnSpcReduction="10000"/>
          </a:bodyPr>
          <a:lstStyle/>
          <a:p>
            <a:r>
              <a:rPr lang="el-GR" dirty="0"/>
              <a:t>Έκφραση συναισθήματος </a:t>
            </a:r>
          </a:p>
          <a:p>
            <a:r>
              <a:rPr lang="el-GR" dirty="0"/>
              <a:t>Επιτρέψτε αλλαγές ρόλου σε ένα παιχνίδι/δραστηριότητα εάν το παιδί αισθάνεται άβολα </a:t>
            </a:r>
          </a:p>
          <a:p>
            <a:r>
              <a:rPr lang="el-GR" dirty="0"/>
              <a:t>Δείξτε του πώς να παίζει / συμπεριφέρεται με τα άλλα παιδιά</a:t>
            </a:r>
          </a:p>
          <a:p>
            <a:r>
              <a:rPr lang="el-GR"/>
              <a:t>Θετική </a:t>
            </a:r>
            <a:r>
              <a:rPr lang="el-GR" dirty="0"/>
              <a:t>Ενίσχυση και </a:t>
            </a:r>
            <a:r>
              <a:rPr lang="el-GR"/>
              <a:t>Επιβράβευση </a:t>
            </a:r>
          </a:p>
          <a:p>
            <a:r>
              <a:rPr lang="el-GR"/>
              <a:t>Σταδιακή </a:t>
            </a:r>
            <a:r>
              <a:rPr lang="el-GR" dirty="0"/>
              <a:t>έκθεση σε αυτό που φοβάται το παιδί Κάνουμε εναλλακτικές δραστηριότητες στις οποίες μπορεί να συμμετέχει και το ντροπαλό παιδί Δεν χάνουμε την ψυχραιμία μας Επιβράβευση ολόκληρης της τάξης όταν το παιδί δείξει πρόοδο Δεν πιέζουμε το παιδί να μιλήσει/παίξει</a:t>
            </a:r>
          </a:p>
          <a:p>
            <a:endParaRPr lang="el-GR" dirty="0"/>
          </a:p>
        </p:txBody>
      </p:sp>
    </p:spTree>
    <p:extLst>
      <p:ext uri="{BB962C8B-B14F-4D97-AF65-F5344CB8AC3E}">
        <p14:creationId xmlns:p14="http://schemas.microsoft.com/office/powerpoint/2010/main" val="42803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ΜΔ</a:t>
            </a:r>
          </a:p>
        </p:txBody>
      </p:sp>
      <p:sp>
        <p:nvSpPr>
          <p:cNvPr id="3" name="Θέση περιεχομένου 2"/>
          <p:cNvSpPr>
            <a:spLocks noGrp="1"/>
          </p:cNvSpPr>
          <p:nvPr>
            <p:ph idx="1"/>
          </p:nvPr>
        </p:nvSpPr>
        <p:spPr/>
        <p:txBody>
          <a:bodyPr>
            <a:normAutofit fontScale="70000" lnSpcReduction="20000"/>
          </a:bodyPr>
          <a:lstStyle/>
          <a:p>
            <a:r>
              <a:rPr lang="el-GR" dirty="0"/>
              <a:t>Η κατάκτηση του μηχανισμού της ανάγνωσης:  Δύο είναι οι κυρίαρχες ικανότητες για την κατάκτηση του μηχανισμού της ανάγνωσης</a:t>
            </a:r>
          </a:p>
          <a:p>
            <a:r>
              <a:rPr lang="el-GR" dirty="0"/>
              <a:t>Η αποκωδικοποίηση των γραπτών συμβόλων, γραμμάτων, λέξεων, αριθμών σε φωνήματα και</a:t>
            </a:r>
          </a:p>
          <a:p>
            <a:r>
              <a:rPr lang="el-GR" dirty="0"/>
              <a:t>Η κατανόηση αυτών που αποκωδικοποιούνται</a:t>
            </a:r>
          </a:p>
          <a:p>
            <a:pPr marL="0" indent="0">
              <a:buNone/>
            </a:pPr>
            <a:r>
              <a:rPr lang="el-GR" dirty="0"/>
              <a:t>Η </a:t>
            </a:r>
            <a:r>
              <a:rPr lang="el-GR" dirty="0" err="1"/>
              <a:t>οπτικο</a:t>
            </a:r>
            <a:r>
              <a:rPr lang="el-GR" dirty="0"/>
              <a:t>-αντιληπτική επεξεργασία </a:t>
            </a:r>
          </a:p>
          <a:p>
            <a:r>
              <a:rPr lang="el-GR" dirty="0"/>
              <a:t>η ικανότητα «πρόσληψης και διατήρησης στη μνήμη» της οπτικής εικόνας των συμβόλων, γραμμάτων, λέξεων </a:t>
            </a:r>
            <a:r>
              <a:rPr lang="el-GR" dirty="0" err="1"/>
              <a:t>κ.λ.π</a:t>
            </a:r>
            <a:r>
              <a:rPr lang="el-GR" dirty="0"/>
              <a:t>. </a:t>
            </a:r>
          </a:p>
          <a:p>
            <a:r>
              <a:rPr lang="el-GR" dirty="0"/>
              <a:t>Η ικανότητα «διάκρισης» (οπτική και ακουστική διάκριση) μεταξύ των γραμμάτων, ιδιαίτερα εκείνων που μοιάζουν οπτικά ή και ακουστικά μεταξύ τους π.χ. φ-θ, ψ-ξ, β-δ κλπ. </a:t>
            </a:r>
          </a:p>
          <a:p>
            <a:r>
              <a:rPr lang="el-GR" dirty="0"/>
              <a:t>η ικανότητα της άμεσης «αναγνώρισης ολόκληρων λέξεων» ως ενιαίο σύνολο και όχι πλέον ως σειρά μεμονωμένων γραμμάτων που αποκωδικοποιούνται ένα προς ένα</a:t>
            </a:r>
          </a:p>
          <a:p>
            <a:endParaRPr lang="el-GR" dirty="0"/>
          </a:p>
        </p:txBody>
      </p:sp>
    </p:spTree>
    <p:extLst>
      <p:ext uri="{BB962C8B-B14F-4D97-AF65-F5344CB8AC3E}">
        <p14:creationId xmlns:p14="http://schemas.microsoft.com/office/powerpoint/2010/main" val="181185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a:t>
            </a:r>
          </a:p>
        </p:txBody>
      </p:sp>
      <p:sp>
        <p:nvSpPr>
          <p:cNvPr id="3" name="Θέση περιεχομένου 2"/>
          <p:cNvSpPr>
            <a:spLocks noGrp="1"/>
          </p:cNvSpPr>
          <p:nvPr>
            <p:ph idx="1"/>
          </p:nvPr>
        </p:nvSpPr>
        <p:spPr/>
        <p:txBody>
          <a:bodyPr/>
          <a:lstStyle/>
          <a:p>
            <a:pPr marL="0" indent="0">
              <a:buNone/>
            </a:pPr>
            <a:r>
              <a:rPr lang="el-GR" dirty="0"/>
              <a:t>Το πιο σημαντικό…</a:t>
            </a:r>
          </a:p>
          <a:p>
            <a:r>
              <a:rPr lang="el-GR" dirty="0"/>
              <a:t>Να αναλάβουμε δράση έχοντας υπόψη ότι οι αλλαγές στη συμπεριφορά δεν γίνονται άμεσα ούτε και εύκολα. </a:t>
            </a:r>
          </a:p>
          <a:p>
            <a:r>
              <a:rPr lang="el-GR" dirty="0"/>
              <a:t>Να μην ξεχνάμε ότι μερικές φορές και εμείς οι ίδιοι, άθελά μας, ίσως γινόμαστε μέρος του προβλήματος. </a:t>
            </a:r>
          </a:p>
          <a:p>
            <a:r>
              <a:rPr lang="el-GR" dirty="0"/>
              <a:t>Να μην ξεχνάμε ότι η ευτυχία του να είσαι γονιός είναι πολύ μεγαλύτερη από την όποια πικρία μπορεί να νοιώθουμε κατά καιρούς με τη συμπεριφορά του παιδιού μας.</a:t>
            </a:r>
          </a:p>
          <a:p>
            <a:endParaRPr lang="el-GR" dirty="0"/>
          </a:p>
        </p:txBody>
      </p:sp>
    </p:spTree>
    <p:extLst>
      <p:ext uri="{BB962C8B-B14F-4D97-AF65-F5344CB8AC3E}">
        <p14:creationId xmlns:p14="http://schemas.microsoft.com/office/powerpoint/2010/main" val="22141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ΜΔ</a:t>
            </a:r>
          </a:p>
        </p:txBody>
      </p:sp>
      <p:sp>
        <p:nvSpPr>
          <p:cNvPr id="3" name="Θέση περιεχομένου 2"/>
          <p:cNvSpPr>
            <a:spLocks noGrp="1"/>
          </p:cNvSpPr>
          <p:nvPr>
            <p:ph idx="1"/>
          </p:nvPr>
        </p:nvSpPr>
        <p:spPr/>
        <p:txBody>
          <a:bodyPr>
            <a:normAutofit fontScale="25000" lnSpcReduction="20000"/>
          </a:bodyPr>
          <a:lstStyle/>
          <a:p>
            <a:r>
              <a:rPr lang="el-GR" sz="6400" dirty="0"/>
              <a:t>Δυσκολία στην εκμάθηση της αλφαβήτα </a:t>
            </a:r>
          </a:p>
          <a:p>
            <a:r>
              <a:rPr lang="el-GR" sz="6400" dirty="0"/>
              <a:t>Δυσκολία στην αναγνώριση λέξεων  </a:t>
            </a:r>
          </a:p>
          <a:p>
            <a:r>
              <a:rPr lang="el-GR" sz="6400" dirty="0"/>
              <a:t>Κατά την ανάγνωση μπερδεύουν λέξεις που ξεκινούν με την ίδια συλλαβή </a:t>
            </a:r>
          </a:p>
          <a:p>
            <a:r>
              <a:rPr lang="el-GR" sz="6400" dirty="0" err="1"/>
              <a:t>Υπεργενικεύουν</a:t>
            </a:r>
            <a:r>
              <a:rPr lang="el-GR" sz="6400" dirty="0"/>
              <a:t> – μπερδεύουν μικρές διαφορές και ομοιότητες </a:t>
            </a:r>
          </a:p>
          <a:p>
            <a:r>
              <a:rPr lang="el-GR" sz="6400" dirty="0"/>
              <a:t>Δεν αναγνωρίζουν την ίδια λέξη εάν επαναλαμβάνετε στην ίδια σελίδα </a:t>
            </a:r>
          </a:p>
          <a:p>
            <a:r>
              <a:rPr lang="el-GR" sz="6400" dirty="0"/>
              <a:t> Δυσκολία να θυμούνται και να γράφουν γράμματα και αριθμούς </a:t>
            </a:r>
          </a:p>
          <a:p>
            <a:r>
              <a:rPr lang="el-GR" sz="6400" dirty="0"/>
              <a:t>Διάκριση εικόνας- φόντου </a:t>
            </a:r>
          </a:p>
          <a:p>
            <a:r>
              <a:rPr lang="el-GR" sz="6400" dirty="0"/>
              <a:t>Σταθερότητα σχήματος</a:t>
            </a:r>
          </a:p>
          <a:p>
            <a:r>
              <a:rPr lang="el-GR" sz="6400" dirty="0"/>
              <a:t>Οπτικό κλείσιμο </a:t>
            </a:r>
          </a:p>
          <a:p>
            <a:r>
              <a:rPr lang="el-GR" sz="6400" dirty="0" err="1"/>
              <a:t>Οπτικοχωρική</a:t>
            </a:r>
            <a:r>
              <a:rPr lang="el-GR" sz="6400" dirty="0"/>
              <a:t> μνήμη</a:t>
            </a:r>
          </a:p>
          <a:p>
            <a:r>
              <a:rPr lang="el-GR" sz="6400" dirty="0"/>
              <a:t>Οπτική διαδοχική μνήμη </a:t>
            </a:r>
          </a:p>
          <a:p>
            <a:r>
              <a:rPr lang="el-GR" sz="6400" dirty="0" err="1"/>
              <a:t>Οπτικοποίηση</a:t>
            </a:r>
            <a:endParaRPr lang="el-GR" sz="6400" dirty="0"/>
          </a:p>
          <a:p>
            <a:endParaRPr lang="el-GR" dirty="0"/>
          </a:p>
        </p:txBody>
      </p:sp>
    </p:spTree>
    <p:extLst>
      <p:ext uri="{BB962C8B-B14F-4D97-AF65-F5344CB8AC3E}">
        <p14:creationId xmlns:p14="http://schemas.microsoft.com/office/powerpoint/2010/main" val="3456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ΜΔ</a:t>
            </a:r>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Η φωνολογική επεξεργασία </a:t>
            </a:r>
          </a:p>
          <a:p>
            <a:r>
              <a:rPr lang="el-GR" dirty="0"/>
              <a:t>αντιστοιχία γραφήματος-φωνήματος, δηλαδή η ικανότητα να ταιριάζω μεμονωμένα γράμματα με τους αντίστοιχους ήχους τους στον προφορικό λόγο και </a:t>
            </a:r>
          </a:p>
          <a:p>
            <a:r>
              <a:rPr lang="el-GR" dirty="0"/>
              <a:t>επίγνωση της ομοιοκαταληξίας ή της κατάληξης των λέξεων και του αρχικού τους γράμματος, δηλ. η ικανότητα αναγνώρισης των λέξεων με βάση το αρχικό γράμμα (ήχο) τους ή με βάση την κατάληξή τους. Η φωνολογική επάρκεια θεωρείται ότι παίζει κυρίαρχο ρόλο στην ανάπτυξη του μηχανισμού της ανάγνωσης</a:t>
            </a:r>
          </a:p>
          <a:p>
            <a:pPr marL="0" indent="0">
              <a:buNone/>
            </a:pPr>
            <a:r>
              <a:rPr lang="el-GR" dirty="0"/>
              <a:t>Η κατανόηση του γραπτού λόγου</a:t>
            </a:r>
          </a:p>
          <a:p>
            <a:r>
              <a:rPr lang="el-GR" dirty="0"/>
              <a:t>Οι δυσκολίες αποκωδικοποίησης αποτελούν μία από τις βασικές αιτίες αδυναμίας να κατανοήσει κάποιος αυτό που διαβάζει </a:t>
            </a:r>
          </a:p>
          <a:p>
            <a:r>
              <a:rPr lang="el-GR" dirty="0"/>
              <a:t>Ύπαρξη ικανοτήτων που σχετίζονται με την επεξεργασία του γραπτού και προφορικού λόγου, </a:t>
            </a:r>
          </a:p>
          <a:p>
            <a:r>
              <a:rPr lang="el-GR" dirty="0"/>
              <a:t>Εξοικείωση του παιδιού με τις γραμματικές και συντακτικές δομές του λόγου, </a:t>
            </a:r>
          </a:p>
          <a:p>
            <a:r>
              <a:rPr lang="el-GR" dirty="0"/>
              <a:t>Λεξιλόγιο και Έννοιες, που έχει κατακτήσει αλλά και </a:t>
            </a:r>
          </a:p>
          <a:p>
            <a:r>
              <a:rPr lang="el-GR" dirty="0"/>
              <a:t>Συνολικές γλωσσικές εμπειρίες</a:t>
            </a:r>
          </a:p>
          <a:p>
            <a:endParaRPr lang="el-GR" dirty="0"/>
          </a:p>
        </p:txBody>
      </p:sp>
    </p:spTree>
    <p:extLst>
      <p:ext uri="{BB962C8B-B14F-4D97-AF65-F5344CB8AC3E}">
        <p14:creationId xmlns:p14="http://schemas.microsoft.com/office/powerpoint/2010/main" val="25490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ΜΔ</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Άλλες ικανότητες που επηρεάζουν την ανάπτυξη της αναγνωστικής ικανότητας, της γραφής και της ορθογραφίας</a:t>
            </a:r>
          </a:p>
          <a:p>
            <a:r>
              <a:rPr lang="el-GR" dirty="0"/>
              <a:t>Ακουστική αντίληψη π.χ. κατανοώ ότι η λέξη ‘βάθος’ διαφέρει από τη λέξη ‘λάθος’ στον αρχικό ήχο</a:t>
            </a:r>
          </a:p>
          <a:p>
            <a:r>
              <a:rPr lang="el-GR" dirty="0"/>
              <a:t>Ακουστική λεκτική μνήμη π.χ. θυμάμαι τις προηγούμενες λέξεις που είπα καθώς διαβάζω. Έχει ακόμη αναφερθεί μειωμένη ικανότητα ανάκλησης κατάλληλων λέξεων από τη μνήμη</a:t>
            </a:r>
          </a:p>
          <a:p>
            <a:r>
              <a:rPr lang="el-GR" dirty="0"/>
              <a:t>Οπτική αντίληψη και μνήμη π.χ. διαχωρίζω το ‘β’ από το ‘θ’ ή το ‘ε’ από το ‘3’ και τα διατηρώ στη μνήμη ως ξεχωριστά σύμβολα</a:t>
            </a:r>
          </a:p>
          <a:p>
            <a:r>
              <a:rPr lang="el-GR" dirty="0"/>
              <a:t>Ανάπτυξη του </a:t>
            </a:r>
            <a:r>
              <a:rPr lang="el-GR" dirty="0" err="1"/>
              <a:t>προσληπτικού</a:t>
            </a:r>
            <a:r>
              <a:rPr lang="el-GR" dirty="0"/>
              <a:t> και εκφραστικού προφορικού λόγου</a:t>
            </a:r>
          </a:p>
        </p:txBody>
      </p:sp>
    </p:spTree>
    <p:extLst>
      <p:ext uri="{BB962C8B-B14F-4D97-AF65-F5344CB8AC3E}">
        <p14:creationId xmlns:p14="http://schemas.microsoft.com/office/powerpoint/2010/main" val="261078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ΜΔ</a:t>
            </a:r>
          </a:p>
        </p:txBody>
      </p:sp>
      <p:sp>
        <p:nvSpPr>
          <p:cNvPr id="3" name="Θέση περιεχομένου 2"/>
          <p:cNvSpPr>
            <a:spLocks noGrp="1"/>
          </p:cNvSpPr>
          <p:nvPr>
            <p:ph idx="1"/>
          </p:nvPr>
        </p:nvSpPr>
        <p:spPr/>
        <p:txBody>
          <a:bodyPr>
            <a:normAutofit fontScale="85000" lnSpcReduction="10000"/>
          </a:bodyPr>
          <a:lstStyle/>
          <a:p>
            <a:r>
              <a:rPr lang="el-GR" dirty="0"/>
              <a:t>Ικανότητα κατανόησης της αλληλουχίας π.χ. μέρες της εβδομάδας, σειρά γεγονότων σε μια ιστορία </a:t>
            </a:r>
            <a:r>
              <a:rPr lang="el-GR" dirty="0" err="1"/>
              <a:t>κ.λ.π</a:t>
            </a:r>
            <a:r>
              <a:rPr lang="el-GR" dirty="0"/>
              <a:t>. </a:t>
            </a:r>
          </a:p>
          <a:p>
            <a:r>
              <a:rPr lang="el-GR" dirty="0"/>
              <a:t>Ικανότητα προσανατολισμού στο χώρο π.χ. διάκριση αριστερού-δεξιού, πάνω-κάτω </a:t>
            </a:r>
            <a:r>
              <a:rPr lang="el-GR" dirty="0" err="1"/>
              <a:t>κ.λ.π</a:t>
            </a:r>
            <a:r>
              <a:rPr lang="el-GR" dirty="0"/>
              <a:t>. </a:t>
            </a:r>
          </a:p>
          <a:p>
            <a:r>
              <a:rPr lang="el-GR" dirty="0"/>
              <a:t>Ικανότητα προσανατολισμού στο χρόνο π.χ. κατανόηση εννοιών όπως ‘πριν’, ‘μετά’, ‘τώρα’ </a:t>
            </a:r>
            <a:r>
              <a:rPr lang="el-GR" dirty="0" err="1"/>
              <a:t>κ.λ.π</a:t>
            </a:r>
            <a:r>
              <a:rPr lang="el-GR" dirty="0"/>
              <a:t>. </a:t>
            </a:r>
          </a:p>
          <a:p>
            <a:r>
              <a:rPr lang="el-GR" dirty="0"/>
              <a:t>Ικανότητα «κινητικής» μνήμης π.χ. ικανότητα ολοκλήρωσης μιας κινητικής πράξης, όπως δέσιμο κορδονιών, γράψιμο σε ευθεία γραμμή </a:t>
            </a:r>
            <a:r>
              <a:rPr lang="el-GR" dirty="0" err="1"/>
              <a:t>κ.λ.π</a:t>
            </a:r>
            <a:r>
              <a:rPr lang="el-GR" dirty="0"/>
              <a:t>. </a:t>
            </a:r>
          </a:p>
          <a:p>
            <a:r>
              <a:rPr lang="el-GR" dirty="0"/>
              <a:t>Ικανότητα αντίληψης του ρυθμού π.χ. κατανόηση ρυθμού που ακούω, κατανόηση του τονισμού των λέξεων, του ρυθμού της ανάγνωσης </a:t>
            </a:r>
            <a:r>
              <a:rPr lang="el-GR" dirty="0" err="1"/>
              <a:t>κ.λ.π</a:t>
            </a:r>
            <a:r>
              <a:rPr lang="el-GR" dirty="0"/>
              <a:t>. </a:t>
            </a:r>
          </a:p>
          <a:p>
            <a:r>
              <a:rPr lang="el-GR" dirty="0"/>
              <a:t>Ικανότητα συγκέντρωσης – προσοχής</a:t>
            </a:r>
          </a:p>
          <a:p>
            <a:endParaRPr lang="el-GR" dirty="0"/>
          </a:p>
        </p:txBody>
      </p:sp>
    </p:spTree>
    <p:extLst>
      <p:ext uri="{BB962C8B-B14F-4D97-AF65-F5344CB8AC3E}">
        <p14:creationId xmlns:p14="http://schemas.microsoft.com/office/powerpoint/2010/main" val="22096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Δυσλεξία</a:t>
            </a:r>
          </a:p>
        </p:txBody>
      </p:sp>
      <p:sp>
        <p:nvSpPr>
          <p:cNvPr id="3" name="Θέση κειμένου 2"/>
          <p:cNvSpPr>
            <a:spLocks noGrp="1"/>
          </p:cNvSpPr>
          <p:nvPr>
            <p:ph type="body" idx="1"/>
          </p:nvPr>
        </p:nvSpPr>
        <p:spPr/>
        <p:txBody>
          <a:bodyPr/>
          <a:lstStyle/>
          <a:p>
            <a:r>
              <a:rPr lang="el-GR" dirty="0"/>
              <a:t>Ειδικές Μαθησιακές Δυσκολίες (ΕΔΜ)</a:t>
            </a:r>
          </a:p>
        </p:txBody>
      </p:sp>
    </p:spTree>
    <p:extLst>
      <p:ext uri="{BB962C8B-B14F-4D97-AF65-F5344CB8AC3E}">
        <p14:creationId xmlns:p14="http://schemas.microsoft.com/office/powerpoint/2010/main" val="11149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Δυσλεξίας</a:t>
            </a:r>
          </a:p>
        </p:txBody>
      </p:sp>
      <p:sp>
        <p:nvSpPr>
          <p:cNvPr id="3" name="Θέση περιεχομένου 2"/>
          <p:cNvSpPr>
            <a:spLocks noGrp="1"/>
          </p:cNvSpPr>
          <p:nvPr>
            <p:ph idx="1"/>
          </p:nvPr>
        </p:nvSpPr>
        <p:spPr>
          <a:xfrm>
            <a:off x="1117309" y="1412776"/>
            <a:ext cx="10157354" cy="5262488"/>
          </a:xfrm>
        </p:spPr>
        <p:txBody>
          <a:bodyPr>
            <a:normAutofit fontScale="85000" lnSpcReduction="20000"/>
          </a:bodyPr>
          <a:lstStyle/>
          <a:p>
            <a:r>
              <a:rPr lang="el-GR" dirty="0"/>
              <a:t>χαρακτηριστική ειδική δυσκολία, που παρουσιάζεται σε παιδιά με φυσιολογικό ή υψηλό δείκτη νοημοσύνης</a:t>
            </a:r>
          </a:p>
          <a:p>
            <a:r>
              <a:rPr lang="el-GR" dirty="0"/>
              <a:t>δυσκολία στην εκμάθηση της ανάγνωσης, της γραφής, της ορθογραφίας και συνοδεύεται μερικές </a:t>
            </a:r>
            <a:r>
              <a:rPr lang="el-GR" dirty="0" err="1"/>
              <a:t>φορές,με</a:t>
            </a:r>
            <a:r>
              <a:rPr lang="el-GR" dirty="0"/>
              <a:t> δυσκολία σε ότι έχει σχέση με τους αριθμούς (</a:t>
            </a:r>
            <a:r>
              <a:rPr lang="el-GR" dirty="0" err="1"/>
              <a:t>δυσαριθμησία</a:t>
            </a:r>
            <a:r>
              <a:rPr lang="el-GR" dirty="0"/>
              <a:t>)</a:t>
            </a:r>
          </a:p>
          <a:p>
            <a:r>
              <a:rPr lang="el-GR" dirty="0"/>
              <a:t>συνδέεται με τη δυνατότητα επεξεργασίας και χρήσης της γραπτής γλώσσας (αλφαβητικής, αριθμητικής και μουσικής) και συχνά επηρεάζει σε κάποιο βαθμό και τον προφορικό λόγο</a:t>
            </a:r>
          </a:p>
          <a:p>
            <a:r>
              <a:rPr lang="el-GR" dirty="0"/>
              <a:t>είναι έκδηλη όταν η σωστή ανάγνωση ή και η ορθή γραφή των λέξεων (ορθογραφία) αναπτύσσονται ανεπαρκώς ή με μεγάλη δυσκολία </a:t>
            </a:r>
          </a:p>
          <a:p>
            <a:r>
              <a:rPr lang="el-GR" dirty="0"/>
              <a:t>συνοδεύεται συχνά από υψηλή ικανότητα λογικής κρίσης, επίλυσης προβλημάτων, σχηματισμού ιδεών, κριτικής σκέψης και λεξιλογίου</a:t>
            </a:r>
          </a:p>
          <a:p>
            <a:r>
              <a:rPr lang="el-GR" dirty="0"/>
              <a:t>Στα μαθηματικά, οι δυσκολίες εκδηλώνονται με προβλήματα αναγνώρισης αριθμών και συμβόλων, στην απομνημόνευση της προπαίδειας, στην κατανόηση αφηρημένων μαθηματικών εννοιών και στην επίλυση προβλημάτων.</a:t>
            </a:r>
          </a:p>
          <a:p>
            <a:endParaRPr lang="el-GR" dirty="0"/>
          </a:p>
          <a:p>
            <a:endParaRPr lang="el-GR" dirty="0"/>
          </a:p>
        </p:txBody>
      </p:sp>
    </p:spTree>
    <p:extLst>
      <p:ext uri="{BB962C8B-B14F-4D97-AF65-F5344CB8AC3E}">
        <p14:creationId xmlns:p14="http://schemas.microsoft.com/office/powerpoint/2010/main" val="256011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Νευροφυσιολογία</a:t>
            </a:r>
            <a:endParaRPr lang="el-GR" dirty="0"/>
          </a:p>
        </p:txBody>
      </p:sp>
      <p:sp>
        <p:nvSpPr>
          <p:cNvPr id="3" name="Θέση περιεχομένου 2"/>
          <p:cNvSpPr>
            <a:spLocks noGrp="1"/>
          </p:cNvSpPr>
          <p:nvPr>
            <p:ph idx="1"/>
          </p:nvPr>
        </p:nvSpPr>
        <p:spPr>
          <a:xfrm>
            <a:off x="1053852" y="1844824"/>
            <a:ext cx="10157354" cy="4470400"/>
          </a:xfrm>
        </p:spPr>
        <p:txBody>
          <a:bodyPr>
            <a:normAutofit fontScale="92500" lnSpcReduction="10000"/>
          </a:bodyPr>
          <a:lstStyle/>
          <a:p>
            <a:r>
              <a:rPr lang="el-GR" dirty="0"/>
              <a:t>Η διαφορετική διάρθρωση του εγκεφάλου του δυσλεκτικού ατόμου, σε σχέση με τους άλλους ανθρώπους, η λειτουργική αντιστροφή των εγκεφαλικών ημισφαιρίων (το αριστερό ημισφαίριο κάνει αυτό που θα έπρεπε να κάνει το δεξί ημισφαίριο και το αντίθετο)</a:t>
            </a:r>
          </a:p>
          <a:p>
            <a:r>
              <a:rPr lang="el-GR" dirty="0"/>
              <a:t>Η ινιακή κροταφική ζώνη του εγκεφάλου, που είναι υπεύθυνη για τη αναγνώριση γραμμάτων και αντικειμένων στους δυσλεκτικούς, είναι συνδεμένη με διαφορετικό τρόπο</a:t>
            </a:r>
          </a:p>
          <a:p>
            <a:pPr algn="just"/>
            <a:r>
              <a:rPr lang="el-GR" dirty="0"/>
              <a:t>Ο δυσλεκτικός χρησιμοποιεί τις δομές του δεξιού ημισφαιρίου από ότι του αριστερού που είναι υπεύθυνο για τη γραφή και την ανάγνωση.</a:t>
            </a:r>
          </a:p>
          <a:p>
            <a:r>
              <a:rPr lang="el-GR" dirty="0"/>
              <a:t>Το δεξί ημισφαίριο εμφανίζει μεγαλύτερους νευρώνες από το αριστερό ημισφαίριο με αποτέλεσμα ο δυσλεκτικός εφόσον αδυνατεί να αναπτύξει τις αναγνωστικές δεξιότητες, να βελτιώνεται σε άλλους τομείς</a:t>
            </a:r>
          </a:p>
          <a:p>
            <a:endParaRPr lang="el-GR" dirty="0"/>
          </a:p>
        </p:txBody>
      </p:sp>
    </p:spTree>
    <p:extLst>
      <p:ext uri="{BB962C8B-B14F-4D97-AF65-F5344CB8AC3E}">
        <p14:creationId xmlns:p14="http://schemas.microsoft.com/office/powerpoint/2010/main" val="11776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Νευροφυσιολογία</a:t>
            </a:r>
            <a:endParaRPr lang="el-GR" dirty="0"/>
          </a:p>
        </p:txBody>
      </p:sp>
      <p:sp>
        <p:nvSpPr>
          <p:cNvPr id="3" name="Θέση περιεχομένου 2"/>
          <p:cNvSpPr>
            <a:spLocks noGrp="1"/>
          </p:cNvSpPr>
          <p:nvPr>
            <p:ph idx="1"/>
          </p:nvPr>
        </p:nvSpPr>
        <p:spPr/>
        <p:txBody>
          <a:bodyPr>
            <a:normAutofit/>
          </a:bodyPr>
          <a:lstStyle/>
          <a:p>
            <a:r>
              <a:rPr lang="el-GR" dirty="0"/>
              <a:t>Τα σημεία του εγκεφάλου που είναι υπεύθυνα για την ομιλία και την άρθρωση (</a:t>
            </a:r>
            <a:r>
              <a:rPr lang="el-GR" dirty="0" err="1"/>
              <a:t>broca</a:t>
            </a:r>
            <a:r>
              <a:rPr lang="el-GR" dirty="0"/>
              <a:t>), του προφορικού λόγου (</a:t>
            </a:r>
            <a:r>
              <a:rPr lang="el-GR" dirty="0" err="1"/>
              <a:t>vernicke</a:t>
            </a:r>
            <a:r>
              <a:rPr lang="el-GR" dirty="0"/>
              <a:t>) και του γραπτού λόγου (γωνιακή έλικα) υπολειτουργούν ή δυσλειτουργούν στους δυσλεκτικούς</a:t>
            </a:r>
          </a:p>
          <a:p>
            <a:r>
              <a:rPr lang="el-GR" dirty="0"/>
              <a:t>Σε πολλά δυσλεκτικά άτομα, σε διάφορες χώρες, παρατήρησαν τον γενετικό τύπο DCD2 ο οποίος εντοπίζεται στο χρωμόσωμα 6 και χαρακτηρίζει πολλά άτομα με δυσλεξία.</a:t>
            </a:r>
          </a:p>
          <a:p>
            <a:r>
              <a:rPr lang="el-GR" dirty="0"/>
              <a:t>Η δυσλεξία, εμφανίζεται πολλές φορές μέσα σε μια οικογένεια, αποδίδοντας το φαινόμενο αυτό σε γενετικούς και κληρονομικούς παράγοντες.</a:t>
            </a:r>
          </a:p>
          <a:p>
            <a:endParaRPr lang="el-GR" dirty="0"/>
          </a:p>
          <a:p>
            <a:endParaRPr lang="el-GR" dirty="0"/>
          </a:p>
        </p:txBody>
      </p:sp>
    </p:spTree>
    <p:extLst>
      <p:ext uri="{BB962C8B-B14F-4D97-AF65-F5344CB8AC3E}">
        <p14:creationId xmlns:p14="http://schemas.microsoft.com/office/powerpoint/2010/main" val="322148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(ΜΔ)</a:t>
            </a:r>
          </a:p>
        </p:txBody>
      </p:sp>
      <p:sp>
        <p:nvSpPr>
          <p:cNvPr id="3" name="Θέση κειμένου 2"/>
          <p:cNvSpPr>
            <a:spLocks noGrp="1"/>
          </p:cNvSpPr>
          <p:nvPr>
            <p:ph type="body" idx="1"/>
          </p:nvPr>
        </p:nvSpPr>
        <p:spPr>
          <a:xfrm>
            <a:off x="812588" y="3124200"/>
            <a:ext cx="7586079" cy="1296987"/>
          </a:xfrm>
        </p:spPr>
        <p:txBody>
          <a:bodyPr>
            <a:noAutofit/>
          </a:bodyPr>
          <a:lstStyle/>
          <a:p>
            <a:r>
              <a:rPr lang="el-GR" sz="6000" dirty="0"/>
              <a:t>Μαθησιακές Δυσκολίες</a:t>
            </a:r>
          </a:p>
        </p:txBody>
      </p:sp>
    </p:spTree>
    <p:extLst>
      <p:ext uri="{BB962C8B-B14F-4D97-AF65-F5344CB8AC3E}">
        <p14:creationId xmlns:p14="http://schemas.microsoft.com/office/powerpoint/2010/main" val="5803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Ενδείξεις ειδικής Μ.Δ/Δυσλεξίας στο </a:t>
            </a:r>
            <a:r>
              <a:rPr lang="el-GR" dirty="0" err="1"/>
              <a:t>Νηπ</a:t>
            </a:r>
            <a:r>
              <a:rPr lang="el-GR" dirty="0"/>
              <a:t>/</a:t>
            </a:r>
            <a:r>
              <a:rPr lang="el-GR" dirty="0" err="1"/>
              <a:t>γείο</a:t>
            </a:r>
            <a:r>
              <a:rPr lang="el-GR" dirty="0"/>
              <a:t> και στο Δημοτικό</a:t>
            </a:r>
          </a:p>
        </p:txBody>
      </p:sp>
      <p:sp>
        <p:nvSpPr>
          <p:cNvPr id="3" name="Θέση περιεχομένου 2"/>
          <p:cNvSpPr>
            <a:spLocks noGrp="1"/>
          </p:cNvSpPr>
          <p:nvPr>
            <p:ph idx="1"/>
          </p:nvPr>
        </p:nvSpPr>
        <p:spPr/>
        <p:txBody>
          <a:bodyPr/>
          <a:lstStyle/>
          <a:p>
            <a:r>
              <a:rPr lang="el-GR" dirty="0"/>
              <a:t>καθυστέρηση στην ανάπτυξη του λόγου και ομιλίας </a:t>
            </a:r>
          </a:p>
          <a:p>
            <a:r>
              <a:rPr lang="el-GR" dirty="0"/>
              <a:t>Οι προφορικές του εκφράσεις είναι ανώριμες συντακτικά και γραμματικά </a:t>
            </a:r>
          </a:p>
          <a:p>
            <a:r>
              <a:rPr lang="el-GR" dirty="0"/>
              <a:t>Δεν μπορεί να διηγηθεί μια ιστορία με την σωστή σειρά των γεγονότων </a:t>
            </a:r>
          </a:p>
          <a:p>
            <a:r>
              <a:rPr lang="el-GR" dirty="0"/>
              <a:t>Δυσκολία στον προσανατολισμό στο χώρο (ως προς το σώμα του, τα αντικείμενα, δεξί-αριστερό) αλλά και στην οργάνωση του χώρου</a:t>
            </a:r>
          </a:p>
        </p:txBody>
      </p:sp>
    </p:spTree>
    <p:extLst>
      <p:ext uri="{BB962C8B-B14F-4D97-AF65-F5344CB8AC3E}">
        <p14:creationId xmlns:p14="http://schemas.microsoft.com/office/powerpoint/2010/main" val="8141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Δυσλεξίας</a:t>
            </a:r>
          </a:p>
        </p:txBody>
      </p:sp>
      <p:sp>
        <p:nvSpPr>
          <p:cNvPr id="3" name="Θέση περιεχομένου 2"/>
          <p:cNvSpPr>
            <a:spLocks noGrp="1"/>
          </p:cNvSpPr>
          <p:nvPr>
            <p:ph idx="1"/>
          </p:nvPr>
        </p:nvSpPr>
        <p:spPr/>
        <p:txBody>
          <a:bodyPr>
            <a:normAutofit/>
          </a:bodyPr>
          <a:lstStyle/>
          <a:p>
            <a:r>
              <a:rPr lang="el-GR" dirty="0"/>
              <a:t>Όταν ένα παιδί έχει δυσλεξία, τότε σίγουρα υπάρχουν συγγενείς στην οικογένεια με κάποια αναγνωστική δυσχέρεια.</a:t>
            </a:r>
          </a:p>
          <a:p>
            <a:r>
              <a:rPr lang="el-GR" dirty="0"/>
              <a:t>Κανένα ωστόσο γονίδιο δεν θα μπορέσει να ερμηνεύσει όλες τις μορφές αναγνωστικών ανεπαρκειών.</a:t>
            </a:r>
          </a:p>
          <a:p>
            <a:endParaRPr lang="el-GR" dirty="0"/>
          </a:p>
        </p:txBody>
      </p:sp>
    </p:spTree>
    <p:extLst>
      <p:ext uri="{BB962C8B-B14F-4D97-AF65-F5344CB8AC3E}">
        <p14:creationId xmlns:p14="http://schemas.microsoft.com/office/powerpoint/2010/main" val="218869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Δυσλεξίας</a:t>
            </a:r>
          </a:p>
        </p:txBody>
      </p:sp>
      <p:sp>
        <p:nvSpPr>
          <p:cNvPr id="3" name="Θέση περιεχομένου 2"/>
          <p:cNvSpPr>
            <a:spLocks noGrp="1"/>
          </p:cNvSpPr>
          <p:nvPr>
            <p:ph idx="1"/>
          </p:nvPr>
        </p:nvSpPr>
        <p:spPr/>
        <p:txBody>
          <a:bodyPr>
            <a:normAutofit/>
          </a:bodyPr>
          <a:lstStyle/>
          <a:p>
            <a:r>
              <a:rPr lang="el-GR" dirty="0"/>
              <a:t>Οι άνθρωποι σκέφτονται με δύο διαφορετικούς τρόπους: λεκτικά και μη λεκτικά. Η Δυσλεξία είναι προϊόν σκέψης και οι δυσλεκτικοί χρησιμοποιούν το μη λεκτικό τρόπο δηλαδή, σκέφτονται με εικόνες.</a:t>
            </a:r>
          </a:p>
          <a:p>
            <a:r>
              <a:rPr lang="el-GR" dirty="0"/>
              <a:t>Σκέφτονται με τη σημασία της γλώσσας μέσα από νοητές εικόνες των εννοιών και των ιδεών της.</a:t>
            </a:r>
          </a:p>
          <a:p>
            <a:pPr algn="just"/>
            <a:r>
              <a:rPr lang="el-GR" dirty="0"/>
              <a:t>Η ανάγνωση κειμένων με τη χρήση της λεκτικής σκέψης (π.χ. όταν συναντούν λέξεις που δεν αντιστοιχούν σε νοητές εικόνες), δημιουργεί συμπτώματα δυσλεξίας με αποτέλεσμα η αντίληψη των συμβόλων να μεταβάλλεται και να διαστρεβλώνεται τόσο που η ανάγνωση και η γραφή να γίνονται δύσκολες ή και αδύνατες.</a:t>
            </a:r>
          </a:p>
          <a:p>
            <a:endParaRPr lang="el-GR" dirty="0"/>
          </a:p>
        </p:txBody>
      </p:sp>
    </p:spTree>
    <p:extLst>
      <p:ext uri="{BB962C8B-B14F-4D97-AF65-F5344CB8AC3E}">
        <p14:creationId xmlns:p14="http://schemas.microsoft.com/office/powerpoint/2010/main" val="33596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Δυσλεξίας ΣΤΗΝ ΑΝΑΓΝΩΣΗ</a:t>
            </a:r>
          </a:p>
        </p:txBody>
      </p:sp>
      <p:sp>
        <p:nvSpPr>
          <p:cNvPr id="3" name="Θέση περιεχομένου 2"/>
          <p:cNvSpPr>
            <a:spLocks noGrp="1"/>
          </p:cNvSpPr>
          <p:nvPr>
            <p:ph idx="1"/>
          </p:nvPr>
        </p:nvSpPr>
        <p:spPr/>
        <p:txBody>
          <a:bodyPr>
            <a:normAutofit/>
          </a:bodyPr>
          <a:lstStyle/>
          <a:p>
            <a:r>
              <a:rPr lang="el-GR" dirty="0"/>
              <a:t>Διαβάζει συλλαβιστά με μονότονη φωνή.</a:t>
            </a:r>
          </a:p>
          <a:p>
            <a:r>
              <a:rPr lang="el-GR" dirty="0"/>
              <a:t> Μπερδεύει ακουστικά παρόμοιες λέξεις π.χ. λέει κόλλα αντί σόλα.</a:t>
            </a:r>
          </a:p>
          <a:p>
            <a:r>
              <a:rPr lang="el-GR" dirty="0"/>
              <a:t>Χρησιμοποιεί ανύπαρκτες λέξεις που μοιάζουν ηχητικά με τις σωστές π.χ. </a:t>
            </a:r>
            <a:r>
              <a:rPr lang="el-GR" dirty="0" err="1"/>
              <a:t>κινόδρομος</a:t>
            </a:r>
            <a:r>
              <a:rPr lang="el-GR" dirty="0"/>
              <a:t> αντί σιδηρόδρομος.</a:t>
            </a:r>
          </a:p>
          <a:p>
            <a:r>
              <a:rPr lang="el-GR" dirty="0"/>
              <a:t>Μπερδεύει τη σειρά των γραμμάτων (αναγραμματισμός) μέσα στη λέξη π.χ. λέει </a:t>
            </a:r>
            <a:r>
              <a:rPr lang="el-GR" dirty="0" err="1"/>
              <a:t>ματηθής</a:t>
            </a:r>
            <a:r>
              <a:rPr lang="el-GR" dirty="0"/>
              <a:t> αντί μαθητής.</a:t>
            </a:r>
          </a:p>
          <a:p>
            <a:r>
              <a:rPr lang="el-GR" dirty="0"/>
              <a:t>Πολλές φορές δεν καταλαβαίνει το περιεχόμενο αυτών που διαβάζει με αποτέλεσμα να εκνευρίζεται και να κουράζεται πολύ, παρ’ όλες τις προσπάθειες που καταβάλει.</a:t>
            </a:r>
          </a:p>
          <a:p>
            <a:endParaRPr lang="el-GR" dirty="0"/>
          </a:p>
        </p:txBody>
      </p:sp>
    </p:spTree>
    <p:extLst>
      <p:ext uri="{BB962C8B-B14F-4D97-AF65-F5344CB8AC3E}">
        <p14:creationId xmlns:p14="http://schemas.microsoft.com/office/powerpoint/2010/main" val="127366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Δυσλεξίας ΣΤΗΝ ΑΝΑΓΝΩΣΗ</a:t>
            </a:r>
          </a:p>
        </p:txBody>
      </p:sp>
      <p:sp>
        <p:nvSpPr>
          <p:cNvPr id="3" name="Θέση περιεχομένου 2"/>
          <p:cNvSpPr>
            <a:spLocks noGrp="1"/>
          </p:cNvSpPr>
          <p:nvPr>
            <p:ph idx="1"/>
          </p:nvPr>
        </p:nvSpPr>
        <p:spPr/>
        <p:txBody>
          <a:bodyPr>
            <a:normAutofit fontScale="92500" lnSpcReduction="20000"/>
          </a:bodyPr>
          <a:lstStyle/>
          <a:p>
            <a:r>
              <a:rPr lang="el-GR" dirty="0"/>
              <a:t>Δεν καταλαβαίνει την έννοια της ομοιοκαταληξίας και της ακολουθίας.</a:t>
            </a:r>
          </a:p>
          <a:p>
            <a:r>
              <a:rPr lang="el-GR" dirty="0"/>
              <a:t>Δυσκολεύεται με πολυσύλλαβες και με άγνωστες λέξεις.</a:t>
            </a:r>
          </a:p>
          <a:p>
            <a:r>
              <a:rPr lang="el-GR" dirty="0"/>
              <a:t>Χρειάζεται πολύ χρόνο για να διαβάσει και να καταλάβει τα μαθηματικά του μόνο του.</a:t>
            </a:r>
          </a:p>
          <a:p>
            <a:r>
              <a:rPr lang="el-GR" dirty="0"/>
              <a:t>Δεν ξέρει που τονίζονται οι λέξεις και πως να χρησιμοποιεί τα σημεία στίξης.</a:t>
            </a:r>
          </a:p>
          <a:p>
            <a:r>
              <a:rPr lang="el-GR" dirty="0"/>
              <a:t>Δεν μπορεί να αναγνωρίσει και να ξεχωρίσει τα γράμματα.</a:t>
            </a:r>
          </a:p>
          <a:p>
            <a:r>
              <a:rPr lang="el-GR" dirty="0"/>
              <a:t>Όταν συλλαβίζει, μπορεί να αποκωδικοποιεί σωστά τα γραφήματα αλλά, όταν θελήσει να διαβάσει ολόκληρη τη λέξη τη λέει λάθος.</a:t>
            </a:r>
          </a:p>
          <a:p>
            <a:r>
              <a:rPr lang="el-GR" dirty="0"/>
              <a:t> Δυσκολεύεται να κατανοήσει την έννοια της παρομοίωσης, της παράφρασης, της μεταφοράς και τις αφηρημένες έννοιες.</a:t>
            </a:r>
          </a:p>
          <a:p>
            <a:endParaRPr lang="el-GR" dirty="0"/>
          </a:p>
          <a:p>
            <a:endParaRPr lang="el-GR" dirty="0"/>
          </a:p>
        </p:txBody>
      </p:sp>
    </p:spTree>
    <p:extLst>
      <p:ext uri="{BB962C8B-B14F-4D97-AF65-F5344CB8AC3E}">
        <p14:creationId xmlns:p14="http://schemas.microsoft.com/office/powerpoint/2010/main" val="350184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Δυσλεξίας ΣΤΟΝ ΠΡΟΦΟΡΙΚΟ ΛΟΓΟ </a:t>
            </a:r>
          </a:p>
        </p:txBody>
      </p:sp>
      <p:sp>
        <p:nvSpPr>
          <p:cNvPr id="3" name="Θέση περιεχομένου 2"/>
          <p:cNvSpPr>
            <a:spLocks noGrp="1"/>
          </p:cNvSpPr>
          <p:nvPr>
            <p:ph idx="1"/>
          </p:nvPr>
        </p:nvSpPr>
        <p:spPr/>
        <p:txBody>
          <a:bodyPr>
            <a:normAutofit/>
          </a:bodyPr>
          <a:lstStyle/>
          <a:p>
            <a:r>
              <a:rPr lang="el-GR" dirty="0"/>
              <a:t>Οι προφορικές του εκφράσεις είναι ανώριμες συντακτικά και γραμματικά.</a:t>
            </a:r>
          </a:p>
          <a:p>
            <a:r>
              <a:rPr lang="el-GR" dirty="0"/>
              <a:t>Χρησιμοποιεί εννοιολογικά ατελείς προτάσεις και έχει περιορισμένο λεξιλόγιο.</a:t>
            </a:r>
          </a:p>
          <a:p>
            <a:r>
              <a:rPr lang="el-GR" dirty="0"/>
              <a:t>Δυσκολεύεται στη διήγηση ή τη περιγραφή ιστοριών και γεγονότων</a:t>
            </a:r>
          </a:p>
          <a:p>
            <a:r>
              <a:rPr lang="el-GR" dirty="0"/>
              <a:t>Δυσκολεύεται στη συσχέτιση αντικειμένων και στην αναγνώριση υποδεικνυόμενων χρωμάτων σε μια σειρά χρωμάτων.</a:t>
            </a:r>
          </a:p>
          <a:p>
            <a:endParaRPr lang="el-GR" dirty="0"/>
          </a:p>
        </p:txBody>
      </p:sp>
    </p:spTree>
    <p:extLst>
      <p:ext uri="{BB962C8B-B14F-4D97-AF65-F5344CB8AC3E}">
        <p14:creationId xmlns:p14="http://schemas.microsoft.com/office/powerpoint/2010/main" val="18330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Δυσλεξίας ΣΤΟΝ ΓΡΑΠΤΟ ΛΟΓΟ</a:t>
            </a:r>
          </a:p>
        </p:txBody>
      </p:sp>
      <p:sp>
        <p:nvSpPr>
          <p:cNvPr id="3" name="Θέση περιεχομένου 2"/>
          <p:cNvSpPr>
            <a:spLocks noGrp="1"/>
          </p:cNvSpPr>
          <p:nvPr>
            <p:ph idx="1"/>
          </p:nvPr>
        </p:nvSpPr>
        <p:spPr/>
        <p:txBody>
          <a:bodyPr>
            <a:normAutofit fontScale="85000" lnSpcReduction="20000"/>
          </a:bodyPr>
          <a:lstStyle/>
          <a:p>
            <a:r>
              <a:rPr lang="el-GR" dirty="0"/>
              <a:t>Δυσκολεύεται, ενδεχομένως να ζωγραφίσει ή να φτιάξει ορισμένα σχήματα όπως ο ρόμβος.</a:t>
            </a:r>
          </a:p>
          <a:p>
            <a:r>
              <a:rPr lang="el-GR" dirty="0"/>
              <a:t>Μπερδεύει τη θέση των γραμμάτων μέσα στις λέξεις.</a:t>
            </a:r>
          </a:p>
          <a:p>
            <a:r>
              <a:rPr lang="el-GR" dirty="0"/>
              <a:t>Προσθέτει ή παραλείπει γράμματα, συλλαβές και λέξεις.</a:t>
            </a:r>
          </a:p>
          <a:p>
            <a:r>
              <a:rPr lang="el-GR" dirty="0"/>
              <a:t>Δεν καταλαβαίνει τα σημεία στίξης και δε βάζει ποτέ τόνους.</a:t>
            </a:r>
          </a:p>
          <a:p>
            <a:r>
              <a:rPr lang="el-GR" dirty="0"/>
              <a:t>Γράφει άλλες λέξεις αντί άλλες.</a:t>
            </a:r>
          </a:p>
          <a:p>
            <a:r>
              <a:rPr lang="el-GR" dirty="0"/>
              <a:t>Μπερδεύει τα κεφαλαία με τα μικρά γράμματα.</a:t>
            </a:r>
          </a:p>
          <a:p>
            <a:r>
              <a:rPr lang="el-GR" dirty="0"/>
              <a:t>Ενώνει τις λέξεις τη μια με την άλλη.</a:t>
            </a:r>
          </a:p>
          <a:p>
            <a:r>
              <a:rPr lang="el-GR" dirty="0"/>
              <a:t>Κάνει πολλά ορθογραφικά λάθη και μπορεί να γράψει την ίδια λέξη με διαφορετικούς τρόπους χωρίς να μπορεί να ξεχωρίσει </a:t>
            </a:r>
            <a:r>
              <a:rPr lang="el-GR" dirty="0" err="1"/>
              <a:t>ποιός</a:t>
            </a:r>
            <a:r>
              <a:rPr lang="el-GR" dirty="0"/>
              <a:t> απ’ όλους είναι τελικά, ο σωστός.</a:t>
            </a:r>
          </a:p>
          <a:p>
            <a:endParaRPr lang="el-GR" dirty="0"/>
          </a:p>
        </p:txBody>
      </p:sp>
    </p:spTree>
    <p:extLst>
      <p:ext uri="{BB962C8B-B14F-4D97-AF65-F5344CB8AC3E}">
        <p14:creationId xmlns:p14="http://schemas.microsoft.com/office/powerpoint/2010/main" val="753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Δυσλεξίας ΣΤΟΝ ΓΡΑΠΤΟ ΛΟΓΟ</a:t>
            </a:r>
          </a:p>
        </p:txBody>
      </p:sp>
      <p:sp>
        <p:nvSpPr>
          <p:cNvPr id="3" name="Θέση περιεχομένου 2"/>
          <p:cNvSpPr>
            <a:spLocks noGrp="1"/>
          </p:cNvSpPr>
          <p:nvPr>
            <p:ph idx="1"/>
          </p:nvPr>
        </p:nvSpPr>
        <p:spPr/>
        <p:txBody>
          <a:bodyPr>
            <a:normAutofit/>
          </a:bodyPr>
          <a:lstStyle/>
          <a:p>
            <a:r>
              <a:rPr lang="el-GR" dirty="0"/>
              <a:t>Γράφει με δυσκολία τις πολυσύλλαβες λέξεις και δυσκολεύεται να μάθει καινούριες.</a:t>
            </a:r>
          </a:p>
          <a:p>
            <a:r>
              <a:rPr lang="el-GR" dirty="0"/>
              <a:t>Είναι </a:t>
            </a:r>
            <a:r>
              <a:rPr lang="el-GR" dirty="0" err="1"/>
              <a:t>κακόγραφο</a:t>
            </a:r>
            <a:r>
              <a:rPr lang="el-GR" dirty="0"/>
              <a:t>, το γραπτό του είναι γεμάτο μουτζούρες και σβησίματα.</a:t>
            </a:r>
          </a:p>
          <a:p>
            <a:r>
              <a:rPr lang="el-GR" dirty="0"/>
              <a:t>Αποφεύγει να χρησιμοποιεί στα γραπτά του δύσκολες, πολύπλοκες ή σύνθετες λέξεις. Οι εκθέσεις του είναι σύντομες χωρίς επεξεργασία των ιδεών του και χωρίς περιγραφές.</a:t>
            </a:r>
          </a:p>
          <a:p>
            <a:r>
              <a:rPr lang="el-GR" dirty="0"/>
              <a:t>Έχει πρόβλημα αντιγραφής από τον πίνακα. Παραλείπει ολόκληρες σειρές και μεταθέτει αριθμούς και γράμματα, γράφοντάς τα όχι στη σωστή τους θέση.</a:t>
            </a:r>
          </a:p>
          <a:p>
            <a:endParaRPr lang="el-GR" dirty="0"/>
          </a:p>
        </p:txBody>
      </p:sp>
    </p:spTree>
    <p:extLst>
      <p:ext uri="{BB962C8B-B14F-4D97-AF65-F5344CB8AC3E}">
        <p14:creationId xmlns:p14="http://schemas.microsoft.com/office/powerpoint/2010/main" val="14324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Δυσλεξίας ΣΤΑ ΜΑΘΗΜΑΤΙΚΑ</a:t>
            </a:r>
          </a:p>
        </p:txBody>
      </p:sp>
      <p:sp>
        <p:nvSpPr>
          <p:cNvPr id="3" name="Θέση περιεχομένου 2"/>
          <p:cNvSpPr>
            <a:spLocks noGrp="1"/>
          </p:cNvSpPr>
          <p:nvPr>
            <p:ph idx="1"/>
          </p:nvPr>
        </p:nvSpPr>
        <p:spPr/>
        <p:txBody>
          <a:bodyPr>
            <a:normAutofit fontScale="92500" lnSpcReduction="10000"/>
          </a:bodyPr>
          <a:lstStyle/>
          <a:p>
            <a:r>
              <a:rPr lang="el-GR" dirty="0"/>
              <a:t>Δυσκολεύεται στην κατανόηση των αριθμητικών εννοιών και στην εκτέλεση απλών αριθμητικών πράξεων ( </a:t>
            </a:r>
            <a:r>
              <a:rPr lang="el-GR" dirty="0" err="1"/>
              <a:t>δυσαριθμησία</a:t>
            </a:r>
            <a:r>
              <a:rPr lang="el-GR" dirty="0"/>
              <a:t>).</a:t>
            </a:r>
          </a:p>
          <a:p>
            <a:r>
              <a:rPr lang="el-GR" dirty="0"/>
              <a:t>Δεν μπορεί να καταλάβει τις λέξεις που σημαίνουν αφαίρεση ή πρόσθεση π.χ. διαφορά, ελάττωση, άθροισμα, σύνολο.</a:t>
            </a:r>
          </a:p>
          <a:p>
            <a:r>
              <a:rPr lang="el-GR" dirty="0"/>
              <a:t>Συγχέει οπτικά παρόμοια μαθηματικά σύμβολα.</a:t>
            </a:r>
          </a:p>
          <a:p>
            <a:r>
              <a:rPr lang="el-GR" dirty="0"/>
              <a:t>Δυσκολεύεται στην λογική αλληλουχία των εκφωνούμενων μαθηματικών προβλημάτων οπότε δεν κατανοεί </a:t>
            </a:r>
            <a:r>
              <a:rPr lang="el-GR" dirty="0" err="1"/>
              <a:t>ποιό</a:t>
            </a:r>
            <a:r>
              <a:rPr lang="el-GR" dirty="0"/>
              <a:t> είναι το ζητούμενο.</a:t>
            </a:r>
          </a:p>
          <a:p>
            <a:r>
              <a:rPr lang="el-GR" dirty="0"/>
              <a:t>Δυσκολεύονται πολύ στις νοερές πράξεις αφαίρεσης.</a:t>
            </a:r>
          </a:p>
          <a:p>
            <a:r>
              <a:rPr lang="el-GR" dirty="0"/>
              <a:t>Δυσκολεύεται να μάθει τον πίνακα πολλαπλασιασμού, τους μήνες, τις ημέρες της εβδομάδας, τις εποχές, ή το αλφάβητο με τη σωστή σειρά.</a:t>
            </a:r>
          </a:p>
          <a:p>
            <a:endParaRPr lang="el-GR" dirty="0"/>
          </a:p>
        </p:txBody>
      </p:sp>
    </p:spTree>
    <p:extLst>
      <p:ext uri="{BB962C8B-B14F-4D97-AF65-F5344CB8AC3E}">
        <p14:creationId xmlns:p14="http://schemas.microsoft.com/office/powerpoint/2010/main" val="191440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3852" y="404664"/>
            <a:ext cx="10157354" cy="1397000"/>
          </a:xfrm>
        </p:spPr>
        <p:txBody>
          <a:bodyPr>
            <a:normAutofit fontScale="90000"/>
          </a:bodyPr>
          <a:lstStyle/>
          <a:p>
            <a:r>
              <a:rPr lang="el-GR" dirty="0"/>
              <a:t>Χαρακτηριστικά Δυσλεξίας ΣΤΗΝ ΚΑΤΑΝΟΗΣΗ ΤΩΝ ΧΩΡΟΧΡΟΝΙΚΩΝ ΕΝΝΟΙΩΝ</a:t>
            </a:r>
          </a:p>
        </p:txBody>
      </p:sp>
      <p:sp>
        <p:nvSpPr>
          <p:cNvPr id="3" name="Θέση περιεχομένου 2"/>
          <p:cNvSpPr>
            <a:spLocks noGrp="1"/>
          </p:cNvSpPr>
          <p:nvPr>
            <p:ph idx="1"/>
          </p:nvPr>
        </p:nvSpPr>
        <p:spPr/>
        <p:txBody>
          <a:bodyPr>
            <a:normAutofit fontScale="85000" lnSpcReduction="20000"/>
          </a:bodyPr>
          <a:lstStyle/>
          <a:p>
            <a:pPr marL="0" indent="0">
              <a:buNone/>
            </a:pPr>
            <a:endParaRPr lang="el-GR" dirty="0"/>
          </a:p>
          <a:p>
            <a:r>
              <a:rPr lang="el-GR" dirty="0"/>
              <a:t>Δυσκολεύεται στην τοποθέτησή του μέσα στο χώρο και στην κατανόηση των κατευθύνσεων.</a:t>
            </a:r>
          </a:p>
          <a:p>
            <a:r>
              <a:rPr lang="el-GR" dirty="0"/>
              <a:t>Δεν μπορεί να ακολουθήσει και να μιμηθεί με τη σωστή σειρά τις ασκήσεις γυμναστικής.</a:t>
            </a:r>
          </a:p>
          <a:p>
            <a:r>
              <a:rPr lang="el-GR" dirty="0"/>
              <a:t>Αργεί πολύ να μάθει πως να κουμπώνεται, να δένει τα κορδόνια των παπουτσιών του, με </a:t>
            </a:r>
            <a:r>
              <a:rPr lang="el-GR" dirty="0" err="1"/>
              <a:t>ποιά</a:t>
            </a:r>
            <a:r>
              <a:rPr lang="el-GR" dirty="0"/>
              <a:t> σειρά θα φορέσει τα ρούχα του.</a:t>
            </a:r>
          </a:p>
          <a:p>
            <a:r>
              <a:rPr lang="el-GR" dirty="0"/>
              <a:t>Δεν έχει επίγνωση του χρόνου.</a:t>
            </a:r>
          </a:p>
          <a:p>
            <a:r>
              <a:rPr lang="el-GR" dirty="0"/>
              <a:t>Δυσκολεύεται στη σωστή χρήση των χρονικών επιρρημάτων π.χ. χθες, πριν, μετά </a:t>
            </a:r>
            <a:r>
              <a:rPr lang="el-GR" dirty="0" err="1"/>
              <a:t>κ.λ.π</a:t>
            </a:r>
            <a:r>
              <a:rPr lang="el-GR" dirty="0"/>
              <a:t>.</a:t>
            </a:r>
          </a:p>
          <a:p>
            <a:r>
              <a:rPr lang="el-GR" dirty="0"/>
              <a:t>Δεν μπορεί να διαβάσει το χάρτη, να χρησιμοποιήσει σωστά τα λεξικά ή τον τηλεφωνικό κατάλογο.</a:t>
            </a:r>
          </a:p>
          <a:p>
            <a:endParaRPr lang="el-GR" dirty="0"/>
          </a:p>
        </p:txBody>
      </p:sp>
    </p:spTree>
    <p:extLst>
      <p:ext uri="{BB962C8B-B14F-4D97-AF65-F5344CB8AC3E}">
        <p14:creationId xmlns:p14="http://schemas.microsoft.com/office/powerpoint/2010/main" val="33321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Μαθησιακές Δυσκολίες (ΜΔ)</a:t>
            </a:r>
          </a:p>
        </p:txBody>
      </p:sp>
      <p:sp>
        <p:nvSpPr>
          <p:cNvPr id="3" name="Θέση περιεχομένου 2"/>
          <p:cNvSpPr>
            <a:spLocks noGrp="1"/>
          </p:cNvSpPr>
          <p:nvPr>
            <p:ph idx="1"/>
          </p:nvPr>
        </p:nvSpPr>
        <p:spPr/>
        <p:txBody>
          <a:bodyPr>
            <a:normAutofit/>
          </a:bodyPr>
          <a:lstStyle/>
          <a:p>
            <a:pPr algn="just"/>
            <a:r>
              <a:rPr lang="el-GR" sz="2800" dirty="0"/>
              <a:t>Μαθησιακές δυσκολίες είναι ένας γενικευμένος όρος που περιγράφει μια μεγάλη ομάδα πολυμορφικών δυσκολιών, οι οποίες αναφέρονται στη λειτουργία και εκμάθηση της ομιλίας, της ανάγνωσης, της γραφής, της κατανόησης και των μαθηματικών</a:t>
            </a:r>
          </a:p>
          <a:p>
            <a:pPr algn="just"/>
            <a:r>
              <a:rPr lang="el-GR" sz="2800" dirty="0"/>
              <a:t>Μαζί με τις Μαθησιακές Δυσκολίες είναι δυνατόν να συνυπάρχουν προβλήματα συμπεριφοράς και κοινωνικής αλληλεπίδρασης, τα οποία όμως από μόνα τους δεν προσδιορίζουν μια Μαθησιακή Δυσκολία.</a:t>
            </a:r>
          </a:p>
        </p:txBody>
      </p:sp>
    </p:spTree>
    <p:extLst>
      <p:ext uri="{BB962C8B-B14F-4D97-AF65-F5344CB8AC3E}">
        <p14:creationId xmlns:p14="http://schemas.microsoft.com/office/powerpoint/2010/main" val="274775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304800"/>
            <a:ext cx="10157354" cy="1397000"/>
          </a:xfrm>
        </p:spPr>
        <p:txBody>
          <a:bodyPr>
            <a:normAutofit fontScale="90000"/>
          </a:bodyPr>
          <a:lstStyle/>
          <a:p>
            <a:r>
              <a:rPr lang="el-GR" dirty="0"/>
              <a:t>Χαρακτηριστικά Δυσλεξίας ΣΤΗ ΒΡΑΧΥΠΡΟΘΕΣΜΗ ΚΑΙ ΜΑΚΡΟΧΡΟΝΗ ΜΝΗΜΗ</a:t>
            </a:r>
          </a:p>
        </p:txBody>
      </p:sp>
      <p:sp>
        <p:nvSpPr>
          <p:cNvPr id="3" name="Θέση περιεχομένου 2"/>
          <p:cNvSpPr>
            <a:spLocks noGrp="1"/>
          </p:cNvSpPr>
          <p:nvPr>
            <p:ph idx="1"/>
          </p:nvPr>
        </p:nvSpPr>
        <p:spPr/>
        <p:txBody>
          <a:bodyPr/>
          <a:lstStyle/>
          <a:p>
            <a:r>
              <a:rPr lang="el-GR" dirty="0"/>
              <a:t>Ξεχνά οδηγίες, τη θέση που βρίσκεται, τα πράγματά του, εργασίες που του ανέθεσαν.</a:t>
            </a:r>
          </a:p>
          <a:p>
            <a:r>
              <a:rPr lang="el-GR" dirty="0"/>
              <a:t>Δυσκολεύεται να θυμηθεί ονόματα σε ένα μάθημα να μάθει τις μουσικές νότες.</a:t>
            </a:r>
          </a:p>
          <a:p>
            <a:r>
              <a:rPr lang="el-GR" dirty="0"/>
              <a:t>Δεν απομνημονεύει εύκολα ποιήματα και δε συγκρατεί ονόματα, ημερομηνίες και τηλέφωνα.</a:t>
            </a:r>
          </a:p>
          <a:p>
            <a:endParaRPr lang="el-GR" dirty="0"/>
          </a:p>
        </p:txBody>
      </p:sp>
    </p:spTree>
    <p:extLst>
      <p:ext uri="{BB962C8B-B14F-4D97-AF65-F5344CB8AC3E}">
        <p14:creationId xmlns:p14="http://schemas.microsoft.com/office/powerpoint/2010/main" val="24005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Προτάσεις Αντιμετώπισης της Δυσλεξίας από τους Εκπαιδευτικούς</a:t>
            </a:r>
          </a:p>
        </p:txBody>
      </p:sp>
      <p:sp>
        <p:nvSpPr>
          <p:cNvPr id="3" name="Θέση περιεχομένου 2"/>
          <p:cNvSpPr>
            <a:spLocks noGrp="1"/>
          </p:cNvSpPr>
          <p:nvPr>
            <p:ph idx="1"/>
          </p:nvPr>
        </p:nvSpPr>
        <p:spPr/>
        <p:txBody>
          <a:bodyPr>
            <a:normAutofit fontScale="92500" lnSpcReduction="20000"/>
          </a:bodyPr>
          <a:lstStyle/>
          <a:p>
            <a:r>
              <a:rPr lang="el-GR" dirty="0"/>
              <a:t>Να εξηγεί στον μαθητή, τα λάθη του (όχι τα ορθογραφικά) και να του δείχνει πως αλλιώς θα μπορούσε να παρουσιάσει τις ιδέες του.</a:t>
            </a:r>
          </a:p>
          <a:p>
            <a:r>
              <a:rPr lang="el-GR" dirty="0"/>
              <a:t>Να αριθμεί τα ιστορικά γεγονότα ή την εξέλιξη ενός πειράματος και να χρησιμοποιεί διαγράμματα μαθήματος.</a:t>
            </a:r>
          </a:p>
          <a:p>
            <a:r>
              <a:rPr lang="el-GR" dirty="0"/>
              <a:t>Να αποφεύγει τη χρήση κόκκινου στυλό στις διορθώσεις των γραπτών του μαθητή.</a:t>
            </a:r>
          </a:p>
          <a:p>
            <a:r>
              <a:rPr lang="el-GR" dirty="0"/>
              <a:t>Η κριτική είναι απαραίτητη αρκεί να είναι εποικοδομητική και όχι αποθαρρυντική.</a:t>
            </a:r>
          </a:p>
          <a:p>
            <a:r>
              <a:rPr lang="el-GR" dirty="0"/>
              <a:t>Να επιτρέπει στον μαθητή, να παρουσιάζει τη δουλειά του, σε απλή μορφή. </a:t>
            </a:r>
          </a:p>
          <a:p>
            <a:r>
              <a:rPr lang="el-GR" dirty="0"/>
              <a:t>Να επιτρέπει στον μαθητή, τη χρήση μαγνητοφώνου μέσα στη τάξη και τη χρήση Η/Υ για τα γραπτά που ετοιμάζει από το σπίτι.</a:t>
            </a:r>
          </a:p>
          <a:p>
            <a:endParaRPr lang="el-GR" dirty="0"/>
          </a:p>
        </p:txBody>
      </p:sp>
    </p:spTree>
    <p:extLst>
      <p:ext uri="{BB962C8B-B14F-4D97-AF65-F5344CB8AC3E}">
        <p14:creationId xmlns:p14="http://schemas.microsoft.com/office/powerpoint/2010/main" val="167055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Προτάσεις Αντιμετώπισης της Δυσλεξίας από τους Εκπαιδευτικούς</a:t>
            </a:r>
          </a:p>
        </p:txBody>
      </p:sp>
      <p:sp>
        <p:nvSpPr>
          <p:cNvPr id="3" name="Θέση περιεχομένου 2"/>
          <p:cNvSpPr>
            <a:spLocks noGrp="1"/>
          </p:cNvSpPr>
          <p:nvPr>
            <p:ph idx="1"/>
          </p:nvPr>
        </p:nvSpPr>
        <p:spPr>
          <a:xfrm>
            <a:off x="1117309" y="1701800"/>
            <a:ext cx="10157354" cy="4751536"/>
          </a:xfrm>
        </p:spPr>
        <p:txBody>
          <a:bodyPr>
            <a:normAutofit fontScale="62500" lnSpcReduction="20000"/>
          </a:bodyPr>
          <a:lstStyle/>
          <a:p>
            <a:r>
              <a:rPr lang="el-GR" dirty="0"/>
              <a:t>Να βεβαιώνεται ότι ο μαθητής, κατάλαβε τι έχει να κάνει για να προετοιμαστεί για το μάθημα της επόμενης μέρας.</a:t>
            </a:r>
          </a:p>
          <a:p>
            <a:r>
              <a:rPr lang="el-GR" dirty="0"/>
              <a:t>Η οργάνωση και το πρόγραμμα δημιουργούν στο μαθητή αίσθημα ασφάλειας και σιγουριάς.</a:t>
            </a:r>
          </a:p>
          <a:p>
            <a:r>
              <a:rPr lang="el-GR" dirty="0"/>
              <a:t>Η εξάσκηση στη γραπτή εργασία είναι άκρως απαραίτητη. </a:t>
            </a:r>
          </a:p>
          <a:p>
            <a:r>
              <a:rPr lang="el-GR" dirty="0"/>
              <a:t>Να δέχεται τα γραπτά του μαθητή όσο κι αν αυτά είναι κακογραμμένα, ανορθόγραφα ή ασυνάρτητα και να μην επιμένει μόνο στα προφορικά.</a:t>
            </a:r>
          </a:p>
          <a:p>
            <a:r>
              <a:rPr lang="el-GR" dirty="0"/>
              <a:t>Συχνά να επιμένει ο μαθητής να ελέγχει μόνος την εργασία του. Η ενσωμάτωση της μεθόδου </a:t>
            </a:r>
            <a:r>
              <a:rPr lang="el-GR" dirty="0" err="1"/>
              <a:t>αυτοαξιολόγησης</a:t>
            </a:r>
            <a:r>
              <a:rPr lang="el-GR" dirty="0"/>
              <a:t> στο μαθησιακό πρόγραμμα οδηγεί τον μαθητή σε εποικοδομητική αυτοκριτική. </a:t>
            </a:r>
          </a:p>
          <a:p>
            <a:r>
              <a:rPr lang="el-GR" dirty="0"/>
              <a:t>Ο εκπαιδευτικός χωρίς να γίνεται καταπιεστικός να επιμένει ο μαθητής να κάθεται όσο πιο κοντά του γίνεται για να μην αποσπάται η προσοχή του από τους συμμαθητές του, που κάθονται μπροστά ή γύρω του.</a:t>
            </a:r>
          </a:p>
          <a:p>
            <a:r>
              <a:rPr lang="el-GR" dirty="0"/>
              <a:t>Να βοηθήσει τα υπόλοιπα παιδιά να καταλάβουν τις δυσκολίες που αντιμετωπίζει ένας συμμαθητής τους με Δυσλεξία.</a:t>
            </a:r>
          </a:p>
          <a:p>
            <a:r>
              <a:rPr lang="el-GR" dirty="0"/>
              <a:t>Είναι απαραίτητο να συνεργάζεται με τους γονείς.</a:t>
            </a:r>
          </a:p>
          <a:p>
            <a:r>
              <a:rPr lang="el-GR" dirty="0"/>
              <a:t>Να σέβεται την διαφορετικότητα κάθε παιδιού, τηρεί το ατομικό απόρρητο.</a:t>
            </a:r>
          </a:p>
        </p:txBody>
      </p:sp>
    </p:spTree>
    <p:extLst>
      <p:ext uri="{BB962C8B-B14F-4D97-AF65-F5344CB8AC3E}">
        <p14:creationId xmlns:p14="http://schemas.microsoft.com/office/powerpoint/2010/main" val="10501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Προτάσεις Αντιμετώπισης της Δυσλεξίας από τους Εκπαιδευτικούς</a:t>
            </a:r>
          </a:p>
        </p:txBody>
      </p:sp>
      <p:sp>
        <p:nvSpPr>
          <p:cNvPr id="3" name="Θέση περιεχομένου 2"/>
          <p:cNvSpPr>
            <a:spLocks noGrp="1"/>
          </p:cNvSpPr>
          <p:nvPr>
            <p:ph idx="1"/>
          </p:nvPr>
        </p:nvSpPr>
        <p:spPr/>
        <p:txBody>
          <a:bodyPr>
            <a:normAutofit fontScale="70000" lnSpcReduction="20000"/>
          </a:bodyPr>
          <a:lstStyle/>
          <a:p>
            <a:r>
              <a:rPr lang="el-GR" dirty="0"/>
              <a:t>Τα παιδιά με Δυσλεξία ΔΕΝ ΥΣΤΕΡΟΥΝ σε τίποτα από τους άλλους απλώς μαθαίνουν, δηλαδή καταγράφουν, επεξεργάζονται, κατανοούν, οργανώνουν, απομνημονεύουν και μεταφέρουν τη γλώσσα με δικό τους τρόπο και ρυθμό.</a:t>
            </a:r>
          </a:p>
          <a:p>
            <a:r>
              <a:rPr lang="el-GR" dirty="0"/>
              <a:t>εξατομικευμένη αντιμετώπιση και ιδιαίτερη ευαισθησία σε ότι αφορά τη μαθησιακή τους εκπαίδευση και αξιολόγηση.</a:t>
            </a:r>
          </a:p>
          <a:p>
            <a:r>
              <a:rPr lang="el-GR" dirty="0"/>
              <a:t>Τα κύρια χαρακτηριστικά των παιδιών με Δυσλεξία είναι το πείσμα και η επιμονή. Χαρακτηριστικά που ανέπτυξαν για να μπορέσουν επιβιώσουν σε ένα κοινωνικό πλαίσιο που τα αμφισβητεί συνεχώς, για να αντιμετωπίσουν τον εμπαιγμό των άλλων παιδιών και να αντιπαλέψουν με έναν κόσμο που δεν τα κατανοούν και δεν καταλαβαίνουν.</a:t>
            </a:r>
          </a:p>
          <a:p>
            <a:r>
              <a:rPr lang="el-GR" dirty="0"/>
              <a:t>Να είναι σωστά ενημερωμένος για να μπορέσει να κατανοεί τις δυσκολίες που αντιμετωπίζουν τα παιδιά αυτά, να σέβεται τις προσπάθειες που κάνουν, τις κλίσεις τους, τις ικανότητες και τα φυσικά τους ταλέντα.</a:t>
            </a:r>
          </a:p>
          <a:p>
            <a:r>
              <a:rPr lang="el-GR" dirty="0"/>
              <a:t>Να δείχνει κατανόηση και να παρέχει την απαραίτητη ψυχολογική στήριξη.</a:t>
            </a:r>
          </a:p>
          <a:p>
            <a:r>
              <a:rPr lang="el-GR" dirty="0"/>
              <a:t>Να έχει την αίσθηση του χιούμορ και να τους επιβραβεύει όσο συχνά χρειάζεται. Να συζητά με το μαθητή για τις δυσκολίες του και να αποφασίζουν μαζί για τους τρόπους εξέτασης και αντιμετώπισης του μέσα στην τάξη.</a:t>
            </a:r>
          </a:p>
          <a:p>
            <a:endParaRPr lang="el-GR" dirty="0"/>
          </a:p>
        </p:txBody>
      </p:sp>
    </p:spTree>
    <p:extLst>
      <p:ext uri="{BB962C8B-B14F-4D97-AF65-F5344CB8AC3E}">
        <p14:creationId xmlns:p14="http://schemas.microsoft.com/office/powerpoint/2010/main" val="14047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Προτάσεις Αντιμετώπισης της Δυσλεξίας από τους Εκπαιδευτικούς</a:t>
            </a:r>
          </a:p>
        </p:txBody>
      </p:sp>
      <p:sp>
        <p:nvSpPr>
          <p:cNvPr id="3" name="Θέση περιεχομένου 2"/>
          <p:cNvSpPr>
            <a:spLocks noGrp="1"/>
          </p:cNvSpPr>
          <p:nvPr>
            <p:ph idx="1"/>
          </p:nvPr>
        </p:nvSpPr>
        <p:spPr/>
        <p:txBody>
          <a:bodyPr>
            <a:normAutofit lnSpcReduction="10000"/>
          </a:bodyPr>
          <a:lstStyle/>
          <a:p>
            <a:r>
              <a:rPr lang="el-GR" dirty="0"/>
              <a:t>Να δίνει την ευκαιρία στον μαθητή, να διακριθεί σε κάποια άλλη δραστηριότητα και να ενθαρρύνει τις προσπάθειες του.</a:t>
            </a:r>
          </a:p>
          <a:p>
            <a:r>
              <a:rPr lang="el-GR" dirty="0"/>
              <a:t>Να αποφεύγει τις συγκρίσεις μέσα στη τάξη και να μη δημιουργεί ανταγωνιστικό κλίμα μεταξύ των παιδιών. </a:t>
            </a:r>
          </a:p>
          <a:p>
            <a:r>
              <a:rPr lang="el-GR" dirty="0"/>
              <a:t>Να μην επιβάλει στον μαθητή, να διαβάζει μεγαλόφωνα.</a:t>
            </a:r>
          </a:p>
          <a:p>
            <a:r>
              <a:rPr lang="el-GR" dirty="0"/>
              <a:t>Να μη του ζητά να γράψει στον πίνακα, εφόσον έχει πρόβλημα με την ορθογραφία ή παρουσιάζει </a:t>
            </a:r>
            <a:r>
              <a:rPr lang="el-GR" dirty="0" err="1"/>
              <a:t>δυσγραφία</a:t>
            </a:r>
            <a:r>
              <a:rPr lang="el-GR" dirty="0"/>
              <a:t>.</a:t>
            </a:r>
          </a:p>
          <a:p>
            <a:r>
              <a:rPr lang="el-GR" dirty="0"/>
              <a:t>Να επαναλαμβάνει τις ερωτήσεις που υποβάλλει μέσα στην τάξη.</a:t>
            </a:r>
          </a:p>
          <a:p>
            <a:r>
              <a:rPr lang="el-GR" dirty="0"/>
              <a:t>Να δίνει στο μαθητή, περισσότερο χρόνο να σκεφτεί τις απαντήσεις του, όταν εξετάζεται προφορικά ή γραπτά.</a:t>
            </a:r>
          </a:p>
          <a:p>
            <a:endParaRPr lang="el-GR" dirty="0"/>
          </a:p>
        </p:txBody>
      </p:sp>
    </p:spTree>
    <p:extLst>
      <p:ext uri="{BB962C8B-B14F-4D97-AF65-F5344CB8AC3E}">
        <p14:creationId xmlns:p14="http://schemas.microsoft.com/office/powerpoint/2010/main" val="119073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748" y="4077072"/>
            <a:ext cx="8136904" cy="1930400"/>
          </a:xfrm>
        </p:spPr>
        <p:txBody>
          <a:bodyPr>
            <a:normAutofit fontScale="90000"/>
          </a:bodyPr>
          <a:lstStyle/>
          <a:p>
            <a:r>
              <a:rPr lang="el-GR" dirty="0"/>
              <a:t>Διαταραχή Ελλειμματικής Προσοχής-</a:t>
            </a:r>
            <a:r>
              <a:rPr lang="el-GR" dirty="0" err="1"/>
              <a:t>Υπερκινητικότητα</a:t>
            </a:r>
            <a:br>
              <a:rPr lang="el-GR" dirty="0"/>
            </a:br>
            <a:r>
              <a:rPr lang="el-GR" dirty="0"/>
              <a:t>ΔΕΠ-Υ</a:t>
            </a:r>
          </a:p>
        </p:txBody>
      </p:sp>
      <p:sp>
        <p:nvSpPr>
          <p:cNvPr id="3" name="Θέση κειμένου 2"/>
          <p:cNvSpPr>
            <a:spLocks noGrp="1"/>
          </p:cNvSpPr>
          <p:nvPr>
            <p:ph type="body" idx="1"/>
          </p:nvPr>
        </p:nvSpPr>
        <p:spPr>
          <a:xfrm>
            <a:off x="333772" y="2348880"/>
            <a:ext cx="7008574" cy="1296987"/>
          </a:xfrm>
        </p:spPr>
        <p:txBody>
          <a:bodyPr>
            <a:normAutofit fontScale="92500" lnSpcReduction="10000"/>
          </a:bodyPr>
          <a:lstStyle/>
          <a:p>
            <a:r>
              <a:rPr lang="el-GR" sz="4400" dirty="0"/>
              <a:t>Ειδικές Μαθησιακές Δυσκολίες (ΕΔΜ)</a:t>
            </a:r>
          </a:p>
        </p:txBody>
      </p:sp>
    </p:spTree>
    <p:extLst>
      <p:ext uri="{BB962C8B-B14F-4D97-AF65-F5344CB8AC3E}">
        <p14:creationId xmlns:p14="http://schemas.microsoft.com/office/powerpoint/2010/main" val="14693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Διαταραχή Ελλειμματικής Προσοχής</a:t>
            </a:r>
            <a:br>
              <a:rPr lang="el-GR" dirty="0"/>
            </a:br>
            <a:r>
              <a:rPr lang="el-GR" dirty="0" err="1"/>
              <a:t>Υπερκινητικότητα</a:t>
            </a:r>
            <a:endParaRPr lang="el-GR" dirty="0"/>
          </a:p>
        </p:txBody>
      </p:sp>
      <p:sp>
        <p:nvSpPr>
          <p:cNvPr id="3" name="Θέση περιεχομένου 2"/>
          <p:cNvSpPr>
            <a:spLocks noGrp="1"/>
          </p:cNvSpPr>
          <p:nvPr>
            <p:ph idx="1"/>
          </p:nvPr>
        </p:nvSpPr>
        <p:spPr/>
        <p:txBody>
          <a:bodyPr/>
          <a:lstStyle/>
          <a:p>
            <a:pPr algn="just"/>
            <a:r>
              <a:rPr lang="el-GR" dirty="0"/>
              <a:t>είναι μια </a:t>
            </a:r>
            <a:r>
              <a:rPr lang="el-GR" dirty="0" err="1"/>
              <a:t>νευροβιολογική</a:t>
            </a:r>
            <a:r>
              <a:rPr lang="el-GR" dirty="0"/>
              <a:t> διαταραχή που εμφανίζεται με χαρακτηριστικά δυσκολίας στη συγκέντρωση προσοχής, υπερβολική κινητικότητα και παρορμητική συμπεριφορά</a:t>
            </a:r>
          </a:p>
        </p:txBody>
      </p:sp>
    </p:spTree>
    <p:extLst>
      <p:ext uri="{BB962C8B-B14F-4D97-AF65-F5344CB8AC3E}">
        <p14:creationId xmlns:p14="http://schemas.microsoft.com/office/powerpoint/2010/main" val="23979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ΔΕΠ-Υ</a:t>
            </a:r>
          </a:p>
        </p:txBody>
      </p:sp>
      <p:sp>
        <p:nvSpPr>
          <p:cNvPr id="3" name="Θέση περιεχομένου 2"/>
          <p:cNvSpPr>
            <a:spLocks noGrp="1"/>
          </p:cNvSpPr>
          <p:nvPr>
            <p:ph idx="1"/>
          </p:nvPr>
        </p:nvSpPr>
        <p:spPr/>
        <p:txBody>
          <a:bodyPr>
            <a:normAutofit fontScale="92500"/>
          </a:bodyPr>
          <a:lstStyle/>
          <a:p>
            <a:r>
              <a:rPr lang="el-GR" dirty="0"/>
              <a:t>αποτελεί μια </a:t>
            </a:r>
            <a:r>
              <a:rPr lang="el-GR" dirty="0" err="1"/>
              <a:t>νευροβιολογική</a:t>
            </a:r>
            <a:r>
              <a:rPr lang="el-GR" dirty="0"/>
              <a:t> διαταραχή με </a:t>
            </a:r>
            <a:r>
              <a:rPr lang="el-GR" dirty="0" err="1"/>
              <a:t>συμπεριφορικές</a:t>
            </a:r>
            <a:r>
              <a:rPr lang="el-GR" dirty="0"/>
              <a:t> επιπτώσεις, η οποία είναι παρούσα εκ γενετής και διαρκεί εφ’ όρου ζωής. </a:t>
            </a:r>
          </a:p>
          <a:p>
            <a:r>
              <a:rPr lang="el-GR" dirty="0"/>
              <a:t>Η προέλευσή της είναι οργανική και οφείλεται σε ένα συνδυασμό γενετικών, ψυχολογικών και κοινωνικών παραγόντων.</a:t>
            </a:r>
          </a:p>
          <a:p>
            <a:r>
              <a:rPr lang="el-GR" dirty="0"/>
              <a:t>Εμπεριέχει νοητικές και </a:t>
            </a:r>
            <a:r>
              <a:rPr lang="el-GR" dirty="0" err="1"/>
              <a:t>νευροψυχολογικές</a:t>
            </a:r>
            <a:r>
              <a:rPr lang="el-GR" dirty="0"/>
              <a:t> δυσλειτουργίες ή ανεπάρκειες παρατηρούμενες στην εκτελεστική λειτουργία, στον κινητικό έλεγχο, στις νοητικές διαδικασίες, στην παρεμπόδιση ανταπόκρισης και στη γλωσσική ανάπτυξη</a:t>
            </a:r>
          </a:p>
          <a:p>
            <a:r>
              <a:rPr lang="el-GR" dirty="0"/>
              <a:t>Ο εγκέφαλος των παιδιών με ΔΕΠ-Υ παρουσιάζει διαφορές από εκείνον των συνομηλίκων τους στη δομή, το μεταβολισμό και τη λειτουργία συγκεκριμένων περιοχών.</a:t>
            </a:r>
          </a:p>
          <a:p>
            <a:endParaRPr lang="el-GR" dirty="0"/>
          </a:p>
        </p:txBody>
      </p:sp>
    </p:spTree>
    <p:extLst>
      <p:ext uri="{BB962C8B-B14F-4D97-AF65-F5344CB8AC3E}">
        <p14:creationId xmlns:p14="http://schemas.microsoft.com/office/powerpoint/2010/main" val="361876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ΔΕΠ-Υ</a:t>
            </a:r>
          </a:p>
        </p:txBody>
      </p:sp>
      <p:sp>
        <p:nvSpPr>
          <p:cNvPr id="3" name="Θέση περιεχομένου 2"/>
          <p:cNvSpPr>
            <a:spLocks noGrp="1"/>
          </p:cNvSpPr>
          <p:nvPr>
            <p:ph idx="1"/>
          </p:nvPr>
        </p:nvSpPr>
        <p:spPr/>
        <p:txBody>
          <a:bodyPr>
            <a:normAutofit lnSpcReduction="10000"/>
          </a:bodyPr>
          <a:lstStyle/>
          <a:p>
            <a:pPr algn="just"/>
            <a:r>
              <a:rPr lang="el-GR" dirty="0"/>
              <a:t>Η πρόωρη γέννηση, το κάπνισμα, η χρήση αλκοόλ και το υπερβολικό στρες κατά τη διάρκεια της εγκυμοσύνης, ο εγκεφαλικός τραυματισμός ή η έκθεση σε τοξικές ουσίες, μπορούν να συμβάλουν στην ανάπτυξη της ΔΕΠ-Υ.</a:t>
            </a:r>
          </a:p>
          <a:p>
            <a:pPr algn="just"/>
            <a:r>
              <a:rPr lang="el-GR" dirty="0"/>
              <a:t>Διάφορα οικογενειακά χαρακτηριστικά (</a:t>
            </a:r>
            <a:r>
              <a:rPr lang="el-GR" dirty="0" err="1"/>
              <a:t>π.x</a:t>
            </a:r>
            <a:r>
              <a:rPr lang="el-GR" dirty="0"/>
              <a:t>. ασταθής δομή και δυσλειτουργία στην οικογένεια ή έλλειψη γονικού ελέγχου)μπορεί να συμβάλλουν στην επιδείνωση της ΔΕΠ-Υ και στην εμφάνιση επιπλοκών στη συναισθηματική κατάσταση ή συμπεριφορά.</a:t>
            </a:r>
          </a:p>
          <a:p>
            <a:pPr algn="just"/>
            <a:r>
              <a:rPr lang="el-GR" dirty="0"/>
              <a:t>Κοινό χαρακτηριστικό όλων των παιδιών με ΔΕΠ-Υ είναι ότι θέλουν απόλυτη ησυχία, είτε θέλουν να περιβάλλονται από πηγές θορύβου και γενικά, οπτικοακουστικών ερεθισμάτων, π.χ. ραδιόφωνο, τηλεόραση.</a:t>
            </a:r>
          </a:p>
          <a:p>
            <a:pPr algn="just"/>
            <a:endParaRPr lang="el-GR" dirty="0"/>
          </a:p>
          <a:p>
            <a:endParaRPr lang="el-GR" dirty="0"/>
          </a:p>
        </p:txBody>
      </p:sp>
    </p:spTree>
    <p:extLst>
      <p:ext uri="{BB962C8B-B14F-4D97-AF65-F5344CB8AC3E}">
        <p14:creationId xmlns:p14="http://schemas.microsoft.com/office/powerpoint/2010/main" val="196039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76200"/>
            <a:ext cx="10157354" cy="1048544"/>
          </a:xfrm>
        </p:spPr>
        <p:txBody>
          <a:bodyPr/>
          <a:lstStyle/>
          <a:p>
            <a:r>
              <a:rPr lang="el-GR" dirty="0"/>
              <a:t>ΧΑΡΑΚΤΗΡΙΣΤΙΚΑ ΔΕΠ-Υ</a:t>
            </a:r>
          </a:p>
        </p:txBody>
      </p:sp>
      <p:sp>
        <p:nvSpPr>
          <p:cNvPr id="3" name="Θέση περιεχομένου 2"/>
          <p:cNvSpPr>
            <a:spLocks noGrp="1"/>
          </p:cNvSpPr>
          <p:nvPr>
            <p:ph idx="1"/>
          </p:nvPr>
        </p:nvSpPr>
        <p:spPr>
          <a:xfrm>
            <a:off x="1120587" y="1340768"/>
            <a:ext cx="10157354" cy="5040560"/>
          </a:xfrm>
        </p:spPr>
        <p:txBody>
          <a:bodyPr>
            <a:normAutofit fontScale="25000" lnSpcReduction="20000"/>
          </a:bodyPr>
          <a:lstStyle/>
          <a:p>
            <a:pPr marL="0" indent="0">
              <a:buNone/>
            </a:pPr>
            <a:r>
              <a:rPr lang="el-GR" sz="7200" b="1" dirty="0"/>
              <a:t>ΕΛΛΕΙΜΜΑΤΙΚΗ ΠΡΟΣΟΧΗ</a:t>
            </a:r>
          </a:p>
          <a:p>
            <a:r>
              <a:rPr lang="el-GR" sz="7200" dirty="0"/>
              <a:t>Επιλεκτική: το παιδί συγκεντρώνεται μόνο σε πράγματα που το ενδιαφέρουν περιστασιακά</a:t>
            </a:r>
          </a:p>
          <a:p>
            <a:r>
              <a:rPr lang="el-GR" sz="7200" dirty="0" err="1"/>
              <a:t>Πολυ</a:t>
            </a:r>
            <a:r>
              <a:rPr lang="el-GR" sz="7200" dirty="0"/>
              <a:t>-εστιακή: το παιδί ασχολείται με πολλά πράγματα συγχρόνως</a:t>
            </a:r>
          </a:p>
          <a:p>
            <a:r>
              <a:rPr lang="el-GR" sz="7200" dirty="0" err="1"/>
              <a:t>Μονο</a:t>
            </a:r>
            <a:r>
              <a:rPr lang="el-GR" sz="7200" dirty="0"/>
              <a:t>-εστιακή: το παιδί εστιάζει σε μια ασχολία κάθε φορά.</a:t>
            </a:r>
          </a:p>
          <a:p>
            <a:pPr marL="0" indent="0">
              <a:buNone/>
            </a:pPr>
            <a:r>
              <a:rPr lang="el-GR" sz="7200" b="1" dirty="0"/>
              <a:t>ΥΠΕΡΚΙΝΗΤΙΚΟΤΗΤΑ</a:t>
            </a:r>
          </a:p>
          <a:p>
            <a:r>
              <a:rPr lang="el-GR" sz="7200" dirty="0"/>
              <a:t>Μεγάλες κινήσεις: το παιδί πηγαινοέρχεται συνεχώς, δεν μπορεί να καθίσει σ ένα μέρος</a:t>
            </a:r>
          </a:p>
          <a:p>
            <a:r>
              <a:rPr lang="el-GR" sz="7200" dirty="0"/>
              <a:t>Μικρές κινήσεις: το παιδί στριφογυρίζει στο κάθισμά του, κουνιέται αδιάκοπα όσο κάθεται, παίζει με τα χέρια του ή με μικρά αντικείμενα γύρω του.</a:t>
            </a:r>
          </a:p>
          <a:p>
            <a:pPr marL="0" indent="0">
              <a:buNone/>
            </a:pPr>
            <a:r>
              <a:rPr lang="el-GR" sz="7200" b="1" dirty="0"/>
              <a:t>ΠΑΡΟΡΜΗΤΙΚΟΤΗΤΑ</a:t>
            </a:r>
          </a:p>
          <a:p>
            <a:r>
              <a:rPr lang="el-GR" sz="7200" dirty="0"/>
              <a:t>Λεκτική: το παιδί λέει πράγματα για τα οποία, πριν ακόμη τα ξεστομίσει καλά </a:t>
            </a:r>
            <a:r>
              <a:rPr lang="el-GR" sz="7200" dirty="0" err="1"/>
              <a:t>καλά</a:t>
            </a:r>
            <a:r>
              <a:rPr lang="el-GR" sz="7200" dirty="0"/>
              <a:t>, το έχει ήδη μετανιώσει</a:t>
            </a:r>
          </a:p>
          <a:p>
            <a:r>
              <a:rPr lang="el-GR" sz="7200" dirty="0" err="1"/>
              <a:t>Κινησιακή</a:t>
            </a:r>
            <a:r>
              <a:rPr lang="el-GR" sz="7200" dirty="0"/>
              <a:t>: το παιδί προβαίνει σε ανεξέλεγκτες κινήσεις, π.χ. σπρώχνει ή χτυπά τρίτους, ή προβαίνει σε ριψοκίνδυνες ενέργειες, για τρίτους.</a:t>
            </a:r>
          </a:p>
          <a:p>
            <a:endParaRPr lang="el-GR" dirty="0"/>
          </a:p>
        </p:txBody>
      </p:sp>
    </p:spTree>
    <p:extLst>
      <p:ext uri="{BB962C8B-B14F-4D97-AF65-F5344CB8AC3E}">
        <p14:creationId xmlns:p14="http://schemas.microsoft.com/office/powerpoint/2010/main" val="13894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ΜΔ</a:t>
            </a:r>
          </a:p>
        </p:txBody>
      </p:sp>
      <p:sp>
        <p:nvSpPr>
          <p:cNvPr id="3" name="Θέση περιεχομένου 2"/>
          <p:cNvSpPr>
            <a:spLocks noGrp="1"/>
          </p:cNvSpPr>
          <p:nvPr>
            <p:ph idx="1"/>
          </p:nvPr>
        </p:nvSpPr>
        <p:spPr/>
        <p:txBody>
          <a:bodyPr>
            <a:normAutofit fontScale="77500" lnSpcReduction="20000"/>
          </a:bodyPr>
          <a:lstStyle/>
          <a:p>
            <a:r>
              <a:rPr lang="el-GR" dirty="0"/>
              <a:t>αποτελούν μια ανομοιογενή ομάδα διαταραχών </a:t>
            </a:r>
          </a:p>
          <a:p>
            <a:r>
              <a:rPr lang="el-GR" dirty="0"/>
              <a:t>όρος «ομπρέλα» και χρησιμοποιείται για να περιγράψει πολυποίκιλες δυσκολίες που συναντά ένα παιδί σχολικής ηλικίας στο γραπτό λόγο, συγκεκριμένα στους τομείς της ανάγνωσης, της γραφής, της ορθογραφίας και της αριθμητικής</a:t>
            </a:r>
          </a:p>
          <a:p>
            <a:r>
              <a:rPr lang="el-GR" dirty="0"/>
              <a:t>εμφανίζονται κατά τις πρώτες τάξεις του δημοτικού σχολείου, όταν ένα παιδί δυσκολεύεται να ανταποκριθεί στις εκπαιδευτικές απαιτήσεις. </a:t>
            </a:r>
          </a:p>
          <a:p>
            <a:r>
              <a:rPr lang="el-GR" dirty="0"/>
              <a:t>από την προσχολική ακόμη ηλικία μπορούμε να παρατηρήσουμε κάποια στοιχεία που αποτελούν ενδείξεις ότι το παιδί μπορεί να παρουσιάσει αργότερα μαθησιακές δυσκολίες</a:t>
            </a:r>
          </a:p>
          <a:p>
            <a:r>
              <a:rPr lang="el-GR" dirty="0"/>
              <a:t>αν αυτές εντοπιστούν εγκαίρως και αντιμετωπιστούν κατάλληλα, μπορούμε να προλάβουμε τη σχολική αποτυχία και τα αρνητικά συναισθήματα που συχνά τη συνοδεύουν. Όσο μεγαλύτερη είναι η ηλικία του παιδιού, τόσο πιο δύσκολη είναι η αντιμετώπιση των δυσκολιών του, τόσο στο μαθησιακό όσο και στον ψυχολογικό τομέα </a:t>
            </a:r>
          </a:p>
          <a:p>
            <a:pPr marL="0" indent="0">
              <a:buNone/>
            </a:pPr>
            <a:endParaRPr lang="el-GR" dirty="0"/>
          </a:p>
        </p:txBody>
      </p:sp>
    </p:spTree>
    <p:extLst>
      <p:ext uri="{BB962C8B-B14F-4D97-AF65-F5344CB8AC3E}">
        <p14:creationId xmlns:p14="http://schemas.microsoft.com/office/powerpoint/2010/main" val="272049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188640"/>
            <a:ext cx="10157354" cy="924520"/>
          </a:xfrm>
        </p:spPr>
        <p:txBody>
          <a:bodyPr/>
          <a:lstStyle/>
          <a:p>
            <a:r>
              <a:rPr lang="el-GR" dirty="0"/>
              <a:t>ΧΑΡΑΚΤΗΡΙΣΤΙΚΑ ΔΕΠ-Υ</a:t>
            </a:r>
          </a:p>
        </p:txBody>
      </p:sp>
      <p:sp>
        <p:nvSpPr>
          <p:cNvPr id="3" name="Θέση περιεχομένου 2"/>
          <p:cNvSpPr>
            <a:spLocks noGrp="1"/>
          </p:cNvSpPr>
          <p:nvPr>
            <p:ph idx="1"/>
          </p:nvPr>
        </p:nvSpPr>
        <p:spPr>
          <a:xfrm>
            <a:off x="1117309" y="1196752"/>
            <a:ext cx="10157354" cy="4470400"/>
          </a:xfrm>
        </p:spPr>
        <p:txBody>
          <a:bodyPr>
            <a:normAutofit fontScale="92500" lnSpcReduction="20000"/>
          </a:bodyPr>
          <a:lstStyle/>
          <a:p>
            <a:pPr marL="0" indent="0">
              <a:buNone/>
            </a:pPr>
            <a:r>
              <a:rPr lang="el-GR" dirty="0"/>
              <a:t>Στο χώρο του σχολείου:</a:t>
            </a:r>
          </a:p>
          <a:p>
            <a:r>
              <a:rPr lang="el-GR" dirty="0"/>
              <a:t>Συνεχή </a:t>
            </a:r>
            <a:r>
              <a:rPr lang="el-GR" dirty="0" err="1"/>
              <a:t>κινησιακή</a:t>
            </a:r>
            <a:r>
              <a:rPr lang="el-GR" dirty="0"/>
              <a:t> ανησυχία</a:t>
            </a:r>
          </a:p>
          <a:p>
            <a:r>
              <a:rPr lang="el-GR" dirty="0"/>
              <a:t>Απασχόληση με άλλες δραστηριότητες</a:t>
            </a:r>
          </a:p>
          <a:p>
            <a:r>
              <a:rPr lang="el-GR" dirty="0"/>
              <a:t>Έντονη διάσπαση προσοχής από </a:t>
            </a:r>
            <a:r>
              <a:rPr lang="el-GR" dirty="0" err="1"/>
              <a:t>οπτικο</a:t>
            </a:r>
            <a:r>
              <a:rPr lang="el-GR" dirty="0"/>
              <a:t>- ακουστικά ερεθίσματα.</a:t>
            </a:r>
          </a:p>
          <a:p>
            <a:r>
              <a:rPr lang="el-GR" dirty="0"/>
              <a:t>Μοιάζουν χαμένα</a:t>
            </a:r>
          </a:p>
          <a:p>
            <a:r>
              <a:rPr lang="el-GR" dirty="0"/>
              <a:t>Φαίνονται μπερδεμένα</a:t>
            </a:r>
          </a:p>
          <a:p>
            <a:r>
              <a:rPr lang="el-GR" dirty="0"/>
              <a:t>Δείχνουν να ονειροπολούν</a:t>
            </a:r>
          </a:p>
          <a:p>
            <a:r>
              <a:rPr lang="el-GR" dirty="0"/>
              <a:t>Μοιάζουν απόντα, αδιάφορα, απαθή</a:t>
            </a:r>
          </a:p>
          <a:p>
            <a:r>
              <a:rPr lang="el-GR" dirty="0"/>
              <a:t>Μιλούν συνεχώς.</a:t>
            </a:r>
          </a:p>
          <a:p>
            <a:endParaRPr lang="el-GR" dirty="0"/>
          </a:p>
        </p:txBody>
      </p:sp>
    </p:spTree>
    <p:extLst>
      <p:ext uri="{BB962C8B-B14F-4D97-AF65-F5344CB8AC3E}">
        <p14:creationId xmlns:p14="http://schemas.microsoft.com/office/powerpoint/2010/main" val="572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ΧΑΡΑΚΤΗΡΙΣΤΙΚΑ ΔΕΠ-Υ</a:t>
            </a:r>
          </a:p>
        </p:txBody>
      </p:sp>
      <p:sp>
        <p:nvSpPr>
          <p:cNvPr id="3" name="Θέση περιεχομένου 2"/>
          <p:cNvSpPr>
            <a:spLocks noGrp="1"/>
          </p:cNvSpPr>
          <p:nvPr>
            <p:ph idx="1"/>
          </p:nvPr>
        </p:nvSpPr>
        <p:spPr/>
        <p:txBody>
          <a:bodyPr/>
          <a:lstStyle/>
          <a:p>
            <a:r>
              <a:rPr lang="el-GR" dirty="0"/>
              <a:t>Διακόπτουν το μάθημα για άσχετες παρατηρήσεις</a:t>
            </a:r>
          </a:p>
          <a:p>
            <a:r>
              <a:rPr lang="el-GR" dirty="0"/>
              <a:t>Ανυπομονούν και δεν μπορούν να περιμένουν</a:t>
            </a:r>
          </a:p>
          <a:p>
            <a:r>
              <a:rPr lang="el-GR" dirty="0"/>
              <a:t>Απαντούν πριν ολοκληρωθεί μια ερώτηση.</a:t>
            </a:r>
          </a:p>
          <a:p>
            <a:r>
              <a:rPr lang="el-GR" dirty="0"/>
              <a:t>Κάνουν επικίνδυνα πράγματα.</a:t>
            </a:r>
          </a:p>
          <a:p>
            <a:r>
              <a:rPr lang="el-GR" dirty="0"/>
              <a:t>Δεν μπορούν να ακολουθήσουν αλληλοδιαδοχικές οδηγίες</a:t>
            </a:r>
          </a:p>
          <a:p>
            <a:r>
              <a:rPr lang="el-GR" dirty="0"/>
              <a:t>Έχουν πολύ αργούς ρυθμούς</a:t>
            </a:r>
          </a:p>
          <a:p>
            <a:r>
              <a:rPr lang="el-GR" dirty="0"/>
              <a:t>Έχουν πολύ γρήγορους ρυθμούς.</a:t>
            </a:r>
          </a:p>
          <a:p>
            <a:endParaRPr lang="el-GR" dirty="0"/>
          </a:p>
        </p:txBody>
      </p:sp>
    </p:spTree>
    <p:extLst>
      <p:ext uri="{BB962C8B-B14F-4D97-AF65-F5344CB8AC3E}">
        <p14:creationId xmlns:p14="http://schemas.microsoft.com/office/powerpoint/2010/main" val="4149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ΔΕΠ-(Υ) με </a:t>
            </a:r>
            <a:r>
              <a:rPr lang="el-GR" dirty="0" err="1"/>
              <a:t>Υπερκινητικότητα</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τύπος Παρορμητικότητας / </a:t>
            </a:r>
            <a:r>
              <a:rPr lang="el-GR" dirty="0" err="1"/>
              <a:t>υπερκινητικότητας</a:t>
            </a:r>
            <a:r>
              <a:rPr lang="el-GR" dirty="0"/>
              <a:t> </a:t>
            </a:r>
          </a:p>
          <a:p>
            <a:r>
              <a:rPr lang="el-GR" dirty="0"/>
              <a:t>Δυσκολεύεται να παραμείνει καθισμένο</a:t>
            </a:r>
          </a:p>
          <a:p>
            <a:r>
              <a:rPr lang="el-GR" dirty="0"/>
              <a:t>Κουνάει χέρια, πόδια ή στριφογυρίζει στην καρέκλα </a:t>
            </a:r>
          </a:p>
          <a:p>
            <a:r>
              <a:rPr lang="el-GR" dirty="0"/>
              <a:t>Κοιτά συνέχεια γύρω του και πειράζει τους άλλους </a:t>
            </a:r>
          </a:p>
          <a:p>
            <a:r>
              <a:rPr lang="el-GR" dirty="0"/>
              <a:t>Σηκώνεται από τη θέση του όταν δεν επιτρέπεται </a:t>
            </a:r>
          </a:p>
          <a:p>
            <a:r>
              <a:rPr lang="el-GR" dirty="0"/>
              <a:t>Τρέχει και σκαρφαλώνει υπερβολικά </a:t>
            </a:r>
          </a:p>
          <a:p>
            <a:r>
              <a:rPr lang="el-GR" dirty="0"/>
              <a:t>Δεν δείχνει να σκέφτεται πριν αντιδράσει </a:t>
            </a:r>
          </a:p>
          <a:p>
            <a:r>
              <a:rPr lang="el-GR" dirty="0"/>
              <a:t>Απαντάει πριν ολοκληρωθεί η ερώτηση</a:t>
            </a:r>
          </a:p>
          <a:p>
            <a:endParaRPr lang="el-GR" dirty="0"/>
          </a:p>
        </p:txBody>
      </p:sp>
    </p:spTree>
    <p:extLst>
      <p:ext uri="{BB962C8B-B14F-4D97-AF65-F5344CB8AC3E}">
        <p14:creationId xmlns:p14="http://schemas.microsoft.com/office/powerpoint/2010/main" val="29399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ΔΕΠ-(Υ) με </a:t>
            </a:r>
            <a:r>
              <a:rPr lang="el-GR" dirty="0" err="1"/>
              <a:t>Υπερκινητικότητα</a:t>
            </a:r>
            <a:endParaRPr lang="el-GR" dirty="0"/>
          </a:p>
        </p:txBody>
      </p:sp>
      <p:sp>
        <p:nvSpPr>
          <p:cNvPr id="3" name="Θέση περιεχομένου 2"/>
          <p:cNvSpPr>
            <a:spLocks noGrp="1"/>
          </p:cNvSpPr>
          <p:nvPr>
            <p:ph idx="1"/>
          </p:nvPr>
        </p:nvSpPr>
        <p:spPr/>
        <p:txBody>
          <a:bodyPr>
            <a:normAutofit/>
          </a:bodyPr>
          <a:lstStyle/>
          <a:p>
            <a:r>
              <a:rPr lang="el-GR" dirty="0"/>
              <a:t>Μιλάει συνεχώς </a:t>
            </a:r>
          </a:p>
          <a:p>
            <a:r>
              <a:rPr lang="el-GR" dirty="0"/>
              <a:t>Δυσκολεύεται να περιμένει τη σειρά του </a:t>
            </a:r>
          </a:p>
          <a:p>
            <a:r>
              <a:rPr lang="el-GR" dirty="0"/>
              <a:t>Στα παιχνίδια δεν ακολουθεί κανόνες </a:t>
            </a:r>
          </a:p>
          <a:p>
            <a:r>
              <a:rPr lang="el-GR" dirty="0"/>
              <a:t>Συχνά διακόπτει ή ενοχλεί τους άλλους </a:t>
            </a:r>
          </a:p>
          <a:p>
            <a:pPr marL="0" indent="0">
              <a:buNone/>
            </a:pPr>
            <a:r>
              <a:rPr lang="el-GR" dirty="0"/>
              <a:t>Ο τύπος αυτός είναι συχνός σε παιδιά προσχολικής ηλικίας</a:t>
            </a:r>
          </a:p>
        </p:txBody>
      </p:sp>
    </p:spTree>
    <p:extLst>
      <p:ext uri="{BB962C8B-B14F-4D97-AF65-F5344CB8AC3E}">
        <p14:creationId xmlns:p14="http://schemas.microsoft.com/office/powerpoint/2010/main" val="145036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ΔΕΠ-(Υ) με </a:t>
            </a:r>
            <a:r>
              <a:rPr lang="el-GR" dirty="0" err="1"/>
              <a:t>Υπερκινητικότητα</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Ως δευτερογενή συμπτώματα μπορεί: </a:t>
            </a:r>
          </a:p>
          <a:p>
            <a:r>
              <a:rPr lang="el-GR" dirty="0"/>
              <a:t>να έχει προβλήματα στην λεπτή κινητικότητα </a:t>
            </a:r>
          </a:p>
          <a:p>
            <a:r>
              <a:rPr lang="el-GR" dirty="0"/>
              <a:t>να έχει καθυστέρηση στην ανάπτυξη του λόγου </a:t>
            </a:r>
          </a:p>
          <a:p>
            <a:r>
              <a:rPr lang="el-GR" dirty="0"/>
              <a:t>συνήθως έχει δυσκολίες στις δεξιότητες αυτοεξυπηρέτησης </a:t>
            </a:r>
          </a:p>
          <a:p>
            <a:r>
              <a:rPr lang="el-GR" dirty="0"/>
              <a:t>είναι μονίμως ανικανοποίητο </a:t>
            </a:r>
          </a:p>
          <a:p>
            <a:r>
              <a:rPr lang="el-GR" dirty="0"/>
              <a:t>θέλει να χειρίζεται το περιβάλλον του</a:t>
            </a:r>
          </a:p>
          <a:p>
            <a:pPr marL="0" indent="0">
              <a:buNone/>
            </a:pPr>
            <a:r>
              <a:rPr lang="el-GR" dirty="0"/>
              <a:t>Μόνο όταν παρουσιάζει τουλάχιστον έξι από τα παραπάνω </a:t>
            </a:r>
            <a:r>
              <a:rPr lang="el-GR" dirty="0" err="1"/>
              <a:t>συµπτώµατα</a:t>
            </a:r>
            <a:r>
              <a:rPr lang="el-GR" dirty="0"/>
              <a:t>. Όταν παρουσιάζει τα </a:t>
            </a:r>
            <a:r>
              <a:rPr lang="el-GR" dirty="0" err="1"/>
              <a:t>συµπτώµατα</a:t>
            </a:r>
            <a:r>
              <a:rPr lang="el-GR" dirty="0"/>
              <a:t> για τουλάχιστον 6 μήνες και η γενικότερη συμπεριφορά του δεν συμβαδίζει µε την ηλικία του. Όταν τα </a:t>
            </a:r>
            <a:r>
              <a:rPr lang="el-GR" dirty="0" err="1"/>
              <a:t>συµπτώµατα</a:t>
            </a:r>
            <a:r>
              <a:rPr lang="el-GR" dirty="0"/>
              <a:t> εκδηλώνονται σε δύο ή περισσότερους χώρους, όπως: στο σχολείο, στο σπίτι, στη γειτονιά. </a:t>
            </a:r>
          </a:p>
        </p:txBody>
      </p:sp>
    </p:spTree>
    <p:extLst>
      <p:ext uri="{BB962C8B-B14F-4D97-AF65-F5344CB8AC3E}">
        <p14:creationId xmlns:p14="http://schemas.microsoft.com/office/powerpoint/2010/main" val="36553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Ανίχνευση ΔΕΠ-(Υ) χωρίς </a:t>
            </a:r>
            <a:r>
              <a:rPr lang="el-GR" dirty="0" err="1"/>
              <a:t>Υπερκινητικότητα</a:t>
            </a:r>
            <a:endParaRPr lang="el-GR" dirty="0"/>
          </a:p>
        </p:txBody>
      </p:sp>
      <p:sp>
        <p:nvSpPr>
          <p:cNvPr id="3" name="Θέση περιεχομένου 2"/>
          <p:cNvSpPr>
            <a:spLocks noGrp="1"/>
          </p:cNvSpPr>
          <p:nvPr>
            <p:ph idx="1"/>
          </p:nvPr>
        </p:nvSpPr>
        <p:spPr>
          <a:xfrm>
            <a:off x="1117309" y="1473200"/>
            <a:ext cx="10157354" cy="4699000"/>
          </a:xfrm>
        </p:spPr>
        <p:txBody>
          <a:bodyPr>
            <a:normAutofit fontScale="25000" lnSpcReduction="20000"/>
          </a:bodyPr>
          <a:lstStyle/>
          <a:p>
            <a:pPr marL="0" indent="0">
              <a:buNone/>
            </a:pPr>
            <a:r>
              <a:rPr lang="el-GR" sz="7200" dirty="0"/>
              <a:t>τύπος Απροσεξίας (Αφορά στην ικανότητα συγκέντρωσης και διατήρησης της προσοχής) </a:t>
            </a:r>
          </a:p>
          <a:p>
            <a:r>
              <a:rPr lang="el-GR" sz="7200" dirty="0"/>
              <a:t>Δεν μπορεί να συγκεντρωθεί εύκολα </a:t>
            </a:r>
          </a:p>
          <a:p>
            <a:r>
              <a:rPr lang="el-GR" sz="7200" dirty="0"/>
              <a:t>Η προσοχή του αποσπάται εύκολα από άσχετα (με το εκάστοτε αντικείμενο ενασχόλησης) ερεθίσματα </a:t>
            </a:r>
          </a:p>
          <a:p>
            <a:r>
              <a:rPr lang="el-GR" sz="7200" dirty="0"/>
              <a:t>Δεν φαίνεται να ακούει όταν του απευθύνουν το λόγο </a:t>
            </a:r>
          </a:p>
          <a:p>
            <a:r>
              <a:rPr lang="el-GR" sz="7200" dirty="0"/>
              <a:t>Δε δίνει σημασία στις λεπτομέρειες</a:t>
            </a:r>
          </a:p>
          <a:p>
            <a:r>
              <a:rPr lang="el-GR" sz="7200" dirty="0"/>
              <a:t>Κάνει συχνά λάθη απροσεξίας </a:t>
            </a:r>
          </a:p>
          <a:p>
            <a:r>
              <a:rPr lang="el-GR" sz="7200" dirty="0"/>
              <a:t>Δυσκολεύεται να ακολουθήσει οδηγίες </a:t>
            </a:r>
          </a:p>
          <a:p>
            <a:r>
              <a:rPr lang="el-GR" sz="7200" dirty="0"/>
              <a:t>Αποφεύγει εργασίες που απαιτούν συστηματική πνευματική προσπάθεια </a:t>
            </a:r>
          </a:p>
          <a:p>
            <a:r>
              <a:rPr lang="el-GR" sz="7200" dirty="0"/>
              <a:t>Συχνά ξεχνά τις σχολικές εργασίες </a:t>
            </a:r>
          </a:p>
          <a:p>
            <a:r>
              <a:rPr lang="el-GR" sz="7200" dirty="0"/>
              <a:t>Χάνει πράγματα </a:t>
            </a:r>
          </a:p>
          <a:p>
            <a:r>
              <a:rPr lang="el-GR" sz="7200" dirty="0"/>
              <a:t>Γενικά είναι ανοργάνωτο στην καθημερινότητά του</a:t>
            </a:r>
          </a:p>
          <a:p>
            <a:endParaRPr lang="el-GR" dirty="0"/>
          </a:p>
        </p:txBody>
      </p:sp>
    </p:spTree>
    <p:extLst>
      <p:ext uri="{BB962C8B-B14F-4D97-AF65-F5344CB8AC3E}">
        <p14:creationId xmlns:p14="http://schemas.microsoft.com/office/powerpoint/2010/main" val="123300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Προτάσεις Αντιμετώπισης από τους Εκπαιδευτικούς</a:t>
            </a:r>
          </a:p>
        </p:txBody>
      </p:sp>
      <p:sp>
        <p:nvSpPr>
          <p:cNvPr id="3" name="Θέση περιεχομένου 2"/>
          <p:cNvSpPr>
            <a:spLocks noGrp="1"/>
          </p:cNvSpPr>
          <p:nvPr>
            <p:ph idx="1"/>
          </p:nvPr>
        </p:nvSpPr>
        <p:spPr/>
        <p:txBody>
          <a:bodyPr>
            <a:normAutofit fontScale="92500"/>
          </a:bodyPr>
          <a:lstStyle/>
          <a:p>
            <a:pPr marL="0" indent="0">
              <a:buNone/>
            </a:pPr>
            <a:r>
              <a:rPr lang="el-GR" b="1" dirty="0"/>
              <a:t>ΔΟΜΗ και ΟΡΙΑ </a:t>
            </a:r>
          </a:p>
          <a:p>
            <a:r>
              <a:rPr lang="el-GR" dirty="0"/>
              <a:t>Δομή στην εργασία, στο περιβάλλον τους, στο σχολείο και στο σπίτι</a:t>
            </a:r>
          </a:p>
          <a:p>
            <a:r>
              <a:rPr lang="el-GR" dirty="0"/>
              <a:t>Όρια σαφή και προκαθορισμένα, για το τι μπορούν και τι δεν μπορούν να κάνουν.</a:t>
            </a:r>
          </a:p>
          <a:p>
            <a:r>
              <a:rPr lang="el-GR" dirty="0"/>
              <a:t>Τακτική επιτήρηση η οποία να δίνεται πάντοτε με ευαισθησία και λεπτότητα.</a:t>
            </a:r>
          </a:p>
          <a:p>
            <a:r>
              <a:rPr lang="el-GR" dirty="0"/>
              <a:t>Καθοδήγηση και επεξηγήσεις στις εργασίες που καλούνται να κάνουν</a:t>
            </a:r>
          </a:p>
          <a:p>
            <a:r>
              <a:rPr lang="el-GR" dirty="0"/>
              <a:t>Γρήγορη εναλλαγή ερεθισμάτων</a:t>
            </a:r>
          </a:p>
          <a:p>
            <a:r>
              <a:rPr lang="el-GR" dirty="0"/>
              <a:t>Συχνά διαλείμματα.</a:t>
            </a:r>
          </a:p>
          <a:p>
            <a:endParaRPr lang="el-GR" dirty="0"/>
          </a:p>
        </p:txBody>
      </p:sp>
    </p:spTree>
    <p:extLst>
      <p:ext uri="{BB962C8B-B14F-4D97-AF65-F5344CB8AC3E}">
        <p14:creationId xmlns:p14="http://schemas.microsoft.com/office/powerpoint/2010/main" val="42523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Προτάσεις Αντιμετώπισης από τους Εκπαιδευτικούς</a:t>
            </a:r>
          </a:p>
        </p:txBody>
      </p:sp>
      <p:sp>
        <p:nvSpPr>
          <p:cNvPr id="3" name="Θέση περιεχομένου 2"/>
          <p:cNvSpPr>
            <a:spLocks noGrp="1"/>
          </p:cNvSpPr>
          <p:nvPr>
            <p:ph idx="1"/>
          </p:nvPr>
        </p:nvSpPr>
        <p:spPr/>
        <p:txBody>
          <a:bodyPr>
            <a:normAutofit/>
          </a:bodyPr>
          <a:lstStyle/>
          <a:p>
            <a:r>
              <a:rPr lang="el-GR" dirty="0"/>
              <a:t>Συχνή </a:t>
            </a:r>
            <a:r>
              <a:rPr lang="el-GR" dirty="0" err="1"/>
              <a:t>βλεμματική</a:t>
            </a:r>
            <a:r>
              <a:rPr lang="el-GR" dirty="0"/>
              <a:t> επαφή</a:t>
            </a:r>
          </a:p>
          <a:p>
            <a:r>
              <a:rPr lang="el-GR" dirty="0"/>
              <a:t>Συνέπεια και σεβασμό στους κοινά συμφωνημένους όρους</a:t>
            </a:r>
          </a:p>
          <a:p>
            <a:r>
              <a:rPr lang="el-GR" dirty="0"/>
              <a:t>Επιβράβευση, ενθάρρυνση και αποδοχή</a:t>
            </a:r>
          </a:p>
          <a:p>
            <a:r>
              <a:rPr lang="el-GR" dirty="0"/>
              <a:t>Κατανόηση και συμπάθεια.</a:t>
            </a:r>
          </a:p>
          <a:p>
            <a:r>
              <a:rPr lang="el-GR" dirty="0"/>
              <a:t>πολύ – αισθητηριακό πρόγραμμα μέσα στην τάξη για τα παιδιά με ΔΕΠ-Υ, </a:t>
            </a:r>
          </a:p>
        </p:txBody>
      </p:sp>
    </p:spTree>
    <p:extLst>
      <p:ext uri="{BB962C8B-B14F-4D97-AF65-F5344CB8AC3E}">
        <p14:creationId xmlns:p14="http://schemas.microsoft.com/office/powerpoint/2010/main" val="20711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Περίπτωσης</a:t>
            </a:r>
          </a:p>
        </p:txBody>
      </p:sp>
      <p:sp>
        <p:nvSpPr>
          <p:cNvPr id="3" name="Θέση περιεχομένου 2"/>
          <p:cNvSpPr>
            <a:spLocks noGrp="1"/>
          </p:cNvSpPr>
          <p:nvPr>
            <p:ph idx="1"/>
          </p:nvPr>
        </p:nvSpPr>
        <p:spPr/>
        <p:txBody>
          <a:bodyPr>
            <a:normAutofit fontScale="92500" lnSpcReduction="10000"/>
          </a:bodyPr>
          <a:lstStyle/>
          <a:p>
            <a:pPr marL="0" indent="0" algn="just">
              <a:buNone/>
            </a:pPr>
            <a:r>
              <a:rPr lang="el-GR" dirty="0"/>
              <a:t>Ο Πέτρος είναι ένα ζωηρό παιδί 6 ετών, το οποίο κινείται αδιάκοπα χωρίς να κουράζεται. Δυσκολεύεται ιδιαίτερα όταν είναι υποχρεωμένος να παραμείνει καθιστός για πολλή ώρα, όπως, για παράδειγμα όταν γίνεται μια συζήτηση στην </a:t>
            </a:r>
            <a:r>
              <a:rPr lang="el-GR" dirty="0" err="1"/>
              <a:t>παρεούλα</a:t>
            </a:r>
            <a:r>
              <a:rPr lang="el-GR" dirty="0"/>
              <a:t>. Είναι </a:t>
            </a:r>
            <a:r>
              <a:rPr lang="el-GR" dirty="0" err="1"/>
              <a:t>ανυπόµονος</a:t>
            </a:r>
            <a:r>
              <a:rPr lang="el-GR" dirty="0"/>
              <a:t>, διακόπτει συνέχεια τη συζήτηση ή το παιχνίδι και απαντά πριν ολοκληρωθεί η ερώτηση που του κάνουν. Δεν περιμένει τη σειρά του στα παιχνίδια, διακόπτει συχνά τους άλλους όταν μιλούν και όταν γίνεται συζήτηση στην </a:t>
            </a:r>
            <a:r>
              <a:rPr lang="el-GR" dirty="0" err="1"/>
              <a:t>παρεούλα</a:t>
            </a:r>
            <a:r>
              <a:rPr lang="el-GR" dirty="0"/>
              <a:t> πετάγεται χωρίς να του δοθεί ο λόγος. Ο Π. δίνει συχνά την εντύπωση ότι είναι απρόσεκτος και αφηρημένος. Οι συνεχείς παρατηρήσεις δε φαίνεται να έχουν καμία επίδραση επάνω του. Συχνά λέει ψέματα και μερικές φορές γίνεται επιθετικός απέναντι στα άλλα παιδιά, τα οποία αποφεύγουν την παρέα του και δε θέλουν να παίζουν μαζί του γιατί κάνει ζαβολιές και εκνευρίζεται πολύ εύκολα όταν χάνει. Γενικά, ο Π. βρίσκεται πάντοτε στο επίκεντρο της προσοχής γιατί η συμπεριφορά του είναι προκλητική και ενοχλεί εξαιρετικά τους άλλους». </a:t>
            </a:r>
          </a:p>
        </p:txBody>
      </p:sp>
    </p:spTree>
    <p:extLst>
      <p:ext uri="{BB962C8B-B14F-4D97-AF65-F5344CB8AC3E}">
        <p14:creationId xmlns:p14="http://schemas.microsoft.com/office/powerpoint/2010/main" val="118611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Περίπτωσης</a:t>
            </a:r>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Ο Πέτρος είναι ένα παιδί με ΔΕΠ-Υ και όχι ένα παιδί με μαθησιακές δυσκολίες (ως πρωτογενής αιτία). </a:t>
            </a:r>
          </a:p>
          <a:p>
            <a:r>
              <a:rPr lang="el-GR" dirty="0"/>
              <a:t>Πρακτικά μέτρα που εφαρμόζονται στη σχολική τάξη </a:t>
            </a:r>
          </a:p>
          <a:p>
            <a:r>
              <a:rPr lang="el-GR" dirty="0"/>
              <a:t>Οργάνωση της τάξης </a:t>
            </a:r>
          </a:p>
          <a:p>
            <a:r>
              <a:rPr lang="el-GR" dirty="0"/>
              <a:t>Φροντίστε το περιβάλλον της τάξης να μην είναι διασπαστικό για την προσοχή του μαθητή (λίγα ερεθίσματα, τακτοποιημένα στη θέση τους υλικά), το παιδί να κάθεται σε θέση που θα του εξασφαλίζει καλή και συνεχή οπτική επαφή με τη νηπιαγωγό, αλλά και ασφάλεια (μακριά από παράθυρο, πόρτα, πρίζες </a:t>
            </a:r>
            <a:r>
              <a:rPr lang="el-GR" dirty="0" err="1"/>
              <a:t>κτλ</a:t>
            </a:r>
            <a:r>
              <a:rPr lang="el-GR" dirty="0"/>
              <a:t>). </a:t>
            </a:r>
          </a:p>
          <a:p>
            <a:r>
              <a:rPr lang="el-GR" dirty="0"/>
              <a:t>Μπορείτε να θεσπίσετε κανόνες για τη διαχείριση και τακτοποίηση των υπό χρήση υλικών από τα παιδιά στην αρχή και το τέλος των δραστηριοτήτων τους με προβλεπόμενες συνέπειες. Μπορείτε να τους αναρτήσετε σε ευδιάκριτο μέρος. Τα παιδιά ανταποκρίνονται καλύτερα όταν γνωρίζουν τι περιμένετε από αυτά. </a:t>
            </a:r>
          </a:p>
          <a:p>
            <a:endParaRPr lang="el-GR" dirty="0"/>
          </a:p>
        </p:txBody>
      </p:sp>
    </p:spTree>
    <p:extLst>
      <p:ext uri="{BB962C8B-B14F-4D97-AF65-F5344CB8AC3E}">
        <p14:creationId xmlns:p14="http://schemas.microsoft.com/office/powerpoint/2010/main" val="64671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Κατηγορίες ΜΔ</a:t>
            </a:r>
          </a:p>
        </p:txBody>
      </p:sp>
      <p:sp>
        <p:nvSpPr>
          <p:cNvPr id="3" name="Θέση περιεχομένου 2"/>
          <p:cNvSpPr>
            <a:spLocks noGrp="1"/>
          </p:cNvSpPr>
          <p:nvPr>
            <p:ph idx="1"/>
          </p:nvPr>
        </p:nvSpPr>
        <p:spPr/>
        <p:txBody>
          <a:bodyPr/>
          <a:lstStyle/>
          <a:p>
            <a:r>
              <a:rPr lang="el-GR" dirty="0"/>
              <a:t>Γενικευμένες ΜΔ: δυσκολίες περισσότερο γενικευμένες που </a:t>
            </a:r>
            <a:r>
              <a:rPr lang="el-GR" dirty="0" err="1"/>
              <a:t>αλληλοκαλύπτονται</a:t>
            </a:r>
            <a:r>
              <a:rPr lang="el-GR" dirty="0"/>
              <a:t> μεταξύ των μαθησιακών τομέων (ανάγνωση, κατανόηση, μαθηματικά, ορθογραφία, γραπτή έκφραση) αλλά και στο προφορικό επίπεδο, ενώ το παιδί εμφανίζεται ανώριμο στις δεξιότητες που αναμένονται για την ηλικία του</a:t>
            </a:r>
          </a:p>
          <a:p>
            <a:r>
              <a:rPr lang="el-GR" dirty="0"/>
              <a:t>Ειδικές ΜΔ: Δυσλεξία, </a:t>
            </a:r>
            <a:r>
              <a:rPr lang="el-GR" dirty="0" err="1"/>
              <a:t>Δυσαριθμησία</a:t>
            </a:r>
            <a:r>
              <a:rPr lang="el-GR" dirty="0"/>
              <a:t>, </a:t>
            </a:r>
            <a:r>
              <a:rPr lang="el-GR" dirty="0" err="1"/>
              <a:t>Δυσγραφία</a:t>
            </a:r>
            <a:endParaRPr lang="el-GR" dirty="0"/>
          </a:p>
          <a:p>
            <a:endParaRPr lang="el-GR" dirty="0"/>
          </a:p>
        </p:txBody>
      </p:sp>
    </p:spTree>
    <p:extLst>
      <p:ext uri="{BB962C8B-B14F-4D97-AF65-F5344CB8AC3E}">
        <p14:creationId xmlns:p14="http://schemas.microsoft.com/office/powerpoint/2010/main" val="248939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5820" y="4581128"/>
            <a:ext cx="7586079" cy="1930400"/>
          </a:xfrm>
        </p:spPr>
        <p:txBody>
          <a:bodyPr/>
          <a:lstStyle/>
          <a:p>
            <a:r>
              <a:rPr lang="el-GR" dirty="0"/>
              <a:t>ΣΥΝΥΠΑΡΞΗ ΔΥΣΛΕΞΙΑΣ / ΔΕΠ-Υ</a:t>
            </a:r>
          </a:p>
        </p:txBody>
      </p:sp>
      <p:sp>
        <p:nvSpPr>
          <p:cNvPr id="3" name="Θέση κειμένου 2"/>
          <p:cNvSpPr>
            <a:spLocks noGrp="1"/>
          </p:cNvSpPr>
          <p:nvPr>
            <p:ph type="body" idx="1"/>
          </p:nvPr>
        </p:nvSpPr>
        <p:spPr>
          <a:xfrm>
            <a:off x="795474" y="2708920"/>
            <a:ext cx="7008574" cy="1296987"/>
          </a:xfrm>
        </p:spPr>
        <p:txBody>
          <a:bodyPr/>
          <a:lstStyle/>
          <a:p>
            <a:r>
              <a:rPr lang="el-GR" dirty="0"/>
              <a:t>ΕΔΜ</a:t>
            </a:r>
          </a:p>
        </p:txBody>
      </p:sp>
    </p:spTree>
    <p:extLst>
      <p:ext uri="{BB962C8B-B14F-4D97-AF65-F5344CB8AC3E}">
        <p14:creationId xmlns:p14="http://schemas.microsoft.com/office/powerpoint/2010/main" val="22528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Συνύπαρξη Δυσλεξίας / ΔΕΠ-Υ</a:t>
            </a:r>
          </a:p>
        </p:txBody>
      </p:sp>
      <p:sp>
        <p:nvSpPr>
          <p:cNvPr id="3" name="Θέση περιεχομένου 2"/>
          <p:cNvSpPr>
            <a:spLocks noGrp="1"/>
          </p:cNvSpPr>
          <p:nvPr>
            <p:ph idx="1"/>
          </p:nvPr>
        </p:nvSpPr>
        <p:spPr/>
        <p:txBody>
          <a:bodyPr>
            <a:normAutofit fontScale="70000" lnSpcReduction="20000"/>
          </a:bodyPr>
          <a:lstStyle/>
          <a:p>
            <a:r>
              <a:rPr lang="el-GR" sz="2600" dirty="0"/>
              <a:t>υψηλή αναλογία ελλειμματικής προσοχής, νευρικής ανησυχίας και </a:t>
            </a:r>
            <a:r>
              <a:rPr lang="el-GR" sz="2600" dirty="0" err="1"/>
              <a:t>υπερκινητικότητας</a:t>
            </a:r>
            <a:r>
              <a:rPr lang="el-GR" sz="2600" dirty="0"/>
              <a:t> μεταξύ των παιδιών με μαθησιακή </a:t>
            </a:r>
            <a:r>
              <a:rPr lang="el-GR" sz="2600" dirty="0" err="1"/>
              <a:t>υποεπίδοση</a:t>
            </a:r>
            <a:endParaRPr lang="el-GR" sz="2600" dirty="0"/>
          </a:p>
          <a:p>
            <a:r>
              <a:rPr lang="el-GR" sz="2600" dirty="0"/>
              <a:t>Η Δυσλεξία δεν αποκλείει την ταυτόχρονη ύπαρξη και άλλων διαταραχών. Συγκεκριμένα μπορεί να συνυπάρχει με: Δυσκολίες που αφορούν τη μνήμη, το ρυθμό και την οργάνωση, Δυσκολίες στο </a:t>
            </a:r>
            <a:r>
              <a:rPr lang="el-GR" sz="2600" dirty="0" err="1"/>
              <a:t>γραφοκινητικό</a:t>
            </a:r>
            <a:r>
              <a:rPr lang="el-GR" sz="2600" dirty="0"/>
              <a:t> συντονισμό, δηλ. στην άσκηση της γραφής (</a:t>
            </a:r>
            <a:r>
              <a:rPr lang="el-GR" sz="2600" dirty="0" err="1"/>
              <a:t>δυσγραφία</a:t>
            </a:r>
            <a:r>
              <a:rPr lang="el-GR" sz="2600" dirty="0"/>
              <a:t>).</a:t>
            </a:r>
          </a:p>
          <a:p>
            <a:r>
              <a:rPr lang="el-GR" sz="2600" dirty="0"/>
              <a:t>Δυσκολίες στην εκτέλεση αριθμητικών πράξεων ή/ και στην κατανόηση αριθμητικών εννοιών</a:t>
            </a:r>
          </a:p>
          <a:p>
            <a:r>
              <a:rPr lang="el-GR" sz="2600" dirty="0"/>
              <a:t>Προβλήματα στην αδρή κινητικότητα (αδεξιότητα)</a:t>
            </a:r>
          </a:p>
          <a:p>
            <a:r>
              <a:rPr lang="el-GR" sz="2600" dirty="0"/>
              <a:t>Ελλειμματική Διάσπαση Προσοχής και </a:t>
            </a:r>
            <a:r>
              <a:rPr lang="el-GR" sz="2600" dirty="0" err="1"/>
              <a:t>Υπερκινητικότητας</a:t>
            </a:r>
            <a:r>
              <a:rPr lang="el-GR" sz="2600" dirty="0"/>
              <a:t> και</a:t>
            </a:r>
          </a:p>
          <a:p>
            <a:r>
              <a:rPr lang="el-GR" sz="2600" dirty="0"/>
              <a:t>Ειδικές Γλωσσικές Διαταραχές</a:t>
            </a:r>
          </a:p>
          <a:p>
            <a:r>
              <a:rPr lang="el-GR" sz="2600" dirty="0"/>
              <a:t>Βιωματικές εμπειρίες αποτυχίας και απογοήτευσης στο σχολείο, σε σχέση με τη Δυσλεξία καθώς και οι επιπτώσεις τους στον αυτοσεβασμό και στην αυτοεκτίμηση του παιδιού, έχουν θεωρηθεί συχνά ως παράγοντες εμφάνισης ΔΕΠΥ.</a:t>
            </a:r>
          </a:p>
          <a:p>
            <a:endParaRPr lang="el-GR" dirty="0"/>
          </a:p>
        </p:txBody>
      </p:sp>
    </p:spTree>
    <p:extLst>
      <p:ext uri="{BB962C8B-B14F-4D97-AF65-F5344CB8AC3E}">
        <p14:creationId xmlns:p14="http://schemas.microsoft.com/office/powerpoint/2010/main" val="233733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Προτάσεις Αντιμετώπισης της Δυσλεξίας - ΔΕΠ-Υ από τους γονείς</a:t>
            </a:r>
          </a:p>
        </p:txBody>
      </p:sp>
      <p:sp>
        <p:nvSpPr>
          <p:cNvPr id="3" name="Θέση περιεχομένου 2"/>
          <p:cNvSpPr>
            <a:spLocks noGrp="1"/>
          </p:cNvSpPr>
          <p:nvPr>
            <p:ph idx="1"/>
          </p:nvPr>
        </p:nvSpPr>
        <p:spPr>
          <a:xfrm>
            <a:off x="1117309" y="1473200"/>
            <a:ext cx="10157354" cy="4980136"/>
          </a:xfrm>
        </p:spPr>
        <p:txBody>
          <a:bodyPr>
            <a:normAutofit fontScale="92500" lnSpcReduction="20000"/>
          </a:bodyPr>
          <a:lstStyle/>
          <a:p>
            <a:r>
              <a:rPr lang="el-GR" dirty="0"/>
              <a:t>να κατανοήσουν τη δυσλεξία του παιδιού τους</a:t>
            </a:r>
          </a:p>
          <a:p>
            <a:r>
              <a:rPr lang="el-GR" dirty="0"/>
              <a:t>να το υποστηρίζουν με αγάπη και υπομονή </a:t>
            </a:r>
          </a:p>
          <a:p>
            <a:r>
              <a:rPr lang="el-GR" dirty="0"/>
              <a:t>να εφαρμόζουν δημιουργικές λύσεις και μεθόδους που θα το βοηθήσουν να πραγματοποιήσει τα όνειρά του και τις φιλοδοξίες του.</a:t>
            </a:r>
          </a:p>
          <a:p>
            <a:r>
              <a:rPr lang="el-GR" dirty="0"/>
              <a:t>Η προετοιμασία και η οργάνωση είναι τα κλειδιά για την επιτυχία τους</a:t>
            </a:r>
          </a:p>
          <a:p>
            <a:r>
              <a:rPr lang="el-GR" dirty="0"/>
              <a:t>Να εξηγήσουν με σαφήνεια στο παιδί τους τι ακριβώς σημαίνει Δυσλεξία, τις δυσκολίες που θα συναντήσει αλλά και τις δυνατότητες που έχει</a:t>
            </a:r>
          </a:p>
          <a:p>
            <a:r>
              <a:rPr lang="el-GR" dirty="0"/>
              <a:t>Να συνεργαστούν με τα παιδιά τους και να προσδιορίσουν μαζί, τους στόχους του και τον τρόπο που θα τους υλοποιήσει.</a:t>
            </a:r>
          </a:p>
          <a:p>
            <a:r>
              <a:rPr lang="el-GR" dirty="0"/>
              <a:t>Οι στόχοι είναι απαραίτητο να είναι συγκεκριμένοι, ρεαλιστικοί, αισιόδοξοι και ανάλογοι των δυνατοτήτων των παιδιών τους</a:t>
            </a:r>
          </a:p>
          <a:p>
            <a:endParaRPr lang="el-GR" dirty="0"/>
          </a:p>
        </p:txBody>
      </p:sp>
    </p:spTree>
    <p:extLst>
      <p:ext uri="{BB962C8B-B14F-4D97-AF65-F5344CB8AC3E}">
        <p14:creationId xmlns:p14="http://schemas.microsoft.com/office/powerpoint/2010/main" val="16154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Προτάσεις Αντιμετώπισης της Δυσλεξίας - ΔΕΠ-Υ από τους γονείς</a:t>
            </a:r>
          </a:p>
        </p:txBody>
      </p:sp>
      <p:sp>
        <p:nvSpPr>
          <p:cNvPr id="3" name="Θέση περιεχομένου 2"/>
          <p:cNvSpPr>
            <a:spLocks noGrp="1"/>
          </p:cNvSpPr>
          <p:nvPr>
            <p:ph idx="1"/>
          </p:nvPr>
        </p:nvSpPr>
        <p:spPr/>
        <p:txBody>
          <a:bodyPr>
            <a:normAutofit fontScale="92500"/>
          </a:bodyPr>
          <a:lstStyle/>
          <a:p>
            <a:r>
              <a:rPr lang="el-GR" dirty="0"/>
              <a:t>Να γνωρίζουν ότι μπορούν και πρέπει να στοχεύουν ψηλά αλλά όχι εκτός των δυνατοτήτων του παιδιού τους</a:t>
            </a:r>
          </a:p>
          <a:p>
            <a:r>
              <a:rPr lang="el-GR" dirty="0"/>
              <a:t>Να το ενθαρρύνουν, να το επιβραβεύουν και να το στηρίζουν όταν αποτυχαίνει.</a:t>
            </a:r>
          </a:p>
          <a:p>
            <a:r>
              <a:rPr lang="el-GR" dirty="0"/>
              <a:t>Να εξηγήσουν στα αδέλφια του τις δυσκολίες του αδελφού τους/της στο σχολείο, αποφεύγοντας κάθε μορφή σύγκρισης και ανταγωνισμού.</a:t>
            </a:r>
          </a:p>
          <a:p>
            <a:r>
              <a:rPr lang="el-GR" dirty="0"/>
              <a:t>Η οργάνωση ενός καλού συστήματος υποστήριξης είναι ένα από τα βασικά βήματα για την επιτυχία του παιδιού σας στη ζωή του.</a:t>
            </a:r>
          </a:p>
          <a:p>
            <a:r>
              <a:rPr lang="el-GR" dirty="0"/>
              <a:t>Η ομάδα υποστήριξης μπορεί να αποτελείται από τα αδέλφια, τους φίλους, τους συγγενείς, και τους δασκάλους.</a:t>
            </a:r>
          </a:p>
          <a:p>
            <a:endParaRPr lang="el-GR" dirty="0"/>
          </a:p>
        </p:txBody>
      </p:sp>
    </p:spTree>
    <p:extLst>
      <p:ext uri="{BB962C8B-B14F-4D97-AF65-F5344CB8AC3E}">
        <p14:creationId xmlns:p14="http://schemas.microsoft.com/office/powerpoint/2010/main" val="264012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Προτάσεις Αντιμετώπισης της Δυσλεξίας - ΔΕΠ-Υ από τους γονείς</a:t>
            </a:r>
          </a:p>
        </p:txBody>
      </p:sp>
      <p:sp>
        <p:nvSpPr>
          <p:cNvPr id="3" name="Θέση περιεχομένου 2"/>
          <p:cNvSpPr>
            <a:spLocks noGrp="1"/>
          </p:cNvSpPr>
          <p:nvPr>
            <p:ph idx="1"/>
          </p:nvPr>
        </p:nvSpPr>
        <p:spPr/>
        <p:txBody>
          <a:bodyPr>
            <a:normAutofit fontScale="25000" lnSpcReduction="20000"/>
          </a:bodyPr>
          <a:lstStyle/>
          <a:p>
            <a:r>
              <a:rPr lang="el-GR" sz="6800" dirty="0"/>
              <a:t>Να συνεργάζονται με το σχολείο και τους εκπαιδευτικούς με θετικότητα, υπομονή και επιμονή</a:t>
            </a:r>
          </a:p>
          <a:p>
            <a:r>
              <a:rPr lang="el-GR" sz="6800" dirty="0"/>
              <a:t>Η επικοινωνία με τους εκπαιδευτικούς είναι απαραίτητο να είναι τακτική, για να παρακολουθούν την πρόοδο των παιδιών τους αλλά και να συζητούν οτιδήποτε προκύπτει όσον αφορά τη συμπεριφορά του.</a:t>
            </a:r>
          </a:p>
          <a:p>
            <a:r>
              <a:rPr lang="el-GR" sz="6800" dirty="0"/>
              <a:t>Να ζητούν από τον εκπαιδευτικό, τα σχόλια και οι παρατηρήσεις τους, να γίνονται στο παιδί κατ’ ιδίαν</a:t>
            </a:r>
          </a:p>
          <a:p>
            <a:r>
              <a:rPr lang="el-GR" sz="6800" dirty="0"/>
              <a:t>Να βοηθούν το παιδί τους στο σπίτι, εξασκώντας το, με </a:t>
            </a:r>
            <a:r>
              <a:rPr lang="el-GR" sz="6800" dirty="0" err="1"/>
              <a:t>πολυαισθητηριακά</a:t>
            </a:r>
            <a:r>
              <a:rPr lang="el-GR" sz="6800" dirty="0"/>
              <a:t> μέσα, σε βοηθήματα ανάγνωσης, χρονολογιών, χρονικής ακολουθίας, γραπτών εργασιών και αριθμητικής.</a:t>
            </a:r>
          </a:p>
          <a:p>
            <a:r>
              <a:rPr lang="el-GR" sz="6800" dirty="0"/>
              <a:t>Τα διαγωνίσματα και οι εξετάσεις όλων των ειδών είναι πολύ κρίσιμο ζήτημα για τους μαθητές με μαθησιακές δυσκολίες</a:t>
            </a:r>
          </a:p>
          <a:p>
            <a:r>
              <a:rPr lang="el-GR" sz="6800" dirty="0"/>
              <a:t>Οι γονείς είναι απαραίτητο να βοηθούν στην καλή προετοιμασία του παιδιού τους και να συνεργάζονται με τους δασκάλους – καθηγητές για τον τρόπο αξιολόγησης τους.</a:t>
            </a:r>
          </a:p>
          <a:p>
            <a:r>
              <a:rPr lang="el-GR" sz="6800" dirty="0"/>
              <a:t>Η ρήση μαθαίνουμε μέσα από τα λάθη μας‘ πρέπει να εφαρμόζεται μέσα σε κάποια όρια</a:t>
            </a:r>
          </a:p>
          <a:p>
            <a:r>
              <a:rPr lang="el-GR" sz="6800" dirty="0"/>
              <a:t>Τα παιδιά μαθαίνουν καλύτερα όταν έχουν μια σειρά επιτυχημένων εμπειριών οι οποίες αποτελούν τα θεμέλια για την καλλιέργεια της αυτοεκτίμησης τους.</a:t>
            </a:r>
          </a:p>
          <a:p>
            <a:endParaRPr lang="el-GR" dirty="0"/>
          </a:p>
        </p:txBody>
      </p:sp>
    </p:spTree>
    <p:extLst>
      <p:ext uri="{BB962C8B-B14F-4D97-AF65-F5344CB8AC3E}">
        <p14:creationId xmlns:p14="http://schemas.microsoft.com/office/powerpoint/2010/main" val="4663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Ψυχοσυναισθηματικές</a:t>
            </a:r>
            <a:r>
              <a:rPr lang="el-GR" dirty="0"/>
              <a:t> επιπτώσεις της Δυσλεξίας – ΔΕΠ-Υ</a:t>
            </a:r>
          </a:p>
        </p:txBody>
      </p:sp>
      <p:sp>
        <p:nvSpPr>
          <p:cNvPr id="3" name="Θέση περιεχομένου 2"/>
          <p:cNvSpPr>
            <a:spLocks noGrp="1"/>
          </p:cNvSpPr>
          <p:nvPr>
            <p:ph idx="1"/>
          </p:nvPr>
        </p:nvSpPr>
        <p:spPr>
          <a:xfrm>
            <a:off x="1197868" y="1772816"/>
            <a:ext cx="10157354" cy="4470400"/>
          </a:xfrm>
        </p:spPr>
        <p:txBody>
          <a:bodyPr>
            <a:normAutofit lnSpcReduction="10000"/>
          </a:bodyPr>
          <a:lstStyle/>
          <a:p>
            <a:pPr algn="just"/>
            <a:r>
              <a:rPr lang="el-GR" dirty="0"/>
              <a:t>Τα χαρακτηριστικά και η συμπεριφορά που μπορεί να υιοθετήσει ένα παιδί με Δυσλεξία – ΔΕΠ-Υ, μπορούν να θεωρηθούν ως άμυνα – ασπίδα των πραγματικών του προβλημάτων</a:t>
            </a:r>
          </a:p>
          <a:p>
            <a:pPr algn="just"/>
            <a:r>
              <a:rPr lang="el-GR" dirty="0"/>
              <a:t>Τα </a:t>
            </a:r>
            <a:r>
              <a:rPr lang="el-GR" dirty="0" err="1"/>
              <a:t>ψυχοσυναισθηματικά</a:t>
            </a:r>
            <a:r>
              <a:rPr lang="el-GR" dirty="0"/>
              <a:t> προβλήματα – οι μηχανισμοί άμυνας – του παιδιού, μπορούν να προκαλέσουν ήπιες ή και σοβαρές διαταραχές στη συμπεριφορά του.</a:t>
            </a:r>
          </a:p>
          <a:p>
            <a:pPr algn="just"/>
            <a:r>
              <a:rPr lang="el-GR" dirty="0"/>
              <a:t>ντροπή, φόβους, άγχη, δειλία, απομόνωση, </a:t>
            </a:r>
            <a:r>
              <a:rPr lang="el-GR" dirty="0" err="1"/>
              <a:t>κ.λ.π</a:t>
            </a:r>
            <a:r>
              <a:rPr lang="el-GR" dirty="0"/>
              <a:t>.</a:t>
            </a:r>
          </a:p>
          <a:p>
            <a:pPr algn="just"/>
            <a:r>
              <a:rPr lang="el-GR" dirty="0"/>
              <a:t>ανορεξία ή βουλιμία, υπνηλία ή αϋπνία, τρώει τα νύχια του παλινδρομήσεις </a:t>
            </a:r>
            <a:r>
              <a:rPr lang="el-GR" dirty="0" err="1"/>
              <a:t>κ.λ.π</a:t>
            </a:r>
            <a:endParaRPr lang="el-GR" dirty="0"/>
          </a:p>
          <a:p>
            <a:pPr algn="just"/>
            <a:r>
              <a:rPr lang="el-GR" dirty="0"/>
              <a:t>επιθετικότητα, κλεπτομανία, κρίσεις θυμού </a:t>
            </a:r>
            <a:r>
              <a:rPr lang="el-GR" dirty="0" err="1"/>
              <a:t>κ.λ.π</a:t>
            </a:r>
            <a:r>
              <a:rPr lang="el-GR" dirty="0"/>
              <a:t>.</a:t>
            </a:r>
          </a:p>
          <a:p>
            <a:endParaRPr lang="el-GR" dirty="0"/>
          </a:p>
        </p:txBody>
      </p:sp>
    </p:spTree>
    <p:extLst>
      <p:ext uri="{BB962C8B-B14F-4D97-AF65-F5344CB8AC3E}">
        <p14:creationId xmlns:p14="http://schemas.microsoft.com/office/powerpoint/2010/main" val="38940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Ψυχοσυναισθηματικές</a:t>
            </a:r>
            <a:r>
              <a:rPr lang="el-GR" dirty="0"/>
              <a:t> επιπτώσεις της Δυσλεξίας – ΔΕΠ-Υ</a:t>
            </a:r>
          </a:p>
        </p:txBody>
      </p:sp>
      <p:sp>
        <p:nvSpPr>
          <p:cNvPr id="3" name="Θέση περιεχομένου 2"/>
          <p:cNvSpPr>
            <a:spLocks noGrp="1"/>
          </p:cNvSpPr>
          <p:nvPr>
            <p:ph idx="1"/>
          </p:nvPr>
        </p:nvSpPr>
        <p:spPr/>
        <p:txBody>
          <a:bodyPr>
            <a:normAutofit fontScale="92500"/>
          </a:bodyPr>
          <a:lstStyle/>
          <a:p>
            <a:pPr marL="0" indent="0">
              <a:buNone/>
            </a:pPr>
            <a:r>
              <a:rPr lang="el-GR" dirty="0"/>
              <a:t>Στην προσπάθεια του να ανταπεξέλθει σε ένα καταπιεστικό περιβάλλον το παιδί αναπτύσσει τους εξής ψυχοδυναμικούς μηχανισμούς άμυνας:</a:t>
            </a:r>
          </a:p>
          <a:p>
            <a:r>
              <a:rPr lang="el-GR" dirty="0"/>
              <a:t>ΕΠΙΘΕΤΙΚΟΤΗΤΑ λεκτική ή και σωματική</a:t>
            </a:r>
          </a:p>
          <a:p>
            <a:r>
              <a:rPr lang="el-GR" dirty="0"/>
              <a:t>ΕΝΑΝΤΙΩΜΑΤΙΚΗ ΣΥΜΠΕΡΙΦΟΡΑ εναντιώνεται στους αποδεκτούς κοινωνικούς κανόνες.</a:t>
            </a:r>
          </a:p>
          <a:p>
            <a:r>
              <a:rPr lang="el-GR" dirty="0"/>
              <a:t>ΠΡΟΒΟΛΗ προκλητική, ενοχλητική, εκνευριστική, γελοία</a:t>
            </a:r>
          </a:p>
          <a:p>
            <a:r>
              <a:rPr lang="el-GR" dirty="0"/>
              <a:t>ΑΠΟΣΥΡΣΗ απομόνωση, αδιαφορία</a:t>
            </a:r>
          </a:p>
          <a:p>
            <a:r>
              <a:rPr lang="el-GR" dirty="0"/>
              <a:t>ΚΑΤΑΘΛΙΨΗ</a:t>
            </a:r>
          </a:p>
          <a:p>
            <a:r>
              <a:rPr lang="el-GR" dirty="0"/>
              <a:t>ΨΥΧΟΣΩΜΑΤΙΚΑ ΠΡΟΒΛΗΜΑΤΑ πονοκέφαλοι, εμετοί, πονόκοιλοι κ.λπ.</a:t>
            </a:r>
          </a:p>
          <a:p>
            <a:endParaRPr lang="el-GR" dirty="0"/>
          </a:p>
        </p:txBody>
      </p:sp>
    </p:spTree>
    <p:extLst>
      <p:ext uri="{BB962C8B-B14F-4D97-AF65-F5344CB8AC3E}">
        <p14:creationId xmlns:p14="http://schemas.microsoft.com/office/powerpoint/2010/main" val="17829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Ψυχοσυναισθηματικές</a:t>
            </a:r>
            <a:r>
              <a:rPr lang="el-GR" dirty="0"/>
              <a:t> επιπτώσεις της Δυσλεξίας – ΔΕΠ-Υ</a:t>
            </a:r>
          </a:p>
        </p:txBody>
      </p:sp>
      <p:sp>
        <p:nvSpPr>
          <p:cNvPr id="3" name="Θέση περιεχομένου 2"/>
          <p:cNvSpPr>
            <a:spLocks noGrp="1"/>
          </p:cNvSpPr>
          <p:nvPr>
            <p:ph idx="1"/>
          </p:nvPr>
        </p:nvSpPr>
        <p:spPr/>
        <p:txBody>
          <a:bodyPr/>
          <a:lstStyle/>
          <a:p>
            <a:r>
              <a:rPr lang="el-GR" dirty="0"/>
              <a:t>ΠΡΟΒΛΗΜΑΤΑ ΠΡΟΣΟΧΗΣ ΚΑΙ ΣΥΓΚΕΝΤΡΩΣΗΣ</a:t>
            </a:r>
          </a:p>
          <a:p>
            <a:r>
              <a:rPr lang="el-GR" dirty="0"/>
              <a:t>ΔΥΣΚΟΛΙΕΣ ΣΤΗΝ ΚΟΙΝΩΝΙΚΟΠΟΙΗΣΗ εξάρτηση από φίλους, παρασύρεται, ενδίδει</a:t>
            </a:r>
          </a:p>
          <a:p>
            <a:r>
              <a:rPr lang="el-GR" dirty="0"/>
              <a:t>ΙΔΕΟΛΗΠΤΙΚΑ ΠΡΟΒΛΗΜΑΤΑ έμμονες ιδέες</a:t>
            </a:r>
          </a:p>
          <a:p>
            <a:r>
              <a:rPr lang="el-GR" dirty="0"/>
              <a:t>ΑΝΗΣΥΧΙΑ - ΑΓΧΟΣ</a:t>
            </a:r>
          </a:p>
          <a:p>
            <a:endParaRPr lang="el-GR" dirty="0"/>
          </a:p>
        </p:txBody>
      </p:sp>
    </p:spTree>
    <p:extLst>
      <p:ext uri="{BB962C8B-B14F-4D97-AF65-F5344CB8AC3E}">
        <p14:creationId xmlns:p14="http://schemas.microsoft.com/office/powerpoint/2010/main" val="32258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99392"/>
            <a:ext cx="10157354" cy="1397000"/>
          </a:xfrm>
        </p:spPr>
        <p:txBody>
          <a:bodyPr>
            <a:normAutofit/>
          </a:bodyPr>
          <a:lstStyle/>
          <a:p>
            <a:r>
              <a:rPr lang="el-GR" dirty="0"/>
              <a:t>Παράγοντες Δημιουργίας </a:t>
            </a:r>
            <a:r>
              <a:rPr lang="el-GR" dirty="0" err="1"/>
              <a:t>Ψυχοσυναισθηματικών</a:t>
            </a:r>
            <a:r>
              <a:rPr lang="el-GR" dirty="0"/>
              <a:t> Διαταραχών</a:t>
            </a:r>
          </a:p>
        </p:txBody>
      </p:sp>
      <p:sp>
        <p:nvSpPr>
          <p:cNvPr id="3" name="Θέση περιεχομένου 2"/>
          <p:cNvSpPr>
            <a:spLocks noGrp="1"/>
          </p:cNvSpPr>
          <p:nvPr>
            <p:ph idx="1"/>
          </p:nvPr>
        </p:nvSpPr>
        <p:spPr>
          <a:xfrm>
            <a:off x="1117309" y="1297608"/>
            <a:ext cx="10157354" cy="4896544"/>
          </a:xfrm>
        </p:spPr>
        <p:txBody>
          <a:bodyPr>
            <a:noAutofit/>
          </a:bodyPr>
          <a:lstStyle/>
          <a:p>
            <a:pPr marL="0" indent="0">
              <a:buNone/>
            </a:pPr>
            <a:r>
              <a:rPr lang="el-GR" sz="1800" dirty="0"/>
              <a:t>Τα </a:t>
            </a:r>
            <a:r>
              <a:rPr lang="el-GR" sz="1800" dirty="0" err="1"/>
              <a:t>ψυχοσυναισθηματικά</a:t>
            </a:r>
            <a:r>
              <a:rPr lang="el-GR" sz="1800" dirty="0"/>
              <a:t> προβλήματα που μπορεί να παρουσιάσει ένα παιδί με μαθησιακές δυσκολίες, οφείλονται:</a:t>
            </a:r>
          </a:p>
          <a:p>
            <a:r>
              <a:rPr lang="el-GR" sz="1800" dirty="0"/>
              <a:t>σε στρατηγικές που υιοθετεί το παιδί για να ανταπεξέλθει στις σχολικές προσδοκίες και στα καθήκοντα του</a:t>
            </a:r>
          </a:p>
          <a:p>
            <a:r>
              <a:rPr lang="el-GR" sz="1800" dirty="0"/>
              <a:t>στις τεχνικές που υιοθετεί το σχολικό και κοινωνικό πλαίσιο για να αντιμετωπίσει το παιδί με μαθησιακές δυσκολίες.</a:t>
            </a:r>
          </a:p>
          <a:p>
            <a:pPr marL="0" indent="0">
              <a:buNone/>
            </a:pPr>
            <a:r>
              <a:rPr lang="el-GR" sz="1800" dirty="0"/>
              <a:t>Η οικογένεια και το σχολείο είναι από τους πιο σημαντικούς εξωγενείς παράγοντες που επιδρούν και επηρεάζουν αποφασιστικά την </a:t>
            </a:r>
            <a:r>
              <a:rPr lang="el-GR" sz="1800" dirty="0" err="1"/>
              <a:t>ψυχοσυναισθηματική</a:t>
            </a:r>
            <a:r>
              <a:rPr lang="el-GR" sz="1800" dirty="0"/>
              <a:t> εξέλιξη του παιδιού και την συμπεριφορά του.</a:t>
            </a:r>
          </a:p>
          <a:p>
            <a:r>
              <a:rPr lang="el-GR" sz="1800" dirty="0"/>
              <a:t>Το οικογενειακό περιβάλλον επηρεάζει όχι μόνο τη γνωστική εξέλιξη του παιδιού αλλά και τον τρόπο που διαπλάθεται και διαμορφώνεται ο χαρακτήρας, ο ψυχισμός και η προσωπικότητά του.</a:t>
            </a:r>
          </a:p>
          <a:p>
            <a:r>
              <a:rPr lang="el-GR" sz="1800" dirty="0"/>
              <a:t>Η συναισθηματική και ψυχολογική ισορροπία των γονιών ως ατόμων. </a:t>
            </a:r>
          </a:p>
          <a:p>
            <a:r>
              <a:rPr lang="el-GR" sz="1800" dirty="0"/>
              <a:t>Η κοινωνικοοικονομική κατάσταση και το βιοτικό τους επίπεδο καθώς και η επαγγελματική τους εξέλιξη.</a:t>
            </a:r>
          </a:p>
          <a:p>
            <a:r>
              <a:rPr lang="el-GR" sz="1800" dirty="0"/>
              <a:t>Οι αγχωτικοί τρόποι διαβίωσης. (Ο αγχωτικός παράγοντας της μόρφωσης των παιδιών στην Ελλάδα</a:t>
            </a:r>
          </a:p>
        </p:txBody>
      </p:sp>
    </p:spTree>
    <p:extLst>
      <p:ext uri="{BB962C8B-B14F-4D97-AF65-F5344CB8AC3E}">
        <p14:creationId xmlns:p14="http://schemas.microsoft.com/office/powerpoint/2010/main" val="369111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Δημιουργίας </a:t>
            </a:r>
            <a:r>
              <a:rPr lang="el-GR" dirty="0" err="1"/>
              <a:t>Ψυχοσυναισθηματικών</a:t>
            </a:r>
            <a:r>
              <a:rPr lang="el-GR" dirty="0"/>
              <a:t> Διαταραχών</a:t>
            </a:r>
          </a:p>
        </p:txBody>
      </p:sp>
      <p:sp>
        <p:nvSpPr>
          <p:cNvPr id="3" name="Θέση περιεχομένου 2"/>
          <p:cNvSpPr>
            <a:spLocks noGrp="1"/>
          </p:cNvSpPr>
          <p:nvPr>
            <p:ph idx="1"/>
          </p:nvPr>
        </p:nvSpPr>
        <p:spPr/>
        <p:txBody>
          <a:bodyPr/>
          <a:lstStyle/>
          <a:p>
            <a:r>
              <a:rPr lang="el-GR" dirty="0"/>
              <a:t> Το μορφωτικό επίπεδο των γονιών </a:t>
            </a:r>
          </a:p>
          <a:p>
            <a:r>
              <a:rPr lang="el-GR" dirty="0"/>
              <a:t>Η συναισθηματική κατάσταση της μητέρας, το επίπεδο άγχους και πως το εκφράζει.</a:t>
            </a:r>
          </a:p>
          <a:p>
            <a:r>
              <a:rPr lang="el-GR" dirty="0"/>
              <a:t>Οι σχέσεις των γονιών μεταξύ τους ως ζευγάρι.</a:t>
            </a:r>
          </a:p>
          <a:p>
            <a:r>
              <a:rPr lang="el-GR" dirty="0"/>
              <a:t>Η σειρά γέννησης του παιδιού και ο αριθμός των μελών της οικογένειας. </a:t>
            </a:r>
          </a:p>
          <a:p>
            <a:r>
              <a:rPr lang="el-GR" dirty="0"/>
              <a:t>Το φύλο του παιδιού.</a:t>
            </a:r>
          </a:p>
          <a:p>
            <a:r>
              <a:rPr lang="el-GR" dirty="0"/>
              <a:t>Το είδος της οικογένειας (πολύτεκνη, μονογονεϊκή </a:t>
            </a:r>
            <a:r>
              <a:rPr lang="el-GR" dirty="0" err="1"/>
              <a:t>κ.λ.π</a:t>
            </a:r>
            <a:r>
              <a:rPr lang="el-GR" dirty="0"/>
              <a:t>) μέσα στο οποίο μεγαλώνει το παιδί.</a:t>
            </a:r>
          </a:p>
          <a:p>
            <a:endParaRPr lang="el-GR" dirty="0"/>
          </a:p>
        </p:txBody>
      </p:sp>
    </p:spTree>
    <p:extLst>
      <p:ext uri="{BB962C8B-B14F-4D97-AF65-F5344CB8AC3E}">
        <p14:creationId xmlns:p14="http://schemas.microsoft.com/office/powerpoint/2010/main" val="29126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Άλλη Κατηγοριοποίηση ΜΔ</a:t>
            </a:r>
          </a:p>
        </p:txBody>
      </p:sp>
      <p:sp>
        <p:nvSpPr>
          <p:cNvPr id="3" name="Θέση περιεχομένου 2"/>
          <p:cNvSpPr>
            <a:spLocks noGrp="1"/>
          </p:cNvSpPr>
          <p:nvPr>
            <p:ph idx="1"/>
          </p:nvPr>
        </p:nvSpPr>
        <p:spPr/>
        <p:txBody>
          <a:bodyPr/>
          <a:lstStyle/>
          <a:p>
            <a:r>
              <a:rPr lang="el-GR" dirty="0"/>
              <a:t> ΟΜΑΔΑ Α: ΔΥΣΛΕΞΙΑ, ΔΙΑΤΑΡΑΧΗ ΕΛΛΕΙΜΑΤΙΚΗΣ ΠΡΟΣΟΧΗΣ ΚΑΙ ΥΠΕΡΚΙΝΗΤΙΚΟΤΗΤΑΣ (ΔΕΠ-Υ), ΓΛΩΣΣΙΚΕΣ ΔΙΑΤΑΡΑΧΕΣ Η ΕΙΔΙΚΕΣ ΓΛΩΣΣΙΚΕΣ ΔΙΑΤΑΡΑΧΕΣ ( ΕΓΔ), ΟΡΙΑΚΗ ΝΟΗΜΟΣΥΝΗ</a:t>
            </a:r>
          </a:p>
          <a:p>
            <a:r>
              <a:rPr lang="el-GR" dirty="0"/>
              <a:t>ΟΜΑΔΑ Β: ΑΤΥΠΕΣ ΜΔ, ΡΥΘΜΟΣ, ΔΥΣΚΟΛΙΑ ΣΤΗΝ ΑΥΘΟΡΜΗΤΗ ΓΛΩΣΣΑ, ΔΥΣΚΟΛΙΑ ΣΤΗ ΓΛΩΣΣΑ ΚΑΤ’ ΑΠΑΙΤΗΣΗ, ΟΡΓΑΝΩΣΗ,  ΨΥΧΟΣΥΝΑΙΣΘΗΜΑΤΙΚΑ ΚΑΙ ΣΥΜΠΕΡΙΦΟΡΙΚΑ ΠΡΟΒΛΗΜΑΤΑ</a:t>
            </a:r>
          </a:p>
        </p:txBody>
      </p:sp>
    </p:spTree>
    <p:extLst>
      <p:ext uri="{BB962C8B-B14F-4D97-AF65-F5344CB8AC3E}">
        <p14:creationId xmlns:p14="http://schemas.microsoft.com/office/powerpoint/2010/main" val="353127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Παράγοντες Δημιουργίας </a:t>
            </a:r>
            <a:r>
              <a:rPr lang="el-GR" dirty="0" err="1"/>
              <a:t>Ψυχοσυναισθηματικών</a:t>
            </a:r>
            <a:r>
              <a:rPr lang="el-GR" dirty="0"/>
              <a:t> Διαταραχών</a:t>
            </a:r>
          </a:p>
        </p:txBody>
      </p:sp>
      <p:sp>
        <p:nvSpPr>
          <p:cNvPr id="3" name="Θέση περιεχομένου 2"/>
          <p:cNvSpPr>
            <a:spLocks noGrp="1"/>
          </p:cNvSpPr>
          <p:nvPr>
            <p:ph idx="1"/>
          </p:nvPr>
        </p:nvSpPr>
        <p:spPr>
          <a:xfrm>
            <a:off x="1117309" y="1473200"/>
            <a:ext cx="10157354" cy="5196160"/>
          </a:xfrm>
        </p:spPr>
        <p:txBody>
          <a:bodyPr>
            <a:normAutofit fontScale="62500" lnSpcReduction="20000"/>
          </a:bodyPr>
          <a:lstStyle/>
          <a:p>
            <a:pPr algn="just"/>
            <a:r>
              <a:rPr lang="el-GR" sz="2600" dirty="0"/>
              <a:t>Ο τρόπος με τον οποίο η οικογένεια, δέχεται, κατανοεί και αντιμετωπίζει τη δυσκολία του παιδιού.</a:t>
            </a:r>
          </a:p>
          <a:p>
            <a:pPr algn="just"/>
            <a:r>
              <a:rPr lang="el-GR" sz="2600" dirty="0"/>
              <a:t>Η αντιλήψεις και η συμπεριφορά των άλλων, συγγενών, φίλων, συμμαθητών.</a:t>
            </a:r>
          </a:p>
          <a:p>
            <a:pPr algn="just"/>
            <a:r>
              <a:rPr lang="el-GR" sz="2600" dirty="0"/>
              <a:t>Η ελλιπής ενημέρωση του ίδιου του παιδιού για τη δυσκολία του και των τρόπων αντιμετώπισής της, από τα κέντρα διάγνωσης και τους γονείς.</a:t>
            </a:r>
          </a:p>
          <a:p>
            <a:pPr algn="just"/>
            <a:r>
              <a:rPr lang="el-GR" sz="2600" dirty="0"/>
              <a:t>Ο τρόπος με τον οποίο αντιμετωπίζει τις μαθησιακές δυσκολίες στο σχολικό περιβάλλον ο εκπαιδευτικός, εξαρτάται από: Την προσωπικότητά του, την </a:t>
            </a:r>
            <a:r>
              <a:rPr lang="el-GR" sz="2600" dirty="0" err="1"/>
              <a:t>ψυχοσυναισθηματική</a:t>
            </a:r>
            <a:r>
              <a:rPr lang="el-GR" sz="2600" dirty="0"/>
              <a:t> του κατάσταση, τις αξίες του και τα πιστεύω του, το μορφωτικό και πολιτιστικό του επίπεδο, τη μεθοδολογία, τους στόχους, τη χρήση υλικού και τον τρόπο που προσεγγίζει το μάθημα και τον μαθητή με μαθησιακές δυσκολίες.</a:t>
            </a:r>
          </a:p>
          <a:p>
            <a:pPr algn="just"/>
            <a:r>
              <a:rPr lang="el-GR" sz="2600" dirty="0"/>
              <a:t>Το σχολείο ως περιβάλλον ασφάλειας, κουλτούρας και ήθους.</a:t>
            </a:r>
          </a:p>
          <a:p>
            <a:pPr algn="just"/>
            <a:r>
              <a:rPr lang="el-GR" sz="2600" dirty="0"/>
              <a:t>Η ύλη, θεματολογία και η ποιότητα των σχολικών βιβλίων.</a:t>
            </a:r>
          </a:p>
          <a:p>
            <a:pPr algn="just"/>
            <a:r>
              <a:rPr lang="el-GR" sz="2600" dirty="0"/>
              <a:t>Η δυσκαμψία – ευελιξία του εκπαιδευτικού συστήματος και του μορφωτικού υλικού.</a:t>
            </a:r>
          </a:p>
          <a:p>
            <a:pPr algn="just"/>
            <a:r>
              <a:rPr lang="el-GR" sz="2600" dirty="0"/>
              <a:t>Ο κρατικός μηχανισμός και τα οικονομικά κονδύλια που διαθέτει για την παιδεία, τα κτίρια, την επιμόρφωση των εκπαιδευτικών, την υιοθέτηση νέων προγραμμάτων και την μέριμνα για τη μόρφωση ατόμων με ειδικές εκπαιδευτικές ανάγκες.</a:t>
            </a:r>
          </a:p>
          <a:p>
            <a:pPr algn="just"/>
            <a:r>
              <a:rPr lang="el-GR" sz="2600" dirty="0"/>
              <a:t>Οι νόμοι που ενισχύουν ή απορρίπτουν τη διαφορετικότητα και που αφορούν τις μαθησιακές δυσκολίες.</a:t>
            </a:r>
          </a:p>
          <a:p>
            <a:endParaRPr lang="el-GR" dirty="0"/>
          </a:p>
        </p:txBody>
      </p:sp>
    </p:spTree>
    <p:extLst>
      <p:ext uri="{BB962C8B-B14F-4D97-AF65-F5344CB8AC3E}">
        <p14:creationId xmlns:p14="http://schemas.microsoft.com/office/powerpoint/2010/main" val="278440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Συναισθήματα που βιώνουν τα παιδιά με Δυσλεξία – ΔΕΠ-Υ</a:t>
            </a:r>
          </a:p>
        </p:txBody>
      </p:sp>
      <p:sp>
        <p:nvSpPr>
          <p:cNvPr id="3" name="Θέση περιεχομένου 2"/>
          <p:cNvSpPr>
            <a:spLocks noGrp="1"/>
          </p:cNvSpPr>
          <p:nvPr>
            <p:ph idx="1"/>
          </p:nvPr>
        </p:nvSpPr>
        <p:spPr/>
        <p:txBody>
          <a:bodyPr>
            <a:normAutofit fontScale="70000" lnSpcReduction="20000"/>
          </a:bodyPr>
          <a:lstStyle/>
          <a:p>
            <a:r>
              <a:rPr lang="el-GR" dirty="0"/>
              <a:t>Πολλά παιδιά ζουν με το φόβο της αποκάλυψης της μαθησιακής τους δυσκολίας και της κατάρρευσης των ελπίδων και των φιλοδοξιών τους.</a:t>
            </a:r>
          </a:p>
          <a:p>
            <a:r>
              <a:rPr lang="el-GR" dirty="0"/>
              <a:t>Ο φόβος ότι δεν ταιριάζουν στο περιβάλλον τους, ότι δεν είναι “φυσιολογικό” συχνά τους ταλαιπωρεί και τους κάνει να νιώθουν ντροπή, αμηχανία, αγωνία και πίεση.</a:t>
            </a:r>
          </a:p>
          <a:p>
            <a:r>
              <a:rPr lang="el-GR" dirty="0"/>
              <a:t>Το βαρύ συναισθηματικό τίμημα που συνεπάγεται ο φόβος της αποκάλυψης, μπορεί να συνθλίψει κυριολεκτικά το παιδί.</a:t>
            </a:r>
          </a:p>
          <a:p>
            <a:r>
              <a:rPr lang="el-GR" dirty="0"/>
              <a:t>Καθώς το παιδί προσπαθεί να ανταπεξέλθει στις σχολικές του υποχρεώσεις, παρατηρεί την αδυναμία του, (</a:t>
            </a:r>
            <a:r>
              <a:rPr lang="el-GR" dirty="0" err="1"/>
              <a:t>π.χ</a:t>
            </a:r>
            <a:r>
              <a:rPr lang="el-GR" dirty="0"/>
              <a:t> να γράψει γρήγορα), και βιώνει συναισθήματα ματαίωσης και κατωτερότητας.</a:t>
            </a:r>
          </a:p>
          <a:p>
            <a:r>
              <a:rPr lang="el-GR" dirty="0"/>
              <a:t>Η συναισθηματική του ένταση και απογοήτευση κορυφώνονται όταν συνειδητοποιεί, ότι μένει πολλές φορές έξω από δραστηριότητες εξαιτίας του υπερβολικού χρόνου που χρειάζεται για μια απλή δουλειά.</a:t>
            </a:r>
          </a:p>
          <a:p>
            <a:r>
              <a:rPr lang="el-GR" dirty="0"/>
              <a:t>Η αποδιοργάνωση, η αδυναμία συγκέντρωσης στην ολοκλήρωση ενός έργου, η θολούρα που καλύπτει ορισμένες φορές το μυαλό του, του γεννά συναισθήματα σύγχυσης και απόγνωσης.</a:t>
            </a:r>
          </a:p>
          <a:p>
            <a:endParaRPr lang="el-GR" dirty="0"/>
          </a:p>
        </p:txBody>
      </p:sp>
    </p:spTree>
    <p:extLst>
      <p:ext uri="{BB962C8B-B14F-4D97-AF65-F5344CB8AC3E}">
        <p14:creationId xmlns:p14="http://schemas.microsoft.com/office/powerpoint/2010/main" val="15168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Συναισθήματα που βιώνουν τα παιδιά με Δυσλεξία – ΔΕΠ-Υ</a:t>
            </a:r>
          </a:p>
        </p:txBody>
      </p:sp>
      <p:sp>
        <p:nvSpPr>
          <p:cNvPr id="3" name="Θέση περιεχομένου 2"/>
          <p:cNvSpPr>
            <a:spLocks noGrp="1"/>
          </p:cNvSpPr>
          <p:nvPr>
            <p:ph idx="1"/>
          </p:nvPr>
        </p:nvSpPr>
        <p:spPr/>
        <p:txBody>
          <a:bodyPr>
            <a:normAutofit fontScale="92500" lnSpcReduction="10000"/>
          </a:bodyPr>
          <a:lstStyle/>
          <a:p>
            <a:r>
              <a:rPr lang="el-GR" dirty="0"/>
              <a:t>Όταν ένα παιδί βιώνει συναισθήματα του φόβου του για πιθανά λάθη του – που οφείλονται ή τα αποδίδει στη μαθησιακή δυσκολία που έχει – τότε αμφιβάλλει για τον εαυτό του, και σχεδόν παραλύει.</a:t>
            </a:r>
          </a:p>
          <a:p>
            <a:r>
              <a:rPr lang="el-GR" dirty="0"/>
              <a:t>Όταν δεν καταλαβαίνει κάτι ή δεν μπορεί να επεξεργαστεί οδηγίες που του δίνονται, νιώθει ανεπαρκής και κατώτερος.</a:t>
            </a:r>
          </a:p>
          <a:p>
            <a:r>
              <a:rPr lang="el-GR" dirty="0"/>
              <a:t>Πολλές φορές όταν δεν μπορούν να συμμετέχουν σε εξωσχολικές δραστηριότητες, π.χ. ποδόσφαιρο βιώνουν το συναίσθημα της απομόνωσης και της μοναξιάς.</a:t>
            </a:r>
          </a:p>
          <a:p>
            <a:r>
              <a:rPr lang="el-GR" dirty="0"/>
              <a:t>Όταν οι γονείς τους ή οι εκπαιδευτικοί, δεν τους καταλαβαίνουν ή τους πιέζουν έξω από τις δυνατότητες τους και με λάθος τρόπο, βιώνουν συναισθήματα ανεπάρκειας, ανικανότητας, ματαίωσης, και θυμού με διαρκώς αυξανόμενη ένταση.</a:t>
            </a:r>
          </a:p>
          <a:p>
            <a:endParaRPr lang="el-GR" dirty="0"/>
          </a:p>
        </p:txBody>
      </p:sp>
    </p:spTree>
    <p:extLst>
      <p:ext uri="{BB962C8B-B14F-4D97-AF65-F5344CB8AC3E}">
        <p14:creationId xmlns:p14="http://schemas.microsoft.com/office/powerpoint/2010/main" val="8945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Συναισθήματα που βιώνουν τα παιδιά με Δυσλεξία – ΔΕΠ-Υ</a:t>
            </a:r>
          </a:p>
        </p:txBody>
      </p:sp>
      <p:sp>
        <p:nvSpPr>
          <p:cNvPr id="3" name="Θέση περιεχομένου 2"/>
          <p:cNvSpPr>
            <a:spLocks noGrp="1"/>
          </p:cNvSpPr>
          <p:nvPr>
            <p:ph idx="1"/>
          </p:nvPr>
        </p:nvSpPr>
        <p:spPr/>
        <p:txBody>
          <a:bodyPr>
            <a:normAutofit fontScale="70000" lnSpcReduction="20000"/>
          </a:bodyPr>
          <a:lstStyle/>
          <a:p>
            <a:r>
              <a:rPr lang="el-GR" dirty="0"/>
              <a:t>Συχνά νιώθουν ότι υπάρχουν δύο είδη ανθρώπων στον κόσμο – αυτοί που είναι δυσλεκτικοί κι άλλοι που δεν είναι. </a:t>
            </a:r>
          </a:p>
          <a:p>
            <a:r>
              <a:rPr lang="el-GR" dirty="0"/>
              <a:t>Τα συναισθήματα ζήλειας προς τα άλλα παιδιά που δεν χρειάζονται να ανησυχήσουν ποτέ, πως θα διαβάσουν ένα κείμενο ή αν θα γράψουν λάθος μια λέξη στον πίνακα, τα βασανίζει και τα κάνει να εύχονται μια μέρα να γίνουν σαν κι αυτά.</a:t>
            </a:r>
          </a:p>
          <a:p>
            <a:r>
              <a:rPr lang="el-GR" dirty="0"/>
              <a:t>Ο θυμός αποτελεί αναμενόμενη αντίδραση του παιδιού στη μαθησιακή δυσκολία που έχει.</a:t>
            </a:r>
          </a:p>
          <a:p>
            <a:r>
              <a:rPr lang="el-GR" dirty="0"/>
              <a:t>Η τάση του να ζει μέσα στη μυστικότητα και στη ντροπή, επιδεινώνει την αμηχανία του. Η δυσκολία του να εκφράσει τα συναισθήματά του με αποδεκτό τρόπο και να επιλύσει μόνο του τα προβλήματά του οξύνουν την κοινωνική του αδεξιότητα και συντελούν στην κοινωνική απομόνωσή του.</a:t>
            </a:r>
          </a:p>
          <a:p>
            <a:r>
              <a:rPr lang="el-GR" dirty="0"/>
              <a:t>Η μαθησιακή δυσκολία που έχει ένα παιδί το φέρνει συχνά σε δύσκολη θέση, το κάνει να νιώθει ότι </a:t>
            </a:r>
            <a:r>
              <a:rPr lang="el-GR" dirty="0" err="1"/>
              <a:t>γελοιοποιείται.Το</a:t>
            </a:r>
            <a:r>
              <a:rPr lang="el-GR" dirty="0"/>
              <a:t> άγχος που τα διακατέχει, ορίζεται ως ένα συναίσθημα έντασης, ανησυχίας, ή φόβου που περιορίζει πολλές φορές την σχολική τους επίδοση και τους οδηγεί στην σχολική αποτυχία και στην απώλεια της αυτοεκτίμησης.</a:t>
            </a:r>
          </a:p>
          <a:p>
            <a:r>
              <a:rPr lang="el-GR" dirty="0"/>
              <a:t>Πολλές φορές φοβάται και αγωνιά μήπως χαθεί στο δρόμο εξαιτίας της αδυναμίας του στον προσανατολισμό.</a:t>
            </a:r>
          </a:p>
          <a:p>
            <a:endParaRPr lang="el-GR" dirty="0"/>
          </a:p>
        </p:txBody>
      </p:sp>
    </p:spTree>
    <p:extLst>
      <p:ext uri="{BB962C8B-B14F-4D97-AF65-F5344CB8AC3E}">
        <p14:creationId xmlns:p14="http://schemas.microsoft.com/office/powerpoint/2010/main" val="217477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Συναισθήματα που βιώνουν τα παιδιά με Δυσλεξία – ΔΕΠ-Υ</a:t>
            </a:r>
          </a:p>
        </p:txBody>
      </p:sp>
      <p:sp>
        <p:nvSpPr>
          <p:cNvPr id="3" name="Θέση περιεχομένου 2"/>
          <p:cNvSpPr>
            <a:spLocks noGrp="1"/>
          </p:cNvSpPr>
          <p:nvPr>
            <p:ph idx="1"/>
          </p:nvPr>
        </p:nvSpPr>
        <p:spPr/>
        <p:txBody>
          <a:bodyPr>
            <a:normAutofit fontScale="92500" lnSpcReduction="20000"/>
          </a:bodyPr>
          <a:lstStyle/>
          <a:p>
            <a:r>
              <a:rPr lang="el-GR" dirty="0"/>
              <a:t>Επίσης, ντρέπεται να ζητήσει βοήθεια όταν χάνεται, επειδή αυτό μπορεί να αποτελέσει μια ακόμη αιτία κοροϊδίας και κριτικής από τους άλλους.</a:t>
            </a:r>
          </a:p>
          <a:p>
            <a:r>
              <a:rPr lang="el-GR" dirty="0"/>
              <a:t>Η αγωνία του κορυφώνεται, γιατί αμφιβάλλει αν θα κατανοήσει ή αν θα συγκρατήσει στη μνήμη του π.χ. τις οδηγίες προσανατολισμού, σε περίπτωση που ζητήσει τελικά βοήθεια.</a:t>
            </a:r>
          </a:p>
          <a:p>
            <a:r>
              <a:rPr lang="el-GR" dirty="0"/>
              <a:t>Συνήθως εγκαταλείπει την προσπάθειά του με την πρώτη δυσκολία που θα συναντήσει ή δεν επιμένει να ολοκληρώσει την σχολική εργασία που το δυσκολεύει, γιατί πιστεύει ότι όσο και αν προσπαθήσει δεν θα τα καταφέρει.</a:t>
            </a:r>
          </a:p>
          <a:p>
            <a:r>
              <a:rPr lang="el-GR" dirty="0"/>
              <a:t>Συχνά αποκτά παθητική στάση και αποφεύγει να παίρνει πρωτοβουλίες.</a:t>
            </a:r>
          </a:p>
          <a:p>
            <a:r>
              <a:rPr lang="el-GR" dirty="0"/>
              <a:t>Κατ’ αυτό τον τρόπο, οι πιθανότητες που έχει να τα πάει καλά σε αυτό που κάνει, μειώνονται ακόμα περισσότερο καθώς είναι πεπεισμένο από την αρχή, ότι θα αποτύχει (</a:t>
            </a:r>
            <a:r>
              <a:rPr lang="el-GR" dirty="0" err="1"/>
              <a:t>αυτο-εκπληρούμενη</a:t>
            </a:r>
            <a:r>
              <a:rPr lang="el-GR" dirty="0"/>
              <a:t> προφητεία).</a:t>
            </a:r>
          </a:p>
          <a:p>
            <a:endParaRPr lang="el-GR" dirty="0"/>
          </a:p>
        </p:txBody>
      </p:sp>
    </p:spTree>
    <p:extLst>
      <p:ext uri="{BB962C8B-B14F-4D97-AF65-F5344CB8AC3E}">
        <p14:creationId xmlns:p14="http://schemas.microsoft.com/office/powerpoint/2010/main" val="23248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Συναισθηματικής Στήριξης από τους </a:t>
            </a:r>
            <a:r>
              <a:rPr lang="el-GR" dirty="0" err="1"/>
              <a:t>Εκπαιδευτίκούς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Οι εκπαιδευτικοί είναι σημαντικό να υιοθετούν ένα σύστημα </a:t>
            </a:r>
            <a:r>
              <a:rPr lang="el-GR" dirty="0" err="1"/>
              <a:t>αυτοαξιολόγησης</a:t>
            </a:r>
            <a:r>
              <a:rPr lang="el-GR" dirty="0"/>
              <a:t> και ελέγχου του εαυτού τους, της συμπεριφοράς τους, των λεκτικών παρατηρήσεών τους, της διδακτικής τους οργάνωσης και προσέγγισης.</a:t>
            </a:r>
          </a:p>
          <a:p>
            <a:r>
              <a:rPr lang="el-GR" dirty="0"/>
              <a:t>Ενθαρρύνει, κατανοεί, στηρίζει το μαθητή.</a:t>
            </a:r>
          </a:p>
          <a:p>
            <a:r>
              <a:rPr lang="el-GR" dirty="0"/>
              <a:t>Αποφεύγει ρητά και κατηγορηματικά αρνητικές κριτικές.</a:t>
            </a:r>
          </a:p>
          <a:p>
            <a:r>
              <a:rPr lang="el-GR" dirty="0"/>
              <a:t>Ακολουθεί ένα σταθερό σύστημα επιβράβευσης με ανταμοιβές, όταν το παιδί πετυχαίνει τους στόχους του.</a:t>
            </a:r>
          </a:p>
          <a:p>
            <a:r>
              <a:rPr lang="el-GR" dirty="0"/>
              <a:t>Δεν πρέπει να δέχεται ότι υπάρχει τεμπέλικο παιδί, αδιάφορο, που δεν θέλει να πετύχει.</a:t>
            </a:r>
          </a:p>
          <a:p>
            <a:r>
              <a:rPr lang="el-GR" dirty="0"/>
              <a:t>Αναγνωρίζει στο παιδί την κάθε του προσπάθεια.</a:t>
            </a:r>
          </a:p>
          <a:p>
            <a:r>
              <a:rPr lang="el-GR" dirty="0"/>
              <a:t>Μαθαίνει να ακούει αυτά που του λένε τα παιδιά, δείχνοντας τους σεβασμό.</a:t>
            </a:r>
          </a:p>
          <a:p>
            <a:endParaRPr lang="el-GR" dirty="0"/>
          </a:p>
        </p:txBody>
      </p:sp>
    </p:spTree>
    <p:extLst>
      <p:ext uri="{BB962C8B-B14F-4D97-AF65-F5344CB8AC3E}">
        <p14:creationId xmlns:p14="http://schemas.microsoft.com/office/powerpoint/2010/main" val="266193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Συναισθηματικής Στήριξης από τους </a:t>
            </a:r>
            <a:r>
              <a:rPr lang="el-GR" dirty="0" err="1"/>
              <a:t>Εκπαιδευτίκούς</a:t>
            </a:r>
            <a:endParaRPr lang="el-GR" dirty="0"/>
          </a:p>
        </p:txBody>
      </p:sp>
      <p:sp>
        <p:nvSpPr>
          <p:cNvPr id="3" name="Θέση περιεχομένου 2"/>
          <p:cNvSpPr>
            <a:spLocks noGrp="1"/>
          </p:cNvSpPr>
          <p:nvPr>
            <p:ph idx="1"/>
          </p:nvPr>
        </p:nvSpPr>
        <p:spPr>
          <a:xfrm>
            <a:off x="1117309" y="1473200"/>
            <a:ext cx="10157354" cy="4980136"/>
          </a:xfrm>
        </p:spPr>
        <p:txBody>
          <a:bodyPr>
            <a:normAutofit fontScale="70000" lnSpcReduction="20000"/>
          </a:bodyPr>
          <a:lstStyle/>
          <a:p>
            <a:r>
              <a:rPr lang="el-GR" sz="2600" dirty="0"/>
              <a:t>Συνεργάζεται με συναδέλφους, γονείς και αν είναι σκόπιμο με ειδικούς, λαμβάνοντας υπόψη πτυχές της προσωπικότητας και της συμπεριφοράς του μαθητή, εκτός τάξης.</a:t>
            </a:r>
          </a:p>
          <a:p>
            <a:r>
              <a:rPr lang="el-GR" sz="2600" dirty="0"/>
              <a:t>Δημιουργεί τις κατάλληλες προϋποθέσεις για την ομαλή ένταξη των μαθητών σε ομάδες.</a:t>
            </a:r>
          </a:p>
          <a:p>
            <a:r>
              <a:rPr lang="el-GR" sz="2600" dirty="0"/>
              <a:t>Το ενθαρρύνει στις σχέσεις του με τ άλλα παιδιά.</a:t>
            </a:r>
          </a:p>
          <a:p>
            <a:r>
              <a:rPr lang="el-GR" sz="2600" dirty="0"/>
              <a:t>Εστιάζει την προσοχή του, στις ικανότητες και όχι στις αδυναμίες των μαθητών τους.</a:t>
            </a:r>
          </a:p>
          <a:p>
            <a:r>
              <a:rPr lang="el-GR" sz="2600" dirty="0"/>
              <a:t>Τους αναθέτει ασχολίες στις οποίες η σίγουρη επιτυχία, θα αντισταθμίσει το συνεχές αίσθημα αποτυχίας.</a:t>
            </a:r>
          </a:p>
          <a:p>
            <a:r>
              <a:rPr lang="el-GR" sz="2600" dirty="0"/>
              <a:t>Προσαρμόζει τις προσδοκίες του θέτοντας ρεαλιστικούς στόχους αλλά δεν τις χαμηλώνει.</a:t>
            </a:r>
          </a:p>
          <a:p>
            <a:r>
              <a:rPr lang="el-GR" sz="2600" dirty="0"/>
              <a:t>Υπερασπίζεται τα δικαιώματα των παιδιών.</a:t>
            </a:r>
          </a:p>
          <a:p>
            <a:r>
              <a:rPr lang="el-GR" sz="2600" dirty="0"/>
              <a:t>Πιστεύει στους μαθητές του, χαίρεται και εκδηλώνει τη στοργή του και την αγάπη του.</a:t>
            </a:r>
          </a:p>
          <a:p>
            <a:r>
              <a:rPr lang="el-GR" sz="2600" dirty="0"/>
              <a:t>Συνειδητοποιεί πόσο σημαντικός είναι ο ρόλος του και η στάση του στη ζωή του παιδιού, με μαθησιακές δυσκολίες.</a:t>
            </a:r>
          </a:p>
          <a:p>
            <a:endParaRPr lang="el-GR" dirty="0"/>
          </a:p>
        </p:txBody>
      </p:sp>
    </p:spTree>
    <p:extLst>
      <p:ext uri="{BB962C8B-B14F-4D97-AF65-F5344CB8AC3E}">
        <p14:creationId xmlns:p14="http://schemas.microsoft.com/office/powerpoint/2010/main" val="20823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Εκπαιδευτικές Πρακτικές</a:t>
            </a:r>
          </a:p>
        </p:txBody>
      </p:sp>
      <p:sp>
        <p:nvSpPr>
          <p:cNvPr id="3" name="Θέση κειμένου 2"/>
          <p:cNvSpPr>
            <a:spLocks noGrp="1"/>
          </p:cNvSpPr>
          <p:nvPr>
            <p:ph type="body" idx="1"/>
          </p:nvPr>
        </p:nvSpPr>
        <p:spPr/>
        <p:txBody>
          <a:bodyPr/>
          <a:lstStyle/>
          <a:p>
            <a:r>
              <a:rPr lang="el-GR" dirty="0"/>
              <a:t>Στην πράξη…</a:t>
            </a:r>
          </a:p>
        </p:txBody>
      </p:sp>
    </p:spTree>
    <p:extLst>
      <p:ext uri="{BB962C8B-B14F-4D97-AF65-F5344CB8AC3E}">
        <p14:creationId xmlns:p14="http://schemas.microsoft.com/office/powerpoint/2010/main" val="12610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και δομή δραστηριοτήτων</a:t>
            </a:r>
          </a:p>
        </p:txBody>
      </p:sp>
      <p:sp>
        <p:nvSpPr>
          <p:cNvPr id="3" name="Θέση περιεχομένου 2"/>
          <p:cNvSpPr>
            <a:spLocks noGrp="1"/>
          </p:cNvSpPr>
          <p:nvPr>
            <p:ph idx="1"/>
          </p:nvPr>
        </p:nvSpPr>
        <p:spPr/>
        <p:txBody>
          <a:bodyPr>
            <a:normAutofit fontScale="85000" lnSpcReduction="10000"/>
          </a:bodyPr>
          <a:lstStyle/>
          <a:p>
            <a:r>
              <a:rPr lang="el-GR" dirty="0"/>
              <a:t>Οι δραστηριότητες να είναι σύντομες και δομημένες. Κάθε δραστηριότητα να χωρίζεται σε επιμέρους ενότητες και να μην παρουσιάζεται ποτέ στο σύνολο της.</a:t>
            </a:r>
          </a:p>
          <a:p>
            <a:r>
              <a:rPr lang="el-GR" dirty="0"/>
              <a:t>Δίνετε στο παιδί απλές, ξεκάθαρες και συγκεκριμένες οδηγίες. </a:t>
            </a:r>
          </a:p>
          <a:p>
            <a:r>
              <a:rPr lang="el-GR" dirty="0"/>
              <a:t>Βεβαιωθείτε ότι ο μαθητής έχει κατανοήσει τις οδηγίες προτού ξεκινήσει την εκτέλεσή της δραστηριότητας. </a:t>
            </a:r>
          </a:p>
          <a:p>
            <a:r>
              <a:rPr lang="el-GR" dirty="0"/>
              <a:t>Ο μαθητής να αναφέρει τα βήματα κάθε δραστηριότητας πριν προβεί σε αυτά.  </a:t>
            </a:r>
          </a:p>
          <a:p>
            <a:r>
              <a:rPr lang="el-GR" dirty="0"/>
              <a:t>Προτείνεται να γίνονται διαλείμματα ανάμεσα στα βήματα των δραστηριοτήτων όποτε παρατηρηθεί κόπωση του μαθητή. </a:t>
            </a:r>
          </a:p>
          <a:p>
            <a:r>
              <a:rPr lang="el-GR" dirty="0"/>
              <a:t>Διατηρείτε συχνή </a:t>
            </a:r>
            <a:r>
              <a:rPr lang="el-GR" dirty="0" err="1"/>
              <a:t>βλεμματική</a:t>
            </a:r>
            <a:r>
              <a:rPr lang="el-GR" dirty="0"/>
              <a:t> επαφή και "επαναφέρετε" το μαθητή χρησιμοποιώντας το βλέμμα σας, αναφέροντας το όνομα του, αγγίζοντας τον ή κάνοντας του μια απλή ερώτηση. </a:t>
            </a:r>
          </a:p>
          <a:p>
            <a:endParaRPr lang="el-GR" dirty="0"/>
          </a:p>
        </p:txBody>
      </p:sp>
    </p:spTree>
    <p:extLst>
      <p:ext uri="{BB962C8B-B14F-4D97-AF65-F5344CB8AC3E}">
        <p14:creationId xmlns:p14="http://schemas.microsoft.com/office/powerpoint/2010/main" val="77288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και δομή δραστηριοτήτων</a:t>
            </a:r>
          </a:p>
        </p:txBody>
      </p:sp>
      <p:sp>
        <p:nvSpPr>
          <p:cNvPr id="3" name="Θέση περιεχομένου 2"/>
          <p:cNvSpPr>
            <a:spLocks noGrp="1"/>
          </p:cNvSpPr>
          <p:nvPr>
            <p:ph idx="1"/>
          </p:nvPr>
        </p:nvSpPr>
        <p:spPr/>
        <p:txBody>
          <a:bodyPr>
            <a:normAutofit fontScale="92500" lnSpcReduction="10000"/>
          </a:bodyPr>
          <a:lstStyle/>
          <a:p>
            <a:r>
              <a:rPr lang="el-GR" dirty="0"/>
              <a:t>το διδακτικό υλικό να συνδυάζεται με </a:t>
            </a:r>
            <a:r>
              <a:rPr lang="el-GR" dirty="0" err="1"/>
              <a:t>οπτικο</a:t>
            </a:r>
            <a:r>
              <a:rPr lang="el-GR" dirty="0"/>
              <a:t>-ακουστικά μέσα ή βιωματική μάθηση. Φροντίστε να ελαχιστοποιούνται οι επαναλαμβανόμενες ασκήσεις. </a:t>
            </a:r>
          </a:p>
          <a:p>
            <a:r>
              <a:rPr lang="el-GR" dirty="0"/>
              <a:t>Διδάξτε στο μαθητή μικρά κόλπα, όπως μνημονικές τεχνικές, χρησιμοποιήστε βοηθητικές κάρτες </a:t>
            </a:r>
            <a:r>
              <a:rPr lang="el-GR" dirty="0" err="1"/>
              <a:t>κ.λ.π</a:t>
            </a:r>
            <a:r>
              <a:rPr lang="el-GR" dirty="0"/>
              <a:t>. Τα παιδιά αυτά έχουν προβλήματα με την "ενεργό μνήμη", το χώρο της μνήμης δηλαδή που χρησιμοποιείται όταν προσπαθούμε να ολοκληρώσουμε μια εργασία. Οποιοδήποτε μικρό κόλπο μπορείτε να μηχανευτείτε - συνθηματικές κινήσεις, ομοιοκαταληξίες </a:t>
            </a:r>
            <a:r>
              <a:rPr lang="el-GR" dirty="0" err="1"/>
              <a:t>κ.α</a:t>
            </a:r>
            <a:r>
              <a:rPr lang="el-GR" dirty="0"/>
              <a:t> - μπορεί να βοηθήσει πολύ στη βελτίωση της μνήμης. </a:t>
            </a:r>
          </a:p>
          <a:p>
            <a:r>
              <a:rPr lang="el-GR" dirty="0"/>
              <a:t>Επιτρέψτε στο μαθητή ως δικλίδα ασφαλείας να "δραπετεύει" για λίγο. (για παράδειγμα, αναθέστε του να φέρει κάτι ή τον έχετε σαν μικρό «βοηθό» στις δραστηριότητες). </a:t>
            </a:r>
          </a:p>
          <a:p>
            <a:endParaRPr lang="el-GR" dirty="0"/>
          </a:p>
        </p:txBody>
      </p:sp>
    </p:spTree>
    <p:extLst>
      <p:ext uri="{BB962C8B-B14F-4D97-AF65-F5344CB8AC3E}">
        <p14:creationId xmlns:p14="http://schemas.microsoft.com/office/powerpoint/2010/main" val="298956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αναπτυξιακών προβλημάτων </a:t>
            </a:r>
          </a:p>
        </p:txBody>
      </p:sp>
      <p:sp>
        <p:nvSpPr>
          <p:cNvPr id="3" name="Θέση περιεχομένου 2"/>
          <p:cNvSpPr>
            <a:spLocks noGrp="1"/>
          </p:cNvSpPr>
          <p:nvPr>
            <p:ph idx="1"/>
          </p:nvPr>
        </p:nvSpPr>
        <p:spPr/>
        <p:txBody>
          <a:bodyPr>
            <a:normAutofit fontScale="92500" lnSpcReduction="10000"/>
          </a:bodyPr>
          <a:lstStyle/>
          <a:p>
            <a:r>
              <a:rPr lang="el-GR" dirty="0"/>
              <a:t>άργησε να κατακτήσει θεμελιώδη αναπτυξιακά στάδια (στήριξη κεφαλιού, στήριξη σε καθιστή θέση, βάδιση, πρώτη ομιλία ) </a:t>
            </a:r>
          </a:p>
          <a:p>
            <a:r>
              <a:rPr lang="el-GR" dirty="0"/>
              <a:t>έχει δυσκολία στις δεξιότητες αυτοεξυπηρέτησης (ντύσιμο, γδύσιμο, χρήση τουαλέτας προσωπική υγιεινή, δεξιότητες για το φαγητό)</a:t>
            </a:r>
          </a:p>
          <a:p>
            <a:r>
              <a:rPr lang="el-GR" dirty="0"/>
              <a:t>δεν εκτελεί απλές εντολές</a:t>
            </a:r>
          </a:p>
          <a:p>
            <a:r>
              <a:rPr lang="el-GR" dirty="0"/>
              <a:t>δεν κατανοεί προφορικές οδηγίες (περιορισμένη αντιληπτική ικανότητα του προφορικού λόγου) </a:t>
            </a:r>
          </a:p>
          <a:p>
            <a:r>
              <a:rPr lang="el-GR" dirty="0"/>
              <a:t>συναντά δυσκολίες στην απόκτηση γνώσεων ή δεξιοτήτων </a:t>
            </a:r>
          </a:p>
          <a:p>
            <a:r>
              <a:rPr lang="el-GR" dirty="0"/>
              <a:t>έχει καθυστέρηση σε δεξιότητες αδρής κινητικότητας (π.χ. αδυναμία ισορροπίας στο ένα πόδι, ασυντόνιστο τρέξιμο, δυσκολία στα λακτίσματα)</a:t>
            </a:r>
          </a:p>
          <a:p>
            <a:endParaRPr lang="el-GR" dirty="0"/>
          </a:p>
        </p:txBody>
      </p:sp>
    </p:spTree>
    <p:extLst>
      <p:ext uri="{BB962C8B-B14F-4D97-AF65-F5344CB8AC3E}">
        <p14:creationId xmlns:p14="http://schemas.microsoft.com/office/powerpoint/2010/main" val="18400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και δομή δραστηριοτήτων</a:t>
            </a:r>
          </a:p>
        </p:txBody>
      </p:sp>
      <p:sp>
        <p:nvSpPr>
          <p:cNvPr id="3" name="Θέση περιεχομένου 2"/>
          <p:cNvSpPr>
            <a:spLocks noGrp="1"/>
          </p:cNvSpPr>
          <p:nvPr>
            <p:ph idx="1"/>
          </p:nvPr>
        </p:nvSpPr>
        <p:spPr/>
        <p:txBody>
          <a:bodyPr/>
          <a:lstStyle/>
          <a:p>
            <a:r>
              <a:rPr lang="el-GR" dirty="0"/>
              <a:t>Μπορείτε να χρησιμοποιήσετε ένα σύστημα με πόντους στο πλαίσιο της προσπάθειας για την αλλαγή της συμπεριφοράς ή ένα σύστημα επιβράβευσης για παιδιά μικρότερης ηλικίας. Τα παιδιά με διάσπαση ανταποκρίνονται στην επιβράβευση και χρειάζονται κίνητρα. </a:t>
            </a:r>
          </a:p>
          <a:p>
            <a:r>
              <a:rPr lang="el-GR" dirty="0"/>
              <a:t>Καθιερώστε ένα Τετράδιο Σχολείου-Σπιτιού. Αυτό μπορεί πραγματικά να βοηθήσει στην καθημερινή επικοινωνία γονέα-εκπαιδευτικού για να αποφευχθούν οι αρνητικά φορτισμένες συναντήσεις. Λειτουργεί επίσης εποικοδομητικά στην συχνή πληροφόρηση που είναι αναγκαίο να έχετε για τα παιδιά αυτά. </a:t>
            </a:r>
          </a:p>
        </p:txBody>
      </p:sp>
    </p:spTree>
    <p:extLst>
      <p:ext uri="{BB962C8B-B14F-4D97-AF65-F5344CB8AC3E}">
        <p14:creationId xmlns:p14="http://schemas.microsoft.com/office/powerpoint/2010/main" val="304703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Δυσγραφία</a:t>
            </a:r>
            <a:endParaRPr lang="el-GR" dirty="0"/>
          </a:p>
        </p:txBody>
      </p:sp>
      <p:sp>
        <p:nvSpPr>
          <p:cNvPr id="3" name="Θέση κειμένου 2"/>
          <p:cNvSpPr>
            <a:spLocks noGrp="1"/>
          </p:cNvSpPr>
          <p:nvPr>
            <p:ph type="body" idx="1"/>
          </p:nvPr>
        </p:nvSpPr>
        <p:spPr/>
        <p:txBody>
          <a:bodyPr/>
          <a:lstStyle/>
          <a:p>
            <a:r>
              <a:rPr lang="el-GR" dirty="0"/>
              <a:t>ΕΔΜ</a:t>
            </a:r>
          </a:p>
        </p:txBody>
      </p:sp>
    </p:spTree>
    <p:extLst>
      <p:ext uri="{BB962C8B-B14F-4D97-AF65-F5344CB8AC3E}">
        <p14:creationId xmlns:p14="http://schemas.microsoft.com/office/powerpoint/2010/main" val="319068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Δυσγραφία</a:t>
            </a:r>
            <a:endParaRPr lang="el-GR" dirty="0"/>
          </a:p>
        </p:txBody>
      </p:sp>
      <p:sp>
        <p:nvSpPr>
          <p:cNvPr id="3" name="Θέση περιεχομένου 2"/>
          <p:cNvSpPr>
            <a:spLocks noGrp="1"/>
          </p:cNvSpPr>
          <p:nvPr>
            <p:ph idx="1"/>
          </p:nvPr>
        </p:nvSpPr>
        <p:spPr/>
        <p:txBody>
          <a:bodyPr>
            <a:normAutofit/>
          </a:bodyPr>
          <a:lstStyle/>
          <a:p>
            <a:r>
              <a:rPr lang="el-GR" dirty="0"/>
              <a:t>Είναι η δυσκολία στην αυτόματη ανάκληση στη μνήμη και στον έλεγχο των συνεχών μυϊκών κινήσεων που χρειάζονται στη γραφή. Τα παιδιά δυσκολεύονται να σχηματίσουν τα γράμματα και να γράψουν μέσα σε συγκεκριμένα πλαίσια. </a:t>
            </a:r>
          </a:p>
          <a:p>
            <a:r>
              <a:rPr lang="el-GR" dirty="0"/>
              <a:t>είναι νευρολογικής φύσεως και ποικίλει ως προς την μορφολογία της: «… μεγάλα γράμματα, δυσκολία ακολουθίας των γραμμών του τετραδίου, αντιστροφές γραμμάτων, φτωχό επίπεδο ζωγραφικής, δυσκολία συντονισμού κινήσεων-αδεξιότητα, κακή στάση σώματος κατά την γραφή(σκύψιμο), κακή ποιότητα γραμμάτων κλπ.»  (Δεν θα πρέπει να συγχέεται με την κακογραφία, η οποία δεν αποτελεί μαθησιακή δυσκολία) </a:t>
            </a:r>
          </a:p>
        </p:txBody>
      </p:sp>
    </p:spTree>
    <p:extLst>
      <p:ext uri="{BB962C8B-B14F-4D97-AF65-F5344CB8AC3E}">
        <p14:creationId xmlns:p14="http://schemas.microsoft.com/office/powerpoint/2010/main" val="184552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Η γραφή ως ψυχοκινητική δεξιότητα </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Δεξιότητες γραφής </a:t>
            </a:r>
          </a:p>
          <a:p>
            <a:r>
              <a:rPr lang="el-GR" dirty="0" err="1"/>
              <a:t>oπτική</a:t>
            </a:r>
            <a:r>
              <a:rPr lang="el-GR" dirty="0"/>
              <a:t>, </a:t>
            </a:r>
          </a:p>
          <a:p>
            <a:r>
              <a:rPr lang="el-GR" dirty="0"/>
              <a:t>ακουστική και </a:t>
            </a:r>
          </a:p>
          <a:p>
            <a:r>
              <a:rPr lang="el-GR" dirty="0" err="1"/>
              <a:t>οπτικοκινητική</a:t>
            </a:r>
            <a:r>
              <a:rPr lang="el-GR" dirty="0"/>
              <a:t> αντίληψη </a:t>
            </a:r>
          </a:p>
          <a:p>
            <a:r>
              <a:rPr lang="el-GR" dirty="0"/>
              <a:t>λεπτό </a:t>
            </a:r>
            <a:r>
              <a:rPr lang="el-GR" dirty="0" err="1"/>
              <a:t>οπτικοκινητικό</a:t>
            </a:r>
            <a:r>
              <a:rPr lang="el-GR" dirty="0"/>
              <a:t> συντονισμό, προσανατολισμό, </a:t>
            </a:r>
          </a:p>
          <a:p>
            <a:r>
              <a:rPr lang="el-GR" dirty="0"/>
              <a:t>ανάκληση από τη μνήμη τόσο της φόρμας των γραμμάτων όσο και των απαραιτήτων κινήσεων </a:t>
            </a:r>
          </a:p>
          <a:p>
            <a:r>
              <a:rPr lang="el-GR" dirty="0"/>
              <a:t>φωνολογική και </a:t>
            </a:r>
            <a:r>
              <a:rPr lang="el-GR" dirty="0" err="1"/>
              <a:t>μορφηματική</a:t>
            </a:r>
            <a:r>
              <a:rPr lang="el-GR" dirty="0"/>
              <a:t> επίγνωση, </a:t>
            </a:r>
          </a:p>
          <a:p>
            <a:r>
              <a:rPr lang="el-GR" dirty="0"/>
              <a:t>κατάλληλο κράτημα του μολυβιού, </a:t>
            </a:r>
          </a:p>
          <a:p>
            <a:r>
              <a:rPr lang="el-GR" dirty="0"/>
              <a:t>κατάλληλη θέση του σώματος</a:t>
            </a:r>
          </a:p>
        </p:txBody>
      </p:sp>
    </p:spTree>
    <p:extLst>
      <p:ext uri="{BB962C8B-B14F-4D97-AF65-F5344CB8AC3E}">
        <p14:creationId xmlns:p14="http://schemas.microsoft.com/office/powerpoint/2010/main" val="152980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Παράγοντες που σχετίζονται με τα προβλήματα γραφής με το χέρι</a:t>
            </a:r>
          </a:p>
        </p:txBody>
      </p:sp>
      <p:sp>
        <p:nvSpPr>
          <p:cNvPr id="3" name="Θέση περιεχομένου 2"/>
          <p:cNvSpPr>
            <a:spLocks noGrp="1"/>
          </p:cNvSpPr>
          <p:nvPr>
            <p:ph idx="1"/>
          </p:nvPr>
        </p:nvSpPr>
        <p:spPr/>
        <p:txBody>
          <a:bodyPr>
            <a:normAutofit/>
          </a:bodyPr>
          <a:lstStyle/>
          <a:p>
            <a:r>
              <a:rPr lang="el-GR" dirty="0"/>
              <a:t>η προβληματική </a:t>
            </a:r>
            <a:r>
              <a:rPr lang="el-GR" dirty="0" err="1"/>
              <a:t>αναοπτικοποίηση</a:t>
            </a:r>
            <a:r>
              <a:rPr lang="el-GR" dirty="0"/>
              <a:t> και η ανάκληση των γραμμάτων και της ορθογραφίας των λέξεων από τη μνήμη </a:t>
            </a:r>
          </a:p>
          <a:p>
            <a:r>
              <a:rPr lang="el-GR" dirty="0"/>
              <a:t>ελλιπής συντονισμός των κινήσεων του ματιού, </a:t>
            </a:r>
          </a:p>
          <a:p>
            <a:r>
              <a:rPr lang="el-GR" dirty="0"/>
              <a:t>ο ελλιπής συντονισμός του βραχίονα, του χεριού και των μυών των δακτύλων,</a:t>
            </a:r>
          </a:p>
          <a:p>
            <a:r>
              <a:rPr lang="el-GR" dirty="0"/>
              <a:t>η ελλιπής ανατροφοδότηση από τη θέση των δακτύλων (δακτυλική αγνωσία) </a:t>
            </a:r>
          </a:p>
          <a:p>
            <a:r>
              <a:rPr lang="el-GR" dirty="0"/>
              <a:t>η αποτυχημένη οπτική αντίληψη των γραμμάτων</a:t>
            </a:r>
          </a:p>
          <a:p>
            <a:endParaRPr lang="el-GR" dirty="0"/>
          </a:p>
        </p:txBody>
      </p:sp>
    </p:spTree>
    <p:extLst>
      <p:ext uri="{BB962C8B-B14F-4D97-AF65-F5344CB8AC3E}">
        <p14:creationId xmlns:p14="http://schemas.microsoft.com/office/powerpoint/2010/main" val="66090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Πρώιμες ενδείξεις </a:t>
            </a:r>
            <a:r>
              <a:rPr lang="el-GR" dirty="0" err="1"/>
              <a:t>δυσγραφίας</a:t>
            </a:r>
            <a:endParaRPr lang="el-GR" dirty="0"/>
          </a:p>
        </p:txBody>
      </p:sp>
      <p:sp>
        <p:nvSpPr>
          <p:cNvPr id="3" name="Θέση περιεχομένου 2"/>
          <p:cNvSpPr>
            <a:spLocks noGrp="1"/>
          </p:cNvSpPr>
          <p:nvPr>
            <p:ph idx="1"/>
          </p:nvPr>
        </p:nvSpPr>
        <p:spPr/>
        <p:txBody>
          <a:bodyPr>
            <a:normAutofit/>
          </a:bodyPr>
          <a:lstStyle/>
          <a:p>
            <a:r>
              <a:rPr lang="el-GR" dirty="0"/>
              <a:t>Στην ηλικία των 3 θα πρέπει να μπορεί να αντιγράψει με ακρίβεια σταυρό και κύκλο, </a:t>
            </a:r>
          </a:p>
          <a:p>
            <a:r>
              <a:rPr lang="el-GR" dirty="0"/>
              <a:t>Στα 4 να κρατά σωστά το μολύβι, να αντιγράφει τετράγωνο και να βάφει σωστά μέσα σε πλαίσιο χωρίς να βγαίνει έξω,  </a:t>
            </a:r>
          </a:p>
          <a:p>
            <a:r>
              <a:rPr lang="el-GR" dirty="0"/>
              <a:t>Στα 5 να αντιγράφει τρίγωνο, ανθρωπάκι και καμπύλες</a:t>
            </a:r>
          </a:p>
          <a:p>
            <a:r>
              <a:rPr lang="el-GR" dirty="0"/>
              <a:t> Στα 6 να μπορεί να αντιγράψει όλα τα κεφαλαία γράμματα του αλφάβητου και να ξέρει να γράφει το όνομά του σε σειρά τετραδίου. Τα παιδιά με </a:t>
            </a:r>
            <a:r>
              <a:rPr lang="el-GR" dirty="0" err="1"/>
              <a:t>δυσγραφία</a:t>
            </a:r>
            <a:r>
              <a:rPr lang="el-GR" dirty="0"/>
              <a:t> αντιμετωπίζουν πρόβλημα στα παραπάνω στάδια ανάπτυξης στην προσχολική ηλικία, και συνεχίζονται στην σχολική. </a:t>
            </a:r>
          </a:p>
        </p:txBody>
      </p:sp>
    </p:spTree>
    <p:extLst>
      <p:ext uri="{BB962C8B-B14F-4D97-AF65-F5344CB8AC3E}">
        <p14:creationId xmlns:p14="http://schemas.microsoft.com/office/powerpoint/2010/main" val="34506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Πρώιμες ενδείξεις </a:t>
            </a:r>
            <a:r>
              <a:rPr lang="el-GR" dirty="0" err="1"/>
              <a:t>δυσγραφίας</a:t>
            </a:r>
            <a:endParaRPr lang="el-GR" dirty="0"/>
          </a:p>
        </p:txBody>
      </p:sp>
      <p:sp>
        <p:nvSpPr>
          <p:cNvPr id="3" name="Θέση περιεχομένου 2"/>
          <p:cNvSpPr>
            <a:spLocks noGrp="1"/>
          </p:cNvSpPr>
          <p:nvPr>
            <p:ph idx="1"/>
          </p:nvPr>
        </p:nvSpPr>
        <p:spPr>
          <a:xfrm>
            <a:off x="1117309" y="1701800"/>
            <a:ext cx="10157354" cy="4823544"/>
          </a:xfrm>
        </p:spPr>
        <p:txBody>
          <a:bodyPr>
            <a:normAutofit fontScale="85000" lnSpcReduction="20000"/>
          </a:bodyPr>
          <a:lstStyle/>
          <a:p>
            <a:pPr marL="0" indent="0">
              <a:buNone/>
            </a:pPr>
            <a:r>
              <a:rPr lang="el-GR" dirty="0"/>
              <a:t>εμφανίζει δυσκολίες </a:t>
            </a:r>
          </a:p>
          <a:p>
            <a:r>
              <a:rPr lang="el-GR" dirty="0"/>
              <a:t>σε δραστηριότητες αδρής κινητικότητας ή λεπτής κινητικότητας </a:t>
            </a:r>
          </a:p>
          <a:p>
            <a:r>
              <a:rPr lang="el-GR" dirty="0"/>
              <a:t>στο συντονισμό χεριού-ματιού (</a:t>
            </a:r>
            <a:r>
              <a:rPr lang="el-GR" dirty="0" err="1"/>
              <a:t>οπτικοκινητικός</a:t>
            </a:r>
            <a:r>
              <a:rPr lang="el-GR" dirty="0"/>
              <a:t> συντονισμός ) </a:t>
            </a:r>
          </a:p>
          <a:p>
            <a:r>
              <a:rPr lang="el-GR" dirty="0"/>
              <a:t>στον προσανατολισμό στο χώρο </a:t>
            </a:r>
          </a:p>
          <a:p>
            <a:r>
              <a:rPr lang="el-GR" dirty="0"/>
              <a:t>Δυσκολίες σε καθημερινής δεξιότητες αυτοεξυπηρέτησης </a:t>
            </a:r>
          </a:p>
          <a:p>
            <a:r>
              <a:rPr lang="el-GR" dirty="0"/>
              <a:t>Φτωχή ισορροπία ή μπορεί να αποφεύγει δραστηριότητες που απαιτούν ισορροπία. </a:t>
            </a:r>
          </a:p>
          <a:p>
            <a:r>
              <a:rPr lang="el-GR" dirty="0"/>
              <a:t>Δυσκολία αποπεράτωσης μιας εργασίας σε συγκεκριμένο χρόνο (επειδή η δεξιότητα απαιτεί μεγάλη προσπάθεια, τα παιδιά μπορεί να διασπώνται και να εκνευρίζονται καθόσον εκτελούν τη δεξιότητα). </a:t>
            </a:r>
          </a:p>
          <a:p>
            <a:r>
              <a:rPr lang="el-GR" dirty="0"/>
              <a:t>Σιχαίνεται να χρωματίζει. Το να παραμένουν μέσα στις γραμμές γίνεται μια σιχαμένη αγγαρεία μέχρι που αρνούνται να χρωματίσουν</a:t>
            </a:r>
            <a:br>
              <a:rPr lang="el-GR" dirty="0"/>
            </a:br>
            <a:endParaRPr lang="el-GR" dirty="0"/>
          </a:p>
          <a:p>
            <a:endParaRPr lang="el-GR" dirty="0"/>
          </a:p>
        </p:txBody>
      </p:sp>
    </p:spTree>
    <p:extLst>
      <p:ext uri="{BB962C8B-B14F-4D97-AF65-F5344CB8AC3E}">
        <p14:creationId xmlns:p14="http://schemas.microsoft.com/office/powerpoint/2010/main" val="396865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γραφής στην σχολική ηλικία</a:t>
            </a:r>
          </a:p>
        </p:txBody>
      </p:sp>
      <p:sp>
        <p:nvSpPr>
          <p:cNvPr id="3" name="Θέση περιεχομένου 2"/>
          <p:cNvSpPr>
            <a:spLocks noGrp="1"/>
          </p:cNvSpPr>
          <p:nvPr>
            <p:ph idx="1"/>
          </p:nvPr>
        </p:nvSpPr>
        <p:spPr>
          <a:xfrm>
            <a:off x="1117309" y="1473200"/>
            <a:ext cx="10157354" cy="5124152"/>
          </a:xfrm>
        </p:spPr>
        <p:txBody>
          <a:bodyPr>
            <a:normAutofit fontScale="70000" lnSpcReduction="20000"/>
          </a:bodyPr>
          <a:lstStyle/>
          <a:p>
            <a:r>
              <a:rPr lang="el-GR" dirty="0"/>
              <a:t>Αδέξιο ή προβληματικό κράτημα του μολυβιού, προβληματική θέση του καρπού, του σώματος και της θέσης του τετραδίου. </a:t>
            </a:r>
          </a:p>
          <a:p>
            <a:r>
              <a:rPr lang="el-GR" dirty="0"/>
              <a:t>Πολλά σβησίματα και διορθώσεις. </a:t>
            </a:r>
          </a:p>
          <a:p>
            <a:r>
              <a:rPr lang="el-GR" dirty="0"/>
              <a:t>Δυσανάγνωστο κείμενο (παρόλο που παράγοντες όπως ο χρόνος και η προσοχή έχουν τηρηθεί.) </a:t>
            </a:r>
          </a:p>
          <a:p>
            <a:r>
              <a:rPr lang="el-GR" dirty="0"/>
              <a:t>Ανάμειξη κεφαλαίων και πεζών γραμμάτων μέσα στις λέξεις. </a:t>
            </a:r>
          </a:p>
          <a:p>
            <a:r>
              <a:rPr lang="el-GR" dirty="0"/>
              <a:t>Ανάμειξη της κάθετης , της πλάγιας και συνεχούς γραφής. </a:t>
            </a:r>
          </a:p>
          <a:p>
            <a:r>
              <a:rPr lang="el-GR" dirty="0"/>
              <a:t>Ασυνέπειες στο μέγεθος και στο σχήμα. </a:t>
            </a:r>
          </a:p>
          <a:p>
            <a:r>
              <a:rPr lang="el-GR" dirty="0"/>
              <a:t>Υπέρβαση των περιθωρίων των γραμμών. </a:t>
            </a:r>
          </a:p>
          <a:p>
            <a:r>
              <a:rPr lang="el-GR" dirty="0"/>
              <a:t>Πολύ αργός ή πολύ γρήγορος ρυθμός γραφής ή αντιγραφής </a:t>
            </a:r>
          </a:p>
          <a:p>
            <a:r>
              <a:rPr lang="el-GR" dirty="0"/>
              <a:t>Μη ολοκληρωμένες λέξεις και γράμματα ή παραλείψεις γραμμάτων και λέξεων. </a:t>
            </a:r>
          </a:p>
          <a:p>
            <a:r>
              <a:rPr lang="el-GR" dirty="0"/>
              <a:t>Ακατάλληλο διάστημα μεταξύ γραμμάτων και λέξεων</a:t>
            </a:r>
          </a:p>
          <a:p>
            <a:r>
              <a:rPr lang="el-GR" dirty="0"/>
              <a:t> Ψιθύρισμα των λέξεων κατά τη διάρκεια της γραφής τους. </a:t>
            </a:r>
          </a:p>
          <a:p>
            <a:endParaRPr lang="el-GR" dirty="0"/>
          </a:p>
        </p:txBody>
      </p:sp>
    </p:spTree>
    <p:extLst>
      <p:ext uri="{BB962C8B-B14F-4D97-AF65-F5344CB8AC3E}">
        <p14:creationId xmlns:p14="http://schemas.microsoft.com/office/powerpoint/2010/main" val="252476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γραφής στην σχολική ηλικία</a:t>
            </a:r>
          </a:p>
        </p:txBody>
      </p:sp>
      <p:sp>
        <p:nvSpPr>
          <p:cNvPr id="3" name="Θέση περιεχομένου 2"/>
          <p:cNvSpPr>
            <a:spLocks noGrp="1"/>
          </p:cNvSpPr>
          <p:nvPr>
            <p:ph idx="1"/>
          </p:nvPr>
        </p:nvSpPr>
        <p:spPr>
          <a:xfrm>
            <a:off x="1053852" y="1700808"/>
            <a:ext cx="10157354" cy="4470400"/>
          </a:xfrm>
        </p:spPr>
        <p:txBody>
          <a:bodyPr>
            <a:normAutofit fontScale="92500" lnSpcReduction="20000"/>
          </a:bodyPr>
          <a:lstStyle/>
          <a:p>
            <a:r>
              <a:rPr lang="el-GR" dirty="0"/>
              <a:t>Δυσκολεύεται να ενώσει τις κουκκίδες. </a:t>
            </a:r>
          </a:p>
          <a:p>
            <a:r>
              <a:rPr lang="el-GR" dirty="0"/>
              <a:t>Δεν έχουν ανεπτυγμένες τις κατάλληλες κινητικές δεξιότητες για να τραβήξουν ευθείες γραμμές και οι σελίδες με τα παιχνίδια «ένωσε τις κουκκίδες» καταλήγουν να μοιάζουν με μουντζούρες. </a:t>
            </a:r>
          </a:p>
          <a:p>
            <a:r>
              <a:rPr lang="el-GR" dirty="0"/>
              <a:t>Κατανοούν αυτό που έχουν να κάνουν, αλλά συχνά εκνευρίζονται με ασκήσεις που έχουν να κάνουν με καλλιγραφία ή το να σχηματίζουν γράμματα με βάση διακεκομμένες γραμμές. </a:t>
            </a:r>
          </a:p>
          <a:p>
            <a:r>
              <a:rPr lang="el-GR" dirty="0"/>
              <a:t>Δεν ανέχεται να πιέζεται στο γράψιμο. Όση περισσότερη πίεση ασκείται σε ένα </a:t>
            </a:r>
            <a:r>
              <a:rPr lang="el-GR" dirty="0" err="1"/>
              <a:t>δυσγραφικό</a:t>
            </a:r>
            <a:r>
              <a:rPr lang="el-GR" dirty="0"/>
              <a:t> άτομο για να καταφέρει να γράψει με τον τρόπο που επιθυμούμε, τόσο λιγότερο θα γράψει. </a:t>
            </a:r>
          </a:p>
          <a:p>
            <a:r>
              <a:rPr lang="el-GR" dirty="0"/>
              <a:t>Τα παιδιά με </a:t>
            </a:r>
            <a:r>
              <a:rPr lang="el-GR" dirty="0" err="1"/>
              <a:t>δυσγραφία</a:t>
            </a:r>
            <a:r>
              <a:rPr lang="el-GR" dirty="0"/>
              <a:t> συχνά χαρακτηρίζονται τεμπέλικα ή πεισματάρικα επειδή τα παρατούν μόλις πιεστούν λιγάκι παραπάνω. </a:t>
            </a:r>
          </a:p>
        </p:txBody>
      </p:sp>
    </p:spTree>
    <p:extLst>
      <p:ext uri="{BB962C8B-B14F-4D97-AF65-F5344CB8AC3E}">
        <p14:creationId xmlns:p14="http://schemas.microsoft.com/office/powerpoint/2010/main" val="16558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Άτυπη αξιολόγηση της γραφής με το χέρι</a:t>
            </a:r>
          </a:p>
        </p:txBody>
      </p:sp>
      <p:sp>
        <p:nvSpPr>
          <p:cNvPr id="3" name="Θέση περιεχομένου 2"/>
          <p:cNvSpPr>
            <a:spLocks noGrp="1"/>
          </p:cNvSpPr>
          <p:nvPr>
            <p:ph idx="1"/>
          </p:nvPr>
        </p:nvSpPr>
        <p:spPr/>
        <p:txBody>
          <a:bodyPr>
            <a:normAutofit fontScale="92500" lnSpcReduction="10000"/>
          </a:bodyPr>
          <a:lstStyle/>
          <a:p>
            <a:r>
              <a:rPr lang="el-GR" dirty="0"/>
              <a:t>Αν ο μαθητής κρατά το μολύβι σωστά, άνετα και με ευλύγιστο τρόπο. </a:t>
            </a:r>
          </a:p>
          <a:p>
            <a:r>
              <a:rPr lang="el-GR" dirty="0"/>
              <a:t>Αν η επιφάνεια γραφής έχει την κατάλληλη θέση και κλίση καθώς ο μαθητής γράφει </a:t>
            </a:r>
          </a:p>
          <a:p>
            <a:r>
              <a:rPr lang="el-GR" dirty="0"/>
              <a:t>Αν ο μαθητής έχει τη σωστή στάση του σώματος όταν γράφει (τρεις ορθές γωνίες: πατούσες, γόνατα, μέση). </a:t>
            </a:r>
          </a:p>
          <a:p>
            <a:r>
              <a:rPr lang="el-GR" dirty="0"/>
              <a:t>Αν το κεφάλι του μαθητή βρίσκεται μακριά ή κοντά στην επιφάνεια εργασίας. </a:t>
            </a:r>
          </a:p>
          <a:p>
            <a:r>
              <a:rPr lang="el-GR" dirty="0"/>
              <a:t>Αν ο μαθητής χρησιμοποιεί με συνέπεια το ίδιο πάντα χέρι όταν γράφει </a:t>
            </a:r>
          </a:p>
          <a:p>
            <a:r>
              <a:rPr lang="el-GR" dirty="0"/>
              <a:t>Αν ο μαθητής φαίνεται νευρικός, φορτισμένος συναισθηματικά ή απογοητευμένος όταν πρόκειται να γράψει. </a:t>
            </a:r>
          </a:p>
          <a:p>
            <a:endParaRPr lang="el-GR" dirty="0"/>
          </a:p>
        </p:txBody>
      </p:sp>
    </p:spTree>
    <p:extLst>
      <p:ext uri="{BB962C8B-B14F-4D97-AF65-F5344CB8AC3E}">
        <p14:creationId xmlns:p14="http://schemas.microsoft.com/office/powerpoint/2010/main" val="47474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αναπτυξιακών προβλημάτων </a:t>
            </a:r>
          </a:p>
        </p:txBody>
      </p:sp>
      <p:sp>
        <p:nvSpPr>
          <p:cNvPr id="3" name="Θέση περιεχομένου 2"/>
          <p:cNvSpPr>
            <a:spLocks noGrp="1"/>
          </p:cNvSpPr>
          <p:nvPr>
            <p:ph idx="1"/>
          </p:nvPr>
        </p:nvSpPr>
        <p:spPr/>
        <p:txBody>
          <a:bodyPr>
            <a:normAutofit fontScale="77500" lnSpcReduction="20000"/>
          </a:bodyPr>
          <a:lstStyle/>
          <a:p>
            <a:r>
              <a:rPr lang="el-GR" dirty="0"/>
              <a:t>παρουσιάζει σημαντικές αδυναμίες στην λεπτή κινητικότητα (π.χ. αδυναμία χειρισμού εργαλείων, ανώριμη λαβή μολυβιού, δυσκολίες με κουμπώματα, φερμουάρ, δεσίματα κ.α.) </a:t>
            </a:r>
          </a:p>
          <a:p>
            <a:r>
              <a:rPr lang="el-GR" dirty="0"/>
              <a:t>κάνει χαοτικό και αδόμητο παιχνίδι </a:t>
            </a:r>
          </a:p>
          <a:p>
            <a:r>
              <a:rPr lang="el-GR" dirty="0"/>
              <a:t>εστιάζει την προσοχή του σε ένα έργο για 1-2 λεπτά</a:t>
            </a:r>
          </a:p>
          <a:p>
            <a:r>
              <a:rPr lang="el-GR" dirty="0"/>
              <a:t>έχει δυσκολία στις κοινωνικές δεξιότητες (δεν γνωρίζει πώς να πλησιάσει τα άλλα παιδιά ή πλησιάζει αδέξια τα άλλα παιδιά, συχνά απομονώνεται από την ομάδα ή είναι υπέρ το δέον διαχυτικό, δεν γνωρίζει πώς να εκδηλώσει τα συναισθήματά του) </a:t>
            </a:r>
          </a:p>
          <a:p>
            <a:r>
              <a:rPr lang="el-GR" dirty="0"/>
              <a:t>παρουσιάζει χειριστική συμπεριφορά για να «περάσει το δικό του» </a:t>
            </a:r>
          </a:p>
          <a:p>
            <a:r>
              <a:rPr lang="el-GR" dirty="0"/>
              <a:t>έχει επιβαρυντικούς παράγοντες που αφορούν το ίδιο ή το άμεσο περιβάλλον που μεγαλώνει (οικογενειακό περιβάλλον σε κρίση, χρόνια προβλήματα υγείας του παιδιού, φτωχή δυνατότητα του περιβάλλοντος να προσφέρει ερεθίσματα, γονείς με προβλήματα ψυχικής υγείας, γονείς μετανάστες κ.α.) </a:t>
            </a:r>
          </a:p>
          <a:p>
            <a:endParaRPr lang="el-GR" dirty="0"/>
          </a:p>
        </p:txBody>
      </p:sp>
    </p:spTree>
    <p:extLst>
      <p:ext uri="{BB962C8B-B14F-4D97-AF65-F5344CB8AC3E}">
        <p14:creationId xmlns:p14="http://schemas.microsoft.com/office/powerpoint/2010/main" val="224821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Δυσορθογραφία</a:t>
            </a:r>
            <a:endParaRPr lang="el-GR" dirty="0"/>
          </a:p>
        </p:txBody>
      </p:sp>
      <p:sp>
        <p:nvSpPr>
          <p:cNvPr id="3" name="Θέση κειμένου 2"/>
          <p:cNvSpPr>
            <a:spLocks noGrp="1"/>
          </p:cNvSpPr>
          <p:nvPr>
            <p:ph type="body" idx="1"/>
          </p:nvPr>
        </p:nvSpPr>
        <p:spPr/>
        <p:txBody>
          <a:bodyPr/>
          <a:lstStyle/>
          <a:p>
            <a:r>
              <a:rPr lang="el-GR" dirty="0"/>
              <a:t>ΕΔΜ</a:t>
            </a:r>
          </a:p>
        </p:txBody>
      </p:sp>
    </p:spTree>
    <p:extLst>
      <p:ext uri="{BB962C8B-B14F-4D97-AF65-F5344CB8AC3E}">
        <p14:creationId xmlns:p14="http://schemas.microsoft.com/office/powerpoint/2010/main" val="33100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Δυσορθογραφία</a:t>
            </a:r>
            <a:endParaRPr lang="el-GR" dirty="0"/>
          </a:p>
        </p:txBody>
      </p:sp>
      <p:sp>
        <p:nvSpPr>
          <p:cNvPr id="3" name="Θέση περιεχομένου 2"/>
          <p:cNvSpPr>
            <a:spLocks noGrp="1"/>
          </p:cNvSpPr>
          <p:nvPr>
            <p:ph idx="1"/>
          </p:nvPr>
        </p:nvSpPr>
        <p:spPr/>
        <p:txBody>
          <a:bodyPr>
            <a:normAutofit/>
          </a:bodyPr>
          <a:lstStyle/>
          <a:p>
            <a:r>
              <a:rPr lang="el-GR" dirty="0"/>
              <a:t>η δυσκολία στην αποτύπωση της γραφής των λέξεων και των κανόνων της γραμματικής. </a:t>
            </a:r>
          </a:p>
          <a:p>
            <a:r>
              <a:rPr lang="el-GR" dirty="0"/>
              <a:t>Πολύ συχνά συνοδεύει την Δυσλεξία (διαταραχή της ανάγνωσης) αλλά μπορεί να υπάρχει και μόνη της χωρίς εμφανείς διαταραχές στην ανάγνωση </a:t>
            </a:r>
          </a:p>
          <a:p>
            <a:endParaRPr lang="el-GR" dirty="0"/>
          </a:p>
        </p:txBody>
      </p:sp>
    </p:spTree>
    <p:extLst>
      <p:ext uri="{BB962C8B-B14F-4D97-AF65-F5344CB8AC3E}">
        <p14:creationId xmlns:p14="http://schemas.microsoft.com/office/powerpoint/2010/main" val="310355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Δυσορθογραφία</a:t>
            </a:r>
            <a:endParaRPr lang="el-GR" dirty="0"/>
          </a:p>
        </p:txBody>
      </p:sp>
      <p:sp>
        <p:nvSpPr>
          <p:cNvPr id="3" name="Θέση περιεχομένου 2"/>
          <p:cNvSpPr>
            <a:spLocks noGrp="1"/>
          </p:cNvSpPr>
          <p:nvPr>
            <p:ph idx="1"/>
          </p:nvPr>
        </p:nvSpPr>
        <p:spPr/>
        <p:txBody>
          <a:bodyPr/>
          <a:lstStyle/>
          <a:p>
            <a:pPr marL="0" indent="0">
              <a:buNone/>
            </a:pPr>
            <a:r>
              <a:rPr lang="el-GR" dirty="0"/>
              <a:t>Τα λάθη μπορεί να οφείλονται σε: </a:t>
            </a:r>
          </a:p>
          <a:p>
            <a:r>
              <a:rPr lang="el-GR" dirty="0"/>
              <a:t>Διαταραχές της οπτικής και ακουστικής αντίληψης </a:t>
            </a:r>
          </a:p>
          <a:p>
            <a:r>
              <a:rPr lang="el-GR" dirty="0" err="1"/>
              <a:t>Μνηµονικές</a:t>
            </a:r>
            <a:r>
              <a:rPr lang="el-GR" dirty="0"/>
              <a:t> δυσλειτουργίες, διαταραχές στη Λειτουργική </a:t>
            </a:r>
            <a:r>
              <a:rPr lang="el-GR" dirty="0" err="1"/>
              <a:t>Μακροπρόθεσµη</a:t>
            </a:r>
            <a:r>
              <a:rPr lang="el-GR" dirty="0"/>
              <a:t> µ</a:t>
            </a:r>
            <a:r>
              <a:rPr lang="el-GR" dirty="0" err="1"/>
              <a:t>νήµη</a:t>
            </a:r>
            <a:r>
              <a:rPr lang="el-GR" dirty="0"/>
              <a:t> </a:t>
            </a:r>
          </a:p>
          <a:p>
            <a:r>
              <a:rPr lang="el-GR" dirty="0"/>
              <a:t>Διαταραχές της ανάπτυξης του προφορικού λόγου </a:t>
            </a:r>
          </a:p>
          <a:p>
            <a:r>
              <a:rPr lang="el-GR" dirty="0"/>
              <a:t>Δυσκολία στην οργάνωση του χώρου και του χρόνου. </a:t>
            </a:r>
          </a:p>
        </p:txBody>
      </p:sp>
    </p:spTree>
    <p:extLst>
      <p:ext uri="{BB962C8B-B14F-4D97-AF65-F5344CB8AC3E}">
        <p14:creationId xmlns:p14="http://schemas.microsoft.com/office/powerpoint/2010/main" val="23265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Δυσαριθμησία</a:t>
            </a:r>
            <a:endParaRPr lang="el-GR" dirty="0"/>
          </a:p>
        </p:txBody>
      </p:sp>
      <p:sp>
        <p:nvSpPr>
          <p:cNvPr id="3" name="Θέση κειμένου 2"/>
          <p:cNvSpPr>
            <a:spLocks noGrp="1"/>
          </p:cNvSpPr>
          <p:nvPr>
            <p:ph type="body" idx="1"/>
          </p:nvPr>
        </p:nvSpPr>
        <p:spPr/>
        <p:txBody>
          <a:bodyPr/>
          <a:lstStyle/>
          <a:p>
            <a:r>
              <a:rPr lang="el-GR" dirty="0"/>
              <a:t>ΕΔΜ</a:t>
            </a:r>
          </a:p>
        </p:txBody>
      </p:sp>
    </p:spTree>
    <p:extLst>
      <p:ext uri="{BB962C8B-B14F-4D97-AF65-F5344CB8AC3E}">
        <p14:creationId xmlns:p14="http://schemas.microsoft.com/office/powerpoint/2010/main" val="256539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Δυσαριθμησία</a:t>
            </a:r>
            <a:endParaRPr lang="el-GR" dirty="0"/>
          </a:p>
        </p:txBody>
      </p:sp>
      <p:sp>
        <p:nvSpPr>
          <p:cNvPr id="3" name="Θέση περιεχομένου 2"/>
          <p:cNvSpPr>
            <a:spLocks noGrp="1"/>
          </p:cNvSpPr>
          <p:nvPr>
            <p:ph idx="1"/>
          </p:nvPr>
        </p:nvSpPr>
        <p:spPr/>
        <p:txBody>
          <a:bodyPr>
            <a:normAutofit/>
          </a:bodyPr>
          <a:lstStyle/>
          <a:p>
            <a:r>
              <a:rPr lang="el-GR" dirty="0"/>
              <a:t>Είναι η ειδική μαθησιακή δυσκολία που σχετίζεται με τις μαθηματικές, αριθμητικές ικανότητες. </a:t>
            </a:r>
          </a:p>
          <a:p>
            <a:r>
              <a:rPr lang="el-GR" dirty="0"/>
              <a:t>το παιδί δεν αποκτά εύκολα μαθηματικές γνώσεις και δεξιότητες </a:t>
            </a:r>
          </a:p>
          <a:p>
            <a:r>
              <a:rPr lang="el-GR" dirty="0"/>
              <a:t>οι επιδόσεις του στα Μαθηματικά υπολείπονται κατά πολύ του νοητικού του δυναμικού</a:t>
            </a:r>
          </a:p>
        </p:txBody>
      </p:sp>
    </p:spTree>
    <p:extLst>
      <p:ext uri="{BB962C8B-B14F-4D97-AF65-F5344CB8AC3E}">
        <p14:creationId xmlns:p14="http://schemas.microsoft.com/office/powerpoint/2010/main" val="394188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Βασικοί παράγοντες της ανάπτυξης που σχετίζονται με τις Ε.Μ.Δ. στα Μαθηματικά</a:t>
            </a:r>
          </a:p>
        </p:txBody>
      </p:sp>
      <p:sp>
        <p:nvSpPr>
          <p:cNvPr id="3" name="Θέση περιεχομένου 2"/>
          <p:cNvSpPr>
            <a:spLocks noGrp="1"/>
          </p:cNvSpPr>
          <p:nvPr>
            <p:ph idx="1"/>
          </p:nvPr>
        </p:nvSpPr>
        <p:spPr/>
        <p:txBody>
          <a:bodyPr/>
          <a:lstStyle/>
          <a:p>
            <a:r>
              <a:rPr lang="el-GR" dirty="0"/>
              <a:t>Σύγκριση, Ταξινόμηση-Ομαδοποίηση, Αντιστοίχιση, </a:t>
            </a:r>
            <a:r>
              <a:rPr lang="el-GR" dirty="0" err="1"/>
              <a:t>Σειροθέτηση</a:t>
            </a:r>
            <a:r>
              <a:rPr lang="el-GR" dirty="0"/>
              <a:t>, Μέτρηση, Δόμηση αρίθμησης, Αποτέλεσμα της μέτρησης, Γενική γνώση αριθμών.</a:t>
            </a:r>
          </a:p>
          <a:p>
            <a:r>
              <a:rPr lang="el-GR" dirty="0"/>
              <a:t> Οι παραπάνω </a:t>
            </a:r>
            <a:r>
              <a:rPr lang="el-GR" dirty="0" err="1"/>
              <a:t>προμαθηματικές</a:t>
            </a:r>
            <a:r>
              <a:rPr lang="el-GR" dirty="0"/>
              <a:t> ικανότητες αποτελούν απαραίτητες προϋποθέσεις για την επιτυχία στις δύο βασικές μετέπειτα μαθηματικές ικανότητες</a:t>
            </a:r>
          </a:p>
          <a:p>
            <a:r>
              <a:rPr lang="el-GR" dirty="0"/>
              <a:t>Επίλυση των τεσσάρων αριθμητικών πράξεων </a:t>
            </a:r>
          </a:p>
          <a:p>
            <a:r>
              <a:rPr lang="el-GR" dirty="0"/>
              <a:t>Επίλυση προβλημάτων</a:t>
            </a:r>
          </a:p>
          <a:p>
            <a:endParaRPr lang="el-GR" dirty="0"/>
          </a:p>
        </p:txBody>
      </p:sp>
    </p:spTree>
    <p:extLst>
      <p:ext uri="{BB962C8B-B14F-4D97-AF65-F5344CB8AC3E}">
        <p14:creationId xmlns:p14="http://schemas.microsoft.com/office/powerpoint/2010/main" val="20228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Άλλοι παράγοντες που επηρεάζουν την επίδοση του μαθητή στον τομέα των μαθηματικών</a:t>
            </a:r>
          </a:p>
        </p:txBody>
      </p:sp>
      <p:sp>
        <p:nvSpPr>
          <p:cNvPr id="3" name="Θέση περιεχομένου 2"/>
          <p:cNvSpPr>
            <a:spLocks noGrp="1"/>
          </p:cNvSpPr>
          <p:nvPr>
            <p:ph idx="1"/>
          </p:nvPr>
        </p:nvSpPr>
        <p:spPr/>
        <p:txBody>
          <a:bodyPr>
            <a:normAutofit/>
          </a:bodyPr>
          <a:lstStyle/>
          <a:p>
            <a:r>
              <a:rPr lang="el-GR" dirty="0"/>
              <a:t>Φτωχή αίσθηση της εικόνας του σώματος (</a:t>
            </a:r>
            <a:r>
              <a:rPr lang="el-GR" dirty="0" err="1"/>
              <a:t>σωματογνωσία</a:t>
            </a:r>
            <a:r>
              <a:rPr lang="el-GR" dirty="0"/>
              <a:t>) </a:t>
            </a:r>
          </a:p>
          <a:p>
            <a:r>
              <a:rPr lang="el-GR" dirty="0"/>
              <a:t>Διαταραχές στην </a:t>
            </a:r>
            <a:r>
              <a:rPr lang="el-GR" dirty="0" err="1"/>
              <a:t>Οπτικοκινητική</a:t>
            </a:r>
            <a:r>
              <a:rPr lang="el-GR" dirty="0"/>
              <a:t> και </a:t>
            </a:r>
            <a:r>
              <a:rPr lang="el-GR" dirty="0" err="1"/>
              <a:t>Οπτικοαντιληπτική</a:t>
            </a:r>
            <a:r>
              <a:rPr lang="el-GR" dirty="0"/>
              <a:t> ικανότητα και επεξεργασία </a:t>
            </a:r>
          </a:p>
          <a:p>
            <a:r>
              <a:rPr lang="el-GR" dirty="0"/>
              <a:t>Δυσκολίες στο Λόγο ή και στην Ανάγνωση σε σχέση με τα Μαθηματικά </a:t>
            </a:r>
          </a:p>
          <a:p>
            <a:r>
              <a:rPr lang="el-GR" dirty="0"/>
              <a:t>Φτωχές έννοιες κατεύθυνσης και ώρας </a:t>
            </a:r>
          </a:p>
          <a:p>
            <a:r>
              <a:rPr lang="el-GR" dirty="0"/>
              <a:t>Προβλήματα μνήμης</a:t>
            </a:r>
          </a:p>
          <a:p>
            <a:pPr marL="0" indent="0">
              <a:buNone/>
            </a:pPr>
            <a:endParaRPr lang="el-GR" dirty="0"/>
          </a:p>
        </p:txBody>
      </p:sp>
    </p:spTree>
    <p:extLst>
      <p:ext uri="{BB962C8B-B14F-4D97-AF65-F5344CB8AC3E}">
        <p14:creationId xmlns:p14="http://schemas.microsoft.com/office/powerpoint/2010/main" val="161249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Πρώιμες ενδείξεις </a:t>
            </a:r>
            <a:r>
              <a:rPr lang="el-GR" dirty="0" err="1"/>
              <a:t>δυσαριθμησίας</a:t>
            </a:r>
            <a:endParaRPr lang="el-GR" dirty="0"/>
          </a:p>
        </p:txBody>
      </p:sp>
      <p:sp>
        <p:nvSpPr>
          <p:cNvPr id="3" name="Θέση περιεχομένου 2"/>
          <p:cNvSpPr>
            <a:spLocks noGrp="1"/>
          </p:cNvSpPr>
          <p:nvPr>
            <p:ph idx="1"/>
          </p:nvPr>
        </p:nvSpPr>
        <p:spPr/>
        <p:txBody>
          <a:bodyPr>
            <a:normAutofit/>
          </a:bodyPr>
          <a:lstStyle/>
          <a:p>
            <a:r>
              <a:rPr lang="el-GR" dirty="0"/>
              <a:t>Δυσκολίες στις συγκρίσεις – εκτιμήσεις μεγεθών </a:t>
            </a:r>
          </a:p>
          <a:p>
            <a:r>
              <a:rPr lang="el-GR" dirty="0"/>
              <a:t>Δυσκολεύεται στις ομαδοποιήσεις, ταξινομήσεις, αντιστοιχίσεις και </a:t>
            </a:r>
            <a:r>
              <a:rPr lang="el-GR" dirty="0" err="1"/>
              <a:t>σειροθετήσεις</a:t>
            </a:r>
            <a:r>
              <a:rPr lang="el-GR" dirty="0"/>
              <a:t> (διατάξεις) αντικειμένων </a:t>
            </a:r>
          </a:p>
          <a:p>
            <a:r>
              <a:rPr lang="el-GR" dirty="0"/>
              <a:t>Δεν αναγνωρίζει τα σχήματα  </a:t>
            </a:r>
          </a:p>
          <a:p>
            <a:r>
              <a:rPr lang="el-GR" dirty="0"/>
              <a:t>Δεν κατανοεί απλές </a:t>
            </a:r>
            <a:r>
              <a:rPr lang="el-GR" dirty="0" err="1"/>
              <a:t>χωροχρονικές</a:t>
            </a:r>
            <a:r>
              <a:rPr lang="el-GR" dirty="0"/>
              <a:t> έννοιες </a:t>
            </a:r>
          </a:p>
          <a:p>
            <a:r>
              <a:rPr lang="el-GR" dirty="0"/>
              <a:t>Δεν μαθαίνει εύκολα τους αριθμούς ως σύμβολα </a:t>
            </a:r>
          </a:p>
          <a:p>
            <a:r>
              <a:rPr lang="el-GR" dirty="0"/>
              <a:t>Προβλήματα μνήμης</a:t>
            </a:r>
          </a:p>
          <a:p>
            <a:pPr marL="0" indent="0">
              <a:buNone/>
            </a:pPr>
            <a:endParaRPr lang="el-GR" dirty="0"/>
          </a:p>
        </p:txBody>
      </p:sp>
    </p:spTree>
    <p:extLst>
      <p:ext uri="{BB962C8B-B14F-4D97-AF65-F5344CB8AC3E}">
        <p14:creationId xmlns:p14="http://schemas.microsoft.com/office/powerpoint/2010/main" val="145379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Περίπτωσης</a:t>
            </a:r>
          </a:p>
        </p:txBody>
      </p:sp>
      <p:sp>
        <p:nvSpPr>
          <p:cNvPr id="3" name="Θέση περιεχομένου 2"/>
          <p:cNvSpPr>
            <a:spLocks noGrp="1"/>
          </p:cNvSpPr>
          <p:nvPr>
            <p:ph idx="1"/>
          </p:nvPr>
        </p:nvSpPr>
        <p:spPr/>
        <p:txBody>
          <a:bodyPr>
            <a:normAutofit fontScale="92500" lnSpcReduction="10000"/>
          </a:bodyPr>
          <a:lstStyle/>
          <a:p>
            <a:r>
              <a:rPr lang="el-GR" dirty="0"/>
              <a:t>Ο Χρήστος είναι 6 ετών αρκετά έξυπνο παιδί με μικρές δυσκολίες στην έκφραση, πρόσχαρο, συνεργάζεται με τα άλλα παιδιά, του αρέσει να ακούει παραμύθια και να παίζει στην γωνιά οικοδομικού υλικού. Αντίθετα δεν του αρέσουν καθόλου τα παζλ και αποφεύγει τις δραστηριότητες φυσικής αγωγής. Όταν η νηπιαγωγός ζητά από τα παιδιά να κάνουν κάποιες χειροτεχνίες (με το ψαλίδι) στην αρχή συμμετέχει, αλλά τα παρατάει γρήγορα με την δικαιολογία ότι δεν του αρέσει να κόβει. Στην ζωγραφική δυσκολεύεται να κρατήσει καλά τους μαρκαδόρους, τα χρώματα, το πινέλο και τα έργα του υστερούν κατά πολύ των άλλων παιδιών της ηλικίας του. Όταν έρχεται το πρωί στο σχολείο δυσκολεύεται να βγάλει το μπουφάν του, την ώρα του φαγητού καθυστερεί να ξεδιπλώσει την πετσέτα του και πάντα τελειώνει τελευταίος. Κάποιες φορές δε δείχνει τις ζωγραφιές του στα άλλα παιδιά, πολλές φορές τις πηγαίνει στην δασκάλα του ανάποδα για να μην την βλέπουν ή τις σκίζει</a:t>
            </a:r>
          </a:p>
          <a:p>
            <a:endParaRPr lang="el-GR" dirty="0"/>
          </a:p>
        </p:txBody>
      </p:sp>
    </p:spTree>
    <p:extLst>
      <p:ext uri="{BB962C8B-B14F-4D97-AF65-F5344CB8AC3E}">
        <p14:creationId xmlns:p14="http://schemas.microsoft.com/office/powerpoint/2010/main" val="66400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a:t>
            </a:r>
            <a:r>
              <a:rPr lang="el-GR" dirty="0" err="1"/>
              <a:t>Περίπτωσης_Εκπαιδευτικές</a:t>
            </a:r>
            <a:r>
              <a:rPr lang="el-GR" dirty="0"/>
              <a:t> Πρακτικές</a:t>
            </a:r>
          </a:p>
        </p:txBody>
      </p:sp>
      <p:sp>
        <p:nvSpPr>
          <p:cNvPr id="3" name="Θέση περιεχομένου 2"/>
          <p:cNvSpPr>
            <a:spLocks noGrp="1"/>
          </p:cNvSpPr>
          <p:nvPr>
            <p:ph idx="1"/>
          </p:nvPr>
        </p:nvSpPr>
        <p:spPr/>
        <p:txBody>
          <a:bodyPr>
            <a:normAutofit lnSpcReduction="10000"/>
          </a:bodyPr>
          <a:lstStyle/>
          <a:p>
            <a:r>
              <a:rPr lang="el-GR" dirty="0"/>
              <a:t>Υποστήριξη ψυχοκινητική ανάπτυξη </a:t>
            </a:r>
          </a:p>
          <a:p>
            <a:r>
              <a:rPr lang="el-GR" dirty="0"/>
              <a:t>Δραστηριότητες για την ανάπτυξη της αδρής κινητικότητας και ισορροπίας </a:t>
            </a:r>
          </a:p>
          <a:p>
            <a:r>
              <a:rPr lang="el-GR" dirty="0"/>
              <a:t>Δραστηριότητες για την βελτίωση της εικόνας του σώματος </a:t>
            </a:r>
          </a:p>
          <a:p>
            <a:r>
              <a:rPr lang="el-GR" dirty="0" err="1"/>
              <a:t>Αμφιπλευρικότητα</a:t>
            </a:r>
            <a:r>
              <a:rPr lang="el-GR" dirty="0"/>
              <a:t> – Συνειδητοποίηση της επικρατέστερης πλευράς </a:t>
            </a:r>
          </a:p>
          <a:p>
            <a:r>
              <a:rPr lang="el-GR" dirty="0"/>
              <a:t>Δραστηριότητες για την ανάπτυξη της λεπτής κινητικότητας και του </a:t>
            </a:r>
            <a:r>
              <a:rPr lang="el-GR" dirty="0" err="1"/>
              <a:t>οπτικοκινητικού</a:t>
            </a:r>
            <a:r>
              <a:rPr lang="el-GR" dirty="0"/>
              <a:t> συντονισμού (χέρι-μάτι) </a:t>
            </a:r>
          </a:p>
          <a:p>
            <a:r>
              <a:rPr lang="el-GR" dirty="0"/>
              <a:t>Δραστηριότητες που βοηθούν στην ενίσχυση της δύναμης και του ελέγχου της σύλληψης του μολυβιού</a:t>
            </a:r>
          </a:p>
        </p:txBody>
      </p:sp>
    </p:spTree>
    <p:extLst>
      <p:ext uri="{BB962C8B-B14F-4D97-AF65-F5344CB8AC3E}">
        <p14:creationId xmlns:p14="http://schemas.microsoft.com/office/powerpoint/2010/main" val="40396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Ανίχνευση αναπτυξιακών προβλημάτων </a:t>
            </a:r>
          </a:p>
        </p:txBody>
      </p:sp>
      <p:sp>
        <p:nvSpPr>
          <p:cNvPr id="3" name="Θέση περιεχομένου 2"/>
          <p:cNvSpPr>
            <a:spLocks noGrp="1"/>
          </p:cNvSpPr>
          <p:nvPr>
            <p:ph idx="1"/>
          </p:nvPr>
        </p:nvSpPr>
        <p:spPr/>
        <p:txBody>
          <a:bodyPr>
            <a:normAutofit/>
          </a:bodyPr>
          <a:lstStyle/>
          <a:p>
            <a:r>
              <a:rPr lang="el-GR" dirty="0"/>
              <a:t>Έχει Προβλήματα Λόγου και Ομιλίας </a:t>
            </a:r>
          </a:p>
          <a:p>
            <a:r>
              <a:rPr lang="el-GR" dirty="0"/>
              <a:t>Δυσκολία στην προφορά των φωνημάτων-άρθρωση </a:t>
            </a:r>
          </a:p>
          <a:p>
            <a:r>
              <a:rPr lang="el-GR" dirty="0"/>
              <a:t>Αντικατάσταση φωνημάτων ή συλλαβών με άλλα φωνήματα ή συλλαβές, </a:t>
            </a:r>
            <a:r>
              <a:rPr lang="el-GR" dirty="0" err="1"/>
              <a:t>π.χ</a:t>
            </a:r>
            <a:r>
              <a:rPr lang="el-GR" dirty="0"/>
              <a:t> το παιδί να λέει </a:t>
            </a:r>
            <a:r>
              <a:rPr lang="el-GR" dirty="0" err="1"/>
              <a:t>λολόι</a:t>
            </a:r>
            <a:r>
              <a:rPr lang="el-GR" dirty="0"/>
              <a:t> αντί ρολόι</a:t>
            </a:r>
          </a:p>
          <a:p>
            <a:r>
              <a:rPr lang="el-GR" dirty="0"/>
              <a:t>Κάνει πολλά συντακτικού τύπου λάθη ή λανθασμένη χρήση πληθυντικού αριθμού ή προσώπου (γ΄ αντί για α΄) </a:t>
            </a:r>
          </a:p>
          <a:p>
            <a:r>
              <a:rPr lang="el-GR" dirty="0"/>
              <a:t>Περιορισμένη χρήση λεξιλογίου </a:t>
            </a:r>
          </a:p>
          <a:p>
            <a:r>
              <a:rPr lang="el-GR" dirty="0"/>
              <a:t>Επανάληψη λεξιλογίου - ηχολαλία</a:t>
            </a:r>
          </a:p>
          <a:p>
            <a:endParaRPr lang="el-GR" dirty="0"/>
          </a:p>
        </p:txBody>
      </p:sp>
    </p:spTree>
    <p:extLst>
      <p:ext uri="{BB962C8B-B14F-4D97-AF65-F5344CB8AC3E}">
        <p14:creationId xmlns:p14="http://schemas.microsoft.com/office/powerpoint/2010/main" val="344113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Εκπαιδευτικές Πρακτικές</a:t>
            </a:r>
          </a:p>
        </p:txBody>
      </p:sp>
      <p:sp>
        <p:nvSpPr>
          <p:cNvPr id="3" name="Θέση περιεχομένου 2"/>
          <p:cNvSpPr>
            <a:spLocks noGrp="1"/>
          </p:cNvSpPr>
          <p:nvPr>
            <p:ph idx="1"/>
          </p:nvPr>
        </p:nvSpPr>
        <p:spPr/>
        <p:txBody>
          <a:bodyPr/>
          <a:lstStyle/>
          <a:p>
            <a:r>
              <a:rPr lang="el-GR" dirty="0"/>
              <a:t>Δραστηριότητες για τον προσανατολισμό στο χώρο σε σχέση με το σώμα του, με αντικείμενα και με χαρτί και μολύβι </a:t>
            </a:r>
          </a:p>
          <a:p>
            <a:r>
              <a:rPr lang="el-GR" dirty="0"/>
              <a:t>Δραστηριότητες για την κατανόηση των εννοιών του χρόνου, της χρονικής αλληλουχίας και της διαδοχικότητας των γεγονότων </a:t>
            </a:r>
          </a:p>
          <a:p>
            <a:r>
              <a:rPr lang="el-GR" dirty="0"/>
              <a:t>Δραστηριότητες που προάγουν τις δεξιότητες γραφής </a:t>
            </a:r>
          </a:p>
          <a:p>
            <a:r>
              <a:rPr lang="el-GR" dirty="0"/>
              <a:t>Εξοικείωση και αναπαραγωγή διαφόρων ειδών γραμμών </a:t>
            </a:r>
          </a:p>
          <a:p>
            <a:r>
              <a:rPr lang="el-GR" dirty="0"/>
              <a:t>Δραστηριότητες οπτικής διάκρισης </a:t>
            </a:r>
          </a:p>
          <a:p>
            <a:r>
              <a:rPr lang="el-GR" dirty="0"/>
              <a:t>Εξάσκηση μνήμης χώρου(χωρικής μνήμης)</a:t>
            </a:r>
          </a:p>
          <a:p>
            <a:endParaRPr lang="el-GR" dirty="0"/>
          </a:p>
        </p:txBody>
      </p:sp>
    </p:spTree>
    <p:extLst>
      <p:ext uri="{BB962C8B-B14F-4D97-AF65-F5344CB8AC3E}">
        <p14:creationId xmlns:p14="http://schemas.microsoft.com/office/powerpoint/2010/main" val="26861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Συμπεριφοράς</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38427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Συμπεριφοράς Προσχολικής Ηλικίας</a:t>
            </a:r>
          </a:p>
        </p:txBody>
      </p:sp>
      <p:sp>
        <p:nvSpPr>
          <p:cNvPr id="3" name="Θέση περιεχομένου 2"/>
          <p:cNvSpPr>
            <a:spLocks noGrp="1"/>
          </p:cNvSpPr>
          <p:nvPr>
            <p:ph idx="1"/>
          </p:nvPr>
        </p:nvSpPr>
        <p:spPr/>
        <p:txBody>
          <a:bodyPr>
            <a:normAutofit/>
          </a:bodyPr>
          <a:lstStyle/>
          <a:p>
            <a:r>
              <a:rPr lang="el-GR" dirty="0"/>
              <a:t>Πότε είναι προβληματική μία συμπεριφορά;</a:t>
            </a:r>
          </a:p>
          <a:p>
            <a:pPr marL="0" indent="0">
              <a:buNone/>
            </a:pPr>
            <a:r>
              <a:rPr lang="el-GR" dirty="0"/>
              <a:t>«Όταν προκαλεί πρόβλημα στο άτομο ή το περιβάλλον του» </a:t>
            </a:r>
          </a:p>
          <a:p>
            <a:pPr marL="0" indent="0">
              <a:buNone/>
            </a:pPr>
            <a:r>
              <a:rPr lang="el-GR" dirty="0"/>
              <a:t>«Όταν είναι ενάντια στον νόμο ή τους κανόνες συμπεριφοράς»</a:t>
            </a:r>
          </a:p>
          <a:p>
            <a:pPr marL="0" indent="0">
              <a:buNone/>
            </a:pPr>
            <a:r>
              <a:rPr lang="el-GR" dirty="0"/>
              <a:t>«Όταν διαιωνίζει ένα </a:t>
            </a:r>
            <a:r>
              <a:rPr lang="el-GR" dirty="0" err="1"/>
              <a:t>προϋπάρχον</a:t>
            </a:r>
            <a:r>
              <a:rPr lang="el-GR" dirty="0"/>
              <a:t> πρόβλημα»</a:t>
            </a:r>
          </a:p>
          <a:p>
            <a:pPr marL="0" indent="0">
              <a:buNone/>
            </a:pPr>
            <a:endParaRPr lang="el-GR" dirty="0"/>
          </a:p>
          <a:p>
            <a:pPr marL="0" indent="0">
              <a:buNone/>
            </a:pPr>
            <a:r>
              <a:rPr lang="el-GR" dirty="0"/>
              <a:t>Κανένας ορισμός δεν είναι σωστός 100%</a:t>
            </a:r>
          </a:p>
          <a:p>
            <a:pPr marL="0" indent="0">
              <a:buNone/>
            </a:pPr>
            <a:endParaRPr lang="el-GR" dirty="0"/>
          </a:p>
        </p:txBody>
      </p:sp>
    </p:spTree>
    <p:extLst>
      <p:ext uri="{BB962C8B-B14F-4D97-AF65-F5344CB8AC3E}">
        <p14:creationId xmlns:p14="http://schemas.microsoft.com/office/powerpoint/2010/main" val="23316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προβλημάτων στο νηπιαγωγείο</a:t>
            </a:r>
          </a:p>
        </p:txBody>
      </p:sp>
      <p:sp>
        <p:nvSpPr>
          <p:cNvPr id="3" name="Θέση περιεχομένου 2"/>
          <p:cNvSpPr>
            <a:spLocks noGrp="1"/>
          </p:cNvSpPr>
          <p:nvPr>
            <p:ph idx="1"/>
          </p:nvPr>
        </p:nvSpPr>
        <p:spPr/>
        <p:txBody>
          <a:bodyPr>
            <a:normAutofit fontScale="92500" lnSpcReduction="10000"/>
          </a:bodyPr>
          <a:lstStyle/>
          <a:p>
            <a:r>
              <a:rPr lang="el-GR" dirty="0"/>
              <a:t>Παιδική Επιθετικότητα </a:t>
            </a:r>
          </a:p>
          <a:p>
            <a:r>
              <a:rPr lang="el-GR" dirty="0"/>
              <a:t>Λεκτική, συναισθηματική </a:t>
            </a:r>
          </a:p>
          <a:p>
            <a:r>
              <a:rPr lang="el-GR" dirty="0"/>
              <a:t>Χαμηλή αυτοπεποίθηση </a:t>
            </a:r>
          </a:p>
          <a:p>
            <a:r>
              <a:rPr lang="el-GR" dirty="0"/>
              <a:t>Αποκομμένο από το περιβάλλον του,</a:t>
            </a:r>
          </a:p>
          <a:p>
            <a:r>
              <a:rPr lang="el-GR" dirty="0"/>
              <a:t>δεν κάνει κοινωνικές επαφές </a:t>
            </a:r>
          </a:p>
          <a:p>
            <a:r>
              <a:rPr lang="el-GR" dirty="0"/>
              <a:t>Αναπτυξιακές διαταραχές </a:t>
            </a:r>
          </a:p>
          <a:p>
            <a:r>
              <a:rPr lang="el-GR" dirty="0"/>
              <a:t>Διαταραχές γενετικής/νευρολογικής φύσεως που εμποδίζουν την αναμενόμενη ανάπτυξη του παιδιού (π.χ. αυτισμός, σύνδρομο </a:t>
            </a:r>
            <a:r>
              <a:rPr lang="en-US" dirty="0"/>
              <a:t>Down</a:t>
            </a:r>
            <a:r>
              <a:rPr lang="el-GR" dirty="0"/>
              <a:t>) ή την προσαρμογή του στην ομάδα (π.χ. Διαταραχές προσοχής ή/και </a:t>
            </a:r>
            <a:r>
              <a:rPr lang="el-GR" dirty="0" err="1"/>
              <a:t>υπερκινητικότητας</a:t>
            </a:r>
            <a:r>
              <a:rPr lang="el-GR" dirty="0"/>
              <a:t>)</a:t>
            </a:r>
          </a:p>
          <a:p>
            <a:endParaRPr lang="el-GR" dirty="0"/>
          </a:p>
        </p:txBody>
      </p:sp>
    </p:spTree>
    <p:extLst>
      <p:ext uri="{BB962C8B-B14F-4D97-AF65-F5344CB8AC3E}">
        <p14:creationId xmlns:p14="http://schemas.microsoft.com/office/powerpoint/2010/main" val="166909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Ερμηνεία συμπεριφοράς</a:t>
            </a:r>
          </a:p>
        </p:txBody>
      </p:sp>
      <p:sp>
        <p:nvSpPr>
          <p:cNvPr id="3" name="Θέση περιεχομένου 2"/>
          <p:cNvSpPr>
            <a:spLocks noGrp="1"/>
          </p:cNvSpPr>
          <p:nvPr>
            <p:ph idx="1"/>
          </p:nvPr>
        </p:nvSpPr>
        <p:spPr>
          <a:xfrm>
            <a:off x="1117309" y="1701800"/>
            <a:ext cx="10157354" cy="4751536"/>
          </a:xfrm>
        </p:spPr>
        <p:txBody>
          <a:bodyPr>
            <a:normAutofit fontScale="85000" lnSpcReduction="20000"/>
          </a:bodyPr>
          <a:lstStyle/>
          <a:p>
            <a:r>
              <a:rPr lang="el-GR" dirty="0"/>
              <a:t>Οικογένεια </a:t>
            </a:r>
          </a:p>
          <a:p>
            <a:r>
              <a:rPr lang="el-GR" dirty="0"/>
              <a:t>Σχολείο </a:t>
            </a:r>
          </a:p>
          <a:p>
            <a:r>
              <a:rPr lang="el-GR" dirty="0"/>
              <a:t>Φίλοι</a:t>
            </a:r>
          </a:p>
          <a:p>
            <a:r>
              <a:rPr lang="el-GR" dirty="0"/>
              <a:t>Βιολογία </a:t>
            </a:r>
          </a:p>
          <a:p>
            <a:r>
              <a:rPr lang="el-GR" dirty="0"/>
              <a:t>Χώρα/ Κοινότητα </a:t>
            </a:r>
          </a:p>
          <a:p>
            <a:r>
              <a:rPr lang="el-GR" dirty="0"/>
              <a:t>Κανόνες κάθε συστήματος </a:t>
            </a:r>
          </a:p>
          <a:p>
            <a:r>
              <a:rPr lang="el-GR" dirty="0"/>
              <a:t>Ο ρόλος του ατόμου σε κάθε σύστημα </a:t>
            </a:r>
          </a:p>
          <a:p>
            <a:r>
              <a:rPr lang="el-GR" dirty="0"/>
              <a:t>Όρια του συστήματος </a:t>
            </a:r>
          </a:p>
          <a:p>
            <a:r>
              <a:rPr lang="el-GR" dirty="0"/>
              <a:t>Το άτομο και το σύστημα αντιστέκονται στις αλλαγές </a:t>
            </a:r>
          </a:p>
          <a:p>
            <a:r>
              <a:rPr lang="el-GR" dirty="0"/>
              <a:t>Κάθε συμπεριφορά είναι ταυτόχρονα και αίτιο και αποτέλεσμα</a:t>
            </a:r>
          </a:p>
          <a:p>
            <a:endParaRPr lang="el-GR" dirty="0"/>
          </a:p>
        </p:txBody>
      </p:sp>
    </p:spTree>
    <p:extLst>
      <p:ext uri="{BB962C8B-B14F-4D97-AF65-F5344CB8AC3E}">
        <p14:creationId xmlns:p14="http://schemas.microsoft.com/office/powerpoint/2010/main" val="291619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Εμπόδια που δυσκολεύουν την αλλαγή της συμπεριφοράς</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Δύο αντιλήψεις συγκρούονται (π.χ. η αυτοαντίληψή μου ως καλό γονέα και η αδυναμία μου να ελέγξω τη συμπεριφορά του παιδιού μου) Απορρίπτουμε μία από τις δύο αντιλήψεις Προσθέτουμε στοιχεία στη μία αντίληψη για να γίνει δεκτή </a:t>
            </a:r>
          </a:p>
          <a:p>
            <a:r>
              <a:rPr lang="el-GR" dirty="0"/>
              <a:t>Εσωτερικές Συγκρούσεις </a:t>
            </a:r>
          </a:p>
          <a:p>
            <a:r>
              <a:rPr lang="el-GR" dirty="0"/>
              <a:t>Κοινωνική Υποστήριξη: Αυτό που υποστηρίζω, το υποστηρίζουν και άλλοι στον περίγυρό μου Άρα είναι σωστή η ερμηνεία/συμπεριφορά μου</a:t>
            </a:r>
          </a:p>
          <a:p>
            <a:r>
              <a:rPr lang="el-GR" dirty="0"/>
              <a:t>Ασυμφωνία Γονέων </a:t>
            </a:r>
          </a:p>
          <a:p>
            <a:r>
              <a:rPr lang="el-GR" dirty="0"/>
              <a:t>Ξεχνάμε ότι η συμπεριφορά είναι ένας κύκλος  Π.χ. Η μαμά θέλει να δουλεύει με θετική ενίσχυση και ο μπαμπάς με τιμωρίες, Π.χ. τιμωρούμε το βίαιο παιδί με βία κ αυτό πυροδοτεί εκ νέου βίαια επεισόδια (μίμηση, ανταγωνισμός)</a:t>
            </a:r>
          </a:p>
          <a:p>
            <a:endParaRPr lang="el-GR" dirty="0"/>
          </a:p>
        </p:txBody>
      </p:sp>
    </p:spTree>
    <p:extLst>
      <p:ext uri="{BB962C8B-B14F-4D97-AF65-F5344CB8AC3E}">
        <p14:creationId xmlns:p14="http://schemas.microsoft.com/office/powerpoint/2010/main" val="28651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Ενεργητική ακρόαση: Δεν ακούμε απλά το παιδί, αλλά «συμμετέχουμε» στην ακρόαση </a:t>
            </a:r>
          </a:p>
          <a:p>
            <a:r>
              <a:rPr lang="el-GR" dirty="0"/>
              <a:t>Προσέχουμε τι λέει, επιτρέποντάς του να ολοκληρώσει τη σκέψη του </a:t>
            </a:r>
          </a:p>
          <a:p>
            <a:r>
              <a:rPr lang="el-GR" dirty="0"/>
              <a:t>Δείχνουμε ότι ακούμε </a:t>
            </a:r>
          </a:p>
          <a:p>
            <a:r>
              <a:rPr lang="el-GR" dirty="0"/>
              <a:t>Δίνουμε ανατροφοδότηση</a:t>
            </a:r>
          </a:p>
          <a:p>
            <a:r>
              <a:rPr lang="el-GR" dirty="0"/>
              <a:t>Δίνουμε Επιλογές Λύσης της σύγκρουσης</a:t>
            </a:r>
          </a:p>
          <a:p>
            <a:r>
              <a:rPr lang="el-GR" dirty="0"/>
              <a:t>Αποφεύγουμε να είμαστε επικριτικοί </a:t>
            </a:r>
          </a:p>
          <a:p>
            <a:r>
              <a:rPr lang="el-GR" dirty="0"/>
              <a:t>Παράφραση - Ανοιχτές ερωτήσεις - Γλώσσα του σώματος</a:t>
            </a:r>
          </a:p>
          <a:p>
            <a:endParaRPr lang="el-GR" dirty="0"/>
          </a:p>
        </p:txBody>
      </p:sp>
    </p:spTree>
    <p:extLst>
      <p:ext uri="{BB962C8B-B14F-4D97-AF65-F5344CB8AC3E}">
        <p14:creationId xmlns:p14="http://schemas.microsoft.com/office/powerpoint/2010/main" val="228396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a:t>
            </a:r>
          </a:p>
        </p:txBody>
      </p:sp>
      <p:sp>
        <p:nvSpPr>
          <p:cNvPr id="3" name="Θέση περιεχομένου 2"/>
          <p:cNvSpPr>
            <a:spLocks noGrp="1"/>
          </p:cNvSpPr>
          <p:nvPr>
            <p:ph idx="1"/>
          </p:nvPr>
        </p:nvSpPr>
        <p:spPr>
          <a:xfrm>
            <a:off x="1117309" y="1701800"/>
            <a:ext cx="10157354" cy="4823544"/>
          </a:xfrm>
        </p:spPr>
        <p:txBody>
          <a:bodyPr>
            <a:normAutofit fontScale="77500" lnSpcReduction="20000"/>
          </a:bodyPr>
          <a:lstStyle/>
          <a:p>
            <a:r>
              <a:rPr lang="el-GR" dirty="0"/>
              <a:t>Το πρόβλημα ως χαλί που κρύβει πιο ουσιαστικά προβλήματα •</a:t>
            </a:r>
          </a:p>
          <a:p>
            <a:r>
              <a:rPr lang="el-GR" dirty="0"/>
              <a:t>Μερικές φορές η «προβληματική συμπεριφορά» είναι η λύση που έχει δώσει το σύστημα (π.χ. οικογένεια, σχολείο </a:t>
            </a:r>
            <a:r>
              <a:rPr lang="el-GR" dirty="0" err="1"/>
              <a:t>κτλ</a:t>
            </a:r>
            <a:r>
              <a:rPr lang="el-GR" dirty="0"/>
              <a:t>) σε ένα άλλο πρόβλημα ή απλά το περιβάλλον έχει άλλα οφέλη από τη συμπεριφορά. </a:t>
            </a:r>
          </a:p>
          <a:p>
            <a:r>
              <a:rPr lang="el-GR" dirty="0"/>
              <a:t>Προσπαθούμε να δούμε εάν ακόμη και εμείς οι ίδιοι ως μέρος του περιβάλλοντος του παιδιού, ενθαρρύνουμε άθελά μας την μη επιθυμητή συμπεριφορά</a:t>
            </a:r>
          </a:p>
          <a:p>
            <a:r>
              <a:rPr lang="el-GR" dirty="0"/>
              <a:t>Ενθάρρυνση για τη συνέχιση της συμπεριφοράς σε διαφορετικό </a:t>
            </a:r>
            <a:r>
              <a:rPr lang="el-GR" dirty="0" err="1"/>
              <a:t>χωροχρόνο</a:t>
            </a:r>
            <a:r>
              <a:rPr lang="el-GR" dirty="0"/>
              <a:t> </a:t>
            </a:r>
          </a:p>
          <a:p>
            <a:r>
              <a:rPr lang="el-GR" dirty="0"/>
              <a:t>Συμφωνούμε από κοινού με το παιδί ότι μια συμπεριφορά είναι αποδεκτή, αλλά σε συγκεκριμένα μέρη ή όταν την κάνει με συγκεκριμένο τρόπο (π.χ. δεν ζωγραφίζουμε/γράφουμε τους τοίχους αλλά μόνο σε χαρτί ή καμβά, δεν φωνάζουμε ή χτυπάμε το αδερφάκι μας όταν κάνει ζημιές, αλλά το λέμε στους γονείς γιατί μόνο αυτοί είναι υπεύθυνοι να το μαλώσουν) </a:t>
            </a:r>
          </a:p>
          <a:p>
            <a:r>
              <a:rPr lang="el-GR" dirty="0"/>
              <a:t>Και αυτή η τεχνική υποδηλώνει ότι αποδεχόμαστε τα βαθύτερα αίτια της συμπεριφοράς αλλά κάνουμε έναν συμβιβασμό από κοινού με το παιδί, ώστε να μην δημιουργούνται επιπλέον προβλήματα.</a:t>
            </a:r>
          </a:p>
          <a:p>
            <a:endParaRPr lang="el-GR" dirty="0"/>
          </a:p>
          <a:p>
            <a:endParaRPr lang="el-GR" dirty="0"/>
          </a:p>
        </p:txBody>
      </p:sp>
    </p:spTree>
    <p:extLst>
      <p:ext uri="{BB962C8B-B14F-4D97-AF65-F5344CB8AC3E}">
        <p14:creationId xmlns:p14="http://schemas.microsoft.com/office/powerpoint/2010/main" val="302246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 </a:t>
            </a:r>
          </a:p>
        </p:txBody>
      </p:sp>
      <p:sp>
        <p:nvSpPr>
          <p:cNvPr id="3" name="Θέση περιεχομένου 2"/>
          <p:cNvSpPr>
            <a:spLocks noGrp="1"/>
          </p:cNvSpPr>
          <p:nvPr>
            <p:ph idx="1"/>
          </p:nvPr>
        </p:nvSpPr>
        <p:spPr>
          <a:xfrm>
            <a:off x="1117309" y="1473200"/>
            <a:ext cx="10157354" cy="5052144"/>
          </a:xfrm>
        </p:spPr>
        <p:txBody>
          <a:bodyPr>
            <a:normAutofit fontScale="70000" lnSpcReduction="20000"/>
          </a:bodyPr>
          <a:lstStyle/>
          <a:p>
            <a:r>
              <a:rPr lang="el-GR" sz="2600" dirty="0"/>
              <a:t>Επηρεάζοντας έμμεσα το πρόβλημα δεν αντιμετωπίζουμε το πρόβλημα αυτό </a:t>
            </a:r>
            <a:r>
              <a:rPr lang="el-GR" sz="2600" dirty="0" err="1"/>
              <a:t>καθ’αυτό</a:t>
            </a:r>
            <a:r>
              <a:rPr lang="el-GR" sz="2600" dirty="0"/>
              <a:t>, αλλά αλλάζουμε τη συμπεριφορά μας σε μια άλλη πτυχή της ζωής του παιδιού η οποία έμμεσα θα λύσει και το πρόβλημα. Παράδειγμα Ζηλεύει το αδερφάκι του και γι’ αυτό είναι επιθετικό απέναντί του. Αντί να επικεντρωθούμε στην επιθετικότητα, προσπαθούμε να επιβραβεύουμε με πολλά μπράβο το παιδί σε άλλες πτυχές της καθημερινότητάς του, ώστε να του τονώσουμε την αυτοπεποίθηση </a:t>
            </a:r>
          </a:p>
          <a:p>
            <a:pPr marL="0" indent="0">
              <a:buNone/>
            </a:pPr>
            <a:r>
              <a:rPr lang="el-GR" sz="2600" dirty="0"/>
              <a:t>Θετική ενίσχυση και όχι τιμωρία</a:t>
            </a:r>
          </a:p>
          <a:p>
            <a:r>
              <a:rPr lang="el-GR" sz="2600" dirty="0"/>
              <a:t> Προσπαθούμε να δουλέψουμε κυρίως με ανταμοιβές για καλές συμπεριφορές (π.χ. μάζεψε τα παιχνίδια του άρα μπορεί να δει το αγαπημένο του παιδικό στην τηλεόραση)</a:t>
            </a:r>
          </a:p>
          <a:p>
            <a:r>
              <a:rPr lang="el-GR" sz="2600" dirty="0"/>
              <a:t>Αποφεύγουμε όσο μπορούμε τις τιμωρίες για κακές συμπεριφορές και κυρίως τις τιμωρίες που δεν συνδέονται με το πρόβλημα και δεν βοηθούν στο παιδί να κατανοήσει το λάθος του (π.χ. δεν λέμε στο παιδί να κλειστεί στο δωμάτιό του γιατί έπαιξε στην κουζίνα και έκανε χάλια το χώρο. Θα μπορούσαμε να το βάλουμε να καθαρίσει μαζί μας για να κατανοήσει το λόγο που αυτή η συμπεριφορά δεν είναι αστεία) </a:t>
            </a:r>
          </a:p>
          <a:p>
            <a:r>
              <a:rPr lang="el-GR" sz="2600" dirty="0"/>
              <a:t>Σε βάθος χρόνου η θετική ενίσχυση είναι πιο αποτελεσματική γιατί α)μαθαίνει στο παιδί τα θετικά του χαρακτηριστικά β)του τονώνει την αυτοπεποίθηση γ)μαθαίνει καλές συμπεριφορές και δεν αποφεύγει απλά κακές συμπεριφορές</a:t>
            </a:r>
          </a:p>
          <a:p>
            <a:endParaRPr lang="el-GR" dirty="0"/>
          </a:p>
        </p:txBody>
      </p:sp>
    </p:spTree>
    <p:extLst>
      <p:ext uri="{BB962C8B-B14F-4D97-AF65-F5344CB8AC3E}">
        <p14:creationId xmlns:p14="http://schemas.microsoft.com/office/powerpoint/2010/main" val="115389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επίλυσης προβληματικών συμπεριφορών</a:t>
            </a:r>
          </a:p>
        </p:txBody>
      </p:sp>
      <p:sp>
        <p:nvSpPr>
          <p:cNvPr id="3" name="Θέση περιεχομένου 2"/>
          <p:cNvSpPr>
            <a:spLocks noGrp="1"/>
          </p:cNvSpPr>
          <p:nvPr>
            <p:ph idx="1"/>
          </p:nvPr>
        </p:nvSpPr>
        <p:spPr/>
        <p:txBody>
          <a:bodyPr>
            <a:normAutofit lnSpcReduction="10000"/>
          </a:bodyPr>
          <a:lstStyle/>
          <a:p>
            <a:r>
              <a:rPr lang="el-GR" dirty="0" err="1"/>
              <a:t>Αναπλαισίωση</a:t>
            </a:r>
            <a:r>
              <a:rPr lang="el-GR" dirty="0"/>
              <a:t>: Νέος τρόπος ερμηνείας της συμπεριφοράς που επικεντρώνεται:  Στο τι κερδίζει το παιδί με αυτή την κακή/προβληματική συμπεριφορά και Τι κερδίζει το σύστημα από αυτή τη συμπεριφορά</a:t>
            </a:r>
          </a:p>
          <a:p>
            <a:pPr marL="0" indent="0">
              <a:buNone/>
            </a:pPr>
            <a:r>
              <a:rPr lang="el-GR" dirty="0"/>
              <a:t>Π.χ. Δεν ακούν τι τους λέω Α)Δεν με σέβονται ή Β)Ασχολούνται με κάτι πιο ενδιαφέρον </a:t>
            </a:r>
          </a:p>
          <a:p>
            <a:pPr marL="0" indent="0">
              <a:buNone/>
            </a:pPr>
            <a:r>
              <a:rPr lang="el-GR" dirty="0"/>
              <a:t>Δεν κάθεται 10 λεπτά να ασχοληθεί με τις ασκήσεις του (ή τα μαθήματά του) Α)είναι άτακτος ή Β)έχει ζωντάνια και χρειάζεται διαλλείματα</a:t>
            </a:r>
          </a:p>
          <a:p>
            <a:pPr marL="0" indent="0">
              <a:buNone/>
            </a:pPr>
            <a:r>
              <a:rPr lang="el-GR" dirty="0"/>
              <a:t>Συνέχεια κάνουν παράπονα ότι χτυπάει άλλα παιδάκια Α)είναι ζωηρό/κακό παιδί ή Β)Τον απομονώνουν και διεκδικεί το ενδιαφέρον</a:t>
            </a:r>
          </a:p>
          <a:p>
            <a:endParaRPr lang="el-GR" dirty="0"/>
          </a:p>
        </p:txBody>
      </p:sp>
    </p:spTree>
    <p:extLst>
      <p:ext uri="{BB962C8B-B14F-4D97-AF65-F5344CB8AC3E}">
        <p14:creationId xmlns:p14="http://schemas.microsoft.com/office/powerpoint/2010/main" val="121232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Βιβλία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7_TF02787940_TF02787940" id="{990CCF52-0B98-4E6E-A440-8F37C7CA403B}" vid="{35E72EB8-7ADB-4349-9B43-2221BE89132E}"/>
    </a:ext>
  </a:extLst>
</a:theme>
</file>

<file path=ppt/theme/theme2.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με μπλε στοίβα βιβλίων (ευρεία οθόνη)</Template>
  <TotalTime>0</TotalTime>
  <Words>9081</Words>
  <Application>Microsoft Office PowerPoint</Application>
  <PresentationFormat>Προσαρμογή</PresentationFormat>
  <Paragraphs>694</Paragraphs>
  <Slides>110</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110</vt:i4>
      </vt:variant>
    </vt:vector>
  </HeadingPairs>
  <TitlesOfParts>
    <vt:vector size="114" baseType="lpstr">
      <vt:lpstr>Arial</vt:lpstr>
      <vt:lpstr>Century Gothic</vt:lpstr>
      <vt:lpstr>Wingdings</vt:lpstr>
      <vt:lpstr>Βιβλία 16x9</vt:lpstr>
      <vt:lpstr>Μαθησιακές Δυσκολίες, Ειδικές Μαθησιακές Δυσκολίες, Διαταραχή Ελλειμματικής Προσοχής – Υπερκινητικότητα, Προβλήματα Συμπεριφοράς</vt:lpstr>
      <vt:lpstr>(ΜΔ)</vt:lpstr>
      <vt:lpstr>Μαθησιακές Δυσκολίες (ΜΔ)</vt:lpstr>
      <vt:lpstr>Οι ΜΔ</vt:lpstr>
      <vt:lpstr>Κατηγορίες ΜΔ</vt:lpstr>
      <vt:lpstr>Άλλη Κατηγοριοποίηση ΜΔ</vt:lpstr>
      <vt:lpstr>Ανίχνευση αναπτυξιακών προβλημάτων </vt:lpstr>
      <vt:lpstr>Ανίχνευση αναπτυξιακών προβλημάτων </vt:lpstr>
      <vt:lpstr>Ανίχνευση αναπτυξιακών προβλημάτων </vt:lpstr>
      <vt:lpstr>Ανίχνευση αναπτυξιακών προβλημάτων </vt:lpstr>
      <vt:lpstr>ΜΔ</vt:lpstr>
      <vt:lpstr>ΜΔ</vt:lpstr>
      <vt:lpstr>ΜΔ</vt:lpstr>
      <vt:lpstr>ΜΔ</vt:lpstr>
      <vt:lpstr>ΜΔ</vt:lpstr>
      <vt:lpstr>Δυσλεξία</vt:lpstr>
      <vt:lpstr>Ορισμός Δυσλεξίας</vt:lpstr>
      <vt:lpstr>Νευροφυσιολογία</vt:lpstr>
      <vt:lpstr>Νευροφυσιολογία</vt:lpstr>
      <vt:lpstr>Ενδείξεις ειδικής Μ.Δ/Δυσλεξίας στο Νηπ/γείο και στο Δημοτικό</vt:lpstr>
      <vt:lpstr>Αίτια Δυσλεξίας</vt:lpstr>
      <vt:lpstr>Αίτια Δυσλεξίας</vt:lpstr>
      <vt:lpstr>Χαρακτηριστικά Δυσλεξίας ΣΤΗΝ ΑΝΑΓΝΩΣΗ</vt:lpstr>
      <vt:lpstr>Χαρακτηριστικά Δυσλεξίας ΣΤΗΝ ΑΝΑΓΝΩΣΗ</vt:lpstr>
      <vt:lpstr>Χαρακτηριστικά Δυσλεξίας ΣΤΟΝ ΠΡΟΦΟΡΙΚΟ ΛΟΓΟ </vt:lpstr>
      <vt:lpstr>Χαρακτηριστικά Δυσλεξίας ΣΤΟΝ ΓΡΑΠΤΟ ΛΟΓΟ</vt:lpstr>
      <vt:lpstr>Χαρακτηριστικά Δυσλεξίας ΣΤΟΝ ΓΡΑΠΤΟ ΛΟΓΟ</vt:lpstr>
      <vt:lpstr>Χαρακτηριστικά Δυσλεξίας ΣΤΑ ΜΑΘΗΜΑΤΙΚΑ</vt:lpstr>
      <vt:lpstr>Χαρακτηριστικά Δυσλεξίας ΣΤΗΝ ΚΑΤΑΝΟΗΣΗ ΤΩΝ ΧΩΡΟΧΡΟΝΙΚΩΝ ΕΝΝΟΙΩΝ</vt:lpstr>
      <vt:lpstr>Χαρακτηριστικά Δυσλεξίας ΣΤΗ ΒΡΑΧΥΠΡΟΘΕΣΜΗ ΚΑΙ ΜΑΚΡΟΧΡΟΝΗ ΜΝΗΜΗ</vt:lpstr>
      <vt:lpstr>Προτάσεις Αντιμετώπισης της Δυσλεξίας από τους Εκπαιδευτικούς</vt:lpstr>
      <vt:lpstr>Προτάσεις Αντιμετώπισης της Δυσλεξίας από τους Εκπαιδευτικούς</vt:lpstr>
      <vt:lpstr>Προτάσεις Αντιμετώπισης της Δυσλεξίας από τους Εκπαιδευτικούς</vt:lpstr>
      <vt:lpstr>Προτάσεις Αντιμετώπισης της Δυσλεξίας από τους Εκπαιδευτικούς</vt:lpstr>
      <vt:lpstr>Διαταραχή Ελλειμματικής Προσοχής-Υπερκινητικότητα ΔΕΠ-Υ</vt:lpstr>
      <vt:lpstr>Διαταραχή Ελλειμματικής Προσοχής Υπερκινητικότητα</vt:lpstr>
      <vt:lpstr>Αίτια ΔΕΠ-Υ</vt:lpstr>
      <vt:lpstr>Αίτια ΔΕΠ-Υ</vt:lpstr>
      <vt:lpstr>ΧΑΡΑΚΤΗΡΙΣΤΙΚΑ ΔΕΠ-Υ</vt:lpstr>
      <vt:lpstr>ΧΑΡΑΚΤΗΡΙΣΤΙΚΑ ΔΕΠ-Υ</vt:lpstr>
      <vt:lpstr>ΧΑΡΑΚΤΗΡΙΣΤΙΚΑ ΔΕΠ-Υ</vt:lpstr>
      <vt:lpstr>Ανίχνευση ΔΕΠ-(Υ) με Υπερκινητικότητα</vt:lpstr>
      <vt:lpstr>Ανίχνευση ΔΕΠ-(Υ) με Υπερκινητικότητα</vt:lpstr>
      <vt:lpstr>Ανίχνευση ΔΕΠ-(Υ) με Υπερκινητικότητα</vt:lpstr>
      <vt:lpstr>Ανίχνευση ΔΕΠ-(Υ) χωρίς Υπερκινητικότητα</vt:lpstr>
      <vt:lpstr>Προτάσεις Αντιμετώπισης από τους Εκπαιδευτικούς</vt:lpstr>
      <vt:lpstr>Προτάσεις Αντιμετώπισης από τους Εκπαιδευτικούς</vt:lpstr>
      <vt:lpstr>Παρουσίαση Περίπτωσης</vt:lpstr>
      <vt:lpstr>Μελέτη Περίπτωσης</vt:lpstr>
      <vt:lpstr>ΣΥΝΥΠΑΡΞΗ ΔΥΣΛΕΞΙΑΣ / ΔΕΠ-Υ</vt:lpstr>
      <vt:lpstr>Συνύπαρξη Δυσλεξίας / ΔΕΠ-Υ</vt:lpstr>
      <vt:lpstr>Προτάσεις Αντιμετώπισης της Δυσλεξίας - ΔΕΠ-Υ από τους γονείς</vt:lpstr>
      <vt:lpstr>Προτάσεις Αντιμετώπισης της Δυσλεξίας - ΔΕΠ-Υ από τους γονείς</vt:lpstr>
      <vt:lpstr>Προτάσεις Αντιμετώπισης της Δυσλεξίας - ΔΕΠ-Υ από τους γονείς</vt:lpstr>
      <vt:lpstr>Ψυχοσυναισθηματικές επιπτώσεις της Δυσλεξίας – ΔΕΠ-Υ</vt:lpstr>
      <vt:lpstr>Ψυχοσυναισθηματικές επιπτώσεις της Δυσλεξίας – ΔΕΠ-Υ</vt:lpstr>
      <vt:lpstr>Ψυχοσυναισθηματικές επιπτώσεις της Δυσλεξίας – ΔΕΠ-Υ</vt:lpstr>
      <vt:lpstr>Παράγοντες Δημιουργίας Ψυχοσυναισθηματικών Διαταραχών</vt:lpstr>
      <vt:lpstr>Παράγοντες Δημιουργίας Ψυχοσυναισθηματικών Διαταραχών</vt:lpstr>
      <vt:lpstr>Παράγοντες Δημιουργίας Ψυχοσυναισθηματικών Διαταραχών</vt:lpstr>
      <vt:lpstr>Συναισθήματα που βιώνουν τα παιδιά με Δυσλεξία – ΔΕΠ-Υ</vt:lpstr>
      <vt:lpstr>Συναισθήματα που βιώνουν τα παιδιά με Δυσλεξία – ΔΕΠ-Υ</vt:lpstr>
      <vt:lpstr>Συναισθήματα που βιώνουν τα παιδιά με Δυσλεξία – ΔΕΠ-Υ</vt:lpstr>
      <vt:lpstr>Συναισθήματα που βιώνουν τα παιδιά με Δυσλεξία – ΔΕΠ-Υ</vt:lpstr>
      <vt:lpstr>Τρόποι Συναισθηματικής Στήριξης από τους Εκπαιδευτίκούς</vt:lpstr>
      <vt:lpstr>Τρόποι Συναισθηματικής Στήριξης από τους Εκπαιδευτίκούς</vt:lpstr>
      <vt:lpstr>Εκπαιδευτικές Πρακτικές</vt:lpstr>
      <vt:lpstr>Οργάνωση και δομή δραστηριοτήτων</vt:lpstr>
      <vt:lpstr>Οργάνωση και δομή δραστηριοτήτων</vt:lpstr>
      <vt:lpstr>Οργάνωση και δομή δραστηριοτήτων</vt:lpstr>
      <vt:lpstr>Δυσγραφία</vt:lpstr>
      <vt:lpstr>Δυσγραφία</vt:lpstr>
      <vt:lpstr> Η γραφή ως ψυχοκινητική δεξιότητα </vt:lpstr>
      <vt:lpstr>Παράγοντες που σχετίζονται με τα προβλήματα γραφής με το χέρι</vt:lpstr>
      <vt:lpstr>Πρώιμες ενδείξεις δυσγραφίας</vt:lpstr>
      <vt:lpstr>Πρώιμες ενδείξεις δυσγραφίας</vt:lpstr>
      <vt:lpstr>Προβλήματα γραφής στην σχολική ηλικία</vt:lpstr>
      <vt:lpstr>Προβλήματα γραφής στην σχολική ηλικία</vt:lpstr>
      <vt:lpstr>Άτυπη αξιολόγηση της γραφής με το χέρι</vt:lpstr>
      <vt:lpstr>Δυσορθογραφία</vt:lpstr>
      <vt:lpstr>Δυσορθογραφία</vt:lpstr>
      <vt:lpstr>Δυσορθογραφία</vt:lpstr>
      <vt:lpstr>Δυσαριθμησία</vt:lpstr>
      <vt:lpstr>Δυσαριθμησία</vt:lpstr>
      <vt:lpstr>Βασικοί παράγοντες της ανάπτυξης που σχετίζονται με τις Ε.Μ.Δ. στα Μαθηματικά</vt:lpstr>
      <vt:lpstr>Άλλοι παράγοντες που επηρεάζουν την επίδοση του μαθητή στον τομέα των μαθηματικών</vt:lpstr>
      <vt:lpstr>Πρώιμες ενδείξεις δυσαριθμησίας</vt:lpstr>
      <vt:lpstr>Μελέτη Περίπτωσης</vt:lpstr>
      <vt:lpstr>Μελέτη Περίπτωσης_Εκπαιδευτικές Πρακτικές</vt:lpstr>
      <vt:lpstr>Εκπαιδευτικές Πρακτικές</vt:lpstr>
      <vt:lpstr>Προβλήματα Συμπεριφοράς</vt:lpstr>
      <vt:lpstr>Προβλήματα Συμπεριφοράς Προσχολικής Ηλικίας</vt:lpstr>
      <vt:lpstr>Παραδείγματα προβλημάτων στο νηπιαγωγείο</vt:lpstr>
      <vt:lpstr>Ερμηνεία συμπεριφοράς</vt:lpstr>
      <vt:lpstr>Εμπόδια που δυσκολεύουν την αλλαγή της συμπεριφοράς</vt:lpstr>
      <vt:lpstr>Τεχνικές επίλυσης προβληματικών συμπεριφορών</vt:lpstr>
      <vt:lpstr>Τεχνικές επίλυσης προβληματικών συμπεριφορών</vt:lpstr>
      <vt:lpstr>Τεχνικές επίλυσης προβληματικών συμπεριφορών </vt:lpstr>
      <vt:lpstr>Τεχνικές επίλυσης προβληματικών συμπεριφορών</vt:lpstr>
      <vt:lpstr>Τεχνικές επίλυσης προβληματικών συμπεριφορών_ π.χ. 1</vt:lpstr>
      <vt:lpstr>Τεχνικές επίλυσης προβληματικών συμπεριφορών_ π.χ. 2</vt:lpstr>
      <vt:lpstr>Χαρακτηριστικά «Δύσκολων Παιδιών»</vt:lpstr>
      <vt:lpstr>Αιτιολογία</vt:lpstr>
      <vt:lpstr>Πριν την παρέμβαση… </vt:lpstr>
      <vt:lpstr> Παρέμβαση </vt:lpstr>
      <vt:lpstr> Παρέμβαση </vt:lpstr>
      <vt:lpstr>Παρέμβαση</vt:lpstr>
      <vt:lpstr>Παρέμβαση</vt:lpstr>
      <vt:lpstr>Παρέμβαση</vt:lpstr>
      <vt:lpstr>Τεχνικές επίλυσης προβληματικών συμπεριφορών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2016-12-07T21:27:41Z</dcterms:created>
  <dcterms:modified xsi:type="dcterms:W3CDTF">2016-12-11T18:33:35Z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