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138" y="4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CB28CF-19BE-49B5-9754-95821F80B7E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l-GR"/>
        </a:p>
      </dgm:t>
    </dgm:pt>
    <dgm:pt modelId="{809C4248-022E-46CB-ACB9-57274549DB76}">
      <dgm:prSet custT="1"/>
      <dgm:spPr/>
      <dgm:t>
        <a:bodyPr/>
        <a:lstStyle/>
        <a:p>
          <a:pPr algn="r" rtl="0"/>
          <a:r>
            <a:rPr lang="el-GR" sz="4800" b="1" baseline="0" dirty="0" smtClean="0"/>
            <a:t>ΣΥΣΤΗΜΑΤΑ </a:t>
          </a:r>
          <a:r>
            <a:rPr lang="el-GR" sz="4800" b="1" baseline="0" dirty="0" err="1" smtClean="0"/>
            <a:t>μΥΠΟΛΟΓΙΣΤΩΝ</a:t>
          </a:r>
          <a:endParaRPr lang="el-GR" sz="4800" b="1" baseline="0" dirty="0"/>
        </a:p>
      </dgm:t>
    </dgm:pt>
    <dgm:pt modelId="{788ACDD7-DE6E-46A4-8F55-4FABCB8E58DA}" type="parTrans" cxnId="{638DEB05-A47C-4475-A296-2B96AADA88AA}">
      <dgm:prSet/>
      <dgm:spPr/>
      <dgm:t>
        <a:bodyPr/>
        <a:lstStyle/>
        <a:p>
          <a:endParaRPr lang="el-GR"/>
        </a:p>
      </dgm:t>
    </dgm:pt>
    <dgm:pt modelId="{6D274744-92F3-4A3A-AC1B-88CF42483536}" type="sibTrans" cxnId="{638DEB05-A47C-4475-A296-2B96AADA88AA}">
      <dgm:prSet/>
      <dgm:spPr/>
      <dgm:t>
        <a:bodyPr/>
        <a:lstStyle/>
        <a:p>
          <a:endParaRPr lang="el-GR"/>
        </a:p>
      </dgm:t>
    </dgm:pt>
    <dgm:pt modelId="{76ED2B50-E0EF-494D-9F14-4EB632E18EFA}" type="pres">
      <dgm:prSet presAssocID="{E6CB28CF-19BE-49B5-9754-95821F80B7EF}" presName="Name0" presStyleCnt="0">
        <dgm:presLayoutVars>
          <dgm:dir/>
          <dgm:animLvl val="lvl"/>
          <dgm:resizeHandles val="exact"/>
        </dgm:presLayoutVars>
      </dgm:prSet>
      <dgm:spPr/>
      <dgm:t>
        <a:bodyPr/>
        <a:lstStyle/>
        <a:p>
          <a:endParaRPr lang="el-GR"/>
        </a:p>
      </dgm:t>
    </dgm:pt>
    <dgm:pt modelId="{E855178C-43E1-4AB0-82FD-E5FA07A09657}" type="pres">
      <dgm:prSet presAssocID="{809C4248-022E-46CB-ACB9-57274549DB76}" presName="linNode" presStyleCnt="0"/>
      <dgm:spPr/>
    </dgm:pt>
    <dgm:pt modelId="{75B40823-CFAD-49DF-B1D3-FC7807B3F1D9}" type="pres">
      <dgm:prSet presAssocID="{809C4248-022E-46CB-ACB9-57274549DB76}" presName="parentText" presStyleLbl="node1" presStyleIdx="0" presStyleCnt="1" custScaleX="256533">
        <dgm:presLayoutVars>
          <dgm:chMax val="1"/>
          <dgm:bulletEnabled val="1"/>
        </dgm:presLayoutVars>
      </dgm:prSet>
      <dgm:spPr/>
      <dgm:t>
        <a:bodyPr/>
        <a:lstStyle/>
        <a:p>
          <a:endParaRPr lang="el-GR"/>
        </a:p>
      </dgm:t>
    </dgm:pt>
  </dgm:ptLst>
  <dgm:cxnLst>
    <dgm:cxn modelId="{638DEB05-A47C-4475-A296-2B96AADA88AA}" srcId="{E6CB28CF-19BE-49B5-9754-95821F80B7EF}" destId="{809C4248-022E-46CB-ACB9-57274549DB76}" srcOrd="0" destOrd="0" parTransId="{788ACDD7-DE6E-46A4-8F55-4FABCB8E58DA}" sibTransId="{6D274744-92F3-4A3A-AC1B-88CF42483536}"/>
    <dgm:cxn modelId="{AEECF3DD-C54D-40A1-AE46-613D6DF1D98E}" type="presOf" srcId="{809C4248-022E-46CB-ACB9-57274549DB76}" destId="{75B40823-CFAD-49DF-B1D3-FC7807B3F1D9}" srcOrd="0" destOrd="0" presId="urn:microsoft.com/office/officeart/2005/8/layout/vList5"/>
    <dgm:cxn modelId="{A2697FCB-E6C5-4DEE-88A0-15EAD6E6FEF4}" type="presOf" srcId="{E6CB28CF-19BE-49B5-9754-95821F80B7EF}" destId="{76ED2B50-E0EF-494D-9F14-4EB632E18EFA}" srcOrd="0" destOrd="0" presId="urn:microsoft.com/office/officeart/2005/8/layout/vList5"/>
    <dgm:cxn modelId="{917EC20E-2028-4007-B928-C6F0436AC0A0}" type="presParOf" srcId="{76ED2B50-E0EF-494D-9F14-4EB632E18EFA}" destId="{E855178C-43E1-4AB0-82FD-E5FA07A09657}" srcOrd="0" destOrd="0" presId="urn:microsoft.com/office/officeart/2005/8/layout/vList5"/>
    <dgm:cxn modelId="{0A44BAA8-4B22-4345-BEE6-C05516A4DEA8}" type="presParOf" srcId="{E855178C-43E1-4AB0-82FD-E5FA07A09657}" destId="{75B40823-CFAD-49DF-B1D3-FC7807B3F1D9}"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B40823-CFAD-49DF-B1D3-FC7807B3F1D9}">
      <dsp:nvSpPr>
        <dsp:cNvPr id="0" name=""/>
        <dsp:cNvSpPr/>
      </dsp:nvSpPr>
      <dsp:spPr>
        <a:xfrm>
          <a:off x="323531" y="787"/>
          <a:ext cx="7813368" cy="161120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lvl="0" algn="r" defTabSz="2133600" rtl="0">
            <a:lnSpc>
              <a:spcPct val="90000"/>
            </a:lnSpc>
            <a:spcBef>
              <a:spcPct val="0"/>
            </a:spcBef>
            <a:spcAft>
              <a:spcPct val="35000"/>
            </a:spcAft>
          </a:pPr>
          <a:r>
            <a:rPr lang="el-GR" sz="4800" b="1" kern="1200" baseline="0" dirty="0" smtClean="0"/>
            <a:t>ΣΥΣΤΗΜΑΤΑ </a:t>
          </a:r>
          <a:r>
            <a:rPr lang="el-GR" sz="4800" b="1" kern="1200" baseline="0" dirty="0" err="1" smtClean="0"/>
            <a:t>μΥΠΟΛΟΓΙΣΤΩΝ</a:t>
          </a:r>
          <a:endParaRPr lang="el-GR" sz="4800" b="1" kern="1200" baseline="0" dirty="0"/>
        </a:p>
      </dsp:txBody>
      <dsp:txXfrm>
        <a:off x="402183" y="79439"/>
        <a:ext cx="7656064" cy="145389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A1BD51-BC6E-4F3B-892D-8925A3A84C20}" type="datetimeFigureOut">
              <a:rPr lang="el-GR" smtClean="0"/>
              <a:t>20/12/2018</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7D57A9-E522-495D-86C2-276913031356}" type="slidenum">
              <a:rPr lang="el-GR" smtClean="0"/>
              <a:t>‹#›</a:t>
            </a:fld>
            <a:endParaRPr lang="el-GR"/>
          </a:p>
        </p:txBody>
      </p:sp>
    </p:spTree>
    <p:extLst>
      <p:ext uri="{BB962C8B-B14F-4D97-AF65-F5344CB8AC3E}">
        <p14:creationId xmlns:p14="http://schemas.microsoft.com/office/powerpoint/2010/main" val="861377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2000" b="1" dirty="0"/>
              <a:t>Κύρια τμήματα σύγχρονων υπολογιστών</a:t>
            </a:r>
            <a:r>
              <a:rPr lang="el-GR" sz="2000" dirty="0"/>
              <a:t> </a:t>
            </a:r>
            <a:endParaRPr lang="en-US" sz="2000" dirty="0"/>
          </a:p>
          <a:p>
            <a:endParaRPr lang="el-GR" dirty="0" smtClean="0"/>
          </a:p>
          <a:p>
            <a:r>
              <a:rPr lang="el-GR" dirty="0"/>
              <a:t>	Οι διάφοροι τύποι υπολογιστών που υπάρχουν διαφέρουν σημαντικά μεταξύ τους ως προς το μέγεθος, την ταχύτητα και το κόστος. Όμως στην απλοποιημένη τους μορφή όλοι οι υπολογιστές αποτελούνται από τα παρακάτω τμήματα:</a:t>
            </a:r>
            <a:r>
              <a:rPr lang="el-GR" dirty="0" smtClean="0"/>
              <a:t> </a:t>
            </a:r>
          </a:p>
          <a:p>
            <a:endParaRPr lang="el-GR" b="1" i="1" dirty="0" smtClean="0"/>
          </a:p>
          <a:p>
            <a:r>
              <a:rPr lang="el-GR" b="1" i="1" dirty="0" smtClean="0"/>
              <a:t>Κεντρική Μονάδα Επεξεργασίας (ΚΜΕ)</a:t>
            </a:r>
            <a:r>
              <a:rPr lang="el-GR" dirty="0" smtClean="0"/>
              <a:t> </a:t>
            </a:r>
            <a:br>
              <a:rPr lang="el-GR" dirty="0" smtClean="0"/>
            </a:br>
            <a:r>
              <a:rPr lang="el-GR" dirty="0" smtClean="0"/>
              <a:t>	Η ΚΜΕ είναι ο εγκέφαλος του υπολογιστή και έχει ως σκοπό να εκτελεί τα προγράμματα που βρίσκονται αποθηκευμένα στην κύρια μνήμη, προσκομίζοντας τις εντολές τους, εξετάζοντας και στη συνέχεια εκτελώντας αυτές, τη μία μετά την άλλη. Τα συστατικά μέρη του υπολογιστή είναι συνδεδεμένα μέσω μιας αρτηρίας (bus), η οποία είναι μια συλλογή παράλληλων αγωγών για τη μετάδοση σημάτων διευθύνσεων, δεδομένων και ελέγχου.</a:t>
            </a:r>
            <a:br>
              <a:rPr lang="el-GR" dirty="0" smtClean="0"/>
            </a:br>
            <a:r>
              <a:rPr lang="el-GR" dirty="0" smtClean="0"/>
              <a:t>	Η κεντρική μονάδα επεξεργασίας αποτελείται από τη δίοδο δεδομένων και τη μονάδα ελέγχου:</a:t>
            </a:r>
          </a:p>
          <a:p>
            <a:endParaRPr lang="el-GR" dirty="0" smtClean="0"/>
          </a:p>
          <a:p>
            <a:r>
              <a:rPr lang="el-GR" b="1" i="1" dirty="0" smtClean="0"/>
              <a:t>	Δίοδος Δεδομένων</a:t>
            </a:r>
            <a:r>
              <a:rPr lang="el-GR" b="1" i="1" dirty="0"/>
              <a:t> (</a:t>
            </a:r>
            <a:r>
              <a:rPr lang="el-GR" b="1" i="1" dirty="0" err="1"/>
              <a:t>Datapath</a:t>
            </a:r>
            <a:r>
              <a:rPr lang="el-GR" b="1" i="1" dirty="0"/>
              <a:t>)</a:t>
            </a:r>
            <a:r>
              <a:rPr lang="el-GR" dirty="0" smtClean="0"/>
              <a:t> </a:t>
            </a:r>
            <a:br>
              <a:rPr lang="el-GR" dirty="0" smtClean="0"/>
            </a:br>
            <a:r>
              <a:rPr lang="el-GR" dirty="0" smtClean="0"/>
              <a:t>		</a:t>
            </a:r>
            <a:r>
              <a:rPr lang="el-GR" dirty="0"/>
              <a:t>Η δίοδος δεδομένων αποτελείται από ένα σύνολο </a:t>
            </a:r>
            <a:r>
              <a:rPr lang="el-GR" dirty="0" err="1"/>
              <a:t>καταχωρητών</a:t>
            </a:r>
            <a:r>
              <a:rPr lang="el-GR" dirty="0"/>
              <a:t>, από εσωτερικές αρτηρίες και την αριθμητική και λογική μονάδα </a:t>
            </a:r>
            <a:r>
              <a:rPr lang="el-GR" i="1" dirty="0"/>
              <a:t>(ALU)</a:t>
            </a:r>
            <a:r>
              <a:rPr lang="el-GR" dirty="0"/>
              <a:t>, η οποία είναι το σημαντικότερο τμήμα της: </a:t>
            </a:r>
            <a:br>
              <a:rPr lang="el-GR" dirty="0"/>
            </a:br>
            <a:r>
              <a:rPr lang="el-GR" dirty="0"/>
              <a:t>	Στην αριθμητική και λογική μονάδα ενός υπολογιστή εκτελούνται οι περισσότερες πράξεις ενός υπολογιστή. Τα δεδομένα μεταφέρονται στην ALU όπου εκτελείται η κατάλληλη πράξη ανάλογα με τον κωδικό λειτουργίας της υπό εκτέλεση εντολής. Ύστερα 	τα αποτελέσματα, εάν χρειάζεται, μεταφέρονται στη μνήμη ή στους </a:t>
            </a:r>
            <a:r>
              <a:rPr lang="el-GR" dirty="0" err="1"/>
              <a:t>καταχωρητές</a:t>
            </a:r>
            <a:r>
              <a:rPr lang="el-GR" dirty="0"/>
              <a:t>.</a:t>
            </a:r>
            <a:endParaRPr lang="el-GR" dirty="0" smtClean="0"/>
          </a:p>
          <a:p>
            <a:r>
              <a:rPr lang="el-GR" dirty="0" smtClean="0"/>
              <a:t/>
            </a:r>
            <a:br>
              <a:rPr lang="el-GR" dirty="0" smtClean="0"/>
            </a:br>
            <a:r>
              <a:rPr lang="el-GR" dirty="0" smtClean="0"/>
              <a:t>  	</a:t>
            </a:r>
            <a:r>
              <a:rPr lang="el-GR" b="1" i="1" dirty="0"/>
              <a:t>Μονάδα Ελέγχου</a:t>
            </a:r>
            <a:r>
              <a:rPr lang="el-GR" dirty="0" smtClean="0"/>
              <a:t> </a:t>
            </a:r>
            <a:br>
              <a:rPr lang="el-GR" dirty="0" smtClean="0"/>
            </a:br>
            <a:r>
              <a:rPr lang="el-GR" dirty="0" smtClean="0"/>
              <a:t>		Η μονάδα ελέγχου παράγει και στέλνει τα κατάλληλα σήματα συγχρονισμού που είναι απαραίτητα για την εκτέλεση οποιαδήποτε λειτουργίας μέσα στον υπολογιστή. Πολλά από τα κυκλώματα της μονάδας ελέγχου βρίσκονται κατανεμημένα σε όλα 	τα μέρη του υπολογιστή. Επίσης, υπάρχει και ένα σύνολο γραμμών που μεταφέρουν τα σήματα ελέγχου που είναι απαραίτητα για το συγχρονισμό όλων των μονάδων.</a:t>
            </a:r>
          </a:p>
          <a:p>
            <a:r>
              <a:rPr lang="el-GR" dirty="0" smtClean="0"/>
              <a:t/>
            </a:r>
            <a:br>
              <a:rPr lang="el-GR" dirty="0" smtClean="0"/>
            </a:br>
            <a:r>
              <a:rPr lang="el-GR" dirty="0" smtClean="0"/>
              <a:t>H μονάδα ελέγχου και η ALU είναι συνήθως πολύ γρηγορότερες από τις άλλες μονάδες του υπολογιστή, όπως για παράδειγμα τη μνήμη.</a:t>
            </a:r>
          </a:p>
          <a:p>
            <a:endParaRPr lang="el-GR" dirty="0" smtClean="0"/>
          </a:p>
          <a:p>
            <a:r>
              <a:rPr lang="el-GR" b="1" i="1" dirty="0"/>
              <a:t>Μονάδα Μνήμης</a:t>
            </a:r>
            <a:r>
              <a:rPr lang="el-GR" dirty="0" smtClean="0"/>
              <a:t> </a:t>
            </a:r>
          </a:p>
          <a:p>
            <a:r>
              <a:rPr lang="en-US" dirty="0" smtClean="0"/>
              <a:t>	</a:t>
            </a:r>
            <a:r>
              <a:rPr lang="el-GR" dirty="0" smtClean="0"/>
              <a:t>Στη μονάδα μνήμης αποθηκεύονται τα προγράμματα και τα δεδομένα τους. Υπάρχουν διάφοροι τύποι μνήμης, οι οποίοι διαφέρουν ως προς την ταχύτητα με την οποία λειτουργούν. Παραδείγματα τέτοιων τύπων μνήμης που χρησιμοποιούνται για την κύρια και δευτερεύουσα αποθήκευση σε έναν υπολογιστή είναι οι </a:t>
            </a:r>
            <a:r>
              <a:rPr lang="el-GR" dirty="0" err="1" smtClean="0"/>
              <a:t>καταχωρητές</a:t>
            </a:r>
            <a:r>
              <a:rPr lang="el-GR" dirty="0" smtClean="0"/>
              <a:t> της ΚΜΕ, η κρυφή μνήμη και η κύρια μνήμη.</a:t>
            </a:r>
          </a:p>
          <a:p>
            <a:endParaRPr lang="el-GR" dirty="0" smtClean="0"/>
          </a:p>
          <a:p>
            <a:r>
              <a:rPr lang="el-GR" b="1" i="1" dirty="0"/>
              <a:t>Μονάδα Εισόδου/Εξόδου</a:t>
            </a:r>
            <a:r>
              <a:rPr lang="el-GR" dirty="0" smtClean="0"/>
              <a:t> </a:t>
            </a:r>
          </a:p>
          <a:p>
            <a:r>
              <a:rPr lang="en-US" dirty="0" smtClean="0"/>
              <a:t>	</a:t>
            </a:r>
            <a:r>
              <a:rPr lang="el-GR" dirty="0" smtClean="0"/>
              <a:t>Οι υπολογιστές δέχονται κωδικοποιημένη πληροφορία μέσω των μονάδων εισόδου, (διατάξεων ικανών να διαβάσουν τέτοια δεδομένα) και παρέχουν πληροφορία στο περιβάλλον (είτε τους άλλους υπολογιστές, είτε τους χρήστες), μέσω των μονάδων εξόδου. Παράδειγμα μονάδας εισόδου είναι το πληκτρολόγιο, όπου κάθε φορά που ένα πλήκτρο πιέζεται, το αντίστοιχο γράμμα, ψηφίο ή χαρακτήρας μεταφράζεται στον κατάλληλο κωδικό και στέλνεται είτε στη μνήμη είτε στη μονάδα επεξεργασίας. Παράδειγμα μονάδας εξόδου είναι η οθόνη.</a:t>
            </a:r>
          </a:p>
          <a:p>
            <a:r>
              <a:rPr lang="en-US" dirty="0" smtClean="0"/>
              <a:t>_______________________________</a:t>
            </a:r>
          </a:p>
          <a:p>
            <a:endParaRPr lang="el-GR" dirty="0" smtClean="0"/>
          </a:p>
          <a:p>
            <a:r>
              <a:rPr lang="en-US" b="1" dirty="0" smtClean="0"/>
              <a:t>Harvard</a:t>
            </a:r>
            <a:r>
              <a:rPr lang="en-US" b="1" baseline="0" dirty="0" smtClean="0"/>
              <a:t> Architecture</a:t>
            </a:r>
          </a:p>
          <a:p>
            <a:endParaRPr lang="el-GR" b="1" dirty="0" smtClean="0"/>
          </a:p>
          <a:p>
            <a:r>
              <a:rPr lang="el-GR" dirty="0" smtClean="0"/>
              <a:t>	Η Αρχιτεκτονική Χάρβαρντ</a:t>
            </a:r>
            <a:r>
              <a:rPr lang="el-GR" baseline="0" dirty="0" smtClean="0"/>
              <a:t> είναι μια αρχιτεκτονική υπολογιστών που φυσικά διαχωρισμένα τους διαύλους επικοινωνίας για τις εντολές και τα δεδομένα. Η ορολογία προέρχεται από τον βασισμένο σε </a:t>
            </a:r>
            <a:r>
              <a:rPr lang="el-GR" baseline="0" dirty="0" err="1" smtClean="0"/>
              <a:t>ρελέ</a:t>
            </a:r>
            <a:r>
              <a:rPr lang="el-GR" baseline="0" dirty="0" smtClean="0"/>
              <a:t> υπολογιστή </a:t>
            </a:r>
            <a:r>
              <a:rPr lang="en-US" baseline="0" dirty="0" smtClean="0"/>
              <a:t>Harvard Mark I, </a:t>
            </a:r>
            <a:r>
              <a:rPr lang="el-GR" baseline="0" dirty="0" smtClean="0"/>
              <a:t>ο οποίος αποθήκευε τις εντολές σε διάτρητη ταινία, πλάτους 24 </a:t>
            </a:r>
            <a:r>
              <a:rPr lang="en-US" baseline="0" dirty="0" smtClean="0"/>
              <a:t>bit</a:t>
            </a:r>
            <a:r>
              <a:rPr lang="el-GR" baseline="0" dirty="0" smtClean="0"/>
              <a:t> και τα δεδομένα σε ήλεκτρο-μηχανικούς μετρητές. Οι σημερινοί υπολογιστές χρησιμοποιούν τροποποιημένη την αρχιτεκτονική αυτή, γιατί υπερτερεί σε ζητήματα που έχουν να κάνουν με την ταχύτητα του υπολογιστή.</a:t>
            </a:r>
            <a:endParaRPr lang="en-US" dirty="0"/>
          </a:p>
        </p:txBody>
      </p:sp>
      <p:sp>
        <p:nvSpPr>
          <p:cNvPr id="4" name="Slide Number Placeholder 3"/>
          <p:cNvSpPr>
            <a:spLocks noGrp="1"/>
          </p:cNvSpPr>
          <p:nvPr>
            <p:ph type="sldNum" sz="quarter" idx="10"/>
          </p:nvPr>
        </p:nvSpPr>
        <p:spPr/>
        <p:txBody>
          <a:bodyPr/>
          <a:lstStyle/>
          <a:p>
            <a:fld id="{11DC7990-F41F-B646-AE68-4F5DDF537189}"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632796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7" name="6 - Ορθογώνιο"/>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9 - Ορθογώνιο"/>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10 - Ορθογώνιο"/>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7 - Τίτλος"/>
          <p:cNvSpPr>
            <a:spLocks noGrp="1"/>
          </p:cNvSpPr>
          <p:nvPr>
            <p:ph type="ctrTitle"/>
          </p:nvPr>
        </p:nvSpPr>
        <p:spPr>
          <a:xfrm>
            <a:off x="3149600" y="4038600"/>
            <a:ext cx="8636000" cy="1828800"/>
          </a:xfrm>
        </p:spPr>
        <p:txBody>
          <a:bodyPr anchor="b"/>
          <a:lstStyle>
            <a:lvl1pPr>
              <a:defRPr cap="all" baseline="0"/>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8BB9F4A5-D53F-4D3B-81B4-A987D545BC69}" type="datetimeFigureOut">
              <a:rPr lang="el-GR" smtClean="0"/>
              <a:pPr/>
              <a:t>20/12/2018</a:t>
            </a:fld>
            <a:endParaRPr lang="el-GR"/>
          </a:p>
        </p:txBody>
      </p:sp>
      <p:sp>
        <p:nvSpPr>
          <p:cNvPr id="17" name="16 - Θέση υποσέλιδου"/>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l-GR">
              <a:solidFill>
                <a:srgbClr val="676A55"/>
              </a:solidFill>
            </a:endParaRPr>
          </a:p>
        </p:txBody>
      </p:sp>
      <p:sp>
        <p:nvSpPr>
          <p:cNvPr id="29" name="28 - Θέση αριθμού διαφάνειας"/>
          <p:cNvSpPr>
            <a:spLocks noGrp="1"/>
          </p:cNvSpPr>
          <p:nvPr>
            <p:ph type="sldNum" sz="quarter" idx="12"/>
          </p:nvPr>
        </p:nvSpPr>
        <p:spPr>
          <a:xfrm>
            <a:off x="10668000" y="228600"/>
            <a:ext cx="1117600" cy="381000"/>
          </a:xfrm>
        </p:spPr>
        <p:txBody>
          <a:bodyPr/>
          <a:lstStyle>
            <a:lvl1pPr>
              <a:defRPr>
                <a:solidFill>
                  <a:schemeClr val="tx2"/>
                </a:solidFill>
              </a:defRPr>
            </a:lvl1pPr>
          </a:lstStyle>
          <a:p>
            <a:fld id="{A13FAE57-5810-4945-98F5-4EBBCCFA7149}" type="slidenum">
              <a:rPr lang="el-GR" smtClean="0">
                <a:solidFill>
                  <a:srgbClr val="676A55"/>
                </a:solidFill>
              </a:rPr>
              <a:pPr/>
              <a:t>‹#›</a:t>
            </a:fld>
            <a:endParaRPr lang="el-GR">
              <a:solidFill>
                <a:srgbClr val="676A55"/>
              </a:solidFill>
            </a:endParaRPr>
          </a:p>
        </p:txBody>
      </p:sp>
    </p:spTree>
    <p:extLst>
      <p:ext uri="{BB962C8B-B14F-4D97-AF65-F5344CB8AC3E}">
        <p14:creationId xmlns:p14="http://schemas.microsoft.com/office/powerpoint/2010/main" val="1053776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8BB9F4A5-D53F-4D3B-81B4-A987D545BC69}" type="datetimeFigureOut">
              <a:rPr lang="el-GR" smtClean="0">
                <a:solidFill>
                  <a:srgbClr val="676A55"/>
                </a:solidFill>
              </a:rPr>
              <a:pPr/>
              <a:t>20/12/2018</a:t>
            </a:fld>
            <a:endParaRPr lang="el-GR">
              <a:solidFill>
                <a:srgbClr val="676A55"/>
              </a:solidFill>
            </a:endParaRPr>
          </a:p>
        </p:txBody>
      </p:sp>
      <p:sp>
        <p:nvSpPr>
          <p:cNvPr id="5" name="4 - Θέση υποσέλιδου"/>
          <p:cNvSpPr>
            <a:spLocks noGrp="1"/>
          </p:cNvSpPr>
          <p:nvPr>
            <p:ph type="ftr" sz="quarter" idx="11"/>
          </p:nvPr>
        </p:nvSpPr>
        <p:spPr/>
        <p:txBody>
          <a:bodyPr/>
          <a:lstStyle/>
          <a:p>
            <a:endParaRPr lang="el-GR">
              <a:solidFill>
                <a:srgbClr val="676A55"/>
              </a:solidFill>
            </a:endParaRPr>
          </a:p>
        </p:txBody>
      </p:sp>
      <p:sp>
        <p:nvSpPr>
          <p:cNvPr id="6" name="5 - Θέση αριθμού διαφάνειας"/>
          <p:cNvSpPr>
            <a:spLocks noGrp="1"/>
          </p:cNvSpPr>
          <p:nvPr>
            <p:ph type="sldNum" sz="quarter" idx="12"/>
          </p:nvPr>
        </p:nvSpPr>
        <p:spPr/>
        <p:txBody>
          <a:bodyPr/>
          <a:lstStyle/>
          <a:p>
            <a:fld id="{A13FAE57-5810-4945-98F5-4EBBCCFA7149}" type="slidenum">
              <a:rPr lang="el-GR" smtClean="0"/>
              <a:pPr/>
              <a:t>‹#›</a:t>
            </a:fld>
            <a:endParaRPr lang="el-GR"/>
          </a:p>
        </p:txBody>
      </p:sp>
    </p:spTree>
    <p:extLst>
      <p:ext uri="{BB962C8B-B14F-4D97-AF65-F5344CB8AC3E}">
        <p14:creationId xmlns:p14="http://schemas.microsoft.com/office/powerpoint/2010/main" val="3261338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737600" y="609601"/>
            <a:ext cx="2743200" cy="5516563"/>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609600" y="609600"/>
            <a:ext cx="7416800" cy="5516564"/>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8737600" y="6248403"/>
            <a:ext cx="2946400" cy="365125"/>
          </a:xfrm>
        </p:spPr>
        <p:txBody>
          <a:bodyPr/>
          <a:lstStyle/>
          <a:p>
            <a:fld id="{8BB9F4A5-D53F-4D3B-81B4-A987D545BC69}" type="datetimeFigureOut">
              <a:rPr lang="el-GR" smtClean="0">
                <a:solidFill>
                  <a:srgbClr val="676A55"/>
                </a:solidFill>
              </a:rPr>
              <a:pPr/>
              <a:t>20/12/2018</a:t>
            </a:fld>
            <a:endParaRPr lang="el-GR">
              <a:solidFill>
                <a:srgbClr val="676A55"/>
              </a:solidFill>
            </a:endParaRPr>
          </a:p>
        </p:txBody>
      </p:sp>
      <p:sp>
        <p:nvSpPr>
          <p:cNvPr id="5" name="4 - Θέση υποσέλιδου"/>
          <p:cNvSpPr>
            <a:spLocks noGrp="1"/>
          </p:cNvSpPr>
          <p:nvPr>
            <p:ph type="ftr" sz="quarter" idx="11"/>
          </p:nvPr>
        </p:nvSpPr>
        <p:spPr>
          <a:xfrm>
            <a:off x="609602" y="6248208"/>
            <a:ext cx="7431311" cy="365125"/>
          </a:xfrm>
        </p:spPr>
        <p:txBody>
          <a:bodyPr/>
          <a:lstStyle/>
          <a:p>
            <a:endParaRPr lang="el-GR">
              <a:solidFill>
                <a:srgbClr val="676A55"/>
              </a:solidFill>
            </a:endParaRPr>
          </a:p>
        </p:txBody>
      </p:sp>
      <p:sp>
        <p:nvSpPr>
          <p:cNvPr id="7" name="6 - Ορθογώνιο"/>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7 - Ορθογώνιο"/>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8 - Ορθογώνιο"/>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5 - Θέση αριθμού διαφάνειας"/>
          <p:cNvSpPr>
            <a:spLocks noGrp="1"/>
          </p:cNvSpPr>
          <p:nvPr>
            <p:ph type="sldNum" sz="quarter" idx="12"/>
          </p:nvPr>
        </p:nvSpPr>
        <p:spPr>
          <a:xfrm rot="5400000">
            <a:off x="8075084" y="103716"/>
            <a:ext cx="533400" cy="325968"/>
          </a:xfrm>
        </p:spPr>
        <p:txBody>
          <a:bodyPr/>
          <a:lstStyle/>
          <a:p>
            <a:fld id="{A13FAE57-5810-4945-98F5-4EBBCCFA7149}" type="slidenum">
              <a:rPr lang="el-GR" smtClean="0"/>
              <a:pPr/>
              <a:t>‹#›</a:t>
            </a:fld>
            <a:endParaRPr lang="el-GR"/>
          </a:p>
        </p:txBody>
      </p:sp>
    </p:spTree>
    <p:extLst>
      <p:ext uri="{BB962C8B-B14F-4D97-AF65-F5344CB8AC3E}">
        <p14:creationId xmlns:p14="http://schemas.microsoft.com/office/powerpoint/2010/main" val="2144305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816864" y="228600"/>
            <a:ext cx="10871200" cy="990600"/>
          </a:xfrm>
        </p:spPr>
        <p:txBody>
          <a:body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8BB9F4A5-D53F-4D3B-81B4-A987D545BC69}" type="datetimeFigureOut">
              <a:rPr lang="el-GR" smtClean="0">
                <a:solidFill>
                  <a:srgbClr val="676A55"/>
                </a:solidFill>
              </a:rPr>
              <a:pPr/>
              <a:t>20/12/2018</a:t>
            </a:fld>
            <a:endParaRPr lang="el-GR">
              <a:solidFill>
                <a:srgbClr val="676A55"/>
              </a:solidFill>
            </a:endParaRPr>
          </a:p>
        </p:txBody>
      </p:sp>
      <p:sp>
        <p:nvSpPr>
          <p:cNvPr id="5" name="4 - Θέση υποσέλιδου"/>
          <p:cNvSpPr>
            <a:spLocks noGrp="1"/>
          </p:cNvSpPr>
          <p:nvPr>
            <p:ph type="ftr" sz="quarter" idx="11"/>
          </p:nvPr>
        </p:nvSpPr>
        <p:spPr/>
        <p:txBody>
          <a:bodyPr/>
          <a:lstStyle/>
          <a:p>
            <a:endParaRPr lang="el-GR">
              <a:solidFill>
                <a:srgbClr val="676A55"/>
              </a:solidFill>
            </a:endParaRPr>
          </a:p>
        </p:txBody>
      </p:sp>
      <p:sp>
        <p:nvSpPr>
          <p:cNvPr id="6" name="5 - Θέση αριθμού διαφάνειας"/>
          <p:cNvSpPr>
            <a:spLocks noGrp="1"/>
          </p:cNvSpPr>
          <p:nvPr>
            <p:ph type="sldNum" sz="quarter" idx="12"/>
          </p:nvPr>
        </p:nvSpPr>
        <p:spPr/>
        <p:txBody>
          <a:bodyPr/>
          <a:lstStyle>
            <a:lvl1pPr>
              <a:defRPr>
                <a:solidFill>
                  <a:srgbClr val="FFFFFF"/>
                </a:solidFill>
              </a:defRPr>
            </a:lvl1pPr>
          </a:lstStyle>
          <a:p>
            <a:fld id="{A13FAE57-5810-4945-98F5-4EBBCCFA7149}" type="slidenum">
              <a:rPr lang="el-GR" smtClean="0"/>
              <a:pPr/>
              <a:t>‹#›</a:t>
            </a:fld>
            <a:endParaRPr lang="el-GR"/>
          </a:p>
        </p:txBody>
      </p:sp>
      <p:sp>
        <p:nvSpPr>
          <p:cNvPr id="8" name="7 - Θέση περιεχομένου"/>
          <p:cNvSpPr>
            <a:spLocks noGrp="1"/>
          </p:cNvSpPr>
          <p:nvPr>
            <p:ph sz="quarter" idx="1"/>
          </p:nvPr>
        </p:nvSpPr>
        <p:spPr>
          <a:xfrm>
            <a:off x="816864" y="1600200"/>
            <a:ext cx="10871200" cy="44958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val="3935556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3" name="2 - Θέση κειμένου"/>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7" name="6 - Ορθογώνιο"/>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7 - Ορθογώνιο"/>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8 - Ορθογώνιο"/>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1 - Τίτλος"/>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l-GR" smtClean="0"/>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fld id="{8BB9F4A5-D53F-4D3B-81B4-A987D545BC69}" type="datetimeFigureOut">
              <a:rPr lang="el-GR" smtClean="0">
                <a:solidFill>
                  <a:srgbClr val="676A55"/>
                </a:solidFill>
              </a:rPr>
              <a:pPr/>
              <a:t>20/12/2018</a:t>
            </a:fld>
            <a:endParaRPr lang="el-GR">
              <a:solidFill>
                <a:srgbClr val="676A55"/>
              </a:solidFill>
            </a:endParaRPr>
          </a:p>
        </p:txBody>
      </p:sp>
      <p:sp>
        <p:nvSpPr>
          <p:cNvPr id="13" name="12 - Θέση αριθμού διαφάνειας"/>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A13FAE57-5810-4945-98F5-4EBBCCFA7149}" type="slidenum">
              <a:rPr lang="el-GR" smtClean="0"/>
              <a:pPr/>
              <a:t>‹#›</a:t>
            </a:fld>
            <a:endParaRPr lang="el-GR"/>
          </a:p>
        </p:txBody>
      </p:sp>
      <p:sp>
        <p:nvSpPr>
          <p:cNvPr id="14" name="13 - Θέση υποσέλιδου"/>
          <p:cNvSpPr>
            <a:spLocks noGrp="1"/>
          </p:cNvSpPr>
          <p:nvPr>
            <p:ph type="ftr" sz="quarter" idx="12"/>
          </p:nvPr>
        </p:nvSpPr>
        <p:spPr/>
        <p:txBody>
          <a:bodyPr/>
          <a:lstStyle/>
          <a:p>
            <a:endParaRPr lang="el-GR">
              <a:solidFill>
                <a:srgbClr val="676A55"/>
              </a:solidFill>
            </a:endParaRPr>
          </a:p>
        </p:txBody>
      </p:sp>
    </p:spTree>
    <p:extLst>
      <p:ext uri="{BB962C8B-B14F-4D97-AF65-F5344CB8AC3E}">
        <p14:creationId xmlns:p14="http://schemas.microsoft.com/office/powerpoint/2010/main" val="519622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9" name="8 - Θέση περιεχομένου"/>
          <p:cNvSpPr>
            <a:spLocks noGrp="1"/>
          </p:cNvSpPr>
          <p:nvPr>
            <p:ph sz="quarter" idx="1"/>
          </p:nvPr>
        </p:nvSpPr>
        <p:spPr>
          <a:xfrm>
            <a:off x="812800" y="1589567"/>
            <a:ext cx="5181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6459868" y="1589567"/>
            <a:ext cx="5181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8" name="7 - Θέση ημερομηνίας"/>
          <p:cNvSpPr>
            <a:spLocks noGrp="1"/>
          </p:cNvSpPr>
          <p:nvPr>
            <p:ph type="dt" sz="half" idx="15"/>
          </p:nvPr>
        </p:nvSpPr>
        <p:spPr/>
        <p:txBody>
          <a:bodyPr rtlCol="0"/>
          <a:lstStyle/>
          <a:p>
            <a:fld id="{8BB9F4A5-D53F-4D3B-81B4-A987D545BC69}" type="datetimeFigureOut">
              <a:rPr lang="el-GR" smtClean="0">
                <a:solidFill>
                  <a:srgbClr val="676A55"/>
                </a:solidFill>
              </a:rPr>
              <a:pPr/>
              <a:t>20/12/2018</a:t>
            </a:fld>
            <a:endParaRPr lang="el-GR">
              <a:solidFill>
                <a:srgbClr val="676A55"/>
              </a:solidFill>
            </a:endParaRPr>
          </a:p>
        </p:txBody>
      </p:sp>
      <p:sp>
        <p:nvSpPr>
          <p:cNvPr id="10" name="9 - Θέση αριθμού διαφάνειας"/>
          <p:cNvSpPr>
            <a:spLocks noGrp="1"/>
          </p:cNvSpPr>
          <p:nvPr>
            <p:ph type="sldNum" sz="quarter" idx="16"/>
          </p:nvPr>
        </p:nvSpPr>
        <p:spPr/>
        <p:txBody>
          <a:bodyPr rtlCol="0"/>
          <a:lstStyle/>
          <a:p>
            <a:fld id="{A13FAE57-5810-4945-98F5-4EBBCCFA7149}" type="slidenum">
              <a:rPr lang="el-GR" smtClean="0"/>
              <a:pPr/>
              <a:t>‹#›</a:t>
            </a:fld>
            <a:endParaRPr lang="el-GR"/>
          </a:p>
        </p:txBody>
      </p:sp>
      <p:sp>
        <p:nvSpPr>
          <p:cNvPr id="12" name="11 - Θέση υποσέλιδου"/>
          <p:cNvSpPr>
            <a:spLocks noGrp="1"/>
          </p:cNvSpPr>
          <p:nvPr>
            <p:ph type="ftr" sz="quarter" idx="17"/>
          </p:nvPr>
        </p:nvSpPr>
        <p:spPr/>
        <p:txBody>
          <a:bodyPr rtlCol="0"/>
          <a:lstStyle/>
          <a:p>
            <a:endParaRPr lang="el-GR">
              <a:solidFill>
                <a:srgbClr val="676A55"/>
              </a:solidFill>
            </a:endParaRPr>
          </a:p>
        </p:txBody>
      </p:sp>
    </p:spTree>
    <p:extLst>
      <p:ext uri="{BB962C8B-B14F-4D97-AF65-F5344CB8AC3E}">
        <p14:creationId xmlns:p14="http://schemas.microsoft.com/office/powerpoint/2010/main" val="509506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711200" y="273050"/>
            <a:ext cx="10871200" cy="869950"/>
          </a:xfrm>
        </p:spPr>
        <p:txBody>
          <a:bodyPr anchor="ctr"/>
          <a:lstStyle>
            <a:lvl1pPr>
              <a:defRPr/>
            </a:lvl1pPr>
          </a:lstStyle>
          <a:p>
            <a:r>
              <a:rPr kumimoji="0" lang="el-GR" smtClean="0"/>
              <a:t>Kλικ για επεξεργασία του τίτλου</a:t>
            </a:r>
            <a:endParaRPr kumimoji="0" lang="en-US"/>
          </a:p>
        </p:txBody>
      </p:sp>
      <p:sp>
        <p:nvSpPr>
          <p:cNvPr id="11" name="10 - Θέση περιεχομένου"/>
          <p:cNvSpPr>
            <a:spLocks noGrp="1"/>
          </p:cNvSpPr>
          <p:nvPr>
            <p:ph sz="quarter" idx="2"/>
          </p:nvPr>
        </p:nvSpPr>
        <p:spPr>
          <a:xfrm>
            <a:off x="812800" y="2438400"/>
            <a:ext cx="5181600" cy="35814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6400800" y="2438400"/>
            <a:ext cx="5181600" cy="35814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Θέση ημερομηνίας"/>
          <p:cNvSpPr>
            <a:spLocks noGrp="1"/>
          </p:cNvSpPr>
          <p:nvPr>
            <p:ph type="dt" sz="half" idx="15"/>
          </p:nvPr>
        </p:nvSpPr>
        <p:spPr/>
        <p:txBody>
          <a:bodyPr rtlCol="0"/>
          <a:lstStyle/>
          <a:p>
            <a:fld id="{8BB9F4A5-D53F-4D3B-81B4-A987D545BC69}" type="datetimeFigureOut">
              <a:rPr lang="el-GR" smtClean="0">
                <a:solidFill>
                  <a:srgbClr val="676A55"/>
                </a:solidFill>
              </a:rPr>
              <a:pPr/>
              <a:t>20/12/2018</a:t>
            </a:fld>
            <a:endParaRPr lang="el-GR">
              <a:solidFill>
                <a:srgbClr val="676A55"/>
              </a:solidFill>
            </a:endParaRPr>
          </a:p>
        </p:txBody>
      </p:sp>
      <p:sp>
        <p:nvSpPr>
          <p:cNvPr id="12" name="11 - Θέση αριθμού διαφάνειας"/>
          <p:cNvSpPr>
            <a:spLocks noGrp="1"/>
          </p:cNvSpPr>
          <p:nvPr>
            <p:ph type="sldNum" sz="quarter" idx="16"/>
          </p:nvPr>
        </p:nvSpPr>
        <p:spPr/>
        <p:txBody>
          <a:bodyPr rtlCol="0"/>
          <a:lstStyle/>
          <a:p>
            <a:fld id="{A13FAE57-5810-4945-98F5-4EBBCCFA7149}" type="slidenum">
              <a:rPr lang="el-GR" smtClean="0"/>
              <a:pPr/>
              <a:t>‹#›</a:t>
            </a:fld>
            <a:endParaRPr lang="el-GR"/>
          </a:p>
        </p:txBody>
      </p:sp>
      <p:sp>
        <p:nvSpPr>
          <p:cNvPr id="14" name="13 - Θέση υποσέλιδου"/>
          <p:cNvSpPr>
            <a:spLocks noGrp="1"/>
          </p:cNvSpPr>
          <p:nvPr>
            <p:ph type="ftr" sz="quarter" idx="17"/>
          </p:nvPr>
        </p:nvSpPr>
        <p:spPr/>
        <p:txBody>
          <a:bodyPr rtlCol="0"/>
          <a:lstStyle/>
          <a:p>
            <a:endParaRPr lang="el-GR">
              <a:solidFill>
                <a:srgbClr val="676A55"/>
              </a:solidFill>
            </a:endParaRPr>
          </a:p>
        </p:txBody>
      </p:sp>
      <p:sp>
        <p:nvSpPr>
          <p:cNvPr id="16" name="15 - Θέση κειμένου"/>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
        <p:nvSpPr>
          <p:cNvPr id="15" name="14 - Θέση κειμένου"/>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Tree>
    <p:extLst>
      <p:ext uri="{BB962C8B-B14F-4D97-AF65-F5344CB8AC3E}">
        <p14:creationId xmlns:p14="http://schemas.microsoft.com/office/powerpoint/2010/main" val="3993104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8BB9F4A5-D53F-4D3B-81B4-A987D545BC69}" type="datetimeFigureOut">
              <a:rPr lang="el-GR" smtClean="0">
                <a:solidFill>
                  <a:srgbClr val="676A55"/>
                </a:solidFill>
              </a:rPr>
              <a:pPr/>
              <a:t>20/12/2018</a:t>
            </a:fld>
            <a:endParaRPr lang="el-GR">
              <a:solidFill>
                <a:srgbClr val="676A55"/>
              </a:solidFill>
            </a:endParaRPr>
          </a:p>
        </p:txBody>
      </p:sp>
      <p:sp>
        <p:nvSpPr>
          <p:cNvPr id="4" name="3 - Θέση υποσέλιδου"/>
          <p:cNvSpPr>
            <a:spLocks noGrp="1"/>
          </p:cNvSpPr>
          <p:nvPr>
            <p:ph type="ftr" sz="quarter" idx="11"/>
          </p:nvPr>
        </p:nvSpPr>
        <p:spPr/>
        <p:txBody>
          <a:bodyPr/>
          <a:lstStyle/>
          <a:p>
            <a:endParaRPr lang="el-GR">
              <a:solidFill>
                <a:srgbClr val="676A55"/>
              </a:solidFill>
            </a:endParaRPr>
          </a:p>
        </p:txBody>
      </p:sp>
      <p:sp>
        <p:nvSpPr>
          <p:cNvPr id="5" name="4 - Θέση αριθμού διαφάνειας"/>
          <p:cNvSpPr>
            <a:spLocks noGrp="1"/>
          </p:cNvSpPr>
          <p:nvPr>
            <p:ph type="sldNum" sz="quarter" idx="12"/>
          </p:nvPr>
        </p:nvSpPr>
        <p:spPr/>
        <p:txBody>
          <a:bodyPr/>
          <a:lstStyle>
            <a:lvl1pPr>
              <a:defRPr>
                <a:solidFill>
                  <a:srgbClr val="FFFFFF"/>
                </a:solidFill>
              </a:defRPr>
            </a:lvl1pPr>
          </a:lstStyle>
          <a:p>
            <a:fld id="{A13FAE57-5810-4945-98F5-4EBBCCFA7149}" type="slidenum">
              <a:rPr lang="el-GR" smtClean="0"/>
              <a:pPr/>
              <a:t>‹#›</a:t>
            </a:fld>
            <a:endParaRPr lang="el-GR"/>
          </a:p>
        </p:txBody>
      </p:sp>
    </p:spTree>
    <p:extLst>
      <p:ext uri="{BB962C8B-B14F-4D97-AF65-F5344CB8AC3E}">
        <p14:creationId xmlns:p14="http://schemas.microsoft.com/office/powerpoint/2010/main" val="4174217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8BB9F4A5-D53F-4D3B-81B4-A987D545BC69}" type="datetimeFigureOut">
              <a:rPr lang="el-GR" smtClean="0">
                <a:solidFill>
                  <a:srgbClr val="676A55"/>
                </a:solidFill>
              </a:rPr>
              <a:pPr/>
              <a:t>20/12/2018</a:t>
            </a:fld>
            <a:endParaRPr lang="el-GR">
              <a:solidFill>
                <a:srgbClr val="676A55"/>
              </a:solidFill>
            </a:endParaRPr>
          </a:p>
        </p:txBody>
      </p:sp>
      <p:sp>
        <p:nvSpPr>
          <p:cNvPr id="3" name="2 - Θέση υποσέλιδου"/>
          <p:cNvSpPr>
            <a:spLocks noGrp="1"/>
          </p:cNvSpPr>
          <p:nvPr>
            <p:ph type="ftr" sz="quarter" idx="11"/>
          </p:nvPr>
        </p:nvSpPr>
        <p:spPr/>
        <p:txBody>
          <a:bodyPr/>
          <a:lstStyle/>
          <a:p>
            <a:endParaRPr lang="el-GR">
              <a:solidFill>
                <a:srgbClr val="676A55"/>
              </a:solidFill>
            </a:endParaRPr>
          </a:p>
        </p:txBody>
      </p:sp>
      <p:sp>
        <p:nvSpPr>
          <p:cNvPr id="4" name="3 - Θέση αριθμού διαφάνειας"/>
          <p:cNvSpPr>
            <a:spLocks noGrp="1"/>
          </p:cNvSpPr>
          <p:nvPr>
            <p:ph type="sldNum" sz="quarter" idx="12"/>
          </p:nvPr>
        </p:nvSpPr>
        <p:spPr>
          <a:xfrm>
            <a:off x="0" y="6248400"/>
            <a:ext cx="711200" cy="381000"/>
          </a:xfrm>
        </p:spPr>
        <p:txBody>
          <a:bodyPr/>
          <a:lstStyle>
            <a:lvl1pPr>
              <a:defRPr>
                <a:solidFill>
                  <a:schemeClr val="tx2"/>
                </a:solidFill>
              </a:defRPr>
            </a:lvl1pPr>
          </a:lstStyle>
          <a:p>
            <a:fld id="{A13FAE57-5810-4945-98F5-4EBBCCFA7149}" type="slidenum">
              <a:rPr lang="el-GR" smtClean="0">
                <a:solidFill>
                  <a:srgbClr val="676A55"/>
                </a:solidFill>
              </a:rPr>
              <a:pPr/>
              <a:t>‹#›</a:t>
            </a:fld>
            <a:endParaRPr lang="el-GR">
              <a:solidFill>
                <a:srgbClr val="676A55"/>
              </a:solidFill>
            </a:endParaRPr>
          </a:p>
        </p:txBody>
      </p:sp>
    </p:spTree>
    <p:extLst>
      <p:ext uri="{BB962C8B-B14F-4D97-AF65-F5344CB8AC3E}">
        <p14:creationId xmlns:p14="http://schemas.microsoft.com/office/powerpoint/2010/main" val="641268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812800" y="273050"/>
            <a:ext cx="10769600" cy="869950"/>
          </a:xfrm>
        </p:spPr>
        <p:txBody>
          <a:bodyPr anchor="ctr"/>
          <a:lstStyle>
            <a:lvl1pPr algn="l">
              <a:buNone/>
              <a:defRPr sz="4400" b="0"/>
            </a:lvl1p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8BB9F4A5-D53F-4D3B-81B4-A987D545BC69}" type="datetimeFigureOut">
              <a:rPr lang="el-GR" smtClean="0">
                <a:solidFill>
                  <a:srgbClr val="676A55"/>
                </a:solidFill>
              </a:rPr>
              <a:pPr/>
              <a:t>20/12/2018</a:t>
            </a:fld>
            <a:endParaRPr lang="el-GR">
              <a:solidFill>
                <a:srgbClr val="676A55"/>
              </a:solidFill>
            </a:endParaRPr>
          </a:p>
        </p:txBody>
      </p:sp>
      <p:sp>
        <p:nvSpPr>
          <p:cNvPr id="6" name="5 - Θέση υποσέλιδου"/>
          <p:cNvSpPr>
            <a:spLocks noGrp="1"/>
          </p:cNvSpPr>
          <p:nvPr>
            <p:ph type="ftr" sz="quarter" idx="11"/>
          </p:nvPr>
        </p:nvSpPr>
        <p:spPr/>
        <p:txBody>
          <a:bodyPr/>
          <a:lstStyle/>
          <a:p>
            <a:endParaRPr lang="el-GR">
              <a:solidFill>
                <a:srgbClr val="676A55"/>
              </a:solidFill>
            </a:endParaRPr>
          </a:p>
        </p:txBody>
      </p:sp>
      <p:sp>
        <p:nvSpPr>
          <p:cNvPr id="7" name="6 - Θέση αριθμού διαφάνειας"/>
          <p:cNvSpPr>
            <a:spLocks noGrp="1"/>
          </p:cNvSpPr>
          <p:nvPr>
            <p:ph type="sldNum" sz="quarter" idx="12"/>
          </p:nvPr>
        </p:nvSpPr>
        <p:spPr/>
        <p:txBody>
          <a:bodyPr/>
          <a:lstStyle>
            <a:lvl1pPr>
              <a:defRPr>
                <a:solidFill>
                  <a:srgbClr val="FFFFFF"/>
                </a:solidFill>
              </a:defRPr>
            </a:lvl1pPr>
          </a:lstStyle>
          <a:p>
            <a:fld id="{A13FAE57-5810-4945-98F5-4EBBCCFA7149}" type="slidenum">
              <a:rPr lang="el-GR" smtClean="0"/>
              <a:pPr/>
              <a:t>‹#›</a:t>
            </a:fld>
            <a:endParaRPr lang="el-GR"/>
          </a:p>
        </p:txBody>
      </p:sp>
      <p:sp>
        <p:nvSpPr>
          <p:cNvPr id="3" name="2 - Θέση κειμένου"/>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9" name="8 - Θέση περιεχομένου"/>
          <p:cNvSpPr>
            <a:spLocks noGrp="1"/>
          </p:cNvSpPr>
          <p:nvPr>
            <p:ph sz="quarter" idx="1"/>
          </p:nvPr>
        </p:nvSpPr>
        <p:spPr>
          <a:xfrm>
            <a:off x="3149600" y="1752600"/>
            <a:ext cx="8534400" cy="44196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val="3789873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8" name="7 - Ορθογώνιο"/>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8 - Ορθογώνιο"/>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9 - Ορθογώνιο"/>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1 - Τίτλος"/>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l-GR" smtClean="0"/>
              <a:t>Kλικ για επεξεργασία του τίτλου</a:t>
            </a:r>
            <a:endParaRPr kumimoji="0" lang="en-US"/>
          </a:p>
        </p:txBody>
      </p:sp>
      <p:sp>
        <p:nvSpPr>
          <p:cNvPr id="11" name="10 - Ορθογώνιο"/>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2" name="11 - Θέση ημερομηνίας"/>
          <p:cNvSpPr>
            <a:spLocks noGrp="1"/>
          </p:cNvSpPr>
          <p:nvPr>
            <p:ph type="dt" sz="half" idx="10"/>
          </p:nvPr>
        </p:nvSpPr>
        <p:spPr>
          <a:xfrm>
            <a:off x="8331200" y="6248401"/>
            <a:ext cx="3556000" cy="365125"/>
          </a:xfrm>
        </p:spPr>
        <p:txBody>
          <a:bodyPr rtlCol="0"/>
          <a:lstStyle/>
          <a:p>
            <a:fld id="{8BB9F4A5-D53F-4D3B-81B4-A987D545BC69}" type="datetimeFigureOut">
              <a:rPr lang="el-GR" smtClean="0">
                <a:solidFill>
                  <a:srgbClr val="676A55"/>
                </a:solidFill>
              </a:rPr>
              <a:pPr/>
              <a:t>20/12/2018</a:t>
            </a:fld>
            <a:endParaRPr lang="el-GR">
              <a:solidFill>
                <a:srgbClr val="676A55"/>
              </a:solidFill>
            </a:endParaRPr>
          </a:p>
        </p:txBody>
      </p:sp>
      <p:sp>
        <p:nvSpPr>
          <p:cNvPr id="13" name="12 - Θέση αριθμού διαφάνειας"/>
          <p:cNvSpPr>
            <a:spLocks noGrp="1"/>
          </p:cNvSpPr>
          <p:nvPr>
            <p:ph type="sldNum" sz="quarter" idx="11"/>
          </p:nvPr>
        </p:nvSpPr>
        <p:spPr>
          <a:xfrm>
            <a:off x="0" y="4667249"/>
            <a:ext cx="1930400" cy="663578"/>
          </a:xfrm>
        </p:spPr>
        <p:txBody>
          <a:bodyPr rtlCol="0"/>
          <a:lstStyle>
            <a:lvl1pPr>
              <a:defRPr sz="2800"/>
            </a:lvl1pPr>
          </a:lstStyle>
          <a:p>
            <a:fld id="{A13FAE57-5810-4945-98F5-4EBBCCFA7149}" type="slidenum">
              <a:rPr lang="el-GR" smtClean="0"/>
              <a:pPr/>
              <a:t>‹#›</a:t>
            </a:fld>
            <a:endParaRPr lang="el-GR"/>
          </a:p>
        </p:txBody>
      </p:sp>
      <p:sp>
        <p:nvSpPr>
          <p:cNvPr id="14" name="13 - Θέση υποσέλιδου"/>
          <p:cNvSpPr>
            <a:spLocks noGrp="1"/>
          </p:cNvSpPr>
          <p:nvPr>
            <p:ph type="ftr" sz="quarter" idx="12"/>
          </p:nvPr>
        </p:nvSpPr>
        <p:spPr>
          <a:xfrm>
            <a:off x="2133600" y="6248207"/>
            <a:ext cx="6096000" cy="365125"/>
          </a:xfrm>
        </p:spPr>
        <p:txBody>
          <a:bodyPr rtlCol="0"/>
          <a:lstStyle/>
          <a:p>
            <a:endParaRPr lang="el-GR">
              <a:solidFill>
                <a:srgbClr val="676A55"/>
              </a:solidFill>
            </a:endParaRPr>
          </a:p>
        </p:txBody>
      </p:sp>
      <p:sp>
        <p:nvSpPr>
          <p:cNvPr id="3" name="2 - Θέση εικόνας"/>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Tree>
    <p:extLst>
      <p:ext uri="{BB962C8B-B14F-4D97-AF65-F5344CB8AC3E}">
        <p14:creationId xmlns:p14="http://schemas.microsoft.com/office/powerpoint/2010/main" val="4002069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alpha val="58000"/>
          </a:schemeClr>
        </a:solidFill>
        <a:effectLst/>
      </p:bgPr>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812800" y="228600"/>
            <a:ext cx="10871200" cy="9906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8BB9F4A5-D53F-4D3B-81B4-A987D545BC69}" type="datetimeFigureOut">
              <a:rPr lang="el-GR" smtClean="0">
                <a:solidFill>
                  <a:srgbClr val="676A55"/>
                </a:solidFill>
              </a:rPr>
              <a:pPr/>
              <a:t>20/12/2018</a:t>
            </a:fld>
            <a:endParaRPr lang="el-GR">
              <a:solidFill>
                <a:srgbClr val="676A55"/>
              </a:solidFill>
            </a:endParaRPr>
          </a:p>
        </p:txBody>
      </p:sp>
      <p:sp>
        <p:nvSpPr>
          <p:cNvPr id="3" name="2 - Θέση υποσέλιδου"/>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l-GR">
              <a:solidFill>
                <a:srgbClr val="676A55"/>
              </a:solidFill>
            </a:endParaRPr>
          </a:p>
        </p:txBody>
      </p:sp>
      <p:sp>
        <p:nvSpPr>
          <p:cNvPr id="7" name="6 - Ορθογώνιο"/>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7 - Ορθογώνιο"/>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8 - Ορθογώνιο"/>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3" name="22 - Θέση αριθμού διαφάνειας"/>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A13FAE57-5810-4945-98F5-4EBBCCFA7149}" type="slidenum">
              <a:rPr lang="el-GR" smtClean="0"/>
              <a:pPr/>
              <a:t>‹#›</a:t>
            </a:fld>
            <a:endParaRPr lang="el-GR"/>
          </a:p>
        </p:txBody>
      </p:sp>
    </p:spTree>
    <p:extLst>
      <p:ext uri="{BB962C8B-B14F-4D97-AF65-F5344CB8AC3E}">
        <p14:creationId xmlns:p14="http://schemas.microsoft.com/office/powerpoint/2010/main" val="2200220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Διάγραμμα"/>
          <p:cNvGraphicFramePr/>
          <p:nvPr/>
        </p:nvGraphicFramePr>
        <p:xfrm>
          <a:off x="2207568" y="3861048"/>
          <a:ext cx="8460432" cy="1612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85041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a:spLocks noGrp="1"/>
          </p:cNvSpPr>
          <p:nvPr>
            <p:ph type="title"/>
          </p:nvPr>
        </p:nvSpPr>
        <p:spPr/>
        <p:txBody>
          <a:bodyPr>
            <a:normAutofit/>
          </a:bodyPr>
          <a:lstStyle/>
          <a:p>
            <a:r>
              <a:rPr lang="el-GR" sz="2800" i="1" dirty="0"/>
              <a:t>περιγραφή μεθοδολογίας εργασίας</a:t>
            </a:r>
            <a:endParaRPr lang="el-GR" sz="2800" i="1" dirty="0"/>
          </a:p>
        </p:txBody>
      </p:sp>
      <p:sp>
        <p:nvSpPr>
          <p:cNvPr id="5" name="2 - Θέση περιεχομένου"/>
          <p:cNvSpPr>
            <a:spLocks noGrp="1"/>
          </p:cNvSpPr>
          <p:nvPr>
            <p:ph sz="quarter" idx="1"/>
          </p:nvPr>
        </p:nvSpPr>
        <p:spPr/>
        <p:txBody>
          <a:bodyPr>
            <a:normAutofit/>
          </a:bodyPr>
          <a:lstStyle/>
          <a:p>
            <a:r>
              <a:rPr lang="el-GR" sz="2000" dirty="0">
                <a:latin typeface="Calibri" pitchFamily="34" charset="0"/>
                <a:cs typeface="Calibri" pitchFamily="34" charset="0"/>
              </a:rPr>
              <a:t>αναζήτηση βασικών στοιχείων στο εγχειρίδιο του </a:t>
            </a:r>
            <a:r>
              <a:rPr lang="en-US" sz="2000" dirty="0">
                <a:latin typeface="Calibri" pitchFamily="34" charset="0"/>
                <a:cs typeface="Calibri" pitchFamily="34" charset="0"/>
              </a:rPr>
              <a:t>ATMega32</a:t>
            </a:r>
            <a:r>
              <a:rPr lang="el-GR" sz="2000" dirty="0">
                <a:latin typeface="Calibri" pitchFamily="34" charset="0"/>
                <a:cs typeface="Calibri" pitchFamily="34" charset="0"/>
              </a:rPr>
              <a:t> :</a:t>
            </a:r>
          </a:p>
          <a:p>
            <a:pPr>
              <a:buNone/>
            </a:pPr>
            <a:endParaRPr lang="el-GR" sz="800" i="1" dirty="0">
              <a:solidFill>
                <a:schemeClr val="accent2">
                  <a:lumMod val="50000"/>
                </a:schemeClr>
              </a:solidFill>
              <a:latin typeface="Calibri" pitchFamily="34" charset="0"/>
              <a:cs typeface="Calibri" pitchFamily="34" charset="0"/>
            </a:endParaRPr>
          </a:p>
          <a:p>
            <a:pPr>
              <a:buNone/>
            </a:pPr>
            <a:r>
              <a:rPr lang="en-US" sz="1400" i="1" dirty="0">
                <a:solidFill>
                  <a:schemeClr val="accent2">
                    <a:lumMod val="50000"/>
                  </a:schemeClr>
                </a:solidFill>
                <a:latin typeface="Calibri" pitchFamily="34" charset="0"/>
                <a:cs typeface="Calibri" pitchFamily="34" charset="0"/>
              </a:rPr>
              <a:t>	</a:t>
            </a:r>
            <a:r>
              <a:rPr lang="el-GR" sz="1400" i="1" dirty="0">
                <a:solidFill>
                  <a:schemeClr val="accent2">
                    <a:lumMod val="50000"/>
                  </a:schemeClr>
                </a:solidFill>
                <a:latin typeface="Calibri" pitchFamily="34" charset="0"/>
                <a:cs typeface="Calibri" pitchFamily="34" charset="0"/>
              </a:rPr>
              <a:t>Προγραμματιζόμενη σειριακή θύρα </a:t>
            </a:r>
            <a:r>
              <a:rPr lang="en-US" sz="1400" i="1" dirty="0">
                <a:solidFill>
                  <a:schemeClr val="accent2">
                    <a:lumMod val="50000"/>
                  </a:schemeClr>
                </a:solidFill>
                <a:latin typeface="Calibri" pitchFamily="34" charset="0"/>
                <a:cs typeface="Calibri" pitchFamily="34" charset="0"/>
              </a:rPr>
              <a:t>USART</a:t>
            </a:r>
          </a:p>
          <a:p>
            <a:pPr>
              <a:buNone/>
            </a:pPr>
            <a:r>
              <a:rPr lang="en-US" sz="1400" i="1" dirty="0">
                <a:solidFill>
                  <a:schemeClr val="accent2">
                    <a:lumMod val="50000"/>
                  </a:schemeClr>
                </a:solidFill>
                <a:latin typeface="Calibri" pitchFamily="34" charset="0"/>
                <a:cs typeface="Calibri" pitchFamily="34" charset="0"/>
              </a:rPr>
              <a:t>	</a:t>
            </a:r>
          </a:p>
        </p:txBody>
      </p:sp>
      <p:pic>
        <p:nvPicPr>
          <p:cNvPr id="6" name="Picture 5" descr="Screen shot 2012-09-10 at 12.48.53 A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71665" y="2852937"/>
            <a:ext cx="5681729" cy="2592288"/>
          </a:xfrm>
          <a:prstGeom prst="rect">
            <a:avLst/>
          </a:prstGeom>
        </p:spPr>
      </p:pic>
    </p:spTree>
    <p:extLst>
      <p:ext uri="{BB962C8B-B14F-4D97-AF65-F5344CB8AC3E}">
        <p14:creationId xmlns:p14="http://schemas.microsoft.com/office/powerpoint/2010/main" val="3364360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 Θέση περιεχομένου"/>
          <p:cNvSpPr>
            <a:spLocks noGrp="1"/>
          </p:cNvSpPr>
          <p:nvPr>
            <p:ph sz="quarter" idx="1"/>
          </p:nvPr>
        </p:nvSpPr>
        <p:spPr/>
        <p:txBody>
          <a:bodyPr>
            <a:normAutofit/>
          </a:bodyPr>
          <a:lstStyle/>
          <a:p>
            <a:r>
              <a:rPr lang="el-GR" sz="2000" dirty="0">
                <a:latin typeface="Calibri" pitchFamily="34" charset="0"/>
                <a:cs typeface="Calibri" pitchFamily="34" charset="0"/>
              </a:rPr>
              <a:t>αναζήτηση βασικών στοιχείων στο εγχειρίδιο του </a:t>
            </a:r>
            <a:r>
              <a:rPr lang="en-US" sz="2000" dirty="0">
                <a:latin typeface="Calibri" pitchFamily="34" charset="0"/>
                <a:cs typeface="Calibri" pitchFamily="34" charset="0"/>
              </a:rPr>
              <a:t>ATMega32</a:t>
            </a:r>
            <a:r>
              <a:rPr lang="el-GR" sz="2000" dirty="0">
                <a:latin typeface="Calibri" pitchFamily="34" charset="0"/>
                <a:cs typeface="Calibri" pitchFamily="34" charset="0"/>
              </a:rPr>
              <a:t> :</a:t>
            </a:r>
          </a:p>
          <a:p>
            <a:pPr>
              <a:buNone/>
            </a:pPr>
            <a:endParaRPr lang="el-GR" sz="800" i="1" dirty="0">
              <a:solidFill>
                <a:schemeClr val="accent2">
                  <a:lumMod val="50000"/>
                </a:schemeClr>
              </a:solidFill>
              <a:latin typeface="Calibri" pitchFamily="34" charset="0"/>
              <a:cs typeface="Calibri" pitchFamily="34" charset="0"/>
            </a:endParaRPr>
          </a:p>
          <a:p>
            <a:pPr>
              <a:buNone/>
            </a:pPr>
            <a:r>
              <a:rPr lang="el-GR" sz="1400" i="1" dirty="0">
                <a:solidFill>
                  <a:schemeClr val="accent2">
                    <a:lumMod val="50000"/>
                  </a:schemeClr>
                </a:solidFill>
                <a:latin typeface="Calibri" pitchFamily="34" charset="0"/>
                <a:cs typeface="Calibri" pitchFamily="34" charset="0"/>
              </a:rPr>
              <a:t>	Σετ 131 εντολών &gt; Σελίδα </a:t>
            </a:r>
            <a:r>
              <a:rPr lang="en-US" sz="1400" i="1" dirty="0">
                <a:solidFill>
                  <a:schemeClr val="accent2">
                    <a:lumMod val="50000"/>
                  </a:schemeClr>
                </a:solidFill>
                <a:latin typeface="Calibri" pitchFamily="34" charset="0"/>
                <a:cs typeface="Calibri" pitchFamily="34" charset="0"/>
              </a:rPr>
              <a:t>329 </a:t>
            </a:r>
            <a:r>
              <a:rPr lang="el-GR" sz="1400" i="1" dirty="0">
                <a:solidFill>
                  <a:schemeClr val="accent2">
                    <a:lumMod val="50000"/>
                  </a:schemeClr>
                </a:solidFill>
                <a:latin typeface="Calibri" pitchFamily="34" charset="0"/>
                <a:cs typeface="Calibri" pitchFamily="34" charset="0"/>
              </a:rPr>
              <a:t>του </a:t>
            </a:r>
            <a:r>
              <a:rPr lang="en-US" sz="1400" i="1" dirty="0">
                <a:solidFill>
                  <a:schemeClr val="accent2">
                    <a:lumMod val="50000"/>
                  </a:schemeClr>
                </a:solidFill>
                <a:latin typeface="Calibri" pitchFamily="34" charset="0"/>
                <a:cs typeface="Calibri" pitchFamily="34" charset="0"/>
              </a:rPr>
              <a:t>manual</a:t>
            </a:r>
            <a:endParaRPr lang="el-GR" sz="1400" i="1" dirty="0">
              <a:solidFill>
                <a:schemeClr val="accent2">
                  <a:lumMod val="50000"/>
                </a:schemeClr>
              </a:solidFill>
              <a:latin typeface="Calibri" pitchFamily="34" charset="0"/>
              <a:cs typeface="Calibri" pitchFamily="34" charset="0"/>
            </a:endParaRPr>
          </a:p>
          <a:p>
            <a:pPr>
              <a:buNone/>
            </a:pPr>
            <a:r>
              <a:rPr lang="el-GR" sz="1400" i="1" dirty="0">
                <a:solidFill>
                  <a:schemeClr val="accent2">
                    <a:lumMod val="50000"/>
                  </a:schemeClr>
                </a:solidFill>
                <a:latin typeface="Calibri" pitchFamily="34" charset="0"/>
                <a:cs typeface="Calibri" pitchFamily="34" charset="0"/>
              </a:rPr>
              <a:t>	</a:t>
            </a:r>
            <a:endParaRPr lang="en-US" sz="1400" i="1" dirty="0">
              <a:solidFill>
                <a:schemeClr val="accent2">
                  <a:lumMod val="50000"/>
                </a:schemeClr>
              </a:solidFill>
              <a:latin typeface="Calibri" pitchFamily="34" charset="0"/>
              <a:cs typeface="Calibri" pitchFamily="34" charset="0"/>
            </a:endParaRPr>
          </a:p>
        </p:txBody>
      </p:sp>
      <p:sp>
        <p:nvSpPr>
          <p:cNvPr id="5" name="1 - Τίτλος"/>
          <p:cNvSpPr>
            <a:spLocks noGrp="1"/>
          </p:cNvSpPr>
          <p:nvPr>
            <p:ph type="title"/>
          </p:nvPr>
        </p:nvSpPr>
        <p:spPr/>
        <p:txBody>
          <a:bodyPr>
            <a:normAutofit/>
          </a:bodyPr>
          <a:lstStyle/>
          <a:p>
            <a:r>
              <a:rPr lang="el-GR" sz="2800" i="1" dirty="0"/>
              <a:t>περιγραφή μεθοδολογίας εργασίας</a:t>
            </a:r>
            <a:endParaRPr lang="el-GR" sz="2800" i="1" dirty="0"/>
          </a:p>
        </p:txBody>
      </p:sp>
      <p:pic>
        <p:nvPicPr>
          <p:cNvPr id="6" name="Picture 5" descr="Screen shot 2012-09-10 at 12.50.32 A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5640" y="2780928"/>
            <a:ext cx="6048672" cy="3520868"/>
          </a:xfrm>
          <a:prstGeom prst="rect">
            <a:avLst/>
          </a:prstGeom>
        </p:spPr>
      </p:pic>
    </p:spTree>
    <p:extLst>
      <p:ext uri="{BB962C8B-B14F-4D97-AF65-F5344CB8AC3E}">
        <p14:creationId xmlns:p14="http://schemas.microsoft.com/office/powerpoint/2010/main" val="3770136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p:txBody>
          <a:bodyPr>
            <a:normAutofit/>
          </a:bodyPr>
          <a:lstStyle/>
          <a:p>
            <a:r>
              <a:rPr lang="el-GR" sz="2000" dirty="0">
                <a:latin typeface="Calibri" pitchFamily="34" charset="0"/>
                <a:cs typeface="Calibri" pitchFamily="34" charset="0"/>
              </a:rPr>
              <a:t>αναπτυξιακό σύστημα μΥπολογιστών, </a:t>
            </a:r>
            <a:r>
              <a:rPr lang="en-US" sz="2000" dirty="0">
                <a:latin typeface="Calibri" pitchFamily="34" charset="0"/>
                <a:cs typeface="Calibri" pitchFamily="34" charset="0"/>
              </a:rPr>
              <a:t>STK500</a:t>
            </a:r>
            <a:r>
              <a:rPr lang="el-GR" sz="2000" dirty="0">
                <a:latin typeface="Calibri" pitchFamily="34" charset="0"/>
                <a:cs typeface="Calibri" pitchFamily="34" charset="0"/>
              </a:rPr>
              <a:t> :</a:t>
            </a:r>
          </a:p>
          <a:p>
            <a:pPr>
              <a:buNone/>
            </a:pPr>
            <a:endParaRPr lang="el-GR" sz="800" i="1" dirty="0">
              <a:solidFill>
                <a:schemeClr val="accent2">
                  <a:lumMod val="50000"/>
                </a:schemeClr>
              </a:solidFill>
              <a:latin typeface="Calibri" pitchFamily="34" charset="0"/>
              <a:cs typeface="Calibri" pitchFamily="34" charset="0"/>
            </a:endParaRPr>
          </a:p>
          <a:p>
            <a:pPr>
              <a:buNone/>
            </a:pPr>
            <a:r>
              <a:rPr lang="el-GR" sz="1400" i="1" dirty="0">
                <a:solidFill>
                  <a:schemeClr val="accent2">
                    <a:lumMod val="50000"/>
                  </a:schemeClr>
                </a:solidFill>
                <a:latin typeface="Calibri" pitchFamily="34" charset="0"/>
                <a:cs typeface="Calibri" pitchFamily="34" charset="0"/>
              </a:rPr>
              <a:t>Το </a:t>
            </a:r>
            <a:r>
              <a:rPr lang="el-GR" sz="1400" i="1" dirty="0" err="1">
                <a:solidFill>
                  <a:schemeClr val="accent2">
                    <a:lumMod val="50000"/>
                  </a:schemeClr>
                </a:solidFill>
                <a:latin typeface="Calibri" pitchFamily="34" charset="0"/>
                <a:cs typeface="Calibri" pitchFamily="34" charset="0"/>
              </a:rPr>
              <a:t>starter</a:t>
            </a:r>
            <a:r>
              <a:rPr lang="el-GR" sz="1400" i="1" dirty="0">
                <a:solidFill>
                  <a:schemeClr val="accent2">
                    <a:lumMod val="50000"/>
                  </a:schemeClr>
                </a:solidFill>
                <a:latin typeface="Calibri" pitchFamily="34" charset="0"/>
                <a:cs typeface="Calibri" pitchFamily="34" charset="0"/>
              </a:rPr>
              <a:t> </a:t>
            </a:r>
            <a:r>
              <a:rPr lang="el-GR" sz="1400" i="1" dirty="0" err="1">
                <a:solidFill>
                  <a:schemeClr val="accent2">
                    <a:lumMod val="50000"/>
                  </a:schemeClr>
                </a:solidFill>
                <a:latin typeface="Calibri" pitchFamily="34" charset="0"/>
                <a:cs typeface="Calibri" pitchFamily="34" charset="0"/>
              </a:rPr>
              <a:t>kit</a:t>
            </a:r>
            <a:r>
              <a:rPr lang="el-GR" sz="1400" i="1" dirty="0">
                <a:solidFill>
                  <a:schemeClr val="accent2">
                    <a:lumMod val="50000"/>
                  </a:schemeClr>
                </a:solidFill>
                <a:latin typeface="Calibri" pitchFamily="34" charset="0"/>
                <a:cs typeface="Calibri" pitchFamily="34" charset="0"/>
              </a:rPr>
              <a:t> STK500 είναι ένα αναπτυξιακό σύστημα για πολλά μοντέλα της οικογένειας AVR της </a:t>
            </a:r>
            <a:r>
              <a:rPr lang="el-GR" sz="1400" i="1" dirty="0" err="1">
                <a:solidFill>
                  <a:schemeClr val="accent2">
                    <a:lumMod val="50000"/>
                  </a:schemeClr>
                </a:solidFill>
                <a:latin typeface="Calibri" pitchFamily="34" charset="0"/>
                <a:cs typeface="Calibri" pitchFamily="34" charset="0"/>
              </a:rPr>
              <a:t>Atmel</a:t>
            </a:r>
            <a:r>
              <a:rPr lang="el-GR" sz="1400" i="1" dirty="0">
                <a:solidFill>
                  <a:schemeClr val="accent2">
                    <a:lumMod val="50000"/>
                  </a:schemeClr>
                </a:solidFill>
                <a:latin typeface="Calibri" pitchFamily="34" charset="0"/>
                <a:cs typeface="Calibri" pitchFamily="34" charset="0"/>
              </a:rPr>
              <a:t>.</a:t>
            </a:r>
          </a:p>
          <a:p>
            <a:pPr>
              <a:buNone/>
            </a:pPr>
            <a:r>
              <a:rPr lang="el-GR" sz="1400" i="1" dirty="0">
                <a:solidFill>
                  <a:schemeClr val="accent2">
                    <a:lumMod val="50000"/>
                  </a:schemeClr>
                </a:solidFill>
                <a:latin typeface="Calibri" pitchFamily="34" charset="0"/>
                <a:cs typeface="Calibri" pitchFamily="34" charset="0"/>
              </a:rPr>
              <a:t>Επικοινωνεί με τον υπολογιστή μέσω της σειριακής θύρας RS232.</a:t>
            </a:r>
          </a:p>
          <a:p>
            <a:pPr>
              <a:buNone/>
            </a:pPr>
            <a:r>
              <a:rPr lang="el-GR" sz="1400" i="1" dirty="0">
                <a:solidFill>
                  <a:schemeClr val="accent2">
                    <a:lumMod val="50000"/>
                  </a:schemeClr>
                </a:solidFill>
                <a:latin typeface="Calibri" pitchFamily="34" charset="0"/>
                <a:cs typeface="Calibri" pitchFamily="34" charset="0"/>
              </a:rPr>
              <a:t>Διαθέτει βάσεις για μοντέλα μικροελεγκτών με 8, 20, 28 και 40 ακροδέκτες. </a:t>
            </a:r>
          </a:p>
          <a:p>
            <a:pPr>
              <a:buNone/>
            </a:pPr>
            <a:r>
              <a:rPr lang="el-GR" sz="1400" i="1" dirty="0">
                <a:solidFill>
                  <a:schemeClr val="accent2">
                    <a:lumMod val="50000"/>
                  </a:schemeClr>
                </a:solidFill>
                <a:latin typeface="Calibri" pitchFamily="34" charset="0"/>
                <a:cs typeface="Calibri" pitchFamily="34" charset="0"/>
              </a:rPr>
              <a:t>Περιλαμβάνει 8 </a:t>
            </a:r>
            <a:r>
              <a:rPr lang="en-US" sz="1400" i="1" dirty="0">
                <a:solidFill>
                  <a:schemeClr val="accent2">
                    <a:lumMod val="50000"/>
                  </a:schemeClr>
                </a:solidFill>
                <a:latin typeface="Calibri" pitchFamily="34" charset="0"/>
                <a:cs typeface="Calibri" pitchFamily="34" charset="0"/>
              </a:rPr>
              <a:t>switches</a:t>
            </a:r>
            <a:r>
              <a:rPr lang="el-GR" sz="1400" i="1" dirty="0">
                <a:solidFill>
                  <a:schemeClr val="accent2">
                    <a:lumMod val="50000"/>
                  </a:schemeClr>
                </a:solidFill>
                <a:latin typeface="Calibri" pitchFamily="34" charset="0"/>
                <a:cs typeface="Calibri" pitchFamily="34" charset="0"/>
              </a:rPr>
              <a:t> και 8 </a:t>
            </a:r>
            <a:r>
              <a:rPr lang="el-GR" sz="1400" i="1" dirty="0" err="1">
                <a:solidFill>
                  <a:schemeClr val="accent2">
                    <a:lumMod val="50000"/>
                  </a:schemeClr>
                </a:solidFill>
                <a:latin typeface="Calibri" pitchFamily="34" charset="0"/>
                <a:cs typeface="Calibri" pitchFamily="34" charset="0"/>
              </a:rPr>
              <a:t>leds</a:t>
            </a:r>
            <a:r>
              <a:rPr lang="el-GR" sz="1400" i="1" dirty="0">
                <a:solidFill>
                  <a:schemeClr val="accent2">
                    <a:lumMod val="50000"/>
                  </a:schemeClr>
                </a:solidFill>
                <a:latin typeface="Calibri" pitchFamily="34" charset="0"/>
                <a:cs typeface="Calibri" pitchFamily="34" charset="0"/>
              </a:rPr>
              <a:t> γενικής χρήσης</a:t>
            </a:r>
            <a:r>
              <a:rPr lang="en-US" sz="1400" i="1" dirty="0">
                <a:solidFill>
                  <a:schemeClr val="accent2">
                    <a:lumMod val="50000"/>
                  </a:schemeClr>
                </a:solidFill>
                <a:latin typeface="Calibri" pitchFamily="34" charset="0"/>
                <a:cs typeface="Calibri" pitchFamily="34" charset="0"/>
              </a:rPr>
              <a:t> </a:t>
            </a:r>
            <a:r>
              <a:rPr lang="el-GR" sz="1400" i="1" dirty="0">
                <a:solidFill>
                  <a:schemeClr val="accent2">
                    <a:lumMod val="50000"/>
                  </a:schemeClr>
                </a:solidFill>
                <a:latin typeface="Calibri" pitchFamily="34" charset="0"/>
                <a:cs typeface="Calibri" pitchFamily="34" charset="0"/>
              </a:rPr>
              <a:t>που μπορούν να λειτουργήσουν σε οποιαδήποτε εφαρμογή. </a:t>
            </a:r>
          </a:p>
          <a:p>
            <a:pPr>
              <a:buNone/>
            </a:pPr>
            <a:r>
              <a:rPr lang="el-GR" sz="1400" i="1" dirty="0">
                <a:solidFill>
                  <a:schemeClr val="accent2">
                    <a:lumMod val="50000"/>
                  </a:schemeClr>
                </a:solidFill>
                <a:latin typeface="Calibri" pitchFamily="34" charset="0"/>
                <a:cs typeface="Calibri" pitchFamily="34" charset="0"/>
              </a:rPr>
              <a:t>Διαθέτει δεύτερη σειριακή θύρα, για την είσοδο ή έξοδο δεδομένων.</a:t>
            </a:r>
          </a:p>
          <a:p>
            <a:pPr>
              <a:buNone/>
            </a:pPr>
            <a:endParaRPr lang="el-GR" sz="1200" i="1" dirty="0">
              <a:solidFill>
                <a:schemeClr val="accent2">
                  <a:lumMod val="50000"/>
                </a:schemeClr>
              </a:solidFill>
              <a:latin typeface="Calibri" pitchFamily="34" charset="0"/>
              <a:cs typeface="Calibri" pitchFamily="34" charset="0"/>
            </a:endParaRPr>
          </a:p>
          <a:p>
            <a:r>
              <a:rPr lang="el-GR" sz="2000" dirty="0">
                <a:latin typeface="Calibri" pitchFamily="34" charset="0"/>
                <a:cs typeface="Calibri" pitchFamily="34" charset="0"/>
              </a:rPr>
              <a:t>το </a:t>
            </a:r>
            <a:r>
              <a:rPr lang="en-US" sz="2000" dirty="0">
                <a:latin typeface="Calibri" pitchFamily="34" charset="0"/>
                <a:cs typeface="Calibri" pitchFamily="34" charset="0"/>
              </a:rPr>
              <a:t>AVR Studio</a:t>
            </a:r>
            <a:r>
              <a:rPr lang="el-GR" sz="2000" dirty="0">
                <a:latin typeface="Calibri" pitchFamily="34" charset="0"/>
                <a:cs typeface="Calibri" pitchFamily="34" charset="0"/>
              </a:rPr>
              <a:t> :</a:t>
            </a:r>
          </a:p>
          <a:p>
            <a:pPr>
              <a:buNone/>
            </a:pPr>
            <a:endParaRPr lang="el-GR" sz="800" i="1" dirty="0">
              <a:solidFill>
                <a:schemeClr val="accent2">
                  <a:lumMod val="50000"/>
                </a:schemeClr>
              </a:solidFill>
              <a:latin typeface="Calibri" pitchFamily="34" charset="0"/>
              <a:cs typeface="Calibri" pitchFamily="34" charset="0"/>
            </a:endParaRPr>
          </a:p>
          <a:p>
            <a:pPr>
              <a:buNone/>
            </a:pPr>
            <a:r>
              <a:rPr lang="el-GR" sz="1400" i="1" dirty="0">
                <a:solidFill>
                  <a:schemeClr val="accent2">
                    <a:lumMod val="50000"/>
                  </a:schemeClr>
                </a:solidFill>
                <a:latin typeface="Calibri" pitchFamily="34" charset="0"/>
                <a:cs typeface="Calibri" pitchFamily="34" charset="0"/>
              </a:rPr>
              <a:t>Το AVR </a:t>
            </a:r>
            <a:r>
              <a:rPr lang="el-GR" sz="1400" i="1" dirty="0" err="1">
                <a:solidFill>
                  <a:schemeClr val="accent2">
                    <a:lumMod val="50000"/>
                  </a:schemeClr>
                </a:solidFill>
                <a:latin typeface="Calibri" pitchFamily="34" charset="0"/>
                <a:cs typeface="Calibri" pitchFamily="34" charset="0"/>
              </a:rPr>
              <a:t>Studio</a:t>
            </a:r>
            <a:r>
              <a:rPr lang="el-GR" sz="1400" i="1" dirty="0">
                <a:solidFill>
                  <a:schemeClr val="accent2">
                    <a:lumMod val="50000"/>
                  </a:schemeClr>
                </a:solidFill>
                <a:latin typeface="Calibri" pitchFamily="34" charset="0"/>
                <a:cs typeface="Calibri" pitchFamily="34" charset="0"/>
              </a:rPr>
              <a:t> είναι το χρησιμοποιούμενο πρόγραμμα για κάθε εφαρμογή πάνω σε AVR. </a:t>
            </a:r>
          </a:p>
          <a:p>
            <a:pPr>
              <a:buNone/>
            </a:pPr>
            <a:r>
              <a:rPr lang="el-GR" sz="1400" i="1" dirty="0">
                <a:solidFill>
                  <a:schemeClr val="accent2">
                    <a:lumMod val="50000"/>
                  </a:schemeClr>
                </a:solidFill>
                <a:latin typeface="Calibri" pitchFamily="34" charset="0"/>
                <a:cs typeface="Calibri" pitchFamily="34" charset="0"/>
              </a:rPr>
              <a:t>Περιλαμβάνει έναν συντάκτη/διορθωτή (</a:t>
            </a:r>
            <a:r>
              <a:rPr lang="el-GR" sz="1400" i="1" dirty="0" err="1">
                <a:solidFill>
                  <a:schemeClr val="accent2">
                    <a:lumMod val="50000"/>
                  </a:schemeClr>
                </a:solidFill>
                <a:latin typeface="Calibri" pitchFamily="34" charset="0"/>
                <a:cs typeface="Calibri" pitchFamily="34" charset="0"/>
              </a:rPr>
              <a:t>editor</a:t>
            </a:r>
            <a:r>
              <a:rPr lang="el-GR" sz="1400" i="1" dirty="0">
                <a:solidFill>
                  <a:schemeClr val="accent2">
                    <a:lumMod val="50000"/>
                  </a:schemeClr>
                </a:solidFill>
                <a:latin typeface="Calibri" pitchFamily="34" charset="0"/>
                <a:cs typeface="Calibri" pitchFamily="34" charset="0"/>
              </a:rPr>
              <a:t>), έναν </a:t>
            </a:r>
            <a:r>
              <a:rPr lang="el-GR" sz="1400" i="1" dirty="0" err="1">
                <a:solidFill>
                  <a:schemeClr val="accent2">
                    <a:lumMod val="50000"/>
                  </a:schemeClr>
                </a:solidFill>
                <a:latin typeface="Calibri" pitchFamily="34" charset="0"/>
                <a:cs typeface="Calibri" pitchFamily="34" charset="0"/>
              </a:rPr>
              <a:t>συμβολομεταφραστή</a:t>
            </a:r>
            <a:r>
              <a:rPr lang="el-GR" sz="1400" i="1" dirty="0">
                <a:solidFill>
                  <a:schemeClr val="accent2">
                    <a:lumMod val="50000"/>
                  </a:schemeClr>
                </a:solidFill>
                <a:latin typeface="Calibri" pitchFamily="34" charset="0"/>
                <a:cs typeface="Calibri" pitchFamily="34" charset="0"/>
              </a:rPr>
              <a:t> (</a:t>
            </a:r>
            <a:r>
              <a:rPr lang="el-GR" sz="1400" i="1" dirty="0" err="1">
                <a:solidFill>
                  <a:schemeClr val="accent2">
                    <a:lumMod val="50000"/>
                  </a:schemeClr>
                </a:solidFill>
                <a:latin typeface="Calibri" pitchFamily="34" charset="0"/>
                <a:cs typeface="Calibri" pitchFamily="34" charset="0"/>
              </a:rPr>
              <a:t>assembler</a:t>
            </a:r>
            <a:r>
              <a:rPr lang="el-GR" sz="1400" i="1" dirty="0">
                <a:solidFill>
                  <a:schemeClr val="accent2">
                    <a:lumMod val="50000"/>
                  </a:schemeClr>
                </a:solidFill>
                <a:latin typeface="Calibri" pitchFamily="34" charset="0"/>
                <a:cs typeface="Calibri" pitchFamily="34" charset="0"/>
              </a:rPr>
              <a:t>) και έναν </a:t>
            </a:r>
            <a:r>
              <a:rPr lang="el-GR" sz="1400" i="1" dirty="0" err="1">
                <a:solidFill>
                  <a:schemeClr val="accent2">
                    <a:lumMod val="50000"/>
                  </a:schemeClr>
                </a:solidFill>
                <a:latin typeface="Calibri" pitchFamily="34" charset="0"/>
                <a:cs typeface="Calibri" pitchFamily="34" charset="0"/>
              </a:rPr>
              <a:t>αποσφαλματωτή</a:t>
            </a:r>
            <a:r>
              <a:rPr lang="el-GR" sz="1400" i="1" dirty="0">
                <a:solidFill>
                  <a:schemeClr val="accent2">
                    <a:lumMod val="50000"/>
                  </a:schemeClr>
                </a:solidFill>
                <a:latin typeface="Calibri" pitchFamily="34" charset="0"/>
                <a:cs typeface="Calibri" pitchFamily="34" charset="0"/>
              </a:rPr>
              <a:t> (</a:t>
            </a:r>
            <a:r>
              <a:rPr lang="el-GR" sz="1400" i="1" dirty="0" err="1">
                <a:solidFill>
                  <a:schemeClr val="accent2">
                    <a:lumMod val="50000"/>
                  </a:schemeClr>
                </a:solidFill>
                <a:latin typeface="Calibri" pitchFamily="34" charset="0"/>
                <a:cs typeface="Calibri" pitchFamily="34" charset="0"/>
              </a:rPr>
              <a:t>debugger</a:t>
            </a:r>
            <a:r>
              <a:rPr lang="el-GR" sz="1400" i="1" dirty="0">
                <a:solidFill>
                  <a:schemeClr val="accent2">
                    <a:lumMod val="50000"/>
                  </a:schemeClr>
                </a:solidFill>
                <a:latin typeface="Calibri" pitchFamily="34" charset="0"/>
                <a:cs typeface="Calibri" pitchFamily="34" charset="0"/>
              </a:rPr>
              <a:t>).</a:t>
            </a:r>
          </a:p>
          <a:p>
            <a:pPr>
              <a:buNone/>
            </a:pPr>
            <a:r>
              <a:rPr lang="el-GR" sz="1400" i="1" dirty="0">
                <a:solidFill>
                  <a:schemeClr val="accent2">
                    <a:lumMod val="50000"/>
                  </a:schemeClr>
                </a:solidFill>
                <a:latin typeface="Calibri" pitchFamily="34" charset="0"/>
                <a:cs typeface="Calibri" pitchFamily="34" charset="0"/>
              </a:rPr>
              <a:t>Μέσω του περιβάλλοντος του </a:t>
            </a:r>
            <a:r>
              <a:rPr lang="en-US" sz="1400" i="1" dirty="0">
                <a:solidFill>
                  <a:schemeClr val="accent2">
                    <a:lumMod val="50000"/>
                  </a:schemeClr>
                </a:solidFill>
                <a:latin typeface="Calibri" pitchFamily="34" charset="0"/>
                <a:cs typeface="Calibri" pitchFamily="34" charset="0"/>
              </a:rPr>
              <a:t>AVR Studio</a:t>
            </a:r>
            <a:r>
              <a:rPr lang="el-GR" sz="1400" i="1" dirty="0">
                <a:solidFill>
                  <a:schemeClr val="accent2">
                    <a:lumMod val="50000"/>
                  </a:schemeClr>
                </a:solidFill>
                <a:latin typeface="Calibri" pitchFamily="34" charset="0"/>
                <a:cs typeface="Calibri" pitchFamily="34" charset="0"/>
              </a:rPr>
              <a:t> γίνονται όλες οι επιθυμητές ρυθμίσεις για τον </a:t>
            </a:r>
            <a:r>
              <a:rPr lang="el-GR" sz="1400" i="1" dirty="0" err="1">
                <a:solidFill>
                  <a:schemeClr val="accent2">
                    <a:lumMod val="50000"/>
                  </a:schemeClr>
                </a:solidFill>
                <a:latin typeface="Calibri" pitchFamily="34" charset="0"/>
                <a:cs typeface="Calibri" pitchFamily="34" charset="0"/>
              </a:rPr>
              <a:t>μΥ</a:t>
            </a:r>
            <a:r>
              <a:rPr lang="el-GR" sz="1400" i="1" dirty="0">
                <a:solidFill>
                  <a:schemeClr val="accent2">
                    <a:lumMod val="50000"/>
                  </a:schemeClr>
                </a:solidFill>
                <a:latin typeface="Calibri" pitchFamily="34" charset="0"/>
                <a:cs typeface="Calibri" pitchFamily="34" charset="0"/>
              </a:rPr>
              <a:t>.</a:t>
            </a:r>
          </a:p>
        </p:txBody>
      </p:sp>
      <p:sp>
        <p:nvSpPr>
          <p:cNvPr id="8" name="1 - Τίτλος"/>
          <p:cNvSpPr>
            <a:spLocks noGrp="1"/>
          </p:cNvSpPr>
          <p:nvPr>
            <p:ph type="title"/>
          </p:nvPr>
        </p:nvSpPr>
        <p:spPr/>
        <p:txBody>
          <a:bodyPr>
            <a:normAutofit/>
          </a:bodyPr>
          <a:lstStyle/>
          <a:p>
            <a:r>
              <a:rPr lang="el-GR" sz="2800" i="1" dirty="0"/>
              <a:t>περιγραφή εργαστηριακού εξοπλισμού</a:t>
            </a:r>
            <a:endParaRPr lang="el-GR" sz="2800" i="1" dirty="0"/>
          </a:p>
        </p:txBody>
      </p:sp>
    </p:spTree>
    <p:extLst>
      <p:ext uri="{BB962C8B-B14F-4D97-AF65-F5344CB8AC3E}">
        <p14:creationId xmlns:p14="http://schemas.microsoft.com/office/powerpoint/2010/main" val="3041316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a:spLocks noGrp="1"/>
          </p:cNvSpPr>
          <p:nvPr>
            <p:ph type="title"/>
          </p:nvPr>
        </p:nvSpPr>
        <p:spPr/>
        <p:txBody>
          <a:bodyPr>
            <a:normAutofit/>
          </a:bodyPr>
          <a:lstStyle/>
          <a:p>
            <a:r>
              <a:rPr lang="el-GR" sz="2800" i="1" dirty="0"/>
              <a:t>περιγραφή εργαστηριακού εξοπλισμού</a:t>
            </a:r>
            <a:endParaRPr lang="el-GR" sz="2800" i="1" dirty="0"/>
          </a:p>
        </p:txBody>
      </p:sp>
      <p:sp>
        <p:nvSpPr>
          <p:cNvPr id="5" name="2 - Θέση περιεχομένου"/>
          <p:cNvSpPr>
            <a:spLocks noGrp="1"/>
          </p:cNvSpPr>
          <p:nvPr>
            <p:ph sz="quarter" idx="1"/>
          </p:nvPr>
        </p:nvSpPr>
        <p:spPr>
          <a:xfrm>
            <a:off x="2136648" y="1600200"/>
            <a:ext cx="7703768" cy="4495800"/>
          </a:xfrm>
        </p:spPr>
        <p:txBody>
          <a:bodyPr>
            <a:normAutofit/>
          </a:bodyPr>
          <a:lstStyle/>
          <a:p>
            <a:r>
              <a:rPr lang="el-GR" sz="2000" dirty="0">
                <a:latin typeface="Calibri" pitchFamily="34" charset="0"/>
                <a:cs typeface="Calibri" pitchFamily="34" charset="0"/>
              </a:rPr>
              <a:t>Ανάλυση πλακέτας </a:t>
            </a:r>
            <a:r>
              <a:rPr lang="en-US" sz="2000" dirty="0">
                <a:latin typeface="Calibri" pitchFamily="34" charset="0"/>
                <a:cs typeface="Calibri" pitchFamily="34" charset="0"/>
              </a:rPr>
              <a:t>STK500</a:t>
            </a:r>
            <a:r>
              <a:rPr lang="el-GR" sz="2000" dirty="0">
                <a:latin typeface="Calibri" pitchFamily="34" charset="0"/>
                <a:cs typeface="Calibri" pitchFamily="34" charset="0"/>
              </a:rPr>
              <a:t> :</a:t>
            </a:r>
          </a:p>
          <a:p>
            <a:pPr>
              <a:buNone/>
            </a:pPr>
            <a:endParaRPr lang="el-GR" sz="800" i="1" dirty="0">
              <a:solidFill>
                <a:schemeClr val="accent2">
                  <a:lumMod val="50000"/>
                </a:schemeClr>
              </a:solidFill>
              <a:latin typeface="Calibri" pitchFamily="34" charset="0"/>
              <a:cs typeface="Calibri" pitchFamily="34" charset="0"/>
            </a:endParaRPr>
          </a:p>
          <a:p>
            <a:pPr>
              <a:buNone/>
            </a:pPr>
            <a:r>
              <a:rPr lang="el-GR" sz="1400" i="1" dirty="0">
                <a:solidFill>
                  <a:schemeClr val="accent2">
                    <a:lumMod val="50000"/>
                  </a:schemeClr>
                </a:solidFill>
                <a:latin typeface="Calibri" pitchFamily="34" charset="0"/>
                <a:cs typeface="Calibri" pitchFamily="34" charset="0"/>
              </a:rPr>
              <a:t>Στην εικόνα απεικονίζεται η </a:t>
            </a:r>
            <a:r>
              <a:rPr lang="en-US" sz="1400" i="1" dirty="0">
                <a:solidFill>
                  <a:schemeClr val="accent2">
                    <a:lumMod val="50000"/>
                  </a:schemeClr>
                </a:solidFill>
                <a:latin typeface="Calibri" pitchFamily="34" charset="0"/>
                <a:cs typeface="Calibri" pitchFamily="34" charset="0"/>
              </a:rPr>
              <a:t>STK500</a:t>
            </a:r>
            <a:r>
              <a:rPr lang="el-GR" sz="1400" i="1" dirty="0">
                <a:solidFill>
                  <a:schemeClr val="accent2">
                    <a:lumMod val="50000"/>
                  </a:schemeClr>
                </a:solidFill>
                <a:latin typeface="Calibri" pitchFamily="34" charset="0"/>
                <a:cs typeface="Calibri" pitchFamily="34" charset="0"/>
              </a:rPr>
              <a:t> στα τμήματα στα οποία διαχωρίζεται.</a:t>
            </a:r>
            <a:endParaRPr lang="en-US" sz="1400" i="1" dirty="0">
              <a:solidFill>
                <a:schemeClr val="accent2">
                  <a:lumMod val="50000"/>
                </a:schemeClr>
              </a:solidFill>
              <a:latin typeface="Calibri" pitchFamily="34" charset="0"/>
              <a:cs typeface="Calibri" pitchFamily="34" charset="0"/>
            </a:endParaRPr>
          </a:p>
          <a:p>
            <a:pPr algn="r">
              <a:buNone/>
            </a:pPr>
            <a:r>
              <a:rPr lang="el-GR" sz="1400" i="1" dirty="0">
                <a:solidFill>
                  <a:srgbClr val="680808"/>
                </a:solidFill>
                <a:latin typeface="Calibri" pitchFamily="34" charset="0"/>
                <a:cs typeface="Calibri" pitchFamily="34" charset="0"/>
              </a:rPr>
              <a:t>Τμήμα τροφοδοσίας</a:t>
            </a:r>
            <a:endParaRPr lang="en-US" sz="1400" i="1" dirty="0">
              <a:solidFill>
                <a:srgbClr val="680808"/>
              </a:solidFill>
              <a:latin typeface="Calibri" pitchFamily="34" charset="0"/>
              <a:cs typeface="Calibri" pitchFamily="34" charset="0"/>
            </a:endParaRPr>
          </a:p>
          <a:p>
            <a:pPr algn="r">
              <a:buNone/>
            </a:pPr>
            <a:r>
              <a:rPr lang="el-GR" sz="1400" i="1" dirty="0">
                <a:solidFill>
                  <a:srgbClr val="680808"/>
                </a:solidFill>
                <a:latin typeface="Calibri" pitchFamily="34" charset="0"/>
                <a:cs typeface="Calibri" pitchFamily="34" charset="0"/>
              </a:rPr>
              <a:t> (τροφοδοσία με 12</a:t>
            </a:r>
            <a:r>
              <a:rPr lang="en-US" sz="1400" i="1" dirty="0">
                <a:solidFill>
                  <a:srgbClr val="680808"/>
                </a:solidFill>
                <a:latin typeface="Calibri" pitchFamily="34" charset="0"/>
                <a:cs typeface="Calibri" pitchFamily="34" charset="0"/>
              </a:rPr>
              <a:t>V DC, </a:t>
            </a:r>
            <a:r>
              <a:rPr lang="el-GR" sz="1400" i="1" dirty="0">
                <a:solidFill>
                  <a:srgbClr val="680808"/>
                </a:solidFill>
                <a:latin typeface="Calibri" pitchFamily="34" charset="0"/>
                <a:cs typeface="Calibri" pitchFamily="34" charset="0"/>
              </a:rPr>
              <a:t>τουλάχιστον 1Α).</a:t>
            </a:r>
          </a:p>
          <a:p>
            <a:pPr algn="r">
              <a:buNone/>
            </a:pPr>
            <a:r>
              <a:rPr lang="el-GR" sz="1400" i="1" dirty="0">
                <a:solidFill>
                  <a:srgbClr val="F66912"/>
                </a:solidFill>
                <a:latin typeface="Calibri" pitchFamily="34" charset="0"/>
                <a:cs typeface="Calibri" pitchFamily="34" charset="0"/>
              </a:rPr>
              <a:t>Τμήμα </a:t>
            </a:r>
            <a:r>
              <a:rPr lang="en-US" sz="1400" i="1" dirty="0">
                <a:solidFill>
                  <a:srgbClr val="F66912"/>
                </a:solidFill>
                <a:latin typeface="Calibri" pitchFamily="34" charset="0"/>
                <a:cs typeface="Calibri" pitchFamily="34" charset="0"/>
              </a:rPr>
              <a:t>programming </a:t>
            </a:r>
            <a:r>
              <a:rPr lang="el-GR" sz="1400" i="1" dirty="0">
                <a:solidFill>
                  <a:srgbClr val="F66912"/>
                </a:solidFill>
                <a:latin typeface="Calibri" pitchFamily="34" charset="0"/>
                <a:cs typeface="Calibri" pitchFamily="34" charset="0"/>
              </a:rPr>
              <a:t>και </a:t>
            </a:r>
            <a:r>
              <a:rPr lang="en-US" sz="1400" i="1" dirty="0">
                <a:solidFill>
                  <a:srgbClr val="F66912"/>
                </a:solidFill>
                <a:latin typeface="Calibri" pitchFamily="34" charset="0"/>
                <a:cs typeface="Calibri" pitchFamily="34" charset="0"/>
              </a:rPr>
              <a:t>serial interface </a:t>
            </a:r>
          </a:p>
          <a:p>
            <a:pPr algn="r">
              <a:buNone/>
            </a:pPr>
            <a:r>
              <a:rPr lang="en-US" sz="1400" i="1" dirty="0">
                <a:solidFill>
                  <a:srgbClr val="F66912"/>
                </a:solidFill>
                <a:latin typeface="Calibri" pitchFamily="34" charset="0"/>
                <a:cs typeface="Calibri" pitchFamily="34" charset="0"/>
              </a:rPr>
              <a:t>(</a:t>
            </a:r>
            <a:r>
              <a:rPr lang="el-GR" sz="1400" i="1" dirty="0">
                <a:solidFill>
                  <a:srgbClr val="F66912"/>
                </a:solidFill>
                <a:latin typeface="Calibri" pitchFamily="34" charset="0"/>
                <a:cs typeface="Calibri" pitchFamily="34" charset="0"/>
              </a:rPr>
              <a:t>μια σειριακή θύρα προγραμματισμού και μια </a:t>
            </a:r>
          </a:p>
          <a:p>
            <a:pPr algn="r">
              <a:buNone/>
            </a:pPr>
            <a:r>
              <a:rPr lang="el-GR" sz="1400" i="1" dirty="0">
                <a:solidFill>
                  <a:srgbClr val="F66912"/>
                </a:solidFill>
                <a:latin typeface="Calibri" pitchFamily="34" charset="0"/>
                <a:cs typeface="Calibri" pitchFamily="34" charset="0"/>
              </a:rPr>
              <a:t>επιπλέον για επικοινωνία του μΥπολογιστή.</a:t>
            </a:r>
          </a:p>
          <a:p>
            <a:pPr algn="r">
              <a:buNone/>
            </a:pPr>
            <a:r>
              <a:rPr lang="en-US" sz="1400" i="1" dirty="0">
                <a:solidFill>
                  <a:srgbClr val="7030A0"/>
                </a:solidFill>
                <a:latin typeface="Calibri" pitchFamily="34" charset="0"/>
                <a:cs typeface="Calibri" pitchFamily="34" charset="0"/>
              </a:rPr>
              <a:t>Socket </a:t>
            </a:r>
            <a:r>
              <a:rPr lang="el-GR" sz="1400" i="1" dirty="0">
                <a:solidFill>
                  <a:srgbClr val="7030A0"/>
                </a:solidFill>
                <a:latin typeface="Calibri" pitchFamily="34" charset="0"/>
                <a:cs typeface="Calibri" pitchFamily="34" charset="0"/>
              </a:rPr>
              <a:t>τοποθέτησης μΥπολογιστή.</a:t>
            </a:r>
            <a:endParaRPr lang="en-US" sz="1400" i="1" dirty="0">
              <a:solidFill>
                <a:srgbClr val="7030A0"/>
              </a:solidFill>
              <a:latin typeface="Calibri" pitchFamily="34" charset="0"/>
              <a:cs typeface="Calibri" pitchFamily="34" charset="0"/>
            </a:endParaRPr>
          </a:p>
          <a:p>
            <a:pPr algn="r">
              <a:buNone/>
            </a:pPr>
            <a:r>
              <a:rPr lang="el-GR" sz="1400" i="1" dirty="0">
                <a:solidFill>
                  <a:srgbClr val="7030A0"/>
                </a:solidFill>
                <a:latin typeface="Calibri" pitchFamily="34" charset="0"/>
                <a:cs typeface="Calibri" pitchFamily="34" charset="0"/>
              </a:rPr>
              <a:t> Ένα μόνο </a:t>
            </a:r>
            <a:r>
              <a:rPr lang="en-US" sz="1400" i="1" dirty="0">
                <a:solidFill>
                  <a:srgbClr val="7030A0"/>
                </a:solidFill>
                <a:latin typeface="Calibri" pitchFamily="34" charset="0"/>
                <a:cs typeface="Calibri" pitchFamily="34" charset="0"/>
              </a:rPr>
              <a:t>socket </a:t>
            </a:r>
            <a:r>
              <a:rPr lang="el-GR" sz="1400" i="1" dirty="0">
                <a:solidFill>
                  <a:srgbClr val="7030A0"/>
                </a:solidFill>
                <a:latin typeface="Calibri" pitchFamily="34" charset="0"/>
                <a:cs typeface="Calibri" pitchFamily="34" charset="0"/>
              </a:rPr>
              <a:t>χρησιμοποιείται, </a:t>
            </a:r>
            <a:endParaRPr lang="en-US" sz="1400" i="1" dirty="0">
              <a:solidFill>
                <a:srgbClr val="7030A0"/>
              </a:solidFill>
              <a:latin typeface="Calibri" pitchFamily="34" charset="0"/>
              <a:cs typeface="Calibri" pitchFamily="34" charset="0"/>
            </a:endParaRPr>
          </a:p>
          <a:p>
            <a:pPr algn="r">
              <a:buNone/>
            </a:pPr>
            <a:r>
              <a:rPr lang="el-GR" sz="1400" i="1" dirty="0">
                <a:solidFill>
                  <a:srgbClr val="7030A0"/>
                </a:solidFill>
                <a:latin typeface="Calibri" pitchFamily="34" charset="0"/>
                <a:cs typeface="Calibri" pitchFamily="34" charset="0"/>
              </a:rPr>
              <a:t>ανάλογα με τον αριθμό των </a:t>
            </a:r>
            <a:r>
              <a:rPr lang="en-US" sz="1400" i="1" dirty="0">
                <a:solidFill>
                  <a:srgbClr val="7030A0"/>
                </a:solidFill>
                <a:latin typeface="Calibri" pitchFamily="34" charset="0"/>
                <a:cs typeface="Calibri" pitchFamily="34" charset="0"/>
              </a:rPr>
              <a:t>pin </a:t>
            </a:r>
            <a:r>
              <a:rPr lang="el-GR" sz="1400" i="1" dirty="0">
                <a:solidFill>
                  <a:srgbClr val="7030A0"/>
                </a:solidFill>
                <a:latin typeface="Calibri" pitchFamily="34" charset="0"/>
                <a:cs typeface="Calibri" pitchFamily="34" charset="0"/>
              </a:rPr>
              <a:t>του </a:t>
            </a:r>
            <a:r>
              <a:rPr lang="en-US" sz="1400" i="1" dirty="0">
                <a:solidFill>
                  <a:srgbClr val="7030A0"/>
                </a:solidFill>
                <a:latin typeface="Calibri" pitchFamily="34" charset="0"/>
                <a:cs typeface="Calibri" pitchFamily="34" charset="0"/>
              </a:rPr>
              <a:t>chip.</a:t>
            </a:r>
            <a:endParaRPr lang="el-GR" sz="1400" i="1" dirty="0">
              <a:solidFill>
                <a:srgbClr val="7030A0"/>
              </a:solidFill>
              <a:latin typeface="Calibri" pitchFamily="34" charset="0"/>
              <a:cs typeface="Calibri" pitchFamily="34" charset="0"/>
            </a:endParaRPr>
          </a:p>
          <a:p>
            <a:pPr algn="r">
              <a:buNone/>
            </a:pPr>
            <a:r>
              <a:rPr lang="el-GR" sz="1400" i="1" dirty="0">
                <a:solidFill>
                  <a:srgbClr val="FF0000"/>
                </a:solidFill>
                <a:latin typeface="Calibri" pitchFamily="34" charset="0"/>
                <a:cs typeface="Calibri" pitchFamily="34" charset="0"/>
              </a:rPr>
              <a:t>Τμήμα Ι/Ο και ακροδέκτες επικοινωνίας του</a:t>
            </a:r>
          </a:p>
          <a:p>
            <a:pPr algn="r">
              <a:buNone/>
            </a:pPr>
            <a:r>
              <a:rPr lang="el-GR" sz="1400" i="1" dirty="0">
                <a:solidFill>
                  <a:srgbClr val="FF0000"/>
                </a:solidFill>
                <a:latin typeface="Calibri" pitchFamily="34" charset="0"/>
                <a:cs typeface="Calibri" pitchFamily="34" charset="0"/>
              </a:rPr>
              <a:t>μΥπολογιστή. Οι συσκευές εισόδου είναι οι </a:t>
            </a:r>
            <a:endParaRPr lang="en-US" sz="1400" i="1" dirty="0">
              <a:solidFill>
                <a:srgbClr val="FF0000"/>
              </a:solidFill>
              <a:latin typeface="Calibri" pitchFamily="34" charset="0"/>
              <a:cs typeface="Calibri" pitchFamily="34" charset="0"/>
            </a:endParaRPr>
          </a:p>
          <a:p>
            <a:pPr algn="r">
              <a:buNone/>
            </a:pPr>
            <a:r>
              <a:rPr lang="el-GR" sz="1400" i="1" dirty="0">
                <a:solidFill>
                  <a:srgbClr val="FF0000"/>
                </a:solidFill>
                <a:latin typeface="Calibri" pitchFamily="34" charset="0"/>
                <a:cs typeface="Calibri" pitchFamily="34" charset="0"/>
              </a:rPr>
              <a:t>διακόπτες (</a:t>
            </a:r>
            <a:r>
              <a:rPr lang="en-US" sz="1400" i="1" dirty="0">
                <a:solidFill>
                  <a:srgbClr val="FF0000"/>
                </a:solidFill>
                <a:latin typeface="Calibri" pitchFamily="34" charset="0"/>
                <a:cs typeface="Calibri" pitchFamily="34" charset="0"/>
              </a:rPr>
              <a:t>SW0 - 7)</a:t>
            </a:r>
            <a:r>
              <a:rPr lang="el-GR" sz="1400" i="1" dirty="0">
                <a:solidFill>
                  <a:srgbClr val="FF0000"/>
                </a:solidFill>
                <a:latin typeface="Calibri" pitchFamily="34" charset="0"/>
                <a:cs typeface="Calibri" pitchFamily="34" charset="0"/>
              </a:rPr>
              <a:t> και εξόδου τα </a:t>
            </a:r>
            <a:r>
              <a:rPr lang="en-US" sz="1400" i="1" dirty="0">
                <a:solidFill>
                  <a:srgbClr val="FF0000"/>
                </a:solidFill>
                <a:latin typeface="Calibri" pitchFamily="34" charset="0"/>
                <a:cs typeface="Calibri" pitchFamily="34" charset="0"/>
              </a:rPr>
              <a:t>Led’s (LED0 - 7)</a:t>
            </a:r>
          </a:p>
          <a:p>
            <a:pPr algn="r">
              <a:buNone/>
            </a:pPr>
            <a:endParaRPr lang="el-GR" sz="1400" i="1" dirty="0">
              <a:solidFill>
                <a:schemeClr val="accent2">
                  <a:lumMod val="50000"/>
                </a:schemeClr>
              </a:solidFill>
              <a:latin typeface="Calibri" pitchFamily="34" charset="0"/>
              <a:cs typeface="Calibri" pitchFamily="34" charset="0"/>
            </a:endParaRPr>
          </a:p>
          <a:p>
            <a:pPr algn="r">
              <a:buNone/>
            </a:pPr>
            <a:endParaRPr lang="el-GR" sz="1400" i="1" dirty="0">
              <a:solidFill>
                <a:schemeClr val="accent2">
                  <a:lumMod val="50000"/>
                </a:schemeClr>
              </a:solidFill>
              <a:latin typeface="Calibri" pitchFamily="34" charset="0"/>
              <a:cs typeface="Calibri" pitchFamily="34" charset="0"/>
            </a:endParaRPr>
          </a:p>
          <a:p>
            <a:pPr algn="r">
              <a:buNone/>
            </a:pPr>
            <a:endParaRPr lang="el-GR" sz="1400" i="1" dirty="0">
              <a:solidFill>
                <a:schemeClr val="accent2">
                  <a:lumMod val="50000"/>
                </a:schemeClr>
              </a:solidFill>
              <a:latin typeface="Calibri" pitchFamily="34" charset="0"/>
              <a:cs typeface="Calibri" pitchFamily="34" charset="0"/>
            </a:endParaRPr>
          </a:p>
        </p:txBody>
      </p:sp>
      <p:pic>
        <p:nvPicPr>
          <p:cNvPr id="7" name="6 - Εικόνα" descr="Stk500 parts.jpg"/>
          <p:cNvPicPr>
            <a:picLocks noChangeAspect="1"/>
          </p:cNvPicPr>
          <p:nvPr/>
        </p:nvPicPr>
        <p:blipFill>
          <a:blip r:embed="rId2" cstate="print"/>
          <a:stretch>
            <a:fillRect/>
          </a:stretch>
        </p:blipFill>
        <p:spPr>
          <a:xfrm>
            <a:off x="2351585" y="2708920"/>
            <a:ext cx="4032447" cy="2681224"/>
          </a:xfrm>
          <a:prstGeom prst="rect">
            <a:avLst/>
          </a:prstGeom>
        </p:spPr>
      </p:pic>
    </p:spTree>
    <p:extLst>
      <p:ext uri="{BB962C8B-B14F-4D97-AF65-F5344CB8AC3E}">
        <p14:creationId xmlns:p14="http://schemas.microsoft.com/office/powerpoint/2010/main" val="1960404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a:spLocks noGrp="1"/>
          </p:cNvSpPr>
          <p:nvPr>
            <p:ph type="title"/>
          </p:nvPr>
        </p:nvSpPr>
        <p:spPr/>
        <p:txBody>
          <a:bodyPr>
            <a:normAutofit/>
          </a:bodyPr>
          <a:lstStyle/>
          <a:p>
            <a:r>
              <a:rPr lang="el-GR" sz="2800" i="1" dirty="0"/>
              <a:t>περιγραφή εργαστηριακού εξοπλισμού</a:t>
            </a:r>
            <a:endParaRPr lang="el-GR" sz="2800" i="1" dirty="0"/>
          </a:p>
        </p:txBody>
      </p:sp>
      <p:sp>
        <p:nvSpPr>
          <p:cNvPr id="8" name="2 - Θέση περιεχομένου"/>
          <p:cNvSpPr>
            <a:spLocks noGrp="1"/>
          </p:cNvSpPr>
          <p:nvPr>
            <p:ph sz="quarter" idx="1"/>
          </p:nvPr>
        </p:nvSpPr>
        <p:spPr/>
        <p:txBody>
          <a:bodyPr>
            <a:normAutofit/>
          </a:bodyPr>
          <a:lstStyle/>
          <a:p>
            <a:endParaRPr lang="el-GR" sz="2000" dirty="0"/>
          </a:p>
          <a:p>
            <a:r>
              <a:rPr lang="el-GR" sz="2000" dirty="0"/>
              <a:t>επισημάνσεις :</a:t>
            </a:r>
          </a:p>
          <a:p>
            <a:endParaRPr lang="en-US" sz="2000" dirty="0"/>
          </a:p>
          <a:p>
            <a:pPr>
              <a:buNone/>
            </a:pPr>
            <a:r>
              <a:rPr lang="el-GR" sz="1400" i="1" dirty="0">
                <a:solidFill>
                  <a:schemeClr val="accent2">
                    <a:lumMod val="50000"/>
                  </a:schemeClr>
                </a:solidFill>
                <a:latin typeface="Calibri" pitchFamily="34" charset="0"/>
                <a:cs typeface="Calibri" pitchFamily="34" charset="0"/>
              </a:rPr>
              <a:t>Είναι ιδιαίτερα σημαντικό να γίνει κατανοητό πως η πλακέτα εφαρμογών </a:t>
            </a:r>
            <a:r>
              <a:rPr lang="en-US" sz="1400" i="1" dirty="0">
                <a:solidFill>
                  <a:schemeClr val="accent2">
                    <a:lumMod val="50000"/>
                  </a:schemeClr>
                </a:solidFill>
                <a:latin typeface="Calibri" pitchFamily="34" charset="0"/>
                <a:cs typeface="Calibri" pitchFamily="34" charset="0"/>
              </a:rPr>
              <a:t>STK500</a:t>
            </a:r>
            <a:r>
              <a:rPr lang="el-GR" sz="1400" i="1" dirty="0">
                <a:solidFill>
                  <a:schemeClr val="accent2">
                    <a:lumMod val="50000"/>
                  </a:schemeClr>
                </a:solidFill>
                <a:latin typeface="Calibri" pitchFamily="34" charset="0"/>
                <a:cs typeface="Calibri" pitchFamily="34" charset="0"/>
              </a:rPr>
              <a:t> χρησιμοποιείται </a:t>
            </a:r>
            <a:r>
              <a:rPr lang="el-GR" sz="1400" b="1" i="1" dirty="0">
                <a:solidFill>
                  <a:schemeClr val="accent2">
                    <a:lumMod val="50000"/>
                  </a:schemeClr>
                </a:solidFill>
                <a:latin typeface="Calibri" pitchFamily="34" charset="0"/>
                <a:cs typeface="Calibri" pitchFamily="34" charset="0"/>
              </a:rPr>
              <a:t>ΜΟΝΟ</a:t>
            </a:r>
            <a:r>
              <a:rPr lang="el-GR" sz="1400" i="1" dirty="0">
                <a:solidFill>
                  <a:schemeClr val="accent2">
                    <a:lumMod val="50000"/>
                  </a:schemeClr>
                </a:solidFill>
                <a:latin typeface="Calibri" pitchFamily="34" charset="0"/>
                <a:cs typeface="Calibri" pitchFamily="34" charset="0"/>
              </a:rPr>
              <a:t> για να προγραμματίσει τον μΥπολογιστή.</a:t>
            </a:r>
            <a:r>
              <a:rPr lang="en-US" sz="1400" i="1" dirty="0">
                <a:solidFill>
                  <a:schemeClr val="accent2">
                    <a:lumMod val="50000"/>
                  </a:schemeClr>
                </a:solidFill>
                <a:latin typeface="Calibri" pitchFamily="34" charset="0"/>
                <a:cs typeface="Calibri" pitchFamily="34" charset="0"/>
              </a:rPr>
              <a:t> </a:t>
            </a:r>
            <a:r>
              <a:rPr lang="el-GR" sz="1400" i="1" dirty="0">
                <a:solidFill>
                  <a:schemeClr val="accent2">
                    <a:lumMod val="50000"/>
                  </a:schemeClr>
                </a:solidFill>
                <a:latin typeface="Calibri" pitchFamily="34" charset="0"/>
                <a:cs typeface="Calibri" pitchFamily="34" charset="0"/>
              </a:rPr>
              <a:t>Γι'αυτό τον λόγο κάνει τη χρήση του ενσωματωμένου στη πλακέτα </a:t>
            </a:r>
            <a:r>
              <a:rPr lang="en-US" sz="1400" i="1" dirty="0">
                <a:solidFill>
                  <a:schemeClr val="accent2">
                    <a:lumMod val="50000"/>
                  </a:schemeClr>
                </a:solidFill>
                <a:latin typeface="Calibri" pitchFamily="34" charset="0"/>
                <a:cs typeface="Calibri" pitchFamily="34" charset="0"/>
              </a:rPr>
              <a:t>programmer.</a:t>
            </a:r>
            <a:endParaRPr lang="el-GR" sz="1400" i="1" dirty="0">
              <a:solidFill>
                <a:schemeClr val="accent2">
                  <a:lumMod val="50000"/>
                </a:schemeClr>
              </a:solidFill>
              <a:latin typeface="Calibri" pitchFamily="34" charset="0"/>
              <a:cs typeface="Calibri" pitchFamily="34" charset="0"/>
            </a:endParaRPr>
          </a:p>
          <a:p>
            <a:pPr>
              <a:buNone/>
            </a:pPr>
            <a:endParaRPr lang="el-GR" sz="1400" i="1" dirty="0">
              <a:solidFill>
                <a:schemeClr val="accent2">
                  <a:lumMod val="50000"/>
                </a:schemeClr>
              </a:solidFill>
              <a:latin typeface="Calibri" pitchFamily="34" charset="0"/>
              <a:cs typeface="Calibri" pitchFamily="34" charset="0"/>
            </a:endParaRPr>
          </a:p>
          <a:p>
            <a:pPr>
              <a:buNone/>
            </a:pPr>
            <a:r>
              <a:rPr lang="el-GR" sz="1400" i="1" dirty="0">
                <a:solidFill>
                  <a:schemeClr val="accent2">
                    <a:lumMod val="50000"/>
                  </a:schemeClr>
                </a:solidFill>
                <a:latin typeface="Calibri" pitchFamily="34" charset="0"/>
                <a:cs typeface="Calibri" pitchFamily="34" charset="0"/>
              </a:rPr>
              <a:t>Από τη στιγμή που ο μΥπολογιστής έχει αποθηκευμένο λειτουργικό πρόγραμμα, δεν χρειάζεται τη συνδρομή της </a:t>
            </a:r>
            <a:r>
              <a:rPr lang="en-US" sz="1400" i="1" dirty="0">
                <a:solidFill>
                  <a:schemeClr val="accent2">
                    <a:lumMod val="50000"/>
                  </a:schemeClr>
                </a:solidFill>
                <a:latin typeface="Calibri" pitchFamily="34" charset="0"/>
                <a:cs typeface="Calibri" pitchFamily="34" charset="0"/>
              </a:rPr>
              <a:t>STK500 </a:t>
            </a:r>
            <a:r>
              <a:rPr lang="el-GR" sz="1400" i="1" dirty="0">
                <a:solidFill>
                  <a:schemeClr val="accent2">
                    <a:lumMod val="50000"/>
                  </a:schemeClr>
                </a:solidFill>
                <a:latin typeface="Calibri" pitchFamily="34" charset="0"/>
                <a:cs typeface="Calibri" pitchFamily="34" charset="0"/>
              </a:rPr>
              <a:t>για την εκτέλεσή του. Μπορεί να αφαιρεθεί από την πλακέτα, και τοποθετώντας  απλά την τροφοδοσία στα κατάλληλα </a:t>
            </a:r>
            <a:r>
              <a:rPr lang="en-US" sz="1400" i="1" dirty="0">
                <a:solidFill>
                  <a:schemeClr val="accent2">
                    <a:lumMod val="50000"/>
                  </a:schemeClr>
                </a:solidFill>
                <a:latin typeface="Calibri" pitchFamily="34" charset="0"/>
                <a:cs typeface="Calibri" pitchFamily="34" charset="0"/>
              </a:rPr>
              <a:t>pin</a:t>
            </a:r>
            <a:r>
              <a:rPr lang="el-GR" sz="1400" i="1" dirty="0">
                <a:solidFill>
                  <a:schemeClr val="accent2">
                    <a:lumMod val="50000"/>
                  </a:schemeClr>
                </a:solidFill>
                <a:latin typeface="Calibri" pitchFamily="34" charset="0"/>
                <a:cs typeface="Calibri" pitchFamily="34" charset="0"/>
              </a:rPr>
              <a:t> (10 &amp; 11 για τον </a:t>
            </a:r>
            <a:r>
              <a:rPr lang="en-US" sz="1400" i="1" dirty="0">
                <a:solidFill>
                  <a:schemeClr val="accent2">
                    <a:lumMod val="50000"/>
                  </a:schemeClr>
                </a:solidFill>
                <a:latin typeface="Calibri" pitchFamily="34" charset="0"/>
                <a:cs typeface="Calibri" pitchFamily="34" charset="0"/>
              </a:rPr>
              <a:t>ATMega32) </a:t>
            </a:r>
            <a:r>
              <a:rPr lang="el-GR" sz="1400" i="1" dirty="0">
                <a:solidFill>
                  <a:schemeClr val="accent2">
                    <a:lumMod val="50000"/>
                  </a:schemeClr>
                </a:solidFill>
                <a:latin typeface="Calibri" pitchFamily="34" charset="0"/>
                <a:cs typeface="Calibri" pitchFamily="34" charset="0"/>
              </a:rPr>
              <a:t>να το εκτελέσει.</a:t>
            </a:r>
          </a:p>
          <a:p>
            <a:endParaRPr lang="en-US" sz="1400" dirty="0"/>
          </a:p>
          <a:p>
            <a:pPr>
              <a:buNone/>
            </a:pPr>
            <a:r>
              <a:rPr lang="el-GR" sz="1400" i="1" dirty="0">
                <a:solidFill>
                  <a:schemeClr val="accent2">
                    <a:lumMod val="50000"/>
                  </a:schemeClr>
                </a:solidFill>
                <a:latin typeface="Calibri" pitchFamily="34" charset="0"/>
                <a:cs typeface="Calibri" pitchFamily="34" charset="0"/>
              </a:rPr>
              <a:t>Η πλακέτα </a:t>
            </a:r>
            <a:r>
              <a:rPr lang="en-US" sz="1400" i="1" dirty="0">
                <a:solidFill>
                  <a:schemeClr val="accent2">
                    <a:lumMod val="50000"/>
                  </a:schemeClr>
                </a:solidFill>
                <a:latin typeface="Calibri" pitchFamily="34" charset="0"/>
                <a:cs typeface="Calibri" pitchFamily="34" charset="0"/>
              </a:rPr>
              <a:t>STK500 </a:t>
            </a:r>
            <a:r>
              <a:rPr lang="el-GR" sz="1400" i="1" dirty="0">
                <a:solidFill>
                  <a:schemeClr val="accent2">
                    <a:lumMod val="50000"/>
                  </a:schemeClr>
                </a:solidFill>
                <a:latin typeface="Calibri" pitchFamily="34" charset="0"/>
                <a:cs typeface="Calibri" pitchFamily="34" charset="0"/>
              </a:rPr>
              <a:t>εξυπηρετεί ιδιαιτέρως στην εκμάθηση και την απόκτηση εμπειρίας στους μΥπολογιστές της </a:t>
            </a:r>
            <a:r>
              <a:rPr lang="en-US" sz="1400" i="1" dirty="0">
                <a:solidFill>
                  <a:schemeClr val="accent2">
                    <a:lumMod val="50000"/>
                  </a:schemeClr>
                </a:solidFill>
                <a:latin typeface="Calibri" pitchFamily="34" charset="0"/>
                <a:cs typeface="Calibri" pitchFamily="34" charset="0"/>
              </a:rPr>
              <a:t>Atmel</a:t>
            </a:r>
            <a:r>
              <a:rPr lang="el-GR" sz="1400" i="1" dirty="0">
                <a:solidFill>
                  <a:schemeClr val="accent2">
                    <a:lumMod val="50000"/>
                  </a:schemeClr>
                </a:solidFill>
                <a:latin typeface="Calibri" pitchFamily="34" charset="0"/>
                <a:cs typeface="Calibri" pitchFamily="34" charset="0"/>
              </a:rPr>
              <a:t>, λόγω της ύπαρξης βοηθητικών για τον προγραμματισμό συσκευών (</a:t>
            </a:r>
            <a:r>
              <a:rPr lang="en-US" sz="1400" i="1" dirty="0">
                <a:solidFill>
                  <a:schemeClr val="accent2">
                    <a:lumMod val="50000"/>
                  </a:schemeClr>
                </a:solidFill>
                <a:latin typeface="Calibri" pitchFamily="34" charset="0"/>
                <a:cs typeface="Calibri" pitchFamily="34" charset="0"/>
              </a:rPr>
              <a:t>LED, switches, </a:t>
            </a:r>
            <a:r>
              <a:rPr lang="el-GR" sz="1400" i="1" dirty="0">
                <a:solidFill>
                  <a:schemeClr val="accent2">
                    <a:lumMod val="50000"/>
                  </a:schemeClr>
                </a:solidFill>
                <a:latin typeface="Calibri" pitchFamily="34" charset="0"/>
                <a:cs typeface="Calibri" pitchFamily="34" charset="0"/>
              </a:rPr>
              <a:t>σειριακή θύρα, </a:t>
            </a:r>
            <a:r>
              <a:rPr lang="en-US" sz="1400" i="1" dirty="0">
                <a:solidFill>
                  <a:schemeClr val="accent2">
                    <a:lumMod val="50000"/>
                  </a:schemeClr>
                </a:solidFill>
                <a:latin typeface="Calibri" pitchFamily="34" charset="0"/>
                <a:cs typeface="Calibri" pitchFamily="34" charset="0"/>
              </a:rPr>
              <a:t>pin I/O </a:t>
            </a:r>
            <a:r>
              <a:rPr lang="el-GR" sz="1400" i="1" dirty="0">
                <a:solidFill>
                  <a:schemeClr val="accent2">
                    <a:lumMod val="50000"/>
                  </a:schemeClr>
                </a:solidFill>
                <a:latin typeface="Calibri" pitchFamily="34" charset="0"/>
                <a:cs typeface="Calibri" pitchFamily="34" charset="0"/>
              </a:rPr>
              <a:t>κ.ά.). Επίσης εξυπηρετεί και τους προχωρημένους χρήστες, παρέχοντας τις παροχές αυτές, ώστε να διευκολύνει τον προγραμματισμό μικροελεγκτών (γι'αυτό και ονομάζεται </a:t>
            </a:r>
            <a:r>
              <a:rPr lang="en-US" sz="1400" i="1" dirty="0">
                <a:solidFill>
                  <a:schemeClr val="accent2">
                    <a:lumMod val="50000"/>
                  </a:schemeClr>
                </a:solidFill>
                <a:latin typeface="Calibri" pitchFamily="34" charset="0"/>
                <a:cs typeface="Calibri" pitchFamily="34" charset="0"/>
              </a:rPr>
              <a:t>developing board).</a:t>
            </a:r>
          </a:p>
          <a:p>
            <a:pPr>
              <a:buNone/>
            </a:pPr>
            <a:endParaRPr lang="el-GR" sz="1200" i="1" dirty="0">
              <a:solidFill>
                <a:schemeClr val="accent2">
                  <a:lumMod val="50000"/>
                </a:schemeClr>
              </a:solidFill>
            </a:endParaRPr>
          </a:p>
        </p:txBody>
      </p:sp>
    </p:spTree>
    <p:extLst>
      <p:ext uri="{BB962C8B-B14F-4D97-AF65-F5344CB8AC3E}">
        <p14:creationId xmlns:p14="http://schemas.microsoft.com/office/powerpoint/2010/main" val="2043088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2136648" y="1600200"/>
            <a:ext cx="7847784" cy="4781128"/>
          </a:xfrm>
        </p:spPr>
        <p:txBody>
          <a:bodyPr>
            <a:normAutofit/>
          </a:bodyPr>
          <a:lstStyle/>
          <a:p>
            <a:endParaRPr lang="en-US" sz="2000" dirty="0">
              <a:latin typeface="Calibri" pitchFamily="34" charset="0"/>
              <a:cs typeface="Calibri" pitchFamily="34" charset="0"/>
            </a:endParaRPr>
          </a:p>
          <a:p>
            <a:r>
              <a:rPr lang="el-GR" sz="2000" dirty="0">
                <a:latin typeface="Calibri" pitchFamily="34" charset="0"/>
                <a:cs typeface="Calibri" pitchFamily="34" charset="0"/>
              </a:rPr>
              <a:t>πρώτη εφαρμογή : </a:t>
            </a:r>
            <a:r>
              <a:rPr lang="en-US" sz="2000" dirty="0">
                <a:latin typeface="Calibri" pitchFamily="34" charset="0"/>
                <a:cs typeface="Calibri" pitchFamily="34" charset="0"/>
              </a:rPr>
              <a:t>LEDs on</a:t>
            </a:r>
            <a:endParaRPr lang="el-GR" sz="2000" dirty="0">
              <a:latin typeface="Calibri" pitchFamily="34" charset="0"/>
              <a:cs typeface="Calibri" pitchFamily="34" charset="0"/>
            </a:endParaRPr>
          </a:p>
          <a:p>
            <a:pPr>
              <a:buNone/>
            </a:pPr>
            <a:endParaRPr lang="el-GR" sz="2000" i="1" dirty="0">
              <a:solidFill>
                <a:schemeClr val="accent2">
                  <a:lumMod val="50000"/>
                </a:schemeClr>
              </a:solidFill>
              <a:latin typeface="Calibri" pitchFamily="34" charset="0"/>
              <a:cs typeface="Calibri" pitchFamily="34" charset="0"/>
            </a:endParaRPr>
          </a:p>
          <a:p>
            <a:pPr>
              <a:buNone/>
            </a:pPr>
            <a:r>
              <a:rPr lang="el-GR" sz="1400" i="1" dirty="0">
                <a:solidFill>
                  <a:schemeClr val="accent2">
                    <a:lumMod val="50000"/>
                  </a:schemeClr>
                </a:solidFill>
                <a:latin typeface="Calibri" pitchFamily="34" charset="0"/>
                <a:cs typeface="Calibri" pitchFamily="34" charset="0"/>
              </a:rPr>
              <a:t>Η πρώτη εφαρμογή προγράμματος έχει ως στόχο να δημιουργηθεί το πλέον απλό πρόγραμμα, το οποίο θα έχει τη δυνατότητα να ενεργοποιεί τα </a:t>
            </a:r>
            <a:r>
              <a:rPr lang="en-US" sz="1400" i="1" dirty="0">
                <a:solidFill>
                  <a:schemeClr val="accent2">
                    <a:lumMod val="50000"/>
                  </a:schemeClr>
                </a:solidFill>
                <a:latin typeface="Calibri" pitchFamily="34" charset="0"/>
                <a:cs typeface="Calibri" pitchFamily="34" charset="0"/>
              </a:rPr>
              <a:t>LEDs </a:t>
            </a:r>
            <a:r>
              <a:rPr lang="el-GR" sz="1400" i="1" dirty="0">
                <a:solidFill>
                  <a:schemeClr val="accent2">
                    <a:lumMod val="50000"/>
                  </a:schemeClr>
                </a:solidFill>
                <a:latin typeface="Calibri" pitchFamily="34" charset="0"/>
                <a:cs typeface="Calibri" pitchFamily="34" charset="0"/>
              </a:rPr>
              <a:t>του </a:t>
            </a:r>
            <a:r>
              <a:rPr lang="en-US" sz="1400" i="1" dirty="0">
                <a:solidFill>
                  <a:schemeClr val="accent2">
                    <a:lumMod val="50000"/>
                  </a:schemeClr>
                </a:solidFill>
                <a:latin typeface="Calibri" pitchFamily="34" charset="0"/>
                <a:cs typeface="Calibri" pitchFamily="34" charset="0"/>
              </a:rPr>
              <a:t>STK500.</a:t>
            </a:r>
            <a:endParaRPr lang="el-GR" sz="1400" i="1" dirty="0">
              <a:solidFill>
                <a:schemeClr val="accent2">
                  <a:lumMod val="50000"/>
                </a:schemeClr>
              </a:solidFill>
              <a:latin typeface="Calibri" pitchFamily="34" charset="0"/>
              <a:cs typeface="Calibri" pitchFamily="34" charset="0"/>
            </a:endParaRPr>
          </a:p>
          <a:p>
            <a:pPr>
              <a:buNone/>
            </a:pPr>
            <a:endParaRPr lang="el-GR" sz="1400" i="1" dirty="0">
              <a:solidFill>
                <a:schemeClr val="accent2">
                  <a:lumMod val="50000"/>
                </a:schemeClr>
              </a:solidFill>
              <a:latin typeface="Calibri" pitchFamily="34" charset="0"/>
              <a:cs typeface="Calibri" pitchFamily="34" charset="0"/>
            </a:endParaRPr>
          </a:p>
          <a:p>
            <a:pPr>
              <a:buNone/>
            </a:pPr>
            <a:r>
              <a:rPr lang="el-GR" sz="1400" i="1" dirty="0">
                <a:solidFill>
                  <a:schemeClr val="accent2">
                    <a:lumMod val="50000"/>
                  </a:schemeClr>
                </a:solidFill>
                <a:latin typeface="Calibri" pitchFamily="34" charset="0"/>
                <a:cs typeface="Calibri" pitchFamily="34" charset="0"/>
              </a:rPr>
              <a:t>Σκοπός της πρώτης εφαρμογής είναι να παρουσιαστεί ο τρόπος που ορίζεται ένα </a:t>
            </a:r>
            <a:r>
              <a:rPr lang="en-US" sz="1400" i="1" dirty="0">
                <a:solidFill>
                  <a:schemeClr val="accent2">
                    <a:lumMod val="50000"/>
                  </a:schemeClr>
                </a:solidFill>
                <a:latin typeface="Calibri" pitchFamily="34" charset="0"/>
                <a:cs typeface="Calibri" pitchFamily="34" charset="0"/>
              </a:rPr>
              <a:t>port </a:t>
            </a:r>
            <a:r>
              <a:rPr lang="el-GR" sz="1400" i="1" dirty="0">
                <a:solidFill>
                  <a:schemeClr val="accent2">
                    <a:lumMod val="50000"/>
                  </a:schemeClr>
                </a:solidFill>
                <a:latin typeface="Calibri" pitchFamily="34" charset="0"/>
                <a:cs typeface="Calibri" pitchFamily="34" charset="0"/>
              </a:rPr>
              <a:t>του μΥπολογιστή ως έξοδο.</a:t>
            </a:r>
          </a:p>
          <a:p>
            <a:pPr>
              <a:buNone/>
            </a:pPr>
            <a:endParaRPr lang="el-GR" sz="1400" i="1" dirty="0">
              <a:solidFill>
                <a:schemeClr val="accent2">
                  <a:lumMod val="50000"/>
                </a:schemeClr>
              </a:solidFill>
              <a:latin typeface="Calibri" pitchFamily="34" charset="0"/>
              <a:cs typeface="Calibri" pitchFamily="34" charset="0"/>
            </a:endParaRPr>
          </a:p>
          <a:p>
            <a:pPr>
              <a:buNone/>
            </a:pPr>
            <a:r>
              <a:rPr lang="el-GR" sz="1400" i="1" dirty="0">
                <a:solidFill>
                  <a:schemeClr val="accent2">
                    <a:lumMod val="50000"/>
                  </a:schemeClr>
                </a:solidFill>
                <a:latin typeface="Calibri" pitchFamily="34" charset="0"/>
                <a:cs typeface="Calibri" pitchFamily="34" charset="0"/>
              </a:rPr>
              <a:t>Παρουσιάζεται η αντιστροφή της λειτουργίας των ενσωματωμένων στην </a:t>
            </a:r>
            <a:r>
              <a:rPr lang="en-US" sz="1400" i="1" dirty="0">
                <a:solidFill>
                  <a:schemeClr val="accent2">
                    <a:lumMod val="50000"/>
                  </a:schemeClr>
                </a:solidFill>
                <a:latin typeface="Calibri" pitchFamily="34" charset="0"/>
                <a:cs typeface="Calibri" pitchFamily="34" charset="0"/>
              </a:rPr>
              <a:t>STK500 Led’s (</a:t>
            </a:r>
            <a:r>
              <a:rPr lang="el-GR" sz="1400" i="1" dirty="0">
                <a:solidFill>
                  <a:schemeClr val="accent2">
                    <a:lumMod val="50000"/>
                  </a:schemeClr>
                </a:solidFill>
                <a:latin typeface="Calibri" pitchFamily="34" charset="0"/>
                <a:cs typeface="Calibri" pitchFamily="34" charset="0"/>
              </a:rPr>
              <a:t>από το σχηματικό διάγραμμα της πλακέτας)</a:t>
            </a:r>
            <a:r>
              <a:rPr lang="en-US" sz="1400" i="1" dirty="0">
                <a:solidFill>
                  <a:schemeClr val="accent2">
                    <a:lumMod val="50000"/>
                  </a:schemeClr>
                </a:solidFill>
                <a:latin typeface="Calibri" pitchFamily="34" charset="0"/>
                <a:cs typeface="Calibri" pitchFamily="34" charset="0"/>
              </a:rPr>
              <a:t>.</a:t>
            </a:r>
          </a:p>
          <a:p>
            <a:pPr>
              <a:buNone/>
            </a:pPr>
            <a:endParaRPr lang="en-US" sz="1400" i="1" dirty="0">
              <a:solidFill>
                <a:schemeClr val="accent2">
                  <a:lumMod val="50000"/>
                </a:schemeClr>
              </a:solidFill>
              <a:latin typeface="Calibri" pitchFamily="34" charset="0"/>
              <a:cs typeface="Calibri" pitchFamily="34" charset="0"/>
            </a:endParaRPr>
          </a:p>
          <a:p>
            <a:pPr>
              <a:buNone/>
            </a:pPr>
            <a:r>
              <a:rPr lang="el-GR" sz="1400" i="1" dirty="0">
                <a:solidFill>
                  <a:schemeClr val="accent2">
                    <a:lumMod val="50000"/>
                  </a:schemeClr>
                </a:solidFill>
                <a:latin typeface="Calibri" pitchFamily="34" charset="0"/>
                <a:cs typeface="Calibri" pitchFamily="34" charset="0"/>
              </a:rPr>
              <a:t>Όνομα αρχείου : </a:t>
            </a:r>
            <a:r>
              <a:rPr lang="en-US" sz="1400" b="1" i="1" dirty="0">
                <a:latin typeface="Calibri" pitchFamily="34" charset="0"/>
                <a:cs typeface="Calibri" pitchFamily="34" charset="0"/>
              </a:rPr>
              <a:t>LEDsON.asm</a:t>
            </a:r>
          </a:p>
        </p:txBody>
      </p:sp>
      <p:sp>
        <p:nvSpPr>
          <p:cNvPr id="4" name="1 - Τίτλος"/>
          <p:cNvSpPr>
            <a:spLocks noGrp="1"/>
          </p:cNvSpPr>
          <p:nvPr>
            <p:ph type="title"/>
          </p:nvPr>
        </p:nvSpPr>
        <p:spPr/>
        <p:txBody>
          <a:bodyPr>
            <a:normAutofit/>
          </a:bodyPr>
          <a:lstStyle/>
          <a:p>
            <a:r>
              <a:rPr lang="el-GR" sz="2800" i="1" dirty="0"/>
              <a:t>είσοδοι - έξοδοι μικροϋπολογιστή</a:t>
            </a:r>
            <a:endParaRPr lang="el-GR" sz="2800" i="1" dirty="0"/>
          </a:p>
        </p:txBody>
      </p:sp>
    </p:spTree>
    <p:extLst>
      <p:ext uri="{BB962C8B-B14F-4D97-AF65-F5344CB8AC3E}">
        <p14:creationId xmlns:p14="http://schemas.microsoft.com/office/powerpoint/2010/main" val="2211206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a:spLocks noGrp="1"/>
          </p:cNvSpPr>
          <p:nvPr>
            <p:ph type="title"/>
          </p:nvPr>
        </p:nvSpPr>
        <p:spPr/>
        <p:txBody>
          <a:bodyPr>
            <a:normAutofit/>
          </a:bodyPr>
          <a:lstStyle/>
          <a:p>
            <a:r>
              <a:rPr lang="el-GR" sz="2800" i="1" dirty="0"/>
              <a:t>είσοδοι - έξοδοι μικροϋπολογιστή</a:t>
            </a:r>
            <a:endParaRPr lang="el-GR" sz="2800" i="1" dirty="0"/>
          </a:p>
        </p:txBody>
      </p:sp>
      <p:sp>
        <p:nvSpPr>
          <p:cNvPr id="5" name="2 - Θέση περιεχομένου"/>
          <p:cNvSpPr>
            <a:spLocks noGrp="1"/>
          </p:cNvSpPr>
          <p:nvPr>
            <p:ph sz="quarter" idx="1"/>
          </p:nvPr>
        </p:nvSpPr>
        <p:spPr>
          <a:xfrm>
            <a:off x="2136648" y="1600200"/>
            <a:ext cx="8153400" cy="4853136"/>
          </a:xfrm>
        </p:spPr>
        <p:txBody>
          <a:bodyPr>
            <a:normAutofit/>
          </a:bodyPr>
          <a:lstStyle/>
          <a:p>
            <a:endParaRPr lang="el-GR" sz="2000" dirty="0"/>
          </a:p>
          <a:p>
            <a:r>
              <a:rPr lang="el-GR" sz="2000" dirty="0"/>
              <a:t>βασικές παράμετροι σχεδίασης:</a:t>
            </a:r>
          </a:p>
          <a:p>
            <a:pPr>
              <a:buNone/>
            </a:pPr>
            <a:endParaRPr lang="el-GR" sz="2000" i="1" dirty="0">
              <a:solidFill>
                <a:schemeClr val="accent2">
                  <a:lumMod val="50000"/>
                </a:schemeClr>
              </a:solidFill>
              <a:latin typeface="Calibri" pitchFamily="34" charset="0"/>
              <a:cs typeface="Calibri" pitchFamily="34" charset="0"/>
            </a:endParaRPr>
          </a:p>
          <a:p>
            <a:pPr>
              <a:buNone/>
            </a:pPr>
            <a:r>
              <a:rPr lang="el-GR" sz="1500" i="1" dirty="0">
                <a:solidFill>
                  <a:schemeClr val="accent2">
                    <a:lumMod val="50000"/>
                  </a:schemeClr>
                </a:solidFill>
                <a:latin typeface="Calibri" pitchFamily="34" charset="0"/>
                <a:cs typeface="Calibri" pitchFamily="34" charset="0"/>
              </a:rPr>
              <a:t>Πριν από τον ορισμό της αρχής του προγράμματος </a:t>
            </a:r>
            <a:r>
              <a:rPr lang="el-GR" sz="1500" b="1" i="1" dirty="0">
                <a:solidFill>
                  <a:schemeClr val="accent2">
                    <a:lumMod val="50000"/>
                  </a:schemeClr>
                </a:solidFill>
                <a:latin typeface="Calibri" pitchFamily="34" charset="0"/>
                <a:cs typeface="Calibri" pitchFamily="34" charset="0"/>
              </a:rPr>
              <a:t>μπαίνει πάντοτε η γραμμή:</a:t>
            </a:r>
          </a:p>
          <a:p>
            <a:pPr>
              <a:buNone/>
            </a:pPr>
            <a:r>
              <a:rPr lang="el-GR" sz="1500" b="1" i="1" dirty="0">
                <a:solidFill>
                  <a:schemeClr val="accent2">
                    <a:lumMod val="50000"/>
                  </a:schemeClr>
                </a:solidFill>
                <a:latin typeface="Calibri" pitchFamily="34" charset="0"/>
                <a:cs typeface="Calibri" pitchFamily="34" charset="0"/>
              </a:rPr>
              <a:t>	</a:t>
            </a:r>
            <a:r>
              <a:rPr lang="en-US" sz="1500" b="1">
                <a:latin typeface="Calibri" pitchFamily="34" charset="0"/>
                <a:cs typeface="Calibri" pitchFamily="34" charset="0"/>
              </a:rPr>
              <a:t>.include “m32def.inc”</a:t>
            </a:r>
            <a:endParaRPr lang="el-GR" sz="1500" b="1" dirty="0">
              <a:latin typeface="Calibri" pitchFamily="34" charset="0"/>
              <a:cs typeface="Calibri" pitchFamily="34" charset="0"/>
            </a:endParaRPr>
          </a:p>
          <a:p>
            <a:pPr>
              <a:buNone/>
            </a:pPr>
            <a:endParaRPr lang="el-GR" sz="1500" i="1" dirty="0">
              <a:solidFill>
                <a:schemeClr val="accent2">
                  <a:lumMod val="50000"/>
                </a:schemeClr>
              </a:solidFill>
              <a:latin typeface="Calibri" pitchFamily="34" charset="0"/>
              <a:cs typeface="Calibri" pitchFamily="34" charset="0"/>
            </a:endParaRPr>
          </a:p>
          <a:p>
            <a:pPr>
              <a:buNone/>
            </a:pPr>
            <a:r>
              <a:rPr lang="el-GR" sz="1500" i="1" dirty="0">
                <a:solidFill>
                  <a:schemeClr val="accent2">
                    <a:lumMod val="50000"/>
                  </a:schemeClr>
                </a:solidFill>
                <a:latin typeface="Calibri" pitchFamily="34" charset="0"/>
                <a:cs typeface="Calibri" pitchFamily="34" charset="0"/>
              </a:rPr>
              <a:t>Ορισμός της αρχής και του τέλους του προγράμματος :</a:t>
            </a:r>
          </a:p>
          <a:p>
            <a:pPr>
              <a:buNone/>
            </a:pPr>
            <a:r>
              <a:rPr lang="el-GR" sz="1500" dirty="0">
                <a:latin typeface="Calibri" pitchFamily="34" charset="0"/>
                <a:cs typeface="Calibri" pitchFamily="34" charset="0"/>
              </a:rPr>
              <a:t>	</a:t>
            </a:r>
            <a:r>
              <a:rPr lang="en-US" sz="1500" dirty="0">
                <a:latin typeface="Calibri" pitchFamily="34" charset="0"/>
                <a:cs typeface="Calibri" pitchFamily="34" charset="0"/>
              </a:rPr>
              <a:t>reset:</a:t>
            </a:r>
            <a:r>
              <a:rPr lang="el-GR" sz="1500" dirty="0">
                <a:latin typeface="Calibri" pitchFamily="34" charset="0"/>
                <a:cs typeface="Calibri" pitchFamily="34" charset="0"/>
              </a:rPr>
              <a:t>	                            </a:t>
            </a:r>
            <a:r>
              <a:rPr lang="en-US" sz="1500" dirty="0">
                <a:solidFill>
                  <a:schemeClr val="accent6">
                    <a:lumMod val="50000"/>
                  </a:schemeClr>
                </a:solidFill>
                <a:latin typeface="Calibri" pitchFamily="34" charset="0"/>
                <a:cs typeface="Calibri" pitchFamily="34" charset="0"/>
              </a:rPr>
              <a:t>;Main program entry point on reset</a:t>
            </a:r>
            <a:endParaRPr lang="el-GR" sz="1500" dirty="0">
              <a:solidFill>
                <a:schemeClr val="accent6">
                  <a:lumMod val="50000"/>
                </a:schemeClr>
              </a:solidFill>
              <a:latin typeface="Calibri" pitchFamily="34" charset="0"/>
              <a:cs typeface="Calibri" pitchFamily="34" charset="0"/>
            </a:endParaRPr>
          </a:p>
          <a:p>
            <a:pPr>
              <a:buNone/>
            </a:pPr>
            <a:r>
              <a:rPr lang="el-GR" sz="1500" dirty="0">
                <a:solidFill>
                  <a:schemeClr val="accent6">
                    <a:lumMod val="50000"/>
                  </a:schemeClr>
                </a:solidFill>
                <a:latin typeface="Calibri" pitchFamily="34" charset="0"/>
                <a:cs typeface="Calibri" pitchFamily="34" charset="0"/>
              </a:rPr>
              <a:t>	</a:t>
            </a:r>
            <a:r>
              <a:rPr lang="el-GR" sz="1500" i="1" dirty="0">
                <a:solidFill>
                  <a:schemeClr val="accent2">
                    <a:lumMod val="50000"/>
                  </a:schemeClr>
                </a:solidFill>
                <a:latin typeface="Calibri" pitchFamily="34" charset="0"/>
                <a:cs typeface="Calibri" pitchFamily="34" charset="0"/>
              </a:rPr>
              <a:t>το </a:t>
            </a:r>
            <a:r>
              <a:rPr lang="en-US" sz="1500" i="1" dirty="0">
                <a:solidFill>
                  <a:schemeClr val="accent2">
                    <a:lumMod val="50000"/>
                  </a:schemeClr>
                </a:solidFill>
                <a:latin typeface="Calibri" pitchFamily="34" charset="0"/>
                <a:cs typeface="Calibri" pitchFamily="34" charset="0"/>
              </a:rPr>
              <a:t>reset</a:t>
            </a:r>
            <a:r>
              <a:rPr lang="el-GR" sz="1500" i="1" dirty="0">
                <a:solidFill>
                  <a:schemeClr val="accent2">
                    <a:lumMod val="50000"/>
                  </a:schemeClr>
                </a:solidFill>
                <a:latin typeface="Calibri" pitchFamily="34" charset="0"/>
                <a:cs typeface="Calibri" pitchFamily="34" charset="0"/>
              </a:rPr>
              <a:t> χρησιμοποιείται για να ορίσει την αρχή του προγράμματος  (</a:t>
            </a:r>
            <a:r>
              <a:rPr lang="en-US" sz="1500" i="1" dirty="0">
                <a:solidFill>
                  <a:schemeClr val="accent2">
                    <a:lumMod val="50000"/>
                  </a:schemeClr>
                </a:solidFill>
                <a:latin typeface="Calibri" pitchFamily="34" charset="0"/>
                <a:cs typeface="Calibri" pitchFamily="34" charset="0"/>
              </a:rPr>
              <a:t>program entry point), </a:t>
            </a:r>
            <a:r>
              <a:rPr lang="el-GR" sz="1500" i="1" dirty="0">
                <a:solidFill>
                  <a:schemeClr val="accent2">
                    <a:lumMod val="50000"/>
                  </a:schemeClr>
                </a:solidFill>
                <a:latin typeface="Calibri" pitchFamily="34" charset="0"/>
                <a:cs typeface="Calibri" pitchFamily="34" charset="0"/>
              </a:rPr>
              <a:t>και:</a:t>
            </a:r>
          </a:p>
          <a:p>
            <a:pPr>
              <a:buNone/>
            </a:pPr>
            <a:r>
              <a:rPr lang="el-GR" sz="1500" dirty="0">
                <a:latin typeface="Calibri" pitchFamily="34" charset="0"/>
                <a:cs typeface="Calibri" pitchFamily="34" charset="0"/>
              </a:rPr>
              <a:t>	</a:t>
            </a:r>
            <a:r>
              <a:rPr lang="en-US" sz="1500" dirty="0">
                <a:latin typeface="Calibri" pitchFamily="34" charset="0"/>
                <a:cs typeface="Calibri" pitchFamily="34" charset="0"/>
              </a:rPr>
              <a:t>forever:</a:t>
            </a:r>
          </a:p>
          <a:p>
            <a:pPr>
              <a:buNone/>
            </a:pPr>
            <a:r>
              <a:rPr lang="en-US" sz="1500" dirty="0">
                <a:latin typeface="Calibri" pitchFamily="34" charset="0"/>
                <a:cs typeface="Calibri" pitchFamily="34" charset="0"/>
              </a:rPr>
              <a:t>	</a:t>
            </a:r>
            <a:r>
              <a:rPr lang="el-GR" sz="1500" dirty="0">
                <a:latin typeface="Calibri" pitchFamily="34" charset="0"/>
                <a:cs typeface="Calibri" pitchFamily="34" charset="0"/>
              </a:rPr>
              <a:t>	</a:t>
            </a:r>
            <a:r>
              <a:rPr lang="en-US" sz="1500" dirty="0" err="1">
                <a:solidFill>
                  <a:srgbClr val="0070C0"/>
                </a:solidFill>
                <a:latin typeface="Calibri" pitchFamily="34" charset="0"/>
                <a:cs typeface="Calibri" pitchFamily="34" charset="0"/>
              </a:rPr>
              <a:t>rjmp</a:t>
            </a:r>
            <a:r>
              <a:rPr lang="el-GR" sz="1500" dirty="0">
                <a:latin typeface="Calibri" pitchFamily="34" charset="0"/>
                <a:cs typeface="Calibri" pitchFamily="34" charset="0"/>
              </a:rPr>
              <a:t>  </a:t>
            </a:r>
            <a:r>
              <a:rPr lang="en-US" sz="1500" dirty="0">
                <a:latin typeface="Calibri" pitchFamily="34" charset="0"/>
                <a:cs typeface="Calibri" pitchFamily="34" charset="0"/>
              </a:rPr>
              <a:t>forever</a:t>
            </a:r>
            <a:r>
              <a:rPr lang="el-GR" sz="1500" dirty="0">
                <a:latin typeface="Calibri" pitchFamily="34" charset="0"/>
                <a:cs typeface="Calibri" pitchFamily="34" charset="0"/>
              </a:rPr>
              <a:t>    </a:t>
            </a:r>
            <a:r>
              <a:rPr lang="en-US" sz="1500" dirty="0">
                <a:solidFill>
                  <a:schemeClr val="accent6">
                    <a:lumMod val="50000"/>
                  </a:schemeClr>
                </a:solidFill>
                <a:latin typeface="Calibri" pitchFamily="34" charset="0"/>
                <a:cs typeface="Calibri" pitchFamily="34" charset="0"/>
              </a:rPr>
              <a:t>;endless loop</a:t>
            </a:r>
          </a:p>
          <a:p>
            <a:pPr>
              <a:buNone/>
            </a:pPr>
            <a:r>
              <a:rPr lang="el-GR" sz="1500" i="1" dirty="0">
                <a:solidFill>
                  <a:schemeClr val="accent2">
                    <a:lumMod val="50000"/>
                  </a:schemeClr>
                </a:solidFill>
                <a:latin typeface="Calibri" pitchFamily="34" charset="0"/>
                <a:cs typeface="Calibri" pitchFamily="34" charset="0"/>
              </a:rPr>
              <a:t>	το </a:t>
            </a:r>
            <a:r>
              <a:rPr lang="en-US" sz="1500" i="1" dirty="0">
                <a:solidFill>
                  <a:schemeClr val="accent2">
                    <a:lumMod val="50000"/>
                  </a:schemeClr>
                </a:solidFill>
                <a:latin typeface="Calibri" pitchFamily="34" charset="0"/>
                <a:cs typeface="Calibri" pitchFamily="34" charset="0"/>
              </a:rPr>
              <a:t>loop </a:t>
            </a:r>
            <a:r>
              <a:rPr lang="el-GR" sz="1500" i="1" dirty="0">
                <a:solidFill>
                  <a:schemeClr val="accent2">
                    <a:lumMod val="50000"/>
                  </a:schemeClr>
                </a:solidFill>
                <a:latin typeface="Calibri" pitchFamily="34" charset="0"/>
                <a:cs typeface="Calibri" pitchFamily="34" charset="0"/>
              </a:rPr>
              <a:t>αυτό χρησιμοποιείται για να θέσει ένα τέλος στο πρόγραμμα που τρέχει ο </a:t>
            </a:r>
            <a:r>
              <a:rPr lang="el-GR" sz="1500" i="1" dirty="0" err="1">
                <a:solidFill>
                  <a:schemeClr val="accent2">
                    <a:lumMod val="50000"/>
                  </a:schemeClr>
                </a:solidFill>
                <a:latin typeface="Calibri" pitchFamily="34" charset="0"/>
                <a:cs typeface="Calibri" pitchFamily="34" charset="0"/>
              </a:rPr>
              <a:t>μΥ</a:t>
            </a:r>
            <a:r>
              <a:rPr lang="el-GR" sz="1500" i="1" dirty="0">
                <a:solidFill>
                  <a:schemeClr val="accent2">
                    <a:lumMod val="50000"/>
                  </a:schemeClr>
                </a:solidFill>
                <a:latin typeface="Calibri" pitchFamily="34" charset="0"/>
                <a:cs typeface="Calibri" pitchFamily="34" charset="0"/>
              </a:rPr>
              <a:t>.</a:t>
            </a:r>
          </a:p>
          <a:p>
            <a:pPr>
              <a:buNone/>
            </a:pPr>
            <a:endParaRPr lang="en-US" sz="1500" i="1" dirty="0">
              <a:solidFill>
                <a:schemeClr val="accent2">
                  <a:lumMod val="50000"/>
                </a:schemeClr>
              </a:solidFill>
              <a:latin typeface="Calibri" pitchFamily="34" charset="0"/>
              <a:cs typeface="Calibri" pitchFamily="34" charset="0"/>
            </a:endParaRPr>
          </a:p>
        </p:txBody>
      </p:sp>
    </p:spTree>
    <p:extLst>
      <p:ext uri="{BB962C8B-B14F-4D97-AF65-F5344CB8AC3E}">
        <p14:creationId xmlns:p14="http://schemas.microsoft.com/office/powerpoint/2010/main" val="1145339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a:spLocks noGrp="1"/>
          </p:cNvSpPr>
          <p:nvPr>
            <p:ph type="title"/>
          </p:nvPr>
        </p:nvSpPr>
        <p:spPr/>
        <p:txBody>
          <a:bodyPr>
            <a:normAutofit/>
          </a:bodyPr>
          <a:lstStyle/>
          <a:p>
            <a:r>
              <a:rPr lang="el-GR" sz="2800" i="1" dirty="0"/>
              <a:t>είσοδοι - έξοδοι μικροϋπολογιστή</a:t>
            </a:r>
            <a:endParaRPr lang="el-GR" sz="2800" i="1" dirty="0"/>
          </a:p>
        </p:txBody>
      </p:sp>
      <p:sp>
        <p:nvSpPr>
          <p:cNvPr id="5" name="2 - Θέση περιεχομένου"/>
          <p:cNvSpPr>
            <a:spLocks noGrp="1"/>
          </p:cNvSpPr>
          <p:nvPr>
            <p:ph sz="quarter" idx="1"/>
          </p:nvPr>
        </p:nvSpPr>
        <p:spPr/>
        <p:txBody>
          <a:bodyPr>
            <a:normAutofit/>
          </a:bodyPr>
          <a:lstStyle/>
          <a:p>
            <a:endParaRPr lang="el-GR" sz="2000" dirty="0"/>
          </a:p>
          <a:p>
            <a:r>
              <a:rPr lang="el-GR" sz="2000" dirty="0"/>
              <a:t>βασικές παράμετροι σχεδίασης:</a:t>
            </a:r>
          </a:p>
          <a:p>
            <a:pPr>
              <a:buNone/>
            </a:pPr>
            <a:endParaRPr lang="el-GR" sz="2000" i="1" dirty="0">
              <a:solidFill>
                <a:schemeClr val="accent2">
                  <a:lumMod val="50000"/>
                </a:schemeClr>
              </a:solidFill>
              <a:latin typeface="Calibri" pitchFamily="34" charset="0"/>
              <a:cs typeface="Calibri" pitchFamily="34" charset="0"/>
            </a:endParaRPr>
          </a:p>
          <a:p>
            <a:pPr>
              <a:buNone/>
            </a:pPr>
            <a:r>
              <a:rPr lang="el-GR" sz="1400" i="1" dirty="0">
                <a:solidFill>
                  <a:schemeClr val="accent2">
                    <a:lumMod val="50000"/>
                  </a:schemeClr>
                </a:solidFill>
                <a:latin typeface="Calibri" pitchFamily="34" charset="0"/>
                <a:cs typeface="Calibri" pitchFamily="34" charset="0"/>
              </a:rPr>
              <a:t>Στην </a:t>
            </a:r>
            <a:r>
              <a:rPr lang="en-US" sz="1400" i="1" dirty="0">
                <a:solidFill>
                  <a:schemeClr val="accent2">
                    <a:lumMod val="50000"/>
                  </a:schemeClr>
                </a:solidFill>
                <a:latin typeface="Calibri" pitchFamily="34" charset="0"/>
                <a:cs typeface="Calibri" pitchFamily="34" charset="0"/>
              </a:rPr>
              <a:t>STK500</a:t>
            </a:r>
            <a:r>
              <a:rPr lang="el-GR" sz="1400" i="1" dirty="0">
                <a:solidFill>
                  <a:schemeClr val="accent2">
                    <a:lumMod val="50000"/>
                  </a:schemeClr>
                </a:solidFill>
                <a:latin typeface="Calibri" pitchFamily="34" charset="0"/>
                <a:cs typeface="Calibri" pitchFamily="34" charset="0"/>
              </a:rPr>
              <a:t> η λειτουργία των </a:t>
            </a:r>
            <a:r>
              <a:rPr lang="en-US" sz="1400" i="1" dirty="0">
                <a:solidFill>
                  <a:schemeClr val="accent2">
                    <a:lumMod val="50000"/>
                  </a:schemeClr>
                </a:solidFill>
                <a:latin typeface="Calibri" pitchFamily="34" charset="0"/>
                <a:cs typeface="Calibri" pitchFamily="34" charset="0"/>
              </a:rPr>
              <a:t>Led’s </a:t>
            </a:r>
            <a:r>
              <a:rPr lang="el-GR" sz="1400" i="1" dirty="0">
                <a:solidFill>
                  <a:schemeClr val="accent2">
                    <a:lumMod val="50000"/>
                  </a:schemeClr>
                </a:solidFill>
                <a:latin typeface="Calibri" pitchFamily="34" charset="0"/>
                <a:cs typeface="Calibri" pitchFamily="34" charset="0"/>
              </a:rPr>
              <a:t>είναι αντίστροφη του αναμενομένου.</a:t>
            </a:r>
          </a:p>
          <a:p>
            <a:pPr>
              <a:buNone/>
            </a:pPr>
            <a:r>
              <a:rPr lang="el-GR" sz="1400" i="1" dirty="0">
                <a:solidFill>
                  <a:schemeClr val="accent2">
                    <a:lumMod val="50000"/>
                  </a:schemeClr>
                </a:solidFill>
                <a:latin typeface="Calibri" pitchFamily="34" charset="0"/>
                <a:cs typeface="Calibri" pitchFamily="34" charset="0"/>
              </a:rPr>
              <a:t>	Εάν σταλούν πχ στα </a:t>
            </a:r>
            <a:r>
              <a:rPr lang="en-US" sz="1400" i="1" dirty="0">
                <a:solidFill>
                  <a:schemeClr val="accent2">
                    <a:lumMod val="50000"/>
                  </a:schemeClr>
                </a:solidFill>
                <a:latin typeface="Calibri" pitchFamily="34" charset="0"/>
                <a:cs typeface="Calibri" pitchFamily="34" charset="0"/>
              </a:rPr>
              <a:t>led’s</a:t>
            </a:r>
            <a:r>
              <a:rPr lang="el-GR" sz="1400" i="1" dirty="0">
                <a:solidFill>
                  <a:schemeClr val="accent2">
                    <a:lumMod val="50000"/>
                  </a:schemeClr>
                </a:solidFill>
                <a:latin typeface="Calibri" pitchFamily="34" charset="0"/>
                <a:cs typeface="Calibri" pitchFamily="34" charset="0"/>
              </a:rPr>
              <a:t> του </a:t>
            </a:r>
            <a:r>
              <a:rPr lang="en-US" sz="1400" i="1" dirty="0">
                <a:solidFill>
                  <a:schemeClr val="accent2">
                    <a:lumMod val="50000"/>
                  </a:schemeClr>
                </a:solidFill>
                <a:latin typeface="Calibri" pitchFamily="34" charset="0"/>
                <a:cs typeface="Calibri" pitchFamily="34" charset="0"/>
              </a:rPr>
              <a:t>board </a:t>
            </a:r>
            <a:r>
              <a:rPr lang="el-GR" sz="1400" i="1" dirty="0">
                <a:solidFill>
                  <a:schemeClr val="accent2">
                    <a:lumMod val="50000"/>
                  </a:schemeClr>
                </a:solidFill>
                <a:latin typeface="Calibri" pitchFamily="34" charset="0"/>
                <a:cs typeface="Calibri" pitchFamily="34" charset="0"/>
              </a:rPr>
              <a:t>τα δεδομένα ‘</a:t>
            </a:r>
            <a:r>
              <a:rPr lang="el-GR" sz="1400" b="1" i="1" dirty="0">
                <a:solidFill>
                  <a:schemeClr val="accent2">
                    <a:lumMod val="50000"/>
                  </a:schemeClr>
                </a:solidFill>
                <a:latin typeface="Calibri" pitchFamily="34" charset="0"/>
                <a:cs typeface="Calibri" pitchFamily="34" charset="0"/>
              </a:rPr>
              <a:t>11111111</a:t>
            </a:r>
            <a:r>
              <a:rPr lang="el-GR" sz="1400" i="1" dirty="0">
                <a:solidFill>
                  <a:schemeClr val="accent2">
                    <a:lumMod val="50000"/>
                  </a:schemeClr>
                </a:solidFill>
                <a:latin typeface="Calibri" pitchFamily="34" charset="0"/>
                <a:cs typeface="Calibri" pitchFamily="34" charset="0"/>
              </a:rPr>
              <a:t>’ δεν θα </a:t>
            </a:r>
          </a:p>
          <a:p>
            <a:pPr>
              <a:buNone/>
            </a:pPr>
            <a:r>
              <a:rPr lang="el-GR" sz="1400" i="1" dirty="0">
                <a:solidFill>
                  <a:schemeClr val="accent2">
                    <a:lumMod val="50000"/>
                  </a:schemeClr>
                </a:solidFill>
                <a:latin typeface="Calibri" pitchFamily="34" charset="0"/>
                <a:cs typeface="Calibri" pitchFamily="34" charset="0"/>
              </a:rPr>
              <a:t>	ενεργοποιηθούν, ενώ αντίθετα όταν σταλούν τα δεδομένα ‘</a:t>
            </a:r>
            <a:r>
              <a:rPr lang="el-GR" sz="1400" b="1" i="1" dirty="0">
                <a:solidFill>
                  <a:schemeClr val="accent2">
                    <a:lumMod val="50000"/>
                  </a:schemeClr>
                </a:solidFill>
                <a:latin typeface="Calibri" pitchFamily="34" charset="0"/>
                <a:cs typeface="Calibri" pitchFamily="34" charset="0"/>
              </a:rPr>
              <a:t>00000000</a:t>
            </a:r>
            <a:r>
              <a:rPr lang="el-GR" sz="1400" i="1" dirty="0">
                <a:solidFill>
                  <a:schemeClr val="accent2">
                    <a:lumMod val="50000"/>
                  </a:schemeClr>
                </a:solidFill>
                <a:latin typeface="Calibri" pitchFamily="34" charset="0"/>
                <a:cs typeface="Calibri" pitchFamily="34" charset="0"/>
              </a:rPr>
              <a:t>’ </a:t>
            </a:r>
          </a:p>
          <a:p>
            <a:pPr>
              <a:buNone/>
            </a:pPr>
            <a:r>
              <a:rPr lang="el-GR" sz="1400" i="1" dirty="0">
                <a:solidFill>
                  <a:schemeClr val="accent2">
                    <a:lumMod val="50000"/>
                  </a:schemeClr>
                </a:solidFill>
                <a:latin typeface="Calibri" pitchFamily="34" charset="0"/>
                <a:cs typeface="Calibri" pitchFamily="34" charset="0"/>
              </a:rPr>
              <a:t>	αυτά θα ανάψουν</a:t>
            </a:r>
            <a:r>
              <a:rPr lang="en-US" sz="1400" i="1" dirty="0">
                <a:solidFill>
                  <a:schemeClr val="accent2">
                    <a:lumMod val="50000"/>
                  </a:schemeClr>
                </a:solidFill>
                <a:latin typeface="Calibri" pitchFamily="34" charset="0"/>
                <a:cs typeface="Calibri" pitchFamily="34" charset="0"/>
              </a:rPr>
              <a:t> </a:t>
            </a:r>
            <a:r>
              <a:rPr lang="el-GR" sz="1400" i="1" dirty="0">
                <a:solidFill>
                  <a:schemeClr val="accent2">
                    <a:lumMod val="50000"/>
                  </a:schemeClr>
                </a:solidFill>
                <a:latin typeface="Calibri" pitchFamily="34" charset="0"/>
                <a:cs typeface="Calibri" pitchFamily="34" charset="0"/>
              </a:rPr>
              <a:t>. Αυτό συμβαίνει γιατί τα </a:t>
            </a:r>
            <a:r>
              <a:rPr lang="en-US" sz="1400" i="1" dirty="0">
                <a:solidFill>
                  <a:schemeClr val="accent2">
                    <a:lumMod val="50000"/>
                  </a:schemeClr>
                </a:solidFill>
                <a:latin typeface="Calibri" pitchFamily="34" charset="0"/>
                <a:cs typeface="Calibri" pitchFamily="34" charset="0"/>
              </a:rPr>
              <a:t>led</a:t>
            </a:r>
            <a:r>
              <a:rPr lang="el-GR" sz="1400" i="1" dirty="0">
                <a:solidFill>
                  <a:schemeClr val="accent2">
                    <a:lumMod val="50000"/>
                  </a:schemeClr>
                </a:solidFill>
                <a:latin typeface="Calibri" pitchFamily="34" charset="0"/>
                <a:cs typeface="Calibri" pitchFamily="34" charset="0"/>
              </a:rPr>
              <a:t> ενεργοποιούνται μέσω </a:t>
            </a:r>
          </a:p>
          <a:p>
            <a:pPr>
              <a:buNone/>
            </a:pPr>
            <a:r>
              <a:rPr lang="el-GR" sz="1400" i="1" dirty="0">
                <a:solidFill>
                  <a:schemeClr val="accent2">
                    <a:lumMod val="50000"/>
                  </a:schemeClr>
                </a:solidFill>
                <a:latin typeface="Calibri" pitchFamily="34" charset="0"/>
                <a:cs typeface="Calibri" pitchFamily="34" charset="0"/>
              </a:rPr>
              <a:t>	της γείωσης τους (έχουν πάντα τάση </a:t>
            </a:r>
            <a:r>
              <a:rPr lang="en-US" sz="1400" i="1" dirty="0" err="1">
                <a:solidFill>
                  <a:schemeClr val="accent2">
                    <a:lumMod val="50000"/>
                  </a:schemeClr>
                </a:solidFill>
                <a:latin typeface="Calibri" pitchFamily="34" charset="0"/>
                <a:cs typeface="Calibri" pitchFamily="34" charset="0"/>
              </a:rPr>
              <a:t>Vcc</a:t>
            </a:r>
            <a:r>
              <a:rPr lang="en-US" sz="1400" i="1" dirty="0">
                <a:solidFill>
                  <a:schemeClr val="accent2">
                    <a:lumMod val="50000"/>
                  </a:schemeClr>
                </a:solidFill>
                <a:latin typeface="Calibri" pitchFamily="34" charset="0"/>
                <a:cs typeface="Calibri" pitchFamily="34" charset="0"/>
              </a:rPr>
              <a:t> </a:t>
            </a:r>
            <a:r>
              <a:rPr lang="el-GR" sz="1400" i="1" dirty="0">
                <a:solidFill>
                  <a:schemeClr val="accent2">
                    <a:lumMod val="50000"/>
                  </a:schemeClr>
                </a:solidFill>
                <a:latin typeface="Calibri" pitchFamily="34" charset="0"/>
                <a:cs typeface="Calibri" pitchFamily="34" charset="0"/>
              </a:rPr>
              <a:t>στην άνοδο), όπως φαίνεται </a:t>
            </a:r>
          </a:p>
          <a:p>
            <a:pPr>
              <a:buNone/>
            </a:pPr>
            <a:r>
              <a:rPr lang="el-GR" sz="1400" i="1" dirty="0">
                <a:solidFill>
                  <a:schemeClr val="accent2">
                    <a:lumMod val="50000"/>
                  </a:schemeClr>
                </a:solidFill>
                <a:latin typeface="Calibri" pitchFamily="34" charset="0"/>
                <a:cs typeface="Calibri" pitchFamily="34" charset="0"/>
              </a:rPr>
              <a:t>	και στο σχήμα. </a:t>
            </a:r>
            <a:endParaRPr lang="en-US" sz="1400" i="1" dirty="0">
              <a:solidFill>
                <a:schemeClr val="accent2">
                  <a:lumMod val="50000"/>
                </a:schemeClr>
              </a:solidFill>
              <a:latin typeface="Calibri" pitchFamily="34" charset="0"/>
              <a:cs typeface="Calibri" pitchFamily="34" charset="0"/>
            </a:endParaRPr>
          </a:p>
          <a:p>
            <a:endParaRPr lang="el-GR" sz="1200" i="1" dirty="0">
              <a:solidFill>
                <a:schemeClr val="accent2">
                  <a:lumMod val="50000"/>
                </a:schemeClr>
              </a:solidFill>
              <a:latin typeface="Calibri" pitchFamily="34" charset="0"/>
              <a:cs typeface="Calibri" pitchFamily="34" charset="0"/>
            </a:endParaRPr>
          </a:p>
          <a:p>
            <a:pPr>
              <a:buNone/>
            </a:pPr>
            <a:r>
              <a:rPr lang="el-GR" sz="1400" i="1" dirty="0">
                <a:solidFill>
                  <a:schemeClr val="accent2">
                    <a:lumMod val="50000"/>
                  </a:schemeClr>
                </a:solidFill>
                <a:latin typeface="Calibri" pitchFamily="34" charset="0"/>
                <a:cs typeface="Calibri" pitchFamily="34" charset="0"/>
              </a:rPr>
              <a:t>Οι εντολές που εκτελούνται άμεσα (σε έναν κύκλο μηχανής) δεν έχουν τη δυνατότητα να πάρουν </a:t>
            </a:r>
          </a:p>
          <a:p>
            <a:pPr>
              <a:buNone/>
            </a:pPr>
            <a:r>
              <a:rPr lang="el-GR" sz="1400" i="1" dirty="0">
                <a:solidFill>
                  <a:schemeClr val="accent2">
                    <a:lumMod val="50000"/>
                  </a:schemeClr>
                </a:solidFill>
                <a:latin typeface="Calibri" pitchFamily="34" charset="0"/>
                <a:cs typeface="Calibri" pitchFamily="34" charset="0"/>
              </a:rPr>
              <a:t>	απευθείας κάποια τιμή.</a:t>
            </a:r>
          </a:p>
          <a:p>
            <a:pPr>
              <a:buNone/>
            </a:pPr>
            <a:r>
              <a:rPr lang="el-GR" sz="1400" i="1" dirty="0">
                <a:solidFill>
                  <a:schemeClr val="accent2">
                    <a:lumMod val="50000"/>
                  </a:schemeClr>
                </a:solidFill>
                <a:latin typeface="Calibri" pitchFamily="34" charset="0"/>
                <a:cs typeface="Calibri" pitchFamily="34" charset="0"/>
              </a:rPr>
              <a:t>Θα πρέπει η τιμή αυτή να φορτωθεί πρώτα σε έναν καταχωρητή γενικής χρήσης και στη συνέχεια να εκτελεστεί.</a:t>
            </a:r>
          </a:p>
          <a:p>
            <a:pPr>
              <a:buNone/>
            </a:pPr>
            <a:endParaRPr lang="el-GR" sz="1400" i="1" dirty="0">
              <a:solidFill>
                <a:schemeClr val="accent2">
                  <a:lumMod val="50000"/>
                </a:schemeClr>
              </a:solidFill>
              <a:latin typeface="Calibri" pitchFamily="34" charset="0"/>
              <a:cs typeface="Calibri" pitchFamily="34" charset="0"/>
            </a:endParaRPr>
          </a:p>
          <a:p>
            <a:pPr>
              <a:buNone/>
            </a:pPr>
            <a:endParaRPr lang="el-GR" sz="1400" i="1" dirty="0">
              <a:solidFill>
                <a:schemeClr val="accent2">
                  <a:lumMod val="50000"/>
                </a:schemeClr>
              </a:solidFill>
              <a:latin typeface="Calibri" pitchFamily="34" charset="0"/>
              <a:cs typeface="Calibri" pitchFamily="34" charset="0"/>
            </a:endParaRPr>
          </a:p>
        </p:txBody>
      </p:sp>
      <p:pic>
        <p:nvPicPr>
          <p:cNvPr id="6" name="5 - Εικόνα" descr="Led STK500.jpg"/>
          <p:cNvPicPr>
            <a:picLocks noChangeAspect="1"/>
          </p:cNvPicPr>
          <p:nvPr/>
        </p:nvPicPr>
        <p:blipFill>
          <a:blip r:embed="rId2" cstate="print"/>
          <a:stretch>
            <a:fillRect/>
          </a:stretch>
        </p:blipFill>
        <p:spPr>
          <a:xfrm>
            <a:off x="8112224" y="2348880"/>
            <a:ext cx="1224136" cy="2319416"/>
          </a:xfrm>
          <a:prstGeom prst="rect">
            <a:avLst/>
          </a:prstGeom>
        </p:spPr>
      </p:pic>
    </p:spTree>
    <p:extLst>
      <p:ext uri="{BB962C8B-B14F-4D97-AF65-F5344CB8AC3E}">
        <p14:creationId xmlns:p14="http://schemas.microsoft.com/office/powerpoint/2010/main" val="2482968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2136648" y="1600200"/>
            <a:ext cx="8153400" cy="5069160"/>
          </a:xfrm>
        </p:spPr>
        <p:txBody>
          <a:bodyPr>
            <a:normAutofit/>
          </a:bodyPr>
          <a:lstStyle/>
          <a:p>
            <a:endParaRPr lang="el-GR" sz="2000" dirty="0">
              <a:latin typeface="Calibri" pitchFamily="34" charset="0"/>
              <a:cs typeface="Calibri" pitchFamily="34" charset="0"/>
            </a:endParaRPr>
          </a:p>
          <a:p>
            <a:r>
              <a:rPr lang="el-GR" sz="2000" dirty="0">
                <a:latin typeface="Calibri" pitchFamily="34" charset="0"/>
                <a:cs typeface="Calibri" pitchFamily="34" charset="0"/>
              </a:rPr>
              <a:t>λειτουργία </a:t>
            </a:r>
            <a:r>
              <a:rPr lang="en-US" sz="2000" dirty="0">
                <a:latin typeface="Calibri" pitchFamily="34" charset="0"/>
                <a:cs typeface="Calibri" pitchFamily="34" charset="0"/>
              </a:rPr>
              <a:t>port </a:t>
            </a:r>
            <a:r>
              <a:rPr lang="el-GR" sz="2000" dirty="0">
                <a:latin typeface="Calibri" pitchFamily="34" charset="0"/>
                <a:cs typeface="Calibri" pitchFamily="34" charset="0"/>
              </a:rPr>
              <a:t>μΥπολογιστή :</a:t>
            </a:r>
          </a:p>
          <a:p>
            <a:pPr>
              <a:buNone/>
            </a:pPr>
            <a:endParaRPr lang="el-GR" sz="2000" i="1" dirty="0">
              <a:solidFill>
                <a:schemeClr val="accent2">
                  <a:lumMod val="50000"/>
                </a:schemeClr>
              </a:solidFill>
              <a:latin typeface="Calibri" pitchFamily="34" charset="0"/>
              <a:cs typeface="Calibri" pitchFamily="34" charset="0"/>
            </a:endParaRPr>
          </a:p>
          <a:p>
            <a:pPr>
              <a:buNone/>
            </a:pPr>
            <a:r>
              <a:rPr lang="el-GR" sz="1400" i="1" dirty="0">
                <a:solidFill>
                  <a:schemeClr val="accent2">
                    <a:lumMod val="50000"/>
                  </a:schemeClr>
                </a:solidFill>
                <a:latin typeface="Calibri" pitchFamily="34" charset="0"/>
                <a:cs typeface="Calibri" pitchFamily="34" charset="0"/>
              </a:rPr>
              <a:t>Εάν γραφτεί η 8</a:t>
            </a:r>
            <a:r>
              <a:rPr lang="en-US" sz="1400" i="1" dirty="0">
                <a:solidFill>
                  <a:schemeClr val="accent2">
                    <a:lumMod val="50000"/>
                  </a:schemeClr>
                </a:solidFill>
                <a:latin typeface="Calibri" pitchFamily="34" charset="0"/>
                <a:cs typeface="Calibri" pitchFamily="34" charset="0"/>
              </a:rPr>
              <a:t>-bit </a:t>
            </a:r>
            <a:r>
              <a:rPr lang="el-GR" sz="1400" i="1" dirty="0">
                <a:solidFill>
                  <a:schemeClr val="accent2">
                    <a:lumMod val="50000"/>
                  </a:schemeClr>
                </a:solidFill>
                <a:latin typeface="Calibri" pitchFamily="34" charset="0"/>
                <a:cs typeface="Calibri" pitchFamily="34" charset="0"/>
              </a:rPr>
              <a:t>τιμή ‘</a:t>
            </a:r>
            <a:r>
              <a:rPr lang="el-GR" sz="1400" b="1" i="1" dirty="0">
                <a:solidFill>
                  <a:schemeClr val="accent2">
                    <a:lumMod val="50000"/>
                  </a:schemeClr>
                </a:solidFill>
                <a:latin typeface="Calibri" pitchFamily="34" charset="0"/>
                <a:cs typeface="Calibri" pitchFamily="34" charset="0"/>
              </a:rPr>
              <a:t>00000000</a:t>
            </a:r>
            <a:r>
              <a:rPr lang="el-GR" sz="1400" i="1" dirty="0">
                <a:solidFill>
                  <a:schemeClr val="accent2">
                    <a:lumMod val="50000"/>
                  </a:schemeClr>
                </a:solidFill>
                <a:latin typeface="Calibri" pitchFamily="34" charset="0"/>
                <a:cs typeface="Calibri" pitchFamily="34" charset="0"/>
              </a:rPr>
              <a:t>’ στον καταχωρητή </a:t>
            </a:r>
            <a:r>
              <a:rPr lang="en-US" sz="1400" b="1" i="1" dirty="0">
                <a:solidFill>
                  <a:schemeClr val="accent2">
                    <a:lumMod val="50000"/>
                  </a:schemeClr>
                </a:solidFill>
                <a:latin typeface="Calibri" pitchFamily="34" charset="0"/>
                <a:cs typeface="Calibri" pitchFamily="34" charset="0"/>
              </a:rPr>
              <a:t>DDRA</a:t>
            </a:r>
            <a:r>
              <a:rPr lang="en-US" sz="1400" i="1" dirty="0">
                <a:solidFill>
                  <a:schemeClr val="accent2">
                    <a:lumMod val="50000"/>
                  </a:schemeClr>
                </a:solidFill>
                <a:latin typeface="Calibri" pitchFamily="34" charset="0"/>
                <a:cs typeface="Calibri" pitchFamily="34" charset="0"/>
              </a:rPr>
              <a:t>,</a:t>
            </a:r>
            <a:r>
              <a:rPr lang="el-GR" sz="1400" i="1" dirty="0">
                <a:solidFill>
                  <a:schemeClr val="accent2">
                    <a:lumMod val="50000"/>
                  </a:schemeClr>
                </a:solidFill>
                <a:latin typeface="Calibri" pitchFamily="34" charset="0"/>
                <a:cs typeface="Calibri" pitchFamily="34" charset="0"/>
              </a:rPr>
              <a:t> </a:t>
            </a:r>
          </a:p>
          <a:p>
            <a:pPr>
              <a:buNone/>
            </a:pPr>
            <a:r>
              <a:rPr lang="el-GR" sz="1400" i="1" dirty="0">
                <a:solidFill>
                  <a:schemeClr val="accent2">
                    <a:lumMod val="50000"/>
                  </a:schemeClr>
                </a:solidFill>
                <a:latin typeface="Calibri" pitchFamily="34" charset="0"/>
                <a:cs typeface="Calibri" pitchFamily="34" charset="0"/>
              </a:rPr>
              <a:t>	οι γραμμές (ΡΑ0…ΡΑ7)</a:t>
            </a:r>
            <a:r>
              <a:rPr lang="en-US" sz="1400" i="1" dirty="0">
                <a:solidFill>
                  <a:schemeClr val="accent2">
                    <a:lumMod val="50000"/>
                  </a:schemeClr>
                </a:solidFill>
                <a:latin typeface="Calibri" pitchFamily="34" charset="0"/>
                <a:cs typeface="Calibri" pitchFamily="34" charset="0"/>
              </a:rPr>
              <a:t> </a:t>
            </a:r>
            <a:r>
              <a:rPr lang="el-GR" sz="1400" i="1" dirty="0">
                <a:solidFill>
                  <a:schemeClr val="accent2">
                    <a:lumMod val="50000"/>
                  </a:schemeClr>
                </a:solidFill>
                <a:latin typeface="Calibri" pitchFamily="34" charset="0"/>
                <a:cs typeface="Calibri" pitchFamily="34" charset="0"/>
              </a:rPr>
              <a:t>του </a:t>
            </a:r>
            <a:r>
              <a:rPr lang="en-US" sz="1400" b="1" i="1" dirty="0">
                <a:solidFill>
                  <a:schemeClr val="accent2">
                    <a:lumMod val="50000"/>
                  </a:schemeClr>
                </a:solidFill>
                <a:latin typeface="Calibri" pitchFamily="34" charset="0"/>
                <a:cs typeface="Calibri" pitchFamily="34" charset="0"/>
              </a:rPr>
              <a:t>PORTA</a:t>
            </a:r>
            <a:r>
              <a:rPr lang="el-GR" sz="1400" i="1" dirty="0">
                <a:solidFill>
                  <a:schemeClr val="accent2">
                    <a:lumMod val="50000"/>
                  </a:schemeClr>
                </a:solidFill>
                <a:latin typeface="Calibri" pitchFamily="34" charset="0"/>
                <a:cs typeface="Calibri" pitchFamily="34" charset="0"/>
              </a:rPr>
              <a:t> καθορίζονται ως </a:t>
            </a:r>
            <a:r>
              <a:rPr lang="el-GR" sz="1400" b="1" i="1" dirty="0">
                <a:solidFill>
                  <a:schemeClr val="accent2">
                    <a:lumMod val="50000"/>
                  </a:schemeClr>
                </a:solidFill>
                <a:latin typeface="Calibri" pitchFamily="34" charset="0"/>
                <a:cs typeface="Calibri" pitchFamily="34" charset="0"/>
              </a:rPr>
              <a:t>είσοδοι</a:t>
            </a:r>
            <a:r>
              <a:rPr lang="el-GR" sz="1400" i="1" dirty="0">
                <a:solidFill>
                  <a:schemeClr val="accent2">
                    <a:lumMod val="50000"/>
                  </a:schemeClr>
                </a:solidFill>
                <a:latin typeface="Calibri" pitchFamily="34" charset="0"/>
                <a:cs typeface="Calibri" pitchFamily="34" charset="0"/>
              </a:rPr>
              <a:t> </a:t>
            </a:r>
          </a:p>
          <a:p>
            <a:pPr>
              <a:buNone/>
            </a:pPr>
            <a:r>
              <a:rPr lang="el-GR" sz="1400" i="1" dirty="0">
                <a:solidFill>
                  <a:schemeClr val="accent2">
                    <a:lumMod val="50000"/>
                  </a:schemeClr>
                </a:solidFill>
                <a:latin typeface="Calibri" pitchFamily="34" charset="0"/>
                <a:cs typeface="Calibri" pitchFamily="34" charset="0"/>
              </a:rPr>
              <a:t>	του μΥπολογιστή.</a:t>
            </a:r>
          </a:p>
          <a:p>
            <a:pPr>
              <a:buNone/>
            </a:pPr>
            <a:endParaRPr lang="el-GR" sz="1400" i="1" dirty="0">
              <a:solidFill>
                <a:schemeClr val="accent2">
                  <a:lumMod val="50000"/>
                </a:schemeClr>
              </a:solidFill>
              <a:latin typeface="Calibri" pitchFamily="34" charset="0"/>
              <a:cs typeface="Calibri" pitchFamily="34" charset="0"/>
            </a:endParaRPr>
          </a:p>
          <a:p>
            <a:pPr>
              <a:buNone/>
            </a:pPr>
            <a:r>
              <a:rPr lang="el-GR" sz="1400" i="1" dirty="0">
                <a:solidFill>
                  <a:schemeClr val="accent2">
                    <a:lumMod val="50000"/>
                  </a:schemeClr>
                </a:solidFill>
                <a:latin typeface="Calibri" pitchFamily="34" charset="0"/>
                <a:cs typeface="Calibri" pitchFamily="34" charset="0"/>
              </a:rPr>
              <a:t>Αντιστοίχως, εάν γραφτεί η 8</a:t>
            </a:r>
            <a:r>
              <a:rPr lang="en-US" sz="1400" i="1" dirty="0">
                <a:solidFill>
                  <a:schemeClr val="accent2">
                    <a:lumMod val="50000"/>
                  </a:schemeClr>
                </a:solidFill>
                <a:latin typeface="Calibri" pitchFamily="34" charset="0"/>
                <a:cs typeface="Calibri" pitchFamily="34" charset="0"/>
              </a:rPr>
              <a:t>-bit </a:t>
            </a:r>
            <a:r>
              <a:rPr lang="el-GR" sz="1400" i="1" dirty="0">
                <a:solidFill>
                  <a:schemeClr val="accent2">
                    <a:lumMod val="50000"/>
                  </a:schemeClr>
                </a:solidFill>
                <a:latin typeface="Calibri" pitchFamily="34" charset="0"/>
                <a:cs typeface="Calibri" pitchFamily="34" charset="0"/>
              </a:rPr>
              <a:t>τιμή ‘</a:t>
            </a:r>
            <a:r>
              <a:rPr lang="el-GR" sz="1400" b="1" i="1" dirty="0">
                <a:solidFill>
                  <a:schemeClr val="accent2">
                    <a:lumMod val="50000"/>
                  </a:schemeClr>
                </a:solidFill>
                <a:latin typeface="Calibri" pitchFamily="34" charset="0"/>
                <a:cs typeface="Calibri" pitchFamily="34" charset="0"/>
              </a:rPr>
              <a:t>11111111</a:t>
            </a:r>
            <a:r>
              <a:rPr lang="el-GR" sz="1400" i="1" dirty="0">
                <a:solidFill>
                  <a:schemeClr val="accent2">
                    <a:lumMod val="50000"/>
                  </a:schemeClr>
                </a:solidFill>
                <a:latin typeface="Calibri" pitchFamily="34" charset="0"/>
                <a:cs typeface="Calibri" pitchFamily="34" charset="0"/>
              </a:rPr>
              <a:t>’ στον καταχωρητή </a:t>
            </a:r>
          </a:p>
          <a:p>
            <a:pPr>
              <a:buNone/>
            </a:pPr>
            <a:r>
              <a:rPr lang="el-GR" sz="1400" b="1" i="1" dirty="0">
                <a:solidFill>
                  <a:schemeClr val="accent2">
                    <a:lumMod val="50000"/>
                  </a:schemeClr>
                </a:solidFill>
                <a:latin typeface="Calibri" pitchFamily="34" charset="0"/>
                <a:cs typeface="Calibri" pitchFamily="34" charset="0"/>
              </a:rPr>
              <a:t>	</a:t>
            </a:r>
            <a:r>
              <a:rPr lang="en-US" sz="1400" b="1" i="1" dirty="0">
                <a:solidFill>
                  <a:schemeClr val="accent2">
                    <a:lumMod val="50000"/>
                  </a:schemeClr>
                </a:solidFill>
                <a:latin typeface="Calibri" pitchFamily="34" charset="0"/>
                <a:cs typeface="Calibri" pitchFamily="34" charset="0"/>
              </a:rPr>
              <a:t>DDRA</a:t>
            </a:r>
            <a:r>
              <a:rPr lang="en-US" sz="1400" i="1" dirty="0">
                <a:solidFill>
                  <a:schemeClr val="accent2">
                    <a:lumMod val="50000"/>
                  </a:schemeClr>
                </a:solidFill>
                <a:latin typeface="Calibri" pitchFamily="34" charset="0"/>
                <a:cs typeface="Calibri" pitchFamily="34" charset="0"/>
              </a:rPr>
              <a:t>,</a:t>
            </a:r>
            <a:r>
              <a:rPr lang="el-GR" sz="1400" i="1" dirty="0">
                <a:solidFill>
                  <a:schemeClr val="accent2">
                    <a:lumMod val="50000"/>
                  </a:schemeClr>
                </a:solidFill>
                <a:latin typeface="Calibri" pitchFamily="34" charset="0"/>
                <a:cs typeface="Calibri" pitchFamily="34" charset="0"/>
              </a:rPr>
              <a:t> οι γραμμές (ΡΑ0…ΡΑ7)</a:t>
            </a:r>
            <a:r>
              <a:rPr lang="en-US" sz="1400" i="1" dirty="0">
                <a:solidFill>
                  <a:schemeClr val="accent2">
                    <a:lumMod val="50000"/>
                  </a:schemeClr>
                </a:solidFill>
                <a:latin typeface="Calibri" pitchFamily="34" charset="0"/>
                <a:cs typeface="Calibri" pitchFamily="34" charset="0"/>
              </a:rPr>
              <a:t> </a:t>
            </a:r>
            <a:r>
              <a:rPr lang="el-GR" sz="1400" i="1" dirty="0">
                <a:solidFill>
                  <a:schemeClr val="accent2">
                    <a:lumMod val="50000"/>
                  </a:schemeClr>
                </a:solidFill>
                <a:latin typeface="Calibri" pitchFamily="34" charset="0"/>
                <a:cs typeface="Calibri" pitchFamily="34" charset="0"/>
              </a:rPr>
              <a:t>του </a:t>
            </a:r>
            <a:r>
              <a:rPr lang="en-US" sz="1400" b="1" i="1" dirty="0">
                <a:solidFill>
                  <a:schemeClr val="accent2">
                    <a:lumMod val="50000"/>
                  </a:schemeClr>
                </a:solidFill>
                <a:latin typeface="Calibri" pitchFamily="34" charset="0"/>
                <a:cs typeface="Calibri" pitchFamily="34" charset="0"/>
              </a:rPr>
              <a:t>PORTA</a:t>
            </a:r>
            <a:r>
              <a:rPr lang="el-GR" sz="1400" i="1" dirty="0">
                <a:solidFill>
                  <a:schemeClr val="accent2">
                    <a:lumMod val="50000"/>
                  </a:schemeClr>
                </a:solidFill>
                <a:latin typeface="Calibri" pitchFamily="34" charset="0"/>
                <a:cs typeface="Calibri" pitchFamily="34" charset="0"/>
              </a:rPr>
              <a:t> καθορίζονται ως </a:t>
            </a:r>
          </a:p>
          <a:p>
            <a:pPr>
              <a:buNone/>
            </a:pPr>
            <a:r>
              <a:rPr lang="el-GR" sz="1400" b="1" i="1" dirty="0">
                <a:solidFill>
                  <a:schemeClr val="accent2">
                    <a:lumMod val="50000"/>
                  </a:schemeClr>
                </a:solidFill>
                <a:latin typeface="Calibri" pitchFamily="34" charset="0"/>
                <a:cs typeface="Calibri" pitchFamily="34" charset="0"/>
              </a:rPr>
              <a:t>	έξοδοι</a:t>
            </a:r>
            <a:r>
              <a:rPr lang="el-GR" sz="1400" i="1" dirty="0">
                <a:solidFill>
                  <a:schemeClr val="accent2">
                    <a:lumMod val="50000"/>
                  </a:schemeClr>
                </a:solidFill>
                <a:latin typeface="Calibri" pitchFamily="34" charset="0"/>
                <a:cs typeface="Calibri" pitchFamily="34" charset="0"/>
              </a:rPr>
              <a:t> του μΥπολογιστή.</a:t>
            </a:r>
          </a:p>
          <a:p>
            <a:pPr>
              <a:buNone/>
            </a:pPr>
            <a:endParaRPr lang="el-GR" sz="1400" i="1" dirty="0">
              <a:solidFill>
                <a:schemeClr val="accent2">
                  <a:lumMod val="50000"/>
                </a:schemeClr>
              </a:solidFill>
              <a:latin typeface="Calibri" pitchFamily="34" charset="0"/>
              <a:cs typeface="Calibri" pitchFamily="34" charset="0"/>
            </a:endParaRPr>
          </a:p>
          <a:p>
            <a:pPr>
              <a:buNone/>
            </a:pPr>
            <a:r>
              <a:rPr lang="el-GR" sz="1400" i="1" dirty="0">
                <a:solidFill>
                  <a:schemeClr val="accent2">
                    <a:lumMod val="50000"/>
                  </a:schemeClr>
                </a:solidFill>
                <a:latin typeface="Calibri" pitchFamily="34" charset="0"/>
                <a:cs typeface="Calibri" pitchFamily="34" charset="0"/>
              </a:rPr>
              <a:t>Για να εκτελεστεί πχ η εντολή «</a:t>
            </a:r>
            <a:r>
              <a:rPr lang="el-GR" sz="1400" b="1" i="1" dirty="0">
                <a:solidFill>
                  <a:schemeClr val="accent2">
                    <a:lumMod val="50000"/>
                  </a:schemeClr>
                </a:solidFill>
                <a:latin typeface="Calibri" pitchFamily="34" charset="0"/>
                <a:cs typeface="Calibri" pitchFamily="34" charset="0"/>
              </a:rPr>
              <a:t>θέσε το </a:t>
            </a:r>
            <a:r>
              <a:rPr lang="en-US" sz="1400" b="1" i="1" dirty="0">
                <a:solidFill>
                  <a:schemeClr val="accent2">
                    <a:lumMod val="50000"/>
                  </a:schemeClr>
                </a:solidFill>
                <a:latin typeface="Calibri" pitchFamily="34" charset="0"/>
                <a:cs typeface="Calibri" pitchFamily="34" charset="0"/>
              </a:rPr>
              <a:t>PORTB (P</a:t>
            </a:r>
            <a:r>
              <a:rPr lang="el-GR" sz="1400" b="1" i="1" dirty="0">
                <a:solidFill>
                  <a:schemeClr val="accent2">
                    <a:lumMod val="50000"/>
                  </a:schemeClr>
                </a:solidFill>
                <a:latin typeface="Calibri" pitchFamily="34" charset="0"/>
                <a:cs typeface="Calibri" pitchFamily="34" charset="0"/>
              </a:rPr>
              <a:t>Β0,ΡΒ1…ΡΒ7</a:t>
            </a:r>
            <a:r>
              <a:rPr lang="en-US" sz="1400" b="1" i="1" dirty="0">
                <a:solidFill>
                  <a:schemeClr val="accent2">
                    <a:lumMod val="50000"/>
                  </a:schemeClr>
                </a:solidFill>
                <a:latin typeface="Calibri" pitchFamily="34" charset="0"/>
                <a:cs typeface="Calibri" pitchFamily="34" charset="0"/>
              </a:rPr>
              <a:t>) </a:t>
            </a:r>
            <a:r>
              <a:rPr lang="el-GR" sz="1400" b="1" i="1" dirty="0">
                <a:solidFill>
                  <a:schemeClr val="accent2">
                    <a:lumMod val="50000"/>
                  </a:schemeClr>
                </a:solidFill>
                <a:latin typeface="Calibri" pitchFamily="34" charset="0"/>
                <a:cs typeface="Calibri" pitchFamily="34" charset="0"/>
              </a:rPr>
              <a:t>ως έξοδο του μΥπολογιστή</a:t>
            </a:r>
            <a:r>
              <a:rPr lang="el-GR" sz="1400" i="1" dirty="0">
                <a:solidFill>
                  <a:schemeClr val="accent2">
                    <a:lumMod val="50000"/>
                  </a:schemeClr>
                </a:solidFill>
                <a:latin typeface="Calibri" pitchFamily="34" charset="0"/>
                <a:cs typeface="Calibri" pitchFamily="34" charset="0"/>
              </a:rPr>
              <a:t>» , θα πρέπει να γραφτεί σε </a:t>
            </a:r>
            <a:r>
              <a:rPr lang="en-US" sz="1400" i="1" dirty="0">
                <a:solidFill>
                  <a:schemeClr val="accent2">
                    <a:lumMod val="50000"/>
                  </a:schemeClr>
                </a:solidFill>
                <a:latin typeface="Calibri" pitchFamily="34" charset="0"/>
                <a:cs typeface="Calibri" pitchFamily="34" charset="0"/>
              </a:rPr>
              <a:t>assembly</a:t>
            </a:r>
            <a:r>
              <a:rPr lang="el-GR" sz="1400" i="1" dirty="0">
                <a:solidFill>
                  <a:schemeClr val="accent2">
                    <a:lumMod val="50000"/>
                  </a:schemeClr>
                </a:solidFill>
                <a:latin typeface="Calibri" pitchFamily="34" charset="0"/>
                <a:cs typeface="Calibri" pitchFamily="34" charset="0"/>
              </a:rPr>
              <a:t>:</a:t>
            </a:r>
            <a:endParaRPr lang="el-GR" sz="800" i="1" dirty="0">
              <a:solidFill>
                <a:schemeClr val="accent2">
                  <a:lumMod val="50000"/>
                </a:schemeClr>
              </a:solidFill>
              <a:latin typeface="Calibri" pitchFamily="34" charset="0"/>
              <a:cs typeface="Calibri" pitchFamily="34" charset="0"/>
            </a:endParaRPr>
          </a:p>
          <a:p>
            <a:pPr>
              <a:buNone/>
            </a:pPr>
            <a:r>
              <a:rPr lang="el-GR" sz="1400" dirty="0">
                <a:latin typeface="Calibri" pitchFamily="34" charset="0"/>
                <a:cs typeface="Calibri" pitchFamily="34" charset="0"/>
              </a:rPr>
              <a:t>		</a:t>
            </a:r>
            <a:r>
              <a:rPr lang="en-US" sz="1400" dirty="0">
                <a:solidFill>
                  <a:srgbClr val="0070C0"/>
                </a:solidFill>
                <a:latin typeface="Calibri" pitchFamily="34" charset="0"/>
                <a:cs typeface="Calibri" pitchFamily="34" charset="0"/>
              </a:rPr>
              <a:t>ldi</a:t>
            </a:r>
            <a:r>
              <a:rPr lang="el-GR" sz="1400" dirty="0">
                <a:latin typeface="Calibri" pitchFamily="34" charset="0"/>
                <a:cs typeface="Calibri" pitchFamily="34" charset="0"/>
              </a:rPr>
              <a:t>  </a:t>
            </a:r>
            <a:r>
              <a:rPr lang="en-US" sz="1400" dirty="0">
                <a:latin typeface="Calibri" pitchFamily="34" charset="0"/>
                <a:cs typeface="Calibri" pitchFamily="34" charset="0"/>
              </a:rPr>
              <a:t>R21,</a:t>
            </a:r>
            <a:r>
              <a:rPr lang="el-GR" sz="1400" dirty="0">
                <a:latin typeface="Calibri" pitchFamily="34" charset="0"/>
                <a:cs typeface="Calibri" pitchFamily="34" charset="0"/>
              </a:rPr>
              <a:t>  </a:t>
            </a:r>
            <a:r>
              <a:rPr lang="en-US" sz="1400" dirty="0">
                <a:latin typeface="Calibri" pitchFamily="34" charset="0"/>
                <a:cs typeface="Calibri" pitchFamily="34" charset="0"/>
              </a:rPr>
              <a:t>0b11111111	</a:t>
            </a:r>
            <a:endParaRPr lang="en-US" sz="1400" dirty="0">
              <a:solidFill>
                <a:schemeClr val="accent6">
                  <a:lumMod val="50000"/>
                </a:schemeClr>
              </a:solidFill>
              <a:latin typeface="Calibri" pitchFamily="34" charset="0"/>
              <a:cs typeface="Calibri" pitchFamily="34" charset="0"/>
            </a:endParaRPr>
          </a:p>
          <a:p>
            <a:pPr>
              <a:buNone/>
            </a:pPr>
            <a:r>
              <a:rPr lang="en-US" sz="1400" dirty="0">
                <a:latin typeface="Calibri" pitchFamily="34" charset="0"/>
                <a:cs typeface="Calibri" pitchFamily="34" charset="0"/>
              </a:rPr>
              <a:t>		</a:t>
            </a:r>
            <a:r>
              <a:rPr lang="en-US" sz="1400" dirty="0">
                <a:solidFill>
                  <a:srgbClr val="0070C0"/>
                </a:solidFill>
                <a:latin typeface="Calibri" pitchFamily="34" charset="0"/>
                <a:cs typeface="Calibri" pitchFamily="34" charset="0"/>
              </a:rPr>
              <a:t>out</a:t>
            </a:r>
            <a:r>
              <a:rPr lang="el-GR" sz="1400" dirty="0">
                <a:latin typeface="Calibri" pitchFamily="34" charset="0"/>
                <a:cs typeface="Calibri" pitchFamily="34" charset="0"/>
              </a:rPr>
              <a:t>  </a:t>
            </a:r>
            <a:r>
              <a:rPr lang="en-US" sz="1400" dirty="0">
                <a:latin typeface="Calibri" pitchFamily="34" charset="0"/>
                <a:cs typeface="Calibri" pitchFamily="34" charset="0"/>
              </a:rPr>
              <a:t>DDRB,</a:t>
            </a:r>
            <a:r>
              <a:rPr lang="el-GR" sz="1400" dirty="0">
                <a:latin typeface="Calibri" pitchFamily="34" charset="0"/>
                <a:cs typeface="Calibri" pitchFamily="34" charset="0"/>
              </a:rPr>
              <a:t>  </a:t>
            </a:r>
            <a:r>
              <a:rPr lang="en-US" sz="1400" dirty="0">
                <a:latin typeface="Calibri" pitchFamily="34" charset="0"/>
                <a:cs typeface="Calibri" pitchFamily="34" charset="0"/>
              </a:rPr>
              <a:t>R21</a:t>
            </a:r>
            <a:r>
              <a:rPr lang="el-GR" sz="1400" dirty="0">
                <a:latin typeface="Calibri" pitchFamily="34" charset="0"/>
                <a:cs typeface="Calibri" pitchFamily="34" charset="0"/>
              </a:rPr>
              <a:t>	</a:t>
            </a:r>
            <a:r>
              <a:rPr lang="en-US" sz="1400" dirty="0">
                <a:solidFill>
                  <a:schemeClr val="accent6">
                    <a:lumMod val="50000"/>
                  </a:schemeClr>
                </a:solidFill>
                <a:latin typeface="Calibri" pitchFamily="34" charset="0"/>
                <a:cs typeface="Calibri" pitchFamily="34" charset="0"/>
              </a:rPr>
              <a:t> ;P</a:t>
            </a:r>
            <a:r>
              <a:rPr lang="el-GR" sz="1400" dirty="0">
                <a:solidFill>
                  <a:schemeClr val="accent6">
                    <a:lumMod val="50000"/>
                  </a:schemeClr>
                </a:solidFill>
                <a:latin typeface="Calibri" pitchFamily="34" charset="0"/>
                <a:cs typeface="Calibri" pitchFamily="34" charset="0"/>
              </a:rPr>
              <a:t>Β</a:t>
            </a:r>
            <a:r>
              <a:rPr lang="en-US" sz="1400" dirty="0">
                <a:solidFill>
                  <a:schemeClr val="accent6">
                    <a:lumMod val="50000"/>
                  </a:schemeClr>
                </a:solidFill>
                <a:latin typeface="Calibri" pitchFamily="34" charset="0"/>
                <a:cs typeface="Calibri" pitchFamily="34" charset="0"/>
              </a:rPr>
              <a:t>0,</a:t>
            </a:r>
            <a:r>
              <a:rPr lang="el-GR" sz="1400" dirty="0">
                <a:solidFill>
                  <a:schemeClr val="accent6">
                    <a:lumMod val="50000"/>
                  </a:schemeClr>
                </a:solidFill>
                <a:latin typeface="Calibri" pitchFamily="34" charset="0"/>
                <a:cs typeface="Calibri" pitchFamily="34" charset="0"/>
              </a:rPr>
              <a:t>ΡΒ</a:t>
            </a:r>
            <a:r>
              <a:rPr lang="en-US" sz="1400" dirty="0">
                <a:solidFill>
                  <a:schemeClr val="accent6">
                    <a:lumMod val="50000"/>
                  </a:schemeClr>
                </a:solidFill>
                <a:latin typeface="Calibri" pitchFamily="34" charset="0"/>
                <a:cs typeface="Calibri" pitchFamily="34" charset="0"/>
              </a:rPr>
              <a:t>1</a:t>
            </a:r>
            <a:r>
              <a:rPr lang="el-GR" sz="1400" dirty="0">
                <a:solidFill>
                  <a:schemeClr val="accent6">
                    <a:lumMod val="50000"/>
                  </a:schemeClr>
                </a:solidFill>
                <a:latin typeface="Calibri" pitchFamily="34" charset="0"/>
                <a:cs typeface="Calibri" pitchFamily="34" charset="0"/>
              </a:rPr>
              <a:t>…ΡΒ</a:t>
            </a:r>
            <a:r>
              <a:rPr lang="en-US" sz="1400" dirty="0">
                <a:solidFill>
                  <a:schemeClr val="accent6">
                    <a:lumMod val="50000"/>
                  </a:schemeClr>
                </a:solidFill>
                <a:latin typeface="Calibri" pitchFamily="34" charset="0"/>
                <a:cs typeface="Calibri" pitchFamily="34" charset="0"/>
              </a:rPr>
              <a:t>7</a:t>
            </a:r>
            <a:r>
              <a:rPr lang="el-GR" sz="1400" dirty="0">
                <a:solidFill>
                  <a:schemeClr val="accent6">
                    <a:lumMod val="50000"/>
                  </a:schemeClr>
                </a:solidFill>
                <a:latin typeface="Calibri" pitchFamily="34" charset="0"/>
                <a:cs typeface="Calibri" pitchFamily="34" charset="0"/>
              </a:rPr>
              <a:t> </a:t>
            </a:r>
            <a:r>
              <a:rPr lang="en-US" sz="1400" dirty="0">
                <a:solidFill>
                  <a:schemeClr val="accent6">
                    <a:lumMod val="50000"/>
                  </a:schemeClr>
                </a:solidFill>
                <a:latin typeface="Calibri" pitchFamily="34" charset="0"/>
                <a:cs typeface="Calibri" pitchFamily="34" charset="0"/>
              </a:rPr>
              <a:t>as outputs</a:t>
            </a:r>
            <a:endParaRPr lang="el-GR" sz="1400" dirty="0">
              <a:solidFill>
                <a:schemeClr val="accent6">
                  <a:lumMod val="50000"/>
                </a:schemeClr>
              </a:solidFill>
              <a:latin typeface="Calibri" pitchFamily="34" charset="0"/>
              <a:cs typeface="Calibri" pitchFamily="34" charset="0"/>
            </a:endParaRPr>
          </a:p>
          <a:p>
            <a:pPr>
              <a:buNone/>
            </a:pPr>
            <a:endParaRPr lang="en-US" sz="3200" dirty="0">
              <a:latin typeface="Calibri" pitchFamily="34" charset="0"/>
              <a:cs typeface="Calibri" pitchFamily="34" charset="0"/>
            </a:endParaRPr>
          </a:p>
          <a:p>
            <a:pPr>
              <a:buNone/>
            </a:pPr>
            <a:endParaRPr lang="el-GR" dirty="0"/>
          </a:p>
        </p:txBody>
      </p:sp>
      <p:sp>
        <p:nvSpPr>
          <p:cNvPr id="4" name="1 - Τίτλος"/>
          <p:cNvSpPr>
            <a:spLocks noGrp="1"/>
          </p:cNvSpPr>
          <p:nvPr>
            <p:ph type="title"/>
          </p:nvPr>
        </p:nvSpPr>
        <p:spPr/>
        <p:txBody>
          <a:bodyPr>
            <a:normAutofit/>
          </a:bodyPr>
          <a:lstStyle/>
          <a:p>
            <a:r>
              <a:rPr lang="el-GR" sz="2800" i="1" dirty="0"/>
              <a:t>είσοδοι - έξοδοι μικροϋπολογιστή</a:t>
            </a:r>
            <a:endParaRPr lang="el-GR" sz="2800" i="1" dirty="0"/>
          </a:p>
        </p:txBody>
      </p:sp>
      <p:pic>
        <p:nvPicPr>
          <p:cNvPr id="5" name="4 - Εικόνα" descr="Εισοδος.jpg"/>
          <p:cNvPicPr>
            <a:picLocks noChangeAspect="1"/>
          </p:cNvPicPr>
          <p:nvPr/>
        </p:nvPicPr>
        <p:blipFill>
          <a:blip r:embed="rId2" cstate="print"/>
          <a:stretch>
            <a:fillRect/>
          </a:stretch>
        </p:blipFill>
        <p:spPr>
          <a:xfrm>
            <a:off x="7320136" y="2060849"/>
            <a:ext cx="1872208" cy="1511867"/>
          </a:xfrm>
          <a:prstGeom prst="rect">
            <a:avLst/>
          </a:prstGeom>
        </p:spPr>
      </p:pic>
      <p:pic>
        <p:nvPicPr>
          <p:cNvPr id="6" name="5 - Εικόνα" descr="Εξοδος.jpg"/>
          <p:cNvPicPr>
            <a:picLocks noChangeAspect="1"/>
          </p:cNvPicPr>
          <p:nvPr/>
        </p:nvPicPr>
        <p:blipFill>
          <a:blip r:embed="rId3" cstate="print"/>
          <a:stretch>
            <a:fillRect/>
          </a:stretch>
        </p:blipFill>
        <p:spPr>
          <a:xfrm>
            <a:off x="7320136" y="3645025"/>
            <a:ext cx="1872208" cy="1511867"/>
          </a:xfrm>
          <a:prstGeom prst="rect">
            <a:avLst/>
          </a:prstGeom>
        </p:spPr>
      </p:pic>
    </p:spTree>
    <p:extLst>
      <p:ext uri="{BB962C8B-B14F-4D97-AF65-F5344CB8AC3E}">
        <p14:creationId xmlns:p14="http://schemas.microsoft.com/office/powerpoint/2010/main" val="113033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p:txBody>
          <a:bodyPr>
            <a:normAutofit/>
          </a:bodyPr>
          <a:lstStyle/>
          <a:p>
            <a:endParaRPr lang="el-GR" sz="2000" dirty="0">
              <a:latin typeface="Calibri" pitchFamily="34" charset="0"/>
              <a:cs typeface="Calibri" pitchFamily="34" charset="0"/>
            </a:endParaRPr>
          </a:p>
          <a:p>
            <a:r>
              <a:rPr lang="el-GR" sz="2000" dirty="0">
                <a:latin typeface="Calibri" pitchFamily="34" charset="0"/>
                <a:cs typeface="Calibri" pitchFamily="34" charset="0"/>
              </a:rPr>
              <a:t>λειτουργία </a:t>
            </a:r>
            <a:r>
              <a:rPr lang="en-US" sz="2000" dirty="0">
                <a:latin typeface="Calibri" pitchFamily="34" charset="0"/>
                <a:cs typeface="Calibri" pitchFamily="34" charset="0"/>
              </a:rPr>
              <a:t>port </a:t>
            </a:r>
            <a:r>
              <a:rPr lang="el-GR" sz="2000" dirty="0">
                <a:latin typeface="Calibri" pitchFamily="34" charset="0"/>
                <a:cs typeface="Calibri" pitchFamily="34" charset="0"/>
              </a:rPr>
              <a:t>μΥπολογιστή :</a:t>
            </a:r>
          </a:p>
          <a:p>
            <a:pPr>
              <a:buNone/>
            </a:pPr>
            <a:endParaRPr lang="el-GR" sz="1400" i="1" dirty="0">
              <a:solidFill>
                <a:schemeClr val="accent2">
                  <a:lumMod val="50000"/>
                </a:schemeClr>
              </a:solidFill>
              <a:latin typeface="Calibri" pitchFamily="34" charset="0"/>
              <a:cs typeface="Calibri" pitchFamily="34" charset="0"/>
            </a:endParaRPr>
          </a:p>
          <a:p>
            <a:pPr>
              <a:buNone/>
            </a:pPr>
            <a:r>
              <a:rPr lang="el-GR" sz="1400" i="1" dirty="0">
                <a:solidFill>
                  <a:schemeClr val="accent2">
                    <a:lumMod val="50000"/>
                  </a:schemeClr>
                </a:solidFill>
                <a:latin typeface="Calibri" pitchFamily="34" charset="0"/>
                <a:cs typeface="Calibri" pitchFamily="34" charset="0"/>
              </a:rPr>
              <a:t>Για την </a:t>
            </a:r>
            <a:r>
              <a:rPr lang="el-GR" sz="1400" b="1" i="1" dirty="0">
                <a:solidFill>
                  <a:schemeClr val="accent2">
                    <a:lumMod val="50000"/>
                  </a:schemeClr>
                </a:solidFill>
                <a:latin typeface="Calibri" pitchFamily="34" charset="0"/>
                <a:cs typeface="Calibri" pitchFamily="34" charset="0"/>
              </a:rPr>
              <a:t>αποστολή των δεδομένων </a:t>
            </a:r>
            <a:r>
              <a:rPr lang="el-GR" sz="1400" i="1" dirty="0">
                <a:solidFill>
                  <a:schemeClr val="accent2">
                    <a:lumMod val="50000"/>
                  </a:schemeClr>
                </a:solidFill>
                <a:latin typeface="Calibri" pitchFamily="34" charset="0"/>
                <a:cs typeface="Calibri" pitchFamily="34" charset="0"/>
              </a:rPr>
              <a:t>σε ένα </a:t>
            </a:r>
            <a:r>
              <a:rPr lang="en-US" sz="1400" i="1" dirty="0">
                <a:solidFill>
                  <a:schemeClr val="accent2">
                    <a:lumMod val="50000"/>
                  </a:schemeClr>
                </a:solidFill>
                <a:latin typeface="Calibri" pitchFamily="34" charset="0"/>
                <a:cs typeface="Calibri" pitchFamily="34" charset="0"/>
              </a:rPr>
              <a:t>port, </a:t>
            </a:r>
            <a:r>
              <a:rPr lang="el-GR" sz="1400" i="1" dirty="0">
                <a:solidFill>
                  <a:schemeClr val="accent2">
                    <a:lumMod val="50000"/>
                  </a:schemeClr>
                </a:solidFill>
                <a:latin typeface="Calibri" pitchFamily="34" charset="0"/>
                <a:cs typeface="Calibri" pitchFamily="34" charset="0"/>
              </a:rPr>
              <a:t>χρησιμοποιείται η εντολή :</a:t>
            </a:r>
          </a:p>
          <a:p>
            <a:pPr>
              <a:buNone/>
            </a:pPr>
            <a:r>
              <a:rPr lang="el-GR" sz="1400" dirty="0">
                <a:solidFill>
                  <a:srgbClr val="0070C0"/>
                </a:solidFill>
                <a:latin typeface="Calibri" pitchFamily="34" charset="0"/>
                <a:cs typeface="Calibri" pitchFamily="34" charset="0"/>
              </a:rPr>
              <a:t>		</a:t>
            </a:r>
          </a:p>
          <a:p>
            <a:pPr>
              <a:buNone/>
            </a:pPr>
            <a:r>
              <a:rPr lang="el-GR" sz="1400" dirty="0">
                <a:solidFill>
                  <a:srgbClr val="0070C0"/>
                </a:solidFill>
                <a:latin typeface="Calibri" pitchFamily="34" charset="0"/>
                <a:cs typeface="Calibri" pitchFamily="34" charset="0"/>
              </a:rPr>
              <a:t>		</a:t>
            </a:r>
            <a:r>
              <a:rPr lang="en-US" sz="1400" dirty="0">
                <a:solidFill>
                  <a:srgbClr val="0070C0"/>
                </a:solidFill>
                <a:latin typeface="Calibri" pitchFamily="34" charset="0"/>
                <a:cs typeface="Calibri" pitchFamily="34" charset="0"/>
              </a:rPr>
              <a:t>out</a:t>
            </a:r>
            <a:r>
              <a:rPr lang="en-US" sz="1400" dirty="0">
                <a:latin typeface="Calibri" pitchFamily="34" charset="0"/>
                <a:cs typeface="Calibri" pitchFamily="34" charset="0"/>
              </a:rPr>
              <a:t>  </a:t>
            </a:r>
            <a:r>
              <a:rPr lang="en-US" sz="1400" dirty="0" err="1">
                <a:latin typeface="Calibri" pitchFamily="34" charset="0"/>
                <a:cs typeface="Calibri" pitchFamily="34" charset="0"/>
              </a:rPr>
              <a:t>PORTx</a:t>
            </a:r>
            <a:r>
              <a:rPr lang="en-US" sz="1400" dirty="0">
                <a:latin typeface="Calibri" pitchFamily="34" charset="0"/>
                <a:cs typeface="Calibri" pitchFamily="34" charset="0"/>
              </a:rPr>
              <a:t>,  Rx</a:t>
            </a:r>
            <a:r>
              <a:rPr lang="el-GR" sz="1400" dirty="0">
                <a:latin typeface="Calibri" pitchFamily="34" charset="0"/>
                <a:cs typeface="Calibri" pitchFamily="34" charset="0"/>
              </a:rPr>
              <a:t>	</a:t>
            </a:r>
            <a:r>
              <a:rPr lang="en-US" sz="1400" dirty="0">
                <a:solidFill>
                  <a:schemeClr val="accent6">
                    <a:lumMod val="50000"/>
                  </a:schemeClr>
                </a:solidFill>
                <a:latin typeface="Calibri" pitchFamily="34" charset="0"/>
                <a:cs typeface="Calibri" pitchFamily="34" charset="0"/>
              </a:rPr>
              <a:t>;write Rx content to </a:t>
            </a:r>
            <a:r>
              <a:rPr lang="en-US" sz="1400" dirty="0" err="1">
                <a:solidFill>
                  <a:schemeClr val="accent6">
                    <a:lumMod val="50000"/>
                  </a:schemeClr>
                </a:solidFill>
                <a:latin typeface="Calibri" pitchFamily="34" charset="0"/>
                <a:cs typeface="Calibri" pitchFamily="34" charset="0"/>
              </a:rPr>
              <a:t>PORTx</a:t>
            </a:r>
            <a:endParaRPr lang="en-US" sz="1400" dirty="0">
              <a:solidFill>
                <a:schemeClr val="accent6">
                  <a:lumMod val="50000"/>
                </a:schemeClr>
              </a:solidFill>
              <a:latin typeface="Calibri" pitchFamily="34" charset="0"/>
              <a:cs typeface="Calibri" pitchFamily="34" charset="0"/>
            </a:endParaRPr>
          </a:p>
          <a:p>
            <a:pPr>
              <a:buNone/>
            </a:pPr>
            <a:endParaRPr lang="en-US" sz="1400" i="1" dirty="0">
              <a:solidFill>
                <a:schemeClr val="accent2">
                  <a:lumMod val="50000"/>
                </a:schemeClr>
              </a:solidFill>
              <a:latin typeface="Calibri" pitchFamily="34" charset="0"/>
              <a:cs typeface="Calibri" pitchFamily="34" charset="0"/>
            </a:endParaRPr>
          </a:p>
          <a:p>
            <a:pPr>
              <a:buNone/>
            </a:pPr>
            <a:r>
              <a:rPr lang="el-GR" sz="1400" i="1" dirty="0">
                <a:solidFill>
                  <a:schemeClr val="accent2">
                    <a:lumMod val="50000"/>
                  </a:schemeClr>
                </a:solidFill>
                <a:latin typeface="Calibri" pitchFamily="34" charset="0"/>
                <a:cs typeface="Calibri" pitchFamily="34" charset="0"/>
              </a:rPr>
              <a:t>Τα δεδομένα που έχουν φορτωθεί στον καταχωρητή «</a:t>
            </a:r>
            <a:r>
              <a:rPr lang="el-GR" sz="1400" b="1" i="1" dirty="0">
                <a:solidFill>
                  <a:schemeClr val="accent2">
                    <a:lumMod val="50000"/>
                  </a:schemeClr>
                </a:solidFill>
                <a:latin typeface="Calibri" pitchFamily="34" charset="0"/>
                <a:cs typeface="Calibri" pitchFamily="34" charset="0"/>
              </a:rPr>
              <a:t>ωθούνται</a:t>
            </a:r>
            <a:r>
              <a:rPr lang="el-GR" sz="1400" i="1" dirty="0">
                <a:solidFill>
                  <a:schemeClr val="accent2">
                    <a:lumMod val="50000"/>
                  </a:schemeClr>
                </a:solidFill>
                <a:latin typeface="Calibri" pitchFamily="34" charset="0"/>
                <a:cs typeface="Calibri" pitchFamily="34" charset="0"/>
              </a:rPr>
              <a:t>» έτσι </a:t>
            </a:r>
            <a:r>
              <a:rPr lang="el-GR" sz="1400" b="1" i="1" dirty="0">
                <a:solidFill>
                  <a:schemeClr val="accent2">
                    <a:lumMod val="50000"/>
                  </a:schemeClr>
                </a:solidFill>
                <a:latin typeface="Calibri" pitchFamily="34" charset="0"/>
                <a:cs typeface="Calibri" pitchFamily="34" charset="0"/>
              </a:rPr>
              <a:t>στην έξοδο του μΥπολογιστή</a:t>
            </a:r>
            <a:r>
              <a:rPr lang="el-GR" sz="1400" i="1" dirty="0">
                <a:solidFill>
                  <a:schemeClr val="accent2">
                    <a:lumMod val="50000"/>
                  </a:schemeClr>
                </a:solidFill>
                <a:latin typeface="Calibri" pitchFamily="34" charset="0"/>
                <a:cs typeface="Calibri" pitchFamily="34" charset="0"/>
              </a:rPr>
              <a:t>.</a:t>
            </a:r>
            <a:endParaRPr lang="en-US" sz="1400" i="1" dirty="0">
              <a:solidFill>
                <a:schemeClr val="accent2">
                  <a:lumMod val="50000"/>
                </a:schemeClr>
              </a:solidFill>
              <a:latin typeface="Calibri" pitchFamily="34" charset="0"/>
              <a:cs typeface="Calibri" pitchFamily="34" charset="0"/>
            </a:endParaRPr>
          </a:p>
          <a:p>
            <a:pPr>
              <a:buNone/>
            </a:pPr>
            <a:endParaRPr lang="en-US" sz="1400" i="1" dirty="0">
              <a:solidFill>
                <a:schemeClr val="accent2">
                  <a:lumMod val="50000"/>
                </a:schemeClr>
              </a:solidFill>
              <a:latin typeface="Calibri" pitchFamily="34" charset="0"/>
              <a:cs typeface="Calibri" pitchFamily="34" charset="0"/>
            </a:endParaRPr>
          </a:p>
          <a:p>
            <a:pPr>
              <a:buNone/>
            </a:pPr>
            <a:r>
              <a:rPr lang="en-US" sz="1400" i="1" dirty="0">
                <a:solidFill>
                  <a:schemeClr val="accent2">
                    <a:lumMod val="50000"/>
                  </a:schemeClr>
                </a:solidFill>
                <a:latin typeface="Calibri" pitchFamily="34" charset="0"/>
                <a:cs typeface="Calibri" pitchFamily="34" charset="0"/>
              </a:rPr>
              <a:t>***</a:t>
            </a:r>
            <a:r>
              <a:rPr lang="el-GR" sz="1400" i="1" dirty="0">
                <a:solidFill>
                  <a:schemeClr val="accent2">
                    <a:lumMod val="50000"/>
                  </a:schemeClr>
                </a:solidFill>
                <a:latin typeface="Calibri" pitchFamily="34" charset="0"/>
                <a:cs typeface="Calibri" pitchFamily="34" charset="0"/>
              </a:rPr>
              <a:t> Η εντολή </a:t>
            </a:r>
            <a:r>
              <a:rPr lang="en-US" sz="1400" i="1" dirty="0">
                <a:solidFill>
                  <a:schemeClr val="accent2">
                    <a:lumMod val="50000"/>
                  </a:schemeClr>
                </a:solidFill>
                <a:latin typeface="Calibri" pitchFamily="34" charset="0"/>
                <a:cs typeface="Calibri" pitchFamily="34" charset="0"/>
              </a:rPr>
              <a:t>out </a:t>
            </a:r>
            <a:r>
              <a:rPr lang="el-GR" sz="1400" i="1" dirty="0">
                <a:solidFill>
                  <a:schemeClr val="accent2">
                    <a:lumMod val="50000"/>
                  </a:schemeClr>
                </a:solidFill>
                <a:latin typeface="Calibri" pitchFamily="34" charset="0"/>
                <a:cs typeface="Calibri" pitchFamily="34" charset="0"/>
              </a:rPr>
              <a:t>δεν μπορεί να στείλει απευθείας δεδομένα στην έξοδο. Πρέπει πρώτα να φορτωθούν σε έναν καταχωρητή γενικής χρήσης και από εκεί να σταλούν στο εκάστοτε </a:t>
            </a:r>
            <a:r>
              <a:rPr lang="en-US" sz="1400" i="1" dirty="0">
                <a:solidFill>
                  <a:schemeClr val="accent2">
                    <a:lumMod val="50000"/>
                  </a:schemeClr>
                </a:solidFill>
                <a:latin typeface="Calibri" pitchFamily="34" charset="0"/>
                <a:cs typeface="Calibri" pitchFamily="34" charset="0"/>
              </a:rPr>
              <a:t>PORT.</a:t>
            </a:r>
            <a:endParaRPr lang="el-GR" sz="1400" i="1" dirty="0">
              <a:solidFill>
                <a:schemeClr val="accent2">
                  <a:lumMod val="50000"/>
                </a:schemeClr>
              </a:solidFill>
              <a:latin typeface="Calibri" pitchFamily="34" charset="0"/>
              <a:cs typeface="Calibri" pitchFamily="34" charset="0"/>
            </a:endParaRPr>
          </a:p>
          <a:p>
            <a:pPr>
              <a:buNone/>
            </a:pPr>
            <a:endParaRPr lang="el-GR" sz="2000" i="1" dirty="0">
              <a:solidFill>
                <a:schemeClr val="accent2">
                  <a:lumMod val="50000"/>
                </a:schemeClr>
              </a:solidFill>
              <a:latin typeface="Calibri" pitchFamily="34" charset="0"/>
              <a:cs typeface="Calibri" pitchFamily="34" charset="0"/>
            </a:endParaRPr>
          </a:p>
        </p:txBody>
      </p:sp>
      <p:sp>
        <p:nvSpPr>
          <p:cNvPr id="4" name="1 - Τίτλος"/>
          <p:cNvSpPr>
            <a:spLocks noGrp="1"/>
          </p:cNvSpPr>
          <p:nvPr>
            <p:ph type="title"/>
          </p:nvPr>
        </p:nvSpPr>
        <p:spPr/>
        <p:txBody>
          <a:bodyPr>
            <a:normAutofit/>
          </a:bodyPr>
          <a:lstStyle/>
          <a:p>
            <a:r>
              <a:rPr lang="el-GR" sz="2800" i="1" dirty="0"/>
              <a:t>είσοδοι - έξοδοι μικροϋπολογιστή</a:t>
            </a:r>
            <a:endParaRPr lang="el-GR" sz="2800" i="1" dirty="0"/>
          </a:p>
        </p:txBody>
      </p:sp>
    </p:spTree>
    <p:extLst>
      <p:ext uri="{BB962C8B-B14F-4D97-AF65-F5344CB8AC3E}">
        <p14:creationId xmlns:p14="http://schemas.microsoft.com/office/powerpoint/2010/main" val="4039590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136648" y="0"/>
            <a:ext cx="7991800" cy="1219200"/>
          </a:xfrm>
        </p:spPr>
        <p:txBody>
          <a:bodyPr>
            <a:normAutofit/>
          </a:bodyPr>
          <a:lstStyle/>
          <a:p>
            <a:r>
              <a:rPr lang="el-GR" sz="3600" b="1" dirty="0">
                <a:latin typeface="Book Antiqua" pitchFamily="18" charset="0"/>
              </a:rPr>
              <a:t>		Πανεπιστήμιο Θεσσαλίας</a:t>
            </a:r>
            <a:endParaRPr lang="el-GR" sz="3600" b="1" dirty="0">
              <a:latin typeface="Book Antiqua" pitchFamily="18" charset="0"/>
            </a:endParaRPr>
          </a:p>
        </p:txBody>
      </p:sp>
      <p:sp>
        <p:nvSpPr>
          <p:cNvPr id="5" name="4 - Θέση περιεχομένου"/>
          <p:cNvSpPr txBox="1">
            <a:spLocks/>
          </p:cNvSpPr>
          <p:nvPr/>
        </p:nvSpPr>
        <p:spPr>
          <a:xfrm>
            <a:off x="2135560" y="1628800"/>
            <a:ext cx="8280920" cy="4495800"/>
          </a:xfrm>
          <a:prstGeom prst="rect">
            <a:avLst/>
          </a:prstGeom>
        </p:spPr>
        <p:txBody>
          <a:bodyPr vert="horz">
            <a:normAutofit/>
          </a:bodyPr>
          <a:lstStyle/>
          <a:p>
            <a:pPr marL="320040" indent="-320040">
              <a:spcBef>
                <a:spcPts val="700"/>
              </a:spcBef>
              <a:buClr>
                <a:srgbClr val="B0CCB0"/>
              </a:buClr>
              <a:buSzPct val="60000"/>
              <a:defRPr/>
            </a:pPr>
            <a:endParaRPr lang="el-GR" sz="2400" i="1" dirty="0">
              <a:solidFill>
                <a:srgbClr val="B0CCB0">
                  <a:lumMod val="50000"/>
                </a:srgbClr>
              </a:solidFill>
              <a:cs typeface="Calibri" pitchFamily="34" charset="0"/>
            </a:endParaRPr>
          </a:p>
          <a:p>
            <a:pPr marL="320040" indent="-320040" algn="ctr">
              <a:spcBef>
                <a:spcPts val="700"/>
              </a:spcBef>
              <a:buClr>
                <a:srgbClr val="B0CCB0"/>
              </a:buClr>
              <a:buSzPct val="60000"/>
              <a:defRPr/>
            </a:pPr>
            <a:endParaRPr lang="el-GR" sz="2400" i="1" dirty="0">
              <a:solidFill>
                <a:srgbClr val="B0CCB0">
                  <a:lumMod val="50000"/>
                </a:srgbClr>
              </a:solidFill>
              <a:cs typeface="Calibri" pitchFamily="34" charset="0"/>
            </a:endParaRPr>
          </a:p>
          <a:p>
            <a:pPr marL="320040" indent="-320040" algn="ctr">
              <a:spcBef>
                <a:spcPts val="700"/>
              </a:spcBef>
              <a:buClr>
                <a:srgbClr val="B0CCB0"/>
              </a:buClr>
              <a:buSzPct val="60000"/>
              <a:defRPr/>
            </a:pPr>
            <a:r>
              <a:rPr lang="el-GR" sz="2800" i="1" dirty="0">
                <a:solidFill>
                  <a:srgbClr val="B0CCB0">
                    <a:lumMod val="50000"/>
                  </a:srgbClr>
                </a:solidFill>
                <a:cs typeface="Calibri" pitchFamily="34" charset="0"/>
              </a:rPr>
              <a:t>Τμήμα Πληροφορικής με Εφαρμογές στη Βιοϊατρική</a:t>
            </a:r>
            <a:endParaRPr lang="en-US" sz="2800" i="1" dirty="0">
              <a:solidFill>
                <a:srgbClr val="B0CCB0">
                  <a:lumMod val="50000"/>
                </a:srgbClr>
              </a:solidFill>
              <a:latin typeface="Calibri" pitchFamily="34" charset="0"/>
              <a:cs typeface="Calibri" pitchFamily="34" charset="0"/>
            </a:endParaRPr>
          </a:p>
          <a:p>
            <a:pPr marL="320040" indent="-320040" algn="ctr">
              <a:spcBef>
                <a:spcPts val="700"/>
              </a:spcBef>
              <a:buClr>
                <a:srgbClr val="B0CCB0"/>
              </a:buClr>
              <a:buSzPct val="60000"/>
              <a:defRPr/>
            </a:pPr>
            <a:endParaRPr lang="el-GR" sz="1400" i="1" dirty="0">
              <a:solidFill>
                <a:srgbClr val="B0CCB0">
                  <a:lumMod val="50000"/>
                </a:srgbClr>
              </a:solidFill>
            </a:endParaRPr>
          </a:p>
          <a:p>
            <a:pPr marL="320040" indent="-320040" algn="ctr">
              <a:spcBef>
                <a:spcPts val="700"/>
              </a:spcBef>
              <a:buClr>
                <a:srgbClr val="B0CCB0"/>
              </a:buClr>
              <a:buSzPct val="60000"/>
              <a:defRPr/>
            </a:pPr>
            <a:endParaRPr lang="el-GR" sz="1400" i="1" dirty="0">
              <a:solidFill>
                <a:srgbClr val="B0CCB0">
                  <a:lumMod val="50000"/>
                </a:srgbClr>
              </a:solidFill>
            </a:endParaRPr>
          </a:p>
          <a:p>
            <a:pPr marL="320040" indent="-320040" algn="ctr">
              <a:spcBef>
                <a:spcPts val="700"/>
              </a:spcBef>
              <a:buClr>
                <a:srgbClr val="B0CCB0"/>
              </a:buClr>
              <a:buSzPct val="60000"/>
              <a:defRPr/>
            </a:pPr>
            <a:endParaRPr lang="el-GR" sz="2000" b="1" dirty="0">
              <a:solidFill>
                <a:srgbClr val="B0CCB0">
                  <a:lumMod val="50000"/>
                </a:srgbClr>
              </a:solidFill>
            </a:endParaRPr>
          </a:p>
          <a:p>
            <a:pPr marL="320040" indent="-320040" algn="ctr">
              <a:spcBef>
                <a:spcPts val="700"/>
              </a:spcBef>
              <a:buClr>
                <a:srgbClr val="B0CCB0"/>
              </a:buClr>
              <a:buSzPct val="60000"/>
              <a:defRPr/>
            </a:pPr>
            <a:r>
              <a:rPr lang="el-GR" sz="2000" b="1" dirty="0">
                <a:solidFill>
                  <a:srgbClr val="B0CCB0">
                    <a:lumMod val="50000"/>
                  </a:srgbClr>
                </a:solidFill>
              </a:rPr>
              <a:t>Συστήματα  </a:t>
            </a:r>
            <a:r>
              <a:rPr lang="el-GR" sz="2000" b="1" i="1" dirty="0">
                <a:solidFill>
                  <a:srgbClr val="B0CCB0">
                    <a:lumMod val="50000"/>
                  </a:srgbClr>
                </a:solidFill>
                <a:latin typeface="Times New Roman" pitchFamily="18" charset="0"/>
                <a:cs typeface="Times New Roman" pitchFamily="18" charset="0"/>
              </a:rPr>
              <a:t>μ</a:t>
            </a:r>
            <a:r>
              <a:rPr lang="el-GR" sz="2000" b="1" dirty="0">
                <a:solidFill>
                  <a:srgbClr val="B0CCB0">
                    <a:lumMod val="50000"/>
                  </a:srgbClr>
                </a:solidFill>
              </a:rPr>
              <a:t>Υπολογιστών</a:t>
            </a:r>
          </a:p>
          <a:p>
            <a:pPr marL="320040" indent="-320040" algn="ctr">
              <a:spcBef>
                <a:spcPts val="700"/>
              </a:spcBef>
              <a:buClr>
                <a:srgbClr val="B0CCB0"/>
              </a:buClr>
              <a:buSzPct val="60000"/>
              <a:defRPr/>
            </a:pPr>
            <a:endParaRPr lang="el-GR" sz="1600" dirty="0">
              <a:solidFill>
                <a:srgbClr val="B0CCB0">
                  <a:lumMod val="50000"/>
                </a:srgbClr>
              </a:solidFill>
            </a:endParaRPr>
          </a:p>
          <a:p>
            <a:pPr marL="320040" indent="-320040" algn="ctr">
              <a:spcBef>
                <a:spcPts val="700"/>
              </a:spcBef>
              <a:buClr>
                <a:srgbClr val="B0CCB0"/>
              </a:buClr>
              <a:buSzPct val="60000"/>
              <a:defRPr/>
            </a:pPr>
            <a:endParaRPr lang="el-GR" sz="1600" dirty="0">
              <a:solidFill>
                <a:srgbClr val="B0CCB0">
                  <a:lumMod val="50000"/>
                </a:srgbClr>
              </a:solidFill>
            </a:endParaRPr>
          </a:p>
          <a:p>
            <a:pPr marL="320040" indent="-320040" algn="ctr">
              <a:spcBef>
                <a:spcPts val="700"/>
              </a:spcBef>
              <a:buClr>
                <a:srgbClr val="B0CCB0"/>
              </a:buClr>
              <a:buSzPct val="60000"/>
              <a:defRPr/>
            </a:pPr>
            <a:r>
              <a:rPr lang="el-GR" sz="1600" dirty="0">
                <a:solidFill>
                  <a:srgbClr val="B0CCB0">
                    <a:lumMod val="50000"/>
                  </a:srgbClr>
                </a:solidFill>
              </a:rPr>
              <a:t>Λαμία, Σεπτέμβρης 2016</a:t>
            </a:r>
          </a:p>
        </p:txBody>
      </p:sp>
      <p:pic>
        <p:nvPicPr>
          <p:cNvPr id="7" name="6 - Θέση περιεχομένου" descr="Κενταυρος.jpeg"/>
          <p:cNvPicPr>
            <a:picLocks noGrp="1" noChangeAspect="1"/>
          </p:cNvPicPr>
          <p:nvPr>
            <p:ph sz="quarter" idx="1"/>
          </p:nvPr>
        </p:nvPicPr>
        <p:blipFill>
          <a:blip r:embed="rId2" cstate="print"/>
          <a:stretch>
            <a:fillRect/>
          </a:stretch>
        </p:blipFill>
        <p:spPr>
          <a:xfrm>
            <a:off x="2639616" y="116632"/>
            <a:ext cx="980728" cy="980728"/>
          </a:xfrm>
        </p:spPr>
      </p:pic>
    </p:spTree>
    <p:extLst>
      <p:ext uri="{BB962C8B-B14F-4D97-AF65-F5344CB8AC3E}">
        <p14:creationId xmlns:p14="http://schemas.microsoft.com/office/powerpoint/2010/main" val="35024580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2136648" y="1600200"/>
            <a:ext cx="8153400" cy="4709120"/>
          </a:xfrm>
        </p:spPr>
        <p:txBody>
          <a:bodyPr>
            <a:normAutofit/>
          </a:bodyPr>
          <a:lstStyle/>
          <a:p>
            <a:endParaRPr lang="el-GR" sz="2000" dirty="0"/>
          </a:p>
          <a:p>
            <a:r>
              <a:rPr lang="el-GR" sz="2000" dirty="0"/>
              <a:t>επισημάνσεις :</a:t>
            </a:r>
          </a:p>
          <a:p>
            <a:endParaRPr lang="el-GR" sz="2000" dirty="0"/>
          </a:p>
          <a:p>
            <a:pPr>
              <a:buNone/>
            </a:pPr>
            <a:r>
              <a:rPr lang="el-GR" sz="1400" i="1" dirty="0">
                <a:solidFill>
                  <a:schemeClr val="accent2">
                    <a:lumMod val="50000"/>
                  </a:schemeClr>
                </a:solidFill>
                <a:latin typeface="Calibri" pitchFamily="34" charset="0"/>
                <a:cs typeface="Calibri" pitchFamily="34" charset="0"/>
              </a:rPr>
              <a:t>Καταχωρητές γενικής χρήσης (</a:t>
            </a:r>
            <a:r>
              <a:rPr lang="en-US" sz="1400" b="1" i="1" dirty="0">
                <a:solidFill>
                  <a:schemeClr val="accent2">
                    <a:lumMod val="50000"/>
                  </a:schemeClr>
                </a:solidFill>
                <a:latin typeface="Calibri" pitchFamily="34" charset="0"/>
                <a:cs typeface="Calibri" pitchFamily="34" charset="0"/>
              </a:rPr>
              <a:t>General Purpose Working Registers</a:t>
            </a:r>
            <a:r>
              <a:rPr lang="en-US" sz="1400" i="1" dirty="0">
                <a:solidFill>
                  <a:schemeClr val="accent2">
                    <a:lumMod val="50000"/>
                  </a:schemeClr>
                </a:solidFill>
                <a:latin typeface="Calibri" pitchFamily="34" charset="0"/>
                <a:cs typeface="Calibri" pitchFamily="34" charset="0"/>
              </a:rPr>
              <a:t>) </a:t>
            </a:r>
          </a:p>
          <a:p>
            <a:pPr>
              <a:buNone/>
            </a:pPr>
            <a:r>
              <a:rPr lang="el-GR" sz="1400" i="1" dirty="0">
                <a:solidFill>
                  <a:schemeClr val="accent2">
                    <a:lumMod val="50000"/>
                  </a:schemeClr>
                </a:solidFill>
                <a:latin typeface="Calibri" pitchFamily="34" charset="0"/>
                <a:cs typeface="Calibri" pitchFamily="34" charset="0"/>
              </a:rPr>
              <a:t>	</a:t>
            </a:r>
          </a:p>
          <a:p>
            <a:pPr>
              <a:buNone/>
            </a:pPr>
            <a:r>
              <a:rPr lang="el-GR" sz="1400" i="1" dirty="0">
                <a:solidFill>
                  <a:schemeClr val="accent2">
                    <a:lumMod val="50000"/>
                  </a:schemeClr>
                </a:solidFill>
                <a:latin typeface="Calibri" pitchFamily="34" charset="0"/>
                <a:cs typeface="Calibri" pitchFamily="34" charset="0"/>
              </a:rPr>
              <a:t>Ο καταχωρητής είναι μια μεταβλητή (</a:t>
            </a:r>
            <a:r>
              <a:rPr lang="en-US" sz="1400" i="1" dirty="0">
                <a:solidFill>
                  <a:schemeClr val="accent2">
                    <a:lumMod val="50000"/>
                  </a:schemeClr>
                </a:solidFill>
                <a:latin typeface="Calibri" pitchFamily="34" charset="0"/>
                <a:cs typeface="Calibri" pitchFamily="34" charset="0"/>
              </a:rPr>
              <a:t>variable), </a:t>
            </a:r>
            <a:r>
              <a:rPr lang="el-GR" sz="1400" i="1" dirty="0">
                <a:solidFill>
                  <a:schemeClr val="accent2">
                    <a:lumMod val="50000"/>
                  </a:schemeClr>
                </a:solidFill>
                <a:latin typeface="Calibri" pitchFamily="34" charset="0"/>
                <a:cs typeface="Calibri" pitchFamily="34" charset="0"/>
              </a:rPr>
              <a:t>με τη διαφορά ότι στη προκειμένη περίπτωση έχουν συγκεκριμένα ονόματα και περιορισμένο αριθμό.</a:t>
            </a:r>
          </a:p>
          <a:p>
            <a:pPr>
              <a:buNone/>
            </a:pPr>
            <a:endParaRPr lang="el-GR" sz="1400" i="1" dirty="0">
              <a:solidFill>
                <a:schemeClr val="accent2">
                  <a:lumMod val="50000"/>
                </a:schemeClr>
              </a:solidFill>
              <a:latin typeface="Calibri" pitchFamily="34" charset="0"/>
              <a:cs typeface="Calibri" pitchFamily="34" charset="0"/>
            </a:endParaRPr>
          </a:p>
          <a:p>
            <a:pPr>
              <a:buNone/>
            </a:pPr>
            <a:r>
              <a:rPr lang="el-GR" sz="1400" i="1" dirty="0">
                <a:solidFill>
                  <a:schemeClr val="accent2">
                    <a:lumMod val="50000"/>
                  </a:schemeClr>
                </a:solidFill>
                <a:latin typeface="Calibri" pitchFamily="34" charset="0"/>
                <a:cs typeface="Calibri" pitchFamily="34" charset="0"/>
              </a:rPr>
              <a:t>Είναι συνολικά 32 – από τον </a:t>
            </a:r>
            <a:r>
              <a:rPr lang="en-US" sz="1400" i="1" dirty="0">
                <a:solidFill>
                  <a:schemeClr val="accent2">
                    <a:lumMod val="50000"/>
                  </a:schemeClr>
                </a:solidFill>
                <a:latin typeface="Calibri" pitchFamily="34" charset="0"/>
                <a:cs typeface="Calibri" pitchFamily="34" charset="0"/>
              </a:rPr>
              <a:t>R0 </a:t>
            </a:r>
            <a:r>
              <a:rPr lang="el-GR" sz="1400" i="1" dirty="0">
                <a:solidFill>
                  <a:schemeClr val="accent2">
                    <a:lumMod val="50000"/>
                  </a:schemeClr>
                </a:solidFill>
                <a:latin typeface="Calibri" pitchFamily="34" charset="0"/>
                <a:cs typeface="Calibri" pitchFamily="34" charset="0"/>
              </a:rPr>
              <a:t>έως τον </a:t>
            </a:r>
            <a:r>
              <a:rPr lang="en-US" sz="1400" i="1" dirty="0">
                <a:solidFill>
                  <a:schemeClr val="accent2">
                    <a:lumMod val="50000"/>
                  </a:schemeClr>
                </a:solidFill>
                <a:latin typeface="Calibri" pitchFamily="34" charset="0"/>
                <a:cs typeface="Calibri" pitchFamily="34" charset="0"/>
              </a:rPr>
              <a:t>R31. </a:t>
            </a:r>
            <a:endParaRPr lang="el-GR" sz="1400" i="1" dirty="0">
              <a:solidFill>
                <a:schemeClr val="accent2">
                  <a:lumMod val="50000"/>
                </a:schemeClr>
              </a:solidFill>
              <a:latin typeface="Calibri" pitchFamily="34" charset="0"/>
              <a:cs typeface="Calibri" pitchFamily="34" charset="0"/>
            </a:endParaRPr>
          </a:p>
          <a:p>
            <a:pPr>
              <a:buNone/>
            </a:pPr>
            <a:r>
              <a:rPr lang="el-GR" sz="1400" i="1" dirty="0">
                <a:solidFill>
                  <a:schemeClr val="accent2">
                    <a:lumMod val="50000"/>
                  </a:schemeClr>
                </a:solidFill>
                <a:latin typeface="Calibri" pitchFamily="34" charset="0"/>
                <a:cs typeface="Calibri" pitchFamily="34" charset="0"/>
              </a:rPr>
              <a:t>	</a:t>
            </a:r>
          </a:p>
          <a:p>
            <a:pPr>
              <a:buNone/>
            </a:pPr>
            <a:r>
              <a:rPr lang="el-GR" sz="1400" i="1" dirty="0">
                <a:solidFill>
                  <a:schemeClr val="accent2">
                    <a:lumMod val="50000"/>
                  </a:schemeClr>
                </a:solidFill>
                <a:latin typeface="Calibri" pitchFamily="34" charset="0"/>
                <a:cs typeface="Calibri" pitchFamily="34" charset="0"/>
              </a:rPr>
              <a:t>Οι πρώτοι 16 </a:t>
            </a:r>
            <a:r>
              <a:rPr lang="en-US" sz="1400" i="1" dirty="0">
                <a:solidFill>
                  <a:schemeClr val="accent2">
                    <a:lumMod val="50000"/>
                  </a:schemeClr>
                </a:solidFill>
                <a:latin typeface="Calibri" pitchFamily="34" charset="0"/>
                <a:cs typeface="Calibri" pitchFamily="34" charset="0"/>
              </a:rPr>
              <a:t>registers (R0,R1,R2…R14,R15) </a:t>
            </a:r>
            <a:r>
              <a:rPr lang="el-GR" sz="1400" i="1" dirty="0">
                <a:solidFill>
                  <a:schemeClr val="accent2">
                    <a:lumMod val="50000"/>
                  </a:schemeClr>
                </a:solidFill>
                <a:latin typeface="Calibri" pitchFamily="34" charset="0"/>
                <a:cs typeface="Calibri" pitchFamily="34" charset="0"/>
              </a:rPr>
              <a:t>είναι καταχωρητές στους οποίους δεν είναι δυνατόν να φορτωθεί απευθείας κάποια τιμή. </a:t>
            </a:r>
          </a:p>
          <a:p>
            <a:pPr>
              <a:buNone/>
            </a:pPr>
            <a:r>
              <a:rPr lang="el-GR" sz="1400" i="1" dirty="0">
                <a:solidFill>
                  <a:schemeClr val="accent2">
                    <a:lumMod val="50000"/>
                  </a:schemeClr>
                </a:solidFill>
                <a:latin typeface="Calibri" pitchFamily="34" charset="0"/>
                <a:cs typeface="Calibri" pitchFamily="34" charset="0"/>
              </a:rPr>
              <a:t>	</a:t>
            </a:r>
          </a:p>
          <a:p>
            <a:pPr>
              <a:buNone/>
            </a:pPr>
            <a:r>
              <a:rPr lang="el-GR" sz="1400" i="1" dirty="0">
                <a:solidFill>
                  <a:schemeClr val="accent2">
                    <a:lumMod val="50000"/>
                  </a:schemeClr>
                </a:solidFill>
                <a:latin typeface="Calibri" pitchFamily="34" charset="0"/>
                <a:cs typeface="Calibri" pitchFamily="34" charset="0"/>
              </a:rPr>
              <a:t>Οι 6 τελευταίοι καταχωρητές (</a:t>
            </a:r>
            <a:r>
              <a:rPr lang="en-US" sz="1400" i="1" dirty="0">
                <a:solidFill>
                  <a:schemeClr val="accent2">
                    <a:lumMod val="50000"/>
                  </a:schemeClr>
                </a:solidFill>
                <a:latin typeface="Calibri" pitchFamily="34" charset="0"/>
                <a:cs typeface="Calibri" pitchFamily="34" charset="0"/>
              </a:rPr>
              <a:t>R26,R27…R31) </a:t>
            </a:r>
            <a:r>
              <a:rPr lang="el-GR" sz="1400" i="1" dirty="0">
                <a:solidFill>
                  <a:schemeClr val="accent2">
                    <a:lumMod val="50000"/>
                  </a:schemeClr>
                </a:solidFill>
                <a:latin typeface="Calibri" pitchFamily="34" charset="0"/>
                <a:cs typeface="Calibri" pitchFamily="34" charset="0"/>
              </a:rPr>
              <a:t>είναι καταχωρητές που μπορούν να χρησιμοποιηθούν  ανά ζεύγη, ώστε να ορίσουν τρεις </a:t>
            </a:r>
            <a:r>
              <a:rPr lang="el-GR" sz="1400" b="1" i="1" dirty="0">
                <a:solidFill>
                  <a:schemeClr val="accent2">
                    <a:lumMod val="50000"/>
                  </a:schemeClr>
                </a:solidFill>
                <a:latin typeface="Calibri" pitchFamily="34" charset="0"/>
                <a:cs typeface="Calibri" pitchFamily="34" charset="0"/>
              </a:rPr>
              <a:t>16-</a:t>
            </a:r>
            <a:r>
              <a:rPr lang="en-US" sz="1400" b="1" i="1" dirty="0">
                <a:solidFill>
                  <a:schemeClr val="accent2">
                    <a:lumMod val="50000"/>
                  </a:schemeClr>
                </a:solidFill>
                <a:latin typeface="Calibri" pitchFamily="34" charset="0"/>
                <a:cs typeface="Calibri" pitchFamily="34" charset="0"/>
              </a:rPr>
              <a:t>bit registers</a:t>
            </a:r>
            <a:r>
              <a:rPr lang="en-US" sz="1400" i="1" dirty="0">
                <a:solidFill>
                  <a:schemeClr val="accent2">
                    <a:lumMod val="50000"/>
                  </a:schemeClr>
                </a:solidFill>
                <a:latin typeface="Calibri" pitchFamily="34" charset="0"/>
                <a:cs typeface="Calibri" pitchFamily="34" charset="0"/>
              </a:rPr>
              <a:t>, </a:t>
            </a:r>
            <a:r>
              <a:rPr lang="el-GR" sz="1400" i="1" dirty="0">
                <a:solidFill>
                  <a:schemeClr val="accent2">
                    <a:lumMod val="50000"/>
                  </a:schemeClr>
                </a:solidFill>
                <a:latin typeface="Calibri" pitchFamily="34" charset="0"/>
                <a:cs typeface="Calibri" pitchFamily="34" charset="0"/>
              </a:rPr>
              <a:t>τους </a:t>
            </a:r>
            <a:r>
              <a:rPr lang="el-GR" sz="1400" b="1" i="1" dirty="0">
                <a:solidFill>
                  <a:schemeClr val="accent2">
                    <a:lumMod val="50000"/>
                  </a:schemeClr>
                </a:solidFill>
                <a:latin typeface="Calibri" pitchFamily="34" charset="0"/>
                <a:cs typeface="Calibri" pitchFamily="34" charset="0"/>
              </a:rPr>
              <a:t>Χ</a:t>
            </a:r>
            <a:r>
              <a:rPr lang="el-GR" sz="1400" i="1" dirty="0">
                <a:solidFill>
                  <a:schemeClr val="accent2">
                    <a:lumMod val="50000"/>
                  </a:schemeClr>
                </a:solidFill>
                <a:latin typeface="Calibri" pitchFamily="34" charset="0"/>
                <a:cs typeface="Calibri" pitchFamily="34" charset="0"/>
              </a:rPr>
              <a:t>, </a:t>
            </a:r>
            <a:r>
              <a:rPr lang="el-GR" sz="1400" b="1" i="1" dirty="0">
                <a:solidFill>
                  <a:schemeClr val="accent2">
                    <a:lumMod val="50000"/>
                  </a:schemeClr>
                </a:solidFill>
                <a:latin typeface="Calibri" pitchFamily="34" charset="0"/>
                <a:cs typeface="Calibri" pitchFamily="34" charset="0"/>
              </a:rPr>
              <a:t>Υ</a:t>
            </a:r>
            <a:r>
              <a:rPr lang="el-GR" sz="1400" i="1" dirty="0">
                <a:solidFill>
                  <a:schemeClr val="accent2">
                    <a:lumMod val="50000"/>
                  </a:schemeClr>
                </a:solidFill>
                <a:latin typeface="Calibri" pitchFamily="34" charset="0"/>
                <a:cs typeface="Calibri" pitchFamily="34" charset="0"/>
              </a:rPr>
              <a:t> και </a:t>
            </a:r>
            <a:r>
              <a:rPr lang="en-US" sz="1400" b="1" i="1" dirty="0">
                <a:solidFill>
                  <a:schemeClr val="accent2">
                    <a:lumMod val="50000"/>
                  </a:schemeClr>
                </a:solidFill>
                <a:latin typeface="Calibri" pitchFamily="34" charset="0"/>
                <a:cs typeface="Calibri" pitchFamily="34" charset="0"/>
              </a:rPr>
              <a:t>Z.</a:t>
            </a:r>
            <a:endParaRPr lang="el-GR" sz="1400" i="1" dirty="0">
              <a:solidFill>
                <a:schemeClr val="accent2">
                  <a:lumMod val="50000"/>
                </a:schemeClr>
              </a:solidFill>
              <a:latin typeface="Calibri" pitchFamily="34" charset="0"/>
              <a:cs typeface="Calibri" pitchFamily="34" charset="0"/>
            </a:endParaRPr>
          </a:p>
          <a:p>
            <a:endParaRPr lang="en-US" sz="1400" dirty="0"/>
          </a:p>
          <a:p>
            <a:pPr>
              <a:buNone/>
            </a:pPr>
            <a:endParaRPr lang="el-GR" sz="1200" i="1" dirty="0">
              <a:solidFill>
                <a:schemeClr val="accent2">
                  <a:lumMod val="50000"/>
                </a:schemeClr>
              </a:solidFill>
            </a:endParaRPr>
          </a:p>
        </p:txBody>
      </p:sp>
      <p:sp>
        <p:nvSpPr>
          <p:cNvPr id="4" name="1 - Τίτλος"/>
          <p:cNvSpPr>
            <a:spLocks noGrp="1"/>
          </p:cNvSpPr>
          <p:nvPr>
            <p:ph type="title"/>
          </p:nvPr>
        </p:nvSpPr>
        <p:spPr/>
        <p:txBody>
          <a:bodyPr>
            <a:normAutofit/>
          </a:bodyPr>
          <a:lstStyle/>
          <a:p>
            <a:r>
              <a:rPr lang="el-GR" sz="2800" i="1" dirty="0"/>
              <a:t>είσοδοι - έξοδοι μικροϋπολογιστή</a:t>
            </a:r>
            <a:endParaRPr lang="el-GR" sz="2800" i="1" dirty="0"/>
          </a:p>
        </p:txBody>
      </p:sp>
    </p:spTree>
    <p:extLst>
      <p:ext uri="{BB962C8B-B14F-4D97-AF65-F5344CB8AC3E}">
        <p14:creationId xmlns:p14="http://schemas.microsoft.com/office/powerpoint/2010/main" val="270280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2136648" y="1600200"/>
            <a:ext cx="8153400" cy="4709120"/>
          </a:xfrm>
        </p:spPr>
        <p:txBody>
          <a:bodyPr>
            <a:normAutofit/>
          </a:bodyPr>
          <a:lstStyle/>
          <a:p>
            <a:pPr>
              <a:buNone/>
            </a:pPr>
            <a:endParaRPr lang="el-GR" sz="1400" i="1" dirty="0">
              <a:solidFill>
                <a:schemeClr val="accent2">
                  <a:lumMod val="50000"/>
                </a:schemeClr>
              </a:solidFill>
              <a:latin typeface="Calibri" pitchFamily="34" charset="0"/>
              <a:cs typeface="Calibri" pitchFamily="34" charset="0"/>
            </a:endParaRPr>
          </a:p>
          <a:p>
            <a:pPr>
              <a:buNone/>
            </a:pPr>
            <a:endParaRPr lang="el-GR" sz="1400" i="1" dirty="0">
              <a:solidFill>
                <a:schemeClr val="accent2">
                  <a:lumMod val="50000"/>
                </a:schemeClr>
              </a:solidFill>
              <a:latin typeface="Calibri" pitchFamily="34" charset="0"/>
              <a:cs typeface="Calibri" pitchFamily="34" charset="0"/>
            </a:endParaRPr>
          </a:p>
          <a:p>
            <a:pPr>
              <a:buNone/>
            </a:pPr>
            <a:r>
              <a:rPr lang="el-GR" sz="1400" i="1" dirty="0">
                <a:solidFill>
                  <a:schemeClr val="accent2">
                    <a:lumMod val="50000"/>
                  </a:schemeClr>
                </a:solidFill>
                <a:latin typeface="Calibri" pitchFamily="34" charset="0"/>
                <a:cs typeface="Calibri" pitchFamily="34" charset="0"/>
              </a:rPr>
              <a:t>Η σύνθεση όλων των παραπάνω δεδομένων και εντολών οδηγεί στο ακόλουθο πρόγραμμα:</a:t>
            </a:r>
          </a:p>
          <a:p>
            <a:pPr>
              <a:buNone/>
            </a:pPr>
            <a:endParaRPr lang="el-GR" sz="1200" i="1" dirty="0">
              <a:solidFill>
                <a:schemeClr val="accent2">
                  <a:lumMod val="50000"/>
                </a:schemeClr>
              </a:solidFill>
            </a:endParaRPr>
          </a:p>
          <a:p>
            <a:pPr>
              <a:buNone/>
            </a:pPr>
            <a:r>
              <a:rPr lang="en-US" sz="1400" dirty="0">
                <a:solidFill>
                  <a:schemeClr val="accent6">
                    <a:lumMod val="50000"/>
                  </a:schemeClr>
                </a:solidFill>
                <a:latin typeface="Calibri" pitchFamily="34" charset="0"/>
                <a:cs typeface="Calibri" pitchFamily="34" charset="0"/>
              </a:rPr>
              <a:t>;First lab program : LED’s ON</a:t>
            </a:r>
          </a:p>
          <a:p>
            <a:pPr>
              <a:buNone/>
            </a:pPr>
            <a:r>
              <a:rPr lang="en-US" sz="1400" dirty="0">
                <a:latin typeface="Calibri" pitchFamily="34" charset="0"/>
                <a:cs typeface="Calibri" pitchFamily="34" charset="0"/>
              </a:rPr>
              <a:t>.include "m32def.inc"</a:t>
            </a:r>
          </a:p>
          <a:p>
            <a:pPr>
              <a:buNone/>
            </a:pPr>
            <a:r>
              <a:rPr lang="en-US" sz="1400" dirty="0">
                <a:latin typeface="Calibri" pitchFamily="34" charset="0"/>
                <a:cs typeface="Calibri" pitchFamily="34" charset="0"/>
              </a:rPr>
              <a:t>reset:			 </a:t>
            </a:r>
            <a:r>
              <a:rPr lang="en-US" sz="1400" dirty="0">
                <a:solidFill>
                  <a:schemeClr val="accent6">
                    <a:lumMod val="50000"/>
                  </a:schemeClr>
                </a:solidFill>
                <a:latin typeface="Calibri" pitchFamily="34" charset="0"/>
                <a:cs typeface="Calibri" pitchFamily="34" charset="0"/>
              </a:rPr>
              <a:t>;Main program entry point on reset</a:t>
            </a:r>
          </a:p>
          <a:p>
            <a:pPr>
              <a:buNone/>
            </a:pPr>
            <a:r>
              <a:rPr lang="en-US" sz="1400" dirty="0">
                <a:latin typeface="Calibri" pitchFamily="34" charset="0"/>
                <a:cs typeface="Calibri" pitchFamily="34" charset="0"/>
              </a:rPr>
              <a:t>		</a:t>
            </a:r>
            <a:r>
              <a:rPr lang="en-US" sz="1400" dirty="0">
                <a:solidFill>
                  <a:srgbClr val="0070C0"/>
                </a:solidFill>
                <a:latin typeface="Calibri" pitchFamily="34" charset="0"/>
                <a:cs typeface="Calibri" pitchFamily="34" charset="0"/>
              </a:rPr>
              <a:t>ldi</a:t>
            </a:r>
            <a:r>
              <a:rPr lang="en-US" sz="1400" dirty="0">
                <a:latin typeface="Calibri" pitchFamily="34" charset="0"/>
                <a:cs typeface="Calibri" pitchFamily="34" charset="0"/>
              </a:rPr>
              <a:t>  R21,  0b11111111	 </a:t>
            </a:r>
            <a:r>
              <a:rPr lang="en-US" sz="1400" dirty="0">
                <a:solidFill>
                  <a:schemeClr val="accent6">
                    <a:lumMod val="50000"/>
                  </a:schemeClr>
                </a:solidFill>
                <a:latin typeface="Calibri" pitchFamily="34" charset="0"/>
                <a:cs typeface="Calibri" pitchFamily="34" charset="0"/>
              </a:rPr>
              <a:t>;PA0,1,2,3,4,5,6,7 outputs (STK500 LEDs)</a:t>
            </a:r>
          </a:p>
          <a:p>
            <a:pPr>
              <a:buNone/>
            </a:pPr>
            <a:r>
              <a:rPr lang="en-US" sz="1400" dirty="0">
                <a:latin typeface="Calibri" pitchFamily="34" charset="0"/>
                <a:cs typeface="Calibri" pitchFamily="34" charset="0"/>
              </a:rPr>
              <a:t>		</a:t>
            </a:r>
            <a:r>
              <a:rPr lang="en-US" sz="1400" dirty="0">
                <a:solidFill>
                  <a:srgbClr val="0070C0"/>
                </a:solidFill>
                <a:latin typeface="Calibri" pitchFamily="34" charset="0"/>
                <a:cs typeface="Calibri" pitchFamily="34" charset="0"/>
              </a:rPr>
              <a:t>out</a:t>
            </a:r>
            <a:r>
              <a:rPr lang="en-US" sz="1400" dirty="0">
                <a:latin typeface="Calibri" pitchFamily="34" charset="0"/>
                <a:cs typeface="Calibri" pitchFamily="34" charset="0"/>
              </a:rPr>
              <a:t>  DDRB,  R21</a:t>
            </a:r>
          </a:p>
          <a:p>
            <a:pPr>
              <a:buNone/>
            </a:pPr>
            <a:r>
              <a:rPr lang="en-US" sz="1400" dirty="0">
                <a:latin typeface="Calibri" pitchFamily="34" charset="0"/>
                <a:cs typeface="Calibri" pitchFamily="34" charset="0"/>
              </a:rPr>
              <a:t>forever:</a:t>
            </a:r>
          </a:p>
          <a:p>
            <a:pPr>
              <a:buNone/>
            </a:pPr>
            <a:r>
              <a:rPr lang="en-US" sz="1400" dirty="0">
                <a:latin typeface="Calibri" pitchFamily="34" charset="0"/>
                <a:cs typeface="Calibri" pitchFamily="34" charset="0"/>
              </a:rPr>
              <a:t>		</a:t>
            </a:r>
            <a:r>
              <a:rPr lang="en-US" sz="1400" dirty="0" err="1">
                <a:solidFill>
                  <a:srgbClr val="0070C0"/>
                </a:solidFill>
                <a:latin typeface="Calibri" pitchFamily="34" charset="0"/>
                <a:cs typeface="Calibri" pitchFamily="34" charset="0"/>
              </a:rPr>
              <a:t>ldi</a:t>
            </a:r>
            <a:r>
              <a:rPr lang="en-US" sz="1400" dirty="0">
                <a:latin typeface="Calibri" pitchFamily="34" charset="0"/>
                <a:cs typeface="Calibri" pitchFamily="34" charset="0"/>
              </a:rPr>
              <a:t>  R21, 0b00000000	</a:t>
            </a:r>
            <a:r>
              <a:rPr lang="en-US" sz="1400" dirty="0">
                <a:solidFill>
                  <a:schemeClr val="accent6">
                    <a:lumMod val="50000"/>
                  </a:schemeClr>
                </a:solidFill>
                <a:latin typeface="Calibri" pitchFamily="34" charset="0"/>
                <a:cs typeface="Calibri" pitchFamily="34" charset="0"/>
              </a:rPr>
              <a:t>;set STK500 LEDs ON</a:t>
            </a:r>
          </a:p>
          <a:p>
            <a:pPr>
              <a:buNone/>
            </a:pPr>
            <a:r>
              <a:rPr lang="en-US" sz="1400" dirty="0">
                <a:latin typeface="Calibri" pitchFamily="34" charset="0"/>
                <a:cs typeface="Calibri" pitchFamily="34" charset="0"/>
              </a:rPr>
              <a:t>		</a:t>
            </a:r>
            <a:r>
              <a:rPr lang="en-US" sz="1400" dirty="0">
                <a:solidFill>
                  <a:srgbClr val="0070C0"/>
                </a:solidFill>
                <a:latin typeface="Calibri" pitchFamily="34" charset="0"/>
                <a:cs typeface="Calibri" pitchFamily="34" charset="0"/>
              </a:rPr>
              <a:t>out</a:t>
            </a:r>
            <a:r>
              <a:rPr lang="en-US" sz="1400" dirty="0">
                <a:latin typeface="Calibri" pitchFamily="34" charset="0"/>
                <a:cs typeface="Calibri" pitchFamily="34" charset="0"/>
              </a:rPr>
              <a:t>  PORTB,  R21</a:t>
            </a:r>
          </a:p>
          <a:p>
            <a:pPr>
              <a:buNone/>
            </a:pPr>
            <a:r>
              <a:rPr lang="en-US" sz="1400" dirty="0">
                <a:latin typeface="Calibri" pitchFamily="34" charset="0"/>
                <a:cs typeface="Calibri" pitchFamily="34" charset="0"/>
              </a:rPr>
              <a:t>		</a:t>
            </a:r>
            <a:r>
              <a:rPr lang="en-US" sz="1400" dirty="0" err="1">
                <a:solidFill>
                  <a:srgbClr val="0070C0"/>
                </a:solidFill>
                <a:latin typeface="Calibri" pitchFamily="34" charset="0"/>
                <a:cs typeface="Calibri" pitchFamily="34" charset="0"/>
              </a:rPr>
              <a:t>rjmp</a:t>
            </a:r>
            <a:r>
              <a:rPr lang="en-US" sz="1400" dirty="0">
                <a:latin typeface="Calibri" pitchFamily="34" charset="0"/>
                <a:cs typeface="Calibri" pitchFamily="34" charset="0"/>
              </a:rPr>
              <a:t>  forever	</a:t>
            </a:r>
            <a:r>
              <a:rPr lang="en-US" sz="1400" dirty="0">
                <a:solidFill>
                  <a:schemeClr val="accent6">
                    <a:lumMod val="50000"/>
                  </a:schemeClr>
                </a:solidFill>
                <a:latin typeface="Calibri" pitchFamily="34" charset="0"/>
                <a:cs typeface="Calibri" pitchFamily="34" charset="0"/>
              </a:rPr>
              <a:t>;repeat forever</a:t>
            </a:r>
            <a:endParaRPr lang="el-GR" sz="1400" i="1" dirty="0">
              <a:solidFill>
                <a:schemeClr val="accent2">
                  <a:lumMod val="50000"/>
                </a:schemeClr>
              </a:solidFill>
            </a:endParaRPr>
          </a:p>
          <a:p>
            <a:pPr>
              <a:buNone/>
            </a:pPr>
            <a:endParaRPr lang="el-GR" sz="1200" i="1" dirty="0">
              <a:solidFill>
                <a:schemeClr val="accent2">
                  <a:lumMod val="50000"/>
                </a:schemeClr>
              </a:solidFill>
            </a:endParaRPr>
          </a:p>
        </p:txBody>
      </p:sp>
      <p:sp>
        <p:nvSpPr>
          <p:cNvPr id="4" name="1 - Τίτλος"/>
          <p:cNvSpPr>
            <a:spLocks noGrp="1"/>
          </p:cNvSpPr>
          <p:nvPr>
            <p:ph type="title"/>
          </p:nvPr>
        </p:nvSpPr>
        <p:spPr/>
        <p:txBody>
          <a:bodyPr>
            <a:normAutofit/>
          </a:bodyPr>
          <a:lstStyle/>
          <a:p>
            <a:r>
              <a:rPr lang="el-GR" sz="2800" i="1" dirty="0"/>
              <a:t>είσοδοι - έξοδοι μικροϋπολογιστή</a:t>
            </a:r>
            <a:endParaRPr lang="el-GR" sz="2800" i="1" dirty="0"/>
          </a:p>
        </p:txBody>
      </p:sp>
    </p:spTree>
    <p:extLst>
      <p:ext uri="{BB962C8B-B14F-4D97-AF65-F5344CB8AC3E}">
        <p14:creationId xmlns:p14="http://schemas.microsoft.com/office/powerpoint/2010/main" val="2033051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p:txBody>
          <a:bodyPr/>
          <a:lstStyle/>
          <a:p>
            <a:endParaRPr lang="el-GR" sz="2000" dirty="0">
              <a:latin typeface="Calibri" pitchFamily="34" charset="0"/>
              <a:cs typeface="Calibri" pitchFamily="34" charset="0"/>
            </a:endParaRPr>
          </a:p>
          <a:p>
            <a:r>
              <a:rPr lang="en-US" sz="2000" dirty="0">
                <a:latin typeface="Calibri" pitchFamily="34" charset="0"/>
                <a:cs typeface="Calibri" pitchFamily="34" charset="0"/>
              </a:rPr>
              <a:t> </a:t>
            </a:r>
            <a:r>
              <a:rPr lang="el-GR" sz="2000" dirty="0">
                <a:latin typeface="Calibri" pitchFamily="34" charset="0"/>
                <a:cs typeface="Calibri" pitchFamily="34" charset="0"/>
              </a:rPr>
              <a:t>δεύτερη εφαρμογή : </a:t>
            </a:r>
            <a:r>
              <a:rPr lang="en-US" sz="2000" dirty="0">
                <a:latin typeface="Calibri" pitchFamily="34" charset="0"/>
                <a:cs typeface="Calibri" pitchFamily="34" charset="0"/>
              </a:rPr>
              <a:t>switches to led</a:t>
            </a:r>
            <a:r>
              <a:rPr lang="el-GR" sz="2000" dirty="0">
                <a:latin typeface="Calibri" pitchFamily="34" charset="0"/>
                <a:cs typeface="Calibri" pitchFamily="34" charset="0"/>
              </a:rPr>
              <a:t>’</a:t>
            </a:r>
            <a:r>
              <a:rPr lang="en-US" sz="2000" dirty="0">
                <a:latin typeface="Calibri" pitchFamily="34" charset="0"/>
                <a:cs typeface="Calibri" pitchFamily="34" charset="0"/>
              </a:rPr>
              <a:t>s</a:t>
            </a:r>
            <a:endParaRPr lang="el-GR" sz="2000" dirty="0">
              <a:latin typeface="Calibri" pitchFamily="34" charset="0"/>
              <a:cs typeface="Calibri" pitchFamily="34" charset="0"/>
            </a:endParaRPr>
          </a:p>
          <a:p>
            <a:pPr>
              <a:buNone/>
            </a:pPr>
            <a:endParaRPr lang="en-US" sz="2000" dirty="0">
              <a:latin typeface="Calibri" pitchFamily="34" charset="0"/>
              <a:cs typeface="Calibri" pitchFamily="34" charset="0"/>
            </a:endParaRPr>
          </a:p>
          <a:p>
            <a:pPr>
              <a:buNone/>
            </a:pPr>
            <a:r>
              <a:rPr lang="el-GR" sz="1400" i="1" dirty="0">
                <a:solidFill>
                  <a:schemeClr val="accent2">
                    <a:lumMod val="50000"/>
                  </a:schemeClr>
                </a:solidFill>
                <a:latin typeface="Calibri" pitchFamily="34" charset="0"/>
                <a:cs typeface="Calibri" pitchFamily="34" charset="0"/>
              </a:rPr>
              <a:t>Στη δεύτερη εφαρμογή γίνεται η προσθήκη στο πρόγραμμα</a:t>
            </a:r>
            <a:r>
              <a:rPr lang="en-US" sz="1400" i="1" dirty="0">
                <a:solidFill>
                  <a:schemeClr val="accent2">
                    <a:lumMod val="50000"/>
                  </a:schemeClr>
                </a:solidFill>
                <a:latin typeface="Calibri" pitchFamily="34" charset="0"/>
                <a:cs typeface="Calibri" pitchFamily="34" charset="0"/>
              </a:rPr>
              <a:t>,</a:t>
            </a:r>
            <a:r>
              <a:rPr lang="el-GR" sz="1400" i="1" dirty="0">
                <a:solidFill>
                  <a:schemeClr val="accent2">
                    <a:lumMod val="50000"/>
                  </a:schemeClr>
                </a:solidFill>
                <a:latin typeface="Calibri" pitchFamily="34" charset="0"/>
                <a:cs typeface="Calibri" pitchFamily="34" charset="0"/>
              </a:rPr>
              <a:t> των εντολών για την είσοδο δεδομένων.</a:t>
            </a:r>
            <a:endParaRPr lang="en-US" sz="1400" i="1" dirty="0">
              <a:solidFill>
                <a:schemeClr val="accent2">
                  <a:lumMod val="50000"/>
                </a:schemeClr>
              </a:solidFill>
              <a:latin typeface="Calibri" pitchFamily="34" charset="0"/>
              <a:cs typeface="Calibri" pitchFamily="34" charset="0"/>
            </a:endParaRPr>
          </a:p>
          <a:p>
            <a:pPr>
              <a:buNone/>
            </a:pPr>
            <a:endParaRPr lang="el-GR" sz="1400" i="1" dirty="0">
              <a:solidFill>
                <a:schemeClr val="accent2">
                  <a:lumMod val="50000"/>
                </a:schemeClr>
              </a:solidFill>
              <a:latin typeface="Calibri" pitchFamily="34" charset="0"/>
              <a:cs typeface="Calibri" pitchFamily="34" charset="0"/>
            </a:endParaRPr>
          </a:p>
          <a:p>
            <a:pPr>
              <a:buNone/>
            </a:pPr>
            <a:r>
              <a:rPr lang="el-GR" sz="1400" i="1" dirty="0">
                <a:solidFill>
                  <a:schemeClr val="accent2">
                    <a:lumMod val="50000"/>
                  </a:schemeClr>
                </a:solidFill>
                <a:latin typeface="Calibri" pitchFamily="34" charset="0"/>
                <a:cs typeface="Calibri" pitchFamily="34" charset="0"/>
              </a:rPr>
              <a:t>Στόχος της εφαρμογής είναι να εισάγονται δεδομένα στον </a:t>
            </a:r>
            <a:r>
              <a:rPr lang="el-GR" sz="1400" i="1" dirty="0" err="1">
                <a:solidFill>
                  <a:schemeClr val="accent2">
                    <a:lumMod val="50000"/>
                  </a:schemeClr>
                </a:solidFill>
                <a:latin typeface="Calibri" pitchFamily="34" charset="0"/>
                <a:cs typeface="Calibri" pitchFamily="34" charset="0"/>
              </a:rPr>
              <a:t>μΥ</a:t>
            </a:r>
            <a:r>
              <a:rPr lang="el-GR" sz="1400" i="1" dirty="0">
                <a:solidFill>
                  <a:schemeClr val="accent2">
                    <a:lumMod val="50000"/>
                  </a:schemeClr>
                </a:solidFill>
                <a:latin typeface="Calibri" pitchFamily="34" charset="0"/>
                <a:cs typeface="Calibri" pitchFamily="34" charset="0"/>
              </a:rPr>
              <a:t> από τους διακόπτες της </a:t>
            </a:r>
            <a:r>
              <a:rPr lang="en-US" sz="1400" i="1" dirty="0">
                <a:solidFill>
                  <a:schemeClr val="accent2">
                    <a:lumMod val="50000"/>
                  </a:schemeClr>
                </a:solidFill>
                <a:latin typeface="Calibri" pitchFamily="34" charset="0"/>
                <a:cs typeface="Calibri" pitchFamily="34" charset="0"/>
              </a:rPr>
              <a:t>STK500, </a:t>
            </a:r>
            <a:r>
              <a:rPr lang="el-GR" sz="1400" i="1" dirty="0">
                <a:solidFill>
                  <a:schemeClr val="accent2">
                    <a:lumMod val="50000"/>
                  </a:schemeClr>
                </a:solidFill>
                <a:latin typeface="Calibri" pitchFamily="34" charset="0"/>
                <a:cs typeface="Calibri" pitchFamily="34" charset="0"/>
              </a:rPr>
              <a:t>ώστε πιέζοντας κάποιον διακόπτη να ενεργοποιείται κάθε φορά το αντίστοιχο </a:t>
            </a:r>
            <a:r>
              <a:rPr lang="en-US" sz="1400" i="1" dirty="0">
                <a:solidFill>
                  <a:schemeClr val="accent2">
                    <a:lumMod val="50000"/>
                  </a:schemeClr>
                </a:solidFill>
                <a:latin typeface="Calibri" pitchFamily="34" charset="0"/>
                <a:cs typeface="Calibri" pitchFamily="34" charset="0"/>
              </a:rPr>
              <a:t>led.</a:t>
            </a:r>
          </a:p>
          <a:p>
            <a:pPr>
              <a:buNone/>
            </a:pPr>
            <a:endParaRPr lang="en-US" sz="1400" i="1" dirty="0">
              <a:solidFill>
                <a:schemeClr val="accent2">
                  <a:lumMod val="50000"/>
                </a:schemeClr>
              </a:solidFill>
              <a:latin typeface="Calibri" pitchFamily="34" charset="0"/>
              <a:cs typeface="Calibri" pitchFamily="34" charset="0"/>
            </a:endParaRPr>
          </a:p>
          <a:p>
            <a:pPr>
              <a:buNone/>
            </a:pPr>
            <a:r>
              <a:rPr lang="el-GR" sz="1400" i="1" dirty="0">
                <a:solidFill>
                  <a:schemeClr val="accent2">
                    <a:lumMod val="50000"/>
                  </a:schemeClr>
                </a:solidFill>
                <a:latin typeface="Calibri" pitchFamily="34" charset="0"/>
                <a:cs typeface="Calibri" pitchFamily="34" charset="0"/>
              </a:rPr>
              <a:t>Νέα δεδομένα σχεδιασμού είναι :</a:t>
            </a:r>
          </a:p>
          <a:p>
            <a:pPr>
              <a:buNone/>
            </a:pPr>
            <a:r>
              <a:rPr lang="el-GR" sz="1400" i="1" dirty="0">
                <a:solidFill>
                  <a:schemeClr val="accent2">
                    <a:lumMod val="50000"/>
                  </a:schemeClr>
                </a:solidFill>
                <a:latin typeface="Calibri" pitchFamily="34" charset="0"/>
                <a:cs typeface="Calibri" pitchFamily="34" charset="0"/>
              </a:rPr>
              <a:t>		α. </a:t>
            </a:r>
            <a:r>
              <a:rPr lang="en-US" sz="1400" i="1" dirty="0">
                <a:solidFill>
                  <a:schemeClr val="accent2">
                    <a:lumMod val="50000"/>
                  </a:schemeClr>
                </a:solidFill>
                <a:latin typeface="Calibri" pitchFamily="34" charset="0"/>
                <a:cs typeface="Calibri" pitchFamily="34" charset="0"/>
              </a:rPr>
              <a:t>H</a:t>
            </a:r>
            <a:r>
              <a:rPr lang="el-GR" sz="1400" i="1" dirty="0">
                <a:solidFill>
                  <a:schemeClr val="accent2">
                    <a:lumMod val="50000"/>
                  </a:schemeClr>
                </a:solidFill>
                <a:latin typeface="Calibri" pitchFamily="34" charset="0"/>
                <a:cs typeface="Calibri" pitchFamily="34" charset="0"/>
              </a:rPr>
              <a:t> έννοια και η λογική των </a:t>
            </a:r>
            <a:r>
              <a:rPr lang="en-US" sz="1400" i="1" dirty="0">
                <a:solidFill>
                  <a:schemeClr val="accent2">
                    <a:lumMod val="50000"/>
                  </a:schemeClr>
                </a:solidFill>
                <a:latin typeface="Calibri" pitchFamily="34" charset="0"/>
                <a:cs typeface="Calibri" pitchFamily="34" charset="0"/>
              </a:rPr>
              <a:t>pull up resistors.</a:t>
            </a:r>
          </a:p>
          <a:p>
            <a:pPr>
              <a:buNone/>
            </a:pPr>
            <a:r>
              <a:rPr lang="en-US" sz="1400" i="1" dirty="0">
                <a:solidFill>
                  <a:schemeClr val="accent2">
                    <a:lumMod val="50000"/>
                  </a:schemeClr>
                </a:solidFill>
                <a:latin typeface="Calibri" pitchFamily="34" charset="0"/>
                <a:cs typeface="Calibri" pitchFamily="34" charset="0"/>
              </a:rPr>
              <a:t>		</a:t>
            </a:r>
            <a:r>
              <a:rPr lang="el-GR" sz="1400" i="1" dirty="0">
                <a:solidFill>
                  <a:schemeClr val="accent2">
                    <a:lumMod val="50000"/>
                  </a:schemeClr>
                </a:solidFill>
                <a:latin typeface="Calibri" pitchFamily="34" charset="0"/>
                <a:cs typeface="Calibri" pitchFamily="34" charset="0"/>
              </a:rPr>
              <a:t>β</a:t>
            </a:r>
            <a:r>
              <a:rPr lang="en-US" sz="1400" i="1" dirty="0">
                <a:solidFill>
                  <a:schemeClr val="accent2">
                    <a:lumMod val="50000"/>
                  </a:schemeClr>
                </a:solidFill>
                <a:latin typeface="Calibri" pitchFamily="34" charset="0"/>
                <a:cs typeface="Calibri" pitchFamily="34" charset="0"/>
              </a:rPr>
              <a:t>. To input </a:t>
            </a:r>
            <a:r>
              <a:rPr lang="el-GR" sz="1400" i="1" dirty="0">
                <a:solidFill>
                  <a:schemeClr val="accent2">
                    <a:lumMod val="50000"/>
                  </a:schemeClr>
                </a:solidFill>
                <a:latin typeface="Calibri" pitchFamily="34" charset="0"/>
                <a:cs typeface="Calibri" pitchFamily="34" charset="0"/>
              </a:rPr>
              <a:t>δεδομένων μέσω του </a:t>
            </a:r>
            <a:r>
              <a:rPr lang="en-US" sz="1400" i="1" dirty="0" err="1">
                <a:solidFill>
                  <a:schemeClr val="accent2">
                    <a:lumMod val="50000"/>
                  </a:schemeClr>
                </a:solidFill>
                <a:latin typeface="Calibri" pitchFamily="34" charset="0"/>
                <a:cs typeface="Calibri" pitchFamily="34" charset="0"/>
              </a:rPr>
              <a:t>PINx.</a:t>
            </a:r>
            <a:endParaRPr lang="en-US" sz="1400" i="1" dirty="0">
              <a:solidFill>
                <a:schemeClr val="accent2">
                  <a:lumMod val="50000"/>
                </a:schemeClr>
              </a:solidFill>
              <a:latin typeface="Calibri" pitchFamily="34" charset="0"/>
              <a:cs typeface="Calibri" pitchFamily="34" charset="0"/>
            </a:endParaRPr>
          </a:p>
          <a:p>
            <a:pPr>
              <a:buNone/>
            </a:pPr>
            <a:r>
              <a:rPr lang="en-US" sz="1400" i="1" dirty="0">
                <a:solidFill>
                  <a:schemeClr val="accent2">
                    <a:lumMod val="50000"/>
                  </a:schemeClr>
                </a:solidFill>
                <a:latin typeface="Calibri" pitchFamily="34" charset="0"/>
                <a:cs typeface="Calibri" pitchFamily="34" charset="0"/>
              </a:rPr>
              <a:t>		</a:t>
            </a:r>
            <a:r>
              <a:rPr lang="el-GR" sz="1400" i="1" dirty="0">
                <a:solidFill>
                  <a:schemeClr val="accent2">
                    <a:lumMod val="50000"/>
                  </a:schemeClr>
                </a:solidFill>
                <a:latin typeface="Calibri" pitchFamily="34" charset="0"/>
                <a:cs typeface="Calibri" pitchFamily="34" charset="0"/>
              </a:rPr>
              <a:t>γ. Η χρήση </a:t>
            </a:r>
            <a:r>
              <a:rPr lang="en-US" sz="1400" i="1" dirty="0">
                <a:solidFill>
                  <a:schemeClr val="accent2">
                    <a:lumMod val="50000"/>
                  </a:schemeClr>
                </a:solidFill>
                <a:latin typeface="Calibri" pitchFamily="34" charset="0"/>
                <a:cs typeface="Calibri" pitchFamily="34" charset="0"/>
              </a:rPr>
              <a:t>Global register variables.</a:t>
            </a:r>
          </a:p>
          <a:p>
            <a:pPr>
              <a:buNone/>
            </a:pPr>
            <a:endParaRPr lang="en-US" sz="1400" i="1" dirty="0">
              <a:solidFill>
                <a:schemeClr val="accent2">
                  <a:lumMod val="50000"/>
                </a:schemeClr>
              </a:solidFill>
              <a:latin typeface="Calibri" pitchFamily="34" charset="0"/>
              <a:cs typeface="Calibri" pitchFamily="34" charset="0"/>
            </a:endParaRPr>
          </a:p>
          <a:p>
            <a:pPr>
              <a:buNone/>
            </a:pPr>
            <a:r>
              <a:rPr lang="el-GR" sz="1400" i="1" dirty="0">
                <a:solidFill>
                  <a:schemeClr val="accent2">
                    <a:lumMod val="50000"/>
                  </a:schemeClr>
                </a:solidFill>
                <a:latin typeface="Calibri" pitchFamily="34" charset="0"/>
                <a:cs typeface="Calibri" pitchFamily="34" charset="0"/>
              </a:rPr>
              <a:t>Όνομα αρχείου : </a:t>
            </a:r>
            <a:r>
              <a:rPr lang="en-US" sz="1400" b="1" i="1" dirty="0">
                <a:latin typeface="Calibri" pitchFamily="34" charset="0"/>
                <a:cs typeface="Calibri" pitchFamily="34" charset="0"/>
              </a:rPr>
              <a:t>Switches2LEDs.asm</a:t>
            </a:r>
          </a:p>
          <a:p>
            <a:pPr>
              <a:buNone/>
            </a:pPr>
            <a:endParaRPr lang="el-GR" sz="1600" i="1" dirty="0">
              <a:solidFill>
                <a:schemeClr val="accent2">
                  <a:lumMod val="50000"/>
                </a:schemeClr>
              </a:solidFill>
              <a:latin typeface="Calibri" pitchFamily="34" charset="0"/>
              <a:cs typeface="Calibri" pitchFamily="34" charset="0"/>
            </a:endParaRPr>
          </a:p>
          <a:p>
            <a:endParaRPr lang="el-GR" dirty="0"/>
          </a:p>
        </p:txBody>
      </p:sp>
      <p:sp>
        <p:nvSpPr>
          <p:cNvPr id="4" name="1 - Τίτλος"/>
          <p:cNvSpPr>
            <a:spLocks noGrp="1"/>
          </p:cNvSpPr>
          <p:nvPr>
            <p:ph type="title"/>
          </p:nvPr>
        </p:nvSpPr>
        <p:spPr/>
        <p:txBody>
          <a:bodyPr>
            <a:normAutofit/>
          </a:bodyPr>
          <a:lstStyle/>
          <a:p>
            <a:r>
              <a:rPr lang="el-GR" sz="2800" i="1" dirty="0"/>
              <a:t>είσοδοι - έξοδοι μικροϋπολογιστή</a:t>
            </a:r>
            <a:endParaRPr lang="el-GR" sz="2800" i="1" dirty="0"/>
          </a:p>
        </p:txBody>
      </p:sp>
    </p:spTree>
    <p:extLst>
      <p:ext uri="{BB962C8B-B14F-4D97-AF65-F5344CB8AC3E}">
        <p14:creationId xmlns:p14="http://schemas.microsoft.com/office/powerpoint/2010/main" val="32400223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a:spLocks noGrp="1"/>
          </p:cNvSpPr>
          <p:nvPr>
            <p:ph type="title"/>
          </p:nvPr>
        </p:nvSpPr>
        <p:spPr/>
        <p:txBody>
          <a:bodyPr>
            <a:normAutofit/>
          </a:bodyPr>
          <a:lstStyle/>
          <a:p>
            <a:r>
              <a:rPr lang="el-GR" sz="2800" i="1" dirty="0"/>
              <a:t>είσοδοι - έξοδοι μικροϋπολογιστή</a:t>
            </a:r>
            <a:endParaRPr lang="el-GR" sz="2800" i="1" dirty="0"/>
          </a:p>
        </p:txBody>
      </p:sp>
      <p:sp>
        <p:nvSpPr>
          <p:cNvPr id="5" name="2 - Θέση περιεχομένου"/>
          <p:cNvSpPr>
            <a:spLocks noGrp="1"/>
          </p:cNvSpPr>
          <p:nvPr>
            <p:ph sz="quarter" idx="1"/>
          </p:nvPr>
        </p:nvSpPr>
        <p:spPr>
          <a:xfrm>
            <a:off x="2136648" y="1600200"/>
            <a:ext cx="8153400" cy="4781128"/>
          </a:xfrm>
        </p:spPr>
        <p:txBody>
          <a:bodyPr>
            <a:normAutofit/>
          </a:bodyPr>
          <a:lstStyle/>
          <a:p>
            <a:endParaRPr lang="el-GR" sz="2000" dirty="0"/>
          </a:p>
          <a:p>
            <a:r>
              <a:rPr lang="el-GR" sz="2000" dirty="0"/>
              <a:t>βασικές παράμετροι σχεδίασης:</a:t>
            </a:r>
          </a:p>
          <a:p>
            <a:pPr>
              <a:buNone/>
            </a:pPr>
            <a:endParaRPr lang="el-GR" sz="2000" i="1" dirty="0">
              <a:solidFill>
                <a:schemeClr val="accent2">
                  <a:lumMod val="50000"/>
                </a:schemeClr>
              </a:solidFill>
              <a:latin typeface="Calibri" pitchFamily="34" charset="0"/>
              <a:cs typeface="Calibri" pitchFamily="34" charset="0"/>
            </a:endParaRPr>
          </a:p>
          <a:p>
            <a:pPr>
              <a:buNone/>
            </a:pPr>
            <a:r>
              <a:rPr lang="el-GR" sz="1400" i="1" dirty="0">
                <a:solidFill>
                  <a:schemeClr val="accent2">
                    <a:lumMod val="50000"/>
                  </a:schemeClr>
                </a:solidFill>
                <a:latin typeface="Calibri" pitchFamily="34" charset="0"/>
                <a:cs typeface="Calibri" pitchFamily="34" charset="0"/>
              </a:rPr>
              <a:t>Λειτουργία ενός </a:t>
            </a:r>
            <a:r>
              <a:rPr lang="en-US" sz="1400" i="1" dirty="0">
                <a:solidFill>
                  <a:schemeClr val="accent2">
                    <a:lumMod val="50000"/>
                  </a:schemeClr>
                </a:solidFill>
                <a:latin typeface="Calibri" pitchFamily="34" charset="0"/>
                <a:cs typeface="Calibri" pitchFamily="34" charset="0"/>
              </a:rPr>
              <a:t>switch </a:t>
            </a:r>
            <a:r>
              <a:rPr lang="el-GR" sz="1400" i="1" dirty="0">
                <a:solidFill>
                  <a:schemeClr val="accent2">
                    <a:lumMod val="50000"/>
                  </a:schemeClr>
                </a:solidFill>
                <a:latin typeface="Calibri" pitchFamily="34" charset="0"/>
                <a:cs typeface="Calibri" pitchFamily="34" charset="0"/>
              </a:rPr>
              <a:t>κατά τη μετάβαση από μια κατάσταση στην άλλη:</a:t>
            </a:r>
            <a:endParaRPr lang="en-US" sz="1400" i="1" dirty="0">
              <a:solidFill>
                <a:schemeClr val="accent2">
                  <a:lumMod val="50000"/>
                </a:schemeClr>
              </a:solidFill>
              <a:latin typeface="Calibri" pitchFamily="34" charset="0"/>
              <a:cs typeface="Calibri" pitchFamily="34" charset="0"/>
            </a:endParaRPr>
          </a:p>
          <a:p>
            <a:pPr>
              <a:buNone/>
            </a:pPr>
            <a:endParaRPr lang="en-US" sz="1400" i="1" dirty="0">
              <a:solidFill>
                <a:schemeClr val="accent2">
                  <a:lumMod val="50000"/>
                </a:schemeClr>
              </a:solidFill>
              <a:latin typeface="Calibri" pitchFamily="34" charset="0"/>
              <a:cs typeface="Calibri" pitchFamily="34" charset="0"/>
            </a:endParaRPr>
          </a:p>
          <a:p>
            <a:pPr>
              <a:buNone/>
            </a:pPr>
            <a:endParaRPr lang="en-US" sz="1400" i="1" dirty="0">
              <a:solidFill>
                <a:schemeClr val="accent2">
                  <a:lumMod val="50000"/>
                </a:schemeClr>
              </a:solidFill>
              <a:latin typeface="Calibri" pitchFamily="34" charset="0"/>
              <a:cs typeface="Calibri" pitchFamily="34" charset="0"/>
            </a:endParaRPr>
          </a:p>
          <a:p>
            <a:pPr>
              <a:buNone/>
            </a:pPr>
            <a:endParaRPr lang="el-GR" sz="1400" i="1" dirty="0">
              <a:solidFill>
                <a:schemeClr val="accent2">
                  <a:lumMod val="50000"/>
                </a:schemeClr>
              </a:solidFill>
              <a:latin typeface="Calibri" pitchFamily="34" charset="0"/>
              <a:cs typeface="Calibri" pitchFamily="34" charset="0"/>
            </a:endParaRPr>
          </a:p>
          <a:p>
            <a:pPr>
              <a:buNone/>
            </a:pPr>
            <a:endParaRPr lang="el-GR" sz="1400" i="1" dirty="0">
              <a:solidFill>
                <a:schemeClr val="accent2">
                  <a:lumMod val="50000"/>
                </a:schemeClr>
              </a:solidFill>
              <a:latin typeface="Calibri" pitchFamily="34" charset="0"/>
              <a:cs typeface="Calibri" pitchFamily="34" charset="0"/>
            </a:endParaRPr>
          </a:p>
          <a:p>
            <a:pPr>
              <a:buNone/>
            </a:pPr>
            <a:r>
              <a:rPr lang="el-GR" sz="1400" i="1" dirty="0">
                <a:solidFill>
                  <a:schemeClr val="accent2">
                    <a:lumMod val="50000"/>
                  </a:schemeClr>
                </a:solidFill>
                <a:latin typeface="Calibri" pitchFamily="34" charset="0"/>
                <a:cs typeface="Calibri" pitchFamily="34" charset="0"/>
              </a:rPr>
              <a:t>Για την αντιμετώπιση τέτοιων φαινομένων, όπως επίσης και της κατάστασης «ανοιχτού κυκλώματος», εισάγεται κατά τη σχεδίαση κυκλωμάτων η έννοια της </a:t>
            </a:r>
            <a:r>
              <a:rPr lang="en-US" sz="1400" b="1" i="1" dirty="0">
                <a:solidFill>
                  <a:schemeClr val="accent2">
                    <a:lumMod val="50000"/>
                  </a:schemeClr>
                </a:solidFill>
                <a:latin typeface="Calibri" pitchFamily="34" charset="0"/>
                <a:cs typeface="Calibri" pitchFamily="34" charset="0"/>
              </a:rPr>
              <a:t>pull up resistor </a:t>
            </a:r>
            <a:r>
              <a:rPr lang="en-US" sz="1400" i="1" dirty="0">
                <a:solidFill>
                  <a:schemeClr val="accent2">
                    <a:lumMod val="50000"/>
                  </a:schemeClr>
                </a:solidFill>
                <a:latin typeface="Calibri" pitchFamily="34" charset="0"/>
                <a:cs typeface="Calibri" pitchFamily="34" charset="0"/>
              </a:rPr>
              <a:t>:</a:t>
            </a:r>
          </a:p>
          <a:p>
            <a:pPr>
              <a:buNone/>
            </a:pPr>
            <a:endParaRPr lang="el-GR" sz="1400" i="1" dirty="0">
              <a:solidFill>
                <a:schemeClr val="accent2">
                  <a:lumMod val="50000"/>
                </a:schemeClr>
              </a:solidFill>
              <a:latin typeface="Calibri" pitchFamily="34" charset="0"/>
              <a:cs typeface="Calibri" pitchFamily="34" charset="0"/>
            </a:endParaRPr>
          </a:p>
          <a:p>
            <a:pPr>
              <a:buNone/>
            </a:pPr>
            <a:endParaRPr lang="el-GR" sz="1400" i="1" dirty="0">
              <a:solidFill>
                <a:schemeClr val="accent2">
                  <a:lumMod val="50000"/>
                </a:schemeClr>
              </a:solidFill>
              <a:latin typeface="Calibri" pitchFamily="34" charset="0"/>
              <a:cs typeface="Calibri" pitchFamily="34" charset="0"/>
            </a:endParaRPr>
          </a:p>
        </p:txBody>
      </p:sp>
      <p:pic>
        <p:nvPicPr>
          <p:cNvPr id="9" name="8 - Εικόνα" descr="debounce.png"/>
          <p:cNvPicPr>
            <a:picLocks noChangeAspect="1"/>
          </p:cNvPicPr>
          <p:nvPr/>
        </p:nvPicPr>
        <p:blipFill>
          <a:blip r:embed="rId2" cstate="print"/>
          <a:stretch>
            <a:fillRect/>
          </a:stretch>
        </p:blipFill>
        <p:spPr>
          <a:xfrm>
            <a:off x="3575720" y="3140969"/>
            <a:ext cx="1975074" cy="1152127"/>
          </a:xfrm>
          <a:prstGeom prst="rect">
            <a:avLst/>
          </a:prstGeom>
        </p:spPr>
      </p:pic>
      <p:pic>
        <p:nvPicPr>
          <p:cNvPr id="10" name="9 - Εικόνα" descr="pullup.png"/>
          <p:cNvPicPr>
            <a:picLocks noChangeAspect="1"/>
          </p:cNvPicPr>
          <p:nvPr/>
        </p:nvPicPr>
        <p:blipFill>
          <a:blip r:embed="rId3" cstate="print"/>
          <a:stretch>
            <a:fillRect/>
          </a:stretch>
        </p:blipFill>
        <p:spPr>
          <a:xfrm>
            <a:off x="3575720" y="4869160"/>
            <a:ext cx="1944216" cy="1368152"/>
          </a:xfrm>
          <a:prstGeom prst="rect">
            <a:avLst/>
          </a:prstGeom>
        </p:spPr>
      </p:pic>
    </p:spTree>
    <p:extLst>
      <p:ext uri="{BB962C8B-B14F-4D97-AF65-F5344CB8AC3E}">
        <p14:creationId xmlns:p14="http://schemas.microsoft.com/office/powerpoint/2010/main" val="23037596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 Θέση περιεχομένου"/>
          <p:cNvSpPr>
            <a:spLocks noGrp="1"/>
          </p:cNvSpPr>
          <p:nvPr>
            <p:ph sz="quarter" idx="1"/>
          </p:nvPr>
        </p:nvSpPr>
        <p:spPr/>
        <p:txBody>
          <a:bodyPr>
            <a:normAutofit/>
          </a:bodyPr>
          <a:lstStyle/>
          <a:p>
            <a:endParaRPr lang="el-GR" sz="2000" dirty="0"/>
          </a:p>
          <a:p>
            <a:r>
              <a:rPr lang="el-GR" sz="2000" dirty="0"/>
              <a:t>βασικές παράμετροι σχεδίασης:</a:t>
            </a:r>
          </a:p>
          <a:p>
            <a:pPr>
              <a:buNone/>
            </a:pPr>
            <a:endParaRPr lang="el-GR" sz="2000" i="1" dirty="0">
              <a:solidFill>
                <a:schemeClr val="accent2">
                  <a:lumMod val="50000"/>
                </a:schemeClr>
              </a:solidFill>
              <a:latin typeface="Calibri" pitchFamily="34" charset="0"/>
              <a:cs typeface="Calibri" pitchFamily="34" charset="0"/>
            </a:endParaRPr>
          </a:p>
          <a:p>
            <a:pPr>
              <a:buNone/>
            </a:pPr>
            <a:r>
              <a:rPr lang="el-GR" sz="1400" i="1" dirty="0">
                <a:solidFill>
                  <a:schemeClr val="accent2">
                    <a:lumMod val="50000"/>
                  </a:schemeClr>
                </a:solidFill>
                <a:latin typeface="Calibri" pitchFamily="34" charset="0"/>
                <a:cs typeface="Calibri" pitchFamily="34" charset="0"/>
              </a:rPr>
              <a:t>Στον </a:t>
            </a:r>
            <a:r>
              <a:rPr lang="en-US" sz="1400" i="1" dirty="0">
                <a:solidFill>
                  <a:schemeClr val="accent2">
                    <a:lumMod val="50000"/>
                  </a:schemeClr>
                </a:solidFill>
                <a:latin typeface="Calibri" pitchFamily="34" charset="0"/>
                <a:cs typeface="Calibri" pitchFamily="34" charset="0"/>
              </a:rPr>
              <a:t>Mega32</a:t>
            </a:r>
            <a:r>
              <a:rPr lang="el-GR" sz="1400" i="1" dirty="0">
                <a:solidFill>
                  <a:schemeClr val="accent2">
                    <a:lumMod val="50000"/>
                  </a:schemeClr>
                </a:solidFill>
                <a:latin typeface="Calibri" pitchFamily="34" charset="0"/>
                <a:cs typeface="Calibri" pitchFamily="34" charset="0"/>
              </a:rPr>
              <a:t> υπάρχουν ενσωματωμένες στα Ι/Ο </a:t>
            </a:r>
            <a:r>
              <a:rPr lang="en-US" sz="1400" i="1" dirty="0">
                <a:solidFill>
                  <a:schemeClr val="accent2">
                    <a:lumMod val="50000"/>
                  </a:schemeClr>
                </a:solidFill>
                <a:latin typeface="Calibri" pitchFamily="34" charset="0"/>
                <a:cs typeface="Calibri" pitchFamily="34" charset="0"/>
              </a:rPr>
              <a:t>PORT </a:t>
            </a:r>
            <a:r>
              <a:rPr lang="el-GR" sz="1400" i="1" dirty="0">
                <a:solidFill>
                  <a:schemeClr val="accent2">
                    <a:lumMod val="50000"/>
                  </a:schemeClr>
                </a:solidFill>
                <a:latin typeface="Calibri" pitchFamily="34" charset="0"/>
                <a:cs typeface="Calibri" pitchFamily="34" charset="0"/>
              </a:rPr>
              <a:t> </a:t>
            </a:r>
            <a:r>
              <a:rPr lang="en-US" sz="1400" b="1" i="1" dirty="0">
                <a:solidFill>
                  <a:schemeClr val="accent2">
                    <a:lumMod val="50000"/>
                  </a:schemeClr>
                </a:solidFill>
                <a:latin typeface="Calibri" pitchFamily="34" charset="0"/>
                <a:cs typeface="Calibri" pitchFamily="34" charset="0"/>
              </a:rPr>
              <a:t>internal pull up resistors</a:t>
            </a:r>
            <a:r>
              <a:rPr lang="en-US" sz="1400" i="1" dirty="0">
                <a:solidFill>
                  <a:schemeClr val="accent2">
                    <a:lumMod val="50000"/>
                  </a:schemeClr>
                </a:solidFill>
                <a:latin typeface="Calibri" pitchFamily="34" charset="0"/>
                <a:cs typeface="Calibri" pitchFamily="34" charset="0"/>
              </a:rPr>
              <a:t>, </a:t>
            </a:r>
            <a:r>
              <a:rPr lang="el-GR" sz="1400" i="1" dirty="0">
                <a:solidFill>
                  <a:schemeClr val="accent2">
                    <a:lumMod val="50000"/>
                  </a:schemeClr>
                </a:solidFill>
                <a:latin typeface="Calibri" pitchFamily="34" charset="0"/>
                <a:cs typeface="Calibri" pitchFamily="34" charset="0"/>
              </a:rPr>
              <a:t>ακριβώς πριν από τα </a:t>
            </a:r>
            <a:r>
              <a:rPr lang="en-US" sz="1400" i="1" dirty="0">
                <a:solidFill>
                  <a:schemeClr val="accent2">
                    <a:lumMod val="50000"/>
                  </a:schemeClr>
                </a:solidFill>
                <a:latin typeface="Calibri" pitchFamily="34" charset="0"/>
                <a:cs typeface="Calibri" pitchFamily="34" charset="0"/>
              </a:rPr>
              <a:t>pin </a:t>
            </a:r>
            <a:r>
              <a:rPr lang="el-GR" sz="1400" i="1" dirty="0">
                <a:solidFill>
                  <a:schemeClr val="accent2">
                    <a:lumMod val="50000"/>
                  </a:schemeClr>
                </a:solidFill>
                <a:latin typeface="Calibri" pitchFamily="34" charset="0"/>
                <a:cs typeface="Calibri" pitchFamily="34" charset="0"/>
              </a:rPr>
              <a:t>του ολοκληρωμένου.</a:t>
            </a:r>
            <a:r>
              <a:rPr lang="en-US" sz="1400" i="1" dirty="0">
                <a:solidFill>
                  <a:schemeClr val="accent2">
                    <a:lumMod val="50000"/>
                  </a:schemeClr>
                </a:solidFill>
                <a:latin typeface="Calibri" pitchFamily="34" charset="0"/>
                <a:cs typeface="Calibri" pitchFamily="34" charset="0"/>
              </a:rPr>
              <a:t> </a:t>
            </a:r>
          </a:p>
          <a:p>
            <a:pPr>
              <a:buNone/>
            </a:pPr>
            <a:endParaRPr lang="en-US" sz="1400" i="1" dirty="0">
              <a:solidFill>
                <a:schemeClr val="accent2">
                  <a:lumMod val="50000"/>
                </a:schemeClr>
              </a:solidFill>
              <a:latin typeface="Calibri" pitchFamily="34" charset="0"/>
              <a:cs typeface="Calibri" pitchFamily="34" charset="0"/>
            </a:endParaRPr>
          </a:p>
          <a:p>
            <a:pPr>
              <a:buNone/>
            </a:pPr>
            <a:r>
              <a:rPr lang="el-GR" sz="1400" b="1" i="1" dirty="0">
                <a:solidFill>
                  <a:schemeClr val="accent2">
                    <a:lumMod val="50000"/>
                  </a:schemeClr>
                </a:solidFill>
                <a:latin typeface="Calibri" pitchFamily="34" charset="0"/>
                <a:cs typeface="Calibri" pitchFamily="34" charset="0"/>
              </a:rPr>
              <a:t>Όταν κάποιο </a:t>
            </a:r>
            <a:r>
              <a:rPr lang="en-US" sz="1400" b="1" i="1" dirty="0">
                <a:solidFill>
                  <a:schemeClr val="accent2">
                    <a:lumMod val="50000"/>
                  </a:schemeClr>
                </a:solidFill>
                <a:latin typeface="Calibri" pitchFamily="34" charset="0"/>
                <a:cs typeface="Calibri" pitchFamily="34" charset="0"/>
              </a:rPr>
              <a:t>PORT </a:t>
            </a:r>
            <a:r>
              <a:rPr lang="el-GR" sz="1400" b="1" i="1" dirty="0">
                <a:solidFill>
                  <a:schemeClr val="accent2">
                    <a:lumMod val="50000"/>
                  </a:schemeClr>
                </a:solidFill>
                <a:latin typeface="Calibri" pitchFamily="34" charset="0"/>
                <a:cs typeface="Calibri" pitchFamily="34" charset="0"/>
              </a:rPr>
              <a:t>τίθεται σαν είσοδος</a:t>
            </a:r>
            <a:r>
              <a:rPr lang="el-GR" sz="1400" i="1" dirty="0">
                <a:solidFill>
                  <a:schemeClr val="accent2">
                    <a:lumMod val="50000"/>
                  </a:schemeClr>
                </a:solidFill>
                <a:latin typeface="Calibri" pitchFamily="34" charset="0"/>
                <a:cs typeface="Calibri" pitchFamily="34" charset="0"/>
              </a:rPr>
              <a:t>, τότε η εντολή </a:t>
            </a:r>
            <a:r>
              <a:rPr lang="en-US" sz="1400" i="1" dirty="0">
                <a:solidFill>
                  <a:schemeClr val="accent2">
                    <a:lumMod val="50000"/>
                  </a:schemeClr>
                </a:solidFill>
                <a:latin typeface="Calibri" pitchFamily="34" charset="0"/>
                <a:cs typeface="Calibri" pitchFamily="34" charset="0"/>
              </a:rPr>
              <a:t> </a:t>
            </a:r>
            <a:r>
              <a:rPr lang="en-US" sz="1400" i="1" dirty="0">
                <a:solidFill>
                  <a:srgbClr val="0070C0"/>
                </a:solidFill>
                <a:latin typeface="Calibri" pitchFamily="34" charset="0"/>
                <a:cs typeface="Calibri" pitchFamily="34" charset="0"/>
              </a:rPr>
              <a:t>out</a:t>
            </a:r>
            <a:r>
              <a:rPr lang="en-US" sz="1400" i="1" dirty="0">
                <a:latin typeface="Calibri" pitchFamily="34" charset="0"/>
                <a:cs typeface="Calibri" pitchFamily="34" charset="0"/>
              </a:rPr>
              <a:t>  </a:t>
            </a:r>
            <a:r>
              <a:rPr lang="en-US" sz="1400" i="1" dirty="0" err="1">
                <a:latin typeface="Calibri" pitchFamily="34" charset="0"/>
                <a:cs typeface="Calibri" pitchFamily="34" charset="0"/>
              </a:rPr>
              <a:t>PORTx</a:t>
            </a:r>
            <a:r>
              <a:rPr lang="en-US" sz="1400" i="1" dirty="0">
                <a:latin typeface="Calibri" pitchFamily="34" charset="0"/>
                <a:cs typeface="Calibri" pitchFamily="34" charset="0"/>
              </a:rPr>
              <a:t>, Rx  </a:t>
            </a:r>
            <a:r>
              <a:rPr lang="el-GR" sz="1400" i="1" dirty="0">
                <a:solidFill>
                  <a:schemeClr val="accent2">
                    <a:lumMod val="50000"/>
                  </a:schemeClr>
                </a:solidFill>
                <a:latin typeface="Calibri" pitchFamily="34" charset="0"/>
                <a:cs typeface="Calibri" pitchFamily="34" charset="0"/>
              </a:rPr>
              <a:t>χρησιμοποιείται για να καθορίσει τη λειτουργία των</a:t>
            </a:r>
            <a:r>
              <a:rPr lang="en-US" sz="1400" i="1" dirty="0">
                <a:solidFill>
                  <a:schemeClr val="accent2">
                    <a:lumMod val="50000"/>
                  </a:schemeClr>
                </a:solidFill>
                <a:latin typeface="Calibri" pitchFamily="34" charset="0"/>
                <a:cs typeface="Calibri" pitchFamily="34" charset="0"/>
              </a:rPr>
              <a:t> internal</a:t>
            </a:r>
            <a:r>
              <a:rPr lang="el-GR" sz="1400" i="1" dirty="0">
                <a:solidFill>
                  <a:schemeClr val="accent2">
                    <a:lumMod val="50000"/>
                  </a:schemeClr>
                </a:solidFill>
                <a:latin typeface="Calibri" pitchFamily="34" charset="0"/>
                <a:cs typeface="Calibri" pitchFamily="34" charset="0"/>
              </a:rPr>
              <a:t> </a:t>
            </a:r>
            <a:r>
              <a:rPr lang="en-US" sz="1400" i="1" dirty="0">
                <a:solidFill>
                  <a:schemeClr val="accent2">
                    <a:lumMod val="50000"/>
                  </a:schemeClr>
                </a:solidFill>
                <a:latin typeface="Calibri" pitchFamily="34" charset="0"/>
                <a:cs typeface="Calibri" pitchFamily="34" charset="0"/>
              </a:rPr>
              <a:t>pull up resistors.</a:t>
            </a:r>
            <a:endParaRPr lang="el-GR" sz="1400" i="1" dirty="0">
              <a:solidFill>
                <a:schemeClr val="accent2">
                  <a:lumMod val="50000"/>
                </a:schemeClr>
              </a:solidFill>
              <a:latin typeface="Calibri" pitchFamily="34" charset="0"/>
              <a:cs typeface="Calibri" pitchFamily="34" charset="0"/>
            </a:endParaRPr>
          </a:p>
          <a:p>
            <a:pPr>
              <a:buNone/>
            </a:pPr>
            <a:endParaRPr lang="el-GR" sz="1400" i="1" dirty="0">
              <a:solidFill>
                <a:schemeClr val="accent2">
                  <a:lumMod val="50000"/>
                </a:schemeClr>
              </a:solidFill>
              <a:latin typeface="Calibri" pitchFamily="34" charset="0"/>
              <a:cs typeface="Calibri" pitchFamily="34" charset="0"/>
            </a:endParaRPr>
          </a:p>
          <a:p>
            <a:pPr>
              <a:buNone/>
            </a:pPr>
            <a:r>
              <a:rPr lang="el-GR" sz="1400" i="1" dirty="0">
                <a:solidFill>
                  <a:schemeClr val="accent2">
                    <a:lumMod val="50000"/>
                  </a:schemeClr>
                </a:solidFill>
                <a:latin typeface="Calibri" pitchFamily="34" charset="0"/>
                <a:cs typeface="Calibri" pitchFamily="34" charset="0"/>
              </a:rPr>
              <a:t>Εάν γραφτεί η 8</a:t>
            </a:r>
            <a:r>
              <a:rPr lang="en-US" sz="1400" i="1" dirty="0">
                <a:solidFill>
                  <a:schemeClr val="accent2">
                    <a:lumMod val="50000"/>
                  </a:schemeClr>
                </a:solidFill>
                <a:latin typeface="Calibri" pitchFamily="34" charset="0"/>
                <a:cs typeface="Calibri" pitchFamily="34" charset="0"/>
              </a:rPr>
              <a:t>-bit </a:t>
            </a:r>
            <a:r>
              <a:rPr lang="el-GR" sz="1400" i="1" dirty="0">
                <a:solidFill>
                  <a:schemeClr val="accent2">
                    <a:lumMod val="50000"/>
                  </a:schemeClr>
                </a:solidFill>
                <a:latin typeface="Calibri" pitchFamily="34" charset="0"/>
                <a:cs typeface="Calibri" pitchFamily="34" charset="0"/>
              </a:rPr>
              <a:t>τιμή ‘</a:t>
            </a:r>
            <a:r>
              <a:rPr lang="el-GR" sz="1400" b="1" i="1" dirty="0">
                <a:solidFill>
                  <a:schemeClr val="accent2">
                    <a:lumMod val="50000"/>
                  </a:schemeClr>
                </a:solidFill>
                <a:latin typeface="Calibri" pitchFamily="34" charset="0"/>
                <a:cs typeface="Calibri" pitchFamily="34" charset="0"/>
              </a:rPr>
              <a:t>11111111</a:t>
            </a:r>
            <a:r>
              <a:rPr lang="el-GR" sz="1400" i="1" dirty="0">
                <a:solidFill>
                  <a:schemeClr val="accent2">
                    <a:lumMod val="50000"/>
                  </a:schemeClr>
                </a:solidFill>
                <a:latin typeface="Calibri" pitchFamily="34" charset="0"/>
                <a:cs typeface="Calibri" pitchFamily="34" charset="0"/>
              </a:rPr>
              <a:t>’ στον καταχωρητή </a:t>
            </a:r>
            <a:r>
              <a:rPr lang="en-US" sz="1400" i="1" dirty="0" err="1">
                <a:solidFill>
                  <a:schemeClr val="accent2">
                    <a:lumMod val="50000"/>
                  </a:schemeClr>
                </a:solidFill>
                <a:latin typeface="Calibri" pitchFamily="34" charset="0"/>
                <a:cs typeface="Calibri" pitchFamily="34" charset="0"/>
              </a:rPr>
              <a:t>PORTx</a:t>
            </a:r>
            <a:r>
              <a:rPr lang="en-US" sz="1400" i="1" dirty="0">
                <a:solidFill>
                  <a:schemeClr val="accent2">
                    <a:lumMod val="50000"/>
                  </a:schemeClr>
                </a:solidFill>
                <a:latin typeface="Calibri" pitchFamily="34" charset="0"/>
                <a:cs typeface="Calibri" pitchFamily="34" charset="0"/>
              </a:rPr>
              <a:t> </a:t>
            </a:r>
            <a:r>
              <a:rPr lang="el-GR" sz="1400" i="1" dirty="0">
                <a:solidFill>
                  <a:schemeClr val="accent2">
                    <a:lumMod val="50000"/>
                  </a:schemeClr>
                </a:solidFill>
                <a:latin typeface="Calibri" pitchFamily="34" charset="0"/>
                <a:cs typeface="Calibri" pitchFamily="34" charset="0"/>
              </a:rPr>
              <a:t>τότε στις γραμμές εξόδου (Ρ</a:t>
            </a:r>
            <a:r>
              <a:rPr lang="en-US" sz="1400" i="1" dirty="0">
                <a:solidFill>
                  <a:schemeClr val="accent2">
                    <a:lumMod val="50000"/>
                  </a:schemeClr>
                </a:solidFill>
                <a:latin typeface="Calibri" pitchFamily="34" charset="0"/>
                <a:cs typeface="Calibri" pitchFamily="34" charset="0"/>
              </a:rPr>
              <a:t>x</a:t>
            </a:r>
            <a:r>
              <a:rPr lang="el-GR" sz="1400" i="1" dirty="0">
                <a:solidFill>
                  <a:schemeClr val="accent2">
                    <a:lumMod val="50000"/>
                  </a:schemeClr>
                </a:solidFill>
                <a:latin typeface="Calibri" pitchFamily="34" charset="0"/>
                <a:cs typeface="Calibri" pitchFamily="34" charset="0"/>
              </a:rPr>
              <a:t>0…Ρ</a:t>
            </a:r>
            <a:r>
              <a:rPr lang="en-US" sz="1400" i="1" dirty="0">
                <a:solidFill>
                  <a:schemeClr val="accent2">
                    <a:lumMod val="50000"/>
                  </a:schemeClr>
                </a:solidFill>
                <a:latin typeface="Calibri" pitchFamily="34" charset="0"/>
                <a:cs typeface="Calibri" pitchFamily="34" charset="0"/>
              </a:rPr>
              <a:t>x</a:t>
            </a:r>
            <a:r>
              <a:rPr lang="el-GR" sz="1400" i="1" dirty="0">
                <a:solidFill>
                  <a:schemeClr val="accent2">
                    <a:lumMod val="50000"/>
                  </a:schemeClr>
                </a:solidFill>
                <a:latin typeface="Calibri" pitchFamily="34" charset="0"/>
                <a:cs typeface="Calibri" pitchFamily="34" charset="0"/>
              </a:rPr>
              <a:t>7)</a:t>
            </a:r>
            <a:r>
              <a:rPr lang="en-US" sz="1400" i="1" dirty="0">
                <a:solidFill>
                  <a:schemeClr val="accent2">
                    <a:lumMod val="50000"/>
                  </a:schemeClr>
                </a:solidFill>
                <a:latin typeface="Calibri" pitchFamily="34" charset="0"/>
                <a:cs typeface="Calibri" pitchFamily="34" charset="0"/>
              </a:rPr>
              <a:t> </a:t>
            </a:r>
            <a:r>
              <a:rPr lang="el-GR" sz="1400" i="1" dirty="0">
                <a:solidFill>
                  <a:schemeClr val="accent2">
                    <a:lumMod val="50000"/>
                  </a:schemeClr>
                </a:solidFill>
                <a:latin typeface="Calibri" pitchFamily="34" charset="0"/>
                <a:cs typeface="Calibri" pitchFamily="34" charset="0"/>
              </a:rPr>
              <a:t>είναι </a:t>
            </a:r>
            <a:r>
              <a:rPr lang="el-GR" sz="1400" b="1" i="1" dirty="0">
                <a:solidFill>
                  <a:schemeClr val="accent2">
                    <a:lumMod val="50000"/>
                  </a:schemeClr>
                </a:solidFill>
                <a:latin typeface="Calibri" pitchFamily="34" charset="0"/>
                <a:cs typeface="Calibri" pitchFamily="34" charset="0"/>
              </a:rPr>
              <a:t>ενεργοποιημένες οι </a:t>
            </a:r>
            <a:r>
              <a:rPr lang="en-US" sz="1400" b="1" i="1" dirty="0">
                <a:solidFill>
                  <a:schemeClr val="accent2">
                    <a:lumMod val="50000"/>
                  </a:schemeClr>
                </a:solidFill>
                <a:latin typeface="Calibri" pitchFamily="34" charset="0"/>
                <a:cs typeface="Calibri" pitchFamily="34" charset="0"/>
              </a:rPr>
              <a:t>pull up </a:t>
            </a:r>
            <a:r>
              <a:rPr lang="en-US" sz="1400" b="1" i="1" dirty="0" err="1">
                <a:solidFill>
                  <a:schemeClr val="accent2">
                    <a:lumMod val="50000"/>
                  </a:schemeClr>
                </a:solidFill>
                <a:latin typeface="Calibri" pitchFamily="34" charset="0"/>
                <a:cs typeface="Calibri" pitchFamily="34" charset="0"/>
              </a:rPr>
              <a:t>restistors</a:t>
            </a:r>
            <a:r>
              <a:rPr lang="en-US" sz="1400" i="1" dirty="0">
                <a:solidFill>
                  <a:schemeClr val="accent2">
                    <a:lumMod val="50000"/>
                  </a:schemeClr>
                </a:solidFill>
                <a:latin typeface="Calibri" pitchFamily="34" charset="0"/>
                <a:cs typeface="Calibri" pitchFamily="34" charset="0"/>
              </a:rPr>
              <a:t>.</a:t>
            </a:r>
            <a:endParaRPr lang="el-GR" sz="1400" i="1" dirty="0">
              <a:solidFill>
                <a:schemeClr val="accent2">
                  <a:lumMod val="50000"/>
                </a:schemeClr>
              </a:solidFill>
              <a:latin typeface="Calibri" pitchFamily="34" charset="0"/>
              <a:cs typeface="Calibri" pitchFamily="34" charset="0"/>
            </a:endParaRPr>
          </a:p>
          <a:p>
            <a:pPr>
              <a:buNone/>
            </a:pPr>
            <a:endParaRPr lang="en-US" sz="1400" i="1" dirty="0">
              <a:solidFill>
                <a:schemeClr val="accent2">
                  <a:lumMod val="50000"/>
                </a:schemeClr>
              </a:solidFill>
              <a:latin typeface="Calibri" pitchFamily="34" charset="0"/>
              <a:cs typeface="Calibri" pitchFamily="34" charset="0"/>
            </a:endParaRPr>
          </a:p>
          <a:p>
            <a:pPr>
              <a:buNone/>
            </a:pPr>
            <a:endParaRPr lang="el-GR" sz="1400" i="1" dirty="0">
              <a:solidFill>
                <a:schemeClr val="accent2">
                  <a:lumMod val="50000"/>
                </a:schemeClr>
              </a:solidFill>
              <a:latin typeface="Calibri" pitchFamily="34" charset="0"/>
              <a:cs typeface="Calibri" pitchFamily="34" charset="0"/>
            </a:endParaRPr>
          </a:p>
          <a:p>
            <a:pPr>
              <a:buNone/>
            </a:pPr>
            <a:endParaRPr lang="el-GR" sz="1400" i="1" dirty="0">
              <a:solidFill>
                <a:schemeClr val="accent2">
                  <a:lumMod val="50000"/>
                </a:schemeClr>
              </a:solidFill>
              <a:latin typeface="Calibri" pitchFamily="34" charset="0"/>
              <a:cs typeface="Calibri" pitchFamily="34" charset="0"/>
            </a:endParaRPr>
          </a:p>
        </p:txBody>
      </p:sp>
      <p:sp>
        <p:nvSpPr>
          <p:cNvPr id="5" name="1 - Τίτλος"/>
          <p:cNvSpPr>
            <a:spLocks noGrp="1"/>
          </p:cNvSpPr>
          <p:nvPr>
            <p:ph type="title"/>
          </p:nvPr>
        </p:nvSpPr>
        <p:spPr/>
        <p:txBody>
          <a:bodyPr>
            <a:normAutofit/>
          </a:bodyPr>
          <a:lstStyle/>
          <a:p>
            <a:r>
              <a:rPr lang="el-GR" sz="2800" i="1" dirty="0"/>
              <a:t>είσοδοι - έξοδοι μικροϋπολογιστή</a:t>
            </a:r>
            <a:endParaRPr lang="el-GR" sz="2800" i="1" dirty="0"/>
          </a:p>
        </p:txBody>
      </p:sp>
    </p:spTree>
    <p:extLst>
      <p:ext uri="{BB962C8B-B14F-4D97-AF65-F5344CB8AC3E}">
        <p14:creationId xmlns:p14="http://schemas.microsoft.com/office/powerpoint/2010/main" val="30448874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a:spLocks noGrp="1"/>
          </p:cNvSpPr>
          <p:nvPr>
            <p:ph type="title"/>
          </p:nvPr>
        </p:nvSpPr>
        <p:spPr/>
        <p:txBody>
          <a:bodyPr>
            <a:normAutofit/>
          </a:bodyPr>
          <a:lstStyle/>
          <a:p>
            <a:r>
              <a:rPr lang="el-GR" sz="2800" i="1" dirty="0"/>
              <a:t>είσοδοι - έξοδοι μικροϋπολογιστή</a:t>
            </a:r>
            <a:endParaRPr lang="el-GR" sz="2800" i="1" dirty="0"/>
          </a:p>
        </p:txBody>
      </p:sp>
      <p:sp>
        <p:nvSpPr>
          <p:cNvPr id="5" name="2 - Θέση περιεχομένου"/>
          <p:cNvSpPr>
            <a:spLocks noGrp="1"/>
          </p:cNvSpPr>
          <p:nvPr>
            <p:ph sz="quarter" idx="1"/>
          </p:nvPr>
        </p:nvSpPr>
        <p:spPr>
          <a:xfrm>
            <a:off x="2136648" y="1600200"/>
            <a:ext cx="8153400" cy="4637112"/>
          </a:xfrm>
        </p:spPr>
        <p:txBody>
          <a:bodyPr>
            <a:normAutofit/>
          </a:bodyPr>
          <a:lstStyle/>
          <a:p>
            <a:endParaRPr lang="el-GR" sz="2000" dirty="0"/>
          </a:p>
          <a:p>
            <a:r>
              <a:rPr lang="el-GR" sz="2000" dirty="0"/>
              <a:t>βασικές παράμετροι σχεδίασης:</a:t>
            </a:r>
          </a:p>
          <a:p>
            <a:pPr>
              <a:buNone/>
            </a:pPr>
            <a:endParaRPr lang="el-GR" sz="2000" i="1" dirty="0">
              <a:solidFill>
                <a:schemeClr val="accent2">
                  <a:lumMod val="50000"/>
                </a:schemeClr>
              </a:solidFill>
              <a:latin typeface="Calibri" pitchFamily="34" charset="0"/>
              <a:cs typeface="Calibri" pitchFamily="34" charset="0"/>
            </a:endParaRPr>
          </a:p>
          <a:p>
            <a:pPr>
              <a:buNone/>
            </a:pPr>
            <a:r>
              <a:rPr lang="el-GR" sz="1400" i="1" dirty="0">
                <a:solidFill>
                  <a:schemeClr val="accent2">
                    <a:lumMod val="50000"/>
                  </a:schemeClr>
                </a:solidFill>
                <a:latin typeface="Calibri" pitchFamily="34" charset="0"/>
                <a:cs typeface="Calibri" pitchFamily="34" charset="0"/>
              </a:rPr>
              <a:t>Για την </a:t>
            </a:r>
            <a:r>
              <a:rPr lang="el-GR" sz="1400" b="1" i="1" dirty="0">
                <a:solidFill>
                  <a:schemeClr val="accent2">
                    <a:lumMod val="50000"/>
                  </a:schemeClr>
                </a:solidFill>
                <a:latin typeface="Calibri" pitchFamily="34" charset="0"/>
                <a:cs typeface="Calibri" pitchFamily="34" charset="0"/>
              </a:rPr>
              <a:t>εισαγωγή δεδομένων </a:t>
            </a:r>
            <a:r>
              <a:rPr lang="el-GR" sz="1400" i="1" dirty="0">
                <a:solidFill>
                  <a:schemeClr val="accent2">
                    <a:lumMod val="50000"/>
                  </a:schemeClr>
                </a:solidFill>
                <a:latin typeface="Calibri" pitchFamily="34" charset="0"/>
                <a:cs typeface="Calibri" pitchFamily="34" charset="0"/>
              </a:rPr>
              <a:t>από ένα </a:t>
            </a:r>
            <a:r>
              <a:rPr lang="en-US" sz="1400" i="1" dirty="0" err="1">
                <a:solidFill>
                  <a:schemeClr val="accent2">
                    <a:lumMod val="50000"/>
                  </a:schemeClr>
                </a:solidFill>
                <a:latin typeface="Calibri" pitchFamily="34" charset="0"/>
                <a:cs typeface="Calibri" pitchFamily="34" charset="0"/>
              </a:rPr>
              <a:t>PORTx</a:t>
            </a:r>
            <a:r>
              <a:rPr lang="en-US" sz="1400" i="1" dirty="0">
                <a:solidFill>
                  <a:schemeClr val="accent2">
                    <a:lumMod val="50000"/>
                  </a:schemeClr>
                </a:solidFill>
                <a:latin typeface="Calibri" pitchFamily="34" charset="0"/>
                <a:cs typeface="Calibri" pitchFamily="34" charset="0"/>
              </a:rPr>
              <a:t>, </a:t>
            </a:r>
            <a:r>
              <a:rPr lang="el-GR" sz="1400" i="1" dirty="0">
                <a:solidFill>
                  <a:schemeClr val="accent2">
                    <a:lumMod val="50000"/>
                  </a:schemeClr>
                </a:solidFill>
                <a:latin typeface="Calibri" pitchFamily="34" charset="0"/>
                <a:cs typeface="Calibri" pitchFamily="34" charset="0"/>
              </a:rPr>
              <a:t>χρησιμοποιείται η εντολή :</a:t>
            </a:r>
          </a:p>
          <a:p>
            <a:pPr>
              <a:buNone/>
            </a:pPr>
            <a:r>
              <a:rPr lang="el-GR" sz="1400" i="1" dirty="0">
                <a:solidFill>
                  <a:schemeClr val="accent2">
                    <a:lumMod val="50000"/>
                  </a:schemeClr>
                </a:solidFill>
                <a:latin typeface="Calibri" pitchFamily="34" charset="0"/>
                <a:cs typeface="Calibri" pitchFamily="34" charset="0"/>
              </a:rPr>
              <a:t>	</a:t>
            </a:r>
            <a:r>
              <a:rPr lang="en-US" sz="1400" dirty="0">
                <a:solidFill>
                  <a:srgbClr val="0070C0"/>
                </a:solidFill>
                <a:latin typeface="Calibri" pitchFamily="34" charset="0"/>
                <a:cs typeface="Calibri" pitchFamily="34" charset="0"/>
              </a:rPr>
              <a:t> </a:t>
            </a:r>
            <a:r>
              <a:rPr lang="el-GR" sz="1400" dirty="0">
                <a:solidFill>
                  <a:srgbClr val="0070C0"/>
                </a:solidFill>
                <a:latin typeface="Calibri" pitchFamily="34" charset="0"/>
                <a:cs typeface="Calibri" pitchFamily="34" charset="0"/>
              </a:rPr>
              <a:t>	</a:t>
            </a:r>
            <a:endParaRPr lang="en-US" sz="1400" dirty="0">
              <a:solidFill>
                <a:srgbClr val="0070C0"/>
              </a:solidFill>
              <a:latin typeface="Calibri" pitchFamily="34" charset="0"/>
              <a:cs typeface="Calibri" pitchFamily="34" charset="0"/>
            </a:endParaRPr>
          </a:p>
          <a:p>
            <a:pPr>
              <a:buNone/>
            </a:pPr>
            <a:r>
              <a:rPr lang="en-US" sz="1400" dirty="0">
                <a:solidFill>
                  <a:srgbClr val="0070C0"/>
                </a:solidFill>
                <a:latin typeface="Calibri" pitchFamily="34" charset="0"/>
                <a:cs typeface="Calibri" pitchFamily="34" charset="0"/>
              </a:rPr>
              <a:t>		in</a:t>
            </a:r>
            <a:r>
              <a:rPr lang="en-US" sz="1400" dirty="0">
                <a:latin typeface="Calibri" pitchFamily="34" charset="0"/>
                <a:cs typeface="Calibri" pitchFamily="34" charset="0"/>
              </a:rPr>
              <a:t>  Rx, </a:t>
            </a:r>
            <a:r>
              <a:rPr lang="en-US" sz="1400" dirty="0" err="1">
                <a:latin typeface="Calibri" pitchFamily="34" charset="0"/>
                <a:cs typeface="Calibri" pitchFamily="34" charset="0"/>
              </a:rPr>
              <a:t>PINx</a:t>
            </a:r>
            <a:r>
              <a:rPr lang="en-US" sz="1400" i="1" dirty="0">
                <a:solidFill>
                  <a:schemeClr val="accent2">
                    <a:lumMod val="50000"/>
                  </a:schemeClr>
                </a:solidFill>
                <a:latin typeface="Calibri" pitchFamily="34" charset="0"/>
                <a:cs typeface="Calibri" pitchFamily="34" charset="0"/>
              </a:rPr>
              <a:t> 		</a:t>
            </a:r>
            <a:r>
              <a:rPr lang="en-US" sz="1400" dirty="0">
                <a:solidFill>
                  <a:schemeClr val="accent6">
                    <a:lumMod val="50000"/>
                  </a:schemeClr>
                </a:solidFill>
                <a:latin typeface="Calibri" pitchFamily="34" charset="0"/>
                <a:cs typeface="Calibri" pitchFamily="34" charset="0"/>
              </a:rPr>
              <a:t>;load  </a:t>
            </a:r>
            <a:r>
              <a:rPr lang="en-US" sz="1400" dirty="0" err="1">
                <a:solidFill>
                  <a:schemeClr val="accent6">
                    <a:lumMod val="50000"/>
                  </a:schemeClr>
                </a:solidFill>
                <a:latin typeface="Calibri" pitchFamily="34" charset="0"/>
                <a:cs typeface="Calibri" pitchFamily="34" charset="0"/>
              </a:rPr>
              <a:t>PINx</a:t>
            </a:r>
            <a:r>
              <a:rPr lang="en-US" sz="1400" dirty="0">
                <a:solidFill>
                  <a:schemeClr val="accent6">
                    <a:lumMod val="50000"/>
                  </a:schemeClr>
                </a:solidFill>
                <a:latin typeface="Calibri" pitchFamily="34" charset="0"/>
                <a:cs typeface="Calibri" pitchFamily="34" charset="0"/>
              </a:rPr>
              <a:t> input to Rx</a:t>
            </a:r>
          </a:p>
          <a:p>
            <a:pPr>
              <a:buNone/>
            </a:pPr>
            <a:endParaRPr lang="el-GR" sz="1400" i="1" dirty="0">
              <a:solidFill>
                <a:schemeClr val="accent2">
                  <a:lumMod val="50000"/>
                </a:schemeClr>
              </a:solidFill>
              <a:latin typeface="Calibri" pitchFamily="34" charset="0"/>
              <a:cs typeface="Calibri" pitchFamily="34" charset="0"/>
            </a:endParaRPr>
          </a:p>
          <a:p>
            <a:pPr>
              <a:buNone/>
            </a:pPr>
            <a:endParaRPr lang="en-US" sz="1400" i="1" dirty="0">
              <a:solidFill>
                <a:schemeClr val="accent2">
                  <a:lumMod val="50000"/>
                </a:schemeClr>
              </a:solidFill>
              <a:latin typeface="Calibri" pitchFamily="34" charset="0"/>
              <a:cs typeface="Calibri" pitchFamily="34" charset="0"/>
            </a:endParaRPr>
          </a:p>
          <a:p>
            <a:pPr>
              <a:buNone/>
            </a:pPr>
            <a:r>
              <a:rPr lang="el-GR" sz="1400" i="1" dirty="0">
                <a:solidFill>
                  <a:schemeClr val="accent2">
                    <a:lumMod val="50000"/>
                  </a:schemeClr>
                </a:solidFill>
                <a:latin typeface="Calibri" pitchFamily="34" charset="0"/>
                <a:cs typeface="Calibri" pitchFamily="34" charset="0"/>
              </a:rPr>
              <a:t>Για να διευκολυνθεί η χρήση των </a:t>
            </a:r>
            <a:r>
              <a:rPr lang="en-US" sz="1400" i="1" dirty="0">
                <a:solidFill>
                  <a:schemeClr val="accent2">
                    <a:lumMod val="50000"/>
                  </a:schemeClr>
                </a:solidFill>
                <a:latin typeface="Calibri" pitchFamily="34" charset="0"/>
                <a:cs typeface="Calibri" pitchFamily="34" charset="0"/>
              </a:rPr>
              <a:t>General Purpose Registers</a:t>
            </a:r>
            <a:r>
              <a:rPr lang="el-GR" sz="1400" i="1" dirty="0">
                <a:solidFill>
                  <a:schemeClr val="accent2">
                    <a:lumMod val="50000"/>
                  </a:schemeClr>
                </a:solidFill>
                <a:latin typeface="Calibri" pitchFamily="34" charset="0"/>
                <a:cs typeface="Calibri" pitchFamily="34" charset="0"/>
              </a:rPr>
              <a:t>, εισάγεται η λογική των</a:t>
            </a:r>
            <a:r>
              <a:rPr lang="el-GR" sz="1400" b="1" i="1" dirty="0">
                <a:solidFill>
                  <a:schemeClr val="accent2">
                    <a:lumMod val="50000"/>
                  </a:schemeClr>
                </a:solidFill>
                <a:latin typeface="Calibri" pitchFamily="34" charset="0"/>
                <a:cs typeface="Calibri" pitchFamily="34" charset="0"/>
              </a:rPr>
              <a:t> </a:t>
            </a:r>
            <a:r>
              <a:rPr lang="en-US" sz="1400" b="1" i="1" dirty="0">
                <a:solidFill>
                  <a:schemeClr val="accent2">
                    <a:lumMod val="50000"/>
                  </a:schemeClr>
                </a:solidFill>
                <a:latin typeface="Calibri" pitchFamily="34" charset="0"/>
                <a:cs typeface="Calibri" pitchFamily="34" charset="0"/>
              </a:rPr>
              <a:t>Global register variables</a:t>
            </a:r>
            <a:r>
              <a:rPr lang="el-GR" sz="1400" b="1" i="1" dirty="0">
                <a:solidFill>
                  <a:schemeClr val="accent2">
                    <a:lumMod val="50000"/>
                  </a:schemeClr>
                </a:solidFill>
                <a:latin typeface="Calibri" pitchFamily="34" charset="0"/>
                <a:cs typeface="Calibri" pitchFamily="34" charset="0"/>
              </a:rPr>
              <a:t>.</a:t>
            </a:r>
          </a:p>
          <a:p>
            <a:pPr>
              <a:buNone/>
            </a:pPr>
            <a:r>
              <a:rPr lang="el-GR" sz="1400" i="1" dirty="0">
                <a:solidFill>
                  <a:schemeClr val="accent2">
                    <a:lumMod val="50000"/>
                  </a:schemeClr>
                </a:solidFill>
                <a:latin typeface="Calibri" pitchFamily="34" charset="0"/>
                <a:cs typeface="Calibri" pitchFamily="34" charset="0"/>
              </a:rPr>
              <a:t>	Αντί να χρησιμοποιούνται στην </a:t>
            </a:r>
            <a:r>
              <a:rPr lang="en-US" sz="1400" i="1" dirty="0">
                <a:solidFill>
                  <a:schemeClr val="accent2">
                    <a:lumMod val="50000"/>
                  </a:schemeClr>
                </a:solidFill>
                <a:latin typeface="Calibri" pitchFamily="34" charset="0"/>
                <a:cs typeface="Calibri" pitchFamily="34" charset="0"/>
              </a:rPr>
              <a:t>assembly</a:t>
            </a:r>
            <a:r>
              <a:rPr lang="el-GR" sz="1400" i="1" dirty="0">
                <a:solidFill>
                  <a:schemeClr val="accent2">
                    <a:lumMod val="50000"/>
                  </a:schemeClr>
                </a:solidFill>
                <a:latin typeface="Calibri" pitchFamily="34" charset="0"/>
                <a:cs typeface="Calibri" pitchFamily="34" charset="0"/>
              </a:rPr>
              <a:t> οι καταχωρητές με τον τύπο </a:t>
            </a:r>
            <a:r>
              <a:rPr lang="en-US" sz="1400" b="1" i="1" dirty="0">
                <a:solidFill>
                  <a:schemeClr val="accent2">
                    <a:lumMod val="50000"/>
                  </a:schemeClr>
                </a:solidFill>
                <a:latin typeface="Calibri" pitchFamily="34" charset="0"/>
                <a:cs typeface="Calibri" pitchFamily="34" charset="0"/>
              </a:rPr>
              <a:t>Rx</a:t>
            </a:r>
            <a:r>
              <a:rPr lang="el-GR" sz="1400" i="1" dirty="0">
                <a:solidFill>
                  <a:schemeClr val="accent2">
                    <a:lumMod val="50000"/>
                  </a:schemeClr>
                </a:solidFill>
                <a:latin typeface="Calibri" pitchFamily="34" charset="0"/>
                <a:cs typeface="Calibri" pitchFamily="34" charset="0"/>
              </a:rPr>
              <a:t>, ονοματίζονται πριν από την έναρξη του προγράμματος, ώστε να είναι περισσότερο καταληπτή και εύκολη η χρήση τους, πχ:</a:t>
            </a:r>
          </a:p>
          <a:p>
            <a:pPr>
              <a:buNone/>
            </a:pPr>
            <a:endParaRPr lang="el-GR" sz="1400" i="1" dirty="0">
              <a:solidFill>
                <a:schemeClr val="accent2">
                  <a:lumMod val="50000"/>
                </a:schemeClr>
              </a:solidFill>
              <a:latin typeface="Calibri" pitchFamily="34" charset="0"/>
              <a:cs typeface="Calibri" pitchFamily="34" charset="0"/>
            </a:endParaRPr>
          </a:p>
          <a:p>
            <a:pPr>
              <a:spcBef>
                <a:spcPts val="0"/>
              </a:spcBef>
              <a:buNone/>
            </a:pPr>
            <a:r>
              <a:rPr lang="el-GR" sz="1400" dirty="0">
                <a:latin typeface="Calibri" pitchFamily="34" charset="0"/>
                <a:cs typeface="Calibri" pitchFamily="34" charset="0"/>
              </a:rPr>
              <a:t>		</a:t>
            </a:r>
            <a:r>
              <a:rPr lang="en-US" sz="1400" dirty="0">
                <a:latin typeface="Calibri" pitchFamily="34" charset="0"/>
                <a:cs typeface="Calibri" pitchFamily="34" charset="0"/>
              </a:rPr>
              <a:t>.def temp =R20</a:t>
            </a:r>
          </a:p>
          <a:p>
            <a:pPr>
              <a:spcBef>
                <a:spcPts val="0"/>
              </a:spcBef>
              <a:buNone/>
            </a:pPr>
            <a:r>
              <a:rPr lang="el-GR" sz="1400" dirty="0">
                <a:latin typeface="Calibri" pitchFamily="34" charset="0"/>
                <a:cs typeface="Calibri" pitchFamily="34" charset="0"/>
              </a:rPr>
              <a:t>		</a:t>
            </a:r>
            <a:endParaRPr lang="en-US" sz="1400" dirty="0">
              <a:latin typeface="Calibri" pitchFamily="34" charset="0"/>
              <a:cs typeface="Calibri" pitchFamily="34" charset="0"/>
            </a:endParaRPr>
          </a:p>
          <a:p>
            <a:pPr>
              <a:buNone/>
            </a:pPr>
            <a:r>
              <a:rPr lang="el-GR" sz="1400" i="1" dirty="0">
                <a:solidFill>
                  <a:schemeClr val="accent2">
                    <a:lumMod val="50000"/>
                  </a:schemeClr>
                </a:solidFill>
                <a:latin typeface="Calibri" pitchFamily="34" charset="0"/>
                <a:cs typeface="Calibri" pitchFamily="34" charset="0"/>
              </a:rPr>
              <a:t>Μπορεί έτσι να χρησιμοποιηθεί το όνομα </a:t>
            </a:r>
            <a:r>
              <a:rPr lang="en-US" sz="1400" b="1" i="1" dirty="0">
                <a:solidFill>
                  <a:schemeClr val="accent2">
                    <a:lumMod val="50000"/>
                  </a:schemeClr>
                </a:solidFill>
                <a:latin typeface="Calibri" pitchFamily="34" charset="0"/>
                <a:cs typeface="Calibri" pitchFamily="34" charset="0"/>
              </a:rPr>
              <a:t>temp</a:t>
            </a:r>
            <a:r>
              <a:rPr lang="el-GR" sz="1400" b="1" i="1" dirty="0">
                <a:solidFill>
                  <a:schemeClr val="accent2">
                    <a:lumMod val="50000"/>
                  </a:schemeClr>
                </a:solidFill>
                <a:latin typeface="Calibri" pitchFamily="34" charset="0"/>
                <a:cs typeface="Calibri" pitchFamily="34" charset="0"/>
              </a:rPr>
              <a:t> </a:t>
            </a:r>
            <a:r>
              <a:rPr lang="el-GR" sz="1400" i="1" dirty="0">
                <a:solidFill>
                  <a:schemeClr val="accent2">
                    <a:lumMod val="50000"/>
                  </a:schemeClr>
                </a:solidFill>
                <a:latin typeface="Calibri" pitchFamily="34" charset="0"/>
                <a:cs typeface="Calibri" pitchFamily="34" charset="0"/>
              </a:rPr>
              <a:t>ή </a:t>
            </a:r>
            <a:r>
              <a:rPr lang="el-GR" sz="1400" b="1" i="1" dirty="0">
                <a:solidFill>
                  <a:schemeClr val="accent2">
                    <a:lumMod val="50000"/>
                  </a:schemeClr>
                </a:solidFill>
                <a:latin typeface="Calibri" pitchFamily="34" charset="0"/>
                <a:cs typeface="Calibri" pitchFamily="34" charset="0"/>
              </a:rPr>
              <a:t>οποιοδήποτε άλλο όνομα</a:t>
            </a:r>
            <a:r>
              <a:rPr lang="en-US" sz="1400" i="1" dirty="0">
                <a:solidFill>
                  <a:schemeClr val="accent2">
                    <a:lumMod val="50000"/>
                  </a:schemeClr>
                </a:solidFill>
                <a:latin typeface="Calibri" pitchFamily="34" charset="0"/>
                <a:cs typeface="Calibri" pitchFamily="34" charset="0"/>
              </a:rPr>
              <a:t> </a:t>
            </a:r>
            <a:r>
              <a:rPr lang="el-GR" sz="1400" i="1" dirty="0">
                <a:solidFill>
                  <a:schemeClr val="accent2">
                    <a:lumMod val="50000"/>
                  </a:schemeClr>
                </a:solidFill>
                <a:latin typeface="Calibri" pitchFamily="34" charset="0"/>
                <a:cs typeface="Calibri" pitchFamily="34" charset="0"/>
              </a:rPr>
              <a:t>αντί του </a:t>
            </a:r>
            <a:r>
              <a:rPr lang="en-US" sz="1400" b="1" i="1" dirty="0">
                <a:solidFill>
                  <a:schemeClr val="accent2">
                    <a:lumMod val="50000"/>
                  </a:schemeClr>
                </a:solidFill>
                <a:latin typeface="Calibri" pitchFamily="34" charset="0"/>
                <a:cs typeface="Calibri" pitchFamily="34" charset="0"/>
              </a:rPr>
              <a:t>R20</a:t>
            </a:r>
            <a:r>
              <a:rPr lang="el-GR" sz="1400" i="1" dirty="0">
                <a:solidFill>
                  <a:schemeClr val="accent2">
                    <a:lumMod val="50000"/>
                  </a:schemeClr>
                </a:solidFill>
                <a:latin typeface="Calibri" pitchFamily="34" charset="0"/>
                <a:cs typeface="Calibri" pitchFamily="34" charset="0"/>
              </a:rPr>
              <a:t>.</a:t>
            </a:r>
          </a:p>
          <a:p>
            <a:pPr>
              <a:buNone/>
            </a:pPr>
            <a:endParaRPr lang="en-US" sz="1400" i="1" dirty="0">
              <a:solidFill>
                <a:schemeClr val="accent2">
                  <a:lumMod val="50000"/>
                </a:schemeClr>
              </a:solidFill>
              <a:latin typeface="Calibri" pitchFamily="34" charset="0"/>
              <a:cs typeface="Calibri" pitchFamily="34" charset="0"/>
            </a:endParaRPr>
          </a:p>
          <a:p>
            <a:pPr>
              <a:buNone/>
            </a:pPr>
            <a:endParaRPr lang="el-GR" sz="1400" i="1" dirty="0">
              <a:solidFill>
                <a:schemeClr val="accent2">
                  <a:lumMod val="50000"/>
                </a:schemeClr>
              </a:solidFill>
              <a:latin typeface="Calibri" pitchFamily="34" charset="0"/>
              <a:cs typeface="Calibri" pitchFamily="34" charset="0"/>
            </a:endParaRPr>
          </a:p>
          <a:p>
            <a:pPr>
              <a:buNone/>
            </a:pPr>
            <a:endParaRPr lang="el-GR" sz="1400" i="1" dirty="0">
              <a:solidFill>
                <a:schemeClr val="accent2">
                  <a:lumMod val="50000"/>
                </a:schemeClr>
              </a:solidFill>
              <a:latin typeface="Calibri" pitchFamily="34" charset="0"/>
              <a:cs typeface="Calibri" pitchFamily="34" charset="0"/>
            </a:endParaRPr>
          </a:p>
        </p:txBody>
      </p:sp>
    </p:spTree>
    <p:extLst>
      <p:ext uri="{BB962C8B-B14F-4D97-AF65-F5344CB8AC3E}">
        <p14:creationId xmlns:p14="http://schemas.microsoft.com/office/powerpoint/2010/main" val="18695723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a:spLocks noGrp="1"/>
          </p:cNvSpPr>
          <p:nvPr>
            <p:ph type="title"/>
          </p:nvPr>
        </p:nvSpPr>
        <p:spPr/>
        <p:txBody>
          <a:bodyPr>
            <a:normAutofit/>
          </a:bodyPr>
          <a:lstStyle/>
          <a:p>
            <a:r>
              <a:rPr lang="el-GR" sz="2800" i="1" dirty="0"/>
              <a:t>είσοδοι - έξοδοι μικροϋπολογιστή</a:t>
            </a:r>
            <a:endParaRPr lang="el-GR" sz="2800" i="1" dirty="0"/>
          </a:p>
        </p:txBody>
      </p:sp>
      <p:sp>
        <p:nvSpPr>
          <p:cNvPr id="5" name="2 - Θέση περιεχομένου"/>
          <p:cNvSpPr>
            <a:spLocks noGrp="1"/>
          </p:cNvSpPr>
          <p:nvPr>
            <p:ph sz="quarter" idx="1"/>
          </p:nvPr>
        </p:nvSpPr>
        <p:spPr/>
        <p:txBody>
          <a:bodyPr>
            <a:normAutofit/>
          </a:bodyPr>
          <a:lstStyle/>
          <a:p>
            <a:endParaRPr lang="el-GR" sz="2000" dirty="0"/>
          </a:p>
          <a:p>
            <a:r>
              <a:rPr lang="el-GR" sz="2000" dirty="0"/>
              <a:t>επισημάνσεις :</a:t>
            </a:r>
          </a:p>
          <a:p>
            <a:endParaRPr lang="en-US" sz="2000" dirty="0"/>
          </a:p>
          <a:p>
            <a:pPr>
              <a:buNone/>
            </a:pPr>
            <a:r>
              <a:rPr lang="el-GR" sz="1400" i="1" dirty="0">
                <a:solidFill>
                  <a:schemeClr val="accent2">
                    <a:lumMod val="50000"/>
                  </a:schemeClr>
                </a:solidFill>
                <a:latin typeface="Calibri" pitchFamily="34" charset="0"/>
                <a:cs typeface="Calibri" pitchFamily="34" charset="0"/>
              </a:rPr>
              <a:t>Είναι ιδιαίτερα σημαντικό να διευκρινιστεί ότι ο μΥπολογιστής δεν γνωρίζει καμία μεταβλητή (</a:t>
            </a:r>
            <a:r>
              <a:rPr lang="en-US" sz="1400" i="1" dirty="0">
                <a:solidFill>
                  <a:schemeClr val="accent2">
                    <a:lumMod val="50000"/>
                  </a:schemeClr>
                </a:solidFill>
                <a:latin typeface="Calibri" pitchFamily="34" charset="0"/>
                <a:cs typeface="Calibri" pitchFamily="34" charset="0"/>
              </a:rPr>
              <a:t>temp, </a:t>
            </a:r>
            <a:r>
              <a:rPr lang="el-GR" sz="1400" i="1" dirty="0">
                <a:solidFill>
                  <a:schemeClr val="accent2">
                    <a:lumMod val="50000"/>
                  </a:schemeClr>
                </a:solidFill>
                <a:latin typeface="Calibri" pitchFamily="34" charset="0"/>
                <a:cs typeface="Calibri" pitchFamily="34" charset="0"/>
              </a:rPr>
              <a:t>κτλ). Για να μπορεί να τις διαβάσει γίνεται μετατροπή κατά τη διαδικασία του </a:t>
            </a:r>
            <a:r>
              <a:rPr lang="en-US" sz="1400" i="1" dirty="0">
                <a:solidFill>
                  <a:schemeClr val="accent2">
                    <a:lumMod val="50000"/>
                  </a:schemeClr>
                </a:solidFill>
                <a:latin typeface="Calibri" pitchFamily="34" charset="0"/>
                <a:cs typeface="Calibri" pitchFamily="34" charset="0"/>
              </a:rPr>
              <a:t>compile.</a:t>
            </a:r>
            <a:r>
              <a:rPr lang="el-GR" sz="1400" i="1" dirty="0">
                <a:solidFill>
                  <a:schemeClr val="accent2">
                    <a:lumMod val="50000"/>
                  </a:schemeClr>
                </a:solidFill>
                <a:latin typeface="Calibri" pitchFamily="34" charset="0"/>
                <a:cs typeface="Calibri" pitchFamily="34" charset="0"/>
              </a:rPr>
              <a:t> Εκεί μετατρέπεται η </a:t>
            </a:r>
            <a:r>
              <a:rPr lang="en-US" sz="1400" i="1" dirty="0">
                <a:solidFill>
                  <a:schemeClr val="accent2">
                    <a:lumMod val="50000"/>
                  </a:schemeClr>
                </a:solidFill>
                <a:latin typeface="Calibri" pitchFamily="34" charset="0"/>
                <a:cs typeface="Calibri" pitchFamily="34" charset="0"/>
              </a:rPr>
              <a:t>assembly</a:t>
            </a:r>
            <a:r>
              <a:rPr lang="el-GR" sz="1400" i="1" dirty="0">
                <a:solidFill>
                  <a:schemeClr val="accent2">
                    <a:lumMod val="50000"/>
                  </a:schemeClr>
                </a:solidFill>
                <a:latin typeface="Calibri" pitchFamily="34" charset="0"/>
                <a:cs typeface="Calibri" pitchFamily="34" charset="0"/>
              </a:rPr>
              <a:t> σε γλώσσα μηχανής – σε μια ακολουθία αριθμών δηλαδή, βάσει των δεδομένων που περιέχει το αρχείο </a:t>
            </a:r>
            <a:r>
              <a:rPr lang="en-US" sz="1400" i="1" dirty="0">
                <a:solidFill>
                  <a:schemeClr val="accent2">
                    <a:lumMod val="50000"/>
                  </a:schemeClr>
                </a:solidFill>
                <a:latin typeface="Calibri" pitchFamily="34" charset="0"/>
                <a:cs typeface="Calibri" pitchFamily="34" charset="0"/>
              </a:rPr>
              <a:t>m32def.inc</a:t>
            </a:r>
            <a:r>
              <a:rPr lang="el-GR" sz="1400" i="1" dirty="0">
                <a:solidFill>
                  <a:schemeClr val="accent2">
                    <a:lumMod val="50000"/>
                  </a:schemeClr>
                </a:solidFill>
                <a:latin typeface="Calibri" pitchFamily="34" charset="0"/>
                <a:cs typeface="Calibri" pitchFamily="34" charset="0"/>
              </a:rPr>
              <a:t> :</a:t>
            </a:r>
          </a:p>
          <a:p>
            <a:pPr>
              <a:buNone/>
            </a:pPr>
            <a:endParaRPr lang="el-GR" sz="1100" i="1" dirty="0">
              <a:solidFill>
                <a:schemeClr val="accent2">
                  <a:lumMod val="50000"/>
                </a:schemeClr>
              </a:solidFill>
              <a:latin typeface="Calibri" pitchFamily="34" charset="0"/>
              <a:cs typeface="Calibri" pitchFamily="34" charset="0"/>
            </a:endParaRPr>
          </a:p>
        </p:txBody>
      </p:sp>
      <p:pic>
        <p:nvPicPr>
          <p:cNvPr id="6" name="5 - Εικόνα" descr="INF.jpg"/>
          <p:cNvPicPr>
            <a:picLocks noChangeAspect="1"/>
          </p:cNvPicPr>
          <p:nvPr/>
        </p:nvPicPr>
        <p:blipFill>
          <a:blip r:embed="rId2" cstate="print"/>
          <a:stretch>
            <a:fillRect/>
          </a:stretch>
        </p:blipFill>
        <p:spPr>
          <a:xfrm>
            <a:off x="4223792" y="3573016"/>
            <a:ext cx="4392488" cy="2880320"/>
          </a:xfrm>
          <a:prstGeom prst="rect">
            <a:avLst/>
          </a:prstGeom>
        </p:spPr>
      </p:pic>
    </p:spTree>
    <p:extLst>
      <p:ext uri="{BB962C8B-B14F-4D97-AF65-F5344CB8AC3E}">
        <p14:creationId xmlns:p14="http://schemas.microsoft.com/office/powerpoint/2010/main" val="29181893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a:spLocks noGrp="1"/>
          </p:cNvSpPr>
          <p:nvPr>
            <p:ph type="title"/>
          </p:nvPr>
        </p:nvSpPr>
        <p:spPr/>
        <p:txBody>
          <a:bodyPr>
            <a:normAutofit/>
          </a:bodyPr>
          <a:lstStyle/>
          <a:p>
            <a:r>
              <a:rPr lang="el-GR" sz="2800" i="1" dirty="0"/>
              <a:t>είσοδοι - έξοδοι μικροϋπολογιστή</a:t>
            </a:r>
            <a:endParaRPr lang="el-GR" sz="2800" i="1" dirty="0"/>
          </a:p>
        </p:txBody>
      </p:sp>
      <p:sp>
        <p:nvSpPr>
          <p:cNvPr id="5" name="2 - Θέση περιεχομένου"/>
          <p:cNvSpPr>
            <a:spLocks noGrp="1"/>
          </p:cNvSpPr>
          <p:nvPr>
            <p:ph sz="quarter" idx="1"/>
          </p:nvPr>
        </p:nvSpPr>
        <p:spPr>
          <a:xfrm>
            <a:off x="2136648" y="1600200"/>
            <a:ext cx="8153400" cy="4997152"/>
          </a:xfrm>
        </p:spPr>
        <p:txBody>
          <a:bodyPr>
            <a:normAutofit lnSpcReduction="10000"/>
          </a:bodyPr>
          <a:lstStyle/>
          <a:p>
            <a:endParaRPr lang="el-GR" sz="2000" dirty="0"/>
          </a:p>
          <a:p>
            <a:r>
              <a:rPr lang="el-GR" sz="2000" dirty="0"/>
              <a:t>επισημάνσεις :</a:t>
            </a:r>
          </a:p>
          <a:p>
            <a:endParaRPr lang="en-US" sz="2000" dirty="0"/>
          </a:p>
          <a:p>
            <a:pPr>
              <a:buNone/>
            </a:pPr>
            <a:r>
              <a:rPr lang="el-GR" sz="1400" i="1" dirty="0">
                <a:solidFill>
                  <a:schemeClr val="accent2">
                    <a:lumMod val="50000"/>
                  </a:schemeClr>
                </a:solidFill>
                <a:latin typeface="Calibri" pitchFamily="34" charset="0"/>
                <a:cs typeface="Calibri" pitchFamily="34" charset="0"/>
              </a:rPr>
              <a:t>Το αποτέλεσμα της μετατροπής του προγράμματος από </a:t>
            </a:r>
            <a:r>
              <a:rPr lang="en-US" sz="1400" i="1" dirty="0">
                <a:solidFill>
                  <a:schemeClr val="accent2">
                    <a:lumMod val="50000"/>
                  </a:schemeClr>
                </a:solidFill>
                <a:latin typeface="Calibri" pitchFamily="34" charset="0"/>
                <a:cs typeface="Calibri" pitchFamily="34" charset="0"/>
              </a:rPr>
              <a:t>assembly </a:t>
            </a:r>
            <a:r>
              <a:rPr lang="el-GR" sz="1400" i="1" dirty="0">
                <a:solidFill>
                  <a:schemeClr val="accent2">
                    <a:lumMod val="50000"/>
                  </a:schemeClr>
                </a:solidFill>
                <a:latin typeface="Calibri" pitchFamily="34" charset="0"/>
                <a:cs typeface="Calibri" pitchFamily="34" charset="0"/>
              </a:rPr>
              <a:t>σε γλώσσα μηχανής, είναι μια ακολουθία δεκαεξαδικών αριθμών (στο αρχείο </a:t>
            </a:r>
            <a:r>
              <a:rPr lang="en-US" sz="1400" i="1" dirty="0">
                <a:solidFill>
                  <a:schemeClr val="accent2">
                    <a:lumMod val="50000"/>
                  </a:schemeClr>
                </a:solidFill>
                <a:latin typeface="Calibri" pitchFamily="34" charset="0"/>
                <a:cs typeface="Calibri" pitchFamily="34" charset="0"/>
              </a:rPr>
              <a:t>.hex)</a:t>
            </a:r>
            <a:r>
              <a:rPr lang="el-GR" sz="1400" i="1" dirty="0">
                <a:solidFill>
                  <a:schemeClr val="accent2">
                    <a:lumMod val="50000"/>
                  </a:schemeClr>
                </a:solidFill>
                <a:latin typeface="Calibri" pitchFamily="34" charset="0"/>
                <a:cs typeface="Calibri" pitchFamily="34" charset="0"/>
              </a:rPr>
              <a:t>.</a:t>
            </a:r>
          </a:p>
          <a:p>
            <a:pPr>
              <a:buNone/>
            </a:pPr>
            <a:endParaRPr lang="el-GR" sz="1400" i="1" dirty="0">
              <a:solidFill>
                <a:schemeClr val="accent2">
                  <a:lumMod val="50000"/>
                </a:schemeClr>
              </a:solidFill>
              <a:latin typeface="Calibri" pitchFamily="34" charset="0"/>
              <a:cs typeface="Calibri" pitchFamily="34" charset="0"/>
            </a:endParaRPr>
          </a:p>
          <a:p>
            <a:pPr>
              <a:buNone/>
            </a:pPr>
            <a:r>
              <a:rPr lang="el-GR" sz="1400" i="1" dirty="0">
                <a:solidFill>
                  <a:schemeClr val="accent2">
                    <a:lumMod val="50000"/>
                  </a:schemeClr>
                </a:solidFill>
                <a:latin typeface="Calibri" pitchFamily="34" charset="0"/>
                <a:cs typeface="Calibri" pitchFamily="34" charset="0"/>
              </a:rPr>
              <a:t>Π.χ. για το σχετικά πολύπλοκο πρόγραμμα </a:t>
            </a:r>
            <a:r>
              <a:rPr lang="en-US" sz="1400" i="1" dirty="0">
                <a:solidFill>
                  <a:schemeClr val="accent2">
                    <a:lumMod val="50000"/>
                  </a:schemeClr>
                </a:solidFill>
                <a:latin typeface="Calibri" pitchFamily="34" charset="0"/>
                <a:cs typeface="Calibri" pitchFamily="34" charset="0"/>
              </a:rPr>
              <a:t>ADC2Leds@200Hz </a:t>
            </a:r>
            <a:r>
              <a:rPr lang="el-GR" sz="1400" i="1" dirty="0">
                <a:solidFill>
                  <a:schemeClr val="accent2">
                    <a:lumMod val="50000"/>
                  </a:schemeClr>
                </a:solidFill>
                <a:latin typeface="Calibri" pitchFamily="34" charset="0"/>
                <a:cs typeface="Calibri" pitchFamily="34" charset="0"/>
              </a:rPr>
              <a:t> των</a:t>
            </a:r>
            <a:r>
              <a:rPr lang="en-US" sz="1400" i="1" dirty="0">
                <a:solidFill>
                  <a:schemeClr val="accent2">
                    <a:lumMod val="50000"/>
                  </a:schemeClr>
                </a:solidFill>
                <a:latin typeface="Calibri" pitchFamily="34" charset="0"/>
                <a:cs typeface="Calibri" pitchFamily="34" charset="0"/>
              </a:rPr>
              <a:t> 60 </a:t>
            </a:r>
            <a:r>
              <a:rPr lang="el-GR" sz="1400" i="1" dirty="0">
                <a:solidFill>
                  <a:schemeClr val="accent2">
                    <a:lumMod val="50000"/>
                  </a:schemeClr>
                </a:solidFill>
                <a:latin typeface="Calibri" pitchFamily="34" charset="0"/>
                <a:cs typeface="Calibri" pitchFamily="34" charset="0"/>
              </a:rPr>
              <a:t>περίπου γραμμών, ο κώδικας που στέλνεται στον επεξεργαστή είναι η παρακάτω ακολουθία δεκαεξαδικών αριθμών:</a:t>
            </a:r>
          </a:p>
          <a:p>
            <a:pPr>
              <a:buNone/>
            </a:pPr>
            <a:endParaRPr lang="el-GR" sz="1400" i="1" dirty="0">
              <a:solidFill>
                <a:schemeClr val="accent2">
                  <a:lumMod val="50000"/>
                </a:schemeClr>
              </a:solidFill>
              <a:latin typeface="Calibri" pitchFamily="34" charset="0"/>
              <a:cs typeface="Calibri" pitchFamily="34" charset="0"/>
            </a:endParaRPr>
          </a:p>
          <a:p>
            <a:pPr>
              <a:buNone/>
            </a:pPr>
            <a:r>
              <a:rPr lang="el-GR" sz="1300" i="1" dirty="0">
                <a:solidFill>
                  <a:schemeClr val="accent2">
                    <a:lumMod val="50000"/>
                  </a:schemeClr>
                </a:solidFill>
                <a:latin typeface="Calibri" pitchFamily="34" charset="0"/>
                <a:cs typeface="Calibri" pitchFamily="34" charset="0"/>
              </a:rPr>
              <a:t>		</a:t>
            </a:r>
            <a:r>
              <a:rPr lang="en-US" sz="1300" i="1" dirty="0">
                <a:solidFill>
                  <a:schemeClr val="accent2">
                    <a:lumMod val="50000"/>
                  </a:schemeClr>
                </a:solidFill>
                <a:latin typeface="Calibri" pitchFamily="34" charset="0"/>
                <a:cs typeface="Calibri" pitchFamily="34" charset="0"/>
              </a:rPr>
              <a:t>:020000020000FC</a:t>
            </a:r>
          </a:p>
          <a:p>
            <a:pPr>
              <a:buNone/>
            </a:pPr>
            <a:r>
              <a:rPr lang="el-GR" sz="1300" i="1" dirty="0">
                <a:solidFill>
                  <a:schemeClr val="accent2">
                    <a:lumMod val="50000"/>
                  </a:schemeClr>
                </a:solidFill>
                <a:latin typeface="Calibri" pitchFamily="34" charset="0"/>
                <a:cs typeface="Calibri" pitchFamily="34" charset="0"/>
              </a:rPr>
              <a:t>		</a:t>
            </a:r>
            <a:r>
              <a:rPr lang="en-US" sz="1300" i="1" dirty="0">
                <a:solidFill>
                  <a:schemeClr val="accent2">
                    <a:lumMod val="50000"/>
                  </a:schemeClr>
                </a:solidFill>
                <a:latin typeface="Calibri" pitchFamily="34" charset="0"/>
                <a:cs typeface="Calibri" pitchFamily="34" charset="0"/>
              </a:rPr>
              <a:t>:100000005FEF58BB5FEF57BB50E05BBB50E05ABBA4</a:t>
            </a:r>
          </a:p>
          <a:p>
            <a:pPr>
              <a:buNone/>
            </a:pPr>
            <a:r>
              <a:rPr lang="el-GR" sz="1300" i="1" dirty="0">
                <a:solidFill>
                  <a:schemeClr val="accent2">
                    <a:lumMod val="50000"/>
                  </a:schemeClr>
                </a:solidFill>
                <a:latin typeface="Calibri" pitchFamily="34" charset="0"/>
                <a:cs typeface="Calibri" pitchFamily="34" charset="0"/>
              </a:rPr>
              <a:t>		</a:t>
            </a:r>
            <a:r>
              <a:rPr lang="en-US" sz="1300" i="1" dirty="0">
                <a:solidFill>
                  <a:schemeClr val="accent2">
                    <a:lumMod val="50000"/>
                  </a:schemeClr>
                </a:solidFill>
                <a:latin typeface="Calibri" pitchFamily="34" charset="0"/>
                <a:cs typeface="Calibri" pitchFamily="34" charset="0"/>
              </a:rPr>
              <a:t>:10001000D898D09850E657B960E46FBD68E06EBDDF</a:t>
            </a:r>
          </a:p>
          <a:p>
            <a:pPr>
              <a:buNone/>
            </a:pPr>
            <a:r>
              <a:rPr lang="el-GR" sz="1300" i="1" dirty="0">
                <a:solidFill>
                  <a:schemeClr val="accent2">
                    <a:lumMod val="50000"/>
                  </a:schemeClr>
                </a:solidFill>
                <a:latin typeface="Calibri" pitchFamily="34" charset="0"/>
                <a:cs typeface="Calibri" pitchFamily="34" charset="0"/>
              </a:rPr>
              <a:t>		</a:t>
            </a:r>
            <a:r>
              <a:rPr lang="en-US" sz="1300" i="1" dirty="0">
                <a:solidFill>
                  <a:schemeClr val="accent2">
                    <a:lumMod val="50000"/>
                  </a:schemeClr>
                </a:solidFill>
                <a:latin typeface="Calibri" pitchFamily="34" charset="0"/>
                <a:cs typeface="Calibri" pitchFamily="34" charset="0"/>
              </a:rPr>
              <a:t>:1000200032EA44E13BBD4ABD30E040E03DBD4CBD5D</a:t>
            </a:r>
          </a:p>
          <a:p>
            <a:pPr>
              <a:buNone/>
            </a:pPr>
            <a:r>
              <a:rPr lang="el-GR" sz="1300" i="1" dirty="0">
                <a:solidFill>
                  <a:schemeClr val="accent2">
                    <a:lumMod val="50000"/>
                  </a:schemeClr>
                </a:solidFill>
                <a:latin typeface="Calibri" pitchFamily="34" charset="0"/>
                <a:cs typeface="Calibri" pitchFamily="34" charset="0"/>
              </a:rPr>
              <a:t>		</a:t>
            </a:r>
            <a:r>
              <a:rPr lang="en-US" sz="1300" i="1" dirty="0">
                <a:solidFill>
                  <a:schemeClr val="accent2">
                    <a:lumMod val="50000"/>
                  </a:schemeClr>
                </a:solidFill>
                <a:latin typeface="Calibri" pitchFamily="34" charset="0"/>
                <a:cs typeface="Calibri" pitchFamily="34" charset="0"/>
              </a:rPr>
              <a:t>:1000300060E168BF69E06EBD58B754FFFDCF50EC7A</a:t>
            </a:r>
          </a:p>
          <a:p>
            <a:pPr>
              <a:buNone/>
            </a:pPr>
            <a:r>
              <a:rPr lang="el-GR" sz="1300" i="1" dirty="0">
                <a:solidFill>
                  <a:schemeClr val="accent2">
                    <a:lumMod val="50000"/>
                  </a:schemeClr>
                </a:solidFill>
                <a:latin typeface="Calibri" pitchFamily="34" charset="0"/>
                <a:cs typeface="Calibri" pitchFamily="34" charset="0"/>
              </a:rPr>
              <a:t>		</a:t>
            </a:r>
            <a:r>
              <a:rPr lang="en-US" sz="1300" i="1" dirty="0">
                <a:solidFill>
                  <a:schemeClr val="accent2">
                    <a:lumMod val="50000"/>
                  </a:schemeClr>
                </a:solidFill>
                <a:latin typeface="Calibri" pitchFamily="34" charset="0"/>
                <a:cs typeface="Calibri" pitchFamily="34" charset="0"/>
              </a:rPr>
              <a:t>:1000400056B93699FECF24B115B15FEF512758BB91</a:t>
            </a:r>
          </a:p>
          <a:p>
            <a:pPr>
              <a:buNone/>
            </a:pPr>
            <a:r>
              <a:rPr lang="el-GR" sz="1300" i="1" dirty="0">
                <a:solidFill>
                  <a:schemeClr val="accent2">
                    <a:lumMod val="50000"/>
                  </a:schemeClr>
                </a:solidFill>
                <a:latin typeface="Calibri" pitchFamily="34" charset="0"/>
                <a:cs typeface="Calibri" pitchFamily="34" charset="0"/>
              </a:rPr>
              <a:t>		</a:t>
            </a:r>
            <a:r>
              <a:rPr lang="en-US" sz="1300" i="1" dirty="0">
                <a:solidFill>
                  <a:schemeClr val="accent2">
                    <a:lumMod val="50000"/>
                  </a:schemeClr>
                </a:solidFill>
                <a:latin typeface="Calibri" pitchFamily="34" charset="0"/>
                <a:cs typeface="Calibri" pitchFamily="34" charset="0"/>
              </a:rPr>
              <a:t>:08005000F6CF60E168BFF0CFBC</a:t>
            </a:r>
          </a:p>
          <a:p>
            <a:pPr>
              <a:buNone/>
            </a:pPr>
            <a:r>
              <a:rPr lang="el-GR" sz="1300" i="1" dirty="0">
                <a:solidFill>
                  <a:schemeClr val="accent2">
                    <a:lumMod val="50000"/>
                  </a:schemeClr>
                </a:solidFill>
                <a:latin typeface="Calibri" pitchFamily="34" charset="0"/>
                <a:cs typeface="Calibri" pitchFamily="34" charset="0"/>
              </a:rPr>
              <a:t>		</a:t>
            </a:r>
            <a:r>
              <a:rPr lang="en-US" sz="1300" i="1" dirty="0">
                <a:solidFill>
                  <a:schemeClr val="accent2">
                    <a:lumMod val="50000"/>
                  </a:schemeClr>
                </a:solidFill>
                <a:latin typeface="Calibri" pitchFamily="34" charset="0"/>
                <a:cs typeface="Calibri" pitchFamily="34" charset="0"/>
              </a:rPr>
              <a:t>:00000001FF</a:t>
            </a:r>
          </a:p>
          <a:p>
            <a:pPr>
              <a:buNone/>
            </a:pPr>
            <a:endParaRPr lang="el-GR" sz="1400" i="1" dirty="0">
              <a:solidFill>
                <a:schemeClr val="accent2">
                  <a:lumMod val="50000"/>
                </a:schemeClr>
              </a:solidFill>
              <a:latin typeface="Calibri" pitchFamily="34" charset="0"/>
              <a:cs typeface="Calibri" pitchFamily="34" charset="0"/>
            </a:endParaRPr>
          </a:p>
          <a:p>
            <a:pPr>
              <a:buNone/>
            </a:pPr>
            <a:endParaRPr lang="el-GR" sz="1100" i="1" dirty="0">
              <a:solidFill>
                <a:schemeClr val="accent2">
                  <a:lumMod val="50000"/>
                </a:schemeClr>
              </a:solidFill>
              <a:latin typeface="Calibri" pitchFamily="34" charset="0"/>
              <a:cs typeface="Calibri" pitchFamily="34" charset="0"/>
            </a:endParaRPr>
          </a:p>
        </p:txBody>
      </p:sp>
    </p:spTree>
    <p:extLst>
      <p:ext uri="{BB962C8B-B14F-4D97-AF65-F5344CB8AC3E}">
        <p14:creationId xmlns:p14="http://schemas.microsoft.com/office/powerpoint/2010/main" val="31891370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2136648" y="1600200"/>
            <a:ext cx="8153400" cy="4781128"/>
          </a:xfrm>
        </p:spPr>
        <p:txBody>
          <a:bodyPr>
            <a:noAutofit/>
          </a:bodyPr>
          <a:lstStyle/>
          <a:p>
            <a:pPr>
              <a:spcBef>
                <a:spcPts val="0"/>
              </a:spcBef>
              <a:buNone/>
            </a:pPr>
            <a:endParaRPr lang="el-GR" sz="1200" dirty="0">
              <a:solidFill>
                <a:schemeClr val="accent6">
                  <a:lumMod val="50000"/>
                </a:schemeClr>
              </a:solidFill>
              <a:latin typeface="Calibri" pitchFamily="34" charset="0"/>
              <a:cs typeface="Calibri" pitchFamily="34" charset="0"/>
            </a:endParaRPr>
          </a:p>
          <a:p>
            <a:pPr>
              <a:spcBef>
                <a:spcPts val="0"/>
              </a:spcBef>
              <a:buNone/>
            </a:pPr>
            <a:r>
              <a:rPr lang="en-US" sz="1200" dirty="0">
                <a:solidFill>
                  <a:schemeClr val="accent6">
                    <a:lumMod val="50000"/>
                  </a:schemeClr>
                </a:solidFill>
                <a:latin typeface="Calibri" pitchFamily="34" charset="0"/>
                <a:cs typeface="Calibri" pitchFamily="34" charset="0"/>
              </a:rPr>
              <a:t>;Switches </a:t>
            </a:r>
            <a:r>
              <a:rPr lang="en-US" sz="1200" dirty="0" err="1">
                <a:solidFill>
                  <a:schemeClr val="accent6">
                    <a:lumMod val="50000"/>
                  </a:schemeClr>
                </a:solidFill>
                <a:latin typeface="Calibri" pitchFamily="34" charset="0"/>
                <a:cs typeface="Calibri" pitchFamily="34" charset="0"/>
              </a:rPr>
              <a:t>ToLed's</a:t>
            </a:r>
            <a:endParaRPr lang="en-US" sz="1200" dirty="0">
              <a:solidFill>
                <a:schemeClr val="accent6">
                  <a:lumMod val="50000"/>
                </a:schemeClr>
              </a:solidFill>
              <a:latin typeface="Calibri" pitchFamily="34" charset="0"/>
              <a:cs typeface="Calibri" pitchFamily="34" charset="0"/>
            </a:endParaRPr>
          </a:p>
          <a:p>
            <a:pPr>
              <a:spcBef>
                <a:spcPts val="0"/>
              </a:spcBef>
              <a:buNone/>
            </a:pPr>
            <a:r>
              <a:rPr lang="en-US" sz="1200" dirty="0">
                <a:latin typeface="Calibri" pitchFamily="34" charset="0"/>
                <a:cs typeface="Calibri" pitchFamily="34" charset="0"/>
              </a:rPr>
              <a:t>.include "m32def.inc“</a:t>
            </a:r>
          </a:p>
          <a:p>
            <a:pPr>
              <a:spcBef>
                <a:spcPts val="0"/>
              </a:spcBef>
              <a:buNone/>
            </a:pPr>
            <a:endParaRPr lang="en-US" sz="1200" dirty="0">
              <a:latin typeface="Calibri" pitchFamily="34" charset="0"/>
              <a:cs typeface="Calibri" pitchFamily="34" charset="0"/>
            </a:endParaRPr>
          </a:p>
          <a:p>
            <a:pPr>
              <a:spcBef>
                <a:spcPts val="0"/>
              </a:spcBef>
              <a:buNone/>
            </a:pPr>
            <a:r>
              <a:rPr lang="en-US" sz="1200" dirty="0">
                <a:solidFill>
                  <a:schemeClr val="accent6">
                    <a:lumMod val="50000"/>
                  </a:schemeClr>
                </a:solidFill>
                <a:latin typeface="Calibri" pitchFamily="34" charset="0"/>
                <a:cs typeface="Calibri" pitchFamily="34" charset="0"/>
              </a:rPr>
              <a:t>;Global register variables</a:t>
            </a:r>
          </a:p>
          <a:p>
            <a:pPr>
              <a:spcBef>
                <a:spcPts val="0"/>
              </a:spcBef>
              <a:buNone/>
            </a:pPr>
            <a:r>
              <a:rPr lang="en-US" sz="1200" dirty="0">
                <a:latin typeface="Calibri" pitchFamily="34" charset="0"/>
                <a:cs typeface="Calibri" pitchFamily="34" charset="0"/>
              </a:rPr>
              <a:t>.def temp =R20</a:t>
            </a:r>
          </a:p>
          <a:p>
            <a:pPr>
              <a:spcBef>
                <a:spcPts val="0"/>
              </a:spcBef>
              <a:buNone/>
            </a:pPr>
            <a:r>
              <a:rPr lang="en-US" sz="1200" dirty="0">
                <a:latin typeface="Calibri" pitchFamily="34" charset="0"/>
                <a:cs typeface="Calibri" pitchFamily="34" charset="0"/>
              </a:rPr>
              <a:t>.def temp2 =R23</a:t>
            </a:r>
          </a:p>
          <a:p>
            <a:pPr>
              <a:spcBef>
                <a:spcPts val="0"/>
              </a:spcBef>
              <a:buNone/>
            </a:pPr>
            <a:endParaRPr lang="en-US" sz="1200" dirty="0">
              <a:latin typeface="Calibri" pitchFamily="34" charset="0"/>
              <a:cs typeface="Calibri" pitchFamily="34" charset="0"/>
            </a:endParaRPr>
          </a:p>
          <a:p>
            <a:pPr>
              <a:spcBef>
                <a:spcPts val="0"/>
              </a:spcBef>
              <a:buNone/>
            </a:pPr>
            <a:r>
              <a:rPr lang="en-US" sz="1200" dirty="0">
                <a:latin typeface="Calibri" pitchFamily="34" charset="0"/>
                <a:cs typeface="Calibri" pitchFamily="34" charset="0"/>
              </a:rPr>
              <a:t>reset:			</a:t>
            </a:r>
            <a:r>
              <a:rPr lang="en-US" sz="1200" dirty="0">
                <a:solidFill>
                  <a:schemeClr val="accent6">
                    <a:lumMod val="50000"/>
                  </a:schemeClr>
                </a:solidFill>
                <a:latin typeface="Calibri" pitchFamily="34" charset="0"/>
                <a:cs typeface="Calibri" pitchFamily="34" charset="0"/>
              </a:rPr>
              <a:t>;Main program entry point on reset</a:t>
            </a:r>
          </a:p>
          <a:p>
            <a:pPr>
              <a:spcBef>
                <a:spcPts val="0"/>
              </a:spcBef>
              <a:buNone/>
            </a:pPr>
            <a:r>
              <a:rPr lang="en-US" sz="1200" dirty="0">
                <a:latin typeface="Calibri" pitchFamily="34" charset="0"/>
                <a:cs typeface="Calibri" pitchFamily="34" charset="0"/>
              </a:rPr>
              <a:t>		</a:t>
            </a:r>
            <a:r>
              <a:rPr lang="en-US" sz="1200" dirty="0">
                <a:solidFill>
                  <a:srgbClr val="0070C0"/>
                </a:solidFill>
                <a:latin typeface="Calibri" pitchFamily="34" charset="0"/>
                <a:cs typeface="Calibri" pitchFamily="34" charset="0"/>
              </a:rPr>
              <a:t>ldi </a:t>
            </a:r>
            <a:r>
              <a:rPr lang="en-US" sz="1200" dirty="0">
                <a:latin typeface="Calibri" pitchFamily="34" charset="0"/>
                <a:cs typeface="Calibri" pitchFamily="34" charset="0"/>
              </a:rPr>
              <a:t> temp, 0b11111111 	</a:t>
            </a:r>
            <a:r>
              <a:rPr lang="en-US" sz="1200" dirty="0">
                <a:solidFill>
                  <a:schemeClr val="accent6">
                    <a:lumMod val="50000"/>
                  </a:schemeClr>
                </a:solidFill>
                <a:latin typeface="Calibri" pitchFamily="34" charset="0"/>
                <a:cs typeface="Calibri" pitchFamily="34" charset="0"/>
              </a:rPr>
              <a:t>;PB0,1,2,3 outputs, PB4,5,6,7 outputs (STK500 LEDs)</a:t>
            </a:r>
          </a:p>
          <a:p>
            <a:pPr>
              <a:spcBef>
                <a:spcPts val="0"/>
              </a:spcBef>
              <a:buNone/>
            </a:pPr>
            <a:r>
              <a:rPr lang="en-US" sz="1200" dirty="0">
                <a:latin typeface="Calibri" pitchFamily="34" charset="0"/>
                <a:cs typeface="Calibri" pitchFamily="34" charset="0"/>
              </a:rPr>
              <a:t>		</a:t>
            </a:r>
            <a:r>
              <a:rPr lang="en-US" sz="1200" dirty="0">
                <a:solidFill>
                  <a:srgbClr val="0070C0"/>
                </a:solidFill>
                <a:latin typeface="Calibri" pitchFamily="34" charset="0"/>
                <a:cs typeface="Calibri" pitchFamily="34" charset="0"/>
              </a:rPr>
              <a:t>out</a:t>
            </a:r>
            <a:r>
              <a:rPr lang="en-US" sz="1200" dirty="0">
                <a:latin typeface="Calibri" pitchFamily="34" charset="0"/>
                <a:cs typeface="Calibri" pitchFamily="34" charset="0"/>
              </a:rPr>
              <a:t>  DDRB, temp</a:t>
            </a:r>
          </a:p>
          <a:p>
            <a:pPr>
              <a:spcBef>
                <a:spcPts val="0"/>
              </a:spcBef>
              <a:buNone/>
            </a:pPr>
            <a:endParaRPr lang="en-US" sz="1200" dirty="0">
              <a:latin typeface="Calibri" pitchFamily="34" charset="0"/>
              <a:cs typeface="Calibri" pitchFamily="34" charset="0"/>
            </a:endParaRPr>
          </a:p>
          <a:p>
            <a:pPr>
              <a:spcBef>
                <a:spcPts val="0"/>
              </a:spcBef>
              <a:buNone/>
            </a:pPr>
            <a:r>
              <a:rPr lang="en-US" sz="1200" dirty="0">
                <a:latin typeface="Calibri" pitchFamily="34" charset="0"/>
                <a:cs typeface="Calibri" pitchFamily="34" charset="0"/>
              </a:rPr>
              <a:t>		</a:t>
            </a:r>
            <a:r>
              <a:rPr lang="en-US" sz="1200" dirty="0">
                <a:solidFill>
                  <a:srgbClr val="0070C0"/>
                </a:solidFill>
                <a:latin typeface="Calibri" pitchFamily="34" charset="0"/>
                <a:cs typeface="Calibri" pitchFamily="34" charset="0"/>
              </a:rPr>
              <a:t>ldi  </a:t>
            </a:r>
            <a:r>
              <a:rPr lang="en-US" sz="1200" dirty="0">
                <a:latin typeface="Calibri" pitchFamily="34" charset="0"/>
                <a:cs typeface="Calibri" pitchFamily="34" charset="0"/>
              </a:rPr>
              <a:t>temp, 0b11111111	</a:t>
            </a:r>
            <a:r>
              <a:rPr lang="en-US" sz="1200" dirty="0">
                <a:solidFill>
                  <a:schemeClr val="accent6">
                    <a:lumMod val="50000"/>
                  </a:schemeClr>
                </a:solidFill>
                <a:latin typeface="Calibri" pitchFamily="34" charset="0"/>
                <a:cs typeface="Calibri" pitchFamily="34" charset="0"/>
              </a:rPr>
              <a:t>;write all STK500 LEDs OFF</a:t>
            </a:r>
          </a:p>
          <a:p>
            <a:pPr>
              <a:spcBef>
                <a:spcPts val="0"/>
              </a:spcBef>
              <a:buNone/>
            </a:pPr>
            <a:r>
              <a:rPr lang="en-US" sz="1200" dirty="0">
                <a:latin typeface="Calibri" pitchFamily="34" charset="0"/>
                <a:cs typeface="Calibri" pitchFamily="34" charset="0"/>
              </a:rPr>
              <a:t>		</a:t>
            </a:r>
            <a:r>
              <a:rPr lang="en-US" sz="1200" dirty="0">
                <a:solidFill>
                  <a:srgbClr val="0070C0"/>
                </a:solidFill>
                <a:latin typeface="Calibri" pitchFamily="34" charset="0"/>
                <a:cs typeface="Calibri" pitchFamily="34" charset="0"/>
              </a:rPr>
              <a:t>out</a:t>
            </a:r>
            <a:r>
              <a:rPr lang="en-US" sz="1200" dirty="0">
                <a:latin typeface="Calibri" pitchFamily="34" charset="0"/>
                <a:cs typeface="Calibri" pitchFamily="34" charset="0"/>
              </a:rPr>
              <a:t>  PORTB, temp</a:t>
            </a:r>
          </a:p>
          <a:p>
            <a:pPr>
              <a:spcBef>
                <a:spcPts val="0"/>
              </a:spcBef>
              <a:buNone/>
            </a:pPr>
            <a:endParaRPr lang="en-US" sz="1200" dirty="0">
              <a:latin typeface="Calibri" pitchFamily="34" charset="0"/>
              <a:cs typeface="Calibri" pitchFamily="34" charset="0"/>
            </a:endParaRPr>
          </a:p>
          <a:p>
            <a:pPr>
              <a:spcBef>
                <a:spcPts val="0"/>
              </a:spcBef>
              <a:buNone/>
            </a:pPr>
            <a:r>
              <a:rPr lang="en-US" sz="1200" dirty="0">
                <a:latin typeface="Calibri" pitchFamily="34" charset="0"/>
                <a:cs typeface="Calibri" pitchFamily="34" charset="0"/>
              </a:rPr>
              <a:t>		</a:t>
            </a:r>
            <a:r>
              <a:rPr lang="en-US" sz="1200" dirty="0">
                <a:solidFill>
                  <a:srgbClr val="0070C0"/>
                </a:solidFill>
                <a:latin typeface="Calibri" pitchFamily="34" charset="0"/>
                <a:cs typeface="Calibri" pitchFamily="34" charset="0"/>
              </a:rPr>
              <a:t>ldi </a:t>
            </a:r>
            <a:r>
              <a:rPr lang="en-US" sz="1200" dirty="0">
                <a:latin typeface="Calibri" pitchFamily="34" charset="0"/>
                <a:cs typeface="Calibri" pitchFamily="34" charset="0"/>
              </a:rPr>
              <a:t> temp , 0b00000000 	</a:t>
            </a:r>
            <a:r>
              <a:rPr lang="en-US" sz="1200" dirty="0">
                <a:solidFill>
                  <a:schemeClr val="accent6">
                    <a:lumMod val="50000"/>
                  </a:schemeClr>
                </a:solidFill>
                <a:latin typeface="Calibri" pitchFamily="34" charset="0"/>
                <a:cs typeface="Calibri" pitchFamily="34" charset="0"/>
              </a:rPr>
              <a:t>;PA0,1,2,3 inputs, PA4,5,6,7 inputs (STK500 LEDs)</a:t>
            </a:r>
          </a:p>
          <a:p>
            <a:pPr>
              <a:spcBef>
                <a:spcPts val="0"/>
              </a:spcBef>
              <a:buNone/>
            </a:pPr>
            <a:r>
              <a:rPr lang="en-US" sz="1200" dirty="0">
                <a:latin typeface="Calibri" pitchFamily="34" charset="0"/>
                <a:cs typeface="Calibri" pitchFamily="34" charset="0"/>
              </a:rPr>
              <a:t>		</a:t>
            </a:r>
            <a:r>
              <a:rPr lang="en-US" sz="1200" dirty="0">
                <a:solidFill>
                  <a:srgbClr val="0070C0"/>
                </a:solidFill>
                <a:latin typeface="Calibri" pitchFamily="34" charset="0"/>
                <a:cs typeface="Calibri" pitchFamily="34" charset="0"/>
              </a:rPr>
              <a:t>out</a:t>
            </a:r>
            <a:r>
              <a:rPr lang="en-US" sz="1200" dirty="0">
                <a:latin typeface="Calibri" pitchFamily="34" charset="0"/>
                <a:cs typeface="Calibri" pitchFamily="34" charset="0"/>
              </a:rPr>
              <a:t>  DDRA, temp</a:t>
            </a:r>
          </a:p>
          <a:p>
            <a:pPr>
              <a:spcBef>
                <a:spcPts val="0"/>
              </a:spcBef>
              <a:buNone/>
            </a:pPr>
            <a:endParaRPr lang="en-US" sz="1200" dirty="0">
              <a:latin typeface="Calibri" pitchFamily="34" charset="0"/>
              <a:cs typeface="Calibri" pitchFamily="34" charset="0"/>
            </a:endParaRPr>
          </a:p>
          <a:p>
            <a:pPr>
              <a:spcBef>
                <a:spcPts val="0"/>
              </a:spcBef>
              <a:buNone/>
            </a:pPr>
            <a:r>
              <a:rPr lang="en-US" sz="1200" dirty="0">
                <a:latin typeface="Calibri" pitchFamily="34" charset="0"/>
                <a:cs typeface="Calibri" pitchFamily="34" charset="0"/>
              </a:rPr>
              <a:t>		</a:t>
            </a:r>
            <a:r>
              <a:rPr lang="en-US" sz="1200" dirty="0">
                <a:solidFill>
                  <a:srgbClr val="0070C0"/>
                </a:solidFill>
                <a:latin typeface="Calibri" pitchFamily="34" charset="0"/>
                <a:cs typeface="Calibri" pitchFamily="34" charset="0"/>
              </a:rPr>
              <a:t>ldi </a:t>
            </a:r>
            <a:r>
              <a:rPr lang="en-US" sz="1200" dirty="0">
                <a:latin typeface="Calibri" pitchFamily="34" charset="0"/>
                <a:cs typeface="Calibri" pitchFamily="34" charset="0"/>
              </a:rPr>
              <a:t> temp, 0b11111111	</a:t>
            </a:r>
            <a:r>
              <a:rPr lang="en-US" sz="1200" dirty="0">
                <a:solidFill>
                  <a:schemeClr val="accent6">
                    <a:lumMod val="50000"/>
                  </a:schemeClr>
                </a:solidFill>
                <a:latin typeface="Calibri" pitchFamily="34" charset="0"/>
                <a:cs typeface="Calibri" pitchFamily="34" charset="0"/>
              </a:rPr>
              <a:t>;enable pull up resistor on each input pin of PORTA</a:t>
            </a:r>
          </a:p>
          <a:p>
            <a:pPr>
              <a:spcBef>
                <a:spcPts val="0"/>
              </a:spcBef>
              <a:buNone/>
            </a:pPr>
            <a:r>
              <a:rPr lang="en-US" sz="1200" dirty="0">
                <a:latin typeface="Calibri" pitchFamily="34" charset="0"/>
                <a:cs typeface="Calibri" pitchFamily="34" charset="0"/>
              </a:rPr>
              <a:t>		</a:t>
            </a:r>
            <a:r>
              <a:rPr lang="en-US" sz="1200" dirty="0">
                <a:solidFill>
                  <a:srgbClr val="0070C0"/>
                </a:solidFill>
                <a:latin typeface="Calibri" pitchFamily="34" charset="0"/>
                <a:cs typeface="Calibri" pitchFamily="34" charset="0"/>
              </a:rPr>
              <a:t>out</a:t>
            </a:r>
            <a:r>
              <a:rPr lang="en-US" sz="1200" dirty="0">
                <a:latin typeface="Calibri" pitchFamily="34" charset="0"/>
                <a:cs typeface="Calibri" pitchFamily="34" charset="0"/>
              </a:rPr>
              <a:t>  PORTA, temp</a:t>
            </a:r>
          </a:p>
          <a:p>
            <a:pPr>
              <a:spcBef>
                <a:spcPts val="0"/>
              </a:spcBef>
              <a:buNone/>
            </a:pPr>
            <a:r>
              <a:rPr lang="en-US" sz="1200" dirty="0">
                <a:latin typeface="Calibri" pitchFamily="34" charset="0"/>
                <a:cs typeface="Calibri" pitchFamily="34" charset="0"/>
              </a:rPr>
              <a:t>forever:</a:t>
            </a:r>
          </a:p>
          <a:p>
            <a:pPr>
              <a:spcBef>
                <a:spcPts val="0"/>
              </a:spcBef>
              <a:buNone/>
            </a:pPr>
            <a:r>
              <a:rPr lang="en-US" sz="1200" dirty="0">
                <a:latin typeface="Calibri" pitchFamily="34" charset="0"/>
                <a:cs typeface="Calibri" pitchFamily="34" charset="0"/>
              </a:rPr>
              <a:t>		</a:t>
            </a:r>
            <a:r>
              <a:rPr lang="en-US" sz="1200" dirty="0">
                <a:solidFill>
                  <a:srgbClr val="0070C0"/>
                </a:solidFill>
                <a:latin typeface="Calibri" pitchFamily="34" charset="0"/>
                <a:cs typeface="Calibri" pitchFamily="34" charset="0"/>
              </a:rPr>
              <a:t>in</a:t>
            </a:r>
            <a:r>
              <a:rPr lang="en-US" sz="1200" dirty="0">
                <a:latin typeface="Calibri" pitchFamily="34" charset="0"/>
                <a:cs typeface="Calibri" pitchFamily="34" charset="0"/>
              </a:rPr>
              <a:t>  temp2, PINA</a:t>
            </a:r>
          </a:p>
          <a:p>
            <a:pPr>
              <a:spcBef>
                <a:spcPts val="0"/>
              </a:spcBef>
              <a:buNone/>
            </a:pPr>
            <a:r>
              <a:rPr lang="en-US" sz="1200" dirty="0">
                <a:latin typeface="Calibri" pitchFamily="34" charset="0"/>
                <a:cs typeface="Calibri" pitchFamily="34" charset="0"/>
              </a:rPr>
              <a:t>		</a:t>
            </a:r>
            <a:r>
              <a:rPr lang="en-US" sz="1200" dirty="0">
                <a:solidFill>
                  <a:srgbClr val="0070C0"/>
                </a:solidFill>
                <a:latin typeface="Calibri" pitchFamily="34" charset="0"/>
                <a:cs typeface="Calibri" pitchFamily="34" charset="0"/>
              </a:rPr>
              <a:t>out</a:t>
            </a:r>
            <a:r>
              <a:rPr lang="en-US" sz="1200" dirty="0">
                <a:latin typeface="Calibri" pitchFamily="34" charset="0"/>
                <a:cs typeface="Calibri" pitchFamily="34" charset="0"/>
              </a:rPr>
              <a:t>  PORTB,temp2</a:t>
            </a:r>
          </a:p>
          <a:p>
            <a:pPr>
              <a:spcBef>
                <a:spcPts val="0"/>
              </a:spcBef>
              <a:buNone/>
            </a:pPr>
            <a:r>
              <a:rPr lang="en-US" sz="1200" dirty="0">
                <a:latin typeface="Calibri" pitchFamily="34" charset="0"/>
                <a:cs typeface="Calibri" pitchFamily="34" charset="0"/>
              </a:rPr>
              <a:t>		</a:t>
            </a:r>
            <a:r>
              <a:rPr lang="en-US" sz="1200" dirty="0" err="1">
                <a:solidFill>
                  <a:srgbClr val="0070C0"/>
                </a:solidFill>
                <a:latin typeface="Calibri" pitchFamily="34" charset="0"/>
                <a:cs typeface="Calibri" pitchFamily="34" charset="0"/>
              </a:rPr>
              <a:t>rjmp</a:t>
            </a:r>
            <a:r>
              <a:rPr lang="en-US" sz="1200" dirty="0">
                <a:latin typeface="Calibri" pitchFamily="34" charset="0"/>
                <a:cs typeface="Calibri" pitchFamily="34" charset="0"/>
              </a:rPr>
              <a:t>  forever</a:t>
            </a:r>
          </a:p>
          <a:p>
            <a:pPr>
              <a:buNone/>
            </a:pPr>
            <a:endParaRPr lang="el-GR" sz="1000" dirty="0">
              <a:latin typeface="Calibri" pitchFamily="34" charset="0"/>
              <a:cs typeface="Calibri" pitchFamily="34" charset="0"/>
            </a:endParaRPr>
          </a:p>
        </p:txBody>
      </p:sp>
      <p:sp>
        <p:nvSpPr>
          <p:cNvPr id="4" name="1 - Τίτλος"/>
          <p:cNvSpPr>
            <a:spLocks noGrp="1"/>
          </p:cNvSpPr>
          <p:nvPr>
            <p:ph type="title"/>
          </p:nvPr>
        </p:nvSpPr>
        <p:spPr/>
        <p:txBody>
          <a:bodyPr>
            <a:normAutofit/>
          </a:bodyPr>
          <a:lstStyle/>
          <a:p>
            <a:r>
              <a:rPr lang="el-GR" sz="2800" i="1" dirty="0"/>
              <a:t>είσοδοι - έξοδοι μικροϋπολογιστή</a:t>
            </a:r>
            <a:endParaRPr lang="el-GR" sz="2800" i="1" dirty="0"/>
          </a:p>
        </p:txBody>
      </p:sp>
    </p:spTree>
    <p:extLst>
      <p:ext uri="{BB962C8B-B14F-4D97-AF65-F5344CB8AC3E}">
        <p14:creationId xmlns:p14="http://schemas.microsoft.com/office/powerpoint/2010/main" val="9850447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p:txBody>
          <a:bodyPr>
            <a:normAutofit/>
          </a:bodyPr>
          <a:lstStyle/>
          <a:p>
            <a:pPr>
              <a:buNone/>
            </a:pPr>
            <a:endParaRPr lang="el-GR" sz="2000" dirty="0">
              <a:latin typeface="Calibri" pitchFamily="34" charset="0"/>
              <a:cs typeface="Calibri" pitchFamily="34" charset="0"/>
            </a:endParaRPr>
          </a:p>
          <a:p>
            <a:r>
              <a:rPr lang="el-GR" sz="2000" dirty="0">
                <a:latin typeface="Calibri" pitchFamily="34" charset="0"/>
                <a:cs typeface="Calibri" pitchFamily="34" charset="0"/>
              </a:rPr>
              <a:t>τρίτη εφαρμογή :</a:t>
            </a:r>
            <a:r>
              <a:rPr lang="en-US" sz="2000" dirty="0">
                <a:latin typeface="Calibri" pitchFamily="34" charset="0"/>
                <a:cs typeface="Calibri" pitchFamily="34" charset="0"/>
              </a:rPr>
              <a:t> dancing led’s</a:t>
            </a:r>
            <a:r>
              <a:rPr lang="el-GR" sz="2000" dirty="0">
                <a:latin typeface="Calibri" pitchFamily="34" charset="0"/>
                <a:cs typeface="Calibri" pitchFamily="34" charset="0"/>
              </a:rPr>
              <a:t> </a:t>
            </a:r>
            <a:endParaRPr lang="en-US" sz="2000" dirty="0">
              <a:latin typeface="Calibri" pitchFamily="34" charset="0"/>
              <a:cs typeface="Calibri" pitchFamily="34" charset="0"/>
            </a:endParaRPr>
          </a:p>
          <a:p>
            <a:endParaRPr lang="en-US" sz="2000" dirty="0">
              <a:latin typeface="Calibri" pitchFamily="34" charset="0"/>
              <a:cs typeface="Calibri" pitchFamily="34" charset="0"/>
            </a:endParaRPr>
          </a:p>
          <a:p>
            <a:pPr>
              <a:buNone/>
            </a:pPr>
            <a:r>
              <a:rPr lang="el-GR" sz="1600" i="1" dirty="0">
                <a:solidFill>
                  <a:schemeClr val="accent2">
                    <a:lumMod val="50000"/>
                  </a:schemeClr>
                </a:solidFill>
                <a:latin typeface="Calibri" pitchFamily="34" charset="0"/>
                <a:cs typeface="Calibri" pitchFamily="34" charset="0"/>
              </a:rPr>
              <a:t>Στην τρίτη εφαρμογή γίνεται περεταίρω μελέτη των </a:t>
            </a:r>
            <a:r>
              <a:rPr lang="en-US" sz="1600" i="1" dirty="0">
                <a:solidFill>
                  <a:schemeClr val="accent2">
                    <a:lumMod val="50000"/>
                  </a:schemeClr>
                </a:solidFill>
                <a:latin typeface="Calibri" pitchFamily="34" charset="0"/>
                <a:cs typeface="Calibri" pitchFamily="34" charset="0"/>
              </a:rPr>
              <a:t>loops</a:t>
            </a:r>
            <a:r>
              <a:rPr lang="el-GR" sz="1600" i="1" dirty="0">
                <a:solidFill>
                  <a:schemeClr val="accent2">
                    <a:lumMod val="50000"/>
                  </a:schemeClr>
                </a:solidFill>
                <a:latin typeface="Calibri" pitchFamily="34" charset="0"/>
                <a:cs typeface="Calibri" pitchFamily="34" charset="0"/>
              </a:rPr>
              <a:t> που εφαρμόζονται σε ένα πρόγραμμα και η δομή που προκύπτει.</a:t>
            </a:r>
          </a:p>
          <a:p>
            <a:pPr>
              <a:buNone/>
            </a:pPr>
            <a:endParaRPr lang="el-GR" sz="1600" i="1" dirty="0">
              <a:solidFill>
                <a:schemeClr val="accent2">
                  <a:lumMod val="50000"/>
                </a:schemeClr>
              </a:solidFill>
              <a:latin typeface="Calibri" pitchFamily="34" charset="0"/>
              <a:cs typeface="Calibri" pitchFamily="34" charset="0"/>
            </a:endParaRPr>
          </a:p>
          <a:p>
            <a:pPr>
              <a:buNone/>
            </a:pPr>
            <a:r>
              <a:rPr lang="el-GR" sz="1600" i="1" dirty="0">
                <a:solidFill>
                  <a:schemeClr val="accent2">
                    <a:lumMod val="50000"/>
                  </a:schemeClr>
                </a:solidFill>
                <a:latin typeface="Calibri" pitchFamily="34" charset="0"/>
                <a:cs typeface="Calibri" pitchFamily="34" charset="0"/>
              </a:rPr>
              <a:t>Τοποθετούνται στο πρόγραμμα </a:t>
            </a:r>
            <a:r>
              <a:rPr lang="en-US" sz="1600" i="1" dirty="0">
                <a:solidFill>
                  <a:schemeClr val="accent2">
                    <a:lumMod val="50000"/>
                  </a:schemeClr>
                </a:solidFill>
                <a:latin typeface="Calibri" pitchFamily="34" charset="0"/>
                <a:cs typeface="Calibri" pitchFamily="34" charset="0"/>
              </a:rPr>
              <a:t>loop </a:t>
            </a:r>
            <a:r>
              <a:rPr lang="el-GR" sz="1600" i="1" dirty="0">
                <a:solidFill>
                  <a:schemeClr val="accent2">
                    <a:lumMod val="50000"/>
                  </a:schemeClr>
                </a:solidFill>
                <a:latin typeface="Calibri" pitchFamily="34" charset="0"/>
                <a:cs typeface="Calibri" pitchFamily="34" charset="0"/>
              </a:rPr>
              <a:t>χρονοκαθυστέρησης (</a:t>
            </a:r>
            <a:r>
              <a:rPr lang="en-US" sz="1600" i="1" dirty="0">
                <a:solidFill>
                  <a:schemeClr val="accent2">
                    <a:lumMod val="50000"/>
                  </a:schemeClr>
                </a:solidFill>
                <a:latin typeface="Calibri" pitchFamily="34" charset="0"/>
                <a:cs typeface="Calibri" pitchFamily="34" charset="0"/>
              </a:rPr>
              <a:t>counters) </a:t>
            </a:r>
            <a:r>
              <a:rPr lang="el-GR" sz="1600" i="1" dirty="0">
                <a:solidFill>
                  <a:schemeClr val="accent2">
                    <a:lumMod val="50000"/>
                  </a:schemeClr>
                </a:solidFill>
                <a:latin typeface="Calibri" pitchFamily="34" charset="0"/>
                <a:cs typeface="Calibri" pitchFamily="34" charset="0"/>
              </a:rPr>
              <a:t>που επαναλαμβάνουν τον κύκλο εντολών όσες φορές έχει καθοριστεί.</a:t>
            </a:r>
          </a:p>
          <a:p>
            <a:pPr>
              <a:buNone/>
            </a:pPr>
            <a:endParaRPr lang="el-GR" sz="1600" i="1" dirty="0">
              <a:solidFill>
                <a:schemeClr val="accent2">
                  <a:lumMod val="50000"/>
                </a:schemeClr>
              </a:solidFill>
              <a:latin typeface="Calibri" pitchFamily="34" charset="0"/>
              <a:cs typeface="Calibri" pitchFamily="34" charset="0"/>
            </a:endParaRPr>
          </a:p>
          <a:p>
            <a:pPr>
              <a:buNone/>
            </a:pPr>
            <a:r>
              <a:rPr lang="el-GR" sz="1600" i="1" dirty="0">
                <a:solidFill>
                  <a:schemeClr val="accent2">
                    <a:lumMod val="50000"/>
                  </a:schemeClr>
                </a:solidFill>
                <a:latin typeface="Calibri" pitchFamily="34" charset="0"/>
                <a:cs typeface="Calibri" pitchFamily="34" charset="0"/>
              </a:rPr>
              <a:t>Όνομα αρχείου : </a:t>
            </a:r>
            <a:r>
              <a:rPr lang="en-US" sz="1600" b="1" i="1" dirty="0">
                <a:latin typeface="Calibri" pitchFamily="34" charset="0"/>
                <a:cs typeface="Calibri" pitchFamily="34" charset="0"/>
              </a:rPr>
              <a:t>DancingLEDs.asm</a:t>
            </a:r>
            <a:endParaRPr lang="el-GR" sz="1600" b="1" i="1" dirty="0">
              <a:latin typeface="Calibri" pitchFamily="34" charset="0"/>
              <a:cs typeface="Calibri" pitchFamily="34" charset="0"/>
            </a:endParaRPr>
          </a:p>
          <a:p>
            <a:pPr>
              <a:buNone/>
            </a:pPr>
            <a:endParaRPr lang="el-GR" sz="2000" dirty="0">
              <a:latin typeface="Calibri" pitchFamily="34" charset="0"/>
              <a:cs typeface="Calibri" pitchFamily="34" charset="0"/>
            </a:endParaRPr>
          </a:p>
        </p:txBody>
      </p:sp>
      <p:sp>
        <p:nvSpPr>
          <p:cNvPr id="4" name="1 - Τίτλος"/>
          <p:cNvSpPr>
            <a:spLocks noGrp="1"/>
          </p:cNvSpPr>
          <p:nvPr>
            <p:ph type="title"/>
          </p:nvPr>
        </p:nvSpPr>
        <p:spPr/>
        <p:txBody>
          <a:bodyPr>
            <a:normAutofit/>
          </a:bodyPr>
          <a:lstStyle/>
          <a:p>
            <a:r>
              <a:rPr lang="el-GR" sz="2800" i="1" dirty="0"/>
              <a:t>είσοδοι - έξοδοι μικροϋπολογιστή</a:t>
            </a:r>
            <a:endParaRPr lang="el-GR" sz="2800" i="1" dirty="0"/>
          </a:p>
        </p:txBody>
      </p:sp>
    </p:spTree>
    <p:extLst>
      <p:ext uri="{BB962C8B-B14F-4D97-AF65-F5344CB8AC3E}">
        <p14:creationId xmlns:p14="http://schemas.microsoft.com/office/powerpoint/2010/main" val="2106775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136648" y="228600"/>
            <a:ext cx="7919792" cy="990600"/>
          </a:xfrm>
        </p:spPr>
        <p:txBody>
          <a:bodyPr>
            <a:normAutofit/>
          </a:bodyPr>
          <a:lstStyle/>
          <a:p>
            <a:r>
              <a:rPr lang="el-GR" sz="2800" i="1" dirty="0"/>
              <a:t>εισαγωγή στους μικροϋπολογιστες</a:t>
            </a:r>
            <a:endParaRPr lang="el-GR" sz="2800" i="1" dirty="0"/>
          </a:p>
        </p:txBody>
      </p:sp>
      <p:sp>
        <p:nvSpPr>
          <p:cNvPr id="5" name="4 - Θέση περιεχομένου"/>
          <p:cNvSpPr>
            <a:spLocks noGrp="1"/>
          </p:cNvSpPr>
          <p:nvPr>
            <p:ph sz="quarter" idx="1"/>
          </p:nvPr>
        </p:nvSpPr>
        <p:spPr>
          <a:xfrm>
            <a:off x="2135560" y="1628800"/>
            <a:ext cx="8280920" cy="4495800"/>
          </a:xfrm>
        </p:spPr>
        <p:txBody>
          <a:bodyPr>
            <a:normAutofit/>
          </a:bodyPr>
          <a:lstStyle/>
          <a:p>
            <a:r>
              <a:rPr lang="el-GR" sz="2200" dirty="0"/>
              <a:t>τι είναι ο μικροϋπολογιστής?</a:t>
            </a:r>
          </a:p>
          <a:p>
            <a:pPr>
              <a:buNone/>
            </a:pPr>
            <a:endParaRPr lang="en-US" sz="2000" i="1" dirty="0">
              <a:solidFill>
                <a:schemeClr val="accent2">
                  <a:lumMod val="50000"/>
                </a:schemeClr>
              </a:solidFill>
              <a:latin typeface="Calibri" pitchFamily="34" charset="0"/>
              <a:cs typeface="Calibri" pitchFamily="34" charset="0"/>
            </a:endParaRPr>
          </a:p>
          <a:p>
            <a:pPr>
              <a:buNone/>
            </a:pPr>
            <a:r>
              <a:rPr lang="el-GR" sz="1400" i="1" dirty="0">
                <a:solidFill>
                  <a:schemeClr val="accent2">
                    <a:lumMod val="50000"/>
                  </a:schemeClr>
                </a:solidFill>
                <a:latin typeface="Calibri" pitchFamily="34" charset="0"/>
                <a:cs typeface="Calibri" pitchFamily="34" charset="0"/>
              </a:rPr>
              <a:t>Ο καλύτερος τρόπος να περιγραφεί ένας μΥπολογιστής ή μικροελεγκτής είναι να συγκριθεί με έναν κανονικό υπολογιστή</a:t>
            </a:r>
            <a:r>
              <a:rPr lang="en-US" sz="1400" i="1" dirty="0">
                <a:solidFill>
                  <a:schemeClr val="accent2">
                    <a:lumMod val="50000"/>
                  </a:schemeClr>
                </a:solidFill>
                <a:latin typeface="Calibri" pitchFamily="34" charset="0"/>
                <a:cs typeface="Calibri" pitchFamily="34" charset="0"/>
              </a:rPr>
              <a:t> </a:t>
            </a:r>
            <a:r>
              <a:rPr lang="en-US" sz="1400" b="1" i="1" baseline="30000" dirty="0">
                <a:solidFill>
                  <a:schemeClr val="tx2">
                    <a:lumMod val="50000"/>
                  </a:schemeClr>
                </a:solidFill>
                <a:latin typeface="Calibri" pitchFamily="34" charset="0"/>
                <a:cs typeface="Calibri" pitchFamily="34" charset="0"/>
              </a:rPr>
              <a:t>[notes 1]</a:t>
            </a:r>
            <a:r>
              <a:rPr lang="el-GR" sz="1400" i="1" baseline="30000" dirty="0">
                <a:solidFill>
                  <a:schemeClr val="accent2">
                    <a:lumMod val="50000"/>
                  </a:schemeClr>
                </a:solidFill>
                <a:latin typeface="Calibri" pitchFamily="34" charset="0"/>
                <a:cs typeface="Calibri" pitchFamily="34" charset="0"/>
              </a:rPr>
              <a:t> </a:t>
            </a:r>
            <a:r>
              <a:rPr lang="en-US" sz="1400" i="1" dirty="0">
                <a:solidFill>
                  <a:schemeClr val="accent2">
                    <a:lumMod val="50000"/>
                  </a:schemeClr>
                </a:solidFill>
                <a:latin typeface="Calibri" pitchFamily="34" charset="0"/>
                <a:cs typeface="Calibri" pitchFamily="34" charset="0"/>
              </a:rPr>
              <a:t>, </a:t>
            </a:r>
            <a:r>
              <a:rPr lang="el-GR" sz="1400" i="1" dirty="0">
                <a:solidFill>
                  <a:schemeClr val="accent2">
                    <a:lumMod val="50000"/>
                  </a:schemeClr>
                </a:solidFill>
                <a:latin typeface="Calibri" pitchFamily="34" charset="0"/>
                <a:cs typeface="Calibri" pitchFamily="34" charset="0"/>
              </a:rPr>
              <a:t>πχ</a:t>
            </a:r>
            <a:r>
              <a:rPr lang="en-US" sz="1400" i="1" dirty="0">
                <a:solidFill>
                  <a:schemeClr val="accent2">
                    <a:lumMod val="50000"/>
                  </a:schemeClr>
                </a:solidFill>
                <a:latin typeface="Calibri" pitchFamily="34" charset="0"/>
                <a:cs typeface="Calibri" pitchFamily="34" charset="0"/>
              </a:rPr>
              <a:t> </a:t>
            </a:r>
            <a:r>
              <a:rPr lang="el-GR" sz="1400" i="1" dirty="0">
                <a:solidFill>
                  <a:schemeClr val="accent2">
                    <a:lumMod val="50000"/>
                  </a:schemeClr>
                </a:solidFill>
                <a:latin typeface="Calibri" pitchFamily="34" charset="0"/>
                <a:cs typeface="Calibri" pitchFamily="34" charset="0"/>
              </a:rPr>
              <a:t>ένα </a:t>
            </a:r>
            <a:r>
              <a:rPr lang="en-US" sz="1400" i="1" dirty="0">
                <a:solidFill>
                  <a:schemeClr val="accent2">
                    <a:lumMod val="50000"/>
                  </a:schemeClr>
                </a:solidFill>
                <a:latin typeface="Calibri" pitchFamily="34" charset="0"/>
                <a:cs typeface="Calibri" pitchFamily="34" charset="0"/>
              </a:rPr>
              <a:t>PC</a:t>
            </a:r>
            <a:r>
              <a:rPr lang="el-GR" sz="1400" i="1" dirty="0">
                <a:solidFill>
                  <a:schemeClr val="accent2">
                    <a:lumMod val="50000"/>
                  </a:schemeClr>
                </a:solidFill>
                <a:latin typeface="Calibri" pitchFamily="34" charset="0"/>
                <a:cs typeface="Calibri" pitchFamily="34" charset="0"/>
              </a:rPr>
              <a:t>.</a:t>
            </a:r>
          </a:p>
          <a:p>
            <a:pPr>
              <a:buNone/>
            </a:pPr>
            <a:r>
              <a:rPr lang="el-GR" sz="1400" i="1" dirty="0">
                <a:solidFill>
                  <a:schemeClr val="accent2">
                    <a:lumMod val="50000"/>
                  </a:schemeClr>
                </a:solidFill>
                <a:latin typeface="Calibri" pitchFamily="34" charset="0"/>
                <a:cs typeface="Calibri" pitchFamily="34" charset="0"/>
              </a:rPr>
              <a:t>Εξαρτήματα και μονάδες</a:t>
            </a:r>
            <a:r>
              <a:rPr lang="en-US" sz="1400" i="1" dirty="0">
                <a:solidFill>
                  <a:schemeClr val="accent2">
                    <a:lumMod val="50000"/>
                  </a:schemeClr>
                </a:solidFill>
                <a:latin typeface="Calibri" pitchFamily="34" charset="0"/>
                <a:cs typeface="Calibri" pitchFamily="34" charset="0"/>
              </a:rPr>
              <a:t> H/Y</a:t>
            </a:r>
            <a:r>
              <a:rPr lang="el-GR" sz="1400" i="1" dirty="0">
                <a:solidFill>
                  <a:schemeClr val="accent2">
                    <a:lumMod val="50000"/>
                  </a:schemeClr>
                </a:solidFill>
                <a:latin typeface="Calibri" pitchFamily="34" charset="0"/>
                <a:cs typeface="Calibri" pitchFamily="34" charset="0"/>
              </a:rPr>
              <a:t> : </a:t>
            </a:r>
            <a:r>
              <a:rPr lang="en-US" sz="1400" i="1" dirty="0">
                <a:solidFill>
                  <a:schemeClr val="accent2">
                    <a:lumMod val="50000"/>
                  </a:schemeClr>
                </a:solidFill>
                <a:latin typeface="Calibri" pitchFamily="34" charset="0"/>
                <a:cs typeface="Calibri" pitchFamily="34" charset="0"/>
              </a:rPr>
              <a:t>CPU (</a:t>
            </a:r>
            <a:r>
              <a:rPr lang="el-GR" sz="1400" i="1" dirty="0">
                <a:solidFill>
                  <a:schemeClr val="accent2">
                    <a:lumMod val="50000"/>
                  </a:schemeClr>
                </a:solidFill>
                <a:latin typeface="Calibri" pitchFamily="34" charset="0"/>
                <a:cs typeface="Calibri" pitchFamily="34" charset="0"/>
              </a:rPr>
              <a:t>πχ</a:t>
            </a:r>
            <a:r>
              <a:rPr lang="en-US" sz="1400" i="1" dirty="0">
                <a:solidFill>
                  <a:schemeClr val="accent2">
                    <a:lumMod val="50000"/>
                  </a:schemeClr>
                </a:solidFill>
                <a:latin typeface="Calibri" pitchFamily="34" charset="0"/>
                <a:cs typeface="Calibri" pitchFamily="34" charset="0"/>
              </a:rPr>
              <a:t> Pentium, i5, </a:t>
            </a:r>
            <a:r>
              <a:rPr lang="el-GR" sz="1400" i="1" dirty="0">
                <a:solidFill>
                  <a:schemeClr val="accent2">
                    <a:lumMod val="50000"/>
                  </a:schemeClr>
                </a:solidFill>
                <a:latin typeface="Calibri" pitchFamily="34" charset="0"/>
                <a:cs typeface="Calibri" pitchFamily="34" charset="0"/>
              </a:rPr>
              <a:t>κτλ), μνήμη </a:t>
            </a:r>
            <a:r>
              <a:rPr lang="en-US" sz="1400" i="1" dirty="0">
                <a:solidFill>
                  <a:schemeClr val="accent2">
                    <a:lumMod val="50000"/>
                  </a:schemeClr>
                </a:solidFill>
                <a:latin typeface="Calibri" pitchFamily="34" charset="0"/>
                <a:cs typeface="Calibri" pitchFamily="34" charset="0"/>
              </a:rPr>
              <a:t>RAM</a:t>
            </a:r>
            <a:r>
              <a:rPr lang="el-GR" sz="1400" i="1" dirty="0">
                <a:solidFill>
                  <a:schemeClr val="accent2">
                    <a:lumMod val="50000"/>
                  </a:schemeClr>
                </a:solidFill>
                <a:latin typeface="Calibri" pitchFamily="34" charset="0"/>
                <a:cs typeface="Calibri" pitchFamily="34" charset="0"/>
              </a:rPr>
              <a:t>, σκληρός δίσκος, συσκευές εισόδου και εξόδου (</a:t>
            </a:r>
            <a:r>
              <a:rPr lang="en-US" sz="1400" i="1" dirty="0">
                <a:solidFill>
                  <a:schemeClr val="accent2">
                    <a:lumMod val="50000"/>
                  </a:schemeClr>
                </a:solidFill>
                <a:latin typeface="Calibri" pitchFamily="34" charset="0"/>
                <a:cs typeface="Calibri" pitchFamily="34" charset="0"/>
              </a:rPr>
              <a:t>keyboard, mouse, </a:t>
            </a:r>
            <a:r>
              <a:rPr lang="el-GR" sz="1400" i="1" dirty="0">
                <a:solidFill>
                  <a:schemeClr val="accent2">
                    <a:lumMod val="50000"/>
                  </a:schemeClr>
                </a:solidFill>
                <a:latin typeface="Calibri" pitchFamily="34" charset="0"/>
                <a:cs typeface="Calibri" pitchFamily="34" charset="0"/>
              </a:rPr>
              <a:t>οθόνη). </a:t>
            </a:r>
          </a:p>
          <a:p>
            <a:pPr>
              <a:buNone/>
            </a:pPr>
            <a:r>
              <a:rPr lang="el-GR" sz="1400" i="1" dirty="0">
                <a:solidFill>
                  <a:schemeClr val="accent2">
                    <a:lumMod val="50000"/>
                  </a:schemeClr>
                </a:solidFill>
                <a:latin typeface="Calibri" pitchFamily="34" charset="0"/>
                <a:cs typeface="Calibri" pitchFamily="34" charset="0"/>
              </a:rPr>
              <a:t>Αντίστοιχα σε έναν μΥπολογιστή : </a:t>
            </a:r>
            <a:r>
              <a:rPr lang="en-US" sz="1400" i="1" dirty="0">
                <a:solidFill>
                  <a:schemeClr val="accent2">
                    <a:lumMod val="50000"/>
                  </a:schemeClr>
                </a:solidFill>
                <a:latin typeface="Calibri" pitchFamily="34" charset="0"/>
                <a:cs typeface="Calibri" pitchFamily="34" charset="0"/>
              </a:rPr>
              <a:t>CPU</a:t>
            </a:r>
            <a:r>
              <a:rPr lang="el-GR" sz="1400" i="1" dirty="0">
                <a:solidFill>
                  <a:schemeClr val="accent2">
                    <a:lumMod val="50000"/>
                  </a:schemeClr>
                </a:solidFill>
                <a:latin typeface="Calibri" pitchFamily="34" charset="0"/>
                <a:cs typeface="Calibri" pitchFamily="34" charset="0"/>
              </a:rPr>
              <a:t> (καλείται και μικροεπεξεργαστής), μνήμη </a:t>
            </a:r>
            <a:r>
              <a:rPr lang="en-US" sz="1400" i="1" dirty="0">
                <a:solidFill>
                  <a:schemeClr val="accent2">
                    <a:lumMod val="50000"/>
                  </a:schemeClr>
                </a:solidFill>
                <a:latin typeface="Calibri" pitchFamily="34" charset="0"/>
                <a:cs typeface="Calibri" pitchFamily="34" charset="0"/>
              </a:rPr>
              <a:t>flash</a:t>
            </a:r>
            <a:r>
              <a:rPr lang="el-GR" sz="1400" i="1" dirty="0">
                <a:solidFill>
                  <a:schemeClr val="accent2">
                    <a:lumMod val="50000"/>
                  </a:schemeClr>
                </a:solidFill>
                <a:latin typeface="Calibri" pitchFamily="34" charset="0"/>
                <a:cs typeface="Calibri" pitchFamily="34" charset="0"/>
              </a:rPr>
              <a:t>,</a:t>
            </a:r>
            <a:r>
              <a:rPr lang="en-US" sz="1400" i="1" dirty="0">
                <a:solidFill>
                  <a:schemeClr val="accent2">
                    <a:lumMod val="50000"/>
                  </a:schemeClr>
                </a:solidFill>
                <a:latin typeface="Calibri" pitchFamily="34" charset="0"/>
                <a:cs typeface="Calibri" pitchFamily="34" charset="0"/>
              </a:rPr>
              <a:t> </a:t>
            </a:r>
            <a:r>
              <a:rPr lang="el-GR" sz="1400" i="1" dirty="0">
                <a:solidFill>
                  <a:schemeClr val="accent2">
                    <a:lumMod val="50000"/>
                  </a:schemeClr>
                </a:solidFill>
                <a:latin typeface="Calibri" pitchFamily="34" charset="0"/>
                <a:cs typeface="Calibri" pitchFamily="34" charset="0"/>
              </a:rPr>
              <a:t>μνήμη </a:t>
            </a:r>
            <a:r>
              <a:rPr lang="en-US" sz="1400" i="1" dirty="0">
                <a:solidFill>
                  <a:schemeClr val="accent2">
                    <a:lumMod val="50000"/>
                  </a:schemeClr>
                </a:solidFill>
                <a:latin typeface="Calibri" pitchFamily="34" charset="0"/>
                <a:cs typeface="Calibri" pitchFamily="34" charset="0"/>
              </a:rPr>
              <a:t>RAM,</a:t>
            </a:r>
            <a:r>
              <a:rPr lang="el-GR" sz="1400" i="1" dirty="0">
                <a:solidFill>
                  <a:schemeClr val="accent2">
                    <a:lumMod val="50000"/>
                  </a:schemeClr>
                </a:solidFill>
                <a:latin typeface="Calibri" pitchFamily="34" charset="0"/>
                <a:cs typeface="Calibri" pitchFamily="34" charset="0"/>
              </a:rPr>
              <a:t> </a:t>
            </a:r>
            <a:r>
              <a:rPr lang="en-US" sz="1400" i="1" dirty="0">
                <a:solidFill>
                  <a:schemeClr val="accent2">
                    <a:lumMod val="50000"/>
                  </a:schemeClr>
                </a:solidFill>
                <a:latin typeface="Calibri" pitchFamily="34" charset="0"/>
                <a:cs typeface="Calibri" pitchFamily="34" charset="0"/>
              </a:rPr>
              <a:t>EEPROM</a:t>
            </a:r>
            <a:r>
              <a:rPr lang="el-GR" sz="1400" i="1" dirty="0">
                <a:solidFill>
                  <a:schemeClr val="accent2">
                    <a:lumMod val="50000"/>
                  </a:schemeClr>
                </a:solidFill>
                <a:latin typeface="Calibri" pitchFamily="34" charset="0"/>
                <a:cs typeface="Calibri" pitchFamily="34" charset="0"/>
              </a:rPr>
              <a:t> και ανάλογα τον τύπο μια σειρά από άλλα στοιχεία (πχ μετατροπέας αναλογικού σε ψηφιακό – </a:t>
            </a:r>
            <a:r>
              <a:rPr lang="en-US" sz="1400" i="1" dirty="0">
                <a:solidFill>
                  <a:schemeClr val="accent2">
                    <a:lumMod val="50000"/>
                  </a:schemeClr>
                </a:solidFill>
                <a:latin typeface="Calibri" pitchFamily="34" charset="0"/>
                <a:cs typeface="Calibri" pitchFamily="34" charset="0"/>
              </a:rPr>
              <a:t>ADC)</a:t>
            </a:r>
            <a:r>
              <a:rPr lang="el-GR" sz="1400" i="1" dirty="0">
                <a:solidFill>
                  <a:schemeClr val="accent2">
                    <a:lumMod val="50000"/>
                  </a:schemeClr>
                </a:solidFill>
                <a:latin typeface="Calibri" pitchFamily="34" charset="0"/>
                <a:cs typeface="Calibri" pitchFamily="34" charset="0"/>
              </a:rPr>
              <a:t>.</a:t>
            </a:r>
          </a:p>
          <a:p>
            <a:endParaRPr lang="el-GR" sz="2000" dirty="0"/>
          </a:p>
          <a:p>
            <a:r>
              <a:rPr lang="el-GR" sz="2200" dirty="0"/>
              <a:t>τι είναι ο </a:t>
            </a:r>
            <a:r>
              <a:rPr lang="el-GR" sz="2200" dirty="0" err="1" smtClean="0"/>
              <a:t>μΥπολογιστής</a:t>
            </a:r>
            <a:r>
              <a:rPr lang="el-GR" sz="2200" dirty="0" smtClean="0"/>
              <a:t> </a:t>
            </a:r>
            <a:r>
              <a:rPr lang="en-US" sz="2200" dirty="0" smtClean="0">
                <a:latin typeface="Calibri" panose="020F0502020204030204" pitchFamily="34" charset="0"/>
                <a:cs typeface="Calibri" panose="020F0502020204030204" pitchFamily="34" charset="0"/>
              </a:rPr>
              <a:t>AVR</a:t>
            </a:r>
            <a:r>
              <a:rPr lang="el-GR" sz="2200" dirty="0" smtClean="0"/>
              <a:t>?</a:t>
            </a:r>
            <a:endParaRPr lang="el-GR" sz="2200" dirty="0"/>
          </a:p>
          <a:p>
            <a:endParaRPr lang="el-GR" sz="900" dirty="0"/>
          </a:p>
          <a:p>
            <a:pPr>
              <a:buNone/>
            </a:pPr>
            <a:r>
              <a:rPr lang="el-GR" sz="1400" i="1" dirty="0">
                <a:solidFill>
                  <a:schemeClr val="accent2">
                    <a:lumMod val="50000"/>
                  </a:schemeClr>
                </a:solidFill>
                <a:latin typeface="Calibri" pitchFamily="34" charset="0"/>
                <a:cs typeface="Calibri" pitchFamily="34" charset="0"/>
              </a:rPr>
              <a:t>Οι μικροελεγκτές AVR χρησιμοποιούν τροποποιημένη Αρχιτεκτονική Χάρβαρντ </a:t>
            </a:r>
            <a:r>
              <a:rPr lang="el-GR" sz="1400" b="1" i="1" baseline="30000" dirty="0">
                <a:solidFill>
                  <a:schemeClr val="tx2">
                    <a:lumMod val="50000"/>
                  </a:schemeClr>
                </a:solidFill>
                <a:latin typeface="Calibri" pitchFamily="34" charset="0"/>
                <a:cs typeface="Calibri" pitchFamily="34" charset="0"/>
              </a:rPr>
              <a:t>[</a:t>
            </a:r>
            <a:r>
              <a:rPr lang="en-US" sz="1400" b="1" i="1" baseline="30000" dirty="0">
                <a:solidFill>
                  <a:schemeClr val="tx2">
                    <a:lumMod val="50000"/>
                  </a:schemeClr>
                </a:solidFill>
                <a:latin typeface="Calibri" pitchFamily="34" charset="0"/>
                <a:cs typeface="Calibri" pitchFamily="34" charset="0"/>
              </a:rPr>
              <a:t>notes</a:t>
            </a:r>
            <a:r>
              <a:rPr lang="el-GR" sz="1400" b="1" i="1" baseline="30000" dirty="0">
                <a:solidFill>
                  <a:schemeClr val="tx2">
                    <a:lumMod val="50000"/>
                  </a:schemeClr>
                </a:solidFill>
                <a:latin typeface="Calibri" pitchFamily="34" charset="0"/>
                <a:cs typeface="Calibri" pitchFamily="34" charset="0"/>
              </a:rPr>
              <a:t> 2</a:t>
            </a:r>
            <a:r>
              <a:rPr lang="en-US" sz="1400" b="1" i="1" baseline="30000" dirty="0">
                <a:solidFill>
                  <a:schemeClr val="tx2">
                    <a:lumMod val="50000"/>
                  </a:schemeClr>
                </a:solidFill>
                <a:latin typeface="Calibri" pitchFamily="34" charset="0"/>
                <a:cs typeface="Calibri" pitchFamily="34" charset="0"/>
              </a:rPr>
              <a:t>]</a:t>
            </a:r>
            <a:r>
              <a:rPr lang="el-GR" sz="1400" b="1" i="1" baseline="30000" dirty="0">
                <a:solidFill>
                  <a:schemeClr val="tx2">
                    <a:lumMod val="50000"/>
                  </a:schemeClr>
                </a:solidFill>
                <a:latin typeface="Calibri" pitchFamily="34" charset="0"/>
                <a:cs typeface="Calibri" pitchFamily="34" charset="0"/>
              </a:rPr>
              <a:t> </a:t>
            </a:r>
            <a:r>
              <a:rPr lang="el-GR" sz="1400" i="1" dirty="0">
                <a:solidFill>
                  <a:schemeClr val="accent2">
                    <a:lumMod val="50000"/>
                  </a:schemeClr>
                </a:solidFill>
                <a:latin typeface="Calibri" pitchFamily="34" charset="0"/>
                <a:cs typeface="Calibri" pitchFamily="34" charset="0"/>
              </a:rPr>
              <a:t>8-bit RISC (</a:t>
            </a:r>
            <a:r>
              <a:rPr lang="en-US" sz="1400" i="1" dirty="0">
                <a:solidFill>
                  <a:schemeClr val="accent2">
                    <a:lumMod val="50000"/>
                  </a:schemeClr>
                </a:solidFill>
                <a:latin typeface="Calibri" pitchFamily="34" charset="0"/>
                <a:cs typeface="Calibri" pitchFamily="34" charset="0"/>
              </a:rPr>
              <a:t>Reduced Instruction Set Computers</a:t>
            </a:r>
            <a:r>
              <a:rPr lang="el-GR" sz="1400" i="1" dirty="0">
                <a:solidFill>
                  <a:schemeClr val="accent2">
                    <a:lumMod val="50000"/>
                  </a:schemeClr>
                </a:solidFill>
                <a:latin typeface="Calibri" pitchFamily="34" charset="0"/>
                <a:cs typeface="Calibri" pitchFamily="34" charset="0"/>
              </a:rPr>
              <a:t>). </a:t>
            </a:r>
          </a:p>
          <a:p>
            <a:pPr>
              <a:buNone/>
            </a:pPr>
            <a:r>
              <a:rPr lang="el-GR" sz="1400" i="1" dirty="0">
                <a:solidFill>
                  <a:schemeClr val="accent2">
                    <a:lumMod val="50000"/>
                  </a:schemeClr>
                </a:solidFill>
                <a:latin typeface="Calibri" pitchFamily="34" charset="0"/>
                <a:cs typeface="Calibri" pitchFamily="34" charset="0"/>
              </a:rPr>
              <a:t>Χρησιμοποιούν τη μνήμη flash για την αποθήκευση του προγράμματος, σε αντίθεση με τις </a:t>
            </a:r>
            <a:r>
              <a:rPr lang="el-GR" sz="1400" i="1" dirty="0" err="1">
                <a:solidFill>
                  <a:schemeClr val="accent2">
                    <a:lumMod val="50000"/>
                  </a:schemeClr>
                </a:solidFill>
                <a:latin typeface="Calibri" pitchFamily="34" charset="0"/>
                <a:cs typeface="Calibri" pitchFamily="34" charset="0"/>
              </a:rPr>
              <a:t>Programable</a:t>
            </a:r>
            <a:r>
              <a:rPr lang="el-GR" sz="1400" i="1" dirty="0">
                <a:solidFill>
                  <a:schemeClr val="accent2">
                    <a:lumMod val="50000"/>
                  </a:schemeClr>
                </a:solidFill>
                <a:latin typeface="Calibri" pitchFamily="34" charset="0"/>
                <a:cs typeface="Calibri" pitchFamily="34" charset="0"/>
              </a:rPr>
              <a:t> ROM, EPROM ή EEPROM που χρησιμοποιούνται από άλλους μΥπολογιστές. </a:t>
            </a:r>
            <a:endParaRPr lang="en-US" sz="1400" i="1" dirty="0">
              <a:solidFill>
                <a:schemeClr val="accent2">
                  <a:lumMod val="50000"/>
                </a:schemeClr>
              </a:solidFill>
              <a:latin typeface="Calibri" pitchFamily="34" charset="0"/>
              <a:cs typeface="Calibri" pitchFamily="34" charset="0"/>
            </a:endParaRPr>
          </a:p>
          <a:p>
            <a:pPr>
              <a:buNone/>
            </a:pPr>
            <a:endParaRPr lang="en-US" sz="1200" i="1" dirty="0">
              <a:solidFill>
                <a:schemeClr val="accent2">
                  <a:lumMod val="50000"/>
                </a:schemeClr>
              </a:solidFill>
            </a:endParaRPr>
          </a:p>
        </p:txBody>
      </p:sp>
    </p:spTree>
    <p:extLst>
      <p:ext uri="{BB962C8B-B14F-4D97-AF65-F5344CB8AC3E}">
        <p14:creationId xmlns:p14="http://schemas.microsoft.com/office/powerpoint/2010/main" val="22515487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a:spLocks noGrp="1"/>
          </p:cNvSpPr>
          <p:nvPr>
            <p:ph type="title"/>
          </p:nvPr>
        </p:nvSpPr>
        <p:spPr/>
        <p:txBody>
          <a:bodyPr>
            <a:normAutofit/>
          </a:bodyPr>
          <a:lstStyle/>
          <a:p>
            <a:r>
              <a:rPr lang="el-GR" sz="2800" i="1" dirty="0"/>
              <a:t>είσοδοι - έξοδοι μικροϋπολογιστή</a:t>
            </a:r>
            <a:endParaRPr lang="el-GR" sz="2800" i="1" dirty="0"/>
          </a:p>
        </p:txBody>
      </p:sp>
      <p:sp>
        <p:nvSpPr>
          <p:cNvPr id="7" name="2 - Θέση περιεχομένου"/>
          <p:cNvSpPr>
            <a:spLocks noGrp="1"/>
          </p:cNvSpPr>
          <p:nvPr>
            <p:ph sz="quarter" idx="1"/>
          </p:nvPr>
        </p:nvSpPr>
        <p:spPr>
          <a:xfrm>
            <a:off x="2136648" y="1600200"/>
            <a:ext cx="8153400" cy="4853136"/>
          </a:xfrm>
        </p:spPr>
        <p:txBody>
          <a:bodyPr>
            <a:normAutofit/>
          </a:bodyPr>
          <a:lstStyle/>
          <a:p>
            <a:endParaRPr lang="el-GR" sz="2000" dirty="0"/>
          </a:p>
          <a:p>
            <a:r>
              <a:rPr lang="el-GR" sz="2000" dirty="0"/>
              <a:t>βασικές παράμετροι σχεδίασης:</a:t>
            </a:r>
          </a:p>
          <a:p>
            <a:pPr>
              <a:buNone/>
            </a:pPr>
            <a:endParaRPr lang="el-GR" sz="2000" i="1" dirty="0">
              <a:solidFill>
                <a:schemeClr val="accent2">
                  <a:lumMod val="50000"/>
                </a:schemeClr>
              </a:solidFill>
              <a:latin typeface="Calibri" pitchFamily="34" charset="0"/>
              <a:cs typeface="Calibri" pitchFamily="34" charset="0"/>
            </a:endParaRPr>
          </a:p>
          <a:p>
            <a:pPr>
              <a:buNone/>
            </a:pPr>
            <a:r>
              <a:rPr lang="el-GR" sz="1400" i="1" dirty="0">
                <a:solidFill>
                  <a:schemeClr val="accent2">
                    <a:lumMod val="50000"/>
                  </a:schemeClr>
                </a:solidFill>
                <a:latin typeface="Calibri" pitchFamily="34" charset="0"/>
                <a:cs typeface="Calibri" pitchFamily="34" charset="0"/>
              </a:rPr>
              <a:t>Για το «χτίσιμο» ενός μετρητή θα πρέπει πρώτα να φορτωθεί σε ένα καταχωρητή η τιμή του μετρητή</a:t>
            </a:r>
          </a:p>
          <a:p>
            <a:pPr>
              <a:buNone/>
            </a:pPr>
            <a:r>
              <a:rPr lang="el-GR" sz="1400" i="1" dirty="0">
                <a:solidFill>
                  <a:schemeClr val="accent2">
                    <a:lumMod val="50000"/>
                  </a:schemeClr>
                </a:solidFill>
                <a:latin typeface="Calibri" pitchFamily="34" charset="0"/>
                <a:cs typeface="Calibri" pitchFamily="34" charset="0"/>
              </a:rPr>
              <a:t>και στη συνέχεια να δημιουργηθεί ένα </a:t>
            </a:r>
            <a:r>
              <a:rPr lang="en-US" sz="1400" i="1" dirty="0">
                <a:solidFill>
                  <a:schemeClr val="accent2">
                    <a:lumMod val="50000"/>
                  </a:schemeClr>
                </a:solidFill>
                <a:latin typeface="Calibri" pitchFamily="34" charset="0"/>
                <a:cs typeface="Calibri" pitchFamily="34" charset="0"/>
              </a:rPr>
              <a:t>loop</a:t>
            </a:r>
            <a:r>
              <a:rPr lang="el-GR" sz="1400" i="1" dirty="0">
                <a:solidFill>
                  <a:schemeClr val="accent2">
                    <a:lumMod val="50000"/>
                  </a:schemeClr>
                </a:solidFill>
                <a:latin typeface="Calibri" pitchFamily="34" charset="0"/>
                <a:cs typeface="Calibri" pitchFamily="34" charset="0"/>
              </a:rPr>
              <a:t>,</a:t>
            </a:r>
            <a:r>
              <a:rPr lang="en-US" sz="1400" i="1" dirty="0">
                <a:solidFill>
                  <a:schemeClr val="accent2">
                    <a:lumMod val="50000"/>
                  </a:schemeClr>
                </a:solidFill>
                <a:latin typeface="Calibri" pitchFamily="34" charset="0"/>
                <a:cs typeface="Calibri" pitchFamily="34" charset="0"/>
              </a:rPr>
              <a:t> </a:t>
            </a:r>
            <a:r>
              <a:rPr lang="el-GR" sz="1400" i="1" dirty="0">
                <a:solidFill>
                  <a:schemeClr val="accent2">
                    <a:lumMod val="50000"/>
                  </a:schemeClr>
                </a:solidFill>
                <a:latin typeface="Calibri" pitchFamily="34" charset="0"/>
                <a:cs typeface="Calibri" pitchFamily="34" charset="0"/>
              </a:rPr>
              <a:t>το οποίο </a:t>
            </a:r>
            <a:r>
              <a:rPr lang="el-GR" sz="1400" b="1" i="1" dirty="0">
                <a:solidFill>
                  <a:schemeClr val="accent2">
                    <a:lumMod val="50000"/>
                  </a:schemeClr>
                </a:solidFill>
                <a:latin typeface="Calibri" pitchFamily="34" charset="0"/>
                <a:cs typeface="Calibri" pitchFamily="34" charset="0"/>
              </a:rPr>
              <a:t>σε κάθε κύκλο εντολών θα αφαιρεί  από μια μονάδα</a:t>
            </a:r>
            <a:r>
              <a:rPr lang="el-GR" sz="1400" i="1" dirty="0">
                <a:solidFill>
                  <a:schemeClr val="accent2">
                    <a:lumMod val="50000"/>
                  </a:schemeClr>
                </a:solidFill>
                <a:latin typeface="Calibri" pitchFamily="34" charset="0"/>
                <a:cs typeface="Calibri" pitchFamily="34" charset="0"/>
              </a:rPr>
              <a:t>.</a:t>
            </a:r>
          </a:p>
          <a:p>
            <a:pPr>
              <a:buNone/>
            </a:pPr>
            <a:endParaRPr lang="el-GR" sz="1400" i="1" dirty="0">
              <a:solidFill>
                <a:schemeClr val="accent2">
                  <a:lumMod val="50000"/>
                </a:schemeClr>
              </a:solidFill>
              <a:latin typeface="Calibri" pitchFamily="34" charset="0"/>
              <a:cs typeface="Calibri" pitchFamily="34" charset="0"/>
            </a:endParaRPr>
          </a:p>
          <a:p>
            <a:pPr>
              <a:buNone/>
            </a:pPr>
            <a:r>
              <a:rPr lang="el-GR" sz="1400" i="1" dirty="0">
                <a:solidFill>
                  <a:schemeClr val="accent2">
                    <a:lumMod val="50000"/>
                  </a:schemeClr>
                </a:solidFill>
                <a:latin typeface="Calibri" pitchFamily="34" charset="0"/>
                <a:cs typeface="Calibri" pitchFamily="34" charset="0"/>
              </a:rPr>
              <a:t>Για την </a:t>
            </a:r>
            <a:r>
              <a:rPr lang="el-GR" sz="1400" b="1" i="1" dirty="0">
                <a:solidFill>
                  <a:schemeClr val="accent2">
                    <a:lumMod val="50000"/>
                  </a:schemeClr>
                </a:solidFill>
                <a:latin typeface="Calibri" pitchFamily="34" charset="0"/>
                <a:cs typeface="Calibri" pitchFamily="34" charset="0"/>
              </a:rPr>
              <a:t>αφαίρεση</a:t>
            </a:r>
            <a:r>
              <a:rPr lang="el-GR" sz="1400" i="1" dirty="0">
                <a:solidFill>
                  <a:schemeClr val="accent2">
                    <a:lumMod val="50000"/>
                  </a:schemeClr>
                </a:solidFill>
                <a:latin typeface="Calibri" pitchFamily="34" charset="0"/>
                <a:cs typeface="Calibri" pitchFamily="34" charset="0"/>
              </a:rPr>
              <a:t> χρησιμοποιείται η εντολή </a:t>
            </a:r>
            <a:r>
              <a:rPr lang="en-US" sz="1400" i="1" dirty="0">
                <a:solidFill>
                  <a:srgbClr val="0070C0"/>
                </a:solidFill>
                <a:latin typeface="Calibri" pitchFamily="34" charset="0"/>
                <a:cs typeface="Calibri" pitchFamily="34" charset="0"/>
              </a:rPr>
              <a:t>dec</a:t>
            </a:r>
            <a:r>
              <a:rPr lang="en-US" sz="1400" i="1" dirty="0">
                <a:solidFill>
                  <a:schemeClr val="accent2">
                    <a:lumMod val="50000"/>
                  </a:schemeClr>
                </a:solidFill>
                <a:latin typeface="Calibri" pitchFamily="34" charset="0"/>
                <a:cs typeface="Calibri" pitchFamily="34" charset="0"/>
              </a:rPr>
              <a:t>, </a:t>
            </a:r>
            <a:r>
              <a:rPr lang="el-GR" sz="1400" i="1" dirty="0">
                <a:solidFill>
                  <a:schemeClr val="accent2">
                    <a:lumMod val="50000"/>
                  </a:schemeClr>
                </a:solidFill>
                <a:latin typeface="Calibri" pitchFamily="34" charset="0"/>
                <a:cs typeface="Calibri" pitchFamily="34" charset="0"/>
              </a:rPr>
              <a:t>πχ:</a:t>
            </a:r>
          </a:p>
          <a:p>
            <a:pPr>
              <a:buNone/>
            </a:pPr>
            <a:r>
              <a:rPr lang="en-US" sz="1400" i="1" dirty="0">
                <a:solidFill>
                  <a:srgbClr val="0070C0"/>
                </a:solidFill>
                <a:latin typeface="Calibri" pitchFamily="34" charset="0"/>
                <a:cs typeface="Calibri" pitchFamily="34" charset="0"/>
              </a:rPr>
              <a:t>			</a:t>
            </a:r>
            <a:r>
              <a:rPr lang="en-US" sz="1400" dirty="0">
                <a:solidFill>
                  <a:srgbClr val="0070C0"/>
                </a:solidFill>
                <a:latin typeface="Calibri" pitchFamily="34" charset="0"/>
                <a:cs typeface="Calibri" pitchFamily="34" charset="0"/>
              </a:rPr>
              <a:t>dec  </a:t>
            </a:r>
            <a:r>
              <a:rPr lang="en-US" sz="1400" dirty="0">
                <a:latin typeface="Calibri" pitchFamily="34" charset="0"/>
                <a:cs typeface="Calibri" pitchFamily="34" charset="0"/>
              </a:rPr>
              <a:t>Rx		</a:t>
            </a:r>
            <a:r>
              <a:rPr lang="en-US" sz="1400" dirty="0">
                <a:solidFill>
                  <a:schemeClr val="accent6">
                    <a:lumMod val="50000"/>
                  </a:schemeClr>
                </a:solidFill>
                <a:latin typeface="Calibri" pitchFamily="34" charset="0"/>
                <a:cs typeface="Calibri" pitchFamily="34" charset="0"/>
              </a:rPr>
              <a:t>;decrease temp (Rx ← Rx − 1)</a:t>
            </a:r>
          </a:p>
          <a:p>
            <a:pPr>
              <a:buNone/>
            </a:pPr>
            <a:endParaRPr lang="el-GR" sz="800" dirty="0">
              <a:solidFill>
                <a:schemeClr val="accent6">
                  <a:lumMod val="50000"/>
                </a:schemeClr>
              </a:solidFill>
              <a:latin typeface="Calibri" pitchFamily="34" charset="0"/>
              <a:cs typeface="Calibri" pitchFamily="34" charset="0"/>
            </a:endParaRPr>
          </a:p>
          <a:p>
            <a:pPr>
              <a:buNone/>
            </a:pPr>
            <a:r>
              <a:rPr lang="el-GR" sz="1400" i="1" dirty="0">
                <a:solidFill>
                  <a:schemeClr val="accent2">
                    <a:lumMod val="50000"/>
                  </a:schemeClr>
                </a:solidFill>
                <a:latin typeface="Calibri" pitchFamily="34" charset="0"/>
                <a:cs typeface="Calibri" pitchFamily="34" charset="0"/>
              </a:rPr>
              <a:t>Για να ελεγχθεί εάν ο</a:t>
            </a:r>
            <a:r>
              <a:rPr lang="en-US" sz="1400" i="1" dirty="0">
                <a:solidFill>
                  <a:schemeClr val="accent2">
                    <a:lumMod val="50000"/>
                  </a:schemeClr>
                </a:solidFill>
                <a:latin typeface="Calibri" pitchFamily="34" charset="0"/>
                <a:cs typeface="Calibri" pitchFamily="34" charset="0"/>
              </a:rPr>
              <a:t> </a:t>
            </a:r>
            <a:r>
              <a:rPr lang="el-GR" sz="1400" i="1" dirty="0">
                <a:solidFill>
                  <a:schemeClr val="accent2">
                    <a:lumMod val="50000"/>
                  </a:schemeClr>
                </a:solidFill>
                <a:latin typeface="Calibri" pitchFamily="34" charset="0"/>
                <a:cs typeface="Calibri" pitchFamily="34" charset="0"/>
              </a:rPr>
              <a:t>καταχωρητής έχει μηδενίσει, η εντολή </a:t>
            </a:r>
            <a:r>
              <a:rPr lang="en-US" sz="1400" i="1" dirty="0">
                <a:solidFill>
                  <a:srgbClr val="0070C0"/>
                </a:solidFill>
                <a:latin typeface="Calibri" pitchFamily="34" charset="0"/>
                <a:cs typeface="Calibri" pitchFamily="34" charset="0"/>
              </a:rPr>
              <a:t>brne</a:t>
            </a:r>
            <a:r>
              <a:rPr lang="el-GR" sz="1400" i="1" dirty="0">
                <a:solidFill>
                  <a:schemeClr val="accent2">
                    <a:lumMod val="50000"/>
                  </a:schemeClr>
                </a:solidFill>
                <a:latin typeface="Calibri" pitchFamily="34" charset="0"/>
                <a:cs typeface="Calibri" pitchFamily="34" charset="0"/>
              </a:rPr>
              <a:t> </a:t>
            </a:r>
            <a:r>
              <a:rPr lang="el-GR" sz="1400" b="1" i="1" dirty="0">
                <a:solidFill>
                  <a:schemeClr val="accent2">
                    <a:lumMod val="50000"/>
                  </a:schemeClr>
                </a:solidFill>
                <a:latin typeface="Calibri" pitchFamily="34" charset="0"/>
                <a:cs typeface="Calibri" pitchFamily="34" charset="0"/>
              </a:rPr>
              <a:t>(</a:t>
            </a:r>
            <a:r>
              <a:rPr lang="en-US" sz="1400" b="1" i="1" dirty="0">
                <a:solidFill>
                  <a:schemeClr val="accent2">
                    <a:lumMod val="50000"/>
                  </a:schemeClr>
                </a:solidFill>
                <a:latin typeface="Calibri" pitchFamily="34" charset="0"/>
                <a:cs typeface="Calibri" pitchFamily="34" charset="0"/>
              </a:rPr>
              <a:t>branch if not equal) </a:t>
            </a:r>
            <a:r>
              <a:rPr lang="el-GR" sz="1400" i="1" dirty="0">
                <a:solidFill>
                  <a:schemeClr val="accent2">
                    <a:lumMod val="50000"/>
                  </a:schemeClr>
                </a:solidFill>
                <a:latin typeface="Calibri" pitchFamily="34" charset="0"/>
                <a:cs typeface="Calibri" pitchFamily="34" charset="0"/>
              </a:rPr>
              <a:t>μπαίνει στο </a:t>
            </a:r>
            <a:r>
              <a:rPr lang="en-US" sz="1400" i="1" dirty="0">
                <a:solidFill>
                  <a:schemeClr val="accent2">
                    <a:lumMod val="50000"/>
                  </a:schemeClr>
                </a:solidFill>
                <a:latin typeface="Calibri" pitchFamily="34" charset="0"/>
                <a:cs typeface="Calibri" pitchFamily="34" charset="0"/>
              </a:rPr>
              <a:t>loop.</a:t>
            </a:r>
          </a:p>
          <a:p>
            <a:pPr>
              <a:buNone/>
            </a:pPr>
            <a:r>
              <a:rPr lang="el-GR" sz="1400" i="1" dirty="0">
                <a:solidFill>
                  <a:schemeClr val="accent2">
                    <a:lumMod val="50000"/>
                  </a:schemeClr>
                </a:solidFill>
                <a:latin typeface="Calibri" pitchFamily="34" charset="0"/>
                <a:cs typeface="Calibri" pitchFamily="34" charset="0"/>
              </a:rPr>
              <a:t>Το σύνολο έτσι ενός απλού </a:t>
            </a:r>
            <a:r>
              <a:rPr lang="en-US" sz="1400" i="1" dirty="0">
                <a:solidFill>
                  <a:schemeClr val="accent2">
                    <a:lumMod val="50000"/>
                  </a:schemeClr>
                </a:solidFill>
                <a:latin typeface="Calibri" pitchFamily="34" charset="0"/>
                <a:cs typeface="Calibri" pitchFamily="34" charset="0"/>
              </a:rPr>
              <a:t>loop counter  </a:t>
            </a:r>
            <a:r>
              <a:rPr lang="el-GR" sz="1400" i="1" dirty="0">
                <a:solidFill>
                  <a:schemeClr val="accent2">
                    <a:lumMod val="50000"/>
                  </a:schemeClr>
                </a:solidFill>
                <a:latin typeface="Calibri" pitchFamily="34" charset="0"/>
                <a:cs typeface="Calibri" pitchFamily="34" charset="0"/>
              </a:rPr>
              <a:t>μπορεί να διαμορφωθεί :</a:t>
            </a:r>
          </a:p>
          <a:p>
            <a:pPr>
              <a:buNone/>
            </a:pPr>
            <a:r>
              <a:rPr lang="el-GR" sz="1400" i="1" dirty="0">
                <a:solidFill>
                  <a:schemeClr val="accent2">
                    <a:lumMod val="50000"/>
                  </a:schemeClr>
                </a:solidFill>
                <a:latin typeface="Calibri" pitchFamily="34" charset="0"/>
                <a:cs typeface="Calibri" pitchFamily="34" charset="0"/>
              </a:rPr>
              <a:t>		</a:t>
            </a:r>
            <a:r>
              <a:rPr lang="el-GR" sz="1400" dirty="0">
                <a:latin typeface="Calibri" pitchFamily="34" charset="0"/>
                <a:cs typeface="Calibri" pitchFamily="34" charset="0"/>
              </a:rPr>
              <a:t>	</a:t>
            </a:r>
            <a:r>
              <a:rPr lang="en-US" sz="1400" dirty="0">
                <a:solidFill>
                  <a:srgbClr val="0070C0"/>
                </a:solidFill>
                <a:latin typeface="Calibri" pitchFamily="34" charset="0"/>
                <a:cs typeface="Calibri" pitchFamily="34" charset="0"/>
              </a:rPr>
              <a:t>ldi</a:t>
            </a:r>
            <a:r>
              <a:rPr lang="en-US" sz="1400" dirty="0">
                <a:latin typeface="Calibri" pitchFamily="34" charset="0"/>
                <a:cs typeface="Calibri" pitchFamily="34" charset="0"/>
              </a:rPr>
              <a:t>  temp, 255	</a:t>
            </a:r>
            <a:r>
              <a:rPr lang="en-US" sz="1400" dirty="0">
                <a:solidFill>
                  <a:schemeClr val="accent6">
                    <a:lumMod val="50000"/>
                  </a:schemeClr>
                </a:solidFill>
                <a:latin typeface="Calibri" pitchFamily="34" charset="0"/>
                <a:cs typeface="Calibri" pitchFamily="34" charset="0"/>
              </a:rPr>
              <a:t>;load 255 to temp</a:t>
            </a:r>
          </a:p>
          <a:p>
            <a:pPr>
              <a:buNone/>
            </a:pPr>
            <a:r>
              <a:rPr lang="en-US" sz="1400" dirty="0">
                <a:latin typeface="Calibri" pitchFamily="34" charset="0"/>
                <a:cs typeface="Calibri" pitchFamily="34" charset="0"/>
              </a:rPr>
              <a:t>		loop	</a:t>
            </a:r>
            <a:r>
              <a:rPr lang="en-US" sz="1400" dirty="0">
                <a:solidFill>
                  <a:srgbClr val="0070C0"/>
                </a:solidFill>
                <a:latin typeface="Calibri" pitchFamily="34" charset="0"/>
                <a:cs typeface="Calibri" pitchFamily="34" charset="0"/>
              </a:rPr>
              <a:t>dec</a:t>
            </a:r>
            <a:r>
              <a:rPr lang="en-US" sz="1400" dirty="0">
                <a:latin typeface="Calibri" pitchFamily="34" charset="0"/>
                <a:cs typeface="Calibri" pitchFamily="34" charset="0"/>
              </a:rPr>
              <a:t>  temp		</a:t>
            </a:r>
            <a:r>
              <a:rPr lang="en-US" sz="1400" dirty="0">
                <a:solidFill>
                  <a:schemeClr val="accent6">
                    <a:lumMod val="50000"/>
                  </a:schemeClr>
                </a:solidFill>
                <a:latin typeface="Calibri" pitchFamily="34" charset="0"/>
                <a:cs typeface="Calibri" pitchFamily="34" charset="0"/>
              </a:rPr>
              <a:t>;decrease temp (-1)</a:t>
            </a:r>
          </a:p>
          <a:p>
            <a:pPr>
              <a:buNone/>
            </a:pPr>
            <a:r>
              <a:rPr lang="en-US" sz="1400" dirty="0">
                <a:latin typeface="Calibri" pitchFamily="34" charset="0"/>
                <a:cs typeface="Calibri" pitchFamily="34" charset="0"/>
              </a:rPr>
              <a:t>			</a:t>
            </a:r>
            <a:r>
              <a:rPr lang="en-US" sz="1400" dirty="0">
                <a:solidFill>
                  <a:srgbClr val="0070C0"/>
                </a:solidFill>
                <a:latin typeface="Calibri" pitchFamily="34" charset="0"/>
                <a:cs typeface="Calibri" pitchFamily="34" charset="0"/>
              </a:rPr>
              <a:t>brne</a:t>
            </a:r>
            <a:r>
              <a:rPr lang="en-US" sz="1400" dirty="0">
                <a:latin typeface="Calibri" pitchFamily="34" charset="0"/>
                <a:cs typeface="Calibri" pitchFamily="34" charset="0"/>
              </a:rPr>
              <a:t>  loop		</a:t>
            </a:r>
            <a:r>
              <a:rPr lang="en-US" sz="1400" dirty="0">
                <a:solidFill>
                  <a:schemeClr val="accent6">
                    <a:lumMod val="50000"/>
                  </a:schemeClr>
                </a:solidFill>
                <a:latin typeface="Calibri" pitchFamily="34" charset="0"/>
                <a:cs typeface="Calibri" pitchFamily="34" charset="0"/>
              </a:rPr>
              <a:t>;check if zero - if not go to loop</a:t>
            </a:r>
          </a:p>
        </p:txBody>
      </p:sp>
    </p:spTree>
    <p:extLst>
      <p:ext uri="{BB962C8B-B14F-4D97-AF65-F5344CB8AC3E}">
        <p14:creationId xmlns:p14="http://schemas.microsoft.com/office/powerpoint/2010/main" val="10952140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a:spLocks noGrp="1"/>
          </p:cNvSpPr>
          <p:nvPr>
            <p:ph type="title"/>
          </p:nvPr>
        </p:nvSpPr>
        <p:spPr/>
        <p:txBody>
          <a:bodyPr>
            <a:normAutofit/>
          </a:bodyPr>
          <a:lstStyle/>
          <a:p>
            <a:r>
              <a:rPr lang="el-GR" sz="2800" i="1" dirty="0"/>
              <a:t>είσοδοι - έξοδοι μικροϋπολογιστή</a:t>
            </a:r>
            <a:endParaRPr lang="el-GR" sz="2800" i="1" dirty="0"/>
          </a:p>
        </p:txBody>
      </p:sp>
      <p:sp>
        <p:nvSpPr>
          <p:cNvPr id="5" name="2 - Θέση περιεχομένου"/>
          <p:cNvSpPr>
            <a:spLocks noGrp="1"/>
          </p:cNvSpPr>
          <p:nvPr>
            <p:ph sz="quarter" idx="1"/>
          </p:nvPr>
        </p:nvSpPr>
        <p:spPr/>
        <p:txBody>
          <a:bodyPr>
            <a:normAutofit/>
          </a:bodyPr>
          <a:lstStyle/>
          <a:p>
            <a:endParaRPr lang="el-GR" sz="2000" dirty="0"/>
          </a:p>
          <a:p>
            <a:r>
              <a:rPr lang="el-GR" sz="2000" dirty="0"/>
              <a:t>βασικές παράμετροι σχεδίασης:</a:t>
            </a:r>
          </a:p>
          <a:p>
            <a:pPr>
              <a:buNone/>
            </a:pPr>
            <a:endParaRPr lang="el-GR" sz="2000" i="1" dirty="0">
              <a:solidFill>
                <a:schemeClr val="accent2">
                  <a:lumMod val="50000"/>
                </a:schemeClr>
              </a:solidFill>
              <a:latin typeface="Calibri" pitchFamily="34" charset="0"/>
              <a:cs typeface="Calibri" pitchFamily="34" charset="0"/>
            </a:endParaRPr>
          </a:p>
          <a:p>
            <a:pPr>
              <a:buNone/>
            </a:pPr>
            <a:r>
              <a:rPr lang="el-GR" sz="1400" i="1" dirty="0">
                <a:solidFill>
                  <a:schemeClr val="accent2">
                    <a:lumMod val="50000"/>
                  </a:schemeClr>
                </a:solidFill>
                <a:latin typeface="Calibri" pitchFamily="34" charset="0"/>
                <a:cs typeface="Calibri" pitchFamily="34" charset="0"/>
              </a:rPr>
              <a:t>Για να οριστεί ο χρόνος που απαιτείται για να γίνει μια απαρίθμηση ή ένα </a:t>
            </a:r>
            <a:r>
              <a:rPr lang="en-US" sz="1400" i="1" dirty="0">
                <a:solidFill>
                  <a:schemeClr val="accent2">
                    <a:lumMod val="50000"/>
                  </a:schemeClr>
                </a:solidFill>
                <a:latin typeface="Calibri" pitchFamily="34" charset="0"/>
                <a:cs typeface="Calibri" pitchFamily="34" charset="0"/>
              </a:rPr>
              <a:t>loop</a:t>
            </a:r>
            <a:r>
              <a:rPr lang="el-GR" sz="1400" i="1" dirty="0">
                <a:solidFill>
                  <a:schemeClr val="accent2">
                    <a:lumMod val="50000"/>
                  </a:schemeClr>
                </a:solidFill>
                <a:latin typeface="Calibri" pitchFamily="34" charset="0"/>
                <a:cs typeface="Calibri" pitchFamily="34" charset="0"/>
              </a:rPr>
              <a:t> εντολών, θα πρέπει αρχικά να υπολογιστεί ο χρόνος στον οποίο εκτελείται κάθε εντολή. Για να συμβεί αυτό, θα πρέπει πρώτα να βρεθεί η συχνότητα λειτουργίας της </a:t>
            </a:r>
            <a:r>
              <a:rPr lang="en-US" sz="1400" i="1" dirty="0">
                <a:solidFill>
                  <a:schemeClr val="accent2">
                    <a:lumMod val="50000"/>
                  </a:schemeClr>
                </a:solidFill>
                <a:latin typeface="Calibri" pitchFamily="34" charset="0"/>
                <a:cs typeface="Calibri" pitchFamily="34" charset="0"/>
              </a:rPr>
              <a:t>CPU</a:t>
            </a:r>
            <a:r>
              <a:rPr lang="el-GR" sz="1400" i="1" dirty="0">
                <a:solidFill>
                  <a:schemeClr val="accent2">
                    <a:lumMod val="50000"/>
                  </a:schemeClr>
                </a:solidFill>
                <a:latin typeface="Calibri" pitchFamily="34" charset="0"/>
                <a:cs typeface="Calibri" pitchFamily="34" charset="0"/>
              </a:rPr>
              <a:t> και επομένως η περίοδος του ρολογιού της</a:t>
            </a:r>
            <a:r>
              <a:rPr lang="en-US" sz="1400" i="1" dirty="0">
                <a:solidFill>
                  <a:schemeClr val="accent2">
                    <a:lumMod val="50000"/>
                  </a:schemeClr>
                </a:solidFill>
                <a:latin typeface="Calibri" pitchFamily="34" charset="0"/>
                <a:cs typeface="Calibri" pitchFamily="34" charset="0"/>
              </a:rPr>
              <a:t>. </a:t>
            </a:r>
          </a:p>
          <a:p>
            <a:pPr>
              <a:buNone/>
            </a:pPr>
            <a:endParaRPr lang="en-US" sz="1400" i="1" dirty="0">
              <a:solidFill>
                <a:schemeClr val="accent2">
                  <a:lumMod val="50000"/>
                </a:schemeClr>
              </a:solidFill>
              <a:latin typeface="Calibri" pitchFamily="34" charset="0"/>
              <a:cs typeface="Calibri" pitchFamily="34" charset="0"/>
            </a:endParaRPr>
          </a:p>
          <a:p>
            <a:pPr>
              <a:buNone/>
            </a:pPr>
            <a:r>
              <a:rPr lang="el-GR" sz="1400" b="1" i="1" dirty="0">
                <a:solidFill>
                  <a:schemeClr val="accent2">
                    <a:lumMod val="50000"/>
                  </a:schemeClr>
                </a:solidFill>
                <a:latin typeface="Calibri" pitchFamily="34" charset="0"/>
                <a:cs typeface="Calibri" pitchFamily="34" charset="0"/>
              </a:rPr>
              <a:t>Η συχνότητα της </a:t>
            </a:r>
            <a:r>
              <a:rPr lang="en-US" sz="1400" b="1" i="1" dirty="0">
                <a:solidFill>
                  <a:schemeClr val="accent2">
                    <a:lumMod val="50000"/>
                  </a:schemeClr>
                </a:solidFill>
                <a:latin typeface="Calibri" pitchFamily="34" charset="0"/>
                <a:cs typeface="Calibri" pitchFamily="34" charset="0"/>
              </a:rPr>
              <a:t>CPU </a:t>
            </a:r>
            <a:r>
              <a:rPr lang="el-GR" sz="1400" b="1" i="1" dirty="0">
                <a:solidFill>
                  <a:schemeClr val="accent2">
                    <a:lumMod val="50000"/>
                  </a:schemeClr>
                </a:solidFill>
                <a:latin typeface="Calibri" pitchFamily="34" charset="0"/>
                <a:cs typeface="Calibri" pitchFamily="34" charset="0"/>
              </a:rPr>
              <a:t>ορίζεται είτε από το εσωτερικό ρολόι </a:t>
            </a:r>
            <a:r>
              <a:rPr lang="el-GR" sz="1400" i="1" dirty="0">
                <a:solidFill>
                  <a:schemeClr val="accent2">
                    <a:lumMod val="50000"/>
                  </a:schemeClr>
                </a:solidFill>
                <a:latin typeface="Calibri" pitchFamily="34" charset="0"/>
                <a:cs typeface="Calibri" pitchFamily="34" charset="0"/>
              </a:rPr>
              <a:t>(από το </a:t>
            </a:r>
            <a:r>
              <a:rPr lang="en-US" sz="1400" i="1" dirty="0">
                <a:solidFill>
                  <a:schemeClr val="accent2">
                    <a:lumMod val="50000"/>
                  </a:schemeClr>
                </a:solidFill>
                <a:latin typeface="Calibri" pitchFamily="34" charset="0"/>
                <a:cs typeface="Calibri" pitchFamily="34" charset="0"/>
              </a:rPr>
              <a:t>AVR Studio </a:t>
            </a:r>
            <a:r>
              <a:rPr lang="el-GR" sz="1400" i="1" dirty="0">
                <a:solidFill>
                  <a:schemeClr val="accent2">
                    <a:lumMod val="50000"/>
                  </a:schemeClr>
                </a:solidFill>
                <a:latin typeface="Calibri" pitchFamily="34" charset="0"/>
                <a:cs typeface="Calibri" pitchFamily="34" charset="0"/>
              </a:rPr>
              <a:t>επιλέγετε σύνδεση και στο παράθυρο αυτό υπάρχει </a:t>
            </a:r>
            <a:r>
              <a:rPr lang="en-US" sz="1400" i="1" dirty="0">
                <a:solidFill>
                  <a:schemeClr val="accent2">
                    <a:lumMod val="50000"/>
                  </a:schemeClr>
                </a:solidFill>
                <a:latin typeface="Calibri" pitchFamily="34" charset="0"/>
                <a:cs typeface="Calibri" pitchFamily="34" charset="0"/>
              </a:rPr>
              <a:t>tab </a:t>
            </a:r>
            <a:r>
              <a:rPr lang="el-GR" sz="1400" i="1" dirty="0">
                <a:solidFill>
                  <a:schemeClr val="accent2">
                    <a:lumMod val="50000"/>
                  </a:schemeClr>
                </a:solidFill>
                <a:latin typeface="Calibri" pitchFamily="34" charset="0"/>
                <a:cs typeface="Calibri" pitchFamily="34" charset="0"/>
              </a:rPr>
              <a:t>για τον ορισμό του </a:t>
            </a:r>
            <a:r>
              <a:rPr lang="en-US" sz="1400" i="1" dirty="0">
                <a:solidFill>
                  <a:schemeClr val="accent2">
                    <a:lumMod val="50000"/>
                  </a:schemeClr>
                </a:solidFill>
                <a:latin typeface="Calibri" pitchFamily="34" charset="0"/>
                <a:cs typeface="Calibri" pitchFamily="34" charset="0"/>
              </a:rPr>
              <a:t>clock </a:t>
            </a:r>
            <a:r>
              <a:rPr lang="el-GR" sz="1400" i="1" dirty="0">
                <a:solidFill>
                  <a:schemeClr val="accent2">
                    <a:lumMod val="50000"/>
                  </a:schemeClr>
                </a:solidFill>
                <a:latin typeface="Calibri" pitchFamily="34" charset="0"/>
                <a:cs typeface="Calibri" pitchFamily="34" charset="0"/>
              </a:rPr>
              <a:t>της </a:t>
            </a:r>
            <a:r>
              <a:rPr lang="en-US" sz="1400" i="1" dirty="0">
                <a:solidFill>
                  <a:schemeClr val="accent2">
                    <a:lumMod val="50000"/>
                  </a:schemeClr>
                </a:solidFill>
                <a:latin typeface="Calibri" pitchFamily="34" charset="0"/>
                <a:cs typeface="Calibri" pitchFamily="34" charset="0"/>
              </a:rPr>
              <a:t>CPU), </a:t>
            </a:r>
            <a:r>
              <a:rPr lang="el-GR" sz="1400" b="1" i="1" dirty="0">
                <a:solidFill>
                  <a:schemeClr val="accent2">
                    <a:lumMod val="50000"/>
                  </a:schemeClr>
                </a:solidFill>
                <a:latin typeface="Calibri" pitchFamily="34" charset="0"/>
                <a:cs typeface="Calibri" pitchFamily="34" charset="0"/>
              </a:rPr>
              <a:t>είτε από εξωτερικό κρύσταλλο με την επιθυμητή συχνότητα</a:t>
            </a:r>
            <a:r>
              <a:rPr lang="el-GR" sz="1400" i="1" dirty="0">
                <a:solidFill>
                  <a:schemeClr val="accent2">
                    <a:lumMod val="50000"/>
                  </a:schemeClr>
                </a:solidFill>
                <a:latin typeface="Calibri" pitchFamily="34" charset="0"/>
                <a:cs typeface="Calibri" pitchFamily="34" charset="0"/>
              </a:rPr>
              <a:t>, που τοποθετείται στην πλακέτα σας (εν προκειμένω στη </a:t>
            </a:r>
            <a:r>
              <a:rPr lang="en-US" sz="1400" i="1" dirty="0">
                <a:solidFill>
                  <a:schemeClr val="accent2">
                    <a:lumMod val="50000"/>
                  </a:schemeClr>
                </a:solidFill>
                <a:latin typeface="Calibri" pitchFamily="34" charset="0"/>
                <a:cs typeface="Calibri" pitchFamily="34" charset="0"/>
              </a:rPr>
              <a:t>STK500).</a:t>
            </a:r>
          </a:p>
          <a:p>
            <a:pPr>
              <a:buNone/>
            </a:pPr>
            <a:endParaRPr lang="en-US" sz="1400" dirty="0">
              <a:solidFill>
                <a:schemeClr val="accent6">
                  <a:lumMod val="50000"/>
                </a:schemeClr>
              </a:solidFill>
              <a:latin typeface="Calibri" pitchFamily="34" charset="0"/>
              <a:cs typeface="Calibri" pitchFamily="34" charset="0"/>
            </a:endParaRPr>
          </a:p>
          <a:p>
            <a:pPr>
              <a:buNone/>
            </a:pPr>
            <a:r>
              <a:rPr lang="el-GR" sz="1400" i="1" dirty="0">
                <a:solidFill>
                  <a:schemeClr val="accent2">
                    <a:lumMod val="50000"/>
                  </a:schemeClr>
                </a:solidFill>
                <a:latin typeface="Calibri" pitchFamily="34" charset="0"/>
                <a:cs typeface="Calibri" pitchFamily="34" charset="0"/>
              </a:rPr>
              <a:t>Κάθε εντολή του προγράμματος έχει έναν συγκεκριμένο αριθμό κύκλων ρολογιού της </a:t>
            </a:r>
            <a:r>
              <a:rPr lang="en-US" sz="1400" i="1" dirty="0">
                <a:solidFill>
                  <a:schemeClr val="accent2">
                    <a:lumMod val="50000"/>
                  </a:schemeClr>
                </a:solidFill>
                <a:latin typeface="Calibri" pitchFamily="34" charset="0"/>
                <a:cs typeface="Calibri" pitchFamily="34" charset="0"/>
              </a:rPr>
              <a:t>CPU </a:t>
            </a:r>
            <a:r>
              <a:rPr lang="el-GR" sz="1400" i="1" dirty="0">
                <a:solidFill>
                  <a:schemeClr val="accent2">
                    <a:lumMod val="50000"/>
                  </a:schemeClr>
                </a:solidFill>
                <a:latin typeface="Calibri" pitchFamily="34" charset="0"/>
                <a:cs typeface="Calibri" pitchFamily="34" charset="0"/>
              </a:rPr>
              <a:t>που χρειάζεται για να εκτελεστεί </a:t>
            </a:r>
            <a:r>
              <a:rPr lang="en-US" sz="1400" i="1" dirty="0">
                <a:solidFill>
                  <a:schemeClr val="accent2">
                    <a:lumMod val="50000"/>
                  </a:schemeClr>
                </a:solidFill>
                <a:latin typeface="Calibri" pitchFamily="34" charset="0"/>
                <a:cs typeface="Calibri" pitchFamily="34" charset="0"/>
              </a:rPr>
              <a:t> </a:t>
            </a:r>
            <a:r>
              <a:rPr lang="el-GR" sz="1400" b="1" i="1" dirty="0">
                <a:solidFill>
                  <a:schemeClr val="accent2">
                    <a:lumMod val="50000"/>
                  </a:schemeClr>
                </a:solidFill>
                <a:latin typeface="Calibri" pitchFamily="34" charset="0"/>
                <a:cs typeface="Calibri" pitchFamily="34" charset="0"/>
              </a:rPr>
              <a:t>(στο </a:t>
            </a:r>
            <a:r>
              <a:rPr lang="en-US" sz="1400" b="1" i="1" dirty="0">
                <a:solidFill>
                  <a:schemeClr val="accent2">
                    <a:lumMod val="50000"/>
                  </a:schemeClr>
                </a:solidFill>
                <a:latin typeface="Calibri" pitchFamily="34" charset="0"/>
                <a:cs typeface="Calibri" pitchFamily="34" charset="0"/>
              </a:rPr>
              <a:t>manual </a:t>
            </a:r>
            <a:r>
              <a:rPr lang="el-GR" sz="1400" b="1" i="1" dirty="0">
                <a:solidFill>
                  <a:schemeClr val="accent2">
                    <a:lumMod val="50000"/>
                  </a:schemeClr>
                </a:solidFill>
                <a:latin typeface="Calibri" pitchFamily="34" charset="0"/>
                <a:cs typeface="Calibri" pitchFamily="34" charset="0"/>
              </a:rPr>
              <a:t>του </a:t>
            </a:r>
            <a:r>
              <a:rPr lang="en-US" sz="1400" b="1" i="1" dirty="0">
                <a:solidFill>
                  <a:schemeClr val="accent2">
                    <a:lumMod val="50000"/>
                  </a:schemeClr>
                </a:solidFill>
                <a:latin typeface="Calibri" pitchFamily="34" charset="0"/>
                <a:cs typeface="Calibri" pitchFamily="34" charset="0"/>
              </a:rPr>
              <a:t>ATMega32, </a:t>
            </a:r>
            <a:r>
              <a:rPr lang="el-GR" sz="1400" b="1" i="1" dirty="0">
                <a:solidFill>
                  <a:schemeClr val="accent2">
                    <a:lumMod val="50000"/>
                  </a:schemeClr>
                </a:solidFill>
                <a:latin typeface="Calibri" pitchFamily="34" charset="0"/>
                <a:cs typeface="Calibri" pitchFamily="34" charset="0"/>
              </a:rPr>
              <a:t>στο </a:t>
            </a:r>
            <a:r>
              <a:rPr lang="en-US" sz="1400" b="1" i="1" dirty="0">
                <a:solidFill>
                  <a:schemeClr val="accent2">
                    <a:lumMod val="50000"/>
                  </a:schemeClr>
                </a:solidFill>
                <a:latin typeface="Calibri" pitchFamily="34" charset="0"/>
                <a:cs typeface="Calibri" pitchFamily="34" charset="0"/>
              </a:rPr>
              <a:t>Instruction Set Summary p.329, </a:t>
            </a:r>
            <a:r>
              <a:rPr lang="el-GR" sz="1400" b="1" i="1" dirty="0">
                <a:solidFill>
                  <a:schemeClr val="accent2">
                    <a:lumMod val="50000"/>
                  </a:schemeClr>
                </a:solidFill>
                <a:latin typeface="Calibri" pitchFamily="34" charset="0"/>
                <a:cs typeface="Calibri" pitchFamily="34" charset="0"/>
              </a:rPr>
              <a:t>υπάρχει ο αριθμός των κύκλων ρολογιού που απαιτεί κάθε εντολή). </a:t>
            </a:r>
            <a:r>
              <a:rPr lang="el-GR" sz="1400" i="1" dirty="0">
                <a:solidFill>
                  <a:schemeClr val="accent2">
                    <a:lumMod val="50000"/>
                  </a:schemeClr>
                </a:solidFill>
                <a:latin typeface="Calibri" pitchFamily="34" charset="0"/>
                <a:cs typeface="Calibri" pitchFamily="34" charset="0"/>
              </a:rPr>
              <a:t>Έτσι, υπολογίζοντας τον χρόνο εκτέλεσης της εντολής από βάσει της περιόδου της </a:t>
            </a:r>
            <a:r>
              <a:rPr lang="en-US" sz="1400" i="1" dirty="0">
                <a:solidFill>
                  <a:schemeClr val="accent2">
                    <a:lumMod val="50000"/>
                  </a:schemeClr>
                </a:solidFill>
                <a:latin typeface="Calibri" pitchFamily="34" charset="0"/>
                <a:cs typeface="Calibri" pitchFamily="34" charset="0"/>
              </a:rPr>
              <a:t>CPU</a:t>
            </a:r>
            <a:r>
              <a:rPr lang="el-GR" sz="1400" i="1" dirty="0">
                <a:solidFill>
                  <a:schemeClr val="accent2">
                    <a:lumMod val="50000"/>
                  </a:schemeClr>
                </a:solidFill>
                <a:latin typeface="Calibri" pitchFamily="34" charset="0"/>
                <a:cs typeface="Calibri" pitchFamily="34" charset="0"/>
              </a:rPr>
              <a:t>, </a:t>
            </a:r>
            <a:r>
              <a:rPr lang="el-GR" sz="1400" b="1" i="1" dirty="0">
                <a:solidFill>
                  <a:schemeClr val="accent2">
                    <a:lumMod val="50000"/>
                  </a:schemeClr>
                </a:solidFill>
                <a:latin typeface="Calibri" pitchFamily="34" charset="0"/>
                <a:cs typeface="Calibri" pitchFamily="34" charset="0"/>
              </a:rPr>
              <a:t>μπορεί να υπολογιστεί ο συνολικός χρόνος που απαιτείται να εκτελεστεί ένα </a:t>
            </a:r>
            <a:r>
              <a:rPr lang="en-US" sz="1400" b="1" i="1" dirty="0">
                <a:solidFill>
                  <a:schemeClr val="accent2">
                    <a:lumMod val="50000"/>
                  </a:schemeClr>
                </a:solidFill>
                <a:latin typeface="Calibri" pitchFamily="34" charset="0"/>
                <a:cs typeface="Calibri" pitchFamily="34" charset="0"/>
              </a:rPr>
              <a:t>set </a:t>
            </a:r>
            <a:r>
              <a:rPr lang="el-GR" sz="1400" b="1" i="1" dirty="0">
                <a:solidFill>
                  <a:schemeClr val="accent2">
                    <a:lumMod val="50000"/>
                  </a:schemeClr>
                </a:solidFill>
                <a:latin typeface="Calibri" pitchFamily="34" charset="0"/>
                <a:cs typeface="Calibri" pitchFamily="34" charset="0"/>
              </a:rPr>
              <a:t>εντολών ή ένα </a:t>
            </a:r>
            <a:r>
              <a:rPr lang="en-US" sz="1400" b="1" i="1" dirty="0">
                <a:solidFill>
                  <a:schemeClr val="accent2">
                    <a:lumMod val="50000"/>
                  </a:schemeClr>
                </a:solidFill>
                <a:latin typeface="Calibri" pitchFamily="34" charset="0"/>
                <a:cs typeface="Calibri" pitchFamily="34" charset="0"/>
              </a:rPr>
              <a:t>loop.</a:t>
            </a:r>
            <a:r>
              <a:rPr lang="el-GR" sz="1400" b="1" i="1" dirty="0">
                <a:solidFill>
                  <a:schemeClr val="accent2">
                    <a:lumMod val="50000"/>
                  </a:schemeClr>
                </a:solidFill>
                <a:latin typeface="Calibri" pitchFamily="34" charset="0"/>
                <a:cs typeface="Calibri" pitchFamily="34" charset="0"/>
              </a:rPr>
              <a:t> </a:t>
            </a:r>
            <a:endParaRPr lang="en-US" sz="1400" b="1" i="1" dirty="0">
              <a:solidFill>
                <a:schemeClr val="accent2">
                  <a:lumMod val="50000"/>
                </a:schemeClr>
              </a:solidFill>
              <a:latin typeface="+mj-lt"/>
              <a:cs typeface="Calibri" pitchFamily="34" charset="0"/>
            </a:endParaRPr>
          </a:p>
        </p:txBody>
      </p:sp>
    </p:spTree>
    <p:extLst>
      <p:ext uri="{BB962C8B-B14F-4D97-AF65-F5344CB8AC3E}">
        <p14:creationId xmlns:p14="http://schemas.microsoft.com/office/powerpoint/2010/main" val="38602319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 Θέση περιεχομένου"/>
          <p:cNvSpPr>
            <a:spLocks noGrp="1"/>
          </p:cNvSpPr>
          <p:nvPr>
            <p:ph sz="quarter" idx="1"/>
          </p:nvPr>
        </p:nvSpPr>
        <p:spPr/>
        <p:txBody>
          <a:bodyPr>
            <a:normAutofit/>
          </a:bodyPr>
          <a:lstStyle/>
          <a:p>
            <a:endParaRPr lang="el-GR" sz="2000" dirty="0"/>
          </a:p>
          <a:p>
            <a:r>
              <a:rPr lang="el-GR" sz="2000" dirty="0"/>
              <a:t>επισημάνσεις :</a:t>
            </a:r>
          </a:p>
          <a:p>
            <a:endParaRPr lang="en-US" sz="2000" dirty="0"/>
          </a:p>
          <a:p>
            <a:pPr>
              <a:buNone/>
            </a:pPr>
            <a:r>
              <a:rPr lang="el-GR" sz="1400" i="1" dirty="0">
                <a:solidFill>
                  <a:schemeClr val="accent2">
                    <a:lumMod val="50000"/>
                  </a:schemeClr>
                </a:solidFill>
                <a:latin typeface="Calibri" pitchFamily="34" charset="0"/>
                <a:cs typeface="Calibri" pitchFamily="34" charset="0"/>
              </a:rPr>
              <a:t>Μπορούν να χρησιμοποιηθούν περισσότερα του ενός </a:t>
            </a:r>
            <a:r>
              <a:rPr lang="en-US" sz="1400" i="1" dirty="0">
                <a:solidFill>
                  <a:schemeClr val="accent2">
                    <a:lumMod val="50000"/>
                  </a:schemeClr>
                </a:solidFill>
                <a:latin typeface="Calibri" pitchFamily="34" charset="0"/>
                <a:cs typeface="Calibri" pitchFamily="34" charset="0"/>
              </a:rPr>
              <a:t>loop, </a:t>
            </a:r>
            <a:r>
              <a:rPr lang="el-GR" sz="1400" i="1" dirty="0">
                <a:solidFill>
                  <a:schemeClr val="accent2">
                    <a:lumMod val="50000"/>
                  </a:schemeClr>
                </a:solidFill>
                <a:latin typeface="Calibri" pitchFamily="34" charset="0"/>
                <a:cs typeface="Calibri" pitchFamily="34" charset="0"/>
              </a:rPr>
              <a:t>το ένα μέσα στο άλλο προκειμένου να αυξηθεί ο χρόνος της εισηγμένης καθυστέρησης.</a:t>
            </a:r>
          </a:p>
          <a:p>
            <a:pPr>
              <a:buNone/>
            </a:pPr>
            <a:endParaRPr lang="el-GR" sz="1400" i="1" dirty="0">
              <a:solidFill>
                <a:schemeClr val="accent2">
                  <a:lumMod val="50000"/>
                </a:schemeClr>
              </a:solidFill>
              <a:latin typeface="Calibri" pitchFamily="34" charset="0"/>
              <a:cs typeface="Calibri" pitchFamily="34" charset="0"/>
            </a:endParaRPr>
          </a:p>
          <a:p>
            <a:pPr>
              <a:buNone/>
            </a:pPr>
            <a:r>
              <a:rPr lang="el-GR" sz="1400" i="1" dirty="0">
                <a:solidFill>
                  <a:schemeClr val="accent2">
                    <a:lumMod val="50000"/>
                  </a:schemeClr>
                </a:solidFill>
                <a:latin typeface="Calibri" pitchFamily="34" charset="0"/>
                <a:cs typeface="Calibri" pitchFamily="34" charset="0"/>
              </a:rPr>
              <a:t>Για να σχεδιαστεί ένα πρόγραμμα εναλλασσόμενων </a:t>
            </a:r>
            <a:r>
              <a:rPr lang="en-US" sz="1400" i="1" dirty="0">
                <a:solidFill>
                  <a:schemeClr val="accent2">
                    <a:lumMod val="50000"/>
                  </a:schemeClr>
                </a:solidFill>
                <a:latin typeface="Calibri" pitchFamily="34" charset="0"/>
                <a:cs typeface="Calibri" pitchFamily="34" charset="0"/>
              </a:rPr>
              <a:t>Led (dancing led's) </a:t>
            </a:r>
            <a:r>
              <a:rPr lang="el-GR" sz="1400" i="1" dirty="0">
                <a:solidFill>
                  <a:schemeClr val="accent2">
                    <a:lumMod val="50000"/>
                  </a:schemeClr>
                </a:solidFill>
                <a:latin typeface="Calibri" pitchFamily="34" charset="0"/>
                <a:cs typeface="Calibri" pitchFamily="34" charset="0"/>
              </a:rPr>
              <a:t>θα πρέπει να οριστούν δυο διαφορετικές καταστάσεις λειτουργίας των </a:t>
            </a:r>
            <a:r>
              <a:rPr lang="en-US" sz="1400" i="1" dirty="0">
                <a:solidFill>
                  <a:schemeClr val="accent2">
                    <a:lumMod val="50000"/>
                  </a:schemeClr>
                </a:solidFill>
                <a:latin typeface="Calibri" pitchFamily="34" charset="0"/>
                <a:cs typeface="Calibri" pitchFamily="34" charset="0"/>
              </a:rPr>
              <a:t>led, </a:t>
            </a:r>
            <a:r>
              <a:rPr lang="el-GR" sz="1400" i="1" dirty="0">
                <a:solidFill>
                  <a:schemeClr val="accent2">
                    <a:lumMod val="50000"/>
                  </a:schemeClr>
                </a:solidFill>
                <a:latin typeface="Calibri" pitchFamily="34" charset="0"/>
                <a:cs typeface="Calibri" pitchFamily="34" charset="0"/>
              </a:rPr>
              <a:t> πχ στη μια περίπτωση να δίνεται στα </a:t>
            </a:r>
            <a:r>
              <a:rPr lang="en-US" sz="1400" i="1" dirty="0">
                <a:solidFill>
                  <a:schemeClr val="accent2">
                    <a:lumMod val="50000"/>
                  </a:schemeClr>
                </a:solidFill>
                <a:latin typeface="Calibri" pitchFamily="34" charset="0"/>
                <a:cs typeface="Calibri" pitchFamily="34" charset="0"/>
              </a:rPr>
              <a:t>led </a:t>
            </a:r>
            <a:r>
              <a:rPr lang="el-GR" sz="1400" i="1" dirty="0">
                <a:solidFill>
                  <a:schemeClr val="accent2">
                    <a:lumMod val="50000"/>
                  </a:schemeClr>
                </a:solidFill>
                <a:latin typeface="Calibri" pitchFamily="34" charset="0"/>
                <a:cs typeface="Calibri" pitchFamily="34" charset="0"/>
              </a:rPr>
              <a:t>η τιμή </a:t>
            </a:r>
            <a:r>
              <a:rPr lang="en-US" sz="1400" i="1" dirty="0">
                <a:solidFill>
                  <a:schemeClr val="accent2">
                    <a:lumMod val="50000"/>
                  </a:schemeClr>
                </a:solidFill>
                <a:latin typeface="Calibri" pitchFamily="34" charset="0"/>
                <a:cs typeface="Calibri" pitchFamily="34" charset="0"/>
              </a:rPr>
              <a:t>0x</a:t>
            </a:r>
            <a:r>
              <a:rPr lang="el-GR" sz="1400" i="1" dirty="0">
                <a:solidFill>
                  <a:schemeClr val="accent2">
                    <a:lumMod val="50000"/>
                  </a:schemeClr>
                </a:solidFill>
                <a:latin typeface="Calibri" pitchFamily="34" charset="0"/>
                <a:cs typeface="Calibri" pitchFamily="34" charset="0"/>
              </a:rPr>
              <a:t>ΑΑ (</a:t>
            </a:r>
            <a:r>
              <a:rPr lang="en-US" sz="1400" i="1" dirty="0">
                <a:solidFill>
                  <a:schemeClr val="accent2">
                    <a:lumMod val="50000"/>
                  </a:schemeClr>
                </a:solidFill>
                <a:latin typeface="Calibri" pitchFamily="34" charset="0"/>
                <a:cs typeface="Calibri" pitchFamily="34" charset="0"/>
              </a:rPr>
              <a:t>0b10101010) </a:t>
            </a:r>
            <a:r>
              <a:rPr lang="el-GR" sz="1400" i="1" dirty="0">
                <a:solidFill>
                  <a:schemeClr val="accent2">
                    <a:lumMod val="50000"/>
                  </a:schemeClr>
                </a:solidFill>
                <a:latin typeface="Calibri" pitchFamily="34" charset="0"/>
                <a:cs typeface="Calibri" pitchFamily="34" charset="0"/>
              </a:rPr>
              <a:t>και ακολούθως η τιμή </a:t>
            </a:r>
            <a:r>
              <a:rPr lang="en-US" sz="1400" i="1" dirty="0">
                <a:solidFill>
                  <a:schemeClr val="accent2">
                    <a:lumMod val="50000"/>
                  </a:schemeClr>
                </a:solidFill>
                <a:latin typeface="Calibri" pitchFamily="34" charset="0"/>
                <a:cs typeface="Calibri" pitchFamily="34" charset="0"/>
              </a:rPr>
              <a:t>0x55 (0b01010101).</a:t>
            </a:r>
            <a:endParaRPr lang="el-GR" sz="1400" i="1" dirty="0">
              <a:solidFill>
                <a:schemeClr val="accent2">
                  <a:lumMod val="50000"/>
                </a:schemeClr>
              </a:solidFill>
              <a:latin typeface="Calibri" pitchFamily="34" charset="0"/>
              <a:cs typeface="Calibri" pitchFamily="34" charset="0"/>
            </a:endParaRPr>
          </a:p>
          <a:p>
            <a:endParaRPr lang="en-US" sz="1400" dirty="0"/>
          </a:p>
          <a:p>
            <a:pPr>
              <a:buNone/>
            </a:pPr>
            <a:r>
              <a:rPr lang="el-GR" sz="1400" i="1" dirty="0">
                <a:solidFill>
                  <a:schemeClr val="accent2">
                    <a:lumMod val="50000"/>
                  </a:schemeClr>
                </a:solidFill>
                <a:latin typeface="Calibri" pitchFamily="34" charset="0"/>
                <a:cs typeface="Calibri" pitchFamily="34" charset="0"/>
              </a:rPr>
              <a:t>Στη συγκεκριμένη περίπτωση, επειδή είναι σκόπιμο η διαδικασία αυτή να εκτελείται ατέρμονα, δεν χρησιμοποιείται το </a:t>
            </a:r>
            <a:r>
              <a:rPr lang="en-US" sz="1400" i="1" dirty="0">
                <a:solidFill>
                  <a:schemeClr val="accent2">
                    <a:lumMod val="50000"/>
                  </a:schemeClr>
                </a:solidFill>
                <a:latin typeface="Calibri" pitchFamily="34" charset="0"/>
                <a:cs typeface="Calibri" pitchFamily="34" charset="0"/>
              </a:rPr>
              <a:t>loop </a:t>
            </a:r>
            <a:r>
              <a:rPr lang="el-GR" sz="1400" i="1" dirty="0">
                <a:solidFill>
                  <a:schemeClr val="accent2">
                    <a:lumMod val="50000"/>
                  </a:schemeClr>
                </a:solidFill>
                <a:latin typeface="Calibri" pitchFamily="34" charset="0"/>
                <a:cs typeface="Calibri" pitchFamily="34" charset="0"/>
              </a:rPr>
              <a:t>τερματισμού του προγράμματος, αλλά σχεδιάζεται ένα άλλο ώστε να </a:t>
            </a:r>
            <a:r>
              <a:rPr lang="el-GR" sz="1400" i="1" dirty="0" err="1">
                <a:solidFill>
                  <a:schemeClr val="accent2">
                    <a:lumMod val="50000"/>
                  </a:schemeClr>
                </a:solidFill>
                <a:latin typeface="Calibri" pitchFamily="34" charset="0"/>
                <a:cs typeface="Calibri" pitchFamily="34" charset="0"/>
              </a:rPr>
              <a:t>επανεκκινεί</a:t>
            </a:r>
            <a:r>
              <a:rPr lang="el-GR" sz="1400" i="1" dirty="0">
                <a:solidFill>
                  <a:schemeClr val="accent2">
                    <a:lumMod val="50000"/>
                  </a:schemeClr>
                </a:solidFill>
                <a:latin typeface="Calibri" pitchFamily="34" charset="0"/>
                <a:cs typeface="Calibri" pitchFamily="34" charset="0"/>
              </a:rPr>
              <a:t> κάθε φορά τη διαδικασία.</a:t>
            </a:r>
            <a:endParaRPr lang="en-US" sz="1400" i="1" dirty="0">
              <a:solidFill>
                <a:schemeClr val="accent2">
                  <a:lumMod val="50000"/>
                </a:schemeClr>
              </a:solidFill>
              <a:latin typeface="Calibri" pitchFamily="34" charset="0"/>
              <a:cs typeface="Calibri" pitchFamily="34" charset="0"/>
            </a:endParaRPr>
          </a:p>
          <a:p>
            <a:pPr>
              <a:buNone/>
            </a:pPr>
            <a:endParaRPr lang="el-GR" sz="1200" i="1" dirty="0">
              <a:solidFill>
                <a:schemeClr val="accent2">
                  <a:lumMod val="50000"/>
                </a:schemeClr>
              </a:solidFill>
            </a:endParaRPr>
          </a:p>
        </p:txBody>
      </p:sp>
      <p:sp>
        <p:nvSpPr>
          <p:cNvPr id="5" name="1 - Τίτλος"/>
          <p:cNvSpPr>
            <a:spLocks noGrp="1"/>
          </p:cNvSpPr>
          <p:nvPr>
            <p:ph type="title"/>
          </p:nvPr>
        </p:nvSpPr>
        <p:spPr/>
        <p:txBody>
          <a:bodyPr>
            <a:normAutofit/>
          </a:bodyPr>
          <a:lstStyle/>
          <a:p>
            <a:r>
              <a:rPr lang="el-GR" sz="2800" i="1" dirty="0"/>
              <a:t>είσοδοι - έξοδοι μικροϋπολογιστή</a:t>
            </a:r>
            <a:endParaRPr lang="el-GR" sz="2800" i="1" dirty="0"/>
          </a:p>
        </p:txBody>
      </p:sp>
    </p:spTree>
    <p:extLst>
      <p:ext uri="{BB962C8B-B14F-4D97-AF65-F5344CB8AC3E}">
        <p14:creationId xmlns:p14="http://schemas.microsoft.com/office/powerpoint/2010/main" val="30910216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2136648" y="1600200"/>
            <a:ext cx="8153400" cy="5257800"/>
          </a:xfrm>
        </p:spPr>
        <p:txBody>
          <a:bodyPr>
            <a:noAutofit/>
          </a:bodyPr>
          <a:lstStyle/>
          <a:p>
            <a:pPr>
              <a:spcBef>
                <a:spcPts val="0"/>
              </a:spcBef>
              <a:buNone/>
            </a:pPr>
            <a:r>
              <a:rPr lang="en-US" sz="1000" dirty="0">
                <a:solidFill>
                  <a:schemeClr val="accent6">
                    <a:lumMod val="50000"/>
                  </a:schemeClr>
                </a:solidFill>
                <a:latin typeface="Calibri" pitchFamily="34" charset="0"/>
                <a:cs typeface="Calibri" pitchFamily="34" charset="0"/>
              </a:rPr>
              <a:t>;Dancing Led's</a:t>
            </a:r>
          </a:p>
          <a:p>
            <a:pPr>
              <a:spcBef>
                <a:spcPts val="0"/>
              </a:spcBef>
              <a:buNone/>
            </a:pPr>
            <a:r>
              <a:rPr lang="en-US" sz="1000" dirty="0">
                <a:latin typeface="Calibri" pitchFamily="34" charset="0"/>
                <a:cs typeface="Calibri" pitchFamily="34" charset="0"/>
              </a:rPr>
              <a:t>.include "m32def.inc"</a:t>
            </a:r>
          </a:p>
          <a:p>
            <a:pPr>
              <a:spcBef>
                <a:spcPts val="0"/>
              </a:spcBef>
              <a:buNone/>
            </a:pPr>
            <a:r>
              <a:rPr lang="en-US" sz="1000" dirty="0">
                <a:latin typeface="Calibri" pitchFamily="34" charset="0"/>
                <a:cs typeface="Calibri" pitchFamily="34" charset="0"/>
              </a:rPr>
              <a:t>.def temp =R20</a:t>
            </a:r>
            <a:r>
              <a:rPr lang="el-GR" sz="1000" dirty="0">
                <a:latin typeface="Calibri" pitchFamily="34" charset="0"/>
                <a:cs typeface="Calibri" pitchFamily="34" charset="0"/>
              </a:rPr>
              <a:t>			</a:t>
            </a:r>
            <a:r>
              <a:rPr lang="en-US" sz="1000" dirty="0">
                <a:solidFill>
                  <a:schemeClr val="accent6">
                    <a:lumMod val="50000"/>
                  </a:schemeClr>
                </a:solidFill>
                <a:latin typeface="Calibri" pitchFamily="34" charset="0"/>
                <a:cs typeface="Calibri" pitchFamily="34" charset="0"/>
              </a:rPr>
              <a:t>;Global register variables</a:t>
            </a:r>
            <a:endParaRPr lang="en-US" sz="1000" dirty="0">
              <a:latin typeface="Calibri" pitchFamily="34" charset="0"/>
              <a:cs typeface="Calibri" pitchFamily="34" charset="0"/>
            </a:endParaRPr>
          </a:p>
          <a:p>
            <a:pPr>
              <a:spcBef>
                <a:spcPts val="0"/>
              </a:spcBef>
              <a:buNone/>
            </a:pPr>
            <a:r>
              <a:rPr lang="en-US" sz="1000" dirty="0">
                <a:latin typeface="Calibri" pitchFamily="34" charset="0"/>
                <a:cs typeface="Calibri" pitchFamily="34" charset="0"/>
              </a:rPr>
              <a:t>.def cntr1 =R21</a:t>
            </a:r>
            <a:r>
              <a:rPr lang="el-GR" sz="1000" dirty="0">
                <a:latin typeface="Calibri" pitchFamily="34" charset="0"/>
                <a:cs typeface="Calibri" pitchFamily="34" charset="0"/>
              </a:rPr>
              <a:t>			</a:t>
            </a:r>
            <a:r>
              <a:rPr lang="en-US" sz="1000" dirty="0">
                <a:solidFill>
                  <a:schemeClr val="accent6">
                    <a:lumMod val="50000"/>
                  </a:schemeClr>
                </a:solidFill>
                <a:latin typeface="Calibri" pitchFamily="34" charset="0"/>
                <a:cs typeface="Calibri" pitchFamily="34" charset="0"/>
              </a:rPr>
              <a:t>;Global register variables</a:t>
            </a:r>
            <a:endParaRPr lang="en-US" sz="1000" dirty="0">
              <a:latin typeface="Calibri" pitchFamily="34" charset="0"/>
              <a:cs typeface="Calibri" pitchFamily="34" charset="0"/>
            </a:endParaRPr>
          </a:p>
          <a:p>
            <a:pPr>
              <a:spcBef>
                <a:spcPts val="0"/>
              </a:spcBef>
              <a:buNone/>
            </a:pPr>
            <a:r>
              <a:rPr lang="en-US" sz="1000" dirty="0">
                <a:latin typeface="Calibri" pitchFamily="34" charset="0"/>
                <a:cs typeface="Calibri" pitchFamily="34" charset="0"/>
              </a:rPr>
              <a:t>.def cntr2 =R22</a:t>
            </a:r>
            <a:r>
              <a:rPr lang="el-GR" sz="1000" dirty="0">
                <a:latin typeface="Calibri" pitchFamily="34" charset="0"/>
                <a:cs typeface="Calibri" pitchFamily="34" charset="0"/>
              </a:rPr>
              <a:t>			</a:t>
            </a:r>
            <a:r>
              <a:rPr lang="en-US" sz="1000" dirty="0">
                <a:solidFill>
                  <a:schemeClr val="accent6">
                    <a:lumMod val="50000"/>
                  </a:schemeClr>
                </a:solidFill>
                <a:latin typeface="Calibri" pitchFamily="34" charset="0"/>
                <a:cs typeface="Calibri" pitchFamily="34" charset="0"/>
              </a:rPr>
              <a:t>;Global register variables</a:t>
            </a:r>
            <a:endParaRPr lang="en-US" sz="1000" dirty="0">
              <a:latin typeface="Calibri" pitchFamily="34" charset="0"/>
              <a:cs typeface="Calibri" pitchFamily="34" charset="0"/>
            </a:endParaRPr>
          </a:p>
          <a:p>
            <a:pPr>
              <a:spcBef>
                <a:spcPts val="0"/>
              </a:spcBef>
              <a:buNone/>
            </a:pPr>
            <a:endParaRPr lang="en-US" sz="1000" dirty="0">
              <a:latin typeface="Calibri" pitchFamily="34" charset="0"/>
              <a:cs typeface="Calibri" pitchFamily="34" charset="0"/>
            </a:endParaRPr>
          </a:p>
          <a:p>
            <a:pPr>
              <a:spcBef>
                <a:spcPts val="0"/>
              </a:spcBef>
              <a:buNone/>
            </a:pPr>
            <a:r>
              <a:rPr lang="en-US" sz="1000" dirty="0">
                <a:latin typeface="Calibri" pitchFamily="34" charset="0"/>
                <a:cs typeface="Calibri" pitchFamily="34" charset="0"/>
              </a:rPr>
              <a:t>reset:				</a:t>
            </a:r>
            <a:r>
              <a:rPr lang="en-US" sz="1000" dirty="0">
                <a:solidFill>
                  <a:schemeClr val="accent6">
                    <a:lumMod val="50000"/>
                  </a:schemeClr>
                </a:solidFill>
                <a:latin typeface="Calibri" pitchFamily="34" charset="0"/>
                <a:cs typeface="Calibri" pitchFamily="34" charset="0"/>
              </a:rPr>
              <a:t>;Main program entry point on reset.</a:t>
            </a:r>
          </a:p>
          <a:p>
            <a:pPr>
              <a:spcBef>
                <a:spcPts val="0"/>
              </a:spcBef>
              <a:buNone/>
            </a:pPr>
            <a:r>
              <a:rPr lang="en-US" sz="1000" dirty="0">
                <a:latin typeface="Calibri" pitchFamily="34" charset="0"/>
                <a:cs typeface="Calibri" pitchFamily="34" charset="0"/>
              </a:rPr>
              <a:t>	</a:t>
            </a:r>
            <a:r>
              <a:rPr lang="el-GR" sz="1000" dirty="0">
                <a:latin typeface="Calibri" pitchFamily="34" charset="0"/>
                <a:cs typeface="Calibri" pitchFamily="34" charset="0"/>
              </a:rPr>
              <a:t>	</a:t>
            </a:r>
            <a:r>
              <a:rPr lang="en-US" sz="1000" dirty="0">
                <a:solidFill>
                  <a:srgbClr val="0070C0"/>
                </a:solidFill>
                <a:latin typeface="Calibri" pitchFamily="34" charset="0"/>
                <a:cs typeface="Calibri" pitchFamily="34" charset="0"/>
              </a:rPr>
              <a:t>ldi</a:t>
            </a:r>
            <a:r>
              <a:rPr lang="en-US" sz="1000" dirty="0">
                <a:latin typeface="Calibri" pitchFamily="34" charset="0"/>
                <a:cs typeface="Calibri" pitchFamily="34" charset="0"/>
              </a:rPr>
              <a:t> temp, 0b11111111  	</a:t>
            </a:r>
            <a:r>
              <a:rPr lang="en-US" sz="1000" dirty="0">
                <a:solidFill>
                  <a:schemeClr val="accent6">
                    <a:lumMod val="50000"/>
                  </a:schemeClr>
                </a:solidFill>
                <a:latin typeface="Calibri" pitchFamily="34" charset="0"/>
                <a:cs typeface="Calibri" pitchFamily="34" charset="0"/>
              </a:rPr>
              <a:t>;Load immediately  temp with '1'.</a:t>
            </a:r>
          </a:p>
          <a:p>
            <a:pPr>
              <a:spcBef>
                <a:spcPts val="0"/>
              </a:spcBef>
              <a:buNone/>
            </a:pPr>
            <a:r>
              <a:rPr lang="en-US" sz="1000" dirty="0">
                <a:latin typeface="Calibri" pitchFamily="34" charset="0"/>
                <a:cs typeface="Calibri" pitchFamily="34" charset="0"/>
              </a:rPr>
              <a:t>	</a:t>
            </a:r>
            <a:r>
              <a:rPr lang="el-GR" sz="1000" dirty="0">
                <a:latin typeface="Calibri" pitchFamily="34" charset="0"/>
                <a:cs typeface="Calibri" pitchFamily="34" charset="0"/>
              </a:rPr>
              <a:t>	</a:t>
            </a:r>
            <a:r>
              <a:rPr lang="en-US" sz="1000" dirty="0">
                <a:solidFill>
                  <a:srgbClr val="0070C0"/>
                </a:solidFill>
                <a:latin typeface="Calibri" pitchFamily="34" charset="0"/>
                <a:cs typeface="Calibri" pitchFamily="34" charset="0"/>
              </a:rPr>
              <a:t>out </a:t>
            </a:r>
            <a:r>
              <a:rPr lang="en-US" sz="1000" dirty="0">
                <a:latin typeface="Calibri" pitchFamily="34" charset="0"/>
                <a:cs typeface="Calibri" pitchFamily="34" charset="0"/>
              </a:rPr>
              <a:t>DDRA, temp		</a:t>
            </a:r>
            <a:r>
              <a:rPr lang="en-US" sz="1000" dirty="0">
                <a:solidFill>
                  <a:schemeClr val="accent6">
                    <a:lumMod val="50000"/>
                  </a:schemeClr>
                </a:solidFill>
                <a:latin typeface="Calibri" pitchFamily="34" charset="0"/>
                <a:cs typeface="Calibri" pitchFamily="34" charset="0"/>
              </a:rPr>
              <a:t>;Load temp to DDRA register, setting the PORTA (PA0, PA1...PA7) as output.</a:t>
            </a:r>
          </a:p>
          <a:p>
            <a:pPr>
              <a:spcBef>
                <a:spcPts val="0"/>
              </a:spcBef>
              <a:buNone/>
            </a:pPr>
            <a:r>
              <a:rPr lang="en-US" sz="1000" dirty="0">
                <a:latin typeface="Calibri" pitchFamily="34" charset="0"/>
                <a:cs typeface="Calibri" pitchFamily="34" charset="0"/>
              </a:rPr>
              <a:t>forever:</a:t>
            </a:r>
          </a:p>
          <a:p>
            <a:pPr>
              <a:spcBef>
                <a:spcPts val="0"/>
              </a:spcBef>
              <a:buNone/>
            </a:pPr>
            <a:r>
              <a:rPr lang="en-US" sz="1000" dirty="0">
                <a:solidFill>
                  <a:schemeClr val="accent6">
                    <a:lumMod val="50000"/>
                  </a:schemeClr>
                </a:solidFill>
                <a:latin typeface="Calibri" pitchFamily="34" charset="0"/>
                <a:cs typeface="Calibri" pitchFamily="34" charset="0"/>
              </a:rPr>
              <a:t>;*** 1rst program sector (Half led's ON as AA) ***</a:t>
            </a:r>
            <a:endParaRPr lang="en-US" sz="1000" dirty="0">
              <a:latin typeface="Calibri" pitchFamily="34" charset="0"/>
              <a:cs typeface="Calibri" pitchFamily="34" charset="0"/>
            </a:endParaRPr>
          </a:p>
          <a:p>
            <a:pPr>
              <a:spcBef>
                <a:spcPts val="0"/>
              </a:spcBef>
              <a:buNone/>
            </a:pPr>
            <a:r>
              <a:rPr lang="en-US" sz="1000" dirty="0">
                <a:latin typeface="Calibri" pitchFamily="34" charset="0"/>
                <a:cs typeface="Calibri" pitchFamily="34" charset="0"/>
              </a:rPr>
              <a:t>		</a:t>
            </a:r>
            <a:r>
              <a:rPr lang="en-US" sz="1000" dirty="0">
                <a:solidFill>
                  <a:srgbClr val="0070C0"/>
                </a:solidFill>
                <a:latin typeface="Calibri" pitchFamily="34" charset="0"/>
                <a:cs typeface="Calibri" pitchFamily="34" charset="0"/>
              </a:rPr>
              <a:t>ldi</a:t>
            </a:r>
            <a:r>
              <a:rPr lang="en-US" sz="1000" dirty="0">
                <a:latin typeface="Calibri" pitchFamily="34" charset="0"/>
                <a:cs typeface="Calibri" pitchFamily="34" charset="0"/>
              </a:rPr>
              <a:t> temp, 0b10101010	</a:t>
            </a:r>
            <a:r>
              <a:rPr lang="en-US" sz="1000" dirty="0">
                <a:solidFill>
                  <a:schemeClr val="accent6">
                    <a:lumMod val="50000"/>
                  </a:schemeClr>
                </a:solidFill>
                <a:latin typeface="Calibri" pitchFamily="34" charset="0"/>
                <a:cs typeface="Calibri" pitchFamily="34" charset="0"/>
              </a:rPr>
              <a:t>;Load temp with'10101010'.</a:t>
            </a:r>
          </a:p>
          <a:p>
            <a:pPr>
              <a:spcBef>
                <a:spcPts val="0"/>
              </a:spcBef>
              <a:buNone/>
            </a:pPr>
            <a:r>
              <a:rPr lang="en-US" sz="1000" dirty="0">
                <a:latin typeface="Calibri" pitchFamily="34" charset="0"/>
                <a:cs typeface="Calibri" pitchFamily="34" charset="0"/>
              </a:rPr>
              <a:t>		</a:t>
            </a:r>
            <a:r>
              <a:rPr lang="en-US" sz="1000" dirty="0">
                <a:solidFill>
                  <a:srgbClr val="0070C0"/>
                </a:solidFill>
                <a:latin typeface="Calibri" pitchFamily="34" charset="0"/>
                <a:cs typeface="Calibri" pitchFamily="34" charset="0"/>
              </a:rPr>
              <a:t>out </a:t>
            </a:r>
            <a:r>
              <a:rPr lang="en-US" sz="1000" dirty="0">
                <a:latin typeface="Calibri" pitchFamily="34" charset="0"/>
                <a:cs typeface="Calibri" pitchFamily="34" charset="0"/>
              </a:rPr>
              <a:t>PORTA, temp		;</a:t>
            </a:r>
            <a:r>
              <a:rPr lang="en-US" sz="1000" dirty="0">
                <a:solidFill>
                  <a:schemeClr val="accent6">
                    <a:lumMod val="50000"/>
                  </a:schemeClr>
                </a:solidFill>
                <a:latin typeface="Calibri" pitchFamily="34" charset="0"/>
                <a:cs typeface="Calibri" pitchFamily="34" charset="0"/>
              </a:rPr>
              <a:t>Send temp to PORTA. The Led's are ON displaying the 0xAA</a:t>
            </a:r>
          </a:p>
          <a:p>
            <a:pPr>
              <a:spcBef>
                <a:spcPts val="0"/>
              </a:spcBef>
              <a:buNone/>
            </a:pPr>
            <a:r>
              <a:rPr lang="en-US" sz="1000" dirty="0">
                <a:latin typeface="Calibri" pitchFamily="34" charset="0"/>
                <a:cs typeface="Calibri" pitchFamily="34" charset="0"/>
              </a:rPr>
              <a:t>;</a:t>
            </a:r>
            <a:r>
              <a:rPr lang="en-US" sz="1000" dirty="0">
                <a:solidFill>
                  <a:schemeClr val="accent6">
                    <a:lumMod val="50000"/>
                  </a:schemeClr>
                </a:solidFill>
                <a:latin typeface="Calibri" pitchFamily="34" charset="0"/>
                <a:cs typeface="Calibri" pitchFamily="34" charset="0"/>
              </a:rPr>
              <a:t>1rst time delay</a:t>
            </a:r>
            <a:r>
              <a:rPr lang="en-US" sz="1000" dirty="0">
                <a:latin typeface="Calibri" pitchFamily="34" charset="0"/>
                <a:cs typeface="Calibri" pitchFamily="34" charset="0"/>
              </a:rPr>
              <a:t>	</a:t>
            </a:r>
          </a:p>
          <a:p>
            <a:pPr>
              <a:spcBef>
                <a:spcPts val="0"/>
              </a:spcBef>
              <a:buNone/>
            </a:pPr>
            <a:r>
              <a:rPr lang="en-US" sz="1000" dirty="0">
                <a:latin typeface="Calibri" pitchFamily="34" charset="0"/>
                <a:cs typeface="Calibri" pitchFamily="34" charset="0"/>
              </a:rPr>
              <a:t>		</a:t>
            </a:r>
            <a:r>
              <a:rPr lang="en-US" sz="1000" dirty="0">
                <a:solidFill>
                  <a:srgbClr val="0070C0"/>
                </a:solidFill>
                <a:latin typeface="Calibri" pitchFamily="34" charset="0"/>
                <a:cs typeface="Calibri" pitchFamily="34" charset="0"/>
              </a:rPr>
              <a:t>ldi</a:t>
            </a:r>
            <a:r>
              <a:rPr lang="en-US" sz="1000" dirty="0">
                <a:latin typeface="Calibri" pitchFamily="34" charset="0"/>
                <a:cs typeface="Calibri" pitchFamily="34" charset="0"/>
              </a:rPr>
              <a:t> cntr2, 255		</a:t>
            </a:r>
            <a:r>
              <a:rPr lang="en-US" sz="1000" dirty="0">
                <a:solidFill>
                  <a:schemeClr val="accent6">
                    <a:lumMod val="50000"/>
                  </a:schemeClr>
                </a:solidFill>
                <a:latin typeface="Calibri" pitchFamily="34" charset="0"/>
                <a:cs typeface="Calibri" pitchFamily="34" charset="0"/>
              </a:rPr>
              <a:t>;**SIMPLE LOOP EXAMPLE : loop: ldi </a:t>
            </a:r>
            <a:r>
              <a:rPr lang="en-US" sz="1000" dirty="0" err="1">
                <a:solidFill>
                  <a:schemeClr val="accent6">
                    <a:lumMod val="50000"/>
                  </a:schemeClr>
                </a:solidFill>
                <a:latin typeface="Calibri" pitchFamily="34" charset="0"/>
                <a:cs typeface="Calibri" pitchFamily="34" charset="0"/>
              </a:rPr>
              <a:t>cntr</a:t>
            </a:r>
            <a:r>
              <a:rPr lang="en-US" sz="1000" dirty="0">
                <a:solidFill>
                  <a:schemeClr val="accent6">
                    <a:lumMod val="50000"/>
                  </a:schemeClr>
                </a:solidFill>
                <a:latin typeface="Calibri" pitchFamily="34" charset="0"/>
                <a:cs typeface="Calibri" pitchFamily="34" charset="0"/>
              </a:rPr>
              <a:t> 255  ***</a:t>
            </a:r>
          </a:p>
          <a:p>
            <a:pPr>
              <a:spcBef>
                <a:spcPts val="0"/>
              </a:spcBef>
              <a:buNone/>
            </a:pPr>
            <a:r>
              <a:rPr lang="en-US" sz="1000" dirty="0">
                <a:latin typeface="Calibri" pitchFamily="34" charset="0"/>
                <a:cs typeface="Calibri" pitchFamily="34" charset="0"/>
              </a:rPr>
              <a:t>loop2:	</a:t>
            </a:r>
            <a:r>
              <a:rPr lang="el-GR" sz="1000" dirty="0">
                <a:latin typeface="Calibri" pitchFamily="34" charset="0"/>
                <a:cs typeface="Calibri" pitchFamily="34" charset="0"/>
              </a:rPr>
              <a:t>	</a:t>
            </a:r>
            <a:r>
              <a:rPr lang="en-US" sz="1000" dirty="0">
                <a:solidFill>
                  <a:srgbClr val="0070C0"/>
                </a:solidFill>
                <a:latin typeface="Calibri" pitchFamily="34" charset="0"/>
                <a:cs typeface="Calibri" pitchFamily="34" charset="0"/>
              </a:rPr>
              <a:t>ldi</a:t>
            </a:r>
            <a:r>
              <a:rPr lang="en-US" sz="1000" dirty="0">
                <a:latin typeface="Calibri" pitchFamily="34" charset="0"/>
                <a:cs typeface="Calibri" pitchFamily="34" charset="0"/>
              </a:rPr>
              <a:t> cntr1, 255								</a:t>
            </a:r>
            <a:r>
              <a:rPr lang="en-US" sz="1000" dirty="0">
                <a:solidFill>
                  <a:srgbClr val="0070C0"/>
                </a:solidFill>
                <a:latin typeface="Calibri" pitchFamily="34" charset="0"/>
                <a:cs typeface="Calibri" pitchFamily="34" charset="0"/>
              </a:rPr>
              <a:t>dec</a:t>
            </a:r>
            <a:r>
              <a:rPr lang="en-US" sz="1000" dirty="0">
                <a:latin typeface="Calibri" pitchFamily="34" charset="0"/>
                <a:cs typeface="Calibri" pitchFamily="34" charset="0"/>
              </a:rPr>
              <a:t> </a:t>
            </a:r>
            <a:r>
              <a:rPr lang="en-US" sz="1000" dirty="0" err="1">
                <a:latin typeface="Calibri" pitchFamily="34" charset="0"/>
                <a:cs typeface="Calibri" pitchFamily="34" charset="0"/>
              </a:rPr>
              <a:t>cntr</a:t>
            </a:r>
            <a:endParaRPr lang="en-US" sz="1000" dirty="0">
              <a:latin typeface="Calibri" pitchFamily="34" charset="0"/>
              <a:cs typeface="Calibri" pitchFamily="34" charset="0"/>
            </a:endParaRPr>
          </a:p>
          <a:p>
            <a:pPr>
              <a:spcBef>
                <a:spcPts val="0"/>
              </a:spcBef>
              <a:buNone/>
            </a:pPr>
            <a:r>
              <a:rPr lang="en-US" sz="1000" dirty="0">
                <a:latin typeface="Calibri" pitchFamily="34" charset="0"/>
                <a:cs typeface="Calibri" pitchFamily="34" charset="0"/>
              </a:rPr>
              <a:t>		</a:t>
            </a:r>
            <a:r>
              <a:rPr lang="en-US" sz="1000" dirty="0">
                <a:solidFill>
                  <a:srgbClr val="0070C0"/>
                </a:solidFill>
                <a:latin typeface="Calibri" pitchFamily="34" charset="0"/>
                <a:cs typeface="Calibri" pitchFamily="34" charset="0"/>
              </a:rPr>
              <a:t>brne </a:t>
            </a:r>
            <a:r>
              <a:rPr lang="en-US" sz="1000" dirty="0">
                <a:latin typeface="Calibri" pitchFamily="34" charset="0"/>
                <a:cs typeface="Calibri" pitchFamily="34" charset="0"/>
              </a:rPr>
              <a:t>loop</a:t>
            </a:r>
          </a:p>
          <a:p>
            <a:pPr>
              <a:spcBef>
                <a:spcPts val="0"/>
              </a:spcBef>
              <a:buNone/>
            </a:pPr>
            <a:r>
              <a:rPr lang="en-US" sz="1000" dirty="0">
                <a:latin typeface="Calibri" pitchFamily="34" charset="0"/>
                <a:cs typeface="Calibri" pitchFamily="34" charset="0"/>
              </a:rPr>
              <a:t>loop1: 	</a:t>
            </a:r>
            <a:r>
              <a:rPr lang="el-GR" sz="1000" dirty="0">
                <a:latin typeface="Calibri" pitchFamily="34" charset="0"/>
                <a:cs typeface="Calibri" pitchFamily="34" charset="0"/>
              </a:rPr>
              <a:t>	</a:t>
            </a:r>
            <a:r>
              <a:rPr lang="en-US" sz="1000" dirty="0">
                <a:solidFill>
                  <a:srgbClr val="0070C0"/>
                </a:solidFill>
                <a:latin typeface="Calibri" pitchFamily="34" charset="0"/>
                <a:cs typeface="Calibri" pitchFamily="34" charset="0"/>
              </a:rPr>
              <a:t>dec</a:t>
            </a:r>
            <a:r>
              <a:rPr lang="en-US" sz="1000" dirty="0">
                <a:latin typeface="Calibri" pitchFamily="34" charset="0"/>
                <a:cs typeface="Calibri" pitchFamily="34" charset="0"/>
              </a:rPr>
              <a:t> cntr1				</a:t>
            </a:r>
          </a:p>
          <a:p>
            <a:pPr>
              <a:spcBef>
                <a:spcPts val="0"/>
              </a:spcBef>
              <a:buNone/>
            </a:pPr>
            <a:r>
              <a:rPr lang="en-US" sz="1000" dirty="0">
                <a:latin typeface="Calibri" pitchFamily="34" charset="0"/>
                <a:cs typeface="Calibri" pitchFamily="34" charset="0"/>
              </a:rPr>
              <a:t>  		</a:t>
            </a:r>
            <a:r>
              <a:rPr lang="en-US" sz="1000" dirty="0">
                <a:solidFill>
                  <a:srgbClr val="0070C0"/>
                </a:solidFill>
                <a:latin typeface="Calibri" pitchFamily="34" charset="0"/>
                <a:cs typeface="Calibri" pitchFamily="34" charset="0"/>
              </a:rPr>
              <a:t>brne</a:t>
            </a:r>
            <a:r>
              <a:rPr lang="en-US" sz="1000" dirty="0">
                <a:latin typeface="Calibri" pitchFamily="34" charset="0"/>
                <a:cs typeface="Calibri" pitchFamily="34" charset="0"/>
              </a:rPr>
              <a:t> loop1</a:t>
            </a:r>
          </a:p>
          <a:p>
            <a:pPr>
              <a:spcBef>
                <a:spcPts val="0"/>
              </a:spcBef>
              <a:buNone/>
            </a:pPr>
            <a:r>
              <a:rPr lang="en-US" sz="1000" dirty="0">
                <a:latin typeface="Calibri" pitchFamily="34" charset="0"/>
                <a:cs typeface="Calibri" pitchFamily="34" charset="0"/>
              </a:rPr>
              <a:t>  		</a:t>
            </a:r>
            <a:r>
              <a:rPr lang="en-US" sz="1000" dirty="0">
                <a:solidFill>
                  <a:srgbClr val="0070C0"/>
                </a:solidFill>
                <a:latin typeface="Calibri" pitchFamily="34" charset="0"/>
                <a:cs typeface="Calibri" pitchFamily="34" charset="0"/>
              </a:rPr>
              <a:t>dec</a:t>
            </a:r>
            <a:r>
              <a:rPr lang="en-US" sz="1000" dirty="0">
                <a:latin typeface="Calibri" pitchFamily="34" charset="0"/>
                <a:cs typeface="Calibri" pitchFamily="34" charset="0"/>
              </a:rPr>
              <a:t> cntr2</a:t>
            </a:r>
          </a:p>
          <a:p>
            <a:pPr>
              <a:spcBef>
                <a:spcPts val="0"/>
              </a:spcBef>
              <a:buNone/>
            </a:pPr>
            <a:r>
              <a:rPr lang="en-US" sz="1000" dirty="0">
                <a:latin typeface="Calibri" pitchFamily="34" charset="0"/>
                <a:cs typeface="Calibri" pitchFamily="34" charset="0"/>
              </a:rPr>
              <a:t>  		</a:t>
            </a:r>
            <a:r>
              <a:rPr lang="en-US" sz="1000" dirty="0">
                <a:solidFill>
                  <a:srgbClr val="0070C0"/>
                </a:solidFill>
                <a:latin typeface="Calibri" pitchFamily="34" charset="0"/>
                <a:cs typeface="Calibri" pitchFamily="34" charset="0"/>
              </a:rPr>
              <a:t>brne</a:t>
            </a:r>
            <a:r>
              <a:rPr lang="en-US" sz="1000" dirty="0">
                <a:latin typeface="Calibri" pitchFamily="34" charset="0"/>
                <a:cs typeface="Calibri" pitchFamily="34" charset="0"/>
              </a:rPr>
              <a:t> loop2</a:t>
            </a:r>
          </a:p>
          <a:p>
            <a:pPr>
              <a:spcBef>
                <a:spcPts val="0"/>
              </a:spcBef>
              <a:buNone/>
            </a:pPr>
            <a:r>
              <a:rPr lang="en-US" sz="1000" dirty="0">
                <a:solidFill>
                  <a:schemeClr val="accent6">
                    <a:lumMod val="50000"/>
                  </a:schemeClr>
                </a:solidFill>
                <a:latin typeface="Calibri" pitchFamily="34" charset="0"/>
                <a:cs typeface="Calibri" pitchFamily="34" charset="0"/>
              </a:rPr>
              <a:t>;*** 2nd program sector (Half led's ON as 55) ***</a:t>
            </a:r>
          </a:p>
          <a:p>
            <a:pPr>
              <a:spcBef>
                <a:spcPts val="0"/>
              </a:spcBef>
              <a:buNone/>
            </a:pPr>
            <a:r>
              <a:rPr lang="en-US" sz="1000" dirty="0">
                <a:latin typeface="Calibri" pitchFamily="34" charset="0"/>
                <a:cs typeface="Calibri" pitchFamily="34" charset="0"/>
              </a:rPr>
              <a:t>  		</a:t>
            </a:r>
            <a:r>
              <a:rPr lang="en-US" sz="1000" dirty="0">
                <a:solidFill>
                  <a:srgbClr val="0070C0"/>
                </a:solidFill>
                <a:latin typeface="Calibri" pitchFamily="34" charset="0"/>
                <a:cs typeface="Calibri" pitchFamily="34" charset="0"/>
              </a:rPr>
              <a:t>ldi </a:t>
            </a:r>
            <a:r>
              <a:rPr lang="en-US" sz="1000" dirty="0">
                <a:latin typeface="Calibri" pitchFamily="34" charset="0"/>
                <a:cs typeface="Calibri" pitchFamily="34" charset="0"/>
              </a:rPr>
              <a:t>temp,0b01010101  </a:t>
            </a:r>
            <a:r>
              <a:rPr lang="el-GR" sz="1000" dirty="0">
                <a:latin typeface="Calibri" pitchFamily="34" charset="0"/>
                <a:cs typeface="Calibri" pitchFamily="34" charset="0"/>
              </a:rPr>
              <a:t>	</a:t>
            </a:r>
            <a:r>
              <a:rPr lang="en-US" sz="1000" dirty="0">
                <a:solidFill>
                  <a:schemeClr val="accent6">
                    <a:lumMod val="50000"/>
                  </a:schemeClr>
                </a:solidFill>
                <a:latin typeface="Calibri" pitchFamily="34" charset="0"/>
                <a:cs typeface="Calibri" pitchFamily="34" charset="0"/>
              </a:rPr>
              <a:t>;Load temp with'01010101'.</a:t>
            </a:r>
          </a:p>
          <a:p>
            <a:pPr>
              <a:spcBef>
                <a:spcPts val="0"/>
              </a:spcBef>
              <a:buNone/>
            </a:pPr>
            <a:r>
              <a:rPr lang="en-US" sz="1000" dirty="0">
                <a:latin typeface="Calibri" pitchFamily="34" charset="0"/>
                <a:cs typeface="Calibri" pitchFamily="34" charset="0"/>
              </a:rPr>
              <a:t>  		</a:t>
            </a:r>
            <a:r>
              <a:rPr lang="en-US" sz="1000" dirty="0">
                <a:solidFill>
                  <a:srgbClr val="0070C0"/>
                </a:solidFill>
                <a:latin typeface="Calibri" pitchFamily="34" charset="0"/>
                <a:cs typeface="Calibri" pitchFamily="34" charset="0"/>
              </a:rPr>
              <a:t>out </a:t>
            </a:r>
            <a:r>
              <a:rPr lang="en-US" sz="1000" dirty="0" err="1">
                <a:latin typeface="Calibri" pitchFamily="34" charset="0"/>
                <a:cs typeface="Calibri" pitchFamily="34" charset="0"/>
              </a:rPr>
              <a:t>PORTA,temp</a:t>
            </a:r>
            <a:r>
              <a:rPr lang="en-US" sz="1000" dirty="0">
                <a:latin typeface="Calibri" pitchFamily="34" charset="0"/>
                <a:cs typeface="Calibri" pitchFamily="34" charset="0"/>
              </a:rPr>
              <a:t>		</a:t>
            </a:r>
            <a:r>
              <a:rPr lang="en-US" sz="1000" dirty="0">
                <a:solidFill>
                  <a:schemeClr val="accent6">
                    <a:lumMod val="50000"/>
                  </a:schemeClr>
                </a:solidFill>
                <a:latin typeface="Calibri" pitchFamily="34" charset="0"/>
                <a:cs typeface="Calibri" pitchFamily="34" charset="0"/>
              </a:rPr>
              <a:t>;Send temp to PORTA. The Led's are ON displaying the 0x55</a:t>
            </a:r>
          </a:p>
          <a:p>
            <a:pPr>
              <a:spcBef>
                <a:spcPts val="0"/>
              </a:spcBef>
              <a:buNone/>
            </a:pPr>
            <a:r>
              <a:rPr lang="en-US" sz="1000" dirty="0">
                <a:solidFill>
                  <a:schemeClr val="accent6">
                    <a:lumMod val="50000"/>
                  </a:schemeClr>
                </a:solidFill>
                <a:latin typeface="Calibri" pitchFamily="34" charset="0"/>
                <a:cs typeface="Calibri" pitchFamily="34" charset="0"/>
              </a:rPr>
              <a:t>;2nd time delay</a:t>
            </a:r>
            <a:endParaRPr lang="en-US" sz="1000" dirty="0">
              <a:latin typeface="Calibri" pitchFamily="34" charset="0"/>
              <a:cs typeface="Calibri" pitchFamily="34" charset="0"/>
            </a:endParaRPr>
          </a:p>
          <a:p>
            <a:pPr>
              <a:spcBef>
                <a:spcPts val="0"/>
              </a:spcBef>
              <a:buNone/>
            </a:pPr>
            <a:r>
              <a:rPr lang="en-US" sz="1000" dirty="0">
                <a:latin typeface="Calibri" pitchFamily="34" charset="0"/>
                <a:cs typeface="Calibri" pitchFamily="34" charset="0"/>
              </a:rPr>
              <a:t>		</a:t>
            </a:r>
            <a:r>
              <a:rPr lang="en-US" sz="1000" dirty="0">
                <a:solidFill>
                  <a:srgbClr val="0070C0"/>
                </a:solidFill>
                <a:latin typeface="Calibri" pitchFamily="34" charset="0"/>
                <a:cs typeface="Calibri" pitchFamily="34" charset="0"/>
              </a:rPr>
              <a:t>ldi</a:t>
            </a:r>
            <a:r>
              <a:rPr lang="en-US" sz="1000" dirty="0">
                <a:latin typeface="Calibri" pitchFamily="34" charset="0"/>
                <a:cs typeface="Calibri" pitchFamily="34" charset="0"/>
              </a:rPr>
              <a:t> cntr2, 255</a:t>
            </a:r>
          </a:p>
          <a:p>
            <a:pPr>
              <a:spcBef>
                <a:spcPts val="0"/>
              </a:spcBef>
              <a:buNone/>
            </a:pPr>
            <a:r>
              <a:rPr lang="en-US" sz="1000" dirty="0">
                <a:latin typeface="Calibri" pitchFamily="34" charset="0"/>
                <a:cs typeface="Calibri" pitchFamily="34" charset="0"/>
              </a:rPr>
              <a:t>loop2a:	</a:t>
            </a:r>
            <a:r>
              <a:rPr lang="el-GR" sz="1000" dirty="0">
                <a:latin typeface="Calibri" pitchFamily="34" charset="0"/>
                <a:cs typeface="Calibri" pitchFamily="34" charset="0"/>
              </a:rPr>
              <a:t>	</a:t>
            </a:r>
            <a:r>
              <a:rPr lang="en-US" sz="1000" dirty="0">
                <a:solidFill>
                  <a:srgbClr val="0070C0"/>
                </a:solidFill>
                <a:latin typeface="Calibri" pitchFamily="34" charset="0"/>
                <a:cs typeface="Calibri" pitchFamily="34" charset="0"/>
              </a:rPr>
              <a:t>ldi </a:t>
            </a:r>
            <a:r>
              <a:rPr lang="en-US" sz="1000" dirty="0">
                <a:latin typeface="Calibri" pitchFamily="34" charset="0"/>
                <a:cs typeface="Calibri" pitchFamily="34" charset="0"/>
              </a:rPr>
              <a:t>cntr1, 255</a:t>
            </a:r>
          </a:p>
          <a:p>
            <a:pPr>
              <a:spcBef>
                <a:spcPts val="0"/>
              </a:spcBef>
              <a:buNone/>
            </a:pPr>
            <a:r>
              <a:rPr lang="en-US" sz="1000" dirty="0">
                <a:latin typeface="Calibri" pitchFamily="34" charset="0"/>
                <a:cs typeface="Calibri" pitchFamily="34" charset="0"/>
              </a:rPr>
              <a:t>loop1a: </a:t>
            </a:r>
            <a:r>
              <a:rPr lang="el-GR" sz="1000" dirty="0">
                <a:latin typeface="Calibri" pitchFamily="34" charset="0"/>
                <a:cs typeface="Calibri" pitchFamily="34" charset="0"/>
              </a:rPr>
              <a:t>	</a:t>
            </a:r>
            <a:r>
              <a:rPr lang="en-US" sz="1000" dirty="0">
                <a:solidFill>
                  <a:srgbClr val="0070C0"/>
                </a:solidFill>
                <a:latin typeface="Calibri" pitchFamily="34" charset="0"/>
                <a:cs typeface="Calibri" pitchFamily="34" charset="0"/>
              </a:rPr>
              <a:t>dec</a:t>
            </a:r>
            <a:r>
              <a:rPr lang="en-US" sz="1000" dirty="0">
                <a:latin typeface="Calibri" pitchFamily="34" charset="0"/>
                <a:cs typeface="Calibri" pitchFamily="34" charset="0"/>
              </a:rPr>
              <a:t> cntr1</a:t>
            </a:r>
          </a:p>
          <a:p>
            <a:pPr>
              <a:spcBef>
                <a:spcPts val="0"/>
              </a:spcBef>
              <a:buNone/>
            </a:pPr>
            <a:r>
              <a:rPr lang="en-US" sz="1000" dirty="0">
                <a:latin typeface="Calibri" pitchFamily="34" charset="0"/>
                <a:cs typeface="Calibri" pitchFamily="34" charset="0"/>
              </a:rPr>
              <a:t>  		</a:t>
            </a:r>
            <a:r>
              <a:rPr lang="en-US" sz="1000" dirty="0">
                <a:solidFill>
                  <a:srgbClr val="0070C0"/>
                </a:solidFill>
                <a:latin typeface="Calibri" pitchFamily="34" charset="0"/>
                <a:cs typeface="Calibri" pitchFamily="34" charset="0"/>
              </a:rPr>
              <a:t>brne</a:t>
            </a:r>
            <a:r>
              <a:rPr lang="en-US" sz="1000" dirty="0">
                <a:latin typeface="Calibri" pitchFamily="34" charset="0"/>
                <a:cs typeface="Calibri" pitchFamily="34" charset="0"/>
              </a:rPr>
              <a:t> loop1a</a:t>
            </a:r>
          </a:p>
          <a:p>
            <a:pPr>
              <a:spcBef>
                <a:spcPts val="0"/>
              </a:spcBef>
              <a:buNone/>
            </a:pPr>
            <a:r>
              <a:rPr lang="en-US" sz="1000" dirty="0">
                <a:latin typeface="Calibri" pitchFamily="34" charset="0"/>
                <a:cs typeface="Calibri" pitchFamily="34" charset="0"/>
              </a:rPr>
              <a:t>  		</a:t>
            </a:r>
            <a:r>
              <a:rPr lang="en-US" sz="1000" dirty="0">
                <a:solidFill>
                  <a:srgbClr val="0070C0"/>
                </a:solidFill>
                <a:latin typeface="Calibri" pitchFamily="34" charset="0"/>
                <a:cs typeface="Calibri" pitchFamily="34" charset="0"/>
              </a:rPr>
              <a:t>dec</a:t>
            </a:r>
            <a:r>
              <a:rPr lang="en-US" sz="1000" dirty="0">
                <a:latin typeface="Calibri" pitchFamily="34" charset="0"/>
                <a:cs typeface="Calibri" pitchFamily="34" charset="0"/>
              </a:rPr>
              <a:t> cntr2</a:t>
            </a:r>
          </a:p>
          <a:p>
            <a:pPr>
              <a:spcBef>
                <a:spcPts val="0"/>
              </a:spcBef>
              <a:buNone/>
            </a:pPr>
            <a:r>
              <a:rPr lang="en-US" sz="1000" dirty="0">
                <a:latin typeface="Calibri" pitchFamily="34" charset="0"/>
                <a:cs typeface="Calibri" pitchFamily="34" charset="0"/>
              </a:rPr>
              <a:t>  		</a:t>
            </a:r>
            <a:r>
              <a:rPr lang="en-US" sz="1000" dirty="0">
                <a:solidFill>
                  <a:srgbClr val="0070C0"/>
                </a:solidFill>
                <a:latin typeface="Calibri" pitchFamily="34" charset="0"/>
                <a:cs typeface="Calibri" pitchFamily="34" charset="0"/>
              </a:rPr>
              <a:t>brne</a:t>
            </a:r>
            <a:r>
              <a:rPr lang="en-US" sz="1000" dirty="0">
                <a:latin typeface="Calibri" pitchFamily="34" charset="0"/>
                <a:cs typeface="Calibri" pitchFamily="34" charset="0"/>
              </a:rPr>
              <a:t> loop2a</a:t>
            </a:r>
          </a:p>
          <a:p>
            <a:pPr>
              <a:spcBef>
                <a:spcPts val="0"/>
              </a:spcBef>
              <a:buNone/>
            </a:pPr>
            <a:r>
              <a:rPr lang="en-US" sz="1000" dirty="0">
                <a:latin typeface="Calibri" pitchFamily="34" charset="0"/>
                <a:cs typeface="Calibri" pitchFamily="34" charset="0"/>
              </a:rPr>
              <a:t>	</a:t>
            </a:r>
            <a:r>
              <a:rPr lang="el-GR" sz="1000" dirty="0">
                <a:latin typeface="Calibri" pitchFamily="34" charset="0"/>
                <a:cs typeface="Calibri" pitchFamily="34" charset="0"/>
              </a:rPr>
              <a:t>	</a:t>
            </a:r>
            <a:r>
              <a:rPr lang="en-US" sz="1000" dirty="0" err="1">
                <a:solidFill>
                  <a:srgbClr val="0070C0"/>
                </a:solidFill>
                <a:latin typeface="Calibri" pitchFamily="34" charset="0"/>
                <a:cs typeface="Calibri" pitchFamily="34" charset="0"/>
              </a:rPr>
              <a:t>rjmp</a:t>
            </a:r>
            <a:r>
              <a:rPr lang="en-US" sz="1000" dirty="0">
                <a:latin typeface="Calibri" pitchFamily="34" charset="0"/>
                <a:cs typeface="Calibri" pitchFamily="34" charset="0"/>
              </a:rPr>
              <a:t> forever		</a:t>
            </a:r>
            <a:r>
              <a:rPr lang="en-US" sz="1000" dirty="0">
                <a:solidFill>
                  <a:schemeClr val="accent6">
                    <a:lumMod val="50000"/>
                  </a:schemeClr>
                </a:solidFill>
                <a:latin typeface="Calibri" pitchFamily="34" charset="0"/>
                <a:cs typeface="Calibri" pitchFamily="34" charset="0"/>
              </a:rPr>
              <a:t>;Go to 'forever'.</a:t>
            </a:r>
          </a:p>
        </p:txBody>
      </p:sp>
      <p:sp>
        <p:nvSpPr>
          <p:cNvPr id="4" name="1 - Τίτλος"/>
          <p:cNvSpPr>
            <a:spLocks noGrp="1"/>
          </p:cNvSpPr>
          <p:nvPr>
            <p:ph type="title"/>
          </p:nvPr>
        </p:nvSpPr>
        <p:spPr/>
        <p:txBody>
          <a:bodyPr>
            <a:normAutofit/>
          </a:bodyPr>
          <a:lstStyle/>
          <a:p>
            <a:r>
              <a:rPr lang="el-GR" sz="2800" i="1" dirty="0"/>
              <a:t>είσοδοι - έξοδοι μικροϋπολογιστή</a:t>
            </a:r>
            <a:endParaRPr lang="el-GR" sz="2800" i="1" dirty="0"/>
          </a:p>
        </p:txBody>
      </p:sp>
    </p:spTree>
    <p:extLst>
      <p:ext uri="{BB962C8B-B14F-4D97-AF65-F5344CB8AC3E}">
        <p14:creationId xmlns:p14="http://schemas.microsoft.com/office/powerpoint/2010/main" val="36840511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p:txBody>
          <a:bodyPr>
            <a:normAutofit/>
          </a:bodyPr>
          <a:lstStyle/>
          <a:p>
            <a:endParaRPr lang="en-US" sz="2000" dirty="0">
              <a:latin typeface="Calibri" pitchFamily="34" charset="0"/>
              <a:cs typeface="Calibri" pitchFamily="34" charset="0"/>
            </a:endParaRPr>
          </a:p>
          <a:p>
            <a:r>
              <a:rPr lang="el-GR" sz="2000" dirty="0">
                <a:latin typeface="Calibri" pitchFamily="34" charset="0"/>
                <a:cs typeface="Calibri" pitchFamily="34" charset="0"/>
              </a:rPr>
              <a:t>τέταρτη εφαρμογή : </a:t>
            </a:r>
            <a:r>
              <a:rPr lang="en-US" sz="2000" dirty="0">
                <a:latin typeface="Calibri" pitchFamily="34" charset="0"/>
                <a:cs typeface="Calibri" pitchFamily="34" charset="0"/>
              </a:rPr>
              <a:t>keypad to led’s</a:t>
            </a:r>
          </a:p>
          <a:p>
            <a:endParaRPr lang="en-US" sz="1600" i="1" dirty="0">
              <a:solidFill>
                <a:schemeClr val="accent2">
                  <a:lumMod val="50000"/>
                </a:schemeClr>
              </a:solidFill>
              <a:latin typeface="Calibri" pitchFamily="34" charset="0"/>
              <a:cs typeface="Calibri" pitchFamily="34" charset="0"/>
            </a:endParaRPr>
          </a:p>
          <a:p>
            <a:pPr>
              <a:buNone/>
            </a:pPr>
            <a:r>
              <a:rPr lang="el-GR" sz="1600" i="1" dirty="0">
                <a:solidFill>
                  <a:schemeClr val="accent2">
                    <a:lumMod val="50000"/>
                  </a:schemeClr>
                </a:solidFill>
                <a:latin typeface="Calibri" pitchFamily="34" charset="0"/>
                <a:cs typeface="Calibri" pitchFamily="34" charset="0"/>
              </a:rPr>
              <a:t>Στη συγκεκριμένη εφαρμογή η είσοδος εφαρμόζεται στον </a:t>
            </a:r>
            <a:r>
              <a:rPr lang="el-GR" sz="1600" i="1" dirty="0" err="1">
                <a:solidFill>
                  <a:schemeClr val="accent2">
                    <a:lumMod val="50000"/>
                  </a:schemeClr>
                </a:solidFill>
                <a:latin typeface="Calibri" pitchFamily="34" charset="0"/>
                <a:cs typeface="Calibri" pitchFamily="34" charset="0"/>
              </a:rPr>
              <a:t>μΥ</a:t>
            </a:r>
            <a:r>
              <a:rPr lang="el-GR" sz="1600" i="1" dirty="0">
                <a:solidFill>
                  <a:schemeClr val="accent2">
                    <a:lumMod val="50000"/>
                  </a:schemeClr>
                </a:solidFill>
                <a:latin typeface="Calibri" pitchFamily="34" charset="0"/>
                <a:cs typeface="Calibri" pitchFamily="34" charset="0"/>
              </a:rPr>
              <a:t> από ένα 4</a:t>
            </a:r>
            <a:r>
              <a:rPr lang="en-US" sz="1600" i="1" dirty="0">
                <a:solidFill>
                  <a:schemeClr val="accent2">
                    <a:lumMod val="50000"/>
                  </a:schemeClr>
                </a:solidFill>
                <a:latin typeface="Calibri" pitchFamily="34" charset="0"/>
                <a:cs typeface="Calibri" pitchFamily="34" charset="0"/>
              </a:rPr>
              <a:t>x</a:t>
            </a:r>
            <a:r>
              <a:rPr lang="el-GR" sz="1600" i="1" dirty="0">
                <a:solidFill>
                  <a:schemeClr val="accent2">
                    <a:lumMod val="50000"/>
                  </a:schemeClr>
                </a:solidFill>
                <a:latin typeface="Calibri" pitchFamily="34" charset="0"/>
                <a:cs typeface="Calibri" pitchFamily="34" charset="0"/>
              </a:rPr>
              <a:t>4 πληκτρολόγιο.</a:t>
            </a:r>
            <a:endParaRPr lang="en-US" sz="1600" i="1" dirty="0">
              <a:solidFill>
                <a:schemeClr val="accent2">
                  <a:lumMod val="50000"/>
                </a:schemeClr>
              </a:solidFill>
              <a:latin typeface="Calibri" pitchFamily="34" charset="0"/>
              <a:cs typeface="Calibri" pitchFamily="34" charset="0"/>
            </a:endParaRPr>
          </a:p>
          <a:p>
            <a:pPr>
              <a:buNone/>
            </a:pPr>
            <a:endParaRPr lang="el-GR" sz="1600" i="1" dirty="0">
              <a:solidFill>
                <a:schemeClr val="accent2">
                  <a:lumMod val="50000"/>
                </a:schemeClr>
              </a:solidFill>
              <a:latin typeface="Calibri" pitchFamily="34" charset="0"/>
              <a:cs typeface="Calibri" pitchFamily="34" charset="0"/>
            </a:endParaRPr>
          </a:p>
          <a:p>
            <a:pPr>
              <a:buNone/>
            </a:pPr>
            <a:r>
              <a:rPr lang="el-GR" sz="1600" i="1" dirty="0">
                <a:solidFill>
                  <a:schemeClr val="accent2">
                    <a:lumMod val="50000"/>
                  </a:schemeClr>
                </a:solidFill>
                <a:latin typeface="Calibri" pitchFamily="34" charset="0"/>
                <a:cs typeface="Calibri" pitchFamily="34" charset="0"/>
              </a:rPr>
              <a:t>Θα μελετηθεί η δομή </a:t>
            </a:r>
            <a:r>
              <a:rPr lang="en-US" sz="1600" i="1" dirty="0">
                <a:solidFill>
                  <a:schemeClr val="accent2">
                    <a:lumMod val="50000"/>
                  </a:schemeClr>
                </a:solidFill>
                <a:latin typeface="Calibri" pitchFamily="34" charset="0"/>
                <a:cs typeface="Calibri" pitchFamily="34" charset="0"/>
              </a:rPr>
              <a:t>(</a:t>
            </a:r>
            <a:r>
              <a:rPr lang="el-GR" sz="1600" i="1" dirty="0">
                <a:solidFill>
                  <a:schemeClr val="accent2">
                    <a:lumMod val="50000"/>
                  </a:schemeClr>
                </a:solidFill>
                <a:latin typeface="Calibri" pitchFamily="34" charset="0"/>
                <a:cs typeface="Calibri" pitchFamily="34" charset="0"/>
              </a:rPr>
              <a:t>το διάγραμμα) ενός τέτοιου </a:t>
            </a:r>
            <a:r>
              <a:rPr lang="en-US" sz="1600" i="1" dirty="0">
                <a:solidFill>
                  <a:schemeClr val="accent2">
                    <a:lumMod val="50000"/>
                  </a:schemeClr>
                </a:solidFill>
                <a:latin typeface="Calibri" pitchFamily="34" charset="0"/>
                <a:cs typeface="Calibri" pitchFamily="34" charset="0"/>
              </a:rPr>
              <a:t>keyboard</a:t>
            </a:r>
            <a:r>
              <a:rPr lang="el-GR" sz="1600" i="1" dirty="0">
                <a:solidFill>
                  <a:schemeClr val="accent2">
                    <a:lumMod val="50000"/>
                  </a:schemeClr>
                </a:solidFill>
                <a:latin typeface="Calibri" pitchFamily="34" charset="0"/>
                <a:cs typeface="Calibri" pitchFamily="34" charset="0"/>
              </a:rPr>
              <a:t>.</a:t>
            </a:r>
            <a:endParaRPr lang="en-US" sz="1600" i="1" dirty="0">
              <a:solidFill>
                <a:schemeClr val="accent2">
                  <a:lumMod val="50000"/>
                </a:schemeClr>
              </a:solidFill>
              <a:latin typeface="Calibri" pitchFamily="34" charset="0"/>
              <a:cs typeface="Calibri" pitchFamily="34" charset="0"/>
            </a:endParaRPr>
          </a:p>
          <a:p>
            <a:pPr>
              <a:buNone/>
            </a:pPr>
            <a:endParaRPr lang="en-US" sz="1600" i="1" dirty="0">
              <a:solidFill>
                <a:schemeClr val="accent2">
                  <a:lumMod val="50000"/>
                </a:schemeClr>
              </a:solidFill>
              <a:latin typeface="Calibri" pitchFamily="34" charset="0"/>
              <a:cs typeface="Calibri" pitchFamily="34" charset="0"/>
            </a:endParaRPr>
          </a:p>
          <a:p>
            <a:pPr>
              <a:buNone/>
            </a:pPr>
            <a:r>
              <a:rPr lang="el-GR" sz="1600" i="1" dirty="0">
                <a:solidFill>
                  <a:schemeClr val="accent2">
                    <a:lumMod val="50000"/>
                  </a:schemeClr>
                </a:solidFill>
                <a:latin typeface="Calibri" pitchFamily="34" charset="0"/>
                <a:cs typeface="Calibri" pitchFamily="34" charset="0"/>
              </a:rPr>
              <a:t>Θεωρία λειτουργίας του πληκτρολογίου</a:t>
            </a:r>
          </a:p>
          <a:p>
            <a:pPr>
              <a:buNone/>
            </a:pPr>
            <a:endParaRPr lang="el-GR" sz="1600" i="1" dirty="0">
              <a:solidFill>
                <a:schemeClr val="accent2">
                  <a:lumMod val="50000"/>
                </a:schemeClr>
              </a:solidFill>
              <a:latin typeface="Calibri" pitchFamily="34" charset="0"/>
              <a:cs typeface="Calibri" pitchFamily="34" charset="0"/>
            </a:endParaRPr>
          </a:p>
          <a:p>
            <a:pPr>
              <a:buNone/>
            </a:pPr>
            <a:r>
              <a:rPr lang="el-GR" sz="1600" i="1" dirty="0">
                <a:solidFill>
                  <a:schemeClr val="accent2">
                    <a:lumMod val="50000"/>
                  </a:schemeClr>
                </a:solidFill>
                <a:latin typeface="Calibri" pitchFamily="34" charset="0"/>
                <a:cs typeface="Calibri" pitchFamily="34" charset="0"/>
              </a:rPr>
              <a:t>Τρόπος σύνδεσης στη πλακέτα </a:t>
            </a:r>
            <a:r>
              <a:rPr lang="en-US" sz="1600" i="1" dirty="0">
                <a:solidFill>
                  <a:schemeClr val="accent2">
                    <a:lumMod val="50000"/>
                  </a:schemeClr>
                </a:solidFill>
                <a:latin typeface="Calibri" pitchFamily="34" charset="0"/>
                <a:cs typeface="Calibri" pitchFamily="34" charset="0"/>
              </a:rPr>
              <a:t>STK500 (&amp; </a:t>
            </a:r>
            <a:r>
              <a:rPr lang="el-GR" sz="1600" i="1" dirty="0">
                <a:solidFill>
                  <a:schemeClr val="accent2">
                    <a:lumMod val="50000"/>
                  </a:schemeClr>
                </a:solidFill>
                <a:latin typeface="Calibri" pitchFamily="34" charset="0"/>
                <a:cs typeface="Calibri" pitchFamily="34" charset="0"/>
              </a:rPr>
              <a:t>τρόπος ορισμού των εισόδων και των εξόδων του μΥπολογιστή).</a:t>
            </a:r>
          </a:p>
          <a:p>
            <a:pPr>
              <a:buNone/>
            </a:pPr>
            <a:endParaRPr lang="el-GR" sz="1600" i="1" dirty="0">
              <a:solidFill>
                <a:schemeClr val="accent2">
                  <a:lumMod val="50000"/>
                </a:schemeClr>
              </a:solidFill>
              <a:latin typeface="Calibri" pitchFamily="34" charset="0"/>
              <a:cs typeface="Calibri" pitchFamily="34" charset="0"/>
            </a:endParaRPr>
          </a:p>
          <a:p>
            <a:pPr>
              <a:buNone/>
            </a:pPr>
            <a:r>
              <a:rPr lang="el-GR" sz="1600" i="1" dirty="0">
                <a:solidFill>
                  <a:schemeClr val="accent2">
                    <a:lumMod val="50000"/>
                  </a:schemeClr>
                </a:solidFill>
                <a:latin typeface="Calibri" pitchFamily="34" charset="0"/>
                <a:cs typeface="Calibri" pitchFamily="34" charset="0"/>
              </a:rPr>
              <a:t>Όνομα αρχείου : </a:t>
            </a:r>
            <a:r>
              <a:rPr lang="en-US" sz="1600" b="1" i="1" dirty="0">
                <a:latin typeface="Calibri" pitchFamily="34" charset="0"/>
                <a:cs typeface="Calibri" pitchFamily="34" charset="0"/>
              </a:rPr>
              <a:t>4X4Keypad2LEDs.asm</a:t>
            </a:r>
            <a:endParaRPr lang="el-GR" sz="1600" b="1" i="1" dirty="0">
              <a:latin typeface="Calibri" pitchFamily="34" charset="0"/>
              <a:cs typeface="Calibri" pitchFamily="34" charset="0"/>
            </a:endParaRPr>
          </a:p>
        </p:txBody>
      </p:sp>
      <p:sp>
        <p:nvSpPr>
          <p:cNvPr id="4" name="1 - Τίτλος"/>
          <p:cNvSpPr>
            <a:spLocks noGrp="1"/>
          </p:cNvSpPr>
          <p:nvPr>
            <p:ph type="title"/>
          </p:nvPr>
        </p:nvSpPr>
        <p:spPr/>
        <p:txBody>
          <a:bodyPr>
            <a:normAutofit/>
          </a:bodyPr>
          <a:lstStyle/>
          <a:p>
            <a:r>
              <a:rPr lang="el-GR" sz="2800" i="1" dirty="0"/>
              <a:t>είσοδοι - έξοδοι μικροϋπολογιστή</a:t>
            </a:r>
            <a:endParaRPr lang="el-GR" sz="2800" i="1" dirty="0"/>
          </a:p>
        </p:txBody>
      </p:sp>
    </p:spTree>
    <p:extLst>
      <p:ext uri="{BB962C8B-B14F-4D97-AF65-F5344CB8AC3E}">
        <p14:creationId xmlns:p14="http://schemas.microsoft.com/office/powerpoint/2010/main" val="22635186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p:txBody>
          <a:bodyPr>
            <a:normAutofit/>
          </a:bodyPr>
          <a:lstStyle/>
          <a:p>
            <a:r>
              <a:rPr lang="el-GR" sz="2000" dirty="0">
                <a:latin typeface="Calibri" pitchFamily="34" charset="0"/>
                <a:cs typeface="Calibri" pitchFamily="34" charset="0"/>
              </a:rPr>
              <a:t>Σχηματικό </a:t>
            </a:r>
            <a:r>
              <a:rPr lang="en-US" sz="2000" dirty="0">
                <a:latin typeface="Calibri" pitchFamily="34" charset="0"/>
                <a:cs typeface="Calibri" pitchFamily="34" charset="0"/>
              </a:rPr>
              <a:t>keypad</a:t>
            </a:r>
          </a:p>
          <a:p>
            <a:endParaRPr lang="el-GR" sz="2000" dirty="0">
              <a:latin typeface="Calibri" pitchFamily="34" charset="0"/>
              <a:cs typeface="Calibri" pitchFamily="34" charset="0"/>
            </a:endParaRPr>
          </a:p>
        </p:txBody>
      </p:sp>
      <p:sp>
        <p:nvSpPr>
          <p:cNvPr id="4" name="1 - Τίτλος"/>
          <p:cNvSpPr>
            <a:spLocks noGrp="1"/>
          </p:cNvSpPr>
          <p:nvPr>
            <p:ph type="title"/>
          </p:nvPr>
        </p:nvSpPr>
        <p:spPr/>
        <p:txBody>
          <a:bodyPr>
            <a:normAutofit/>
          </a:bodyPr>
          <a:lstStyle/>
          <a:p>
            <a:r>
              <a:rPr lang="el-GR" sz="2800" i="1" dirty="0"/>
              <a:t>είσοδοι - έξοδοι μικροϋπολογιστή</a:t>
            </a:r>
            <a:endParaRPr lang="el-GR" sz="2800" i="1" dirty="0"/>
          </a:p>
        </p:txBody>
      </p:sp>
      <p:pic>
        <p:nvPicPr>
          <p:cNvPr id="5" name="4 - Εικόνα" descr="C:\Users\Panayiotis\Desktop\kEYBOARD2.jpg"/>
          <p:cNvPicPr/>
          <p:nvPr/>
        </p:nvPicPr>
        <p:blipFill>
          <a:blip r:embed="rId2" cstate="print"/>
          <a:srcRect/>
          <a:stretch>
            <a:fillRect/>
          </a:stretch>
        </p:blipFill>
        <p:spPr bwMode="auto">
          <a:xfrm>
            <a:off x="2567608" y="2348880"/>
            <a:ext cx="3744416" cy="1656184"/>
          </a:xfrm>
          <a:prstGeom prst="rect">
            <a:avLst/>
          </a:prstGeom>
          <a:noFill/>
          <a:ln w="9525">
            <a:noFill/>
            <a:miter lim="800000"/>
            <a:headEnd/>
            <a:tailEnd/>
          </a:ln>
        </p:spPr>
      </p:pic>
      <p:pic>
        <p:nvPicPr>
          <p:cNvPr id="6" name="5 - Εικόνα"/>
          <p:cNvPicPr/>
          <p:nvPr/>
        </p:nvPicPr>
        <p:blipFill>
          <a:blip r:embed="rId3" cstate="print"/>
          <a:srcRect/>
          <a:stretch>
            <a:fillRect/>
          </a:stretch>
        </p:blipFill>
        <p:spPr bwMode="auto">
          <a:xfrm>
            <a:off x="2567608" y="4293096"/>
            <a:ext cx="3816424" cy="1944216"/>
          </a:xfrm>
          <a:prstGeom prst="rect">
            <a:avLst/>
          </a:prstGeom>
          <a:ln w="9525">
            <a:noFill/>
            <a:miter lim="800000"/>
            <a:headEnd/>
            <a:tailEnd/>
          </a:ln>
        </p:spPr>
      </p:pic>
    </p:spTree>
    <p:extLst>
      <p:ext uri="{BB962C8B-B14F-4D97-AF65-F5344CB8AC3E}">
        <p14:creationId xmlns:p14="http://schemas.microsoft.com/office/powerpoint/2010/main" val="40308427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 Θέση περιεχομένου"/>
          <p:cNvSpPr>
            <a:spLocks noGrp="1"/>
          </p:cNvSpPr>
          <p:nvPr>
            <p:ph sz="quarter" idx="1"/>
          </p:nvPr>
        </p:nvSpPr>
        <p:spPr/>
        <p:txBody>
          <a:bodyPr>
            <a:normAutofit/>
          </a:bodyPr>
          <a:lstStyle/>
          <a:p>
            <a:endParaRPr lang="el-GR" sz="2000" dirty="0"/>
          </a:p>
          <a:p>
            <a:r>
              <a:rPr lang="el-GR" sz="2000" dirty="0"/>
              <a:t>αρχή λειτουργίας </a:t>
            </a:r>
            <a:r>
              <a:rPr lang="en-US" sz="2000" dirty="0">
                <a:latin typeface="Calibri" pitchFamily="34" charset="0"/>
                <a:cs typeface="Calibri" pitchFamily="34" charset="0"/>
              </a:rPr>
              <a:t>keyboard</a:t>
            </a:r>
            <a:r>
              <a:rPr lang="el-GR" sz="2000" dirty="0">
                <a:latin typeface="Calibri" pitchFamily="34" charset="0"/>
                <a:cs typeface="Calibri" pitchFamily="34" charset="0"/>
              </a:rPr>
              <a:t>:</a:t>
            </a:r>
          </a:p>
          <a:p>
            <a:endParaRPr lang="en-US" sz="2000" dirty="0"/>
          </a:p>
          <a:p>
            <a:pPr>
              <a:buNone/>
            </a:pPr>
            <a:r>
              <a:rPr lang="el-GR" sz="1400" i="1" dirty="0">
                <a:solidFill>
                  <a:schemeClr val="accent2">
                    <a:lumMod val="50000"/>
                  </a:schemeClr>
                </a:solidFill>
                <a:latin typeface="Calibri" pitchFamily="34" charset="0"/>
                <a:cs typeface="Calibri" pitchFamily="34" charset="0"/>
              </a:rPr>
              <a:t>Για τη λειτουργία του </a:t>
            </a:r>
            <a:r>
              <a:rPr lang="en-US" sz="1400" i="1" dirty="0">
                <a:solidFill>
                  <a:schemeClr val="accent2">
                    <a:lumMod val="50000"/>
                  </a:schemeClr>
                </a:solidFill>
                <a:latin typeface="Calibri" pitchFamily="34" charset="0"/>
                <a:cs typeface="Calibri" pitchFamily="34" charset="0"/>
              </a:rPr>
              <a:t>keypad</a:t>
            </a:r>
            <a:r>
              <a:rPr lang="el-GR" sz="1400" i="1" dirty="0">
                <a:solidFill>
                  <a:schemeClr val="accent2">
                    <a:lumMod val="50000"/>
                  </a:schemeClr>
                </a:solidFill>
                <a:latin typeface="Calibri" pitchFamily="34" charset="0"/>
                <a:cs typeface="Calibri" pitchFamily="34" charset="0"/>
              </a:rPr>
              <a:t> διαχωρίζονται οι γραμμές και οι στήλες σε εισόδους και εξόδους.</a:t>
            </a:r>
          </a:p>
          <a:p>
            <a:pPr>
              <a:buNone/>
            </a:pPr>
            <a:endParaRPr lang="el-GR" sz="1400" i="1" dirty="0">
              <a:solidFill>
                <a:schemeClr val="accent2">
                  <a:lumMod val="50000"/>
                </a:schemeClr>
              </a:solidFill>
              <a:latin typeface="Calibri" pitchFamily="34" charset="0"/>
              <a:cs typeface="Calibri" pitchFamily="34" charset="0"/>
            </a:endParaRPr>
          </a:p>
          <a:p>
            <a:pPr>
              <a:buNone/>
            </a:pPr>
            <a:r>
              <a:rPr lang="el-GR" sz="1400" i="1" dirty="0">
                <a:solidFill>
                  <a:schemeClr val="accent2">
                    <a:lumMod val="50000"/>
                  </a:schemeClr>
                </a:solidFill>
                <a:latin typeface="Calibri" pitchFamily="34" charset="0"/>
                <a:cs typeface="Calibri" pitchFamily="34" charset="0"/>
              </a:rPr>
              <a:t>Υπάρχουν έτσι 4είσοδοι δεδομένων στο </a:t>
            </a:r>
            <a:r>
              <a:rPr lang="en-US" sz="1400" i="1" dirty="0">
                <a:solidFill>
                  <a:schemeClr val="accent2">
                    <a:lumMod val="50000"/>
                  </a:schemeClr>
                </a:solidFill>
                <a:latin typeface="Calibri" pitchFamily="34" charset="0"/>
                <a:cs typeface="Calibri" pitchFamily="34" charset="0"/>
              </a:rPr>
              <a:t>keypad</a:t>
            </a:r>
            <a:r>
              <a:rPr lang="el-GR" sz="1400" i="1" dirty="0">
                <a:solidFill>
                  <a:schemeClr val="accent2">
                    <a:lumMod val="50000"/>
                  </a:schemeClr>
                </a:solidFill>
                <a:latin typeface="Calibri" pitchFamily="34" charset="0"/>
                <a:cs typeface="Calibri" pitchFamily="34" charset="0"/>
              </a:rPr>
              <a:t> και 4 έξοδοι.</a:t>
            </a:r>
          </a:p>
          <a:p>
            <a:endParaRPr lang="en-US" sz="1400" dirty="0"/>
          </a:p>
          <a:p>
            <a:pPr>
              <a:buNone/>
            </a:pPr>
            <a:r>
              <a:rPr lang="el-GR" sz="1400" i="1" dirty="0">
                <a:solidFill>
                  <a:schemeClr val="accent2">
                    <a:lumMod val="50000"/>
                  </a:schemeClr>
                </a:solidFill>
                <a:latin typeface="Calibri" pitchFamily="34" charset="0"/>
                <a:cs typeface="Calibri" pitchFamily="34" charset="0"/>
              </a:rPr>
              <a:t>Ενεργοποιείται κάθε φορά </a:t>
            </a:r>
            <a:r>
              <a:rPr lang="en-US" sz="1400" i="1" dirty="0">
                <a:solidFill>
                  <a:schemeClr val="accent2">
                    <a:lumMod val="50000"/>
                  </a:schemeClr>
                </a:solidFill>
                <a:latin typeface="Calibri" pitchFamily="34" charset="0"/>
                <a:cs typeface="Calibri" pitchFamily="34" charset="0"/>
              </a:rPr>
              <a:t>(logic high)  </a:t>
            </a:r>
            <a:r>
              <a:rPr lang="el-GR" sz="1400" i="1" dirty="0">
                <a:solidFill>
                  <a:schemeClr val="accent2">
                    <a:lumMod val="50000"/>
                  </a:schemeClr>
                </a:solidFill>
                <a:latin typeface="Calibri" pitchFamily="34" charset="0"/>
                <a:cs typeface="Calibri" pitchFamily="34" charset="0"/>
              </a:rPr>
              <a:t>η μια είσοδος και ερευνάται εάν κάποια από τις εξόδους είναι ενεργή</a:t>
            </a:r>
            <a:endParaRPr lang="en-US" sz="1400" i="1" dirty="0">
              <a:solidFill>
                <a:schemeClr val="accent2">
                  <a:lumMod val="50000"/>
                </a:schemeClr>
              </a:solidFill>
              <a:latin typeface="Calibri" pitchFamily="34" charset="0"/>
              <a:cs typeface="Calibri" pitchFamily="34" charset="0"/>
            </a:endParaRPr>
          </a:p>
          <a:p>
            <a:pPr>
              <a:buNone/>
            </a:pPr>
            <a:endParaRPr lang="el-GR" sz="1200" i="1" dirty="0">
              <a:solidFill>
                <a:schemeClr val="accent2">
                  <a:lumMod val="50000"/>
                </a:schemeClr>
              </a:solidFill>
            </a:endParaRPr>
          </a:p>
        </p:txBody>
      </p:sp>
      <p:sp>
        <p:nvSpPr>
          <p:cNvPr id="5" name="1 - Τίτλος"/>
          <p:cNvSpPr>
            <a:spLocks noGrp="1"/>
          </p:cNvSpPr>
          <p:nvPr>
            <p:ph type="title"/>
          </p:nvPr>
        </p:nvSpPr>
        <p:spPr/>
        <p:txBody>
          <a:bodyPr>
            <a:normAutofit/>
          </a:bodyPr>
          <a:lstStyle/>
          <a:p>
            <a:r>
              <a:rPr lang="el-GR" sz="2800" i="1" dirty="0"/>
              <a:t>είσοδοι - έξοδοι μικροϋπολογιστή</a:t>
            </a:r>
            <a:endParaRPr lang="el-GR" sz="2800" i="1" dirty="0"/>
          </a:p>
        </p:txBody>
      </p:sp>
    </p:spTree>
    <p:extLst>
      <p:ext uri="{BB962C8B-B14F-4D97-AF65-F5344CB8AC3E}">
        <p14:creationId xmlns:p14="http://schemas.microsoft.com/office/powerpoint/2010/main" val="35647299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 Θέση περιεχομένου"/>
          <p:cNvSpPr>
            <a:spLocks noGrp="1"/>
          </p:cNvSpPr>
          <p:nvPr>
            <p:ph sz="quarter" idx="1"/>
          </p:nvPr>
        </p:nvSpPr>
        <p:spPr/>
        <p:txBody>
          <a:bodyPr>
            <a:normAutofit/>
          </a:bodyPr>
          <a:lstStyle/>
          <a:p>
            <a:endParaRPr lang="el-GR" sz="2000" dirty="0"/>
          </a:p>
          <a:p>
            <a:r>
              <a:rPr lang="el-GR" sz="2000" dirty="0"/>
              <a:t>βασικές παράμετροι σχεδίασης:</a:t>
            </a:r>
          </a:p>
          <a:p>
            <a:pPr>
              <a:buNone/>
            </a:pPr>
            <a:endParaRPr lang="el-GR" sz="2000" i="1" dirty="0">
              <a:solidFill>
                <a:schemeClr val="accent2">
                  <a:lumMod val="50000"/>
                </a:schemeClr>
              </a:solidFill>
              <a:latin typeface="Calibri" pitchFamily="34" charset="0"/>
              <a:cs typeface="Calibri" pitchFamily="34" charset="0"/>
            </a:endParaRPr>
          </a:p>
          <a:p>
            <a:pPr>
              <a:buNone/>
            </a:pPr>
            <a:r>
              <a:rPr lang="el-GR" sz="1400" i="1" dirty="0">
                <a:solidFill>
                  <a:schemeClr val="accent2">
                    <a:lumMod val="50000"/>
                  </a:schemeClr>
                </a:solidFill>
                <a:latin typeface="Calibri" pitchFamily="34" charset="0"/>
                <a:cs typeface="Calibri" pitchFamily="34" charset="0"/>
              </a:rPr>
              <a:t>Η βασική δομή του προγράμματος, αφορά μια σειρά από </a:t>
            </a:r>
            <a:r>
              <a:rPr lang="en-US" sz="1400" i="1" dirty="0">
                <a:solidFill>
                  <a:schemeClr val="accent2">
                    <a:lumMod val="50000"/>
                  </a:schemeClr>
                </a:solidFill>
                <a:latin typeface="Calibri" pitchFamily="34" charset="0"/>
                <a:cs typeface="Calibri" pitchFamily="34" charset="0"/>
              </a:rPr>
              <a:t>loop</a:t>
            </a:r>
            <a:r>
              <a:rPr lang="el-GR" sz="1400" i="1" dirty="0">
                <a:solidFill>
                  <a:schemeClr val="accent2">
                    <a:lumMod val="50000"/>
                  </a:schemeClr>
                </a:solidFill>
                <a:latin typeface="Calibri" pitchFamily="34" charset="0"/>
                <a:cs typeface="Calibri" pitchFamily="34" charset="0"/>
              </a:rPr>
              <a:t> που ελέγχουν τις τέσσερις εξόδους του πληκτρολογίου, έχοντας ενεργοποιήσει τη μια από τις εισόδους.</a:t>
            </a:r>
          </a:p>
          <a:p>
            <a:pPr>
              <a:buNone/>
            </a:pPr>
            <a:endParaRPr lang="el-GR" sz="1400" i="1" dirty="0">
              <a:solidFill>
                <a:schemeClr val="accent2">
                  <a:lumMod val="50000"/>
                </a:schemeClr>
              </a:solidFill>
              <a:latin typeface="Calibri" pitchFamily="34" charset="0"/>
              <a:cs typeface="Calibri" pitchFamily="34" charset="0"/>
            </a:endParaRPr>
          </a:p>
          <a:p>
            <a:pPr>
              <a:buNone/>
            </a:pPr>
            <a:r>
              <a:rPr lang="el-GR" sz="1400" i="1" dirty="0">
                <a:solidFill>
                  <a:schemeClr val="accent2">
                    <a:lumMod val="50000"/>
                  </a:schemeClr>
                </a:solidFill>
                <a:latin typeface="Calibri" pitchFamily="34" charset="0"/>
                <a:cs typeface="Calibri" pitchFamily="34" charset="0"/>
              </a:rPr>
              <a:t>Γίνεται έτσι ένα </a:t>
            </a:r>
            <a:r>
              <a:rPr lang="en-US" sz="1400" i="1" dirty="0">
                <a:solidFill>
                  <a:schemeClr val="accent2">
                    <a:lumMod val="50000"/>
                  </a:schemeClr>
                </a:solidFill>
                <a:latin typeface="Calibri" pitchFamily="34" charset="0"/>
                <a:cs typeface="Calibri" pitchFamily="34" charset="0"/>
              </a:rPr>
              <a:t>scan </a:t>
            </a:r>
            <a:r>
              <a:rPr lang="el-GR" sz="1400" i="1" dirty="0">
                <a:solidFill>
                  <a:schemeClr val="accent2">
                    <a:lumMod val="50000"/>
                  </a:schemeClr>
                </a:solidFill>
                <a:latin typeface="Calibri" pitchFamily="34" charset="0"/>
                <a:cs typeface="Calibri" pitchFamily="34" charset="0"/>
              </a:rPr>
              <a:t>4 φορές στις εξόδους , κάθε φορά για διαφορετικό </a:t>
            </a:r>
            <a:r>
              <a:rPr lang="en-US" sz="1400" i="1" dirty="0">
                <a:solidFill>
                  <a:schemeClr val="accent2">
                    <a:lumMod val="50000"/>
                  </a:schemeClr>
                </a:solidFill>
                <a:latin typeface="Calibri" pitchFamily="34" charset="0"/>
                <a:cs typeface="Calibri" pitchFamily="34" charset="0"/>
              </a:rPr>
              <a:t>input.</a:t>
            </a:r>
            <a:endParaRPr lang="en-US" sz="1400" dirty="0">
              <a:solidFill>
                <a:schemeClr val="accent6">
                  <a:lumMod val="50000"/>
                </a:schemeClr>
              </a:solidFill>
              <a:latin typeface="Calibri" pitchFamily="34" charset="0"/>
              <a:cs typeface="Calibri" pitchFamily="34" charset="0"/>
            </a:endParaRPr>
          </a:p>
          <a:p>
            <a:pPr>
              <a:buNone/>
            </a:pPr>
            <a:endParaRPr lang="el-GR" sz="800" dirty="0">
              <a:solidFill>
                <a:schemeClr val="accent6">
                  <a:lumMod val="50000"/>
                </a:schemeClr>
              </a:solidFill>
              <a:latin typeface="Calibri" pitchFamily="34" charset="0"/>
              <a:cs typeface="Calibri" pitchFamily="34" charset="0"/>
            </a:endParaRPr>
          </a:p>
          <a:p>
            <a:pPr>
              <a:buNone/>
            </a:pPr>
            <a:r>
              <a:rPr lang="en-US" sz="1400" i="1" dirty="0">
                <a:solidFill>
                  <a:schemeClr val="accent2">
                    <a:lumMod val="50000"/>
                  </a:schemeClr>
                </a:solidFill>
                <a:latin typeface="Calibri" pitchFamily="34" charset="0"/>
                <a:cs typeface="Calibri" pitchFamily="34" charset="0"/>
              </a:rPr>
              <a:t>** </a:t>
            </a:r>
            <a:r>
              <a:rPr lang="el-GR" sz="1400" i="1" dirty="0">
                <a:solidFill>
                  <a:schemeClr val="accent2">
                    <a:lumMod val="50000"/>
                  </a:schemeClr>
                </a:solidFill>
                <a:latin typeface="Calibri" pitchFamily="34" charset="0"/>
                <a:cs typeface="Calibri" pitchFamily="34" charset="0"/>
              </a:rPr>
              <a:t>Ο χρόνος που εκτελείται ο 4</a:t>
            </a:r>
            <a:r>
              <a:rPr lang="en-US" sz="1400" i="1" dirty="0">
                <a:solidFill>
                  <a:schemeClr val="accent2">
                    <a:lumMod val="50000"/>
                  </a:schemeClr>
                </a:solidFill>
                <a:latin typeface="Calibri" pitchFamily="34" charset="0"/>
                <a:cs typeface="Calibri" pitchFamily="34" charset="0"/>
              </a:rPr>
              <a:t>x4</a:t>
            </a:r>
            <a:r>
              <a:rPr lang="el-GR" sz="1400" i="1" dirty="0">
                <a:solidFill>
                  <a:schemeClr val="accent2">
                    <a:lumMod val="50000"/>
                  </a:schemeClr>
                </a:solidFill>
                <a:latin typeface="Calibri" pitchFamily="34" charset="0"/>
                <a:cs typeface="Calibri" pitchFamily="34" charset="0"/>
              </a:rPr>
              <a:t> έλεγχος των εισόδων – εξόδων του πληκτρολογίου είναι τόσο γρήγορος που ουσιαστικά αποκλείει τη περίπτωση να πατηθεί διακόπτης  χωρίς αυτό να γίνει αντιληπτό από τον </a:t>
            </a:r>
            <a:r>
              <a:rPr lang="el-GR" sz="1400" i="1" dirty="0" err="1">
                <a:solidFill>
                  <a:schemeClr val="accent2">
                    <a:lumMod val="50000"/>
                  </a:schemeClr>
                </a:solidFill>
                <a:latin typeface="Calibri" pitchFamily="34" charset="0"/>
                <a:cs typeface="Calibri" pitchFamily="34" charset="0"/>
              </a:rPr>
              <a:t>μΥ</a:t>
            </a:r>
            <a:r>
              <a:rPr lang="en-US" sz="1400" i="1" dirty="0">
                <a:solidFill>
                  <a:schemeClr val="accent2">
                    <a:lumMod val="50000"/>
                  </a:schemeClr>
                </a:solidFill>
                <a:latin typeface="Calibri" pitchFamily="34" charset="0"/>
                <a:cs typeface="Calibri" pitchFamily="34" charset="0"/>
              </a:rPr>
              <a:t>.</a:t>
            </a:r>
            <a:endParaRPr lang="en-US" sz="1400" dirty="0">
              <a:solidFill>
                <a:schemeClr val="accent6">
                  <a:lumMod val="50000"/>
                </a:schemeClr>
              </a:solidFill>
              <a:latin typeface="Calibri" pitchFamily="34" charset="0"/>
              <a:cs typeface="Calibri" pitchFamily="34" charset="0"/>
            </a:endParaRPr>
          </a:p>
        </p:txBody>
      </p:sp>
      <p:sp>
        <p:nvSpPr>
          <p:cNvPr id="5" name="1 - Τίτλος"/>
          <p:cNvSpPr>
            <a:spLocks noGrp="1"/>
          </p:cNvSpPr>
          <p:nvPr>
            <p:ph type="title"/>
          </p:nvPr>
        </p:nvSpPr>
        <p:spPr/>
        <p:txBody>
          <a:bodyPr>
            <a:normAutofit/>
          </a:bodyPr>
          <a:lstStyle/>
          <a:p>
            <a:r>
              <a:rPr lang="el-GR" sz="2800" i="1" dirty="0"/>
              <a:t>είσοδοι - έξοδοι μικροϋπολογιστή</a:t>
            </a:r>
            <a:endParaRPr lang="el-GR" sz="2800" i="1" dirty="0"/>
          </a:p>
        </p:txBody>
      </p:sp>
    </p:spTree>
    <p:extLst>
      <p:ext uri="{BB962C8B-B14F-4D97-AF65-F5344CB8AC3E}">
        <p14:creationId xmlns:p14="http://schemas.microsoft.com/office/powerpoint/2010/main" val="37397012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a:spLocks noGrp="1"/>
          </p:cNvSpPr>
          <p:nvPr>
            <p:ph type="title"/>
          </p:nvPr>
        </p:nvSpPr>
        <p:spPr/>
        <p:txBody>
          <a:bodyPr>
            <a:normAutofit/>
          </a:bodyPr>
          <a:lstStyle/>
          <a:p>
            <a:r>
              <a:rPr lang="el-GR" sz="2800" i="1" dirty="0"/>
              <a:t>είσοδοι - έξοδοι μικροϋπολογιστή</a:t>
            </a:r>
            <a:endParaRPr lang="el-GR" sz="2800" i="1" dirty="0"/>
          </a:p>
        </p:txBody>
      </p:sp>
      <p:sp>
        <p:nvSpPr>
          <p:cNvPr id="5" name="2 - Θέση περιεχομένου"/>
          <p:cNvSpPr>
            <a:spLocks noGrp="1"/>
          </p:cNvSpPr>
          <p:nvPr>
            <p:ph sz="quarter" idx="1"/>
          </p:nvPr>
        </p:nvSpPr>
        <p:spPr/>
        <p:txBody>
          <a:bodyPr>
            <a:normAutofit/>
          </a:bodyPr>
          <a:lstStyle/>
          <a:p>
            <a:endParaRPr lang="el-GR" sz="2000" dirty="0"/>
          </a:p>
          <a:p>
            <a:r>
              <a:rPr lang="el-GR" sz="2000" dirty="0"/>
              <a:t>βασικές παράμετροι σχεδίασης:</a:t>
            </a:r>
          </a:p>
          <a:p>
            <a:pPr>
              <a:buNone/>
            </a:pPr>
            <a:endParaRPr lang="el-GR" sz="2000" i="1" dirty="0">
              <a:solidFill>
                <a:schemeClr val="accent2">
                  <a:lumMod val="50000"/>
                </a:schemeClr>
              </a:solidFill>
              <a:latin typeface="Calibri" pitchFamily="34" charset="0"/>
              <a:cs typeface="Calibri" pitchFamily="34" charset="0"/>
            </a:endParaRPr>
          </a:p>
          <a:p>
            <a:pPr>
              <a:buNone/>
            </a:pPr>
            <a:r>
              <a:rPr lang="en-US" sz="1400" i="1" dirty="0">
                <a:solidFill>
                  <a:schemeClr val="accent2">
                    <a:lumMod val="50000"/>
                  </a:schemeClr>
                </a:solidFill>
                <a:latin typeface="Calibri" pitchFamily="34" charset="0"/>
                <a:cs typeface="Calibri" pitchFamily="34" charset="0"/>
              </a:rPr>
              <a:t>Block </a:t>
            </a:r>
            <a:r>
              <a:rPr lang="el-GR" sz="1400" i="1" dirty="0">
                <a:solidFill>
                  <a:schemeClr val="accent2">
                    <a:lumMod val="50000"/>
                  </a:schemeClr>
                </a:solidFill>
                <a:latin typeface="Calibri" pitchFamily="34" charset="0"/>
                <a:cs typeface="Calibri" pitchFamily="34" charset="0"/>
              </a:rPr>
              <a:t>διάγραμμα</a:t>
            </a:r>
          </a:p>
          <a:p>
            <a:pPr>
              <a:buNone/>
            </a:pPr>
            <a:endParaRPr lang="el-GR" sz="2000" i="1" dirty="0">
              <a:solidFill>
                <a:schemeClr val="accent2">
                  <a:lumMod val="50000"/>
                </a:schemeClr>
              </a:solidFill>
              <a:latin typeface="Calibri" pitchFamily="34" charset="0"/>
              <a:cs typeface="Calibri" pitchFamily="34" charset="0"/>
            </a:endParaRPr>
          </a:p>
          <a:p>
            <a:pPr>
              <a:buNone/>
            </a:pPr>
            <a:endParaRPr lang="el-GR" sz="2000" i="1" dirty="0">
              <a:solidFill>
                <a:schemeClr val="accent2">
                  <a:lumMod val="50000"/>
                </a:schemeClr>
              </a:solidFill>
              <a:latin typeface="Calibri" pitchFamily="34" charset="0"/>
              <a:cs typeface="Calibri" pitchFamily="34" charset="0"/>
            </a:endParaRPr>
          </a:p>
          <a:p>
            <a:pPr>
              <a:buNone/>
            </a:pPr>
            <a:endParaRPr lang="el-GR" sz="2000" i="1" dirty="0">
              <a:solidFill>
                <a:schemeClr val="accent2">
                  <a:lumMod val="50000"/>
                </a:schemeClr>
              </a:solidFill>
              <a:latin typeface="Calibri" pitchFamily="34" charset="0"/>
              <a:cs typeface="Calibri" pitchFamily="34" charset="0"/>
            </a:endParaRPr>
          </a:p>
        </p:txBody>
      </p:sp>
      <p:sp>
        <p:nvSpPr>
          <p:cNvPr id="6" name="5 - TextBox"/>
          <p:cNvSpPr txBox="1"/>
          <p:nvPr/>
        </p:nvSpPr>
        <p:spPr>
          <a:xfrm>
            <a:off x="2207568" y="3212976"/>
            <a:ext cx="1080120"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l-GR" sz="1000" b="1" dirty="0">
                <a:solidFill>
                  <a:srgbClr val="44472B"/>
                </a:solidFill>
              </a:rPr>
              <a:t>Ενεργοποίηση 1</a:t>
            </a:r>
            <a:r>
              <a:rPr lang="el-GR" sz="1000" b="1" baseline="30000" dirty="0">
                <a:solidFill>
                  <a:srgbClr val="44472B"/>
                </a:solidFill>
              </a:rPr>
              <a:t>ης</a:t>
            </a:r>
            <a:r>
              <a:rPr lang="el-GR" sz="1000" b="1" dirty="0">
                <a:solidFill>
                  <a:srgbClr val="44472B"/>
                </a:solidFill>
              </a:rPr>
              <a:t> γραμμής</a:t>
            </a:r>
            <a:endParaRPr lang="el-GR" sz="1000" b="1" dirty="0">
              <a:solidFill>
                <a:srgbClr val="44472B"/>
              </a:solidFill>
            </a:endParaRPr>
          </a:p>
        </p:txBody>
      </p:sp>
      <p:sp>
        <p:nvSpPr>
          <p:cNvPr id="7" name="6 - TextBox"/>
          <p:cNvSpPr txBox="1"/>
          <p:nvPr/>
        </p:nvSpPr>
        <p:spPr>
          <a:xfrm>
            <a:off x="3287688" y="3212977"/>
            <a:ext cx="383438" cy="307777"/>
          </a:xfrm>
          <a:prstGeom prst="rect">
            <a:avLst/>
          </a:prstGeom>
          <a:noFill/>
        </p:spPr>
        <p:txBody>
          <a:bodyPr wrap="none" rtlCol="0">
            <a:spAutoFit/>
          </a:bodyPr>
          <a:lstStyle/>
          <a:p>
            <a:r>
              <a:rPr lang="el-GR" sz="1400" dirty="0">
                <a:solidFill>
                  <a:srgbClr val="44472B"/>
                </a:solidFill>
              </a:rPr>
              <a:t>--&gt;</a:t>
            </a:r>
            <a:endParaRPr lang="el-GR" sz="1400" dirty="0">
              <a:solidFill>
                <a:srgbClr val="44472B"/>
              </a:solidFill>
            </a:endParaRPr>
          </a:p>
        </p:txBody>
      </p:sp>
      <p:sp>
        <p:nvSpPr>
          <p:cNvPr id="9" name="8 - TextBox"/>
          <p:cNvSpPr txBox="1"/>
          <p:nvPr/>
        </p:nvSpPr>
        <p:spPr>
          <a:xfrm>
            <a:off x="3647728" y="3212976"/>
            <a:ext cx="108012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l-GR" sz="900" b="1" dirty="0">
                <a:solidFill>
                  <a:srgbClr val="44472B"/>
                </a:solidFill>
                <a:cs typeface="Calibri" pitchFamily="34" charset="0"/>
              </a:rPr>
              <a:t>1</a:t>
            </a:r>
            <a:r>
              <a:rPr lang="el-GR" sz="900" b="1" baseline="30000" dirty="0">
                <a:solidFill>
                  <a:srgbClr val="44472B"/>
                </a:solidFill>
                <a:cs typeface="Calibri" pitchFamily="34" charset="0"/>
              </a:rPr>
              <a:t>η</a:t>
            </a:r>
            <a:r>
              <a:rPr lang="el-GR" sz="900" b="1" dirty="0">
                <a:solidFill>
                  <a:srgbClr val="44472B"/>
                </a:solidFill>
                <a:cs typeface="Calibri" pitchFamily="34" charset="0"/>
              </a:rPr>
              <a:t> Στήλη : είναι</a:t>
            </a:r>
          </a:p>
          <a:p>
            <a:r>
              <a:rPr lang="el-GR" sz="900" b="1" dirty="0">
                <a:solidFill>
                  <a:srgbClr val="44472B"/>
                </a:solidFill>
                <a:cs typeface="Calibri" pitchFamily="34" charset="0"/>
              </a:rPr>
              <a:t>ενεργοποιημένη? </a:t>
            </a:r>
            <a:endParaRPr lang="el-GR" sz="900" b="1" dirty="0">
              <a:solidFill>
                <a:srgbClr val="44472B"/>
              </a:solidFill>
              <a:cs typeface="Calibri" pitchFamily="34" charset="0"/>
            </a:endParaRPr>
          </a:p>
        </p:txBody>
      </p:sp>
      <p:sp>
        <p:nvSpPr>
          <p:cNvPr id="10" name="9 - TextBox"/>
          <p:cNvSpPr txBox="1"/>
          <p:nvPr/>
        </p:nvSpPr>
        <p:spPr>
          <a:xfrm>
            <a:off x="6672064" y="3212976"/>
            <a:ext cx="108012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l-GR" sz="900" b="1" dirty="0">
                <a:solidFill>
                  <a:srgbClr val="44472B"/>
                </a:solidFill>
                <a:cs typeface="Calibri" pitchFamily="34" charset="0"/>
              </a:rPr>
              <a:t>3</a:t>
            </a:r>
            <a:r>
              <a:rPr lang="el-GR" sz="900" b="1" baseline="30000" dirty="0">
                <a:solidFill>
                  <a:srgbClr val="44472B"/>
                </a:solidFill>
                <a:cs typeface="Calibri" pitchFamily="34" charset="0"/>
              </a:rPr>
              <a:t>η</a:t>
            </a:r>
            <a:r>
              <a:rPr lang="el-GR" sz="900" b="1" dirty="0">
                <a:solidFill>
                  <a:srgbClr val="44472B"/>
                </a:solidFill>
                <a:cs typeface="Calibri" pitchFamily="34" charset="0"/>
              </a:rPr>
              <a:t> Στήλη : είναι</a:t>
            </a:r>
          </a:p>
          <a:p>
            <a:r>
              <a:rPr lang="el-GR" sz="900" b="1" dirty="0">
                <a:solidFill>
                  <a:srgbClr val="44472B"/>
                </a:solidFill>
                <a:cs typeface="Calibri" pitchFamily="34" charset="0"/>
              </a:rPr>
              <a:t>ενεργοποιημένη? </a:t>
            </a:r>
            <a:endParaRPr lang="el-GR" sz="900" b="1" dirty="0">
              <a:solidFill>
                <a:srgbClr val="44472B"/>
              </a:solidFill>
              <a:cs typeface="Calibri" pitchFamily="34" charset="0"/>
            </a:endParaRPr>
          </a:p>
        </p:txBody>
      </p:sp>
      <p:sp>
        <p:nvSpPr>
          <p:cNvPr id="11" name="10 - TextBox"/>
          <p:cNvSpPr txBox="1"/>
          <p:nvPr/>
        </p:nvSpPr>
        <p:spPr>
          <a:xfrm>
            <a:off x="5159896" y="3212976"/>
            <a:ext cx="108012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l-GR" sz="900" b="1" dirty="0">
                <a:solidFill>
                  <a:srgbClr val="44472B"/>
                </a:solidFill>
                <a:cs typeface="Calibri" pitchFamily="34" charset="0"/>
              </a:rPr>
              <a:t>2</a:t>
            </a:r>
            <a:r>
              <a:rPr lang="el-GR" sz="900" b="1" baseline="30000" dirty="0">
                <a:solidFill>
                  <a:srgbClr val="44472B"/>
                </a:solidFill>
                <a:cs typeface="Calibri" pitchFamily="34" charset="0"/>
              </a:rPr>
              <a:t>η</a:t>
            </a:r>
            <a:r>
              <a:rPr lang="el-GR" sz="900" b="1" dirty="0">
                <a:solidFill>
                  <a:srgbClr val="44472B"/>
                </a:solidFill>
                <a:cs typeface="Calibri" pitchFamily="34" charset="0"/>
              </a:rPr>
              <a:t> Στήλη : είναι</a:t>
            </a:r>
          </a:p>
          <a:p>
            <a:r>
              <a:rPr lang="el-GR" sz="900" b="1" dirty="0">
                <a:solidFill>
                  <a:srgbClr val="44472B"/>
                </a:solidFill>
                <a:cs typeface="Calibri" pitchFamily="34" charset="0"/>
              </a:rPr>
              <a:t>ενεργοποιημένη? </a:t>
            </a:r>
            <a:endParaRPr lang="el-GR" sz="900" b="1" dirty="0">
              <a:solidFill>
                <a:srgbClr val="44472B"/>
              </a:solidFill>
              <a:cs typeface="Calibri" pitchFamily="34" charset="0"/>
            </a:endParaRPr>
          </a:p>
        </p:txBody>
      </p:sp>
      <p:sp>
        <p:nvSpPr>
          <p:cNvPr id="12" name="11 - TextBox"/>
          <p:cNvSpPr txBox="1"/>
          <p:nvPr/>
        </p:nvSpPr>
        <p:spPr>
          <a:xfrm>
            <a:off x="4655841" y="3212977"/>
            <a:ext cx="525593" cy="307777"/>
          </a:xfrm>
          <a:prstGeom prst="rect">
            <a:avLst/>
          </a:prstGeom>
          <a:noFill/>
        </p:spPr>
        <p:txBody>
          <a:bodyPr wrap="none" rtlCol="0">
            <a:spAutoFit/>
          </a:bodyPr>
          <a:lstStyle/>
          <a:p>
            <a:r>
              <a:rPr lang="el-GR" sz="1400" dirty="0">
                <a:solidFill>
                  <a:srgbClr val="44472B"/>
                </a:solidFill>
              </a:rPr>
              <a:t>ΟΧΙ&gt;</a:t>
            </a:r>
            <a:endParaRPr lang="el-GR" sz="1400" dirty="0">
              <a:solidFill>
                <a:srgbClr val="44472B"/>
              </a:solidFill>
            </a:endParaRPr>
          </a:p>
        </p:txBody>
      </p:sp>
      <p:sp>
        <p:nvSpPr>
          <p:cNvPr id="13" name="12 - TextBox"/>
          <p:cNvSpPr txBox="1"/>
          <p:nvPr/>
        </p:nvSpPr>
        <p:spPr>
          <a:xfrm>
            <a:off x="6168009" y="3212977"/>
            <a:ext cx="525593" cy="307777"/>
          </a:xfrm>
          <a:prstGeom prst="rect">
            <a:avLst/>
          </a:prstGeom>
          <a:noFill/>
        </p:spPr>
        <p:txBody>
          <a:bodyPr wrap="none" rtlCol="0">
            <a:spAutoFit/>
          </a:bodyPr>
          <a:lstStyle/>
          <a:p>
            <a:r>
              <a:rPr lang="el-GR" sz="1400" dirty="0">
                <a:solidFill>
                  <a:srgbClr val="44472B"/>
                </a:solidFill>
              </a:rPr>
              <a:t>ΟΧΙ&gt;</a:t>
            </a:r>
            <a:endParaRPr lang="el-GR" sz="1400" dirty="0">
              <a:solidFill>
                <a:srgbClr val="44472B"/>
              </a:solidFill>
            </a:endParaRPr>
          </a:p>
        </p:txBody>
      </p:sp>
      <p:sp>
        <p:nvSpPr>
          <p:cNvPr id="14" name="13 - TextBox"/>
          <p:cNvSpPr txBox="1"/>
          <p:nvPr/>
        </p:nvSpPr>
        <p:spPr>
          <a:xfrm>
            <a:off x="7680177" y="3212977"/>
            <a:ext cx="525593" cy="307777"/>
          </a:xfrm>
          <a:prstGeom prst="rect">
            <a:avLst/>
          </a:prstGeom>
          <a:noFill/>
        </p:spPr>
        <p:txBody>
          <a:bodyPr wrap="none" rtlCol="0">
            <a:spAutoFit/>
          </a:bodyPr>
          <a:lstStyle/>
          <a:p>
            <a:r>
              <a:rPr lang="el-GR" sz="1400" dirty="0">
                <a:solidFill>
                  <a:srgbClr val="44472B"/>
                </a:solidFill>
              </a:rPr>
              <a:t>ΟΧΙ&gt;</a:t>
            </a:r>
            <a:endParaRPr lang="el-GR" sz="1400" dirty="0">
              <a:solidFill>
                <a:srgbClr val="44472B"/>
              </a:solidFill>
            </a:endParaRPr>
          </a:p>
        </p:txBody>
      </p:sp>
      <p:sp>
        <p:nvSpPr>
          <p:cNvPr id="15" name="14 - TextBox"/>
          <p:cNvSpPr txBox="1"/>
          <p:nvPr/>
        </p:nvSpPr>
        <p:spPr>
          <a:xfrm>
            <a:off x="8184232" y="3212976"/>
            <a:ext cx="108012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l-GR" sz="900" b="1" dirty="0">
                <a:solidFill>
                  <a:srgbClr val="44472B"/>
                </a:solidFill>
                <a:cs typeface="Calibri" pitchFamily="34" charset="0"/>
              </a:rPr>
              <a:t>4</a:t>
            </a:r>
            <a:r>
              <a:rPr lang="el-GR" sz="900" b="1" baseline="30000" dirty="0">
                <a:solidFill>
                  <a:srgbClr val="44472B"/>
                </a:solidFill>
                <a:cs typeface="Calibri" pitchFamily="34" charset="0"/>
              </a:rPr>
              <a:t>η</a:t>
            </a:r>
            <a:r>
              <a:rPr lang="el-GR" sz="900" b="1" dirty="0">
                <a:solidFill>
                  <a:srgbClr val="44472B"/>
                </a:solidFill>
                <a:cs typeface="Calibri" pitchFamily="34" charset="0"/>
              </a:rPr>
              <a:t> Στήλη : είναι</a:t>
            </a:r>
          </a:p>
          <a:p>
            <a:r>
              <a:rPr lang="el-GR" sz="900" b="1" dirty="0">
                <a:solidFill>
                  <a:srgbClr val="44472B"/>
                </a:solidFill>
                <a:cs typeface="Calibri" pitchFamily="34" charset="0"/>
              </a:rPr>
              <a:t>ενεργοποιημένη? </a:t>
            </a:r>
            <a:endParaRPr lang="el-GR" sz="900" b="1" dirty="0">
              <a:solidFill>
                <a:srgbClr val="44472B"/>
              </a:solidFill>
              <a:cs typeface="Calibri" pitchFamily="34" charset="0"/>
            </a:endParaRPr>
          </a:p>
        </p:txBody>
      </p:sp>
      <p:sp>
        <p:nvSpPr>
          <p:cNvPr id="16" name="15 - TextBox"/>
          <p:cNvSpPr txBox="1"/>
          <p:nvPr/>
        </p:nvSpPr>
        <p:spPr>
          <a:xfrm>
            <a:off x="2423592" y="3356992"/>
            <a:ext cx="7056784" cy="1231106"/>
          </a:xfrm>
          <a:prstGeom prst="rect">
            <a:avLst/>
          </a:prstGeom>
          <a:noFill/>
        </p:spPr>
        <p:txBody>
          <a:bodyPr wrap="square" rtlCol="0">
            <a:spAutoFit/>
          </a:bodyPr>
          <a:lstStyle/>
          <a:p>
            <a:r>
              <a:rPr lang="el-GR" sz="1400" dirty="0">
                <a:solidFill>
                  <a:srgbClr val="44472B"/>
                </a:solidFill>
              </a:rPr>
              <a:t>							          </a:t>
            </a:r>
          </a:p>
          <a:p>
            <a:r>
              <a:rPr lang="el-GR" sz="1400" dirty="0">
                <a:solidFill>
                  <a:srgbClr val="44472B"/>
                </a:solidFill>
              </a:rPr>
              <a:t>	                ΝΑΙ		        </a:t>
            </a:r>
            <a:r>
              <a:rPr lang="el-GR" sz="1400" dirty="0" err="1">
                <a:solidFill>
                  <a:srgbClr val="44472B"/>
                </a:solidFill>
              </a:rPr>
              <a:t>ΝΑΙ</a:t>
            </a:r>
            <a:r>
              <a:rPr lang="el-GR" sz="1400" dirty="0">
                <a:solidFill>
                  <a:srgbClr val="44472B"/>
                </a:solidFill>
              </a:rPr>
              <a:t>		</a:t>
            </a:r>
            <a:r>
              <a:rPr lang="el-GR" sz="1400" dirty="0" err="1">
                <a:solidFill>
                  <a:srgbClr val="44472B"/>
                </a:solidFill>
              </a:rPr>
              <a:t>ΝΑΙ</a:t>
            </a:r>
            <a:r>
              <a:rPr lang="el-GR" sz="1400" dirty="0">
                <a:solidFill>
                  <a:srgbClr val="44472B"/>
                </a:solidFill>
              </a:rPr>
              <a:t>	                </a:t>
            </a:r>
            <a:r>
              <a:rPr lang="el-GR" sz="1400" dirty="0" err="1">
                <a:solidFill>
                  <a:srgbClr val="44472B"/>
                </a:solidFill>
              </a:rPr>
              <a:t>ΝΑΙ</a:t>
            </a:r>
            <a:endParaRPr lang="el-GR" sz="1400" dirty="0">
              <a:solidFill>
                <a:srgbClr val="44472B"/>
              </a:solidFill>
            </a:endParaRPr>
          </a:p>
          <a:p>
            <a:r>
              <a:rPr lang="el-GR" sz="1400" dirty="0">
                <a:solidFill>
                  <a:srgbClr val="44472B"/>
                </a:solidFill>
              </a:rPr>
              <a:t>     ________________Ι_________________Ι________________Ι_________________Ι______Ι</a:t>
            </a:r>
          </a:p>
          <a:p>
            <a:r>
              <a:rPr lang="el-GR" sz="1400" dirty="0">
                <a:solidFill>
                  <a:srgbClr val="44472B"/>
                </a:solidFill>
              </a:rPr>
              <a:t>    </a:t>
            </a:r>
          </a:p>
          <a:p>
            <a:endParaRPr lang="el-GR" dirty="0">
              <a:solidFill>
                <a:srgbClr val="44472B"/>
              </a:solidFill>
            </a:endParaRPr>
          </a:p>
        </p:txBody>
      </p:sp>
      <p:sp>
        <p:nvSpPr>
          <p:cNvPr id="17" name="16 - TextBox"/>
          <p:cNvSpPr txBox="1"/>
          <p:nvPr/>
        </p:nvSpPr>
        <p:spPr>
          <a:xfrm>
            <a:off x="2207568" y="4221088"/>
            <a:ext cx="1080120"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l-GR" sz="1000" b="1" dirty="0">
                <a:solidFill>
                  <a:srgbClr val="44472B"/>
                </a:solidFill>
              </a:rPr>
              <a:t>Ενεργοποίηση 2</a:t>
            </a:r>
            <a:r>
              <a:rPr lang="el-GR" sz="1000" b="1" baseline="30000" dirty="0">
                <a:solidFill>
                  <a:srgbClr val="44472B"/>
                </a:solidFill>
              </a:rPr>
              <a:t>ης</a:t>
            </a:r>
            <a:r>
              <a:rPr lang="el-GR" sz="1000" b="1" dirty="0">
                <a:solidFill>
                  <a:srgbClr val="44472B"/>
                </a:solidFill>
              </a:rPr>
              <a:t> γραμμής</a:t>
            </a:r>
            <a:endParaRPr lang="el-GR" sz="1000" b="1" dirty="0">
              <a:solidFill>
                <a:srgbClr val="44472B"/>
              </a:solidFill>
            </a:endParaRPr>
          </a:p>
        </p:txBody>
      </p:sp>
      <p:sp>
        <p:nvSpPr>
          <p:cNvPr id="18" name="17 - TextBox"/>
          <p:cNvSpPr txBox="1"/>
          <p:nvPr/>
        </p:nvSpPr>
        <p:spPr>
          <a:xfrm>
            <a:off x="3647728" y="4221088"/>
            <a:ext cx="108012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l-GR" sz="900" b="1" dirty="0">
                <a:solidFill>
                  <a:srgbClr val="44472B"/>
                </a:solidFill>
                <a:cs typeface="Calibri" pitchFamily="34" charset="0"/>
              </a:rPr>
              <a:t>1</a:t>
            </a:r>
            <a:r>
              <a:rPr lang="el-GR" sz="900" b="1" baseline="30000" dirty="0">
                <a:solidFill>
                  <a:srgbClr val="44472B"/>
                </a:solidFill>
                <a:cs typeface="Calibri" pitchFamily="34" charset="0"/>
              </a:rPr>
              <a:t>η</a:t>
            </a:r>
            <a:r>
              <a:rPr lang="el-GR" sz="900" b="1" dirty="0">
                <a:solidFill>
                  <a:srgbClr val="44472B"/>
                </a:solidFill>
                <a:cs typeface="Calibri" pitchFamily="34" charset="0"/>
              </a:rPr>
              <a:t> Στήλη : είναι</a:t>
            </a:r>
          </a:p>
          <a:p>
            <a:r>
              <a:rPr lang="el-GR" sz="900" b="1" dirty="0">
                <a:solidFill>
                  <a:srgbClr val="44472B"/>
                </a:solidFill>
                <a:cs typeface="Calibri" pitchFamily="34" charset="0"/>
              </a:rPr>
              <a:t>ενεργοποιημένη? </a:t>
            </a:r>
            <a:endParaRPr lang="el-GR" sz="900" b="1" dirty="0">
              <a:solidFill>
                <a:srgbClr val="44472B"/>
              </a:solidFill>
              <a:cs typeface="Calibri" pitchFamily="34" charset="0"/>
            </a:endParaRPr>
          </a:p>
        </p:txBody>
      </p:sp>
      <p:sp>
        <p:nvSpPr>
          <p:cNvPr id="19" name="18 - TextBox"/>
          <p:cNvSpPr txBox="1"/>
          <p:nvPr/>
        </p:nvSpPr>
        <p:spPr>
          <a:xfrm>
            <a:off x="5159896" y="4221088"/>
            <a:ext cx="108012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l-GR" sz="900" b="1" dirty="0">
                <a:solidFill>
                  <a:srgbClr val="44472B"/>
                </a:solidFill>
                <a:cs typeface="Calibri" pitchFamily="34" charset="0"/>
              </a:rPr>
              <a:t>2</a:t>
            </a:r>
            <a:r>
              <a:rPr lang="el-GR" sz="900" b="1" baseline="30000" dirty="0">
                <a:solidFill>
                  <a:srgbClr val="44472B"/>
                </a:solidFill>
                <a:cs typeface="Calibri" pitchFamily="34" charset="0"/>
              </a:rPr>
              <a:t>η</a:t>
            </a:r>
            <a:r>
              <a:rPr lang="el-GR" sz="900" b="1" dirty="0">
                <a:solidFill>
                  <a:srgbClr val="44472B"/>
                </a:solidFill>
                <a:cs typeface="Calibri" pitchFamily="34" charset="0"/>
              </a:rPr>
              <a:t> Στήλη : είναι</a:t>
            </a:r>
          </a:p>
          <a:p>
            <a:r>
              <a:rPr lang="el-GR" sz="900" b="1" dirty="0">
                <a:solidFill>
                  <a:srgbClr val="44472B"/>
                </a:solidFill>
                <a:cs typeface="Calibri" pitchFamily="34" charset="0"/>
              </a:rPr>
              <a:t>ενεργοποιημένη? </a:t>
            </a:r>
            <a:endParaRPr lang="el-GR" sz="900" b="1" dirty="0">
              <a:solidFill>
                <a:srgbClr val="44472B"/>
              </a:solidFill>
              <a:cs typeface="Calibri" pitchFamily="34" charset="0"/>
            </a:endParaRPr>
          </a:p>
        </p:txBody>
      </p:sp>
      <p:sp>
        <p:nvSpPr>
          <p:cNvPr id="20" name="19 - TextBox"/>
          <p:cNvSpPr txBox="1"/>
          <p:nvPr/>
        </p:nvSpPr>
        <p:spPr>
          <a:xfrm>
            <a:off x="6672064" y="4221088"/>
            <a:ext cx="108012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l-GR" sz="900" b="1" dirty="0">
                <a:solidFill>
                  <a:srgbClr val="44472B"/>
                </a:solidFill>
                <a:cs typeface="Calibri" pitchFamily="34" charset="0"/>
              </a:rPr>
              <a:t>3</a:t>
            </a:r>
            <a:r>
              <a:rPr lang="el-GR" sz="900" b="1" baseline="30000" dirty="0">
                <a:solidFill>
                  <a:srgbClr val="44472B"/>
                </a:solidFill>
                <a:cs typeface="Calibri" pitchFamily="34" charset="0"/>
              </a:rPr>
              <a:t>η</a:t>
            </a:r>
            <a:r>
              <a:rPr lang="el-GR" sz="900" b="1" dirty="0">
                <a:solidFill>
                  <a:srgbClr val="44472B"/>
                </a:solidFill>
                <a:cs typeface="Calibri" pitchFamily="34" charset="0"/>
              </a:rPr>
              <a:t> Στήλη : είναι</a:t>
            </a:r>
          </a:p>
          <a:p>
            <a:r>
              <a:rPr lang="el-GR" sz="900" b="1" dirty="0">
                <a:solidFill>
                  <a:srgbClr val="44472B"/>
                </a:solidFill>
                <a:cs typeface="Calibri" pitchFamily="34" charset="0"/>
              </a:rPr>
              <a:t>ενεργοποιημένη? </a:t>
            </a:r>
            <a:endParaRPr lang="el-GR" sz="900" b="1" dirty="0">
              <a:solidFill>
                <a:srgbClr val="44472B"/>
              </a:solidFill>
              <a:cs typeface="Calibri" pitchFamily="34" charset="0"/>
            </a:endParaRPr>
          </a:p>
        </p:txBody>
      </p:sp>
      <p:sp>
        <p:nvSpPr>
          <p:cNvPr id="21" name="20 - TextBox"/>
          <p:cNvSpPr txBox="1"/>
          <p:nvPr/>
        </p:nvSpPr>
        <p:spPr>
          <a:xfrm>
            <a:off x="8184232" y="4221088"/>
            <a:ext cx="108012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l-GR" sz="900" b="1" dirty="0">
                <a:solidFill>
                  <a:srgbClr val="44472B"/>
                </a:solidFill>
                <a:cs typeface="Calibri" pitchFamily="34" charset="0"/>
              </a:rPr>
              <a:t>4</a:t>
            </a:r>
            <a:r>
              <a:rPr lang="el-GR" sz="900" b="1" baseline="30000" dirty="0">
                <a:solidFill>
                  <a:srgbClr val="44472B"/>
                </a:solidFill>
                <a:cs typeface="Calibri" pitchFamily="34" charset="0"/>
              </a:rPr>
              <a:t>η</a:t>
            </a:r>
            <a:r>
              <a:rPr lang="el-GR" sz="900" b="1" dirty="0">
                <a:solidFill>
                  <a:srgbClr val="44472B"/>
                </a:solidFill>
                <a:cs typeface="Calibri" pitchFamily="34" charset="0"/>
              </a:rPr>
              <a:t> Στήλη : είναι</a:t>
            </a:r>
          </a:p>
          <a:p>
            <a:r>
              <a:rPr lang="el-GR" sz="900" b="1" dirty="0">
                <a:solidFill>
                  <a:srgbClr val="44472B"/>
                </a:solidFill>
                <a:cs typeface="Calibri" pitchFamily="34" charset="0"/>
              </a:rPr>
              <a:t>ενεργοποιημένη? </a:t>
            </a:r>
            <a:endParaRPr lang="el-GR" sz="900" b="1" dirty="0">
              <a:solidFill>
                <a:srgbClr val="44472B"/>
              </a:solidFill>
              <a:cs typeface="Calibri" pitchFamily="34" charset="0"/>
            </a:endParaRPr>
          </a:p>
        </p:txBody>
      </p:sp>
      <p:sp>
        <p:nvSpPr>
          <p:cNvPr id="22" name="21 - TextBox"/>
          <p:cNvSpPr txBox="1"/>
          <p:nvPr/>
        </p:nvSpPr>
        <p:spPr>
          <a:xfrm>
            <a:off x="3287688" y="4221089"/>
            <a:ext cx="383438" cy="307777"/>
          </a:xfrm>
          <a:prstGeom prst="rect">
            <a:avLst/>
          </a:prstGeom>
          <a:noFill/>
        </p:spPr>
        <p:txBody>
          <a:bodyPr wrap="none" rtlCol="0">
            <a:spAutoFit/>
          </a:bodyPr>
          <a:lstStyle/>
          <a:p>
            <a:r>
              <a:rPr lang="el-GR" sz="1400" dirty="0">
                <a:solidFill>
                  <a:srgbClr val="44472B"/>
                </a:solidFill>
              </a:rPr>
              <a:t>--&gt;</a:t>
            </a:r>
            <a:endParaRPr lang="el-GR" sz="1400" dirty="0">
              <a:solidFill>
                <a:srgbClr val="44472B"/>
              </a:solidFill>
            </a:endParaRPr>
          </a:p>
        </p:txBody>
      </p:sp>
      <p:sp>
        <p:nvSpPr>
          <p:cNvPr id="23" name="22 - TextBox"/>
          <p:cNvSpPr txBox="1"/>
          <p:nvPr/>
        </p:nvSpPr>
        <p:spPr>
          <a:xfrm>
            <a:off x="7680177" y="4221089"/>
            <a:ext cx="525593" cy="307777"/>
          </a:xfrm>
          <a:prstGeom prst="rect">
            <a:avLst/>
          </a:prstGeom>
          <a:noFill/>
        </p:spPr>
        <p:txBody>
          <a:bodyPr wrap="none" rtlCol="0">
            <a:spAutoFit/>
          </a:bodyPr>
          <a:lstStyle/>
          <a:p>
            <a:r>
              <a:rPr lang="el-GR" sz="1400" dirty="0">
                <a:solidFill>
                  <a:srgbClr val="44472B"/>
                </a:solidFill>
              </a:rPr>
              <a:t>ΟΧΙ&gt;</a:t>
            </a:r>
            <a:endParaRPr lang="el-GR" sz="1400" dirty="0">
              <a:solidFill>
                <a:srgbClr val="44472B"/>
              </a:solidFill>
            </a:endParaRPr>
          </a:p>
        </p:txBody>
      </p:sp>
      <p:sp>
        <p:nvSpPr>
          <p:cNvPr id="24" name="23 - TextBox"/>
          <p:cNvSpPr txBox="1"/>
          <p:nvPr/>
        </p:nvSpPr>
        <p:spPr>
          <a:xfrm>
            <a:off x="6168009" y="4221089"/>
            <a:ext cx="525593" cy="307777"/>
          </a:xfrm>
          <a:prstGeom prst="rect">
            <a:avLst/>
          </a:prstGeom>
          <a:noFill/>
        </p:spPr>
        <p:txBody>
          <a:bodyPr wrap="none" rtlCol="0">
            <a:spAutoFit/>
          </a:bodyPr>
          <a:lstStyle/>
          <a:p>
            <a:r>
              <a:rPr lang="el-GR" sz="1400" dirty="0">
                <a:solidFill>
                  <a:srgbClr val="44472B"/>
                </a:solidFill>
              </a:rPr>
              <a:t>ΟΧΙ&gt;</a:t>
            </a:r>
            <a:endParaRPr lang="el-GR" sz="1400" dirty="0">
              <a:solidFill>
                <a:srgbClr val="44472B"/>
              </a:solidFill>
            </a:endParaRPr>
          </a:p>
        </p:txBody>
      </p:sp>
      <p:sp>
        <p:nvSpPr>
          <p:cNvPr id="25" name="24 - TextBox"/>
          <p:cNvSpPr txBox="1"/>
          <p:nvPr/>
        </p:nvSpPr>
        <p:spPr>
          <a:xfrm>
            <a:off x="4655841" y="4221089"/>
            <a:ext cx="525593" cy="307777"/>
          </a:xfrm>
          <a:prstGeom prst="rect">
            <a:avLst/>
          </a:prstGeom>
          <a:noFill/>
        </p:spPr>
        <p:txBody>
          <a:bodyPr wrap="none" rtlCol="0">
            <a:spAutoFit/>
          </a:bodyPr>
          <a:lstStyle/>
          <a:p>
            <a:r>
              <a:rPr lang="el-GR" sz="1400" dirty="0">
                <a:solidFill>
                  <a:srgbClr val="44472B"/>
                </a:solidFill>
              </a:rPr>
              <a:t>ΟΧΙ&gt;</a:t>
            </a:r>
            <a:endParaRPr lang="el-GR" sz="1400" dirty="0">
              <a:solidFill>
                <a:srgbClr val="44472B"/>
              </a:solidFill>
            </a:endParaRPr>
          </a:p>
        </p:txBody>
      </p:sp>
      <p:sp>
        <p:nvSpPr>
          <p:cNvPr id="26" name="25 - TextBox"/>
          <p:cNvSpPr txBox="1"/>
          <p:nvPr/>
        </p:nvSpPr>
        <p:spPr>
          <a:xfrm>
            <a:off x="2423592" y="4365105"/>
            <a:ext cx="7056784" cy="1015663"/>
          </a:xfrm>
          <a:prstGeom prst="rect">
            <a:avLst/>
          </a:prstGeom>
          <a:noFill/>
        </p:spPr>
        <p:txBody>
          <a:bodyPr wrap="square" rtlCol="0">
            <a:spAutoFit/>
          </a:bodyPr>
          <a:lstStyle/>
          <a:p>
            <a:r>
              <a:rPr lang="el-GR" sz="1400" dirty="0">
                <a:solidFill>
                  <a:srgbClr val="44472B"/>
                </a:solidFill>
              </a:rPr>
              <a:t>							          </a:t>
            </a:r>
          </a:p>
          <a:p>
            <a:r>
              <a:rPr lang="el-GR" sz="1400" dirty="0">
                <a:solidFill>
                  <a:srgbClr val="44472B"/>
                </a:solidFill>
              </a:rPr>
              <a:t>	                ΝΑΙ		        </a:t>
            </a:r>
            <a:r>
              <a:rPr lang="el-GR" sz="1400" dirty="0" err="1">
                <a:solidFill>
                  <a:srgbClr val="44472B"/>
                </a:solidFill>
              </a:rPr>
              <a:t>ΝΑΙ</a:t>
            </a:r>
            <a:r>
              <a:rPr lang="el-GR" sz="1400" dirty="0">
                <a:solidFill>
                  <a:srgbClr val="44472B"/>
                </a:solidFill>
              </a:rPr>
              <a:t>		</a:t>
            </a:r>
            <a:r>
              <a:rPr lang="el-GR" sz="1400" dirty="0" err="1">
                <a:solidFill>
                  <a:srgbClr val="44472B"/>
                </a:solidFill>
              </a:rPr>
              <a:t>ΝΑΙ</a:t>
            </a:r>
            <a:r>
              <a:rPr lang="el-GR" sz="1400" dirty="0">
                <a:solidFill>
                  <a:srgbClr val="44472B"/>
                </a:solidFill>
              </a:rPr>
              <a:t>	                </a:t>
            </a:r>
            <a:r>
              <a:rPr lang="el-GR" sz="1400" dirty="0" err="1">
                <a:solidFill>
                  <a:srgbClr val="44472B"/>
                </a:solidFill>
              </a:rPr>
              <a:t>ΝΑΙ</a:t>
            </a:r>
            <a:endParaRPr lang="el-GR" sz="1400" dirty="0">
              <a:solidFill>
                <a:srgbClr val="44472B"/>
              </a:solidFill>
            </a:endParaRPr>
          </a:p>
          <a:p>
            <a:r>
              <a:rPr lang="el-GR" sz="1400" dirty="0">
                <a:solidFill>
                  <a:srgbClr val="44472B"/>
                </a:solidFill>
              </a:rPr>
              <a:t>     ________________Ι_________________Ι________________Ι_________________Ι______Ι</a:t>
            </a:r>
          </a:p>
          <a:p>
            <a:endParaRPr lang="el-GR" dirty="0">
              <a:solidFill>
                <a:srgbClr val="44472B"/>
              </a:solidFill>
            </a:endParaRPr>
          </a:p>
        </p:txBody>
      </p:sp>
      <p:sp>
        <p:nvSpPr>
          <p:cNvPr id="27" name="26 - TextBox"/>
          <p:cNvSpPr txBox="1"/>
          <p:nvPr/>
        </p:nvSpPr>
        <p:spPr>
          <a:xfrm>
            <a:off x="2207568" y="5229200"/>
            <a:ext cx="1080120"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l-GR" sz="1000" b="1" dirty="0">
                <a:solidFill>
                  <a:srgbClr val="44472B"/>
                </a:solidFill>
              </a:rPr>
              <a:t>Ενεργοποίηση 3</a:t>
            </a:r>
            <a:r>
              <a:rPr lang="el-GR" sz="1000" b="1" baseline="30000" dirty="0">
                <a:solidFill>
                  <a:srgbClr val="44472B"/>
                </a:solidFill>
              </a:rPr>
              <a:t>ης</a:t>
            </a:r>
            <a:r>
              <a:rPr lang="el-GR" sz="1000" b="1" dirty="0">
                <a:solidFill>
                  <a:srgbClr val="44472B"/>
                </a:solidFill>
              </a:rPr>
              <a:t> γραμμής</a:t>
            </a:r>
            <a:endParaRPr lang="el-GR" sz="1000" b="1" dirty="0">
              <a:solidFill>
                <a:srgbClr val="44472B"/>
              </a:solidFill>
            </a:endParaRPr>
          </a:p>
        </p:txBody>
      </p:sp>
      <p:sp>
        <p:nvSpPr>
          <p:cNvPr id="28" name="27 - TextBox"/>
          <p:cNvSpPr txBox="1"/>
          <p:nvPr/>
        </p:nvSpPr>
        <p:spPr>
          <a:xfrm>
            <a:off x="3359696" y="5229200"/>
            <a:ext cx="718466" cy="369332"/>
          </a:xfrm>
          <a:prstGeom prst="rect">
            <a:avLst/>
          </a:prstGeom>
          <a:noFill/>
        </p:spPr>
        <p:txBody>
          <a:bodyPr wrap="square" rtlCol="0">
            <a:spAutoFit/>
          </a:bodyPr>
          <a:lstStyle/>
          <a:p>
            <a:r>
              <a:rPr lang="el-GR" dirty="0">
                <a:solidFill>
                  <a:srgbClr val="44472B"/>
                </a:solidFill>
              </a:rPr>
              <a:t>……….</a:t>
            </a:r>
            <a:endParaRPr lang="el-GR" dirty="0">
              <a:solidFill>
                <a:srgbClr val="44472B"/>
              </a:solidFill>
            </a:endParaRPr>
          </a:p>
        </p:txBody>
      </p:sp>
    </p:spTree>
    <p:extLst>
      <p:ext uri="{BB962C8B-B14F-4D97-AF65-F5344CB8AC3E}">
        <p14:creationId xmlns:p14="http://schemas.microsoft.com/office/powerpoint/2010/main" val="4108228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 Θέση περιεχομένου"/>
          <p:cNvSpPr>
            <a:spLocks noGrp="1"/>
          </p:cNvSpPr>
          <p:nvPr>
            <p:ph sz="quarter" idx="1"/>
          </p:nvPr>
        </p:nvSpPr>
        <p:spPr>
          <a:xfrm>
            <a:off x="2135560" y="1716832"/>
            <a:ext cx="8153400" cy="5024536"/>
          </a:xfrm>
        </p:spPr>
        <p:txBody>
          <a:bodyPr>
            <a:normAutofit fontScale="55000" lnSpcReduction="20000"/>
          </a:bodyPr>
          <a:lstStyle/>
          <a:p>
            <a:endParaRPr lang="el-GR" sz="2000" dirty="0"/>
          </a:p>
          <a:p>
            <a:r>
              <a:rPr lang="el-GR" sz="3600" dirty="0"/>
              <a:t>ενδεικτική ροη προγράμματος</a:t>
            </a:r>
            <a:r>
              <a:rPr lang="en-US" sz="3600" dirty="0"/>
              <a:t> </a:t>
            </a:r>
            <a:r>
              <a:rPr lang="el-GR" sz="3600" dirty="0"/>
              <a:t>για τον έλεγχο </a:t>
            </a:r>
            <a:r>
              <a:rPr lang="el-GR" sz="3600" dirty="0">
                <a:latin typeface="Calibri" pitchFamily="34" charset="0"/>
                <a:cs typeface="Calibri" pitchFamily="34" charset="0"/>
              </a:rPr>
              <a:t>του </a:t>
            </a:r>
            <a:r>
              <a:rPr lang="en-US" sz="3600" dirty="0">
                <a:latin typeface="Calibri" pitchFamily="34" charset="0"/>
                <a:cs typeface="Calibri" pitchFamily="34" charset="0"/>
              </a:rPr>
              <a:t>keyboard</a:t>
            </a:r>
            <a:r>
              <a:rPr lang="el-GR" sz="3600" dirty="0">
                <a:latin typeface="Calibri" pitchFamily="34" charset="0"/>
                <a:cs typeface="Calibri" pitchFamily="34" charset="0"/>
              </a:rPr>
              <a:t>:</a:t>
            </a:r>
          </a:p>
          <a:p>
            <a:pPr>
              <a:buNone/>
            </a:pPr>
            <a:endParaRPr lang="el-GR" sz="2000" i="1" dirty="0">
              <a:solidFill>
                <a:schemeClr val="accent2">
                  <a:lumMod val="50000"/>
                </a:schemeClr>
              </a:solidFill>
              <a:latin typeface="Calibri" pitchFamily="34" charset="0"/>
              <a:cs typeface="Calibri" pitchFamily="34" charset="0"/>
            </a:endParaRPr>
          </a:p>
          <a:p>
            <a:pPr>
              <a:spcBef>
                <a:spcPts val="0"/>
              </a:spcBef>
              <a:buNone/>
            </a:pPr>
            <a:r>
              <a:rPr lang="en-US" sz="2200" dirty="0" err="1">
                <a:latin typeface="Calibri" pitchFamily="34" charset="0"/>
                <a:cs typeface="Calibri" pitchFamily="34" charset="0"/>
              </a:rPr>
              <a:t>check_keys</a:t>
            </a:r>
            <a:r>
              <a:rPr lang="en-US" sz="2200" dirty="0">
                <a:latin typeface="Calibri" pitchFamily="34" charset="0"/>
                <a:cs typeface="Calibri" pitchFamily="34" charset="0"/>
              </a:rPr>
              <a:t>:</a:t>
            </a:r>
            <a:r>
              <a:rPr lang="el-GR" sz="2200" dirty="0">
                <a:latin typeface="Calibri" pitchFamily="34" charset="0"/>
                <a:cs typeface="Calibri" pitchFamily="34" charset="0"/>
              </a:rPr>
              <a:t>	</a:t>
            </a:r>
            <a:r>
              <a:rPr lang="en-US" sz="2200" dirty="0">
                <a:solidFill>
                  <a:srgbClr val="0070C0"/>
                </a:solidFill>
                <a:latin typeface="Calibri" pitchFamily="34" charset="0"/>
                <a:cs typeface="Calibri" pitchFamily="34" charset="0"/>
              </a:rPr>
              <a:t>ldi</a:t>
            </a:r>
            <a:r>
              <a:rPr lang="el-GR" sz="2200" dirty="0">
                <a:latin typeface="Calibri" pitchFamily="34" charset="0"/>
                <a:cs typeface="Calibri" pitchFamily="34" charset="0"/>
              </a:rPr>
              <a:t>  </a:t>
            </a:r>
            <a:r>
              <a:rPr lang="en-US" sz="2200" dirty="0">
                <a:latin typeface="Calibri" pitchFamily="34" charset="0"/>
                <a:cs typeface="Calibri" pitchFamily="34" charset="0"/>
              </a:rPr>
              <a:t>temp,0b11101111</a:t>
            </a:r>
            <a:r>
              <a:rPr lang="el-GR" sz="2200" dirty="0">
                <a:latin typeface="Calibri" pitchFamily="34" charset="0"/>
                <a:cs typeface="Calibri" pitchFamily="34" charset="0"/>
              </a:rPr>
              <a:t>	</a:t>
            </a:r>
            <a:r>
              <a:rPr lang="en-US" sz="2200" dirty="0">
                <a:solidFill>
                  <a:schemeClr val="accent6">
                    <a:lumMod val="50000"/>
                  </a:schemeClr>
                </a:solidFill>
                <a:latin typeface="Calibri" pitchFamily="34" charset="0"/>
                <a:cs typeface="Calibri" pitchFamily="34" charset="0"/>
              </a:rPr>
              <a:t>;Enable first line</a:t>
            </a:r>
          </a:p>
          <a:p>
            <a:pPr>
              <a:spcBef>
                <a:spcPts val="0"/>
              </a:spcBef>
              <a:buNone/>
            </a:pPr>
            <a:r>
              <a:rPr lang="en-US" sz="2200" dirty="0">
                <a:latin typeface="Calibri" pitchFamily="34" charset="0"/>
                <a:cs typeface="Calibri" pitchFamily="34" charset="0"/>
              </a:rPr>
              <a:t>		</a:t>
            </a:r>
            <a:r>
              <a:rPr lang="en-US" sz="2200" dirty="0">
                <a:solidFill>
                  <a:srgbClr val="0070C0"/>
                </a:solidFill>
                <a:latin typeface="Calibri" pitchFamily="34" charset="0"/>
                <a:cs typeface="Calibri" pitchFamily="34" charset="0"/>
              </a:rPr>
              <a:t>out</a:t>
            </a:r>
            <a:r>
              <a:rPr lang="el-GR" sz="2200" dirty="0">
                <a:latin typeface="Calibri" pitchFamily="34" charset="0"/>
                <a:cs typeface="Calibri" pitchFamily="34" charset="0"/>
              </a:rPr>
              <a:t>  </a:t>
            </a:r>
            <a:r>
              <a:rPr lang="en-US" sz="2200" dirty="0" err="1">
                <a:latin typeface="Calibri" pitchFamily="34" charset="0"/>
                <a:cs typeface="Calibri" pitchFamily="34" charset="0"/>
              </a:rPr>
              <a:t>PORTB,temp</a:t>
            </a:r>
            <a:r>
              <a:rPr lang="en-US" sz="2200" dirty="0">
                <a:latin typeface="Calibri" pitchFamily="34" charset="0"/>
                <a:cs typeface="Calibri" pitchFamily="34" charset="0"/>
              </a:rPr>
              <a:t>		</a:t>
            </a:r>
          </a:p>
          <a:p>
            <a:pPr>
              <a:spcBef>
                <a:spcPts val="0"/>
              </a:spcBef>
              <a:buNone/>
            </a:pPr>
            <a:r>
              <a:rPr lang="en-US" sz="2200" dirty="0">
                <a:latin typeface="Calibri" pitchFamily="34" charset="0"/>
                <a:cs typeface="Calibri" pitchFamily="34" charset="0"/>
              </a:rPr>
              <a:t>		</a:t>
            </a:r>
            <a:r>
              <a:rPr lang="en-US" sz="2200" dirty="0" err="1">
                <a:solidFill>
                  <a:srgbClr val="0070C0"/>
                </a:solidFill>
                <a:latin typeface="Calibri" pitchFamily="34" charset="0"/>
                <a:cs typeface="Calibri" pitchFamily="34" charset="0"/>
              </a:rPr>
              <a:t>rcall</a:t>
            </a:r>
            <a:r>
              <a:rPr lang="el-GR" sz="2200" dirty="0">
                <a:solidFill>
                  <a:srgbClr val="0070C0"/>
                </a:solidFill>
                <a:latin typeface="Calibri" pitchFamily="34" charset="0"/>
                <a:cs typeface="Calibri" pitchFamily="34" charset="0"/>
              </a:rPr>
              <a:t> </a:t>
            </a:r>
            <a:r>
              <a:rPr lang="el-GR" sz="2200" dirty="0">
                <a:latin typeface="Calibri" pitchFamily="34" charset="0"/>
                <a:cs typeface="Calibri" pitchFamily="34" charset="0"/>
              </a:rPr>
              <a:t> </a:t>
            </a:r>
            <a:r>
              <a:rPr lang="en-US" sz="2200" dirty="0">
                <a:latin typeface="Calibri" pitchFamily="34" charset="0"/>
                <a:cs typeface="Calibri" pitchFamily="34" charset="0"/>
              </a:rPr>
              <a:t>delay			</a:t>
            </a:r>
          </a:p>
          <a:p>
            <a:pPr>
              <a:spcBef>
                <a:spcPts val="0"/>
              </a:spcBef>
              <a:buNone/>
            </a:pPr>
            <a:endParaRPr lang="en-US" sz="2200" dirty="0">
              <a:latin typeface="Calibri" pitchFamily="34" charset="0"/>
              <a:cs typeface="Calibri" pitchFamily="34" charset="0"/>
            </a:endParaRPr>
          </a:p>
          <a:p>
            <a:pPr>
              <a:spcBef>
                <a:spcPts val="0"/>
              </a:spcBef>
              <a:buNone/>
            </a:pPr>
            <a:r>
              <a:rPr lang="en-US" sz="2200" dirty="0">
                <a:latin typeface="Calibri" pitchFamily="34" charset="0"/>
                <a:cs typeface="Calibri" pitchFamily="34" charset="0"/>
              </a:rPr>
              <a:t>		</a:t>
            </a:r>
            <a:r>
              <a:rPr lang="en-US" sz="2200" dirty="0" err="1">
                <a:solidFill>
                  <a:srgbClr val="0070C0"/>
                </a:solidFill>
                <a:latin typeface="Calibri" pitchFamily="34" charset="0"/>
                <a:cs typeface="Calibri" pitchFamily="34" charset="0"/>
              </a:rPr>
              <a:t>sbic</a:t>
            </a:r>
            <a:r>
              <a:rPr lang="en-US" sz="2200" dirty="0">
                <a:latin typeface="Calibri" pitchFamily="34" charset="0"/>
                <a:cs typeface="Calibri" pitchFamily="34" charset="0"/>
              </a:rPr>
              <a:t> </a:t>
            </a:r>
            <a:r>
              <a:rPr lang="el-GR" sz="2200" dirty="0">
                <a:latin typeface="Calibri" pitchFamily="34" charset="0"/>
                <a:cs typeface="Calibri" pitchFamily="34" charset="0"/>
              </a:rPr>
              <a:t> </a:t>
            </a:r>
            <a:r>
              <a:rPr lang="en-US" sz="2200" dirty="0">
                <a:latin typeface="Calibri" pitchFamily="34" charset="0"/>
                <a:cs typeface="Calibri" pitchFamily="34" charset="0"/>
              </a:rPr>
              <a:t>PINB,PB0		</a:t>
            </a:r>
            <a:r>
              <a:rPr lang="en-US" sz="2200" dirty="0">
                <a:solidFill>
                  <a:schemeClr val="accent6">
                    <a:lumMod val="50000"/>
                  </a:schemeClr>
                </a:solidFill>
                <a:latin typeface="Calibri" pitchFamily="34" charset="0"/>
                <a:cs typeface="Calibri" pitchFamily="34" charset="0"/>
              </a:rPr>
              <a:t>; Pressed key No1 ?</a:t>
            </a:r>
          </a:p>
          <a:p>
            <a:pPr>
              <a:spcBef>
                <a:spcPts val="0"/>
              </a:spcBef>
              <a:buNone/>
            </a:pPr>
            <a:r>
              <a:rPr lang="en-US" sz="2200" dirty="0">
                <a:latin typeface="Calibri" pitchFamily="34" charset="0"/>
                <a:cs typeface="Calibri" pitchFamily="34" charset="0"/>
              </a:rPr>
              <a:t>		</a:t>
            </a:r>
            <a:r>
              <a:rPr lang="en-US" sz="2200" dirty="0" err="1">
                <a:solidFill>
                  <a:srgbClr val="0070C0"/>
                </a:solidFill>
                <a:latin typeface="Calibri" pitchFamily="34" charset="0"/>
                <a:cs typeface="Calibri" pitchFamily="34" charset="0"/>
              </a:rPr>
              <a:t>rjmp</a:t>
            </a:r>
            <a:r>
              <a:rPr lang="en-US" sz="2200" dirty="0">
                <a:latin typeface="Calibri" pitchFamily="34" charset="0"/>
                <a:cs typeface="Calibri" pitchFamily="34" charset="0"/>
              </a:rPr>
              <a:t> key2		</a:t>
            </a:r>
            <a:r>
              <a:rPr lang="en-US" sz="2200" dirty="0">
                <a:solidFill>
                  <a:schemeClr val="accent6">
                    <a:lumMod val="50000"/>
                  </a:schemeClr>
                </a:solidFill>
                <a:latin typeface="Calibri" pitchFamily="34" charset="0"/>
                <a:cs typeface="Calibri" pitchFamily="34" charset="0"/>
              </a:rPr>
              <a:t>; if Not, check next key</a:t>
            </a:r>
          </a:p>
          <a:p>
            <a:pPr>
              <a:spcBef>
                <a:spcPts val="0"/>
              </a:spcBef>
              <a:buNone/>
            </a:pPr>
            <a:r>
              <a:rPr lang="en-US" sz="2200" dirty="0">
                <a:latin typeface="Calibri" pitchFamily="34" charset="0"/>
                <a:cs typeface="Calibri" pitchFamily="34" charset="0"/>
              </a:rPr>
              <a:t>		</a:t>
            </a:r>
            <a:r>
              <a:rPr lang="en-US" sz="2200" dirty="0">
                <a:solidFill>
                  <a:srgbClr val="0070C0"/>
                </a:solidFill>
                <a:latin typeface="Calibri" pitchFamily="34" charset="0"/>
                <a:cs typeface="Calibri" pitchFamily="34" charset="0"/>
              </a:rPr>
              <a:t>ldi</a:t>
            </a:r>
            <a:r>
              <a:rPr lang="el-GR" sz="2200" dirty="0">
                <a:latin typeface="Calibri" pitchFamily="34" charset="0"/>
                <a:cs typeface="Calibri" pitchFamily="34" charset="0"/>
              </a:rPr>
              <a:t>  </a:t>
            </a:r>
            <a:r>
              <a:rPr lang="en-US" sz="2200" dirty="0">
                <a:latin typeface="Calibri" pitchFamily="34" charset="0"/>
                <a:cs typeface="Calibri" pitchFamily="34" charset="0"/>
              </a:rPr>
              <a:t>endeixi,0x01	</a:t>
            </a:r>
            <a:r>
              <a:rPr lang="en-US" sz="2200" dirty="0">
                <a:solidFill>
                  <a:schemeClr val="accent6">
                    <a:lumMod val="50000"/>
                  </a:schemeClr>
                </a:solidFill>
                <a:latin typeface="Calibri" pitchFamily="34" charset="0"/>
                <a:cs typeface="Calibri" pitchFamily="34" charset="0"/>
              </a:rPr>
              <a:t>; if yes...</a:t>
            </a:r>
          </a:p>
          <a:p>
            <a:pPr>
              <a:spcBef>
                <a:spcPts val="0"/>
              </a:spcBef>
              <a:buNone/>
            </a:pPr>
            <a:r>
              <a:rPr lang="en-US" sz="2200" dirty="0">
                <a:latin typeface="Calibri" pitchFamily="34" charset="0"/>
                <a:cs typeface="Calibri" pitchFamily="34" charset="0"/>
              </a:rPr>
              <a:t>		</a:t>
            </a:r>
            <a:r>
              <a:rPr lang="en-US" sz="2200" dirty="0" err="1">
                <a:solidFill>
                  <a:srgbClr val="0070C0"/>
                </a:solidFill>
                <a:latin typeface="Calibri" pitchFamily="34" charset="0"/>
                <a:cs typeface="Calibri" pitchFamily="34" charset="0"/>
              </a:rPr>
              <a:t>rjmp</a:t>
            </a:r>
            <a:r>
              <a:rPr lang="el-GR" sz="2200" dirty="0">
                <a:latin typeface="Calibri" pitchFamily="34" charset="0"/>
                <a:cs typeface="Calibri" pitchFamily="34" charset="0"/>
              </a:rPr>
              <a:t>  </a:t>
            </a:r>
            <a:r>
              <a:rPr lang="en-US" sz="2200" dirty="0" err="1">
                <a:latin typeface="Calibri" pitchFamily="34" charset="0"/>
                <a:cs typeface="Calibri" pitchFamily="34" charset="0"/>
              </a:rPr>
              <a:t>disp_no_of_key</a:t>
            </a:r>
            <a:r>
              <a:rPr lang="en-US" sz="2200" dirty="0">
                <a:latin typeface="Calibri" pitchFamily="34" charset="0"/>
                <a:cs typeface="Calibri" pitchFamily="34" charset="0"/>
              </a:rPr>
              <a:t>	</a:t>
            </a:r>
            <a:r>
              <a:rPr lang="en-US" sz="2200" dirty="0">
                <a:solidFill>
                  <a:schemeClr val="accent6">
                    <a:lumMod val="50000"/>
                  </a:schemeClr>
                </a:solidFill>
                <a:latin typeface="Calibri" pitchFamily="34" charset="0"/>
                <a:cs typeface="Calibri" pitchFamily="34" charset="0"/>
              </a:rPr>
              <a:t>; </a:t>
            </a:r>
            <a:r>
              <a:rPr lang="en-US" sz="2200" dirty="0" err="1">
                <a:solidFill>
                  <a:schemeClr val="accent6">
                    <a:lumMod val="50000"/>
                  </a:schemeClr>
                </a:solidFill>
                <a:latin typeface="Calibri" pitchFamily="34" charset="0"/>
                <a:cs typeface="Calibri" pitchFamily="34" charset="0"/>
              </a:rPr>
              <a:t>goto</a:t>
            </a:r>
            <a:r>
              <a:rPr lang="en-US" sz="2200" dirty="0">
                <a:solidFill>
                  <a:schemeClr val="accent6">
                    <a:lumMod val="50000"/>
                  </a:schemeClr>
                </a:solidFill>
                <a:latin typeface="Calibri" pitchFamily="34" charset="0"/>
                <a:cs typeface="Calibri" pitchFamily="34" charset="0"/>
              </a:rPr>
              <a:t> type it to LEDs</a:t>
            </a:r>
          </a:p>
          <a:p>
            <a:pPr>
              <a:spcBef>
                <a:spcPts val="0"/>
              </a:spcBef>
              <a:buNone/>
            </a:pPr>
            <a:endParaRPr lang="en-US" sz="2200" dirty="0">
              <a:latin typeface="Calibri" pitchFamily="34" charset="0"/>
              <a:cs typeface="Calibri" pitchFamily="34" charset="0"/>
            </a:endParaRPr>
          </a:p>
          <a:p>
            <a:pPr>
              <a:spcBef>
                <a:spcPts val="0"/>
              </a:spcBef>
              <a:buNone/>
            </a:pPr>
            <a:r>
              <a:rPr lang="el-GR" sz="2200" dirty="0">
                <a:latin typeface="Calibri" pitchFamily="34" charset="0"/>
                <a:cs typeface="Calibri" pitchFamily="34" charset="0"/>
              </a:rPr>
              <a:t>	</a:t>
            </a:r>
            <a:r>
              <a:rPr lang="en-US" sz="2200" dirty="0">
                <a:latin typeface="Calibri" pitchFamily="34" charset="0"/>
                <a:cs typeface="Calibri" pitchFamily="34" charset="0"/>
              </a:rPr>
              <a:t>key2:	</a:t>
            </a:r>
            <a:r>
              <a:rPr lang="en-US" sz="2200" dirty="0" err="1">
                <a:solidFill>
                  <a:srgbClr val="0070C0"/>
                </a:solidFill>
                <a:latin typeface="Calibri" pitchFamily="34" charset="0"/>
                <a:cs typeface="Calibri" pitchFamily="34" charset="0"/>
              </a:rPr>
              <a:t>sbic</a:t>
            </a:r>
            <a:r>
              <a:rPr lang="en-US" sz="2200" dirty="0">
                <a:latin typeface="Calibri" pitchFamily="34" charset="0"/>
                <a:cs typeface="Calibri" pitchFamily="34" charset="0"/>
              </a:rPr>
              <a:t> PINB,PB1		</a:t>
            </a:r>
            <a:r>
              <a:rPr lang="en-US" sz="2200" dirty="0">
                <a:solidFill>
                  <a:schemeClr val="accent6">
                    <a:lumMod val="50000"/>
                  </a:schemeClr>
                </a:solidFill>
                <a:latin typeface="Calibri" pitchFamily="34" charset="0"/>
                <a:cs typeface="Calibri" pitchFamily="34" charset="0"/>
              </a:rPr>
              <a:t>; Pressed key No2 ?</a:t>
            </a:r>
          </a:p>
          <a:p>
            <a:pPr>
              <a:spcBef>
                <a:spcPts val="0"/>
              </a:spcBef>
              <a:buNone/>
            </a:pPr>
            <a:r>
              <a:rPr lang="en-US" sz="2200" dirty="0">
                <a:latin typeface="Calibri" pitchFamily="34" charset="0"/>
                <a:cs typeface="Calibri" pitchFamily="34" charset="0"/>
              </a:rPr>
              <a:t>		</a:t>
            </a:r>
            <a:r>
              <a:rPr lang="en-US" sz="2200" dirty="0" err="1">
                <a:solidFill>
                  <a:srgbClr val="0070C0"/>
                </a:solidFill>
                <a:latin typeface="Calibri" pitchFamily="34" charset="0"/>
                <a:cs typeface="Calibri" pitchFamily="34" charset="0"/>
              </a:rPr>
              <a:t>rjmp</a:t>
            </a:r>
            <a:r>
              <a:rPr lang="en-US" sz="2200" dirty="0">
                <a:latin typeface="Calibri" pitchFamily="34" charset="0"/>
                <a:cs typeface="Calibri" pitchFamily="34" charset="0"/>
              </a:rPr>
              <a:t> key3		</a:t>
            </a:r>
            <a:r>
              <a:rPr lang="en-US" sz="2200" dirty="0">
                <a:solidFill>
                  <a:schemeClr val="accent6">
                    <a:lumMod val="50000"/>
                  </a:schemeClr>
                </a:solidFill>
                <a:latin typeface="Calibri" pitchFamily="34" charset="0"/>
                <a:cs typeface="Calibri" pitchFamily="34" charset="0"/>
              </a:rPr>
              <a:t>; if Not, check next key</a:t>
            </a:r>
          </a:p>
          <a:p>
            <a:pPr>
              <a:spcBef>
                <a:spcPts val="0"/>
              </a:spcBef>
              <a:buNone/>
            </a:pPr>
            <a:r>
              <a:rPr lang="en-US" sz="2200" dirty="0">
                <a:latin typeface="Calibri" pitchFamily="34" charset="0"/>
                <a:cs typeface="Calibri" pitchFamily="34" charset="0"/>
              </a:rPr>
              <a:t>		</a:t>
            </a:r>
            <a:r>
              <a:rPr lang="en-US" sz="2200" dirty="0">
                <a:solidFill>
                  <a:srgbClr val="0070C0"/>
                </a:solidFill>
                <a:latin typeface="Calibri" pitchFamily="34" charset="0"/>
                <a:cs typeface="Calibri" pitchFamily="34" charset="0"/>
              </a:rPr>
              <a:t>ldi</a:t>
            </a:r>
            <a:r>
              <a:rPr lang="el-GR" sz="2200" dirty="0">
                <a:solidFill>
                  <a:srgbClr val="0070C0"/>
                </a:solidFill>
                <a:latin typeface="Calibri" pitchFamily="34" charset="0"/>
                <a:cs typeface="Calibri" pitchFamily="34" charset="0"/>
              </a:rPr>
              <a:t> </a:t>
            </a:r>
            <a:r>
              <a:rPr lang="el-GR" sz="2200" dirty="0">
                <a:latin typeface="Calibri" pitchFamily="34" charset="0"/>
                <a:cs typeface="Calibri" pitchFamily="34" charset="0"/>
              </a:rPr>
              <a:t> </a:t>
            </a:r>
            <a:r>
              <a:rPr lang="en-US" sz="2200" dirty="0">
                <a:latin typeface="Calibri" pitchFamily="34" charset="0"/>
                <a:cs typeface="Calibri" pitchFamily="34" charset="0"/>
              </a:rPr>
              <a:t>endeixi,0x02	</a:t>
            </a:r>
            <a:r>
              <a:rPr lang="en-US" sz="2200" dirty="0">
                <a:solidFill>
                  <a:schemeClr val="accent6">
                    <a:lumMod val="50000"/>
                  </a:schemeClr>
                </a:solidFill>
                <a:latin typeface="Calibri" pitchFamily="34" charset="0"/>
                <a:cs typeface="Calibri" pitchFamily="34" charset="0"/>
              </a:rPr>
              <a:t>; if yes...</a:t>
            </a:r>
          </a:p>
          <a:p>
            <a:pPr>
              <a:spcBef>
                <a:spcPts val="0"/>
              </a:spcBef>
              <a:buNone/>
            </a:pPr>
            <a:r>
              <a:rPr lang="en-US" sz="2200" dirty="0">
                <a:latin typeface="Calibri" pitchFamily="34" charset="0"/>
                <a:cs typeface="Calibri" pitchFamily="34" charset="0"/>
              </a:rPr>
              <a:t>		</a:t>
            </a:r>
            <a:r>
              <a:rPr lang="en-US" sz="2200" dirty="0" err="1">
                <a:solidFill>
                  <a:srgbClr val="0070C0"/>
                </a:solidFill>
                <a:latin typeface="Calibri" pitchFamily="34" charset="0"/>
                <a:cs typeface="Calibri" pitchFamily="34" charset="0"/>
              </a:rPr>
              <a:t>rjmp</a:t>
            </a:r>
            <a:r>
              <a:rPr lang="el-GR" sz="2200" dirty="0">
                <a:latin typeface="Calibri" pitchFamily="34" charset="0"/>
                <a:cs typeface="Calibri" pitchFamily="34" charset="0"/>
              </a:rPr>
              <a:t>  </a:t>
            </a:r>
            <a:r>
              <a:rPr lang="en-US" sz="2200" dirty="0" err="1">
                <a:latin typeface="Calibri" pitchFamily="34" charset="0"/>
                <a:cs typeface="Calibri" pitchFamily="34" charset="0"/>
              </a:rPr>
              <a:t>disp_no_of_key</a:t>
            </a:r>
            <a:r>
              <a:rPr lang="en-US" sz="2200" dirty="0">
                <a:latin typeface="Calibri" pitchFamily="34" charset="0"/>
                <a:cs typeface="Calibri" pitchFamily="34" charset="0"/>
              </a:rPr>
              <a:t>	</a:t>
            </a:r>
            <a:r>
              <a:rPr lang="en-US" sz="2200" dirty="0">
                <a:solidFill>
                  <a:schemeClr val="accent6">
                    <a:lumMod val="50000"/>
                  </a:schemeClr>
                </a:solidFill>
                <a:latin typeface="Calibri" pitchFamily="34" charset="0"/>
                <a:cs typeface="Calibri" pitchFamily="34" charset="0"/>
              </a:rPr>
              <a:t>; </a:t>
            </a:r>
            <a:r>
              <a:rPr lang="en-US" sz="2200" dirty="0" err="1">
                <a:solidFill>
                  <a:schemeClr val="accent6">
                    <a:lumMod val="50000"/>
                  </a:schemeClr>
                </a:solidFill>
                <a:latin typeface="Calibri" pitchFamily="34" charset="0"/>
                <a:cs typeface="Calibri" pitchFamily="34" charset="0"/>
              </a:rPr>
              <a:t>goto</a:t>
            </a:r>
            <a:r>
              <a:rPr lang="en-US" sz="2200" dirty="0">
                <a:solidFill>
                  <a:schemeClr val="accent6">
                    <a:lumMod val="50000"/>
                  </a:schemeClr>
                </a:solidFill>
                <a:latin typeface="Calibri" pitchFamily="34" charset="0"/>
                <a:cs typeface="Calibri" pitchFamily="34" charset="0"/>
              </a:rPr>
              <a:t> type it to LEDs</a:t>
            </a:r>
          </a:p>
          <a:p>
            <a:pPr>
              <a:spcBef>
                <a:spcPts val="0"/>
              </a:spcBef>
              <a:buNone/>
            </a:pPr>
            <a:endParaRPr lang="en-US" sz="2200" dirty="0">
              <a:latin typeface="Calibri" pitchFamily="34" charset="0"/>
              <a:cs typeface="Calibri" pitchFamily="34" charset="0"/>
            </a:endParaRPr>
          </a:p>
          <a:p>
            <a:pPr>
              <a:spcBef>
                <a:spcPts val="0"/>
              </a:spcBef>
              <a:buNone/>
            </a:pPr>
            <a:r>
              <a:rPr lang="el-GR" sz="2200" dirty="0">
                <a:latin typeface="Calibri" pitchFamily="34" charset="0"/>
                <a:cs typeface="Calibri" pitchFamily="34" charset="0"/>
              </a:rPr>
              <a:t>	</a:t>
            </a:r>
            <a:r>
              <a:rPr lang="en-US" sz="2200" dirty="0">
                <a:latin typeface="Calibri" pitchFamily="34" charset="0"/>
                <a:cs typeface="Calibri" pitchFamily="34" charset="0"/>
              </a:rPr>
              <a:t>key3:	</a:t>
            </a:r>
            <a:r>
              <a:rPr lang="en-US" sz="2200" dirty="0" err="1">
                <a:solidFill>
                  <a:srgbClr val="0070C0"/>
                </a:solidFill>
                <a:latin typeface="Calibri" pitchFamily="34" charset="0"/>
                <a:cs typeface="Calibri" pitchFamily="34" charset="0"/>
              </a:rPr>
              <a:t>sbic</a:t>
            </a:r>
            <a:r>
              <a:rPr lang="en-US" sz="2200" dirty="0">
                <a:latin typeface="Calibri" pitchFamily="34" charset="0"/>
                <a:cs typeface="Calibri" pitchFamily="34" charset="0"/>
              </a:rPr>
              <a:t> PINB,PB2		</a:t>
            </a:r>
            <a:r>
              <a:rPr lang="en-US" sz="2200" dirty="0">
                <a:solidFill>
                  <a:schemeClr val="accent6">
                    <a:lumMod val="50000"/>
                  </a:schemeClr>
                </a:solidFill>
                <a:latin typeface="Calibri" pitchFamily="34" charset="0"/>
                <a:cs typeface="Calibri" pitchFamily="34" charset="0"/>
              </a:rPr>
              <a:t>; Pressed key No3 ?</a:t>
            </a:r>
          </a:p>
          <a:p>
            <a:pPr>
              <a:spcBef>
                <a:spcPts val="0"/>
              </a:spcBef>
              <a:buNone/>
            </a:pPr>
            <a:r>
              <a:rPr lang="en-US" sz="2200" dirty="0">
                <a:latin typeface="Calibri" pitchFamily="34" charset="0"/>
                <a:cs typeface="Calibri" pitchFamily="34" charset="0"/>
              </a:rPr>
              <a:t>		</a:t>
            </a:r>
            <a:r>
              <a:rPr lang="en-US" sz="2200" dirty="0" err="1">
                <a:solidFill>
                  <a:srgbClr val="0070C0"/>
                </a:solidFill>
                <a:latin typeface="Calibri" pitchFamily="34" charset="0"/>
                <a:cs typeface="Calibri" pitchFamily="34" charset="0"/>
              </a:rPr>
              <a:t>rjmp</a:t>
            </a:r>
            <a:r>
              <a:rPr lang="en-US" sz="2200" dirty="0">
                <a:latin typeface="Calibri" pitchFamily="34" charset="0"/>
                <a:cs typeface="Calibri" pitchFamily="34" charset="0"/>
              </a:rPr>
              <a:t> key4		</a:t>
            </a:r>
            <a:r>
              <a:rPr lang="en-US" sz="2200" dirty="0">
                <a:solidFill>
                  <a:schemeClr val="accent6">
                    <a:lumMod val="50000"/>
                  </a:schemeClr>
                </a:solidFill>
                <a:latin typeface="Calibri" pitchFamily="34" charset="0"/>
                <a:cs typeface="Calibri" pitchFamily="34" charset="0"/>
              </a:rPr>
              <a:t>; if Not, check next key</a:t>
            </a:r>
          </a:p>
          <a:p>
            <a:pPr>
              <a:spcBef>
                <a:spcPts val="0"/>
              </a:spcBef>
              <a:buNone/>
            </a:pPr>
            <a:r>
              <a:rPr lang="en-US" sz="2200" dirty="0">
                <a:latin typeface="Calibri" pitchFamily="34" charset="0"/>
                <a:cs typeface="Calibri" pitchFamily="34" charset="0"/>
              </a:rPr>
              <a:t>		</a:t>
            </a:r>
            <a:r>
              <a:rPr lang="en-US" sz="2200" dirty="0">
                <a:solidFill>
                  <a:srgbClr val="0070C0"/>
                </a:solidFill>
                <a:latin typeface="Calibri" pitchFamily="34" charset="0"/>
                <a:cs typeface="Calibri" pitchFamily="34" charset="0"/>
              </a:rPr>
              <a:t>ldi</a:t>
            </a:r>
            <a:r>
              <a:rPr lang="el-GR" sz="2200" dirty="0">
                <a:latin typeface="Calibri" pitchFamily="34" charset="0"/>
                <a:cs typeface="Calibri" pitchFamily="34" charset="0"/>
              </a:rPr>
              <a:t>  </a:t>
            </a:r>
            <a:r>
              <a:rPr lang="en-US" sz="2200" dirty="0">
                <a:latin typeface="Calibri" pitchFamily="34" charset="0"/>
                <a:cs typeface="Calibri" pitchFamily="34" charset="0"/>
              </a:rPr>
              <a:t>endeixi,0x03	</a:t>
            </a:r>
            <a:r>
              <a:rPr lang="en-US" sz="2200" dirty="0">
                <a:solidFill>
                  <a:schemeClr val="accent6">
                    <a:lumMod val="50000"/>
                  </a:schemeClr>
                </a:solidFill>
                <a:latin typeface="Calibri" pitchFamily="34" charset="0"/>
                <a:cs typeface="Calibri" pitchFamily="34" charset="0"/>
              </a:rPr>
              <a:t>; if yes...</a:t>
            </a:r>
          </a:p>
          <a:p>
            <a:pPr>
              <a:spcBef>
                <a:spcPts val="0"/>
              </a:spcBef>
              <a:buNone/>
            </a:pPr>
            <a:r>
              <a:rPr lang="en-US" sz="2200" dirty="0">
                <a:latin typeface="Calibri" pitchFamily="34" charset="0"/>
                <a:cs typeface="Calibri" pitchFamily="34" charset="0"/>
              </a:rPr>
              <a:t>		</a:t>
            </a:r>
            <a:r>
              <a:rPr lang="en-US" sz="2200" dirty="0" err="1">
                <a:solidFill>
                  <a:srgbClr val="0070C0"/>
                </a:solidFill>
                <a:latin typeface="Calibri" pitchFamily="34" charset="0"/>
                <a:cs typeface="Calibri" pitchFamily="34" charset="0"/>
              </a:rPr>
              <a:t>rjmp</a:t>
            </a:r>
            <a:r>
              <a:rPr lang="el-GR" sz="2200" dirty="0">
                <a:latin typeface="Calibri" pitchFamily="34" charset="0"/>
                <a:cs typeface="Calibri" pitchFamily="34" charset="0"/>
              </a:rPr>
              <a:t>  </a:t>
            </a:r>
            <a:r>
              <a:rPr lang="en-US" sz="2200" dirty="0" err="1">
                <a:latin typeface="Calibri" pitchFamily="34" charset="0"/>
                <a:cs typeface="Calibri" pitchFamily="34" charset="0"/>
              </a:rPr>
              <a:t>disp_no_of_key</a:t>
            </a:r>
            <a:r>
              <a:rPr lang="en-US" sz="2200" dirty="0">
                <a:latin typeface="Calibri" pitchFamily="34" charset="0"/>
                <a:cs typeface="Calibri" pitchFamily="34" charset="0"/>
              </a:rPr>
              <a:t>	</a:t>
            </a:r>
            <a:r>
              <a:rPr lang="en-US" sz="2200" dirty="0">
                <a:solidFill>
                  <a:schemeClr val="accent6">
                    <a:lumMod val="50000"/>
                  </a:schemeClr>
                </a:solidFill>
                <a:latin typeface="Calibri" pitchFamily="34" charset="0"/>
                <a:cs typeface="Calibri" pitchFamily="34" charset="0"/>
              </a:rPr>
              <a:t>; </a:t>
            </a:r>
            <a:r>
              <a:rPr lang="en-US" sz="2200" dirty="0" err="1">
                <a:solidFill>
                  <a:schemeClr val="accent6">
                    <a:lumMod val="50000"/>
                  </a:schemeClr>
                </a:solidFill>
                <a:latin typeface="Calibri" pitchFamily="34" charset="0"/>
                <a:cs typeface="Calibri" pitchFamily="34" charset="0"/>
              </a:rPr>
              <a:t>goto</a:t>
            </a:r>
            <a:r>
              <a:rPr lang="en-US" sz="2200" dirty="0">
                <a:solidFill>
                  <a:schemeClr val="accent6">
                    <a:lumMod val="50000"/>
                  </a:schemeClr>
                </a:solidFill>
                <a:latin typeface="Calibri" pitchFamily="34" charset="0"/>
                <a:cs typeface="Calibri" pitchFamily="34" charset="0"/>
              </a:rPr>
              <a:t> type it to LEDs</a:t>
            </a:r>
          </a:p>
          <a:p>
            <a:pPr>
              <a:spcBef>
                <a:spcPts val="0"/>
              </a:spcBef>
              <a:buNone/>
            </a:pPr>
            <a:endParaRPr lang="en-US" sz="2200" dirty="0">
              <a:latin typeface="Calibri" pitchFamily="34" charset="0"/>
              <a:cs typeface="Calibri" pitchFamily="34" charset="0"/>
            </a:endParaRPr>
          </a:p>
          <a:p>
            <a:pPr>
              <a:spcBef>
                <a:spcPts val="0"/>
              </a:spcBef>
              <a:buNone/>
            </a:pPr>
            <a:r>
              <a:rPr lang="el-GR" sz="2200" dirty="0">
                <a:latin typeface="Calibri" pitchFamily="34" charset="0"/>
                <a:cs typeface="Calibri" pitchFamily="34" charset="0"/>
              </a:rPr>
              <a:t>	</a:t>
            </a:r>
            <a:r>
              <a:rPr lang="en-US" sz="2200" dirty="0">
                <a:latin typeface="Calibri" pitchFamily="34" charset="0"/>
                <a:cs typeface="Calibri" pitchFamily="34" charset="0"/>
              </a:rPr>
              <a:t>key4:	</a:t>
            </a:r>
            <a:r>
              <a:rPr lang="en-US" sz="2200" dirty="0" err="1">
                <a:solidFill>
                  <a:srgbClr val="0070C0"/>
                </a:solidFill>
                <a:latin typeface="Calibri" pitchFamily="34" charset="0"/>
                <a:cs typeface="Calibri" pitchFamily="34" charset="0"/>
              </a:rPr>
              <a:t>sbic</a:t>
            </a:r>
            <a:r>
              <a:rPr lang="en-US" sz="2200" dirty="0">
                <a:latin typeface="Calibri" pitchFamily="34" charset="0"/>
                <a:cs typeface="Calibri" pitchFamily="34" charset="0"/>
              </a:rPr>
              <a:t> PINB,PB3		</a:t>
            </a:r>
            <a:r>
              <a:rPr lang="en-US" sz="2200" dirty="0">
                <a:solidFill>
                  <a:schemeClr val="accent6">
                    <a:lumMod val="50000"/>
                  </a:schemeClr>
                </a:solidFill>
                <a:latin typeface="Calibri" pitchFamily="34" charset="0"/>
                <a:cs typeface="Calibri" pitchFamily="34" charset="0"/>
              </a:rPr>
              <a:t>; Pressed key No4 ?</a:t>
            </a:r>
          </a:p>
          <a:p>
            <a:pPr>
              <a:spcBef>
                <a:spcPts val="0"/>
              </a:spcBef>
              <a:buNone/>
            </a:pPr>
            <a:r>
              <a:rPr lang="en-US" sz="2200" dirty="0">
                <a:latin typeface="Calibri" pitchFamily="34" charset="0"/>
                <a:cs typeface="Calibri" pitchFamily="34" charset="0"/>
              </a:rPr>
              <a:t>		</a:t>
            </a:r>
            <a:r>
              <a:rPr lang="en-US" sz="2200" dirty="0" err="1">
                <a:solidFill>
                  <a:srgbClr val="0070C0"/>
                </a:solidFill>
                <a:latin typeface="Calibri" pitchFamily="34" charset="0"/>
                <a:cs typeface="Calibri" pitchFamily="34" charset="0"/>
              </a:rPr>
              <a:t>rjmp</a:t>
            </a:r>
            <a:r>
              <a:rPr lang="en-US" sz="2200" dirty="0">
                <a:solidFill>
                  <a:srgbClr val="0070C0"/>
                </a:solidFill>
                <a:latin typeface="Calibri" pitchFamily="34" charset="0"/>
                <a:cs typeface="Calibri" pitchFamily="34" charset="0"/>
              </a:rPr>
              <a:t> </a:t>
            </a:r>
            <a:r>
              <a:rPr lang="en-US" sz="2200" dirty="0">
                <a:latin typeface="Calibri" pitchFamily="34" charset="0"/>
                <a:cs typeface="Calibri" pitchFamily="34" charset="0"/>
              </a:rPr>
              <a:t>key5		</a:t>
            </a:r>
            <a:r>
              <a:rPr lang="en-US" sz="2200" dirty="0">
                <a:solidFill>
                  <a:schemeClr val="accent6">
                    <a:lumMod val="50000"/>
                  </a:schemeClr>
                </a:solidFill>
                <a:latin typeface="Calibri" pitchFamily="34" charset="0"/>
                <a:cs typeface="Calibri" pitchFamily="34" charset="0"/>
              </a:rPr>
              <a:t>; if Not, check next key</a:t>
            </a:r>
          </a:p>
          <a:p>
            <a:pPr>
              <a:spcBef>
                <a:spcPts val="0"/>
              </a:spcBef>
              <a:buNone/>
            </a:pPr>
            <a:r>
              <a:rPr lang="en-US" sz="2200" dirty="0">
                <a:latin typeface="Calibri" pitchFamily="34" charset="0"/>
                <a:cs typeface="Calibri" pitchFamily="34" charset="0"/>
              </a:rPr>
              <a:t>		</a:t>
            </a:r>
            <a:r>
              <a:rPr lang="en-US" sz="2200" dirty="0">
                <a:solidFill>
                  <a:srgbClr val="0070C0"/>
                </a:solidFill>
                <a:latin typeface="Calibri" pitchFamily="34" charset="0"/>
                <a:cs typeface="Calibri" pitchFamily="34" charset="0"/>
              </a:rPr>
              <a:t>ldi</a:t>
            </a:r>
            <a:r>
              <a:rPr lang="el-GR" sz="2200" dirty="0">
                <a:latin typeface="Calibri" pitchFamily="34" charset="0"/>
                <a:cs typeface="Calibri" pitchFamily="34" charset="0"/>
              </a:rPr>
              <a:t>  </a:t>
            </a:r>
            <a:r>
              <a:rPr lang="en-US" sz="2200" dirty="0">
                <a:latin typeface="Calibri" pitchFamily="34" charset="0"/>
                <a:cs typeface="Calibri" pitchFamily="34" charset="0"/>
              </a:rPr>
              <a:t>endeixi,0x0A	</a:t>
            </a:r>
            <a:r>
              <a:rPr lang="en-US" sz="2200" dirty="0">
                <a:solidFill>
                  <a:schemeClr val="accent6">
                    <a:lumMod val="50000"/>
                  </a:schemeClr>
                </a:solidFill>
                <a:latin typeface="Calibri" pitchFamily="34" charset="0"/>
                <a:cs typeface="Calibri" pitchFamily="34" charset="0"/>
              </a:rPr>
              <a:t>; if yes...</a:t>
            </a:r>
          </a:p>
          <a:p>
            <a:pPr>
              <a:spcBef>
                <a:spcPts val="0"/>
              </a:spcBef>
              <a:buNone/>
            </a:pPr>
            <a:r>
              <a:rPr lang="en-US" sz="2200" dirty="0">
                <a:latin typeface="Calibri" pitchFamily="34" charset="0"/>
                <a:cs typeface="Calibri" pitchFamily="34" charset="0"/>
              </a:rPr>
              <a:t>		</a:t>
            </a:r>
            <a:r>
              <a:rPr lang="en-US" sz="2200" dirty="0" err="1">
                <a:solidFill>
                  <a:srgbClr val="0070C0"/>
                </a:solidFill>
                <a:latin typeface="Calibri" pitchFamily="34" charset="0"/>
                <a:cs typeface="Calibri" pitchFamily="34" charset="0"/>
              </a:rPr>
              <a:t>rjmp</a:t>
            </a:r>
            <a:r>
              <a:rPr lang="el-GR" sz="2200" dirty="0">
                <a:latin typeface="Calibri" pitchFamily="34" charset="0"/>
                <a:cs typeface="Calibri" pitchFamily="34" charset="0"/>
              </a:rPr>
              <a:t>  </a:t>
            </a:r>
            <a:r>
              <a:rPr lang="en-US" sz="2200" dirty="0" err="1">
                <a:latin typeface="Calibri" pitchFamily="34" charset="0"/>
                <a:cs typeface="Calibri" pitchFamily="34" charset="0"/>
              </a:rPr>
              <a:t>disp_no_of_key</a:t>
            </a:r>
            <a:r>
              <a:rPr lang="el-GR" sz="2200" dirty="0">
                <a:latin typeface="Calibri" pitchFamily="34" charset="0"/>
                <a:cs typeface="Calibri" pitchFamily="34" charset="0"/>
              </a:rPr>
              <a:t>	</a:t>
            </a:r>
            <a:r>
              <a:rPr lang="en-US" sz="2200" dirty="0">
                <a:solidFill>
                  <a:schemeClr val="accent6">
                    <a:lumMod val="50000"/>
                  </a:schemeClr>
                </a:solidFill>
                <a:latin typeface="Calibri" pitchFamily="34" charset="0"/>
                <a:cs typeface="Calibri" pitchFamily="34" charset="0"/>
              </a:rPr>
              <a:t>; </a:t>
            </a:r>
            <a:r>
              <a:rPr lang="en-US" sz="2200" dirty="0" err="1">
                <a:solidFill>
                  <a:schemeClr val="accent6">
                    <a:lumMod val="50000"/>
                  </a:schemeClr>
                </a:solidFill>
                <a:latin typeface="Calibri" pitchFamily="34" charset="0"/>
                <a:cs typeface="Calibri" pitchFamily="34" charset="0"/>
              </a:rPr>
              <a:t>goto</a:t>
            </a:r>
            <a:r>
              <a:rPr lang="en-US" sz="2200" dirty="0">
                <a:solidFill>
                  <a:schemeClr val="accent6">
                    <a:lumMod val="50000"/>
                  </a:schemeClr>
                </a:solidFill>
                <a:latin typeface="Calibri" pitchFamily="34" charset="0"/>
                <a:cs typeface="Calibri" pitchFamily="34" charset="0"/>
              </a:rPr>
              <a:t> type it to LEDs</a:t>
            </a:r>
          </a:p>
          <a:p>
            <a:pPr>
              <a:spcBef>
                <a:spcPts val="0"/>
              </a:spcBef>
              <a:buNone/>
            </a:pPr>
            <a:endParaRPr lang="en-US" sz="2200" dirty="0">
              <a:latin typeface="Calibri" pitchFamily="34" charset="0"/>
              <a:cs typeface="Calibri" pitchFamily="34" charset="0"/>
            </a:endParaRPr>
          </a:p>
          <a:p>
            <a:pPr>
              <a:spcBef>
                <a:spcPts val="0"/>
              </a:spcBef>
              <a:buNone/>
            </a:pPr>
            <a:r>
              <a:rPr lang="el-GR" sz="2200" dirty="0">
                <a:latin typeface="Calibri" pitchFamily="34" charset="0"/>
                <a:cs typeface="Calibri" pitchFamily="34" charset="0"/>
              </a:rPr>
              <a:t>	</a:t>
            </a:r>
            <a:r>
              <a:rPr lang="en-US" sz="2200" dirty="0">
                <a:latin typeface="Calibri" pitchFamily="34" charset="0"/>
                <a:cs typeface="Calibri" pitchFamily="34" charset="0"/>
              </a:rPr>
              <a:t>key5:	</a:t>
            </a:r>
            <a:r>
              <a:rPr lang="en-US" sz="2200" dirty="0">
                <a:solidFill>
                  <a:srgbClr val="0070C0"/>
                </a:solidFill>
                <a:latin typeface="Calibri" pitchFamily="34" charset="0"/>
                <a:cs typeface="Calibri" pitchFamily="34" charset="0"/>
              </a:rPr>
              <a:t>ldi</a:t>
            </a:r>
            <a:r>
              <a:rPr lang="el-GR" sz="2200" dirty="0">
                <a:latin typeface="Calibri" pitchFamily="34" charset="0"/>
                <a:cs typeface="Calibri" pitchFamily="34" charset="0"/>
              </a:rPr>
              <a:t>  </a:t>
            </a:r>
            <a:r>
              <a:rPr lang="en-US" sz="2200" dirty="0">
                <a:latin typeface="Calibri" pitchFamily="34" charset="0"/>
                <a:cs typeface="Calibri" pitchFamily="34" charset="0"/>
              </a:rPr>
              <a:t>temp,0b11011111 </a:t>
            </a:r>
            <a:r>
              <a:rPr lang="el-GR" sz="2200" dirty="0">
                <a:latin typeface="Calibri" pitchFamily="34" charset="0"/>
                <a:cs typeface="Calibri" pitchFamily="34" charset="0"/>
              </a:rPr>
              <a:t>	</a:t>
            </a:r>
            <a:r>
              <a:rPr lang="en-US" sz="2200" dirty="0">
                <a:solidFill>
                  <a:schemeClr val="accent6">
                    <a:lumMod val="50000"/>
                  </a:schemeClr>
                </a:solidFill>
                <a:latin typeface="Calibri" pitchFamily="34" charset="0"/>
                <a:cs typeface="Calibri" pitchFamily="34" charset="0"/>
              </a:rPr>
              <a:t>; Disable the first line... </a:t>
            </a:r>
          </a:p>
          <a:p>
            <a:pPr>
              <a:spcBef>
                <a:spcPts val="0"/>
              </a:spcBef>
              <a:buNone/>
            </a:pPr>
            <a:r>
              <a:rPr lang="en-US" sz="2200" dirty="0">
                <a:latin typeface="Calibri" pitchFamily="34" charset="0"/>
                <a:cs typeface="Calibri" pitchFamily="34" charset="0"/>
              </a:rPr>
              <a:t>		</a:t>
            </a:r>
            <a:r>
              <a:rPr lang="en-US" sz="2200" dirty="0">
                <a:solidFill>
                  <a:srgbClr val="0070C0"/>
                </a:solidFill>
                <a:latin typeface="Calibri" pitchFamily="34" charset="0"/>
                <a:cs typeface="Calibri" pitchFamily="34" charset="0"/>
              </a:rPr>
              <a:t>out</a:t>
            </a:r>
            <a:r>
              <a:rPr lang="el-GR" sz="2200" dirty="0">
                <a:latin typeface="Calibri" pitchFamily="34" charset="0"/>
                <a:cs typeface="Calibri" pitchFamily="34" charset="0"/>
              </a:rPr>
              <a:t>  </a:t>
            </a:r>
            <a:r>
              <a:rPr lang="en-US" sz="2200" dirty="0" err="1">
                <a:latin typeface="Calibri" pitchFamily="34" charset="0"/>
                <a:cs typeface="Calibri" pitchFamily="34" charset="0"/>
              </a:rPr>
              <a:t>PORTB,temp</a:t>
            </a:r>
            <a:r>
              <a:rPr lang="en-US" sz="2200" dirty="0">
                <a:latin typeface="Calibri" pitchFamily="34" charset="0"/>
                <a:cs typeface="Calibri" pitchFamily="34" charset="0"/>
              </a:rPr>
              <a:t>	</a:t>
            </a:r>
            <a:r>
              <a:rPr lang="en-US" sz="2200" dirty="0">
                <a:solidFill>
                  <a:schemeClr val="accent6">
                    <a:lumMod val="50000"/>
                  </a:schemeClr>
                </a:solidFill>
                <a:latin typeface="Calibri" pitchFamily="34" charset="0"/>
                <a:cs typeface="Calibri" pitchFamily="34" charset="0"/>
              </a:rPr>
              <a:t>; and enable the second</a:t>
            </a:r>
          </a:p>
          <a:p>
            <a:pPr>
              <a:spcBef>
                <a:spcPts val="0"/>
              </a:spcBef>
              <a:buNone/>
            </a:pPr>
            <a:r>
              <a:rPr lang="en-US" sz="2200" dirty="0">
                <a:latin typeface="Calibri" pitchFamily="34" charset="0"/>
                <a:cs typeface="Calibri" pitchFamily="34" charset="0"/>
              </a:rPr>
              <a:t>		</a:t>
            </a:r>
            <a:r>
              <a:rPr lang="en-US" sz="2200" dirty="0" err="1">
                <a:solidFill>
                  <a:srgbClr val="0070C0"/>
                </a:solidFill>
                <a:latin typeface="Calibri" pitchFamily="34" charset="0"/>
                <a:cs typeface="Calibri" pitchFamily="34" charset="0"/>
              </a:rPr>
              <a:t>rcall</a:t>
            </a:r>
            <a:r>
              <a:rPr lang="el-GR" sz="2200" dirty="0">
                <a:latin typeface="Calibri" pitchFamily="34" charset="0"/>
                <a:cs typeface="Calibri" pitchFamily="34" charset="0"/>
              </a:rPr>
              <a:t>  </a:t>
            </a:r>
            <a:r>
              <a:rPr lang="en-US" sz="2200" dirty="0">
                <a:latin typeface="Calibri" pitchFamily="34" charset="0"/>
                <a:cs typeface="Calibri" pitchFamily="34" charset="0"/>
              </a:rPr>
              <a:t>delay</a:t>
            </a:r>
          </a:p>
          <a:p>
            <a:pPr>
              <a:buNone/>
            </a:pPr>
            <a:r>
              <a:rPr lang="en-US" sz="2000" i="1" dirty="0">
                <a:solidFill>
                  <a:schemeClr val="accent2">
                    <a:lumMod val="50000"/>
                  </a:schemeClr>
                </a:solidFill>
                <a:latin typeface="Calibri" pitchFamily="34" charset="0"/>
                <a:cs typeface="Calibri" pitchFamily="34" charset="0"/>
              </a:rPr>
              <a:t>		</a:t>
            </a:r>
            <a:r>
              <a:rPr lang="en-US" sz="2000" i="1" dirty="0">
                <a:latin typeface="Calibri" pitchFamily="34" charset="0"/>
                <a:cs typeface="Calibri" pitchFamily="34" charset="0"/>
              </a:rPr>
              <a:t>…...</a:t>
            </a:r>
            <a:endParaRPr lang="el-GR" sz="2000" i="1" dirty="0">
              <a:latin typeface="Calibri" pitchFamily="34" charset="0"/>
              <a:cs typeface="Calibri" pitchFamily="34" charset="0"/>
            </a:endParaRPr>
          </a:p>
          <a:p>
            <a:pPr>
              <a:buNone/>
            </a:pPr>
            <a:endParaRPr lang="el-GR" sz="2000" i="1" dirty="0">
              <a:solidFill>
                <a:schemeClr val="accent2">
                  <a:lumMod val="50000"/>
                </a:schemeClr>
              </a:solidFill>
              <a:latin typeface="Calibri" pitchFamily="34" charset="0"/>
              <a:cs typeface="Calibri" pitchFamily="34" charset="0"/>
            </a:endParaRPr>
          </a:p>
          <a:p>
            <a:pPr>
              <a:buNone/>
            </a:pPr>
            <a:endParaRPr lang="el-GR" sz="2000" i="1" dirty="0">
              <a:solidFill>
                <a:schemeClr val="accent2">
                  <a:lumMod val="50000"/>
                </a:schemeClr>
              </a:solidFill>
              <a:latin typeface="Calibri" pitchFamily="34" charset="0"/>
              <a:cs typeface="Calibri" pitchFamily="34" charset="0"/>
            </a:endParaRPr>
          </a:p>
        </p:txBody>
      </p:sp>
      <p:sp>
        <p:nvSpPr>
          <p:cNvPr id="5" name="1 - Τίτλος"/>
          <p:cNvSpPr>
            <a:spLocks noGrp="1"/>
          </p:cNvSpPr>
          <p:nvPr>
            <p:ph type="title"/>
          </p:nvPr>
        </p:nvSpPr>
        <p:spPr/>
        <p:txBody>
          <a:bodyPr>
            <a:normAutofit/>
          </a:bodyPr>
          <a:lstStyle/>
          <a:p>
            <a:r>
              <a:rPr lang="el-GR" sz="2800" i="1" dirty="0"/>
              <a:t>είσοδοι - έξοδοι μικροϋπολογιστή</a:t>
            </a:r>
            <a:endParaRPr lang="el-GR" sz="2800" i="1" dirty="0"/>
          </a:p>
        </p:txBody>
      </p:sp>
    </p:spTree>
    <p:extLst>
      <p:ext uri="{BB962C8B-B14F-4D97-AF65-F5344CB8AC3E}">
        <p14:creationId xmlns:p14="http://schemas.microsoft.com/office/powerpoint/2010/main" val="3434035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2135560" y="1628800"/>
            <a:ext cx="8298504" cy="4896544"/>
          </a:xfrm>
        </p:spPr>
        <p:txBody>
          <a:bodyPr>
            <a:normAutofit lnSpcReduction="10000"/>
          </a:bodyPr>
          <a:lstStyle/>
          <a:p>
            <a:r>
              <a:rPr lang="el-GR" sz="2200" dirty="0">
                <a:latin typeface="Calibri" pitchFamily="34" charset="0"/>
                <a:cs typeface="Calibri" pitchFamily="34" charset="0"/>
              </a:rPr>
              <a:t>επισκόπηση των μΥπολογιστών </a:t>
            </a:r>
            <a:r>
              <a:rPr lang="en-US" sz="2200" dirty="0">
                <a:latin typeface="Calibri" pitchFamily="34" charset="0"/>
                <a:cs typeface="Calibri" pitchFamily="34" charset="0"/>
              </a:rPr>
              <a:t>AVR</a:t>
            </a:r>
            <a:r>
              <a:rPr lang="el-GR" sz="2200" dirty="0">
                <a:latin typeface="Calibri" pitchFamily="34" charset="0"/>
                <a:cs typeface="Calibri" pitchFamily="34" charset="0"/>
              </a:rPr>
              <a:t> :</a:t>
            </a:r>
          </a:p>
          <a:p>
            <a:pPr>
              <a:buNone/>
            </a:pPr>
            <a:endParaRPr lang="el-GR" sz="900" i="1" dirty="0">
              <a:solidFill>
                <a:schemeClr val="accent2">
                  <a:lumMod val="50000"/>
                </a:schemeClr>
              </a:solidFill>
            </a:endParaRPr>
          </a:p>
          <a:p>
            <a:pPr>
              <a:buNone/>
            </a:pPr>
            <a:r>
              <a:rPr lang="el-GR" sz="1400" i="1" dirty="0" err="1">
                <a:solidFill>
                  <a:schemeClr val="accent2">
                    <a:lumMod val="50000"/>
                  </a:schemeClr>
                </a:solidFill>
                <a:latin typeface="Calibri" pitchFamily="34" charset="0"/>
                <a:cs typeface="Calibri" pitchFamily="34" charset="0"/>
              </a:rPr>
              <a:t>tinyAVR</a:t>
            </a:r>
            <a:r>
              <a:rPr lang="el-GR" sz="1400" i="1" dirty="0">
                <a:solidFill>
                  <a:schemeClr val="accent2">
                    <a:lumMod val="50000"/>
                  </a:schemeClr>
                </a:solidFill>
                <a:latin typeface="Calibri" pitchFamily="34" charset="0"/>
                <a:cs typeface="Calibri" pitchFamily="34" charset="0"/>
              </a:rPr>
              <a:t> — σειρά </a:t>
            </a:r>
            <a:r>
              <a:rPr lang="sk-SK" sz="1400" i="1" dirty="0">
                <a:solidFill>
                  <a:schemeClr val="accent2">
                    <a:lumMod val="50000"/>
                  </a:schemeClr>
                </a:solidFill>
                <a:latin typeface="Calibri" pitchFamily="34" charset="0"/>
                <a:cs typeface="Calibri" pitchFamily="34" charset="0"/>
              </a:rPr>
              <a:t>ATtiny</a:t>
            </a:r>
            <a:r>
              <a:rPr lang="en-US" sz="1400" i="1" dirty="0">
                <a:solidFill>
                  <a:schemeClr val="accent2">
                    <a:lumMod val="50000"/>
                  </a:schemeClr>
                </a:solidFill>
                <a:latin typeface="Calibri" pitchFamily="34" charset="0"/>
                <a:cs typeface="Calibri" pitchFamily="34" charset="0"/>
              </a:rPr>
              <a:t> </a:t>
            </a:r>
            <a:r>
              <a:rPr lang="en-US" sz="1400" i="1" dirty="0">
                <a:solidFill>
                  <a:schemeClr val="accent2">
                    <a:lumMod val="50000"/>
                  </a:schemeClr>
                </a:solidFill>
              </a:rPr>
              <a:t>(</a:t>
            </a:r>
            <a:r>
              <a:rPr lang="el-GR" sz="1400" i="1" dirty="0">
                <a:solidFill>
                  <a:schemeClr val="accent2">
                    <a:lumMod val="50000"/>
                  </a:schemeClr>
                </a:solidFill>
              </a:rPr>
              <a:t>εφαρμογή σε φορητές συσκευές λόγω της πολύ μικρής τάσης λειτουργίας-0.7</a:t>
            </a:r>
            <a:r>
              <a:rPr lang="en-US" sz="1400" i="1" dirty="0">
                <a:solidFill>
                  <a:schemeClr val="accent2">
                    <a:lumMod val="50000"/>
                  </a:schemeClr>
                </a:solidFill>
              </a:rPr>
              <a:t>V </a:t>
            </a:r>
            <a:r>
              <a:rPr lang="el-GR" sz="1400" i="1" dirty="0">
                <a:solidFill>
                  <a:schemeClr val="accent2">
                    <a:lumMod val="50000"/>
                  </a:schemeClr>
                </a:solidFill>
              </a:rPr>
              <a:t>και του πολύ μικρού ρεύματος που καταναλώνουν).</a:t>
            </a:r>
          </a:p>
          <a:p>
            <a:pPr>
              <a:buNone/>
            </a:pPr>
            <a:r>
              <a:rPr lang="el-GR" sz="1400" i="1" dirty="0">
                <a:solidFill>
                  <a:schemeClr val="accent2">
                    <a:lumMod val="50000"/>
                  </a:schemeClr>
                </a:solidFill>
              </a:rPr>
              <a:t>	1-8 </a:t>
            </a:r>
            <a:r>
              <a:rPr lang="el-GR" sz="1400" i="1" dirty="0" err="1">
                <a:solidFill>
                  <a:schemeClr val="accent2">
                    <a:lumMod val="50000"/>
                  </a:schemeClr>
                </a:solidFill>
              </a:rPr>
              <a:t>kB</a:t>
            </a:r>
            <a:r>
              <a:rPr lang="el-GR" sz="1400" i="1" dirty="0">
                <a:solidFill>
                  <a:schemeClr val="accent2">
                    <a:lumMod val="50000"/>
                  </a:schemeClr>
                </a:solidFill>
              </a:rPr>
              <a:t> πρόγραμμα μνήμης</a:t>
            </a:r>
            <a:br>
              <a:rPr lang="el-GR" sz="1400" i="1" dirty="0">
                <a:solidFill>
                  <a:schemeClr val="accent2">
                    <a:lumMod val="50000"/>
                  </a:schemeClr>
                </a:solidFill>
              </a:rPr>
            </a:br>
            <a:r>
              <a:rPr lang="el-GR" sz="1400" i="1" dirty="0">
                <a:solidFill>
                  <a:schemeClr val="accent2">
                    <a:lumMod val="50000"/>
                  </a:schemeClr>
                </a:solidFill>
              </a:rPr>
              <a:t>8–32 Ακροδέκτες</a:t>
            </a:r>
            <a:br>
              <a:rPr lang="el-GR" sz="1400" i="1" dirty="0">
                <a:solidFill>
                  <a:schemeClr val="accent2">
                    <a:lumMod val="50000"/>
                  </a:schemeClr>
                </a:solidFill>
              </a:rPr>
            </a:br>
            <a:r>
              <a:rPr lang="el-GR" sz="1400" i="1" dirty="0">
                <a:solidFill>
                  <a:schemeClr val="accent2">
                    <a:lumMod val="50000"/>
                  </a:schemeClr>
                </a:solidFill>
              </a:rPr>
              <a:t>Περιορισμένο σετ εντολών χειρισμού περιφερειακών</a:t>
            </a:r>
            <a:endParaRPr lang="en-US" sz="1400" i="1" dirty="0">
              <a:solidFill>
                <a:schemeClr val="accent2">
                  <a:lumMod val="50000"/>
                </a:schemeClr>
              </a:solidFill>
            </a:endParaRPr>
          </a:p>
          <a:p>
            <a:pPr>
              <a:buNone/>
            </a:pPr>
            <a:endParaRPr lang="el-GR" sz="800" i="1" dirty="0">
              <a:solidFill>
                <a:schemeClr val="accent2">
                  <a:lumMod val="50000"/>
                </a:schemeClr>
              </a:solidFill>
            </a:endParaRPr>
          </a:p>
          <a:p>
            <a:pPr>
              <a:buNone/>
            </a:pPr>
            <a:r>
              <a:rPr lang="el-GR" sz="1400" i="1" dirty="0" err="1">
                <a:solidFill>
                  <a:schemeClr val="accent2">
                    <a:lumMod val="50000"/>
                  </a:schemeClr>
                </a:solidFill>
                <a:latin typeface="Calibri" pitchFamily="34" charset="0"/>
                <a:cs typeface="Calibri" pitchFamily="34" charset="0"/>
              </a:rPr>
              <a:t>megaAVR</a:t>
            </a:r>
            <a:r>
              <a:rPr lang="el-GR" sz="1400" i="1" dirty="0">
                <a:solidFill>
                  <a:schemeClr val="accent2">
                    <a:lumMod val="50000"/>
                  </a:schemeClr>
                </a:solidFill>
                <a:latin typeface="Calibri" pitchFamily="34" charset="0"/>
                <a:cs typeface="Calibri" pitchFamily="34" charset="0"/>
              </a:rPr>
              <a:t> — σειρά </a:t>
            </a:r>
            <a:r>
              <a:rPr lang="hu-HU" sz="1400" i="1" dirty="0">
                <a:solidFill>
                  <a:schemeClr val="accent2">
                    <a:lumMod val="50000"/>
                  </a:schemeClr>
                </a:solidFill>
                <a:latin typeface="Calibri" pitchFamily="34" charset="0"/>
                <a:cs typeface="Calibri" pitchFamily="34" charset="0"/>
              </a:rPr>
              <a:t>ATmega</a:t>
            </a:r>
            <a:r>
              <a:rPr lang="el-GR" sz="1400" i="1" dirty="0">
                <a:solidFill>
                  <a:schemeClr val="accent2">
                    <a:lumMod val="50000"/>
                  </a:schemeClr>
                </a:solidFill>
                <a:latin typeface="Calibri" pitchFamily="34" charset="0"/>
                <a:cs typeface="Calibri" pitchFamily="34" charset="0"/>
              </a:rPr>
              <a:t> </a:t>
            </a:r>
            <a:r>
              <a:rPr lang="el-GR" sz="1400" i="1" dirty="0">
                <a:solidFill>
                  <a:schemeClr val="accent2">
                    <a:lumMod val="50000"/>
                  </a:schemeClr>
                </a:solidFill>
              </a:rPr>
              <a:t>(η ευρύτερα χρησιμοποιούμενη σειρά, κυρίως σε οικιακές συσκευές και ηλεκτρονικές εφαρμογές).</a:t>
            </a:r>
          </a:p>
          <a:p>
            <a:pPr>
              <a:buNone/>
            </a:pPr>
            <a:r>
              <a:rPr lang="el-GR" sz="1400" i="1" dirty="0">
                <a:solidFill>
                  <a:schemeClr val="accent2">
                    <a:lumMod val="50000"/>
                  </a:schemeClr>
                </a:solidFill>
              </a:rPr>
              <a:t>	4-256 </a:t>
            </a:r>
            <a:r>
              <a:rPr lang="el-GR" sz="1400" i="1" dirty="0" err="1">
                <a:solidFill>
                  <a:schemeClr val="accent2">
                    <a:lumMod val="50000"/>
                  </a:schemeClr>
                </a:solidFill>
              </a:rPr>
              <a:t>kB</a:t>
            </a:r>
            <a:r>
              <a:rPr lang="el-GR" sz="1400" i="1" dirty="0">
                <a:solidFill>
                  <a:schemeClr val="accent2">
                    <a:lumMod val="50000"/>
                  </a:schemeClr>
                </a:solidFill>
              </a:rPr>
              <a:t> πρόγραμμα μνήμης</a:t>
            </a:r>
            <a:br>
              <a:rPr lang="el-GR" sz="1400" i="1" dirty="0">
                <a:solidFill>
                  <a:schemeClr val="accent2">
                    <a:lumMod val="50000"/>
                  </a:schemeClr>
                </a:solidFill>
              </a:rPr>
            </a:br>
            <a:r>
              <a:rPr lang="el-GR" sz="1400" i="1" dirty="0">
                <a:solidFill>
                  <a:schemeClr val="accent2">
                    <a:lumMod val="50000"/>
                  </a:schemeClr>
                </a:solidFill>
              </a:rPr>
              <a:t>28-100 Ακροδέκτες</a:t>
            </a:r>
            <a:br>
              <a:rPr lang="el-GR" sz="1400" i="1" dirty="0">
                <a:solidFill>
                  <a:schemeClr val="accent2">
                    <a:lumMod val="50000"/>
                  </a:schemeClr>
                </a:solidFill>
              </a:rPr>
            </a:br>
            <a:r>
              <a:rPr lang="el-GR" sz="1400" i="1" dirty="0">
                <a:solidFill>
                  <a:schemeClr val="accent2">
                    <a:lumMod val="50000"/>
                  </a:schemeClr>
                </a:solidFill>
              </a:rPr>
              <a:t>Εκτεταμένο σετ εντολών (Εντολές Πολλαπλασιασμού και μεγαλύτερο χώρος για το πρόγραμμα μνήμης)</a:t>
            </a:r>
            <a:br>
              <a:rPr lang="el-GR" sz="1400" i="1" dirty="0">
                <a:solidFill>
                  <a:schemeClr val="accent2">
                    <a:lumMod val="50000"/>
                  </a:schemeClr>
                </a:solidFill>
              </a:rPr>
            </a:br>
            <a:r>
              <a:rPr lang="el-GR" sz="1400" i="1" dirty="0">
                <a:solidFill>
                  <a:schemeClr val="accent2">
                    <a:lumMod val="50000"/>
                  </a:schemeClr>
                </a:solidFill>
              </a:rPr>
              <a:t>Εκτεταμένο σετ εντολών χειρισμού περιφερειακών</a:t>
            </a:r>
            <a:endParaRPr lang="en-US" sz="1400" i="1" dirty="0">
              <a:solidFill>
                <a:schemeClr val="accent2">
                  <a:lumMod val="50000"/>
                </a:schemeClr>
              </a:solidFill>
            </a:endParaRPr>
          </a:p>
          <a:p>
            <a:pPr>
              <a:buNone/>
            </a:pPr>
            <a:endParaRPr lang="el-GR" sz="800" i="1" dirty="0">
              <a:solidFill>
                <a:schemeClr val="accent2">
                  <a:lumMod val="50000"/>
                </a:schemeClr>
              </a:solidFill>
            </a:endParaRPr>
          </a:p>
          <a:p>
            <a:pPr>
              <a:buNone/>
            </a:pPr>
            <a:r>
              <a:rPr lang="el-GR" sz="1400" i="1" dirty="0">
                <a:solidFill>
                  <a:schemeClr val="accent2">
                    <a:lumMod val="50000"/>
                  </a:schemeClr>
                </a:solidFill>
                <a:latin typeface="Calibri" pitchFamily="34" charset="0"/>
                <a:cs typeface="Calibri" pitchFamily="34" charset="0"/>
              </a:rPr>
              <a:t>XMEGA —  σειρά </a:t>
            </a:r>
            <a:r>
              <a:rPr lang="hu-HU" sz="1400" i="1" dirty="0">
                <a:solidFill>
                  <a:schemeClr val="accent2">
                    <a:lumMod val="50000"/>
                  </a:schemeClr>
                </a:solidFill>
                <a:latin typeface="Calibri" pitchFamily="34" charset="0"/>
                <a:cs typeface="Calibri" pitchFamily="34" charset="0"/>
              </a:rPr>
              <a:t>ATxmega</a:t>
            </a:r>
            <a:r>
              <a:rPr lang="el-GR" sz="1400" i="1" dirty="0">
                <a:solidFill>
                  <a:schemeClr val="accent2">
                    <a:lumMod val="50000"/>
                  </a:schemeClr>
                </a:solidFill>
                <a:latin typeface="Calibri" pitchFamily="34" charset="0"/>
                <a:cs typeface="Calibri" pitchFamily="34" charset="0"/>
              </a:rPr>
              <a:t> (εφαρμογή σε μετρητικά όργανα υψηλής ακριβείας και σε ‘έξυπνες’ συσκευές)</a:t>
            </a:r>
          </a:p>
          <a:p>
            <a:pPr>
              <a:buNone/>
            </a:pPr>
            <a:r>
              <a:rPr lang="el-GR" sz="1400" i="1" dirty="0">
                <a:solidFill>
                  <a:schemeClr val="accent2">
                    <a:lumMod val="50000"/>
                  </a:schemeClr>
                </a:solidFill>
              </a:rPr>
              <a:t>	16-384 </a:t>
            </a:r>
            <a:r>
              <a:rPr lang="el-GR" sz="1400" i="1" dirty="0" err="1">
                <a:solidFill>
                  <a:schemeClr val="accent2">
                    <a:lumMod val="50000"/>
                  </a:schemeClr>
                </a:solidFill>
              </a:rPr>
              <a:t>kB</a:t>
            </a:r>
            <a:r>
              <a:rPr lang="el-GR" sz="1400" i="1" dirty="0">
                <a:solidFill>
                  <a:schemeClr val="accent2">
                    <a:lumMod val="50000"/>
                  </a:schemeClr>
                </a:solidFill>
              </a:rPr>
              <a:t> πρόγραμμα μνήμης</a:t>
            </a:r>
            <a:br>
              <a:rPr lang="el-GR" sz="1400" i="1" dirty="0">
                <a:solidFill>
                  <a:schemeClr val="accent2">
                    <a:lumMod val="50000"/>
                  </a:schemeClr>
                </a:solidFill>
              </a:rPr>
            </a:br>
            <a:r>
              <a:rPr lang="el-GR" sz="1400" i="1" dirty="0">
                <a:solidFill>
                  <a:schemeClr val="accent2">
                    <a:lumMod val="50000"/>
                  </a:schemeClr>
                </a:solidFill>
              </a:rPr>
              <a:t>44-64-100 Ακροδέκτες</a:t>
            </a:r>
            <a:br>
              <a:rPr lang="el-GR" sz="1400" i="1" dirty="0">
                <a:solidFill>
                  <a:schemeClr val="accent2">
                    <a:lumMod val="50000"/>
                  </a:schemeClr>
                </a:solidFill>
              </a:rPr>
            </a:br>
            <a:r>
              <a:rPr lang="el-GR" sz="1400" i="1" dirty="0">
                <a:solidFill>
                  <a:schemeClr val="accent2">
                    <a:lumMod val="50000"/>
                  </a:schemeClr>
                </a:solidFill>
              </a:rPr>
              <a:t>Εκτεταμένα χαρακτηριστικά επιδόσεων, καθώς και υποστήριξη κρυπτογράφησης.</a:t>
            </a:r>
            <a:br>
              <a:rPr lang="el-GR" sz="1400" i="1" dirty="0">
                <a:solidFill>
                  <a:schemeClr val="accent2">
                    <a:lumMod val="50000"/>
                  </a:schemeClr>
                </a:solidFill>
              </a:rPr>
            </a:br>
            <a:r>
              <a:rPr lang="el-GR" sz="1400" i="1" dirty="0">
                <a:solidFill>
                  <a:schemeClr val="accent2">
                    <a:lumMod val="50000"/>
                  </a:schemeClr>
                </a:solidFill>
              </a:rPr>
              <a:t>Εκτεταμένο σετ εντολών χειρισμού περιφερειακών και DAC</a:t>
            </a:r>
          </a:p>
          <a:p>
            <a:endParaRPr lang="el-GR" dirty="0"/>
          </a:p>
        </p:txBody>
      </p:sp>
      <p:sp>
        <p:nvSpPr>
          <p:cNvPr id="4" name="1 - Τίτλος"/>
          <p:cNvSpPr>
            <a:spLocks noGrp="1"/>
          </p:cNvSpPr>
          <p:nvPr>
            <p:ph type="title"/>
          </p:nvPr>
        </p:nvSpPr>
        <p:spPr/>
        <p:txBody>
          <a:bodyPr>
            <a:normAutofit/>
          </a:bodyPr>
          <a:lstStyle/>
          <a:p>
            <a:r>
              <a:rPr lang="el-GR" sz="2800" i="1" dirty="0"/>
              <a:t>εισαγωγή στους μικροϋπολογιστες</a:t>
            </a:r>
            <a:endParaRPr lang="el-GR" sz="2800" i="1" dirty="0"/>
          </a:p>
        </p:txBody>
      </p:sp>
    </p:spTree>
    <p:extLst>
      <p:ext uri="{BB962C8B-B14F-4D97-AF65-F5344CB8AC3E}">
        <p14:creationId xmlns:p14="http://schemas.microsoft.com/office/powerpoint/2010/main" val="9724390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2136648" y="1600200"/>
            <a:ext cx="8153400" cy="4781128"/>
          </a:xfrm>
        </p:spPr>
        <p:txBody>
          <a:bodyPr>
            <a:normAutofit/>
          </a:bodyPr>
          <a:lstStyle/>
          <a:p>
            <a:r>
              <a:rPr lang="el-GR" sz="2000" dirty="0"/>
              <a:t>τι είναι τα ενσωματωμένα συστήματα? </a:t>
            </a:r>
          </a:p>
          <a:p>
            <a:pPr>
              <a:buNone/>
            </a:pPr>
            <a:endParaRPr lang="el-GR" sz="900" i="1" dirty="0">
              <a:solidFill>
                <a:schemeClr val="accent2">
                  <a:lumMod val="50000"/>
                </a:schemeClr>
              </a:solidFill>
            </a:endParaRPr>
          </a:p>
          <a:p>
            <a:pPr>
              <a:buNone/>
            </a:pPr>
            <a:r>
              <a:rPr lang="el-GR" sz="1400" i="1" dirty="0">
                <a:solidFill>
                  <a:schemeClr val="accent2">
                    <a:lumMod val="50000"/>
                  </a:schemeClr>
                </a:solidFill>
              </a:rPr>
              <a:t>Είναι ένα σύστημα υπολογιστή σχεδιασμένο να πραγματοποιεί ειδικά καθήκοντα και αποτελούν μέρος μιας ολοκληρωμένης συσκευής.</a:t>
            </a:r>
          </a:p>
          <a:p>
            <a:pPr>
              <a:buNone/>
            </a:pPr>
            <a:r>
              <a:rPr lang="el-GR" sz="1400" i="1" dirty="0">
                <a:solidFill>
                  <a:schemeClr val="accent2">
                    <a:lumMod val="50000"/>
                  </a:schemeClr>
                </a:solidFill>
              </a:rPr>
              <a:t>Συστήματα μΥπολογιστών βρίσκονται σε μια σειρά από καθημερινές συσκευές όπως είναι ο φούρνος μικροκυμάτων, το πλυντήριο, τα όργανα μέτρησης, </a:t>
            </a:r>
            <a:r>
              <a:rPr lang="el-GR" sz="1400" i="1" dirty="0" err="1">
                <a:solidFill>
                  <a:schemeClr val="accent2">
                    <a:lumMod val="50000"/>
                  </a:schemeClr>
                </a:solidFill>
              </a:rPr>
              <a:t>κ.ά</a:t>
            </a:r>
            <a:r>
              <a:rPr lang="el-GR" sz="1400" i="1" dirty="0">
                <a:solidFill>
                  <a:schemeClr val="accent2">
                    <a:lumMod val="50000"/>
                  </a:schemeClr>
                </a:solidFill>
              </a:rPr>
              <a:t>. </a:t>
            </a:r>
          </a:p>
          <a:p>
            <a:pPr>
              <a:buNone/>
            </a:pPr>
            <a:r>
              <a:rPr lang="el-GR" sz="1400" i="1" dirty="0">
                <a:solidFill>
                  <a:schemeClr val="accent2">
                    <a:lumMod val="50000"/>
                  </a:schemeClr>
                </a:solidFill>
              </a:rPr>
              <a:t>Το 98% των συστημάτων υπολογιστών που διατίθενται σήμερα παγκοσμίως</a:t>
            </a:r>
            <a:r>
              <a:rPr lang="el-GR" sz="1400" i="1" dirty="0">
                <a:solidFill>
                  <a:schemeClr val="accent2">
                    <a:lumMod val="50000"/>
                  </a:schemeClr>
                </a:solidFill>
              </a:rPr>
              <a:t> </a:t>
            </a:r>
            <a:r>
              <a:rPr lang="el-GR" sz="1400" i="1" dirty="0">
                <a:solidFill>
                  <a:schemeClr val="accent2">
                    <a:lumMod val="50000"/>
                  </a:schemeClr>
                </a:solidFill>
              </a:rPr>
              <a:t>είναι ενσωματωμένα.</a:t>
            </a:r>
          </a:p>
          <a:p>
            <a:pPr>
              <a:buNone/>
            </a:pPr>
            <a:endParaRPr lang="el-GR" sz="1200" i="1" dirty="0">
              <a:solidFill>
                <a:schemeClr val="accent2">
                  <a:lumMod val="50000"/>
                </a:schemeClr>
              </a:solidFill>
            </a:endParaRPr>
          </a:p>
          <a:p>
            <a:r>
              <a:rPr lang="el-GR" sz="2000" dirty="0"/>
              <a:t>λειτουργία ενός συστήματος μΥπολογιστή :</a:t>
            </a:r>
          </a:p>
          <a:p>
            <a:endParaRPr lang="el-GR" sz="900" dirty="0"/>
          </a:p>
          <a:p>
            <a:pPr>
              <a:buNone/>
            </a:pPr>
            <a:r>
              <a:rPr lang="el-GR" sz="1400" i="1" dirty="0">
                <a:solidFill>
                  <a:schemeClr val="accent2">
                    <a:lumMod val="50000"/>
                  </a:schemeClr>
                </a:solidFill>
                <a:latin typeface="Calibri" pitchFamily="34" charset="0"/>
                <a:cs typeface="Calibri" pitchFamily="34" charset="0"/>
              </a:rPr>
              <a:t>Για να χρησιμοποιηθεί ένα σύστημα μΥπολογιστή θα πρέπει:</a:t>
            </a:r>
          </a:p>
          <a:p>
            <a:pPr>
              <a:buNone/>
            </a:pPr>
            <a:r>
              <a:rPr lang="el-GR" sz="1400" i="1" dirty="0">
                <a:solidFill>
                  <a:schemeClr val="accent2">
                    <a:lumMod val="50000"/>
                  </a:schemeClr>
                </a:solidFill>
                <a:latin typeface="Calibri" pitchFamily="34" charset="0"/>
                <a:cs typeface="Calibri" pitchFamily="34" charset="0"/>
              </a:rPr>
              <a:t>	α. Να γραφτεί ή να υπάρχει το πρόγραμμα που θα καθορίσει τις λειτουργίες του συστήματος.</a:t>
            </a:r>
          </a:p>
          <a:p>
            <a:pPr>
              <a:buNone/>
            </a:pPr>
            <a:r>
              <a:rPr lang="el-GR" sz="1400" i="1" dirty="0">
                <a:solidFill>
                  <a:schemeClr val="accent2">
                    <a:lumMod val="50000"/>
                  </a:schemeClr>
                </a:solidFill>
                <a:latin typeface="Calibri" pitchFamily="34" charset="0"/>
                <a:cs typeface="Calibri" pitchFamily="34" charset="0"/>
              </a:rPr>
              <a:t>	β. Να μεταγλωττιστεί (</a:t>
            </a:r>
            <a:r>
              <a:rPr lang="en-US" sz="1400" i="1" dirty="0">
                <a:solidFill>
                  <a:schemeClr val="accent2">
                    <a:lumMod val="50000"/>
                  </a:schemeClr>
                </a:solidFill>
                <a:latin typeface="Calibri" pitchFamily="34" charset="0"/>
                <a:cs typeface="Calibri" pitchFamily="34" charset="0"/>
              </a:rPr>
              <a:t>compile) </a:t>
            </a:r>
            <a:r>
              <a:rPr lang="el-GR" sz="1400" i="1" dirty="0">
                <a:solidFill>
                  <a:schemeClr val="accent2">
                    <a:lumMod val="50000"/>
                  </a:schemeClr>
                </a:solidFill>
                <a:latin typeface="Calibri" pitchFamily="34" charset="0"/>
                <a:cs typeface="Calibri" pitchFamily="34" charset="0"/>
              </a:rPr>
              <a:t>σε γλώσσα μηχανής</a:t>
            </a:r>
          </a:p>
          <a:p>
            <a:pPr>
              <a:buNone/>
            </a:pPr>
            <a:r>
              <a:rPr lang="el-GR" sz="1400" i="1" dirty="0">
                <a:solidFill>
                  <a:schemeClr val="accent2">
                    <a:lumMod val="50000"/>
                  </a:schemeClr>
                </a:solidFill>
                <a:latin typeface="Calibri" pitchFamily="34" charset="0"/>
                <a:cs typeface="Calibri" pitchFamily="34" charset="0"/>
              </a:rPr>
              <a:t>	γ. Μέσω ενός </a:t>
            </a:r>
            <a:r>
              <a:rPr lang="en-US" sz="1400" i="1" dirty="0">
                <a:solidFill>
                  <a:schemeClr val="accent2">
                    <a:lumMod val="50000"/>
                  </a:schemeClr>
                </a:solidFill>
                <a:latin typeface="Calibri" pitchFamily="34" charset="0"/>
                <a:cs typeface="Calibri" pitchFamily="34" charset="0"/>
              </a:rPr>
              <a:t>programmer</a:t>
            </a:r>
            <a:r>
              <a:rPr lang="el-GR" sz="1400" i="1" dirty="0">
                <a:solidFill>
                  <a:schemeClr val="accent2">
                    <a:lumMod val="50000"/>
                  </a:schemeClr>
                </a:solidFill>
                <a:latin typeface="Calibri" pitchFamily="34" charset="0"/>
                <a:cs typeface="Calibri" pitchFamily="34" charset="0"/>
              </a:rPr>
              <a:t> μεταφέρεται η γλώσσα μηχανής στον μΥπολογιστή.</a:t>
            </a:r>
          </a:p>
          <a:p>
            <a:pPr>
              <a:buNone/>
            </a:pPr>
            <a:r>
              <a:rPr lang="el-GR" sz="1400" i="1" dirty="0">
                <a:solidFill>
                  <a:schemeClr val="accent2">
                    <a:lumMod val="50000"/>
                  </a:schemeClr>
                </a:solidFill>
                <a:latin typeface="Calibri" pitchFamily="34" charset="0"/>
                <a:cs typeface="Calibri" pitchFamily="34" charset="0"/>
              </a:rPr>
              <a:t>	δ. Δοκιμή του προγράμματος και, εάν χρειαστεί, </a:t>
            </a:r>
            <a:r>
              <a:rPr lang="en-US" sz="1400" i="1" dirty="0">
                <a:solidFill>
                  <a:schemeClr val="accent2">
                    <a:lumMod val="50000"/>
                  </a:schemeClr>
                </a:solidFill>
                <a:latin typeface="Calibri" pitchFamily="34" charset="0"/>
                <a:cs typeface="Calibri" pitchFamily="34" charset="0"/>
              </a:rPr>
              <a:t>debugging</a:t>
            </a:r>
            <a:r>
              <a:rPr lang="el-GR" sz="1400" i="1" dirty="0">
                <a:solidFill>
                  <a:schemeClr val="accent2">
                    <a:lumMod val="50000"/>
                  </a:schemeClr>
                </a:solidFill>
                <a:latin typeface="Calibri" pitchFamily="34" charset="0"/>
                <a:cs typeface="Calibri" pitchFamily="34" charset="0"/>
              </a:rPr>
              <a:t> και νέα δοκιμή.</a:t>
            </a:r>
            <a:endParaRPr lang="el-GR" sz="1400" i="1" dirty="0">
              <a:solidFill>
                <a:schemeClr val="accent2">
                  <a:lumMod val="50000"/>
                </a:schemeClr>
              </a:solidFill>
              <a:latin typeface="Calibri" pitchFamily="34" charset="0"/>
              <a:cs typeface="Calibri" pitchFamily="34" charset="0"/>
            </a:endParaRPr>
          </a:p>
        </p:txBody>
      </p:sp>
      <p:sp>
        <p:nvSpPr>
          <p:cNvPr id="4" name="1 - Τίτλος"/>
          <p:cNvSpPr>
            <a:spLocks noGrp="1"/>
          </p:cNvSpPr>
          <p:nvPr>
            <p:ph type="title"/>
          </p:nvPr>
        </p:nvSpPr>
        <p:spPr/>
        <p:txBody>
          <a:bodyPr>
            <a:normAutofit/>
          </a:bodyPr>
          <a:lstStyle/>
          <a:p>
            <a:r>
              <a:rPr lang="el-GR" sz="2800" i="1" dirty="0"/>
              <a:t>εισαγωγή στους μικροϋπολογιστες</a:t>
            </a:r>
            <a:endParaRPr lang="el-GR" sz="2800" i="1" dirty="0"/>
          </a:p>
        </p:txBody>
      </p:sp>
    </p:spTree>
    <p:extLst>
      <p:ext uri="{BB962C8B-B14F-4D97-AF65-F5344CB8AC3E}">
        <p14:creationId xmlns:p14="http://schemas.microsoft.com/office/powerpoint/2010/main" val="36163827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2136648" y="1600200"/>
            <a:ext cx="8153400" cy="4853136"/>
          </a:xfrm>
        </p:spPr>
        <p:txBody>
          <a:bodyPr>
            <a:normAutofit/>
          </a:bodyPr>
          <a:lstStyle/>
          <a:p>
            <a:r>
              <a:rPr lang="el-GR" sz="2000" dirty="0">
                <a:latin typeface="Calibri" pitchFamily="34" charset="0"/>
                <a:cs typeface="Calibri" pitchFamily="34" charset="0"/>
              </a:rPr>
              <a:t>χαρακτηριστικά του μικροελεγκτή </a:t>
            </a:r>
            <a:r>
              <a:rPr lang="en-US" sz="2000" dirty="0">
                <a:latin typeface="Calibri" pitchFamily="34" charset="0"/>
                <a:cs typeface="Calibri" pitchFamily="34" charset="0"/>
              </a:rPr>
              <a:t>Mega32</a:t>
            </a:r>
            <a:r>
              <a:rPr lang="el-GR" sz="2000" dirty="0">
                <a:latin typeface="Calibri" pitchFamily="34" charset="0"/>
                <a:cs typeface="Calibri" pitchFamily="34" charset="0"/>
              </a:rPr>
              <a:t> :</a:t>
            </a:r>
          </a:p>
          <a:p>
            <a:pPr>
              <a:buNone/>
            </a:pPr>
            <a:endParaRPr lang="el-GR" sz="800" i="1" dirty="0">
              <a:solidFill>
                <a:schemeClr val="accent2">
                  <a:lumMod val="50000"/>
                </a:schemeClr>
              </a:solidFill>
              <a:latin typeface="Calibri" pitchFamily="34" charset="0"/>
              <a:cs typeface="Calibri" pitchFamily="34" charset="0"/>
            </a:endParaRPr>
          </a:p>
          <a:p>
            <a:pPr>
              <a:buNone/>
            </a:pPr>
            <a:r>
              <a:rPr lang="en-US" sz="1400" i="1" dirty="0">
                <a:solidFill>
                  <a:schemeClr val="accent2">
                    <a:lumMod val="50000"/>
                  </a:schemeClr>
                </a:solidFill>
                <a:latin typeface="Calibri" pitchFamily="34" charset="0"/>
                <a:cs typeface="Calibri" pitchFamily="34" charset="0"/>
              </a:rPr>
              <a:t>8-bit AVR </a:t>
            </a:r>
            <a:r>
              <a:rPr lang="el-GR" sz="1400" i="1" dirty="0">
                <a:solidFill>
                  <a:schemeClr val="accent2">
                    <a:lumMod val="50000"/>
                  </a:schemeClr>
                </a:solidFill>
                <a:latin typeface="Calibri" pitchFamily="34" charset="0"/>
                <a:cs typeface="Calibri" pitchFamily="34" charset="0"/>
              </a:rPr>
              <a:t>μικροϋπολογιστής</a:t>
            </a:r>
            <a:endParaRPr lang="en-US" sz="1400" i="1" dirty="0">
              <a:solidFill>
                <a:schemeClr val="accent2">
                  <a:lumMod val="50000"/>
                </a:schemeClr>
              </a:solidFill>
              <a:latin typeface="Calibri" pitchFamily="34" charset="0"/>
              <a:cs typeface="Calibri" pitchFamily="34" charset="0"/>
            </a:endParaRPr>
          </a:p>
          <a:p>
            <a:pPr>
              <a:buNone/>
            </a:pPr>
            <a:r>
              <a:rPr lang="en-US" sz="1400" i="1" dirty="0">
                <a:solidFill>
                  <a:schemeClr val="accent2">
                    <a:lumMod val="50000"/>
                  </a:schemeClr>
                </a:solidFill>
                <a:latin typeface="Calibri" pitchFamily="34" charset="0"/>
                <a:cs typeface="Calibri" pitchFamily="34" charset="0"/>
              </a:rPr>
              <a:t>Advanced RISC </a:t>
            </a:r>
            <a:r>
              <a:rPr lang="el-GR" sz="1400" i="1" dirty="0">
                <a:solidFill>
                  <a:schemeClr val="accent2">
                    <a:lumMod val="50000"/>
                  </a:schemeClr>
                </a:solidFill>
                <a:latin typeface="Calibri" pitchFamily="34" charset="0"/>
                <a:cs typeface="Calibri" pitchFamily="34" charset="0"/>
              </a:rPr>
              <a:t>(</a:t>
            </a:r>
            <a:r>
              <a:rPr lang="en-US" sz="1400" i="1" dirty="0">
                <a:solidFill>
                  <a:schemeClr val="accent2">
                    <a:lumMod val="50000"/>
                  </a:schemeClr>
                </a:solidFill>
                <a:latin typeface="Calibri" pitchFamily="34" charset="0"/>
                <a:cs typeface="Calibri" pitchFamily="34" charset="0"/>
              </a:rPr>
              <a:t>Reduced Instruction Set Computers</a:t>
            </a:r>
            <a:r>
              <a:rPr lang="el-GR" sz="1400" i="1" dirty="0">
                <a:solidFill>
                  <a:schemeClr val="accent2">
                    <a:lumMod val="50000"/>
                  </a:schemeClr>
                </a:solidFill>
                <a:latin typeface="Calibri" pitchFamily="34" charset="0"/>
                <a:cs typeface="Calibri" pitchFamily="34" charset="0"/>
              </a:rPr>
              <a:t>) αρχιτεκτονική:</a:t>
            </a:r>
          </a:p>
          <a:p>
            <a:pPr>
              <a:buNone/>
            </a:pPr>
            <a:r>
              <a:rPr lang="el-GR" sz="1400" i="1" dirty="0">
                <a:solidFill>
                  <a:schemeClr val="accent2">
                    <a:lumMod val="50000"/>
                  </a:schemeClr>
                </a:solidFill>
                <a:latin typeface="Calibri" pitchFamily="34" charset="0"/>
                <a:cs typeface="Calibri" pitchFamily="34" charset="0"/>
              </a:rPr>
              <a:t>	131 εντολές</a:t>
            </a:r>
          </a:p>
          <a:p>
            <a:pPr>
              <a:buNone/>
            </a:pPr>
            <a:r>
              <a:rPr lang="el-GR" sz="1400" i="1" dirty="0">
                <a:solidFill>
                  <a:schemeClr val="accent2">
                    <a:lumMod val="50000"/>
                  </a:schemeClr>
                </a:solidFill>
                <a:latin typeface="Calibri" pitchFamily="34" charset="0"/>
                <a:cs typeface="Calibri" pitchFamily="34" charset="0"/>
              </a:rPr>
              <a:t>	32</a:t>
            </a:r>
            <a:r>
              <a:rPr lang="en-US" sz="1400" i="1" dirty="0">
                <a:solidFill>
                  <a:schemeClr val="accent2">
                    <a:lumMod val="50000"/>
                  </a:schemeClr>
                </a:solidFill>
                <a:latin typeface="Calibri" pitchFamily="34" charset="0"/>
                <a:cs typeface="Calibri" pitchFamily="34" charset="0"/>
              </a:rPr>
              <a:t>x8</a:t>
            </a:r>
            <a:r>
              <a:rPr lang="el-GR" sz="1400" i="1" dirty="0">
                <a:solidFill>
                  <a:schemeClr val="accent2">
                    <a:lumMod val="50000"/>
                  </a:schemeClr>
                </a:solidFill>
                <a:latin typeface="Calibri" pitchFamily="34" charset="0"/>
                <a:cs typeface="Calibri" pitchFamily="34" charset="0"/>
              </a:rPr>
              <a:t> καταχωρητές γενικής χρήσης</a:t>
            </a:r>
          </a:p>
          <a:p>
            <a:pPr>
              <a:buNone/>
            </a:pPr>
            <a:r>
              <a:rPr lang="el-GR" sz="1400" i="1" dirty="0">
                <a:solidFill>
                  <a:schemeClr val="accent2">
                    <a:lumMod val="50000"/>
                  </a:schemeClr>
                </a:solidFill>
                <a:latin typeface="Calibri" pitchFamily="34" charset="0"/>
                <a:cs typeface="Calibri" pitchFamily="34" charset="0"/>
              </a:rPr>
              <a:t>	32</a:t>
            </a:r>
            <a:r>
              <a:rPr lang="en-US" sz="1400" i="1" dirty="0">
                <a:solidFill>
                  <a:schemeClr val="accent2">
                    <a:lumMod val="50000"/>
                  </a:schemeClr>
                </a:solidFill>
                <a:latin typeface="Calibri" pitchFamily="34" charset="0"/>
                <a:cs typeface="Calibri" pitchFamily="34" charset="0"/>
              </a:rPr>
              <a:t>K bytes In-system Flash </a:t>
            </a:r>
            <a:r>
              <a:rPr lang="el-GR" sz="1400" i="1" dirty="0">
                <a:solidFill>
                  <a:schemeClr val="accent2">
                    <a:lumMod val="50000"/>
                  </a:schemeClr>
                </a:solidFill>
                <a:latin typeface="Calibri" pitchFamily="34" charset="0"/>
                <a:cs typeface="Calibri" pitchFamily="34" charset="0"/>
              </a:rPr>
              <a:t>μνήμη προγράμματος</a:t>
            </a:r>
          </a:p>
          <a:p>
            <a:pPr>
              <a:buNone/>
            </a:pPr>
            <a:r>
              <a:rPr lang="el-GR" sz="1400" i="1" dirty="0">
                <a:solidFill>
                  <a:schemeClr val="accent2">
                    <a:lumMod val="50000"/>
                  </a:schemeClr>
                </a:solidFill>
                <a:latin typeface="Calibri" pitchFamily="34" charset="0"/>
                <a:cs typeface="Calibri" pitchFamily="34" charset="0"/>
              </a:rPr>
              <a:t>	1024 (1Κ) </a:t>
            </a:r>
            <a:r>
              <a:rPr lang="en-US" sz="1400" i="1" dirty="0">
                <a:solidFill>
                  <a:schemeClr val="accent2">
                    <a:lumMod val="50000"/>
                  </a:schemeClr>
                </a:solidFill>
                <a:latin typeface="Calibri" pitchFamily="34" charset="0"/>
                <a:cs typeface="Calibri" pitchFamily="34" charset="0"/>
              </a:rPr>
              <a:t>bytes </a:t>
            </a:r>
            <a:r>
              <a:rPr lang="el-GR" sz="1400" i="1" dirty="0">
                <a:solidFill>
                  <a:schemeClr val="accent2">
                    <a:lumMod val="50000"/>
                  </a:schemeClr>
                </a:solidFill>
                <a:latin typeface="Calibri" pitchFamily="34" charset="0"/>
                <a:cs typeface="Calibri" pitchFamily="34" charset="0"/>
              </a:rPr>
              <a:t>μνήμη </a:t>
            </a:r>
            <a:r>
              <a:rPr lang="en-US" sz="1400" i="1" dirty="0">
                <a:solidFill>
                  <a:schemeClr val="accent2">
                    <a:lumMod val="50000"/>
                  </a:schemeClr>
                </a:solidFill>
                <a:latin typeface="Calibri" pitchFamily="34" charset="0"/>
                <a:cs typeface="Calibri" pitchFamily="34" charset="0"/>
              </a:rPr>
              <a:t>EEPROM</a:t>
            </a:r>
          </a:p>
          <a:p>
            <a:pPr>
              <a:buNone/>
            </a:pPr>
            <a:r>
              <a:rPr lang="en-US" sz="1400" i="1" dirty="0">
                <a:solidFill>
                  <a:schemeClr val="accent2">
                    <a:lumMod val="50000"/>
                  </a:schemeClr>
                </a:solidFill>
                <a:latin typeface="Calibri" pitchFamily="34" charset="0"/>
                <a:cs typeface="Calibri" pitchFamily="34" charset="0"/>
              </a:rPr>
              <a:t>	2048 (2K) bytes </a:t>
            </a:r>
            <a:r>
              <a:rPr lang="el-GR" sz="1400" i="1" dirty="0">
                <a:solidFill>
                  <a:schemeClr val="accent2">
                    <a:lumMod val="50000"/>
                  </a:schemeClr>
                </a:solidFill>
                <a:latin typeface="Calibri" pitchFamily="34" charset="0"/>
                <a:cs typeface="Calibri" pitchFamily="34" charset="0"/>
              </a:rPr>
              <a:t>εσωτερική </a:t>
            </a:r>
            <a:r>
              <a:rPr lang="en-US" sz="1400" i="1" dirty="0">
                <a:solidFill>
                  <a:schemeClr val="accent2">
                    <a:lumMod val="50000"/>
                  </a:schemeClr>
                </a:solidFill>
                <a:latin typeface="Calibri" pitchFamily="34" charset="0"/>
                <a:cs typeface="Calibri" pitchFamily="34" charset="0"/>
              </a:rPr>
              <a:t>SRAM</a:t>
            </a:r>
          </a:p>
          <a:p>
            <a:pPr>
              <a:buNone/>
            </a:pPr>
            <a:r>
              <a:rPr lang="en-US" sz="1400" i="1" dirty="0">
                <a:solidFill>
                  <a:schemeClr val="accent2">
                    <a:lumMod val="50000"/>
                  </a:schemeClr>
                </a:solidFill>
                <a:latin typeface="Calibri" pitchFamily="34" charset="0"/>
                <a:cs typeface="Calibri" pitchFamily="34" charset="0"/>
              </a:rPr>
              <a:t>32 </a:t>
            </a:r>
            <a:r>
              <a:rPr lang="el-GR" sz="1400" i="1" dirty="0">
                <a:solidFill>
                  <a:schemeClr val="accent2">
                    <a:lumMod val="50000"/>
                  </a:schemeClr>
                </a:solidFill>
                <a:latin typeface="Calibri" pitchFamily="34" charset="0"/>
                <a:cs typeface="Calibri" pitchFamily="34" charset="0"/>
              </a:rPr>
              <a:t>προγραμματιζόμενες γραμμές εισόδου/εξόδου (</a:t>
            </a:r>
            <a:r>
              <a:rPr lang="en-US" sz="1400" i="1" dirty="0">
                <a:solidFill>
                  <a:schemeClr val="accent2">
                    <a:lumMod val="50000"/>
                  </a:schemeClr>
                </a:solidFill>
                <a:latin typeface="Calibri" pitchFamily="34" charset="0"/>
                <a:cs typeface="Calibri" pitchFamily="34" charset="0"/>
              </a:rPr>
              <a:t>I/O lines)</a:t>
            </a:r>
          </a:p>
          <a:p>
            <a:pPr>
              <a:buNone/>
            </a:pPr>
            <a:r>
              <a:rPr lang="el-GR" sz="1400" i="1" dirty="0">
                <a:solidFill>
                  <a:schemeClr val="accent2">
                    <a:lumMod val="50000"/>
                  </a:schemeClr>
                </a:solidFill>
                <a:latin typeface="Calibri" pitchFamily="34" charset="0"/>
                <a:cs typeface="Calibri" pitchFamily="34" charset="0"/>
              </a:rPr>
              <a:t>	Δυο </a:t>
            </a:r>
            <a:r>
              <a:rPr lang="en-US" sz="1400" i="1" dirty="0">
                <a:solidFill>
                  <a:schemeClr val="accent2">
                    <a:lumMod val="50000"/>
                  </a:schemeClr>
                </a:solidFill>
                <a:latin typeface="Calibri" pitchFamily="34" charset="0"/>
                <a:cs typeface="Calibri" pitchFamily="34" charset="0"/>
              </a:rPr>
              <a:t>8-bit Timers/</a:t>
            </a:r>
            <a:r>
              <a:rPr lang="el-GR" sz="1400" i="1" dirty="0">
                <a:solidFill>
                  <a:schemeClr val="accent2">
                    <a:lumMod val="50000"/>
                  </a:schemeClr>
                </a:solidFill>
                <a:latin typeface="Calibri" pitchFamily="34" charset="0"/>
                <a:cs typeface="Calibri" pitchFamily="34" charset="0"/>
              </a:rPr>
              <a:t>απαριθμητές με ξεχωριστούς </a:t>
            </a:r>
            <a:r>
              <a:rPr lang="en-US" sz="1400" i="1" dirty="0" err="1">
                <a:solidFill>
                  <a:schemeClr val="accent2">
                    <a:lumMod val="50000"/>
                  </a:schemeClr>
                </a:solidFill>
                <a:latin typeface="Calibri" pitchFamily="34" charset="0"/>
                <a:cs typeface="Calibri" pitchFamily="34" charset="0"/>
              </a:rPr>
              <a:t>prescalers</a:t>
            </a:r>
            <a:endParaRPr lang="en-US" sz="1400" i="1" dirty="0">
              <a:solidFill>
                <a:schemeClr val="accent2">
                  <a:lumMod val="50000"/>
                </a:schemeClr>
              </a:solidFill>
              <a:latin typeface="Calibri" pitchFamily="34" charset="0"/>
              <a:cs typeface="Calibri" pitchFamily="34" charset="0"/>
            </a:endParaRPr>
          </a:p>
          <a:p>
            <a:pPr>
              <a:buNone/>
            </a:pPr>
            <a:r>
              <a:rPr lang="en-US" sz="1400" i="1" dirty="0">
                <a:solidFill>
                  <a:schemeClr val="accent2">
                    <a:lumMod val="50000"/>
                  </a:schemeClr>
                </a:solidFill>
                <a:latin typeface="Calibri" pitchFamily="34" charset="0"/>
                <a:cs typeface="Calibri" pitchFamily="34" charset="0"/>
              </a:rPr>
              <a:t>	</a:t>
            </a:r>
            <a:r>
              <a:rPr lang="el-GR" sz="1400" i="1" dirty="0">
                <a:solidFill>
                  <a:schemeClr val="accent2">
                    <a:lumMod val="50000"/>
                  </a:schemeClr>
                </a:solidFill>
                <a:latin typeface="Calibri" pitchFamily="34" charset="0"/>
                <a:cs typeface="Calibri" pitchFamily="34" charset="0"/>
              </a:rPr>
              <a:t>Ένας 16-</a:t>
            </a:r>
            <a:r>
              <a:rPr lang="en-US" sz="1400" i="1" dirty="0">
                <a:solidFill>
                  <a:schemeClr val="accent2">
                    <a:lumMod val="50000"/>
                  </a:schemeClr>
                </a:solidFill>
                <a:latin typeface="Calibri" pitchFamily="34" charset="0"/>
                <a:cs typeface="Calibri" pitchFamily="34" charset="0"/>
              </a:rPr>
              <a:t>bit Timer/Counter (</a:t>
            </a:r>
            <a:r>
              <a:rPr lang="el-GR" sz="1400" i="1" dirty="0">
                <a:solidFill>
                  <a:schemeClr val="accent2">
                    <a:lumMod val="50000"/>
                  </a:schemeClr>
                </a:solidFill>
                <a:latin typeface="Calibri" pitchFamily="34" charset="0"/>
                <a:cs typeface="Calibri" pitchFamily="34" charset="0"/>
              </a:rPr>
              <a:t>απαριθμητής) με ξεχωριστούς </a:t>
            </a:r>
            <a:r>
              <a:rPr lang="en-US" sz="1400" i="1" dirty="0" err="1">
                <a:solidFill>
                  <a:schemeClr val="accent2">
                    <a:lumMod val="50000"/>
                  </a:schemeClr>
                </a:solidFill>
                <a:latin typeface="Calibri" pitchFamily="34" charset="0"/>
                <a:cs typeface="Calibri" pitchFamily="34" charset="0"/>
              </a:rPr>
              <a:t>prescalers</a:t>
            </a:r>
            <a:endParaRPr lang="el-GR" sz="1400" i="1" dirty="0">
              <a:solidFill>
                <a:schemeClr val="accent2">
                  <a:lumMod val="50000"/>
                </a:schemeClr>
              </a:solidFill>
              <a:latin typeface="Calibri" pitchFamily="34" charset="0"/>
              <a:cs typeface="Calibri" pitchFamily="34" charset="0"/>
            </a:endParaRPr>
          </a:p>
          <a:p>
            <a:pPr>
              <a:buNone/>
            </a:pPr>
            <a:r>
              <a:rPr lang="el-GR" sz="1400" i="1" dirty="0">
                <a:solidFill>
                  <a:schemeClr val="accent2">
                    <a:lumMod val="50000"/>
                  </a:schemeClr>
                </a:solidFill>
                <a:latin typeface="Calibri" pitchFamily="34" charset="0"/>
                <a:cs typeface="Calibri" pitchFamily="34" charset="0"/>
              </a:rPr>
              <a:t>	</a:t>
            </a:r>
            <a:r>
              <a:rPr lang="en-US" sz="1400" i="1" dirty="0">
                <a:solidFill>
                  <a:schemeClr val="accent2">
                    <a:lumMod val="50000"/>
                  </a:schemeClr>
                </a:solidFill>
                <a:latin typeface="Calibri" pitchFamily="34" charset="0"/>
                <a:cs typeface="Calibri" pitchFamily="34" charset="0"/>
              </a:rPr>
              <a:t>Analog to Digital Converter (ADC) 8 </a:t>
            </a:r>
            <a:r>
              <a:rPr lang="el-GR" sz="1400" i="1" dirty="0">
                <a:solidFill>
                  <a:schemeClr val="accent2">
                    <a:lumMod val="50000"/>
                  </a:schemeClr>
                </a:solidFill>
                <a:latin typeface="Calibri" pitchFamily="34" charset="0"/>
                <a:cs typeface="Calibri" pitchFamily="34" charset="0"/>
              </a:rPr>
              <a:t>καναλιών, 10-</a:t>
            </a:r>
            <a:r>
              <a:rPr lang="en-US" sz="1400" i="1" dirty="0">
                <a:solidFill>
                  <a:schemeClr val="accent2">
                    <a:lumMod val="50000"/>
                  </a:schemeClr>
                </a:solidFill>
                <a:latin typeface="Calibri" pitchFamily="34" charset="0"/>
                <a:cs typeface="Calibri" pitchFamily="34" charset="0"/>
              </a:rPr>
              <a:t>bit</a:t>
            </a:r>
          </a:p>
          <a:p>
            <a:pPr>
              <a:buNone/>
            </a:pPr>
            <a:r>
              <a:rPr lang="en-US" sz="1400" i="1" dirty="0">
                <a:solidFill>
                  <a:schemeClr val="accent2">
                    <a:lumMod val="50000"/>
                  </a:schemeClr>
                </a:solidFill>
                <a:latin typeface="Calibri" pitchFamily="34" charset="0"/>
                <a:cs typeface="Calibri" pitchFamily="34" charset="0"/>
              </a:rPr>
              <a:t>	</a:t>
            </a:r>
            <a:r>
              <a:rPr lang="el-GR" sz="1400" i="1" dirty="0">
                <a:solidFill>
                  <a:schemeClr val="accent2">
                    <a:lumMod val="50000"/>
                  </a:schemeClr>
                </a:solidFill>
                <a:latin typeface="Calibri" pitchFamily="34" charset="0"/>
                <a:cs typeface="Calibri" pitchFamily="34" charset="0"/>
              </a:rPr>
              <a:t>Προγραμματιζόμενη σειριακή θύρα </a:t>
            </a:r>
            <a:r>
              <a:rPr lang="en-US" sz="1400" i="1" dirty="0">
                <a:solidFill>
                  <a:schemeClr val="accent2">
                    <a:lumMod val="50000"/>
                  </a:schemeClr>
                </a:solidFill>
                <a:latin typeface="Calibri" pitchFamily="34" charset="0"/>
                <a:cs typeface="Calibri" pitchFamily="34" charset="0"/>
              </a:rPr>
              <a:t>USART</a:t>
            </a:r>
          </a:p>
          <a:p>
            <a:pPr>
              <a:buNone/>
            </a:pPr>
            <a:r>
              <a:rPr lang="en-US" sz="1400" i="1" dirty="0">
                <a:solidFill>
                  <a:schemeClr val="accent2">
                    <a:lumMod val="50000"/>
                  </a:schemeClr>
                </a:solidFill>
                <a:latin typeface="Calibri" pitchFamily="34" charset="0"/>
                <a:cs typeface="Calibri" pitchFamily="34" charset="0"/>
              </a:rPr>
              <a:t>	SPI (Serial Programming Interface)</a:t>
            </a:r>
          </a:p>
        </p:txBody>
      </p:sp>
      <p:sp>
        <p:nvSpPr>
          <p:cNvPr id="4" name="1 - Τίτλος"/>
          <p:cNvSpPr>
            <a:spLocks noGrp="1"/>
          </p:cNvSpPr>
          <p:nvPr>
            <p:ph type="title"/>
          </p:nvPr>
        </p:nvSpPr>
        <p:spPr/>
        <p:txBody>
          <a:bodyPr>
            <a:normAutofit/>
          </a:bodyPr>
          <a:lstStyle/>
          <a:p>
            <a:r>
              <a:rPr lang="el-GR" sz="2800" i="1" dirty="0"/>
              <a:t>περιγραφή εργαστηριακού εξοπλισμού</a:t>
            </a:r>
            <a:endParaRPr lang="el-GR" sz="2800" i="1" dirty="0"/>
          </a:p>
        </p:txBody>
      </p:sp>
    </p:spTree>
    <p:extLst>
      <p:ext uri="{BB962C8B-B14F-4D97-AF65-F5344CB8AC3E}">
        <p14:creationId xmlns:p14="http://schemas.microsoft.com/office/powerpoint/2010/main" val="19383442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a:spLocks noGrp="1"/>
          </p:cNvSpPr>
          <p:nvPr>
            <p:ph type="title"/>
          </p:nvPr>
        </p:nvSpPr>
        <p:spPr/>
        <p:txBody>
          <a:bodyPr>
            <a:normAutofit/>
          </a:bodyPr>
          <a:lstStyle/>
          <a:p>
            <a:r>
              <a:rPr lang="el-GR" sz="2800" i="1" dirty="0"/>
              <a:t>περιγραφή μεθοδολογίας εργασίας</a:t>
            </a:r>
            <a:endParaRPr lang="el-GR" sz="2800" i="1" dirty="0"/>
          </a:p>
        </p:txBody>
      </p:sp>
      <p:sp>
        <p:nvSpPr>
          <p:cNvPr id="5" name="2 - Θέση περιεχομένου"/>
          <p:cNvSpPr>
            <a:spLocks noGrp="1"/>
          </p:cNvSpPr>
          <p:nvPr>
            <p:ph sz="quarter" idx="1"/>
          </p:nvPr>
        </p:nvSpPr>
        <p:spPr>
          <a:xfrm>
            <a:off x="2136648" y="1600200"/>
            <a:ext cx="7775776" cy="4997152"/>
          </a:xfrm>
        </p:spPr>
        <p:txBody>
          <a:bodyPr>
            <a:normAutofit/>
          </a:bodyPr>
          <a:lstStyle/>
          <a:p>
            <a:r>
              <a:rPr lang="el-GR" sz="2000" dirty="0">
                <a:latin typeface="Calibri" pitchFamily="34" charset="0"/>
                <a:cs typeface="Calibri" pitchFamily="34" charset="0"/>
              </a:rPr>
              <a:t>αναζήτηση βασικών στοιχείων στο εγχειρίδιο του </a:t>
            </a:r>
            <a:r>
              <a:rPr lang="en-US" sz="2000" dirty="0">
                <a:latin typeface="Calibri" pitchFamily="34" charset="0"/>
                <a:cs typeface="Calibri" pitchFamily="34" charset="0"/>
              </a:rPr>
              <a:t>ATMega32</a:t>
            </a:r>
            <a:r>
              <a:rPr lang="el-GR" sz="2000" dirty="0">
                <a:latin typeface="Calibri" pitchFamily="34" charset="0"/>
                <a:cs typeface="Calibri" pitchFamily="34" charset="0"/>
              </a:rPr>
              <a:t> :</a:t>
            </a:r>
          </a:p>
          <a:p>
            <a:pPr>
              <a:buNone/>
            </a:pPr>
            <a:endParaRPr lang="el-GR" sz="800" i="1" dirty="0">
              <a:solidFill>
                <a:schemeClr val="accent2">
                  <a:lumMod val="50000"/>
                </a:schemeClr>
              </a:solidFill>
              <a:latin typeface="Calibri" pitchFamily="34" charset="0"/>
              <a:cs typeface="Calibri" pitchFamily="34" charset="0"/>
            </a:endParaRPr>
          </a:p>
          <a:p>
            <a:pPr>
              <a:buNone/>
            </a:pPr>
            <a:r>
              <a:rPr lang="el-GR" sz="1400" i="1" dirty="0">
                <a:solidFill>
                  <a:schemeClr val="accent2">
                    <a:lumMod val="50000"/>
                  </a:schemeClr>
                </a:solidFill>
                <a:latin typeface="Calibri" pitchFamily="34" charset="0"/>
                <a:cs typeface="Calibri" pitchFamily="34" charset="0"/>
              </a:rPr>
              <a:t>	</a:t>
            </a:r>
            <a:r>
              <a:rPr lang="en-US" sz="1400" i="1" dirty="0">
                <a:solidFill>
                  <a:schemeClr val="accent2">
                    <a:lumMod val="50000"/>
                  </a:schemeClr>
                </a:solidFill>
                <a:latin typeface="Calibri" pitchFamily="34" charset="0"/>
                <a:cs typeface="Calibri" pitchFamily="34" charset="0"/>
              </a:rPr>
              <a:t>32 </a:t>
            </a:r>
            <a:r>
              <a:rPr lang="el-GR" sz="1400" i="1" dirty="0">
                <a:solidFill>
                  <a:schemeClr val="accent2">
                    <a:lumMod val="50000"/>
                  </a:schemeClr>
                </a:solidFill>
                <a:latin typeface="Calibri" pitchFamily="34" charset="0"/>
                <a:cs typeface="Calibri" pitchFamily="34" charset="0"/>
              </a:rPr>
              <a:t>προγραμματιζόμενες γραμμές εισόδου/εξόδου (</a:t>
            </a:r>
            <a:r>
              <a:rPr lang="en-US" sz="1400" i="1" dirty="0">
                <a:solidFill>
                  <a:schemeClr val="accent2">
                    <a:lumMod val="50000"/>
                  </a:schemeClr>
                </a:solidFill>
                <a:latin typeface="Calibri" pitchFamily="34" charset="0"/>
                <a:cs typeface="Calibri" pitchFamily="34" charset="0"/>
              </a:rPr>
              <a:t>I/O lines)</a:t>
            </a:r>
            <a:r>
              <a:rPr lang="el-GR" sz="1400" i="1" dirty="0">
                <a:solidFill>
                  <a:schemeClr val="accent2">
                    <a:lumMod val="50000"/>
                  </a:schemeClr>
                </a:solidFill>
                <a:latin typeface="Calibri" pitchFamily="34" charset="0"/>
                <a:cs typeface="Calibri" pitchFamily="34" charset="0"/>
              </a:rPr>
              <a:t> &gt; Σελίδα </a:t>
            </a:r>
            <a:r>
              <a:rPr lang="en-US" sz="1400" i="1" dirty="0">
                <a:solidFill>
                  <a:schemeClr val="accent2">
                    <a:lumMod val="50000"/>
                  </a:schemeClr>
                </a:solidFill>
                <a:latin typeface="Calibri" pitchFamily="34" charset="0"/>
                <a:cs typeface="Calibri" pitchFamily="34" charset="0"/>
              </a:rPr>
              <a:t>2 &amp; </a:t>
            </a:r>
            <a:r>
              <a:rPr lang="el-GR" sz="1400" i="1" dirty="0">
                <a:solidFill>
                  <a:schemeClr val="accent2">
                    <a:lumMod val="50000"/>
                  </a:schemeClr>
                </a:solidFill>
                <a:latin typeface="Calibri" pitchFamily="34" charset="0"/>
                <a:cs typeface="Calibri" pitchFamily="34" charset="0"/>
              </a:rPr>
              <a:t>σελίδα 49 του </a:t>
            </a:r>
            <a:r>
              <a:rPr lang="en-US" sz="1400" i="1" dirty="0">
                <a:solidFill>
                  <a:schemeClr val="accent2">
                    <a:lumMod val="50000"/>
                  </a:schemeClr>
                </a:solidFill>
                <a:latin typeface="Calibri" pitchFamily="34" charset="0"/>
                <a:cs typeface="Calibri" pitchFamily="34" charset="0"/>
              </a:rPr>
              <a:t>manual :</a:t>
            </a:r>
            <a:endParaRPr lang="el-GR" sz="1400" i="1" dirty="0">
              <a:solidFill>
                <a:schemeClr val="accent2">
                  <a:lumMod val="50000"/>
                </a:schemeClr>
              </a:solidFill>
              <a:latin typeface="Calibri" pitchFamily="34" charset="0"/>
              <a:cs typeface="Calibri" pitchFamily="34" charset="0"/>
            </a:endParaRPr>
          </a:p>
          <a:p>
            <a:pPr>
              <a:buNone/>
            </a:pPr>
            <a:endParaRPr lang="el-GR" sz="1400" i="1" dirty="0">
              <a:solidFill>
                <a:schemeClr val="accent2">
                  <a:lumMod val="50000"/>
                </a:schemeClr>
              </a:solidFill>
              <a:latin typeface="Calibri" pitchFamily="34" charset="0"/>
              <a:cs typeface="Calibri" pitchFamily="34" charset="0"/>
            </a:endParaRPr>
          </a:p>
          <a:p>
            <a:pPr>
              <a:buNone/>
            </a:pPr>
            <a:endParaRPr lang="en-US" sz="1400" i="1" dirty="0">
              <a:solidFill>
                <a:schemeClr val="accent2">
                  <a:lumMod val="50000"/>
                </a:schemeClr>
              </a:solidFill>
              <a:latin typeface="Calibri" pitchFamily="34" charset="0"/>
              <a:cs typeface="Calibri" pitchFamily="34" charset="0"/>
            </a:endParaRPr>
          </a:p>
          <a:p>
            <a:pPr>
              <a:buNone/>
            </a:pPr>
            <a:endParaRPr lang="el-GR" sz="1400" i="1" dirty="0">
              <a:solidFill>
                <a:schemeClr val="accent2">
                  <a:lumMod val="50000"/>
                </a:schemeClr>
              </a:solidFill>
              <a:latin typeface="Calibri" pitchFamily="34" charset="0"/>
              <a:cs typeface="Calibri" pitchFamily="34" charset="0"/>
            </a:endParaRPr>
          </a:p>
          <a:p>
            <a:pPr>
              <a:buNone/>
            </a:pPr>
            <a:r>
              <a:rPr lang="el-GR" sz="1400" i="1" dirty="0">
                <a:solidFill>
                  <a:schemeClr val="accent2">
                    <a:lumMod val="50000"/>
                  </a:schemeClr>
                </a:solidFill>
                <a:latin typeface="Calibri" pitchFamily="34" charset="0"/>
                <a:cs typeface="Calibri" pitchFamily="34" charset="0"/>
              </a:rPr>
              <a:t>	</a:t>
            </a:r>
          </a:p>
          <a:p>
            <a:pPr>
              <a:buNone/>
            </a:pPr>
            <a:endParaRPr lang="el-GR" sz="1400" i="1" dirty="0">
              <a:solidFill>
                <a:schemeClr val="accent2">
                  <a:lumMod val="50000"/>
                </a:schemeClr>
              </a:solidFill>
              <a:latin typeface="Calibri" pitchFamily="34" charset="0"/>
              <a:cs typeface="Calibri" pitchFamily="34" charset="0"/>
            </a:endParaRPr>
          </a:p>
          <a:p>
            <a:pPr>
              <a:buNone/>
            </a:pPr>
            <a:endParaRPr lang="el-GR" sz="1400" i="1" dirty="0">
              <a:solidFill>
                <a:schemeClr val="accent2">
                  <a:lumMod val="50000"/>
                </a:schemeClr>
              </a:solidFill>
              <a:latin typeface="Calibri" pitchFamily="34" charset="0"/>
              <a:cs typeface="Calibri" pitchFamily="34" charset="0"/>
            </a:endParaRPr>
          </a:p>
          <a:p>
            <a:pPr>
              <a:buNone/>
            </a:pPr>
            <a:endParaRPr lang="el-GR" sz="1400" i="1" dirty="0">
              <a:solidFill>
                <a:schemeClr val="accent2">
                  <a:lumMod val="50000"/>
                </a:schemeClr>
              </a:solidFill>
              <a:latin typeface="Calibri" pitchFamily="34" charset="0"/>
              <a:cs typeface="Calibri" pitchFamily="34" charset="0"/>
            </a:endParaRPr>
          </a:p>
          <a:p>
            <a:pPr>
              <a:buNone/>
            </a:pPr>
            <a:endParaRPr lang="el-GR" sz="1400" i="1" dirty="0">
              <a:solidFill>
                <a:schemeClr val="accent2">
                  <a:lumMod val="50000"/>
                </a:schemeClr>
              </a:solidFill>
              <a:latin typeface="Calibri" pitchFamily="34" charset="0"/>
              <a:cs typeface="Calibri" pitchFamily="34" charset="0"/>
            </a:endParaRPr>
          </a:p>
          <a:p>
            <a:pPr>
              <a:buNone/>
            </a:pPr>
            <a:endParaRPr lang="el-GR" sz="1400" i="1" dirty="0">
              <a:solidFill>
                <a:schemeClr val="accent2">
                  <a:lumMod val="50000"/>
                </a:schemeClr>
              </a:solidFill>
              <a:latin typeface="Calibri" pitchFamily="34" charset="0"/>
              <a:cs typeface="Calibri" pitchFamily="34" charset="0"/>
            </a:endParaRPr>
          </a:p>
          <a:p>
            <a:pPr>
              <a:buNone/>
            </a:pPr>
            <a:endParaRPr lang="el-GR" sz="1400" i="1" dirty="0">
              <a:solidFill>
                <a:schemeClr val="accent2">
                  <a:lumMod val="50000"/>
                </a:schemeClr>
              </a:solidFill>
              <a:latin typeface="Calibri" pitchFamily="34" charset="0"/>
              <a:cs typeface="Calibri" pitchFamily="34" charset="0"/>
            </a:endParaRPr>
          </a:p>
          <a:p>
            <a:pPr>
              <a:buNone/>
            </a:pPr>
            <a:r>
              <a:rPr lang="el-GR" sz="1400" i="1" dirty="0">
                <a:solidFill>
                  <a:schemeClr val="accent2">
                    <a:lumMod val="50000"/>
                  </a:schemeClr>
                </a:solidFill>
                <a:latin typeface="Calibri" pitchFamily="34" charset="0"/>
                <a:cs typeface="Calibri" pitchFamily="34" charset="0"/>
              </a:rPr>
              <a:t>	</a:t>
            </a:r>
            <a:r>
              <a:rPr lang="el-GR" sz="1200" i="1" dirty="0">
                <a:solidFill>
                  <a:schemeClr val="accent2">
                    <a:lumMod val="50000"/>
                  </a:schemeClr>
                </a:solidFill>
                <a:latin typeface="Calibri" pitchFamily="34" charset="0"/>
                <a:cs typeface="Calibri" pitchFamily="34" charset="0"/>
              </a:rPr>
              <a:t>* Όπως προκύπτει από το διάγραμμα, οι θύρες εισόδου – εξόδου μπορεί να έχουν πολλαπλές λειτουργίες, ανάλογα με τον προγραμματισμό τους.</a:t>
            </a:r>
            <a:endParaRPr lang="en-US" sz="1200" i="1" dirty="0">
              <a:solidFill>
                <a:schemeClr val="accent2">
                  <a:lumMod val="50000"/>
                </a:schemeClr>
              </a:solidFill>
              <a:latin typeface="Calibri" pitchFamily="34" charset="0"/>
              <a:cs typeface="Calibri" pitchFamily="34" charset="0"/>
            </a:endParaRPr>
          </a:p>
        </p:txBody>
      </p:sp>
      <p:pic>
        <p:nvPicPr>
          <p:cNvPr id="6" name="5 - Εικόνα" descr="Mega32pin.jpg"/>
          <p:cNvPicPr>
            <a:picLocks noChangeAspect="1"/>
          </p:cNvPicPr>
          <p:nvPr/>
        </p:nvPicPr>
        <p:blipFill>
          <a:blip r:embed="rId2" cstate="print"/>
          <a:stretch>
            <a:fillRect/>
          </a:stretch>
        </p:blipFill>
        <p:spPr>
          <a:xfrm>
            <a:off x="2711624" y="2636913"/>
            <a:ext cx="2664296" cy="2610607"/>
          </a:xfrm>
          <a:prstGeom prst="rect">
            <a:avLst/>
          </a:prstGeom>
        </p:spPr>
      </p:pic>
      <p:pic>
        <p:nvPicPr>
          <p:cNvPr id="7" name="6 - Εικόνα" descr="I-O ports.jpg"/>
          <p:cNvPicPr>
            <a:picLocks noChangeAspect="1"/>
          </p:cNvPicPr>
          <p:nvPr/>
        </p:nvPicPr>
        <p:blipFill>
          <a:blip r:embed="rId3" cstate="print"/>
          <a:stretch>
            <a:fillRect/>
          </a:stretch>
        </p:blipFill>
        <p:spPr>
          <a:xfrm>
            <a:off x="5591946" y="2636913"/>
            <a:ext cx="3744415" cy="2603538"/>
          </a:xfrm>
          <a:prstGeom prst="rect">
            <a:avLst/>
          </a:prstGeom>
        </p:spPr>
      </p:pic>
    </p:spTree>
    <p:extLst>
      <p:ext uri="{BB962C8B-B14F-4D97-AF65-F5344CB8AC3E}">
        <p14:creationId xmlns:p14="http://schemas.microsoft.com/office/powerpoint/2010/main" val="2448092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 Θέση περιεχομένου"/>
          <p:cNvSpPr>
            <a:spLocks noGrp="1"/>
          </p:cNvSpPr>
          <p:nvPr>
            <p:ph sz="quarter" idx="1"/>
          </p:nvPr>
        </p:nvSpPr>
        <p:spPr/>
        <p:txBody>
          <a:bodyPr>
            <a:normAutofit/>
          </a:bodyPr>
          <a:lstStyle/>
          <a:p>
            <a:r>
              <a:rPr lang="el-GR" sz="2000" dirty="0">
                <a:latin typeface="Calibri" pitchFamily="34" charset="0"/>
                <a:cs typeface="Calibri" pitchFamily="34" charset="0"/>
              </a:rPr>
              <a:t>αναζήτηση βασικών στοιχείων στο εγχειρίδιο του </a:t>
            </a:r>
            <a:r>
              <a:rPr lang="en-US" sz="2000" dirty="0">
                <a:latin typeface="Calibri" pitchFamily="34" charset="0"/>
                <a:cs typeface="Calibri" pitchFamily="34" charset="0"/>
              </a:rPr>
              <a:t>ATMega32</a:t>
            </a:r>
            <a:r>
              <a:rPr lang="el-GR" sz="2000" dirty="0">
                <a:latin typeface="Calibri" pitchFamily="34" charset="0"/>
                <a:cs typeface="Calibri" pitchFamily="34" charset="0"/>
              </a:rPr>
              <a:t> :</a:t>
            </a:r>
          </a:p>
          <a:p>
            <a:pPr>
              <a:buNone/>
            </a:pPr>
            <a:endParaRPr lang="el-GR" sz="800" i="1" dirty="0">
              <a:solidFill>
                <a:schemeClr val="accent2">
                  <a:lumMod val="50000"/>
                </a:schemeClr>
              </a:solidFill>
              <a:latin typeface="Calibri" pitchFamily="34" charset="0"/>
              <a:cs typeface="Calibri" pitchFamily="34" charset="0"/>
            </a:endParaRPr>
          </a:p>
          <a:p>
            <a:pPr>
              <a:buNone/>
            </a:pPr>
            <a:r>
              <a:rPr lang="el-GR" sz="1400" i="1" dirty="0">
                <a:solidFill>
                  <a:schemeClr val="accent2">
                    <a:lumMod val="50000"/>
                  </a:schemeClr>
                </a:solidFill>
                <a:latin typeface="Calibri" pitchFamily="34" charset="0"/>
                <a:cs typeface="Calibri" pitchFamily="34" charset="0"/>
              </a:rPr>
              <a:t>	16-</a:t>
            </a:r>
            <a:r>
              <a:rPr lang="en-US" sz="1400" i="1" dirty="0">
                <a:solidFill>
                  <a:schemeClr val="accent2">
                    <a:lumMod val="50000"/>
                  </a:schemeClr>
                </a:solidFill>
                <a:latin typeface="Calibri" pitchFamily="34" charset="0"/>
                <a:cs typeface="Calibri" pitchFamily="34" charset="0"/>
              </a:rPr>
              <a:t>bit Timer/Counter (</a:t>
            </a:r>
            <a:r>
              <a:rPr lang="el-GR" sz="1400" i="1" dirty="0">
                <a:solidFill>
                  <a:schemeClr val="accent2">
                    <a:lumMod val="50000"/>
                  </a:schemeClr>
                </a:solidFill>
                <a:latin typeface="Calibri" pitchFamily="34" charset="0"/>
                <a:cs typeface="Calibri" pitchFamily="34" charset="0"/>
              </a:rPr>
              <a:t>απαριθμητής) με ξεχωριστούς </a:t>
            </a:r>
            <a:r>
              <a:rPr lang="en-US" sz="1400" i="1" dirty="0" err="1">
                <a:solidFill>
                  <a:schemeClr val="accent2">
                    <a:lumMod val="50000"/>
                  </a:schemeClr>
                </a:solidFill>
                <a:latin typeface="Calibri" pitchFamily="34" charset="0"/>
                <a:cs typeface="Calibri" pitchFamily="34" charset="0"/>
              </a:rPr>
              <a:t>prescalers</a:t>
            </a:r>
            <a:r>
              <a:rPr lang="el-GR" sz="1400" i="1" dirty="0">
                <a:solidFill>
                  <a:schemeClr val="accent2">
                    <a:lumMod val="50000"/>
                  </a:schemeClr>
                </a:solidFill>
                <a:latin typeface="Calibri" pitchFamily="34" charset="0"/>
                <a:cs typeface="Calibri" pitchFamily="34" charset="0"/>
              </a:rPr>
              <a:t> &gt; Σελίδα 86 του </a:t>
            </a:r>
            <a:r>
              <a:rPr lang="en-US" sz="1400" i="1" dirty="0">
                <a:solidFill>
                  <a:schemeClr val="accent2">
                    <a:lumMod val="50000"/>
                  </a:schemeClr>
                </a:solidFill>
                <a:latin typeface="Calibri" pitchFamily="34" charset="0"/>
                <a:cs typeface="Calibri" pitchFamily="34" charset="0"/>
              </a:rPr>
              <a:t>manual :</a:t>
            </a:r>
          </a:p>
          <a:p>
            <a:pPr>
              <a:buNone/>
            </a:pPr>
            <a:endParaRPr lang="el-GR" sz="1400" i="1" dirty="0">
              <a:solidFill>
                <a:schemeClr val="accent2">
                  <a:lumMod val="50000"/>
                </a:schemeClr>
              </a:solidFill>
              <a:latin typeface="Calibri" pitchFamily="34" charset="0"/>
              <a:cs typeface="Calibri" pitchFamily="34" charset="0"/>
            </a:endParaRPr>
          </a:p>
          <a:p>
            <a:pPr>
              <a:buNone/>
            </a:pPr>
            <a:r>
              <a:rPr lang="el-GR" sz="1400" i="1" dirty="0">
                <a:solidFill>
                  <a:schemeClr val="accent2">
                    <a:lumMod val="50000"/>
                  </a:schemeClr>
                </a:solidFill>
                <a:latin typeface="Calibri" pitchFamily="34" charset="0"/>
                <a:cs typeface="Calibri" pitchFamily="34" charset="0"/>
              </a:rPr>
              <a:t>	</a:t>
            </a:r>
            <a:endParaRPr lang="en-US" sz="1400" i="1" dirty="0">
              <a:solidFill>
                <a:schemeClr val="accent2">
                  <a:lumMod val="50000"/>
                </a:schemeClr>
              </a:solidFill>
              <a:latin typeface="Calibri" pitchFamily="34" charset="0"/>
              <a:cs typeface="Calibri" pitchFamily="34" charset="0"/>
            </a:endParaRPr>
          </a:p>
        </p:txBody>
      </p:sp>
      <p:sp>
        <p:nvSpPr>
          <p:cNvPr id="5" name="1 - Τίτλος"/>
          <p:cNvSpPr>
            <a:spLocks noGrp="1"/>
          </p:cNvSpPr>
          <p:nvPr>
            <p:ph type="title"/>
          </p:nvPr>
        </p:nvSpPr>
        <p:spPr/>
        <p:txBody>
          <a:bodyPr>
            <a:normAutofit/>
          </a:bodyPr>
          <a:lstStyle/>
          <a:p>
            <a:r>
              <a:rPr lang="el-GR" sz="2800" i="1" dirty="0"/>
              <a:t>περιγραφή μεθοδολογίας εργασίας</a:t>
            </a:r>
            <a:endParaRPr lang="el-GR" sz="2800" i="1" dirty="0"/>
          </a:p>
        </p:txBody>
      </p:sp>
      <p:pic>
        <p:nvPicPr>
          <p:cNvPr id="6" name="Picture 5" descr="Screen shot 2012-09-10 at 12.44.06 A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43672" y="2780928"/>
            <a:ext cx="5641890" cy="3168352"/>
          </a:xfrm>
          <a:prstGeom prst="rect">
            <a:avLst/>
          </a:prstGeom>
        </p:spPr>
      </p:pic>
    </p:spTree>
    <p:extLst>
      <p:ext uri="{BB962C8B-B14F-4D97-AF65-F5344CB8AC3E}">
        <p14:creationId xmlns:p14="http://schemas.microsoft.com/office/powerpoint/2010/main" val="3023308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a:spLocks noGrp="1"/>
          </p:cNvSpPr>
          <p:nvPr>
            <p:ph type="title"/>
          </p:nvPr>
        </p:nvSpPr>
        <p:spPr/>
        <p:txBody>
          <a:bodyPr>
            <a:normAutofit/>
          </a:bodyPr>
          <a:lstStyle/>
          <a:p>
            <a:r>
              <a:rPr lang="el-GR" sz="2800" i="1" dirty="0"/>
              <a:t>περιγραφή μεθοδολογίας εργασίας</a:t>
            </a:r>
            <a:endParaRPr lang="el-GR" sz="2800" i="1" dirty="0"/>
          </a:p>
        </p:txBody>
      </p:sp>
      <p:sp>
        <p:nvSpPr>
          <p:cNvPr id="5" name="2 - Θέση περιεχομένου"/>
          <p:cNvSpPr>
            <a:spLocks noGrp="1"/>
          </p:cNvSpPr>
          <p:nvPr>
            <p:ph sz="quarter" idx="1"/>
          </p:nvPr>
        </p:nvSpPr>
        <p:spPr/>
        <p:txBody>
          <a:bodyPr>
            <a:normAutofit/>
          </a:bodyPr>
          <a:lstStyle/>
          <a:p>
            <a:r>
              <a:rPr lang="el-GR" sz="2000" dirty="0">
                <a:latin typeface="Calibri" pitchFamily="34" charset="0"/>
                <a:cs typeface="Calibri" pitchFamily="34" charset="0"/>
              </a:rPr>
              <a:t>αναζήτηση βασικών στοιχείων στο εγχειρίδιο του </a:t>
            </a:r>
            <a:r>
              <a:rPr lang="en-US" sz="2000" dirty="0">
                <a:latin typeface="Calibri" pitchFamily="34" charset="0"/>
                <a:cs typeface="Calibri" pitchFamily="34" charset="0"/>
              </a:rPr>
              <a:t>ATMega32</a:t>
            </a:r>
            <a:r>
              <a:rPr lang="el-GR" sz="2000" dirty="0">
                <a:latin typeface="Calibri" pitchFamily="34" charset="0"/>
                <a:cs typeface="Calibri" pitchFamily="34" charset="0"/>
              </a:rPr>
              <a:t> :</a:t>
            </a:r>
          </a:p>
          <a:p>
            <a:pPr>
              <a:buNone/>
            </a:pPr>
            <a:endParaRPr lang="el-GR" sz="800" i="1" dirty="0">
              <a:solidFill>
                <a:schemeClr val="accent2">
                  <a:lumMod val="50000"/>
                </a:schemeClr>
              </a:solidFill>
              <a:latin typeface="Calibri" pitchFamily="34" charset="0"/>
              <a:cs typeface="Calibri" pitchFamily="34" charset="0"/>
            </a:endParaRPr>
          </a:p>
          <a:p>
            <a:pPr>
              <a:buNone/>
            </a:pPr>
            <a:r>
              <a:rPr lang="el-GR" sz="1400" i="1" dirty="0">
                <a:solidFill>
                  <a:schemeClr val="accent2">
                    <a:lumMod val="50000"/>
                  </a:schemeClr>
                </a:solidFill>
                <a:latin typeface="Calibri" pitchFamily="34" charset="0"/>
                <a:cs typeface="Calibri" pitchFamily="34" charset="0"/>
              </a:rPr>
              <a:t>	</a:t>
            </a:r>
            <a:r>
              <a:rPr lang="en-US" sz="1400" i="1" dirty="0">
                <a:solidFill>
                  <a:schemeClr val="accent2">
                    <a:lumMod val="50000"/>
                  </a:schemeClr>
                </a:solidFill>
                <a:latin typeface="Calibri" pitchFamily="34" charset="0"/>
                <a:cs typeface="Calibri" pitchFamily="34" charset="0"/>
              </a:rPr>
              <a:t>Analog to Digital Converter (ADC) 8 </a:t>
            </a:r>
            <a:r>
              <a:rPr lang="el-GR" sz="1400" i="1" dirty="0">
                <a:solidFill>
                  <a:schemeClr val="accent2">
                    <a:lumMod val="50000"/>
                  </a:schemeClr>
                </a:solidFill>
                <a:latin typeface="Calibri" pitchFamily="34" charset="0"/>
                <a:cs typeface="Calibri" pitchFamily="34" charset="0"/>
              </a:rPr>
              <a:t>καναλιών, 10-</a:t>
            </a:r>
            <a:r>
              <a:rPr lang="en-US" sz="1400" i="1" dirty="0">
                <a:solidFill>
                  <a:schemeClr val="accent2">
                    <a:lumMod val="50000"/>
                  </a:schemeClr>
                </a:solidFill>
                <a:latin typeface="Calibri" pitchFamily="34" charset="0"/>
                <a:cs typeface="Calibri" pitchFamily="34" charset="0"/>
              </a:rPr>
              <a:t>bit &gt; </a:t>
            </a:r>
            <a:r>
              <a:rPr lang="el-GR" sz="1400" i="1" dirty="0">
                <a:solidFill>
                  <a:schemeClr val="accent2">
                    <a:lumMod val="50000"/>
                  </a:schemeClr>
                </a:solidFill>
                <a:latin typeface="Calibri" pitchFamily="34" charset="0"/>
                <a:cs typeface="Calibri" pitchFamily="34" charset="0"/>
              </a:rPr>
              <a:t>Σελίδα 201 του </a:t>
            </a:r>
            <a:r>
              <a:rPr lang="en-US" sz="1400" i="1" dirty="0">
                <a:solidFill>
                  <a:schemeClr val="accent2">
                    <a:lumMod val="50000"/>
                  </a:schemeClr>
                </a:solidFill>
                <a:latin typeface="Calibri" pitchFamily="34" charset="0"/>
                <a:cs typeface="Calibri" pitchFamily="34" charset="0"/>
              </a:rPr>
              <a:t>manual</a:t>
            </a:r>
          </a:p>
          <a:p>
            <a:pPr>
              <a:buNone/>
            </a:pPr>
            <a:r>
              <a:rPr lang="en-US" sz="1400" i="1" dirty="0">
                <a:solidFill>
                  <a:schemeClr val="accent2">
                    <a:lumMod val="50000"/>
                  </a:schemeClr>
                </a:solidFill>
                <a:latin typeface="Calibri" pitchFamily="34" charset="0"/>
                <a:cs typeface="Calibri" pitchFamily="34" charset="0"/>
              </a:rPr>
              <a:t>	</a:t>
            </a:r>
          </a:p>
        </p:txBody>
      </p:sp>
      <p:pic>
        <p:nvPicPr>
          <p:cNvPr id="6" name="Picture 5" descr="Screen shot 2012-09-10 at 12.46.18 A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5680" y="2780928"/>
            <a:ext cx="5256584" cy="3755624"/>
          </a:xfrm>
          <a:prstGeom prst="rect">
            <a:avLst/>
          </a:prstGeom>
        </p:spPr>
      </p:pic>
    </p:spTree>
    <p:extLst>
      <p:ext uri="{BB962C8B-B14F-4D97-AF65-F5344CB8AC3E}">
        <p14:creationId xmlns:p14="http://schemas.microsoft.com/office/powerpoint/2010/main" val="370756150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ιάμεσος">
  <a:themeElements>
    <a:clrScheme name="Προσαρμοσμένος 4">
      <a:dk1>
        <a:srgbClr val="44472B"/>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FFCC66"/>
      </a:accent6>
      <a:hlink>
        <a:srgbClr val="FFCC00"/>
      </a:hlink>
      <a:folHlink>
        <a:srgbClr val="CC9900"/>
      </a:folHlink>
    </a:clrScheme>
    <a:fontScheme name="Διάμεσος">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άμεσος">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TM04033917[[fn=Βερολίνο]]</Template>
  <TotalTime>8</TotalTime>
  <Words>2004</Words>
  <Application>Microsoft Office PowerPoint</Application>
  <PresentationFormat>Ευρεία οθόνη</PresentationFormat>
  <Paragraphs>528</Paragraphs>
  <Slides>39</Slides>
  <Notes>1</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39</vt:i4>
      </vt:variant>
    </vt:vector>
  </HeadingPairs>
  <TitlesOfParts>
    <vt:vector size="46" baseType="lpstr">
      <vt:lpstr>Book Antiqua</vt:lpstr>
      <vt:lpstr>Calibri</vt:lpstr>
      <vt:lpstr>Times New Roman</vt:lpstr>
      <vt:lpstr>Tw Cen MT</vt:lpstr>
      <vt:lpstr>Wingdings</vt:lpstr>
      <vt:lpstr>Wingdings 2</vt:lpstr>
      <vt:lpstr>Διάμεσος</vt:lpstr>
      <vt:lpstr>Παρουσίαση του PowerPoint</vt:lpstr>
      <vt:lpstr>  Πανεπιστήμιο Θεσσαλίας</vt:lpstr>
      <vt:lpstr>εισαγωγή στους μικροϋπολογιστες</vt:lpstr>
      <vt:lpstr>εισαγωγή στους μικροϋπολογιστες</vt:lpstr>
      <vt:lpstr>εισαγωγή στους μικροϋπολογιστες</vt:lpstr>
      <vt:lpstr>περιγραφή εργαστηριακού εξοπλισμού</vt:lpstr>
      <vt:lpstr>περιγραφή μεθοδολογίας εργασίας</vt:lpstr>
      <vt:lpstr>περιγραφή μεθοδολογίας εργασίας</vt:lpstr>
      <vt:lpstr>περιγραφή μεθοδολογίας εργασίας</vt:lpstr>
      <vt:lpstr>περιγραφή μεθοδολογίας εργασίας</vt:lpstr>
      <vt:lpstr>περιγραφή μεθοδολογίας εργασίας</vt:lpstr>
      <vt:lpstr>περιγραφή εργαστηριακού εξοπλισμού</vt:lpstr>
      <vt:lpstr>περιγραφή εργαστηριακού εξοπλισμού</vt:lpstr>
      <vt:lpstr>περιγραφή εργαστηριακού εξοπλισμού</vt:lpstr>
      <vt:lpstr>είσοδοι - έξοδοι μικροϋπολογιστή</vt:lpstr>
      <vt:lpstr>είσοδοι - έξοδοι μικροϋπολογιστή</vt:lpstr>
      <vt:lpstr>είσοδοι - έξοδοι μικροϋπολογιστή</vt:lpstr>
      <vt:lpstr>είσοδοι - έξοδοι μικροϋπολογιστή</vt:lpstr>
      <vt:lpstr>είσοδοι - έξοδοι μικροϋπολογιστή</vt:lpstr>
      <vt:lpstr>είσοδοι - έξοδοι μικροϋπολογιστή</vt:lpstr>
      <vt:lpstr>είσοδοι - έξοδοι μικροϋπολογιστή</vt:lpstr>
      <vt:lpstr>είσοδοι - έξοδοι μικροϋπολογιστή</vt:lpstr>
      <vt:lpstr>είσοδοι - έξοδοι μικροϋπολογιστή</vt:lpstr>
      <vt:lpstr>είσοδοι - έξοδοι μικροϋπολογιστή</vt:lpstr>
      <vt:lpstr>είσοδοι - έξοδοι μικροϋπολογιστή</vt:lpstr>
      <vt:lpstr>είσοδοι - έξοδοι μικροϋπολογιστή</vt:lpstr>
      <vt:lpstr>είσοδοι - έξοδοι μικροϋπολογιστή</vt:lpstr>
      <vt:lpstr>είσοδοι - έξοδοι μικροϋπολογιστή</vt:lpstr>
      <vt:lpstr>είσοδοι - έξοδοι μικροϋπολογιστή</vt:lpstr>
      <vt:lpstr>είσοδοι - έξοδοι μικροϋπολογιστή</vt:lpstr>
      <vt:lpstr>είσοδοι - έξοδοι μικροϋπολογιστή</vt:lpstr>
      <vt:lpstr>είσοδοι - έξοδοι μικροϋπολογιστή</vt:lpstr>
      <vt:lpstr>είσοδοι - έξοδοι μικροϋπολογιστή</vt:lpstr>
      <vt:lpstr>είσοδοι - έξοδοι μικροϋπολογιστή</vt:lpstr>
      <vt:lpstr>είσοδοι - έξοδοι μικροϋπολογιστή</vt:lpstr>
      <vt:lpstr>είσοδοι - έξοδοι μικροϋπολογιστή</vt:lpstr>
      <vt:lpstr>είσοδοι - έξοδοι μικροϋπολογιστή</vt:lpstr>
      <vt:lpstr>είσοδοι - έξοδοι μικροϋπολογιστή</vt:lpstr>
      <vt:lpstr>είσοδοι - έξοδοι μικροϋπολογιστή</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panos karageorgos</dc:creator>
  <cp:lastModifiedBy>panos karageorgos</cp:lastModifiedBy>
  <cp:revision>1</cp:revision>
  <dcterms:created xsi:type="dcterms:W3CDTF">2018-12-20T10:47:11Z</dcterms:created>
  <dcterms:modified xsi:type="dcterms:W3CDTF">2018-12-20T10:55:20Z</dcterms:modified>
</cp:coreProperties>
</file>