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8" r:id="rId4"/>
    <p:sldId id="260" r:id="rId5"/>
    <p:sldId id="276" r:id="rId6"/>
    <p:sldId id="277" r:id="rId7"/>
    <p:sldId id="278" r:id="rId8"/>
    <p:sldId id="279" r:id="rId9"/>
    <p:sldId id="280" r:id="rId10"/>
    <p:sldId id="283" r:id="rId11"/>
    <p:sldId id="285" r:id="rId12"/>
    <p:sldId id="267" r:id="rId13"/>
    <p:sldId id="268" r:id="rId14"/>
    <p:sldId id="269" r:id="rId15"/>
    <p:sldId id="270" r:id="rId16"/>
    <p:sldId id="271" r:id="rId17"/>
    <p:sldId id="272" r:id="rId18"/>
    <p:sldId id="273" r:id="rId19"/>
    <p:sldId id="274" r:id="rId20"/>
    <p:sldId id="275" r:id="rId21"/>
    <p:sldId id="281" r:id="rId22"/>
    <p:sldId id="282" r:id="rId23"/>
    <p:sldId id="261"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B23CE5D-A379-4A2B-B1C8-FF8788A1EEF1}" type="datetimeFigureOut">
              <a:rPr lang="el-GR" smtClean="0"/>
              <a:t>3/12/2018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7164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B23CE5D-A379-4A2B-B1C8-FF8788A1EEF1}" type="datetimeFigureOut">
              <a:rPr lang="el-GR" smtClean="0"/>
              <a:t>3/12/2018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313930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B23CE5D-A379-4A2B-B1C8-FF8788A1EEF1}" type="datetimeFigureOut">
              <a:rPr lang="el-GR" smtClean="0"/>
              <a:t>3/12/2018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179169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B23CE5D-A379-4A2B-B1C8-FF8788A1EEF1}" type="datetimeFigureOut">
              <a:rPr lang="el-GR" smtClean="0"/>
              <a:t>3/12/2018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192021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B23CE5D-A379-4A2B-B1C8-FF8788A1EEF1}" type="datetimeFigureOut">
              <a:rPr lang="el-GR" smtClean="0"/>
              <a:t>3/12/2018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166818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B23CE5D-A379-4A2B-B1C8-FF8788A1EEF1}" type="datetimeFigureOut">
              <a:rPr lang="el-GR" smtClean="0"/>
              <a:t>3/12/2018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188598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B23CE5D-A379-4A2B-B1C8-FF8788A1EEF1}" type="datetimeFigureOut">
              <a:rPr lang="el-GR" smtClean="0"/>
              <a:t>3/12/2018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182156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B23CE5D-A379-4A2B-B1C8-FF8788A1EEF1}" type="datetimeFigureOut">
              <a:rPr lang="el-GR" smtClean="0"/>
              <a:t>3/12/2018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22267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B23CE5D-A379-4A2B-B1C8-FF8788A1EEF1}" type="datetimeFigureOut">
              <a:rPr lang="el-GR" smtClean="0"/>
              <a:t>3/12/2018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15407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B23CE5D-A379-4A2B-B1C8-FF8788A1EEF1}" type="datetimeFigureOut">
              <a:rPr lang="el-GR" smtClean="0"/>
              <a:t>3/12/2018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256769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B23CE5D-A379-4A2B-B1C8-FF8788A1EEF1}" type="datetimeFigureOut">
              <a:rPr lang="el-GR" smtClean="0"/>
              <a:t>3/12/2018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F17C5D-F953-4712-B8F3-F2199106A533}" type="slidenum">
              <a:rPr lang="el-GR" smtClean="0"/>
              <a:t>‹#›</a:t>
            </a:fld>
            <a:endParaRPr lang="el-GR"/>
          </a:p>
        </p:txBody>
      </p:sp>
    </p:spTree>
    <p:extLst>
      <p:ext uri="{BB962C8B-B14F-4D97-AF65-F5344CB8AC3E}">
        <p14:creationId xmlns:p14="http://schemas.microsoft.com/office/powerpoint/2010/main" val="327038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3CE5D-A379-4A2B-B1C8-FF8788A1EEF1}" type="datetimeFigureOut">
              <a:rPr lang="el-GR" smtClean="0"/>
              <a:t>3/12/2018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17C5D-F953-4712-B8F3-F2199106A533}" type="slidenum">
              <a:rPr lang="el-GR" smtClean="0"/>
              <a:t>‹#›</a:t>
            </a:fld>
            <a:endParaRPr lang="el-GR"/>
          </a:p>
        </p:txBody>
      </p:sp>
    </p:spTree>
    <p:extLst>
      <p:ext uri="{BB962C8B-B14F-4D97-AF65-F5344CB8AC3E}">
        <p14:creationId xmlns:p14="http://schemas.microsoft.com/office/powerpoint/2010/main" val="353447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athom.info/tra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istory.heraklion.gr/background.php?url=index&amp;id=&amp;cat=&amp;open=&amp;lang=441&amp;chro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dirty="0"/>
              <a:t>Δημόσια Ιστορία, Πολιτισμική Θεωρία και Ψηφιακός Πολιτισμός</a:t>
            </a:r>
            <a:br>
              <a:rPr lang="el-GR" sz="2800" dirty="0"/>
            </a:br>
            <a:r>
              <a:rPr lang="el-GR" sz="2800" dirty="0" smtClean="0"/>
              <a:t/>
            </a:r>
            <a:br>
              <a:rPr lang="el-GR" sz="2800" dirty="0" smtClean="0"/>
            </a:br>
            <a:r>
              <a:rPr lang="el-GR" sz="2800" dirty="0"/>
              <a:t/>
            </a:r>
            <a:br>
              <a:rPr lang="el-GR" sz="2800" dirty="0"/>
            </a:br>
            <a:r>
              <a:rPr lang="el-GR" sz="2800" dirty="0" smtClean="0"/>
              <a:t>Ιωάννα </a:t>
            </a:r>
            <a:r>
              <a:rPr lang="el-GR" sz="2800" dirty="0"/>
              <a:t>Λαλιώτου-Ιουλία </a:t>
            </a:r>
            <a:r>
              <a:rPr lang="el-GR" sz="2800" dirty="0" err="1"/>
              <a:t>Πεντάζου</a:t>
            </a:r>
            <a:r>
              <a:rPr lang="el-GR" sz="2800" dirty="0"/>
              <a:t/>
            </a:r>
            <a:br>
              <a:rPr lang="el-GR" sz="2800" dirty="0"/>
            </a:br>
            <a:endParaRPr lang="el-GR" sz="2800" dirty="0"/>
          </a:p>
        </p:txBody>
      </p:sp>
      <p:sp>
        <p:nvSpPr>
          <p:cNvPr id="3" name="Θέση κειμένου 2"/>
          <p:cNvSpPr>
            <a:spLocks noGrp="1"/>
          </p:cNvSpPr>
          <p:nvPr>
            <p:ph type="body" idx="1"/>
          </p:nvPr>
        </p:nvSpPr>
        <p:spPr>
          <a:xfrm>
            <a:off x="831850" y="5181600"/>
            <a:ext cx="10515600" cy="908050"/>
          </a:xfrm>
        </p:spPr>
        <p:txBody>
          <a:bodyPr/>
          <a:lstStyle/>
          <a:p>
            <a:pPr algn="ctr"/>
            <a:r>
              <a:rPr lang="el-GR" dirty="0" smtClean="0"/>
              <a:t>Μεταπτυχιακό μάθημα, </a:t>
            </a:r>
            <a:r>
              <a:rPr lang="el-GR" dirty="0" err="1" smtClean="0"/>
              <a:t>χειμ</a:t>
            </a:r>
            <a:r>
              <a:rPr lang="el-GR" dirty="0" smtClean="0"/>
              <a:t>. εξ. 2018-19</a:t>
            </a:r>
          </a:p>
          <a:p>
            <a:pPr algn="ctr"/>
            <a:r>
              <a:rPr lang="el-GR" dirty="0" smtClean="0"/>
              <a:t>Τμήμα Ιστορίας </a:t>
            </a:r>
            <a:r>
              <a:rPr lang="el-GR" dirty="0"/>
              <a:t>Αρχαιολογίας και Κοινωνικής </a:t>
            </a:r>
            <a:r>
              <a:rPr lang="el-GR" dirty="0" smtClean="0"/>
              <a:t>Ανθρωπολογίας</a:t>
            </a:r>
            <a:endParaRPr lang="el-GR" dirty="0"/>
          </a:p>
        </p:txBody>
      </p:sp>
    </p:spTree>
    <p:extLst>
      <p:ext uri="{BB962C8B-B14F-4D97-AF65-F5344CB8AC3E}">
        <p14:creationId xmlns:p14="http://schemas.microsoft.com/office/powerpoint/2010/main" val="1638526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52085"/>
            <a:ext cx="10515600" cy="524561"/>
          </a:xfrm>
        </p:spPr>
        <p:txBody>
          <a:bodyPr>
            <a:normAutofit/>
          </a:bodyPr>
          <a:lstStyle/>
          <a:p>
            <a:r>
              <a:rPr lang="el-GR" sz="2800" dirty="0" smtClean="0"/>
              <a:t>Παραγωγή σημασίας: το αρχείο στην τέχνη</a:t>
            </a:r>
            <a:endParaRPr lang="el-GR" sz="2800" dirty="0"/>
          </a:p>
        </p:txBody>
      </p:sp>
      <p:pic>
        <p:nvPicPr>
          <p:cNvPr id="5" name="Θέση περιεχομένου 6"/>
          <p:cNvPicPr>
            <a:picLocks noGrp="1" noChangeAspect="1"/>
          </p:cNvPicPr>
          <p:nvPr>
            <p:ph sz="half" idx="1"/>
          </p:nvPr>
        </p:nvPicPr>
        <p:blipFill>
          <a:blip r:embed="rId2"/>
          <a:stretch>
            <a:fillRect/>
          </a:stretch>
        </p:blipFill>
        <p:spPr>
          <a:xfrm>
            <a:off x="838200" y="1558471"/>
            <a:ext cx="5181600" cy="3452241"/>
          </a:xfrm>
          <a:prstGeom prst="rect">
            <a:avLst/>
          </a:prstGeom>
        </p:spPr>
      </p:pic>
      <p:pic>
        <p:nvPicPr>
          <p:cNvPr id="6" name="Θέση περιεχομένου 5"/>
          <p:cNvPicPr>
            <a:picLocks noGrp="1" noChangeAspect="1"/>
          </p:cNvPicPr>
          <p:nvPr>
            <p:ph sz="half" idx="2"/>
          </p:nvPr>
        </p:nvPicPr>
        <p:blipFill>
          <a:blip r:embed="rId3"/>
          <a:stretch>
            <a:fillRect/>
          </a:stretch>
        </p:blipFill>
        <p:spPr>
          <a:xfrm>
            <a:off x="6172200" y="1563561"/>
            <a:ext cx="5181600" cy="3442062"/>
          </a:xfrm>
          <a:prstGeom prst="rect">
            <a:avLst/>
          </a:prstGeom>
        </p:spPr>
      </p:pic>
      <p:sp>
        <p:nvSpPr>
          <p:cNvPr id="7" name="Τίτλος 1"/>
          <p:cNvSpPr txBox="1">
            <a:spLocks/>
          </p:cNvSpPr>
          <p:nvPr/>
        </p:nvSpPr>
        <p:spPr>
          <a:xfrm>
            <a:off x="774357" y="702879"/>
            <a:ext cx="10579443" cy="4462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800" b="1" dirty="0" smtClean="0"/>
              <a:t>Στέφανος Τσιβόπουλος, Επισφαλές Αρχείο, </a:t>
            </a:r>
            <a:r>
              <a:rPr lang="en-US" sz="1800" b="1" dirty="0" err="1" smtClean="0"/>
              <a:t>Documenta</a:t>
            </a:r>
            <a:r>
              <a:rPr lang="en-US" sz="1800" b="1" dirty="0" smtClean="0"/>
              <a:t> 14, </a:t>
            </a:r>
            <a:r>
              <a:rPr lang="en-US" sz="1800" b="1" dirty="0" err="1" smtClean="0"/>
              <a:t>Fridericianum</a:t>
            </a:r>
            <a:r>
              <a:rPr lang="en-US" sz="1800" b="1" dirty="0" smtClean="0"/>
              <a:t> Kassel 2017</a:t>
            </a:r>
            <a:endParaRPr lang="en-US" sz="1800" b="1" dirty="0"/>
          </a:p>
        </p:txBody>
      </p:sp>
      <p:sp>
        <p:nvSpPr>
          <p:cNvPr id="8" name="Ορθογώνιο 7"/>
          <p:cNvSpPr/>
          <p:nvPr/>
        </p:nvSpPr>
        <p:spPr>
          <a:xfrm>
            <a:off x="838199" y="5071777"/>
            <a:ext cx="10595919" cy="1815882"/>
          </a:xfrm>
          <a:prstGeom prst="rect">
            <a:avLst/>
          </a:prstGeom>
        </p:spPr>
        <p:txBody>
          <a:bodyPr wrap="square">
            <a:spAutoFit/>
          </a:bodyPr>
          <a:lstStyle/>
          <a:p>
            <a:r>
              <a:rPr lang="el-GR" sz="1400" dirty="0" smtClean="0"/>
              <a:t>«Το </a:t>
            </a:r>
            <a:r>
              <a:rPr lang="el-GR" sz="1400" dirty="0"/>
              <a:t>«Επισφαλές Αρχείο» του Στέφανου Τσιβόπουλου </a:t>
            </a:r>
            <a:r>
              <a:rPr lang="el-GR" sz="1400" dirty="0" smtClean="0"/>
              <a:t>θέτει ερωτήματα </a:t>
            </a:r>
            <a:r>
              <a:rPr lang="el-GR" sz="1400" dirty="0"/>
              <a:t>για τη διαμεσολάβηση της δημοκρατίας από τα αρχεία και το ρόλο της προσωπικής βούλησης στην ορατότητα ή την αφάνειά τους. </a:t>
            </a:r>
            <a:endParaRPr lang="en-US" sz="1400" dirty="0"/>
          </a:p>
          <a:p>
            <a:r>
              <a:rPr lang="el-GR" sz="1400" dirty="0"/>
              <a:t>Το έργο έχει τη μορφή μιας λιτής, λειτουργικής εγκατάστασης: τρία τραπέζια σε κυκλική διάταξη φιλοξενούν αρχειακό υλικό μέσα σε κουτιά: φωτογραφίες, άρθρα, έγγραφα. </a:t>
            </a:r>
          </a:p>
          <a:p>
            <a:r>
              <a:rPr lang="el-GR" sz="1400" dirty="0"/>
              <a:t>Εκπαιδευμένοι </a:t>
            </a:r>
            <a:r>
              <a:rPr lang="en-US" sz="1400" dirty="0"/>
              <a:t>performers </a:t>
            </a:r>
            <a:r>
              <a:rPr lang="el-GR" sz="1400" dirty="0"/>
              <a:t>κινούνταν ήπια και μεθοδικά μέσα στον κυκλικό χώρο παρακινώντας τους επισκέπτες να εξετάσουν το υλικό και να επιλέξουν εκείνο που προτιμούν να προβληθεί σε κοινή θέα στις οθόνες που βρίσκονται εκτός του κυκλικού </a:t>
            </a:r>
            <a:r>
              <a:rPr lang="el-GR" sz="1400" dirty="0" smtClean="0"/>
              <a:t>πλαισίου». </a:t>
            </a:r>
          </a:p>
          <a:p>
            <a:r>
              <a:rPr lang="el-GR" sz="1400" dirty="0" err="1" smtClean="0"/>
              <a:t>Συραγώ</a:t>
            </a:r>
            <a:r>
              <a:rPr lang="el-GR" sz="1400" dirty="0"/>
              <a:t> Τσιάρα, Αρχείο,  μνήμη  και </a:t>
            </a:r>
            <a:r>
              <a:rPr lang="el-GR" sz="1400" dirty="0" err="1"/>
              <a:t>επιτελεστικότητα</a:t>
            </a:r>
            <a:r>
              <a:rPr lang="el-GR" sz="1400" dirty="0"/>
              <a:t> στη σύγχρονη </a:t>
            </a:r>
            <a:r>
              <a:rPr lang="el-GR" sz="1400" dirty="0" smtClean="0"/>
              <a:t>τέχνη</a:t>
            </a:r>
            <a:r>
              <a:rPr lang="el-GR" sz="1400" dirty="0"/>
              <a:t>, Διάλεξη, Βόλος, ΙΑΚΑ, 19 Νοεμβρίου 2018</a:t>
            </a:r>
          </a:p>
          <a:p>
            <a:endParaRPr lang="el-GR" sz="1400" dirty="0"/>
          </a:p>
        </p:txBody>
      </p:sp>
    </p:spTree>
    <p:extLst>
      <p:ext uri="{BB962C8B-B14F-4D97-AF65-F5344CB8AC3E}">
        <p14:creationId xmlns:p14="http://schemas.microsoft.com/office/powerpoint/2010/main" val="3911662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Γιατί ενδιαφέρει ο εννοιολογικός σχεδιασμός </a:t>
            </a:r>
            <a:br>
              <a:rPr lang="el-GR" dirty="0" smtClean="0"/>
            </a:br>
            <a:r>
              <a:rPr lang="el-GR" dirty="0" smtClean="0"/>
              <a:t>την/τον ιστορικό;</a:t>
            </a:r>
            <a:endParaRPr lang="el-GR" dirty="0"/>
          </a:p>
        </p:txBody>
      </p:sp>
      <p:sp>
        <p:nvSpPr>
          <p:cNvPr id="3" name="Θέση περιεχομένου 2"/>
          <p:cNvSpPr>
            <a:spLocks noGrp="1"/>
          </p:cNvSpPr>
          <p:nvPr>
            <p:ph idx="1"/>
          </p:nvPr>
        </p:nvSpPr>
        <p:spPr/>
        <p:txBody>
          <a:bodyPr>
            <a:normAutofit/>
          </a:bodyPr>
          <a:lstStyle/>
          <a:p>
            <a:r>
              <a:rPr lang="el-GR" dirty="0" smtClean="0"/>
              <a:t>Εκθέτει τη διαδικασία συγκρότησης του ιστορικού λόγου</a:t>
            </a:r>
          </a:p>
          <a:p>
            <a:r>
              <a:rPr lang="el-GR" dirty="0" smtClean="0"/>
              <a:t>Επιτρέπει τον </a:t>
            </a:r>
            <a:r>
              <a:rPr lang="el-GR" dirty="0" err="1" smtClean="0"/>
              <a:t>αναστοχασμό</a:t>
            </a:r>
            <a:r>
              <a:rPr lang="el-GR" dirty="0" smtClean="0"/>
              <a:t> τόσο με το υλικό όσο και με τη διαδικασία κατασκευής του ιστορικού έργου</a:t>
            </a:r>
          </a:p>
          <a:p>
            <a:r>
              <a:rPr lang="el-GR" dirty="0" smtClean="0"/>
              <a:t>Στρέφει το ενδιαφέρον στη σχέση μεταξύ ιστορικού – ‘υλικού’ – κοινού </a:t>
            </a:r>
          </a:p>
          <a:p>
            <a:r>
              <a:rPr lang="el-GR" dirty="0" smtClean="0"/>
              <a:t>Στρέφει το ενδιαφέρον στην υλικότητα του τελικού προϊόντος</a:t>
            </a:r>
          </a:p>
          <a:p>
            <a:r>
              <a:rPr lang="el-GR" dirty="0" smtClean="0"/>
              <a:t>Μπορεί να συνομιλήσει με πολλούς διαφορετικούς χώρους</a:t>
            </a:r>
            <a:endParaRPr lang="el-GR" dirty="0"/>
          </a:p>
        </p:txBody>
      </p:sp>
    </p:spTree>
    <p:extLst>
      <p:ext uri="{BB962C8B-B14F-4D97-AF65-F5344CB8AC3E}">
        <p14:creationId xmlns:p14="http://schemas.microsoft.com/office/powerpoint/2010/main" val="280027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err="1" smtClean="0"/>
              <a:t>Οπτικοποίηση</a:t>
            </a:r>
            <a:r>
              <a:rPr lang="el-GR" sz="3200" dirty="0" smtClean="0"/>
              <a:t>(</a:t>
            </a:r>
            <a:r>
              <a:rPr lang="en-US" sz="3200" dirty="0" smtClean="0"/>
              <a:t>visualization)</a:t>
            </a:r>
            <a:endParaRPr lang="el-GR" sz="3200" dirty="0"/>
          </a:p>
        </p:txBody>
      </p:sp>
      <p:sp>
        <p:nvSpPr>
          <p:cNvPr id="3" name="Θέση περιεχομένου 2"/>
          <p:cNvSpPr>
            <a:spLocks noGrp="1"/>
          </p:cNvSpPr>
          <p:nvPr>
            <p:ph idx="1"/>
          </p:nvPr>
        </p:nvSpPr>
        <p:spPr/>
        <p:txBody>
          <a:bodyPr>
            <a:normAutofit/>
          </a:bodyPr>
          <a:lstStyle/>
          <a:p>
            <a:r>
              <a:rPr lang="el-GR" sz="2000" dirty="0"/>
              <a:t>Ό</a:t>
            </a:r>
            <a:r>
              <a:rPr lang="el-GR" sz="2000" dirty="0" smtClean="0"/>
              <a:t>ταν </a:t>
            </a:r>
            <a:r>
              <a:rPr lang="el-GR" sz="2000" dirty="0"/>
              <a:t>κάνουμε λόγο για ‘</a:t>
            </a:r>
            <a:r>
              <a:rPr lang="el-GR" sz="2000" dirty="0" err="1"/>
              <a:t>οπτικοποίηση</a:t>
            </a:r>
            <a:r>
              <a:rPr lang="el-GR" sz="2000" dirty="0"/>
              <a:t>’ μιλάμε για την </a:t>
            </a:r>
            <a:r>
              <a:rPr lang="el-GR" sz="2000" dirty="0" smtClean="0"/>
              <a:t>παραγωγή </a:t>
            </a:r>
            <a:r>
              <a:rPr lang="el-GR" sz="2000" dirty="0"/>
              <a:t>εικόνας με σημασία. Μεταφέρουμε, δηλαδή, την οπτική μας από την πλευρά του ανθρώπου που παράγει εικόνες</a:t>
            </a:r>
            <a:r>
              <a:rPr lang="el-GR" sz="2000" dirty="0" smtClean="0"/>
              <a:t>.</a:t>
            </a:r>
          </a:p>
          <a:p>
            <a:pPr marL="0" indent="0">
              <a:buNone/>
            </a:pPr>
            <a:endParaRPr lang="el-GR" sz="2000" dirty="0"/>
          </a:p>
          <a:p>
            <a:r>
              <a:rPr lang="el-GR" sz="2000" dirty="0"/>
              <a:t>Η </a:t>
            </a:r>
            <a:r>
              <a:rPr lang="el-GR" sz="2000" dirty="0" err="1"/>
              <a:t>οπτικοποίηση</a:t>
            </a:r>
            <a:r>
              <a:rPr lang="el-GR" sz="2000" dirty="0"/>
              <a:t> είναι μια πρακτική κατά την οποία μετατρέπουμε σε εικόνα κάτι που πριν δεν έχει οπτική μορφή. Χρειάζεται πάντα ένα αντικείμενο: </a:t>
            </a:r>
            <a:r>
              <a:rPr lang="el-GR" sz="2000" dirty="0" err="1"/>
              <a:t>οπτικοποιούμε</a:t>
            </a:r>
            <a:r>
              <a:rPr lang="el-GR" sz="2000" dirty="0"/>
              <a:t> δεδομένα ή πληροφορίες ή αφηγήματα. Μέσα από τη διαδικασία της </a:t>
            </a:r>
            <a:r>
              <a:rPr lang="el-GR" sz="2000" dirty="0" err="1"/>
              <a:t>οπτικοποίησης</a:t>
            </a:r>
            <a:r>
              <a:rPr lang="el-GR" sz="2000" dirty="0"/>
              <a:t> των δεδομένων, της πληροφορίας ή του αφηγήματος, παράγουμε μια οπτική απεικόνιση, η οποία μεταφέρει μη λεκτικά νοήματα για τα δεδομένα/πληροφορίες/αφηγήματα που έχουμε </a:t>
            </a:r>
            <a:r>
              <a:rPr lang="el-GR" sz="2000" dirty="0" err="1"/>
              <a:t>οπτικοποιήσει</a:t>
            </a:r>
            <a:r>
              <a:rPr lang="el-GR" sz="2000" dirty="0" smtClean="0"/>
              <a:t>.</a:t>
            </a:r>
          </a:p>
          <a:p>
            <a:pPr marL="0" indent="0">
              <a:buNone/>
            </a:pPr>
            <a:endParaRPr lang="el-GR" sz="2000" dirty="0"/>
          </a:p>
          <a:p>
            <a:r>
              <a:rPr lang="el-GR" sz="2000" dirty="0"/>
              <a:t>Παρόλο που δεν πρόκειται για νέα πρακτική, η </a:t>
            </a:r>
            <a:r>
              <a:rPr lang="el-GR" sz="2000" dirty="0" err="1"/>
              <a:t>οπτικοποίηση</a:t>
            </a:r>
            <a:r>
              <a:rPr lang="el-GR" sz="2000" dirty="0"/>
              <a:t> δεδομένων/πληροφοριών θεωρείται ένα από τα κύρια γνωρίσματα της ψηφιακής εποχής, στο βαθμό που η διαχείριση μεγάλου όγκου δεδομένων ή ροής πληροφορίας γίνεται πιο εύκολα αντιληπτή μέσα από την οπτική απεικόνισή τους.  </a:t>
            </a:r>
          </a:p>
          <a:p>
            <a:endParaRPr lang="el-GR" sz="2000" dirty="0"/>
          </a:p>
        </p:txBody>
      </p:sp>
    </p:spTree>
    <p:extLst>
      <p:ext uri="{BB962C8B-B14F-4D97-AF65-F5344CB8AC3E}">
        <p14:creationId xmlns:p14="http://schemas.microsoft.com/office/powerpoint/2010/main" val="1423083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98853"/>
            <a:ext cx="10515600" cy="988541"/>
          </a:xfrm>
        </p:spPr>
        <p:txBody>
          <a:bodyPr>
            <a:normAutofit/>
          </a:bodyPr>
          <a:lstStyle/>
          <a:p>
            <a:r>
              <a:rPr lang="el-GR" sz="1800" dirty="0" smtClean="0"/>
              <a:t>Μια υποδειγματική </a:t>
            </a:r>
            <a:r>
              <a:rPr lang="el-GR" sz="1800" dirty="0" err="1" smtClean="0"/>
              <a:t>οπτικοποίηση</a:t>
            </a:r>
            <a:r>
              <a:rPr lang="el-GR" sz="1800" dirty="0" smtClean="0"/>
              <a:t> ποσοτικών δεδομένων: </a:t>
            </a:r>
            <a:r>
              <a:rPr lang="en-US" sz="1800" dirty="0" smtClean="0"/>
              <a:t>Charles </a:t>
            </a:r>
            <a:r>
              <a:rPr lang="en-US" sz="1800" dirty="0" err="1" smtClean="0"/>
              <a:t>Minard</a:t>
            </a:r>
            <a:r>
              <a:rPr lang="el-GR" sz="1800" dirty="0" smtClean="0"/>
              <a:t> (1781-1870), Η εκστρατεία του Ναπολέοντα στη Ρωσία το 1812, Λιθογραφία 1869</a:t>
            </a:r>
            <a:endParaRPr lang="el-GR" sz="1800" dirty="0"/>
          </a:p>
        </p:txBody>
      </p:sp>
      <p:pic>
        <p:nvPicPr>
          <p:cNvPr id="1026" name="Picture 2" descr="https://upload.wikimedia.org/wikipedia/commons/thumb/2/29/Minard.png/1920px-Minar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304" y="1690688"/>
            <a:ext cx="10537771" cy="5021907"/>
          </a:xfrm>
          <a:prstGeom prst="rect">
            <a:avLst/>
          </a:prstGeom>
          <a:noFill/>
          <a:extLst>
            <a:ext uri="{909E8E84-426E-40DD-AFC4-6F175D3DCCD1}">
              <a14:hiddenFill xmlns:a14="http://schemas.microsoft.com/office/drawing/2010/main">
                <a:solidFill>
                  <a:srgbClr val="FFFFFF"/>
                </a:solidFill>
              </a14:hiddenFill>
            </a:ext>
          </a:extLst>
        </p:spPr>
      </p:pic>
      <p:sp>
        <p:nvSpPr>
          <p:cNvPr id="4" name="Έλλειψη 3"/>
          <p:cNvSpPr/>
          <p:nvPr/>
        </p:nvSpPr>
        <p:spPr>
          <a:xfrm>
            <a:off x="10981038" y="1558880"/>
            <a:ext cx="1210962" cy="81554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50" dirty="0" smtClean="0">
                <a:solidFill>
                  <a:schemeClr val="tx1"/>
                </a:solidFill>
              </a:rPr>
              <a:t>Αριθμοί στρατιωτών</a:t>
            </a:r>
            <a:endParaRPr lang="el-GR" sz="1050" dirty="0">
              <a:solidFill>
                <a:schemeClr val="tx1"/>
              </a:solidFill>
            </a:endParaRPr>
          </a:p>
        </p:txBody>
      </p:sp>
      <p:sp>
        <p:nvSpPr>
          <p:cNvPr id="6" name="Έλλειψη 5"/>
          <p:cNvSpPr/>
          <p:nvPr/>
        </p:nvSpPr>
        <p:spPr>
          <a:xfrm>
            <a:off x="4815011" y="6437438"/>
            <a:ext cx="1421031" cy="44073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50" dirty="0" smtClean="0">
                <a:solidFill>
                  <a:schemeClr val="tx1"/>
                </a:solidFill>
              </a:rPr>
              <a:t>θερμοκρασίες</a:t>
            </a:r>
            <a:endParaRPr lang="el-GR" sz="1050" dirty="0">
              <a:solidFill>
                <a:schemeClr val="tx1"/>
              </a:solidFill>
            </a:endParaRPr>
          </a:p>
        </p:txBody>
      </p:sp>
      <p:sp>
        <p:nvSpPr>
          <p:cNvPr id="7" name="Έλλειψη 6"/>
          <p:cNvSpPr/>
          <p:nvPr/>
        </p:nvSpPr>
        <p:spPr>
          <a:xfrm>
            <a:off x="2327185" y="6483181"/>
            <a:ext cx="1289221" cy="36122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50" dirty="0" smtClean="0">
                <a:solidFill>
                  <a:schemeClr val="tx1"/>
                </a:solidFill>
              </a:rPr>
              <a:t>ημερομηνίες</a:t>
            </a:r>
            <a:endParaRPr lang="el-GR" sz="1050" dirty="0">
              <a:solidFill>
                <a:schemeClr val="tx1"/>
              </a:solidFill>
            </a:endParaRPr>
          </a:p>
        </p:txBody>
      </p:sp>
      <p:sp>
        <p:nvSpPr>
          <p:cNvPr id="8" name="Έλλειψη 7"/>
          <p:cNvSpPr/>
          <p:nvPr/>
        </p:nvSpPr>
        <p:spPr>
          <a:xfrm>
            <a:off x="94188" y="2683345"/>
            <a:ext cx="1324232" cy="81554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50" dirty="0" smtClean="0">
                <a:solidFill>
                  <a:schemeClr val="tx1"/>
                </a:solidFill>
              </a:rPr>
              <a:t>Πορεία</a:t>
            </a:r>
          </a:p>
          <a:p>
            <a:pPr algn="ctr"/>
            <a:r>
              <a:rPr lang="el-GR" sz="1050" dirty="0">
                <a:solidFill>
                  <a:schemeClr val="tx1"/>
                </a:solidFill>
              </a:rPr>
              <a:t>π</a:t>
            </a:r>
            <a:r>
              <a:rPr lang="el-GR" sz="1050" dirty="0" smtClean="0">
                <a:solidFill>
                  <a:schemeClr val="tx1"/>
                </a:solidFill>
              </a:rPr>
              <a:t>ρος (μπεζ)</a:t>
            </a:r>
          </a:p>
          <a:p>
            <a:pPr algn="ctr"/>
            <a:r>
              <a:rPr lang="el-GR" sz="1050" dirty="0" smtClean="0">
                <a:solidFill>
                  <a:schemeClr val="tx1"/>
                </a:solidFill>
              </a:rPr>
              <a:t>/από (μαύρο</a:t>
            </a:r>
            <a:endParaRPr lang="el-GR" sz="1050" dirty="0">
              <a:solidFill>
                <a:schemeClr val="tx1"/>
              </a:solidFill>
            </a:endParaRPr>
          </a:p>
        </p:txBody>
      </p:sp>
    </p:spTree>
    <p:extLst>
      <p:ext uri="{BB962C8B-B14F-4D97-AF65-F5344CB8AC3E}">
        <p14:creationId xmlns:p14="http://schemas.microsoft.com/office/powerpoint/2010/main" val="1669170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Οπτικοποίηση</a:t>
            </a:r>
            <a:r>
              <a:rPr lang="el-GR" dirty="0" smtClean="0"/>
              <a:t> σε ψηφιακό περιβάλλον</a:t>
            </a:r>
            <a:endParaRPr lang="el-GR" dirty="0"/>
          </a:p>
        </p:txBody>
      </p:sp>
      <p:sp>
        <p:nvSpPr>
          <p:cNvPr id="3" name="Θέση περιεχομένου 2"/>
          <p:cNvSpPr>
            <a:spLocks noGrp="1"/>
          </p:cNvSpPr>
          <p:nvPr>
            <p:ph idx="1"/>
          </p:nvPr>
        </p:nvSpPr>
        <p:spPr/>
        <p:txBody>
          <a:bodyPr>
            <a:normAutofit fontScale="92500"/>
          </a:bodyPr>
          <a:lstStyle/>
          <a:p>
            <a:pPr>
              <a:lnSpc>
                <a:spcPct val="150000"/>
              </a:lnSpc>
            </a:pPr>
            <a:r>
              <a:rPr lang="el-GR" sz="2400" dirty="0"/>
              <a:t>Το άρθρο του</a:t>
            </a:r>
            <a:r>
              <a:rPr lang="en-US" sz="2400" dirty="0"/>
              <a:t> Lev </a:t>
            </a:r>
            <a:r>
              <a:rPr lang="en-US" sz="2400" dirty="0" err="1"/>
              <a:t>Manovich</a:t>
            </a:r>
            <a:r>
              <a:rPr lang="en-US" sz="2400" dirty="0"/>
              <a:t> «What is Visualization?» </a:t>
            </a:r>
            <a:r>
              <a:rPr lang="el-GR" sz="2400" dirty="0"/>
              <a:t>(</a:t>
            </a:r>
            <a:r>
              <a:rPr lang="en-US" sz="2400" dirty="0"/>
              <a:t>Visual Studies</a:t>
            </a:r>
            <a:r>
              <a:rPr lang="el-GR" sz="2400" dirty="0"/>
              <a:t>, </a:t>
            </a:r>
            <a:r>
              <a:rPr lang="en-US" sz="2400" dirty="0" err="1"/>
              <a:t>Vol</a:t>
            </a:r>
            <a:r>
              <a:rPr lang="el-GR" sz="2400" dirty="0"/>
              <a:t>. 26, </a:t>
            </a:r>
            <a:r>
              <a:rPr lang="en-US" sz="2400" dirty="0"/>
              <a:t>No</a:t>
            </a:r>
            <a:r>
              <a:rPr lang="el-GR" sz="2400" dirty="0"/>
              <a:t>. 1, </a:t>
            </a:r>
            <a:r>
              <a:rPr lang="en-US" sz="2400" dirty="0"/>
              <a:t>March</a:t>
            </a:r>
            <a:r>
              <a:rPr lang="el-GR" sz="2400" dirty="0"/>
              <a:t> 2011) ορίζει την </a:t>
            </a:r>
            <a:r>
              <a:rPr lang="el-GR" sz="2400" dirty="0" err="1"/>
              <a:t>οπτικοποίηση</a:t>
            </a:r>
            <a:r>
              <a:rPr lang="el-GR" sz="2400" dirty="0"/>
              <a:t> ως μία χαρτογράφηση όπου συγκεκριμένα δεδομένα τοποθετούνται χωρικά λαμβάνοντας μια οπτική αναπαράσταση. Από την ανάλυση του </a:t>
            </a:r>
            <a:r>
              <a:rPr lang="en-US" sz="2400" dirty="0" err="1"/>
              <a:t>Manovich</a:t>
            </a:r>
            <a:r>
              <a:rPr lang="el-GR" sz="2400" dirty="0"/>
              <a:t>, θα κρατήσουμε την έννοια της ‘χαρτογράφησης’, η οποία συνδέει την </a:t>
            </a:r>
            <a:r>
              <a:rPr lang="el-GR" sz="2400" dirty="0" err="1"/>
              <a:t>οπτικοποίηση</a:t>
            </a:r>
            <a:r>
              <a:rPr lang="el-GR" sz="2400" dirty="0"/>
              <a:t> δεδομένων με το χώρο: θέση, μέγεθος, σχήμα, γραμμές – όλα αποτελούν μεταβλητές που αποτυπώνονται σε μια χωρική διάσταση. </a:t>
            </a:r>
            <a:endParaRPr lang="el-GR" sz="2400" dirty="0" smtClean="0"/>
          </a:p>
          <a:p>
            <a:pPr>
              <a:lnSpc>
                <a:spcPct val="150000"/>
              </a:lnSpc>
            </a:pPr>
            <a:r>
              <a:rPr lang="el-GR" sz="2400" dirty="0" smtClean="0"/>
              <a:t>Στο ψηφιακό περιβάλλον, η </a:t>
            </a:r>
            <a:r>
              <a:rPr lang="el-GR" sz="2400" dirty="0" err="1" smtClean="0"/>
              <a:t>οπτικοποίηση</a:t>
            </a:r>
            <a:r>
              <a:rPr lang="el-GR" sz="2400" dirty="0" smtClean="0"/>
              <a:t> στο χώρο της οθόνης ορίζει ζώνες λειτουργικότητας</a:t>
            </a:r>
            <a:endParaRPr lang="el-GR" sz="2400" dirty="0"/>
          </a:p>
        </p:txBody>
      </p:sp>
    </p:spTree>
    <p:extLst>
      <p:ext uri="{BB962C8B-B14F-4D97-AF65-F5344CB8AC3E}">
        <p14:creationId xmlns:p14="http://schemas.microsoft.com/office/powerpoint/2010/main" val="92632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894389"/>
            <a:ext cx="3878179" cy="1447632"/>
          </a:xfrm>
        </p:spPr>
        <p:txBody>
          <a:bodyPr>
            <a:normAutofit/>
          </a:bodyPr>
          <a:lstStyle/>
          <a:p>
            <a:pPr algn="ctr"/>
            <a:r>
              <a:rPr lang="el-GR" sz="3600" dirty="0" smtClean="0"/>
              <a:t>Ψηφιακό Αρχείο Καποδίστρια</a:t>
            </a:r>
            <a:endParaRPr lang="el-GR" sz="36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9684" y="268873"/>
            <a:ext cx="8273715" cy="6466664"/>
          </a:xfrm>
        </p:spPr>
      </p:pic>
      <p:sp>
        <p:nvSpPr>
          <p:cNvPr id="5" name="Τίτλος 1"/>
          <p:cNvSpPr txBox="1">
            <a:spLocks/>
          </p:cNvSpPr>
          <p:nvPr/>
        </p:nvSpPr>
        <p:spPr>
          <a:xfrm>
            <a:off x="-8020" y="421273"/>
            <a:ext cx="3878179" cy="14476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dirty="0" smtClean="0"/>
              <a:t>Παράδειγμα</a:t>
            </a:r>
          </a:p>
          <a:p>
            <a:pPr algn="ctr"/>
            <a:r>
              <a:rPr lang="el-GR" sz="3600" dirty="0"/>
              <a:t>ψ</a:t>
            </a:r>
            <a:r>
              <a:rPr lang="el-GR" sz="3600" dirty="0" smtClean="0"/>
              <a:t>ηφιακής </a:t>
            </a:r>
            <a:r>
              <a:rPr lang="el-GR" sz="3600" dirty="0" err="1" smtClean="0"/>
              <a:t>οπτικοποίησης</a:t>
            </a:r>
            <a:endParaRPr lang="el-GR" sz="3600" dirty="0"/>
          </a:p>
        </p:txBody>
      </p:sp>
    </p:spTree>
    <p:extLst>
      <p:ext uri="{BB962C8B-B14F-4D97-AF65-F5344CB8AC3E}">
        <p14:creationId xmlns:p14="http://schemas.microsoft.com/office/powerpoint/2010/main" val="128397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Οπτικοποίηση</a:t>
            </a:r>
            <a:r>
              <a:rPr lang="el-GR" dirty="0" smtClean="0"/>
              <a:t> και ‘</a:t>
            </a:r>
            <a:r>
              <a:rPr lang="en-US" dirty="0"/>
              <a:t>software </a:t>
            </a:r>
            <a:r>
              <a:rPr lang="en-US" dirty="0" smtClean="0"/>
              <a:t>thinking</a:t>
            </a:r>
            <a:r>
              <a:rPr lang="el-GR" dirty="0" smtClean="0"/>
              <a:t>’ </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n-US" dirty="0" smtClean="0"/>
              <a:t>software thinking (</a:t>
            </a:r>
            <a:r>
              <a:rPr lang="el-GR" dirty="0" err="1" smtClean="0"/>
              <a:t>λογισμικός</a:t>
            </a:r>
            <a:r>
              <a:rPr lang="el-GR" dirty="0" smtClean="0"/>
              <a:t> συλλογισμός / συλλογισμός που βασίζεται/αξιοποιεί στις λογικές και τα ιδιαίτερα χαρακτηριστικά των λογισμικών)</a:t>
            </a:r>
            <a:endParaRPr lang="en-US" dirty="0" smtClean="0"/>
          </a:p>
          <a:p>
            <a:pPr marL="0" indent="0">
              <a:buNone/>
            </a:pPr>
            <a:r>
              <a:rPr lang="el-GR" dirty="0" smtClean="0"/>
              <a:t>Η ψηφιακή </a:t>
            </a:r>
            <a:r>
              <a:rPr lang="el-GR" dirty="0" err="1" smtClean="0"/>
              <a:t>οπτικοποίηση</a:t>
            </a:r>
            <a:r>
              <a:rPr lang="el-GR" dirty="0" smtClean="0"/>
              <a:t> αξιοποιεί και αποτυπώνει τις «ιδέες που διερευνούν τις θεμελιώδεις ιδιότητες των σύγχρονων λογισμικών»</a:t>
            </a:r>
            <a:r>
              <a:rPr lang="en-US" dirty="0" smtClean="0"/>
              <a:t>. </a:t>
            </a:r>
            <a:r>
              <a:rPr lang="el-GR" dirty="0" smtClean="0"/>
              <a:t>Αυτό σημαίνει ότι το βίωμα της εργασίας με ψηφιακά δεδομένων μέσω των λογισμικών μας οδηγούν επίσης και να σκεφτόμαστε με έναν νέο τρόπο. Η λογική και οι ιδιότητες των λογισμικών επιβάλλονται στις ψηφιακές </a:t>
            </a:r>
            <a:r>
              <a:rPr lang="el-GR" dirty="0" err="1" smtClean="0"/>
              <a:t>οπτικοποιήσεις</a:t>
            </a:r>
            <a:r>
              <a:rPr lang="el-GR" dirty="0" smtClean="0"/>
              <a:t>, οι οποίες:</a:t>
            </a:r>
          </a:p>
          <a:p>
            <a:r>
              <a:rPr lang="el-GR" dirty="0" smtClean="0"/>
              <a:t>Εκθέτουν πλήθος στοιχείων/δεδομένων</a:t>
            </a:r>
          </a:p>
          <a:p>
            <a:r>
              <a:rPr lang="el-GR" dirty="0" smtClean="0"/>
              <a:t>Χρησιμοποιούν λέξεις ως οπτικά στοιχεία (βλ. </a:t>
            </a:r>
            <a:r>
              <a:rPr lang="en-US" dirty="0" smtClean="0"/>
              <a:t>Clouds)</a:t>
            </a:r>
          </a:p>
          <a:p>
            <a:r>
              <a:rPr lang="el-GR" dirty="0" smtClean="0"/>
              <a:t>Δεν βασίζονται στην αφαίρεση, αλλά στο πλήθος της πληροφορίας</a:t>
            </a:r>
          </a:p>
          <a:p>
            <a:r>
              <a:rPr lang="el-GR" dirty="0" smtClean="0"/>
              <a:t>Δεν ιεραρχούν την πληροφορία, αλλά την ‘απλώνουν’ στο χώρο</a:t>
            </a:r>
          </a:p>
          <a:p>
            <a:pPr marL="0" indent="0">
              <a:buNone/>
            </a:pPr>
            <a:endParaRPr lang="en-US" dirty="0"/>
          </a:p>
          <a:p>
            <a:pPr marL="0" indent="0">
              <a:buNone/>
            </a:pPr>
            <a:r>
              <a:rPr lang="en-US" dirty="0" smtClean="0"/>
              <a:t>Lev </a:t>
            </a:r>
            <a:r>
              <a:rPr lang="en-US" dirty="0" err="1" smtClean="0"/>
              <a:t>Manovich</a:t>
            </a:r>
            <a:r>
              <a:rPr lang="en-US" dirty="0" smtClean="0"/>
              <a:t> «What is Visualization?» </a:t>
            </a:r>
            <a:r>
              <a:rPr lang="el-GR" dirty="0" smtClean="0"/>
              <a:t>(</a:t>
            </a:r>
            <a:r>
              <a:rPr lang="en-US" dirty="0" smtClean="0"/>
              <a:t>Visual Studies</a:t>
            </a:r>
            <a:r>
              <a:rPr lang="el-GR" dirty="0" smtClean="0"/>
              <a:t>, </a:t>
            </a:r>
            <a:r>
              <a:rPr lang="en-US" dirty="0" err="1" smtClean="0"/>
              <a:t>Vol</a:t>
            </a:r>
            <a:r>
              <a:rPr lang="el-GR" dirty="0" smtClean="0"/>
              <a:t>. 26, </a:t>
            </a:r>
            <a:r>
              <a:rPr lang="en-US" dirty="0" smtClean="0"/>
              <a:t>No</a:t>
            </a:r>
            <a:r>
              <a:rPr lang="el-GR" dirty="0" smtClean="0"/>
              <a:t>. 1, </a:t>
            </a:r>
            <a:r>
              <a:rPr lang="en-US" dirty="0" smtClean="0"/>
              <a:t>March</a:t>
            </a:r>
            <a:r>
              <a:rPr lang="el-GR" dirty="0" smtClean="0"/>
              <a:t> 2011) </a:t>
            </a:r>
            <a:endParaRPr lang="el-GR" dirty="0"/>
          </a:p>
        </p:txBody>
      </p:sp>
    </p:spTree>
    <p:extLst>
      <p:ext uri="{BB962C8B-B14F-4D97-AF65-F5344CB8AC3E}">
        <p14:creationId xmlns:p14="http://schemas.microsoft.com/office/powerpoint/2010/main" val="91267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Οπτικοποίηση</a:t>
            </a:r>
            <a:r>
              <a:rPr lang="el-GR" dirty="0" smtClean="0"/>
              <a:t> και ‘</a:t>
            </a:r>
            <a:r>
              <a:rPr lang="en-US" dirty="0"/>
              <a:t>software </a:t>
            </a:r>
            <a:r>
              <a:rPr lang="en-US" dirty="0" smtClean="0"/>
              <a:t>thinking</a:t>
            </a:r>
            <a:r>
              <a:rPr lang="el-GR" dirty="0" smtClean="0"/>
              <a:t>’ </a:t>
            </a:r>
            <a:endParaRPr lang="el-GR" dirty="0"/>
          </a:p>
        </p:txBody>
      </p:sp>
      <p:pic>
        <p:nvPicPr>
          <p:cNvPr id="2050" name="Picture 2" descr="ÎÏÎ¿ÏÎ­Î»ÎµÏÎ¼Î± ÎµÎ¹ÎºÏÎ½Î±Ï Î³Î¹Î± word cloud visua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84" y="1265819"/>
            <a:ext cx="9296400" cy="5413094"/>
          </a:xfrm>
          <a:prstGeom prst="rect">
            <a:avLst/>
          </a:prstGeom>
          <a:noFill/>
          <a:extLst>
            <a:ext uri="{909E8E84-426E-40DD-AFC4-6F175D3DCCD1}">
              <a14:hiddenFill xmlns:a14="http://schemas.microsoft.com/office/drawing/2010/main">
                <a:solidFill>
                  <a:srgbClr val="FFFFFF"/>
                </a:solidFill>
              </a14:hiddenFill>
            </a:ext>
          </a:extLst>
        </p:spPr>
      </p:pic>
      <p:sp>
        <p:nvSpPr>
          <p:cNvPr id="5" name="Έλλειψη 4"/>
          <p:cNvSpPr/>
          <p:nvPr/>
        </p:nvSpPr>
        <p:spPr>
          <a:xfrm>
            <a:off x="9695935" y="1690688"/>
            <a:ext cx="2183027" cy="153030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Οπτικοποίηση</a:t>
            </a:r>
            <a:r>
              <a:rPr lang="el-GR" dirty="0" smtClean="0"/>
              <a:t> που βασίζεται σε </a:t>
            </a:r>
            <a:r>
              <a:rPr lang="en-US" dirty="0" smtClean="0"/>
              <a:t>tags</a:t>
            </a:r>
            <a:endParaRPr lang="el-GR" dirty="0"/>
          </a:p>
        </p:txBody>
      </p:sp>
    </p:spTree>
    <p:extLst>
      <p:ext uri="{BB962C8B-B14F-4D97-AF65-F5344CB8AC3E}">
        <p14:creationId xmlns:p14="http://schemas.microsoft.com/office/powerpoint/2010/main" val="1307966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Οπτικοποίηση</a:t>
            </a:r>
            <a:r>
              <a:rPr lang="el-GR" dirty="0" smtClean="0"/>
              <a:t> και ‘</a:t>
            </a:r>
            <a:r>
              <a:rPr lang="en-US" dirty="0"/>
              <a:t>software </a:t>
            </a:r>
            <a:r>
              <a:rPr lang="en-US" dirty="0" smtClean="0"/>
              <a:t>thinking</a:t>
            </a:r>
            <a:r>
              <a:rPr lang="el-GR" dirty="0" smtClean="0"/>
              <a:t>’ </a:t>
            </a:r>
            <a:endParaRPr lang="el-GR" dirty="0"/>
          </a:p>
        </p:txBody>
      </p:sp>
      <p:sp>
        <p:nvSpPr>
          <p:cNvPr id="5" name="Έλλειψη 4"/>
          <p:cNvSpPr/>
          <p:nvPr/>
        </p:nvSpPr>
        <p:spPr>
          <a:xfrm>
            <a:off x="9407611" y="4639834"/>
            <a:ext cx="2183027" cy="153030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Οπτικοποίηση</a:t>
            </a:r>
            <a:r>
              <a:rPr lang="el-GR" dirty="0" smtClean="0"/>
              <a:t> του πλήθους της πληροφορίας</a:t>
            </a:r>
            <a:endParaRPr lang="el-GR" dirty="0"/>
          </a:p>
        </p:txBody>
      </p:sp>
      <p:pic>
        <p:nvPicPr>
          <p:cNvPr id="3074" name="Picture 2" descr="ÎÏÎ¿ÏÎ­Î»ÎµÏÎ¼Î± ÎµÎ¹ÎºÏÎ½Î±Ï Î³Î¹Î± manovich visualisatio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5" y="1470616"/>
            <a:ext cx="8773297" cy="53604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52238" y="1690688"/>
            <a:ext cx="2413686" cy="1815882"/>
          </a:xfrm>
          <a:prstGeom prst="rect">
            <a:avLst/>
          </a:prstGeom>
          <a:noFill/>
        </p:spPr>
        <p:txBody>
          <a:bodyPr wrap="square" rtlCol="0">
            <a:spAutoFit/>
          </a:bodyPr>
          <a:lstStyle/>
          <a:p>
            <a:pPr fontAlgn="base"/>
            <a:r>
              <a:rPr lang="en-US" sz="1600" dirty="0" smtClean="0"/>
              <a:t>Lev </a:t>
            </a:r>
            <a:r>
              <a:rPr lang="en-US" sz="1600" dirty="0" err="1" smtClean="0"/>
              <a:t>Manovich</a:t>
            </a:r>
            <a:r>
              <a:rPr lang="en-US" sz="1600" dirty="0" smtClean="0"/>
              <a:t>, TimeLine</a:t>
            </a:r>
            <a:r>
              <a:rPr lang="el-GR" sz="1600" dirty="0" smtClean="0"/>
              <a:t>, 2010</a:t>
            </a:r>
          </a:p>
          <a:p>
            <a:pPr fontAlgn="base"/>
            <a:endParaRPr lang="el-GR" sz="1600" dirty="0" smtClean="0"/>
          </a:p>
          <a:p>
            <a:pPr fontAlgn="base"/>
            <a:r>
              <a:rPr lang="en-US" sz="1600" dirty="0"/>
              <a:t>4535 </a:t>
            </a:r>
            <a:r>
              <a:rPr lang="el-GR" sz="1600" dirty="0" smtClean="0"/>
              <a:t>εξώφυλλα του περιοδικού</a:t>
            </a:r>
            <a:r>
              <a:rPr lang="en-US" sz="1600" dirty="0" smtClean="0"/>
              <a:t> </a:t>
            </a:r>
            <a:r>
              <a:rPr lang="en-US" sz="1600" dirty="0"/>
              <a:t>Time </a:t>
            </a:r>
            <a:r>
              <a:rPr lang="en-US" sz="1600" dirty="0" smtClean="0"/>
              <a:t>(</a:t>
            </a:r>
            <a:r>
              <a:rPr lang="en-US" sz="1600" dirty="0"/>
              <a:t>1923-2009)</a:t>
            </a:r>
            <a:endParaRPr lang="en-US" sz="1600" dirty="0" smtClean="0"/>
          </a:p>
          <a:p>
            <a:pPr fontAlgn="base"/>
            <a:endParaRPr lang="en-US" sz="1600" dirty="0"/>
          </a:p>
        </p:txBody>
      </p:sp>
    </p:spTree>
    <p:extLst>
      <p:ext uri="{BB962C8B-B14F-4D97-AF65-F5344CB8AC3E}">
        <p14:creationId xmlns:p14="http://schemas.microsoft.com/office/powerpoint/2010/main" val="3166620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Οπτικοποίηση</a:t>
            </a:r>
            <a:r>
              <a:rPr lang="el-GR" dirty="0" smtClean="0"/>
              <a:t> και ‘</a:t>
            </a:r>
            <a:r>
              <a:rPr lang="en-US" dirty="0"/>
              <a:t>software </a:t>
            </a:r>
            <a:r>
              <a:rPr lang="en-US" dirty="0" smtClean="0"/>
              <a:t>thinking</a:t>
            </a:r>
            <a:r>
              <a:rPr lang="el-GR" dirty="0" smtClean="0"/>
              <a:t>’ </a:t>
            </a:r>
            <a:endParaRPr lang="el-GR" dirty="0"/>
          </a:p>
        </p:txBody>
      </p:sp>
      <p:sp>
        <p:nvSpPr>
          <p:cNvPr id="5" name="Έλλειψη 4"/>
          <p:cNvSpPr/>
          <p:nvPr/>
        </p:nvSpPr>
        <p:spPr>
          <a:xfrm>
            <a:off x="9407611" y="4639834"/>
            <a:ext cx="2183027" cy="20328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Οπτικοποίηση</a:t>
            </a:r>
            <a:r>
              <a:rPr lang="el-GR" dirty="0" smtClean="0"/>
              <a:t> του πλήθους της πληροφορίας</a:t>
            </a:r>
            <a:endParaRPr lang="en-US" dirty="0" smtClean="0"/>
          </a:p>
          <a:p>
            <a:pPr algn="ctr"/>
            <a:r>
              <a:rPr lang="el-GR" dirty="0" err="1" smtClean="0"/>
              <a:t>Διαδραστική</a:t>
            </a:r>
            <a:r>
              <a:rPr lang="el-GR" dirty="0" smtClean="0"/>
              <a:t> παρουσίαση</a:t>
            </a:r>
            <a:endParaRPr lang="el-GR" dirty="0"/>
          </a:p>
        </p:txBody>
      </p:sp>
      <p:sp>
        <p:nvSpPr>
          <p:cNvPr id="3" name="TextBox 2"/>
          <p:cNvSpPr txBox="1"/>
          <p:nvPr/>
        </p:nvSpPr>
        <p:spPr>
          <a:xfrm>
            <a:off x="9152238" y="1690688"/>
            <a:ext cx="2726724" cy="1077218"/>
          </a:xfrm>
          <a:prstGeom prst="rect">
            <a:avLst/>
          </a:prstGeom>
          <a:noFill/>
        </p:spPr>
        <p:txBody>
          <a:bodyPr wrap="square" rtlCol="0">
            <a:spAutoFit/>
          </a:bodyPr>
          <a:lstStyle/>
          <a:p>
            <a:pPr fontAlgn="base"/>
            <a:r>
              <a:rPr lang="en-US" sz="1600" dirty="0"/>
              <a:t>B</a:t>
            </a:r>
            <a:r>
              <a:rPr lang="en-US" sz="1600" dirty="0" smtClean="0"/>
              <a:t>en Fry, Preservation of Selected Traces </a:t>
            </a:r>
          </a:p>
          <a:p>
            <a:pPr fontAlgn="base"/>
            <a:r>
              <a:rPr lang="en-US" sz="1600" dirty="0" smtClean="0">
                <a:hlinkClick r:id="rId2"/>
              </a:rPr>
              <a:t>https://fathom.info/traces/</a:t>
            </a:r>
            <a:r>
              <a:rPr lang="en-US" sz="1600" dirty="0" smtClean="0"/>
              <a:t> </a:t>
            </a:r>
            <a:endParaRPr lang="el-GR" sz="1600" dirty="0" smtClean="0"/>
          </a:p>
          <a:p>
            <a:pPr fontAlgn="base"/>
            <a:endParaRPr lang="en-US" sz="1600" dirty="0"/>
          </a:p>
        </p:txBody>
      </p:sp>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l="17139" t="5808" r="21862"/>
          <a:stretch/>
        </p:blipFill>
        <p:spPr>
          <a:xfrm>
            <a:off x="1073790" y="1417578"/>
            <a:ext cx="6446627" cy="5188751"/>
          </a:xfrm>
          <a:prstGeom prst="rect">
            <a:avLst/>
          </a:prstGeom>
        </p:spPr>
      </p:pic>
    </p:spTree>
    <p:extLst>
      <p:ext uri="{BB962C8B-B14F-4D97-AF65-F5344CB8AC3E}">
        <p14:creationId xmlns:p14="http://schemas.microsoft.com/office/powerpoint/2010/main" val="19760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129" y="1081319"/>
            <a:ext cx="3838833" cy="2031325"/>
          </a:xfrm>
          <a:prstGeom prst="rect">
            <a:avLst/>
          </a:prstGeom>
          <a:noFill/>
          <a:ln>
            <a:solidFill>
              <a:schemeClr val="accent1">
                <a:lumMod val="60000"/>
                <a:lumOff val="40000"/>
              </a:schemeClr>
            </a:solidFill>
          </a:ln>
        </p:spPr>
        <p:txBody>
          <a:bodyPr wrap="square" rtlCol="0">
            <a:spAutoFit/>
          </a:bodyPr>
          <a:lstStyle/>
          <a:p>
            <a:r>
              <a:rPr lang="el-GR" b="1" dirty="0" smtClean="0"/>
              <a:t>Δημόσια ιστορία:</a:t>
            </a:r>
          </a:p>
          <a:p>
            <a:r>
              <a:rPr lang="el-GR" dirty="0" smtClean="0"/>
              <a:t>«το σύνολο των δραστηριοτήτων και πρακτικών εντός των οποίων ενσωματώνονται ιδέες για την ιστορία ή εξασκείται μια διαλεκτική των σχέσεων μεταξύ παρελθόντος-παρόντος». (</a:t>
            </a:r>
            <a:r>
              <a:rPr lang="el-GR" dirty="0" err="1" smtClean="0"/>
              <a:t>Raphael</a:t>
            </a:r>
            <a:r>
              <a:rPr lang="el-GR" dirty="0" smtClean="0"/>
              <a:t> </a:t>
            </a:r>
            <a:r>
              <a:rPr lang="el-GR" dirty="0" err="1" smtClean="0"/>
              <a:t>Samuel</a:t>
            </a:r>
            <a:r>
              <a:rPr lang="el-GR" dirty="0" smtClean="0"/>
              <a:t>)</a:t>
            </a:r>
            <a:endParaRPr lang="el-GR" dirty="0"/>
          </a:p>
        </p:txBody>
      </p:sp>
      <p:sp>
        <p:nvSpPr>
          <p:cNvPr id="3" name="TextBox 2"/>
          <p:cNvSpPr txBox="1"/>
          <p:nvPr/>
        </p:nvSpPr>
        <p:spPr>
          <a:xfrm>
            <a:off x="196193" y="3575867"/>
            <a:ext cx="3838833" cy="2862322"/>
          </a:xfrm>
          <a:prstGeom prst="rect">
            <a:avLst/>
          </a:prstGeom>
          <a:noFill/>
          <a:ln>
            <a:solidFill>
              <a:schemeClr val="accent1">
                <a:lumMod val="60000"/>
                <a:lumOff val="40000"/>
              </a:schemeClr>
            </a:solidFill>
          </a:ln>
        </p:spPr>
        <p:txBody>
          <a:bodyPr wrap="square" rtlCol="0">
            <a:spAutoFit/>
          </a:bodyPr>
          <a:lstStyle/>
          <a:p>
            <a:r>
              <a:rPr lang="el-GR" b="1" dirty="0" smtClean="0"/>
              <a:t>Πολιτισμικές σπουδές</a:t>
            </a:r>
            <a:r>
              <a:rPr lang="el-GR" dirty="0" smtClean="0"/>
              <a:t>:</a:t>
            </a:r>
          </a:p>
          <a:p>
            <a:r>
              <a:rPr lang="el-GR" dirty="0" smtClean="0"/>
              <a:t>Ο πολιτισμός/κουλτούρα έχει δύο πτυχές, τόσο σε συλλογικό όσο και σε ατομικό επίπεδο:</a:t>
            </a:r>
          </a:p>
          <a:p>
            <a:pPr marL="285750" indent="-285750">
              <a:buFontTx/>
              <a:buChar char="-"/>
            </a:pPr>
            <a:r>
              <a:rPr lang="el-GR" dirty="0" smtClean="0"/>
              <a:t>Τις γνωστές σημασίες και κατευθύνσεις στις οποίες τα μέλη του εκπαιδεύονται</a:t>
            </a:r>
          </a:p>
          <a:p>
            <a:pPr marL="285750" indent="-285750">
              <a:buFontTx/>
              <a:buChar char="-"/>
            </a:pPr>
            <a:r>
              <a:rPr lang="el-GR" dirty="0" smtClean="0"/>
              <a:t>Τις νέες παρατηρήσεις και σημασίες που προσφέρονται και δοκιμάζονται</a:t>
            </a:r>
            <a:endParaRPr lang="el-GR" dirty="0"/>
          </a:p>
        </p:txBody>
      </p:sp>
      <p:sp>
        <p:nvSpPr>
          <p:cNvPr id="4" name="TextBox 3"/>
          <p:cNvSpPr txBox="1"/>
          <p:nvPr/>
        </p:nvSpPr>
        <p:spPr>
          <a:xfrm>
            <a:off x="4174635" y="1466327"/>
            <a:ext cx="3838833" cy="1815882"/>
          </a:xfrm>
          <a:prstGeom prst="rect">
            <a:avLst/>
          </a:prstGeom>
          <a:noFill/>
          <a:ln>
            <a:solidFill>
              <a:schemeClr val="accent1">
                <a:lumMod val="60000"/>
                <a:lumOff val="40000"/>
              </a:schemeClr>
            </a:solidFill>
          </a:ln>
        </p:spPr>
        <p:txBody>
          <a:bodyPr wrap="square" rtlCol="0">
            <a:spAutoFit/>
          </a:bodyPr>
          <a:lstStyle/>
          <a:p>
            <a:r>
              <a:rPr lang="el-GR" sz="1600" b="1" dirty="0" smtClean="0"/>
              <a:t>Οπτικός πολιτισμός:</a:t>
            </a:r>
          </a:p>
          <a:p>
            <a:r>
              <a:rPr lang="el-GR" sz="1600" dirty="0"/>
              <a:t>«Ο οπτικός πολιτισμός ασχολείται με οπτικά γεγονότα, μέσω των οποίων ο καταναλωτής προσλαμβάνει πληροφορία, νόημα ή απόλαυση σε μια διαδικασία </a:t>
            </a:r>
            <a:r>
              <a:rPr lang="el-GR" sz="1600" dirty="0" err="1"/>
              <a:t>διάδρασης</a:t>
            </a:r>
            <a:r>
              <a:rPr lang="el-GR" sz="1600" dirty="0"/>
              <a:t> με την οπτική </a:t>
            </a:r>
            <a:r>
              <a:rPr lang="el-GR" sz="1600" dirty="0" smtClean="0"/>
              <a:t>τεχνολογία». (</a:t>
            </a:r>
            <a:r>
              <a:rPr lang="en-US" sz="1600" dirty="0"/>
              <a:t>Nicholas </a:t>
            </a:r>
            <a:r>
              <a:rPr lang="en-US" sz="1600" dirty="0" err="1"/>
              <a:t>Mirtzoeff</a:t>
            </a:r>
            <a:r>
              <a:rPr lang="el-GR" sz="1600" dirty="0" smtClean="0"/>
              <a:t>)</a:t>
            </a:r>
            <a:endParaRPr lang="el-GR" sz="1600" dirty="0"/>
          </a:p>
        </p:txBody>
      </p:sp>
      <p:sp>
        <p:nvSpPr>
          <p:cNvPr id="5" name="TextBox 4"/>
          <p:cNvSpPr txBox="1"/>
          <p:nvPr/>
        </p:nvSpPr>
        <p:spPr>
          <a:xfrm>
            <a:off x="8287263" y="1318761"/>
            <a:ext cx="3838833" cy="2031325"/>
          </a:xfrm>
          <a:prstGeom prst="rect">
            <a:avLst/>
          </a:prstGeom>
          <a:noFill/>
          <a:ln>
            <a:solidFill>
              <a:srgbClr val="C00000"/>
            </a:solidFill>
          </a:ln>
        </p:spPr>
        <p:txBody>
          <a:bodyPr wrap="square" rtlCol="0">
            <a:spAutoFit/>
          </a:bodyPr>
          <a:lstStyle/>
          <a:p>
            <a:r>
              <a:rPr lang="el-GR" b="1" dirty="0" err="1" smtClean="0"/>
              <a:t>Οπτικοποίηση</a:t>
            </a:r>
            <a:r>
              <a:rPr lang="el-GR" b="1" dirty="0" smtClean="0"/>
              <a:t>:</a:t>
            </a:r>
          </a:p>
          <a:p>
            <a:pPr marL="285750" indent="-285750">
              <a:buFontTx/>
              <a:buChar char="-"/>
            </a:pPr>
            <a:r>
              <a:rPr lang="el-GR" dirty="0" smtClean="0"/>
              <a:t>πρακτική κατά την οποία μετατρέπεται σε εικόνα κάτι που πριν δεν έχει οπτική μορφή</a:t>
            </a:r>
          </a:p>
          <a:p>
            <a:endParaRPr lang="el-GR" dirty="0" smtClean="0"/>
          </a:p>
          <a:p>
            <a:pPr marL="285750" indent="-285750">
              <a:buFontTx/>
              <a:buChar char="-"/>
            </a:pPr>
            <a:r>
              <a:rPr lang="el-GR" dirty="0"/>
              <a:t>παραγωγή εικόνας με </a:t>
            </a:r>
            <a:r>
              <a:rPr lang="el-GR" dirty="0" smtClean="0"/>
              <a:t>σημασία</a:t>
            </a:r>
          </a:p>
          <a:p>
            <a:endParaRPr lang="el-GR" dirty="0"/>
          </a:p>
        </p:txBody>
      </p:sp>
      <p:sp>
        <p:nvSpPr>
          <p:cNvPr id="6" name="TextBox 5"/>
          <p:cNvSpPr txBox="1"/>
          <p:nvPr/>
        </p:nvSpPr>
        <p:spPr>
          <a:xfrm>
            <a:off x="2248930" y="247135"/>
            <a:ext cx="2990335" cy="369332"/>
          </a:xfrm>
          <a:prstGeom prst="rect">
            <a:avLst/>
          </a:prstGeom>
          <a:noFill/>
          <a:ln>
            <a:solidFill>
              <a:schemeClr val="accent1">
                <a:lumMod val="60000"/>
                <a:lumOff val="40000"/>
              </a:schemeClr>
            </a:solidFill>
          </a:ln>
        </p:spPr>
        <p:txBody>
          <a:bodyPr wrap="square" rtlCol="0">
            <a:spAutoFit/>
          </a:bodyPr>
          <a:lstStyle/>
          <a:p>
            <a:pPr algn="ctr"/>
            <a:r>
              <a:rPr lang="el-GR" dirty="0" smtClean="0"/>
              <a:t>Θεωρίες</a:t>
            </a:r>
            <a:endParaRPr lang="el-GR" dirty="0"/>
          </a:p>
        </p:txBody>
      </p:sp>
      <p:sp>
        <p:nvSpPr>
          <p:cNvPr id="7" name="TextBox 6"/>
          <p:cNvSpPr txBox="1"/>
          <p:nvPr/>
        </p:nvSpPr>
        <p:spPr>
          <a:xfrm>
            <a:off x="8287263" y="278716"/>
            <a:ext cx="2990335" cy="369332"/>
          </a:xfrm>
          <a:prstGeom prst="rect">
            <a:avLst/>
          </a:prstGeom>
          <a:noFill/>
          <a:ln>
            <a:solidFill>
              <a:srgbClr val="C00000"/>
            </a:solidFill>
          </a:ln>
        </p:spPr>
        <p:txBody>
          <a:bodyPr wrap="square" rtlCol="0">
            <a:spAutoFit/>
          </a:bodyPr>
          <a:lstStyle/>
          <a:p>
            <a:pPr algn="ctr"/>
            <a:r>
              <a:rPr lang="el-GR" dirty="0" smtClean="0"/>
              <a:t>Πρακτικές</a:t>
            </a:r>
            <a:endParaRPr lang="el-GR" dirty="0"/>
          </a:p>
        </p:txBody>
      </p:sp>
      <p:sp>
        <p:nvSpPr>
          <p:cNvPr id="8" name="TextBox 7"/>
          <p:cNvSpPr txBox="1"/>
          <p:nvPr/>
        </p:nvSpPr>
        <p:spPr>
          <a:xfrm>
            <a:off x="8291379" y="3505907"/>
            <a:ext cx="3838833" cy="2862322"/>
          </a:xfrm>
          <a:prstGeom prst="rect">
            <a:avLst/>
          </a:prstGeom>
          <a:noFill/>
          <a:ln>
            <a:solidFill>
              <a:srgbClr val="C00000"/>
            </a:solidFill>
          </a:ln>
        </p:spPr>
        <p:txBody>
          <a:bodyPr wrap="square" rtlCol="0">
            <a:spAutoFit/>
          </a:bodyPr>
          <a:lstStyle/>
          <a:p>
            <a:r>
              <a:rPr lang="el-GR" b="1" dirty="0" smtClean="0"/>
              <a:t>Σχεδιασμός:</a:t>
            </a:r>
          </a:p>
          <a:p>
            <a:pPr marL="285750" indent="-285750">
              <a:buFontTx/>
              <a:buChar char="-"/>
            </a:pPr>
            <a:r>
              <a:rPr lang="el-GR" dirty="0"/>
              <a:t>παραγωγή </a:t>
            </a:r>
            <a:r>
              <a:rPr lang="el-GR" dirty="0" smtClean="0"/>
              <a:t>σημασίας μέσα </a:t>
            </a:r>
            <a:r>
              <a:rPr lang="el-GR" dirty="0"/>
              <a:t>από τα πράγματα</a:t>
            </a:r>
            <a:endParaRPr lang="el-GR" dirty="0" smtClean="0"/>
          </a:p>
          <a:p>
            <a:pPr marL="285750" indent="-285750">
              <a:buFontTx/>
              <a:buChar char="-"/>
            </a:pPr>
            <a:r>
              <a:rPr lang="el-GR" dirty="0" smtClean="0"/>
              <a:t>Εννοιολογικός σχεδιασμός:</a:t>
            </a:r>
          </a:p>
          <a:p>
            <a:r>
              <a:rPr lang="el-GR" dirty="0"/>
              <a:t>Περιγράφει τι πρέπει να </a:t>
            </a:r>
            <a:r>
              <a:rPr lang="el-GR" i="1" dirty="0"/>
              <a:t>κάνει</a:t>
            </a:r>
            <a:r>
              <a:rPr lang="el-GR" dirty="0"/>
              <a:t> η ψηφιακή υλικότητα, πώς να </a:t>
            </a:r>
            <a:r>
              <a:rPr lang="el-GR" i="1" dirty="0"/>
              <a:t>συμπεριφέρεται</a:t>
            </a:r>
            <a:r>
              <a:rPr lang="el-GR" dirty="0"/>
              <a:t> και πώς να </a:t>
            </a:r>
            <a:r>
              <a:rPr lang="el-GR" i="1" dirty="0"/>
              <a:t>μοιάζει</a:t>
            </a:r>
            <a:r>
              <a:rPr lang="el-GR" dirty="0"/>
              <a:t> προκειμένου να μεταδίδει τα νοήματα που θέλει να μεταδώσει</a:t>
            </a:r>
            <a:endParaRPr lang="el-GR" dirty="0" smtClean="0"/>
          </a:p>
          <a:p>
            <a:endParaRPr lang="el-GR" dirty="0"/>
          </a:p>
        </p:txBody>
      </p:sp>
      <p:sp>
        <p:nvSpPr>
          <p:cNvPr id="9" name="TextBox 8"/>
          <p:cNvSpPr txBox="1"/>
          <p:nvPr/>
        </p:nvSpPr>
        <p:spPr>
          <a:xfrm>
            <a:off x="4188945" y="3934277"/>
            <a:ext cx="3838833" cy="1754326"/>
          </a:xfrm>
          <a:prstGeom prst="rect">
            <a:avLst/>
          </a:prstGeom>
          <a:noFill/>
          <a:ln w="38100">
            <a:solidFill>
              <a:schemeClr val="accent6">
                <a:lumMod val="60000"/>
                <a:lumOff val="40000"/>
              </a:schemeClr>
            </a:solidFill>
          </a:ln>
        </p:spPr>
        <p:txBody>
          <a:bodyPr wrap="square" rtlCol="0">
            <a:spAutoFit/>
          </a:bodyPr>
          <a:lstStyle/>
          <a:p>
            <a:r>
              <a:rPr lang="el-GR" b="1" dirty="0" smtClean="0"/>
              <a:t>Ψηφιακή ιστορία</a:t>
            </a:r>
          </a:p>
          <a:p>
            <a:pPr marL="285750" indent="-285750">
              <a:buFontTx/>
              <a:buChar char="-"/>
            </a:pPr>
            <a:r>
              <a:rPr lang="el-GR" dirty="0" smtClean="0"/>
              <a:t>Αλλαγές στις πρακτικές εργασίας των ιστορικών</a:t>
            </a:r>
          </a:p>
          <a:p>
            <a:pPr marL="285750" indent="-285750">
              <a:buFontTx/>
              <a:buChar char="-"/>
            </a:pPr>
            <a:r>
              <a:rPr lang="el-GR" dirty="0" smtClean="0"/>
              <a:t>Νέες υλικότητες</a:t>
            </a:r>
          </a:p>
          <a:p>
            <a:pPr marL="285750" indent="-285750">
              <a:buFontTx/>
              <a:buChar char="-"/>
            </a:pPr>
            <a:r>
              <a:rPr lang="el-GR" dirty="0" smtClean="0"/>
              <a:t>Ενδιαφέρον για τον χρήστη</a:t>
            </a:r>
          </a:p>
          <a:p>
            <a:endParaRPr lang="el-GR" dirty="0"/>
          </a:p>
        </p:txBody>
      </p:sp>
      <p:cxnSp>
        <p:nvCxnSpPr>
          <p:cNvPr id="11" name="Ευθύγραμμο βέλος σύνδεσης 10"/>
          <p:cNvCxnSpPr/>
          <p:nvPr/>
        </p:nvCxnSpPr>
        <p:spPr>
          <a:xfrm>
            <a:off x="4010962" y="616467"/>
            <a:ext cx="593989" cy="321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a:off x="7092778" y="616467"/>
            <a:ext cx="1466336" cy="321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872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Γιατί ενδιαφέρει η </a:t>
            </a:r>
            <a:r>
              <a:rPr lang="el-GR" dirty="0" err="1" smtClean="0"/>
              <a:t>οπτικοποίηση</a:t>
            </a:r>
            <a:r>
              <a:rPr lang="el-GR" dirty="0" smtClean="0"/>
              <a:t> την/τον ιστορικό;</a:t>
            </a:r>
            <a:endParaRPr lang="el-GR" dirty="0"/>
          </a:p>
        </p:txBody>
      </p:sp>
      <p:sp>
        <p:nvSpPr>
          <p:cNvPr id="3" name="Θέση περιεχομένου 2"/>
          <p:cNvSpPr>
            <a:spLocks noGrp="1"/>
          </p:cNvSpPr>
          <p:nvPr>
            <p:ph idx="1"/>
          </p:nvPr>
        </p:nvSpPr>
        <p:spPr/>
        <p:txBody>
          <a:bodyPr>
            <a:normAutofit/>
          </a:bodyPr>
          <a:lstStyle/>
          <a:p>
            <a:r>
              <a:rPr lang="el-GR" dirty="0" smtClean="0"/>
              <a:t>«</a:t>
            </a:r>
            <a:r>
              <a:rPr lang="el-GR" dirty="0" err="1" smtClean="0"/>
              <a:t>οπτικοποίηση</a:t>
            </a:r>
            <a:r>
              <a:rPr lang="el-GR" dirty="0" smtClean="0"/>
              <a:t> της σημασίας ή του νοήματος»: Μέσα από την </a:t>
            </a:r>
            <a:r>
              <a:rPr lang="el-GR" dirty="0" err="1" smtClean="0"/>
              <a:t>οπτικοποίηση</a:t>
            </a:r>
            <a:r>
              <a:rPr lang="el-GR" dirty="0" smtClean="0"/>
              <a:t>, επιχειρείται η μετάδοση της σημασίας της πληροφορίας ή καλύτερα του αφηγήματος</a:t>
            </a:r>
          </a:p>
          <a:p>
            <a:r>
              <a:rPr lang="el-GR" dirty="0" smtClean="0"/>
              <a:t>Μέσω της </a:t>
            </a:r>
            <a:r>
              <a:rPr lang="el-GR" dirty="0" err="1" smtClean="0"/>
              <a:t>οπτικοποίησης</a:t>
            </a:r>
            <a:r>
              <a:rPr lang="el-GR" dirty="0" smtClean="0"/>
              <a:t> επιχειρείται η ανάδειξη του πλαισίου στο οποίο επιθυμούμε να ενταχθεί η πληροφορία</a:t>
            </a:r>
          </a:p>
          <a:p>
            <a:r>
              <a:rPr lang="el-GR" dirty="0" smtClean="0"/>
              <a:t>Μέσω της </a:t>
            </a:r>
            <a:r>
              <a:rPr lang="el-GR" dirty="0" err="1" smtClean="0"/>
              <a:t>οπτικοποίησης</a:t>
            </a:r>
            <a:r>
              <a:rPr lang="el-GR" dirty="0" smtClean="0"/>
              <a:t> επιχειρείται η διαμόρφωση ενός αστερισμού νοημάτων, ο οποίος αφενός υποδεικνύει «τι θέλω να πω», αφετέρου </a:t>
            </a:r>
            <a:r>
              <a:rPr lang="el-GR" dirty="0" err="1" smtClean="0"/>
              <a:t>πλαισιοθετεί</a:t>
            </a:r>
            <a:r>
              <a:rPr lang="el-GR" dirty="0" smtClean="0"/>
              <a:t> τη μεμονωμένη πληροφοριακή ψηφίδα </a:t>
            </a:r>
          </a:p>
          <a:p>
            <a:pPr marL="0" indent="0">
              <a:buNone/>
            </a:pPr>
            <a:endParaRPr lang="el-GR" dirty="0"/>
          </a:p>
        </p:txBody>
      </p:sp>
    </p:spTree>
    <p:extLst>
      <p:ext uri="{BB962C8B-B14F-4D97-AF65-F5344CB8AC3E}">
        <p14:creationId xmlns:p14="http://schemas.microsoft.com/office/powerpoint/2010/main" val="329029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Παραδείγματα : </a:t>
            </a:r>
            <a:r>
              <a:rPr lang="el-GR" sz="2800" dirty="0" err="1" smtClean="0"/>
              <a:t>οπτικοποίηση</a:t>
            </a:r>
            <a:r>
              <a:rPr lang="el-GR" sz="2800" dirty="0" smtClean="0"/>
              <a:t> με σημασία</a:t>
            </a:r>
            <a:endParaRPr lang="el-GR" sz="2800" dirty="0"/>
          </a:p>
        </p:txBody>
      </p:sp>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301" r="10599" b="11327"/>
          <a:stretch/>
        </p:blipFill>
        <p:spPr>
          <a:xfrm>
            <a:off x="3212756" y="1562014"/>
            <a:ext cx="7883611" cy="5100232"/>
          </a:xfrm>
        </p:spPr>
      </p:pic>
      <p:sp>
        <p:nvSpPr>
          <p:cNvPr id="5" name="TextBox 4"/>
          <p:cNvSpPr txBox="1"/>
          <p:nvPr/>
        </p:nvSpPr>
        <p:spPr>
          <a:xfrm>
            <a:off x="164754" y="1837039"/>
            <a:ext cx="2990335" cy="1077218"/>
          </a:xfrm>
          <a:prstGeom prst="rect">
            <a:avLst/>
          </a:prstGeom>
          <a:noFill/>
        </p:spPr>
        <p:txBody>
          <a:bodyPr wrap="square" rtlCol="0">
            <a:spAutoFit/>
          </a:bodyPr>
          <a:lstStyle/>
          <a:p>
            <a:r>
              <a:rPr lang="el-GR" sz="1600" dirty="0" smtClean="0"/>
              <a:t>Ηράκλειο. Μια πόλη, μια ιστορία</a:t>
            </a:r>
          </a:p>
          <a:p>
            <a:r>
              <a:rPr lang="en-US" sz="1600" dirty="0" smtClean="0">
                <a:hlinkClick r:id="rId3"/>
              </a:rPr>
              <a:t>http://history.heraklion.gr/background.php?url=index&amp;id=&amp;cat=&amp;open=&amp;lang=441&amp;chron</a:t>
            </a:r>
            <a:r>
              <a:rPr lang="en-US" sz="1600" dirty="0" smtClean="0"/>
              <a:t>=</a:t>
            </a:r>
            <a:r>
              <a:rPr lang="el-GR" sz="1600" dirty="0" smtClean="0"/>
              <a:t> </a:t>
            </a:r>
            <a:endParaRPr lang="el-GR" sz="1600" dirty="0"/>
          </a:p>
        </p:txBody>
      </p:sp>
    </p:spTree>
    <p:extLst>
      <p:ext uri="{BB962C8B-B14F-4D97-AF65-F5344CB8AC3E}">
        <p14:creationId xmlns:p14="http://schemas.microsoft.com/office/powerpoint/2010/main" val="3864890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67710" y="365125"/>
            <a:ext cx="4532870" cy="1325563"/>
          </a:xfrm>
        </p:spPr>
        <p:txBody>
          <a:bodyPr>
            <a:normAutofit/>
          </a:bodyPr>
          <a:lstStyle/>
          <a:p>
            <a:r>
              <a:rPr lang="el-GR" sz="2800" dirty="0" smtClean="0"/>
              <a:t>Παραδείγματα : </a:t>
            </a:r>
            <a:r>
              <a:rPr lang="el-GR" sz="2800" dirty="0" err="1" smtClean="0"/>
              <a:t>οπτικοποίηση</a:t>
            </a:r>
            <a:r>
              <a:rPr lang="el-GR" sz="2800" dirty="0" smtClean="0"/>
              <a:t> με σημασία</a:t>
            </a:r>
            <a:endParaRPr lang="el-GR" sz="2800" dirty="0"/>
          </a:p>
        </p:txBody>
      </p:sp>
      <p:sp>
        <p:nvSpPr>
          <p:cNvPr id="5" name="TextBox 4"/>
          <p:cNvSpPr txBox="1"/>
          <p:nvPr/>
        </p:nvSpPr>
        <p:spPr>
          <a:xfrm>
            <a:off x="1112099" y="1837039"/>
            <a:ext cx="3476370" cy="584775"/>
          </a:xfrm>
          <a:prstGeom prst="rect">
            <a:avLst/>
          </a:prstGeom>
          <a:noFill/>
        </p:spPr>
        <p:txBody>
          <a:bodyPr wrap="square" rtlCol="0">
            <a:spAutoFit/>
          </a:bodyPr>
          <a:lstStyle/>
          <a:p>
            <a:r>
              <a:rPr lang="en-US" sz="1600" dirty="0"/>
              <a:t>Interactive Lifeline</a:t>
            </a:r>
            <a:r>
              <a:rPr lang="el-GR" sz="1600" dirty="0"/>
              <a:t>, </a:t>
            </a:r>
            <a:r>
              <a:rPr lang="en-US" sz="1600" dirty="0"/>
              <a:t>Churchill Museum</a:t>
            </a:r>
            <a:r>
              <a:rPr lang="el-GR" sz="1600" dirty="0"/>
              <a:t>, 2005</a:t>
            </a:r>
          </a:p>
        </p:txBody>
      </p:sp>
      <p:pic>
        <p:nvPicPr>
          <p:cNvPr id="4098" name="Picture 2" descr=" - ( click to enlarge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268" y="314626"/>
            <a:ext cx="48910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p:nvPr/>
        </p:nvPicPr>
        <p:blipFill>
          <a:blip r:embed="rId3" cstate="print">
            <a:extLst>
              <a:ext uri="{28A0092B-C50C-407E-A947-70E740481C1C}">
                <a14:useLocalDpi xmlns:a14="http://schemas.microsoft.com/office/drawing/2010/main" val="0"/>
              </a:ext>
            </a:extLst>
          </a:blip>
          <a:srcRect l="4352" r="7686"/>
          <a:stretch>
            <a:fillRect/>
          </a:stretch>
        </p:blipFill>
        <p:spPr bwMode="auto">
          <a:xfrm>
            <a:off x="7227561" y="3673561"/>
            <a:ext cx="4836795" cy="3080385"/>
          </a:xfrm>
          <a:prstGeom prst="rect">
            <a:avLst/>
          </a:prstGeom>
          <a:noFill/>
          <a:ln>
            <a:noFill/>
          </a:ln>
        </p:spPr>
      </p:pic>
      <p:pic>
        <p:nvPicPr>
          <p:cNvPr id="8" name="Εικόνα 7"/>
          <p:cNvPicPr/>
          <p:nvPr/>
        </p:nvPicPr>
        <p:blipFill>
          <a:blip r:embed="rId4" cstate="print">
            <a:extLst>
              <a:ext uri="{28A0092B-C50C-407E-A947-70E740481C1C}">
                <a14:useLocalDpi xmlns:a14="http://schemas.microsoft.com/office/drawing/2010/main" val="0"/>
              </a:ext>
            </a:extLst>
          </a:blip>
          <a:srcRect r="11308"/>
          <a:stretch>
            <a:fillRect/>
          </a:stretch>
        </p:blipFill>
        <p:spPr bwMode="auto">
          <a:xfrm>
            <a:off x="1144758" y="3673560"/>
            <a:ext cx="4860925" cy="3080385"/>
          </a:xfrm>
          <a:prstGeom prst="rect">
            <a:avLst/>
          </a:prstGeom>
          <a:noFill/>
          <a:ln>
            <a:noFill/>
          </a:ln>
        </p:spPr>
      </p:pic>
    </p:spTree>
    <p:extLst>
      <p:ext uri="{BB962C8B-B14F-4D97-AF65-F5344CB8AC3E}">
        <p14:creationId xmlns:p14="http://schemas.microsoft.com/office/powerpoint/2010/main" val="3540931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Ψηφιακή ιστορία</a:t>
            </a:r>
            <a:endParaRPr lang="el-GR" sz="3200" dirty="0"/>
          </a:p>
        </p:txBody>
      </p:sp>
      <p:sp>
        <p:nvSpPr>
          <p:cNvPr id="3" name="Θέση περιεχομένου 2"/>
          <p:cNvSpPr>
            <a:spLocks noGrp="1"/>
          </p:cNvSpPr>
          <p:nvPr>
            <p:ph idx="1"/>
          </p:nvPr>
        </p:nvSpPr>
        <p:spPr/>
        <p:txBody>
          <a:bodyPr>
            <a:normAutofit fontScale="92500" lnSpcReduction="20000"/>
          </a:bodyPr>
          <a:lstStyle/>
          <a:p>
            <a:r>
              <a:rPr lang="el-GR" dirty="0" smtClean="0"/>
              <a:t>Νέες πρακτικές διαχείρισης του ιστορικού περιεχομένου:</a:t>
            </a:r>
          </a:p>
          <a:p>
            <a:pPr lvl="1"/>
            <a:r>
              <a:rPr lang="el-GR" dirty="0" err="1" smtClean="0"/>
              <a:t>Ψηφιοποίηση</a:t>
            </a:r>
            <a:r>
              <a:rPr lang="el-GR" dirty="0" smtClean="0"/>
              <a:t>, αποθήκευση, πρόσβαση στην πληροφορία, διάχυση γνώσης</a:t>
            </a:r>
          </a:p>
          <a:p>
            <a:r>
              <a:rPr lang="el-GR" dirty="0" smtClean="0"/>
              <a:t>Αύξηση του ακροατηρίου της ιστορίας &amp; νέοι τρόποι εμπλοκής χρηστών με την ιστορία</a:t>
            </a:r>
          </a:p>
          <a:p>
            <a:pPr lvl="1"/>
            <a:r>
              <a:rPr lang="el-GR" dirty="0" err="1" smtClean="0"/>
              <a:t>Συμμετοχικότητα</a:t>
            </a:r>
            <a:r>
              <a:rPr lang="el-GR" dirty="0" smtClean="0"/>
              <a:t>, </a:t>
            </a:r>
            <a:r>
              <a:rPr lang="el-GR" dirty="0" err="1" smtClean="0"/>
              <a:t>πληθοπορισμός</a:t>
            </a:r>
            <a:endParaRPr lang="el-GR" dirty="0" smtClean="0"/>
          </a:p>
          <a:p>
            <a:r>
              <a:rPr lang="el-GR" dirty="0" smtClean="0"/>
              <a:t>Νέες υλικότητες με ιστορικό περιεχόμενο</a:t>
            </a:r>
          </a:p>
          <a:p>
            <a:pPr lvl="1"/>
            <a:r>
              <a:rPr lang="el-GR" dirty="0" smtClean="0"/>
              <a:t>Ψηφιακές εφαρμογές, εργαλεία, παρουσιάσεις, νέες μορφές </a:t>
            </a:r>
            <a:r>
              <a:rPr lang="el-GR" dirty="0" err="1" smtClean="0"/>
              <a:t>κειμενικότητας</a:t>
            </a:r>
            <a:endParaRPr lang="en-US" dirty="0" smtClean="0"/>
          </a:p>
          <a:p>
            <a:pPr lvl="1"/>
            <a:r>
              <a:rPr lang="el-GR" dirty="0" err="1" smtClean="0"/>
              <a:t>Διαχειρισιμότητα</a:t>
            </a:r>
            <a:r>
              <a:rPr lang="el-GR" dirty="0" smtClean="0"/>
              <a:t>, σχεδιασμός, </a:t>
            </a:r>
            <a:r>
              <a:rPr lang="el-GR" dirty="0" err="1" smtClean="0"/>
              <a:t>διαδραστικότητα</a:t>
            </a:r>
            <a:endParaRPr lang="el-GR" dirty="0" smtClean="0"/>
          </a:p>
          <a:p>
            <a:r>
              <a:rPr lang="el-GR" dirty="0" smtClean="0"/>
              <a:t>Αλλαγές στις πρακτικές εργασίας των ιστορικών</a:t>
            </a:r>
          </a:p>
          <a:p>
            <a:pPr lvl="1"/>
            <a:r>
              <a:rPr lang="el-GR" dirty="0" err="1" smtClean="0"/>
              <a:t>Συνεργατικότητα</a:t>
            </a:r>
            <a:r>
              <a:rPr lang="el-GR" dirty="0" smtClean="0"/>
              <a:t>, διεπιστημονικότητα, μη ιεραρχικές σκέψεις, πειραματισμοί, επαφή με πλούσιο διαθεματικό υλικό και ποικίλες </a:t>
            </a:r>
            <a:r>
              <a:rPr lang="el-GR" dirty="0" err="1" smtClean="0"/>
              <a:t>χρονικότητες</a:t>
            </a:r>
            <a:endParaRPr lang="el-GR" dirty="0" smtClean="0"/>
          </a:p>
          <a:p>
            <a:r>
              <a:rPr lang="el-GR" dirty="0" smtClean="0"/>
              <a:t>Αναγνωστικές αλλαγές</a:t>
            </a:r>
          </a:p>
          <a:p>
            <a:pPr lvl="1"/>
            <a:r>
              <a:rPr lang="en-US" dirty="0" smtClean="0"/>
              <a:t>Close reading vs distant reading/hyper reading / machine reading</a:t>
            </a:r>
            <a:endParaRPr lang="el-GR" dirty="0" smtClean="0"/>
          </a:p>
          <a:p>
            <a:pPr marL="457200" lvl="1" indent="0">
              <a:buNone/>
            </a:pPr>
            <a:endParaRPr lang="el-GR" dirty="0"/>
          </a:p>
          <a:p>
            <a:pPr lvl="1"/>
            <a:endParaRPr lang="el-GR" dirty="0" smtClean="0"/>
          </a:p>
        </p:txBody>
      </p:sp>
    </p:spTree>
    <p:extLst>
      <p:ext uri="{BB962C8B-B14F-4D97-AF65-F5344CB8AC3E}">
        <p14:creationId xmlns:p14="http://schemas.microsoft.com/office/powerpoint/2010/main" val="1831958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Δημόσια ιστορία</a:t>
            </a:r>
            <a:endParaRPr lang="el-GR" dirty="0"/>
          </a:p>
        </p:txBody>
      </p:sp>
      <p:sp>
        <p:nvSpPr>
          <p:cNvPr id="3" name="Θέση κειμένου 2"/>
          <p:cNvSpPr>
            <a:spLocks noGrp="1"/>
          </p:cNvSpPr>
          <p:nvPr>
            <p:ph type="body" idx="1"/>
          </p:nvPr>
        </p:nvSpPr>
        <p:spPr/>
        <p:txBody>
          <a:bodyPr/>
          <a:lstStyle/>
          <a:p>
            <a:pPr algn="ctr"/>
            <a:r>
              <a:rPr lang="el-GR" dirty="0" smtClean="0"/>
              <a:t>‘θεωρία’</a:t>
            </a:r>
            <a:endParaRPr lang="el-GR" dirty="0"/>
          </a:p>
        </p:txBody>
      </p:sp>
      <p:sp>
        <p:nvSpPr>
          <p:cNvPr id="4" name="Θέση περιεχομένου 3"/>
          <p:cNvSpPr>
            <a:spLocks noGrp="1"/>
          </p:cNvSpPr>
          <p:nvPr>
            <p:ph sz="half" idx="2"/>
          </p:nvPr>
        </p:nvSpPr>
        <p:spPr/>
        <p:txBody>
          <a:bodyPr/>
          <a:lstStyle/>
          <a:p>
            <a:r>
              <a:rPr lang="el-GR" dirty="0" smtClean="0"/>
              <a:t>παρουσία </a:t>
            </a:r>
            <a:r>
              <a:rPr lang="el-GR" dirty="0"/>
              <a:t>του ‘παρελθόντος’ στο παρόν</a:t>
            </a:r>
          </a:p>
          <a:p>
            <a:r>
              <a:rPr lang="el-GR" dirty="0" smtClean="0"/>
              <a:t>μετατροπή </a:t>
            </a:r>
            <a:r>
              <a:rPr lang="el-GR" dirty="0"/>
              <a:t>του ‘παρελθόντος’ σε ‘ιστορία’,</a:t>
            </a:r>
          </a:p>
          <a:p>
            <a:r>
              <a:rPr lang="el-GR" dirty="0" smtClean="0"/>
              <a:t>ποικίλες </a:t>
            </a:r>
            <a:r>
              <a:rPr lang="el-GR" dirty="0"/>
              <a:t>εκφάνσεις αυτού του </a:t>
            </a:r>
            <a:r>
              <a:rPr lang="el-GR" dirty="0" err="1"/>
              <a:t>ιστορικοποιημένου</a:t>
            </a:r>
            <a:r>
              <a:rPr lang="el-GR" dirty="0"/>
              <a:t> παρελθόντος στη δημόσια σφαίρα</a:t>
            </a:r>
          </a:p>
          <a:p>
            <a:endParaRPr lang="el-GR" dirty="0"/>
          </a:p>
        </p:txBody>
      </p:sp>
      <p:sp>
        <p:nvSpPr>
          <p:cNvPr id="5" name="Θέση κειμένου 4"/>
          <p:cNvSpPr>
            <a:spLocks noGrp="1"/>
          </p:cNvSpPr>
          <p:nvPr>
            <p:ph type="body" sz="quarter" idx="3"/>
          </p:nvPr>
        </p:nvSpPr>
        <p:spPr/>
        <p:txBody>
          <a:bodyPr/>
          <a:lstStyle/>
          <a:p>
            <a:pPr algn="ctr"/>
            <a:r>
              <a:rPr lang="el-GR" dirty="0" smtClean="0"/>
              <a:t>‘πράξη’</a:t>
            </a:r>
            <a:endParaRPr lang="el-GR" dirty="0"/>
          </a:p>
        </p:txBody>
      </p:sp>
      <p:sp>
        <p:nvSpPr>
          <p:cNvPr id="6" name="Θέση περιεχομένου 5"/>
          <p:cNvSpPr>
            <a:spLocks noGrp="1"/>
          </p:cNvSpPr>
          <p:nvPr>
            <p:ph sz="quarter" idx="4"/>
          </p:nvPr>
        </p:nvSpPr>
        <p:spPr/>
        <p:txBody>
          <a:bodyPr/>
          <a:lstStyle/>
          <a:p>
            <a:r>
              <a:rPr lang="el-GR" dirty="0" smtClean="0"/>
              <a:t>Μνημεία, αρχαιότητες, σημαίες, φορεσιές</a:t>
            </a:r>
            <a:r>
              <a:rPr lang="el-GR" smtClean="0"/>
              <a:t>, κλπ.</a:t>
            </a:r>
            <a:endParaRPr lang="el-GR" dirty="0" smtClean="0"/>
          </a:p>
          <a:p>
            <a:r>
              <a:rPr lang="el-GR" dirty="0" smtClean="0"/>
              <a:t>Παραγωγή λόγου για το παρελθόν</a:t>
            </a:r>
          </a:p>
          <a:p>
            <a:r>
              <a:rPr lang="el-GR" dirty="0" smtClean="0"/>
              <a:t>Ψηφιακές εφαρμογές, τέχνη, μουσεία </a:t>
            </a:r>
            <a:r>
              <a:rPr lang="el-GR" dirty="0" err="1" smtClean="0"/>
              <a:t>κλπ</a:t>
            </a:r>
            <a:endParaRPr lang="el-GR" dirty="0"/>
          </a:p>
        </p:txBody>
      </p:sp>
    </p:spTree>
    <p:extLst>
      <p:ext uri="{BB962C8B-B14F-4D97-AF65-F5344CB8AC3E}">
        <p14:creationId xmlns:p14="http://schemas.microsoft.com/office/powerpoint/2010/main" val="3254013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Οπτικός πολιτισμός</a:t>
            </a:r>
            <a:endParaRPr lang="el-GR" dirty="0"/>
          </a:p>
        </p:txBody>
      </p:sp>
      <p:sp>
        <p:nvSpPr>
          <p:cNvPr id="3" name="Θέση κειμένου 2"/>
          <p:cNvSpPr>
            <a:spLocks noGrp="1"/>
          </p:cNvSpPr>
          <p:nvPr>
            <p:ph type="body" idx="1"/>
          </p:nvPr>
        </p:nvSpPr>
        <p:spPr/>
        <p:txBody>
          <a:bodyPr/>
          <a:lstStyle/>
          <a:p>
            <a:pPr algn="ctr"/>
            <a:r>
              <a:rPr lang="el-GR" dirty="0" smtClean="0"/>
              <a:t>‘θεωρία’</a:t>
            </a:r>
            <a:endParaRPr lang="el-GR" dirty="0"/>
          </a:p>
        </p:txBody>
      </p:sp>
      <p:sp>
        <p:nvSpPr>
          <p:cNvPr id="4" name="Θέση περιεχομένου 3"/>
          <p:cNvSpPr>
            <a:spLocks noGrp="1"/>
          </p:cNvSpPr>
          <p:nvPr>
            <p:ph sz="half" idx="2"/>
          </p:nvPr>
        </p:nvSpPr>
        <p:spPr/>
        <p:txBody>
          <a:bodyPr>
            <a:noAutofit/>
          </a:bodyPr>
          <a:lstStyle/>
          <a:p>
            <a:r>
              <a:rPr lang="el-GR" sz="2000" dirty="0" smtClean="0"/>
              <a:t>παραγωγή </a:t>
            </a:r>
            <a:r>
              <a:rPr lang="el-GR" sz="2000" dirty="0"/>
              <a:t>σημασίας μέσα από την ‘εικόνα’ – άρα τη σχέση του οπτικού με </a:t>
            </a:r>
            <a:r>
              <a:rPr lang="el-GR" sz="2000" dirty="0" err="1"/>
              <a:t>τo</a:t>
            </a:r>
            <a:r>
              <a:rPr lang="el-GR" sz="2000" dirty="0"/>
              <a:t> πολιτικό και την </a:t>
            </a:r>
            <a:r>
              <a:rPr lang="el-GR" sz="2000" dirty="0" smtClean="0"/>
              <a:t>εξουσία</a:t>
            </a:r>
          </a:p>
          <a:p>
            <a:r>
              <a:rPr lang="el-GR" sz="2000" dirty="0" smtClean="0"/>
              <a:t>κατασκευή </a:t>
            </a:r>
            <a:r>
              <a:rPr lang="el-GR" sz="2000" dirty="0"/>
              <a:t>της ‘εικόνας’ ή του ‘οπτικού γεγονότος’ μέσα από τη διαμεσολάβηση μιας τεχνολογίας</a:t>
            </a:r>
          </a:p>
          <a:p>
            <a:endParaRPr lang="el-GR" sz="2000" dirty="0"/>
          </a:p>
          <a:p>
            <a:r>
              <a:rPr lang="el-GR" sz="2000" dirty="0" err="1" smtClean="0"/>
              <a:t>ανασημασιοδότηση</a:t>
            </a:r>
            <a:r>
              <a:rPr lang="el-GR" sz="2000" dirty="0" smtClean="0"/>
              <a:t> </a:t>
            </a:r>
            <a:r>
              <a:rPr lang="el-GR" sz="2000" dirty="0"/>
              <a:t>μέσα από την ένταξη της ‘εικόνας’ σε διαφορετικό πλαίσιο </a:t>
            </a:r>
            <a:r>
              <a:rPr lang="el-GR" sz="2000" dirty="0" smtClean="0"/>
              <a:t>αναφοράς</a:t>
            </a:r>
            <a:endParaRPr lang="en-US" sz="2000" dirty="0" smtClean="0"/>
          </a:p>
          <a:p>
            <a:r>
              <a:rPr lang="el-GR" sz="2000" dirty="0"/>
              <a:t>μ</a:t>
            </a:r>
            <a:r>
              <a:rPr lang="el-GR" sz="2000" dirty="0" smtClean="0"/>
              <a:t>εταφέρει το ενδιαφέρον στον ‘καταναλωτή’ του νοήματος</a:t>
            </a:r>
            <a:endParaRPr lang="el-GR" sz="2000" dirty="0"/>
          </a:p>
        </p:txBody>
      </p:sp>
      <p:sp>
        <p:nvSpPr>
          <p:cNvPr id="5" name="Θέση κειμένου 4"/>
          <p:cNvSpPr>
            <a:spLocks noGrp="1"/>
          </p:cNvSpPr>
          <p:nvPr>
            <p:ph type="body" sz="quarter" idx="3"/>
          </p:nvPr>
        </p:nvSpPr>
        <p:spPr/>
        <p:txBody>
          <a:bodyPr/>
          <a:lstStyle/>
          <a:p>
            <a:pPr algn="ctr"/>
            <a:r>
              <a:rPr lang="el-GR" dirty="0" smtClean="0"/>
              <a:t>‘πράξη’</a:t>
            </a:r>
            <a:endParaRPr lang="el-GR" dirty="0"/>
          </a:p>
        </p:txBody>
      </p:sp>
      <p:sp>
        <p:nvSpPr>
          <p:cNvPr id="6" name="Θέση περιεχομένου 5"/>
          <p:cNvSpPr>
            <a:spLocks noGrp="1"/>
          </p:cNvSpPr>
          <p:nvPr>
            <p:ph sz="quarter" idx="4"/>
          </p:nvPr>
        </p:nvSpPr>
        <p:spPr/>
        <p:txBody>
          <a:bodyPr/>
          <a:lstStyle/>
          <a:p>
            <a:r>
              <a:rPr lang="el-GR" dirty="0" smtClean="0"/>
              <a:t>Σχεδιασμός</a:t>
            </a:r>
          </a:p>
          <a:p>
            <a:endParaRPr lang="el-GR" dirty="0"/>
          </a:p>
          <a:p>
            <a:r>
              <a:rPr lang="el-GR" dirty="0" err="1" smtClean="0"/>
              <a:t>Οπτικοποίηση</a:t>
            </a:r>
            <a:endParaRPr lang="el-GR" dirty="0" smtClean="0"/>
          </a:p>
          <a:p>
            <a:pPr marL="0" indent="0">
              <a:buNone/>
            </a:pPr>
            <a:endParaRPr lang="el-GR" dirty="0" smtClean="0"/>
          </a:p>
          <a:p>
            <a:r>
              <a:rPr lang="el-GR" dirty="0" smtClean="0"/>
              <a:t>Παραγωγή δικτύων σημασιών</a:t>
            </a:r>
          </a:p>
          <a:p>
            <a:pPr marL="0" indent="0">
              <a:buNone/>
            </a:pPr>
            <a:endParaRPr lang="el-GR" dirty="0" smtClean="0"/>
          </a:p>
          <a:p>
            <a:r>
              <a:rPr lang="el-GR" dirty="0" smtClean="0"/>
              <a:t>Εμπειρία του χρήστη</a:t>
            </a:r>
            <a:endParaRPr lang="el-GR" dirty="0"/>
          </a:p>
        </p:txBody>
      </p:sp>
    </p:spTree>
    <p:extLst>
      <p:ext uri="{BB962C8B-B14F-4D97-AF65-F5344CB8AC3E}">
        <p14:creationId xmlns:p14="http://schemas.microsoft.com/office/powerpoint/2010/main" val="939227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Ο σχεδιασμός</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sz="2400" dirty="0" smtClean="0"/>
              <a:t>Γενικά για το σχεδιασμό (</a:t>
            </a:r>
            <a:r>
              <a:rPr lang="en-US" sz="2400" dirty="0" smtClean="0"/>
              <a:t>design)</a:t>
            </a:r>
            <a:r>
              <a:rPr lang="el-GR" sz="2400" dirty="0" smtClean="0"/>
              <a:t>:</a:t>
            </a:r>
          </a:p>
          <a:p>
            <a:pPr marL="0" indent="0">
              <a:buNone/>
            </a:pPr>
            <a:r>
              <a:rPr lang="el-GR" sz="2400" dirty="0"/>
              <a:t>Κεντρικό στοιχείο της διαδικασίας του σχεδιασμού είναι </a:t>
            </a:r>
            <a:r>
              <a:rPr lang="el-GR" sz="2400" b="1" dirty="0"/>
              <a:t>η </a:t>
            </a:r>
            <a:r>
              <a:rPr lang="el-GR" sz="2400" b="1" i="1" dirty="0"/>
              <a:t>ενασχόληση με κάτι που ακόμα δεν υπάρχει</a:t>
            </a:r>
            <a:r>
              <a:rPr lang="el-GR" sz="2400" dirty="0"/>
              <a:t>. </a:t>
            </a:r>
            <a:r>
              <a:rPr lang="el-GR" sz="2400" dirty="0" smtClean="0"/>
              <a:t>Με </a:t>
            </a:r>
            <a:r>
              <a:rPr lang="el-GR" sz="2400" dirty="0"/>
              <a:t>το σχεδιασμό ασχολούνται όλοι οι χώροι που επιχειρούν να μετατρέψουν το ‘υπαρκτό’ (</a:t>
            </a:r>
            <a:r>
              <a:rPr lang="en-US" sz="2400" dirty="0"/>
              <a:t>actual</a:t>
            </a:r>
            <a:r>
              <a:rPr lang="el-GR" sz="2400" dirty="0"/>
              <a:t>) σε ‘επιθυμητό’ (</a:t>
            </a:r>
            <a:r>
              <a:rPr lang="en-US" sz="2400" dirty="0"/>
              <a:t>preferred</a:t>
            </a:r>
            <a:r>
              <a:rPr lang="el-GR" sz="2400" dirty="0"/>
              <a:t>). </a:t>
            </a:r>
            <a:endParaRPr lang="el-GR" sz="2400" dirty="0" smtClean="0"/>
          </a:p>
          <a:p>
            <a:pPr marL="0" indent="0">
              <a:buNone/>
            </a:pPr>
            <a:endParaRPr lang="el-GR" sz="2400" dirty="0" smtClean="0"/>
          </a:p>
          <a:p>
            <a:pPr marL="0" indent="0">
              <a:buNone/>
            </a:pPr>
            <a:r>
              <a:rPr lang="el-GR" sz="2400" dirty="0" smtClean="0"/>
              <a:t>Στο </a:t>
            </a:r>
            <a:r>
              <a:rPr lang="el-GR" sz="2400" dirty="0"/>
              <a:t>σημείο αυτό εντοπίζεται η διαφορά ανάμεσα στην επιστήμη και το σχεδιασμό: η επιστήμη μελετά τα πράγματα που υπάρχουν και καλείται να ανακαλύψει τους νόμους που τα διέπουν. Αντίθετα, ο σχεδιασμός ασχολείται με πράγματα που δεν υπάρχουν και θέτει ως στόχο τη δημιουργία αυτών των ακόμα άυλων υλικοτήτων</a:t>
            </a:r>
          </a:p>
          <a:p>
            <a:pPr marL="0" indent="0">
              <a:buNone/>
            </a:pPr>
            <a:endParaRPr lang="el-GR" sz="2400" dirty="0"/>
          </a:p>
        </p:txBody>
      </p:sp>
    </p:spTree>
    <p:extLst>
      <p:ext uri="{BB962C8B-B14F-4D97-AF65-F5344CB8AC3E}">
        <p14:creationId xmlns:p14="http://schemas.microsoft.com/office/powerpoint/2010/main" val="73407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Ο </a:t>
            </a:r>
            <a:r>
              <a:rPr lang="el-GR" sz="3200" dirty="0"/>
              <a:t>σχεδιασμός ψηφιακών εφαρμογών με ιστορικό περιεχόμενο</a:t>
            </a:r>
          </a:p>
        </p:txBody>
      </p:sp>
      <p:sp>
        <p:nvSpPr>
          <p:cNvPr id="3" name="Θέση περιεχομένου 2"/>
          <p:cNvSpPr>
            <a:spLocks noGrp="1"/>
          </p:cNvSpPr>
          <p:nvPr>
            <p:ph idx="1"/>
          </p:nvPr>
        </p:nvSpPr>
        <p:spPr/>
        <p:txBody>
          <a:bodyPr>
            <a:normAutofit/>
          </a:bodyPr>
          <a:lstStyle/>
          <a:p>
            <a:pPr marL="0" indent="0">
              <a:buNone/>
            </a:pPr>
            <a:r>
              <a:rPr lang="el-GR" sz="2400" dirty="0" smtClean="0"/>
              <a:t>Ο σχεδιασμός έχει μια διπλή διάσταση:</a:t>
            </a:r>
            <a:endParaRPr lang="en-US" sz="2400" dirty="0" smtClean="0"/>
          </a:p>
          <a:p>
            <a:pPr marL="0" indent="0">
              <a:buNone/>
            </a:pPr>
            <a:endParaRPr lang="el-GR" sz="2400" dirty="0" smtClean="0"/>
          </a:p>
          <a:p>
            <a:pPr marL="0" indent="0">
              <a:buNone/>
            </a:pPr>
            <a:r>
              <a:rPr lang="el-GR" sz="2400" dirty="0" smtClean="0"/>
              <a:t>Α. Σύλληψη (εννοιολογικός σχεδιασμός)</a:t>
            </a:r>
            <a:endParaRPr lang="en-US" sz="2400" dirty="0" smtClean="0"/>
          </a:p>
          <a:p>
            <a:pPr marL="0" indent="0">
              <a:buNone/>
            </a:pPr>
            <a:endParaRPr lang="el-GR" sz="2400" dirty="0" smtClean="0"/>
          </a:p>
          <a:p>
            <a:pPr marL="0" indent="0">
              <a:buNone/>
            </a:pPr>
            <a:r>
              <a:rPr lang="el-GR" sz="2400" dirty="0" smtClean="0"/>
              <a:t>Β. Πρακτική (διαμόρφωση όλων των παραμέτρων που θα οδηγήσουν στην υλοποίηση του σχεδιαζόμενου προϊόντος)</a:t>
            </a:r>
          </a:p>
          <a:p>
            <a:pPr marL="0" indent="0">
              <a:buNone/>
            </a:pPr>
            <a:endParaRPr lang="el-GR" sz="2400" dirty="0"/>
          </a:p>
          <a:p>
            <a:pPr marL="0" indent="0">
              <a:buNone/>
            </a:pPr>
            <a:endParaRPr lang="el-GR" sz="2400" dirty="0"/>
          </a:p>
        </p:txBody>
      </p:sp>
    </p:spTree>
    <p:extLst>
      <p:ext uri="{BB962C8B-B14F-4D97-AF65-F5344CB8AC3E}">
        <p14:creationId xmlns:p14="http://schemas.microsoft.com/office/powerpoint/2010/main" val="2026688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50328"/>
          </a:xfrm>
        </p:spPr>
        <p:txBody>
          <a:bodyPr>
            <a:normAutofit fontScale="90000"/>
          </a:bodyPr>
          <a:lstStyle/>
          <a:p>
            <a:pPr algn="ctr"/>
            <a:r>
              <a:rPr lang="el-GR" sz="3200" dirty="0" smtClean="0"/>
              <a:t/>
            </a:r>
            <a:br>
              <a:rPr lang="el-GR" sz="3200" dirty="0" smtClean="0"/>
            </a:br>
            <a:r>
              <a:rPr lang="el-GR" sz="3200" dirty="0"/>
              <a:t>Εννοιολογικός σχεδιασμός</a:t>
            </a:r>
            <a:br>
              <a:rPr lang="el-GR" sz="3200" dirty="0"/>
            </a:br>
            <a:endParaRPr lang="el-GR" sz="3200" dirty="0"/>
          </a:p>
        </p:txBody>
      </p:sp>
      <p:sp>
        <p:nvSpPr>
          <p:cNvPr id="3" name="Θέση περιεχομένου 2"/>
          <p:cNvSpPr>
            <a:spLocks noGrp="1"/>
          </p:cNvSpPr>
          <p:nvPr>
            <p:ph idx="1"/>
          </p:nvPr>
        </p:nvSpPr>
        <p:spPr>
          <a:xfrm>
            <a:off x="838200" y="1315454"/>
            <a:ext cx="10515600" cy="4989093"/>
          </a:xfrm>
        </p:spPr>
        <p:txBody>
          <a:bodyPr>
            <a:normAutofit fontScale="92500"/>
          </a:bodyPr>
          <a:lstStyle/>
          <a:p>
            <a:pPr marL="0" indent="0">
              <a:buNone/>
            </a:pPr>
            <a:r>
              <a:rPr lang="el-GR" sz="2400" dirty="0" smtClean="0"/>
              <a:t>Όταν </a:t>
            </a:r>
            <a:r>
              <a:rPr lang="el-GR" sz="2400" dirty="0"/>
              <a:t>κάνουμε λόγο για «εννοιολογικό σχεδιασμό</a:t>
            </a:r>
            <a:r>
              <a:rPr lang="el-GR" sz="2400" dirty="0" smtClean="0"/>
              <a:t>», </a:t>
            </a:r>
            <a:r>
              <a:rPr lang="el-GR" sz="2400" dirty="0"/>
              <a:t>αναφερόμαστε στην αφετηριακή σύλληψη του ψηφιακού προϊόντος πριν προχωρήσει στο στάδιο της παραγωγής: </a:t>
            </a:r>
            <a:endParaRPr lang="el-GR" sz="2400" dirty="0" smtClean="0"/>
          </a:p>
          <a:p>
            <a:pPr>
              <a:buFontTx/>
              <a:buChar char="-"/>
            </a:pPr>
            <a:r>
              <a:rPr lang="el-GR" sz="2400" dirty="0" smtClean="0"/>
              <a:t>στην </a:t>
            </a:r>
            <a:r>
              <a:rPr lang="el-GR" sz="2400" dirty="0"/>
              <a:t>περιγραφή της οργάνωσης του υλικού που το συγκροτεί, </a:t>
            </a:r>
            <a:endParaRPr lang="el-GR" sz="2400" dirty="0" smtClean="0"/>
          </a:p>
          <a:p>
            <a:pPr>
              <a:buFontTx/>
              <a:buChar char="-"/>
            </a:pPr>
            <a:r>
              <a:rPr lang="el-GR" sz="2400" dirty="0" smtClean="0"/>
              <a:t>της </a:t>
            </a:r>
            <a:r>
              <a:rPr lang="el-GR" sz="2400" dirty="0"/>
              <a:t>λειτουργικότητας που θέλει να έχει, </a:t>
            </a:r>
            <a:endParaRPr lang="el-GR" sz="2400" dirty="0" smtClean="0"/>
          </a:p>
          <a:p>
            <a:pPr>
              <a:buFontTx/>
              <a:buChar char="-"/>
            </a:pPr>
            <a:r>
              <a:rPr lang="el-GR" sz="2400" dirty="0" smtClean="0"/>
              <a:t>των </a:t>
            </a:r>
            <a:r>
              <a:rPr lang="el-GR" sz="2400" dirty="0"/>
              <a:t>σημασιών που θέλει να αναδείξει και </a:t>
            </a:r>
            <a:endParaRPr lang="el-GR" sz="2400" dirty="0" smtClean="0"/>
          </a:p>
          <a:p>
            <a:pPr>
              <a:buFontTx/>
              <a:buChar char="-"/>
            </a:pPr>
            <a:r>
              <a:rPr lang="el-GR" sz="2400" dirty="0" smtClean="0"/>
              <a:t>των </a:t>
            </a:r>
            <a:r>
              <a:rPr lang="el-GR" sz="2400" dirty="0"/>
              <a:t>τρόπων μετάδοσής τους στον άνθρωπο που θα το χρησιμοποιήσει. </a:t>
            </a:r>
            <a:endParaRPr lang="el-GR" sz="2400" dirty="0" smtClean="0"/>
          </a:p>
          <a:p>
            <a:pPr marL="0" indent="0">
              <a:buNone/>
            </a:pPr>
            <a:r>
              <a:rPr lang="el-GR" sz="2400" dirty="0" smtClean="0"/>
              <a:t>Με </a:t>
            </a:r>
            <a:r>
              <a:rPr lang="el-GR" sz="2400" dirty="0"/>
              <a:t>άλλα λόγια, ο εννοιολογικός σχεδιασμός εστιάζει στην παραγωγή ιδεών, στη συγκεκριμενοποίηση αυτών των ιδεών και σε προτάσεις </a:t>
            </a:r>
            <a:r>
              <a:rPr lang="el-GR" sz="2400" dirty="0" err="1"/>
              <a:t>οπτικοποίησής</a:t>
            </a:r>
            <a:r>
              <a:rPr lang="el-GR" sz="2400" dirty="0"/>
              <a:t> τους προκειμένου να παραχθεί η επιδιωκόμενη ψηφιακή υλικότητα. Περιγράφει τι πρέπει να κάνει η ψηφιακή υλικότητα, πώς να συμπεριφέρεται και πώς να μοιάζει προκειμένου να μεταδίδει τα νοήματα που θέλει να μεταδώσει. Αφορά επομένως τόσο στον σχεδιασμό του περιεχομένου όσο και στο σχεδιασμό του τρόπου προβολής του. Διαχειρίζεται έτσι το τρίπτυχο περιεχόμενο – μέσο – επικοινωνία, το οποίο θα εκβάλλει σε μια ψηφιακή υλικότητα κατανοητή από τους χρήστες της. </a:t>
            </a:r>
          </a:p>
        </p:txBody>
      </p:sp>
    </p:spTree>
    <p:extLst>
      <p:ext uri="{BB962C8B-B14F-4D97-AF65-F5344CB8AC3E}">
        <p14:creationId xmlns:p14="http://schemas.microsoft.com/office/powerpoint/2010/main" val="755606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smtClean="0"/>
              <a:t>Ψηφιακός σχεδιασμός (</a:t>
            </a:r>
            <a:r>
              <a:rPr lang="en-US" sz="3200" dirty="0" smtClean="0"/>
              <a:t>digital </a:t>
            </a:r>
            <a:r>
              <a:rPr lang="en-US" sz="3200" dirty="0"/>
              <a:t>d</a:t>
            </a:r>
            <a:r>
              <a:rPr lang="en-US" sz="3200" dirty="0" smtClean="0"/>
              <a:t>esign)</a:t>
            </a:r>
            <a:endParaRPr lang="el-GR" sz="3200" dirty="0"/>
          </a:p>
        </p:txBody>
      </p:sp>
      <p:sp>
        <p:nvSpPr>
          <p:cNvPr id="3" name="Θέση περιεχομένου 2"/>
          <p:cNvSpPr>
            <a:spLocks noGrp="1"/>
          </p:cNvSpPr>
          <p:nvPr>
            <p:ph idx="1"/>
          </p:nvPr>
        </p:nvSpPr>
        <p:spPr/>
        <p:txBody>
          <a:bodyPr>
            <a:normAutofit/>
          </a:bodyPr>
          <a:lstStyle/>
          <a:p>
            <a:pPr>
              <a:lnSpc>
                <a:spcPct val="150000"/>
              </a:lnSpc>
            </a:pPr>
            <a:r>
              <a:rPr lang="el-GR" sz="3200" dirty="0"/>
              <a:t>«οργάνωση της πληροφορίας με τρόπο που να παράγει ένα εννοιολογικό και ανοιχτό αφήγημα, το οποίο θα ‘μεταφραστεί’ και θα μετασχηματιστεί μέσω της </a:t>
            </a:r>
            <a:r>
              <a:rPr lang="el-GR" sz="3200" dirty="0" err="1"/>
              <a:t>οπτικοποίησης</a:t>
            </a:r>
            <a:r>
              <a:rPr lang="el-GR" sz="3200" dirty="0"/>
              <a:t> σε μια ψηφιακή υλικότητα»</a:t>
            </a:r>
          </a:p>
        </p:txBody>
      </p:sp>
    </p:spTree>
    <p:extLst>
      <p:ext uri="{BB962C8B-B14F-4D97-AF65-F5344CB8AC3E}">
        <p14:creationId xmlns:p14="http://schemas.microsoft.com/office/powerpoint/2010/main" val="48072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378" y="365125"/>
            <a:ext cx="3542271" cy="3992691"/>
          </a:xfrm>
        </p:spPr>
        <p:txBody>
          <a:bodyPr>
            <a:normAutofit/>
          </a:bodyPr>
          <a:lstStyle/>
          <a:p>
            <a:r>
              <a:rPr lang="el-GR" sz="1400" dirty="0" smtClean="0"/>
              <a:t/>
            </a:r>
            <a:br>
              <a:rPr lang="el-GR" sz="1400" dirty="0" smtClean="0"/>
            </a:br>
            <a:r>
              <a:rPr lang="el-GR" sz="1400" dirty="0"/>
              <a:t/>
            </a:r>
            <a:br>
              <a:rPr lang="el-GR" sz="1400" dirty="0"/>
            </a:br>
            <a:r>
              <a:rPr lang="el-GR" sz="1400" dirty="0" smtClean="0"/>
              <a:t/>
            </a:r>
            <a:br>
              <a:rPr lang="el-GR" sz="1400" dirty="0" smtClean="0"/>
            </a:br>
            <a:r>
              <a:rPr lang="el-GR" sz="1400" dirty="0" smtClean="0"/>
              <a:t>Παραγωγή σημασίας μέσα από το σχεδιασμό:</a:t>
            </a:r>
            <a:br>
              <a:rPr lang="el-GR" sz="1400" dirty="0" smtClean="0"/>
            </a:br>
            <a:r>
              <a:rPr lang="el-GR" sz="1400" dirty="0"/>
              <a:t/>
            </a:r>
            <a:br>
              <a:rPr lang="el-GR" sz="1400" dirty="0"/>
            </a:br>
            <a:r>
              <a:rPr lang="el-GR" sz="1400" dirty="0" smtClean="0"/>
              <a:t>«ψηφιακό αρχείο»</a:t>
            </a:r>
            <a:endParaRPr lang="el-GR" sz="14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9684" y="268873"/>
            <a:ext cx="8273715" cy="6466664"/>
          </a:xfrm>
        </p:spPr>
      </p:pic>
    </p:spTree>
    <p:extLst>
      <p:ext uri="{BB962C8B-B14F-4D97-AF65-F5344CB8AC3E}">
        <p14:creationId xmlns:p14="http://schemas.microsoft.com/office/powerpoint/2010/main" val="240001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1531</Words>
  <Application>Microsoft Office PowerPoint</Application>
  <PresentationFormat>Ευρεία οθόνη</PresentationFormat>
  <Paragraphs>143</Paragraphs>
  <Slides>23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23</vt:i4>
      </vt:variant>
    </vt:vector>
  </HeadingPairs>
  <TitlesOfParts>
    <vt:vector size="27" baseType="lpstr">
      <vt:lpstr>Arial</vt:lpstr>
      <vt:lpstr>Calibri</vt:lpstr>
      <vt:lpstr>Calibri Light</vt:lpstr>
      <vt:lpstr>Θέμα του Office</vt:lpstr>
      <vt:lpstr>Δημόσια Ιστορία, Πολιτισμική Θεωρία και Ψηφιακός Πολιτισμός   Ιωάννα Λαλιώτου-Ιουλία Πεντάζου </vt:lpstr>
      <vt:lpstr>Παρουσίαση του PowerPoint</vt:lpstr>
      <vt:lpstr>Δημόσια ιστορία</vt:lpstr>
      <vt:lpstr>Οπτικός πολιτισμός</vt:lpstr>
      <vt:lpstr>Ο σχεδιασμός</vt:lpstr>
      <vt:lpstr>Ο σχεδιασμός ψηφιακών εφαρμογών με ιστορικό περιεχόμενο</vt:lpstr>
      <vt:lpstr> Εννοιολογικός σχεδιασμός </vt:lpstr>
      <vt:lpstr>Ψηφιακός σχεδιασμός (digital design)</vt:lpstr>
      <vt:lpstr>   Παραγωγή σημασίας μέσα από το σχεδιασμό:  «ψηφιακό αρχείο»</vt:lpstr>
      <vt:lpstr>Παραγωγή σημασίας: το αρχείο στην τέχνη</vt:lpstr>
      <vt:lpstr>Γιατί ενδιαφέρει ο εννοιολογικός σχεδιασμός  την/τον ιστορικό;</vt:lpstr>
      <vt:lpstr>Οπτικοποίηση(visualization)</vt:lpstr>
      <vt:lpstr>Μια υποδειγματική οπτικοποίηση ποσοτικών δεδομένων: Charles Minard (1781-1870), Η εκστρατεία του Ναπολέοντα στη Ρωσία το 1812, Λιθογραφία 1869</vt:lpstr>
      <vt:lpstr>Οπτικοποίηση σε ψηφιακό περιβάλλον</vt:lpstr>
      <vt:lpstr>Ψηφιακό Αρχείο Καποδίστρια</vt:lpstr>
      <vt:lpstr>Οπτικοποίηση και ‘software thinking’ </vt:lpstr>
      <vt:lpstr>Οπτικοποίηση και ‘software thinking’ </vt:lpstr>
      <vt:lpstr>Οπτικοποίηση και ‘software thinking’ </vt:lpstr>
      <vt:lpstr>Οπτικοποίηση και ‘software thinking’ </vt:lpstr>
      <vt:lpstr>Γιατί ενδιαφέρει η οπτικοποίηση την/τον ιστορικό;</vt:lpstr>
      <vt:lpstr>Παραδείγματα : οπτικοποίηση με σημασία</vt:lpstr>
      <vt:lpstr>Παραδείγματα : οπτικοποίηση με σημασία</vt:lpstr>
      <vt:lpstr>Ψηφιακή ιστορία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56</cp:revision>
  <dcterms:created xsi:type="dcterms:W3CDTF">2018-11-05T14:42:32Z</dcterms:created>
  <dcterms:modified xsi:type="dcterms:W3CDTF">2018-12-03T18:30:28Z</dcterms:modified>
</cp:coreProperties>
</file>