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03769D9-7E2A-4D59-9083-50C868234FC1}" type="datetimeFigureOut">
              <a:rPr lang="el-GR" smtClean="0"/>
              <a:pPr/>
              <a:t>21/11/2018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BFA98A9-A7AF-402C-B76A-C2FA10D5E23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03769D9-7E2A-4D59-9083-50C868234FC1}" type="datetimeFigureOut">
              <a:rPr lang="el-GR" smtClean="0"/>
              <a:pPr/>
              <a:t>21/11/2018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BFA98A9-A7AF-402C-B76A-C2FA10D5E23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03769D9-7E2A-4D59-9083-50C868234FC1}" type="datetimeFigureOut">
              <a:rPr lang="el-GR" smtClean="0"/>
              <a:pPr/>
              <a:t>21/11/2018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BFA98A9-A7AF-402C-B76A-C2FA10D5E23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03769D9-7E2A-4D59-9083-50C868234FC1}" type="datetimeFigureOut">
              <a:rPr lang="el-GR" smtClean="0"/>
              <a:pPr/>
              <a:t>21/11/2018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BFA98A9-A7AF-402C-B76A-C2FA10D5E23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03769D9-7E2A-4D59-9083-50C868234FC1}" type="datetimeFigureOut">
              <a:rPr lang="el-GR" smtClean="0"/>
              <a:pPr/>
              <a:t>21/11/2018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BFA98A9-A7AF-402C-B76A-C2FA10D5E23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03769D9-7E2A-4D59-9083-50C868234FC1}" type="datetimeFigureOut">
              <a:rPr lang="el-GR" smtClean="0"/>
              <a:pPr/>
              <a:t>21/11/2018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BFA98A9-A7AF-402C-B76A-C2FA10D5E23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03769D9-7E2A-4D59-9083-50C868234FC1}" type="datetimeFigureOut">
              <a:rPr lang="el-GR" smtClean="0"/>
              <a:pPr/>
              <a:t>21/11/2018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BFA98A9-A7AF-402C-B76A-C2FA10D5E23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03769D9-7E2A-4D59-9083-50C868234FC1}" type="datetimeFigureOut">
              <a:rPr lang="el-GR" smtClean="0"/>
              <a:pPr/>
              <a:t>21/11/2018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BFA98A9-A7AF-402C-B76A-C2FA10D5E23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03769D9-7E2A-4D59-9083-50C868234FC1}" type="datetimeFigureOut">
              <a:rPr lang="el-GR" smtClean="0"/>
              <a:pPr/>
              <a:t>21/11/2018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BFA98A9-A7AF-402C-B76A-C2FA10D5E23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03769D9-7E2A-4D59-9083-50C868234FC1}" type="datetimeFigureOut">
              <a:rPr lang="el-GR" smtClean="0"/>
              <a:pPr/>
              <a:t>21/11/2018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BFA98A9-A7AF-402C-B76A-C2FA10D5E23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03769D9-7E2A-4D59-9083-50C868234FC1}" type="datetimeFigureOut">
              <a:rPr lang="el-GR" smtClean="0"/>
              <a:pPr/>
              <a:t>21/11/2018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BFA98A9-A7AF-402C-B76A-C2FA10D5E23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3769D9-7E2A-4D59-9083-50C868234FC1}" type="datetimeFigureOut">
              <a:rPr lang="el-GR" smtClean="0"/>
              <a:pPr/>
              <a:t>21/11/2018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FA98A9-A7AF-402C-B76A-C2FA10D5E23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215008" y="116632"/>
            <a:ext cx="8928992"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ΔΙΑΚΡΙΤΙΚΑ ΓΝΩΡΙΣΜΑΤΑ</a:t>
            </a: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Εισαγωγή</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tabLs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σημασία</a:t>
            </a:r>
            <a:endPar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χρήση τους δυνατή τη διάκριση των επιχειρήσεων και των προϊόντων από άλλες επιχειρήσεις.</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Απαραίτητη προϋπόθεση για την ομαλή λειτουργία της αγοράς.</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Να μπορεί ο πελάτης να διακρίνει την επιχείρηση με την οποία θέλει να </a:t>
            </a:r>
            <a:r>
              <a:rPr kumimoji="0" lang="el-GR" sz="2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συνδιαλλαγεί</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Αν δεν υπήρχε προστασία, δυσχερής η διάθεση των προϊόντων ή υπηρεσιών. Ο οποιοσδήποτε θα μπορούσε να χρησιμοποιεί το ίδιο ή παρεμφερές. Σύγχυση στην αγορά.</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116632"/>
            <a:ext cx="8856984" cy="5693866"/>
          </a:xfrm>
          <a:prstGeom prst="rect">
            <a:avLst/>
          </a:prstGeom>
        </p:spPr>
        <p:txBody>
          <a:bodyPr wrap="square">
            <a:spAutoFit/>
          </a:bodyPr>
          <a:lstStyle/>
          <a:p>
            <a:pPr lvl="0" algn="just" eaLnBrk="0" fontAlgn="base" hangingPunct="0">
              <a:spcBef>
                <a:spcPct val="0"/>
              </a:spcBef>
              <a:spcAft>
                <a:spcPct val="0"/>
              </a:spcAft>
            </a:pPr>
            <a:r>
              <a:rPr kumimoji="0" lang="el-GR"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Νομική φύση</a:t>
            </a: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Απόλυτο περιουσιακό δικαίωμα.</a:t>
            </a: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Ανήκει στα </a:t>
            </a:r>
            <a:r>
              <a:rPr kumimoji="0" lang="el-GR" sz="2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άϋλα</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αγαθά.</a:t>
            </a: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Δεν προστατεύεται η γραφική παράσταση.</a:t>
            </a: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Προστασία λόγω της ικανότητας να διακρίνει εμπορεύματα ή υπηρεσίες.</a:t>
            </a: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Πηγές </a:t>
            </a: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Ν. 4072/2012</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107504" y="116632"/>
            <a:ext cx="8892480" cy="69249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Λειτουργίες του σήματος</a:t>
            </a: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Διακριτική λειτουργία και λειτουργία προέλευσης</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Κύρια και βασική λειτουργία.</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Ικανότητα να διακρίνει προϊόντα και υπηρεσίες.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Προσδιορίζει την ταυτότητα τους  και καθιστά δυνατό στον καταναλωτή να διακρίνει τα εμπορεύματα ή τις υπηρεσίες που το φέρουν.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Ευκολότερη η διοχέτευση στην αγορά και η κατοχύρωση της επιχειρηματικής επίδοσης του δικαιούχου, επειδή ο καταναλωτής σε θέση να επιλέξει το εμπόρευμα που προτιμά.</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Λειτουργία προέλευσης (εμπεριέχεται στη διακριτική).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0"/>
            <a:ext cx="8712968" cy="6894195"/>
          </a:xfrm>
          <a:prstGeom prst="rect">
            <a:avLst/>
          </a:prstGeom>
        </p:spPr>
        <p:txBody>
          <a:bodyPr wrap="square">
            <a:spAutoFit/>
          </a:bodyPr>
          <a:lstStyle/>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Δυνατότητα να διακρίνει ο καταναλωτής με βάση την προέλευση από ορισμένη επιχείρηση,</a:t>
            </a: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buFontTx/>
              <a:buChar char="•"/>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Εγγυητική λειτουργία</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διακρινόμενο σήμα έχει αποκτήσει εμπιστοσύνη. Το κοινό βασιζόμενο σε αυτό προτιμά τα εγγυημένα προϊόντα.</a:t>
            </a: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επιχείρηση δε δεσμεύεται νομικά να προσφέρει πάντα την ίδια ποιότητα.</a:t>
            </a: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Όχι θεσμοθετημένη λειτουργία του σήματος.</a:t>
            </a: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Ν. 4072/2012 εισήγαγε το </a:t>
            </a:r>
            <a:r>
              <a:rPr lang="el-GR" sz="2600" dirty="0">
                <a:ea typeface="Calibri" pitchFamily="34" charset="0"/>
                <a:cs typeface="Times New Roman" pitchFamily="18" charset="0"/>
              </a:rPr>
              <a:t>«</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σήμα ελληνικών προϊόντων</a:t>
            </a:r>
            <a:r>
              <a:rPr lang="el-GR" sz="2600" dirty="0" smtClean="0">
                <a:ea typeface="Calibri" pitchFamily="34" charset="0"/>
                <a:cs typeface="Times New Roman" pitchFamily="18" charset="0"/>
              </a:rPr>
              <a:t>»</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Απονέμεται στον ενδιαφερόμενο βάσει κανονισμών και προδιαγραφών που καθορίζονται από την </a:t>
            </a:r>
            <a:r>
              <a:rPr lang="el-GR" sz="2600" dirty="0">
                <a:ea typeface="Calibri" pitchFamily="34" charset="0"/>
                <a:cs typeface="Times New Roman" pitchFamily="18" charset="0"/>
              </a:rPr>
              <a:t>«</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Επιτροπή Ελληνικού Σήματος</a:t>
            </a:r>
            <a:r>
              <a:rPr lang="el-GR" sz="2600" dirty="0">
                <a:ea typeface="Calibri" pitchFamily="34" charset="0"/>
                <a:cs typeface="Times New Roman" pitchFamily="18" charset="0"/>
              </a:rPr>
              <a:t>»</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0"/>
            <a:ext cx="8784976" cy="4493538"/>
          </a:xfrm>
          <a:prstGeom prst="rect">
            <a:avLst/>
          </a:prstGeom>
        </p:spPr>
        <p:txBody>
          <a:bodyPr wrap="square">
            <a:spAutoFit/>
          </a:bodyPr>
          <a:lstStyle/>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Υποδηλώνει την ελληνική προέλευση και όχι την προέλευση από ορισμένη επιχείρηση.</a:t>
            </a: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buFontTx/>
              <a:buChar char="•"/>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Διαφημιστική λειτουργία</a:t>
            </a:r>
          </a:p>
          <a:p>
            <a:pPr lvl="0" algn="just" eaLnBrk="0" fontAlgn="base" hangingPunct="0">
              <a:spcBef>
                <a:spcPct val="0"/>
              </a:spcBef>
              <a:spcAft>
                <a:spcPct val="0"/>
              </a:spcAft>
              <a:buFontTx/>
              <a:buChar char="•"/>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σήμα όχι απλώς διακριτικό γνώρισμα των προσφερόμενων προϊόντων, αλλά ισχυρό διαφημιστικό μέσο του μάρκετινγκ.</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σήμα σύμβολο της εμπορικής επιτυχίας των προϊόντων ή υπηρεσιών που διακρίνει.</a:t>
            </a: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Δημιουργία ευνοϊκής προδιάθεσης στους καταναλωτές.</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107504" y="116632"/>
            <a:ext cx="8856984" cy="65248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Κατηγορίες σημάτων</a:t>
            </a: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Σήμα εμπορευμάτων και σήμα υπηρεσιών.</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Αν τα προσφερόμενα προϊόντα είναι εμπορεύματα ή υπηρεσίες.</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Συλλογικό σήμα</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Συνήθως τα σήματα από επιχειρήσεις προς διάκριση εμπορευμάτων. Σε αυτή την περίπτωση ταύτιση καταθέτη και δικαιούμενου χρήσης.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Όμως, υπάρχουν και τα συλλογικά σήματα.</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Καταθέτης, επαγγελματική ένωση και όχι χρήστης. Δικαιούχοι, τα μέλη της. Π.χ. συνεταιρισμοί, ενώσεις παραγωγών.</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2"/>
            <a:ext cx="8856984" cy="5724644"/>
          </a:xfrm>
          <a:prstGeom prst="rect">
            <a:avLst/>
          </a:prstGeom>
        </p:spPr>
        <p:txBody>
          <a:bodyPr wrap="square">
            <a:spAutoFit/>
          </a:bodyPr>
          <a:lstStyle/>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Συχνά, το συλλογικό σήμα, γεωγραφική ένδειξη, π.χ. </a:t>
            </a:r>
            <a:r>
              <a:rPr lang="el-GR" sz="2600" dirty="0">
                <a:ea typeface="Calibri" pitchFamily="34" charset="0"/>
                <a:cs typeface="Times New Roman" pitchFamily="18" charset="0"/>
              </a:rPr>
              <a:t>«</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Οίνος Νάουσας</a:t>
            </a:r>
            <a:r>
              <a:rPr lang="el-GR" sz="2600" dirty="0">
                <a:ea typeface="Calibri" pitchFamily="34" charset="0"/>
                <a:cs typeface="Times New Roman" pitchFamily="18" charset="0"/>
              </a:rPr>
              <a:t>»</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Δικαιούμενοι, κάθε πρόσωπο του οποίου τα εμπορεύματα από την ίδια περιοχή. Όμως, η ένωση πρέπει εσωτερικό κανονισμό ώστε τα μέλη της να τηρούν ποιοτικές προδιαγραφές. Ο νόμος απαιτεί την κατάθεση του κανονισμού.</a:t>
            </a:r>
          </a:p>
          <a:p>
            <a:pPr lvl="0" algn="just" eaLnBrk="0" fontAlgn="base" hangingPunct="0">
              <a:spcBef>
                <a:spcPct val="0"/>
              </a:spcBef>
              <a:spcAft>
                <a:spcPct val="0"/>
              </a:spcAft>
            </a:pPr>
            <a:endParaRPr lang="el-GR" sz="2600" dirty="0">
              <a:latin typeface="Times New Roman" pitchFamily="18" charset="0"/>
              <a:cs typeface="Times New Roman" pitchFamily="18" charset="0"/>
            </a:endParaRPr>
          </a:p>
          <a:p>
            <a:pPr algn="just"/>
            <a:r>
              <a:rPr lang="el-GR" sz="2800" b="1" dirty="0">
                <a:latin typeface="Times New Roman" pitchFamily="18" charset="0"/>
                <a:cs typeface="Times New Roman" pitchFamily="18" charset="0"/>
              </a:rPr>
              <a:t>Προϋποθέσεις </a:t>
            </a:r>
            <a:r>
              <a:rPr lang="el-GR" sz="2800" b="1" dirty="0" smtClean="0">
                <a:latin typeface="Times New Roman" pitchFamily="18" charset="0"/>
                <a:cs typeface="Times New Roman" pitchFamily="18" charset="0"/>
              </a:rPr>
              <a:t>προστασίας</a:t>
            </a:r>
          </a:p>
          <a:p>
            <a:pPr algn="just"/>
            <a:r>
              <a:rPr lang="el-GR" sz="2600" dirty="0" smtClean="0">
                <a:latin typeface="Times New Roman" pitchFamily="18" charset="0"/>
                <a:cs typeface="Times New Roman" pitchFamily="18" charset="0"/>
              </a:rPr>
              <a:t>Σημείο </a:t>
            </a:r>
            <a:r>
              <a:rPr lang="el-GR" sz="2600" dirty="0">
                <a:latin typeface="Times New Roman" pitchFamily="18" charset="0"/>
                <a:cs typeface="Times New Roman" pitchFamily="18" charset="0"/>
              </a:rPr>
              <a:t>το οποίο δεν τις συγκεντρώνει δεν γίνεται δεκτό ως σήμα</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a:p>
            <a:pPr lvl="0" algn="just"/>
            <a:r>
              <a:rPr lang="el-GR" sz="2600" b="1" dirty="0">
                <a:latin typeface="Times New Roman" pitchFamily="18" charset="0"/>
                <a:cs typeface="Times New Roman" pitchFamily="18" charset="0"/>
              </a:rPr>
              <a:t>Διακριτική </a:t>
            </a:r>
            <a:r>
              <a:rPr lang="el-GR" sz="2600" b="1" dirty="0" smtClean="0">
                <a:latin typeface="Times New Roman" pitchFamily="18" charset="0"/>
                <a:cs typeface="Times New Roman" pitchFamily="18" charset="0"/>
              </a:rPr>
              <a:t>ικανότητα</a:t>
            </a:r>
          </a:p>
          <a:p>
            <a:pPr lvl="0" algn="just"/>
            <a:endParaRPr lang="el-GR" sz="2600" b="1"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Ικανότητα </a:t>
            </a:r>
            <a:r>
              <a:rPr lang="el-GR" sz="2600" dirty="0">
                <a:latin typeface="Times New Roman" pitchFamily="18" charset="0"/>
                <a:cs typeface="Times New Roman" pitchFamily="18" charset="0"/>
              </a:rPr>
              <a:t>μιας ένδειξης να διακρίνει εμπορεύματα ή υπηρεσίες</a:t>
            </a:r>
            <a:r>
              <a:rPr lang="el-GR" sz="2600" dirty="0" smtClean="0">
                <a:latin typeface="Times New Roman" pitchFamily="18" charset="0"/>
                <a:cs typeface="Times New Roman" pitchFamily="18" charset="0"/>
              </a:rPr>
              <a:t>.</a:t>
            </a:r>
          </a:p>
          <a:p>
            <a:pPr algn="just"/>
            <a:endParaRPr lang="el-GR" sz="26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0"/>
            <a:ext cx="8640960" cy="6494085"/>
          </a:xfrm>
          <a:prstGeom prst="rect">
            <a:avLst/>
          </a:prstGeom>
        </p:spPr>
        <p:txBody>
          <a:bodyPr wrap="square">
            <a:spAutoFit/>
          </a:bodyPr>
          <a:lstStyle/>
          <a:p>
            <a:pPr algn="just"/>
            <a:r>
              <a:rPr lang="el-GR" sz="2600" dirty="0" smtClean="0">
                <a:latin typeface="Times New Roman" pitchFamily="18" charset="0"/>
                <a:cs typeface="Times New Roman" pitchFamily="18" charset="0"/>
              </a:rPr>
              <a:t>Ενδείξεις αποτελούμενες από γράμματα, αριθμούς ή το σχήμα του προϊόντος γίνονται δεκτές σε σχέση με τα εμπορεύματα που προορίζονται να διακρίνουν. Υπόψη και το συμφέρον των λοιπών ανταγωνιστών για μη μονοπώληση ορισμένων ενδείξεων που υπάρχει ανάγκη να μείνουν ελεύθερες για κοινή χρήση.</a:t>
            </a:r>
          </a:p>
          <a:p>
            <a:pPr algn="just"/>
            <a:endParaRPr lang="el-GR" sz="2600" dirty="0" smtClean="0">
              <a:latin typeface="Times New Roman" pitchFamily="18" charset="0"/>
              <a:cs typeface="Times New Roman" pitchFamily="18" charset="0"/>
            </a:endParaRPr>
          </a:p>
          <a:p>
            <a:pPr lvl="0" algn="just"/>
            <a:r>
              <a:rPr lang="el-GR" sz="2600" b="1" dirty="0" smtClean="0">
                <a:latin typeface="Times New Roman" pitchFamily="18" charset="0"/>
                <a:cs typeface="Times New Roman" pitchFamily="18" charset="0"/>
              </a:rPr>
              <a:t>Αυτοτέλεια. Τρισδιάστατα σήματα.</a:t>
            </a:r>
          </a:p>
          <a:p>
            <a:pPr lvl="0"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Το σήμα να μπορεί να διακριθεί από το εμπόρευμα και να μην αποτελεί λειτουργικό συστατικό του. Δεν αποκλείεται να εμφανίζεται πάνω στο εμπόρευμα.</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Ισχύουν τρείς περιορισμοί:</a:t>
            </a:r>
          </a:p>
          <a:p>
            <a:pPr algn="just"/>
            <a:r>
              <a:rPr lang="el-GR" sz="2600" dirty="0" smtClean="0">
                <a:latin typeface="Times New Roman" pitchFamily="18" charset="0"/>
                <a:cs typeface="Times New Roman" pitchFamily="18" charset="0"/>
              </a:rPr>
              <a:t>Α. Αποκλείεται η προστασία ως σήματος σημείου που συνίσταται μόνο από το σχήμα του προϊόντος.</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116632"/>
            <a:ext cx="8856984" cy="6494085"/>
          </a:xfrm>
          <a:prstGeom prst="rect">
            <a:avLst/>
          </a:prstGeom>
        </p:spPr>
        <p:txBody>
          <a:bodyPr wrap="square">
            <a:spAutoFit/>
          </a:bodyPr>
          <a:lstStyle/>
          <a:p>
            <a:pPr algn="just"/>
            <a:r>
              <a:rPr lang="el-GR" sz="2600" dirty="0" smtClean="0">
                <a:latin typeface="Times New Roman" pitchFamily="18" charset="0"/>
                <a:cs typeface="Times New Roman" pitchFamily="18" charset="0"/>
              </a:rPr>
              <a:t>Βέβαια, το μπουκάλι της </a:t>
            </a:r>
            <a:r>
              <a:rPr lang="en-US" sz="2600" dirty="0" smtClean="0">
                <a:latin typeface="Times New Roman" pitchFamily="18" charset="0"/>
                <a:cs typeface="Times New Roman" pitchFamily="18" charset="0"/>
              </a:rPr>
              <a:t>Coca</a:t>
            </a:r>
            <a:r>
              <a:rPr lang="el-GR" sz="2600" dirty="0" smtClean="0">
                <a:latin typeface="Times New Roman" pitchFamily="18" charset="0"/>
                <a:cs typeface="Times New Roman" pitchFamily="18" charset="0"/>
              </a:rPr>
              <a:t>-</a:t>
            </a:r>
            <a:r>
              <a:rPr lang="en-US" sz="2600" dirty="0" smtClean="0">
                <a:latin typeface="Times New Roman" pitchFamily="18" charset="0"/>
                <a:cs typeface="Times New Roman" pitchFamily="18" charset="0"/>
              </a:rPr>
              <a:t>Cola </a:t>
            </a:r>
            <a:r>
              <a:rPr lang="el-GR" sz="2600" dirty="0" smtClean="0">
                <a:latin typeface="Times New Roman" pitchFamily="18" charset="0"/>
                <a:cs typeface="Times New Roman" pitchFamily="18" charset="0"/>
              </a:rPr>
              <a:t>προστασία σήματος (ιδιαίτερη σχεδίαση)</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Β. Αποκλείεται η προστασία για σημεία που συνίστανται από το σχήμα το οποίο είναι απαραίτητο για την επίτευξη ενός τεχνικού αποτελέσματος. Π.χ. σχήμα από ένα ξυραφάκι</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Γ. Δεν προστατεύεται ως σήμα σημείο που συνίσταται αποκλειστικά από το σχήμα, το οποίο προσδίδει ουσιαστική αξία στο εμπόρευμα.</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Ο τρίτος περιορισμός αφορά τα αισθητικά διαμορφωτικά στοιχεία.</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Μπορούν να προστατευθούν μόνο αν δεν αποτελούν αναπόσπαστο στοιχείο του προϊόντος.</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2"/>
            <a:ext cx="8712968" cy="6894195"/>
          </a:xfrm>
          <a:prstGeom prst="rect">
            <a:avLst/>
          </a:prstGeom>
        </p:spPr>
        <p:txBody>
          <a:bodyPr wrap="square">
            <a:spAutoFit/>
          </a:bodyPr>
          <a:lstStyle/>
          <a:p>
            <a:pPr algn="just"/>
            <a:r>
              <a:rPr lang="el-GR" sz="2600" dirty="0" smtClean="0">
                <a:latin typeface="Times New Roman" pitchFamily="18" charset="0"/>
                <a:cs typeface="Times New Roman" pitchFamily="18" charset="0"/>
              </a:rPr>
              <a:t>Αν η αισθητική διαμόρφωση αφορά το ίδιο το προϊόν, τότε προστασία με σχέδιο ή υπόδειγμα ή πνευματική ιδιοκτησία.</a:t>
            </a:r>
          </a:p>
          <a:p>
            <a:pPr algn="just"/>
            <a:endParaRPr lang="el-GR" sz="2600" dirty="0" smtClean="0">
              <a:latin typeface="Times New Roman" pitchFamily="18" charset="0"/>
              <a:cs typeface="Times New Roman" pitchFamily="18" charset="0"/>
            </a:endParaRPr>
          </a:p>
          <a:p>
            <a:pPr lvl="0" algn="just"/>
            <a:r>
              <a:rPr lang="el-GR" sz="2600" dirty="0" smtClean="0">
                <a:latin typeface="Times New Roman" pitchFamily="18" charset="0"/>
                <a:cs typeface="Times New Roman" pitchFamily="18" charset="0"/>
              </a:rPr>
              <a:t>Είδη σημάτων</a:t>
            </a:r>
          </a:p>
          <a:p>
            <a:pPr algn="just"/>
            <a:r>
              <a:rPr lang="el-GR" sz="2600" dirty="0" smtClean="0">
                <a:latin typeface="Times New Roman" pitchFamily="18" charset="0"/>
                <a:cs typeface="Times New Roman" pitchFamily="18" charset="0"/>
              </a:rPr>
              <a:t>Ο συνηθέστερος σχηματισμός οι λέξεις. Όχι όμως πληθώρα λέξεων που δεν καθιστούν αντιληπτό πως πρόκειται για σήμα. </a:t>
            </a:r>
          </a:p>
          <a:p>
            <a:pPr algn="just"/>
            <a:r>
              <a:rPr lang="el-GR" sz="2600" dirty="0" smtClean="0">
                <a:latin typeface="Times New Roman" pitchFamily="18" charset="0"/>
                <a:cs typeface="Times New Roman" pitchFamily="18" charset="0"/>
              </a:rPr>
              <a:t>Και το όνομα, το ψευδώνυμο, η επωνυμία, ο διακριτικός τίτλος.</a:t>
            </a:r>
          </a:p>
          <a:p>
            <a:pPr algn="just"/>
            <a:r>
              <a:rPr lang="el-GR" sz="2600" dirty="0" smtClean="0">
                <a:latin typeface="Times New Roman" pitchFamily="18" charset="0"/>
                <a:cs typeface="Times New Roman" pitchFamily="18" charset="0"/>
              </a:rPr>
              <a:t>Απεικονίσεις και σχέδια οποιασδήποτε μορφής (απεικονιστικά σήματα)</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Η φωτογραφική απεικόνιση του προϊόντος όχι σήμα, εκτός εάν ιδιόρρυθμη εξωτερική εικόνα.</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Δυνατότητα προστασίας ηχητικών σημάτων.</a:t>
            </a:r>
          </a:p>
          <a:p>
            <a:pPr algn="just"/>
            <a:endParaRPr lang="el-GR" sz="2600" dirty="0" smtClean="0">
              <a:latin typeface="Times New Roman" pitchFamily="18" charset="0"/>
              <a:cs typeface="Times New Roman" pitchFamily="18" charset="0"/>
            </a:endParaRPr>
          </a:p>
          <a:p>
            <a:pPr algn="just"/>
            <a:r>
              <a:rPr lang="el-GR" sz="2600" dirty="0" smtClean="0">
                <a:latin typeface="Times New Roman" pitchFamily="18" charset="0"/>
                <a:cs typeface="Times New Roman" pitchFamily="18" charset="0"/>
              </a:rPr>
              <a:t>Χρώματα ή συνδυασμοί χρωμάτων μπορούν να προστατευθούν.</a:t>
            </a: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261229"/>
            <a:ext cx="8784976" cy="53553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Προϋπόθεση χρήσης και υποχρέωση χρήσης</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Επειδή προστασία προς διάκριση εμπορευμάτων ή υπηρεσιών, η πρόθεση χρήσης προϋπόθεση.</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Σήμα, όμως, προστατεύεται από την καταχώριση ακόμα και αν δεν έχει αρχίσει η χρήση.</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Πενταετής προθεσμία για να κυκλοφορήσει ο καταθέτης τα προϊόντα. Αν όχι, συνιστά λόγο έκπτωσης και διαγραφής του σήματος.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Επιβάλλεται έμμεσα υποχρέωση χρήσης.</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116633"/>
            <a:ext cx="8928992" cy="6494085"/>
          </a:xfrm>
          <a:prstGeom prst="rect">
            <a:avLst/>
          </a:prstGeom>
        </p:spPr>
        <p:txBody>
          <a:bodyPr wrap="square">
            <a:spAutoFit/>
          </a:bodyPr>
          <a:lstStyle/>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Τα διακριτικά γνωρίσματα εμπορική (οικονομική) αξία στην οποία αντανακλάται η απήχηση της επιτυχίας της παραγωγού επιχείρησης.</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Διακριτικά γνωρίσματα φήμης, λόγω της ποιότητας ή των ιδιοτήτων τους, ευρεία απήχηση στο καταναλωτικό κοινό και περικλείουν οικονομική αξία. Π.χ. </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BMW</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Apple</a:t>
            </a: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Όσο πιο γνωστό είναι ένα σήμα, τόσο μεγαλύτερος ο κίνδυνος απομίμησης από τρίτους.</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Όσο πιο γνωστό τόσο μεγαλύτερης προστασίας πρέπει να τυγχάνει.</a:t>
            </a:r>
            <a:endPar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απόσταση από ένα γνωστό σήμα μεγαλύτερη απ</a:t>
            </a:r>
            <a:r>
              <a:rPr lang="el-GR" sz="2600" dirty="0">
                <a:ea typeface="Calibri" pitchFamily="34" charset="0"/>
                <a:cs typeface="Times New Roman" pitchFamily="18" charset="0"/>
              </a:rPr>
              <a:t>’</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ότι από ένα άγνωστο.</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260648"/>
            <a:ext cx="8568952" cy="4955203"/>
          </a:xfrm>
          <a:prstGeom prst="rect">
            <a:avLst/>
          </a:prstGeom>
        </p:spPr>
        <p:txBody>
          <a:bodyPr wrap="square">
            <a:spAutoFit/>
          </a:bodyPr>
          <a:lstStyle/>
          <a:p>
            <a:pPr lvl="0" eaLnBrk="0" fontAlgn="base" hangingPunct="0">
              <a:spcBef>
                <a:spcPct val="0"/>
              </a:spcBef>
              <a:spcAft>
                <a:spcPct val="0"/>
              </a:spcAf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Επιχείρηση</a:t>
            </a:r>
          </a:p>
          <a:p>
            <a:pPr lvl="0" eaLnBrk="0" fontAlgn="base" hangingPunct="0">
              <a:spcBef>
                <a:spcPct val="0"/>
              </a:spcBef>
              <a:spcAft>
                <a:spcPct val="0"/>
              </a:spcAft>
            </a:pPr>
            <a:endParaRPr kumimoji="0" lang="el-GR" sz="2800" b="1"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προϋπόθεση αυτή δεν είναι πλέον αναγκαία.</a:t>
            </a: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Σκοπός της προστασίας η διάκριση εμπορευμάτων ή υπηρεσιών μιας επιχείρησης. Ο καταθέτης μπορεί να παραχωρήσει τη χρήση του σήματος σε τρίτο.</a:t>
            </a:r>
          </a:p>
          <a:p>
            <a:pPr lvl="0" algn="just" eaLnBrk="0" fontAlgn="base" hangingPunct="0">
              <a:spcBef>
                <a:spcPct val="0"/>
              </a:spcBef>
              <a:spcAft>
                <a:spcPct val="0"/>
              </a:spcAf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δικαιούχος επιχείρηση όχι μόνο βιομηχανική, γεωργική, κτηνοτροφική, εμπορική. Αλλά και μη κερδοσκοπικό σκοπό, π.χ. φιλανθρωπικό, οικολογικό. Και επιχείρηση παροχής υπηρεσιών όχι μόνο εμπορικών. </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247299"/>
            <a:ext cx="9144000" cy="73558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Κατηγορίες και τρόποι κτήσης</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Διάκριση μεταξύ διακριτικών γνωρισμάτων επιχείρησης και διακριτικών γνωρισμάτων εμπορευμάτων ή υπηρεσιών.</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Πρώτη κατηγορία το όνομα, η επωνυμία, ο διακριτικός τίτλος.</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Δεύτερη κατηγορία, το σήμα.</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Οι δύο κατηγορίες όχι σε σχέση αντίθεσης.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Το ισχύον δίκαιο των διακριτικών γνωρισμάτων όχι ενιαίο. Δίκαιο σημάτων , Ν.4072/2012. Τα υπόλοιπα, Ν. 146/1914</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Δεν αποκλείεται διακριτικό γνώρισμα επιχείρησης να χρησιμοποιείται ως διακριτικό γνώρισμα προϊόντος. Όπως π.χ. </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Mercedes </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και </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Coca</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Cola</a:t>
            </a:r>
            <a:endPar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2"/>
            <a:ext cx="8640960" cy="6155531"/>
          </a:xfrm>
          <a:prstGeom prst="rect">
            <a:avLst/>
          </a:prstGeom>
        </p:spPr>
        <p:txBody>
          <a:bodyPr wrap="square">
            <a:spAutoFit/>
          </a:bodyPr>
          <a:lstStyle/>
          <a:p>
            <a:pPr algn="just" eaLnBrk="0" fontAlgn="base" hangingPunct="0">
              <a:spcBef>
                <a:spcPct val="0"/>
              </a:spcBef>
              <a:spcAft>
                <a:spcPct val="0"/>
              </a:spcAf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Ο τρόπος κτήσης διαφέρει. Για σήμα τήρηση διατυπώσεων, για υπόλοιπα χρήση ή επικράτηση σε συναλλαγές.</a:t>
            </a:r>
          </a:p>
          <a:p>
            <a:pPr algn="just" eaLnBrk="0" fontAlgn="base" hangingPunct="0">
              <a:spcBef>
                <a:spcPct val="0"/>
              </a:spcBef>
              <a:spcAft>
                <a:spcPct val="0"/>
              </a:spcAft>
            </a:pPr>
            <a:endParaRPr lang="el-GR" sz="2600" dirty="0">
              <a:latin typeface="Times New Roman" pitchFamily="18" charset="0"/>
              <a:ea typeface="Calibri" pitchFamily="34" charset="0"/>
              <a:cs typeface="Times New Roman" pitchFamily="18" charset="0"/>
            </a:endParaRPr>
          </a:p>
          <a:p>
            <a:pPr algn="just"/>
            <a:r>
              <a:rPr lang="el-GR" sz="2800" b="1" dirty="0">
                <a:latin typeface="Times New Roman" pitchFamily="18" charset="0"/>
                <a:ea typeface="Calibri" pitchFamily="34" charset="0"/>
                <a:cs typeface="Times New Roman" pitchFamily="18" charset="0"/>
              </a:rPr>
              <a:t>Αρχές που ισχύουν για όλα τα διακριτικά </a:t>
            </a:r>
            <a:r>
              <a:rPr lang="el-GR" sz="2800" b="1" dirty="0" smtClean="0">
                <a:latin typeface="Times New Roman" pitchFamily="18" charset="0"/>
                <a:ea typeface="Calibri" pitchFamily="34" charset="0"/>
                <a:cs typeface="Times New Roman" pitchFamily="18" charset="0"/>
              </a:rPr>
              <a:t>γνωρίσματα</a:t>
            </a:r>
          </a:p>
          <a:p>
            <a:pPr algn="just"/>
            <a:endParaRPr lang="el-GR" sz="2800" b="1" dirty="0">
              <a:latin typeface="Times New Roman" pitchFamily="18" charset="0"/>
              <a:ea typeface="Calibri" pitchFamily="34" charset="0"/>
              <a:cs typeface="Times New Roman" pitchFamily="18" charset="0"/>
            </a:endParaRPr>
          </a:p>
          <a:p>
            <a:pPr marL="514350" lvl="0" indent="-514350" algn="just">
              <a:buAutoNum type="arabicPeriod"/>
            </a:pPr>
            <a:r>
              <a:rPr lang="el-GR" sz="2600" dirty="0" err="1" smtClean="0">
                <a:latin typeface="Times New Roman" pitchFamily="18" charset="0"/>
                <a:ea typeface="Calibri" pitchFamily="34" charset="0"/>
                <a:cs typeface="Times New Roman" pitchFamily="18" charset="0"/>
              </a:rPr>
              <a:t>Σχετικοποιημένη</a:t>
            </a:r>
            <a:r>
              <a:rPr lang="el-GR" sz="2600" dirty="0" smtClean="0">
                <a:latin typeface="Times New Roman" pitchFamily="18" charset="0"/>
                <a:ea typeface="Calibri" pitchFamily="34" charset="0"/>
                <a:cs typeface="Times New Roman" pitchFamily="18" charset="0"/>
              </a:rPr>
              <a:t> προστασία</a:t>
            </a:r>
          </a:p>
          <a:p>
            <a:pPr marL="514350" lvl="0" indent="-514350" algn="just">
              <a:buAutoNum type="arabicPeriod"/>
            </a:pPr>
            <a:endParaRPr lang="el-GR" sz="2600" dirty="0">
              <a:latin typeface="Times New Roman" pitchFamily="18" charset="0"/>
              <a:ea typeface="Calibri" pitchFamily="34" charset="0"/>
              <a:cs typeface="Times New Roman" pitchFamily="18" charset="0"/>
            </a:endParaRPr>
          </a:p>
          <a:p>
            <a:pPr algn="just"/>
            <a:r>
              <a:rPr lang="el-GR" sz="2600" dirty="0">
                <a:latin typeface="Times New Roman" pitchFamily="18" charset="0"/>
                <a:ea typeface="Calibri" pitchFamily="34" charset="0"/>
                <a:cs typeface="Times New Roman" pitchFamily="18" charset="0"/>
              </a:rPr>
              <a:t>Παραχώρηση δικαιώματος βιομηχανικής ιδιοκτησίας, περιορισμός της ανταγωνιστικής ελευθερίας. Τα δικαιώματα αυτά μονοπωλιακά δικαιώματα</a:t>
            </a:r>
            <a:r>
              <a:rPr lang="el-GR" sz="2600" dirty="0" smtClean="0">
                <a:latin typeface="Times New Roman" pitchFamily="18" charset="0"/>
                <a:ea typeface="Calibri" pitchFamily="34" charset="0"/>
                <a:cs typeface="Times New Roman" pitchFamily="18" charset="0"/>
              </a:rPr>
              <a:t>.</a:t>
            </a:r>
          </a:p>
          <a:p>
            <a:pPr algn="just"/>
            <a:endParaRPr lang="el-GR" sz="2600" dirty="0">
              <a:latin typeface="Times New Roman" pitchFamily="18" charset="0"/>
              <a:ea typeface="Calibri" pitchFamily="34" charset="0"/>
              <a:cs typeface="Times New Roman" pitchFamily="18" charset="0"/>
            </a:endParaRPr>
          </a:p>
          <a:p>
            <a:pPr algn="just"/>
            <a:r>
              <a:rPr lang="el-GR" sz="2600" dirty="0">
                <a:latin typeface="Times New Roman" pitchFamily="18" charset="0"/>
                <a:ea typeface="Calibri" pitchFamily="34" charset="0"/>
                <a:cs typeface="Times New Roman" pitchFamily="18" charset="0"/>
              </a:rPr>
              <a:t>Εξαρτάται από το κατά πόσο δημιουργείται κίνδυνος σύγχυσης από συνύπαρξη ίδιων ή παρεμφερών. Μόνο σε καταφατική περίπτωση προστασία</a:t>
            </a:r>
            <a:r>
              <a:rPr lang="el-GR" sz="2600" dirty="0" smtClean="0">
                <a:latin typeface="Times New Roman" pitchFamily="18" charset="0"/>
                <a:ea typeface="Calibri" pitchFamily="34" charset="0"/>
                <a:cs typeface="Times New Roman" pitchFamily="18" charset="0"/>
              </a:rPr>
              <a:t>.</a:t>
            </a:r>
          </a:p>
          <a:p>
            <a:endParaRPr lang="el-GR" sz="2600" dirty="0">
              <a:latin typeface="Times New Roman" pitchFamily="18" charset="0"/>
              <a:ea typeface="Calibri" pitchFamily="34"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1"/>
            <a:ext cx="8784976" cy="6093976"/>
          </a:xfrm>
          <a:prstGeom prst="rect">
            <a:avLst/>
          </a:prstGeom>
        </p:spPr>
        <p:txBody>
          <a:bodyPr wrap="square">
            <a:spAutoFit/>
          </a:bodyPr>
          <a:lstStyle/>
          <a:p>
            <a:pPr algn="just"/>
            <a:r>
              <a:rPr lang="el-GR" sz="2600" dirty="0" smtClean="0">
                <a:latin typeface="Times New Roman" pitchFamily="18" charset="0"/>
                <a:ea typeface="Calibri" pitchFamily="34" charset="0"/>
                <a:cs typeface="Times New Roman" pitchFamily="18" charset="0"/>
              </a:rPr>
              <a:t>Προϋπόθεση επιβίωσης η χρήση στις συναλλαγές. Η μη χρήση μπορεί να οδηγήσει στην απόσβεση.</a:t>
            </a:r>
          </a:p>
          <a:p>
            <a:pPr algn="just"/>
            <a:endParaRPr lang="el-GR" sz="2600" dirty="0" smtClean="0">
              <a:latin typeface="Times New Roman" pitchFamily="18" charset="0"/>
              <a:ea typeface="Calibri" pitchFamily="34" charset="0"/>
              <a:cs typeface="Times New Roman" pitchFamily="18" charset="0"/>
            </a:endParaRPr>
          </a:p>
          <a:p>
            <a:pPr algn="just"/>
            <a:r>
              <a:rPr lang="el-GR" sz="2600" dirty="0" smtClean="0">
                <a:latin typeface="Times New Roman" pitchFamily="18" charset="0"/>
                <a:ea typeface="Calibri" pitchFamily="34" charset="0"/>
                <a:cs typeface="Times New Roman" pitchFamily="18" charset="0"/>
              </a:rPr>
              <a:t>Αν δικαιούχος ανέχεται τη χρήση από τρίτους, το διακριτικό γνώρισμα μπορεί να χάσει διακριτική ικανότητα (κίνδυνος απόσβεσης).</a:t>
            </a:r>
          </a:p>
          <a:p>
            <a:pPr algn="just"/>
            <a:endParaRPr lang="el-GR" sz="2600" dirty="0" smtClean="0">
              <a:latin typeface="Times New Roman" pitchFamily="18" charset="0"/>
              <a:ea typeface="Calibri" pitchFamily="34" charset="0"/>
              <a:cs typeface="Times New Roman" pitchFamily="18" charset="0"/>
            </a:endParaRPr>
          </a:p>
          <a:p>
            <a:pPr algn="just"/>
            <a:r>
              <a:rPr lang="el-GR" sz="2600" dirty="0" smtClean="0">
                <a:latin typeface="Times New Roman" pitchFamily="18" charset="0"/>
                <a:ea typeface="Calibri" pitchFamily="34" charset="0"/>
                <a:cs typeface="Times New Roman" pitchFamily="18" charset="0"/>
              </a:rPr>
              <a:t>Έκταση προστασίας λαμβάνει υπόψη και την εδαφική περιοχή όπου είναι γνωστά.</a:t>
            </a:r>
          </a:p>
          <a:p>
            <a:pPr algn="just"/>
            <a:endParaRPr lang="el-GR" sz="2600" dirty="0" smtClean="0">
              <a:latin typeface="Times New Roman" pitchFamily="18" charset="0"/>
              <a:ea typeface="Calibri" pitchFamily="34" charset="0"/>
              <a:cs typeface="Times New Roman" pitchFamily="18" charset="0"/>
            </a:endParaRPr>
          </a:p>
          <a:p>
            <a:pPr lvl="0" algn="just"/>
            <a:r>
              <a:rPr lang="el-GR" sz="2600" dirty="0" smtClean="0">
                <a:latin typeface="Times New Roman" pitchFamily="18" charset="0"/>
                <a:ea typeface="Calibri" pitchFamily="34" charset="0"/>
                <a:cs typeface="Times New Roman" pitchFamily="18" charset="0"/>
              </a:rPr>
              <a:t>2. Αρχή προτεραιότητας</a:t>
            </a:r>
          </a:p>
          <a:p>
            <a:pPr lvl="0" algn="just"/>
            <a:endParaRPr lang="el-GR" sz="2600" dirty="0" smtClean="0">
              <a:latin typeface="Times New Roman" pitchFamily="18" charset="0"/>
              <a:ea typeface="Calibri" pitchFamily="34" charset="0"/>
              <a:cs typeface="Times New Roman" pitchFamily="18" charset="0"/>
            </a:endParaRPr>
          </a:p>
          <a:p>
            <a:pPr algn="just"/>
            <a:r>
              <a:rPr lang="el-GR" sz="2600" dirty="0" smtClean="0">
                <a:latin typeface="Times New Roman" pitchFamily="18" charset="0"/>
                <a:ea typeface="Calibri" pitchFamily="34" charset="0"/>
                <a:cs typeface="Times New Roman" pitchFamily="18" charset="0"/>
              </a:rPr>
              <a:t>Το ίδιο ή παρεμφερές διακριτικό γνώρισμα χρησιμοποιείται από δύο ή περισσότερους, προηγείται εκείνος που το απόκτησε πρώτος.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2"/>
            <a:ext cx="8784976" cy="5570756"/>
          </a:xfrm>
          <a:prstGeom prst="rect">
            <a:avLst/>
          </a:prstGeom>
        </p:spPr>
        <p:txBody>
          <a:bodyPr wrap="square">
            <a:spAutoFit/>
          </a:bodyPr>
          <a:lstStyle/>
          <a:p>
            <a:pPr algn="just"/>
            <a:r>
              <a:rPr lang="el-GR" sz="2600" dirty="0" smtClean="0">
                <a:latin typeface="Times New Roman" pitchFamily="18" charset="0"/>
                <a:ea typeface="Calibri" pitchFamily="34" charset="0"/>
                <a:cs typeface="Times New Roman" pitchFamily="18" charset="0"/>
              </a:rPr>
              <a:t>Τρόπος άρσης της σύγκρουσης μεταξύ όλων των κατηγοριών διακριτικών γνωρισμάτων.</a:t>
            </a:r>
          </a:p>
          <a:p>
            <a:pPr algn="just"/>
            <a:endParaRPr lang="el-GR" sz="2600" dirty="0" smtClean="0">
              <a:latin typeface="Times New Roman" pitchFamily="18" charset="0"/>
              <a:ea typeface="Calibri" pitchFamily="34" charset="0"/>
              <a:cs typeface="Times New Roman" pitchFamily="18" charset="0"/>
            </a:endParaRPr>
          </a:p>
          <a:p>
            <a:pPr algn="just"/>
            <a:r>
              <a:rPr lang="el-GR" sz="2600" dirty="0" smtClean="0">
                <a:latin typeface="Times New Roman" pitchFamily="18" charset="0"/>
                <a:ea typeface="Calibri" pitchFamily="34" charset="0"/>
                <a:cs typeface="Times New Roman" pitchFamily="18" charset="0"/>
              </a:rPr>
              <a:t>Η χρήση της ίδιας ένδειξης όχι πάντοτε παράνομη, μόνο όταν δημιουργείται κίνδυνος σύγχυσης.</a:t>
            </a:r>
          </a:p>
          <a:p>
            <a:pPr algn="just"/>
            <a:endParaRPr lang="el-GR" sz="2600" dirty="0" smtClean="0">
              <a:latin typeface="Times New Roman" pitchFamily="18" charset="0"/>
              <a:ea typeface="Calibri" pitchFamily="34" charset="0"/>
              <a:cs typeface="Times New Roman" pitchFamily="18" charset="0"/>
            </a:endParaRPr>
          </a:p>
          <a:p>
            <a:pPr algn="just"/>
            <a:r>
              <a:rPr lang="el-GR" sz="2600" dirty="0" smtClean="0">
                <a:latin typeface="Times New Roman" pitchFamily="18" charset="0"/>
                <a:ea typeface="Calibri" pitchFamily="34" charset="0"/>
                <a:cs typeface="Times New Roman" pitchFamily="18" charset="0"/>
              </a:rPr>
              <a:t>Και εδώ σχετικό χαρακτήρα. Πρέπει να υποχωρεί σε συγκεκριμένες περιπτώσεις.</a:t>
            </a:r>
          </a:p>
          <a:p>
            <a:pPr algn="just"/>
            <a:endParaRPr lang="el-GR" sz="2600" dirty="0" smtClean="0">
              <a:latin typeface="Times New Roman" pitchFamily="18" charset="0"/>
              <a:ea typeface="Calibri" pitchFamily="34" charset="0"/>
              <a:cs typeface="Times New Roman" pitchFamily="18" charset="0"/>
            </a:endParaRPr>
          </a:p>
          <a:p>
            <a:pPr algn="just"/>
            <a:r>
              <a:rPr lang="el-GR" sz="2600" dirty="0" smtClean="0">
                <a:latin typeface="Times New Roman" pitchFamily="18" charset="0"/>
                <a:ea typeface="Calibri" pitchFamily="34" charset="0"/>
                <a:cs typeface="Times New Roman" pitchFamily="18" charset="0"/>
              </a:rPr>
              <a:t>Σημασία η θέση του </a:t>
            </a:r>
            <a:r>
              <a:rPr lang="el-GR" sz="2600" dirty="0" err="1" smtClean="0">
                <a:latin typeface="Times New Roman" pitchFamily="18" charset="0"/>
                <a:ea typeface="Calibri" pitchFamily="34" charset="0"/>
                <a:cs typeface="Times New Roman" pitchFamily="18" charset="0"/>
              </a:rPr>
              <a:t>προσβολέα</a:t>
            </a:r>
            <a:r>
              <a:rPr lang="el-GR" sz="2600" dirty="0" smtClean="0">
                <a:latin typeface="Times New Roman" pitchFamily="18" charset="0"/>
                <a:ea typeface="Calibri" pitchFamily="34" charset="0"/>
                <a:cs typeface="Times New Roman" pitchFamily="18" charset="0"/>
              </a:rPr>
              <a:t> στην αγορά. Λαμβάνεται υπόψη η θέση του </a:t>
            </a:r>
            <a:r>
              <a:rPr lang="el-GR" sz="2600" dirty="0" err="1" smtClean="0">
                <a:latin typeface="Times New Roman" pitchFamily="18" charset="0"/>
                <a:ea typeface="Calibri" pitchFamily="34" charset="0"/>
                <a:cs typeface="Times New Roman" pitchFamily="18" charset="0"/>
              </a:rPr>
              <a:t>προσβολέα</a:t>
            </a:r>
            <a:r>
              <a:rPr lang="el-GR" sz="2600" dirty="0" smtClean="0">
                <a:latin typeface="Times New Roman" pitchFamily="18" charset="0"/>
                <a:ea typeface="Calibri" pitchFamily="34" charset="0"/>
                <a:cs typeface="Times New Roman" pitchFamily="18" charset="0"/>
              </a:rPr>
              <a:t> στην αγορά. Μήπως το διακριτικό γνώρισμα του </a:t>
            </a:r>
            <a:r>
              <a:rPr lang="el-GR" sz="2600" dirty="0" err="1" smtClean="0">
                <a:latin typeface="Times New Roman" pitchFamily="18" charset="0"/>
                <a:ea typeface="Calibri" pitchFamily="34" charset="0"/>
                <a:cs typeface="Times New Roman" pitchFamily="18" charset="0"/>
              </a:rPr>
              <a:t>προσβολέα</a:t>
            </a:r>
            <a:r>
              <a:rPr lang="el-GR" sz="2600" dirty="0" smtClean="0">
                <a:latin typeface="Times New Roman" pitchFamily="18" charset="0"/>
                <a:ea typeface="Calibri" pitchFamily="34" charset="0"/>
                <a:cs typeface="Times New Roman" pitchFamily="18" charset="0"/>
              </a:rPr>
              <a:t> έχει ήδη αποκτήσει σημαντική θέση στην αγορά.</a:t>
            </a:r>
          </a:p>
          <a:p>
            <a:pPr eaLnBrk="0" fontAlgn="base" hangingPunct="0">
              <a:spcBef>
                <a:spcPct val="0"/>
              </a:spcBef>
              <a:spcAft>
                <a:spcPct val="0"/>
              </a:spcAft>
            </a:pPr>
            <a:endParaRPr lang="el-GR" dirty="0">
              <a:latin typeface="Times New Roman" pitchFamily="18" charset="0"/>
              <a:ea typeface="Calibri" pitchFamily="34"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66973"/>
            <a:ext cx="8964488" cy="69249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Διακριτικά γνωρίσματα και διαδίκτυο</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Τα </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domain names </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σύγχρονος τρόπος επικοινωνίας και διαφήμισης με παγκόσμιο βεληνεκές.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Χρησιμοποιούνται στο διαδίκτυο ως ηλεκτρονικά διακριτικά γνωρίσματα. Θέμα σχέσης </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domain names </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με παραδοσιακά διακριτικά γνωρίσματα.</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Ιδιαιτερότητα ότι έχουν παγκόσμια εμβέλεια ενώ τα παραδοσιακά τοπική.</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Σύγκρουση διακριτικών γνωρισμάτων και </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domain names</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Κατά τη διαδικασία παραχώρησης </a:t>
            </a:r>
            <a:r>
              <a:rPr kumimoji="0" lang="en-US"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domain name </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δεν εξετάζεται η ύπαρξη όμοιων ή παρόμοιων διακριτικών τίτλων.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Μπορούν να χρησιμοποιούνται στο διαδίκτυο ενδείξεις όμοιες ή παρόμοιες.</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188640"/>
            <a:ext cx="8928992" cy="3108543"/>
          </a:xfrm>
          <a:prstGeom prst="rect">
            <a:avLst/>
          </a:prstGeom>
        </p:spPr>
        <p:txBody>
          <a:bodyPr wrap="square">
            <a:spAutoFit/>
          </a:bodyPr>
          <a:lstStyle/>
          <a:p>
            <a:pPr lvl="0" algn="just" eaLnBrk="0" fontAlgn="base" hangingPunct="0">
              <a:spcBef>
                <a:spcPct val="0"/>
              </a:spcBef>
              <a:spcAft>
                <a:spcPct val="0"/>
              </a:spcAf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Ισχύει και εδώ, η αρχή της προτεραιότητας.</a:t>
            </a:r>
          </a:p>
          <a:p>
            <a:pPr lvl="0" algn="just" eaLnBrk="0" fontAlgn="base" hangingPunct="0">
              <a:spcBef>
                <a:spcPct val="0"/>
              </a:spcBef>
              <a:spcAft>
                <a:spcPct val="0"/>
              </a:spcAf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Όσον αφορά τα σήματα, μια από τις εξουσίες που παρέχει το σήμα, η εξουσία χρήσης του σε ηλεκτρονικά μέσα.</a:t>
            </a:r>
          </a:p>
          <a:p>
            <a:pPr lvl="0" algn="just" eaLnBrk="0" fontAlgn="base" hangingPunct="0">
              <a:spcBef>
                <a:spcPct val="0"/>
              </a:spcBef>
              <a:spcAft>
                <a:spcPct val="0"/>
              </a:spcAft>
            </a:pP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en-US"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Domain names </a:t>
            </a:r>
            <a:r>
              <a:rPr kumimoji="0" lang="el-G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με έντονη διακριτικότητα αυξημένη προστασία.</a:t>
            </a:r>
            <a:endParaRPr kumimoji="0" lang="el-G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66973"/>
            <a:ext cx="9252520" cy="69249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ΣΗΜΑ</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Έννοια</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Σήμα μπορεί να αποτελέσει κάθε σημείο επιδεκτικό γραφικής παράστασης, ικανό να διακρίνει τα προϊόντα ή τις υπηρεσίες μιας επιχείρησης από εκείνα άλλων επιχειρήσεων.</a:t>
            </a:r>
            <a:r>
              <a:rPr kumimoji="0" lang="el-GR" sz="2600" b="0" i="0" u="none" strike="noStrike" cap="none" normalizeH="0" baseline="0" dirty="0" smtClean="0">
                <a:ln>
                  <a:noFill/>
                </a:ln>
                <a:solidFill>
                  <a:schemeClr val="tx1"/>
                </a:solidFill>
                <a:effectLst/>
                <a:latin typeface="Calibri"/>
                <a:ea typeface="Calibri" pitchFamily="34" charset="0"/>
                <a:cs typeface="Times New Roman" pitchFamily="18"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Η βασική του λειτουργία, η διακριτική. Αποτελεί την ταυτότητα, το όνομα του προϊόντος.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Κώδικας επικοινωνίας με το καταναλωτικό κοινό.</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Απόλυτο δικαίωμα. Απορρέουν θετικές και αρνητικές εξουσίες.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Διάρκεια ισχύος μπορεί να ανανεώνεται, απεριόριστη.</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2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Για δημιουργία απαιτείται τήρηση διατυπώσεων.</a:t>
            </a:r>
            <a:endParaRPr kumimoji="0" lang="el-GR" sz="2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1410</Words>
  <Application>Microsoft Office PowerPoint</Application>
  <PresentationFormat>Προβολή στην οθόνη (4:3)</PresentationFormat>
  <Paragraphs>197</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Sofia Gourgouliani</dc:creator>
  <cp:lastModifiedBy>Sofia Gourgouliani</cp:lastModifiedBy>
  <cp:revision>18</cp:revision>
  <dcterms:created xsi:type="dcterms:W3CDTF">2018-11-20T09:48:44Z</dcterms:created>
  <dcterms:modified xsi:type="dcterms:W3CDTF">2018-11-21T13:23:11Z</dcterms:modified>
</cp:coreProperties>
</file>