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6" r:id="rId9"/>
    <p:sldId id="265" r:id="rId10"/>
    <p:sldId id="269" r:id="rId11"/>
    <p:sldId id="270" r:id="rId12"/>
    <p:sldId id="273" r:id="rId13"/>
    <p:sldId id="267" r:id="rId14"/>
    <p:sldId id="271" r:id="rId15"/>
    <p:sldId id="272" r:id="rId16"/>
    <p:sldId id="263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CCF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AC448-9448-4E46-A8E8-AAA4683A4E3F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6DFD1-C92D-4F8A-97CD-F2A87AD462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09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EBDD116-26C1-4532-BBE9-1F1242BA8D49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EBDD116-26C1-4532-BBE9-1F1242BA8D49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DD116-26C1-4532-BBE9-1F1242BA8D49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BDD116-26C1-4532-BBE9-1F1242BA8D49}" type="datetimeFigureOut">
              <a:rPr lang="el-GR" smtClean="0"/>
              <a:pPr/>
              <a:t>12/12/2016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13240F9-8905-42B6-9CFA-3B4871F0BF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eanet.eu/event/medeanet-webinar-%E2%80%9Cintroduction-big-data-and-learning-analytics%E2%80%9D-5-september-2013-4-5pm-cet" TargetMode="External"/><Relationship Id="rId2" Type="http://schemas.openxmlformats.org/officeDocument/2006/relationships/hyperlink" Target="http://ec.europa.eu/enterprise/policies/innovation/policy/business-innovation-observatory/files/case-studies/08-bid-analytics-decision-making_en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nbloom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024688" cy="990600"/>
          </a:xfrm>
        </p:spPr>
        <p:txBody>
          <a:bodyPr/>
          <a:lstStyle/>
          <a:p>
            <a:pPr eaLnBrk="1" hangingPunct="1"/>
            <a:r>
              <a:rPr lang="en-US" sz="2900" dirty="0" smtClean="0"/>
              <a:t>Big data </a:t>
            </a:r>
            <a:r>
              <a:rPr lang="el-GR" sz="2900" dirty="0" smtClean="0"/>
              <a:t>και εκπαίδευση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953200" cy="53679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5/12/2016</a:t>
            </a:r>
            <a:endParaRPr lang="el-G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analytics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Δημιουργία προφίλ χρήστη</a:t>
            </a:r>
          </a:p>
          <a:p>
            <a:endParaRPr lang="el-GR" dirty="0" smtClean="0"/>
          </a:p>
          <a:p>
            <a:r>
              <a:rPr lang="el-GR" dirty="0" smtClean="0"/>
              <a:t>Σύγκριση των δεδομένων ενός χρήστη με το «μέσο όρο»</a:t>
            </a:r>
          </a:p>
          <a:p>
            <a:pPr lvl="1"/>
            <a:r>
              <a:rPr lang="el-GR" dirty="0" smtClean="0"/>
              <a:t>Π.χ. για συγκεκριμένη ηλικία, εκπαίδευση, οικονομική κατάσταση, παλαιότερους βαθμούς, κλπ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Είναι απόλυτα αντικειμενικά, δεν υπάρχει ανθρώπινος παράγοντας στην ανάλυση</a:t>
            </a:r>
          </a:p>
          <a:p>
            <a:endParaRPr lang="el-GR" dirty="0" smtClean="0"/>
          </a:p>
          <a:p>
            <a:r>
              <a:rPr lang="el-GR" dirty="0" smtClean="0"/>
              <a:t>Ίσως δεν πρέπει να είναι η μοναδική πηγή πληροφορίας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Σύνδεση με ποιοτική αξιολόγηση, όχι μόνο ποσοτική πληροφορία</a:t>
            </a:r>
          </a:p>
          <a:p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Συλλογή δεδομένων μέσω υπηρεσιών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/>
          <a:lstStyle/>
          <a:p>
            <a:r>
              <a:rPr lang="en-US" dirty="0" smtClean="0"/>
              <a:t>Virtual learning environments </a:t>
            </a:r>
            <a:r>
              <a:rPr lang="el-GR" dirty="0" smtClean="0"/>
              <a:t>(π.χ. </a:t>
            </a:r>
            <a:r>
              <a:rPr lang="en-US" dirty="0" err="1" smtClean="0"/>
              <a:t>Moodle</a:t>
            </a:r>
            <a:r>
              <a:rPr lang="en-US" dirty="0" smtClean="0"/>
              <a:t>, </a:t>
            </a:r>
            <a:r>
              <a:rPr lang="en-US" dirty="0" err="1" smtClean="0"/>
              <a:t>eclass</a:t>
            </a:r>
            <a:r>
              <a:rPr lang="en-US" dirty="0" smtClean="0"/>
              <a:t>, MOOCs</a:t>
            </a:r>
            <a:r>
              <a:rPr lang="el-GR" dirty="0" smtClean="0"/>
              <a:t>)</a:t>
            </a:r>
          </a:p>
          <a:p>
            <a:endParaRPr lang="el-GR" dirty="0" smtClean="0"/>
          </a:p>
          <a:p>
            <a:r>
              <a:rPr lang="el-GR" dirty="0" smtClean="0"/>
              <a:t>Κοινωνικά δίκτυα στη μάθηση</a:t>
            </a:r>
          </a:p>
          <a:p>
            <a:endParaRPr lang="el-GR" dirty="0" smtClean="0"/>
          </a:p>
          <a:p>
            <a:r>
              <a:rPr lang="el-GR" dirty="0" smtClean="0"/>
              <a:t>Μαθησιακά παιχνίδια</a:t>
            </a:r>
          </a:p>
          <a:p>
            <a:endParaRPr lang="el-GR" dirty="0" smtClean="0"/>
          </a:p>
          <a:p>
            <a:r>
              <a:rPr lang="el-GR" dirty="0" smtClean="0"/>
              <a:t>Σημαντική είναι η παρουσίαση της πληροφορίας </a:t>
            </a:r>
          </a:p>
          <a:p>
            <a:pPr lvl="1"/>
            <a:r>
              <a:rPr lang="el-GR" dirty="0" smtClean="0"/>
              <a:t>Με τρόπο εύκολο να διαβαστεί, π.χ. γραφήματα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Συνδυασμός με άλλες τεχνολογίες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Mobile learning</a:t>
            </a:r>
            <a:r>
              <a:rPr lang="el-GR" dirty="0" smtClean="0"/>
              <a:t> (για είσοδο πληροφορίας)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MOOCs</a:t>
            </a:r>
            <a:r>
              <a:rPr lang="el-GR" dirty="0" smtClean="0"/>
              <a:t> (εκεί που ο χρήστης καταναλώνει την πληροφορία, παρατηρούμε συνήθειες)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Προσωποποίηση της μάθησης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55455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: </a:t>
            </a:r>
            <a:r>
              <a:rPr lang="en-US" dirty="0" smtClean="0"/>
              <a:t>E-textbook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Κρατάμε στοιχεία για το τι διαβάζει ο μαθητής</a:t>
            </a:r>
          </a:p>
          <a:p>
            <a:r>
              <a:rPr lang="el-GR" dirty="0" smtClean="0"/>
              <a:t>Τι δεν </a:t>
            </a:r>
            <a:r>
              <a:rPr lang="el-GR" dirty="0" smtClean="0"/>
              <a:t>διαβάζει</a:t>
            </a:r>
            <a:endParaRPr lang="el-GR" dirty="0" smtClean="0"/>
          </a:p>
          <a:p>
            <a:r>
              <a:rPr lang="el-GR" dirty="0" smtClean="0"/>
              <a:t>Σημειώσεις</a:t>
            </a:r>
          </a:p>
          <a:p>
            <a:r>
              <a:rPr lang="el-GR" dirty="0" smtClean="0"/>
              <a:t>Κλπ</a:t>
            </a:r>
          </a:p>
          <a:p>
            <a:endParaRPr lang="el-GR" dirty="0" smtClean="0"/>
          </a:p>
          <a:p>
            <a:r>
              <a:rPr lang="el-GR" dirty="0" smtClean="0"/>
              <a:t>Ενσωματωμένη πληροφορία (</a:t>
            </a:r>
            <a:r>
              <a:rPr lang="en-US" dirty="0" smtClean="0"/>
              <a:t>embedded analytics)</a:t>
            </a:r>
          </a:p>
          <a:p>
            <a:endParaRPr lang="el-GR" dirty="0" smtClean="0"/>
          </a:p>
          <a:p>
            <a:r>
              <a:rPr lang="el-GR" dirty="0" smtClean="0"/>
              <a:t>Πώς να το χρησιμοποιήσουμε</a:t>
            </a:r>
          </a:p>
          <a:p>
            <a:pPr lvl="1"/>
            <a:r>
              <a:rPr lang="el-GR" dirty="0" smtClean="0"/>
              <a:t>Αν ο μαθητής παρουσιάζει ενδιαφέρον αλλά δεν αποδίδει</a:t>
            </a:r>
          </a:p>
          <a:p>
            <a:pPr lvl="1"/>
            <a:r>
              <a:rPr lang="el-GR" dirty="0" smtClean="0"/>
              <a:t>Αλλαγή περιεχομένου, π.χ. ίσως ο μαθητής χρειάζεται μεγαλύτερη δυσκολία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: </a:t>
            </a:r>
            <a:r>
              <a:rPr lang="el-GR" dirty="0" smtClean="0"/>
              <a:t>εφαρμόζονται από μεγάλες εταιρείες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/>
          <a:lstStyle/>
          <a:p>
            <a:r>
              <a:rPr lang="en-US" dirty="0" smtClean="0"/>
              <a:t>Blackboard</a:t>
            </a:r>
          </a:p>
          <a:p>
            <a:r>
              <a:rPr lang="en-US" dirty="0" smtClean="0"/>
              <a:t>Pearson</a:t>
            </a:r>
          </a:p>
          <a:p>
            <a:r>
              <a:rPr lang="en-US" dirty="0" smtClean="0"/>
              <a:t>Desire2Learn</a:t>
            </a:r>
            <a:endParaRPr lang="el-GR" dirty="0" smtClean="0"/>
          </a:p>
          <a:p>
            <a:r>
              <a:rPr lang="en-US" dirty="0" smtClean="0"/>
              <a:t>Khan Academy </a:t>
            </a:r>
          </a:p>
          <a:p>
            <a:endParaRPr lang="en-US" dirty="0" smtClean="0"/>
          </a:p>
          <a:p>
            <a:r>
              <a:rPr lang="el-GR" dirty="0" smtClean="0"/>
              <a:t>Πόσο χρόνο ξοδεύει ο μαθητής σε ένα συγκεκριμένο κείμενο</a:t>
            </a:r>
          </a:p>
          <a:p>
            <a:r>
              <a:rPr lang="el-GR" dirty="0" smtClean="0"/>
              <a:t>Πόσο συχνά κάνει </a:t>
            </a:r>
            <a:r>
              <a:rPr lang="en-US" dirty="0" smtClean="0"/>
              <a:t>login</a:t>
            </a:r>
            <a:endParaRPr lang="el-GR" dirty="0" smtClean="0"/>
          </a:p>
          <a:p>
            <a:r>
              <a:rPr lang="el-GR" dirty="0" smtClean="0"/>
              <a:t>Καθημερινή δραστηριότητα</a:t>
            </a:r>
          </a:p>
          <a:p>
            <a:r>
              <a:rPr lang="el-GR" dirty="0" smtClean="0"/>
              <a:t>Πρόοδος στις εργασίες</a:t>
            </a:r>
          </a:p>
          <a:p>
            <a:r>
              <a:rPr lang="el-GR" dirty="0" smtClean="0"/>
              <a:t>Ενδιαφέρονται χρήστη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Προβληματισμοί και κριτική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Δεν προωθούν πραγματικά τη μάθηση</a:t>
            </a:r>
          </a:p>
          <a:p>
            <a:endParaRPr lang="en-US" dirty="0" smtClean="0"/>
          </a:p>
          <a:p>
            <a:r>
              <a:rPr lang="el-GR" dirty="0" smtClean="0"/>
              <a:t>Μειώνουν το ρόλο του δάσκαλου</a:t>
            </a:r>
          </a:p>
          <a:p>
            <a:endParaRPr lang="en-US" dirty="0" smtClean="0"/>
          </a:p>
          <a:p>
            <a:r>
              <a:rPr lang="el-GR" dirty="0" smtClean="0"/>
              <a:t>Αφαιρούν δύναμη από τους μαθητές γιατί τους κάνει να επαφίενται σε πληροφορία του συστήματος</a:t>
            </a:r>
          </a:p>
          <a:p>
            <a:endParaRPr lang="en-US" smtClean="0"/>
          </a:p>
          <a:p>
            <a:r>
              <a:rPr lang="el-GR" smtClean="0"/>
              <a:t>Θέματα </a:t>
            </a:r>
            <a:r>
              <a:rPr lang="el-GR" dirty="0" smtClean="0"/>
              <a:t>ηθικής (όπως συζητήθηκαν προηγουμένως)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Business Innovation Observatory, Big Data, Analytics and Decision Making</a:t>
            </a:r>
            <a:r>
              <a:rPr lang="el-GR" dirty="0" smtClean="0"/>
              <a:t>, </a:t>
            </a:r>
            <a:r>
              <a:rPr lang="en-US" dirty="0" smtClean="0"/>
              <a:t>European Commission, </a:t>
            </a:r>
            <a:r>
              <a:rPr lang="en-US" dirty="0" smtClean="0">
                <a:hlinkClick r:id="rId2"/>
              </a:rPr>
              <a:t>http://ec.europa.eu/enterprise/policies/innovation/policy/business-innovation-observatory/files/case-studies/08-bid-analytics-decision-making_en.pdf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endParaRPr lang="el-GR" dirty="0" smtClean="0"/>
          </a:p>
          <a:p>
            <a:pPr lvl="1"/>
            <a:endParaRPr lang="el-GR" dirty="0" smtClean="0"/>
          </a:p>
          <a:p>
            <a:pPr lvl="1"/>
            <a:r>
              <a:rPr lang="fr-FR" dirty="0" smtClean="0">
                <a:hlinkClick r:id="rId3"/>
              </a:rPr>
              <a:t>http://www.medeanet.eu/event/medeanet-webinar-%E2%80%9Cintroduction-big-data-and-learning-analytics%E2%80%9D-5-september-2013-4-5pm-cet</a:t>
            </a:r>
            <a:r>
              <a:rPr lang="el-GR" dirty="0" smtClean="0"/>
              <a:t> </a:t>
            </a:r>
          </a:p>
          <a:p>
            <a:pPr lvl="1"/>
            <a:endParaRPr lang="el-GR" dirty="0" smtClean="0"/>
          </a:p>
          <a:p>
            <a:pPr lvl="1"/>
            <a:r>
              <a:rPr lang="en-US" dirty="0" err="1" smtClean="0"/>
              <a:t>Inbloom</a:t>
            </a:r>
            <a:r>
              <a:rPr lang="en-US" smtClean="0"/>
              <a:t>, </a:t>
            </a:r>
            <a:r>
              <a:rPr lang="en-US" smtClean="0">
                <a:hlinkClick r:id="rId4"/>
              </a:rPr>
              <a:t>https://www.inbloom.org/</a:t>
            </a:r>
            <a:r>
              <a:rPr lang="en-US" smtClean="0"/>
              <a:t> </a:t>
            </a:r>
            <a:endParaRPr lang="el-G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78152"/>
          </a:xfrm>
        </p:spPr>
        <p:txBody>
          <a:bodyPr>
            <a:normAutofit/>
          </a:bodyPr>
          <a:lstStyle/>
          <a:p>
            <a:r>
              <a:rPr lang="el-GR" dirty="0" smtClean="0"/>
              <a:t>Πληροφορία που συλλέγεται από συναλλαγές, κοινωνικά δίκτυα, και άλλους πόρους</a:t>
            </a:r>
          </a:p>
          <a:p>
            <a:endParaRPr lang="el-GR" dirty="0" smtClean="0"/>
          </a:p>
          <a:p>
            <a:r>
              <a:rPr lang="el-GR" dirty="0" smtClean="0"/>
              <a:t>Συλλέγονται και αναλύονται κάθε μέρα</a:t>
            </a:r>
          </a:p>
          <a:p>
            <a:endParaRPr lang="el-GR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Όγκος, διαφοροποίηση, ταχύτητα </a:t>
            </a:r>
          </a:p>
          <a:p>
            <a:pPr lvl="1"/>
            <a:r>
              <a:rPr lang="el-GR" dirty="0" smtClean="0"/>
              <a:t>Κάνουν δύσκολη την ερμηνεία</a:t>
            </a:r>
          </a:p>
          <a:p>
            <a:pPr lvl="1"/>
            <a:r>
              <a:rPr lang="en-US" dirty="0" smtClean="0"/>
              <a:t>Volume, variety, velocity (3 Vs)</a:t>
            </a:r>
          </a:p>
          <a:p>
            <a:endParaRPr lang="el-GR" dirty="0" smtClean="0"/>
          </a:p>
          <a:p>
            <a:r>
              <a:rPr lang="el-GR" dirty="0" smtClean="0"/>
              <a:t>Παραδείγματα </a:t>
            </a:r>
            <a:r>
              <a:rPr lang="en-US" dirty="0" smtClean="0"/>
              <a:t>big data</a:t>
            </a:r>
            <a:r>
              <a:rPr lang="el-GR" dirty="0" smtClean="0"/>
              <a:t>, συλλογή από </a:t>
            </a:r>
            <a:r>
              <a:rPr lang="en-US" dirty="0" smtClean="0"/>
              <a:t>Google, Facebook</a:t>
            </a:r>
          </a:p>
          <a:p>
            <a:endParaRPr lang="el-GR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/>
          <a:lstStyle/>
          <a:p>
            <a:r>
              <a:rPr lang="el-GR" dirty="0" smtClean="0"/>
              <a:t>Πληροφορία </a:t>
            </a:r>
            <a:r>
              <a:rPr lang="el-GR" dirty="0" smtClean="0">
                <a:solidFill>
                  <a:srgbClr val="0070C0"/>
                </a:solidFill>
              </a:rPr>
              <a:t>πραγματικού χρόνου</a:t>
            </a:r>
          </a:p>
          <a:p>
            <a:endParaRPr lang="el-GR" dirty="0" smtClean="0"/>
          </a:p>
          <a:p>
            <a:r>
              <a:rPr lang="el-GR" dirty="0" smtClean="0"/>
              <a:t>Βοηθούν στη λήψη αποφάσεων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Βοηθά η ανάλυση τους γιατί η αγορά κινείται πολύ γρήγορα</a:t>
            </a:r>
          </a:p>
          <a:p>
            <a:endParaRPr lang="el-GR" dirty="0" smtClean="0"/>
          </a:p>
          <a:p>
            <a:r>
              <a:rPr lang="el-GR" dirty="0" smtClean="0"/>
              <a:t>Η ανάλυση τους απαιτεί συνδυασμό γνώσεων </a:t>
            </a:r>
            <a:r>
              <a:rPr lang="en-US" dirty="0" smtClean="0">
                <a:solidFill>
                  <a:srgbClr val="0070C0"/>
                </a:solidFill>
              </a:rPr>
              <a:t>ICT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0070C0"/>
                </a:solidFill>
              </a:rPr>
              <a:t>τομέα</a:t>
            </a:r>
          </a:p>
          <a:p>
            <a:endParaRPr lang="el-GR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/>
          <a:lstStyle/>
          <a:p>
            <a:r>
              <a:rPr lang="el-GR" dirty="0" smtClean="0"/>
              <a:t>Δεν μπορούν να αναλυθούν με παραδοσιακούς τρόπους</a:t>
            </a:r>
          </a:p>
          <a:p>
            <a:endParaRPr lang="el-GR" dirty="0" smtClean="0"/>
          </a:p>
          <a:p>
            <a:r>
              <a:rPr lang="el-GR" dirty="0" smtClean="0"/>
              <a:t>Γιατί ο όγκος είναι τέτοιος που δεν επιτρέπει αποθήκευση</a:t>
            </a:r>
          </a:p>
          <a:p>
            <a:pPr lvl="1"/>
            <a:r>
              <a:rPr lang="el-GR" dirty="0" smtClean="0"/>
              <a:t>Όπως γινόταν παλιότερα</a:t>
            </a:r>
          </a:p>
          <a:p>
            <a:endParaRPr lang="el-GR" dirty="0" smtClean="0"/>
          </a:p>
          <a:p>
            <a:r>
              <a:rPr lang="el-GR" dirty="0" smtClean="0"/>
              <a:t>90% των σημερινών δεδομένων δημιουργήθηκε τα τελευταία </a:t>
            </a:r>
            <a:r>
              <a:rPr lang="en-US" dirty="0" smtClean="0"/>
              <a:t>3-4</a:t>
            </a:r>
            <a:r>
              <a:rPr lang="el-GR" dirty="0" smtClean="0"/>
              <a:t> χρόνια</a:t>
            </a:r>
          </a:p>
          <a:p>
            <a:endParaRPr lang="el-GR" dirty="0" smtClean="0"/>
          </a:p>
          <a:p>
            <a:r>
              <a:rPr lang="el-GR" dirty="0" smtClean="0"/>
              <a:t>Ο όγκος αυξάνεται κατά 40% το χρόνο ενώ το τι ξοδεύουμε σε </a:t>
            </a:r>
            <a:r>
              <a:rPr lang="en-US" dirty="0" smtClean="0"/>
              <a:t>ICT </a:t>
            </a:r>
            <a:r>
              <a:rPr lang="el-GR" dirty="0" smtClean="0"/>
              <a:t>κατά 5%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μπορούμε να κάνουμε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Να βρούμε πληροφορία για χαρακτηριστικά που ενδιαφέρουν από δεδομένα που δεν προορίζονταν για αυτό το σκοπό</a:t>
            </a:r>
          </a:p>
          <a:p>
            <a:endParaRPr lang="el-GR" dirty="0" smtClean="0"/>
          </a:p>
          <a:p>
            <a:r>
              <a:rPr lang="el-GR" dirty="0" smtClean="0"/>
              <a:t>Καλύτερος προγραμματισμός ή τοποθέτηση για αντιμετώπιση συγκεκριμένων αναγκών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25624"/>
          </a:xfrm>
        </p:spPr>
        <p:txBody>
          <a:bodyPr/>
          <a:lstStyle/>
          <a:p>
            <a:r>
              <a:rPr lang="el-GR" dirty="0" smtClean="0"/>
              <a:t>Υπηρεσίες για λήψη αποφάσεων</a:t>
            </a:r>
            <a:endParaRPr lang="el-G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18082" t="40969" r="30977" b="15719"/>
          <a:stretch>
            <a:fillRect/>
          </a:stretch>
        </p:blipFill>
        <p:spPr bwMode="auto">
          <a:xfrm>
            <a:off x="539552" y="1772816"/>
            <a:ext cx="7128792" cy="454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Θέματα ηθικής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Ποιος τα βλέπει</a:t>
            </a:r>
          </a:p>
          <a:p>
            <a:endParaRPr lang="el-GR" dirty="0" smtClean="0"/>
          </a:p>
          <a:p>
            <a:r>
              <a:rPr lang="el-GR" dirty="0" smtClean="0"/>
              <a:t>Ποιος τα διαχειρίζεται</a:t>
            </a:r>
          </a:p>
          <a:p>
            <a:endParaRPr lang="el-GR" dirty="0" smtClean="0"/>
          </a:p>
          <a:p>
            <a:r>
              <a:rPr lang="el-GR" dirty="0" smtClean="0"/>
              <a:t>Σε ποιον ανήκουν</a:t>
            </a:r>
          </a:p>
          <a:p>
            <a:endParaRPr lang="el-GR" dirty="0" smtClean="0"/>
          </a:p>
          <a:p>
            <a:r>
              <a:rPr lang="el-GR" dirty="0" smtClean="0"/>
              <a:t>Μπορών να γνωρίζω τι κρύβεται στα δεδομένα μου?</a:t>
            </a:r>
          </a:p>
          <a:p>
            <a:endParaRPr lang="el-GR" dirty="0" smtClean="0"/>
          </a:p>
          <a:p>
            <a:r>
              <a:rPr lang="el-GR" dirty="0" smtClean="0"/>
              <a:t>Πολύ δύναμη στις μεγάλες εταιρείες που τα διαχειρίζονται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Κύκλος χρήσης νέων τεχνολογιών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8565" t="39705" r="29516" b="12955"/>
          <a:stretch>
            <a:fillRect/>
          </a:stretch>
        </p:blipFill>
        <p:spPr bwMode="auto">
          <a:xfrm>
            <a:off x="0" y="1124744"/>
            <a:ext cx="8383700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analytics: big data </a:t>
            </a:r>
            <a:r>
              <a:rPr lang="el-GR" dirty="0" smtClean="0"/>
              <a:t>για μάθηση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r>
              <a:rPr lang="el-GR" dirty="0" smtClean="0"/>
              <a:t>Συλλογή και ανάλυση πληροφορίας για μαθητές και το περιβάλλον τους για βελτιστοποίηση της μάθησης</a:t>
            </a:r>
            <a:endParaRPr lang="en-US" dirty="0" smtClean="0"/>
          </a:p>
          <a:p>
            <a:pPr lvl="1"/>
            <a:r>
              <a:rPr lang="el-GR" dirty="0" smtClean="0"/>
              <a:t>Πληροφορία χρήσιμη για το δάσκαλο ή το μαθητή</a:t>
            </a:r>
          </a:p>
          <a:p>
            <a:pPr lvl="1"/>
            <a:r>
              <a:rPr lang="el-GR" dirty="0" smtClean="0"/>
              <a:t>Που δίνει τη δυνατότητα να δράσουμε </a:t>
            </a:r>
            <a:r>
              <a:rPr lang="el-GR" dirty="0" smtClean="0">
                <a:solidFill>
                  <a:srgbClr val="0070C0"/>
                </a:solidFill>
              </a:rPr>
              <a:t>εγκαίρως</a:t>
            </a:r>
          </a:p>
          <a:p>
            <a:endParaRPr lang="en-US" dirty="0" smtClean="0"/>
          </a:p>
          <a:p>
            <a:r>
              <a:rPr lang="el-GR" dirty="0" smtClean="0"/>
              <a:t>Αναγνώριση δυνατών σημείων και δυσκολιών του μαθητή, πώς μαθαίνει ο μαθητής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Πρόταση εκπαιδευτικών λύσεων για βελτίωση</a:t>
            </a:r>
          </a:p>
          <a:p>
            <a:pPr lvl="1"/>
            <a:r>
              <a:rPr lang="el-GR" dirty="0" smtClean="0"/>
              <a:t>Περιεχόμενο μάθησης, εκπαιδευτικά βοηθήματα</a:t>
            </a:r>
          </a:p>
          <a:p>
            <a:pPr lvl="1"/>
            <a:r>
              <a:rPr lang="el-GR" dirty="0" smtClean="0"/>
              <a:t>Γενικότερη βελτίωση ενός εκπαιδευτικού οργανισμού</a:t>
            </a:r>
          </a:p>
          <a:p>
            <a:pPr lvl="1"/>
            <a:r>
              <a:rPr lang="el-GR" dirty="0" smtClean="0"/>
              <a:t>Πληροφόρηση γονέων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520</Words>
  <Application>Microsoft Office PowerPoint</Application>
  <PresentationFormat>On-screen Show (4:3)</PresentationFormat>
  <Paragraphs>122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Origin</vt:lpstr>
      <vt:lpstr>Big data και εκπαίδευση</vt:lpstr>
      <vt:lpstr>Big data</vt:lpstr>
      <vt:lpstr>Big data</vt:lpstr>
      <vt:lpstr>Big data</vt:lpstr>
      <vt:lpstr>Τι μπορούμε να κάνουμε</vt:lpstr>
      <vt:lpstr>Analytics</vt:lpstr>
      <vt:lpstr>Θέματα ηθικής</vt:lpstr>
      <vt:lpstr>Κύκλος χρήσης νέων τεχνολογιών</vt:lpstr>
      <vt:lpstr>Learning analytics: big data για μάθηση</vt:lpstr>
      <vt:lpstr>Learning analytics</vt:lpstr>
      <vt:lpstr>Συλλογή δεδομένων μέσω υπηρεσιών</vt:lpstr>
      <vt:lpstr>Συνδυασμός με άλλες τεχνολογίες</vt:lpstr>
      <vt:lpstr>Παράδειγμα: E-textbook</vt:lpstr>
      <vt:lpstr>Παράδειγμα: εφαρμόζονται από μεγάλες εταιρείες</vt:lpstr>
      <vt:lpstr>Προβληματισμοί και κριτική</vt:lpstr>
      <vt:lpstr>Πηγές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Δραστηριότητες Εκμάθηση με Χρήση Τεχνολογίας</dc:title>
  <dc:creator>Htsalapa</dc:creator>
  <cp:lastModifiedBy>Htsalapa</cp:lastModifiedBy>
  <cp:revision>87</cp:revision>
  <dcterms:created xsi:type="dcterms:W3CDTF">2011-10-19T11:09:12Z</dcterms:created>
  <dcterms:modified xsi:type="dcterms:W3CDTF">2016-12-12T08:13:11Z</dcterms:modified>
</cp:coreProperties>
</file>