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8" r:id="rId3"/>
    <p:sldId id="269" r:id="rId4"/>
    <p:sldId id="261" r:id="rId5"/>
    <p:sldId id="262" r:id="rId6"/>
    <p:sldId id="263" r:id="rId7"/>
    <p:sldId id="264" r:id="rId8"/>
    <p:sldId id="265" r:id="rId9"/>
    <p:sldId id="26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65F38A-FB82-4B5D-9EB0-231E838D9668}"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1A50B-B04D-450F-A254-B0D5F6F067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65F38A-FB82-4B5D-9EB0-231E838D9668}"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1A50B-B04D-450F-A254-B0D5F6F067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65F38A-FB82-4B5D-9EB0-231E838D9668}"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1A50B-B04D-450F-A254-B0D5F6F067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65F38A-FB82-4B5D-9EB0-231E838D9668}"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1A50B-B04D-450F-A254-B0D5F6F067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5F38A-FB82-4B5D-9EB0-231E838D9668}"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1A50B-B04D-450F-A254-B0D5F6F067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65F38A-FB82-4B5D-9EB0-231E838D9668}" type="datetimeFigureOut">
              <a:rPr lang="en-US" smtClean="0"/>
              <a:pPr/>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1A50B-B04D-450F-A254-B0D5F6F067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65F38A-FB82-4B5D-9EB0-231E838D9668}" type="datetimeFigureOut">
              <a:rPr lang="en-US" smtClean="0"/>
              <a:pPr/>
              <a:t>11/26/2018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B1A50B-B04D-450F-A254-B0D5F6F067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65F38A-FB82-4B5D-9EB0-231E838D9668}" type="datetimeFigureOut">
              <a:rPr lang="en-US" smtClean="0"/>
              <a:pPr/>
              <a:t>11/26/2018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B1A50B-B04D-450F-A254-B0D5F6F067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5F38A-FB82-4B5D-9EB0-231E838D9668}" type="datetimeFigureOut">
              <a:rPr lang="en-US" smtClean="0"/>
              <a:pPr/>
              <a:t>11/26/2018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B1A50B-B04D-450F-A254-B0D5F6F067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5F38A-FB82-4B5D-9EB0-231E838D9668}" type="datetimeFigureOut">
              <a:rPr lang="en-US" smtClean="0"/>
              <a:pPr/>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1A50B-B04D-450F-A254-B0D5F6F067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5F38A-FB82-4B5D-9EB0-231E838D9668}" type="datetimeFigureOut">
              <a:rPr lang="en-US" smtClean="0"/>
              <a:pPr/>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1A50B-B04D-450F-A254-B0D5F6F067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5F38A-FB82-4B5D-9EB0-231E838D9668}" type="datetimeFigureOut">
              <a:rPr lang="en-US" smtClean="0"/>
              <a:pPr/>
              <a:t>11/26/2018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1A50B-B04D-450F-A254-B0D5F6F067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1"/>
          </a:solidFill>
        </p:spPr>
        <p:txBody>
          <a:bodyPr>
            <a:normAutofit fontScale="90000"/>
          </a:bodyPr>
          <a:lstStyle/>
          <a:p>
            <a:pPr lvl="0" algn="l"/>
            <a:r>
              <a:rPr lang="el-GR" sz="2200" u="sng" dirty="0" smtClean="0">
                <a:solidFill>
                  <a:schemeClr val="bg1"/>
                </a:solidFill>
              </a:rPr>
              <a:t>Εφαρμογές </a:t>
            </a:r>
            <a:r>
              <a:rPr lang="en-US" sz="2200" u="sng" dirty="0" smtClean="0">
                <a:solidFill>
                  <a:schemeClr val="bg1"/>
                </a:solidFill>
              </a:rPr>
              <a:t>GIS </a:t>
            </a:r>
            <a:r>
              <a:rPr lang="el-GR" sz="2200" u="sng" dirty="0" smtClean="0">
                <a:solidFill>
                  <a:schemeClr val="bg1"/>
                </a:solidFill>
              </a:rPr>
              <a:t>στην αρχαιολογία</a:t>
            </a:r>
            <a:r>
              <a:rPr lang="el-GR" sz="2200" dirty="0" smtClean="0">
                <a:solidFill>
                  <a:schemeClr val="bg1"/>
                </a:solidFill>
              </a:rPr>
              <a:t/>
            </a:r>
            <a:br>
              <a:rPr lang="el-GR" sz="2200" dirty="0" smtClean="0">
                <a:solidFill>
                  <a:schemeClr val="bg1"/>
                </a:solidFill>
              </a:rPr>
            </a:br>
            <a:r>
              <a:rPr lang="el-GR" sz="2200" dirty="0" smtClean="0">
                <a:solidFill>
                  <a:schemeClr val="bg1"/>
                </a:solidFill>
              </a:rPr>
              <a:t>3</a:t>
            </a:r>
            <a:r>
              <a:rPr lang="el-GR" sz="2200" b="1" baseline="30000" dirty="0" smtClean="0">
                <a:solidFill>
                  <a:schemeClr val="bg1"/>
                </a:solidFill>
              </a:rPr>
              <a:t>η</a:t>
            </a:r>
            <a:r>
              <a:rPr lang="el-GR" sz="2200" dirty="0" smtClean="0">
                <a:solidFill>
                  <a:schemeClr val="bg1"/>
                </a:solidFill>
              </a:rPr>
              <a:t> ενότητα</a:t>
            </a:r>
            <a:r>
              <a:rPr lang="en-US" sz="2200" dirty="0" smtClean="0">
                <a:solidFill>
                  <a:schemeClr val="bg1"/>
                </a:solidFill>
              </a:rPr>
              <a:t>: </a:t>
            </a:r>
            <a:r>
              <a:rPr lang="el-GR" sz="2200" dirty="0" smtClean="0">
                <a:solidFill>
                  <a:schemeClr val="bg1"/>
                </a:solidFill>
              </a:rPr>
              <a:t>εισαγωγή και επεξεργασία της αρχαιολογικής πληροφορίας</a:t>
            </a:r>
            <a:endParaRPr lang="en-US" dirty="0">
              <a:solidFill>
                <a:schemeClr val="bg1"/>
              </a:solidFill>
            </a:endParaRPr>
          </a:p>
        </p:txBody>
      </p:sp>
      <p:sp>
        <p:nvSpPr>
          <p:cNvPr id="3" name="Content Placeholder 2"/>
          <p:cNvSpPr>
            <a:spLocks noGrp="1"/>
          </p:cNvSpPr>
          <p:nvPr>
            <p:ph idx="1"/>
          </p:nvPr>
        </p:nvSpPr>
        <p:spPr>
          <a:xfrm>
            <a:off x="457200" y="990600"/>
            <a:ext cx="8229600" cy="5135563"/>
          </a:xfrm>
        </p:spPr>
        <p:txBody>
          <a:bodyPr>
            <a:normAutofit/>
          </a:bodyPr>
          <a:lstStyle/>
          <a:p>
            <a:r>
              <a:rPr lang="el-GR" sz="1600" dirty="0" smtClean="0"/>
              <a:t>Για την τοπογραφική αποτύπωση ενός αρχαιολογικού αντικειμένου (από ένα όστρακο μέχρι μια ολόκληρη πόλη) χρησιμοποιούνται κυρίως 2 τοπογραφικά όργανα</a:t>
            </a:r>
            <a:r>
              <a:rPr lang="en-US" sz="1600" dirty="0" smtClean="0"/>
              <a:t>: </a:t>
            </a:r>
            <a:r>
              <a:rPr lang="el-GR" sz="1600" dirty="0" smtClean="0"/>
              <a:t>ο γεωδαιτικός σταθμός </a:t>
            </a:r>
            <a:r>
              <a:rPr lang="en-US" sz="1600" dirty="0" smtClean="0"/>
              <a:t>(total station) </a:t>
            </a:r>
            <a:r>
              <a:rPr lang="el-GR" sz="1600" dirty="0" smtClean="0"/>
              <a:t>και το διαφορικό </a:t>
            </a:r>
            <a:r>
              <a:rPr lang="en-US" sz="1600" dirty="0" smtClean="0"/>
              <a:t>GPS (DGPS)</a:t>
            </a:r>
            <a:r>
              <a:rPr lang="el-GR" sz="1600" dirty="0" smtClean="0"/>
              <a:t>. Ελείψει αυτών, για αδρομερή αποτύπωση, μπορεί να χρησιμοποιηθεί και </a:t>
            </a:r>
            <a:r>
              <a:rPr lang="en-US" sz="1600" dirty="0" smtClean="0"/>
              <a:t>GPS </a:t>
            </a:r>
            <a:r>
              <a:rPr lang="el-GR" sz="1600" dirty="0" smtClean="0"/>
              <a:t>χειρός</a:t>
            </a:r>
          </a:p>
          <a:p>
            <a:r>
              <a:rPr lang="el-GR" sz="1600" dirty="0" smtClean="0"/>
              <a:t>Ο γεωδαιτικός σταθμός (</a:t>
            </a:r>
            <a:r>
              <a:rPr lang="en-US" sz="1600" dirty="0" smtClean="0"/>
              <a:t>total station)</a:t>
            </a:r>
            <a:r>
              <a:rPr lang="el-GR" sz="1600" dirty="0" smtClean="0"/>
              <a:t>, μετεξέλιξη του θεοδόλιχου, χρησιμοποιείται για τη μέτρηση γωνιών και αποστάσεων με μεγάλη ακρίβεια (λίγων χιλιοστών). Χρειάζεται σε αποτυπώσεις σύνθετων μνημείων και χώρων.</a:t>
            </a:r>
          </a:p>
          <a:p>
            <a:r>
              <a:rPr lang="el-GR" sz="1600" dirty="0" smtClean="0"/>
              <a:t>Το διαφορικό </a:t>
            </a:r>
            <a:r>
              <a:rPr lang="en-US" sz="1600" dirty="0" smtClean="0"/>
              <a:t>G</a:t>
            </a:r>
            <a:r>
              <a:rPr lang="el-GR" sz="1600" dirty="0" smtClean="0"/>
              <a:t>(</a:t>
            </a:r>
            <a:r>
              <a:rPr lang="en-US" sz="1600" dirty="0" err="1" smtClean="0"/>
              <a:t>lobal</a:t>
            </a:r>
            <a:r>
              <a:rPr lang="en-US" sz="1600" dirty="0" smtClean="0"/>
              <a:t>) P(</a:t>
            </a:r>
            <a:r>
              <a:rPr lang="en-US" sz="1600" dirty="0" err="1" smtClean="0"/>
              <a:t>ositioning</a:t>
            </a:r>
            <a:r>
              <a:rPr lang="en-US" sz="1600" dirty="0" smtClean="0"/>
              <a:t>) S(</a:t>
            </a:r>
            <a:r>
              <a:rPr lang="en-US" sz="1600" dirty="0" err="1" smtClean="0"/>
              <a:t>ystem</a:t>
            </a:r>
            <a:r>
              <a:rPr lang="en-US" sz="1600" dirty="0" smtClean="0"/>
              <a:t>) </a:t>
            </a:r>
            <a:r>
              <a:rPr lang="el-GR" sz="1600" dirty="0" smtClean="0"/>
              <a:t>είναι ένα δορυφορικό σύστημα εντοπισμού θέσης με ακρίβεια συνήθως εκατοστού ή και μεγαλύτερη. </a:t>
            </a:r>
            <a:r>
              <a:rPr lang="en-US" sz="1600" dirty="0" smtClean="0"/>
              <a:t>O </a:t>
            </a:r>
            <a:r>
              <a:rPr lang="el-GR" sz="1600" dirty="0" smtClean="0"/>
              <a:t>δέκτης ενός </a:t>
            </a:r>
            <a:r>
              <a:rPr lang="en-US" sz="1600" dirty="0" smtClean="0"/>
              <a:t>GPS </a:t>
            </a:r>
            <a:r>
              <a:rPr lang="el-GR" sz="1600" dirty="0" smtClean="0"/>
              <a:t>λαμβάνει ραδιοσήματα από δορυφόρους και διορθωμένα δεδομένα από τους επίγειους σταθμούς παρακολούθησης αυτών των δορυφόρων. Η ακριβής θέση προσδιορίζεται βάση του χρόνου που χρειάζεται το σήμα για να διανύσει την απόσταση από το δορυφόρο μέχρι τον επίγειο δέκτη (δεδομένου ότι απόσταση = χρόνος Χ</a:t>
            </a:r>
            <a:r>
              <a:rPr lang="en-US" sz="1600" dirty="0" smtClean="0"/>
              <a:t> </a:t>
            </a:r>
            <a:r>
              <a:rPr lang="el-GR" sz="1600" dirty="0" smtClean="0"/>
              <a:t>ταχύτητα φωτός). Επειδή ο υπολογιζόμενος χρόνος δεν είναι ακριβής (το χρονόμετρο του δέκτη έχει ένα σταθερό σφάλμα), διορθώνεται με τη βοήθεια του διαφορικού συστήματος εντοπισμού θέσης, όπου οι συντεταγμένες ενός δέκτη καθορίζονται σε σχέση με έναν άλλο δέκτη που είναι σταθερός και βρίσκεται σε γνωστή θέση. Αυτή η διόρθωση μπορεί να γίνει σε πραγματικό χρόνο </a:t>
            </a:r>
            <a:r>
              <a:rPr lang="en-US" sz="1600" dirty="0" smtClean="0"/>
              <a:t>(real-time) </a:t>
            </a:r>
            <a:r>
              <a:rPr lang="el-GR" sz="1600" dirty="0" smtClean="0"/>
              <a:t>ή ετεροχρονισμένα (</a:t>
            </a:r>
            <a:r>
              <a:rPr lang="en-US" sz="1600" dirty="0" smtClean="0"/>
              <a:t>post-processing) </a:t>
            </a:r>
          </a:p>
          <a:p>
            <a:r>
              <a:rPr lang="el-GR" sz="1600" dirty="0" smtClean="0"/>
              <a:t>Τα απλά </a:t>
            </a:r>
            <a:r>
              <a:rPr lang="en-US" sz="1600" dirty="0" smtClean="0"/>
              <a:t>GPS </a:t>
            </a:r>
            <a:r>
              <a:rPr lang="el-GR" sz="1600" dirty="0" smtClean="0"/>
              <a:t>χειρός δεν είναι διαφορικά, κατά συνέπεια η ακρίβειά τους ποικίλλει μεταξύ 1 και 10 μ (ή και περισσότερο)</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1"/>
          </a:solidFill>
        </p:spPr>
        <p:txBody>
          <a:bodyPr>
            <a:normAutofit fontScale="90000"/>
          </a:bodyPr>
          <a:lstStyle/>
          <a:p>
            <a:pPr lvl="0" algn="l"/>
            <a:r>
              <a:rPr lang="el-GR" sz="2200" u="sng" dirty="0" smtClean="0">
                <a:solidFill>
                  <a:schemeClr val="bg1"/>
                </a:solidFill>
              </a:rPr>
              <a:t>Εφαρμογές </a:t>
            </a:r>
            <a:r>
              <a:rPr lang="en-US" sz="2200" u="sng" dirty="0" smtClean="0">
                <a:solidFill>
                  <a:schemeClr val="bg1"/>
                </a:solidFill>
              </a:rPr>
              <a:t>GIS </a:t>
            </a:r>
            <a:r>
              <a:rPr lang="el-GR" sz="2200" u="sng" dirty="0" smtClean="0">
                <a:solidFill>
                  <a:schemeClr val="bg1"/>
                </a:solidFill>
              </a:rPr>
              <a:t>στην αρχαιολογία</a:t>
            </a:r>
            <a:r>
              <a:rPr lang="el-GR" sz="2200" dirty="0" smtClean="0">
                <a:solidFill>
                  <a:schemeClr val="bg1"/>
                </a:solidFill>
              </a:rPr>
              <a:t/>
            </a:r>
            <a:br>
              <a:rPr lang="el-GR" sz="2200" dirty="0" smtClean="0">
                <a:solidFill>
                  <a:schemeClr val="bg1"/>
                </a:solidFill>
              </a:rPr>
            </a:br>
            <a:r>
              <a:rPr lang="el-GR" sz="2200" dirty="0" smtClean="0">
                <a:solidFill>
                  <a:schemeClr val="bg1"/>
                </a:solidFill>
              </a:rPr>
              <a:t>3</a:t>
            </a:r>
            <a:r>
              <a:rPr lang="el-GR" sz="2200" b="1" baseline="30000" dirty="0" smtClean="0">
                <a:solidFill>
                  <a:schemeClr val="bg1"/>
                </a:solidFill>
              </a:rPr>
              <a:t>η</a:t>
            </a:r>
            <a:r>
              <a:rPr lang="el-GR" sz="2200" dirty="0" smtClean="0">
                <a:solidFill>
                  <a:schemeClr val="bg1"/>
                </a:solidFill>
              </a:rPr>
              <a:t> ενότητα</a:t>
            </a:r>
            <a:r>
              <a:rPr lang="en-US" sz="2200" dirty="0" smtClean="0">
                <a:solidFill>
                  <a:schemeClr val="bg1"/>
                </a:solidFill>
              </a:rPr>
              <a:t>: </a:t>
            </a:r>
            <a:r>
              <a:rPr lang="el-GR" sz="2200" dirty="0" smtClean="0">
                <a:solidFill>
                  <a:schemeClr val="bg1"/>
                </a:solidFill>
              </a:rPr>
              <a:t>εισαγωγή και επεξεργασία της αρχαιολογικής πληροφορίας</a:t>
            </a:r>
            <a:endParaRPr lang="en-US" dirty="0">
              <a:solidFill>
                <a:schemeClr val="bg1"/>
              </a:solidFill>
            </a:endParaRPr>
          </a:p>
        </p:txBody>
      </p:sp>
      <p:sp>
        <p:nvSpPr>
          <p:cNvPr id="3" name="Content Placeholder 2"/>
          <p:cNvSpPr>
            <a:spLocks noGrp="1"/>
          </p:cNvSpPr>
          <p:nvPr>
            <p:ph idx="1"/>
          </p:nvPr>
        </p:nvSpPr>
        <p:spPr>
          <a:xfrm>
            <a:off x="457200" y="914400"/>
            <a:ext cx="8229600" cy="5867400"/>
          </a:xfrm>
        </p:spPr>
        <p:txBody>
          <a:bodyPr>
            <a:normAutofit fontScale="92500" lnSpcReduction="10000"/>
          </a:bodyPr>
          <a:lstStyle/>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a:p>
            <a:endParaRPr lang="en-US" sz="1600" dirty="0" smtClean="0"/>
          </a:p>
          <a:p>
            <a:endParaRPr lang="en-US" sz="1600" dirty="0" smtClean="0"/>
          </a:p>
          <a:p>
            <a:endParaRPr lang="en-US" sz="1600" dirty="0"/>
          </a:p>
          <a:p>
            <a:endParaRPr lang="en-US" sz="1600" dirty="0" smtClean="0"/>
          </a:p>
          <a:p>
            <a:r>
              <a:rPr lang="el-GR" sz="1600" dirty="0" smtClean="0"/>
              <a:t>Μπορούμε επίσης να βασίσουμε μια σύνδεση όχι σε πίνακα αλλά σε χωρική συνάφεια</a:t>
            </a:r>
            <a:r>
              <a:rPr lang="en-US" sz="1600" dirty="0" smtClean="0"/>
              <a:t>:</a:t>
            </a:r>
            <a:r>
              <a:rPr lang="el-GR" sz="1600" dirty="0" smtClean="0"/>
              <a:t> </a:t>
            </a:r>
            <a:r>
              <a:rPr lang="en-US" sz="1600" dirty="0" smtClean="0"/>
              <a:t>Joins and Relates </a:t>
            </a:r>
            <a:r>
              <a:rPr lang="el-GR" sz="1600" dirty="0" smtClean="0"/>
              <a:t>→</a:t>
            </a:r>
            <a:r>
              <a:rPr lang="en-US" sz="1600" dirty="0" smtClean="0"/>
              <a:t> Joins </a:t>
            </a:r>
            <a:r>
              <a:rPr lang="el-GR" sz="1600" dirty="0" smtClean="0"/>
              <a:t>→</a:t>
            </a:r>
            <a:r>
              <a:rPr lang="en-US" sz="1600" dirty="0" smtClean="0"/>
              <a:t> Add </a:t>
            </a:r>
            <a:r>
              <a:rPr lang="el-GR" sz="1600" dirty="0" smtClean="0"/>
              <a:t>→</a:t>
            </a:r>
            <a:r>
              <a:rPr lang="en-US" sz="1600" dirty="0" smtClean="0"/>
              <a:t> Join data from another table based on spatial location, </a:t>
            </a:r>
            <a:r>
              <a:rPr lang="el-GR" sz="1600" dirty="0" smtClean="0"/>
              <a:t>οπότε επιλέγουμε το </a:t>
            </a:r>
            <a:r>
              <a:rPr lang="en-US" sz="1600" dirty="0" smtClean="0"/>
              <a:t>layer </a:t>
            </a:r>
            <a:r>
              <a:rPr lang="el-GR" sz="1600" dirty="0" smtClean="0"/>
              <a:t>που θέλουμε να συνδέσουμε </a:t>
            </a:r>
            <a:r>
              <a:rPr lang="en-US" sz="1600" dirty="0" smtClean="0"/>
              <a:t>(</a:t>
            </a:r>
            <a:r>
              <a:rPr lang="el-GR" sz="1600" dirty="0" smtClean="0"/>
              <a:t>π.χ. μπορούμε να επιλέξουμε όλα τα σημειακά χαρακτηριστικά που εμπίπτουν σε συγκεκριμένα πολύγωνα). Τα αποτελέσματα σώζονται σε ξεχωριστό </a:t>
            </a:r>
            <a:r>
              <a:rPr lang="en-US" sz="1600" dirty="0" smtClean="0"/>
              <a:t>layer.</a:t>
            </a:r>
            <a:endParaRPr lang="en-US" sz="1600" dirty="0"/>
          </a:p>
        </p:txBody>
      </p:sp>
      <p:pic>
        <p:nvPicPr>
          <p:cNvPr id="4" name="Picture 3" descr="Manyto1.png"/>
          <p:cNvPicPr>
            <a:picLocks noChangeAspect="1"/>
          </p:cNvPicPr>
          <p:nvPr/>
        </p:nvPicPr>
        <p:blipFill>
          <a:blip r:embed="rId2" cstate="print"/>
          <a:stretch>
            <a:fillRect/>
          </a:stretch>
        </p:blipFill>
        <p:spPr>
          <a:xfrm>
            <a:off x="2976911" y="2971800"/>
            <a:ext cx="4554342" cy="2441330"/>
          </a:xfrm>
          <a:prstGeom prst="rect">
            <a:avLst/>
          </a:prstGeom>
        </p:spPr>
      </p:pic>
      <p:sp>
        <p:nvSpPr>
          <p:cNvPr id="6" name="TextBox 5"/>
          <p:cNvSpPr txBox="1"/>
          <p:nvPr/>
        </p:nvSpPr>
        <p:spPr>
          <a:xfrm>
            <a:off x="852455" y="3555712"/>
            <a:ext cx="2133600" cy="584775"/>
          </a:xfrm>
          <a:prstGeom prst="rect">
            <a:avLst/>
          </a:prstGeom>
          <a:noFill/>
        </p:spPr>
        <p:txBody>
          <a:bodyPr wrap="square" rtlCol="0">
            <a:spAutoFit/>
          </a:bodyPr>
          <a:lstStyle/>
          <a:p>
            <a:r>
              <a:rPr lang="el-GR" sz="1600" dirty="0" smtClean="0"/>
              <a:t>Παράδειγμα σχέσης πολλά προς 1</a:t>
            </a:r>
            <a:endParaRPr lang="en-US" sz="1600" dirty="0"/>
          </a:p>
        </p:txBody>
      </p:sp>
      <p:pic>
        <p:nvPicPr>
          <p:cNvPr id="7" name="Picture 6" descr="1to1.png"/>
          <p:cNvPicPr>
            <a:picLocks noChangeAspect="1"/>
          </p:cNvPicPr>
          <p:nvPr/>
        </p:nvPicPr>
        <p:blipFill>
          <a:blip r:embed="rId3" cstate="print"/>
          <a:stretch>
            <a:fillRect/>
          </a:stretch>
        </p:blipFill>
        <p:spPr>
          <a:xfrm>
            <a:off x="2983007" y="853999"/>
            <a:ext cx="5390477" cy="1866667"/>
          </a:xfrm>
          <a:prstGeom prst="rect">
            <a:avLst/>
          </a:prstGeom>
        </p:spPr>
      </p:pic>
      <p:sp>
        <p:nvSpPr>
          <p:cNvPr id="8" name="TextBox 7"/>
          <p:cNvSpPr txBox="1"/>
          <p:nvPr/>
        </p:nvSpPr>
        <p:spPr>
          <a:xfrm>
            <a:off x="843311" y="1304658"/>
            <a:ext cx="2133600" cy="584775"/>
          </a:xfrm>
          <a:prstGeom prst="rect">
            <a:avLst/>
          </a:prstGeom>
          <a:noFill/>
        </p:spPr>
        <p:txBody>
          <a:bodyPr wrap="square" rtlCol="0">
            <a:spAutoFit/>
          </a:bodyPr>
          <a:lstStyle/>
          <a:p>
            <a:r>
              <a:rPr lang="el-GR" sz="1600" dirty="0" smtClean="0"/>
              <a:t>Παράδειγμα σχέσης 1 προς 1</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8405"/>
            <a:ext cx="9144000" cy="6121190"/>
          </a:xfrm>
          <a:prstGeom prst="rect">
            <a:avLst/>
          </a:prstGeom>
        </p:spPr>
      </p:pic>
    </p:spTree>
    <p:extLst>
      <p:ext uri="{BB962C8B-B14F-4D97-AF65-F5344CB8AC3E}">
        <p14:creationId xmlns:p14="http://schemas.microsoft.com/office/powerpoint/2010/main" val="808776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6553" y="0"/>
            <a:ext cx="4590893" cy="6858000"/>
          </a:xfrm>
          <a:prstGeom prst="rect">
            <a:avLst/>
          </a:prstGeom>
        </p:spPr>
      </p:pic>
    </p:spTree>
    <p:extLst>
      <p:ext uri="{BB962C8B-B14F-4D97-AF65-F5344CB8AC3E}">
        <p14:creationId xmlns:p14="http://schemas.microsoft.com/office/powerpoint/2010/main" val="49300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1"/>
          </a:solidFill>
        </p:spPr>
        <p:txBody>
          <a:bodyPr>
            <a:normAutofit fontScale="90000"/>
          </a:bodyPr>
          <a:lstStyle/>
          <a:p>
            <a:pPr lvl="0" algn="l"/>
            <a:r>
              <a:rPr lang="el-GR" sz="2200" u="sng" dirty="0" smtClean="0">
                <a:solidFill>
                  <a:schemeClr val="bg1"/>
                </a:solidFill>
              </a:rPr>
              <a:t>Εφαρμογές </a:t>
            </a:r>
            <a:r>
              <a:rPr lang="en-US" sz="2200" u="sng" dirty="0" smtClean="0">
                <a:solidFill>
                  <a:schemeClr val="bg1"/>
                </a:solidFill>
              </a:rPr>
              <a:t>GIS </a:t>
            </a:r>
            <a:r>
              <a:rPr lang="el-GR" sz="2200" u="sng" dirty="0" smtClean="0">
                <a:solidFill>
                  <a:schemeClr val="bg1"/>
                </a:solidFill>
              </a:rPr>
              <a:t>στην αρχαιολογία</a:t>
            </a:r>
            <a:r>
              <a:rPr lang="el-GR" sz="2200" dirty="0" smtClean="0">
                <a:solidFill>
                  <a:schemeClr val="bg1"/>
                </a:solidFill>
              </a:rPr>
              <a:t/>
            </a:r>
            <a:br>
              <a:rPr lang="el-GR" sz="2200" dirty="0" smtClean="0">
                <a:solidFill>
                  <a:schemeClr val="bg1"/>
                </a:solidFill>
              </a:rPr>
            </a:br>
            <a:r>
              <a:rPr lang="el-GR" sz="2200" dirty="0" smtClean="0">
                <a:solidFill>
                  <a:schemeClr val="bg1"/>
                </a:solidFill>
              </a:rPr>
              <a:t>3</a:t>
            </a:r>
            <a:r>
              <a:rPr lang="el-GR" sz="2200" b="1" baseline="30000" dirty="0" smtClean="0">
                <a:solidFill>
                  <a:schemeClr val="bg1"/>
                </a:solidFill>
              </a:rPr>
              <a:t>η</a:t>
            </a:r>
            <a:r>
              <a:rPr lang="el-GR" sz="2200" dirty="0" smtClean="0">
                <a:solidFill>
                  <a:schemeClr val="bg1"/>
                </a:solidFill>
              </a:rPr>
              <a:t> ενότητα</a:t>
            </a:r>
            <a:r>
              <a:rPr lang="en-US" sz="2200" dirty="0" smtClean="0">
                <a:solidFill>
                  <a:schemeClr val="bg1"/>
                </a:solidFill>
              </a:rPr>
              <a:t>: </a:t>
            </a:r>
            <a:r>
              <a:rPr lang="el-GR" sz="2200" dirty="0" smtClean="0">
                <a:solidFill>
                  <a:schemeClr val="bg1"/>
                </a:solidFill>
              </a:rPr>
              <a:t>εισαγωγή και επεξεργασία της αρχαιολογικής πληροφορίας</a:t>
            </a:r>
            <a:endParaRPr lang="en-US" dirty="0">
              <a:solidFill>
                <a:schemeClr val="bg1"/>
              </a:solidFill>
            </a:endParaRPr>
          </a:p>
        </p:txBody>
      </p:sp>
      <p:sp>
        <p:nvSpPr>
          <p:cNvPr id="3" name="Content Placeholder 2"/>
          <p:cNvSpPr>
            <a:spLocks noGrp="1"/>
          </p:cNvSpPr>
          <p:nvPr>
            <p:ph idx="1"/>
          </p:nvPr>
        </p:nvSpPr>
        <p:spPr>
          <a:xfrm>
            <a:off x="152400" y="762000"/>
            <a:ext cx="8991600" cy="6096000"/>
          </a:xfrm>
        </p:spPr>
        <p:txBody>
          <a:bodyPr>
            <a:noAutofit/>
          </a:bodyPr>
          <a:lstStyle/>
          <a:p>
            <a:pPr>
              <a:buNone/>
            </a:pPr>
            <a:endParaRPr lang="en-US" sz="1600" dirty="0" smtClean="0"/>
          </a:p>
          <a:p>
            <a:pPr>
              <a:buNone/>
            </a:pPr>
            <a:r>
              <a:rPr lang="el-GR" sz="1600" dirty="0" smtClean="0"/>
              <a:t>Για να ρυθμιστεί ένα</a:t>
            </a:r>
            <a:r>
              <a:rPr lang="en-US" sz="1600" dirty="0" smtClean="0"/>
              <a:t> GPS </a:t>
            </a:r>
            <a:r>
              <a:rPr lang="el-GR" sz="1600" dirty="0" smtClean="0"/>
              <a:t>στο ΕΓΣΑ 87 χρειάζεται πρώτα να προστεθεί το ΕΓΣΑ87 ως User datum και να</a:t>
            </a:r>
            <a:r>
              <a:rPr lang="en-US" sz="1600" dirty="0" smtClean="0"/>
              <a:t> </a:t>
            </a:r>
            <a:r>
              <a:rPr lang="el-GR" sz="1600" dirty="0" smtClean="0"/>
              <a:t>οριστεί το αντίστοιχο σύστημα συντεταγμένων ως User grid.</a:t>
            </a:r>
            <a:endParaRPr lang="el-GR" sz="1600" b="1" dirty="0" smtClean="0"/>
          </a:p>
          <a:p>
            <a:pPr>
              <a:buNone/>
            </a:pPr>
            <a:r>
              <a:rPr lang="el-GR" sz="1600" b="1" dirty="0" smtClean="0"/>
              <a:t>1) Ορισμός του datum  </a:t>
            </a:r>
            <a:r>
              <a:rPr lang="el-GR" sz="1600" dirty="0" smtClean="0"/>
              <a:t>(το DATUM είναι μια σειρά τιμών που προσδιορίζουν το πόσο μετατοπίζεται το τροποποιημένο ελλειψοειδές του συστήματος από το γεωκεντρικό ελλειψοειδές που χρησιμοποιεί ως βάση, ώστε να εφαρμόζει καλύτερα σε μια συγκεκριμένη γεωγραφική περιοχή - συνήθως μια χώρα. Η μετατόπιση μετριέται σε μέτρα από το κέντρο του γεωκεντρικού ελλειψοειδούς (Δx, Δy και Δz).</a:t>
            </a:r>
          </a:p>
          <a:p>
            <a:pPr>
              <a:buNone/>
            </a:pPr>
            <a:r>
              <a:rPr lang="en-US" sz="1600" dirty="0" smtClean="0"/>
              <a:t>	</a:t>
            </a:r>
            <a:r>
              <a:rPr lang="el-GR" sz="1600" dirty="0" smtClean="0"/>
              <a:t>Μετατόπιση ελλειψοειδούς στον άξονα των x (Δx) = - 200.1 </a:t>
            </a:r>
            <a:br>
              <a:rPr lang="el-GR" sz="1600" dirty="0" smtClean="0"/>
            </a:br>
            <a:r>
              <a:rPr lang="el-GR" sz="1600" dirty="0" smtClean="0"/>
              <a:t>Μετατόπιση ελλειψοειδούς στον άξονα των y (Δy) = + 73.9 </a:t>
            </a:r>
            <a:br>
              <a:rPr lang="el-GR" sz="1600" dirty="0" smtClean="0"/>
            </a:br>
            <a:r>
              <a:rPr lang="el-GR" sz="1600" dirty="0" smtClean="0"/>
              <a:t>Μετατόπιση ελλειψοειδούς στον άξονα των z (Δz) = + 246.0 </a:t>
            </a:r>
            <a:br>
              <a:rPr lang="el-GR" sz="1600" dirty="0" smtClean="0"/>
            </a:br>
            <a:r>
              <a:rPr lang="el-GR" sz="1600" dirty="0" smtClean="0"/>
              <a:t>Διαφορά μεγάλου ημιάξονα Δ(Α)= 0.000000 </a:t>
            </a:r>
            <a:br>
              <a:rPr lang="el-GR" sz="1600" dirty="0" smtClean="0"/>
            </a:br>
            <a:r>
              <a:rPr lang="el-GR" sz="1600" dirty="0" smtClean="0"/>
              <a:t>Διαφορά επιπλάτυνσης Δ(f) = + 0.000000 </a:t>
            </a:r>
          </a:p>
          <a:p>
            <a:endParaRPr lang="el-GR" sz="1600" dirty="0" smtClean="0"/>
          </a:p>
          <a:p>
            <a:pPr>
              <a:buNone/>
            </a:pPr>
            <a:r>
              <a:rPr lang="el-GR" sz="1600" b="1" dirty="0" smtClean="0"/>
              <a:t>2) Ορισμός του συστήματος συντεταγμένων (Map Grid)</a:t>
            </a:r>
            <a:r>
              <a:rPr lang="el-GR" sz="1600" dirty="0" smtClean="0"/>
              <a:t> </a:t>
            </a:r>
            <a:br>
              <a:rPr lang="el-GR" sz="1600" dirty="0" smtClean="0"/>
            </a:br>
            <a:r>
              <a:rPr lang="el-GR" sz="1600" dirty="0" smtClean="0"/>
              <a:t>α. Προβολή: Εγκάρσια Μερκατορική (TRANSVERSE MERCATOR) </a:t>
            </a:r>
            <a:br>
              <a:rPr lang="el-GR" sz="1600" dirty="0" smtClean="0"/>
            </a:br>
            <a:r>
              <a:rPr lang="el-GR" sz="1600" dirty="0" smtClean="0"/>
              <a:t>β. Κεντρικός Παράλληλος ή </a:t>
            </a:r>
            <a:r>
              <a:rPr lang="el-GR" sz="1600" b="1" dirty="0" smtClean="0"/>
              <a:t>Latidude of origin:</a:t>
            </a:r>
            <a:r>
              <a:rPr lang="el-GR" sz="1600" dirty="0" smtClean="0"/>
              <a:t> 0.00000 (από τον Ισημερινό) </a:t>
            </a:r>
            <a:br>
              <a:rPr lang="el-GR" sz="1600" dirty="0" smtClean="0"/>
            </a:br>
            <a:r>
              <a:rPr lang="el-GR" sz="1600" dirty="0" smtClean="0"/>
              <a:t>γ. Κεντρικός Μεσημβρινός ή </a:t>
            </a:r>
            <a:r>
              <a:rPr lang="el-GR" sz="1600" b="1" dirty="0" smtClean="0"/>
              <a:t>Longitude of origin + 24.00000 E</a:t>
            </a:r>
            <a:r>
              <a:rPr lang="el-GR" sz="1600" dirty="0" smtClean="0"/>
              <a:t> (από τον Μεσημβρινό του Greenwich) </a:t>
            </a:r>
            <a:br>
              <a:rPr lang="el-GR" sz="1600" dirty="0" smtClean="0"/>
            </a:br>
            <a:r>
              <a:rPr lang="el-GR" sz="1600" dirty="0" smtClean="0"/>
              <a:t>δ. Συντελεστής κλίμακας ή </a:t>
            </a:r>
            <a:r>
              <a:rPr lang="el-GR" sz="1600" b="1" dirty="0" smtClean="0"/>
              <a:t>Scale Factor = 0.9996</a:t>
            </a:r>
            <a:r>
              <a:rPr lang="el-GR" sz="1600" dirty="0" smtClean="0"/>
              <a:t> </a:t>
            </a:r>
            <a:br>
              <a:rPr lang="el-GR" sz="1600" dirty="0" smtClean="0"/>
            </a:br>
            <a:r>
              <a:rPr lang="el-GR" sz="1600" dirty="0" smtClean="0"/>
              <a:t>ε. Συντελεστής μετατροπής μονάδων ή </a:t>
            </a:r>
            <a:r>
              <a:rPr lang="el-GR" sz="1600" b="1" dirty="0" smtClean="0"/>
              <a:t>Units to meters conversion = 1.00000</a:t>
            </a:r>
            <a:r>
              <a:rPr lang="el-GR" sz="1600" dirty="0" smtClean="0"/>
              <a:t> </a:t>
            </a:r>
            <a:br>
              <a:rPr lang="el-GR" sz="1600" dirty="0" smtClean="0"/>
            </a:br>
            <a:r>
              <a:rPr lang="el-GR" sz="1600" dirty="0" smtClean="0"/>
              <a:t>ζ. Συμβατικές συντεταγμένες στην αρχή των αξόνων κατά x ή </a:t>
            </a:r>
            <a:r>
              <a:rPr lang="el-GR" sz="1600" b="1" dirty="0" smtClean="0"/>
              <a:t>False easting at origin = 500000 </a:t>
            </a:r>
            <a:r>
              <a:rPr lang="el-GR" sz="1600" dirty="0" smtClean="0"/>
              <a:t/>
            </a:r>
            <a:br>
              <a:rPr lang="el-GR" sz="1600" dirty="0" smtClean="0"/>
            </a:br>
            <a:r>
              <a:rPr lang="el-GR" sz="1600" dirty="0" smtClean="0"/>
              <a:t>η. Συμβατικές συντεταγμένες στην αρχή των αξόνων κατά y ή </a:t>
            </a:r>
            <a:r>
              <a:rPr lang="el-GR" sz="1600" b="1" dirty="0" smtClean="0"/>
              <a:t>False northing at origin = 0.00000 </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1"/>
          </a:solidFill>
        </p:spPr>
        <p:txBody>
          <a:bodyPr>
            <a:normAutofit fontScale="90000"/>
          </a:bodyPr>
          <a:lstStyle/>
          <a:p>
            <a:pPr lvl="0" algn="l"/>
            <a:r>
              <a:rPr lang="el-GR" sz="2200" u="sng" dirty="0" smtClean="0">
                <a:solidFill>
                  <a:schemeClr val="bg1"/>
                </a:solidFill>
              </a:rPr>
              <a:t>Εφαρμογές </a:t>
            </a:r>
            <a:r>
              <a:rPr lang="en-US" sz="2200" u="sng" dirty="0" smtClean="0">
                <a:solidFill>
                  <a:schemeClr val="bg1"/>
                </a:solidFill>
              </a:rPr>
              <a:t>GIS </a:t>
            </a:r>
            <a:r>
              <a:rPr lang="el-GR" sz="2200" u="sng" dirty="0" smtClean="0">
                <a:solidFill>
                  <a:schemeClr val="bg1"/>
                </a:solidFill>
              </a:rPr>
              <a:t>στην αρχαιολογία</a:t>
            </a:r>
            <a:r>
              <a:rPr lang="el-GR" sz="2200" dirty="0" smtClean="0">
                <a:solidFill>
                  <a:schemeClr val="bg1"/>
                </a:solidFill>
              </a:rPr>
              <a:t/>
            </a:r>
            <a:br>
              <a:rPr lang="el-GR" sz="2200" dirty="0" smtClean="0">
                <a:solidFill>
                  <a:schemeClr val="bg1"/>
                </a:solidFill>
              </a:rPr>
            </a:br>
            <a:r>
              <a:rPr lang="el-GR" sz="2200" dirty="0" smtClean="0">
                <a:solidFill>
                  <a:schemeClr val="bg1"/>
                </a:solidFill>
              </a:rPr>
              <a:t>3</a:t>
            </a:r>
            <a:r>
              <a:rPr lang="el-GR" sz="2200" b="1" baseline="30000" dirty="0" smtClean="0">
                <a:solidFill>
                  <a:schemeClr val="bg1"/>
                </a:solidFill>
              </a:rPr>
              <a:t>η</a:t>
            </a:r>
            <a:r>
              <a:rPr lang="el-GR" sz="2200" dirty="0" smtClean="0">
                <a:solidFill>
                  <a:schemeClr val="bg1"/>
                </a:solidFill>
              </a:rPr>
              <a:t> ενότητα</a:t>
            </a:r>
            <a:r>
              <a:rPr lang="en-US" sz="2200" dirty="0" smtClean="0">
                <a:solidFill>
                  <a:schemeClr val="bg1"/>
                </a:solidFill>
              </a:rPr>
              <a:t>: </a:t>
            </a:r>
            <a:r>
              <a:rPr lang="el-GR" sz="2200" dirty="0" smtClean="0">
                <a:solidFill>
                  <a:schemeClr val="bg1"/>
                </a:solidFill>
              </a:rPr>
              <a:t>εισαγωγή και επεξεργασία της αρχαιολογικής πληροφορίας</a:t>
            </a:r>
            <a:endParaRPr lang="en-US" dirty="0">
              <a:solidFill>
                <a:schemeClr val="bg1"/>
              </a:solidFill>
            </a:endParaRPr>
          </a:p>
        </p:txBody>
      </p:sp>
      <p:sp>
        <p:nvSpPr>
          <p:cNvPr id="3" name="Content Placeholder 2"/>
          <p:cNvSpPr>
            <a:spLocks noGrp="1"/>
          </p:cNvSpPr>
          <p:nvPr>
            <p:ph idx="1"/>
          </p:nvPr>
        </p:nvSpPr>
        <p:spPr>
          <a:xfrm>
            <a:off x="304800" y="914400"/>
            <a:ext cx="8382000" cy="5638800"/>
          </a:xfrm>
        </p:spPr>
        <p:txBody>
          <a:bodyPr>
            <a:normAutofit lnSpcReduction="10000"/>
          </a:bodyPr>
          <a:lstStyle/>
          <a:p>
            <a:pPr lvl="0"/>
            <a:r>
              <a:rPr lang="el-GR" sz="1600" dirty="0" smtClean="0"/>
              <a:t>Πολλά </a:t>
            </a:r>
            <a:r>
              <a:rPr lang="en-US" sz="1600" dirty="0" smtClean="0"/>
              <a:t>GPS </a:t>
            </a:r>
            <a:r>
              <a:rPr lang="el-GR" sz="1600" dirty="0" smtClean="0"/>
              <a:t>έχουν λογισμικό με το οποίο «κατεβάζουμε» τις συντεταγμένες των σημείων που πήραμε σε διάφορες μορφές ακόμα και ως </a:t>
            </a:r>
            <a:r>
              <a:rPr lang="en-US" sz="1600" dirty="0" err="1" smtClean="0"/>
              <a:t>shapefile</a:t>
            </a:r>
            <a:r>
              <a:rPr lang="el-GR" sz="1600" dirty="0" smtClean="0"/>
              <a:t>, οπότε και τις εισάγουμε κατευθείαν στο χάρτη μας. Ειδάλλως μπορούμε να εισάγουμε τις τιμές των σημείων με τους εξής 2 τρόπους. Είτε να τις «χτυπήσουμε» μία-μία στο ανάλογο </a:t>
            </a:r>
            <a:r>
              <a:rPr lang="en-US" sz="1600" dirty="0" err="1" smtClean="0"/>
              <a:t>shapefile</a:t>
            </a:r>
            <a:r>
              <a:rPr lang="el-GR" sz="1600" dirty="0" smtClean="0"/>
              <a:t> του χάρτη μας, δεξί κλικ → </a:t>
            </a:r>
            <a:r>
              <a:rPr lang="en-US" sz="1600" dirty="0" smtClean="0"/>
              <a:t>Absolute X</a:t>
            </a:r>
            <a:r>
              <a:rPr lang="el-GR" sz="1600" dirty="0" smtClean="0"/>
              <a:t>,</a:t>
            </a:r>
            <a:r>
              <a:rPr lang="en-US" sz="1600" dirty="0" smtClean="0"/>
              <a:t>Y</a:t>
            </a:r>
            <a:r>
              <a:rPr lang="el-GR" sz="1600" dirty="0" smtClean="0"/>
              <a:t> (περνάμε τις τιμές μας) είτε με προσθήκη πίνακα (</a:t>
            </a:r>
            <a:r>
              <a:rPr lang="en-US" sz="1600" dirty="0" smtClean="0"/>
              <a:t>Excel</a:t>
            </a:r>
            <a:r>
              <a:rPr lang="el-GR" sz="1600" dirty="0" smtClean="0"/>
              <a:t> ή .</a:t>
            </a:r>
            <a:r>
              <a:rPr lang="en-US" sz="1600" dirty="0" smtClean="0"/>
              <a:t>txt</a:t>
            </a:r>
            <a:r>
              <a:rPr lang="el-GR" sz="1600" dirty="0" smtClean="0"/>
              <a:t>). Ο πίνακας .</a:t>
            </a:r>
            <a:r>
              <a:rPr lang="en-US" sz="1600" dirty="0" smtClean="0"/>
              <a:t>txt</a:t>
            </a:r>
            <a:r>
              <a:rPr lang="el-GR" sz="1600" dirty="0" smtClean="0"/>
              <a:t> είναι ίσως ο πιό πρακτικός. Ανοίγουμε το </a:t>
            </a:r>
            <a:r>
              <a:rPr lang="en-US" sz="1600" dirty="0" smtClean="0"/>
              <a:t>Notepad</a:t>
            </a:r>
            <a:r>
              <a:rPr lang="el-GR" sz="1600" dirty="0" smtClean="0"/>
              <a:t> (συνήθως από το </a:t>
            </a:r>
            <a:r>
              <a:rPr lang="en-US" sz="1600" dirty="0" smtClean="0"/>
              <a:t>Programs</a:t>
            </a:r>
            <a:r>
              <a:rPr lang="el-GR" sz="1600" dirty="0" smtClean="0"/>
              <a:t> → </a:t>
            </a:r>
            <a:r>
              <a:rPr lang="en-US" sz="1600" dirty="0" smtClean="0"/>
              <a:t>Accessories</a:t>
            </a:r>
            <a:r>
              <a:rPr lang="el-GR" sz="1600" dirty="0" smtClean="0"/>
              <a:t>) και γράφουμε τις τιμές σε 2 στήλες, μία για τον άξονα των Χ και μία για τον άξονα των Υ. </a:t>
            </a:r>
            <a:endParaRPr lang="en-US" sz="1600" dirty="0" smtClean="0"/>
          </a:p>
          <a:p>
            <a:pPr>
              <a:buNone/>
            </a:pPr>
            <a:r>
              <a:rPr lang="el-GR" sz="1600" dirty="0" smtClean="0"/>
              <a:t> 	Π.χ.  	</a:t>
            </a:r>
            <a:r>
              <a:rPr lang="en-US" sz="1600" dirty="0" smtClean="0"/>
              <a:t>X_coord,Y_coord</a:t>
            </a:r>
          </a:p>
          <a:p>
            <a:pPr>
              <a:buNone/>
            </a:pPr>
            <a:r>
              <a:rPr lang="en-US" sz="1600" dirty="0" smtClean="0"/>
              <a:t>	</a:t>
            </a:r>
            <a:r>
              <a:rPr lang="el-GR" sz="1600" dirty="0" smtClean="0"/>
              <a:t>	</a:t>
            </a:r>
            <a:r>
              <a:rPr lang="en-US" sz="1600" dirty="0" smtClean="0"/>
              <a:t>384146.64282,4347165.46230</a:t>
            </a:r>
          </a:p>
          <a:p>
            <a:pPr>
              <a:buNone/>
            </a:pPr>
            <a:r>
              <a:rPr lang="en-US" sz="1600" dirty="0" smtClean="0"/>
              <a:t>	</a:t>
            </a:r>
            <a:r>
              <a:rPr lang="el-GR" sz="1600" dirty="0" smtClean="0"/>
              <a:t>	</a:t>
            </a:r>
            <a:r>
              <a:rPr lang="en-US" sz="1600" dirty="0" smtClean="0"/>
              <a:t>413334.67235,4522293.63950 etc.</a:t>
            </a:r>
          </a:p>
          <a:p>
            <a:r>
              <a:rPr lang="en-US" sz="1600" dirty="0" smtClean="0"/>
              <a:t>To </a:t>
            </a:r>
            <a:r>
              <a:rPr lang="el-GR" sz="1600" dirty="0" smtClean="0"/>
              <a:t>σώζουμε ως .</a:t>
            </a:r>
            <a:r>
              <a:rPr lang="en-US" sz="1600" dirty="0" smtClean="0"/>
              <a:t>txt </a:t>
            </a:r>
            <a:r>
              <a:rPr lang="el-GR" sz="1600" dirty="0" smtClean="0"/>
              <a:t>και γυρίζουμε στον </a:t>
            </a:r>
            <a:r>
              <a:rPr lang="en-US" sz="1600" dirty="0" err="1" smtClean="0"/>
              <a:t>ArcMap</a:t>
            </a:r>
            <a:r>
              <a:rPr lang="el-GR" sz="1600" dirty="0" smtClean="0"/>
              <a:t>. </a:t>
            </a:r>
            <a:r>
              <a:rPr lang="en-US" sz="1600" dirty="0" smtClean="0"/>
              <a:t>File </a:t>
            </a:r>
            <a:r>
              <a:rPr lang="el-GR" sz="1600" dirty="0" smtClean="0"/>
              <a:t>→ </a:t>
            </a:r>
            <a:r>
              <a:rPr lang="en-US" sz="1600" dirty="0" smtClean="0"/>
              <a:t>Add Data </a:t>
            </a:r>
            <a:r>
              <a:rPr lang="el-GR" sz="1600" dirty="0" smtClean="0"/>
              <a:t>→  </a:t>
            </a:r>
            <a:r>
              <a:rPr lang="en-US" sz="1600" dirty="0" smtClean="0"/>
              <a:t>Add XY Data </a:t>
            </a:r>
            <a:r>
              <a:rPr lang="el-GR" sz="1600" dirty="0" smtClean="0"/>
              <a:t>→ Επιλέγουμε τον πίνακα .</a:t>
            </a:r>
            <a:r>
              <a:rPr lang="en-US" sz="1600" dirty="0" smtClean="0"/>
              <a:t>txt</a:t>
            </a:r>
            <a:r>
              <a:rPr lang="el-GR" sz="1600" dirty="0" smtClean="0"/>
              <a:t> και διευκρινίζουμε τη στήλη των Χ, και τη στήλη των Υ (και ενδεχομένως των </a:t>
            </a:r>
            <a:r>
              <a:rPr lang="en-US" sz="1600" dirty="0" smtClean="0"/>
              <a:t>Z</a:t>
            </a:r>
            <a:r>
              <a:rPr lang="el-GR" sz="1600" dirty="0" smtClean="0"/>
              <a:t>) τιμών. Στα </a:t>
            </a:r>
            <a:r>
              <a:rPr lang="en-US" sz="1600" dirty="0" smtClean="0"/>
              <a:t>layers </a:t>
            </a:r>
            <a:r>
              <a:rPr lang="el-GR" sz="1600" dirty="0" smtClean="0"/>
              <a:t>ο πίνακας .</a:t>
            </a:r>
            <a:r>
              <a:rPr lang="en-US" sz="1600" dirty="0" smtClean="0"/>
              <a:t>txt </a:t>
            </a:r>
            <a:r>
              <a:rPr lang="el-GR" sz="1600" dirty="0" smtClean="0"/>
              <a:t>που εισαγάγαμε έχει γίνει </a:t>
            </a:r>
            <a:r>
              <a:rPr lang="en-US" sz="1600" dirty="0" smtClean="0"/>
              <a:t>Event</a:t>
            </a:r>
            <a:r>
              <a:rPr lang="el-GR" sz="1600" dirty="0" smtClean="0"/>
              <a:t>, που σημαίνει ότι δεν είναι μόνιμο αρχείο. Για να το κάνουμε μόνιμο πρέπει να το μετατρέψουμε σε </a:t>
            </a:r>
            <a:r>
              <a:rPr lang="en-US" sz="1600" dirty="0" err="1" smtClean="0"/>
              <a:t>shapefile</a:t>
            </a:r>
            <a:r>
              <a:rPr lang="el-GR" sz="1600" dirty="0" smtClean="0"/>
              <a:t> ως εξης: δεξί κλικ στο .</a:t>
            </a:r>
            <a:r>
              <a:rPr lang="en-US" sz="1600" dirty="0" smtClean="0"/>
              <a:t>txt </a:t>
            </a:r>
            <a:r>
              <a:rPr lang="el-GR" sz="1600" dirty="0" smtClean="0"/>
              <a:t>αρχείο → </a:t>
            </a:r>
            <a:r>
              <a:rPr lang="en-US" sz="1600" dirty="0" smtClean="0"/>
              <a:t>Data </a:t>
            </a:r>
            <a:r>
              <a:rPr lang="el-GR" sz="1600" dirty="0" smtClean="0"/>
              <a:t>→ </a:t>
            </a:r>
            <a:r>
              <a:rPr lang="en-US" sz="1600" dirty="0" smtClean="0"/>
              <a:t>export Data </a:t>
            </a:r>
            <a:r>
              <a:rPr lang="el-GR" sz="1600" dirty="0" smtClean="0"/>
              <a:t>και το προσθέτουμε ως </a:t>
            </a:r>
            <a:r>
              <a:rPr lang="en-US" sz="1600" dirty="0" smtClean="0"/>
              <a:t>layer </a:t>
            </a:r>
            <a:r>
              <a:rPr lang="el-GR" sz="1600" dirty="0" smtClean="0"/>
              <a:t>στον χάρτη. </a:t>
            </a:r>
            <a:endParaRPr lang="en-US" sz="1600" dirty="0" smtClean="0"/>
          </a:p>
          <a:p>
            <a:r>
              <a:rPr lang="el-GR" sz="1600" dirty="0" smtClean="0"/>
              <a:t>Για να </a:t>
            </a:r>
            <a:r>
              <a:rPr lang="el-GR" sz="1600" dirty="0" err="1" smtClean="0"/>
              <a:t>γεωαναφέρουμε</a:t>
            </a:r>
            <a:r>
              <a:rPr lang="el-GR" sz="1600" dirty="0" smtClean="0"/>
              <a:t> το σχέδιο ενός μνημείου</a:t>
            </a:r>
            <a:r>
              <a:rPr lang="en-US" sz="1600" dirty="0" smtClean="0"/>
              <a:t>: </a:t>
            </a:r>
            <a:r>
              <a:rPr lang="el-GR" sz="1600" dirty="0" smtClean="0"/>
              <a:t>στο πεδίο το μετράμε με το </a:t>
            </a:r>
            <a:r>
              <a:rPr lang="en-US" sz="1600" dirty="0" smtClean="0"/>
              <a:t>DGPS</a:t>
            </a:r>
            <a:r>
              <a:rPr lang="fr-FR" sz="1600" dirty="0" smtClean="0"/>
              <a:t>, </a:t>
            </a:r>
            <a:r>
              <a:rPr lang="el-GR" sz="1600" dirty="0" smtClean="0"/>
              <a:t>και εξάγουμε τα σημεία ως </a:t>
            </a:r>
            <a:r>
              <a:rPr lang="en-US" sz="1600" dirty="0" smtClean="0"/>
              <a:t>.txt file </a:t>
            </a:r>
            <a:r>
              <a:rPr lang="el-GR" sz="1600" dirty="0" smtClean="0"/>
              <a:t>στον υπολογιστή μας. Εισάγουμε το </a:t>
            </a:r>
            <a:r>
              <a:rPr lang="en-US" sz="1600" dirty="0" smtClean="0"/>
              <a:t>raster file </a:t>
            </a:r>
            <a:r>
              <a:rPr lang="el-GR" sz="1600" dirty="0" smtClean="0"/>
              <a:t>(</a:t>
            </a:r>
            <a:r>
              <a:rPr lang="en-US" sz="1600" dirty="0" smtClean="0"/>
              <a:t>jpeg</a:t>
            </a:r>
            <a:r>
              <a:rPr lang="el-GR" sz="1600" dirty="0" smtClean="0"/>
              <a:t>, </a:t>
            </a:r>
            <a:r>
              <a:rPr lang="en-US" sz="1600" dirty="0" smtClean="0"/>
              <a:t>tiff </a:t>
            </a:r>
            <a:r>
              <a:rPr lang="el-GR" sz="1600" dirty="0" err="1" smtClean="0"/>
              <a:t>κλπ</a:t>
            </a:r>
            <a:r>
              <a:rPr lang="el-GR" sz="1600" dirty="0" smtClean="0"/>
              <a:t>) του μνημείου στον </a:t>
            </a:r>
            <a:r>
              <a:rPr lang="en-US" sz="1600" dirty="0" err="1" smtClean="0"/>
              <a:t>Arcmap</a:t>
            </a:r>
            <a:r>
              <a:rPr lang="en-US" sz="1600" dirty="0" smtClean="0"/>
              <a:t>, </a:t>
            </a:r>
            <a:r>
              <a:rPr lang="el-GR" sz="1600" dirty="0" smtClean="0"/>
              <a:t>και το </a:t>
            </a:r>
            <a:r>
              <a:rPr lang="el-GR" sz="1600" dirty="0" err="1" smtClean="0"/>
              <a:t>γεωαναφέρουμε</a:t>
            </a:r>
            <a:r>
              <a:rPr lang="el-GR" sz="1600" dirty="0" smtClean="0"/>
              <a:t> με το</a:t>
            </a:r>
            <a:r>
              <a:rPr lang="en-US" sz="1600" dirty="0"/>
              <a:t> </a:t>
            </a:r>
            <a:r>
              <a:rPr lang="en-US" sz="1600" dirty="0" err="1" smtClean="0"/>
              <a:t>Georeferencing</a:t>
            </a:r>
            <a:r>
              <a:rPr lang="en-US" sz="1600" dirty="0" smtClean="0"/>
              <a:t> toolbar. </a:t>
            </a:r>
            <a:r>
              <a:rPr lang="el-GR" sz="1600" dirty="0" smtClean="0"/>
              <a:t>Έχουμε την επιλογή είτε να εισάγουμε </a:t>
            </a:r>
            <a:r>
              <a:rPr lang="en-US" sz="1600" dirty="0" smtClean="0"/>
              <a:t>control points </a:t>
            </a:r>
            <a:r>
              <a:rPr lang="el-GR" sz="1600" dirty="0" smtClean="0"/>
              <a:t>και με δεξί κλικ τις συντεταγμένες τους (όπως κάναμε με τη </a:t>
            </a:r>
            <a:r>
              <a:rPr lang="el-GR" sz="1600" dirty="0" err="1" smtClean="0"/>
              <a:t>γεωαναφορά</a:t>
            </a:r>
            <a:r>
              <a:rPr lang="el-GR" sz="1600" dirty="0" smtClean="0"/>
              <a:t> του χάρτη) είτε να μετατρέψουμε το </a:t>
            </a:r>
            <a:r>
              <a:rPr lang="en-US" sz="1600" dirty="0" smtClean="0"/>
              <a:t>.txt </a:t>
            </a:r>
            <a:r>
              <a:rPr lang="el-GR" sz="1600" dirty="0" smtClean="0"/>
              <a:t>αρχείο σε </a:t>
            </a:r>
            <a:r>
              <a:rPr lang="en-US" sz="1600" dirty="0" smtClean="0"/>
              <a:t>layer</a:t>
            </a:r>
            <a:r>
              <a:rPr lang="el-GR" sz="1600" dirty="0" smtClean="0"/>
              <a:t> στον Α</a:t>
            </a:r>
            <a:r>
              <a:rPr lang="en-US" sz="1600" dirty="0" err="1" smtClean="0"/>
              <a:t>rcmap</a:t>
            </a:r>
            <a:r>
              <a:rPr lang="en-US" sz="1600" dirty="0" smtClean="0"/>
              <a:t>, </a:t>
            </a:r>
            <a:r>
              <a:rPr lang="el-GR" sz="1600" dirty="0" smtClean="0"/>
              <a:t>και με το </a:t>
            </a:r>
            <a:r>
              <a:rPr lang="en-US" sz="1600" dirty="0" smtClean="0"/>
              <a:t>add control points </a:t>
            </a:r>
            <a:r>
              <a:rPr lang="el-GR" sz="1600" dirty="0" smtClean="0"/>
              <a:t>να </a:t>
            </a:r>
            <a:r>
              <a:rPr lang="el-GR" sz="1600" dirty="0" err="1" smtClean="0"/>
              <a:t>κλικάρουμε</a:t>
            </a:r>
            <a:r>
              <a:rPr lang="el-GR" sz="1600" dirty="0" smtClean="0"/>
              <a:t> πρώτα στην εικόνα και μετά στο αντίστοιχο </a:t>
            </a:r>
            <a:r>
              <a:rPr lang="en-US" sz="1600" dirty="0" smtClean="0"/>
              <a:t>control point </a:t>
            </a:r>
            <a:r>
              <a:rPr lang="el-GR" sz="1600" dirty="0" smtClean="0"/>
              <a:t>που πήραμε στο πεδίο. Και στις δύο περιπτώσεις, στο τέλος της διαδικασίας κάνουμε </a:t>
            </a:r>
            <a:r>
              <a:rPr lang="en-US" sz="1600" dirty="0" smtClean="0"/>
              <a:t>update </a:t>
            </a:r>
            <a:r>
              <a:rPr lang="en-US" sz="1600" dirty="0" err="1" smtClean="0"/>
              <a:t>georeferencing</a:t>
            </a:r>
            <a:r>
              <a:rPr lang="en-US" sz="1600" smtClean="0"/>
              <a:t>. </a:t>
            </a:r>
            <a:endParaRPr lang="el-GR" sz="16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1"/>
          </a:solidFill>
        </p:spPr>
        <p:txBody>
          <a:bodyPr>
            <a:normAutofit fontScale="90000"/>
          </a:bodyPr>
          <a:lstStyle/>
          <a:p>
            <a:pPr lvl="0" algn="l"/>
            <a:r>
              <a:rPr lang="el-GR" sz="2200" u="sng" dirty="0" smtClean="0">
                <a:solidFill>
                  <a:schemeClr val="bg1"/>
                </a:solidFill>
              </a:rPr>
              <a:t>Εφαρμογές </a:t>
            </a:r>
            <a:r>
              <a:rPr lang="en-US" sz="2200" u="sng" dirty="0" smtClean="0">
                <a:solidFill>
                  <a:schemeClr val="bg1"/>
                </a:solidFill>
              </a:rPr>
              <a:t>GIS </a:t>
            </a:r>
            <a:r>
              <a:rPr lang="el-GR" sz="2200" u="sng" dirty="0" smtClean="0">
                <a:solidFill>
                  <a:schemeClr val="bg1"/>
                </a:solidFill>
              </a:rPr>
              <a:t>στην αρχαιολογία</a:t>
            </a:r>
            <a:r>
              <a:rPr lang="el-GR" sz="2200" dirty="0" smtClean="0">
                <a:solidFill>
                  <a:schemeClr val="bg1"/>
                </a:solidFill>
              </a:rPr>
              <a:t/>
            </a:r>
            <a:br>
              <a:rPr lang="el-GR" sz="2200" dirty="0" smtClean="0">
                <a:solidFill>
                  <a:schemeClr val="bg1"/>
                </a:solidFill>
              </a:rPr>
            </a:br>
            <a:r>
              <a:rPr lang="el-GR" sz="2200" dirty="0" smtClean="0">
                <a:solidFill>
                  <a:schemeClr val="bg1"/>
                </a:solidFill>
              </a:rPr>
              <a:t>3</a:t>
            </a:r>
            <a:r>
              <a:rPr lang="el-GR" sz="2200" b="1" baseline="30000" dirty="0" smtClean="0">
                <a:solidFill>
                  <a:schemeClr val="bg1"/>
                </a:solidFill>
              </a:rPr>
              <a:t>η</a:t>
            </a:r>
            <a:r>
              <a:rPr lang="el-GR" sz="2200" dirty="0" smtClean="0">
                <a:solidFill>
                  <a:schemeClr val="bg1"/>
                </a:solidFill>
              </a:rPr>
              <a:t> ενότητα</a:t>
            </a:r>
            <a:r>
              <a:rPr lang="en-US" sz="2200" dirty="0" smtClean="0">
                <a:solidFill>
                  <a:schemeClr val="bg1"/>
                </a:solidFill>
              </a:rPr>
              <a:t>: </a:t>
            </a:r>
            <a:r>
              <a:rPr lang="el-GR" sz="2200" dirty="0" smtClean="0">
                <a:solidFill>
                  <a:schemeClr val="bg1"/>
                </a:solidFill>
              </a:rPr>
              <a:t>εισαγωγή και επεξεργασία της αρχαιολογικής πληροφορίας</a:t>
            </a:r>
            <a:endParaRPr lang="en-US" dirty="0">
              <a:solidFill>
                <a:schemeClr val="bg1"/>
              </a:solidFill>
            </a:endParaRPr>
          </a:p>
        </p:txBody>
      </p:sp>
      <p:sp>
        <p:nvSpPr>
          <p:cNvPr id="3" name="Content Placeholder 2"/>
          <p:cNvSpPr>
            <a:spLocks noGrp="1"/>
          </p:cNvSpPr>
          <p:nvPr>
            <p:ph idx="1"/>
          </p:nvPr>
        </p:nvSpPr>
        <p:spPr>
          <a:xfrm>
            <a:off x="457200" y="914400"/>
            <a:ext cx="8229600" cy="5562600"/>
          </a:xfrm>
        </p:spPr>
        <p:txBody>
          <a:bodyPr>
            <a:normAutofit lnSpcReduction="10000"/>
          </a:bodyPr>
          <a:lstStyle/>
          <a:p>
            <a:r>
              <a:rPr lang="el-GR" sz="1600" dirty="0" smtClean="0"/>
              <a:t>Για να εισάγουμε ένα γραμμικό χαρακτηριστικό (π.χ. ένα τοιχίο) για το οποίο έχουμε συντεταγμένες από το πεδίο, ενεργοποιούμε το αντίστοιχο </a:t>
            </a:r>
            <a:r>
              <a:rPr lang="en-US" sz="1600" dirty="0" smtClean="0"/>
              <a:t>file </a:t>
            </a:r>
            <a:r>
              <a:rPr lang="el-GR" sz="1600" dirty="0" smtClean="0"/>
              <a:t>στον χάρτη (</a:t>
            </a:r>
            <a:r>
              <a:rPr lang="en-US" sz="1600" dirty="0" smtClean="0"/>
              <a:t>Start editing</a:t>
            </a:r>
            <a:r>
              <a:rPr lang="el-GR" sz="1600" dirty="0" smtClean="0"/>
              <a:t>), «χτυπάμε» τα σημεία κατά προσέγγιση στον χάρτη → </a:t>
            </a:r>
            <a:r>
              <a:rPr lang="en-US" sz="1600" dirty="0" smtClean="0"/>
              <a:t>finish part</a:t>
            </a:r>
            <a:r>
              <a:rPr lang="el-GR" sz="1600" dirty="0" smtClean="0"/>
              <a:t>. Δεξί κλικ στη γραμμή που χαράξαμε → </a:t>
            </a:r>
            <a:r>
              <a:rPr lang="en-US" sz="1600" dirty="0" smtClean="0"/>
              <a:t>sketch properties </a:t>
            </a:r>
            <a:r>
              <a:rPr lang="el-GR" sz="1600" dirty="0" smtClean="0"/>
              <a:t>→ και δίνουμε τις ακριβείς συντεταγμένες. </a:t>
            </a:r>
          </a:p>
          <a:p>
            <a:r>
              <a:rPr lang="el-GR" sz="1600" dirty="0" smtClean="0"/>
              <a:t>Εαν γνωρίζουμε τις συντεταγμένες της μιας μόνο άκρης ενός γραμμικού χαρακτηριστικού αλλά γνωρίζουμε και την κατεύθυνση και το μήκος της, «χτυπάμε» το σημείο → δεξί κλικ </a:t>
            </a:r>
            <a:r>
              <a:rPr lang="en-US" sz="1600" dirty="0" smtClean="0"/>
              <a:t>edit sketch properties </a:t>
            </a:r>
            <a:r>
              <a:rPr lang="el-GR" sz="1600" dirty="0" smtClean="0"/>
              <a:t>→  δίνουμε τις συντεταγμένες →  επιστρέφουμε στη γραμμή μας στο χάρτη →   δεξί κλικ → </a:t>
            </a:r>
            <a:r>
              <a:rPr lang="en-US" sz="1600" dirty="0" smtClean="0"/>
              <a:t>Direction</a:t>
            </a:r>
            <a:r>
              <a:rPr lang="el-GR" sz="1600" dirty="0" smtClean="0"/>
              <a:t>/</a:t>
            </a:r>
            <a:r>
              <a:rPr lang="en-US" sz="1600" dirty="0" smtClean="0"/>
              <a:t>Length </a:t>
            </a:r>
            <a:r>
              <a:rPr lang="el-GR" sz="1600" dirty="0" smtClean="0"/>
              <a:t>όπου και δίνουμε τις τιμές.</a:t>
            </a:r>
          </a:p>
          <a:p>
            <a:r>
              <a:rPr lang="el-GR" sz="1600" dirty="0" smtClean="0"/>
              <a:t>Για να συνεχίσουμε την ψηφιοποίηση γραμμής βάσει δεδομένης γωνίας, αφού «χτυπήσουμε» 2 κορφές (με </a:t>
            </a:r>
            <a:r>
              <a:rPr lang="en-US" sz="1600" dirty="0" smtClean="0"/>
              <a:t>direction</a:t>
            </a:r>
            <a:r>
              <a:rPr lang="el-GR" sz="1600" dirty="0" smtClean="0"/>
              <a:t>), απομακρύνουμε το κέρσορα → δεξί κλικ → </a:t>
            </a:r>
            <a:r>
              <a:rPr lang="en-US" sz="1600" dirty="0" smtClean="0"/>
              <a:t>deflection</a:t>
            </a:r>
            <a:r>
              <a:rPr lang="el-GR" sz="1600" dirty="0" smtClean="0"/>
              <a:t> όπου δίνουμε τη γωνία σε σχέση με τη γραμμή που έχουμε ήδη ψηφιοποιήσει (ενώ το </a:t>
            </a:r>
            <a:r>
              <a:rPr lang="en-US" sz="1600" dirty="0" smtClean="0"/>
              <a:t>direction </a:t>
            </a:r>
            <a:r>
              <a:rPr lang="el-GR" sz="1600" dirty="0" smtClean="0"/>
              <a:t>είναι πάντα σε σχέση με τον άξονα των Χ).</a:t>
            </a:r>
          </a:p>
          <a:p>
            <a:pPr lvl="0"/>
            <a:r>
              <a:rPr lang="el-GR" sz="1600" dirty="0" smtClean="0"/>
              <a:t>Για να σχεδιάσουμε γραμμή παράλληλη σε υπάρχουσα, «χτυπάμε» το πρώτο σημείο και με τον κέρσορα πάμε πάνω στη γραμμή προς την οποία θέλουμε να σχεδιάσουμε παράλληλα, δεξί κλικ → </a:t>
            </a:r>
            <a:r>
              <a:rPr lang="en-US" sz="1600" dirty="0" smtClean="0"/>
              <a:t>parallel</a:t>
            </a:r>
            <a:r>
              <a:rPr lang="el-GR" sz="1600" dirty="0" smtClean="0"/>
              <a:t>. Εαν θέλουμε κάθετη γραμμή, με την ίδια διαδικασία και </a:t>
            </a:r>
            <a:r>
              <a:rPr lang="en-US" sz="1600" dirty="0" smtClean="0"/>
              <a:t>perpendicular</a:t>
            </a:r>
            <a:r>
              <a:rPr lang="el-GR" sz="1600" dirty="0" smtClean="0"/>
              <a:t>.</a:t>
            </a:r>
            <a:endParaRPr lang="en-US" sz="1600" dirty="0" smtClean="0"/>
          </a:p>
          <a:p>
            <a:r>
              <a:rPr lang="el-GR" sz="1600" dirty="0" smtClean="0"/>
              <a:t>Για να κατασκευάσουμε ένα τετράγωνο, πρέπει να έχουμε ήδη «χτυπήσει» τις 4 κορφές (με </a:t>
            </a:r>
            <a:r>
              <a:rPr lang="en-US" sz="1600" dirty="0" smtClean="0"/>
              <a:t>direction </a:t>
            </a:r>
            <a:r>
              <a:rPr lang="el-GR" sz="1600" dirty="0" smtClean="0"/>
              <a:t>και </a:t>
            </a:r>
            <a:r>
              <a:rPr lang="en-US" sz="1600" dirty="0" smtClean="0"/>
              <a:t>deflection</a:t>
            </a:r>
            <a:r>
              <a:rPr lang="el-GR" sz="1600" dirty="0" smtClean="0"/>
              <a:t>), δεξί κλίκ → </a:t>
            </a:r>
            <a:r>
              <a:rPr lang="en-US" sz="1600" dirty="0" smtClean="0"/>
              <a:t>square and finish</a:t>
            </a:r>
            <a:endParaRPr lang="el-GR" sz="1600" dirty="0" smtClean="0"/>
          </a:p>
          <a:p>
            <a:r>
              <a:rPr lang="el-GR" sz="1600" dirty="0" smtClean="0"/>
              <a:t>Για να εισάγουμε ένα πολυγωνικό χαρακτηριστικό (π.χ. τα όρια μιας αρχαιολογικής θέσης) για το οποίο έχουμε συντεταγμένες από το πεδίο, ενεργοποιούμε το αντίστοιχο </a:t>
            </a:r>
            <a:r>
              <a:rPr lang="en-US" sz="1600" dirty="0" smtClean="0"/>
              <a:t>file </a:t>
            </a:r>
            <a:r>
              <a:rPr lang="el-GR" sz="1600" dirty="0" smtClean="0"/>
              <a:t>στον χάρτη (</a:t>
            </a:r>
            <a:r>
              <a:rPr lang="en-US" sz="1600" dirty="0" smtClean="0"/>
              <a:t>Start editing</a:t>
            </a:r>
            <a:r>
              <a:rPr lang="el-GR" sz="1600" dirty="0" smtClean="0"/>
              <a:t>), «χτυπάμε» τα σημεία κατά προσέγγιση στον χάρτη → </a:t>
            </a:r>
            <a:r>
              <a:rPr lang="en-US" sz="1600" dirty="0" smtClean="0"/>
              <a:t>finish part</a:t>
            </a:r>
            <a:r>
              <a:rPr lang="el-GR" sz="1600" dirty="0" smtClean="0"/>
              <a:t>. Δεξί κλικ στο πολύγωνο που χαράξαμε → </a:t>
            </a:r>
            <a:r>
              <a:rPr lang="en-US" sz="1600" dirty="0" smtClean="0"/>
              <a:t>sketch properties </a:t>
            </a:r>
            <a:r>
              <a:rPr lang="el-GR" sz="1600" dirty="0" smtClean="0"/>
              <a:t>→ και δίνουμε τις ακριβείς συντεταγμένες. </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1"/>
          </a:solidFill>
        </p:spPr>
        <p:txBody>
          <a:bodyPr>
            <a:normAutofit fontScale="90000"/>
          </a:bodyPr>
          <a:lstStyle/>
          <a:p>
            <a:pPr lvl="0" algn="l"/>
            <a:r>
              <a:rPr lang="el-GR" sz="2200" u="sng" dirty="0" smtClean="0">
                <a:solidFill>
                  <a:schemeClr val="bg1"/>
                </a:solidFill>
              </a:rPr>
              <a:t>Εφαρμογές </a:t>
            </a:r>
            <a:r>
              <a:rPr lang="en-US" sz="2200" u="sng" dirty="0" smtClean="0">
                <a:solidFill>
                  <a:schemeClr val="bg1"/>
                </a:solidFill>
              </a:rPr>
              <a:t>GIS </a:t>
            </a:r>
            <a:r>
              <a:rPr lang="el-GR" sz="2200" u="sng" dirty="0" smtClean="0">
                <a:solidFill>
                  <a:schemeClr val="bg1"/>
                </a:solidFill>
              </a:rPr>
              <a:t>στην αρχαιολογία</a:t>
            </a:r>
            <a:r>
              <a:rPr lang="el-GR" sz="2200" dirty="0" smtClean="0">
                <a:solidFill>
                  <a:schemeClr val="bg1"/>
                </a:solidFill>
              </a:rPr>
              <a:t/>
            </a:r>
            <a:br>
              <a:rPr lang="el-GR" sz="2200" dirty="0" smtClean="0">
                <a:solidFill>
                  <a:schemeClr val="bg1"/>
                </a:solidFill>
              </a:rPr>
            </a:br>
            <a:r>
              <a:rPr lang="el-GR" sz="2200" dirty="0" smtClean="0">
                <a:solidFill>
                  <a:schemeClr val="bg1"/>
                </a:solidFill>
              </a:rPr>
              <a:t>3</a:t>
            </a:r>
            <a:r>
              <a:rPr lang="el-GR" sz="2200" b="1" baseline="30000" dirty="0" smtClean="0">
                <a:solidFill>
                  <a:schemeClr val="bg1"/>
                </a:solidFill>
              </a:rPr>
              <a:t>η</a:t>
            </a:r>
            <a:r>
              <a:rPr lang="el-GR" sz="2200" dirty="0" smtClean="0">
                <a:solidFill>
                  <a:schemeClr val="bg1"/>
                </a:solidFill>
              </a:rPr>
              <a:t> ενότητα</a:t>
            </a:r>
            <a:r>
              <a:rPr lang="en-US" sz="2200" dirty="0" smtClean="0">
                <a:solidFill>
                  <a:schemeClr val="bg1"/>
                </a:solidFill>
              </a:rPr>
              <a:t>: </a:t>
            </a:r>
            <a:r>
              <a:rPr lang="el-GR" sz="2200" dirty="0" smtClean="0">
                <a:solidFill>
                  <a:schemeClr val="bg1"/>
                </a:solidFill>
              </a:rPr>
              <a:t>εισαγωγή και επεξεργασία της αρχαιολογικής πληροφορίας</a:t>
            </a:r>
            <a:endParaRPr lang="en-US" dirty="0">
              <a:solidFill>
                <a:schemeClr val="bg1"/>
              </a:solidFill>
            </a:endParaRPr>
          </a:p>
        </p:txBody>
      </p:sp>
      <p:sp>
        <p:nvSpPr>
          <p:cNvPr id="3" name="Content Placeholder 2"/>
          <p:cNvSpPr>
            <a:spLocks noGrp="1"/>
          </p:cNvSpPr>
          <p:nvPr>
            <p:ph idx="1"/>
          </p:nvPr>
        </p:nvSpPr>
        <p:spPr>
          <a:xfrm>
            <a:off x="457200" y="914400"/>
            <a:ext cx="8229600" cy="5638800"/>
          </a:xfrm>
        </p:spPr>
        <p:txBody>
          <a:bodyPr>
            <a:noAutofit/>
          </a:bodyPr>
          <a:lstStyle/>
          <a:p>
            <a:r>
              <a:rPr lang="el-GR" sz="1600" dirty="0"/>
              <a:t>Για τις αρχαιολογικές θέσεις (πολυγωνικό </a:t>
            </a:r>
            <a:r>
              <a:rPr lang="en-US" sz="1600" dirty="0"/>
              <a:t>file) </a:t>
            </a:r>
            <a:r>
              <a:rPr lang="el-GR" sz="1600" dirty="0"/>
              <a:t>θα χρειαστεί να προσθέσουμε στον πίνακα ιδιοτήτων τους διάφορα πεδία, ένα για το όνομα της θέσης, ένα για το εμβαδόν </a:t>
            </a:r>
            <a:r>
              <a:rPr lang="en-US" sz="1600" dirty="0"/>
              <a:t>(</a:t>
            </a:r>
            <a:r>
              <a:rPr lang="en-US" sz="1600" dirty="0" smtClean="0"/>
              <a:t>area – </a:t>
            </a:r>
            <a:r>
              <a:rPr lang="el-GR" sz="1600" dirty="0" smtClean="0"/>
              <a:t>παρότι υπολογίζεται και αυτόματα σε διαφορετικό πεδίο) και </a:t>
            </a:r>
            <a:r>
              <a:rPr lang="el-GR" sz="1600" dirty="0"/>
              <a:t>πεδία για τις χρονολογικές φάσεις (π.χ. Κλασική, Ελληνιστική κλπ.)</a:t>
            </a:r>
            <a:r>
              <a:rPr lang="en-US" sz="1600" dirty="0"/>
              <a:t>. </a:t>
            </a:r>
            <a:r>
              <a:rPr lang="el-GR" sz="1600" dirty="0"/>
              <a:t>Στο πεδίο για το εμβαδόν προσέχουμε να επιλέξουμε</a:t>
            </a:r>
            <a:r>
              <a:rPr lang="en-US" sz="1600" dirty="0"/>
              <a:t> </a:t>
            </a:r>
            <a:r>
              <a:rPr lang="el-GR" sz="1600" dirty="0"/>
              <a:t>ως τύπο (</a:t>
            </a:r>
            <a:r>
              <a:rPr lang="en-US" sz="1600" dirty="0"/>
              <a:t>type)</a:t>
            </a:r>
            <a:r>
              <a:rPr lang="el-GR" sz="1600" dirty="0"/>
              <a:t> </a:t>
            </a:r>
            <a:r>
              <a:rPr lang="en-US" sz="1600" dirty="0"/>
              <a:t>float </a:t>
            </a:r>
            <a:r>
              <a:rPr lang="el-GR" sz="1600" dirty="0"/>
              <a:t>ή </a:t>
            </a:r>
            <a:r>
              <a:rPr lang="en-US" sz="1600" dirty="0"/>
              <a:t>double.</a:t>
            </a:r>
            <a:endParaRPr lang="el-GR" sz="1600" dirty="0"/>
          </a:p>
          <a:p>
            <a:r>
              <a:rPr lang="el-GR" sz="1600" dirty="0"/>
              <a:t>Αφού περάσουμε τις θέσεις στο χάρτη με βάση τις συντεταγμένες που πήραμε στο πεδίο, γυρίζουμε στο </a:t>
            </a:r>
            <a:r>
              <a:rPr lang="en-US" sz="1600" dirty="0"/>
              <a:t>Attributes table </a:t>
            </a:r>
            <a:r>
              <a:rPr lang="el-GR" sz="1600" dirty="0"/>
              <a:t>→</a:t>
            </a:r>
            <a:r>
              <a:rPr lang="en-US" sz="1600" dirty="0"/>
              <a:t> </a:t>
            </a:r>
            <a:r>
              <a:rPr lang="el-GR" sz="1600" dirty="0"/>
              <a:t>δεξί κλικ στο πεδίο </a:t>
            </a:r>
            <a:r>
              <a:rPr lang="en-US" sz="1600" dirty="0"/>
              <a:t>“Area” </a:t>
            </a:r>
            <a:r>
              <a:rPr lang="el-GR" sz="1600" dirty="0"/>
              <a:t>→ </a:t>
            </a:r>
            <a:r>
              <a:rPr lang="en-US" sz="1600" dirty="0"/>
              <a:t>Calculate Geometry (</a:t>
            </a:r>
            <a:r>
              <a:rPr lang="el-GR" sz="1600" dirty="0"/>
              <a:t>προσέχουμε να χρησιμοποιήσουμε το σωστό </a:t>
            </a:r>
            <a:r>
              <a:rPr lang="en-US" sz="1600" dirty="0"/>
              <a:t>coordinate system)</a:t>
            </a:r>
            <a:r>
              <a:rPr lang="el-GR" sz="1600" dirty="0"/>
              <a:t>, και το πρόγραμμα υπολογίζει αυτόματα το εμβαδό κάθε χαρακτηριστικού και προσθέτει τις τιμές στον πίνακα. </a:t>
            </a:r>
          </a:p>
          <a:p>
            <a:r>
              <a:rPr lang="el-GR" sz="1600" dirty="0"/>
              <a:t>Στα πεδία των χρονολογικών φάσεων για κάθε θέση δίνουμε τιμές 1 ή 0 για την περίπτωση που έχει ή δεν έχει τέτοια φάση. </a:t>
            </a:r>
          </a:p>
          <a:p>
            <a:r>
              <a:rPr lang="el-GR" sz="1600" dirty="0"/>
              <a:t>Για να κάνουμε τώρα επιλογές από τα δεδομένα ενός </a:t>
            </a:r>
            <a:r>
              <a:rPr lang="en-US" sz="1600" dirty="0"/>
              <a:t>file </a:t>
            </a:r>
            <a:r>
              <a:rPr lang="el-GR" sz="1600" dirty="0"/>
              <a:t>και να τις δείξουμε στο χάρτη, ανοίγουμε το Α</a:t>
            </a:r>
            <a:r>
              <a:rPr lang="en-US" sz="1600" dirty="0" err="1"/>
              <a:t>ttributes</a:t>
            </a:r>
            <a:r>
              <a:rPr lang="en-US" sz="1600" dirty="0"/>
              <a:t> Table </a:t>
            </a:r>
            <a:r>
              <a:rPr lang="el-GR" sz="1600" dirty="0"/>
              <a:t>και ενεργοποιούμε το πλήκτρο </a:t>
            </a:r>
            <a:r>
              <a:rPr lang="en-US" sz="1600" dirty="0"/>
              <a:t>Select by Attributes</a:t>
            </a:r>
            <a:r>
              <a:rPr lang="el-GR" sz="1600" dirty="0"/>
              <a:t>.  Ανοίγει ο πίνακας του </a:t>
            </a:r>
            <a:r>
              <a:rPr lang="en-US" sz="1600" dirty="0"/>
              <a:t>Selection query (</a:t>
            </a:r>
            <a:r>
              <a:rPr lang="el-GR" sz="1600" dirty="0"/>
              <a:t>που λειτουργεί με </a:t>
            </a:r>
            <a:r>
              <a:rPr lang="en-US" sz="1600" dirty="0"/>
              <a:t>SQL</a:t>
            </a:r>
            <a:r>
              <a:rPr lang="el-GR" sz="1600" dirty="0"/>
              <a:t>)</a:t>
            </a:r>
            <a:r>
              <a:rPr lang="en-US" sz="1600" dirty="0"/>
              <a:t> </a:t>
            </a:r>
            <a:r>
              <a:rPr lang="el-GR" sz="1600" dirty="0"/>
              <a:t>→</a:t>
            </a:r>
            <a:r>
              <a:rPr lang="en-US" sz="1600" dirty="0"/>
              <a:t>  Method: Create a new selection</a:t>
            </a:r>
            <a:r>
              <a:rPr lang="el-GR" sz="1600" dirty="0"/>
              <a:t>, και στη συνέχεια ορίζουμε τα κριτήρια αναζήτησης. Π.χ. </a:t>
            </a:r>
            <a:r>
              <a:rPr lang="el-GR" sz="1600" dirty="0" err="1"/>
              <a:t>Εαν</a:t>
            </a:r>
            <a:r>
              <a:rPr lang="el-GR" sz="1600" dirty="0"/>
              <a:t> ορίσουμε ως κριτήριο το εμβαδόν να είναι μεγαλύτερο των </a:t>
            </a:r>
            <a:r>
              <a:rPr lang="en-US" sz="1600" dirty="0"/>
              <a:t>10 </a:t>
            </a:r>
            <a:r>
              <a:rPr lang="el-GR" sz="1600" dirty="0"/>
              <a:t>στρεμμάτων (</a:t>
            </a:r>
            <a:r>
              <a:rPr lang="en-US" sz="1600" dirty="0"/>
              <a:t>“Area” &gt; 10000) </a:t>
            </a:r>
            <a:r>
              <a:rPr lang="el-GR" sz="1600" dirty="0"/>
              <a:t>, τότε θα επιλεγούν μόνο οι θέσεις με μεγαλύτερο εμβαδόν. </a:t>
            </a:r>
            <a:r>
              <a:rPr lang="el-GR" sz="1600" dirty="0" err="1"/>
              <a:t>Εαν</a:t>
            </a:r>
            <a:r>
              <a:rPr lang="el-GR" sz="1600" dirty="0"/>
              <a:t> θέλουμε να επιλέξουμε μόνο θέσεις με Κλασική φάση</a:t>
            </a:r>
            <a:r>
              <a:rPr lang="en-US" sz="1600" dirty="0"/>
              <a:t>, </a:t>
            </a:r>
            <a:r>
              <a:rPr lang="el-GR" sz="1600" dirty="0"/>
              <a:t>τότε στο πίνακα θα πρέπει να ορίσουμε </a:t>
            </a:r>
            <a:r>
              <a:rPr lang="en-US" sz="1600" dirty="0"/>
              <a:t>“Classical” = 1</a:t>
            </a:r>
            <a:r>
              <a:rPr lang="el-GR" sz="1600" dirty="0"/>
              <a:t>. Για να βεβαιωθούμε ότι η έκφραση που χρησιμοποιούμε στο </a:t>
            </a:r>
            <a:r>
              <a:rPr lang="en-US" sz="1600" dirty="0"/>
              <a:t>Selection query </a:t>
            </a:r>
            <a:r>
              <a:rPr lang="el-GR" sz="1600" dirty="0"/>
              <a:t>είναι σωστή, ενεργοποιούμε το </a:t>
            </a:r>
            <a:r>
              <a:rPr lang="en-US" sz="1600" dirty="0"/>
              <a:t>Verify </a:t>
            </a:r>
            <a:r>
              <a:rPr lang="el-GR" sz="1600" dirty="0"/>
              <a:t>πλήκτρο.</a:t>
            </a:r>
            <a:endParaRPr lang="en-US" sz="1600" dirty="0"/>
          </a:p>
          <a:p>
            <a:pPr marL="0" indent="0">
              <a:buNone/>
            </a:pPr>
            <a:endParaRPr lang="en-US" sz="16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1"/>
          </a:solidFill>
        </p:spPr>
        <p:txBody>
          <a:bodyPr>
            <a:normAutofit fontScale="90000"/>
          </a:bodyPr>
          <a:lstStyle/>
          <a:p>
            <a:pPr lvl="0" algn="l"/>
            <a:r>
              <a:rPr lang="el-GR" sz="2200" u="sng" dirty="0" smtClean="0">
                <a:solidFill>
                  <a:schemeClr val="bg1"/>
                </a:solidFill>
              </a:rPr>
              <a:t>Εφαρμογές </a:t>
            </a:r>
            <a:r>
              <a:rPr lang="en-US" sz="2200" u="sng" dirty="0" smtClean="0">
                <a:solidFill>
                  <a:schemeClr val="bg1"/>
                </a:solidFill>
              </a:rPr>
              <a:t>GIS </a:t>
            </a:r>
            <a:r>
              <a:rPr lang="el-GR" sz="2200" u="sng" dirty="0" smtClean="0">
                <a:solidFill>
                  <a:schemeClr val="bg1"/>
                </a:solidFill>
              </a:rPr>
              <a:t>στην αρχαιολογία</a:t>
            </a:r>
            <a:r>
              <a:rPr lang="el-GR" sz="2200" dirty="0" smtClean="0">
                <a:solidFill>
                  <a:schemeClr val="bg1"/>
                </a:solidFill>
              </a:rPr>
              <a:t/>
            </a:r>
            <a:br>
              <a:rPr lang="el-GR" sz="2200" dirty="0" smtClean="0">
                <a:solidFill>
                  <a:schemeClr val="bg1"/>
                </a:solidFill>
              </a:rPr>
            </a:br>
            <a:r>
              <a:rPr lang="el-GR" sz="2200" dirty="0" smtClean="0">
                <a:solidFill>
                  <a:schemeClr val="bg1"/>
                </a:solidFill>
              </a:rPr>
              <a:t>3</a:t>
            </a:r>
            <a:r>
              <a:rPr lang="el-GR" sz="2200" b="1" baseline="30000" dirty="0" smtClean="0">
                <a:solidFill>
                  <a:schemeClr val="bg1"/>
                </a:solidFill>
              </a:rPr>
              <a:t>η</a:t>
            </a:r>
            <a:r>
              <a:rPr lang="el-GR" sz="2200" dirty="0" smtClean="0">
                <a:solidFill>
                  <a:schemeClr val="bg1"/>
                </a:solidFill>
              </a:rPr>
              <a:t> ενότητα</a:t>
            </a:r>
            <a:r>
              <a:rPr lang="en-US" sz="2200" dirty="0" smtClean="0">
                <a:solidFill>
                  <a:schemeClr val="bg1"/>
                </a:solidFill>
              </a:rPr>
              <a:t>: </a:t>
            </a:r>
            <a:r>
              <a:rPr lang="el-GR" sz="2200" dirty="0" smtClean="0">
                <a:solidFill>
                  <a:schemeClr val="bg1"/>
                </a:solidFill>
              </a:rPr>
              <a:t>εισαγωγή και επεξεργασία της αρχαιολογικής πληροφορίας</a:t>
            </a:r>
            <a:endParaRPr lang="en-US" dirty="0">
              <a:solidFill>
                <a:schemeClr val="bg1"/>
              </a:solidFill>
            </a:endParaRPr>
          </a:p>
        </p:txBody>
      </p:sp>
      <p:sp>
        <p:nvSpPr>
          <p:cNvPr id="3" name="Content Placeholder 2"/>
          <p:cNvSpPr>
            <a:spLocks noGrp="1"/>
          </p:cNvSpPr>
          <p:nvPr>
            <p:ph idx="1"/>
          </p:nvPr>
        </p:nvSpPr>
        <p:spPr>
          <a:xfrm>
            <a:off x="457200" y="789432"/>
            <a:ext cx="8229600" cy="6068568"/>
          </a:xfrm>
        </p:spPr>
        <p:txBody>
          <a:bodyPr>
            <a:noAutofit/>
          </a:bodyPr>
          <a:lstStyle/>
          <a:p>
            <a:r>
              <a:rPr lang="el-GR" sz="1600" dirty="0"/>
              <a:t>Αφού επιλέξουμε τα δεδομένα που θέλουμε, δεξί κλικ στο </a:t>
            </a:r>
            <a:r>
              <a:rPr lang="en-US" sz="1600" dirty="0"/>
              <a:t>layer</a:t>
            </a:r>
            <a:r>
              <a:rPr lang="el-GR" sz="1600" dirty="0"/>
              <a:t> → </a:t>
            </a:r>
            <a:r>
              <a:rPr lang="en-US" sz="1600" dirty="0"/>
              <a:t>Selection </a:t>
            </a:r>
            <a:r>
              <a:rPr lang="el-GR" sz="1600" dirty="0"/>
              <a:t>→ </a:t>
            </a:r>
            <a:r>
              <a:rPr lang="en-US" sz="1600" dirty="0"/>
              <a:t>Create Layer from Selected Features</a:t>
            </a:r>
            <a:r>
              <a:rPr lang="el-GR" sz="1600" dirty="0"/>
              <a:t>, και το νέο </a:t>
            </a:r>
            <a:r>
              <a:rPr lang="en-US" sz="1600" dirty="0"/>
              <a:t>layer </a:t>
            </a:r>
            <a:r>
              <a:rPr lang="el-GR" sz="1600" dirty="0"/>
              <a:t>εμφανίζεται στον χάρτη. Με αυτόν τον τρόπο μπορούμε να δημιουργήσουμε ξεχωριστά </a:t>
            </a:r>
            <a:r>
              <a:rPr lang="en-US" sz="1600" dirty="0"/>
              <a:t>files </a:t>
            </a:r>
            <a:r>
              <a:rPr lang="el-GR" sz="1600" dirty="0"/>
              <a:t>για τις αρχαιολογικές θέσεις μιας περιοχής π.χ. κατά χρονολογική φάση. </a:t>
            </a:r>
          </a:p>
          <a:p>
            <a:r>
              <a:rPr lang="el-GR" sz="1600" dirty="0"/>
              <a:t>Για να δείξουμε τις αρχαιολογικές θέσεις κατά μέγεθος, καλό είναι πρώτα να μετατρέψουμε τα πολυγωνικά </a:t>
            </a:r>
            <a:r>
              <a:rPr lang="en-US" sz="1600" dirty="0"/>
              <a:t>features </a:t>
            </a:r>
            <a:r>
              <a:rPr lang="el-GR" sz="1600" dirty="0"/>
              <a:t>των οικισμών σε σημειακά ως εξής: </a:t>
            </a:r>
            <a:r>
              <a:rPr lang="en-US" sz="1600" dirty="0" err="1"/>
              <a:t>Geoprocessing</a:t>
            </a:r>
            <a:r>
              <a:rPr lang="en-US" sz="1600" dirty="0"/>
              <a:t> </a:t>
            </a:r>
            <a:r>
              <a:rPr lang="el-GR" sz="1600" dirty="0"/>
              <a:t>→ </a:t>
            </a:r>
            <a:r>
              <a:rPr lang="en-US" sz="1600" dirty="0" err="1"/>
              <a:t>ArcToolbox</a:t>
            </a:r>
            <a:r>
              <a:rPr lang="en-US" sz="1600" dirty="0"/>
              <a:t> </a:t>
            </a:r>
            <a:r>
              <a:rPr lang="el-GR" sz="1600" dirty="0"/>
              <a:t>→ </a:t>
            </a:r>
            <a:r>
              <a:rPr lang="en-US" sz="1600" dirty="0"/>
              <a:t>Data Management </a:t>
            </a:r>
            <a:r>
              <a:rPr lang="el-GR" sz="1600" dirty="0"/>
              <a:t>→ </a:t>
            </a:r>
            <a:r>
              <a:rPr lang="en-US" sz="1600" dirty="0"/>
              <a:t>Feature to Point</a:t>
            </a:r>
            <a:r>
              <a:rPr lang="el-GR" sz="1600" dirty="0"/>
              <a:t> (και ως </a:t>
            </a:r>
            <a:r>
              <a:rPr lang="en-US" sz="1600" dirty="0"/>
              <a:t>input features </a:t>
            </a:r>
            <a:r>
              <a:rPr lang="el-GR" sz="1600" dirty="0"/>
              <a:t>επιλέγουμε το πολυγωνικό </a:t>
            </a:r>
            <a:r>
              <a:rPr lang="en-US" sz="1600" dirty="0"/>
              <a:t>layer </a:t>
            </a:r>
            <a:r>
              <a:rPr lang="el-GR" sz="1600" dirty="0"/>
              <a:t>των οικισμών). Στο </a:t>
            </a:r>
            <a:r>
              <a:rPr lang="el-GR" sz="1600" dirty="0" smtClean="0"/>
              <a:t>κα</a:t>
            </a:r>
            <a:r>
              <a:rPr lang="el-GR" sz="1600" dirty="0"/>
              <a:t>ι</a:t>
            </a:r>
            <a:r>
              <a:rPr lang="el-GR" sz="1600" dirty="0" smtClean="0"/>
              <a:t>νούργιο</a:t>
            </a:r>
            <a:r>
              <a:rPr lang="el-GR" sz="1600" dirty="0"/>
              <a:t>, σημειακό </a:t>
            </a:r>
            <a:r>
              <a:rPr lang="en-US" sz="1600" dirty="0"/>
              <a:t>layer</a:t>
            </a:r>
            <a:r>
              <a:rPr lang="el-GR" sz="1600" dirty="0"/>
              <a:t>, μεταφέρονται όλες οι ιδιότητες του αντίστοιχου πολυγωνικού</a:t>
            </a:r>
            <a:r>
              <a:rPr lang="el-GR" sz="1600" dirty="0" smtClean="0"/>
              <a:t>.</a:t>
            </a:r>
            <a:r>
              <a:rPr lang="en-US" sz="1600" dirty="0" smtClean="0"/>
              <a:t> (</a:t>
            </a:r>
            <a:r>
              <a:rPr lang="el-GR" sz="1600" dirty="0" smtClean="0"/>
              <a:t>Για να αποθηκεύσουμε τα αποτελέσματα της </a:t>
            </a:r>
            <a:r>
              <a:rPr lang="el-GR" sz="1600" dirty="0" err="1" smtClean="0"/>
              <a:t>γεωεπεξεργασίας</a:t>
            </a:r>
            <a:r>
              <a:rPr lang="el-GR" sz="1600" dirty="0" smtClean="0"/>
              <a:t> ως ξεχωριστό </a:t>
            </a:r>
            <a:r>
              <a:rPr lang="en-US" sz="1600" dirty="0" smtClean="0"/>
              <a:t>shapefile,</a:t>
            </a:r>
            <a:r>
              <a:rPr lang="el-GR" sz="1600" dirty="0"/>
              <a:t> </a:t>
            </a:r>
            <a:r>
              <a:rPr lang="el-GR" sz="1600" dirty="0" smtClean="0"/>
              <a:t>δεξί </a:t>
            </a:r>
            <a:r>
              <a:rPr lang="el-GR" sz="1600" dirty="0" err="1" smtClean="0"/>
              <a:t>κλίκ</a:t>
            </a:r>
            <a:r>
              <a:rPr lang="el-GR" sz="1600" dirty="0" smtClean="0"/>
              <a:t> στο παράγωγο </a:t>
            </a:r>
            <a:r>
              <a:rPr lang="en-US" sz="1600" dirty="0" smtClean="0"/>
              <a:t>layer </a:t>
            </a:r>
            <a:r>
              <a:rPr lang="el-GR" sz="1600" dirty="0"/>
              <a:t>→ </a:t>
            </a:r>
            <a:r>
              <a:rPr lang="en-US" sz="1600" dirty="0" smtClean="0"/>
              <a:t>Data </a:t>
            </a:r>
            <a:r>
              <a:rPr lang="el-GR" sz="1600" dirty="0"/>
              <a:t>→ </a:t>
            </a:r>
            <a:r>
              <a:rPr lang="en-US" sz="1600" dirty="0" smtClean="0"/>
              <a:t> Export Data </a:t>
            </a:r>
            <a:r>
              <a:rPr lang="el-GR" sz="1600" dirty="0" smtClean="0"/>
              <a:t>και επιλέγουμε το </a:t>
            </a:r>
            <a:r>
              <a:rPr lang="en-US" sz="1600" dirty="0" smtClean="0"/>
              <a:t>Output feature class)</a:t>
            </a:r>
            <a:endParaRPr lang="el-GR" sz="1600" dirty="0"/>
          </a:p>
          <a:p>
            <a:r>
              <a:rPr lang="el-GR" sz="1600" dirty="0"/>
              <a:t>Τώρα ανοίγουμε τις ιδιότητες του </a:t>
            </a:r>
            <a:r>
              <a:rPr lang="en-US" sz="1600" dirty="0"/>
              <a:t>layer (</a:t>
            </a:r>
            <a:r>
              <a:rPr lang="el-GR" sz="1600" dirty="0"/>
              <a:t>με διπλό κλικ ή με δεξί κλικ →</a:t>
            </a:r>
            <a:r>
              <a:rPr lang="en-US" sz="1600" dirty="0"/>
              <a:t> properties</a:t>
            </a:r>
            <a:r>
              <a:rPr lang="el-GR" sz="1600" dirty="0"/>
              <a:t>), →</a:t>
            </a:r>
            <a:r>
              <a:rPr lang="en-US" sz="1600" dirty="0"/>
              <a:t> </a:t>
            </a:r>
            <a:r>
              <a:rPr lang="en-US" sz="1600" dirty="0" err="1"/>
              <a:t>symbology</a:t>
            </a:r>
            <a:r>
              <a:rPr lang="en-US" sz="1600" dirty="0"/>
              <a:t> </a:t>
            </a:r>
            <a:r>
              <a:rPr lang="el-GR" sz="1600" dirty="0"/>
              <a:t>→</a:t>
            </a:r>
            <a:r>
              <a:rPr lang="en-US" sz="1600"/>
              <a:t>  </a:t>
            </a:r>
            <a:r>
              <a:rPr lang="en-US" sz="1600" smtClean="0"/>
              <a:t>Quantities </a:t>
            </a:r>
            <a:r>
              <a:rPr lang="el-GR" sz="1600" dirty="0"/>
              <a:t>→</a:t>
            </a:r>
            <a:r>
              <a:rPr lang="en-US" sz="1600" dirty="0"/>
              <a:t> graduated symbols, </a:t>
            </a:r>
            <a:r>
              <a:rPr lang="el-GR" sz="1600" dirty="0"/>
              <a:t>οπότε καθορίζουμε το πεδίο των τιμών (</a:t>
            </a:r>
            <a:r>
              <a:rPr lang="en-US" sz="1600" dirty="0"/>
              <a:t>Value), </a:t>
            </a:r>
            <a:r>
              <a:rPr lang="el-GR" sz="1600" dirty="0"/>
              <a:t>που είναι το </a:t>
            </a:r>
            <a:r>
              <a:rPr lang="en-US" sz="1600" dirty="0"/>
              <a:t>Area, </a:t>
            </a:r>
            <a:r>
              <a:rPr lang="el-GR" sz="1600" dirty="0"/>
              <a:t>και τον αριθμό των κατηγοριών </a:t>
            </a:r>
            <a:r>
              <a:rPr lang="en-US" sz="1600" dirty="0"/>
              <a:t>(Classes). </a:t>
            </a:r>
            <a:endParaRPr lang="el-GR" sz="1600" dirty="0"/>
          </a:p>
          <a:p>
            <a:r>
              <a:rPr lang="el-GR" sz="1600" dirty="0"/>
              <a:t>Στην περίπτωση όπου κάποιοι άλλοι παράγοντες επηρεάζουν τις αριθμητικές τιμές που κατηγοριοποιούμε (και δείχνουμε στο χάρτη), μπορούμε να τους λάβουμε υπόψη μας στο πεδίο </a:t>
            </a:r>
            <a:r>
              <a:rPr lang="en-US" sz="1600" dirty="0"/>
              <a:t>Normalization. </a:t>
            </a:r>
            <a:r>
              <a:rPr lang="el-GR" sz="1600" dirty="0"/>
              <a:t>Οι τιμές αυτού του πεδίου θα διαιρέσουν τις τιμές που κατηγοριοποιούμε για να δώσουν αναλογίες (</a:t>
            </a:r>
            <a:r>
              <a:rPr lang="en-US" sz="1600" dirty="0"/>
              <a:t>ratios). </a:t>
            </a:r>
            <a:r>
              <a:rPr lang="el-GR" sz="1600" dirty="0"/>
              <a:t>Π.χ. Αν σε κάθε αρχαιολογική θέση έχουμε μετρήσει τα όστρακα και θέλουμε να κατηγοριοποιήσουμε τις θέσεις ανάλογα με τον αριθμό των οστράκων που βρήκαμε, τότε θα πρέπει να λάβουμε υπόψη μας και το μέγεθος των θέσεων για να έχουμε </a:t>
            </a:r>
            <a:r>
              <a:rPr lang="el-GR" sz="1600" dirty="0" smtClean="0"/>
              <a:t>πιο </a:t>
            </a:r>
            <a:r>
              <a:rPr lang="el-GR" sz="1600" dirty="0"/>
              <a:t>σωστά αποτελέσματα. Με άλλα λόγια πρέπει ο αριθμός των οστράκων να διαιρεθεί από το εμβαδόν της θέσης.</a:t>
            </a:r>
            <a:r>
              <a:rPr lang="en-US" sz="1600" dirty="0"/>
              <a:t> </a:t>
            </a:r>
            <a:r>
              <a:rPr lang="el-GR" sz="1600" dirty="0"/>
              <a:t>Στο </a:t>
            </a:r>
            <a:r>
              <a:rPr lang="en-US" sz="1600" dirty="0"/>
              <a:t>Layer properties </a:t>
            </a:r>
            <a:r>
              <a:rPr lang="el-GR" sz="1600" dirty="0"/>
              <a:t>→</a:t>
            </a:r>
            <a:r>
              <a:rPr lang="en-US" sz="1600" dirty="0"/>
              <a:t> Quantities </a:t>
            </a:r>
            <a:r>
              <a:rPr lang="el-GR" sz="1600" dirty="0"/>
              <a:t>→</a:t>
            </a:r>
            <a:r>
              <a:rPr lang="en-US" sz="1600" dirty="0"/>
              <a:t>  Graduated symbols </a:t>
            </a:r>
            <a:r>
              <a:rPr lang="el-GR" sz="1600" dirty="0"/>
              <a:t>→</a:t>
            </a:r>
            <a:r>
              <a:rPr lang="en-US" sz="1600" dirty="0"/>
              <a:t> Fields: Value = </a:t>
            </a:r>
            <a:r>
              <a:rPr lang="el-GR" sz="1600" dirty="0"/>
              <a:t>αριθμός των οστράκων</a:t>
            </a:r>
            <a:r>
              <a:rPr lang="en-US" sz="1600" dirty="0"/>
              <a:t>,</a:t>
            </a:r>
            <a:r>
              <a:rPr lang="el-GR" sz="1600" dirty="0"/>
              <a:t> </a:t>
            </a:r>
            <a:r>
              <a:rPr lang="en-US" sz="1600" dirty="0"/>
              <a:t>Normalization </a:t>
            </a:r>
            <a:r>
              <a:rPr lang="el-GR" sz="1600" dirty="0"/>
              <a:t>= εμβαδόν κάθε θέσης.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solidFill>
            <a:schemeClr val="accent1"/>
          </a:solidFill>
        </p:spPr>
        <p:txBody>
          <a:bodyPr>
            <a:normAutofit fontScale="90000"/>
          </a:bodyPr>
          <a:lstStyle/>
          <a:p>
            <a:pPr lvl="0" algn="l"/>
            <a:r>
              <a:rPr lang="el-GR" sz="2200" u="sng" dirty="0" smtClean="0">
                <a:solidFill>
                  <a:schemeClr val="bg1"/>
                </a:solidFill>
              </a:rPr>
              <a:t>Εφαρμογές </a:t>
            </a:r>
            <a:r>
              <a:rPr lang="en-US" sz="2200" u="sng" dirty="0" smtClean="0">
                <a:solidFill>
                  <a:schemeClr val="bg1"/>
                </a:solidFill>
              </a:rPr>
              <a:t>GIS </a:t>
            </a:r>
            <a:r>
              <a:rPr lang="el-GR" sz="2200" u="sng" dirty="0" smtClean="0">
                <a:solidFill>
                  <a:schemeClr val="bg1"/>
                </a:solidFill>
              </a:rPr>
              <a:t>στην αρχαιολογία</a:t>
            </a:r>
            <a:r>
              <a:rPr lang="el-GR" sz="2200" dirty="0" smtClean="0">
                <a:solidFill>
                  <a:schemeClr val="bg1"/>
                </a:solidFill>
              </a:rPr>
              <a:t/>
            </a:r>
            <a:br>
              <a:rPr lang="el-GR" sz="2200" dirty="0" smtClean="0">
                <a:solidFill>
                  <a:schemeClr val="bg1"/>
                </a:solidFill>
              </a:rPr>
            </a:br>
            <a:r>
              <a:rPr lang="el-GR" sz="2200" dirty="0" smtClean="0">
                <a:solidFill>
                  <a:schemeClr val="bg1"/>
                </a:solidFill>
              </a:rPr>
              <a:t>3</a:t>
            </a:r>
            <a:r>
              <a:rPr lang="el-GR" sz="2200" b="1" baseline="30000" dirty="0" smtClean="0">
                <a:solidFill>
                  <a:schemeClr val="bg1"/>
                </a:solidFill>
              </a:rPr>
              <a:t>η</a:t>
            </a:r>
            <a:r>
              <a:rPr lang="el-GR" sz="2200" dirty="0" smtClean="0">
                <a:solidFill>
                  <a:schemeClr val="bg1"/>
                </a:solidFill>
              </a:rPr>
              <a:t> ενότητα</a:t>
            </a:r>
            <a:r>
              <a:rPr lang="en-US" sz="2200" dirty="0" smtClean="0">
                <a:solidFill>
                  <a:schemeClr val="bg1"/>
                </a:solidFill>
              </a:rPr>
              <a:t>: </a:t>
            </a:r>
            <a:r>
              <a:rPr lang="el-GR" sz="2200" dirty="0" smtClean="0">
                <a:solidFill>
                  <a:schemeClr val="bg1"/>
                </a:solidFill>
              </a:rPr>
              <a:t>εισαγωγή και επεξεργασία της αρχαιολογικής πληροφορίας</a:t>
            </a:r>
            <a:endParaRPr lang="en-US" dirty="0">
              <a:solidFill>
                <a:schemeClr val="bg1"/>
              </a:solidFill>
            </a:endParaRPr>
          </a:p>
        </p:txBody>
      </p:sp>
      <p:sp>
        <p:nvSpPr>
          <p:cNvPr id="3" name="Content Placeholder 2"/>
          <p:cNvSpPr>
            <a:spLocks noGrp="1"/>
          </p:cNvSpPr>
          <p:nvPr>
            <p:ph idx="1"/>
          </p:nvPr>
        </p:nvSpPr>
        <p:spPr>
          <a:xfrm>
            <a:off x="457200" y="762000"/>
            <a:ext cx="8077200" cy="6019800"/>
          </a:xfrm>
        </p:spPr>
        <p:txBody>
          <a:bodyPr>
            <a:normAutofit lnSpcReduction="10000"/>
          </a:bodyPr>
          <a:lstStyle/>
          <a:p>
            <a:r>
              <a:rPr lang="el-GR" sz="1600" dirty="0" smtClean="0"/>
              <a:t>Για να δείξουμε ποσότητες (π.χ. ευρημάτων) μπορούμε στο </a:t>
            </a:r>
            <a:r>
              <a:rPr lang="en-US" sz="1600" dirty="0" smtClean="0"/>
              <a:t>Quantities </a:t>
            </a:r>
            <a:r>
              <a:rPr lang="el-GR" sz="1600" dirty="0" smtClean="0"/>
              <a:t>να επιλέξουμε το </a:t>
            </a:r>
            <a:r>
              <a:rPr lang="en-US" sz="1600" dirty="0" smtClean="0"/>
              <a:t>Dot density, </a:t>
            </a:r>
            <a:r>
              <a:rPr lang="el-GR" sz="1600" dirty="0" smtClean="0"/>
              <a:t>ενώ για να δείξουμε διαφορετικές κατηγορίες (π.χ. οστράκων μιας θέσης κατά χρονολογική περίοδο), ανοίγουμε στο </a:t>
            </a:r>
            <a:r>
              <a:rPr lang="en-US" sz="1600" dirty="0" err="1" smtClean="0"/>
              <a:t>Symbology</a:t>
            </a:r>
            <a:r>
              <a:rPr lang="en-US" sz="1600" dirty="0" smtClean="0"/>
              <a:t> </a:t>
            </a:r>
            <a:r>
              <a:rPr lang="el-GR" sz="1600" dirty="0" smtClean="0"/>
              <a:t>τα </a:t>
            </a:r>
            <a:r>
              <a:rPr lang="en-US" sz="1600" dirty="0" smtClean="0"/>
              <a:t>Charts </a:t>
            </a:r>
            <a:r>
              <a:rPr lang="el-GR" sz="1600" dirty="0" smtClean="0"/>
              <a:t>και επιλέγουμε τη μορφή</a:t>
            </a:r>
            <a:r>
              <a:rPr lang="en-US" sz="1600" dirty="0" smtClean="0"/>
              <a:t>, </a:t>
            </a:r>
            <a:r>
              <a:rPr lang="el-GR" sz="1600" dirty="0" smtClean="0"/>
              <a:t>δηλ. κυκλικό διάγραμμα (</a:t>
            </a:r>
            <a:r>
              <a:rPr lang="en-US" sz="1600" dirty="0" smtClean="0"/>
              <a:t>pie chart</a:t>
            </a:r>
            <a:r>
              <a:rPr lang="el-GR" sz="1600" dirty="0" smtClean="0"/>
              <a:t>), ραβδόγραμμα (</a:t>
            </a:r>
            <a:r>
              <a:rPr lang="en-US" sz="1600" dirty="0" smtClean="0"/>
              <a:t>bar/column) </a:t>
            </a:r>
            <a:r>
              <a:rPr lang="el-GR" sz="1600" dirty="0" smtClean="0"/>
              <a:t>ή συσσωρευτικό ραβδόγραμμα</a:t>
            </a:r>
            <a:r>
              <a:rPr lang="en-US" sz="1600" dirty="0" smtClean="0"/>
              <a:t> (stacked). </a:t>
            </a:r>
            <a:endParaRPr lang="fr-FR" sz="1600" dirty="0"/>
          </a:p>
          <a:p>
            <a:r>
              <a:rPr lang="el-GR" sz="1600" dirty="0" smtClean="0"/>
              <a:t>Για να εισάγουμε εικόνες (ή άλλου τύπου αρχεία) στον πίνακα δεδομένων ενός </a:t>
            </a:r>
            <a:r>
              <a:rPr lang="en-US" sz="1600" dirty="0" smtClean="0"/>
              <a:t>file, </a:t>
            </a:r>
            <a:r>
              <a:rPr lang="el-GR" sz="1600" dirty="0" smtClean="0"/>
              <a:t>μπορούμε να το κάνουμε με δύο τρόπους</a:t>
            </a:r>
            <a:r>
              <a:rPr lang="en-US" sz="1600" dirty="0" smtClean="0"/>
              <a:t>: </a:t>
            </a:r>
            <a:r>
              <a:rPr lang="el-GR" sz="1600" dirty="0" smtClean="0"/>
              <a:t>α) προσθέτω ένα πεδίο </a:t>
            </a:r>
            <a:r>
              <a:rPr lang="en-US" sz="1600" dirty="0" smtClean="0"/>
              <a:t>text type </a:t>
            </a:r>
            <a:r>
              <a:rPr lang="el-GR" sz="1600" dirty="0" smtClean="0"/>
              <a:t>στον πίνακα δεδομένων όπου και γράφω το </a:t>
            </a:r>
            <a:r>
              <a:rPr lang="en-US" sz="1600" dirty="0" smtClean="0"/>
              <a:t>path </a:t>
            </a:r>
            <a:r>
              <a:rPr lang="el-GR" sz="1600" dirty="0" smtClean="0"/>
              <a:t>όπου βρίσκεται το αρχείο (με δεξί κλικ στο αρχείο </a:t>
            </a:r>
            <a:r>
              <a:rPr lang="el-GR" sz="1600" dirty="0"/>
              <a:t>→</a:t>
            </a:r>
            <a:r>
              <a:rPr lang="en-US" sz="1600" dirty="0"/>
              <a:t> </a:t>
            </a:r>
            <a:r>
              <a:rPr lang="el-GR" sz="1600" dirty="0" smtClean="0"/>
              <a:t> </a:t>
            </a:r>
            <a:r>
              <a:rPr lang="en-US" sz="1600" dirty="0" smtClean="0"/>
              <a:t>properties </a:t>
            </a:r>
            <a:r>
              <a:rPr lang="el-GR" sz="1600" dirty="0" smtClean="0"/>
              <a:t>και αντιγράφω το </a:t>
            </a:r>
            <a:r>
              <a:rPr lang="en-US" sz="1600" dirty="0" smtClean="0"/>
              <a:t>Location </a:t>
            </a:r>
            <a:r>
              <a:rPr lang="el-GR" sz="1600" dirty="0" smtClean="0"/>
              <a:t>και προσθέτω το όνομα του αρχείου μαζί με την κατάληξή του (</a:t>
            </a:r>
            <a:r>
              <a:rPr lang="en-US" sz="1600" dirty="0" smtClean="0"/>
              <a:t>jpg, tiff </a:t>
            </a:r>
            <a:r>
              <a:rPr lang="el-GR" sz="1600" dirty="0" err="1" smtClean="0"/>
              <a:t>κλπ</a:t>
            </a:r>
            <a:r>
              <a:rPr lang="en-US" sz="1600" dirty="0" smtClean="0"/>
              <a:t>) </a:t>
            </a:r>
            <a:r>
              <a:rPr lang="el-GR" sz="1600" dirty="0" smtClean="0"/>
              <a:t>ή β) δημιουργώ</a:t>
            </a:r>
            <a:r>
              <a:rPr lang="en-US" sz="1600" dirty="0" smtClean="0"/>
              <a:t>  </a:t>
            </a:r>
            <a:r>
              <a:rPr lang="el-GR" sz="1600" dirty="0" smtClean="0"/>
              <a:t>νέο </a:t>
            </a:r>
            <a:r>
              <a:rPr lang="en-US" sz="1600" dirty="0" smtClean="0"/>
              <a:t>feature class </a:t>
            </a:r>
            <a:r>
              <a:rPr lang="el-GR" sz="1600" dirty="0" smtClean="0"/>
              <a:t>στη </a:t>
            </a:r>
            <a:r>
              <a:rPr lang="en-US" sz="1600" dirty="0" smtClean="0"/>
              <a:t>geodatabase</a:t>
            </a:r>
            <a:r>
              <a:rPr lang="el-GR" sz="1600" dirty="0" smtClean="0"/>
              <a:t>, δεξί κλικ στο </a:t>
            </a:r>
            <a:r>
              <a:rPr lang="en-US" sz="1600" dirty="0" smtClean="0"/>
              <a:t>feature </a:t>
            </a:r>
            <a:r>
              <a:rPr lang="el-GR" sz="1600" dirty="0" smtClean="0"/>
              <a:t>που δημιούργησα </a:t>
            </a:r>
            <a:r>
              <a:rPr lang="el-GR" sz="1600" dirty="0"/>
              <a:t>→</a:t>
            </a:r>
            <a:r>
              <a:rPr lang="en-US" sz="1600" dirty="0"/>
              <a:t> </a:t>
            </a:r>
            <a:r>
              <a:rPr lang="en-US" sz="1600" dirty="0" smtClean="0"/>
              <a:t>manage </a:t>
            </a:r>
            <a:r>
              <a:rPr lang="el-GR" sz="1600" dirty="0"/>
              <a:t>→</a:t>
            </a:r>
            <a:r>
              <a:rPr lang="en-US" sz="1600" dirty="0"/>
              <a:t> </a:t>
            </a:r>
            <a:r>
              <a:rPr lang="en-US" sz="1600" dirty="0" smtClean="0"/>
              <a:t>create attachments, </a:t>
            </a:r>
            <a:r>
              <a:rPr lang="el-GR" sz="1600" dirty="0" smtClean="0"/>
              <a:t>και στο παράθυρο των </a:t>
            </a:r>
            <a:r>
              <a:rPr lang="en-US" sz="1600" dirty="0" smtClean="0"/>
              <a:t>Attributes </a:t>
            </a:r>
            <a:r>
              <a:rPr lang="el-GR" sz="1600" dirty="0" smtClean="0"/>
              <a:t>του </a:t>
            </a:r>
            <a:r>
              <a:rPr lang="en-US" sz="1600" dirty="0" smtClean="0"/>
              <a:t>feature </a:t>
            </a:r>
            <a:r>
              <a:rPr lang="fr-FR" sz="1600" dirty="0" smtClean="0"/>
              <a:t>(</a:t>
            </a:r>
            <a:r>
              <a:rPr lang="el-GR" sz="1600" dirty="0" smtClean="0"/>
              <a:t>που έχω ενεργό από το </a:t>
            </a:r>
            <a:r>
              <a:rPr lang="en-US" sz="1600" dirty="0" smtClean="0"/>
              <a:t>editor toolbar) </a:t>
            </a:r>
            <a:r>
              <a:rPr lang="el-GR" sz="1600" dirty="0" err="1" smtClean="0"/>
              <a:t>κλικάρω</a:t>
            </a:r>
            <a:r>
              <a:rPr lang="el-GR" sz="1600" dirty="0" smtClean="0"/>
              <a:t> στο </a:t>
            </a:r>
            <a:r>
              <a:rPr lang="en-US" sz="1600" dirty="0" smtClean="0"/>
              <a:t>Attachments (</a:t>
            </a:r>
            <a:r>
              <a:rPr lang="el-GR" sz="1600" dirty="0" smtClean="0"/>
              <a:t>συνδετήρας) και προσθέτω τα αρχεία που θέλω. </a:t>
            </a:r>
          </a:p>
          <a:p>
            <a:r>
              <a:rPr lang="el-GR" sz="1600" dirty="0" smtClean="0"/>
              <a:t>Για να δείξω μια εικόνα (π.χ. ένα εύρημα) ως σύμβολο του </a:t>
            </a:r>
            <a:r>
              <a:rPr lang="en-US" sz="1600" dirty="0" smtClean="0"/>
              <a:t>feature</a:t>
            </a:r>
            <a:r>
              <a:rPr lang="fr-FR" sz="1600" dirty="0" smtClean="0"/>
              <a:t>, </a:t>
            </a:r>
            <a:r>
              <a:rPr lang="el-GR" sz="1600" dirty="0" smtClean="0"/>
              <a:t>από το </a:t>
            </a:r>
            <a:r>
              <a:rPr lang="en-US" sz="1600" dirty="0" err="1" smtClean="0"/>
              <a:t>Symbology</a:t>
            </a:r>
            <a:r>
              <a:rPr lang="en-US" sz="1600" dirty="0" smtClean="0"/>
              <a:t> </a:t>
            </a:r>
            <a:r>
              <a:rPr lang="el-GR" sz="1600" dirty="0" smtClean="0"/>
              <a:t>του </a:t>
            </a:r>
            <a:r>
              <a:rPr lang="en-US" sz="1600" dirty="0" smtClean="0"/>
              <a:t>feature</a:t>
            </a:r>
            <a:r>
              <a:rPr lang="el-GR" sz="1600" dirty="0" smtClean="0"/>
              <a:t> επιλέγω</a:t>
            </a:r>
            <a:r>
              <a:rPr lang="en-US" sz="1600" dirty="0" smtClean="0"/>
              <a:t> Categories </a:t>
            </a:r>
            <a:r>
              <a:rPr lang="el-GR" sz="1600" dirty="0"/>
              <a:t>→</a:t>
            </a:r>
            <a:r>
              <a:rPr lang="en-US" sz="1600" dirty="0"/>
              <a:t> </a:t>
            </a:r>
            <a:r>
              <a:rPr lang="en-US" sz="1600" dirty="0" smtClean="0"/>
              <a:t>Unique values, </a:t>
            </a:r>
            <a:r>
              <a:rPr lang="el-GR" sz="1600" dirty="0" smtClean="0"/>
              <a:t>διπλό κλικ στο σύμβολο του </a:t>
            </a:r>
            <a:r>
              <a:rPr lang="en-US" sz="1600" dirty="0" smtClean="0"/>
              <a:t>feature </a:t>
            </a:r>
            <a:r>
              <a:rPr lang="el-GR" sz="1600" dirty="0"/>
              <a:t>→</a:t>
            </a:r>
            <a:r>
              <a:rPr lang="en-US" sz="1600" dirty="0"/>
              <a:t> </a:t>
            </a:r>
            <a:r>
              <a:rPr lang="en-US" sz="1600" dirty="0" smtClean="0"/>
              <a:t>edit symbol </a:t>
            </a:r>
            <a:r>
              <a:rPr lang="el-GR" sz="1600" dirty="0"/>
              <a:t>→</a:t>
            </a:r>
            <a:r>
              <a:rPr lang="en-US" sz="1600" dirty="0"/>
              <a:t> </a:t>
            </a:r>
            <a:r>
              <a:rPr lang="en-US" sz="1600" dirty="0" smtClean="0"/>
              <a:t>type </a:t>
            </a:r>
            <a:r>
              <a:rPr lang="el-GR" sz="1600" dirty="0"/>
              <a:t>→</a:t>
            </a:r>
            <a:r>
              <a:rPr lang="en-US" sz="1600" dirty="0"/>
              <a:t> </a:t>
            </a:r>
            <a:r>
              <a:rPr lang="en-US" sz="1600" dirty="0" smtClean="0"/>
              <a:t> picture marker symbol </a:t>
            </a:r>
            <a:r>
              <a:rPr lang="el-GR" sz="1600" dirty="0" smtClean="0"/>
              <a:t>οπότε επιλέγω </a:t>
            </a:r>
            <a:r>
              <a:rPr lang="el-GR" sz="1600" smtClean="0"/>
              <a:t>την εικόνα.</a:t>
            </a:r>
            <a:endParaRPr lang="en-US" sz="1600" dirty="0" smtClean="0"/>
          </a:p>
          <a:p>
            <a:r>
              <a:rPr lang="el-GR" sz="1600" dirty="0" smtClean="0"/>
              <a:t>Μπορούμε επίσης να συνδέσουμε καταγραφές ενός πίνακα δεδομένων με καταγραφές ενός άλλου πίνακα μέσω ενός κοινού πεδίου </a:t>
            </a:r>
            <a:r>
              <a:rPr lang="en-US" sz="1600" dirty="0" smtClean="0"/>
              <a:t>(key). </a:t>
            </a:r>
            <a:r>
              <a:rPr lang="el-GR" sz="1600" dirty="0" smtClean="0"/>
              <a:t> Διπλό κλικ στο </a:t>
            </a:r>
            <a:r>
              <a:rPr lang="en-US" sz="1600" dirty="0" smtClean="0"/>
              <a:t>layer </a:t>
            </a:r>
            <a:r>
              <a:rPr lang="el-GR" sz="1600" dirty="0" smtClean="0"/>
              <a:t>→</a:t>
            </a:r>
            <a:r>
              <a:rPr lang="en-US" sz="1600" dirty="0" smtClean="0"/>
              <a:t> layer properties </a:t>
            </a:r>
            <a:r>
              <a:rPr lang="el-GR" sz="1600" dirty="0" smtClean="0"/>
              <a:t>→</a:t>
            </a:r>
            <a:r>
              <a:rPr lang="en-US" sz="1600" dirty="0" smtClean="0"/>
              <a:t>  Joins and Relates </a:t>
            </a:r>
            <a:r>
              <a:rPr lang="el-GR" sz="1600" dirty="0" smtClean="0"/>
              <a:t>→</a:t>
            </a:r>
            <a:r>
              <a:rPr lang="en-US" sz="1600" dirty="0" smtClean="0"/>
              <a:t> </a:t>
            </a:r>
            <a:r>
              <a:rPr lang="el-GR" sz="1600" dirty="0" smtClean="0"/>
              <a:t>Επιλέγουμε </a:t>
            </a:r>
            <a:r>
              <a:rPr lang="en-US" sz="1600" dirty="0" smtClean="0"/>
              <a:t>Joins </a:t>
            </a:r>
            <a:r>
              <a:rPr lang="el-GR" sz="1600" dirty="0" smtClean="0"/>
              <a:t>→</a:t>
            </a:r>
            <a:r>
              <a:rPr lang="en-US" sz="1600" dirty="0" smtClean="0"/>
              <a:t> Add </a:t>
            </a:r>
            <a:r>
              <a:rPr lang="el-GR" sz="1600" dirty="0" smtClean="0"/>
              <a:t>→</a:t>
            </a:r>
            <a:r>
              <a:rPr lang="en-US" sz="1600" dirty="0" smtClean="0"/>
              <a:t> Join attributes from a table</a:t>
            </a:r>
            <a:r>
              <a:rPr lang="el-GR" sz="1600" dirty="0" smtClean="0"/>
              <a:t>, οπότε επιλέγουμε 1) το πεδίο στο </a:t>
            </a:r>
            <a:r>
              <a:rPr lang="en-US" sz="1600" dirty="0" smtClean="0"/>
              <a:t>layer </a:t>
            </a:r>
            <a:r>
              <a:rPr lang="el-GR" sz="1600" dirty="0" smtClean="0"/>
              <a:t>μας βάση του οποίου θα γίνει η σύνδεση, 2) τον πίνακα που θέλουμε να συνδέσουμε, και 3) το πεδίο σε αυτό το πίνακα για να βασίσουμε τη σύνδεση. </a:t>
            </a:r>
            <a:endParaRPr lang="en-US" sz="1600" dirty="0" smtClean="0"/>
          </a:p>
          <a:p>
            <a:r>
              <a:rPr lang="el-GR" sz="1600" dirty="0" smtClean="0"/>
              <a:t>Όταν συνδέουμε πίνακες στον </a:t>
            </a:r>
            <a:r>
              <a:rPr lang="en-US" sz="1600" dirty="0" err="1" smtClean="0"/>
              <a:t>Arcmap</a:t>
            </a:r>
            <a:r>
              <a:rPr lang="en-US" sz="1600" dirty="0" smtClean="0"/>
              <a:t>, </a:t>
            </a:r>
            <a:r>
              <a:rPr lang="el-GR" sz="1600" dirty="0" smtClean="0"/>
              <a:t>δημιουργούμε μια 1 προς 1 ή πολλά προς 1 σχέση μεταξύ του πίνακα του </a:t>
            </a:r>
            <a:r>
              <a:rPr lang="en-US" sz="1600" dirty="0" smtClean="0"/>
              <a:t>layer </a:t>
            </a:r>
            <a:r>
              <a:rPr lang="el-GR" sz="1600" dirty="0" smtClean="0"/>
              <a:t>και άλλων πινάκων. </a:t>
            </a:r>
            <a:endParaRPr lang="en-US" sz="1600" dirty="0" smtClean="0"/>
          </a:p>
          <a:p>
            <a:r>
              <a:rPr lang="el-GR" sz="1600" dirty="0" smtClean="0"/>
              <a:t>Μπορούμε να συνδέσουμε περισσότερο από ένα πίνακες με τον πίνακα ενός </a:t>
            </a:r>
            <a:r>
              <a:rPr lang="en-US" sz="1600" dirty="0" smtClean="0"/>
              <a:t>layer</a:t>
            </a:r>
          </a:p>
          <a:p>
            <a:endParaRPr lang="el-GR" sz="1600"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1852</TotalTime>
  <Words>1836</Words>
  <Application>Microsoft Office PowerPoint</Application>
  <PresentationFormat>On-screen Show (4:3)</PresentationFormat>
  <Paragraphs>65</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Εφαρμογές GIS στην αρχαιολογία 3η ενότητα: εισαγωγή και επεξεργασία της αρχαιολογικής πληροφορίας</vt:lpstr>
      <vt:lpstr>PowerPoint Presentation</vt:lpstr>
      <vt:lpstr>PowerPoint Presentation</vt:lpstr>
      <vt:lpstr>Εφαρμογές GIS στην αρχαιολογία 3η ενότητα: εισαγωγή και επεξεργασία της αρχαιολογικής πληροφορίας</vt:lpstr>
      <vt:lpstr>Εφαρμογές GIS στην αρχαιολογία 3η ενότητα: εισαγωγή και επεξεργασία της αρχαιολογικής πληροφορίας</vt:lpstr>
      <vt:lpstr>Εφαρμογές GIS στην αρχαιολογία 3η ενότητα: εισαγωγή και επεξεργασία της αρχαιολογικής πληροφορίας</vt:lpstr>
      <vt:lpstr>Εφαρμογές GIS στην αρχαιολογία 3η ενότητα: εισαγωγή και επεξεργασία της αρχαιολογικής πληροφορίας</vt:lpstr>
      <vt:lpstr>Εφαρμογές GIS στην αρχαιολογία 3η ενότητα: εισαγωγή και επεξεργασία της αρχαιολογικής πληροφορίας</vt:lpstr>
      <vt:lpstr>Εφαρμογές GIS στην αρχαιολογία 3η ενότητα: εισαγωγή και επεξεργασία της αρχαιολογικής πληροφορίας</vt:lpstr>
      <vt:lpstr>Εφαρμογές GIS στην αρχαιολογία 3η ενότητα: εισαγωγή και επεξεργασία της αρχαιολογικής πληροφορίας</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Yannis</dc:creator>
  <cp:lastModifiedBy>ylolos</cp:lastModifiedBy>
  <cp:revision>115</cp:revision>
  <dcterms:created xsi:type="dcterms:W3CDTF">2012-09-29T20:34:22Z</dcterms:created>
  <dcterms:modified xsi:type="dcterms:W3CDTF">2018-11-26T19:11:56Z</dcterms:modified>
</cp:coreProperties>
</file>