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7" r:id="rId2"/>
    <p:sldId id="308" r:id="rId3"/>
    <p:sldId id="309" r:id="rId4"/>
    <p:sldId id="315" r:id="rId5"/>
    <p:sldId id="310" r:id="rId6"/>
    <p:sldId id="311" r:id="rId7"/>
    <p:sldId id="328" r:id="rId8"/>
    <p:sldId id="312" r:id="rId9"/>
    <p:sldId id="313" r:id="rId10"/>
    <p:sldId id="314" r:id="rId11"/>
    <p:sldId id="316" r:id="rId12"/>
    <p:sldId id="317" r:id="rId13"/>
    <p:sldId id="318" r:id="rId14"/>
    <p:sldId id="319" r:id="rId15"/>
    <p:sldId id="320" r:id="rId16"/>
    <p:sldId id="322" r:id="rId17"/>
    <p:sldId id="321" r:id="rId18"/>
    <p:sldId id="323" r:id="rId19"/>
    <p:sldId id="324" r:id="rId20"/>
    <p:sldId id="325" r:id="rId21"/>
    <p:sldId id="326" r:id="rId22"/>
    <p:sldId id="327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96BD0-4E3D-4E7C-85E4-CBA6D8490603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4D331-B8FE-4D22-B987-FB7C3E7750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6996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67E16-F5A4-4029-BC2A-705516D51A67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866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D04C3C3-6412-43C1-8165-D6002569FF07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3C3-6412-43C1-8165-D6002569FF07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3C3-6412-43C1-8165-D6002569FF07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3C3-6412-43C1-8165-D6002569FF07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D04C3C3-6412-43C1-8165-D6002569FF07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3C3-6412-43C1-8165-D6002569FF07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3C3-6412-43C1-8165-D6002569FF07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3C3-6412-43C1-8165-D6002569FF07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3C3-6412-43C1-8165-D6002569FF07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3C3-6412-43C1-8165-D6002569FF07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3C3-6412-43C1-8165-D6002569FF07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04C3C3-6412-43C1-8165-D6002569FF07}" type="datetimeFigureOut">
              <a:rPr lang="el-GR" smtClean="0"/>
              <a:pPr/>
              <a:t>1/11/2016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B55BDB-1A85-49A2-8B1E-2955680DCF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si-lang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siLang</a:t>
            </a:r>
            <a:endParaRPr lang="el-GR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αντιλήψεις για τις γλώσσες αλλάζουν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EAAD-4EAB-4D47-BA8E-91C1D1F3AEB6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>
            <a:normAutofit/>
          </a:bodyPr>
          <a:lstStyle/>
          <a:p>
            <a:r>
              <a:rPr lang="el-GR" dirty="0" smtClean="0"/>
              <a:t>Π.χ. μιλάμε για «παγκόσμια Αγγλικά» (</a:t>
            </a:r>
            <a:r>
              <a:rPr lang="en-US" dirty="0" err="1" smtClean="0">
                <a:solidFill>
                  <a:srgbClr val="006666"/>
                </a:solidFill>
              </a:rPr>
              <a:t>Globish</a:t>
            </a:r>
            <a:r>
              <a:rPr lang="en-US" dirty="0" smtClean="0"/>
              <a:t>)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Η κοινές γλώσσες δε χαρακτηρίζουν συγκεκριμένη ομάδα</a:t>
            </a:r>
          </a:p>
          <a:p>
            <a:pPr lvl="1"/>
            <a:r>
              <a:rPr lang="el-GR" dirty="0" smtClean="0"/>
              <a:t>Ξεπερνούν τα όρια της αρχικής ομάδας </a:t>
            </a:r>
          </a:p>
          <a:p>
            <a:pPr lvl="1"/>
            <a:r>
              <a:rPr lang="el-GR" dirty="0" smtClean="0"/>
              <a:t>«Ανήκουν σε όλους»</a:t>
            </a:r>
            <a:r>
              <a:rPr lang="en-US" dirty="0" smtClean="0"/>
              <a:t> </a:t>
            </a:r>
            <a:r>
              <a:rPr lang="el-GR" dirty="0" smtClean="0"/>
              <a:t>αφού χρησιμοποιούνται από όλους</a:t>
            </a:r>
          </a:p>
          <a:p>
            <a:endParaRPr lang="el-GR" dirty="0" smtClean="0"/>
          </a:p>
          <a:p>
            <a:r>
              <a:rPr lang="el-GR" dirty="0" smtClean="0"/>
              <a:t>Η χρήση τους ενσωματώνει ευρύ πολιτισμικό πλούτο</a:t>
            </a:r>
          </a:p>
          <a:p>
            <a:pPr lvl="1"/>
            <a:r>
              <a:rPr lang="el-GR" dirty="0" smtClean="0"/>
              <a:t>Πολιτιστικά στοιχεία από όλες τις γλώσσες</a:t>
            </a:r>
          </a:p>
          <a:p>
            <a:endParaRPr lang="el-GR" dirty="0" smtClean="0"/>
          </a:p>
          <a:p>
            <a:r>
              <a:rPr lang="el-GR" dirty="0" smtClean="0"/>
              <a:t>Η έμφαση είναι στην </a:t>
            </a:r>
            <a:r>
              <a:rPr lang="el-GR" dirty="0" smtClean="0">
                <a:solidFill>
                  <a:srgbClr val="006666"/>
                </a:solidFill>
              </a:rPr>
              <a:t>επικοινωνία</a:t>
            </a:r>
            <a:r>
              <a:rPr lang="el-GR" dirty="0" smtClean="0"/>
              <a:t>, όχι τη «σωστή χρήση»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εισάγει το </a:t>
            </a:r>
            <a:r>
              <a:rPr lang="en-US" dirty="0" smtClean="0"/>
              <a:t>siLang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EAAD-4EAB-4D47-BA8E-91C1D1F3AEB6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522168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rgbClr val="006666"/>
                </a:solidFill>
              </a:rPr>
              <a:t>Ψηφιακή εφαρμογή </a:t>
            </a:r>
            <a:r>
              <a:rPr lang="el-GR" dirty="0" smtClean="0"/>
              <a:t>για μάθηση μιας </a:t>
            </a:r>
            <a:r>
              <a:rPr lang="en-US" dirty="0" smtClean="0"/>
              <a:t>lingua franca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>
                <a:solidFill>
                  <a:srgbClr val="006666"/>
                </a:solidFill>
              </a:rPr>
              <a:t>Έκθεση στη χρήση «κοινών γλωσσών» </a:t>
            </a:r>
            <a:r>
              <a:rPr lang="el-GR" dirty="0" smtClean="0"/>
              <a:t>από άτομα που δεν τις έχουν σαν μητρική γλώσσα</a:t>
            </a:r>
          </a:p>
          <a:p>
            <a:endParaRPr lang="el-GR" dirty="0" smtClean="0"/>
          </a:p>
          <a:p>
            <a:r>
              <a:rPr lang="el-GR" dirty="0" smtClean="0"/>
              <a:t>Χρήση </a:t>
            </a:r>
            <a:r>
              <a:rPr lang="el-GR" dirty="0" smtClean="0">
                <a:solidFill>
                  <a:srgbClr val="006666"/>
                </a:solidFill>
              </a:rPr>
              <a:t>εικονικών κόσμων </a:t>
            </a:r>
            <a:r>
              <a:rPr lang="el-GR" dirty="0" smtClean="0"/>
              <a:t>για</a:t>
            </a:r>
            <a:r>
              <a:rPr lang="el-GR" dirty="0" smtClean="0">
                <a:solidFill>
                  <a:srgbClr val="006666"/>
                </a:solidFill>
              </a:rPr>
              <a:t> μάθηση στην πράξη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>
                <a:solidFill>
                  <a:srgbClr val="006666"/>
                </a:solidFill>
              </a:rPr>
              <a:t>Ενσωμάτωση πολιτιστικών στοιχείων </a:t>
            </a:r>
            <a:r>
              <a:rPr lang="el-GR" dirty="0" smtClean="0"/>
              <a:t>στην επικοινωνία</a:t>
            </a:r>
          </a:p>
          <a:p>
            <a:pPr lvl="1"/>
            <a:r>
              <a:rPr lang="el-GR" dirty="0" smtClean="0"/>
              <a:t>Στοιχεία «μεταφοράς»</a:t>
            </a:r>
          </a:p>
          <a:p>
            <a:pPr lvl="1"/>
            <a:r>
              <a:rPr lang="el-GR" dirty="0" smtClean="0"/>
              <a:t>πρακτικές στην καθημερινή επικοινωνία</a:t>
            </a:r>
          </a:p>
          <a:p>
            <a:endParaRPr lang="el-GR" dirty="0" smtClean="0"/>
          </a:p>
          <a:p>
            <a:r>
              <a:rPr lang="el-GR" dirty="0" smtClean="0">
                <a:solidFill>
                  <a:srgbClr val="006666"/>
                </a:solidFill>
              </a:rPr>
              <a:t>Χαρακτηριστικά σενάρια επικοινωνίας </a:t>
            </a:r>
            <a:r>
              <a:rPr lang="el-GR" dirty="0" smtClean="0"/>
              <a:t>στη δουλειά και καθημερινότητα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«Σοβαρά» παιχνίδια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EAAD-4EAB-4D47-BA8E-91C1D1F3AEB6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Χρησιμοποιούνται για κάτι άλλο από διασκέδαση</a:t>
            </a:r>
          </a:p>
          <a:p>
            <a:pPr lvl="1"/>
            <a:r>
              <a:rPr lang="el-GR" dirty="0" smtClean="0"/>
              <a:t>Μάθηση</a:t>
            </a:r>
          </a:p>
          <a:p>
            <a:pPr lvl="1"/>
            <a:r>
              <a:rPr lang="el-GR" dirty="0" smtClean="0"/>
              <a:t>Προετοιμασία για διαχείριση κρίσεων</a:t>
            </a:r>
          </a:p>
          <a:p>
            <a:pPr lvl="1"/>
            <a:r>
              <a:rPr lang="el-GR" dirty="0" smtClean="0"/>
              <a:t>Κατάρτιση επαγγελματιών</a:t>
            </a:r>
          </a:p>
          <a:p>
            <a:pPr lvl="1"/>
            <a:r>
              <a:rPr lang="el-GR" dirty="0" smtClean="0"/>
              <a:t>Επιστήμες υγείας</a:t>
            </a:r>
          </a:p>
          <a:p>
            <a:pPr lvl="1"/>
            <a:r>
              <a:rPr lang="el-GR" dirty="0" smtClean="0"/>
              <a:t>Επιστημονική διερεύνηση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Η ιδέα της χρήσης παιχνιδιών για μαθησιακούς λόγους υπάρχει από τότε που αναπτύχθηκαν ψηφιακά παιχνίδια</a:t>
            </a:r>
          </a:p>
        </p:txBody>
      </p:sp>
      <p:pic>
        <p:nvPicPr>
          <p:cNvPr id="9" name="Picture 8" descr="ll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3062" y="6453336"/>
            <a:ext cx="1200938" cy="404664"/>
          </a:xfrm>
          <a:prstGeom prst="rect">
            <a:avLst/>
          </a:prstGeom>
        </p:spPr>
      </p:pic>
      <p:pic>
        <p:nvPicPr>
          <p:cNvPr id="10" name="Picture 9" descr="silang_logo_color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24026"/>
            <a:ext cx="539552" cy="6339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στη μάθηση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EAAD-4EAB-4D47-BA8E-91C1D1F3AEB6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el-GR" dirty="0" smtClean="0"/>
              <a:t>Σε όλους αρέσει να λύνουν ένα πρόβλημα!</a:t>
            </a:r>
          </a:p>
          <a:p>
            <a:endParaRPr lang="el-GR" dirty="0" smtClean="0"/>
          </a:p>
          <a:p>
            <a:r>
              <a:rPr lang="el-GR" dirty="0" smtClean="0"/>
              <a:t>Έχουν ξεκάθαρους και ενδιαφέροντες στόχους</a:t>
            </a:r>
          </a:p>
          <a:p>
            <a:endParaRPr lang="el-GR" dirty="0" smtClean="0"/>
          </a:p>
          <a:p>
            <a:r>
              <a:rPr lang="el-GR" dirty="0" smtClean="0"/>
              <a:t>Δίνουν ανατροφοδότηση που βοηθά στο κτίσιμο γνώσης</a:t>
            </a:r>
          </a:p>
          <a:p>
            <a:endParaRPr lang="el-GR" dirty="0" smtClean="0"/>
          </a:p>
          <a:p>
            <a:r>
              <a:rPr lang="el-GR" dirty="0" smtClean="0"/>
              <a:t>Προσαρμόζονται στο επίπεδο γνώσης του μαθητή</a:t>
            </a:r>
          </a:p>
          <a:p>
            <a:endParaRPr lang="el-GR" dirty="0" smtClean="0"/>
          </a:p>
          <a:p>
            <a:r>
              <a:rPr lang="el-GR" dirty="0" smtClean="0"/>
              <a:t>Έχουν στοιχεία φαντασίας και έκπληξης </a:t>
            </a:r>
          </a:p>
          <a:p>
            <a:pPr lvl="1"/>
            <a:r>
              <a:rPr lang="el-GR" dirty="0" smtClean="0"/>
              <a:t>Που προωθούν την ενασχόληση με δραστηριότητες μάθησης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</a:t>
            </a:r>
            <a:r>
              <a:rPr lang="en-US" dirty="0" smtClean="0"/>
              <a:t>siLang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EAAD-4EAB-4D47-BA8E-91C1D1F3AEB6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563072" cy="5234136"/>
          </a:xfrm>
        </p:spPr>
        <p:txBody>
          <a:bodyPr>
            <a:normAutofit/>
          </a:bodyPr>
          <a:lstStyle/>
          <a:p>
            <a:r>
              <a:rPr lang="el-GR" dirty="0" smtClean="0"/>
              <a:t>«Σοβαρό παιχνίδι» για μάθηση γλωσσών</a:t>
            </a:r>
          </a:p>
          <a:p>
            <a:r>
              <a:rPr lang="el-GR" dirty="0" smtClean="0"/>
              <a:t>Με έμφαση στη χρήση ως δεύτερη γλώσσα</a:t>
            </a:r>
          </a:p>
          <a:p>
            <a:r>
              <a:rPr lang="el-GR" dirty="0" smtClean="0"/>
              <a:t>Για </a:t>
            </a:r>
            <a:r>
              <a:rPr lang="el-GR" dirty="0" smtClean="0">
                <a:solidFill>
                  <a:srgbClr val="006666"/>
                </a:solidFill>
              </a:rPr>
              <a:t>επαγγελματίες, φοιτητές, μαθητές</a:t>
            </a:r>
            <a:endParaRPr lang="en-US" dirty="0" smtClean="0">
              <a:solidFill>
                <a:srgbClr val="006666"/>
              </a:solidFill>
            </a:endParaRPr>
          </a:p>
          <a:p>
            <a:endParaRPr lang="el-GR" dirty="0" smtClean="0"/>
          </a:p>
          <a:p>
            <a:r>
              <a:rPr lang="el-GR" dirty="0" smtClean="0"/>
              <a:t>Σε πρώτο πρόσωπο</a:t>
            </a:r>
          </a:p>
          <a:p>
            <a:r>
              <a:rPr lang="el-GR" dirty="0" smtClean="0"/>
              <a:t>Πλοήγηση με «κλικ» σε εικόνες</a:t>
            </a:r>
          </a:p>
          <a:p>
            <a:r>
              <a:rPr lang="el-GR" dirty="0" smtClean="0"/>
              <a:t>Υποστήριξη οθόνης αφής</a:t>
            </a:r>
          </a:p>
          <a:p>
            <a:r>
              <a:rPr lang="el-GR" dirty="0" smtClean="0"/>
              <a:t>Η δυσκολία αυξάνεται σταδιακά</a:t>
            </a:r>
          </a:p>
          <a:p>
            <a:r>
              <a:rPr lang="el-GR" dirty="0" smtClean="0"/>
              <a:t>Ανατροφοδότηση με δράση</a:t>
            </a:r>
          </a:p>
          <a:p>
            <a:pPr lvl="1"/>
            <a:r>
              <a:rPr lang="el-GR" dirty="0" smtClean="0"/>
              <a:t>Έμφαση στην κατανόηση </a:t>
            </a:r>
          </a:p>
          <a:p>
            <a:pPr lvl="1"/>
            <a:r>
              <a:rPr lang="el-GR" dirty="0" smtClean="0"/>
              <a:t>Προφορικού λόγου, γραπτού κειμένου, κλπ</a:t>
            </a:r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2483" t="7669" r="7975" b="2862"/>
          <a:stretch>
            <a:fillRect/>
          </a:stretch>
        </p:blipFill>
        <p:spPr bwMode="auto">
          <a:xfrm>
            <a:off x="6789252" y="3861048"/>
            <a:ext cx="235474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ιστορία, το σενάριο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EAAD-4EAB-4D47-BA8E-91C1D1F3AEB6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9227368" cy="5306144"/>
          </a:xfrm>
        </p:spPr>
        <p:txBody>
          <a:bodyPr>
            <a:normAutofit/>
          </a:bodyPr>
          <a:lstStyle/>
          <a:p>
            <a:r>
              <a:rPr lang="el-GR" dirty="0" smtClean="0"/>
              <a:t>Η ιστορία αντλεί </a:t>
            </a:r>
            <a:r>
              <a:rPr lang="el-GR" dirty="0" smtClean="0">
                <a:solidFill>
                  <a:srgbClr val="006666"/>
                </a:solidFill>
              </a:rPr>
              <a:t>έμπνευση από την πραγματική ζωή</a:t>
            </a:r>
          </a:p>
          <a:p>
            <a:r>
              <a:rPr lang="el-GR" dirty="0" smtClean="0"/>
              <a:t>Εκθέτει το χρήστη σε </a:t>
            </a:r>
            <a:r>
              <a:rPr lang="el-GR" dirty="0" smtClean="0">
                <a:solidFill>
                  <a:srgbClr val="006666"/>
                </a:solidFill>
              </a:rPr>
              <a:t>χαρακτηριστική χρήση </a:t>
            </a:r>
            <a:r>
              <a:rPr lang="el-GR" dirty="0" smtClean="0"/>
              <a:t>της γλώσσας</a:t>
            </a:r>
          </a:p>
          <a:p>
            <a:pPr lvl="1"/>
            <a:r>
              <a:rPr lang="el-GR" dirty="0" smtClean="0"/>
              <a:t>Ο καλύτερος τρόπος να μάθουμε μια γλώσσα είναι η εξάσκηση</a:t>
            </a:r>
          </a:p>
          <a:p>
            <a:endParaRPr lang="el-GR" dirty="0" smtClean="0"/>
          </a:p>
          <a:p>
            <a:r>
              <a:rPr lang="el-GR" dirty="0" smtClean="0"/>
              <a:t>Κεφάλαιο 1</a:t>
            </a:r>
            <a:r>
              <a:rPr lang="en-US" dirty="0" smtClean="0"/>
              <a:t> : </a:t>
            </a:r>
            <a:r>
              <a:rPr lang="el-GR" dirty="0" smtClean="0"/>
              <a:t>Συνέντευξη και πρόσληψη</a:t>
            </a:r>
            <a:endParaRPr lang="en-US" dirty="0" smtClean="0"/>
          </a:p>
          <a:p>
            <a:r>
              <a:rPr lang="el-GR" dirty="0" smtClean="0"/>
              <a:t>Κεφάλαιο 2</a:t>
            </a:r>
            <a:r>
              <a:rPr lang="en-US" dirty="0" smtClean="0"/>
              <a:t> : </a:t>
            </a:r>
            <a:r>
              <a:rPr lang="el-GR" dirty="0" smtClean="0"/>
              <a:t>Γνωρίζοντας τους συναδέλφους</a:t>
            </a:r>
            <a:endParaRPr lang="en-US" dirty="0" smtClean="0"/>
          </a:p>
          <a:p>
            <a:r>
              <a:rPr lang="el-GR" dirty="0" smtClean="0"/>
              <a:t>Κεφάλαιο 3</a:t>
            </a:r>
            <a:r>
              <a:rPr lang="en-US" dirty="0" smtClean="0"/>
              <a:t> : </a:t>
            </a:r>
            <a:r>
              <a:rPr lang="el-GR" dirty="0" smtClean="0"/>
              <a:t>Πρόσκληση σε συνάντηση εργασίας</a:t>
            </a:r>
            <a:endParaRPr lang="en-US" dirty="0" smtClean="0"/>
          </a:p>
          <a:p>
            <a:r>
              <a:rPr lang="el-GR" dirty="0" smtClean="0"/>
              <a:t>Κεφάλαιο 4</a:t>
            </a:r>
            <a:r>
              <a:rPr lang="en-US" dirty="0" smtClean="0"/>
              <a:t> : </a:t>
            </a:r>
            <a:r>
              <a:rPr lang="el-GR" dirty="0" smtClean="0"/>
              <a:t>Ταξιδεύοντας στον τόπο της συνάντησης</a:t>
            </a:r>
            <a:endParaRPr lang="en-US" dirty="0" smtClean="0"/>
          </a:p>
          <a:p>
            <a:r>
              <a:rPr lang="el-GR" dirty="0" smtClean="0"/>
              <a:t>Κεφάλαιο 5</a:t>
            </a:r>
            <a:r>
              <a:rPr lang="en-US" dirty="0" smtClean="0"/>
              <a:t> : </a:t>
            </a:r>
            <a:r>
              <a:rPr lang="el-GR" dirty="0" smtClean="0"/>
              <a:t>Η συνάντηση</a:t>
            </a:r>
            <a:endParaRPr lang="en-US" dirty="0" smtClean="0"/>
          </a:p>
          <a:p>
            <a:r>
              <a:rPr lang="el-GR" dirty="0" smtClean="0"/>
              <a:t>Κεφάλαιο 6</a:t>
            </a:r>
            <a:r>
              <a:rPr lang="en-US" dirty="0" smtClean="0"/>
              <a:t> : </a:t>
            </a:r>
            <a:r>
              <a:rPr lang="el-GR" dirty="0" smtClean="0"/>
              <a:t>Δείπνο κοινωνικής δικτύωσης </a:t>
            </a:r>
            <a:endParaRPr lang="en-US" dirty="0" smtClean="0"/>
          </a:p>
          <a:p>
            <a:r>
              <a:rPr lang="el-GR" dirty="0" smtClean="0"/>
              <a:t>Κεφάλαιο 7</a:t>
            </a:r>
            <a:r>
              <a:rPr lang="en-US" dirty="0" smtClean="0"/>
              <a:t> : </a:t>
            </a:r>
            <a:r>
              <a:rPr lang="el-GR" dirty="0" smtClean="0"/>
              <a:t>Αναφορά για τα αποτελέσματα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Εικόνες από το </a:t>
            </a:r>
            <a:r>
              <a:rPr lang="en-US" dirty="0" smtClean="0"/>
              <a:t>siLang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Το σπίτι του παίκτη</a:t>
            </a:r>
            <a:endParaRPr lang="el-GR" dirty="0"/>
          </a:p>
        </p:txBody>
      </p:sp>
      <p:pic>
        <p:nvPicPr>
          <p:cNvPr id="4" name="Content Placeholder 3" descr="Scene 1-1 (revised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5"/>
            <a:ext cx="8136904" cy="508556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εξωτερικός χώρος του γραφείου</a:t>
            </a:r>
            <a:endParaRPr lang="el-GR" dirty="0"/>
          </a:p>
        </p:txBody>
      </p:sp>
      <p:pic>
        <p:nvPicPr>
          <p:cNvPr id="4" name="Content Placeholder 3" descr="scene 1-1 Establishing sho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22300" y="1219200"/>
            <a:ext cx="7899400" cy="49371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Διάλογοι</a:t>
            </a:r>
            <a:endParaRPr lang="el-GR" dirty="0"/>
          </a:p>
        </p:txBody>
      </p:sp>
      <p:pic>
        <p:nvPicPr>
          <p:cNvPr id="4" name="Content Placeholder 3" descr="Dialogue screen (HR_rep)_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208912" cy="513057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Μάθηση γλωσσών με πολιτισμικές επιρροές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EAAD-4EAB-4D47-BA8E-91C1D1F3AEB6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Έμφαση στην </a:t>
            </a:r>
            <a:r>
              <a:rPr lang="el-GR" dirty="0" smtClean="0">
                <a:solidFill>
                  <a:srgbClr val="006666"/>
                </a:solidFill>
              </a:rPr>
              <a:t>προφορική επικοινωνία </a:t>
            </a:r>
          </a:p>
          <a:p>
            <a:endParaRPr lang="el-GR" dirty="0" smtClean="0"/>
          </a:p>
          <a:p>
            <a:r>
              <a:rPr lang="el-GR" dirty="0" smtClean="0"/>
              <a:t>Για</a:t>
            </a:r>
            <a:r>
              <a:rPr lang="el-GR" dirty="0" smtClean="0">
                <a:solidFill>
                  <a:srgbClr val="006666"/>
                </a:solidFill>
              </a:rPr>
              <a:t> επαγγελματική</a:t>
            </a:r>
            <a:r>
              <a:rPr lang="el-GR" dirty="0" smtClean="0"/>
              <a:t> και </a:t>
            </a:r>
            <a:r>
              <a:rPr lang="el-GR" dirty="0" smtClean="0">
                <a:solidFill>
                  <a:srgbClr val="006666"/>
                </a:solidFill>
              </a:rPr>
              <a:t>ακαδημαϊκή</a:t>
            </a:r>
            <a:r>
              <a:rPr lang="el-GR" dirty="0" smtClean="0"/>
              <a:t> χρήση</a:t>
            </a:r>
          </a:p>
          <a:p>
            <a:endParaRPr lang="el-GR" dirty="0" smtClean="0"/>
          </a:p>
          <a:p>
            <a:r>
              <a:rPr lang="el-GR" dirty="0" smtClean="0"/>
              <a:t>Με δραστηριότητες που </a:t>
            </a:r>
            <a:r>
              <a:rPr lang="el-GR" dirty="0" smtClean="0">
                <a:solidFill>
                  <a:srgbClr val="006666"/>
                </a:solidFill>
              </a:rPr>
              <a:t>αντλούν έμπνευση </a:t>
            </a:r>
            <a:r>
              <a:rPr lang="el-GR" dirty="0" smtClean="0"/>
              <a:t>από την </a:t>
            </a:r>
            <a:r>
              <a:rPr lang="el-GR" dirty="0" smtClean="0">
                <a:solidFill>
                  <a:srgbClr val="006666"/>
                </a:solidFill>
              </a:rPr>
              <a:t>πραγματικότητα</a:t>
            </a:r>
          </a:p>
          <a:p>
            <a:endParaRPr lang="el-GR" dirty="0" smtClean="0"/>
          </a:p>
          <a:p>
            <a:r>
              <a:rPr lang="el-GR" dirty="0" smtClean="0"/>
              <a:t>Λαμβάνοντας υπόψη </a:t>
            </a:r>
            <a:r>
              <a:rPr lang="el-GR" dirty="0" smtClean="0">
                <a:solidFill>
                  <a:srgbClr val="006666"/>
                </a:solidFill>
              </a:rPr>
              <a:t>πολιτισμικές επιρροές </a:t>
            </a:r>
            <a:r>
              <a:rPr lang="el-GR" dirty="0" smtClean="0"/>
              <a:t>στη</a:t>
            </a:r>
            <a:r>
              <a:rPr lang="el-GR" dirty="0" smtClean="0">
                <a:solidFill>
                  <a:srgbClr val="006666"/>
                </a:solidFill>
              </a:rPr>
              <a:t> χρήση γλωσσών</a:t>
            </a:r>
          </a:p>
          <a:p>
            <a:endParaRPr lang="el-GR" dirty="0" smtClean="0">
              <a:solidFill>
                <a:srgbClr val="006666"/>
              </a:solidFill>
            </a:endParaRPr>
          </a:p>
          <a:p>
            <a:r>
              <a:rPr lang="el-GR" dirty="0" smtClean="0"/>
              <a:t>Εφαρμογή</a:t>
            </a:r>
            <a:r>
              <a:rPr lang="el-GR" dirty="0" smtClean="0">
                <a:solidFill>
                  <a:srgbClr val="006666"/>
                </a:solidFill>
              </a:rPr>
              <a:t> παιγνιώδους μάθησης</a:t>
            </a:r>
            <a:endParaRPr lang="el-GR" dirty="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Ανατροφοδότηση</a:t>
            </a:r>
            <a:endParaRPr lang="el-GR" dirty="0"/>
          </a:p>
        </p:txBody>
      </p:sp>
      <p:pic>
        <p:nvPicPr>
          <p:cNvPr id="5" name="Content Placeholder 4" descr="Dialogue screen 003_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208912" cy="513057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Χαρακτήρες (</a:t>
            </a:r>
            <a:r>
              <a:rPr lang="en-US" dirty="0" smtClean="0"/>
              <a:t>non-playing characters)</a:t>
            </a:r>
            <a:endParaRPr lang="el-GR" dirty="0"/>
          </a:p>
        </p:txBody>
      </p:sp>
      <p:pic>
        <p:nvPicPr>
          <p:cNvPr id="4" name="Content Placeholder 3" descr="Security_guard_character_design_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2343912" cy="3048000"/>
          </a:xfrm>
        </p:spPr>
      </p:pic>
      <p:pic>
        <p:nvPicPr>
          <p:cNvPr id="5" name="Picture 4" descr="HR-rep_character_design_02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844824"/>
            <a:ext cx="2398776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Ιστοσελίδα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http://si-lang.net</a:t>
            </a:r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52400"/>
            <a:ext cx="8244408" cy="990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«Κοινές γλώσσες» επικοινωνίας πέρα από τα σύνορα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EAAD-4EAB-4D47-BA8E-91C1D1F3AEB6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006666"/>
                </a:solidFill>
              </a:rPr>
              <a:t>Ευρείς</a:t>
            </a:r>
            <a:r>
              <a:rPr lang="el-GR" dirty="0" smtClean="0"/>
              <a:t> ακαδημαϊκές και επαγγελματικές </a:t>
            </a:r>
            <a:r>
              <a:rPr lang="el-GR" dirty="0" smtClean="0">
                <a:solidFill>
                  <a:srgbClr val="006666"/>
                </a:solidFill>
              </a:rPr>
              <a:t>δραστηριότητες</a:t>
            </a:r>
          </a:p>
          <a:p>
            <a:endParaRPr lang="el-GR" dirty="0" smtClean="0"/>
          </a:p>
          <a:p>
            <a:r>
              <a:rPr lang="el-GR" dirty="0" smtClean="0"/>
              <a:t>Σχηματίζονται </a:t>
            </a:r>
            <a:r>
              <a:rPr lang="el-GR" dirty="0" smtClean="0">
                <a:solidFill>
                  <a:srgbClr val="006666"/>
                </a:solidFill>
              </a:rPr>
              <a:t>διαπολιτισμικές ομάδες </a:t>
            </a:r>
            <a:r>
              <a:rPr lang="el-GR" dirty="0" smtClean="0"/>
              <a:t>ενδιαφέροντος</a:t>
            </a:r>
          </a:p>
          <a:p>
            <a:endParaRPr lang="el-GR" dirty="0" smtClean="0"/>
          </a:p>
          <a:p>
            <a:r>
              <a:rPr lang="el-GR" dirty="0" smtClean="0"/>
              <a:t>Επικοινωνία πρόσωπο με πρόσωπο αλλά και διαδίκτυο</a:t>
            </a:r>
          </a:p>
          <a:p>
            <a:pPr lvl="1"/>
            <a:r>
              <a:rPr lang="el-GR" dirty="0" smtClean="0"/>
              <a:t> Κοινωνικά δίκτυα, θεματικές πύλες, </a:t>
            </a:r>
            <a:r>
              <a:rPr lang="en-US" dirty="0" smtClean="0"/>
              <a:t>Skype, email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Χρησιμοποιούνται </a:t>
            </a:r>
            <a:r>
              <a:rPr lang="el-GR" dirty="0" smtClean="0">
                <a:solidFill>
                  <a:srgbClr val="006666"/>
                </a:solidFill>
              </a:rPr>
              <a:t>κοινά γνωστές γλώσσες</a:t>
            </a:r>
          </a:p>
          <a:p>
            <a:endParaRPr lang="el-GR" dirty="0" smtClean="0"/>
          </a:p>
          <a:p>
            <a:r>
              <a:rPr lang="el-GR" dirty="0" smtClean="0">
                <a:solidFill>
                  <a:srgbClr val="006666"/>
                </a:solidFill>
              </a:rPr>
              <a:t>Με διαφορετικό τρόπο</a:t>
            </a:r>
            <a:r>
              <a:rPr lang="el-GR" dirty="0" smtClean="0"/>
              <a:t> από τον καθένα!</a:t>
            </a:r>
            <a:r>
              <a:rPr lang="en-US" dirty="0" smtClean="0"/>
              <a:t> </a:t>
            </a:r>
          </a:p>
          <a:p>
            <a:pPr lvl="1"/>
            <a:r>
              <a:rPr lang="el-GR" dirty="0" smtClean="0"/>
              <a:t>Για τους περισσότερους δεν είναι η μητρική γλώσσα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όμως, όχι τόσο νέα αντίληψη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EAAD-4EAB-4D47-BA8E-91C1D1F3AEB6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6666"/>
                </a:solidFill>
              </a:rPr>
              <a:t>Lingua franca </a:t>
            </a:r>
            <a:r>
              <a:rPr lang="el-GR" dirty="0" smtClean="0"/>
              <a:t>είναι μια </a:t>
            </a:r>
            <a:r>
              <a:rPr lang="el-GR" dirty="0" smtClean="0">
                <a:solidFill>
                  <a:srgbClr val="006666"/>
                </a:solidFill>
              </a:rPr>
              <a:t>γλώσσα που ενώνει </a:t>
            </a:r>
            <a:r>
              <a:rPr lang="el-GR" dirty="0" smtClean="0"/>
              <a:t>και χρησιμοποιείται από </a:t>
            </a:r>
            <a:r>
              <a:rPr lang="el-GR" dirty="0" smtClean="0">
                <a:solidFill>
                  <a:srgbClr val="006666"/>
                </a:solidFill>
              </a:rPr>
              <a:t>άτομα που δεν μιλούν την ίδια γλώσσα</a:t>
            </a:r>
          </a:p>
          <a:p>
            <a:endParaRPr lang="el-GR" dirty="0" smtClean="0"/>
          </a:p>
          <a:p>
            <a:r>
              <a:rPr lang="el-GR" dirty="0" smtClean="0"/>
              <a:t>Χρησιμοποιούνταν ανέκαθεν για εμπόριο</a:t>
            </a:r>
          </a:p>
          <a:p>
            <a:endParaRPr lang="el-GR" dirty="0" smtClean="0"/>
          </a:p>
          <a:p>
            <a:r>
              <a:rPr lang="el-GR" dirty="0" smtClean="0"/>
              <a:t>Π.χ. στην Ευρώπη του Μεσαίωνα	</a:t>
            </a:r>
          </a:p>
          <a:p>
            <a:pPr lvl="1"/>
            <a:r>
              <a:rPr lang="el-GR" dirty="0" smtClean="0"/>
              <a:t>«Φράγκικα»</a:t>
            </a:r>
            <a:r>
              <a:rPr lang="en-US" dirty="0" smtClean="0"/>
              <a:t>, </a:t>
            </a:r>
            <a:r>
              <a:rPr lang="el-GR" dirty="0" smtClean="0"/>
              <a:t>δυτική γλώσσα με επιρροές από Ελληνικά, Αραβικά, κ.α. </a:t>
            </a:r>
          </a:p>
          <a:p>
            <a:endParaRPr lang="el-GR" dirty="0" smtClean="0"/>
          </a:p>
          <a:p>
            <a:r>
              <a:rPr lang="el-GR" dirty="0" smtClean="0"/>
              <a:t>Π.χ. στη Νέα Γουινέα </a:t>
            </a:r>
          </a:p>
          <a:p>
            <a:pPr lvl="1"/>
            <a:r>
              <a:rPr lang="el-GR" dirty="0" smtClean="0"/>
              <a:t>820 γλώσσες</a:t>
            </a:r>
          </a:p>
          <a:p>
            <a:pPr lvl="1"/>
            <a:r>
              <a:rPr lang="el-GR" dirty="0" smtClean="0"/>
              <a:t>Κάποιες μιλιούνται από λιγότερο από 1.000 άτομα</a:t>
            </a:r>
          </a:p>
          <a:p>
            <a:pPr lvl="1"/>
            <a:r>
              <a:rPr lang="el-GR" dirty="0" smtClean="0"/>
              <a:t>Χρήση «κοινής γλώσσας»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942" t="66622" r="64625" b="22003"/>
          <a:stretch>
            <a:fillRect/>
          </a:stretch>
        </p:blipFill>
        <p:spPr bwMode="auto">
          <a:xfrm>
            <a:off x="7730065" y="5085184"/>
            <a:ext cx="123442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Πολιτισμικές επιρροές και «κοινές γλώσσες»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EAAD-4EAB-4D47-BA8E-91C1D1F3AEB6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6388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006666"/>
                </a:solidFill>
              </a:rPr>
              <a:t>Προφορά</a:t>
            </a:r>
          </a:p>
          <a:p>
            <a:endParaRPr lang="el-GR" dirty="0" smtClean="0"/>
          </a:p>
          <a:p>
            <a:r>
              <a:rPr lang="el-GR" dirty="0" smtClean="0">
                <a:solidFill>
                  <a:srgbClr val="006666"/>
                </a:solidFill>
              </a:rPr>
              <a:t>Σύνταξη</a:t>
            </a:r>
          </a:p>
          <a:p>
            <a:endParaRPr lang="el-GR" dirty="0" smtClean="0"/>
          </a:p>
          <a:p>
            <a:r>
              <a:rPr lang="el-GR" dirty="0" smtClean="0">
                <a:solidFill>
                  <a:srgbClr val="006666"/>
                </a:solidFill>
              </a:rPr>
              <a:t>Επιλογή λέξεων</a:t>
            </a:r>
            <a:r>
              <a:rPr lang="el-GR" dirty="0" smtClean="0"/>
              <a:t>, εκφράσεων, </a:t>
            </a:r>
            <a:r>
              <a:rPr lang="el-GR" dirty="0" smtClean="0">
                <a:solidFill>
                  <a:srgbClr val="006666"/>
                </a:solidFill>
              </a:rPr>
              <a:t>ιδιώματα</a:t>
            </a:r>
          </a:p>
          <a:p>
            <a:endParaRPr lang="el-GR" dirty="0" smtClean="0"/>
          </a:p>
          <a:p>
            <a:r>
              <a:rPr lang="el-GR" dirty="0" smtClean="0"/>
              <a:t>Συνήθειες στην επικοινωνία, αξίες, αντιλήψεις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>
                <a:solidFill>
                  <a:srgbClr val="006666"/>
                </a:solidFill>
              </a:rPr>
              <a:t>Αυθόρμητα εξασκούμαστε </a:t>
            </a:r>
            <a:r>
              <a:rPr lang="el-GR" dirty="0" smtClean="0"/>
              <a:t>στην κατανόηση των επάνω</a:t>
            </a:r>
            <a:endParaRPr lang="el-GR" dirty="0" smtClean="0">
              <a:solidFill>
                <a:srgbClr val="006666"/>
              </a:solidFill>
            </a:endParaRPr>
          </a:p>
          <a:p>
            <a:pPr lvl="1"/>
            <a:r>
              <a:rPr lang="el-GR" dirty="0" smtClean="0">
                <a:solidFill>
                  <a:srgbClr val="006666"/>
                </a:solidFill>
              </a:rPr>
              <a:t>Π.χ. αντιλαμβανόμαστε το πολιτιστικό υπόβαθρο του συνομιλητή</a:t>
            </a:r>
          </a:p>
          <a:p>
            <a:pPr lvl="1"/>
            <a:r>
              <a:rPr lang="el-GR" dirty="0" smtClean="0">
                <a:solidFill>
                  <a:srgbClr val="006666"/>
                </a:solidFill>
              </a:rPr>
              <a:t>Προσαρμοζόμαστε στο επίπεδο γνώσης του συνομιλητή</a:t>
            </a:r>
            <a:endParaRPr lang="el-GR" dirty="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Κοινά λάθη – «μεταφορά γλώσσας»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EAAD-4EAB-4D47-BA8E-91C1D1F3AEB6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Παραδείγματα από τη χρήση της Αγγλικής από Έλληνες</a:t>
            </a:r>
          </a:p>
          <a:p>
            <a:pPr lvl="1"/>
            <a:r>
              <a:rPr lang="en-US" dirty="0" smtClean="0"/>
              <a:t>The bad was that we could not go fishing</a:t>
            </a:r>
          </a:p>
          <a:p>
            <a:pPr lvl="1"/>
            <a:r>
              <a:rPr lang="en-US" dirty="0" smtClean="0"/>
              <a:t>I reached to the office early and knocked the door (reached the office)</a:t>
            </a:r>
          </a:p>
          <a:p>
            <a:pPr lvl="1"/>
            <a:r>
              <a:rPr lang="en-US" dirty="0" smtClean="0"/>
              <a:t>She looks an angel (like an angel)</a:t>
            </a:r>
          </a:p>
          <a:p>
            <a:pPr lvl="1"/>
            <a:r>
              <a:rPr lang="en-US" dirty="0" smtClean="0"/>
              <a:t>Georgia is an experienced typewriter (typist)</a:t>
            </a:r>
          </a:p>
          <a:p>
            <a:pPr lvl="1"/>
            <a:r>
              <a:rPr lang="en-US" dirty="0" smtClean="0"/>
              <a:t>Would you like a peace of cake (piece)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Πολιτισμικές επιρροές στην επικοινωνία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el-GR" dirty="0" smtClean="0"/>
              <a:t>Κοινά λάθη</a:t>
            </a:r>
          </a:p>
          <a:p>
            <a:pPr lvl="1"/>
            <a:r>
              <a:rPr lang="en-GB" dirty="0" smtClean="0"/>
              <a:t>Yesterday in the night I saw a nice dream</a:t>
            </a:r>
            <a:r>
              <a:rPr lang="el-GR" dirty="0" smtClean="0"/>
              <a:t> (</a:t>
            </a:r>
            <a:r>
              <a:rPr lang="en-GB" dirty="0" smtClean="0"/>
              <a:t>I had a nice dream last night</a:t>
            </a:r>
            <a:r>
              <a:rPr lang="el-GR" dirty="0" smtClean="0"/>
              <a:t>)</a:t>
            </a:r>
          </a:p>
          <a:p>
            <a:pPr lvl="1"/>
            <a:r>
              <a:rPr lang="en-GB" dirty="0" smtClean="0"/>
              <a:t>Do not do so many typing errors</a:t>
            </a:r>
            <a:r>
              <a:rPr lang="el-GR" dirty="0" smtClean="0"/>
              <a:t> (</a:t>
            </a:r>
            <a:r>
              <a:rPr lang="en-GB" dirty="0" smtClean="0"/>
              <a:t>Don’t make so many typing errors/mistakes</a:t>
            </a:r>
            <a:r>
              <a:rPr lang="el-GR" dirty="0" smtClean="0"/>
              <a:t>)</a:t>
            </a:r>
          </a:p>
          <a:p>
            <a:r>
              <a:rPr lang="el-GR" dirty="0" smtClean="0"/>
              <a:t>Διαφορετικές αντιλήψεις και αξίες</a:t>
            </a:r>
          </a:p>
          <a:p>
            <a:endParaRPr lang="el-GR" dirty="0"/>
          </a:p>
        </p:txBody>
      </p:sp>
      <p:pic>
        <p:nvPicPr>
          <p:cNvPr id="4" name="Picture 3" descr="hsbc_accomplish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4907474" cy="1224136"/>
          </a:xfrm>
          <a:prstGeom prst="rect">
            <a:avLst/>
          </a:prstGeom>
        </p:spPr>
      </p:pic>
      <p:pic>
        <p:nvPicPr>
          <p:cNvPr id="5" name="Picture 4" descr="hsbc_c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581128"/>
            <a:ext cx="3755018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συνηθειών επικοινωνίας …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EAAD-4EAB-4D47-BA8E-91C1D1F3AEB6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l-GR" dirty="0" smtClean="0"/>
              <a:t>Στην Εσθονία</a:t>
            </a:r>
          </a:p>
          <a:p>
            <a:pPr lvl="1"/>
            <a:r>
              <a:rPr lang="el-GR" dirty="0" smtClean="0"/>
              <a:t>Κοιτάμε το συνομιλητή μας σε όλη τη διάρκεια</a:t>
            </a:r>
          </a:p>
          <a:p>
            <a:pPr lvl="1"/>
            <a:r>
              <a:rPr lang="el-GR" dirty="0" smtClean="0"/>
              <a:t>Δεν χρησιμοποιούμε τα χέρια μας</a:t>
            </a:r>
          </a:p>
          <a:p>
            <a:pPr lvl="1"/>
            <a:r>
              <a:rPr lang="el-GR" dirty="0" smtClean="0"/>
              <a:t>Αφήνουμε μια απόσταση, δεν πλησιάζουμε πολύ κοντά</a:t>
            </a:r>
          </a:p>
          <a:p>
            <a:pPr lvl="1"/>
            <a:r>
              <a:rPr lang="el-GR" dirty="0" smtClean="0"/>
              <a:t>Σοβαρό πρόσωπο, δεν χαμογελάμε</a:t>
            </a:r>
          </a:p>
          <a:p>
            <a:pPr lvl="1"/>
            <a:r>
              <a:rPr lang="el-GR" dirty="0" smtClean="0"/>
              <a:t>Δεν υπάρχει εισαγωγή στην επικοινωνία, κατευθείαν στο θέμα</a:t>
            </a:r>
          </a:p>
          <a:p>
            <a:pPr lvl="1"/>
            <a:r>
              <a:rPr lang="el-GR" dirty="0" smtClean="0"/>
              <a:t>Τρώμε γρήγορα χωρίς συζήτηση, δεν χρησιμοποιούνται τα γεύματα για κοινωνικοποίηση</a:t>
            </a:r>
          </a:p>
          <a:p>
            <a:pPr lvl="1"/>
            <a:r>
              <a:rPr lang="el-GR" dirty="0" smtClean="0"/>
              <a:t>Το χιούμορ είναι σαρκαστικό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159" t="40891" r="45717" b="39287"/>
          <a:stretch>
            <a:fillRect/>
          </a:stretch>
        </p:blipFill>
        <p:spPr bwMode="auto">
          <a:xfrm>
            <a:off x="6660232" y="4653136"/>
            <a:ext cx="230425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… Παράδειγμα 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EAAD-4EAB-4D47-BA8E-91C1D1F3AEB6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pPr lvl="1"/>
            <a:r>
              <a:rPr lang="el-GR" dirty="0" smtClean="0"/>
              <a:t>Στα γεύματα πίνουμε ζεστό τσάι</a:t>
            </a:r>
          </a:p>
          <a:p>
            <a:pPr lvl="1"/>
            <a:r>
              <a:rPr lang="el-GR" dirty="0" smtClean="0"/>
              <a:t>Αρκετό αλκοόλ</a:t>
            </a:r>
          </a:p>
          <a:p>
            <a:pPr lvl="1"/>
            <a:r>
              <a:rPr lang="el-GR" dirty="0" smtClean="0"/>
              <a:t>Κάνει πολύ κρύο, κοιτάμε το θερμόμετρο πριν βγούμε</a:t>
            </a:r>
          </a:p>
          <a:p>
            <a:pPr lvl="1"/>
            <a:r>
              <a:rPr lang="el-GR" dirty="0" smtClean="0"/>
              <a:t>«Η Εσθονία είναι στη βόρεια, όχι την ανατολική, Ευρώπη»</a:t>
            </a:r>
          </a:p>
          <a:p>
            <a:pPr lvl="1"/>
            <a:r>
              <a:rPr lang="el-GR" dirty="0" smtClean="0"/>
              <a:t>Είμαστε περήφανοι για τα ανεπίσημα φεστιβάλ τραγουδιού</a:t>
            </a:r>
          </a:p>
          <a:p>
            <a:pPr lvl="1"/>
            <a:r>
              <a:rPr lang="el-GR" dirty="0" smtClean="0"/>
              <a:t>Βγάζουμε τα παπούτσια όταν μπαίνουμε σε σπίτι</a:t>
            </a:r>
          </a:p>
          <a:p>
            <a:pPr lvl="1"/>
            <a:r>
              <a:rPr lang="el-GR" dirty="0" smtClean="0"/>
              <a:t>Προσφέρουμε πάντα λουλούδια στα γενέθλια (και στους άντρες)</a:t>
            </a:r>
          </a:p>
          <a:p>
            <a:pPr lvl="1"/>
            <a:r>
              <a:rPr lang="el-GR" dirty="0" smtClean="0"/>
              <a:t>Δεν υπάρχει απογευματινή ξεκούραση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358</TotalTime>
  <Words>748</Words>
  <Application>Microsoft Office PowerPoint</Application>
  <PresentationFormat>On-screen Show (4:3)</PresentationFormat>
  <Paragraphs>166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Origin</vt:lpstr>
      <vt:lpstr>siLang</vt:lpstr>
      <vt:lpstr>Μάθηση γλωσσών με πολιτισμικές επιρροές</vt:lpstr>
      <vt:lpstr>«Κοινές γλώσσες» επικοινωνίας πέρα από τα σύνορα</vt:lpstr>
      <vt:lpstr>Και όμως, όχι τόσο νέα αντίληψη</vt:lpstr>
      <vt:lpstr>Πολιτισμικές επιρροές και «κοινές γλώσσες»</vt:lpstr>
      <vt:lpstr>Κοινά λάθη – «μεταφορά γλώσσας»</vt:lpstr>
      <vt:lpstr>Πολιτισμικές επιρροές στην επικοινωνία</vt:lpstr>
      <vt:lpstr>Παράδειγμα συνηθειών επικοινωνίας …</vt:lpstr>
      <vt:lpstr>… Παράδειγμα </vt:lpstr>
      <vt:lpstr>Οι αντιλήψεις για τις γλώσσες αλλάζουν</vt:lpstr>
      <vt:lpstr>Τι εισάγει το siLang</vt:lpstr>
      <vt:lpstr>«Σοβαρά» παιχνίδια</vt:lpstr>
      <vt:lpstr>Πλεονεκτήματα στη μάθηση</vt:lpstr>
      <vt:lpstr>Σχεδιασμός siLang</vt:lpstr>
      <vt:lpstr>Η ιστορία, το σενάριο</vt:lpstr>
      <vt:lpstr>Εικόνες από το siLang</vt:lpstr>
      <vt:lpstr>Το σπίτι του παίκτη</vt:lpstr>
      <vt:lpstr>Ο εξωτερικός χώρος του γραφείου</vt:lpstr>
      <vt:lpstr>Διάλογοι</vt:lpstr>
      <vt:lpstr>Ανατροφοδότηση</vt:lpstr>
      <vt:lpstr>Χαρακτήρες (non-playing characters)</vt:lpstr>
      <vt:lpstr>Ιστοσελίδα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Οργάνωση Διδασκαλίας</dc:title>
  <dc:creator>Htsalapa</dc:creator>
  <cp:lastModifiedBy>Htsalapa</cp:lastModifiedBy>
  <cp:revision>111</cp:revision>
  <dcterms:created xsi:type="dcterms:W3CDTF">2012-09-21T12:57:03Z</dcterms:created>
  <dcterms:modified xsi:type="dcterms:W3CDTF">2016-11-01T12:47:14Z</dcterms:modified>
</cp:coreProperties>
</file>