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4" y="-9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93DF09-D474-4FB0-8050-4E5A4A1BCEE6}" type="datetimeFigureOut">
              <a:rPr lang="el-GR" smtClean="0"/>
              <a:t>15/4/2019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65CA957-C1C7-4B56-BD93-E3C09D2DCCD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3DF09-D474-4FB0-8050-4E5A4A1BCEE6}" type="datetimeFigureOut">
              <a:rPr lang="el-GR" smtClean="0"/>
              <a:t>15/4/2019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A957-C1C7-4B56-BD93-E3C09D2DCCD8}"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0"/>
            <a:ext cx="9144000" cy="66144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δικαίωμα του δημιουργού βάσεων δεδομένων</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Λόγω της επιλογής ή της διευθέτησης του περιεχομένου τους αποτελούν πνευματικά δημιουργήματα. Δεν εφαρμόζονται άλλα κριτήρια προκειμένου να προσδιορισθεί αν οι βάσεις δεδομένων επιδέχονται προστασία. Δημιουργός το φυσικό πρόσωπο που δημιούργησε τη βάση δεδομένων. Δικαίωμα να επιτρέπει ή να απαγορεύει την προσωρινή ή διαρκή αναπαραγωγή βάσης δεδομένων με κάθε μέσο και μορφή εν όλω ή εν μέρει.  Μπορεί να επιτρέπει ή να απαγορεύει: α) τη μετάφραση, προσαρμογή, διευθέτηση ή μετατροπή β) τη διανομή της βάσης δεδομένων ή αντιγράφων στο κοινό με οποιαδήποτε μορφή γ) οποιαδήποτε ανακοίνωση, επίδειξη ή παρουσίαση της βάσης δεδομένων στο κοινό</a:t>
            </a:r>
            <a:endPar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Περιορισμούς στο δικαίωμα του δημιουργού. Ο νόμιμος χρήστης να εκτελεί οποιαδήποτε από τις παραπάνω πράξεις για την πρόσβαση στο περιεχόμενο και την κανονική χρήση. </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δικαίωμα ειδικής φύσης του κατασκευαστή βάσης δεδομένων</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Απαιτείται η επένδυση σημαντικών ανθρώπινων, τεχνικών και οικονομικών πόρων. Αναγνώριση ενός ειδικού δικαιώματος στον κατασκευαστή βάσεων δεδομένων.  Δικαίωμα να απαγορεύει την εξαγωγή ή/και την επαναχρησιμοποίηση του συνόλου ή ουσιώδους μέρους του περιεχομένου της βάσης δεδομένων, αξιολογούμενου ποσοτικά ή ποιοτικά, εφόσον η απόκτηση, ο έλεγχος ή η παρουσίαση του περιεχομένου καταδεικνύει σημαντική επένδυση.</a:t>
            </a:r>
            <a:endPar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Ειδικής φύσης δικαίωμα με σκοπό την προστασία του κατασκευαστή έναντι της ιδιοποίησης των αποτελεσμάτων που προκύπτουν. </a:t>
            </a:r>
            <a:endPar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Προστασία σε περίπτωση εξαγωγής ή/και επαναχρησιμοποίησης χωρίς άδεια του συνόλου ή ουσιώδους μέρους του περιεχομένου. Εξαγωγή θεωρείται η μόνιμη ή προσωρινή μεταφορά του συνόλου ή ουσιώδους μέρους του περιεχομένου βάσεων δεδομένων σε άλλο υλικό φορέα με οποιοδήποτε μέσο ή με οποιαδήποτε μορφή. </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
            <a:ext cx="9144000" cy="6370975"/>
          </a:xfrm>
          <a:prstGeom prst="rect">
            <a:avLst/>
          </a:prstGeom>
        </p:spPr>
        <p:txBody>
          <a:bodyPr wrap="square">
            <a:spAutoFit/>
          </a:bodyPr>
          <a:lstStyle/>
          <a:p>
            <a:pPr lvl="0" algn="just" eaLnBrk="0" fontAlgn="base" hangingPunct="0">
              <a:spcBef>
                <a:spcPct val="0"/>
              </a:spcBef>
              <a:spcAft>
                <a:spcPct val="0"/>
              </a:spcAf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Επαναχρησιμοποίηση η πάσης φύσεως διάθεση στο κοινό του συνόλου ή ουσιώδους μέρους του περιεχομένου με διανομή αντιγράφων, μετάδοση και άμεση επικοινωνία.</a:t>
            </a:r>
            <a:endPar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lang="en-US" sz="2400" dirty="0">
              <a:latin typeface="Times New Roman" pitchFamily="18" charset="0"/>
              <a:ea typeface="Calibri" pitchFamily="34" charset="0"/>
              <a:cs typeface="Times New Roman" pitchFamily="18" charset="0"/>
            </a:endParaRPr>
          </a:p>
          <a:p>
            <a:pPr algn="just"/>
            <a:r>
              <a:rPr lang="el-GR" sz="2400" b="1" dirty="0">
                <a:latin typeface="Times New Roman" pitchFamily="18" charset="0"/>
                <a:ea typeface="Calibri" pitchFamily="34" charset="0"/>
                <a:cs typeface="Times New Roman" pitchFamily="18" charset="0"/>
              </a:rPr>
              <a:t>Οι άδειες </a:t>
            </a:r>
            <a:r>
              <a:rPr lang="en-US" sz="2400" b="1" dirty="0">
                <a:latin typeface="Times New Roman" pitchFamily="18" charset="0"/>
                <a:ea typeface="Calibri" pitchFamily="34" charset="0"/>
                <a:cs typeface="Times New Roman" pitchFamily="18" charset="0"/>
              </a:rPr>
              <a:t>Creative Commons</a:t>
            </a: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Οι άδεις </a:t>
            </a:r>
            <a:r>
              <a:rPr lang="en-US" sz="2400" dirty="0">
                <a:latin typeface="Times New Roman" pitchFamily="18" charset="0"/>
                <a:ea typeface="Calibri" pitchFamily="34" charset="0"/>
                <a:cs typeface="Times New Roman" pitchFamily="18" charset="0"/>
              </a:rPr>
              <a:t>CC</a:t>
            </a:r>
            <a:r>
              <a:rPr lang="el-GR" sz="2400" dirty="0">
                <a:latin typeface="Times New Roman" pitchFamily="18" charset="0"/>
                <a:ea typeface="Calibri" pitchFamily="34" charset="0"/>
                <a:cs typeface="Times New Roman" pitchFamily="18" charset="0"/>
              </a:rPr>
              <a:t> επιτρέπουν την ελεύθερη χρήση πέρα από τα όρια των νόμιμων περιορισμών ως προς την έκταση του περιουσιακού δικαιώματος. Επιτρέπεται κυρίως η αναπαραγωγή, η διανομή, η παρουσίαση στο κοινό και σε ορισμένες περιπτώσεις η μετατροπή του έργου. Δημιουργία νέας ισορροπίας με βάση τις αρχές του διαδικτύου. Λειτουργία δημόσιου τομέα με βάση την άδεια που ο δικαιούχος χορηγεί. Έξι άδειες </a:t>
            </a:r>
            <a:r>
              <a:rPr lang="en-US" sz="2400" dirty="0">
                <a:latin typeface="Times New Roman" pitchFamily="18" charset="0"/>
                <a:ea typeface="Calibri" pitchFamily="34" charset="0"/>
                <a:cs typeface="Times New Roman" pitchFamily="18" charset="0"/>
              </a:rPr>
              <a:t>Creative Commons</a:t>
            </a:r>
            <a:r>
              <a:rPr lang="el-GR" sz="2400" dirty="0">
                <a:latin typeface="Times New Roman" pitchFamily="18" charset="0"/>
                <a:ea typeface="Calibri" pitchFamily="34" charset="0"/>
                <a:cs typeface="Times New Roman" pitchFamily="18" charset="0"/>
              </a:rPr>
              <a:t> επιτρέπουν διαφορετικές χρήσεις. Δεν επιφέρουν καμία αλλαγή στο θεσμικό πλαίσιο προστασίας της πνευματικής ιδιοκτησίας. Ευέλικτος τρόπος άσκησης των δικαιωμάτων.</a:t>
            </a:r>
          </a:p>
          <a:p>
            <a:pPr lvl="0" algn="just" eaLnBrk="0" fontAlgn="base" hangingPunct="0">
              <a:spcBef>
                <a:spcPct val="0"/>
              </a:spcBef>
              <a:spcAft>
                <a:spcPct val="0"/>
              </a:spcAf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130325"/>
            <a:ext cx="9144000" cy="56029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 υπάρχουν δημιουργοί που θέλουν να παραχωρήσουν τα έργα τους με τους κανόνες των </a:t>
            </a:r>
            <a:r>
              <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Creative Commons</a:t>
            </a: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δεν μπορεί η έννομη τάξη να αρνηθεί τη συμβατική ελευθερία. Πεδίο εφαρμογής στις βιβλιοθήκες σε αρχεία, μουσεία για ψηφιακή διάθεση υλικού.</a:t>
            </a:r>
            <a:endPar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υποκείμενο της πνευματικής ιδιοκτησίας</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Υποκείμενο και αρχικός δικαιούχος είναι ο δημιουργός. Αρχικός δικαιούχος φυσικό πρόσωπο. Νομικό δευτερογενώς.</a:t>
            </a:r>
            <a:endPar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Ανώνυμα και ψευδώνυμα έργα</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Λογίζεται ως αρχικός δημιουργός του περιουσιακού και του ηθικού δικαιώματος, όποιος καθιστά νομίμως προσιτό στο κοινό έργο ανώνυμο ή ψευδώνυμο.</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Έργα μισθωτών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 δημιουργός, ο αρχικός δικαιούχος του περιουσιακού και του ηθικού δικαιώματος.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Αυτοδίκαιη μεταβίβαση στον εργοδότη εκείνων μόνο των εξουσιών από το περιουσιακό δικαίωμα που είναι αναγκαίες για την εκπλήρωση του σκοπού της σύμβασης, εάν δεν υπάρχει αντίθετη συμφωνία.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Αυτοδίκαιη μεταβίβαση στον εργοδότη του περιουσιακού δικαιώματος επί των έργων που δημιουργήθηκαν από τους απασχολούμενους στο Δημόσιο σε εκτέλεση του υπηρεσιακού τους καθήκοντος, εκτός αν υπάρχει αντίθετη συμφωνία.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Τα μέλη ΔΕΠ, έργα από ερευνητική τους δραστηριότητα στους ίδιους τους διδάσκοντες.</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260648"/>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Έργα συνεργασίας- συλλογικά και σύνθετα</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Έργα συνεργασίας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Έργα συνεργασίας, όσα έχουν δημιουργηθεί με την άμεση σύμπραξη δύο ή περισσότερων δημιουργών, οι οποίοι </a:t>
            </a:r>
            <a:r>
              <a:rPr kumimoji="0" lang="el-GR" sz="240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συνδικαιούχοι</a:t>
            </a: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του περιουσιακού και του ηθικού δικαιώματος επί του έργου. Ως συνεργασία, η κοινή προσπάθεια. Π.χ. επιστημονικά έργα που γράφονται από δύο ή τρεις συγγραφείς. Όχι δημιουργοί όσοι δίνουν ιδέες ή βοηθητική εισφορά. Ενότητα προσπάθειας όλων των </a:t>
            </a:r>
            <a:r>
              <a:rPr kumimoji="0" lang="el-GR" sz="240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συνδημιουργών</a:t>
            </a: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Το δικαίωμα κατά ίσα μέρη σε όλους τους </a:t>
            </a:r>
            <a:r>
              <a:rPr kumimoji="0" lang="el-GR" sz="240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συνδημιουργούς</a:t>
            </a: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
            <a:ext cx="9144000" cy="4401205"/>
          </a:xfrm>
          <a:prstGeom prst="rect">
            <a:avLst/>
          </a:prstGeom>
        </p:spPr>
        <p:txBody>
          <a:bodyPr wrap="square">
            <a:spAutoFit/>
          </a:bodyPr>
          <a:lstStyle/>
          <a:p>
            <a:pPr lvl="0" algn="just" eaLnBrk="0" fontAlgn="base" hangingPunct="0">
              <a:spcBef>
                <a:spcPct val="0"/>
              </a:spcBef>
              <a:spcAft>
                <a:spcPct val="0"/>
              </a:spcAf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Συλλογικά έργα </a:t>
            </a:r>
          </a:p>
          <a:p>
            <a:pPr lvl="0" algn="just" eaLnBrk="0" fontAlgn="base" hangingPunct="0">
              <a:spcBef>
                <a:spcPct val="0"/>
              </a:spcBef>
              <a:spcAft>
                <a:spcPct val="0"/>
              </a:spcAf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8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Με τις αυτοτελείς συμβολές περισσότερων δημιουργών κάτω από την πνευματική διεύθυνση και τον συντονισμό ενός φυσικού προσώπου. Το πρόσωπο αυτό ο αρχικός δικαιούχος του περιουσιακού και του ηθικού δικαιώματος. Οι δημιουργοί δικαιούχοι της δικής τους συμβολής. Π.χ. εγκυκλοπαίδειες, εφημερίδες. Η πνευματική διεύθυνση επιτρέπει τις αναγκαίες μεταβολές στις συμβολές ώστε να είναι δυνατή η προσαρμογή στο συλλογικό έργο για να έχει αρμονική συνέχεια.</a:t>
            </a:r>
            <a:endParaRPr kumimoji="0" lang="el-GR" sz="28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Σύνθετο έργο</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Απαρτίζεται από τμήματα που έχουν δημιουργηθεί χωριστά. Οι δημιουργοί αρχικού </a:t>
            </a:r>
            <a:r>
              <a:rPr kumimoji="0" lang="el-GR" sz="240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συνδικαιούχοι</a:t>
            </a: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του περιουσιακού και του ηθικού δικαιώματος επί του σύνθετου έργου και αποκλειστικοί δικαιούχοι των δικαιωμάτων επί του τμήματος που δημιούργησε ο καθένας εάν επιδέχεται χωριστή εκμετάλλευση. Πρόκειται για ένωση περισσότερων έργων. Μουσική σύνθεση που συνοδεύει ποίημα.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Στα έργα συνεργασίας η πνευματική ιδιοκτησία όσο η ζωή του τελευταίου ζώντος </a:t>
            </a:r>
            <a:r>
              <a:rPr kumimoji="0" lang="el-GR" sz="240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συνδημιουργού</a:t>
            </a: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και 70 χρόνια μετά το θάνατο του, ενώ στα συλλογικά έργα, όσο η  ζωή του φυσικού προσώπου που έχει την πνευματική ιδιοκτησία και 70 χρόνια μετά το θάνατο του.</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245544"/>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Τα οπτικοακουστικά έργα</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 σκηνοθέτης τεκμαίρεται ότι είναι ο δημιουργός του οπτικοακουστικού έργου. Έχει το δικαίωμα πνευματικής ιδιοκτησίας στο κινηματογραφικό έργο. Το τεκμήριο μαχητό. Μπορεί να αποδειχθεί ότι και άλλα πρόσωπα συνέβαλαν στη δημιουργία οπτικοακουστικού έργου. Ρητά περιλαμβάνονται στους δημιουργούς των επί μέρους συμβολών, ο σεναριογράφος, ο συγγραφέας διαλόγων, ο μουσικοσυνθέτης, ο διευθυντής φωτογραφίας, ο σκηνογράφος , ο ενδυματολόγος και ο </a:t>
            </a:r>
            <a:r>
              <a:rPr kumimoji="0" lang="el-GR" sz="240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μοντέρ</a:t>
            </a: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878</Words>
  <Application>Microsoft Office PowerPoint</Application>
  <PresentationFormat>Προβολή στην οθόνη (4:3)</PresentationFormat>
  <Paragraphs>51</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 Gourgouliani</dc:creator>
  <cp:lastModifiedBy>Sofia Gourgouliani</cp:lastModifiedBy>
  <cp:revision>9</cp:revision>
  <dcterms:created xsi:type="dcterms:W3CDTF">2019-04-15T10:12:06Z</dcterms:created>
  <dcterms:modified xsi:type="dcterms:W3CDTF">2019-04-15T10:29:40Z</dcterms:modified>
</cp:coreProperties>
</file>